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2192000" cy="6858000"/>
  <p:notesSz cx="6858000" cy="9144000"/>
  <p:defaultTextStyle>
    <a:defPPr>
      <a:defRPr lang="zh-CN"/>
    </a:defPPr>
    <a:lvl1pPr marL="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1pPr>
    <a:lvl2pPr marL="4572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2pPr>
    <a:lvl3pPr marL="914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3pPr>
    <a:lvl4pPr marL="13716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4pPr>
    <a:lvl5pPr marL="18288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5pPr>
    <a:lvl6pPr marL="22860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6pPr>
    <a:lvl7pPr marL="27432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7pPr>
    <a:lvl8pPr marL="3200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8pPr>
    <a:lvl9pPr marL="3200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6CF"/>
    <a:srgbClr val="AFD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100000"/>
  </p:normalViewPr>
  <p:slideViewPr>
    <p:cSldViewPr snapToGrid="0">
      <p:cViewPr>
        <p:scale>
          <a:sx n="65" d="100"/>
          <a:sy n="65" d="100"/>
        </p:scale>
        <p:origin x="0" y="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0" y="0"/>
      </p:cViewPr>
      <p:guideLst/>
    </p:cSldViewPr>
  </p:notesViewPr>
  <p:gridSpacing cx="72053" cy="72053"/>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400" b="0" i="0" u="none" strike="noStrike" kern="1200" baseline="0">
                <a:solidFill>
                  <a:srgbClr val="404040"/>
                </a:solidFill>
                <a:latin typeface="微软雅黑" panose="020B0503020204020204" charset="-122"/>
                <a:ea typeface="微软雅黑" panose="020B0503020204020204" charset="-122"/>
                <a:cs typeface="Arial" panose="020B0604020202020204"/>
              </a:defRPr>
            </a:pPr>
            <a:r>
              <a:rPr lang="zh-CN"/>
              <a:t>民营企业占聊城市外贸比重</a:t>
            </a:r>
            <a:endParaRPr lang="zh-CN"/>
          </a:p>
        </c:rich>
      </c:tx>
      <c:layout>
        <c:manualLayout>
          <c:xMode val="edge"/>
          <c:yMode val="edge"/>
          <c:x val="0.34540507"/>
          <c:y val="0.10596864"/>
        </c:manualLayout>
      </c:layout>
      <c:overlay val="0"/>
      <c:spPr>
        <a:noFill/>
        <a:ln>
          <a:noFill/>
        </a:ln>
      </c:spPr>
    </c:title>
    <c:autoTitleDeleted val="0"/>
    <c:plotArea>
      <c:layout>
        <c:manualLayout>
          <c:layoutTarget val="inner"/>
          <c:xMode val="edge"/>
          <c:yMode val="edge"/>
          <c:x val="0.3655537"/>
          <c:y val="0.24658574"/>
          <c:w val="0.30866653"/>
          <c:h val="0.745827"/>
        </c:manualLayout>
      </c:layout>
      <c:pieChart>
        <c:varyColors val="1"/>
        <c:ser>
          <c:idx val="0"/>
          <c:order val="0"/>
          <c:tx>
            <c:strRef>
              <c:f>'Sheet1'!$B$1</c:f>
              <c:strCache>
                <c:ptCount val="1"/>
                <c:pt idx="0">
                  <c:v>销售额</c:v>
                </c:pt>
              </c:strCache>
            </c:strRef>
          </c:tx>
          <c:spPr>
            <a:noFill/>
            <a:ln>
              <a:noFill/>
            </a:ln>
          </c:spPr>
          <c:explosion val="0"/>
          <c:dPt>
            <c:idx val="0"/>
            <c:bubble3D val="0"/>
            <c:spPr>
              <a:gradFill rotWithShape="1">
                <a:gsLst>
                  <a:gs pos="0">
                    <a:srgbClr val="3F7BF9">
                      <a:alpha val="100000"/>
                    </a:srgbClr>
                  </a:gs>
                  <a:gs pos="100000">
                    <a:srgbClr val="053497">
                      <a:alpha val="100000"/>
                    </a:srgbClr>
                  </a:gs>
                </a:gsLst>
                <a:lin ang="5400000" scaled="1"/>
              </a:gradFill>
              <a:ln>
                <a:noFill/>
              </a:ln>
            </c:spPr>
          </c:dPt>
          <c:dPt>
            <c:idx val="1"/>
            <c:bubble3D val="0"/>
            <c:spPr>
              <a:noFill/>
              <a:ln>
                <a:noFill/>
              </a:ln>
            </c:spPr>
          </c:dPt>
          <c:dPt>
            <c:idx val="2"/>
            <c:bubble3D val="0"/>
            <c:spPr>
              <a:noFill/>
              <a:ln>
                <a:noFill/>
              </a:ln>
            </c:spPr>
          </c:dPt>
          <c:dPt>
            <c:idx val="3"/>
            <c:bubble3D val="0"/>
            <c:spPr>
              <a:noFill/>
              <a:ln>
                <a:noFill/>
              </a:ln>
            </c:spPr>
          </c:dPt>
          <c:dLbls>
            <c:dLbl>
              <c:idx val="0"/>
              <c:layout/>
              <c:numFmt formatCode="General" sourceLinked="0"/>
              <c:spPr>
                <a:noFill/>
                <a:ln>
                  <a:noFill/>
                </a:ln>
                <a:effectLst/>
              </c:spPr>
              <c:txPr>
                <a:bodyPr rot="0" spcFirstLastPara="0" vertOverflow="ellipsis" vert="horz" wrap="square" lIns="38100" tIns="19050" rIns="38100" bIns="19050" anchor="ctr" anchorCtr="1"/>
                <a:lstStyle/>
                <a:p>
                  <a:pPr algn="ctr">
                    <a:defRPr lang="zh-CN" sz="900" b="0" i="0" u="none" strike="noStrike" kern="1200" baseline="0">
                      <a:solidFill>
                        <a:srgbClr val="FFFFFF"/>
                      </a:solidFill>
                      <a:latin typeface="微软雅黑" panose="020B0503020204020204" charset="-122"/>
                      <a:ea typeface="微软雅黑" panose="020B0503020204020204" charset="-122"/>
                      <a:cs typeface="Arial" panose="020B0604020202020204"/>
                    </a:defRPr>
                  </a:pPr>
                </a:p>
              </c:txPr>
              <c:dLblPos val="ctr"/>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lgn="ctr">
                  <a:defRPr lang="zh-CN" sz="900" b="0" i="0" u="none" strike="noStrike" kern="1200" baseline="0">
                    <a:solidFill>
                      <a:srgbClr val="FFFFFF"/>
                    </a:solidFill>
                    <a:latin typeface="微软雅黑" panose="020B0503020204020204" charset="-122"/>
                    <a:ea typeface="微软雅黑" panose="020B0503020204020204" charset="-122"/>
                    <a:cs typeface="Arial" panose="020B0604020202020204"/>
                  </a:defRPr>
                </a:pPr>
              </a:p>
            </c:txPr>
            <c:dLblPos val="ctr"/>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ext>
            </c:extLst>
          </c:dLbls>
          <c:cat>
            <c:strRef>
              <c:f>'Sheet1'!$A$2:$A$5</c:f>
              <c:strCache>
                <c:ptCount val="4"/>
                <c:pt idx="0">
                  <c:v>民营企业占比</c:v>
                </c:pt>
                <c:pt idx="1">
                  <c:v>其他</c:v>
                </c:pt>
              </c:strCache>
            </c:strRef>
          </c:cat>
          <c:val>
            <c:numRef>
              <c:f>'Sheet1'!$B$2:$B$5</c:f>
              <c:numCache>
                <c:formatCode>0.00%</c:formatCode>
                <c:ptCount val="4"/>
                <c:pt idx="0">
                  <c:v>0.471</c:v>
                </c:pt>
                <c:pt idx="1">
                  <c:v>0.529</c:v>
                </c:pt>
              </c:numCache>
            </c:numRef>
          </c:val>
        </c:ser>
        <c:dLbls>
          <c:showLegendKey val="0"/>
          <c:showVal val="1"/>
          <c:showCatName val="1"/>
          <c:showSerName val="0"/>
          <c:showPercent val="0"/>
          <c:showBubbleSize val="0"/>
          <c:showLeaderLines val="1"/>
        </c:dLbls>
        <c:firstSliceAng val="0"/>
      </c:pieChart>
      <c:spPr>
        <a:blipFill rotWithShape="1">
          <a:blip xmlns:r="http://schemas.openxmlformats.org/officeDocument/2006/relationships" r:embed="rId2">
            <a:alphaModFix amt="62000"/>
          </a:blip>
          <a:stretch>
            <a:fillRect/>
          </a:stretch>
        </a:blipFill>
        <a:ln>
          <a:noFill/>
        </a:ln>
        <a:effectLst>
          <a:outerShdw algn="ctr" rotWithShape="0">
            <a:srgbClr val="000000">
              <a:alpha val="0"/>
            </a:srgbClr>
          </a:outerShdw>
        </a:effectLst>
      </c:spPr>
    </c:plotArea>
    <c:plotVisOnly val="1"/>
    <c:dispBlanksAs val="gap"/>
    <c:showDLblsOverMax val="0"/>
    <c:extLst>
      <c:ext uri="{0b15fc19-7d7d-44ad-8c2d-2c3a37ce22c3}">
        <chartProps xmlns="https://web.wps.cn/et/2018/main" chartId="{bc5fea12-31af-49be-993b-ccdc76671e63}"/>
      </c:ext>
    </c:extLst>
  </c:chart>
  <c:spPr>
    <a:solidFill>
      <a:srgbClr val="FFFFFF"/>
    </a:solidFill>
    <a:ln>
      <a:noFill/>
    </a:ln>
    <a:effectLst>
      <a:outerShdw blurRad="63500" dist="37357" dir="2700000" sx="0" sy="0" rotWithShape="0">
        <a:srgbClr val="000000">
          <a:alpha val="99607"/>
        </a:srgbClr>
      </a:outerShdw>
    </a:effectLst>
  </c:spPr>
  <c:txPr>
    <a:bodyPr/>
    <a:lstStyle/>
    <a:p>
      <a:pPr>
        <a:defRPr lang="zh-CN" sz="1200" b="0" i="0" u="none" strike="noStrike" baseline="0">
          <a:solidFill>
            <a:srgbClr val="000000"/>
          </a:solidFill>
          <a:latin typeface="微软雅黑" panose="020B0503020204020204" charset="-122"/>
          <a:ea typeface="微软雅黑" panose="020B0503020204020204" charset="-122"/>
          <a:cs typeface="Arial" panose="020B0604020202020204"/>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450" b="0" i="0" u="none" strike="noStrike" kern="1200" baseline="0">
                <a:solidFill>
                  <a:srgbClr val="000000"/>
                </a:solidFill>
                <a:latin typeface="微软雅黑" panose="020B0503020204020204" charset="-122"/>
                <a:ea typeface="微软雅黑" panose="020B0503020204020204" charset="-122"/>
                <a:cs typeface="Arial" panose="020B0604020202020204"/>
              </a:defRPr>
            </a:pPr>
            <a:r>
              <a:rPr lang="zh-CN" sz="1400" b="0" i="0" u="none" strike="noStrike" baseline="0">
                <a:solidFill>
                  <a:srgbClr val="404040"/>
                </a:solidFill>
                <a:latin typeface="微软雅黑" panose="020B0503020204020204" charset="-122"/>
                <a:ea typeface="微软雅黑" panose="020B0503020204020204" charset="-122"/>
                <a:cs typeface="Arial" panose="020B0604020202020204"/>
              </a:rPr>
              <a:t>全市前50位进出口企业民营企业占比</a:t>
            </a:r>
            <a:endParaRPr lang="zh-CN" sz="1400" b="0" i="0" u="none" strike="noStrike" baseline="0">
              <a:solidFill>
                <a:srgbClr val="404040"/>
              </a:solidFill>
              <a:latin typeface="微软雅黑" panose="020B0503020204020204" charset="-122"/>
              <a:ea typeface="微软雅黑" panose="020B0503020204020204" charset="-122"/>
              <a:cs typeface="Arial" panose="020B0604020202020204"/>
            </a:endParaRPr>
          </a:p>
        </c:rich>
      </c:tx>
      <c:layout/>
      <c:overlay val="0"/>
      <c:spPr>
        <a:noFill/>
        <a:ln>
          <a:noFill/>
        </a:ln>
      </c:spPr>
    </c:title>
    <c:autoTitleDeleted val="0"/>
    <c:plotArea>
      <c:layout/>
      <c:pieChart>
        <c:varyColors val="1"/>
        <c:ser>
          <c:idx val="0"/>
          <c:order val="0"/>
          <c:tx>
            <c:strRef>
              <c:f>'Sheet1'!$B$1</c:f>
              <c:strCache>
                <c:ptCount val="1"/>
                <c:pt idx="0">
                  <c:v>销售额</c:v>
                </c:pt>
              </c:strCache>
            </c:strRef>
          </c:tx>
          <c:spPr>
            <a:noFill/>
            <a:ln>
              <a:noFill/>
            </a:ln>
          </c:spPr>
          <c:explosion val="0"/>
          <c:dPt>
            <c:idx val="0"/>
            <c:bubble3D val="0"/>
            <c:spPr>
              <a:gradFill rotWithShape="1">
                <a:gsLst>
                  <a:gs pos="0">
                    <a:srgbClr val="21509D">
                      <a:alpha val="100000"/>
                    </a:srgbClr>
                  </a:gs>
                  <a:gs pos="100000">
                    <a:srgbClr val="143261">
                      <a:alpha val="100000"/>
                    </a:srgbClr>
                  </a:gs>
                </a:gsLst>
                <a:lin ang="5400000" scaled="1"/>
              </a:gradFill>
              <a:ln>
                <a:noFill/>
              </a:ln>
            </c:spPr>
          </c:dPt>
          <c:dPt>
            <c:idx val="1"/>
            <c:bubble3D val="0"/>
            <c:spPr>
              <a:noFill/>
              <a:ln>
                <a:noFill/>
              </a:ln>
            </c:spPr>
          </c:dPt>
          <c:dPt>
            <c:idx val="2"/>
            <c:bubble3D val="0"/>
            <c:spPr>
              <a:noFill/>
              <a:ln>
                <a:noFill/>
              </a:ln>
            </c:spPr>
          </c:dPt>
          <c:dPt>
            <c:idx val="3"/>
            <c:bubble3D val="0"/>
            <c:spPr>
              <a:noFill/>
              <a:ln>
                <a:noFill/>
              </a:ln>
            </c:spPr>
          </c:dPt>
          <c:dLbls>
            <c:dLbl>
              <c:idx val="0"/>
              <c:layout/>
              <c:numFmt formatCode="General" sourceLinked="0"/>
              <c:spPr>
                <a:noFill/>
                <a:ln>
                  <a:noFill/>
                </a:ln>
                <a:effectLst/>
              </c:spPr>
              <c:txPr>
                <a:bodyPr rot="0" spcFirstLastPara="0" vertOverflow="ellipsis" vert="horz" wrap="square" lIns="38100" tIns="19050" rIns="38100" bIns="19050" anchor="ctr" anchorCtr="1"/>
                <a:lstStyle/>
                <a:p>
                  <a:pPr algn="ctr">
                    <a:defRPr lang="zh-CN" sz="900" b="0" i="0" u="none" strike="noStrike" kern="1200" baseline="0">
                      <a:solidFill>
                        <a:srgbClr val="FFFFFF"/>
                      </a:solidFill>
                      <a:latin typeface="微软雅黑" panose="020B0503020204020204" charset="-122"/>
                      <a:ea typeface="微软雅黑" panose="020B0503020204020204" charset="-122"/>
                      <a:cs typeface="Arial" panose="020B0604020202020204"/>
                    </a:defRPr>
                  </a:pPr>
                </a:p>
              </c:txPr>
              <c:dLblPos val="ctr"/>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lgn="ctr">
                  <a:defRPr lang="zh-CN" sz="900" b="0" i="0" u="none" strike="noStrike" kern="1200" baseline="0">
                    <a:solidFill>
                      <a:srgbClr val="FFFFFF"/>
                    </a:solidFill>
                    <a:latin typeface="微软雅黑" panose="020B0503020204020204" charset="-122"/>
                    <a:ea typeface="微软雅黑" panose="020B0503020204020204" charset="-122"/>
                    <a:cs typeface="Arial" panose="020B0604020202020204"/>
                  </a:defRPr>
                </a:pPr>
              </a:p>
            </c:txPr>
            <c:dLblPos val="ctr"/>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ext>
            </c:extLst>
          </c:dLbls>
          <c:cat>
            <c:strRef>
              <c:f>'Sheet1'!$A$2:$A$5</c:f>
              <c:strCache>
                <c:ptCount val="4"/>
                <c:pt idx="0">
                  <c:v>民营企业占据</c:v>
                </c:pt>
                <c:pt idx="1">
                  <c:v>其他占据11席</c:v>
                </c:pt>
              </c:strCache>
            </c:strRef>
          </c:cat>
          <c:val>
            <c:numRef>
              <c:f>'Sheet1'!$B$2:$B$5</c:f>
              <c:numCache>
                <c:formatCode>General</c:formatCode>
                <c:ptCount val="4"/>
                <c:pt idx="0">
                  <c:v>39</c:v>
                </c:pt>
                <c:pt idx="1">
                  <c:v>11</c:v>
                </c:pt>
              </c:numCache>
            </c:numRef>
          </c:val>
        </c:ser>
        <c:dLbls>
          <c:showLegendKey val="0"/>
          <c:showVal val="1"/>
          <c:showCatName val="1"/>
          <c:showSerName val="0"/>
          <c:showPercent val="0"/>
          <c:showBubbleSize val="0"/>
          <c:showLeaderLines val="1"/>
        </c:dLbls>
        <c:firstSliceAng val="0"/>
      </c:pieChart>
      <c:spPr>
        <a:blipFill rotWithShape="1">
          <a:blip xmlns:r="http://schemas.openxmlformats.org/officeDocument/2006/relationships" r:embed="rId2">
            <a:alphaModFix amt="62000"/>
          </a:blip>
          <a:stretch>
            <a:fillRect/>
          </a:stretch>
        </a:blipFill>
        <a:ln>
          <a:noFill/>
        </a:ln>
        <a:effectLst>
          <a:outerShdw algn="ctr" rotWithShape="0">
            <a:srgbClr val="000000">
              <a:alpha val="0"/>
            </a:srgbClr>
          </a:outerShdw>
        </a:effectLst>
      </c:spPr>
    </c:plotArea>
    <c:plotVisOnly val="1"/>
    <c:dispBlanksAs val="gap"/>
    <c:showDLblsOverMax val="0"/>
    <c:extLst>
      <c:ext uri="{0b15fc19-7d7d-44ad-8c2d-2c3a37ce22c3}">
        <chartProps xmlns="https://web.wps.cn/et/2018/main" chartId="{869b6670-0bc3-4bbc-b327-c60fd40481ff}"/>
      </c:ext>
    </c:extLst>
  </c:chart>
  <c:spPr>
    <a:solidFill>
      <a:srgbClr val="FFFFFF"/>
    </a:solidFill>
    <a:ln>
      <a:noFill/>
    </a:ln>
    <a:effectLst>
      <a:outerShdw blurRad="63500" dist="37357" dir="2700000" sx="0" sy="0" rotWithShape="0">
        <a:srgbClr val="000000">
          <a:alpha val="99607"/>
        </a:srgbClr>
      </a:outerShdw>
    </a:effectLst>
  </c:spPr>
  <c:txPr>
    <a:bodyPr/>
    <a:lstStyle/>
    <a:p>
      <a:pPr>
        <a:defRPr lang="zh-CN" sz="1200" b="0" i="0" u="none" strike="noStrike" baseline="0">
          <a:solidFill>
            <a:srgbClr val="000000"/>
          </a:solidFill>
          <a:latin typeface="微软雅黑" panose="020B0503020204020204" charset="-122"/>
          <a:ea typeface="微软雅黑" panose="020B0503020204020204" charset="-122"/>
          <a:cs typeface="Arial" panose="020B0604020202020204"/>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736367"/>
          <c:y val="0.10085708"/>
          <c:w val="0.9467633"/>
          <c:h val="0.7359942"/>
        </c:manualLayout>
      </c:layout>
      <c:barChart>
        <c:barDir val="col"/>
        <c:grouping val="clustered"/>
        <c:varyColors val="0"/>
        <c:ser>
          <c:idx val="0"/>
          <c:order val="0"/>
          <c:tx>
            <c:strRef>
              <c:f>'Sheet1'!$B$1</c:f>
              <c:strCache>
                <c:ptCount val="1"/>
                <c:pt idx="0">
                  <c:v>企业数量（家）</c:v>
                </c:pt>
              </c:strCache>
            </c:strRef>
          </c:tx>
          <c:spPr>
            <a:solidFill>
              <a:srgbClr val="5B9BD5"/>
            </a:solidFill>
            <a:ln>
              <a:noFill/>
            </a:ln>
          </c:spPr>
          <c:invertIfNegative val="0"/>
          <c:dLbls>
            <c:dLbl>
              <c:idx val="0"/>
              <c:delete val="1"/>
            </c:dLbl>
            <c:dLbl>
              <c:idx val="1"/>
              <c:delete val="1"/>
            </c:dLbl>
            <c:dLbl>
              <c:idx val="2"/>
              <c:delete val="1"/>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000000"/>
                    </a:solidFill>
                    <a:latin typeface="Times New Roman" panose="02020603050405020304"/>
                    <a:ea typeface="宋体" panose="02010600030101010101" pitchFamily="2" charset="-122"/>
                    <a:cs typeface="Arial" panose="020B0604020202020204"/>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spPr>
              <a:ln w="19050" cap="rnd" cmpd="sng">
                <a:solidFill>
                  <a:srgbClr val="5B9BD5"/>
                </a:solidFill>
                <a:prstDash val="sysDash"/>
                <a:round/>
              </a:ln>
            </c:spPr>
            <c:trendlineType val="linear"/>
            <c:dispRSqr val="0"/>
            <c:dispEq val="0"/>
          </c:trendline>
          <c:cat>
            <c:strRef>
              <c:f>'Sheet1'!$A$2:$A$4</c:f>
              <c:strCache>
                <c:ptCount val="3"/>
                <c:pt idx="0">
                  <c:v>2023年</c:v>
                </c:pt>
                <c:pt idx="1">
                  <c:v>2024年</c:v>
                </c:pt>
                <c:pt idx="2">
                  <c:v>2025年前3季度</c:v>
                </c:pt>
              </c:strCache>
            </c:strRef>
          </c:cat>
          <c:val>
            <c:numRef>
              <c:f>'Sheet1'!$B$2:$B$4</c:f>
              <c:numCache>
                <c:formatCode>General</c:formatCode>
                <c:ptCount val="3"/>
                <c:pt idx="0">
                  <c:v>1253</c:v>
                </c:pt>
                <c:pt idx="1">
                  <c:v>1546</c:v>
                </c:pt>
                <c:pt idx="2">
                  <c:v>1538</c:v>
                </c:pt>
              </c:numCache>
            </c:numRef>
          </c:val>
        </c:ser>
        <c:dLbls>
          <c:showLegendKey val="0"/>
          <c:showVal val="0"/>
          <c:showCatName val="0"/>
          <c:showSerName val="0"/>
          <c:showPercent val="0"/>
          <c:showBubbleSize val="0"/>
        </c:dLbls>
        <c:gapWidth val="219"/>
        <c:overlap val="-27"/>
        <c:axId val="0"/>
        <c:axId val="1"/>
      </c:barChart>
      <c:lineChart>
        <c:grouping val="standard"/>
        <c:varyColors val="0"/>
        <c:ser>
          <c:idx val="2"/>
          <c:order val="1"/>
          <c:tx>
            <c:strRef>
              <c:f>'Sheet1'!$D$1</c:f>
              <c:strCache>
                <c:ptCount val="1"/>
                <c:pt idx="0">
                  <c:v/>
                </c:pt>
              </c:strCache>
            </c:strRef>
          </c:tx>
          <c:spPr>
            <a:ln w="25400" cap="rnd" cmpd="sng">
              <a:solidFill>
                <a:srgbClr val="A5A5A5"/>
              </a:solidFill>
              <a:prstDash val="solid"/>
              <a:round/>
            </a:ln>
          </c:spPr>
          <c:marker>
            <c:symbol val="none"/>
          </c:marker>
          <c:dLbls>
            <c:dLbl>
              <c:idx val="0"/>
              <c:delete val="1"/>
            </c:dLbl>
            <c:dLbl>
              <c:idx val="1"/>
              <c:delete val="1"/>
            </c:dLbl>
            <c:dLbl>
              <c:idx val="2"/>
              <c:delete val="1"/>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000000"/>
                    </a:solidFill>
                    <a:latin typeface="Times New Roman" panose="02020603050405020304"/>
                    <a:ea typeface="宋体" panose="02010600030101010101" pitchFamily="2" charset="-122"/>
                    <a:cs typeface="Arial" panose="020B0604020202020204"/>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2023年</c:v>
                </c:pt>
                <c:pt idx="1">
                  <c:v>2024年</c:v>
                </c:pt>
                <c:pt idx="2">
                  <c:v>2025年前3季度</c:v>
                </c:pt>
              </c:strCache>
            </c:strRef>
          </c:cat>
          <c:val>
            <c:numRef>
              <c:f>'Sheet1'!$D$2:$D$4</c:f>
              <c:numCache>
                <c:formatCode>General</c:formatCode>
                <c:ptCount val="3"/>
              </c:numCache>
            </c:numRef>
          </c:val>
          <c:smooth val="0"/>
        </c:ser>
        <c:dLbls>
          <c:showLegendKey val="0"/>
          <c:showVal val="0"/>
          <c:showCatName val="0"/>
          <c:showSerName val="0"/>
          <c:showPercent val="0"/>
          <c:showBubbleSize val="0"/>
        </c:dLbls>
        <c:marker val="0"/>
        <c:smooth val="0"/>
        <c:axId val="0"/>
        <c:axId val="1"/>
      </c:lineChart>
      <c:catAx>
        <c:axId val="0"/>
        <c:scaling>
          <c:orientation val="minMax"/>
        </c:scaling>
        <c:delete val="0"/>
        <c:axPos val="b"/>
        <c:numFmt formatCode="General" sourceLinked="1"/>
        <c:majorTickMark val="out"/>
        <c:minorTickMark val="none"/>
        <c:tickLblPos val="nextTo"/>
        <c:spPr>
          <a:ln w="12700" cap="flat" cmpd="sng">
            <a:solidFill>
              <a:srgbClr val="D9D9D9"/>
            </a:solid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1"/>
        <c:crosses val="autoZero"/>
        <c:auto val="1"/>
        <c:lblAlgn val="ctr"/>
        <c:lblOffset val="100"/>
        <c:noMultiLvlLbl val="0"/>
      </c:catAx>
      <c:valAx>
        <c:axId val="1"/>
        <c:scaling>
          <c:orientation val="minMax"/>
          <c:max val="2000"/>
        </c:scaling>
        <c:delete val="0"/>
        <c:axPos val="l"/>
        <c:numFmt formatCode="General" sourceLinked="1"/>
        <c:majorTickMark val="out"/>
        <c:minorTickMark val="none"/>
        <c:tickLblPos val="nextTo"/>
        <c:spPr>
          <a:ln w="6350" cap="flat" cmpd="sng">
            <a:no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0"/>
        <c:crosses val="autoZero"/>
        <c:crossBetween val="between"/>
      </c:valAx>
      <c:dTable>
        <c:showHorzBorder val="1"/>
        <c:showVertBorder val="1"/>
        <c:showOutline val="1"/>
        <c:showKeys val="1"/>
        <c:spPr>
          <a:ln w="12700" cap="flat" cmpd="sng">
            <a:solidFill>
              <a:srgbClr val="D9D9D9"/>
            </a:solidFill>
            <a:prstDash val="solid"/>
            <a:round/>
          </a:ln>
        </c:spPr>
        <c:txPr>
          <a:bodyPr rot="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dTable>
      <c:spPr>
        <a:noFill/>
        <a:ln>
          <a:noFill/>
        </a:ln>
      </c:spPr>
    </c:plotArea>
    <c:plotVisOnly val="1"/>
    <c:dispBlanksAs val="gap"/>
    <c:showDLblsOverMax val="0"/>
    <c:extLst>
      <c:ext uri="{0b15fc19-7d7d-44ad-8c2d-2c3a37ce22c3}">
        <chartProps xmlns="https://web.wps.cn/et/2018/main" chartId="{f9594096-b9c6-4dc7-ab54-518081ae45c7}"/>
      </c:ext>
    </c:extLst>
  </c:chart>
  <c:spPr>
    <a:noFill/>
    <a:ln>
      <a:noFill/>
    </a:ln>
  </c:spPr>
  <c:txPr>
    <a:bodyPr/>
    <a:lstStyle/>
    <a:p>
      <a:pPr>
        <a:defRPr lang="zh-CN" sz="1000" b="0" i="0" u="none" strike="noStrike" baseline="0">
          <a:solidFill>
            <a:srgbClr val="000000"/>
          </a:solidFill>
          <a:latin typeface="Times New Roman" panose="02020603050405020304"/>
          <a:ea typeface="宋体" panose="02010600030101010101" pitchFamily="2" charset="-122"/>
          <a:cs typeface="Arial" panose="020B0604020202020204"/>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200" b="0" i="0" u="none" strike="noStrike" kern="1200" baseline="0">
                <a:solidFill>
                  <a:srgbClr val="000000"/>
                </a:solidFill>
                <a:latin typeface="Times New Roman" panose="02020603050405020304"/>
                <a:ea typeface="宋体" panose="02010600030101010101" pitchFamily="2" charset="-122"/>
                <a:cs typeface="Arial" panose="020B0604020202020204"/>
              </a:defRPr>
            </a:pPr>
            <a:r>
              <a:rPr lang="zh-CN" sz="1400" b="1" i="0" u="none" strike="noStrike" baseline="0">
                <a:solidFill>
                  <a:srgbClr val="404040"/>
                </a:solidFill>
                <a:latin typeface="思源黑体 CN Normal"/>
                <a:ea typeface="思源黑体 CN Normal"/>
                <a:cs typeface="Arial" panose="020B0604020202020204"/>
              </a:rPr>
              <a:t>                      传统市场</a:t>
            </a:r>
            <a:endParaRPr lang="zh-CN" sz="1400" b="1" i="0" u="none" strike="noStrike" baseline="0">
              <a:solidFill>
                <a:srgbClr val="404040"/>
              </a:solidFill>
              <a:latin typeface="思源黑体 CN Normal"/>
              <a:ea typeface="思源黑体 CN Normal"/>
              <a:cs typeface="Arial" panose="020B0604020202020204"/>
            </a:endParaRPr>
          </a:p>
        </c:rich>
      </c:tx>
      <c:layout/>
      <c:overlay val="0"/>
      <c:spPr>
        <a:noFill/>
        <a:ln>
          <a:noFill/>
        </a:ln>
      </c:spPr>
    </c:title>
    <c:autoTitleDeleted val="0"/>
    <c:plotArea>
      <c:layout>
        <c:manualLayout>
          <c:layoutTarget val="inner"/>
          <c:xMode val="edge"/>
          <c:yMode val="edge"/>
          <c:x val="0.053103864"/>
          <c:y val="0.11608901"/>
          <c:w val="0.9433937"/>
          <c:h val="0.730186"/>
        </c:manualLayout>
      </c:layout>
      <c:barChart>
        <c:barDir val="col"/>
        <c:grouping val="clustered"/>
        <c:varyColors val="0"/>
        <c:ser>
          <c:idx val="0"/>
          <c:order val="0"/>
          <c:tx>
            <c:strRef>
              <c:f>'Sheet1'!$B$1</c:f>
              <c:strCache>
                <c:ptCount val="1"/>
                <c:pt idx="0">
                  <c:v>出口额（亿元）</c:v>
                </c:pt>
              </c:strCache>
            </c:strRef>
          </c:tx>
          <c:spPr>
            <a:solidFill>
              <a:srgbClr val="5B9BD5"/>
            </a:solidFill>
            <a:ln>
              <a:noFill/>
            </a:ln>
          </c:spPr>
          <c:invertIfNegative val="0"/>
          <c:dLbls>
            <c:dLbl>
              <c:idx val="0"/>
              <c:delete val="1"/>
            </c:dLbl>
            <c:dLbl>
              <c:idx val="1"/>
              <c:delete val="1"/>
            </c:dLbl>
            <c:dLbl>
              <c:idx val="2"/>
              <c:delete val="1"/>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000000"/>
                    </a:solidFill>
                    <a:latin typeface="Times New Roman" panose="02020603050405020304"/>
                    <a:ea typeface="宋体" panose="02010600030101010101" pitchFamily="2" charset="-122"/>
                    <a:cs typeface="Arial" panose="020B0604020202020204"/>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美国</c:v>
                </c:pt>
                <c:pt idx="1">
                  <c:v>欧盟</c:v>
                </c:pt>
                <c:pt idx="2">
                  <c:v>日本</c:v>
                </c:pt>
              </c:strCache>
            </c:strRef>
          </c:cat>
          <c:val>
            <c:numRef>
              <c:f>'Sheet1'!$B$2:$B$4</c:f>
              <c:numCache>
                <c:formatCode>General</c:formatCode>
                <c:ptCount val="3"/>
                <c:pt idx="0">
                  <c:v>20.4</c:v>
                </c:pt>
                <c:pt idx="1">
                  <c:v>26</c:v>
                </c:pt>
                <c:pt idx="2">
                  <c:v>6.8</c:v>
                </c:pt>
              </c:numCache>
            </c:numRef>
          </c:val>
        </c:ser>
        <c:dLbls>
          <c:showLegendKey val="0"/>
          <c:showVal val="0"/>
          <c:showCatName val="0"/>
          <c:showSerName val="0"/>
          <c:showPercent val="0"/>
          <c:showBubbleSize val="0"/>
        </c:dLbls>
        <c:gapWidth val="246"/>
        <c:overlap val="-28"/>
        <c:axId val="0"/>
        <c:axId val="1"/>
      </c:barChart>
      <c:catAx>
        <c:axId val="0"/>
        <c:scaling>
          <c:orientation val="minMax"/>
        </c:scaling>
        <c:delete val="0"/>
        <c:axPos val="b"/>
        <c:numFmt formatCode="General" sourceLinked="1"/>
        <c:majorTickMark val="out"/>
        <c:minorTickMark val="none"/>
        <c:tickLblPos val="nextTo"/>
        <c:spPr>
          <a:ln w="12700" cap="flat" cmpd="sng">
            <a:solidFill>
              <a:srgbClr val="D9D9D9"/>
            </a:solid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1"/>
        <c:crosses val="autoZero"/>
        <c:auto val="1"/>
        <c:lblAlgn val="ctr"/>
        <c:lblOffset val="100"/>
        <c:noMultiLvlLbl val="0"/>
      </c:catAx>
      <c:valAx>
        <c:axId val="1"/>
        <c:scaling>
          <c:orientation val="minMax"/>
          <c:max val="50"/>
        </c:scaling>
        <c:delete val="0"/>
        <c:axPos val="l"/>
        <c:majorGridlines>
          <c:spPr>
            <a:ln w="12700" cap="flat" cmpd="sng">
              <a:solidFill>
                <a:srgbClr val="E6E6E6"/>
              </a:solidFill>
              <a:prstDash val="solid"/>
              <a:round/>
            </a:ln>
          </c:spPr>
        </c:majorGridlines>
        <c:numFmt formatCode="General" sourceLinked="1"/>
        <c:majorTickMark val="out"/>
        <c:minorTickMark val="none"/>
        <c:tickLblPos val="nextTo"/>
        <c:spPr>
          <a:ln w="6350" cap="flat" cmpd="sng">
            <a:no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0"/>
        <c:crosses val="autoZero"/>
        <c:crossBetween val="between"/>
      </c:valAx>
      <c:dTable>
        <c:showHorzBorder val="1"/>
        <c:showVertBorder val="1"/>
        <c:showOutline val="1"/>
        <c:showKeys val="1"/>
        <c:spPr>
          <a:ln w="12700" cap="flat" cmpd="sng">
            <a:solidFill>
              <a:srgbClr val="D9D9D9"/>
            </a:solidFill>
            <a:prstDash val="solid"/>
            <a:round/>
          </a:ln>
        </c:spPr>
        <c:txPr>
          <a:bodyPr rot="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dTable>
      <c:spPr>
        <a:noFill/>
        <a:ln>
          <a:noFill/>
        </a:ln>
      </c:spPr>
    </c:plotArea>
    <c:plotVisOnly val="1"/>
    <c:dispBlanksAs val="gap"/>
    <c:showDLblsOverMax val="0"/>
    <c:extLst>
      <c:ext uri="{0b15fc19-7d7d-44ad-8c2d-2c3a37ce22c3}">
        <chartProps xmlns="https://web.wps.cn/et/2018/main" chartId="{9246a7bf-c312-44ed-9a1a-10b89f51bf03}"/>
      </c:ext>
    </c:extLst>
  </c:chart>
  <c:spPr>
    <a:noFill/>
    <a:ln>
      <a:noFill/>
    </a:ln>
  </c:spPr>
  <c:txPr>
    <a:bodyPr/>
    <a:lstStyle/>
    <a:p>
      <a:pPr>
        <a:defRPr lang="zh-CN" sz="1000" b="0" i="0" u="none" strike="noStrike" baseline="0">
          <a:solidFill>
            <a:srgbClr val="000000"/>
          </a:solidFill>
          <a:latin typeface="Times New Roman" panose="02020603050405020304"/>
          <a:ea typeface="宋体" panose="02010600030101010101" pitchFamily="2" charset="-122"/>
          <a:cs typeface="Arial" panose="020B0604020202020204"/>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200" b="0" i="0" u="none" strike="noStrike" kern="1200" baseline="0">
                <a:solidFill>
                  <a:srgbClr val="000000"/>
                </a:solidFill>
                <a:latin typeface="Times New Roman" panose="02020603050405020304"/>
                <a:ea typeface="宋体" panose="02010600030101010101" pitchFamily="2" charset="-122"/>
                <a:cs typeface="Arial" panose="020B0604020202020204"/>
              </a:defRPr>
            </a:pPr>
            <a:r>
              <a:rPr lang="zh-CN" sz="1400" b="1" i="0" u="none" strike="noStrike" baseline="0">
                <a:solidFill>
                  <a:srgbClr val="404040"/>
                </a:solidFill>
                <a:latin typeface="思源黑体 CN Normal"/>
                <a:ea typeface="思源黑体 CN Normal"/>
                <a:cs typeface="Arial" panose="020B0604020202020204"/>
              </a:rPr>
              <a:t>                       新兴市场</a:t>
            </a:r>
            <a:endParaRPr lang="zh-CN" sz="1400" b="1" i="0" u="none" strike="noStrike" baseline="0">
              <a:solidFill>
                <a:srgbClr val="404040"/>
              </a:solidFill>
              <a:latin typeface="思源黑体 CN Normal"/>
              <a:ea typeface="思源黑体 CN Normal"/>
              <a:cs typeface="Arial" panose="020B0604020202020204"/>
            </a:endParaRPr>
          </a:p>
        </c:rich>
      </c:tx>
      <c:layout/>
      <c:overlay val="0"/>
      <c:spPr>
        <a:noFill/>
        <a:ln>
          <a:noFill/>
        </a:ln>
      </c:spPr>
    </c:title>
    <c:autoTitleDeleted val="0"/>
    <c:plotArea>
      <c:layout>
        <c:manualLayout>
          <c:layoutTarget val="inner"/>
          <c:xMode val="edge"/>
          <c:yMode val="edge"/>
          <c:x val="0.2343072"/>
          <c:y val="0.15341768"/>
          <c:w val="0.7420623"/>
          <c:h val="0.6842145"/>
        </c:manualLayout>
      </c:layout>
      <c:barChart>
        <c:barDir val="col"/>
        <c:grouping val="clustered"/>
        <c:varyColors val="0"/>
        <c:ser>
          <c:idx val="1"/>
          <c:order val="0"/>
          <c:tx>
            <c:strRef>
              <c:f>'Sheet1'!$B$1</c:f>
              <c:strCache>
                <c:ptCount val="1"/>
                <c:pt idx="0">
                  <c:v>出口额度（亿元）</c:v>
                </c:pt>
              </c:strCache>
            </c:strRef>
          </c:tx>
          <c:spPr>
            <a:solidFill>
              <a:srgbClr val="ED7D31"/>
            </a:solidFill>
            <a:ln>
              <a:noFill/>
            </a:ln>
          </c:spPr>
          <c:invertIfNegative val="0"/>
          <c:dLbls>
            <c:dLbl>
              <c:idx val="0"/>
              <c:delete val="1"/>
            </c:dLbl>
            <c:dLbl>
              <c:idx val="1"/>
              <c:delete val="1"/>
            </c:dLbl>
            <c:dLbl>
              <c:idx val="2"/>
              <c:delete val="1"/>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000000"/>
                    </a:solidFill>
                    <a:latin typeface="Times New Roman" panose="02020603050405020304"/>
                    <a:ea typeface="宋体" panose="02010600030101010101" pitchFamily="2" charset="-122"/>
                    <a:cs typeface="Arial" panose="020B0604020202020204"/>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拉美</c:v>
                </c:pt>
                <c:pt idx="1">
                  <c:v>非洲</c:v>
                </c:pt>
                <c:pt idx="2">
                  <c:v>东盟</c:v>
                </c:pt>
              </c:strCache>
            </c:strRef>
          </c:cat>
          <c:val>
            <c:numRef>
              <c:f>'Sheet1'!$B$2:$B$4</c:f>
              <c:numCache>
                <c:formatCode>General</c:formatCode>
                <c:ptCount val="3"/>
                <c:pt idx="0">
                  <c:v>38.5</c:v>
                </c:pt>
                <c:pt idx="1">
                  <c:v>38.3</c:v>
                </c:pt>
                <c:pt idx="2">
                  <c:v>44.8</c:v>
                </c:pt>
              </c:numCache>
            </c:numRef>
          </c:val>
        </c:ser>
        <c:dLbls>
          <c:showLegendKey val="0"/>
          <c:showVal val="0"/>
          <c:showCatName val="0"/>
          <c:showSerName val="0"/>
          <c:showPercent val="0"/>
          <c:showBubbleSize val="0"/>
        </c:dLbls>
        <c:gapWidth val="246"/>
        <c:overlap val="-28"/>
        <c:axId val="0"/>
        <c:axId val="1"/>
      </c:barChart>
      <c:catAx>
        <c:axId val="0"/>
        <c:scaling>
          <c:orientation val="minMax"/>
        </c:scaling>
        <c:delete val="0"/>
        <c:axPos val="b"/>
        <c:numFmt formatCode="General" sourceLinked="1"/>
        <c:majorTickMark val="out"/>
        <c:minorTickMark val="none"/>
        <c:tickLblPos val="nextTo"/>
        <c:spPr>
          <a:ln w="12700" cap="flat" cmpd="sng">
            <a:solidFill>
              <a:srgbClr val="D9D9D9"/>
            </a:solid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1"/>
        <c:crosses val="autoZero"/>
        <c:auto val="1"/>
        <c:lblAlgn val="ctr"/>
        <c:lblOffset val="100"/>
        <c:noMultiLvlLbl val="0"/>
      </c:catAx>
      <c:valAx>
        <c:axId val="1"/>
        <c:scaling>
          <c:orientation val="minMax"/>
          <c:max val="50"/>
        </c:scaling>
        <c:delete val="0"/>
        <c:axPos val="l"/>
        <c:majorGridlines>
          <c:spPr>
            <a:ln w="12700" cap="flat" cmpd="sng">
              <a:solidFill>
                <a:srgbClr val="E6E6E6"/>
              </a:solidFill>
              <a:prstDash val="solid"/>
              <a:round/>
            </a:ln>
          </c:spPr>
        </c:majorGridlines>
        <c:numFmt formatCode="General" sourceLinked="1"/>
        <c:majorTickMark val="out"/>
        <c:minorTickMark val="none"/>
        <c:tickLblPos val="nextTo"/>
        <c:spPr>
          <a:ln w="6350" cap="flat" cmpd="sng">
            <a:no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crossAx val="0"/>
        <c:crosses val="autoZero"/>
        <c:crossBetween val="between"/>
      </c:valAx>
      <c:dTable>
        <c:showHorzBorder val="1"/>
        <c:showVertBorder val="1"/>
        <c:showOutline val="1"/>
        <c:showKeys val="1"/>
        <c:spPr>
          <a:ln w="12700" cap="flat" cmpd="sng">
            <a:solidFill>
              <a:srgbClr val="D9D9D9"/>
            </a:solidFill>
            <a:prstDash val="solid"/>
            <a:round/>
          </a:ln>
        </c:spPr>
        <c:txPr>
          <a:bodyPr rot="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dTable>
      <c:spPr>
        <a:noFill/>
        <a:ln>
          <a:noFill/>
        </a:ln>
      </c:spPr>
    </c:plotArea>
    <c:plotVisOnly val="1"/>
    <c:dispBlanksAs val="gap"/>
    <c:showDLblsOverMax val="0"/>
    <c:extLst>
      <c:ext uri="{0b15fc19-7d7d-44ad-8c2d-2c3a37ce22c3}">
        <chartProps xmlns="https://web.wps.cn/et/2018/main" chartId="{391eb3ce-4e53-4bf5-aefc-131ac622464c}"/>
      </c:ext>
    </c:extLst>
  </c:chart>
  <c:spPr>
    <a:noFill/>
    <a:ln>
      <a:noFill/>
    </a:ln>
  </c:spPr>
  <c:txPr>
    <a:bodyPr/>
    <a:lstStyle/>
    <a:p>
      <a:pPr>
        <a:defRPr lang="zh-CN" sz="1000" b="0" i="0" u="none" strike="noStrike" baseline="0">
          <a:solidFill>
            <a:srgbClr val="000000"/>
          </a:solidFill>
          <a:latin typeface="Times New Roman" panose="02020603050405020304"/>
          <a:ea typeface="宋体" panose="02010600030101010101" pitchFamily="2" charset="-122"/>
          <a:cs typeface="Arial" panose="020B0604020202020204"/>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出口额度（亿元）</c:v>
                </c:pt>
              </c:strCache>
            </c:strRef>
          </c:tx>
          <c:spPr>
            <a:solidFill>
              <a:srgbClr val="FFB143"/>
            </a:solidFill>
            <a:ln>
              <a:noFill/>
            </a:ln>
          </c:spPr>
          <c:invertIfNegative val="0"/>
          <c:dLbls>
            <c:dLbl>
              <c:idx val="0"/>
              <c:delete val="1"/>
            </c:dLbl>
            <c:dLbl>
              <c:idx val="1"/>
              <c:delete val="1"/>
            </c:dLbl>
            <c:dLbl>
              <c:idx val="2"/>
              <c:delete val="1"/>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000000"/>
                    </a:solidFill>
                    <a:latin typeface="Times New Roman" panose="02020603050405020304"/>
                    <a:ea typeface="宋体" panose="02010600030101010101" pitchFamily="2" charset="-122"/>
                    <a:cs typeface="Arial" panose="020B0604020202020204"/>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轴承</c:v>
                </c:pt>
                <c:pt idx="1">
                  <c:v>电缆</c:v>
                </c:pt>
                <c:pt idx="2">
                  <c:v>激光加工机床</c:v>
                </c:pt>
              </c:strCache>
            </c:strRef>
          </c:cat>
          <c:val>
            <c:numRef>
              <c:f>'Sheet1'!$B$2:$B$4</c:f>
              <c:numCache>
                <c:formatCode>General</c:formatCode>
                <c:ptCount val="3"/>
                <c:pt idx="0">
                  <c:v>5.7</c:v>
                </c:pt>
                <c:pt idx="1">
                  <c:v>4.7</c:v>
                </c:pt>
                <c:pt idx="2">
                  <c:v>1.6</c:v>
                </c:pt>
              </c:numCache>
            </c:numRef>
          </c:val>
        </c:ser>
        <c:dLbls>
          <c:showLegendKey val="0"/>
          <c:showVal val="0"/>
          <c:showCatName val="0"/>
          <c:showSerName val="0"/>
          <c:showPercent val="0"/>
          <c:showBubbleSize val="0"/>
        </c:dLbls>
        <c:gapWidth val="219"/>
        <c:overlap val="-27"/>
        <c:axId val="0"/>
        <c:axId val="1"/>
      </c:barChart>
      <c:catAx>
        <c:axId val="0"/>
        <c:scaling>
          <c:orientation val="minMax"/>
        </c:scaling>
        <c:delete val="0"/>
        <c:axPos val="b"/>
        <c:majorGridlines>
          <c:spPr>
            <a:ln w="12700" cap="flat" cmpd="sng">
              <a:solidFill>
                <a:srgbClr val="7F7F7F"/>
              </a:solidFill>
              <a:prstDash val="solid"/>
              <a:round/>
            </a:ln>
          </c:spPr>
        </c:majorGridlines>
        <c:numFmt formatCode="General" sourceLinked="1"/>
        <c:majorTickMark val="none"/>
        <c:minorTickMark val="none"/>
        <c:tickLblPos val="nextTo"/>
        <c:spPr>
          <a:ln w="12700" cap="flat" cmpd="sng">
            <a:solidFill>
              <a:srgbClr val="D9D9D9"/>
            </a:solid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Arial" panose="020B0604020202020204"/>
                <a:ea typeface="微软雅黑" panose="020B0503020204020204" charset="-122"/>
                <a:cs typeface="Arial" panose="020B0604020202020204"/>
              </a:defRPr>
            </a:pPr>
          </a:p>
        </c:txPr>
        <c:crossAx val="1"/>
        <c:crosses val="autoZero"/>
        <c:auto val="1"/>
        <c:lblAlgn val="ctr"/>
        <c:lblOffset val="100"/>
        <c:noMultiLvlLbl val="0"/>
      </c:catAx>
      <c:valAx>
        <c:axId val="1"/>
        <c:scaling>
          <c:orientation val="minMax"/>
        </c:scaling>
        <c:delete val="0"/>
        <c:axPos val="l"/>
        <c:numFmt formatCode="General" sourceLinked="1"/>
        <c:majorTickMark val="out"/>
        <c:minorTickMark val="none"/>
        <c:tickLblPos val="nextTo"/>
        <c:spPr>
          <a:ln w="6350" cap="flat" cmpd="sng">
            <a:noFill/>
            <a:prstDash val="solid"/>
            <a:round/>
          </a:ln>
        </c:spPr>
        <c:txPr>
          <a:bodyPr rot="-60000000" spcFirstLastPara="0" vertOverflow="ellipsis" vert="horz" wrap="square" anchor="ctr" anchorCtr="1"/>
          <a:lstStyle/>
          <a:p>
            <a:pPr>
              <a:defRPr lang="zh-CN" sz="900" b="0" i="0" u="none" strike="noStrike" kern="1200" baseline="0">
                <a:solidFill>
                  <a:srgbClr val="595959"/>
                </a:solidFill>
                <a:latin typeface="Arial" panose="020B0604020202020204"/>
                <a:ea typeface="微软雅黑" panose="020B0503020204020204" charset="-122"/>
                <a:cs typeface="Arial" panose="020B0604020202020204"/>
              </a:defRPr>
            </a:pPr>
          </a:p>
        </c:txPr>
        <c:crossAx val="0"/>
        <c:crosses val="autoZero"/>
        <c:crossBetween val="between"/>
      </c:valAx>
      <c:dTable>
        <c:showHorzBorder val="1"/>
        <c:showVertBorder val="1"/>
        <c:showOutline val="1"/>
        <c:showKeys val="1"/>
        <c:spPr>
          <a:ln w="12700" cap="flat" cmpd="sng">
            <a:solidFill>
              <a:srgbClr val="D9D9D9"/>
            </a:solidFill>
            <a:prstDash val="solid"/>
            <a:round/>
          </a:ln>
        </c:spPr>
        <c:txPr>
          <a:bodyPr rot="0" spcFirstLastPara="0" vertOverflow="ellipsis" vert="horz" wrap="square" anchor="ctr" anchorCtr="1"/>
          <a:lstStyle/>
          <a:p>
            <a:pPr>
              <a:defRPr lang="zh-CN" sz="900" b="0" i="0" u="none" strike="noStrike" kern="1200" baseline="0">
                <a:solidFill>
                  <a:srgbClr val="595959"/>
                </a:solidFill>
                <a:latin typeface="Arial" panose="020B0604020202020204"/>
                <a:ea typeface="微软雅黑" panose="020B0503020204020204" charset="-122"/>
                <a:cs typeface="Arial" panose="020B0604020202020204"/>
              </a:defRPr>
            </a:pPr>
          </a:p>
        </c:txPr>
      </c:dTable>
      <c:spPr>
        <a:noFill/>
        <a:ln>
          <a:noFill/>
        </a:ln>
      </c:spPr>
    </c:plotArea>
    <c:plotVisOnly val="1"/>
    <c:dispBlanksAs val="gap"/>
    <c:showDLblsOverMax val="0"/>
    <c:extLst>
      <c:ext uri="{0b15fc19-7d7d-44ad-8c2d-2c3a37ce22c3}">
        <chartProps xmlns="https://web.wps.cn/et/2018/main" chartId="{ac27ba59-daf2-49fe-adfb-f7a74a5c7389}"/>
      </c:ext>
    </c:extLst>
  </c:chart>
  <c:spPr>
    <a:solidFill>
      <a:srgbClr val="FFFFFF"/>
    </a:solidFill>
    <a:ln w="12700">
      <a:solidFill>
        <a:srgbClr val="7F7F7F"/>
      </a:solidFill>
      <a:prstDash val="solid"/>
    </a:ln>
  </c:spPr>
  <c:txPr>
    <a:bodyPr/>
    <a:lstStyle/>
    <a:p>
      <a:pPr>
        <a:defRPr lang="zh-CN" sz="1000" b="0" i="0" u="none" strike="noStrike" baseline="0">
          <a:solidFill>
            <a:srgbClr val="000000"/>
          </a:solidFill>
          <a:latin typeface="Times New Roman" panose="02020603050405020304"/>
          <a:ea typeface="宋体" panose="02010600030101010101" pitchFamily="2" charset="-122"/>
          <a:cs typeface="Arial" panose="020B0604020202020204"/>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400" b="0" i="0" u="none" strike="noStrike" kern="1200" baseline="0">
                <a:solidFill>
                  <a:srgbClr val="404040"/>
                </a:solidFill>
                <a:latin typeface="微软雅黑" panose="020B0503020204020204" charset="-122"/>
                <a:ea typeface="微软雅黑" panose="020B0503020204020204" charset="-122"/>
                <a:cs typeface="Arial" panose="020B0604020202020204"/>
              </a:defRPr>
            </a:pPr>
            <a:r>
              <a:rPr lang="zh-CN"/>
              <a:t>中高端织机领域出口值占比</a:t>
            </a:r>
            <a:endParaRPr lang="zh-CN"/>
          </a:p>
        </c:rich>
      </c:tx>
      <c:layout/>
      <c:overlay val="0"/>
      <c:spPr>
        <a:noFill/>
        <a:ln>
          <a:noFill/>
        </a:ln>
      </c:spPr>
    </c:title>
    <c:autoTitleDeleted val="0"/>
    <c:plotArea>
      <c:layout/>
      <c:pieChart>
        <c:varyColors val="1"/>
        <c:ser>
          <c:idx val="0"/>
          <c:order val="0"/>
          <c:tx>
            <c:strRef>
              <c:f>'Sheet1'!$B$1</c:f>
              <c:strCache>
                <c:ptCount val="1"/>
                <c:pt idx="0">
                  <c:v>销售额</c:v>
                </c:pt>
              </c:strCache>
            </c:strRef>
          </c:tx>
          <c:spPr>
            <a:ln w="25400">
              <a:solidFill>
                <a:srgbClr val="FFFFFF"/>
              </a:solidFill>
              <a:prstDash val="solid"/>
            </a:ln>
          </c:spPr>
          <c:explosion val="0"/>
          <c:dPt>
            <c:idx val="0"/>
            <c:bubble3D val="0"/>
            <c:spPr>
              <a:solidFill>
                <a:srgbClr val="F3734E"/>
              </a:solidFill>
              <a:ln w="25400">
                <a:solidFill>
                  <a:srgbClr val="FFFFFF"/>
                </a:solidFill>
                <a:prstDash val="solid"/>
              </a:ln>
            </c:spPr>
          </c:dPt>
          <c:dPt>
            <c:idx val="1"/>
            <c:bubble3D val="0"/>
            <c:spPr>
              <a:solidFill>
                <a:srgbClr val="7E7FC0"/>
              </a:solidFill>
              <a:ln w="25400">
                <a:solidFill>
                  <a:srgbClr val="FFFFFF"/>
                </a:solidFill>
                <a:prstDash val="solid"/>
              </a:ln>
            </c:spPr>
          </c:dPt>
          <c:dLbls>
            <c:spPr>
              <a:noFill/>
              <a:ln>
                <a:noFill/>
              </a:ln>
              <a:effectLst/>
            </c:spPr>
            <c:txPr>
              <a:bodyPr rot="0" spcFirstLastPara="0" vertOverflow="ellipsis" vert="horz" wrap="square" lIns="38100" tIns="19050" rIns="38100" bIns="19050" anchor="ctr" anchorCtr="1"/>
              <a:lstStyle/>
              <a:p>
                <a:pPr algn="ctr">
                  <a:defRPr lang="zh-CN" sz="900" b="0" i="0" u="none" strike="noStrike" kern="1200" baseline="0">
                    <a:solidFill>
                      <a:srgbClr val="FFFFFF"/>
                    </a:solidFill>
                    <a:latin typeface="微软雅黑" panose="020B0503020204020204" charset="-122"/>
                    <a:ea typeface="微软雅黑" panose="020B0503020204020204" charset="-122"/>
                    <a:cs typeface="Arial" panose="020B0604020202020204"/>
                  </a:defRPr>
                </a:pPr>
              </a:p>
            </c:txPr>
            <c:dLblPos val="inEnd"/>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ext>
            </c:extLst>
          </c:dLbls>
          <c:cat>
            <c:strRef>
              <c:f>'Sheet1'!$A$2:$A$3</c:f>
              <c:strCache>
                <c:ptCount val="2"/>
                <c:pt idx="0">
                  <c:v>其他</c:v>
                </c:pt>
                <c:pt idx="1">
                  <c:v>我市占全省</c:v>
                </c:pt>
              </c:strCache>
            </c:strRef>
          </c:cat>
          <c:val>
            <c:numRef>
              <c:f>'Sheet1'!$B$2:$B$3</c:f>
              <c:numCache>
                <c:formatCode>0.00%</c:formatCode>
                <c:ptCount val="2"/>
                <c:pt idx="0">
                  <c:v>0.835</c:v>
                </c:pt>
                <c:pt idx="1">
                  <c:v>0.165</c:v>
                </c:pt>
              </c:numCache>
            </c:numRef>
          </c:val>
        </c:ser>
        <c:dLbls>
          <c:showLegendKey val="0"/>
          <c:showVal val="1"/>
          <c:showCatName val="1"/>
          <c:showSerName val="0"/>
          <c:showPercent val="0"/>
          <c:showBubbleSize val="0"/>
          <c:showLeaderLines val="1"/>
        </c:dLbls>
        <c:firstSliceAng val="0"/>
      </c:pieChart>
      <c:spPr>
        <a:noFill/>
        <a:ln>
          <a:noFill/>
        </a:ln>
      </c:spPr>
    </c:plotArea>
    <c:plotVisOnly val="1"/>
    <c:dispBlanksAs val="gap"/>
    <c:showDLblsOverMax val="0"/>
    <c:extLst>
      <c:ext uri="{0b15fc19-7d7d-44ad-8c2d-2c3a37ce22c3}">
        <chartProps xmlns="https://web.wps.cn/et/2018/main" chartId="{065d75db-1a55-4f8e-8879-9ecf6e0f8e8b}"/>
      </c:ext>
    </c:extLst>
  </c:chart>
  <c:spPr>
    <a:solidFill>
      <a:srgbClr val="FFFFFF"/>
    </a:solidFill>
    <a:ln>
      <a:noFill/>
    </a:ln>
    <a:effectLst>
      <a:outerShdw blurRad="63500" dist="37357" dir="2700000" sx="0" sy="0" rotWithShape="0">
        <a:srgbClr val="000000">
          <a:alpha val="99607"/>
        </a:srgbClr>
      </a:outerShdw>
    </a:effectLst>
  </c:spPr>
  <c:txPr>
    <a:bodyPr/>
    <a:lstStyle/>
    <a:p>
      <a:pPr>
        <a:defRPr lang="zh-CN" sz="1000" b="0" i="0" u="none" strike="noStrike" baseline="0">
          <a:solidFill>
            <a:srgbClr val="000000"/>
          </a:solidFill>
          <a:latin typeface="微软雅黑" panose="020B0503020204020204" charset="-122"/>
          <a:ea typeface="微软雅黑" panose="020B0503020204020204" charset="-122"/>
          <a:cs typeface="Arial" panose="020B0604020202020204"/>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lgn="ctr">
              <a:defRPr lang="zh-CN" sz="1400" b="0" i="0" u="none" strike="noStrike" kern="1200" baseline="0">
                <a:solidFill>
                  <a:srgbClr val="404040"/>
                </a:solidFill>
                <a:latin typeface="思源黑体 CN Normal"/>
                <a:ea typeface="思源黑体 CN Normal"/>
                <a:cs typeface="Arial" panose="020B0604020202020204"/>
              </a:defRPr>
            </a:pPr>
            <a:r>
              <a:rPr lang="zh-CN"/>
              <a:t>全省新能源客车出口值占比</a:t>
            </a:r>
            <a:endParaRPr lang="zh-CN"/>
          </a:p>
        </c:rich>
      </c:tx>
      <c:layout>
        <c:manualLayout>
          <c:xMode val="edge"/>
          <c:yMode val="edge"/>
          <c:x val="0.20859443"/>
          <c:y val="0.007232401"/>
        </c:manualLayout>
      </c:layout>
      <c:overlay val="1"/>
      <c:spPr>
        <a:noFill/>
        <a:ln>
          <a:noFill/>
        </a:ln>
      </c:spPr>
    </c:title>
    <c:autoTitleDeleted val="0"/>
    <c:plotArea>
      <c:layout/>
      <c:pieChart>
        <c:varyColors val="1"/>
        <c:ser>
          <c:idx val="0"/>
          <c:order val="0"/>
          <c:tx>
            <c:strRef>
              <c:f>'Sheet1'!$B$1</c:f>
              <c:strCache>
                <c:ptCount val="1"/>
                <c:pt idx="0">
                  <c:v>全省新能源客车出口值占比</c:v>
                </c:pt>
              </c:strCache>
            </c:strRef>
          </c:tx>
          <c:spPr>
            <a:ln>
              <a:noFill/>
            </a:ln>
          </c:spPr>
          <c:explosion val="0"/>
          <c:dPt>
            <c:idx val="0"/>
            <c:bubble3D val="0"/>
            <c:spPr>
              <a:solidFill>
                <a:srgbClr val="5B9BD5"/>
              </a:solidFill>
              <a:ln w="3175">
                <a:solidFill>
                  <a:srgbClr val="FFFFFF"/>
                </a:solidFill>
                <a:prstDash val="solid"/>
              </a:ln>
            </c:spPr>
          </c:dPt>
          <c:dPt>
            <c:idx val="1"/>
            <c:bubble3D val="0"/>
            <c:spPr>
              <a:solidFill>
                <a:srgbClr val="ED7D31"/>
              </a:solidFill>
              <a:ln w="3175">
                <a:solidFill>
                  <a:srgbClr val="FFFFFF"/>
                </a:solidFill>
                <a:prstDash val="solid"/>
              </a:ln>
            </c:spPr>
          </c:dPt>
          <c:dLbls>
            <c:spPr>
              <a:noFill/>
              <a:ln>
                <a:noFill/>
              </a:ln>
              <a:effectLst/>
            </c:spPr>
            <c:txPr>
              <a:bodyPr rot="0" spcFirstLastPara="0" vertOverflow="ellipsis" vert="horz" wrap="square" lIns="38100" tIns="19050" rIns="38100" bIns="19050" anchor="ctr" anchorCtr="1"/>
              <a:lstStyle/>
              <a:p>
                <a:pPr algn="ctr">
                  <a:defRPr lang="zh-CN" sz="1000" b="0" i="0" u="none" strike="noStrike" kern="1200" baseline="0">
                    <a:solidFill>
                      <a:srgbClr val="404040"/>
                    </a:solidFill>
                    <a:latin typeface="思源黑体 CN Normal"/>
                    <a:ea typeface="思源黑体 CN Normal"/>
                    <a:cs typeface="Arial" panose="020B0604020202020204"/>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ext>
            </c:extLst>
          </c:dLbls>
          <c:cat>
            <c:strRef>
              <c:f>'Sheet1'!$A$2:$A$3</c:f>
              <c:strCache>
                <c:ptCount val="2"/>
                <c:pt idx="0">
                  <c:v>我市占全省</c:v>
                </c:pt>
                <c:pt idx="1">
                  <c:v>其他</c:v>
                </c:pt>
              </c:strCache>
            </c:strRef>
          </c:cat>
          <c:val>
            <c:numRef>
              <c:f>'Sheet1'!$B$2:$B$3</c:f>
              <c:numCache>
                <c:formatCode>0.00%</c:formatCode>
                <c:ptCount val="2"/>
                <c:pt idx="0">
                  <c:v>0.796</c:v>
                </c:pt>
                <c:pt idx="1">
                  <c:v>0.204</c:v>
                </c:pt>
              </c:numCache>
            </c:numRef>
          </c:val>
        </c:ser>
        <c:dLbls>
          <c:showLegendKey val="0"/>
          <c:showVal val="1"/>
          <c:showCatName val="0"/>
          <c:showSerName val="0"/>
          <c:showPercent val="0"/>
          <c:showBubbleSize val="0"/>
          <c:showLeaderLines val="1"/>
        </c:dLbls>
        <c:firstSliceAng val="0"/>
      </c:pieChart>
      <c:spPr>
        <a:noFill/>
        <a:ln>
          <a:noFill/>
        </a:ln>
      </c:spPr>
    </c:plotArea>
    <c:legend>
      <c:legendPos val="b"/>
      <c:layout>
        <c:manualLayout>
          <c:xMode val="edge"/>
          <c:yMode val="edge"/>
          <c:x val="0.33694956"/>
          <c:y val="0.8163116"/>
        </c:manualLayout>
      </c:layout>
      <c:overlay val="0"/>
      <c:spPr>
        <a:noFill/>
        <a:ln>
          <a:noFill/>
        </a:ln>
      </c:spPr>
      <c:txPr>
        <a:bodyPr rot="0" spcFirstLastPara="0" vertOverflow="ellipsis" vert="horz" wrap="square" anchor="ctr" anchorCtr="1"/>
        <a:lstStyle/>
        <a:p>
          <a:pPr>
            <a:defRPr lang="zh-CN" sz="900" b="0" i="0" u="none" strike="noStrike" kern="1200" baseline="0">
              <a:solidFill>
                <a:srgbClr val="595959"/>
              </a:solidFill>
              <a:latin typeface="思源黑体 CN Normal"/>
              <a:ea typeface="思源黑体 CN Normal"/>
              <a:cs typeface="Arial" panose="020B0604020202020204"/>
            </a:defRPr>
          </a:pPr>
        </a:p>
      </c:txPr>
    </c:legend>
    <c:plotVisOnly val="1"/>
    <c:dispBlanksAs val="gap"/>
    <c:showDLblsOverMax val="0"/>
    <c:extLst>
      <c:ext uri="{0b15fc19-7d7d-44ad-8c2d-2c3a37ce22c3}">
        <chartProps xmlns="https://web.wps.cn/et/2018/main" chartId="{74f0f9e8-1ec0-4b73-ac05-274d6b328163}"/>
      </c:ext>
    </c:extLst>
  </c:chart>
  <c:spPr>
    <a:noFill/>
    <a:ln>
      <a:noFill/>
    </a:ln>
  </c:spPr>
  <c:txPr>
    <a:bodyPr/>
    <a:lstStyle/>
    <a:p>
      <a:pPr>
        <a:defRPr lang="zh-CN" sz="1000" b="0" i="0" u="none" strike="noStrike" baseline="0">
          <a:solidFill>
            <a:srgbClr val="000000"/>
          </a:solidFill>
          <a:latin typeface="Times New Roman" panose="02020603050405020304"/>
          <a:ea typeface="宋体" panose="02010600030101010101" pitchFamily="2" charset="-122"/>
          <a:cs typeface="Arial" panose="020B0604020202020204"/>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p:nvPr>
        </p:nvSpPr>
        <p:spPr>
          <a:xfrm>
            <a:off x="0" y="0"/>
            <a:ext cx="2971800" cy="458788"/>
          </a:xfrm>
          <a:prstGeom prst="rect">
            <a:avLst/>
          </a:prstGeom>
          <a:noFill/>
          <a:ln w="9525" cap="flat" cmpd="sng">
            <a:noFill/>
            <a:prstDash val="solid"/>
            <a:miter/>
          </a:ln>
          <a:effectLst/>
        </p:spPr>
        <p:txBody>
          <a:bodyPr vert="horz" wrap="square" lIns="91440" tIns="45720" rIns="91440" bIns="45720" anchor="t" anchorCtr="0">
            <a:noAutofit/>
          </a:bodyPr>
          <a:lstStyle>
            <a:lvl1pPr algn="l" defTabSz="914400" eaLnBrk="1" fontAlgn="base" latinLnBrk="0" hangingPunct="1">
              <a:defRPr sz="1200">
                <a:latin typeface="Calibri" panose="020F0502020204030204" charset="0"/>
                <a:ea typeface="宋体" panose="02010600030101010101" pitchFamily="2" charset="-122"/>
                <a:cs typeface="宋体" panose="02010600030101010101"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a:noFill/>
          <a:ln w="9525" cap="flat" cmpd="sng">
            <a:noFill/>
            <a:prstDash val="solid"/>
            <a:miter/>
          </a:ln>
          <a:effectLst/>
        </p:spPr>
        <p:txBody>
          <a:bodyPr vert="horz" wrap="square" lIns="91440" tIns="45720" rIns="91440" bIns="45720" anchor="t" anchorCtr="0">
            <a:noAutofit/>
          </a:bodyPr>
          <a:lstStyle>
            <a:lvl1pPr algn="r" defTabSz="914400" eaLnBrk="1" fontAlgn="base" latinLnBrk="0" hangingPunct="1">
              <a:defRPr sz="1200">
                <a:latin typeface="Calibri" panose="020F0502020204030204" charset="0"/>
                <a:ea typeface="宋体" panose="02010600030101010101" pitchFamily="2" charset="-122"/>
                <a:cs typeface="宋体" panose="02010600030101010101" pitchFamily="2" charset="-122"/>
              </a:defRPr>
            </a:lvl1pPr>
          </a:lstStyle>
          <a:p>
            <a:fld id="{CAD2D6BD-DE1B-4B5F-8B41-2702339687B9}" type="datetime5">
              <a:rPr lang="zh-CN" altLang="en-US"/>
            </a:fld>
            <a:endParaRPr lang="zh-CN" altLang="en-US"/>
          </a:p>
        </p:txBody>
      </p:sp>
      <p:sp>
        <p:nvSpPr>
          <p:cNvPr id="4" name="页脚占位符 3"/>
          <p:cNvSpPr>
            <a:spLocks noGrp="1"/>
          </p:cNvSpPr>
          <p:nvPr>
            <p:ph type="ftr" idx="2"/>
          </p:nvPr>
        </p:nvSpPr>
        <p:spPr>
          <a:xfrm>
            <a:off x="0"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lvl1pPr algn="l" defTabSz="914400" eaLnBrk="1" fontAlgn="base" latinLnBrk="0" hangingPunct="1">
              <a:defRPr sz="1200">
                <a:latin typeface="Calibri" panose="020F0502020204030204" charset="0"/>
                <a:ea typeface="宋体" panose="02010600030101010101" pitchFamily="2" charset="-122"/>
                <a:cs typeface="宋体" panose="02010600030101010101" pitchFamily="2" charset="-122"/>
              </a:defRPr>
            </a:lvl1pPr>
          </a:lstStyle>
          <a:p>
            <a:endParaRPr lang="zh-CN" altLang="en-US"/>
          </a:p>
        </p:txBody>
      </p:sp>
      <p:sp>
        <p:nvSpPr>
          <p:cNvPr id="5" name="灯片编号占位符 4"/>
          <p:cNvSpPr>
            <a:spLocks noGrp="1"/>
          </p:cNvSpPr>
          <p:nvPr>
            <p:ph type="sldNum" idx="3"/>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lvl1pPr algn="r" defTabSz="914400" eaLnBrk="1" fontAlgn="base" latinLnBrk="0" hangingPunct="1">
              <a:defRPr sz="1200">
                <a:latin typeface="Calibri" panose="020F0502020204030204" charset="0"/>
                <a:ea typeface="宋体" panose="02010600030101010101" pitchFamily="2" charset="-122"/>
                <a:cs typeface="宋体" panose="02010600030101010101" pitchFamily="2" charset="-122"/>
              </a:defRPr>
            </a:lvl1pPr>
          </a:lstStyle>
          <a:p>
            <a:fld id="{CAD2D6BD-DE1B-4B5F-8B41-2702339687B9}"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p:nvPr>
        </p:nvSpPr>
        <p:spPr>
          <a:xfrm>
            <a:off x="0" y="0"/>
            <a:ext cx="2971800" cy="458788"/>
          </a:xfrm>
          <a:prstGeom prst="rect">
            <a:avLst/>
          </a:prstGeom>
          <a:noFill/>
          <a:ln w="9525" cap="flat" cmpd="sng">
            <a:noFill/>
            <a:prstDash val="solid"/>
            <a:miter/>
          </a:ln>
          <a:effectLst/>
        </p:spPr>
        <p:txBody>
          <a:bodyPr vert="horz" wrap="square" lIns="91440" tIns="45720" rIns="91440" bIns="45720" anchor="t" anchorCtr="0">
            <a:noAutofit/>
          </a:bodyPr>
          <a:lstStyle>
            <a:lvl1pPr marL="0" indent="0" algn="l" defTabSz="914400" eaLnBrk="1" fontAlgn="auto" latinLnBrk="0" hangingPunct="1">
              <a:defRPr sz="1200" kern="1200">
                <a:solidFill>
                  <a:schemeClr val="tx1"/>
                </a:solidFill>
                <a:latin typeface="Calibri" panose="020F0502020204030204" charset="0"/>
                <a:ea typeface="宋体" panose="02010600030101010101" pitchFamily="2" charset="-122"/>
                <a:cs typeface="宋体" panose="02010600030101010101"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a:noFill/>
          <a:ln w="9525" cap="flat" cmpd="sng">
            <a:noFill/>
            <a:prstDash val="solid"/>
            <a:miter/>
          </a:ln>
          <a:effectLst/>
        </p:spPr>
        <p:txBody>
          <a:bodyPr vert="horz" wrap="square" lIns="91440" tIns="45720" rIns="91440" bIns="45720" anchor="t" anchorCtr="0">
            <a:noAutofit/>
          </a:bodyPr>
          <a:lstStyle>
            <a:lvl1pPr marL="0" indent="0" algn="r" defTabSz="914400" eaLnBrk="1" fontAlgn="auto" latinLnBrk="0" hangingPunct="1">
              <a:defRPr sz="1200" kern="1200">
                <a:solidFill>
                  <a:schemeClr val="tx1"/>
                </a:solidFill>
                <a:latin typeface="Calibri" panose="020F0502020204030204" charset="0"/>
                <a:ea typeface="宋体" panose="02010600030101010101" pitchFamily="2" charset="-122"/>
                <a:cs typeface="宋体" panose="02010600030101010101" pitchFamily="2" charset="-122"/>
              </a:defRPr>
            </a:lvl1pPr>
          </a:lstStyle>
          <a:p>
            <a:fld id="{CAD2D6BD-DE1B-4B5F-8B41-2702339687B9}" type="datetime5">
              <a:rPr lang="zh-CN" altLang="en-US"/>
            </a:fld>
            <a:endParaRPr lang="zh-CN" altLang="en-US"/>
          </a:p>
        </p:txBody>
      </p:sp>
      <p:sp>
        <p:nvSpPr>
          <p:cNvPr id="4" name="幻灯片图像占位符 3"/>
          <p:cNvSpPr>
            <a:spLocks noGrp="1" noChangeAspect="1"/>
          </p:cNvSpPr>
          <p:nvPr>
            <p:ph type="sldImg" idx="2"/>
          </p:nvPr>
        </p:nvSpPr>
        <p:spPr>
          <a:xfrm>
            <a:off x="685800" y="1143000"/>
            <a:ext cx="5486400" cy="3086100"/>
          </a:xfrm>
          <a:prstGeom prst="rect">
            <a:avLst/>
          </a:prstGeom>
          <a:ln w="12700" cap="flat" cmpd="sng">
            <a:solidFill>
              <a:srgbClr val="000000"/>
            </a:solidFill>
            <a:prstDash val="solid"/>
            <a:round/>
            <a:headEnd type="none" w="med" len="med"/>
            <a:tailEnd type="none" w="med" len="med"/>
          </a:ln>
          <a:effectLst/>
        </p:spPr>
      </p:sp>
      <p:sp>
        <p:nvSpPr>
          <p:cNvPr id="5" name="备注占位符 4"/>
          <p:cNvSpPr>
            <a:spLocks noGrp="1"/>
          </p:cNvSpPr>
          <p:nvPr>
            <p:ph type="body" idx="3"/>
          </p:nvPr>
        </p:nvSpPr>
        <p:spPr>
          <a:xfrm>
            <a:off x="685800" y="4400550"/>
            <a:ext cx="5486400" cy="3600450"/>
          </a:xfrm>
          <a:prstGeom prst="rect">
            <a:avLst/>
          </a:prstGeom>
          <a:noFill/>
          <a:ln w="9525" cap="flat" cmpd="sng">
            <a:noFill/>
            <a:prstDash val="solid"/>
            <a:miter/>
          </a:ln>
          <a:effectLst/>
        </p:spPr>
        <p:txBody>
          <a:bodyPr vert="horz" wrap="square" lIns="91440" tIns="45720" rIns="91440" bIns="45720" anchor="t" anchorCtr="0">
            <a:noAutofit/>
          </a:bodyPr>
          <a:lstStyle/>
          <a:p>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idx="4"/>
          </p:nvPr>
        </p:nvSpPr>
        <p:spPr>
          <a:xfrm>
            <a:off x="0"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lvl1pPr marL="0" indent="0" algn="l" defTabSz="914400" eaLnBrk="1" fontAlgn="auto" latinLnBrk="0" hangingPunct="1">
              <a:defRPr sz="1200" kern="1200">
                <a:solidFill>
                  <a:schemeClr val="tx1"/>
                </a:solidFill>
                <a:latin typeface="Calibri" panose="020F0502020204030204" charset="0"/>
                <a:ea typeface="宋体" panose="02010600030101010101" pitchFamily="2" charset="-122"/>
                <a:cs typeface="宋体" panose="02010600030101010101" pitchFamily="2" charset="-122"/>
              </a:defRPr>
            </a:lvl1pPr>
          </a:lstStyle>
          <a:p>
            <a:endParaRPr lang="zh-CN" altLang="en-US"/>
          </a:p>
        </p:txBody>
      </p:sp>
      <p:sp>
        <p:nvSpPr>
          <p:cNvPr id="7" name="灯片编号占位符 6"/>
          <p:cNvSpPr>
            <a:spLocks noGrp="1"/>
          </p:cNvSpPr>
          <p:nvPr>
            <p:ph type="sldNum" idx="5"/>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lvl1pPr marL="0" indent="0" algn="r" defTabSz="914400" eaLnBrk="1" fontAlgn="auto" latinLnBrk="0" hangingPunct="1">
              <a:defRPr sz="1200" kern="1200">
                <a:solidFill>
                  <a:schemeClr val="tx1"/>
                </a:solidFill>
                <a:latin typeface="Calibri" panose="020F0502020204030204" charset="0"/>
                <a:ea typeface="宋体" panose="02010600030101010101" pitchFamily="2" charset="-122"/>
                <a:cs typeface="宋体" panose="02010600030101010101" pitchFamily="2" charset="-122"/>
              </a:defRPr>
            </a:lvl1pPr>
          </a:lstStyle>
          <a:p>
            <a:fld id="{CAD2D6BD-DE1B-4B5F-8B41-2702339687B9}" type="slidenum">
              <a:rPr lang="zh-CN" altLang="en-US"/>
            </a:fld>
            <a:endParaRPr lang="zh-CN" altLang="en-US"/>
          </a:p>
        </p:txBody>
      </p:sp>
    </p:spTree>
  </p:cSld>
  <p:clrMap bg1="lt1" tx1="dk1" bg2="lt2" tx2="dk2" accent1="accent1" accent2="accent2" accent3="accent3" accent4="accent4" accent5="accent5" accent6="accent6" hlink="hlink" folHlink="folHlink"/>
  <p:hf hdr="0" ftr="0" dt="0"/>
  <p:notesStyle>
    <a:lvl1pPr marL="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1pPr>
    <a:lvl2pPr marL="4572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2pPr>
    <a:lvl3pPr marL="9144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3pPr>
    <a:lvl4pPr marL="13716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4pPr>
    <a:lvl5pPr marL="18288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5pPr>
    <a:lvl6pPr marL="22860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6pPr>
    <a:lvl7pPr marL="27432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7pPr>
    <a:lvl8pPr marL="32004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8pPr>
    <a:lvl9pPr marL="3200400" indent="0" algn="l" defTabSz="914400" eaLnBrk="1" fontAlgn="auto" latinLnBrk="0" hangingPunct="1">
      <a:lnSpc>
        <a:spcPct val="100000"/>
      </a:lnSpc>
      <a:spcBef>
        <a:spcPts val="0"/>
      </a:spcBef>
      <a:spcAft>
        <a:spcPts val="0"/>
      </a:spcAft>
      <a:buNone/>
      <a:defRPr sz="1200" u="none" strike="noStrike" kern="1200" cap="none" spc="0" baseline="0">
        <a:solidFill>
          <a:schemeClr val="tx1"/>
        </a:solidFill>
        <a:latin typeface="Calibri" panose="020F0502020204030204" charset="0"/>
        <a:ea typeface="宋体" panose="02010600030101010101" pitchFamily="2" charset="-122"/>
        <a:cs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4" name="灯片编号占位符 3"/>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ChangeAspect="1"/>
          </p:cNvSpPr>
          <p:nvPr>
            <p:ph type="sldImg"/>
          </p:nvPr>
        </p:nvSpPr>
        <p:spPr>
          <a:xfrm>
            <a:off x="685800" y="1143000"/>
            <a:ext cx="5486400" cy="3086100"/>
          </a:xfrm>
          <a:prstGeom prst="rect">
            <a:avLst/>
          </a:prstGeom>
          <a:effectLst/>
        </p:spPr>
      </p:sp>
      <p:sp>
        <p:nvSpPr>
          <p:cNvPr id="3" name="文本框"/>
          <p:cNvSpPr>
            <a:spLocks noGrp="1"/>
          </p:cNvSpPr>
          <p:nvPr>
            <p:ph type="body" idx="1"/>
          </p:nvPr>
        </p:nvSpPr>
        <p:spPr>
          <a:xfrm>
            <a:off x="685800" y="4400550"/>
            <a:ext cx="5486400" cy="3600450"/>
          </a:xfrm>
          <a:prstGeom prst="rect">
            <a:avLst/>
          </a:prstGeom>
          <a:effectLst/>
        </p:spPr>
        <p:txBody>
          <a:bodyPr vert="horz" wrap="square" lIns="91440" tIns="45720" rIns="91440" bIns="45720" anchor="t" anchorCtr="0">
            <a:noAutofit/>
          </a:bodyPr>
          <a:lstStyle/>
          <a:p>
            <a:r>
              <a:rPr lang="zh-CN" altLang="en-US"/>
              <a:t>单击此处添加备注</a:t>
            </a:r>
            <a:endParaRPr lang="zh-CN" altLang="en-US"/>
          </a:p>
        </p:txBody>
      </p:sp>
      <p:sp>
        <p:nvSpPr>
          <p:cNvPr id="7" name="灯片编号占位符 6"/>
          <p:cNvSpPr>
            <a:spLocks noGrp="1"/>
          </p:cNvSpPr>
          <p:nvPr>
            <p:ph type="sldNum"/>
          </p:nvPr>
        </p:nvSpPr>
        <p:spPr>
          <a:xfrm>
            <a:off x="3884613" y="8685213"/>
            <a:ext cx="2971800" cy="458785"/>
          </a:xfrm>
          <a:prstGeom prst="rect">
            <a:avLst/>
          </a:prstGeom>
          <a:noFill/>
          <a:ln w="9525" cap="flat" cmpd="sng">
            <a:noFill/>
            <a:prstDash val="solid"/>
            <a:miter/>
          </a:ln>
          <a:effectLst/>
        </p:spPr>
        <p:txBody>
          <a:bodyPr vert="horz" wrap="square" lIns="91440" tIns="45720" rIns="91440" bIns="45720" anchor="b" anchorCtr="0">
            <a:noAutofit/>
          </a:bodyPr>
          <a:lstStyle/>
          <a:p>
            <a:fld id="{CAD2D6BD-DE1B-4B5F-8B41-2702339687B9}" type="slidenum">
              <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rPr>
            </a:fld>
            <a:endParaRPr lang="zh-CN" altLang="en-US" sz="1200" kern="1200">
              <a:solidFill>
                <a:schemeClr val="tx1"/>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599"/>
          </a:xfrm>
          <a:prstGeom prst="rect">
            <a:avLst/>
          </a:prstGeom>
          <a:effectLst/>
        </p:spPr>
        <p:txBody>
          <a:bodyPr anchor="b" anchorCtr="0"/>
          <a:lstStyle>
            <a:lvl1pPr marL="0" indent="0" algn="ctr" defTabSz="914400" eaLnBrk="1" fontAlgn="auto" latinLnBrk="0" hangingPunct="1">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59"/>
          </a:xfrm>
          <a:prstGeom prst="rect">
            <a:avLst/>
          </a:prstGeom>
          <a:effectLst/>
        </p:spPr>
        <p:txBody>
          <a:bodyPr/>
          <a:lstStyle>
            <a:lvl1pPr marL="0" indent="0" algn="ctr" defTabSz="914400" eaLnBrk="1" fontAlgn="auto" latinLnBrk="0" hangingPunct="1">
              <a:buNone/>
              <a:defRPr sz="2400"/>
            </a:lvl1pPr>
            <a:lvl2pPr marL="457200" indent="0" algn="ctr" defTabSz="914400" eaLnBrk="1" fontAlgn="auto" latinLnBrk="0" hangingPunct="1">
              <a:buNone/>
              <a:defRPr sz="2000"/>
            </a:lvl2pPr>
            <a:lvl3pPr marL="914400" indent="0" algn="ctr" defTabSz="914400" eaLnBrk="1" fontAlgn="auto" latinLnBrk="0" hangingPunct="1">
              <a:buNone/>
              <a:defRPr sz="1800"/>
            </a:lvl3pPr>
            <a:lvl4pPr marL="1371600" indent="0" algn="ctr" defTabSz="914400" eaLnBrk="1" fontAlgn="auto" latinLnBrk="0" hangingPunct="1">
              <a:buNone/>
              <a:defRPr sz="1600"/>
            </a:lvl4pPr>
            <a:lvl5pPr marL="1828800" indent="0" algn="ctr" defTabSz="914400" eaLnBrk="1" fontAlgn="auto" latinLnBrk="0" hangingPunct="1">
              <a:buNone/>
              <a:defRPr sz="1600"/>
            </a:lvl5pPr>
            <a:lvl6pPr marL="2286000" indent="0" algn="ctr" defTabSz="914400" eaLnBrk="1" fontAlgn="auto" latinLnBrk="0" hangingPunct="1">
              <a:buNone/>
              <a:defRPr sz="1600"/>
            </a:lvl6pPr>
            <a:lvl7pPr marL="2743200" indent="0" algn="ctr" defTabSz="914400" eaLnBrk="1" fontAlgn="auto" latinLnBrk="0" hangingPunct="1">
              <a:buNone/>
              <a:defRPr sz="1600"/>
            </a:lvl7pPr>
            <a:lvl8pPr marL="3200400" indent="0" algn="ctr" defTabSz="914400" eaLnBrk="1" fontAlgn="auto" latinLnBrk="0" hangingPunct="1">
              <a:buNone/>
              <a:defRPr sz="1600"/>
            </a:lvl8pPr>
            <a:lvl9pPr marL="3200400" indent="0" algn="ctr" defTabSz="914400" eaLnBrk="1" fontAlgn="auto" latinLnBrk="0" hangingPunct="1">
              <a:buNone/>
              <a:defRPr sz="1600"/>
            </a:lvl9pPr>
          </a:lstStyle>
          <a:p>
            <a:pPr marL="0" indent="0"/>
            <a:r>
              <a:rPr lang="zh-CN" altLang="en-US"/>
              <a:t>单击以编辑母版副标题样式</a:t>
            </a:r>
            <a:endParaRPr lang="zh-CN" altLang="en-US"/>
          </a:p>
        </p:txBody>
      </p:sp>
      <p:sp>
        <p:nvSpPr>
          <p:cNvPr id="4" name="日期占位符 3"/>
          <p:cNvSpPr>
            <a:spLocks noGrp="1"/>
          </p:cNvSpPr>
          <p:nvPr>
            <p:ph type="dt" idx="10"/>
          </p:nvPr>
        </p:nvSpPr>
        <p:spPr>
          <a:prstGeom prst="rect">
            <a:avLst/>
          </a:prstGeom>
          <a:effectLst/>
        </p:spPr>
        <p:txBody>
          <a:bodyPr/>
          <a:lstStyle>
            <a:lvl1pPr marL="0" indent="0"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datetime5">
              <a:rPr lang="zh-CN" altLang="en-US"/>
            </a:fld>
            <a:endParaRPr lang="zh-CN" altLang="en-US"/>
          </a:p>
        </p:txBody>
      </p:sp>
      <p:sp>
        <p:nvSpPr>
          <p:cNvPr id="5" name="页脚占位符 4"/>
          <p:cNvSpPr>
            <a:spLocks noGrp="1"/>
          </p:cNvSpPr>
          <p:nvPr>
            <p:ph type="ftr" idx="11"/>
          </p:nvPr>
        </p:nvSpPr>
        <p:spPr>
          <a:prstGeom prst="rect">
            <a:avLst/>
          </a:prstGeom>
          <a:effectLst/>
        </p:spPr>
        <p:txBody>
          <a:bodyPr/>
          <a:lstStyle>
            <a:lvl1pPr marL="0" indent="0"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endParaRPr lang="zh-CN" altLang="en-US"/>
          </a:p>
        </p:txBody>
      </p:sp>
      <p:sp>
        <p:nvSpPr>
          <p:cNvPr id="6" name="灯片编号占位符 5"/>
          <p:cNvSpPr>
            <a:spLocks noGrp="1"/>
          </p:cNvSpPr>
          <p:nvPr>
            <p:ph type="sldNum" idx="12"/>
          </p:nvPr>
        </p:nvSpPr>
        <p:spPr>
          <a:prstGeom prst="rect">
            <a:avLst/>
          </a:prstGeom>
          <a:effectLst/>
        </p:spPr>
        <p:txBody>
          <a:bodyPr/>
          <a:lstStyle>
            <a:lvl1pPr marL="0" indent="0" algn="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a:effectLst/>
        </p:spPr>
        <p:txBody>
          <a:bodyPr/>
          <a:lstStyle>
            <a:lvl1pPr marL="0" indent="0" algn="l" defTabSz="914400" eaLnBrk="1" fontAlgn="auto" latinLnBrk="0" hangingPunct="1">
              <a:lnSpc>
                <a:spcPct val="90000"/>
              </a:lnSpc>
              <a:spcBef>
                <a:spcPts val="0"/>
              </a:spcBef>
              <a:buNone/>
              <a:defRPr sz="4400" kern="1200">
                <a:solidFill>
                  <a:schemeClr val="tx1"/>
                </a:solidFill>
                <a:latin typeface="思源黑体 CN Medium" charset="0"/>
                <a:ea typeface="思源黑体 CN Medium" charset="0"/>
                <a:cs typeface="思源黑体 CN Medium" charset="0"/>
              </a:defRPr>
            </a:lvl1pPr>
          </a:lstStyle>
          <a:p>
            <a:pPr marL="0" indent="0"/>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prstGeom prst="rect">
            <a:avLst/>
          </a:prstGeom>
          <a:effectLst/>
        </p:spPr>
        <p:txBody>
          <a:bodyPr vert="eaVert"/>
          <a:lstStyle/>
          <a:p>
            <a:pPr marL="228600" indent="-22860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5" name="页脚占位符 4"/>
          <p:cNvSpPr>
            <a:spLocks noGrp="1"/>
          </p:cNvSpPr>
          <p:nvPr>
            <p:ph type="ftr" idx="11"/>
          </p:nvPr>
        </p:nvSpPr>
        <p:spPr>
          <a:prstGeom prst="rect">
            <a:avLst/>
          </a:prstGeom>
          <a:effectLst/>
        </p:spPr>
        <p:txBody>
          <a:bodyPr/>
          <a:lstStyle/>
          <a:p>
            <a:endParaRPr lang="zh-CN" altLang="en-US"/>
          </a:p>
        </p:txBody>
      </p:sp>
      <p:sp>
        <p:nvSpPr>
          <p:cNvPr id="6" name="灯片编号占位符 5"/>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4"/>
            <a:ext cx="2628900" cy="5811837"/>
          </a:xfrm>
          <a:prstGeom prst="rect">
            <a:avLst/>
          </a:prstGeom>
          <a:effectLst/>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4"/>
            <a:ext cx="7734300" cy="5811837"/>
          </a:xfrm>
          <a:prstGeom prst="rect">
            <a:avLst/>
          </a:prstGeom>
          <a:effectLst/>
        </p:spPr>
        <p:txBody>
          <a:bodyPr vert="eaVert"/>
          <a:lstStyle/>
          <a:p>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5" name="页脚占位符 4"/>
          <p:cNvSpPr>
            <a:spLocks noGrp="1"/>
          </p:cNvSpPr>
          <p:nvPr>
            <p:ph type="ftr" idx="11"/>
          </p:nvPr>
        </p:nvSpPr>
        <p:spPr>
          <a:prstGeom prst="rect">
            <a:avLst/>
          </a:prstGeom>
          <a:effectLst/>
        </p:spPr>
        <p:txBody>
          <a:bodyPr/>
          <a:lstStyle/>
          <a:p>
            <a:endParaRPr lang="zh-CN" altLang="en-US"/>
          </a:p>
        </p:txBody>
      </p:sp>
      <p:sp>
        <p:nvSpPr>
          <p:cNvPr id="6" name="灯片编号占位符 5"/>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rotWithShape="1">
          <a:gsLst>
            <a:gs pos="26000">
              <a:srgbClr val="EBECF0">
                <a:alpha val="100000"/>
              </a:srgbClr>
            </a:gs>
            <a:gs pos="0">
              <a:srgbClr val="D7D9E1">
                <a:alpha val="100000"/>
              </a:srgbClr>
            </a:gs>
            <a:gs pos="100000">
              <a:schemeClr val="bg1"/>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grpSp>
        <p:nvGrpSpPr>
          <p:cNvPr id="4" name="组合 3"/>
          <p:cNvGrpSpPr/>
          <p:nvPr/>
        </p:nvGrpSpPr>
        <p:grpSpPr>
          <a:xfrm>
            <a:off x="0" y="0"/>
            <a:ext cx="12214459" cy="6870700"/>
            <a:chOff x="0" y="0"/>
            <a:chExt cx="12214459" cy="6870700"/>
          </a:xfrm>
        </p:grpSpPr>
        <p:grpSp>
          <p:nvGrpSpPr>
            <p:cNvPr id="2" name="组合 1"/>
            <p:cNvGrpSpPr/>
            <p:nvPr userDrawn="1"/>
          </p:nvGrpSpPr>
          <p:grpSpPr>
            <a:xfrm>
              <a:off x="0" y="0"/>
              <a:ext cx="12214459" cy="6870700"/>
              <a:chOff x="0" y="0"/>
              <a:chExt cx="12214459" cy="6870700"/>
            </a:xfrm>
          </p:grpSpPr>
          <p:sp>
            <p:nvSpPr>
              <p:cNvPr id="8" name="矩形 7"/>
              <p:cNvSpPr/>
              <p:nvPr/>
            </p:nvSpPr>
            <p:spPr>
              <a:xfrm>
                <a:off x="1" y="0"/>
                <a:ext cx="12192000" cy="6870700"/>
              </a:xfrm>
              <a:prstGeom prst="rect">
                <a:avLst/>
              </a:prstGeom>
              <a:gradFill rotWithShape="1">
                <a:gsLst>
                  <a:gs pos="33000">
                    <a:schemeClr val="bg1"/>
                  </a:gs>
                  <a:gs pos="100000">
                    <a:srgbClr val="EFE9F3">
                      <a:alpha val="100000"/>
                    </a:srgbClr>
                  </a:gs>
                </a:gsLst>
                <a:lin ang="4200000" scaled="1"/>
              </a:gradFill>
              <a:ln cap="flat" cmpd="sng">
                <a:noFill/>
                <a:prstDash val="solid"/>
                <a:roun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Medium" charset="0"/>
                  <a:ea typeface="思源黑体 CN Medium" charset="0"/>
                  <a:cs typeface="思源黑体 CN Normal" charset="0"/>
                </a:endParaRPr>
              </a:p>
            </p:txBody>
          </p:sp>
          <p:sp>
            <p:nvSpPr>
              <p:cNvPr id="10" name="矩形: 圆角 9"/>
              <p:cNvSpPr/>
              <p:nvPr/>
            </p:nvSpPr>
            <p:spPr>
              <a:xfrm>
                <a:off x="828014" y="250255"/>
                <a:ext cx="11078679" cy="394637"/>
              </a:xfrm>
              <a:prstGeom prst="roundRect">
                <a:avLst>
                  <a:gd name="adj" fmla="val 0"/>
                </a:avLst>
              </a:prstGeom>
              <a:gradFill rotWithShape="1">
                <a:gsLst>
                  <a:gs pos="0">
                    <a:srgbClr val="9D7BB3">
                      <a:alpha val="100000"/>
                    </a:srgbClr>
                  </a:gs>
                  <a:gs pos="100000">
                    <a:srgbClr val="EFE9F3">
                      <a:alpha val="0"/>
                    </a:srgbClr>
                  </a:gs>
                </a:gsLst>
                <a:lin ang="0" scaled="1"/>
              </a:gradFill>
              <a:ln cap="flat" cmpd="sng">
                <a:noFill/>
                <a:prstDash val="solid"/>
                <a:roun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Medium" charset="0"/>
                  <a:ea typeface="思源黑体 CN Medium" charset="0"/>
                  <a:cs typeface="思源黑体 CN Normal" charset="0"/>
                </a:endParaRPr>
              </a:p>
            </p:txBody>
          </p:sp>
          <p:sp>
            <p:nvSpPr>
              <p:cNvPr id="12" name="文本框 11"/>
              <p:cNvSpPr txBox="1"/>
              <p:nvPr/>
            </p:nvSpPr>
            <p:spPr>
              <a:xfrm>
                <a:off x="9282225" y="221666"/>
                <a:ext cx="2768605" cy="370614"/>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dist">
                  <a:lnSpc>
                    <a:spcPct val="150000"/>
                  </a:lnSpc>
                  <a:spcBef>
                    <a:spcPts val="0"/>
                  </a:spcBef>
                  <a:spcAft>
                    <a:spcPts val="0"/>
                  </a:spcAft>
                  <a:buNone/>
                </a:pPr>
                <a:r>
                  <a:rPr lang="en-US" altLang="zh-CN" sz="1400" u="none" strike="noStrike" kern="1200" cap="none" spc="0" baseline="0">
                    <a:solidFill>
                      <a:srgbClr val="9D7BB3"/>
                    </a:solidFill>
                    <a:latin typeface="字魂云雀宋" pitchFamily="2" charset="-122"/>
                    <a:ea typeface="字魂云雀宋" pitchFamily="2" charset="-122"/>
                    <a:cs typeface="思源黑体 CN Normal" charset="0"/>
                  </a:rPr>
                  <a:t>MAKE UP PROMOTION</a:t>
                </a:r>
                <a:endParaRPr lang="zh-CN" altLang="en-US" sz="1400" u="none" strike="noStrike" kern="1200" cap="none" spc="0" baseline="0">
                  <a:solidFill>
                    <a:srgbClr val="9D7BB3"/>
                  </a:solidFill>
                  <a:latin typeface="字魂云雀宋" pitchFamily="2" charset="-122"/>
                  <a:ea typeface="字魂云雀宋" pitchFamily="2" charset="-122"/>
                  <a:cs typeface="思源黑体 CN Normal" charset="0"/>
                </a:endParaRPr>
              </a:p>
            </p:txBody>
          </p:sp>
          <p:sp>
            <p:nvSpPr>
              <p:cNvPr id="3" name="直接连接符 2"/>
              <p:cNvSpPr/>
              <p:nvPr/>
            </p:nvSpPr>
            <p:spPr>
              <a:xfrm>
                <a:off x="0" y="797927"/>
                <a:ext cx="12214459" cy="0"/>
              </a:xfrm>
              <a:prstGeom prst="line">
                <a:avLst/>
              </a:prstGeom>
              <a:ln w="19050" cap="flat" cmpd="sng">
                <a:solidFill>
                  <a:srgbClr val="9D7BB3"/>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grpSp>
        <p:sp>
          <p:nvSpPr>
            <p:cNvPr id="7" name="矩形 6"/>
            <p:cNvSpPr/>
            <p:nvPr userDrawn="1"/>
          </p:nvSpPr>
          <p:spPr>
            <a:xfrm>
              <a:off x="0" y="6528391"/>
              <a:ext cx="12192000" cy="302861"/>
            </a:xfrm>
            <a:prstGeom prst="rect">
              <a:avLst/>
            </a:prstGeom>
            <a:solidFill>
              <a:srgbClr val="9D7BB3"/>
            </a:solidFill>
            <a:ln cap="flat" cmpd="sng">
              <a:noFill/>
              <a:prstDash val="solid"/>
              <a:roun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Medium" charset="0"/>
                <a:ea typeface="思源黑体 CN Medium" charset="0"/>
                <a:cs typeface="思源黑体 CN Normal" charset="0"/>
              </a:endParaRPr>
            </a:p>
          </p:txBody>
        </p:sp>
      </p:gr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a:effectLst/>
        </p:spPr>
        <p:txBody>
          <a:bodyPr/>
          <a:lstStyle>
            <a:lvl1pPr marL="0" indent="0" algn="l" defTabSz="914400" eaLnBrk="1" fontAlgn="auto" latinLnBrk="0" hangingPunct="1">
              <a:lnSpc>
                <a:spcPct val="90000"/>
              </a:lnSpc>
              <a:spcBef>
                <a:spcPts val="0"/>
              </a:spcBef>
              <a:buNone/>
              <a:defRPr sz="4400" kern="1200">
                <a:solidFill>
                  <a:schemeClr val="tx1"/>
                </a:solidFill>
                <a:latin typeface="思源黑体 CN Medium" charset="0"/>
                <a:ea typeface="思源黑体 CN Medium" charset="0"/>
                <a:cs typeface="思源黑体 CN Medium" charset="0"/>
              </a:defRPr>
            </a:lvl1pPr>
          </a:lstStyle>
          <a:p>
            <a:pPr marL="0" indent="0"/>
            <a:r>
              <a:rPr lang="zh-CN" altLang="en-US"/>
              <a:t>单击此处编辑母版标题样式</a:t>
            </a:r>
            <a:endParaRPr lang="zh-CN" altLang="en-US"/>
          </a:p>
        </p:txBody>
      </p:sp>
      <p:sp>
        <p:nvSpPr>
          <p:cNvPr id="3" name="内容占位符 2"/>
          <p:cNvSpPr>
            <a:spLocks noGrp="1"/>
          </p:cNvSpPr>
          <p:nvPr>
            <p:ph idx="1" hasCustomPrompt="1"/>
          </p:nvPr>
        </p:nvSpPr>
        <p:spPr>
          <a:prstGeom prst="rect">
            <a:avLst/>
          </a:prstGeom>
          <a:effectLst/>
        </p:spPr>
        <p:txBody>
          <a:bodyPr/>
          <a:lstStyle/>
          <a:p>
            <a:pPr marL="228600" indent="-22860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5" name="页脚占位符 4"/>
          <p:cNvSpPr>
            <a:spLocks noGrp="1"/>
          </p:cNvSpPr>
          <p:nvPr>
            <p:ph type="ftr" idx="11"/>
          </p:nvPr>
        </p:nvSpPr>
        <p:spPr>
          <a:prstGeom prst="rect">
            <a:avLst/>
          </a:prstGeom>
          <a:effectLst/>
        </p:spPr>
        <p:txBody>
          <a:bodyPr/>
          <a:lstStyle/>
          <a:p>
            <a:endParaRPr lang="zh-CN" altLang="en-US"/>
          </a:p>
        </p:txBody>
      </p:sp>
      <p:sp>
        <p:nvSpPr>
          <p:cNvPr id="6" name="灯片编号占位符 5"/>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a:effectLst/>
        </p:spPr>
        <p:txBody>
          <a:bodyPr anchor="b" anchorCtr="0"/>
          <a:lstStyle>
            <a:lvl1pPr marL="0" indent="0" defTabSz="914400" eaLnBrk="1" fontAlgn="auto" latinLnBrk="0" hangingPunct="1">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a:effectLst/>
        </p:spPr>
        <p:txBody>
          <a:bodyPr/>
          <a:lstStyle>
            <a:lvl1pPr marL="0" indent="0" defTabSz="914400" eaLnBrk="1" fontAlgn="auto" latinLnBrk="0" hangingPunct="1">
              <a:buNone/>
              <a:defRPr sz="2400">
                <a:solidFill>
                  <a:schemeClr val="tx1">
                    <a:tint val="75000"/>
                  </a:schemeClr>
                </a:solidFill>
              </a:defRPr>
            </a:lvl1pPr>
            <a:lvl2pPr marL="457200" indent="0" defTabSz="914400" eaLnBrk="1" fontAlgn="auto" latinLnBrk="0" hangingPunct="1">
              <a:buNone/>
              <a:defRPr sz="2000">
                <a:solidFill>
                  <a:schemeClr val="tx1">
                    <a:tint val="75000"/>
                  </a:schemeClr>
                </a:solidFill>
              </a:defRPr>
            </a:lvl2pPr>
            <a:lvl3pPr marL="914400" indent="0" defTabSz="914400" eaLnBrk="1" fontAlgn="auto" latinLnBrk="0" hangingPunct="1">
              <a:buNone/>
              <a:defRPr sz="1800">
                <a:solidFill>
                  <a:schemeClr val="tx1">
                    <a:tint val="75000"/>
                  </a:schemeClr>
                </a:solidFill>
              </a:defRPr>
            </a:lvl3pPr>
            <a:lvl4pPr marL="1371600" indent="0" defTabSz="914400" eaLnBrk="1" fontAlgn="auto" latinLnBrk="0" hangingPunct="1">
              <a:buNone/>
              <a:defRPr sz="1600">
                <a:solidFill>
                  <a:schemeClr val="tx1">
                    <a:tint val="75000"/>
                  </a:schemeClr>
                </a:solidFill>
              </a:defRPr>
            </a:lvl4pPr>
            <a:lvl5pPr marL="1828800" indent="0" defTabSz="914400" eaLnBrk="1" fontAlgn="auto" latinLnBrk="0" hangingPunct="1">
              <a:buNone/>
              <a:defRPr sz="1600">
                <a:solidFill>
                  <a:schemeClr val="tx1">
                    <a:tint val="75000"/>
                  </a:schemeClr>
                </a:solidFill>
              </a:defRPr>
            </a:lvl5pPr>
            <a:lvl6pPr marL="2286000" indent="0" defTabSz="914400" eaLnBrk="1" fontAlgn="auto" latinLnBrk="0" hangingPunct="1">
              <a:buNone/>
              <a:defRPr sz="1600">
                <a:solidFill>
                  <a:schemeClr val="tx1">
                    <a:tint val="75000"/>
                  </a:schemeClr>
                </a:solidFill>
              </a:defRPr>
            </a:lvl6pPr>
            <a:lvl7pPr marL="2743200" indent="0" defTabSz="914400" eaLnBrk="1" fontAlgn="auto" latinLnBrk="0" hangingPunct="1">
              <a:buNone/>
              <a:defRPr sz="1600">
                <a:solidFill>
                  <a:schemeClr val="tx1">
                    <a:tint val="75000"/>
                  </a:schemeClr>
                </a:solidFill>
              </a:defRPr>
            </a:lvl7pPr>
            <a:lvl8pPr marL="3200400" indent="0" defTabSz="914400" eaLnBrk="1" fontAlgn="auto" latinLnBrk="0" hangingPunct="1">
              <a:buNone/>
              <a:defRPr sz="1600">
                <a:solidFill>
                  <a:schemeClr val="tx1">
                    <a:tint val="75000"/>
                  </a:schemeClr>
                </a:solidFill>
              </a:defRPr>
            </a:lvl8pPr>
            <a:lvl9pPr marL="3200400" indent="0" defTabSz="914400" eaLnBrk="1" fontAlgn="auto" latinLnBrk="0" hangingPunct="1">
              <a:buNone/>
              <a:defRPr sz="1600">
                <a:solidFill>
                  <a:schemeClr val="tx1">
                    <a:tint val="75000"/>
                  </a:schemeClr>
                </a:solidFill>
              </a:defRPr>
            </a:lvl9pPr>
          </a:lstStyle>
          <a:p>
            <a:pPr marL="0" indent="0"/>
            <a:r>
              <a:rPr lang="zh-CN" altLang="en-US"/>
              <a:t>编辑母版文本样式</a:t>
            </a:r>
            <a:endParaRPr lang="zh-CN" altLang="en-US"/>
          </a:p>
        </p:txBody>
      </p:sp>
      <p:sp>
        <p:nvSpPr>
          <p:cNvPr id="4" name="日期占位符 3"/>
          <p:cNvSpPr>
            <a:spLocks noGrp="1"/>
          </p:cNvSpPr>
          <p:nvPr>
            <p:ph type="dt" idx="10"/>
          </p:nvPr>
        </p:nvSpPr>
        <p:spPr>
          <a:prstGeom prst="rect">
            <a:avLst/>
          </a:prstGeom>
          <a:effectLst/>
        </p:spPr>
        <p:txBody>
          <a:bodyPr/>
          <a:lstStyle>
            <a:lvl1pPr marL="0" indent="0"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datetime5">
              <a:rPr lang="zh-CN" altLang="en-US"/>
            </a:fld>
            <a:endParaRPr lang="zh-CN" altLang="en-US"/>
          </a:p>
        </p:txBody>
      </p:sp>
      <p:sp>
        <p:nvSpPr>
          <p:cNvPr id="5" name="页脚占位符 4"/>
          <p:cNvSpPr>
            <a:spLocks noGrp="1"/>
          </p:cNvSpPr>
          <p:nvPr>
            <p:ph type="ftr" idx="11"/>
          </p:nvPr>
        </p:nvSpPr>
        <p:spPr>
          <a:prstGeom prst="rect">
            <a:avLst/>
          </a:prstGeom>
          <a:effectLst/>
        </p:spPr>
        <p:txBody>
          <a:bodyPr/>
          <a:lstStyle>
            <a:lvl1pPr marL="0" indent="0"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endParaRPr lang="zh-CN" altLang="en-US"/>
          </a:p>
        </p:txBody>
      </p:sp>
      <p:sp>
        <p:nvSpPr>
          <p:cNvPr id="6" name="灯片编号占位符 5"/>
          <p:cNvSpPr>
            <a:spLocks noGrp="1"/>
          </p:cNvSpPr>
          <p:nvPr>
            <p:ph type="sldNum" idx="12"/>
          </p:nvPr>
        </p:nvSpPr>
        <p:spPr>
          <a:prstGeom prst="rect">
            <a:avLst/>
          </a:prstGeom>
          <a:effectLst/>
        </p:spPr>
        <p:txBody>
          <a:bodyPr/>
          <a:lstStyle>
            <a:lvl1pPr marL="0" indent="0" algn="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a:effectLst/>
        </p:spPr>
        <p:txBody>
          <a:bodyPr/>
          <a:lstStyle>
            <a:lvl1pPr marL="0" indent="0" algn="l" defTabSz="914400" eaLnBrk="1" fontAlgn="auto" latinLnBrk="0" hangingPunct="1">
              <a:lnSpc>
                <a:spcPct val="90000"/>
              </a:lnSpc>
              <a:spcBef>
                <a:spcPts val="0"/>
              </a:spcBef>
              <a:buNone/>
              <a:defRPr sz="4400" kern="1200">
                <a:solidFill>
                  <a:schemeClr val="tx1"/>
                </a:solidFill>
                <a:latin typeface="思源黑体 CN Medium" charset="0"/>
                <a:ea typeface="思源黑体 CN Medium" charset="0"/>
                <a:cs typeface="思源黑体 CN Medium" charset="0"/>
              </a:defRPr>
            </a:lvl1pPr>
          </a:lstStyle>
          <a:p>
            <a:pPr marL="0" indent="0"/>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5181600" cy="4351338"/>
          </a:xfrm>
          <a:prstGeom prst="rect">
            <a:avLst/>
          </a:prstGeom>
          <a:effectLst/>
        </p:spPr>
        <p:txBody>
          <a:bodyPr/>
          <a:lstStyle/>
          <a:p>
            <a:pPr marL="228600" indent="-22860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idx="2" hasCustomPrompt="1"/>
          </p:nvPr>
        </p:nvSpPr>
        <p:spPr>
          <a:xfrm>
            <a:off x="6172200" y="1825625"/>
            <a:ext cx="5181600" cy="4351338"/>
          </a:xfrm>
          <a:prstGeom prst="rect">
            <a:avLst/>
          </a:prstGeom>
          <a:effectLst/>
        </p:spPr>
        <p:txBody>
          <a:bodyPr/>
          <a:lstStyle/>
          <a:p>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6" name="页脚占位符 5"/>
          <p:cNvSpPr>
            <a:spLocks noGrp="1"/>
          </p:cNvSpPr>
          <p:nvPr>
            <p:ph type="ftr" idx="11"/>
          </p:nvPr>
        </p:nvSpPr>
        <p:spPr>
          <a:prstGeom prst="rect">
            <a:avLst/>
          </a:prstGeom>
          <a:effectLst/>
        </p:spPr>
        <p:txBody>
          <a:bodyPr/>
          <a:lstStyle/>
          <a:p>
            <a:endParaRPr lang="zh-CN" altLang="en-US"/>
          </a:p>
        </p:txBody>
      </p:sp>
      <p:sp>
        <p:nvSpPr>
          <p:cNvPr id="7" name="灯片编号占位符 6"/>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4"/>
            <a:ext cx="10515600" cy="1325562"/>
          </a:xfrm>
          <a:prstGeom prst="rect">
            <a:avLst/>
          </a:prstGeom>
          <a:effectLst/>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1"/>
          </a:xfrm>
          <a:prstGeom prst="rect">
            <a:avLst/>
          </a:prstGeom>
          <a:effectLst/>
        </p:spPr>
        <p:txBody>
          <a:bodyPr anchor="b" anchorCtr="0"/>
          <a:lstStyle>
            <a:lvl1pPr marL="0" indent="0" defTabSz="914400" eaLnBrk="1" fontAlgn="auto" latinLnBrk="0" hangingPunct="1">
              <a:buNone/>
              <a:defRPr sz="2400" b="1"/>
            </a:lvl1pPr>
            <a:lvl2pPr marL="457200" indent="0" defTabSz="914400" eaLnBrk="1" fontAlgn="auto" latinLnBrk="0" hangingPunct="1">
              <a:buNone/>
              <a:defRPr sz="2000" b="1"/>
            </a:lvl2pPr>
            <a:lvl3pPr marL="914400" indent="0" defTabSz="914400" eaLnBrk="1" fontAlgn="auto" latinLnBrk="0" hangingPunct="1">
              <a:buNone/>
              <a:defRPr sz="1800" b="1"/>
            </a:lvl3pPr>
            <a:lvl4pPr marL="1371600" indent="0" defTabSz="914400" eaLnBrk="1" fontAlgn="auto" latinLnBrk="0" hangingPunct="1">
              <a:buNone/>
              <a:defRPr sz="1600" b="1"/>
            </a:lvl4pPr>
            <a:lvl5pPr marL="1828800" indent="0" defTabSz="914400" eaLnBrk="1" fontAlgn="auto" latinLnBrk="0" hangingPunct="1">
              <a:buNone/>
              <a:defRPr sz="1600" b="1"/>
            </a:lvl5pPr>
            <a:lvl6pPr marL="2286000" indent="0" defTabSz="914400" eaLnBrk="1" fontAlgn="auto" latinLnBrk="0" hangingPunct="1">
              <a:buNone/>
              <a:defRPr sz="1600" b="1"/>
            </a:lvl6pPr>
            <a:lvl7pPr marL="2743200" indent="0" defTabSz="914400" eaLnBrk="1" fontAlgn="auto" latinLnBrk="0" hangingPunct="1">
              <a:buNone/>
              <a:defRPr sz="1600" b="1"/>
            </a:lvl7pPr>
            <a:lvl8pPr marL="3200400" indent="0" defTabSz="914400" eaLnBrk="1" fontAlgn="auto" latinLnBrk="0" hangingPunct="1">
              <a:buNone/>
              <a:defRPr sz="1600" b="1"/>
            </a:lvl8pPr>
            <a:lvl9pPr marL="3200400" indent="0" defTabSz="914400" eaLnBrk="1" fontAlgn="auto" latinLnBrk="0" hangingPunct="1">
              <a:buNone/>
              <a:defRPr sz="1600" b="1"/>
            </a:lvl9pPr>
          </a:lstStyle>
          <a:p>
            <a:r>
              <a:rPr lang="zh-CN" altLang="en-US"/>
              <a:t>编辑母版文本样式</a:t>
            </a:r>
            <a:endParaRPr lang="zh-CN" altLang="en-US"/>
          </a:p>
        </p:txBody>
      </p:sp>
      <p:sp>
        <p:nvSpPr>
          <p:cNvPr id="4" name="内容占位符 3"/>
          <p:cNvSpPr>
            <a:spLocks noGrp="1"/>
          </p:cNvSpPr>
          <p:nvPr>
            <p:ph idx="2" hasCustomPrompt="1"/>
          </p:nvPr>
        </p:nvSpPr>
        <p:spPr>
          <a:xfrm>
            <a:off x="839788" y="2505075"/>
            <a:ext cx="5157787" cy="3684588"/>
          </a:xfrm>
          <a:prstGeom prst="rect">
            <a:avLst/>
          </a:prstGeom>
          <a:effectLst/>
        </p:spPr>
        <p:txBody>
          <a:bodyPr/>
          <a:lstStyle>
            <a:lvl1pPr marL="228600" indent="-228600" algn="l" defTabSz="914400" eaLnBrk="1" fontAlgn="auto" latinLnBrk="0" hangingPunct="1">
              <a:lnSpc>
                <a:spcPct val="90000"/>
              </a:lnSpc>
              <a:spcBef>
                <a:spcPts val="1000"/>
              </a:spcBef>
              <a:buFont typeface="Arial" panose="020B0604020202020204" pitchFamily="34" charset="0"/>
              <a:buChar char="•"/>
              <a:defRPr sz="2800" kern="1200">
                <a:solidFill>
                  <a:schemeClr val="tx1"/>
                </a:solidFill>
                <a:latin typeface="思源黑体 CN Normal" charset="0"/>
                <a:ea typeface="思源黑体 CN Normal" charset="0"/>
                <a:cs typeface="思源黑体 CN Normal" charset="0"/>
              </a:defRPr>
            </a:lvl1pPr>
            <a:lvl2pPr marL="685800" indent="-228600" algn="l" defTabSz="914400" eaLnBrk="1" fontAlgn="auto" latinLnBrk="0" hangingPunct="1">
              <a:lnSpc>
                <a:spcPct val="90000"/>
              </a:lnSpc>
              <a:spcBef>
                <a:spcPts val="500"/>
              </a:spcBef>
              <a:buFont typeface="Arial" panose="020B0604020202020204" pitchFamily="34" charset="0"/>
              <a:buChar char="•"/>
              <a:defRPr sz="2400" kern="1200">
                <a:solidFill>
                  <a:schemeClr val="tx1"/>
                </a:solidFill>
                <a:latin typeface="思源黑体 CN Normal" charset="0"/>
                <a:ea typeface="思源黑体 CN Normal" charset="0"/>
                <a:cs typeface="思源黑体 CN Normal" charset="0"/>
              </a:defRPr>
            </a:lvl2pPr>
            <a:lvl3pPr marL="1143000" indent="-228600" algn="l" defTabSz="914400" eaLnBrk="1" fontAlgn="auto" latinLnBrk="0" hangingPunct="1">
              <a:lnSpc>
                <a:spcPct val="90000"/>
              </a:lnSpc>
              <a:spcBef>
                <a:spcPts val="500"/>
              </a:spcBef>
              <a:buFont typeface="Arial" panose="020B0604020202020204" pitchFamily="34" charset="0"/>
              <a:buChar char="•"/>
              <a:defRPr sz="2000" kern="1200">
                <a:solidFill>
                  <a:schemeClr val="tx1"/>
                </a:solidFill>
                <a:latin typeface="思源黑体 CN Normal" charset="0"/>
                <a:ea typeface="思源黑体 CN Normal" charset="0"/>
                <a:cs typeface="思源黑体 CN Normal" charset="0"/>
              </a:defRPr>
            </a:lvl3pPr>
            <a:lvl4pPr marL="16002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4pPr>
            <a:lvl5pPr marL="20574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5pPr>
            <a:lvl6pPr marL="25146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6pPr>
            <a:lvl7pPr marL="29718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7pPr>
            <a:lvl8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8pPr>
            <a:lvl9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9pPr>
          </a:lstStyle>
          <a:p>
            <a:pPr marL="228600" indent="-228600"/>
            <a:r>
              <a:rPr lang="zh-CN" altLang="en-US"/>
              <a:t>编辑母版文本样式</a:t>
            </a:r>
            <a:endParaRPr lang="zh-CN" altLang="en-US"/>
          </a:p>
          <a:p>
            <a:pPr marL="685800" lvl="1" indent="-228600"/>
            <a:r>
              <a:rPr lang="zh-CN" altLang="en-US"/>
              <a:t>第二级</a:t>
            </a:r>
            <a:endParaRPr lang="zh-CN" altLang="en-US"/>
          </a:p>
          <a:p>
            <a:pPr marL="1143000" lvl="2" indent="-228600"/>
            <a:r>
              <a:rPr lang="zh-CN" altLang="en-US"/>
              <a:t>第三级</a:t>
            </a:r>
            <a:endParaRPr lang="zh-CN" altLang="en-US"/>
          </a:p>
          <a:p>
            <a:pPr marL="1600200" lvl="3" indent="-228600"/>
            <a:r>
              <a:rPr lang="zh-CN" altLang="en-US"/>
              <a:t>第四级</a:t>
            </a:r>
            <a:endParaRPr lang="zh-CN" altLang="en-US"/>
          </a:p>
          <a:p>
            <a:pPr marL="2057400" lvl="4" indent="-228600"/>
            <a:r>
              <a:rPr lang="zh-CN" altLang="en-US"/>
              <a:t>第五级</a:t>
            </a:r>
            <a:endParaRPr lang="zh-CN" altLang="en-US"/>
          </a:p>
        </p:txBody>
      </p:sp>
      <p:sp>
        <p:nvSpPr>
          <p:cNvPr id="5" name="文本占位符 4"/>
          <p:cNvSpPr>
            <a:spLocks noGrp="1"/>
          </p:cNvSpPr>
          <p:nvPr>
            <p:ph type="body" idx="3" hasCustomPrompt="1"/>
          </p:nvPr>
        </p:nvSpPr>
        <p:spPr>
          <a:xfrm>
            <a:off x="6172200" y="1681163"/>
            <a:ext cx="5183187" cy="823911"/>
          </a:xfrm>
          <a:prstGeom prst="rect">
            <a:avLst/>
          </a:prstGeom>
          <a:effectLst/>
        </p:spPr>
        <p:txBody>
          <a:bodyPr anchor="b" anchorCtr="0"/>
          <a:lstStyle>
            <a:lvl1pPr marL="0" indent="0" defTabSz="914400" eaLnBrk="1" fontAlgn="auto" latinLnBrk="0" hangingPunct="1">
              <a:buNone/>
              <a:defRPr sz="2400" b="1"/>
            </a:lvl1pPr>
            <a:lvl2pPr marL="457200" indent="0" defTabSz="914400" eaLnBrk="1" fontAlgn="auto" latinLnBrk="0" hangingPunct="1">
              <a:buNone/>
              <a:defRPr sz="2000" b="1"/>
            </a:lvl2pPr>
            <a:lvl3pPr marL="914400" indent="0" defTabSz="914400" eaLnBrk="1" fontAlgn="auto" latinLnBrk="0" hangingPunct="1">
              <a:buNone/>
              <a:defRPr sz="1800" b="1"/>
            </a:lvl3pPr>
            <a:lvl4pPr marL="1371600" indent="0" defTabSz="914400" eaLnBrk="1" fontAlgn="auto" latinLnBrk="0" hangingPunct="1">
              <a:buNone/>
              <a:defRPr sz="1600" b="1"/>
            </a:lvl4pPr>
            <a:lvl5pPr marL="1828800" indent="0" defTabSz="914400" eaLnBrk="1" fontAlgn="auto" latinLnBrk="0" hangingPunct="1">
              <a:buNone/>
              <a:defRPr sz="1600" b="1"/>
            </a:lvl5pPr>
            <a:lvl6pPr marL="2286000" indent="0" defTabSz="914400" eaLnBrk="1" fontAlgn="auto" latinLnBrk="0" hangingPunct="1">
              <a:buNone/>
              <a:defRPr sz="1600" b="1"/>
            </a:lvl6pPr>
            <a:lvl7pPr marL="2743200" indent="0" defTabSz="914400" eaLnBrk="1" fontAlgn="auto" latinLnBrk="0" hangingPunct="1">
              <a:buNone/>
              <a:defRPr sz="1600" b="1"/>
            </a:lvl7pPr>
            <a:lvl8pPr marL="3200400" indent="0" defTabSz="914400" eaLnBrk="1" fontAlgn="auto" latinLnBrk="0" hangingPunct="1">
              <a:buNone/>
              <a:defRPr sz="1600" b="1"/>
            </a:lvl8pPr>
            <a:lvl9pPr marL="3200400" indent="0" defTabSz="914400" eaLnBrk="1" fontAlgn="auto" latinLnBrk="0" hangingPunct="1">
              <a:buNone/>
              <a:defRPr sz="1600" b="1"/>
            </a:lvl9pPr>
          </a:lstStyle>
          <a:p>
            <a:pPr marL="0" indent="0"/>
            <a:r>
              <a:rPr lang="zh-CN" altLang="en-US"/>
              <a:t>编辑母版文本样式</a:t>
            </a:r>
            <a:endParaRPr lang="zh-CN" altLang="en-US"/>
          </a:p>
        </p:txBody>
      </p:sp>
      <p:sp>
        <p:nvSpPr>
          <p:cNvPr id="6" name="内容占位符 5"/>
          <p:cNvSpPr>
            <a:spLocks noGrp="1"/>
          </p:cNvSpPr>
          <p:nvPr>
            <p:ph idx="4" hasCustomPrompt="1"/>
          </p:nvPr>
        </p:nvSpPr>
        <p:spPr>
          <a:xfrm>
            <a:off x="6172200" y="2505075"/>
            <a:ext cx="5183187" cy="3684588"/>
          </a:xfrm>
          <a:prstGeom prst="rect">
            <a:avLst/>
          </a:prstGeom>
          <a:effectLst/>
        </p:spPr>
        <p:txBody>
          <a:bodyPr/>
          <a:lstStyle>
            <a:lvl1pPr marL="228600" indent="-228600" algn="l" defTabSz="914400" eaLnBrk="1" fontAlgn="auto" latinLnBrk="0" hangingPunct="1">
              <a:lnSpc>
                <a:spcPct val="90000"/>
              </a:lnSpc>
              <a:spcBef>
                <a:spcPts val="1000"/>
              </a:spcBef>
              <a:buFont typeface="Arial" panose="020B0604020202020204" pitchFamily="34" charset="0"/>
              <a:buChar char="•"/>
              <a:defRPr sz="2800" kern="1200">
                <a:solidFill>
                  <a:schemeClr val="tx1"/>
                </a:solidFill>
                <a:latin typeface="思源黑体 CN Normal" charset="0"/>
                <a:ea typeface="思源黑体 CN Normal" charset="0"/>
                <a:cs typeface="思源黑体 CN Normal" charset="0"/>
              </a:defRPr>
            </a:lvl1pPr>
            <a:lvl2pPr marL="685800" indent="-228600" algn="l" defTabSz="914400" eaLnBrk="1" fontAlgn="auto" latinLnBrk="0" hangingPunct="1">
              <a:lnSpc>
                <a:spcPct val="90000"/>
              </a:lnSpc>
              <a:spcBef>
                <a:spcPts val="500"/>
              </a:spcBef>
              <a:buFont typeface="Arial" panose="020B0604020202020204" pitchFamily="34" charset="0"/>
              <a:buChar char="•"/>
              <a:defRPr sz="2400" kern="1200">
                <a:solidFill>
                  <a:schemeClr val="tx1"/>
                </a:solidFill>
                <a:latin typeface="思源黑体 CN Normal" charset="0"/>
                <a:ea typeface="思源黑体 CN Normal" charset="0"/>
                <a:cs typeface="思源黑体 CN Normal" charset="0"/>
              </a:defRPr>
            </a:lvl2pPr>
            <a:lvl3pPr marL="1143000" indent="-228600" algn="l" defTabSz="914400" eaLnBrk="1" fontAlgn="auto" latinLnBrk="0" hangingPunct="1">
              <a:lnSpc>
                <a:spcPct val="90000"/>
              </a:lnSpc>
              <a:spcBef>
                <a:spcPts val="500"/>
              </a:spcBef>
              <a:buFont typeface="Arial" panose="020B0604020202020204" pitchFamily="34" charset="0"/>
              <a:buChar char="•"/>
              <a:defRPr sz="2000" kern="1200">
                <a:solidFill>
                  <a:schemeClr val="tx1"/>
                </a:solidFill>
                <a:latin typeface="思源黑体 CN Normal" charset="0"/>
                <a:ea typeface="思源黑体 CN Normal" charset="0"/>
                <a:cs typeface="思源黑体 CN Normal" charset="0"/>
              </a:defRPr>
            </a:lvl3pPr>
            <a:lvl4pPr marL="16002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4pPr>
            <a:lvl5pPr marL="20574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5pPr>
            <a:lvl6pPr marL="25146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6pPr>
            <a:lvl7pPr marL="29718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7pPr>
            <a:lvl8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8pPr>
            <a:lvl9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9pPr>
          </a:lstStyle>
          <a:p>
            <a:pPr marL="228600" indent="-228600"/>
            <a:r>
              <a:rPr lang="zh-CN" altLang="en-US"/>
              <a:t>编辑母版文本样式</a:t>
            </a:r>
            <a:endParaRPr lang="zh-CN" altLang="en-US"/>
          </a:p>
          <a:p>
            <a:pPr marL="685800" lvl="1" indent="-228600"/>
            <a:r>
              <a:rPr lang="zh-CN" altLang="en-US"/>
              <a:t>第二级</a:t>
            </a:r>
            <a:endParaRPr lang="zh-CN" altLang="en-US"/>
          </a:p>
          <a:p>
            <a:pPr marL="1143000" lvl="2" indent="-228600"/>
            <a:r>
              <a:rPr lang="zh-CN" altLang="en-US"/>
              <a:t>第三级</a:t>
            </a:r>
            <a:endParaRPr lang="zh-CN" altLang="en-US"/>
          </a:p>
          <a:p>
            <a:pPr marL="1600200" lvl="3" indent="-228600"/>
            <a:r>
              <a:rPr lang="zh-CN" altLang="en-US"/>
              <a:t>第四级</a:t>
            </a:r>
            <a:endParaRPr lang="zh-CN" altLang="en-US"/>
          </a:p>
          <a:p>
            <a:pPr marL="2057400" lvl="4" indent="-228600"/>
            <a:r>
              <a:rPr lang="zh-CN" altLang="en-US"/>
              <a:t>第五级</a:t>
            </a:r>
            <a:endParaRPr lang="zh-CN" altLang="en-US"/>
          </a:p>
        </p:txBody>
      </p:sp>
      <p:sp>
        <p:nvSpPr>
          <p:cNvPr id="7" name="日期占位符 6"/>
          <p:cNvSpPr>
            <a:spLocks noGrp="1"/>
          </p:cNvSpPr>
          <p:nvPr>
            <p:ph type="dt" idx="10"/>
          </p:nvPr>
        </p:nvSpPr>
        <p:spPr>
          <a:prstGeom prst="rect">
            <a:avLst/>
          </a:prstGeom>
          <a:effectLst/>
        </p:spPr>
        <p:txBody>
          <a:bodyPr/>
          <a:lstStyle>
            <a:lvl1pPr marL="0" indent="0"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datetime5">
              <a:rPr lang="zh-CN" altLang="en-US"/>
            </a:fld>
            <a:endParaRPr lang="zh-CN" altLang="en-US"/>
          </a:p>
        </p:txBody>
      </p:sp>
      <p:sp>
        <p:nvSpPr>
          <p:cNvPr id="8" name="页脚占位符 7"/>
          <p:cNvSpPr>
            <a:spLocks noGrp="1"/>
          </p:cNvSpPr>
          <p:nvPr>
            <p:ph type="ftr" idx="11"/>
          </p:nvPr>
        </p:nvSpPr>
        <p:spPr>
          <a:prstGeom prst="rect">
            <a:avLst/>
          </a:prstGeom>
          <a:effectLst/>
        </p:spPr>
        <p:txBody>
          <a:bodyPr/>
          <a:lstStyle>
            <a:lvl1pPr marL="0" indent="0"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endParaRPr lang="zh-CN" altLang="en-US"/>
          </a:p>
        </p:txBody>
      </p:sp>
      <p:sp>
        <p:nvSpPr>
          <p:cNvPr id="9" name="灯片编号占位符 8"/>
          <p:cNvSpPr>
            <a:spLocks noGrp="1"/>
          </p:cNvSpPr>
          <p:nvPr>
            <p:ph type="sldNum" idx="12"/>
          </p:nvPr>
        </p:nvSpPr>
        <p:spPr>
          <a:prstGeom prst="rect">
            <a:avLst/>
          </a:prstGeom>
          <a:effectLst/>
        </p:spPr>
        <p:txBody>
          <a:bodyPr/>
          <a:lstStyle/>
          <a:p>
            <a:pPr marL="0" indent="0"/>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a:effectLst/>
        </p:spPr>
        <p:txBody>
          <a:bodyPr/>
          <a:lstStyle/>
          <a:p>
            <a:r>
              <a:rPr lang="zh-CN" altLang="en-US"/>
              <a:t>单击此处编辑母版标题样式</a:t>
            </a:r>
            <a:endParaRPr lang="zh-CN" altLang="en-US"/>
          </a:p>
        </p:txBody>
      </p:sp>
      <p:sp>
        <p:nvSpPr>
          <p:cNvPr id="3" name="日期占位符 2"/>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4" name="页脚占位符 3"/>
          <p:cNvSpPr>
            <a:spLocks noGrp="1"/>
          </p:cNvSpPr>
          <p:nvPr>
            <p:ph type="ftr" idx="11"/>
          </p:nvPr>
        </p:nvSpPr>
        <p:spPr>
          <a:prstGeom prst="rect">
            <a:avLst/>
          </a:prstGeom>
          <a:effectLst/>
        </p:spPr>
        <p:txBody>
          <a:bodyPr/>
          <a:lstStyle/>
          <a:p>
            <a:endParaRPr lang="zh-CN" altLang="en-US"/>
          </a:p>
        </p:txBody>
      </p:sp>
      <p:sp>
        <p:nvSpPr>
          <p:cNvPr id="5" name="灯片编号占位符 4"/>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a:prstGeom prst="rect">
            <a:avLst/>
          </a:prstGeom>
          <a:effectLst/>
        </p:spPr>
        <p:txBody>
          <a:bodyPr/>
          <a:lstStyle/>
          <a:p>
            <a:fld id="{CAD2D6BD-DE1B-4B5F-8B41-2702339687B9}" type="datetime5">
              <a:rPr lang="zh-CN" altLang="en-US"/>
            </a:fld>
            <a:endParaRPr lang="zh-CN" altLang="en-US"/>
          </a:p>
        </p:txBody>
      </p:sp>
      <p:sp>
        <p:nvSpPr>
          <p:cNvPr id="3" name="页脚占位符 2"/>
          <p:cNvSpPr>
            <a:spLocks noGrp="1"/>
          </p:cNvSpPr>
          <p:nvPr>
            <p:ph type="ftr" idx="11"/>
          </p:nvPr>
        </p:nvSpPr>
        <p:spPr>
          <a:prstGeom prst="rect">
            <a:avLst/>
          </a:prstGeom>
          <a:effectLst/>
        </p:spPr>
        <p:txBody>
          <a:bodyPr/>
          <a:lstStyle/>
          <a:p>
            <a:endParaRPr lang="zh-CN" altLang="en-US"/>
          </a:p>
        </p:txBody>
      </p:sp>
      <p:sp>
        <p:nvSpPr>
          <p:cNvPr id="4" name="灯片编号占位符 3"/>
          <p:cNvSpPr>
            <a:spLocks noGrp="1"/>
          </p:cNvSpPr>
          <p:nvPr>
            <p:ph type="sldNum" idx="12"/>
          </p:nvPr>
        </p:nvSpPr>
        <p:spPr>
          <a:prstGeom prst="rect">
            <a:avLst/>
          </a:prstGeom>
          <a:effectLst/>
        </p:spPr>
        <p:txBody>
          <a:bodyPr/>
          <a:lstStyle/>
          <a:p>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a:effectLst/>
        </p:spPr>
        <p:txBody>
          <a:bodyPr anchor="b" anchorCtr="0"/>
          <a:lstStyle>
            <a:lvl1pPr marL="0" indent="0" defTabSz="914400" eaLnBrk="1" fontAlgn="auto" latinLnBrk="0" hangingPunct="1">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7" y="987425"/>
            <a:ext cx="6172200" cy="4873625"/>
          </a:xfrm>
          <a:prstGeom prst="rect">
            <a:avLst/>
          </a:prstGeom>
          <a:effectLst/>
        </p:spPr>
        <p:txBody>
          <a:bodyPr/>
          <a:lstStyle>
            <a:lvl1pPr marL="228600" indent="-228600" defTabSz="914400" eaLnBrk="1" fontAlgn="auto" latinLnBrk="0" hangingPunct="1">
              <a:defRPr sz="3200"/>
            </a:lvl1pPr>
            <a:lvl2pPr marL="685800" indent="-228600" defTabSz="914400" eaLnBrk="1" fontAlgn="auto" latinLnBrk="0" hangingPunct="1">
              <a:defRPr sz="2800"/>
            </a:lvl2pPr>
            <a:lvl3pPr marL="1143000" indent="-228600" defTabSz="914400" eaLnBrk="1" fontAlgn="auto" latinLnBrk="0" hangingPunct="1">
              <a:defRPr sz="2400"/>
            </a:lvl3pPr>
            <a:lvl4pPr marL="1600200" indent="-228600" defTabSz="914400" eaLnBrk="1" fontAlgn="auto" latinLnBrk="0" hangingPunct="1">
              <a:defRPr sz="2000"/>
            </a:lvl4pPr>
            <a:lvl5pPr marL="2057400" indent="-228600" defTabSz="914400" eaLnBrk="1" fontAlgn="auto" latinLnBrk="0" hangingPunct="1">
              <a:defRPr sz="2000"/>
            </a:lvl5pPr>
            <a:lvl6pPr marL="2514600" indent="-228600" defTabSz="914400" eaLnBrk="1" fontAlgn="auto" latinLnBrk="0" hangingPunct="1">
              <a:defRPr sz="2000"/>
            </a:lvl6pPr>
            <a:lvl7pPr marL="2971800" indent="-228600" defTabSz="914400" eaLnBrk="1" fontAlgn="auto" latinLnBrk="0" hangingPunct="1">
              <a:defRPr sz="2000"/>
            </a:lvl7pPr>
            <a:lvl8pPr marL="3429000" indent="-228600" defTabSz="914400" eaLnBrk="1" fontAlgn="auto" latinLnBrk="0" hangingPunct="1">
              <a:defRPr sz="2000"/>
            </a:lvl8pPr>
            <a:lvl9pPr marL="3429000" indent="-228600" defTabSz="914400" eaLnBrk="1" fontAlgn="auto" latinLnBrk="0" hangingPunct="1">
              <a:defRPr sz="2000"/>
            </a:lvl9pPr>
          </a:lstStyle>
          <a:p>
            <a:pPr marL="228600" indent="-228600"/>
            <a:r>
              <a:rPr lang="zh-CN" altLang="en-US"/>
              <a:t>编辑母版文本样式</a:t>
            </a:r>
            <a:endParaRPr lang="zh-CN" altLang="en-US"/>
          </a:p>
          <a:p>
            <a:pPr marL="685800" lvl="1" indent="-228600"/>
            <a:r>
              <a:rPr lang="zh-CN" altLang="en-US"/>
              <a:t>第二级</a:t>
            </a:r>
            <a:endParaRPr lang="zh-CN" altLang="en-US"/>
          </a:p>
          <a:p>
            <a:pPr marL="1143000" lvl="2" indent="-228600"/>
            <a:r>
              <a:rPr lang="zh-CN" altLang="en-US"/>
              <a:t>第三级</a:t>
            </a:r>
            <a:endParaRPr lang="zh-CN" altLang="en-US"/>
          </a:p>
          <a:p>
            <a:pPr marL="1600200" lvl="3" indent="-228600"/>
            <a:r>
              <a:rPr lang="zh-CN" altLang="en-US"/>
              <a:t>第四级</a:t>
            </a:r>
            <a:endParaRPr lang="zh-CN" altLang="en-US"/>
          </a:p>
          <a:p>
            <a:pPr marL="2057400" lvl="4" indent="-228600"/>
            <a:r>
              <a:rPr lang="zh-CN" altLang="en-US"/>
              <a:t>第五级</a:t>
            </a:r>
            <a:endParaRPr lang="zh-CN" altLang="en-US"/>
          </a:p>
        </p:txBody>
      </p:sp>
      <p:sp>
        <p:nvSpPr>
          <p:cNvPr id="4" name="文本占位符 3"/>
          <p:cNvSpPr>
            <a:spLocks noGrp="1"/>
          </p:cNvSpPr>
          <p:nvPr>
            <p:ph type="body" idx="2" hasCustomPrompt="1"/>
          </p:nvPr>
        </p:nvSpPr>
        <p:spPr>
          <a:xfrm>
            <a:off x="839788" y="2057400"/>
            <a:ext cx="3932237" cy="3811588"/>
          </a:xfrm>
          <a:prstGeom prst="rect">
            <a:avLst/>
          </a:prstGeom>
          <a:effectLst/>
        </p:spPr>
        <p:txBody>
          <a:bodyPr/>
          <a:lstStyle>
            <a:lvl1pPr marL="0" indent="0" defTabSz="914400" eaLnBrk="1" fontAlgn="auto" latinLnBrk="0" hangingPunct="1">
              <a:buNone/>
              <a:defRPr sz="1600"/>
            </a:lvl1pPr>
            <a:lvl2pPr marL="457200" indent="0" defTabSz="914400" eaLnBrk="1" fontAlgn="auto" latinLnBrk="0" hangingPunct="1">
              <a:buNone/>
              <a:defRPr sz="1400"/>
            </a:lvl2pPr>
            <a:lvl3pPr marL="914400" indent="0" defTabSz="914400" eaLnBrk="1" fontAlgn="auto" latinLnBrk="0" hangingPunct="1">
              <a:buNone/>
              <a:defRPr sz="1200"/>
            </a:lvl3pPr>
            <a:lvl4pPr marL="1371600" indent="0" defTabSz="914400" eaLnBrk="1" fontAlgn="auto" latinLnBrk="0" hangingPunct="1">
              <a:buNone/>
              <a:defRPr sz="1000"/>
            </a:lvl4pPr>
            <a:lvl5pPr marL="1828800" indent="0" defTabSz="914400" eaLnBrk="1" fontAlgn="auto" latinLnBrk="0" hangingPunct="1">
              <a:buNone/>
              <a:defRPr sz="1000"/>
            </a:lvl5pPr>
            <a:lvl6pPr marL="2286000" indent="0" defTabSz="914400" eaLnBrk="1" fontAlgn="auto" latinLnBrk="0" hangingPunct="1">
              <a:buNone/>
              <a:defRPr sz="1000"/>
            </a:lvl6pPr>
            <a:lvl7pPr marL="2743200" indent="0" defTabSz="914400" eaLnBrk="1" fontAlgn="auto" latinLnBrk="0" hangingPunct="1">
              <a:buNone/>
              <a:defRPr sz="1000"/>
            </a:lvl7pPr>
            <a:lvl8pPr marL="3200400" indent="0" defTabSz="914400" eaLnBrk="1" fontAlgn="auto" latinLnBrk="0" hangingPunct="1">
              <a:buNone/>
              <a:defRPr sz="1000"/>
            </a:lvl8pPr>
            <a:lvl9pPr marL="3200400" indent="0" defTabSz="914400" eaLnBrk="1" fontAlgn="auto" latinLnBrk="0" hangingPunct="1">
              <a:buNone/>
              <a:defRPr sz="1000"/>
            </a:lvl9pPr>
          </a:lstStyle>
          <a:p>
            <a:pPr marL="0" indent="0"/>
            <a:r>
              <a:rPr lang="zh-CN" altLang="en-US"/>
              <a:t>编辑母版文本样式</a:t>
            </a:r>
            <a:endParaRPr lang="zh-CN" altLang="en-US"/>
          </a:p>
        </p:txBody>
      </p:sp>
      <p:sp>
        <p:nvSpPr>
          <p:cNvPr id="5" name="日期占位符 4"/>
          <p:cNvSpPr>
            <a:spLocks noGrp="1"/>
          </p:cNvSpPr>
          <p:nvPr>
            <p:ph type="dt" idx="10"/>
          </p:nvPr>
        </p:nvSpPr>
        <p:spPr>
          <a:prstGeom prst="rect">
            <a:avLst/>
          </a:prstGeom>
          <a:effectLst/>
        </p:spPr>
        <p:txBody>
          <a:bodyPr/>
          <a:lstStyle>
            <a:lvl1pPr marL="0" indent="0"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datetime5">
              <a:rPr lang="zh-CN" altLang="en-US"/>
            </a:fld>
            <a:endParaRPr lang="zh-CN" altLang="en-US"/>
          </a:p>
        </p:txBody>
      </p:sp>
      <p:sp>
        <p:nvSpPr>
          <p:cNvPr id="6" name="页脚占位符 5"/>
          <p:cNvSpPr>
            <a:spLocks noGrp="1"/>
          </p:cNvSpPr>
          <p:nvPr>
            <p:ph type="ftr" idx="11"/>
          </p:nvPr>
        </p:nvSpPr>
        <p:spPr>
          <a:prstGeom prst="rect">
            <a:avLst/>
          </a:prstGeom>
          <a:effectLst/>
        </p:spPr>
        <p:txBody>
          <a:bodyPr/>
          <a:lstStyle>
            <a:lvl1pPr marL="0" indent="0"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endParaRPr lang="zh-CN" altLang="en-US"/>
          </a:p>
        </p:txBody>
      </p:sp>
      <p:sp>
        <p:nvSpPr>
          <p:cNvPr id="7" name="灯片编号占位符 6"/>
          <p:cNvSpPr>
            <a:spLocks noGrp="1"/>
          </p:cNvSpPr>
          <p:nvPr>
            <p:ph type="sldNum" idx="12"/>
          </p:nvPr>
        </p:nvSpPr>
        <p:spPr>
          <a:prstGeom prst="rect">
            <a:avLst/>
          </a:prstGeom>
          <a:effectLst/>
        </p:spPr>
        <p:txBody>
          <a:bodyPr/>
          <a:lstStyle>
            <a:lvl1pPr marL="0" indent="0" algn="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a:effectLst/>
        </p:spPr>
        <p:txBody>
          <a:bodyPr anchor="b" anchorCtr="0"/>
          <a:lstStyle>
            <a:lvl1pPr marL="0" indent="0" defTabSz="914400" eaLnBrk="1" fontAlgn="auto" latinLnBrk="0" hangingPunct="1">
              <a:defRPr sz="3200"/>
            </a:lvl1pPr>
          </a:lstStyle>
          <a:p>
            <a:pPr marL="0" indent="0"/>
            <a:r>
              <a:rPr lang="zh-CN" altLang="en-US"/>
              <a:t>单击此处编辑母版标题样式</a:t>
            </a:r>
            <a:endParaRPr lang="zh-CN" altLang="en-US"/>
          </a:p>
        </p:txBody>
      </p:sp>
      <p:sp>
        <p:nvSpPr>
          <p:cNvPr id="3" name="图片占位符 2"/>
          <p:cNvSpPr>
            <a:spLocks noGrp="1"/>
          </p:cNvSpPr>
          <p:nvPr>
            <p:ph type="pic" idx="1"/>
          </p:nvPr>
        </p:nvSpPr>
        <p:spPr>
          <a:xfrm>
            <a:off x="5183187" y="987425"/>
            <a:ext cx="6172200" cy="4873625"/>
          </a:xfrm>
          <a:prstGeom prst="rect">
            <a:avLst/>
          </a:prstGeom>
          <a:effectLst/>
        </p:spPr>
        <p:txBody>
          <a:bodyPr/>
          <a:p/>
        </p:txBody>
      </p:sp>
      <p:sp>
        <p:nvSpPr>
          <p:cNvPr id="4" name="文本占位符 3"/>
          <p:cNvSpPr>
            <a:spLocks noGrp="1"/>
          </p:cNvSpPr>
          <p:nvPr>
            <p:ph type="body" idx="2" hasCustomPrompt="1"/>
          </p:nvPr>
        </p:nvSpPr>
        <p:spPr>
          <a:xfrm>
            <a:off x="839788" y="2057400"/>
            <a:ext cx="3932237" cy="3811588"/>
          </a:xfrm>
          <a:prstGeom prst="rect">
            <a:avLst/>
          </a:prstGeom>
          <a:effectLst/>
        </p:spPr>
        <p:txBody>
          <a:bodyPr/>
          <a:lstStyle>
            <a:lvl1pPr marL="0" indent="0" defTabSz="914400" eaLnBrk="1" fontAlgn="auto" latinLnBrk="0" hangingPunct="1">
              <a:buNone/>
              <a:defRPr sz="1600"/>
            </a:lvl1pPr>
            <a:lvl2pPr marL="457200" indent="0" defTabSz="914400" eaLnBrk="1" fontAlgn="auto" latinLnBrk="0" hangingPunct="1">
              <a:buNone/>
              <a:defRPr sz="1400"/>
            </a:lvl2pPr>
            <a:lvl3pPr marL="914400" indent="0" defTabSz="914400" eaLnBrk="1" fontAlgn="auto" latinLnBrk="0" hangingPunct="1">
              <a:buNone/>
              <a:defRPr sz="1200"/>
            </a:lvl3pPr>
            <a:lvl4pPr marL="1371600" indent="0" defTabSz="914400" eaLnBrk="1" fontAlgn="auto" latinLnBrk="0" hangingPunct="1">
              <a:buNone/>
              <a:defRPr sz="1000"/>
            </a:lvl4pPr>
            <a:lvl5pPr marL="1828800" indent="0" defTabSz="914400" eaLnBrk="1" fontAlgn="auto" latinLnBrk="0" hangingPunct="1">
              <a:buNone/>
              <a:defRPr sz="1000"/>
            </a:lvl5pPr>
            <a:lvl6pPr marL="2286000" indent="0" defTabSz="914400" eaLnBrk="1" fontAlgn="auto" latinLnBrk="0" hangingPunct="1">
              <a:buNone/>
              <a:defRPr sz="1000"/>
            </a:lvl6pPr>
            <a:lvl7pPr marL="2743200" indent="0" defTabSz="914400" eaLnBrk="1" fontAlgn="auto" latinLnBrk="0" hangingPunct="1">
              <a:buNone/>
              <a:defRPr sz="1000"/>
            </a:lvl7pPr>
            <a:lvl8pPr marL="3200400" indent="0" defTabSz="914400" eaLnBrk="1" fontAlgn="auto" latinLnBrk="0" hangingPunct="1">
              <a:buNone/>
              <a:defRPr sz="1000"/>
            </a:lvl8pPr>
            <a:lvl9pPr marL="3200400" indent="0" defTabSz="914400" eaLnBrk="1" fontAlgn="auto" latinLnBrk="0" hangingPunct="1">
              <a:buNone/>
              <a:defRPr sz="1000"/>
            </a:lvl9pPr>
          </a:lstStyle>
          <a:p>
            <a:pPr marL="0" indent="0"/>
            <a:r>
              <a:rPr lang="zh-CN" altLang="en-US"/>
              <a:t>编辑母版文本样式</a:t>
            </a:r>
            <a:endParaRPr lang="zh-CN" altLang="en-US"/>
          </a:p>
        </p:txBody>
      </p:sp>
      <p:sp>
        <p:nvSpPr>
          <p:cNvPr id="5" name="日期占位符 4"/>
          <p:cNvSpPr>
            <a:spLocks noGrp="1"/>
          </p:cNvSpPr>
          <p:nvPr>
            <p:ph type="dt" idx="10"/>
          </p:nvPr>
        </p:nvSpPr>
        <p:spPr>
          <a:prstGeom prst="rect">
            <a:avLst/>
          </a:prstGeom>
          <a:effectLst/>
        </p:spPr>
        <p:txBody>
          <a:bodyPr/>
          <a:lstStyle>
            <a:lvl1pPr marL="0" indent="0"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datetime5">
              <a:rPr lang="zh-CN" altLang="en-US"/>
            </a:fld>
            <a:endParaRPr lang="zh-CN" altLang="en-US"/>
          </a:p>
        </p:txBody>
      </p:sp>
      <p:sp>
        <p:nvSpPr>
          <p:cNvPr id="6" name="页脚占位符 5"/>
          <p:cNvSpPr>
            <a:spLocks noGrp="1"/>
          </p:cNvSpPr>
          <p:nvPr>
            <p:ph type="ftr" idx="11"/>
          </p:nvPr>
        </p:nvSpPr>
        <p:spPr>
          <a:prstGeom prst="rect">
            <a:avLst/>
          </a:prstGeom>
          <a:effectLst/>
        </p:spPr>
        <p:txBody>
          <a:bodyPr/>
          <a:lstStyle>
            <a:lvl1pPr marL="0" indent="0"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endParaRPr lang="zh-CN" altLang="en-US"/>
          </a:p>
        </p:txBody>
      </p:sp>
      <p:sp>
        <p:nvSpPr>
          <p:cNvPr id="7" name="灯片编号占位符 6"/>
          <p:cNvSpPr>
            <a:spLocks noGrp="1"/>
          </p:cNvSpPr>
          <p:nvPr>
            <p:ph type="sldNum" idx="12"/>
          </p:nvPr>
        </p:nvSpPr>
        <p:spPr>
          <a:prstGeom prst="rect">
            <a:avLst/>
          </a:prstGeom>
          <a:effectLst/>
        </p:spPr>
        <p:txBody>
          <a:bodyPr/>
          <a:lstStyle>
            <a:lvl1pPr marL="0" indent="0" algn="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pPr marL="0" indent="0"/>
            <a:fld id="{CAD2D6BD-DE1B-4B5F-8B41-2702339687B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advTm="0"/>
    </mc:Choice>
    <mc:Fallback>
      <p:transition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4"/>
            <a:ext cx="10515600" cy="1325562"/>
          </a:xfrm>
          <a:prstGeom prst="rect">
            <a:avLst/>
          </a:prstGeom>
          <a:noFill/>
          <a:ln w="9525" cap="flat" cmpd="sng">
            <a:noFill/>
            <a:prstDash val="solid"/>
            <a:miter/>
          </a:ln>
          <a:effectLst/>
        </p:spPr>
        <p:txBody>
          <a:bodyPr vert="horz" wrap="square" lIns="91440" tIns="45720" rIns="91440" bIns="4572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a:noFill/>
          <a:ln w="9525" cap="flat" cmpd="sng">
            <a:noFill/>
            <a:prstDash val="solid"/>
            <a:miter/>
          </a:ln>
          <a:effectLst/>
        </p:spPr>
        <p:txBody>
          <a:bodyPr vert="horz" wrap="square" lIns="91440" tIns="45720" rIns="91440" bIns="45720" anchor="t" anchorCtr="0">
            <a:normAutofit/>
          </a:bodyPr>
          <a:lstStyle/>
          <a:p>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idx="2"/>
          </p:nvPr>
        </p:nvSpPr>
        <p:spPr>
          <a:xfrm>
            <a:off x="838200" y="6356350"/>
            <a:ext cx="2743200" cy="365125"/>
          </a:xfrm>
          <a:prstGeom prst="rect">
            <a:avLst/>
          </a:prstGeom>
          <a:noFill/>
          <a:ln w="9525" cap="flat" cmpd="sng">
            <a:noFill/>
            <a:prstDash val="solid"/>
            <a:miter/>
          </a:ln>
          <a:effectLst/>
        </p:spPr>
        <p:txBody>
          <a:bodyPr vert="horz" wrap="square" lIns="91440" tIns="45720" rIns="91440" bIns="45720" anchor="ctr" anchorCtr="0">
            <a:noAutofit/>
          </a:bodyPr>
          <a:lstStyle>
            <a:lvl1pPr algn="l"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fld id="{CAD2D6BD-DE1B-4B5F-8B41-2702339687B9}" type="datetime5">
              <a:rPr lang="zh-CN" altLang="en-US"/>
            </a:fld>
            <a:endParaRPr lang="zh-CN" altLang="en-US"/>
          </a:p>
        </p:txBody>
      </p:sp>
      <p:sp>
        <p:nvSpPr>
          <p:cNvPr id="5" name="页脚占位符 4"/>
          <p:cNvSpPr>
            <a:spLocks noGrp="1"/>
          </p:cNvSpPr>
          <p:nvPr>
            <p:ph type="ftr" idx="3"/>
          </p:nvPr>
        </p:nvSpPr>
        <p:spPr>
          <a:xfrm>
            <a:off x="4038600" y="6356350"/>
            <a:ext cx="4114800" cy="365125"/>
          </a:xfrm>
          <a:prstGeom prst="rect">
            <a:avLst/>
          </a:prstGeom>
          <a:noFill/>
          <a:ln w="9525" cap="flat" cmpd="sng">
            <a:noFill/>
            <a:prstDash val="solid"/>
            <a:miter/>
          </a:ln>
          <a:effectLst/>
        </p:spPr>
        <p:txBody>
          <a:bodyPr vert="horz" wrap="square" lIns="91440" tIns="45720" rIns="91440" bIns="45720" anchor="ctr" anchorCtr="0">
            <a:noAutofit/>
          </a:bodyPr>
          <a:lstStyle>
            <a:lvl1pPr algn="ct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endParaRPr lang="zh-CN" altLang="en-US"/>
          </a:p>
        </p:txBody>
      </p:sp>
      <p:sp>
        <p:nvSpPr>
          <p:cNvPr id="6" name="灯片编号占位符 5"/>
          <p:cNvSpPr>
            <a:spLocks noGrp="1"/>
          </p:cNvSpPr>
          <p:nvPr>
            <p:ph type="sldNum" idx="4"/>
          </p:nvPr>
        </p:nvSpPr>
        <p:spPr>
          <a:xfrm>
            <a:off x="8610600" y="6356350"/>
            <a:ext cx="2743200" cy="365125"/>
          </a:xfrm>
          <a:prstGeom prst="rect">
            <a:avLst/>
          </a:prstGeom>
          <a:noFill/>
          <a:ln w="9525" cap="flat" cmpd="sng">
            <a:noFill/>
            <a:prstDash val="solid"/>
            <a:miter/>
          </a:ln>
          <a:effectLst/>
        </p:spPr>
        <p:txBody>
          <a:bodyPr vert="horz" wrap="square" lIns="91440" tIns="45720" rIns="91440" bIns="45720" anchor="ctr" anchorCtr="0">
            <a:noAutofit/>
          </a:bodyPr>
          <a:lstStyle>
            <a:lvl1pPr algn="r" defTabSz="914400" eaLnBrk="1" fontAlgn="base" latinLnBrk="0" hangingPunct="1">
              <a:defRPr sz="1200">
                <a:solidFill>
                  <a:schemeClr val="tx1">
                    <a:tint val="75000"/>
                  </a:schemeClr>
                </a:solidFill>
                <a:latin typeface="思源黑体 CN Normal" charset="0"/>
                <a:ea typeface="思源黑体 CN Normal" charset="0"/>
                <a:cs typeface="思源黑体 CN Normal" charset="0"/>
              </a:defRPr>
            </a:lvl1pPr>
          </a:lstStyle>
          <a:p>
            <a:fld id="{CAD2D6BD-DE1B-4B5F-8B41-2702339687B9}"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1500" advTm="0"/>
    </mc:Choice>
    <mc:Fallback>
      <p:transition advTm="0"/>
    </mc:Fallback>
  </mc:AlternateContent>
  <p:txStyles>
    <p:titleStyle>
      <a:lvl1pPr algn="l" defTabSz="914400" eaLnBrk="1" fontAlgn="auto" latinLnBrk="0" hangingPunct="1">
        <a:lnSpc>
          <a:spcPct val="90000"/>
        </a:lnSpc>
        <a:spcBef>
          <a:spcPts val="0"/>
        </a:spcBef>
        <a:buNone/>
        <a:defRPr sz="4400" kern="1200">
          <a:solidFill>
            <a:schemeClr val="tx1"/>
          </a:solidFill>
          <a:latin typeface="思源黑体 CN Medium" charset="0"/>
          <a:ea typeface="思源黑体 CN Medium" charset="0"/>
          <a:cs typeface="思源黑体 CN Medium" charset="0"/>
        </a:defRPr>
      </a:lvl1pPr>
    </p:titleStyle>
    <p:bodyStyle>
      <a:lvl1pPr marL="228600" indent="-228600" algn="l" defTabSz="914400" eaLnBrk="1" fontAlgn="auto" latinLnBrk="0" hangingPunct="1">
        <a:lnSpc>
          <a:spcPct val="90000"/>
        </a:lnSpc>
        <a:spcBef>
          <a:spcPts val="1000"/>
        </a:spcBef>
        <a:buFont typeface="Arial" panose="020B0604020202020204" pitchFamily="34" charset="0"/>
        <a:buChar char="•"/>
        <a:defRPr sz="2800" kern="1200">
          <a:solidFill>
            <a:schemeClr val="tx1"/>
          </a:solidFill>
          <a:latin typeface="思源黑体 CN Normal" charset="0"/>
          <a:ea typeface="思源黑体 CN Normal" charset="0"/>
          <a:cs typeface="思源黑体 CN Normal" charset="0"/>
        </a:defRPr>
      </a:lvl1pPr>
      <a:lvl2pPr marL="685800" indent="-228600" algn="l" defTabSz="914400" eaLnBrk="1" fontAlgn="auto" latinLnBrk="0" hangingPunct="1">
        <a:lnSpc>
          <a:spcPct val="90000"/>
        </a:lnSpc>
        <a:spcBef>
          <a:spcPts val="500"/>
        </a:spcBef>
        <a:buFont typeface="Arial" panose="020B0604020202020204" pitchFamily="34" charset="0"/>
        <a:buChar char="•"/>
        <a:defRPr sz="2400" kern="1200">
          <a:solidFill>
            <a:schemeClr val="tx1"/>
          </a:solidFill>
          <a:latin typeface="思源黑体 CN Normal" charset="0"/>
          <a:ea typeface="思源黑体 CN Normal" charset="0"/>
          <a:cs typeface="思源黑体 CN Normal" charset="0"/>
        </a:defRPr>
      </a:lvl2pPr>
      <a:lvl3pPr marL="1143000" indent="-228600" algn="l" defTabSz="914400" eaLnBrk="1" fontAlgn="auto" latinLnBrk="0" hangingPunct="1">
        <a:lnSpc>
          <a:spcPct val="90000"/>
        </a:lnSpc>
        <a:spcBef>
          <a:spcPts val="500"/>
        </a:spcBef>
        <a:buFont typeface="Arial" panose="020B0604020202020204" pitchFamily="34" charset="0"/>
        <a:buChar char="•"/>
        <a:defRPr sz="2000" kern="1200">
          <a:solidFill>
            <a:schemeClr val="tx1"/>
          </a:solidFill>
          <a:latin typeface="思源黑体 CN Normal" charset="0"/>
          <a:ea typeface="思源黑体 CN Normal" charset="0"/>
          <a:cs typeface="思源黑体 CN Normal" charset="0"/>
        </a:defRPr>
      </a:lvl3pPr>
      <a:lvl4pPr marL="16002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4pPr>
      <a:lvl5pPr marL="20574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5pPr>
      <a:lvl6pPr marL="25146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6pPr>
      <a:lvl7pPr marL="29718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7pPr>
      <a:lvl8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8pPr>
      <a:lvl9pPr marL="3429000" indent="-228600" algn="l" defTabSz="914400" eaLnBrk="1" fontAlgn="auto" latinLnBrk="0" hangingPunct="1">
        <a:lnSpc>
          <a:spcPct val="90000"/>
        </a:lnSpc>
        <a:spcBef>
          <a:spcPts val="500"/>
        </a:spcBef>
        <a:buFont typeface="Arial" panose="020B0604020202020204" pitchFamily="34" charset="0"/>
        <a:buChar char="•"/>
        <a:defRPr sz="1800" kern="1200">
          <a:solidFill>
            <a:schemeClr val="tx1"/>
          </a:solidFill>
          <a:latin typeface="思源黑体 CN Normal" charset="0"/>
          <a:ea typeface="思源黑体 CN Normal" charset="0"/>
          <a:cs typeface="思源黑体 CN Normal"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3" Type="http://schemas.openxmlformats.org/officeDocument/2006/relationships/notesSlide" Target="../notesSlides/notesSlide12.xml"/><Relationship Id="rId22" Type="http://schemas.openxmlformats.org/officeDocument/2006/relationships/slideLayout" Target="../slideLayouts/slideLayout1.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2" Type="http://schemas.openxmlformats.org/officeDocument/2006/relationships/notesSlide" Target="../notesSlides/notesSlide14.xml"/><Relationship Id="rId11" Type="http://schemas.openxmlformats.org/officeDocument/2006/relationships/slideLayout" Target="../slideLayouts/slideLayout1.xml"/><Relationship Id="rId10" Type="http://schemas.openxmlformats.org/officeDocument/2006/relationships/image" Target="../media/image6.jpeg"/><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7" Type="http://schemas.openxmlformats.org/officeDocument/2006/relationships/notesSlide" Target="../notesSlides/notesSlide17.xml"/><Relationship Id="rId16" Type="http://schemas.openxmlformats.org/officeDocument/2006/relationships/slideLayout" Target="../slideLayouts/slideLayout1.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39.xml"/></Relationships>
</file>

<file path=ppt/slides/_rels/slide18.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6" Type="http://schemas.openxmlformats.org/officeDocument/2006/relationships/notesSlide" Target="../notesSlides/notesSlide18.xml"/><Relationship Id="rId25" Type="http://schemas.openxmlformats.org/officeDocument/2006/relationships/slideLayout" Target="../slideLayouts/slideLayout1.xml"/><Relationship Id="rId24" Type="http://schemas.openxmlformats.org/officeDocument/2006/relationships/tags" Target="../tags/tag77.xml"/><Relationship Id="rId23" Type="http://schemas.openxmlformats.org/officeDocument/2006/relationships/tags" Target="../tags/tag76.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tags" Target="../tags/tag55.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9" Type="http://schemas.openxmlformats.org/officeDocument/2006/relationships/notesSlide" Target="../notesSlides/notesSlide20.xml"/><Relationship Id="rId18" Type="http://schemas.openxmlformats.org/officeDocument/2006/relationships/slideLayout" Target="../slideLayouts/slideLayout1.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21.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7.jpeg"/><Relationship Id="rId11" Type="http://schemas.openxmlformats.org/officeDocument/2006/relationships/notesSlide" Target="../notesSlides/notesSlide21.xml"/><Relationship Id="rId10" Type="http://schemas.openxmlformats.org/officeDocument/2006/relationships/slideLayout" Target="../slideLayouts/slideLayout1.xml"/><Relationship Id="rId1" Type="http://schemas.openxmlformats.org/officeDocument/2006/relationships/tags" Target="../tags/tag9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8.jpeg"/><Relationship Id="rId10" Type="http://schemas.openxmlformats.org/officeDocument/2006/relationships/notesSlide" Target="../notesSlides/notesSlide23.xml"/><Relationship Id="rId1" Type="http://schemas.openxmlformats.org/officeDocument/2006/relationships/tags" Target="../tags/tag10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8" Type="http://schemas.openxmlformats.org/officeDocument/2006/relationships/notesSlide" Target="../notesSlides/notesSlide28.xml"/><Relationship Id="rId17" Type="http://schemas.openxmlformats.org/officeDocument/2006/relationships/slideLayout" Target="../slideLayouts/slideLayout1.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16.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jpeg"/><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0" Type="http://schemas.openxmlformats.org/officeDocument/2006/relationships/notesSlide" Target="../notesSlides/notesSlide32.xml"/><Relationship Id="rId1" Type="http://schemas.openxmlformats.org/officeDocument/2006/relationships/tags" Target="../tags/tag1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2" Type="http://schemas.openxmlformats.org/officeDocument/2006/relationships/notesSlide" Target="../notesSlides/notesSlide34.xml"/><Relationship Id="rId21" Type="http://schemas.openxmlformats.org/officeDocument/2006/relationships/slideLayout" Target="../slideLayouts/slideLayout7.xml"/><Relationship Id="rId20" Type="http://schemas.openxmlformats.org/officeDocument/2006/relationships/tags" Target="../tags/tag161.xml"/><Relationship Id="rId2" Type="http://schemas.openxmlformats.org/officeDocument/2006/relationships/tags" Target="../tags/tag143.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tags" Target="../tags/tag14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1.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40.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3" Type="http://schemas.openxmlformats.org/officeDocument/2006/relationships/notesSlide" Target="../notesSlides/notesSlide40.xml"/><Relationship Id="rId12" Type="http://schemas.openxmlformats.org/officeDocument/2006/relationships/slideLayout" Target="../slideLayouts/slideLayout1.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1.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chart" Target="../charts/chart5.xml"/><Relationship Id="rId1" Type="http://schemas.openxmlformats.org/officeDocument/2006/relationships/chart" Target="../charts/chart4.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29" name="圆角矩形 28"/>
          <p:cNvSpPr/>
          <p:nvPr/>
        </p:nvSpPr>
        <p:spPr>
          <a:xfrm>
            <a:off x="3166745" y="4370070"/>
            <a:ext cx="5863590" cy="580390"/>
          </a:xfrm>
          <a:prstGeom prst="roundRect">
            <a:avLst>
              <a:gd name="adj" fmla="val 50000"/>
            </a:avLst>
          </a:prstGeom>
          <a:solidFill>
            <a:srgbClr val="62A6CF"/>
          </a:solidFill>
          <a:ln w="38100" cap="flat" cmpd="sng">
            <a:noFill/>
            <a:prstDash val="solid"/>
            <a:miter/>
          </a:ln>
          <a:effectLst>
            <a:outerShdw blurRad="152400" dist="76200" dir="2700000" algn="tl" rotWithShape="0">
              <a:srgbClr val="62A6CF">
                <a:alpha val="29803"/>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rPr>
              <a:t>聊城海关党委书记、关长</a:t>
            </a:r>
            <a:r>
              <a:rPr lang="en-US" altLang="zh-CN"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rPr>
              <a:t>  </a:t>
            </a:r>
            <a:r>
              <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rPr>
              <a:t>李德阔</a:t>
            </a:r>
            <a:endPar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endParaRPr>
          </a:p>
        </p:txBody>
      </p:sp>
      <p:sp>
        <p:nvSpPr>
          <p:cNvPr id="30" name="圆角矩形 29"/>
          <p:cNvSpPr/>
          <p:nvPr/>
        </p:nvSpPr>
        <p:spPr>
          <a:xfrm>
            <a:off x="5015229" y="5163185"/>
            <a:ext cx="2165985" cy="581025"/>
          </a:xfrm>
          <a:prstGeom prst="roundRect">
            <a:avLst>
              <a:gd name="adj" fmla="val 50000"/>
            </a:avLst>
          </a:prstGeom>
          <a:solidFill>
            <a:srgbClr val="62A6CF"/>
          </a:solidFill>
          <a:ln w="38100" cap="flat" cmpd="sng">
            <a:noFill/>
            <a:prstDash val="solid"/>
            <a:miter/>
          </a:ln>
          <a:effectLst>
            <a:outerShdw blurRad="152400" dist="76200" dir="2700000" algn="tl" rotWithShape="0">
              <a:srgbClr val="62A6CF">
                <a:alpha val="29803"/>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zh-CN" altLang="en-US" sz="2400" u="none" strike="noStrike" kern="0" cap="none" spc="0" baseline="0">
                <a:solidFill>
                  <a:srgbClr val="FFFFFF"/>
                </a:solidFill>
                <a:latin typeface="Times New Roman" panose="02020603050405020304" charset="0"/>
                <a:ea typeface="方正楷体_GB2312" panose="02000000000000000000" charset="-122"/>
                <a:cs typeface="Times New Roman" panose="02020603050405020304" charset="0"/>
                <a:sym typeface="思源黑体 CN Medium" charset="0"/>
              </a:rPr>
              <a:t>2025</a:t>
            </a:r>
            <a:r>
              <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rPr>
              <a:t>年</a:t>
            </a:r>
            <a:r>
              <a:rPr lang="zh-CN" altLang="en-US" sz="2400" u="none" strike="noStrike" kern="0" cap="none" spc="0" baseline="0">
                <a:solidFill>
                  <a:srgbClr val="FFFFFF"/>
                </a:solidFill>
                <a:latin typeface="Times New Roman" panose="02020603050405020304" charset="0"/>
                <a:ea typeface="方正楷体_GB2312" panose="02000000000000000000" charset="-122"/>
                <a:cs typeface="Times New Roman" panose="02020603050405020304" charset="0"/>
                <a:sym typeface="思源黑体 CN Medium" charset="0"/>
              </a:rPr>
              <a:t>10</a:t>
            </a:r>
            <a:r>
              <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rPr>
              <a:t>月</a:t>
            </a:r>
            <a:endParaRPr lang="zh-CN" altLang="en-US" sz="2400" b="1" u="none" strike="noStrike" kern="0" cap="none" spc="0" baseline="0">
              <a:solidFill>
                <a:srgbClr val="FFFFFF"/>
              </a:solidFill>
              <a:latin typeface="方正楷体_GB2312" panose="02000000000000000000" charset="-122"/>
              <a:ea typeface="方正楷体_GB2312" panose="02000000000000000000" charset="-122"/>
              <a:cs typeface="思源黑体 CN Normal" charset="0"/>
              <a:sym typeface="思源黑体 CN Medium" charset="0"/>
            </a:endParaRPr>
          </a:p>
        </p:txBody>
      </p:sp>
      <p:sp>
        <p:nvSpPr>
          <p:cNvPr id="31" name="文本框 30" descr="7b0a2020202022776f7264617274223a2022220a7d0a"/>
          <p:cNvSpPr txBox="1"/>
          <p:nvPr/>
        </p:nvSpPr>
        <p:spPr>
          <a:xfrm>
            <a:off x="635" y="1717675"/>
            <a:ext cx="12191365" cy="1863725"/>
          </a:xfrm>
          <a:prstGeom prst="rect">
            <a:avLst/>
          </a:prstGeom>
          <a:noFill/>
          <a:ln cap="flat" cmpd="sng">
            <a:noFill/>
            <a:prstDash val="solid"/>
            <a:round/>
          </a:ln>
          <a:effectLst/>
        </p:spPr>
        <p:txBody>
          <a:bodyPr vert="horz" wrap="square" lIns="91440" tIns="45720" rIns="91440" bIns="45720" anchor="t" anchorCtr="0">
            <a:spAutoFit/>
          </a:bodyPr>
          <a:lstStyle/>
          <a:p>
            <a:pPr marL="0" marR="0" indent="0" algn="ctr" fontAlgn="auto">
              <a:lnSpc>
                <a:spcPct val="120000"/>
              </a:lnSpc>
              <a:spcBef>
                <a:spcPts val="0"/>
              </a:spcBef>
              <a:spcAft>
                <a:spcPts val="0"/>
              </a:spcAft>
              <a:buNone/>
            </a:pPr>
            <a:r>
              <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做好</a:t>
            </a:r>
            <a:r>
              <a:rPr lang="en-US" altLang="zh-CN"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a:t>
            </a:r>
            <a:r>
              <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增便利</a:t>
            </a:r>
            <a:r>
              <a:rPr lang="en-US" altLang="zh-CN"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a:t>
            </a:r>
            <a:r>
              <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文章</a:t>
            </a:r>
            <a:endPar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endParaRPr>
          </a:p>
          <a:p>
            <a:pPr marL="0" marR="0" indent="0" algn="ctr" fontAlgn="auto">
              <a:lnSpc>
                <a:spcPct val="120000"/>
              </a:lnSpc>
              <a:spcBef>
                <a:spcPts val="0"/>
              </a:spcBef>
              <a:spcAft>
                <a:spcPts val="0"/>
              </a:spcAft>
              <a:buNone/>
            </a:pPr>
            <a:r>
              <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rPr>
              <a:t>以政策赋能助力我市外贸高质量发展</a:t>
            </a:r>
            <a:endParaRPr lang="zh-CN" altLang="en-US" sz="48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353" y="408892"/>
            <a:ext cx="821451" cy="821452"/>
            <a:chOff x="486353" y="408892"/>
            <a:chExt cx="821451" cy="821452"/>
          </a:xfrm>
        </p:grpSpPr>
        <p:sp>
          <p:nvSpPr>
            <p:cNvPr id="55" name="椭圆 54"/>
            <p:cNvSpPr/>
            <p:nvPr/>
          </p:nvSpPr>
          <p:spPr>
            <a:xfrm>
              <a:off x="486353" y="408892"/>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539989"/>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endPar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4" name="直接连接符 3"/>
          <p:cNvSpPr/>
          <p:nvPr/>
        </p:nvSpPr>
        <p:spPr>
          <a:xfrm>
            <a:off x="1479860" y="819845"/>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17" name="椭圆 16"/>
          <p:cNvSpPr/>
          <p:nvPr>
            <p:custDataLst>
              <p:tags r:id="rId1"/>
            </p:custDataLst>
          </p:nvPr>
        </p:nvSpPr>
        <p:spPr>
          <a:xfrm>
            <a:off x="2047277" y="2115885"/>
            <a:ext cx="135813" cy="135813"/>
          </a:xfrm>
          <a:prstGeom prst="ellipse">
            <a:avLst/>
          </a:prstGeom>
          <a:solidFill>
            <a:srgbClr val="7FC4E4"/>
          </a:solidFill>
          <a:ln w="41275" cap="flat" cmpd="sng">
            <a:solidFill>
              <a:srgbClr val="FFFFFF"/>
            </a:solidFill>
            <a:prstDash val="solid"/>
            <a:miter/>
            <a:headEnd type="none" w="med" len="med"/>
            <a:tailEnd type="none" w="med" len="med"/>
          </a:ln>
          <a:effectLst>
            <a:outerShdw blurRad="127000" sx="102000" sy="102000" algn="ctr" rotWithShape="0">
              <a:srgbClr val="0A3088">
                <a:alpha val="39607"/>
              </a:srgbClr>
            </a:outerShdw>
          </a:effectLst>
        </p:spPr>
        <p:txBody>
          <a:bodyPr vert="horz" wrap="square" lIns="91440" tIns="45720" rIns="91440" bIns="45720" anchor="ctr" anchorCtr="0">
            <a:noAutofit/>
          </a:bodyPr>
          <a:lstStyle/>
          <a:p>
            <a:pPr marL="0" marR="0" indent="0" algn="l" eaLnBrk="1" fontAlgn="auto" latinLnBrk="0" hangingPunct="1">
              <a:lnSpc>
                <a:spcPct val="100000"/>
              </a:lnSpc>
              <a:spcBef>
                <a:spcPts val="0"/>
              </a:spcBef>
              <a:spcAft>
                <a:spcPts val="0"/>
              </a:spcAft>
              <a:buNone/>
            </a:pPr>
            <a:endParaRPr lang="zh-CN" altLang="en-US" sz="1600" b="0" i="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3" name="文本框 22"/>
          <p:cNvSpPr txBox="1"/>
          <p:nvPr>
            <p:custDataLst>
              <p:tags r:id="rId2"/>
            </p:custDataLst>
          </p:nvPr>
        </p:nvSpPr>
        <p:spPr>
          <a:xfrm rot="21600000" flipH="1">
            <a:off x="2318385" y="2016760"/>
            <a:ext cx="8034019" cy="894080"/>
          </a:xfrm>
          <a:prstGeom prst="rect">
            <a:avLst/>
          </a:prstGeom>
          <a:noFill/>
          <a:ln cap="flat" cmpd="sng">
            <a:noFill/>
            <a:prstDash val="solid"/>
            <a:round/>
          </a:ln>
          <a:effectLst/>
        </p:spPr>
        <p:txBody>
          <a:bodyPr vert="horz" wrap="none" lIns="0" tIns="0" rIns="0" bIns="0" anchor="t" anchorCtr="0">
            <a:noAutofit/>
          </a:bodyPr>
          <a:lstStyle/>
          <a:p>
            <a:pPr marL="0" marR="0" indent="0" algn="l" eaLnBrk="1" fontAlgn="auto" latinLnBrk="0" hangingPunct="1">
              <a:lnSpc>
                <a:spcPct val="100000"/>
              </a:lnSpc>
              <a:spcBef>
                <a:spcPts val="0"/>
              </a:spcBef>
              <a:spcAft>
                <a:spcPts val="0"/>
              </a:spcAft>
              <a:buNone/>
            </a:pP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三是国内外政策和经济环境急剧变化，企业抗风险能力弱</a:t>
            </a:r>
            <a:endPar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a:p>
            <a:pPr marL="0" marR="0" indent="0" algn="l" eaLnBrk="1" fontAlgn="auto" latinLnBrk="0" hangingPunct="1">
              <a:lnSpc>
                <a:spcPct val="100000"/>
              </a:lnSpc>
              <a:spcBef>
                <a:spcPts val="0"/>
              </a:spcBef>
              <a:spcAft>
                <a:spcPts val="0"/>
              </a:spcAft>
              <a:buNone/>
            </a:pP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造成“被动止损”的困境。</a:t>
            </a:r>
            <a:endParaRPr lang="zh-CN" altLang="en-US" sz="2400" b="0" i="0" u="none" strike="noStrike" kern="0" cap="none" spc="0" baseline="0">
              <a:solidFill>
                <a:srgbClr val="7FC4E4"/>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sp>
        <p:nvSpPr>
          <p:cNvPr id="24" name="文本框 23"/>
          <p:cNvSpPr txBox="1"/>
          <p:nvPr>
            <p:custDataLst>
              <p:tags r:id="rId3"/>
            </p:custDataLst>
          </p:nvPr>
        </p:nvSpPr>
        <p:spPr>
          <a:xfrm rot="21600000" flipH="1">
            <a:off x="2318385" y="3307715"/>
            <a:ext cx="10537825" cy="805179"/>
          </a:xfrm>
          <a:prstGeom prst="rect">
            <a:avLst/>
          </a:prstGeom>
          <a:noFill/>
          <a:ln w="9525" cap="flat" cmpd="sng">
            <a:noFill/>
            <a:prstDash val="solid"/>
            <a:miter/>
          </a:ln>
          <a:effectLst/>
        </p:spPr>
        <p:txBody>
          <a:bodyPr vert="horz" wrap="square" lIns="0" tIns="0" rIns="0" bIns="0" anchor="t" anchorCtr="0">
            <a:noAutofit/>
          </a:bodyPr>
          <a:lstStyle/>
          <a:p>
            <a:pPr marL="0" indent="0" algn="l">
              <a:lnSpc>
                <a:spcPct val="1290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以中美贸易摩擦为例，2022年-2024年，我市对美国出口均</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0" algn="l">
              <a:lnSpc>
                <a:spcPct val="1290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在40亿规模体量，今年前3季度骤降至仅20.4亿。</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p:txBody>
      </p:sp>
      <p:sp>
        <p:nvSpPr>
          <p:cNvPr id="22" name="iSHEJI-16"/>
          <p:cNvSpPr/>
          <p:nvPr/>
        </p:nvSpPr>
        <p:spPr>
          <a:xfrm rot="21600000" flipH="1">
            <a:off x="2112953" y="3246519"/>
            <a:ext cx="5715" cy="2814320"/>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rcRect t="33799"/>
          <a:stretch>
            <a:fillRect/>
          </a:stretch>
        </p:blipFill>
        <p:spPr>
          <a:xfrm>
            <a:off x="0" y="3091396"/>
            <a:ext cx="3200400" cy="3766603"/>
          </a:xfrm>
          <a:prstGeom prst="rect">
            <a:avLst/>
          </a:prstGeom>
          <a:noFill/>
          <a:ln w="9525" cap="flat" cmpd="sng">
            <a:noFill/>
            <a:prstDash val="solid"/>
            <a:miter/>
          </a:ln>
          <a:effectLst/>
        </p:spPr>
      </p:pic>
      <p:pic>
        <p:nvPicPr>
          <p:cNvPr id="5" name="图片 4"/>
          <p:cNvPicPr>
            <a:picLocks noChangeAspect="1"/>
          </p:cNvPicPr>
          <p:nvPr/>
        </p:nvPicPr>
        <p:blipFill>
          <a:blip r:embed="rId1" cstate="print"/>
          <a:srcRect t="33799"/>
          <a:stretch>
            <a:fillRect/>
          </a:stretch>
        </p:blipFill>
        <p:spPr>
          <a:xfrm flipH="1" flipV="1">
            <a:off x="8991600" y="0"/>
            <a:ext cx="3200400" cy="3766603"/>
          </a:xfrm>
          <a:prstGeom prst="rect">
            <a:avLst/>
          </a:prstGeom>
          <a:noFill/>
          <a:ln w="9525" cap="flat" cmpd="sng">
            <a:noFill/>
            <a:prstDash val="solid"/>
            <a:miter/>
          </a:ln>
          <a:effectLst/>
        </p:spPr>
      </p:pic>
      <p:sp>
        <p:nvSpPr>
          <p:cNvPr id="6" name="文本框 5"/>
          <p:cNvSpPr txBox="1"/>
          <p:nvPr/>
        </p:nvSpPr>
        <p:spPr>
          <a:xfrm>
            <a:off x="0" y="2257425"/>
            <a:ext cx="12192635" cy="922020"/>
          </a:xfrm>
          <a:prstGeom prst="rect">
            <a:avLst/>
          </a:prstGeom>
          <a:noFill/>
          <a:ln cap="flat" cmpd="sng">
            <a:noFill/>
            <a:prstDash val="solid"/>
            <a:round/>
          </a:ln>
          <a:effectLst/>
        </p:spPr>
        <p:txBody>
          <a:bodyPr vert="horz" wrap="square" lIns="91440" tIns="45720" rIns="91440" bIns="45720" anchor="t" anchorCtr="0">
            <a:spAutoFit/>
          </a:bodyPr>
          <a:lstStyle/>
          <a:p>
            <a:pPr marL="0" marR="0" indent="0" algn="ctr" eaLnBrk="1" fontAlgn="auto" latinLnBrk="0" hangingPunct="1">
              <a:lnSpc>
                <a:spcPct val="100000"/>
              </a:lnSpc>
              <a:spcBef>
                <a:spcPts val="0"/>
              </a:spcBef>
              <a:spcAft>
                <a:spcPts val="0"/>
              </a:spcAft>
              <a:buNone/>
              <a:tabLst>
                <a:tab pos="2508250" algn="l"/>
              </a:tabLst>
            </a:pPr>
            <a:r>
              <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三、海关惠企政策解读</a:t>
            </a:r>
            <a:endPar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a:blip r:embed="rId1" cstate="print"/>
          <a:srcRect l="627" t="65535" r="30119" b="1076"/>
          <a:stretch>
            <a:fillRect/>
          </a:stretch>
        </p:blipFill>
        <p:spPr>
          <a:xfrm>
            <a:off x="0" y="0"/>
            <a:ext cx="8001426" cy="685800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ubicBezTo>
                  <a:pt x="0" y="14400"/>
                  <a:pt x="0" y="7200"/>
                  <a:pt x="0" y="0"/>
                </a:cubicBezTo>
                <a:close/>
              </a:path>
            </a:pathLst>
          </a:custGeom>
          <a:noFill/>
          <a:ln w="9525" cap="flat" cmpd="sng">
            <a:noFill/>
            <a:prstDash val="solid"/>
            <a:miter/>
          </a:ln>
          <a:effectLst/>
        </p:spPr>
      </p:pic>
      <p:sp>
        <p:nvSpPr>
          <p:cNvPr id="13" name="椭圆 12"/>
          <p:cNvSpPr/>
          <p:nvPr>
            <p:custDataLst>
              <p:tags r:id="rId2"/>
            </p:custDataLst>
          </p:nvPr>
        </p:nvSpPr>
        <p:spPr>
          <a:xfrm>
            <a:off x="1141730" y="902335"/>
            <a:ext cx="657225" cy="65722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1</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4" name="文本框 13"/>
          <p:cNvSpPr txBox="1"/>
          <p:nvPr>
            <p:custDataLst>
              <p:tags r:id="rId3"/>
            </p:custDataLst>
          </p:nvPr>
        </p:nvSpPr>
        <p:spPr>
          <a:xfrm>
            <a:off x="2134870" y="950594"/>
            <a:ext cx="2638423" cy="441325"/>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出口原产地政策</a:t>
            </a:r>
            <a:endPar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7" name="椭圆 16"/>
          <p:cNvSpPr/>
          <p:nvPr>
            <p:custDataLst>
              <p:tags r:id="rId4"/>
            </p:custDataLst>
          </p:nvPr>
        </p:nvSpPr>
        <p:spPr>
          <a:xfrm>
            <a:off x="1141730" y="2093595"/>
            <a:ext cx="657225" cy="65722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2</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8" name="文本框 17"/>
          <p:cNvSpPr txBox="1"/>
          <p:nvPr>
            <p:custDataLst>
              <p:tags r:id="rId5"/>
            </p:custDataLst>
          </p:nvPr>
        </p:nvSpPr>
        <p:spPr>
          <a:xfrm>
            <a:off x="2134870" y="2168524"/>
            <a:ext cx="2258060" cy="441324"/>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海关减免税政策</a:t>
            </a:r>
            <a:endPar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21" name="椭圆 20"/>
          <p:cNvSpPr/>
          <p:nvPr>
            <p:custDataLst>
              <p:tags r:id="rId6"/>
            </p:custDataLst>
          </p:nvPr>
        </p:nvSpPr>
        <p:spPr>
          <a:xfrm>
            <a:off x="1141730" y="3284855"/>
            <a:ext cx="657225" cy="65722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3</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2" name="文本框 21"/>
          <p:cNvSpPr txBox="1"/>
          <p:nvPr>
            <p:custDataLst>
              <p:tags r:id="rId7"/>
            </p:custDataLst>
          </p:nvPr>
        </p:nvSpPr>
        <p:spPr>
          <a:xfrm>
            <a:off x="2134870" y="3242310"/>
            <a:ext cx="4261485" cy="441324"/>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保税物流中心（B型</a:t>
            </a:r>
            <a:r>
              <a:rPr lang="zh-CN" altLang="en-US" sz="240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a:t>
            </a: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政策</a:t>
            </a:r>
            <a:endPar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25" name="椭圆 24"/>
          <p:cNvSpPr/>
          <p:nvPr>
            <p:custDataLst>
              <p:tags r:id="rId8"/>
            </p:custDataLst>
          </p:nvPr>
        </p:nvSpPr>
        <p:spPr>
          <a:xfrm>
            <a:off x="1141730" y="4423409"/>
            <a:ext cx="657225" cy="65722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4</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6" name="文本框 25"/>
          <p:cNvSpPr txBox="1"/>
          <p:nvPr>
            <p:custDataLst>
              <p:tags r:id="rId9"/>
            </p:custDataLst>
          </p:nvPr>
        </p:nvSpPr>
        <p:spPr>
          <a:xfrm>
            <a:off x="2134870" y="4278630"/>
            <a:ext cx="3759834" cy="805180"/>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危化品出口“批次检验”和</a:t>
            </a:r>
            <a:endPar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差异化合格评定模式改革</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
        <p:nvSpPr>
          <p:cNvPr id="4" name="椭圆 3"/>
          <p:cNvSpPr/>
          <p:nvPr>
            <p:custDataLst>
              <p:tags r:id="rId10"/>
            </p:custDataLst>
          </p:nvPr>
        </p:nvSpPr>
        <p:spPr>
          <a:xfrm>
            <a:off x="1141730" y="5561965"/>
            <a:ext cx="657225" cy="65722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5</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 name="文本框 4"/>
          <p:cNvSpPr txBox="1"/>
          <p:nvPr>
            <p:custDataLst>
              <p:tags r:id="rId11"/>
            </p:custDataLst>
          </p:nvPr>
        </p:nvSpPr>
        <p:spPr>
          <a:xfrm>
            <a:off x="2134870" y="5678805"/>
            <a:ext cx="3159125" cy="441325"/>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en-US" altLang="zh-CN"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a:t>
            </a: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远程属地查验</a:t>
            </a:r>
            <a:r>
              <a:rPr lang="en-US" altLang="zh-CN"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a:t>
            </a: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模式改革</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
        <p:nvSpPr>
          <p:cNvPr id="2" name="椭圆 1"/>
          <p:cNvSpPr/>
          <p:nvPr>
            <p:custDataLst>
              <p:tags r:id="rId12"/>
            </p:custDataLst>
          </p:nvPr>
        </p:nvSpPr>
        <p:spPr>
          <a:xfrm>
            <a:off x="7259320" y="758190"/>
            <a:ext cx="680085" cy="68008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6</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3" name="文本框 2"/>
          <p:cNvSpPr txBox="1"/>
          <p:nvPr>
            <p:custDataLst>
              <p:tags r:id="rId13"/>
            </p:custDataLst>
          </p:nvPr>
        </p:nvSpPr>
        <p:spPr>
          <a:xfrm>
            <a:off x="8249284" y="881380"/>
            <a:ext cx="2587623" cy="441325"/>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TIR运输政策</a:t>
            </a:r>
            <a:endPar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6" name="椭圆 5"/>
          <p:cNvSpPr/>
          <p:nvPr>
            <p:custDataLst>
              <p:tags r:id="rId14"/>
            </p:custDataLst>
          </p:nvPr>
        </p:nvSpPr>
        <p:spPr>
          <a:xfrm>
            <a:off x="7259320" y="1949450"/>
            <a:ext cx="680085" cy="680083"/>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7</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7" name="椭圆 6"/>
          <p:cNvSpPr/>
          <p:nvPr>
            <p:custDataLst>
              <p:tags r:id="rId15"/>
            </p:custDataLst>
          </p:nvPr>
        </p:nvSpPr>
        <p:spPr>
          <a:xfrm>
            <a:off x="7259320" y="3140710"/>
            <a:ext cx="680085" cy="68008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8</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8" name="椭圆 7"/>
          <p:cNvSpPr/>
          <p:nvPr>
            <p:custDataLst>
              <p:tags r:id="rId16"/>
            </p:custDataLst>
          </p:nvPr>
        </p:nvSpPr>
        <p:spPr>
          <a:xfrm>
            <a:off x="7259320" y="4275455"/>
            <a:ext cx="680085" cy="68008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9</a:t>
            </a:r>
            <a:endParaRPr lang="en-US" altLang="zh-CN"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0" name="椭圆 9"/>
          <p:cNvSpPr/>
          <p:nvPr>
            <p:custDataLst>
              <p:tags r:id="rId17"/>
            </p:custDataLst>
          </p:nvPr>
        </p:nvSpPr>
        <p:spPr>
          <a:xfrm>
            <a:off x="7259320" y="5410200"/>
            <a:ext cx="680085" cy="680085"/>
          </a:xfrm>
          <a:prstGeom prst="ellipse">
            <a:avLst/>
          </a:prstGeom>
          <a:solidFill>
            <a:srgbClr val="62A6CF"/>
          </a:solidFill>
          <a:ln w="38100" cap="flat" cmpd="sng">
            <a:noFill/>
            <a:prstDash val="solid"/>
            <a:miter/>
          </a:ln>
          <a:effectLst>
            <a:outerShdw blurRad="50800" dist="38100" dir="8100000" algn="tr" rotWithShape="0">
              <a:srgbClr val="000000">
                <a:alpha val="39607"/>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20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10</a:t>
            </a:r>
            <a:endParaRPr lang="en-US" altLang="zh-CN" sz="20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1" name="文本框 10"/>
          <p:cNvSpPr txBox="1"/>
          <p:nvPr>
            <p:custDataLst>
              <p:tags r:id="rId18"/>
            </p:custDataLst>
          </p:nvPr>
        </p:nvSpPr>
        <p:spPr>
          <a:xfrm>
            <a:off x="8249284" y="2093595"/>
            <a:ext cx="2587623" cy="441324"/>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内陆港转关运输政策</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
        <p:nvSpPr>
          <p:cNvPr id="12" name="文本框 11"/>
          <p:cNvSpPr txBox="1"/>
          <p:nvPr>
            <p:custDataLst>
              <p:tags r:id="rId19"/>
            </p:custDataLst>
          </p:nvPr>
        </p:nvSpPr>
        <p:spPr>
          <a:xfrm>
            <a:off x="8249284" y="3205480"/>
            <a:ext cx="2587623" cy="441324"/>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海关高级认证企业政策</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
        <p:nvSpPr>
          <p:cNvPr id="15" name="文本框 14"/>
          <p:cNvSpPr txBox="1"/>
          <p:nvPr>
            <p:custDataLst>
              <p:tags r:id="rId20"/>
            </p:custDataLst>
          </p:nvPr>
        </p:nvSpPr>
        <p:spPr>
          <a:xfrm>
            <a:off x="8249284" y="4423409"/>
            <a:ext cx="2587623" cy="441325"/>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海关对外推荐注册</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
        <p:nvSpPr>
          <p:cNvPr id="16" name="文本框 15"/>
          <p:cNvSpPr txBox="1"/>
          <p:nvPr>
            <p:custDataLst>
              <p:tags r:id="rId21"/>
            </p:custDataLst>
          </p:nvPr>
        </p:nvSpPr>
        <p:spPr>
          <a:xfrm>
            <a:off x="8249284" y="5590540"/>
            <a:ext cx="2587623" cy="441325"/>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l">
              <a:lnSpc>
                <a:spcPct val="100000"/>
              </a:lnSpc>
              <a:spcBef>
                <a:spcPts val="0"/>
              </a:spcBef>
              <a:spcAft>
                <a:spcPts val="0"/>
              </a:spcAft>
              <a:buNone/>
            </a:pPr>
            <a:r>
              <a:rPr lang="zh-CN" altLang="en-US" sz="24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海关主动披露政策</a:t>
            </a:r>
            <a:endParaRPr lang="zh-CN" altLang="en-US" sz="240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01</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3255005"/>
            <a:ext cx="4560826" cy="676910"/>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出口原产地政策</a:t>
            </a:r>
            <a:endPar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ONE</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2532379"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出口原产地政策</a:t>
            </a:r>
            <a:endParaRPr lang="zh-CN" altLang="en-US" sz="2800" u="none" strike="noStrike" kern="1200" cap="none" spc="0" baseline="0">
              <a:solidFill>
                <a:srgbClr val="62A6CF"/>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21" name="megaphone_61748"/>
          <p:cNvSpPr>
            <a:spLocks noChangeAspect="1"/>
          </p:cNvSpPr>
          <p:nvPr>
            <p:custDataLst>
              <p:tags r:id="rId1"/>
            </p:custDataLst>
          </p:nvPr>
        </p:nvSpPr>
        <p:spPr>
          <a:xfrm>
            <a:off x="673387" y="1680524"/>
            <a:ext cx="476396" cy="457823"/>
          </a:xfrm>
          <a:custGeom>
            <a:avLst/>
            <a:gdLst>
              <a:gd name="T1" fmla="*/ 0 w 21600"/>
              <a:gd name="T2" fmla="*/ 0 h 21600"/>
              <a:gd name="T3" fmla="*/ 21600 w 21600"/>
              <a:gd name="T4" fmla="*/ 21600 h 21600"/>
            </a:gdLst>
            <a:ahLst/>
            <a:cxnLst/>
            <a:rect l="T1" t="T2" r="T3" b="T4"/>
            <a:pathLst>
              <a:path w="21600" h="21600">
                <a:moveTo>
                  <a:pt x="19162" y="182"/>
                </a:moveTo>
                <a:cubicBezTo>
                  <a:pt x="18972" y="40"/>
                  <a:pt x="18724" y="0"/>
                  <a:pt x="18507" y="77"/>
                </a:cubicBezTo>
                <a:lnTo>
                  <a:pt x="7319" y="4059"/>
                </a:lnTo>
                <a:lnTo>
                  <a:pt x="3296" y="4059"/>
                </a:lnTo>
                <a:lnTo>
                  <a:pt x="706" y="4059"/>
                </a:lnTo>
                <a:cubicBezTo>
                  <a:pt x="312" y="4059"/>
                  <a:pt x="0" y="4393"/>
                  <a:pt x="0" y="4797"/>
                </a:cubicBezTo>
                <a:lnTo>
                  <a:pt x="0" y="11662"/>
                </a:lnTo>
                <a:cubicBezTo>
                  <a:pt x="0" y="12068"/>
                  <a:pt x="312" y="12400"/>
                  <a:pt x="706" y="12400"/>
                </a:cubicBezTo>
                <a:lnTo>
                  <a:pt x="1293" y="12400"/>
                </a:lnTo>
                <a:lnTo>
                  <a:pt x="1293" y="20861"/>
                </a:lnTo>
                <a:cubicBezTo>
                  <a:pt x="1293" y="21264"/>
                  <a:pt x="1613" y="21600"/>
                  <a:pt x="2004" y="21600"/>
                </a:cubicBezTo>
                <a:lnTo>
                  <a:pt x="7440" y="21600"/>
                </a:lnTo>
                <a:cubicBezTo>
                  <a:pt x="7831" y="21600"/>
                  <a:pt x="8143" y="21264"/>
                  <a:pt x="8143" y="20861"/>
                </a:cubicBezTo>
                <a:lnTo>
                  <a:pt x="8143" y="18959"/>
                </a:lnTo>
                <a:cubicBezTo>
                  <a:pt x="8143" y="18726"/>
                  <a:pt x="8044" y="18506"/>
                  <a:pt x="7859" y="18367"/>
                </a:cubicBezTo>
                <a:lnTo>
                  <a:pt x="5372" y="16436"/>
                </a:lnTo>
                <a:lnTo>
                  <a:pt x="5372" y="12400"/>
                </a:lnTo>
                <a:lnTo>
                  <a:pt x="7319" y="12400"/>
                </a:lnTo>
                <a:lnTo>
                  <a:pt x="18507" y="16382"/>
                </a:lnTo>
                <a:lnTo>
                  <a:pt x="18736" y="16424"/>
                </a:lnTo>
                <a:cubicBezTo>
                  <a:pt x="18884" y="16424"/>
                  <a:pt x="19038" y="16371"/>
                  <a:pt x="19162" y="16273"/>
                </a:cubicBezTo>
                <a:cubicBezTo>
                  <a:pt x="20958" y="14873"/>
                  <a:pt x="21600" y="11200"/>
                  <a:pt x="21600" y="8228"/>
                </a:cubicBezTo>
                <a:cubicBezTo>
                  <a:pt x="21600" y="5258"/>
                  <a:pt x="20958" y="1586"/>
                  <a:pt x="19162" y="182"/>
                </a:cubicBezTo>
                <a:close/>
                <a:close/>
                <a:moveTo>
                  <a:pt x="6728" y="10920"/>
                </a:moveTo>
                <a:lnTo>
                  <a:pt x="4668" y="10920"/>
                </a:lnTo>
                <a:lnTo>
                  <a:pt x="4008" y="10920"/>
                </a:lnTo>
                <a:lnTo>
                  <a:pt x="4008" y="5534"/>
                </a:lnTo>
                <a:lnTo>
                  <a:pt x="6728" y="5534"/>
                </a:lnTo>
                <a:lnTo>
                  <a:pt x="6728" y="10920"/>
                </a:lnTo>
                <a:close/>
                <a:close/>
                <a:moveTo>
                  <a:pt x="1417" y="5534"/>
                </a:moveTo>
                <a:lnTo>
                  <a:pt x="2582" y="5534"/>
                </a:lnTo>
                <a:lnTo>
                  <a:pt x="2582" y="10920"/>
                </a:lnTo>
                <a:lnTo>
                  <a:pt x="2004" y="10920"/>
                </a:lnTo>
                <a:lnTo>
                  <a:pt x="1417" y="10920"/>
                </a:lnTo>
                <a:lnTo>
                  <a:pt x="1417" y="5534"/>
                </a:lnTo>
                <a:close/>
                <a:close/>
                <a:moveTo>
                  <a:pt x="4242" y="17396"/>
                </a:moveTo>
                <a:lnTo>
                  <a:pt x="6728" y="19328"/>
                </a:lnTo>
                <a:lnTo>
                  <a:pt x="6728" y="20123"/>
                </a:lnTo>
                <a:lnTo>
                  <a:pt x="2707" y="20123"/>
                </a:lnTo>
                <a:lnTo>
                  <a:pt x="2707" y="12400"/>
                </a:lnTo>
                <a:lnTo>
                  <a:pt x="3296" y="12400"/>
                </a:lnTo>
                <a:lnTo>
                  <a:pt x="3957" y="12400"/>
                </a:lnTo>
                <a:lnTo>
                  <a:pt x="3957" y="16805"/>
                </a:lnTo>
                <a:cubicBezTo>
                  <a:pt x="3957" y="17038"/>
                  <a:pt x="4064" y="17260"/>
                  <a:pt x="4242" y="17396"/>
                </a:cubicBezTo>
                <a:close/>
                <a:close/>
                <a:moveTo>
                  <a:pt x="18576" y="14847"/>
                </a:moveTo>
                <a:lnTo>
                  <a:pt x="8143" y="11132"/>
                </a:lnTo>
                <a:lnTo>
                  <a:pt x="8143" y="5327"/>
                </a:lnTo>
                <a:lnTo>
                  <a:pt x="18576" y="1613"/>
                </a:lnTo>
                <a:cubicBezTo>
                  <a:pt x="19545" y="2682"/>
                  <a:pt x="20178" y="5256"/>
                  <a:pt x="20178" y="8228"/>
                </a:cubicBezTo>
                <a:cubicBezTo>
                  <a:pt x="20178" y="11202"/>
                  <a:pt x="19545" y="13777"/>
                  <a:pt x="18576" y="14847"/>
                </a:cubicBezTo>
                <a:close/>
              </a:path>
            </a:pathLst>
          </a:custGeom>
          <a:solidFill>
            <a:srgbClr val="62A6CF"/>
          </a:solidFill>
          <a:ln cap="flat" cmpd="sng">
            <a:noFill/>
            <a:prstDash val="solid"/>
            <a:round/>
          </a:ln>
          <a:effectLst/>
        </p:spPr>
        <p:txBody>
          <a:bodyPr vert="horz" wrap="square" lIns="91440" tIns="45720" rIns="91440" bIns="45720" anchor="t" anchorCtr="0">
            <a:noAutofit/>
          </a:bodyPr>
          <a:lstStyle/>
          <a:p>
            <a:pPr marL="0" indent="0" algn="l">
              <a:lnSpc>
                <a:spcPct val="100000"/>
              </a:lnSpc>
              <a:spcBef>
                <a:spcPts val="0"/>
              </a:spcBef>
              <a:spcAft>
                <a:spcPts val="0"/>
              </a:spcAft>
              <a:buNone/>
            </a:pPr>
            <a:endParaRPr lang="zh-CN" altLang="en-US" sz="18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3" name="iconfont-11117-5233439"/>
          <p:cNvSpPr>
            <a:spLocks noChangeAspect="1"/>
          </p:cNvSpPr>
          <p:nvPr>
            <p:custDataLst>
              <p:tags r:id="rId2"/>
            </p:custDataLst>
          </p:nvPr>
        </p:nvSpPr>
        <p:spPr>
          <a:xfrm>
            <a:off x="676336" y="3889745"/>
            <a:ext cx="476396" cy="457843"/>
          </a:xfrm>
          <a:custGeom>
            <a:avLst/>
            <a:gdLst>
              <a:gd name="T1" fmla="*/ 0 w 21600"/>
              <a:gd name="T2" fmla="*/ 0 h 21600"/>
              <a:gd name="T3" fmla="*/ 21600 w 21600"/>
              <a:gd name="T4" fmla="*/ 21600 h 21600"/>
            </a:gdLst>
            <a:ahLst/>
            <a:cxnLst/>
            <a:rect l="T1" t="T2" r="T3" b="T4"/>
            <a:pathLst>
              <a:path w="21600" h="21600">
                <a:moveTo>
                  <a:pt x="14732" y="12015"/>
                </a:moveTo>
                <a:cubicBezTo>
                  <a:pt x="14682" y="12015"/>
                  <a:pt x="14579" y="12015"/>
                  <a:pt x="14533" y="11963"/>
                </a:cubicBezTo>
                <a:cubicBezTo>
                  <a:pt x="14380" y="11911"/>
                  <a:pt x="14233" y="11705"/>
                  <a:pt x="14233" y="11497"/>
                </a:cubicBezTo>
                <a:lnTo>
                  <a:pt x="14184" y="8027"/>
                </a:lnTo>
                <a:lnTo>
                  <a:pt x="5225" y="8027"/>
                </a:lnTo>
                <a:cubicBezTo>
                  <a:pt x="4975" y="8027"/>
                  <a:pt x="4776" y="7818"/>
                  <a:pt x="4776" y="7562"/>
                </a:cubicBezTo>
                <a:lnTo>
                  <a:pt x="4776" y="4088"/>
                </a:lnTo>
                <a:cubicBezTo>
                  <a:pt x="4776" y="3932"/>
                  <a:pt x="4822" y="3828"/>
                  <a:pt x="4924" y="3725"/>
                </a:cubicBezTo>
                <a:cubicBezTo>
                  <a:pt x="5025" y="3624"/>
                  <a:pt x="5122" y="3570"/>
                  <a:pt x="5275" y="3570"/>
                </a:cubicBezTo>
                <a:lnTo>
                  <a:pt x="14233" y="3674"/>
                </a:lnTo>
                <a:lnTo>
                  <a:pt x="14233" y="567"/>
                </a:lnTo>
                <a:cubicBezTo>
                  <a:pt x="14233" y="361"/>
                  <a:pt x="14329" y="206"/>
                  <a:pt x="14484" y="103"/>
                </a:cubicBezTo>
                <a:cubicBezTo>
                  <a:pt x="14629" y="0"/>
                  <a:pt x="14828" y="49"/>
                  <a:pt x="14976" y="151"/>
                </a:cubicBezTo>
                <a:lnTo>
                  <a:pt x="21103" y="5383"/>
                </a:lnTo>
                <a:cubicBezTo>
                  <a:pt x="21203" y="5486"/>
                  <a:pt x="21248" y="5592"/>
                  <a:pt x="21248" y="5749"/>
                </a:cubicBezTo>
                <a:cubicBezTo>
                  <a:pt x="21248" y="5902"/>
                  <a:pt x="21203" y="6006"/>
                  <a:pt x="21103" y="6110"/>
                </a:cubicBezTo>
                <a:lnTo>
                  <a:pt x="15025" y="11807"/>
                </a:lnTo>
                <a:cubicBezTo>
                  <a:pt x="14930" y="11963"/>
                  <a:pt x="14828" y="12015"/>
                  <a:pt x="14732" y="12015"/>
                </a:cubicBezTo>
                <a:close/>
                <a:close/>
                <a:moveTo>
                  <a:pt x="5721" y="7095"/>
                </a:moveTo>
                <a:lnTo>
                  <a:pt x="14682" y="7095"/>
                </a:lnTo>
                <a:cubicBezTo>
                  <a:pt x="14930" y="7095"/>
                  <a:pt x="15129" y="7302"/>
                  <a:pt x="15129" y="7562"/>
                </a:cubicBezTo>
                <a:lnTo>
                  <a:pt x="15129" y="10409"/>
                </a:lnTo>
                <a:lnTo>
                  <a:pt x="20007" y="5799"/>
                </a:lnTo>
                <a:lnTo>
                  <a:pt x="15078" y="1551"/>
                </a:lnTo>
                <a:lnTo>
                  <a:pt x="15078" y="4194"/>
                </a:lnTo>
                <a:cubicBezTo>
                  <a:pt x="15078" y="4347"/>
                  <a:pt x="15025" y="4453"/>
                  <a:pt x="14930" y="4554"/>
                </a:cubicBezTo>
                <a:cubicBezTo>
                  <a:pt x="14828" y="4659"/>
                  <a:pt x="14732" y="4659"/>
                  <a:pt x="14579" y="4711"/>
                </a:cubicBezTo>
                <a:lnTo>
                  <a:pt x="5622" y="4608"/>
                </a:lnTo>
                <a:lnTo>
                  <a:pt x="5622" y="7095"/>
                </a:lnTo>
                <a:lnTo>
                  <a:pt x="5721" y="7095"/>
                </a:lnTo>
                <a:close/>
                <a:close/>
                <a:moveTo>
                  <a:pt x="3581" y="8131"/>
                </a:moveTo>
                <a:lnTo>
                  <a:pt x="442" y="8131"/>
                </a:lnTo>
                <a:cubicBezTo>
                  <a:pt x="198" y="8131"/>
                  <a:pt x="0" y="7921"/>
                  <a:pt x="0" y="7664"/>
                </a:cubicBezTo>
                <a:lnTo>
                  <a:pt x="0" y="4088"/>
                </a:lnTo>
                <a:cubicBezTo>
                  <a:pt x="0" y="3828"/>
                  <a:pt x="198" y="3624"/>
                  <a:pt x="442" y="3624"/>
                </a:cubicBezTo>
                <a:lnTo>
                  <a:pt x="3581" y="3624"/>
                </a:lnTo>
                <a:cubicBezTo>
                  <a:pt x="3831" y="3624"/>
                  <a:pt x="4030" y="3828"/>
                  <a:pt x="4030" y="4088"/>
                </a:cubicBezTo>
                <a:lnTo>
                  <a:pt x="4030" y="7664"/>
                </a:lnTo>
                <a:cubicBezTo>
                  <a:pt x="4030" y="7921"/>
                  <a:pt x="3831" y="8131"/>
                  <a:pt x="3581" y="8131"/>
                </a:cubicBezTo>
                <a:close/>
                <a:close/>
                <a:moveTo>
                  <a:pt x="895" y="7145"/>
                </a:moveTo>
                <a:lnTo>
                  <a:pt x="3082" y="7145"/>
                </a:lnTo>
                <a:lnTo>
                  <a:pt x="3082" y="4554"/>
                </a:lnTo>
                <a:lnTo>
                  <a:pt x="895" y="4554"/>
                </a:lnTo>
                <a:lnTo>
                  <a:pt x="895" y="7145"/>
                </a:lnTo>
                <a:close/>
                <a:close/>
                <a:moveTo>
                  <a:pt x="6913" y="21548"/>
                </a:moveTo>
                <a:cubicBezTo>
                  <a:pt x="6818" y="21548"/>
                  <a:pt x="6714" y="21495"/>
                  <a:pt x="6619" y="21440"/>
                </a:cubicBezTo>
                <a:lnTo>
                  <a:pt x="492" y="16209"/>
                </a:lnTo>
                <a:cubicBezTo>
                  <a:pt x="396" y="16106"/>
                  <a:pt x="347" y="16001"/>
                  <a:pt x="347" y="15848"/>
                </a:cubicBezTo>
                <a:cubicBezTo>
                  <a:pt x="347" y="15693"/>
                  <a:pt x="396" y="15590"/>
                  <a:pt x="492" y="15485"/>
                </a:cubicBezTo>
                <a:lnTo>
                  <a:pt x="6569" y="9788"/>
                </a:lnTo>
                <a:cubicBezTo>
                  <a:pt x="6714" y="9685"/>
                  <a:pt x="6913" y="9633"/>
                  <a:pt x="7066" y="9685"/>
                </a:cubicBezTo>
                <a:cubicBezTo>
                  <a:pt x="7213" y="9736"/>
                  <a:pt x="7366" y="9942"/>
                  <a:pt x="7366" y="10149"/>
                </a:cubicBezTo>
                <a:lnTo>
                  <a:pt x="7411" y="13620"/>
                </a:lnTo>
                <a:lnTo>
                  <a:pt x="16374" y="13620"/>
                </a:lnTo>
                <a:cubicBezTo>
                  <a:pt x="16624" y="13620"/>
                  <a:pt x="16823" y="13825"/>
                  <a:pt x="16823" y="14086"/>
                </a:cubicBezTo>
                <a:lnTo>
                  <a:pt x="16823" y="17555"/>
                </a:lnTo>
                <a:cubicBezTo>
                  <a:pt x="16823" y="17715"/>
                  <a:pt x="16773" y="17817"/>
                  <a:pt x="16670" y="17922"/>
                </a:cubicBezTo>
                <a:cubicBezTo>
                  <a:pt x="16572" y="18021"/>
                  <a:pt x="16471" y="18076"/>
                  <a:pt x="16324" y="18076"/>
                </a:cubicBezTo>
                <a:lnTo>
                  <a:pt x="7366" y="17972"/>
                </a:lnTo>
                <a:lnTo>
                  <a:pt x="7366" y="21131"/>
                </a:lnTo>
                <a:cubicBezTo>
                  <a:pt x="7366" y="21337"/>
                  <a:pt x="7265" y="21495"/>
                  <a:pt x="7115" y="21599"/>
                </a:cubicBezTo>
                <a:cubicBezTo>
                  <a:pt x="7066" y="21548"/>
                  <a:pt x="6963" y="21548"/>
                  <a:pt x="6913" y="21548"/>
                </a:cubicBezTo>
                <a:close/>
                <a:close/>
                <a:moveTo>
                  <a:pt x="1493" y="15797"/>
                </a:moveTo>
                <a:lnTo>
                  <a:pt x="6418" y="20043"/>
                </a:lnTo>
                <a:lnTo>
                  <a:pt x="6418" y="17400"/>
                </a:lnTo>
                <a:cubicBezTo>
                  <a:pt x="6418" y="17245"/>
                  <a:pt x="6464" y="17143"/>
                  <a:pt x="6569" y="17039"/>
                </a:cubicBezTo>
                <a:cubicBezTo>
                  <a:pt x="6669" y="16932"/>
                  <a:pt x="6766" y="16882"/>
                  <a:pt x="6913" y="16882"/>
                </a:cubicBezTo>
                <a:lnTo>
                  <a:pt x="15878" y="16989"/>
                </a:lnTo>
                <a:lnTo>
                  <a:pt x="15878" y="14500"/>
                </a:lnTo>
                <a:lnTo>
                  <a:pt x="6913" y="14500"/>
                </a:lnTo>
                <a:cubicBezTo>
                  <a:pt x="6669" y="14500"/>
                  <a:pt x="6464" y="14293"/>
                  <a:pt x="6464" y="14036"/>
                </a:cubicBezTo>
                <a:lnTo>
                  <a:pt x="6464" y="11187"/>
                </a:lnTo>
                <a:lnTo>
                  <a:pt x="1493" y="15797"/>
                </a:lnTo>
                <a:close/>
                <a:close/>
                <a:moveTo>
                  <a:pt x="21153" y="18021"/>
                </a:moveTo>
                <a:lnTo>
                  <a:pt x="18012" y="18021"/>
                </a:lnTo>
                <a:cubicBezTo>
                  <a:pt x="17768" y="18021"/>
                  <a:pt x="17565" y="17817"/>
                  <a:pt x="17565" y="17555"/>
                </a:cubicBezTo>
                <a:lnTo>
                  <a:pt x="17565" y="14036"/>
                </a:lnTo>
                <a:cubicBezTo>
                  <a:pt x="17565" y="13775"/>
                  <a:pt x="17768" y="13570"/>
                  <a:pt x="18012" y="13570"/>
                </a:cubicBezTo>
                <a:lnTo>
                  <a:pt x="21153" y="13570"/>
                </a:lnTo>
                <a:cubicBezTo>
                  <a:pt x="21401" y="13570"/>
                  <a:pt x="21600" y="13775"/>
                  <a:pt x="21600" y="14036"/>
                </a:cubicBezTo>
                <a:lnTo>
                  <a:pt x="21600" y="17555"/>
                </a:lnTo>
                <a:cubicBezTo>
                  <a:pt x="21600" y="17817"/>
                  <a:pt x="21401" y="18021"/>
                  <a:pt x="21153" y="18021"/>
                </a:cubicBezTo>
                <a:close/>
                <a:close/>
                <a:moveTo>
                  <a:pt x="18465" y="17039"/>
                </a:moveTo>
                <a:lnTo>
                  <a:pt x="20654" y="17039"/>
                </a:lnTo>
                <a:lnTo>
                  <a:pt x="20654" y="14500"/>
                </a:lnTo>
                <a:lnTo>
                  <a:pt x="18465" y="14500"/>
                </a:lnTo>
                <a:cubicBezTo>
                  <a:pt x="18465" y="15348"/>
                  <a:pt x="18465" y="16193"/>
                  <a:pt x="18465" y="17039"/>
                </a:cubicBezTo>
                <a:close/>
              </a:path>
            </a:pathLst>
          </a:custGeom>
          <a:solidFill>
            <a:srgbClr val="62A6CF"/>
          </a:solidFill>
          <a:ln cap="flat" cmpd="sng">
            <a:noFill/>
            <a:prstDash val="solid"/>
            <a:round/>
          </a:ln>
          <a:effectLst/>
        </p:spPr>
        <p:txBody>
          <a:bodyPr vert="horz" wrap="square" lIns="91440" tIns="45720" rIns="91440" bIns="45720" anchor="t" anchorCtr="0">
            <a:noAutofit/>
          </a:bodyPr>
          <a:lstStyle/>
          <a:p>
            <a:pPr marL="0" indent="0" algn="l">
              <a:lnSpc>
                <a:spcPct val="100000"/>
              </a:lnSpc>
              <a:spcBef>
                <a:spcPts val="0"/>
              </a:spcBef>
              <a:spcAft>
                <a:spcPts val="0"/>
              </a:spcAft>
              <a:buNone/>
            </a:pPr>
            <a:endParaRPr lang="zh-CN" altLang="en-US" sz="18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4" name="art-gallery_91002"/>
          <p:cNvSpPr>
            <a:spLocks noChangeAspect="1"/>
          </p:cNvSpPr>
          <p:nvPr>
            <p:custDataLst>
              <p:tags r:id="rId3"/>
            </p:custDataLst>
          </p:nvPr>
        </p:nvSpPr>
        <p:spPr>
          <a:xfrm>
            <a:off x="3425237" y="3884117"/>
            <a:ext cx="476394" cy="467686"/>
          </a:xfrm>
          <a:custGeom>
            <a:avLst/>
            <a:gdLst>
              <a:gd name="T1" fmla="*/ 0 w 21600"/>
              <a:gd name="T2" fmla="*/ 0 h 21600"/>
              <a:gd name="T3" fmla="*/ 21600 w 21600"/>
              <a:gd name="T4" fmla="*/ 21600 h 21600"/>
            </a:gdLst>
            <a:ahLst/>
            <a:cxnLst/>
            <a:rect l="T1" t="T2" r="T3" b="T4"/>
            <a:pathLst>
              <a:path w="21600" h="21600">
                <a:moveTo>
                  <a:pt x="3473" y="2257"/>
                </a:moveTo>
                <a:cubicBezTo>
                  <a:pt x="3726" y="2257"/>
                  <a:pt x="3929" y="2466"/>
                  <a:pt x="3929" y="2725"/>
                </a:cubicBezTo>
                <a:lnTo>
                  <a:pt x="3929" y="8645"/>
                </a:lnTo>
                <a:cubicBezTo>
                  <a:pt x="3929" y="8900"/>
                  <a:pt x="3726" y="9110"/>
                  <a:pt x="3473" y="9110"/>
                </a:cubicBezTo>
                <a:cubicBezTo>
                  <a:pt x="3216" y="9110"/>
                  <a:pt x="3013" y="8900"/>
                  <a:pt x="3013" y="8645"/>
                </a:cubicBezTo>
                <a:lnTo>
                  <a:pt x="3013" y="2725"/>
                </a:lnTo>
                <a:cubicBezTo>
                  <a:pt x="3013" y="2466"/>
                  <a:pt x="3216" y="2257"/>
                  <a:pt x="3473" y="2257"/>
                </a:cubicBezTo>
                <a:close/>
                <a:close/>
                <a:moveTo>
                  <a:pt x="16128" y="18090"/>
                </a:moveTo>
                <a:lnTo>
                  <a:pt x="16128" y="13059"/>
                </a:lnTo>
                <a:cubicBezTo>
                  <a:pt x="16128" y="12802"/>
                  <a:pt x="15925" y="12589"/>
                  <a:pt x="15666" y="12589"/>
                </a:cubicBezTo>
                <a:cubicBezTo>
                  <a:pt x="15414" y="12589"/>
                  <a:pt x="15204" y="12802"/>
                  <a:pt x="15204" y="13059"/>
                </a:cubicBezTo>
                <a:lnTo>
                  <a:pt x="15204" y="18090"/>
                </a:lnTo>
                <a:cubicBezTo>
                  <a:pt x="15204" y="18346"/>
                  <a:pt x="15414" y="18556"/>
                  <a:pt x="15666" y="18556"/>
                </a:cubicBezTo>
                <a:cubicBezTo>
                  <a:pt x="15925" y="18556"/>
                  <a:pt x="16128" y="18346"/>
                  <a:pt x="16128" y="18090"/>
                </a:cubicBezTo>
                <a:close/>
                <a:close/>
                <a:moveTo>
                  <a:pt x="718" y="11301"/>
                </a:moveTo>
                <a:lnTo>
                  <a:pt x="1736" y="11301"/>
                </a:lnTo>
                <a:cubicBezTo>
                  <a:pt x="1985" y="11301"/>
                  <a:pt x="2196" y="11094"/>
                  <a:pt x="2196" y="10831"/>
                </a:cubicBezTo>
                <a:cubicBezTo>
                  <a:pt x="2196" y="10575"/>
                  <a:pt x="1985" y="10361"/>
                  <a:pt x="1736" y="10361"/>
                </a:cubicBezTo>
                <a:lnTo>
                  <a:pt x="1179" y="10361"/>
                </a:lnTo>
                <a:lnTo>
                  <a:pt x="1179" y="934"/>
                </a:lnTo>
                <a:lnTo>
                  <a:pt x="10454" y="934"/>
                </a:lnTo>
                <a:lnTo>
                  <a:pt x="10454" y="2300"/>
                </a:lnTo>
                <a:cubicBezTo>
                  <a:pt x="10454" y="2561"/>
                  <a:pt x="10661" y="2768"/>
                  <a:pt x="10915" y="2768"/>
                </a:cubicBezTo>
                <a:cubicBezTo>
                  <a:pt x="11167" y="2768"/>
                  <a:pt x="11371" y="2561"/>
                  <a:pt x="11371" y="2300"/>
                </a:cubicBezTo>
                <a:lnTo>
                  <a:pt x="11371" y="466"/>
                </a:lnTo>
                <a:cubicBezTo>
                  <a:pt x="11371" y="206"/>
                  <a:pt x="11167" y="0"/>
                  <a:pt x="10915" y="0"/>
                </a:cubicBezTo>
                <a:lnTo>
                  <a:pt x="718" y="0"/>
                </a:lnTo>
                <a:cubicBezTo>
                  <a:pt x="465" y="0"/>
                  <a:pt x="256" y="206"/>
                  <a:pt x="256" y="466"/>
                </a:cubicBezTo>
                <a:lnTo>
                  <a:pt x="256" y="10831"/>
                </a:lnTo>
                <a:cubicBezTo>
                  <a:pt x="256" y="11094"/>
                  <a:pt x="465" y="11301"/>
                  <a:pt x="718" y="11301"/>
                </a:cubicBezTo>
                <a:close/>
                <a:close/>
                <a:moveTo>
                  <a:pt x="13096" y="18090"/>
                </a:moveTo>
                <a:lnTo>
                  <a:pt x="13096" y="13059"/>
                </a:lnTo>
                <a:cubicBezTo>
                  <a:pt x="13096" y="12802"/>
                  <a:pt x="12885" y="12589"/>
                  <a:pt x="12632" y="12589"/>
                </a:cubicBezTo>
                <a:cubicBezTo>
                  <a:pt x="12379" y="12589"/>
                  <a:pt x="12173" y="12802"/>
                  <a:pt x="12173" y="13059"/>
                </a:cubicBezTo>
                <a:lnTo>
                  <a:pt x="12173" y="18090"/>
                </a:lnTo>
                <a:cubicBezTo>
                  <a:pt x="12173" y="18346"/>
                  <a:pt x="12379" y="18556"/>
                  <a:pt x="12632" y="18556"/>
                </a:cubicBezTo>
                <a:cubicBezTo>
                  <a:pt x="12885" y="18556"/>
                  <a:pt x="13096" y="18346"/>
                  <a:pt x="13096" y="18090"/>
                </a:cubicBezTo>
                <a:close/>
                <a:close/>
                <a:moveTo>
                  <a:pt x="7023" y="13477"/>
                </a:moveTo>
                <a:lnTo>
                  <a:pt x="7023" y="13059"/>
                </a:lnTo>
                <a:cubicBezTo>
                  <a:pt x="7023" y="12802"/>
                  <a:pt x="6818" y="12589"/>
                  <a:pt x="6563" y="12589"/>
                </a:cubicBezTo>
                <a:cubicBezTo>
                  <a:pt x="6310" y="12589"/>
                  <a:pt x="6102" y="12802"/>
                  <a:pt x="6102" y="13059"/>
                </a:cubicBezTo>
                <a:lnTo>
                  <a:pt x="6102" y="13477"/>
                </a:lnTo>
                <a:cubicBezTo>
                  <a:pt x="6102" y="13736"/>
                  <a:pt x="6310" y="13945"/>
                  <a:pt x="6563" y="13945"/>
                </a:cubicBezTo>
                <a:cubicBezTo>
                  <a:pt x="6818" y="13945"/>
                  <a:pt x="7023" y="13736"/>
                  <a:pt x="7023" y="13477"/>
                </a:cubicBezTo>
                <a:close/>
                <a:close/>
                <a:moveTo>
                  <a:pt x="10059" y="18090"/>
                </a:moveTo>
                <a:lnTo>
                  <a:pt x="10059" y="13059"/>
                </a:lnTo>
                <a:cubicBezTo>
                  <a:pt x="10059" y="12802"/>
                  <a:pt x="9853" y="12589"/>
                  <a:pt x="9600" y="12589"/>
                </a:cubicBezTo>
                <a:cubicBezTo>
                  <a:pt x="9346" y="12589"/>
                  <a:pt x="9135" y="12802"/>
                  <a:pt x="9135" y="13059"/>
                </a:cubicBezTo>
                <a:lnTo>
                  <a:pt x="9135" y="18090"/>
                </a:lnTo>
                <a:cubicBezTo>
                  <a:pt x="9135" y="18346"/>
                  <a:pt x="9346" y="18556"/>
                  <a:pt x="9600" y="18556"/>
                </a:cubicBezTo>
                <a:cubicBezTo>
                  <a:pt x="9853" y="18556"/>
                  <a:pt x="10059" y="18346"/>
                  <a:pt x="10059" y="18090"/>
                </a:cubicBezTo>
                <a:close/>
                <a:close/>
                <a:moveTo>
                  <a:pt x="7490" y="16830"/>
                </a:moveTo>
                <a:cubicBezTo>
                  <a:pt x="7238" y="16830"/>
                  <a:pt x="7031" y="16620"/>
                  <a:pt x="7031" y="16362"/>
                </a:cubicBezTo>
                <a:cubicBezTo>
                  <a:pt x="7031" y="16186"/>
                  <a:pt x="6920" y="16035"/>
                  <a:pt x="6785" y="16035"/>
                </a:cubicBezTo>
                <a:cubicBezTo>
                  <a:pt x="6656" y="16035"/>
                  <a:pt x="6548" y="16186"/>
                  <a:pt x="6548" y="16362"/>
                </a:cubicBezTo>
                <a:lnTo>
                  <a:pt x="6548" y="18743"/>
                </a:lnTo>
                <a:cubicBezTo>
                  <a:pt x="6548" y="20317"/>
                  <a:pt x="5390" y="21600"/>
                  <a:pt x="3975" y="21600"/>
                </a:cubicBezTo>
                <a:cubicBezTo>
                  <a:pt x="2557" y="21600"/>
                  <a:pt x="1407" y="20317"/>
                  <a:pt x="1407" y="18743"/>
                </a:cubicBezTo>
                <a:lnTo>
                  <a:pt x="1407" y="16661"/>
                </a:lnTo>
                <a:lnTo>
                  <a:pt x="1407" y="16654"/>
                </a:lnTo>
                <a:lnTo>
                  <a:pt x="1407" y="16646"/>
                </a:lnTo>
                <a:lnTo>
                  <a:pt x="1407" y="16362"/>
                </a:lnTo>
                <a:cubicBezTo>
                  <a:pt x="1407" y="16186"/>
                  <a:pt x="1288" y="16035"/>
                  <a:pt x="1161" y="16035"/>
                </a:cubicBezTo>
                <a:cubicBezTo>
                  <a:pt x="1035" y="16035"/>
                  <a:pt x="916" y="16186"/>
                  <a:pt x="916" y="16362"/>
                </a:cubicBezTo>
                <a:cubicBezTo>
                  <a:pt x="916" y="16620"/>
                  <a:pt x="713" y="16830"/>
                  <a:pt x="456" y="16830"/>
                </a:cubicBezTo>
                <a:cubicBezTo>
                  <a:pt x="203" y="16830"/>
                  <a:pt x="0" y="16620"/>
                  <a:pt x="0" y="16362"/>
                </a:cubicBezTo>
                <a:cubicBezTo>
                  <a:pt x="0" y="15664"/>
                  <a:pt x="520" y="15096"/>
                  <a:pt x="1161" y="15096"/>
                </a:cubicBezTo>
                <a:cubicBezTo>
                  <a:pt x="1750" y="15096"/>
                  <a:pt x="2234" y="15571"/>
                  <a:pt x="2315" y="16186"/>
                </a:cubicBezTo>
                <a:lnTo>
                  <a:pt x="3965" y="16186"/>
                </a:lnTo>
                <a:lnTo>
                  <a:pt x="3979" y="16186"/>
                </a:lnTo>
                <a:lnTo>
                  <a:pt x="5635" y="16186"/>
                </a:lnTo>
                <a:cubicBezTo>
                  <a:pt x="5712" y="15571"/>
                  <a:pt x="6203" y="15096"/>
                  <a:pt x="6785" y="15096"/>
                </a:cubicBezTo>
                <a:cubicBezTo>
                  <a:pt x="7426" y="15096"/>
                  <a:pt x="7951" y="15664"/>
                  <a:pt x="7951" y="16362"/>
                </a:cubicBezTo>
                <a:cubicBezTo>
                  <a:pt x="7951" y="16620"/>
                  <a:pt x="7744" y="16830"/>
                  <a:pt x="7490" y="16830"/>
                </a:cubicBezTo>
                <a:close/>
                <a:close/>
                <a:moveTo>
                  <a:pt x="3515" y="17123"/>
                </a:moveTo>
                <a:lnTo>
                  <a:pt x="2323" y="17123"/>
                </a:lnTo>
                <a:lnTo>
                  <a:pt x="2323" y="18743"/>
                </a:lnTo>
                <a:cubicBezTo>
                  <a:pt x="2323" y="19619"/>
                  <a:pt x="2825" y="20356"/>
                  <a:pt x="3515" y="20586"/>
                </a:cubicBezTo>
                <a:lnTo>
                  <a:pt x="3515" y="17123"/>
                </a:lnTo>
                <a:close/>
                <a:close/>
                <a:moveTo>
                  <a:pt x="5624" y="17123"/>
                </a:moveTo>
                <a:lnTo>
                  <a:pt x="4435" y="17123"/>
                </a:lnTo>
                <a:lnTo>
                  <a:pt x="4435" y="20586"/>
                </a:lnTo>
                <a:cubicBezTo>
                  <a:pt x="5122" y="20356"/>
                  <a:pt x="5624" y="19619"/>
                  <a:pt x="5624" y="18743"/>
                </a:cubicBezTo>
                <a:lnTo>
                  <a:pt x="5624" y="17123"/>
                </a:lnTo>
                <a:close/>
                <a:close/>
                <a:moveTo>
                  <a:pt x="19012" y="11301"/>
                </a:moveTo>
                <a:lnTo>
                  <a:pt x="19012" y="19583"/>
                </a:lnTo>
                <a:lnTo>
                  <a:pt x="21139" y="19583"/>
                </a:lnTo>
                <a:cubicBezTo>
                  <a:pt x="21391" y="19583"/>
                  <a:pt x="21600" y="19794"/>
                  <a:pt x="21600" y="20051"/>
                </a:cubicBezTo>
                <a:cubicBezTo>
                  <a:pt x="21600" y="20311"/>
                  <a:pt x="21391" y="20518"/>
                  <a:pt x="21139" y="20518"/>
                </a:cubicBezTo>
                <a:lnTo>
                  <a:pt x="8227" y="20518"/>
                </a:lnTo>
                <a:cubicBezTo>
                  <a:pt x="7974" y="20518"/>
                  <a:pt x="7763" y="20311"/>
                  <a:pt x="7763" y="20051"/>
                </a:cubicBezTo>
                <a:cubicBezTo>
                  <a:pt x="7763" y="19794"/>
                  <a:pt x="7974" y="19583"/>
                  <a:pt x="8227" y="19583"/>
                </a:cubicBezTo>
                <a:lnTo>
                  <a:pt x="18091" y="19583"/>
                </a:lnTo>
                <a:lnTo>
                  <a:pt x="18091" y="11301"/>
                </a:lnTo>
                <a:lnTo>
                  <a:pt x="4143" y="11301"/>
                </a:lnTo>
                <a:lnTo>
                  <a:pt x="4143" y="14494"/>
                </a:lnTo>
                <a:cubicBezTo>
                  <a:pt x="4143" y="14750"/>
                  <a:pt x="3937" y="14962"/>
                  <a:pt x="3680" y="14962"/>
                </a:cubicBezTo>
                <a:cubicBezTo>
                  <a:pt x="3428" y="14962"/>
                  <a:pt x="3224" y="14750"/>
                  <a:pt x="3224" y="14494"/>
                </a:cubicBezTo>
                <a:lnTo>
                  <a:pt x="3224" y="10831"/>
                </a:lnTo>
                <a:cubicBezTo>
                  <a:pt x="3224" y="10575"/>
                  <a:pt x="3428" y="10361"/>
                  <a:pt x="3680" y="10361"/>
                </a:cubicBezTo>
                <a:lnTo>
                  <a:pt x="5812" y="10361"/>
                </a:lnTo>
                <a:lnTo>
                  <a:pt x="5812" y="4172"/>
                </a:lnTo>
                <a:cubicBezTo>
                  <a:pt x="5812" y="3911"/>
                  <a:pt x="6018" y="3704"/>
                  <a:pt x="6268" y="3704"/>
                </a:cubicBezTo>
                <a:lnTo>
                  <a:pt x="21139" y="3704"/>
                </a:lnTo>
                <a:cubicBezTo>
                  <a:pt x="21391" y="3704"/>
                  <a:pt x="21600" y="3911"/>
                  <a:pt x="21600" y="4172"/>
                </a:cubicBezTo>
                <a:lnTo>
                  <a:pt x="21600" y="10831"/>
                </a:lnTo>
                <a:cubicBezTo>
                  <a:pt x="21600" y="11094"/>
                  <a:pt x="21391" y="11301"/>
                  <a:pt x="21139" y="11301"/>
                </a:cubicBezTo>
                <a:lnTo>
                  <a:pt x="19012" y="11301"/>
                </a:lnTo>
                <a:close/>
                <a:close/>
                <a:moveTo>
                  <a:pt x="20676" y="10361"/>
                </a:moveTo>
                <a:lnTo>
                  <a:pt x="20676" y="4640"/>
                </a:lnTo>
                <a:lnTo>
                  <a:pt x="6728" y="4640"/>
                </a:lnTo>
                <a:lnTo>
                  <a:pt x="6728" y="10361"/>
                </a:lnTo>
                <a:lnTo>
                  <a:pt x="18552" y="10361"/>
                </a:lnTo>
                <a:lnTo>
                  <a:pt x="20676" y="10361"/>
                </a:lnTo>
                <a:close/>
                <a:close/>
                <a:moveTo>
                  <a:pt x="19353" y="6363"/>
                </a:moveTo>
                <a:lnTo>
                  <a:pt x="19353" y="8645"/>
                </a:lnTo>
                <a:cubicBezTo>
                  <a:pt x="19353" y="8900"/>
                  <a:pt x="19146" y="9110"/>
                  <a:pt x="18891" y="9110"/>
                </a:cubicBezTo>
                <a:lnTo>
                  <a:pt x="8514" y="9110"/>
                </a:lnTo>
                <a:cubicBezTo>
                  <a:pt x="8261" y="9110"/>
                  <a:pt x="8054" y="8900"/>
                  <a:pt x="8054" y="8645"/>
                </a:cubicBezTo>
                <a:lnTo>
                  <a:pt x="8054" y="6363"/>
                </a:lnTo>
                <a:cubicBezTo>
                  <a:pt x="8054" y="6102"/>
                  <a:pt x="8261" y="5894"/>
                  <a:pt x="8514" y="5894"/>
                </a:cubicBezTo>
                <a:lnTo>
                  <a:pt x="18891" y="5894"/>
                </a:lnTo>
                <a:cubicBezTo>
                  <a:pt x="19146" y="5894"/>
                  <a:pt x="19353" y="6102"/>
                  <a:pt x="19353" y="6363"/>
                </a:cubicBezTo>
                <a:close/>
                <a:close/>
                <a:moveTo>
                  <a:pt x="10953" y="6832"/>
                </a:moveTo>
                <a:lnTo>
                  <a:pt x="8976" y="6832"/>
                </a:lnTo>
                <a:lnTo>
                  <a:pt x="8976" y="8173"/>
                </a:lnTo>
                <a:lnTo>
                  <a:pt x="10953" y="8173"/>
                </a:lnTo>
                <a:lnTo>
                  <a:pt x="10953" y="6832"/>
                </a:lnTo>
                <a:close/>
                <a:close/>
                <a:moveTo>
                  <a:pt x="15538" y="6832"/>
                </a:moveTo>
                <a:lnTo>
                  <a:pt x="11869" y="6832"/>
                </a:lnTo>
                <a:lnTo>
                  <a:pt x="11869" y="8173"/>
                </a:lnTo>
                <a:lnTo>
                  <a:pt x="15538" y="8173"/>
                </a:lnTo>
                <a:lnTo>
                  <a:pt x="15538" y="6832"/>
                </a:lnTo>
                <a:close/>
                <a:close/>
                <a:moveTo>
                  <a:pt x="18433" y="6832"/>
                </a:moveTo>
                <a:lnTo>
                  <a:pt x="16454" y="6832"/>
                </a:lnTo>
                <a:lnTo>
                  <a:pt x="16454" y="8173"/>
                </a:lnTo>
                <a:lnTo>
                  <a:pt x="18433" y="8173"/>
                </a:lnTo>
                <a:cubicBezTo>
                  <a:pt x="18433" y="7728"/>
                  <a:pt x="18433" y="7280"/>
                  <a:pt x="18433" y="6832"/>
                </a:cubicBezTo>
                <a:close/>
              </a:path>
            </a:pathLst>
          </a:custGeom>
          <a:solidFill>
            <a:srgbClr val="62A6CF"/>
          </a:solidFill>
          <a:ln cap="flat" cmpd="sng">
            <a:noFill/>
            <a:prstDash val="solid"/>
            <a:round/>
          </a:ln>
          <a:effectLst/>
        </p:spPr>
        <p:txBody>
          <a:bodyPr vert="horz" wrap="square" lIns="91440" tIns="45720" rIns="91440" bIns="45720" anchor="t" anchorCtr="0">
            <a:noAutofit/>
          </a:bodyPr>
          <a:lstStyle/>
          <a:p>
            <a:pPr marL="0" indent="0" algn="l">
              <a:lnSpc>
                <a:spcPct val="100000"/>
              </a:lnSpc>
              <a:spcBef>
                <a:spcPts val="0"/>
              </a:spcBef>
              <a:spcAft>
                <a:spcPts val="0"/>
              </a:spcAft>
              <a:buNone/>
            </a:pPr>
            <a:endParaRPr lang="zh-CN" altLang="en-US" sz="18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5" name="文本框 24"/>
          <p:cNvSpPr txBox="1"/>
          <p:nvPr>
            <p:custDataLst>
              <p:tags r:id="rId4"/>
            </p:custDataLst>
          </p:nvPr>
        </p:nvSpPr>
        <p:spPr>
          <a:xfrm>
            <a:off x="537157" y="2275065"/>
            <a:ext cx="1772276" cy="39878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原产地证书</a:t>
            </a:r>
            <a:endParaRPr lang="zh-CN" altLang="en-US" sz="2000" u="none" strike="noStrike" kern="1200" cap="none" spc="0" baseline="0">
              <a:solidFill>
                <a:srgbClr val="62A6CF"/>
              </a:solidFill>
              <a:latin typeface="思源黑体 CN Medium" charset="0"/>
              <a:ea typeface="思源黑体 CN Medium" charset="0"/>
              <a:cs typeface="思源黑体 CN Normal" charset="0"/>
              <a:sym typeface="思源黑体 CN Normal" charset="0"/>
            </a:endParaRPr>
          </a:p>
        </p:txBody>
      </p:sp>
      <p:sp>
        <p:nvSpPr>
          <p:cNvPr id="26" name="文本框 25"/>
          <p:cNvSpPr txBox="1"/>
          <p:nvPr>
            <p:custDataLst>
              <p:tags r:id="rId5"/>
            </p:custDataLst>
          </p:nvPr>
        </p:nvSpPr>
        <p:spPr>
          <a:xfrm>
            <a:off x="537210" y="2611753"/>
            <a:ext cx="4667250" cy="1060449"/>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是指出口国（地区）根据原产地规则和有关要求签发的，明确指出该证中所列货物原产于某一特定国家（地区）的书面文件</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29" name="文本框 28"/>
          <p:cNvSpPr txBox="1"/>
          <p:nvPr>
            <p:custDataLst>
              <p:tags r:id="rId6"/>
            </p:custDataLst>
          </p:nvPr>
        </p:nvSpPr>
        <p:spPr>
          <a:xfrm>
            <a:off x="537157" y="4565940"/>
            <a:ext cx="1772276" cy="398778"/>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用途可分为</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30" name="文本框 29"/>
          <p:cNvSpPr txBox="1"/>
          <p:nvPr>
            <p:custDataLst>
              <p:tags r:id="rId7"/>
            </p:custDataLst>
          </p:nvPr>
        </p:nvSpPr>
        <p:spPr>
          <a:xfrm>
            <a:off x="537210" y="4900929"/>
            <a:ext cx="2104390" cy="1004568"/>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非优惠、普惠制、专用原产地证书、区域性优惠原产地证书4类。</a:t>
            </a:r>
            <a:endParaRPr lang="zh-CN" altLang="en-US" sz="1200" u="none" strike="noStrike" kern="100" cap="none" spc="75" baseline="0">
              <a:solidFill>
                <a:schemeClr val="tx1">
                  <a:lumMod val="65000"/>
                  <a:lumOff val="35000"/>
                </a:schemeClr>
              </a:solidFill>
              <a:latin typeface="思源黑体 CN Normal" charset="0"/>
              <a:ea typeface="思源黑体 CN Normal" charset="0"/>
              <a:cs typeface="微软雅黑" panose="020B0503020204020204" charset="-122"/>
              <a:sym typeface="思源黑体 CN Normal" charset="0"/>
            </a:endParaRPr>
          </a:p>
        </p:txBody>
      </p:sp>
      <p:sp>
        <p:nvSpPr>
          <p:cNvPr id="31" name="文本框 30"/>
          <p:cNvSpPr txBox="1"/>
          <p:nvPr>
            <p:custDataLst>
              <p:tags r:id="rId8"/>
            </p:custDataLst>
          </p:nvPr>
        </p:nvSpPr>
        <p:spPr>
          <a:xfrm>
            <a:off x="3333486" y="4510060"/>
            <a:ext cx="1772275" cy="398778"/>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政策优势</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32" name="文本框 31"/>
          <p:cNvSpPr txBox="1"/>
          <p:nvPr>
            <p:custDataLst>
              <p:tags r:id="rId9"/>
            </p:custDataLst>
          </p:nvPr>
        </p:nvSpPr>
        <p:spPr>
          <a:xfrm>
            <a:off x="3266811" y="4908544"/>
            <a:ext cx="2104443" cy="1383663"/>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原产地证书是企业规避国际贸易壁垒、享受出口国家关税减免的关键凭证。</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33" name="椭圆 32"/>
          <p:cNvSpPr/>
          <p:nvPr/>
        </p:nvSpPr>
        <p:spPr>
          <a:xfrm>
            <a:off x="9257609" y="1359291"/>
            <a:ext cx="2317511" cy="2317512"/>
          </a:xfrm>
          <a:prstGeom prst="ellipse">
            <a:avLst/>
          </a:prstGeom>
          <a:solidFill>
            <a:srgbClr val="62A6CF"/>
          </a:solidFill>
          <a:ln w="12700" cap="flat" cmpd="sng">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endParaRPr>
          </a:p>
        </p:txBody>
      </p:sp>
      <p:pic>
        <p:nvPicPr>
          <p:cNvPr id="35" name="图片 34" descr="C:/Users/Lenovo/Desktop/982318d1835d9de02aa0811ed0f1c1e6.jpg982318d1835d9de02aa0811ed0f1c1e6"/>
          <p:cNvPicPr>
            <a:picLocks noChangeAspect="1"/>
          </p:cNvPicPr>
          <p:nvPr/>
        </p:nvPicPr>
        <p:blipFill>
          <a:blip r:embed="rId10" cstate="print"/>
          <a:srcRect t="7865" b="7865"/>
          <a:stretch>
            <a:fillRect/>
          </a:stretch>
        </p:blipFill>
        <p:spPr>
          <a:xfrm>
            <a:off x="5997153" y="2510602"/>
            <a:ext cx="4865510" cy="3075208"/>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598"/>
                </a:lnTo>
                <a:lnTo>
                  <a:pt x="0" y="21598"/>
                </a:lnTo>
                <a:cubicBezTo>
                  <a:pt x="0" y="14399"/>
                  <a:pt x="0" y="7199"/>
                  <a:pt x="0" y="0"/>
                </a:cubicBezTo>
                <a:close/>
              </a:path>
            </a:pathLst>
          </a:custGeom>
          <a:noFill/>
          <a:ln w="9525" cap="flat" cmpd="sng">
            <a:noFill/>
            <a:prstDash val="solid"/>
            <a:miter/>
          </a:ln>
          <a:effectLst/>
        </p:spPr>
      </p:pic>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4518024"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出口原产地政策案例场景</a:t>
            </a:r>
            <a:endParaRPr lang="zh-CN" altLang="en-US" sz="2800" u="none" strike="noStrike" kern="1200" cap="none" spc="0" baseline="0">
              <a:solidFill>
                <a:schemeClr val="tx1">
                  <a:lumMod val="75000"/>
                  <a:lumOff val="25000"/>
                </a:schemeClr>
              </a:solidFill>
              <a:effectLst>
                <a:reflection blurRad="76200" stA="26000" endPos="33000" dir="5400000" sy="-100000"/>
              </a:effectLst>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78016" y="1058435"/>
            <a:ext cx="8475579" cy="0"/>
          </a:xfrm>
          <a:prstGeom prst="line">
            <a:avLst/>
          </a:prstGeom>
          <a:ln w="6350" cap="flat" cmpd="sng">
            <a:solidFill>
              <a:srgbClr val="BFBFBF"/>
            </a:solidFill>
            <a:prstDash val="solid"/>
            <a:miter/>
            <a:headEnd type="none" w="med" len="med"/>
            <a:tailEnd type="none" w="med" len="med"/>
          </a:ln>
          <a:effectLst/>
        </p:spPr>
      </p:sp>
      <p:sp>
        <p:nvSpPr>
          <p:cNvPr id="7" name="椭圆 6"/>
          <p:cNvSpPr/>
          <p:nvPr/>
        </p:nvSpPr>
        <p:spPr>
          <a:xfrm>
            <a:off x="9674086" y="2299608"/>
            <a:ext cx="902810" cy="902810"/>
          </a:xfrm>
          <a:prstGeom prst="ellipse">
            <a:avLst/>
          </a:prstGeom>
          <a:solidFill>
            <a:srgbClr val="62A6CF"/>
          </a:solidFill>
          <a:ln w="38100" cap="flat" cmpd="sng">
            <a:noFill/>
            <a:prstDash val="solid"/>
            <a:miter/>
          </a:ln>
          <a:effectLst>
            <a:outerShdw blurRad="152400" dist="76200" dir="2700000" algn="tl" rotWithShape="0">
              <a:srgbClr val="62A6CF">
                <a:alpha val="29803"/>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24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02</a:t>
            </a:r>
            <a:endParaRPr lang="zh-CN" altLang="en-US" sz="24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9" name="椭圆 8"/>
          <p:cNvSpPr/>
          <p:nvPr/>
        </p:nvSpPr>
        <p:spPr>
          <a:xfrm>
            <a:off x="1977341" y="2422638"/>
            <a:ext cx="902810" cy="902810"/>
          </a:xfrm>
          <a:prstGeom prst="ellipse">
            <a:avLst/>
          </a:prstGeom>
          <a:solidFill>
            <a:srgbClr val="62A6CF"/>
          </a:solidFill>
          <a:ln w="38100" cap="flat" cmpd="sng">
            <a:noFill/>
            <a:prstDash val="solid"/>
            <a:miter/>
          </a:ln>
          <a:effectLst>
            <a:outerShdw blurRad="152400" dist="76200" dir="2700000" algn="tl" rotWithShape="0">
              <a:srgbClr val="62A6CF">
                <a:alpha val="29803"/>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2400" u="none" strike="noStrike" kern="0" cap="none" spc="0" baseline="0">
                <a:solidFill>
                  <a:srgbClr val="FFFFFF"/>
                </a:solidFill>
                <a:latin typeface="思源黑体 CN Normal" charset="0"/>
                <a:ea typeface="思源黑体 CN Normal" charset="0"/>
                <a:cs typeface="思源黑体 CN Normal" charset="0"/>
                <a:sym typeface="思源黑体 CN Normal" charset="0"/>
              </a:rPr>
              <a:t>01</a:t>
            </a:r>
            <a:endParaRPr lang="zh-CN" altLang="en-US" sz="24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4" name="椭圆 13"/>
          <p:cNvSpPr/>
          <p:nvPr/>
        </p:nvSpPr>
        <p:spPr>
          <a:xfrm>
            <a:off x="4282516" y="1615516"/>
            <a:ext cx="3626968" cy="3626968"/>
          </a:xfrm>
          <a:prstGeom prst="ellipse">
            <a:avLst/>
          </a:prstGeom>
          <a:solidFill>
            <a:srgbClr val="62A6CF">
              <a:alpha val="12000"/>
            </a:srgbClr>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5" name="椭圆 14"/>
          <p:cNvSpPr/>
          <p:nvPr/>
        </p:nvSpPr>
        <p:spPr>
          <a:xfrm>
            <a:off x="4648467" y="1981467"/>
            <a:ext cx="2895065" cy="2895065"/>
          </a:xfrm>
          <a:prstGeom prst="ellipse">
            <a:avLst/>
          </a:prstGeom>
          <a:solidFill>
            <a:srgbClr val="62A6CF"/>
          </a:solidFill>
          <a:ln w="38100" cap="flat" cmpd="sng">
            <a:noFill/>
            <a:prstDash val="solid"/>
            <a:miter/>
          </a:ln>
          <a:effectLst>
            <a:outerShdw blurRad="152400" dist="76200" dir="2700000" algn="tl" rotWithShape="0">
              <a:srgbClr val="62A6CF">
                <a:alpha val="29803"/>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24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1" name="文本框 20"/>
          <p:cNvSpPr txBox="1"/>
          <p:nvPr/>
        </p:nvSpPr>
        <p:spPr>
          <a:xfrm>
            <a:off x="5144135" y="3623945"/>
            <a:ext cx="1875790" cy="631190"/>
          </a:xfrm>
          <a:prstGeom prst="rect">
            <a:avLst/>
          </a:prstGeom>
          <a:noFill/>
          <a:ln w="9525" cap="flat" cmpd="sng">
            <a:noFill/>
            <a:prstDash val="solid"/>
            <a:miter/>
          </a:ln>
          <a:effectLst/>
        </p:spPr>
        <p:txBody>
          <a:bodyPr vert="horz" wrap="none" lIns="91440" tIns="45720" rIns="91440" bIns="45720" anchor="t" anchorCtr="0">
            <a:noAutofit/>
          </a:bodyPr>
          <a:lstStyle/>
          <a:p>
            <a:pPr marL="0" indent="0" algn="ctr">
              <a:lnSpc>
                <a:spcPct val="100000"/>
              </a:lnSpc>
              <a:spcBef>
                <a:spcPts val="0"/>
              </a:spcBef>
              <a:spcAft>
                <a:spcPts val="0"/>
              </a:spcAft>
              <a:buNone/>
            </a:pPr>
            <a:r>
              <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三种自贸协定原产地证书</a:t>
            </a:r>
            <a:endPar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a:p>
            <a:pPr marL="0" indent="0" algn="ctr">
              <a:lnSpc>
                <a:spcPct val="100000"/>
              </a:lnSpc>
              <a:spcBef>
                <a:spcPts val="0"/>
              </a:spcBef>
              <a:spcAft>
                <a:spcPts val="0"/>
              </a:spcAft>
              <a:buNone/>
            </a:pPr>
            <a:r>
              <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都可以使用，但税率差</a:t>
            </a:r>
            <a:endPar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a:p>
            <a:pPr marL="0" indent="0" algn="ctr">
              <a:lnSpc>
                <a:spcPct val="100000"/>
              </a:lnSpc>
              <a:spcBef>
                <a:spcPts val="0"/>
              </a:spcBef>
              <a:spcAft>
                <a:spcPts val="0"/>
              </a:spcAft>
              <a:buNone/>
            </a:pPr>
            <a:r>
              <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异明显</a:t>
            </a:r>
            <a:endParaRPr lang="zh-CN" altLang="en-US" sz="18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22" name="文本框 21"/>
          <p:cNvSpPr txBox="1"/>
          <p:nvPr/>
        </p:nvSpPr>
        <p:spPr>
          <a:xfrm>
            <a:off x="1547714" y="3388786"/>
            <a:ext cx="1772276" cy="706755"/>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看看哪些证书可用？</a:t>
            </a:r>
            <a:endParaRPr lang="zh-CN" altLang="en-US" sz="2000" u="none" strike="noStrike" kern="1200" cap="none" spc="0" baseline="0">
              <a:solidFill>
                <a:srgbClr val="62A6CF"/>
              </a:solidFill>
              <a:latin typeface="思源黑体 CN Medium" charset="0"/>
              <a:ea typeface="思源黑体 CN Medium" charset="0"/>
              <a:cs typeface="思源黑体 CN Normal" charset="0"/>
              <a:sym typeface="思源黑体 CN Normal" charset="0"/>
            </a:endParaRPr>
          </a:p>
        </p:txBody>
      </p:sp>
      <p:sp>
        <p:nvSpPr>
          <p:cNvPr id="23" name="文本框 22"/>
          <p:cNvSpPr txBox="1"/>
          <p:nvPr/>
        </p:nvSpPr>
        <p:spPr>
          <a:xfrm>
            <a:off x="993774" y="4159250"/>
            <a:ext cx="2872740" cy="167512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ctr">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《中韩自贸协定》、 《区域面经济伙伴关系协定》（RCEP）、《亚太贸易协定</a:t>
            </a: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endParaRPr lang="zh-CN" altLang="en-US" sz="1400" b="1" u="none" strike="noStrike" kern="100" cap="none" spc="75" baseline="0">
              <a:solidFill>
                <a:schemeClr val="tx1">
                  <a:lumMod val="65000"/>
                  <a:lumOff val="35000"/>
                </a:schemeClr>
              </a:solidFill>
              <a:latin typeface="思源黑体 CN Normal" charset="0"/>
              <a:ea typeface="思源黑体 CN Normal" charset="0"/>
              <a:cs typeface="微软雅黑" panose="020B0503020204020204" charset="-122"/>
              <a:sym typeface="思源黑体 CN Normal" charset="0"/>
            </a:endParaRPr>
          </a:p>
        </p:txBody>
      </p:sp>
      <p:sp>
        <p:nvSpPr>
          <p:cNvPr id="24" name="文本框 23"/>
          <p:cNvSpPr txBox="1"/>
          <p:nvPr/>
        </p:nvSpPr>
        <p:spPr>
          <a:xfrm>
            <a:off x="9239632" y="3470701"/>
            <a:ext cx="1772276" cy="39878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对比税率</a:t>
            </a:r>
            <a:endParaRPr lang="zh-CN" altLang="en-US" sz="2000" u="none" strike="noStrike" kern="1200" cap="none" spc="0" baseline="0">
              <a:solidFill>
                <a:srgbClr val="62A6CF"/>
              </a:solidFill>
              <a:latin typeface="思源黑体 CN Medium" charset="0"/>
              <a:ea typeface="思源黑体 CN Medium" charset="0"/>
              <a:cs typeface="思源黑体 CN Normal" charset="0"/>
              <a:sym typeface="思源黑体 CN Normal" charset="0"/>
            </a:endParaRPr>
          </a:p>
        </p:txBody>
      </p:sp>
      <p:sp>
        <p:nvSpPr>
          <p:cNvPr id="25" name="文本框 24"/>
          <p:cNvSpPr txBox="1"/>
          <p:nvPr/>
        </p:nvSpPr>
        <p:spPr>
          <a:xfrm>
            <a:off x="8483599" y="3952875"/>
            <a:ext cx="3284220" cy="170688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三项协定对应的协定税率存在差异，其中中韩自贸协定税率为0关税，亚太贸易协定税率为3.5%，RCEP税率为3%，企业选择办理中韩自贸协定原产地证书，可享受最大税收优惠。</a:t>
            </a:r>
            <a:endParaRPr lang="zh-CN" altLang="en-US" sz="1400" u="none" strike="noStrike" kern="100" cap="none" spc="75" baseline="0">
              <a:solidFill>
                <a:schemeClr val="tx1">
                  <a:lumMod val="65000"/>
                  <a:lumOff val="35000"/>
                </a:schemeClr>
              </a:solidFill>
              <a:latin typeface="思源黑体 CN Normal" charset="0"/>
              <a:ea typeface="思源黑体 CN Normal" charset="0"/>
              <a:cs typeface="微软雅黑" panose="020B0503020204020204" charset="-122"/>
              <a:sym typeface="思源黑体 CN Normal" charset="0"/>
            </a:endParaRPr>
          </a:p>
        </p:txBody>
      </p:sp>
      <p:sp>
        <p:nvSpPr>
          <p:cNvPr id="30" name="medical-computer_88096"/>
          <p:cNvSpPr/>
          <p:nvPr/>
        </p:nvSpPr>
        <p:spPr>
          <a:xfrm>
            <a:off x="5466029" y="2513137"/>
            <a:ext cx="1259939" cy="957974"/>
          </a:xfrm>
          <a:custGeom>
            <a:avLst/>
            <a:gdLst>
              <a:gd name="T1" fmla="*/ 0 w 21600"/>
              <a:gd name="T2" fmla="*/ 0 h 21600"/>
              <a:gd name="T3" fmla="*/ 21600 w 21600"/>
              <a:gd name="T4" fmla="*/ 21600 h 21600"/>
            </a:gdLst>
            <a:ahLst/>
            <a:cxnLst/>
            <a:rect l="T1" t="T2" r="T3" b="T4"/>
            <a:pathLst>
              <a:path w="21600" h="21600">
                <a:moveTo>
                  <a:pt x="1307" y="5105"/>
                </a:moveTo>
                <a:lnTo>
                  <a:pt x="1307" y="694"/>
                </a:lnTo>
                <a:cubicBezTo>
                  <a:pt x="1307" y="311"/>
                  <a:pt x="1546" y="0"/>
                  <a:pt x="1841" y="0"/>
                </a:cubicBezTo>
                <a:lnTo>
                  <a:pt x="19790" y="0"/>
                </a:lnTo>
                <a:cubicBezTo>
                  <a:pt x="20078" y="0"/>
                  <a:pt x="20318" y="311"/>
                  <a:pt x="20318" y="694"/>
                </a:cubicBezTo>
                <a:lnTo>
                  <a:pt x="20318" y="17535"/>
                </a:lnTo>
                <a:cubicBezTo>
                  <a:pt x="20318" y="17920"/>
                  <a:pt x="20078" y="18235"/>
                  <a:pt x="19790" y="18235"/>
                </a:cubicBezTo>
                <a:lnTo>
                  <a:pt x="13379" y="18235"/>
                </a:lnTo>
                <a:cubicBezTo>
                  <a:pt x="13083" y="18235"/>
                  <a:pt x="12848" y="17920"/>
                  <a:pt x="12848" y="17535"/>
                </a:cubicBezTo>
                <a:cubicBezTo>
                  <a:pt x="12848" y="17152"/>
                  <a:pt x="13083" y="16841"/>
                  <a:pt x="13379" y="16841"/>
                </a:cubicBezTo>
                <a:lnTo>
                  <a:pt x="19261" y="16841"/>
                </a:lnTo>
                <a:lnTo>
                  <a:pt x="19261" y="1394"/>
                </a:lnTo>
                <a:lnTo>
                  <a:pt x="2370" y="1394"/>
                </a:lnTo>
                <a:lnTo>
                  <a:pt x="2370" y="5105"/>
                </a:lnTo>
                <a:cubicBezTo>
                  <a:pt x="2370" y="5490"/>
                  <a:pt x="2130" y="5803"/>
                  <a:pt x="1841" y="5803"/>
                </a:cubicBezTo>
                <a:cubicBezTo>
                  <a:pt x="1546" y="5803"/>
                  <a:pt x="1307" y="5490"/>
                  <a:pt x="1307" y="5105"/>
                </a:cubicBezTo>
                <a:close/>
                <a:close/>
                <a:moveTo>
                  <a:pt x="528" y="8125"/>
                </a:moveTo>
                <a:lnTo>
                  <a:pt x="3904" y="8125"/>
                </a:lnTo>
                <a:lnTo>
                  <a:pt x="5365" y="11171"/>
                </a:lnTo>
                <a:cubicBezTo>
                  <a:pt x="5472" y="11392"/>
                  <a:pt x="5663" y="11518"/>
                  <a:pt x="5862" y="11490"/>
                </a:cubicBezTo>
                <a:cubicBezTo>
                  <a:pt x="6060" y="11471"/>
                  <a:pt x="6229" y="11298"/>
                  <a:pt x="6307" y="11053"/>
                </a:cubicBezTo>
                <a:lnTo>
                  <a:pt x="7765" y="6158"/>
                </a:lnTo>
                <a:lnTo>
                  <a:pt x="9432" y="13142"/>
                </a:lnTo>
                <a:cubicBezTo>
                  <a:pt x="9503" y="13427"/>
                  <a:pt x="9712" y="13628"/>
                  <a:pt x="9940" y="13628"/>
                </a:cubicBezTo>
                <a:lnTo>
                  <a:pt x="9957" y="13628"/>
                </a:lnTo>
                <a:cubicBezTo>
                  <a:pt x="10197" y="13618"/>
                  <a:pt x="10400" y="13398"/>
                  <a:pt x="10455" y="13092"/>
                </a:cubicBezTo>
                <a:lnTo>
                  <a:pt x="11366" y="8125"/>
                </a:lnTo>
                <a:lnTo>
                  <a:pt x="13580" y="8125"/>
                </a:lnTo>
                <a:cubicBezTo>
                  <a:pt x="13874" y="8125"/>
                  <a:pt x="14113" y="7819"/>
                  <a:pt x="14113" y="7430"/>
                </a:cubicBezTo>
                <a:cubicBezTo>
                  <a:pt x="14113" y="7046"/>
                  <a:pt x="13874" y="6735"/>
                  <a:pt x="13580" y="6735"/>
                </a:cubicBezTo>
                <a:lnTo>
                  <a:pt x="10948" y="6735"/>
                </a:lnTo>
                <a:cubicBezTo>
                  <a:pt x="10706" y="6735"/>
                  <a:pt x="10491" y="6957"/>
                  <a:pt x="10435" y="7270"/>
                </a:cubicBezTo>
                <a:lnTo>
                  <a:pt x="9875" y="10327"/>
                </a:lnTo>
                <a:lnTo>
                  <a:pt x="8327" y="3854"/>
                </a:lnTo>
                <a:cubicBezTo>
                  <a:pt x="8258" y="3573"/>
                  <a:pt x="8061" y="3379"/>
                  <a:pt x="7836" y="3366"/>
                </a:cubicBezTo>
                <a:cubicBezTo>
                  <a:pt x="7615" y="3356"/>
                  <a:pt x="7407" y="3533"/>
                  <a:pt x="7329" y="3813"/>
                </a:cubicBezTo>
                <a:lnTo>
                  <a:pt x="5703" y="9258"/>
                </a:lnTo>
                <a:lnTo>
                  <a:pt x="4644" y="7061"/>
                </a:lnTo>
                <a:cubicBezTo>
                  <a:pt x="4549" y="6858"/>
                  <a:pt x="4375" y="6735"/>
                  <a:pt x="4195" y="6735"/>
                </a:cubicBezTo>
                <a:lnTo>
                  <a:pt x="528" y="6735"/>
                </a:lnTo>
                <a:cubicBezTo>
                  <a:pt x="237" y="6735"/>
                  <a:pt x="0" y="7046"/>
                  <a:pt x="0" y="7430"/>
                </a:cubicBezTo>
                <a:cubicBezTo>
                  <a:pt x="0" y="7819"/>
                  <a:pt x="237" y="8125"/>
                  <a:pt x="528" y="8125"/>
                </a:cubicBezTo>
                <a:close/>
                <a:close/>
                <a:moveTo>
                  <a:pt x="21070" y="20210"/>
                </a:moveTo>
                <a:lnTo>
                  <a:pt x="556" y="20210"/>
                </a:lnTo>
                <a:cubicBezTo>
                  <a:pt x="266" y="20210"/>
                  <a:pt x="26" y="20517"/>
                  <a:pt x="26" y="20905"/>
                </a:cubicBezTo>
                <a:cubicBezTo>
                  <a:pt x="26" y="21291"/>
                  <a:pt x="266" y="21600"/>
                  <a:pt x="556" y="21600"/>
                </a:cubicBezTo>
                <a:lnTo>
                  <a:pt x="21070" y="21600"/>
                </a:lnTo>
                <a:cubicBezTo>
                  <a:pt x="21365" y="21600"/>
                  <a:pt x="21600" y="21291"/>
                  <a:pt x="21600" y="20905"/>
                </a:cubicBezTo>
                <a:cubicBezTo>
                  <a:pt x="21600" y="20517"/>
                  <a:pt x="21365" y="20210"/>
                  <a:pt x="21070" y="20210"/>
                </a:cubicBezTo>
                <a:close/>
                <a:close/>
                <a:moveTo>
                  <a:pt x="1841" y="9140"/>
                </a:moveTo>
                <a:cubicBezTo>
                  <a:pt x="1546" y="9140"/>
                  <a:pt x="1307" y="9449"/>
                  <a:pt x="1307" y="9835"/>
                </a:cubicBezTo>
                <a:lnTo>
                  <a:pt x="1307" y="17535"/>
                </a:lnTo>
                <a:cubicBezTo>
                  <a:pt x="1307" y="17920"/>
                  <a:pt x="1546" y="18235"/>
                  <a:pt x="1841" y="18235"/>
                </a:cubicBezTo>
                <a:lnTo>
                  <a:pt x="8252" y="18235"/>
                </a:lnTo>
                <a:cubicBezTo>
                  <a:pt x="8542" y="18235"/>
                  <a:pt x="8780" y="17920"/>
                  <a:pt x="8780" y="17535"/>
                </a:cubicBezTo>
                <a:cubicBezTo>
                  <a:pt x="8780" y="17152"/>
                  <a:pt x="8542" y="16841"/>
                  <a:pt x="8252" y="16841"/>
                </a:cubicBezTo>
                <a:lnTo>
                  <a:pt x="2370" y="16841"/>
                </a:lnTo>
                <a:lnTo>
                  <a:pt x="2370" y="9835"/>
                </a:lnTo>
                <a:cubicBezTo>
                  <a:pt x="2370" y="9449"/>
                  <a:pt x="2130" y="9140"/>
                  <a:pt x="1841" y="9140"/>
                </a:cubicBezTo>
                <a:close/>
                <a:close/>
                <a:moveTo>
                  <a:pt x="10813" y="16768"/>
                </a:moveTo>
                <a:cubicBezTo>
                  <a:pt x="11138" y="16768"/>
                  <a:pt x="11402" y="17112"/>
                  <a:pt x="11402" y="17535"/>
                </a:cubicBezTo>
                <a:cubicBezTo>
                  <a:pt x="11402" y="17964"/>
                  <a:pt x="11138" y="18309"/>
                  <a:pt x="10813" y="18309"/>
                </a:cubicBezTo>
                <a:cubicBezTo>
                  <a:pt x="10491" y="18309"/>
                  <a:pt x="10229" y="17964"/>
                  <a:pt x="10229" y="17535"/>
                </a:cubicBezTo>
                <a:cubicBezTo>
                  <a:pt x="10229" y="17112"/>
                  <a:pt x="10491" y="16768"/>
                  <a:pt x="10813" y="16768"/>
                </a:cubicBezTo>
                <a:cubicBezTo>
                  <a:pt x="10813" y="16768"/>
                  <a:pt x="10813" y="16768"/>
                  <a:pt x="10813" y="16768"/>
                </a:cubicBezTo>
                <a:close/>
              </a:path>
            </a:pathLst>
          </a:custGeom>
          <a:solidFill>
            <a:schemeClr val="bg1"/>
          </a:solidFill>
          <a:ln w="12700" cap="flat" cmpd="sng">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02</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3305170"/>
            <a:ext cx="4560826" cy="676908"/>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海关减免税政策</a:t>
            </a:r>
            <a:endPar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TWO</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2542540" cy="430529"/>
          </a:xfrm>
          <a:prstGeom prst="rect">
            <a:avLst/>
          </a:prstGeom>
          <a:noFill/>
          <a:ln w="9525" cap="flat" cmpd="sng">
            <a:noFill/>
            <a:prstDash val="solid"/>
            <a:miter/>
          </a:ln>
          <a:effectLst>
            <a:outerShdw blurRad="76200" dir="18900000" sy="23000" kx="-1200000" algn="bl" rotWithShape="0">
              <a:srgbClr val="000000">
                <a:alpha val="19607"/>
              </a:srgbClr>
            </a:outerShdw>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海关减免税政策</a:t>
            </a:r>
            <a:endParaRPr lang="zh-CN" altLang="en-US" sz="2800" u="none" strike="noStrike" kern="1200" cap="none" spc="0" baseline="0">
              <a:solidFill>
                <a:schemeClr val="tx1"/>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1044465"/>
            <a:ext cx="8475579" cy="0"/>
          </a:xfrm>
          <a:prstGeom prst="line">
            <a:avLst/>
          </a:prstGeom>
          <a:ln w="6350" cap="flat" cmpd="sng">
            <a:solidFill>
              <a:srgbClr val="BFBFBF"/>
            </a:solidFill>
            <a:prstDash val="solid"/>
            <a:miter/>
            <a:headEnd type="none" w="med" len="med"/>
            <a:tailEnd type="none" w="med" len="med"/>
          </a:ln>
          <a:effectLst/>
        </p:spPr>
      </p:sp>
      <p:sp>
        <p:nvSpPr>
          <p:cNvPr id="7" name="iSHEJI-6"/>
          <p:cNvSpPr/>
          <p:nvPr>
            <p:custDataLst>
              <p:tags r:id="rId1"/>
            </p:custDataLst>
          </p:nvPr>
        </p:nvSpPr>
        <p:spPr>
          <a:xfrm rot="5400000">
            <a:off x="836570" y="2000861"/>
            <a:ext cx="1840173" cy="1586357"/>
          </a:xfrm>
          <a:prstGeom prst="hexagon">
            <a:avLst>
              <a:gd name="adj" fmla="val 25000"/>
              <a:gd name="vf" fmla="val 115470"/>
            </a:avLst>
          </a:prstGeom>
          <a:solidFill>
            <a:srgbClr val="62A6CF">
              <a:alpha val="24000"/>
            </a:srgbClr>
          </a:solidFill>
          <a:ln w="6350" cap="flat" cmpd="sng">
            <a:noFill/>
            <a:prstDash val="solid"/>
            <a:miter/>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4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8" name="iSHEJI-7"/>
          <p:cNvSpPr/>
          <p:nvPr>
            <p:custDataLst>
              <p:tags r:id="rId2"/>
            </p:custDataLst>
          </p:nvPr>
        </p:nvSpPr>
        <p:spPr>
          <a:xfrm rot="5400000">
            <a:off x="3726386" y="3977270"/>
            <a:ext cx="1840171" cy="1586357"/>
          </a:xfrm>
          <a:prstGeom prst="hexagon">
            <a:avLst>
              <a:gd name="adj" fmla="val 25000"/>
              <a:gd name="vf" fmla="val 115470"/>
            </a:avLst>
          </a:prstGeom>
          <a:solidFill>
            <a:srgbClr val="62A6CF">
              <a:alpha val="24000"/>
            </a:srgbClr>
          </a:solidFill>
          <a:ln w="6350" cap="flat" cmpd="sng">
            <a:noFill/>
            <a:prstDash val="solid"/>
            <a:miter/>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4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9" name="iSHEJI-8"/>
          <p:cNvSpPr/>
          <p:nvPr>
            <p:custDataLst>
              <p:tags r:id="rId3"/>
            </p:custDataLst>
          </p:nvPr>
        </p:nvSpPr>
        <p:spPr>
          <a:xfrm rot="5400000">
            <a:off x="7600024" y="2000861"/>
            <a:ext cx="1840173" cy="1586357"/>
          </a:xfrm>
          <a:prstGeom prst="hexagon">
            <a:avLst>
              <a:gd name="adj" fmla="val 25000"/>
              <a:gd name="vf" fmla="val 115470"/>
            </a:avLst>
          </a:prstGeom>
          <a:solidFill>
            <a:srgbClr val="62A6CF">
              <a:alpha val="24000"/>
            </a:srgbClr>
          </a:solidFill>
          <a:ln w="6350" cap="flat" cmpd="sng">
            <a:noFill/>
            <a:prstDash val="solid"/>
            <a:miter/>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4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14" name="iSHEJI-10"/>
          <p:cNvSpPr/>
          <p:nvPr>
            <p:custDataLst>
              <p:tags r:id="rId4"/>
            </p:custDataLst>
          </p:nvPr>
        </p:nvSpPr>
        <p:spPr>
          <a:xfrm rot="5400000">
            <a:off x="3838664" y="4074063"/>
            <a:ext cx="1615615" cy="1392768"/>
          </a:xfrm>
          <a:prstGeom prst="hexagon">
            <a:avLst>
              <a:gd name="adj" fmla="val 25000"/>
              <a:gd name="vf" fmla="val 115470"/>
            </a:avLst>
          </a:prstGeom>
          <a:solidFill>
            <a:srgbClr val="62A6CF"/>
          </a:solidFill>
          <a:ln w="12700" cap="flat" cmpd="sng">
            <a:noFill/>
            <a:prstDash val="solid"/>
            <a:miter/>
          </a:ln>
          <a:effectLst>
            <a:outerShdw blurRad="444500" dist="317500" dir="5400000" sx="92000" sy="92000" algn="t" rotWithShape="0">
              <a:schemeClr val="tx1">
                <a:lumMod val="65000"/>
                <a:lumOff val="35000"/>
                <a:alpha val="43000"/>
              </a:scheme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6" name="iSHEJI-12"/>
          <p:cNvSpPr/>
          <p:nvPr>
            <p:custDataLst>
              <p:tags r:id="rId5"/>
            </p:custDataLst>
          </p:nvPr>
        </p:nvSpPr>
        <p:spPr>
          <a:xfrm rot="5400000">
            <a:off x="948848" y="2097654"/>
            <a:ext cx="1615615" cy="1392768"/>
          </a:xfrm>
          <a:prstGeom prst="hexagon">
            <a:avLst>
              <a:gd name="adj" fmla="val 25000"/>
              <a:gd name="vf" fmla="val 115470"/>
            </a:avLst>
          </a:prstGeom>
          <a:solidFill>
            <a:srgbClr val="62A6CF"/>
          </a:solidFill>
          <a:ln w="12700" cap="flat" cmpd="sng">
            <a:noFill/>
            <a:prstDash val="solid"/>
            <a:miter/>
          </a:ln>
          <a:effectLst>
            <a:outerShdw blurRad="444500" dist="317500" dir="5400000" sx="92000" sy="92000" algn="t" rotWithShape="0">
              <a:schemeClr val="tx1">
                <a:lumMod val="65000"/>
                <a:lumOff val="35000"/>
                <a:alpha val="43000"/>
              </a:scheme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7" name="iSHEJI-13"/>
          <p:cNvSpPr/>
          <p:nvPr>
            <p:custDataLst>
              <p:tags r:id="rId6"/>
            </p:custDataLst>
          </p:nvPr>
        </p:nvSpPr>
        <p:spPr>
          <a:xfrm rot="5400000">
            <a:off x="7712303" y="2097654"/>
            <a:ext cx="1615615" cy="1392768"/>
          </a:xfrm>
          <a:prstGeom prst="hexagon">
            <a:avLst>
              <a:gd name="adj" fmla="val 25000"/>
              <a:gd name="vf" fmla="val 115470"/>
            </a:avLst>
          </a:prstGeom>
          <a:solidFill>
            <a:srgbClr val="62A6CF"/>
          </a:solidFill>
          <a:ln w="12700" cap="flat" cmpd="sng">
            <a:noFill/>
            <a:prstDash val="solid"/>
            <a:miter/>
          </a:ln>
          <a:effectLst>
            <a:outerShdw blurRad="444500" dist="317500" dir="5400000" sx="92000" sy="92000" algn="t" rotWithShape="0">
              <a:schemeClr val="tx1">
                <a:lumMod val="65000"/>
                <a:lumOff val="35000"/>
                <a:alpha val="43000"/>
              </a:scheme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8" name="iSHEJI-14"/>
          <p:cNvSpPr/>
          <p:nvPr/>
        </p:nvSpPr>
        <p:spPr>
          <a:xfrm>
            <a:off x="4640862" y="5718447"/>
            <a:ext cx="0" cy="1738086"/>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21" name="iSHEJI-15"/>
          <p:cNvSpPr/>
          <p:nvPr>
            <p:custDataLst>
              <p:tags r:id="rId7"/>
            </p:custDataLst>
          </p:nvPr>
        </p:nvSpPr>
        <p:spPr>
          <a:xfrm>
            <a:off x="1529366" y="2559412"/>
            <a:ext cx="505929" cy="505930"/>
          </a:xfrm>
          <a:custGeom>
            <a:avLst/>
            <a:gdLst>
              <a:gd name="T1" fmla="*/ 0 w 21600"/>
              <a:gd name="T2" fmla="*/ 0 h 21600"/>
              <a:gd name="T3" fmla="*/ 21600 w 21600"/>
              <a:gd name="T4" fmla="*/ 21600 h 21600"/>
            </a:gdLst>
            <a:ahLst/>
            <a:cxnLst/>
            <a:rect l="T1" t="T2" r="T3" b="T4"/>
            <a:pathLst>
              <a:path w="21600" h="21600">
                <a:moveTo>
                  <a:pt x="13712" y="1714"/>
                </a:moveTo>
                <a:lnTo>
                  <a:pt x="13712" y="7890"/>
                </a:lnTo>
                <a:lnTo>
                  <a:pt x="19885" y="7890"/>
                </a:lnTo>
                <a:cubicBezTo>
                  <a:pt x="19782" y="7370"/>
                  <a:pt x="19625" y="6869"/>
                  <a:pt x="19421" y="6379"/>
                </a:cubicBezTo>
                <a:cubicBezTo>
                  <a:pt x="19021" y="5439"/>
                  <a:pt x="18455" y="4598"/>
                  <a:pt x="17729" y="3872"/>
                </a:cubicBezTo>
                <a:cubicBezTo>
                  <a:pt x="17003" y="3145"/>
                  <a:pt x="16158" y="2579"/>
                  <a:pt x="15221" y="2178"/>
                </a:cubicBezTo>
                <a:cubicBezTo>
                  <a:pt x="14732" y="1971"/>
                  <a:pt x="14227" y="1818"/>
                  <a:pt x="13712" y="1714"/>
                </a:cubicBezTo>
                <a:close/>
                <a:close/>
                <a:moveTo>
                  <a:pt x="12148" y="0"/>
                </a:moveTo>
                <a:cubicBezTo>
                  <a:pt x="17368" y="0"/>
                  <a:pt x="21600" y="4231"/>
                  <a:pt x="21600" y="9449"/>
                </a:cubicBezTo>
                <a:lnTo>
                  <a:pt x="12148" y="9449"/>
                </a:lnTo>
                <a:lnTo>
                  <a:pt x="12148" y="0"/>
                </a:lnTo>
                <a:close/>
                <a:close/>
                <a:moveTo>
                  <a:pt x="10799" y="0"/>
                </a:moveTo>
                <a:lnTo>
                  <a:pt x="10799" y="10799"/>
                </a:lnTo>
                <a:lnTo>
                  <a:pt x="21597" y="10799"/>
                </a:lnTo>
                <a:cubicBezTo>
                  <a:pt x="21597" y="16764"/>
                  <a:pt x="16762" y="21599"/>
                  <a:pt x="10799" y="21599"/>
                </a:cubicBezTo>
                <a:cubicBezTo>
                  <a:pt x="4833" y="21599"/>
                  <a:pt x="0" y="16764"/>
                  <a:pt x="0" y="10799"/>
                </a:cubicBezTo>
                <a:cubicBezTo>
                  <a:pt x="0" y="4835"/>
                  <a:pt x="4833" y="0"/>
                  <a:pt x="10799"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2" name="iSHEJI-16"/>
          <p:cNvSpPr/>
          <p:nvPr/>
        </p:nvSpPr>
        <p:spPr>
          <a:xfrm>
            <a:off x="1755448" y="3744359"/>
            <a:ext cx="0" cy="3258784"/>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23" name="iSHEJI-17"/>
          <p:cNvSpPr/>
          <p:nvPr/>
        </p:nvSpPr>
        <p:spPr>
          <a:xfrm>
            <a:off x="8509234" y="3744359"/>
            <a:ext cx="0" cy="3258784"/>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25" name="iSHEJI-19"/>
          <p:cNvSpPr/>
          <p:nvPr>
            <p:custDataLst>
              <p:tags r:id="rId8"/>
            </p:custDataLst>
          </p:nvPr>
        </p:nvSpPr>
        <p:spPr>
          <a:xfrm>
            <a:off x="4393508" y="4517483"/>
            <a:ext cx="505930" cy="505930"/>
          </a:xfrm>
          <a:custGeom>
            <a:avLst/>
            <a:gdLst>
              <a:gd name="T1" fmla="*/ 0 w 21600"/>
              <a:gd name="T2" fmla="*/ 0 h 21600"/>
              <a:gd name="T3" fmla="*/ 21600 w 21600"/>
              <a:gd name="T4" fmla="*/ 21600 h 21600"/>
            </a:gdLst>
            <a:ahLst/>
            <a:cxnLst/>
            <a:rect l="T1" t="T2" r="T3" b="T4"/>
            <a:pathLst>
              <a:path w="21600" h="21600">
                <a:moveTo>
                  <a:pt x="13156" y="5687"/>
                </a:moveTo>
                <a:cubicBezTo>
                  <a:pt x="13895" y="5687"/>
                  <a:pt x="14589" y="5972"/>
                  <a:pt x="15109" y="6486"/>
                </a:cubicBezTo>
                <a:cubicBezTo>
                  <a:pt x="16183" y="7564"/>
                  <a:pt x="16183" y="9315"/>
                  <a:pt x="15109" y="10393"/>
                </a:cubicBezTo>
                <a:lnTo>
                  <a:pt x="10867" y="14637"/>
                </a:lnTo>
                <a:cubicBezTo>
                  <a:pt x="10277" y="15226"/>
                  <a:pt x="7994" y="15677"/>
                  <a:pt x="5754" y="15845"/>
                </a:cubicBezTo>
                <a:cubicBezTo>
                  <a:pt x="5920" y="13607"/>
                  <a:pt x="6373" y="11322"/>
                  <a:pt x="6965" y="10730"/>
                </a:cubicBezTo>
                <a:lnTo>
                  <a:pt x="11206" y="6493"/>
                </a:lnTo>
                <a:cubicBezTo>
                  <a:pt x="11720" y="5972"/>
                  <a:pt x="12416" y="5687"/>
                  <a:pt x="13156" y="5687"/>
                </a:cubicBezTo>
                <a:close/>
                <a:close/>
                <a:moveTo>
                  <a:pt x="13156" y="4249"/>
                </a:moveTo>
                <a:cubicBezTo>
                  <a:pt x="12077" y="4249"/>
                  <a:pt x="11003" y="4658"/>
                  <a:pt x="10183" y="5474"/>
                </a:cubicBezTo>
                <a:lnTo>
                  <a:pt x="5946" y="9713"/>
                </a:lnTo>
                <a:cubicBezTo>
                  <a:pt x="4311" y="11349"/>
                  <a:pt x="4249" y="17348"/>
                  <a:pt x="4249" y="17348"/>
                </a:cubicBezTo>
                <a:cubicBezTo>
                  <a:pt x="4249" y="17348"/>
                  <a:pt x="10252" y="17286"/>
                  <a:pt x="11883" y="15650"/>
                </a:cubicBezTo>
                <a:lnTo>
                  <a:pt x="16125" y="11411"/>
                </a:lnTo>
                <a:cubicBezTo>
                  <a:pt x="17760" y="9778"/>
                  <a:pt x="17760" y="7105"/>
                  <a:pt x="16125" y="5474"/>
                </a:cubicBezTo>
                <a:cubicBezTo>
                  <a:pt x="15309" y="4652"/>
                  <a:pt x="14233" y="4249"/>
                  <a:pt x="13156" y="4249"/>
                </a:cubicBezTo>
                <a:close/>
                <a:close/>
                <a:moveTo>
                  <a:pt x="3600" y="0"/>
                </a:moveTo>
                <a:lnTo>
                  <a:pt x="18000" y="0"/>
                </a:lnTo>
                <a:cubicBezTo>
                  <a:pt x="19980" y="0"/>
                  <a:pt x="21600" y="1620"/>
                  <a:pt x="21600" y="3599"/>
                </a:cubicBezTo>
                <a:lnTo>
                  <a:pt x="21600" y="17998"/>
                </a:lnTo>
                <a:cubicBezTo>
                  <a:pt x="21600" y="19980"/>
                  <a:pt x="19980" y="21597"/>
                  <a:pt x="18000" y="21597"/>
                </a:cubicBezTo>
                <a:lnTo>
                  <a:pt x="3600" y="21597"/>
                </a:lnTo>
                <a:cubicBezTo>
                  <a:pt x="1618" y="21597"/>
                  <a:pt x="0" y="19980"/>
                  <a:pt x="0" y="17998"/>
                </a:cubicBezTo>
                <a:lnTo>
                  <a:pt x="0" y="3599"/>
                </a:lnTo>
                <a:cubicBezTo>
                  <a:pt x="0" y="1616"/>
                  <a:pt x="1618" y="0"/>
                  <a:pt x="3600"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6" name="iSHEJI-20"/>
          <p:cNvSpPr/>
          <p:nvPr>
            <p:custDataLst>
              <p:tags r:id="rId9"/>
            </p:custDataLst>
          </p:nvPr>
        </p:nvSpPr>
        <p:spPr>
          <a:xfrm>
            <a:off x="8298606" y="2559412"/>
            <a:ext cx="443007" cy="505930"/>
          </a:xfrm>
          <a:custGeom>
            <a:avLst/>
            <a:gdLst>
              <a:gd name="T1" fmla="*/ 0 w 21600"/>
              <a:gd name="T2" fmla="*/ 0 h 21600"/>
              <a:gd name="T3" fmla="*/ 21600 w 21600"/>
              <a:gd name="T4" fmla="*/ 21600 h 21600"/>
            </a:gdLst>
            <a:ahLst/>
            <a:cxnLst/>
            <a:rect l="T1" t="T2" r="T3" b="T4"/>
            <a:pathLst>
              <a:path w="21600" h="21600">
                <a:moveTo>
                  <a:pt x="12398" y="2477"/>
                </a:moveTo>
                <a:lnTo>
                  <a:pt x="12398" y="6090"/>
                </a:lnTo>
                <a:cubicBezTo>
                  <a:pt x="12398" y="7170"/>
                  <a:pt x="13401" y="8046"/>
                  <a:pt x="14635" y="8046"/>
                </a:cubicBezTo>
                <a:lnTo>
                  <a:pt x="18762" y="8046"/>
                </a:lnTo>
                <a:lnTo>
                  <a:pt x="12398" y="2477"/>
                </a:lnTo>
                <a:close/>
                <a:close/>
                <a:moveTo>
                  <a:pt x="3899" y="0"/>
                </a:moveTo>
                <a:lnTo>
                  <a:pt x="11609" y="0"/>
                </a:lnTo>
                <a:lnTo>
                  <a:pt x="11664" y="2"/>
                </a:lnTo>
                <a:lnTo>
                  <a:pt x="11674" y="2"/>
                </a:lnTo>
                <a:lnTo>
                  <a:pt x="11788" y="22"/>
                </a:lnTo>
                <a:lnTo>
                  <a:pt x="11792" y="22"/>
                </a:lnTo>
                <a:lnTo>
                  <a:pt x="11903" y="58"/>
                </a:lnTo>
                <a:lnTo>
                  <a:pt x="11905" y="58"/>
                </a:lnTo>
                <a:lnTo>
                  <a:pt x="11958" y="79"/>
                </a:lnTo>
                <a:lnTo>
                  <a:pt x="11959" y="79"/>
                </a:lnTo>
                <a:lnTo>
                  <a:pt x="12011" y="101"/>
                </a:lnTo>
                <a:lnTo>
                  <a:pt x="12019" y="109"/>
                </a:lnTo>
                <a:lnTo>
                  <a:pt x="12061" y="132"/>
                </a:lnTo>
                <a:lnTo>
                  <a:pt x="12066" y="135"/>
                </a:lnTo>
                <a:lnTo>
                  <a:pt x="12107" y="163"/>
                </a:lnTo>
                <a:lnTo>
                  <a:pt x="12116" y="171"/>
                </a:lnTo>
                <a:lnTo>
                  <a:pt x="12157" y="205"/>
                </a:lnTo>
                <a:lnTo>
                  <a:pt x="21356" y="8260"/>
                </a:lnTo>
                <a:lnTo>
                  <a:pt x="21397" y="8299"/>
                </a:lnTo>
                <a:lnTo>
                  <a:pt x="21405" y="8306"/>
                </a:lnTo>
                <a:lnTo>
                  <a:pt x="21438" y="8344"/>
                </a:lnTo>
                <a:lnTo>
                  <a:pt x="21438" y="8348"/>
                </a:lnTo>
                <a:lnTo>
                  <a:pt x="21472" y="8386"/>
                </a:lnTo>
                <a:lnTo>
                  <a:pt x="21478" y="8393"/>
                </a:lnTo>
                <a:lnTo>
                  <a:pt x="21505" y="8436"/>
                </a:lnTo>
                <a:lnTo>
                  <a:pt x="21529" y="8483"/>
                </a:lnTo>
                <a:lnTo>
                  <a:pt x="21572" y="8582"/>
                </a:lnTo>
                <a:lnTo>
                  <a:pt x="21594" y="8680"/>
                </a:lnTo>
                <a:lnTo>
                  <a:pt x="21594" y="8688"/>
                </a:lnTo>
                <a:lnTo>
                  <a:pt x="21600" y="8738"/>
                </a:lnTo>
                <a:lnTo>
                  <a:pt x="21600" y="8777"/>
                </a:lnTo>
                <a:lnTo>
                  <a:pt x="21600" y="18185"/>
                </a:lnTo>
                <a:cubicBezTo>
                  <a:pt x="21600" y="20064"/>
                  <a:pt x="19851" y="21599"/>
                  <a:pt x="17700" y="21599"/>
                </a:cubicBezTo>
                <a:lnTo>
                  <a:pt x="3899" y="21599"/>
                </a:lnTo>
                <a:cubicBezTo>
                  <a:pt x="1748" y="21599"/>
                  <a:pt x="0" y="20064"/>
                  <a:pt x="0" y="18185"/>
                </a:cubicBezTo>
                <a:lnTo>
                  <a:pt x="0" y="3413"/>
                </a:lnTo>
                <a:cubicBezTo>
                  <a:pt x="0" y="1531"/>
                  <a:pt x="1748" y="0"/>
                  <a:pt x="3899"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8" name="矩形 27"/>
          <p:cNvSpPr/>
          <p:nvPr>
            <p:custDataLst>
              <p:tags r:id="rId10"/>
            </p:custDataLst>
          </p:nvPr>
        </p:nvSpPr>
        <p:spPr>
          <a:xfrm>
            <a:off x="2656401" y="2079616"/>
            <a:ext cx="2530093" cy="46236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什么是减免税政策</a:t>
            </a:r>
            <a:endParaRPr lang="zh-CN" altLang="en-US" sz="2000" u="none" strike="noStrike" kern="1200" cap="none" spc="0" baseline="0">
              <a:solidFill>
                <a:srgbClr val="62A6CF"/>
              </a:solidFill>
              <a:latin typeface="思源黑体 CN Medium" charset="0"/>
              <a:ea typeface="思源黑体 CN Medium" charset="0"/>
              <a:cs typeface="思源黑体 CN Normal" charset="0"/>
              <a:sym typeface="思源黑体 CN Normal" charset="0"/>
            </a:endParaRPr>
          </a:p>
        </p:txBody>
      </p:sp>
      <p:sp>
        <p:nvSpPr>
          <p:cNvPr id="29" name="矩形 28"/>
          <p:cNvSpPr/>
          <p:nvPr>
            <p:custDataLst>
              <p:tags r:id="rId11"/>
            </p:custDataLst>
          </p:nvPr>
        </p:nvSpPr>
        <p:spPr>
          <a:xfrm>
            <a:off x="2656204" y="2430778"/>
            <a:ext cx="3150235" cy="1415412"/>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defTabSz="457200">
              <a:lnSpc>
                <a:spcPct val="129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减免税是指海关按照国家政策、《海关法》和其他有关法律、行政法规的规定给予减征或免征包括科创类减免税、鼓励项目类减免税和重大技术装备类减免税</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30" name="矩形 29"/>
          <p:cNvSpPr/>
          <p:nvPr>
            <p:custDataLst>
              <p:tags r:id="rId12"/>
            </p:custDataLst>
          </p:nvPr>
        </p:nvSpPr>
        <p:spPr>
          <a:xfrm>
            <a:off x="9515299" y="2079616"/>
            <a:ext cx="2530093" cy="46236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减免税业务办理指南</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31" name="矩形 30"/>
          <p:cNvSpPr/>
          <p:nvPr>
            <p:custDataLst>
              <p:tags r:id="rId13"/>
            </p:custDataLst>
          </p:nvPr>
        </p:nvSpPr>
        <p:spPr>
          <a:xfrm>
            <a:off x="9514840" y="2430778"/>
            <a:ext cx="2373630" cy="232791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defTabSz="457200">
              <a:lnSpc>
                <a:spcPct val="129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可在全国任意口岸申报进口,《国内投资项目不予免税的进口目录》、《外商投资项目不予免税的进口商品目录》、《进口不予免税的重大技术装备和产品目录》内商品，不予办理减免税业务。</a:t>
            </a:r>
            <a:endParaRPr lang="zh-CN" altLang="en-US" sz="1400" u="none" strike="noStrike" kern="1200" cap="none" spc="0" baseline="0">
              <a:solidFill>
                <a:srgbClr val="595959"/>
              </a:solidFill>
              <a:latin typeface="思源黑体 CN Normal" charset="0"/>
              <a:ea typeface="思源黑体 CN Normal" charset="0"/>
              <a:cs typeface="思源黑体 CN Normal" charset="0"/>
              <a:sym typeface="思源黑体 CN Normal" charset="0"/>
            </a:endParaRPr>
          </a:p>
        </p:txBody>
      </p:sp>
      <p:sp>
        <p:nvSpPr>
          <p:cNvPr id="32" name="矩形 31"/>
          <p:cNvSpPr/>
          <p:nvPr>
            <p:custDataLst>
              <p:tags r:id="rId14"/>
            </p:custDataLst>
          </p:nvPr>
        </p:nvSpPr>
        <p:spPr>
          <a:xfrm>
            <a:off x="5589023" y="4055066"/>
            <a:ext cx="2530094" cy="46236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政策优势</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33" name="矩形 32"/>
          <p:cNvSpPr/>
          <p:nvPr>
            <p:custDataLst>
              <p:tags r:id="rId15"/>
            </p:custDataLst>
          </p:nvPr>
        </p:nvSpPr>
        <p:spPr>
          <a:xfrm>
            <a:off x="5589270" y="4417059"/>
            <a:ext cx="2672715" cy="1489071"/>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defTabSz="457200">
              <a:lnSpc>
                <a:spcPct val="129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海关减免税政策是支持产业结构调整、科技发展、企业自主创新等方面的进口税收政策，在推动产业发展及调整上发挥重要作用</a:t>
            </a:r>
            <a:r>
              <a:rPr lang="zh-CN" altLang="en-US" sz="1400" u="none" strike="noStrike" kern="1200" cap="none" spc="0" baseline="0">
                <a:solidFill>
                  <a:srgbClr val="595959"/>
                </a:solidFill>
                <a:latin typeface="思源黑体 CN Normal" charset="0"/>
                <a:ea typeface="思源黑体 CN Normal" charset="0"/>
                <a:cs typeface="思源黑体 CN Normal" charset="0"/>
                <a:sym typeface="思源黑体 CN Normal" charset="0"/>
              </a:rPr>
              <a:t>。</a:t>
            </a:r>
            <a:endParaRPr lang="zh-CN" altLang="en-US" sz="1400" u="none" strike="noStrike" kern="1200" cap="none" spc="0" baseline="0">
              <a:solidFill>
                <a:srgbClr val="595959"/>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202690" y="628015"/>
            <a:ext cx="3234055"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减免税业务案例场景</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7" name="任意多边形 6"/>
          <p:cNvSpPr/>
          <p:nvPr>
            <p:custDataLst>
              <p:tags r:id="rId1"/>
            </p:custDataLst>
          </p:nvPr>
        </p:nvSpPr>
        <p:spPr>
          <a:xfrm>
            <a:off x="477747" y="1985903"/>
            <a:ext cx="669708" cy="669707"/>
          </a:xfrm>
          <a:custGeom>
            <a:avLst/>
            <a:gdLst>
              <a:gd name="T1" fmla="*/ 0 w 21600"/>
              <a:gd name="T2" fmla="*/ 6373 h 21600"/>
              <a:gd name="T3" fmla="*/ 21600 w 21600"/>
              <a:gd name="T4" fmla="*/ 15221 h 21600"/>
            </a:gdLst>
            <a:ahLst/>
            <a:cxnLst/>
            <a:rect l="T1" t="T2" r="T3" b="T4"/>
            <a:pathLst>
              <a:path w="21600" h="21600">
                <a:moveTo>
                  <a:pt x="-147" y="-56"/>
                </a:moveTo>
                <a:lnTo>
                  <a:pt x="21451" y="-56"/>
                </a:lnTo>
                <a:lnTo>
                  <a:pt x="21451" y="21542"/>
                </a:lnTo>
                <a:lnTo>
                  <a:pt x="-147" y="21542"/>
                </a:lnTo>
                <a:cubicBezTo>
                  <a:pt x="-147" y="14337"/>
                  <a:pt x="-147" y="7140"/>
                  <a:pt x="-147" y="-56"/>
                </a:cubicBezTo>
                <a:close/>
              </a:path>
            </a:pathLst>
          </a:custGeom>
          <a:noFill/>
          <a:ln w="6350" cap="flat" cmpd="sng">
            <a:solidFill>
              <a:srgbClr val="7F7F7F"/>
            </a:solidFill>
            <a:prstDash val="solid"/>
            <a:miter/>
            <a:headEnd type="none" w="med" len="med"/>
            <a:tailEnd type="none" w="med" len="med"/>
          </a:ln>
          <a:effectLst/>
        </p:spPr>
        <p:txBody>
          <a:bodyPr vert="horz" wrap="square" lIns="91440" tIns="638595" rIns="91440" bIns="638967"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8" name="任意多边形 7"/>
          <p:cNvSpPr/>
          <p:nvPr>
            <p:custDataLst>
              <p:tags r:id="rId2"/>
            </p:custDataLst>
          </p:nvPr>
        </p:nvSpPr>
        <p:spPr>
          <a:xfrm>
            <a:off x="438947" y="1947104"/>
            <a:ext cx="77647" cy="77645"/>
          </a:xfrm>
          <a:custGeom>
            <a:avLst/>
            <a:gdLst>
              <a:gd name="T1" fmla="*/ 0 w 21600"/>
              <a:gd name="T2" fmla="*/ -27352 h 21600"/>
              <a:gd name="T3" fmla="*/ 21600 w 21600"/>
              <a:gd name="T4" fmla="*/ 48952 h 21600"/>
            </a:gdLst>
            <a:ahLst/>
            <a:cxnLst/>
            <a:rect l="T1" t="T2" r="T3" b="T4"/>
            <a:pathLst>
              <a:path w="21600" h="21600">
                <a:moveTo>
                  <a:pt x="-1283" y="-498"/>
                </a:moveTo>
                <a:lnTo>
                  <a:pt x="20312" y="-498"/>
                </a:lnTo>
                <a:lnTo>
                  <a:pt x="20312" y="21099"/>
                </a:lnTo>
                <a:lnTo>
                  <a:pt x="-1283" y="21099"/>
                </a:lnTo>
                <a:cubicBezTo>
                  <a:pt x="-1283" y="13899"/>
                  <a:pt x="-1283" y="6696"/>
                  <a:pt x="-1283" y="-498"/>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01" rIns="91440" bIns="-52601"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9" name="任意多边形 8"/>
          <p:cNvSpPr/>
          <p:nvPr>
            <p:custDataLst>
              <p:tags r:id="rId3"/>
            </p:custDataLst>
          </p:nvPr>
        </p:nvSpPr>
        <p:spPr>
          <a:xfrm>
            <a:off x="438947" y="2616811"/>
            <a:ext cx="77647" cy="77598"/>
          </a:xfrm>
          <a:custGeom>
            <a:avLst/>
            <a:gdLst>
              <a:gd name="T1" fmla="*/ 0 w 21600"/>
              <a:gd name="T2" fmla="*/ -27376 h 21600"/>
              <a:gd name="T3" fmla="*/ 21600 w 21600"/>
              <a:gd name="T4" fmla="*/ 48976 h 21600"/>
            </a:gdLst>
            <a:ahLst/>
            <a:cxnLst/>
            <a:rect l="T1" t="T2" r="T3" b="T4"/>
            <a:pathLst>
              <a:path w="21600" h="21600">
                <a:moveTo>
                  <a:pt x="-1283" y="-498"/>
                </a:moveTo>
                <a:lnTo>
                  <a:pt x="20312" y="-498"/>
                </a:lnTo>
                <a:lnTo>
                  <a:pt x="20312" y="21097"/>
                </a:lnTo>
                <a:lnTo>
                  <a:pt x="-1283" y="21097"/>
                </a:lnTo>
                <a:cubicBezTo>
                  <a:pt x="-1283" y="13897"/>
                  <a:pt x="-1283" y="6697"/>
                  <a:pt x="-1283" y="-498"/>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28" rIns="91440" bIns="-52628"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13" name="任意多边形 12"/>
          <p:cNvSpPr/>
          <p:nvPr>
            <p:custDataLst>
              <p:tags r:id="rId4"/>
            </p:custDataLst>
          </p:nvPr>
        </p:nvSpPr>
        <p:spPr>
          <a:xfrm>
            <a:off x="1108656" y="1947104"/>
            <a:ext cx="77600" cy="77645"/>
          </a:xfrm>
          <a:custGeom>
            <a:avLst/>
            <a:gdLst>
              <a:gd name="T1" fmla="*/ 0 w 21600"/>
              <a:gd name="T2" fmla="*/ -27352 h 21600"/>
              <a:gd name="T3" fmla="*/ 21600 w 21600"/>
              <a:gd name="T4" fmla="*/ 48952 h 21600"/>
            </a:gdLst>
            <a:ahLst/>
            <a:cxnLst/>
            <a:rect l="T1" t="T2" r="T3" b="T4"/>
            <a:pathLst>
              <a:path w="21600" h="21600">
                <a:moveTo>
                  <a:pt x="-1284" y="-498"/>
                </a:moveTo>
                <a:lnTo>
                  <a:pt x="20313" y="-498"/>
                </a:lnTo>
                <a:lnTo>
                  <a:pt x="20313" y="21099"/>
                </a:lnTo>
                <a:lnTo>
                  <a:pt x="-1284" y="21099"/>
                </a:lnTo>
                <a:cubicBezTo>
                  <a:pt x="-1284" y="13899"/>
                  <a:pt x="-1284" y="6696"/>
                  <a:pt x="-1284" y="-498"/>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01" rIns="91440" bIns="-52601"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14" name="任意多边形 13"/>
          <p:cNvSpPr/>
          <p:nvPr>
            <p:custDataLst>
              <p:tags r:id="rId5"/>
            </p:custDataLst>
          </p:nvPr>
        </p:nvSpPr>
        <p:spPr>
          <a:xfrm>
            <a:off x="603920" y="2092676"/>
            <a:ext cx="669706" cy="669707"/>
          </a:xfrm>
          <a:custGeom>
            <a:avLst/>
            <a:gdLst>
              <a:gd name="T1" fmla="*/ 0 w 21600"/>
              <a:gd name="T2" fmla="*/ 4899 h 21600"/>
              <a:gd name="T3" fmla="*/ 21600 w 21600"/>
              <a:gd name="T4" fmla="*/ 16695 h 21600"/>
            </a:gdLst>
            <a:ahLst/>
            <a:cxnLst/>
            <a:rect l="T1" t="T2" r="T3" b="T4"/>
            <a:pathLst>
              <a:path w="21600" h="21600">
                <a:moveTo>
                  <a:pt x="-146" y="-53"/>
                </a:moveTo>
                <a:lnTo>
                  <a:pt x="21451" y="-53"/>
                </a:lnTo>
                <a:lnTo>
                  <a:pt x="21451" y="21542"/>
                </a:lnTo>
                <a:lnTo>
                  <a:pt x="-146" y="21542"/>
                </a:lnTo>
                <a:cubicBezTo>
                  <a:pt x="-146" y="14337"/>
                  <a:pt x="-146" y="7140"/>
                  <a:pt x="-146" y="-53"/>
                </a:cubicBezTo>
                <a:close/>
              </a:path>
            </a:pathLst>
          </a:custGeom>
          <a:solidFill>
            <a:srgbClr val="62A6CF"/>
          </a:solidFill>
          <a:ln w="12700" cap="flat" cmpd="sng">
            <a:noFill/>
            <a:prstDash val="solid"/>
            <a:miter/>
          </a:ln>
          <a:effectLst>
            <a:outerShdw blurRad="203200" dist="76200" dir="2700000" algn="tl" rotWithShape="0">
              <a:srgbClr val="62A6CF">
                <a:alpha val="33725"/>
              </a:srgbClr>
            </a:outerShdw>
          </a:effectLst>
        </p:spPr>
        <p:txBody>
          <a:bodyPr vert="horz" wrap="square" lIns="91440" tIns="501492" rIns="91440" bIns="501864"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5" name="文本框 14"/>
          <p:cNvSpPr txBox="1"/>
          <p:nvPr>
            <p:custDataLst>
              <p:tags r:id="rId6"/>
            </p:custDataLst>
          </p:nvPr>
        </p:nvSpPr>
        <p:spPr>
          <a:xfrm>
            <a:off x="624829" y="2148475"/>
            <a:ext cx="600075" cy="579120"/>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rPr>
              <a:t>01</a:t>
            </a:r>
            <a:endParaRPr lang="zh-CN" altLang="en-US"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endParaRPr>
          </a:p>
        </p:txBody>
      </p:sp>
      <p:sp>
        <p:nvSpPr>
          <p:cNvPr id="16" name="文本框 15"/>
          <p:cNvSpPr txBox="1"/>
          <p:nvPr>
            <p:custDataLst>
              <p:tags r:id="rId7"/>
            </p:custDataLst>
          </p:nvPr>
        </p:nvSpPr>
        <p:spPr>
          <a:xfrm>
            <a:off x="1407795" y="2099944"/>
            <a:ext cx="2146298" cy="788034"/>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场景1：某高校进口教学用科技设备。</a:t>
            </a:r>
            <a:endPar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7" name="文本框 16"/>
          <p:cNvSpPr txBox="1"/>
          <p:nvPr>
            <p:custDataLst>
              <p:tags r:id="rId8"/>
            </p:custDataLst>
          </p:nvPr>
        </p:nvSpPr>
        <p:spPr>
          <a:xfrm>
            <a:off x="439420" y="2987675"/>
            <a:ext cx="3362325" cy="80518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29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减免依据：支持科技创新进口税收优惠政策</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18" name="任意多边形 17"/>
          <p:cNvSpPr/>
          <p:nvPr>
            <p:custDataLst>
              <p:tags r:id="rId9"/>
            </p:custDataLst>
          </p:nvPr>
        </p:nvSpPr>
        <p:spPr>
          <a:xfrm>
            <a:off x="4218609" y="2027813"/>
            <a:ext cx="669707" cy="669707"/>
          </a:xfrm>
          <a:custGeom>
            <a:avLst/>
            <a:gdLst>
              <a:gd name="T1" fmla="*/ 0 w 21600"/>
              <a:gd name="T2" fmla="*/ 6373 h 21600"/>
              <a:gd name="T3" fmla="*/ 21600 w 21600"/>
              <a:gd name="T4" fmla="*/ 15221 h 21600"/>
            </a:gdLst>
            <a:ahLst/>
            <a:cxnLst/>
            <a:rect l="T1" t="T2" r="T3" b="T4"/>
            <a:pathLst>
              <a:path w="21600" h="21600">
                <a:moveTo>
                  <a:pt x="-147" y="-56"/>
                </a:moveTo>
                <a:lnTo>
                  <a:pt x="21450" y="-56"/>
                </a:lnTo>
                <a:lnTo>
                  <a:pt x="21450" y="21542"/>
                </a:lnTo>
                <a:lnTo>
                  <a:pt x="-147" y="21542"/>
                </a:lnTo>
                <a:cubicBezTo>
                  <a:pt x="-147" y="14337"/>
                  <a:pt x="-147" y="7140"/>
                  <a:pt x="-147" y="-56"/>
                </a:cubicBezTo>
                <a:close/>
              </a:path>
            </a:pathLst>
          </a:custGeom>
          <a:noFill/>
          <a:ln w="6350" cap="flat" cmpd="sng">
            <a:solidFill>
              <a:srgbClr val="7F7F7F"/>
            </a:solidFill>
            <a:prstDash val="solid"/>
            <a:miter/>
            <a:headEnd type="none" w="med" len="med"/>
            <a:tailEnd type="none" w="med" len="med"/>
          </a:ln>
          <a:effectLst/>
        </p:spPr>
        <p:txBody>
          <a:bodyPr vert="horz" wrap="square" lIns="91440" tIns="638595" rIns="91440" bIns="638967"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1" name="任意多边形 20"/>
          <p:cNvSpPr/>
          <p:nvPr>
            <p:custDataLst>
              <p:tags r:id="rId10"/>
            </p:custDataLst>
          </p:nvPr>
        </p:nvSpPr>
        <p:spPr>
          <a:xfrm>
            <a:off x="4179808" y="1989014"/>
            <a:ext cx="77645" cy="77648"/>
          </a:xfrm>
          <a:custGeom>
            <a:avLst/>
            <a:gdLst>
              <a:gd name="T1" fmla="*/ 0 w 21600"/>
              <a:gd name="T2" fmla="*/ -27352 h 21600"/>
              <a:gd name="T3" fmla="*/ 21600 w 21600"/>
              <a:gd name="T4" fmla="*/ 48952 h 21600"/>
            </a:gdLst>
            <a:ahLst/>
            <a:cxnLst/>
            <a:rect l="T1" t="T2" r="T3" b="T4"/>
            <a:pathLst>
              <a:path w="21600" h="21600">
                <a:moveTo>
                  <a:pt x="-1281" y="-499"/>
                </a:moveTo>
                <a:lnTo>
                  <a:pt x="20312" y="-499"/>
                </a:lnTo>
                <a:lnTo>
                  <a:pt x="20312" y="21100"/>
                </a:lnTo>
                <a:lnTo>
                  <a:pt x="-1281" y="21100"/>
                </a:lnTo>
                <a:cubicBezTo>
                  <a:pt x="-1281" y="13899"/>
                  <a:pt x="-1281" y="6699"/>
                  <a:pt x="-1281" y="-499"/>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05" rIns="91440" bIns="-52605"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2" name="任意多边形 21"/>
          <p:cNvSpPr/>
          <p:nvPr>
            <p:custDataLst>
              <p:tags r:id="rId11"/>
            </p:custDataLst>
          </p:nvPr>
        </p:nvSpPr>
        <p:spPr>
          <a:xfrm>
            <a:off x="4179808" y="2658721"/>
            <a:ext cx="77645" cy="77598"/>
          </a:xfrm>
          <a:custGeom>
            <a:avLst/>
            <a:gdLst>
              <a:gd name="T1" fmla="*/ 0 w 21600"/>
              <a:gd name="T2" fmla="*/ -27376 h 21600"/>
              <a:gd name="T3" fmla="*/ 21600 w 21600"/>
              <a:gd name="T4" fmla="*/ 48976 h 21600"/>
            </a:gdLst>
            <a:ahLst/>
            <a:cxnLst/>
            <a:rect l="T1" t="T2" r="T3" b="T4"/>
            <a:pathLst>
              <a:path w="21600" h="21600">
                <a:moveTo>
                  <a:pt x="-1281" y="-498"/>
                </a:moveTo>
                <a:lnTo>
                  <a:pt x="20312" y="-498"/>
                </a:lnTo>
                <a:lnTo>
                  <a:pt x="20312" y="21099"/>
                </a:lnTo>
                <a:lnTo>
                  <a:pt x="-1281" y="21099"/>
                </a:lnTo>
                <a:cubicBezTo>
                  <a:pt x="-1281" y="13897"/>
                  <a:pt x="-1281" y="6699"/>
                  <a:pt x="-1281" y="-498"/>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28" rIns="91440" bIns="-52628"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3" name="任意多边形 22"/>
          <p:cNvSpPr/>
          <p:nvPr>
            <p:custDataLst>
              <p:tags r:id="rId12"/>
            </p:custDataLst>
          </p:nvPr>
        </p:nvSpPr>
        <p:spPr>
          <a:xfrm>
            <a:off x="4849517" y="1989014"/>
            <a:ext cx="77598" cy="77648"/>
          </a:xfrm>
          <a:custGeom>
            <a:avLst/>
            <a:gdLst>
              <a:gd name="T1" fmla="*/ 0 w 21600"/>
              <a:gd name="T2" fmla="*/ -27352 h 21600"/>
              <a:gd name="T3" fmla="*/ 21600 w 21600"/>
              <a:gd name="T4" fmla="*/ 48952 h 21600"/>
            </a:gdLst>
            <a:ahLst/>
            <a:cxnLst/>
            <a:rect l="T1" t="T2" r="T3" b="T4"/>
            <a:pathLst>
              <a:path w="21600" h="21600">
                <a:moveTo>
                  <a:pt x="-1285" y="-499"/>
                </a:moveTo>
                <a:lnTo>
                  <a:pt x="20313" y="-499"/>
                </a:lnTo>
                <a:lnTo>
                  <a:pt x="20313" y="21100"/>
                </a:lnTo>
                <a:lnTo>
                  <a:pt x="-1285" y="21100"/>
                </a:lnTo>
                <a:cubicBezTo>
                  <a:pt x="-1285" y="13899"/>
                  <a:pt x="-1285" y="6699"/>
                  <a:pt x="-1285" y="-499"/>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52605" rIns="91440" bIns="-52605" anchor="ctr" anchorCtr="0">
            <a:noAutofit/>
          </a:bodyPr>
          <a:lstStyle/>
          <a:p>
            <a:pPr marL="0" marR="0" indent="0" algn="l" eaLnBrk="1" fontAlgn="auto" latinLnBrk="0" hangingPunct="1">
              <a:lnSpc>
                <a:spcPct val="100000"/>
              </a:lnSpc>
              <a:spcBef>
                <a:spcPts val="0"/>
              </a:spcBef>
              <a:spcAft>
                <a:spcPts val="0"/>
              </a:spcAft>
              <a:buNone/>
            </a:pPr>
            <a:endParaRPr lang="zh-CN" altLang="en-US" sz="12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4" name="任意多边形 23"/>
          <p:cNvSpPr/>
          <p:nvPr>
            <p:custDataLst>
              <p:tags r:id="rId13"/>
            </p:custDataLst>
          </p:nvPr>
        </p:nvSpPr>
        <p:spPr>
          <a:xfrm>
            <a:off x="4344781" y="2134586"/>
            <a:ext cx="669700" cy="669707"/>
          </a:xfrm>
          <a:custGeom>
            <a:avLst/>
            <a:gdLst>
              <a:gd name="T1" fmla="*/ 0 w 21600"/>
              <a:gd name="T2" fmla="*/ 0 h 21600"/>
              <a:gd name="T3" fmla="*/ 21600 w 21600"/>
              <a:gd name="T4" fmla="*/ 21600 h 21600"/>
            </a:gdLst>
            <a:ahLst/>
            <a:cxnLst/>
            <a:rect l="T1" t="T2" r="T3" b="T4"/>
            <a:pathLst>
              <a:path w="21600" h="21600">
                <a:moveTo>
                  <a:pt x="-145" y="-53"/>
                </a:moveTo>
                <a:lnTo>
                  <a:pt x="21450" y="-53"/>
                </a:lnTo>
                <a:lnTo>
                  <a:pt x="21450" y="21542"/>
                </a:lnTo>
                <a:lnTo>
                  <a:pt x="-145" y="21542"/>
                </a:lnTo>
                <a:cubicBezTo>
                  <a:pt x="-145" y="14337"/>
                  <a:pt x="-145" y="7140"/>
                  <a:pt x="-145" y="-53"/>
                </a:cubicBezTo>
                <a:close/>
              </a:path>
            </a:pathLst>
          </a:custGeom>
          <a:solidFill>
            <a:srgbClr val="62A6CF"/>
          </a:solidFill>
          <a:ln w="12700" cap="flat" cmpd="sng">
            <a:noFill/>
            <a:prstDash val="solid"/>
            <a:miter/>
          </a:ln>
          <a:effectLst>
            <a:outerShdw blurRad="203200" dist="76200" dir="2700000" algn="tl" rotWithShape="0">
              <a:srgbClr val="62A6CF">
                <a:alpha val="33725"/>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5" name="文本框 24"/>
          <p:cNvSpPr txBox="1"/>
          <p:nvPr>
            <p:custDataLst>
              <p:tags r:id="rId14"/>
            </p:custDataLst>
          </p:nvPr>
        </p:nvSpPr>
        <p:spPr>
          <a:xfrm>
            <a:off x="4310394" y="2190386"/>
            <a:ext cx="675183" cy="584775"/>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rPr>
              <a:t>02</a:t>
            </a:r>
            <a:endParaRPr lang="zh-CN" altLang="en-US"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endParaRPr>
          </a:p>
        </p:txBody>
      </p:sp>
      <p:sp>
        <p:nvSpPr>
          <p:cNvPr id="26" name="文本框 25"/>
          <p:cNvSpPr txBox="1"/>
          <p:nvPr>
            <p:custDataLst>
              <p:tags r:id="rId15"/>
            </p:custDataLst>
          </p:nvPr>
        </p:nvSpPr>
        <p:spPr>
          <a:xfrm>
            <a:off x="5206709" y="1987549"/>
            <a:ext cx="3360420" cy="91440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场景2：某公司深加工车间蒸烤设施绿色节能智能化改造提升项目进口设备。</a:t>
            </a:r>
            <a:endParaRPr lang="zh-CN" altLang="en-US" sz="1800" u="none" strike="noStrike" kern="1200" cap="none" spc="0" baseline="0">
              <a:solidFill>
                <a:srgbClr val="62A6CF"/>
              </a:solidFill>
              <a:latin typeface="思源黑体 CN Medium" charset="0"/>
              <a:ea typeface="思源黑体 CN Medium" charset="0"/>
              <a:cs typeface="OPPOSans B" pitchFamily="18" charset="-122"/>
              <a:sym typeface="思源黑体 CN Normal" charset="0"/>
            </a:endParaRPr>
          </a:p>
        </p:txBody>
      </p:sp>
      <p:sp>
        <p:nvSpPr>
          <p:cNvPr id="27" name="文本框 26"/>
          <p:cNvSpPr txBox="1"/>
          <p:nvPr>
            <p:custDataLst>
              <p:tags r:id="rId16"/>
            </p:custDataLst>
          </p:nvPr>
        </p:nvSpPr>
        <p:spPr>
          <a:xfrm>
            <a:off x="4283370" y="2985770"/>
            <a:ext cx="3485515" cy="749293"/>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29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减免依据：鼓励项目进口税收优惠政策</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2" name="文本框 1"/>
          <p:cNvSpPr txBox="1"/>
          <p:nvPr>
            <p:custDataLst>
              <p:tags r:id="rId17"/>
            </p:custDataLst>
          </p:nvPr>
        </p:nvSpPr>
        <p:spPr>
          <a:xfrm>
            <a:off x="477520" y="4115435"/>
            <a:ext cx="3325495" cy="1162685"/>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29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减免内容：进口高压低温显微X射线衍射仪，货值49万美元，减免税款45万元。</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3" name="文本框 2"/>
          <p:cNvSpPr txBox="1"/>
          <p:nvPr>
            <p:custDataLst>
              <p:tags r:id="rId18"/>
            </p:custDataLst>
          </p:nvPr>
        </p:nvSpPr>
        <p:spPr>
          <a:xfrm>
            <a:off x="4272282" y="4112895"/>
            <a:ext cx="4185920" cy="1103166"/>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29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减免内容：进口油炸机、煎烤机、烘烤机、压平机等多类设备，货值298万美元，减免税款231万元。</a:t>
            </a:r>
            <a:r>
              <a:rPr lang="en-US" altLang="zh-CN" sz="1800" u="none" strike="noStrike" kern="1200" cap="none" spc="0" baseline="0">
                <a:solidFill>
                  <a:schemeClr val="tx1">
                    <a:lumMod val="75000"/>
                    <a:lumOff val="25000"/>
                  </a:schemeClr>
                </a:solidFill>
                <a:latin typeface="思源黑体 CN Normal" charset="0"/>
                <a:ea typeface="思源黑体 CN Normal" charset="0"/>
                <a:cs typeface="思源黑体 CN Normal" charset="0"/>
                <a:sym typeface="思源黑体 CN Normal" charset="0"/>
              </a:rPr>
              <a:t> </a:t>
            </a:r>
            <a:endParaRPr lang="en-US" altLang="zh-CN" sz="1800" u="none" strike="noStrike" kern="1200" cap="none" spc="0" baseline="0">
              <a:solidFill>
                <a:schemeClr val="tx1">
                  <a:lumMod val="75000"/>
                  <a:lumOff val="25000"/>
                </a:schemeClr>
              </a:solidFill>
              <a:latin typeface="思源黑体 CN Normal" charset="0"/>
              <a:ea typeface="思源黑体 CN Normal" charset="0"/>
              <a:cs typeface="思源黑体 CN Normal" charset="0"/>
              <a:sym typeface="思源黑体 CN Normal" charset="0"/>
            </a:endParaRPr>
          </a:p>
        </p:txBody>
      </p:sp>
      <p:sp>
        <p:nvSpPr>
          <p:cNvPr id="29" name="任意多边形 6"/>
          <p:cNvSpPr/>
          <p:nvPr>
            <p:custDataLst>
              <p:tags r:id="rId19"/>
            </p:custDataLst>
          </p:nvPr>
        </p:nvSpPr>
        <p:spPr>
          <a:xfrm>
            <a:off x="9113848" y="2064742"/>
            <a:ext cx="669707" cy="669707"/>
          </a:xfrm>
          <a:custGeom>
            <a:avLst/>
            <a:gdLst>
              <a:gd name="T1" fmla="*/ 0 w 21600"/>
              <a:gd name="T2" fmla="*/ 0 h 21600"/>
              <a:gd name="T3" fmla="*/ 21600 w 21600"/>
              <a:gd name="T4" fmla="*/ 21600 h 21600"/>
            </a:gdLst>
            <a:ahLst/>
            <a:cxnLst/>
            <a:rect l="T1" t="T2" r="T3" b="T4"/>
            <a:pathLst>
              <a:path w="21600" h="21600">
                <a:moveTo>
                  <a:pt x="-147" y="-55"/>
                </a:moveTo>
                <a:lnTo>
                  <a:pt x="21449" y="-55"/>
                </a:lnTo>
                <a:lnTo>
                  <a:pt x="21449" y="21542"/>
                </a:lnTo>
                <a:lnTo>
                  <a:pt x="-147" y="21542"/>
                </a:lnTo>
                <a:cubicBezTo>
                  <a:pt x="-147" y="14338"/>
                  <a:pt x="-147" y="7140"/>
                  <a:pt x="-147" y="-55"/>
                </a:cubicBezTo>
                <a:close/>
              </a:path>
            </a:pathLst>
          </a:custGeom>
          <a:noFill/>
          <a:ln w="6350" cap="flat" cmpd="sng">
            <a:solidFill>
              <a:srgbClr val="7F7F7F"/>
            </a:solidFill>
            <a:prstDash val="solid"/>
            <a:miter/>
            <a:headEnd type="none" w="med" len="med"/>
            <a:tailEnd type="none" w="med" len="med"/>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20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31" name="任意多边形 7"/>
          <p:cNvSpPr/>
          <p:nvPr>
            <p:custDataLst>
              <p:tags r:id="rId20"/>
            </p:custDataLst>
          </p:nvPr>
        </p:nvSpPr>
        <p:spPr>
          <a:xfrm>
            <a:off x="9075047" y="2025944"/>
            <a:ext cx="77647" cy="77645"/>
          </a:xfrm>
          <a:custGeom>
            <a:avLst/>
            <a:gdLst>
              <a:gd name="T1" fmla="*/ 0 w 21600"/>
              <a:gd name="T2" fmla="*/ 0 h 21600"/>
              <a:gd name="T3" fmla="*/ 21600 w 21600"/>
              <a:gd name="T4" fmla="*/ 21600 h 21600"/>
            </a:gdLst>
            <a:ahLst/>
            <a:cxnLst/>
            <a:rect l="T1" t="T2" r="T3" b="T4"/>
            <a:pathLst>
              <a:path w="21600" h="21600">
                <a:moveTo>
                  <a:pt x="-1281" y="-499"/>
                </a:moveTo>
                <a:lnTo>
                  <a:pt x="20315" y="-499"/>
                </a:lnTo>
                <a:lnTo>
                  <a:pt x="20315" y="21097"/>
                </a:lnTo>
                <a:lnTo>
                  <a:pt x="-1281" y="21097"/>
                </a:lnTo>
                <a:cubicBezTo>
                  <a:pt x="-1281" y="13897"/>
                  <a:pt x="-1281" y="6695"/>
                  <a:pt x="-1281" y="-499"/>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20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33" name="任意多边形 8"/>
          <p:cNvSpPr/>
          <p:nvPr>
            <p:custDataLst>
              <p:tags r:id="rId21"/>
            </p:custDataLst>
          </p:nvPr>
        </p:nvSpPr>
        <p:spPr>
          <a:xfrm>
            <a:off x="9075047" y="2695653"/>
            <a:ext cx="77647" cy="77598"/>
          </a:xfrm>
          <a:custGeom>
            <a:avLst/>
            <a:gdLst>
              <a:gd name="T1" fmla="*/ 0 w 21600"/>
              <a:gd name="T2" fmla="*/ 0 h 21600"/>
              <a:gd name="T3" fmla="*/ 21600 w 21600"/>
              <a:gd name="T4" fmla="*/ 21600 h 21600"/>
            </a:gdLst>
            <a:ahLst/>
            <a:cxnLst/>
            <a:rect l="T1" t="T2" r="T3" b="T4"/>
            <a:pathLst>
              <a:path w="21600" h="21600">
                <a:moveTo>
                  <a:pt x="-1281" y="-499"/>
                </a:moveTo>
                <a:lnTo>
                  <a:pt x="20315" y="-499"/>
                </a:lnTo>
                <a:lnTo>
                  <a:pt x="20315" y="21099"/>
                </a:lnTo>
                <a:lnTo>
                  <a:pt x="-1281" y="21099"/>
                </a:lnTo>
                <a:cubicBezTo>
                  <a:pt x="-1281" y="13898"/>
                  <a:pt x="-1281" y="6698"/>
                  <a:pt x="-1281" y="-499"/>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20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35" name="任意多边形 12"/>
          <p:cNvSpPr/>
          <p:nvPr>
            <p:custDataLst>
              <p:tags r:id="rId22"/>
            </p:custDataLst>
          </p:nvPr>
        </p:nvSpPr>
        <p:spPr>
          <a:xfrm>
            <a:off x="9744757" y="2025944"/>
            <a:ext cx="77598" cy="77645"/>
          </a:xfrm>
          <a:custGeom>
            <a:avLst/>
            <a:gdLst>
              <a:gd name="T1" fmla="*/ 0 w 21600"/>
              <a:gd name="T2" fmla="*/ 0 h 21600"/>
              <a:gd name="T3" fmla="*/ 21600 w 21600"/>
              <a:gd name="T4" fmla="*/ 21600 h 21600"/>
            </a:gdLst>
            <a:ahLst/>
            <a:cxnLst/>
            <a:rect l="T1" t="T2" r="T3" b="T4"/>
            <a:pathLst>
              <a:path w="21600" h="21600">
                <a:moveTo>
                  <a:pt x="-1282" y="-499"/>
                </a:moveTo>
                <a:lnTo>
                  <a:pt x="20312" y="-499"/>
                </a:lnTo>
                <a:lnTo>
                  <a:pt x="20312" y="21097"/>
                </a:lnTo>
                <a:lnTo>
                  <a:pt x="-1282" y="21097"/>
                </a:lnTo>
                <a:cubicBezTo>
                  <a:pt x="-1282" y="13897"/>
                  <a:pt x="-1282" y="6695"/>
                  <a:pt x="-1282" y="-499"/>
                </a:cubicBezTo>
                <a:close/>
              </a:path>
            </a:pathLst>
          </a:custGeom>
          <a:solidFill>
            <a:srgbClr val="FFFFFF"/>
          </a:solidFill>
          <a:ln w="6350" cap="flat" cmpd="sng">
            <a:solidFill>
              <a:srgbClr val="7F7F7F"/>
            </a:solidFill>
            <a:prstDash val="solid"/>
            <a:miter/>
            <a:headEnd type="none" w="med" len="med"/>
            <a:tailEnd type="none" w="med" len="med"/>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20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37" name="任意多边形 13"/>
          <p:cNvSpPr/>
          <p:nvPr>
            <p:custDataLst>
              <p:tags r:id="rId23"/>
            </p:custDataLst>
          </p:nvPr>
        </p:nvSpPr>
        <p:spPr>
          <a:xfrm>
            <a:off x="9240021" y="2171516"/>
            <a:ext cx="669706" cy="669707"/>
          </a:xfrm>
          <a:custGeom>
            <a:avLst/>
            <a:gdLst>
              <a:gd name="T1" fmla="*/ 0 w 21600"/>
              <a:gd name="T2" fmla="*/ 0 h 21600"/>
              <a:gd name="T3" fmla="*/ 21600 w 21600"/>
              <a:gd name="T4" fmla="*/ 21600 h 21600"/>
            </a:gdLst>
            <a:ahLst/>
            <a:cxnLst/>
            <a:rect l="T1" t="T2" r="T3" b="T4"/>
            <a:pathLst>
              <a:path w="21600" h="21600">
                <a:moveTo>
                  <a:pt x="-147" y="-56"/>
                </a:moveTo>
                <a:lnTo>
                  <a:pt x="21449" y="-56"/>
                </a:lnTo>
                <a:lnTo>
                  <a:pt x="21449" y="21541"/>
                </a:lnTo>
                <a:lnTo>
                  <a:pt x="-147" y="21541"/>
                </a:lnTo>
                <a:cubicBezTo>
                  <a:pt x="-147" y="14340"/>
                  <a:pt x="-147" y="7142"/>
                  <a:pt x="-147" y="-56"/>
                </a:cubicBezTo>
                <a:close/>
              </a:path>
            </a:pathLst>
          </a:custGeom>
          <a:solidFill>
            <a:srgbClr val="62A6CF"/>
          </a:solidFill>
          <a:ln w="12700" cap="flat" cmpd="sng">
            <a:noFill/>
            <a:prstDash val="solid"/>
            <a:miter/>
          </a:ln>
          <a:effectLst>
            <a:outerShdw blurRad="203200" dist="76200" dir="2700000" algn="tl" rotWithShape="0">
              <a:srgbClr val="62A6CF">
                <a:alpha val="33725"/>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38" name="文本框 37"/>
          <p:cNvSpPr txBox="1"/>
          <p:nvPr>
            <p:custDataLst>
              <p:tags r:id="rId24"/>
            </p:custDataLst>
          </p:nvPr>
        </p:nvSpPr>
        <p:spPr>
          <a:xfrm>
            <a:off x="9260931" y="2227315"/>
            <a:ext cx="600075" cy="579120"/>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en-US" altLang="zh-CN"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rPr>
              <a:t>0</a:t>
            </a:r>
            <a:r>
              <a:rPr lang="en-US" altLang="zh-CN" sz="3200" b="1" u="none" strike="noStrike" kern="1200" cap="none" spc="0" baseline="0">
                <a:solidFill>
                  <a:schemeClr val="bg1"/>
                </a:solidFill>
                <a:latin typeface="思源黑体 CN Medium" charset="0"/>
                <a:ea typeface="思源黑体 CN Medium" charset="0"/>
                <a:cs typeface="OPPOSans H" pitchFamily="18" charset="-122"/>
              </a:rPr>
              <a:t>3</a:t>
            </a:r>
            <a:endParaRPr lang="zh-CN" altLang="en-US" sz="3200" b="1" u="none" strike="noStrike" kern="1200" cap="none" spc="0" baseline="0">
              <a:solidFill>
                <a:schemeClr val="bg1"/>
              </a:solidFill>
              <a:latin typeface="思源黑体 CN Medium" charset="0"/>
              <a:ea typeface="思源黑体 CN Medium" charset="0"/>
              <a:cs typeface="OPPOSans H" pitchFamily="18" charset="-122"/>
              <a:sym typeface="思源黑体 CN Normal" charset="0"/>
            </a:endParaRPr>
          </a:p>
        </p:txBody>
      </p:sp>
      <p:sp>
        <p:nvSpPr>
          <p:cNvPr id="39" name="文本框 38"/>
          <p:cNvSpPr txBox="1"/>
          <p:nvPr/>
        </p:nvSpPr>
        <p:spPr>
          <a:xfrm>
            <a:off x="10035540" y="2066779"/>
            <a:ext cx="2156458" cy="91440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rPr>
              <a:t>场景3：</a:t>
            </a: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某风电设</a:t>
            </a:r>
            <a:endPar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endParaRPr>
          </a:p>
          <a:p>
            <a:pPr marL="0" indent="0" algn="l">
              <a:lnSpc>
                <a:spcPct val="100000"/>
              </a:lnSpc>
              <a:spcBef>
                <a:spcPts val="0"/>
              </a:spcBef>
              <a:spcAft>
                <a:spcPts val="0"/>
              </a:spcAft>
              <a:buNone/>
            </a:pP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备制造商进口主轴</a:t>
            </a:r>
            <a:endPar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endParaRPr>
          </a:p>
          <a:p>
            <a:pPr marL="0" indent="0" algn="l">
              <a:lnSpc>
                <a:spcPct val="100000"/>
              </a:lnSpc>
              <a:spcBef>
                <a:spcPts val="0"/>
              </a:spcBef>
              <a:spcAft>
                <a:spcPts val="0"/>
              </a:spcAft>
              <a:buNone/>
            </a:pP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轴承</a:t>
            </a:r>
            <a:r>
              <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rPr>
              <a:t>。</a:t>
            </a:r>
            <a:endParaRPr lang="zh-CN" altLang="en-US" sz="18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0" name="文本框 39"/>
          <p:cNvSpPr txBox="1"/>
          <p:nvPr/>
        </p:nvSpPr>
        <p:spPr>
          <a:xfrm>
            <a:off x="9014460" y="3054350"/>
            <a:ext cx="3177540" cy="821055"/>
          </a:xfrm>
          <a:prstGeom prst="rect">
            <a:avLst/>
          </a:prstGeom>
          <a:noFill/>
          <a:ln w="9525" cap="flat" cmpd="sng">
            <a:noFill/>
            <a:prstDash val="solid"/>
            <a:miter/>
          </a:ln>
          <a:effectLst/>
        </p:spPr>
        <p:txBody>
          <a:bodyPr vert="horz" wrap="square" lIns="91440" tIns="45720" rIns="91440" bIns="45720" anchor="t" anchorCtr="0">
            <a:noAutofit/>
          </a:bodyPr>
          <a:lstStyle/>
          <a:p>
            <a:pPr algn="l">
              <a:lnSpc>
                <a:spcPct val="130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减免依据：重大技术装备</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endParaRPr>
          </a:p>
          <a:p>
            <a:pPr algn="l">
              <a:lnSpc>
                <a:spcPct val="130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进口税收政策。</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41" name="文本框 40"/>
          <p:cNvSpPr txBox="1"/>
          <p:nvPr/>
        </p:nvSpPr>
        <p:spPr>
          <a:xfrm>
            <a:off x="9013825" y="4116705"/>
            <a:ext cx="3178810" cy="116840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ts val="28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减免内容：进口5MW以上</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l">
              <a:lnSpc>
                <a:spcPts val="28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风机主轴轴承（直径&gt;3米），</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endParaRPr>
          </a:p>
          <a:p>
            <a:pPr marL="0" indent="0" algn="l">
              <a:lnSpc>
                <a:spcPts val="28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减免税款300余万元。</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03</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2818125"/>
            <a:ext cx="4560826" cy="1353820"/>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保税物流中心（B型</a:t>
            </a:r>
            <a:r>
              <a:rPr lang="zh-CN" altLang="en-US" sz="4400" b="1" kern="0" spc="30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a:t>
            </a: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政策</a:t>
            </a:r>
            <a:endPar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509947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THREE</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2" name="矩形: 圆角 11"/>
          <p:cNvSpPr/>
          <p:nvPr/>
        </p:nvSpPr>
        <p:spPr>
          <a:xfrm>
            <a:off x="622757" y="737275"/>
            <a:ext cx="10945216" cy="5760639"/>
          </a:xfrm>
          <a:prstGeom prst="roundRect">
            <a:avLst>
              <a:gd name="adj" fmla="val 3111"/>
            </a:avLst>
          </a:prstGeom>
          <a:solidFill>
            <a:schemeClr val="bg1"/>
          </a:solidFill>
          <a:ln w="3175" cap="flat" cmpd="sng">
            <a:noFill/>
            <a:prstDash val="solid"/>
            <a:miter/>
          </a:ln>
          <a:effectLst>
            <a:outerShdw blurRad="114300" sx="102000" sy="102000" algn="ctr" rotWithShape="0">
              <a:srgbClr val="000000">
                <a:alpha val="23529"/>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en-US" altLang="zh-CN" sz="1800" b="0" u="none" strike="noStrike" kern="1200" cap="none" spc="0" baseline="0">
              <a:solidFill>
                <a:srgbClr val="404040"/>
              </a:solidFill>
              <a:latin typeface="思源黑体 CN Medium" charset="0"/>
              <a:ea typeface="思源黑体 CN Medium" charset="0"/>
              <a:cs typeface="思源黑体 CN Normal" charset="0"/>
              <a:sym typeface="思源黑体 CN Normal" charset="0"/>
            </a:endParaRPr>
          </a:p>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endParaRPr>
          </a:p>
        </p:txBody>
      </p:sp>
      <p:sp>
        <p:nvSpPr>
          <p:cNvPr id="2" name="文本框 1"/>
          <p:cNvSpPr txBox="1"/>
          <p:nvPr/>
        </p:nvSpPr>
        <p:spPr>
          <a:xfrm>
            <a:off x="622935" y="1432560"/>
            <a:ext cx="10944858" cy="661035"/>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ctr">
              <a:lnSpc>
                <a:spcPct val="100000"/>
              </a:lnSpc>
              <a:spcBef>
                <a:spcPts val="0"/>
              </a:spcBef>
              <a:spcAft>
                <a:spcPts val="0"/>
              </a:spcAft>
              <a:buNone/>
            </a:pPr>
            <a:r>
              <a:rPr lang="zh-CN" altLang="en-US" sz="36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思源黑体 CN Normal" charset="0"/>
              </a:rPr>
              <a:t>前</a:t>
            </a:r>
            <a:r>
              <a:rPr lang="en-US" altLang="zh-CN" sz="36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思源黑体 CN Normal" charset="0"/>
              </a:rPr>
              <a:t>  </a:t>
            </a:r>
            <a:r>
              <a:rPr lang="zh-CN" altLang="en-US" sz="36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思源黑体 CN Normal" charset="0"/>
              </a:rPr>
              <a:t>言</a:t>
            </a:r>
            <a:endParaRPr lang="zh-CN" altLang="en-US" sz="36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思源黑体 CN Normal" charset="0"/>
            </a:endParaRPr>
          </a:p>
        </p:txBody>
      </p:sp>
      <p:sp>
        <p:nvSpPr>
          <p:cNvPr id="3" name="文本框 2"/>
          <p:cNvSpPr txBox="1"/>
          <p:nvPr/>
        </p:nvSpPr>
        <p:spPr>
          <a:xfrm>
            <a:off x="1640840" y="2624455"/>
            <a:ext cx="8910955" cy="2906395"/>
          </a:xfrm>
          <a:prstGeom prst="rect">
            <a:avLst/>
          </a:prstGeom>
          <a:noFill/>
          <a:ln w="9525" cap="flat" cmpd="sng">
            <a:noFill/>
            <a:prstDash val="solid"/>
            <a:miter/>
          </a:ln>
          <a:effectLst/>
        </p:spPr>
        <p:txBody>
          <a:bodyPr vert="horz" wrap="square" lIns="91440" tIns="45720" rIns="91440" bIns="45720" anchor="t" anchorCtr="0">
            <a:noAutofit/>
          </a:bodyPr>
          <a:lstStyle/>
          <a:p>
            <a:pPr indent="508000" algn="l">
              <a:lnSpc>
                <a:spcPct val="150000"/>
              </a:lnSpc>
              <a:spcBef>
                <a:spcPts val="0"/>
              </a:spcBef>
              <a:spcAft>
                <a:spcPts val="0"/>
              </a:spcAft>
              <a:buNone/>
              <a:extLst>
                <a:ext uri="{35155182-B16C-46BC-9424-99874614C6A1}">
                  <wpsdc:indentchars xmlns:wpsdc="http://www.wps.cn/officeDocument/2017/drawingmlCustomData" val="200" checksum="282533468"/>
                </a:ext>
              </a:extLst>
            </a:pP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今年以来，面对复杂严峻的国际形势，聊城市外贸顶住压力，表现出了前所未有的韧劲，前</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3</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季度，实现进出口总值</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546.8</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亿元，较去年同期增长</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35%</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，高于全省平均增速</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29.5</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个百分点，进出口规模创历史同期新高，进出口增速列全省第</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1</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位，我市以</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2.1%</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的总量占比为山东省外贸贡献了</a:t>
            </a:r>
            <a:r>
              <a:rPr lang="en-US" altLang="zh-CN"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10.4%</a:t>
            </a:r>
            <a:r>
              <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rPr>
              <a:t>的增量。</a:t>
            </a:r>
            <a:endParaRPr lang="zh-CN" altLang="en-US" sz="2000" u="none" strike="noStrike" kern="1200" cap="none" spc="0" baseline="0">
              <a:solidFill>
                <a:schemeClr val="accent1">
                  <a:lumMod val="75000"/>
                </a:schemeClr>
              </a:solidFill>
              <a:latin typeface="方正小标宋_GBK" panose="03000509000000000000" charset="-122"/>
              <a:ea typeface="方正小标宋_GBK" panose="03000509000000000000" charset="-122"/>
              <a:cs typeface="方正小标宋_GBK"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5600700" cy="430530"/>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保税物流中心（B型</a:t>
            </a:r>
            <a:r>
              <a:rPr lang="zh-CN" altLang="en-US" sz="280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a:t>
            </a:r>
            <a:endParaRPr lang="zh-CN" altLang="en-US" sz="2800" u="none" strike="noStrike" kern="1200" cap="none" spc="0" baseline="0">
              <a:solidFill>
                <a:schemeClr val="tx1"/>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7" name="椭圆 6"/>
          <p:cNvSpPr/>
          <p:nvPr>
            <p:custDataLst>
              <p:tags r:id="rId1"/>
            </p:custDataLst>
          </p:nvPr>
        </p:nvSpPr>
        <p:spPr>
          <a:xfrm>
            <a:off x="1253111" y="2023538"/>
            <a:ext cx="469233" cy="469233"/>
          </a:xfrm>
          <a:prstGeom prst="ellipse">
            <a:avLst/>
          </a:prstGeom>
          <a:solidFill>
            <a:schemeClr val="bg1"/>
          </a:solidFill>
          <a:ln w="28575" cap="flat" cmpd="sng">
            <a:solidFill>
              <a:srgbClr val="62A6CF"/>
            </a:solidFill>
            <a:prstDash val="solid"/>
            <a:miter/>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2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grpSp>
        <p:nvGrpSpPr>
          <p:cNvPr id="8" name="组合 7"/>
          <p:cNvGrpSpPr/>
          <p:nvPr/>
        </p:nvGrpSpPr>
        <p:grpSpPr>
          <a:xfrm>
            <a:off x="1341762" y="2135985"/>
            <a:ext cx="291931" cy="236959"/>
            <a:chOff x="1341762" y="2135985"/>
            <a:chExt cx="291931" cy="236959"/>
          </a:xfrm>
        </p:grpSpPr>
        <p:sp>
          <p:nvSpPr>
            <p:cNvPr id="9" name="Freeform 55"/>
            <p:cNvSpPr/>
            <p:nvPr>
              <p:custDataLst>
                <p:tags r:id="rId2"/>
              </p:custDataLst>
            </p:nvPr>
          </p:nvSpPr>
          <p:spPr>
            <a:xfrm>
              <a:off x="1379645" y="2231066"/>
              <a:ext cx="96567" cy="19313"/>
            </a:xfrm>
            <a:custGeom>
              <a:avLst/>
              <a:gdLst>
                <a:gd name="T1" fmla="*/ 0 w 21600"/>
                <a:gd name="T2" fmla="*/ 0 h 21600"/>
                <a:gd name="T3" fmla="*/ 21600 w 21600"/>
                <a:gd name="T4" fmla="*/ 21600 h 21600"/>
              </a:gdLst>
              <a:ahLst/>
              <a:cxnLst/>
              <a:rect l="T1" t="T2" r="T3" b="T4"/>
              <a:pathLst>
                <a:path w="21600" h="21600">
                  <a:moveTo>
                    <a:pt x="19586" y="21598"/>
                  </a:moveTo>
                  <a:lnTo>
                    <a:pt x="2196" y="21598"/>
                  </a:lnTo>
                  <a:cubicBezTo>
                    <a:pt x="911" y="21598"/>
                    <a:pt x="0" y="16200"/>
                    <a:pt x="0" y="10797"/>
                  </a:cubicBezTo>
                  <a:cubicBezTo>
                    <a:pt x="0" y="5397"/>
                    <a:pt x="911" y="0"/>
                    <a:pt x="2196" y="0"/>
                  </a:cubicBezTo>
                  <a:lnTo>
                    <a:pt x="19586" y="0"/>
                  </a:lnTo>
                  <a:cubicBezTo>
                    <a:pt x="20684" y="0"/>
                    <a:pt x="21597" y="5397"/>
                    <a:pt x="21597" y="10797"/>
                  </a:cubicBezTo>
                  <a:cubicBezTo>
                    <a:pt x="21597" y="16200"/>
                    <a:pt x="20684" y="21598"/>
                    <a:pt x="19586" y="21598"/>
                  </a:cubicBezTo>
                  <a:close/>
                </a:path>
              </a:pathLst>
            </a:custGeom>
            <a:solidFill>
              <a:srgbClr val="D3AF97"/>
            </a:solidFill>
            <a:ln w="9525" cap="flat" cmpd="sng">
              <a:solidFill>
                <a:srgbClr val="AFD2E7"/>
              </a:solidFill>
              <a:prstDash val="solid"/>
              <a:round/>
              <a:headEnd type="none" w="med" len="med"/>
              <a:tailEnd type="none" w="med" len="me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3" name="Freeform 56"/>
            <p:cNvSpPr/>
            <p:nvPr>
              <p:custDataLst>
                <p:tags r:id="rId3"/>
              </p:custDataLst>
            </p:nvPr>
          </p:nvSpPr>
          <p:spPr>
            <a:xfrm>
              <a:off x="1391529" y="2233295"/>
              <a:ext cx="18570" cy="40111"/>
            </a:xfrm>
            <a:custGeom>
              <a:avLst/>
              <a:gdLst>
                <a:gd name="T1" fmla="*/ 0 w 21600"/>
                <a:gd name="T2" fmla="*/ 0 h 21600"/>
                <a:gd name="T3" fmla="*/ 21600 w 21600"/>
                <a:gd name="T4" fmla="*/ 21600 h 21600"/>
              </a:gdLst>
              <a:ahLst/>
              <a:cxnLst/>
              <a:rect l="T1" t="T2" r="T3" b="T4"/>
              <a:pathLst>
                <a:path w="21600" h="21600">
                  <a:moveTo>
                    <a:pt x="10327" y="21598"/>
                  </a:moveTo>
                  <a:cubicBezTo>
                    <a:pt x="4695" y="21598"/>
                    <a:pt x="0" y="18955"/>
                    <a:pt x="0" y="16310"/>
                  </a:cubicBezTo>
                  <a:lnTo>
                    <a:pt x="0" y="5289"/>
                  </a:lnTo>
                  <a:cubicBezTo>
                    <a:pt x="0" y="2204"/>
                    <a:pt x="4695" y="0"/>
                    <a:pt x="10327" y="0"/>
                  </a:cubicBezTo>
                  <a:cubicBezTo>
                    <a:pt x="16901" y="0"/>
                    <a:pt x="21600" y="2204"/>
                    <a:pt x="21600" y="5289"/>
                  </a:cubicBezTo>
                  <a:lnTo>
                    <a:pt x="21600" y="16310"/>
                  </a:lnTo>
                  <a:cubicBezTo>
                    <a:pt x="21600" y="18955"/>
                    <a:pt x="16901" y="21598"/>
                    <a:pt x="10327" y="21598"/>
                  </a:cubicBezTo>
                  <a:close/>
                </a:path>
              </a:pathLst>
            </a:custGeom>
            <a:solidFill>
              <a:srgbClr val="D3AF97"/>
            </a:solidFill>
            <a:ln w="9525" cap="flat" cmpd="sng">
              <a:solidFill>
                <a:srgbClr val="AFD2E7"/>
              </a:solidFill>
              <a:prstDash val="solid"/>
              <a:round/>
              <a:headEnd type="none" w="med" len="med"/>
              <a:tailEnd type="none" w="med" len="me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4" name="Freeform 57"/>
            <p:cNvSpPr/>
            <p:nvPr>
              <p:custDataLst>
                <p:tags r:id="rId4"/>
              </p:custDataLst>
            </p:nvPr>
          </p:nvSpPr>
          <p:spPr>
            <a:xfrm>
              <a:off x="1413815" y="2233295"/>
              <a:ext cx="19313" cy="40111"/>
            </a:xfrm>
            <a:custGeom>
              <a:avLst/>
              <a:gdLst>
                <a:gd name="T1" fmla="*/ 0 w 21600"/>
                <a:gd name="T2" fmla="*/ 0 h 21600"/>
                <a:gd name="T3" fmla="*/ 21600 w 21600"/>
                <a:gd name="T4" fmla="*/ 21600 h 21600"/>
              </a:gdLst>
              <a:ahLst/>
              <a:cxnLst/>
              <a:rect l="T1" t="T2" r="T3" b="T4"/>
              <a:pathLst>
                <a:path w="21600" h="21600">
                  <a:moveTo>
                    <a:pt x="11268" y="21598"/>
                  </a:moveTo>
                  <a:cubicBezTo>
                    <a:pt x="4693" y="21598"/>
                    <a:pt x="0" y="18955"/>
                    <a:pt x="0" y="16310"/>
                  </a:cubicBezTo>
                  <a:lnTo>
                    <a:pt x="0" y="5289"/>
                  </a:lnTo>
                  <a:cubicBezTo>
                    <a:pt x="0" y="2204"/>
                    <a:pt x="4693" y="0"/>
                    <a:pt x="11268" y="0"/>
                  </a:cubicBezTo>
                  <a:cubicBezTo>
                    <a:pt x="16903" y="0"/>
                    <a:pt x="21597" y="2204"/>
                    <a:pt x="21597" y="5289"/>
                  </a:cubicBezTo>
                  <a:lnTo>
                    <a:pt x="21597" y="16310"/>
                  </a:lnTo>
                  <a:cubicBezTo>
                    <a:pt x="21597" y="18955"/>
                    <a:pt x="16903" y="21598"/>
                    <a:pt x="11268" y="21598"/>
                  </a:cubicBezTo>
                  <a:close/>
                </a:path>
              </a:pathLst>
            </a:custGeom>
            <a:solidFill>
              <a:srgbClr val="D3AF97"/>
            </a:solidFill>
            <a:ln w="9525" cap="flat" cmpd="sng">
              <a:solidFill>
                <a:srgbClr val="AFD2E7"/>
              </a:solidFill>
              <a:prstDash val="solid"/>
              <a:round/>
              <a:headEnd type="none" w="med" len="med"/>
              <a:tailEnd type="none" w="med" len="me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5" name="Freeform 58"/>
            <p:cNvSpPr/>
            <p:nvPr>
              <p:custDataLst>
                <p:tags r:id="rId5"/>
              </p:custDataLst>
            </p:nvPr>
          </p:nvSpPr>
          <p:spPr>
            <a:xfrm>
              <a:off x="1460613" y="2199867"/>
              <a:ext cx="55711" cy="81708"/>
            </a:xfrm>
            <a:custGeom>
              <a:avLst/>
              <a:gdLst>
                <a:gd name="T1" fmla="*/ 0 w 21600"/>
                <a:gd name="T2" fmla="*/ 0 h 21600"/>
                <a:gd name="T3" fmla="*/ 21600 w 21600"/>
                <a:gd name="T4" fmla="*/ 21600 h 21600"/>
              </a:gdLst>
              <a:ahLst/>
              <a:cxnLst/>
              <a:rect l="T1" t="T2" r="T3" b="T4"/>
              <a:pathLst>
                <a:path w="21600" h="21600">
                  <a:moveTo>
                    <a:pt x="10798" y="21597"/>
                  </a:moveTo>
                  <a:cubicBezTo>
                    <a:pt x="5081" y="21597"/>
                    <a:pt x="0" y="18144"/>
                    <a:pt x="0" y="14253"/>
                  </a:cubicBezTo>
                  <a:lnTo>
                    <a:pt x="0" y="7340"/>
                  </a:lnTo>
                  <a:cubicBezTo>
                    <a:pt x="0" y="3235"/>
                    <a:pt x="5081" y="0"/>
                    <a:pt x="10798" y="0"/>
                  </a:cubicBezTo>
                  <a:cubicBezTo>
                    <a:pt x="16835" y="0"/>
                    <a:pt x="21598" y="3235"/>
                    <a:pt x="21598" y="7340"/>
                  </a:cubicBezTo>
                  <a:lnTo>
                    <a:pt x="21598" y="14253"/>
                  </a:lnTo>
                  <a:cubicBezTo>
                    <a:pt x="21598" y="18144"/>
                    <a:pt x="16835" y="21597"/>
                    <a:pt x="10798" y="21597"/>
                  </a:cubicBezTo>
                  <a:close/>
                  <a:close/>
                  <a:moveTo>
                    <a:pt x="10798" y="4966"/>
                  </a:moveTo>
                  <a:cubicBezTo>
                    <a:pt x="8893" y="4966"/>
                    <a:pt x="7302" y="6046"/>
                    <a:pt x="7302" y="7340"/>
                  </a:cubicBezTo>
                  <a:lnTo>
                    <a:pt x="7302" y="14253"/>
                  </a:lnTo>
                  <a:cubicBezTo>
                    <a:pt x="7302" y="15547"/>
                    <a:pt x="8893" y="16631"/>
                    <a:pt x="10798" y="16631"/>
                  </a:cubicBezTo>
                  <a:cubicBezTo>
                    <a:pt x="12705" y="16631"/>
                    <a:pt x="14293" y="15547"/>
                    <a:pt x="14293" y="14253"/>
                  </a:cubicBezTo>
                  <a:lnTo>
                    <a:pt x="14293" y="7340"/>
                  </a:lnTo>
                  <a:cubicBezTo>
                    <a:pt x="14293" y="6046"/>
                    <a:pt x="12705" y="4966"/>
                    <a:pt x="10798" y="4966"/>
                  </a:cubicBezTo>
                  <a:close/>
                </a:path>
              </a:pathLst>
            </a:custGeom>
            <a:solidFill>
              <a:srgbClr val="D3AF97"/>
            </a:solidFill>
            <a:ln w="9525" cap="flat" cmpd="sng">
              <a:solidFill>
                <a:srgbClr val="AFD2E7"/>
              </a:solidFill>
              <a:prstDash val="solid"/>
              <a:round/>
              <a:headEnd type="none" w="med" len="med"/>
              <a:tailEnd type="none" w="med" len="me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6" name="Freeform 59"/>
            <p:cNvSpPr/>
            <p:nvPr>
              <p:custDataLst>
                <p:tags r:id="rId6"/>
              </p:custDataLst>
            </p:nvPr>
          </p:nvSpPr>
          <p:spPr>
            <a:xfrm>
              <a:off x="1341762" y="2135985"/>
              <a:ext cx="291931" cy="236959"/>
            </a:xfrm>
            <a:custGeom>
              <a:avLst/>
              <a:gdLst>
                <a:gd name="T1" fmla="*/ 0 w 21600"/>
                <a:gd name="T2" fmla="*/ 0 h 21600"/>
                <a:gd name="T3" fmla="*/ 21600 w 21600"/>
                <a:gd name="T4" fmla="*/ 21600 h 21600"/>
              </a:gdLst>
              <a:ahLst/>
              <a:cxnLst/>
              <a:rect l="T1" t="T2" r="T3" b="T4"/>
              <a:pathLst>
                <a:path w="21600" h="21600">
                  <a:moveTo>
                    <a:pt x="20689" y="17936"/>
                  </a:moveTo>
                  <a:lnTo>
                    <a:pt x="16502" y="14649"/>
                  </a:lnTo>
                  <a:cubicBezTo>
                    <a:pt x="16137" y="14350"/>
                    <a:pt x="15712" y="14274"/>
                    <a:pt x="15287" y="14350"/>
                  </a:cubicBezTo>
                  <a:lnTo>
                    <a:pt x="14925" y="14573"/>
                  </a:lnTo>
                  <a:lnTo>
                    <a:pt x="14197" y="13976"/>
                  </a:lnTo>
                  <a:cubicBezTo>
                    <a:pt x="15047" y="12181"/>
                    <a:pt x="15350" y="9938"/>
                    <a:pt x="14925" y="7697"/>
                  </a:cubicBezTo>
                  <a:cubicBezTo>
                    <a:pt x="13954" y="2989"/>
                    <a:pt x="10069" y="0"/>
                    <a:pt x="6188" y="1194"/>
                  </a:cubicBezTo>
                  <a:cubicBezTo>
                    <a:pt x="2365" y="2316"/>
                    <a:pt x="0" y="7173"/>
                    <a:pt x="910" y="11881"/>
                  </a:cubicBezTo>
                  <a:cubicBezTo>
                    <a:pt x="1879" y="16667"/>
                    <a:pt x="5763" y="19581"/>
                    <a:pt x="9586" y="18386"/>
                  </a:cubicBezTo>
                  <a:cubicBezTo>
                    <a:pt x="11102" y="17936"/>
                    <a:pt x="12438" y="16889"/>
                    <a:pt x="13346" y="15546"/>
                  </a:cubicBezTo>
                  <a:lnTo>
                    <a:pt x="14076" y="16143"/>
                  </a:lnTo>
                  <a:cubicBezTo>
                    <a:pt x="14076" y="16816"/>
                    <a:pt x="14258" y="17486"/>
                    <a:pt x="14804" y="17862"/>
                  </a:cubicBezTo>
                  <a:lnTo>
                    <a:pt x="18989" y="21224"/>
                  </a:lnTo>
                  <a:cubicBezTo>
                    <a:pt x="19354" y="21524"/>
                    <a:pt x="19779" y="21598"/>
                    <a:pt x="20204" y="21449"/>
                  </a:cubicBezTo>
                  <a:cubicBezTo>
                    <a:pt x="20568" y="21375"/>
                    <a:pt x="20932" y="21074"/>
                    <a:pt x="21175" y="20627"/>
                  </a:cubicBezTo>
                  <a:cubicBezTo>
                    <a:pt x="21600" y="19730"/>
                    <a:pt x="21418" y="18535"/>
                    <a:pt x="20689" y="17936"/>
                  </a:cubicBezTo>
                  <a:close/>
                  <a:close/>
                  <a:moveTo>
                    <a:pt x="9283" y="16816"/>
                  </a:moveTo>
                  <a:cubicBezTo>
                    <a:pt x="6128" y="17787"/>
                    <a:pt x="2972" y="15395"/>
                    <a:pt x="2243" y="11508"/>
                  </a:cubicBezTo>
                  <a:cubicBezTo>
                    <a:pt x="1456" y="7622"/>
                    <a:pt x="3397" y="3737"/>
                    <a:pt x="6552" y="2764"/>
                  </a:cubicBezTo>
                  <a:cubicBezTo>
                    <a:pt x="9647" y="1867"/>
                    <a:pt x="12861" y="4184"/>
                    <a:pt x="13590" y="8070"/>
                  </a:cubicBezTo>
                  <a:cubicBezTo>
                    <a:pt x="14379" y="11957"/>
                    <a:pt x="12438" y="15843"/>
                    <a:pt x="9283" y="16816"/>
                  </a:cubicBezTo>
                  <a:close/>
                </a:path>
              </a:pathLst>
            </a:custGeom>
            <a:solidFill>
              <a:srgbClr val="AFD2E7"/>
            </a:solidFill>
            <a:ln w="9525" cap="flat" cmpd="sng">
              <a:noFill/>
              <a:prstDash val="solid"/>
              <a:roun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grpSp>
      <p:sp>
        <p:nvSpPr>
          <p:cNvPr id="17" name="椭圆 16"/>
          <p:cNvSpPr/>
          <p:nvPr>
            <p:custDataLst>
              <p:tags r:id="rId7"/>
            </p:custDataLst>
          </p:nvPr>
        </p:nvSpPr>
        <p:spPr>
          <a:xfrm>
            <a:off x="7858245" y="4550298"/>
            <a:ext cx="469229" cy="469233"/>
          </a:xfrm>
          <a:prstGeom prst="ellipse">
            <a:avLst/>
          </a:prstGeom>
          <a:solidFill>
            <a:schemeClr val="bg1"/>
          </a:solidFill>
          <a:ln w="28575" cap="flat" cmpd="sng">
            <a:solidFill>
              <a:srgbClr val="AFD2E7"/>
            </a:solidFill>
            <a:prstDash val="solid"/>
            <a:miter/>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2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grpSp>
        <p:nvGrpSpPr>
          <p:cNvPr id="18" name="组合 17"/>
          <p:cNvGrpSpPr/>
          <p:nvPr/>
        </p:nvGrpSpPr>
        <p:grpSpPr>
          <a:xfrm>
            <a:off x="7994643" y="4656814"/>
            <a:ext cx="196428" cy="247330"/>
            <a:chOff x="7994643" y="4656814"/>
            <a:chExt cx="196428" cy="247330"/>
          </a:xfrm>
        </p:grpSpPr>
        <p:sp>
          <p:nvSpPr>
            <p:cNvPr id="21" name="Freeform 66"/>
            <p:cNvSpPr/>
            <p:nvPr>
              <p:custDataLst>
                <p:tags r:id="rId8"/>
              </p:custDataLst>
            </p:nvPr>
          </p:nvSpPr>
          <p:spPr>
            <a:xfrm>
              <a:off x="7994643" y="4656814"/>
              <a:ext cx="196428" cy="247330"/>
            </a:xfrm>
            <a:custGeom>
              <a:avLst/>
              <a:gdLst>
                <a:gd name="T1" fmla="*/ 0 w 21600"/>
                <a:gd name="T2" fmla="*/ 0 h 21600"/>
                <a:gd name="T3" fmla="*/ 21600 w 21600"/>
                <a:gd name="T4" fmla="*/ 21600 h 21600"/>
              </a:gdLst>
              <a:ahLst/>
              <a:cxnLst/>
              <a:rect l="T1" t="T2" r="T3" b="T4"/>
              <a:pathLst>
                <a:path w="21600" h="21600">
                  <a:moveTo>
                    <a:pt x="10800" y="0"/>
                  </a:moveTo>
                  <a:cubicBezTo>
                    <a:pt x="4852" y="0"/>
                    <a:pt x="0" y="3848"/>
                    <a:pt x="0" y="8564"/>
                  </a:cubicBezTo>
                  <a:cubicBezTo>
                    <a:pt x="0" y="13282"/>
                    <a:pt x="10800" y="21595"/>
                    <a:pt x="10800" y="21595"/>
                  </a:cubicBezTo>
                  <a:cubicBezTo>
                    <a:pt x="10800" y="21595"/>
                    <a:pt x="21600" y="13282"/>
                    <a:pt x="21600" y="8564"/>
                  </a:cubicBezTo>
                  <a:cubicBezTo>
                    <a:pt x="21600" y="3848"/>
                    <a:pt x="16746" y="0"/>
                    <a:pt x="10800" y="0"/>
                  </a:cubicBezTo>
                  <a:close/>
                  <a:close/>
                  <a:moveTo>
                    <a:pt x="17842" y="10054"/>
                  </a:moveTo>
                  <a:lnTo>
                    <a:pt x="17686" y="10303"/>
                  </a:lnTo>
                  <a:lnTo>
                    <a:pt x="17217" y="11048"/>
                  </a:lnTo>
                  <a:lnTo>
                    <a:pt x="17059" y="11419"/>
                  </a:lnTo>
                  <a:lnTo>
                    <a:pt x="15806" y="11048"/>
                  </a:lnTo>
                  <a:cubicBezTo>
                    <a:pt x="15493" y="11296"/>
                    <a:pt x="15337" y="11541"/>
                    <a:pt x="15181" y="11668"/>
                  </a:cubicBezTo>
                  <a:lnTo>
                    <a:pt x="15806" y="12537"/>
                  </a:lnTo>
                  <a:lnTo>
                    <a:pt x="15493" y="12786"/>
                  </a:lnTo>
                  <a:lnTo>
                    <a:pt x="14712" y="13282"/>
                  </a:lnTo>
                  <a:lnTo>
                    <a:pt x="14398" y="13406"/>
                  </a:lnTo>
                  <a:lnTo>
                    <a:pt x="13301" y="12662"/>
                  </a:lnTo>
                  <a:cubicBezTo>
                    <a:pt x="12991" y="12786"/>
                    <a:pt x="12674" y="12786"/>
                    <a:pt x="12364" y="12909"/>
                  </a:cubicBezTo>
                  <a:lnTo>
                    <a:pt x="12364" y="13903"/>
                  </a:lnTo>
                  <a:lnTo>
                    <a:pt x="12051" y="14027"/>
                  </a:lnTo>
                  <a:lnTo>
                    <a:pt x="10955" y="14151"/>
                  </a:lnTo>
                  <a:lnTo>
                    <a:pt x="10642" y="14151"/>
                  </a:lnTo>
                  <a:lnTo>
                    <a:pt x="10172" y="13033"/>
                  </a:lnTo>
                  <a:cubicBezTo>
                    <a:pt x="9859" y="13033"/>
                    <a:pt x="9547" y="13033"/>
                    <a:pt x="9389" y="12909"/>
                  </a:cubicBezTo>
                  <a:lnTo>
                    <a:pt x="8606" y="13775"/>
                  </a:lnTo>
                  <a:lnTo>
                    <a:pt x="8293" y="13653"/>
                  </a:lnTo>
                  <a:lnTo>
                    <a:pt x="7354" y="13406"/>
                  </a:lnTo>
                  <a:lnTo>
                    <a:pt x="7040" y="13282"/>
                  </a:lnTo>
                  <a:lnTo>
                    <a:pt x="7354" y="12164"/>
                  </a:lnTo>
                  <a:cubicBezTo>
                    <a:pt x="7040" y="12040"/>
                    <a:pt x="6884" y="11915"/>
                    <a:pt x="6571" y="11668"/>
                  </a:cubicBezTo>
                  <a:lnTo>
                    <a:pt x="5474" y="12164"/>
                  </a:lnTo>
                  <a:lnTo>
                    <a:pt x="5164" y="11915"/>
                  </a:lnTo>
                  <a:lnTo>
                    <a:pt x="4538" y="11296"/>
                  </a:lnTo>
                  <a:lnTo>
                    <a:pt x="4382" y="11048"/>
                  </a:lnTo>
                  <a:lnTo>
                    <a:pt x="5318" y="10303"/>
                  </a:lnTo>
                  <a:cubicBezTo>
                    <a:pt x="5164" y="10054"/>
                    <a:pt x="5005" y="9805"/>
                    <a:pt x="5005" y="9558"/>
                  </a:cubicBezTo>
                  <a:lnTo>
                    <a:pt x="3755" y="9558"/>
                  </a:lnTo>
                  <a:lnTo>
                    <a:pt x="3599" y="9185"/>
                  </a:lnTo>
                  <a:lnTo>
                    <a:pt x="3599" y="8440"/>
                  </a:lnTo>
                  <a:lnTo>
                    <a:pt x="3443" y="8189"/>
                  </a:lnTo>
                  <a:lnTo>
                    <a:pt x="4852" y="7817"/>
                  </a:lnTo>
                  <a:cubicBezTo>
                    <a:pt x="4852" y="7572"/>
                    <a:pt x="4852" y="7322"/>
                    <a:pt x="5005" y="7071"/>
                  </a:cubicBezTo>
                  <a:lnTo>
                    <a:pt x="3913" y="6579"/>
                  </a:lnTo>
                  <a:lnTo>
                    <a:pt x="4069" y="6206"/>
                  </a:lnTo>
                  <a:lnTo>
                    <a:pt x="4382" y="5586"/>
                  </a:lnTo>
                  <a:lnTo>
                    <a:pt x="4538" y="5213"/>
                  </a:lnTo>
                  <a:lnTo>
                    <a:pt x="5944" y="5461"/>
                  </a:lnTo>
                  <a:lnTo>
                    <a:pt x="6571" y="4963"/>
                  </a:lnTo>
                  <a:lnTo>
                    <a:pt x="5944" y="3972"/>
                  </a:lnTo>
                  <a:lnTo>
                    <a:pt x="6257" y="3848"/>
                  </a:lnTo>
                  <a:lnTo>
                    <a:pt x="7040" y="3351"/>
                  </a:lnTo>
                  <a:lnTo>
                    <a:pt x="7354" y="3227"/>
                  </a:lnTo>
                  <a:lnTo>
                    <a:pt x="8450" y="3972"/>
                  </a:lnTo>
                  <a:cubicBezTo>
                    <a:pt x="8606" y="3848"/>
                    <a:pt x="8920" y="3720"/>
                    <a:pt x="9233" y="3720"/>
                  </a:cubicBezTo>
                  <a:lnTo>
                    <a:pt x="9233" y="2602"/>
                  </a:lnTo>
                  <a:lnTo>
                    <a:pt x="9703" y="2602"/>
                  </a:lnTo>
                  <a:lnTo>
                    <a:pt x="10642" y="2482"/>
                  </a:lnTo>
                  <a:lnTo>
                    <a:pt x="11112" y="2482"/>
                  </a:lnTo>
                  <a:lnTo>
                    <a:pt x="11425" y="3600"/>
                  </a:lnTo>
                  <a:cubicBezTo>
                    <a:pt x="11738" y="3600"/>
                    <a:pt x="12051" y="3600"/>
                    <a:pt x="12364" y="3720"/>
                  </a:cubicBezTo>
                  <a:lnTo>
                    <a:pt x="12991" y="2731"/>
                  </a:lnTo>
                  <a:lnTo>
                    <a:pt x="13457" y="2854"/>
                  </a:lnTo>
                  <a:lnTo>
                    <a:pt x="14398" y="3227"/>
                  </a:lnTo>
                  <a:lnTo>
                    <a:pt x="14712" y="3351"/>
                  </a:lnTo>
                  <a:lnTo>
                    <a:pt x="14398" y="4465"/>
                  </a:lnTo>
                  <a:cubicBezTo>
                    <a:pt x="14554" y="4593"/>
                    <a:pt x="14867" y="4717"/>
                    <a:pt x="15023" y="4839"/>
                  </a:cubicBezTo>
                  <a:lnTo>
                    <a:pt x="16276" y="4343"/>
                  </a:lnTo>
                  <a:lnTo>
                    <a:pt x="16433" y="4593"/>
                  </a:lnTo>
                  <a:lnTo>
                    <a:pt x="17059" y="5337"/>
                  </a:lnTo>
                  <a:lnTo>
                    <a:pt x="17372" y="5586"/>
                  </a:lnTo>
                  <a:lnTo>
                    <a:pt x="16433" y="6330"/>
                  </a:lnTo>
                  <a:cubicBezTo>
                    <a:pt x="16433" y="6579"/>
                    <a:pt x="16589" y="6827"/>
                    <a:pt x="16746" y="7071"/>
                  </a:cubicBezTo>
                  <a:lnTo>
                    <a:pt x="17998" y="7071"/>
                  </a:lnTo>
                  <a:lnTo>
                    <a:pt x="17998" y="7322"/>
                  </a:lnTo>
                  <a:lnTo>
                    <a:pt x="18155" y="8189"/>
                  </a:lnTo>
                  <a:lnTo>
                    <a:pt x="18155" y="8440"/>
                  </a:lnTo>
                  <a:lnTo>
                    <a:pt x="16903" y="8811"/>
                  </a:lnTo>
                  <a:cubicBezTo>
                    <a:pt x="16903" y="9061"/>
                    <a:pt x="16746" y="9310"/>
                    <a:pt x="16746" y="9558"/>
                  </a:cubicBezTo>
                  <a:cubicBezTo>
                    <a:pt x="17112" y="9724"/>
                    <a:pt x="17476" y="9888"/>
                    <a:pt x="17842" y="10054"/>
                  </a:cubicBezTo>
                  <a:close/>
                </a:path>
              </a:pathLst>
            </a:custGeom>
            <a:solidFill>
              <a:srgbClr val="AFD2E7"/>
            </a:solidFill>
            <a:ln cap="flat" cmpd="sng">
              <a:noFill/>
              <a:prstDash val="solid"/>
              <a:roun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22" name="Freeform 67"/>
            <p:cNvSpPr/>
            <p:nvPr>
              <p:custDataLst>
                <p:tags r:id="rId9"/>
              </p:custDataLst>
            </p:nvPr>
          </p:nvSpPr>
          <p:spPr>
            <a:xfrm>
              <a:off x="8048405" y="4707567"/>
              <a:ext cx="90329" cy="89608"/>
            </a:xfrm>
            <a:custGeom>
              <a:avLst/>
              <a:gdLst>
                <a:gd name="T1" fmla="*/ 0 w 21600"/>
                <a:gd name="T2" fmla="*/ 0 h 21600"/>
                <a:gd name="T3" fmla="*/ 21600 w 21600"/>
                <a:gd name="T4" fmla="*/ 21600 h 21600"/>
              </a:gdLst>
              <a:ahLst/>
              <a:cxnLst/>
              <a:rect l="T1" t="T2" r="T3" b="T4"/>
              <a:pathLst>
                <a:path w="21600" h="21600">
                  <a:moveTo>
                    <a:pt x="10626" y="0"/>
                  </a:moveTo>
                  <a:cubicBezTo>
                    <a:pt x="4800" y="0"/>
                    <a:pt x="0" y="4797"/>
                    <a:pt x="0" y="10971"/>
                  </a:cubicBezTo>
                  <a:cubicBezTo>
                    <a:pt x="0" y="16799"/>
                    <a:pt x="4800" y="21596"/>
                    <a:pt x="10626" y="21596"/>
                  </a:cubicBezTo>
                  <a:cubicBezTo>
                    <a:pt x="16800" y="21596"/>
                    <a:pt x="21600" y="16799"/>
                    <a:pt x="21600" y="10971"/>
                  </a:cubicBezTo>
                  <a:cubicBezTo>
                    <a:pt x="21600" y="4797"/>
                    <a:pt x="16800" y="0"/>
                    <a:pt x="10626" y="0"/>
                  </a:cubicBezTo>
                  <a:close/>
                  <a:close/>
                  <a:moveTo>
                    <a:pt x="10626" y="15770"/>
                  </a:moveTo>
                  <a:cubicBezTo>
                    <a:pt x="7885" y="15770"/>
                    <a:pt x="5828" y="13712"/>
                    <a:pt x="5828" y="10971"/>
                  </a:cubicBezTo>
                  <a:cubicBezTo>
                    <a:pt x="5828" y="8227"/>
                    <a:pt x="7885" y="6168"/>
                    <a:pt x="10626" y="6168"/>
                  </a:cubicBezTo>
                  <a:cubicBezTo>
                    <a:pt x="13371" y="6168"/>
                    <a:pt x="15771" y="8227"/>
                    <a:pt x="15771" y="10971"/>
                  </a:cubicBezTo>
                  <a:cubicBezTo>
                    <a:pt x="15771" y="13712"/>
                    <a:pt x="13371" y="15770"/>
                    <a:pt x="10626" y="15770"/>
                  </a:cubicBezTo>
                  <a:close/>
                </a:path>
              </a:pathLst>
            </a:custGeom>
            <a:solidFill>
              <a:srgbClr val="AFD2E7"/>
            </a:solidFill>
            <a:ln cap="flat" cmpd="sng">
              <a:noFill/>
              <a:prstDash val="solid"/>
              <a:round/>
            </a:ln>
            <a:effectLst/>
          </p:spPr>
          <p:txBody>
            <a:bodyPr vert="horz" wrap="square" lIns="91440" tIns="45720" rIns="91440" bIns="45720" anchor="t" anchorCtr="0">
              <a:noAutofit/>
            </a:bodyPr>
            <a:lstStyle/>
            <a:p>
              <a:pPr marL="0" indent="0" algn="l">
                <a:lnSpc>
                  <a:spcPct val="120000"/>
                </a:lnSpc>
                <a:spcBef>
                  <a:spcPts val="0"/>
                </a:spcBef>
                <a:spcAft>
                  <a:spcPts val="0"/>
                </a:spcAft>
                <a:buNone/>
              </a:pPr>
              <a:endParaRPr lang="en-US" altLang="zh-CN" sz="1800" u="none" strike="noStrike" kern="1200" cap="none" spc="0" baseline="0">
                <a:latin typeface="思源黑体 CN Normal" charset="0"/>
                <a:ea typeface="思源黑体 CN Normal" charset="0"/>
                <a:cs typeface="思源黑体 CN Normal" charset="0"/>
                <a:sym typeface="思源黑体 CN Normal" charset="0"/>
              </a:endParaRPr>
            </a:p>
          </p:txBody>
        </p:sp>
      </p:grpSp>
      <p:sp>
        <p:nvSpPr>
          <p:cNvPr id="23" name="Freeform 3"/>
          <p:cNvSpPr/>
          <p:nvPr>
            <p:custDataLst>
              <p:tags r:id="rId10"/>
            </p:custDataLst>
          </p:nvPr>
        </p:nvSpPr>
        <p:spPr>
          <a:xfrm rot="19490962">
            <a:off x="4350946" y="3641902"/>
            <a:ext cx="1495561" cy="1807168"/>
          </a:xfrm>
          <a:custGeom>
            <a:avLst/>
            <a:gdLst>
              <a:gd name="T1" fmla="*/ 0 w 21600"/>
              <a:gd name="T2" fmla="*/ 0 h 21600"/>
              <a:gd name="T3" fmla="*/ 21600 w 21600"/>
              <a:gd name="T4" fmla="*/ 21600 h 21600"/>
            </a:gdLst>
            <a:ahLst/>
            <a:cxnLst/>
            <a:rect l="T1" t="T2" r="T3" b="T4"/>
            <a:pathLst>
              <a:path w="21600" h="21600">
                <a:moveTo>
                  <a:pt x="16259" y="0"/>
                </a:moveTo>
                <a:lnTo>
                  <a:pt x="13704" y="42"/>
                </a:lnTo>
                <a:lnTo>
                  <a:pt x="12839" y="125"/>
                </a:lnTo>
                <a:lnTo>
                  <a:pt x="11772" y="284"/>
                </a:lnTo>
                <a:lnTo>
                  <a:pt x="10948" y="411"/>
                </a:lnTo>
                <a:lnTo>
                  <a:pt x="10119" y="612"/>
                </a:lnTo>
                <a:lnTo>
                  <a:pt x="9310" y="839"/>
                </a:lnTo>
                <a:lnTo>
                  <a:pt x="8579" y="1080"/>
                </a:lnTo>
                <a:lnTo>
                  <a:pt x="7711" y="1380"/>
                </a:lnTo>
                <a:lnTo>
                  <a:pt x="6666" y="1823"/>
                </a:lnTo>
                <a:lnTo>
                  <a:pt x="5846" y="2222"/>
                </a:lnTo>
                <a:lnTo>
                  <a:pt x="5048" y="2664"/>
                </a:lnTo>
                <a:lnTo>
                  <a:pt x="4507" y="3034"/>
                </a:lnTo>
                <a:lnTo>
                  <a:pt x="3879" y="3473"/>
                </a:lnTo>
                <a:lnTo>
                  <a:pt x="3418" y="3818"/>
                </a:lnTo>
                <a:lnTo>
                  <a:pt x="2934" y="4288"/>
                </a:lnTo>
                <a:lnTo>
                  <a:pt x="2496" y="4729"/>
                </a:lnTo>
                <a:lnTo>
                  <a:pt x="2068" y="5214"/>
                </a:lnTo>
                <a:lnTo>
                  <a:pt x="1741" y="5599"/>
                </a:lnTo>
                <a:lnTo>
                  <a:pt x="1326" y="6140"/>
                </a:lnTo>
                <a:lnTo>
                  <a:pt x="920" y="6752"/>
                </a:lnTo>
                <a:lnTo>
                  <a:pt x="648" y="7351"/>
                </a:lnTo>
                <a:lnTo>
                  <a:pt x="438" y="7863"/>
                </a:lnTo>
                <a:lnTo>
                  <a:pt x="236" y="8463"/>
                </a:lnTo>
                <a:lnTo>
                  <a:pt x="67" y="9089"/>
                </a:lnTo>
                <a:lnTo>
                  <a:pt x="0" y="9901"/>
                </a:lnTo>
                <a:lnTo>
                  <a:pt x="55" y="10600"/>
                </a:lnTo>
                <a:lnTo>
                  <a:pt x="153" y="11184"/>
                </a:lnTo>
                <a:lnTo>
                  <a:pt x="292" y="11768"/>
                </a:lnTo>
                <a:lnTo>
                  <a:pt x="528" y="12421"/>
                </a:lnTo>
                <a:lnTo>
                  <a:pt x="742" y="12979"/>
                </a:lnTo>
                <a:lnTo>
                  <a:pt x="1032" y="13475"/>
                </a:lnTo>
                <a:lnTo>
                  <a:pt x="1460" y="14117"/>
                </a:lnTo>
                <a:lnTo>
                  <a:pt x="2010" y="14832"/>
                </a:lnTo>
                <a:lnTo>
                  <a:pt x="2574" y="15402"/>
                </a:lnTo>
                <a:lnTo>
                  <a:pt x="3047" y="15886"/>
                </a:lnTo>
                <a:lnTo>
                  <a:pt x="3654" y="16369"/>
                </a:lnTo>
                <a:lnTo>
                  <a:pt x="4239" y="16753"/>
                </a:lnTo>
                <a:lnTo>
                  <a:pt x="4911" y="17195"/>
                </a:lnTo>
                <a:lnTo>
                  <a:pt x="5756" y="17724"/>
                </a:lnTo>
                <a:lnTo>
                  <a:pt x="6577" y="18109"/>
                </a:lnTo>
                <a:lnTo>
                  <a:pt x="7499" y="18549"/>
                </a:lnTo>
                <a:lnTo>
                  <a:pt x="9400" y="19177"/>
                </a:lnTo>
                <a:lnTo>
                  <a:pt x="10996" y="19562"/>
                </a:lnTo>
                <a:lnTo>
                  <a:pt x="12683" y="19847"/>
                </a:lnTo>
                <a:lnTo>
                  <a:pt x="14032" y="19986"/>
                </a:lnTo>
                <a:lnTo>
                  <a:pt x="15774" y="20089"/>
                </a:lnTo>
                <a:lnTo>
                  <a:pt x="15774" y="21584"/>
                </a:lnTo>
                <a:lnTo>
                  <a:pt x="21587" y="18165"/>
                </a:lnTo>
                <a:lnTo>
                  <a:pt x="15707" y="14689"/>
                </a:lnTo>
                <a:lnTo>
                  <a:pt x="15719" y="16228"/>
                </a:lnTo>
                <a:lnTo>
                  <a:pt x="13976" y="16127"/>
                </a:lnTo>
                <a:lnTo>
                  <a:pt x="12683" y="15943"/>
                </a:lnTo>
                <a:lnTo>
                  <a:pt x="11318" y="15644"/>
                </a:lnTo>
                <a:lnTo>
                  <a:pt x="9400" y="15016"/>
                </a:lnTo>
                <a:lnTo>
                  <a:pt x="8511" y="14602"/>
                </a:lnTo>
                <a:lnTo>
                  <a:pt x="7656" y="14148"/>
                </a:lnTo>
                <a:lnTo>
                  <a:pt x="6960" y="13632"/>
                </a:lnTo>
                <a:lnTo>
                  <a:pt x="6251" y="13136"/>
                </a:lnTo>
                <a:lnTo>
                  <a:pt x="5689" y="12652"/>
                </a:lnTo>
                <a:lnTo>
                  <a:pt x="5216" y="12107"/>
                </a:lnTo>
                <a:lnTo>
                  <a:pt x="4688" y="11483"/>
                </a:lnTo>
                <a:lnTo>
                  <a:pt x="4239" y="10757"/>
                </a:lnTo>
                <a:lnTo>
                  <a:pt x="3912" y="10087"/>
                </a:lnTo>
                <a:lnTo>
                  <a:pt x="3744" y="9459"/>
                </a:lnTo>
                <a:lnTo>
                  <a:pt x="3586" y="8689"/>
                </a:lnTo>
                <a:lnTo>
                  <a:pt x="3564" y="7946"/>
                </a:lnTo>
                <a:lnTo>
                  <a:pt x="3607" y="7437"/>
                </a:lnTo>
                <a:lnTo>
                  <a:pt x="3699" y="6880"/>
                </a:lnTo>
                <a:lnTo>
                  <a:pt x="3912" y="6225"/>
                </a:lnTo>
                <a:lnTo>
                  <a:pt x="4180" y="5599"/>
                </a:lnTo>
                <a:lnTo>
                  <a:pt x="4507" y="4997"/>
                </a:lnTo>
                <a:lnTo>
                  <a:pt x="4947" y="4416"/>
                </a:lnTo>
                <a:lnTo>
                  <a:pt x="5721" y="3575"/>
                </a:lnTo>
                <a:lnTo>
                  <a:pt x="6375" y="3005"/>
                </a:lnTo>
                <a:lnTo>
                  <a:pt x="7229" y="2407"/>
                </a:lnTo>
                <a:lnTo>
                  <a:pt x="8094" y="1893"/>
                </a:lnTo>
                <a:lnTo>
                  <a:pt x="8747" y="1567"/>
                </a:lnTo>
                <a:lnTo>
                  <a:pt x="9523" y="1224"/>
                </a:lnTo>
                <a:lnTo>
                  <a:pt x="10264" y="968"/>
                </a:lnTo>
                <a:lnTo>
                  <a:pt x="10861" y="769"/>
                </a:lnTo>
                <a:lnTo>
                  <a:pt x="11479" y="598"/>
                </a:lnTo>
                <a:lnTo>
                  <a:pt x="12244" y="455"/>
                </a:lnTo>
                <a:lnTo>
                  <a:pt x="12930" y="356"/>
                </a:lnTo>
                <a:lnTo>
                  <a:pt x="13875" y="213"/>
                </a:lnTo>
                <a:lnTo>
                  <a:pt x="16259" y="0"/>
                </a:lnTo>
              </a:path>
            </a:pathLst>
          </a:custGeom>
          <a:solidFill>
            <a:srgbClr val="AFD2E7"/>
          </a:solidFill>
          <a:ln cap="flat" cmpd="sng">
            <a:noFill/>
            <a:prstDash val="solid"/>
            <a:round/>
            <a:headEnd type="none" w="med" len="med"/>
            <a:tailEnd type="none" w="med" len="med"/>
          </a:ln>
          <a:effectLst>
            <a:outerShdw dist="107762" dir="2700000" algn="ctr" rotWithShape="0">
              <a:schemeClr val="bg2">
                <a:alpha val="50000"/>
              </a:schemeClr>
            </a:outerShdw>
          </a:effectLst>
        </p:spPr>
        <p:txBody>
          <a:bodyPr vert="horz" wrap="square" lIns="45720" tIns="44450" rIns="45720" bIns="44450" anchor="ctr" anchorCtr="1">
            <a:noAutofit/>
          </a:bodyPr>
          <a:lstStyle/>
          <a:p>
            <a:pPr marL="0" indent="0" algn="l">
              <a:lnSpc>
                <a:spcPct val="120000"/>
              </a:lnSpc>
              <a:spcBef>
                <a:spcPts val="0"/>
              </a:spcBef>
              <a:spcAft>
                <a:spcPts val="0"/>
              </a:spcAft>
              <a:buNone/>
            </a:pPr>
            <a:endParaRPr lang="zh-CN" altLang="en-US" sz="16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24" name="Freeform 4"/>
          <p:cNvSpPr/>
          <p:nvPr>
            <p:custDataLst>
              <p:tags r:id="rId11"/>
            </p:custDataLst>
          </p:nvPr>
        </p:nvSpPr>
        <p:spPr>
          <a:xfrm rot="19490962" flipH="1" flipV="1">
            <a:off x="5984665" y="1769764"/>
            <a:ext cx="1495562" cy="1807168"/>
          </a:xfrm>
          <a:custGeom>
            <a:avLst/>
            <a:gdLst>
              <a:gd name="T1" fmla="*/ 0 w 21600"/>
              <a:gd name="T2" fmla="*/ -108000 h 21600"/>
              <a:gd name="T3" fmla="*/ 21600 w 21600"/>
              <a:gd name="T4" fmla="*/ -86400 h 21600"/>
            </a:gdLst>
            <a:ahLst/>
            <a:cxnLst/>
            <a:rect l="T1" t="T2" r="T3" b="T4"/>
            <a:pathLst>
              <a:path w="21600" h="21600">
                <a:moveTo>
                  <a:pt x="16259" y="0"/>
                </a:moveTo>
                <a:lnTo>
                  <a:pt x="13705" y="39"/>
                </a:lnTo>
                <a:lnTo>
                  <a:pt x="12839" y="127"/>
                </a:lnTo>
                <a:lnTo>
                  <a:pt x="11772" y="281"/>
                </a:lnTo>
                <a:lnTo>
                  <a:pt x="10950" y="409"/>
                </a:lnTo>
                <a:lnTo>
                  <a:pt x="10119" y="611"/>
                </a:lnTo>
                <a:lnTo>
                  <a:pt x="9309" y="837"/>
                </a:lnTo>
                <a:lnTo>
                  <a:pt x="8577" y="1081"/>
                </a:lnTo>
                <a:lnTo>
                  <a:pt x="7711" y="1382"/>
                </a:lnTo>
                <a:lnTo>
                  <a:pt x="6667" y="1821"/>
                </a:lnTo>
                <a:lnTo>
                  <a:pt x="5846" y="2220"/>
                </a:lnTo>
                <a:lnTo>
                  <a:pt x="5048" y="2663"/>
                </a:lnTo>
                <a:lnTo>
                  <a:pt x="4507" y="3032"/>
                </a:lnTo>
                <a:lnTo>
                  <a:pt x="3879" y="3475"/>
                </a:lnTo>
                <a:lnTo>
                  <a:pt x="3418" y="3818"/>
                </a:lnTo>
                <a:lnTo>
                  <a:pt x="2931" y="4287"/>
                </a:lnTo>
                <a:lnTo>
                  <a:pt x="2496" y="4730"/>
                </a:lnTo>
                <a:lnTo>
                  <a:pt x="2065" y="5212"/>
                </a:lnTo>
                <a:lnTo>
                  <a:pt x="1742" y="5596"/>
                </a:lnTo>
                <a:lnTo>
                  <a:pt x="1326" y="6138"/>
                </a:lnTo>
                <a:lnTo>
                  <a:pt x="920" y="6752"/>
                </a:lnTo>
                <a:lnTo>
                  <a:pt x="648" y="7349"/>
                </a:lnTo>
                <a:lnTo>
                  <a:pt x="438" y="7864"/>
                </a:lnTo>
                <a:lnTo>
                  <a:pt x="232" y="8460"/>
                </a:lnTo>
                <a:lnTo>
                  <a:pt x="67" y="9090"/>
                </a:lnTo>
                <a:lnTo>
                  <a:pt x="0" y="9901"/>
                </a:lnTo>
                <a:lnTo>
                  <a:pt x="55" y="10596"/>
                </a:lnTo>
                <a:lnTo>
                  <a:pt x="153" y="11181"/>
                </a:lnTo>
                <a:lnTo>
                  <a:pt x="292" y="11767"/>
                </a:lnTo>
                <a:lnTo>
                  <a:pt x="528" y="12422"/>
                </a:lnTo>
                <a:lnTo>
                  <a:pt x="742" y="12979"/>
                </a:lnTo>
                <a:lnTo>
                  <a:pt x="1032" y="13476"/>
                </a:lnTo>
                <a:lnTo>
                  <a:pt x="1460" y="14119"/>
                </a:lnTo>
                <a:lnTo>
                  <a:pt x="2010" y="14832"/>
                </a:lnTo>
                <a:lnTo>
                  <a:pt x="2574" y="15400"/>
                </a:lnTo>
                <a:lnTo>
                  <a:pt x="3047" y="15886"/>
                </a:lnTo>
                <a:lnTo>
                  <a:pt x="3654" y="16369"/>
                </a:lnTo>
                <a:lnTo>
                  <a:pt x="4236" y="16753"/>
                </a:lnTo>
                <a:lnTo>
                  <a:pt x="4912" y="17196"/>
                </a:lnTo>
                <a:lnTo>
                  <a:pt x="5757" y="17723"/>
                </a:lnTo>
                <a:lnTo>
                  <a:pt x="6573" y="18108"/>
                </a:lnTo>
                <a:lnTo>
                  <a:pt x="7499" y="18550"/>
                </a:lnTo>
                <a:lnTo>
                  <a:pt x="9400" y="19175"/>
                </a:lnTo>
                <a:lnTo>
                  <a:pt x="10996" y="19562"/>
                </a:lnTo>
                <a:lnTo>
                  <a:pt x="12682" y="19847"/>
                </a:lnTo>
                <a:lnTo>
                  <a:pt x="14032" y="19987"/>
                </a:lnTo>
                <a:lnTo>
                  <a:pt x="15773" y="20089"/>
                </a:lnTo>
                <a:lnTo>
                  <a:pt x="15773" y="21585"/>
                </a:lnTo>
                <a:lnTo>
                  <a:pt x="21587" y="18165"/>
                </a:lnTo>
                <a:lnTo>
                  <a:pt x="15708" y="14686"/>
                </a:lnTo>
                <a:lnTo>
                  <a:pt x="15716" y="16227"/>
                </a:lnTo>
                <a:lnTo>
                  <a:pt x="13976" y="16127"/>
                </a:lnTo>
                <a:lnTo>
                  <a:pt x="12682" y="15941"/>
                </a:lnTo>
                <a:lnTo>
                  <a:pt x="11322" y="15644"/>
                </a:lnTo>
                <a:lnTo>
                  <a:pt x="9400" y="15016"/>
                </a:lnTo>
                <a:lnTo>
                  <a:pt x="8509" y="14603"/>
                </a:lnTo>
                <a:lnTo>
                  <a:pt x="7657" y="14148"/>
                </a:lnTo>
                <a:lnTo>
                  <a:pt x="6958" y="13633"/>
                </a:lnTo>
                <a:lnTo>
                  <a:pt x="6251" y="13135"/>
                </a:lnTo>
                <a:lnTo>
                  <a:pt x="5686" y="12652"/>
                </a:lnTo>
                <a:lnTo>
                  <a:pt x="5217" y="12108"/>
                </a:lnTo>
                <a:lnTo>
                  <a:pt x="4688" y="11482"/>
                </a:lnTo>
                <a:lnTo>
                  <a:pt x="4236" y="10754"/>
                </a:lnTo>
                <a:lnTo>
                  <a:pt x="3912" y="10085"/>
                </a:lnTo>
                <a:lnTo>
                  <a:pt x="3740" y="9460"/>
                </a:lnTo>
                <a:lnTo>
                  <a:pt x="3585" y="8691"/>
                </a:lnTo>
                <a:lnTo>
                  <a:pt x="3562" y="7949"/>
                </a:lnTo>
                <a:lnTo>
                  <a:pt x="3608" y="7436"/>
                </a:lnTo>
                <a:lnTo>
                  <a:pt x="3699" y="6881"/>
                </a:lnTo>
                <a:lnTo>
                  <a:pt x="3912" y="6226"/>
                </a:lnTo>
                <a:lnTo>
                  <a:pt x="4182" y="5596"/>
                </a:lnTo>
                <a:lnTo>
                  <a:pt x="4507" y="5000"/>
                </a:lnTo>
                <a:lnTo>
                  <a:pt x="4945" y="4414"/>
                </a:lnTo>
                <a:lnTo>
                  <a:pt x="5722" y="3574"/>
                </a:lnTo>
                <a:lnTo>
                  <a:pt x="6375" y="3006"/>
                </a:lnTo>
                <a:lnTo>
                  <a:pt x="7229" y="2406"/>
                </a:lnTo>
                <a:lnTo>
                  <a:pt x="8094" y="1894"/>
                </a:lnTo>
                <a:lnTo>
                  <a:pt x="8747" y="1565"/>
                </a:lnTo>
                <a:lnTo>
                  <a:pt x="9523" y="1224"/>
                </a:lnTo>
                <a:lnTo>
                  <a:pt x="10264" y="965"/>
                </a:lnTo>
                <a:lnTo>
                  <a:pt x="10861" y="768"/>
                </a:lnTo>
                <a:lnTo>
                  <a:pt x="11479" y="595"/>
                </a:lnTo>
                <a:lnTo>
                  <a:pt x="12244" y="453"/>
                </a:lnTo>
                <a:lnTo>
                  <a:pt x="12930" y="355"/>
                </a:lnTo>
                <a:lnTo>
                  <a:pt x="13874" y="212"/>
                </a:lnTo>
                <a:lnTo>
                  <a:pt x="16259" y="0"/>
                </a:lnTo>
              </a:path>
            </a:pathLst>
          </a:custGeom>
          <a:solidFill>
            <a:srgbClr val="62A6CF"/>
          </a:solidFill>
          <a:ln cap="flat" cmpd="sng">
            <a:noFill/>
            <a:prstDash val="solid"/>
            <a:round/>
            <a:headEnd type="none" w="med" len="med"/>
            <a:tailEnd type="none" w="med" len="med"/>
          </a:ln>
          <a:effectLst>
            <a:outerShdw dist="107762" dir="2700000" algn="ctr" rotWithShape="0">
              <a:schemeClr val="bg2">
                <a:alpha val="50000"/>
              </a:schemeClr>
            </a:outerShdw>
          </a:effectLst>
        </p:spPr>
        <p:txBody>
          <a:bodyPr vert="horz" wrap="square" lIns="45720" tIns="-7182951" rIns="45720" bIns="18116127" anchor="ctr" anchorCtr="1">
            <a:noAutofit/>
          </a:bodyPr>
          <a:lstStyle/>
          <a:p>
            <a:pPr marL="0" indent="0" algn="l">
              <a:lnSpc>
                <a:spcPct val="120000"/>
              </a:lnSpc>
              <a:spcBef>
                <a:spcPts val="0"/>
              </a:spcBef>
              <a:spcAft>
                <a:spcPts val="0"/>
              </a:spcAft>
              <a:buNone/>
            </a:pPr>
            <a:endParaRPr lang="zh-CN" altLang="en-US" sz="16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25" name="Oval 5"/>
          <p:cNvSpPr/>
          <p:nvPr>
            <p:custDataLst>
              <p:tags r:id="rId12"/>
            </p:custDataLst>
          </p:nvPr>
        </p:nvSpPr>
        <p:spPr>
          <a:xfrm>
            <a:off x="4525626" y="2593900"/>
            <a:ext cx="1296966" cy="1296966"/>
          </a:xfrm>
          <a:prstGeom prst="ellipse">
            <a:avLst/>
          </a:prstGeom>
          <a:solidFill>
            <a:srgbClr val="62A6CF"/>
          </a:solidFill>
          <a:ln w="12700" cap="flat" cmpd="sng">
            <a:noFill/>
            <a:prstDash val="solid"/>
            <a:miter/>
          </a:ln>
          <a:effectLst>
            <a:outerShdw blurRad="101600" dist="38100" dir="2700000" algn="tl" rotWithShape="0">
              <a:srgbClr val="62A6CF">
                <a:alpha val="24705"/>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anchor="ctr" anchorCtr="0">
            <a:noAutofit/>
          </a:bodyPr>
          <a:lstStyle/>
          <a:p>
            <a:pPr marL="0" indent="0" algn="ctr">
              <a:lnSpc>
                <a:spcPct val="100000"/>
              </a:lnSpc>
              <a:spcBef>
                <a:spcPts val="0"/>
              </a:spcBef>
              <a:spcAft>
                <a:spcPts val="0"/>
              </a:spcAft>
              <a:buNone/>
            </a:pPr>
            <a:r>
              <a:rPr lang="zh-CN" altLang="en-US" sz="3200" u="none" strike="noStrike" kern="1200" cap="none" spc="0" baseline="0">
                <a:solidFill>
                  <a:schemeClr val="bg1"/>
                </a:solidFill>
                <a:latin typeface="方正小标宋_GBK" panose="03000509000000000000" charset="-122"/>
                <a:ea typeface="方正小标宋_GBK" panose="03000509000000000000" charset="-122"/>
                <a:cs typeface="Arial Unicode MS" charset="-122"/>
                <a:sym typeface="思源黑体 CN Normal" charset="0"/>
              </a:rPr>
              <a:t>作用</a:t>
            </a:r>
            <a:endParaRPr lang="zh-CN" altLang="en-US" sz="3200" u="none" strike="noStrike" kern="1200" cap="none" spc="0" baseline="0">
              <a:solidFill>
                <a:schemeClr val="bg1"/>
              </a:solidFill>
              <a:latin typeface="方正小标宋_GBK" panose="03000509000000000000" charset="-122"/>
              <a:ea typeface="方正小标宋_GBK" panose="03000509000000000000" charset="-122"/>
              <a:cs typeface="Arial Unicode MS" charset="-122"/>
              <a:sym typeface="思源黑体 CN Normal" charset="0"/>
            </a:endParaRPr>
          </a:p>
        </p:txBody>
      </p:sp>
      <p:sp>
        <p:nvSpPr>
          <p:cNvPr id="26" name="Oval 6"/>
          <p:cNvSpPr/>
          <p:nvPr>
            <p:custDataLst>
              <p:tags r:id="rId13"/>
            </p:custDataLst>
          </p:nvPr>
        </p:nvSpPr>
        <p:spPr>
          <a:xfrm>
            <a:off x="6008580" y="3543065"/>
            <a:ext cx="1296966" cy="1296966"/>
          </a:xfrm>
          <a:prstGeom prst="ellipse">
            <a:avLst/>
          </a:prstGeom>
          <a:solidFill>
            <a:srgbClr val="AFD2E7"/>
          </a:solidFill>
          <a:ln w="12700" cap="flat" cmpd="sng">
            <a:noFill/>
            <a:prstDash val="solid"/>
            <a:miter/>
          </a:ln>
          <a:effectLst>
            <a:outerShdw blurRad="101600" dist="38100" dir="2700000" algn="tl" rotWithShape="0">
              <a:srgbClr val="5D8192">
                <a:alpha val="24705"/>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anchor="ctr" anchorCtr="0">
            <a:noAutofit/>
          </a:bodyPr>
          <a:lstStyle/>
          <a:p>
            <a:pPr marL="0" indent="0" algn="ctr">
              <a:lnSpc>
                <a:spcPct val="100000"/>
              </a:lnSpc>
              <a:spcBef>
                <a:spcPts val="0"/>
              </a:spcBef>
              <a:spcAft>
                <a:spcPts val="0"/>
              </a:spcAft>
              <a:buNone/>
            </a:pPr>
            <a:r>
              <a:rPr lang="zh-CN" altLang="en-US" sz="3200" u="none" strike="noStrike" kern="1200" cap="none" spc="0" baseline="0">
                <a:solidFill>
                  <a:schemeClr val="bg1"/>
                </a:solidFill>
                <a:latin typeface="方正小标宋_GBK" panose="03000509000000000000" charset="-122"/>
                <a:ea typeface="方正小标宋_GBK" panose="03000509000000000000" charset="-122"/>
                <a:cs typeface="Arial Unicode MS" charset="-122"/>
                <a:sym typeface="思源黑体 CN Normal" charset="0"/>
              </a:rPr>
              <a:t>优势</a:t>
            </a:r>
            <a:endParaRPr lang="zh-CN" altLang="en-US" sz="3200" u="none" strike="noStrike" kern="1200" cap="none" spc="0" baseline="0">
              <a:solidFill>
                <a:schemeClr val="bg1"/>
              </a:solidFill>
              <a:latin typeface="方正小标宋_GBK" panose="03000509000000000000" charset="-122"/>
              <a:ea typeface="方正小标宋_GBK" panose="03000509000000000000" charset="-122"/>
              <a:cs typeface="Arial Unicode MS" charset="-122"/>
              <a:sym typeface="思源黑体 CN Normal" charset="0"/>
            </a:endParaRPr>
          </a:p>
        </p:txBody>
      </p:sp>
      <p:sp>
        <p:nvSpPr>
          <p:cNvPr id="27" name="TextBox 7"/>
          <p:cNvSpPr txBox="1"/>
          <p:nvPr>
            <p:custDataLst>
              <p:tags r:id="rId14"/>
            </p:custDataLst>
          </p:nvPr>
        </p:nvSpPr>
        <p:spPr>
          <a:xfrm>
            <a:off x="1237944" y="2709934"/>
            <a:ext cx="2673645" cy="299974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保税物流中心（B型</a:t>
            </a:r>
            <a:r>
              <a:rPr lang="zh-CN" altLang="en-US" sz="1400" b="1" kern="100" spc="75">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a:t>
            </a: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由中国境内一家企业法人经营，多家企业进入并从事保税仓储物流业务的保税监管场所。保税仓储；简单加工；全球采购和国际分拨、配送；转口贸易和国际中转；商品展示；保税进口跨境电商（1210）；经海关批准的其他国际物流业务。</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28" name="TextBox 6"/>
          <p:cNvSpPr txBox="1"/>
          <p:nvPr>
            <p:custDataLst>
              <p:tags r:id="rId15"/>
            </p:custDataLst>
          </p:nvPr>
        </p:nvSpPr>
        <p:spPr>
          <a:xfrm>
            <a:off x="1836827" y="2067992"/>
            <a:ext cx="3399790" cy="460375"/>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2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什么是保税物流中心（B</a:t>
            </a:r>
            <a:r>
              <a:rPr lang="zh-CN" altLang="en-US" sz="200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型</a:t>
            </a:r>
            <a:r>
              <a:rPr lang="zh-CN" altLang="en-US" sz="200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29" name="直接连接符 28"/>
          <p:cNvSpPr/>
          <p:nvPr/>
        </p:nvSpPr>
        <p:spPr>
          <a:xfrm>
            <a:off x="1240821" y="2587292"/>
            <a:ext cx="4029645" cy="0"/>
          </a:xfrm>
          <a:prstGeom prst="line">
            <a:avLst/>
          </a:prstGeom>
          <a:noFill/>
          <a:ln w="12700" cap="flat" cmpd="sng">
            <a:solidFill>
              <a:srgbClr val="CDD4DC"/>
            </a:solidFill>
            <a:prstDash val="sysDot"/>
            <a:miter/>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sp>
      <p:sp>
        <p:nvSpPr>
          <p:cNvPr id="30" name="TextBox 10"/>
          <p:cNvSpPr txBox="1"/>
          <p:nvPr>
            <p:custDataLst>
              <p:tags r:id="rId16"/>
            </p:custDataLst>
          </p:nvPr>
        </p:nvSpPr>
        <p:spPr>
          <a:xfrm>
            <a:off x="7780019" y="2136139"/>
            <a:ext cx="2917189" cy="1953895"/>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从境外进入中心内的货物予以保税，除有特殊规定外，不实行配额证件和许可证件管理。从境内进入中心内的货物享受出口退税。9月份，临清保税物流中心正式批准设立，成为今年以来省内首个成功获批的保税物流中心。</a:t>
            </a:r>
            <a:endParaRPr lang="zh-CN" altLang="en-US" sz="1400" u="none" strike="noStrike" kern="1400" cap="none" spc="100" baseline="0">
              <a:solidFill>
                <a:schemeClr val="bg2">
                  <a:lumMod val="25000"/>
                </a:schemeClr>
              </a:solidFill>
              <a:latin typeface="思源黑体 CN Normal" charset="0"/>
              <a:ea typeface="思源黑体 CN Normal" charset="0"/>
              <a:cs typeface="思源黑体 CN Normal" charset="0"/>
              <a:sym typeface="思源黑体 CN Normal" charset="0"/>
            </a:endParaRPr>
          </a:p>
        </p:txBody>
      </p:sp>
      <p:sp>
        <p:nvSpPr>
          <p:cNvPr id="31" name="TextBox 9"/>
          <p:cNvSpPr txBox="1"/>
          <p:nvPr>
            <p:custDataLst>
              <p:tags r:id="rId17"/>
            </p:custDataLst>
          </p:nvPr>
        </p:nvSpPr>
        <p:spPr>
          <a:xfrm>
            <a:off x="8458443" y="4550360"/>
            <a:ext cx="1198880" cy="460375"/>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2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政策优势</a:t>
            </a:r>
            <a:endParaRPr lang="zh-CN" altLang="en-US" sz="2000" u="none" strike="noStrike" kern="120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32" name="直接连接符 31"/>
          <p:cNvSpPr/>
          <p:nvPr/>
        </p:nvSpPr>
        <p:spPr>
          <a:xfrm>
            <a:off x="6665345" y="5103829"/>
            <a:ext cx="4203563" cy="0"/>
          </a:xfrm>
          <a:prstGeom prst="line">
            <a:avLst/>
          </a:prstGeom>
          <a:noFill/>
          <a:ln w="12700" cap="flat" cmpd="sng">
            <a:solidFill>
              <a:srgbClr val="CDD4DC"/>
            </a:solidFill>
            <a:prstDash val="sysDot"/>
            <a:miter/>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5758179" cy="430530"/>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保税物流中心（B型</a:t>
            </a:r>
            <a:r>
              <a:rPr lang="zh-CN" altLang="en-US" sz="280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a:t>
            </a: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应用案例场景</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grpSp>
        <p:nvGrpSpPr>
          <p:cNvPr id="43" name="组合 42"/>
          <p:cNvGrpSpPr/>
          <p:nvPr/>
        </p:nvGrpSpPr>
        <p:grpSpPr>
          <a:xfrm>
            <a:off x="4447556" y="1589371"/>
            <a:ext cx="6789710" cy="4379784"/>
            <a:chOff x="4447556" y="1589371"/>
            <a:chExt cx="6789710" cy="4379784"/>
          </a:xfrm>
        </p:grpSpPr>
        <p:grpSp>
          <p:nvGrpSpPr>
            <p:cNvPr id="38" name="组合 37"/>
            <p:cNvGrpSpPr/>
            <p:nvPr/>
          </p:nvGrpSpPr>
          <p:grpSpPr>
            <a:xfrm>
              <a:off x="4447556" y="1589371"/>
              <a:ext cx="6789710" cy="4379784"/>
              <a:chOff x="4447556" y="1589371"/>
              <a:chExt cx="6789710" cy="4379784"/>
            </a:xfrm>
          </p:grpSpPr>
          <p:pic>
            <p:nvPicPr>
              <p:cNvPr id="3" name="图片 2" descr="C:/Users/Lenovo/Desktop/1/保税1.jpg保税1"/>
              <p:cNvPicPr>
                <a:picLocks noChangeAspect="1"/>
              </p:cNvPicPr>
              <p:nvPr>
                <p:custDataLst>
                  <p:tags r:id="rId1"/>
                </p:custDataLst>
              </p:nvPr>
            </p:nvPicPr>
            <p:blipFill>
              <a:blip r:embed="rId2" cstate="print"/>
              <a:srcRect t="1410" b="1410"/>
              <a:stretch>
                <a:fillRect/>
              </a:stretch>
            </p:blipFill>
            <p:spPr>
              <a:xfrm>
                <a:off x="4447556" y="1589371"/>
                <a:ext cx="3265170" cy="2302510"/>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599"/>
                    </a:lnTo>
                    <a:lnTo>
                      <a:pt x="0" y="21599"/>
                    </a:lnTo>
                    <a:cubicBezTo>
                      <a:pt x="0" y="14398"/>
                      <a:pt x="0" y="7199"/>
                      <a:pt x="0" y="0"/>
                    </a:cubicBezTo>
                    <a:close/>
                  </a:path>
                </a:pathLst>
              </a:custGeom>
              <a:noFill/>
              <a:ln w="9525" cap="flat" cmpd="sng">
                <a:solidFill>
                  <a:schemeClr val="accent1"/>
                </a:solidFill>
                <a:prstDash val="solid"/>
                <a:round/>
                <a:headEnd type="none" w="med" len="med"/>
                <a:tailEnd type="none" w="med" len="med"/>
              </a:ln>
              <a:effectLst/>
            </p:spPr>
          </p:pic>
          <p:sp>
            <p:nvSpPr>
              <p:cNvPr id="18" name="Rectangle 6"/>
              <p:cNvSpPr/>
              <p:nvPr>
                <p:custDataLst>
                  <p:tags r:id="rId3"/>
                </p:custDataLst>
              </p:nvPr>
            </p:nvSpPr>
            <p:spPr>
              <a:xfrm>
                <a:off x="7888010" y="1589371"/>
                <a:ext cx="3349256" cy="4379784"/>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595959"/>
                  </a:solidFill>
                  <a:latin typeface="思源黑体 CN Medium" charset="0"/>
                  <a:ea typeface="思源黑体 CN Medium" charset="0"/>
                  <a:cs typeface="思源黑体 CN Normal" charset="0"/>
                  <a:sym typeface="思源黑体" pitchFamily="34" charset="-122"/>
                </a:endParaRPr>
              </a:p>
            </p:txBody>
          </p:sp>
        </p:grpSp>
        <p:sp>
          <p:nvSpPr>
            <p:cNvPr id="41" name="TextBox 11"/>
            <p:cNvSpPr txBox="1"/>
            <p:nvPr>
              <p:custDataLst>
                <p:tags r:id="rId4"/>
              </p:custDataLst>
            </p:nvPr>
          </p:nvSpPr>
          <p:spPr>
            <a:xfrm rot="21600000" flipH="1">
              <a:off x="8212471" y="2023075"/>
              <a:ext cx="2700020" cy="645795"/>
            </a:xfrm>
            <a:prstGeom prst="rect">
              <a:avLst/>
            </a:prstGeom>
            <a:noFill/>
            <a:ln w="9525" cap="flat" cmpd="sng">
              <a:solidFill>
                <a:schemeClr val="accent1"/>
              </a:solidFill>
              <a:prstDash val="solid"/>
              <a:round/>
              <a:headEnd type="none" w="med" len="med"/>
              <a:tailEnd type="none" w="med" len="med"/>
            </a:ln>
            <a:effectLst/>
          </p:spPr>
          <p:txBody>
            <a:bodyPr vert="horz" wrap="square" lIns="0" tIns="0" rIns="0" bIns="0" anchor="t" anchorCtr="0">
              <a:sp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场景2：做跨境电商卖尿不湿？用“1210模式”更划算！</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grpSp>
        <p:nvGrpSpPr>
          <p:cNvPr id="21" name="组合 20"/>
          <p:cNvGrpSpPr/>
          <p:nvPr/>
        </p:nvGrpSpPr>
        <p:grpSpPr>
          <a:xfrm>
            <a:off x="923330" y="1589371"/>
            <a:ext cx="3349256" cy="4379784"/>
            <a:chOff x="923330" y="1589371"/>
            <a:chExt cx="3349256" cy="4379784"/>
          </a:xfrm>
        </p:grpSpPr>
        <p:sp>
          <p:nvSpPr>
            <p:cNvPr id="25" name="Rectangle 6"/>
            <p:cNvSpPr/>
            <p:nvPr>
              <p:custDataLst>
                <p:tags r:id="rId5"/>
              </p:custDataLst>
            </p:nvPr>
          </p:nvSpPr>
          <p:spPr>
            <a:xfrm>
              <a:off x="923330" y="1589371"/>
              <a:ext cx="3349256" cy="4379784"/>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595959"/>
                </a:solidFill>
                <a:latin typeface="思源黑体 CN Medium" charset="0"/>
                <a:ea typeface="思源黑体 CN Medium" charset="0"/>
                <a:cs typeface="思源黑体 CN Normal" charset="0"/>
                <a:sym typeface="思源黑体" pitchFamily="34" charset="-122"/>
              </a:endParaRPr>
            </a:p>
          </p:txBody>
        </p:sp>
        <p:sp>
          <p:nvSpPr>
            <p:cNvPr id="26" name="TextBox 11"/>
            <p:cNvSpPr txBox="1"/>
            <p:nvPr>
              <p:custDataLst>
                <p:tags r:id="rId6"/>
              </p:custDataLst>
            </p:nvPr>
          </p:nvSpPr>
          <p:spPr>
            <a:xfrm rot="21600000" flipH="1">
              <a:off x="1111289" y="3620101"/>
              <a:ext cx="3001642" cy="1938655"/>
            </a:xfrm>
            <a:prstGeom prst="rect">
              <a:avLst/>
            </a:prstGeom>
            <a:noFill/>
            <a:ln w="9525" cap="flat" cmpd="sng">
              <a:noFill/>
              <a:prstDash val="solid"/>
              <a:miter/>
            </a:ln>
            <a:effectLst/>
          </p:spPr>
          <p:txBody>
            <a:bodyPr vert="horz" wrap="square" lIns="0" tIns="0" rIns="0" bIns="0" anchor="t" anchorCtr="0">
              <a:sp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优惠政策：不用立即缴税（省现金流！）；不需要棉花进口配额（先收货后补证！）。可以安心寻找国内买家，等找到买家后，再从保税物流中心提货时补缴关税、补交配额、完成清关手续。</a:t>
              </a:r>
              <a:endParaRPr lang="zh-CN" altLang="en-US" sz="14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29" name="文本框 28"/>
            <p:cNvSpPr txBox="1"/>
            <p:nvPr>
              <p:custDataLst>
                <p:tags r:id="rId7"/>
              </p:custDataLst>
            </p:nvPr>
          </p:nvSpPr>
          <p:spPr>
            <a:xfrm>
              <a:off x="1110655" y="1932271"/>
              <a:ext cx="3002280" cy="1383665"/>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t" anchorCtr="0">
              <a:spAutoFit/>
            </a:bodyPr>
            <a:lstStyle/>
            <a:p>
              <a:pPr marL="0" marR="0" indent="0" algn="l" defTabSz="457200" fontAlgn="auto">
                <a:lnSpc>
                  <a:spcPct val="150000"/>
                </a:lnSpc>
                <a:spcBef>
                  <a:spcPts val="0"/>
                </a:spcBef>
                <a:spcAft>
                  <a:spcPts val="0"/>
                </a:spcAft>
                <a:buNone/>
              </a:pPr>
              <a:r>
                <a:rPr lang="zh-CN" altLang="en-US" sz="1400" b="1" i="0"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rPr>
                <a:t>场景1：某企业在海外采购了一批优质棉花，但遇到了两个难题：1、国内买家还没敲定；2、采购款支付后资金周转紧张。</a:t>
              </a:r>
              <a:endParaRPr lang="zh-CN" altLang="en-US" sz="2000" b="1" i="0" u="none" strike="noStrike" kern="0" cap="none" spc="0" baseline="0">
                <a:solidFill>
                  <a:schemeClr val="bg1"/>
                </a:solidFill>
                <a:latin typeface="思源黑体 CN Medium" charset="0"/>
                <a:ea typeface="思源黑体 CN Medium" charset="0"/>
                <a:cs typeface="思源黑体 CN Normal" charset="0"/>
              </a:endParaRPr>
            </a:p>
          </p:txBody>
        </p:sp>
      </p:grpSp>
      <p:sp>
        <p:nvSpPr>
          <p:cNvPr id="30" name="TextBox 11"/>
          <p:cNvSpPr txBox="1"/>
          <p:nvPr>
            <p:custDataLst>
              <p:tags r:id="rId8"/>
            </p:custDataLst>
          </p:nvPr>
        </p:nvSpPr>
        <p:spPr>
          <a:xfrm rot="21600000" flipH="1">
            <a:off x="8047393" y="3620101"/>
            <a:ext cx="3001642" cy="1615438"/>
          </a:xfrm>
          <a:prstGeom prst="rect">
            <a:avLst/>
          </a:prstGeom>
          <a:noFill/>
          <a:ln w="9525" cap="flat" cmpd="sng">
            <a:noFill/>
            <a:prstDash val="solid"/>
            <a:miter/>
          </a:ln>
          <a:effectLst/>
        </p:spPr>
        <p:txBody>
          <a:bodyPr vert="horz" wrap="square" lIns="0" tIns="0" rIns="0" bIns="0" anchor="t" anchorCtr="0">
            <a:sp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可以在临清保税物流中心，通过“1210”业务模式解决上述问题。整批货物进口到保税物流中心，再拆成小包装发货，这就像开了一家“进口商品超市”。</a:t>
            </a:r>
            <a:endParaRPr lang="zh-CN" altLang="en-US" sz="14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31" name="TextBox 11"/>
          <p:cNvSpPr txBox="1"/>
          <p:nvPr>
            <p:custDataLst>
              <p:tags r:id="rId9"/>
            </p:custDataLst>
          </p:nvPr>
        </p:nvSpPr>
        <p:spPr>
          <a:xfrm rot="21600000" flipH="1">
            <a:off x="4447540" y="3973830"/>
            <a:ext cx="3286760" cy="1995170"/>
          </a:xfrm>
          <a:prstGeom prst="rect">
            <a:avLst/>
          </a:prstGeom>
          <a:noFill/>
          <a:ln w="9525" cap="flat" cmpd="sng">
            <a:solidFill>
              <a:schemeClr val="accent1"/>
            </a:solidFill>
            <a:prstDash val="solid"/>
            <a:round/>
            <a:headEnd type="none" w="med" len="med"/>
            <a:tailEnd type="none" w="med" len="med"/>
          </a:ln>
          <a:effectLst/>
        </p:spPr>
        <p:txBody>
          <a:bodyPr vert="horz" wrap="square" lIns="0" tIns="0" rIns="0" bIns="0" anchor="t" anchorCtr="0">
            <a:no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小贴士：保税物流中心就像“外贸缓冲带”，特别适合：暂时资金紧张的企业，需要时间找买家的进口商，想做转口贸易的商家。</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特别提醒： 记得提前核对《跨境电子商务零售进口商品清单》哦！</a:t>
            </a:r>
            <a:endParaRPr lang="zh-CN" altLang="en-US" sz="14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30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69815"/>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3048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04</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2818125"/>
            <a:ext cx="4560826" cy="1477010"/>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出口危险品“批次</a:t>
            </a:r>
            <a:endPar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a:p>
            <a:pPr marL="0" indent="0" algn="ctr">
              <a:lnSpc>
                <a:spcPct val="100000"/>
              </a:lnSpc>
              <a:spcBef>
                <a:spcPts val="0"/>
              </a:spcBef>
              <a:spcAft>
                <a:spcPts val="0"/>
              </a:spcAft>
              <a:buNone/>
            </a:pPr>
            <a:r>
              <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检验”和“差异化</a:t>
            </a:r>
            <a:endPar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a:p>
            <a:pPr marL="0" indent="0" algn="ctr">
              <a:lnSpc>
                <a:spcPct val="100000"/>
              </a:lnSpc>
              <a:spcBef>
                <a:spcPts val="0"/>
              </a:spcBef>
              <a:spcAft>
                <a:spcPts val="0"/>
              </a:spcAft>
              <a:buNone/>
            </a:pPr>
            <a:r>
              <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合格评定”模式改革</a:t>
            </a:r>
            <a:endParaRPr lang="zh-CN" altLang="en-US" sz="32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527981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FOUR</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9959340"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出口危险品“批次检验”和“差异化合格评定”模式改革</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1058435"/>
            <a:ext cx="8475579" cy="0"/>
          </a:xfrm>
          <a:prstGeom prst="line">
            <a:avLst/>
          </a:prstGeom>
          <a:ln w="6350" cap="flat" cmpd="sng">
            <a:solidFill>
              <a:srgbClr val="BFBFBF"/>
            </a:solidFill>
            <a:prstDash val="solid"/>
            <a:miter/>
            <a:headEnd type="none" w="med" len="med"/>
            <a:tailEnd type="none" w="med" len="med"/>
          </a:ln>
          <a:effectLst/>
        </p:spPr>
      </p:sp>
      <p:grpSp>
        <p:nvGrpSpPr>
          <p:cNvPr id="50" name="组合 49"/>
          <p:cNvGrpSpPr/>
          <p:nvPr/>
        </p:nvGrpSpPr>
        <p:grpSpPr>
          <a:xfrm>
            <a:off x="493585" y="1713107"/>
            <a:ext cx="11038553" cy="3799597"/>
            <a:chOff x="493585" y="1713107"/>
            <a:chExt cx="11038553" cy="3799597"/>
          </a:xfrm>
        </p:grpSpPr>
        <p:pic>
          <p:nvPicPr>
            <p:cNvPr id="51" name="图片 50" descr="C:/Users/Lenovo/Desktop/1/ca1a741a77c68d57f1efebbe38ba0156.jpgca1a741a77c68d57f1efebbe38ba0156"/>
            <p:cNvPicPr>
              <a:picLocks noChangeAspect="1"/>
            </p:cNvPicPr>
            <p:nvPr>
              <p:custDataLst>
                <p:tags r:id="rId1"/>
              </p:custDataLst>
            </p:nvPr>
          </p:nvPicPr>
          <p:blipFill>
            <a:blip r:embed="rId2" cstate="print"/>
            <a:srcRect l="22255" r="22255"/>
            <a:stretch>
              <a:fillRect/>
            </a:stretch>
          </p:blipFill>
          <p:spPr>
            <a:xfrm>
              <a:off x="493585" y="1897257"/>
              <a:ext cx="2990849" cy="3615055"/>
            </a:xfrm>
            <a:custGeom>
              <a:avLst/>
              <a:gdLst>
                <a:gd name="T1" fmla="*/ 0 w 21600"/>
                <a:gd name="T2" fmla="*/ 0 h 21600"/>
                <a:gd name="T3" fmla="*/ 21600 w 21600"/>
                <a:gd name="T4" fmla="*/ 21600 h 21600"/>
              </a:gdLst>
              <a:ahLst/>
              <a:cxnLst/>
              <a:rect l="T1" t="T2" r="T3" b="T4"/>
              <a:pathLst>
                <a:path w="21600" h="21600">
                  <a:moveTo>
                    <a:pt x="0" y="0"/>
                  </a:moveTo>
                  <a:lnTo>
                    <a:pt x="21600" y="0"/>
                  </a:lnTo>
                  <a:lnTo>
                    <a:pt x="21600" y="21600"/>
                  </a:lnTo>
                  <a:lnTo>
                    <a:pt x="0" y="21600"/>
                  </a:lnTo>
                  <a:cubicBezTo>
                    <a:pt x="0" y="14399"/>
                    <a:pt x="0" y="7199"/>
                    <a:pt x="0" y="0"/>
                  </a:cubicBezTo>
                  <a:close/>
                </a:path>
              </a:pathLst>
            </a:custGeom>
            <a:noFill/>
            <a:ln w="9525" cap="flat" cmpd="sng">
              <a:noFill/>
              <a:prstDash val="solid"/>
              <a:miter/>
            </a:ln>
            <a:effectLst/>
          </p:spPr>
        </p:pic>
        <p:sp>
          <p:nvSpPr>
            <p:cNvPr id="54" name="直接连接符 53"/>
            <p:cNvSpPr/>
            <p:nvPr/>
          </p:nvSpPr>
          <p:spPr>
            <a:xfrm>
              <a:off x="10700212" y="1713107"/>
              <a:ext cx="723977" cy="0"/>
            </a:xfrm>
            <a:prstGeom prst="line">
              <a:avLst/>
            </a:prstGeom>
            <a:ln w="6350" cap="flat" cmpd="sng">
              <a:solidFill>
                <a:srgbClr val="D9D9D9"/>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grpSp>
          <p:nvGrpSpPr>
            <p:cNvPr id="56" name="组合 55"/>
            <p:cNvGrpSpPr/>
            <p:nvPr/>
          </p:nvGrpSpPr>
          <p:grpSpPr>
            <a:xfrm>
              <a:off x="3805937" y="1897377"/>
              <a:ext cx="5005069" cy="3615055"/>
              <a:chOff x="3805937" y="1897377"/>
              <a:chExt cx="5005069" cy="3615055"/>
            </a:xfrm>
          </p:grpSpPr>
          <p:sp>
            <p:nvSpPr>
              <p:cNvPr id="57" name="矩形 56"/>
              <p:cNvSpPr/>
              <p:nvPr>
                <p:custDataLst>
                  <p:tags r:id="rId3"/>
                </p:custDataLst>
              </p:nvPr>
            </p:nvSpPr>
            <p:spPr>
              <a:xfrm>
                <a:off x="3805937" y="1897377"/>
                <a:ext cx="5005069" cy="3615055"/>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bg1"/>
                  </a:solidFill>
                  <a:latin typeface="思源黑体 CN Medium" charset="0"/>
                  <a:ea typeface="思源黑体 CN Medium" charset="0"/>
                  <a:cs typeface="思源黑体 CN Normal" charset="0"/>
                  <a:sym typeface="Arial" panose="020B0604020202020204" pitchFamily="34" charset="0"/>
                </a:endParaRPr>
              </a:p>
            </p:txBody>
          </p:sp>
          <p:grpSp>
            <p:nvGrpSpPr>
              <p:cNvPr id="58" name="组合 57"/>
              <p:cNvGrpSpPr/>
              <p:nvPr/>
            </p:nvGrpSpPr>
            <p:grpSpPr>
              <a:xfrm>
                <a:off x="6591337" y="2702806"/>
                <a:ext cx="2143325" cy="1998722"/>
                <a:chOff x="6591337" y="2702806"/>
                <a:chExt cx="2143325" cy="1998722"/>
              </a:xfrm>
            </p:grpSpPr>
            <p:sp>
              <p:nvSpPr>
                <p:cNvPr id="59" name="文本框 58"/>
                <p:cNvSpPr txBox="1"/>
                <p:nvPr>
                  <p:custDataLst>
                    <p:tags r:id="rId4"/>
                  </p:custDataLst>
                </p:nvPr>
              </p:nvSpPr>
              <p:spPr>
                <a:xfrm>
                  <a:off x="6634592" y="3166431"/>
                  <a:ext cx="2036906" cy="1535097"/>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50000"/>
                    </a:lnSpc>
                    <a:spcBef>
                      <a:spcPts val="0"/>
                    </a:spcBef>
                    <a:spcAft>
                      <a:spcPts val="0"/>
                    </a:spcAft>
                    <a:buNone/>
                  </a:pPr>
                  <a:r>
                    <a:rPr lang="zh-CN" altLang="en-US" sz="1600" u="none" strike="noStrike" kern="1200" cap="none" spc="0" baseline="0">
                      <a:solidFill>
                        <a:schemeClr val="bg1"/>
                      </a:solidFill>
                      <a:latin typeface="思源黑体 CN Normal" charset="0"/>
                      <a:ea typeface="思源黑体 CN Normal" charset="0"/>
                      <a:cs typeface="思源黑体 CN Normal" charset="0"/>
                      <a:sym typeface="思源黑体 CN Normal" charset="0"/>
                    </a:rPr>
                    <a:t>对应的小图标在这里输入具体的文本内容。根据实际需要更换与内容对应的小图标</a:t>
                  </a:r>
                  <a:endParaRPr lang="en-US" altLang="zh-CN" sz="16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60" name="文本框 59"/>
                <p:cNvSpPr txBox="1"/>
                <p:nvPr>
                  <p:custDataLst>
                    <p:tags r:id="rId5"/>
                  </p:custDataLst>
                </p:nvPr>
              </p:nvSpPr>
              <p:spPr>
                <a:xfrm>
                  <a:off x="6591337" y="2702806"/>
                  <a:ext cx="2143325" cy="40011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000" u="none" strike="noStrike" kern="1200" cap="none" spc="0" baseline="0">
                      <a:solidFill>
                        <a:schemeClr val="bg1"/>
                      </a:solidFill>
                      <a:latin typeface="思源黑体 CN Normal" charset="0"/>
                      <a:ea typeface="思源黑体 CN Normal" charset="0"/>
                      <a:cs typeface="思源黑体 CN Normal" charset="0"/>
                      <a:sym typeface="思源黑体 CN Normal" charset="0"/>
                    </a:rPr>
                    <a:t>单击添加标题</a:t>
                  </a:r>
                  <a:endParaRPr lang="zh-CN" altLang="en-US" sz="20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grpSp>
        </p:grpSp>
        <p:grpSp>
          <p:nvGrpSpPr>
            <p:cNvPr id="61" name="组合 60"/>
            <p:cNvGrpSpPr/>
            <p:nvPr/>
          </p:nvGrpSpPr>
          <p:grpSpPr>
            <a:xfrm>
              <a:off x="9126747" y="1897377"/>
              <a:ext cx="2405391" cy="3615327"/>
              <a:chOff x="9126747" y="1897377"/>
              <a:chExt cx="2405391" cy="3615327"/>
            </a:xfrm>
          </p:grpSpPr>
          <p:sp>
            <p:nvSpPr>
              <p:cNvPr id="62" name="矩形 61"/>
              <p:cNvSpPr/>
              <p:nvPr>
                <p:custDataLst>
                  <p:tags r:id="rId6"/>
                </p:custDataLst>
              </p:nvPr>
            </p:nvSpPr>
            <p:spPr>
              <a:xfrm>
                <a:off x="9126747" y="1897377"/>
                <a:ext cx="2405391" cy="3615327"/>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bg1"/>
                  </a:solidFill>
                  <a:latin typeface="思源黑体 CN Medium" charset="0"/>
                  <a:ea typeface="思源黑体 CN Medium" charset="0"/>
                  <a:cs typeface="思源黑体 CN Normal" charset="0"/>
                  <a:sym typeface="Arial" panose="020B0604020202020204" pitchFamily="34" charset="0"/>
                </a:endParaRPr>
              </a:p>
            </p:txBody>
          </p:sp>
          <p:grpSp>
            <p:nvGrpSpPr>
              <p:cNvPr id="63" name="组合 62"/>
              <p:cNvGrpSpPr/>
              <p:nvPr/>
            </p:nvGrpSpPr>
            <p:grpSpPr>
              <a:xfrm>
                <a:off x="9205216" y="2113164"/>
                <a:ext cx="2187401" cy="2780029"/>
                <a:chOff x="9205216" y="2113164"/>
                <a:chExt cx="2187401" cy="2780029"/>
              </a:xfrm>
            </p:grpSpPr>
            <p:sp>
              <p:nvSpPr>
                <p:cNvPr id="64" name="文本框 63"/>
                <p:cNvSpPr txBox="1"/>
                <p:nvPr>
                  <p:custDataLst>
                    <p:tags r:id="rId7"/>
                  </p:custDataLst>
                </p:nvPr>
              </p:nvSpPr>
              <p:spPr>
                <a:xfrm>
                  <a:off x="9355711" y="3166431"/>
                  <a:ext cx="2036906" cy="1535097"/>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50000"/>
                    </a:lnSpc>
                    <a:spcBef>
                      <a:spcPts val="0"/>
                    </a:spcBef>
                    <a:spcAft>
                      <a:spcPts val="0"/>
                    </a:spcAft>
                    <a:buNone/>
                  </a:pPr>
                  <a:r>
                    <a:rPr lang="zh-CN" altLang="en-US" sz="1600" u="none" strike="noStrike" kern="1200" cap="none" spc="0" baseline="0">
                      <a:solidFill>
                        <a:schemeClr val="bg1"/>
                      </a:solidFill>
                      <a:latin typeface="思源黑体 CN Normal" charset="0"/>
                      <a:ea typeface="思源黑体 CN Normal" charset="0"/>
                      <a:cs typeface="思源黑体 CN Normal" charset="0"/>
                      <a:sym typeface="思源黑体 CN Normal" charset="0"/>
                    </a:rPr>
                    <a:t>对应的小图标在这里输入具体的文本内容。根据实际需要更换与内容对应的小图标</a:t>
                  </a:r>
                  <a:endParaRPr lang="en-US" altLang="zh-CN" sz="16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65" name="文本框 64"/>
                <p:cNvSpPr txBox="1"/>
                <p:nvPr>
                  <p:custDataLst>
                    <p:tags r:id="rId8"/>
                  </p:custDataLst>
                </p:nvPr>
              </p:nvSpPr>
              <p:spPr>
                <a:xfrm>
                  <a:off x="9205216" y="2113164"/>
                  <a:ext cx="2186941" cy="278002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根据辖区业务特点和企业意愿，选取9家企业16种危险品开展试点，占辖区有出口实绩的危险品生产企业的25.7%。今年以来，通过批次检验模式放行危险品969批，可为企业节省各类成本200余万元。</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grpSp>
      </p:grpSp>
      <p:sp>
        <p:nvSpPr>
          <p:cNvPr id="66" name="文本框 65"/>
          <p:cNvSpPr txBox="1"/>
          <p:nvPr/>
        </p:nvSpPr>
        <p:spPr>
          <a:xfrm>
            <a:off x="3983355" y="1945640"/>
            <a:ext cx="4643754" cy="364617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rPr>
              <a:t>针对出口危险化学品和危险货物包装，目前有“批次检验”模式和危险货物包装使用鉴定“差异化合格评定”“批次检验”改革后，经首次检验合格的同一生产商、同一工艺，且成分组分、危险特性一致的“同一批次”出口危险品，在“批次检验”周期内，对企业后续申报的同批次产品采取审核相关单证的方式实施验证，不再实施现场检验。</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endParaRPr>
          </a:p>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rPr>
              <a:t>今年7月15日对UN3077、UN3082两种危险货物包装使用鉴定实施差异化合格评定“检查+验证+合格保证”的新型合格评定模式。应用到优质企业、安全风险低的危险货物上。</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endParaRPr>
          </a:p>
        </p:txBody>
      </p:sp>
      <p:sp>
        <p:nvSpPr>
          <p:cNvPr id="67" name="文本框 66"/>
          <p:cNvSpPr txBox="1"/>
          <p:nvPr/>
        </p:nvSpPr>
        <p:spPr>
          <a:xfrm>
            <a:off x="3806190" y="1546860"/>
            <a:ext cx="4063999" cy="398779"/>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rPr>
              <a:t>政策简介</a:t>
            </a:r>
            <a:endPar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endParaRPr>
          </a:p>
        </p:txBody>
      </p:sp>
      <p:sp>
        <p:nvSpPr>
          <p:cNvPr id="68" name="文本框 67"/>
          <p:cNvSpPr txBox="1"/>
          <p:nvPr/>
        </p:nvSpPr>
        <p:spPr>
          <a:xfrm>
            <a:off x="9126855" y="1498599"/>
            <a:ext cx="4063999" cy="398779"/>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rPr>
              <a:t>案例场景</a:t>
            </a:r>
            <a:endParaRPr lang="zh-CN" altLang="en-US" sz="2000" u="none" strike="noStrike" kern="1200" cap="none" spc="0" baseline="0">
              <a:latin typeface="方正小标宋_GBK" panose="03000509000000000000" charset="-122"/>
              <a:ea typeface="方正小标宋_GBK" panose="03000509000000000000" charset="-122"/>
              <a:cs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05</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2874005"/>
            <a:ext cx="4560826" cy="1353816"/>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“远程属地查验”模式改革</a:t>
            </a:r>
            <a:endParaRPr lang="zh-CN" altLang="en-US" sz="4400" u="none" strike="noStrike" kern="1200" cap="none" spc="0" baseline="0">
              <a:solidFill>
                <a:schemeClr val="tx1">
                  <a:lumMod val="75000"/>
                  <a:lumOff val="25000"/>
                </a:schemeClr>
              </a:solidFill>
              <a:effectLst>
                <a:reflection blurRad="76200" stA="26000" endPos="33000" dir="5400000" sy="-100000"/>
              </a:effectLst>
              <a:latin typeface="思源黑体 CN Bold" pitchFamily="34" charset="-122"/>
              <a:ea typeface="思源黑体 CN Bold" pitchFamily="34"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FIVE</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4880609"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en-US" altLang="zh-CN"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a:t>
            </a: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远程属地查验”模式改革</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81826" y="1112410"/>
            <a:ext cx="8475579" cy="0"/>
          </a:xfrm>
          <a:prstGeom prst="line">
            <a:avLst/>
          </a:prstGeom>
          <a:ln w="6350" cap="flat" cmpd="sng">
            <a:solidFill>
              <a:srgbClr val="BFBFBF"/>
            </a:solidFill>
            <a:prstDash val="solid"/>
            <a:miter/>
            <a:headEnd type="none" w="med" len="med"/>
            <a:tailEnd type="none" w="med" len="med"/>
          </a:ln>
          <a:effectLst/>
        </p:spPr>
      </p:sp>
      <p:grpSp>
        <p:nvGrpSpPr>
          <p:cNvPr id="16" name="组合 15"/>
          <p:cNvGrpSpPr/>
          <p:nvPr/>
        </p:nvGrpSpPr>
        <p:grpSpPr>
          <a:xfrm>
            <a:off x="1202688" y="1880235"/>
            <a:ext cx="9507858" cy="3508375"/>
            <a:chOff x="1202688" y="1880235"/>
            <a:chExt cx="9507858" cy="3508375"/>
          </a:xfrm>
        </p:grpSpPr>
        <p:sp>
          <p:nvSpPr>
            <p:cNvPr id="7" name="矩形 6"/>
            <p:cNvSpPr/>
            <p:nvPr>
              <p:custDataLst>
                <p:tags r:id="rId1"/>
              </p:custDataLst>
            </p:nvPr>
          </p:nvSpPr>
          <p:spPr>
            <a:xfrm>
              <a:off x="1736902" y="1880235"/>
              <a:ext cx="8973644" cy="1600160"/>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28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8" name="矩形 7"/>
            <p:cNvSpPr/>
            <p:nvPr>
              <p:custDataLst>
                <p:tags r:id="rId2"/>
              </p:custDataLst>
            </p:nvPr>
          </p:nvSpPr>
          <p:spPr>
            <a:xfrm>
              <a:off x="1202688" y="2209942"/>
              <a:ext cx="127721" cy="1012914"/>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9" name="PA-矩形 4"/>
            <p:cNvSpPr/>
            <p:nvPr>
              <p:custDataLst>
                <p:tags r:id="rId3"/>
              </p:custDataLst>
            </p:nvPr>
          </p:nvSpPr>
          <p:spPr>
            <a:xfrm>
              <a:off x="2522062" y="2329726"/>
              <a:ext cx="7544055" cy="322580"/>
            </a:xfrm>
            <a:prstGeom prst="rect">
              <a:avLst/>
            </a:prstGeom>
            <a:noFill/>
            <a:ln cap="flat" cmpd="sng">
              <a:noFill/>
              <a:prstDash val="solid"/>
              <a:round/>
            </a:ln>
            <a:effectLst/>
          </p:spPr>
          <p:txBody>
            <a:bodyPr vert="horz" wrap="square" lIns="0" tIns="0" rIns="0" bIns="0" anchor="t" anchorCtr="0">
              <a:spAutoFit/>
            </a:bodyPr>
            <a:lstStyle/>
            <a:p>
              <a:pPr marL="0" indent="0" algn="l" eaLnBrk="0" latinLnBrk="0" hangingPunct="0">
                <a:lnSpc>
                  <a:spcPct val="150000"/>
                </a:lnSpc>
                <a:spcBef>
                  <a:spcPts val="0"/>
                </a:spcBef>
                <a:spcAft>
                  <a:spcPts val="0"/>
                </a:spcAft>
                <a:buNone/>
              </a:pPr>
              <a:endParaRPr lang="en-US" altLang="zh-CN" sz="14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13" name="矩形 12"/>
            <p:cNvSpPr/>
            <p:nvPr>
              <p:custDataLst>
                <p:tags r:id="rId4"/>
              </p:custDataLst>
            </p:nvPr>
          </p:nvSpPr>
          <p:spPr>
            <a:xfrm>
              <a:off x="1736902" y="3788450"/>
              <a:ext cx="8973644" cy="1600160"/>
            </a:xfrm>
            <a:prstGeom prst="rect">
              <a:avLst/>
            </a:prstGeom>
            <a:noFill/>
            <a:ln w="12700" cap="flat" cmpd="sng">
              <a:solidFill>
                <a:schemeClr val="accent1">
                  <a:shade val="50000"/>
                </a:schemeClr>
              </a:solidFill>
              <a:prstDash val="solid"/>
              <a:miter/>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2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4" name="矩形 13"/>
            <p:cNvSpPr/>
            <p:nvPr>
              <p:custDataLst>
                <p:tags r:id="rId5"/>
              </p:custDataLst>
            </p:nvPr>
          </p:nvSpPr>
          <p:spPr>
            <a:xfrm>
              <a:off x="1238349" y="4082072"/>
              <a:ext cx="127721" cy="1012914"/>
            </a:xfrm>
            <a:prstGeom prst="rect">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tx1"/>
                </a:solidFill>
                <a:latin typeface="思源黑体 CN Normal" charset="0"/>
                <a:ea typeface="思源黑体 CN Normal" charset="0"/>
                <a:cs typeface="思源黑体 CN Normal" charset="0"/>
                <a:sym typeface="思源黑体 CN Normal" charset="0"/>
              </a:endParaRPr>
            </a:p>
          </p:txBody>
        </p:sp>
        <p:sp>
          <p:nvSpPr>
            <p:cNvPr id="15" name="PA-矩形 4"/>
            <p:cNvSpPr/>
            <p:nvPr>
              <p:custDataLst>
                <p:tags r:id="rId6"/>
              </p:custDataLst>
            </p:nvPr>
          </p:nvSpPr>
          <p:spPr>
            <a:xfrm>
              <a:off x="2032000" y="4449444"/>
              <a:ext cx="7728585" cy="738501"/>
            </a:xfrm>
            <a:prstGeom prst="rect">
              <a:avLst/>
            </a:prstGeom>
            <a:noFill/>
            <a:ln cap="flat" cmpd="sng">
              <a:noFill/>
              <a:prstDash val="solid"/>
              <a:round/>
            </a:ln>
            <a:effectLst/>
          </p:spPr>
          <p:txBody>
            <a:bodyPr vert="horz" wrap="square" lIns="0" tIns="0" rIns="0" bIns="0" anchor="t" anchorCtr="0">
              <a:spAutoFit/>
            </a:bodyPr>
            <a:lstStyle/>
            <a:p>
              <a:pPr marL="0" indent="0" algn="l" eaLnBrk="1" latinLnBrk="0" hangingPunct="1">
                <a:lnSpc>
                  <a:spcPct val="10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我市远程属地查检试点范围共计15类。</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l" eaLnBrk="1" latinLnBrk="0" hangingPunct="1">
                <a:lnSpc>
                  <a:spcPct val="10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资质要求：试点企业应开展自我评估，并向聊城海关提出试点申请，聊城海关综合考虑企业信用状况、质量控制情况、生产经营状况、安全管理水平等因素</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sp>
        <p:nvSpPr>
          <p:cNvPr id="27" name="文本框 26"/>
          <p:cNvSpPr txBox="1"/>
          <p:nvPr/>
        </p:nvSpPr>
        <p:spPr>
          <a:xfrm>
            <a:off x="1933575" y="2043430"/>
            <a:ext cx="4443729" cy="449580"/>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什么是“远程属地查验”模式改革</a:t>
            </a:r>
            <a:endPar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endParaRPr>
          </a:p>
          <a:p>
            <a:pPr marL="0" indent="0" algn="l">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endParaRPr>
          </a:p>
        </p:txBody>
      </p:sp>
      <p:sp>
        <p:nvSpPr>
          <p:cNvPr id="29" name="文本框 28"/>
          <p:cNvSpPr txBox="1"/>
          <p:nvPr/>
        </p:nvSpPr>
        <p:spPr>
          <a:xfrm>
            <a:off x="2032000" y="2783839"/>
            <a:ext cx="4217670" cy="583565"/>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海关和企业通过远程视频实时连线</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l">
              <a:lnSpc>
                <a:spcPct val="100000"/>
              </a:lnSpc>
              <a:spcBef>
                <a:spcPts val="0"/>
              </a:spcBef>
              <a:spcAft>
                <a:spcPts val="0"/>
              </a:spcAft>
              <a:buNone/>
            </a:pP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30" name="文本框 29"/>
          <p:cNvSpPr txBox="1"/>
          <p:nvPr/>
        </p:nvSpPr>
        <p:spPr>
          <a:xfrm>
            <a:off x="1933575" y="3869690"/>
            <a:ext cx="4064000" cy="39878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远程属地查验”办理指南</a:t>
            </a:r>
            <a:endParaRPr lang="zh-CN" altLang="en-US" sz="2000" u="none" strike="noStrike" kern="1200" cap="none" spc="0" baseline="0">
              <a:latin typeface="方正小标宋_GBK" panose="03000509000000000000" charset="-122"/>
              <a:ea typeface="方正小标宋_GBK" panose="03000509000000000000" charset="-122"/>
              <a:cs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4323080"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en-US" altLang="zh-CN"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a:t>
            </a: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远程属地查验”案例场景</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8" name="14"/>
          <p:cNvSpPr txBox="1"/>
          <p:nvPr/>
        </p:nvSpPr>
        <p:spPr>
          <a:xfrm>
            <a:off x="521335" y="2364103"/>
            <a:ext cx="5349240" cy="1325880"/>
          </a:xfrm>
          <a:prstGeom prst="rect">
            <a:avLst/>
          </a:prstGeom>
          <a:noFill/>
          <a:ln w="9525" cap="flat" cmpd="sng">
            <a:noFill/>
            <a:prstDash val="solid"/>
            <a:miter/>
          </a:ln>
          <a:effectLst/>
        </p:spPr>
        <p:txBody>
          <a:bodyPr vert="horz" wrap="square" lIns="91440" tIns="45720" rIns="91440" bIns="45720" anchor="t" anchorCtr="0">
            <a:noAutofit/>
          </a:bodyPr>
          <a:lstStyle/>
          <a:p>
            <a:pPr algn="l">
              <a:lnSpc>
                <a:spcPct val="150000"/>
              </a:lnSpc>
              <a:spcBef>
                <a:spcPts val="0"/>
              </a:spcBef>
              <a:spcAft>
                <a:spcPts val="0"/>
              </a:spcAft>
              <a:buNone/>
            </a:pPr>
            <a:r>
              <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使用视频形式，对抽中查验的货物逐项核对关键要素，远程视频查验无问题后，由企业人员及海关查验人员对查验情况及查检结果共同确认，海关即可对相关货物放行或后续。将海关查检作业时间压缩至10分钟以内，极大压减通关时长。</a:t>
            </a:r>
            <a:endParaRPr lang="zh-CN" altLang="en-US" sz="18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pic>
        <p:nvPicPr>
          <p:cNvPr id="29" name="图片 28" descr="C:/Users/Lenovo/Desktop/1/DSC_8833.JPGDSC_8833"/>
          <p:cNvPicPr>
            <a:picLocks noChangeAspect="1"/>
          </p:cNvPicPr>
          <p:nvPr/>
        </p:nvPicPr>
        <p:blipFill>
          <a:blip r:embed="rId1" cstate="print"/>
          <a:srcRect t="7866" b="7866"/>
          <a:stretch>
            <a:fillRect/>
          </a:stretch>
        </p:blipFill>
        <p:spPr>
          <a:xfrm>
            <a:off x="6154137" y="1975076"/>
            <a:ext cx="5170861" cy="2908979"/>
          </a:xfrm>
          <a:custGeom>
            <a:avLst/>
            <a:gdLst>
              <a:gd name="T1" fmla="*/ 0 w 21600"/>
              <a:gd name="T2" fmla="*/ 0 h 21600"/>
              <a:gd name="T3" fmla="*/ 21600 w 21600"/>
              <a:gd name="T4" fmla="*/ 21600 h 21600"/>
            </a:gdLst>
            <a:ahLst/>
            <a:cxnLst/>
            <a:rect l="T1" t="T2" r="T3" b="T4"/>
            <a:pathLst>
              <a:path w="21600" h="21600">
                <a:moveTo>
                  <a:pt x="985" y="0"/>
                </a:moveTo>
                <a:lnTo>
                  <a:pt x="20614" y="0"/>
                </a:lnTo>
                <a:cubicBezTo>
                  <a:pt x="21158" y="0"/>
                  <a:pt x="21600" y="803"/>
                  <a:pt x="21600" y="1793"/>
                </a:cubicBezTo>
                <a:lnTo>
                  <a:pt x="21600" y="19801"/>
                </a:lnTo>
                <a:cubicBezTo>
                  <a:pt x="21600" y="20796"/>
                  <a:pt x="21158" y="21600"/>
                  <a:pt x="20614" y="21600"/>
                </a:cubicBezTo>
                <a:lnTo>
                  <a:pt x="985" y="21600"/>
                </a:lnTo>
                <a:cubicBezTo>
                  <a:pt x="440" y="21600"/>
                  <a:pt x="0" y="20796"/>
                  <a:pt x="0" y="19801"/>
                </a:cubicBezTo>
                <a:lnTo>
                  <a:pt x="0" y="1793"/>
                </a:lnTo>
                <a:cubicBezTo>
                  <a:pt x="0" y="803"/>
                  <a:pt x="440" y="0"/>
                  <a:pt x="985" y="0"/>
                </a:cubicBezTo>
                <a:close/>
              </a:path>
            </a:pathLst>
          </a:custGeom>
          <a:solidFill>
            <a:srgbClr val="E1C79C"/>
          </a:solidFill>
          <a:ln cap="flat" cmpd="sng">
            <a:noFill/>
            <a:prstDash val="solid"/>
            <a:round/>
          </a:ln>
          <a:effectLst>
            <a:outerShdw blurRad="292100" dist="38100" dir="5400000" sx="102000" sy="102000" algn="t" rotWithShape="0">
              <a:schemeClr val="tx1">
                <a:alpha val="12000"/>
              </a:schemeClr>
            </a:outerShdw>
          </a:effectLst>
        </p:spPr>
      </p:pic>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06</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3203570"/>
            <a:ext cx="4560826" cy="676910"/>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TIR运输业务</a:t>
            </a:r>
            <a:endPar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SIX</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2934335"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TIR运输业务</a:t>
            </a:r>
            <a:endParaRPr lang="zh-CN" altLang="en-US" sz="2800" u="none" strike="noStrike" kern="1200" cap="none" spc="0" baseline="0">
              <a:solidFill>
                <a:schemeClr val="tx1"/>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1080660"/>
            <a:ext cx="8475579" cy="0"/>
          </a:xfrm>
          <a:prstGeom prst="line">
            <a:avLst/>
          </a:prstGeom>
          <a:ln w="6350" cap="flat" cmpd="sng">
            <a:solidFill>
              <a:srgbClr val="BFBFBF"/>
            </a:solidFill>
            <a:prstDash val="solid"/>
            <a:miter/>
            <a:headEnd type="none" w="med" len="med"/>
            <a:tailEnd type="none" w="med" len="med"/>
          </a:ln>
          <a:effectLst/>
        </p:spPr>
      </p:sp>
      <p:grpSp>
        <p:nvGrpSpPr>
          <p:cNvPr id="2" name="组合 1"/>
          <p:cNvGrpSpPr/>
          <p:nvPr/>
        </p:nvGrpSpPr>
        <p:grpSpPr>
          <a:xfrm>
            <a:off x="914400" y="1673003"/>
            <a:ext cx="10067091" cy="4678497"/>
            <a:chOff x="914400" y="1673003"/>
            <a:chExt cx="10067091" cy="4678497"/>
          </a:xfrm>
        </p:grpSpPr>
        <p:sp>
          <p:nvSpPr>
            <p:cNvPr id="3" name="矩形: 圆角 43"/>
            <p:cNvSpPr/>
            <p:nvPr>
              <p:custDataLst>
                <p:tags r:id="rId1"/>
              </p:custDataLst>
            </p:nvPr>
          </p:nvSpPr>
          <p:spPr>
            <a:xfrm>
              <a:off x="914400" y="1673003"/>
              <a:ext cx="3759200" cy="1988455"/>
            </a:xfrm>
            <a:prstGeom prst="roundRect">
              <a:avLst>
                <a:gd name="adj" fmla="val 16666"/>
              </a:avLst>
            </a:prstGeom>
            <a:solidFill>
              <a:schemeClr val="bg1"/>
            </a:solidFill>
            <a:ln w="12700" cap="flat" cmpd="sng">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4" name="矩形: 圆角 44"/>
            <p:cNvSpPr/>
            <p:nvPr/>
          </p:nvSpPr>
          <p:spPr>
            <a:xfrm>
              <a:off x="914400" y="3951746"/>
              <a:ext cx="3759200" cy="1988455"/>
            </a:xfrm>
            <a:prstGeom prst="roundRect">
              <a:avLst>
                <a:gd name="adj" fmla="val 16666"/>
              </a:avLst>
            </a:prstGeom>
            <a:noFill/>
            <a:ln w="12700" cap="flat" cmpd="sng">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grpSp>
          <p:nvGrpSpPr>
            <p:cNvPr id="5" name="组合 4"/>
            <p:cNvGrpSpPr/>
            <p:nvPr/>
          </p:nvGrpSpPr>
          <p:grpSpPr>
            <a:xfrm>
              <a:off x="4950007" y="1847224"/>
              <a:ext cx="2596795" cy="3047997"/>
              <a:chOff x="4950007" y="1847224"/>
              <a:chExt cx="2596795" cy="3047997"/>
            </a:xfrm>
          </p:grpSpPr>
          <p:grpSp>
            <p:nvGrpSpPr>
              <p:cNvPr id="6" name="组合 5"/>
              <p:cNvGrpSpPr/>
              <p:nvPr/>
            </p:nvGrpSpPr>
            <p:grpSpPr>
              <a:xfrm>
                <a:off x="4950007" y="1847224"/>
                <a:ext cx="2596795" cy="3047997"/>
                <a:chOff x="4950007" y="1847224"/>
                <a:chExt cx="2596795" cy="3047997"/>
              </a:xfrm>
            </p:grpSpPr>
            <p:sp>
              <p:nvSpPr>
                <p:cNvPr id="82" name="Google Shape;5663;p41"/>
                <p:cNvSpPr/>
                <p:nvPr>
                  <p:custDataLst>
                    <p:tags r:id="rId2"/>
                  </p:custDataLst>
                </p:nvPr>
              </p:nvSpPr>
              <p:spPr>
                <a:xfrm>
                  <a:off x="5275761" y="3024513"/>
                  <a:ext cx="2036445" cy="1870708"/>
                </a:xfrm>
                <a:custGeom>
                  <a:avLst/>
                  <a:gdLst>
                    <a:gd name="T1" fmla="*/ 0 w 21600"/>
                    <a:gd name="T2" fmla="*/ 0 h 21600"/>
                    <a:gd name="T3" fmla="*/ 21600 w 21600"/>
                    <a:gd name="T4" fmla="*/ 21600 h 21600"/>
                  </a:gdLst>
                  <a:ahLst/>
                  <a:cxnLst/>
                  <a:rect l="T1" t="T2" r="T3" b="T4"/>
                  <a:pathLst>
                    <a:path w="21600" h="21600">
                      <a:moveTo>
                        <a:pt x="10812" y="0"/>
                      </a:moveTo>
                      <a:cubicBezTo>
                        <a:pt x="8288" y="0"/>
                        <a:pt x="5777" y="1055"/>
                        <a:pt x="3862" y="3159"/>
                      </a:cubicBezTo>
                      <a:cubicBezTo>
                        <a:pt x="7" y="7373"/>
                        <a:pt x="7" y="14224"/>
                        <a:pt x="3862" y="18440"/>
                      </a:cubicBezTo>
                      <a:cubicBezTo>
                        <a:pt x="5777" y="20542"/>
                        <a:pt x="8288" y="21600"/>
                        <a:pt x="10812" y="21600"/>
                      </a:cubicBezTo>
                      <a:cubicBezTo>
                        <a:pt x="13326" y="21600"/>
                        <a:pt x="15847" y="20542"/>
                        <a:pt x="17763" y="18440"/>
                      </a:cubicBezTo>
                      <a:cubicBezTo>
                        <a:pt x="21600" y="14224"/>
                        <a:pt x="21600" y="7373"/>
                        <a:pt x="17763" y="3159"/>
                      </a:cubicBezTo>
                      <a:cubicBezTo>
                        <a:pt x="15847" y="1055"/>
                        <a:pt x="13326" y="0"/>
                        <a:pt x="10812" y="0"/>
                      </a:cubicBezTo>
                      <a:close/>
                    </a:path>
                  </a:pathLst>
                </a:custGeom>
                <a:solidFill>
                  <a:schemeClr val="bg1"/>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83" name="Google Shape;5664;p41"/>
                <p:cNvSpPr/>
                <p:nvPr>
                  <p:custDataLst>
                    <p:tags r:id="rId3"/>
                  </p:custDataLst>
                </p:nvPr>
              </p:nvSpPr>
              <p:spPr>
                <a:xfrm>
                  <a:off x="4950007" y="1847224"/>
                  <a:ext cx="2596795" cy="2599413"/>
                </a:xfrm>
                <a:custGeom>
                  <a:avLst/>
                  <a:gdLst>
                    <a:gd name="T1" fmla="*/ 0 w 21600"/>
                    <a:gd name="T2" fmla="*/ 0 h 21600"/>
                    <a:gd name="T3" fmla="*/ 21600 w 21600"/>
                    <a:gd name="T4" fmla="*/ 21600 h 21600"/>
                  </a:gdLst>
                  <a:ahLst/>
                  <a:cxnLst/>
                  <a:rect l="T1" t="T2" r="T3" b="T4"/>
                  <a:pathLst>
                    <a:path w="21600" h="21600">
                      <a:moveTo>
                        <a:pt x="17751" y="3839"/>
                      </a:moveTo>
                      <a:cubicBezTo>
                        <a:pt x="21598" y="7674"/>
                        <a:pt x="21598" y="13925"/>
                        <a:pt x="17751" y="17757"/>
                      </a:cubicBezTo>
                      <a:cubicBezTo>
                        <a:pt x="13915" y="21600"/>
                        <a:pt x="7690" y="21600"/>
                        <a:pt x="3846" y="17757"/>
                      </a:cubicBezTo>
                      <a:cubicBezTo>
                        <a:pt x="10" y="13925"/>
                        <a:pt x="10" y="7674"/>
                        <a:pt x="3846" y="3839"/>
                      </a:cubicBezTo>
                      <a:cubicBezTo>
                        <a:pt x="7690" y="0"/>
                        <a:pt x="13915" y="0"/>
                        <a:pt x="17751" y="3839"/>
                      </a:cubicBezTo>
                      <a:close/>
                    </a:path>
                  </a:pathLst>
                </a:custGeom>
                <a:noFill/>
                <a:ln w="9525" cap="flat" cmpd="sng">
                  <a:solidFill>
                    <a:srgbClr val="9D7BB3"/>
                  </a:solidFill>
                  <a:prstDash val="solid"/>
                  <a:miter/>
                  <a:headEnd type="none" w="med" len="med"/>
                  <a:tailEnd type="none" w="med" len="me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84" name="Google Shape;5665;p41"/>
                <p:cNvSpPr/>
                <p:nvPr>
                  <p:custDataLst>
                    <p:tags r:id="rId4"/>
                  </p:custDataLst>
                </p:nvPr>
              </p:nvSpPr>
              <p:spPr>
                <a:xfrm>
                  <a:off x="5190362" y="2078459"/>
                  <a:ext cx="2121345" cy="2121360"/>
                </a:xfrm>
                <a:custGeom>
                  <a:avLst/>
                  <a:gdLst>
                    <a:gd name="T1" fmla="*/ 0 w 21600"/>
                    <a:gd name="T2" fmla="*/ 0 h 21600"/>
                    <a:gd name="T3" fmla="*/ 21600 w 21600"/>
                    <a:gd name="T4" fmla="*/ 21600 h 21600"/>
                  </a:gdLst>
                  <a:ahLst/>
                  <a:cxnLst/>
                  <a:rect l="T1" t="T2" r="T3" b="T4"/>
                  <a:pathLst>
                    <a:path w="21600" h="21600">
                      <a:moveTo>
                        <a:pt x="10806" y="0"/>
                      </a:moveTo>
                      <a:cubicBezTo>
                        <a:pt x="4826" y="0"/>
                        <a:pt x="12" y="4854"/>
                        <a:pt x="12" y="10793"/>
                      </a:cubicBezTo>
                      <a:cubicBezTo>
                        <a:pt x="12" y="16772"/>
                        <a:pt x="4826" y="21585"/>
                        <a:pt x="10806" y="21585"/>
                      </a:cubicBezTo>
                      <a:cubicBezTo>
                        <a:pt x="16757" y="21585"/>
                        <a:pt x="21599" y="16772"/>
                        <a:pt x="21599" y="10793"/>
                      </a:cubicBezTo>
                      <a:cubicBezTo>
                        <a:pt x="21599" y="4854"/>
                        <a:pt x="16757" y="0"/>
                        <a:pt x="10806" y="0"/>
                      </a:cubicBezTo>
                      <a:close/>
                    </a:path>
                  </a:pathLst>
                </a:custGeom>
                <a:solidFill>
                  <a:schemeClr val="accent1"/>
                </a:solidFill>
                <a:ln w="12700" cap="flat" cmpd="sng">
                  <a:noFill/>
                  <a:prstDash val="solid"/>
                  <a:miter/>
                </a:ln>
                <a:effectLst>
                  <a:outerShdw blurRad="508000" dist="38100" dir="2700000" sx="103000" sy="103000" algn="tl" rotWithShape="0">
                    <a:srgbClr val="000000">
                      <a:alpha val="15686"/>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en-US" altLang="zh-CN" sz="20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grpSp>
          <p:grpSp>
            <p:nvGrpSpPr>
              <p:cNvPr id="85" name="组合 84"/>
              <p:cNvGrpSpPr/>
              <p:nvPr/>
            </p:nvGrpSpPr>
            <p:grpSpPr>
              <a:xfrm>
                <a:off x="5567156" y="2385571"/>
                <a:ext cx="1217346" cy="1300466"/>
                <a:chOff x="5567156" y="2385571"/>
                <a:chExt cx="1217346" cy="1300466"/>
              </a:xfrm>
            </p:grpSpPr>
            <p:sp>
              <p:nvSpPr>
                <p:cNvPr id="86" name="Google Shape;5452;p40"/>
                <p:cNvSpPr/>
                <p:nvPr>
                  <p:custDataLst>
                    <p:tags r:id="rId5"/>
                  </p:custDataLst>
                </p:nvPr>
              </p:nvSpPr>
              <p:spPr>
                <a:xfrm>
                  <a:off x="5586740" y="3360355"/>
                  <a:ext cx="238398" cy="325682"/>
                </a:xfrm>
                <a:custGeom>
                  <a:avLst/>
                  <a:gdLst>
                    <a:gd name="T1" fmla="*/ 0 w 21600"/>
                    <a:gd name="T2" fmla="*/ 0 h 21600"/>
                    <a:gd name="T3" fmla="*/ 21600 w 21600"/>
                    <a:gd name="T4" fmla="*/ 21600 h 21600"/>
                  </a:gdLst>
                  <a:ahLst/>
                  <a:cxnLst/>
                  <a:rect l="T1" t="T2" r="T3" b="T4"/>
                  <a:pathLst>
                    <a:path w="21600" h="21600">
                      <a:moveTo>
                        <a:pt x="103" y="78"/>
                      </a:moveTo>
                      <a:lnTo>
                        <a:pt x="103" y="21600"/>
                      </a:lnTo>
                      <a:lnTo>
                        <a:pt x="21598" y="21600"/>
                      </a:lnTo>
                      <a:lnTo>
                        <a:pt x="21598" y="78"/>
                      </a:lnTo>
                      <a:cubicBezTo>
                        <a:pt x="14434" y="78"/>
                        <a:pt x="7268" y="78"/>
                        <a:pt x="103" y="78"/>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87" name="Google Shape;5453;p40"/>
                <p:cNvSpPr/>
                <p:nvPr>
                  <p:custDataLst>
                    <p:tags r:id="rId6"/>
                  </p:custDataLst>
                </p:nvPr>
              </p:nvSpPr>
              <p:spPr>
                <a:xfrm>
                  <a:off x="5905761" y="3193367"/>
                  <a:ext cx="239557" cy="492665"/>
                </a:xfrm>
                <a:custGeom>
                  <a:avLst/>
                  <a:gdLst>
                    <a:gd name="T1" fmla="*/ 0 w 21600"/>
                    <a:gd name="T2" fmla="*/ 0 h 21600"/>
                    <a:gd name="T3" fmla="*/ 21600 w 21600"/>
                    <a:gd name="T4" fmla="*/ 21600 h 21600"/>
                  </a:gdLst>
                  <a:ahLst/>
                  <a:cxnLst/>
                  <a:rect l="T1" t="T2" r="T3" b="T4"/>
                  <a:pathLst>
                    <a:path w="21600" h="21600">
                      <a:moveTo>
                        <a:pt x="0" y="0"/>
                      </a:moveTo>
                      <a:lnTo>
                        <a:pt x="0" y="21598"/>
                      </a:lnTo>
                      <a:lnTo>
                        <a:pt x="21600" y="21598"/>
                      </a:lnTo>
                      <a:lnTo>
                        <a:pt x="21600" y="0"/>
                      </a:lnTo>
                      <a:cubicBezTo>
                        <a:pt x="14400" y="0"/>
                        <a:pt x="7197" y="0"/>
                        <a:pt x="0" y="0"/>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88" name="Google Shape;5454;p40"/>
                <p:cNvSpPr/>
                <p:nvPr>
                  <p:custDataLst>
                    <p:tags r:id="rId7"/>
                  </p:custDataLst>
                </p:nvPr>
              </p:nvSpPr>
              <p:spPr>
                <a:xfrm>
                  <a:off x="6225932" y="3033486"/>
                  <a:ext cx="238398" cy="652546"/>
                </a:xfrm>
                <a:custGeom>
                  <a:avLst/>
                  <a:gdLst>
                    <a:gd name="T1" fmla="*/ 0 w 21600"/>
                    <a:gd name="T2" fmla="*/ 0 h 21600"/>
                    <a:gd name="T3" fmla="*/ 21600 w 21600"/>
                    <a:gd name="T4" fmla="*/ 21600 h 21600"/>
                  </a:gdLst>
                  <a:ahLst/>
                  <a:cxnLst/>
                  <a:rect l="T1" t="T2" r="T3" b="T4"/>
                  <a:pathLst>
                    <a:path w="21600" h="21600">
                      <a:moveTo>
                        <a:pt x="103" y="0"/>
                      </a:moveTo>
                      <a:lnTo>
                        <a:pt x="103" y="21599"/>
                      </a:lnTo>
                      <a:lnTo>
                        <a:pt x="21493" y="21599"/>
                      </a:lnTo>
                      <a:lnTo>
                        <a:pt x="21493" y="0"/>
                      </a:lnTo>
                      <a:cubicBezTo>
                        <a:pt x="14361" y="0"/>
                        <a:pt x="7234" y="0"/>
                        <a:pt x="103" y="0"/>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89" name="Google Shape;5455;p40"/>
                <p:cNvSpPr/>
                <p:nvPr>
                  <p:custDataLst>
                    <p:tags r:id="rId8"/>
                  </p:custDataLst>
                </p:nvPr>
              </p:nvSpPr>
              <p:spPr>
                <a:xfrm>
                  <a:off x="6547252" y="2842815"/>
                  <a:ext cx="237250" cy="843222"/>
                </a:xfrm>
                <a:custGeom>
                  <a:avLst/>
                  <a:gdLst>
                    <a:gd name="T1" fmla="*/ 0 w 21600"/>
                    <a:gd name="T2" fmla="*/ 0 h 21600"/>
                    <a:gd name="T3" fmla="*/ 21600 w 21600"/>
                    <a:gd name="T4" fmla="*/ 21600 h 21600"/>
                  </a:gdLst>
                  <a:ahLst/>
                  <a:cxnLst/>
                  <a:rect l="T1" t="T2" r="T3" b="T4"/>
                  <a:pathLst>
                    <a:path w="21600" h="21600">
                      <a:moveTo>
                        <a:pt x="0" y="30"/>
                      </a:moveTo>
                      <a:lnTo>
                        <a:pt x="0" y="21599"/>
                      </a:lnTo>
                      <a:lnTo>
                        <a:pt x="21595" y="21599"/>
                      </a:lnTo>
                      <a:lnTo>
                        <a:pt x="21595" y="30"/>
                      </a:lnTo>
                      <a:cubicBezTo>
                        <a:pt x="14397" y="30"/>
                        <a:pt x="7198" y="30"/>
                        <a:pt x="0" y="30"/>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90" name="Google Shape;5456;p40"/>
                <p:cNvSpPr/>
                <p:nvPr>
                  <p:custDataLst>
                    <p:tags r:id="rId9"/>
                  </p:custDataLst>
                </p:nvPr>
              </p:nvSpPr>
              <p:spPr>
                <a:xfrm>
                  <a:off x="6474697" y="2385571"/>
                  <a:ext cx="309802" cy="317395"/>
                </a:xfrm>
                <a:custGeom>
                  <a:avLst/>
                  <a:gdLst>
                    <a:gd name="T1" fmla="*/ 0 w 21600"/>
                    <a:gd name="T2" fmla="*/ 0 h 21600"/>
                    <a:gd name="T3" fmla="*/ 21600 w 21600"/>
                    <a:gd name="T4" fmla="*/ 21600 h 21600"/>
                  </a:gdLst>
                  <a:ahLst/>
                  <a:cxnLst/>
                  <a:rect l="T1" t="T2" r="T3" b="T4"/>
                  <a:pathLst>
                    <a:path w="21600" h="21600">
                      <a:moveTo>
                        <a:pt x="21598" y="0"/>
                      </a:moveTo>
                      <a:lnTo>
                        <a:pt x="77" y="7092"/>
                      </a:lnTo>
                      <a:lnTo>
                        <a:pt x="14533" y="21598"/>
                      </a:lnTo>
                      <a:cubicBezTo>
                        <a:pt x="16888" y="14398"/>
                        <a:pt x="19243" y="7198"/>
                        <a:pt x="21598" y="0"/>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91" name="Google Shape;5457;p40"/>
                <p:cNvSpPr/>
                <p:nvPr>
                  <p:custDataLst>
                    <p:tags r:id="rId10"/>
                  </p:custDataLst>
                </p:nvPr>
              </p:nvSpPr>
              <p:spPr>
                <a:xfrm>
                  <a:off x="5567156" y="2489520"/>
                  <a:ext cx="1081445" cy="624129"/>
                </a:xfrm>
                <a:custGeom>
                  <a:avLst/>
                  <a:gdLst>
                    <a:gd name="T1" fmla="*/ 0 w 21600"/>
                    <a:gd name="T2" fmla="*/ 0 h 21600"/>
                    <a:gd name="T3" fmla="*/ 21600 w 21600"/>
                    <a:gd name="T4" fmla="*/ 21600 h 21600"/>
                  </a:gdLst>
                  <a:ahLst/>
                  <a:cxnLst/>
                  <a:rect l="T1" t="T2" r="T3" b="T4"/>
                  <a:pathLst>
                    <a:path w="21600" h="21600">
                      <a:moveTo>
                        <a:pt x="20264" y="0"/>
                      </a:moveTo>
                      <a:lnTo>
                        <a:pt x="15641" y="8237"/>
                      </a:lnTo>
                      <a:lnTo>
                        <a:pt x="9957" y="8237"/>
                      </a:lnTo>
                      <a:lnTo>
                        <a:pt x="4393" y="18280"/>
                      </a:lnTo>
                      <a:lnTo>
                        <a:pt x="23" y="18280"/>
                      </a:lnTo>
                      <a:lnTo>
                        <a:pt x="23" y="21598"/>
                      </a:lnTo>
                      <a:lnTo>
                        <a:pt x="5152" y="21598"/>
                      </a:lnTo>
                      <a:lnTo>
                        <a:pt x="10765" y="11678"/>
                      </a:lnTo>
                      <a:lnTo>
                        <a:pt x="16420" y="11678"/>
                      </a:lnTo>
                      <a:lnTo>
                        <a:pt x="21598" y="2455"/>
                      </a:lnTo>
                      <a:cubicBezTo>
                        <a:pt x="21154" y="1639"/>
                        <a:pt x="20709" y="819"/>
                        <a:pt x="20264" y="0"/>
                      </a:cubicBezTo>
                      <a:close/>
                    </a:path>
                  </a:pathLst>
                </a:custGeom>
                <a:solidFill>
                  <a:srgbClr val="FFFFFF"/>
                </a:solidFill>
                <a:ln cap="flat" cmpd="sng">
                  <a:noFill/>
                  <a:prstDash val="solid"/>
                  <a:round/>
                </a:ln>
                <a:effectLst/>
              </p:spPr>
              <p:txBody>
                <a:bodyPr vert="horz" wrap="square" lIns="121900" tIns="121900" rIns="121900" bIns="121900" anchor="ctr" anchorCtr="0">
                  <a:noAutofit/>
                </a:bodyPr>
                <a:lstStyle/>
                <a:p>
                  <a:pPr marL="0" marR="0" indent="0" algn="ctr" defTabSz="1219200" eaLnBrk="1" fontAlgn="auto" latinLnBrk="0" hangingPunct="1">
                    <a:lnSpc>
                      <a:spcPct val="100000"/>
                    </a:lnSpc>
                    <a:spcBef>
                      <a:spcPts val="0"/>
                    </a:spcBef>
                    <a:spcAft>
                      <a:spcPts val="0"/>
                    </a:spcAft>
                    <a:buNone/>
                  </a:pPr>
                  <a:endParaRPr lang="en-US" altLang="zh-CN" sz="1865" b="0" i="0" u="none" strike="noStrike" kern="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grpSp>
        </p:grpSp>
        <p:grpSp>
          <p:nvGrpSpPr>
            <p:cNvPr id="92" name="组合 91"/>
            <p:cNvGrpSpPr/>
            <p:nvPr/>
          </p:nvGrpSpPr>
          <p:grpSpPr>
            <a:xfrm>
              <a:off x="1515305" y="2078131"/>
              <a:ext cx="2702534" cy="1780420"/>
              <a:chOff x="1515305" y="2078131"/>
              <a:chExt cx="2702534" cy="1780420"/>
            </a:xfrm>
          </p:grpSpPr>
          <p:sp>
            <p:nvSpPr>
              <p:cNvPr id="93" name="PA-矩形 4"/>
              <p:cNvSpPr/>
              <p:nvPr>
                <p:custDataLst>
                  <p:tags r:id="rId11"/>
                </p:custDataLst>
              </p:nvPr>
            </p:nvSpPr>
            <p:spPr>
              <a:xfrm>
                <a:off x="1533572" y="2078131"/>
                <a:ext cx="2665999" cy="307340"/>
              </a:xfrm>
              <a:prstGeom prst="rect">
                <a:avLst/>
              </a:prstGeom>
              <a:noFill/>
              <a:ln cap="flat" cmpd="sng">
                <a:noFill/>
                <a:prstDash val="solid"/>
                <a:round/>
              </a:ln>
              <a:effectLst/>
            </p:spPr>
            <p:txBody>
              <a:bodyPr vert="horz" wrap="square" lIns="0" tIns="0" rIns="0" bIns="0" anchor="t" anchorCtr="0">
                <a:spAutoFit/>
              </a:bodyPr>
              <a:lstStyle/>
              <a:p>
                <a:pPr marL="0" indent="0" algn="ctr" eaLnBrk="0" latinLnBrk="0" hangingPunct="0">
                  <a:lnSpc>
                    <a:spcPct val="100000"/>
                  </a:lnSpc>
                  <a:spcBef>
                    <a:spcPts val="0"/>
                  </a:spcBef>
                  <a:spcAft>
                    <a:spcPts val="0"/>
                  </a:spcAft>
                  <a:buNone/>
                </a:pPr>
                <a:r>
                  <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rPr>
                  <a:t>TIR业务简介</a:t>
                </a:r>
                <a:endPar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94" name="PA-矩形 4"/>
              <p:cNvSpPr/>
              <p:nvPr>
                <p:custDataLst>
                  <p:tags r:id="rId12"/>
                </p:custDataLst>
              </p:nvPr>
            </p:nvSpPr>
            <p:spPr>
              <a:xfrm>
                <a:off x="1515305" y="2511789"/>
                <a:ext cx="2702534" cy="1346762"/>
              </a:xfrm>
              <a:prstGeom prst="rect">
                <a:avLst/>
              </a:prstGeom>
              <a:noFill/>
              <a:ln cap="flat" cmpd="sng">
                <a:noFill/>
                <a:prstDash val="solid"/>
                <a:round/>
              </a:ln>
              <a:effectLst/>
            </p:spPr>
            <p:txBody>
              <a:bodyPr vert="horz" wrap="square" lIns="0" tIns="0" rIns="0" bIns="0" anchor="t" anchorCtr="0">
                <a:spAutoFit/>
              </a:bodyPr>
              <a:lstStyle/>
              <a:p>
                <a:pPr marL="0" indent="0" algn="l" eaLnBrk="0" fontAlgn="auto" latinLnBrk="0" hangingPunct="0">
                  <a:lnSpc>
                    <a:spcPct val="15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公路运输系统78个缔约国家（地区），其中大多数位于丝绸之路经济带沿线重要地区。</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grpSp>
          <p:nvGrpSpPr>
            <p:cNvPr id="95" name="组合 94"/>
            <p:cNvGrpSpPr/>
            <p:nvPr/>
          </p:nvGrpSpPr>
          <p:grpSpPr>
            <a:xfrm>
              <a:off x="3270933" y="4447135"/>
              <a:ext cx="6078220" cy="1904365"/>
              <a:chOff x="3270933" y="4447135"/>
              <a:chExt cx="6078220" cy="1904365"/>
            </a:xfrm>
          </p:grpSpPr>
          <p:sp>
            <p:nvSpPr>
              <p:cNvPr id="96" name="PA-矩形 4"/>
              <p:cNvSpPr/>
              <p:nvPr>
                <p:custDataLst>
                  <p:tags r:id="rId13"/>
                </p:custDataLst>
              </p:nvPr>
            </p:nvSpPr>
            <p:spPr>
              <a:xfrm>
                <a:off x="4949873" y="4447135"/>
                <a:ext cx="2665999" cy="307338"/>
              </a:xfrm>
              <a:prstGeom prst="rect">
                <a:avLst/>
              </a:prstGeom>
              <a:noFill/>
              <a:ln cap="flat" cmpd="sng">
                <a:noFill/>
                <a:prstDash val="solid"/>
                <a:round/>
              </a:ln>
              <a:effectLst/>
            </p:spPr>
            <p:txBody>
              <a:bodyPr vert="horz" wrap="square" lIns="0" tIns="0" rIns="0" bIns="0" anchor="t" anchorCtr="0">
                <a:spAutoFit/>
              </a:bodyPr>
              <a:lstStyle/>
              <a:p>
                <a:pPr marL="0" indent="0" algn="ctr" eaLnBrk="0" latinLnBrk="0" hangingPunct="0">
                  <a:lnSpc>
                    <a:spcPct val="100000"/>
                  </a:lnSpc>
                  <a:spcBef>
                    <a:spcPts val="0"/>
                  </a:spcBef>
                  <a:spcAft>
                    <a:spcPts val="0"/>
                  </a:spcAft>
                  <a:buNone/>
                </a:pPr>
                <a:r>
                  <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rPr>
                  <a:t>TIR运输的优势</a:t>
                </a:r>
                <a:endPar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97" name="PA-矩形 4"/>
              <p:cNvSpPr/>
              <p:nvPr>
                <p:custDataLst>
                  <p:tags r:id="rId14"/>
                </p:custDataLst>
              </p:nvPr>
            </p:nvSpPr>
            <p:spPr>
              <a:xfrm>
                <a:off x="3270933" y="4874490"/>
                <a:ext cx="6078220" cy="1477010"/>
              </a:xfrm>
              <a:prstGeom prst="rect">
                <a:avLst/>
              </a:prstGeom>
              <a:noFill/>
              <a:ln cap="flat" cmpd="sng">
                <a:noFill/>
                <a:prstDash val="solid"/>
                <a:round/>
              </a:ln>
              <a:effectLst/>
            </p:spPr>
            <p:txBody>
              <a:bodyPr vert="horz" wrap="square" lIns="0" tIns="0" rIns="0" bIns="0" anchor="t" anchorCtr="0">
                <a:spAutoFit/>
              </a:bodyPr>
              <a:lstStyle/>
              <a:p>
                <a:pPr marL="0" indent="0" algn="ctr" eaLnBrk="0" fontAlgn="auto" latinLnBrk="0" hangingPunct="0">
                  <a:lnSpc>
                    <a:spcPct val="15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1.缩短运输时间。</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ctr" eaLnBrk="0" fontAlgn="auto" latinLnBrk="0" hangingPunct="0">
                  <a:lnSpc>
                    <a:spcPct val="15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2.减少了因运输时效问题而产生的额外费用，特别是滞留成本，减少了文件处理和担保手续的复杂流程。</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ctr" eaLnBrk="0" fontAlgn="auto" latinLnBrk="0" hangingPunct="0">
                  <a:lnSpc>
                    <a:spcPct val="15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3.严密的安全封志和跟踪机制。</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grpSp>
          <p:nvGrpSpPr>
            <p:cNvPr id="98" name="组合 97"/>
            <p:cNvGrpSpPr/>
            <p:nvPr/>
          </p:nvGrpSpPr>
          <p:grpSpPr>
            <a:xfrm>
              <a:off x="8278961" y="2078131"/>
              <a:ext cx="2702530" cy="2280234"/>
              <a:chOff x="8278961" y="2078131"/>
              <a:chExt cx="2702530" cy="2280234"/>
            </a:xfrm>
          </p:grpSpPr>
          <p:sp>
            <p:nvSpPr>
              <p:cNvPr id="99" name="PA-矩形 4"/>
              <p:cNvSpPr/>
              <p:nvPr>
                <p:custDataLst>
                  <p:tags r:id="rId15"/>
                </p:custDataLst>
              </p:nvPr>
            </p:nvSpPr>
            <p:spPr>
              <a:xfrm>
                <a:off x="8297230" y="2078131"/>
                <a:ext cx="2665999" cy="307340"/>
              </a:xfrm>
              <a:prstGeom prst="rect">
                <a:avLst/>
              </a:prstGeom>
              <a:noFill/>
              <a:ln cap="flat" cmpd="sng">
                <a:noFill/>
                <a:prstDash val="solid"/>
                <a:round/>
              </a:ln>
              <a:effectLst/>
            </p:spPr>
            <p:txBody>
              <a:bodyPr vert="horz" wrap="square" lIns="0" tIns="0" rIns="0" bIns="0" anchor="t" anchorCtr="0">
                <a:spAutoFit/>
              </a:bodyPr>
              <a:lstStyle/>
              <a:p>
                <a:pPr marL="0" indent="0" algn="ctr" eaLnBrk="0" latinLnBrk="0" hangingPunct="0">
                  <a:lnSpc>
                    <a:spcPct val="100000"/>
                  </a:lnSpc>
                  <a:spcBef>
                    <a:spcPts val="0"/>
                  </a:spcBef>
                  <a:spcAft>
                    <a:spcPts val="0"/>
                  </a:spcAft>
                  <a:buNone/>
                </a:pPr>
                <a:r>
                  <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rPr>
                  <a:t>TIR模式</a:t>
                </a:r>
                <a:endParaRPr lang="zh-CN" altLang="en-US" sz="2000" u="none" strike="noStrike" kern="1200" cap="none" spc="0" baseline="0">
                  <a:solidFill>
                    <a:schemeClr val="tx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00" name="PA-矩形 4"/>
              <p:cNvSpPr/>
              <p:nvPr>
                <p:custDataLst>
                  <p:tags r:id="rId16"/>
                </p:custDataLst>
              </p:nvPr>
            </p:nvSpPr>
            <p:spPr>
              <a:xfrm>
                <a:off x="8278961" y="2511789"/>
                <a:ext cx="2702530" cy="1846576"/>
              </a:xfrm>
              <a:prstGeom prst="rect">
                <a:avLst/>
              </a:prstGeom>
              <a:noFill/>
              <a:ln cap="flat" cmpd="sng">
                <a:noFill/>
                <a:prstDash val="solid"/>
                <a:round/>
              </a:ln>
              <a:effectLst/>
            </p:spPr>
            <p:txBody>
              <a:bodyPr vert="horz" wrap="square" lIns="0" tIns="0" rIns="0" bIns="0" anchor="t" anchorCtr="0">
                <a:spAutoFit/>
              </a:bodyPr>
              <a:lstStyle/>
              <a:p>
                <a:pPr marL="0" indent="0" algn="l" eaLnBrk="0" fontAlgn="auto" latinLnBrk="0" hangingPunct="0">
                  <a:lnSpc>
                    <a:spcPct val="150000"/>
                  </a:lnSpc>
                  <a:spcBef>
                    <a:spcPts val="0"/>
                  </a:spcBef>
                  <a:spcAft>
                    <a:spcPts val="0"/>
                  </a:spcAft>
                  <a:buNone/>
                </a:pPr>
                <a:r>
                  <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凭TIR单证可在TIR公约的国家间通行各国海关只需核对TIR证信息、检查车辆海关封志，无需进行开箱查验就可直接放行。</a:t>
                </a:r>
                <a:endParaRPr lang="zh-CN" altLang="en-US" sz="16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gr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441449" y="311784"/>
            <a:ext cx="4485640" cy="476250"/>
          </a:xfrm>
          <a:prstGeom prst="rect">
            <a:avLst/>
          </a:prstGeom>
          <a:noFill/>
          <a:ln w="9525" cap="flat" cmpd="sng">
            <a:noFill/>
            <a:prstDash val="solid"/>
            <a:miter/>
          </a:ln>
          <a:effectLst/>
        </p:spPr>
        <p:txBody>
          <a:bodyPr vert="horz" wrap="square" lIns="91440" tIns="45720" rIns="91440" bIns="0" anchor="t" anchorCtr="0">
            <a:spAutoFit/>
          </a:bodyPr>
          <a:lstStyle/>
          <a:p>
            <a:pPr marL="0" indent="0" algn="dist">
              <a:lnSpc>
                <a:spcPct val="100000"/>
              </a:lnSpc>
              <a:spcBef>
                <a:spcPts val="0"/>
              </a:spcBef>
              <a:spcAft>
                <a:spcPts val="0"/>
              </a:spcAft>
              <a:buNone/>
            </a:pPr>
            <a:r>
              <a:rPr lang="zh-CN" altLang="en-US" sz="2800" b="1" u="none" strike="noStrike" kern="0" cap="none" spc="300" baseline="0">
                <a:solidFill>
                  <a:schemeClr val="tx1"/>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TIR运输业务案例场景</a:t>
            </a:r>
            <a:endParaRPr lang="zh-CN" altLang="en-US" sz="2800" b="1" u="none" strike="noStrike" kern="0" cap="none" spc="300" baseline="0">
              <a:solidFill>
                <a:schemeClr val="tx1"/>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 name="文本框 3"/>
          <p:cNvSpPr txBox="1"/>
          <p:nvPr>
            <p:custDataLst>
              <p:tags r:id="rId1"/>
            </p:custDataLst>
          </p:nvPr>
        </p:nvSpPr>
        <p:spPr>
          <a:xfrm>
            <a:off x="1441449" y="3342005"/>
            <a:ext cx="8759824" cy="2125345"/>
          </a:xfrm>
          <a:prstGeom prst="rect">
            <a:avLst/>
          </a:prstGeom>
          <a:noFill/>
          <a:ln w="9525" cap="flat" cmpd="sng">
            <a:noFill/>
            <a:prstDash val="solid"/>
            <a:miter/>
          </a:ln>
          <a:effectLst/>
        </p:spPr>
        <p:txBody>
          <a:bodyPr vert="horz" wrap="square" lIns="91440" tIns="45720" rIns="91440" bIns="45720" anchor="t" anchorCtr="0">
            <a:noAutofit/>
          </a:bodyPr>
          <a:lstStyle/>
          <a:p>
            <a:pPr marL="0" marR="0" indent="0" algn="l" eaLnBrk="1" fontAlgn="auto" latinLnBrk="0" hangingPunct="1">
              <a:lnSpc>
                <a:spcPct val="150000"/>
              </a:lnSpc>
              <a:spcBef>
                <a:spcPts val="0"/>
              </a:spcBef>
              <a:spcAft>
                <a:spcPts val="0"/>
              </a:spcAft>
              <a:buNone/>
            </a:pP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该种模式最适合用</a:t>
            </a:r>
            <a:r>
              <a:rPr lang="en-US" altLang="zh-CN"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TIR</a:t>
            </a: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方式运输，因需要经过多个国家，</a:t>
            </a:r>
            <a:r>
              <a:rPr lang="en-US" altLang="zh-CN"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 </a:t>
            </a: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在乌兹别克斯坦、保加利亚等关键过境点，</a:t>
            </a:r>
            <a:r>
              <a:rPr lang="en-US" altLang="zh-CN"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TIR</a:t>
            </a: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系统避免了可能长达数天的排队和开箱检验，相较海运方式，运输时间压缩近</a:t>
            </a:r>
            <a:r>
              <a:rPr lang="en-US" altLang="zh-CN"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60%</a:t>
            </a: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，相较空运方式，经济成本降低约</a:t>
            </a:r>
            <a:r>
              <a:rPr lang="en-US" altLang="zh-CN"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50%</a:t>
            </a:r>
            <a:r>
              <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，保证了冷链不断链，为我国农产品输入欧盟内陆国家提供了一条稳定、可靠的快速通道。</a:t>
            </a:r>
            <a:endParaRPr lang="zh-CN" altLang="en-US" sz="16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endParaRPr>
          </a:p>
        </p:txBody>
      </p:sp>
      <p:sp>
        <p:nvSpPr>
          <p:cNvPr id="11" name="文本框 10"/>
          <p:cNvSpPr txBox="1"/>
          <p:nvPr>
            <p:custDataLst>
              <p:tags r:id="rId2"/>
            </p:custDataLst>
          </p:nvPr>
        </p:nvSpPr>
        <p:spPr>
          <a:xfrm>
            <a:off x="1334135" y="1538605"/>
            <a:ext cx="8998585" cy="922020"/>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50000"/>
              </a:lnSpc>
              <a:spcBef>
                <a:spcPts val="0"/>
              </a:spcBef>
              <a:spcAft>
                <a:spcPts val="0"/>
              </a:spcAft>
              <a:buNone/>
            </a:pPr>
            <a:r>
              <a:rPr lang="zh-CN" altLang="en-US" sz="1800" b="0" i="0" u="none" strike="noStrike" kern="1200" cap="none" spc="0" baseline="0">
                <a:solidFill>
                  <a:srgbClr val="0D0D0D"/>
                </a:solidFill>
                <a:latin typeface="方正小标宋_GBK" panose="03000509000000000000" charset="-122"/>
                <a:ea typeface="方正小标宋_GBK" panose="03000509000000000000" charset="-122"/>
                <a:cs typeface="阿里巴巴普惠体 2.0 55 Regular" pitchFamily="18" charset="-122"/>
                <a:sym typeface="HarmonyOS Sans SC Light" pitchFamily="2" charset="-122"/>
              </a:rPr>
              <a:t>某企业向波兰出口一批新鲜水果，中途经乌兹别克斯坦、亚美尼亚等国家，客户担心中亚国家频繁开箱查验，会耽误运输并影响水果保鲜度，是否有最佳的运输方案？</a:t>
            </a:r>
            <a:endParaRPr lang="zh-CN" altLang="en-US" sz="1800" b="0" i="0" u="none" strike="noStrike" kern="1200" cap="none" spc="0" baseline="0">
              <a:solidFill>
                <a:srgbClr val="0D0D0D"/>
              </a:solidFill>
              <a:latin typeface="方正小标宋_GBK" panose="03000509000000000000" charset="-122"/>
              <a:ea typeface="方正小标宋_GBK" panose="03000509000000000000" charset="-122"/>
              <a:cs typeface="阿里巴巴普惠体 2.0 55 Regular" pitchFamily="18" charset="-122"/>
              <a:sym typeface="HarmonyOS Sans SC Light" pitchFamily="2" charset="-122"/>
            </a:endParaRPr>
          </a:p>
        </p:txBody>
      </p:sp>
      <p:sp>
        <p:nvSpPr>
          <p:cNvPr id="14" name="矩形: 圆角 13" descr="D:\51PPT模板网\51pptmoban.com\图片.jpg"/>
          <p:cNvSpPr/>
          <p:nvPr>
            <p:custDataLst>
              <p:tags r:id="rId3"/>
            </p:custDataLst>
          </p:nvPr>
        </p:nvSpPr>
        <p:spPr>
          <a:xfrm>
            <a:off x="954723" y="1538894"/>
            <a:ext cx="226973" cy="1803222"/>
          </a:xfrm>
          <a:prstGeom prst="roundRect">
            <a:avLst>
              <a:gd name="adj" fmla="val 16666"/>
            </a:avLst>
          </a:prstGeom>
          <a:solidFill>
            <a:srgbClr val="2996CF"/>
          </a:solidFill>
          <a:ln w="127000" cap="flat" cmpd="sng">
            <a:noFill/>
            <a:prstDash val="solid"/>
            <a:roun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1200" cap="none" spc="0" baseline="0">
              <a:solidFill>
                <a:srgbClr val="FFFFFF"/>
              </a:solidFill>
              <a:latin typeface="阿里巴巴普惠体 2.0 55 Regular" pitchFamily="18" charset="-122"/>
              <a:ea typeface="阿里巴巴普惠体 2.0 55 Regular" pitchFamily="18" charset="-122"/>
              <a:cs typeface="阿里巴巴普惠体 2.0 55 Regular" pitchFamily="18" charset="-122"/>
            </a:endParaRPr>
          </a:p>
        </p:txBody>
      </p:sp>
      <p:sp>
        <p:nvSpPr>
          <p:cNvPr id="6" name="椭圆 5"/>
          <p:cNvSpPr/>
          <p:nvPr/>
        </p:nvSpPr>
        <p:spPr>
          <a:xfrm>
            <a:off x="512422" y="168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5" name="椭圆 14"/>
          <p:cNvSpPr/>
          <p:nvPr/>
        </p:nvSpPr>
        <p:spPr>
          <a:xfrm>
            <a:off x="1064796" y="194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9" name="medical-computer_88096"/>
          <p:cNvSpPr/>
          <p:nvPr/>
        </p:nvSpPr>
        <p:spPr>
          <a:xfrm>
            <a:off x="699927" y="399296"/>
            <a:ext cx="364868" cy="277422"/>
          </a:xfrm>
          <a:custGeom>
            <a:avLst/>
            <a:gdLst>
              <a:gd name="T1" fmla="*/ 0 w 21600"/>
              <a:gd name="T2" fmla="*/ 0 h 21600"/>
              <a:gd name="T3" fmla="*/ 21600 w 21600"/>
              <a:gd name="T4" fmla="*/ 21600 h 21600"/>
            </a:gdLst>
            <a:ahLst/>
            <a:cxnLst/>
            <a:rect l="T1" t="T2" r="T3" b="T4"/>
            <a:pathLst>
              <a:path w="21600" h="21600">
                <a:moveTo>
                  <a:pt x="1307" y="5108"/>
                </a:moveTo>
                <a:lnTo>
                  <a:pt x="1307" y="694"/>
                </a:lnTo>
                <a:cubicBezTo>
                  <a:pt x="1307" y="310"/>
                  <a:pt x="1545" y="0"/>
                  <a:pt x="1841" y="0"/>
                </a:cubicBezTo>
                <a:lnTo>
                  <a:pt x="19790" y="0"/>
                </a:lnTo>
                <a:cubicBezTo>
                  <a:pt x="20077" y="0"/>
                  <a:pt x="20319" y="310"/>
                  <a:pt x="20319" y="694"/>
                </a:cubicBezTo>
                <a:lnTo>
                  <a:pt x="20319" y="17532"/>
                </a:lnTo>
                <a:cubicBezTo>
                  <a:pt x="20319" y="17919"/>
                  <a:pt x="20077" y="18235"/>
                  <a:pt x="19790" y="18235"/>
                </a:cubicBezTo>
                <a:lnTo>
                  <a:pt x="13376" y="18235"/>
                </a:lnTo>
                <a:cubicBezTo>
                  <a:pt x="13084" y="18235"/>
                  <a:pt x="12850" y="17919"/>
                  <a:pt x="12850" y="17532"/>
                </a:cubicBezTo>
                <a:cubicBezTo>
                  <a:pt x="12850" y="17153"/>
                  <a:pt x="13084" y="16841"/>
                  <a:pt x="13376" y="16841"/>
                </a:cubicBezTo>
                <a:lnTo>
                  <a:pt x="19261" y="16841"/>
                </a:lnTo>
                <a:lnTo>
                  <a:pt x="19261" y="1394"/>
                </a:lnTo>
                <a:lnTo>
                  <a:pt x="2370" y="1394"/>
                </a:lnTo>
                <a:lnTo>
                  <a:pt x="2370" y="5108"/>
                </a:lnTo>
                <a:cubicBezTo>
                  <a:pt x="2370" y="5487"/>
                  <a:pt x="2128" y="5803"/>
                  <a:pt x="1841" y="5803"/>
                </a:cubicBezTo>
                <a:cubicBezTo>
                  <a:pt x="1545" y="5803"/>
                  <a:pt x="1307" y="5487"/>
                  <a:pt x="1307" y="5108"/>
                </a:cubicBezTo>
                <a:close/>
                <a:close/>
                <a:moveTo>
                  <a:pt x="527" y="8124"/>
                </a:moveTo>
                <a:lnTo>
                  <a:pt x="3901" y="8124"/>
                </a:lnTo>
                <a:lnTo>
                  <a:pt x="5365" y="11173"/>
                </a:lnTo>
                <a:cubicBezTo>
                  <a:pt x="5472" y="11390"/>
                  <a:pt x="5663" y="11518"/>
                  <a:pt x="5859" y="11492"/>
                </a:cubicBezTo>
                <a:cubicBezTo>
                  <a:pt x="6061" y="11471"/>
                  <a:pt x="6232" y="11298"/>
                  <a:pt x="6306" y="11051"/>
                </a:cubicBezTo>
                <a:lnTo>
                  <a:pt x="7764" y="6157"/>
                </a:lnTo>
                <a:lnTo>
                  <a:pt x="9430" y="13142"/>
                </a:lnTo>
                <a:cubicBezTo>
                  <a:pt x="9502" y="13430"/>
                  <a:pt x="9710" y="13626"/>
                  <a:pt x="9942" y="13626"/>
                </a:cubicBezTo>
                <a:lnTo>
                  <a:pt x="9958" y="13626"/>
                </a:lnTo>
                <a:cubicBezTo>
                  <a:pt x="10197" y="13618"/>
                  <a:pt x="10400" y="13398"/>
                  <a:pt x="10454" y="13094"/>
                </a:cubicBezTo>
                <a:lnTo>
                  <a:pt x="11364" y="8124"/>
                </a:lnTo>
                <a:lnTo>
                  <a:pt x="13579" y="8124"/>
                </a:lnTo>
                <a:cubicBezTo>
                  <a:pt x="13876" y="8124"/>
                  <a:pt x="14114" y="7819"/>
                  <a:pt x="14114" y="7433"/>
                </a:cubicBezTo>
                <a:cubicBezTo>
                  <a:pt x="14114" y="7046"/>
                  <a:pt x="13876" y="6737"/>
                  <a:pt x="13579" y="6737"/>
                </a:cubicBezTo>
                <a:lnTo>
                  <a:pt x="10948" y="6737"/>
                </a:lnTo>
                <a:cubicBezTo>
                  <a:pt x="10704" y="6737"/>
                  <a:pt x="10490" y="6957"/>
                  <a:pt x="10436" y="7268"/>
                </a:cubicBezTo>
                <a:lnTo>
                  <a:pt x="9875" y="10326"/>
                </a:lnTo>
                <a:lnTo>
                  <a:pt x="8328" y="3852"/>
                </a:lnTo>
                <a:cubicBezTo>
                  <a:pt x="8258" y="3573"/>
                  <a:pt x="8062" y="3379"/>
                  <a:pt x="7839" y="3368"/>
                </a:cubicBezTo>
                <a:cubicBezTo>
                  <a:pt x="7615" y="3354"/>
                  <a:pt x="7407" y="3534"/>
                  <a:pt x="7329" y="3810"/>
                </a:cubicBezTo>
                <a:lnTo>
                  <a:pt x="5703" y="9261"/>
                </a:lnTo>
                <a:lnTo>
                  <a:pt x="4645" y="7061"/>
                </a:lnTo>
                <a:cubicBezTo>
                  <a:pt x="4549" y="6858"/>
                  <a:pt x="4377" y="6737"/>
                  <a:pt x="4193" y="6737"/>
                </a:cubicBezTo>
                <a:lnTo>
                  <a:pt x="527" y="6737"/>
                </a:lnTo>
                <a:cubicBezTo>
                  <a:pt x="235" y="6737"/>
                  <a:pt x="0" y="7046"/>
                  <a:pt x="0" y="7433"/>
                </a:cubicBezTo>
                <a:cubicBezTo>
                  <a:pt x="0" y="7819"/>
                  <a:pt x="235" y="8124"/>
                  <a:pt x="527" y="8124"/>
                </a:cubicBezTo>
                <a:close/>
                <a:close/>
                <a:moveTo>
                  <a:pt x="21071" y="20210"/>
                </a:moveTo>
                <a:lnTo>
                  <a:pt x="556" y="20210"/>
                </a:lnTo>
                <a:cubicBezTo>
                  <a:pt x="265" y="20210"/>
                  <a:pt x="27" y="20515"/>
                  <a:pt x="27" y="20905"/>
                </a:cubicBezTo>
                <a:cubicBezTo>
                  <a:pt x="27" y="21288"/>
                  <a:pt x="265" y="21598"/>
                  <a:pt x="556" y="21598"/>
                </a:cubicBezTo>
                <a:lnTo>
                  <a:pt x="21071" y="21598"/>
                </a:lnTo>
                <a:cubicBezTo>
                  <a:pt x="21363" y="21598"/>
                  <a:pt x="21600" y="21288"/>
                  <a:pt x="21600" y="20905"/>
                </a:cubicBezTo>
                <a:cubicBezTo>
                  <a:pt x="21600" y="20515"/>
                  <a:pt x="21363" y="20210"/>
                  <a:pt x="21071" y="20210"/>
                </a:cubicBezTo>
                <a:close/>
                <a:close/>
                <a:moveTo>
                  <a:pt x="1841" y="9139"/>
                </a:moveTo>
                <a:cubicBezTo>
                  <a:pt x="1545" y="9139"/>
                  <a:pt x="1307" y="9449"/>
                  <a:pt x="1307" y="9836"/>
                </a:cubicBezTo>
                <a:lnTo>
                  <a:pt x="1307" y="17532"/>
                </a:lnTo>
                <a:cubicBezTo>
                  <a:pt x="1307" y="17919"/>
                  <a:pt x="1545" y="18235"/>
                  <a:pt x="1841" y="18235"/>
                </a:cubicBezTo>
                <a:lnTo>
                  <a:pt x="8252" y="18235"/>
                </a:lnTo>
                <a:cubicBezTo>
                  <a:pt x="8542" y="18235"/>
                  <a:pt x="8781" y="17919"/>
                  <a:pt x="8781" y="17532"/>
                </a:cubicBezTo>
                <a:cubicBezTo>
                  <a:pt x="8781" y="17153"/>
                  <a:pt x="8542" y="16841"/>
                  <a:pt x="8252" y="16841"/>
                </a:cubicBezTo>
                <a:lnTo>
                  <a:pt x="2370" y="16841"/>
                </a:lnTo>
                <a:lnTo>
                  <a:pt x="2370" y="9836"/>
                </a:lnTo>
                <a:cubicBezTo>
                  <a:pt x="2370" y="9449"/>
                  <a:pt x="2128" y="9139"/>
                  <a:pt x="1841" y="9139"/>
                </a:cubicBezTo>
                <a:close/>
                <a:close/>
                <a:moveTo>
                  <a:pt x="10811" y="16766"/>
                </a:moveTo>
                <a:cubicBezTo>
                  <a:pt x="11138" y="16766"/>
                  <a:pt x="11400" y="17112"/>
                  <a:pt x="11400" y="17532"/>
                </a:cubicBezTo>
                <a:cubicBezTo>
                  <a:pt x="11400" y="17961"/>
                  <a:pt x="11138" y="18306"/>
                  <a:pt x="10811" y="18306"/>
                </a:cubicBezTo>
                <a:cubicBezTo>
                  <a:pt x="10490" y="18306"/>
                  <a:pt x="10228" y="17961"/>
                  <a:pt x="10228" y="17532"/>
                </a:cubicBezTo>
                <a:cubicBezTo>
                  <a:pt x="10228" y="17112"/>
                  <a:pt x="10490" y="16766"/>
                  <a:pt x="10811" y="16766"/>
                </a:cubicBezTo>
                <a:cubicBezTo>
                  <a:pt x="10811" y="16766"/>
                  <a:pt x="10811" y="16766"/>
                  <a:pt x="10811" y="16766"/>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rcRect t="33799"/>
          <a:stretch>
            <a:fillRect/>
          </a:stretch>
        </p:blipFill>
        <p:spPr>
          <a:xfrm>
            <a:off x="0" y="3091396"/>
            <a:ext cx="3200400" cy="3766603"/>
          </a:xfrm>
          <a:prstGeom prst="rect">
            <a:avLst/>
          </a:prstGeom>
          <a:noFill/>
          <a:ln w="9525" cap="flat" cmpd="sng">
            <a:noFill/>
            <a:prstDash val="solid"/>
            <a:miter/>
          </a:ln>
          <a:effectLst/>
        </p:spPr>
      </p:pic>
      <p:pic>
        <p:nvPicPr>
          <p:cNvPr id="5" name="图片 4"/>
          <p:cNvPicPr>
            <a:picLocks noChangeAspect="1"/>
          </p:cNvPicPr>
          <p:nvPr/>
        </p:nvPicPr>
        <p:blipFill>
          <a:blip r:embed="rId1" cstate="print"/>
          <a:srcRect t="33799"/>
          <a:stretch>
            <a:fillRect/>
          </a:stretch>
        </p:blipFill>
        <p:spPr>
          <a:xfrm flipH="1" flipV="1">
            <a:off x="8991600" y="0"/>
            <a:ext cx="3200400" cy="3766603"/>
          </a:xfrm>
          <a:prstGeom prst="rect">
            <a:avLst/>
          </a:prstGeom>
          <a:noFill/>
          <a:ln w="9525" cap="flat" cmpd="sng">
            <a:noFill/>
            <a:prstDash val="solid"/>
            <a:miter/>
          </a:ln>
          <a:effectLst/>
        </p:spPr>
      </p:pic>
      <p:sp>
        <p:nvSpPr>
          <p:cNvPr id="6" name="文本框 5"/>
          <p:cNvSpPr txBox="1"/>
          <p:nvPr/>
        </p:nvSpPr>
        <p:spPr>
          <a:xfrm>
            <a:off x="0" y="2752090"/>
            <a:ext cx="12192000" cy="922020"/>
          </a:xfrm>
          <a:prstGeom prst="rect">
            <a:avLst/>
          </a:prstGeom>
          <a:noFill/>
          <a:ln cap="flat" cmpd="sng">
            <a:noFill/>
            <a:prstDash val="solid"/>
            <a:round/>
          </a:ln>
          <a:effectLst/>
        </p:spPr>
        <p:txBody>
          <a:bodyPr vert="horz" wrap="square" lIns="91440" tIns="45720" rIns="91440" bIns="45720" anchor="t" anchorCtr="0">
            <a:spAutoFit/>
          </a:bodyPr>
          <a:lstStyle/>
          <a:p>
            <a:pPr marL="0" marR="0" indent="0" algn="ctr" eaLnBrk="1" fontAlgn="auto" latinLnBrk="0" hangingPunct="1">
              <a:lnSpc>
                <a:spcPct val="100000"/>
              </a:lnSpc>
              <a:spcBef>
                <a:spcPts val="0"/>
              </a:spcBef>
              <a:spcAft>
                <a:spcPts val="0"/>
              </a:spcAft>
              <a:buNone/>
              <a:tabLst>
                <a:tab pos="2508250" algn="l"/>
              </a:tabLst>
            </a:pPr>
            <a:r>
              <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一、聊城市外贸趋势特点</a:t>
            </a:r>
            <a:endPar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07</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2874005"/>
            <a:ext cx="4560826" cy="1353816"/>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内陆港转关运输政策</a:t>
            </a:r>
            <a:endParaRPr lang="zh-CN" altLang="en-US" sz="4400" u="none" strike="noStrike" kern="1200" cap="none" spc="0" baseline="0">
              <a:solidFill>
                <a:schemeClr val="tx1">
                  <a:lumMod val="75000"/>
                  <a:lumOff val="25000"/>
                </a:schemeClr>
              </a:solidFill>
              <a:effectLst>
                <a:reflection blurRad="76200" stA="26000" endPos="33000" dir="5400000" sy="-100000"/>
              </a:effectLst>
              <a:latin typeface="思源黑体 CN Bold" pitchFamily="34" charset="-122"/>
              <a:ea typeface="思源黑体 CN Bold" pitchFamily="34"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SEVEN</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4189095"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内陆港转关运输政策</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8" name="14"/>
          <p:cNvSpPr txBox="1"/>
          <p:nvPr/>
        </p:nvSpPr>
        <p:spPr>
          <a:xfrm>
            <a:off x="441325" y="1974850"/>
            <a:ext cx="5349240" cy="380745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允许海关监管货物由关境内一设关地点转运到另一设关地点办理进出口海关手续的行为。（1）由进境地入境后，运往另一设关地点办理进口海关手续的货物；（2）在启运地已办理出口海关手续运往出境地，由海关监管放行的货物。（3）由国内一设关地点转运到另一设关地点的应受海关监管的货物。</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多式联运“一单制”是一种物流运输模式，指在货物运输过程中涉及多种运输方式（如公路、铁路、海运、空运等）时，仅使用一份统一的运输单据，即可完成全程运输，无需在不同运输环节中更换单据或重新办理手续。鲁西国际陆港海关监管作业场所，“铁海E通”自动转关系统，打通陆海数据传输瓶颈，实现铁路运输对接海运船舶。</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pic>
        <p:nvPicPr>
          <p:cNvPr id="29" name="图片 28" descr="C:/Users/Lenovo/Desktop/1/内陆港1.jpg内陆港1"/>
          <p:cNvPicPr>
            <a:picLocks noChangeAspect="1"/>
          </p:cNvPicPr>
          <p:nvPr/>
        </p:nvPicPr>
        <p:blipFill>
          <a:blip r:embed="rId1" cstate="print"/>
          <a:srcRect t="12465" b="12465"/>
          <a:stretch>
            <a:fillRect/>
          </a:stretch>
        </p:blipFill>
        <p:spPr>
          <a:xfrm>
            <a:off x="6154137" y="1975076"/>
            <a:ext cx="5170861" cy="2908979"/>
          </a:xfrm>
          <a:custGeom>
            <a:avLst/>
            <a:gdLst>
              <a:gd name="T1" fmla="*/ 0 w 21600"/>
              <a:gd name="T2" fmla="*/ 0 h 21600"/>
              <a:gd name="T3" fmla="*/ 21600 w 21600"/>
              <a:gd name="T4" fmla="*/ 21600 h 21600"/>
            </a:gdLst>
            <a:ahLst/>
            <a:cxnLst/>
            <a:rect l="T1" t="T2" r="T3" b="T4"/>
            <a:pathLst>
              <a:path w="21600" h="21600">
                <a:moveTo>
                  <a:pt x="985" y="0"/>
                </a:moveTo>
                <a:lnTo>
                  <a:pt x="20614" y="0"/>
                </a:lnTo>
                <a:cubicBezTo>
                  <a:pt x="21158" y="0"/>
                  <a:pt x="21600" y="803"/>
                  <a:pt x="21600" y="1793"/>
                </a:cubicBezTo>
                <a:lnTo>
                  <a:pt x="21600" y="19801"/>
                </a:lnTo>
                <a:cubicBezTo>
                  <a:pt x="21600" y="20796"/>
                  <a:pt x="21158" y="21600"/>
                  <a:pt x="20614" y="21600"/>
                </a:cubicBezTo>
                <a:lnTo>
                  <a:pt x="985" y="21600"/>
                </a:lnTo>
                <a:cubicBezTo>
                  <a:pt x="440" y="21600"/>
                  <a:pt x="0" y="20796"/>
                  <a:pt x="0" y="19801"/>
                </a:cubicBezTo>
                <a:lnTo>
                  <a:pt x="0" y="1793"/>
                </a:lnTo>
                <a:cubicBezTo>
                  <a:pt x="0" y="803"/>
                  <a:pt x="440" y="0"/>
                  <a:pt x="985" y="0"/>
                </a:cubicBezTo>
                <a:close/>
              </a:path>
            </a:pathLst>
          </a:custGeom>
          <a:solidFill>
            <a:srgbClr val="E1C79C"/>
          </a:solidFill>
          <a:ln cap="flat" cmpd="sng">
            <a:noFill/>
            <a:prstDash val="solid"/>
            <a:round/>
          </a:ln>
          <a:effectLst>
            <a:outerShdw blurRad="292100" dist="38100" dir="5400000" sx="102000" sy="102000" algn="t" rotWithShape="0">
              <a:schemeClr val="tx1">
                <a:alpha val="12000"/>
              </a:schemeClr>
            </a:outerShdw>
          </a:effectLst>
        </p:spPr>
      </p:pic>
      <p:sp>
        <p:nvSpPr>
          <p:cNvPr id="2" name="文本框 1"/>
          <p:cNvSpPr txBox="1"/>
          <p:nvPr/>
        </p:nvSpPr>
        <p:spPr>
          <a:xfrm>
            <a:off x="441325" y="1479549"/>
            <a:ext cx="4064000" cy="398779"/>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rPr>
              <a:t>转关运输政策简介</a:t>
            </a:r>
            <a:endParaRPr lang="zh-CN" altLang="en-US" sz="2000" u="none" strike="noStrike" kern="1200" cap="none" spc="0" baseline="0">
              <a:latin typeface="思源黑体 CN Normal" charset="0"/>
              <a:ea typeface="思源黑体 CN Normal" charset="0"/>
              <a:cs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4880609" cy="430529"/>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内陆港转关运输政策</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3436 h 21600"/>
              <a:gd name="T3" fmla="*/ 21600 w 21600"/>
              <a:gd name="T4" fmla="*/ 25036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1590" rIns="91440" bIns="159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81190" y="1058435"/>
            <a:ext cx="8475578" cy="0"/>
          </a:xfrm>
          <a:prstGeom prst="line">
            <a:avLst/>
          </a:prstGeom>
          <a:ln w="6350" cap="flat" cmpd="sng">
            <a:solidFill>
              <a:srgbClr val="BFBFBF"/>
            </a:solidFill>
            <a:prstDash val="solid"/>
            <a:miter/>
            <a:headEnd type="none" w="med" len="med"/>
            <a:tailEnd type="none" w="med" len="med"/>
          </a:ln>
          <a:effectLst/>
        </p:spPr>
      </p:sp>
      <p:grpSp>
        <p:nvGrpSpPr>
          <p:cNvPr id="3" name="组合 2"/>
          <p:cNvGrpSpPr/>
          <p:nvPr/>
        </p:nvGrpSpPr>
        <p:grpSpPr>
          <a:xfrm>
            <a:off x="860003" y="1399833"/>
            <a:ext cx="10009506" cy="4403726"/>
            <a:chOff x="860003" y="1399833"/>
            <a:chExt cx="10009506" cy="4403726"/>
          </a:xfrm>
        </p:grpSpPr>
        <p:grpSp>
          <p:nvGrpSpPr>
            <p:cNvPr id="4" name="组合 3"/>
            <p:cNvGrpSpPr/>
            <p:nvPr/>
          </p:nvGrpSpPr>
          <p:grpSpPr>
            <a:xfrm>
              <a:off x="860003" y="1399833"/>
              <a:ext cx="10009506" cy="4403726"/>
              <a:chOff x="860003" y="1399833"/>
              <a:chExt cx="10009506" cy="4403726"/>
            </a:xfrm>
          </p:grpSpPr>
          <p:grpSp>
            <p:nvGrpSpPr>
              <p:cNvPr id="5" name="组合 4"/>
              <p:cNvGrpSpPr/>
              <p:nvPr/>
            </p:nvGrpSpPr>
            <p:grpSpPr>
              <a:xfrm>
                <a:off x="3947593" y="1601839"/>
                <a:ext cx="4024338" cy="196768"/>
                <a:chOff x="3947593" y="1601839"/>
                <a:chExt cx="4024338" cy="196768"/>
              </a:xfrm>
            </p:grpSpPr>
            <p:sp>
              <p:nvSpPr>
                <p:cNvPr id="6" name="菱形 5"/>
                <p:cNvSpPr/>
                <p:nvPr>
                  <p:custDataLst>
                    <p:tags r:id="rId1"/>
                  </p:custDataLst>
                </p:nvPr>
              </p:nvSpPr>
              <p:spPr>
                <a:xfrm>
                  <a:off x="3947593" y="1601839"/>
                  <a:ext cx="196768" cy="196768"/>
                </a:xfrm>
                <a:prstGeom prst="diamond">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思源黑体 CN Normal" charset="0"/>
                    <a:sym typeface="思源黑体 CN Normal" charset="0"/>
                  </a:endParaRPr>
                </a:p>
              </p:txBody>
            </p:sp>
            <p:sp>
              <p:nvSpPr>
                <p:cNvPr id="40" name="菱形 39"/>
                <p:cNvSpPr/>
                <p:nvPr>
                  <p:custDataLst>
                    <p:tags r:id="rId2"/>
                  </p:custDataLst>
                </p:nvPr>
              </p:nvSpPr>
              <p:spPr>
                <a:xfrm>
                  <a:off x="7775161" y="1601839"/>
                  <a:ext cx="196770" cy="196768"/>
                </a:xfrm>
                <a:prstGeom prst="diamond">
                  <a:avLst/>
                </a:prstGeom>
                <a:noFill/>
                <a:ln w="12700" cap="flat" cmpd="sng">
                  <a:solidFill>
                    <a:schemeClr val="accent1"/>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思源黑体 CN Normal" charset="0"/>
                    <a:sym typeface="思源黑体 CN Normal" charset="0"/>
                  </a:endParaRPr>
                </a:p>
              </p:txBody>
            </p:sp>
          </p:grpSp>
          <p:sp>
            <p:nvSpPr>
              <p:cNvPr id="42" name="Subtitle 2"/>
              <p:cNvSpPr txBox="1"/>
              <p:nvPr>
                <p:custDataLst>
                  <p:tags r:id="rId3"/>
                </p:custDataLst>
              </p:nvPr>
            </p:nvSpPr>
            <p:spPr>
              <a:xfrm>
                <a:off x="860003" y="1486830"/>
                <a:ext cx="3829049" cy="4316729"/>
              </a:xfrm>
              <a:prstGeom prst="rect">
                <a:avLst/>
              </a:prstGeom>
              <a:noFill/>
              <a:ln cap="flat" cmpd="sng">
                <a:noFill/>
                <a:prstDash val="solid"/>
                <a:round/>
              </a:ln>
              <a:effectLst/>
            </p:spPr>
            <p:txBody>
              <a:bodyPr vert="horz" wrap="square" lIns="144993" tIns="72497" rIns="144993" bIns="72497" anchor="t" anchorCtr="0">
                <a:noAutofit/>
              </a:bodyPr>
              <a:lstStyle/>
              <a:p>
                <a:pPr marL="0" indent="0" algn="l">
                  <a:lnSpc>
                    <a:spcPct val="150000"/>
                  </a:lnSpc>
                  <a:spcBef>
                    <a:spcPct val="20000"/>
                  </a:spcBef>
                  <a:spcAft>
                    <a:spcPts val="0"/>
                  </a:spcAft>
                  <a:buNone/>
                </a:pPr>
                <a:endParaRPr lang="zh-CN" altLang="en-US" sz="14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a:p>
                <a:pPr marL="0" indent="0" algn="l">
                  <a:lnSpc>
                    <a:spcPct val="150000"/>
                  </a:lnSpc>
                  <a:spcBef>
                    <a:spcPct val="20000"/>
                  </a:spcBef>
                  <a:spcAft>
                    <a:spcPts val="0"/>
                  </a:spcAft>
                  <a:buNone/>
                </a:pP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43" name="文本框 42"/>
              <p:cNvSpPr txBox="1"/>
              <p:nvPr>
                <p:custDataLst>
                  <p:tags r:id="rId4"/>
                </p:custDataLst>
              </p:nvPr>
            </p:nvSpPr>
            <p:spPr>
              <a:xfrm>
                <a:off x="860003" y="1399833"/>
                <a:ext cx="2497453" cy="39624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案例场景</a:t>
                </a:r>
                <a:endPar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6" name="Subtitle 2"/>
              <p:cNvSpPr txBox="1"/>
              <p:nvPr>
                <p:custDataLst>
                  <p:tags r:id="rId5"/>
                </p:custDataLst>
              </p:nvPr>
            </p:nvSpPr>
            <p:spPr>
              <a:xfrm>
                <a:off x="8047569" y="2046269"/>
                <a:ext cx="2821940" cy="2036441"/>
              </a:xfrm>
              <a:prstGeom prst="rect">
                <a:avLst/>
              </a:prstGeom>
              <a:noFill/>
              <a:ln cap="flat" cmpd="sng">
                <a:noFill/>
                <a:prstDash val="solid"/>
                <a:round/>
              </a:ln>
              <a:effectLst/>
            </p:spPr>
            <p:txBody>
              <a:bodyPr vert="horz" wrap="square" lIns="144993" tIns="72497" rIns="144993" bIns="72497" anchor="t" anchorCtr="0">
                <a:noAutofit/>
              </a:bodyPr>
              <a:lstStyle/>
              <a:p>
                <a:pPr marL="0" indent="0" algn="l">
                  <a:lnSpc>
                    <a:spcPct val="150000"/>
                  </a:lnSpc>
                  <a:spcBef>
                    <a:spcPct val="2000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多式联运货物，以及具有全程提（运）单（“一单制”）需要在境内换装运输工具的进出口货物。</a:t>
                </a:r>
                <a:endParaRPr lang="zh-CN" altLang="en-US" sz="14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47" name="文本框 46"/>
              <p:cNvSpPr txBox="1"/>
              <p:nvPr>
                <p:custDataLst>
                  <p:tags r:id="rId6"/>
                </p:custDataLst>
              </p:nvPr>
            </p:nvSpPr>
            <p:spPr>
              <a:xfrm>
                <a:off x="8290774" y="1399833"/>
                <a:ext cx="2242185" cy="398778"/>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r" fontAlgn="auto">
                  <a:lnSpc>
                    <a:spcPct val="100000"/>
                  </a:lnSpc>
                  <a:spcBef>
                    <a:spcPts val="0"/>
                  </a:spcBef>
                  <a:spcAft>
                    <a:spcPts val="0"/>
                  </a:spcAft>
                  <a:buNone/>
                </a:pPr>
                <a:r>
                  <a:rPr lang="zh-CN" altLang="en-US" sz="20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适用范围</a:t>
                </a:r>
                <a:endParaRPr lang="zh-CN" altLang="en-US" sz="2000" u="none" strike="noStrike" kern="1200" cap="none" spc="0" baseline="0">
                  <a:solidFill>
                    <a:schemeClr val="tx1">
                      <a:lumMod val="85000"/>
                      <a:lumOff val="15000"/>
                    </a:schemeClr>
                  </a:solidFill>
                  <a:latin typeface="思源黑体 CN Normal" charset="0"/>
                  <a:ea typeface="思源黑体 CN Normal" charset="0"/>
                  <a:cs typeface="思源黑体 CN Normal" charset="0"/>
                  <a:sym typeface="思源黑体 CN Normal" charset="0"/>
                </a:endParaRPr>
              </a:p>
            </p:txBody>
          </p:sp>
          <p:sp>
            <p:nvSpPr>
              <p:cNvPr id="50" name="直接连接符 49"/>
              <p:cNvSpPr/>
              <p:nvPr/>
            </p:nvSpPr>
            <p:spPr>
              <a:xfrm>
                <a:off x="957150" y="1867825"/>
                <a:ext cx="2670175"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52" name="直接连接符 51"/>
              <p:cNvSpPr/>
              <p:nvPr/>
            </p:nvSpPr>
            <p:spPr>
              <a:xfrm>
                <a:off x="8391618" y="1798610"/>
                <a:ext cx="2141220"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grpSp>
        <p:pic>
          <p:nvPicPr>
            <p:cNvPr id="54" name="图片 53" descr="C:/Users/Lenovo/Desktop/1/内陆港2.jpg内陆港2"/>
            <p:cNvPicPr>
              <a:picLocks noChangeAspect="1"/>
            </p:cNvPicPr>
            <p:nvPr>
              <p:custDataLst>
                <p:tags r:id="rId7"/>
              </p:custDataLst>
            </p:nvPr>
          </p:nvPicPr>
          <p:blipFill>
            <a:blip r:embed="rId8" cstate="print"/>
            <a:srcRect l="23097" r="23097"/>
            <a:stretch>
              <a:fillRect/>
            </a:stretch>
          </p:blipFill>
          <p:spPr>
            <a:xfrm>
              <a:off x="4818385" y="1486571"/>
              <a:ext cx="2720205" cy="3559331"/>
            </a:xfrm>
            <a:prstGeom prst="rect">
              <a:avLst/>
            </a:prstGeom>
            <a:noFill/>
            <a:ln w="9525" cap="flat" cmpd="sng">
              <a:noFill/>
              <a:prstDash val="solid"/>
              <a:miter/>
            </a:ln>
            <a:effectLst/>
          </p:spPr>
        </p:pic>
      </p:grpSp>
      <p:sp>
        <p:nvSpPr>
          <p:cNvPr id="55" name="文本框 54"/>
          <p:cNvSpPr txBox="1"/>
          <p:nvPr/>
        </p:nvSpPr>
        <p:spPr>
          <a:xfrm>
            <a:off x="906780" y="2026923"/>
            <a:ext cx="3273318" cy="953135"/>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2023年9月19日，在鲁西国际陆港完成全省首批跨关区 “一单制”试点，巴西进口的520吨木浆顺利验放，每吨节省58元。</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56" name="文本框 55"/>
          <p:cNvSpPr txBox="1"/>
          <p:nvPr/>
        </p:nvSpPr>
        <p:spPr>
          <a:xfrm>
            <a:off x="910883" y="3363354"/>
            <a:ext cx="3246470" cy="2676525"/>
          </a:xfrm>
          <a:prstGeom prst="rect">
            <a:avLst/>
          </a:prstGeom>
          <a:noFill/>
          <a:ln w="9525" cap="flat" cmpd="sng">
            <a:noFill/>
            <a:prstDash val="solid"/>
            <a:miter/>
          </a:ln>
          <a:effectLst/>
        </p:spPr>
        <p:txBody>
          <a:bodyPr vert="horz" wrap="square" lIns="91440" tIns="45720" rIns="91440" bIns="45720" anchor="t" anchorCtr="0">
            <a:spAutoFit/>
          </a:bodyPr>
          <a:lstStyle/>
          <a:p>
            <a:pPr algn="l">
              <a:lnSpc>
                <a:spcPct val="10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依托“内陆港+保税”模式，货物从青岛港进境后通过海铁联运班列将进口货物从海港直接运输至内陆港，实现货物在海港的快速转关放行，避免了传统模式下货物在海港的长时间停留和多次装卸，物流时间可节省10%。进口货物通过内陆港转关放行后，直接存入保税仓库，客户可直接在保税仓库内，对商品进行选订并提货，出保税仓库时再补缴进口税款，如同在超市购物般便捷，显著提升了供货效率，减少资金占压。</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08</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2997195"/>
            <a:ext cx="4560826" cy="1353819"/>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4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海关高级认证企业政策</a:t>
            </a:r>
            <a:endParaRPr lang="zh-CN" altLang="en-US" sz="4400" u="none" strike="noStrike" kern="1200" cap="none" spc="0" baseline="0">
              <a:solidFill>
                <a:schemeClr val="tx1">
                  <a:lumMod val="75000"/>
                  <a:lumOff val="25000"/>
                </a:schemeClr>
              </a:solidFill>
              <a:effectLst>
                <a:reflection blurRad="76200" stA="26000" endPos="33000" dir="5400000" sy="-100000"/>
              </a:effectLst>
              <a:latin typeface="思源黑体 CN Bold" pitchFamily="34" charset="-122"/>
              <a:ea typeface="思源黑体 CN Bold" pitchFamily="34"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EIGHT</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p:cNvSpPr txBox="1"/>
          <p:nvPr>
            <p:custDataLst>
              <p:tags r:id="rId1"/>
            </p:custDataLst>
          </p:nvPr>
        </p:nvSpPr>
        <p:spPr>
          <a:xfrm>
            <a:off x="7848601" y="2141498"/>
            <a:ext cx="3816983" cy="41402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企业向海关提交书面申请。</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3" name="图形"/>
          <p:cNvSpPr txBox="1"/>
          <p:nvPr>
            <p:custDataLst>
              <p:tags r:id="rId2"/>
            </p:custDataLst>
          </p:nvPr>
        </p:nvSpPr>
        <p:spPr>
          <a:xfrm>
            <a:off x="7848601" y="1596668"/>
            <a:ext cx="2678113" cy="457200"/>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24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海关AEO办理指南</a:t>
            </a:r>
            <a:endParaRPr lang="zh-CN" altLang="en-US" sz="2400" b="1" u="none" strike="noStrike" kern="1200" cap="none" spc="300" baseline="0">
              <a:solidFill>
                <a:schemeClr val="tx1">
                  <a:lumMod val="85000"/>
                  <a:lumOff val="15000"/>
                </a:schemeClr>
              </a:solidFill>
              <a:latin typeface="思源黑体 CN Normal" charset="0"/>
              <a:ea typeface="思源黑体 CN Normal" charset="0"/>
              <a:cs typeface="阿里巴巴普惠体 Medium" charset="0"/>
              <a:sym typeface="思源黑体 CN Normal" charset="0"/>
            </a:endParaRPr>
          </a:p>
        </p:txBody>
      </p:sp>
      <p:sp>
        <p:nvSpPr>
          <p:cNvPr id="4" name="图形"/>
          <p:cNvSpPr txBox="1"/>
          <p:nvPr>
            <p:custDataLst>
              <p:tags r:id="rId3"/>
            </p:custDataLst>
          </p:nvPr>
        </p:nvSpPr>
        <p:spPr>
          <a:xfrm>
            <a:off x="529591" y="2050058"/>
            <a:ext cx="3816984" cy="106045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在海关注册登记和备案企业符合《中华人民共和国海关注册登记和备案企业信用管理办法》规定的标准，并且通过海关认证的企业。</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5" name="图形"/>
          <p:cNvSpPr txBox="1"/>
          <p:nvPr>
            <p:custDataLst>
              <p:tags r:id="rId4"/>
            </p:custDataLst>
          </p:nvPr>
        </p:nvSpPr>
        <p:spPr>
          <a:xfrm>
            <a:off x="1167766" y="1596668"/>
            <a:ext cx="2982913" cy="457200"/>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24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什么是海关AEO制度</a:t>
            </a:r>
            <a:endParaRPr lang="zh-CN" altLang="en-US" sz="2400" b="1" u="none" strike="noStrike" kern="1200" cap="none" spc="300" baseline="0">
              <a:solidFill>
                <a:schemeClr val="tx1">
                  <a:lumMod val="85000"/>
                  <a:lumOff val="15000"/>
                </a:schemeClr>
              </a:solidFill>
              <a:latin typeface="方正小标宋_GBK" panose="03000509000000000000" charset="-122"/>
              <a:ea typeface="方正小标宋_GBK" panose="03000509000000000000" charset="-122"/>
              <a:cs typeface="阿里巴巴普惠体 Medium" charset="0"/>
              <a:sym typeface="思源黑体 CN Normal" charset="0"/>
            </a:endParaRPr>
          </a:p>
        </p:txBody>
      </p:sp>
      <p:grpSp>
        <p:nvGrpSpPr>
          <p:cNvPr id="6" name="组合 5"/>
          <p:cNvGrpSpPr/>
          <p:nvPr/>
        </p:nvGrpSpPr>
        <p:grpSpPr>
          <a:xfrm>
            <a:off x="4216401" y="945793"/>
            <a:ext cx="3867781" cy="3382641"/>
            <a:chOff x="4216401" y="945793"/>
            <a:chExt cx="3867781" cy="3382641"/>
          </a:xfrm>
        </p:grpSpPr>
        <p:sp>
          <p:nvSpPr>
            <p:cNvPr id="7" name="图形"/>
            <p:cNvSpPr/>
            <p:nvPr>
              <p:custDataLst>
                <p:tags r:id="rId5"/>
              </p:custDataLst>
            </p:nvPr>
          </p:nvSpPr>
          <p:spPr>
            <a:xfrm>
              <a:off x="4216401" y="2641243"/>
              <a:ext cx="1786252" cy="1547493"/>
            </a:xfrm>
            <a:custGeom>
              <a:avLst/>
              <a:gdLst>
                <a:gd name="T1" fmla="*/ 0 w 21600"/>
                <a:gd name="T2" fmla="*/ 8244 h 21600"/>
                <a:gd name="T3" fmla="*/ 21600 w 21600"/>
                <a:gd name="T4" fmla="*/ 13350 h 21600"/>
              </a:gdLst>
              <a:ahLst/>
              <a:cxnLst/>
              <a:rect l="T1" t="T2" r="T3" b="T4"/>
              <a:pathLst>
                <a:path w="21600" h="21600">
                  <a:moveTo>
                    <a:pt x="9863" y="981"/>
                  </a:moveTo>
                  <a:cubicBezTo>
                    <a:pt x="10373" y="0"/>
                    <a:pt x="11222" y="0"/>
                    <a:pt x="11733" y="981"/>
                  </a:cubicBezTo>
                  <a:lnTo>
                    <a:pt x="15476" y="8441"/>
                  </a:lnTo>
                  <a:cubicBezTo>
                    <a:pt x="15987" y="9424"/>
                    <a:pt x="16834" y="11192"/>
                    <a:pt x="17348" y="12370"/>
                  </a:cubicBezTo>
                  <a:lnTo>
                    <a:pt x="21087" y="19635"/>
                  </a:lnTo>
                  <a:cubicBezTo>
                    <a:pt x="21600" y="20616"/>
                    <a:pt x="21087" y="21599"/>
                    <a:pt x="20068" y="21599"/>
                  </a:cubicBezTo>
                  <a:lnTo>
                    <a:pt x="12754" y="21599"/>
                  </a:lnTo>
                  <a:lnTo>
                    <a:pt x="8842" y="21599"/>
                  </a:lnTo>
                  <a:lnTo>
                    <a:pt x="1528" y="21599"/>
                  </a:lnTo>
                  <a:cubicBezTo>
                    <a:pt x="338" y="21599"/>
                    <a:pt x="0" y="20616"/>
                    <a:pt x="507" y="19635"/>
                  </a:cubicBezTo>
                  <a:lnTo>
                    <a:pt x="4251" y="12370"/>
                  </a:lnTo>
                  <a:cubicBezTo>
                    <a:pt x="4761" y="11192"/>
                    <a:pt x="5609" y="9424"/>
                    <a:pt x="6121" y="8441"/>
                  </a:cubicBezTo>
                  <a:cubicBezTo>
                    <a:pt x="7369" y="5955"/>
                    <a:pt x="8616" y="3467"/>
                    <a:pt x="9863" y="981"/>
                  </a:cubicBezTo>
                  <a:close/>
                </a:path>
              </a:pathLst>
            </a:custGeom>
            <a:solidFill>
              <a:srgbClr val="2178D5">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1817814" rIns="91440" bIns="1818673" anchor="ctr" anchorCtr="0">
              <a:noAutofit/>
            </a:bodyPr>
            <a:lstStyle/>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grpSp>
          <p:nvGrpSpPr>
            <p:cNvPr id="8" name="组合 7"/>
            <p:cNvGrpSpPr/>
            <p:nvPr/>
          </p:nvGrpSpPr>
          <p:grpSpPr>
            <a:xfrm>
              <a:off x="4522471" y="945793"/>
              <a:ext cx="3561712" cy="3382641"/>
              <a:chOff x="4522471" y="945793"/>
              <a:chExt cx="3561712" cy="3382641"/>
            </a:xfrm>
          </p:grpSpPr>
          <p:sp>
            <p:nvSpPr>
              <p:cNvPr id="9" name="图形"/>
              <p:cNvSpPr/>
              <p:nvPr>
                <p:custDataLst>
                  <p:tags r:id="rId6"/>
                </p:custDataLst>
              </p:nvPr>
            </p:nvSpPr>
            <p:spPr>
              <a:xfrm>
                <a:off x="5255261" y="945793"/>
                <a:ext cx="1788160" cy="1547494"/>
              </a:xfrm>
              <a:custGeom>
                <a:avLst/>
                <a:gdLst>
                  <a:gd name="T1" fmla="*/ 0 w 21600"/>
                  <a:gd name="T2" fmla="*/ 0 h 21600"/>
                  <a:gd name="T3" fmla="*/ 21600 w 21600"/>
                  <a:gd name="T4" fmla="*/ 21600 h 21600"/>
                </a:gdLst>
                <a:ahLst/>
                <a:cxnLst/>
                <a:rect l="T1" t="T2" r="T3" b="T4"/>
                <a:pathLst>
                  <a:path w="21600" h="21600">
                    <a:moveTo>
                      <a:pt x="9693" y="981"/>
                    </a:moveTo>
                    <a:cubicBezTo>
                      <a:pt x="10372" y="0"/>
                      <a:pt x="11224" y="0"/>
                      <a:pt x="11732" y="981"/>
                    </a:cubicBezTo>
                    <a:lnTo>
                      <a:pt x="15306" y="8439"/>
                    </a:lnTo>
                    <a:cubicBezTo>
                      <a:pt x="15987" y="9424"/>
                      <a:pt x="16836" y="11188"/>
                      <a:pt x="17348" y="12173"/>
                    </a:cubicBezTo>
                    <a:lnTo>
                      <a:pt x="21089" y="19633"/>
                    </a:lnTo>
                    <a:cubicBezTo>
                      <a:pt x="21598" y="20617"/>
                      <a:pt x="21089" y="21599"/>
                      <a:pt x="20067" y="21599"/>
                    </a:cubicBezTo>
                    <a:lnTo>
                      <a:pt x="12755" y="21599"/>
                    </a:lnTo>
                    <a:lnTo>
                      <a:pt x="8843" y="21599"/>
                    </a:lnTo>
                    <a:lnTo>
                      <a:pt x="1359" y="21599"/>
                    </a:lnTo>
                    <a:cubicBezTo>
                      <a:pt x="340" y="21599"/>
                      <a:pt x="0" y="20617"/>
                      <a:pt x="510" y="19633"/>
                    </a:cubicBezTo>
                    <a:lnTo>
                      <a:pt x="4077" y="12173"/>
                    </a:lnTo>
                    <a:cubicBezTo>
                      <a:pt x="4761" y="11188"/>
                      <a:pt x="5612" y="9424"/>
                      <a:pt x="6121" y="8439"/>
                    </a:cubicBezTo>
                    <a:cubicBezTo>
                      <a:pt x="7311" y="5952"/>
                      <a:pt x="8501" y="3469"/>
                      <a:pt x="9693" y="981"/>
                    </a:cubicBezTo>
                    <a:close/>
                  </a:path>
                </a:pathLst>
              </a:custGeom>
              <a:solidFill>
                <a:srgbClr val="2178D5">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0" name="图形"/>
              <p:cNvSpPr/>
              <p:nvPr>
                <p:custDataLst>
                  <p:tags r:id="rId7"/>
                </p:custDataLst>
              </p:nvPr>
            </p:nvSpPr>
            <p:spPr>
              <a:xfrm>
                <a:off x="5255261" y="2575203"/>
                <a:ext cx="1788160" cy="1547495"/>
              </a:xfrm>
              <a:custGeom>
                <a:avLst/>
                <a:gdLst>
                  <a:gd name="T1" fmla="*/ 0 w 21600"/>
                  <a:gd name="T2" fmla="*/ 0 h 21600"/>
                  <a:gd name="T3" fmla="*/ 21600 w 21600"/>
                  <a:gd name="T4" fmla="*/ 21600 h 21600"/>
                </a:gdLst>
                <a:ahLst/>
                <a:cxnLst/>
                <a:rect l="T1" t="T2" r="T3" b="T4"/>
                <a:pathLst>
                  <a:path w="21600" h="21600">
                    <a:moveTo>
                      <a:pt x="9693" y="20615"/>
                    </a:moveTo>
                    <a:cubicBezTo>
                      <a:pt x="10372" y="21599"/>
                      <a:pt x="11224" y="21599"/>
                      <a:pt x="11732" y="20615"/>
                    </a:cubicBezTo>
                    <a:lnTo>
                      <a:pt x="15306" y="13155"/>
                    </a:lnTo>
                    <a:cubicBezTo>
                      <a:pt x="15987" y="12174"/>
                      <a:pt x="16836" y="10403"/>
                      <a:pt x="17348" y="9229"/>
                    </a:cubicBezTo>
                    <a:lnTo>
                      <a:pt x="21089" y="1963"/>
                    </a:lnTo>
                    <a:cubicBezTo>
                      <a:pt x="21598" y="781"/>
                      <a:pt x="21089" y="0"/>
                      <a:pt x="20067" y="0"/>
                    </a:cubicBezTo>
                    <a:lnTo>
                      <a:pt x="12755" y="0"/>
                    </a:lnTo>
                    <a:lnTo>
                      <a:pt x="8843" y="0"/>
                    </a:lnTo>
                    <a:lnTo>
                      <a:pt x="1359" y="0"/>
                    </a:lnTo>
                    <a:cubicBezTo>
                      <a:pt x="340" y="0"/>
                      <a:pt x="0" y="781"/>
                      <a:pt x="510" y="1963"/>
                    </a:cubicBezTo>
                    <a:lnTo>
                      <a:pt x="4077" y="9229"/>
                    </a:lnTo>
                    <a:cubicBezTo>
                      <a:pt x="4761" y="10403"/>
                      <a:pt x="5612" y="12174"/>
                      <a:pt x="6121" y="13155"/>
                    </a:cubicBezTo>
                    <a:cubicBezTo>
                      <a:pt x="7311" y="15639"/>
                      <a:pt x="8501" y="18126"/>
                      <a:pt x="9693" y="20615"/>
                    </a:cubicBezTo>
                    <a:close/>
                  </a:path>
                </a:pathLst>
              </a:custGeom>
              <a:solidFill>
                <a:srgbClr val="3399FF">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1" name="图形"/>
              <p:cNvSpPr/>
              <p:nvPr>
                <p:custDataLst>
                  <p:tags r:id="rId8"/>
                </p:custDataLst>
              </p:nvPr>
            </p:nvSpPr>
            <p:spPr>
              <a:xfrm>
                <a:off x="6296026" y="2657752"/>
                <a:ext cx="1788157" cy="1547495"/>
              </a:xfrm>
              <a:custGeom>
                <a:avLst/>
                <a:gdLst>
                  <a:gd name="T1" fmla="*/ 0 w 21600"/>
                  <a:gd name="T2" fmla="*/ 8244 h 21600"/>
                  <a:gd name="T3" fmla="*/ 21600 w 21600"/>
                  <a:gd name="T4" fmla="*/ 13350 h 21600"/>
                </a:gdLst>
                <a:ahLst/>
                <a:cxnLst/>
                <a:rect l="T1" t="T2" r="T3" b="T4"/>
                <a:pathLst>
                  <a:path w="21600" h="21600">
                    <a:moveTo>
                      <a:pt x="9691" y="977"/>
                    </a:moveTo>
                    <a:cubicBezTo>
                      <a:pt x="10372" y="0"/>
                      <a:pt x="11224" y="0"/>
                      <a:pt x="11734" y="977"/>
                    </a:cubicBezTo>
                    <a:lnTo>
                      <a:pt x="15307" y="8443"/>
                    </a:lnTo>
                    <a:cubicBezTo>
                      <a:pt x="15986" y="9425"/>
                      <a:pt x="16835" y="11192"/>
                      <a:pt x="17348" y="12370"/>
                    </a:cubicBezTo>
                    <a:lnTo>
                      <a:pt x="20919" y="19632"/>
                    </a:lnTo>
                    <a:cubicBezTo>
                      <a:pt x="21600" y="20615"/>
                      <a:pt x="21087" y="21599"/>
                      <a:pt x="20069" y="21599"/>
                    </a:cubicBezTo>
                    <a:lnTo>
                      <a:pt x="12585" y="21599"/>
                    </a:lnTo>
                    <a:lnTo>
                      <a:pt x="8842" y="21599"/>
                    </a:lnTo>
                    <a:lnTo>
                      <a:pt x="1359" y="21599"/>
                    </a:lnTo>
                    <a:cubicBezTo>
                      <a:pt x="340" y="21599"/>
                      <a:pt x="0" y="20615"/>
                      <a:pt x="510" y="19632"/>
                    </a:cubicBezTo>
                    <a:lnTo>
                      <a:pt x="4081" y="12370"/>
                    </a:lnTo>
                    <a:cubicBezTo>
                      <a:pt x="4762" y="11192"/>
                      <a:pt x="5610" y="9425"/>
                      <a:pt x="6121" y="8443"/>
                    </a:cubicBezTo>
                    <a:cubicBezTo>
                      <a:pt x="7311" y="5956"/>
                      <a:pt x="8502" y="3465"/>
                      <a:pt x="9691" y="977"/>
                    </a:cubicBezTo>
                    <a:close/>
                  </a:path>
                </a:pathLst>
              </a:custGeom>
              <a:solidFill>
                <a:srgbClr val="2178D5">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1817816" rIns="91440" bIns="1818675" anchor="ctr" anchorCtr="0">
                <a:noAutofit/>
              </a:bodyPr>
              <a:lstStyle/>
              <a:p>
                <a:pPr marL="0" indent="0" algn="ctr">
                  <a:lnSpc>
                    <a:spcPct val="100000"/>
                  </a:lnSpc>
                  <a:spcBef>
                    <a:spcPts val="0"/>
                  </a:spcBef>
                  <a:spcAft>
                    <a:spcPts val="0"/>
                  </a:spcAft>
                  <a:buNone/>
                </a:pPr>
                <a:endParaRPr lang="zh-CN" altLang="en-US" sz="1800" u="none" strike="noStrike" kern="1200" cap="none" spc="0" baseline="0">
                  <a:latin typeface="思源黑体 CN Normal" charset="0"/>
                  <a:ea typeface="思源黑体 CN Normal" charset="0"/>
                  <a:cs typeface="思源黑体 CN Normal" charset="0"/>
                  <a:sym typeface="思源黑体 CN Normal" charset="0"/>
                </a:endParaRPr>
              </a:p>
            </p:txBody>
          </p:sp>
          <p:sp>
            <p:nvSpPr>
              <p:cNvPr id="12" name="图形"/>
              <p:cNvSpPr txBox="1"/>
              <p:nvPr>
                <p:custDataLst>
                  <p:tags r:id="rId9"/>
                </p:custDataLst>
              </p:nvPr>
            </p:nvSpPr>
            <p:spPr>
              <a:xfrm>
                <a:off x="5427346" y="1938298"/>
                <a:ext cx="1405255" cy="34925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20000"/>
                  </a:lnSpc>
                  <a:spcBef>
                    <a:spcPts val="0"/>
                  </a:spcBef>
                  <a:spcAft>
                    <a:spcPts val="0"/>
                  </a:spcAft>
                  <a:buNone/>
                </a:pPr>
                <a:r>
                  <a:rPr lang="zh-CN" altLang="en-US" sz="14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海关AEO制度</a:t>
                </a:r>
                <a:endParaRPr lang="zh-CN" altLang="en-US" sz="1400" u="none" strike="noStrike" kern="1200" cap="none" spc="0" baseline="0">
                  <a:solidFill>
                    <a:schemeClr val="bg1"/>
                  </a:solidFill>
                  <a:effectLst>
                    <a:outerShdw blurRad="63500" sx="101000" sy="101000" algn="ctr">
                      <a:srgbClr val="000000">
                        <a:alpha val="40000"/>
                      </a:srgbClr>
                    </a:outerShdw>
                  </a:effectLst>
                  <a:latin typeface="思源黑体 CN Normal" charset="0"/>
                  <a:ea typeface="思源黑体 CN Normal" charset="0"/>
                  <a:cs typeface="阿里巴巴普惠体 Medium" charset="0"/>
                  <a:sym typeface="思源黑体 CN Normal" charset="0"/>
                </a:endParaRPr>
              </a:p>
            </p:txBody>
          </p:sp>
          <p:sp>
            <p:nvSpPr>
              <p:cNvPr id="13" name="图形"/>
              <p:cNvSpPr txBox="1"/>
              <p:nvPr>
                <p:custDataLst>
                  <p:tags r:id="rId10"/>
                </p:custDataLst>
              </p:nvPr>
            </p:nvSpPr>
            <p:spPr>
              <a:xfrm rot="17989428">
                <a:off x="6273797" y="3240682"/>
                <a:ext cx="1499871" cy="607693"/>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20000"/>
                  </a:lnSpc>
                  <a:spcBef>
                    <a:spcPts val="0"/>
                  </a:spcBef>
                  <a:spcAft>
                    <a:spcPts val="0"/>
                  </a:spcAft>
                  <a:buNone/>
                </a:pPr>
                <a:r>
                  <a:rPr lang="zh-CN" altLang="en-US" sz="14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海关AEO办理指南</a:t>
                </a:r>
                <a:endParaRPr lang="zh-CN" altLang="en-US" sz="14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4" name="图形"/>
              <p:cNvSpPr txBox="1"/>
              <p:nvPr>
                <p:custDataLst>
                  <p:tags r:id="rId11"/>
                </p:custDataLst>
              </p:nvPr>
            </p:nvSpPr>
            <p:spPr>
              <a:xfrm rot="3602277">
                <a:off x="4627878" y="3323865"/>
                <a:ext cx="1401442" cy="607694"/>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ctr">
                  <a:lnSpc>
                    <a:spcPct val="120000"/>
                  </a:lnSpc>
                  <a:spcBef>
                    <a:spcPts val="0"/>
                  </a:spcBef>
                  <a:spcAft>
                    <a:spcPts val="0"/>
                  </a:spcAft>
                  <a:buNone/>
                </a:pPr>
                <a:r>
                  <a:rPr lang="zh-CN" altLang="en-US" sz="14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海关AEO企业认证场景</a:t>
                </a:r>
                <a:endParaRPr lang="zh-CN" altLang="en-US" sz="1400" u="none" strike="noStrike" kern="1200" cap="none" spc="0" baseline="0">
                  <a:solidFill>
                    <a:schemeClr val="bg1"/>
                  </a:solidFill>
                  <a:effectLst>
                    <a:outerShdw blurRad="63500" sx="101000" sy="101000" algn="ctr">
                      <a:srgbClr val="000000">
                        <a:alpha val="40000"/>
                      </a:srgbClr>
                    </a:outerShdw>
                  </a:effectLst>
                  <a:latin typeface="方正小标宋_GBK" panose="03000509000000000000" charset="-122"/>
                  <a:ea typeface="方正小标宋_GBK" panose="03000509000000000000" charset="-122"/>
                  <a:cs typeface="阿里巴巴普惠体 Medium" charset="0"/>
                  <a:sym typeface="思源黑体 CN Normal" charset="0"/>
                </a:endParaRPr>
              </a:p>
            </p:txBody>
          </p:sp>
          <p:grpSp>
            <p:nvGrpSpPr>
              <p:cNvPr id="15" name="图形"/>
              <p:cNvGrpSpPr/>
              <p:nvPr/>
            </p:nvGrpSpPr>
            <p:grpSpPr>
              <a:xfrm>
                <a:off x="5960111" y="1500782"/>
                <a:ext cx="378460" cy="391793"/>
                <a:chOff x="5960111" y="1500782"/>
                <a:chExt cx="378460" cy="391793"/>
              </a:xfrm>
            </p:grpSpPr>
            <p:sp>
              <p:nvSpPr>
                <p:cNvPr id="25" name="图形"/>
                <p:cNvSpPr/>
                <p:nvPr>
                  <p:custDataLst>
                    <p:tags r:id="rId12"/>
                  </p:custDataLst>
                </p:nvPr>
              </p:nvSpPr>
              <p:spPr>
                <a:xfrm>
                  <a:off x="5960111" y="1845787"/>
                  <a:ext cx="378460" cy="46789"/>
                </a:xfrm>
                <a:custGeom>
                  <a:avLst/>
                  <a:gdLst>
                    <a:gd name="T1" fmla="*/ 0 w 21600"/>
                    <a:gd name="T2" fmla="*/ 0 h 21600"/>
                    <a:gd name="T3" fmla="*/ 21600 w 21600"/>
                    <a:gd name="T4" fmla="*/ 21600 h 21600"/>
                  </a:gdLst>
                  <a:ahLst/>
                  <a:cxnLst/>
                  <a:rect l="T1" t="T2" r="T3" b="T4"/>
                  <a:pathLst>
                    <a:path w="21600" h="21600">
                      <a:moveTo>
                        <a:pt x="21598" y="10800"/>
                      </a:moveTo>
                      <a:cubicBezTo>
                        <a:pt x="21598" y="17548"/>
                        <a:pt x="21099" y="21599"/>
                        <a:pt x="20266" y="21599"/>
                      </a:cubicBezTo>
                      <a:lnTo>
                        <a:pt x="1494" y="21599"/>
                      </a:lnTo>
                      <a:cubicBezTo>
                        <a:pt x="662" y="21599"/>
                        <a:pt x="0" y="17548"/>
                        <a:pt x="0" y="10800"/>
                      </a:cubicBezTo>
                      <a:cubicBezTo>
                        <a:pt x="0" y="10800"/>
                        <a:pt x="0" y="10800"/>
                        <a:pt x="0" y="10800"/>
                      </a:cubicBezTo>
                      <a:cubicBezTo>
                        <a:pt x="0" y="5397"/>
                        <a:pt x="662" y="0"/>
                        <a:pt x="1494" y="0"/>
                      </a:cubicBezTo>
                      <a:lnTo>
                        <a:pt x="20266" y="0"/>
                      </a:lnTo>
                      <a:cubicBezTo>
                        <a:pt x="21099" y="0"/>
                        <a:pt x="21598" y="5397"/>
                        <a:pt x="21598" y="10800"/>
                      </a:cubicBezTo>
                      <a:close/>
                      <a:close/>
                      <a:moveTo>
                        <a:pt x="13457" y="10800"/>
                      </a:moveTo>
                      <a:cubicBezTo>
                        <a:pt x="13457" y="8099"/>
                        <a:pt x="13292" y="5397"/>
                        <a:pt x="12793" y="5397"/>
                      </a:cubicBezTo>
                      <a:lnTo>
                        <a:pt x="8805" y="5397"/>
                      </a:lnTo>
                      <a:cubicBezTo>
                        <a:pt x="8472" y="5397"/>
                        <a:pt x="8138" y="8099"/>
                        <a:pt x="8138" y="10800"/>
                      </a:cubicBezTo>
                      <a:cubicBezTo>
                        <a:pt x="8138" y="10800"/>
                        <a:pt x="8138" y="10800"/>
                        <a:pt x="8138" y="10800"/>
                      </a:cubicBezTo>
                      <a:cubicBezTo>
                        <a:pt x="8138" y="14847"/>
                        <a:pt x="8472" y="16200"/>
                        <a:pt x="8805" y="16200"/>
                      </a:cubicBezTo>
                      <a:lnTo>
                        <a:pt x="12793" y="16200"/>
                      </a:lnTo>
                      <a:cubicBezTo>
                        <a:pt x="13292" y="16200"/>
                        <a:pt x="13457" y="14847"/>
                        <a:pt x="13457" y="10800"/>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sp>
              <p:nvSpPr>
                <p:cNvPr id="26" name="图形"/>
                <p:cNvSpPr/>
                <p:nvPr>
                  <p:custDataLst>
                    <p:tags r:id="rId13"/>
                  </p:custDataLst>
                </p:nvPr>
              </p:nvSpPr>
              <p:spPr>
                <a:xfrm>
                  <a:off x="5966273" y="1500782"/>
                  <a:ext cx="367365" cy="270888"/>
                </a:xfrm>
                <a:custGeom>
                  <a:avLst/>
                  <a:gdLst>
                    <a:gd name="T1" fmla="*/ 0 w 21600"/>
                    <a:gd name="T2" fmla="*/ 0 h 21600"/>
                    <a:gd name="T3" fmla="*/ 21600 w 21600"/>
                    <a:gd name="T4" fmla="*/ 21600 h 21600"/>
                  </a:gdLst>
                  <a:ahLst/>
                  <a:cxnLst/>
                  <a:rect l="T1" t="T2" r="T3" b="T4"/>
                  <a:pathLst>
                    <a:path w="21600" h="21600">
                      <a:moveTo>
                        <a:pt x="16968" y="21599"/>
                      </a:moveTo>
                      <a:lnTo>
                        <a:pt x="4628" y="21599"/>
                      </a:lnTo>
                      <a:cubicBezTo>
                        <a:pt x="2054" y="21599"/>
                        <a:pt x="0" y="18812"/>
                        <a:pt x="0" y="15328"/>
                      </a:cubicBezTo>
                      <a:lnTo>
                        <a:pt x="0" y="6270"/>
                      </a:lnTo>
                      <a:cubicBezTo>
                        <a:pt x="0" y="2786"/>
                        <a:pt x="2054" y="0"/>
                        <a:pt x="4628" y="0"/>
                      </a:cubicBezTo>
                      <a:lnTo>
                        <a:pt x="16968" y="0"/>
                      </a:lnTo>
                      <a:cubicBezTo>
                        <a:pt x="19541" y="0"/>
                        <a:pt x="21600" y="2786"/>
                        <a:pt x="21600" y="6270"/>
                      </a:cubicBezTo>
                      <a:lnTo>
                        <a:pt x="21600" y="15328"/>
                      </a:lnTo>
                      <a:cubicBezTo>
                        <a:pt x="21600" y="18812"/>
                        <a:pt x="19541" y="21599"/>
                        <a:pt x="16968" y="21599"/>
                      </a:cubicBezTo>
                      <a:close/>
                      <a:close/>
                      <a:moveTo>
                        <a:pt x="4628" y="2553"/>
                      </a:moveTo>
                      <a:cubicBezTo>
                        <a:pt x="3081" y="2553"/>
                        <a:pt x="1711" y="4179"/>
                        <a:pt x="1711" y="6270"/>
                      </a:cubicBezTo>
                      <a:lnTo>
                        <a:pt x="1711" y="15328"/>
                      </a:lnTo>
                      <a:cubicBezTo>
                        <a:pt x="1711" y="17650"/>
                        <a:pt x="3081" y="19277"/>
                        <a:pt x="4628" y="19277"/>
                      </a:cubicBezTo>
                      <a:lnTo>
                        <a:pt x="16968" y="19277"/>
                      </a:lnTo>
                      <a:cubicBezTo>
                        <a:pt x="18682" y="19277"/>
                        <a:pt x="19883" y="17650"/>
                        <a:pt x="19883" y="15328"/>
                      </a:cubicBezTo>
                      <a:lnTo>
                        <a:pt x="19883" y="6270"/>
                      </a:lnTo>
                      <a:cubicBezTo>
                        <a:pt x="19883" y="4179"/>
                        <a:pt x="18682" y="2553"/>
                        <a:pt x="16968" y="2553"/>
                      </a:cubicBezTo>
                      <a:cubicBezTo>
                        <a:pt x="12854" y="2553"/>
                        <a:pt x="8741" y="2553"/>
                        <a:pt x="4628" y="2553"/>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sp>
              <p:nvSpPr>
                <p:cNvPr id="27" name="图形"/>
                <p:cNvSpPr/>
                <p:nvPr>
                  <p:custDataLst>
                    <p:tags r:id="rId14"/>
                  </p:custDataLst>
                </p:nvPr>
              </p:nvSpPr>
              <p:spPr>
                <a:xfrm>
                  <a:off x="6135164" y="1570232"/>
                  <a:ext cx="102317" cy="98502"/>
                </a:xfrm>
                <a:custGeom>
                  <a:avLst/>
                  <a:gdLst>
                    <a:gd name="T1" fmla="*/ 0 w 21600"/>
                    <a:gd name="T2" fmla="*/ 0 h 21600"/>
                    <a:gd name="T3" fmla="*/ 21600 w 21600"/>
                    <a:gd name="T4" fmla="*/ 21600 h 21600"/>
                  </a:gdLst>
                  <a:ahLst/>
                  <a:cxnLst/>
                  <a:rect l="T1" t="T2" r="T3" b="T4"/>
                  <a:pathLst>
                    <a:path w="21600" h="21600">
                      <a:moveTo>
                        <a:pt x="17896" y="3808"/>
                      </a:moveTo>
                      <a:lnTo>
                        <a:pt x="1233" y="0"/>
                      </a:lnTo>
                      <a:cubicBezTo>
                        <a:pt x="616" y="0"/>
                        <a:pt x="0" y="631"/>
                        <a:pt x="0" y="1266"/>
                      </a:cubicBezTo>
                      <a:lnTo>
                        <a:pt x="3699" y="18423"/>
                      </a:lnTo>
                      <a:cubicBezTo>
                        <a:pt x="3699" y="19692"/>
                        <a:pt x="4935" y="20326"/>
                        <a:pt x="5550" y="19692"/>
                      </a:cubicBezTo>
                      <a:lnTo>
                        <a:pt x="9255" y="15880"/>
                      </a:lnTo>
                      <a:lnTo>
                        <a:pt x="15426" y="21599"/>
                      </a:lnTo>
                      <a:lnTo>
                        <a:pt x="21599" y="15880"/>
                      </a:lnTo>
                      <a:lnTo>
                        <a:pt x="15426" y="9526"/>
                      </a:lnTo>
                      <a:lnTo>
                        <a:pt x="19130" y="5716"/>
                      </a:lnTo>
                      <a:cubicBezTo>
                        <a:pt x="19746" y="5081"/>
                        <a:pt x="19130" y="3808"/>
                        <a:pt x="17896" y="3808"/>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grpSp>
          <p:grpSp>
            <p:nvGrpSpPr>
              <p:cNvPr id="16" name="图形"/>
              <p:cNvGrpSpPr/>
              <p:nvPr/>
            </p:nvGrpSpPr>
            <p:grpSpPr>
              <a:xfrm>
                <a:off x="7245657" y="3568343"/>
                <a:ext cx="414346" cy="412109"/>
                <a:chOff x="7245657" y="3568343"/>
                <a:chExt cx="414346" cy="412109"/>
              </a:xfrm>
            </p:grpSpPr>
            <p:sp>
              <p:nvSpPr>
                <p:cNvPr id="23" name="图形"/>
                <p:cNvSpPr/>
                <p:nvPr>
                  <p:custDataLst>
                    <p:tags r:id="rId15"/>
                  </p:custDataLst>
                </p:nvPr>
              </p:nvSpPr>
              <p:spPr>
                <a:xfrm>
                  <a:off x="7343141" y="3689960"/>
                  <a:ext cx="316863" cy="290492"/>
                </a:xfrm>
                <a:custGeom>
                  <a:avLst/>
                  <a:gdLst>
                    <a:gd name="T1" fmla="*/ 0 w 21600"/>
                    <a:gd name="T2" fmla="*/ 0 h 21600"/>
                    <a:gd name="T3" fmla="*/ 21600 w 21600"/>
                    <a:gd name="T4" fmla="*/ 21600 h 21600"/>
                  </a:gdLst>
                  <a:ahLst/>
                  <a:cxnLst/>
                  <a:rect l="T1" t="T2" r="T3" b="T4"/>
                  <a:pathLst>
                    <a:path w="21600" h="21600">
                      <a:moveTo>
                        <a:pt x="19617" y="7773"/>
                      </a:moveTo>
                      <a:lnTo>
                        <a:pt x="7925" y="431"/>
                      </a:lnTo>
                      <a:cubicBezTo>
                        <a:pt x="7329" y="0"/>
                        <a:pt x="6537" y="215"/>
                        <a:pt x="6142" y="862"/>
                      </a:cubicBezTo>
                      <a:cubicBezTo>
                        <a:pt x="5743" y="1726"/>
                        <a:pt x="5944" y="2590"/>
                        <a:pt x="6537" y="3021"/>
                      </a:cubicBezTo>
                      <a:lnTo>
                        <a:pt x="13672" y="7342"/>
                      </a:lnTo>
                      <a:lnTo>
                        <a:pt x="3564" y="7342"/>
                      </a:lnTo>
                      <a:cubicBezTo>
                        <a:pt x="1584" y="7342"/>
                        <a:pt x="0" y="9068"/>
                        <a:pt x="0" y="11230"/>
                      </a:cubicBezTo>
                      <a:lnTo>
                        <a:pt x="0" y="17709"/>
                      </a:lnTo>
                      <a:cubicBezTo>
                        <a:pt x="0" y="19871"/>
                        <a:pt x="1584" y="21599"/>
                        <a:pt x="3564" y="21599"/>
                      </a:cubicBezTo>
                      <a:lnTo>
                        <a:pt x="18032" y="21599"/>
                      </a:lnTo>
                      <a:cubicBezTo>
                        <a:pt x="20012" y="21599"/>
                        <a:pt x="21599" y="19871"/>
                        <a:pt x="21599" y="17709"/>
                      </a:cubicBezTo>
                      <a:lnTo>
                        <a:pt x="21599" y="11230"/>
                      </a:lnTo>
                      <a:cubicBezTo>
                        <a:pt x="21599" y="9718"/>
                        <a:pt x="20806" y="8421"/>
                        <a:pt x="19617" y="7773"/>
                      </a:cubicBezTo>
                      <a:close/>
                      <a:close/>
                      <a:moveTo>
                        <a:pt x="6735" y="18790"/>
                      </a:moveTo>
                      <a:cubicBezTo>
                        <a:pt x="4555" y="18790"/>
                        <a:pt x="2773" y="16846"/>
                        <a:pt x="2773" y="14469"/>
                      </a:cubicBezTo>
                      <a:cubicBezTo>
                        <a:pt x="2773" y="12093"/>
                        <a:pt x="4555" y="9934"/>
                        <a:pt x="6735" y="9934"/>
                      </a:cubicBezTo>
                      <a:cubicBezTo>
                        <a:pt x="9113" y="9934"/>
                        <a:pt x="10896" y="12093"/>
                        <a:pt x="10896" y="14469"/>
                      </a:cubicBezTo>
                      <a:cubicBezTo>
                        <a:pt x="10896" y="16846"/>
                        <a:pt x="9113" y="18790"/>
                        <a:pt x="6735" y="18790"/>
                      </a:cubicBezTo>
                      <a:close/>
                      <a:close/>
                      <a:moveTo>
                        <a:pt x="19022" y="17280"/>
                      </a:moveTo>
                      <a:cubicBezTo>
                        <a:pt x="19022" y="18143"/>
                        <a:pt x="18427" y="18790"/>
                        <a:pt x="17636" y="18790"/>
                      </a:cubicBezTo>
                      <a:cubicBezTo>
                        <a:pt x="16843" y="18790"/>
                        <a:pt x="16246" y="18143"/>
                        <a:pt x="16246" y="17280"/>
                      </a:cubicBezTo>
                      <a:lnTo>
                        <a:pt x="16246" y="17060"/>
                      </a:lnTo>
                      <a:lnTo>
                        <a:pt x="17040" y="17060"/>
                      </a:lnTo>
                      <a:cubicBezTo>
                        <a:pt x="17239" y="17060"/>
                        <a:pt x="17636" y="16846"/>
                        <a:pt x="17636" y="16415"/>
                      </a:cubicBezTo>
                      <a:cubicBezTo>
                        <a:pt x="17636" y="15982"/>
                        <a:pt x="17239" y="15551"/>
                        <a:pt x="17040" y="15551"/>
                      </a:cubicBezTo>
                      <a:lnTo>
                        <a:pt x="16246" y="15551"/>
                      </a:lnTo>
                      <a:lnTo>
                        <a:pt x="16246" y="11446"/>
                      </a:lnTo>
                      <a:cubicBezTo>
                        <a:pt x="16246" y="10798"/>
                        <a:pt x="16843" y="9934"/>
                        <a:pt x="17636" y="9934"/>
                      </a:cubicBezTo>
                      <a:cubicBezTo>
                        <a:pt x="18427" y="9934"/>
                        <a:pt x="19022" y="10798"/>
                        <a:pt x="19022" y="11446"/>
                      </a:cubicBezTo>
                      <a:cubicBezTo>
                        <a:pt x="19022" y="13390"/>
                        <a:pt x="19022" y="15333"/>
                        <a:pt x="19022" y="17280"/>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sp>
              <p:nvSpPr>
                <p:cNvPr id="24" name="图形"/>
                <p:cNvSpPr/>
                <p:nvPr>
                  <p:custDataLst>
                    <p:tags r:id="rId16"/>
                  </p:custDataLst>
                </p:nvPr>
              </p:nvSpPr>
              <p:spPr>
                <a:xfrm>
                  <a:off x="7245657" y="3568343"/>
                  <a:ext cx="45619" cy="44313"/>
                </a:xfrm>
                <a:custGeom>
                  <a:avLst/>
                  <a:gdLst>
                    <a:gd name="T1" fmla="*/ 0 w 21600"/>
                    <a:gd name="T2" fmla="*/ 0 h 21600"/>
                    <a:gd name="T3" fmla="*/ 21600 w 21600"/>
                    <a:gd name="T4" fmla="*/ 21600 h 21600"/>
                  </a:gdLst>
                  <a:ahLst/>
                  <a:cxnLst/>
                  <a:rect l="T1" t="T2" r="T3" b="T4"/>
                  <a:pathLst>
                    <a:path w="21600" h="21600">
                      <a:moveTo>
                        <a:pt x="6749" y="18719"/>
                      </a:moveTo>
                      <a:cubicBezTo>
                        <a:pt x="10799" y="21599"/>
                        <a:pt x="16197" y="20159"/>
                        <a:pt x="18899" y="15839"/>
                      </a:cubicBezTo>
                      <a:cubicBezTo>
                        <a:pt x="21600" y="11518"/>
                        <a:pt x="20250" y="4319"/>
                        <a:pt x="14850" y="2879"/>
                      </a:cubicBezTo>
                      <a:cubicBezTo>
                        <a:pt x="10799" y="0"/>
                        <a:pt x="5398" y="1436"/>
                        <a:pt x="2699" y="5758"/>
                      </a:cubicBezTo>
                      <a:cubicBezTo>
                        <a:pt x="0" y="10078"/>
                        <a:pt x="1349" y="17280"/>
                        <a:pt x="6749" y="18719"/>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grpSp>
          <p:grpSp>
            <p:nvGrpSpPr>
              <p:cNvPr id="17" name="图形"/>
              <p:cNvGrpSpPr/>
              <p:nvPr/>
            </p:nvGrpSpPr>
            <p:grpSpPr>
              <a:xfrm>
                <a:off x="4522471" y="3631844"/>
                <a:ext cx="354330" cy="372744"/>
                <a:chOff x="4522471" y="3631844"/>
                <a:chExt cx="354330" cy="372744"/>
              </a:xfrm>
            </p:grpSpPr>
            <p:sp>
              <p:nvSpPr>
                <p:cNvPr id="21" name="图形"/>
                <p:cNvSpPr/>
                <p:nvPr>
                  <p:custDataLst>
                    <p:tags r:id="rId17"/>
                  </p:custDataLst>
                </p:nvPr>
              </p:nvSpPr>
              <p:spPr>
                <a:xfrm>
                  <a:off x="4648769" y="3749696"/>
                  <a:ext cx="221726" cy="230691"/>
                </a:xfrm>
                <a:custGeom>
                  <a:avLst/>
                  <a:gdLst>
                    <a:gd name="T1" fmla="*/ 0 w 21600"/>
                    <a:gd name="T2" fmla="*/ 0 h 21600"/>
                    <a:gd name="T3" fmla="*/ 21600 w 21600"/>
                    <a:gd name="T4" fmla="*/ 21600 h 21600"/>
                  </a:gdLst>
                  <a:ahLst/>
                  <a:cxnLst/>
                  <a:rect l="T1" t="T2" r="T3" b="T4"/>
                  <a:pathLst>
                    <a:path w="21600" h="21600">
                      <a:moveTo>
                        <a:pt x="20845" y="17329"/>
                      </a:moveTo>
                      <a:lnTo>
                        <a:pt x="13812" y="10296"/>
                      </a:lnTo>
                      <a:cubicBezTo>
                        <a:pt x="14316" y="9291"/>
                        <a:pt x="14566" y="8288"/>
                        <a:pt x="14566" y="7280"/>
                      </a:cubicBezTo>
                      <a:cubicBezTo>
                        <a:pt x="14566" y="3264"/>
                        <a:pt x="11302" y="0"/>
                        <a:pt x="7281" y="0"/>
                      </a:cubicBezTo>
                      <a:cubicBezTo>
                        <a:pt x="6529" y="0"/>
                        <a:pt x="6024" y="0"/>
                        <a:pt x="5272" y="251"/>
                      </a:cubicBezTo>
                      <a:lnTo>
                        <a:pt x="8539" y="3264"/>
                      </a:lnTo>
                      <a:cubicBezTo>
                        <a:pt x="9791" y="4520"/>
                        <a:pt x="9543" y="6779"/>
                        <a:pt x="8287" y="8035"/>
                      </a:cubicBezTo>
                      <a:cubicBezTo>
                        <a:pt x="6780" y="9543"/>
                        <a:pt x="4768" y="9543"/>
                        <a:pt x="3264" y="8288"/>
                      </a:cubicBezTo>
                      <a:lnTo>
                        <a:pt x="249" y="5273"/>
                      </a:lnTo>
                      <a:cubicBezTo>
                        <a:pt x="0" y="5775"/>
                        <a:pt x="0" y="6528"/>
                        <a:pt x="0" y="7280"/>
                      </a:cubicBezTo>
                      <a:cubicBezTo>
                        <a:pt x="0" y="11301"/>
                        <a:pt x="3264" y="14566"/>
                        <a:pt x="7281" y="14566"/>
                      </a:cubicBezTo>
                      <a:cubicBezTo>
                        <a:pt x="8287" y="14566"/>
                        <a:pt x="9543" y="14315"/>
                        <a:pt x="10295" y="13811"/>
                      </a:cubicBezTo>
                      <a:lnTo>
                        <a:pt x="17329" y="20592"/>
                      </a:lnTo>
                      <a:cubicBezTo>
                        <a:pt x="18331" y="21600"/>
                        <a:pt x="19838" y="21600"/>
                        <a:pt x="20594" y="20592"/>
                      </a:cubicBezTo>
                      <a:cubicBezTo>
                        <a:pt x="21598" y="19590"/>
                        <a:pt x="21598" y="18083"/>
                        <a:pt x="20845" y="17329"/>
                      </a:cubicBezTo>
                      <a:close/>
                      <a:close/>
                      <a:moveTo>
                        <a:pt x="18836" y="20090"/>
                      </a:moveTo>
                      <a:cubicBezTo>
                        <a:pt x="18331" y="20090"/>
                        <a:pt x="17578" y="19590"/>
                        <a:pt x="17578" y="18836"/>
                      </a:cubicBezTo>
                      <a:cubicBezTo>
                        <a:pt x="17578" y="18083"/>
                        <a:pt x="18331" y="17580"/>
                        <a:pt x="18836" y="17580"/>
                      </a:cubicBezTo>
                      <a:cubicBezTo>
                        <a:pt x="19589" y="17580"/>
                        <a:pt x="20090" y="18083"/>
                        <a:pt x="20090" y="18836"/>
                      </a:cubicBezTo>
                      <a:cubicBezTo>
                        <a:pt x="20090" y="19590"/>
                        <a:pt x="19589" y="20090"/>
                        <a:pt x="18836" y="20090"/>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sp>
              <p:nvSpPr>
                <p:cNvPr id="22" name="图形"/>
                <p:cNvSpPr/>
                <p:nvPr>
                  <p:custDataLst>
                    <p:tags r:id="rId18"/>
                  </p:custDataLst>
                </p:nvPr>
              </p:nvSpPr>
              <p:spPr>
                <a:xfrm>
                  <a:off x="4522471" y="3631844"/>
                  <a:ext cx="354330" cy="372744"/>
                </a:xfrm>
                <a:custGeom>
                  <a:avLst/>
                  <a:gdLst>
                    <a:gd name="T1" fmla="*/ 0 w 21600"/>
                    <a:gd name="T2" fmla="*/ 0 h 21600"/>
                    <a:gd name="T3" fmla="*/ 21600 w 21600"/>
                    <a:gd name="T4" fmla="*/ 21600 h 21600"/>
                  </a:gdLst>
                  <a:ahLst/>
                  <a:cxnLst/>
                  <a:rect l="T1" t="T2" r="T3" b="T4"/>
                  <a:pathLst>
                    <a:path w="21600" h="21600">
                      <a:moveTo>
                        <a:pt x="20345" y="8856"/>
                      </a:moveTo>
                      <a:lnTo>
                        <a:pt x="19877" y="8856"/>
                      </a:lnTo>
                      <a:lnTo>
                        <a:pt x="18782" y="8856"/>
                      </a:lnTo>
                      <a:cubicBezTo>
                        <a:pt x="18782" y="8856"/>
                        <a:pt x="18782" y="8856"/>
                        <a:pt x="18782" y="8856"/>
                      </a:cubicBezTo>
                      <a:cubicBezTo>
                        <a:pt x="18626" y="8856"/>
                        <a:pt x="18469" y="8698"/>
                        <a:pt x="18155" y="8545"/>
                      </a:cubicBezTo>
                      <a:cubicBezTo>
                        <a:pt x="18155" y="8545"/>
                        <a:pt x="18155" y="8545"/>
                        <a:pt x="18155" y="8545"/>
                      </a:cubicBezTo>
                      <a:cubicBezTo>
                        <a:pt x="17840" y="8390"/>
                        <a:pt x="17527" y="7925"/>
                        <a:pt x="17527" y="7456"/>
                      </a:cubicBezTo>
                      <a:cubicBezTo>
                        <a:pt x="17527" y="7300"/>
                        <a:pt x="17686" y="7145"/>
                        <a:pt x="17686" y="6990"/>
                      </a:cubicBezTo>
                      <a:cubicBezTo>
                        <a:pt x="17686" y="6836"/>
                        <a:pt x="17840" y="6836"/>
                        <a:pt x="17840" y="6681"/>
                      </a:cubicBezTo>
                      <a:lnTo>
                        <a:pt x="18155" y="6369"/>
                      </a:lnTo>
                      <a:lnTo>
                        <a:pt x="18626" y="5903"/>
                      </a:lnTo>
                      <a:lnTo>
                        <a:pt x="18939" y="5591"/>
                      </a:lnTo>
                      <a:cubicBezTo>
                        <a:pt x="19408" y="4969"/>
                        <a:pt x="19408" y="4194"/>
                        <a:pt x="18939" y="3727"/>
                      </a:cubicBezTo>
                      <a:lnTo>
                        <a:pt x="18000" y="2797"/>
                      </a:lnTo>
                      <a:cubicBezTo>
                        <a:pt x="17527" y="2329"/>
                        <a:pt x="16591" y="2329"/>
                        <a:pt x="16119" y="2797"/>
                      </a:cubicBezTo>
                      <a:lnTo>
                        <a:pt x="15808" y="3105"/>
                      </a:lnTo>
                      <a:lnTo>
                        <a:pt x="15026" y="3727"/>
                      </a:lnTo>
                      <a:cubicBezTo>
                        <a:pt x="15026" y="3727"/>
                        <a:pt x="15026" y="3727"/>
                        <a:pt x="15026" y="3727"/>
                      </a:cubicBezTo>
                      <a:cubicBezTo>
                        <a:pt x="15026" y="3727"/>
                        <a:pt x="15026" y="3727"/>
                        <a:pt x="15026" y="3727"/>
                      </a:cubicBezTo>
                      <a:cubicBezTo>
                        <a:pt x="14555" y="4038"/>
                        <a:pt x="14086" y="4194"/>
                        <a:pt x="13617" y="3883"/>
                      </a:cubicBezTo>
                      <a:cubicBezTo>
                        <a:pt x="13458" y="3883"/>
                        <a:pt x="13304" y="3727"/>
                        <a:pt x="13145" y="3727"/>
                      </a:cubicBezTo>
                      <a:cubicBezTo>
                        <a:pt x="12991" y="3416"/>
                        <a:pt x="12832" y="3105"/>
                        <a:pt x="12832" y="2950"/>
                      </a:cubicBezTo>
                      <a:lnTo>
                        <a:pt x="12832" y="2485"/>
                      </a:lnTo>
                      <a:lnTo>
                        <a:pt x="12832" y="1863"/>
                      </a:lnTo>
                      <a:lnTo>
                        <a:pt x="12832" y="1395"/>
                      </a:lnTo>
                      <a:cubicBezTo>
                        <a:pt x="12677" y="621"/>
                        <a:pt x="12208" y="154"/>
                        <a:pt x="11426" y="0"/>
                      </a:cubicBezTo>
                      <a:lnTo>
                        <a:pt x="10171" y="0"/>
                      </a:lnTo>
                      <a:cubicBezTo>
                        <a:pt x="9391" y="154"/>
                        <a:pt x="8919" y="621"/>
                        <a:pt x="8764" y="1395"/>
                      </a:cubicBezTo>
                      <a:lnTo>
                        <a:pt x="8764" y="1863"/>
                      </a:lnTo>
                      <a:lnTo>
                        <a:pt x="8764" y="2485"/>
                      </a:lnTo>
                      <a:lnTo>
                        <a:pt x="8764" y="2797"/>
                      </a:lnTo>
                      <a:cubicBezTo>
                        <a:pt x="8764" y="2797"/>
                        <a:pt x="8764" y="2797"/>
                        <a:pt x="8764" y="2797"/>
                      </a:cubicBezTo>
                      <a:cubicBezTo>
                        <a:pt x="8764" y="2797"/>
                        <a:pt x="8764" y="2797"/>
                        <a:pt x="8764" y="2797"/>
                      </a:cubicBezTo>
                      <a:lnTo>
                        <a:pt x="8764" y="2950"/>
                      </a:lnTo>
                      <a:cubicBezTo>
                        <a:pt x="8764" y="2950"/>
                        <a:pt x="8764" y="2950"/>
                        <a:pt x="8764" y="2950"/>
                      </a:cubicBezTo>
                      <a:lnTo>
                        <a:pt x="8764" y="3105"/>
                      </a:lnTo>
                      <a:cubicBezTo>
                        <a:pt x="8764" y="3105"/>
                        <a:pt x="8764" y="3105"/>
                        <a:pt x="8764" y="3105"/>
                      </a:cubicBezTo>
                      <a:lnTo>
                        <a:pt x="8608" y="3263"/>
                      </a:lnTo>
                      <a:cubicBezTo>
                        <a:pt x="8608" y="3263"/>
                        <a:pt x="8608" y="3263"/>
                        <a:pt x="8608" y="3263"/>
                      </a:cubicBezTo>
                      <a:cubicBezTo>
                        <a:pt x="8608" y="3263"/>
                        <a:pt x="8608" y="3263"/>
                        <a:pt x="8608" y="3263"/>
                      </a:cubicBezTo>
                      <a:cubicBezTo>
                        <a:pt x="8608" y="3263"/>
                        <a:pt x="8608" y="3263"/>
                        <a:pt x="8608" y="3263"/>
                      </a:cubicBezTo>
                      <a:cubicBezTo>
                        <a:pt x="8608" y="3416"/>
                        <a:pt x="8449" y="3571"/>
                        <a:pt x="8295" y="3727"/>
                      </a:cubicBezTo>
                      <a:cubicBezTo>
                        <a:pt x="8139" y="3883"/>
                        <a:pt x="7826" y="4038"/>
                        <a:pt x="7353" y="4038"/>
                      </a:cubicBezTo>
                      <a:cubicBezTo>
                        <a:pt x="7040" y="4038"/>
                        <a:pt x="6886" y="3883"/>
                        <a:pt x="6571" y="3727"/>
                      </a:cubicBezTo>
                      <a:lnTo>
                        <a:pt x="6417" y="3571"/>
                      </a:lnTo>
                      <a:lnTo>
                        <a:pt x="5791" y="2950"/>
                      </a:lnTo>
                      <a:lnTo>
                        <a:pt x="5477" y="2638"/>
                      </a:lnTo>
                      <a:cubicBezTo>
                        <a:pt x="5008" y="2329"/>
                        <a:pt x="4226" y="2329"/>
                        <a:pt x="3600" y="2797"/>
                      </a:cubicBezTo>
                      <a:lnTo>
                        <a:pt x="2658" y="3571"/>
                      </a:lnTo>
                      <a:cubicBezTo>
                        <a:pt x="2191" y="4194"/>
                        <a:pt x="2191" y="4969"/>
                        <a:pt x="2658" y="5591"/>
                      </a:cubicBezTo>
                      <a:lnTo>
                        <a:pt x="2971" y="5903"/>
                      </a:lnTo>
                      <a:lnTo>
                        <a:pt x="3753" y="6522"/>
                      </a:lnTo>
                      <a:cubicBezTo>
                        <a:pt x="3753" y="6522"/>
                        <a:pt x="3753" y="6522"/>
                        <a:pt x="3753" y="6522"/>
                      </a:cubicBezTo>
                      <a:lnTo>
                        <a:pt x="3753" y="6681"/>
                      </a:lnTo>
                      <a:cubicBezTo>
                        <a:pt x="3753" y="6681"/>
                        <a:pt x="3753" y="6681"/>
                        <a:pt x="3753" y="6681"/>
                      </a:cubicBezTo>
                      <a:lnTo>
                        <a:pt x="3753" y="6836"/>
                      </a:lnTo>
                      <a:cubicBezTo>
                        <a:pt x="3753" y="6836"/>
                        <a:pt x="3753" y="6836"/>
                        <a:pt x="3753" y="6836"/>
                      </a:cubicBezTo>
                      <a:lnTo>
                        <a:pt x="3913" y="6836"/>
                      </a:lnTo>
                      <a:lnTo>
                        <a:pt x="3913" y="6990"/>
                      </a:lnTo>
                      <a:cubicBezTo>
                        <a:pt x="3913" y="6990"/>
                        <a:pt x="3913" y="6990"/>
                        <a:pt x="3913" y="6990"/>
                      </a:cubicBezTo>
                      <a:cubicBezTo>
                        <a:pt x="3913" y="6990"/>
                        <a:pt x="3913" y="6990"/>
                        <a:pt x="3913" y="6990"/>
                      </a:cubicBezTo>
                      <a:lnTo>
                        <a:pt x="3913" y="7145"/>
                      </a:lnTo>
                      <a:cubicBezTo>
                        <a:pt x="3913" y="7145"/>
                        <a:pt x="3913" y="7145"/>
                        <a:pt x="3913" y="7145"/>
                      </a:cubicBezTo>
                      <a:lnTo>
                        <a:pt x="3913" y="7300"/>
                      </a:lnTo>
                      <a:cubicBezTo>
                        <a:pt x="3913" y="7300"/>
                        <a:pt x="3913" y="7300"/>
                        <a:pt x="3913" y="7300"/>
                      </a:cubicBezTo>
                      <a:cubicBezTo>
                        <a:pt x="4069" y="7612"/>
                        <a:pt x="3913" y="8078"/>
                        <a:pt x="3600" y="8390"/>
                      </a:cubicBezTo>
                      <a:cubicBezTo>
                        <a:pt x="3600" y="8390"/>
                        <a:pt x="3600" y="8390"/>
                        <a:pt x="3600" y="8390"/>
                      </a:cubicBezTo>
                      <a:cubicBezTo>
                        <a:pt x="3286" y="8545"/>
                        <a:pt x="3127" y="8698"/>
                        <a:pt x="2817" y="8698"/>
                      </a:cubicBezTo>
                      <a:lnTo>
                        <a:pt x="2504" y="8698"/>
                      </a:lnTo>
                      <a:lnTo>
                        <a:pt x="1719" y="8698"/>
                      </a:lnTo>
                      <a:lnTo>
                        <a:pt x="1249" y="8698"/>
                      </a:lnTo>
                      <a:cubicBezTo>
                        <a:pt x="626" y="8856"/>
                        <a:pt x="0" y="9476"/>
                        <a:pt x="0" y="10098"/>
                      </a:cubicBezTo>
                      <a:lnTo>
                        <a:pt x="0" y="11498"/>
                      </a:lnTo>
                      <a:cubicBezTo>
                        <a:pt x="0" y="12118"/>
                        <a:pt x="626" y="12741"/>
                        <a:pt x="1249" y="12741"/>
                      </a:cubicBezTo>
                      <a:lnTo>
                        <a:pt x="1719" y="12741"/>
                      </a:lnTo>
                      <a:lnTo>
                        <a:pt x="2817" y="12896"/>
                      </a:lnTo>
                      <a:cubicBezTo>
                        <a:pt x="2817" y="12896"/>
                        <a:pt x="2817" y="12896"/>
                        <a:pt x="2817" y="12896"/>
                      </a:cubicBezTo>
                      <a:lnTo>
                        <a:pt x="2971" y="12896"/>
                      </a:lnTo>
                      <a:cubicBezTo>
                        <a:pt x="2971" y="12896"/>
                        <a:pt x="2971" y="12896"/>
                        <a:pt x="2971" y="12896"/>
                      </a:cubicBezTo>
                      <a:cubicBezTo>
                        <a:pt x="3600" y="13052"/>
                        <a:pt x="3913" y="13516"/>
                        <a:pt x="3913" y="14139"/>
                      </a:cubicBezTo>
                      <a:cubicBezTo>
                        <a:pt x="3913" y="14139"/>
                        <a:pt x="3913" y="14139"/>
                        <a:pt x="3913" y="14139"/>
                      </a:cubicBezTo>
                      <a:cubicBezTo>
                        <a:pt x="3913" y="14448"/>
                        <a:pt x="3913" y="14760"/>
                        <a:pt x="3600" y="15072"/>
                      </a:cubicBezTo>
                      <a:lnTo>
                        <a:pt x="3440" y="15225"/>
                      </a:lnTo>
                      <a:cubicBezTo>
                        <a:pt x="3440" y="15225"/>
                        <a:pt x="3440" y="15225"/>
                        <a:pt x="3440" y="15225"/>
                      </a:cubicBezTo>
                      <a:lnTo>
                        <a:pt x="2971" y="15692"/>
                      </a:lnTo>
                      <a:lnTo>
                        <a:pt x="2658" y="16004"/>
                      </a:lnTo>
                      <a:cubicBezTo>
                        <a:pt x="2191" y="16625"/>
                        <a:pt x="2191" y="17402"/>
                        <a:pt x="2658" y="18023"/>
                      </a:cubicBezTo>
                      <a:lnTo>
                        <a:pt x="3600" y="18799"/>
                      </a:lnTo>
                      <a:cubicBezTo>
                        <a:pt x="4069" y="19266"/>
                        <a:pt x="4849" y="19266"/>
                        <a:pt x="5477" y="18957"/>
                      </a:cubicBezTo>
                      <a:lnTo>
                        <a:pt x="5791" y="18645"/>
                      </a:lnTo>
                      <a:lnTo>
                        <a:pt x="6571" y="17867"/>
                      </a:lnTo>
                      <a:cubicBezTo>
                        <a:pt x="6571" y="17867"/>
                        <a:pt x="6571" y="17867"/>
                        <a:pt x="6571" y="17867"/>
                      </a:cubicBezTo>
                      <a:cubicBezTo>
                        <a:pt x="6571" y="17867"/>
                        <a:pt x="6571" y="17867"/>
                        <a:pt x="6571" y="17867"/>
                      </a:cubicBezTo>
                      <a:cubicBezTo>
                        <a:pt x="6571" y="17867"/>
                        <a:pt x="6571" y="17867"/>
                        <a:pt x="6571" y="17867"/>
                      </a:cubicBezTo>
                      <a:lnTo>
                        <a:pt x="6727" y="17711"/>
                      </a:lnTo>
                      <a:cubicBezTo>
                        <a:pt x="6727" y="17711"/>
                        <a:pt x="6727" y="17711"/>
                        <a:pt x="6727" y="17711"/>
                      </a:cubicBezTo>
                      <a:lnTo>
                        <a:pt x="6886" y="17711"/>
                      </a:lnTo>
                      <a:cubicBezTo>
                        <a:pt x="6886" y="17711"/>
                        <a:pt x="6886" y="17711"/>
                        <a:pt x="6886" y="17711"/>
                      </a:cubicBezTo>
                      <a:lnTo>
                        <a:pt x="7040" y="17711"/>
                      </a:lnTo>
                      <a:cubicBezTo>
                        <a:pt x="7040" y="17711"/>
                        <a:pt x="7040" y="17711"/>
                        <a:pt x="7040" y="17711"/>
                      </a:cubicBezTo>
                      <a:cubicBezTo>
                        <a:pt x="7040" y="17711"/>
                        <a:pt x="7040" y="17711"/>
                        <a:pt x="7040" y="17711"/>
                      </a:cubicBezTo>
                      <a:lnTo>
                        <a:pt x="7040" y="17556"/>
                      </a:lnTo>
                      <a:cubicBezTo>
                        <a:pt x="7040" y="17556"/>
                        <a:pt x="7040" y="17556"/>
                        <a:pt x="7040" y="17556"/>
                      </a:cubicBezTo>
                      <a:lnTo>
                        <a:pt x="7200" y="17556"/>
                      </a:lnTo>
                      <a:cubicBezTo>
                        <a:pt x="7200" y="17556"/>
                        <a:pt x="7200" y="17556"/>
                        <a:pt x="7200" y="17556"/>
                      </a:cubicBezTo>
                      <a:lnTo>
                        <a:pt x="7353" y="17556"/>
                      </a:lnTo>
                      <a:cubicBezTo>
                        <a:pt x="7669" y="17556"/>
                        <a:pt x="8139" y="17711"/>
                        <a:pt x="8295" y="18023"/>
                      </a:cubicBezTo>
                      <a:cubicBezTo>
                        <a:pt x="8608" y="18180"/>
                        <a:pt x="8764" y="18488"/>
                        <a:pt x="8764" y="18799"/>
                      </a:cubicBezTo>
                      <a:lnTo>
                        <a:pt x="8764" y="19112"/>
                      </a:lnTo>
                      <a:lnTo>
                        <a:pt x="8764" y="19734"/>
                      </a:lnTo>
                      <a:lnTo>
                        <a:pt x="8764" y="20198"/>
                      </a:lnTo>
                      <a:cubicBezTo>
                        <a:pt x="8764" y="20976"/>
                        <a:pt x="9391" y="21599"/>
                        <a:pt x="10171" y="21599"/>
                      </a:cubicBezTo>
                      <a:lnTo>
                        <a:pt x="11426" y="21599"/>
                      </a:lnTo>
                      <a:cubicBezTo>
                        <a:pt x="12049" y="21599"/>
                        <a:pt x="12677" y="20976"/>
                        <a:pt x="12832" y="20198"/>
                      </a:cubicBezTo>
                      <a:lnTo>
                        <a:pt x="12832" y="19890"/>
                      </a:lnTo>
                      <a:lnTo>
                        <a:pt x="12832" y="19112"/>
                      </a:lnTo>
                      <a:lnTo>
                        <a:pt x="12832" y="18799"/>
                      </a:lnTo>
                      <a:cubicBezTo>
                        <a:pt x="12832" y="18799"/>
                        <a:pt x="12832" y="18799"/>
                        <a:pt x="12832" y="18799"/>
                      </a:cubicBezTo>
                      <a:cubicBezTo>
                        <a:pt x="12832" y="18488"/>
                        <a:pt x="12991" y="18334"/>
                        <a:pt x="13145" y="18180"/>
                      </a:cubicBezTo>
                      <a:lnTo>
                        <a:pt x="13145" y="18023"/>
                      </a:lnTo>
                      <a:cubicBezTo>
                        <a:pt x="13145" y="18023"/>
                        <a:pt x="13145" y="18023"/>
                        <a:pt x="13145" y="18023"/>
                      </a:cubicBezTo>
                      <a:lnTo>
                        <a:pt x="13458" y="17867"/>
                      </a:lnTo>
                      <a:cubicBezTo>
                        <a:pt x="13458" y="17867"/>
                        <a:pt x="13458" y="17867"/>
                        <a:pt x="13458" y="17867"/>
                      </a:cubicBezTo>
                      <a:lnTo>
                        <a:pt x="13458" y="17711"/>
                      </a:lnTo>
                      <a:lnTo>
                        <a:pt x="13617" y="17711"/>
                      </a:lnTo>
                      <a:cubicBezTo>
                        <a:pt x="13617" y="17711"/>
                        <a:pt x="13617" y="17711"/>
                        <a:pt x="13617" y="17711"/>
                      </a:cubicBezTo>
                      <a:cubicBezTo>
                        <a:pt x="13617" y="17711"/>
                        <a:pt x="13617" y="17711"/>
                        <a:pt x="13617" y="17711"/>
                      </a:cubicBezTo>
                      <a:cubicBezTo>
                        <a:pt x="13617" y="17711"/>
                        <a:pt x="13617" y="17711"/>
                        <a:pt x="13617" y="17711"/>
                      </a:cubicBezTo>
                      <a:lnTo>
                        <a:pt x="12364" y="16469"/>
                      </a:lnTo>
                      <a:cubicBezTo>
                        <a:pt x="11895" y="16625"/>
                        <a:pt x="11269" y="16780"/>
                        <a:pt x="10800" y="16780"/>
                      </a:cubicBezTo>
                      <a:cubicBezTo>
                        <a:pt x="7513" y="16780"/>
                        <a:pt x="4849" y="14139"/>
                        <a:pt x="4849" y="10874"/>
                      </a:cubicBezTo>
                      <a:cubicBezTo>
                        <a:pt x="4849" y="7612"/>
                        <a:pt x="7513" y="4969"/>
                        <a:pt x="10800" y="4969"/>
                      </a:cubicBezTo>
                      <a:cubicBezTo>
                        <a:pt x="14086" y="4969"/>
                        <a:pt x="16745" y="7612"/>
                        <a:pt x="16745" y="10874"/>
                      </a:cubicBezTo>
                      <a:cubicBezTo>
                        <a:pt x="16745" y="11343"/>
                        <a:pt x="16591" y="11965"/>
                        <a:pt x="16432" y="12429"/>
                      </a:cubicBezTo>
                      <a:lnTo>
                        <a:pt x="17686" y="13672"/>
                      </a:lnTo>
                      <a:cubicBezTo>
                        <a:pt x="17840" y="13516"/>
                        <a:pt x="17840" y="13363"/>
                        <a:pt x="18000" y="13208"/>
                      </a:cubicBezTo>
                      <a:cubicBezTo>
                        <a:pt x="18155" y="13052"/>
                        <a:pt x="18313" y="13052"/>
                        <a:pt x="18469" y="12896"/>
                      </a:cubicBezTo>
                      <a:lnTo>
                        <a:pt x="18782" y="12896"/>
                      </a:lnTo>
                      <a:lnTo>
                        <a:pt x="19095" y="12896"/>
                      </a:lnTo>
                      <a:lnTo>
                        <a:pt x="19877" y="12896"/>
                      </a:lnTo>
                      <a:lnTo>
                        <a:pt x="20345" y="12896"/>
                      </a:lnTo>
                      <a:cubicBezTo>
                        <a:pt x="20973" y="12741"/>
                        <a:pt x="21600" y="12276"/>
                        <a:pt x="21600" y="11498"/>
                      </a:cubicBezTo>
                      <a:lnTo>
                        <a:pt x="21600" y="10254"/>
                      </a:lnTo>
                      <a:cubicBezTo>
                        <a:pt x="21600" y="9476"/>
                        <a:pt x="20973" y="8856"/>
                        <a:pt x="20345" y="8856"/>
                      </a:cubicBezTo>
                      <a:close/>
                    </a:path>
                  </a:pathLst>
                </a:custGeom>
                <a:solidFill>
                  <a:schemeClr val="bg1"/>
                </a:solidFill>
                <a:ln cap="flat" cmpd="sng">
                  <a:noFill/>
                  <a:prstDash val="solid"/>
                  <a:round/>
                </a:ln>
                <a:effectLst/>
              </p:spPr>
              <p:txBody>
                <a:bodyPr vert="horz" wrap="square" lIns="91440" tIns="45720" rIns="91440" bIns="45720" anchor="t" anchorCtr="0">
                  <a:noAutofit/>
                </a:bodyPr>
                <a:lstStyle/>
                <a:p>
                  <a:pPr marL="0" indent="0" algn="l" eaLnBrk="1" fontAlgn="auto" latinLnBrk="0" hangingPunct="1">
                    <a:lnSpc>
                      <a:spcPct val="100000"/>
                    </a:lnSpc>
                    <a:spcBef>
                      <a:spcPts val="0"/>
                    </a:spcBef>
                    <a:spcAft>
                      <a:spcPts val="0"/>
                    </a:spcAft>
                    <a:buNone/>
                  </a:pPr>
                  <a:endParaRPr lang="en-US" altLang="zh-CN" sz="1800" u="none" strike="noStrike" kern="1200" cap="none" spc="0" baseline="0">
                    <a:solidFill>
                      <a:schemeClr val="bg1"/>
                    </a:solidFill>
                    <a:latin typeface="思源黑体 CN Normal" charset="0"/>
                    <a:ea typeface="思源黑体 CN Normal" charset="0"/>
                    <a:cs typeface="阿里巴巴普惠体 Medium" charset="0"/>
                    <a:sym typeface="思源黑体 CN Normal" charset="0"/>
                  </a:endParaRPr>
                </a:p>
              </p:txBody>
            </p:sp>
          </p:grpSp>
          <p:sp>
            <p:nvSpPr>
              <p:cNvPr id="20" name="图形"/>
              <p:cNvSpPr txBox="1"/>
              <p:nvPr>
                <p:custDataLst>
                  <p:tags r:id="rId19"/>
                </p:custDataLst>
              </p:nvPr>
            </p:nvSpPr>
            <p:spPr>
              <a:xfrm>
                <a:off x="5733418" y="2739667"/>
                <a:ext cx="792480" cy="534035"/>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ctr">
                  <a:lnSpc>
                    <a:spcPct val="120000"/>
                  </a:lnSpc>
                  <a:spcBef>
                    <a:spcPts val="0"/>
                  </a:spcBef>
                  <a:spcAft>
                    <a:spcPts val="0"/>
                  </a:spcAft>
                  <a:buNone/>
                </a:pPr>
                <a:r>
                  <a:rPr lang="zh-CN" altLang="en-US" sz="24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简介</a:t>
                </a:r>
                <a:endParaRPr lang="zh-CN" altLang="en-US" sz="2400" u="none" strike="noStrike" kern="1200" cap="none" spc="0" baseline="0">
                  <a:solidFill>
                    <a:schemeClr val="bg1"/>
                  </a:solidFill>
                  <a:effectLst>
                    <a:outerShdw blurRad="38100" sx="101000" sy="101000" algn="ctr">
                      <a:srgbClr val="000000">
                        <a:alpha val="40000"/>
                      </a:srgbClr>
                    </a:outerShdw>
                  </a:effectLst>
                  <a:latin typeface="方正小标宋_GBK" panose="03000509000000000000" charset="-122"/>
                  <a:ea typeface="方正小标宋_GBK" panose="03000509000000000000" charset="-122"/>
                  <a:cs typeface="阿里巴巴普惠体 Medium" charset="0"/>
                  <a:sym typeface="思源黑体 CN Normal" charset="0"/>
                </a:endParaRPr>
              </a:p>
            </p:txBody>
          </p:sp>
        </p:grpSp>
      </p:grpSp>
      <p:sp>
        <p:nvSpPr>
          <p:cNvPr id="29" name="直接连接符 28"/>
          <p:cNvSpPr/>
          <p:nvPr/>
        </p:nvSpPr>
        <p:spPr>
          <a:xfrm>
            <a:off x="3716420" y="738394"/>
            <a:ext cx="8475579" cy="0"/>
          </a:xfrm>
          <a:prstGeom prst="line">
            <a:avLst/>
          </a:prstGeom>
          <a:ln w="6350" cap="flat" cmpd="sng">
            <a:solidFill>
              <a:srgbClr val="BFBFBF"/>
            </a:solidFill>
            <a:prstDash val="solid"/>
            <a:miter/>
            <a:headEnd type="none" w="med" len="med"/>
            <a:tailEnd type="none" w="med" len="med"/>
          </a:ln>
          <a:effectLst/>
        </p:spPr>
      </p:sp>
      <p:sp>
        <p:nvSpPr>
          <p:cNvPr id="30" name="椭圆 29"/>
          <p:cNvSpPr/>
          <p:nvPr/>
        </p:nvSpPr>
        <p:spPr>
          <a:xfrm>
            <a:off x="342242" y="21759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31" name="椭圆 30"/>
          <p:cNvSpPr/>
          <p:nvPr/>
        </p:nvSpPr>
        <p:spPr>
          <a:xfrm>
            <a:off x="894616" y="244270"/>
            <a:ext cx="117133"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32" name="medical-computer_88096"/>
          <p:cNvSpPr/>
          <p:nvPr/>
        </p:nvSpPr>
        <p:spPr>
          <a:xfrm>
            <a:off x="529747" y="448826"/>
            <a:ext cx="364869" cy="277422"/>
          </a:xfrm>
          <a:custGeom>
            <a:avLst/>
            <a:gdLst>
              <a:gd name="T1" fmla="*/ 0 w 21600"/>
              <a:gd name="T2" fmla="*/ -3436 h 21600"/>
              <a:gd name="T3" fmla="*/ 21600 w 21600"/>
              <a:gd name="T4" fmla="*/ 25036 h 21600"/>
            </a:gdLst>
            <a:ahLst/>
            <a:cxnLst/>
            <a:rect l="T1" t="T2" r="T3" b="T4"/>
            <a:pathLst>
              <a:path w="21600" h="21600">
                <a:moveTo>
                  <a:pt x="1308" y="5108"/>
                </a:moveTo>
                <a:lnTo>
                  <a:pt x="1308" y="694"/>
                </a:lnTo>
                <a:cubicBezTo>
                  <a:pt x="1308" y="310"/>
                  <a:pt x="1546" y="0"/>
                  <a:pt x="1838" y="0"/>
                </a:cubicBezTo>
                <a:lnTo>
                  <a:pt x="19790" y="0"/>
                </a:lnTo>
                <a:cubicBezTo>
                  <a:pt x="20078" y="0"/>
                  <a:pt x="20316" y="310"/>
                  <a:pt x="20316" y="694"/>
                </a:cubicBezTo>
                <a:lnTo>
                  <a:pt x="20316" y="17532"/>
                </a:lnTo>
                <a:cubicBezTo>
                  <a:pt x="20316" y="17919"/>
                  <a:pt x="20078" y="18235"/>
                  <a:pt x="19790" y="18235"/>
                </a:cubicBezTo>
                <a:lnTo>
                  <a:pt x="13379" y="18235"/>
                </a:lnTo>
                <a:cubicBezTo>
                  <a:pt x="13082" y="18235"/>
                  <a:pt x="12850" y="17919"/>
                  <a:pt x="12850" y="17532"/>
                </a:cubicBezTo>
                <a:cubicBezTo>
                  <a:pt x="12850" y="17153"/>
                  <a:pt x="13082" y="16841"/>
                  <a:pt x="13379" y="16841"/>
                </a:cubicBezTo>
                <a:lnTo>
                  <a:pt x="19261" y="16841"/>
                </a:lnTo>
                <a:lnTo>
                  <a:pt x="19261" y="1394"/>
                </a:lnTo>
                <a:lnTo>
                  <a:pt x="2367" y="1394"/>
                </a:lnTo>
                <a:lnTo>
                  <a:pt x="2367" y="5108"/>
                </a:lnTo>
                <a:cubicBezTo>
                  <a:pt x="2367" y="5487"/>
                  <a:pt x="2129" y="5803"/>
                  <a:pt x="1838" y="5803"/>
                </a:cubicBezTo>
                <a:cubicBezTo>
                  <a:pt x="1546" y="5803"/>
                  <a:pt x="1308" y="5487"/>
                  <a:pt x="1308" y="5108"/>
                </a:cubicBezTo>
                <a:close/>
                <a:close/>
                <a:moveTo>
                  <a:pt x="528" y="8128"/>
                </a:moveTo>
                <a:lnTo>
                  <a:pt x="3902" y="8128"/>
                </a:lnTo>
                <a:lnTo>
                  <a:pt x="5365" y="11173"/>
                </a:lnTo>
                <a:cubicBezTo>
                  <a:pt x="5472" y="11389"/>
                  <a:pt x="5663" y="11518"/>
                  <a:pt x="5860" y="11492"/>
                </a:cubicBezTo>
                <a:cubicBezTo>
                  <a:pt x="6061" y="11471"/>
                  <a:pt x="6229" y="11298"/>
                  <a:pt x="6306" y="11051"/>
                </a:cubicBezTo>
                <a:lnTo>
                  <a:pt x="7767" y="6157"/>
                </a:lnTo>
                <a:lnTo>
                  <a:pt x="9433" y="13142"/>
                </a:lnTo>
                <a:cubicBezTo>
                  <a:pt x="9505" y="13430"/>
                  <a:pt x="9709" y="13626"/>
                  <a:pt x="9941" y="13626"/>
                </a:cubicBezTo>
                <a:lnTo>
                  <a:pt x="9958" y="13626"/>
                </a:lnTo>
                <a:cubicBezTo>
                  <a:pt x="10196" y="13618"/>
                  <a:pt x="10399" y="13398"/>
                  <a:pt x="10452" y="13094"/>
                </a:cubicBezTo>
                <a:lnTo>
                  <a:pt x="11366" y="8128"/>
                </a:lnTo>
                <a:lnTo>
                  <a:pt x="13582" y="8128"/>
                </a:lnTo>
                <a:cubicBezTo>
                  <a:pt x="13873" y="8128"/>
                  <a:pt x="14111" y="7819"/>
                  <a:pt x="14111" y="7433"/>
                </a:cubicBezTo>
                <a:cubicBezTo>
                  <a:pt x="14111" y="7046"/>
                  <a:pt x="13873" y="6736"/>
                  <a:pt x="13582" y="6736"/>
                </a:cubicBezTo>
                <a:lnTo>
                  <a:pt x="10946" y="6736"/>
                </a:lnTo>
                <a:cubicBezTo>
                  <a:pt x="10706" y="6736"/>
                  <a:pt x="10488" y="6957"/>
                  <a:pt x="10435" y="7268"/>
                </a:cubicBezTo>
                <a:lnTo>
                  <a:pt x="9875" y="10326"/>
                </a:lnTo>
                <a:lnTo>
                  <a:pt x="8328" y="3851"/>
                </a:lnTo>
                <a:cubicBezTo>
                  <a:pt x="8257" y="3573"/>
                  <a:pt x="8065" y="3379"/>
                  <a:pt x="7839" y="3368"/>
                </a:cubicBezTo>
                <a:cubicBezTo>
                  <a:pt x="7615" y="3354"/>
                  <a:pt x="7406" y="3534"/>
                  <a:pt x="7329" y="3810"/>
                </a:cubicBezTo>
                <a:lnTo>
                  <a:pt x="5703" y="9261"/>
                </a:lnTo>
                <a:lnTo>
                  <a:pt x="4645" y="7061"/>
                </a:lnTo>
                <a:cubicBezTo>
                  <a:pt x="4549" y="6854"/>
                  <a:pt x="4378" y="6736"/>
                  <a:pt x="4194" y="6736"/>
                </a:cubicBezTo>
                <a:lnTo>
                  <a:pt x="528" y="6736"/>
                </a:lnTo>
                <a:cubicBezTo>
                  <a:pt x="238" y="6736"/>
                  <a:pt x="0" y="7046"/>
                  <a:pt x="0" y="7433"/>
                </a:cubicBezTo>
                <a:cubicBezTo>
                  <a:pt x="0" y="7819"/>
                  <a:pt x="238" y="8128"/>
                  <a:pt x="528" y="8128"/>
                </a:cubicBezTo>
                <a:close/>
                <a:close/>
                <a:moveTo>
                  <a:pt x="21071" y="20210"/>
                </a:moveTo>
                <a:lnTo>
                  <a:pt x="553" y="20210"/>
                </a:lnTo>
                <a:cubicBezTo>
                  <a:pt x="266" y="20210"/>
                  <a:pt x="27" y="20515"/>
                  <a:pt x="27" y="20905"/>
                </a:cubicBezTo>
                <a:cubicBezTo>
                  <a:pt x="27" y="21288"/>
                  <a:pt x="266" y="21598"/>
                  <a:pt x="553" y="21598"/>
                </a:cubicBezTo>
                <a:lnTo>
                  <a:pt x="21071" y="21598"/>
                </a:lnTo>
                <a:cubicBezTo>
                  <a:pt x="21363" y="21598"/>
                  <a:pt x="21600" y="21288"/>
                  <a:pt x="21600" y="20905"/>
                </a:cubicBezTo>
                <a:cubicBezTo>
                  <a:pt x="21600" y="20515"/>
                  <a:pt x="21363" y="20210"/>
                  <a:pt x="21071" y="20210"/>
                </a:cubicBezTo>
                <a:close/>
                <a:close/>
                <a:moveTo>
                  <a:pt x="1838" y="9139"/>
                </a:moveTo>
                <a:cubicBezTo>
                  <a:pt x="1546" y="9139"/>
                  <a:pt x="1308" y="9449"/>
                  <a:pt x="1308" y="9836"/>
                </a:cubicBezTo>
                <a:lnTo>
                  <a:pt x="1308" y="17532"/>
                </a:lnTo>
                <a:cubicBezTo>
                  <a:pt x="1308" y="17919"/>
                  <a:pt x="1546" y="18235"/>
                  <a:pt x="1838" y="18235"/>
                </a:cubicBezTo>
                <a:lnTo>
                  <a:pt x="8251" y="18235"/>
                </a:lnTo>
                <a:cubicBezTo>
                  <a:pt x="8542" y="18235"/>
                  <a:pt x="8780" y="17919"/>
                  <a:pt x="8780" y="17532"/>
                </a:cubicBezTo>
                <a:cubicBezTo>
                  <a:pt x="8780" y="17153"/>
                  <a:pt x="8542" y="16841"/>
                  <a:pt x="8251" y="16841"/>
                </a:cubicBezTo>
                <a:lnTo>
                  <a:pt x="2367" y="16841"/>
                </a:lnTo>
                <a:lnTo>
                  <a:pt x="2367" y="9836"/>
                </a:lnTo>
                <a:cubicBezTo>
                  <a:pt x="2367" y="9449"/>
                  <a:pt x="2129" y="9139"/>
                  <a:pt x="1838" y="9139"/>
                </a:cubicBezTo>
                <a:close/>
                <a:close/>
                <a:moveTo>
                  <a:pt x="10813" y="16766"/>
                </a:moveTo>
                <a:cubicBezTo>
                  <a:pt x="11140" y="16766"/>
                  <a:pt x="11402" y="17112"/>
                  <a:pt x="11402" y="17532"/>
                </a:cubicBezTo>
                <a:cubicBezTo>
                  <a:pt x="11402" y="17960"/>
                  <a:pt x="11140" y="18306"/>
                  <a:pt x="10813" y="18306"/>
                </a:cubicBezTo>
                <a:cubicBezTo>
                  <a:pt x="10488" y="18306"/>
                  <a:pt x="10226" y="17960"/>
                  <a:pt x="10226" y="17532"/>
                </a:cubicBezTo>
                <a:cubicBezTo>
                  <a:pt x="10226" y="17112"/>
                  <a:pt x="10488" y="16766"/>
                  <a:pt x="10813" y="16766"/>
                </a:cubicBezTo>
                <a:cubicBezTo>
                  <a:pt x="10813" y="16766"/>
                  <a:pt x="10813" y="16766"/>
                  <a:pt x="10813" y="16766"/>
                </a:cubicBezTo>
                <a:close/>
              </a:path>
            </a:pathLst>
          </a:custGeom>
          <a:solidFill>
            <a:srgbClr val="62A6CF"/>
          </a:solidFill>
          <a:ln w="12700" cap="flat" cmpd="sng">
            <a:noFill/>
            <a:prstDash val="solid"/>
            <a:miter/>
          </a:ln>
          <a:effectLst/>
        </p:spPr>
        <p:txBody>
          <a:bodyPr vert="horz" wrap="square" lIns="91440" tIns="1590" rIns="91440" bIns="159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33" name="矩形 32"/>
          <p:cNvSpPr/>
          <p:nvPr/>
        </p:nvSpPr>
        <p:spPr>
          <a:xfrm>
            <a:off x="1368425" y="307974"/>
            <a:ext cx="4880609" cy="430530"/>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海关高级认证企业政策</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p:txBody>
      </p:sp>
      <p:sp>
        <p:nvSpPr>
          <p:cNvPr id="34" name="图形"/>
          <p:cNvSpPr txBox="1"/>
          <p:nvPr>
            <p:custDataLst>
              <p:tags r:id="rId20"/>
            </p:custDataLst>
          </p:nvPr>
        </p:nvSpPr>
        <p:spPr>
          <a:xfrm>
            <a:off x="4528821" y="4339772"/>
            <a:ext cx="3287712" cy="457200"/>
          </a:xfrm>
          <a:prstGeom prst="rect">
            <a:avLst/>
          </a:prstGeom>
          <a:noFill/>
          <a:ln w="9525" cap="flat" cmpd="sng">
            <a:noFill/>
            <a:prstDash val="solid"/>
            <a:miter/>
          </a:ln>
          <a:effectLst/>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24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海关AEO企业</a:t>
            </a:r>
            <a:r>
              <a:rPr lang="zh-CN" altLang="en-US" sz="2400" u="none" strike="noStrike" kern="1200" cap="none" spc="0" baseline="0">
                <a:latin typeface="方正小标宋_GBK" panose="03000509000000000000" charset="-122"/>
                <a:ea typeface="方正小标宋_GBK" panose="03000509000000000000" charset="-122"/>
                <a:cs typeface="思源黑体 CN Normal" charset="0"/>
              </a:rPr>
              <a:t>案例</a:t>
            </a:r>
            <a:r>
              <a:rPr lang="zh-CN" altLang="en-US" sz="2400" u="none" strike="noStrike" kern="1200" cap="none" spc="0" baseline="0">
                <a:latin typeface="方正小标宋_GBK" panose="03000509000000000000" charset="-122"/>
                <a:ea typeface="方正小标宋_GBK" panose="03000509000000000000" charset="-122"/>
                <a:cs typeface="思源黑体 CN Normal" charset="0"/>
                <a:sym typeface="思源黑体 CN Normal" charset="0"/>
              </a:rPr>
              <a:t>场景</a:t>
            </a:r>
            <a:endParaRPr lang="zh-CN" altLang="en-US" sz="2400" b="1" u="none" strike="noStrike" kern="1200" cap="none" spc="300" baseline="0">
              <a:solidFill>
                <a:schemeClr val="tx1">
                  <a:lumMod val="85000"/>
                  <a:lumOff val="15000"/>
                </a:schemeClr>
              </a:solidFill>
              <a:latin typeface="思源黑体 CN Normal" charset="0"/>
              <a:ea typeface="思源黑体 CN Normal" charset="0"/>
              <a:cs typeface="阿里巴巴普惠体 Medium" charset="0"/>
              <a:sym typeface="思源黑体 CN Normal" charset="0"/>
            </a:endParaRPr>
          </a:p>
        </p:txBody>
      </p:sp>
      <p:sp>
        <p:nvSpPr>
          <p:cNvPr id="36" name="文本框 35"/>
          <p:cNvSpPr txBox="1"/>
          <p:nvPr/>
        </p:nvSpPr>
        <p:spPr>
          <a:xfrm>
            <a:off x="2040255" y="4846320"/>
            <a:ext cx="8335010" cy="116840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某纺织制品企业一直从事出口欧洲沃尔玛、山姆等连锁超市的外贸生意，去年企业陆续接到客户通知，为提升国际贸易供应链安全水平，需要上游供应商提供AEO企业资质才能继续合作，过渡期半年后如仍无法提供AEO企业资质将终止合作。海关了解到诉求后，为该企业制定“一对一”精准培育方案，指导企业在内部控制、财务状况、守法规范、贸易安全等方面提升管理水平，企业最终顺利通过高级认证企业实地认证，成为了AEO企业，并稳定了欧盟市场的出口贸易。</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09</a:t>
            </a: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3244845"/>
            <a:ext cx="4560826" cy="615315"/>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0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海关对外推荐注册</a:t>
            </a:r>
            <a:endParaRPr lang="zh-CN" altLang="en-US" sz="40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NINE</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724707" y="2354326"/>
            <a:ext cx="10861675" cy="3118225"/>
            <a:chOff x="724707" y="2354326"/>
            <a:chExt cx="10861675" cy="3118225"/>
          </a:xfrm>
        </p:grpSpPr>
        <p:grpSp>
          <p:nvGrpSpPr>
            <p:cNvPr id="2" name="组合 1"/>
            <p:cNvGrpSpPr/>
            <p:nvPr/>
          </p:nvGrpSpPr>
          <p:grpSpPr>
            <a:xfrm>
              <a:off x="3669611" y="2354326"/>
              <a:ext cx="4639945" cy="3117847"/>
              <a:chOff x="3669611" y="2354326"/>
              <a:chExt cx="4639945" cy="3117847"/>
            </a:xfrm>
          </p:grpSpPr>
          <p:sp>
            <p:nvSpPr>
              <p:cNvPr id="3" name="Freeform 66"/>
              <p:cNvSpPr/>
              <p:nvPr/>
            </p:nvSpPr>
            <p:spPr>
              <a:xfrm>
                <a:off x="5858456" y="2354326"/>
                <a:ext cx="2451100" cy="1684019"/>
              </a:xfrm>
              <a:custGeom>
                <a:avLst/>
                <a:gdLst>
                  <a:gd name="T1" fmla="*/ 0 w 21600"/>
                  <a:gd name="T2" fmla="*/ 0 h 21600"/>
                  <a:gd name="T3" fmla="*/ 21600 w 21600"/>
                  <a:gd name="T4" fmla="*/ 21600 h 21600"/>
                </a:gdLst>
                <a:ahLst/>
                <a:cxnLst/>
                <a:rect l="T1" t="T2" r="T3" b="T4"/>
                <a:pathLst>
                  <a:path w="21600" h="21600">
                    <a:moveTo>
                      <a:pt x="20997" y="12048"/>
                    </a:moveTo>
                    <a:cubicBezTo>
                      <a:pt x="21600" y="11313"/>
                      <a:pt x="21600" y="10138"/>
                      <a:pt x="20997" y="9551"/>
                    </a:cubicBezTo>
                    <a:lnTo>
                      <a:pt x="13257" y="0"/>
                    </a:lnTo>
                    <a:lnTo>
                      <a:pt x="13257" y="3377"/>
                    </a:lnTo>
                    <a:lnTo>
                      <a:pt x="0" y="3377"/>
                    </a:lnTo>
                    <a:lnTo>
                      <a:pt x="0" y="18220"/>
                    </a:lnTo>
                    <a:lnTo>
                      <a:pt x="13257" y="18220"/>
                    </a:lnTo>
                    <a:lnTo>
                      <a:pt x="13257" y="21600"/>
                    </a:lnTo>
                    <a:cubicBezTo>
                      <a:pt x="15839" y="18415"/>
                      <a:pt x="18418" y="15231"/>
                      <a:pt x="20997" y="12048"/>
                    </a:cubicBezTo>
                    <a:close/>
                  </a:path>
                </a:pathLst>
              </a:custGeom>
              <a:solidFill>
                <a:srgbClr val="3399FF">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阿里巴巴普惠体 M" pitchFamily="18" charset="-122"/>
                  <a:sym typeface="思源黑体 CN Normal" charset="0"/>
                </a:endParaRPr>
              </a:p>
            </p:txBody>
          </p:sp>
          <p:sp>
            <p:nvSpPr>
              <p:cNvPr id="4" name="Freeform 67"/>
              <p:cNvSpPr/>
              <p:nvPr/>
            </p:nvSpPr>
            <p:spPr>
              <a:xfrm>
                <a:off x="5858456" y="2721990"/>
                <a:ext cx="657858" cy="2044696"/>
              </a:xfrm>
              <a:custGeom>
                <a:avLst/>
                <a:gdLst>
                  <a:gd name="T1" fmla="*/ 0 w 21600"/>
                  <a:gd name="T2" fmla="*/ 0 h 21600"/>
                  <a:gd name="T3" fmla="*/ 21600 w 21600"/>
                  <a:gd name="T4" fmla="*/ 21600 h 21600"/>
                </a:gdLst>
                <a:ahLst/>
                <a:cxnLst/>
                <a:rect l="T1" t="T2" r="T3" b="T4"/>
                <a:pathLst>
                  <a:path w="21600" h="21600">
                    <a:moveTo>
                      <a:pt x="0" y="0"/>
                    </a:moveTo>
                    <a:cubicBezTo>
                      <a:pt x="7197" y="2714"/>
                      <a:pt x="14399" y="5428"/>
                      <a:pt x="21598" y="8142"/>
                    </a:cubicBezTo>
                    <a:lnTo>
                      <a:pt x="21598" y="21599"/>
                    </a:lnTo>
                    <a:lnTo>
                      <a:pt x="0" y="15480"/>
                    </a:lnTo>
                    <a:cubicBezTo>
                      <a:pt x="0" y="10319"/>
                      <a:pt x="0" y="5158"/>
                      <a:pt x="0" y="0"/>
                    </a:cubicBezTo>
                    <a:close/>
                  </a:path>
                </a:pathLst>
              </a:custGeom>
              <a:solidFill>
                <a:schemeClr val="bg1">
                  <a:lumMod val="95000"/>
                </a:schemeClr>
              </a:solidFill>
              <a:ln cap="flat" cmpd="sng">
                <a:noFill/>
                <a:prstDash val="solid"/>
                <a:round/>
              </a:ln>
              <a:effectLst/>
            </p:spPr>
            <p:txBody>
              <a:bodyPr vert="horz" wrap="square" lIns="91440" tIns="45720" rIns="91440" bIns="45720" anchor="t" anchorCtr="0">
                <a:noAutofit/>
              </a:bodyPr>
              <a:lstStyle/>
              <a:p>
                <a:pPr marL="0" marR="0" indent="0" algn="l" eaLnBrk="1" fontAlgn="auto" latinLnBrk="0" hangingPunct="1">
                  <a:lnSpc>
                    <a:spcPct val="100000"/>
                  </a:lnSpc>
                  <a:spcBef>
                    <a:spcPts val="0"/>
                  </a:spcBef>
                  <a:spcAft>
                    <a:spcPts val="0"/>
                  </a:spcAft>
                  <a:buNone/>
                </a:pPr>
                <a:endParaRPr lang="zh-CN" altLang="en-US" sz="1800" b="0" i="0" u="none" strike="noStrike" kern="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5" name="Freeform 68"/>
              <p:cNvSpPr/>
              <p:nvPr/>
            </p:nvSpPr>
            <p:spPr>
              <a:xfrm>
                <a:off x="3669611" y="3452240"/>
                <a:ext cx="2957194" cy="2019934"/>
              </a:xfrm>
              <a:custGeom>
                <a:avLst/>
                <a:gdLst>
                  <a:gd name="T1" fmla="*/ 0 w 21600"/>
                  <a:gd name="T2" fmla="*/ 0 h 21600"/>
                  <a:gd name="T3" fmla="*/ 21600 w 21600"/>
                  <a:gd name="T4" fmla="*/ 21600 h 21600"/>
                </a:gdLst>
                <a:ahLst/>
                <a:cxnLst/>
                <a:rect l="T1" t="T2" r="T3" b="T4"/>
                <a:pathLst>
                  <a:path w="21600" h="21600">
                    <a:moveTo>
                      <a:pt x="529" y="9462"/>
                    </a:moveTo>
                    <a:cubicBezTo>
                      <a:pt x="0" y="10243"/>
                      <a:pt x="0" y="11354"/>
                      <a:pt x="529" y="12024"/>
                    </a:cubicBezTo>
                    <a:lnTo>
                      <a:pt x="8260" y="21599"/>
                    </a:lnTo>
                    <a:lnTo>
                      <a:pt x="8260" y="18259"/>
                    </a:lnTo>
                    <a:lnTo>
                      <a:pt x="21599" y="18259"/>
                    </a:lnTo>
                    <a:lnTo>
                      <a:pt x="21599" y="3340"/>
                    </a:lnTo>
                    <a:lnTo>
                      <a:pt x="8260" y="3340"/>
                    </a:lnTo>
                    <a:lnTo>
                      <a:pt x="8260" y="0"/>
                    </a:lnTo>
                    <a:cubicBezTo>
                      <a:pt x="5682" y="3153"/>
                      <a:pt x="3106" y="6309"/>
                      <a:pt x="529" y="9462"/>
                    </a:cubicBezTo>
                    <a:close/>
                  </a:path>
                </a:pathLst>
              </a:custGeom>
              <a:solidFill>
                <a:srgbClr val="2178D5">
                  <a:alpha val="95000"/>
                </a:srgbClr>
              </a:solidFill>
              <a:ln w="12700" cap="flat" cmpd="sng">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阿里巴巴普惠体 M" pitchFamily="18" charset="-122"/>
                  <a:sym typeface="思源黑体 CN Normal" charset="0"/>
                </a:endParaRPr>
              </a:p>
            </p:txBody>
          </p:sp>
        </p:grpSp>
        <p:sp>
          <p:nvSpPr>
            <p:cNvPr id="7" name="îsḻïḋè"/>
            <p:cNvSpPr txBox="1"/>
            <p:nvPr/>
          </p:nvSpPr>
          <p:spPr>
            <a:xfrm>
              <a:off x="4281342" y="4021493"/>
              <a:ext cx="2349499" cy="758190"/>
            </a:xfrm>
            <a:prstGeom prst="rect">
              <a:avLst/>
            </a:prstGeom>
            <a:noFill/>
            <a:ln w="9525" cap="flat" cmpd="sng">
              <a:noFill/>
              <a:prstDash val="solid"/>
              <a:miter/>
            </a:ln>
            <a:effectLst/>
          </p:spPr>
          <p:txBody>
            <a:bodyPr vert="horz" wrap="square" lIns="91440" tIns="45720" rIns="91440" bIns="45720" anchor="t" anchorCtr="0">
              <a:noAutofit/>
            </a:bodyPr>
            <a:lstStyle/>
            <a:p>
              <a:pPr marL="0" marR="0" indent="0" algn="l" defTabSz="913765" eaLnBrk="1" fontAlgn="auto" latinLnBrk="0" hangingPunct="1">
                <a:lnSpc>
                  <a:spcPct val="129000"/>
                </a:lnSpc>
                <a:spcBef>
                  <a:spcPts val="0"/>
                </a:spcBef>
                <a:spcAft>
                  <a:spcPts val="0"/>
                </a:spcAft>
                <a:buNone/>
              </a:pPr>
              <a:r>
                <a:rPr lang="zh-CN" altLang="en-US" sz="20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什么是海关对外推荐注册</a:t>
              </a:r>
              <a:endParaRPr lang="zh-CN" altLang="en-US" sz="20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0" name="îsḻïḋè"/>
            <p:cNvSpPr txBox="1"/>
            <p:nvPr/>
          </p:nvSpPr>
          <p:spPr>
            <a:xfrm>
              <a:off x="6454762" y="2830869"/>
              <a:ext cx="2762636" cy="891540"/>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defTabSz="913765" eaLnBrk="1" fontAlgn="auto" latinLnBrk="0" hangingPunct="1">
                <a:lnSpc>
                  <a:spcPct val="129000"/>
                </a:lnSpc>
                <a:spcBef>
                  <a:spcPts val="0"/>
                </a:spcBef>
                <a:spcAft>
                  <a:spcPts val="0"/>
                </a:spcAft>
                <a:buNone/>
              </a:pPr>
              <a:r>
                <a:rPr lang="zh-CN" altLang="en-US" sz="20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对外推荐注册</a:t>
              </a:r>
              <a:endParaRPr lang="zh-CN" altLang="en-US" sz="20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endParaRPr>
            </a:p>
            <a:p>
              <a:pPr marL="0" marR="0" indent="0" algn="l" defTabSz="913765" eaLnBrk="1" fontAlgn="auto" latinLnBrk="0" hangingPunct="1">
                <a:lnSpc>
                  <a:spcPct val="129000"/>
                </a:lnSpc>
                <a:spcBef>
                  <a:spcPts val="0"/>
                </a:spcBef>
                <a:spcAft>
                  <a:spcPts val="0"/>
                </a:spcAft>
                <a:buNone/>
              </a:pPr>
              <a:r>
                <a:rPr lang="zh-CN" altLang="en-US" sz="2000" u="none" strike="noStrike" kern="1200" cap="none" spc="0" baseline="0">
                  <a:solidFill>
                    <a:schemeClr val="bg1"/>
                  </a:solidFill>
                  <a:latin typeface="方正小标宋_GBK" panose="03000509000000000000" charset="-122"/>
                  <a:ea typeface="方正小标宋_GBK" panose="03000509000000000000" charset="-122"/>
                  <a:cs typeface="思源黑体 CN Normal" charset="0"/>
                  <a:sym typeface="思源黑体 CN Normal" charset="0"/>
                </a:rPr>
                <a:t>办理指南</a:t>
              </a:r>
              <a:endParaRPr lang="zh-CN" altLang="en-US" sz="1600" u="none" strike="noStrike" kern="1200" cap="none" spc="0" baseline="0">
                <a:solidFill>
                  <a:schemeClr val="bg1"/>
                </a:solidFill>
                <a:latin typeface="思源黑体 CN Normal" charset="0"/>
                <a:ea typeface="思源黑体 CN Normal" charset="0"/>
                <a:cs typeface="思源黑体 CN Normal" charset="0"/>
                <a:sym typeface="思源黑体 CN Normal" charset="0"/>
              </a:endParaRPr>
            </a:p>
          </p:txBody>
        </p:sp>
        <p:sp>
          <p:nvSpPr>
            <p:cNvPr id="13" name="文本框 12"/>
            <p:cNvSpPr txBox="1"/>
            <p:nvPr/>
          </p:nvSpPr>
          <p:spPr>
            <a:xfrm>
              <a:off x="8474882" y="2654681"/>
              <a:ext cx="3111499" cy="2539363"/>
            </a:xfrm>
            <a:prstGeom prst="rect">
              <a:avLst/>
            </a:prstGeom>
            <a:noFill/>
            <a:ln w="9525" cap="flat" cmpd="sng">
              <a:noFill/>
              <a:prstDash val="solid"/>
              <a:miter/>
            </a:ln>
            <a:effectLst/>
          </p:spPr>
          <p:txBody>
            <a:bodyPr vert="horz" wrap="square" lIns="0" tIns="0" rIns="0" bIns="0" anchor="t" anchorCtr="0">
              <a:noAutofit/>
            </a:bodyPr>
            <a:lstStyle/>
            <a:p>
              <a:pPr marL="0" indent="0" algn="just" defTabSz="987425" fontAlgn="base">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1.申请企业打开“国际贸易单一窗口”，登录后从主页面“对外注册推荐”，上传相关申请材料。</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just" defTabSz="987425" fontAlgn="base">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2.企业信用、监督管理、出口食品安全。</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a:p>
              <a:pPr marL="0" indent="0" algn="just" defTabSz="987425" fontAlgn="base">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3.开展现场检查，合格后准予注册。</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sp>
          <p:nvSpPr>
            <p:cNvPr id="16" name="文本框 15"/>
            <p:cNvSpPr txBox="1"/>
            <p:nvPr/>
          </p:nvSpPr>
          <p:spPr>
            <a:xfrm>
              <a:off x="724707" y="2496308"/>
              <a:ext cx="2945128" cy="2976244"/>
            </a:xfrm>
            <a:prstGeom prst="rect">
              <a:avLst/>
            </a:prstGeom>
            <a:noFill/>
            <a:ln w="9525" cap="flat" cmpd="sng">
              <a:noFill/>
              <a:prstDash val="solid"/>
              <a:miter/>
            </a:ln>
            <a:effectLst/>
          </p:spPr>
          <p:txBody>
            <a:bodyPr vert="horz" wrap="square" lIns="0" tIns="0" rIns="0" bIns="0" anchor="t" anchorCtr="0">
              <a:noAutofit/>
            </a:bodyPr>
            <a:lstStyle/>
            <a:p>
              <a:pPr marL="0" indent="0" algn="just" defTabSz="987425" fontAlgn="base">
                <a:lnSpc>
                  <a:spcPct val="150000"/>
                </a:lnSpc>
                <a:spcBef>
                  <a:spcPts val="0"/>
                </a:spcBef>
                <a:spcAft>
                  <a:spcPts val="0"/>
                </a:spcAft>
                <a:buNone/>
              </a:pPr>
              <a:r>
                <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rPr>
                <a:t>境外国家（地区）对输往该国家（地区）的食品生产企业，要求其所在国家（地区）主管当局予以推荐，确认其符合进口国（地区）的相关法规和技术要求，经境外国家（地区）审核批准后，准许其产品进入本国市场的一种管理措施。</a:t>
              </a:r>
              <a:endParaRPr lang="zh-CN" altLang="en-US" sz="1400" b="1" u="none" strike="noStrike" kern="100" cap="none" spc="75" baseline="0">
                <a:solidFill>
                  <a:schemeClr val="tx1">
                    <a:lumMod val="65000"/>
                    <a:lumOff val="35000"/>
                  </a:schemeClr>
                </a:solidFill>
                <a:latin typeface="方正楷体_GB2312" panose="02000000000000000000" charset="-122"/>
                <a:ea typeface="方正楷体_GB2312" panose="02000000000000000000" charset="-122"/>
                <a:cs typeface="微软雅黑" panose="020B0503020204020204" charset="-122"/>
                <a:sym typeface="思源黑体 CN Normal" charset="0"/>
              </a:endParaRPr>
            </a:p>
          </p:txBody>
        </p:sp>
      </p:grpSp>
      <p:sp>
        <p:nvSpPr>
          <p:cNvPr id="20" name="椭圆 19"/>
          <p:cNvSpPr/>
          <p:nvPr/>
        </p:nvSpPr>
        <p:spPr>
          <a:xfrm>
            <a:off x="441302" y="334437"/>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1" name="椭圆 20"/>
          <p:cNvSpPr/>
          <p:nvPr/>
        </p:nvSpPr>
        <p:spPr>
          <a:xfrm>
            <a:off x="993676" y="36111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22" name="medical-computer_88096"/>
          <p:cNvSpPr/>
          <p:nvPr/>
        </p:nvSpPr>
        <p:spPr>
          <a:xfrm>
            <a:off x="628807" y="565666"/>
            <a:ext cx="364869" cy="277421"/>
          </a:xfrm>
          <a:custGeom>
            <a:avLst/>
            <a:gdLst>
              <a:gd name="T1" fmla="*/ 0 w 21600"/>
              <a:gd name="T2" fmla="*/ 0 h 21600"/>
              <a:gd name="T3" fmla="*/ 21600 w 21600"/>
              <a:gd name="T4" fmla="*/ 21600 h 21600"/>
            </a:gdLst>
            <a:ahLst/>
            <a:cxnLst/>
            <a:rect l="T1" t="T2" r="T3" b="T4"/>
            <a:pathLst>
              <a:path w="21600" h="21600">
                <a:moveTo>
                  <a:pt x="1308" y="5108"/>
                </a:moveTo>
                <a:lnTo>
                  <a:pt x="1308" y="692"/>
                </a:lnTo>
                <a:cubicBezTo>
                  <a:pt x="1308" y="312"/>
                  <a:pt x="1546" y="0"/>
                  <a:pt x="1841" y="0"/>
                </a:cubicBezTo>
                <a:lnTo>
                  <a:pt x="19790" y="0"/>
                </a:lnTo>
                <a:cubicBezTo>
                  <a:pt x="20078" y="0"/>
                  <a:pt x="20319" y="312"/>
                  <a:pt x="20319" y="692"/>
                </a:cubicBezTo>
                <a:lnTo>
                  <a:pt x="20319" y="17535"/>
                </a:lnTo>
                <a:cubicBezTo>
                  <a:pt x="20319" y="17921"/>
                  <a:pt x="20078" y="18232"/>
                  <a:pt x="19790" y="18232"/>
                </a:cubicBezTo>
                <a:lnTo>
                  <a:pt x="13379" y="18232"/>
                </a:lnTo>
                <a:cubicBezTo>
                  <a:pt x="13081" y="18232"/>
                  <a:pt x="12849" y="17921"/>
                  <a:pt x="12849" y="17535"/>
                </a:cubicBezTo>
                <a:cubicBezTo>
                  <a:pt x="12849" y="17154"/>
                  <a:pt x="13081" y="16838"/>
                  <a:pt x="13379" y="16838"/>
                </a:cubicBezTo>
                <a:lnTo>
                  <a:pt x="19261" y="16838"/>
                </a:lnTo>
                <a:lnTo>
                  <a:pt x="19261" y="1394"/>
                </a:lnTo>
                <a:lnTo>
                  <a:pt x="2367" y="1394"/>
                </a:lnTo>
                <a:lnTo>
                  <a:pt x="2367" y="5108"/>
                </a:lnTo>
                <a:cubicBezTo>
                  <a:pt x="2367" y="5488"/>
                  <a:pt x="2129" y="5803"/>
                  <a:pt x="1841" y="5803"/>
                </a:cubicBezTo>
                <a:cubicBezTo>
                  <a:pt x="1546" y="5803"/>
                  <a:pt x="1308" y="5488"/>
                  <a:pt x="1308" y="5108"/>
                </a:cubicBezTo>
                <a:close/>
                <a:close/>
                <a:moveTo>
                  <a:pt x="528" y="8128"/>
                </a:moveTo>
                <a:lnTo>
                  <a:pt x="3902" y="8128"/>
                </a:lnTo>
                <a:lnTo>
                  <a:pt x="5365" y="11173"/>
                </a:lnTo>
                <a:cubicBezTo>
                  <a:pt x="5472" y="11392"/>
                  <a:pt x="5663" y="11518"/>
                  <a:pt x="5859" y="11490"/>
                </a:cubicBezTo>
                <a:cubicBezTo>
                  <a:pt x="6061" y="11470"/>
                  <a:pt x="6232" y="11298"/>
                  <a:pt x="6305" y="11053"/>
                </a:cubicBezTo>
                <a:lnTo>
                  <a:pt x="7767" y="6157"/>
                </a:lnTo>
                <a:lnTo>
                  <a:pt x="9433" y="13140"/>
                </a:lnTo>
                <a:cubicBezTo>
                  <a:pt x="9505" y="13429"/>
                  <a:pt x="9712" y="13628"/>
                  <a:pt x="9940" y="13628"/>
                </a:cubicBezTo>
                <a:lnTo>
                  <a:pt x="9958" y="13628"/>
                </a:lnTo>
                <a:cubicBezTo>
                  <a:pt x="10196" y="13616"/>
                  <a:pt x="10398" y="13395"/>
                  <a:pt x="10452" y="13091"/>
                </a:cubicBezTo>
                <a:lnTo>
                  <a:pt x="11366" y="8128"/>
                </a:lnTo>
                <a:lnTo>
                  <a:pt x="13581" y="8128"/>
                </a:lnTo>
                <a:cubicBezTo>
                  <a:pt x="13876" y="8128"/>
                  <a:pt x="14114" y="7819"/>
                  <a:pt x="14114" y="7433"/>
                </a:cubicBezTo>
                <a:cubicBezTo>
                  <a:pt x="14114" y="7046"/>
                  <a:pt x="13876" y="6737"/>
                  <a:pt x="13581" y="6737"/>
                </a:cubicBezTo>
                <a:lnTo>
                  <a:pt x="10949" y="6737"/>
                </a:lnTo>
                <a:cubicBezTo>
                  <a:pt x="10706" y="6737"/>
                  <a:pt x="10491" y="6957"/>
                  <a:pt x="10434" y="7267"/>
                </a:cubicBezTo>
                <a:lnTo>
                  <a:pt x="9875" y="10324"/>
                </a:lnTo>
                <a:lnTo>
                  <a:pt x="8328" y="3852"/>
                </a:lnTo>
                <a:cubicBezTo>
                  <a:pt x="8260" y="3569"/>
                  <a:pt x="8065" y="3376"/>
                  <a:pt x="7839" y="3369"/>
                </a:cubicBezTo>
                <a:cubicBezTo>
                  <a:pt x="7614" y="3355"/>
                  <a:pt x="7406" y="3534"/>
                  <a:pt x="7328" y="3811"/>
                </a:cubicBezTo>
                <a:lnTo>
                  <a:pt x="5703" y="9261"/>
                </a:lnTo>
                <a:lnTo>
                  <a:pt x="4645" y="7061"/>
                </a:lnTo>
                <a:cubicBezTo>
                  <a:pt x="4549" y="6858"/>
                  <a:pt x="4378" y="6737"/>
                  <a:pt x="4193" y="6737"/>
                </a:cubicBezTo>
                <a:lnTo>
                  <a:pt x="528" y="6737"/>
                </a:lnTo>
                <a:cubicBezTo>
                  <a:pt x="237" y="6737"/>
                  <a:pt x="0" y="7046"/>
                  <a:pt x="0" y="7433"/>
                </a:cubicBezTo>
                <a:cubicBezTo>
                  <a:pt x="0" y="7819"/>
                  <a:pt x="237" y="8128"/>
                  <a:pt x="528" y="8128"/>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8"/>
                </a:moveTo>
                <a:cubicBezTo>
                  <a:pt x="1546" y="9138"/>
                  <a:pt x="1308" y="9448"/>
                  <a:pt x="1308" y="9834"/>
                </a:cubicBezTo>
                <a:lnTo>
                  <a:pt x="1308" y="17535"/>
                </a:lnTo>
                <a:cubicBezTo>
                  <a:pt x="1308" y="17921"/>
                  <a:pt x="1546" y="18232"/>
                  <a:pt x="1841" y="18232"/>
                </a:cubicBezTo>
                <a:lnTo>
                  <a:pt x="8251" y="18232"/>
                </a:lnTo>
                <a:cubicBezTo>
                  <a:pt x="8542" y="18232"/>
                  <a:pt x="8780" y="17921"/>
                  <a:pt x="8780" y="17535"/>
                </a:cubicBezTo>
                <a:cubicBezTo>
                  <a:pt x="8780" y="17154"/>
                  <a:pt x="8542" y="16838"/>
                  <a:pt x="8251" y="16838"/>
                </a:cubicBezTo>
                <a:lnTo>
                  <a:pt x="2367" y="16838"/>
                </a:lnTo>
                <a:lnTo>
                  <a:pt x="2367" y="9834"/>
                </a:lnTo>
                <a:cubicBezTo>
                  <a:pt x="2367" y="9448"/>
                  <a:pt x="2129" y="9138"/>
                  <a:pt x="1841" y="9138"/>
                </a:cubicBezTo>
                <a:close/>
                <a:close/>
                <a:moveTo>
                  <a:pt x="10813" y="16768"/>
                </a:moveTo>
                <a:cubicBezTo>
                  <a:pt x="11140" y="16768"/>
                  <a:pt x="11402" y="17112"/>
                  <a:pt x="11402" y="17535"/>
                </a:cubicBezTo>
                <a:cubicBezTo>
                  <a:pt x="11402" y="17962"/>
                  <a:pt x="11140" y="18308"/>
                  <a:pt x="10813" y="18308"/>
                </a:cubicBezTo>
                <a:cubicBezTo>
                  <a:pt x="10491" y="18308"/>
                  <a:pt x="10229" y="17962"/>
                  <a:pt x="10229" y="17535"/>
                </a:cubicBezTo>
                <a:cubicBezTo>
                  <a:pt x="10229" y="17112"/>
                  <a:pt x="10491" y="16768"/>
                  <a:pt x="10813" y="16768"/>
                </a:cubicBezTo>
                <a:cubicBezTo>
                  <a:pt x="10813" y="16768"/>
                  <a:pt x="10813" y="16768"/>
                  <a:pt x="10813" y="16768"/>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9" name="直接连接符 28"/>
          <p:cNvSpPr/>
          <p:nvPr/>
        </p:nvSpPr>
        <p:spPr>
          <a:xfrm>
            <a:off x="3716420" y="923815"/>
            <a:ext cx="8475579" cy="0"/>
          </a:xfrm>
          <a:prstGeom prst="line">
            <a:avLst/>
          </a:prstGeom>
          <a:ln w="6350" cap="flat" cmpd="sng">
            <a:solidFill>
              <a:srgbClr val="BFBFBF"/>
            </a:solidFill>
            <a:prstDash val="solid"/>
            <a:miter/>
            <a:headEnd type="none" w="med" len="med"/>
            <a:tailEnd type="none" w="med" len="med"/>
          </a:ln>
          <a:effectLst/>
        </p:spPr>
      </p:sp>
      <p:sp>
        <p:nvSpPr>
          <p:cNvPr id="33" name="矩形 32"/>
          <p:cNvSpPr/>
          <p:nvPr/>
        </p:nvSpPr>
        <p:spPr>
          <a:xfrm>
            <a:off x="1368425" y="514984"/>
            <a:ext cx="4880609" cy="430530"/>
          </a:xfrm>
          <a:prstGeom prst="rect">
            <a:avLst/>
          </a:prstGeom>
          <a:noFill/>
          <a:ln w="9525" cap="flat" cmpd="sng">
            <a:noFill/>
            <a:prstDash val="solid"/>
            <a:miter/>
          </a:ln>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海关对外推荐注册</a:t>
            </a:r>
            <a:endParaRPr lang="zh-CN" altLang="en-US" sz="2800" u="none" strike="noStrike" kern="1200" cap="none" spc="0" baseline="0">
              <a:solidFill>
                <a:schemeClr val="tx1"/>
              </a:solidFill>
              <a:latin typeface="思源黑体 CN Bold" pitchFamily="34" charset="-122"/>
              <a:ea typeface="思源黑体 CN Bold" pitchFamily="34" charset="-122"/>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12422" y="168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endParaRPr>
          </a:p>
        </p:txBody>
      </p:sp>
      <p:sp>
        <p:nvSpPr>
          <p:cNvPr id="7" name="椭圆 6"/>
          <p:cNvSpPr/>
          <p:nvPr/>
        </p:nvSpPr>
        <p:spPr>
          <a:xfrm>
            <a:off x="1064796" y="194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280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8" name="medical-computer_88096"/>
          <p:cNvSpPr/>
          <p:nvPr/>
        </p:nvSpPr>
        <p:spPr>
          <a:xfrm>
            <a:off x="699927" y="399296"/>
            <a:ext cx="364868" cy="277422"/>
          </a:xfrm>
          <a:custGeom>
            <a:avLst/>
            <a:gdLst>
              <a:gd name="T1" fmla="*/ 0 w 21600"/>
              <a:gd name="T2" fmla="*/ 0 h 21600"/>
              <a:gd name="T3" fmla="*/ 21600 w 21600"/>
              <a:gd name="T4" fmla="*/ 21600 h 21600"/>
            </a:gdLst>
            <a:ahLst/>
            <a:cxnLst/>
            <a:rect l="T1" t="T2" r="T3" b="T4"/>
            <a:pathLst>
              <a:path w="21600" h="21600">
                <a:moveTo>
                  <a:pt x="1307" y="5108"/>
                </a:moveTo>
                <a:lnTo>
                  <a:pt x="1307" y="694"/>
                </a:lnTo>
                <a:cubicBezTo>
                  <a:pt x="1307" y="310"/>
                  <a:pt x="1545" y="0"/>
                  <a:pt x="1841" y="0"/>
                </a:cubicBezTo>
                <a:lnTo>
                  <a:pt x="19790" y="0"/>
                </a:lnTo>
                <a:cubicBezTo>
                  <a:pt x="20077" y="0"/>
                  <a:pt x="20319" y="310"/>
                  <a:pt x="20319" y="694"/>
                </a:cubicBezTo>
                <a:lnTo>
                  <a:pt x="20319" y="17532"/>
                </a:lnTo>
                <a:cubicBezTo>
                  <a:pt x="20319" y="17919"/>
                  <a:pt x="20077" y="18235"/>
                  <a:pt x="19790" y="18235"/>
                </a:cubicBezTo>
                <a:lnTo>
                  <a:pt x="13376" y="18235"/>
                </a:lnTo>
                <a:cubicBezTo>
                  <a:pt x="13084" y="18235"/>
                  <a:pt x="12850" y="17919"/>
                  <a:pt x="12850" y="17532"/>
                </a:cubicBezTo>
                <a:cubicBezTo>
                  <a:pt x="12850" y="17153"/>
                  <a:pt x="13084" y="16841"/>
                  <a:pt x="13376" y="16841"/>
                </a:cubicBezTo>
                <a:lnTo>
                  <a:pt x="19261" y="16841"/>
                </a:lnTo>
                <a:lnTo>
                  <a:pt x="19261" y="1394"/>
                </a:lnTo>
                <a:lnTo>
                  <a:pt x="2370" y="1394"/>
                </a:lnTo>
                <a:lnTo>
                  <a:pt x="2370" y="5108"/>
                </a:lnTo>
                <a:cubicBezTo>
                  <a:pt x="2370" y="5487"/>
                  <a:pt x="2128" y="5803"/>
                  <a:pt x="1841" y="5803"/>
                </a:cubicBezTo>
                <a:cubicBezTo>
                  <a:pt x="1545" y="5803"/>
                  <a:pt x="1307" y="5487"/>
                  <a:pt x="1307" y="5108"/>
                </a:cubicBezTo>
                <a:close/>
                <a:close/>
                <a:moveTo>
                  <a:pt x="527" y="8124"/>
                </a:moveTo>
                <a:lnTo>
                  <a:pt x="3901" y="8124"/>
                </a:lnTo>
                <a:lnTo>
                  <a:pt x="5365" y="11173"/>
                </a:lnTo>
                <a:cubicBezTo>
                  <a:pt x="5472" y="11390"/>
                  <a:pt x="5663" y="11518"/>
                  <a:pt x="5859" y="11492"/>
                </a:cubicBezTo>
                <a:cubicBezTo>
                  <a:pt x="6061" y="11471"/>
                  <a:pt x="6232" y="11298"/>
                  <a:pt x="6306" y="11051"/>
                </a:cubicBezTo>
                <a:lnTo>
                  <a:pt x="7764" y="6157"/>
                </a:lnTo>
                <a:lnTo>
                  <a:pt x="9430" y="13142"/>
                </a:lnTo>
                <a:cubicBezTo>
                  <a:pt x="9502" y="13430"/>
                  <a:pt x="9710" y="13626"/>
                  <a:pt x="9942" y="13626"/>
                </a:cubicBezTo>
                <a:lnTo>
                  <a:pt x="9958" y="13626"/>
                </a:lnTo>
                <a:cubicBezTo>
                  <a:pt x="10197" y="13618"/>
                  <a:pt x="10400" y="13398"/>
                  <a:pt x="10454" y="13094"/>
                </a:cubicBezTo>
                <a:lnTo>
                  <a:pt x="11364" y="8124"/>
                </a:lnTo>
                <a:lnTo>
                  <a:pt x="13579" y="8124"/>
                </a:lnTo>
                <a:cubicBezTo>
                  <a:pt x="13876" y="8124"/>
                  <a:pt x="14114" y="7819"/>
                  <a:pt x="14114" y="7433"/>
                </a:cubicBezTo>
                <a:cubicBezTo>
                  <a:pt x="14114" y="7046"/>
                  <a:pt x="13876" y="6737"/>
                  <a:pt x="13579" y="6737"/>
                </a:cubicBezTo>
                <a:lnTo>
                  <a:pt x="10948" y="6737"/>
                </a:lnTo>
                <a:cubicBezTo>
                  <a:pt x="10704" y="6737"/>
                  <a:pt x="10490" y="6957"/>
                  <a:pt x="10436" y="7268"/>
                </a:cubicBezTo>
                <a:lnTo>
                  <a:pt x="9875" y="10326"/>
                </a:lnTo>
                <a:lnTo>
                  <a:pt x="8328" y="3852"/>
                </a:lnTo>
                <a:cubicBezTo>
                  <a:pt x="8258" y="3573"/>
                  <a:pt x="8062" y="3379"/>
                  <a:pt x="7839" y="3368"/>
                </a:cubicBezTo>
                <a:cubicBezTo>
                  <a:pt x="7615" y="3354"/>
                  <a:pt x="7407" y="3534"/>
                  <a:pt x="7329" y="3810"/>
                </a:cubicBezTo>
                <a:lnTo>
                  <a:pt x="5703" y="9261"/>
                </a:lnTo>
                <a:lnTo>
                  <a:pt x="4645" y="7061"/>
                </a:lnTo>
                <a:cubicBezTo>
                  <a:pt x="4549" y="6858"/>
                  <a:pt x="4377" y="6737"/>
                  <a:pt x="4193" y="6737"/>
                </a:cubicBezTo>
                <a:lnTo>
                  <a:pt x="527" y="6737"/>
                </a:lnTo>
                <a:cubicBezTo>
                  <a:pt x="235" y="6737"/>
                  <a:pt x="0" y="7046"/>
                  <a:pt x="0" y="7433"/>
                </a:cubicBezTo>
                <a:cubicBezTo>
                  <a:pt x="0" y="7819"/>
                  <a:pt x="235" y="8124"/>
                  <a:pt x="527" y="8124"/>
                </a:cubicBezTo>
                <a:close/>
                <a:close/>
                <a:moveTo>
                  <a:pt x="21071" y="20210"/>
                </a:moveTo>
                <a:lnTo>
                  <a:pt x="556" y="20210"/>
                </a:lnTo>
                <a:cubicBezTo>
                  <a:pt x="265" y="20210"/>
                  <a:pt x="27" y="20515"/>
                  <a:pt x="27" y="20905"/>
                </a:cubicBezTo>
                <a:cubicBezTo>
                  <a:pt x="27" y="21288"/>
                  <a:pt x="265" y="21598"/>
                  <a:pt x="556" y="21598"/>
                </a:cubicBezTo>
                <a:lnTo>
                  <a:pt x="21071" y="21598"/>
                </a:lnTo>
                <a:cubicBezTo>
                  <a:pt x="21363" y="21598"/>
                  <a:pt x="21600" y="21288"/>
                  <a:pt x="21600" y="20905"/>
                </a:cubicBezTo>
                <a:cubicBezTo>
                  <a:pt x="21600" y="20515"/>
                  <a:pt x="21363" y="20210"/>
                  <a:pt x="21071" y="20210"/>
                </a:cubicBezTo>
                <a:close/>
                <a:close/>
                <a:moveTo>
                  <a:pt x="1841" y="9139"/>
                </a:moveTo>
                <a:cubicBezTo>
                  <a:pt x="1545" y="9139"/>
                  <a:pt x="1307" y="9449"/>
                  <a:pt x="1307" y="9836"/>
                </a:cubicBezTo>
                <a:lnTo>
                  <a:pt x="1307" y="17532"/>
                </a:lnTo>
                <a:cubicBezTo>
                  <a:pt x="1307" y="17919"/>
                  <a:pt x="1545" y="18235"/>
                  <a:pt x="1841" y="18235"/>
                </a:cubicBezTo>
                <a:lnTo>
                  <a:pt x="8252" y="18235"/>
                </a:lnTo>
                <a:cubicBezTo>
                  <a:pt x="8542" y="18235"/>
                  <a:pt x="8781" y="17919"/>
                  <a:pt x="8781" y="17532"/>
                </a:cubicBezTo>
                <a:cubicBezTo>
                  <a:pt x="8781" y="17153"/>
                  <a:pt x="8542" y="16841"/>
                  <a:pt x="8252" y="16841"/>
                </a:cubicBezTo>
                <a:lnTo>
                  <a:pt x="2370" y="16841"/>
                </a:lnTo>
                <a:lnTo>
                  <a:pt x="2370" y="9836"/>
                </a:lnTo>
                <a:cubicBezTo>
                  <a:pt x="2370" y="9449"/>
                  <a:pt x="2128" y="9139"/>
                  <a:pt x="1841" y="9139"/>
                </a:cubicBezTo>
                <a:close/>
                <a:close/>
                <a:moveTo>
                  <a:pt x="10811" y="16766"/>
                </a:moveTo>
                <a:cubicBezTo>
                  <a:pt x="11138" y="16766"/>
                  <a:pt x="11400" y="17112"/>
                  <a:pt x="11400" y="17532"/>
                </a:cubicBezTo>
                <a:cubicBezTo>
                  <a:pt x="11400" y="17961"/>
                  <a:pt x="11138" y="18306"/>
                  <a:pt x="10811" y="18306"/>
                </a:cubicBezTo>
                <a:cubicBezTo>
                  <a:pt x="10490" y="18306"/>
                  <a:pt x="10228" y="17961"/>
                  <a:pt x="10228" y="17532"/>
                </a:cubicBezTo>
                <a:cubicBezTo>
                  <a:pt x="10228" y="17112"/>
                  <a:pt x="10490" y="16766"/>
                  <a:pt x="10811" y="16766"/>
                </a:cubicBezTo>
                <a:cubicBezTo>
                  <a:pt x="10811" y="16766"/>
                  <a:pt x="10811" y="16766"/>
                  <a:pt x="10811" y="16766"/>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en-US" altLang="zh-CN" sz="1800" u="none" strike="noStrike" kern="0" cap="none" spc="0" baseline="0">
              <a:solidFill>
                <a:srgbClr val="FFFFFF"/>
              </a:solidFill>
              <a:latin typeface="思源黑体 CN Normal" charset="0"/>
              <a:ea typeface="思源黑体 CN Normal" charset="0"/>
              <a:cs typeface="思源黑体 CN Normal" charset="0"/>
            </a:endParaRPr>
          </a:p>
        </p:txBody>
      </p:sp>
      <p:sp>
        <p:nvSpPr>
          <p:cNvPr id="9" name="文本框 8"/>
          <p:cNvSpPr txBox="1"/>
          <p:nvPr/>
        </p:nvSpPr>
        <p:spPr>
          <a:xfrm>
            <a:off x="1333500" y="312420"/>
            <a:ext cx="6991643" cy="51816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目前需要境外注册的国家及产品种类主要有</a:t>
            </a:r>
            <a:endPar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0" name="文本框 9"/>
          <p:cNvSpPr txBox="1"/>
          <p:nvPr/>
        </p:nvSpPr>
        <p:spPr>
          <a:xfrm>
            <a:off x="1333500" y="1489075"/>
            <a:ext cx="7810500" cy="4637405"/>
          </a:xfrm>
          <a:prstGeom prst="rect">
            <a:avLst/>
          </a:prstGeom>
          <a:noFill/>
          <a:ln w="9525" cap="flat" cmpd="sng">
            <a:noFill/>
            <a:prstDash val="solid"/>
            <a:miter/>
          </a:ln>
          <a:effectLst/>
        </p:spPr>
        <p:txBody>
          <a:bodyPr vert="horz" wrap="square" lIns="91440" tIns="45720" rIns="91440" bIns="45720" anchor="t" anchorCtr="0">
            <a:noAutofit/>
          </a:bodyPr>
          <a:lstStyle/>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欧盟：肉制品、肠衣、水产品、宠物食品。</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越南：水产品。</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泰国：水果、宠物食品。</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香港：冰鲜牛羊猪禽肉、冷冻禽肉。</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日本：热加工禽肉、宠物食品。</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609600" algn="just">
              <a:lnSpc>
                <a:spcPts val="28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韩国：水产品、畜产、宠物食品。</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endParaRPr>
          </a:p>
          <a:p>
            <a:pPr marL="0" indent="609600" algn="just">
              <a:lnSpc>
                <a:spcPts val="2800"/>
              </a:lnSpc>
              <a:spcBef>
                <a:spcPts val="0"/>
              </a:spcBef>
              <a:spcAft>
                <a:spcPts val="0"/>
              </a:spcAft>
              <a:buNone/>
            </a:pP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0" algn="l">
              <a:lnSpc>
                <a:spcPct val="100000"/>
              </a:lnSpc>
              <a:spcBef>
                <a:spcPts val="0"/>
              </a:spcBef>
              <a:spcAft>
                <a:spcPts val="0"/>
              </a:spcAft>
              <a:buNone/>
            </a:pPr>
            <a:r>
              <a:rPr lang="en-US" altLang="zh-CN"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rPr>
              <a:t>       </a:t>
            </a: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中亚五国：禽肉。</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441449" y="311784"/>
            <a:ext cx="5297171" cy="595630"/>
          </a:xfrm>
          <a:prstGeom prst="rect">
            <a:avLst/>
          </a:prstGeom>
          <a:noFill/>
          <a:ln w="9525" cap="flat" cmpd="sng">
            <a:noFill/>
            <a:prstDash val="solid"/>
            <a:miter/>
          </a:ln>
          <a:effectLst/>
        </p:spPr>
        <p:txBody>
          <a:bodyPr vert="horz" wrap="square" lIns="91440" tIns="45720" rIns="91440" bIns="0" anchor="t" anchorCtr="0">
            <a:no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海关对外推荐注册案例场景</a:t>
            </a:r>
            <a:endParaRPr lang="zh-CN" altLang="en-US" sz="2800" u="none" strike="noStrike" kern="1200" cap="none" spc="0" baseline="0">
              <a:solidFill>
                <a:srgbClr val="62A6CF"/>
              </a:solidFill>
              <a:latin typeface="思源黑体 CN Bold" pitchFamily="34" charset="-122"/>
              <a:ea typeface="思源黑体 CN Bold" pitchFamily="34" charset="-122"/>
              <a:cs typeface="思源黑体 CN Normal" charset="0"/>
              <a:sym typeface="思源黑体 CN Normal" charset="0"/>
            </a:endParaRPr>
          </a:p>
          <a:p>
            <a:pPr marL="0" indent="0" algn="l">
              <a:lnSpc>
                <a:spcPct val="100000"/>
              </a:lnSpc>
              <a:spcBef>
                <a:spcPts val="0"/>
              </a:spcBef>
              <a:spcAft>
                <a:spcPts val="0"/>
              </a:spcAft>
              <a:buNone/>
            </a:pPr>
            <a:endParaRPr lang="zh-CN" altLang="en-US" sz="28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 name="文本框 3"/>
          <p:cNvSpPr txBox="1"/>
          <p:nvPr>
            <p:custDataLst>
              <p:tags r:id="rId1"/>
            </p:custDataLst>
          </p:nvPr>
        </p:nvSpPr>
        <p:spPr>
          <a:xfrm>
            <a:off x="1441449" y="3342005"/>
            <a:ext cx="8759824" cy="2125345"/>
          </a:xfrm>
          <a:prstGeom prst="rect">
            <a:avLst/>
          </a:prstGeom>
          <a:noFill/>
          <a:ln w="9525" cap="flat" cmpd="sng">
            <a:noFill/>
            <a:prstDash val="solid"/>
            <a:miter/>
          </a:ln>
          <a:effectLst/>
        </p:spPr>
        <p:txBody>
          <a:bodyPr vert="horz" wrap="square" lIns="91440" tIns="45720" rIns="91440" bIns="45720" anchor="t" anchorCtr="0">
            <a:noAutofit/>
          </a:bodyPr>
          <a:lstStyle/>
          <a:p>
            <a:pPr marL="0" marR="0" indent="0" algn="l" eaLnBrk="1" fontAlgn="auto" latinLnBrk="0" hangingPunct="1">
              <a:lnSpc>
                <a:spcPct val="150000"/>
              </a:lnSpc>
              <a:spcBef>
                <a:spcPts val="0"/>
              </a:spcBef>
              <a:spcAft>
                <a:spcPts val="0"/>
              </a:spcAft>
              <a:buNone/>
            </a:pP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主动对接帮扶企业，支持企业同步推进</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接订单</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注册推荐</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，建立完善</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HACCP</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等质量管理体系，按照欧盟肉类监管法规改造升级生产线，在养殖场备案方面进行了容缺办理，将原本需要</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6</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个月以上的推荐周期压缩至</a:t>
            </a:r>
            <a:r>
              <a:rPr lang="en-US" altLang="zh-CN"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2</a:t>
            </a:r>
            <a:r>
              <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rPr>
              <a:t>个月，及时完成了境外注册的国内推荐和欧盟批准程序，企业顺利实现了订单按期交付。</a:t>
            </a:r>
            <a:endParaRPr lang="zh-CN" altLang="en-US" sz="1600" b="0" i="0" u="none" strike="noStrike" kern="1200" cap="none" spc="0" baseline="0">
              <a:solidFill>
                <a:srgbClr val="0D0D0D"/>
              </a:solidFill>
              <a:latin typeface="方正小标宋_GBK" panose="03000509000000000000" charset="-122"/>
              <a:ea typeface="方正小标宋_GBK" panose="03000509000000000000" charset="-122"/>
              <a:cs typeface="方正小标宋_GBK" panose="03000509000000000000" charset="-122"/>
              <a:sym typeface="HarmonyOS Sans SC Light" pitchFamily="2" charset="-122"/>
            </a:endParaRPr>
          </a:p>
        </p:txBody>
      </p:sp>
      <p:sp>
        <p:nvSpPr>
          <p:cNvPr id="11" name="文本框 10"/>
          <p:cNvSpPr txBox="1"/>
          <p:nvPr>
            <p:custDataLst>
              <p:tags r:id="rId2"/>
            </p:custDataLst>
          </p:nvPr>
        </p:nvSpPr>
        <p:spPr>
          <a:xfrm>
            <a:off x="1334135" y="1538605"/>
            <a:ext cx="8998585" cy="922019"/>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50000"/>
              </a:lnSpc>
              <a:spcBef>
                <a:spcPts val="0"/>
              </a:spcBef>
              <a:spcAft>
                <a:spcPts val="0"/>
              </a:spcAft>
              <a:buNone/>
            </a:pPr>
            <a:r>
              <a:rPr lang="zh-CN" altLang="en-US" sz="1800" b="0" i="0" u="none" strike="noStrike" kern="1200" cap="none" spc="0" baseline="0">
                <a:solidFill>
                  <a:srgbClr val="0D0D0D"/>
                </a:solidFill>
                <a:latin typeface="方正小标宋_GBK" panose="03000509000000000000" charset="-122"/>
                <a:ea typeface="方正小标宋_GBK" panose="03000509000000000000" charset="-122"/>
                <a:cs typeface="阿里巴巴普惠体 2.0 55 Regular" pitchFamily="18" charset="-122"/>
                <a:sym typeface="HarmonyOS Sans SC Light" pitchFamily="2" charset="-122"/>
              </a:rPr>
              <a:t>我市一家禽肉生产企业计划向欧盟出口熟制肉制品，在出口前遇到了困难，企业不在欧盟官方公布的名单企业中，无法向欧盟出口货物。</a:t>
            </a:r>
            <a:endParaRPr lang="zh-CN" altLang="en-US" sz="1800" b="0" i="0" u="none" strike="noStrike" kern="1200" cap="none" spc="0" baseline="0">
              <a:solidFill>
                <a:srgbClr val="0D0D0D"/>
              </a:solidFill>
              <a:latin typeface="方正小标宋_GBK" panose="03000509000000000000" charset="-122"/>
              <a:ea typeface="方正小标宋_GBK" panose="03000509000000000000" charset="-122"/>
              <a:cs typeface="阿里巴巴普惠体 2.0 55 Regular" pitchFamily="18" charset="-122"/>
              <a:sym typeface="HarmonyOS Sans SC Light" pitchFamily="2" charset="-122"/>
            </a:endParaRPr>
          </a:p>
        </p:txBody>
      </p:sp>
      <p:sp>
        <p:nvSpPr>
          <p:cNvPr id="14" name="矩形: 圆角 13" descr="D:\51PPT模板网\51pptmoban.com\图片.jpg"/>
          <p:cNvSpPr/>
          <p:nvPr>
            <p:custDataLst>
              <p:tags r:id="rId3"/>
            </p:custDataLst>
          </p:nvPr>
        </p:nvSpPr>
        <p:spPr>
          <a:xfrm>
            <a:off x="954723" y="1775749"/>
            <a:ext cx="226973" cy="1803221"/>
          </a:xfrm>
          <a:prstGeom prst="roundRect">
            <a:avLst>
              <a:gd name="adj" fmla="val 16666"/>
            </a:avLst>
          </a:prstGeom>
          <a:solidFill>
            <a:srgbClr val="2996CF"/>
          </a:solidFill>
          <a:ln w="127000" cap="flat" cmpd="sng">
            <a:noFill/>
            <a:prstDash val="solid"/>
            <a:roun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1200" cap="none" spc="0" baseline="0">
              <a:solidFill>
                <a:srgbClr val="FFFFFF"/>
              </a:solidFill>
              <a:latin typeface="阿里巴巴普惠体 2.0 55 Regular" pitchFamily="18" charset="-122"/>
              <a:ea typeface="阿里巴巴普惠体 2.0 55 Regular" pitchFamily="18" charset="-122"/>
              <a:cs typeface="阿里巴巴普惠体 2.0 55 Regular" pitchFamily="18" charset="-122"/>
            </a:endParaRPr>
          </a:p>
        </p:txBody>
      </p:sp>
      <p:sp>
        <p:nvSpPr>
          <p:cNvPr id="6" name="椭圆 5"/>
          <p:cNvSpPr/>
          <p:nvPr/>
        </p:nvSpPr>
        <p:spPr>
          <a:xfrm>
            <a:off x="512422" y="168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5" name="椭圆 14"/>
          <p:cNvSpPr/>
          <p:nvPr/>
        </p:nvSpPr>
        <p:spPr>
          <a:xfrm>
            <a:off x="1064796" y="194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9" name="medical-computer_88096"/>
          <p:cNvSpPr/>
          <p:nvPr/>
        </p:nvSpPr>
        <p:spPr>
          <a:xfrm>
            <a:off x="699927" y="399296"/>
            <a:ext cx="364868" cy="277422"/>
          </a:xfrm>
          <a:custGeom>
            <a:avLst/>
            <a:gdLst>
              <a:gd name="T1" fmla="*/ 0 w 21600"/>
              <a:gd name="T2" fmla="*/ 0 h 21600"/>
              <a:gd name="T3" fmla="*/ 21600 w 21600"/>
              <a:gd name="T4" fmla="*/ 21600 h 21600"/>
            </a:gdLst>
            <a:ahLst/>
            <a:cxnLst/>
            <a:rect l="T1" t="T2" r="T3" b="T4"/>
            <a:pathLst>
              <a:path w="21600" h="21600">
                <a:moveTo>
                  <a:pt x="1307" y="5108"/>
                </a:moveTo>
                <a:lnTo>
                  <a:pt x="1307" y="694"/>
                </a:lnTo>
                <a:cubicBezTo>
                  <a:pt x="1307" y="310"/>
                  <a:pt x="1545" y="0"/>
                  <a:pt x="1841" y="0"/>
                </a:cubicBezTo>
                <a:lnTo>
                  <a:pt x="19790" y="0"/>
                </a:lnTo>
                <a:cubicBezTo>
                  <a:pt x="20077" y="0"/>
                  <a:pt x="20319" y="310"/>
                  <a:pt x="20319" y="694"/>
                </a:cubicBezTo>
                <a:lnTo>
                  <a:pt x="20319" y="17532"/>
                </a:lnTo>
                <a:cubicBezTo>
                  <a:pt x="20319" y="17919"/>
                  <a:pt x="20077" y="18235"/>
                  <a:pt x="19790" y="18235"/>
                </a:cubicBezTo>
                <a:lnTo>
                  <a:pt x="13376" y="18235"/>
                </a:lnTo>
                <a:cubicBezTo>
                  <a:pt x="13084" y="18235"/>
                  <a:pt x="12850" y="17919"/>
                  <a:pt x="12850" y="17532"/>
                </a:cubicBezTo>
                <a:cubicBezTo>
                  <a:pt x="12850" y="17153"/>
                  <a:pt x="13084" y="16841"/>
                  <a:pt x="13376" y="16841"/>
                </a:cubicBezTo>
                <a:lnTo>
                  <a:pt x="19261" y="16841"/>
                </a:lnTo>
                <a:lnTo>
                  <a:pt x="19261" y="1394"/>
                </a:lnTo>
                <a:lnTo>
                  <a:pt x="2370" y="1394"/>
                </a:lnTo>
                <a:lnTo>
                  <a:pt x="2370" y="5108"/>
                </a:lnTo>
                <a:cubicBezTo>
                  <a:pt x="2370" y="5487"/>
                  <a:pt x="2128" y="5803"/>
                  <a:pt x="1841" y="5803"/>
                </a:cubicBezTo>
                <a:cubicBezTo>
                  <a:pt x="1545" y="5803"/>
                  <a:pt x="1307" y="5487"/>
                  <a:pt x="1307" y="5108"/>
                </a:cubicBezTo>
                <a:close/>
                <a:close/>
                <a:moveTo>
                  <a:pt x="527" y="8124"/>
                </a:moveTo>
                <a:lnTo>
                  <a:pt x="3901" y="8124"/>
                </a:lnTo>
                <a:lnTo>
                  <a:pt x="5365" y="11173"/>
                </a:lnTo>
                <a:cubicBezTo>
                  <a:pt x="5472" y="11390"/>
                  <a:pt x="5663" y="11518"/>
                  <a:pt x="5859" y="11492"/>
                </a:cubicBezTo>
                <a:cubicBezTo>
                  <a:pt x="6061" y="11471"/>
                  <a:pt x="6232" y="11298"/>
                  <a:pt x="6306" y="11051"/>
                </a:cubicBezTo>
                <a:lnTo>
                  <a:pt x="7764" y="6157"/>
                </a:lnTo>
                <a:lnTo>
                  <a:pt x="9430" y="13142"/>
                </a:lnTo>
                <a:cubicBezTo>
                  <a:pt x="9502" y="13430"/>
                  <a:pt x="9710" y="13626"/>
                  <a:pt x="9942" y="13626"/>
                </a:cubicBezTo>
                <a:lnTo>
                  <a:pt x="9958" y="13626"/>
                </a:lnTo>
                <a:cubicBezTo>
                  <a:pt x="10197" y="13618"/>
                  <a:pt x="10400" y="13398"/>
                  <a:pt x="10454" y="13094"/>
                </a:cubicBezTo>
                <a:lnTo>
                  <a:pt x="11364" y="8124"/>
                </a:lnTo>
                <a:lnTo>
                  <a:pt x="13579" y="8124"/>
                </a:lnTo>
                <a:cubicBezTo>
                  <a:pt x="13876" y="8124"/>
                  <a:pt x="14114" y="7819"/>
                  <a:pt x="14114" y="7433"/>
                </a:cubicBezTo>
                <a:cubicBezTo>
                  <a:pt x="14114" y="7046"/>
                  <a:pt x="13876" y="6737"/>
                  <a:pt x="13579" y="6737"/>
                </a:cubicBezTo>
                <a:lnTo>
                  <a:pt x="10948" y="6737"/>
                </a:lnTo>
                <a:cubicBezTo>
                  <a:pt x="10704" y="6737"/>
                  <a:pt x="10490" y="6957"/>
                  <a:pt x="10436" y="7268"/>
                </a:cubicBezTo>
                <a:lnTo>
                  <a:pt x="9875" y="10326"/>
                </a:lnTo>
                <a:lnTo>
                  <a:pt x="8328" y="3852"/>
                </a:lnTo>
                <a:cubicBezTo>
                  <a:pt x="8258" y="3573"/>
                  <a:pt x="8062" y="3379"/>
                  <a:pt x="7839" y="3368"/>
                </a:cubicBezTo>
                <a:cubicBezTo>
                  <a:pt x="7615" y="3354"/>
                  <a:pt x="7407" y="3534"/>
                  <a:pt x="7329" y="3810"/>
                </a:cubicBezTo>
                <a:lnTo>
                  <a:pt x="5703" y="9261"/>
                </a:lnTo>
                <a:lnTo>
                  <a:pt x="4645" y="7061"/>
                </a:lnTo>
                <a:cubicBezTo>
                  <a:pt x="4549" y="6858"/>
                  <a:pt x="4377" y="6737"/>
                  <a:pt x="4193" y="6737"/>
                </a:cubicBezTo>
                <a:lnTo>
                  <a:pt x="527" y="6737"/>
                </a:lnTo>
                <a:cubicBezTo>
                  <a:pt x="235" y="6737"/>
                  <a:pt x="0" y="7046"/>
                  <a:pt x="0" y="7433"/>
                </a:cubicBezTo>
                <a:cubicBezTo>
                  <a:pt x="0" y="7819"/>
                  <a:pt x="235" y="8124"/>
                  <a:pt x="527" y="8124"/>
                </a:cubicBezTo>
                <a:close/>
                <a:close/>
                <a:moveTo>
                  <a:pt x="21071" y="20210"/>
                </a:moveTo>
                <a:lnTo>
                  <a:pt x="556" y="20210"/>
                </a:lnTo>
                <a:cubicBezTo>
                  <a:pt x="265" y="20210"/>
                  <a:pt x="27" y="20515"/>
                  <a:pt x="27" y="20905"/>
                </a:cubicBezTo>
                <a:cubicBezTo>
                  <a:pt x="27" y="21288"/>
                  <a:pt x="265" y="21598"/>
                  <a:pt x="556" y="21598"/>
                </a:cubicBezTo>
                <a:lnTo>
                  <a:pt x="21071" y="21598"/>
                </a:lnTo>
                <a:cubicBezTo>
                  <a:pt x="21363" y="21598"/>
                  <a:pt x="21600" y="21288"/>
                  <a:pt x="21600" y="20905"/>
                </a:cubicBezTo>
                <a:cubicBezTo>
                  <a:pt x="21600" y="20515"/>
                  <a:pt x="21363" y="20210"/>
                  <a:pt x="21071" y="20210"/>
                </a:cubicBezTo>
                <a:close/>
                <a:close/>
                <a:moveTo>
                  <a:pt x="1841" y="9139"/>
                </a:moveTo>
                <a:cubicBezTo>
                  <a:pt x="1545" y="9139"/>
                  <a:pt x="1307" y="9449"/>
                  <a:pt x="1307" y="9836"/>
                </a:cubicBezTo>
                <a:lnTo>
                  <a:pt x="1307" y="17532"/>
                </a:lnTo>
                <a:cubicBezTo>
                  <a:pt x="1307" y="17919"/>
                  <a:pt x="1545" y="18235"/>
                  <a:pt x="1841" y="18235"/>
                </a:cubicBezTo>
                <a:lnTo>
                  <a:pt x="8252" y="18235"/>
                </a:lnTo>
                <a:cubicBezTo>
                  <a:pt x="8542" y="18235"/>
                  <a:pt x="8781" y="17919"/>
                  <a:pt x="8781" y="17532"/>
                </a:cubicBezTo>
                <a:cubicBezTo>
                  <a:pt x="8781" y="17153"/>
                  <a:pt x="8542" y="16841"/>
                  <a:pt x="8252" y="16841"/>
                </a:cubicBezTo>
                <a:lnTo>
                  <a:pt x="2370" y="16841"/>
                </a:lnTo>
                <a:lnTo>
                  <a:pt x="2370" y="9836"/>
                </a:lnTo>
                <a:cubicBezTo>
                  <a:pt x="2370" y="9449"/>
                  <a:pt x="2128" y="9139"/>
                  <a:pt x="1841" y="9139"/>
                </a:cubicBezTo>
                <a:close/>
                <a:close/>
                <a:moveTo>
                  <a:pt x="10811" y="16766"/>
                </a:moveTo>
                <a:cubicBezTo>
                  <a:pt x="11138" y="16766"/>
                  <a:pt x="11400" y="17112"/>
                  <a:pt x="11400" y="17532"/>
                </a:cubicBezTo>
                <a:cubicBezTo>
                  <a:pt x="11400" y="17961"/>
                  <a:pt x="11138" y="18306"/>
                  <a:pt x="10811" y="18306"/>
                </a:cubicBezTo>
                <a:cubicBezTo>
                  <a:pt x="10490" y="18306"/>
                  <a:pt x="10228" y="17961"/>
                  <a:pt x="10228" y="17532"/>
                </a:cubicBezTo>
                <a:cubicBezTo>
                  <a:pt x="10228" y="17112"/>
                  <a:pt x="10490" y="16766"/>
                  <a:pt x="10811" y="16766"/>
                </a:cubicBezTo>
                <a:cubicBezTo>
                  <a:pt x="10811" y="16766"/>
                  <a:pt x="10811" y="16766"/>
                  <a:pt x="10811" y="16766"/>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rcRect l="627" t="49891" r="30119" b="1076"/>
          <a:stretch>
            <a:fillRect/>
          </a:stretch>
        </p:blipFill>
        <p:spPr>
          <a:xfrm>
            <a:off x="0" y="1559657"/>
            <a:ext cx="4209435" cy="5298342"/>
          </a:xfrm>
          <a:prstGeom prst="rect">
            <a:avLst/>
          </a:prstGeom>
          <a:noFill/>
          <a:ln w="9525" cap="flat" cmpd="sng">
            <a:noFill/>
            <a:prstDash val="solid"/>
            <a:miter/>
          </a:ln>
          <a:effectLst/>
        </p:spPr>
      </p:pic>
      <p:pic>
        <p:nvPicPr>
          <p:cNvPr id="7" name="图片 6"/>
          <p:cNvPicPr>
            <a:picLocks noChangeAspect="1"/>
          </p:cNvPicPr>
          <p:nvPr/>
        </p:nvPicPr>
        <p:blipFill>
          <a:blip r:embed="rId1" cstate="print"/>
          <a:srcRect l="627" t="49891" r="30119" b="1076"/>
          <a:stretch>
            <a:fillRect/>
          </a:stretch>
        </p:blipFill>
        <p:spPr>
          <a:xfrm flipH="1" flipV="1">
            <a:off x="7982565" y="10160"/>
            <a:ext cx="4209435" cy="5298342"/>
          </a:xfrm>
          <a:prstGeom prst="rect">
            <a:avLst/>
          </a:prstGeom>
          <a:noFill/>
          <a:ln w="9525" cap="flat" cmpd="sng">
            <a:noFill/>
            <a:prstDash val="solid"/>
            <a:miter/>
          </a:ln>
          <a:effectLst/>
        </p:spPr>
      </p:pic>
      <p:sp>
        <p:nvSpPr>
          <p:cNvPr id="13" name="椭圆 12"/>
          <p:cNvSpPr/>
          <p:nvPr/>
        </p:nvSpPr>
        <p:spPr>
          <a:xfrm>
            <a:off x="3686348" y="1019347"/>
            <a:ext cx="4819305" cy="4819305"/>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4" name="椭圆 13"/>
          <p:cNvSpPr/>
          <p:nvPr/>
        </p:nvSpPr>
        <p:spPr>
          <a:xfrm>
            <a:off x="3570992" y="1793032"/>
            <a:ext cx="855296" cy="855296"/>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r>
              <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10</a:t>
            </a:r>
            <a:endParaRPr lang="en-US" altLang="zh-CN"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5" name="矩形 14"/>
          <p:cNvSpPr/>
          <p:nvPr/>
        </p:nvSpPr>
        <p:spPr>
          <a:xfrm>
            <a:off x="3815587" y="3121655"/>
            <a:ext cx="4560826" cy="615315"/>
          </a:xfrm>
          <a:prstGeom prst="rect">
            <a:avLst/>
          </a:prstGeom>
          <a:noFill/>
          <a:ln w="9525" cap="flat" cmpd="sng">
            <a:noFill/>
            <a:prstDash val="solid"/>
            <a:miter/>
          </a:ln>
          <a:effectLst/>
        </p:spPr>
        <p:txBody>
          <a:bodyPr vert="horz" wrap="square" lIns="0" tIns="0" rIns="0" bIns="0" anchor="t" anchorCtr="0">
            <a:spAutoFit/>
          </a:bodyPr>
          <a:lstStyle/>
          <a:p>
            <a:pPr marL="0" indent="0" algn="ctr">
              <a:lnSpc>
                <a:spcPct val="100000"/>
              </a:lnSpc>
              <a:spcBef>
                <a:spcPts val="0"/>
              </a:spcBef>
              <a:spcAft>
                <a:spcPts val="0"/>
              </a:spcAft>
              <a:buNone/>
            </a:pPr>
            <a:r>
              <a:rPr lang="zh-CN" altLang="en-US" sz="40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海关主动披露政策</a:t>
            </a:r>
            <a:endParaRPr lang="zh-CN" altLang="en-US" sz="4000" b="1" u="none" strike="noStrike" kern="0" cap="none" spc="300" baseline="0">
              <a:solidFill>
                <a:schemeClr val="accent1">
                  <a:lumMod val="75000"/>
                </a:schemeClr>
              </a:solidFill>
              <a:effectLst>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16" name="矩形: 圆角 38"/>
          <p:cNvSpPr/>
          <p:nvPr/>
        </p:nvSpPr>
        <p:spPr>
          <a:xfrm>
            <a:off x="5341488" y="4576230"/>
            <a:ext cx="1509025" cy="435844"/>
          </a:xfrm>
          <a:prstGeom prst="roundRect">
            <a:avLst>
              <a:gd name="adj" fmla="val 50000"/>
            </a:avLst>
          </a:prstGeom>
          <a:noFill/>
          <a:ln w="9525" cap="flat" cmpd="sng">
            <a:solidFill>
              <a:schemeClr val="accent1"/>
            </a:solidFill>
            <a:prstDash val="solid"/>
            <a:miter/>
            <a:headEnd type="none" w="med" len="med"/>
            <a:tailEnd type="none" w="med" len="med"/>
          </a:ln>
          <a:effectLst>
            <a:outerShdw blurRad="317500" dist="114300" dir="5400000" sx="97000" sy="97000" algn="t" rotWithShape="0">
              <a:srgbClr val="1A3CE7">
                <a:alpha val="21568"/>
              </a:srgb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r>
              <a:rPr lang="en-US" altLang="zh-CN"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rPr>
              <a:t>PART TEN</a:t>
            </a:r>
            <a:endParaRPr lang="zh-CN" altLang="en-US" sz="1600" u="none" strike="noStrike" kern="0" cap="none" spc="0" baseline="0">
              <a:solidFill>
                <a:srgbClr val="62A6CF"/>
              </a:solidFill>
              <a:latin typeface="思源黑体 CN Normal" charset="0"/>
              <a:ea typeface="思源黑体 CN Normal" charset="0"/>
              <a:cs typeface="思源黑体 CN Normal" charset="0"/>
              <a:sym typeface="思源黑体 CN Normal" charset="0"/>
            </a:endParaRPr>
          </a:p>
        </p:txBody>
      </p:sp>
      <p:sp>
        <p:nvSpPr>
          <p:cNvPr id="18" name="任意多边形 17"/>
          <p:cNvSpPr>
            <a:spLocks noChangeAspect="1"/>
          </p:cNvSpPr>
          <p:nvPr/>
        </p:nvSpPr>
        <p:spPr>
          <a:xfrm>
            <a:off x="5747396" y="1952174"/>
            <a:ext cx="697204" cy="696154"/>
          </a:xfrm>
          <a:custGeom>
            <a:avLst/>
            <a:gdLst>
              <a:gd name="T1" fmla="*/ 0 w 21600"/>
              <a:gd name="T2" fmla="*/ 0 h 21600"/>
              <a:gd name="T3" fmla="*/ 21600 w 21600"/>
              <a:gd name="T4" fmla="*/ 21600 h 21600"/>
            </a:gdLst>
            <a:ahLst/>
            <a:cxnLst/>
            <a:rect l="T1" t="T2" r="T3" b="T4"/>
            <a:pathLst>
              <a:path w="21600" h="21600">
                <a:moveTo>
                  <a:pt x="18779" y="18779"/>
                </a:moveTo>
                <a:lnTo>
                  <a:pt x="18779" y="19486"/>
                </a:lnTo>
                <a:cubicBezTo>
                  <a:pt x="18779" y="19874"/>
                  <a:pt x="19096" y="20188"/>
                  <a:pt x="19486" y="20188"/>
                </a:cubicBezTo>
                <a:cubicBezTo>
                  <a:pt x="19874" y="20188"/>
                  <a:pt x="20187" y="19874"/>
                  <a:pt x="20187" y="19486"/>
                </a:cubicBezTo>
                <a:lnTo>
                  <a:pt x="20187" y="18779"/>
                </a:lnTo>
                <a:lnTo>
                  <a:pt x="18779" y="18779"/>
                </a:lnTo>
                <a:close/>
                <a:close/>
                <a:moveTo>
                  <a:pt x="3520" y="16902"/>
                </a:moveTo>
                <a:lnTo>
                  <a:pt x="12442" y="16902"/>
                </a:lnTo>
                <a:cubicBezTo>
                  <a:pt x="12831" y="16902"/>
                  <a:pt x="13146" y="17217"/>
                  <a:pt x="13146" y="17606"/>
                </a:cubicBezTo>
                <a:cubicBezTo>
                  <a:pt x="13146" y="17997"/>
                  <a:pt x="12831" y="18312"/>
                  <a:pt x="12442" y="18312"/>
                </a:cubicBezTo>
                <a:lnTo>
                  <a:pt x="3520" y="18312"/>
                </a:lnTo>
                <a:cubicBezTo>
                  <a:pt x="3131" y="18312"/>
                  <a:pt x="2815" y="17997"/>
                  <a:pt x="2815" y="17606"/>
                </a:cubicBezTo>
                <a:cubicBezTo>
                  <a:pt x="2815" y="17217"/>
                  <a:pt x="3131" y="16902"/>
                  <a:pt x="3520" y="16902"/>
                </a:cubicBezTo>
                <a:close/>
                <a:close/>
                <a:moveTo>
                  <a:pt x="10561" y="14085"/>
                </a:moveTo>
                <a:lnTo>
                  <a:pt x="12442" y="14085"/>
                </a:lnTo>
                <a:cubicBezTo>
                  <a:pt x="12831" y="14085"/>
                  <a:pt x="13146" y="14400"/>
                  <a:pt x="13146" y="14789"/>
                </a:cubicBezTo>
                <a:cubicBezTo>
                  <a:pt x="13146" y="15178"/>
                  <a:pt x="12831" y="15492"/>
                  <a:pt x="12442" y="15492"/>
                </a:cubicBezTo>
                <a:lnTo>
                  <a:pt x="10561" y="15492"/>
                </a:lnTo>
                <a:cubicBezTo>
                  <a:pt x="10172" y="15492"/>
                  <a:pt x="9858" y="15178"/>
                  <a:pt x="9858" y="14789"/>
                </a:cubicBezTo>
                <a:cubicBezTo>
                  <a:pt x="9858" y="14400"/>
                  <a:pt x="10172" y="14085"/>
                  <a:pt x="10561" y="14085"/>
                </a:cubicBezTo>
                <a:close/>
                <a:close/>
                <a:moveTo>
                  <a:pt x="3520" y="14085"/>
                </a:moveTo>
                <a:lnTo>
                  <a:pt x="7745" y="14085"/>
                </a:lnTo>
                <a:cubicBezTo>
                  <a:pt x="8134" y="14085"/>
                  <a:pt x="8448" y="14400"/>
                  <a:pt x="8448" y="14789"/>
                </a:cubicBezTo>
                <a:cubicBezTo>
                  <a:pt x="8448" y="15178"/>
                  <a:pt x="8134" y="15492"/>
                  <a:pt x="7745" y="15492"/>
                </a:cubicBezTo>
                <a:lnTo>
                  <a:pt x="3520" y="15492"/>
                </a:lnTo>
                <a:cubicBezTo>
                  <a:pt x="3131" y="15492"/>
                  <a:pt x="2815" y="15178"/>
                  <a:pt x="2815" y="14789"/>
                </a:cubicBezTo>
                <a:cubicBezTo>
                  <a:pt x="2815" y="14400"/>
                  <a:pt x="3131" y="14085"/>
                  <a:pt x="3520" y="14085"/>
                </a:cubicBezTo>
                <a:close/>
                <a:close/>
                <a:moveTo>
                  <a:pt x="3520" y="11269"/>
                </a:moveTo>
                <a:lnTo>
                  <a:pt x="12442" y="11269"/>
                </a:lnTo>
                <a:cubicBezTo>
                  <a:pt x="12831" y="11269"/>
                  <a:pt x="13146" y="11583"/>
                  <a:pt x="13146" y="11972"/>
                </a:cubicBezTo>
                <a:cubicBezTo>
                  <a:pt x="13146" y="12361"/>
                  <a:pt x="12831" y="12679"/>
                  <a:pt x="12442" y="12679"/>
                </a:cubicBezTo>
                <a:lnTo>
                  <a:pt x="3520" y="12679"/>
                </a:lnTo>
                <a:cubicBezTo>
                  <a:pt x="3131" y="12679"/>
                  <a:pt x="2815" y="12361"/>
                  <a:pt x="2815" y="11972"/>
                </a:cubicBezTo>
                <a:cubicBezTo>
                  <a:pt x="2815" y="11583"/>
                  <a:pt x="3131" y="11269"/>
                  <a:pt x="3520" y="11269"/>
                </a:cubicBezTo>
                <a:close/>
                <a:close/>
                <a:moveTo>
                  <a:pt x="9154" y="8451"/>
                </a:moveTo>
                <a:lnTo>
                  <a:pt x="12442" y="8451"/>
                </a:lnTo>
                <a:cubicBezTo>
                  <a:pt x="12831" y="8451"/>
                  <a:pt x="13146" y="8767"/>
                  <a:pt x="13146" y="9157"/>
                </a:cubicBezTo>
                <a:cubicBezTo>
                  <a:pt x="13146" y="9544"/>
                  <a:pt x="12831" y="9862"/>
                  <a:pt x="12442" y="9862"/>
                </a:cubicBezTo>
                <a:lnTo>
                  <a:pt x="9154" y="9862"/>
                </a:lnTo>
                <a:cubicBezTo>
                  <a:pt x="8764" y="9862"/>
                  <a:pt x="8448" y="9544"/>
                  <a:pt x="8448" y="9157"/>
                </a:cubicBezTo>
                <a:cubicBezTo>
                  <a:pt x="8448" y="8767"/>
                  <a:pt x="8764" y="8451"/>
                  <a:pt x="9154" y="8451"/>
                </a:cubicBezTo>
                <a:close/>
                <a:close/>
                <a:moveTo>
                  <a:pt x="3520" y="8451"/>
                </a:moveTo>
                <a:lnTo>
                  <a:pt x="6336" y="8451"/>
                </a:lnTo>
                <a:cubicBezTo>
                  <a:pt x="6727" y="8451"/>
                  <a:pt x="7039" y="8767"/>
                  <a:pt x="7039" y="9157"/>
                </a:cubicBezTo>
                <a:cubicBezTo>
                  <a:pt x="7039" y="9544"/>
                  <a:pt x="6727" y="9862"/>
                  <a:pt x="6336" y="9862"/>
                </a:cubicBezTo>
                <a:lnTo>
                  <a:pt x="3520" y="9862"/>
                </a:lnTo>
                <a:cubicBezTo>
                  <a:pt x="3131" y="9862"/>
                  <a:pt x="2815" y="9544"/>
                  <a:pt x="2815" y="9157"/>
                </a:cubicBezTo>
                <a:cubicBezTo>
                  <a:pt x="2815" y="8767"/>
                  <a:pt x="3131" y="8451"/>
                  <a:pt x="3520" y="8451"/>
                </a:cubicBezTo>
                <a:close/>
                <a:close/>
                <a:moveTo>
                  <a:pt x="18779" y="5634"/>
                </a:moveTo>
                <a:lnTo>
                  <a:pt x="18779" y="17372"/>
                </a:lnTo>
                <a:lnTo>
                  <a:pt x="20187" y="17372"/>
                </a:lnTo>
                <a:lnTo>
                  <a:pt x="20187" y="5634"/>
                </a:lnTo>
                <a:lnTo>
                  <a:pt x="18779" y="5634"/>
                </a:lnTo>
                <a:close/>
                <a:close/>
                <a:moveTo>
                  <a:pt x="3520" y="5634"/>
                </a:moveTo>
                <a:lnTo>
                  <a:pt x="12442" y="5634"/>
                </a:lnTo>
                <a:cubicBezTo>
                  <a:pt x="12831" y="5634"/>
                  <a:pt x="13146" y="5950"/>
                  <a:pt x="13146" y="6337"/>
                </a:cubicBezTo>
                <a:cubicBezTo>
                  <a:pt x="13146" y="6727"/>
                  <a:pt x="12831" y="7042"/>
                  <a:pt x="12442" y="7042"/>
                </a:cubicBezTo>
                <a:lnTo>
                  <a:pt x="3520" y="7042"/>
                </a:lnTo>
                <a:cubicBezTo>
                  <a:pt x="3131" y="7042"/>
                  <a:pt x="2815" y="6727"/>
                  <a:pt x="2815" y="6337"/>
                </a:cubicBezTo>
                <a:cubicBezTo>
                  <a:pt x="2815" y="5950"/>
                  <a:pt x="3131" y="5634"/>
                  <a:pt x="3520" y="5634"/>
                </a:cubicBezTo>
                <a:close/>
                <a:close/>
                <a:moveTo>
                  <a:pt x="6336" y="2815"/>
                </a:moveTo>
                <a:lnTo>
                  <a:pt x="9622" y="2815"/>
                </a:lnTo>
                <a:cubicBezTo>
                  <a:pt x="10011" y="2815"/>
                  <a:pt x="10328" y="3132"/>
                  <a:pt x="10328" y="3522"/>
                </a:cubicBezTo>
                <a:cubicBezTo>
                  <a:pt x="10328" y="3911"/>
                  <a:pt x="10011" y="4228"/>
                  <a:pt x="9622" y="4228"/>
                </a:cubicBezTo>
                <a:lnTo>
                  <a:pt x="6336" y="4228"/>
                </a:lnTo>
                <a:cubicBezTo>
                  <a:pt x="5948" y="4228"/>
                  <a:pt x="5630" y="3911"/>
                  <a:pt x="5630" y="3522"/>
                </a:cubicBezTo>
                <a:cubicBezTo>
                  <a:pt x="5630" y="3132"/>
                  <a:pt x="5948" y="2815"/>
                  <a:pt x="6336" y="2815"/>
                </a:cubicBezTo>
                <a:close/>
                <a:close/>
                <a:moveTo>
                  <a:pt x="19486" y="2491"/>
                </a:moveTo>
                <a:lnTo>
                  <a:pt x="18779" y="4135"/>
                </a:lnTo>
                <a:lnTo>
                  <a:pt x="18779" y="4225"/>
                </a:lnTo>
                <a:lnTo>
                  <a:pt x="20187" y="4225"/>
                </a:lnTo>
                <a:lnTo>
                  <a:pt x="20187" y="4135"/>
                </a:lnTo>
                <a:lnTo>
                  <a:pt x="19486" y="2491"/>
                </a:lnTo>
                <a:close/>
                <a:close/>
                <a:moveTo>
                  <a:pt x="1405" y="1405"/>
                </a:moveTo>
                <a:lnTo>
                  <a:pt x="1405" y="20188"/>
                </a:lnTo>
                <a:lnTo>
                  <a:pt x="14555" y="20188"/>
                </a:lnTo>
                <a:lnTo>
                  <a:pt x="14555" y="1405"/>
                </a:lnTo>
                <a:lnTo>
                  <a:pt x="1405" y="1405"/>
                </a:lnTo>
                <a:close/>
                <a:close/>
                <a:moveTo>
                  <a:pt x="19486" y="0"/>
                </a:moveTo>
                <a:cubicBezTo>
                  <a:pt x="19765" y="0"/>
                  <a:pt x="20019" y="167"/>
                  <a:pt x="20132" y="427"/>
                </a:cubicBezTo>
                <a:lnTo>
                  <a:pt x="21542" y="3711"/>
                </a:lnTo>
                <a:cubicBezTo>
                  <a:pt x="21580" y="3799"/>
                  <a:pt x="21596" y="3894"/>
                  <a:pt x="21596" y="3985"/>
                </a:cubicBezTo>
                <a:lnTo>
                  <a:pt x="21596" y="19486"/>
                </a:lnTo>
                <a:cubicBezTo>
                  <a:pt x="21596" y="20652"/>
                  <a:pt x="20653" y="21599"/>
                  <a:pt x="19486" y="21599"/>
                </a:cubicBezTo>
                <a:cubicBezTo>
                  <a:pt x="18317" y="21599"/>
                  <a:pt x="17371" y="20652"/>
                  <a:pt x="17371" y="19486"/>
                </a:cubicBezTo>
                <a:lnTo>
                  <a:pt x="17371" y="3985"/>
                </a:lnTo>
                <a:cubicBezTo>
                  <a:pt x="17371" y="3894"/>
                  <a:pt x="17390" y="3799"/>
                  <a:pt x="17429" y="3711"/>
                </a:cubicBezTo>
                <a:lnTo>
                  <a:pt x="18837" y="427"/>
                </a:lnTo>
                <a:cubicBezTo>
                  <a:pt x="18947" y="167"/>
                  <a:pt x="19203" y="0"/>
                  <a:pt x="19486" y="0"/>
                </a:cubicBezTo>
                <a:close/>
                <a:close/>
                <a:moveTo>
                  <a:pt x="703" y="0"/>
                </a:moveTo>
                <a:lnTo>
                  <a:pt x="15257" y="0"/>
                </a:lnTo>
                <a:cubicBezTo>
                  <a:pt x="15647" y="0"/>
                  <a:pt x="15963" y="316"/>
                  <a:pt x="15963" y="705"/>
                </a:cubicBezTo>
                <a:lnTo>
                  <a:pt x="15963" y="20892"/>
                </a:lnTo>
                <a:cubicBezTo>
                  <a:pt x="15963" y="21281"/>
                  <a:pt x="15647" y="21599"/>
                  <a:pt x="15257" y="21599"/>
                </a:cubicBezTo>
                <a:lnTo>
                  <a:pt x="703" y="21599"/>
                </a:lnTo>
                <a:cubicBezTo>
                  <a:pt x="315" y="21599"/>
                  <a:pt x="0" y="21281"/>
                  <a:pt x="0" y="20892"/>
                </a:cubicBezTo>
                <a:lnTo>
                  <a:pt x="0" y="705"/>
                </a:lnTo>
                <a:cubicBezTo>
                  <a:pt x="0" y="316"/>
                  <a:pt x="315" y="0"/>
                  <a:pt x="703" y="0"/>
                </a:cubicBezTo>
                <a:close/>
              </a:path>
            </a:pathLst>
          </a:custGeom>
          <a:solidFill>
            <a:srgbClr val="62A6CF"/>
          </a:solidFill>
          <a:ln w="381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32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图表 12" descr="7b0a202020202263686172745265734964223a20223230343736393439220a7d0a"/>
          <p:cNvGraphicFramePr/>
          <p:nvPr/>
        </p:nvGraphicFramePr>
        <p:xfrm>
          <a:off x="7281544" y="3627755"/>
          <a:ext cx="5820409" cy="240855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图表 11" descr="7b0a202020202263686172745265734964223a20223530303533343435220a7d0a"/>
          <p:cNvGraphicFramePr/>
          <p:nvPr/>
        </p:nvGraphicFramePr>
        <p:xfrm>
          <a:off x="3949065" y="3793490"/>
          <a:ext cx="5280660" cy="224282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组合 1"/>
          <p:cNvGrpSpPr/>
          <p:nvPr/>
        </p:nvGrpSpPr>
        <p:grpSpPr>
          <a:xfrm>
            <a:off x="486353" y="408892"/>
            <a:ext cx="821451" cy="821452"/>
            <a:chOff x="486353" y="408892"/>
            <a:chExt cx="821451" cy="821452"/>
          </a:xfrm>
        </p:grpSpPr>
        <p:sp>
          <p:nvSpPr>
            <p:cNvPr id="55" name="椭圆 54"/>
            <p:cNvSpPr/>
            <p:nvPr/>
          </p:nvSpPr>
          <p:spPr>
            <a:xfrm>
              <a:off x="486353" y="408892"/>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539989"/>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r>
                <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01</a:t>
              </a:r>
              <a:endParaRPr lang="zh-CN" altLang="en-US"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10" name="文本框 9"/>
          <p:cNvSpPr txBox="1"/>
          <p:nvPr/>
        </p:nvSpPr>
        <p:spPr>
          <a:xfrm>
            <a:off x="1308099" y="584200"/>
            <a:ext cx="4862829" cy="521969"/>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00000"/>
              </a:lnSpc>
              <a:spcBef>
                <a:spcPts val="0"/>
              </a:spcBef>
              <a:spcAft>
                <a:spcPts val="0"/>
              </a:spcAft>
              <a:buNone/>
            </a:pPr>
            <a:r>
              <a:rPr lang="zh-CN" altLang="en-US" sz="2800" b="0" i="0" u="none" strike="noStrike" kern="1200" cap="none" spc="0" baseline="0">
                <a:solidFill>
                  <a:schemeClr val="accent1"/>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经营主体展现“新”活力</a:t>
            </a:r>
            <a:endParaRPr lang="zh-CN" altLang="en-US" sz="2800" b="0" i="0" u="none" strike="noStrike" kern="1200" cap="none" spc="0" baseline="0">
              <a:solidFill>
                <a:schemeClr val="accent1"/>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 name="直接连接符 3"/>
          <p:cNvSpPr/>
          <p:nvPr/>
        </p:nvSpPr>
        <p:spPr>
          <a:xfrm>
            <a:off x="1392865" y="1099247"/>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3" name="文本框 2"/>
          <p:cNvSpPr txBox="1"/>
          <p:nvPr/>
        </p:nvSpPr>
        <p:spPr>
          <a:xfrm>
            <a:off x="617219" y="1605280"/>
            <a:ext cx="7040245" cy="983615"/>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1800" b="1" u="none" strike="noStrike" kern="1200" cap="none" spc="0" baseline="0">
                <a:latin typeface="Times New Roman" panose="02020603050405020304" charset="0"/>
                <a:ea typeface="方正楷体_GB2312" panose="02000000000000000000" charset="-122"/>
                <a:cs typeface="Times New Roman" panose="02020603050405020304" charset="0"/>
              </a:rPr>
              <a:t>2023</a:t>
            </a:r>
            <a:r>
              <a:rPr lang="zh-CN" altLang="en-US" sz="1800" b="1" u="none" strike="noStrike" kern="1200" cap="none" spc="0" baseline="0">
                <a:latin typeface="方正楷体_GB2312" panose="02000000000000000000" charset="-122"/>
                <a:ea typeface="方正楷体_GB2312" panose="02000000000000000000" charset="-122"/>
                <a:cs typeface="方正楷体_GB2312" panose="02000000000000000000" charset="-122"/>
              </a:rPr>
              <a:t>年以来，我市有进出口实绩的企业数量</a:t>
            </a:r>
            <a:endParaRPr lang="zh-CN" altLang="en-US" sz="1800" b="1" u="none" strike="noStrike" kern="1200" cap="none" spc="0" baseline="0">
              <a:latin typeface="方正楷体_GB2312" panose="02000000000000000000" charset="-122"/>
              <a:ea typeface="方正楷体_GB2312" panose="02000000000000000000" charset="-122"/>
              <a:cs typeface="方正楷体_GB2312" panose="02000000000000000000" charset="-122"/>
            </a:endParaRPr>
          </a:p>
          <a:p>
            <a:pPr marL="0" indent="0" algn="l">
              <a:lnSpc>
                <a:spcPct val="100000"/>
              </a:lnSpc>
              <a:spcBef>
                <a:spcPts val="0"/>
              </a:spcBef>
              <a:spcAft>
                <a:spcPts val="0"/>
              </a:spcAft>
              <a:buNone/>
            </a:pPr>
            <a:r>
              <a:rPr lang="zh-CN" altLang="en-US" sz="4000" u="none" strike="noStrike" kern="1200" cap="none" spc="0" baseline="0">
                <a:solidFill>
                  <a:schemeClr val="accent1">
                    <a:lumMod val="75000"/>
                  </a:schemeClr>
                </a:solidFill>
                <a:latin typeface="潮字社国风鸿书简-闪" charset="-122"/>
                <a:ea typeface="潮字社国风鸿书简-闪" charset="-122"/>
                <a:cs typeface="思源黑体 CN Normal" charset="0"/>
              </a:rPr>
              <a:t>持续增加</a:t>
            </a:r>
            <a:endParaRPr lang="zh-CN" altLang="en-US" sz="4000" u="none" strike="noStrike" kern="1200" cap="none" spc="0" baseline="0">
              <a:solidFill>
                <a:schemeClr val="accent1">
                  <a:lumMod val="75000"/>
                </a:schemeClr>
              </a:solidFill>
              <a:latin typeface="潮字社国风鸿书简-闪" charset="-122"/>
              <a:ea typeface="潮字社国风鸿书简-闪" charset="-122"/>
              <a:cs typeface="思源黑体 CN Normal" charset="0"/>
            </a:endParaRPr>
          </a:p>
        </p:txBody>
      </p:sp>
      <p:graphicFrame>
        <p:nvGraphicFramePr>
          <p:cNvPr id="23" name="内容占位符 22"/>
          <p:cNvGraphicFramePr/>
          <p:nvPr>
            <p:ph idx="1"/>
          </p:nvPr>
        </p:nvGraphicFramePr>
        <p:xfrm>
          <a:off x="551815" y="2963545"/>
          <a:ext cx="4546599" cy="31654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图片 10" descr="未标题-1"/>
          <p:cNvPicPr>
            <a:picLocks noChangeAspect="1"/>
          </p:cNvPicPr>
          <p:nvPr/>
        </p:nvPicPr>
        <p:blipFill>
          <a:blip r:embed="rId4" cstate="print"/>
          <a:stretch>
            <a:fillRect/>
          </a:stretch>
        </p:blipFill>
        <p:spPr>
          <a:xfrm>
            <a:off x="6657975" y="1605280"/>
            <a:ext cx="4257675" cy="1241423"/>
          </a:xfrm>
          <a:prstGeom prst="rect">
            <a:avLst/>
          </a:prstGeom>
          <a:noFill/>
          <a:ln w="9525" cap="flat" cmpd="sng">
            <a:noFill/>
            <a:prstDash val="solid"/>
            <a:miter/>
          </a:ln>
          <a:effectLst/>
        </p:spPr>
      </p:pic>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441302" y="422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1" name="椭圆 10"/>
          <p:cNvSpPr/>
          <p:nvPr/>
        </p:nvSpPr>
        <p:spPr>
          <a:xfrm>
            <a:off x="993676" y="448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2" name="矩形 11"/>
          <p:cNvSpPr/>
          <p:nvPr/>
        </p:nvSpPr>
        <p:spPr>
          <a:xfrm>
            <a:off x="1368425" y="628015"/>
            <a:ext cx="3740150" cy="430529"/>
          </a:xfrm>
          <a:prstGeom prst="rect">
            <a:avLst/>
          </a:prstGeom>
          <a:noFill/>
          <a:ln w="9525" cap="flat" cmpd="sng">
            <a:noFill/>
            <a:prstDash val="solid"/>
            <a:miter/>
          </a:ln>
          <a:effectLst>
            <a:outerShdw blurRad="76200" dir="18900000" sy="23000" kx="-1200000" algn="bl" rotWithShape="0">
              <a:srgbClr val="000000">
                <a:alpha val="19607"/>
              </a:srgbClr>
            </a:outerShdw>
          </a:effectLst>
        </p:spPr>
        <p:txBody>
          <a:bodyPr vert="horz" wrap="square" lIns="0" tIns="0" rIns="0" bIns="0" anchor="t" anchorCtr="0">
            <a:sp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海关主动披露政策</a:t>
            </a:r>
            <a:endParaRPr lang="zh-CN" altLang="en-US" sz="2800" u="none" strike="noStrike" kern="1200" cap="none" spc="0" baseline="0">
              <a:solidFill>
                <a:schemeClr val="tx1"/>
              </a:solidFill>
              <a:latin typeface="思源黑体 CN Bold" pitchFamily="34" charset="-122"/>
              <a:ea typeface="思源黑体 CN Bold" pitchFamily="34" charset="-122"/>
              <a:cs typeface="思源黑体 CN Normal" charset="0"/>
              <a:sym typeface="思源黑体 CN Normal" charset="0"/>
            </a:endParaRPr>
          </a:p>
        </p:txBody>
      </p:sp>
      <p:sp>
        <p:nvSpPr>
          <p:cNvPr id="19" name="medical-computer_88096"/>
          <p:cNvSpPr/>
          <p:nvPr/>
        </p:nvSpPr>
        <p:spPr>
          <a:xfrm>
            <a:off x="628807" y="653295"/>
            <a:ext cx="364869" cy="277422"/>
          </a:xfrm>
          <a:custGeom>
            <a:avLst/>
            <a:gdLst>
              <a:gd name="T1" fmla="*/ 0 w 21600"/>
              <a:gd name="T2" fmla="*/ 0 h 21600"/>
              <a:gd name="T3" fmla="*/ 21600 w 21600"/>
              <a:gd name="T4" fmla="*/ 21600 h 21600"/>
            </a:gdLst>
            <a:ahLst/>
            <a:cxnLst/>
            <a:rect l="T1" t="T2" r="T3" b="T4"/>
            <a:pathLst>
              <a:path w="21600" h="21600">
                <a:moveTo>
                  <a:pt x="1308" y="5108"/>
                </a:moveTo>
                <a:lnTo>
                  <a:pt x="1308" y="694"/>
                </a:lnTo>
                <a:cubicBezTo>
                  <a:pt x="1308" y="310"/>
                  <a:pt x="1546" y="0"/>
                  <a:pt x="1841" y="0"/>
                </a:cubicBezTo>
                <a:lnTo>
                  <a:pt x="19790" y="0"/>
                </a:lnTo>
                <a:cubicBezTo>
                  <a:pt x="20078" y="0"/>
                  <a:pt x="20319" y="310"/>
                  <a:pt x="20319" y="694"/>
                </a:cubicBezTo>
                <a:lnTo>
                  <a:pt x="20319" y="17533"/>
                </a:lnTo>
                <a:cubicBezTo>
                  <a:pt x="20319" y="17920"/>
                  <a:pt x="20078" y="18235"/>
                  <a:pt x="19790" y="18235"/>
                </a:cubicBezTo>
                <a:lnTo>
                  <a:pt x="13379" y="18235"/>
                </a:lnTo>
                <a:cubicBezTo>
                  <a:pt x="13081" y="18235"/>
                  <a:pt x="12849" y="17920"/>
                  <a:pt x="12849" y="17533"/>
                </a:cubicBezTo>
                <a:cubicBezTo>
                  <a:pt x="12849" y="17154"/>
                  <a:pt x="13081" y="16841"/>
                  <a:pt x="13379" y="16841"/>
                </a:cubicBezTo>
                <a:lnTo>
                  <a:pt x="19261" y="16841"/>
                </a:lnTo>
                <a:lnTo>
                  <a:pt x="19261" y="1394"/>
                </a:lnTo>
                <a:lnTo>
                  <a:pt x="2367" y="1394"/>
                </a:lnTo>
                <a:lnTo>
                  <a:pt x="2367" y="5108"/>
                </a:lnTo>
                <a:cubicBezTo>
                  <a:pt x="2367" y="5488"/>
                  <a:pt x="2129" y="5803"/>
                  <a:pt x="1841" y="5803"/>
                </a:cubicBezTo>
                <a:cubicBezTo>
                  <a:pt x="1546" y="5803"/>
                  <a:pt x="1308" y="5488"/>
                  <a:pt x="1308" y="5108"/>
                </a:cubicBezTo>
                <a:close/>
                <a:close/>
                <a:moveTo>
                  <a:pt x="528" y="8124"/>
                </a:moveTo>
                <a:lnTo>
                  <a:pt x="3902" y="8124"/>
                </a:lnTo>
                <a:lnTo>
                  <a:pt x="5365" y="11173"/>
                </a:lnTo>
                <a:cubicBezTo>
                  <a:pt x="5472" y="11390"/>
                  <a:pt x="5663" y="11518"/>
                  <a:pt x="5859" y="11492"/>
                </a:cubicBezTo>
                <a:cubicBezTo>
                  <a:pt x="6061" y="11471"/>
                  <a:pt x="6232" y="11298"/>
                  <a:pt x="6305" y="11051"/>
                </a:cubicBezTo>
                <a:lnTo>
                  <a:pt x="7767" y="6157"/>
                </a:lnTo>
                <a:lnTo>
                  <a:pt x="9433" y="13142"/>
                </a:lnTo>
                <a:cubicBezTo>
                  <a:pt x="9505" y="13426"/>
                  <a:pt x="9712" y="13626"/>
                  <a:pt x="9940" y="13626"/>
                </a:cubicBezTo>
                <a:lnTo>
                  <a:pt x="9958" y="13626"/>
                </a:lnTo>
                <a:cubicBezTo>
                  <a:pt x="10196" y="13618"/>
                  <a:pt x="10398" y="13398"/>
                  <a:pt x="10452" y="13094"/>
                </a:cubicBezTo>
                <a:lnTo>
                  <a:pt x="11366" y="8124"/>
                </a:lnTo>
                <a:lnTo>
                  <a:pt x="13581" y="8124"/>
                </a:lnTo>
                <a:cubicBezTo>
                  <a:pt x="13876" y="8124"/>
                  <a:pt x="14114" y="7819"/>
                  <a:pt x="14114" y="7433"/>
                </a:cubicBezTo>
                <a:cubicBezTo>
                  <a:pt x="14114" y="7046"/>
                  <a:pt x="13876" y="6737"/>
                  <a:pt x="13581" y="6737"/>
                </a:cubicBezTo>
                <a:lnTo>
                  <a:pt x="10949" y="6737"/>
                </a:lnTo>
                <a:cubicBezTo>
                  <a:pt x="10706" y="6737"/>
                  <a:pt x="10491" y="6957"/>
                  <a:pt x="10434" y="7268"/>
                </a:cubicBezTo>
                <a:lnTo>
                  <a:pt x="9875" y="10326"/>
                </a:lnTo>
                <a:lnTo>
                  <a:pt x="8328" y="3851"/>
                </a:lnTo>
                <a:cubicBezTo>
                  <a:pt x="8260" y="3569"/>
                  <a:pt x="8065" y="3379"/>
                  <a:pt x="7839" y="3369"/>
                </a:cubicBezTo>
                <a:cubicBezTo>
                  <a:pt x="7614" y="3355"/>
                  <a:pt x="7406" y="3534"/>
                  <a:pt x="7328" y="3810"/>
                </a:cubicBezTo>
                <a:lnTo>
                  <a:pt x="5703" y="9261"/>
                </a:lnTo>
                <a:lnTo>
                  <a:pt x="4645" y="7061"/>
                </a:lnTo>
                <a:cubicBezTo>
                  <a:pt x="4549" y="6854"/>
                  <a:pt x="4378" y="6737"/>
                  <a:pt x="4193" y="6737"/>
                </a:cubicBezTo>
                <a:lnTo>
                  <a:pt x="528" y="6737"/>
                </a:lnTo>
                <a:cubicBezTo>
                  <a:pt x="237" y="6737"/>
                  <a:pt x="0" y="7046"/>
                  <a:pt x="0" y="7433"/>
                </a:cubicBezTo>
                <a:cubicBezTo>
                  <a:pt x="0" y="7819"/>
                  <a:pt x="237" y="8124"/>
                  <a:pt x="528" y="8124"/>
                </a:cubicBezTo>
                <a:close/>
                <a:close/>
                <a:moveTo>
                  <a:pt x="21071" y="20210"/>
                </a:moveTo>
                <a:lnTo>
                  <a:pt x="556" y="20210"/>
                </a:lnTo>
                <a:cubicBezTo>
                  <a:pt x="266" y="20210"/>
                  <a:pt x="27" y="20515"/>
                  <a:pt x="27" y="20902"/>
                </a:cubicBezTo>
                <a:cubicBezTo>
                  <a:pt x="27" y="21288"/>
                  <a:pt x="266" y="21599"/>
                  <a:pt x="556" y="21599"/>
                </a:cubicBezTo>
                <a:lnTo>
                  <a:pt x="21071" y="21599"/>
                </a:lnTo>
                <a:cubicBezTo>
                  <a:pt x="21362" y="21599"/>
                  <a:pt x="21600" y="21288"/>
                  <a:pt x="21600" y="20902"/>
                </a:cubicBezTo>
                <a:cubicBezTo>
                  <a:pt x="21600" y="20515"/>
                  <a:pt x="21362" y="20210"/>
                  <a:pt x="21071" y="20210"/>
                </a:cubicBezTo>
                <a:close/>
                <a:close/>
                <a:moveTo>
                  <a:pt x="1841" y="9139"/>
                </a:moveTo>
                <a:cubicBezTo>
                  <a:pt x="1546" y="9139"/>
                  <a:pt x="1308" y="9449"/>
                  <a:pt x="1308" y="9836"/>
                </a:cubicBezTo>
                <a:lnTo>
                  <a:pt x="1308" y="17533"/>
                </a:lnTo>
                <a:cubicBezTo>
                  <a:pt x="1308" y="17920"/>
                  <a:pt x="1546" y="18235"/>
                  <a:pt x="1841" y="18235"/>
                </a:cubicBezTo>
                <a:lnTo>
                  <a:pt x="8251" y="18235"/>
                </a:lnTo>
                <a:cubicBezTo>
                  <a:pt x="8542" y="18235"/>
                  <a:pt x="8780" y="17920"/>
                  <a:pt x="8780" y="17533"/>
                </a:cubicBezTo>
                <a:cubicBezTo>
                  <a:pt x="8780" y="17154"/>
                  <a:pt x="8542" y="16841"/>
                  <a:pt x="8251" y="16841"/>
                </a:cubicBezTo>
                <a:lnTo>
                  <a:pt x="2367" y="16841"/>
                </a:lnTo>
                <a:lnTo>
                  <a:pt x="2367" y="9836"/>
                </a:lnTo>
                <a:cubicBezTo>
                  <a:pt x="2367" y="9449"/>
                  <a:pt x="2129" y="9139"/>
                  <a:pt x="1841" y="9139"/>
                </a:cubicBezTo>
                <a:close/>
                <a:close/>
                <a:moveTo>
                  <a:pt x="10813" y="16767"/>
                </a:moveTo>
                <a:cubicBezTo>
                  <a:pt x="11140" y="16767"/>
                  <a:pt x="11402" y="17112"/>
                  <a:pt x="11402" y="17533"/>
                </a:cubicBezTo>
                <a:cubicBezTo>
                  <a:pt x="11402" y="17961"/>
                  <a:pt x="11140" y="18307"/>
                  <a:pt x="10813" y="18307"/>
                </a:cubicBezTo>
                <a:cubicBezTo>
                  <a:pt x="10491" y="18307"/>
                  <a:pt x="10229" y="17961"/>
                  <a:pt x="10229" y="17533"/>
                </a:cubicBezTo>
                <a:cubicBezTo>
                  <a:pt x="10229" y="17112"/>
                  <a:pt x="10491" y="16767"/>
                  <a:pt x="10813" y="16767"/>
                </a:cubicBezTo>
                <a:cubicBezTo>
                  <a:pt x="10813" y="16767"/>
                  <a:pt x="10813" y="16767"/>
                  <a:pt x="10813" y="16767"/>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20" name="直接连接符 19"/>
          <p:cNvSpPr/>
          <p:nvPr/>
        </p:nvSpPr>
        <p:spPr>
          <a:xfrm>
            <a:off x="3716420" y="993665"/>
            <a:ext cx="8475579" cy="0"/>
          </a:xfrm>
          <a:prstGeom prst="line">
            <a:avLst/>
          </a:prstGeom>
          <a:ln w="6350" cap="flat" cmpd="sng">
            <a:solidFill>
              <a:srgbClr val="BFBFBF"/>
            </a:solidFill>
            <a:prstDash val="solid"/>
            <a:miter/>
            <a:headEnd type="none" w="med" len="med"/>
            <a:tailEnd type="none" w="med" len="med"/>
          </a:ln>
          <a:effectLst/>
        </p:spPr>
      </p:sp>
      <p:sp>
        <p:nvSpPr>
          <p:cNvPr id="7" name="iSHEJI-6"/>
          <p:cNvSpPr/>
          <p:nvPr>
            <p:custDataLst>
              <p:tags r:id="rId1"/>
            </p:custDataLst>
          </p:nvPr>
        </p:nvSpPr>
        <p:spPr>
          <a:xfrm rot="5400000">
            <a:off x="707665" y="1713207"/>
            <a:ext cx="1840173" cy="1586357"/>
          </a:xfrm>
          <a:prstGeom prst="hexagon">
            <a:avLst>
              <a:gd name="adj" fmla="val 25000"/>
              <a:gd name="vf" fmla="val 115470"/>
            </a:avLst>
          </a:prstGeom>
          <a:solidFill>
            <a:srgbClr val="62A6CF">
              <a:alpha val="24000"/>
            </a:srgbClr>
          </a:solidFill>
          <a:ln w="6350" cap="flat" cmpd="sng">
            <a:noFill/>
            <a:prstDash val="solid"/>
            <a:miter/>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4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16" name="iSHEJI-12"/>
          <p:cNvSpPr/>
          <p:nvPr>
            <p:custDataLst>
              <p:tags r:id="rId2"/>
            </p:custDataLst>
          </p:nvPr>
        </p:nvSpPr>
        <p:spPr>
          <a:xfrm rot="5400000">
            <a:off x="819944" y="1810000"/>
            <a:ext cx="1615615" cy="1392771"/>
          </a:xfrm>
          <a:prstGeom prst="hexagon">
            <a:avLst>
              <a:gd name="adj" fmla="val 25000"/>
              <a:gd name="vf" fmla="val 115470"/>
            </a:avLst>
          </a:prstGeom>
          <a:solidFill>
            <a:srgbClr val="62A6CF"/>
          </a:solidFill>
          <a:ln w="12700" cap="flat" cmpd="sng">
            <a:noFill/>
            <a:prstDash val="solid"/>
            <a:miter/>
          </a:ln>
          <a:effectLst>
            <a:outerShdw blurRad="444500" dist="317500" dir="5400000" sx="92000" sy="92000" algn="t" rotWithShape="0">
              <a:schemeClr val="tx1">
                <a:lumMod val="65000"/>
                <a:lumOff val="35000"/>
                <a:alpha val="43000"/>
              </a:scheme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18" name="iSHEJI-14"/>
          <p:cNvSpPr/>
          <p:nvPr/>
        </p:nvSpPr>
        <p:spPr>
          <a:xfrm>
            <a:off x="4391161" y="5719082"/>
            <a:ext cx="0" cy="1738086"/>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21" name="iSHEJI-15"/>
          <p:cNvSpPr/>
          <p:nvPr>
            <p:custDataLst>
              <p:tags r:id="rId3"/>
            </p:custDataLst>
          </p:nvPr>
        </p:nvSpPr>
        <p:spPr>
          <a:xfrm>
            <a:off x="1400461" y="2271757"/>
            <a:ext cx="505930" cy="505930"/>
          </a:xfrm>
          <a:custGeom>
            <a:avLst/>
            <a:gdLst>
              <a:gd name="T1" fmla="*/ 0 w 21600"/>
              <a:gd name="T2" fmla="*/ 0 h 21600"/>
              <a:gd name="T3" fmla="*/ 21600 w 21600"/>
              <a:gd name="T4" fmla="*/ 21600 h 21600"/>
            </a:gdLst>
            <a:ahLst/>
            <a:cxnLst/>
            <a:rect l="T1" t="T2" r="T3" b="T4"/>
            <a:pathLst>
              <a:path w="21600" h="21600">
                <a:moveTo>
                  <a:pt x="13712" y="1714"/>
                </a:moveTo>
                <a:lnTo>
                  <a:pt x="13712" y="7890"/>
                </a:lnTo>
                <a:lnTo>
                  <a:pt x="19887" y="7890"/>
                </a:lnTo>
                <a:cubicBezTo>
                  <a:pt x="19783" y="7370"/>
                  <a:pt x="19627" y="6869"/>
                  <a:pt x="19420" y="6379"/>
                </a:cubicBezTo>
                <a:cubicBezTo>
                  <a:pt x="19023" y="5439"/>
                  <a:pt x="18456" y="4598"/>
                  <a:pt x="17730" y="3872"/>
                </a:cubicBezTo>
                <a:cubicBezTo>
                  <a:pt x="17004" y="3145"/>
                  <a:pt x="16159" y="2579"/>
                  <a:pt x="15219" y="2178"/>
                </a:cubicBezTo>
                <a:cubicBezTo>
                  <a:pt x="14729" y="1971"/>
                  <a:pt x="14225" y="1818"/>
                  <a:pt x="13712" y="1714"/>
                </a:cubicBezTo>
                <a:close/>
                <a:close/>
                <a:moveTo>
                  <a:pt x="12149" y="0"/>
                </a:moveTo>
                <a:cubicBezTo>
                  <a:pt x="17368" y="0"/>
                  <a:pt x="21600" y="4231"/>
                  <a:pt x="21600" y="9449"/>
                </a:cubicBezTo>
                <a:lnTo>
                  <a:pt x="12149" y="9449"/>
                </a:lnTo>
                <a:lnTo>
                  <a:pt x="12149" y="0"/>
                </a:lnTo>
                <a:close/>
                <a:close/>
                <a:moveTo>
                  <a:pt x="10799" y="0"/>
                </a:moveTo>
                <a:lnTo>
                  <a:pt x="10799" y="10799"/>
                </a:lnTo>
                <a:lnTo>
                  <a:pt x="21599" y="10799"/>
                </a:lnTo>
                <a:cubicBezTo>
                  <a:pt x="21599" y="16764"/>
                  <a:pt x="16763" y="21599"/>
                  <a:pt x="10799" y="21599"/>
                </a:cubicBezTo>
                <a:cubicBezTo>
                  <a:pt x="4835" y="21599"/>
                  <a:pt x="0" y="16764"/>
                  <a:pt x="0" y="10799"/>
                </a:cubicBezTo>
                <a:cubicBezTo>
                  <a:pt x="0" y="4835"/>
                  <a:pt x="4835" y="0"/>
                  <a:pt x="10799"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2" name="iSHEJI-16"/>
          <p:cNvSpPr/>
          <p:nvPr/>
        </p:nvSpPr>
        <p:spPr>
          <a:xfrm>
            <a:off x="1626543" y="3456704"/>
            <a:ext cx="0" cy="3258782"/>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26" name="iSHEJI-20"/>
          <p:cNvSpPr/>
          <p:nvPr>
            <p:custDataLst>
              <p:tags r:id="rId4"/>
            </p:custDataLst>
          </p:nvPr>
        </p:nvSpPr>
        <p:spPr>
          <a:xfrm>
            <a:off x="8298606" y="1885676"/>
            <a:ext cx="443007" cy="505929"/>
          </a:xfrm>
          <a:custGeom>
            <a:avLst/>
            <a:gdLst>
              <a:gd name="T1" fmla="*/ 0 w 21600"/>
              <a:gd name="T2" fmla="*/ 0 h 21600"/>
              <a:gd name="T3" fmla="*/ 21600 w 21600"/>
              <a:gd name="T4" fmla="*/ 21600 h 21600"/>
            </a:gdLst>
            <a:ahLst/>
            <a:cxnLst/>
            <a:rect l="T1" t="T2" r="T3" b="T4"/>
            <a:pathLst>
              <a:path w="21600" h="21600">
                <a:moveTo>
                  <a:pt x="12398" y="2476"/>
                </a:moveTo>
                <a:lnTo>
                  <a:pt x="12398" y="6091"/>
                </a:lnTo>
                <a:cubicBezTo>
                  <a:pt x="12398" y="7169"/>
                  <a:pt x="13401" y="8049"/>
                  <a:pt x="14635" y="8049"/>
                </a:cubicBezTo>
                <a:lnTo>
                  <a:pt x="18762" y="8049"/>
                </a:lnTo>
                <a:lnTo>
                  <a:pt x="12398" y="2476"/>
                </a:lnTo>
                <a:close/>
                <a:close/>
                <a:moveTo>
                  <a:pt x="3899" y="0"/>
                </a:moveTo>
                <a:lnTo>
                  <a:pt x="11609" y="0"/>
                </a:lnTo>
                <a:lnTo>
                  <a:pt x="11664" y="3"/>
                </a:lnTo>
                <a:lnTo>
                  <a:pt x="11674" y="3"/>
                </a:lnTo>
                <a:lnTo>
                  <a:pt x="11788" y="21"/>
                </a:lnTo>
                <a:lnTo>
                  <a:pt x="11792" y="21"/>
                </a:lnTo>
                <a:lnTo>
                  <a:pt x="11903" y="57"/>
                </a:lnTo>
                <a:lnTo>
                  <a:pt x="11905" y="57"/>
                </a:lnTo>
                <a:lnTo>
                  <a:pt x="11958" y="79"/>
                </a:lnTo>
                <a:lnTo>
                  <a:pt x="11959" y="79"/>
                </a:lnTo>
                <a:lnTo>
                  <a:pt x="12011" y="102"/>
                </a:lnTo>
                <a:lnTo>
                  <a:pt x="12019" y="109"/>
                </a:lnTo>
                <a:lnTo>
                  <a:pt x="12061" y="133"/>
                </a:lnTo>
                <a:lnTo>
                  <a:pt x="12066" y="133"/>
                </a:lnTo>
                <a:lnTo>
                  <a:pt x="12107" y="164"/>
                </a:lnTo>
                <a:lnTo>
                  <a:pt x="12116" y="171"/>
                </a:lnTo>
                <a:lnTo>
                  <a:pt x="12157" y="206"/>
                </a:lnTo>
                <a:lnTo>
                  <a:pt x="21356" y="8262"/>
                </a:lnTo>
                <a:lnTo>
                  <a:pt x="21397" y="8297"/>
                </a:lnTo>
                <a:lnTo>
                  <a:pt x="21405" y="8304"/>
                </a:lnTo>
                <a:lnTo>
                  <a:pt x="21438" y="8343"/>
                </a:lnTo>
                <a:lnTo>
                  <a:pt x="21438" y="8350"/>
                </a:lnTo>
                <a:lnTo>
                  <a:pt x="21472" y="8389"/>
                </a:lnTo>
                <a:lnTo>
                  <a:pt x="21478" y="8393"/>
                </a:lnTo>
                <a:lnTo>
                  <a:pt x="21505" y="8437"/>
                </a:lnTo>
                <a:lnTo>
                  <a:pt x="21529" y="8483"/>
                </a:lnTo>
                <a:lnTo>
                  <a:pt x="21572" y="8583"/>
                </a:lnTo>
                <a:lnTo>
                  <a:pt x="21594" y="8682"/>
                </a:lnTo>
                <a:lnTo>
                  <a:pt x="21594" y="8689"/>
                </a:lnTo>
                <a:lnTo>
                  <a:pt x="21600" y="8737"/>
                </a:lnTo>
                <a:lnTo>
                  <a:pt x="21600" y="8777"/>
                </a:lnTo>
                <a:lnTo>
                  <a:pt x="21600" y="18185"/>
                </a:lnTo>
                <a:cubicBezTo>
                  <a:pt x="21600" y="20068"/>
                  <a:pt x="19851" y="21598"/>
                  <a:pt x="17700" y="21598"/>
                </a:cubicBezTo>
                <a:lnTo>
                  <a:pt x="3899" y="21598"/>
                </a:lnTo>
                <a:cubicBezTo>
                  <a:pt x="1748" y="21598"/>
                  <a:pt x="0" y="20068"/>
                  <a:pt x="0" y="18185"/>
                </a:cubicBezTo>
                <a:lnTo>
                  <a:pt x="0" y="3412"/>
                </a:lnTo>
                <a:cubicBezTo>
                  <a:pt x="0" y="1531"/>
                  <a:pt x="1748" y="0"/>
                  <a:pt x="3899"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28" name="矩形 27"/>
          <p:cNvSpPr/>
          <p:nvPr>
            <p:custDataLst>
              <p:tags r:id="rId5"/>
            </p:custDataLst>
          </p:nvPr>
        </p:nvSpPr>
        <p:spPr>
          <a:xfrm>
            <a:off x="2547620" y="1698625"/>
            <a:ext cx="3258820" cy="462279"/>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什么是海关主动披露政策</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29" name="矩形 28"/>
          <p:cNvSpPr/>
          <p:nvPr>
            <p:custDataLst>
              <p:tags r:id="rId6"/>
            </p:custDataLst>
          </p:nvPr>
        </p:nvSpPr>
        <p:spPr>
          <a:xfrm>
            <a:off x="2656240" y="2161119"/>
            <a:ext cx="3149954" cy="766978"/>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defTabSz="457200">
              <a:lnSpc>
                <a:spcPct val="129000"/>
              </a:lnSpc>
              <a:spcBef>
                <a:spcPts val="0"/>
              </a:spcBef>
              <a:spcAft>
                <a:spcPts val="0"/>
              </a:spcAft>
              <a:buNone/>
            </a:pP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思源黑体 CN Normal" charset="0"/>
                <a:sym typeface="思源黑体 CN Normal" charset="0"/>
              </a:rPr>
              <a:t>企业自查发现其进出口活动存在少缴、漏缴税款或者其他违反海关监管规定的情况时，可书面报告海关处理。</a:t>
            </a:r>
            <a:endPar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思源黑体 CN Normal" charset="0"/>
              <a:sym typeface="思源黑体 CN Normal" charset="0"/>
            </a:endParaRPr>
          </a:p>
        </p:txBody>
      </p:sp>
      <p:grpSp>
        <p:nvGrpSpPr>
          <p:cNvPr id="2" name="组合 1"/>
          <p:cNvGrpSpPr/>
          <p:nvPr/>
        </p:nvGrpSpPr>
        <p:grpSpPr>
          <a:xfrm>
            <a:off x="3597910" y="3618865"/>
            <a:ext cx="6549390" cy="2062480"/>
            <a:chOff x="5666" y="5699"/>
            <a:chExt cx="10314" cy="3248"/>
          </a:xfrm>
        </p:grpSpPr>
        <p:sp>
          <p:nvSpPr>
            <p:cNvPr id="8" name="iSHEJI-7"/>
            <p:cNvSpPr/>
            <p:nvPr>
              <p:custDataLst>
                <p:tags r:id="rId7"/>
              </p:custDataLst>
            </p:nvPr>
          </p:nvSpPr>
          <p:spPr>
            <a:xfrm rot="5400000">
              <a:off x="5466" y="6249"/>
              <a:ext cx="2898" cy="2498"/>
            </a:xfrm>
            <a:prstGeom prst="hexagon">
              <a:avLst>
                <a:gd name="adj" fmla="val 25000"/>
                <a:gd name="vf" fmla="val 115470"/>
              </a:avLst>
            </a:prstGeom>
            <a:solidFill>
              <a:srgbClr val="62A6CF">
                <a:alpha val="24000"/>
              </a:srgbClr>
            </a:solidFill>
            <a:ln w="6350" cap="flat" cmpd="sng">
              <a:noFill/>
              <a:prstDash val="solid"/>
              <a:miter/>
            </a:ln>
            <a:effectLst/>
          </p:spPr>
          <p:txBody>
            <a:bodyPr vert="horz" wrap="square" lIns="91440" tIns="45720" rIns="91440" bIns="45720" anchor="ctr" anchorCtr="0">
              <a:noAutofit/>
            </a:bodyPr>
            <a:lstStyle/>
            <a:p>
              <a:pPr marL="0" indent="0" algn="l">
                <a:lnSpc>
                  <a:spcPct val="100000"/>
                </a:lnSpc>
                <a:spcBef>
                  <a:spcPts val="0"/>
                </a:spcBef>
                <a:spcAft>
                  <a:spcPts val="0"/>
                </a:spcAft>
                <a:buNone/>
              </a:pPr>
              <a:endParaRPr lang="zh-CN" altLang="en-US" sz="140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14" name="iSHEJI-10"/>
            <p:cNvSpPr/>
            <p:nvPr>
              <p:custDataLst>
                <p:tags r:id="rId8"/>
              </p:custDataLst>
            </p:nvPr>
          </p:nvSpPr>
          <p:spPr>
            <a:xfrm rot="5400000">
              <a:off x="5643" y="6402"/>
              <a:ext cx="2544" cy="2193"/>
            </a:xfrm>
            <a:prstGeom prst="hexagon">
              <a:avLst>
                <a:gd name="adj" fmla="val 25000"/>
                <a:gd name="vf" fmla="val 115470"/>
              </a:avLst>
            </a:prstGeom>
            <a:solidFill>
              <a:srgbClr val="62A6CF"/>
            </a:solidFill>
            <a:ln w="12700" cap="flat" cmpd="sng">
              <a:noFill/>
              <a:prstDash val="solid"/>
              <a:miter/>
            </a:ln>
            <a:effectLst>
              <a:outerShdw blurRad="444500" dist="317500" dir="5400000" sx="92000" sy="92000" algn="t" rotWithShape="0">
                <a:schemeClr val="tx1">
                  <a:lumMod val="65000"/>
                  <a:lumOff val="35000"/>
                  <a:alpha val="43000"/>
                </a:schemeClr>
              </a:outerShdw>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5" name="iSHEJI-19"/>
            <p:cNvSpPr/>
            <p:nvPr>
              <p:custDataLst>
                <p:tags r:id="rId9"/>
              </p:custDataLst>
            </p:nvPr>
          </p:nvSpPr>
          <p:spPr>
            <a:xfrm>
              <a:off x="6517" y="7100"/>
              <a:ext cx="797" cy="797"/>
            </a:xfrm>
            <a:custGeom>
              <a:avLst/>
              <a:gdLst>
                <a:gd name="T1" fmla="*/ 0 w 21600"/>
                <a:gd name="T2" fmla="*/ 0 h 21600"/>
                <a:gd name="T3" fmla="*/ 21600 w 21600"/>
                <a:gd name="T4" fmla="*/ 21600 h 21600"/>
              </a:gdLst>
              <a:ahLst/>
              <a:cxnLst/>
              <a:rect l="T1" t="T2" r="T3" b="T4"/>
              <a:pathLst>
                <a:path w="21600" h="21600">
                  <a:moveTo>
                    <a:pt x="13155" y="5687"/>
                  </a:moveTo>
                  <a:cubicBezTo>
                    <a:pt x="13893" y="5687"/>
                    <a:pt x="14589" y="5972"/>
                    <a:pt x="15108" y="6486"/>
                  </a:cubicBezTo>
                  <a:cubicBezTo>
                    <a:pt x="16184" y="7564"/>
                    <a:pt x="16184" y="9315"/>
                    <a:pt x="15108" y="10393"/>
                  </a:cubicBezTo>
                  <a:lnTo>
                    <a:pt x="10866" y="14637"/>
                  </a:lnTo>
                  <a:cubicBezTo>
                    <a:pt x="10276" y="15226"/>
                    <a:pt x="7994" y="15677"/>
                    <a:pt x="5754" y="15845"/>
                  </a:cubicBezTo>
                  <a:cubicBezTo>
                    <a:pt x="5919" y="13607"/>
                    <a:pt x="6372" y="11322"/>
                    <a:pt x="6964" y="10730"/>
                  </a:cubicBezTo>
                  <a:lnTo>
                    <a:pt x="11202" y="6493"/>
                  </a:lnTo>
                  <a:cubicBezTo>
                    <a:pt x="11721" y="5972"/>
                    <a:pt x="12414" y="5687"/>
                    <a:pt x="13155" y="5687"/>
                  </a:cubicBezTo>
                  <a:close/>
                  <a:close/>
                  <a:moveTo>
                    <a:pt x="13155" y="4249"/>
                  </a:moveTo>
                  <a:cubicBezTo>
                    <a:pt x="12077" y="4249"/>
                    <a:pt x="11002" y="4658"/>
                    <a:pt x="10185" y="5474"/>
                  </a:cubicBezTo>
                  <a:lnTo>
                    <a:pt x="5944" y="9713"/>
                  </a:lnTo>
                  <a:cubicBezTo>
                    <a:pt x="4308" y="11349"/>
                    <a:pt x="4247" y="17348"/>
                    <a:pt x="4247" y="17348"/>
                  </a:cubicBezTo>
                  <a:cubicBezTo>
                    <a:pt x="4247" y="17348"/>
                    <a:pt x="10250" y="17286"/>
                    <a:pt x="11883" y="15650"/>
                  </a:cubicBezTo>
                  <a:lnTo>
                    <a:pt x="16123" y="11411"/>
                  </a:lnTo>
                  <a:cubicBezTo>
                    <a:pt x="17758" y="9778"/>
                    <a:pt x="17758" y="7105"/>
                    <a:pt x="16123" y="5474"/>
                  </a:cubicBezTo>
                  <a:cubicBezTo>
                    <a:pt x="15309" y="4652"/>
                    <a:pt x="14232" y="4249"/>
                    <a:pt x="13155" y="4249"/>
                  </a:cubicBezTo>
                  <a:close/>
                  <a:close/>
                  <a:moveTo>
                    <a:pt x="3598" y="0"/>
                  </a:moveTo>
                  <a:lnTo>
                    <a:pt x="17997" y="0"/>
                  </a:lnTo>
                  <a:cubicBezTo>
                    <a:pt x="19980" y="0"/>
                    <a:pt x="21598" y="1620"/>
                    <a:pt x="21598" y="3599"/>
                  </a:cubicBezTo>
                  <a:lnTo>
                    <a:pt x="21598" y="17998"/>
                  </a:lnTo>
                  <a:cubicBezTo>
                    <a:pt x="21598" y="19980"/>
                    <a:pt x="19980" y="21597"/>
                    <a:pt x="17997" y="21597"/>
                  </a:cubicBezTo>
                  <a:lnTo>
                    <a:pt x="3598" y="21597"/>
                  </a:lnTo>
                  <a:cubicBezTo>
                    <a:pt x="1617" y="21597"/>
                    <a:pt x="0" y="19980"/>
                    <a:pt x="0" y="17998"/>
                  </a:cubicBezTo>
                  <a:lnTo>
                    <a:pt x="0" y="3599"/>
                  </a:lnTo>
                  <a:cubicBezTo>
                    <a:pt x="0" y="1616"/>
                    <a:pt x="1617" y="0"/>
                    <a:pt x="3598" y="0"/>
                  </a:cubicBezTo>
                  <a:close/>
                </a:path>
              </a:pathLst>
            </a:custGeom>
            <a:solidFill>
              <a:srgbClr val="FFFFFF"/>
            </a:solidFill>
            <a:ln cap="flat" cmpd="sng">
              <a:noFill/>
              <a:prstDash val="solid"/>
              <a:round/>
            </a:ln>
            <a:effectLst/>
          </p:spPr>
          <p:txBody>
            <a:bodyPr vert="horz" wrap="square" lIns="91440" tIns="45721" rIns="91440" bIns="45721" anchor="t" anchorCtr="0">
              <a:noAutofit/>
            </a:bodyPr>
            <a:lstStyle/>
            <a:p>
              <a:pPr marL="0" marR="0" indent="0" algn="l" eaLnBrk="1" fontAlgn="auto" latinLnBrk="0" hangingPunct="1">
                <a:lnSpc>
                  <a:spcPct val="100000"/>
                </a:lnSpc>
                <a:spcBef>
                  <a:spcPts val="0"/>
                </a:spcBef>
                <a:spcAft>
                  <a:spcPts val="0"/>
                </a:spcAft>
                <a:buNone/>
              </a:pPr>
              <a:endParaRPr lang="en-US" altLang="zh-CN" sz="1800" b="0" i="0" u="none" strike="noStrike" kern="1200" cap="none" spc="0" baseline="0">
                <a:solidFill>
                  <a:srgbClr val="000000"/>
                </a:solidFill>
                <a:latin typeface="思源黑体 CN Normal" charset="0"/>
                <a:ea typeface="思源黑体 CN Normal" charset="0"/>
                <a:cs typeface="思源黑体 CN Normal" charset="0"/>
                <a:sym typeface="思源黑体 CN Normal" charset="0"/>
              </a:endParaRPr>
            </a:p>
          </p:txBody>
        </p:sp>
        <p:sp>
          <p:nvSpPr>
            <p:cNvPr id="32" name="矩形 31"/>
            <p:cNvSpPr/>
            <p:nvPr>
              <p:custDataLst>
                <p:tags r:id="rId10"/>
              </p:custDataLst>
            </p:nvPr>
          </p:nvSpPr>
          <p:spPr>
            <a:xfrm>
              <a:off x="8684" y="5699"/>
              <a:ext cx="4598" cy="728"/>
            </a:xfrm>
            <a:prstGeom prst="rect">
              <a:avLst/>
            </a:prstGeom>
            <a:noFill/>
            <a:ln w="9525" cap="flat" cmpd="sng">
              <a:noFill/>
              <a:prstDash val="solid"/>
              <a:miter/>
            </a:ln>
            <a:effectLst/>
          </p:spPr>
          <p:txBody>
            <a:bodyPr vert="horz" wrap="square" lIns="91440" tIns="45720" rIns="91440" bIns="45720" anchor="t" anchorCtr="0">
              <a:noAutofit/>
            </a:bodyPr>
            <a:lstStyle/>
            <a:p>
              <a:pPr marL="0" indent="0" algn="l">
                <a:lnSpc>
                  <a:spcPct val="100000"/>
                </a:lnSpc>
                <a:spcBef>
                  <a:spcPts val="0"/>
                </a:spcBef>
                <a:spcAft>
                  <a:spcPts val="0"/>
                </a:spcAft>
                <a:buNone/>
              </a:pPr>
              <a:r>
                <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rPr>
                <a:t>主动披露政策办理指南</a:t>
              </a:r>
              <a:endParaRPr lang="zh-CN" altLang="en-US" sz="2000" u="none" strike="noStrike" kern="1200" cap="none" spc="0" baseline="0">
                <a:solidFill>
                  <a:schemeClr val="accent1"/>
                </a:solidFill>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33" name="矩形 32"/>
            <p:cNvSpPr/>
            <p:nvPr>
              <p:custDataLst>
                <p:tags r:id="rId11"/>
              </p:custDataLst>
            </p:nvPr>
          </p:nvSpPr>
          <p:spPr>
            <a:xfrm>
              <a:off x="8612" y="6240"/>
              <a:ext cx="7368" cy="2684"/>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defTabSz="457200">
                <a:lnSpc>
                  <a:spcPct val="129000"/>
                </a:lnSpc>
                <a:spcBef>
                  <a:spcPts val="0"/>
                </a:spcBef>
                <a:spcAft>
                  <a:spcPts val="0"/>
                </a:spcAft>
                <a:buNone/>
              </a:pP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1.</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可到报关地、实际进出口地或企业注册地海关提交申请资料；</a:t>
              </a:r>
              <a:endPar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0" algn="l" defTabSz="457200">
                <a:lnSpc>
                  <a:spcPct val="129000"/>
                </a:lnSpc>
                <a:spcBef>
                  <a:spcPts val="0"/>
                </a:spcBef>
                <a:spcAft>
                  <a:spcPts val="0"/>
                </a:spcAft>
                <a:buNone/>
              </a:pP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2.</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可通过海关总署官网</a:t>
              </a: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互联网</a:t>
              </a: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海关</a:t>
              </a: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模块线上申请；</a:t>
              </a:r>
              <a:endPar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a:p>
              <a:pPr marL="0" indent="0" algn="l" defTabSz="457200">
                <a:lnSpc>
                  <a:spcPct val="129000"/>
                </a:lnSpc>
                <a:spcBef>
                  <a:spcPts val="0"/>
                </a:spcBef>
                <a:spcAft>
                  <a:spcPts val="0"/>
                </a:spcAft>
                <a:buNone/>
              </a:pP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3.</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可通过</a:t>
              </a: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中国国际贸易单一窗口</a:t>
              </a:r>
              <a:r>
                <a:rPr lang="en-US" altLang="zh-CN"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a:t>
              </a:r>
              <a:r>
                <a:rPr lang="zh-CN" altLang="en-US" sz="1400" b="1" u="none" strike="noStrike" kern="120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企业管理项下企业稽核查（主动披露）功能模块线上申请。</a:t>
              </a:r>
              <a:endParaRPr lang="zh-CN" altLang="en-US" sz="1400" b="1" u="none" strike="noStrike" kern="1200" cap="none" spc="0" baseline="0">
                <a:solidFill>
                  <a:srgbClr val="595959"/>
                </a:solidFill>
                <a:latin typeface="思源黑体 CN Normal" charset="0"/>
                <a:ea typeface="思源黑体 CN Normal" charset="0"/>
                <a:cs typeface="思源黑体 CN Normal" charset="0"/>
                <a:sym typeface="思源黑体 CN Normal" charset="0"/>
              </a:endParaRPr>
            </a:p>
            <a:p>
              <a:pPr marL="0" indent="0" algn="l" defTabSz="457200">
                <a:lnSpc>
                  <a:spcPct val="129000"/>
                </a:lnSpc>
                <a:spcBef>
                  <a:spcPts val="0"/>
                </a:spcBef>
                <a:spcAft>
                  <a:spcPts val="0"/>
                </a:spcAft>
                <a:buNone/>
              </a:pPr>
              <a:endParaRPr lang="zh-CN" altLang="en-US" sz="1400" b="1" u="none" strike="noStrike" kern="1200" cap="none" spc="0" baseline="0">
                <a:solidFill>
                  <a:srgbClr val="595959"/>
                </a:solidFill>
                <a:latin typeface="思源黑体 CN Normal" charset="0"/>
                <a:ea typeface="思源黑体 CN Normal" charset="0"/>
                <a:cs typeface="思源黑体 CN Normal" charset="0"/>
                <a:sym typeface="思源黑体 CN Normal" charset="0"/>
              </a:endParaRPr>
            </a:p>
          </p:txBody>
        </p:sp>
      </p:gr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441449" y="311784"/>
            <a:ext cx="5297171" cy="595630"/>
          </a:xfrm>
          <a:prstGeom prst="rect">
            <a:avLst/>
          </a:prstGeom>
          <a:noFill/>
          <a:ln w="9525" cap="flat" cmpd="sng">
            <a:noFill/>
            <a:prstDash val="solid"/>
            <a:miter/>
          </a:ln>
          <a:effectLst/>
        </p:spPr>
        <p:txBody>
          <a:bodyPr vert="horz" wrap="square" lIns="91440" tIns="45720" rIns="91440" bIns="0" anchor="t" anchorCtr="0">
            <a:noAutofit/>
          </a:bodyPr>
          <a:lstStyle/>
          <a:p>
            <a:pPr marL="0" indent="0" algn="l">
              <a:lnSpc>
                <a:spcPct val="100000"/>
              </a:lnSpc>
              <a:spcBef>
                <a:spcPts val="0"/>
              </a:spcBef>
              <a:spcAft>
                <a:spcPts val="0"/>
              </a:spcAft>
              <a:buNone/>
            </a:pPr>
            <a:r>
              <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海关主动披露政策案例场景</a:t>
            </a:r>
            <a:endParaRPr lang="zh-CN" altLang="en-US" sz="2800" u="none" strike="noStrike" kern="1200" cap="none" spc="0" baseline="0">
              <a:solidFill>
                <a:schemeClr val="tx1">
                  <a:lumMod val="75000"/>
                  <a:lumOff val="25000"/>
                </a:schemeClr>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 name="文本框 3"/>
          <p:cNvSpPr txBox="1"/>
          <p:nvPr>
            <p:custDataLst>
              <p:tags r:id="rId1"/>
            </p:custDataLst>
          </p:nvPr>
        </p:nvSpPr>
        <p:spPr>
          <a:xfrm>
            <a:off x="2136775" y="2987040"/>
            <a:ext cx="7556500" cy="2813050"/>
          </a:xfrm>
          <a:prstGeom prst="rect">
            <a:avLst/>
          </a:prstGeom>
          <a:noFill/>
          <a:ln w="9525" cap="flat" cmpd="sng">
            <a:noFill/>
            <a:prstDash val="solid"/>
            <a:miter/>
          </a:ln>
          <a:effectLst/>
        </p:spPr>
        <p:txBody>
          <a:bodyPr vert="horz" wrap="square" lIns="91440" tIns="45720" rIns="91440" bIns="45720" anchor="t" anchorCtr="0">
            <a:noAutofit/>
          </a:bodyPr>
          <a:lstStyle/>
          <a:p>
            <a:pPr marL="0" marR="0" indent="0" algn="l" eaLnBrk="1" fontAlgn="auto" latinLnBrk="0" hangingPunct="1">
              <a:lnSpc>
                <a:spcPct val="150000"/>
              </a:lnSpc>
              <a:spcBef>
                <a:spcPts val="0"/>
              </a:spcBef>
              <a:spcAft>
                <a:spcPts val="0"/>
              </a:spcAft>
              <a:buNone/>
            </a:pPr>
            <a:r>
              <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第一步，申请程序。有三种方式提出申请，三选一即可：可到报关地、实际进出口地或企业注册地海关提交申请资料；可通过海关总署官网</a:t>
            </a:r>
            <a:r>
              <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r>
              <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互联网</a:t>
            </a:r>
            <a:r>
              <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r>
              <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海关</a:t>
            </a:r>
            <a:r>
              <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r>
              <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模块线上申请；可通过中国国际贸易单一窗口企业管理项下企业稽核查（主动披露）功能模块线上申请。</a:t>
            </a:r>
            <a:r>
              <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 </a:t>
            </a:r>
            <a:endPar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endParaRPr>
          </a:p>
          <a:p>
            <a:pPr marL="0" marR="0" indent="0" algn="l" eaLnBrk="1" fontAlgn="auto" latinLnBrk="0" hangingPunct="1">
              <a:lnSpc>
                <a:spcPct val="150000"/>
              </a:lnSpc>
              <a:spcBef>
                <a:spcPts val="0"/>
              </a:spcBef>
              <a:spcAft>
                <a:spcPts val="0"/>
              </a:spcAft>
              <a:buNone/>
            </a:pPr>
            <a:endParaRPr lang="en-US" altLang="zh-CN"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endParaRPr>
          </a:p>
          <a:p>
            <a:pPr marL="0" marR="0" indent="0" algn="l" eaLnBrk="1" fontAlgn="auto" latinLnBrk="0" hangingPunct="1">
              <a:lnSpc>
                <a:spcPct val="150000"/>
              </a:lnSpc>
              <a:spcBef>
                <a:spcPts val="0"/>
              </a:spcBef>
              <a:spcAft>
                <a:spcPts val="0"/>
              </a:spcAft>
              <a:buNone/>
            </a:pPr>
            <a:r>
              <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第二步，提交资料。提交材料至少包括《主动披露报告表》；营业执照或单位法人证书等证明材料复印件；能够说明存在问题的报关单证、合同、发票、会记账簿、凭证、生产记录、中介审计报告等单证材料复印件；若是委托代办还需要递交《法人授权委托证明书》等。</a:t>
            </a:r>
            <a:endParaRPr lang="zh-CN" altLang="en-US" sz="14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endParaRPr>
          </a:p>
        </p:txBody>
      </p:sp>
      <p:sp>
        <p:nvSpPr>
          <p:cNvPr id="11" name="文本框 10"/>
          <p:cNvSpPr txBox="1"/>
          <p:nvPr>
            <p:custDataLst>
              <p:tags r:id="rId2"/>
            </p:custDataLst>
          </p:nvPr>
        </p:nvSpPr>
        <p:spPr>
          <a:xfrm>
            <a:off x="1334135" y="1096010"/>
            <a:ext cx="10100310" cy="1337945"/>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50000"/>
              </a:lnSpc>
              <a:spcBef>
                <a:spcPts val="0"/>
              </a:spcBef>
              <a:spcAft>
                <a:spcPts val="0"/>
              </a:spcAft>
              <a:buNone/>
            </a:pPr>
            <a:r>
              <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某出口企业自查发现其出口货物存在币制申报错误，出口货物为</a:t>
            </a:r>
            <a:r>
              <a:rPr lang="en-US" altLang="zh-CN"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100</a:t>
            </a:r>
            <a:r>
              <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万元人民币，在申报时错误申报为</a:t>
            </a:r>
            <a:r>
              <a:rPr lang="en-US" altLang="zh-CN"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100</a:t>
            </a:r>
            <a:r>
              <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万美元，涉嫌影响海关统计，违反海关监管规定。如在办理退税时，未及时发现并领取退税，又会涉嫌骗取退税。使用主动披露政策，可有效保护企业的</a:t>
            </a:r>
            <a:r>
              <a:rPr lang="en-US" altLang="zh-CN"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r>
              <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无心之过</a:t>
            </a:r>
            <a:r>
              <a:rPr lang="en-US" altLang="zh-CN"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r>
              <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rPr>
              <a:t>。</a:t>
            </a:r>
            <a:endParaRPr lang="zh-CN" altLang="en-US" sz="1800" b="1" i="0" u="none" strike="noStrike" kern="1200" cap="none" spc="0" baseline="0">
              <a:solidFill>
                <a:srgbClr val="0D0D0D"/>
              </a:solidFill>
              <a:latin typeface="方正楷体_GB2312" panose="02000000000000000000" charset="-122"/>
              <a:ea typeface="方正楷体_GB2312" panose="02000000000000000000" charset="-122"/>
              <a:cs typeface="方正楷体_GB2312" panose="02000000000000000000" charset="-122"/>
              <a:sym typeface="HarmonyOS Sans SC Light" pitchFamily="2" charset="-122"/>
            </a:endParaRPr>
          </a:p>
        </p:txBody>
      </p:sp>
      <p:sp>
        <p:nvSpPr>
          <p:cNvPr id="14" name="矩形: 圆角 13" descr="D:\51PPT模板网\51pptmoban.com\图片.jpg"/>
          <p:cNvSpPr/>
          <p:nvPr>
            <p:custDataLst>
              <p:tags r:id="rId3"/>
            </p:custDataLst>
          </p:nvPr>
        </p:nvSpPr>
        <p:spPr>
          <a:xfrm>
            <a:off x="954723" y="1046133"/>
            <a:ext cx="226973" cy="1803221"/>
          </a:xfrm>
          <a:prstGeom prst="roundRect">
            <a:avLst>
              <a:gd name="adj" fmla="val 16666"/>
            </a:avLst>
          </a:prstGeom>
          <a:solidFill>
            <a:srgbClr val="2996CF"/>
          </a:solidFill>
          <a:ln w="127000" cap="flat" cmpd="sng">
            <a:noFill/>
            <a:prstDash val="solid"/>
            <a:roun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1200" cap="none" spc="0" baseline="0">
              <a:solidFill>
                <a:srgbClr val="FFFFFF"/>
              </a:solidFill>
              <a:latin typeface="阿里巴巴普惠体 2.0 55 Regular" pitchFamily="18" charset="-122"/>
              <a:ea typeface="阿里巴巴普惠体 2.0 55 Regular" pitchFamily="18" charset="-122"/>
              <a:cs typeface="阿里巴巴普惠体 2.0 55 Regular" pitchFamily="18" charset="-122"/>
            </a:endParaRPr>
          </a:p>
        </p:txBody>
      </p:sp>
      <p:sp>
        <p:nvSpPr>
          <p:cNvPr id="6" name="椭圆 5"/>
          <p:cNvSpPr/>
          <p:nvPr/>
        </p:nvSpPr>
        <p:spPr>
          <a:xfrm>
            <a:off x="512422" y="168068"/>
            <a:ext cx="739878" cy="739878"/>
          </a:xfrm>
          <a:prstGeom prst="ellipse">
            <a:avLst/>
          </a:prstGeom>
          <a:noFill/>
          <a:ln w="12700" cap="flat" cmpd="sng">
            <a:solidFill>
              <a:srgbClr val="A6A6A6"/>
            </a:solidFill>
            <a:prstDash val="solid"/>
            <a:miter/>
            <a:headEnd type="none" w="med" len="med"/>
            <a:tailEnd type="none" w="med" len="med"/>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1800" b="0" i="0" u="none" strike="noStrike" kern="0" cap="none" spc="0" baseline="0">
              <a:solidFill>
                <a:srgbClr val="FFFFFF"/>
              </a:solidFill>
              <a:latin typeface="思源黑体 CN Normal" charset="0"/>
              <a:ea typeface="思源黑体 CN Normal" charset="0"/>
              <a:cs typeface="思源黑体 CN Normal" charset="0"/>
            </a:endParaRPr>
          </a:p>
        </p:txBody>
      </p:sp>
      <p:sp>
        <p:nvSpPr>
          <p:cNvPr id="15" name="椭圆 14"/>
          <p:cNvSpPr/>
          <p:nvPr/>
        </p:nvSpPr>
        <p:spPr>
          <a:xfrm>
            <a:off x="1064796" y="194740"/>
            <a:ext cx="117132" cy="117133"/>
          </a:xfrm>
          <a:prstGeom prst="ellipse">
            <a:avLst/>
          </a:pr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zh-CN" altLang="en-US" sz="28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sp>
        <p:nvSpPr>
          <p:cNvPr id="19" name="medical-computer_88096"/>
          <p:cNvSpPr/>
          <p:nvPr/>
        </p:nvSpPr>
        <p:spPr>
          <a:xfrm>
            <a:off x="699927" y="399296"/>
            <a:ext cx="364868" cy="277422"/>
          </a:xfrm>
          <a:custGeom>
            <a:avLst/>
            <a:gdLst>
              <a:gd name="T1" fmla="*/ 0 w 21600"/>
              <a:gd name="T2" fmla="*/ 0 h 21600"/>
              <a:gd name="T3" fmla="*/ 21600 w 21600"/>
              <a:gd name="T4" fmla="*/ 21600 h 21600"/>
            </a:gdLst>
            <a:ahLst/>
            <a:cxnLst/>
            <a:rect l="T1" t="T2" r="T3" b="T4"/>
            <a:pathLst>
              <a:path w="21600" h="21600">
                <a:moveTo>
                  <a:pt x="1307" y="5108"/>
                </a:moveTo>
                <a:lnTo>
                  <a:pt x="1307" y="694"/>
                </a:lnTo>
                <a:cubicBezTo>
                  <a:pt x="1307" y="310"/>
                  <a:pt x="1545" y="0"/>
                  <a:pt x="1841" y="0"/>
                </a:cubicBezTo>
                <a:lnTo>
                  <a:pt x="19790" y="0"/>
                </a:lnTo>
                <a:cubicBezTo>
                  <a:pt x="20077" y="0"/>
                  <a:pt x="20319" y="310"/>
                  <a:pt x="20319" y="694"/>
                </a:cubicBezTo>
                <a:lnTo>
                  <a:pt x="20319" y="17532"/>
                </a:lnTo>
                <a:cubicBezTo>
                  <a:pt x="20319" y="17919"/>
                  <a:pt x="20077" y="18235"/>
                  <a:pt x="19790" y="18235"/>
                </a:cubicBezTo>
                <a:lnTo>
                  <a:pt x="13376" y="18235"/>
                </a:lnTo>
                <a:cubicBezTo>
                  <a:pt x="13084" y="18235"/>
                  <a:pt x="12850" y="17919"/>
                  <a:pt x="12850" y="17532"/>
                </a:cubicBezTo>
                <a:cubicBezTo>
                  <a:pt x="12850" y="17153"/>
                  <a:pt x="13084" y="16841"/>
                  <a:pt x="13376" y="16841"/>
                </a:cubicBezTo>
                <a:lnTo>
                  <a:pt x="19261" y="16841"/>
                </a:lnTo>
                <a:lnTo>
                  <a:pt x="19261" y="1394"/>
                </a:lnTo>
                <a:lnTo>
                  <a:pt x="2370" y="1394"/>
                </a:lnTo>
                <a:lnTo>
                  <a:pt x="2370" y="5108"/>
                </a:lnTo>
                <a:cubicBezTo>
                  <a:pt x="2370" y="5487"/>
                  <a:pt x="2128" y="5803"/>
                  <a:pt x="1841" y="5803"/>
                </a:cubicBezTo>
                <a:cubicBezTo>
                  <a:pt x="1545" y="5803"/>
                  <a:pt x="1307" y="5487"/>
                  <a:pt x="1307" y="5108"/>
                </a:cubicBezTo>
                <a:close/>
                <a:close/>
                <a:moveTo>
                  <a:pt x="527" y="8124"/>
                </a:moveTo>
                <a:lnTo>
                  <a:pt x="3901" y="8124"/>
                </a:lnTo>
                <a:lnTo>
                  <a:pt x="5365" y="11173"/>
                </a:lnTo>
                <a:cubicBezTo>
                  <a:pt x="5472" y="11390"/>
                  <a:pt x="5663" y="11518"/>
                  <a:pt x="5859" y="11492"/>
                </a:cubicBezTo>
                <a:cubicBezTo>
                  <a:pt x="6061" y="11471"/>
                  <a:pt x="6232" y="11298"/>
                  <a:pt x="6306" y="11051"/>
                </a:cubicBezTo>
                <a:lnTo>
                  <a:pt x="7764" y="6157"/>
                </a:lnTo>
                <a:lnTo>
                  <a:pt x="9430" y="13142"/>
                </a:lnTo>
                <a:cubicBezTo>
                  <a:pt x="9502" y="13430"/>
                  <a:pt x="9710" y="13626"/>
                  <a:pt x="9942" y="13626"/>
                </a:cubicBezTo>
                <a:lnTo>
                  <a:pt x="9958" y="13626"/>
                </a:lnTo>
                <a:cubicBezTo>
                  <a:pt x="10197" y="13618"/>
                  <a:pt x="10400" y="13398"/>
                  <a:pt x="10454" y="13094"/>
                </a:cubicBezTo>
                <a:lnTo>
                  <a:pt x="11364" y="8124"/>
                </a:lnTo>
                <a:lnTo>
                  <a:pt x="13579" y="8124"/>
                </a:lnTo>
                <a:cubicBezTo>
                  <a:pt x="13876" y="8124"/>
                  <a:pt x="14114" y="7819"/>
                  <a:pt x="14114" y="7433"/>
                </a:cubicBezTo>
                <a:cubicBezTo>
                  <a:pt x="14114" y="7046"/>
                  <a:pt x="13876" y="6737"/>
                  <a:pt x="13579" y="6737"/>
                </a:cubicBezTo>
                <a:lnTo>
                  <a:pt x="10948" y="6737"/>
                </a:lnTo>
                <a:cubicBezTo>
                  <a:pt x="10704" y="6737"/>
                  <a:pt x="10490" y="6957"/>
                  <a:pt x="10436" y="7268"/>
                </a:cubicBezTo>
                <a:lnTo>
                  <a:pt x="9875" y="10326"/>
                </a:lnTo>
                <a:lnTo>
                  <a:pt x="8328" y="3852"/>
                </a:lnTo>
                <a:cubicBezTo>
                  <a:pt x="8258" y="3573"/>
                  <a:pt x="8062" y="3379"/>
                  <a:pt x="7839" y="3368"/>
                </a:cubicBezTo>
                <a:cubicBezTo>
                  <a:pt x="7615" y="3354"/>
                  <a:pt x="7407" y="3534"/>
                  <a:pt x="7329" y="3810"/>
                </a:cubicBezTo>
                <a:lnTo>
                  <a:pt x="5703" y="9261"/>
                </a:lnTo>
                <a:lnTo>
                  <a:pt x="4645" y="7061"/>
                </a:lnTo>
                <a:cubicBezTo>
                  <a:pt x="4549" y="6858"/>
                  <a:pt x="4377" y="6737"/>
                  <a:pt x="4193" y="6737"/>
                </a:cubicBezTo>
                <a:lnTo>
                  <a:pt x="527" y="6737"/>
                </a:lnTo>
                <a:cubicBezTo>
                  <a:pt x="235" y="6737"/>
                  <a:pt x="0" y="7046"/>
                  <a:pt x="0" y="7433"/>
                </a:cubicBezTo>
                <a:cubicBezTo>
                  <a:pt x="0" y="7819"/>
                  <a:pt x="235" y="8124"/>
                  <a:pt x="527" y="8124"/>
                </a:cubicBezTo>
                <a:close/>
                <a:close/>
                <a:moveTo>
                  <a:pt x="21071" y="20210"/>
                </a:moveTo>
                <a:lnTo>
                  <a:pt x="556" y="20210"/>
                </a:lnTo>
                <a:cubicBezTo>
                  <a:pt x="265" y="20210"/>
                  <a:pt x="27" y="20515"/>
                  <a:pt x="27" y="20905"/>
                </a:cubicBezTo>
                <a:cubicBezTo>
                  <a:pt x="27" y="21288"/>
                  <a:pt x="265" y="21598"/>
                  <a:pt x="556" y="21598"/>
                </a:cubicBezTo>
                <a:lnTo>
                  <a:pt x="21071" y="21598"/>
                </a:lnTo>
                <a:cubicBezTo>
                  <a:pt x="21363" y="21598"/>
                  <a:pt x="21600" y="21288"/>
                  <a:pt x="21600" y="20905"/>
                </a:cubicBezTo>
                <a:cubicBezTo>
                  <a:pt x="21600" y="20515"/>
                  <a:pt x="21363" y="20210"/>
                  <a:pt x="21071" y="20210"/>
                </a:cubicBezTo>
                <a:close/>
                <a:close/>
                <a:moveTo>
                  <a:pt x="1841" y="9139"/>
                </a:moveTo>
                <a:cubicBezTo>
                  <a:pt x="1545" y="9139"/>
                  <a:pt x="1307" y="9449"/>
                  <a:pt x="1307" y="9836"/>
                </a:cubicBezTo>
                <a:lnTo>
                  <a:pt x="1307" y="17532"/>
                </a:lnTo>
                <a:cubicBezTo>
                  <a:pt x="1307" y="17919"/>
                  <a:pt x="1545" y="18235"/>
                  <a:pt x="1841" y="18235"/>
                </a:cubicBezTo>
                <a:lnTo>
                  <a:pt x="8252" y="18235"/>
                </a:lnTo>
                <a:cubicBezTo>
                  <a:pt x="8542" y="18235"/>
                  <a:pt x="8781" y="17919"/>
                  <a:pt x="8781" y="17532"/>
                </a:cubicBezTo>
                <a:cubicBezTo>
                  <a:pt x="8781" y="17153"/>
                  <a:pt x="8542" y="16841"/>
                  <a:pt x="8252" y="16841"/>
                </a:cubicBezTo>
                <a:lnTo>
                  <a:pt x="2370" y="16841"/>
                </a:lnTo>
                <a:lnTo>
                  <a:pt x="2370" y="9836"/>
                </a:lnTo>
                <a:cubicBezTo>
                  <a:pt x="2370" y="9449"/>
                  <a:pt x="2128" y="9139"/>
                  <a:pt x="1841" y="9139"/>
                </a:cubicBezTo>
                <a:close/>
                <a:close/>
                <a:moveTo>
                  <a:pt x="10811" y="16766"/>
                </a:moveTo>
                <a:cubicBezTo>
                  <a:pt x="11138" y="16766"/>
                  <a:pt x="11400" y="17112"/>
                  <a:pt x="11400" y="17532"/>
                </a:cubicBezTo>
                <a:cubicBezTo>
                  <a:pt x="11400" y="17961"/>
                  <a:pt x="11138" y="18306"/>
                  <a:pt x="10811" y="18306"/>
                </a:cubicBezTo>
                <a:cubicBezTo>
                  <a:pt x="10490" y="18306"/>
                  <a:pt x="10228" y="17961"/>
                  <a:pt x="10228" y="17532"/>
                </a:cubicBezTo>
                <a:cubicBezTo>
                  <a:pt x="10228" y="17112"/>
                  <a:pt x="10490" y="16766"/>
                  <a:pt x="10811" y="16766"/>
                </a:cubicBezTo>
                <a:cubicBezTo>
                  <a:pt x="10811" y="16766"/>
                  <a:pt x="10811" y="16766"/>
                  <a:pt x="10811" y="16766"/>
                </a:cubicBezTo>
                <a:close/>
              </a:path>
            </a:pathLst>
          </a:custGeom>
          <a:solidFill>
            <a:srgbClr val="62A6CF"/>
          </a:solidFill>
          <a:ln w="12700" cap="flat" cmpd="sng">
            <a:noFill/>
            <a:prstDash val="solid"/>
            <a:miter/>
          </a:ln>
          <a:effectLst/>
        </p:spPr>
        <p:txBody>
          <a:bodyPr vert="horz" wrap="square" lIns="91440" tIns="45720" rIns="91440" bIns="45720" anchor="ctr" anchorCtr="0">
            <a:noAutofit/>
          </a:bodyPr>
          <a:lstStyle/>
          <a:p>
            <a:pPr marL="0" marR="0" indent="0" algn="ctr" eaLnBrk="1" fontAlgn="auto" latinLnBrk="0" hangingPunct="1">
              <a:lnSpc>
                <a:spcPct val="100000"/>
              </a:lnSpc>
              <a:spcBef>
                <a:spcPts val="0"/>
              </a:spcBef>
              <a:spcAft>
                <a:spcPts val="0"/>
              </a:spcAft>
              <a:buNone/>
            </a:pPr>
            <a:endParaRPr lang="en-US" altLang="zh-CN" sz="1800" b="0" i="0" u="none" strike="noStrike" kern="0" cap="none" spc="0" baseline="0">
              <a:solidFill>
                <a:srgbClr val="FFFFFF"/>
              </a:solidFill>
              <a:latin typeface="思源黑体 CN Normal" charset="0"/>
              <a:ea typeface="思源黑体 CN Normal" charset="0"/>
              <a:cs typeface="思源黑体 CN Normal" charset="0"/>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790700"/>
            <a:ext cx="10515600" cy="2971800"/>
          </a:xfrm>
          <a:prstGeom prst="rect">
            <a:avLst/>
          </a:prstGeom>
          <a:effectLst/>
        </p:spPr>
        <p:txBody>
          <a:bodyPr>
            <a:normAutofit fontScale="92500" lnSpcReduction="10000"/>
          </a:bodyPr>
          <a:lstStyle/>
          <a:p>
            <a:pPr marL="0" indent="0" fontAlgn="auto">
              <a:lnSpc>
                <a:spcPct val="140000"/>
              </a:lnSpc>
              <a:buNone/>
            </a:pPr>
            <a:r>
              <a:rPr lang="en-US" altLang="zh-CN">
                <a:latin typeface="方正楷体_GB2312" panose="02000000000000000000" charset="-122"/>
                <a:ea typeface="方正楷体_GB2312" panose="02000000000000000000" charset="-122"/>
                <a:cs typeface="方正楷体_GB2312" panose="02000000000000000000" charset="-122"/>
              </a:rPr>
              <a:t>        </a:t>
            </a:r>
            <a:r>
              <a:rPr lang="zh-CN" altLang="en-US">
                <a:latin typeface="方正楷体_GB2312" panose="02000000000000000000" charset="-122"/>
                <a:ea typeface="方正楷体_GB2312" panose="02000000000000000000" charset="-122"/>
                <a:cs typeface="方正楷体_GB2312" panose="02000000000000000000" charset="-122"/>
              </a:rPr>
              <a:t>聊城海关将坚决落实市委市政府和济南海关工作部署，发挥专业优势，不断丰富完善通关便利化措施工具箱，确保海关优惠政策</a:t>
            </a:r>
            <a:r>
              <a:rPr lang="en-US" altLang="zh-CN">
                <a:latin typeface="方正楷体_GB2312" panose="02000000000000000000" charset="-122"/>
                <a:ea typeface="方正楷体_GB2312" panose="02000000000000000000" charset="-122"/>
                <a:cs typeface="方正楷体_GB2312" panose="02000000000000000000" charset="-122"/>
              </a:rPr>
              <a:t>“</a:t>
            </a:r>
            <a:r>
              <a:rPr lang="zh-CN" altLang="en-US">
                <a:latin typeface="方正楷体_GB2312" panose="02000000000000000000" charset="-122"/>
                <a:ea typeface="方正楷体_GB2312" panose="02000000000000000000" charset="-122"/>
                <a:cs typeface="方正楷体_GB2312" panose="02000000000000000000" charset="-122"/>
              </a:rPr>
              <a:t>直达快享</a:t>
            </a:r>
            <a:r>
              <a:rPr lang="en-US" altLang="zh-CN">
                <a:latin typeface="方正楷体_GB2312" panose="02000000000000000000" charset="-122"/>
                <a:ea typeface="方正楷体_GB2312" panose="02000000000000000000" charset="-122"/>
                <a:cs typeface="方正楷体_GB2312" panose="02000000000000000000" charset="-122"/>
              </a:rPr>
              <a:t>”</a:t>
            </a:r>
            <a:r>
              <a:rPr lang="zh-CN" altLang="en-US">
                <a:latin typeface="方正楷体_GB2312" panose="02000000000000000000" charset="-122"/>
                <a:ea typeface="方正楷体_GB2312" panose="02000000000000000000" charset="-122"/>
                <a:cs typeface="方正楷体_GB2312" panose="02000000000000000000" charset="-122"/>
              </a:rPr>
              <a:t>，全力服务我市外贸保稳提质。</a:t>
            </a:r>
            <a:endParaRPr lang="zh-CN" altLang="en-US">
              <a:latin typeface="方正楷体_GB2312" panose="02000000000000000000" charset="-122"/>
              <a:ea typeface="方正楷体_GB2312" panose="02000000000000000000" charset="-122"/>
              <a:cs typeface="方正楷体_GB2312" panose="02000000000000000000" charset="-122"/>
            </a:endParaRPr>
          </a:p>
          <a:p>
            <a:pPr marL="0" indent="0" algn="l">
              <a:buNone/>
            </a:pPr>
            <a:endParaRPr lang="zh-CN" altLang="en-US"/>
          </a:p>
          <a:p>
            <a:pPr marL="0" indent="0" algn="l">
              <a:buNone/>
            </a:pPr>
            <a:r>
              <a:rPr lang="zh-CN" altLang="en-US">
                <a:latin typeface="方正楷体_GB2312" panose="02000000000000000000" charset="-122"/>
                <a:ea typeface="方正楷体_GB2312" panose="02000000000000000000" charset="-122"/>
                <a:cs typeface="方正楷体_GB2312" panose="02000000000000000000" charset="-122"/>
              </a:rPr>
              <a:t>    联系方式：聊城海关关长李德阔  </a:t>
            </a:r>
            <a:r>
              <a:rPr lang="en-US" altLang="zh-CN">
                <a:latin typeface="方正楷体_GB2312" panose="02000000000000000000" charset="-122"/>
                <a:ea typeface="方正楷体_GB2312" panose="02000000000000000000" charset="-122"/>
                <a:cs typeface="方正楷体_GB2312" panose="02000000000000000000" charset="-122"/>
              </a:rPr>
              <a:t>                   </a:t>
            </a:r>
            <a:r>
              <a:rPr lang="zh-CN" altLang="en-US">
                <a:latin typeface="方正楷体_GB2312" panose="02000000000000000000" charset="-122"/>
                <a:ea typeface="方正楷体_GB2312" panose="02000000000000000000" charset="-122"/>
                <a:cs typeface="方正楷体_GB2312" panose="02000000000000000000" charset="-122"/>
              </a:rPr>
              <a:t>15153189936                  </a:t>
            </a:r>
            <a:endParaRPr lang="zh-CN" altLang="en-US">
              <a:latin typeface="方正楷体_GB2312" panose="02000000000000000000" charset="-122"/>
              <a:ea typeface="方正楷体_GB2312" panose="02000000000000000000" charset="-122"/>
              <a:cs typeface="方正楷体_GB2312" panose="02000000000000000000" charset="-122"/>
            </a:endParaRPr>
          </a:p>
          <a:p>
            <a:pPr marL="0" indent="0" algn="l">
              <a:buNone/>
            </a:pPr>
            <a:r>
              <a:rPr lang="zh-CN" altLang="en-US">
                <a:latin typeface="方正楷体_GB2312" panose="02000000000000000000" charset="-122"/>
                <a:ea typeface="方正楷体_GB2312" panose="02000000000000000000" charset="-122"/>
                <a:cs typeface="方正楷体_GB2312" panose="02000000000000000000" charset="-122"/>
              </a:rPr>
              <a:t>              </a:t>
            </a:r>
            <a:r>
              <a:rPr lang="en-US" altLang="zh-CN">
                <a:latin typeface="方正楷体_GB2312" panose="02000000000000000000" charset="-122"/>
                <a:ea typeface="方正楷体_GB2312" panose="02000000000000000000" charset="-122"/>
                <a:cs typeface="方正楷体_GB2312" panose="02000000000000000000" charset="-122"/>
              </a:rPr>
              <a:t>        </a:t>
            </a:r>
            <a:r>
              <a:rPr lang="zh-CN" altLang="en-US">
                <a:latin typeface="方正楷体_GB2312" panose="02000000000000000000" charset="-122"/>
                <a:ea typeface="方正楷体_GB2312" panose="02000000000000000000" charset="-122"/>
                <a:cs typeface="方正楷体_GB2312" panose="02000000000000000000" charset="-122"/>
              </a:rPr>
              <a:t>聊城海关综合业务科科长孙振海 </a:t>
            </a:r>
            <a:r>
              <a:rPr lang="en-US" altLang="zh-CN">
                <a:latin typeface="方正楷体_GB2312" panose="02000000000000000000" charset="-122"/>
                <a:ea typeface="方正楷体_GB2312" panose="02000000000000000000" charset="-122"/>
                <a:cs typeface="方正楷体_GB2312" panose="02000000000000000000" charset="-122"/>
              </a:rPr>
              <a:t>  </a:t>
            </a:r>
            <a:r>
              <a:rPr lang="zh-CN" altLang="en-US">
                <a:latin typeface="方正楷体_GB2312" panose="02000000000000000000" charset="-122"/>
                <a:ea typeface="方正楷体_GB2312" panose="02000000000000000000" charset="-122"/>
                <a:cs typeface="方正楷体_GB2312" panose="02000000000000000000" charset="-122"/>
              </a:rPr>
              <a:t>18306353377</a:t>
            </a:r>
            <a:endParaRPr lang="zh-CN" altLang="en-US">
              <a:latin typeface="方正楷体_GB2312" panose="02000000000000000000" charset="-122"/>
              <a:ea typeface="方正楷体_GB2312" panose="02000000000000000000" charset="-122"/>
              <a:cs typeface="方正楷体_GB2312" panose="02000000000000000000" charset="-122"/>
            </a:endParaRPr>
          </a:p>
          <a:p>
            <a:pPr marL="0" indent="0">
              <a:buNone/>
            </a:pPr>
            <a:endParaRPr lang="zh-CN" altLang="en-US"/>
          </a:p>
        </p:txBody>
      </p:sp>
      <p:sp>
        <p:nvSpPr>
          <p:cNvPr id="4" name="矩形 3"/>
          <p:cNvSpPr/>
          <p:nvPr/>
        </p:nvSpPr>
        <p:spPr>
          <a:xfrm>
            <a:off x="423544" y="211454"/>
            <a:ext cx="11376660" cy="489585"/>
          </a:xfrm>
          <a:prstGeom prst="rect">
            <a:avLst/>
          </a:prstGeom>
          <a:gradFill rotWithShape="1">
            <a:gsLst>
              <a:gs pos="0">
                <a:schemeClr val="accent1">
                  <a:lumMod val="5000"/>
                  <a:lumOff val="95000"/>
                  <a:alpha val="3000"/>
                </a:schemeClr>
              </a:gs>
              <a:gs pos="27000">
                <a:schemeClr val="accent1">
                  <a:lumMod val="45000"/>
                  <a:lumOff val="55000"/>
                </a:schemeClr>
              </a:gs>
              <a:gs pos="73000">
                <a:schemeClr val="accent1">
                  <a:lumMod val="60000"/>
                  <a:lumOff val="40000"/>
                </a:schemeClr>
              </a:gs>
              <a:gs pos="100000">
                <a:schemeClr val="accent1">
                  <a:lumMod val="60000"/>
                  <a:lumOff val="40000"/>
                </a:schemeClr>
              </a:gs>
            </a:gsLst>
            <a:lin ang="10800000" scaled="1"/>
          </a:gradFill>
          <a:ln cap="flat" cmpd="sng">
            <a:noFill/>
            <a:prstDash val="solid"/>
            <a:roun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思源黑体 CN Normal" charset="0"/>
            </a:endParaRPr>
          </a:p>
        </p:txBody>
      </p:sp>
      <p:sp>
        <p:nvSpPr>
          <p:cNvPr id="5" name="直接连接符 4"/>
          <p:cNvSpPr/>
          <p:nvPr/>
        </p:nvSpPr>
        <p:spPr>
          <a:xfrm>
            <a:off x="-16509" y="885189"/>
            <a:ext cx="12267565" cy="0"/>
          </a:xfrm>
          <a:prstGeom prst="line">
            <a:avLst/>
          </a:prstGeom>
          <a:ln w="34925" cap="flat" cmpd="sng">
            <a:solidFill>
              <a:schemeClr val="accent1"/>
            </a:solidFill>
            <a:prstDash val="solid"/>
            <a:round/>
            <a:headEnd type="none" w="med" len="med"/>
            <a:tailEnd type="none" w="med" len="med"/>
          </a:ln>
          <a:effectLst/>
        </p:spPr>
      </p:sp>
      <p:sp>
        <p:nvSpPr>
          <p:cNvPr id="6" name="矩形 5"/>
          <p:cNvSpPr/>
          <p:nvPr/>
        </p:nvSpPr>
        <p:spPr>
          <a:xfrm>
            <a:off x="4445" y="6492240"/>
            <a:ext cx="12203430" cy="391158"/>
          </a:xfrm>
          <a:prstGeom prst="rect">
            <a:avLst/>
          </a:prstGeom>
          <a:solidFill>
            <a:schemeClr val="accent1">
              <a:lumMod val="60000"/>
              <a:lumOff val="40000"/>
            </a:schemeClr>
          </a:solidFill>
          <a:ln cap="flat" cmpd="sng">
            <a:noFill/>
            <a:prstDash val="solid"/>
            <a:round/>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800" u="none" strike="noStrike" kern="1200" cap="none" spc="0" baseline="0">
              <a:solidFill>
                <a:schemeClr val="lt1"/>
              </a:solidFill>
              <a:latin typeface="思源黑体 CN Normal" charset="0"/>
              <a:ea typeface="思源黑体 CN Normal" charset="0"/>
              <a:cs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81020" y="941705"/>
            <a:ext cx="6153782" cy="853438"/>
          </a:xfrm>
          <a:prstGeom prst="rect">
            <a:avLst/>
          </a:prstGeom>
          <a:effectLst/>
        </p:spPr>
        <p:txBody>
          <a:bodyPr/>
          <a:lstStyle/>
          <a:p>
            <a:pPr algn="ctr"/>
            <a:r>
              <a:rPr lang="zh-CN" altLang="en-US" sz="3600">
                <a:solidFill>
                  <a:schemeClr val="accent1"/>
                </a:solidFill>
                <a:latin typeface="方正小标宋_GBK" panose="03000509000000000000" charset="-122"/>
                <a:ea typeface="方正小标宋_GBK" panose="03000509000000000000" charset="-122"/>
                <a:cs typeface="方正小标宋_GBK" panose="03000509000000000000" charset="-122"/>
              </a:rPr>
              <a:t>前</a:t>
            </a:r>
            <a:r>
              <a:rPr lang="en-US" altLang="zh-CN" sz="3600">
                <a:solidFill>
                  <a:schemeClr val="accent1"/>
                </a:solidFill>
                <a:latin typeface="方正小标宋_GBK" panose="03000509000000000000" charset="-122"/>
                <a:ea typeface="方正小标宋_GBK" panose="03000509000000000000" charset="-122"/>
                <a:cs typeface="方正小标宋_GBK" panose="03000509000000000000" charset="-122"/>
              </a:rPr>
              <a:t>3</a:t>
            </a:r>
            <a:r>
              <a:rPr lang="zh-CN" altLang="en-US" sz="3600">
                <a:solidFill>
                  <a:schemeClr val="accent1"/>
                </a:solidFill>
                <a:latin typeface="方正小标宋_GBK" panose="03000509000000000000" charset="-122"/>
                <a:ea typeface="方正小标宋_GBK" panose="03000509000000000000" charset="-122"/>
                <a:cs typeface="方正小标宋_GBK" panose="03000509000000000000" charset="-122"/>
              </a:rPr>
              <a:t>季度我市出口情况表现</a:t>
            </a:r>
            <a:endParaRPr lang="zh-CN" altLang="en-US" sz="3600">
              <a:solidFill>
                <a:schemeClr val="accent1"/>
              </a:solidFill>
              <a:latin typeface="方正小标宋_GBK" panose="03000509000000000000" charset="-122"/>
              <a:ea typeface="方正小标宋_GBK" panose="03000509000000000000" charset="-122"/>
              <a:cs typeface="方正小标宋_GBK" panose="03000509000000000000" charset="-122"/>
            </a:endParaRPr>
          </a:p>
        </p:txBody>
      </p:sp>
      <p:graphicFrame>
        <p:nvGraphicFramePr>
          <p:cNvPr id="12" name="内容占位符 11"/>
          <p:cNvGraphicFramePr/>
          <p:nvPr>
            <p:ph idx="1"/>
          </p:nvPr>
        </p:nvGraphicFramePr>
        <p:xfrm>
          <a:off x="488315" y="2063749"/>
          <a:ext cx="4744085" cy="32385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13"/>
          <p:cNvGraphicFramePr/>
          <p:nvPr/>
        </p:nvGraphicFramePr>
        <p:xfrm>
          <a:off x="5976620" y="1980565"/>
          <a:ext cx="5582285" cy="3321684"/>
        </p:xfrm>
        <a:graphic>
          <a:graphicData uri="http://schemas.openxmlformats.org/drawingml/2006/chart">
            <c:chart xmlns:c="http://schemas.openxmlformats.org/drawingml/2006/chart" xmlns:r="http://schemas.openxmlformats.org/officeDocument/2006/relationships" r:id="rId2"/>
          </a:graphicData>
        </a:graphic>
      </p:graphicFrame>
      <p:sp>
        <p:nvSpPr>
          <p:cNvPr id="15" name="文本框 14"/>
          <p:cNvSpPr txBox="1"/>
          <p:nvPr/>
        </p:nvSpPr>
        <p:spPr>
          <a:xfrm>
            <a:off x="1337945" y="5302250"/>
            <a:ext cx="3034665" cy="1198878"/>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rPr>
              <a:t>我市对美国出口降幅</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rPr>
              <a:t>18.1%</a:t>
            </a:r>
            <a:endParaRPr lang="en-US" altLang="zh-CN" sz="1600" u="none" strike="noStrike" kern="1200" cap="none" spc="0" baseline="0">
              <a:latin typeface="方正小标宋_GBK" panose="03000509000000000000" charset="-122"/>
              <a:ea typeface="方正小标宋_GBK" panose="03000509000000000000" charset="-122"/>
              <a:cs typeface="方正小标宋_GBK" panose="03000509000000000000" charset="-122"/>
            </a:endParaRPr>
          </a:p>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rPr>
              <a:t>我市对欧盟出口降幅</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rPr>
              <a:t>10.5%</a:t>
            </a:r>
            <a:endParaRPr lang="en-US" altLang="zh-CN"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endParaRPr>
          </a:p>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rPr>
              <a:t>我市对日本出口降幅</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rPr>
              <a:t>9.5%</a:t>
            </a:r>
            <a:endPar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sp>
        <p:nvSpPr>
          <p:cNvPr id="16" name="文本框 15"/>
          <p:cNvSpPr txBox="1"/>
          <p:nvPr/>
        </p:nvSpPr>
        <p:spPr>
          <a:xfrm>
            <a:off x="7559675" y="5302250"/>
            <a:ext cx="3034660" cy="1198878"/>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rPr>
              <a:t>我市对拉美出口增长</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rPr>
              <a:t>50.2%</a:t>
            </a:r>
            <a:endParaRPr lang="en-US" altLang="zh-CN" sz="1600" u="none" strike="noStrike" kern="1200" cap="none" spc="0" baseline="0">
              <a:latin typeface="方正小标宋_GBK" panose="03000509000000000000" charset="-122"/>
              <a:ea typeface="方正小标宋_GBK" panose="03000509000000000000" charset="-122"/>
              <a:cs typeface="方正小标宋_GBK" panose="03000509000000000000" charset="-122"/>
            </a:endParaRPr>
          </a:p>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rPr>
              <a:t>我市对非洲出口增长</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rPr>
              <a:t>62%</a:t>
            </a:r>
            <a:endParaRPr lang="en-US" altLang="zh-CN"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endParaRPr>
          </a:p>
          <a:p>
            <a:pPr marL="0" indent="0" algn="l" fontAlgn="auto">
              <a:lnSpc>
                <a:spcPct val="150000"/>
              </a:lnSpc>
              <a:spcBef>
                <a:spcPts val="0"/>
              </a:spcBef>
              <a:spcAft>
                <a:spcPts val="0"/>
              </a:spcAft>
              <a:buNone/>
            </a:pPr>
            <a:r>
              <a:rPr lang="zh-CN" altLang="en-US" sz="1600" u="none" strike="noStrike" kern="1200" cap="none" spc="0" baseline="0">
                <a:latin typeface="方正小标宋_GBK" panose="03000509000000000000" charset="-122"/>
                <a:ea typeface="方正小标宋_GBK" panose="03000509000000000000" charset="-122"/>
                <a:cs typeface="方正小标宋_GBK" panose="03000509000000000000" charset="-122"/>
                <a:sym typeface="思源黑体 CN Normal" charset="0"/>
              </a:rPr>
              <a:t>我市对东盟出口增长</a:t>
            </a:r>
            <a:r>
              <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rPr>
              <a:t>9.5%</a:t>
            </a:r>
            <a:endParaRPr lang="en-US" altLang="zh-CN" sz="1600" u="none" strike="noStrike" kern="1200" cap="none" spc="0" baseline="0">
              <a:solidFill>
                <a:srgbClr val="FF0000"/>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grpSp>
        <p:nvGrpSpPr>
          <p:cNvPr id="17" name="组合 16"/>
          <p:cNvGrpSpPr/>
          <p:nvPr/>
        </p:nvGrpSpPr>
        <p:grpSpPr>
          <a:xfrm>
            <a:off x="486353" y="182197"/>
            <a:ext cx="821451" cy="821452"/>
            <a:chOff x="486353" y="182197"/>
            <a:chExt cx="821451" cy="821452"/>
          </a:xfrm>
        </p:grpSpPr>
        <p:sp>
          <p:nvSpPr>
            <p:cNvPr id="55" name="椭圆 54"/>
            <p:cNvSpPr/>
            <p:nvPr/>
          </p:nvSpPr>
          <p:spPr>
            <a:xfrm>
              <a:off x="486353" y="182197"/>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313294"/>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r>
                <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02</a:t>
              </a:r>
              <a:endParaRPr lang="zh-CN" altLang="en-US"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18" name="文本框 17"/>
          <p:cNvSpPr txBox="1"/>
          <p:nvPr/>
        </p:nvSpPr>
        <p:spPr>
          <a:xfrm>
            <a:off x="1308099" y="350520"/>
            <a:ext cx="4862829" cy="521969"/>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00000"/>
              </a:lnSpc>
              <a:spcBef>
                <a:spcPts val="0"/>
              </a:spcBef>
              <a:spcAft>
                <a:spcPts val="0"/>
              </a:spcAft>
              <a:buNone/>
            </a:pPr>
            <a:r>
              <a:rPr lang="zh-CN" altLang="en-US" sz="2800" b="0" i="0" u="none" strike="noStrike" kern="1200" cap="none" spc="0" baseline="0">
                <a:solidFill>
                  <a:schemeClr val="accent1"/>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贸易伙伴呈现“新”格局</a:t>
            </a:r>
            <a:endParaRPr lang="zh-CN" altLang="en-US" sz="2800" b="0" i="0" u="none" strike="noStrike" kern="0" cap="none" spc="0" baseline="0">
              <a:solidFill>
                <a:srgbClr val="7FC4E4"/>
              </a:solidFill>
              <a:effectLst>
                <a:reflection blurRad="114300" stA="55000" endA="300" endPos="36000" dir="5400000" sy="-100000"/>
              </a:effectLst>
              <a:latin typeface="思源黑体 CN Bold" pitchFamily="34" charset="-122"/>
              <a:ea typeface="思源黑体 CN Bold" pitchFamily="34" charset="-122"/>
              <a:cs typeface="字魂143号-狂傲行书" pitchFamily="2" charset="-122"/>
              <a:sym typeface="思源黑体 CN Normal" charset="0"/>
            </a:endParaRPr>
          </a:p>
        </p:txBody>
      </p:sp>
      <p:sp>
        <p:nvSpPr>
          <p:cNvPr id="19" name="直接连接符 18"/>
          <p:cNvSpPr/>
          <p:nvPr/>
        </p:nvSpPr>
        <p:spPr>
          <a:xfrm>
            <a:off x="1399215" y="872552"/>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353" y="408892"/>
            <a:ext cx="821451" cy="821452"/>
            <a:chOff x="486353" y="408892"/>
            <a:chExt cx="821451" cy="821452"/>
          </a:xfrm>
        </p:grpSpPr>
        <p:sp>
          <p:nvSpPr>
            <p:cNvPr id="55" name="椭圆 54"/>
            <p:cNvSpPr/>
            <p:nvPr/>
          </p:nvSpPr>
          <p:spPr>
            <a:xfrm>
              <a:off x="486353" y="408892"/>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539989"/>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r>
                <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rPr>
                <a:t>03</a:t>
              </a:r>
              <a:endParaRPr lang="zh-CN" altLang="en-US"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10" name="文本框 9"/>
          <p:cNvSpPr txBox="1"/>
          <p:nvPr/>
        </p:nvSpPr>
        <p:spPr>
          <a:xfrm>
            <a:off x="1308099" y="584200"/>
            <a:ext cx="4862829" cy="521969"/>
          </a:xfrm>
          <a:prstGeom prst="rect">
            <a:avLst/>
          </a:prstGeom>
          <a:noFill/>
          <a:ln w="9525" cap="flat" cmpd="sng">
            <a:noFill/>
            <a:prstDash val="solid"/>
            <a:miter/>
          </a:ln>
          <a:effectLst/>
        </p:spPr>
        <p:txBody>
          <a:bodyPr vert="horz" wrap="square" lIns="91440" tIns="45720" rIns="91440" bIns="45720" anchor="t" anchorCtr="0">
            <a:spAutoFit/>
          </a:bodyPr>
          <a:lstStyle/>
          <a:p>
            <a:pPr marL="0" marR="0" indent="0" algn="l" eaLnBrk="1" fontAlgn="auto" latinLnBrk="0" hangingPunct="1">
              <a:lnSpc>
                <a:spcPct val="100000"/>
              </a:lnSpc>
              <a:spcBef>
                <a:spcPts val="0"/>
              </a:spcBef>
              <a:spcAft>
                <a:spcPts val="0"/>
              </a:spcAft>
              <a:buNone/>
            </a:pPr>
            <a:r>
              <a:rPr lang="zh-CN" altLang="en-US" sz="2800" b="0" i="0" u="none" strike="noStrike" kern="1200" cap="none" spc="0" baseline="0">
                <a:solidFill>
                  <a:schemeClr val="accent1"/>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rPr>
              <a:t>商品结构涌现“新”动能</a:t>
            </a:r>
            <a:endParaRPr lang="zh-CN" altLang="en-US" sz="2800" b="0" i="0" u="none" strike="noStrike" kern="1200" cap="none" spc="0" baseline="0">
              <a:solidFill>
                <a:schemeClr val="accent1"/>
              </a:solidFill>
              <a:effectLst>
                <a:reflection blurRad="76200" stA="26000" endPos="33000"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
        <p:nvSpPr>
          <p:cNvPr id="4" name="直接连接符 3"/>
          <p:cNvSpPr/>
          <p:nvPr/>
        </p:nvSpPr>
        <p:spPr>
          <a:xfrm>
            <a:off x="1392865" y="1099247"/>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18" name="文本框 17"/>
          <p:cNvSpPr txBox="1"/>
          <p:nvPr/>
        </p:nvSpPr>
        <p:spPr>
          <a:xfrm>
            <a:off x="692785" y="1356995"/>
            <a:ext cx="4931409" cy="368299"/>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800" u="none" strike="noStrike" kern="1200" cap="none" spc="0" baseline="0">
                <a:solidFill>
                  <a:schemeClr val="tx1"/>
                </a:solidFill>
                <a:latin typeface="方正小标宋_GBK" panose="03000509000000000000" charset="-122"/>
                <a:ea typeface="方正小标宋_GBK" panose="03000509000000000000" charset="-122"/>
                <a:cs typeface="方正小标宋_GBK" panose="03000509000000000000" charset="-122"/>
              </a:rPr>
              <a:t>我市前3季度轴承、电缆以及激光加工床出口值</a:t>
            </a:r>
            <a:endParaRPr lang="zh-CN" altLang="en-US" sz="1800" u="none" strike="noStrike" kern="1200" cap="none" spc="0" baseline="0">
              <a:solidFill>
                <a:schemeClr val="tx1"/>
              </a:solidFill>
              <a:latin typeface="方正小标宋_GBK" panose="03000509000000000000" charset="-122"/>
              <a:ea typeface="方正小标宋_GBK" panose="03000509000000000000" charset="-122"/>
              <a:cs typeface="方正小标宋_GBK" panose="03000509000000000000" charset="-122"/>
            </a:endParaRPr>
          </a:p>
        </p:txBody>
      </p:sp>
      <p:graphicFrame>
        <p:nvGraphicFramePr>
          <p:cNvPr id="6" name="内容占位符 5" descr="7b0a202020202263686172745265734964223a20223230343736303833220a7d0a"/>
          <p:cNvGraphicFramePr/>
          <p:nvPr>
            <p:ph idx="1"/>
          </p:nvPr>
        </p:nvGraphicFramePr>
        <p:xfrm>
          <a:off x="692785" y="3026410"/>
          <a:ext cx="5100954" cy="3199765"/>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793750" y="1851660"/>
            <a:ext cx="3168650" cy="922020"/>
          </a:xfrm>
          <a:prstGeom prst="rect">
            <a:avLst/>
          </a:prstGeom>
          <a:noFill/>
          <a:ln w="9525" cap="flat" cmpd="sng">
            <a:noFill/>
            <a:prstDash val="solid"/>
            <a:miter/>
          </a:ln>
          <a:effectLst/>
        </p:spPr>
        <p:txBody>
          <a:bodyPr vert="horz" wrap="square" lIns="91440" tIns="45720" rIns="91440" bIns="45720" anchor="t" anchorCtr="0">
            <a:spAutoFit/>
          </a:bodyPr>
          <a:lstStyle/>
          <a:p>
            <a:pPr marL="0" indent="0" algn="l" fontAlgn="auto">
              <a:lnSpc>
                <a:spcPct val="150000"/>
              </a:lnSpc>
              <a:spcBef>
                <a:spcPts val="0"/>
              </a:spcBef>
              <a:spcAft>
                <a:spcPts val="0"/>
              </a:spcAft>
              <a:buNone/>
            </a:pPr>
            <a:r>
              <a:rPr lang="zh-CN" altLang="en-US" sz="1200" u="none" strike="noStrike" kern="1200" cap="none" spc="0" baseline="0">
                <a:latin typeface="思源黑体 CN Normal" charset="0"/>
                <a:ea typeface="思源黑体 CN Normal" charset="0"/>
                <a:cs typeface="思源黑体 CN Normal" charset="0"/>
                <a:sym typeface="思源黑体 CN Normal" charset="0"/>
              </a:rPr>
              <a:t>我市前</a:t>
            </a:r>
            <a:r>
              <a:rPr lang="en-US" altLang="zh-CN" sz="1200" u="none" strike="noStrike" kern="1200" cap="none" spc="0" baseline="0">
                <a:latin typeface="思源黑体 CN Normal" charset="0"/>
                <a:ea typeface="思源黑体 CN Normal" charset="0"/>
                <a:cs typeface="思源黑体 CN Normal" charset="0"/>
                <a:sym typeface="思源黑体 CN Normal" charset="0"/>
              </a:rPr>
              <a:t>3</a:t>
            </a:r>
            <a:r>
              <a:rPr lang="zh-CN" altLang="en-US" sz="1200" u="none" strike="noStrike" kern="1200" cap="none" spc="0" baseline="0">
                <a:latin typeface="思源黑体 CN Normal" charset="0"/>
                <a:ea typeface="思源黑体 CN Normal" charset="0"/>
                <a:cs typeface="思源黑体 CN Normal" charset="0"/>
                <a:sym typeface="思源黑体 CN Normal" charset="0"/>
              </a:rPr>
              <a:t>季度轴承出口同比增长</a:t>
            </a:r>
            <a:r>
              <a:rPr lang="en-US" altLang="zh-CN" sz="1200" u="none" strike="noStrike" kern="1200" cap="none" spc="0" baseline="0">
                <a:solidFill>
                  <a:srgbClr val="FF0000"/>
                </a:solidFill>
                <a:latin typeface="思源黑体 CN Normal" charset="0"/>
                <a:ea typeface="思源黑体 CN Normal" charset="0"/>
                <a:cs typeface="思源黑体 CN Normal" charset="0"/>
                <a:sym typeface="思源黑体 CN Normal" charset="0"/>
              </a:rPr>
              <a:t>22%</a:t>
            </a:r>
            <a:endParaRPr lang="en-US" altLang="zh-CN" sz="1200" u="none" strike="noStrike" kern="1200" cap="none" spc="0" baseline="0">
              <a:solidFill>
                <a:srgbClr val="FF0000"/>
              </a:solidFill>
              <a:latin typeface="思源黑体 CN Normal" charset="0"/>
              <a:ea typeface="思源黑体 CN Normal" charset="0"/>
              <a:cs typeface="思源黑体 CN Normal" charset="0"/>
              <a:sym typeface="思源黑体 CN Normal" charset="0"/>
            </a:endParaRPr>
          </a:p>
          <a:p>
            <a:pPr marL="0" indent="0" algn="l" fontAlgn="auto">
              <a:lnSpc>
                <a:spcPct val="150000"/>
              </a:lnSpc>
              <a:spcBef>
                <a:spcPts val="0"/>
              </a:spcBef>
              <a:spcAft>
                <a:spcPts val="0"/>
              </a:spcAft>
              <a:buNone/>
            </a:pPr>
            <a:r>
              <a:rPr lang="zh-CN" altLang="en-US" sz="1200" u="none" strike="noStrike" kern="1200" cap="none" spc="0" baseline="0">
                <a:latin typeface="思源黑体 CN Normal" charset="0"/>
                <a:ea typeface="思源黑体 CN Normal" charset="0"/>
                <a:cs typeface="思源黑体 CN Normal" charset="0"/>
                <a:sym typeface="思源黑体 CN Normal" charset="0"/>
              </a:rPr>
              <a:t>我市前</a:t>
            </a:r>
            <a:r>
              <a:rPr lang="en-US" altLang="zh-CN" sz="1200" u="none" strike="noStrike" kern="1200" cap="none" spc="0" baseline="0">
                <a:latin typeface="思源黑体 CN Normal" charset="0"/>
                <a:ea typeface="思源黑体 CN Normal" charset="0"/>
                <a:cs typeface="思源黑体 CN Normal" charset="0"/>
                <a:sym typeface="思源黑体 CN Normal" charset="0"/>
              </a:rPr>
              <a:t>3</a:t>
            </a:r>
            <a:r>
              <a:rPr lang="zh-CN" altLang="en-US" sz="1200" u="none" strike="noStrike" kern="1200" cap="none" spc="0" baseline="0">
                <a:latin typeface="思源黑体 CN Normal" charset="0"/>
                <a:ea typeface="思源黑体 CN Normal" charset="0"/>
                <a:cs typeface="思源黑体 CN Normal" charset="0"/>
                <a:sym typeface="思源黑体 CN Normal" charset="0"/>
              </a:rPr>
              <a:t>季度电缆出口同比增长</a:t>
            </a:r>
            <a:r>
              <a:rPr lang="zh-CN" altLang="en-US" sz="1200" u="none" strike="noStrike" kern="1200" cap="none" spc="0" baseline="0">
                <a:solidFill>
                  <a:srgbClr val="FF0000"/>
                </a:solidFill>
                <a:latin typeface="思源黑体 CN Normal" charset="0"/>
                <a:ea typeface="思源黑体 CN Normal" charset="0"/>
                <a:cs typeface="思源黑体 CN Normal" charset="0"/>
                <a:sym typeface="思源黑体 CN Normal" charset="0"/>
              </a:rPr>
              <a:t>14.1%</a:t>
            </a:r>
            <a:endParaRPr lang="en-US" altLang="zh-CN" sz="1200" u="none" strike="noStrike" kern="1200" cap="none" spc="0" baseline="0">
              <a:latin typeface="思源黑体 CN Normal" charset="0"/>
              <a:ea typeface="思源黑体 CN Normal" charset="0"/>
              <a:cs typeface="思源黑体 CN Normal" charset="0"/>
              <a:sym typeface="思源黑体 CN Normal" charset="0"/>
            </a:endParaRPr>
          </a:p>
          <a:p>
            <a:pPr marL="0" indent="0" algn="l" fontAlgn="auto">
              <a:lnSpc>
                <a:spcPct val="150000"/>
              </a:lnSpc>
              <a:spcBef>
                <a:spcPts val="0"/>
              </a:spcBef>
              <a:spcAft>
                <a:spcPts val="0"/>
              </a:spcAft>
              <a:buNone/>
            </a:pPr>
            <a:r>
              <a:rPr lang="zh-CN" altLang="en-US" sz="1200" u="none" strike="noStrike" kern="1200" cap="none" spc="0" baseline="0">
                <a:latin typeface="思源黑体 CN Normal" charset="0"/>
                <a:ea typeface="思源黑体 CN Normal" charset="0"/>
                <a:cs typeface="思源黑体 CN Normal" charset="0"/>
                <a:sym typeface="思源黑体 CN Normal" charset="0"/>
              </a:rPr>
              <a:t>我市前</a:t>
            </a:r>
            <a:r>
              <a:rPr lang="en-US" altLang="zh-CN" sz="1200" u="none" strike="noStrike" kern="1200" cap="none" spc="0" baseline="0">
                <a:latin typeface="思源黑体 CN Normal" charset="0"/>
                <a:ea typeface="思源黑体 CN Normal" charset="0"/>
                <a:cs typeface="思源黑体 CN Normal" charset="0"/>
                <a:sym typeface="思源黑体 CN Normal" charset="0"/>
              </a:rPr>
              <a:t>3</a:t>
            </a:r>
            <a:r>
              <a:rPr lang="zh-CN" altLang="en-US" sz="1200" u="none" strike="noStrike" kern="1200" cap="none" spc="0" baseline="0">
                <a:latin typeface="思源黑体 CN Normal" charset="0"/>
                <a:ea typeface="思源黑体 CN Normal" charset="0"/>
                <a:cs typeface="思源黑体 CN Normal" charset="0"/>
                <a:sym typeface="思源黑体 CN Normal" charset="0"/>
              </a:rPr>
              <a:t>季度激光加工床出口同比增长</a:t>
            </a:r>
            <a:r>
              <a:rPr lang="en-US" altLang="zh-CN" sz="1200" u="none" strike="noStrike" kern="1200" cap="none" spc="0" baseline="0">
                <a:solidFill>
                  <a:srgbClr val="FF0000"/>
                </a:solidFill>
                <a:latin typeface="思源黑体 CN Normal" charset="0"/>
                <a:ea typeface="思源黑体 CN Normal" charset="0"/>
                <a:cs typeface="思源黑体 CN Normal" charset="0"/>
                <a:sym typeface="思源黑体 CN Normal" charset="0"/>
              </a:rPr>
              <a:t>17%</a:t>
            </a:r>
            <a:endParaRPr lang="en-US" altLang="zh-CN" sz="1200" u="none" strike="noStrike" kern="1200" cap="none" spc="0" baseline="0">
              <a:solidFill>
                <a:srgbClr val="FF0000"/>
              </a:solidFill>
              <a:latin typeface="思源黑体 CN Normal" charset="0"/>
              <a:ea typeface="思源黑体 CN Normal" charset="0"/>
              <a:cs typeface="思源黑体 CN Normal" charset="0"/>
              <a:sym typeface="思源黑体 CN Normal" charset="0"/>
            </a:endParaRPr>
          </a:p>
        </p:txBody>
      </p:sp>
      <p:pic>
        <p:nvPicPr>
          <p:cNvPr id="8" name="图片 7" descr="6"/>
          <p:cNvPicPr>
            <a:picLocks noChangeAspect="1"/>
          </p:cNvPicPr>
          <p:nvPr/>
        </p:nvPicPr>
        <p:blipFill>
          <a:blip r:embed="rId4" cstate="print"/>
          <a:srcRect l="27000" t="32303" b="45337"/>
          <a:stretch>
            <a:fillRect/>
          </a:stretch>
        </p:blipFill>
        <p:spPr>
          <a:xfrm>
            <a:off x="6570344" y="1014730"/>
            <a:ext cx="4240529" cy="1612265"/>
          </a:xfrm>
          <a:prstGeom prst="rect">
            <a:avLst/>
          </a:prstGeom>
          <a:noFill/>
          <a:ln w="9525" cap="flat" cmpd="sng">
            <a:noFill/>
            <a:prstDash val="solid"/>
            <a:miter/>
          </a:ln>
          <a:effectLst/>
        </p:spPr>
      </p:pic>
      <p:graphicFrame>
        <p:nvGraphicFramePr>
          <p:cNvPr id="11" name="图表 10" descr="7b0a202020202263686172745265734964223a20223230343638383936220a7d0a"/>
          <p:cNvGraphicFramePr/>
          <p:nvPr/>
        </p:nvGraphicFramePr>
        <p:xfrm>
          <a:off x="6020435" y="3356609"/>
          <a:ext cx="3029780" cy="2458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p:nvPr/>
        </p:nvGraphicFramePr>
        <p:xfrm>
          <a:off x="8510269" y="3510915"/>
          <a:ext cx="3451860" cy="25520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rcRect t="33799"/>
          <a:stretch>
            <a:fillRect/>
          </a:stretch>
        </p:blipFill>
        <p:spPr>
          <a:xfrm>
            <a:off x="0" y="3091396"/>
            <a:ext cx="3200400" cy="3766603"/>
          </a:xfrm>
          <a:prstGeom prst="rect">
            <a:avLst/>
          </a:prstGeom>
          <a:noFill/>
          <a:ln w="9525" cap="flat" cmpd="sng">
            <a:noFill/>
            <a:prstDash val="solid"/>
            <a:miter/>
          </a:ln>
          <a:effectLst/>
        </p:spPr>
      </p:pic>
      <p:pic>
        <p:nvPicPr>
          <p:cNvPr id="5" name="图片 4"/>
          <p:cNvPicPr>
            <a:picLocks noChangeAspect="1"/>
          </p:cNvPicPr>
          <p:nvPr/>
        </p:nvPicPr>
        <p:blipFill>
          <a:blip r:embed="rId1" cstate="print"/>
          <a:srcRect t="33799"/>
          <a:stretch>
            <a:fillRect/>
          </a:stretch>
        </p:blipFill>
        <p:spPr>
          <a:xfrm flipH="1" flipV="1">
            <a:off x="8991600" y="0"/>
            <a:ext cx="3200400" cy="3766603"/>
          </a:xfrm>
          <a:prstGeom prst="rect">
            <a:avLst/>
          </a:prstGeom>
          <a:noFill/>
          <a:ln w="9525" cap="flat" cmpd="sng">
            <a:noFill/>
            <a:prstDash val="solid"/>
            <a:miter/>
          </a:ln>
          <a:effectLst/>
        </p:spPr>
      </p:pic>
      <p:sp>
        <p:nvSpPr>
          <p:cNvPr id="6" name="文本框 5"/>
          <p:cNvSpPr txBox="1"/>
          <p:nvPr/>
        </p:nvSpPr>
        <p:spPr>
          <a:xfrm>
            <a:off x="-635" y="2719070"/>
            <a:ext cx="12192000" cy="1353185"/>
          </a:xfrm>
          <a:prstGeom prst="rect">
            <a:avLst/>
          </a:prstGeom>
          <a:noFill/>
          <a:ln cap="flat" cmpd="sng">
            <a:noFill/>
            <a:prstDash val="solid"/>
            <a:round/>
          </a:ln>
          <a:effectLst/>
        </p:spPr>
        <p:txBody>
          <a:bodyPr vert="horz" wrap="square" lIns="91440" tIns="45720" rIns="91440" bIns="45720" anchor="t" anchorCtr="0">
            <a:noAutofit/>
          </a:bodyPr>
          <a:lstStyle/>
          <a:p>
            <a:pPr marL="0" marR="0" indent="0" algn="ctr" fontAlgn="auto">
              <a:lnSpc>
                <a:spcPct val="100000"/>
              </a:lnSpc>
              <a:spcBef>
                <a:spcPts val="0"/>
              </a:spcBef>
              <a:spcAft>
                <a:spcPts val="0"/>
              </a:spcAft>
              <a:buNone/>
              <a:tabLst>
                <a:tab pos="2508250" algn="l"/>
              </a:tabLst>
            </a:pPr>
            <a:r>
              <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二、聊城市外贸发展</a:t>
            </a:r>
            <a:r>
              <a:rPr lang="zh-CN" altLang="en-US" sz="5400" b="1"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rPr>
              <a:t>面临的问题</a:t>
            </a:r>
            <a:endParaRPr lang="zh-CN" altLang="en-US" sz="5400" b="1" i="0" u="none" strike="noStrike" kern="0" cap="none" spc="300" baseline="0">
              <a:solidFill>
                <a:schemeClr val="accent1">
                  <a:lumMod val="75000"/>
                </a:schemeClr>
              </a:solidFill>
              <a:effectLst>
                <a:outerShdw blurRad="76200" dist="38100" dir="2700000" algn="tl">
                  <a:srgbClr val="0E32DC">
                    <a:alpha val="21000"/>
                  </a:srgbClr>
                </a:outerShdw>
                <a:reflection blurRad="127000" stA="24000" endPos="28000" dist="29933" dir="5400000" sy="-100000"/>
              </a:effectLst>
              <a:latin typeface="方正小标宋_GBK" panose="03000509000000000000" charset="-122"/>
              <a:ea typeface="方正小标宋_GBK" panose="03000509000000000000" charset="-122"/>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353" y="408892"/>
            <a:ext cx="821451" cy="821452"/>
            <a:chOff x="486353" y="408892"/>
            <a:chExt cx="821451" cy="821452"/>
          </a:xfrm>
        </p:grpSpPr>
        <p:sp>
          <p:nvSpPr>
            <p:cNvPr id="55" name="椭圆 54"/>
            <p:cNvSpPr/>
            <p:nvPr/>
          </p:nvSpPr>
          <p:spPr>
            <a:xfrm>
              <a:off x="486353" y="408892"/>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539989"/>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endPar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4" name="直接连接符 3"/>
          <p:cNvSpPr/>
          <p:nvPr/>
        </p:nvSpPr>
        <p:spPr>
          <a:xfrm>
            <a:off x="1479860" y="819845"/>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9" name="文本框 8"/>
          <p:cNvSpPr txBox="1"/>
          <p:nvPr>
            <p:custDataLst>
              <p:tags r:id="rId1"/>
            </p:custDataLst>
          </p:nvPr>
        </p:nvSpPr>
        <p:spPr>
          <a:xfrm rot="21600000" flipH="1">
            <a:off x="2765425" y="1678304"/>
            <a:ext cx="6661150" cy="1149350"/>
          </a:xfrm>
          <a:prstGeom prst="rect">
            <a:avLst/>
          </a:prstGeom>
          <a:noFill/>
          <a:ln cap="flat" cmpd="sng">
            <a:noFill/>
            <a:prstDash val="solid"/>
            <a:round/>
          </a:ln>
          <a:effectLst/>
        </p:spPr>
        <p:txBody>
          <a:bodyPr vert="horz" wrap="square" lIns="0" tIns="0" rIns="0" bIns="0" anchor="t" anchorCtr="0">
            <a:noAutofit/>
          </a:bodyPr>
          <a:lstStyle/>
          <a:p>
            <a:pPr marL="0" marR="0" indent="0" algn="l" fontAlgn="auto">
              <a:lnSpc>
                <a:spcPct val="120000"/>
              </a:lnSpc>
              <a:spcBef>
                <a:spcPts val="0"/>
              </a:spcBef>
              <a:spcAft>
                <a:spcPts val="0"/>
              </a:spcAft>
              <a:buNone/>
            </a:pP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一是缺少专业外贸经验和团队，客户缺失造成的</a:t>
            </a:r>
            <a:r>
              <a:rPr lang="en-US" altLang="zh-CN"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a:t>
            </a: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数据外流</a:t>
            </a:r>
            <a:r>
              <a:rPr lang="en-US" altLang="zh-CN"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a:t>
            </a: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的困境。</a:t>
            </a:r>
            <a:endPar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sp>
        <p:nvSpPr>
          <p:cNvPr id="11" name="文本框 10"/>
          <p:cNvSpPr txBox="1"/>
          <p:nvPr>
            <p:custDataLst>
              <p:tags r:id="rId2"/>
            </p:custDataLst>
          </p:nvPr>
        </p:nvSpPr>
        <p:spPr>
          <a:xfrm rot="21600000" flipH="1">
            <a:off x="3036570" y="3501390"/>
            <a:ext cx="5132070" cy="824865"/>
          </a:xfrm>
          <a:prstGeom prst="rect">
            <a:avLst/>
          </a:prstGeom>
          <a:noFill/>
          <a:ln w="9525" cap="flat" cmpd="sng">
            <a:noFill/>
            <a:prstDash val="solid"/>
            <a:miter/>
          </a:ln>
          <a:effectLst/>
        </p:spPr>
        <p:txBody>
          <a:bodyPr vert="horz" wrap="square" lIns="0" tIns="0" rIns="0" bIns="0" anchor="t" anchorCtr="0">
            <a:noAutofit/>
          </a:bodyPr>
          <a:lstStyle/>
          <a:p>
            <a:pPr marL="0" indent="0" algn="l">
              <a:lnSpc>
                <a:spcPct val="1290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我市</a:t>
            </a:r>
            <a:r>
              <a:rPr lang="en-US" altLang="zh-CN"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40%</a:t>
            </a: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的外贸数据被省外企业代理。</a:t>
            </a:r>
            <a:endPar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endParaRPr>
          </a:p>
        </p:txBody>
      </p:sp>
      <p:sp>
        <p:nvSpPr>
          <p:cNvPr id="22" name="iSHEJI-16"/>
          <p:cNvSpPr/>
          <p:nvPr/>
        </p:nvSpPr>
        <p:spPr>
          <a:xfrm rot="21600000" flipH="1">
            <a:off x="2432993" y="3171589"/>
            <a:ext cx="5715" cy="2814320"/>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
        <p:nvSpPr>
          <p:cNvPr id="3" name="椭圆 2"/>
          <p:cNvSpPr/>
          <p:nvPr>
            <p:custDataLst>
              <p:tags r:id="rId3"/>
            </p:custDataLst>
          </p:nvPr>
        </p:nvSpPr>
        <p:spPr>
          <a:xfrm>
            <a:off x="2367953" y="1853630"/>
            <a:ext cx="135813" cy="135813"/>
          </a:xfrm>
          <a:prstGeom prst="ellipse">
            <a:avLst/>
          </a:prstGeom>
          <a:solidFill>
            <a:srgbClr val="7FC4E4"/>
          </a:solidFill>
          <a:ln w="41275" cap="flat" cmpd="sng">
            <a:solidFill>
              <a:srgbClr val="FFFFFF"/>
            </a:solidFill>
            <a:prstDash val="solid"/>
            <a:miter/>
            <a:headEnd type="none" w="med" len="med"/>
            <a:tailEnd type="none" w="med" len="med"/>
          </a:ln>
          <a:effectLst>
            <a:outerShdw blurRad="127000" sx="102000" sy="102000" algn="ctr" rotWithShape="0">
              <a:srgbClr val="0A3088">
                <a:alpha val="39607"/>
              </a:srgbClr>
            </a:outerShdw>
          </a:effectLst>
        </p:spPr>
        <p:txBody>
          <a:bodyPr vert="horz" wrap="square" lIns="91440" tIns="45720" rIns="91440" bIns="45720" anchor="ctr" anchorCtr="0">
            <a:noAutofit/>
          </a:bodyPr>
          <a:lstStyle/>
          <a:p>
            <a:pPr marL="0" marR="0" indent="0" algn="l" eaLnBrk="1" fontAlgn="auto" latinLnBrk="0" hangingPunct="1">
              <a:lnSpc>
                <a:spcPct val="100000"/>
              </a:lnSpc>
              <a:spcBef>
                <a:spcPts val="0"/>
              </a:spcBef>
              <a:spcAft>
                <a:spcPts val="0"/>
              </a:spcAft>
              <a:buNone/>
            </a:pPr>
            <a:endParaRPr lang="zh-CN" altLang="en-US" sz="1600" b="0" i="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353" y="408892"/>
            <a:ext cx="821451" cy="821452"/>
            <a:chOff x="486353" y="408892"/>
            <a:chExt cx="821451" cy="821452"/>
          </a:xfrm>
        </p:grpSpPr>
        <p:sp>
          <p:nvSpPr>
            <p:cNvPr id="55" name="椭圆 54"/>
            <p:cNvSpPr/>
            <p:nvPr/>
          </p:nvSpPr>
          <p:spPr>
            <a:xfrm>
              <a:off x="486353" y="408892"/>
              <a:ext cx="821451" cy="821452"/>
            </a:xfrm>
            <a:prstGeom prst="ellipse">
              <a:avLst/>
            </a:prstGeom>
            <a:solidFill>
              <a:srgbClr val="7FC4E4">
                <a:alpha val="9000"/>
              </a:srgbClr>
            </a:solidFill>
            <a:ln w="12700" cap="flat" cmpd="sng">
              <a:noFill/>
              <a:prstDash val="solid"/>
              <a:miter/>
            </a:ln>
            <a:effectLst/>
          </p:spPr>
          <p:txBody>
            <a:bodyPr vert="horz" wrap="square" lIns="91440" tIns="45720" rIns="91440" bIns="45720" anchor="ctr" anchorCtr="0">
              <a:noAutofit/>
            </a:bodyPr>
            <a:lstStyle/>
            <a:p>
              <a:pPr marL="0" indent="0" algn="ctr">
                <a:lnSpc>
                  <a:spcPct val="100000"/>
                </a:lnSpc>
                <a:spcBef>
                  <a:spcPts val="0"/>
                </a:spcBef>
                <a:spcAft>
                  <a:spcPts val="0"/>
                </a:spcAft>
                <a:buNone/>
              </a:pPr>
              <a:endParaRPr lang="zh-CN" altLang="en-US" sz="105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56" name="椭圆 55"/>
            <p:cNvSpPr/>
            <p:nvPr/>
          </p:nvSpPr>
          <p:spPr>
            <a:xfrm>
              <a:off x="617451" y="539989"/>
              <a:ext cx="559256" cy="559258"/>
            </a:xfrm>
            <a:prstGeom prst="ellipse">
              <a:avLst/>
            </a:prstGeom>
            <a:solidFill>
              <a:srgbClr val="7FC4E4"/>
            </a:solidFill>
            <a:ln w="25400" cap="flat" cmpd="sng">
              <a:noFill/>
              <a:prstDash val="solid"/>
              <a:miter/>
            </a:ln>
            <a:effectLst>
              <a:outerShdw blurRad="304800" dist="152400" dir="2700000" sx="96000" sy="96000" algn="tl" rotWithShape="0">
                <a:srgbClr val="7FC4E4">
                  <a:alpha val="39607"/>
                </a:srgbClr>
              </a:outerShdw>
            </a:effectLst>
          </p:spPr>
          <p:txBody>
            <a:bodyPr vert="horz" wrap="none" lIns="0" tIns="0" rIns="0" bIns="0" anchor="ctr" anchorCtr="0">
              <a:noAutofit/>
            </a:bodyPr>
            <a:lstStyle/>
            <a:p>
              <a:pPr marL="0" marR="0" indent="0" algn="ctr" eaLnBrk="1" fontAlgn="auto" latinLnBrk="0" hangingPunct="1">
                <a:lnSpc>
                  <a:spcPct val="100000"/>
                </a:lnSpc>
                <a:spcBef>
                  <a:spcPts val="0"/>
                </a:spcBef>
                <a:spcAft>
                  <a:spcPts val="0"/>
                </a:spcAft>
                <a:buNone/>
              </a:pPr>
              <a:endParaRPr lang="en-US" altLang="zh-CN" sz="2000" b="0" i="0" u="none" strike="noStrike" kern="0" cap="none" spc="0" baseline="0">
                <a:solidFill>
                  <a:srgbClr val="FFFFFF"/>
                </a:solidFill>
                <a:latin typeface="思源黑体 CN Medium" charset="0"/>
                <a:ea typeface="思源黑体 CN Medium" charset="0"/>
                <a:cs typeface="思源黑体 CN Normal" charset="0"/>
                <a:sym typeface="思源黑体 CN Normal" charset="0"/>
              </a:endParaRPr>
            </a:p>
          </p:txBody>
        </p:sp>
      </p:grpSp>
      <p:sp>
        <p:nvSpPr>
          <p:cNvPr id="4" name="直接连接符 3"/>
          <p:cNvSpPr/>
          <p:nvPr/>
        </p:nvSpPr>
        <p:spPr>
          <a:xfrm>
            <a:off x="1479860" y="819845"/>
            <a:ext cx="10005237" cy="0"/>
          </a:xfrm>
          <a:prstGeom prst="line">
            <a:avLst/>
          </a:prstGeom>
          <a:ln w="6350" cap="flat" cmpd="sng">
            <a:solidFill>
              <a:schemeClr val="bg1">
                <a:lumMod val="75000"/>
              </a:schemeClr>
            </a:solidFill>
            <a:prstDash val="solid"/>
            <a:miter/>
            <a:headEnd type="none" w="med" len="med"/>
            <a:tailEnd type="none" w="med" len="med"/>
          </a:ln>
        </p:spPr>
        <p:style>
          <a:lnRef idx="1">
            <a:schemeClr val="accent1"/>
          </a:lnRef>
          <a:fillRef idx="0">
            <a:schemeClr val="accent1"/>
          </a:fillRef>
          <a:effectRef idx="0">
            <a:schemeClr val="accent1"/>
          </a:effectRef>
          <a:fontRef idx="minor">
            <a:schemeClr val="tx1"/>
          </a:fontRef>
        </p:style>
      </p:sp>
      <p:sp>
        <p:nvSpPr>
          <p:cNvPr id="17" name="椭圆 16"/>
          <p:cNvSpPr/>
          <p:nvPr>
            <p:custDataLst>
              <p:tags r:id="rId1"/>
            </p:custDataLst>
          </p:nvPr>
        </p:nvSpPr>
        <p:spPr>
          <a:xfrm>
            <a:off x="2281593" y="2047305"/>
            <a:ext cx="135813" cy="135813"/>
          </a:xfrm>
          <a:prstGeom prst="ellipse">
            <a:avLst/>
          </a:prstGeom>
          <a:solidFill>
            <a:srgbClr val="7FC4E4"/>
          </a:solidFill>
          <a:ln w="41275" cap="flat" cmpd="sng">
            <a:solidFill>
              <a:srgbClr val="FFFFFF"/>
            </a:solidFill>
            <a:prstDash val="solid"/>
            <a:miter/>
            <a:headEnd type="none" w="med" len="med"/>
            <a:tailEnd type="none" w="med" len="med"/>
          </a:ln>
          <a:effectLst>
            <a:outerShdw blurRad="127000" sx="102000" sy="102000" algn="ctr" rotWithShape="0">
              <a:srgbClr val="0A3088">
                <a:alpha val="39607"/>
              </a:srgbClr>
            </a:outerShdw>
          </a:effectLst>
        </p:spPr>
        <p:txBody>
          <a:bodyPr vert="horz" wrap="square" lIns="91440" tIns="45720" rIns="91440" bIns="45720" anchor="ctr" anchorCtr="0">
            <a:noAutofit/>
          </a:bodyPr>
          <a:lstStyle/>
          <a:p>
            <a:pPr marL="0" marR="0" indent="0" algn="l" eaLnBrk="1" fontAlgn="auto" latinLnBrk="0" hangingPunct="1">
              <a:lnSpc>
                <a:spcPct val="100000"/>
              </a:lnSpc>
              <a:spcBef>
                <a:spcPts val="0"/>
              </a:spcBef>
              <a:spcAft>
                <a:spcPts val="0"/>
              </a:spcAft>
              <a:buNone/>
            </a:pPr>
            <a:endParaRPr lang="zh-CN" altLang="en-US" sz="1600" b="0" i="0" u="none" strike="noStrike" kern="0" cap="none" spc="0" baseline="0">
              <a:solidFill>
                <a:srgbClr val="FFFFFF"/>
              </a:solidFill>
              <a:latin typeface="思源黑体 CN Normal" charset="0"/>
              <a:ea typeface="思源黑体 CN Normal" charset="0"/>
              <a:cs typeface="思源黑体 CN Normal" charset="0"/>
              <a:sym typeface="思源黑体 CN Normal" charset="0"/>
            </a:endParaRPr>
          </a:p>
        </p:txBody>
      </p:sp>
      <p:sp>
        <p:nvSpPr>
          <p:cNvPr id="20" name="文本框 19"/>
          <p:cNvSpPr txBox="1"/>
          <p:nvPr>
            <p:custDataLst>
              <p:tags r:id="rId2"/>
            </p:custDataLst>
          </p:nvPr>
        </p:nvSpPr>
        <p:spPr>
          <a:xfrm rot="21600000" flipH="1">
            <a:off x="2604770" y="1923415"/>
            <a:ext cx="7116445" cy="738505"/>
          </a:xfrm>
          <a:prstGeom prst="rect">
            <a:avLst/>
          </a:prstGeom>
          <a:noFill/>
          <a:ln cap="flat" cmpd="sng">
            <a:noFill/>
            <a:prstDash val="solid"/>
            <a:round/>
          </a:ln>
          <a:effectLst/>
        </p:spPr>
        <p:txBody>
          <a:bodyPr vert="horz" wrap="square" lIns="0" tIns="0" rIns="0" bIns="0" anchor="t" anchorCtr="0">
            <a:spAutoFit/>
          </a:bodyPr>
          <a:lstStyle/>
          <a:p>
            <a:pPr marL="0" marR="0" indent="0" algn="l" eaLnBrk="1" fontAlgn="auto" latinLnBrk="0" hangingPunct="1">
              <a:lnSpc>
                <a:spcPct val="100000"/>
              </a:lnSpc>
              <a:spcBef>
                <a:spcPts val="0"/>
              </a:spcBef>
              <a:spcAft>
                <a:spcPts val="0"/>
              </a:spcAft>
              <a:buNone/>
            </a:pPr>
            <a:r>
              <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rPr>
              <a:t>二是对海关、商务等部门政策不熟悉，出口意愿不强造成的“浅尝辄止”的困境。</a:t>
            </a:r>
            <a:endParaRPr lang="zh-CN" altLang="en-US" sz="2400" b="0" i="0" u="none" strike="noStrike" kern="0" cap="none" spc="100" baseline="0">
              <a:solidFill>
                <a:schemeClr val="accent1"/>
              </a:solidFill>
              <a:latin typeface="方正小标宋_GBK" panose="03000509000000000000" charset="-122"/>
              <a:ea typeface="方正小标宋_GBK" panose="03000509000000000000" charset="-122"/>
              <a:cs typeface="方正小标宋_GBK" panose="03000509000000000000" charset="-122"/>
              <a:sym typeface="思源黑体 CN Normal" charset="0"/>
            </a:endParaRPr>
          </a:p>
        </p:txBody>
      </p:sp>
      <p:sp>
        <p:nvSpPr>
          <p:cNvPr id="21" name="文本框 20"/>
          <p:cNvSpPr txBox="1"/>
          <p:nvPr>
            <p:custDataLst>
              <p:tags r:id="rId3"/>
            </p:custDataLst>
          </p:nvPr>
        </p:nvSpPr>
        <p:spPr>
          <a:xfrm rot="21600000" flipH="1">
            <a:off x="2604770" y="3317875"/>
            <a:ext cx="7356475" cy="805179"/>
          </a:xfrm>
          <a:prstGeom prst="rect">
            <a:avLst/>
          </a:prstGeom>
          <a:noFill/>
          <a:ln w="9525" cap="flat" cmpd="sng">
            <a:noFill/>
            <a:prstDash val="solid"/>
            <a:miter/>
          </a:ln>
          <a:effectLst/>
        </p:spPr>
        <p:txBody>
          <a:bodyPr vert="horz" wrap="square" lIns="0" tIns="0" rIns="0" bIns="0" anchor="t" anchorCtr="0">
            <a:noAutofit/>
          </a:bodyPr>
          <a:lstStyle/>
          <a:p>
            <a:pPr marL="0" indent="0" algn="l">
              <a:lnSpc>
                <a:spcPct val="129000"/>
              </a:lnSpc>
              <a:spcBef>
                <a:spcPts val="0"/>
              </a:spcBef>
              <a:spcAft>
                <a:spcPts val="0"/>
              </a:spcAft>
              <a:buNone/>
            </a:pPr>
            <a:r>
              <a:rPr lang="zh-CN" altLang="en-US" sz="2400" b="1" u="none" strike="noStrike" kern="0" cap="none" spc="0" baseline="0">
                <a:solidFill>
                  <a:srgbClr val="595959"/>
                </a:solidFill>
                <a:latin typeface="方正楷体_GB2312" panose="02000000000000000000" charset="-122"/>
                <a:ea typeface="方正楷体_GB2312" panose="02000000000000000000" charset="-122"/>
                <a:cs typeface="方正楷体_GB2312" panose="02000000000000000000" charset="-122"/>
                <a:sym typeface="思源黑体 CN Normal" charset="0"/>
              </a:rPr>
              <a:t>从我市产业规模看，这一领域主要是中小企业和农户，很多仅停留在咨询阶段，自主拓展国际市场的意愿不强，未能将产品优势转化为出口的“真金白银”。</a:t>
            </a:r>
            <a:endParaRPr lang="zh-CN" altLang="en-US" sz="2000" u="none" strike="noStrike" kern="0" cap="none" spc="0" baseline="0">
              <a:solidFill>
                <a:srgbClr val="595959"/>
              </a:solidFill>
              <a:latin typeface="思源黑体 CN Normal" charset="0"/>
              <a:ea typeface="思源黑体 CN Normal" charset="0"/>
              <a:cs typeface="思源黑体 CN Normal" charset="0"/>
              <a:sym typeface="思源黑体 CN Normal" charset="0"/>
            </a:endParaRPr>
          </a:p>
        </p:txBody>
      </p:sp>
      <p:sp>
        <p:nvSpPr>
          <p:cNvPr id="22" name="iSHEJI-16"/>
          <p:cNvSpPr/>
          <p:nvPr/>
        </p:nvSpPr>
        <p:spPr>
          <a:xfrm rot="21600000" flipH="1">
            <a:off x="2347268" y="3232549"/>
            <a:ext cx="5715" cy="2814320"/>
          </a:xfrm>
          <a:prstGeom prst="line">
            <a:avLst/>
          </a:prstGeom>
          <a:ln w="28575" cap="flat" cmpd="sng">
            <a:gradFill rotWithShape="1">
              <a:gsLst>
                <a:gs pos="0">
                  <a:srgbClr val="62A6CF">
                    <a:alpha val="100000"/>
                  </a:srgbClr>
                </a:gs>
                <a:gs pos="78000">
                  <a:srgbClr val="BAD7FF">
                    <a:alpha val="0"/>
                  </a:srgbClr>
                </a:gs>
              </a:gsLst>
              <a:lin ang="5400000" scaled="1"/>
            </a:gradFill>
            <a:prstDash val="solid"/>
            <a:miter/>
            <a:headEnd type="oval" w="med" len="med"/>
            <a:tailEnd type="none" w="med" len="med"/>
          </a:ln>
          <a:effectLst/>
        </p:spPr>
      </p: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tags/tag1.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10.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00.xml><?xml version="1.0" encoding="utf-8"?>
<p:tagLst xmlns:p="http://schemas.openxmlformats.org/presentationml/2006/main">
  <p:tag name="KSO_WM_DIAGRAM_VIRTUALLY_FRAME" val="{&quot;height&quot;:360.3,&quot;left&quot;:72.70314960629904,&quot;top&quot;:125.14732283464564,&quot;width&quot;:812.1209448818898}"/>
</p:tagLst>
</file>

<file path=ppt/tags/tag101.xml><?xml version="1.0" encoding="utf-8"?>
<p:tagLst xmlns:p="http://schemas.openxmlformats.org/presentationml/2006/main">
  <p:tag name="KSO_WM_DIAGRAM_VIRTUALLY_FRAME" val="{&quot;height&quot;:360.3,&quot;left&quot;:72.70314960629904,&quot;top&quot;:125.14732283464564,&quot;width&quot;:812.1209448818898}"/>
</p:tagLst>
</file>

<file path=ppt/tags/tag102.xml><?xml version="1.0" encoding="utf-8"?>
<p:tagLst xmlns:p="http://schemas.openxmlformats.org/presentationml/2006/main">
  <p:tag name="KSO_WM_DIAGRAM_VIRTUALLY_FRAME" val="{&quot;height&quot;:360.3,&quot;left&quot;:72.70314960629904,&quot;top&quot;:125.14732283464564,&quot;width&quot;:812.1209448818898}"/>
</p:tagLst>
</file>

<file path=ppt/tags/tag103.xml><?xml version="1.0" encoding="utf-8"?>
<p:tagLst xmlns:p="http://schemas.openxmlformats.org/presentationml/2006/main">
  <p:tag name="CROPLEFT" val="7.870019"/>
  <p:tag name="CROPRIGHT" val="7.870019"/>
  <p:tag name="TOP" val="186.0218"/>
  <p:tag name="LEFT" val="55.76496"/>
  <p:tag name="PICTUREHEIGHT" val="284.6714"/>
  <p:tag name="CROPTOP" val="0"/>
  <p:tag name="WIDTH" val="418.7047"/>
  <p:tag name="HEIGHT" val="284.6714"/>
  <p:tag name="PICTUREWIDTH" val="427.0076"/>
  <p:tag name="CROPBOTTOM" val="0"/>
</p:tagLst>
</file>

<file path=ppt/tags/tag104.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05.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06.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07.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08.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09.xml><?xml version="1.0" encoding="utf-8"?>
<p:tagLst xmlns:p="http://schemas.openxmlformats.org/presentationml/2006/main">
  <p:tag name="KSO_WM_DIAGRAM_VIRTUALLY_FRAME" val="{&quot;height&quot;:508.90992125984246,&quot;left&quot;:55.764960629921255,&quot;top&quot;:100.13094488188976,&quot;width&quot;:852.2774803149608}"/>
</p:tagLst>
</file>

<file path=ppt/tags/tag11.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10.xml><?xml version="1.0" encoding="utf-8"?>
<p:tagLst xmlns:p="http://schemas.openxmlformats.org/presentationml/2006/main">
  <p:tag name="KSO_WM_DIAGRAM_VIRTUALLY_FRAME" val="{&quot;height&quot;:276.2568503937008,&quot;left&quot;:94.72409448818897,&quot;top&quot;:148.0323622047244,&quot;width&quot;:770.5518110236219}"/>
</p:tagLst>
</file>

<file path=ppt/tags/tag111.xml><?xml version="1.0" encoding="utf-8"?>
<p:tagLst xmlns:p="http://schemas.openxmlformats.org/presentationml/2006/main">
  <p:tag name="KSO_WM_DIAGRAM_VIRTUALLY_FRAME" val="{&quot;height&quot;:276.2568503937008,&quot;left&quot;:94.72409448818897,&quot;top&quot;:148.0323622047244,&quot;width&quot;:770.5518110236219}"/>
</p:tagLst>
</file>

<file path=ppt/tags/tag112.xml><?xml version="1.0" encoding="utf-8"?>
<p:tagLst xmlns:p="http://schemas.openxmlformats.org/presentationml/2006/main">
  <p:tag name="PA" val="v5.2.11"/>
  <p:tag name="KSO_WM_DIAGRAM_VIRTUALLY_FRAME" val="{&quot;height&quot;:276.2568503937008,&quot;left&quot;:94.72409448818897,&quot;top&quot;:148.0323622047244,&quot;width&quot;:770.5518110236219}"/>
</p:tagLst>
</file>

<file path=ppt/tags/tag113.xml><?xml version="1.0" encoding="utf-8"?>
<p:tagLst xmlns:p="http://schemas.openxmlformats.org/presentationml/2006/main">
  <p:tag name="KSO_WM_DIAGRAM_VIRTUALLY_FRAME" val="{&quot;height&quot;:276.2568503937008,&quot;left&quot;:94.72409448818897,&quot;top&quot;:148.0323622047244,&quot;width&quot;:770.5518110236219}"/>
</p:tagLst>
</file>

<file path=ppt/tags/tag114.xml><?xml version="1.0" encoding="utf-8"?>
<p:tagLst xmlns:p="http://schemas.openxmlformats.org/presentationml/2006/main">
  <p:tag name="KSO_WM_DIAGRAM_VIRTUALLY_FRAME" val="{&quot;height&quot;:276.2568503937008,&quot;left&quot;:94.72409448818897,&quot;top&quot;:148.0323622047244,&quot;width&quot;:770.5518110236219}"/>
</p:tagLst>
</file>

<file path=ppt/tags/tag115.xml><?xml version="1.0" encoding="utf-8"?>
<p:tagLst xmlns:p="http://schemas.openxmlformats.org/presentationml/2006/main">
  <p:tag name="PA" val="v5.2.11"/>
  <p:tag name="KSO_WM_DIAGRAM_VIRTUALLY_FRAME" val="{&quot;height&quot;:276.2568503937008,&quot;left&quot;:94.72409448818897,&quot;top&quot;:148.0323622047244,&quot;width&quot;:770.5518110236219}"/>
</p:tagLst>
</file>

<file path=ppt/tags/tag116.xml><?xml version="1.0" encoding="utf-8"?>
<p:tagLst xmlns:p="http://schemas.openxmlformats.org/presentationml/2006/main">
  <p:tag name="KSO_WM_DIAGRAM_VIRTUALLY_FRAME" val="{&quot;height&quot;:428.0596919246515,&quot;left&quot;:72,&quot;top&quot;:110.05841831156904,&quot;width&quot;:799.4551181102364}"/>
</p:tagLst>
</file>

<file path=ppt/tags/tag117.xml><?xml version="1.0" encoding="utf-8"?>
<p:tagLst xmlns:p="http://schemas.openxmlformats.org/presentationml/2006/main">
  <p:tag name="KSO_WM_DIAGRAM_VIRTUALLY_FRAME" val="{&quot;height&quot;:428.0596919246515,&quot;left&quot;:72,&quot;top&quot;:110.05841831156904,&quot;width&quot;:799.4551181102364}"/>
</p:tagLst>
</file>

<file path=ppt/tags/tag118.xml><?xml version="1.0" encoding="utf-8"?>
<p:tagLst xmlns:p="http://schemas.openxmlformats.org/presentationml/2006/main">
  <p:tag name="KSO_WM_DIAGRAM_VIRTUALLY_FRAME" val="{&quot;height&quot;:428.0596919246515,&quot;left&quot;:72,&quot;top&quot;:110.05841831156904,&quot;width&quot;:799.4551181102364}"/>
</p:tagLst>
</file>

<file path=ppt/tags/tag119.xml><?xml version="1.0" encoding="utf-8"?>
<p:tagLst xmlns:p="http://schemas.openxmlformats.org/presentationml/2006/main">
  <p:tag name="KSO_WM_DIAGRAM_VIRTUALLY_FRAME" val="{&quot;height&quot;:428.0596919246515,&quot;left&quot;:72,&quot;top&quot;:110.05841831156904,&quot;width&quot;:799.4551181102364}"/>
</p:tagLst>
</file>

<file path=ppt/tags/tag12.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20.xml><?xml version="1.0" encoding="utf-8"?>
<p:tagLst xmlns:p="http://schemas.openxmlformats.org/presentationml/2006/main">
  <p:tag name="KSO_WM_DIAGRAM_VIRTUALLY_FRAME" val="{&quot;height&quot;:428.0596919246515,&quot;left&quot;:72,&quot;top&quot;:110.05841831156904,&quot;width&quot;:799.4551181102364}"/>
</p:tagLst>
</file>

<file path=ppt/tags/tag121.xml><?xml version="1.0" encoding="utf-8"?>
<p:tagLst xmlns:p="http://schemas.openxmlformats.org/presentationml/2006/main">
  <p:tag name="KSO_WM_DIAGRAM_VIRTUALLY_FRAME" val="{&quot;height&quot;:428.0596919246515,&quot;left&quot;:72,&quot;top&quot;:110.05841831156904,&quot;width&quot;:799.4551181102364}"/>
</p:tagLst>
</file>

<file path=ppt/tags/tag122.xml><?xml version="1.0" encoding="utf-8"?>
<p:tagLst xmlns:p="http://schemas.openxmlformats.org/presentationml/2006/main">
  <p:tag name="KSO_WM_DIAGRAM_VIRTUALLY_FRAME" val="{&quot;height&quot;:428.0596919246515,&quot;left&quot;:72,&quot;top&quot;:110.05841831156904,&quot;width&quot;:799.4551181102364}"/>
</p:tagLst>
</file>

<file path=ppt/tags/tag123.xml><?xml version="1.0" encoding="utf-8"?>
<p:tagLst xmlns:p="http://schemas.openxmlformats.org/presentationml/2006/main">
  <p:tag name="KSO_WM_DIAGRAM_VIRTUALLY_FRAME" val="{&quot;height&quot;:428.0596919246515,&quot;left&quot;:72,&quot;top&quot;:110.05841831156904,&quot;width&quot;:799.4551181102364}"/>
</p:tagLst>
</file>

<file path=ppt/tags/tag124.xml><?xml version="1.0" encoding="utf-8"?>
<p:tagLst xmlns:p="http://schemas.openxmlformats.org/presentationml/2006/main">
  <p:tag name="KSO_WM_DIAGRAM_VIRTUALLY_FRAME" val="{&quot;height&quot;:428.0596919246515,&quot;left&quot;:72,&quot;top&quot;:110.05841831156904,&quot;width&quot;:799.4551181102364}"/>
</p:tagLst>
</file>

<file path=ppt/tags/tag125.xml><?xml version="1.0" encoding="utf-8"?>
<p:tagLst xmlns:p="http://schemas.openxmlformats.org/presentationml/2006/main">
  <p:tag name="KSO_WM_DIAGRAM_VIRTUALLY_FRAME" val="{&quot;height&quot;:428.0596919246515,&quot;left&quot;:72,&quot;top&quot;:110.05841831156904,&quot;width&quot;:799.4551181102364}"/>
</p:tagLst>
</file>

<file path=ppt/tags/tag126.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27.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28.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29.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3.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30.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31.xml><?xml version="1.0" encoding="utf-8"?>
<p:tagLst xmlns:p="http://schemas.openxmlformats.org/presentationml/2006/main">
  <p:tag name="PA" val="v5.2.11"/>
  <p:tag name="KSO_WM_DIAGRAM_VIRTUALLY_FRAME" val="{&quot;height&quot;:428.0596919246515,&quot;left&quot;:72,&quot;top&quot;:110.05841831156904,&quot;width&quot;:799.4551181102364}"/>
</p:tagLst>
</file>

<file path=ppt/tags/tag132.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33.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34.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35.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36.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37.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38.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39.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4.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40.xml><?xml version="1.0" encoding="utf-8"?>
<p:tagLst xmlns:p="http://schemas.openxmlformats.org/presentationml/2006/main">
  <p:tag name="KSO_WM_DIAGRAM_VIRTUALLY_FRAME" val="{&quot;height&quot;:280.26228346456696,&quot;left&quot;:72.46685039370078,&quot;top&quot;:144.53755905511812,&quot;width&quot;:807.3252755905512}"/>
</p:tagLst>
</file>

<file path=ppt/tags/tag141.xml><?xml version="1.0" encoding="utf-8"?>
<p:tagLst xmlns:p="http://schemas.openxmlformats.org/presentationml/2006/main">
  <p:tag name="CROPLEFT" val="624.2745"/>
  <p:tag name="CROPRIGHT" val="624.2745"/>
  <p:tag name="TOP" val="144.7859"/>
  <p:tag name="LEFT" val="614.3835"/>
  <p:tag name="PICTUREHEIGHT" val="323.8485"/>
  <p:tag name="CROPTOP" val="0"/>
  <p:tag name="WIDTH" val="247.5"/>
  <p:tag name="HEIGHT" val="323.8485"/>
  <p:tag name="PICTUREWIDTH" val="577.8383"/>
  <p:tag name="CROPBOTTOM" val="0"/>
  <p:tag name="KSO_WM_DIAGRAM_VIRTUALLY_FRAME" val="{&quot;height&quot;:280.26228346456696,&quot;left&quot;:72.46685039370078,&quot;top&quot;:144.53755905511812,&quot;width&quot;:807.3252755905512}"/>
</p:tagLst>
</file>

<file path=ppt/tags/tag142.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3.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4.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5.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6.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7.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8.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49.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50.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1.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2.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3.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4.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5.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6.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7.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8.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59.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6.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60.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61.xml><?xml version="1.0" encoding="utf-8"?>
<p:tagLst xmlns:p="http://schemas.openxmlformats.org/presentationml/2006/main">
  <p:tag name="KSO_WM_BEAUTIFY_FLAG" val=""/>
  <p:tag name="KSO_WM_DIAGRAM_VIRTUALLY_FRAME" val="{&quot;height&quot;:294,&quot;left&quot;:41.70007874015748,&quot;top&quot;:90.6718897637795,&quot;width&quot;:876.85}"/>
</p:tagLst>
</file>

<file path=ppt/tags/tag162.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63.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64.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65.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66.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67.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68.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69.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70.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1.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2.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3.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4.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5.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176.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77.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78.xml><?xml version="1.0" encoding="utf-8"?>
<p:tagLst xmlns:p="http://schemas.openxmlformats.org/presentationml/2006/main">
  <p:tag name="KSO_WM_DIAGRAM_VIRTUALLY_FRAME" val="{&quot;height&quot;:334.25866141732286,&quot;left&quot;:74.62503937007874,&quot;top&quot;:107.25007874015748,&quot;width&quot;:810.7499999999998}"/>
</p:tagLst>
</file>

<file path=ppt/tags/tag18.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19.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20.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1.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2.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3.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4.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5.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6.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7.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8.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29.xml><?xml version="1.0" encoding="utf-8"?>
<p:tagLst xmlns:p="http://schemas.openxmlformats.org/presentationml/2006/main">
  <p:tag name="KSO_WM_DIAGRAM_VIRTUALLY_FRAME" val="{&quot;height&quot;:435.80677165354325,&quot;left&quot;:554.9187401574803,&quot;top&quot;:94.84661417322835,&quot;width&quot;:691.3155118110237}"/>
</p:tagLst>
</file>

<file path=ppt/tags/tag3.xml><?xml version="1.0" encoding="utf-8"?>
<p:tagLst xmlns:p="http://schemas.openxmlformats.org/presentationml/2006/main">
  <p:tag name="KSO_WM_DIAGRAM_VIRTUALLY_FRAME" val="{&quot;height&quot;:435.67976377952766,&quot;left&quot;:45.469763779527554,&quot;top&quot;:64.55488188976378,&quot;width&quot;:1218.1092125984253}"/>
</p:tagLst>
</file>

<file path=ppt/tags/tag30.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1.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2.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3.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4.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5.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6.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7.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8.xml><?xml version="1.0" encoding="utf-8"?>
<p:tagLst xmlns:p="http://schemas.openxmlformats.org/presentationml/2006/main">
  <p:tag name="KSO_WM_DIAGRAM_VIRTUALLY_FRAME" val="{&quot;height&quot;:369.9605511811023,&quot;left&quot;:42.29582677165353,&quot;top&quot;:131.38897637795276,&quot;width&quot;:380.6375590551182}"/>
</p:tagLst>
</file>

<file path=ppt/tags/tag39.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xml><?xml version="1.0" encoding="utf-8"?>
<p:tagLst xmlns:p="http://schemas.openxmlformats.org/presentationml/2006/main">
  <p:tag name="KSO_WM_DIAGRAM_VIRTUALLY_FRAME" val="{&quot;height&quot;:435.67976377952766,&quot;left&quot;:45.469763779527554,&quot;top&quot;:64.55488188976378,&quot;width&quot;:1218.1092125984253}"/>
</p:tagLst>
</file>

<file path=ppt/tags/tag40.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1.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2.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3.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4.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5.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6.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7.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8.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49.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5.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50.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51.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52.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53.xml><?xml version="1.0" encoding="utf-8"?>
<p:tagLst xmlns:p="http://schemas.openxmlformats.org/presentationml/2006/main">
  <p:tag name="KSO_WM_DIAGRAM_VIRTUALLY_FRAME" val="{&quot;height&quot;:346.79456692913385,&quot;left&quot;:75.86440944881886,&quot;top&quot;:147.55543307086614,&quot;width&quot;:872.5917322834646}"/>
</p:tagLst>
</file>

<file path=ppt/tags/tag54.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55.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56.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57.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58.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59.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60.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1.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2.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3.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4.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5.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6.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7.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8.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69.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xml><?xml version="1.0" encoding="utf-8"?>
<p:tagLst xmlns:p="http://schemas.openxmlformats.org/presentationml/2006/main">
  <p:tag name="KSO_WM_DIAGRAM_VIRTUALLY_FRAME" val="{&quot;height&quot;:435.67976377952766,&quot;left&quot;:45.469763779527554,&quot;top&quot;:64.55488188976378,&quot;width&quot;:1218.1092125984253}"/>
</p:tagLst>
</file>

<file path=ppt/tags/tag70.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1.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2.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3.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4.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5.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6.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7.xml><?xml version="1.0" encoding="utf-8"?>
<p:tagLst xmlns:p="http://schemas.openxmlformats.org/presentationml/2006/main">
  <p:tag name="KSO_WM_DIAGRAM_VIRTUALLY_FRAME" val="{&quot;height&quot;:180.80952755905508,&quot;left&quot;:88.5628346456693,&quot;top&quot;:288.1029133858268,&quot;width&quot;:782.8744094488189}"/>
</p:tagLst>
</file>

<file path=ppt/tags/tag78.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79.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80.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1.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2.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3.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4.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5.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6.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7.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8.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89.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xml><?xml version="1.0" encoding="utf-8"?>
<p:tagLst xmlns:p="http://schemas.openxmlformats.org/presentationml/2006/main">
  <p:tag name="KSO_WM_DIAGRAM_VIRTUALLY_FRAME" val="{&quot;height&quot;:469.842125984252,&quot;left&quot;:45.469763779527554,&quot;top&quot;:32.20787401574803,&quot;width&quot;:1218.1092125984253}"/>
</p:tagLst>
</file>

<file path=ppt/tags/tag90.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1.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2.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3.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4.xml><?xml version="1.0" encoding="utf-8"?>
<p:tagLst xmlns:p="http://schemas.openxmlformats.org/presentationml/2006/main">
  <p:tag name="KSO_WM_DIAGRAM_VIRTUALLY_FRAME" val="{&quot;height&quot;:331.55826068645536,&quot;left&quot;:97.47590551181102,&quot;top&quot;:118.42693982837645,&quot;width&quot;:758.3436220472441}"/>
</p:tagLst>
</file>

<file path=ppt/tags/tag95.xml><?xml version="1.0" encoding="utf-8"?>
<p:tagLst xmlns:p="http://schemas.openxmlformats.org/presentationml/2006/main">
  <p:tag name="CROPLEFT" val="156.6622"/>
  <p:tag name="CROPRIGHT" val="265.64"/>
  <p:tag name="TOP" val="128.4961"/>
  <p:tag name="LEFT" val="320.1283"/>
  <p:tag name="PICTUREHEIGHT" val="357.8647"/>
  <p:tag name="CROPTOP" val="10.37638"/>
  <p:tag name="WIDTH" val="257.1184"/>
  <p:tag name="HEIGHT" val="344.9764"/>
  <p:tag name="PICTUREWIDTH" val="536.7939"/>
  <p:tag name="CROPBOTTOM" val="9.084736"/>
  <p:tag name="KSO_WM_DIAGRAM_VIRTUALLY_FRAME" val="{&quot;height&quot;:360.3,&quot;left&quot;:72.70314960629904,&quot;top&quot;:125.14732283464564,&quot;width&quot;:812.1209448818898}"/>
</p:tagLst>
</file>

<file path=ppt/tags/tag96.xml><?xml version="1.0" encoding="utf-8"?>
<p:tagLst xmlns:p="http://schemas.openxmlformats.org/presentationml/2006/main">
  <p:tag name="KSO_WM_DIAGRAM_VIRTUALLY_FRAME" val="{&quot;height&quot;:360.3,&quot;left&quot;:72.70314960629904,&quot;top&quot;:125.14732283464564,&quot;width&quot;:812.1209448818898}"/>
</p:tagLst>
</file>

<file path=ppt/tags/tag97.xml><?xml version="1.0" encoding="utf-8"?>
<p:tagLst xmlns:p="http://schemas.openxmlformats.org/presentationml/2006/main">
  <p:tag name="KSO_WM_DIAGRAM_VIRTUALLY_FRAME" val="{&quot;height&quot;:360.3,&quot;left&quot;:72.70314960629904,&quot;top&quot;:125.14732283464564,&quot;width&quot;:812.1209448818898}"/>
</p:tagLst>
</file>

<file path=ppt/tags/tag98.xml><?xml version="1.0" encoding="utf-8"?>
<p:tagLst xmlns:p="http://schemas.openxmlformats.org/presentationml/2006/main">
  <p:tag name="KSO_WM_DIAGRAM_VIRTUALLY_FRAME" val="{&quot;height&quot;:360.3,&quot;left&quot;:72.70314960629904,&quot;top&quot;:125.14732283464564,&quot;width&quot;:812.1209448818898}"/>
</p:tagLst>
</file>

<file path=ppt/tags/tag99.xml><?xml version="1.0" encoding="utf-8"?>
<p:tagLst xmlns:p="http://schemas.openxmlformats.org/presentationml/2006/main">
  <p:tag name="KSO_WM_DIAGRAM_VIRTUALLY_FRAME" val="{&quot;height&quot;:360.3,&quot;left&quot;:72.70314960629904,&quot;top&quot;:125.14732283464564,&quot;width&quot;:812.1209448818898}"/>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1"/>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1"/>
        </a:gradFill>
      </a:fillStyleLst>
      <a:lnStyleLst>
        <a:ln w="6350" cap="flat" cmpd="sng">
          <a:solidFill>
            <a:schemeClr val="phClr"/>
          </a:solidFill>
          <a:prstDash val="solid"/>
          <a:miter/>
        </a:ln>
        <a:ln w="12700" cap="flat" cmpd="sng">
          <a:solidFill>
            <a:schemeClr val="phClr"/>
          </a:solidFill>
          <a:prstDash val="solid"/>
          <a:miter/>
        </a:ln>
        <a:ln w="19050" cap="flat" cmpd="sng">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2745"/>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1"/>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1"/>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1"/>
        </a:gradFill>
      </a:fillStyleLst>
      <a:lnStyleLst>
        <a:ln w="6350" cap="flat" cmpd="sng">
          <a:solidFill>
            <a:schemeClr val="phClr"/>
          </a:solidFill>
          <a:prstDash val="solid"/>
          <a:miter/>
        </a:ln>
        <a:ln w="12700" cap="flat" cmpd="sng">
          <a:solidFill>
            <a:schemeClr val="phClr"/>
          </a:solidFill>
          <a:prstDash val="solid"/>
          <a:miter/>
        </a:ln>
        <a:ln w="19050" cap="flat" cmpd="sng">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2745"/>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1"/>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ndoutMaster1">
  <a:themeElements>
    <a:clrScheme name="handout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andoutMaster1">
      <a:majorFont>
        <a:latin typeface=""/>
        <a:ea typeface=""/>
        <a:cs typeface=""/>
      </a:majorFont>
      <a:minorFont>
        <a:latin typeface=""/>
        <a:ea typeface=""/>
        <a:cs typeface=""/>
      </a:minorFont>
    </a:fontScheme>
    <a:fmtScheme name="handoutMaster1">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1"/>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1"/>
        </a:gradFill>
      </a:fillStyleLst>
      <a:lnStyleLst>
        <a:ln w="6350" cap="flat" cmpd="sng">
          <a:solidFill>
            <a:schemeClr val="phClr"/>
          </a:solidFill>
          <a:prstDash val="solid"/>
          <a:miter/>
        </a:ln>
        <a:ln w="12700" cap="flat" cmpd="sng">
          <a:solidFill>
            <a:schemeClr val="phClr"/>
          </a:solidFill>
          <a:prstDash val="solid"/>
          <a:miter/>
        </a:ln>
        <a:ln w="19050" cap="flat" cmpd="sng">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2745"/>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1"/>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Normal.eit</Template>
  <TotalTime>0</TotalTime>
  <Words>5796</Words>
  <Application>WPS 演示</Application>
  <PresentationFormat/>
  <Paragraphs>433</Paragraphs>
  <Slides>42</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42</vt:i4>
      </vt:variant>
    </vt:vector>
  </HeadingPairs>
  <TitlesOfParts>
    <vt:vector size="71" baseType="lpstr">
      <vt:lpstr>Arial</vt:lpstr>
      <vt:lpstr>宋体</vt:lpstr>
      <vt:lpstr>Wingdings</vt:lpstr>
      <vt:lpstr>Times New Roman</vt:lpstr>
      <vt:lpstr>思源黑体 CN Normal</vt:lpstr>
      <vt:lpstr>黑体</vt:lpstr>
      <vt:lpstr>思源黑体 CN Medium</vt:lpstr>
      <vt:lpstr>字魂云雀宋</vt:lpstr>
      <vt:lpstr>Calibri</vt:lpstr>
      <vt:lpstr>方正楷体_GB2312</vt:lpstr>
      <vt:lpstr>方正小标宋_GBK</vt:lpstr>
      <vt:lpstr>微软雅黑</vt:lpstr>
      <vt:lpstr>Arial</vt:lpstr>
      <vt:lpstr>潮字社国风鸿书简-闪</vt:lpstr>
      <vt:lpstr>Times New Roman</vt:lpstr>
      <vt:lpstr>思源黑体 CN Normal</vt:lpstr>
      <vt:lpstr>思源黑体 CN Bold</vt:lpstr>
      <vt:lpstr>字魂143号-狂傲行书</vt:lpstr>
      <vt:lpstr>Arial Unicode MS</vt:lpstr>
      <vt:lpstr>OPPOSans H</vt:lpstr>
      <vt:lpstr>OPPOSans B</vt:lpstr>
      <vt:lpstr>Arial Unicode MS</vt:lpstr>
      <vt:lpstr>思源黑体</vt:lpstr>
      <vt:lpstr>HarmonyOS Sans SC Light</vt:lpstr>
      <vt:lpstr>阿里巴巴普惠体 2.0 55 Regular</vt:lpstr>
      <vt:lpstr>阿里巴巴普惠体 Medium</vt:lpstr>
      <vt:lpstr>阿里巴巴普惠体 M</vt:lpstr>
      <vt:lpstr>Segoe Print</vt:lpstr>
      <vt:lpstr>Office 主题​​</vt:lpstr>
      <vt:lpstr>PowerPoint 演示文稿</vt:lpstr>
      <vt:lpstr>PowerPoint 演示文稿</vt:lpstr>
      <vt:lpstr>PowerPoint 演示文稿</vt:lpstr>
      <vt:lpstr>PowerPoint 演示文稿</vt:lpstr>
      <vt:lpstr>前3季度我市出口情况表现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沐风</cp:lastModifiedBy>
  <cp:revision>39</cp:revision>
  <dcterms:created xsi:type="dcterms:W3CDTF">2025-10-30T10:06:00Z</dcterms:created>
  <dcterms:modified xsi:type="dcterms:W3CDTF">2025-10-31T04:44:11Z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81BF1271AFD84F93AFA867E008DD1099_13</vt:lpwstr>
  </property>
  <property fmtid="{D5CDD505-2E9C-101B-9397-08002B2CF9AE}" pid="3" name="KSOProductBuildVer">
    <vt:lpwstr>2052-12.1.0.23125</vt:lpwstr>
  </property>
</Properties>
</file>