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Lst>
  <p:notesMasterIdLst>
    <p:notesMasterId r:id="rId81"/>
  </p:notesMasterIdLst>
  <p:sldIdLst>
    <p:sldId id="767" r:id="rId7"/>
    <p:sldId id="256" r:id="rId8"/>
    <p:sldId id="421" r:id="rId9"/>
    <p:sldId id="259" r:id="rId10"/>
    <p:sldId id="422" r:id="rId11"/>
    <p:sldId id="572" r:id="rId12"/>
    <p:sldId id="586" r:id="rId13"/>
    <p:sldId id="584" r:id="rId14"/>
    <p:sldId id="469" r:id="rId15"/>
    <p:sldId id="701" r:id="rId16"/>
    <p:sldId id="425" r:id="rId17"/>
    <p:sldId id="426" r:id="rId18"/>
    <p:sldId id="587" r:id="rId19"/>
    <p:sldId id="509" r:id="rId20"/>
    <p:sldId id="428" r:id="rId21"/>
    <p:sldId id="588" r:id="rId22"/>
    <p:sldId id="430" r:id="rId23"/>
    <p:sldId id="431" r:id="rId24"/>
    <p:sldId id="432" r:id="rId25"/>
    <p:sldId id="508" r:id="rId26"/>
    <p:sldId id="589" r:id="rId27"/>
    <p:sldId id="433" r:id="rId28"/>
    <p:sldId id="434" r:id="rId29"/>
    <p:sldId id="436" r:id="rId30"/>
    <p:sldId id="590" r:id="rId31"/>
    <p:sldId id="591" r:id="rId32"/>
    <p:sldId id="592" r:id="rId33"/>
    <p:sldId id="593" r:id="rId34"/>
    <p:sldId id="594" r:id="rId35"/>
    <p:sldId id="595" r:id="rId36"/>
    <p:sldId id="596" r:id="rId37"/>
    <p:sldId id="597" r:id="rId38"/>
    <p:sldId id="576" r:id="rId39"/>
    <p:sldId id="577" r:id="rId40"/>
    <p:sldId id="598" r:id="rId41"/>
    <p:sldId id="599" r:id="rId42"/>
    <p:sldId id="600" r:id="rId43"/>
    <p:sldId id="601" r:id="rId44"/>
    <p:sldId id="602" r:id="rId45"/>
    <p:sldId id="671" r:id="rId46"/>
    <p:sldId id="672" r:id="rId47"/>
    <p:sldId id="580" r:id="rId48"/>
    <p:sldId id="441" r:id="rId49"/>
    <p:sldId id="440" r:id="rId50"/>
    <p:sldId id="442" r:id="rId51"/>
    <p:sldId id="443" r:id="rId52"/>
    <p:sldId id="446" r:id="rId53"/>
    <p:sldId id="447" r:id="rId54"/>
    <p:sldId id="606" r:id="rId55"/>
    <p:sldId id="448" r:id="rId56"/>
    <p:sldId id="703" r:id="rId57"/>
    <p:sldId id="771" r:id="rId58"/>
    <p:sldId id="452" r:id="rId59"/>
    <p:sldId id="450" r:id="rId60"/>
    <p:sldId id="582" r:id="rId61"/>
    <p:sldId id="766" r:id="rId62"/>
    <p:sldId id="764" r:id="rId63"/>
    <p:sldId id="765" r:id="rId64"/>
    <p:sldId id="454" r:id="rId65"/>
    <p:sldId id="453" r:id="rId66"/>
    <p:sldId id="608" r:id="rId67"/>
    <p:sldId id="457" r:id="rId68"/>
    <p:sldId id="609" r:id="rId69"/>
    <p:sldId id="704" r:id="rId70"/>
    <p:sldId id="458" r:id="rId71"/>
    <p:sldId id="459" r:id="rId72"/>
    <p:sldId id="461" r:id="rId73"/>
    <p:sldId id="463" r:id="rId74"/>
    <p:sldId id="466" r:id="rId75"/>
    <p:sldId id="467" r:id="rId76"/>
    <p:sldId id="468" r:id="rId77"/>
    <p:sldId id="316" r:id="rId78"/>
    <p:sldId id="510" r:id="rId79"/>
    <p:sldId id="770" r:id="rId80"/>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kern="1200" baseline="0">
        <a:solidFill>
          <a:schemeClr val="tx1"/>
        </a:solidFill>
        <a:latin typeface="Arial" panose="020B0604020202020204" pitchFamily="3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9pPr>
  </p:defaultTextStyle>
  <p:extLst>
    <p:ext uri="{EFAFB233-063F-42B5-8137-9DF3F51BA10A}">
      <p15:sldGuideLst xmlns:p15="http://schemas.microsoft.com/office/powerpoint/2012/main">
        <p15:guide id="1" orient="horz" pos="1818" userDrawn="1">
          <p15:clr>
            <a:srgbClr val="A4A3A4"/>
          </p15:clr>
        </p15:guide>
        <p15:guide id="2" pos="386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C00000"/>
    <a:srgbClr val="407486"/>
    <a:srgbClr val="000000"/>
    <a:srgbClr val="455731"/>
    <a:srgbClr val="0F00DA"/>
    <a:srgbClr val="1500FF"/>
    <a:srgbClr val="4EF82B"/>
    <a:srgbClr val="2C4EF8"/>
    <a:srgbClr val="A8F43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69" d="100"/>
          <a:sy n="69" d="100"/>
        </p:scale>
        <p:origin x="-138" y="-102"/>
      </p:cViewPr>
      <p:guideLst>
        <p:guide orient="horz" pos="1818"/>
        <p:guide pos="3869"/>
      </p:guideLst>
    </p:cSldViewPr>
  </p:slideViewPr>
  <p:gridSpacing cx="70" cy="7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5" Type="http://schemas.openxmlformats.org/officeDocument/2006/relationships/commentAuthors" Target="commentAuthors.xml"/><Relationship Id="rId84" Type="http://schemas.openxmlformats.org/officeDocument/2006/relationships/tableStyles" Target="tableStyles.xml"/><Relationship Id="rId83" Type="http://schemas.openxmlformats.org/officeDocument/2006/relationships/viewProps" Target="viewProps.xml"/><Relationship Id="rId82" Type="http://schemas.openxmlformats.org/officeDocument/2006/relationships/presProps" Target="presProps.xml"/><Relationship Id="rId81" Type="http://schemas.openxmlformats.org/officeDocument/2006/relationships/notesMaster" Target="notesMasters/notesMaster1.xml"/><Relationship Id="rId80" Type="http://schemas.openxmlformats.org/officeDocument/2006/relationships/slide" Target="slides/slide74.xml"/><Relationship Id="rId8" Type="http://schemas.openxmlformats.org/officeDocument/2006/relationships/slide" Target="slides/slide2.xml"/><Relationship Id="rId79" Type="http://schemas.openxmlformats.org/officeDocument/2006/relationships/slide" Target="slides/slide73.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slide" Target="slides/slide1.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Master" Target="slideMasters/slideMaster5.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页眉占位符 1"/>
          <p:cNvSpPr>
            <a:spLocks noGrp="1"/>
          </p:cNvSpPr>
          <p:nvPr>
            <p:ph type="hdr" sz="quarter"/>
          </p:nvPr>
        </p:nvSpPr>
        <p:spPr>
          <a:xfrm>
            <a:off x="0" y="0"/>
            <a:ext cx="2971800" cy="458788"/>
          </a:xfrm>
          <a:prstGeom prst="rect">
            <a:avLst/>
          </a:prstGeom>
          <a:noFill/>
          <a:ln w="9525">
            <a:noFill/>
          </a:ln>
        </p:spPr>
        <p:txBody>
          <a:bodyPr vert="horz"/>
          <a:p>
            <a:pPr lvl="0" fontAlgn="base"/>
            <a:endParaRPr strike="noStrike" noProof="1">
              <a:ea typeface="微软雅黑" panose="020B0503020204020204" charset="-122"/>
            </a:endParaRPr>
          </a:p>
        </p:txBody>
      </p:sp>
      <p:sp>
        <p:nvSpPr>
          <p:cNvPr id="4099" name="日期占位符 2"/>
          <p:cNvSpPr>
            <a:spLocks noGrp="1"/>
          </p:cNvSpPr>
          <p:nvPr>
            <p:ph type="dt" idx="1"/>
          </p:nvPr>
        </p:nvSpPr>
        <p:spPr>
          <a:xfrm>
            <a:off x="3884613" y="0"/>
            <a:ext cx="2971800" cy="458788"/>
          </a:xfrm>
          <a:prstGeom prst="rect">
            <a:avLst/>
          </a:prstGeom>
          <a:noFill/>
          <a:ln w="9525">
            <a:noFill/>
          </a:ln>
        </p:spPr>
        <p:txBody>
          <a:bodyPr vert="horz"/>
          <a:p>
            <a:pPr lvl="0" fontAlgn="base"/>
            <a:fld id="{BB962C8B-B14F-4D97-AF65-F5344CB8AC3E}" type="datetime1">
              <a:rPr lang="zh-CN" altLang="en-US" strike="noStrike" noProof="1" dirty="0">
                <a:latin typeface="Arial" panose="020B0604020202020204" pitchFamily="34" charset="0"/>
                <a:ea typeface="微软雅黑" panose="020B0503020204020204" charset="-122"/>
                <a:cs typeface="+mn-cs"/>
              </a:rPr>
            </a:fld>
            <a:endParaRPr lang="zh-CN" altLang="en-US" strike="noStrike" noProof="1" dirty="0">
              <a:ea typeface="微软雅黑" panose="020B0503020204020204" charset="-122"/>
            </a:endParaRPr>
          </a:p>
        </p:txBody>
      </p:sp>
      <p:sp>
        <p:nvSpPr>
          <p:cNvPr id="7172" name="幻灯片图像占位符 3"/>
          <p:cNvSpPr>
            <a:spLocks noGrp="1" noRot="1" noChangeAspect="1"/>
          </p:cNvSpPr>
          <p:nvPr>
            <p:ph type="sldImg"/>
          </p:nvPr>
        </p:nvSpPr>
        <p:spPr>
          <a:xfrm>
            <a:off x="685800" y="1143000"/>
            <a:ext cx="5486400" cy="3086100"/>
          </a:xfrm>
          <a:prstGeom prst="rect">
            <a:avLst/>
          </a:prstGeom>
          <a:noFill/>
          <a:ln w="12700">
            <a:noFill/>
          </a:ln>
        </p:spPr>
      </p:sp>
      <p:sp>
        <p:nvSpPr>
          <p:cNvPr id="7173" name="备注占位符 4"/>
          <p:cNvSpPr>
            <a:spLocks noGrp="1" noRot="1" noChangeAspect="1"/>
          </p:cNvSpPr>
          <p:nvPr/>
        </p:nvSpPr>
        <p:spPr>
          <a:xfrm>
            <a:off x="685800" y="4400550"/>
            <a:ext cx="5486400" cy="3600450"/>
          </a:xfrm>
          <a:prstGeom prst="rect">
            <a:avLst/>
          </a:prstGeom>
          <a:noFill/>
          <a:ln w="12700">
            <a:noFill/>
          </a:ln>
        </p:spPr>
        <p:txBody>
          <a:bodyPr anchor="ctr" anchorCtr="0"/>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4102" name="页脚占位符 5"/>
          <p:cNvSpPr>
            <a:spLocks noGrp="1"/>
          </p:cNvSpPr>
          <p:nvPr>
            <p:ph type="ftr" sz="quarter" idx="4"/>
          </p:nvPr>
        </p:nvSpPr>
        <p:spPr>
          <a:xfrm>
            <a:off x="0" y="8685213"/>
            <a:ext cx="2971800" cy="458788"/>
          </a:xfrm>
          <a:prstGeom prst="rect">
            <a:avLst/>
          </a:prstGeom>
          <a:noFill/>
          <a:ln w="9525">
            <a:noFill/>
          </a:ln>
        </p:spPr>
        <p:txBody>
          <a:bodyPr vert="horz" anchor="b" anchorCtr="0"/>
          <a:p>
            <a:pPr lvl="0" fontAlgn="base"/>
            <a:endParaRPr strike="noStrike" noProof="1">
              <a:ea typeface="微软雅黑" panose="020B0503020204020204" charset="-122"/>
            </a:endParaRPr>
          </a:p>
        </p:txBody>
      </p:sp>
      <p:sp>
        <p:nvSpPr>
          <p:cNvPr id="4103" name="灯片编号占位符 6"/>
          <p:cNvSpPr>
            <a:spLocks noGrp="1"/>
          </p:cNvSpPr>
          <p:nvPr>
            <p:ph type="sldNum" sz="quarter" idx="5"/>
          </p:nvPr>
        </p:nvSpPr>
        <p:spPr>
          <a:xfrm>
            <a:off x="3884613" y="8685213"/>
            <a:ext cx="2971800" cy="458788"/>
          </a:xfrm>
          <a:prstGeom prst="rect">
            <a:avLst/>
          </a:prstGeom>
          <a:noFill/>
          <a:ln w="9525">
            <a:noFill/>
          </a:ln>
        </p:spPr>
        <p:txBody>
          <a:bodyPr vert="horz" anchor="b" anchorCtr="0"/>
          <a:p>
            <a:pPr lvl="0" fontAlgn="base"/>
            <a:fld id="{9A0DB2DC-4C9A-4742-B13C-FB6460FD3503}" type="slidenum">
              <a:rPr lang="zh-CN" altLang="en-US" strike="noStrike" noProof="1" dirty="0">
                <a:latin typeface="Arial" panose="020B0604020202020204" pitchFamily="34" charset="0"/>
                <a:ea typeface="微软雅黑" panose="020B0503020204020204" charset="-122"/>
                <a:cs typeface="+mn-cs"/>
              </a:rPr>
            </a:fld>
            <a:endParaRPr lang="zh-CN" altLang="en-US" strike="noStrike" noProof="1" dirty="0">
              <a:ea typeface="微软雅黑" panose="020B0503020204020204" charset="-122"/>
            </a:endParaRPr>
          </a:p>
        </p:txBody>
      </p:sp>
    </p:spTree>
  </p:cSld>
  <p:clrMap bg1="lt1" tx1="dk1" bg2="lt2" tx2="dk2" accent1="accent1" accent2="accent2" accent3="accent3" accent4="accent4" accent5="accent5" accent6="accent6" hlink="hlink" folHlink="folHlink"/>
  <p:hf sldNum="0" hdr="0" ftr="0" dt="0"/>
  <p:notesStyle>
    <a:lvl1pPr lvl="0" defTabSz="0" fontAlgn="base">
      <a:defRPr sz="1200" kern="1200"/>
    </a:lvl1pPr>
    <a:lvl2pPr marL="0" lvl="1" indent="0" defTabSz="0" fontAlgn="base">
      <a:defRPr sz="1200" kern="1200"/>
    </a:lvl2pPr>
    <a:lvl3pPr marL="0" lvl="2" indent="0" defTabSz="0" fontAlgn="base">
      <a:defRPr sz="1200" kern="1200"/>
    </a:lvl3pPr>
    <a:lvl4pPr marL="0" lvl="3" indent="0" defTabSz="0" fontAlgn="base">
      <a:defRPr sz="1200" kern="1200"/>
    </a:lvl4pPr>
    <a:lvl5pPr marL="0" lvl="4" indent="0" defTabSz="0" fontAlgn="base">
      <a:defRPr sz="1200" kern="1200"/>
    </a:lvl5pPr>
    <a:lvl6pPr marL="2286000" lvl="5" indent="0" defTabSz="0" fontAlgn="base">
      <a:defRPr sz="1200" kern="1200"/>
    </a:lvl6pPr>
    <a:lvl7pPr marL="2743200" lvl="6" indent="0" defTabSz="0" fontAlgn="base">
      <a:defRPr sz="1200" kern="1200"/>
    </a:lvl7pPr>
    <a:lvl8pPr marL="3200400" lvl="7" indent="0" defTabSz="0" fontAlgn="base">
      <a:defRPr sz="1200" kern="1200"/>
    </a:lvl8pPr>
    <a:lvl9pPr marL="3657600" lvl="8" indent="0" defTabSz="0" fontAlgn="base">
      <a:defRPr sz="1200" kern="1200"/>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baseline="0"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baseline="0"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5232" y="608013"/>
            <a:ext cx="2742406" cy="5641975"/>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8013" y="608013"/>
            <a:ext cx="8068239" cy="56419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baseline="0"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69925" y="952500"/>
            <a:ext cx="5317554" cy="53879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4522" y="952500"/>
            <a:ext cx="5317554" cy="53879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8" name="页脚占位符 7"/>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4" name="页脚占位符 3"/>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3" name="页脚占位符 2"/>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baseline="0"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09038" y="442913"/>
            <a:ext cx="2713038" cy="5897562"/>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69925" y="442913"/>
            <a:ext cx="7981835" cy="5897562"/>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69925" y="952500"/>
            <a:ext cx="5317554" cy="53879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4522" y="952500"/>
            <a:ext cx="5317554" cy="53879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8" name="页脚占位符 7"/>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4" name="页脚占位符 3"/>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3" name="页脚占位符 2"/>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baseline="0"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09038" y="442913"/>
            <a:ext cx="2713038" cy="5897562"/>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69925" y="442913"/>
            <a:ext cx="7981835" cy="5897562"/>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69925" y="952500"/>
            <a:ext cx="5317554" cy="53879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4522" y="952500"/>
            <a:ext cx="5317554" cy="53879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8" name="页脚占位符 7"/>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4" name="页脚占位符 3"/>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8013" y="1490663"/>
            <a:ext cx="5375116" cy="47593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2522" y="1490663"/>
            <a:ext cx="5375116" cy="47593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baseline="0"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3" name="页脚占位符 2"/>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09038" y="442913"/>
            <a:ext cx="2713038" cy="5897562"/>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69925" y="442913"/>
            <a:ext cx="7981835" cy="5897562"/>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69925" y="952500"/>
            <a:ext cx="5317554" cy="53879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4522" y="952500"/>
            <a:ext cx="5317554" cy="53879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8" name="页脚占位符 7"/>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8" name="页脚占位符 7"/>
          <p:cNvSpPr>
            <a:spLocks noGrp="1"/>
          </p:cNvSpPr>
          <p:nvPr>
            <p:ph type="ftr" sz="quarter" idx="11"/>
          </p:nvPr>
        </p:nvSpPr>
        <p:spPr/>
        <p:txBody>
          <a:bodyPr/>
          <a:p>
            <a:pPr lvl="0" fontAlgn="base"/>
            <a:endParaRPr strike="noStrike" baseline="0" noProof="1">
              <a:latin typeface="微软雅黑" panose="020B0503020204020204" charset="-122"/>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4" name="页脚占位符 3"/>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3" name="页脚占位符 2"/>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09038" y="442913"/>
            <a:ext cx="2713038" cy="5897562"/>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69925" y="442913"/>
            <a:ext cx="7981835" cy="5897562"/>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 name="页脚占位符 4"/>
          <p:cNvSpPr>
            <a:spLocks noGrp="1"/>
          </p:cNvSpPr>
          <p:nvPr>
            <p:ph type="ftr" sz="quarter" idx="11"/>
          </p:nvPr>
        </p:nvSpPr>
        <p:spPr/>
        <p:txBody>
          <a:bodyPr/>
          <a:p>
            <a:pPr lvl="0" fontAlgn="base"/>
            <a:endParaRPr strike="noStrike" noProof="1">
              <a:latin typeface="微软雅黑" panose="020B0503020204020204"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4" name="页脚占位符 3"/>
          <p:cNvSpPr>
            <a:spLocks noGrp="1"/>
          </p:cNvSpPr>
          <p:nvPr>
            <p:ph type="ftr" sz="quarter" idx="11"/>
          </p:nvPr>
        </p:nvSpPr>
        <p:spPr/>
        <p:txBody>
          <a:bodyPr/>
          <a:p>
            <a:pPr lvl="0" fontAlgn="base"/>
            <a:endParaRPr strike="noStrike" baseline="0" noProof="1">
              <a:latin typeface="微软雅黑" panose="020B0503020204020204" charset="-122"/>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3" name="页脚占位符 2"/>
          <p:cNvSpPr>
            <a:spLocks noGrp="1"/>
          </p:cNvSpPr>
          <p:nvPr>
            <p:ph type="ftr" sz="quarter" idx="11"/>
          </p:nvPr>
        </p:nvSpPr>
        <p:spPr/>
        <p:txBody>
          <a:bodyPr/>
          <a:p>
            <a:pPr lvl="0" fontAlgn="base"/>
            <a:endParaRPr strike="noStrike" baseline="0" noProof="1">
              <a:latin typeface="微软雅黑" panose="020B0503020204020204" charset="-122"/>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baseline="0"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p:txBody>
          <a:bodyPr/>
          <a:p>
            <a:pPr lvl="0" fontAlgn="base"/>
            <a:endParaRPr strike="noStrike" baseline="0" noProof="1">
              <a:latin typeface="微软雅黑" panose="020B0503020204020204"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1026" name="标题占位符 1"/>
          <p:cNvSpPr>
            <a:spLocks noGrp="1"/>
          </p:cNvSpPr>
          <p:nvPr>
            <p:ph type="title"/>
          </p:nvPr>
        </p:nvSpPr>
        <p:spPr>
          <a:xfrm>
            <a:off x="608013" y="608013"/>
            <a:ext cx="10969625" cy="706437"/>
          </a:xfrm>
          <a:prstGeom prst="rect">
            <a:avLst/>
          </a:prstGeom>
          <a:noFill/>
          <a:ln w="9525">
            <a:noFill/>
          </a:ln>
        </p:spPr>
        <p:txBody>
          <a:bodyPr vert="horz" lIns="90170" tIns="46990" rIns="90170" bIns="46990" anchor="ctr" anchorCtr="0"/>
          <a:p>
            <a:pPr lvl="0"/>
            <a:r>
              <a:rPr lang="zh-CN" altLang="en-US"/>
              <a:t>单击此处编辑母版标题样式</a:t>
            </a:r>
            <a:endParaRPr lang="zh-CN" altLang="en-US"/>
          </a:p>
        </p:txBody>
      </p:sp>
      <p:sp>
        <p:nvSpPr>
          <p:cNvPr id="1027" name="文本占位符 2"/>
          <p:cNvSpPr>
            <a:spLocks noGrp="1"/>
          </p:cNvSpPr>
          <p:nvPr>
            <p:ph type="body"/>
          </p:nvPr>
        </p:nvSpPr>
        <p:spPr>
          <a:xfrm>
            <a:off x="608013" y="1490663"/>
            <a:ext cx="10969625" cy="4759325"/>
          </a:xfrm>
          <a:prstGeom prst="rect">
            <a:avLst/>
          </a:prstGeom>
          <a:noFill/>
          <a:ln w="9525">
            <a:noFill/>
          </a:ln>
        </p:spPr>
        <p:txBody>
          <a:bodyPr vert="horz" lIns="90000" tIns="46800" rIns="90000" bIns="4680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3"/>
          <p:cNvSpPr>
            <a:spLocks noGrp="1"/>
          </p:cNvSpPr>
          <p:nvPr>
            <p:ph type="dt" sz="half" idx="2"/>
          </p:nvPr>
        </p:nvSpPr>
        <p:spPr>
          <a:xfrm>
            <a:off x="612775" y="6315075"/>
            <a:ext cx="2698750" cy="315913"/>
          </a:xfrm>
          <a:prstGeom prst="rect">
            <a:avLst/>
          </a:prstGeom>
          <a:noFill/>
          <a:ln w="9525">
            <a:noFill/>
          </a:ln>
        </p:spPr>
        <p:txBody>
          <a:bodyPr vert="horz" anchor="ctr" anchorCtr="0">
            <a:normAutofit/>
          </a:bodyPr>
          <a:lstStyle>
            <a:lvl1pPr algn="l">
              <a:defRPr sz="1000">
                <a:solidFill>
                  <a:srgbClr val="898989"/>
                </a:solidFill>
                <a:ea typeface="微软雅黑" panose="020B0503020204020204" charset="-122"/>
              </a:defRPr>
            </a:lvl1pPr>
          </a:lstStyle>
          <a:p>
            <a:pPr lvl="0" fontAlgn="base"/>
            <a:fld id="{BB962C8B-B14F-4D97-AF65-F5344CB8AC3E}" type="datetime1">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
        <p:nvSpPr>
          <p:cNvPr id="1029" name="页脚占位符 4"/>
          <p:cNvSpPr>
            <a:spLocks noGrp="1"/>
          </p:cNvSpPr>
          <p:nvPr>
            <p:ph type="ftr" sz="quarter" idx="3"/>
          </p:nvPr>
        </p:nvSpPr>
        <p:spPr>
          <a:xfrm>
            <a:off x="4116388" y="6315075"/>
            <a:ext cx="3959225" cy="315913"/>
          </a:xfrm>
          <a:prstGeom prst="rect">
            <a:avLst/>
          </a:prstGeom>
          <a:noFill/>
          <a:ln w="9525">
            <a:noFill/>
          </a:ln>
        </p:spPr>
        <p:txBody>
          <a:bodyPr vert="horz" anchor="ctr" anchorCtr="0">
            <a:normAutofit/>
          </a:bodyPr>
          <a:lstStyle>
            <a:lvl1pPr algn="ctr">
              <a:defRPr sz="1000">
                <a:solidFill>
                  <a:srgbClr val="898989"/>
                </a:solidFill>
                <a:ea typeface="微软雅黑" panose="020B0503020204020204" charset="-122"/>
              </a:defRPr>
            </a:lvl1pPr>
          </a:lstStyle>
          <a:p>
            <a:pPr lvl="0" fontAlgn="base"/>
            <a:endParaRPr strike="noStrike" baseline="0" noProof="1">
              <a:latin typeface="微软雅黑" panose="020B0503020204020204" charset="-122"/>
            </a:endParaRPr>
          </a:p>
        </p:txBody>
      </p:sp>
      <p:sp>
        <p:nvSpPr>
          <p:cNvPr id="1030" name="灯片编号占位符 5"/>
          <p:cNvSpPr>
            <a:spLocks noGrp="1"/>
          </p:cNvSpPr>
          <p:nvPr>
            <p:ph type="sldNum" sz="quarter" idx="4"/>
          </p:nvPr>
        </p:nvSpPr>
        <p:spPr>
          <a:xfrm>
            <a:off x="8877300" y="6315075"/>
            <a:ext cx="2700338" cy="315913"/>
          </a:xfrm>
          <a:prstGeom prst="rect">
            <a:avLst/>
          </a:prstGeom>
          <a:noFill/>
          <a:ln w="9525">
            <a:noFill/>
          </a:ln>
        </p:spPr>
        <p:txBody>
          <a:bodyPr vert="horz" anchor="ctr" anchorCtr="0">
            <a:normAutofit/>
          </a:bodyPr>
          <a:lstStyle>
            <a:lvl1pPr algn="r">
              <a:defRPr sz="1000">
                <a:solidFill>
                  <a:srgbClr val="898989"/>
                </a:solidFill>
                <a:ea typeface="微软雅黑" panose="020B0503020204020204" charset="-122"/>
              </a:defRPr>
            </a:lvl1pPr>
          </a:lstStyle>
          <a:p>
            <a:pPr lvl="0" fontAlgn="base"/>
            <a:fld id="{9A0DB2DC-4C9A-4742-B13C-FB6460FD3503}" type="slidenum">
              <a:rPr lang="zh-CN" altLang="en-US" strike="noStrike" baseline="0" noProof="1" dirty="0">
                <a:latin typeface="微软雅黑" panose="020B0503020204020204" charset="-122"/>
                <a:ea typeface="微软雅黑" panose="020B0503020204020204" charset="-122"/>
                <a:cs typeface="+mn-cs"/>
              </a:rPr>
            </a:fld>
            <a:endParaRPr lang="zh-CN" altLang="en-US" strike="noStrike" baseline="0" noProof="1" dirty="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914400" lvl="0" indent="-914400" algn="l" eaLnBrk="1" latinLnBrk="0" hangingPunct="1">
        <a:lnSpc>
          <a:spcPct val="100000"/>
        </a:lnSpc>
        <a:spcBef>
          <a:spcPct val="0"/>
        </a:spcBef>
        <a:buNone/>
        <a:defRPr sz="3600" b="1" kern="1200" baseline="0">
          <a:solidFill>
            <a:srgbClr val="262626"/>
          </a:solidFill>
          <a:latin typeface="+mj-lt"/>
          <a:ea typeface="+mj-ea"/>
          <a:cs typeface="+mj-cs"/>
          <a:sym typeface="Arial" panose="020B0604020202020204" pitchFamily="34" charset="0"/>
        </a:defRPr>
      </a:lvl1pPr>
    </p:titleStyle>
    <p:bodyStyle>
      <a:lvl1pPr marL="228600" lvl="0" indent="-228600" algn="l" defTabSz="914400" eaLnBrk="1" fontAlgn="base" latinLnBrk="0" hangingPunct="1">
        <a:lnSpc>
          <a:spcPct val="130000"/>
        </a:lnSpc>
        <a:spcBef>
          <a:spcPct val="0"/>
        </a:spcBef>
        <a:spcAft>
          <a:spcPts val="1000"/>
        </a:spcAft>
        <a:buFont typeface="Arial" panose="020B0604020202020204" pitchFamily="34" charset="0"/>
        <a:buChar char="●"/>
        <a:defRPr sz="1800" kern="1200" baseline="0">
          <a:solidFill>
            <a:srgbClr val="595959"/>
          </a:solidFill>
          <a:latin typeface="+mn-lt"/>
          <a:ea typeface="+mn-ea"/>
          <a:cs typeface="+mn-cs"/>
          <a:sym typeface="Arial" panose="020B0604020202020204" pitchFamily="34" charset="0"/>
        </a:defRPr>
      </a:lvl1pPr>
      <a:lvl2pPr marL="685800" lvl="1" indent="-228600" algn="l" defTabSz="914400" eaLnBrk="1" fontAlgn="base" latinLnBrk="0" hangingPunct="1">
        <a:lnSpc>
          <a:spcPct val="120000"/>
        </a:lnSpc>
        <a:spcBef>
          <a:spcPct val="0"/>
        </a:spcBef>
        <a:spcAft>
          <a:spcPts val="600"/>
        </a:spcAft>
        <a:buFont typeface="Arial" panose="020B0604020202020204" pitchFamily="34" charset="0"/>
        <a:buChar char="●"/>
        <a:defRPr sz="1600" kern="1200" baseline="0">
          <a:solidFill>
            <a:srgbClr val="595959"/>
          </a:solidFill>
          <a:latin typeface="Arial" panose="020B0604020202020204" pitchFamily="34" charset="0"/>
          <a:ea typeface="微软雅黑" panose="020B0503020204020204" charset="-122"/>
          <a:cs typeface="+mn-cs"/>
          <a:sym typeface="Arial" panose="020B0604020202020204" pitchFamily="34" charset="0"/>
        </a:defRPr>
      </a:lvl2pPr>
      <a:lvl3pPr marL="1143000" lvl="2" indent="-228600" algn="l" defTabSz="914400" eaLnBrk="1" fontAlgn="base" latinLnBrk="0" hangingPunct="1">
        <a:lnSpc>
          <a:spcPct val="120000"/>
        </a:lnSpc>
        <a:spcBef>
          <a:spcPct val="0"/>
        </a:spcBef>
        <a:spcAft>
          <a:spcPts val="600"/>
        </a:spcAft>
        <a:buFont typeface="Arial" panose="020B0604020202020204" pitchFamily="34" charset="0"/>
        <a:buChar char="●"/>
        <a:defRPr sz="1600" kern="1200" baseline="0">
          <a:solidFill>
            <a:srgbClr val="595959"/>
          </a:solidFill>
          <a:latin typeface="Arial" panose="020B0604020202020204" pitchFamily="34" charset="0"/>
          <a:ea typeface="微软雅黑" panose="020B0503020204020204" charset="-122"/>
          <a:cs typeface="+mn-cs"/>
          <a:sym typeface="Arial" panose="020B0604020202020204" pitchFamily="34" charset="0"/>
        </a:defRPr>
      </a:lvl3pPr>
      <a:lvl4pPr marL="1600200" lvl="3" indent="-228600" algn="l" defTabSz="914400" eaLnBrk="1" fontAlgn="base" latinLnBrk="0" hangingPunct="1">
        <a:lnSpc>
          <a:spcPct val="120000"/>
        </a:lnSpc>
        <a:spcBef>
          <a:spcPct val="0"/>
        </a:spcBef>
        <a:spcAft>
          <a:spcPts val="300"/>
        </a:spcAft>
        <a:buFont typeface="Wingdings" panose="05000000000000000000" pitchFamily="2" charset="2"/>
        <a:buChar char=""/>
        <a:defRPr sz="1400" kern="1200" baseline="0">
          <a:solidFill>
            <a:srgbClr val="595959"/>
          </a:solidFill>
          <a:latin typeface="Arial" panose="020B0604020202020204" pitchFamily="34" charset="0"/>
          <a:ea typeface="微软雅黑" panose="020B0503020204020204" charset="-122"/>
          <a:cs typeface="+mn-cs"/>
          <a:sym typeface="Arial" panose="020B0604020202020204" pitchFamily="34" charset="0"/>
        </a:defRPr>
      </a:lvl4pPr>
      <a:lvl5pPr marL="2057400" lvl="4" indent="-228600" algn="l" defTabSz="914400" eaLnBrk="1" fontAlgn="base" latinLnBrk="0" hangingPunct="1">
        <a:lnSpc>
          <a:spcPct val="120000"/>
        </a:lnSpc>
        <a:spcBef>
          <a:spcPct val="0"/>
        </a:spcBef>
        <a:spcAft>
          <a:spcPts val="300"/>
        </a:spcAft>
        <a:buFont typeface="Arial" panose="020B0604020202020204" pitchFamily="34" charset="0"/>
        <a:buChar char="•"/>
        <a:defRPr sz="1400" kern="1200" baseline="0">
          <a:solidFill>
            <a:srgbClr val="595959"/>
          </a:solidFill>
          <a:latin typeface="Arial" panose="020B0604020202020204" pitchFamily="34" charset="0"/>
          <a:ea typeface="微软雅黑" panose="020B0503020204020204" charset="-122"/>
          <a:cs typeface="+mn-cs"/>
          <a:sym typeface="Arial" panose="020B0604020202020204" pitchFamily="34" charset="0"/>
        </a:defRPr>
      </a:lvl5pPr>
      <a:lvl6pPr marL="2514600" lvl="5" indent="-228600" algn="l" defTabSz="914400" eaLnBrk="1" fontAlgn="base" latinLnBrk="0" hangingPunct="1">
        <a:lnSpc>
          <a:spcPct val="120000"/>
        </a:lnSpc>
        <a:spcBef>
          <a:spcPct val="0"/>
        </a:spcBef>
        <a:spcAft>
          <a:spcPts val="300"/>
        </a:spcAft>
        <a:buFont typeface="Arial" panose="020B0604020202020204" pitchFamily="34" charset="0"/>
        <a:buChar char="•"/>
        <a:defRPr sz="1400" kern="1200" baseline="0">
          <a:solidFill>
            <a:srgbClr val="595959"/>
          </a:solidFill>
          <a:latin typeface="Arial" panose="020B0604020202020204" pitchFamily="34" charset="0"/>
          <a:ea typeface="微软雅黑" panose="020B0503020204020204" charset="-122"/>
          <a:cs typeface="+mn-cs"/>
          <a:sym typeface="Arial" panose="020B0604020202020204" pitchFamily="34" charset="0"/>
        </a:defRPr>
      </a:lvl6pPr>
      <a:lvl7pPr marL="2971800" lvl="6" indent="-228600" algn="l" defTabSz="914400" eaLnBrk="1" fontAlgn="base" latinLnBrk="0" hangingPunct="1">
        <a:lnSpc>
          <a:spcPct val="120000"/>
        </a:lnSpc>
        <a:spcBef>
          <a:spcPct val="0"/>
        </a:spcBef>
        <a:spcAft>
          <a:spcPts val="300"/>
        </a:spcAft>
        <a:buFont typeface="Arial" panose="020B0604020202020204" pitchFamily="34" charset="0"/>
        <a:buChar char="•"/>
        <a:defRPr sz="1400" kern="1200" baseline="0">
          <a:solidFill>
            <a:srgbClr val="595959"/>
          </a:solidFill>
          <a:latin typeface="Arial" panose="020B0604020202020204" pitchFamily="34" charset="0"/>
          <a:ea typeface="微软雅黑" panose="020B0503020204020204" charset="-122"/>
          <a:cs typeface="+mn-cs"/>
          <a:sym typeface="Arial" panose="020B0604020202020204" pitchFamily="34" charset="0"/>
        </a:defRPr>
      </a:lvl7pPr>
      <a:lvl8pPr marL="3429000" lvl="7" indent="-228600" algn="l" defTabSz="914400" eaLnBrk="1" fontAlgn="base" latinLnBrk="0" hangingPunct="1">
        <a:lnSpc>
          <a:spcPct val="120000"/>
        </a:lnSpc>
        <a:spcBef>
          <a:spcPct val="0"/>
        </a:spcBef>
        <a:spcAft>
          <a:spcPts val="300"/>
        </a:spcAft>
        <a:buFont typeface="Arial" panose="020B0604020202020204" pitchFamily="34" charset="0"/>
        <a:buChar char="•"/>
        <a:defRPr sz="1400" kern="1200" baseline="0">
          <a:solidFill>
            <a:srgbClr val="595959"/>
          </a:solidFill>
          <a:latin typeface="Arial" panose="020B0604020202020204" pitchFamily="34" charset="0"/>
          <a:ea typeface="微软雅黑" panose="020B0503020204020204" charset="-122"/>
          <a:cs typeface="+mn-cs"/>
          <a:sym typeface="Arial" panose="020B0604020202020204" pitchFamily="34" charset="0"/>
        </a:defRPr>
      </a:lvl8pPr>
      <a:lvl9pPr marL="3886200" lvl="8" indent="-228600" algn="l" defTabSz="914400" eaLnBrk="1" fontAlgn="base" latinLnBrk="0" hangingPunct="1">
        <a:lnSpc>
          <a:spcPct val="120000"/>
        </a:lnSpc>
        <a:spcBef>
          <a:spcPct val="0"/>
        </a:spcBef>
        <a:spcAft>
          <a:spcPts val="300"/>
        </a:spcAft>
        <a:buFont typeface="Arial" panose="020B0604020202020204" pitchFamily="34" charset="0"/>
        <a:buChar char="•"/>
        <a:defRPr sz="1400" kern="1200" baseline="0">
          <a:solidFill>
            <a:srgbClr val="595959"/>
          </a:solidFill>
          <a:latin typeface="Arial" panose="020B0604020202020204" pitchFamily="34" charset="0"/>
          <a:ea typeface="微软雅黑" panose="020B0503020204020204" charset="-122"/>
          <a:cs typeface="+mn-cs"/>
          <a:sym typeface="Arial" panose="020B0604020202020204" pitchFamily="34" charset="0"/>
        </a:defRPr>
      </a:lvl9pPr>
    </p:bodyStyle>
    <p:otherStyle>
      <a:lvl1pPr marL="0" lvl="0" indent="0" algn="l" defTabSz="914400" eaLnBrk="1" fontAlgn="base" latinLnBrk="0" hangingPunct="1">
        <a:lnSpc>
          <a:spcPct val="100000"/>
        </a:lnSpc>
        <a:spcBef>
          <a:spcPct val="0"/>
        </a:spcBef>
        <a:spcAft>
          <a:spcPct val="0"/>
        </a:spcAft>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2pPr>
      <a:lvl3pPr marL="914400" lvl="2"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3pPr>
      <a:lvl4pPr marL="1371600" lvl="3"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4pPr>
      <a:lvl5pPr marL="1828800" lvl="4"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5pPr>
      <a:lvl6pPr marL="2286000" lvl="5"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6pPr>
      <a:lvl7pPr marL="2743200" lvl="6"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7pPr>
      <a:lvl8pPr marL="3200400" lvl="7"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8pPr>
      <a:lvl9pPr marL="3657600" lvl="8"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nvPr>
        </p:nvSpPr>
        <p:spPr>
          <a:xfrm>
            <a:off x="669925" y="442913"/>
            <a:ext cx="10852150" cy="442912"/>
          </a:xfrm>
          <a:prstGeom prst="rect">
            <a:avLst/>
          </a:prstGeom>
          <a:noFill/>
          <a:ln w="9525">
            <a:noFill/>
          </a:ln>
        </p:spPr>
        <p:txBody>
          <a:bodyPr vert="horz" lIns="101600" tIns="38100" rIns="76200" bIns="38100" anchor="t" anchorCtr="0"/>
          <a:p>
            <a:pPr lvl="0"/>
            <a:r>
              <a:rPr lang="zh-CN" altLang="en-US"/>
              <a:t>单击此处编辑母版标题样式</a:t>
            </a:r>
            <a:endParaRPr lang="zh-CN" altLang="en-US"/>
          </a:p>
        </p:txBody>
      </p:sp>
      <p:sp>
        <p:nvSpPr>
          <p:cNvPr id="2051" name="文本占位符 2"/>
          <p:cNvSpPr>
            <a:spLocks noGrp="1"/>
          </p:cNvSpPr>
          <p:nvPr>
            <p:ph type="body"/>
          </p:nvPr>
        </p:nvSpPr>
        <p:spPr>
          <a:xfrm>
            <a:off x="669925" y="952500"/>
            <a:ext cx="10852150" cy="5387975"/>
          </a:xfrm>
          <a:prstGeom prst="rect">
            <a:avLst/>
          </a:prstGeom>
          <a:noFill/>
          <a:ln w="9525">
            <a:noFill/>
          </a:ln>
        </p:spPr>
        <p:txBody>
          <a:bodyPr vert="horz" lIns="101600" tIns="0" rIns="82550" bIns="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052" name="日期占位符 3"/>
          <p:cNvSpPr>
            <a:spLocks noGrp="1"/>
          </p:cNvSpPr>
          <p:nvPr>
            <p:ph type="dt" sz="half" idx="2"/>
          </p:nvPr>
        </p:nvSpPr>
        <p:spPr>
          <a:xfrm>
            <a:off x="879475" y="6350000"/>
            <a:ext cx="2700338" cy="317500"/>
          </a:xfrm>
          <a:prstGeom prst="rect">
            <a:avLst/>
          </a:prstGeom>
          <a:noFill/>
          <a:ln w="9525">
            <a:noFill/>
          </a:ln>
        </p:spPr>
        <p:txBody>
          <a:bodyPr vert="horz" anchor="ctr" anchorCtr="0">
            <a:normAutofit/>
          </a:bodyPr>
          <a:lstStyle>
            <a:lvl1pPr algn="l">
              <a:defRPr sz="1200">
                <a:solidFill>
                  <a:srgbClr val="898989"/>
                </a:solidFill>
                <a:ea typeface="微软雅黑" panose="020B0503020204020204" charset="-122"/>
              </a:defRPr>
            </a:lvl1pPr>
          </a:lstStyle>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2053" name="页脚占位符 4"/>
          <p:cNvSpPr>
            <a:spLocks noGrp="1"/>
          </p:cNvSpPr>
          <p:nvPr>
            <p:ph type="ftr" sz="quarter" idx="3"/>
          </p:nvPr>
        </p:nvSpPr>
        <p:spPr>
          <a:xfrm>
            <a:off x="4116388" y="6350000"/>
            <a:ext cx="3959225" cy="317500"/>
          </a:xfrm>
          <a:prstGeom prst="rect">
            <a:avLst/>
          </a:prstGeom>
          <a:noFill/>
          <a:ln w="9525">
            <a:noFill/>
          </a:ln>
        </p:spPr>
        <p:txBody>
          <a:bodyPr vert="horz" anchor="ctr" anchorCtr="0">
            <a:normAutofit/>
          </a:bodyPr>
          <a:lstStyle>
            <a:lvl1pPr algn="ctr">
              <a:defRPr sz="1200">
                <a:solidFill>
                  <a:srgbClr val="898989"/>
                </a:solidFill>
                <a:ea typeface="微软雅黑" panose="020B0503020204020204" charset="-122"/>
              </a:defRPr>
            </a:lvl1pPr>
          </a:lstStyle>
          <a:p>
            <a:pPr lvl="0" fontAlgn="base"/>
            <a:endParaRPr strike="noStrike" noProof="1">
              <a:latin typeface="微软雅黑" panose="020B0503020204020204" charset="-122"/>
            </a:endParaRPr>
          </a:p>
        </p:txBody>
      </p:sp>
      <p:sp>
        <p:nvSpPr>
          <p:cNvPr id="2054" name="灯片编号占位符 5"/>
          <p:cNvSpPr>
            <a:spLocks noGrp="1"/>
          </p:cNvSpPr>
          <p:nvPr>
            <p:ph type="sldNum" sz="quarter" idx="4"/>
          </p:nvPr>
        </p:nvSpPr>
        <p:spPr>
          <a:xfrm>
            <a:off x="8610600" y="6350000"/>
            <a:ext cx="2700338" cy="317500"/>
          </a:xfrm>
          <a:prstGeom prst="rect">
            <a:avLst/>
          </a:prstGeom>
          <a:noFill/>
          <a:ln w="9525">
            <a:noFill/>
          </a:ln>
        </p:spPr>
        <p:txBody>
          <a:bodyPr vert="horz" anchor="ctr" anchorCtr="0">
            <a:normAutofit/>
          </a:bodyPr>
          <a:lstStyle>
            <a:lvl1pPr algn="r">
              <a:defRPr sz="1200">
                <a:solidFill>
                  <a:srgbClr val="898989"/>
                </a:solidFill>
                <a:ea typeface="微软雅黑" panose="020B0503020204020204" charset="-122"/>
              </a:defRPr>
            </a:lvl1pPr>
          </a:lstStyle>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2055" name="KSO_TEMPLATE"/>
          <p:cNvSpPr/>
          <p:nvPr/>
        </p:nvSpPr>
        <p:spPr>
          <a:xfrm>
            <a:off x="0" y="0"/>
            <a:ext cx="0" cy="0"/>
          </a:xfrm>
          <a:prstGeom prst="rect">
            <a:avLst/>
          </a:prstGeom>
          <a:solidFill>
            <a:schemeClr val="accent1"/>
          </a:solidFill>
          <a:ln w="12700" cap="flat" cmpd="sng">
            <a:solidFill>
              <a:srgbClr val="3F5A96"/>
            </a:solidFill>
            <a:prstDash val="solid"/>
            <a:miter/>
            <a:headEnd type="none" w="med" len="med"/>
            <a:tailEnd type="none" w="med" len="med"/>
          </a:ln>
        </p:spPr>
        <p:txBody>
          <a:bodyPr anchor="ctr" anchorCtr="0"/>
          <a:p>
            <a:pPr lvl="0" algn="ctr"/>
            <a:endParaRPr lang="zh-CN" altLang="zh-CN" sz="1800">
              <a:solidFill>
                <a:srgbClr val="FFFFFF"/>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914400" lvl="0" indent="-914400" algn="l" eaLnBrk="1" latinLnBrk="0" hangingPunct="1">
        <a:lnSpc>
          <a:spcPct val="100000"/>
        </a:lnSpc>
        <a:spcBef>
          <a:spcPct val="0"/>
        </a:spcBef>
        <a:buNone/>
        <a:defRPr sz="2400" b="1" kern="1200" baseline="0">
          <a:solidFill>
            <a:schemeClr val="accent1"/>
          </a:solidFill>
          <a:latin typeface="+mj-lt"/>
          <a:ea typeface="+mj-ea"/>
          <a:cs typeface="+mj-cs"/>
          <a:sym typeface="Arial" panose="020B0604020202020204" pitchFamily="34" charset="0"/>
        </a:defRPr>
      </a:lvl1pPr>
    </p:titleStyle>
    <p:bodyStyle>
      <a:lvl1pPr marL="228600" lvl="0"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mn-lt"/>
          <a:ea typeface="+mn-ea"/>
          <a:cs typeface="+mn-cs"/>
          <a:sym typeface="Arial" panose="020B0604020202020204" pitchFamily="34" charset="0"/>
        </a:defRPr>
      </a:lvl1pPr>
      <a:lvl2pPr marL="685800" lvl="1"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2pPr>
      <a:lvl3pPr marL="1143000" lvl="2"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3pPr>
      <a:lvl4pPr marL="1600200" lvl="3"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4pPr>
      <a:lvl5pPr marL="2057400" lvl="4"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5pPr>
      <a:lvl6pPr marL="2514600" lvl="5"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6pPr>
      <a:lvl7pPr marL="2971800" lvl="6"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7pPr>
      <a:lvl8pPr marL="3429000" lvl="7"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8pPr>
      <a:lvl9pPr marL="3886200" lvl="8"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9pPr>
    </p:bodyStyle>
    <p:otherStyle>
      <a:lvl1pPr marL="0" lvl="0" indent="0" algn="l" defTabSz="914400" eaLnBrk="1" fontAlgn="base" latinLnBrk="0" hangingPunct="1">
        <a:lnSpc>
          <a:spcPct val="100000"/>
        </a:lnSpc>
        <a:spcBef>
          <a:spcPct val="0"/>
        </a:spcBef>
        <a:spcAft>
          <a:spcPct val="0"/>
        </a:spcAft>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2pPr>
      <a:lvl3pPr marL="914400" lvl="2"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3pPr>
      <a:lvl4pPr marL="1371600" lvl="3"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4pPr>
      <a:lvl5pPr marL="1828800" lvl="4"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5pPr>
      <a:lvl6pPr marL="2286000" lvl="5"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6pPr>
      <a:lvl7pPr marL="2743200" lvl="6"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7pPr>
      <a:lvl8pPr marL="3200400" lvl="7"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8pPr>
      <a:lvl9pPr marL="3657600" lvl="8"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3074" name="标题占位符 1"/>
          <p:cNvSpPr>
            <a:spLocks noGrp="1"/>
          </p:cNvSpPr>
          <p:nvPr>
            <p:ph type="title"/>
          </p:nvPr>
        </p:nvSpPr>
        <p:spPr>
          <a:xfrm>
            <a:off x="669925" y="442913"/>
            <a:ext cx="10852150" cy="442912"/>
          </a:xfrm>
          <a:prstGeom prst="rect">
            <a:avLst/>
          </a:prstGeom>
          <a:noFill/>
          <a:ln w="9525">
            <a:noFill/>
          </a:ln>
        </p:spPr>
        <p:txBody>
          <a:bodyPr vert="horz" lIns="101600" tIns="38100" rIns="76200" bIns="38100" anchor="t" anchorCtr="0"/>
          <a:p>
            <a:pPr lvl="0"/>
            <a:r>
              <a:rPr lang="zh-CN" altLang="en-US"/>
              <a:t>单击此处编辑母版标题样式</a:t>
            </a:r>
            <a:endParaRPr lang="zh-CN" altLang="en-US"/>
          </a:p>
        </p:txBody>
      </p:sp>
      <p:sp>
        <p:nvSpPr>
          <p:cNvPr id="3075" name="文本占位符 2"/>
          <p:cNvSpPr>
            <a:spLocks noGrp="1"/>
          </p:cNvSpPr>
          <p:nvPr>
            <p:ph type="body"/>
          </p:nvPr>
        </p:nvSpPr>
        <p:spPr>
          <a:xfrm>
            <a:off x="669925" y="952500"/>
            <a:ext cx="10852150" cy="5387975"/>
          </a:xfrm>
          <a:prstGeom prst="rect">
            <a:avLst/>
          </a:prstGeom>
          <a:noFill/>
          <a:ln w="9525">
            <a:noFill/>
          </a:ln>
        </p:spPr>
        <p:txBody>
          <a:bodyPr vert="horz" lIns="101600" tIns="0" rIns="82550" bIns="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6" name="日期占位符 3"/>
          <p:cNvSpPr>
            <a:spLocks noGrp="1"/>
          </p:cNvSpPr>
          <p:nvPr>
            <p:ph type="dt" sz="half" idx="2"/>
          </p:nvPr>
        </p:nvSpPr>
        <p:spPr>
          <a:xfrm>
            <a:off x="879475" y="6350000"/>
            <a:ext cx="2700338" cy="317500"/>
          </a:xfrm>
          <a:prstGeom prst="rect">
            <a:avLst/>
          </a:prstGeom>
          <a:noFill/>
          <a:ln w="9525">
            <a:noFill/>
          </a:ln>
        </p:spPr>
        <p:txBody>
          <a:bodyPr vert="horz" anchor="ctr" anchorCtr="0">
            <a:normAutofit/>
          </a:bodyPr>
          <a:lstStyle>
            <a:lvl1pPr algn="l">
              <a:defRPr sz="1200">
                <a:solidFill>
                  <a:srgbClr val="898989"/>
                </a:solidFill>
                <a:ea typeface="微软雅黑" panose="020B0503020204020204" charset="-122"/>
              </a:defRPr>
            </a:lvl1pPr>
          </a:lstStyle>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3077" name="页脚占位符 4"/>
          <p:cNvSpPr>
            <a:spLocks noGrp="1"/>
          </p:cNvSpPr>
          <p:nvPr>
            <p:ph type="ftr" sz="quarter" idx="3"/>
          </p:nvPr>
        </p:nvSpPr>
        <p:spPr>
          <a:xfrm>
            <a:off x="4116388" y="6350000"/>
            <a:ext cx="3959225" cy="317500"/>
          </a:xfrm>
          <a:prstGeom prst="rect">
            <a:avLst/>
          </a:prstGeom>
          <a:noFill/>
          <a:ln w="9525">
            <a:noFill/>
          </a:ln>
        </p:spPr>
        <p:txBody>
          <a:bodyPr vert="horz" anchor="ctr" anchorCtr="0">
            <a:normAutofit/>
          </a:bodyPr>
          <a:lstStyle>
            <a:lvl1pPr algn="ctr">
              <a:defRPr sz="1200">
                <a:solidFill>
                  <a:srgbClr val="898989"/>
                </a:solidFill>
                <a:ea typeface="微软雅黑" panose="020B0503020204020204" charset="-122"/>
              </a:defRPr>
            </a:lvl1pPr>
          </a:lstStyle>
          <a:p>
            <a:pPr lvl="0" fontAlgn="base"/>
            <a:endParaRPr strike="noStrike" noProof="1">
              <a:latin typeface="微软雅黑" panose="020B0503020204020204" charset="-122"/>
            </a:endParaRPr>
          </a:p>
        </p:txBody>
      </p:sp>
      <p:sp>
        <p:nvSpPr>
          <p:cNvPr id="3078" name="灯片编号占位符 5"/>
          <p:cNvSpPr>
            <a:spLocks noGrp="1"/>
          </p:cNvSpPr>
          <p:nvPr>
            <p:ph type="sldNum" sz="quarter" idx="4"/>
          </p:nvPr>
        </p:nvSpPr>
        <p:spPr>
          <a:xfrm>
            <a:off x="8610600" y="6350000"/>
            <a:ext cx="2700338" cy="317500"/>
          </a:xfrm>
          <a:prstGeom prst="rect">
            <a:avLst/>
          </a:prstGeom>
          <a:noFill/>
          <a:ln w="9525">
            <a:noFill/>
          </a:ln>
        </p:spPr>
        <p:txBody>
          <a:bodyPr vert="horz" anchor="ctr" anchorCtr="0">
            <a:normAutofit/>
          </a:bodyPr>
          <a:lstStyle>
            <a:lvl1pPr algn="r">
              <a:defRPr sz="1200">
                <a:solidFill>
                  <a:srgbClr val="898989"/>
                </a:solidFill>
                <a:ea typeface="微软雅黑" panose="020B0503020204020204" charset="-122"/>
              </a:defRPr>
            </a:lvl1pPr>
          </a:lstStyle>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3079" name="KSO_TEMPLATE"/>
          <p:cNvSpPr/>
          <p:nvPr/>
        </p:nvSpPr>
        <p:spPr>
          <a:xfrm>
            <a:off x="0" y="0"/>
            <a:ext cx="0" cy="0"/>
          </a:xfrm>
          <a:prstGeom prst="rect">
            <a:avLst/>
          </a:prstGeom>
          <a:solidFill>
            <a:schemeClr val="accent1"/>
          </a:solidFill>
          <a:ln w="12700" cap="flat" cmpd="sng">
            <a:solidFill>
              <a:srgbClr val="3F5A96"/>
            </a:solidFill>
            <a:prstDash val="solid"/>
            <a:miter/>
            <a:headEnd type="none" w="med" len="med"/>
            <a:tailEnd type="none" w="med" len="med"/>
          </a:ln>
        </p:spPr>
        <p:txBody>
          <a:bodyPr anchor="ctr" anchorCtr="0"/>
          <a:p>
            <a:pPr lvl="0" algn="ctr"/>
            <a:endParaRPr lang="zh-CN" altLang="zh-CN" sz="1800">
              <a:solidFill>
                <a:srgbClr val="FFFFFF"/>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914400" lvl="0" indent="-914400" algn="l" eaLnBrk="1" latinLnBrk="0" hangingPunct="1">
        <a:lnSpc>
          <a:spcPct val="100000"/>
        </a:lnSpc>
        <a:spcBef>
          <a:spcPct val="0"/>
        </a:spcBef>
        <a:buNone/>
        <a:defRPr sz="2400" b="1" kern="1200" baseline="0">
          <a:solidFill>
            <a:schemeClr val="accent1"/>
          </a:solidFill>
          <a:latin typeface="+mj-lt"/>
          <a:ea typeface="+mj-ea"/>
          <a:cs typeface="+mj-cs"/>
          <a:sym typeface="Arial" panose="020B0604020202020204" pitchFamily="34" charset="0"/>
        </a:defRPr>
      </a:lvl1pPr>
    </p:titleStyle>
    <p:bodyStyle>
      <a:lvl1pPr marL="228600" lvl="0"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mn-lt"/>
          <a:ea typeface="+mn-ea"/>
          <a:cs typeface="+mn-cs"/>
          <a:sym typeface="Arial" panose="020B0604020202020204" pitchFamily="34" charset="0"/>
        </a:defRPr>
      </a:lvl1pPr>
      <a:lvl2pPr marL="685800" lvl="1"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2pPr>
      <a:lvl3pPr marL="1143000" lvl="2"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3pPr>
      <a:lvl4pPr marL="1600200" lvl="3"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4pPr>
      <a:lvl5pPr marL="2057400" lvl="4"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5pPr>
      <a:lvl6pPr marL="2514600" lvl="5"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6pPr>
      <a:lvl7pPr marL="2971800" lvl="6"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7pPr>
      <a:lvl8pPr marL="3429000" lvl="7"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8pPr>
      <a:lvl9pPr marL="3886200" lvl="8"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9pPr>
    </p:bodyStyle>
    <p:otherStyle>
      <a:lvl1pPr marL="0" lvl="0" indent="0" algn="l" defTabSz="914400" eaLnBrk="1" fontAlgn="base" latinLnBrk="0" hangingPunct="1">
        <a:lnSpc>
          <a:spcPct val="100000"/>
        </a:lnSpc>
        <a:spcBef>
          <a:spcPct val="0"/>
        </a:spcBef>
        <a:spcAft>
          <a:spcPct val="0"/>
        </a:spcAft>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2pPr>
      <a:lvl3pPr marL="914400" lvl="2"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3pPr>
      <a:lvl4pPr marL="1371600" lvl="3"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4pPr>
      <a:lvl5pPr marL="1828800" lvl="4"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5pPr>
      <a:lvl6pPr marL="2286000" lvl="5"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6pPr>
      <a:lvl7pPr marL="2743200" lvl="6"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7pPr>
      <a:lvl8pPr marL="3200400" lvl="7"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8pPr>
      <a:lvl9pPr marL="3657600" lvl="8"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5122" name="标题占位符 1"/>
          <p:cNvSpPr>
            <a:spLocks noGrp="1"/>
          </p:cNvSpPr>
          <p:nvPr>
            <p:ph type="title"/>
          </p:nvPr>
        </p:nvSpPr>
        <p:spPr>
          <a:xfrm>
            <a:off x="669925" y="442913"/>
            <a:ext cx="10852150" cy="442912"/>
          </a:xfrm>
          <a:prstGeom prst="rect">
            <a:avLst/>
          </a:prstGeom>
          <a:noFill/>
          <a:ln w="9525">
            <a:noFill/>
          </a:ln>
        </p:spPr>
        <p:txBody>
          <a:bodyPr vert="horz" lIns="101600" tIns="38100" rIns="76200" bIns="38100" anchor="t" anchorCtr="0"/>
          <a:p>
            <a:pPr lvl="0"/>
            <a:r>
              <a:rPr lang="zh-CN" altLang="en-US"/>
              <a:t>单击此处编辑母版标题样式</a:t>
            </a:r>
            <a:endParaRPr lang="zh-CN" altLang="en-US"/>
          </a:p>
        </p:txBody>
      </p:sp>
      <p:sp>
        <p:nvSpPr>
          <p:cNvPr id="5123" name="文本占位符 2"/>
          <p:cNvSpPr>
            <a:spLocks noGrp="1"/>
          </p:cNvSpPr>
          <p:nvPr>
            <p:ph type="body"/>
          </p:nvPr>
        </p:nvSpPr>
        <p:spPr>
          <a:xfrm>
            <a:off x="669925" y="952500"/>
            <a:ext cx="10852150" cy="5387975"/>
          </a:xfrm>
          <a:prstGeom prst="rect">
            <a:avLst/>
          </a:prstGeom>
          <a:noFill/>
          <a:ln w="9525">
            <a:noFill/>
          </a:ln>
        </p:spPr>
        <p:txBody>
          <a:bodyPr vert="horz" lIns="101600" tIns="0" rIns="82550" bIns="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052" name="日期占位符 3"/>
          <p:cNvSpPr>
            <a:spLocks noGrp="1"/>
          </p:cNvSpPr>
          <p:nvPr>
            <p:ph type="dt" sz="half" idx="2"/>
          </p:nvPr>
        </p:nvSpPr>
        <p:spPr>
          <a:xfrm>
            <a:off x="879475" y="6350000"/>
            <a:ext cx="2700338" cy="317500"/>
          </a:xfrm>
          <a:prstGeom prst="rect">
            <a:avLst/>
          </a:prstGeom>
          <a:noFill/>
          <a:ln w="9525">
            <a:noFill/>
          </a:ln>
        </p:spPr>
        <p:txBody>
          <a:bodyPr vert="horz" anchor="ctr" anchorCtr="0">
            <a:normAutofit/>
          </a:bodyPr>
          <a:lstStyle>
            <a:lvl1pPr algn="l">
              <a:defRPr sz="1200">
                <a:solidFill>
                  <a:srgbClr val="898989"/>
                </a:solidFill>
                <a:ea typeface="微软雅黑" panose="020B0503020204020204" charset="-122"/>
              </a:defRPr>
            </a:lvl1pPr>
          </a:lstStyle>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2053" name="页脚占位符 4"/>
          <p:cNvSpPr>
            <a:spLocks noGrp="1"/>
          </p:cNvSpPr>
          <p:nvPr>
            <p:ph type="ftr" sz="quarter" idx="3"/>
          </p:nvPr>
        </p:nvSpPr>
        <p:spPr>
          <a:xfrm>
            <a:off x="4116388" y="6350000"/>
            <a:ext cx="3959225" cy="317500"/>
          </a:xfrm>
          <a:prstGeom prst="rect">
            <a:avLst/>
          </a:prstGeom>
          <a:noFill/>
          <a:ln w="9525">
            <a:noFill/>
          </a:ln>
        </p:spPr>
        <p:txBody>
          <a:bodyPr vert="horz" anchor="ctr" anchorCtr="0">
            <a:normAutofit/>
          </a:bodyPr>
          <a:lstStyle>
            <a:lvl1pPr algn="ctr">
              <a:defRPr sz="1200">
                <a:solidFill>
                  <a:srgbClr val="898989"/>
                </a:solidFill>
                <a:ea typeface="微软雅黑" panose="020B0503020204020204" charset="-122"/>
              </a:defRPr>
            </a:lvl1pPr>
          </a:lstStyle>
          <a:p>
            <a:pPr lvl="0" fontAlgn="base"/>
            <a:endParaRPr strike="noStrike" noProof="1">
              <a:latin typeface="微软雅黑" panose="020B0503020204020204" charset="-122"/>
            </a:endParaRPr>
          </a:p>
        </p:txBody>
      </p:sp>
      <p:sp>
        <p:nvSpPr>
          <p:cNvPr id="2054" name="灯片编号占位符 5"/>
          <p:cNvSpPr>
            <a:spLocks noGrp="1"/>
          </p:cNvSpPr>
          <p:nvPr>
            <p:ph type="sldNum" sz="quarter" idx="4"/>
          </p:nvPr>
        </p:nvSpPr>
        <p:spPr>
          <a:xfrm>
            <a:off x="8610600" y="6350000"/>
            <a:ext cx="2700338" cy="317500"/>
          </a:xfrm>
          <a:prstGeom prst="rect">
            <a:avLst/>
          </a:prstGeom>
          <a:noFill/>
          <a:ln w="9525">
            <a:noFill/>
          </a:ln>
        </p:spPr>
        <p:txBody>
          <a:bodyPr vert="horz" anchor="ctr" anchorCtr="0">
            <a:normAutofit/>
          </a:bodyPr>
          <a:lstStyle>
            <a:lvl1pPr algn="r">
              <a:defRPr sz="1200">
                <a:solidFill>
                  <a:srgbClr val="898989"/>
                </a:solidFill>
                <a:ea typeface="微软雅黑" panose="020B0503020204020204" charset="-122"/>
              </a:defRPr>
            </a:lvl1pPr>
          </a:lstStyle>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5127" name="KSO_TEMPLATE"/>
          <p:cNvSpPr/>
          <p:nvPr/>
        </p:nvSpPr>
        <p:spPr>
          <a:xfrm>
            <a:off x="0" y="0"/>
            <a:ext cx="0" cy="0"/>
          </a:xfrm>
          <a:prstGeom prst="rect">
            <a:avLst/>
          </a:prstGeom>
          <a:solidFill>
            <a:schemeClr val="accent1"/>
          </a:solidFill>
          <a:ln w="12700" cap="flat" cmpd="sng">
            <a:solidFill>
              <a:srgbClr val="3F5A96"/>
            </a:solidFill>
            <a:prstDash val="solid"/>
            <a:miter/>
            <a:headEnd type="none" w="med" len="med"/>
            <a:tailEnd type="none" w="med" len="med"/>
          </a:ln>
        </p:spPr>
        <p:txBody>
          <a:bodyPr anchor="ctr" anchorCtr="0"/>
          <a:p>
            <a:pPr lvl="0" algn="ctr"/>
            <a:endParaRPr lang="zh-CN" altLang="zh-CN" sz="1800">
              <a:solidFill>
                <a:srgbClr val="FFFFFF"/>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marL="914400" lvl="0" indent="-914400" algn="l" eaLnBrk="1" latinLnBrk="0" hangingPunct="1">
        <a:lnSpc>
          <a:spcPct val="100000"/>
        </a:lnSpc>
        <a:spcBef>
          <a:spcPct val="0"/>
        </a:spcBef>
        <a:buNone/>
        <a:defRPr sz="2400" b="1" kern="1200" baseline="0">
          <a:solidFill>
            <a:schemeClr val="accent1"/>
          </a:solidFill>
          <a:latin typeface="+mj-lt"/>
          <a:ea typeface="+mj-ea"/>
          <a:cs typeface="+mj-cs"/>
          <a:sym typeface="Arial" panose="020B0604020202020204" pitchFamily="34" charset="0"/>
        </a:defRPr>
      </a:lvl1pPr>
    </p:titleStyle>
    <p:bodyStyle>
      <a:lvl1pPr marL="228600" lvl="0"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mn-lt"/>
          <a:ea typeface="+mn-ea"/>
          <a:cs typeface="+mn-cs"/>
          <a:sym typeface="Arial" panose="020B0604020202020204" pitchFamily="34" charset="0"/>
        </a:defRPr>
      </a:lvl1pPr>
      <a:lvl2pPr marL="685800" lvl="1"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2pPr>
      <a:lvl3pPr marL="1143000" lvl="2"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3pPr>
      <a:lvl4pPr marL="1600200" lvl="3"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4pPr>
      <a:lvl5pPr marL="2057400" lvl="4"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5pPr>
      <a:lvl6pPr marL="2514600" lvl="5"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6pPr>
      <a:lvl7pPr marL="2971800" lvl="6"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7pPr>
      <a:lvl8pPr marL="3429000" lvl="7"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8pPr>
      <a:lvl9pPr marL="3886200" lvl="8"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9pPr>
    </p:bodyStyle>
    <p:otherStyle>
      <a:lvl1pPr marL="0" lvl="0" indent="0" algn="l" defTabSz="914400" eaLnBrk="1" fontAlgn="base" latinLnBrk="0" hangingPunct="1">
        <a:lnSpc>
          <a:spcPct val="100000"/>
        </a:lnSpc>
        <a:spcBef>
          <a:spcPct val="0"/>
        </a:spcBef>
        <a:spcAft>
          <a:spcPct val="0"/>
        </a:spcAft>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2pPr>
      <a:lvl3pPr marL="914400" lvl="2"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3pPr>
      <a:lvl4pPr marL="1371600" lvl="3"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4pPr>
      <a:lvl5pPr marL="1828800" lvl="4"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5pPr>
      <a:lvl6pPr marL="2286000" lvl="5"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6pPr>
      <a:lvl7pPr marL="2743200" lvl="6"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7pPr>
      <a:lvl8pPr marL="3200400" lvl="7"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8pPr>
      <a:lvl9pPr marL="3657600" lvl="8"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6146" name="标题占位符 1"/>
          <p:cNvSpPr>
            <a:spLocks noGrp="1"/>
          </p:cNvSpPr>
          <p:nvPr>
            <p:ph type="title"/>
          </p:nvPr>
        </p:nvSpPr>
        <p:spPr>
          <a:xfrm>
            <a:off x="669925" y="442913"/>
            <a:ext cx="10852150" cy="442912"/>
          </a:xfrm>
          <a:prstGeom prst="rect">
            <a:avLst/>
          </a:prstGeom>
          <a:noFill/>
          <a:ln w="9525">
            <a:noFill/>
          </a:ln>
        </p:spPr>
        <p:txBody>
          <a:bodyPr vert="horz" lIns="101600" tIns="38100" rIns="76200" bIns="38100" anchor="t" anchorCtr="0"/>
          <a:p>
            <a:pPr lvl="0"/>
            <a:r>
              <a:rPr lang="zh-CN" altLang="en-US"/>
              <a:t>单击此处编辑母版标题样式</a:t>
            </a:r>
            <a:endParaRPr lang="zh-CN" altLang="en-US"/>
          </a:p>
        </p:txBody>
      </p:sp>
      <p:sp>
        <p:nvSpPr>
          <p:cNvPr id="6147" name="文本占位符 2"/>
          <p:cNvSpPr>
            <a:spLocks noGrp="1"/>
          </p:cNvSpPr>
          <p:nvPr>
            <p:ph type="body"/>
          </p:nvPr>
        </p:nvSpPr>
        <p:spPr>
          <a:xfrm>
            <a:off x="669925" y="952500"/>
            <a:ext cx="10852150" cy="5387975"/>
          </a:xfrm>
          <a:prstGeom prst="rect">
            <a:avLst/>
          </a:prstGeom>
          <a:noFill/>
          <a:ln w="9525">
            <a:noFill/>
          </a:ln>
        </p:spPr>
        <p:txBody>
          <a:bodyPr vert="horz" lIns="101600" tIns="0" rIns="82550" bIns="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052" name="日期占位符 3"/>
          <p:cNvSpPr>
            <a:spLocks noGrp="1"/>
          </p:cNvSpPr>
          <p:nvPr>
            <p:ph type="dt" sz="half" idx="2"/>
          </p:nvPr>
        </p:nvSpPr>
        <p:spPr>
          <a:xfrm>
            <a:off x="879475" y="6350000"/>
            <a:ext cx="2700338" cy="317500"/>
          </a:xfrm>
          <a:prstGeom prst="rect">
            <a:avLst/>
          </a:prstGeom>
          <a:noFill/>
          <a:ln w="9525">
            <a:noFill/>
          </a:ln>
        </p:spPr>
        <p:txBody>
          <a:bodyPr vert="horz" anchor="ctr" anchorCtr="0">
            <a:normAutofit/>
          </a:bodyPr>
          <a:lstStyle>
            <a:lvl1pPr algn="l">
              <a:defRPr sz="1200">
                <a:solidFill>
                  <a:srgbClr val="898989"/>
                </a:solidFill>
                <a:ea typeface="微软雅黑" panose="020B0503020204020204" charset="-122"/>
              </a:defRPr>
            </a:lvl1pPr>
          </a:lstStyle>
          <a:p>
            <a:pPr lvl="0" fontAlgn="base"/>
            <a:fld id="{BB962C8B-B14F-4D97-AF65-F5344CB8AC3E}" type="datetime1">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2053" name="页脚占位符 4"/>
          <p:cNvSpPr>
            <a:spLocks noGrp="1"/>
          </p:cNvSpPr>
          <p:nvPr>
            <p:ph type="ftr" sz="quarter" idx="3"/>
          </p:nvPr>
        </p:nvSpPr>
        <p:spPr>
          <a:xfrm>
            <a:off x="4116388" y="6350000"/>
            <a:ext cx="3959225" cy="317500"/>
          </a:xfrm>
          <a:prstGeom prst="rect">
            <a:avLst/>
          </a:prstGeom>
          <a:noFill/>
          <a:ln w="9525">
            <a:noFill/>
          </a:ln>
        </p:spPr>
        <p:txBody>
          <a:bodyPr vert="horz" anchor="ctr" anchorCtr="0">
            <a:normAutofit/>
          </a:bodyPr>
          <a:lstStyle>
            <a:lvl1pPr algn="ctr">
              <a:defRPr sz="1200">
                <a:solidFill>
                  <a:srgbClr val="898989"/>
                </a:solidFill>
                <a:ea typeface="微软雅黑" panose="020B0503020204020204" charset="-122"/>
              </a:defRPr>
            </a:lvl1pPr>
          </a:lstStyle>
          <a:p>
            <a:pPr lvl="0" fontAlgn="base"/>
            <a:endParaRPr strike="noStrike" noProof="1">
              <a:latin typeface="微软雅黑" panose="020B0503020204020204" charset="-122"/>
            </a:endParaRPr>
          </a:p>
        </p:txBody>
      </p:sp>
      <p:sp>
        <p:nvSpPr>
          <p:cNvPr id="2054" name="灯片编号占位符 5"/>
          <p:cNvSpPr>
            <a:spLocks noGrp="1"/>
          </p:cNvSpPr>
          <p:nvPr>
            <p:ph type="sldNum" sz="quarter" idx="4"/>
          </p:nvPr>
        </p:nvSpPr>
        <p:spPr>
          <a:xfrm>
            <a:off x="8610600" y="6350000"/>
            <a:ext cx="2700338" cy="317500"/>
          </a:xfrm>
          <a:prstGeom prst="rect">
            <a:avLst/>
          </a:prstGeom>
          <a:noFill/>
          <a:ln w="9525">
            <a:noFill/>
          </a:ln>
        </p:spPr>
        <p:txBody>
          <a:bodyPr vert="horz" anchor="ctr" anchorCtr="0">
            <a:normAutofit/>
          </a:bodyPr>
          <a:lstStyle>
            <a:lvl1pPr algn="r">
              <a:defRPr sz="1200">
                <a:solidFill>
                  <a:srgbClr val="898989"/>
                </a:solidFill>
                <a:ea typeface="微软雅黑" panose="020B0503020204020204" charset="-122"/>
              </a:defRPr>
            </a:lvl1pPr>
          </a:lstStyle>
          <a:p>
            <a:pPr lvl="0" fontAlgn="base"/>
            <a:fld id="{9A0DB2DC-4C9A-4742-B13C-FB6460FD3503}" type="slidenum">
              <a:rPr lang="zh-CN" altLang="en-US" strike="noStrike" noProof="1" dirty="0">
                <a:latin typeface="微软雅黑" panose="020B0503020204020204" charset="-122"/>
                <a:ea typeface="微软雅黑" panose="020B0503020204020204" charset="-122"/>
                <a:cs typeface="+mn-cs"/>
              </a:rPr>
            </a:fld>
            <a:endParaRPr lang="zh-CN" altLang="en-US" strike="noStrike" noProof="1" dirty="0">
              <a:latin typeface="微软雅黑" panose="020B0503020204020204" charset="-122"/>
              <a:ea typeface="微软雅黑" panose="020B0503020204020204" charset="-122"/>
            </a:endParaRPr>
          </a:p>
        </p:txBody>
      </p:sp>
      <p:sp>
        <p:nvSpPr>
          <p:cNvPr id="6151" name="KSO_TEMPLATE"/>
          <p:cNvSpPr/>
          <p:nvPr/>
        </p:nvSpPr>
        <p:spPr>
          <a:xfrm>
            <a:off x="0" y="0"/>
            <a:ext cx="0" cy="0"/>
          </a:xfrm>
          <a:prstGeom prst="rect">
            <a:avLst/>
          </a:prstGeom>
          <a:solidFill>
            <a:schemeClr val="accent1"/>
          </a:solidFill>
          <a:ln w="12700" cap="flat" cmpd="sng">
            <a:solidFill>
              <a:srgbClr val="3F5A96"/>
            </a:solidFill>
            <a:prstDash val="solid"/>
            <a:miter/>
            <a:headEnd type="none" w="med" len="med"/>
            <a:tailEnd type="none" w="med" len="med"/>
          </a:ln>
        </p:spPr>
        <p:txBody>
          <a:bodyPr anchor="ctr" anchorCtr="0"/>
          <a:p>
            <a:pPr lvl="0" algn="ctr"/>
            <a:endParaRPr lang="zh-CN" altLang="zh-CN" sz="1800">
              <a:solidFill>
                <a:srgbClr val="FFFFFF"/>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marL="914400" lvl="0" indent="-914400" algn="l" eaLnBrk="1" latinLnBrk="0" hangingPunct="1">
        <a:lnSpc>
          <a:spcPct val="100000"/>
        </a:lnSpc>
        <a:spcBef>
          <a:spcPct val="0"/>
        </a:spcBef>
        <a:buNone/>
        <a:defRPr sz="2400" b="1" kern="1200" baseline="0">
          <a:solidFill>
            <a:schemeClr val="accent1"/>
          </a:solidFill>
          <a:latin typeface="+mj-lt"/>
          <a:ea typeface="+mj-ea"/>
          <a:cs typeface="+mj-cs"/>
          <a:sym typeface="Arial" panose="020B0604020202020204" pitchFamily="34" charset="0"/>
        </a:defRPr>
      </a:lvl1pPr>
    </p:titleStyle>
    <p:bodyStyle>
      <a:lvl1pPr marL="228600" lvl="0"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mn-lt"/>
          <a:ea typeface="+mn-ea"/>
          <a:cs typeface="+mn-cs"/>
          <a:sym typeface="Arial" panose="020B0604020202020204" pitchFamily="34" charset="0"/>
        </a:defRPr>
      </a:lvl1pPr>
      <a:lvl2pPr marL="685800" lvl="1"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2pPr>
      <a:lvl3pPr marL="1143000" lvl="2"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3pPr>
      <a:lvl4pPr marL="1600200" lvl="3"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4pPr>
      <a:lvl5pPr marL="2057400" lvl="4"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5pPr>
      <a:lvl6pPr marL="2514600" lvl="5"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6pPr>
      <a:lvl7pPr marL="2971800" lvl="6"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7pPr>
      <a:lvl8pPr marL="3429000" lvl="7"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8pPr>
      <a:lvl9pPr marL="3886200" lvl="8" indent="-228600" algn="l" defTabSz="914400" eaLnBrk="1" fontAlgn="base" latinLnBrk="0" hangingPunct="1">
        <a:lnSpc>
          <a:spcPct val="130000"/>
        </a:lnSpc>
        <a:spcBef>
          <a:spcPct val="0"/>
        </a:spcBef>
        <a:spcAft>
          <a:spcPts val="1000"/>
        </a:spcAft>
        <a:buFont typeface="Arial" panose="020B0604020202020204" pitchFamily="34" charset="0"/>
        <a:buChar char="•"/>
        <a:defRPr sz="1600" kern="1200" baseline="0">
          <a:solidFill>
            <a:srgbClr val="3F3F3F"/>
          </a:solidFill>
          <a:latin typeface="Arial" panose="020B0604020202020204" pitchFamily="34" charset="0"/>
          <a:ea typeface="微软雅黑" panose="020B0503020204020204" charset="-122"/>
          <a:cs typeface="+mn-cs"/>
          <a:sym typeface="Arial" panose="020B0604020202020204" pitchFamily="34" charset="0"/>
        </a:defRPr>
      </a:lvl9pPr>
    </p:bodyStyle>
    <p:otherStyle>
      <a:lvl1pPr marL="0" lvl="0" indent="0" algn="l" defTabSz="914400" eaLnBrk="1" fontAlgn="base" latinLnBrk="0" hangingPunct="1">
        <a:lnSpc>
          <a:spcPct val="100000"/>
        </a:lnSpc>
        <a:spcBef>
          <a:spcPct val="0"/>
        </a:spcBef>
        <a:spcAft>
          <a:spcPct val="0"/>
        </a:spcAft>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2pPr>
      <a:lvl3pPr marL="914400" lvl="2"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3pPr>
      <a:lvl4pPr marL="1371600" lvl="3"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4pPr>
      <a:lvl5pPr marL="1828800" lvl="4"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5pPr>
      <a:lvl6pPr marL="2286000" lvl="5"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6pPr>
      <a:lvl7pPr marL="2743200" lvl="6"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7pPr>
      <a:lvl8pPr marL="3200400" lvl="7"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8pPr>
      <a:lvl9pPr marL="3657600" lvl="8" indent="0" algn="l" defTabSz="914400" eaLnBrk="1" fontAlgn="base" latinLnBrk="0" hangingPunct="1">
        <a:lnSpc>
          <a:spcPct val="100000"/>
        </a:lnSpc>
        <a:spcBef>
          <a:spcPct val="0"/>
        </a:spcBef>
        <a:spcAft>
          <a:spcPct val="0"/>
        </a:spcAft>
        <a:defRPr sz="1800" kern="1200" baseline="0">
          <a:solidFill>
            <a:schemeClr val="tx1"/>
          </a:solidFill>
          <a:ea typeface="微软雅黑" panose="020B0503020204020204" charset="-122"/>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5.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7.png"/><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2.png"/><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3.png"/><Relationship Id="rId1"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4.png"/><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5.png"/><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6.png"/><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9.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9.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9.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9.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9.jpeg"/></Relationships>
</file>

<file path=ppt/slides/_rels/slide29.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0" Type="http://schemas.openxmlformats.org/officeDocument/2006/relationships/slideLayout" Target="../slideLayouts/slideLayout12.xml"/><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9.jpe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9.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9.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40.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2" Type="http://schemas.openxmlformats.org/officeDocument/2006/relationships/slideLayout" Target="../slideLayouts/slideLayout34.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image" Target="../media/image9.jpeg"/></Relationships>
</file>

<file path=ppt/slides/_rels/slide41.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2" Type="http://schemas.openxmlformats.org/officeDocument/2006/relationships/slideLayout" Target="../slideLayouts/slideLayout34.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image" Target="../media/image9.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9.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8.png"/><Relationship Id="rId1" Type="http://schemas.openxmlformats.org/officeDocument/2006/relationships/image" Target="../media/image9.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48.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1" Type="http://schemas.openxmlformats.org/officeDocument/2006/relationships/slideLayout" Target="../slideLayouts/slideLayout12.xml"/><Relationship Id="rId10" Type="http://schemas.openxmlformats.org/officeDocument/2006/relationships/image" Target="../media/image49.png"/><Relationship Id="rId1" Type="http://schemas.openxmlformats.org/officeDocument/2006/relationships/image" Target="../media/image9.jpe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45.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9.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6.png"/><Relationship Id="rId1" Type="http://schemas.openxmlformats.org/officeDocument/2006/relationships/image" Target="../media/image9.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0.png"/><Relationship Id="rId1" Type="http://schemas.openxmlformats.org/officeDocument/2006/relationships/image" Target="../media/image9.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1.png"/><Relationship Id="rId1" Type="http://schemas.openxmlformats.org/officeDocument/2006/relationships/image" Target="../media/image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2.png"/><Relationship Id="rId1" Type="http://schemas.openxmlformats.org/officeDocument/2006/relationships/image" Target="../media/image9.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3.png"/><Relationship Id="rId1" Type="http://schemas.openxmlformats.org/officeDocument/2006/relationships/image" Target="../media/image9.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9.jpe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9.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9.pn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0.jpeg"/><Relationship Id="rId1" Type="http://schemas.openxmlformats.org/officeDocument/2006/relationships/image" Target="../media/image9.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1.png"/><Relationship Id="rId1" Type="http://schemas.openxmlformats.org/officeDocument/2006/relationships/image" Target="../media/image9.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2.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2.jpeg"/></Relationships>
</file>

<file path=ppt/slides/_rels/slide7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4.pn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7497445" y="0"/>
            <a:ext cx="5037455" cy="6858000"/>
          </a:xfrm>
          <a:custGeom>
            <a:avLst/>
            <a:gdLst>
              <a:gd name="ir" fmla="*/ w 3 4"/>
              <a:gd name="ib" fmla="*/ h 3 4"/>
            </a:gdLst>
            <a:ahLst/>
            <a:cxnLst>
              <a:cxn ang="3">
                <a:pos x="hc" y="t"/>
              </a:cxn>
              <a:cxn ang="cd2">
                <a:pos x="l" y="vc"/>
              </a:cxn>
              <a:cxn ang="cd4">
                <a:pos x="hc" y="b"/>
              </a:cxn>
              <a:cxn ang="0">
                <a:pos x="r" y="vc"/>
              </a:cxn>
            </a:cxnLst>
            <a:rect l="l" t="t" r="r" b="b"/>
            <a:pathLst>
              <a:path w="7933" h="10800">
                <a:moveTo>
                  <a:pt x="5401" y="0"/>
                </a:moveTo>
                <a:lnTo>
                  <a:pt x="7933" y="0"/>
                </a:lnTo>
                <a:lnTo>
                  <a:pt x="7933" y="10800"/>
                </a:lnTo>
                <a:lnTo>
                  <a:pt x="5400" y="10800"/>
                </a:lnTo>
                <a:lnTo>
                  <a:pt x="0" y="5401"/>
                </a:lnTo>
                <a:lnTo>
                  <a:pt x="5401"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92D050"/>
              </a:solidFill>
              <a:cs typeface="汉仪中宋简" panose="02010600000101010101" charset="-128"/>
            </a:endParaRPr>
          </a:p>
        </p:txBody>
      </p:sp>
      <p:sp>
        <p:nvSpPr>
          <p:cNvPr id="27" name="文本框 26"/>
          <p:cNvSpPr txBox="1"/>
          <p:nvPr/>
        </p:nvSpPr>
        <p:spPr>
          <a:xfrm>
            <a:off x="364490" y="1519555"/>
            <a:ext cx="7237095" cy="1651635"/>
          </a:xfrm>
          <a:prstGeom prst="rect">
            <a:avLst/>
          </a:prstGeom>
          <a:noFill/>
        </p:spPr>
        <p:txBody>
          <a:bodyPr wrap="square" rtlCol="0">
            <a:noAutofit/>
          </a:bodyPr>
          <a:p>
            <a:pPr indent="0" algn="ctr" fontAlgn="auto">
              <a:lnSpc>
                <a:spcPct val="150000"/>
              </a:lnSpc>
            </a:pPr>
            <a:r>
              <a:rPr lang="zh-CN" altLang="en-US"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sym typeface="+mn-ea"/>
              </a:rPr>
              <a:t>202</a:t>
            </a:r>
            <a:r>
              <a:rPr lang="en-US" altLang="zh-CN"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sym typeface="+mn-ea"/>
              </a:rPr>
              <a:t>5</a:t>
            </a:r>
            <a:r>
              <a:rPr lang="zh-CN" altLang="en-US"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sym typeface="+mn-ea"/>
              </a:rPr>
              <a:t>年</a:t>
            </a:r>
            <a:r>
              <a:rPr lang="en-US" altLang="zh-CN"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sym typeface="+mn-ea"/>
              </a:rPr>
              <a:t> </a:t>
            </a:r>
            <a:r>
              <a:rPr lang="zh-CN" altLang="en-US"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rPr>
              <a:t>局长大讲堂</a:t>
            </a:r>
            <a:endParaRPr lang="zh-CN" altLang="en-US"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endParaRPr>
          </a:p>
        </p:txBody>
      </p:sp>
      <p:sp>
        <p:nvSpPr>
          <p:cNvPr id="28" name="文本框 27"/>
          <p:cNvSpPr txBox="1"/>
          <p:nvPr/>
        </p:nvSpPr>
        <p:spPr>
          <a:xfrm>
            <a:off x="364490" y="3253740"/>
            <a:ext cx="6700520" cy="958850"/>
          </a:xfrm>
          <a:prstGeom prst="rect">
            <a:avLst/>
          </a:prstGeom>
          <a:noFill/>
        </p:spPr>
        <p:txBody>
          <a:bodyPr wrap="square" rtlCol="0">
            <a:noAutofit/>
          </a:bodyPr>
          <a:p>
            <a:pPr indent="0" algn="ctr" fontAlgn="auto">
              <a:lnSpc>
                <a:spcPct val="150000"/>
              </a:lnSpc>
            </a:pP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聚焦自然资源要素保障</a:t>
            </a:r>
            <a:endPar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endParaRPr>
          </a:p>
        </p:txBody>
      </p:sp>
      <p:pic>
        <p:nvPicPr>
          <p:cNvPr id="11" name="图片 10" descr="C:/Users/Administrator/Desktop/新建文件夹/820062d23d6a490bbe3dd59d3f7ae0e1.jpeg820062d23d6a490bbe3dd59d3f7ae0e1"/>
          <p:cNvPicPr>
            <a:picLocks noChangeAspect="1"/>
          </p:cNvPicPr>
          <p:nvPr/>
        </p:nvPicPr>
        <p:blipFill>
          <a:blip r:embed="rId1"/>
          <a:srcRect l="15816" r="15816"/>
          <a:stretch>
            <a:fillRect/>
          </a:stretch>
        </p:blipFill>
        <p:spPr>
          <a:xfrm>
            <a:off x="8817610" y="3889375"/>
            <a:ext cx="3615690" cy="2974975"/>
          </a:xfrm>
          <a:custGeom>
            <a:avLst/>
            <a:gdLst/>
            <a:ahLst/>
            <a:cxnLst>
              <a:cxn ang="3">
                <a:pos x="hc" y="t"/>
              </a:cxn>
              <a:cxn ang="cd2">
                <a:pos x="l" y="vc"/>
              </a:cxn>
              <a:cxn ang="cd4">
                <a:pos x="hc" y="b"/>
              </a:cxn>
              <a:cxn ang="0">
                <a:pos x="r" y="vc"/>
              </a:cxn>
            </a:cxnLst>
            <a:rect l="l" t="t" r="r" b="b"/>
            <a:pathLst>
              <a:path w="5993" h="4931">
                <a:moveTo>
                  <a:pt x="2997" y="0"/>
                </a:moveTo>
                <a:lnTo>
                  <a:pt x="5993" y="2997"/>
                </a:lnTo>
                <a:lnTo>
                  <a:pt x="4059" y="4931"/>
                </a:lnTo>
                <a:lnTo>
                  <a:pt x="1935" y="4931"/>
                </a:lnTo>
                <a:lnTo>
                  <a:pt x="0" y="2997"/>
                </a:lnTo>
                <a:lnTo>
                  <a:pt x="2997" y="0"/>
                </a:lnTo>
                <a:close/>
              </a:path>
            </a:pathLst>
          </a:custGeom>
          <a:effectLst>
            <a:outerShdw blurRad="190500" dist="63500" dir="8100000" algn="tr" rotWithShape="0">
              <a:prstClr val="black">
                <a:alpha val="40000"/>
              </a:prstClr>
            </a:outerShdw>
          </a:effectLst>
        </p:spPr>
      </p:pic>
      <p:sp>
        <p:nvSpPr>
          <p:cNvPr id="20" name="矩形: 圆角 19"/>
          <p:cNvSpPr/>
          <p:nvPr/>
        </p:nvSpPr>
        <p:spPr>
          <a:xfrm>
            <a:off x="2794000" y="5251450"/>
            <a:ext cx="1840230" cy="555625"/>
          </a:xfrm>
          <a:prstGeom prst="roundRect">
            <a:avLst>
              <a:gd name="adj" fmla="val 50000"/>
            </a:avLst>
          </a:prstGeom>
          <a:solidFill>
            <a:srgbClr val="0070C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spc="100" dirty="0">
                <a:solidFill>
                  <a:schemeClr val="bg1"/>
                </a:solidFill>
                <a:uFillTx/>
                <a:latin typeface="宋体" panose="02010600030101010101" pitchFamily="2" charset="-122"/>
                <a:ea typeface="宋体" panose="02010600030101010101" pitchFamily="2" charset="-122"/>
                <a:cs typeface="宋体" panose="02010600030101010101" pitchFamily="2" charset="-122"/>
                <a:sym typeface="+mn-lt"/>
              </a:rPr>
              <a:t>2025</a:t>
            </a:r>
            <a:r>
              <a:rPr lang="zh-CN" altLang="en-US" sz="1600" b="1" spc="100" dirty="0">
                <a:solidFill>
                  <a:schemeClr val="bg1"/>
                </a:solidFill>
                <a:uFillTx/>
                <a:latin typeface="宋体" panose="02010600030101010101" pitchFamily="2" charset="-122"/>
                <a:ea typeface="宋体" panose="02010600030101010101" pitchFamily="2" charset="-122"/>
                <a:cs typeface="宋体" panose="02010600030101010101" pitchFamily="2" charset="-122"/>
                <a:sym typeface="+mn-lt"/>
              </a:rPr>
              <a:t>年</a:t>
            </a:r>
            <a:r>
              <a:rPr lang="en-US" altLang="zh-CN" sz="1600" b="1" spc="100" dirty="0">
                <a:solidFill>
                  <a:schemeClr val="bg1"/>
                </a:solidFill>
                <a:uFillTx/>
                <a:latin typeface="宋体" panose="02010600030101010101" pitchFamily="2" charset="-122"/>
                <a:ea typeface="宋体" panose="02010600030101010101" pitchFamily="2" charset="-122"/>
                <a:cs typeface="宋体" panose="02010600030101010101" pitchFamily="2" charset="-122"/>
                <a:sym typeface="+mn-lt"/>
              </a:rPr>
              <a:t>5</a:t>
            </a:r>
            <a:r>
              <a:rPr lang="zh-CN" altLang="en-US" sz="1600" b="1" spc="100" dirty="0">
                <a:solidFill>
                  <a:schemeClr val="bg1"/>
                </a:solidFill>
                <a:uFillTx/>
                <a:latin typeface="宋体" panose="02010600030101010101" pitchFamily="2" charset="-122"/>
                <a:ea typeface="宋体" panose="02010600030101010101" pitchFamily="2" charset="-122"/>
                <a:cs typeface="宋体" panose="02010600030101010101" pitchFamily="2" charset="-122"/>
                <a:sym typeface="+mn-lt"/>
              </a:rPr>
              <a:t>月</a:t>
            </a:r>
            <a:endParaRPr lang="zh-CN" altLang="en-US" sz="1600" b="1" spc="100" dirty="0">
              <a:solidFill>
                <a:schemeClr val="bg1"/>
              </a:solidFill>
              <a:uFillTx/>
              <a:latin typeface="宋体" panose="02010600030101010101" pitchFamily="2" charset="-122"/>
              <a:ea typeface="宋体" panose="02010600030101010101" pitchFamily="2" charset="-122"/>
              <a:cs typeface="宋体" panose="02010600030101010101" pitchFamily="2" charset="-122"/>
              <a:sym typeface="+mn-lt"/>
            </a:endParaRPr>
          </a:p>
        </p:txBody>
      </p:sp>
      <p:pic>
        <p:nvPicPr>
          <p:cNvPr id="16" name="图片 15" descr="C:/Users/Administrator/Desktop/新建文件夹/2023091817201062.jpg2023091817201062"/>
          <p:cNvPicPr>
            <a:picLocks noChangeAspect="1"/>
          </p:cNvPicPr>
          <p:nvPr/>
        </p:nvPicPr>
        <p:blipFill>
          <a:blip r:embed="rId2"/>
          <a:srcRect l="21438" r="21438"/>
          <a:stretch>
            <a:fillRect/>
          </a:stretch>
        </p:blipFill>
        <p:spPr>
          <a:xfrm>
            <a:off x="9821545" y="1426845"/>
            <a:ext cx="3587750" cy="3538220"/>
          </a:xfrm>
          <a:prstGeom prst="diamond">
            <a:avLst/>
          </a:prstGeom>
        </p:spPr>
      </p:pic>
      <p:pic>
        <p:nvPicPr>
          <p:cNvPr id="2" name="图片 1" descr="C:/Users/Administrator/Desktop/图片1.png图片1"/>
          <p:cNvPicPr>
            <a:picLocks noChangeAspect="1"/>
          </p:cNvPicPr>
          <p:nvPr/>
        </p:nvPicPr>
        <p:blipFill>
          <a:blip r:embed="rId3"/>
          <a:srcRect l="17633" r="17633"/>
          <a:stretch>
            <a:fillRect/>
          </a:stretch>
        </p:blipFill>
        <p:spPr>
          <a:xfrm>
            <a:off x="7012940" y="2096135"/>
            <a:ext cx="3587750" cy="3538220"/>
          </a:xfrm>
          <a:prstGeom prst="diamond">
            <a:avLst/>
          </a:prstGeom>
        </p:spPr>
      </p:pic>
      <p:pic>
        <p:nvPicPr>
          <p:cNvPr id="4" name="图片 3" descr="C:/Users/Administrator/Desktop/638439354775551997.jpg638439354775551997"/>
          <p:cNvPicPr>
            <a:picLocks noChangeAspect="1"/>
          </p:cNvPicPr>
          <p:nvPr/>
        </p:nvPicPr>
        <p:blipFill>
          <a:blip r:embed="rId4"/>
          <a:srcRect l="13523" r="13523"/>
          <a:stretch>
            <a:fillRect/>
          </a:stretch>
        </p:blipFill>
        <p:spPr>
          <a:xfrm>
            <a:off x="8166735" y="-367030"/>
            <a:ext cx="3587750" cy="3538220"/>
          </a:xfrm>
          <a:prstGeom prst="diamond">
            <a:avLst/>
          </a:prstGeom>
        </p:spPr>
      </p:pic>
      <p:pic>
        <p:nvPicPr>
          <p:cNvPr id="5" name="图片 4" descr="C:/Users/Administrator/Desktop/4e12ef868be5169ec5074e3bbdbdd8d.jpg4e12ef868be5169ec5074e3bbdbdd8d"/>
          <p:cNvPicPr>
            <a:picLocks noChangeAspect="1"/>
          </p:cNvPicPr>
          <p:nvPr/>
        </p:nvPicPr>
        <p:blipFill>
          <a:blip r:embed="rId5"/>
          <a:srcRect l="16502" r="16502"/>
          <a:stretch>
            <a:fillRect/>
          </a:stretch>
        </p:blipFill>
        <p:spPr>
          <a:xfrm>
            <a:off x="10002520" y="1436370"/>
            <a:ext cx="3587750" cy="3538220"/>
          </a:xfrm>
          <a:prstGeom prst="diamond">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6386" name="文本框 4"/>
          <p:cNvSpPr/>
          <p:nvPr/>
        </p:nvSpPr>
        <p:spPr>
          <a:xfrm>
            <a:off x="-454025" y="215900"/>
            <a:ext cx="3446463"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16387"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16388"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（三）取得建设项目用地预审与选址意见书</a:t>
            </a:r>
            <a:endParaRPr lang="zh-CN" altLang="en-US" dirty="0">
              <a:latin typeface="微软雅黑" panose="020B0503020204020204" charset="-122"/>
              <a:ea typeface="微软雅黑" panose="020B0503020204020204" charset="-122"/>
            </a:endParaRPr>
          </a:p>
        </p:txBody>
      </p:sp>
      <p:pic>
        <p:nvPicPr>
          <p:cNvPr id="16389" name="图片 13"/>
          <p:cNvPicPr>
            <a:picLocks noChangeAspect="1"/>
          </p:cNvPicPr>
          <p:nvPr/>
        </p:nvPicPr>
        <p:blipFill>
          <a:blip r:embed="rId2"/>
          <a:stretch>
            <a:fillRect/>
          </a:stretch>
        </p:blipFill>
        <p:spPr>
          <a:xfrm>
            <a:off x="6639878" y="2196148"/>
            <a:ext cx="4902200" cy="3392487"/>
          </a:xfrm>
          <a:prstGeom prst="rect">
            <a:avLst/>
          </a:prstGeom>
          <a:noFill/>
          <a:ln w="9525">
            <a:noFill/>
          </a:ln>
        </p:spPr>
      </p:pic>
      <p:sp>
        <p:nvSpPr>
          <p:cNvPr id="16390" name="文本框 12298"/>
          <p:cNvSpPr txBox="1"/>
          <p:nvPr/>
        </p:nvSpPr>
        <p:spPr>
          <a:xfrm>
            <a:off x="6947853" y="1762760"/>
            <a:ext cx="4013200" cy="365125"/>
          </a:xfrm>
          <a:prstGeom prst="rect">
            <a:avLst/>
          </a:prstGeom>
          <a:noFill/>
          <a:ln w="9525">
            <a:noFill/>
          </a:ln>
        </p:spPr>
        <p:txBody>
          <a:bodyPr wrap="square" anchor="t" anchorCtr="0">
            <a:spAutoFit/>
          </a:bodyPr>
          <a:p>
            <a:r>
              <a:rPr lang="zh-CN" altLang="en-US" b="1" dirty="0">
                <a:solidFill>
                  <a:srgbClr val="CC0000"/>
                </a:solidFill>
                <a:latin typeface="微软雅黑" panose="020B0503020204020204" charset="-122"/>
                <a:ea typeface="微软雅黑" panose="020B0503020204020204" charset="-122"/>
              </a:rPr>
              <a:t>S325改线工程用地预审选址意见书</a:t>
            </a:r>
            <a:endParaRPr lang="zh-CN" altLang="en-US" b="1" dirty="0">
              <a:solidFill>
                <a:srgbClr val="CC0000"/>
              </a:solidFill>
              <a:latin typeface="微软雅黑" panose="020B0503020204020204" charset="-122"/>
              <a:ea typeface="微软雅黑" panose="020B0503020204020204" charset="-122"/>
            </a:endParaRPr>
          </a:p>
        </p:txBody>
      </p:sp>
      <p:sp>
        <p:nvSpPr>
          <p:cNvPr id="16391" name="文本框 2"/>
          <p:cNvSpPr txBox="1"/>
          <p:nvPr/>
        </p:nvSpPr>
        <p:spPr>
          <a:xfrm>
            <a:off x="6419215" y="5734685"/>
            <a:ext cx="5861050" cy="306388"/>
          </a:xfrm>
          <a:prstGeom prst="rect">
            <a:avLst/>
          </a:prstGeom>
          <a:noFill/>
          <a:ln w="9525">
            <a:noFill/>
          </a:ln>
        </p:spPr>
        <p:txBody>
          <a:bodyPr wrap="square" anchor="t" anchorCtr="0">
            <a:spAutoFit/>
          </a:bodyPr>
          <a:p>
            <a:r>
              <a:rPr lang="zh-CN" altLang="en-US" sz="1400">
                <a:solidFill>
                  <a:srgbClr val="C00000"/>
                </a:solidFill>
                <a:latin typeface="微软雅黑" panose="020B0503020204020204" charset="-122"/>
                <a:ea typeface="微软雅黑" panose="020B0503020204020204" charset="-122"/>
              </a:rPr>
              <a:t>从县级上报到省厅发证仅用</a:t>
            </a:r>
            <a:r>
              <a:rPr lang="en-US" altLang="zh-CN" sz="1400">
                <a:solidFill>
                  <a:srgbClr val="C00000"/>
                </a:solidFill>
                <a:latin typeface="微软雅黑" panose="020B0503020204020204" charset="-122"/>
                <a:ea typeface="微软雅黑" panose="020B0503020204020204" charset="-122"/>
              </a:rPr>
              <a:t>18</a:t>
            </a:r>
            <a:r>
              <a:rPr lang="zh-CN" altLang="en-US" sz="1400">
                <a:solidFill>
                  <a:srgbClr val="C00000"/>
                </a:solidFill>
                <a:latin typeface="微软雅黑" panose="020B0503020204020204" charset="-122"/>
                <a:ea typeface="微软雅黑" panose="020B0503020204020204" charset="-122"/>
              </a:rPr>
              <a:t>天，全市同类事项报批速度最快。</a:t>
            </a:r>
            <a:endParaRPr lang="zh-CN" altLang="en-US" sz="1400">
              <a:solidFill>
                <a:srgbClr val="C00000"/>
              </a:solidFill>
              <a:latin typeface="微软雅黑" panose="020B0503020204020204" charset="-122"/>
              <a:ea typeface="微软雅黑" panose="020B0503020204020204" charset="-122"/>
            </a:endParaRPr>
          </a:p>
        </p:txBody>
      </p:sp>
      <p:sp>
        <p:nvSpPr>
          <p:cNvPr id="16392" name="图形 1"/>
          <p:cNvSpPr/>
          <p:nvPr/>
        </p:nvSpPr>
        <p:spPr>
          <a:xfrm flipH="1" flipV="1">
            <a:off x="450215" y="1784350"/>
            <a:ext cx="5662613" cy="4160838"/>
          </a:xfrm>
          <a:custGeom>
            <a:avLst/>
            <a:gdLst/>
            <a:ahLst/>
            <a:cxnLst>
              <a:cxn ang="0">
                <a:pos x="0" y="298931"/>
              </a:cxn>
              <a:cxn ang="0">
                <a:pos x="0" y="4635524"/>
              </a:cxn>
              <a:cxn ang="0">
                <a:pos x="312591" y="4934455"/>
              </a:cxn>
              <a:cxn ang="0">
                <a:pos x="4364164" y="4934455"/>
              </a:cxn>
              <a:cxn ang="0">
                <a:pos x="4669709" y="4698646"/>
              </a:cxn>
              <a:cxn ang="0">
                <a:pos x="5649438" y="362058"/>
              </a:cxn>
              <a:cxn ang="0">
                <a:pos x="5343892" y="0"/>
              </a:cxn>
              <a:cxn ang="0">
                <a:pos x="312591" y="0"/>
              </a:cxn>
              <a:cxn ang="0">
                <a:pos x="0" y="298931"/>
              </a:cxn>
            </a:cxnLst>
            <a:pathLst>
              <a:path w="5656607" h="4934454">
                <a:moveTo>
                  <a:pt x="0" y="298931"/>
                </a:moveTo>
                <a:lnTo>
                  <a:pt x="0" y="4635524"/>
                </a:lnTo>
                <a:cubicBezTo>
                  <a:pt x="0" y="4800617"/>
                  <a:pt x="139952" y="4934455"/>
                  <a:pt x="312591" y="4934455"/>
                </a:cubicBezTo>
                <a:lnTo>
                  <a:pt x="4364164" y="4934455"/>
                </a:lnTo>
                <a:cubicBezTo>
                  <a:pt x="4511369" y="4934455"/>
                  <a:pt x="4638625" y="4836244"/>
                  <a:pt x="4669709" y="4698646"/>
                </a:cubicBezTo>
                <a:lnTo>
                  <a:pt x="5649438" y="362058"/>
                </a:lnTo>
                <a:cubicBezTo>
                  <a:pt x="5691506" y="175836"/>
                  <a:pt x="5543119" y="0"/>
                  <a:pt x="5343892" y="0"/>
                </a:cubicBezTo>
                <a:lnTo>
                  <a:pt x="312591" y="0"/>
                </a:lnTo>
                <a:cubicBezTo>
                  <a:pt x="139952" y="0"/>
                  <a:pt x="0" y="133836"/>
                  <a:pt x="0" y="298931"/>
                </a:cubicBezTo>
                <a:close/>
              </a:path>
            </a:pathLst>
          </a:custGeom>
          <a:solidFill>
            <a:srgbClr val="999999">
              <a:alpha val="14000"/>
            </a:srgbClr>
          </a:solidFill>
          <a:ln w="6243">
            <a:noFill/>
          </a:ln>
        </p:spPr>
        <p:txBody>
          <a:bodyPr/>
          <a:p>
            <a:endParaRPr lang="zh-CN" altLang="en-US"/>
          </a:p>
        </p:txBody>
      </p:sp>
      <p:sp>
        <p:nvSpPr>
          <p:cNvPr id="16393" name="矩形 11"/>
          <p:cNvSpPr/>
          <p:nvPr/>
        </p:nvSpPr>
        <p:spPr>
          <a:xfrm>
            <a:off x="1212215" y="2557463"/>
            <a:ext cx="4970463" cy="3386137"/>
          </a:xfrm>
          <a:prstGeom prst="rect">
            <a:avLst/>
          </a:prstGeom>
          <a:noFill/>
          <a:ln w="9525">
            <a:noFill/>
          </a:ln>
        </p:spPr>
        <p:txBody>
          <a:bodyPr wrap="square" lIns="0" tIns="0" rIns="0" bIns="0" anchor="t" anchorCtr="0"/>
          <a:p>
            <a:pPr>
              <a:lnSpc>
                <a:spcPct val="140000"/>
              </a:lnSpc>
            </a:pPr>
            <a:r>
              <a:rPr lang="en-US" altLang="zh-CN" sz="1600" b="1" dirty="0">
                <a:solidFill>
                  <a:srgbClr val="C00000"/>
                </a:solidFill>
                <a:latin typeface="微软雅黑" panose="020B0503020204020204" charset="-122"/>
                <a:ea typeface="微软雅黑" panose="020B0503020204020204" charset="-122"/>
                <a:sym typeface="微软雅黑" panose="020B0503020204020204" charset="-122"/>
              </a:rPr>
              <a:t> </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一是</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应办未办。</a:t>
            </a:r>
            <a:r>
              <a:rPr lang="zh-CN" altLang="en-US" sz="1800" b="1" dirty="0">
                <a:solidFill>
                  <a:srgbClr val="407486"/>
                </a:solidFill>
                <a:latin typeface="微软雅黑" panose="020B0503020204020204" charset="-122"/>
                <a:ea typeface="微软雅黑" panose="020B0503020204020204" charset="-122"/>
                <a:sym typeface="微软雅黑" panose="020B0503020204020204" charset="-122"/>
              </a:rPr>
              <a:t>如，</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部分项目为尽快取得立项批准申请国债资金，采取</a:t>
            </a:r>
            <a:r>
              <a:rPr lang="zh-CN" altLang="en-US" sz="1800" b="1" dirty="0">
                <a:solidFill>
                  <a:srgbClr val="CC0000"/>
                </a:solidFill>
                <a:latin typeface="微软雅黑" panose="020B0503020204020204" charset="-122"/>
                <a:ea typeface="微软雅黑" panose="020B0503020204020204" charset="-122"/>
                <a:sym typeface="微软雅黑" panose="020B0503020204020204" charset="-122"/>
              </a:rPr>
              <a:t>“用地情况说明”</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的形式代替用地预审与选址意见书，后期新增用地手续，无法报批。</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40000"/>
              </a:lnSpc>
            </a:pPr>
            <a:r>
              <a:rPr lang="en-US" altLang="zh-CN" b="1" dirty="0">
                <a:solidFill>
                  <a:srgbClr val="C00000"/>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二是</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层级不对。</a:t>
            </a:r>
            <a:r>
              <a:rPr lang="zh-CN" altLang="en-US" sz="1800" b="1" dirty="0">
                <a:solidFill>
                  <a:srgbClr val="407486"/>
                </a:solidFill>
                <a:latin typeface="微软雅黑" panose="020B0503020204020204" charset="-122"/>
                <a:ea typeface="微软雅黑" panose="020B0503020204020204" charset="-122"/>
                <a:sym typeface="微软雅黑" panose="020B0503020204020204" charset="-122"/>
              </a:rPr>
              <a:t>由于</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区一级</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没有规划审批权</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限，市本级各区项目的立项在区级发改或审批部门，预审与选址意见书则由市级行政审批部门核发。在相关项目用地报批时，需作</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单独说明</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50000"/>
              </a:lnSpc>
            </a:pP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16394" name="标题"/>
          <p:cNvSpPr/>
          <p:nvPr/>
        </p:nvSpPr>
        <p:spPr>
          <a:xfrm>
            <a:off x="1807528" y="1831975"/>
            <a:ext cx="1866900" cy="958850"/>
          </a:xfrm>
          <a:prstGeom prst="rect">
            <a:avLst/>
          </a:prstGeom>
          <a:noFill/>
          <a:ln w="9525">
            <a:noFill/>
          </a:ln>
        </p:spPr>
        <p:txBody>
          <a:bodyPr wrap="square" lIns="0" tIns="0" rIns="0" bIns="0" anchor="ctr" anchorCtr="0"/>
          <a:p>
            <a:pPr algn="r"/>
            <a:r>
              <a:rPr lang="en-US" altLang="zh-CN" sz="2000" b="1" dirty="0">
                <a:solidFill>
                  <a:srgbClr val="407486"/>
                </a:solidFill>
                <a:latin typeface="微软雅黑" panose="020B0503020204020204" charset="-122"/>
                <a:ea typeface="微软雅黑" panose="020B0503020204020204" charset="-122"/>
                <a:sym typeface="微软雅黑" panose="020B0503020204020204" charset="-122"/>
              </a:rPr>
              <a:t>3.</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常见问题：</a:t>
            </a:r>
            <a:endParaRPr lang="zh-CN" altLang="en-US" dirty="0">
              <a:latin typeface="微软雅黑" panose="020B0503020204020204" charset="-122"/>
              <a:ea typeface="微软雅黑" panose="020B0503020204020204" charset="-122"/>
            </a:endParaRPr>
          </a:p>
        </p:txBody>
      </p:sp>
      <p:pic>
        <p:nvPicPr>
          <p:cNvPr id="16395" name="图片 12"/>
          <p:cNvPicPr>
            <a:picLocks noChangeAspect="1"/>
          </p:cNvPicPr>
          <p:nvPr/>
        </p:nvPicPr>
        <p:blipFill>
          <a:blip r:embed="rId3"/>
          <a:stretch>
            <a:fillRect/>
          </a:stretch>
        </p:blipFill>
        <p:spPr>
          <a:xfrm>
            <a:off x="1082675" y="1831975"/>
            <a:ext cx="676275" cy="676275"/>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7410" name="圆角矩形 1"/>
          <p:cNvSpPr/>
          <p:nvPr/>
        </p:nvSpPr>
        <p:spPr>
          <a:xfrm>
            <a:off x="1100138" y="1600200"/>
            <a:ext cx="9190037" cy="5014913"/>
          </a:xfrm>
          <a:prstGeom prst="roundRect">
            <a:avLst>
              <a:gd name="adj" fmla="val 16667"/>
            </a:avLst>
          </a:prstGeom>
          <a:solidFill>
            <a:srgbClr val="F2F2F2"/>
          </a:solidFill>
          <a:ln w="28575" cap="flat" cmpd="sng">
            <a:solidFill>
              <a:srgbClr val="407486"/>
            </a:solidFill>
            <a:prstDash val="sysDot"/>
            <a:round/>
            <a:headEnd type="none" w="med" len="med"/>
            <a:tailEnd type="none" w="med" len="med"/>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17411" name="文本框 4"/>
          <p:cNvSpPr/>
          <p:nvPr/>
        </p:nvSpPr>
        <p:spPr>
          <a:xfrm>
            <a:off x="-454025" y="215900"/>
            <a:ext cx="3446463"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17412"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17413"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（四）</a:t>
            </a:r>
            <a:r>
              <a:rPr lang="zh-CN" altLang="en-US" sz="2200" b="1" dirty="0">
                <a:solidFill>
                  <a:srgbClr val="000000"/>
                </a:solidFill>
                <a:latin typeface="思源黑体 CN Heavy" pitchFamily="2" charset="-122"/>
                <a:ea typeface="思源黑体 CN Heavy" pitchFamily="2" charset="-122"/>
                <a:sym typeface="思源黑体 CN Heavy" pitchFamily="2" charset="-122"/>
              </a:rPr>
              <a:t>完成立项</a:t>
            </a:r>
            <a:endParaRPr lang="zh-CN" altLang="en-US" dirty="0">
              <a:latin typeface="微软雅黑" panose="020B0503020204020204" charset="-122"/>
              <a:ea typeface="微软雅黑" panose="020B0503020204020204" charset="-122"/>
            </a:endParaRPr>
          </a:p>
        </p:txBody>
      </p:sp>
      <p:pic>
        <p:nvPicPr>
          <p:cNvPr id="17414" name="图片 2"/>
          <p:cNvPicPr>
            <a:picLocks noChangeAspect="1"/>
          </p:cNvPicPr>
          <p:nvPr/>
        </p:nvPicPr>
        <p:blipFill>
          <a:blip r:embed="rId2"/>
          <a:stretch>
            <a:fillRect/>
          </a:stretch>
        </p:blipFill>
        <p:spPr>
          <a:xfrm>
            <a:off x="2062163" y="2349500"/>
            <a:ext cx="2600325" cy="3786188"/>
          </a:xfrm>
          <a:prstGeom prst="rect">
            <a:avLst/>
          </a:prstGeom>
          <a:noFill/>
          <a:ln w="9525" cap="flat" cmpd="sng">
            <a:solidFill>
              <a:schemeClr val="tx1"/>
            </a:solidFill>
            <a:prstDash val="solid"/>
            <a:miter/>
            <a:headEnd type="none" w="med" len="med"/>
            <a:tailEnd type="none" w="med" len="med"/>
          </a:ln>
        </p:spPr>
      </p:pic>
      <p:grpSp>
        <p:nvGrpSpPr>
          <p:cNvPr id="17415" name="组合 14344"/>
          <p:cNvGrpSpPr/>
          <p:nvPr/>
        </p:nvGrpSpPr>
        <p:grpSpPr>
          <a:xfrm rot="780000">
            <a:off x="5292725" y="2673350"/>
            <a:ext cx="1446213" cy="1479550"/>
            <a:chOff x="0" y="0"/>
            <a:chExt cx="2825594" cy="2564332"/>
          </a:xfrm>
        </p:grpSpPr>
        <p:sp>
          <p:nvSpPr>
            <p:cNvPr id="17416" name="椭圆 3"/>
            <p:cNvSpPr/>
            <p:nvPr/>
          </p:nvSpPr>
          <p:spPr>
            <a:xfrm rot="244877">
              <a:off x="0" y="96551"/>
              <a:ext cx="2801086" cy="2467781"/>
            </a:xfrm>
            <a:custGeom>
              <a:avLst/>
              <a:gdLst/>
              <a:ahLst/>
              <a:cxnLst>
                <a:cxn ang="0">
                  <a:pos x="0" y="0"/>
                </a:cxn>
              </a:cxnLst>
              <a:pathLst>
                <a:path w="2801086" h="2403574">
                  <a:moveTo>
                    <a:pt x="1360997" y="182067"/>
                  </a:moveTo>
                  <a:cubicBezTo>
                    <a:pt x="728646" y="182067"/>
                    <a:pt x="216024" y="600259"/>
                    <a:pt x="216024" y="1116124"/>
                  </a:cubicBezTo>
                  <a:cubicBezTo>
                    <a:pt x="216024" y="1631989"/>
                    <a:pt x="728646" y="2050181"/>
                    <a:pt x="1360997" y="2050181"/>
                  </a:cubicBezTo>
                  <a:cubicBezTo>
                    <a:pt x="1993348" y="2050181"/>
                    <a:pt x="2505970" y="1631989"/>
                    <a:pt x="2505970" y="1116124"/>
                  </a:cubicBezTo>
                  <a:cubicBezTo>
                    <a:pt x="2505970" y="600259"/>
                    <a:pt x="1993348" y="182067"/>
                    <a:pt x="1360997" y="182067"/>
                  </a:cubicBezTo>
                  <a:close/>
                  <a:moveTo>
                    <a:pt x="1368152" y="0"/>
                  </a:moveTo>
                  <a:cubicBezTo>
                    <a:pt x="2123761" y="0"/>
                    <a:pt x="2736304" y="499706"/>
                    <a:pt x="2736304" y="1116124"/>
                  </a:cubicBezTo>
                  <a:cubicBezTo>
                    <a:pt x="2736304" y="1344211"/>
                    <a:pt x="2652438" y="1556319"/>
                    <a:pt x="2508150" y="1732768"/>
                  </a:cubicBezTo>
                  <a:lnTo>
                    <a:pt x="2801086" y="2403574"/>
                  </a:lnTo>
                  <a:lnTo>
                    <a:pt x="2180504" y="2012713"/>
                  </a:lnTo>
                  <a:cubicBezTo>
                    <a:pt x="1953900" y="2151102"/>
                    <a:pt x="1672642" y="2232248"/>
                    <a:pt x="1368152" y="2232248"/>
                  </a:cubicBezTo>
                  <a:cubicBezTo>
                    <a:pt x="612543" y="2232248"/>
                    <a:pt x="0" y="1732542"/>
                    <a:pt x="0" y="1116124"/>
                  </a:cubicBezTo>
                  <a:cubicBezTo>
                    <a:pt x="0" y="499706"/>
                    <a:pt x="612543" y="0"/>
                    <a:pt x="1368152" y="0"/>
                  </a:cubicBezTo>
                  <a:close/>
                </a:path>
              </a:pathLst>
            </a:custGeom>
            <a:solidFill>
              <a:srgbClr val="BFBFBF"/>
            </a:solidFill>
            <a:ln w="9525">
              <a:noFill/>
            </a:ln>
          </p:spPr>
          <p:txBody>
            <a:bodyPr/>
            <a:p>
              <a:endParaRPr lang="zh-CN" altLang="en-US"/>
            </a:p>
          </p:txBody>
        </p:sp>
        <p:sp>
          <p:nvSpPr>
            <p:cNvPr id="17417" name="椭圆 3"/>
            <p:cNvSpPr/>
            <p:nvPr/>
          </p:nvSpPr>
          <p:spPr>
            <a:xfrm>
              <a:off x="0" y="11875"/>
              <a:ext cx="2801086" cy="2403574"/>
            </a:xfrm>
            <a:custGeom>
              <a:avLst/>
              <a:gdLst/>
              <a:ahLst/>
              <a:cxnLst>
                <a:cxn ang="0">
                  <a:pos x="0" y="0"/>
                </a:cxn>
              </a:cxnLst>
              <a:pathLst>
                <a:path w="2801086" h="2403574">
                  <a:moveTo>
                    <a:pt x="1360997" y="182067"/>
                  </a:moveTo>
                  <a:cubicBezTo>
                    <a:pt x="728646" y="182067"/>
                    <a:pt x="216024" y="600259"/>
                    <a:pt x="216024" y="1116124"/>
                  </a:cubicBezTo>
                  <a:cubicBezTo>
                    <a:pt x="216024" y="1631989"/>
                    <a:pt x="728646" y="2050181"/>
                    <a:pt x="1360997" y="2050181"/>
                  </a:cubicBezTo>
                  <a:cubicBezTo>
                    <a:pt x="1993348" y="2050181"/>
                    <a:pt x="2505970" y="1631989"/>
                    <a:pt x="2505970" y="1116124"/>
                  </a:cubicBezTo>
                  <a:cubicBezTo>
                    <a:pt x="2505970" y="600259"/>
                    <a:pt x="1993348" y="182067"/>
                    <a:pt x="1360997" y="182067"/>
                  </a:cubicBezTo>
                  <a:close/>
                  <a:moveTo>
                    <a:pt x="1368152" y="0"/>
                  </a:moveTo>
                  <a:cubicBezTo>
                    <a:pt x="2123761" y="0"/>
                    <a:pt x="2736304" y="499706"/>
                    <a:pt x="2736304" y="1116124"/>
                  </a:cubicBezTo>
                  <a:cubicBezTo>
                    <a:pt x="2736304" y="1344211"/>
                    <a:pt x="2652438" y="1556319"/>
                    <a:pt x="2508150" y="1732768"/>
                  </a:cubicBezTo>
                  <a:lnTo>
                    <a:pt x="2801086" y="2403574"/>
                  </a:lnTo>
                  <a:lnTo>
                    <a:pt x="2180504" y="2012713"/>
                  </a:lnTo>
                  <a:cubicBezTo>
                    <a:pt x="1953900" y="2151102"/>
                    <a:pt x="1672642" y="2232248"/>
                    <a:pt x="1368152" y="2232248"/>
                  </a:cubicBezTo>
                  <a:cubicBezTo>
                    <a:pt x="612543" y="2232248"/>
                    <a:pt x="0" y="1732542"/>
                    <a:pt x="0" y="1116124"/>
                  </a:cubicBezTo>
                  <a:cubicBezTo>
                    <a:pt x="0" y="499706"/>
                    <a:pt x="612543" y="0"/>
                    <a:pt x="1368152" y="0"/>
                  </a:cubicBezTo>
                  <a:close/>
                </a:path>
              </a:pathLst>
            </a:custGeom>
            <a:solidFill>
              <a:srgbClr val="A27B00"/>
            </a:solidFill>
            <a:ln w="3175" cap="flat" cmpd="sng">
              <a:solidFill>
                <a:srgbClr val="F89708"/>
              </a:solidFill>
              <a:prstDash val="solid"/>
              <a:miter/>
              <a:headEnd type="none" w="med" len="med"/>
              <a:tailEnd type="none" w="med" len="med"/>
            </a:ln>
          </p:spPr>
          <p:txBody>
            <a:bodyPr/>
            <a:p>
              <a:endParaRPr lang="zh-CN" altLang="en-US"/>
            </a:p>
          </p:txBody>
        </p:sp>
        <p:sp>
          <p:nvSpPr>
            <p:cNvPr id="17418" name="椭圆 3"/>
            <p:cNvSpPr/>
            <p:nvPr/>
          </p:nvSpPr>
          <p:spPr>
            <a:xfrm>
              <a:off x="24508" y="0"/>
              <a:ext cx="2801086" cy="2403574"/>
            </a:xfrm>
            <a:custGeom>
              <a:avLst/>
              <a:gdLst/>
              <a:ahLst/>
              <a:cxnLst>
                <a:cxn ang="0">
                  <a:pos x="0" y="0"/>
                </a:cxn>
              </a:cxnLst>
              <a:pathLst>
                <a:path w="2801086" h="2403574">
                  <a:moveTo>
                    <a:pt x="1360997" y="182067"/>
                  </a:moveTo>
                  <a:cubicBezTo>
                    <a:pt x="728646" y="182067"/>
                    <a:pt x="216024" y="600259"/>
                    <a:pt x="216024" y="1116124"/>
                  </a:cubicBezTo>
                  <a:cubicBezTo>
                    <a:pt x="216024" y="1631989"/>
                    <a:pt x="728646" y="2050181"/>
                    <a:pt x="1360997" y="2050181"/>
                  </a:cubicBezTo>
                  <a:cubicBezTo>
                    <a:pt x="1993348" y="2050181"/>
                    <a:pt x="2505970" y="1631989"/>
                    <a:pt x="2505970" y="1116124"/>
                  </a:cubicBezTo>
                  <a:cubicBezTo>
                    <a:pt x="2505970" y="600259"/>
                    <a:pt x="1993348" y="182067"/>
                    <a:pt x="1360997" y="182067"/>
                  </a:cubicBezTo>
                  <a:close/>
                  <a:moveTo>
                    <a:pt x="1368152" y="0"/>
                  </a:moveTo>
                  <a:cubicBezTo>
                    <a:pt x="2123761" y="0"/>
                    <a:pt x="2736304" y="499706"/>
                    <a:pt x="2736304" y="1116124"/>
                  </a:cubicBezTo>
                  <a:cubicBezTo>
                    <a:pt x="2736304" y="1344211"/>
                    <a:pt x="2652438" y="1556319"/>
                    <a:pt x="2508150" y="1732768"/>
                  </a:cubicBezTo>
                  <a:lnTo>
                    <a:pt x="2801086" y="2403574"/>
                  </a:lnTo>
                  <a:lnTo>
                    <a:pt x="2180504" y="2012713"/>
                  </a:lnTo>
                  <a:cubicBezTo>
                    <a:pt x="1953900" y="2151102"/>
                    <a:pt x="1672642" y="2232248"/>
                    <a:pt x="1368152" y="2232248"/>
                  </a:cubicBezTo>
                  <a:cubicBezTo>
                    <a:pt x="612543" y="2232248"/>
                    <a:pt x="0" y="1732542"/>
                    <a:pt x="0" y="1116124"/>
                  </a:cubicBezTo>
                  <a:cubicBezTo>
                    <a:pt x="0" y="499706"/>
                    <a:pt x="612543" y="0"/>
                    <a:pt x="1368152" y="0"/>
                  </a:cubicBezTo>
                  <a:close/>
                </a:path>
              </a:pathLst>
            </a:custGeom>
            <a:gradFill rotWithShape="1">
              <a:gsLst>
                <a:gs pos="0">
                  <a:srgbClr val="F4800C">
                    <a:alpha val="100000"/>
                  </a:srgbClr>
                </a:gs>
                <a:gs pos="54999">
                  <a:srgbClr val="FFC000">
                    <a:alpha val="100000"/>
                  </a:srgbClr>
                </a:gs>
                <a:gs pos="100000">
                  <a:srgbClr val="FFFF00">
                    <a:alpha val="100000"/>
                  </a:srgbClr>
                </a:gs>
              </a:gsLst>
              <a:lin ang="18900000" scaled="1"/>
              <a:tileRect/>
            </a:gradFill>
            <a:ln w="9525">
              <a:noFill/>
            </a:ln>
          </p:spPr>
          <p:txBody>
            <a:bodyPr/>
            <a:p>
              <a:endParaRPr lang="zh-CN" altLang="en-US"/>
            </a:p>
          </p:txBody>
        </p:sp>
      </p:grpSp>
      <p:grpSp>
        <p:nvGrpSpPr>
          <p:cNvPr id="17419" name="组合 14348"/>
          <p:cNvGrpSpPr/>
          <p:nvPr/>
        </p:nvGrpSpPr>
        <p:grpSpPr>
          <a:xfrm>
            <a:off x="5949950" y="4470400"/>
            <a:ext cx="1619250" cy="1562100"/>
            <a:chOff x="0" y="0"/>
            <a:chExt cx="3090" cy="2980"/>
          </a:xfrm>
        </p:grpSpPr>
        <p:grpSp>
          <p:nvGrpSpPr>
            <p:cNvPr id="17420" name="组合 14349"/>
            <p:cNvGrpSpPr/>
            <p:nvPr/>
          </p:nvGrpSpPr>
          <p:grpSpPr>
            <a:xfrm>
              <a:off x="0" y="1510"/>
              <a:ext cx="3090" cy="1470"/>
              <a:chOff x="0" y="0"/>
              <a:chExt cx="1961247" cy="934272"/>
            </a:xfrm>
          </p:grpSpPr>
          <p:sp>
            <p:nvSpPr>
              <p:cNvPr id="17421" name="椭圆 27"/>
              <p:cNvSpPr/>
              <p:nvPr/>
            </p:nvSpPr>
            <p:spPr>
              <a:xfrm>
                <a:off x="0" y="0"/>
                <a:ext cx="1961247" cy="923571"/>
              </a:xfrm>
              <a:custGeom>
                <a:avLst/>
                <a:gdLst/>
                <a:ahLst/>
                <a:cxnLst>
                  <a:cxn ang="0">
                    <a:pos x="0" y="0"/>
                  </a:cxn>
                </a:cxnLst>
                <a:pathLst>
                  <a:path w="2279984" h="1073667">
                    <a:moveTo>
                      <a:pt x="1139992" y="0"/>
                    </a:moveTo>
                    <a:cubicBezTo>
                      <a:pt x="1748056" y="0"/>
                      <a:pt x="2245270" y="474603"/>
                      <a:pt x="2279984" y="1073667"/>
                    </a:cubicBezTo>
                    <a:lnTo>
                      <a:pt x="0" y="1073667"/>
                    </a:lnTo>
                    <a:cubicBezTo>
                      <a:pt x="34715" y="474603"/>
                      <a:pt x="531929" y="0"/>
                      <a:pt x="1139992" y="0"/>
                    </a:cubicBezTo>
                    <a:close/>
                  </a:path>
                </a:pathLst>
              </a:custGeom>
              <a:gradFill rotWithShape="1">
                <a:gsLst>
                  <a:gs pos="0">
                    <a:srgbClr val="0070C0">
                      <a:alpha val="100000"/>
                    </a:srgbClr>
                  </a:gs>
                  <a:gs pos="7999">
                    <a:srgbClr val="0070C0">
                      <a:alpha val="100000"/>
                    </a:srgbClr>
                  </a:gs>
                  <a:gs pos="42000">
                    <a:srgbClr val="00B0F0">
                      <a:alpha val="100000"/>
                    </a:srgbClr>
                  </a:gs>
                  <a:gs pos="92001">
                    <a:srgbClr val="0070C0">
                      <a:alpha val="100000"/>
                    </a:srgbClr>
                  </a:gs>
                  <a:gs pos="100000">
                    <a:srgbClr val="0070C0">
                      <a:alpha val="100000"/>
                    </a:srgbClr>
                  </a:gs>
                </a:gsLst>
                <a:lin ang="5400000" scaled="1"/>
                <a:tileRect/>
              </a:gradFill>
              <a:ln w="25400" cap="flat" cmpd="sng">
                <a:solidFill>
                  <a:srgbClr val="00B0F0"/>
                </a:solidFill>
                <a:prstDash val="solid"/>
                <a:miter/>
                <a:headEnd type="none" w="med" len="med"/>
                <a:tailEnd type="none" w="med" len="med"/>
              </a:ln>
            </p:spPr>
            <p:txBody>
              <a:bodyPr/>
              <a:p>
                <a:endParaRPr lang="zh-CN" altLang="en-US"/>
              </a:p>
            </p:txBody>
          </p:sp>
          <p:sp>
            <p:nvSpPr>
              <p:cNvPr id="17422" name="椭圆 27"/>
              <p:cNvSpPr/>
              <p:nvPr/>
            </p:nvSpPr>
            <p:spPr>
              <a:xfrm>
                <a:off x="97284" y="96280"/>
                <a:ext cx="1789602" cy="837992"/>
              </a:xfrm>
              <a:custGeom>
                <a:avLst/>
                <a:gdLst/>
                <a:ahLst/>
                <a:cxnLst>
                  <a:cxn ang="0">
                    <a:pos x="0" y="1073667"/>
                  </a:cxn>
                  <a:cxn ang="0">
                    <a:pos x="1139992" y="0"/>
                  </a:cxn>
                  <a:cxn ang="0">
                    <a:pos x="2292904" y="1070436"/>
                  </a:cxn>
                </a:cxnLst>
                <a:pathLst>
                  <a:path w="2292904" h="1073667">
                    <a:moveTo>
                      <a:pt x="0" y="1073667"/>
                    </a:moveTo>
                    <a:cubicBezTo>
                      <a:pt x="34715" y="474603"/>
                      <a:pt x="757841" y="539"/>
                      <a:pt x="1139992" y="0"/>
                    </a:cubicBezTo>
                    <a:cubicBezTo>
                      <a:pt x="1522143" y="-539"/>
                      <a:pt x="2132223" y="345405"/>
                      <a:pt x="2292904" y="1070436"/>
                    </a:cubicBezTo>
                  </a:path>
                </a:pathLst>
              </a:custGeom>
              <a:solidFill>
                <a:schemeClr val="bg1"/>
              </a:solidFill>
              <a:ln w="25400" cap="flat" cmpd="sng">
                <a:solidFill>
                  <a:srgbClr val="0070C0"/>
                </a:solidFill>
                <a:prstDash val="solid"/>
                <a:miter/>
                <a:headEnd type="none" w="med" len="med"/>
                <a:tailEnd type="none" w="med" len="med"/>
              </a:ln>
            </p:spPr>
            <p:txBody>
              <a:bodyPr/>
              <a:p>
                <a:endParaRPr lang="zh-CN" altLang="en-US"/>
              </a:p>
            </p:txBody>
          </p:sp>
        </p:grpSp>
        <p:grpSp>
          <p:nvGrpSpPr>
            <p:cNvPr id="17423" name="组合 14352"/>
            <p:cNvGrpSpPr/>
            <p:nvPr/>
          </p:nvGrpSpPr>
          <p:grpSpPr>
            <a:xfrm>
              <a:off x="520" y="0"/>
              <a:ext cx="1855" cy="1853"/>
              <a:chOff x="0" y="0"/>
              <a:chExt cx="1176887" cy="1176888"/>
            </a:xfrm>
          </p:grpSpPr>
          <p:sp>
            <p:nvSpPr>
              <p:cNvPr id="17424" name="椭圆 18"/>
              <p:cNvSpPr/>
              <p:nvPr/>
            </p:nvSpPr>
            <p:spPr>
              <a:xfrm>
                <a:off x="0" y="0"/>
                <a:ext cx="1176887" cy="1176888"/>
              </a:xfrm>
              <a:prstGeom prst="ellipse">
                <a:avLst/>
              </a:prstGeom>
              <a:gradFill rotWithShape="1">
                <a:gsLst>
                  <a:gs pos="0">
                    <a:srgbClr val="0070C0">
                      <a:alpha val="100000"/>
                    </a:srgbClr>
                  </a:gs>
                  <a:gs pos="7999">
                    <a:srgbClr val="0070C0">
                      <a:alpha val="100000"/>
                    </a:srgbClr>
                  </a:gs>
                  <a:gs pos="42000">
                    <a:srgbClr val="00B0F0">
                      <a:alpha val="100000"/>
                    </a:srgbClr>
                  </a:gs>
                  <a:gs pos="92001">
                    <a:srgbClr val="0070C0">
                      <a:alpha val="100000"/>
                    </a:srgbClr>
                  </a:gs>
                  <a:gs pos="100000">
                    <a:srgbClr val="0070C0">
                      <a:alpha val="100000"/>
                    </a:srgbClr>
                  </a:gs>
                </a:gsLst>
                <a:lin ang="540000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17425" name="椭圆 19"/>
              <p:cNvSpPr/>
              <p:nvPr/>
            </p:nvSpPr>
            <p:spPr>
              <a:xfrm>
                <a:off x="93629" y="113798"/>
                <a:ext cx="991063" cy="991063"/>
              </a:xfrm>
              <a:prstGeom prst="ellipse">
                <a:avLst/>
              </a:prstGeom>
              <a:solidFill>
                <a:schemeClr val="bg1"/>
              </a:solidFill>
              <a:ln w="25400" cap="flat" cmpd="sng">
                <a:solidFill>
                  <a:srgbClr val="0070C0"/>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grpSp>
      </p:grpSp>
      <p:sp>
        <p:nvSpPr>
          <p:cNvPr id="17426" name="TextBox 28"/>
          <p:cNvSpPr/>
          <p:nvPr/>
        </p:nvSpPr>
        <p:spPr>
          <a:xfrm>
            <a:off x="6354763" y="4784725"/>
            <a:ext cx="793750" cy="396875"/>
          </a:xfrm>
          <a:prstGeom prst="rect">
            <a:avLst/>
          </a:prstGeom>
          <a:noFill/>
          <a:ln w="9525">
            <a:noFill/>
          </a:ln>
        </p:spPr>
        <p:txBody>
          <a:bodyPr wrap="square" anchor="t" anchorCtr="0">
            <a:spAutoFit/>
          </a:bodyPr>
          <a:p>
            <a:r>
              <a:rPr lang="zh-CN" altLang="en-US" sz="2000" b="1" dirty="0">
                <a:solidFill>
                  <a:srgbClr val="3F3F3F"/>
                </a:solidFill>
                <a:latin typeface="微软雅黑" panose="020B0503020204020204" charset="-122"/>
                <a:ea typeface="微软雅黑" panose="020B0503020204020204" charset="-122"/>
                <a:sym typeface="微软雅黑" panose="020B0503020204020204" charset="-122"/>
              </a:rPr>
              <a:t>发改</a:t>
            </a:r>
            <a:endParaRPr lang="zh-CN" altLang="en-US" sz="2000" b="1" dirty="0">
              <a:solidFill>
                <a:srgbClr val="3F3F3F"/>
              </a:solidFill>
              <a:latin typeface="微软雅黑" panose="020B0503020204020204" charset="-122"/>
              <a:ea typeface="微软雅黑" panose="020B0503020204020204" charset="-122"/>
              <a:sym typeface="微软雅黑" panose="020B0503020204020204" charset="-122"/>
            </a:endParaRPr>
          </a:p>
        </p:txBody>
      </p:sp>
      <p:grpSp>
        <p:nvGrpSpPr>
          <p:cNvPr id="17427" name="组合 14356"/>
          <p:cNvGrpSpPr/>
          <p:nvPr/>
        </p:nvGrpSpPr>
        <p:grpSpPr>
          <a:xfrm rot="4200000">
            <a:off x="8380413" y="2597150"/>
            <a:ext cx="1444625" cy="1479550"/>
            <a:chOff x="0" y="0"/>
            <a:chExt cx="2825594" cy="2564332"/>
          </a:xfrm>
        </p:grpSpPr>
        <p:sp>
          <p:nvSpPr>
            <p:cNvPr id="17428" name="椭圆 3"/>
            <p:cNvSpPr/>
            <p:nvPr/>
          </p:nvSpPr>
          <p:spPr>
            <a:xfrm rot="244877">
              <a:off x="0" y="96551"/>
              <a:ext cx="2801086" cy="2467781"/>
            </a:xfrm>
            <a:custGeom>
              <a:avLst/>
              <a:gdLst/>
              <a:ahLst/>
              <a:cxnLst>
                <a:cxn ang="0">
                  <a:pos x="0" y="0"/>
                </a:cxn>
              </a:cxnLst>
              <a:pathLst>
                <a:path w="2801086" h="2403574">
                  <a:moveTo>
                    <a:pt x="1360997" y="182067"/>
                  </a:moveTo>
                  <a:cubicBezTo>
                    <a:pt x="728646" y="182067"/>
                    <a:pt x="216024" y="600259"/>
                    <a:pt x="216024" y="1116124"/>
                  </a:cubicBezTo>
                  <a:cubicBezTo>
                    <a:pt x="216024" y="1631989"/>
                    <a:pt x="728646" y="2050181"/>
                    <a:pt x="1360997" y="2050181"/>
                  </a:cubicBezTo>
                  <a:cubicBezTo>
                    <a:pt x="1993348" y="2050181"/>
                    <a:pt x="2505970" y="1631989"/>
                    <a:pt x="2505970" y="1116124"/>
                  </a:cubicBezTo>
                  <a:cubicBezTo>
                    <a:pt x="2505970" y="600259"/>
                    <a:pt x="1993348" y="182067"/>
                    <a:pt x="1360997" y="182067"/>
                  </a:cubicBezTo>
                  <a:close/>
                  <a:moveTo>
                    <a:pt x="1368152" y="0"/>
                  </a:moveTo>
                  <a:cubicBezTo>
                    <a:pt x="2123761" y="0"/>
                    <a:pt x="2736304" y="499706"/>
                    <a:pt x="2736304" y="1116124"/>
                  </a:cubicBezTo>
                  <a:cubicBezTo>
                    <a:pt x="2736304" y="1344211"/>
                    <a:pt x="2652438" y="1556319"/>
                    <a:pt x="2508150" y="1732768"/>
                  </a:cubicBezTo>
                  <a:lnTo>
                    <a:pt x="2801086" y="2403574"/>
                  </a:lnTo>
                  <a:lnTo>
                    <a:pt x="2180504" y="2012713"/>
                  </a:lnTo>
                  <a:cubicBezTo>
                    <a:pt x="1953900" y="2151102"/>
                    <a:pt x="1672642" y="2232248"/>
                    <a:pt x="1368152" y="2232248"/>
                  </a:cubicBezTo>
                  <a:cubicBezTo>
                    <a:pt x="612543" y="2232248"/>
                    <a:pt x="0" y="1732542"/>
                    <a:pt x="0" y="1116124"/>
                  </a:cubicBezTo>
                  <a:cubicBezTo>
                    <a:pt x="0" y="499706"/>
                    <a:pt x="612543" y="0"/>
                    <a:pt x="1368152" y="0"/>
                  </a:cubicBezTo>
                  <a:close/>
                </a:path>
              </a:pathLst>
            </a:custGeom>
            <a:solidFill>
              <a:srgbClr val="BFBFBF"/>
            </a:solidFill>
            <a:ln w="9525">
              <a:noFill/>
            </a:ln>
          </p:spPr>
          <p:txBody>
            <a:bodyPr/>
            <a:p>
              <a:endParaRPr lang="zh-CN" altLang="en-US"/>
            </a:p>
          </p:txBody>
        </p:sp>
        <p:sp>
          <p:nvSpPr>
            <p:cNvPr id="17429" name="椭圆 3"/>
            <p:cNvSpPr/>
            <p:nvPr/>
          </p:nvSpPr>
          <p:spPr>
            <a:xfrm>
              <a:off x="0" y="11875"/>
              <a:ext cx="2801086" cy="2403574"/>
            </a:xfrm>
            <a:custGeom>
              <a:avLst/>
              <a:gdLst/>
              <a:ahLst/>
              <a:cxnLst>
                <a:cxn ang="0">
                  <a:pos x="0" y="0"/>
                </a:cxn>
              </a:cxnLst>
              <a:pathLst>
                <a:path w="2801086" h="2403574">
                  <a:moveTo>
                    <a:pt x="1360997" y="182067"/>
                  </a:moveTo>
                  <a:cubicBezTo>
                    <a:pt x="728646" y="182067"/>
                    <a:pt x="216024" y="600259"/>
                    <a:pt x="216024" y="1116124"/>
                  </a:cubicBezTo>
                  <a:cubicBezTo>
                    <a:pt x="216024" y="1631989"/>
                    <a:pt x="728646" y="2050181"/>
                    <a:pt x="1360997" y="2050181"/>
                  </a:cubicBezTo>
                  <a:cubicBezTo>
                    <a:pt x="1993348" y="2050181"/>
                    <a:pt x="2505970" y="1631989"/>
                    <a:pt x="2505970" y="1116124"/>
                  </a:cubicBezTo>
                  <a:cubicBezTo>
                    <a:pt x="2505970" y="600259"/>
                    <a:pt x="1993348" y="182067"/>
                    <a:pt x="1360997" y="182067"/>
                  </a:cubicBezTo>
                  <a:close/>
                  <a:moveTo>
                    <a:pt x="1368152" y="0"/>
                  </a:moveTo>
                  <a:cubicBezTo>
                    <a:pt x="2123761" y="0"/>
                    <a:pt x="2736304" y="499706"/>
                    <a:pt x="2736304" y="1116124"/>
                  </a:cubicBezTo>
                  <a:cubicBezTo>
                    <a:pt x="2736304" y="1344211"/>
                    <a:pt x="2652438" y="1556319"/>
                    <a:pt x="2508150" y="1732768"/>
                  </a:cubicBezTo>
                  <a:lnTo>
                    <a:pt x="2801086" y="2403574"/>
                  </a:lnTo>
                  <a:lnTo>
                    <a:pt x="2180504" y="2012713"/>
                  </a:lnTo>
                  <a:cubicBezTo>
                    <a:pt x="1953900" y="2151102"/>
                    <a:pt x="1672642" y="2232248"/>
                    <a:pt x="1368152" y="2232248"/>
                  </a:cubicBezTo>
                  <a:cubicBezTo>
                    <a:pt x="612543" y="2232248"/>
                    <a:pt x="0" y="1732542"/>
                    <a:pt x="0" y="1116124"/>
                  </a:cubicBezTo>
                  <a:cubicBezTo>
                    <a:pt x="0" y="499706"/>
                    <a:pt x="612543" y="0"/>
                    <a:pt x="1368152" y="0"/>
                  </a:cubicBezTo>
                  <a:close/>
                </a:path>
              </a:pathLst>
            </a:custGeom>
            <a:solidFill>
              <a:srgbClr val="A27B00"/>
            </a:solidFill>
            <a:ln w="3175" cap="flat" cmpd="sng">
              <a:solidFill>
                <a:srgbClr val="F89708"/>
              </a:solidFill>
              <a:prstDash val="solid"/>
              <a:miter/>
              <a:headEnd type="none" w="med" len="med"/>
              <a:tailEnd type="none" w="med" len="med"/>
            </a:ln>
          </p:spPr>
          <p:txBody>
            <a:bodyPr/>
            <a:p>
              <a:endParaRPr lang="zh-CN" altLang="en-US"/>
            </a:p>
          </p:txBody>
        </p:sp>
        <p:sp>
          <p:nvSpPr>
            <p:cNvPr id="17430" name="椭圆 3"/>
            <p:cNvSpPr/>
            <p:nvPr/>
          </p:nvSpPr>
          <p:spPr>
            <a:xfrm>
              <a:off x="24508" y="0"/>
              <a:ext cx="2801086" cy="2403574"/>
            </a:xfrm>
            <a:custGeom>
              <a:avLst/>
              <a:gdLst/>
              <a:ahLst/>
              <a:cxnLst>
                <a:cxn ang="0">
                  <a:pos x="0" y="0"/>
                </a:cxn>
              </a:cxnLst>
              <a:pathLst>
                <a:path w="2801086" h="2403574">
                  <a:moveTo>
                    <a:pt x="1360997" y="182067"/>
                  </a:moveTo>
                  <a:cubicBezTo>
                    <a:pt x="728646" y="182067"/>
                    <a:pt x="216024" y="600259"/>
                    <a:pt x="216024" y="1116124"/>
                  </a:cubicBezTo>
                  <a:cubicBezTo>
                    <a:pt x="216024" y="1631989"/>
                    <a:pt x="728646" y="2050181"/>
                    <a:pt x="1360997" y="2050181"/>
                  </a:cubicBezTo>
                  <a:cubicBezTo>
                    <a:pt x="1993348" y="2050181"/>
                    <a:pt x="2505970" y="1631989"/>
                    <a:pt x="2505970" y="1116124"/>
                  </a:cubicBezTo>
                  <a:cubicBezTo>
                    <a:pt x="2505970" y="600259"/>
                    <a:pt x="1993348" y="182067"/>
                    <a:pt x="1360997" y="182067"/>
                  </a:cubicBezTo>
                  <a:close/>
                  <a:moveTo>
                    <a:pt x="1368152" y="0"/>
                  </a:moveTo>
                  <a:cubicBezTo>
                    <a:pt x="2123761" y="0"/>
                    <a:pt x="2736304" y="499706"/>
                    <a:pt x="2736304" y="1116124"/>
                  </a:cubicBezTo>
                  <a:cubicBezTo>
                    <a:pt x="2736304" y="1344211"/>
                    <a:pt x="2652438" y="1556319"/>
                    <a:pt x="2508150" y="1732768"/>
                  </a:cubicBezTo>
                  <a:lnTo>
                    <a:pt x="2801086" y="2403574"/>
                  </a:lnTo>
                  <a:lnTo>
                    <a:pt x="2180504" y="2012713"/>
                  </a:lnTo>
                  <a:cubicBezTo>
                    <a:pt x="1953900" y="2151102"/>
                    <a:pt x="1672642" y="2232248"/>
                    <a:pt x="1368152" y="2232248"/>
                  </a:cubicBezTo>
                  <a:cubicBezTo>
                    <a:pt x="612543" y="2232248"/>
                    <a:pt x="0" y="1732542"/>
                    <a:pt x="0" y="1116124"/>
                  </a:cubicBezTo>
                  <a:cubicBezTo>
                    <a:pt x="0" y="499706"/>
                    <a:pt x="612543" y="0"/>
                    <a:pt x="1368152" y="0"/>
                  </a:cubicBezTo>
                  <a:close/>
                </a:path>
              </a:pathLst>
            </a:custGeom>
            <a:gradFill rotWithShape="1">
              <a:gsLst>
                <a:gs pos="0">
                  <a:srgbClr val="F4800C">
                    <a:alpha val="100000"/>
                  </a:srgbClr>
                </a:gs>
                <a:gs pos="54999">
                  <a:srgbClr val="FFC000">
                    <a:alpha val="100000"/>
                  </a:srgbClr>
                </a:gs>
                <a:gs pos="100000">
                  <a:srgbClr val="FFFF00">
                    <a:alpha val="100000"/>
                  </a:srgbClr>
                </a:gs>
              </a:gsLst>
              <a:lin ang="18900000" scaled="1"/>
              <a:tileRect/>
            </a:gradFill>
            <a:ln w="9525">
              <a:noFill/>
            </a:ln>
          </p:spPr>
          <p:txBody>
            <a:bodyPr/>
            <a:p>
              <a:endParaRPr lang="zh-CN" altLang="en-US"/>
            </a:p>
          </p:txBody>
        </p:sp>
      </p:grpSp>
      <p:grpSp>
        <p:nvGrpSpPr>
          <p:cNvPr id="17431" name="组合 14360"/>
          <p:cNvGrpSpPr/>
          <p:nvPr/>
        </p:nvGrpSpPr>
        <p:grpSpPr>
          <a:xfrm>
            <a:off x="7740650" y="4483100"/>
            <a:ext cx="1619250" cy="1562100"/>
            <a:chOff x="0" y="0"/>
            <a:chExt cx="3090" cy="2980"/>
          </a:xfrm>
        </p:grpSpPr>
        <p:grpSp>
          <p:nvGrpSpPr>
            <p:cNvPr id="17432" name="组合 14361"/>
            <p:cNvGrpSpPr/>
            <p:nvPr/>
          </p:nvGrpSpPr>
          <p:grpSpPr>
            <a:xfrm>
              <a:off x="0" y="1510"/>
              <a:ext cx="3090" cy="1470"/>
              <a:chOff x="0" y="0"/>
              <a:chExt cx="1961247" cy="934272"/>
            </a:xfrm>
          </p:grpSpPr>
          <p:sp>
            <p:nvSpPr>
              <p:cNvPr id="17433" name="椭圆 27"/>
              <p:cNvSpPr/>
              <p:nvPr/>
            </p:nvSpPr>
            <p:spPr>
              <a:xfrm>
                <a:off x="0" y="0"/>
                <a:ext cx="1961247" cy="923571"/>
              </a:xfrm>
              <a:custGeom>
                <a:avLst/>
                <a:gdLst/>
                <a:ahLst/>
                <a:cxnLst>
                  <a:cxn ang="0">
                    <a:pos x="0" y="0"/>
                  </a:cxn>
                </a:cxnLst>
                <a:pathLst>
                  <a:path w="2279984" h="1073667">
                    <a:moveTo>
                      <a:pt x="1139992" y="0"/>
                    </a:moveTo>
                    <a:cubicBezTo>
                      <a:pt x="1748056" y="0"/>
                      <a:pt x="2245270" y="474603"/>
                      <a:pt x="2279984" y="1073667"/>
                    </a:cubicBezTo>
                    <a:lnTo>
                      <a:pt x="0" y="1073667"/>
                    </a:lnTo>
                    <a:cubicBezTo>
                      <a:pt x="34715" y="474603"/>
                      <a:pt x="531929" y="0"/>
                      <a:pt x="1139992" y="0"/>
                    </a:cubicBezTo>
                    <a:close/>
                  </a:path>
                </a:pathLst>
              </a:custGeom>
              <a:gradFill rotWithShape="1">
                <a:gsLst>
                  <a:gs pos="0">
                    <a:srgbClr val="0070C0">
                      <a:alpha val="100000"/>
                    </a:srgbClr>
                  </a:gs>
                  <a:gs pos="7999">
                    <a:srgbClr val="0070C0">
                      <a:alpha val="100000"/>
                    </a:srgbClr>
                  </a:gs>
                  <a:gs pos="42000">
                    <a:srgbClr val="00B0F0">
                      <a:alpha val="100000"/>
                    </a:srgbClr>
                  </a:gs>
                  <a:gs pos="92001">
                    <a:srgbClr val="0070C0">
                      <a:alpha val="100000"/>
                    </a:srgbClr>
                  </a:gs>
                  <a:gs pos="100000">
                    <a:srgbClr val="0070C0">
                      <a:alpha val="100000"/>
                    </a:srgbClr>
                  </a:gs>
                </a:gsLst>
                <a:lin ang="5400000" scaled="1"/>
                <a:tileRect/>
              </a:gradFill>
              <a:ln w="25400" cap="flat" cmpd="sng">
                <a:solidFill>
                  <a:srgbClr val="00B0F0"/>
                </a:solidFill>
                <a:prstDash val="solid"/>
                <a:miter/>
                <a:headEnd type="none" w="med" len="med"/>
                <a:tailEnd type="none" w="med" len="med"/>
              </a:ln>
            </p:spPr>
            <p:txBody>
              <a:bodyPr/>
              <a:p>
                <a:endParaRPr lang="zh-CN" altLang="en-US"/>
              </a:p>
            </p:txBody>
          </p:sp>
          <p:sp>
            <p:nvSpPr>
              <p:cNvPr id="17434" name="椭圆 27"/>
              <p:cNvSpPr/>
              <p:nvPr/>
            </p:nvSpPr>
            <p:spPr>
              <a:xfrm>
                <a:off x="97284" y="96280"/>
                <a:ext cx="1789602" cy="837992"/>
              </a:xfrm>
              <a:custGeom>
                <a:avLst/>
                <a:gdLst/>
                <a:ahLst/>
                <a:cxnLst>
                  <a:cxn ang="0">
                    <a:pos x="0" y="1073667"/>
                  </a:cxn>
                  <a:cxn ang="0">
                    <a:pos x="1139992" y="0"/>
                  </a:cxn>
                  <a:cxn ang="0">
                    <a:pos x="2292904" y="1070436"/>
                  </a:cxn>
                </a:cxnLst>
                <a:pathLst>
                  <a:path w="2292904" h="1073667">
                    <a:moveTo>
                      <a:pt x="0" y="1073667"/>
                    </a:moveTo>
                    <a:cubicBezTo>
                      <a:pt x="34715" y="474603"/>
                      <a:pt x="757841" y="539"/>
                      <a:pt x="1139992" y="0"/>
                    </a:cubicBezTo>
                    <a:cubicBezTo>
                      <a:pt x="1522143" y="-539"/>
                      <a:pt x="2132223" y="345405"/>
                      <a:pt x="2292904" y="1070436"/>
                    </a:cubicBezTo>
                  </a:path>
                </a:pathLst>
              </a:custGeom>
              <a:solidFill>
                <a:schemeClr val="bg1"/>
              </a:solidFill>
              <a:ln w="25400" cap="flat" cmpd="sng">
                <a:solidFill>
                  <a:srgbClr val="0070C0"/>
                </a:solidFill>
                <a:prstDash val="solid"/>
                <a:miter/>
                <a:headEnd type="none" w="med" len="med"/>
                <a:tailEnd type="none" w="med" len="med"/>
              </a:ln>
            </p:spPr>
            <p:txBody>
              <a:bodyPr/>
              <a:p>
                <a:endParaRPr lang="zh-CN" altLang="en-US"/>
              </a:p>
            </p:txBody>
          </p:sp>
        </p:grpSp>
        <p:grpSp>
          <p:nvGrpSpPr>
            <p:cNvPr id="17435" name="组合 14364"/>
            <p:cNvGrpSpPr/>
            <p:nvPr/>
          </p:nvGrpSpPr>
          <p:grpSpPr>
            <a:xfrm>
              <a:off x="520" y="0"/>
              <a:ext cx="1855" cy="1853"/>
              <a:chOff x="0" y="0"/>
              <a:chExt cx="1176887" cy="1176888"/>
            </a:xfrm>
          </p:grpSpPr>
          <p:sp>
            <p:nvSpPr>
              <p:cNvPr id="17436" name="椭圆 18"/>
              <p:cNvSpPr/>
              <p:nvPr/>
            </p:nvSpPr>
            <p:spPr>
              <a:xfrm>
                <a:off x="0" y="0"/>
                <a:ext cx="1176887" cy="1176888"/>
              </a:xfrm>
              <a:prstGeom prst="ellipse">
                <a:avLst/>
              </a:prstGeom>
              <a:gradFill rotWithShape="1">
                <a:gsLst>
                  <a:gs pos="0">
                    <a:srgbClr val="0070C0">
                      <a:alpha val="100000"/>
                    </a:srgbClr>
                  </a:gs>
                  <a:gs pos="7999">
                    <a:srgbClr val="0070C0">
                      <a:alpha val="100000"/>
                    </a:srgbClr>
                  </a:gs>
                  <a:gs pos="42000">
                    <a:srgbClr val="00B0F0">
                      <a:alpha val="100000"/>
                    </a:srgbClr>
                  </a:gs>
                  <a:gs pos="92001">
                    <a:srgbClr val="0070C0">
                      <a:alpha val="100000"/>
                    </a:srgbClr>
                  </a:gs>
                  <a:gs pos="100000">
                    <a:srgbClr val="0070C0">
                      <a:alpha val="100000"/>
                    </a:srgbClr>
                  </a:gs>
                </a:gsLst>
                <a:lin ang="540000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17437" name="椭圆 19"/>
              <p:cNvSpPr/>
              <p:nvPr/>
            </p:nvSpPr>
            <p:spPr>
              <a:xfrm>
                <a:off x="93629" y="113798"/>
                <a:ext cx="991063" cy="991063"/>
              </a:xfrm>
              <a:prstGeom prst="ellipse">
                <a:avLst/>
              </a:prstGeom>
              <a:solidFill>
                <a:schemeClr val="bg1"/>
              </a:solidFill>
              <a:ln w="25400" cap="flat" cmpd="sng">
                <a:solidFill>
                  <a:srgbClr val="0070C0"/>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grpSp>
      </p:grpSp>
      <p:sp>
        <p:nvSpPr>
          <p:cNvPr id="17438" name="TextBox 28"/>
          <p:cNvSpPr/>
          <p:nvPr/>
        </p:nvSpPr>
        <p:spPr>
          <a:xfrm>
            <a:off x="8158163" y="4657725"/>
            <a:ext cx="793750" cy="701675"/>
          </a:xfrm>
          <a:prstGeom prst="rect">
            <a:avLst/>
          </a:prstGeom>
          <a:noFill/>
          <a:ln w="9525">
            <a:noFill/>
          </a:ln>
        </p:spPr>
        <p:txBody>
          <a:bodyPr wrap="square" anchor="t" anchorCtr="0">
            <a:spAutoFit/>
          </a:bodyPr>
          <a:p>
            <a:r>
              <a:rPr lang="zh-CN" altLang="en-US" sz="2000" b="1" dirty="0">
                <a:solidFill>
                  <a:srgbClr val="3F3F3F"/>
                </a:solidFill>
                <a:latin typeface="微软雅黑" panose="020B0503020204020204" charset="-122"/>
                <a:ea typeface="微软雅黑" panose="020B0503020204020204" charset="-122"/>
                <a:sym typeface="微软雅黑" panose="020B0503020204020204" charset="-122"/>
              </a:rPr>
              <a:t>行政审批</a:t>
            </a:r>
            <a:endParaRPr lang="zh-CN" altLang="en-US" sz="2000" b="1" dirty="0">
              <a:solidFill>
                <a:srgbClr val="3F3F3F"/>
              </a:solidFill>
              <a:latin typeface="微软雅黑" panose="020B0503020204020204" charset="-122"/>
              <a:ea typeface="微软雅黑" panose="020B0503020204020204" charset="-122"/>
              <a:sym typeface="微软雅黑" panose="020B0503020204020204" charset="-122"/>
            </a:endParaRPr>
          </a:p>
        </p:txBody>
      </p:sp>
      <p:sp>
        <p:nvSpPr>
          <p:cNvPr id="17439" name="TextBox 28"/>
          <p:cNvSpPr/>
          <p:nvPr/>
        </p:nvSpPr>
        <p:spPr>
          <a:xfrm>
            <a:off x="5567363" y="3108325"/>
            <a:ext cx="1019175" cy="396875"/>
          </a:xfrm>
          <a:prstGeom prst="rect">
            <a:avLst/>
          </a:prstGeom>
          <a:noFill/>
          <a:ln w="9525">
            <a:noFill/>
          </a:ln>
        </p:spPr>
        <p:txBody>
          <a:bodyPr wrap="square" anchor="t" anchorCtr="0">
            <a:spAutoFit/>
          </a:bodyPr>
          <a:p>
            <a:r>
              <a:rPr lang="zh-CN" altLang="en-US" sz="2000" b="1" dirty="0">
                <a:solidFill>
                  <a:srgbClr val="3F3F3F"/>
                </a:solidFill>
                <a:latin typeface="微软雅黑" panose="020B0503020204020204" charset="-122"/>
                <a:ea typeface="微软雅黑" panose="020B0503020204020204" charset="-122"/>
                <a:sym typeface="微软雅黑" panose="020B0503020204020204" charset="-122"/>
              </a:rPr>
              <a:t>审批类</a:t>
            </a:r>
            <a:endParaRPr lang="zh-CN" altLang="en-US" sz="2000" b="1" dirty="0">
              <a:solidFill>
                <a:srgbClr val="3F3F3F"/>
              </a:solidFill>
              <a:latin typeface="微软雅黑" panose="020B0503020204020204" charset="-122"/>
              <a:ea typeface="微软雅黑" panose="020B0503020204020204" charset="-122"/>
              <a:sym typeface="微软雅黑" panose="020B0503020204020204" charset="-122"/>
            </a:endParaRPr>
          </a:p>
        </p:txBody>
      </p:sp>
      <p:sp>
        <p:nvSpPr>
          <p:cNvPr id="17440" name="TextBox 28"/>
          <p:cNvSpPr/>
          <p:nvPr/>
        </p:nvSpPr>
        <p:spPr>
          <a:xfrm>
            <a:off x="8729663" y="2943225"/>
            <a:ext cx="1019175" cy="701675"/>
          </a:xfrm>
          <a:prstGeom prst="rect">
            <a:avLst/>
          </a:prstGeom>
          <a:noFill/>
          <a:ln w="9525">
            <a:noFill/>
          </a:ln>
        </p:spPr>
        <p:txBody>
          <a:bodyPr wrap="square" anchor="t" anchorCtr="0">
            <a:spAutoFit/>
          </a:bodyPr>
          <a:p>
            <a:r>
              <a:rPr lang="zh-CN" altLang="en-US" sz="2000" b="1" dirty="0">
                <a:solidFill>
                  <a:srgbClr val="3F3F3F"/>
                </a:solidFill>
                <a:latin typeface="微软雅黑" panose="020B0503020204020204" charset="-122"/>
                <a:ea typeface="微软雅黑" panose="020B0503020204020204" charset="-122"/>
                <a:sym typeface="微软雅黑" panose="020B0503020204020204" charset="-122"/>
              </a:rPr>
              <a:t> 核准、备案类</a:t>
            </a:r>
            <a:endParaRPr lang="zh-CN" altLang="en-US" dirty="0">
              <a:latin typeface="微软雅黑" panose="020B0503020204020204" charset="-122"/>
              <a:ea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8434" name="圆角矩形 2"/>
          <p:cNvSpPr/>
          <p:nvPr/>
        </p:nvSpPr>
        <p:spPr>
          <a:xfrm>
            <a:off x="530225" y="5089525"/>
            <a:ext cx="10625138" cy="819150"/>
          </a:xfrm>
          <a:prstGeom prst="roundRect">
            <a:avLst>
              <a:gd name="adj" fmla="val 16667"/>
            </a:avLst>
          </a:prstGeom>
          <a:solidFill>
            <a:srgbClr val="D8D8D8"/>
          </a:solidFill>
          <a:ln w="12700">
            <a:noFill/>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18435" name="圆角矩形 29"/>
          <p:cNvSpPr/>
          <p:nvPr/>
        </p:nvSpPr>
        <p:spPr>
          <a:xfrm>
            <a:off x="530225" y="1965325"/>
            <a:ext cx="10625138" cy="2836863"/>
          </a:xfrm>
          <a:prstGeom prst="roundRect">
            <a:avLst>
              <a:gd name="adj" fmla="val 16667"/>
            </a:avLst>
          </a:prstGeom>
          <a:solidFill>
            <a:srgbClr val="D8D8D8"/>
          </a:solidFill>
          <a:ln w="12700">
            <a:noFill/>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18436" name="文本框 4"/>
          <p:cNvSpPr/>
          <p:nvPr/>
        </p:nvSpPr>
        <p:spPr>
          <a:xfrm>
            <a:off x="-454025" y="215900"/>
            <a:ext cx="3446463"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18437"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18438"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（五）编制土地征收成片开发方案</a:t>
            </a:r>
            <a:endParaRPr lang="zh-CN" altLang="en-US" dirty="0">
              <a:latin typeface="微软雅黑" panose="020B0503020204020204" charset="-122"/>
              <a:ea typeface="微软雅黑" panose="020B0503020204020204" charset="-122"/>
            </a:endParaRPr>
          </a:p>
        </p:txBody>
      </p:sp>
      <p:sp>
        <p:nvSpPr>
          <p:cNvPr id="18439" name="文本框 8"/>
          <p:cNvSpPr/>
          <p:nvPr/>
        </p:nvSpPr>
        <p:spPr>
          <a:xfrm>
            <a:off x="715963" y="1879600"/>
            <a:ext cx="9932987" cy="2654300"/>
          </a:xfrm>
          <a:prstGeom prst="rect">
            <a:avLst/>
          </a:prstGeom>
          <a:noFill/>
          <a:ln w="9525">
            <a:noFill/>
          </a:ln>
        </p:spPr>
        <p:txBody>
          <a:bodyPr wrap="square" anchor="t" anchorCtr="0"/>
          <a:p>
            <a:pPr indent="408305">
              <a:lnSpc>
                <a:spcPct val="17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1.</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土地征收成片开发概念</a:t>
            </a: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指在国土空间规划的</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城镇开发边界内</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集中建设区，由县级以上人民政府组织的对一定范围的土地进行的综合性开发建设活动。</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nSpc>
                <a:spcPct val="170000"/>
              </a:lnSpc>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《土地管理法》规定</a:t>
            </a: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目前除军事外交、基础设施、公共事业、保障性安居工程和其他公共利益需要等项目用地，可直接实施土地征收外，其他</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工矿仓储、商业开发、商品住宅</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等非公益性的产业项目，</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均需通过编制土地征收成片开发方案</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（以下简称成片开发方案），纳入成片开发范围后，方可依法组织实施</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土地征收</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dirty="0">
              <a:latin typeface="微软雅黑" panose="020B0503020204020204" charset="-122"/>
              <a:ea typeface="微软雅黑" panose="020B0503020204020204" charset="-122"/>
            </a:endParaRPr>
          </a:p>
        </p:txBody>
      </p:sp>
      <p:sp>
        <p:nvSpPr>
          <p:cNvPr id="18440" name="文本框 1"/>
          <p:cNvSpPr/>
          <p:nvPr/>
        </p:nvSpPr>
        <p:spPr>
          <a:xfrm>
            <a:off x="715963" y="5089525"/>
            <a:ext cx="7910512" cy="561975"/>
          </a:xfrm>
          <a:prstGeom prst="rect">
            <a:avLst/>
          </a:prstGeom>
          <a:noFill/>
          <a:ln w="9525">
            <a:noFill/>
          </a:ln>
        </p:spPr>
        <p:txBody>
          <a:bodyPr wrap="none" anchor="t" anchorCtr="0">
            <a:spAutoFit/>
          </a:bodyPr>
          <a:p>
            <a:pPr indent="408305">
              <a:lnSpc>
                <a:spcPct val="17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2.</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编制实施主体：</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县级以上人民政府</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是成片开发方案的编制和实施主体。</a:t>
            </a:r>
            <a:endParaRPr lang="zh-CN" altLang="en-US" dirty="0">
              <a:latin typeface="微软雅黑" panose="020B0503020204020204" charset="-122"/>
              <a:ea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9458" name="文本框 4"/>
          <p:cNvSpPr/>
          <p:nvPr/>
        </p:nvSpPr>
        <p:spPr>
          <a:xfrm>
            <a:off x="-454025" y="215900"/>
            <a:ext cx="3444875"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19459"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19460"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（五）编制土地征收成片开发方案</a:t>
            </a:r>
            <a:endParaRPr lang="zh-CN" altLang="en-US" dirty="0">
              <a:latin typeface="微软雅黑" panose="020B0503020204020204" charset="-122"/>
              <a:ea typeface="微软雅黑" panose="020B0503020204020204" charset="-122"/>
            </a:endParaRPr>
          </a:p>
        </p:txBody>
      </p:sp>
      <p:sp>
        <p:nvSpPr>
          <p:cNvPr id="19461" name="文本框 8"/>
          <p:cNvSpPr/>
          <p:nvPr/>
        </p:nvSpPr>
        <p:spPr>
          <a:xfrm>
            <a:off x="708025" y="1874838"/>
            <a:ext cx="2868613" cy="2941637"/>
          </a:xfrm>
          <a:prstGeom prst="rect">
            <a:avLst/>
          </a:prstGeom>
          <a:noFill/>
          <a:ln w="9525">
            <a:noFill/>
          </a:ln>
        </p:spPr>
        <p:txBody>
          <a:bodyPr wrap="square" anchor="t" anchorCtr="0"/>
          <a:p>
            <a:pPr indent="408305" algn="just">
              <a:lnSpc>
                <a:spcPts val="3500"/>
              </a:lnSpc>
            </a:pPr>
            <a:r>
              <a:rPr lang="en-US" altLang="zh-CN" sz="2000" b="1" dirty="0">
                <a:solidFill>
                  <a:srgbClr val="407486"/>
                </a:solidFill>
                <a:latin typeface="微软雅黑" panose="020B0503020204020204" charset="-122"/>
                <a:ea typeface="微软雅黑" panose="020B0503020204020204" charset="-122"/>
                <a:sym typeface="微软雅黑" panose="020B0503020204020204" charset="-122"/>
              </a:rPr>
              <a:t>3.</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编制程序：</a:t>
            </a:r>
            <a:r>
              <a:rPr lang="en-US" altLang="zh-CN" sz="2000" b="1" dirty="0">
                <a:solidFill>
                  <a:srgbClr val="407486"/>
                </a:solidFill>
                <a:latin typeface="微软雅黑" panose="020B0503020204020204" charset="-122"/>
                <a:ea typeface="微软雅黑" panose="020B0503020204020204" charset="-122"/>
                <a:sym typeface="微软雅黑" panose="020B0503020204020204" charset="-122"/>
              </a:rPr>
              <a:t>2024</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年《山东省土地征收成片开发方案编制审批办法》明确，成片开发方案由</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省政府</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委托下放到</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市政府</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审批。</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nSpc>
                <a:spcPct val="150000"/>
              </a:lnSpc>
            </a:pP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19462" name="圆角矩形 6"/>
          <p:cNvSpPr/>
          <p:nvPr/>
        </p:nvSpPr>
        <p:spPr>
          <a:xfrm>
            <a:off x="4111625" y="1803400"/>
            <a:ext cx="7250113" cy="1285875"/>
          </a:xfrm>
          <a:custGeom>
            <a:avLst/>
            <a:gdLst/>
            <a:ahLst/>
            <a:cxnLst>
              <a:cxn ang="0">
                <a:pos x="1289248" y="0"/>
              </a:cxn>
              <a:cxn ang="0">
                <a:pos x="5346173" y="0"/>
              </a:cxn>
              <a:cxn ang="0">
                <a:pos x="5969768" y="623595"/>
              </a:cxn>
              <a:cxn ang="0">
                <a:pos x="5969768" y="1248613"/>
              </a:cxn>
              <a:cxn ang="0">
                <a:pos x="5346173" y="1872208"/>
              </a:cxn>
              <a:cxn ang="0">
                <a:pos x="1368152" y="1872208"/>
              </a:cxn>
              <a:cxn ang="0">
                <a:pos x="1289248" y="1872208"/>
              </a:cxn>
              <a:cxn ang="0">
                <a:pos x="407735" y="1872208"/>
              </a:cxn>
              <a:cxn ang="0">
                <a:pos x="0" y="1464473"/>
              </a:cxn>
              <a:cxn ang="0">
                <a:pos x="0" y="1055807"/>
              </a:cxn>
              <a:cxn ang="0">
                <a:pos x="407735" y="648072"/>
              </a:cxn>
              <a:cxn ang="0">
                <a:pos x="1368152" y="648072"/>
              </a:cxn>
              <a:cxn ang="0">
                <a:pos x="1368152" y="850487"/>
              </a:cxn>
              <a:cxn ang="0">
                <a:pos x="488918" y="850487"/>
              </a:cxn>
              <a:cxn ang="0">
                <a:pos x="216024" y="1123381"/>
              </a:cxn>
              <a:cxn ang="0">
                <a:pos x="216024" y="1396898"/>
              </a:cxn>
              <a:cxn ang="0">
                <a:pos x="488918" y="1669792"/>
              </a:cxn>
              <a:cxn ang="0">
                <a:pos x="1368152" y="1669792"/>
              </a:cxn>
              <a:cxn ang="0">
                <a:pos x="1368152" y="1670095"/>
              </a:cxn>
              <a:cxn ang="0">
                <a:pos x="5264789" y="1670095"/>
              </a:cxn>
              <a:cxn ang="0">
                <a:pos x="5753744" y="1181140"/>
              </a:cxn>
              <a:cxn ang="0">
                <a:pos x="5753744" y="691068"/>
              </a:cxn>
              <a:cxn ang="0">
                <a:pos x="5264789" y="202113"/>
              </a:cxn>
              <a:cxn ang="0">
                <a:pos x="1289248" y="202113"/>
              </a:cxn>
              <a:cxn ang="0">
                <a:pos x="1421432" y="109314"/>
              </a:cxn>
              <a:cxn ang="0">
                <a:pos x="1289248" y="0"/>
              </a:cxn>
            </a:cxnLst>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B7E020"/>
          </a:solidFill>
          <a:ln w="28575" cap="flat" cmpd="sng">
            <a:solidFill>
              <a:srgbClr val="FFFFFF"/>
            </a:solidFill>
            <a:prstDash val="solid"/>
            <a:miter/>
            <a:headEnd type="none" w="med" len="med"/>
            <a:tailEnd type="none" w="med" len="med"/>
          </a:ln>
        </p:spPr>
        <p:txBody>
          <a:bodyPr/>
          <a:p>
            <a:endParaRPr lang="zh-CN" altLang="en-US"/>
          </a:p>
        </p:txBody>
      </p:sp>
      <p:sp>
        <p:nvSpPr>
          <p:cNvPr id="19463" name="燕尾形 20"/>
          <p:cNvSpPr/>
          <p:nvPr/>
        </p:nvSpPr>
        <p:spPr>
          <a:xfrm rot="5400000">
            <a:off x="4779963" y="3311525"/>
            <a:ext cx="419100" cy="234950"/>
          </a:xfrm>
          <a:prstGeom prst="chevron">
            <a:avLst>
              <a:gd name="adj" fmla="val 89090"/>
            </a:avLst>
          </a:prstGeom>
          <a:solidFill>
            <a:srgbClr val="E36C09"/>
          </a:solidFill>
          <a:ln w="28575" cap="flat" cmpd="sng">
            <a:solidFill>
              <a:srgbClr val="FFFFFF"/>
            </a:solidFill>
            <a:prstDash val="solid"/>
            <a:miter/>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19464" name="圆角矩形 6"/>
          <p:cNvSpPr/>
          <p:nvPr/>
        </p:nvSpPr>
        <p:spPr>
          <a:xfrm>
            <a:off x="4111625" y="3286125"/>
            <a:ext cx="7250113" cy="1285875"/>
          </a:xfrm>
          <a:custGeom>
            <a:avLst/>
            <a:gdLst/>
            <a:ahLst/>
            <a:cxnLst>
              <a:cxn ang="0">
                <a:pos x="1289248" y="0"/>
              </a:cxn>
              <a:cxn ang="0">
                <a:pos x="5346173" y="0"/>
              </a:cxn>
              <a:cxn ang="0">
                <a:pos x="5969768" y="623595"/>
              </a:cxn>
              <a:cxn ang="0">
                <a:pos x="5969768" y="1248613"/>
              </a:cxn>
              <a:cxn ang="0">
                <a:pos x="5346173" y="1872208"/>
              </a:cxn>
              <a:cxn ang="0">
                <a:pos x="1368152" y="1872208"/>
              </a:cxn>
              <a:cxn ang="0">
                <a:pos x="1289248" y="1872208"/>
              </a:cxn>
              <a:cxn ang="0">
                <a:pos x="407735" y="1872208"/>
              </a:cxn>
              <a:cxn ang="0">
                <a:pos x="0" y="1464473"/>
              </a:cxn>
              <a:cxn ang="0">
                <a:pos x="0" y="1055807"/>
              </a:cxn>
              <a:cxn ang="0">
                <a:pos x="407735" y="648072"/>
              </a:cxn>
              <a:cxn ang="0">
                <a:pos x="1368152" y="648072"/>
              </a:cxn>
              <a:cxn ang="0">
                <a:pos x="1368152" y="850487"/>
              </a:cxn>
              <a:cxn ang="0">
                <a:pos x="488918" y="850487"/>
              </a:cxn>
              <a:cxn ang="0">
                <a:pos x="216024" y="1123381"/>
              </a:cxn>
              <a:cxn ang="0">
                <a:pos x="216024" y="1396898"/>
              </a:cxn>
              <a:cxn ang="0">
                <a:pos x="488918" y="1669792"/>
              </a:cxn>
              <a:cxn ang="0">
                <a:pos x="1368152" y="1669792"/>
              </a:cxn>
              <a:cxn ang="0">
                <a:pos x="1368152" y="1670095"/>
              </a:cxn>
              <a:cxn ang="0">
                <a:pos x="5264789" y="1670095"/>
              </a:cxn>
              <a:cxn ang="0">
                <a:pos x="5753744" y="1181140"/>
              </a:cxn>
              <a:cxn ang="0">
                <a:pos x="5753744" y="691068"/>
              </a:cxn>
              <a:cxn ang="0">
                <a:pos x="5264789" y="202113"/>
              </a:cxn>
              <a:cxn ang="0">
                <a:pos x="1289248" y="202113"/>
              </a:cxn>
              <a:cxn ang="0">
                <a:pos x="1421432" y="109314"/>
              </a:cxn>
              <a:cxn ang="0">
                <a:pos x="1289248" y="0"/>
              </a:cxn>
            </a:cxnLst>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E36C09"/>
          </a:solidFill>
          <a:ln w="28575" cap="flat" cmpd="sng">
            <a:solidFill>
              <a:srgbClr val="FFFFFF"/>
            </a:solidFill>
            <a:prstDash val="solid"/>
            <a:miter/>
            <a:headEnd type="none" w="med" len="med"/>
            <a:tailEnd type="none" w="med" len="med"/>
          </a:ln>
        </p:spPr>
        <p:txBody>
          <a:bodyPr/>
          <a:p>
            <a:endParaRPr lang="zh-CN" altLang="en-US"/>
          </a:p>
        </p:txBody>
      </p:sp>
      <p:sp>
        <p:nvSpPr>
          <p:cNvPr id="19465" name="燕尾形 24"/>
          <p:cNvSpPr/>
          <p:nvPr/>
        </p:nvSpPr>
        <p:spPr>
          <a:xfrm rot="5400000">
            <a:off x="4768850" y="4854575"/>
            <a:ext cx="422275" cy="236538"/>
          </a:xfrm>
          <a:prstGeom prst="chevron">
            <a:avLst>
              <a:gd name="adj" fmla="val 89162"/>
            </a:avLst>
          </a:prstGeom>
          <a:solidFill>
            <a:srgbClr val="00B0F0"/>
          </a:solidFill>
          <a:ln w="28575" cap="flat" cmpd="sng">
            <a:solidFill>
              <a:srgbClr val="FFFFFF"/>
            </a:solidFill>
            <a:prstDash val="solid"/>
            <a:miter/>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19466" name="圆角矩形 6"/>
          <p:cNvSpPr/>
          <p:nvPr/>
        </p:nvSpPr>
        <p:spPr>
          <a:xfrm>
            <a:off x="4111625" y="4770438"/>
            <a:ext cx="7250113" cy="1284287"/>
          </a:xfrm>
          <a:custGeom>
            <a:avLst/>
            <a:gdLst/>
            <a:ahLst/>
            <a:cxnLst>
              <a:cxn ang="0">
                <a:pos x="1289248" y="0"/>
              </a:cxn>
              <a:cxn ang="0">
                <a:pos x="5346173" y="0"/>
              </a:cxn>
              <a:cxn ang="0">
                <a:pos x="5969768" y="623595"/>
              </a:cxn>
              <a:cxn ang="0">
                <a:pos x="5969768" y="1248613"/>
              </a:cxn>
              <a:cxn ang="0">
                <a:pos x="5346173" y="1872208"/>
              </a:cxn>
              <a:cxn ang="0">
                <a:pos x="1368152" y="1872208"/>
              </a:cxn>
              <a:cxn ang="0">
                <a:pos x="1289248" y="1872208"/>
              </a:cxn>
              <a:cxn ang="0">
                <a:pos x="407735" y="1872208"/>
              </a:cxn>
              <a:cxn ang="0">
                <a:pos x="0" y="1464473"/>
              </a:cxn>
              <a:cxn ang="0">
                <a:pos x="0" y="1055807"/>
              </a:cxn>
              <a:cxn ang="0">
                <a:pos x="407735" y="648072"/>
              </a:cxn>
              <a:cxn ang="0">
                <a:pos x="1368152" y="648072"/>
              </a:cxn>
              <a:cxn ang="0">
                <a:pos x="1368152" y="850487"/>
              </a:cxn>
              <a:cxn ang="0">
                <a:pos x="488918" y="850487"/>
              </a:cxn>
              <a:cxn ang="0">
                <a:pos x="216024" y="1123381"/>
              </a:cxn>
              <a:cxn ang="0">
                <a:pos x="216024" y="1396898"/>
              </a:cxn>
              <a:cxn ang="0">
                <a:pos x="488918" y="1669792"/>
              </a:cxn>
              <a:cxn ang="0">
                <a:pos x="1368152" y="1669792"/>
              </a:cxn>
              <a:cxn ang="0">
                <a:pos x="1368152" y="1670095"/>
              </a:cxn>
              <a:cxn ang="0">
                <a:pos x="5264789" y="1670095"/>
              </a:cxn>
              <a:cxn ang="0">
                <a:pos x="5753744" y="1181140"/>
              </a:cxn>
              <a:cxn ang="0">
                <a:pos x="5753744" y="691068"/>
              </a:cxn>
              <a:cxn ang="0">
                <a:pos x="5264789" y="202113"/>
              </a:cxn>
              <a:cxn ang="0">
                <a:pos x="1289248" y="202113"/>
              </a:cxn>
              <a:cxn ang="0">
                <a:pos x="1421432" y="109314"/>
              </a:cxn>
              <a:cxn ang="0">
                <a:pos x="1289248" y="0"/>
              </a:cxn>
            </a:cxnLst>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00B0F0"/>
          </a:solidFill>
          <a:ln w="28575" cap="flat" cmpd="sng">
            <a:solidFill>
              <a:srgbClr val="FFFFFF"/>
            </a:solidFill>
            <a:prstDash val="solid"/>
            <a:miter/>
            <a:headEnd type="none" w="med" len="med"/>
            <a:tailEnd type="none" w="med" len="med"/>
          </a:ln>
        </p:spPr>
        <p:txBody>
          <a:bodyPr/>
          <a:p>
            <a:endParaRPr lang="zh-CN" altLang="en-US"/>
          </a:p>
        </p:txBody>
      </p:sp>
      <p:sp>
        <p:nvSpPr>
          <p:cNvPr id="19467" name="TextBox 28"/>
          <p:cNvSpPr/>
          <p:nvPr/>
        </p:nvSpPr>
        <p:spPr>
          <a:xfrm>
            <a:off x="4352925" y="1665288"/>
            <a:ext cx="1246188" cy="1109662"/>
          </a:xfrm>
          <a:prstGeom prst="rect">
            <a:avLst/>
          </a:prstGeom>
          <a:noFill/>
          <a:ln w="9525">
            <a:noFill/>
          </a:ln>
        </p:spPr>
        <p:txBody>
          <a:bodyPr wrap="square" anchor="t" anchorCtr="0">
            <a:spAutoFit/>
          </a:bodyPr>
          <a:p>
            <a:pPr algn="ctr">
              <a:lnSpc>
                <a:spcPct val="130000"/>
              </a:lnSpc>
            </a:pPr>
            <a:r>
              <a:rPr lang="en-US" altLang="zh-CN" sz="7200" b="1" i="1" dirty="0">
                <a:solidFill>
                  <a:srgbClr val="7F7F7F"/>
                </a:solidFill>
                <a:latin typeface="浪漫雅圆" charset="-122"/>
                <a:ea typeface="微软雅黑" panose="020B0503020204020204" charset="-122"/>
                <a:sym typeface="Calibri" panose="020F0502020204030204" charset="0"/>
              </a:rPr>
              <a:t>a</a:t>
            </a:r>
            <a:endParaRPr lang="en-US" altLang="zh-CN" sz="7200" b="1" i="1" dirty="0">
              <a:solidFill>
                <a:srgbClr val="7F7F7F"/>
              </a:solidFill>
              <a:latin typeface="浪漫雅圆" charset="-122"/>
              <a:ea typeface="微软雅黑" panose="020B0503020204020204" charset="-122"/>
              <a:sym typeface="Calibri" panose="020F0502020204030204" charset="0"/>
            </a:endParaRPr>
          </a:p>
        </p:txBody>
      </p:sp>
      <p:sp>
        <p:nvSpPr>
          <p:cNvPr id="19468" name="TextBox 29"/>
          <p:cNvSpPr/>
          <p:nvPr/>
        </p:nvSpPr>
        <p:spPr>
          <a:xfrm>
            <a:off x="4365625" y="3397250"/>
            <a:ext cx="1141095" cy="1411605"/>
          </a:xfrm>
          <a:prstGeom prst="rect">
            <a:avLst/>
          </a:prstGeom>
          <a:noFill/>
          <a:ln w="9525">
            <a:noFill/>
          </a:ln>
        </p:spPr>
        <p:txBody>
          <a:bodyPr wrap="square" anchor="t" anchorCtr="0">
            <a:spAutoFit/>
          </a:bodyPr>
          <a:p>
            <a:pPr algn="ctr">
              <a:lnSpc>
                <a:spcPct val="130000"/>
              </a:lnSpc>
            </a:pPr>
            <a:r>
              <a:rPr lang="en-US" altLang="zh-CN" sz="6600" b="1" i="1" dirty="0">
                <a:solidFill>
                  <a:srgbClr val="7F7F7F"/>
                </a:solidFill>
                <a:latin typeface="浪漫雅圆" charset="-122"/>
                <a:ea typeface="微软雅黑" panose="020B0503020204020204" charset="-122"/>
                <a:sym typeface="Calibri" panose="020F0502020204030204" charset="0"/>
              </a:rPr>
              <a:t>b</a:t>
            </a:r>
            <a:endParaRPr lang="en-US" altLang="zh-CN" sz="6600" b="1" i="1" dirty="0">
              <a:solidFill>
                <a:srgbClr val="7F7F7F"/>
              </a:solidFill>
              <a:latin typeface="浪漫雅圆" charset="-122"/>
              <a:ea typeface="微软雅黑" panose="020B0503020204020204" charset="-122"/>
              <a:sym typeface="Calibri" panose="020F0502020204030204" charset="0"/>
            </a:endParaRPr>
          </a:p>
        </p:txBody>
      </p:sp>
      <p:sp>
        <p:nvSpPr>
          <p:cNvPr id="19469" name="TextBox 30"/>
          <p:cNvSpPr/>
          <p:nvPr/>
        </p:nvSpPr>
        <p:spPr>
          <a:xfrm>
            <a:off x="4262438" y="4816475"/>
            <a:ext cx="1246187" cy="1022350"/>
          </a:xfrm>
          <a:prstGeom prst="rect">
            <a:avLst/>
          </a:prstGeom>
          <a:noFill/>
          <a:ln w="9525">
            <a:noFill/>
          </a:ln>
        </p:spPr>
        <p:txBody>
          <a:bodyPr wrap="square" anchor="t" anchorCtr="0">
            <a:spAutoFit/>
          </a:bodyPr>
          <a:p>
            <a:pPr algn="ctr">
              <a:lnSpc>
                <a:spcPct val="130000"/>
              </a:lnSpc>
            </a:pPr>
            <a:r>
              <a:rPr lang="en-US" altLang="zh-CN" sz="6600" b="1" i="1" dirty="0">
                <a:solidFill>
                  <a:srgbClr val="7F7F7F"/>
                </a:solidFill>
                <a:latin typeface="浪漫雅圆" charset="-122"/>
                <a:ea typeface="微软雅黑" panose="020B0503020204020204" charset="-122"/>
                <a:sym typeface="Calibri" panose="020F0502020204030204" charset="0"/>
              </a:rPr>
              <a:t>c</a:t>
            </a:r>
            <a:endParaRPr lang="en-US" altLang="zh-CN" sz="6600" b="1" i="1" dirty="0">
              <a:solidFill>
                <a:srgbClr val="7F7F7F"/>
              </a:solidFill>
              <a:latin typeface="浪漫雅圆" charset="-122"/>
              <a:ea typeface="微软雅黑" panose="020B0503020204020204" charset="-122"/>
              <a:sym typeface="Calibri" panose="020F0502020204030204" charset="0"/>
            </a:endParaRPr>
          </a:p>
        </p:txBody>
      </p:sp>
      <p:sp>
        <p:nvSpPr>
          <p:cNvPr id="19470" name="TextBox 31"/>
          <p:cNvSpPr/>
          <p:nvPr/>
        </p:nvSpPr>
        <p:spPr>
          <a:xfrm>
            <a:off x="6335713" y="2057400"/>
            <a:ext cx="4651375" cy="914400"/>
          </a:xfrm>
          <a:prstGeom prst="rect">
            <a:avLst/>
          </a:prstGeom>
          <a:noFill/>
          <a:ln w="9525">
            <a:noFill/>
          </a:ln>
        </p:spPr>
        <p:txBody>
          <a:bodyPr wrap="square" anchor="t" anchorCtr="0">
            <a:spAutoFit/>
          </a:bodyPr>
          <a:p>
            <a:pPr algn="just"/>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县级编制方案</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。县（市区）政府组织有关部门编制成片开发方案，明确成片开发土地和拟征收土地的</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面积、位置</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等。</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19471" name="TextBox 32"/>
          <p:cNvSpPr/>
          <p:nvPr/>
        </p:nvSpPr>
        <p:spPr>
          <a:xfrm>
            <a:off x="6335713" y="3519488"/>
            <a:ext cx="4651375" cy="914400"/>
          </a:xfrm>
          <a:prstGeom prst="rect">
            <a:avLst/>
          </a:prstGeom>
          <a:noFill/>
          <a:ln w="9525">
            <a:noFill/>
          </a:ln>
        </p:spPr>
        <p:txBody>
          <a:bodyPr wrap="square" anchor="t" anchorCtr="0">
            <a:spAutoFit/>
          </a:bodyPr>
          <a:p>
            <a:pPr algn="just"/>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市级审查批准</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。市级资规部门对县（市区）成片开发方案报批材料进行审查，组织</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专家论证</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，报请市政府批准。</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19472" name="TextBox 33"/>
          <p:cNvSpPr/>
          <p:nvPr/>
        </p:nvSpPr>
        <p:spPr>
          <a:xfrm>
            <a:off x="6310313" y="5019675"/>
            <a:ext cx="4651375" cy="914400"/>
          </a:xfrm>
          <a:prstGeom prst="rect">
            <a:avLst/>
          </a:prstGeom>
          <a:noFill/>
          <a:ln w="9525">
            <a:noFill/>
          </a:ln>
        </p:spPr>
        <p:txBody>
          <a:bodyPr wrap="square" anchor="t" anchorCtr="0">
            <a:spAutoFit/>
          </a:bodyPr>
          <a:p>
            <a:pPr algn="just"/>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省级备案批复</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。市政府批准后，报送省自然资源厅</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审查备案</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，备案通过省自然资源厅出具批复文件。</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0482" name="文本框 4"/>
          <p:cNvSpPr/>
          <p:nvPr/>
        </p:nvSpPr>
        <p:spPr>
          <a:xfrm>
            <a:off x="-454025" y="215900"/>
            <a:ext cx="3446463"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20483"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20484"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solidFill>
                  <a:srgbClr val="000000"/>
                </a:solidFill>
                <a:latin typeface="思源黑体 CN Heavy" pitchFamily="2" charset="-122"/>
                <a:ea typeface="思源黑体 CN Heavy" pitchFamily="2" charset="-122"/>
                <a:sym typeface="思源黑体 CN Heavy" pitchFamily="2" charset="-122"/>
              </a:rPr>
              <a:t>（五）编制土地征收成片开发方案</a:t>
            </a:r>
            <a:endParaRPr lang="zh-CN" altLang="en-US" dirty="0">
              <a:latin typeface="微软雅黑" panose="020B0503020204020204" charset="-122"/>
              <a:ea typeface="微软雅黑" panose="020B0503020204020204" charset="-122"/>
            </a:endParaRPr>
          </a:p>
        </p:txBody>
      </p:sp>
      <p:sp>
        <p:nvSpPr>
          <p:cNvPr id="20485" name="文本框 99"/>
          <p:cNvSpPr/>
          <p:nvPr/>
        </p:nvSpPr>
        <p:spPr>
          <a:xfrm>
            <a:off x="1004888" y="1709738"/>
            <a:ext cx="10420350" cy="1291590"/>
          </a:xfrm>
          <a:prstGeom prst="rect">
            <a:avLst/>
          </a:prstGeom>
          <a:noFill/>
          <a:ln w="9525">
            <a:noFill/>
          </a:ln>
        </p:spPr>
        <p:txBody>
          <a:bodyPr wrap="square" anchor="t" anchorCtr="0">
            <a:spAutoFit/>
          </a:bodyPr>
          <a:p>
            <a:pPr indent="508000">
              <a:lnSpc>
                <a:spcPct val="130000"/>
              </a:lnSpc>
              <a:extLst>
                <a:ext uri="{35155182-B16C-46BC-9424-99874614C6A1}">
                  <wpsdc:indentchars xmlns:wpsdc="http://www.wps.cn/officeDocument/2017/drawingmlCustomData" val="200" checksum="282533468"/>
                </a:ext>
              </a:extLst>
            </a:pP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今年我们超前谋划，加强业务指导和沟通协调，截至</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3月28日</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各县（市区）2025年成片开发方案已全部取得批复，比去年批复时间提前了</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4个月以上</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，在</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全省第一个</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完成本年度成片开发方案报批。</a:t>
            </a:r>
            <a:endParaRPr lang="zh-CN" altLang="en-US" sz="2000" dirty="0">
              <a:latin typeface="微软雅黑" panose="020B0503020204020204" charset="-122"/>
              <a:ea typeface="微软雅黑" panose="020B0503020204020204" charset="-122"/>
            </a:endParaRPr>
          </a:p>
        </p:txBody>
      </p:sp>
      <p:pic>
        <p:nvPicPr>
          <p:cNvPr id="20486" name="图片 16"/>
          <p:cNvPicPr>
            <a:picLocks noChangeAspect="1"/>
          </p:cNvPicPr>
          <p:nvPr/>
        </p:nvPicPr>
        <p:blipFill>
          <a:blip r:embed="rId2"/>
          <a:stretch>
            <a:fillRect/>
          </a:stretch>
        </p:blipFill>
        <p:spPr>
          <a:xfrm>
            <a:off x="7569200" y="3086100"/>
            <a:ext cx="2978150" cy="3411538"/>
          </a:xfrm>
          <a:prstGeom prst="rect">
            <a:avLst/>
          </a:prstGeom>
          <a:noFill/>
          <a:ln w="9525" cap="flat" cmpd="sng">
            <a:solidFill>
              <a:schemeClr val="tx1"/>
            </a:solidFill>
            <a:prstDash val="solid"/>
            <a:miter/>
            <a:headEnd type="none" w="med" len="med"/>
            <a:tailEnd type="none" w="med" len="med"/>
          </a:ln>
        </p:spPr>
      </p:pic>
      <p:pic>
        <p:nvPicPr>
          <p:cNvPr id="20487" name="图片 1"/>
          <p:cNvPicPr>
            <a:picLocks noChangeAspect="1"/>
          </p:cNvPicPr>
          <p:nvPr/>
        </p:nvPicPr>
        <p:blipFill>
          <a:blip r:embed="rId3"/>
          <a:stretch>
            <a:fillRect/>
          </a:stretch>
        </p:blipFill>
        <p:spPr>
          <a:xfrm>
            <a:off x="2578100" y="3086100"/>
            <a:ext cx="3940175" cy="3459163"/>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1506" name="文本框 4"/>
          <p:cNvSpPr/>
          <p:nvPr/>
        </p:nvSpPr>
        <p:spPr>
          <a:xfrm>
            <a:off x="-454025" y="215900"/>
            <a:ext cx="3446463"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21507"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21508"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（五）编制土地征收成片开发方案</a:t>
            </a:r>
            <a:endParaRPr lang="zh-CN" altLang="en-US" dirty="0">
              <a:latin typeface="微软雅黑" panose="020B0503020204020204" charset="-122"/>
              <a:ea typeface="微软雅黑" panose="020B0503020204020204" charset="-122"/>
            </a:endParaRPr>
          </a:p>
        </p:txBody>
      </p:sp>
      <p:sp>
        <p:nvSpPr>
          <p:cNvPr id="21509" name="文本框 8"/>
          <p:cNvSpPr/>
          <p:nvPr/>
        </p:nvSpPr>
        <p:spPr>
          <a:xfrm>
            <a:off x="871538" y="1533525"/>
            <a:ext cx="2382837" cy="746125"/>
          </a:xfrm>
          <a:prstGeom prst="rect">
            <a:avLst/>
          </a:prstGeom>
          <a:noFill/>
          <a:ln w="9525">
            <a:noFill/>
          </a:ln>
        </p:spPr>
        <p:txBody>
          <a:bodyPr wrap="square" anchor="t" anchorCtr="0"/>
          <a:p>
            <a:pPr indent="408305">
              <a:lnSpc>
                <a:spcPts val="2700"/>
              </a:lnSpc>
            </a:pPr>
            <a:r>
              <a:rPr lang="zh-CN" altLang="en-US" sz="2000" b="1" dirty="0">
                <a:solidFill>
                  <a:srgbClr val="407385"/>
                </a:solidFill>
                <a:latin typeface="微软雅黑" panose="020B0503020204020204" charset="-122"/>
                <a:ea typeface="微软雅黑" panose="020B0503020204020204" charset="-122"/>
                <a:sym typeface="微软雅黑" panose="020B0503020204020204" charset="-122"/>
              </a:rPr>
              <a:t>4.注意事项：</a:t>
            </a:r>
            <a:endParaRPr lang="zh-CN" altLang="en-US" sz="2000" dirty="0">
              <a:latin typeface="微软雅黑" panose="020B0503020204020204" charset="-122"/>
              <a:ea typeface="微软雅黑" panose="020B0503020204020204" charset="-122"/>
            </a:endParaRPr>
          </a:p>
        </p:txBody>
      </p:sp>
      <p:sp useBgFill="1">
        <p:nvSpPr>
          <p:cNvPr id="21510" name="矩形 9"/>
          <p:cNvSpPr/>
          <p:nvPr/>
        </p:nvSpPr>
        <p:spPr>
          <a:xfrm>
            <a:off x="1220788" y="2279650"/>
            <a:ext cx="2351087" cy="4191000"/>
          </a:xfrm>
          <a:prstGeom prst="rect">
            <a:avLst/>
          </a:prstGeom>
          <a:ln w="3175">
            <a:noFill/>
          </a:ln>
        </p:spPr>
        <p:txBody>
          <a:bodyPr wrap="none" lIns="215900" tIns="935990" rIns="215900" bIns="36195" anchor="ctr" anchorCtr="0"/>
          <a:p>
            <a:pPr algn="ctr"/>
            <a:br>
              <a:rPr lang="zh-CN" altLang="en-US" sz="1400" dirty="0">
                <a:solidFill>
                  <a:srgbClr val="666666"/>
                </a:solidFill>
                <a:latin typeface="微软雅黑" panose="020B0503020204020204" charset="-122"/>
                <a:ea typeface="微软雅黑" panose="020B0503020204020204" charset="-122"/>
                <a:sym typeface="微软雅黑" panose="020B0503020204020204" charset="-122"/>
              </a:rPr>
            </a:br>
            <a:endParaRPr lang="zh-CN" altLang="en-US" dirty="0">
              <a:latin typeface="微软雅黑" panose="020B0503020204020204" charset="-122"/>
              <a:ea typeface="微软雅黑" panose="020B0503020204020204" charset="-122"/>
            </a:endParaRPr>
          </a:p>
        </p:txBody>
      </p:sp>
      <p:sp>
        <p:nvSpPr>
          <p:cNvPr id="21511" name="矩形 23"/>
          <p:cNvSpPr/>
          <p:nvPr/>
        </p:nvSpPr>
        <p:spPr>
          <a:xfrm>
            <a:off x="1220788" y="2265363"/>
            <a:ext cx="2351087" cy="4191000"/>
          </a:xfrm>
          <a:prstGeom prst="rect">
            <a:avLst/>
          </a:prstGeom>
          <a:solidFill>
            <a:schemeClr val="accent1">
              <a:alpha val="50999"/>
            </a:schemeClr>
          </a:solidFill>
          <a:ln w="3175">
            <a:noFill/>
          </a:ln>
        </p:spPr>
        <p:txBody>
          <a:bodyPr wrap="none" lIns="215900" tIns="935990" rIns="215900" bIns="36195" anchor="ctr" anchorCtr="0"/>
          <a:p>
            <a:pPr algn="ctr"/>
            <a:br>
              <a:rPr lang="zh-CN" altLang="en-US" sz="1400" dirty="0">
                <a:solidFill>
                  <a:srgbClr val="666666"/>
                </a:solidFill>
                <a:latin typeface="微软雅黑" panose="020B0503020204020204" charset="-122"/>
                <a:ea typeface="微软雅黑" panose="020B0503020204020204" charset="-122"/>
                <a:sym typeface="微软雅黑" panose="020B0503020204020204" charset="-122"/>
              </a:rPr>
            </a:br>
            <a:endParaRPr lang="zh-CN" altLang="en-US" dirty="0">
              <a:latin typeface="微软雅黑" panose="020B0503020204020204" charset="-122"/>
              <a:ea typeface="微软雅黑" panose="020B0503020204020204" charset="-122"/>
            </a:endParaRPr>
          </a:p>
        </p:txBody>
      </p:sp>
      <p:sp>
        <p:nvSpPr>
          <p:cNvPr id="21512" name="任意多边形 20"/>
          <p:cNvSpPr/>
          <p:nvPr/>
        </p:nvSpPr>
        <p:spPr>
          <a:xfrm>
            <a:off x="1379538" y="2149475"/>
            <a:ext cx="720725" cy="925513"/>
          </a:xfrm>
          <a:custGeom>
            <a:avLst/>
            <a:gdLst/>
            <a:ahLst/>
            <a:cxnLst>
              <a:cxn ang="0">
                <a:pos x="0" y="0"/>
              </a:cxn>
              <a:cxn ang="0">
                <a:pos x="0" y="0"/>
              </a:cxn>
              <a:cxn ang="0">
                <a:pos x="0" y="0"/>
              </a:cxn>
              <a:cxn ang="0">
                <a:pos x="0" y="0"/>
              </a:cxn>
              <a:cxn ang="0">
                <a:pos x="0" y="0"/>
              </a:cxn>
              <a:cxn ang="0">
                <a:pos x="0" y="0"/>
              </a:cxn>
              <a:cxn ang="0">
                <a:pos x="0" y="0"/>
              </a:cxn>
              <a:cxn ang="0">
                <a:pos x="0" y="0"/>
              </a:cxn>
            </a:cxnLst>
            <a:pathLst>
              <a:path w="1113" h="1429">
                <a:moveTo>
                  <a:pt x="1113" y="201"/>
                </a:moveTo>
                <a:lnTo>
                  <a:pt x="996" y="201"/>
                </a:lnTo>
                <a:lnTo>
                  <a:pt x="1113" y="201"/>
                </a:lnTo>
                <a:close/>
                <a:moveTo>
                  <a:pt x="173" y="0"/>
                </a:moveTo>
                <a:lnTo>
                  <a:pt x="183" y="0"/>
                </a:lnTo>
                <a:lnTo>
                  <a:pt x="1113" y="0"/>
                </a:lnTo>
                <a:lnTo>
                  <a:pt x="1113" y="1"/>
                </a:lnTo>
                <a:lnTo>
                  <a:pt x="1108" y="1"/>
                </a:lnTo>
                <a:cubicBezTo>
                  <a:pt x="1045" y="6"/>
                  <a:pt x="995" y="82"/>
                  <a:pt x="995" y="174"/>
                </a:cubicBezTo>
                <a:cubicBezTo>
                  <a:pt x="995" y="183"/>
                  <a:pt x="995" y="192"/>
                  <a:pt x="996" y="200"/>
                </a:cubicBezTo>
                <a:lnTo>
                  <a:pt x="996" y="201"/>
                </a:lnTo>
                <a:lnTo>
                  <a:pt x="989" y="201"/>
                </a:lnTo>
                <a:lnTo>
                  <a:pt x="989" y="904"/>
                </a:lnTo>
                <a:lnTo>
                  <a:pt x="989" y="909"/>
                </a:lnTo>
                <a:cubicBezTo>
                  <a:pt x="990" y="917"/>
                  <a:pt x="990" y="925"/>
                  <a:pt x="990" y="934"/>
                </a:cubicBezTo>
                <a:cubicBezTo>
                  <a:pt x="990" y="943"/>
                  <a:pt x="990" y="951"/>
                  <a:pt x="989" y="959"/>
                </a:cubicBezTo>
                <a:lnTo>
                  <a:pt x="989" y="964"/>
                </a:lnTo>
                <a:lnTo>
                  <a:pt x="989" y="971"/>
                </a:lnTo>
                <a:lnTo>
                  <a:pt x="989" y="973"/>
                </a:lnTo>
                <a:cubicBezTo>
                  <a:pt x="988" y="999"/>
                  <a:pt x="984" y="1025"/>
                  <a:pt x="977" y="1050"/>
                </a:cubicBezTo>
                <a:lnTo>
                  <a:pt x="975" y="1055"/>
                </a:lnTo>
                <a:lnTo>
                  <a:pt x="974" y="1058"/>
                </a:lnTo>
                <a:cubicBezTo>
                  <a:pt x="919" y="1271"/>
                  <a:pt x="726" y="1429"/>
                  <a:pt x="495" y="1429"/>
                </a:cubicBezTo>
                <a:cubicBezTo>
                  <a:pt x="264" y="1429"/>
                  <a:pt x="71" y="1271"/>
                  <a:pt x="16" y="1058"/>
                </a:cubicBezTo>
                <a:lnTo>
                  <a:pt x="15" y="1055"/>
                </a:lnTo>
                <a:lnTo>
                  <a:pt x="13" y="1050"/>
                </a:lnTo>
                <a:cubicBezTo>
                  <a:pt x="6" y="1025"/>
                  <a:pt x="2" y="999"/>
                  <a:pt x="1" y="973"/>
                </a:cubicBezTo>
                <a:lnTo>
                  <a:pt x="1" y="971"/>
                </a:lnTo>
                <a:lnTo>
                  <a:pt x="1" y="964"/>
                </a:lnTo>
                <a:lnTo>
                  <a:pt x="1" y="959"/>
                </a:lnTo>
                <a:cubicBezTo>
                  <a:pt x="0" y="951"/>
                  <a:pt x="0" y="943"/>
                  <a:pt x="0" y="934"/>
                </a:cubicBezTo>
                <a:cubicBezTo>
                  <a:pt x="0" y="925"/>
                  <a:pt x="0" y="917"/>
                  <a:pt x="1" y="909"/>
                </a:cubicBezTo>
                <a:lnTo>
                  <a:pt x="1" y="904"/>
                </a:lnTo>
                <a:lnTo>
                  <a:pt x="1" y="185"/>
                </a:lnTo>
                <a:lnTo>
                  <a:pt x="1" y="185"/>
                </a:lnTo>
                <a:lnTo>
                  <a:pt x="1" y="183"/>
                </a:lnTo>
                <a:cubicBezTo>
                  <a:pt x="1" y="181"/>
                  <a:pt x="1" y="178"/>
                  <a:pt x="1" y="175"/>
                </a:cubicBezTo>
                <a:cubicBezTo>
                  <a:pt x="1" y="84"/>
                  <a:pt x="72" y="10"/>
                  <a:pt x="164" y="1"/>
                </a:cubicBezTo>
                <a:lnTo>
                  <a:pt x="164" y="1"/>
                </a:lnTo>
                <a:lnTo>
                  <a:pt x="167" y="0"/>
                </a:lnTo>
                <a:cubicBezTo>
                  <a:pt x="169" y="0"/>
                  <a:pt x="171" y="0"/>
                  <a:pt x="173" y="0"/>
                </a:cubicBezTo>
                <a:close/>
              </a:path>
            </a:pathLst>
          </a:custGeom>
          <a:solidFill>
            <a:schemeClr val="accent1"/>
          </a:solidFill>
          <a:ln w="12700">
            <a:noFill/>
          </a:ln>
        </p:spPr>
        <p:txBody>
          <a:bodyPr/>
          <a:p>
            <a:endParaRPr lang="zh-CN" altLang="en-US"/>
          </a:p>
        </p:txBody>
      </p:sp>
      <p:sp>
        <p:nvSpPr>
          <p:cNvPr id="21513" name="任意多边形 21"/>
          <p:cNvSpPr/>
          <p:nvPr/>
        </p:nvSpPr>
        <p:spPr>
          <a:xfrm>
            <a:off x="2014538" y="2149475"/>
            <a:ext cx="174625" cy="128588"/>
          </a:xfrm>
          <a:custGeom>
            <a:avLst/>
            <a:gdLst/>
            <a:ahLst/>
            <a:cxnLst>
              <a:cxn ang="0">
                <a:pos x="0" y="0"/>
              </a:cxn>
              <a:cxn ang="0">
                <a:pos x="0" y="0"/>
              </a:cxn>
              <a:cxn ang="0">
                <a:pos x="0" y="0"/>
              </a:cxn>
              <a:cxn ang="0">
                <a:pos x="0" y="0"/>
              </a:cxn>
            </a:cxnLst>
            <a:pathLst>
              <a:path w="340" h="253">
                <a:moveTo>
                  <a:pt x="170" y="0"/>
                </a:moveTo>
                <a:cubicBezTo>
                  <a:pt x="264" y="0"/>
                  <a:pt x="340" y="98"/>
                  <a:pt x="340" y="220"/>
                </a:cubicBezTo>
                <a:cubicBezTo>
                  <a:pt x="340" y="231"/>
                  <a:pt x="339" y="242"/>
                  <a:pt x="338" y="253"/>
                </a:cubicBezTo>
                <a:lnTo>
                  <a:pt x="338" y="253"/>
                </a:lnTo>
                <a:lnTo>
                  <a:pt x="2" y="253"/>
                </a:lnTo>
                <a:lnTo>
                  <a:pt x="2" y="253"/>
                </a:lnTo>
                <a:cubicBezTo>
                  <a:pt x="1" y="242"/>
                  <a:pt x="0" y="231"/>
                  <a:pt x="0" y="220"/>
                </a:cubicBezTo>
                <a:cubicBezTo>
                  <a:pt x="0" y="98"/>
                  <a:pt x="76" y="0"/>
                  <a:pt x="170" y="0"/>
                </a:cubicBezTo>
                <a:close/>
              </a:path>
            </a:pathLst>
          </a:custGeom>
          <a:solidFill>
            <a:srgbClr val="3157AA"/>
          </a:solidFill>
          <a:ln w="12700">
            <a:noFill/>
          </a:ln>
        </p:spPr>
        <p:txBody>
          <a:bodyPr/>
          <a:p>
            <a:endParaRPr lang="zh-CN" altLang="en-US"/>
          </a:p>
        </p:txBody>
      </p:sp>
      <p:sp>
        <p:nvSpPr>
          <p:cNvPr id="21514" name="圆角矩形 22"/>
          <p:cNvSpPr/>
          <p:nvPr/>
        </p:nvSpPr>
        <p:spPr>
          <a:xfrm>
            <a:off x="1784350" y="6408738"/>
            <a:ext cx="1223963" cy="61912"/>
          </a:xfrm>
          <a:prstGeom prst="roundRect">
            <a:avLst>
              <a:gd name="adj" fmla="val 16667"/>
            </a:avLst>
          </a:prstGeom>
          <a:solidFill>
            <a:srgbClr val="FFFFFF"/>
          </a:solidFill>
          <a:ln w="127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21515" name="矩形 12"/>
          <p:cNvSpPr/>
          <p:nvPr/>
        </p:nvSpPr>
        <p:spPr>
          <a:xfrm>
            <a:off x="1484313" y="3184525"/>
            <a:ext cx="1928812" cy="2874963"/>
          </a:xfrm>
          <a:prstGeom prst="rect">
            <a:avLst/>
          </a:prstGeom>
          <a:noFill/>
          <a:ln w="9525">
            <a:noFill/>
          </a:ln>
        </p:spPr>
        <p:txBody>
          <a:bodyPr wrap="square" lIns="0" tIns="0" rIns="0" bIns="0" anchor="t" anchorCtr="0"/>
          <a:p>
            <a:pPr>
              <a:lnSpc>
                <a:spcPct val="150000"/>
              </a:lnSpc>
            </a:pPr>
            <a:r>
              <a:rPr lang="zh-CN" altLang="en-US" sz="1600" b="1" dirty="0">
                <a:solidFill>
                  <a:srgbClr val="407385"/>
                </a:solidFill>
                <a:latin typeface="微软雅黑" panose="020B0503020204020204" charset="-122"/>
                <a:ea typeface="微软雅黑" panose="020B0503020204020204" charset="-122"/>
                <a:sym typeface="微软雅黑" panose="020B0503020204020204" charset="-122"/>
              </a:rPr>
              <a:t>一是拟安排的建设项目必须在国土空间规划确定的</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城镇开发边界内</a:t>
            </a:r>
            <a:r>
              <a:rPr lang="zh-CN" altLang="en-US" sz="1600" b="1" dirty="0">
                <a:solidFill>
                  <a:srgbClr val="407385"/>
                </a:solidFill>
                <a:latin typeface="微软雅黑" panose="020B0503020204020204" charset="-122"/>
                <a:ea typeface="微软雅黑" panose="020B0503020204020204" charset="-122"/>
                <a:sym typeface="微软雅黑" panose="020B0503020204020204" charset="-122"/>
              </a:rPr>
              <a:t>，并纳入当年的国民经济和社会发展年度计划。</a:t>
            </a:r>
            <a:endParaRPr lang="zh-CN" altLang="en-US" sz="1600" b="1" dirty="0">
              <a:solidFill>
                <a:srgbClr val="407385"/>
              </a:solidFill>
              <a:latin typeface="微软雅黑" panose="020B0503020204020204" charset="-122"/>
              <a:ea typeface="微软雅黑" panose="020B0503020204020204" charset="-122"/>
              <a:sym typeface="微软雅黑" panose="020B0503020204020204" charset="-122"/>
            </a:endParaRPr>
          </a:p>
          <a:p>
            <a:pPr>
              <a:lnSpc>
                <a:spcPct val="150000"/>
              </a:lnSpc>
            </a:pPr>
            <a:endParaRPr lang="zh-CN" altLang="en-US" sz="1600" b="1" dirty="0">
              <a:solidFill>
                <a:srgbClr val="407385"/>
              </a:solidFill>
              <a:latin typeface="微软雅黑" panose="020B0503020204020204" charset="-122"/>
              <a:ea typeface="微软雅黑" panose="020B0503020204020204" charset="-122"/>
              <a:sym typeface="微软雅黑" panose="020B0503020204020204" charset="-122"/>
            </a:endParaRPr>
          </a:p>
        </p:txBody>
      </p:sp>
      <p:sp useBgFill="1">
        <p:nvSpPr>
          <p:cNvPr id="21516" name="矩形 26"/>
          <p:cNvSpPr/>
          <p:nvPr/>
        </p:nvSpPr>
        <p:spPr>
          <a:xfrm>
            <a:off x="3713163" y="2279650"/>
            <a:ext cx="2349500" cy="4191000"/>
          </a:xfrm>
          <a:prstGeom prst="rect">
            <a:avLst/>
          </a:prstGeom>
          <a:ln w="3175">
            <a:noFill/>
          </a:ln>
        </p:spPr>
        <p:txBody>
          <a:bodyPr wrap="none" lIns="215900" tIns="935990" rIns="215900" bIns="36195" anchor="ctr" anchorCtr="0"/>
          <a:p>
            <a:pPr algn="ctr"/>
            <a:br>
              <a:rPr lang="zh-CN" altLang="en-US" sz="1400" dirty="0">
                <a:solidFill>
                  <a:srgbClr val="666666"/>
                </a:solidFill>
                <a:latin typeface="微软雅黑" panose="020B0503020204020204" charset="-122"/>
                <a:ea typeface="微软雅黑" panose="020B0503020204020204" charset="-122"/>
                <a:sym typeface="微软雅黑" panose="020B0503020204020204" charset="-122"/>
              </a:rPr>
            </a:br>
            <a:endParaRPr lang="zh-CN" altLang="en-US" dirty="0">
              <a:latin typeface="微软雅黑" panose="020B0503020204020204" charset="-122"/>
              <a:ea typeface="微软雅黑" panose="020B0503020204020204" charset="-122"/>
            </a:endParaRPr>
          </a:p>
        </p:txBody>
      </p:sp>
      <p:sp>
        <p:nvSpPr>
          <p:cNvPr id="21517" name="矩形 27"/>
          <p:cNvSpPr/>
          <p:nvPr/>
        </p:nvSpPr>
        <p:spPr>
          <a:xfrm>
            <a:off x="3703638" y="2279650"/>
            <a:ext cx="2349500" cy="4191000"/>
          </a:xfrm>
          <a:prstGeom prst="rect">
            <a:avLst/>
          </a:prstGeom>
          <a:blipFill rotWithShape="1">
            <a:blip r:embed="rId2"/>
          </a:blipFill>
          <a:ln w="3175">
            <a:noFill/>
          </a:ln>
        </p:spPr>
        <p:txBody>
          <a:bodyPr wrap="none" lIns="215900" tIns="935990" rIns="215900" bIns="36195" anchor="ctr" anchorCtr="0"/>
          <a:p>
            <a:pPr algn="ctr"/>
            <a:br>
              <a:rPr lang="zh-CN" altLang="en-US" sz="1400" dirty="0">
                <a:solidFill>
                  <a:srgbClr val="666666"/>
                </a:solidFill>
                <a:latin typeface="微软雅黑" panose="020B0503020204020204" charset="-122"/>
                <a:ea typeface="微软雅黑" panose="020B0503020204020204" charset="-122"/>
                <a:sym typeface="微软雅黑" panose="020B0503020204020204" charset="-122"/>
              </a:rPr>
            </a:br>
            <a:endParaRPr lang="zh-CN" altLang="en-US" sz="1400" dirty="0">
              <a:solidFill>
                <a:srgbClr val="666666"/>
              </a:solidFill>
              <a:latin typeface="微软雅黑" panose="020B0503020204020204" charset="-122"/>
              <a:ea typeface="微软雅黑" panose="020B0503020204020204" charset="-122"/>
              <a:sym typeface="微软雅黑" panose="020B0503020204020204" charset="-122"/>
            </a:endParaRPr>
          </a:p>
        </p:txBody>
      </p:sp>
      <p:sp>
        <p:nvSpPr>
          <p:cNvPr id="21518" name="任意多边形 28"/>
          <p:cNvSpPr/>
          <p:nvPr/>
        </p:nvSpPr>
        <p:spPr>
          <a:xfrm>
            <a:off x="3871913" y="2149475"/>
            <a:ext cx="719137" cy="925513"/>
          </a:xfrm>
          <a:custGeom>
            <a:avLst/>
            <a:gdLst/>
            <a:ahLst/>
            <a:cxnLst>
              <a:cxn ang="0">
                <a:pos x="0" y="0"/>
              </a:cxn>
              <a:cxn ang="0">
                <a:pos x="0" y="0"/>
              </a:cxn>
              <a:cxn ang="0">
                <a:pos x="0" y="0"/>
              </a:cxn>
              <a:cxn ang="0">
                <a:pos x="0" y="0"/>
              </a:cxn>
              <a:cxn ang="0">
                <a:pos x="0" y="0"/>
              </a:cxn>
              <a:cxn ang="0">
                <a:pos x="0" y="0"/>
              </a:cxn>
              <a:cxn ang="0">
                <a:pos x="0" y="0"/>
              </a:cxn>
              <a:cxn ang="0">
                <a:pos x="0" y="0"/>
              </a:cxn>
            </a:cxnLst>
            <a:pathLst>
              <a:path w="1113" h="1429">
                <a:moveTo>
                  <a:pt x="1113" y="201"/>
                </a:moveTo>
                <a:lnTo>
                  <a:pt x="996" y="201"/>
                </a:lnTo>
                <a:lnTo>
                  <a:pt x="1113" y="201"/>
                </a:lnTo>
                <a:close/>
                <a:moveTo>
                  <a:pt x="173" y="0"/>
                </a:moveTo>
                <a:lnTo>
                  <a:pt x="183" y="0"/>
                </a:lnTo>
                <a:lnTo>
                  <a:pt x="1113" y="0"/>
                </a:lnTo>
                <a:lnTo>
                  <a:pt x="1113" y="1"/>
                </a:lnTo>
                <a:lnTo>
                  <a:pt x="1108" y="1"/>
                </a:lnTo>
                <a:cubicBezTo>
                  <a:pt x="1045" y="6"/>
                  <a:pt x="995" y="82"/>
                  <a:pt x="995" y="174"/>
                </a:cubicBezTo>
                <a:cubicBezTo>
                  <a:pt x="995" y="183"/>
                  <a:pt x="995" y="192"/>
                  <a:pt x="996" y="200"/>
                </a:cubicBezTo>
                <a:lnTo>
                  <a:pt x="996" y="201"/>
                </a:lnTo>
                <a:lnTo>
                  <a:pt x="989" y="201"/>
                </a:lnTo>
                <a:lnTo>
                  <a:pt x="989" y="904"/>
                </a:lnTo>
                <a:lnTo>
                  <a:pt x="989" y="909"/>
                </a:lnTo>
                <a:cubicBezTo>
                  <a:pt x="990" y="917"/>
                  <a:pt x="990" y="925"/>
                  <a:pt x="990" y="934"/>
                </a:cubicBezTo>
                <a:cubicBezTo>
                  <a:pt x="990" y="943"/>
                  <a:pt x="990" y="951"/>
                  <a:pt x="989" y="959"/>
                </a:cubicBezTo>
                <a:lnTo>
                  <a:pt x="989" y="964"/>
                </a:lnTo>
                <a:lnTo>
                  <a:pt x="989" y="971"/>
                </a:lnTo>
                <a:lnTo>
                  <a:pt x="989" y="973"/>
                </a:lnTo>
                <a:cubicBezTo>
                  <a:pt x="988" y="999"/>
                  <a:pt x="984" y="1025"/>
                  <a:pt x="977" y="1050"/>
                </a:cubicBezTo>
                <a:lnTo>
                  <a:pt x="975" y="1055"/>
                </a:lnTo>
                <a:lnTo>
                  <a:pt x="974" y="1058"/>
                </a:lnTo>
                <a:cubicBezTo>
                  <a:pt x="919" y="1271"/>
                  <a:pt x="726" y="1429"/>
                  <a:pt x="495" y="1429"/>
                </a:cubicBezTo>
                <a:cubicBezTo>
                  <a:pt x="264" y="1429"/>
                  <a:pt x="71" y="1271"/>
                  <a:pt x="16" y="1058"/>
                </a:cubicBezTo>
                <a:lnTo>
                  <a:pt x="15" y="1055"/>
                </a:lnTo>
                <a:lnTo>
                  <a:pt x="13" y="1050"/>
                </a:lnTo>
                <a:cubicBezTo>
                  <a:pt x="6" y="1025"/>
                  <a:pt x="2" y="999"/>
                  <a:pt x="1" y="973"/>
                </a:cubicBezTo>
                <a:lnTo>
                  <a:pt x="1" y="971"/>
                </a:lnTo>
                <a:lnTo>
                  <a:pt x="1" y="964"/>
                </a:lnTo>
                <a:lnTo>
                  <a:pt x="1" y="959"/>
                </a:lnTo>
                <a:cubicBezTo>
                  <a:pt x="0" y="951"/>
                  <a:pt x="0" y="943"/>
                  <a:pt x="0" y="934"/>
                </a:cubicBezTo>
                <a:cubicBezTo>
                  <a:pt x="0" y="925"/>
                  <a:pt x="0" y="917"/>
                  <a:pt x="1" y="909"/>
                </a:cubicBezTo>
                <a:lnTo>
                  <a:pt x="1" y="904"/>
                </a:lnTo>
                <a:lnTo>
                  <a:pt x="1" y="185"/>
                </a:lnTo>
                <a:lnTo>
                  <a:pt x="1" y="185"/>
                </a:lnTo>
                <a:lnTo>
                  <a:pt x="1" y="183"/>
                </a:lnTo>
                <a:cubicBezTo>
                  <a:pt x="1" y="181"/>
                  <a:pt x="1" y="178"/>
                  <a:pt x="1" y="175"/>
                </a:cubicBezTo>
                <a:cubicBezTo>
                  <a:pt x="1" y="84"/>
                  <a:pt x="72" y="10"/>
                  <a:pt x="164" y="1"/>
                </a:cubicBezTo>
                <a:lnTo>
                  <a:pt x="164" y="1"/>
                </a:lnTo>
                <a:lnTo>
                  <a:pt x="167" y="0"/>
                </a:lnTo>
                <a:cubicBezTo>
                  <a:pt x="169" y="0"/>
                  <a:pt x="171" y="0"/>
                  <a:pt x="173" y="0"/>
                </a:cubicBezTo>
                <a:close/>
              </a:path>
            </a:pathLst>
          </a:custGeom>
          <a:blipFill rotWithShape="1">
            <a:blip r:embed="rId3"/>
          </a:blipFill>
          <a:ln w="12700">
            <a:noFill/>
          </a:ln>
        </p:spPr>
        <p:txBody>
          <a:bodyPr/>
          <a:p>
            <a:endParaRPr lang="zh-CN" altLang="en-US"/>
          </a:p>
        </p:txBody>
      </p:sp>
      <p:sp>
        <p:nvSpPr>
          <p:cNvPr id="21519" name="任意多边形 29"/>
          <p:cNvSpPr/>
          <p:nvPr/>
        </p:nvSpPr>
        <p:spPr>
          <a:xfrm>
            <a:off x="4505325" y="2149475"/>
            <a:ext cx="174625" cy="128588"/>
          </a:xfrm>
          <a:custGeom>
            <a:avLst/>
            <a:gdLst/>
            <a:ahLst/>
            <a:cxnLst>
              <a:cxn ang="0">
                <a:pos x="0" y="0"/>
              </a:cxn>
              <a:cxn ang="0">
                <a:pos x="0" y="0"/>
              </a:cxn>
              <a:cxn ang="0">
                <a:pos x="0" y="0"/>
              </a:cxn>
              <a:cxn ang="0">
                <a:pos x="0" y="0"/>
              </a:cxn>
            </a:cxnLst>
            <a:pathLst>
              <a:path w="340" h="253">
                <a:moveTo>
                  <a:pt x="170" y="0"/>
                </a:moveTo>
                <a:cubicBezTo>
                  <a:pt x="264" y="0"/>
                  <a:pt x="340" y="98"/>
                  <a:pt x="340" y="220"/>
                </a:cubicBezTo>
                <a:cubicBezTo>
                  <a:pt x="340" y="231"/>
                  <a:pt x="339" y="242"/>
                  <a:pt x="338" y="253"/>
                </a:cubicBezTo>
                <a:lnTo>
                  <a:pt x="338" y="253"/>
                </a:lnTo>
                <a:lnTo>
                  <a:pt x="2" y="253"/>
                </a:lnTo>
                <a:lnTo>
                  <a:pt x="2" y="253"/>
                </a:lnTo>
                <a:cubicBezTo>
                  <a:pt x="1" y="242"/>
                  <a:pt x="0" y="231"/>
                  <a:pt x="0" y="220"/>
                </a:cubicBezTo>
                <a:cubicBezTo>
                  <a:pt x="0" y="98"/>
                  <a:pt x="76" y="0"/>
                  <a:pt x="170" y="0"/>
                </a:cubicBezTo>
                <a:close/>
              </a:path>
            </a:pathLst>
          </a:custGeom>
          <a:solidFill>
            <a:srgbClr val="407385"/>
          </a:solidFill>
          <a:ln w="12700">
            <a:noFill/>
          </a:ln>
        </p:spPr>
        <p:txBody>
          <a:bodyPr/>
          <a:p>
            <a:endParaRPr lang="zh-CN" altLang="en-US"/>
          </a:p>
        </p:txBody>
      </p:sp>
      <p:sp>
        <p:nvSpPr>
          <p:cNvPr id="21520" name="圆角矩形 30"/>
          <p:cNvSpPr/>
          <p:nvPr/>
        </p:nvSpPr>
        <p:spPr>
          <a:xfrm>
            <a:off x="4275138" y="6408738"/>
            <a:ext cx="1225550" cy="61912"/>
          </a:xfrm>
          <a:prstGeom prst="roundRect">
            <a:avLst>
              <a:gd name="adj" fmla="val 16667"/>
            </a:avLst>
          </a:prstGeom>
          <a:solidFill>
            <a:srgbClr val="FFFFFF"/>
          </a:solidFill>
          <a:ln w="127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21521" name="矩形 32"/>
          <p:cNvSpPr/>
          <p:nvPr/>
        </p:nvSpPr>
        <p:spPr>
          <a:xfrm>
            <a:off x="3900488" y="3197225"/>
            <a:ext cx="1984375" cy="2873375"/>
          </a:xfrm>
          <a:prstGeom prst="rect">
            <a:avLst/>
          </a:prstGeom>
          <a:noFill/>
          <a:ln w="9525">
            <a:noFill/>
          </a:ln>
        </p:spPr>
        <p:txBody>
          <a:bodyPr wrap="square" lIns="0" tIns="0" rIns="0" bIns="0" anchor="t" anchorCtr="0"/>
          <a:p>
            <a:pPr>
              <a:lnSpc>
                <a:spcPct val="150000"/>
              </a:lnSpc>
            </a:pPr>
            <a:r>
              <a:rPr lang="zh-CN" altLang="en-US" sz="1600" b="1" dirty="0">
                <a:solidFill>
                  <a:srgbClr val="407385"/>
                </a:solidFill>
                <a:latin typeface="微软雅黑" panose="020B0503020204020204" charset="-122"/>
                <a:ea typeface="微软雅黑" panose="020B0503020204020204" charset="-122"/>
                <a:sym typeface="微软雅黑" panose="020B0503020204020204" charset="-122"/>
              </a:rPr>
              <a:t>二是成片开发范围内的基础设施、公共服务设施以及其他公益性用地比例一般</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不低于</a:t>
            </a:r>
            <a:r>
              <a:rPr lang="en-US" altLang="zh-CN" sz="1600" b="1" dirty="0">
                <a:solidFill>
                  <a:srgbClr val="C00000"/>
                </a:solidFill>
                <a:latin typeface="微软雅黑" panose="020B0503020204020204" charset="-122"/>
                <a:ea typeface="微软雅黑" panose="020B0503020204020204" charset="-122"/>
                <a:sym typeface="微软雅黑" panose="020B0503020204020204" charset="-122"/>
              </a:rPr>
              <a:t>40%</a:t>
            </a:r>
            <a:r>
              <a:rPr lang="zh-CN" altLang="en-US" sz="1600" b="1" dirty="0">
                <a:solidFill>
                  <a:srgbClr val="407385"/>
                </a:solidFill>
                <a:latin typeface="微软雅黑" panose="020B0503020204020204" charset="-122"/>
                <a:ea typeface="微软雅黑" panose="020B0503020204020204" charset="-122"/>
                <a:sym typeface="微软雅黑" panose="020B0503020204020204" charset="-122"/>
              </a:rPr>
              <a:t>（省级以上开发区单独编制的不低于</a:t>
            </a:r>
            <a:r>
              <a:rPr lang="en-US" altLang="zh-CN" sz="1600" b="1" dirty="0">
                <a:solidFill>
                  <a:srgbClr val="C00000"/>
                </a:solidFill>
                <a:latin typeface="微软雅黑" panose="020B0503020204020204" charset="-122"/>
                <a:ea typeface="微软雅黑" panose="020B0503020204020204" charset="-122"/>
                <a:sym typeface="微软雅黑" panose="020B0503020204020204" charset="-122"/>
              </a:rPr>
              <a:t>25%</a:t>
            </a:r>
            <a:r>
              <a:rPr lang="zh-CN" altLang="en-US" sz="1600" b="1" dirty="0">
                <a:solidFill>
                  <a:srgbClr val="407385"/>
                </a:solidFill>
                <a:latin typeface="微软雅黑" panose="020B0503020204020204" charset="-122"/>
                <a:ea typeface="微软雅黑" panose="020B0503020204020204" charset="-122"/>
                <a:sym typeface="微软雅黑" panose="020B0503020204020204" charset="-122"/>
              </a:rPr>
              <a:t>）。</a:t>
            </a:r>
            <a:endParaRPr lang="zh-CN" altLang="en-US" sz="1600" b="1" dirty="0">
              <a:solidFill>
                <a:srgbClr val="407385"/>
              </a:solidFill>
              <a:latin typeface="微软雅黑" panose="020B0503020204020204" charset="-122"/>
              <a:ea typeface="微软雅黑" panose="020B0503020204020204" charset="-122"/>
              <a:sym typeface="微软雅黑" panose="020B0503020204020204" charset="-122"/>
            </a:endParaRPr>
          </a:p>
          <a:p>
            <a:pPr>
              <a:lnSpc>
                <a:spcPct val="150000"/>
              </a:lnSpc>
            </a:pPr>
            <a:endParaRPr lang="zh-CN" altLang="en-US" sz="1600" dirty="0">
              <a:solidFill>
                <a:srgbClr val="407385"/>
              </a:solidFill>
              <a:latin typeface="微软雅黑" panose="020B0503020204020204" charset="-122"/>
              <a:ea typeface="微软雅黑" panose="020B0503020204020204" charset="-122"/>
              <a:sym typeface="微软雅黑" panose="020B0503020204020204" charset="-122"/>
            </a:endParaRPr>
          </a:p>
        </p:txBody>
      </p:sp>
      <p:sp useBgFill="1">
        <p:nvSpPr>
          <p:cNvPr id="21522" name="矩形 49"/>
          <p:cNvSpPr/>
          <p:nvPr/>
        </p:nvSpPr>
        <p:spPr>
          <a:xfrm>
            <a:off x="6203950" y="2279650"/>
            <a:ext cx="2351088" cy="4191000"/>
          </a:xfrm>
          <a:prstGeom prst="rect">
            <a:avLst/>
          </a:prstGeom>
          <a:ln w="3175">
            <a:noFill/>
          </a:ln>
        </p:spPr>
        <p:txBody>
          <a:bodyPr wrap="none" lIns="215900" tIns="935990" rIns="215900" bIns="36195" anchor="ctr" anchorCtr="0"/>
          <a:p>
            <a:pPr algn="ctr"/>
            <a:br>
              <a:rPr lang="zh-CN" altLang="en-US" sz="1400" dirty="0">
                <a:solidFill>
                  <a:srgbClr val="666666"/>
                </a:solidFill>
                <a:latin typeface="微软雅黑" panose="020B0503020204020204" charset="-122"/>
                <a:ea typeface="微软雅黑" panose="020B0503020204020204" charset="-122"/>
                <a:sym typeface="微软雅黑" panose="020B0503020204020204" charset="-122"/>
              </a:rPr>
            </a:br>
            <a:endParaRPr lang="zh-CN" altLang="en-US" dirty="0">
              <a:latin typeface="微软雅黑" panose="020B0503020204020204" charset="-122"/>
              <a:ea typeface="微软雅黑" panose="020B0503020204020204" charset="-122"/>
            </a:endParaRPr>
          </a:p>
        </p:txBody>
      </p:sp>
      <p:sp>
        <p:nvSpPr>
          <p:cNvPr id="21523" name="矩形 50"/>
          <p:cNvSpPr/>
          <p:nvPr/>
        </p:nvSpPr>
        <p:spPr>
          <a:xfrm>
            <a:off x="6194425" y="2279650"/>
            <a:ext cx="2351088" cy="4191000"/>
          </a:xfrm>
          <a:prstGeom prst="rect">
            <a:avLst/>
          </a:prstGeom>
          <a:solidFill>
            <a:srgbClr val="9AB0E2"/>
          </a:solidFill>
          <a:ln w="3175">
            <a:noFill/>
          </a:ln>
        </p:spPr>
        <p:txBody>
          <a:bodyPr wrap="none" lIns="215900" tIns="935990" rIns="215900" bIns="36195" anchor="ctr" anchorCtr="0"/>
          <a:p>
            <a:pPr algn="ctr"/>
            <a:br>
              <a:rPr lang="zh-CN" altLang="en-US" sz="1400" dirty="0">
                <a:solidFill>
                  <a:srgbClr val="666666"/>
                </a:solidFill>
                <a:latin typeface="微软雅黑" panose="020B0503020204020204" charset="-122"/>
                <a:ea typeface="微软雅黑" panose="020B0503020204020204" charset="-122"/>
                <a:sym typeface="微软雅黑" panose="020B0503020204020204" charset="-122"/>
              </a:rPr>
            </a:br>
            <a:endParaRPr lang="zh-CN" altLang="en-US" sz="1400" dirty="0">
              <a:solidFill>
                <a:srgbClr val="666666"/>
              </a:solidFill>
              <a:latin typeface="微软雅黑" panose="020B0503020204020204" charset="-122"/>
              <a:ea typeface="微软雅黑" panose="020B0503020204020204" charset="-122"/>
              <a:sym typeface="微软雅黑" panose="020B0503020204020204" charset="-122"/>
            </a:endParaRPr>
          </a:p>
        </p:txBody>
      </p:sp>
      <p:sp>
        <p:nvSpPr>
          <p:cNvPr id="21524" name="任意多边形 51"/>
          <p:cNvSpPr/>
          <p:nvPr/>
        </p:nvSpPr>
        <p:spPr>
          <a:xfrm>
            <a:off x="6362700" y="2149475"/>
            <a:ext cx="719138" cy="925513"/>
          </a:xfrm>
          <a:custGeom>
            <a:avLst/>
            <a:gdLst/>
            <a:ahLst/>
            <a:cxnLst>
              <a:cxn ang="0">
                <a:pos x="0" y="0"/>
              </a:cxn>
              <a:cxn ang="0">
                <a:pos x="0" y="0"/>
              </a:cxn>
              <a:cxn ang="0">
                <a:pos x="0" y="0"/>
              </a:cxn>
              <a:cxn ang="0">
                <a:pos x="0" y="0"/>
              </a:cxn>
              <a:cxn ang="0">
                <a:pos x="0" y="0"/>
              </a:cxn>
              <a:cxn ang="0">
                <a:pos x="0" y="0"/>
              </a:cxn>
              <a:cxn ang="0">
                <a:pos x="0" y="0"/>
              </a:cxn>
              <a:cxn ang="0">
                <a:pos x="0" y="0"/>
              </a:cxn>
            </a:cxnLst>
            <a:pathLst>
              <a:path w="1113" h="1429">
                <a:moveTo>
                  <a:pt x="1113" y="201"/>
                </a:moveTo>
                <a:lnTo>
                  <a:pt x="996" y="201"/>
                </a:lnTo>
                <a:lnTo>
                  <a:pt x="1113" y="201"/>
                </a:lnTo>
                <a:close/>
                <a:moveTo>
                  <a:pt x="173" y="0"/>
                </a:moveTo>
                <a:lnTo>
                  <a:pt x="183" y="0"/>
                </a:lnTo>
                <a:lnTo>
                  <a:pt x="1113" y="0"/>
                </a:lnTo>
                <a:lnTo>
                  <a:pt x="1113" y="1"/>
                </a:lnTo>
                <a:lnTo>
                  <a:pt x="1108" y="1"/>
                </a:lnTo>
                <a:cubicBezTo>
                  <a:pt x="1045" y="6"/>
                  <a:pt x="995" y="82"/>
                  <a:pt x="995" y="174"/>
                </a:cubicBezTo>
                <a:cubicBezTo>
                  <a:pt x="995" y="183"/>
                  <a:pt x="995" y="192"/>
                  <a:pt x="996" y="200"/>
                </a:cubicBezTo>
                <a:lnTo>
                  <a:pt x="996" y="201"/>
                </a:lnTo>
                <a:lnTo>
                  <a:pt x="989" y="201"/>
                </a:lnTo>
                <a:lnTo>
                  <a:pt x="989" y="904"/>
                </a:lnTo>
                <a:lnTo>
                  <a:pt x="989" y="909"/>
                </a:lnTo>
                <a:cubicBezTo>
                  <a:pt x="990" y="917"/>
                  <a:pt x="990" y="925"/>
                  <a:pt x="990" y="934"/>
                </a:cubicBezTo>
                <a:cubicBezTo>
                  <a:pt x="990" y="943"/>
                  <a:pt x="990" y="951"/>
                  <a:pt x="989" y="959"/>
                </a:cubicBezTo>
                <a:lnTo>
                  <a:pt x="989" y="964"/>
                </a:lnTo>
                <a:lnTo>
                  <a:pt x="989" y="971"/>
                </a:lnTo>
                <a:lnTo>
                  <a:pt x="989" y="973"/>
                </a:lnTo>
                <a:cubicBezTo>
                  <a:pt x="988" y="999"/>
                  <a:pt x="984" y="1025"/>
                  <a:pt x="977" y="1050"/>
                </a:cubicBezTo>
                <a:lnTo>
                  <a:pt x="975" y="1055"/>
                </a:lnTo>
                <a:lnTo>
                  <a:pt x="974" y="1058"/>
                </a:lnTo>
                <a:cubicBezTo>
                  <a:pt x="919" y="1271"/>
                  <a:pt x="726" y="1429"/>
                  <a:pt x="495" y="1429"/>
                </a:cubicBezTo>
                <a:cubicBezTo>
                  <a:pt x="264" y="1429"/>
                  <a:pt x="71" y="1271"/>
                  <a:pt x="16" y="1058"/>
                </a:cubicBezTo>
                <a:lnTo>
                  <a:pt x="15" y="1055"/>
                </a:lnTo>
                <a:lnTo>
                  <a:pt x="13" y="1050"/>
                </a:lnTo>
                <a:cubicBezTo>
                  <a:pt x="6" y="1025"/>
                  <a:pt x="2" y="999"/>
                  <a:pt x="1" y="973"/>
                </a:cubicBezTo>
                <a:lnTo>
                  <a:pt x="1" y="971"/>
                </a:lnTo>
                <a:lnTo>
                  <a:pt x="1" y="964"/>
                </a:lnTo>
                <a:lnTo>
                  <a:pt x="1" y="959"/>
                </a:lnTo>
                <a:cubicBezTo>
                  <a:pt x="0" y="951"/>
                  <a:pt x="0" y="943"/>
                  <a:pt x="0" y="934"/>
                </a:cubicBezTo>
                <a:cubicBezTo>
                  <a:pt x="0" y="925"/>
                  <a:pt x="0" y="917"/>
                  <a:pt x="1" y="909"/>
                </a:cubicBezTo>
                <a:lnTo>
                  <a:pt x="1" y="904"/>
                </a:lnTo>
                <a:lnTo>
                  <a:pt x="1" y="185"/>
                </a:lnTo>
                <a:lnTo>
                  <a:pt x="1" y="185"/>
                </a:lnTo>
                <a:lnTo>
                  <a:pt x="1" y="183"/>
                </a:lnTo>
                <a:cubicBezTo>
                  <a:pt x="1" y="181"/>
                  <a:pt x="1" y="178"/>
                  <a:pt x="1" y="175"/>
                </a:cubicBezTo>
                <a:cubicBezTo>
                  <a:pt x="1" y="84"/>
                  <a:pt x="72" y="10"/>
                  <a:pt x="164" y="1"/>
                </a:cubicBezTo>
                <a:lnTo>
                  <a:pt x="164" y="1"/>
                </a:lnTo>
                <a:lnTo>
                  <a:pt x="167" y="0"/>
                </a:lnTo>
                <a:cubicBezTo>
                  <a:pt x="169" y="0"/>
                  <a:pt x="171" y="0"/>
                  <a:pt x="173" y="0"/>
                </a:cubicBezTo>
                <a:close/>
              </a:path>
            </a:pathLst>
          </a:custGeom>
          <a:solidFill>
            <a:schemeClr val="accent1"/>
          </a:solidFill>
          <a:ln w="12700">
            <a:noFill/>
          </a:ln>
        </p:spPr>
        <p:txBody>
          <a:bodyPr/>
          <a:p>
            <a:endParaRPr lang="zh-CN" altLang="en-US"/>
          </a:p>
        </p:txBody>
      </p:sp>
      <p:sp>
        <p:nvSpPr>
          <p:cNvPr id="21525" name="任意多边形 52"/>
          <p:cNvSpPr/>
          <p:nvPr/>
        </p:nvSpPr>
        <p:spPr>
          <a:xfrm>
            <a:off x="6997700" y="2149475"/>
            <a:ext cx="174625" cy="128588"/>
          </a:xfrm>
          <a:custGeom>
            <a:avLst/>
            <a:gdLst/>
            <a:ahLst/>
            <a:cxnLst>
              <a:cxn ang="0">
                <a:pos x="0" y="0"/>
              </a:cxn>
              <a:cxn ang="0">
                <a:pos x="0" y="0"/>
              </a:cxn>
              <a:cxn ang="0">
                <a:pos x="0" y="0"/>
              </a:cxn>
              <a:cxn ang="0">
                <a:pos x="0" y="0"/>
              </a:cxn>
            </a:cxnLst>
            <a:pathLst>
              <a:path w="340" h="253">
                <a:moveTo>
                  <a:pt x="170" y="0"/>
                </a:moveTo>
                <a:cubicBezTo>
                  <a:pt x="264" y="0"/>
                  <a:pt x="340" y="98"/>
                  <a:pt x="340" y="220"/>
                </a:cubicBezTo>
                <a:cubicBezTo>
                  <a:pt x="340" y="231"/>
                  <a:pt x="339" y="242"/>
                  <a:pt x="338" y="253"/>
                </a:cubicBezTo>
                <a:lnTo>
                  <a:pt x="338" y="253"/>
                </a:lnTo>
                <a:lnTo>
                  <a:pt x="2" y="253"/>
                </a:lnTo>
                <a:lnTo>
                  <a:pt x="2" y="253"/>
                </a:lnTo>
                <a:cubicBezTo>
                  <a:pt x="1" y="242"/>
                  <a:pt x="0" y="231"/>
                  <a:pt x="0" y="220"/>
                </a:cubicBezTo>
                <a:cubicBezTo>
                  <a:pt x="0" y="98"/>
                  <a:pt x="76" y="0"/>
                  <a:pt x="170" y="0"/>
                </a:cubicBezTo>
                <a:close/>
              </a:path>
            </a:pathLst>
          </a:custGeom>
          <a:solidFill>
            <a:srgbClr val="3157AA"/>
          </a:solidFill>
          <a:ln w="12700">
            <a:noFill/>
          </a:ln>
        </p:spPr>
        <p:txBody>
          <a:bodyPr/>
          <a:p>
            <a:endParaRPr lang="zh-CN" altLang="en-US"/>
          </a:p>
        </p:txBody>
      </p:sp>
      <p:sp>
        <p:nvSpPr>
          <p:cNvPr id="21526" name="圆角矩形 53"/>
          <p:cNvSpPr/>
          <p:nvPr/>
        </p:nvSpPr>
        <p:spPr>
          <a:xfrm>
            <a:off x="6767513" y="6408738"/>
            <a:ext cx="1223962" cy="61912"/>
          </a:xfrm>
          <a:prstGeom prst="roundRect">
            <a:avLst>
              <a:gd name="adj" fmla="val 16667"/>
            </a:avLst>
          </a:prstGeom>
          <a:solidFill>
            <a:srgbClr val="FFFFFF"/>
          </a:solidFill>
          <a:ln w="127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21527" name="矩形 55"/>
          <p:cNvSpPr/>
          <p:nvPr/>
        </p:nvSpPr>
        <p:spPr>
          <a:xfrm>
            <a:off x="6488113" y="3260725"/>
            <a:ext cx="1917700" cy="2874963"/>
          </a:xfrm>
          <a:prstGeom prst="rect">
            <a:avLst/>
          </a:prstGeom>
          <a:noFill/>
          <a:ln w="9525">
            <a:noFill/>
          </a:ln>
        </p:spPr>
        <p:txBody>
          <a:bodyPr wrap="square" lIns="0" tIns="0" rIns="0" bIns="0" anchor="t" anchorCtr="0"/>
          <a:p>
            <a:pPr>
              <a:lnSpc>
                <a:spcPct val="15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三是经涉及的集体经济组织村民会议</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三分之二</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以上成员或</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三分之二</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村民代表同意。</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50000"/>
              </a:lnSpc>
            </a:pP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p:txBody>
      </p:sp>
      <p:sp useBgFill="1">
        <p:nvSpPr>
          <p:cNvPr id="21528" name="矩形 57"/>
          <p:cNvSpPr/>
          <p:nvPr/>
        </p:nvSpPr>
        <p:spPr>
          <a:xfrm>
            <a:off x="8694738" y="2279650"/>
            <a:ext cx="2351087" cy="4191000"/>
          </a:xfrm>
          <a:prstGeom prst="rect">
            <a:avLst/>
          </a:prstGeom>
          <a:ln w="3175">
            <a:noFill/>
          </a:ln>
        </p:spPr>
        <p:txBody>
          <a:bodyPr wrap="none" lIns="215900" tIns="935990" rIns="215900" bIns="36195" anchor="ctr" anchorCtr="0"/>
          <a:p>
            <a:pPr algn="ctr"/>
            <a:br>
              <a:rPr lang="zh-CN" altLang="en-US" sz="1400" dirty="0">
                <a:solidFill>
                  <a:srgbClr val="666666"/>
                </a:solidFill>
                <a:latin typeface="微软雅黑" panose="020B0503020204020204" charset="-122"/>
                <a:ea typeface="微软雅黑" panose="020B0503020204020204" charset="-122"/>
                <a:sym typeface="微软雅黑" panose="020B0503020204020204" charset="-122"/>
              </a:rPr>
            </a:br>
            <a:endParaRPr lang="zh-CN" altLang="en-US" dirty="0">
              <a:latin typeface="微软雅黑" panose="020B0503020204020204" charset="-122"/>
              <a:ea typeface="微软雅黑" panose="020B0503020204020204" charset="-122"/>
            </a:endParaRPr>
          </a:p>
        </p:txBody>
      </p:sp>
      <p:sp>
        <p:nvSpPr>
          <p:cNvPr id="21529" name="矩形 58"/>
          <p:cNvSpPr/>
          <p:nvPr/>
        </p:nvSpPr>
        <p:spPr>
          <a:xfrm>
            <a:off x="8685213" y="2279650"/>
            <a:ext cx="2351087" cy="4191000"/>
          </a:xfrm>
          <a:prstGeom prst="rect">
            <a:avLst/>
          </a:prstGeom>
          <a:blipFill rotWithShape="1">
            <a:blip r:embed="rId2"/>
          </a:blipFill>
          <a:ln w="3175">
            <a:noFill/>
          </a:ln>
        </p:spPr>
        <p:txBody>
          <a:bodyPr wrap="none" lIns="215900" tIns="935990" rIns="215900" bIns="36195" anchor="ctr" anchorCtr="0"/>
          <a:p>
            <a:pPr algn="ctr"/>
            <a:br>
              <a:rPr lang="zh-CN" altLang="en-US" sz="1400" dirty="0">
                <a:solidFill>
                  <a:srgbClr val="666666"/>
                </a:solidFill>
                <a:latin typeface="微软雅黑" panose="020B0503020204020204" charset="-122"/>
                <a:ea typeface="微软雅黑" panose="020B0503020204020204" charset="-122"/>
                <a:sym typeface="微软雅黑" panose="020B0503020204020204" charset="-122"/>
              </a:rPr>
            </a:br>
            <a:endParaRPr lang="zh-CN" altLang="en-US" sz="1400" dirty="0">
              <a:solidFill>
                <a:srgbClr val="666666"/>
              </a:solidFill>
              <a:latin typeface="微软雅黑" panose="020B0503020204020204" charset="-122"/>
              <a:ea typeface="微软雅黑" panose="020B0503020204020204" charset="-122"/>
              <a:sym typeface="微软雅黑" panose="020B0503020204020204" charset="-122"/>
            </a:endParaRPr>
          </a:p>
        </p:txBody>
      </p:sp>
      <p:sp>
        <p:nvSpPr>
          <p:cNvPr id="21530" name="任意多边形 59"/>
          <p:cNvSpPr/>
          <p:nvPr/>
        </p:nvSpPr>
        <p:spPr>
          <a:xfrm>
            <a:off x="8853488" y="2149475"/>
            <a:ext cx="720725" cy="925513"/>
          </a:xfrm>
          <a:custGeom>
            <a:avLst/>
            <a:gdLst/>
            <a:ahLst/>
            <a:cxnLst>
              <a:cxn ang="0">
                <a:pos x="0" y="0"/>
              </a:cxn>
              <a:cxn ang="0">
                <a:pos x="0" y="0"/>
              </a:cxn>
              <a:cxn ang="0">
                <a:pos x="0" y="0"/>
              </a:cxn>
              <a:cxn ang="0">
                <a:pos x="0" y="0"/>
              </a:cxn>
              <a:cxn ang="0">
                <a:pos x="0" y="0"/>
              </a:cxn>
              <a:cxn ang="0">
                <a:pos x="0" y="0"/>
              </a:cxn>
              <a:cxn ang="0">
                <a:pos x="0" y="0"/>
              </a:cxn>
              <a:cxn ang="0">
                <a:pos x="0" y="0"/>
              </a:cxn>
            </a:cxnLst>
            <a:pathLst>
              <a:path w="1113" h="1429">
                <a:moveTo>
                  <a:pt x="1113" y="201"/>
                </a:moveTo>
                <a:lnTo>
                  <a:pt x="996" y="201"/>
                </a:lnTo>
                <a:lnTo>
                  <a:pt x="1113" y="201"/>
                </a:lnTo>
                <a:close/>
                <a:moveTo>
                  <a:pt x="173" y="0"/>
                </a:moveTo>
                <a:lnTo>
                  <a:pt x="183" y="0"/>
                </a:lnTo>
                <a:lnTo>
                  <a:pt x="1113" y="0"/>
                </a:lnTo>
                <a:lnTo>
                  <a:pt x="1113" y="1"/>
                </a:lnTo>
                <a:lnTo>
                  <a:pt x="1108" y="1"/>
                </a:lnTo>
                <a:cubicBezTo>
                  <a:pt x="1045" y="6"/>
                  <a:pt x="995" y="82"/>
                  <a:pt x="995" y="174"/>
                </a:cubicBezTo>
                <a:cubicBezTo>
                  <a:pt x="995" y="183"/>
                  <a:pt x="995" y="192"/>
                  <a:pt x="996" y="200"/>
                </a:cubicBezTo>
                <a:lnTo>
                  <a:pt x="996" y="201"/>
                </a:lnTo>
                <a:lnTo>
                  <a:pt x="989" y="201"/>
                </a:lnTo>
                <a:lnTo>
                  <a:pt x="989" y="904"/>
                </a:lnTo>
                <a:lnTo>
                  <a:pt x="989" y="909"/>
                </a:lnTo>
                <a:cubicBezTo>
                  <a:pt x="990" y="917"/>
                  <a:pt x="990" y="925"/>
                  <a:pt x="990" y="934"/>
                </a:cubicBezTo>
                <a:cubicBezTo>
                  <a:pt x="990" y="943"/>
                  <a:pt x="990" y="951"/>
                  <a:pt x="989" y="959"/>
                </a:cubicBezTo>
                <a:lnTo>
                  <a:pt x="989" y="964"/>
                </a:lnTo>
                <a:lnTo>
                  <a:pt x="989" y="971"/>
                </a:lnTo>
                <a:lnTo>
                  <a:pt x="989" y="973"/>
                </a:lnTo>
                <a:cubicBezTo>
                  <a:pt x="988" y="999"/>
                  <a:pt x="984" y="1025"/>
                  <a:pt x="977" y="1050"/>
                </a:cubicBezTo>
                <a:lnTo>
                  <a:pt x="975" y="1055"/>
                </a:lnTo>
                <a:lnTo>
                  <a:pt x="974" y="1058"/>
                </a:lnTo>
                <a:cubicBezTo>
                  <a:pt x="919" y="1271"/>
                  <a:pt x="726" y="1429"/>
                  <a:pt x="495" y="1429"/>
                </a:cubicBezTo>
                <a:cubicBezTo>
                  <a:pt x="264" y="1429"/>
                  <a:pt x="71" y="1271"/>
                  <a:pt x="16" y="1058"/>
                </a:cubicBezTo>
                <a:lnTo>
                  <a:pt x="15" y="1055"/>
                </a:lnTo>
                <a:lnTo>
                  <a:pt x="13" y="1050"/>
                </a:lnTo>
                <a:cubicBezTo>
                  <a:pt x="6" y="1025"/>
                  <a:pt x="2" y="999"/>
                  <a:pt x="1" y="973"/>
                </a:cubicBezTo>
                <a:lnTo>
                  <a:pt x="1" y="971"/>
                </a:lnTo>
                <a:lnTo>
                  <a:pt x="1" y="964"/>
                </a:lnTo>
                <a:lnTo>
                  <a:pt x="1" y="959"/>
                </a:lnTo>
                <a:cubicBezTo>
                  <a:pt x="0" y="951"/>
                  <a:pt x="0" y="943"/>
                  <a:pt x="0" y="934"/>
                </a:cubicBezTo>
                <a:cubicBezTo>
                  <a:pt x="0" y="925"/>
                  <a:pt x="0" y="917"/>
                  <a:pt x="1" y="909"/>
                </a:cubicBezTo>
                <a:lnTo>
                  <a:pt x="1" y="904"/>
                </a:lnTo>
                <a:lnTo>
                  <a:pt x="1" y="185"/>
                </a:lnTo>
                <a:lnTo>
                  <a:pt x="1" y="185"/>
                </a:lnTo>
                <a:lnTo>
                  <a:pt x="1" y="183"/>
                </a:lnTo>
                <a:cubicBezTo>
                  <a:pt x="1" y="181"/>
                  <a:pt x="1" y="178"/>
                  <a:pt x="1" y="175"/>
                </a:cubicBezTo>
                <a:cubicBezTo>
                  <a:pt x="1" y="84"/>
                  <a:pt x="72" y="10"/>
                  <a:pt x="164" y="1"/>
                </a:cubicBezTo>
                <a:lnTo>
                  <a:pt x="164" y="1"/>
                </a:lnTo>
                <a:lnTo>
                  <a:pt x="167" y="0"/>
                </a:lnTo>
                <a:cubicBezTo>
                  <a:pt x="169" y="0"/>
                  <a:pt x="171" y="0"/>
                  <a:pt x="173" y="0"/>
                </a:cubicBezTo>
                <a:close/>
              </a:path>
            </a:pathLst>
          </a:custGeom>
          <a:blipFill rotWithShape="1">
            <a:blip r:embed="rId3"/>
          </a:blipFill>
          <a:ln w="12700">
            <a:noFill/>
          </a:ln>
        </p:spPr>
        <p:txBody>
          <a:bodyPr/>
          <a:p>
            <a:endParaRPr lang="zh-CN" altLang="en-US"/>
          </a:p>
        </p:txBody>
      </p:sp>
      <p:sp>
        <p:nvSpPr>
          <p:cNvPr id="21531" name="任意多边形 60"/>
          <p:cNvSpPr/>
          <p:nvPr/>
        </p:nvSpPr>
        <p:spPr>
          <a:xfrm>
            <a:off x="9488488" y="2149475"/>
            <a:ext cx="174625" cy="128588"/>
          </a:xfrm>
          <a:custGeom>
            <a:avLst/>
            <a:gdLst/>
            <a:ahLst/>
            <a:cxnLst>
              <a:cxn ang="0">
                <a:pos x="0" y="0"/>
              </a:cxn>
              <a:cxn ang="0">
                <a:pos x="0" y="0"/>
              </a:cxn>
              <a:cxn ang="0">
                <a:pos x="0" y="0"/>
              </a:cxn>
              <a:cxn ang="0">
                <a:pos x="0" y="0"/>
              </a:cxn>
            </a:cxnLst>
            <a:pathLst>
              <a:path w="340" h="253">
                <a:moveTo>
                  <a:pt x="170" y="0"/>
                </a:moveTo>
                <a:cubicBezTo>
                  <a:pt x="264" y="0"/>
                  <a:pt x="340" y="98"/>
                  <a:pt x="340" y="220"/>
                </a:cubicBezTo>
                <a:cubicBezTo>
                  <a:pt x="340" y="231"/>
                  <a:pt x="339" y="242"/>
                  <a:pt x="338" y="253"/>
                </a:cubicBezTo>
                <a:lnTo>
                  <a:pt x="338" y="253"/>
                </a:lnTo>
                <a:lnTo>
                  <a:pt x="2" y="253"/>
                </a:lnTo>
                <a:lnTo>
                  <a:pt x="2" y="253"/>
                </a:lnTo>
                <a:cubicBezTo>
                  <a:pt x="1" y="242"/>
                  <a:pt x="0" y="231"/>
                  <a:pt x="0" y="220"/>
                </a:cubicBezTo>
                <a:cubicBezTo>
                  <a:pt x="0" y="98"/>
                  <a:pt x="76" y="0"/>
                  <a:pt x="170" y="0"/>
                </a:cubicBezTo>
                <a:close/>
              </a:path>
            </a:pathLst>
          </a:custGeom>
          <a:solidFill>
            <a:srgbClr val="407385"/>
          </a:solidFill>
          <a:ln w="12700">
            <a:noFill/>
          </a:ln>
        </p:spPr>
        <p:txBody>
          <a:bodyPr/>
          <a:p>
            <a:endParaRPr lang="zh-CN" altLang="en-US"/>
          </a:p>
        </p:txBody>
      </p:sp>
      <p:sp>
        <p:nvSpPr>
          <p:cNvPr id="21532" name="圆角矩形 61"/>
          <p:cNvSpPr/>
          <p:nvPr/>
        </p:nvSpPr>
        <p:spPr>
          <a:xfrm>
            <a:off x="9258300" y="6408738"/>
            <a:ext cx="1223963" cy="61912"/>
          </a:xfrm>
          <a:prstGeom prst="roundRect">
            <a:avLst>
              <a:gd name="adj" fmla="val 16667"/>
            </a:avLst>
          </a:prstGeom>
          <a:solidFill>
            <a:srgbClr val="FFFFFF"/>
          </a:solidFill>
          <a:ln w="127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21533" name="矩形 63"/>
          <p:cNvSpPr/>
          <p:nvPr/>
        </p:nvSpPr>
        <p:spPr>
          <a:xfrm>
            <a:off x="8980488" y="3260725"/>
            <a:ext cx="1781175" cy="2874963"/>
          </a:xfrm>
          <a:prstGeom prst="rect">
            <a:avLst/>
          </a:prstGeom>
          <a:noFill/>
          <a:ln w="9525">
            <a:noFill/>
          </a:ln>
        </p:spPr>
        <p:txBody>
          <a:bodyPr wrap="square" lIns="0" tIns="0" rIns="0" bIns="0" anchor="t" anchorCtr="0"/>
          <a:p>
            <a:pPr>
              <a:lnSpc>
                <a:spcPct val="150000"/>
              </a:lnSpc>
            </a:pPr>
            <a:r>
              <a:rPr lang="zh-CN" altLang="en-US" sz="1600" b="1" dirty="0">
                <a:solidFill>
                  <a:srgbClr val="407385"/>
                </a:solidFill>
                <a:latin typeface="微软雅黑" panose="020B0503020204020204" charset="-122"/>
                <a:ea typeface="微软雅黑" panose="020B0503020204020204" charset="-122"/>
                <a:sym typeface="微软雅黑" panose="020B0503020204020204" charset="-122"/>
              </a:rPr>
              <a:t>四是已批准实施的成片开发方案必须在</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两年内实施完成</a:t>
            </a:r>
            <a:r>
              <a:rPr lang="zh-CN" altLang="en-US" sz="1600" b="1" dirty="0">
                <a:solidFill>
                  <a:srgbClr val="407385"/>
                </a:solidFill>
                <a:latin typeface="微软雅黑" panose="020B0503020204020204" charset="-122"/>
                <a:ea typeface="微软雅黑" panose="020B0503020204020204" charset="-122"/>
                <a:sym typeface="微软雅黑" panose="020B0503020204020204" charset="-122"/>
              </a:rPr>
              <a:t>，方可编制新的成片开发方案。</a:t>
            </a:r>
            <a:endParaRPr lang="zh-CN" altLang="en-US" sz="1600" b="1" dirty="0">
              <a:solidFill>
                <a:srgbClr val="407385"/>
              </a:solidFill>
              <a:latin typeface="微软雅黑" panose="020B0503020204020204" charset="-122"/>
              <a:ea typeface="微软雅黑" panose="020B0503020204020204" charset="-122"/>
              <a:sym typeface="微软雅黑" panose="020B0503020204020204" charset="-122"/>
            </a:endParaRPr>
          </a:p>
          <a:p>
            <a:pPr>
              <a:lnSpc>
                <a:spcPct val="150000"/>
              </a:lnSpc>
            </a:pPr>
            <a:endParaRPr lang="zh-CN" altLang="en-US" sz="1600" dirty="0">
              <a:solidFill>
                <a:srgbClr val="407385"/>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2530" name="文本框 4"/>
          <p:cNvSpPr/>
          <p:nvPr/>
        </p:nvSpPr>
        <p:spPr>
          <a:xfrm>
            <a:off x="-452437" y="215900"/>
            <a:ext cx="3441700"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22531" name="矩形: 圆角 2"/>
          <p:cNvSpPr/>
          <p:nvPr/>
        </p:nvSpPr>
        <p:spPr>
          <a:xfrm>
            <a:off x="825500" y="955675"/>
            <a:ext cx="6122988" cy="503238"/>
          </a:xfrm>
          <a:prstGeom prst="roundRect">
            <a:avLst>
              <a:gd name="adj" fmla="val 50000"/>
            </a:avLst>
          </a:prstGeom>
          <a:solidFill>
            <a:schemeClr val="tx2"/>
          </a:solidFill>
          <a:ln w="9525">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22532"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（四）编制土地征收成片开发方案</a:t>
            </a:r>
            <a:endParaRPr lang="zh-CN" altLang="en-US" dirty="0">
              <a:latin typeface="微软雅黑" panose="020B0503020204020204" charset="-122"/>
              <a:ea typeface="微软雅黑" panose="020B0503020204020204" charset="-122"/>
            </a:endParaRPr>
          </a:p>
        </p:txBody>
      </p:sp>
      <p:sp>
        <p:nvSpPr>
          <p:cNvPr id="22533" name="文本框 8"/>
          <p:cNvSpPr/>
          <p:nvPr/>
        </p:nvSpPr>
        <p:spPr>
          <a:xfrm>
            <a:off x="184150" y="1631950"/>
            <a:ext cx="2384425" cy="746125"/>
          </a:xfrm>
          <a:prstGeom prst="rect">
            <a:avLst/>
          </a:prstGeom>
          <a:noFill/>
          <a:ln w="9525">
            <a:noFill/>
          </a:ln>
        </p:spPr>
        <p:txBody>
          <a:bodyPr wrap="square" anchor="t" anchorCtr="0"/>
          <a:p>
            <a:pPr indent="408305">
              <a:lnSpc>
                <a:spcPts val="2700"/>
              </a:lnSpc>
            </a:pP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5.</a:t>
            </a:r>
            <a:r>
              <a:rPr lang="en-US" altLang="zh-CN" sz="2000" b="1" dirty="0">
                <a:solidFill>
                  <a:srgbClr val="407486"/>
                </a:solidFill>
                <a:latin typeface="微软雅黑" panose="020B0503020204020204" charset="-122"/>
                <a:ea typeface="微软雅黑" panose="020B0503020204020204" charset="-122"/>
                <a:sym typeface="微软雅黑" panose="020B0503020204020204" charset="-122"/>
              </a:rPr>
              <a:t>常见</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问题：</a:t>
            </a:r>
            <a:endParaRPr lang="zh-CN" altLang="en-US" sz="2000" dirty="0">
              <a:latin typeface="微软雅黑" panose="020B0503020204020204" charset="-122"/>
              <a:ea typeface="微软雅黑" panose="020B0503020204020204" charset="-122"/>
            </a:endParaRPr>
          </a:p>
        </p:txBody>
      </p:sp>
      <p:sp>
        <p:nvSpPr>
          <p:cNvPr id="22534" name="矩形 2"/>
          <p:cNvSpPr/>
          <p:nvPr/>
        </p:nvSpPr>
        <p:spPr>
          <a:xfrm>
            <a:off x="3952875" y="1698625"/>
            <a:ext cx="6038850" cy="1203325"/>
          </a:xfrm>
          <a:custGeom>
            <a:avLst/>
            <a:gdLst/>
            <a:ahLst/>
            <a:cxnLst>
              <a:cxn ang="0">
                <a:pos x="0" y="0"/>
              </a:cxn>
            </a:cxnLst>
            <a:pathLst>
              <a:path w="5893094" h="1302861">
                <a:moveTo>
                  <a:pt x="666880" y="0"/>
                </a:moveTo>
                <a:lnTo>
                  <a:pt x="3465644" y="0"/>
                </a:lnTo>
                <a:lnTo>
                  <a:pt x="4677048" y="0"/>
                </a:lnTo>
                <a:lnTo>
                  <a:pt x="5893094" y="0"/>
                </a:lnTo>
                <a:lnTo>
                  <a:pt x="5893094" y="1302861"/>
                </a:lnTo>
                <a:lnTo>
                  <a:pt x="4677048" y="1302861"/>
                </a:lnTo>
                <a:lnTo>
                  <a:pt x="3465644" y="1302861"/>
                </a:lnTo>
                <a:lnTo>
                  <a:pt x="666880" y="1302861"/>
                </a:lnTo>
                <a:cubicBezTo>
                  <a:pt x="407561" y="1302861"/>
                  <a:pt x="172237" y="1233203"/>
                  <a:pt x="0" y="1119047"/>
                </a:cubicBezTo>
                <a:lnTo>
                  <a:pt x="0" y="183815"/>
                </a:lnTo>
                <a:cubicBezTo>
                  <a:pt x="172237" y="69659"/>
                  <a:pt x="407561" y="0"/>
                  <a:pt x="666880" y="0"/>
                </a:cubicBezTo>
                <a:close/>
              </a:path>
            </a:pathLst>
          </a:custGeom>
          <a:solidFill>
            <a:schemeClr val="accent1">
              <a:alpha val="20000"/>
            </a:schemeClr>
          </a:solidFill>
          <a:ln w="3175">
            <a:noFill/>
          </a:ln>
        </p:spPr>
        <p:txBody>
          <a:bodyPr/>
          <a:p>
            <a:endParaRPr lang="zh-CN" altLang="en-US"/>
          </a:p>
        </p:txBody>
      </p:sp>
      <p:sp>
        <p:nvSpPr>
          <p:cNvPr id="22535" name="TextBox 45"/>
          <p:cNvSpPr/>
          <p:nvPr/>
        </p:nvSpPr>
        <p:spPr>
          <a:xfrm>
            <a:off x="4806950" y="2001838"/>
            <a:ext cx="5170488" cy="639762"/>
          </a:xfrm>
          <a:prstGeom prst="rect">
            <a:avLst/>
          </a:prstGeom>
          <a:noFill/>
          <a:ln w="9525">
            <a:noFill/>
          </a:ln>
        </p:spPr>
        <p:txBody>
          <a:bodyPr wrap="square" anchor="t" anchorCtr="0">
            <a:spAutoFit/>
          </a:bodyPr>
          <a:p>
            <a:r>
              <a:rPr lang="zh-CN" altLang="en-US" b="1" dirty="0">
                <a:latin typeface="微软雅黑" panose="020B0503020204020204" charset="-122"/>
                <a:ea typeface="微软雅黑" panose="020B0503020204020204" charset="-122"/>
                <a:sym typeface="微软雅黑" panose="020B0503020204020204" charset="-122"/>
              </a:rPr>
              <a:t>据统计，</a:t>
            </a:r>
            <a:r>
              <a:rPr lang="en-US" altLang="zh-CN" b="1" dirty="0">
                <a:latin typeface="微软雅黑" panose="020B0503020204020204" charset="-122"/>
                <a:ea typeface="微软雅黑" panose="020B0503020204020204" charset="-122"/>
                <a:sym typeface="微软雅黑" panose="020B0503020204020204" charset="-122"/>
              </a:rPr>
              <a:t>2023</a:t>
            </a:r>
            <a:r>
              <a:rPr lang="zh-CN" altLang="en-US" b="1" dirty="0">
                <a:latin typeface="微软雅黑" panose="020B0503020204020204" charset="-122"/>
                <a:ea typeface="微软雅黑" panose="020B0503020204020204" charset="-122"/>
                <a:sym typeface="微软雅黑" panose="020B0503020204020204" charset="-122"/>
              </a:rPr>
              <a:t>年我市成片开发方案总体实施率仅为</a:t>
            </a:r>
            <a:r>
              <a:rPr lang="en-US" altLang="zh-CN" b="1" dirty="0">
                <a:solidFill>
                  <a:srgbClr val="C00000"/>
                </a:solidFill>
                <a:latin typeface="微软雅黑" panose="020B0503020204020204" charset="-122"/>
                <a:ea typeface="微软雅黑" panose="020B0503020204020204" charset="-122"/>
                <a:sym typeface="微软雅黑" panose="020B0503020204020204" charset="-122"/>
              </a:rPr>
              <a:t>25.17%</a:t>
            </a:r>
            <a:r>
              <a:rPr lang="zh-CN" altLang="en-US" b="1" dirty="0">
                <a:latin typeface="微软雅黑" panose="020B0503020204020204" charset="-122"/>
                <a:ea typeface="微软雅黑" panose="020B0503020204020204" charset="-122"/>
                <a:sym typeface="微软雅黑" panose="020B0503020204020204" charset="-122"/>
              </a:rPr>
              <a:t>；</a:t>
            </a:r>
            <a:r>
              <a:rPr lang="en-US" altLang="zh-CN" b="1" dirty="0">
                <a:latin typeface="微软雅黑" panose="020B0503020204020204" charset="-122"/>
                <a:ea typeface="微软雅黑" panose="020B0503020204020204" charset="-122"/>
                <a:sym typeface="微软雅黑" panose="020B0503020204020204" charset="-122"/>
              </a:rPr>
              <a:t>2024</a:t>
            </a:r>
            <a:r>
              <a:rPr lang="zh-CN" altLang="en-US" b="1" dirty="0">
                <a:latin typeface="微软雅黑" panose="020B0503020204020204" charset="-122"/>
                <a:ea typeface="微软雅黑" panose="020B0503020204020204" charset="-122"/>
                <a:sym typeface="微软雅黑" panose="020B0503020204020204" charset="-122"/>
              </a:rPr>
              <a:t>年总体实施率为</a:t>
            </a:r>
            <a:r>
              <a:rPr lang="en-US" altLang="zh-CN" b="1" dirty="0">
                <a:solidFill>
                  <a:srgbClr val="C00000"/>
                </a:solidFill>
                <a:latin typeface="微软雅黑" panose="020B0503020204020204" charset="-122"/>
                <a:ea typeface="微软雅黑" panose="020B0503020204020204" charset="-122"/>
                <a:sym typeface="微软雅黑" panose="020B0503020204020204" charset="-122"/>
              </a:rPr>
              <a:t>32.32%</a:t>
            </a:r>
            <a:r>
              <a:rPr lang="zh-CN" altLang="en-US" b="1" dirty="0">
                <a:latin typeface="微软雅黑" panose="020B0503020204020204" charset="-122"/>
                <a:ea typeface="微软雅黑" panose="020B0503020204020204" charset="-122"/>
                <a:sym typeface="微软雅黑" panose="020B0503020204020204" charset="-122"/>
              </a:rPr>
              <a:t>。</a:t>
            </a:r>
            <a:endParaRPr lang="zh-CN" altLang="en-US" dirty="0">
              <a:latin typeface="微软雅黑" panose="020B0503020204020204" charset="-122"/>
              <a:ea typeface="微软雅黑" panose="020B0503020204020204" charset="-122"/>
            </a:endParaRPr>
          </a:p>
        </p:txBody>
      </p:sp>
      <p:sp>
        <p:nvSpPr>
          <p:cNvPr id="22536" name="矩形 2"/>
          <p:cNvSpPr/>
          <p:nvPr/>
        </p:nvSpPr>
        <p:spPr>
          <a:xfrm>
            <a:off x="3952875" y="3395663"/>
            <a:ext cx="6038850" cy="1203325"/>
          </a:xfrm>
          <a:custGeom>
            <a:avLst/>
            <a:gdLst/>
            <a:ahLst/>
            <a:cxnLst>
              <a:cxn ang="0">
                <a:pos x="0" y="0"/>
              </a:cxn>
            </a:cxnLst>
            <a:pathLst>
              <a:path w="5893094" h="1302861">
                <a:moveTo>
                  <a:pt x="666880" y="0"/>
                </a:moveTo>
                <a:lnTo>
                  <a:pt x="3465644" y="0"/>
                </a:lnTo>
                <a:lnTo>
                  <a:pt x="4677048" y="0"/>
                </a:lnTo>
                <a:lnTo>
                  <a:pt x="5893094" y="0"/>
                </a:lnTo>
                <a:lnTo>
                  <a:pt x="5893094" y="1302861"/>
                </a:lnTo>
                <a:lnTo>
                  <a:pt x="4677048" y="1302861"/>
                </a:lnTo>
                <a:lnTo>
                  <a:pt x="3465644" y="1302861"/>
                </a:lnTo>
                <a:lnTo>
                  <a:pt x="666880" y="1302861"/>
                </a:lnTo>
                <a:cubicBezTo>
                  <a:pt x="407561" y="1302861"/>
                  <a:pt x="172237" y="1233203"/>
                  <a:pt x="0" y="1119047"/>
                </a:cubicBezTo>
                <a:lnTo>
                  <a:pt x="0" y="183815"/>
                </a:lnTo>
                <a:cubicBezTo>
                  <a:pt x="172237" y="69659"/>
                  <a:pt x="407561" y="0"/>
                  <a:pt x="666880" y="0"/>
                </a:cubicBezTo>
                <a:close/>
              </a:path>
            </a:pathLst>
          </a:custGeom>
          <a:solidFill>
            <a:schemeClr val="accent1">
              <a:alpha val="20000"/>
            </a:schemeClr>
          </a:solidFill>
          <a:ln w="3175">
            <a:noFill/>
          </a:ln>
        </p:spPr>
        <p:txBody>
          <a:bodyPr/>
          <a:p>
            <a:endParaRPr lang="zh-CN" altLang="en-US"/>
          </a:p>
        </p:txBody>
      </p:sp>
      <p:sp>
        <p:nvSpPr>
          <p:cNvPr id="22537" name="TextBox 56"/>
          <p:cNvSpPr/>
          <p:nvPr/>
        </p:nvSpPr>
        <p:spPr>
          <a:xfrm>
            <a:off x="4846638" y="3552825"/>
            <a:ext cx="5168900" cy="914400"/>
          </a:xfrm>
          <a:prstGeom prst="rect">
            <a:avLst/>
          </a:prstGeom>
          <a:noFill/>
          <a:ln w="9525">
            <a:noFill/>
          </a:ln>
        </p:spPr>
        <p:txBody>
          <a:bodyPr wrap="square" anchor="t" anchorCtr="0">
            <a:spAutoFit/>
          </a:bodyPr>
          <a:p>
            <a:r>
              <a:rPr lang="zh-CN" altLang="en-US" b="1" dirty="0">
                <a:latin typeface="微软雅黑" panose="020B0503020204020204" charset="-122"/>
                <a:ea typeface="微软雅黑" panose="020B0503020204020204" charset="-122"/>
                <a:sym typeface="微软雅黑" panose="020B0503020204020204" charset="-122"/>
              </a:rPr>
              <a:t>部分县（市区）存在频繁更换成片开发方案项目、地块的问题，导致</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反复修改</a:t>
            </a:r>
            <a:r>
              <a:rPr lang="zh-CN" altLang="en-US" b="1" dirty="0">
                <a:latin typeface="微软雅黑" panose="020B0503020204020204" charset="-122"/>
                <a:ea typeface="微软雅黑" panose="020B0503020204020204" charset="-122"/>
                <a:sym typeface="微软雅黑" panose="020B0503020204020204" charset="-122"/>
              </a:rPr>
              <a:t>，甚至重新编写，影响方案进展。</a:t>
            </a:r>
            <a:endParaRPr lang="zh-CN" altLang="en-US" b="1" dirty="0">
              <a:latin typeface="微软雅黑" panose="020B0503020204020204" charset="-122"/>
              <a:ea typeface="微软雅黑" panose="020B0503020204020204" charset="-122"/>
              <a:sym typeface="微软雅黑" panose="020B0503020204020204" charset="-122"/>
            </a:endParaRPr>
          </a:p>
        </p:txBody>
      </p:sp>
      <p:sp>
        <p:nvSpPr>
          <p:cNvPr id="22538" name="矩形 2"/>
          <p:cNvSpPr/>
          <p:nvPr/>
        </p:nvSpPr>
        <p:spPr>
          <a:xfrm>
            <a:off x="3952875" y="4945063"/>
            <a:ext cx="6038850" cy="1201737"/>
          </a:xfrm>
          <a:custGeom>
            <a:avLst/>
            <a:gdLst/>
            <a:ahLst/>
            <a:cxnLst>
              <a:cxn ang="0">
                <a:pos x="0" y="0"/>
              </a:cxn>
            </a:cxnLst>
            <a:pathLst>
              <a:path w="5893094" h="1302861">
                <a:moveTo>
                  <a:pt x="666880" y="0"/>
                </a:moveTo>
                <a:lnTo>
                  <a:pt x="3465644" y="0"/>
                </a:lnTo>
                <a:lnTo>
                  <a:pt x="4677048" y="0"/>
                </a:lnTo>
                <a:lnTo>
                  <a:pt x="5893094" y="0"/>
                </a:lnTo>
                <a:lnTo>
                  <a:pt x="5893094" y="1302861"/>
                </a:lnTo>
                <a:lnTo>
                  <a:pt x="4677048" y="1302861"/>
                </a:lnTo>
                <a:lnTo>
                  <a:pt x="3465644" y="1302861"/>
                </a:lnTo>
                <a:lnTo>
                  <a:pt x="666880" y="1302861"/>
                </a:lnTo>
                <a:cubicBezTo>
                  <a:pt x="407561" y="1302861"/>
                  <a:pt x="172237" y="1233203"/>
                  <a:pt x="0" y="1119047"/>
                </a:cubicBezTo>
                <a:lnTo>
                  <a:pt x="0" y="183815"/>
                </a:lnTo>
                <a:cubicBezTo>
                  <a:pt x="172237" y="69659"/>
                  <a:pt x="407561" y="0"/>
                  <a:pt x="666880" y="0"/>
                </a:cubicBezTo>
                <a:close/>
              </a:path>
            </a:pathLst>
          </a:custGeom>
          <a:solidFill>
            <a:schemeClr val="accent1">
              <a:alpha val="20000"/>
            </a:schemeClr>
          </a:solidFill>
          <a:ln w="3175">
            <a:noFill/>
          </a:ln>
        </p:spPr>
        <p:txBody>
          <a:bodyPr/>
          <a:p>
            <a:endParaRPr lang="zh-CN" altLang="en-US"/>
          </a:p>
        </p:txBody>
      </p:sp>
      <p:sp>
        <p:nvSpPr>
          <p:cNvPr id="22539" name="TextBox 67"/>
          <p:cNvSpPr/>
          <p:nvPr/>
        </p:nvSpPr>
        <p:spPr>
          <a:xfrm>
            <a:off x="4833938" y="5138738"/>
            <a:ext cx="5118100" cy="914400"/>
          </a:xfrm>
          <a:prstGeom prst="rect">
            <a:avLst/>
          </a:prstGeom>
          <a:noFill/>
          <a:ln w="9525">
            <a:noFill/>
          </a:ln>
        </p:spPr>
        <p:txBody>
          <a:bodyPr wrap="square" anchor="t" anchorCtr="0">
            <a:spAutoFit/>
          </a:bodyPr>
          <a:p>
            <a:r>
              <a:rPr lang="zh-CN" altLang="en-US" b="1" dirty="0">
                <a:latin typeface="微软雅黑" panose="020B0503020204020204" charset="-122"/>
                <a:ea typeface="微软雅黑" panose="020B0503020204020204" charset="-122"/>
                <a:sym typeface="微软雅黑" panose="020B0503020204020204" charset="-122"/>
              </a:rPr>
              <a:t>存在报批要件资料</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不齐全</a:t>
            </a:r>
            <a:r>
              <a:rPr lang="zh-CN" altLang="en-US" b="1" dirty="0">
                <a:latin typeface="微软雅黑" panose="020B0503020204020204" charset="-122"/>
                <a:ea typeface="微软雅黑" panose="020B0503020204020204" charset="-122"/>
                <a:sym typeface="微软雅黑" panose="020B0503020204020204" charset="-122"/>
              </a:rPr>
              <a:t>、划片范围</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不精准</a:t>
            </a:r>
            <a:r>
              <a:rPr lang="zh-CN" altLang="en-US" b="1" dirty="0">
                <a:latin typeface="微软雅黑" panose="020B0503020204020204" charset="-122"/>
                <a:ea typeface="微软雅黑" panose="020B0503020204020204" charset="-122"/>
                <a:sym typeface="微软雅黑" panose="020B0503020204020204" charset="-122"/>
              </a:rPr>
              <a:t>、项目位置</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坐标错误</a:t>
            </a:r>
            <a:r>
              <a:rPr lang="zh-CN" altLang="en-US" b="1" dirty="0">
                <a:latin typeface="微软雅黑" panose="020B0503020204020204" charset="-122"/>
                <a:ea typeface="微软雅黑" panose="020B0503020204020204" charset="-122"/>
                <a:sym typeface="微软雅黑" panose="020B0503020204020204" charset="-122"/>
              </a:rPr>
              <a:t>、项目名称报批前后</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不一致</a:t>
            </a:r>
            <a:r>
              <a:rPr lang="zh-CN" altLang="en-US" b="1" dirty="0">
                <a:latin typeface="微软雅黑" panose="020B0503020204020204" charset="-122"/>
                <a:ea typeface="微软雅黑" panose="020B0503020204020204" charset="-122"/>
                <a:sym typeface="微软雅黑" panose="020B0503020204020204" charset="-122"/>
              </a:rPr>
              <a:t>等问题，被多次退回修改完善。</a:t>
            </a:r>
            <a:endParaRPr lang="zh-CN" altLang="en-US" b="1" dirty="0">
              <a:latin typeface="微软雅黑" panose="020B0503020204020204" charset="-122"/>
              <a:ea typeface="微软雅黑" panose="020B0503020204020204" charset="-122"/>
              <a:sym typeface="微软雅黑" panose="020B0503020204020204" charset="-122"/>
            </a:endParaRPr>
          </a:p>
        </p:txBody>
      </p:sp>
      <p:sp>
        <p:nvSpPr>
          <p:cNvPr id="22540" name="椭圆 63"/>
          <p:cNvSpPr/>
          <p:nvPr/>
        </p:nvSpPr>
        <p:spPr>
          <a:xfrm>
            <a:off x="2652713" y="1697038"/>
            <a:ext cx="1612900" cy="1255712"/>
          </a:xfrm>
          <a:prstGeom prst="ellipse">
            <a:avLst/>
          </a:prstGeom>
          <a:solidFill>
            <a:srgbClr val="FFCC00"/>
          </a:solidFill>
          <a:ln w="9525">
            <a:noFill/>
          </a:ln>
        </p:spPr>
        <p:txBody>
          <a:bodyPr wrap="square" anchor="ctr" anchorCtr="0"/>
          <a:p>
            <a:pPr algn="ctr"/>
            <a:endParaRPr lang="zh-CN" altLang="zh-CN" sz="1800" b="1" i="1">
              <a:solidFill>
                <a:srgbClr val="FFFFFF"/>
              </a:solidFill>
              <a:latin typeface="Calibri" panose="020F0502020204030204" charset="0"/>
              <a:ea typeface="Calibri" panose="020F0502020204030204" charset="0"/>
              <a:sym typeface="Calibri" panose="020F0502020204030204" charset="0"/>
            </a:endParaRPr>
          </a:p>
        </p:txBody>
      </p:sp>
      <p:sp>
        <p:nvSpPr>
          <p:cNvPr id="22541" name="椭圆 64"/>
          <p:cNvSpPr/>
          <p:nvPr/>
        </p:nvSpPr>
        <p:spPr>
          <a:xfrm>
            <a:off x="2786063" y="1800225"/>
            <a:ext cx="1347787" cy="1044575"/>
          </a:xfrm>
          <a:prstGeom prst="ellipse">
            <a:avLst/>
          </a:prstGeom>
          <a:solidFill>
            <a:srgbClr val="CCFFFF">
              <a:alpha val="81999"/>
            </a:srgbClr>
          </a:solidFill>
          <a:ln w="9525">
            <a:noFill/>
          </a:ln>
        </p:spPr>
        <p:txBody>
          <a:bodyPr wrap="square" anchor="ctr" anchorCtr="0"/>
          <a:p>
            <a:pPr algn="ctr"/>
            <a:endParaRPr lang="zh-CN" altLang="zh-CN" sz="1800" b="1" i="1">
              <a:solidFill>
                <a:srgbClr val="FFFFFF"/>
              </a:solidFill>
              <a:latin typeface="Calibri" panose="020F0502020204030204" charset="0"/>
              <a:ea typeface="Calibri" panose="020F0502020204030204" charset="0"/>
              <a:sym typeface="Calibri" panose="020F0502020204030204" charset="0"/>
            </a:endParaRPr>
          </a:p>
        </p:txBody>
      </p:sp>
      <p:sp>
        <p:nvSpPr>
          <p:cNvPr id="22542" name="TextBox 65"/>
          <p:cNvSpPr/>
          <p:nvPr/>
        </p:nvSpPr>
        <p:spPr>
          <a:xfrm>
            <a:off x="2613025" y="1851025"/>
            <a:ext cx="1666875" cy="744538"/>
          </a:xfrm>
          <a:prstGeom prst="rect">
            <a:avLst/>
          </a:prstGeom>
          <a:noFill/>
          <a:ln w="9525">
            <a:noFill/>
          </a:ln>
        </p:spPr>
        <p:txBody>
          <a:bodyPr wrap="square" anchor="t" anchorCtr="0">
            <a:spAutoFit/>
          </a:bodyPr>
          <a:p>
            <a:pPr algn="ctr">
              <a:lnSpc>
                <a:spcPct val="130000"/>
              </a:lnSpc>
            </a:pPr>
            <a:r>
              <a:rPr lang="zh-CN" altLang="en-US" b="1" dirty="0">
                <a:latin typeface="微软雅黑" panose="020B0503020204020204" charset="-122"/>
                <a:ea typeface="微软雅黑" panose="020B0503020204020204" charset="-122"/>
                <a:sym typeface="微软雅黑" panose="020B0503020204020204" charset="-122"/>
              </a:rPr>
              <a:t>实施率</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30000"/>
              </a:lnSpc>
            </a:pPr>
            <a:r>
              <a:rPr lang="zh-CN" altLang="en-US" b="1" dirty="0">
                <a:latin typeface="微软雅黑" panose="020B0503020204020204" charset="-122"/>
                <a:ea typeface="微软雅黑" panose="020B0503020204020204" charset="-122"/>
                <a:sym typeface="微软雅黑" panose="020B0503020204020204" charset="-122"/>
              </a:rPr>
              <a:t>普遍较低</a:t>
            </a:r>
            <a:endParaRPr lang="zh-CN" altLang="en-US" b="1" dirty="0">
              <a:latin typeface="微软雅黑" panose="020B0503020204020204" charset="-122"/>
              <a:ea typeface="微软雅黑" panose="020B0503020204020204" charset="-122"/>
              <a:sym typeface="微软雅黑" panose="020B0503020204020204" charset="-122"/>
            </a:endParaRPr>
          </a:p>
        </p:txBody>
      </p:sp>
      <p:sp>
        <p:nvSpPr>
          <p:cNvPr id="22543" name="椭圆 63"/>
          <p:cNvSpPr/>
          <p:nvPr/>
        </p:nvSpPr>
        <p:spPr>
          <a:xfrm>
            <a:off x="2547938" y="4924425"/>
            <a:ext cx="1611312" cy="1255713"/>
          </a:xfrm>
          <a:prstGeom prst="ellipse">
            <a:avLst/>
          </a:prstGeom>
          <a:solidFill>
            <a:srgbClr val="FFCC00"/>
          </a:solidFill>
          <a:ln w="9525">
            <a:noFill/>
          </a:ln>
        </p:spPr>
        <p:txBody>
          <a:bodyPr wrap="square" anchor="ctr" anchorCtr="0"/>
          <a:p>
            <a:pPr algn="ctr"/>
            <a:endParaRPr lang="zh-CN" altLang="zh-CN" sz="1800" b="1" i="1">
              <a:solidFill>
                <a:srgbClr val="FFFFFF"/>
              </a:solidFill>
              <a:latin typeface="Calibri" panose="020F0502020204030204" charset="0"/>
              <a:ea typeface="Calibri" panose="020F0502020204030204" charset="0"/>
              <a:sym typeface="Calibri" panose="020F0502020204030204" charset="0"/>
            </a:endParaRPr>
          </a:p>
        </p:txBody>
      </p:sp>
      <p:sp>
        <p:nvSpPr>
          <p:cNvPr id="22544" name="椭圆 64"/>
          <p:cNvSpPr/>
          <p:nvPr/>
        </p:nvSpPr>
        <p:spPr>
          <a:xfrm>
            <a:off x="2681288" y="5026025"/>
            <a:ext cx="1346200" cy="1046163"/>
          </a:xfrm>
          <a:prstGeom prst="ellipse">
            <a:avLst/>
          </a:prstGeom>
          <a:solidFill>
            <a:srgbClr val="CCFFFF">
              <a:alpha val="81999"/>
            </a:srgbClr>
          </a:solidFill>
          <a:ln w="9525">
            <a:noFill/>
          </a:ln>
        </p:spPr>
        <p:txBody>
          <a:bodyPr wrap="square" anchor="ctr" anchorCtr="0"/>
          <a:p>
            <a:pPr algn="ctr"/>
            <a:endParaRPr lang="zh-CN" altLang="zh-CN" sz="1800" b="1" i="1">
              <a:solidFill>
                <a:srgbClr val="FFFFFF"/>
              </a:solidFill>
              <a:latin typeface="Calibri" panose="020F0502020204030204" charset="0"/>
              <a:ea typeface="Calibri" panose="020F0502020204030204" charset="0"/>
              <a:sym typeface="Calibri" panose="020F0502020204030204" charset="0"/>
            </a:endParaRPr>
          </a:p>
        </p:txBody>
      </p:sp>
      <p:sp>
        <p:nvSpPr>
          <p:cNvPr id="22545" name="椭圆 63"/>
          <p:cNvSpPr/>
          <p:nvPr/>
        </p:nvSpPr>
        <p:spPr>
          <a:xfrm>
            <a:off x="2606675" y="3316288"/>
            <a:ext cx="1612900" cy="1255712"/>
          </a:xfrm>
          <a:prstGeom prst="ellipse">
            <a:avLst/>
          </a:prstGeom>
          <a:solidFill>
            <a:srgbClr val="FFCC00"/>
          </a:solidFill>
          <a:ln w="9525">
            <a:noFill/>
          </a:ln>
        </p:spPr>
        <p:txBody>
          <a:bodyPr wrap="square" anchor="ctr" anchorCtr="0"/>
          <a:p>
            <a:pPr algn="ctr"/>
            <a:endParaRPr lang="zh-CN" altLang="zh-CN" sz="1800" b="1" i="1">
              <a:solidFill>
                <a:srgbClr val="FFFFFF"/>
              </a:solidFill>
              <a:latin typeface="Calibri" panose="020F0502020204030204" charset="0"/>
              <a:ea typeface="Calibri" panose="020F0502020204030204" charset="0"/>
              <a:sym typeface="Calibri" panose="020F0502020204030204" charset="0"/>
            </a:endParaRPr>
          </a:p>
        </p:txBody>
      </p:sp>
      <p:sp>
        <p:nvSpPr>
          <p:cNvPr id="22546" name="椭圆 64"/>
          <p:cNvSpPr/>
          <p:nvPr/>
        </p:nvSpPr>
        <p:spPr>
          <a:xfrm>
            <a:off x="2740025" y="3419475"/>
            <a:ext cx="1346200" cy="1044575"/>
          </a:xfrm>
          <a:prstGeom prst="ellipse">
            <a:avLst/>
          </a:prstGeom>
          <a:solidFill>
            <a:srgbClr val="CCFFFF">
              <a:alpha val="81999"/>
            </a:srgbClr>
          </a:solidFill>
          <a:ln w="9525">
            <a:noFill/>
          </a:ln>
        </p:spPr>
        <p:txBody>
          <a:bodyPr wrap="square" anchor="ctr" anchorCtr="0"/>
          <a:p>
            <a:pPr algn="ctr"/>
            <a:endParaRPr lang="zh-CN" altLang="zh-CN" sz="1800" b="1" i="1">
              <a:solidFill>
                <a:srgbClr val="FFFFFF"/>
              </a:solidFill>
              <a:latin typeface="Calibri" panose="020F0502020204030204" charset="0"/>
              <a:ea typeface="Calibri" panose="020F0502020204030204" charset="0"/>
              <a:sym typeface="Calibri" panose="020F0502020204030204" charset="0"/>
            </a:endParaRPr>
          </a:p>
        </p:txBody>
      </p:sp>
      <p:sp>
        <p:nvSpPr>
          <p:cNvPr id="22547" name="TextBox 65"/>
          <p:cNvSpPr/>
          <p:nvPr/>
        </p:nvSpPr>
        <p:spPr>
          <a:xfrm>
            <a:off x="2552700" y="3542348"/>
            <a:ext cx="1666875" cy="741362"/>
          </a:xfrm>
          <a:prstGeom prst="rect">
            <a:avLst/>
          </a:prstGeom>
          <a:noFill/>
          <a:ln w="9525">
            <a:noFill/>
          </a:ln>
        </p:spPr>
        <p:txBody>
          <a:bodyPr wrap="square" anchor="t" anchorCtr="0">
            <a:spAutoFit/>
          </a:bodyPr>
          <a:p>
            <a:pPr algn="ctr">
              <a:lnSpc>
                <a:spcPct val="130000"/>
              </a:lnSpc>
            </a:pPr>
            <a:r>
              <a:rPr lang="zh-CN" altLang="en-US" b="1" dirty="0">
                <a:latin typeface="微软雅黑" panose="020B0503020204020204" charset="-122"/>
                <a:ea typeface="微软雅黑" panose="020B0503020204020204" charset="-122"/>
                <a:sym typeface="微软雅黑" panose="020B0503020204020204" charset="-122"/>
              </a:rPr>
              <a:t>项目谋划</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30000"/>
              </a:lnSpc>
            </a:pPr>
            <a:r>
              <a:rPr lang="zh-CN" altLang="en-US" b="1" dirty="0">
                <a:latin typeface="微软雅黑" panose="020B0503020204020204" charset="-122"/>
                <a:ea typeface="微软雅黑" panose="020B0503020204020204" charset="-122"/>
                <a:sym typeface="微软雅黑" panose="020B0503020204020204" charset="-122"/>
              </a:rPr>
              <a:t>不精准</a:t>
            </a:r>
            <a:endParaRPr lang="zh-CN" altLang="en-US" b="1" dirty="0">
              <a:latin typeface="微软雅黑" panose="020B0503020204020204" charset="-122"/>
              <a:ea typeface="微软雅黑" panose="020B0503020204020204" charset="-122"/>
              <a:sym typeface="微软雅黑" panose="020B0503020204020204" charset="-122"/>
            </a:endParaRPr>
          </a:p>
        </p:txBody>
      </p:sp>
      <p:sp>
        <p:nvSpPr>
          <p:cNvPr id="22548" name="TextBox 65"/>
          <p:cNvSpPr/>
          <p:nvPr/>
        </p:nvSpPr>
        <p:spPr>
          <a:xfrm>
            <a:off x="2520950" y="5127625"/>
            <a:ext cx="1665288" cy="742950"/>
          </a:xfrm>
          <a:prstGeom prst="rect">
            <a:avLst/>
          </a:prstGeom>
          <a:noFill/>
          <a:ln w="9525">
            <a:noFill/>
          </a:ln>
        </p:spPr>
        <p:txBody>
          <a:bodyPr wrap="square" anchor="t" anchorCtr="0">
            <a:spAutoFit/>
          </a:bodyPr>
          <a:p>
            <a:pPr algn="ctr">
              <a:lnSpc>
                <a:spcPct val="130000"/>
              </a:lnSpc>
            </a:pPr>
            <a:r>
              <a:rPr lang="zh-CN" altLang="en-US" b="1" dirty="0">
                <a:latin typeface="微软雅黑" panose="020B0503020204020204" charset="-122"/>
                <a:ea typeface="微软雅黑" panose="020B0503020204020204" charset="-122"/>
                <a:sym typeface="微软雅黑" panose="020B0503020204020204" charset="-122"/>
              </a:rPr>
              <a:t>方案编制</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30000"/>
              </a:lnSpc>
            </a:pPr>
            <a:r>
              <a:rPr lang="zh-CN" altLang="en-US" b="1" dirty="0">
                <a:latin typeface="微软雅黑" panose="020B0503020204020204" charset="-122"/>
                <a:ea typeface="微软雅黑" panose="020B0503020204020204" charset="-122"/>
                <a:sym typeface="微软雅黑" panose="020B0503020204020204" charset="-122"/>
              </a:rPr>
              <a:t>质量不高</a:t>
            </a:r>
            <a:endParaRPr lang="zh-CN" altLang="en-US" b="1" dirty="0">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3554" name="圆角矩形 16"/>
          <p:cNvSpPr/>
          <p:nvPr/>
        </p:nvSpPr>
        <p:spPr>
          <a:xfrm>
            <a:off x="871538" y="4022725"/>
            <a:ext cx="6470650" cy="1349375"/>
          </a:xfrm>
          <a:prstGeom prst="roundRect">
            <a:avLst>
              <a:gd name="adj" fmla="val 16667"/>
            </a:avLst>
          </a:prstGeom>
          <a:solidFill>
            <a:srgbClr val="DDEBE5"/>
          </a:solidFill>
          <a:ln w="12700" cap="flat" cmpd="sng">
            <a:solidFill>
              <a:schemeClr val="tx1"/>
            </a:solidFill>
            <a:prstDash val="solid"/>
            <a:round/>
            <a:headEnd type="none" w="med" len="med"/>
            <a:tailEnd type="none" w="med" len="med"/>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23555" name="圆角矩形 13"/>
          <p:cNvSpPr/>
          <p:nvPr/>
        </p:nvSpPr>
        <p:spPr>
          <a:xfrm>
            <a:off x="869950" y="1857375"/>
            <a:ext cx="6470650" cy="1549400"/>
          </a:xfrm>
          <a:prstGeom prst="roundRect">
            <a:avLst>
              <a:gd name="adj" fmla="val 16667"/>
            </a:avLst>
          </a:prstGeom>
          <a:solidFill>
            <a:srgbClr val="DDEBE5"/>
          </a:solidFill>
          <a:ln w="12700" cap="flat" cmpd="sng">
            <a:solidFill>
              <a:schemeClr val="tx1"/>
            </a:solidFill>
            <a:prstDash val="solid"/>
            <a:round/>
            <a:headEnd type="none" w="med" len="med"/>
            <a:tailEnd type="none" w="med" len="med"/>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23556" name="文本框 4"/>
          <p:cNvSpPr/>
          <p:nvPr/>
        </p:nvSpPr>
        <p:spPr>
          <a:xfrm>
            <a:off x="-454025" y="215900"/>
            <a:ext cx="3446463"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23557"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23558"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（六）落实用地指标</a:t>
            </a:r>
            <a:endParaRPr lang="zh-CN" altLang="en-US" dirty="0">
              <a:latin typeface="微软雅黑" panose="020B0503020204020204" charset="-122"/>
              <a:ea typeface="微软雅黑" panose="020B0503020204020204" charset="-122"/>
            </a:endParaRPr>
          </a:p>
        </p:txBody>
      </p:sp>
      <p:sp>
        <p:nvSpPr>
          <p:cNvPr id="23559" name="文本框 3"/>
          <p:cNvSpPr/>
          <p:nvPr/>
        </p:nvSpPr>
        <p:spPr>
          <a:xfrm>
            <a:off x="998538" y="4105275"/>
            <a:ext cx="6375400" cy="1458913"/>
          </a:xfrm>
          <a:prstGeom prst="rect">
            <a:avLst/>
          </a:prstGeom>
          <a:noFill/>
          <a:ln w="9525">
            <a:noFill/>
          </a:ln>
        </p:spPr>
        <p:txBody>
          <a:bodyPr wrap="square" anchor="t" anchorCtr="0"/>
          <a:p>
            <a:pPr indent="408305" algn="just">
              <a:lnSpc>
                <a:spcPct val="15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2.</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建设用地指标类型：按照是否涉及新增用地，建设用地指标分为新增建设用地计划指标（简称</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新增计划指标</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）和</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挖潜指标</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（主要指</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增减挂钩节余指标</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dirty="0">
              <a:latin typeface="微软雅黑" panose="020B0503020204020204" charset="-122"/>
              <a:ea typeface="微软雅黑" panose="020B0503020204020204" charset="-122"/>
            </a:endParaRPr>
          </a:p>
        </p:txBody>
      </p:sp>
      <p:pic>
        <p:nvPicPr>
          <p:cNvPr id="23560" name="图片 1"/>
          <p:cNvPicPr>
            <a:picLocks noChangeAspect="1"/>
          </p:cNvPicPr>
          <p:nvPr/>
        </p:nvPicPr>
        <p:blipFill>
          <a:blip r:embed="rId2"/>
          <a:stretch>
            <a:fillRect/>
          </a:stretch>
        </p:blipFill>
        <p:spPr>
          <a:xfrm>
            <a:off x="7970838" y="1857375"/>
            <a:ext cx="3135312" cy="3881438"/>
          </a:xfrm>
          <a:prstGeom prst="rect">
            <a:avLst/>
          </a:prstGeom>
          <a:noFill/>
          <a:ln w="9525" cap="flat" cmpd="sng">
            <a:solidFill>
              <a:schemeClr val="tx1"/>
            </a:solidFill>
            <a:prstDash val="solid"/>
            <a:miter/>
            <a:headEnd type="none" w="med" len="med"/>
            <a:tailEnd type="none" w="med" len="med"/>
          </a:ln>
        </p:spPr>
      </p:pic>
      <p:sp>
        <p:nvSpPr>
          <p:cNvPr id="23561" name="文本框 21514"/>
          <p:cNvSpPr txBox="1"/>
          <p:nvPr/>
        </p:nvSpPr>
        <p:spPr>
          <a:xfrm>
            <a:off x="946150" y="1925638"/>
            <a:ext cx="6300788" cy="1271270"/>
          </a:xfrm>
          <a:prstGeom prst="rect">
            <a:avLst/>
          </a:prstGeom>
          <a:noFill/>
          <a:ln w="9525">
            <a:noFill/>
          </a:ln>
        </p:spPr>
        <p:txBody>
          <a:bodyPr wrap="square" anchor="t" anchorCtr="0">
            <a:spAutoFit/>
          </a:bodyPr>
          <a:p>
            <a:pPr indent="406400">
              <a:lnSpc>
                <a:spcPct val="120000"/>
              </a:lnSpc>
              <a:extLst>
                <a:ext uri="{35155182-B16C-46BC-9424-99874614C6A1}">
                  <wpsdc:indentchars xmlns:wpsdc="http://www.wps.cn/officeDocument/2017/drawingmlCustomData" val="200" checksum="1740828767"/>
                </a:ext>
              </a:extLst>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1.</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概念：</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土地管理法</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规定“各级人民政府应当加强土地利用计划管理，实行建设用地</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总量控制</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”。建设用地指标是土地利用计划管理的一种</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定量表现</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形式，是国家为保护耕地和保障发展，对农用地转为建设用地进行</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数量管控</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的指标。</a:t>
            </a:r>
            <a:endParaRPr lang="zh-CN" altLang="en-US" sz="1600" dirty="0">
              <a:latin typeface="微软雅黑" panose="020B0503020204020204" charset="-122"/>
              <a:ea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4578" name="圆角矩形 13"/>
          <p:cNvSpPr/>
          <p:nvPr/>
        </p:nvSpPr>
        <p:spPr>
          <a:xfrm>
            <a:off x="669925" y="1763713"/>
            <a:ext cx="6672263" cy="1868487"/>
          </a:xfrm>
          <a:prstGeom prst="roundRect">
            <a:avLst>
              <a:gd name="adj" fmla="val 16667"/>
            </a:avLst>
          </a:prstGeom>
          <a:solidFill>
            <a:srgbClr val="DDEBE5"/>
          </a:solidFill>
          <a:ln w="12700" cap="flat" cmpd="sng">
            <a:solidFill>
              <a:schemeClr val="tx1"/>
            </a:solidFill>
            <a:prstDash val="solid"/>
            <a:round/>
            <a:headEnd type="none" w="med" len="med"/>
            <a:tailEnd type="none" w="med" len="med"/>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24579" name="文本框 3"/>
          <p:cNvSpPr/>
          <p:nvPr/>
        </p:nvSpPr>
        <p:spPr>
          <a:xfrm>
            <a:off x="681038" y="1916113"/>
            <a:ext cx="6662737" cy="1665287"/>
          </a:xfrm>
          <a:prstGeom prst="rect">
            <a:avLst/>
          </a:prstGeom>
          <a:noFill/>
          <a:ln w="9525">
            <a:noFill/>
          </a:ln>
        </p:spPr>
        <p:txBody>
          <a:bodyPr wrap="square" anchor="t" anchorCtr="0"/>
          <a:p>
            <a:pPr indent="408305" algn="just">
              <a:lnSpc>
                <a:spcPct val="15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3.</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新增计划指标来源：一是通过批而未供和闲置土地处置“增存挂钩”获得的</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核补指标</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。二是通过申报省重点基础设施、省重大、省重点工业、省重点外资项目，获得的</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争取指标</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。三是通过做好耕地保护、重大项目用地报批、节约集约用地等工作获得的各类</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奖励指标</a:t>
            </a:r>
            <a:r>
              <a:rPr lang="zh-CN" altLang="en-US" sz="1600" b="1" dirty="0">
                <a:solidFill>
                  <a:srgbClr val="455731"/>
                </a:solidFill>
                <a:latin typeface="微软雅黑" panose="020B0503020204020204" charset="-122"/>
                <a:ea typeface="微软雅黑" panose="020B0503020204020204" charset="-122"/>
                <a:sym typeface="微软雅黑" panose="020B0503020204020204" charset="-122"/>
              </a:rPr>
              <a:t>。</a:t>
            </a:r>
            <a:endParaRPr lang="zh-CN" altLang="en-US" sz="1600" b="1" dirty="0">
              <a:solidFill>
                <a:srgbClr val="455731"/>
              </a:solidFill>
              <a:latin typeface="微软雅黑" panose="020B0503020204020204" charset="-122"/>
              <a:ea typeface="微软雅黑" panose="020B0503020204020204" charset="-122"/>
              <a:sym typeface="微软雅黑" panose="020B0503020204020204" charset="-122"/>
            </a:endParaRPr>
          </a:p>
        </p:txBody>
      </p:sp>
      <p:sp>
        <p:nvSpPr>
          <p:cNvPr id="24580" name="圆角矩形 16"/>
          <p:cNvSpPr/>
          <p:nvPr/>
        </p:nvSpPr>
        <p:spPr>
          <a:xfrm>
            <a:off x="668338" y="4078288"/>
            <a:ext cx="6672262" cy="1041400"/>
          </a:xfrm>
          <a:prstGeom prst="roundRect">
            <a:avLst>
              <a:gd name="adj" fmla="val 16667"/>
            </a:avLst>
          </a:prstGeom>
          <a:solidFill>
            <a:srgbClr val="DDEBE5"/>
          </a:solidFill>
          <a:ln w="12700" cap="flat" cmpd="sng">
            <a:solidFill>
              <a:schemeClr val="tx1"/>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24581" name="文本框 4"/>
          <p:cNvSpPr/>
          <p:nvPr/>
        </p:nvSpPr>
        <p:spPr>
          <a:xfrm>
            <a:off x="-454025" y="215900"/>
            <a:ext cx="3446463"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24582"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24583"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（六）落实用地指标</a:t>
            </a:r>
            <a:endParaRPr lang="zh-CN" altLang="en-US" dirty="0">
              <a:latin typeface="微软雅黑" panose="020B0503020204020204" charset="-122"/>
              <a:ea typeface="微软雅黑" panose="020B0503020204020204" charset="-122"/>
            </a:endParaRPr>
          </a:p>
        </p:txBody>
      </p:sp>
      <p:sp>
        <p:nvSpPr>
          <p:cNvPr id="24584" name="文本框 1"/>
          <p:cNvSpPr/>
          <p:nvPr/>
        </p:nvSpPr>
        <p:spPr>
          <a:xfrm>
            <a:off x="644525" y="4151313"/>
            <a:ext cx="6742113" cy="1189037"/>
          </a:xfrm>
          <a:prstGeom prst="rect">
            <a:avLst/>
          </a:prstGeom>
          <a:noFill/>
          <a:ln w="9525">
            <a:noFill/>
          </a:ln>
        </p:spPr>
        <p:txBody>
          <a:bodyPr wrap="square" anchor="t" anchorCtr="0">
            <a:spAutoFit/>
          </a:bodyPr>
          <a:p>
            <a:pPr indent="408305" algn="just">
              <a:lnSpc>
                <a:spcPct val="15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4.</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指标使用范围：为保障经济高质量发展，除</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商品房地产开发项目</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需使用</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增减挂钩指标</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外，其他项目均可使用新增计划指标。</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150000"/>
              </a:lnSpc>
            </a:pP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p:txBody>
      </p:sp>
      <p:pic>
        <p:nvPicPr>
          <p:cNvPr id="24585" name="图片 8"/>
          <p:cNvPicPr>
            <a:picLocks noChangeAspect="1"/>
          </p:cNvPicPr>
          <p:nvPr/>
        </p:nvPicPr>
        <p:blipFill>
          <a:blip r:embed="rId2"/>
          <a:stretch>
            <a:fillRect/>
          </a:stretch>
        </p:blipFill>
        <p:spPr>
          <a:xfrm>
            <a:off x="7870825" y="1763713"/>
            <a:ext cx="3051175" cy="3789362"/>
          </a:xfrm>
          <a:prstGeom prst="rect">
            <a:avLst/>
          </a:prstGeom>
          <a:noFill/>
          <a:ln w="9525" cap="flat" cmpd="sng">
            <a:solidFill>
              <a:schemeClr val="tx1"/>
            </a:solidFill>
            <a:prstDash val="solid"/>
            <a:miter/>
            <a:headEnd type="none" w="med" len="med"/>
            <a:tailEnd type="none" w="med" len="me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5602" name="文本框 3"/>
          <p:cNvSpPr/>
          <p:nvPr/>
        </p:nvSpPr>
        <p:spPr>
          <a:xfrm>
            <a:off x="942975" y="1727200"/>
            <a:ext cx="2900363" cy="584200"/>
          </a:xfrm>
          <a:prstGeom prst="rect">
            <a:avLst/>
          </a:prstGeom>
          <a:noFill/>
          <a:ln w="9525">
            <a:noFill/>
          </a:ln>
        </p:spPr>
        <p:txBody>
          <a:bodyPr wrap="square" anchor="t" anchorCtr="0"/>
          <a:p>
            <a:pPr indent="408305" algn="just">
              <a:lnSpc>
                <a:spcPct val="19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5.</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指标激励政策：</a:t>
            </a:r>
            <a:endParaRPr lang="zh-CN" altLang="en-US" sz="1600" b="1" dirty="0">
              <a:solidFill>
                <a:srgbClr val="455731"/>
              </a:solidFill>
              <a:latin typeface="微软雅黑" panose="020B0503020204020204" charset="-122"/>
              <a:ea typeface="微软雅黑" panose="020B0503020204020204" charset="-122"/>
              <a:sym typeface="微软雅黑" panose="020B0503020204020204" charset="-122"/>
            </a:endParaRPr>
          </a:p>
        </p:txBody>
      </p:sp>
      <p:sp>
        <p:nvSpPr>
          <p:cNvPr id="25603" name="圆角矩形 13"/>
          <p:cNvSpPr/>
          <p:nvPr/>
        </p:nvSpPr>
        <p:spPr>
          <a:xfrm>
            <a:off x="1028700" y="2619375"/>
            <a:ext cx="6634163" cy="2678113"/>
          </a:xfrm>
          <a:prstGeom prst="roundRect">
            <a:avLst>
              <a:gd name="adj" fmla="val 16667"/>
            </a:avLst>
          </a:prstGeom>
          <a:solidFill>
            <a:srgbClr val="DDEBE5"/>
          </a:solidFill>
          <a:ln w="12700" cap="flat" cmpd="sng">
            <a:solidFill>
              <a:schemeClr val="tx1"/>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25604" name="文本框 4"/>
          <p:cNvSpPr/>
          <p:nvPr/>
        </p:nvSpPr>
        <p:spPr>
          <a:xfrm>
            <a:off x="-454025" y="215900"/>
            <a:ext cx="3446463"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25605"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25606"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（六）落实用地指标</a:t>
            </a:r>
            <a:endParaRPr lang="zh-CN" altLang="en-US" dirty="0">
              <a:latin typeface="微软雅黑" panose="020B0503020204020204" charset="-122"/>
              <a:ea typeface="微软雅黑" panose="020B0503020204020204" charset="-122"/>
            </a:endParaRPr>
          </a:p>
        </p:txBody>
      </p:sp>
      <p:sp>
        <p:nvSpPr>
          <p:cNvPr id="25607" name="文本框 10"/>
          <p:cNvSpPr/>
          <p:nvPr/>
        </p:nvSpPr>
        <p:spPr>
          <a:xfrm>
            <a:off x="1098550" y="2762250"/>
            <a:ext cx="6421438" cy="2306638"/>
          </a:xfrm>
          <a:prstGeom prst="rect">
            <a:avLst/>
          </a:prstGeom>
          <a:noFill/>
          <a:ln w="9525">
            <a:noFill/>
          </a:ln>
        </p:spPr>
        <p:txBody>
          <a:bodyPr wrap="square" anchor="t" anchorCtr="0">
            <a:spAutoFit/>
          </a:bodyPr>
          <a:p>
            <a:pPr indent="408305" algn="just">
              <a:lnSpc>
                <a:spcPct val="18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一是在</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全省首推</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重点项目用地指标</a:t>
            </a:r>
            <a:r>
              <a:rPr lang="en-US" altLang="zh-CN" sz="1600" b="1" dirty="0">
                <a:solidFill>
                  <a:srgbClr val="CC0000"/>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免申直配</a:t>
            </a:r>
            <a:r>
              <a:rPr lang="en-US" altLang="zh-CN" sz="1600" b="1" dirty="0">
                <a:solidFill>
                  <a:srgbClr val="CC0000"/>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机制。简化指标申请程序，对列入</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2025</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年省、市级重点项目清单的，在节约集约用地的基础上，自动获得新增计划指标配置。支持县（市区）将更多的精力放到招引培育更多大项目、好项目上来。初步统计，已有</a:t>
            </a:r>
            <a:r>
              <a:rPr lang="en-US" altLang="zh-CN" sz="1600" b="1" dirty="0">
                <a:solidFill>
                  <a:srgbClr val="CC0000"/>
                </a:solidFill>
                <a:latin typeface="微软雅黑" panose="020B0503020204020204" charset="-122"/>
                <a:ea typeface="微软雅黑" panose="020B0503020204020204" charset="-122"/>
                <a:sym typeface="微软雅黑" panose="020B0503020204020204" charset="-122"/>
              </a:rPr>
              <a:t>48</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个</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省级重点项目、</a:t>
            </a:r>
            <a:r>
              <a:rPr lang="en-US" altLang="zh-CN" sz="1600" b="1" dirty="0">
                <a:solidFill>
                  <a:srgbClr val="CC0000"/>
                </a:solidFill>
                <a:latin typeface="微软雅黑" panose="020B0503020204020204" charset="-122"/>
                <a:ea typeface="微软雅黑" panose="020B0503020204020204" charset="-122"/>
                <a:sym typeface="微软雅黑" panose="020B0503020204020204" charset="-122"/>
              </a:rPr>
              <a:t>52</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个</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市级重点项目受益于该政策，获直配指标</a:t>
            </a:r>
            <a:r>
              <a:rPr lang="en-US" altLang="zh-CN" sz="1600" b="1" dirty="0">
                <a:solidFill>
                  <a:srgbClr val="CC0000"/>
                </a:solidFill>
                <a:latin typeface="微软雅黑" panose="020B0503020204020204" charset="-122"/>
                <a:ea typeface="微软雅黑" panose="020B0503020204020204" charset="-122"/>
                <a:sym typeface="微软雅黑" panose="020B0503020204020204" charset="-122"/>
              </a:rPr>
              <a:t>1.03</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万亩</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sz="1600" b="1" dirty="0">
              <a:solidFill>
                <a:srgbClr val="207BA6"/>
              </a:solidFill>
              <a:latin typeface="微软雅黑" panose="020B0503020204020204" charset="-122"/>
              <a:ea typeface="微软雅黑" panose="020B0503020204020204" charset="-122"/>
              <a:sym typeface="微软雅黑" panose="020B0503020204020204" charset="-122"/>
            </a:endParaRPr>
          </a:p>
        </p:txBody>
      </p:sp>
      <p:pic>
        <p:nvPicPr>
          <p:cNvPr id="25608" name="图片 1"/>
          <p:cNvPicPr>
            <a:picLocks noChangeAspect="1"/>
          </p:cNvPicPr>
          <p:nvPr/>
        </p:nvPicPr>
        <p:blipFill>
          <a:blip r:embed="rId2"/>
          <a:stretch>
            <a:fillRect/>
          </a:stretch>
        </p:blipFill>
        <p:spPr>
          <a:xfrm>
            <a:off x="8486775" y="1866900"/>
            <a:ext cx="2672715" cy="4140200"/>
          </a:xfrm>
          <a:prstGeom prst="rect">
            <a:avLst/>
          </a:prstGeom>
          <a:noFill/>
          <a:ln w="9525" cap="flat" cmpd="sng">
            <a:solidFill>
              <a:schemeClr val="tx1"/>
            </a:solidFill>
            <a:prstDash val="solid"/>
            <a:miter/>
            <a:headEnd type="none" w="med" len="med"/>
            <a:tailEnd type="none" w="med" len="me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pic>
        <p:nvPicPr>
          <p:cNvPr id="8194" name="图片 1"/>
          <p:cNvPicPr>
            <a:picLocks noChangeAspect="1"/>
          </p:cNvPicPr>
          <p:nvPr/>
        </p:nvPicPr>
        <p:blipFill>
          <a:blip r:embed="rId1"/>
          <a:stretch>
            <a:fillRect/>
          </a:stretch>
        </p:blipFill>
        <p:spPr>
          <a:xfrm>
            <a:off x="0" y="-17462"/>
            <a:ext cx="12245975" cy="7556500"/>
          </a:xfrm>
          <a:prstGeom prst="rect">
            <a:avLst/>
          </a:prstGeom>
          <a:noFill/>
          <a:ln w="9525">
            <a:noFill/>
          </a:ln>
        </p:spPr>
      </p:pic>
      <p:sp>
        <p:nvSpPr>
          <p:cNvPr id="8195" name="矩形 7"/>
          <p:cNvSpPr/>
          <p:nvPr/>
        </p:nvSpPr>
        <p:spPr>
          <a:xfrm>
            <a:off x="-25400" y="1546225"/>
            <a:ext cx="12242800" cy="1101725"/>
          </a:xfrm>
          <a:prstGeom prst="rect">
            <a:avLst/>
          </a:prstGeom>
          <a:noFill/>
          <a:ln w="12700">
            <a:noFill/>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5124" name="文本框 6"/>
          <p:cNvSpPr/>
          <p:nvPr/>
        </p:nvSpPr>
        <p:spPr>
          <a:xfrm>
            <a:off x="225425" y="604838"/>
            <a:ext cx="11542713" cy="3881755"/>
          </a:xfrm>
          <a:prstGeom prst="rect">
            <a:avLst/>
          </a:prstGeom>
          <a:noFill/>
          <a:ln w="9525">
            <a:noFill/>
          </a:ln>
        </p:spPr>
        <p:txBody>
          <a:bodyPr wrap="square">
            <a:spAutoFit/>
          </a:bodyPr>
          <a:p>
            <a:pPr algn="ctr" fontAlgn="base">
              <a:lnSpc>
                <a:spcPct val="130000"/>
              </a:lnSpc>
            </a:pPr>
            <a:r>
              <a:rPr lang="zh-CN" altLang="en-US" sz="4400" b="1" strike="noStrike" kern="1800" noProof="1" dirty="0">
                <a:solidFill>
                  <a:schemeClr val="bg1"/>
                </a:solidFill>
                <a:effectLst>
                  <a:outerShdw blurRad="38100" dist="38100" dir="2700000">
                    <a:srgbClr val="C0C0C0"/>
                  </a:outerShdw>
                </a:effectLst>
                <a:uFillTx/>
                <a:latin typeface="国标小标宋" panose="02000500000000000000" charset="-122"/>
                <a:ea typeface="国标小标宋" panose="02000500000000000000" charset="-122"/>
                <a:cs typeface="国标小标宋" panose="02000500000000000000" charset="-122"/>
                <a:sym typeface="微软雅黑" panose="020B0503020204020204" charset="-122"/>
              </a:rPr>
              <a:t>加大自然资源要素保障力度</a:t>
            </a:r>
            <a:r>
              <a:rPr lang="en-US" altLang="zh-CN" sz="4400" b="1" strike="noStrike" kern="1800" noProof="1" dirty="0">
                <a:solidFill>
                  <a:schemeClr val="bg1"/>
                </a:solidFill>
                <a:effectLst>
                  <a:outerShdw blurRad="38100" dist="38100" dir="2700000">
                    <a:srgbClr val="C0C0C0"/>
                  </a:outerShdw>
                </a:effectLst>
                <a:uFillTx/>
                <a:latin typeface="国标小标宋" panose="02000500000000000000" charset="-122"/>
                <a:ea typeface="国标小标宋" panose="02000500000000000000" charset="-122"/>
                <a:cs typeface="国标小标宋" panose="02000500000000000000" charset="-122"/>
                <a:sym typeface="微软雅黑" panose="020B0503020204020204" charset="-122"/>
              </a:rPr>
              <a:t> </a:t>
            </a:r>
            <a:r>
              <a:rPr lang="zh-CN" altLang="en-US" sz="4400" b="1" strike="noStrike" kern="1800" noProof="1" dirty="0">
                <a:solidFill>
                  <a:schemeClr val="bg1"/>
                </a:solidFill>
                <a:effectLst>
                  <a:outerShdw blurRad="38100" dist="38100" dir="2700000">
                    <a:srgbClr val="C0C0C0"/>
                  </a:outerShdw>
                </a:effectLst>
                <a:uFillTx/>
                <a:latin typeface="国标小标宋" panose="02000500000000000000" charset="-122"/>
                <a:ea typeface="国标小标宋" panose="02000500000000000000" charset="-122"/>
                <a:cs typeface="国标小标宋" panose="02000500000000000000" charset="-122"/>
                <a:sym typeface="微软雅黑" panose="020B0503020204020204" charset="-122"/>
              </a:rPr>
              <a:t> </a:t>
            </a:r>
            <a:endParaRPr lang="zh-CN" altLang="en-US" sz="4400" b="1" strike="noStrike" kern="1800" noProof="1" dirty="0">
              <a:solidFill>
                <a:schemeClr val="bg1"/>
              </a:solidFill>
              <a:effectLst>
                <a:outerShdw blurRad="38100" dist="38100" dir="2700000">
                  <a:srgbClr val="C0C0C0"/>
                </a:outerShdw>
              </a:effectLst>
              <a:uFillTx/>
              <a:latin typeface="国标小标宋" panose="02000500000000000000" charset="-122"/>
              <a:ea typeface="国标小标宋" panose="02000500000000000000" charset="-122"/>
              <a:cs typeface="国标小标宋" panose="02000500000000000000" charset="-122"/>
              <a:sym typeface="微软雅黑" panose="020B0503020204020204" charset="-122"/>
            </a:endParaRPr>
          </a:p>
          <a:p>
            <a:pPr algn="ctr" fontAlgn="base">
              <a:lnSpc>
                <a:spcPct val="130000"/>
              </a:lnSpc>
            </a:pPr>
            <a:r>
              <a:rPr lang="zh-CN" altLang="en-US" sz="4400" b="1" strike="noStrike" kern="1800" noProof="1" dirty="0">
                <a:solidFill>
                  <a:schemeClr val="bg1"/>
                </a:solidFill>
                <a:effectLst>
                  <a:outerShdw blurRad="38100" dist="38100" dir="2700000">
                    <a:srgbClr val="C0C0C0"/>
                  </a:outerShdw>
                </a:effectLst>
                <a:uFillTx/>
                <a:latin typeface="国标小标宋" panose="02000500000000000000" charset="-122"/>
                <a:ea typeface="国标小标宋" panose="02000500000000000000" charset="-122"/>
                <a:cs typeface="国标小标宋" panose="02000500000000000000" charset="-122"/>
                <a:sym typeface="微软雅黑" panose="020B0503020204020204" charset="-122"/>
              </a:rPr>
              <a:t>服务经济社会高质量发展</a:t>
            </a:r>
            <a:endParaRPr lang="zh-CN" altLang="en-US" sz="4400" b="1" strike="noStrike" kern="1800" noProof="1" dirty="0">
              <a:solidFill>
                <a:schemeClr val="bg1"/>
              </a:solidFill>
              <a:effectLst>
                <a:outerShdw blurRad="38100" dist="38100" dir="2700000">
                  <a:srgbClr val="C0C0C0"/>
                </a:outerShdw>
              </a:effectLst>
              <a:uFillTx/>
              <a:latin typeface="华文楷体" panose="02010600040101010101" charset="-122"/>
              <a:ea typeface="华文楷体" panose="02010600040101010101" charset="-122"/>
              <a:cs typeface="华文楷体" panose="02010600040101010101" charset="-122"/>
              <a:sym typeface="微软雅黑" panose="020B0503020204020204" charset="-122"/>
            </a:endParaRPr>
          </a:p>
          <a:p>
            <a:pPr fontAlgn="base">
              <a:lnSpc>
                <a:spcPct val="100000"/>
              </a:lnSpc>
            </a:pPr>
            <a:r>
              <a:rPr lang="en-US" altLang="zh-CN" sz="4400" b="1" strike="noStrike" noProof="1" dirty="0">
                <a:solidFill>
                  <a:schemeClr val="bg1"/>
                </a:solidFill>
                <a:latin typeface="微软雅黑" panose="020B0503020204020204" charset="-122"/>
                <a:ea typeface="微软雅黑" panose="020B0503020204020204" charset="-122"/>
                <a:cs typeface="+mn-cs"/>
                <a:sym typeface="微软雅黑" panose="020B0503020204020204" charset="-122"/>
              </a:rPr>
              <a:t>                                 </a:t>
            </a:r>
            <a:endParaRPr lang="zh-CN" altLang="en-US" sz="4400" b="1" strike="noStrike" noProof="1" dirty="0">
              <a:solidFill>
                <a:schemeClr val="bg1"/>
              </a:solidFill>
              <a:latin typeface="微软雅黑" panose="020B0503020204020204" charset="-122"/>
              <a:ea typeface="微软雅黑" panose="020B0503020204020204" charset="-122"/>
              <a:sym typeface="微软雅黑" panose="020B0503020204020204" charset="-122"/>
            </a:endParaRPr>
          </a:p>
          <a:p>
            <a:pPr fontAlgn="base">
              <a:lnSpc>
                <a:spcPct val="100000"/>
              </a:lnSpc>
            </a:pPr>
            <a:r>
              <a:rPr lang="en-US" altLang="zh-CN" sz="4400" b="1" strike="noStrike" noProof="1" dirty="0">
                <a:solidFill>
                  <a:schemeClr val="bg1"/>
                </a:solidFill>
                <a:latin typeface="微软雅黑" panose="020B0503020204020204" charset="-122"/>
                <a:ea typeface="微软雅黑" panose="020B0503020204020204" charset="-122"/>
                <a:cs typeface="+mn-cs"/>
                <a:sym typeface="微软雅黑" panose="020B0503020204020204" charset="-122"/>
              </a:rPr>
              <a:t>                  </a:t>
            </a:r>
            <a:endParaRPr lang="zh-CN" altLang="en-US" sz="4400" b="1" strike="noStrike" noProof="1" dirty="0">
              <a:solidFill>
                <a:schemeClr val="bg1"/>
              </a:solidFill>
              <a:latin typeface="微软雅黑" panose="020B0503020204020204" charset="-122"/>
              <a:ea typeface="微软雅黑" panose="020B0503020204020204" charset="-122"/>
              <a:sym typeface="微软雅黑" panose="020B0503020204020204" charset="-122"/>
            </a:endParaRPr>
          </a:p>
          <a:p>
            <a:pPr fontAlgn="base">
              <a:lnSpc>
                <a:spcPct val="100000"/>
              </a:lnSpc>
            </a:pPr>
            <a:endParaRPr lang="en-US" altLang="zh-CN" sz="4400" b="1" strike="noStrike" noProof="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8197" name="文本框 6"/>
          <p:cNvSpPr/>
          <p:nvPr/>
        </p:nvSpPr>
        <p:spPr>
          <a:xfrm>
            <a:off x="3755390" y="2858135"/>
            <a:ext cx="3954780" cy="768350"/>
          </a:xfrm>
          <a:prstGeom prst="rect">
            <a:avLst/>
          </a:prstGeom>
          <a:noFill/>
          <a:ln w="9525">
            <a:noFill/>
          </a:ln>
        </p:spPr>
        <p:txBody>
          <a:bodyPr wrap="square" anchor="t" anchorCtr="0">
            <a:spAutoFit/>
          </a:bodyPr>
          <a:p>
            <a:r>
              <a:rPr lang="en-US" altLang="zh-CN" sz="4400" b="1" dirty="0">
                <a:solidFill>
                  <a:schemeClr val="bg1"/>
                </a:solidFill>
                <a:latin typeface="微软雅黑" panose="020B0503020204020204" charset="-122"/>
                <a:ea typeface="微软雅黑" panose="020B0503020204020204" charset="-122"/>
                <a:sym typeface="微软雅黑" panose="020B0503020204020204" charset="-122"/>
              </a:rPr>
              <a:t>   </a:t>
            </a:r>
            <a:r>
              <a:rPr lang="zh-CN" altLang="en-US" sz="2800" b="1" dirty="0">
                <a:solidFill>
                  <a:schemeClr val="bg1"/>
                </a:solidFill>
                <a:latin typeface="楷体" panose="02010609060101010101" charset="-122"/>
                <a:ea typeface="楷体" panose="02010609060101010101" charset="-122"/>
                <a:sym typeface="Arial" panose="020B0604020202020204" pitchFamily="34" charset="0"/>
              </a:rPr>
              <a:t>市自然资源和规划局</a:t>
            </a:r>
            <a:endParaRPr lang="zh-CN" altLang="en-US" sz="2800" b="1" dirty="0">
              <a:solidFill>
                <a:schemeClr val="bg1"/>
              </a:solidFill>
              <a:latin typeface="楷体" panose="02010609060101010101" charset="-122"/>
              <a:ea typeface="楷体" panose="02010609060101010101" charset="-122"/>
              <a:sym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6626" name="文本框 3"/>
          <p:cNvSpPr/>
          <p:nvPr/>
        </p:nvSpPr>
        <p:spPr>
          <a:xfrm>
            <a:off x="336550" y="1601788"/>
            <a:ext cx="11518900" cy="4070350"/>
          </a:xfrm>
          <a:prstGeom prst="rect">
            <a:avLst/>
          </a:prstGeom>
          <a:noFill/>
          <a:ln w="9525">
            <a:noFill/>
          </a:ln>
        </p:spPr>
        <p:txBody>
          <a:bodyPr wrap="square" anchor="t" anchorCtr="0"/>
          <a:p>
            <a:pPr indent="408305" algn="just">
              <a:lnSpc>
                <a:spcPct val="19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5.</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指标激励政策：</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180000"/>
              </a:lnSpc>
            </a:pPr>
            <a:endParaRPr lang="zh-CN" altLang="en-US" sz="1600" b="1" dirty="0">
              <a:solidFill>
                <a:srgbClr val="455731"/>
              </a:solidFill>
              <a:latin typeface="微软雅黑" panose="020B0503020204020204" charset="-122"/>
              <a:ea typeface="微软雅黑" panose="020B0503020204020204" charset="-122"/>
              <a:sym typeface="微软雅黑" panose="020B0503020204020204" charset="-122"/>
            </a:endParaRPr>
          </a:p>
        </p:txBody>
      </p:sp>
      <p:sp>
        <p:nvSpPr>
          <p:cNvPr id="26627" name="圆角矩形 8"/>
          <p:cNvSpPr/>
          <p:nvPr/>
        </p:nvSpPr>
        <p:spPr>
          <a:xfrm>
            <a:off x="820738" y="2506663"/>
            <a:ext cx="6350000" cy="2251075"/>
          </a:xfrm>
          <a:prstGeom prst="roundRect">
            <a:avLst>
              <a:gd name="adj" fmla="val 16667"/>
            </a:avLst>
          </a:prstGeom>
          <a:solidFill>
            <a:srgbClr val="DDEBE5"/>
          </a:solidFill>
          <a:ln w="12700" cap="flat" cmpd="sng">
            <a:solidFill>
              <a:schemeClr val="tx1"/>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26628" name="文本框 4"/>
          <p:cNvSpPr/>
          <p:nvPr/>
        </p:nvSpPr>
        <p:spPr>
          <a:xfrm>
            <a:off x="-454025" y="215900"/>
            <a:ext cx="3446463"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26629"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26630"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（六）落实用地指标</a:t>
            </a:r>
            <a:endParaRPr lang="zh-CN" altLang="en-US" dirty="0">
              <a:latin typeface="微软雅黑" panose="020B0503020204020204" charset="-122"/>
              <a:ea typeface="微软雅黑" panose="020B0503020204020204" charset="-122"/>
            </a:endParaRPr>
          </a:p>
        </p:txBody>
      </p:sp>
      <p:sp>
        <p:nvSpPr>
          <p:cNvPr id="26631" name="文本框 10"/>
          <p:cNvSpPr/>
          <p:nvPr/>
        </p:nvSpPr>
        <p:spPr>
          <a:xfrm>
            <a:off x="950595" y="2314575"/>
            <a:ext cx="6121400" cy="2306638"/>
          </a:xfrm>
          <a:prstGeom prst="rect">
            <a:avLst/>
          </a:prstGeom>
          <a:noFill/>
          <a:ln w="9525">
            <a:noFill/>
          </a:ln>
        </p:spPr>
        <p:txBody>
          <a:bodyPr wrap="square" anchor="t" anchorCtr="0">
            <a:spAutoFit/>
          </a:bodyPr>
          <a:p>
            <a:pPr indent="408305" algn="just">
              <a:lnSpc>
                <a:spcPct val="180000"/>
              </a:lnSpc>
            </a:pP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18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二是在</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全省首推</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用地报批</a:t>
            </a:r>
            <a:r>
              <a:rPr lang="en-US" altLang="zh-CN" sz="1600" b="1" dirty="0">
                <a:solidFill>
                  <a:srgbClr val="C00000"/>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梯度激励</a:t>
            </a:r>
            <a:r>
              <a:rPr lang="en-US" altLang="zh-CN" sz="1600" b="1" dirty="0">
                <a:solidFill>
                  <a:srgbClr val="C00000"/>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机制。按照</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“早报早批、多报快批”</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原则，根据各县（市区）建设用地组卷上报通过审查的时序和面积，奖励新增计划指标。1-4月份，已下达相关县（市区）奖励指标</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5</a:t>
            </a:r>
            <a:r>
              <a:rPr lang="en-US" altLang="zh-CN" sz="1600" b="1" dirty="0">
                <a:solidFill>
                  <a:srgbClr val="CC0000"/>
                </a:solidFill>
                <a:latin typeface="微软雅黑" panose="020B0503020204020204" charset="-122"/>
                <a:ea typeface="微软雅黑" panose="020B0503020204020204" charset="-122"/>
                <a:sym typeface="微软雅黑" panose="020B0503020204020204" charset="-122"/>
              </a:rPr>
              <a:t>60.72</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亩</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sz="1600" b="1" dirty="0">
              <a:solidFill>
                <a:srgbClr val="207BA6"/>
              </a:solidFill>
              <a:latin typeface="微软雅黑" panose="020B0503020204020204" charset="-122"/>
              <a:ea typeface="微软雅黑" panose="020B0503020204020204" charset="-122"/>
              <a:sym typeface="微软雅黑" panose="020B0503020204020204" charset="-122"/>
            </a:endParaRPr>
          </a:p>
        </p:txBody>
      </p:sp>
      <p:pic>
        <p:nvPicPr>
          <p:cNvPr id="26632" name="图片 1"/>
          <p:cNvPicPr>
            <a:picLocks noChangeAspect="1"/>
          </p:cNvPicPr>
          <p:nvPr/>
        </p:nvPicPr>
        <p:blipFill>
          <a:blip r:embed="rId2"/>
          <a:srcRect t="1591"/>
          <a:stretch>
            <a:fillRect/>
          </a:stretch>
        </p:blipFill>
        <p:spPr>
          <a:xfrm>
            <a:off x="7917180" y="1903730"/>
            <a:ext cx="3034030" cy="4194175"/>
          </a:xfrm>
          <a:prstGeom prst="rect">
            <a:avLst/>
          </a:prstGeom>
          <a:noFill/>
          <a:ln w="9525" cap="flat" cmpd="sng">
            <a:solidFill>
              <a:schemeClr val="tx1"/>
            </a:solidFill>
            <a:prstDash val="solid"/>
            <a:miter/>
            <a:headEnd type="none" w="med" len="med"/>
            <a:tailEnd type="none" w="med" len="me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7650" name="文本框 4"/>
          <p:cNvSpPr/>
          <p:nvPr/>
        </p:nvSpPr>
        <p:spPr>
          <a:xfrm>
            <a:off x="-454025" y="215900"/>
            <a:ext cx="3444875"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27651" name="矩形: 圆角 2"/>
          <p:cNvSpPr/>
          <p:nvPr/>
        </p:nvSpPr>
        <p:spPr>
          <a:xfrm>
            <a:off x="812800" y="9683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pic>
        <p:nvPicPr>
          <p:cNvPr id="27652" name="图片 18"/>
          <p:cNvPicPr>
            <a:picLocks noChangeAspect="1"/>
          </p:cNvPicPr>
          <p:nvPr/>
        </p:nvPicPr>
        <p:blipFill>
          <a:blip r:embed="rId2"/>
          <a:stretch>
            <a:fillRect/>
          </a:stretch>
        </p:blipFill>
        <p:spPr>
          <a:xfrm>
            <a:off x="4240213" y="4027488"/>
            <a:ext cx="3992562" cy="793750"/>
          </a:xfrm>
          <a:prstGeom prst="rect">
            <a:avLst/>
          </a:prstGeom>
          <a:noFill/>
          <a:ln w="9525">
            <a:noFill/>
          </a:ln>
        </p:spPr>
      </p:pic>
      <p:pic>
        <p:nvPicPr>
          <p:cNvPr id="27653" name="图片 19"/>
          <p:cNvPicPr>
            <a:picLocks noChangeAspect="1"/>
          </p:cNvPicPr>
          <p:nvPr/>
        </p:nvPicPr>
        <p:blipFill>
          <a:blip r:embed="rId2"/>
          <a:stretch>
            <a:fillRect/>
          </a:stretch>
        </p:blipFill>
        <p:spPr>
          <a:xfrm>
            <a:off x="4289425" y="3316288"/>
            <a:ext cx="3943350" cy="793750"/>
          </a:xfrm>
          <a:prstGeom prst="rect">
            <a:avLst/>
          </a:prstGeom>
          <a:noFill/>
          <a:ln w="9525">
            <a:noFill/>
          </a:ln>
        </p:spPr>
      </p:pic>
      <p:pic>
        <p:nvPicPr>
          <p:cNvPr id="27654" name="图片 20"/>
          <p:cNvPicPr>
            <a:picLocks noChangeAspect="1"/>
          </p:cNvPicPr>
          <p:nvPr/>
        </p:nvPicPr>
        <p:blipFill>
          <a:blip r:embed="rId2"/>
          <a:stretch>
            <a:fillRect/>
          </a:stretch>
        </p:blipFill>
        <p:spPr>
          <a:xfrm>
            <a:off x="4240213" y="2586038"/>
            <a:ext cx="3992562" cy="795337"/>
          </a:xfrm>
          <a:prstGeom prst="rect">
            <a:avLst/>
          </a:prstGeom>
          <a:noFill/>
          <a:ln w="9525">
            <a:noFill/>
          </a:ln>
        </p:spPr>
      </p:pic>
      <p:pic>
        <p:nvPicPr>
          <p:cNvPr id="27655" name="图片 21"/>
          <p:cNvPicPr>
            <a:picLocks noChangeAspect="1"/>
          </p:cNvPicPr>
          <p:nvPr/>
        </p:nvPicPr>
        <p:blipFill>
          <a:blip r:embed="rId2"/>
          <a:stretch>
            <a:fillRect/>
          </a:stretch>
        </p:blipFill>
        <p:spPr>
          <a:xfrm>
            <a:off x="4241800" y="1755775"/>
            <a:ext cx="3990975" cy="793750"/>
          </a:xfrm>
          <a:prstGeom prst="rect">
            <a:avLst/>
          </a:prstGeom>
          <a:noFill/>
          <a:ln w="9525">
            <a:noFill/>
          </a:ln>
        </p:spPr>
      </p:pic>
      <p:sp>
        <p:nvSpPr>
          <p:cNvPr id="27656" name="TextBox 22"/>
          <p:cNvSpPr/>
          <p:nvPr/>
        </p:nvSpPr>
        <p:spPr>
          <a:xfrm>
            <a:off x="4378325" y="1755775"/>
            <a:ext cx="371475" cy="584200"/>
          </a:xfrm>
          <a:prstGeom prst="rect">
            <a:avLst/>
          </a:prstGeom>
          <a:noFill/>
          <a:ln w="9525">
            <a:noFill/>
          </a:ln>
        </p:spPr>
        <p:txBody>
          <a:bodyPr wrap="square" anchor="t" anchorCtr="0">
            <a:spAutoFit/>
          </a:bodyPr>
          <a:p>
            <a:pPr algn="ctr"/>
            <a:r>
              <a:rPr lang="en-US" altLang="zh-CN" sz="3200" b="1" i="1" dirty="0">
                <a:solidFill>
                  <a:srgbClr val="C00000"/>
                </a:solidFill>
                <a:latin typeface="浪漫雅圆" charset="-122"/>
                <a:ea typeface="微软雅黑" panose="020B0503020204020204" charset="-122"/>
                <a:sym typeface="浪漫雅圆" charset="-122"/>
              </a:rPr>
              <a:t>1</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27657" name="TextBox 23"/>
          <p:cNvSpPr/>
          <p:nvPr/>
        </p:nvSpPr>
        <p:spPr>
          <a:xfrm>
            <a:off x="4856163" y="2127250"/>
            <a:ext cx="2965450" cy="368300"/>
          </a:xfrm>
          <a:prstGeom prst="rect">
            <a:avLst/>
          </a:prstGeom>
          <a:noFill/>
          <a:ln w="9525">
            <a:noFill/>
          </a:ln>
        </p:spPr>
        <p:txBody>
          <a:bodyPr wrap="square" anchor="t" anchorCtr="0">
            <a:spAutoFit/>
          </a:bodyPr>
          <a:p>
            <a:pPr algn="ctr"/>
            <a:r>
              <a:rPr lang="zh-CN" altLang="en-US" b="1" dirty="0">
                <a:solidFill>
                  <a:schemeClr val="bg1"/>
                </a:solidFill>
                <a:latin typeface="微软雅黑" panose="020B0503020204020204" charset="-122"/>
                <a:ea typeface="微软雅黑" panose="020B0503020204020204" charset="-122"/>
                <a:sym typeface="思源黑体 CN Heavy" pitchFamily="2" charset="-122"/>
              </a:rPr>
              <a:t>项目谋划</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sp>
        <p:nvSpPr>
          <p:cNvPr id="27658" name="TextBox 24"/>
          <p:cNvSpPr/>
          <p:nvPr/>
        </p:nvSpPr>
        <p:spPr>
          <a:xfrm>
            <a:off x="4378325" y="2633663"/>
            <a:ext cx="371475" cy="584200"/>
          </a:xfrm>
          <a:prstGeom prst="rect">
            <a:avLst/>
          </a:prstGeom>
          <a:noFill/>
          <a:ln w="9525">
            <a:noFill/>
          </a:ln>
        </p:spPr>
        <p:txBody>
          <a:bodyPr wrap="square" anchor="t" anchorCtr="0">
            <a:spAutoFit/>
          </a:bodyPr>
          <a:p>
            <a:pPr algn="ctr"/>
            <a:r>
              <a:rPr lang="en-US" altLang="zh-CN" sz="3200" b="1" i="1" dirty="0">
                <a:solidFill>
                  <a:srgbClr val="C00000"/>
                </a:solidFill>
                <a:latin typeface="浪漫雅圆" charset="-122"/>
                <a:ea typeface="微软雅黑" panose="020B0503020204020204" charset="-122"/>
                <a:sym typeface="浪漫雅圆" charset="-122"/>
              </a:rPr>
              <a:t>2</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27659" name="TextBox 25"/>
          <p:cNvSpPr/>
          <p:nvPr/>
        </p:nvSpPr>
        <p:spPr>
          <a:xfrm>
            <a:off x="4545013" y="2930525"/>
            <a:ext cx="2963862" cy="368300"/>
          </a:xfrm>
          <a:prstGeom prst="rect">
            <a:avLst/>
          </a:prstGeom>
          <a:noFill/>
          <a:ln w="9525">
            <a:noFill/>
          </a:ln>
        </p:spPr>
        <p:txBody>
          <a:bodyPr wrap="square" anchor="t" anchorCtr="0">
            <a:spAutoFit/>
          </a:bodyPr>
          <a:p>
            <a:pPr algn="ctr"/>
            <a:r>
              <a:rPr lang="en-US" altLang="zh-CN" b="1" dirty="0">
                <a:solidFill>
                  <a:schemeClr val="bg1"/>
                </a:solidFill>
                <a:latin typeface="微软雅黑" panose="020B0503020204020204" charset="-122"/>
                <a:ea typeface="微软雅黑" panose="020B0503020204020204" charset="-122"/>
                <a:sym typeface="思源黑体 CN Heavy" pitchFamily="2" charset="-122"/>
              </a:rPr>
              <a:t>         </a:t>
            </a:r>
            <a:r>
              <a:rPr lang="zh-CN" altLang="en-US" b="1" dirty="0">
                <a:solidFill>
                  <a:schemeClr val="bg1"/>
                </a:solidFill>
                <a:latin typeface="微软雅黑" panose="020B0503020204020204" charset="-122"/>
                <a:ea typeface="微软雅黑" panose="020B0503020204020204" charset="-122"/>
                <a:sym typeface="思源黑体 CN Heavy" pitchFamily="2" charset="-122"/>
              </a:rPr>
              <a:t>初步选址</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sp>
        <p:nvSpPr>
          <p:cNvPr id="27660" name="TextBox 26"/>
          <p:cNvSpPr/>
          <p:nvPr/>
        </p:nvSpPr>
        <p:spPr>
          <a:xfrm>
            <a:off x="4343400" y="3316288"/>
            <a:ext cx="512763" cy="582612"/>
          </a:xfrm>
          <a:prstGeom prst="rect">
            <a:avLst/>
          </a:prstGeom>
          <a:noFill/>
          <a:ln w="9525">
            <a:noFill/>
          </a:ln>
        </p:spPr>
        <p:txBody>
          <a:bodyPr wrap="square" anchor="t" anchorCtr="0">
            <a:spAutoFit/>
          </a:bodyPr>
          <a:p>
            <a:pPr algn="ctr"/>
            <a:r>
              <a:rPr lang="en-US" altLang="zh-CN" sz="3200" b="1" i="1" dirty="0">
                <a:solidFill>
                  <a:srgbClr val="C00000"/>
                </a:solidFill>
                <a:latin typeface="浪漫雅圆" charset="-122"/>
                <a:ea typeface="微软雅黑" panose="020B0503020204020204" charset="-122"/>
                <a:sym typeface="浪漫雅圆" charset="-122"/>
              </a:rPr>
              <a:t>3</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27661" name="TextBox 27"/>
          <p:cNvSpPr/>
          <p:nvPr/>
        </p:nvSpPr>
        <p:spPr>
          <a:xfrm>
            <a:off x="5062538" y="3659188"/>
            <a:ext cx="2965450" cy="368300"/>
          </a:xfrm>
          <a:prstGeom prst="rect">
            <a:avLst/>
          </a:prstGeom>
          <a:noFill/>
          <a:ln w="9525">
            <a:noFill/>
          </a:ln>
        </p:spPr>
        <p:txBody>
          <a:bodyPr wrap="square" anchor="t" anchorCtr="0">
            <a:spAutoFit/>
          </a:bodyPr>
          <a:p>
            <a:pPr algn="ctr"/>
            <a:r>
              <a:rPr lang="zh-CN" altLang="en-US" b="1" dirty="0">
                <a:solidFill>
                  <a:schemeClr val="bg1"/>
                </a:solidFill>
                <a:latin typeface="微软雅黑" panose="020B0503020204020204" charset="-122"/>
                <a:ea typeface="微软雅黑" panose="020B0503020204020204" charset="-122"/>
                <a:sym typeface="思源黑体 CN Heavy" pitchFamily="2" charset="-122"/>
              </a:rPr>
              <a:t>取得预审与选址意见书</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sp>
        <p:nvSpPr>
          <p:cNvPr id="27662" name="TextBox 28"/>
          <p:cNvSpPr/>
          <p:nvPr/>
        </p:nvSpPr>
        <p:spPr>
          <a:xfrm>
            <a:off x="4289425" y="4008438"/>
            <a:ext cx="514350" cy="584200"/>
          </a:xfrm>
          <a:prstGeom prst="rect">
            <a:avLst/>
          </a:prstGeom>
          <a:noFill/>
          <a:ln w="9525">
            <a:noFill/>
          </a:ln>
        </p:spPr>
        <p:txBody>
          <a:bodyPr wrap="square" anchor="t" anchorCtr="0">
            <a:spAutoFit/>
          </a:bodyPr>
          <a:p>
            <a:pPr algn="ctr"/>
            <a:r>
              <a:rPr lang="en-US" altLang="zh-CN" sz="3200" b="1" i="1" dirty="0">
                <a:solidFill>
                  <a:srgbClr val="C00000"/>
                </a:solidFill>
                <a:latin typeface="浪漫雅圆" charset="-122"/>
                <a:ea typeface="微软雅黑" panose="020B0503020204020204" charset="-122"/>
                <a:sym typeface="浪漫雅圆" charset="-122"/>
              </a:rPr>
              <a:t>4</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27663" name="TextBox 29"/>
          <p:cNvSpPr/>
          <p:nvPr/>
        </p:nvSpPr>
        <p:spPr>
          <a:xfrm>
            <a:off x="4749800" y="4452938"/>
            <a:ext cx="2963863" cy="368300"/>
          </a:xfrm>
          <a:prstGeom prst="rect">
            <a:avLst/>
          </a:prstGeom>
          <a:noFill/>
          <a:ln w="9525">
            <a:noFill/>
          </a:ln>
        </p:spPr>
        <p:txBody>
          <a:bodyPr wrap="square" anchor="t" anchorCtr="0">
            <a:spAutoFit/>
          </a:bodyPr>
          <a:p>
            <a:pPr algn="ctr"/>
            <a:r>
              <a:rPr lang="en-US" altLang="zh-CN" b="1" dirty="0">
                <a:solidFill>
                  <a:schemeClr val="bg1"/>
                </a:solidFill>
                <a:latin typeface="微软雅黑" panose="020B0503020204020204" charset="-122"/>
                <a:ea typeface="微软雅黑" panose="020B0503020204020204" charset="-122"/>
                <a:sym typeface="思源黑体 CN Heavy" pitchFamily="2" charset="-122"/>
              </a:rPr>
              <a:t>  </a:t>
            </a:r>
            <a:r>
              <a:rPr lang="zh-CN" altLang="en-US" b="1" dirty="0">
                <a:solidFill>
                  <a:schemeClr val="bg1"/>
                </a:solidFill>
                <a:latin typeface="微软雅黑" panose="020B0503020204020204" charset="-122"/>
                <a:ea typeface="微软雅黑" panose="020B0503020204020204" charset="-122"/>
                <a:sym typeface="思源黑体 CN Heavy" pitchFamily="2" charset="-122"/>
              </a:rPr>
              <a:t>完成立项</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pic>
        <p:nvPicPr>
          <p:cNvPr id="27664" name="图片 18"/>
          <p:cNvPicPr>
            <a:picLocks noChangeAspect="1"/>
          </p:cNvPicPr>
          <p:nvPr/>
        </p:nvPicPr>
        <p:blipFill>
          <a:blip r:embed="rId2"/>
          <a:stretch>
            <a:fillRect/>
          </a:stretch>
        </p:blipFill>
        <p:spPr>
          <a:xfrm>
            <a:off x="4241800" y="4748213"/>
            <a:ext cx="3990975" cy="793750"/>
          </a:xfrm>
          <a:prstGeom prst="rect">
            <a:avLst/>
          </a:prstGeom>
          <a:noFill/>
          <a:ln w="9525">
            <a:noFill/>
          </a:ln>
        </p:spPr>
      </p:pic>
      <p:sp>
        <p:nvSpPr>
          <p:cNvPr id="27665" name="TextBox 28"/>
          <p:cNvSpPr/>
          <p:nvPr/>
        </p:nvSpPr>
        <p:spPr>
          <a:xfrm>
            <a:off x="4289425" y="4748213"/>
            <a:ext cx="514350" cy="584200"/>
          </a:xfrm>
          <a:prstGeom prst="rect">
            <a:avLst/>
          </a:prstGeom>
          <a:noFill/>
          <a:ln w="9525">
            <a:noFill/>
          </a:ln>
        </p:spPr>
        <p:txBody>
          <a:bodyPr wrap="square" anchor="t" anchorCtr="0">
            <a:spAutoFit/>
          </a:bodyPr>
          <a:p>
            <a:pPr algn="ctr"/>
            <a:r>
              <a:rPr lang="zh-CN" altLang="en-US" sz="3200" b="1" i="1" dirty="0">
                <a:solidFill>
                  <a:srgbClr val="C00000"/>
                </a:solidFill>
                <a:latin typeface="浪漫雅圆" charset="-122"/>
                <a:ea typeface="微软雅黑" panose="020B0503020204020204" charset="-122"/>
                <a:sym typeface="浪漫雅圆" charset="-122"/>
              </a:rPr>
              <a:t>5</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27666" name="TextBox 29"/>
          <p:cNvSpPr/>
          <p:nvPr/>
        </p:nvSpPr>
        <p:spPr>
          <a:xfrm>
            <a:off x="4749800" y="5086350"/>
            <a:ext cx="2963863" cy="368300"/>
          </a:xfrm>
          <a:prstGeom prst="rect">
            <a:avLst/>
          </a:prstGeom>
          <a:noFill/>
          <a:ln w="9525">
            <a:noFill/>
          </a:ln>
        </p:spPr>
        <p:txBody>
          <a:bodyPr wrap="square" anchor="t" anchorCtr="0">
            <a:spAutoFit/>
          </a:bodyPr>
          <a:p>
            <a:pPr algn="ctr"/>
            <a:r>
              <a:rPr lang="en-US" altLang="zh-CN" b="1" dirty="0">
                <a:solidFill>
                  <a:schemeClr val="bg1"/>
                </a:solidFill>
                <a:latin typeface="微软雅黑" panose="020B0503020204020204" charset="-122"/>
                <a:ea typeface="微软雅黑" panose="020B0503020204020204" charset="-122"/>
                <a:sym typeface="思源黑体 CN Heavy" pitchFamily="2" charset="-122"/>
              </a:rPr>
              <a:t>      </a:t>
            </a:r>
            <a:r>
              <a:rPr lang="zh-CN" altLang="en-US" b="1" dirty="0">
                <a:solidFill>
                  <a:schemeClr val="bg1"/>
                </a:solidFill>
                <a:latin typeface="微软雅黑" panose="020B0503020204020204" charset="-122"/>
                <a:ea typeface="微软雅黑" panose="020B0503020204020204" charset="-122"/>
                <a:sym typeface="思源黑体 CN Heavy" pitchFamily="2" charset="-122"/>
              </a:rPr>
              <a:t>编制成片开发方案</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pic>
        <p:nvPicPr>
          <p:cNvPr id="27667" name="图片 18"/>
          <p:cNvPicPr>
            <a:picLocks noChangeAspect="1"/>
          </p:cNvPicPr>
          <p:nvPr/>
        </p:nvPicPr>
        <p:blipFill>
          <a:blip r:embed="rId2"/>
          <a:stretch>
            <a:fillRect/>
          </a:stretch>
        </p:blipFill>
        <p:spPr>
          <a:xfrm>
            <a:off x="4376738" y="5586413"/>
            <a:ext cx="3856037" cy="793750"/>
          </a:xfrm>
          <a:prstGeom prst="rect">
            <a:avLst/>
          </a:prstGeom>
          <a:noFill/>
          <a:ln w="9525">
            <a:noFill/>
          </a:ln>
        </p:spPr>
      </p:pic>
      <p:sp>
        <p:nvSpPr>
          <p:cNvPr id="27668" name="TextBox 28"/>
          <p:cNvSpPr/>
          <p:nvPr/>
        </p:nvSpPr>
        <p:spPr>
          <a:xfrm>
            <a:off x="4341813" y="5586413"/>
            <a:ext cx="514350" cy="582612"/>
          </a:xfrm>
          <a:prstGeom prst="rect">
            <a:avLst/>
          </a:prstGeom>
          <a:noFill/>
          <a:ln w="9525">
            <a:noFill/>
          </a:ln>
        </p:spPr>
        <p:txBody>
          <a:bodyPr wrap="square" anchor="t" anchorCtr="0">
            <a:spAutoFit/>
          </a:bodyPr>
          <a:p>
            <a:pPr algn="ctr"/>
            <a:r>
              <a:rPr lang="zh-CN" altLang="en-US" sz="3200" b="1" i="1" dirty="0">
                <a:solidFill>
                  <a:srgbClr val="C00000"/>
                </a:solidFill>
                <a:latin typeface="浪漫雅圆" charset="-122"/>
                <a:ea typeface="微软雅黑" panose="020B0503020204020204" charset="-122"/>
                <a:sym typeface="浪漫雅圆" charset="-122"/>
              </a:rPr>
              <a:t>6</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27669" name="TextBox 29"/>
          <p:cNvSpPr/>
          <p:nvPr/>
        </p:nvSpPr>
        <p:spPr>
          <a:xfrm>
            <a:off x="4778375" y="6011863"/>
            <a:ext cx="2965450" cy="368300"/>
          </a:xfrm>
          <a:prstGeom prst="rect">
            <a:avLst/>
          </a:prstGeom>
          <a:noFill/>
          <a:ln w="9525">
            <a:noFill/>
          </a:ln>
        </p:spPr>
        <p:txBody>
          <a:bodyPr wrap="square" anchor="t" anchorCtr="0">
            <a:spAutoFit/>
          </a:bodyPr>
          <a:p>
            <a:pPr algn="ctr"/>
            <a:r>
              <a:rPr lang="en-US" altLang="zh-CN" b="1" dirty="0">
                <a:solidFill>
                  <a:schemeClr val="bg1"/>
                </a:solidFill>
                <a:latin typeface="微软雅黑" panose="020B0503020204020204" charset="-122"/>
                <a:ea typeface="微软雅黑" panose="020B0503020204020204" charset="-122"/>
                <a:sym typeface="思源黑体 CN Heavy" pitchFamily="2" charset="-122"/>
              </a:rPr>
              <a:t>      </a:t>
            </a:r>
            <a:r>
              <a:rPr lang="zh-CN" altLang="en-US" b="1" dirty="0">
                <a:solidFill>
                  <a:schemeClr val="bg1"/>
                </a:solidFill>
                <a:latin typeface="微软雅黑" panose="020B0503020204020204" charset="-122"/>
                <a:ea typeface="微软雅黑" panose="020B0503020204020204" charset="-122"/>
                <a:sym typeface="思源黑体 CN Heavy" pitchFamily="2" charset="-122"/>
              </a:rPr>
              <a:t>落实用地指标</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sp>
        <p:nvSpPr>
          <p:cNvPr id="27670" name="文本框 6"/>
          <p:cNvSpPr/>
          <p:nvPr/>
        </p:nvSpPr>
        <p:spPr>
          <a:xfrm>
            <a:off x="827405" y="981075"/>
            <a:ext cx="5379720" cy="42989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小结:</a:t>
            </a:r>
            <a:r>
              <a:rPr lang="en-US" altLang="zh-CN" sz="2200" b="1" dirty="0">
                <a:latin typeface="思源黑体 CN Heavy" pitchFamily="2" charset="-122"/>
                <a:ea typeface="思源黑体 CN Heavy" pitchFamily="2" charset="-122"/>
                <a:sym typeface="思源黑体 CN Heavy" pitchFamily="2" charset="-122"/>
              </a:rPr>
              <a:t>  </a:t>
            </a:r>
            <a:r>
              <a:rPr lang="zh-CN" altLang="en-US" sz="2200" b="1" dirty="0">
                <a:latin typeface="思源黑体 CN Heavy" pitchFamily="2" charset="-122"/>
                <a:ea typeface="思源黑体 CN Heavy" pitchFamily="2" charset="-122"/>
                <a:sym typeface="思源黑体 CN Heavy" pitchFamily="2" charset="-122"/>
              </a:rPr>
              <a:t>项目用地前期工作主要流程环节</a:t>
            </a:r>
            <a:endParaRPr lang="zh-CN" altLang="en-US" sz="2200" b="1" dirty="0">
              <a:latin typeface="思源黑体 CN Heavy" pitchFamily="2" charset="-122"/>
              <a:ea typeface="思源黑体 CN Heavy" pitchFamily="2" charset="-122"/>
              <a:sym typeface="思源黑体 CN Heavy"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p:sp>
        <p:nvSpPr>
          <p:cNvPr id="28674" name="直接连接符 17"/>
          <p:cNvSpPr/>
          <p:nvPr/>
        </p:nvSpPr>
        <p:spPr>
          <a:xfrm>
            <a:off x="3279775" y="2921000"/>
            <a:ext cx="5632450" cy="1588"/>
          </a:xfrm>
          <a:prstGeom prst="line">
            <a:avLst/>
          </a:prstGeom>
          <a:ln w="12700" cap="flat" cmpd="sng">
            <a:solidFill>
              <a:srgbClr val="2A4D59"/>
            </a:solidFill>
            <a:prstDash val="dash"/>
            <a:round/>
            <a:headEnd type="oval" w="med" len="med"/>
            <a:tailEnd type="oval" w="med" len="med"/>
          </a:ln>
        </p:spPr>
      </p:sp>
      <p:grpSp>
        <p:nvGrpSpPr>
          <p:cNvPr id="28675" name="组合 26626"/>
          <p:cNvGrpSpPr/>
          <p:nvPr/>
        </p:nvGrpSpPr>
        <p:grpSpPr>
          <a:xfrm>
            <a:off x="5351463" y="1039813"/>
            <a:ext cx="1489075" cy="1489075"/>
            <a:chOff x="0" y="0"/>
            <a:chExt cx="1331258" cy="1331258"/>
          </a:xfrm>
        </p:grpSpPr>
        <p:sp>
          <p:nvSpPr>
            <p:cNvPr id="28676" name="椭圆 19"/>
            <p:cNvSpPr/>
            <p:nvPr/>
          </p:nvSpPr>
          <p:spPr>
            <a:xfrm>
              <a:off x="0" y="0"/>
              <a:ext cx="1331258" cy="1331258"/>
            </a:xfrm>
            <a:prstGeom prst="ellipse">
              <a:avLst/>
            </a:prstGeom>
            <a:solidFill>
              <a:srgbClr val="FFFFFF"/>
            </a:solidFill>
            <a:ln w="155575" cap="flat" cmpd="sng">
              <a:pattFill prst="horz">
                <a:fgClr>
                  <a:srgbClr val="3F5A96"/>
                </a:fgClr>
                <a:bgClr>
                  <a:srgbClr val="FFFFFF"/>
                </a:bgClr>
              </a:pattFill>
              <a:prstDash val="solid"/>
              <a:round/>
              <a:headEnd type="none" w="med" len="med"/>
              <a:tailEnd type="none" w="med" len="med"/>
            </a:ln>
          </p:spPr>
          <p:txBody>
            <a:bodyPr lIns="91423" tIns="45711" rIns="91423" bIns="45711" anchor="ctr" anchorCtr="0"/>
            <a:p>
              <a:pPr algn="ctr"/>
              <a:endParaRPr lang="zh-CN" altLang="zh-CN" sz="4800">
                <a:solidFill>
                  <a:srgbClr val="FFFFFF"/>
                </a:solidFill>
                <a:latin typeface="Impact" panose="020B0806030902050204" pitchFamily="2" charset="0"/>
                <a:ea typeface="微软雅黑" panose="020B0503020204020204" charset="-122"/>
                <a:sym typeface="Impact" panose="020B0806030902050204" pitchFamily="2" charset="0"/>
              </a:endParaRPr>
            </a:p>
          </p:txBody>
        </p:sp>
        <p:sp>
          <p:nvSpPr>
            <p:cNvPr id="28677" name="椭圆 20"/>
            <p:cNvSpPr/>
            <p:nvPr/>
          </p:nvSpPr>
          <p:spPr>
            <a:xfrm>
              <a:off x="179629" y="180497"/>
              <a:ext cx="972000" cy="972000"/>
            </a:xfrm>
            <a:prstGeom prst="ellipse">
              <a:avLst/>
            </a:prstGeom>
            <a:solidFill>
              <a:srgbClr val="407385"/>
            </a:solidFill>
            <a:ln w="14288">
              <a:noFill/>
            </a:ln>
          </p:spPr>
          <p:txBody>
            <a:bodyPr lIns="91423" tIns="45711" rIns="91423" bIns="45711" anchor="t" anchorCtr="0"/>
            <a:p>
              <a:pPr algn="ctr"/>
              <a:endParaRPr lang="zh-CN" altLang="zh-CN" sz="4800">
                <a:solidFill>
                  <a:srgbClr val="000000"/>
                </a:solidFill>
                <a:latin typeface="Impact" panose="020B0806030902050204" pitchFamily="2" charset="0"/>
                <a:ea typeface="微软雅黑" panose="020B0503020204020204" charset="-122"/>
                <a:sym typeface="Impact" panose="020B0806030902050204" pitchFamily="2" charset="0"/>
              </a:endParaRPr>
            </a:p>
          </p:txBody>
        </p:sp>
        <p:sp>
          <p:nvSpPr>
            <p:cNvPr id="28678" name="TextBox 94"/>
            <p:cNvSpPr/>
            <p:nvPr/>
          </p:nvSpPr>
          <p:spPr>
            <a:xfrm>
              <a:off x="256351" y="238850"/>
              <a:ext cx="837778" cy="823954"/>
            </a:xfrm>
            <a:prstGeom prst="rect">
              <a:avLst/>
            </a:prstGeom>
            <a:noFill/>
            <a:ln w="9525">
              <a:noFill/>
            </a:ln>
          </p:spPr>
          <p:txBody>
            <a:bodyPr wrap="square" anchor="t" anchorCtr="0">
              <a:spAutoFit/>
            </a:bodyPr>
            <a:p>
              <a:pPr algn="ctr"/>
              <a:r>
                <a:rPr lang="zh-CN" altLang="en-US" sz="5400" dirty="0">
                  <a:solidFill>
                    <a:schemeClr val="bg1"/>
                  </a:solidFill>
                  <a:latin typeface="Impact" panose="020B0806030902050204" pitchFamily="2" charset="0"/>
                  <a:ea typeface="方正正大黑简体" pitchFamily="2" charset="-122"/>
                  <a:sym typeface="Impact" panose="020B0806030902050204" pitchFamily="2" charset="0"/>
                </a:rPr>
                <a:t>二</a:t>
              </a:r>
              <a:endParaRPr lang="zh-CN" altLang="en-US" dirty="0">
                <a:latin typeface="微软雅黑" panose="020B0503020204020204" charset="-122"/>
                <a:ea typeface="微软雅黑" panose="020B0503020204020204" charset="-122"/>
              </a:endParaRPr>
            </a:p>
          </p:txBody>
        </p:sp>
      </p:grpSp>
      <p:sp>
        <p:nvSpPr>
          <p:cNvPr id="28679" name="矩形 3"/>
          <p:cNvSpPr/>
          <p:nvPr/>
        </p:nvSpPr>
        <p:spPr>
          <a:xfrm>
            <a:off x="4073525" y="2965450"/>
            <a:ext cx="2962275" cy="681038"/>
          </a:xfrm>
          <a:prstGeom prst="rect">
            <a:avLst/>
          </a:prstGeom>
          <a:solidFill>
            <a:srgbClr val="2A4D59">
              <a:alpha val="0"/>
            </a:srgbClr>
          </a:solidFill>
          <a:ln w="9525">
            <a:noFill/>
          </a:ln>
        </p:spPr>
        <p:txBody>
          <a:bodyPr wrap="square" anchor="t" anchorCtr="0">
            <a:spAutoFit/>
          </a:bodyPr>
          <a:p>
            <a:pPr algn="r">
              <a:lnSpc>
                <a:spcPct val="120000"/>
              </a:lnSpc>
              <a:buClr>
                <a:schemeClr val="accent1"/>
              </a:buClr>
            </a:pPr>
            <a:r>
              <a:rPr lang="zh-CN" altLang="en-US" sz="32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9698" name="圆角矩形 29"/>
          <p:cNvSpPr/>
          <p:nvPr/>
        </p:nvSpPr>
        <p:spPr>
          <a:xfrm>
            <a:off x="636588" y="1482725"/>
            <a:ext cx="10837862" cy="1497013"/>
          </a:xfrm>
          <a:prstGeom prst="roundRect">
            <a:avLst>
              <a:gd name="adj" fmla="val 16667"/>
            </a:avLst>
          </a:prstGeom>
          <a:solidFill>
            <a:srgbClr val="D8D8D8"/>
          </a:solidFill>
          <a:ln w="12700">
            <a:noFill/>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27651" name="文本框 8"/>
          <p:cNvSpPr/>
          <p:nvPr/>
        </p:nvSpPr>
        <p:spPr>
          <a:xfrm>
            <a:off x="569913" y="1504950"/>
            <a:ext cx="10879138" cy="1817688"/>
          </a:xfrm>
          <a:prstGeom prst="rect">
            <a:avLst/>
          </a:prstGeom>
          <a:noFill/>
          <a:ln w="9525">
            <a:noFill/>
          </a:ln>
        </p:spPr>
        <p:txBody>
          <a:bodyPr wrap="square" anchor="t" anchorCtr="0"/>
          <a:p>
            <a:pPr indent="408305" algn="just" fontAlgn="base">
              <a:lnSpc>
                <a:spcPct val="200000"/>
              </a:lnSpc>
            </a:pPr>
            <a:r>
              <a:rPr lang="zh-CN" altLang="en-US" b="1" strike="noStrike" noProof="1" dirty="0">
                <a:solidFill>
                  <a:srgbClr val="C00000"/>
                </a:solidFill>
                <a:latin typeface="微软雅黑" panose="020B0503020204020204" charset="-122"/>
                <a:ea typeface="微软雅黑" panose="020B0503020204020204" charset="-122"/>
                <a:cs typeface="+mn-cs"/>
                <a:sym typeface="微软雅黑" panose="020B0503020204020204" charset="-122"/>
              </a:rPr>
              <a:t>土地征收</a:t>
            </a:r>
            <a:r>
              <a:rPr lang="zh-CN" altLang="en-US" sz="1600" b="1" strike="noStrike" noProof="1" dirty="0">
                <a:solidFill>
                  <a:srgbClr val="407486"/>
                </a:solidFill>
                <a:latin typeface="微软雅黑" panose="020B0503020204020204" charset="-122"/>
                <a:ea typeface="微软雅黑" panose="020B0503020204020204" charset="-122"/>
                <a:cs typeface="+mn-cs"/>
                <a:sym typeface="微软雅黑" panose="020B0503020204020204" charset="-122"/>
              </a:rPr>
              <a:t>是指国家为了公共利益的需要，在依法进行补偿的条件下，将集体所有土地及其上权利移转为国家所有的行为。</a:t>
            </a:r>
            <a:r>
              <a:rPr lang="zh-CN" altLang="en-US" sz="1600" b="1" strike="noStrike" kern="1000" noProof="1" dirty="0">
                <a:solidFill>
                  <a:srgbClr val="407486"/>
                </a:solidFill>
                <a:uFillTx/>
                <a:latin typeface="微软雅黑" panose="020B0503020204020204" charset="-122"/>
                <a:ea typeface="微软雅黑" panose="020B0503020204020204" charset="-122"/>
                <a:cs typeface="+mn-cs"/>
                <a:sym typeface="微软雅黑" panose="020B0503020204020204" charset="-122"/>
              </a:rPr>
              <a:t>土地征收是项目落地的关键，也是涉及范围最广、用时最长的环节，其</a:t>
            </a:r>
            <a:r>
              <a:rPr lang="zh-CN" altLang="en-US" sz="1600" b="1" strike="noStrike" kern="1000" noProof="1" dirty="0">
                <a:solidFill>
                  <a:srgbClr val="C00000"/>
                </a:solidFill>
                <a:uFillTx/>
                <a:latin typeface="微软雅黑" panose="020B0503020204020204" charset="-122"/>
                <a:ea typeface="微软雅黑" panose="020B0503020204020204" charset="-122"/>
                <a:cs typeface="+mn-cs"/>
                <a:sym typeface="微软雅黑" panose="020B0503020204020204" charset="-122"/>
              </a:rPr>
              <a:t>实施主体和责任主体是县（市区）政府</a:t>
            </a:r>
            <a:r>
              <a:rPr lang="zh-CN" altLang="en-US" sz="1600" b="1" strike="noStrike" kern="1000" noProof="1" dirty="0">
                <a:solidFill>
                  <a:srgbClr val="407486"/>
                </a:solidFill>
                <a:uFillTx/>
                <a:latin typeface="微软雅黑" panose="020B0503020204020204" charset="-122"/>
                <a:ea typeface="微软雅黑" panose="020B0503020204020204" charset="-122"/>
                <a:cs typeface="+mn-cs"/>
                <a:sym typeface="微软雅黑" panose="020B0503020204020204" charset="-122"/>
              </a:rPr>
              <a:t>。</a:t>
            </a:r>
            <a:endParaRPr lang="zh-CN" altLang="en-US" sz="1600" b="1" strike="noStrike" kern="1000" noProof="1" dirty="0">
              <a:solidFill>
                <a:srgbClr val="407486"/>
              </a:solidFill>
              <a:uFillTx/>
              <a:latin typeface="微软雅黑" panose="020B0503020204020204" charset="-122"/>
              <a:ea typeface="微软雅黑" panose="020B0503020204020204" charset="-122"/>
              <a:sym typeface="微软雅黑" panose="020B0503020204020204" charset="-122"/>
            </a:endParaRPr>
          </a:p>
        </p:txBody>
      </p:sp>
      <p:sp>
        <p:nvSpPr>
          <p:cNvPr id="29700"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29701"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29702"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（一）</a:t>
            </a:r>
            <a:r>
              <a:rPr lang="zh-CN" altLang="en-US" sz="2200" b="1" dirty="0">
                <a:solidFill>
                  <a:srgbClr val="000000"/>
                </a:solidFill>
                <a:latin typeface="思源黑体 CN Heavy" pitchFamily="2" charset="-122"/>
                <a:ea typeface="思源黑体 CN Heavy" pitchFamily="2" charset="-122"/>
                <a:sym typeface="思源黑体 CN Heavy" pitchFamily="2" charset="-122"/>
              </a:rPr>
              <a:t>概念</a:t>
            </a:r>
            <a:endParaRPr lang="zh-CN" altLang="en-US" dirty="0">
              <a:latin typeface="微软雅黑" panose="020B0503020204020204" charset="-122"/>
              <a:ea typeface="微软雅黑" panose="020B0503020204020204" charset="-122"/>
            </a:endParaRPr>
          </a:p>
        </p:txBody>
      </p:sp>
      <p:pic>
        <p:nvPicPr>
          <p:cNvPr id="29703" name="图片 1"/>
          <p:cNvPicPr>
            <a:picLocks noChangeAspect="1"/>
          </p:cNvPicPr>
          <p:nvPr/>
        </p:nvPicPr>
        <p:blipFill>
          <a:blip r:embed="rId2"/>
          <a:srcRect l="10696" r="9616"/>
          <a:stretch>
            <a:fillRect/>
          </a:stretch>
        </p:blipFill>
        <p:spPr>
          <a:xfrm>
            <a:off x="8070850" y="3314700"/>
            <a:ext cx="2320925" cy="3162300"/>
          </a:xfrm>
          <a:prstGeom prst="rect">
            <a:avLst/>
          </a:prstGeom>
          <a:noFill/>
          <a:ln w="9525" cap="flat" cmpd="sng">
            <a:solidFill>
              <a:schemeClr val="tx1"/>
            </a:solidFill>
            <a:prstDash val="solid"/>
            <a:miter/>
            <a:headEnd type="none" w="med" len="med"/>
            <a:tailEnd type="none" w="med" len="med"/>
          </a:ln>
        </p:spPr>
      </p:pic>
      <p:pic>
        <p:nvPicPr>
          <p:cNvPr id="29704" name="图片 27657"/>
          <p:cNvPicPr>
            <a:picLocks noChangeAspect="1"/>
          </p:cNvPicPr>
          <p:nvPr/>
        </p:nvPicPr>
        <p:blipFill>
          <a:blip r:embed="rId3"/>
          <a:stretch>
            <a:fillRect/>
          </a:stretch>
        </p:blipFill>
        <p:spPr>
          <a:xfrm>
            <a:off x="5168900" y="3279775"/>
            <a:ext cx="2274888" cy="3197225"/>
          </a:xfrm>
          <a:prstGeom prst="rect">
            <a:avLst/>
          </a:prstGeom>
          <a:noFill/>
          <a:ln w="9525" cap="flat" cmpd="sng">
            <a:solidFill>
              <a:schemeClr val="tx1"/>
            </a:solidFill>
            <a:prstDash val="solid"/>
            <a:miter/>
            <a:headEnd type="none" w="med" len="med"/>
            <a:tailEnd type="none" w="med" len="med"/>
          </a:ln>
        </p:spPr>
      </p:pic>
      <p:pic>
        <p:nvPicPr>
          <p:cNvPr id="29705" name="图片 27658"/>
          <p:cNvPicPr>
            <a:picLocks noChangeAspect="1"/>
          </p:cNvPicPr>
          <p:nvPr/>
        </p:nvPicPr>
        <p:blipFill>
          <a:blip r:embed="rId4"/>
          <a:stretch>
            <a:fillRect/>
          </a:stretch>
        </p:blipFill>
        <p:spPr>
          <a:xfrm>
            <a:off x="2122488" y="3289300"/>
            <a:ext cx="2274887" cy="3249613"/>
          </a:xfrm>
          <a:prstGeom prst="rect">
            <a:avLst/>
          </a:prstGeom>
          <a:noFill/>
          <a:ln w="9525" cap="flat" cmpd="sng">
            <a:solidFill>
              <a:schemeClr val="tx1"/>
            </a:solidFill>
            <a:prstDash val="solid"/>
            <a:miter/>
            <a:headEnd type="none" w="med" len="med"/>
            <a:tailEnd type="none" w="med" len="me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0722" name="圆角矩形 29"/>
          <p:cNvSpPr/>
          <p:nvPr/>
        </p:nvSpPr>
        <p:spPr>
          <a:xfrm>
            <a:off x="587375" y="2338388"/>
            <a:ext cx="7118350" cy="3830637"/>
          </a:xfrm>
          <a:prstGeom prst="roundRect">
            <a:avLst>
              <a:gd name="adj" fmla="val 16667"/>
            </a:avLst>
          </a:prstGeom>
          <a:solidFill>
            <a:srgbClr val="DDEBE5"/>
          </a:solidFill>
          <a:ln w="28575" cap="flat" cmpd="sng">
            <a:solidFill>
              <a:srgbClr val="3F5A96"/>
            </a:solidFill>
            <a:prstDash val="sysDash"/>
            <a:round/>
            <a:headEnd type="none" w="med" len="med"/>
            <a:tailEnd type="none" w="med" len="med"/>
          </a:ln>
        </p:spPr>
        <p:txBody>
          <a:bodyPr anchor="ctr" anchorCtr="0"/>
          <a:p>
            <a:pPr indent="408305" algn="just">
              <a:lnSpc>
                <a:spcPct val="200000"/>
              </a:lnSpc>
            </a:pP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①发布征收土地预公告</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②开展土地现状调查并公示</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③进行社会稳定风险评估</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④拟定征地补偿安置方案并公告</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⑤组织征地补偿安置方案听证</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⑥签订征地补偿安置协议</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⑦落实征地相关费用</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0723" name="文本框 8"/>
          <p:cNvSpPr/>
          <p:nvPr/>
        </p:nvSpPr>
        <p:spPr>
          <a:xfrm>
            <a:off x="482600" y="1611313"/>
            <a:ext cx="10960100" cy="1817687"/>
          </a:xfrm>
          <a:prstGeom prst="rect">
            <a:avLst/>
          </a:prstGeom>
          <a:noFill/>
          <a:ln w="9525">
            <a:noFill/>
          </a:ln>
        </p:spPr>
        <p:txBody>
          <a:bodyPr wrap="square" anchor="t" anchorCtr="0"/>
          <a:p>
            <a:pPr indent="408305" algn="just">
              <a:lnSpc>
                <a:spcPct val="20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《土地管理法》和《山东省土地征收实施规范（试行）的通知》明确规定土地征收有</a:t>
            </a:r>
            <a:r>
              <a:rPr lang="en-US" altLang="zh-CN" sz="1600" b="1" dirty="0">
                <a:solidFill>
                  <a:srgbClr val="CC0000"/>
                </a:solidFill>
                <a:latin typeface="微软雅黑" panose="020B0503020204020204" charset="-122"/>
                <a:ea typeface="微软雅黑" panose="020B0503020204020204" charset="-122"/>
                <a:sym typeface="微软雅黑" panose="020B0503020204020204" charset="-122"/>
              </a:rPr>
              <a:t>14</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个法定程序</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，主要包括：</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0724"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30725" name="矩形: 圆角 2"/>
          <p:cNvSpPr/>
          <p:nvPr/>
        </p:nvSpPr>
        <p:spPr>
          <a:xfrm>
            <a:off x="825500" y="9429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30726"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（二）</a:t>
            </a:r>
            <a:r>
              <a:rPr lang="zh-CN" altLang="en-US" sz="2200" b="1" dirty="0">
                <a:solidFill>
                  <a:srgbClr val="000000"/>
                </a:solidFill>
                <a:latin typeface="思源黑体 CN Heavy" pitchFamily="2" charset="-122"/>
                <a:ea typeface="思源黑体 CN Heavy" pitchFamily="2" charset="-122"/>
                <a:sym typeface="思源黑体 CN Heavy" pitchFamily="2" charset="-122"/>
              </a:rPr>
              <a:t>程序及要求</a:t>
            </a:r>
            <a:endParaRPr lang="zh-CN" altLang="en-US" dirty="0">
              <a:latin typeface="微软雅黑" panose="020B0503020204020204" charset="-122"/>
              <a:ea typeface="微软雅黑" panose="020B0503020204020204" charset="-122"/>
            </a:endParaRPr>
          </a:p>
        </p:txBody>
      </p:sp>
      <p:sp>
        <p:nvSpPr>
          <p:cNvPr id="30727" name="文本框 1"/>
          <p:cNvSpPr/>
          <p:nvPr/>
        </p:nvSpPr>
        <p:spPr>
          <a:xfrm>
            <a:off x="4087813" y="2476500"/>
            <a:ext cx="6096000" cy="3538220"/>
          </a:xfrm>
          <a:prstGeom prst="rect">
            <a:avLst/>
          </a:prstGeom>
          <a:noFill/>
          <a:ln w="9525">
            <a:noFill/>
          </a:ln>
        </p:spPr>
        <p:txBody>
          <a:bodyPr wrap="square" anchor="t" anchorCtr="0">
            <a:spAutoFit/>
          </a:bodyPr>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⑧申报征收土地</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⑨征收土地审批</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⑩发布批后征收土地公告</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⑪作出补偿安置决定</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⑫拨付征地相关费用</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⑬腾退土地</a:t>
            </a:r>
            <a:endParaRPr lang="zh-CN" altLang="en-US" sz="1600"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sz="1600" dirty="0">
                <a:solidFill>
                  <a:srgbClr val="407486"/>
                </a:solidFill>
                <a:latin typeface="微软雅黑" panose="020B0503020204020204" charset="-122"/>
                <a:ea typeface="微软雅黑" panose="020B0503020204020204" charset="-122"/>
                <a:sym typeface="微软雅黑" panose="020B0503020204020204" charset="-122"/>
              </a:rPr>
              <a:t>⑭不动产变更登记</a:t>
            </a:r>
            <a:endParaRPr lang="zh-CN" altLang="en-US" dirty="0">
              <a:latin typeface="微软雅黑" panose="020B0503020204020204" charset="-122"/>
              <a:ea typeface="微软雅黑" panose="020B0503020204020204" charset="-122"/>
            </a:endParaRPr>
          </a:p>
        </p:txBody>
      </p:sp>
      <p:pic>
        <p:nvPicPr>
          <p:cNvPr id="30728" name="图片 2"/>
          <p:cNvPicPr>
            <a:picLocks noChangeAspect="1"/>
          </p:cNvPicPr>
          <p:nvPr/>
        </p:nvPicPr>
        <p:blipFill>
          <a:blip r:embed="rId2"/>
          <a:stretch>
            <a:fillRect/>
          </a:stretch>
        </p:blipFill>
        <p:spPr>
          <a:xfrm>
            <a:off x="8083550" y="2338705"/>
            <a:ext cx="3263900" cy="3982720"/>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1746"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31747"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31748" name="标题 16"/>
          <p:cNvSpPr>
            <a:spLocks noGrp="1"/>
          </p:cNvSpPr>
          <p:nvPr/>
        </p:nvSpPr>
        <p:spPr>
          <a:xfrm>
            <a:off x="950913" y="652463"/>
            <a:ext cx="3640137" cy="719137"/>
          </a:xfrm>
          <a:prstGeom prst="rect">
            <a:avLst/>
          </a:prstGeom>
          <a:noFill/>
          <a:ln w="9525">
            <a:noFill/>
          </a:ln>
        </p:spPr>
        <p:txBody>
          <a:bodyPr wrap="square" lIns="0" tIns="0" rIns="0" bIns="0" anchor="b" anchorCtr="0"/>
          <a:p>
            <a:pPr marL="914400" indent="-914400">
              <a:buClrTx/>
              <a:buFontTx/>
            </a:pPr>
            <a:r>
              <a:rPr lang="zh-CN" altLang="en-US" sz="2400" b="1">
                <a:solidFill>
                  <a:schemeClr val="accent1"/>
                </a:solidFill>
                <a:ea typeface="微软雅黑" panose="020B0503020204020204" charset="-122"/>
                <a:sym typeface="微软雅黑" panose="020B0503020204020204" charset="-122"/>
              </a:rPr>
              <a:t>①</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发布征收土地预公告</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31749" name="矩形 1"/>
          <p:cNvSpPr/>
          <p:nvPr/>
        </p:nvSpPr>
        <p:spPr>
          <a:xfrm>
            <a:off x="3508375" y="2357438"/>
            <a:ext cx="6950075" cy="1547812"/>
          </a:xfrm>
          <a:prstGeom prst="rect">
            <a:avLst/>
          </a:prstGeom>
          <a:noFill/>
          <a:ln w="9525">
            <a:noFill/>
          </a:ln>
        </p:spPr>
        <p:txBody>
          <a:bodyPr wrap="square" lIns="0" tIns="0" rIns="0" bIns="0" anchor="t" anchorCtr="0"/>
          <a:p>
            <a:pPr>
              <a:lnSpc>
                <a:spcPct val="120000"/>
              </a:lnSpc>
            </a:pPr>
            <a:r>
              <a:rPr lang="zh-CN" altLang="en-US" b="1">
                <a:solidFill>
                  <a:srgbClr val="407486"/>
                </a:solidFill>
                <a:latin typeface="微软雅黑" panose="020B0503020204020204" charset="-122"/>
                <a:ea typeface="微软雅黑" panose="020B0503020204020204" charset="-122"/>
                <a:sym typeface="微软雅黑" panose="020B0503020204020204" charset="-122"/>
              </a:rPr>
              <a:t>县级人民政府应在拟征收土地的农村集体经济组织所在地发布征收土地预公告。</a:t>
            </a:r>
            <a:endParaRPr lang="zh-CN" altLang="en-US"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1750" name="矩形 9"/>
          <p:cNvSpPr/>
          <p:nvPr/>
        </p:nvSpPr>
        <p:spPr>
          <a:xfrm>
            <a:off x="3506788" y="1917700"/>
            <a:ext cx="5881687" cy="393700"/>
          </a:xfrm>
          <a:prstGeom prst="rect">
            <a:avLst/>
          </a:prstGeom>
          <a:noFill/>
          <a:ln w="9525">
            <a:noFill/>
          </a:ln>
        </p:spPr>
        <p:txBody>
          <a:bodyPr wrap="square" lIns="0" tIns="0" rIns="0" bIns="0" anchor="b" anchorCtr="0"/>
          <a:p>
            <a:pPr>
              <a:buClr>
                <a:schemeClr val="accent1"/>
              </a:buClr>
              <a:buSzPct val="70000"/>
            </a:pPr>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发布预公告</a:t>
            </a:r>
            <a:endPar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endParaRPr>
          </a:p>
        </p:txBody>
      </p:sp>
      <p:sp>
        <p:nvSpPr>
          <p:cNvPr id="31751" name="矩形 11"/>
          <p:cNvSpPr/>
          <p:nvPr/>
        </p:nvSpPr>
        <p:spPr>
          <a:xfrm>
            <a:off x="3508375" y="4519613"/>
            <a:ext cx="6645275" cy="1547812"/>
          </a:xfrm>
          <a:prstGeom prst="rect">
            <a:avLst/>
          </a:prstGeom>
          <a:noFill/>
          <a:ln w="9525">
            <a:noFill/>
          </a:ln>
        </p:spPr>
        <p:txBody>
          <a:bodyPr wrap="square" lIns="0" tIns="0" rIns="0" bIns="0" anchor="t" anchorCtr="0"/>
          <a:p>
            <a:pPr>
              <a:lnSpc>
                <a:spcPct val="120000"/>
              </a:lnSpc>
            </a:pPr>
            <a:r>
              <a:rPr lang="zh-CN" altLang="en-US" b="1">
                <a:solidFill>
                  <a:srgbClr val="407486"/>
                </a:solidFill>
                <a:latin typeface="微软雅黑" panose="020B0503020204020204" charset="-122"/>
                <a:ea typeface="微软雅黑" panose="020B0503020204020204" charset="-122"/>
                <a:sym typeface="微软雅黑" panose="020B0503020204020204" charset="-122"/>
              </a:rPr>
              <a:t>包括征收范围、征收目的、土地现状调查安排、意见反馈方式等，预公告时间</a:t>
            </a:r>
            <a:r>
              <a:rPr lang="zh-CN" altLang="en-US" b="1">
                <a:solidFill>
                  <a:srgbClr val="CC0000"/>
                </a:solidFill>
                <a:latin typeface="微软雅黑" panose="020B0503020204020204" charset="-122"/>
                <a:ea typeface="微软雅黑" panose="020B0503020204020204" charset="-122"/>
                <a:sym typeface="微软雅黑" panose="020B0503020204020204" charset="-122"/>
              </a:rPr>
              <a:t>不少于</a:t>
            </a:r>
            <a:r>
              <a:rPr lang="en-US" altLang="zh-CN" b="1">
                <a:solidFill>
                  <a:srgbClr val="CC0000"/>
                </a:solidFill>
                <a:latin typeface="微软雅黑" panose="020B0503020204020204" charset="-122"/>
                <a:ea typeface="微软雅黑" panose="020B0503020204020204" charset="-122"/>
                <a:sym typeface="微软雅黑" panose="020B0503020204020204" charset="-122"/>
              </a:rPr>
              <a:t>10</a:t>
            </a:r>
            <a:r>
              <a:rPr lang="zh-CN" altLang="en-US" b="1">
                <a:solidFill>
                  <a:srgbClr val="CC0000"/>
                </a:solidFill>
                <a:latin typeface="微软雅黑" panose="020B0503020204020204" charset="-122"/>
                <a:ea typeface="微软雅黑" panose="020B0503020204020204" charset="-122"/>
                <a:sym typeface="微软雅黑" panose="020B0503020204020204" charset="-122"/>
              </a:rPr>
              <a:t>个工作日</a:t>
            </a:r>
            <a:r>
              <a:rPr lang="zh-CN" altLang="en-US" b="1">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1752" name="矩形 13"/>
          <p:cNvSpPr/>
          <p:nvPr/>
        </p:nvSpPr>
        <p:spPr>
          <a:xfrm>
            <a:off x="3506788" y="4079875"/>
            <a:ext cx="5881687" cy="393700"/>
          </a:xfrm>
          <a:prstGeom prst="rect">
            <a:avLst/>
          </a:prstGeom>
          <a:noFill/>
          <a:ln w="9525">
            <a:noFill/>
          </a:ln>
        </p:spPr>
        <p:txBody>
          <a:bodyPr wrap="square" lIns="0" tIns="0" rIns="0" bIns="0" anchor="b" anchorCtr="0"/>
          <a:p>
            <a:pPr>
              <a:buClr>
                <a:schemeClr val="accent1"/>
              </a:buClr>
              <a:buSzPct val="70000"/>
            </a:pPr>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预公告内容</a:t>
            </a:r>
            <a:endPar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endParaRPr>
          </a:p>
        </p:txBody>
      </p:sp>
      <p:pic>
        <p:nvPicPr>
          <p:cNvPr id="31753" name="图形 11"/>
          <p:cNvPicPr>
            <a:picLocks noChangeAspect="1"/>
          </p:cNvPicPr>
          <p:nvPr/>
        </p:nvPicPr>
        <p:blipFill>
          <a:blip r:embed="rId2"/>
          <a:stretch>
            <a:fillRect/>
          </a:stretch>
        </p:blipFill>
        <p:spPr>
          <a:xfrm>
            <a:off x="2751138" y="2012950"/>
            <a:ext cx="439737" cy="438150"/>
          </a:xfrm>
          <a:prstGeom prst="rect">
            <a:avLst/>
          </a:prstGeom>
          <a:noFill/>
          <a:ln w="9525">
            <a:noFill/>
          </a:ln>
        </p:spPr>
      </p:pic>
      <p:pic>
        <p:nvPicPr>
          <p:cNvPr id="31754" name="图形 18"/>
          <p:cNvPicPr>
            <a:picLocks noChangeAspect="1"/>
          </p:cNvPicPr>
          <p:nvPr/>
        </p:nvPicPr>
        <p:blipFill>
          <a:blip r:embed="rId3"/>
          <a:stretch>
            <a:fillRect/>
          </a:stretch>
        </p:blipFill>
        <p:spPr>
          <a:xfrm>
            <a:off x="2749550" y="4194175"/>
            <a:ext cx="439738" cy="434975"/>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2770" name="矩形: 圆角 2"/>
          <p:cNvSpPr/>
          <p:nvPr/>
        </p:nvSpPr>
        <p:spPr>
          <a:xfrm>
            <a:off x="825500" y="955675"/>
            <a:ext cx="6122988" cy="503238"/>
          </a:xfrm>
          <a:prstGeom prst="roundRect">
            <a:avLst>
              <a:gd name="adj" fmla="val 50000"/>
            </a:avLst>
          </a:prstGeom>
          <a:solidFill>
            <a:schemeClr val="tx2"/>
          </a:solidFill>
          <a:ln w="12700">
            <a:noFill/>
          </a:ln>
        </p:spPr>
        <p:txBody>
          <a:bodyPr wrap="square"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32771"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32772" name="标题 40"/>
          <p:cNvSpPr>
            <a:spLocks noGrp="1"/>
          </p:cNvSpPr>
          <p:nvPr/>
        </p:nvSpPr>
        <p:spPr>
          <a:xfrm>
            <a:off x="813435" y="748030"/>
            <a:ext cx="9108440" cy="706120"/>
          </a:xfrm>
          <a:prstGeom prst="rect">
            <a:avLst/>
          </a:prstGeom>
          <a:noFill/>
          <a:ln w="9525">
            <a:noFill/>
          </a:ln>
        </p:spPr>
        <p:txBody>
          <a:bodyPr wrap="square" anchor="b" anchorCtr="0"/>
          <a:p>
            <a:pPr marL="914400" indent="-914400">
              <a:buClrTx/>
              <a:buFontTx/>
            </a:pPr>
            <a:r>
              <a:rPr lang="en-US" altLang="zh-CN" sz="2400" b="1">
                <a:solidFill>
                  <a:schemeClr val="accent1"/>
                </a:solidFill>
                <a:latin typeface="Arial" panose="020B0604020202020204" pitchFamily="34" charset="0"/>
                <a:ea typeface="微软雅黑" panose="020B0503020204020204" charset="-122"/>
                <a:sym typeface="微软雅黑" panose="020B0503020204020204" charset="-122"/>
              </a:rPr>
              <a:t>②</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开展土地现状调查并公示</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32773" name="任意形状 2"/>
          <p:cNvSpPr/>
          <p:nvPr/>
        </p:nvSpPr>
        <p:spPr>
          <a:xfrm>
            <a:off x="0" y="1543050"/>
            <a:ext cx="12192000" cy="5314950"/>
          </a:xfrm>
          <a:custGeom>
            <a:avLst/>
            <a:gdLst/>
            <a:ahLst/>
            <a:cxnLst>
              <a:cxn ang="0">
                <a:pos x="7421879" y="944"/>
              </a:cxn>
              <a:cxn ang="0">
                <a:pos x="8739856" y="200746"/>
              </a:cxn>
              <a:cxn ang="0">
                <a:pos x="9144000" y="302125"/>
              </a:cxn>
              <a:cxn ang="0">
                <a:pos x="9144000" y="4667042"/>
              </a:cxn>
              <a:cxn ang="0">
                <a:pos x="0" y="4667042"/>
              </a:cxn>
              <a:cxn ang="0">
                <a:pos x="0" y="142334"/>
              </a:cxn>
              <a:cxn ang="0">
                <a:pos x="260865" y="125811"/>
              </a:cxn>
              <a:cxn ang="0">
                <a:pos x="640079" y="122864"/>
              </a:cxn>
              <a:cxn ang="0">
                <a:pos x="4465319" y="595304"/>
              </a:cxn>
              <a:cxn ang="0">
                <a:pos x="7421879" y="944"/>
              </a:cxn>
            </a:cxnLst>
            <a:pathLst>
              <a:path w="9144000" h="4667042">
                <a:moveTo>
                  <a:pt x="7421879" y="944"/>
                </a:moveTo>
                <a:cubicBezTo>
                  <a:pt x="7809547" y="11422"/>
                  <a:pt x="8275795" y="92622"/>
                  <a:pt x="8739856" y="200746"/>
                </a:cubicBezTo>
                <a:lnTo>
                  <a:pt x="9144000" y="302125"/>
                </a:lnTo>
                <a:lnTo>
                  <a:pt x="9144000" y="4667042"/>
                </a:lnTo>
                <a:lnTo>
                  <a:pt x="0" y="4667042"/>
                </a:lnTo>
                <a:lnTo>
                  <a:pt x="0" y="142334"/>
                </a:lnTo>
                <a:lnTo>
                  <a:pt x="260865" y="125811"/>
                </a:lnTo>
                <a:cubicBezTo>
                  <a:pt x="384849" y="121237"/>
                  <a:pt x="511492" y="120007"/>
                  <a:pt x="640079" y="122864"/>
                </a:cubicBezTo>
                <a:cubicBezTo>
                  <a:pt x="1668779" y="145724"/>
                  <a:pt x="3335019" y="615624"/>
                  <a:pt x="4465319" y="595304"/>
                </a:cubicBezTo>
                <a:cubicBezTo>
                  <a:pt x="5595619" y="574984"/>
                  <a:pt x="6388099" y="-26996"/>
                  <a:pt x="7421879" y="944"/>
                </a:cubicBezTo>
                <a:close/>
              </a:path>
            </a:pathLst>
          </a:custGeom>
          <a:solidFill>
            <a:srgbClr val="4C7063">
              <a:alpha val="67000"/>
            </a:srgbClr>
          </a:solidFill>
          <a:ln w="12700">
            <a:noFill/>
          </a:ln>
        </p:spPr>
        <p:txBody>
          <a:bodyPr/>
          <a:p>
            <a:endParaRPr lang="zh-CN" altLang="en-US"/>
          </a:p>
        </p:txBody>
      </p:sp>
      <p:sp>
        <p:nvSpPr>
          <p:cNvPr id="32774" name="椭圆 7"/>
          <p:cNvSpPr/>
          <p:nvPr/>
        </p:nvSpPr>
        <p:spPr>
          <a:xfrm>
            <a:off x="3263900" y="2386013"/>
            <a:ext cx="1033463" cy="1108075"/>
          </a:xfrm>
          <a:prstGeom prst="ellipse">
            <a:avLst/>
          </a:prstGeom>
          <a:noFill/>
          <a:ln w="25400" cap="flat" cmpd="sng">
            <a:solidFill>
              <a:srgbClr val="FFFFFF">
                <a:alpha val="50000"/>
              </a:srgbClr>
            </a:solidFill>
            <a:prstDash val="solid"/>
            <a:round/>
            <a:headEnd type="none" w="med" len="med"/>
            <a:tailEnd type="none" w="med" len="med"/>
          </a:ln>
        </p:spPr>
        <p:txBody>
          <a:bodyPr wrap="square" anchor="ctr" anchorCtr="0"/>
          <a:p>
            <a:pPr algn="ctr"/>
            <a:endParaRPr lang="zh-CN" altLang="zh-CN" sz="3200">
              <a:solidFill>
                <a:srgbClr val="FFFFFF"/>
              </a:solidFill>
              <a:latin typeface="汉仪中宋简" panose="02010600000101010101" charset="-122"/>
              <a:ea typeface="汉仪中宋简" panose="02010600000101010101" charset="-122"/>
              <a:sym typeface="汉仪中宋简" panose="02010600000101010101" charset="-122"/>
            </a:endParaRPr>
          </a:p>
        </p:txBody>
      </p:sp>
      <p:sp>
        <p:nvSpPr>
          <p:cNvPr id="32775" name="矩形 14"/>
          <p:cNvSpPr/>
          <p:nvPr/>
        </p:nvSpPr>
        <p:spPr>
          <a:xfrm>
            <a:off x="2127250" y="4251325"/>
            <a:ext cx="3255963" cy="1566863"/>
          </a:xfrm>
          <a:prstGeom prst="rect">
            <a:avLst/>
          </a:prstGeom>
          <a:noFill/>
          <a:ln w="9525">
            <a:noFill/>
          </a:ln>
        </p:spPr>
        <p:txBody>
          <a:bodyPr wrap="square" lIns="0" tIns="0" rIns="0" bIns="0" anchor="t" anchorCtr="0"/>
          <a:p>
            <a:pPr>
              <a:lnSpc>
                <a:spcPct val="150000"/>
              </a:lnSpc>
            </a:pPr>
            <a:r>
              <a:rPr lang="en-US" altLang="zh-CN" b="1" dirty="0">
                <a:solidFill>
                  <a:srgbClr val="FFFFFF"/>
                </a:solidFill>
                <a:latin typeface="汉仪中宋简" panose="02010600000101010101" charset="-122"/>
                <a:ea typeface="微软雅黑" panose="020B0503020204020204" charset="-122"/>
                <a:sym typeface="汉仪中宋简" panose="02010600000101010101" charset="-122"/>
              </a:rPr>
              <a:t>    </a:t>
            </a:r>
            <a:r>
              <a:rPr lang="zh-CN" altLang="en-US" b="1" dirty="0">
                <a:solidFill>
                  <a:srgbClr val="FFFFFF"/>
                </a:solidFill>
                <a:latin typeface="汉仪中宋简" panose="02010600000101010101" charset="-122"/>
                <a:ea typeface="微软雅黑" panose="020B0503020204020204" charset="-122"/>
                <a:sym typeface="汉仪中宋简" panose="02010600000101010101" charset="-122"/>
              </a:rPr>
              <a:t>县级政府组织多部门，调查土地</a:t>
            </a:r>
            <a:r>
              <a:rPr lang="zh-CN" altLang="en-US" b="1" dirty="0">
                <a:solidFill>
                  <a:srgbClr val="C00000"/>
                </a:solidFill>
                <a:latin typeface="汉仪中宋简" panose="02010600000101010101" charset="-122"/>
                <a:ea typeface="微软雅黑" panose="020B0503020204020204" charset="-122"/>
                <a:sym typeface="汉仪中宋简" panose="02010600000101010101" charset="-122"/>
              </a:rPr>
              <a:t>位置、权属、地类、面积及附着物</a:t>
            </a:r>
            <a:r>
              <a:rPr lang="zh-CN" altLang="en-US" b="1" dirty="0">
                <a:solidFill>
                  <a:srgbClr val="FFFFFF"/>
                </a:solidFill>
                <a:latin typeface="汉仪中宋简" panose="02010600000101010101" charset="-122"/>
                <a:ea typeface="微软雅黑" panose="020B0503020204020204" charset="-122"/>
                <a:sym typeface="汉仪中宋简" panose="02010600000101010101" charset="-122"/>
              </a:rPr>
              <a:t>情况，各方签字确认，确保数据真实有效。</a:t>
            </a:r>
            <a:endParaRPr lang="zh-CN" altLang="en-US" b="1" dirty="0">
              <a:solidFill>
                <a:srgbClr val="FFFFFF"/>
              </a:solidFill>
              <a:latin typeface="汉仪中宋简" panose="02010600000101010101" charset="-122"/>
              <a:ea typeface="微软雅黑" panose="020B0503020204020204" charset="-122"/>
              <a:sym typeface="汉仪中宋简" panose="02010600000101010101" charset="-122"/>
            </a:endParaRPr>
          </a:p>
        </p:txBody>
      </p:sp>
      <p:sp>
        <p:nvSpPr>
          <p:cNvPr id="32776" name="椭圆 16"/>
          <p:cNvSpPr/>
          <p:nvPr/>
        </p:nvSpPr>
        <p:spPr>
          <a:xfrm>
            <a:off x="8061325" y="2386013"/>
            <a:ext cx="1035050" cy="1108075"/>
          </a:xfrm>
          <a:prstGeom prst="ellipse">
            <a:avLst/>
          </a:prstGeom>
          <a:noFill/>
          <a:ln w="25400" cap="flat" cmpd="sng">
            <a:solidFill>
              <a:srgbClr val="FFFFFF">
                <a:alpha val="50000"/>
              </a:srgbClr>
            </a:solidFill>
            <a:prstDash val="solid"/>
            <a:round/>
            <a:headEnd type="none" w="med" len="med"/>
            <a:tailEnd type="none" w="med" len="med"/>
          </a:ln>
        </p:spPr>
        <p:txBody>
          <a:bodyPr wrap="square" anchor="ctr" anchorCtr="0"/>
          <a:p>
            <a:pPr algn="ctr"/>
            <a:endParaRPr lang="zh-CN" altLang="zh-CN" sz="3200">
              <a:solidFill>
                <a:srgbClr val="FFFFFF"/>
              </a:solidFill>
              <a:latin typeface="汉仪中宋简" panose="02010600000101010101" charset="-122"/>
              <a:ea typeface="汉仪中宋简" panose="02010600000101010101" charset="-122"/>
              <a:sym typeface="汉仪中宋简" panose="02010600000101010101" charset="-122"/>
            </a:endParaRPr>
          </a:p>
        </p:txBody>
      </p:sp>
      <p:sp>
        <p:nvSpPr>
          <p:cNvPr id="32777" name="矩形 33"/>
          <p:cNvSpPr/>
          <p:nvPr/>
        </p:nvSpPr>
        <p:spPr>
          <a:xfrm>
            <a:off x="6937375" y="4243388"/>
            <a:ext cx="3255963" cy="1566862"/>
          </a:xfrm>
          <a:prstGeom prst="rect">
            <a:avLst/>
          </a:prstGeom>
          <a:noFill/>
          <a:ln w="9525">
            <a:noFill/>
          </a:ln>
        </p:spPr>
        <p:txBody>
          <a:bodyPr wrap="square" lIns="0" tIns="0" rIns="0" bIns="0" anchor="t" anchorCtr="0"/>
          <a:p>
            <a:pPr>
              <a:lnSpc>
                <a:spcPct val="150000"/>
              </a:lnSpc>
            </a:pPr>
            <a:r>
              <a:rPr lang="en-US" altLang="zh-CN" b="1" dirty="0">
                <a:solidFill>
                  <a:srgbClr val="FFFFFF"/>
                </a:solidFill>
                <a:latin typeface="微软雅黑" panose="020B0503020204020204" charset="-122"/>
                <a:ea typeface="微软雅黑" panose="020B0503020204020204" charset="-122"/>
                <a:sym typeface="汉仪中宋简" panose="02010600000101010101" charset="-122"/>
              </a:rPr>
              <a:t>      </a:t>
            </a:r>
            <a:r>
              <a:rPr lang="zh-CN" altLang="en-US" b="1" dirty="0">
                <a:solidFill>
                  <a:srgbClr val="FFFFFF"/>
                </a:solidFill>
                <a:latin typeface="微软雅黑" panose="020B0503020204020204" charset="-122"/>
                <a:ea typeface="微软雅黑" panose="020B0503020204020204" charset="-122"/>
                <a:sym typeface="汉仪中宋简" panose="02010600000101010101" charset="-122"/>
              </a:rPr>
              <a:t>县级政府公示土地现状调查结果，公示时间</a:t>
            </a:r>
            <a:r>
              <a:rPr lang="zh-CN" altLang="en-US" b="1" dirty="0">
                <a:solidFill>
                  <a:srgbClr val="C00000"/>
                </a:solidFill>
                <a:latin typeface="微软雅黑" panose="020B0503020204020204" charset="-122"/>
                <a:ea typeface="微软雅黑" panose="020B0503020204020204" charset="-122"/>
                <a:sym typeface="汉仪中宋简" panose="02010600000101010101" charset="-122"/>
              </a:rPr>
              <a:t>不少于5个工作日</a:t>
            </a:r>
            <a:r>
              <a:rPr lang="zh-CN" altLang="en-US" b="1" dirty="0">
                <a:solidFill>
                  <a:srgbClr val="FFFFFF"/>
                </a:solidFill>
                <a:latin typeface="微软雅黑" panose="020B0503020204020204" charset="-122"/>
                <a:ea typeface="微软雅黑" panose="020B0503020204020204" charset="-122"/>
                <a:sym typeface="汉仪中宋简" panose="02010600000101010101" charset="-122"/>
              </a:rPr>
              <a:t>，保证透明度。</a:t>
            </a:r>
            <a:endParaRPr lang="zh-CN" altLang="en-US" b="1" dirty="0">
              <a:solidFill>
                <a:srgbClr val="FFFFFF"/>
              </a:solidFill>
              <a:latin typeface="微软雅黑" panose="020B0503020204020204" charset="-122"/>
              <a:ea typeface="微软雅黑" panose="020B0503020204020204" charset="-122"/>
              <a:sym typeface="汉仪中宋简" panose="02010600000101010101" charset="-122"/>
            </a:endParaRPr>
          </a:p>
        </p:txBody>
      </p:sp>
      <p:sp>
        <p:nvSpPr>
          <p:cNvPr id="32778" name="矩形 34"/>
          <p:cNvSpPr/>
          <p:nvPr/>
        </p:nvSpPr>
        <p:spPr>
          <a:xfrm>
            <a:off x="2125663" y="3757613"/>
            <a:ext cx="3259137" cy="434975"/>
          </a:xfrm>
          <a:prstGeom prst="rect">
            <a:avLst/>
          </a:prstGeom>
          <a:noFill/>
          <a:ln w="9525">
            <a:noFill/>
          </a:ln>
        </p:spPr>
        <p:txBody>
          <a:bodyPr wrap="square" lIns="0" tIns="0" rIns="0" bIns="0" anchor="ctr" anchorCtr="0"/>
          <a:p>
            <a:pPr algn="ctr"/>
            <a:r>
              <a:rPr lang="zh-CN" altLang="en-US" sz="2400" b="1" dirty="0">
                <a:solidFill>
                  <a:srgbClr val="FFFFFF"/>
                </a:solidFill>
                <a:latin typeface="汉仪中宋简" panose="02010600000101010101" charset="-122"/>
                <a:ea typeface="微软雅黑" panose="020B0503020204020204" charset="-122"/>
                <a:sym typeface="汉仪中宋简" panose="02010600000101010101" charset="-122"/>
              </a:rPr>
              <a:t>土地现状调查</a:t>
            </a:r>
            <a:endParaRPr lang="zh-CN" altLang="en-US" sz="2400" b="1" dirty="0">
              <a:solidFill>
                <a:srgbClr val="FFFFFF"/>
              </a:solidFill>
              <a:latin typeface="汉仪中宋简" panose="02010600000101010101" charset="-122"/>
              <a:ea typeface="微软雅黑" panose="020B0503020204020204" charset="-122"/>
              <a:sym typeface="汉仪中宋简" panose="02010600000101010101" charset="-122"/>
            </a:endParaRPr>
          </a:p>
        </p:txBody>
      </p:sp>
      <p:sp>
        <p:nvSpPr>
          <p:cNvPr id="32779" name="矩形 35"/>
          <p:cNvSpPr/>
          <p:nvPr/>
        </p:nvSpPr>
        <p:spPr>
          <a:xfrm>
            <a:off x="6937375" y="3757613"/>
            <a:ext cx="3257550" cy="434975"/>
          </a:xfrm>
          <a:prstGeom prst="rect">
            <a:avLst/>
          </a:prstGeom>
          <a:noFill/>
          <a:ln w="9525">
            <a:noFill/>
          </a:ln>
        </p:spPr>
        <p:txBody>
          <a:bodyPr wrap="square" lIns="0" tIns="0" rIns="0" bIns="0" anchor="ctr" anchorCtr="0"/>
          <a:p>
            <a:pPr algn="ctr" defTabSz="914400">
              <a:tabLst>
                <a:tab pos="0" algn="r"/>
              </a:tabLst>
            </a:pPr>
            <a:r>
              <a:rPr lang="zh-CN" altLang="en-US" sz="2400" b="1" dirty="0">
                <a:solidFill>
                  <a:srgbClr val="FFFFFF"/>
                </a:solidFill>
                <a:latin typeface="汉仪中宋简" panose="02010600000101010101" charset="-122"/>
                <a:ea typeface="微软雅黑" panose="020B0503020204020204" charset="-122"/>
                <a:sym typeface="汉仪中宋简" panose="02010600000101010101" charset="-122"/>
              </a:rPr>
              <a:t>公示调查结果</a:t>
            </a:r>
            <a:endParaRPr lang="zh-CN" altLang="en-US" sz="2400" b="1" dirty="0">
              <a:solidFill>
                <a:srgbClr val="FFFFFF"/>
              </a:solidFill>
              <a:latin typeface="汉仪中宋简" panose="02010600000101010101" charset="-122"/>
              <a:ea typeface="微软雅黑" panose="020B0503020204020204" charset="-122"/>
              <a:sym typeface="汉仪中宋简" panose="02010600000101010101" charset="-122"/>
            </a:endParaRPr>
          </a:p>
        </p:txBody>
      </p:sp>
      <p:pic>
        <p:nvPicPr>
          <p:cNvPr id="32780" name="图形 1"/>
          <p:cNvPicPr>
            <a:picLocks noChangeAspect="1"/>
          </p:cNvPicPr>
          <p:nvPr/>
        </p:nvPicPr>
        <p:blipFill>
          <a:blip r:embed="rId2"/>
          <a:stretch>
            <a:fillRect/>
          </a:stretch>
        </p:blipFill>
        <p:spPr>
          <a:xfrm>
            <a:off x="3498850" y="2632075"/>
            <a:ext cx="542925" cy="577850"/>
          </a:xfrm>
          <a:prstGeom prst="rect">
            <a:avLst/>
          </a:prstGeom>
          <a:noFill/>
          <a:ln w="9525">
            <a:noFill/>
          </a:ln>
        </p:spPr>
      </p:pic>
      <p:pic>
        <p:nvPicPr>
          <p:cNvPr id="32781" name="图形 2"/>
          <p:cNvPicPr>
            <a:picLocks noChangeAspect="1"/>
          </p:cNvPicPr>
          <p:nvPr/>
        </p:nvPicPr>
        <p:blipFill>
          <a:blip r:embed="rId3"/>
          <a:stretch>
            <a:fillRect/>
          </a:stretch>
        </p:blipFill>
        <p:spPr>
          <a:xfrm>
            <a:off x="8326438" y="2657475"/>
            <a:ext cx="506412" cy="523875"/>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3794" name="矩形: 圆角 2"/>
          <p:cNvSpPr/>
          <p:nvPr/>
        </p:nvSpPr>
        <p:spPr>
          <a:xfrm>
            <a:off x="817563" y="1095375"/>
            <a:ext cx="6122987" cy="503238"/>
          </a:xfrm>
          <a:prstGeom prst="roundRect">
            <a:avLst>
              <a:gd name="adj" fmla="val 50000"/>
            </a:avLst>
          </a:prstGeom>
          <a:solidFill>
            <a:schemeClr val="tx2"/>
          </a:solidFill>
          <a:ln w="12700">
            <a:noFill/>
          </a:ln>
        </p:spPr>
        <p:txBody>
          <a:bodyPr wrap="square"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33795"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33796" name="标题 4"/>
          <p:cNvSpPr>
            <a:spLocks noGrp="1"/>
          </p:cNvSpPr>
          <p:nvPr/>
        </p:nvSpPr>
        <p:spPr>
          <a:xfrm>
            <a:off x="925830" y="811848"/>
            <a:ext cx="4059238" cy="719137"/>
          </a:xfrm>
          <a:prstGeom prst="rect">
            <a:avLst/>
          </a:prstGeom>
          <a:noFill/>
          <a:ln w="9525">
            <a:noFill/>
          </a:ln>
        </p:spPr>
        <p:txBody>
          <a:bodyPr wrap="square" lIns="0" tIns="0" rIns="0" bIns="0" anchor="b" anchorCtr="0"/>
          <a:p>
            <a:pPr marL="914400" indent="-914400">
              <a:buClrTx/>
              <a:buFontTx/>
            </a:pPr>
            <a:r>
              <a:rPr lang="en-US" altLang="zh-CN" sz="2400" b="1">
                <a:solidFill>
                  <a:schemeClr val="accent1"/>
                </a:solidFill>
                <a:latin typeface="Arial" panose="020B0604020202020204" pitchFamily="34" charset="0"/>
                <a:ea typeface="微软雅黑" panose="020B0503020204020204" charset="-122"/>
                <a:sym typeface="Arial" panose="020B0604020202020204" pitchFamily="34" charset="0"/>
              </a:rPr>
              <a:t>③</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进行社会稳定风险评估</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33797" name="矩形 36"/>
          <p:cNvSpPr/>
          <p:nvPr/>
        </p:nvSpPr>
        <p:spPr>
          <a:xfrm>
            <a:off x="723900" y="2696210"/>
            <a:ext cx="2762250" cy="530225"/>
          </a:xfrm>
          <a:prstGeom prst="rect">
            <a:avLst/>
          </a:prstGeom>
          <a:noFill/>
          <a:ln w="12700">
            <a:noFill/>
          </a:ln>
        </p:spPr>
        <p:txBody>
          <a:bodyPr wrap="square" lIns="0" tIns="0" rIns="0" bIns="0" anchor="b" anchorCtr="0"/>
          <a:p>
            <a:r>
              <a:rPr lang="zh-CN" altLang="en-US" sz="2400" b="1" dirty="0">
                <a:solidFill>
                  <a:srgbClr val="4C7063"/>
                </a:solidFill>
                <a:latin typeface="汉仪中宋简" panose="02010600000101010101" charset="-122"/>
                <a:ea typeface="微软雅黑" panose="020B0503020204020204" charset="-122"/>
                <a:sym typeface="汉仪中宋简" panose="02010600000101010101" charset="-122"/>
              </a:rPr>
              <a:t>社会稳定风险评估</a:t>
            </a:r>
            <a:endParaRPr lang="zh-CN" altLang="en-US" sz="2400" b="1" dirty="0">
              <a:solidFill>
                <a:srgbClr val="4C7063"/>
              </a:solidFill>
              <a:latin typeface="汉仪中宋简" panose="02010600000101010101" charset="-122"/>
              <a:ea typeface="微软雅黑" panose="020B0503020204020204" charset="-122"/>
              <a:sym typeface="汉仪中宋简" panose="02010600000101010101" charset="-122"/>
            </a:endParaRPr>
          </a:p>
        </p:txBody>
      </p:sp>
      <p:sp>
        <p:nvSpPr>
          <p:cNvPr id="33798" name="矩形 37"/>
          <p:cNvSpPr/>
          <p:nvPr/>
        </p:nvSpPr>
        <p:spPr>
          <a:xfrm>
            <a:off x="341313" y="3470910"/>
            <a:ext cx="3213100" cy="1266825"/>
          </a:xfrm>
          <a:prstGeom prst="rect">
            <a:avLst/>
          </a:prstGeom>
          <a:noFill/>
          <a:ln w="12700">
            <a:noFill/>
          </a:ln>
        </p:spPr>
        <p:txBody>
          <a:bodyPr wrap="square" lIns="0" tIns="0" rIns="0" bIns="0" anchor="t" anchorCtr="0"/>
          <a:p>
            <a:pPr>
              <a:lnSpc>
                <a:spcPct val="130000"/>
              </a:lnSpc>
            </a:pPr>
            <a:r>
              <a:rPr lang="en-US" altLang="zh-CN" dirty="0">
                <a:solidFill>
                  <a:srgbClr val="262626"/>
                </a:solidFill>
                <a:latin typeface="汉仪中宋简" panose="02010600000101010101" charset="-122"/>
                <a:ea typeface="微软雅黑" panose="020B0503020204020204" charset="-122"/>
                <a:sym typeface="汉仪中宋简" panose="02010600000101010101" charset="-122"/>
              </a:rPr>
              <a:t>    </a:t>
            </a:r>
            <a:r>
              <a:rPr lang="zh-CN" altLang="en-US" sz="1800" b="1">
                <a:solidFill>
                  <a:srgbClr val="407486"/>
                </a:solidFill>
                <a:latin typeface="微软雅黑" panose="020B0503020204020204" charset="-122"/>
                <a:ea typeface="微软雅黑" panose="020B0503020204020204" charset="-122"/>
                <a:sym typeface="汉仪中宋简" panose="02010600000101010101" charset="-122"/>
              </a:rPr>
              <a:t>县级人民政府在征收土地预公告发布后，应组织开展土地征收社会稳定风险评估。</a:t>
            </a:r>
            <a:endParaRPr lang="zh-CN" altLang="en-US" dirty="0">
              <a:solidFill>
                <a:srgbClr val="262626"/>
              </a:solidFill>
              <a:latin typeface="汉仪中宋简" panose="02010600000101010101" charset="-122"/>
              <a:ea typeface="微软雅黑" panose="020B0503020204020204" charset="-122"/>
              <a:sym typeface="汉仪中宋简" panose="02010600000101010101" charset="-122"/>
            </a:endParaRPr>
          </a:p>
        </p:txBody>
      </p:sp>
      <p:sp>
        <p:nvSpPr>
          <p:cNvPr id="33799" name="矩形 38"/>
          <p:cNvSpPr/>
          <p:nvPr/>
        </p:nvSpPr>
        <p:spPr>
          <a:xfrm>
            <a:off x="9182100" y="3647123"/>
            <a:ext cx="2266950" cy="531812"/>
          </a:xfrm>
          <a:prstGeom prst="rect">
            <a:avLst/>
          </a:prstGeom>
          <a:noFill/>
          <a:ln w="12700">
            <a:noFill/>
          </a:ln>
        </p:spPr>
        <p:txBody>
          <a:bodyPr wrap="square" lIns="0" tIns="0" rIns="0" bIns="0" anchor="b" anchorCtr="0"/>
          <a:p>
            <a:pPr algn="r"/>
            <a:r>
              <a:rPr lang="zh-CN" altLang="en-US" sz="2400" b="1" dirty="0">
                <a:solidFill>
                  <a:srgbClr val="4C7063"/>
                </a:solidFill>
                <a:latin typeface="汉仪中宋简" panose="02010600000101010101" charset="-122"/>
                <a:ea typeface="微软雅黑" panose="020B0503020204020204" charset="-122"/>
                <a:sym typeface="汉仪中宋简" panose="02010600000101010101" charset="-122"/>
              </a:rPr>
              <a:t>评估结果运用</a:t>
            </a:r>
            <a:endParaRPr lang="zh-CN" altLang="en-US" sz="2400" b="1" dirty="0">
              <a:solidFill>
                <a:srgbClr val="4C7063"/>
              </a:solidFill>
              <a:latin typeface="汉仪中宋简" panose="02010600000101010101" charset="-122"/>
              <a:ea typeface="微软雅黑" panose="020B0503020204020204" charset="-122"/>
              <a:sym typeface="汉仪中宋简" panose="02010600000101010101" charset="-122"/>
            </a:endParaRPr>
          </a:p>
        </p:txBody>
      </p:sp>
      <p:sp>
        <p:nvSpPr>
          <p:cNvPr id="33800" name="矩形 39"/>
          <p:cNvSpPr/>
          <p:nvPr/>
        </p:nvSpPr>
        <p:spPr>
          <a:xfrm>
            <a:off x="7905750" y="4245610"/>
            <a:ext cx="3642995" cy="1181100"/>
          </a:xfrm>
          <a:prstGeom prst="rect">
            <a:avLst/>
          </a:prstGeom>
          <a:noFill/>
          <a:ln w="12700">
            <a:noFill/>
          </a:ln>
        </p:spPr>
        <p:txBody>
          <a:bodyPr wrap="square" lIns="0" tIns="0" rIns="0" bIns="0" anchor="t" anchorCtr="0"/>
          <a:p>
            <a:pPr>
              <a:lnSpc>
                <a:spcPct val="150000"/>
              </a:lnSpc>
            </a:pPr>
            <a:r>
              <a:rPr lang="en-US" altLang="zh-CN" dirty="0">
                <a:solidFill>
                  <a:srgbClr val="262626"/>
                </a:solidFill>
                <a:latin typeface="汉仪中宋简" panose="02010600000101010101" charset="-122"/>
                <a:ea typeface="微软雅黑" panose="020B0503020204020204" charset="-122"/>
                <a:sym typeface="汉仪中宋简" panose="02010600000101010101" charset="-122"/>
              </a:rPr>
              <a:t>    </a:t>
            </a:r>
            <a:r>
              <a:rPr lang="zh-CN" altLang="en-US" sz="1800" b="1">
                <a:solidFill>
                  <a:srgbClr val="407486"/>
                </a:solidFill>
                <a:latin typeface="微软雅黑" panose="020B0503020204020204" charset="-122"/>
                <a:ea typeface="微软雅黑" panose="020B0503020204020204" charset="-122"/>
                <a:sym typeface="汉仪中宋简" panose="02010600000101010101" charset="-122"/>
              </a:rPr>
              <a:t>评估结果为</a:t>
            </a:r>
            <a:r>
              <a:rPr lang="zh-CN" altLang="en-US" b="1" dirty="0">
                <a:solidFill>
                  <a:srgbClr val="C00000"/>
                </a:solidFill>
                <a:latin typeface="汉仪中宋简" panose="02010600000101010101" charset="-122"/>
                <a:ea typeface="微软雅黑" panose="020B0503020204020204" charset="-122"/>
                <a:sym typeface="汉仪中宋简" panose="02010600000101010101" charset="-122"/>
              </a:rPr>
              <a:t>低风险</a:t>
            </a:r>
            <a:r>
              <a:rPr lang="zh-CN" altLang="en-US" sz="1800" b="1">
                <a:solidFill>
                  <a:srgbClr val="407486"/>
                </a:solidFill>
                <a:latin typeface="微软雅黑" panose="020B0503020204020204" charset="-122"/>
                <a:ea typeface="微软雅黑" panose="020B0503020204020204" charset="-122"/>
                <a:sym typeface="汉仪中宋简" panose="02010600000101010101" charset="-122"/>
              </a:rPr>
              <a:t>的或者虽为</a:t>
            </a:r>
            <a:r>
              <a:rPr lang="zh-CN" altLang="en-US" b="1" dirty="0">
                <a:solidFill>
                  <a:srgbClr val="C00000"/>
                </a:solidFill>
                <a:latin typeface="汉仪中宋简" panose="02010600000101010101" charset="-122"/>
                <a:ea typeface="微软雅黑" panose="020B0503020204020204" charset="-122"/>
                <a:sym typeface="汉仪中宋简" panose="02010600000101010101" charset="-122"/>
              </a:rPr>
              <a:t>中风险</a:t>
            </a:r>
            <a:r>
              <a:rPr lang="zh-CN" altLang="en-US" sz="1800" b="1">
                <a:solidFill>
                  <a:srgbClr val="407486"/>
                </a:solidFill>
                <a:latin typeface="微软雅黑" panose="020B0503020204020204" charset="-122"/>
                <a:ea typeface="微软雅黑" panose="020B0503020204020204" charset="-122"/>
                <a:sym typeface="汉仪中宋简" panose="02010600000101010101" charset="-122"/>
              </a:rPr>
              <a:t>但采取有效防范化解措施后降为低风险的，方可申请征收土地。</a:t>
            </a:r>
            <a:endParaRPr lang="zh-CN" altLang="en-US" dirty="0">
              <a:solidFill>
                <a:srgbClr val="262626"/>
              </a:solidFill>
              <a:latin typeface="汉仪中宋简" panose="02010600000101010101" charset="-122"/>
              <a:ea typeface="微软雅黑" panose="020B0503020204020204" charset="-122"/>
              <a:sym typeface="汉仪中宋简" panose="02010600000101010101" charset="-122"/>
            </a:endParaRPr>
          </a:p>
        </p:txBody>
      </p:sp>
      <p:sp>
        <p:nvSpPr>
          <p:cNvPr id="33801" name="直接连接符 40"/>
          <p:cNvSpPr/>
          <p:nvPr/>
        </p:nvSpPr>
        <p:spPr>
          <a:xfrm flipH="1">
            <a:off x="441325" y="5425123"/>
            <a:ext cx="3565525" cy="1587"/>
          </a:xfrm>
          <a:prstGeom prst="line">
            <a:avLst/>
          </a:prstGeom>
          <a:ln w="12700" cap="flat" cmpd="sng">
            <a:solidFill>
              <a:srgbClr val="4C7063">
                <a:alpha val="45000"/>
              </a:srgbClr>
            </a:solidFill>
            <a:prstDash val="solid"/>
            <a:round/>
            <a:headEnd type="none" w="med" len="med"/>
            <a:tailEnd type="none" w="med" len="med"/>
          </a:ln>
        </p:spPr>
      </p:sp>
      <p:sp>
        <p:nvSpPr>
          <p:cNvPr id="33802" name="直接连接符 41"/>
          <p:cNvSpPr/>
          <p:nvPr/>
        </p:nvSpPr>
        <p:spPr>
          <a:xfrm flipH="1">
            <a:off x="6203950" y="5642610"/>
            <a:ext cx="5402263" cy="0"/>
          </a:xfrm>
          <a:prstGeom prst="line">
            <a:avLst/>
          </a:prstGeom>
          <a:ln w="12700" cap="flat" cmpd="sng">
            <a:solidFill>
              <a:srgbClr val="4C7063">
                <a:alpha val="45000"/>
              </a:srgbClr>
            </a:solidFill>
            <a:prstDash val="solid"/>
            <a:round/>
            <a:headEnd type="none" w="med" len="med"/>
            <a:tailEnd type="none" w="med" len="med"/>
          </a:ln>
        </p:spPr>
      </p:sp>
      <p:pic>
        <p:nvPicPr>
          <p:cNvPr id="33803" name="图片 12"/>
          <p:cNvPicPr>
            <a:picLocks noChangeAspect="1"/>
          </p:cNvPicPr>
          <p:nvPr/>
        </p:nvPicPr>
        <p:blipFill>
          <a:blip r:embed="rId2"/>
          <a:stretch>
            <a:fillRect/>
          </a:stretch>
        </p:blipFill>
        <p:spPr>
          <a:xfrm>
            <a:off x="696913" y="2431098"/>
            <a:ext cx="347662" cy="347662"/>
          </a:xfrm>
          <a:prstGeom prst="rect">
            <a:avLst/>
          </a:prstGeom>
          <a:noFill/>
          <a:ln w="9525">
            <a:noFill/>
          </a:ln>
        </p:spPr>
      </p:pic>
      <p:pic>
        <p:nvPicPr>
          <p:cNvPr id="33804" name="图片 21"/>
          <p:cNvPicPr>
            <a:picLocks noChangeAspect="1"/>
          </p:cNvPicPr>
          <p:nvPr/>
        </p:nvPicPr>
        <p:blipFill>
          <a:blip r:embed="rId3"/>
          <a:stretch>
            <a:fillRect/>
          </a:stretch>
        </p:blipFill>
        <p:spPr>
          <a:xfrm>
            <a:off x="11134725" y="3297873"/>
            <a:ext cx="349250" cy="349250"/>
          </a:xfrm>
          <a:prstGeom prst="rect">
            <a:avLst/>
          </a:prstGeom>
          <a:noFill/>
          <a:ln w="9525">
            <a:noFill/>
          </a:ln>
        </p:spPr>
      </p:pic>
      <p:pic>
        <p:nvPicPr>
          <p:cNvPr id="33805" name="图片 1"/>
          <p:cNvPicPr>
            <a:picLocks noChangeAspect="1"/>
          </p:cNvPicPr>
          <p:nvPr/>
        </p:nvPicPr>
        <p:blipFill>
          <a:blip r:embed="rId4"/>
          <a:stretch>
            <a:fillRect/>
          </a:stretch>
        </p:blipFill>
        <p:spPr>
          <a:xfrm>
            <a:off x="4006850" y="2816860"/>
            <a:ext cx="2933700" cy="2744788"/>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4818"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34819"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34820" name="标题 6"/>
          <p:cNvSpPr>
            <a:spLocks noGrp="1"/>
          </p:cNvSpPr>
          <p:nvPr/>
        </p:nvSpPr>
        <p:spPr>
          <a:xfrm>
            <a:off x="935673" y="677863"/>
            <a:ext cx="5989637" cy="719137"/>
          </a:xfrm>
          <a:prstGeom prst="rect">
            <a:avLst/>
          </a:prstGeom>
          <a:noFill/>
          <a:ln w="9525">
            <a:noFill/>
          </a:ln>
        </p:spPr>
        <p:txBody>
          <a:bodyPr wrap="square" lIns="0" tIns="0" rIns="0" bIns="0" anchor="b" anchorCtr="0"/>
          <a:p>
            <a:pPr marL="914400" indent="-914400">
              <a:buClrTx/>
              <a:buFontTx/>
            </a:pPr>
            <a:r>
              <a:rPr lang="en-US" altLang="zh-CN" sz="2400" b="1">
                <a:solidFill>
                  <a:schemeClr val="accent1"/>
                </a:solidFill>
                <a:latin typeface="Arial" panose="020B0604020202020204" pitchFamily="34" charset="0"/>
                <a:ea typeface="微软雅黑" panose="020B0503020204020204" charset="-122"/>
                <a:sym typeface="Arial" panose="020B0604020202020204" pitchFamily="34" charset="0"/>
              </a:rPr>
              <a:t>④</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拟定征地补偿安置方案并公告</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34821" name="任意多边形 3"/>
          <p:cNvSpPr/>
          <p:nvPr/>
        </p:nvSpPr>
        <p:spPr>
          <a:xfrm>
            <a:off x="1458913" y="3827463"/>
            <a:ext cx="4637087" cy="360362"/>
          </a:xfrm>
          <a:custGeom>
            <a:avLst/>
            <a:gdLst/>
            <a:ahLst/>
            <a:cxnLst>
              <a:cxn ang="0">
                <a:pos x="0" y="89535"/>
              </a:cxn>
              <a:cxn ang="0">
                <a:pos x="1882695" y="89535"/>
              </a:cxn>
              <a:cxn ang="0">
                <a:pos x="1881795" y="92434"/>
              </a:cxn>
              <a:cxn ang="0">
                <a:pos x="1873093" y="178753"/>
              </a:cxn>
              <a:cxn ang="0">
                <a:pos x="1881795" y="265072"/>
              </a:cxn>
              <a:cxn ang="0">
                <a:pos x="1882892" y="268605"/>
              </a:cxn>
              <a:cxn ang="0">
                <a:pos x="0" y="268605"/>
              </a:cxn>
              <a:cxn ang="0">
                <a:pos x="89535" y="179070"/>
              </a:cxn>
              <a:cxn ang="0">
                <a:pos x="4423410" y="0"/>
              </a:cxn>
              <a:cxn ang="0">
                <a:pos x="4602480" y="179070"/>
              </a:cxn>
              <a:cxn ang="0">
                <a:pos x="4423410" y="358140"/>
              </a:cxn>
              <a:cxn ang="0">
                <a:pos x="4423410" y="268605"/>
              </a:cxn>
              <a:cxn ang="0">
                <a:pos x="2719909" y="268605"/>
              </a:cxn>
              <a:cxn ang="0">
                <a:pos x="2721006" y="265072"/>
              </a:cxn>
              <a:cxn ang="0">
                <a:pos x="2729707" y="178753"/>
              </a:cxn>
              <a:cxn ang="0">
                <a:pos x="2721006" y="92434"/>
              </a:cxn>
              <a:cxn ang="0">
                <a:pos x="2720106" y="89535"/>
              </a:cxn>
              <a:cxn ang="0">
                <a:pos x="4423410" y="89535"/>
              </a:cxn>
            </a:cxnLst>
            <a:pathLst>
              <a:path w="4602480" h="358140">
                <a:moveTo>
                  <a:pt x="0" y="89535"/>
                </a:moveTo>
                <a:lnTo>
                  <a:pt x="1882695" y="89535"/>
                </a:lnTo>
                <a:lnTo>
                  <a:pt x="1881795" y="92434"/>
                </a:lnTo>
                <a:cubicBezTo>
                  <a:pt x="1876089" y="120316"/>
                  <a:pt x="1873093" y="149185"/>
                  <a:pt x="1873093" y="178753"/>
                </a:cubicBezTo>
                <a:cubicBezTo>
                  <a:pt x="1873093" y="208322"/>
                  <a:pt x="1876089" y="237190"/>
                  <a:pt x="1881795" y="265072"/>
                </a:cubicBezTo>
                <a:lnTo>
                  <a:pt x="1882892" y="268605"/>
                </a:lnTo>
                <a:lnTo>
                  <a:pt x="0" y="268605"/>
                </a:lnTo>
                <a:lnTo>
                  <a:pt x="89535" y="179070"/>
                </a:lnTo>
                <a:close/>
                <a:moveTo>
                  <a:pt x="4423410" y="0"/>
                </a:moveTo>
                <a:lnTo>
                  <a:pt x="4602480" y="179070"/>
                </a:lnTo>
                <a:lnTo>
                  <a:pt x="4423410" y="358140"/>
                </a:lnTo>
                <a:lnTo>
                  <a:pt x="4423410" y="268605"/>
                </a:lnTo>
                <a:lnTo>
                  <a:pt x="2719909" y="268605"/>
                </a:lnTo>
                <a:lnTo>
                  <a:pt x="2721006" y="265072"/>
                </a:lnTo>
                <a:cubicBezTo>
                  <a:pt x="2726711" y="237190"/>
                  <a:pt x="2729707" y="208322"/>
                  <a:pt x="2729707" y="178753"/>
                </a:cubicBezTo>
                <a:cubicBezTo>
                  <a:pt x="2729707" y="149185"/>
                  <a:pt x="2726711" y="120316"/>
                  <a:pt x="2721006" y="92434"/>
                </a:cubicBezTo>
                <a:lnTo>
                  <a:pt x="2720106" y="89535"/>
                </a:lnTo>
                <a:lnTo>
                  <a:pt x="4423410" y="89535"/>
                </a:lnTo>
                <a:close/>
              </a:path>
            </a:pathLst>
          </a:custGeom>
          <a:solidFill>
            <a:schemeClr val="accent1"/>
          </a:solidFill>
          <a:ln w="12700">
            <a:noFill/>
          </a:ln>
        </p:spPr>
        <p:txBody>
          <a:bodyPr/>
          <a:p>
            <a:endParaRPr lang="zh-CN" altLang="en-US"/>
          </a:p>
        </p:txBody>
      </p:sp>
      <p:sp>
        <p:nvSpPr>
          <p:cNvPr id="34822" name="任意多边形 4"/>
          <p:cNvSpPr/>
          <p:nvPr/>
        </p:nvSpPr>
        <p:spPr>
          <a:xfrm>
            <a:off x="6096000" y="3827463"/>
            <a:ext cx="4638675" cy="360362"/>
          </a:xfrm>
          <a:custGeom>
            <a:avLst/>
            <a:gdLst/>
            <a:ahLst/>
            <a:cxnLst>
              <a:cxn ang="0">
                <a:pos x="0" y="89535"/>
              </a:cxn>
              <a:cxn ang="0">
                <a:pos x="1882695" y="89535"/>
              </a:cxn>
              <a:cxn ang="0">
                <a:pos x="1881795" y="92434"/>
              </a:cxn>
              <a:cxn ang="0">
                <a:pos x="1873093" y="178753"/>
              </a:cxn>
              <a:cxn ang="0">
                <a:pos x="1881795" y="265072"/>
              </a:cxn>
              <a:cxn ang="0">
                <a:pos x="1882892" y="268605"/>
              </a:cxn>
              <a:cxn ang="0">
                <a:pos x="0" y="268605"/>
              </a:cxn>
              <a:cxn ang="0">
                <a:pos x="89535" y="179070"/>
              </a:cxn>
              <a:cxn ang="0">
                <a:pos x="4423410" y="0"/>
              </a:cxn>
              <a:cxn ang="0">
                <a:pos x="4602480" y="179070"/>
              </a:cxn>
              <a:cxn ang="0">
                <a:pos x="4423410" y="358140"/>
              </a:cxn>
              <a:cxn ang="0">
                <a:pos x="4423410" y="268605"/>
              </a:cxn>
              <a:cxn ang="0">
                <a:pos x="2719909" y="268605"/>
              </a:cxn>
              <a:cxn ang="0">
                <a:pos x="2721005" y="265072"/>
              </a:cxn>
              <a:cxn ang="0">
                <a:pos x="2729707" y="178753"/>
              </a:cxn>
              <a:cxn ang="0">
                <a:pos x="2721005" y="92434"/>
              </a:cxn>
              <a:cxn ang="0">
                <a:pos x="2720105" y="89535"/>
              </a:cxn>
              <a:cxn ang="0">
                <a:pos x="4423410" y="89535"/>
              </a:cxn>
            </a:cxnLst>
            <a:pathLst>
              <a:path w="4602480" h="358140">
                <a:moveTo>
                  <a:pt x="0" y="89535"/>
                </a:moveTo>
                <a:lnTo>
                  <a:pt x="1882695" y="89535"/>
                </a:lnTo>
                <a:lnTo>
                  <a:pt x="1881795" y="92434"/>
                </a:lnTo>
                <a:cubicBezTo>
                  <a:pt x="1876090" y="120316"/>
                  <a:pt x="1873093" y="149185"/>
                  <a:pt x="1873093" y="178753"/>
                </a:cubicBezTo>
                <a:cubicBezTo>
                  <a:pt x="1873093" y="208322"/>
                  <a:pt x="1876090" y="237190"/>
                  <a:pt x="1881795" y="265072"/>
                </a:cubicBezTo>
                <a:lnTo>
                  <a:pt x="1882892" y="268605"/>
                </a:lnTo>
                <a:lnTo>
                  <a:pt x="0" y="268605"/>
                </a:lnTo>
                <a:lnTo>
                  <a:pt x="89535" y="179070"/>
                </a:lnTo>
                <a:close/>
                <a:moveTo>
                  <a:pt x="4423410" y="0"/>
                </a:moveTo>
                <a:lnTo>
                  <a:pt x="4602480" y="179070"/>
                </a:lnTo>
                <a:lnTo>
                  <a:pt x="4423410" y="358140"/>
                </a:lnTo>
                <a:lnTo>
                  <a:pt x="4423410" y="268605"/>
                </a:lnTo>
                <a:lnTo>
                  <a:pt x="2719909" y="268605"/>
                </a:lnTo>
                <a:lnTo>
                  <a:pt x="2721005" y="265072"/>
                </a:lnTo>
                <a:cubicBezTo>
                  <a:pt x="2726711" y="237190"/>
                  <a:pt x="2729707" y="208322"/>
                  <a:pt x="2729707" y="178753"/>
                </a:cubicBezTo>
                <a:cubicBezTo>
                  <a:pt x="2729707" y="149185"/>
                  <a:pt x="2726711" y="120316"/>
                  <a:pt x="2721005" y="92434"/>
                </a:cubicBezTo>
                <a:lnTo>
                  <a:pt x="2720105" y="89535"/>
                </a:lnTo>
                <a:lnTo>
                  <a:pt x="4423410" y="89535"/>
                </a:lnTo>
                <a:close/>
              </a:path>
            </a:pathLst>
          </a:custGeom>
          <a:solidFill>
            <a:schemeClr val="accent1"/>
          </a:solidFill>
          <a:ln w="12700" cap="flat" cmpd="sng">
            <a:solidFill>
              <a:srgbClr val="39544A">
                <a:alpha val="29999"/>
              </a:srgbClr>
            </a:solidFill>
            <a:prstDash val="solid"/>
            <a:round/>
            <a:headEnd type="none" w="med" len="med"/>
            <a:tailEnd type="none" w="med" len="med"/>
          </a:ln>
        </p:spPr>
        <p:txBody>
          <a:bodyPr/>
          <a:p>
            <a:endParaRPr lang="zh-CN" altLang="en-US"/>
          </a:p>
        </p:txBody>
      </p:sp>
      <p:sp>
        <p:nvSpPr>
          <p:cNvPr id="34823" name="矩形 5"/>
          <p:cNvSpPr/>
          <p:nvPr/>
        </p:nvSpPr>
        <p:spPr>
          <a:xfrm>
            <a:off x="1187450" y="1862138"/>
            <a:ext cx="7518400" cy="1052512"/>
          </a:xfrm>
          <a:prstGeom prst="rect">
            <a:avLst/>
          </a:prstGeom>
          <a:noFill/>
          <a:ln w="9525">
            <a:noFill/>
          </a:ln>
        </p:spPr>
        <p:txBody>
          <a:bodyPr wrap="square" lIns="0" tIns="0" rIns="0" bIns="0" anchor="b" anchorCtr="0"/>
          <a:p>
            <a:pPr indent="457200">
              <a:lnSpc>
                <a:spcPct val="120000"/>
              </a:lnSpc>
              <a:extLst>
                <a:ext uri="{35155182-B16C-46BC-9424-99874614C6A1}">
                  <wpsdc:indentchars xmlns:wpsdc="http://www.wps.cn/officeDocument/2017/drawingmlCustomData" val="200" checksum="59296752"/>
                </a:ext>
              </a:extLst>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县级人民政府应依据社会稳定风险评估结果，结合土地现状调查情况，组织</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自然资源、财政、农业农村、人社</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等有关部门以及乡镇人民政府（街道办事处），拟定征地补偿安置方案。</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4824" name="矩形 7"/>
          <p:cNvSpPr/>
          <p:nvPr/>
        </p:nvSpPr>
        <p:spPr>
          <a:xfrm>
            <a:off x="2212975" y="3076575"/>
            <a:ext cx="3130550" cy="317500"/>
          </a:xfrm>
          <a:prstGeom prst="rect">
            <a:avLst/>
          </a:prstGeom>
          <a:noFill/>
          <a:ln w="9525">
            <a:noFill/>
          </a:ln>
        </p:spPr>
        <p:txBody>
          <a:bodyPr wrap="square" lIns="0" tIns="0" rIns="0" bIns="0" anchor="b" anchorCtr="0"/>
          <a:p>
            <a:pPr algn="ctr"/>
            <a:r>
              <a:rPr lang="zh-CN" altLang="en-US" b="1" dirty="0">
                <a:solidFill>
                  <a:schemeClr val="accent1"/>
                </a:solidFill>
                <a:latin typeface="汉仪中宋简" panose="02010600000101010101" charset="-122"/>
                <a:ea typeface="微软雅黑" panose="020B0503020204020204" charset="-122"/>
                <a:sym typeface="汉仪中宋简" panose="02010600000101010101" charset="-122"/>
              </a:rPr>
              <a:t>拟定方案</a:t>
            </a:r>
            <a:endParaRPr lang="zh-CN" altLang="en-US" dirty="0">
              <a:latin typeface="微软雅黑" panose="020B0503020204020204" charset="-122"/>
              <a:ea typeface="微软雅黑" panose="020B0503020204020204" charset="-122"/>
            </a:endParaRPr>
          </a:p>
        </p:txBody>
      </p:sp>
      <p:sp>
        <p:nvSpPr>
          <p:cNvPr id="34825" name="矩形 8"/>
          <p:cNvSpPr/>
          <p:nvPr/>
        </p:nvSpPr>
        <p:spPr>
          <a:xfrm>
            <a:off x="2139950" y="5100638"/>
            <a:ext cx="6438900" cy="1050925"/>
          </a:xfrm>
          <a:prstGeom prst="rect">
            <a:avLst/>
          </a:prstGeom>
          <a:noFill/>
          <a:ln w="9525">
            <a:noFill/>
          </a:ln>
        </p:spPr>
        <p:txBody>
          <a:bodyPr wrap="square" lIns="0" tIns="0" rIns="0" bIns="0" anchor="t" anchorCtr="0"/>
          <a:p>
            <a:pPr algn="ctr">
              <a:lnSpc>
                <a:spcPct val="150000"/>
              </a:lnSpc>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方案公告需张贴发布，公告时间</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不少于30日</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，确保公众知情权。</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4826" name="矩形 23"/>
          <p:cNvSpPr/>
          <p:nvPr/>
        </p:nvSpPr>
        <p:spPr>
          <a:xfrm>
            <a:off x="6718300" y="3074988"/>
            <a:ext cx="3130550" cy="319087"/>
          </a:xfrm>
          <a:prstGeom prst="rect">
            <a:avLst/>
          </a:prstGeom>
          <a:noFill/>
          <a:ln w="9525">
            <a:noFill/>
          </a:ln>
        </p:spPr>
        <p:txBody>
          <a:bodyPr wrap="square" lIns="0" tIns="0" rIns="0" bIns="0" anchor="b" anchorCtr="0"/>
          <a:p>
            <a:pPr algn="ctr"/>
            <a:r>
              <a:rPr lang="zh-CN" altLang="en-US" b="1" dirty="0">
                <a:solidFill>
                  <a:schemeClr val="accent1"/>
                </a:solidFill>
                <a:latin typeface="汉仪中宋简" panose="02010600000101010101" charset="-122"/>
                <a:ea typeface="微软雅黑" panose="020B0503020204020204" charset="-122"/>
                <a:sym typeface="汉仪中宋简" panose="02010600000101010101" charset="-122"/>
              </a:rPr>
              <a:t>公告发布</a:t>
            </a:r>
            <a:endParaRPr lang="zh-CN" altLang="en-US" dirty="0">
              <a:latin typeface="微软雅黑" panose="020B0503020204020204" charset="-122"/>
              <a:ea typeface="微软雅黑" panose="020B0503020204020204" charset="-122"/>
            </a:endParaRPr>
          </a:p>
        </p:txBody>
      </p:sp>
      <p:sp>
        <p:nvSpPr>
          <p:cNvPr id="34827" name="椭圆 24"/>
          <p:cNvSpPr/>
          <p:nvPr/>
        </p:nvSpPr>
        <p:spPr>
          <a:xfrm>
            <a:off x="3378200" y="3606800"/>
            <a:ext cx="800100" cy="801688"/>
          </a:xfrm>
          <a:prstGeom prst="ellipse">
            <a:avLst/>
          </a:prstGeom>
          <a:solidFill>
            <a:schemeClr val="accent1"/>
          </a:solidFill>
          <a:ln w="3175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34828" name="椭圆 25"/>
          <p:cNvSpPr/>
          <p:nvPr/>
        </p:nvSpPr>
        <p:spPr>
          <a:xfrm>
            <a:off x="8015288" y="3606800"/>
            <a:ext cx="800100" cy="801688"/>
          </a:xfrm>
          <a:prstGeom prst="ellipse">
            <a:avLst/>
          </a:prstGeom>
          <a:solidFill>
            <a:schemeClr val="accent1"/>
          </a:solidFill>
          <a:ln w="3175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pic>
        <p:nvPicPr>
          <p:cNvPr id="34829" name="图片 21"/>
          <p:cNvPicPr>
            <a:picLocks noChangeAspect="1"/>
          </p:cNvPicPr>
          <p:nvPr/>
        </p:nvPicPr>
        <p:blipFill>
          <a:blip r:embed="rId2"/>
          <a:stretch>
            <a:fillRect/>
          </a:stretch>
        </p:blipFill>
        <p:spPr>
          <a:xfrm>
            <a:off x="3614738" y="3843338"/>
            <a:ext cx="325437" cy="327025"/>
          </a:xfrm>
          <a:prstGeom prst="rect">
            <a:avLst/>
          </a:prstGeom>
          <a:noFill/>
          <a:ln w="9525">
            <a:noFill/>
          </a:ln>
        </p:spPr>
      </p:pic>
      <p:pic>
        <p:nvPicPr>
          <p:cNvPr id="34830" name="图片 13"/>
          <p:cNvPicPr>
            <a:picLocks noChangeAspect="1"/>
          </p:cNvPicPr>
          <p:nvPr/>
        </p:nvPicPr>
        <p:blipFill>
          <a:blip r:embed="rId3"/>
          <a:stretch>
            <a:fillRect/>
          </a:stretch>
        </p:blipFill>
        <p:spPr>
          <a:xfrm>
            <a:off x="8251825" y="3843338"/>
            <a:ext cx="327025" cy="327025"/>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5842"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35843"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35844" name="标题 8"/>
          <p:cNvSpPr>
            <a:spLocks noGrp="1"/>
          </p:cNvSpPr>
          <p:nvPr/>
        </p:nvSpPr>
        <p:spPr>
          <a:xfrm>
            <a:off x="950913" y="728663"/>
            <a:ext cx="4516437" cy="719137"/>
          </a:xfrm>
          <a:prstGeom prst="rect">
            <a:avLst/>
          </a:prstGeom>
          <a:noFill/>
          <a:ln w="9525">
            <a:noFill/>
          </a:ln>
        </p:spPr>
        <p:txBody>
          <a:bodyPr wrap="square" lIns="0" tIns="0" rIns="0" bIns="0" anchor="b" anchorCtr="0"/>
          <a:p>
            <a:pPr marL="914400" indent="-914400">
              <a:buClrTx/>
              <a:buFontTx/>
            </a:pPr>
            <a:r>
              <a:rPr lang="en-US" altLang="zh-CN" sz="2400" b="1">
                <a:solidFill>
                  <a:schemeClr val="accent1"/>
                </a:solidFill>
                <a:latin typeface="Arial" panose="020B0604020202020204" pitchFamily="34" charset="0"/>
                <a:ea typeface="微软雅黑" panose="020B0503020204020204" charset="-122"/>
                <a:sym typeface="Arial" panose="020B0604020202020204" pitchFamily="34" charset="0"/>
              </a:rPr>
              <a:t>⑤</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组织征地补偿安置方案听证</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35845" name="矩形: 圆角 2"/>
          <p:cNvSpPr/>
          <p:nvPr>
            <p:custDataLst>
              <p:tags r:id="rId2"/>
            </p:custDataLst>
          </p:nvPr>
        </p:nvSpPr>
        <p:spPr>
          <a:xfrm>
            <a:off x="696913" y="2209800"/>
            <a:ext cx="5102225" cy="3613150"/>
          </a:xfrm>
          <a:prstGeom prst="roundRect">
            <a:avLst>
              <a:gd name="adj" fmla="val 0"/>
            </a:avLst>
          </a:prstGeom>
          <a:solidFill>
            <a:srgbClr val="999999">
              <a:alpha val="14000"/>
            </a:srgbClr>
          </a:solidFill>
          <a:ln w="15875">
            <a:noFill/>
          </a:ln>
        </p:spPr>
        <p:txBody>
          <a:bodyPr wrap="square" lIns="82296" tIns="41148" rIns="82296" bIns="41148" anchor="ctr" anchorCtr="0"/>
          <a:p>
            <a:endParaRPr lang="zh-CN" altLang="zh-CN" sz="1400">
              <a:solidFill>
                <a:schemeClr val="bg1"/>
              </a:solidFill>
              <a:latin typeface="汉仪中宋简" panose="02010600000101010101" charset="-122"/>
              <a:ea typeface="汉仪中宋简" panose="02010600000101010101" charset="-122"/>
              <a:sym typeface="汉仪中宋简" panose="02010600000101010101" charset="-122"/>
            </a:endParaRPr>
          </a:p>
        </p:txBody>
      </p:sp>
      <p:sp>
        <p:nvSpPr>
          <p:cNvPr id="35846" name="矩形 3"/>
          <p:cNvSpPr/>
          <p:nvPr>
            <p:custDataLst>
              <p:tags r:id="rId3"/>
            </p:custDataLst>
          </p:nvPr>
        </p:nvSpPr>
        <p:spPr>
          <a:xfrm>
            <a:off x="1001713" y="3443288"/>
            <a:ext cx="4492625" cy="2190750"/>
          </a:xfrm>
          <a:prstGeom prst="rect">
            <a:avLst/>
          </a:prstGeom>
          <a:noFill/>
          <a:ln w="9525">
            <a:noFill/>
          </a:ln>
        </p:spPr>
        <p:txBody>
          <a:bodyPr wrap="square" lIns="0" tIns="0" rIns="0" bIns="0" anchor="t" anchorCtr="0"/>
          <a:p>
            <a:pPr algn="just">
              <a:lnSpc>
                <a:spcPct val="15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拟征收土地的相关权利人对拟定的征地补偿安置方案有异议，并按照补偿安置方案公告规定的</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期限</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和</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渠道</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提出书面申请的，县级人民政府应按照有关规定组织听证。</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5847" name="直接连接符 10"/>
          <p:cNvSpPr/>
          <p:nvPr>
            <p:custDataLst>
              <p:tags r:id="rId4"/>
            </p:custDataLst>
          </p:nvPr>
        </p:nvSpPr>
        <p:spPr>
          <a:xfrm flipV="1">
            <a:off x="915988" y="3244850"/>
            <a:ext cx="4662487" cy="0"/>
          </a:xfrm>
          <a:prstGeom prst="line">
            <a:avLst/>
          </a:prstGeom>
          <a:ln w="22225" cap="flat" cmpd="sng">
            <a:solidFill>
              <a:srgbClr val="4C7063">
                <a:alpha val="50000"/>
              </a:srgbClr>
            </a:solidFill>
            <a:prstDash val="solid"/>
            <a:round/>
            <a:headEnd type="none" w="med" len="med"/>
            <a:tailEnd type="none" w="med" len="med"/>
          </a:ln>
        </p:spPr>
      </p:sp>
      <p:sp>
        <p:nvSpPr>
          <p:cNvPr id="35848" name="矩形 11"/>
          <p:cNvSpPr/>
          <p:nvPr>
            <p:custDataLst>
              <p:tags r:id="rId5"/>
            </p:custDataLst>
          </p:nvPr>
        </p:nvSpPr>
        <p:spPr>
          <a:xfrm>
            <a:off x="965200" y="2649538"/>
            <a:ext cx="4492625" cy="442912"/>
          </a:xfrm>
          <a:prstGeom prst="rect">
            <a:avLst/>
          </a:prstGeom>
          <a:noFill/>
          <a:ln w="9525">
            <a:noFill/>
          </a:ln>
        </p:spPr>
        <p:txBody>
          <a:bodyPr wrap="square" lIns="0" tIns="0" rIns="0" bIns="0" anchor="ctr" anchorCtr="0"/>
          <a:p>
            <a:r>
              <a:rPr lang="zh-CN" altLang="en-US" sz="2200" b="1" dirty="0">
                <a:solidFill>
                  <a:schemeClr val="accent1"/>
                </a:solidFill>
                <a:latin typeface="汉仪中宋简" panose="02010600000101010101" charset="-122"/>
                <a:ea typeface="微软雅黑" panose="020B0503020204020204" charset="-122"/>
                <a:sym typeface="汉仪中宋简" panose="02010600000101010101" charset="-122"/>
              </a:rPr>
              <a:t>组织听证</a:t>
            </a:r>
            <a:endParaRPr lang="zh-CN" altLang="en-US" dirty="0">
              <a:latin typeface="微软雅黑" panose="020B0503020204020204" charset="-122"/>
              <a:ea typeface="微软雅黑" panose="020B0503020204020204" charset="-122"/>
            </a:endParaRPr>
          </a:p>
        </p:txBody>
      </p:sp>
      <p:sp>
        <p:nvSpPr>
          <p:cNvPr id="35849" name="矩形: 圆角 2"/>
          <p:cNvSpPr/>
          <p:nvPr>
            <p:custDataLst>
              <p:tags r:id="rId6"/>
            </p:custDataLst>
          </p:nvPr>
        </p:nvSpPr>
        <p:spPr>
          <a:xfrm>
            <a:off x="6394450" y="2209800"/>
            <a:ext cx="5102225" cy="3613150"/>
          </a:xfrm>
          <a:prstGeom prst="roundRect">
            <a:avLst>
              <a:gd name="adj" fmla="val 0"/>
            </a:avLst>
          </a:prstGeom>
          <a:solidFill>
            <a:srgbClr val="999999">
              <a:alpha val="14000"/>
            </a:srgbClr>
          </a:solidFill>
          <a:ln w="15875">
            <a:noFill/>
          </a:ln>
        </p:spPr>
        <p:txBody>
          <a:bodyPr wrap="square" lIns="82296" tIns="41148" rIns="82296" bIns="41148" anchor="ctr" anchorCtr="0"/>
          <a:p>
            <a:endParaRPr lang="zh-CN" altLang="zh-CN" sz="1400">
              <a:solidFill>
                <a:schemeClr val="bg1"/>
              </a:solidFill>
              <a:latin typeface="汉仪中宋简" panose="02010600000101010101" charset="-122"/>
              <a:ea typeface="汉仪中宋简" panose="02010600000101010101" charset="-122"/>
              <a:sym typeface="汉仪中宋简" panose="02010600000101010101" charset="-122"/>
            </a:endParaRPr>
          </a:p>
        </p:txBody>
      </p:sp>
      <p:sp>
        <p:nvSpPr>
          <p:cNvPr id="35850" name="矩形 13"/>
          <p:cNvSpPr/>
          <p:nvPr>
            <p:custDataLst>
              <p:tags r:id="rId7"/>
            </p:custDataLst>
          </p:nvPr>
        </p:nvSpPr>
        <p:spPr>
          <a:xfrm>
            <a:off x="6699250" y="3448050"/>
            <a:ext cx="4492625" cy="2181225"/>
          </a:xfrm>
          <a:prstGeom prst="rect">
            <a:avLst/>
          </a:prstGeom>
          <a:noFill/>
          <a:ln w="9525">
            <a:noFill/>
          </a:ln>
        </p:spPr>
        <p:txBody>
          <a:bodyPr wrap="square" lIns="0" tIns="0" rIns="0" bIns="0" anchor="t" anchorCtr="0"/>
          <a:p>
            <a:pPr algn="just">
              <a:lnSpc>
                <a:spcPct val="15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对确需完善修改的，由县级人民政府对征地补偿安置方案进行修改完善后予以公布。未在征地补偿安置方案公告期内提交书面</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听证申请</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的，视为</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放弃听证</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5851" name="直接连接符 15"/>
          <p:cNvSpPr/>
          <p:nvPr>
            <p:custDataLst>
              <p:tags r:id="rId8"/>
            </p:custDataLst>
          </p:nvPr>
        </p:nvSpPr>
        <p:spPr>
          <a:xfrm flipV="1">
            <a:off x="6615113" y="3251200"/>
            <a:ext cx="4662487" cy="0"/>
          </a:xfrm>
          <a:prstGeom prst="line">
            <a:avLst/>
          </a:prstGeom>
          <a:ln w="22225" cap="flat" cmpd="sng">
            <a:solidFill>
              <a:srgbClr val="4C7063">
                <a:alpha val="50000"/>
              </a:srgbClr>
            </a:solidFill>
            <a:prstDash val="solid"/>
            <a:round/>
            <a:headEnd type="none" w="med" len="med"/>
            <a:tailEnd type="none" w="med" len="med"/>
          </a:ln>
        </p:spPr>
      </p:sp>
      <p:sp>
        <p:nvSpPr>
          <p:cNvPr id="35852" name="矩形 16"/>
          <p:cNvSpPr/>
          <p:nvPr>
            <p:custDataLst>
              <p:tags r:id="rId9"/>
            </p:custDataLst>
          </p:nvPr>
        </p:nvSpPr>
        <p:spPr>
          <a:xfrm>
            <a:off x="6664325" y="2649538"/>
            <a:ext cx="4492625" cy="442912"/>
          </a:xfrm>
          <a:prstGeom prst="rect">
            <a:avLst/>
          </a:prstGeom>
          <a:noFill/>
          <a:ln w="9525">
            <a:noFill/>
          </a:ln>
        </p:spPr>
        <p:txBody>
          <a:bodyPr wrap="square" lIns="0" tIns="0" rIns="0" bIns="0" anchor="ctr" anchorCtr="0"/>
          <a:p>
            <a:r>
              <a:rPr lang="zh-CN" altLang="en-US" sz="2200" b="1" dirty="0">
                <a:solidFill>
                  <a:schemeClr val="accent1"/>
                </a:solidFill>
                <a:latin typeface="汉仪中宋简" panose="02010600000101010101" charset="-122"/>
                <a:ea typeface="微软雅黑" panose="020B0503020204020204" charset="-122"/>
                <a:sym typeface="汉仪中宋简" panose="02010600000101010101" charset="-122"/>
              </a:rPr>
              <a:t>异议处理</a:t>
            </a:r>
            <a:endParaRPr lang="zh-CN" altLang="en-US" dirty="0">
              <a:latin typeface="微软雅黑" panose="020B0503020204020204" charset="-122"/>
              <a:ea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9218" name="图片 72"/>
          <p:cNvPicPr>
            <a:picLocks noChangeAspect="1"/>
          </p:cNvPicPr>
          <p:nvPr/>
        </p:nvPicPr>
        <p:blipFill>
          <a:blip r:embed="rId1"/>
          <a:stretch>
            <a:fillRect/>
          </a:stretch>
        </p:blipFill>
        <p:spPr>
          <a:xfrm>
            <a:off x="38100" y="0"/>
            <a:ext cx="12192000" cy="6858000"/>
          </a:xfrm>
          <a:prstGeom prst="rect">
            <a:avLst/>
          </a:prstGeom>
          <a:noFill/>
          <a:ln w="9525">
            <a:noFill/>
          </a:ln>
        </p:spPr>
      </p:pic>
      <p:sp>
        <p:nvSpPr>
          <p:cNvPr id="9219" name="圆角矩形 29"/>
          <p:cNvSpPr/>
          <p:nvPr/>
        </p:nvSpPr>
        <p:spPr>
          <a:xfrm>
            <a:off x="1203325" y="2071688"/>
            <a:ext cx="9859963" cy="2986087"/>
          </a:xfrm>
          <a:prstGeom prst="roundRect">
            <a:avLst>
              <a:gd name="adj" fmla="val 16667"/>
            </a:avLst>
          </a:prstGeom>
          <a:solidFill>
            <a:srgbClr val="FFFFFF">
              <a:alpha val="67000"/>
            </a:srgbClr>
          </a:solidFill>
          <a:ln w="28575" cap="flat" cmpd="sng">
            <a:solidFill>
              <a:srgbClr val="3F5A96"/>
            </a:solidFill>
            <a:prstDash val="solid"/>
            <a:round/>
            <a:headEnd type="none" w="med" len="med"/>
            <a:tailEnd type="none" w="med" len="med"/>
          </a:ln>
        </p:spPr>
        <p:txBody>
          <a:bodyPr lIns="68577" tIns="34289" rIns="68577" bIns="34289" anchor="ctr" anchorCtr="0"/>
          <a:p>
            <a:pPr>
              <a:lnSpc>
                <a:spcPct val="160000"/>
              </a:lnSpc>
            </a:pPr>
            <a:r>
              <a:rPr lang="en-US" altLang="zh-CN" sz="2000" b="1" dirty="0">
                <a:solidFill>
                  <a:srgbClr val="455731"/>
                </a:solidFill>
                <a:latin typeface="Arial" panose="020B0604020202020204" pitchFamily="34" charset="0"/>
                <a:ea typeface="微软雅黑" panose="020B0503020204020204" charset="-122"/>
                <a:sym typeface="Arial" panose="020B0604020202020204" pitchFamily="34" charset="0"/>
              </a:rPr>
              <a:t>      </a:t>
            </a:r>
            <a:r>
              <a:rPr lang="zh-CN" altLang="en-US" sz="2000" b="1" dirty="0">
                <a:solidFill>
                  <a:srgbClr val="455731"/>
                </a:solidFill>
                <a:latin typeface="微软雅黑" panose="020B0503020204020204" charset="-122"/>
                <a:ea typeface="微软雅黑" panose="020B0503020204020204" charset="-122"/>
              </a:rPr>
              <a:t>高质量发展离不开</a:t>
            </a:r>
            <a:r>
              <a:rPr lang="zh-CN" altLang="en-US" sz="2000" b="1" dirty="0">
                <a:solidFill>
                  <a:srgbClr val="C00000"/>
                </a:solidFill>
                <a:latin typeface="微软雅黑" panose="020B0503020204020204" charset="-122"/>
                <a:ea typeface="微软雅黑" panose="020B0503020204020204" charset="-122"/>
              </a:rPr>
              <a:t>资源要素</a:t>
            </a:r>
            <a:r>
              <a:rPr lang="zh-CN" altLang="en-US" sz="2000" b="1" dirty="0">
                <a:solidFill>
                  <a:srgbClr val="455731"/>
                </a:solidFill>
                <a:latin typeface="微软雅黑" panose="020B0503020204020204" charset="-122"/>
                <a:ea typeface="微软雅黑" panose="020B0503020204020204" charset="-122"/>
                <a:sym typeface="Arial" panose="020B0604020202020204" pitchFamily="34" charset="0"/>
              </a:rPr>
              <a:t>的保障与支撑</a:t>
            </a:r>
            <a:r>
              <a:rPr lang="zh-CN" altLang="en-US" sz="2000" b="1" dirty="0">
                <a:solidFill>
                  <a:srgbClr val="455731"/>
                </a:solidFill>
                <a:latin typeface="微软雅黑" panose="020B0503020204020204" charset="-122"/>
                <a:ea typeface="微软雅黑" panose="020B0503020204020204" charset="-122"/>
              </a:rPr>
              <a:t>。</a:t>
            </a:r>
            <a:r>
              <a:rPr lang="zh-CN" altLang="en-US" sz="2000" b="1" dirty="0">
                <a:solidFill>
                  <a:srgbClr val="455731"/>
                </a:solidFill>
                <a:latin typeface="微软雅黑" panose="020B0503020204020204" charset="-122"/>
                <a:ea typeface="微软雅黑" panose="020B0503020204020204" charset="-122"/>
                <a:sym typeface="Arial" panose="020B0604020202020204" pitchFamily="34" charset="0"/>
              </a:rPr>
              <a:t>自然资源和规划</a:t>
            </a:r>
            <a:r>
              <a:rPr lang="zh-CN" altLang="en-US" sz="2000" b="1" dirty="0">
                <a:solidFill>
                  <a:srgbClr val="455731"/>
                </a:solidFill>
                <a:latin typeface="微软雅黑" panose="020B0503020204020204" charset="-122"/>
                <a:ea typeface="微软雅黑" panose="020B0503020204020204" charset="-122"/>
              </a:rPr>
              <a:t>工作服务经济社会高质量发展，就</a:t>
            </a:r>
            <a:r>
              <a:rPr lang="zh-CN" altLang="en-US" sz="2000" b="1" dirty="0">
                <a:solidFill>
                  <a:srgbClr val="455731"/>
                </a:solidFill>
                <a:latin typeface="微软雅黑" panose="020B0503020204020204" charset="-122"/>
                <a:ea typeface="微软雅黑" panose="020B0503020204020204" charset="-122"/>
                <a:sym typeface="Arial" panose="020B0604020202020204" pitchFamily="34" charset="0"/>
              </a:rPr>
              <a:t>要做好</a:t>
            </a:r>
            <a:r>
              <a:rPr lang="zh-CN" altLang="en-US" sz="2000" b="1" dirty="0">
                <a:solidFill>
                  <a:srgbClr val="C00000"/>
                </a:solidFill>
                <a:latin typeface="微软雅黑" panose="020B0503020204020204" charset="-122"/>
                <a:ea typeface="微软雅黑" panose="020B0503020204020204" charset="-122"/>
              </a:rPr>
              <a:t>土地要素保障</a:t>
            </a:r>
            <a:r>
              <a:rPr lang="zh-CN" altLang="en-US" sz="2000" b="1" dirty="0">
                <a:solidFill>
                  <a:srgbClr val="455731"/>
                </a:solidFill>
                <a:latin typeface="微软雅黑" panose="020B0503020204020204" charset="-122"/>
                <a:ea typeface="微软雅黑" panose="020B0503020204020204" charset="-122"/>
              </a:rPr>
              <a:t>，并贯穿项目落地的</a:t>
            </a:r>
            <a:r>
              <a:rPr lang="zh-CN" altLang="en-US" sz="2000" b="1" dirty="0">
                <a:solidFill>
                  <a:srgbClr val="C00000"/>
                </a:solidFill>
                <a:latin typeface="微软雅黑" panose="020B0503020204020204" charset="-122"/>
                <a:ea typeface="微软雅黑" panose="020B0503020204020204" charset="-122"/>
              </a:rPr>
              <a:t>全过程、全周期</a:t>
            </a:r>
            <a:r>
              <a:rPr lang="zh-CN" altLang="en-US" sz="2000" b="1" dirty="0">
                <a:solidFill>
                  <a:srgbClr val="455731"/>
                </a:solidFill>
                <a:latin typeface="微软雅黑" panose="020B0503020204020204" charset="-122"/>
                <a:ea typeface="微软雅黑" panose="020B0503020204020204" charset="-122"/>
              </a:rPr>
              <a:t>，土地要素保障工作的各环节</a:t>
            </a:r>
            <a:r>
              <a:rPr lang="zh-CN" altLang="en-US" sz="2000" b="1" dirty="0">
                <a:solidFill>
                  <a:srgbClr val="CC0000"/>
                </a:solidFill>
                <a:latin typeface="微软雅黑" panose="020B0503020204020204" charset="-122"/>
                <a:ea typeface="微软雅黑" panose="020B0503020204020204" charset="-122"/>
              </a:rPr>
              <a:t>法律性、政策性</a:t>
            </a:r>
            <a:r>
              <a:rPr lang="zh-CN" altLang="en-US" sz="2000" b="1" dirty="0">
                <a:solidFill>
                  <a:srgbClr val="455731"/>
                </a:solidFill>
                <a:latin typeface="微软雅黑" panose="020B0503020204020204" charset="-122"/>
                <a:ea typeface="微软雅黑" panose="020B0503020204020204" charset="-122"/>
              </a:rPr>
              <a:t>很强，要准确把握有关要求，统筹做好每项工作，全力</a:t>
            </a:r>
            <a:r>
              <a:rPr lang="zh-CN" altLang="en-US" sz="2000" b="1" dirty="0">
                <a:solidFill>
                  <a:srgbClr val="C00000"/>
                </a:solidFill>
                <a:latin typeface="微软雅黑" panose="020B0503020204020204" charset="-122"/>
                <a:ea typeface="微软雅黑" panose="020B0503020204020204" charset="-122"/>
              </a:rPr>
              <a:t>提升保障效能</a:t>
            </a:r>
            <a:r>
              <a:rPr lang="zh-CN" altLang="en-US" sz="2000" b="1" dirty="0">
                <a:solidFill>
                  <a:srgbClr val="455731"/>
                </a:solidFill>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p:txBody>
      </p:sp>
      <p:pic>
        <p:nvPicPr>
          <p:cNvPr id="9220" name="图片 1"/>
          <p:cNvPicPr>
            <a:picLocks noChangeAspect="1"/>
          </p:cNvPicPr>
          <p:nvPr/>
        </p:nvPicPr>
        <p:blipFill>
          <a:blip r:embed="rId2"/>
          <a:stretch>
            <a:fillRect/>
          </a:stretch>
        </p:blipFill>
        <p:spPr>
          <a:xfrm>
            <a:off x="5156200" y="261938"/>
            <a:ext cx="1954213" cy="1652587"/>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6866"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36867"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36868" name="标题 6"/>
          <p:cNvSpPr>
            <a:spLocks noGrp="1"/>
          </p:cNvSpPr>
          <p:nvPr/>
        </p:nvSpPr>
        <p:spPr>
          <a:xfrm>
            <a:off x="938213" y="715963"/>
            <a:ext cx="3563937" cy="719137"/>
          </a:xfrm>
          <a:prstGeom prst="rect">
            <a:avLst/>
          </a:prstGeom>
          <a:noFill/>
          <a:ln w="9525">
            <a:noFill/>
          </a:ln>
        </p:spPr>
        <p:txBody>
          <a:bodyPr wrap="square" lIns="0" tIns="0" rIns="0" bIns="0" anchor="b" anchorCtr="0"/>
          <a:p>
            <a:pPr marL="914400" indent="-914400">
              <a:buClrTx/>
              <a:buFontTx/>
            </a:pPr>
            <a:r>
              <a:rPr lang="en-US" altLang="zh-CN" sz="2400" b="1">
                <a:solidFill>
                  <a:schemeClr val="accent1"/>
                </a:solidFill>
                <a:latin typeface="Arial" panose="020B0604020202020204" pitchFamily="34" charset="0"/>
                <a:ea typeface="微软雅黑" panose="020B0503020204020204" charset="-122"/>
                <a:sym typeface="Arial" panose="020B0604020202020204" pitchFamily="34" charset="0"/>
              </a:rPr>
              <a:t>⑥</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签订征地补偿安置协议</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36869" name="矩形 1"/>
          <p:cNvSpPr/>
          <p:nvPr/>
        </p:nvSpPr>
        <p:spPr>
          <a:xfrm>
            <a:off x="2146300" y="2376488"/>
            <a:ext cx="8999538" cy="1789112"/>
          </a:xfrm>
          <a:prstGeom prst="rect">
            <a:avLst/>
          </a:prstGeom>
          <a:noFill/>
          <a:ln w="9525">
            <a:noFill/>
          </a:ln>
        </p:spPr>
        <p:txBody>
          <a:bodyPr wrap="square" lIns="0" tIns="0" rIns="0" bIns="0" anchor="t" anchorCtr="0"/>
          <a:p>
            <a:pPr>
              <a:lnSpc>
                <a:spcPct val="150000"/>
              </a:lnSpc>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县级人民政府应组织</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自然资源、财政、人社、农业农村</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等有关部门及</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乡镇人民政府</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（街道办事处），依据征地补偿安置方案与拟征收土地所有权人、使用权人等相关权利人签订征地补偿安置协议。</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6870" name="矩形 2"/>
          <p:cNvSpPr/>
          <p:nvPr/>
        </p:nvSpPr>
        <p:spPr>
          <a:xfrm>
            <a:off x="2146300" y="1908175"/>
            <a:ext cx="8999538" cy="460375"/>
          </a:xfrm>
          <a:prstGeom prst="rect">
            <a:avLst/>
          </a:prstGeom>
          <a:noFill/>
          <a:ln w="9525">
            <a:noFill/>
          </a:ln>
        </p:spPr>
        <p:txBody>
          <a:bodyPr wrap="square" lIns="0" tIns="0" rIns="0" bIns="0" anchor="ctr" anchorCtr="0"/>
          <a:p>
            <a:pPr algn="just"/>
            <a:r>
              <a:rPr lang="zh-CN" altLang="en-US" sz="2200" b="1" dirty="0">
                <a:solidFill>
                  <a:schemeClr val="accent1"/>
                </a:solidFill>
                <a:latin typeface="汉仪中宋简" panose="02010600000101010101" charset="-122"/>
                <a:ea typeface="微软雅黑" panose="020B0503020204020204" charset="-122"/>
                <a:sym typeface="汉仪中宋简" panose="02010600000101010101" charset="-122"/>
              </a:rPr>
              <a:t>签订征地协议</a:t>
            </a:r>
            <a:endParaRPr lang="zh-CN" altLang="en-US" dirty="0">
              <a:latin typeface="微软雅黑" panose="020B0503020204020204" charset="-122"/>
              <a:ea typeface="微软雅黑" panose="020B0503020204020204" charset="-122"/>
            </a:endParaRPr>
          </a:p>
        </p:txBody>
      </p:sp>
      <p:sp>
        <p:nvSpPr>
          <p:cNvPr id="36871" name="矩形 14"/>
          <p:cNvSpPr/>
          <p:nvPr/>
        </p:nvSpPr>
        <p:spPr>
          <a:xfrm>
            <a:off x="2146300" y="4629150"/>
            <a:ext cx="8999538" cy="1789113"/>
          </a:xfrm>
          <a:prstGeom prst="rect">
            <a:avLst/>
          </a:prstGeom>
          <a:noFill/>
          <a:ln w="9525">
            <a:noFill/>
          </a:ln>
        </p:spPr>
        <p:txBody>
          <a:bodyPr wrap="square" lIns="0" tIns="0" rIns="0" bIns="0" anchor="t" anchorCtr="0"/>
          <a:p>
            <a:pPr algn="just">
              <a:lnSpc>
                <a:spcPct val="150000"/>
              </a:lnSpc>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对个别</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未签协议</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的，县级政府制定专门</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处置措施和方案</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，保障征地工作顺利进行。</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6872" name="矩形 15"/>
          <p:cNvSpPr/>
          <p:nvPr/>
        </p:nvSpPr>
        <p:spPr>
          <a:xfrm>
            <a:off x="2146300" y="4159250"/>
            <a:ext cx="8999538" cy="461963"/>
          </a:xfrm>
          <a:prstGeom prst="rect">
            <a:avLst/>
          </a:prstGeom>
          <a:noFill/>
          <a:ln w="9525">
            <a:noFill/>
          </a:ln>
        </p:spPr>
        <p:txBody>
          <a:bodyPr wrap="square" lIns="0" tIns="0" rIns="0" bIns="0" anchor="ctr" anchorCtr="0"/>
          <a:p>
            <a:pPr algn="just"/>
            <a:r>
              <a:rPr lang="zh-CN" altLang="en-US" sz="2200" b="1" dirty="0">
                <a:solidFill>
                  <a:schemeClr val="accent1"/>
                </a:solidFill>
                <a:latin typeface="汉仪中宋简" panose="02010600000101010101" charset="-122"/>
                <a:ea typeface="微软雅黑" panose="020B0503020204020204" charset="-122"/>
                <a:sym typeface="汉仪中宋简" panose="02010600000101010101" charset="-122"/>
              </a:rPr>
              <a:t>制定处置方案</a:t>
            </a:r>
            <a:endParaRPr lang="zh-CN" altLang="en-US" dirty="0">
              <a:latin typeface="微软雅黑" panose="020B0503020204020204" charset="-122"/>
              <a:ea typeface="微软雅黑" panose="020B050302020402020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7890"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37891"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37892" name="标题 16"/>
          <p:cNvSpPr>
            <a:spLocks noGrp="1"/>
          </p:cNvSpPr>
          <p:nvPr/>
        </p:nvSpPr>
        <p:spPr>
          <a:xfrm>
            <a:off x="925513" y="690563"/>
            <a:ext cx="3259137" cy="719137"/>
          </a:xfrm>
          <a:prstGeom prst="rect">
            <a:avLst/>
          </a:prstGeom>
          <a:noFill/>
          <a:ln w="9525">
            <a:noFill/>
          </a:ln>
        </p:spPr>
        <p:txBody>
          <a:bodyPr wrap="square" lIns="0" tIns="0" rIns="0" bIns="0" anchor="b" anchorCtr="0"/>
          <a:p>
            <a:pPr marL="914400" indent="-914400">
              <a:buClrTx/>
              <a:buFontTx/>
            </a:pPr>
            <a:r>
              <a:rPr lang="en-US" altLang="zh-CN" sz="2400" b="1">
                <a:solidFill>
                  <a:schemeClr val="accent1"/>
                </a:solidFill>
                <a:latin typeface="Arial" panose="020B0604020202020204" pitchFamily="34" charset="0"/>
                <a:ea typeface="微软雅黑" panose="020B0503020204020204" charset="-122"/>
                <a:sym typeface="Arial" panose="020B0604020202020204" pitchFamily="34" charset="0"/>
              </a:rPr>
              <a:t>⑦</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落实征地相关费用</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37893" name="直接连接符 75"/>
          <p:cNvSpPr/>
          <p:nvPr/>
        </p:nvSpPr>
        <p:spPr>
          <a:xfrm>
            <a:off x="6899275" y="5965825"/>
            <a:ext cx="4678363" cy="0"/>
          </a:xfrm>
          <a:prstGeom prst="line">
            <a:avLst/>
          </a:prstGeom>
          <a:ln w="9525" cap="rnd" cmpd="sng">
            <a:solidFill>
              <a:srgbClr val="4C7063">
                <a:alpha val="34000"/>
              </a:srgbClr>
            </a:solidFill>
            <a:prstDash val="solid"/>
            <a:round/>
            <a:headEnd type="none" w="med" len="med"/>
            <a:tailEnd type="none" w="med" len="med"/>
          </a:ln>
        </p:spPr>
      </p:sp>
      <p:sp>
        <p:nvSpPr>
          <p:cNvPr id="37894" name="直接连接符 76"/>
          <p:cNvSpPr/>
          <p:nvPr/>
        </p:nvSpPr>
        <p:spPr>
          <a:xfrm>
            <a:off x="1627188" y="5865813"/>
            <a:ext cx="7218362" cy="0"/>
          </a:xfrm>
          <a:prstGeom prst="line">
            <a:avLst/>
          </a:prstGeom>
          <a:ln w="9525" cap="rnd" cmpd="sng">
            <a:solidFill>
              <a:srgbClr val="4C7063">
                <a:alpha val="34000"/>
              </a:srgbClr>
            </a:solidFill>
            <a:prstDash val="solid"/>
            <a:round/>
            <a:headEnd type="none" w="med" len="med"/>
            <a:tailEnd type="none" w="med" len="med"/>
          </a:ln>
        </p:spPr>
      </p:sp>
      <p:sp>
        <p:nvSpPr>
          <p:cNvPr id="37895" name="任意多边形: 形状 1397"/>
          <p:cNvSpPr/>
          <p:nvPr/>
        </p:nvSpPr>
        <p:spPr>
          <a:xfrm>
            <a:off x="635000" y="5553075"/>
            <a:ext cx="631825" cy="630238"/>
          </a:xfrm>
          <a:custGeom>
            <a:avLst/>
            <a:gdLst/>
            <a:ahLst/>
            <a:cxnLst>
              <a:cxn ang="0">
                <a:pos x="35521" y="850803"/>
              </a:cxn>
              <a:cxn ang="0">
                <a:pos x="865299" y="21025"/>
              </a:cxn>
              <a:cxn ang="0">
                <a:pos x="1026916" y="21050"/>
              </a:cxn>
              <a:cxn ang="0">
                <a:pos x="1856694" y="850828"/>
              </a:cxn>
              <a:cxn ang="0">
                <a:pos x="1856669" y="1012446"/>
              </a:cxn>
              <a:cxn ang="0">
                <a:pos x="1026891" y="1842223"/>
              </a:cxn>
              <a:cxn ang="0">
                <a:pos x="865274" y="1842198"/>
              </a:cxn>
              <a:cxn ang="0">
                <a:pos x="35496" y="1012420"/>
              </a:cxn>
              <a:cxn ang="0">
                <a:pos x="35521" y="850803"/>
              </a:cxn>
            </a:cxnLst>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rgbClr val="4C7063">
              <a:alpha val="25000"/>
            </a:srgbClr>
          </a:solidFill>
          <a:ln w="12700">
            <a:noFill/>
          </a:ln>
        </p:spPr>
        <p:txBody>
          <a:bodyPr/>
          <a:p>
            <a:endParaRPr lang="zh-CN" altLang="en-US"/>
          </a:p>
        </p:txBody>
      </p:sp>
      <p:sp>
        <p:nvSpPr>
          <p:cNvPr id="37896" name="任意多边形: 形状 1397"/>
          <p:cNvSpPr/>
          <p:nvPr/>
        </p:nvSpPr>
        <p:spPr>
          <a:xfrm>
            <a:off x="1092200" y="5670550"/>
            <a:ext cx="396875" cy="395288"/>
          </a:xfrm>
          <a:custGeom>
            <a:avLst/>
            <a:gdLst/>
            <a:ahLst/>
            <a:cxnLst>
              <a:cxn ang="0">
                <a:pos x="35521" y="850803"/>
              </a:cxn>
              <a:cxn ang="0">
                <a:pos x="865299" y="21025"/>
              </a:cxn>
              <a:cxn ang="0">
                <a:pos x="1026916" y="21050"/>
              </a:cxn>
              <a:cxn ang="0">
                <a:pos x="1856694" y="850828"/>
              </a:cxn>
              <a:cxn ang="0">
                <a:pos x="1856669" y="1012446"/>
              </a:cxn>
              <a:cxn ang="0">
                <a:pos x="1026891" y="1842223"/>
              </a:cxn>
              <a:cxn ang="0">
                <a:pos x="865274" y="1842198"/>
              </a:cxn>
              <a:cxn ang="0">
                <a:pos x="35496" y="1012420"/>
              </a:cxn>
              <a:cxn ang="0">
                <a:pos x="35521" y="850803"/>
              </a:cxn>
            </a:cxnLst>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rgbClr val="B1CAC1">
              <a:alpha val="25000"/>
            </a:srgbClr>
          </a:solidFill>
          <a:ln w="12700">
            <a:noFill/>
          </a:ln>
        </p:spPr>
        <p:txBody>
          <a:bodyPr/>
          <a:p>
            <a:endParaRPr lang="zh-CN" altLang="en-US"/>
          </a:p>
        </p:txBody>
      </p:sp>
      <p:sp>
        <p:nvSpPr>
          <p:cNvPr id="37897" name="直接连接符 72"/>
          <p:cNvSpPr/>
          <p:nvPr/>
        </p:nvSpPr>
        <p:spPr>
          <a:xfrm>
            <a:off x="609600" y="1819275"/>
            <a:ext cx="3843338" cy="0"/>
          </a:xfrm>
          <a:prstGeom prst="line">
            <a:avLst/>
          </a:prstGeom>
          <a:ln w="9525" cap="rnd" cmpd="sng">
            <a:solidFill>
              <a:srgbClr val="4C7063">
                <a:alpha val="34000"/>
              </a:srgbClr>
            </a:solidFill>
            <a:prstDash val="solid"/>
            <a:round/>
            <a:headEnd type="none" w="med" len="med"/>
            <a:tailEnd type="none" w="med" len="med"/>
          </a:ln>
        </p:spPr>
      </p:sp>
      <p:sp>
        <p:nvSpPr>
          <p:cNvPr id="37898" name="直接连接符 73"/>
          <p:cNvSpPr/>
          <p:nvPr/>
        </p:nvSpPr>
        <p:spPr>
          <a:xfrm>
            <a:off x="2517775" y="1924050"/>
            <a:ext cx="7999413" cy="6350"/>
          </a:xfrm>
          <a:prstGeom prst="line">
            <a:avLst/>
          </a:prstGeom>
          <a:ln w="9525" cap="rnd" cmpd="sng">
            <a:solidFill>
              <a:srgbClr val="4C7063">
                <a:alpha val="34000"/>
              </a:srgbClr>
            </a:solidFill>
            <a:prstDash val="solid"/>
            <a:round/>
            <a:headEnd type="none" w="med" len="med"/>
            <a:tailEnd type="none" w="med" len="med"/>
          </a:ln>
        </p:spPr>
      </p:sp>
      <p:sp>
        <p:nvSpPr>
          <p:cNvPr id="37899" name="任意多边形: 形状 1397"/>
          <p:cNvSpPr/>
          <p:nvPr/>
        </p:nvSpPr>
        <p:spPr>
          <a:xfrm>
            <a:off x="10650538" y="1641475"/>
            <a:ext cx="631825" cy="631825"/>
          </a:xfrm>
          <a:custGeom>
            <a:avLst/>
            <a:gdLst/>
            <a:ahLst/>
            <a:cxnLst>
              <a:cxn ang="0">
                <a:pos x="35521" y="850803"/>
              </a:cxn>
              <a:cxn ang="0">
                <a:pos x="865299" y="21025"/>
              </a:cxn>
              <a:cxn ang="0">
                <a:pos x="1026916" y="21050"/>
              </a:cxn>
              <a:cxn ang="0">
                <a:pos x="1856694" y="850828"/>
              </a:cxn>
              <a:cxn ang="0">
                <a:pos x="1856669" y="1012446"/>
              </a:cxn>
              <a:cxn ang="0">
                <a:pos x="1026891" y="1842223"/>
              </a:cxn>
              <a:cxn ang="0">
                <a:pos x="865274" y="1842198"/>
              </a:cxn>
              <a:cxn ang="0">
                <a:pos x="35496" y="1012420"/>
              </a:cxn>
              <a:cxn ang="0">
                <a:pos x="35521" y="850803"/>
              </a:cxn>
            </a:cxnLst>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rgbClr val="4C7063">
              <a:alpha val="25000"/>
            </a:srgbClr>
          </a:solidFill>
          <a:ln w="12700">
            <a:noFill/>
          </a:ln>
        </p:spPr>
        <p:txBody>
          <a:bodyPr/>
          <a:p>
            <a:endParaRPr lang="zh-CN" altLang="en-US"/>
          </a:p>
        </p:txBody>
      </p:sp>
      <p:sp>
        <p:nvSpPr>
          <p:cNvPr id="37900" name="任意多边形: 形状 1397"/>
          <p:cNvSpPr/>
          <p:nvPr/>
        </p:nvSpPr>
        <p:spPr>
          <a:xfrm>
            <a:off x="11107738" y="1758950"/>
            <a:ext cx="395287" cy="396875"/>
          </a:xfrm>
          <a:custGeom>
            <a:avLst/>
            <a:gdLst/>
            <a:ahLst/>
            <a:cxnLst>
              <a:cxn ang="0">
                <a:pos x="35521" y="850803"/>
              </a:cxn>
              <a:cxn ang="0">
                <a:pos x="865299" y="21025"/>
              </a:cxn>
              <a:cxn ang="0">
                <a:pos x="1026916" y="21050"/>
              </a:cxn>
              <a:cxn ang="0">
                <a:pos x="1856694" y="850828"/>
              </a:cxn>
              <a:cxn ang="0">
                <a:pos x="1856669" y="1012446"/>
              </a:cxn>
              <a:cxn ang="0">
                <a:pos x="1026891" y="1842223"/>
              </a:cxn>
              <a:cxn ang="0">
                <a:pos x="865274" y="1842198"/>
              </a:cxn>
              <a:cxn ang="0">
                <a:pos x="35496" y="1012420"/>
              </a:cxn>
              <a:cxn ang="0">
                <a:pos x="35521" y="850803"/>
              </a:cxn>
            </a:cxnLst>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rgbClr val="B1CAC1">
              <a:alpha val="25000"/>
            </a:srgbClr>
          </a:solidFill>
          <a:ln w="12700">
            <a:noFill/>
          </a:ln>
        </p:spPr>
        <p:txBody>
          <a:bodyPr/>
          <a:p>
            <a:endParaRPr lang="zh-CN" altLang="en-US"/>
          </a:p>
        </p:txBody>
      </p:sp>
      <p:sp>
        <p:nvSpPr>
          <p:cNvPr id="37901" name="直接连接符 1"/>
          <p:cNvSpPr/>
          <p:nvPr/>
        </p:nvSpPr>
        <p:spPr>
          <a:xfrm>
            <a:off x="739775" y="1533525"/>
            <a:ext cx="1588" cy="1152525"/>
          </a:xfrm>
          <a:prstGeom prst="line">
            <a:avLst/>
          </a:prstGeom>
          <a:ln w="9525" cap="rnd" cmpd="sng">
            <a:solidFill>
              <a:srgbClr val="4C7063">
                <a:alpha val="34000"/>
              </a:srgbClr>
            </a:solidFill>
            <a:prstDash val="solid"/>
            <a:round/>
            <a:headEnd type="none" w="med" len="med"/>
            <a:tailEnd type="none" w="med" len="med"/>
          </a:ln>
        </p:spPr>
      </p:sp>
      <p:sp>
        <p:nvSpPr>
          <p:cNvPr id="37902" name="直接连接符 2"/>
          <p:cNvSpPr/>
          <p:nvPr/>
        </p:nvSpPr>
        <p:spPr>
          <a:xfrm>
            <a:off x="11347450" y="5030788"/>
            <a:ext cx="0" cy="1152525"/>
          </a:xfrm>
          <a:prstGeom prst="line">
            <a:avLst/>
          </a:prstGeom>
          <a:ln w="9525" cap="rnd" cmpd="sng">
            <a:solidFill>
              <a:srgbClr val="4C7063">
                <a:alpha val="34000"/>
              </a:srgbClr>
            </a:solidFill>
            <a:prstDash val="solid"/>
            <a:round/>
            <a:headEnd type="none" w="med" len="med"/>
            <a:tailEnd type="none" w="med" len="med"/>
          </a:ln>
        </p:spPr>
      </p:sp>
      <p:sp>
        <p:nvSpPr>
          <p:cNvPr id="37903" name="文本框 6"/>
          <p:cNvSpPr/>
          <p:nvPr/>
        </p:nvSpPr>
        <p:spPr>
          <a:xfrm>
            <a:off x="1092200" y="2149475"/>
            <a:ext cx="10015538" cy="3486150"/>
          </a:xfrm>
          <a:prstGeom prst="rect">
            <a:avLst/>
          </a:prstGeom>
          <a:noFill/>
          <a:ln w="9525">
            <a:noFill/>
          </a:ln>
        </p:spPr>
        <p:txBody>
          <a:bodyPr wrap="square" anchor="ctr" anchorCtr="0"/>
          <a:p>
            <a:pPr indent="508000">
              <a:lnSpc>
                <a:spcPct val="150000"/>
              </a:lnSpc>
              <a:extLst>
                <a:ext uri="{35155182-B16C-46BC-9424-99874614C6A1}">
                  <wpsdc:indentchars xmlns:wpsdc="http://www.wps.cn/officeDocument/2017/drawingmlCustomData" val="200" checksum="282533468"/>
                </a:ext>
              </a:extLst>
            </a:pP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县级人民政府</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应组织自然资源、财政、人社、农业农村等有关部门，测算并足额落实土地征收补偿安置费用（</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土地补偿费</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地上附着物</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和</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青苗补偿费用</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）和</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社会保障费用</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。相关费用未足额落实的，不得申报征收土地。</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50000"/>
              </a:lnSpc>
            </a:pP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8914"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38915"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38916" name="标题 16"/>
          <p:cNvSpPr>
            <a:spLocks noGrp="1"/>
          </p:cNvSpPr>
          <p:nvPr/>
        </p:nvSpPr>
        <p:spPr>
          <a:xfrm>
            <a:off x="1039813" y="728663"/>
            <a:ext cx="2992437" cy="719137"/>
          </a:xfrm>
          <a:prstGeom prst="rect">
            <a:avLst/>
          </a:prstGeom>
          <a:noFill/>
          <a:ln w="9525">
            <a:noFill/>
          </a:ln>
        </p:spPr>
        <p:txBody>
          <a:bodyPr wrap="square" lIns="0" tIns="0" rIns="0" bIns="0" anchor="b" anchorCtr="0"/>
          <a:p>
            <a:pPr marL="914400" indent="-914400">
              <a:buClrTx/>
              <a:buFontTx/>
            </a:pPr>
            <a:r>
              <a:rPr lang="en-US" altLang="zh-CN" sz="2400" b="1">
                <a:solidFill>
                  <a:schemeClr val="accent1"/>
                </a:solidFill>
                <a:latin typeface="Arial" panose="020B0604020202020204" pitchFamily="34" charset="0"/>
                <a:ea typeface="微软雅黑" panose="020B0503020204020204" charset="-122"/>
                <a:sym typeface="Arial" panose="020B0604020202020204" pitchFamily="34" charset="0"/>
              </a:rPr>
              <a:t>⑧</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申报征收土地</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38917" name="椭圆 14"/>
          <p:cNvSpPr/>
          <p:nvPr/>
        </p:nvSpPr>
        <p:spPr>
          <a:xfrm>
            <a:off x="8140700" y="1468438"/>
            <a:ext cx="890588" cy="890587"/>
          </a:xfrm>
          <a:prstGeom prst="ellipse">
            <a:avLst/>
          </a:prstGeom>
          <a:solidFill>
            <a:srgbClr val="4C7063">
              <a:alpha val="14000"/>
            </a:srgbClr>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38918" name="椭圆 23"/>
          <p:cNvSpPr/>
          <p:nvPr/>
        </p:nvSpPr>
        <p:spPr>
          <a:xfrm>
            <a:off x="2919413" y="1443038"/>
            <a:ext cx="890587" cy="890587"/>
          </a:xfrm>
          <a:prstGeom prst="ellipse">
            <a:avLst/>
          </a:prstGeom>
          <a:solidFill>
            <a:srgbClr val="4C7063">
              <a:alpha val="14000"/>
            </a:srgbClr>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grpSp>
        <p:nvGrpSpPr>
          <p:cNvPr id="38919" name="组合 36871"/>
          <p:cNvGrpSpPr/>
          <p:nvPr/>
        </p:nvGrpSpPr>
        <p:grpSpPr>
          <a:xfrm>
            <a:off x="1328738" y="1735138"/>
            <a:ext cx="8951912" cy="4489450"/>
            <a:chOff x="0" y="0"/>
            <a:chExt cx="15017" cy="7531"/>
          </a:xfrm>
        </p:grpSpPr>
        <p:sp>
          <p:nvSpPr>
            <p:cNvPr id="38920" name="圆角矩形 1"/>
            <p:cNvSpPr/>
            <p:nvPr/>
          </p:nvSpPr>
          <p:spPr>
            <a:xfrm>
              <a:off x="8603" y="673"/>
              <a:ext cx="6414" cy="6858"/>
            </a:xfrm>
            <a:prstGeom prst="roundRect">
              <a:avLst>
                <a:gd name="adj" fmla="val 2255"/>
              </a:avLst>
            </a:prstGeom>
            <a:noFill/>
            <a:ln w="25400" cap="flat" cmpd="sng">
              <a:solidFill>
                <a:schemeClr val="accent1"/>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38921" name="矩形 3"/>
            <p:cNvSpPr/>
            <p:nvPr/>
          </p:nvSpPr>
          <p:spPr>
            <a:xfrm>
              <a:off x="9322" y="2584"/>
              <a:ext cx="4977" cy="4094"/>
            </a:xfrm>
            <a:prstGeom prst="rect">
              <a:avLst/>
            </a:prstGeom>
            <a:noFill/>
            <a:ln w="9525">
              <a:noFill/>
            </a:ln>
          </p:spPr>
          <p:txBody>
            <a:bodyPr wrap="square" lIns="0" tIns="0" rIns="0" bIns="0" anchor="t" anchorCtr="0"/>
            <a:p>
              <a:pPr>
                <a:lnSpc>
                  <a:spcPct val="150000"/>
                </a:lnSpc>
              </a:pPr>
              <a:r>
                <a:rPr lang="zh-CN" altLang="en-US" b="1">
                  <a:solidFill>
                    <a:srgbClr val="407486"/>
                  </a:solidFill>
                  <a:latin typeface="微软雅黑" panose="020B0503020204020204" charset="-122"/>
                  <a:ea typeface="微软雅黑" panose="020B0503020204020204" charset="-122"/>
                  <a:sym typeface="微软雅黑" panose="020B0503020204020204" charset="-122"/>
                </a:rPr>
                <a:t>除国家和省重大基础设施项目外，征收土地申请应自征收土地预公告发布之日起两年内提出；</a:t>
              </a:r>
              <a:r>
                <a:rPr lang="zh-CN" altLang="en-US" b="1">
                  <a:solidFill>
                    <a:srgbClr val="CC0000"/>
                  </a:solidFill>
                  <a:latin typeface="微软雅黑" panose="020B0503020204020204" charset="-122"/>
                  <a:ea typeface="微软雅黑" panose="020B0503020204020204" charset="-122"/>
                  <a:sym typeface="微软雅黑" panose="020B0503020204020204" charset="-122"/>
                </a:rPr>
                <a:t>两年内</a:t>
              </a:r>
              <a:r>
                <a:rPr lang="zh-CN" altLang="en-US" b="1">
                  <a:solidFill>
                    <a:srgbClr val="407486"/>
                  </a:solidFill>
                  <a:latin typeface="微软雅黑" panose="020B0503020204020204" charset="-122"/>
                  <a:ea typeface="微软雅黑" panose="020B0503020204020204" charset="-122"/>
                  <a:sym typeface="微软雅黑" panose="020B0503020204020204" charset="-122"/>
                </a:rPr>
                <a:t>未提出的，应依法</a:t>
              </a:r>
              <a:r>
                <a:rPr lang="zh-CN" altLang="en-US" b="1">
                  <a:solidFill>
                    <a:srgbClr val="CC0000"/>
                  </a:solidFill>
                  <a:latin typeface="微软雅黑" panose="020B0503020204020204" charset="-122"/>
                  <a:ea typeface="微软雅黑" panose="020B0503020204020204" charset="-122"/>
                  <a:sym typeface="微软雅黑" panose="020B0503020204020204" charset="-122"/>
                </a:rPr>
                <a:t>重新启动</a:t>
              </a:r>
              <a:r>
                <a:rPr lang="zh-CN" altLang="en-US" b="1">
                  <a:solidFill>
                    <a:srgbClr val="407486"/>
                  </a:solidFill>
                  <a:latin typeface="微软雅黑" panose="020B0503020204020204" charset="-122"/>
                  <a:ea typeface="微软雅黑" panose="020B0503020204020204" charset="-122"/>
                  <a:sym typeface="微软雅黑" panose="020B0503020204020204" charset="-122"/>
                </a:rPr>
                <a:t>征收土地前期工作。</a:t>
              </a:r>
              <a:endParaRPr lang="zh-CN" altLang="en-US"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8922" name="矩形 13"/>
            <p:cNvSpPr/>
            <p:nvPr/>
          </p:nvSpPr>
          <p:spPr>
            <a:xfrm>
              <a:off x="9322" y="1601"/>
              <a:ext cx="4977" cy="697"/>
            </a:xfrm>
            <a:prstGeom prst="rect">
              <a:avLst/>
            </a:prstGeom>
            <a:noFill/>
            <a:ln w="9525">
              <a:noFill/>
            </a:ln>
          </p:spPr>
          <p:txBody>
            <a:bodyPr wrap="square" lIns="0" tIns="0" rIns="0" bIns="0" anchor="b" anchorCtr="0"/>
            <a:p>
              <a:pPr algn="ctr"/>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征地时间限制</a:t>
              </a:r>
              <a:endParaRPr lang="zh-CN" altLang="en-US" dirty="0">
                <a:latin typeface="微软雅黑" panose="020B0503020204020204" charset="-122"/>
                <a:ea typeface="微软雅黑" panose="020B0503020204020204" charset="-122"/>
              </a:endParaRPr>
            </a:p>
          </p:txBody>
        </p:sp>
        <p:sp>
          <p:nvSpPr>
            <p:cNvPr id="38923" name="椭圆 15"/>
            <p:cNvSpPr/>
            <p:nvPr/>
          </p:nvSpPr>
          <p:spPr>
            <a:xfrm>
              <a:off x="11157" y="0"/>
              <a:ext cx="1307" cy="1307"/>
            </a:xfrm>
            <a:prstGeom prst="ellipse">
              <a:avLst/>
            </a:prstGeom>
            <a:solidFill>
              <a:schemeClr val="accent1"/>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38924" name="圆角矩形 18"/>
            <p:cNvSpPr/>
            <p:nvPr/>
          </p:nvSpPr>
          <p:spPr>
            <a:xfrm>
              <a:off x="0" y="673"/>
              <a:ext cx="6414" cy="6858"/>
            </a:xfrm>
            <a:prstGeom prst="roundRect">
              <a:avLst>
                <a:gd name="adj" fmla="val 2255"/>
              </a:avLst>
            </a:prstGeom>
            <a:noFill/>
            <a:ln w="25400" cap="flat" cmpd="sng">
              <a:solidFill>
                <a:schemeClr val="accent1"/>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38925" name="矩形 19"/>
            <p:cNvSpPr/>
            <p:nvPr/>
          </p:nvSpPr>
          <p:spPr>
            <a:xfrm>
              <a:off x="719" y="2584"/>
              <a:ext cx="4977" cy="4094"/>
            </a:xfrm>
            <a:prstGeom prst="rect">
              <a:avLst/>
            </a:prstGeom>
            <a:noFill/>
            <a:ln w="9525">
              <a:noFill/>
            </a:ln>
          </p:spPr>
          <p:txBody>
            <a:bodyPr wrap="square" lIns="0" tIns="0" rIns="0" bIns="0" anchor="t" anchorCtr="0"/>
            <a:p>
              <a:pPr>
                <a:lnSpc>
                  <a:spcPct val="150000"/>
                </a:lnSpc>
              </a:pPr>
              <a:r>
                <a:rPr lang="zh-CN" altLang="en-US" b="1">
                  <a:solidFill>
                    <a:srgbClr val="407486"/>
                  </a:solidFill>
                  <a:latin typeface="微软雅黑" panose="020B0503020204020204" charset="-122"/>
                  <a:ea typeface="微软雅黑" panose="020B0503020204020204" charset="-122"/>
                  <a:sym typeface="微软雅黑" panose="020B0503020204020204" charset="-122"/>
                </a:rPr>
                <a:t>完成征地前期工作后，</a:t>
              </a:r>
              <a:r>
                <a:rPr lang="zh-CN" altLang="en-US" b="1">
                  <a:solidFill>
                    <a:srgbClr val="C00000"/>
                  </a:solidFill>
                  <a:latin typeface="微软雅黑" panose="020B0503020204020204" charset="-122"/>
                  <a:ea typeface="微软雅黑" panose="020B0503020204020204" charset="-122"/>
                  <a:sym typeface="微软雅黑" panose="020B0503020204020204" charset="-122"/>
                </a:rPr>
                <a:t>县级人民政府</a:t>
              </a:r>
              <a:r>
                <a:rPr lang="zh-CN" altLang="en-US" b="1">
                  <a:solidFill>
                    <a:srgbClr val="407486"/>
                  </a:solidFill>
                  <a:latin typeface="微软雅黑" panose="020B0503020204020204" charset="-122"/>
                  <a:ea typeface="微软雅黑" panose="020B0503020204020204" charset="-122"/>
                  <a:sym typeface="微软雅黑" panose="020B0503020204020204" charset="-122"/>
                </a:rPr>
                <a:t>自然资源主管部门组织编制征收土地申报材料，经县级人民政府人民政府同意后，</a:t>
              </a:r>
              <a:r>
                <a:rPr lang="zh-CN" altLang="en-US" b="1">
                  <a:solidFill>
                    <a:srgbClr val="CC0000"/>
                  </a:solidFill>
                  <a:latin typeface="微软雅黑" panose="020B0503020204020204" charset="-122"/>
                  <a:ea typeface="微软雅黑" panose="020B0503020204020204" charset="-122"/>
                  <a:sym typeface="微软雅黑" panose="020B0503020204020204" charset="-122"/>
                </a:rPr>
                <a:t>逐级报请</a:t>
              </a:r>
              <a:r>
                <a:rPr lang="zh-CN" altLang="en-US" b="1">
                  <a:solidFill>
                    <a:srgbClr val="407486"/>
                  </a:solidFill>
                  <a:latin typeface="微软雅黑" panose="020B0503020204020204" charset="-122"/>
                  <a:ea typeface="微软雅黑" panose="020B0503020204020204" charset="-122"/>
                  <a:sym typeface="微软雅黑" panose="020B0503020204020204" charset="-122"/>
                </a:rPr>
                <a:t>有批准权的人民政府批准。</a:t>
              </a:r>
              <a:endParaRPr lang="zh-CN" altLang="en-US"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8926" name="矩形 20"/>
            <p:cNvSpPr/>
            <p:nvPr/>
          </p:nvSpPr>
          <p:spPr>
            <a:xfrm>
              <a:off x="719" y="1601"/>
              <a:ext cx="4977" cy="697"/>
            </a:xfrm>
            <a:prstGeom prst="rect">
              <a:avLst/>
            </a:prstGeom>
            <a:noFill/>
            <a:ln w="9525">
              <a:noFill/>
            </a:ln>
          </p:spPr>
          <p:txBody>
            <a:bodyPr wrap="square" lIns="0" tIns="0" rIns="0" bIns="0" anchor="b" anchorCtr="0"/>
            <a:p>
              <a:pPr algn="ctr"/>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组织征收材料</a:t>
              </a:r>
              <a:endParaRPr lang="zh-CN" altLang="en-US" dirty="0">
                <a:latin typeface="微软雅黑" panose="020B0503020204020204" charset="-122"/>
                <a:ea typeface="微软雅黑" panose="020B0503020204020204" charset="-122"/>
              </a:endParaRPr>
            </a:p>
          </p:txBody>
        </p:sp>
        <p:sp>
          <p:nvSpPr>
            <p:cNvPr id="38927" name="直接连接符 21"/>
            <p:cNvSpPr/>
            <p:nvPr/>
          </p:nvSpPr>
          <p:spPr>
            <a:xfrm>
              <a:off x="11530" y="6970"/>
              <a:ext cx="561" cy="1"/>
            </a:xfrm>
            <a:prstGeom prst="line">
              <a:avLst/>
            </a:prstGeom>
            <a:ln w="47625" cap="rnd" cmpd="sng">
              <a:solidFill>
                <a:schemeClr val="accent1"/>
              </a:solidFill>
              <a:prstDash val="solid"/>
              <a:round/>
              <a:headEnd type="none" w="med" len="med"/>
              <a:tailEnd type="none" w="med" len="med"/>
            </a:ln>
          </p:spPr>
        </p:sp>
        <p:sp>
          <p:nvSpPr>
            <p:cNvPr id="38928" name="直接连接符 22"/>
            <p:cNvSpPr/>
            <p:nvPr/>
          </p:nvSpPr>
          <p:spPr>
            <a:xfrm>
              <a:off x="2927" y="6970"/>
              <a:ext cx="561" cy="1"/>
            </a:xfrm>
            <a:prstGeom prst="line">
              <a:avLst/>
            </a:prstGeom>
            <a:ln w="47625" cap="rnd" cmpd="sng">
              <a:solidFill>
                <a:schemeClr val="accent1"/>
              </a:solidFill>
              <a:prstDash val="solid"/>
              <a:round/>
              <a:headEnd type="none" w="med" len="med"/>
              <a:tailEnd type="none" w="med" len="med"/>
            </a:ln>
          </p:spPr>
        </p:sp>
        <p:sp>
          <p:nvSpPr>
            <p:cNvPr id="38929" name="椭圆 24"/>
            <p:cNvSpPr/>
            <p:nvPr/>
          </p:nvSpPr>
          <p:spPr>
            <a:xfrm>
              <a:off x="2554" y="0"/>
              <a:ext cx="1307" cy="1307"/>
            </a:xfrm>
            <a:prstGeom prst="ellipse">
              <a:avLst/>
            </a:prstGeom>
            <a:solidFill>
              <a:schemeClr val="accent1"/>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pic>
          <p:nvPicPr>
            <p:cNvPr id="38930" name="图形 16"/>
            <p:cNvPicPr>
              <a:picLocks noChangeAspect="1"/>
            </p:cNvPicPr>
            <p:nvPr/>
          </p:nvPicPr>
          <p:blipFill>
            <a:blip r:embed="rId2"/>
            <a:stretch>
              <a:fillRect/>
            </a:stretch>
          </p:blipFill>
          <p:spPr>
            <a:xfrm>
              <a:off x="2952" y="399"/>
              <a:ext cx="510" cy="510"/>
            </a:xfrm>
            <a:prstGeom prst="rect">
              <a:avLst/>
            </a:prstGeom>
            <a:noFill/>
            <a:ln w="9525">
              <a:noFill/>
            </a:ln>
          </p:spPr>
        </p:pic>
        <p:pic>
          <p:nvPicPr>
            <p:cNvPr id="38931" name="图形 17"/>
            <p:cNvPicPr>
              <a:picLocks noChangeAspect="1"/>
            </p:cNvPicPr>
            <p:nvPr/>
          </p:nvPicPr>
          <p:blipFill>
            <a:blip r:embed="rId3"/>
            <a:stretch>
              <a:fillRect/>
            </a:stretch>
          </p:blipFill>
          <p:spPr>
            <a:xfrm>
              <a:off x="11555" y="398"/>
              <a:ext cx="510" cy="510"/>
            </a:xfrm>
            <a:prstGeom prst="rect">
              <a:avLst/>
            </a:prstGeom>
            <a:noFill/>
            <a:ln w="9525">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7897" name="圆角矩形 28"/>
          <p:cNvSpPr/>
          <p:nvPr>
            <p:custDataLst>
              <p:tags r:id="rId2"/>
            </p:custDataLst>
          </p:nvPr>
        </p:nvSpPr>
        <p:spPr>
          <a:xfrm>
            <a:off x="6196013" y="1949450"/>
            <a:ext cx="5072063" cy="3832225"/>
          </a:xfrm>
          <a:prstGeom prst="roundRect">
            <a:avLst>
              <a:gd name="adj" fmla="val 6713"/>
            </a:avLst>
          </a:prstGeom>
          <a:solidFill>
            <a:schemeClr val="accent6">
              <a:lumMod val="40000"/>
              <a:lumOff val="60000"/>
            </a:schemeClr>
          </a:solidFill>
          <a:ln w="3175" cap="flat" cmpd="sng">
            <a:solidFill>
              <a:srgbClr val="39544A">
                <a:alpha val="20000"/>
              </a:srgbClr>
            </a:solidFill>
            <a:prstDash val="solid"/>
            <a:headEnd type="none" w="med" len="med"/>
            <a:tailEnd type="none" w="med" len="med"/>
          </a:ln>
        </p:spPr>
        <p:txBody>
          <a:bodyPr vert="horz" wrap="square" anchor="ctr" anchorCtr="0"/>
          <a:p>
            <a:pPr algn="ctr" fontAlgn="base">
              <a:lnSpc>
                <a:spcPct val="100000"/>
              </a:lnSpc>
            </a:pPr>
            <a:endParaRPr strike="noStrike" noProof="1">
              <a:solidFill>
                <a:srgbClr val="FFFFFF"/>
              </a:solidFill>
              <a:latin typeface="微软雅黑" panose="020B0503020204020204" charset="-122"/>
              <a:ea typeface="微软雅黑" panose="020B0503020204020204" charset="-122"/>
            </a:endParaRPr>
          </a:p>
        </p:txBody>
      </p:sp>
      <p:sp>
        <p:nvSpPr>
          <p:cNvPr id="39939"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39940"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39941" name="标题 16"/>
          <p:cNvSpPr>
            <a:spLocks noGrp="1"/>
          </p:cNvSpPr>
          <p:nvPr/>
        </p:nvSpPr>
        <p:spPr>
          <a:xfrm>
            <a:off x="1000125" y="728663"/>
            <a:ext cx="10801350" cy="719137"/>
          </a:xfrm>
          <a:prstGeom prst="rect">
            <a:avLst/>
          </a:prstGeom>
          <a:noFill/>
          <a:ln w="9525">
            <a:noFill/>
          </a:ln>
        </p:spPr>
        <p:txBody>
          <a:bodyPr wrap="square" lIns="0" tIns="0" rIns="0" bIns="0" anchor="b" anchorCtr="0"/>
          <a:p>
            <a:pPr marL="914400" indent="-914400">
              <a:buClrTx/>
              <a:buFontTx/>
            </a:pPr>
            <a:r>
              <a:rPr lang="en-US" altLang="zh-CN" sz="2400" b="1">
                <a:solidFill>
                  <a:schemeClr val="accent1"/>
                </a:solidFill>
                <a:latin typeface="Arial" panose="020B0604020202020204" pitchFamily="34" charset="0"/>
                <a:ea typeface="微软雅黑" panose="020B0503020204020204" charset="-122"/>
                <a:sym typeface="Arial" panose="020B0604020202020204" pitchFamily="34" charset="0"/>
              </a:rPr>
              <a:t>⑨</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征收土地审批</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useBgFill="1">
        <p:nvSpPr>
          <p:cNvPr id="39942" name="圆角矩形 1"/>
          <p:cNvSpPr/>
          <p:nvPr>
            <p:custDataLst>
              <p:tags r:id="rId3"/>
            </p:custDataLst>
          </p:nvPr>
        </p:nvSpPr>
        <p:spPr>
          <a:xfrm>
            <a:off x="695325" y="1949450"/>
            <a:ext cx="5199063" cy="3832225"/>
          </a:xfrm>
          <a:prstGeom prst="roundRect">
            <a:avLst>
              <a:gd name="adj" fmla="val 6713"/>
            </a:avLst>
          </a:prstGeom>
          <a:ln w="3175" cap="flat" cmpd="sng">
            <a:solidFill>
              <a:srgbClr val="4C7063">
                <a:alpha val="20000"/>
              </a:srgbClr>
            </a:solidFill>
            <a:prstDash val="solid"/>
            <a:round/>
            <a:headEnd type="none" w="med" len="med"/>
            <a:tailEnd type="none" w="med" len="med"/>
          </a:ln>
        </p:spPr>
        <p:txBody>
          <a:bodyPr wrap="square" anchor="ctr" anchorCtr="0"/>
          <a:p>
            <a:pPr algn="ctr"/>
            <a:endParaRPr lang="zh-CN" altLang="zh-CN">
              <a:solidFill>
                <a:srgbClr val="000000"/>
              </a:solidFill>
              <a:latin typeface="汉仪中宋简" panose="02010600000101010101" charset="-122"/>
              <a:ea typeface="汉仪中宋简" panose="02010600000101010101" charset="-122"/>
              <a:sym typeface="汉仪中宋简" panose="02010600000101010101" charset="-122"/>
            </a:endParaRPr>
          </a:p>
        </p:txBody>
      </p:sp>
      <p:sp>
        <p:nvSpPr>
          <p:cNvPr id="2" name="圆角矩形 4"/>
          <p:cNvSpPr/>
          <p:nvPr>
            <p:custDataLst>
              <p:tags r:id="rId4"/>
            </p:custDataLst>
          </p:nvPr>
        </p:nvSpPr>
        <p:spPr>
          <a:xfrm>
            <a:off x="695325" y="1949450"/>
            <a:ext cx="5199063" cy="3832225"/>
          </a:xfrm>
          <a:prstGeom prst="roundRect">
            <a:avLst>
              <a:gd name="adj" fmla="val 6713"/>
            </a:avLst>
          </a:prstGeom>
          <a:solidFill>
            <a:schemeClr val="accent6">
              <a:lumMod val="40000"/>
              <a:lumOff val="60000"/>
            </a:schemeClr>
          </a:solidFill>
          <a:ln w="3175" cap="flat" cmpd="sng">
            <a:solidFill>
              <a:srgbClr val="4C7063">
                <a:alpha val="20000"/>
              </a:srgbClr>
            </a:solidFill>
            <a:prstDash val="solid"/>
            <a:headEnd type="none" w="med" len="med"/>
            <a:tailEnd type="none" w="med" len="med"/>
          </a:ln>
        </p:spPr>
        <p:txBody>
          <a:bodyPr vert="horz" wrap="square" lIns="0" rIns="0" anchor="ctr" anchorCtr="0"/>
          <a:p>
            <a:pPr algn="ctr" fontAlgn="base">
              <a:lnSpc>
                <a:spcPct val="100000"/>
              </a:lnSpc>
            </a:pPr>
            <a:endParaRPr strike="noStrike" noProof="1">
              <a:solidFill>
                <a:srgbClr val="000000"/>
              </a:solidFill>
              <a:latin typeface="微软雅黑" panose="020B0503020204020204" charset="-122"/>
              <a:ea typeface="微软雅黑" panose="020B0503020204020204" charset="-122"/>
              <a:sym typeface="汉仪中宋简" panose="02010600000101010101" charset="-122"/>
            </a:endParaRPr>
          </a:p>
        </p:txBody>
      </p:sp>
      <p:sp>
        <p:nvSpPr>
          <p:cNvPr id="39944" name="任意多边形 13"/>
          <p:cNvSpPr/>
          <p:nvPr>
            <p:custDataLst>
              <p:tags r:id="rId5"/>
            </p:custDataLst>
          </p:nvPr>
        </p:nvSpPr>
        <p:spPr>
          <a:xfrm>
            <a:off x="1246188" y="2395538"/>
            <a:ext cx="4362450" cy="958850"/>
          </a:xfrm>
          <a:custGeom>
            <a:avLst/>
            <a:gdLst>
              <a:gd name="txL" fmla="*/ 0 w 6711"/>
              <a:gd name="txT" fmla="*/ 0 h 1157"/>
              <a:gd name="txR" fmla="*/ 6711 w 6711"/>
              <a:gd name="txB" fmla="*/ 1157 h 1157"/>
            </a:gdLst>
            <a:ahLst/>
            <a:cxnLst>
              <a:cxn ang="0">
                <a:pos x="0" y="0"/>
              </a:cxn>
              <a:cxn ang="0">
                <a:pos x="0" y="0"/>
              </a:cxn>
              <a:cxn ang="0">
                <a:pos x="0" y="0"/>
              </a:cxn>
              <a:cxn ang="0">
                <a:pos x="0" y="0"/>
              </a:cxn>
            </a:cxnLst>
            <a:rect l="txL" t="txT" r="txR" b="txB"/>
            <a:pathLst>
              <a:path w="6711" h="1157">
                <a:moveTo>
                  <a:pt x="193" y="0"/>
                </a:moveTo>
                <a:lnTo>
                  <a:pt x="4866" y="0"/>
                </a:lnTo>
                <a:cubicBezTo>
                  <a:pt x="4873" y="0"/>
                  <a:pt x="4879" y="0"/>
                  <a:pt x="4886" y="1"/>
                </a:cubicBezTo>
                <a:lnTo>
                  <a:pt x="4886" y="1"/>
                </a:lnTo>
                <a:lnTo>
                  <a:pt x="6711" y="1"/>
                </a:lnTo>
                <a:lnTo>
                  <a:pt x="6711" y="1156"/>
                </a:lnTo>
                <a:lnTo>
                  <a:pt x="4886" y="1156"/>
                </a:lnTo>
                <a:lnTo>
                  <a:pt x="4886" y="1156"/>
                </a:lnTo>
                <a:cubicBezTo>
                  <a:pt x="4879" y="1157"/>
                  <a:pt x="4873" y="1157"/>
                  <a:pt x="4866" y="1157"/>
                </a:cubicBezTo>
                <a:lnTo>
                  <a:pt x="193" y="1157"/>
                </a:lnTo>
                <a:cubicBezTo>
                  <a:pt x="86" y="1157"/>
                  <a:pt x="0" y="1071"/>
                  <a:pt x="0" y="964"/>
                </a:cubicBezTo>
                <a:lnTo>
                  <a:pt x="0" y="193"/>
                </a:lnTo>
                <a:cubicBezTo>
                  <a:pt x="0" y="86"/>
                  <a:pt x="86" y="0"/>
                  <a:pt x="193" y="0"/>
                </a:cubicBezTo>
                <a:close/>
              </a:path>
            </a:pathLst>
          </a:custGeom>
          <a:solidFill>
            <a:schemeClr val="accent2"/>
          </a:solidFill>
          <a:ln w="12700">
            <a:noFill/>
          </a:ln>
        </p:spPr>
        <p:txBody>
          <a:bodyPr anchor="t" anchorCtr="0"/>
          <a:p>
            <a:r>
              <a:rPr lang="en-US" altLang="zh-CN">
                <a:latin typeface="Arial" panose="020B0604020202020204" pitchFamily="34" charset="0"/>
                <a:ea typeface="微软雅黑" panose="020B0503020204020204" charset="-122"/>
              </a:rPr>
              <a:t>           </a:t>
            </a:r>
            <a:endParaRPr lang="en-US" altLang="zh-CN">
              <a:latin typeface="Arial" panose="020B0604020202020204" pitchFamily="34" charset="0"/>
              <a:ea typeface="微软雅黑" panose="020B0503020204020204" charset="-122"/>
            </a:endParaRPr>
          </a:p>
          <a:p>
            <a:r>
              <a:rPr lang="en-US" altLang="zh-CN">
                <a:latin typeface="Arial" panose="020B0604020202020204" pitchFamily="34" charset="0"/>
                <a:ea typeface="微软雅黑" panose="020B0503020204020204" charset="-122"/>
              </a:rPr>
              <a:t>                  </a:t>
            </a:r>
            <a:r>
              <a:rPr lang="zh-CN" altLang="en-US" sz="2400">
                <a:solidFill>
                  <a:srgbClr val="0D0D0D"/>
                </a:solidFill>
                <a:latin typeface="Arial" panose="020B0604020202020204" pitchFamily="34" charset="0"/>
                <a:ea typeface="微软雅黑" panose="020B0503020204020204" charset="-122"/>
              </a:rPr>
              <a:t>审查要点</a:t>
            </a:r>
            <a:endParaRPr lang="zh-CN" altLang="en-US" sz="2400">
              <a:solidFill>
                <a:srgbClr val="0D0D0D"/>
              </a:solidFill>
              <a:latin typeface="Arial" panose="020B0604020202020204" pitchFamily="34" charset="0"/>
              <a:ea typeface="微软雅黑" panose="020B0503020204020204" charset="-122"/>
            </a:endParaRPr>
          </a:p>
        </p:txBody>
      </p:sp>
      <p:sp>
        <p:nvSpPr>
          <p:cNvPr id="39945" name="任意多边形 29"/>
          <p:cNvSpPr/>
          <p:nvPr>
            <p:custDataLst>
              <p:tags r:id="rId6"/>
            </p:custDataLst>
          </p:nvPr>
        </p:nvSpPr>
        <p:spPr>
          <a:xfrm>
            <a:off x="6518275" y="2395538"/>
            <a:ext cx="4429125" cy="958850"/>
          </a:xfrm>
          <a:custGeom>
            <a:avLst/>
            <a:gdLst>
              <a:gd name="txL" fmla="*/ 0 w 6711"/>
              <a:gd name="txT" fmla="*/ 0 h 1157"/>
              <a:gd name="txR" fmla="*/ 6711 w 6711"/>
              <a:gd name="txB" fmla="*/ 1157 h 1157"/>
            </a:gdLst>
            <a:ahLst/>
            <a:cxnLst>
              <a:cxn ang="0">
                <a:pos x="0" y="0"/>
              </a:cxn>
              <a:cxn ang="0">
                <a:pos x="0" y="0"/>
              </a:cxn>
              <a:cxn ang="0">
                <a:pos x="0" y="0"/>
              </a:cxn>
              <a:cxn ang="0">
                <a:pos x="0" y="0"/>
              </a:cxn>
            </a:cxnLst>
            <a:rect l="txL" t="txT" r="txR" b="txB"/>
            <a:pathLst>
              <a:path w="6711" h="1157">
                <a:moveTo>
                  <a:pt x="193" y="0"/>
                </a:moveTo>
                <a:lnTo>
                  <a:pt x="4866" y="0"/>
                </a:lnTo>
                <a:cubicBezTo>
                  <a:pt x="4873" y="0"/>
                  <a:pt x="4879" y="0"/>
                  <a:pt x="4886" y="1"/>
                </a:cubicBezTo>
                <a:lnTo>
                  <a:pt x="4886" y="1"/>
                </a:lnTo>
                <a:lnTo>
                  <a:pt x="6711" y="1"/>
                </a:lnTo>
                <a:lnTo>
                  <a:pt x="6711" y="1156"/>
                </a:lnTo>
                <a:lnTo>
                  <a:pt x="4886" y="1156"/>
                </a:lnTo>
                <a:lnTo>
                  <a:pt x="4886" y="1156"/>
                </a:lnTo>
                <a:cubicBezTo>
                  <a:pt x="4879" y="1157"/>
                  <a:pt x="4873" y="1157"/>
                  <a:pt x="4866" y="1157"/>
                </a:cubicBezTo>
                <a:lnTo>
                  <a:pt x="193" y="1157"/>
                </a:lnTo>
                <a:cubicBezTo>
                  <a:pt x="86" y="1157"/>
                  <a:pt x="0" y="1071"/>
                  <a:pt x="0" y="964"/>
                </a:cubicBezTo>
                <a:lnTo>
                  <a:pt x="0" y="193"/>
                </a:lnTo>
                <a:cubicBezTo>
                  <a:pt x="0" y="86"/>
                  <a:pt x="86" y="0"/>
                  <a:pt x="193" y="0"/>
                </a:cubicBezTo>
                <a:close/>
              </a:path>
            </a:pathLst>
          </a:custGeom>
          <a:solidFill>
            <a:schemeClr val="accent2"/>
          </a:solidFill>
          <a:ln w="9525">
            <a:noFill/>
          </a:ln>
        </p:spPr>
        <p:txBody>
          <a:bodyPr anchor="t" anchorCtr="0"/>
          <a:p>
            <a:endParaRPr lang="zh-CN" altLang="en-US">
              <a:latin typeface="Arial" panose="020B0604020202020204" pitchFamily="34" charset="0"/>
              <a:ea typeface="微软雅黑" panose="020B0503020204020204" charset="-122"/>
            </a:endParaRPr>
          </a:p>
          <a:p>
            <a:r>
              <a:rPr lang="zh-CN" altLang="en-US">
                <a:latin typeface="Arial" panose="020B0604020202020204" pitchFamily="34" charset="0"/>
                <a:ea typeface="微软雅黑" panose="020B0503020204020204" charset="-122"/>
              </a:rPr>
              <a:t> </a:t>
            </a:r>
            <a:r>
              <a:rPr lang="en-US" altLang="zh-CN">
                <a:latin typeface="Arial" panose="020B0604020202020204" pitchFamily="34" charset="0"/>
                <a:ea typeface="微软雅黑" panose="020B0503020204020204" charset="-122"/>
              </a:rPr>
              <a:t>                     </a:t>
            </a:r>
            <a:r>
              <a:rPr lang="zh-CN" altLang="en-US" sz="2400">
                <a:latin typeface="Arial" panose="020B0604020202020204" pitchFamily="34" charset="0"/>
                <a:ea typeface="微软雅黑" panose="020B0503020204020204" charset="-122"/>
              </a:rPr>
              <a:t>审查流程</a:t>
            </a:r>
            <a:endParaRPr lang="zh-CN" altLang="en-US" sz="2400">
              <a:latin typeface="Arial" panose="020B0604020202020204" pitchFamily="34" charset="0"/>
              <a:ea typeface="微软雅黑" panose="020B0503020204020204" charset="-122"/>
            </a:endParaRPr>
          </a:p>
        </p:txBody>
      </p:sp>
      <p:sp>
        <p:nvSpPr>
          <p:cNvPr id="39946" name="矩形 15"/>
          <p:cNvSpPr/>
          <p:nvPr>
            <p:custDataLst>
              <p:tags r:id="rId7"/>
            </p:custDataLst>
          </p:nvPr>
        </p:nvSpPr>
        <p:spPr>
          <a:xfrm>
            <a:off x="1246188" y="4064000"/>
            <a:ext cx="4362450" cy="1416050"/>
          </a:xfrm>
          <a:prstGeom prst="rect">
            <a:avLst/>
          </a:prstGeom>
          <a:noFill/>
          <a:ln w="9525">
            <a:noFill/>
          </a:ln>
        </p:spPr>
        <p:txBody>
          <a:bodyPr wrap="square" lIns="0" tIns="0" rIns="0" bIns="0" anchor="t" anchorCtr="0"/>
          <a:p>
            <a:pPr>
              <a:lnSpc>
                <a:spcPct val="15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审查</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必要性</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合理性</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，确认公共利益，检查法定程序</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合规性</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37902" name="矩形 18"/>
          <p:cNvSpPr/>
          <p:nvPr>
            <p:custDataLst>
              <p:tags r:id="rId8"/>
            </p:custDataLst>
          </p:nvPr>
        </p:nvSpPr>
        <p:spPr>
          <a:xfrm>
            <a:off x="6586538" y="4064000"/>
            <a:ext cx="4362450" cy="1416050"/>
          </a:xfrm>
          <a:prstGeom prst="rect">
            <a:avLst/>
          </a:prstGeom>
          <a:noFill/>
          <a:ln w="9525">
            <a:noFill/>
          </a:ln>
        </p:spPr>
        <p:txBody>
          <a:bodyPr vert="horz" wrap="square" lIns="0" tIns="0" rIns="0" bIns="0" anchor="t" anchorCtr="0"/>
          <a:p>
            <a:pPr marL="0" indent="0" fontAlgn="base">
              <a:lnSpc>
                <a:spcPct val="150000"/>
              </a:lnSpc>
            </a:pPr>
            <a:r>
              <a:rPr lang="en-US" altLang="zh-CN" sz="1800" b="1" strike="noStrike" noProof="1" dirty="0">
                <a:solidFill>
                  <a:schemeClr val="accent6"/>
                </a:solidFill>
                <a:latin typeface="微软雅黑" panose="020B0503020204020204" charset="-122"/>
                <a:ea typeface="微软雅黑" panose="020B0503020204020204" charset="-122"/>
                <a:cs typeface="+mn-cs"/>
                <a:sym typeface="微软雅黑" panose="020B0503020204020204" charset="-122"/>
              </a:rPr>
              <a:t>       </a:t>
            </a:r>
            <a:r>
              <a:rPr lang="zh-CN" altLang="en-US" sz="1800" b="1" strike="noStrike" noProof="1" dirty="0">
                <a:solidFill>
                  <a:srgbClr val="C00000"/>
                </a:solidFill>
                <a:latin typeface="微软雅黑" panose="020B0503020204020204" charset="-122"/>
                <a:ea typeface="微软雅黑" panose="020B0503020204020204" charset="-122"/>
                <a:cs typeface="+mn-cs"/>
                <a:sym typeface="微软雅黑" panose="020B0503020204020204" charset="-122"/>
              </a:rPr>
              <a:t>省政府</a:t>
            </a:r>
            <a:r>
              <a:rPr lang="zh-CN" altLang="en-US" b="1" strike="noStrike" noProof="1" dirty="0">
                <a:solidFill>
                  <a:schemeClr val="accent6"/>
                </a:solidFill>
                <a:latin typeface="微软雅黑" panose="020B0503020204020204" charset="-122"/>
                <a:ea typeface="微软雅黑" panose="020B0503020204020204" charset="-122"/>
                <a:cs typeface="+mn-cs"/>
                <a:sym typeface="微软雅黑" panose="020B0503020204020204" charset="-122"/>
              </a:rPr>
              <a:t>或受委托的</a:t>
            </a:r>
            <a:r>
              <a:rPr lang="zh-CN" altLang="en-US" b="1" strike="noStrike" noProof="1" dirty="0">
                <a:solidFill>
                  <a:srgbClr val="C00000"/>
                </a:solidFill>
                <a:latin typeface="微软雅黑" panose="020B0503020204020204" charset="-122"/>
                <a:ea typeface="微软雅黑" panose="020B0503020204020204" charset="-122"/>
                <a:cs typeface="+mn-cs"/>
                <a:sym typeface="微软雅黑" panose="020B0503020204020204" charset="-122"/>
              </a:rPr>
              <a:t>市政府</a:t>
            </a:r>
            <a:r>
              <a:rPr lang="zh-CN" altLang="en-US" b="1" strike="noStrike" noProof="1" dirty="0">
                <a:solidFill>
                  <a:schemeClr val="accent6"/>
                </a:solidFill>
                <a:latin typeface="微软雅黑" panose="020B0503020204020204" charset="-122"/>
                <a:ea typeface="微软雅黑" panose="020B0503020204020204" charset="-122"/>
                <a:cs typeface="+mn-cs"/>
                <a:sym typeface="微软雅黑" panose="020B0503020204020204" charset="-122"/>
              </a:rPr>
              <a:t>收到申请后，进行详细审查，</a:t>
            </a:r>
            <a:r>
              <a:rPr lang="zh-CN" altLang="en-US" sz="1800" b="1" strike="noStrike" noProof="1" dirty="0">
                <a:solidFill>
                  <a:schemeClr val="accent6"/>
                </a:solidFill>
                <a:latin typeface="微软雅黑" panose="020B0503020204020204" charset="-122"/>
                <a:ea typeface="微软雅黑" panose="020B0503020204020204" charset="-122"/>
                <a:cs typeface="+mn-cs"/>
                <a:sym typeface="微软雅黑" panose="020B0503020204020204" charset="-122"/>
              </a:rPr>
              <a:t>确保</a:t>
            </a:r>
            <a:r>
              <a:rPr lang="zh-CN" altLang="en-US" b="1" strike="noStrike" noProof="1" dirty="0">
                <a:solidFill>
                  <a:schemeClr val="accent6"/>
                </a:solidFill>
                <a:latin typeface="微软雅黑" panose="020B0503020204020204" charset="-122"/>
                <a:ea typeface="微软雅黑" panose="020B0503020204020204" charset="-122"/>
                <a:cs typeface="+mn-cs"/>
                <a:sym typeface="微软雅黑" panose="020B0503020204020204" charset="-122"/>
              </a:rPr>
              <a:t>征收合法。</a:t>
            </a:r>
            <a:endParaRPr lang="zh-CN" altLang="en-US" b="1" strike="noStrike" noProof="1" dirty="0">
              <a:solidFill>
                <a:schemeClr val="accent6"/>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0962"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40963"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40964" name="标题 1"/>
          <p:cNvSpPr>
            <a:spLocks noGrp="1"/>
          </p:cNvSpPr>
          <p:nvPr/>
        </p:nvSpPr>
        <p:spPr>
          <a:xfrm>
            <a:off x="963613" y="715963"/>
            <a:ext cx="3449637" cy="719137"/>
          </a:xfrm>
          <a:prstGeom prst="rect">
            <a:avLst/>
          </a:prstGeom>
          <a:noFill/>
          <a:ln w="9525">
            <a:noFill/>
          </a:ln>
        </p:spPr>
        <p:txBody>
          <a:bodyPr wrap="square" lIns="0" tIns="0" rIns="0" bIns="0" anchor="b" anchorCtr="0"/>
          <a:p>
            <a:pPr marL="914400" indent="-914400">
              <a:buClrTx/>
              <a:buFontTx/>
            </a:pPr>
            <a:r>
              <a:rPr lang="en-US" altLang="zh-CN" sz="2400" b="1">
                <a:solidFill>
                  <a:schemeClr val="accent1"/>
                </a:solidFill>
                <a:latin typeface="Arial" panose="020B0604020202020204" pitchFamily="34" charset="0"/>
                <a:ea typeface="微软雅黑" panose="020B0503020204020204" charset="-122"/>
                <a:sym typeface="Arial" panose="020B0604020202020204" pitchFamily="34" charset="0"/>
              </a:rPr>
              <a:t>⑩</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发布批后征收土地公告</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40965" name="椭圆 10"/>
          <p:cNvSpPr/>
          <p:nvPr/>
        </p:nvSpPr>
        <p:spPr>
          <a:xfrm>
            <a:off x="7702550" y="3971925"/>
            <a:ext cx="249238" cy="249238"/>
          </a:xfrm>
          <a:prstGeom prst="ellipse">
            <a:avLst/>
          </a:prstGeom>
          <a:solidFill>
            <a:srgbClr val="4C7063">
              <a:alpha val="29999"/>
            </a:srgbClr>
          </a:solidFill>
          <a:ln w="63500">
            <a:noFill/>
          </a:ln>
        </p:spPr>
        <p:txBody>
          <a:bodyPr wrap="square" anchor="ctr" anchorCtr="0"/>
          <a:p>
            <a:pPr algn="ctr"/>
            <a:endParaRPr lang="zh-CN" altLang="zh-CN" sz="1800" b="1" i="1">
              <a:solidFill>
                <a:srgbClr val="FFFFFF"/>
              </a:solidFill>
              <a:latin typeface="汉仪中宋简" panose="02010600000101010101" charset="-122"/>
              <a:ea typeface="汉仪中宋简" panose="02010600000101010101" charset="-122"/>
              <a:sym typeface="汉仪中宋简" panose="02010600000101010101" charset="-122"/>
            </a:endParaRPr>
          </a:p>
        </p:txBody>
      </p:sp>
      <p:sp>
        <p:nvSpPr>
          <p:cNvPr id="40966" name="椭圆 11"/>
          <p:cNvSpPr/>
          <p:nvPr/>
        </p:nvSpPr>
        <p:spPr>
          <a:xfrm>
            <a:off x="7762875" y="4052570"/>
            <a:ext cx="127000" cy="127000"/>
          </a:xfrm>
          <a:prstGeom prst="ellipse">
            <a:avLst/>
          </a:prstGeom>
          <a:solidFill>
            <a:schemeClr val="accent1"/>
          </a:solidFill>
          <a:ln w="63500" cap="flat" cmpd="sng">
            <a:solidFill>
              <a:srgbClr val="4C7063">
                <a:alpha val="39999"/>
              </a:srgbClr>
            </a:solidFill>
            <a:prstDash val="solid"/>
            <a:round/>
            <a:headEnd type="none" w="med" len="med"/>
            <a:tailEnd type="none" w="med" len="med"/>
          </a:ln>
        </p:spPr>
        <p:txBody>
          <a:bodyPr wrap="square" anchor="ctr" anchorCtr="0"/>
          <a:p>
            <a:pPr algn="ctr"/>
            <a:endParaRPr lang="zh-CN" altLang="zh-CN" sz="1800" b="1" i="1">
              <a:solidFill>
                <a:srgbClr val="FFFFFF"/>
              </a:solidFill>
              <a:latin typeface="汉仪中宋简" panose="02010600000101010101" charset="-122"/>
              <a:ea typeface="汉仪中宋简" panose="02010600000101010101" charset="-122"/>
              <a:sym typeface="汉仪中宋简" panose="02010600000101010101" charset="-122"/>
            </a:endParaRPr>
          </a:p>
        </p:txBody>
      </p:sp>
      <p:sp>
        <p:nvSpPr>
          <p:cNvPr id="40969" name="矩形 19"/>
          <p:cNvSpPr/>
          <p:nvPr/>
        </p:nvSpPr>
        <p:spPr>
          <a:xfrm>
            <a:off x="1920875" y="1775778"/>
            <a:ext cx="4770438" cy="1979612"/>
          </a:xfrm>
          <a:prstGeom prst="rect">
            <a:avLst/>
          </a:prstGeom>
          <a:solidFill>
            <a:srgbClr val="BFBFBF"/>
          </a:solidFill>
          <a:ln w="12700" cap="flat" cmpd="sng">
            <a:solidFill>
              <a:srgbClr val="455731"/>
            </a:solidFill>
            <a:prstDash val="solid"/>
            <a:miter/>
            <a:headEnd type="none" w="med" len="med"/>
            <a:tailEnd type="none" w="med" len="med"/>
          </a:ln>
        </p:spPr>
        <p:txBody>
          <a:bodyPr wrap="square" anchor="ctr" anchorCtr="0"/>
          <a:p>
            <a:pPr algn="ctr"/>
            <a:endParaRPr lang="zh-CN" altLang="zh-CN" sz="1800" b="1" i="1">
              <a:solidFill>
                <a:srgbClr val="3F3F3F"/>
              </a:solidFill>
              <a:latin typeface="汉仪中宋简" panose="02010600000101010101" charset="-122"/>
              <a:ea typeface="汉仪中宋简" panose="02010600000101010101" charset="-122"/>
              <a:sym typeface="汉仪中宋简" panose="02010600000101010101" charset="-122"/>
            </a:endParaRPr>
          </a:p>
        </p:txBody>
      </p:sp>
      <p:sp>
        <p:nvSpPr>
          <p:cNvPr id="40971" name="矩形 21"/>
          <p:cNvSpPr/>
          <p:nvPr/>
        </p:nvSpPr>
        <p:spPr>
          <a:xfrm>
            <a:off x="2216150" y="2346325"/>
            <a:ext cx="4152900" cy="1204913"/>
          </a:xfrm>
          <a:prstGeom prst="rect">
            <a:avLst/>
          </a:prstGeom>
          <a:noFill/>
          <a:ln w="9525">
            <a:noFill/>
          </a:ln>
        </p:spPr>
        <p:txBody>
          <a:bodyPr wrap="square" lIns="0" tIns="0" rIns="0" bIns="0" anchor="t" anchorCtr="0"/>
          <a:p>
            <a:pPr>
              <a:lnSpc>
                <a:spcPct val="150000"/>
              </a:lnSpc>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县级政府自收到征地批准文件起</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15个工作日内</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，及时张贴发布征收土地张贴公告。</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50000"/>
              </a:lnSpc>
            </a:pP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40972" name="矩形 22"/>
          <p:cNvSpPr/>
          <p:nvPr/>
        </p:nvSpPr>
        <p:spPr>
          <a:xfrm>
            <a:off x="2352675" y="1576388"/>
            <a:ext cx="4014788" cy="696912"/>
          </a:xfrm>
          <a:prstGeom prst="rect">
            <a:avLst/>
          </a:prstGeom>
          <a:noFill/>
          <a:ln w="9525">
            <a:noFill/>
          </a:ln>
        </p:spPr>
        <p:txBody>
          <a:bodyPr wrap="square" lIns="0" tIns="0" rIns="0" bIns="0" anchor="b" anchorCtr="0"/>
          <a:p>
            <a:pPr algn="ctr"/>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张贴公告</a:t>
            </a:r>
            <a:endParaRPr lang="zh-CN" altLang="en-US" dirty="0">
              <a:latin typeface="微软雅黑" panose="020B0503020204020204" charset="-122"/>
              <a:ea typeface="微软雅黑" panose="020B0503020204020204" charset="-122"/>
            </a:endParaRPr>
          </a:p>
        </p:txBody>
      </p:sp>
      <p:sp>
        <p:nvSpPr>
          <p:cNvPr id="40974" name="矩形 25"/>
          <p:cNvSpPr/>
          <p:nvPr/>
        </p:nvSpPr>
        <p:spPr>
          <a:xfrm flipV="1">
            <a:off x="5440363" y="4489768"/>
            <a:ext cx="4770437" cy="1979612"/>
          </a:xfrm>
          <a:prstGeom prst="rect">
            <a:avLst/>
          </a:prstGeom>
          <a:solidFill>
            <a:srgbClr val="BFBFBF"/>
          </a:solidFill>
          <a:ln w="12700" cap="flat" cmpd="sng">
            <a:solidFill>
              <a:srgbClr val="455731"/>
            </a:solidFill>
            <a:prstDash val="solid"/>
            <a:miter/>
            <a:headEnd type="none" w="med" len="med"/>
            <a:tailEnd type="none" w="med" len="med"/>
          </a:ln>
        </p:spPr>
        <p:txBody>
          <a:bodyPr wrap="square" anchor="ctr" anchorCtr="0"/>
          <a:p>
            <a:pPr algn="ctr"/>
            <a:endParaRPr lang="zh-CN" altLang="zh-CN" sz="1800" b="1" i="1">
              <a:solidFill>
                <a:srgbClr val="3F3F3F"/>
              </a:solidFill>
              <a:latin typeface="汉仪中宋简" panose="02010600000101010101" charset="-122"/>
              <a:ea typeface="汉仪中宋简" panose="02010600000101010101" charset="-122"/>
              <a:sym typeface="汉仪中宋简" panose="02010600000101010101" charset="-122"/>
            </a:endParaRPr>
          </a:p>
        </p:txBody>
      </p:sp>
      <p:sp>
        <p:nvSpPr>
          <p:cNvPr id="40975" name="矩形 26"/>
          <p:cNvSpPr/>
          <p:nvPr/>
        </p:nvSpPr>
        <p:spPr>
          <a:xfrm>
            <a:off x="5818188" y="5262880"/>
            <a:ext cx="4014787" cy="1206500"/>
          </a:xfrm>
          <a:prstGeom prst="rect">
            <a:avLst/>
          </a:prstGeom>
          <a:noFill/>
          <a:ln w="9525">
            <a:noFill/>
          </a:ln>
        </p:spPr>
        <p:txBody>
          <a:bodyPr wrap="square" lIns="0" tIns="0" rIns="0" bIns="0" anchor="t" anchorCtr="0"/>
          <a:p>
            <a:pPr>
              <a:lnSpc>
                <a:spcPct val="150000"/>
              </a:lnSpc>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公告期</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不少于10个工作日</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，做到信息公开透明，保障公众的</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知情权</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和</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监督权。</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40976" name="矩形 27"/>
          <p:cNvSpPr/>
          <p:nvPr/>
        </p:nvSpPr>
        <p:spPr>
          <a:xfrm>
            <a:off x="5818188" y="4494530"/>
            <a:ext cx="4014787" cy="695325"/>
          </a:xfrm>
          <a:prstGeom prst="rect">
            <a:avLst/>
          </a:prstGeom>
          <a:noFill/>
          <a:ln w="9525">
            <a:noFill/>
          </a:ln>
        </p:spPr>
        <p:txBody>
          <a:bodyPr wrap="square" lIns="0" tIns="0" rIns="0" bIns="0" anchor="b" anchorCtr="0"/>
          <a:p>
            <a:pPr algn="ctr"/>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公告时间</a:t>
            </a:r>
            <a:endParaRPr lang="zh-CN" altLang="en-US" dirty="0">
              <a:latin typeface="微软雅黑" panose="020B0503020204020204" charset="-122"/>
              <a:ea typeface="微软雅黑" panose="020B0503020204020204" charset="-122"/>
            </a:endParaRPr>
          </a:p>
        </p:txBody>
      </p:sp>
      <p:sp>
        <p:nvSpPr>
          <p:cNvPr id="5" name="椭圆 10"/>
          <p:cNvSpPr/>
          <p:nvPr/>
        </p:nvSpPr>
        <p:spPr>
          <a:xfrm>
            <a:off x="4115435" y="3982085"/>
            <a:ext cx="249238" cy="249238"/>
          </a:xfrm>
          <a:prstGeom prst="ellipse">
            <a:avLst/>
          </a:prstGeom>
          <a:solidFill>
            <a:srgbClr val="4C7063">
              <a:alpha val="29999"/>
            </a:srgbClr>
          </a:solidFill>
          <a:ln w="63500">
            <a:noFill/>
          </a:ln>
        </p:spPr>
        <p:txBody>
          <a:bodyPr wrap="square" anchor="ctr" anchorCtr="0"/>
          <a:p>
            <a:pPr algn="ctr"/>
            <a:endParaRPr lang="zh-CN" altLang="zh-CN" sz="1800" b="1" i="1">
              <a:solidFill>
                <a:srgbClr val="FFFFFF"/>
              </a:solidFill>
              <a:latin typeface="汉仪中宋简" panose="02010600000101010101" charset="-122"/>
              <a:ea typeface="汉仪中宋简" panose="02010600000101010101" charset="-122"/>
              <a:sym typeface="汉仪中宋简" panose="02010600000101010101" charset="-122"/>
            </a:endParaRPr>
          </a:p>
        </p:txBody>
      </p:sp>
      <p:sp>
        <p:nvSpPr>
          <p:cNvPr id="6" name="椭圆 11"/>
          <p:cNvSpPr/>
          <p:nvPr/>
        </p:nvSpPr>
        <p:spPr>
          <a:xfrm>
            <a:off x="4175760" y="4062730"/>
            <a:ext cx="127000" cy="127000"/>
          </a:xfrm>
          <a:prstGeom prst="ellipse">
            <a:avLst/>
          </a:prstGeom>
          <a:solidFill>
            <a:schemeClr val="accent1"/>
          </a:solidFill>
          <a:ln w="63500" cap="flat" cmpd="sng">
            <a:solidFill>
              <a:srgbClr val="4C7063">
                <a:alpha val="39999"/>
              </a:srgbClr>
            </a:solidFill>
            <a:prstDash val="solid"/>
            <a:round/>
            <a:headEnd type="none" w="med" len="med"/>
            <a:tailEnd type="none" w="med" len="med"/>
          </a:ln>
        </p:spPr>
        <p:txBody>
          <a:bodyPr wrap="square" anchor="ctr" anchorCtr="0"/>
          <a:p>
            <a:pPr algn="ctr"/>
            <a:endParaRPr lang="zh-CN" altLang="zh-CN" sz="1800" b="1" i="1">
              <a:solidFill>
                <a:srgbClr val="FFFFFF"/>
              </a:solidFill>
              <a:latin typeface="汉仪中宋简" panose="02010600000101010101" charset="-122"/>
              <a:ea typeface="汉仪中宋简" panose="02010600000101010101" charset="-122"/>
              <a:sym typeface="汉仪中宋简" panose="02010600000101010101"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1986"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41987"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41988" name="标题 16"/>
          <p:cNvSpPr>
            <a:spLocks noGrp="1"/>
          </p:cNvSpPr>
          <p:nvPr/>
        </p:nvSpPr>
        <p:spPr>
          <a:xfrm>
            <a:off x="921068" y="718503"/>
            <a:ext cx="3246437" cy="719137"/>
          </a:xfrm>
          <a:prstGeom prst="rect">
            <a:avLst/>
          </a:prstGeom>
          <a:noFill/>
          <a:ln w="9525">
            <a:noFill/>
          </a:ln>
        </p:spPr>
        <p:txBody>
          <a:bodyPr wrap="square" lIns="0" tIns="0" rIns="0" bIns="0" anchor="b" anchorCtr="0"/>
          <a:p>
            <a:pPr marL="914400" indent="-914400">
              <a:buClrTx/>
              <a:buFontTx/>
            </a:pPr>
            <a:r>
              <a:rPr lang="zh-CN" altLang="en-US" sz="2400" b="1">
                <a:solidFill>
                  <a:schemeClr val="accent1"/>
                </a:solidFill>
                <a:latin typeface="Arial" panose="020B0604020202020204" pitchFamily="34" charset="0"/>
                <a:ea typeface="微软雅黑" panose="020B0503020204020204" charset="-122"/>
                <a:sym typeface="微软雅黑" panose="020B0503020204020204" charset="-122"/>
              </a:rPr>
              <a:t>⑪</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作出补偿安置决定</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41989" name="椭圆 6"/>
          <p:cNvSpPr/>
          <p:nvPr/>
        </p:nvSpPr>
        <p:spPr>
          <a:xfrm rot="10800000">
            <a:off x="5710238" y="2768600"/>
            <a:ext cx="1887537" cy="1887538"/>
          </a:xfrm>
          <a:prstGeom prst="ellipse">
            <a:avLst/>
          </a:prstGeom>
          <a:solidFill>
            <a:srgbClr val="4C7063">
              <a:alpha val="79999"/>
            </a:srgbClr>
          </a:solidFill>
          <a:ln w="127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1990" name="椭圆 8"/>
          <p:cNvSpPr/>
          <p:nvPr/>
        </p:nvSpPr>
        <p:spPr>
          <a:xfrm rot="10800000">
            <a:off x="4124325" y="2768600"/>
            <a:ext cx="1887538" cy="1887538"/>
          </a:xfrm>
          <a:prstGeom prst="ellipse">
            <a:avLst/>
          </a:prstGeom>
          <a:solidFill>
            <a:srgbClr val="4C7063">
              <a:alpha val="79999"/>
            </a:srgbClr>
          </a:solidFill>
          <a:ln w="127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1991" name="矩形 12"/>
          <p:cNvSpPr/>
          <p:nvPr/>
        </p:nvSpPr>
        <p:spPr>
          <a:xfrm>
            <a:off x="7977188" y="2863850"/>
            <a:ext cx="3197225" cy="3275013"/>
          </a:xfrm>
          <a:prstGeom prst="rect">
            <a:avLst/>
          </a:prstGeom>
          <a:noFill/>
          <a:ln w="9525">
            <a:noFill/>
          </a:ln>
        </p:spPr>
        <p:txBody>
          <a:bodyPr wrap="square" lIns="0" tIns="0" rIns="0" bIns="0" anchor="t" anchorCtr="0"/>
          <a:p>
            <a:pPr>
              <a:lnSpc>
                <a:spcPct val="15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依法将征地补偿安置决定书</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有效送达</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相关权利人，确保其权益得到保障。</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41992" name="矩形 13"/>
          <p:cNvSpPr/>
          <p:nvPr/>
        </p:nvSpPr>
        <p:spPr>
          <a:xfrm>
            <a:off x="8532813" y="2101850"/>
            <a:ext cx="1725612" cy="368300"/>
          </a:xfrm>
          <a:prstGeom prst="rect">
            <a:avLst/>
          </a:prstGeom>
          <a:noFill/>
          <a:ln w="9525">
            <a:noFill/>
          </a:ln>
        </p:spPr>
        <p:txBody>
          <a:bodyPr wrap="square" lIns="0" tIns="0" rIns="0" bIns="0" anchor="b" anchorCtr="0"/>
          <a:p>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送达决定书</a:t>
            </a:r>
            <a:endPar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endParaRPr>
          </a:p>
        </p:txBody>
      </p:sp>
      <p:sp>
        <p:nvSpPr>
          <p:cNvPr id="41993" name="矩形 14"/>
          <p:cNvSpPr/>
          <p:nvPr/>
        </p:nvSpPr>
        <p:spPr>
          <a:xfrm>
            <a:off x="825500" y="2863850"/>
            <a:ext cx="3197225" cy="3275013"/>
          </a:xfrm>
          <a:prstGeom prst="rect">
            <a:avLst/>
          </a:prstGeom>
          <a:noFill/>
          <a:ln w="9525">
            <a:noFill/>
          </a:ln>
        </p:spPr>
        <p:txBody>
          <a:bodyPr wrap="square" lIns="0" tIns="0" rIns="0" bIns="0" anchor="t" anchorCtr="0"/>
          <a:p>
            <a:pPr>
              <a:lnSpc>
                <a:spcPct val="15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县级政府依据征地补偿安置方案，在征收土地公告发布</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30日内</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，对</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未签订协议</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的，作出征地补偿安置决定。</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41994" name="矩形 18"/>
          <p:cNvSpPr/>
          <p:nvPr/>
        </p:nvSpPr>
        <p:spPr>
          <a:xfrm>
            <a:off x="1228725" y="2101850"/>
            <a:ext cx="1584325" cy="368300"/>
          </a:xfrm>
          <a:prstGeom prst="rect">
            <a:avLst/>
          </a:prstGeom>
          <a:noFill/>
          <a:ln w="9525">
            <a:noFill/>
          </a:ln>
        </p:spPr>
        <p:txBody>
          <a:bodyPr wrap="square" lIns="0" tIns="0" rIns="0" bIns="0" anchor="b" anchorCtr="0"/>
          <a:p>
            <a:pPr algn="r"/>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作出决定</a:t>
            </a:r>
            <a:endPar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endParaRPr>
          </a:p>
        </p:txBody>
      </p:sp>
      <p:pic>
        <p:nvPicPr>
          <p:cNvPr id="41995" name="图片 3"/>
          <p:cNvPicPr>
            <a:picLocks noChangeAspect="1"/>
          </p:cNvPicPr>
          <p:nvPr/>
        </p:nvPicPr>
        <p:blipFill>
          <a:blip r:embed="rId2"/>
          <a:stretch>
            <a:fillRect/>
          </a:stretch>
        </p:blipFill>
        <p:spPr>
          <a:xfrm>
            <a:off x="4870450" y="3514725"/>
            <a:ext cx="396875" cy="395288"/>
          </a:xfrm>
          <a:prstGeom prst="rect">
            <a:avLst/>
          </a:prstGeom>
          <a:noFill/>
          <a:ln w="9525">
            <a:noFill/>
          </a:ln>
        </p:spPr>
      </p:pic>
      <p:pic>
        <p:nvPicPr>
          <p:cNvPr id="41996" name="图片 4"/>
          <p:cNvPicPr>
            <a:picLocks noChangeAspect="1"/>
          </p:cNvPicPr>
          <p:nvPr/>
        </p:nvPicPr>
        <p:blipFill>
          <a:blip r:embed="rId3"/>
          <a:stretch>
            <a:fillRect/>
          </a:stretch>
        </p:blipFill>
        <p:spPr>
          <a:xfrm>
            <a:off x="6459538" y="3517900"/>
            <a:ext cx="388937" cy="388938"/>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3010"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43011"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useBgFill="1">
        <p:nvSpPr>
          <p:cNvPr id="43012" name="任意多边形: 形状 356"/>
          <p:cNvSpPr/>
          <p:nvPr/>
        </p:nvSpPr>
        <p:spPr>
          <a:xfrm>
            <a:off x="673100" y="1801813"/>
            <a:ext cx="10904538" cy="4460875"/>
          </a:xfrm>
          <a:custGeom>
            <a:avLst/>
            <a:gdLst/>
            <a:ahLst/>
            <a:cxnLst>
              <a:cxn ang="0">
                <a:pos x="0" y="0"/>
              </a:cxn>
              <a:cxn ang="0">
                <a:pos x="10904220" y="0"/>
              </a:cxn>
              <a:cxn ang="0">
                <a:pos x="10904220" y="3681772"/>
              </a:cxn>
              <a:cxn ang="0">
                <a:pos x="10124482" y="4461510"/>
              </a:cxn>
              <a:cxn ang="0">
                <a:pos x="0" y="4461510"/>
              </a:cxn>
              <a:cxn ang="0">
                <a:pos x="0" y="0"/>
              </a:cxn>
            </a:cxnLst>
            <a:pathLst>
              <a:path w="10904220" h="4461510">
                <a:moveTo>
                  <a:pt x="0" y="0"/>
                </a:moveTo>
                <a:lnTo>
                  <a:pt x="10904220" y="0"/>
                </a:lnTo>
                <a:lnTo>
                  <a:pt x="10904220" y="3681772"/>
                </a:lnTo>
                <a:lnTo>
                  <a:pt x="10124482" y="4461510"/>
                </a:lnTo>
                <a:lnTo>
                  <a:pt x="0" y="4461510"/>
                </a:lnTo>
                <a:lnTo>
                  <a:pt x="0" y="0"/>
                </a:lnTo>
                <a:close/>
              </a:path>
            </a:pathLst>
          </a:custGeom>
          <a:ln w="25400">
            <a:noFill/>
          </a:ln>
        </p:spPr>
        <p:txBody>
          <a:bodyPr/>
          <a:p>
            <a:endParaRPr lang="zh-CN" altLang="en-US"/>
          </a:p>
        </p:txBody>
      </p:sp>
      <p:sp>
        <p:nvSpPr>
          <p:cNvPr id="43013" name="标题 16"/>
          <p:cNvSpPr>
            <a:spLocks noGrp="1"/>
          </p:cNvSpPr>
          <p:nvPr/>
        </p:nvSpPr>
        <p:spPr>
          <a:xfrm>
            <a:off x="974725" y="690563"/>
            <a:ext cx="10801350" cy="719137"/>
          </a:xfrm>
          <a:prstGeom prst="rect">
            <a:avLst/>
          </a:prstGeom>
          <a:noFill/>
          <a:ln w="9525">
            <a:noFill/>
          </a:ln>
        </p:spPr>
        <p:txBody>
          <a:bodyPr wrap="square" lIns="0" tIns="0" rIns="0" bIns="0" anchor="b" anchorCtr="0"/>
          <a:p>
            <a:pPr marL="914400" indent="-914400">
              <a:buClrTx/>
              <a:buFontTx/>
            </a:pPr>
            <a:r>
              <a:rPr lang="zh-CN" altLang="en-US" sz="2400" b="1">
                <a:solidFill>
                  <a:schemeClr val="accent1"/>
                </a:solidFill>
                <a:latin typeface="Arial" panose="020B0604020202020204" pitchFamily="34" charset="0"/>
                <a:ea typeface="微软雅黑" panose="020B0503020204020204" charset="-122"/>
                <a:sym typeface="微软雅黑" panose="020B0503020204020204" charset="-122"/>
              </a:rPr>
              <a:t>⑫</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拨付征地相关费用</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43014" name="任意多边形: 形状 1388"/>
          <p:cNvSpPr/>
          <p:nvPr/>
        </p:nvSpPr>
        <p:spPr>
          <a:xfrm>
            <a:off x="673100" y="1717675"/>
            <a:ext cx="10904538" cy="4562475"/>
          </a:xfrm>
          <a:custGeom>
            <a:avLst/>
            <a:gdLst/>
            <a:ahLst/>
            <a:cxnLst>
              <a:cxn ang="0">
                <a:pos x="4515326" y="1881473"/>
              </a:cxn>
              <a:cxn ang="0">
                <a:pos x="4515326" y="2028063"/>
              </a:cxn>
              <a:cxn ang="0">
                <a:pos x="4673060" y="2028063"/>
              </a:cxn>
              <a:cxn ang="0">
                <a:pos x="4673060" y="1881473"/>
              </a:cxn>
              <a:cxn ang="0">
                <a:pos x="4348068" y="1881473"/>
              </a:cxn>
              <a:cxn ang="0">
                <a:pos x="4348068" y="2028063"/>
              </a:cxn>
              <a:cxn ang="0">
                <a:pos x="4505801" y="2028063"/>
              </a:cxn>
              <a:cxn ang="0">
                <a:pos x="4505801" y="1881473"/>
              </a:cxn>
              <a:cxn ang="0">
                <a:pos x="4180809" y="1881473"/>
              </a:cxn>
              <a:cxn ang="0">
                <a:pos x="4180809" y="2028063"/>
              </a:cxn>
              <a:cxn ang="0">
                <a:pos x="4338543" y="2028063"/>
              </a:cxn>
              <a:cxn ang="0">
                <a:pos x="4338543" y="1881473"/>
              </a:cxn>
              <a:cxn ang="0">
                <a:pos x="4013550" y="1881473"/>
              </a:cxn>
              <a:cxn ang="0">
                <a:pos x="4013550" y="2028063"/>
              </a:cxn>
              <a:cxn ang="0">
                <a:pos x="4171284" y="2028063"/>
              </a:cxn>
              <a:cxn ang="0">
                <a:pos x="4171284" y="1881473"/>
              </a:cxn>
              <a:cxn ang="0">
                <a:pos x="3846291" y="1881473"/>
              </a:cxn>
              <a:cxn ang="0">
                <a:pos x="3846291" y="2028063"/>
              </a:cxn>
              <a:cxn ang="0">
                <a:pos x="4004025" y="2028063"/>
              </a:cxn>
              <a:cxn ang="0">
                <a:pos x="4004025" y="1881473"/>
              </a:cxn>
              <a:cxn ang="0">
                <a:pos x="3678936" y="1881473"/>
              </a:cxn>
              <a:cxn ang="0">
                <a:pos x="3678936" y="2028063"/>
              </a:cxn>
              <a:cxn ang="0">
                <a:pos x="3836766" y="2028063"/>
              </a:cxn>
              <a:cxn ang="0">
                <a:pos x="3836766" y="1881473"/>
              </a:cxn>
              <a:cxn ang="0">
                <a:pos x="3511677" y="1881473"/>
              </a:cxn>
              <a:cxn ang="0">
                <a:pos x="3511677" y="2028063"/>
              </a:cxn>
              <a:cxn ang="0">
                <a:pos x="3669411" y="2028063"/>
              </a:cxn>
              <a:cxn ang="0">
                <a:pos x="3669411" y="1881473"/>
              </a:cxn>
              <a:cxn ang="0">
                <a:pos x="3344418" y="1881473"/>
              </a:cxn>
              <a:cxn ang="0">
                <a:pos x="3344418" y="2028063"/>
              </a:cxn>
              <a:cxn ang="0">
                <a:pos x="3502152" y="2028063"/>
              </a:cxn>
              <a:cxn ang="0">
                <a:pos x="3502152" y="1881473"/>
              </a:cxn>
              <a:cxn ang="0">
                <a:pos x="3177159" y="1881473"/>
              </a:cxn>
              <a:cxn ang="0">
                <a:pos x="3177159" y="2028063"/>
              </a:cxn>
              <a:cxn ang="0">
                <a:pos x="3334893" y="2028063"/>
              </a:cxn>
              <a:cxn ang="0">
                <a:pos x="3334893" y="1881473"/>
              </a:cxn>
              <a:cxn ang="0">
                <a:pos x="3009900" y="1881473"/>
              </a:cxn>
              <a:cxn ang="0">
                <a:pos x="3009900" y="2028063"/>
              </a:cxn>
              <a:cxn ang="0">
                <a:pos x="3167634" y="2028063"/>
              </a:cxn>
              <a:cxn ang="0">
                <a:pos x="3167634" y="1881473"/>
              </a:cxn>
              <a:cxn ang="0">
                <a:pos x="2842641" y="1881473"/>
              </a:cxn>
              <a:cxn ang="0">
                <a:pos x="2842641" y="2028063"/>
              </a:cxn>
              <a:cxn ang="0">
                <a:pos x="3000375" y="2028063"/>
              </a:cxn>
              <a:cxn ang="0">
                <a:pos x="3000375" y="1881473"/>
              </a:cxn>
              <a:cxn ang="0">
                <a:pos x="2675382" y="1881473"/>
              </a:cxn>
              <a:cxn ang="0">
                <a:pos x="2675382" y="2028063"/>
              </a:cxn>
              <a:cxn ang="0">
                <a:pos x="2833116" y="2028063"/>
              </a:cxn>
              <a:cxn ang="0">
                <a:pos x="2833116" y="1881473"/>
              </a:cxn>
              <a:cxn ang="0">
                <a:pos x="2508123" y="1881473"/>
              </a:cxn>
              <a:cxn ang="0">
                <a:pos x="2508123" y="2028063"/>
              </a:cxn>
              <a:cxn ang="0">
                <a:pos x="2665857" y="2028063"/>
              </a:cxn>
              <a:cxn ang="0">
                <a:pos x="2665857" y="1881473"/>
              </a:cxn>
              <a:cxn ang="0">
                <a:pos x="2340864" y="1881473"/>
              </a:cxn>
              <a:cxn ang="0">
                <a:pos x="2340864" y="2028063"/>
              </a:cxn>
              <a:cxn ang="0">
                <a:pos x="2498598" y="2028063"/>
              </a:cxn>
              <a:cxn ang="0">
                <a:pos x="2498598" y="1881473"/>
              </a:cxn>
              <a:cxn ang="0">
                <a:pos x="2173510" y="1881473"/>
              </a:cxn>
              <a:cxn ang="0">
                <a:pos x="2173510" y="2028063"/>
              </a:cxn>
              <a:cxn ang="0">
                <a:pos x="2331339" y="2028063"/>
              </a:cxn>
              <a:cxn ang="0">
                <a:pos x="2331339" y="1881473"/>
              </a:cxn>
              <a:cxn ang="0">
                <a:pos x="2006251" y="1881473"/>
              </a:cxn>
              <a:cxn ang="0">
                <a:pos x="2006251" y="2028063"/>
              </a:cxn>
              <a:cxn ang="0">
                <a:pos x="2163985" y="2028063"/>
              </a:cxn>
              <a:cxn ang="0">
                <a:pos x="2163985" y="1881473"/>
              </a:cxn>
              <a:cxn ang="0">
                <a:pos x="1838992" y="1881473"/>
              </a:cxn>
              <a:cxn ang="0">
                <a:pos x="1838992" y="2028063"/>
              </a:cxn>
              <a:cxn ang="0">
                <a:pos x="1996726" y="2028063"/>
              </a:cxn>
              <a:cxn ang="0">
                <a:pos x="1996726" y="1881473"/>
              </a:cxn>
              <a:cxn ang="0">
                <a:pos x="1671733" y="1881473"/>
              </a:cxn>
              <a:cxn ang="0">
                <a:pos x="1671733" y="2028063"/>
              </a:cxn>
              <a:cxn ang="0">
                <a:pos x="1829467" y="2028063"/>
              </a:cxn>
              <a:cxn ang="0">
                <a:pos x="1829467" y="1881473"/>
              </a:cxn>
              <a:cxn ang="0">
                <a:pos x="1504474" y="1881473"/>
              </a:cxn>
              <a:cxn ang="0">
                <a:pos x="1504474" y="2028063"/>
              </a:cxn>
              <a:cxn ang="0">
                <a:pos x="1662208" y="2028063"/>
              </a:cxn>
              <a:cxn ang="0">
                <a:pos x="1662208" y="1881473"/>
              </a:cxn>
              <a:cxn ang="0">
                <a:pos x="1337215" y="1881473"/>
              </a:cxn>
              <a:cxn ang="0">
                <a:pos x="1337215" y="2028063"/>
              </a:cxn>
              <a:cxn ang="0">
                <a:pos x="1494949" y="2028063"/>
              </a:cxn>
              <a:cxn ang="0">
                <a:pos x="1494949" y="1881473"/>
              </a:cxn>
              <a:cxn ang="0">
                <a:pos x="1169956" y="1881473"/>
              </a:cxn>
              <a:cxn ang="0">
                <a:pos x="1169956" y="2028063"/>
              </a:cxn>
              <a:cxn ang="0">
                <a:pos x="1327690" y="2028063"/>
              </a:cxn>
              <a:cxn ang="0">
                <a:pos x="1327690" y="1881473"/>
              </a:cxn>
              <a:cxn ang="0">
                <a:pos x="1002697" y="1881473"/>
              </a:cxn>
              <a:cxn ang="0">
                <a:pos x="1002697" y="2028063"/>
              </a:cxn>
              <a:cxn ang="0">
                <a:pos x="1160431" y="2028063"/>
              </a:cxn>
              <a:cxn ang="0">
                <a:pos x="1160431" y="1881473"/>
              </a:cxn>
              <a:cxn ang="0">
                <a:pos x="835438" y="1881473"/>
              </a:cxn>
              <a:cxn ang="0">
                <a:pos x="835438" y="2028063"/>
              </a:cxn>
              <a:cxn ang="0">
                <a:pos x="993172" y="2028063"/>
              </a:cxn>
              <a:cxn ang="0">
                <a:pos x="993172" y="1881473"/>
              </a:cxn>
              <a:cxn ang="0">
                <a:pos x="668179" y="1881473"/>
              </a:cxn>
              <a:cxn ang="0">
                <a:pos x="668179" y="2028063"/>
              </a:cxn>
              <a:cxn ang="0">
                <a:pos x="825913" y="2028063"/>
              </a:cxn>
              <a:cxn ang="0">
                <a:pos x="825913" y="1881473"/>
              </a:cxn>
              <a:cxn ang="0">
                <a:pos x="500920" y="1881473"/>
              </a:cxn>
              <a:cxn ang="0">
                <a:pos x="500920" y="2028063"/>
              </a:cxn>
              <a:cxn ang="0">
                <a:pos x="658654" y="2028063"/>
              </a:cxn>
              <a:cxn ang="0">
                <a:pos x="658654" y="1881473"/>
              </a:cxn>
              <a:cxn ang="0">
                <a:pos x="333566" y="1881473"/>
              </a:cxn>
              <a:cxn ang="0">
                <a:pos x="333566" y="2028063"/>
              </a:cxn>
              <a:cxn ang="0">
                <a:pos x="491395" y="2028063"/>
              </a:cxn>
              <a:cxn ang="0">
                <a:pos x="491395" y="1881473"/>
              </a:cxn>
              <a:cxn ang="0">
                <a:pos x="166307" y="1881473"/>
              </a:cxn>
              <a:cxn ang="0">
                <a:pos x="166307" y="2028063"/>
              </a:cxn>
              <a:cxn ang="0">
                <a:pos x="324041" y="2028063"/>
              </a:cxn>
              <a:cxn ang="0">
                <a:pos x="324041" y="1881473"/>
              </a:cxn>
              <a:cxn ang="0">
                <a:pos x="9525" y="1881473"/>
              </a:cxn>
              <a:cxn ang="0">
                <a:pos x="9525" y="2028063"/>
              </a:cxn>
              <a:cxn ang="0">
                <a:pos x="156782" y="2028063"/>
              </a:cxn>
              <a:cxn ang="0">
                <a:pos x="156782" y="1881473"/>
              </a:cxn>
              <a:cxn ang="0">
                <a:pos x="4515326" y="1725358"/>
              </a:cxn>
              <a:cxn ang="0">
                <a:pos x="4515326" y="1871948"/>
              </a:cxn>
              <a:cxn ang="0">
                <a:pos x="4673060" y="1871948"/>
              </a:cxn>
              <a:cxn ang="0">
                <a:pos x="4673060" y="1725358"/>
              </a:cxn>
              <a:cxn ang="0">
                <a:pos x="4348068" y="1725358"/>
              </a:cxn>
              <a:cxn ang="0">
                <a:pos x="4348068" y="1871948"/>
              </a:cxn>
              <a:cxn ang="0">
                <a:pos x="4505801" y="1871948"/>
              </a:cxn>
              <a:cxn ang="0">
                <a:pos x="4505801" y="1725358"/>
              </a:cxn>
              <a:cxn ang="0">
                <a:pos x="4180809" y="1725358"/>
              </a:cxn>
              <a:cxn ang="0">
                <a:pos x="4180809" y="1871948"/>
              </a:cxn>
              <a:cxn ang="0">
                <a:pos x="4338543" y="1871948"/>
              </a:cxn>
              <a:cxn ang="0">
                <a:pos x="4338543" y="1725358"/>
              </a:cxn>
              <a:cxn ang="0">
                <a:pos x="4013550" y="1725358"/>
              </a:cxn>
              <a:cxn ang="0">
                <a:pos x="4013550" y="1871948"/>
              </a:cxn>
              <a:cxn ang="0">
                <a:pos x="4171284" y="1871948"/>
              </a:cxn>
              <a:cxn ang="0">
                <a:pos x="4171284" y="1725358"/>
              </a:cxn>
              <a:cxn ang="0">
                <a:pos x="3846291" y="1725358"/>
              </a:cxn>
              <a:cxn ang="0">
                <a:pos x="3846291" y="1871948"/>
              </a:cxn>
              <a:cxn ang="0">
                <a:pos x="4004025" y="1871948"/>
              </a:cxn>
              <a:cxn ang="0">
                <a:pos x="4004025" y="1725358"/>
              </a:cxn>
              <a:cxn ang="0">
                <a:pos x="3678936" y="1725358"/>
              </a:cxn>
              <a:cxn ang="0">
                <a:pos x="3678936" y="1871948"/>
              </a:cxn>
              <a:cxn ang="0">
                <a:pos x="3836766" y="1871948"/>
              </a:cxn>
              <a:cxn ang="0">
                <a:pos x="3836766" y="1725358"/>
              </a:cxn>
              <a:cxn ang="0">
                <a:pos x="3511677" y="1725358"/>
              </a:cxn>
              <a:cxn ang="0">
                <a:pos x="3511677" y="1871948"/>
              </a:cxn>
              <a:cxn ang="0">
                <a:pos x="3669411" y="1871948"/>
              </a:cxn>
              <a:cxn ang="0">
                <a:pos x="3669411" y="1725358"/>
              </a:cxn>
              <a:cxn ang="0">
                <a:pos x="3344418" y="1725358"/>
              </a:cxn>
              <a:cxn ang="0">
                <a:pos x="3344418" y="1871948"/>
              </a:cxn>
              <a:cxn ang="0">
                <a:pos x="3502152" y="1871948"/>
              </a:cxn>
              <a:cxn ang="0">
                <a:pos x="3502152" y="1725358"/>
              </a:cxn>
              <a:cxn ang="0">
                <a:pos x="3177159" y="1725358"/>
              </a:cxn>
              <a:cxn ang="0">
                <a:pos x="3177159" y="1871948"/>
              </a:cxn>
              <a:cxn ang="0">
                <a:pos x="3334893" y="1871948"/>
              </a:cxn>
              <a:cxn ang="0">
                <a:pos x="3334893" y="1725358"/>
              </a:cxn>
              <a:cxn ang="0">
                <a:pos x="3009900" y="1725358"/>
              </a:cxn>
              <a:cxn ang="0">
                <a:pos x="3009900" y="1871948"/>
              </a:cxn>
              <a:cxn ang="0">
                <a:pos x="3167634" y="1871948"/>
              </a:cxn>
              <a:cxn ang="0">
                <a:pos x="3167634" y="1725358"/>
              </a:cxn>
              <a:cxn ang="0">
                <a:pos x="2842641" y="1725358"/>
              </a:cxn>
              <a:cxn ang="0">
                <a:pos x="2842641" y="1871948"/>
              </a:cxn>
              <a:cxn ang="0">
                <a:pos x="3000375" y="1871948"/>
              </a:cxn>
              <a:cxn ang="0">
                <a:pos x="3000375" y="1725358"/>
              </a:cxn>
              <a:cxn ang="0">
                <a:pos x="2675382" y="1725358"/>
              </a:cxn>
              <a:cxn ang="0">
                <a:pos x="2675382" y="1871948"/>
              </a:cxn>
              <a:cxn ang="0">
                <a:pos x="2833116" y="1871948"/>
              </a:cxn>
              <a:cxn ang="0">
                <a:pos x="2833116" y="1725358"/>
              </a:cxn>
              <a:cxn ang="0">
                <a:pos x="2508123" y="1725358"/>
              </a:cxn>
              <a:cxn ang="0">
                <a:pos x="2508123" y="1871948"/>
              </a:cxn>
              <a:cxn ang="0">
                <a:pos x="2665857" y="1871948"/>
              </a:cxn>
              <a:cxn ang="0">
                <a:pos x="2665857" y="1725358"/>
              </a:cxn>
              <a:cxn ang="0">
                <a:pos x="2340864" y="1725358"/>
              </a:cxn>
              <a:cxn ang="0">
                <a:pos x="2340864" y="1871948"/>
              </a:cxn>
              <a:cxn ang="0">
                <a:pos x="2498598" y="1871948"/>
              </a:cxn>
              <a:cxn ang="0">
                <a:pos x="2498598" y="1725358"/>
              </a:cxn>
              <a:cxn ang="0">
                <a:pos x="2173510" y="1725358"/>
              </a:cxn>
              <a:cxn ang="0">
                <a:pos x="2173510" y="1871948"/>
              </a:cxn>
              <a:cxn ang="0">
                <a:pos x="2331339" y="1871948"/>
              </a:cxn>
              <a:cxn ang="0">
                <a:pos x="2331339" y="1725358"/>
              </a:cxn>
              <a:cxn ang="0">
                <a:pos x="2006251" y="1725358"/>
              </a:cxn>
              <a:cxn ang="0">
                <a:pos x="2006251" y="1871948"/>
              </a:cxn>
              <a:cxn ang="0">
                <a:pos x="2163985" y="1871948"/>
              </a:cxn>
              <a:cxn ang="0">
                <a:pos x="2163985" y="1725358"/>
              </a:cxn>
              <a:cxn ang="0">
                <a:pos x="1838992" y="1725358"/>
              </a:cxn>
              <a:cxn ang="0">
                <a:pos x="1838992" y="1871948"/>
              </a:cxn>
              <a:cxn ang="0">
                <a:pos x="1996726" y="1871948"/>
              </a:cxn>
              <a:cxn ang="0">
                <a:pos x="1996726" y="1725358"/>
              </a:cxn>
              <a:cxn ang="0">
                <a:pos x="1671733" y="1725358"/>
              </a:cxn>
              <a:cxn ang="0">
                <a:pos x="1671733" y="1871948"/>
              </a:cxn>
              <a:cxn ang="0">
                <a:pos x="1829467" y="1871948"/>
              </a:cxn>
              <a:cxn ang="0">
                <a:pos x="1829467" y="1725358"/>
              </a:cxn>
              <a:cxn ang="0">
                <a:pos x="1504474" y="1725358"/>
              </a:cxn>
              <a:cxn ang="0">
                <a:pos x="1504474" y="1871948"/>
              </a:cxn>
              <a:cxn ang="0">
                <a:pos x="1662208" y="1871948"/>
              </a:cxn>
              <a:cxn ang="0">
                <a:pos x="1662208" y="1725358"/>
              </a:cxn>
              <a:cxn ang="0">
                <a:pos x="1337215" y="1725358"/>
              </a:cxn>
              <a:cxn ang="0">
                <a:pos x="1337215" y="1871948"/>
              </a:cxn>
              <a:cxn ang="0">
                <a:pos x="1494949" y="1871948"/>
              </a:cxn>
              <a:cxn ang="0">
                <a:pos x="1494949" y="1725358"/>
              </a:cxn>
              <a:cxn ang="0">
                <a:pos x="1169956" y="1725358"/>
              </a:cxn>
              <a:cxn ang="0">
                <a:pos x="1169956" y="1871948"/>
              </a:cxn>
              <a:cxn ang="0">
                <a:pos x="1327690" y="1871948"/>
              </a:cxn>
              <a:cxn ang="0">
                <a:pos x="1327690" y="1725358"/>
              </a:cxn>
              <a:cxn ang="0">
                <a:pos x="1002697" y="1725358"/>
              </a:cxn>
              <a:cxn ang="0">
                <a:pos x="1002697" y="1871948"/>
              </a:cxn>
              <a:cxn ang="0">
                <a:pos x="1160431" y="1871948"/>
              </a:cxn>
              <a:cxn ang="0">
                <a:pos x="1160431" y="1725358"/>
              </a:cxn>
              <a:cxn ang="0">
                <a:pos x="835438" y="1725358"/>
              </a:cxn>
              <a:cxn ang="0">
                <a:pos x="835438" y="1871948"/>
              </a:cxn>
              <a:cxn ang="0">
                <a:pos x="993172" y="1871948"/>
              </a:cxn>
              <a:cxn ang="0">
                <a:pos x="993172" y="1725358"/>
              </a:cxn>
              <a:cxn ang="0">
                <a:pos x="668179" y="1725358"/>
              </a:cxn>
              <a:cxn ang="0">
                <a:pos x="668179" y="1871948"/>
              </a:cxn>
              <a:cxn ang="0">
                <a:pos x="825913" y="1871948"/>
              </a:cxn>
              <a:cxn ang="0">
                <a:pos x="825913" y="1725358"/>
              </a:cxn>
              <a:cxn ang="0">
                <a:pos x="500920" y="1725358"/>
              </a:cxn>
              <a:cxn ang="0">
                <a:pos x="500920" y="1871948"/>
              </a:cxn>
              <a:cxn ang="0">
                <a:pos x="658654" y="1871948"/>
              </a:cxn>
              <a:cxn ang="0">
                <a:pos x="658654" y="1725358"/>
              </a:cxn>
              <a:cxn ang="0">
                <a:pos x="333566" y="1725358"/>
              </a:cxn>
              <a:cxn ang="0">
                <a:pos x="333566" y="1871948"/>
              </a:cxn>
              <a:cxn ang="0">
                <a:pos x="491395" y="1871948"/>
              </a:cxn>
              <a:cxn ang="0">
                <a:pos x="491395" y="1725358"/>
              </a:cxn>
              <a:cxn ang="0">
                <a:pos x="166307" y="1725358"/>
              </a:cxn>
              <a:cxn ang="0">
                <a:pos x="166307" y="1871948"/>
              </a:cxn>
              <a:cxn ang="0">
                <a:pos x="324041" y="1871948"/>
              </a:cxn>
              <a:cxn ang="0">
                <a:pos x="324041" y="1725358"/>
              </a:cxn>
              <a:cxn ang="0">
                <a:pos x="9525" y="1725358"/>
              </a:cxn>
              <a:cxn ang="0">
                <a:pos x="9525" y="1871948"/>
              </a:cxn>
              <a:cxn ang="0">
                <a:pos x="156782" y="1871948"/>
              </a:cxn>
              <a:cxn ang="0">
                <a:pos x="156782" y="1725358"/>
              </a:cxn>
              <a:cxn ang="0">
                <a:pos x="4515326" y="1569243"/>
              </a:cxn>
              <a:cxn ang="0">
                <a:pos x="4515326" y="1715833"/>
              </a:cxn>
              <a:cxn ang="0">
                <a:pos x="4673060" y="1715833"/>
              </a:cxn>
              <a:cxn ang="0">
                <a:pos x="4673060" y="1569243"/>
              </a:cxn>
              <a:cxn ang="0">
                <a:pos x="4348068" y="1569243"/>
              </a:cxn>
              <a:cxn ang="0">
                <a:pos x="4348068" y="1715833"/>
              </a:cxn>
              <a:cxn ang="0">
                <a:pos x="4505801" y="1715833"/>
              </a:cxn>
              <a:cxn ang="0">
                <a:pos x="4505801" y="1569243"/>
              </a:cxn>
              <a:cxn ang="0">
                <a:pos x="4180809" y="1569243"/>
              </a:cxn>
              <a:cxn ang="0">
                <a:pos x="4180809" y="1715833"/>
              </a:cxn>
              <a:cxn ang="0">
                <a:pos x="4338543" y="1715833"/>
              </a:cxn>
              <a:cxn ang="0">
                <a:pos x="4338543" y="1569243"/>
              </a:cxn>
              <a:cxn ang="0">
                <a:pos x="4013550" y="1569243"/>
              </a:cxn>
              <a:cxn ang="0">
                <a:pos x="4013550" y="1715833"/>
              </a:cxn>
              <a:cxn ang="0">
                <a:pos x="4171284" y="1715833"/>
              </a:cxn>
              <a:cxn ang="0">
                <a:pos x="4171284" y="1569243"/>
              </a:cxn>
              <a:cxn ang="0">
                <a:pos x="3846291" y="1569243"/>
              </a:cxn>
              <a:cxn ang="0">
                <a:pos x="3846291" y="1715833"/>
              </a:cxn>
              <a:cxn ang="0">
                <a:pos x="4004025" y="1715833"/>
              </a:cxn>
              <a:cxn ang="0">
                <a:pos x="4004025" y="1569243"/>
              </a:cxn>
              <a:cxn ang="0">
                <a:pos x="3678936" y="1569243"/>
              </a:cxn>
              <a:cxn ang="0">
                <a:pos x="3678936" y="1715833"/>
              </a:cxn>
              <a:cxn ang="0">
                <a:pos x="3836766" y="1715833"/>
              </a:cxn>
              <a:cxn ang="0">
                <a:pos x="3836766" y="1569243"/>
              </a:cxn>
              <a:cxn ang="0">
                <a:pos x="3511677" y="1569243"/>
              </a:cxn>
              <a:cxn ang="0">
                <a:pos x="3511677" y="1715833"/>
              </a:cxn>
              <a:cxn ang="0">
                <a:pos x="3669411" y="1715833"/>
              </a:cxn>
              <a:cxn ang="0">
                <a:pos x="3669411" y="1569243"/>
              </a:cxn>
              <a:cxn ang="0">
                <a:pos x="3344418" y="1569243"/>
              </a:cxn>
              <a:cxn ang="0">
                <a:pos x="3344418" y="1715833"/>
              </a:cxn>
              <a:cxn ang="0">
                <a:pos x="3502152" y="1715833"/>
              </a:cxn>
              <a:cxn ang="0">
                <a:pos x="3502152" y="1569243"/>
              </a:cxn>
              <a:cxn ang="0">
                <a:pos x="3177159" y="1569243"/>
              </a:cxn>
              <a:cxn ang="0">
                <a:pos x="3177159" y="1715833"/>
              </a:cxn>
              <a:cxn ang="0">
                <a:pos x="3334893" y="1715833"/>
              </a:cxn>
              <a:cxn ang="0">
                <a:pos x="3334893" y="1569243"/>
              </a:cxn>
              <a:cxn ang="0">
                <a:pos x="3009900" y="1569243"/>
              </a:cxn>
              <a:cxn ang="0">
                <a:pos x="3009900" y="1715833"/>
              </a:cxn>
              <a:cxn ang="0">
                <a:pos x="3167634" y="1715833"/>
              </a:cxn>
              <a:cxn ang="0">
                <a:pos x="3167634" y="1569243"/>
              </a:cxn>
              <a:cxn ang="0">
                <a:pos x="2842641" y="1569243"/>
              </a:cxn>
              <a:cxn ang="0">
                <a:pos x="2842641" y="1715833"/>
              </a:cxn>
              <a:cxn ang="0">
                <a:pos x="3000375" y="1715833"/>
              </a:cxn>
              <a:cxn ang="0">
                <a:pos x="3000375" y="1569243"/>
              </a:cxn>
              <a:cxn ang="0">
                <a:pos x="2675382" y="1569243"/>
              </a:cxn>
              <a:cxn ang="0">
                <a:pos x="2675382" y="1715833"/>
              </a:cxn>
              <a:cxn ang="0">
                <a:pos x="2833116" y="1715833"/>
              </a:cxn>
              <a:cxn ang="0">
                <a:pos x="2833116" y="1569243"/>
              </a:cxn>
              <a:cxn ang="0">
                <a:pos x="2508123" y="1569243"/>
              </a:cxn>
              <a:cxn ang="0">
                <a:pos x="2508123" y="1715833"/>
              </a:cxn>
              <a:cxn ang="0">
                <a:pos x="2665857" y="1715833"/>
              </a:cxn>
              <a:cxn ang="0">
                <a:pos x="2665857" y="1569243"/>
              </a:cxn>
              <a:cxn ang="0">
                <a:pos x="2340864" y="1569243"/>
              </a:cxn>
              <a:cxn ang="0">
                <a:pos x="2340864" y="1715833"/>
              </a:cxn>
              <a:cxn ang="0">
                <a:pos x="2498598" y="1715833"/>
              </a:cxn>
              <a:cxn ang="0">
                <a:pos x="2498598" y="1569243"/>
              </a:cxn>
              <a:cxn ang="0">
                <a:pos x="2173510" y="1569243"/>
              </a:cxn>
              <a:cxn ang="0">
                <a:pos x="2173510" y="1715833"/>
              </a:cxn>
              <a:cxn ang="0">
                <a:pos x="2331339" y="1715833"/>
              </a:cxn>
              <a:cxn ang="0">
                <a:pos x="2331339" y="1569243"/>
              </a:cxn>
              <a:cxn ang="0">
                <a:pos x="2006251" y="1569243"/>
              </a:cxn>
              <a:cxn ang="0">
                <a:pos x="2006251" y="1715833"/>
              </a:cxn>
              <a:cxn ang="0">
                <a:pos x="2163985" y="1715833"/>
              </a:cxn>
              <a:cxn ang="0">
                <a:pos x="2163985" y="1569243"/>
              </a:cxn>
              <a:cxn ang="0">
                <a:pos x="1838992" y="1569243"/>
              </a:cxn>
              <a:cxn ang="0">
                <a:pos x="1838992" y="1715833"/>
              </a:cxn>
              <a:cxn ang="0">
                <a:pos x="1996726" y="1715833"/>
              </a:cxn>
              <a:cxn ang="0">
                <a:pos x="1996726" y="1569243"/>
              </a:cxn>
              <a:cxn ang="0">
                <a:pos x="1671733" y="1569243"/>
              </a:cxn>
              <a:cxn ang="0">
                <a:pos x="1671733" y="1715833"/>
              </a:cxn>
              <a:cxn ang="0">
                <a:pos x="1829467" y="1715833"/>
              </a:cxn>
              <a:cxn ang="0">
                <a:pos x="1829467" y="1569243"/>
              </a:cxn>
              <a:cxn ang="0">
                <a:pos x="1504474" y="1569243"/>
              </a:cxn>
              <a:cxn ang="0">
                <a:pos x="1504474" y="1715833"/>
              </a:cxn>
              <a:cxn ang="0">
                <a:pos x="1662208" y="1715833"/>
              </a:cxn>
              <a:cxn ang="0">
                <a:pos x="1662208" y="1569243"/>
              </a:cxn>
              <a:cxn ang="0">
                <a:pos x="1337215" y="1569243"/>
              </a:cxn>
              <a:cxn ang="0">
                <a:pos x="1337215" y="1715833"/>
              </a:cxn>
              <a:cxn ang="0">
                <a:pos x="1494949" y="1715833"/>
              </a:cxn>
              <a:cxn ang="0">
                <a:pos x="1494949" y="1569243"/>
              </a:cxn>
              <a:cxn ang="0">
                <a:pos x="1169956" y="1569243"/>
              </a:cxn>
              <a:cxn ang="0">
                <a:pos x="1169956" y="1715833"/>
              </a:cxn>
              <a:cxn ang="0">
                <a:pos x="1327690" y="1715833"/>
              </a:cxn>
              <a:cxn ang="0">
                <a:pos x="1327690" y="1569243"/>
              </a:cxn>
              <a:cxn ang="0">
                <a:pos x="1002697" y="1569243"/>
              </a:cxn>
              <a:cxn ang="0">
                <a:pos x="1002697" y="1715833"/>
              </a:cxn>
              <a:cxn ang="0">
                <a:pos x="1160431" y="1715833"/>
              </a:cxn>
              <a:cxn ang="0">
                <a:pos x="1160431" y="1569243"/>
              </a:cxn>
              <a:cxn ang="0">
                <a:pos x="835438" y="1569243"/>
              </a:cxn>
              <a:cxn ang="0">
                <a:pos x="835438" y="1715833"/>
              </a:cxn>
              <a:cxn ang="0">
                <a:pos x="993172" y="1715833"/>
              </a:cxn>
              <a:cxn ang="0">
                <a:pos x="993172" y="1569243"/>
              </a:cxn>
              <a:cxn ang="0">
                <a:pos x="668179" y="1569243"/>
              </a:cxn>
              <a:cxn ang="0">
                <a:pos x="668179" y="1715833"/>
              </a:cxn>
              <a:cxn ang="0">
                <a:pos x="825913" y="1715833"/>
              </a:cxn>
              <a:cxn ang="0">
                <a:pos x="825913" y="1569243"/>
              </a:cxn>
              <a:cxn ang="0">
                <a:pos x="500920" y="1569243"/>
              </a:cxn>
              <a:cxn ang="0">
                <a:pos x="500920" y="1715833"/>
              </a:cxn>
              <a:cxn ang="0">
                <a:pos x="658654" y="1715833"/>
              </a:cxn>
              <a:cxn ang="0">
                <a:pos x="658654" y="1569243"/>
              </a:cxn>
              <a:cxn ang="0">
                <a:pos x="333566" y="1569243"/>
              </a:cxn>
              <a:cxn ang="0">
                <a:pos x="333566" y="1715833"/>
              </a:cxn>
              <a:cxn ang="0">
                <a:pos x="491395" y="1715833"/>
              </a:cxn>
              <a:cxn ang="0">
                <a:pos x="491395" y="1569243"/>
              </a:cxn>
              <a:cxn ang="0">
                <a:pos x="166307" y="1569243"/>
              </a:cxn>
              <a:cxn ang="0">
                <a:pos x="166307" y="1715833"/>
              </a:cxn>
              <a:cxn ang="0">
                <a:pos x="324041" y="1715833"/>
              </a:cxn>
              <a:cxn ang="0">
                <a:pos x="324041" y="1569243"/>
              </a:cxn>
              <a:cxn ang="0">
                <a:pos x="9525" y="1569243"/>
              </a:cxn>
              <a:cxn ang="0">
                <a:pos x="9525" y="1715833"/>
              </a:cxn>
              <a:cxn ang="0">
                <a:pos x="156782" y="1715833"/>
              </a:cxn>
              <a:cxn ang="0">
                <a:pos x="156782" y="1569243"/>
              </a:cxn>
              <a:cxn ang="0">
                <a:pos x="4515326" y="1413129"/>
              </a:cxn>
              <a:cxn ang="0">
                <a:pos x="4515326" y="1559718"/>
              </a:cxn>
              <a:cxn ang="0">
                <a:pos x="4673060" y="1559718"/>
              </a:cxn>
              <a:cxn ang="0">
                <a:pos x="4673060" y="1413129"/>
              </a:cxn>
              <a:cxn ang="0">
                <a:pos x="4348068" y="1413129"/>
              </a:cxn>
              <a:cxn ang="0">
                <a:pos x="4348068" y="1559718"/>
              </a:cxn>
              <a:cxn ang="0">
                <a:pos x="4505801" y="1559718"/>
              </a:cxn>
              <a:cxn ang="0">
                <a:pos x="4505801" y="1413129"/>
              </a:cxn>
              <a:cxn ang="0">
                <a:pos x="4180809" y="1413129"/>
              </a:cxn>
              <a:cxn ang="0">
                <a:pos x="4180809" y="1559718"/>
              </a:cxn>
              <a:cxn ang="0">
                <a:pos x="4338543" y="1559718"/>
              </a:cxn>
              <a:cxn ang="0">
                <a:pos x="4338543" y="1413129"/>
              </a:cxn>
              <a:cxn ang="0">
                <a:pos x="4013550" y="1413129"/>
              </a:cxn>
              <a:cxn ang="0">
                <a:pos x="4013550" y="1559718"/>
              </a:cxn>
              <a:cxn ang="0">
                <a:pos x="4171284" y="1559718"/>
              </a:cxn>
              <a:cxn ang="0">
                <a:pos x="4171284" y="1413129"/>
              </a:cxn>
              <a:cxn ang="0">
                <a:pos x="3846291" y="1413129"/>
              </a:cxn>
              <a:cxn ang="0">
                <a:pos x="3846291" y="1559718"/>
              </a:cxn>
              <a:cxn ang="0">
                <a:pos x="4004025" y="1559718"/>
              </a:cxn>
              <a:cxn ang="0">
                <a:pos x="4004025" y="1413129"/>
              </a:cxn>
              <a:cxn ang="0">
                <a:pos x="3678936" y="1413129"/>
              </a:cxn>
              <a:cxn ang="0">
                <a:pos x="3678936" y="1559718"/>
              </a:cxn>
              <a:cxn ang="0">
                <a:pos x="3836766" y="1559718"/>
              </a:cxn>
              <a:cxn ang="0">
                <a:pos x="3836766" y="1413129"/>
              </a:cxn>
              <a:cxn ang="0">
                <a:pos x="3511677" y="1413129"/>
              </a:cxn>
              <a:cxn ang="0">
                <a:pos x="3511677" y="1559718"/>
              </a:cxn>
              <a:cxn ang="0">
                <a:pos x="3669411" y="1559718"/>
              </a:cxn>
              <a:cxn ang="0">
                <a:pos x="3669411" y="1413129"/>
              </a:cxn>
              <a:cxn ang="0">
                <a:pos x="3344418" y="1413129"/>
              </a:cxn>
              <a:cxn ang="0">
                <a:pos x="3344418" y="1559718"/>
              </a:cxn>
              <a:cxn ang="0">
                <a:pos x="3502152" y="1559718"/>
              </a:cxn>
              <a:cxn ang="0">
                <a:pos x="3502152" y="1413129"/>
              </a:cxn>
              <a:cxn ang="0">
                <a:pos x="3177159" y="1413129"/>
              </a:cxn>
              <a:cxn ang="0">
                <a:pos x="3177159" y="1559718"/>
              </a:cxn>
              <a:cxn ang="0">
                <a:pos x="3334893" y="1559718"/>
              </a:cxn>
              <a:cxn ang="0">
                <a:pos x="3334893" y="1413129"/>
              </a:cxn>
              <a:cxn ang="0">
                <a:pos x="3009900" y="1413129"/>
              </a:cxn>
              <a:cxn ang="0">
                <a:pos x="3009900" y="1559718"/>
              </a:cxn>
              <a:cxn ang="0">
                <a:pos x="3167634" y="1559718"/>
              </a:cxn>
              <a:cxn ang="0">
                <a:pos x="3167634" y="1413129"/>
              </a:cxn>
              <a:cxn ang="0">
                <a:pos x="2842641" y="1413129"/>
              </a:cxn>
              <a:cxn ang="0">
                <a:pos x="2842641" y="1559718"/>
              </a:cxn>
              <a:cxn ang="0">
                <a:pos x="3000375" y="1559718"/>
              </a:cxn>
              <a:cxn ang="0">
                <a:pos x="3000375" y="1413129"/>
              </a:cxn>
              <a:cxn ang="0">
                <a:pos x="2675382" y="1413129"/>
              </a:cxn>
              <a:cxn ang="0">
                <a:pos x="2675382" y="1559718"/>
              </a:cxn>
              <a:cxn ang="0">
                <a:pos x="2833116" y="1559718"/>
              </a:cxn>
              <a:cxn ang="0">
                <a:pos x="2833116" y="1413129"/>
              </a:cxn>
              <a:cxn ang="0">
                <a:pos x="2508123" y="1413129"/>
              </a:cxn>
              <a:cxn ang="0">
                <a:pos x="2508123" y="1559718"/>
              </a:cxn>
              <a:cxn ang="0">
                <a:pos x="2665857" y="1559718"/>
              </a:cxn>
              <a:cxn ang="0">
                <a:pos x="2665857" y="1413129"/>
              </a:cxn>
              <a:cxn ang="0">
                <a:pos x="2340864" y="1413129"/>
              </a:cxn>
              <a:cxn ang="0">
                <a:pos x="2340864" y="1559718"/>
              </a:cxn>
              <a:cxn ang="0">
                <a:pos x="2498598" y="1559718"/>
              </a:cxn>
              <a:cxn ang="0">
                <a:pos x="2498598" y="1413129"/>
              </a:cxn>
              <a:cxn ang="0">
                <a:pos x="2173510" y="1413129"/>
              </a:cxn>
              <a:cxn ang="0">
                <a:pos x="2173510" y="1559718"/>
              </a:cxn>
              <a:cxn ang="0">
                <a:pos x="2331339" y="1559718"/>
              </a:cxn>
              <a:cxn ang="0">
                <a:pos x="2331339" y="1413129"/>
              </a:cxn>
              <a:cxn ang="0">
                <a:pos x="2006251" y="1413129"/>
              </a:cxn>
              <a:cxn ang="0">
                <a:pos x="2006251" y="1559718"/>
              </a:cxn>
              <a:cxn ang="0">
                <a:pos x="2163985" y="1559718"/>
              </a:cxn>
              <a:cxn ang="0">
                <a:pos x="2163985" y="1413129"/>
              </a:cxn>
              <a:cxn ang="0">
                <a:pos x="1838992" y="1413129"/>
              </a:cxn>
              <a:cxn ang="0">
                <a:pos x="1838992" y="1559718"/>
              </a:cxn>
              <a:cxn ang="0">
                <a:pos x="1996726" y="1559718"/>
              </a:cxn>
              <a:cxn ang="0">
                <a:pos x="1996726" y="1413129"/>
              </a:cxn>
              <a:cxn ang="0">
                <a:pos x="1671733" y="1413129"/>
              </a:cxn>
              <a:cxn ang="0">
                <a:pos x="1671733" y="1559718"/>
              </a:cxn>
              <a:cxn ang="0">
                <a:pos x="1829467" y="1559718"/>
              </a:cxn>
              <a:cxn ang="0">
                <a:pos x="1829467" y="1413129"/>
              </a:cxn>
              <a:cxn ang="0">
                <a:pos x="1504474" y="1413129"/>
              </a:cxn>
              <a:cxn ang="0">
                <a:pos x="1504474" y="1559718"/>
              </a:cxn>
              <a:cxn ang="0">
                <a:pos x="1662208" y="1559718"/>
              </a:cxn>
              <a:cxn ang="0">
                <a:pos x="1662208" y="1413129"/>
              </a:cxn>
              <a:cxn ang="0">
                <a:pos x="1337215" y="1413129"/>
              </a:cxn>
              <a:cxn ang="0">
                <a:pos x="1337215" y="1559718"/>
              </a:cxn>
              <a:cxn ang="0">
                <a:pos x="1494949" y="1559718"/>
              </a:cxn>
              <a:cxn ang="0">
                <a:pos x="1494949" y="1413129"/>
              </a:cxn>
              <a:cxn ang="0">
                <a:pos x="1169956" y="1413129"/>
              </a:cxn>
              <a:cxn ang="0">
                <a:pos x="1169956" y="1559718"/>
              </a:cxn>
              <a:cxn ang="0">
                <a:pos x="1327690" y="1559718"/>
              </a:cxn>
              <a:cxn ang="0">
                <a:pos x="1327690" y="1413129"/>
              </a:cxn>
              <a:cxn ang="0">
                <a:pos x="1002697" y="1413129"/>
              </a:cxn>
              <a:cxn ang="0">
                <a:pos x="1002697" y="1559718"/>
              </a:cxn>
              <a:cxn ang="0">
                <a:pos x="1160431" y="1559718"/>
              </a:cxn>
              <a:cxn ang="0">
                <a:pos x="1160431" y="1413129"/>
              </a:cxn>
              <a:cxn ang="0">
                <a:pos x="835438" y="1413129"/>
              </a:cxn>
              <a:cxn ang="0">
                <a:pos x="835438" y="1559718"/>
              </a:cxn>
              <a:cxn ang="0">
                <a:pos x="993172" y="1559718"/>
              </a:cxn>
              <a:cxn ang="0">
                <a:pos x="993172" y="1413129"/>
              </a:cxn>
              <a:cxn ang="0">
                <a:pos x="668179" y="1413129"/>
              </a:cxn>
              <a:cxn ang="0">
                <a:pos x="668179" y="1559718"/>
              </a:cxn>
              <a:cxn ang="0">
                <a:pos x="825913" y="1559718"/>
              </a:cxn>
              <a:cxn ang="0">
                <a:pos x="825913" y="1413129"/>
              </a:cxn>
              <a:cxn ang="0">
                <a:pos x="500920" y="1413129"/>
              </a:cxn>
              <a:cxn ang="0">
                <a:pos x="500920" y="1559718"/>
              </a:cxn>
              <a:cxn ang="0">
                <a:pos x="658654" y="1559718"/>
              </a:cxn>
              <a:cxn ang="0">
                <a:pos x="658654" y="1413129"/>
              </a:cxn>
              <a:cxn ang="0">
                <a:pos x="333566" y="1413129"/>
              </a:cxn>
              <a:cxn ang="0">
                <a:pos x="333566" y="1559718"/>
              </a:cxn>
              <a:cxn ang="0">
                <a:pos x="491395" y="1559718"/>
              </a:cxn>
              <a:cxn ang="0">
                <a:pos x="491395" y="1413129"/>
              </a:cxn>
              <a:cxn ang="0">
                <a:pos x="166307" y="1413129"/>
              </a:cxn>
              <a:cxn ang="0">
                <a:pos x="166307" y="1559718"/>
              </a:cxn>
              <a:cxn ang="0">
                <a:pos x="324041" y="1559718"/>
              </a:cxn>
              <a:cxn ang="0">
                <a:pos x="324041" y="1413129"/>
              </a:cxn>
              <a:cxn ang="0">
                <a:pos x="9525" y="1413129"/>
              </a:cxn>
              <a:cxn ang="0">
                <a:pos x="9525" y="1559718"/>
              </a:cxn>
              <a:cxn ang="0">
                <a:pos x="156782" y="1559718"/>
              </a:cxn>
              <a:cxn ang="0">
                <a:pos x="156782" y="1413129"/>
              </a:cxn>
              <a:cxn ang="0">
                <a:pos x="4515326" y="1257014"/>
              </a:cxn>
              <a:cxn ang="0">
                <a:pos x="4515326" y="1403604"/>
              </a:cxn>
              <a:cxn ang="0">
                <a:pos x="4673060" y="1403604"/>
              </a:cxn>
              <a:cxn ang="0">
                <a:pos x="4673060" y="1257014"/>
              </a:cxn>
              <a:cxn ang="0">
                <a:pos x="4348068" y="1257014"/>
              </a:cxn>
              <a:cxn ang="0">
                <a:pos x="4348068" y="1403604"/>
              </a:cxn>
              <a:cxn ang="0">
                <a:pos x="4505801" y="1403604"/>
              </a:cxn>
              <a:cxn ang="0">
                <a:pos x="4505801" y="1257014"/>
              </a:cxn>
              <a:cxn ang="0">
                <a:pos x="4180809" y="1257014"/>
              </a:cxn>
              <a:cxn ang="0">
                <a:pos x="4180809" y="1403604"/>
              </a:cxn>
              <a:cxn ang="0">
                <a:pos x="4338543" y="1403604"/>
              </a:cxn>
              <a:cxn ang="0">
                <a:pos x="4338543" y="1257014"/>
              </a:cxn>
              <a:cxn ang="0">
                <a:pos x="4013550" y="1257014"/>
              </a:cxn>
              <a:cxn ang="0">
                <a:pos x="4013550" y="1403604"/>
              </a:cxn>
              <a:cxn ang="0">
                <a:pos x="4171284" y="1403604"/>
              </a:cxn>
              <a:cxn ang="0">
                <a:pos x="4171284" y="1257014"/>
              </a:cxn>
              <a:cxn ang="0">
                <a:pos x="3846291" y="1257014"/>
              </a:cxn>
              <a:cxn ang="0">
                <a:pos x="3846291" y="1403604"/>
              </a:cxn>
              <a:cxn ang="0">
                <a:pos x="4004025" y="1403604"/>
              </a:cxn>
              <a:cxn ang="0">
                <a:pos x="4004025" y="1257014"/>
              </a:cxn>
              <a:cxn ang="0">
                <a:pos x="3678936" y="1257014"/>
              </a:cxn>
              <a:cxn ang="0">
                <a:pos x="3678936" y="1403604"/>
              </a:cxn>
              <a:cxn ang="0">
                <a:pos x="3836766" y="1403604"/>
              </a:cxn>
              <a:cxn ang="0">
                <a:pos x="3836766" y="1257014"/>
              </a:cxn>
              <a:cxn ang="0">
                <a:pos x="3511677" y="1257014"/>
              </a:cxn>
              <a:cxn ang="0">
                <a:pos x="3511677" y="1403604"/>
              </a:cxn>
              <a:cxn ang="0">
                <a:pos x="3669411" y="1403604"/>
              </a:cxn>
              <a:cxn ang="0">
                <a:pos x="3669411" y="1257014"/>
              </a:cxn>
              <a:cxn ang="0">
                <a:pos x="3344418" y="1257014"/>
              </a:cxn>
              <a:cxn ang="0">
                <a:pos x="3344418" y="1403604"/>
              </a:cxn>
              <a:cxn ang="0">
                <a:pos x="3502152" y="1403604"/>
              </a:cxn>
              <a:cxn ang="0">
                <a:pos x="3502152" y="1257014"/>
              </a:cxn>
              <a:cxn ang="0">
                <a:pos x="3177159" y="1257014"/>
              </a:cxn>
              <a:cxn ang="0">
                <a:pos x="3177159" y="1403604"/>
              </a:cxn>
              <a:cxn ang="0">
                <a:pos x="3334893" y="1403604"/>
              </a:cxn>
              <a:cxn ang="0">
                <a:pos x="3334893" y="1257014"/>
              </a:cxn>
              <a:cxn ang="0">
                <a:pos x="3009900" y="1257014"/>
              </a:cxn>
              <a:cxn ang="0">
                <a:pos x="3009900" y="1403604"/>
              </a:cxn>
              <a:cxn ang="0">
                <a:pos x="3167634" y="1403604"/>
              </a:cxn>
              <a:cxn ang="0">
                <a:pos x="3167634" y="1257014"/>
              </a:cxn>
              <a:cxn ang="0">
                <a:pos x="2842641" y="1257014"/>
              </a:cxn>
              <a:cxn ang="0">
                <a:pos x="2842641" y="1403604"/>
              </a:cxn>
              <a:cxn ang="0">
                <a:pos x="3000375" y="1403604"/>
              </a:cxn>
              <a:cxn ang="0">
                <a:pos x="3000375" y="1257014"/>
              </a:cxn>
              <a:cxn ang="0">
                <a:pos x="2675382" y="1257014"/>
              </a:cxn>
              <a:cxn ang="0">
                <a:pos x="2675382" y="1403604"/>
              </a:cxn>
              <a:cxn ang="0">
                <a:pos x="2833116" y="1403604"/>
              </a:cxn>
              <a:cxn ang="0">
                <a:pos x="2833116" y="1257014"/>
              </a:cxn>
              <a:cxn ang="0">
                <a:pos x="2508123" y="1257014"/>
              </a:cxn>
              <a:cxn ang="0">
                <a:pos x="2508123" y="1403604"/>
              </a:cxn>
              <a:cxn ang="0">
                <a:pos x="2665857" y="1403604"/>
              </a:cxn>
              <a:cxn ang="0">
                <a:pos x="2665857" y="1257014"/>
              </a:cxn>
              <a:cxn ang="0">
                <a:pos x="2340864" y="1257014"/>
              </a:cxn>
              <a:cxn ang="0">
                <a:pos x="2340864" y="1403604"/>
              </a:cxn>
              <a:cxn ang="0">
                <a:pos x="2498598" y="1403604"/>
              </a:cxn>
              <a:cxn ang="0">
                <a:pos x="2498598" y="1257014"/>
              </a:cxn>
              <a:cxn ang="0">
                <a:pos x="2173510" y="1257014"/>
              </a:cxn>
              <a:cxn ang="0">
                <a:pos x="2173510" y="1403604"/>
              </a:cxn>
              <a:cxn ang="0">
                <a:pos x="2331339" y="1403604"/>
              </a:cxn>
              <a:cxn ang="0">
                <a:pos x="2331339" y="1257014"/>
              </a:cxn>
              <a:cxn ang="0">
                <a:pos x="2006251" y="1257014"/>
              </a:cxn>
              <a:cxn ang="0">
                <a:pos x="2006251" y="1403604"/>
              </a:cxn>
              <a:cxn ang="0">
                <a:pos x="2163985" y="1403604"/>
              </a:cxn>
              <a:cxn ang="0">
                <a:pos x="2163985" y="1257014"/>
              </a:cxn>
              <a:cxn ang="0">
                <a:pos x="1838992" y="1257014"/>
              </a:cxn>
              <a:cxn ang="0">
                <a:pos x="1838992" y="1403604"/>
              </a:cxn>
              <a:cxn ang="0">
                <a:pos x="1996726" y="1403604"/>
              </a:cxn>
              <a:cxn ang="0">
                <a:pos x="1996726" y="1257014"/>
              </a:cxn>
              <a:cxn ang="0">
                <a:pos x="1671733" y="1257014"/>
              </a:cxn>
              <a:cxn ang="0">
                <a:pos x="1671733" y="1403604"/>
              </a:cxn>
              <a:cxn ang="0">
                <a:pos x="1829467" y="1403604"/>
              </a:cxn>
              <a:cxn ang="0">
                <a:pos x="1829467" y="1257014"/>
              </a:cxn>
              <a:cxn ang="0">
                <a:pos x="1504474" y="1257014"/>
              </a:cxn>
              <a:cxn ang="0">
                <a:pos x="1504474" y="1403604"/>
              </a:cxn>
              <a:cxn ang="0">
                <a:pos x="1662208" y="1403604"/>
              </a:cxn>
              <a:cxn ang="0">
                <a:pos x="1662208" y="1257014"/>
              </a:cxn>
              <a:cxn ang="0">
                <a:pos x="1337215" y="1257014"/>
              </a:cxn>
              <a:cxn ang="0">
                <a:pos x="1337215" y="1403604"/>
              </a:cxn>
              <a:cxn ang="0">
                <a:pos x="1494949" y="1403604"/>
              </a:cxn>
              <a:cxn ang="0">
                <a:pos x="1494949" y="1257014"/>
              </a:cxn>
              <a:cxn ang="0">
                <a:pos x="1169956" y="1257014"/>
              </a:cxn>
              <a:cxn ang="0">
                <a:pos x="1169956" y="1403604"/>
              </a:cxn>
              <a:cxn ang="0">
                <a:pos x="1327690" y="1403604"/>
              </a:cxn>
              <a:cxn ang="0">
                <a:pos x="1327690" y="1257014"/>
              </a:cxn>
              <a:cxn ang="0">
                <a:pos x="1002697" y="1257014"/>
              </a:cxn>
              <a:cxn ang="0">
                <a:pos x="1002697" y="1403604"/>
              </a:cxn>
              <a:cxn ang="0">
                <a:pos x="1160431" y="1403604"/>
              </a:cxn>
              <a:cxn ang="0">
                <a:pos x="1160431" y="1257014"/>
              </a:cxn>
              <a:cxn ang="0">
                <a:pos x="835438" y="1257014"/>
              </a:cxn>
              <a:cxn ang="0">
                <a:pos x="835438" y="1403604"/>
              </a:cxn>
              <a:cxn ang="0">
                <a:pos x="993172" y="1403604"/>
              </a:cxn>
              <a:cxn ang="0">
                <a:pos x="993172" y="1257014"/>
              </a:cxn>
              <a:cxn ang="0">
                <a:pos x="668179" y="1257014"/>
              </a:cxn>
              <a:cxn ang="0">
                <a:pos x="668179" y="1403604"/>
              </a:cxn>
              <a:cxn ang="0">
                <a:pos x="825913" y="1403604"/>
              </a:cxn>
              <a:cxn ang="0">
                <a:pos x="825913" y="1257014"/>
              </a:cxn>
              <a:cxn ang="0">
                <a:pos x="500920" y="1257014"/>
              </a:cxn>
              <a:cxn ang="0">
                <a:pos x="500920" y="1403604"/>
              </a:cxn>
              <a:cxn ang="0">
                <a:pos x="658654" y="1403604"/>
              </a:cxn>
              <a:cxn ang="0">
                <a:pos x="658654" y="1257014"/>
              </a:cxn>
              <a:cxn ang="0">
                <a:pos x="333566" y="1257014"/>
              </a:cxn>
              <a:cxn ang="0">
                <a:pos x="333566" y="1403604"/>
              </a:cxn>
              <a:cxn ang="0">
                <a:pos x="491395" y="1403604"/>
              </a:cxn>
              <a:cxn ang="0">
                <a:pos x="491395" y="1257014"/>
              </a:cxn>
              <a:cxn ang="0">
                <a:pos x="166307" y="1257014"/>
              </a:cxn>
              <a:cxn ang="0">
                <a:pos x="166307" y="1403604"/>
              </a:cxn>
              <a:cxn ang="0">
                <a:pos x="324041" y="1403604"/>
              </a:cxn>
              <a:cxn ang="0">
                <a:pos x="324041" y="1257014"/>
              </a:cxn>
              <a:cxn ang="0">
                <a:pos x="9525" y="1257014"/>
              </a:cxn>
              <a:cxn ang="0">
                <a:pos x="9525" y="1403604"/>
              </a:cxn>
              <a:cxn ang="0">
                <a:pos x="156782" y="1403604"/>
              </a:cxn>
              <a:cxn ang="0">
                <a:pos x="156782" y="1257014"/>
              </a:cxn>
              <a:cxn ang="0">
                <a:pos x="4515326" y="1100899"/>
              </a:cxn>
              <a:cxn ang="0">
                <a:pos x="4515326" y="1247489"/>
              </a:cxn>
              <a:cxn ang="0">
                <a:pos x="4673060" y="1247489"/>
              </a:cxn>
              <a:cxn ang="0">
                <a:pos x="4673060" y="1100899"/>
              </a:cxn>
              <a:cxn ang="0">
                <a:pos x="4348068" y="1100899"/>
              </a:cxn>
              <a:cxn ang="0">
                <a:pos x="4348068" y="1247489"/>
              </a:cxn>
              <a:cxn ang="0">
                <a:pos x="4505801" y="1247489"/>
              </a:cxn>
              <a:cxn ang="0">
                <a:pos x="4505801" y="1100899"/>
              </a:cxn>
              <a:cxn ang="0">
                <a:pos x="4180809" y="1100899"/>
              </a:cxn>
              <a:cxn ang="0">
                <a:pos x="4180809" y="1247489"/>
              </a:cxn>
              <a:cxn ang="0">
                <a:pos x="4338543" y="1247489"/>
              </a:cxn>
              <a:cxn ang="0">
                <a:pos x="4338543" y="1100899"/>
              </a:cxn>
              <a:cxn ang="0">
                <a:pos x="4013550" y="1100899"/>
              </a:cxn>
              <a:cxn ang="0">
                <a:pos x="4013550" y="1247489"/>
              </a:cxn>
              <a:cxn ang="0">
                <a:pos x="4171284" y="1247489"/>
              </a:cxn>
              <a:cxn ang="0">
                <a:pos x="4171284" y="1100899"/>
              </a:cxn>
              <a:cxn ang="0">
                <a:pos x="3846291" y="1100899"/>
              </a:cxn>
              <a:cxn ang="0">
                <a:pos x="3846291" y="1247489"/>
              </a:cxn>
              <a:cxn ang="0">
                <a:pos x="4004025" y="1247489"/>
              </a:cxn>
              <a:cxn ang="0">
                <a:pos x="4004025" y="1100899"/>
              </a:cxn>
              <a:cxn ang="0">
                <a:pos x="3678936" y="1100899"/>
              </a:cxn>
              <a:cxn ang="0">
                <a:pos x="3678936" y="1247489"/>
              </a:cxn>
              <a:cxn ang="0">
                <a:pos x="3836766" y="1247489"/>
              </a:cxn>
              <a:cxn ang="0">
                <a:pos x="3836766" y="1100899"/>
              </a:cxn>
              <a:cxn ang="0">
                <a:pos x="3511677" y="1100899"/>
              </a:cxn>
              <a:cxn ang="0">
                <a:pos x="3511677" y="1247489"/>
              </a:cxn>
              <a:cxn ang="0">
                <a:pos x="3669411" y="1247489"/>
              </a:cxn>
              <a:cxn ang="0">
                <a:pos x="3669411" y="1100899"/>
              </a:cxn>
              <a:cxn ang="0">
                <a:pos x="3344418" y="1100899"/>
              </a:cxn>
              <a:cxn ang="0">
                <a:pos x="3344418" y="1247489"/>
              </a:cxn>
              <a:cxn ang="0">
                <a:pos x="3502152" y="1247489"/>
              </a:cxn>
              <a:cxn ang="0">
                <a:pos x="3502152" y="1100899"/>
              </a:cxn>
              <a:cxn ang="0">
                <a:pos x="3177159" y="1100899"/>
              </a:cxn>
              <a:cxn ang="0">
                <a:pos x="3177159" y="1247489"/>
              </a:cxn>
              <a:cxn ang="0">
                <a:pos x="3334893" y="1247489"/>
              </a:cxn>
              <a:cxn ang="0">
                <a:pos x="3334893" y="1100899"/>
              </a:cxn>
              <a:cxn ang="0">
                <a:pos x="3009900" y="1100899"/>
              </a:cxn>
              <a:cxn ang="0">
                <a:pos x="3009900" y="1247489"/>
              </a:cxn>
              <a:cxn ang="0">
                <a:pos x="3167634" y="1247489"/>
              </a:cxn>
              <a:cxn ang="0">
                <a:pos x="3167634" y="1100899"/>
              </a:cxn>
              <a:cxn ang="0">
                <a:pos x="2842641" y="1100899"/>
              </a:cxn>
              <a:cxn ang="0">
                <a:pos x="2842641" y="1247489"/>
              </a:cxn>
              <a:cxn ang="0">
                <a:pos x="3000375" y="1247489"/>
              </a:cxn>
              <a:cxn ang="0">
                <a:pos x="3000375" y="1100899"/>
              </a:cxn>
              <a:cxn ang="0">
                <a:pos x="2675382" y="1100899"/>
              </a:cxn>
              <a:cxn ang="0">
                <a:pos x="2675382" y="1247489"/>
              </a:cxn>
              <a:cxn ang="0">
                <a:pos x="2833116" y="1247489"/>
              </a:cxn>
              <a:cxn ang="0">
                <a:pos x="2833116" y="1100899"/>
              </a:cxn>
              <a:cxn ang="0">
                <a:pos x="2508123" y="1100899"/>
              </a:cxn>
              <a:cxn ang="0">
                <a:pos x="2508123" y="1247489"/>
              </a:cxn>
              <a:cxn ang="0">
                <a:pos x="2665857" y="1247489"/>
              </a:cxn>
              <a:cxn ang="0">
                <a:pos x="2665857" y="1100899"/>
              </a:cxn>
              <a:cxn ang="0">
                <a:pos x="2340864" y="1100899"/>
              </a:cxn>
              <a:cxn ang="0">
                <a:pos x="2340864" y="1247489"/>
              </a:cxn>
              <a:cxn ang="0">
                <a:pos x="2498598" y="1247489"/>
              </a:cxn>
              <a:cxn ang="0">
                <a:pos x="2498598" y="1100899"/>
              </a:cxn>
              <a:cxn ang="0">
                <a:pos x="2173510" y="1100899"/>
              </a:cxn>
              <a:cxn ang="0">
                <a:pos x="2173510" y="1247489"/>
              </a:cxn>
              <a:cxn ang="0">
                <a:pos x="2331339" y="1247489"/>
              </a:cxn>
              <a:cxn ang="0">
                <a:pos x="2331339" y="1100899"/>
              </a:cxn>
              <a:cxn ang="0">
                <a:pos x="2006251" y="1100899"/>
              </a:cxn>
              <a:cxn ang="0">
                <a:pos x="2006251" y="1247489"/>
              </a:cxn>
              <a:cxn ang="0">
                <a:pos x="2163985" y="1247489"/>
              </a:cxn>
              <a:cxn ang="0">
                <a:pos x="2163985" y="1100899"/>
              </a:cxn>
              <a:cxn ang="0">
                <a:pos x="1838992" y="1100899"/>
              </a:cxn>
              <a:cxn ang="0">
                <a:pos x="1838992" y="1247489"/>
              </a:cxn>
              <a:cxn ang="0">
                <a:pos x="1996726" y="1247489"/>
              </a:cxn>
              <a:cxn ang="0">
                <a:pos x="1996726" y="1100899"/>
              </a:cxn>
              <a:cxn ang="0">
                <a:pos x="1671733" y="1100899"/>
              </a:cxn>
              <a:cxn ang="0">
                <a:pos x="1671733" y="1247489"/>
              </a:cxn>
              <a:cxn ang="0">
                <a:pos x="1829467" y="1247489"/>
              </a:cxn>
              <a:cxn ang="0">
                <a:pos x="1829467" y="1100899"/>
              </a:cxn>
              <a:cxn ang="0">
                <a:pos x="1504474" y="1100899"/>
              </a:cxn>
              <a:cxn ang="0">
                <a:pos x="1504474" y="1247489"/>
              </a:cxn>
              <a:cxn ang="0">
                <a:pos x="1662208" y="1247489"/>
              </a:cxn>
              <a:cxn ang="0">
                <a:pos x="1662208" y="1100899"/>
              </a:cxn>
              <a:cxn ang="0">
                <a:pos x="1337215" y="1100899"/>
              </a:cxn>
              <a:cxn ang="0">
                <a:pos x="1337215" y="1247489"/>
              </a:cxn>
              <a:cxn ang="0">
                <a:pos x="1494949" y="1247489"/>
              </a:cxn>
              <a:cxn ang="0">
                <a:pos x="1494949" y="1100899"/>
              </a:cxn>
              <a:cxn ang="0">
                <a:pos x="1169956" y="1100899"/>
              </a:cxn>
              <a:cxn ang="0">
                <a:pos x="1169956" y="1247489"/>
              </a:cxn>
              <a:cxn ang="0">
                <a:pos x="1327690" y="1247489"/>
              </a:cxn>
              <a:cxn ang="0">
                <a:pos x="1327690" y="1100899"/>
              </a:cxn>
              <a:cxn ang="0">
                <a:pos x="1002697" y="1100899"/>
              </a:cxn>
              <a:cxn ang="0">
                <a:pos x="1002697" y="1247489"/>
              </a:cxn>
              <a:cxn ang="0">
                <a:pos x="1160431" y="1247489"/>
              </a:cxn>
              <a:cxn ang="0">
                <a:pos x="1160431" y="1100899"/>
              </a:cxn>
              <a:cxn ang="0">
                <a:pos x="835438" y="1100899"/>
              </a:cxn>
              <a:cxn ang="0">
                <a:pos x="835438" y="1247489"/>
              </a:cxn>
              <a:cxn ang="0">
                <a:pos x="993172" y="1247489"/>
              </a:cxn>
              <a:cxn ang="0">
                <a:pos x="993172" y="1100899"/>
              </a:cxn>
              <a:cxn ang="0">
                <a:pos x="668179" y="1100899"/>
              </a:cxn>
              <a:cxn ang="0">
                <a:pos x="668179" y="1247489"/>
              </a:cxn>
              <a:cxn ang="0">
                <a:pos x="825913" y="1247489"/>
              </a:cxn>
              <a:cxn ang="0">
                <a:pos x="825913" y="1100899"/>
              </a:cxn>
              <a:cxn ang="0">
                <a:pos x="500920" y="1100899"/>
              </a:cxn>
              <a:cxn ang="0">
                <a:pos x="500920" y="1247489"/>
              </a:cxn>
              <a:cxn ang="0">
                <a:pos x="658654" y="1247489"/>
              </a:cxn>
              <a:cxn ang="0">
                <a:pos x="658654" y="1100899"/>
              </a:cxn>
              <a:cxn ang="0">
                <a:pos x="333566" y="1100899"/>
              </a:cxn>
              <a:cxn ang="0">
                <a:pos x="333566" y="1247489"/>
              </a:cxn>
              <a:cxn ang="0">
                <a:pos x="491395" y="1247489"/>
              </a:cxn>
              <a:cxn ang="0">
                <a:pos x="491395" y="1100899"/>
              </a:cxn>
              <a:cxn ang="0">
                <a:pos x="166307" y="1100899"/>
              </a:cxn>
              <a:cxn ang="0">
                <a:pos x="166307" y="1247489"/>
              </a:cxn>
              <a:cxn ang="0">
                <a:pos x="324041" y="1247489"/>
              </a:cxn>
              <a:cxn ang="0">
                <a:pos x="324041" y="1100899"/>
              </a:cxn>
              <a:cxn ang="0">
                <a:pos x="9525" y="1100899"/>
              </a:cxn>
              <a:cxn ang="0">
                <a:pos x="9525" y="1247489"/>
              </a:cxn>
              <a:cxn ang="0">
                <a:pos x="156782" y="1247489"/>
              </a:cxn>
              <a:cxn ang="0">
                <a:pos x="156782" y="1100899"/>
              </a:cxn>
              <a:cxn ang="0">
                <a:pos x="4515326" y="944784"/>
              </a:cxn>
              <a:cxn ang="0">
                <a:pos x="4515326" y="1091374"/>
              </a:cxn>
              <a:cxn ang="0">
                <a:pos x="4673060" y="1091374"/>
              </a:cxn>
              <a:cxn ang="0">
                <a:pos x="4673060" y="944784"/>
              </a:cxn>
              <a:cxn ang="0">
                <a:pos x="4348068" y="944784"/>
              </a:cxn>
              <a:cxn ang="0">
                <a:pos x="4348068" y="1091374"/>
              </a:cxn>
              <a:cxn ang="0">
                <a:pos x="4505801" y="1091374"/>
              </a:cxn>
              <a:cxn ang="0">
                <a:pos x="4505801" y="944784"/>
              </a:cxn>
              <a:cxn ang="0">
                <a:pos x="4180809" y="944784"/>
              </a:cxn>
              <a:cxn ang="0">
                <a:pos x="4180809" y="1091374"/>
              </a:cxn>
              <a:cxn ang="0">
                <a:pos x="4338543" y="1091374"/>
              </a:cxn>
              <a:cxn ang="0">
                <a:pos x="4338543" y="944784"/>
              </a:cxn>
              <a:cxn ang="0">
                <a:pos x="4013550" y="944784"/>
              </a:cxn>
              <a:cxn ang="0">
                <a:pos x="4013550" y="1091374"/>
              </a:cxn>
              <a:cxn ang="0">
                <a:pos x="4171284" y="1091374"/>
              </a:cxn>
              <a:cxn ang="0">
                <a:pos x="4171284" y="944784"/>
              </a:cxn>
              <a:cxn ang="0">
                <a:pos x="3846291" y="944784"/>
              </a:cxn>
              <a:cxn ang="0">
                <a:pos x="3846291" y="1091374"/>
              </a:cxn>
              <a:cxn ang="0">
                <a:pos x="4004025" y="1091374"/>
              </a:cxn>
              <a:cxn ang="0">
                <a:pos x="4004025" y="944784"/>
              </a:cxn>
              <a:cxn ang="0">
                <a:pos x="3678936" y="944784"/>
              </a:cxn>
              <a:cxn ang="0">
                <a:pos x="3678936" y="1091374"/>
              </a:cxn>
              <a:cxn ang="0">
                <a:pos x="3836766" y="1091374"/>
              </a:cxn>
              <a:cxn ang="0">
                <a:pos x="3836766" y="944784"/>
              </a:cxn>
              <a:cxn ang="0">
                <a:pos x="3511677" y="944784"/>
              </a:cxn>
              <a:cxn ang="0">
                <a:pos x="3511677" y="1091374"/>
              </a:cxn>
              <a:cxn ang="0">
                <a:pos x="3669411" y="1091374"/>
              </a:cxn>
              <a:cxn ang="0">
                <a:pos x="3669411" y="944784"/>
              </a:cxn>
              <a:cxn ang="0">
                <a:pos x="3344418" y="944784"/>
              </a:cxn>
              <a:cxn ang="0">
                <a:pos x="3344418" y="1091374"/>
              </a:cxn>
              <a:cxn ang="0">
                <a:pos x="3502152" y="1091374"/>
              </a:cxn>
              <a:cxn ang="0">
                <a:pos x="3502152" y="944784"/>
              </a:cxn>
              <a:cxn ang="0">
                <a:pos x="3177159" y="944784"/>
              </a:cxn>
              <a:cxn ang="0">
                <a:pos x="3177159" y="1091374"/>
              </a:cxn>
              <a:cxn ang="0">
                <a:pos x="3334893" y="1091374"/>
              </a:cxn>
              <a:cxn ang="0">
                <a:pos x="3334893" y="944784"/>
              </a:cxn>
              <a:cxn ang="0">
                <a:pos x="3009900" y="944784"/>
              </a:cxn>
              <a:cxn ang="0">
                <a:pos x="3009900" y="1091374"/>
              </a:cxn>
              <a:cxn ang="0">
                <a:pos x="3167634" y="1091374"/>
              </a:cxn>
              <a:cxn ang="0">
                <a:pos x="3167634" y="944784"/>
              </a:cxn>
              <a:cxn ang="0">
                <a:pos x="2842641" y="944784"/>
              </a:cxn>
              <a:cxn ang="0">
                <a:pos x="2842641" y="1091374"/>
              </a:cxn>
              <a:cxn ang="0">
                <a:pos x="3000375" y="1091374"/>
              </a:cxn>
              <a:cxn ang="0">
                <a:pos x="3000375" y="944784"/>
              </a:cxn>
              <a:cxn ang="0">
                <a:pos x="2675382" y="944784"/>
              </a:cxn>
              <a:cxn ang="0">
                <a:pos x="2675382" y="1091374"/>
              </a:cxn>
              <a:cxn ang="0">
                <a:pos x="2833116" y="1091374"/>
              </a:cxn>
              <a:cxn ang="0">
                <a:pos x="2833116" y="944784"/>
              </a:cxn>
              <a:cxn ang="0">
                <a:pos x="2508123" y="944784"/>
              </a:cxn>
              <a:cxn ang="0">
                <a:pos x="2508123" y="1091374"/>
              </a:cxn>
              <a:cxn ang="0">
                <a:pos x="2665857" y="1091374"/>
              </a:cxn>
              <a:cxn ang="0">
                <a:pos x="2665857" y="944784"/>
              </a:cxn>
              <a:cxn ang="0">
                <a:pos x="2340864" y="944784"/>
              </a:cxn>
              <a:cxn ang="0">
                <a:pos x="2340864" y="1091374"/>
              </a:cxn>
              <a:cxn ang="0">
                <a:pos x="2498598" y="1091374"/>
              </a:cxn>
              <a:cxn ang="0">
                <a:pos x="2498598" y="944784"/>
              </a:cxn>
              <a:cxn ang="0">
                <a:pos x="2173510" y="944784"/>
              </a:cxn>
              <a:cxn ang="0">
                <a:pos x="2173510" y="1091374"/>
              </a:cxn>
              <a:cxn ang="0">
                <a:pos x="2331339" y="1091374"/>
              </a:cxn>
              <a:cxn ang="0">
                <a:pos x="2331339" y="944784"/>
              </a:cxn>
              <a:cxn ang="0">
                <a:pos x="2006251" y="944784"/>
              </a:cxn>
              <a:cxn ang="0">
                <a:pos x="2006251" y="1091374"/>
              </a:cxn>
              <a:cxn ang="0">
                <a:pos x="2163985" y="1091374"/>
              </a:cxn>
              <a:cxn ang="0">
                <a:pos x="2163985" y="944784"/>
              </a:cxn>
              <a:cxn ang="0">
                <a:pos x="1838992" y="944784"/>
              </a:cxn>
              <a:cxn ang="0">
                <a:pos x="1838992" y="1091374"/>
              </a:cxn>
              <a:cxn ang="0">
                <a:pos x="1996726" y="1091374"/>
              </a:cxn>
              <a:cxn ang="0">
                <a:pos x="1996726" y="944784"/>
              </a:cxn>
              <a:cxn ang="0">
                <a:pos x="1671733" y="944784"/>
              </a:cxn>
              <a:cxn ang="0">
                <a:pos x="1671733" y="1091374"/>
              </a:cxn>
              <a:cxn ang="0">
                <a:pos x="1829467" y="1091374"/>
              </a:cxn>
              <a:cxn ang="0">
                <a:pos x="1829467" y="944784"/>
              </a:cxn>
              <a:cxn ang="0">
                <a:pos x="1504474" y="944784"/>
              </a:cxn>
              <a:cxn ang="0">
                <a:pos x="1504474" y="1091374"/>
              </a:cxn>
              <a:cxn ang="0">
                <a:pos x="1662208" y="1091374"/>
              </a:cxn>
              <a:cxn ang="0">
                <a:pos x="1662208" y="944784"/>
              </a:cxn>
              <a:cxn ang="0">
                <a:pos x="1337215" y="944784"/>
              </a:cxn>
              <a:cxn ang="0">
                <a:pos x="1337215" y="1091374"/>
              </a:cxn>
              <a:cxn ang="0">
                <a:pos x="1494949" y="1091374"/>
              </a:cxn>
              <a:cxn ang="0">
                <a:pos x="1494949" y="944784"/>
              </a:cxn>
              <a:cxn ang="0">
                <a:pos x="1169956" y="944784"/>
              </a:cxn>
              <a:cxn ang="0">
                <a:pos x="1169956" y="1091374"/>
              </a:cxn>
              <a:cxn ang="0">
                <a:pos x="1327690" y="1091374"/>
              </a:cxn>
              <a:cxn ang="0">
                <a:pos x="1327690" y="944784"/>
              </a:cxn>
              <a:cxn ang="0">
                <a:pos x="1002697" y="944784"/>
              </a:cxn>
              <a:cxn ang="0">
                <a:pos x="1002697" y="1091374"/>
              </a:cxn>
              <a:cxn ang="0">
                <a:pos x="1160431" y="1091374"/>
              </a:cxn>
              <a:cxn ang="0">
                <a:pos x="1160431" y="944784"/>
              </a:cxn>
              <a:cxn ang="0">
                <a:pos x="835438" y="944784"/>
              </a:cxn>
              <a:cxn ang="0">
                <a:pos x="835438" y="1091374"/>
              </a:cxn>
              <a:cxn ang="0">
                <a:pos x="993172" y="1091374"/>
              </a:cxn>
              <a:cxn ang="0">
                <a:pos x="993172" y="944784"/>
              </a:cxn>
              <a:cxn ang="0">
                <a:pos x="668179" y="944784"/>
              </a:cxn>
              <a:cxn ang="0">
                <a:pos x="668179" y="1091374"/>
              </a:cxn>
              <a:cxn ang="0">
                <a:pos x="825913" y="1091374"/>
              </a:cxn>
              <a:cxn ang="0">
                <a:pos x="825913" y="944784"/>
              </a:cxn>
              <a:cxn ang="0">
                <a:pos x="500920" y="944784"/>
              </a:cxn>
              <a:cxn ang="0">
                <a:pos x="500920" y="1091374"/>
              </a:cxn>
              <a:cxn ang="0">
                <a:pos x="658654" y="1091374"/>
              </a:cxn>
              <a:cxn ang="0">
                <a:pos x="658654" y="944784"/>
              </a:cxn>
              <a:cxn ang="0">
                <a:pos x="333566" y="944784"/>
              </a:cxn>
              <a:cxn ang="0">
                <a:pos x="333566" y="1091374"/>
              </a:cxn>
              <a:cxn ang="0">
                <a:pos x="491395" y="1091374"/>
              </a:cxn>
              <a:cxn ang="0">
                <a:pos x="491395" y="944784"/>
              </a:cxn>
              <a:cxn ang="0">
                <a:pos x="166307" y="944784"/>
              </a:cxn>
              <a:cxn ang="0">
                <a:pos x="166307" y="1091374"/>
              </a:cxn>
              <a:cxn ang="0">
                <a:pos x="324041" y="1091374"/>
              </a:cxn>
              <a:cxn ang="0">
                <a:pos x="324041" y="944784"/>
              </a:cxn>
              <a:cxn ang="0">
                <a:pos x="9525" y="944784"/>
              </a:cxn>
              <a:cxn ang="0">
                <a:pos x="9525" y="1091374"/>
              </a:cxn>
              <a:cxn ang="0">
                <a:pos x="156782" y="1091374"/>
              </a:cxn>
              <a:cxn ang="0">
                <a:pos x="156782" y="944784"/>
              </a:cxn>
              <a:cxn ang="0">
                <a:pos x="4515326" y="788670"/>
              </a:cxn>
              <a:cxn ang="0">
                <a:pos x="4515326" y="935259"/>
              </a:cxn>
              <a:cxn ang="0">
                <a:pos x="4673060" y="935259"/>
              </a:cxn>
              <a:cxn ang="0">
                <a:pos x="4673060" y="788670"/>
              </a:cxn>
              <a:cxn ang="0">
                <a:pos x="4348068" y="788670"/>
              </a:cxn>
              <a:cxn ang="0">
                <a:pos x="4348068" y="935259"/>
              </a:cxn>
              <a:cxn ang="0">
                <a:pos x="4505801" y="935259"/>
              </a:cxn>
              <a:cxn ang="0">
                <a:pos x="4505801" y="788670"/>
              </a:cxn>
              <a:cxn ang="0">
                <a:pos x="4180809" y="788670"/>
              </a:cxn>
              <a:cxn ang="0">
                <a:pos x="4180809" y="935259"/>
              </a:cxn>
              <a:cxn ang="0">
                <a:pos x="4338543" y="935259"/>
              </a:cxn>
              <a:cxn ang="0">
                <a:pos x="4338543" y="788670"/>
              </a:cxn>
              <a:cxn ang="0">
                <a:pos x="4013550" y="788670"/>
              </a:cxn>
              <a:cxn ang="0">
                <a:pos x="4013550" y="935259"/>
              </a:cxn>
              <a:cxn ang="0">
                <a:pos x="4171284" y="935259"/>
              </a:cxn>
              <a:cxn ang="0">
                <a:pos x="4171284" y="788670"/>
              </a:cxn>
              <a:cxn ang="0">
                <a:pos x="3846291" y="788670"/>
              </a:cxn>
              <a:cxn ang="0">
                <a:pos x="3846291" y="935259"/>
              </a:cxn>
              <a:cxn ang="0">
                <a:pos x="4004025" y="935259"/>
              </a:cxn>
              <a:cxn ang="0">
                <a:pos x="4004025" y="788670"/>
              </a:cxn>
              <a:cxn ang="0">
                <a:pos x="3678936" y="788670"/>
              </a:cxn>
              <a:cxn ang="0">
                <a:pos x="3678936" y="935259"/>
              </a:cxn>
              <a:cxn ang="0">
                <a:pos x="3836766" y="935259"/>
              </a:cxn>
              <a:cxn ang="0">
                <a:pos x="3836766" y="788670"/>
              </a:cxn>
              <a:cxn ang="0">
                <a:pos x="3511677" y="788670"/>
              </a:cxn>
              <a:cxn ang="0">
                <a:pos x="3511677" y="935259"/>
              </a:cxn>
              <a:cxn ang="0">
                <a:pos x="3669411" y="935259"/>
              </a:cxn>
              <a:cxn ang="0">
                <a:pos x="3669411" y="788670"/>
              </a:cxn>
              <a:cxn ang="0">
                <a:pos x="3344418" y="788670"/>
              </a:cxn>
              <a:cxn ang="0">
                <a:pos x="3344418" y="935259"/>
              </a:cxn>
              <a:cxn ang="0">
                <a:pos x="3502152" y="935259"/>
              </a:cxn>
              <a:cxn ang="0">
                <a:pos x="3502152" y="788670"/>
              </a:cxn>
              <a:cxn ang="0">
                <a:pos x="3177159" y="788670"/>
              </a:cxn>
              <a:cxn ang="0">
                <a:pos x="3177159" y="935259"/>
              </a:cxn>
              <a:cxn ang="0">
                <a:pos x="3334893" y="935259"/>
              </a:cxn>
              <a:cxn ang="0">
                <a:pos x="3334893" y="788670"/>
              </a:cxn>
              <a:cxn ang="0">
                <a:pos x="3009900" y="788670"/>
              </a:cxn>
              <a:cxn ang="0">
                <a:pos x="3009900" y="935259"/>
              </a:cxn>
              <a:cxn ang="0">
                <a:pos x="3167634" y="935259"/>
              </a:cxn>
              <a:cxn ang="0">
                <a:pos x="3167634" y="788670"/>
              </a:cxn>
              <a:cxn ang="0">
                <a:pos x="2842641" y="788670"/>
              </a:cxn>
              <a:cxn ang="0">
                <a:pos x="2842641" y="935259"/>
              </a:cxn>
              <a:cxn ang="0">
                <a:pos x="3000375" y="935259"/>
              </a:cxn>
              <a:cxn ang="0">
                <a:pos x="3000375" y="788670"/>
              </a:cxn>
              <a:cxn ang="0">
                <a:pos x="2675382" y="788670"/>
              </a:cxn>
              <a:cxn ang="0">
                <a:pos x="2675382" y="935259"/>
              </a:cxn>
              <a:cxn ang="0">
                <a:pos x="2833116" y="935259"/>
              </a:cxn>
              <a:cxn ang="0">
                <a:pos x="2833116" y="788670"/>
              </a:cxn>
              <a:cxn ang="0">
                <a:pos x="2508123" y="788670"/>
              </a:cxn>
              <a:cxn ang="0">
                <a:pos x="2508123" y="935259"/>
              </a:cxn>
              <a:cxn ang="0">
                <a:pos x="2665857" y="935259"/>
              </a:cxn>
              <a:cxn ang="0">
                <a:pos x="2665857" y="788670"/>
              </a:cxn>
              <a:cxn ang="0">
                <a:pos x="2340864" y="788670"/>
              </a:cxn>
              <a:cxn ang="0">
                <a:pos x="2340864" y="935259"/>
              </a:cxn>
              <a:cxn ang="0">
                <a:pos x="2498598" y="935259"/>
              </a:cxn>
              <a:cxn ang="0">
                <a:pos x="2498598" y="788670"/>
              </a:cxn>
              <a:cxn ang="0">
                <a:pos x="2173510" y="788670"/>
              </a:cxn>
              <a:cxn ang="0">
                <a:pos x="2173510" y="935259"/>
              </a:cxn>
              <a:cxn ang="0">
                <a:pos x="2331339" y="935259"/>
              </a:cxn>
              <a:cxn ang="0">
                <a:pos x="2331339" y="788670"/>
              </a:cxn>
              <a:cxn ang="0">
                <a:pos x="2006251" y="788670"/>
              </a:cxn>
              <a:cxn ang="0">
                <a:pos x="2006251" y="935259"/>
              </a:cxn>
              <a:cxn ang="0">
                <a:pos x="2163985" y="935259"/>
              </a:cxn>
              <a:cxn ang="0">
                <a:pos x="2163985" y="788670"/>
              </a:cxn>
              <a:cxn ang="0">
                <a:pos x="1838992" y="788670"/>
              </a:cxn>
              <a:cxn ang="0">
                <a:pos x="1838992" y="935259"/>
              </a:cxn>
              <a:cxn ang="0">
                <a:pos x="1996726" y="935259"/>
              </a:cxn>
              <a:cxn ang="0">
                <a:pos x="1996726" y="788670"/>
              </a:cxn>
              <a:cxn ang="0">
                <a:pos x="1671733" y="788670"/>
              </a:cxn>
              <a:cxn ang="0">
                <a:pos x="1671733" y="935259"/>
              </a:cxn>
              <a:cxn ang="0">
                <a:pos x="1829467" y="935259"/>
              </a:cxn>
              <a:cxn ang="0">
                <a:pos x="1829467" y="788670"/>
              </a:cxn>
              <a:cxn ang="0">
                <a:pos x="1504474" y="788670"/>
              </a:cxn>
              <a:cxn ang="0">
                <a:pos x="1504474" y="935259"/>
              </a:cxn>
              <a:cxn ang="0">
                <a:pos x="1662208" y="935259"/>
              </a:cxn>
              <a:cxn ang="0">
                <a:pos x="1662208" y="788670"/>
              </a:cxn>
              <a:cxn ang="0">
                <a:pos x="1337215" y="788670"/>
              </a:cxn>
              <a:cxn ang="0">
                <a:pos x="1337215" y="935259"/>
              </a:cxn>
              <a:cxn ang="0">
                <a:pos x="1494949" y="935259"/>
              </a:cxn>
              <a:cxn ang="0">
                <a:pos x="1494949" y="788670"/>
              </a:cxn>
              <a:cxn ang="0">
                <a:pos x="1169956" y="788670"/>
              </a:cxn>
              <a:cxn ang="0">
                <a:pos x="1169956" y="935259"/>
              </a:cxn>
              <a:cxn ang="0">
                <a:pos x="1327690" y="935259"/>
              </a:cxn>
              <a:cxn ang="0">
                <a:pos x="1327690" y="788670"/>
              </a:cxn>
              <a:cxn ang="0">
                <a:pos x="1002697" y="788670"/>
              </a:cxn>
              <a:cxn ang="0">
                <a:pos x="1002697" y="935259"/>
              </a:cxn>
              <a:cxn ang="0">
                <a:pos x="1160431" y="935259"/>
              </a:cxn>
              <a:cxn ang="0">
                <a:pos x="1160431" y="788670"/>
              </a:cxn>
              <a:cxn ang="0">
                <a:pos x="835438" y="788670"/>
              </a:cxn>
              <a:cxn ang="0">
                <a:pos x="835438" y="935259"/>
              </a:cxn>
              <a:cxn ang="0">
                <a:pos x="993172" y="935259"/>
              </a:cxn>
              <a:cxn ang="0">
                <a:pos x="993172" y="788670"/>
              </a:cxn>
              <a:cxn ang="0">
                <a:pos x="668179" y="788670"/>
              </a:cxn>
              <a:cxn ang="0">
                <a:pos x="668179" y="935259"/>
              </a:cxn>
              <a:cxn ang="0">
                <a:pos x="825913" y="935259"/>
              </a:cxn>
              <a:cxn ang="0">
                <a:pos x="825913" y="788670"/>
              </a:cxn>
              <a:cxn ang="0">
                <a:pos x="500920" y="788670"/>
              </a:cxn>
              <a:cxn ang="0">
                <a:pos x="500920" y="935259"/>
              </a:cxn>
              <a:cxn ang="0">
                <a:pos x="658654" y="935259"/>
              </a:cxn>
              <a:cxn ang="0">
                <a:pos x="658654" y="788670"/>
              </a:cxn>
              <a:cxn ang="0">
                <a:pos x="333566" y="788670"/>
              </a:cxn>
              <a:cxn ang="0">
                <a:pos x="333566" y="935259"/>
              </a:cxn>
              <a:cxn ang="0">
                <a:pos x="491395" y="935259"/>
              </a:cxn>
              <a:cxn ang="0">
                <a:pos x="491395" y="788670"/>
              </a:cxn>
              <a:cxn ang="0">
                <a:pos x="166307" y="788670"/>
              </a:cxn>
              <a:cxn ang="0">
                <a:pos x="166307" y="935259"/>
              </a:cxn>
              <a:cxn ang="0">
                <a:pos x="324041" y="935259"/>
              </a:cxn>
              <a:cxn ang="0">
                <a:pos x="324041" y="788670"/>
              </a:cxn>
              <a:cxn ang="0">
                <a:pos x="9525" y="788670"/>
              </a:cxn>
              <a:cxn ang="0">
                <a:pos x="9525" y="935259"/>
              </a:cxn>
              <a:cxn ang="0">
                <a:pos x="156782" y="935259"/>
              </a:cxn>
              <a:cxn ang="0">
                <a:pos x="156782" y="788670"/>
              </a:cxn>
              <a:cxn ang="0">
                <a:pos x="4515326" y="632555"/>
              </a:cxn>
              <a:cxn ang="0">
                <a:pos x="4515326" y="779145"/>
              </a:cxn>
              <a:cxn ang="0">
                <a:pos x="4673060" y="779145"/>
              </a:cxn>
              <a:cxn ang="0">
                <a:pos x="4673060" y="632555"/>
              </a:cxn>
              <a:cxn ang="0">
                <a:pos x="4348068" y="632555"/>
              </a:cxn>
              <a:cxn ang="0">
                <a:pos x="4348068" y="779145"/>
              </a:cxn>
              <a:cxn ang="0">
                <a:pos x="4505801" y="779145"/>
              </a:cxn>
              <a:cxn ang="0">
                <a:pos x="4505801" y="632555"/>
              </a:cxn>
              <a:cxn ang="0">
                <a:pos x="4180809" y="632555"/>
              </a:cxn>
              <a:cxn ang="0">
                <a:pos x="4180809" y="779145"/>
              </a:cxn>
              <a:cxn ang="0">
                <a:pos x="4338543" y="779145"/>
              </a:cxn>
              <a:cxn ang="0">
                <a:pos x="4338543" y="632555"/>
              </a:cxn>
              <a:cxn ang="0">
                <a:pos x="4013550" y="632555"/>
              </a:cxn>
              <a:cxn ang="0">
                <a:pos x="4013550" y="779145"/>
              </a:cxn>
              <a:cxn ang="0">
                <a:pos x="4171284" y="779145"/>
              </a:cxn>
              <a:cxn ang="0">
                <a:pos x="4171284" y="632555"/>
              </a:cxn>
              <a:cxn ang="0">
                <a:pos x="3846291" y="632555"/>
              </a:cxn>
              <a:cxn ang="0">
                <a:pos x="3846291" y="779145"/>
              </a:cxn>
              <a:cxn ang="0">
                <a:pos x="4004025" y="779145"/>
              </a:cxn>
              <a:cxn ang="0">
                <a:pos x="4004025" y="632555"/>
              </a:cxn>
              <a:cxn ang="0">
                <a:pos x="3678936" y="632555"/>
              </a:cxn>
              <a:cxn ang="0">
                <a:pos x="3678936" y="779145"/>
              </a:cxn>
              <a:cxn ang="0">
                <a:pos x="3836766" y="779145"/>
              </a:cxn>
              <a:cxn ang="0">
                <a:pos x="3836766" y="632555"/>
              </a:cxn>
              <a:cxn ang="0">
                <a:pos x="3511677" y="632555"/>
              </a:cxn>
              <a:cxn ang="0">
                <a:pos x="3511677" y="779145"/>
              </a:cxn>
              <a:cxn ang="0">
                <a:pos x="3669411" y="779145"/>
              </a:cxn>
              <a:cxn ang="0">
                <a:pos x="3669411" y="632555"/>
              </a:cxn>
              <a:cxn ang="0">
                <a:pos x="3344418" y="632555"/>
              </a:cxn>
              <a:cxn ang="0">
                <a:pos x="3344418" y="779145"/>
              </a:cxn>
              <a:cxn ang="0">
                <a:pos x="3502152" y="779145"/>
              </a:cxn>
              <a:cxn ang="0">
                <a:pos x="3502152" y="632555"/>
              </a:cxn>
              <a:cxn ang="0">
                <a:pos x="3177159" y="632555"/>
              </a:cxn>
              <a:cxn ang="0">
                <a:pos x="3177159" y="779145"/>
              </a:cxn>
              <a:cxn ang="0">
                <a:pos x="3334893" y="779145"/>
              </a:cxn>
              <a:cxn ang="0">
                <a:pos x="3334893" y="632555"/>
              </a:cxn>
              <a:cxn ang="0">
                <a:pos x="3009900" y="632555"/>
              </a:cxn>
              <a:cxn ang="0">
                <a:pos x="3009900" y="779145"/>
              </a:cxn>
              <a:cxn ang="0">
                <a:pos x="3167634" y="779145"/>
              </a:cxn>
              <a:cxn ang="0">
                <a:pos x="3167634" y="632555"/>
              </a:cxn>
              <a:cxn ang="0">
                <a:pos x="2842641" y="632555"/>
              </a:cxn>
              <a:cxn ang="0">
                <a:pos x="2842641" y="779145"/>
              </a:cxn>
              <a:cxn ang="0">
                <a:pos x="3000375" y="779145"/>
              </a:cxn>
              <a:cxn ang="0">
                <a:pos x="3000375" y="632555"/>
              </a:cxn>
              <a:cxn ang="0">
                <a:pos x="2675382" y="632555"/>
              </a:cxn>
              <a:cxn ang="0">
                <a:pos x="2675382" y="779145"/>
              </a:cxn>
              <a:cxn ang="0">
                <a:pos x="2833116" y="779145"/>
              </a:cxn>
              <a:cxn ang="0">
                <a:pos x="2833116" y="632555"/>
              </a:cxn>
              <a:cxn ang="0">
                <a:pos x="2508123" y="632555"/>
              </a:cxn>
              <a:cxn ang="0">
                <a:pos x="2508123" y="779145"/>
              </a:cxn>
              <a:cxn ang="0">
                <a:pos x="2665857" y="779145"/>
              </a:cxn>
              <a:cxn ang="0">
                <a:pos x="2665857" y="632555"/>
              </a:cxn>
              <a:cxn ang="0">
                <a:pos x="2340864" y="632555"/>
              </a:cxn>
              <a:cxn ang="0">
                <a:pos x="2340864" y="779145"/>
              </a:cxn>
              <a:cxn ang="0">
                <a:pos x="2498598" y="779145"/>
              </a:cxn>
              <a:cxn ang="0">
                <a:pos x="2498598" y="632555"/>
              </a:cxn>
              <a:cxn ang="0">
                <a:pos x="2173510" y="632555"/>
              </a:cxn>
              <a:cxn ang="0">
                <a:pos x="2173510" y="779145"/>
              </a:cxn>
              <a:cxn ang="0">
                <a:pos x="2331339" y="779145"/>
              </a:cxn>
              <a:cxn ang="0">
                <a:pos x="2331339" y="632555"/>
              </a:cxn>
              <a:cxn ang="0">
                <a:pos x="2006251" y="632555"/>
              </a:cxn>
              <a:cxn ang="0">
                <a:pos x="2006251" y="779145"/>
              </a:cxn>
              <a:cxn ang="0">
                <a:pos x="2163985" y="779145"/>
              </a:cxn>
              <a:cxn ang="0">
                <a:pos x="2163985" y="632555"/>
              </a:cxn>
              <a:cxn ang="0">
                <a:pos x="1838992" y="632555"/>
              </a:cxn>
              <a:cxn ang="0">
                <a:pos x="1838992" y="779145"/>
              </a:cxn>
              <a:cxn ang="0">
                <a:pos x="1996726" y="779145"/>
              </a:cxn>
              <a:cxn ang="0">
                <a:pos x="1996726" y="632555"/>
              </a:cxn>
              <a:cxn ang="0">
                <a:pos x="1671733" y="632555"/>
              </a:cxn>
              <a:cxn ang="0">
                <a:pos x="1671733" y="779145"/>
              </a:cxn>
              <a:cxn ang="0">
                <a:pos x="1829467" y="779145"/>
              </a:cxn>
              <a:cxn ang="0">
                <a:pos x="1829467" y="632555"/>
              </a:cxn>
              <a:cxn ang="0">
                <a:pos x="1504474" y="632555"/>
              </a:cxn>
              <a:cxn ang="0">
                <a:pos x="1504474" y="779145"/>
              </a:cxn>
              <a:cxn ang="0">
                <a:pos x="1662208" y="779145"/>
              </a:cxn>
              <a:cxn ang="0">
                <a:pos x="1662208" y="632555"/>
              </a:cxn>
              <a:cxn ang="0">
                <a:pos x="1337215" y="632555"/>
              </a:cxn>
              <a:cxn ang="0">
                <a:pos x="1337215" y="779145"/>
              </a:cxn>
              <a:cxn ang="0">
                <a:pos x="1494949" y="779145"/>
              </a:cxn>
              <a:cxn ang="0">
                <a:pos x="1494949" y="632555"/>
              </a:cxn>
              <a:cxn ang="0">
                <a:pos x="1169956" y="632555"/>
              </a:cxn>
              <a:cxn ang="0">
                <a:pos x="1169956" y="779145"/>
              </a:cxn>
              <a:cxn ang="0">
                <a:pos x="1327690" y="779145"/>
              </a:cxn>
              <a:cxn ang="0">
                <a:pos x="1327690" y="632555"/>
              </a:cxn>
              <a:cxn ang="0">
                <a:pos x="1002697" y="632555"/>
              </a:cxn>
              <a:cxn ang="0">
                <a:pos x="1002697" y="779145"/>
              </a:cxn>
              <a:cxn ang="0">
                <a:pos x="1160431" y="779145"/>
              </a:cxn>
              <a:cxn ang="0">
                <a:pos x="1160431" y="632555"/>
              </a:cxn>
              <a:cxn ang="0">
                <a:pos x="835438" y="632555"/>
              </a:cxn>
              <a:cxn ang="0">
                <a:pos x="835438" y="779145"/>
              </a:cxn>
              <a:cxn ang="0">
                <a:pos x="993172" y="779145"/>
              </a:cxn>
              <a:cxn ang="0">
                <a:pos x="993172" y="632555"/>
              </a:cxn>
              <a:cxn ang="0">
                <a:pos x="668179" y="632555"/>
              </a:cxn>
              <a:cxn ang="0">
                <a:pos x="668179" y="779145"/>
              </a:cxn>
              <a:cxn ang="0">
                <a:pos x="825913" y="779145"/>
              </a:cxn>
              <a:cxn ang="0">
                <a:pos x="825913" y="632555"/>
              </a:cxn>
              <a:cxn ang="0">
                <a:pos x="500920" y="632555"/>
              </a:cxn>
              <a:cxn ang="0">
                <a:pos x="500920" y="779145"/>
              </a:cxn>
              <a:cxn ang="0">
                <a:pos x="658654" y="779145"/>
              </a:cxn>
              <a:cxn ang="0">
                <a:pos x="658654" y="632555"/>
              </a:cxn>
              <a:cxn ang="0">
                <a:pos x="333566" y="632555"/>
              </a:cxn>
              <a:cxn ang="0">
                <a:pos x="333566" y="779145"/>
              </a:cxn>
              <a:cxn ang="0">
                <a:pos x="491395" y="779145"/>
              </a:cxn>
              <a:cxn ang="0">
                <a:pos x="491395" y="632555"/>
              </a:cxn>
              <a:cxn ang="0">
                <a:pos x="166307" y="632555"/>
              </a:cxn>
              <a:cxn ang="0">
                <a:pos x="166307" y="779145"/>
              </a:cxn>
              <a:cxn ang="0">
                <a:pos x="324041" y="779145"/>
              </a:cxn>
              <a:cxn ang="0">
                <a:pos x="324041" y="632555"/>
              </a:cxn>
              <a:cxn ang="0">
                <a:pos x="9525" y="632555"/>
              </a:cxn>
              <a:cxn ang="0">
                <a:pos x="9525" y="779145"/>
              </a:cxn>
              <a:cxn ang="0">
                <a:pos x="156782" y="779145"/>
              </a:cxn>
              <a:cxn ang="0">
                <a:pos x="156782" y="632555"/>
              </a:cxn>
              <a:cxn ang="0">
                <a:pos x="4515326" y="476440"/>
              </a:cxn>
              <a:cxn ang="0">
                <a:pos x="4515326" y="623030"/>
              </a:cxn>
              <a:cxn ang="0">
                <a:pos x="4673060" y="623030"/>
              </a:cxn>
              <a:cxn ang="0">
                <a:pos x="4673060" y="476440"/>
              </a:cxn>
              <a:cxn ang="0">
                <a:pos x="4348068" y="476440"/>
              </a:cxn>
              <a:cxn ang="0">
                <a:pos x="4348068" y="623030"/>
              </a:cxn>
              <a:cxn ang="0">
                <a:pos x="4505801" y="623030"/>
              </a:cxn>
              <a:cxn ang="0">
                <a:pos x="4505801" y="476440"/>
              </a:cxn>
              <a:cxn ang="0">
                <a:pos x="4180809" y="476440"/>
              </a:cxn>
              <a:cxn ang="0">
                <a:pos x="4180809" y="623030"/>
              </a:cxn>
              <a:cxn ang="0">
                <a:pos x="4338543" y="623030"/>
              </a:cxn>
              <a:cxn ang="0">
                <a:pos x="4338543" y="476440"/>
              </a:cxn>
              <a:cxn ang="0">
                <a:pos x="4013550" y="476440"/>
              </a:cxn>
              <a:cxn ang="0">
                <a:pos x="4013550" y="623030"/>
              </a:cxn>
              <a:cxn ang="0">
                <a:pos x="4171284" y="623030"/>
              </a:cxn>
              <a:cxn ang="0">
                <a:pos x="4171284" y="476440"/>
              </a:cxn>
              <a:cxn ang="0">
                <a:pos x="3846291" y="476440"/>
              </a:cxn>
              <a:cxn ang="0">
                <a:pos x="3846291" y="623030"/>
              </a:cxn>
              <a:cxn ang="0">
                <a:pos x="4004025" y="623030"/>
              </a:cxn>
              <a:cxn ang="0">
                <a:pos x="4004025" y="476440"/>
              </a:cxn>
              <a:cxn ang="0">
                <a:pos x="3678936" y="476440"/>
              </a:cxn>
              <a:cxn ang="0">
                <a:pos x="3678936" y="623030"/>
              </a:cxn>
              <a:cxn ang="0">
                <a:pos x="3836766" y="623030"/>
              </a:cxn>
              <a:cxn ang="0">
                <a:pos x="3836766" y="476440"/>
              </a:cxn>
              <a:cxn ang="0">
                <a:pos x="3511677" y="476440"/>
              </a:cxn>
              <a:cxn ang="0">
                <a:pos x="3511677" y="623030"/>
              </a:cxn>
              <a:cxn ang="0">
                <a:pos x="3669411" y="623030"/>
              </a:cxn>
              <a:cxn ang="0">
                <a:pos x="3669411" y="476440"/>
              </a:cxn>
              <a:cxn ang="0">
                <a:pos x="3344418" y="476440"/>
              </a:cxn>
              <a:cxn ang="0">
                <a:pos x="3344418" y="623030"/>
              </a:cxn>
              <a:cxn ang="0">
                <a:pos x="3502152" y="623030"/>
              </a:cxn>
              <a:cxn ang="0">
                <a:pos x="3502152" y="476440"/>
              </a:cxn>
              <a:cxn ang="0">
                <a:pos x="3177159" y="476440"/>
              </a:cxn>
              <a:cxn ang="0">
                <a:pos x="3177159" y="623030"/>
              </a:cxn>
              <a:cxn ang="0">
                <a:pos x="3334893" y="623030"/>
              </a:cxn>
              <a:cxn ang="0">
                <a:pos x="3334893" y="476440"/>
              </a:cxn>
              <a:cxn ang="0">
                <a:pos x="3009900" y="476440"/>
              </a:cxn>
              <a:cxn ang="0">
                <a:pos x="3009900" y="623030"/>
              </a:cxn>
              <a:cxn ang="0">
                <a:pos x="3167634" y="623030"/>
              </a:cxn>
              <a:cxn ang="0">
                <a:pos x="3167634" y="476440"/>
              </a:cxn>
              <a:cxn ang="0">
                <a:pos x="2842641" y="476440"/>
              </a:cxn>
              <a:cxn ang="0">
                <a:pos x="2842641" y="623030"/>
              </a:cxn>
              <a:cxn ang="0">
                <a:pos x="3000375" y="623030"/>
              </a:cxn>
              <a:cxn ang="0">
                <a:pos x="3000375" y="476440"/>
              </a:cxn>
              <a:cxn ang="0">
                <a:pos x="2675382" y="476440"/>
              </a:cxn>
              <a:cxn ang="0">
                <a:pos x="2675382" y="623030"/>
              </a:cxn>
              <a:cxn ang="0">
                <a:pos x="2833116" y="623030"/>
              </a:cxn>
              <a:cxn ang="0">
                <a:pos x="2833116" y="476440"/>
              </a:cxn>
              <a:cxn ang="0">
                <a:pos x="2508123" y="476440"/>
              </a:cxn>
              <a:cxn ang="0">
                <a:pos x="2508123" y="623030"/>
              </a:cxn>
              <a:cxn ang="0">
                <a:pos x="2665857" y="623030"/>
              </a:cxn>
              <a:cxn ang="0">
                <a:pos x="2665857" y="476440"/>
              </a:cxn>
              <a:cxn ang="0">
                <a:pos x="2340864" y="476440"/>
              </a:cxn>
              <a:cxn ang="0">
                <a:pos x="2340864" y="623030"/>
              </a:cxn>
              <a:cxn ang="0">
                <a:pos x="2498598" y="623030"/>
              </a:cxn>
              <a:cxn ang="0">
                <a:pos x="2498598" y="476440"/>
              </a:cxn>
              <a:cxn ang="0">
                <a:pos x="2173510" y="476440"/>
              </a:cxn>
              <a:cxn ang="0">
                <a:pos x="2173510" y="623030"/>
              </a:cxn>
              <a:cxn ang="0">
                <a:pos x="2331339" y="623030"/>
              </a:cxn>
              <a:cxn ang="0">
                <a:pos x="2331339" y="476440"/>
              </a:cxn>
              <a:cxn ang="0">
                <a:pos x="2006251" y="476440"/>
              </a:cxn>
              <a:cxn ang="0">
                <a:pos x="2006251" y="623030"/>
              </a:cxn>
              <a:cxn ang="0">
                <a:pos x="2163985" y="623030"/>
              </a:cxn>
              <a:cxn ang="0">
                <a:pos x="2163985" y="476440"/>
              </a:cxn>
              <a:cxn ang="0">
                <a:pos x="1838992" y="476440"/>
              </a:cxn>
              <a:cxn ang="0">
                <a:pos x="1838992" y="623030"/>
              </a:cxn>
              <a:cxn ang="0">
                <a:pos x="1996726" y="623030"/>
              </a:cxn>
              <a:cxn ang="0">
                <a:pos x="1996726" y="476440"/>
              </a:cxn>
              <a:cxn ang="0">
                <a:pos x="1671733" y="476440"/>
              </a:cxn>
              <a:cxn ang="0">
                <a:pos x="1671733" y="623030"/>
              </a:cxn>
              <a:cxn ang="0">
                <a:pos x="1829467" y="623030"/>
              </a:cxn>
              <a:cxn ang="0">
                <a:pos x="1829467" y="476440"/>
              </a:cxn>
              <a:cxn ang="0">
                <a:pos x="1504474" y="476440"/>
              </a:cxn>
              <a:cxn ang="0">
                <a:pos x="1504474" y="623030"/>
              </a:cxn>
              <a:cxn ang="0">
                <a:pos x="1662208" y="623030"/>
              </a:cxn>
              <a:cxn ang="0">
                <a:pos x="1662208" y="476440"/>
              </a:cxn>
              <a:cxn ang="0">
                <a:pos x="1337215" y="476440"/>
              </a:cxn>
              <a:cxn ang="0">
                <a:pos x="1337215" y="623030"/>
              </a:cxn>
              <a:cxn ang="0">
                <a:pos x="1494949" y="623030"/>
              </a:cxn>
              <a:cxn ang="0">
                <a:pos x="1494949" y="476440"/>
              </a:cxn>
              <a:cxn ang="0">
                <a:pos x="1169956" y="476440"/>
              </a:cxn>
              <a:cxn ang="0">
                <a:pos x="1169956" y="623030"/>
              </a:cxn>
              <a:cxn ang="0">
                <a:pos x="1327690" y="623030"/>
              </a:cxn>
              <a:cxn ang="0">
                <a:pos x="1327690" y="476440"/>
              </a:cxn>
              <a:cxn ang="0">
                <a:pos x="1002697" y="476440"/>
              </a:cxn>
              <a:cxn ang="0">
                <a:pos x="1002697" y="623030"/>
              </a:cxn>
              <a:cxn ang="0">
                <a:pos x="1160431" y="623030"/>
              </a:cxn>
              <a:cxn ang="0">
                <a:pos x="1160431" y="476440"/>
              </a:cxn>
              <a:cxn ang="0">
                <a:pos x="835438" y="476440"/>
              </a:cxn>
              <a:cxn ang="0">
                <a:pos x="835438" y="623030"/>
              </a:cxn>
              <a:cxn ang="0">
                <a:pos x="993172" y="623030"/>
              </a:cxn>
              <a:cxn ang="0">
                <a:pos x="993172" y="476440"/>
              </a:cxn>
              <a:cxn ang="0">
                <a:pos x="668179" y="476440"/>
              </a:cxn>
              <a:cxn ang="0">
                <a:pos x="668179" y="623030"/>
              </a:cxn>
              <a:cxn ang="0">
                <a:pos x="825913" y="623030"/>
              </a:cxn>
              <a:cxn ang="0">
                <a:pos x="825913" y="476440"/>
              </a:cxn>
              <a:cxn ang="0">
                <a:pos x="500920" y="476440"/>
              </a:cxn>
              <a:cxn ang="0">
                <a:pos x="500920" y="623030"/>
              </a:cxn>
              <a:cxn ang="0">
                <a:pos x="658654" y="623030"/>
              </a:cxn>
              <a:cxn ang="0">
                <a:pos x="658654" y="476440"/>
              </a:cxn>
              <a:cxn ang="0">
                <a:pos x="333566" y="476440"/>
              </a:cxn>
              <a:cxn ang="0">
                <a:pos x="333566" y="623030"/>
              </a:cxn>
              <a:cxn ang="0">
                <a:pos x="491395" y="623030"/>
              </a:cxn>
              <a:cxn ang="0">
                <a:pos x="491395" y="476440"/>
              </a:cxn>
              <a:cxn ang="0">
                <a:pos x="166307" y="476440"/>
              </a:cxn>
              <a:cxn ang="0">
                <a:pos x="166307" y="623030"/>
              </a:cxn>
              <a:cxn ang="0">
                <a:pos x="324041" y="623030"/>
              </a:cxn>
              <a:cxn ang="0">
                <a:pos x="324041" y="476440"/>
              </a:cxn>
              <a:cxn ang="0">
                <a:pos x="9525" y="476440"/>
              </a:cxn>
              <a:cxn ang="0">
                <a:pos x="9525" y="623030"/>
              </a:cxn>
              <a:cxn ang="0">
                <a:pos x="156782" y="623030"/>
              </a:cxn>
              <a:cxn ang="0">
                <a:pos x="156782" y="476440"/>
              </a:cxn>
              <a:cxn ang="0">
                <a:pos x="4515326" y="320325"/>
              </a:cxn>
              <a:cxn ang="0">
                <a:pos x="4515326" y="466915"/>
              </a:cxn>
              <a:cxn ang="0">
                <a:pos x="4673060" y="466915"/>
              </a:cxn>
              <a:cxn ang="0">
                <a:pos x="4673060" y="320325"/>
              </a:cxn>
              <a:cxn ang="0">
                <a:pos x="4348068" y="320325"/>
              </a:cxn>
              <a:cxn ang="0">
                <a:pos x="4348068" y="466915"/>
              </a:cxn>
              <a:cxn ang="0">
                <a:pos x="4505801" y="466915"/>
              </a:cxn>
              <a:cxn ang="0">
                <a:pos x="4505801" y="320325"/>
              </a:cxn>
              <a:cxn ang="0">
                <a:pos x="4180809" y="320325"/>
              </a:cxn>
              <a:cxn ang="0">
                <a:pos x="4180809" y="466915"/>
              </a:cxn>
              <a:cxn ang="0">
                <a:pos x="4338543" y="466915"/>
              </a:cxn>
              <a:cxn ang="0">
                <a:pos x="4338543" y="320325"/>
              </a:cxn>
              <a:cxn ang="0">
                <a:pos x="4013550" y="320325"/>
              </a:cxn>
              <a:cxn ang="0">
                <a:pos x="4013550" y="466915"/>
              </a:cxn>
              <a:cxn ang="0">
                <a:pos x="4171284" y="466915"/>
              </a:cxn>
              <a:cxn ang="0">
                <a:pos x="4171284" y="320325"/>
              </a:cxn>
              <a:cxn ang="0">
                <a:pos x="3846291" y="320325"/>
              </a:cxn>
              <a:cxn ang="0">
                <a:pos x="3846291" y="466915"/>
              </a:cxn>
              <a:cxn ang="0">
                <a:pos x="4004025" y="466915"/>
              </a:cxn>
              <a:cxn ang="0">
                <a:pos x="4004025" y="320325"/>
              </a:cxn>
              <a:cxn ang="0">
                <a:pos x="3678936" y="320325"/>
              </a:cxn>
              <a:cxn ang="0">
                <a:pos x="3678936" y="466915"/>
              </a:cxn>
              <a:cxn ang="0">
                <a:pos x="3836766" y="466915"/>
              </a:cxn>
              <a:cxn ang="0">
                <a:pos x="3836766" y="320325"/>
              </a:cxn>
              <a:cxn ang="0">
                <a:pos x="3511677" y="320325"/>
              </a:cxn>
              <a:cxn ang="0">
                <a:pos x="3511677" y="466915"/>
              </a:cxn>
              <a:cxn ang="0">
                <a:pos x="3669411" y="466915"/>
              </a:cxn>
              <a:cxn ang="0">
                <a:pos x="3669411" y="320325"/>
              </a:cxn>
              <a:cxn ang="0">
                <a:pos x="3344418" y="320325"/>
              </a:cxn>
              <a:cxn ang="0">
                <a:pos x="3344418" y="466915"/>
              </a:cxn>
              <a:cxn ang="0">
                <a:pos x="3502152" y="466915"/>
              </a:cxn>
              <a:cxn ang="0">
                <a:pos x="3502152" y="320325"/>
              </a:cxn>
              <a:cxn ang="0">
                <a:pos x="3177159" y="320325"/>
              </a:cxn>
              <a:cxn ang="0">
                <a:pos x="3177159" y="466915"/>
              </a:cxn>
              <a:cxn ang="0">
                <a:pos x="3334893" y="466915"/>
              </a:cxn>
              <a:cxn ang="0">
                <a:pos x="3334893" y="320325"/>
              </a:cxn>
              <a:cxn ang="0">
                <a:pos x="3009900" y="320325"/>
              </a:cxn>
              <a:cxn ang="0">
                <a:pos x="3009900" y="466915"/>
              </a:cxn>
              <a:cxn ang="0">
                <a:pos x="3167634" y="466915"/>
              </a:cxn>
              <a:cxn ang="0">
                <a:pos x="3167634" y="320325"/>
              </a:cxn>
              <a:cxn ang="0">
                <a:pos x="2842641" y="320325"/>
              </a:cxn>
              <a:cxn ang="0">
                <a:pos x="2842641" y="466915"/>
              </a:cxn>
              <a:cxn ang="0">
                <a:pos x="3000375" y="466915"/>
              </a:cxn>
              <a:cxn ang="0">
                <a:pos x="3000375" y="320325"/>
              </a:cxn>
              <a:cxn ang="0">
                <a:pos x="2675382" y="320325"/>
              </a:cxn>
              <a:cxn ang="0">
                <a:pos x="2675382" y="466915"/>
              </a:cxn>
              <a:cxn ang="0">
                <a:pos x="2833116" y="466915"/>
              </a:cxn>
              <a:cxn ang="0">
                <a:pos x="2833116" y="320325"/>
              </a:cxn>
              <a:cxn ang="0">
                <a:pos x="2508123" y="320325"/>
              </a:cxn>
              <a:cxn ang="0">
                <a:pos x="2508123" y="466915"/>
              </a:cxn>
              <a:cxn ang="0">
                <a:pos x="2665857" y="466915"/>
              </a:cxn>
              <a:cxn ang="0">
                <a:pos x="2665857" y="320325"/>
              </a:cxn>
              <a:cxn ang="0">
                <a:pos x="2340864" y="320325"/>
              </a:cxn>
              <a:cxn ang="0">
                <a:pos x="2340864" y="466915"/>
              </a:cxn>
              <a:cxn ang="0">
                <a:pos x="2498598" y="466915"/>
              </a:cxn>
              <a:cxn ang="0">
                <a:pos x="2498598" y="320325"/>
              </a:cxn>
              <a:cxn ang="0">
                <a:pos x="2173510" y="320325"/>
              </a:cxn>
              <a:cxn ang="0">
                <a:pos x="2173510" y="466915"/>
              </a:cxn>
              <a:cxn ang="0">
                <a:pos x="2331339" y="466915"/>
              </a:cxn>
              <a:cxn ang="0">
                <a:pos x="2331339" y="320325"/>
              </a:cxn>
              <a:cxn ang="0">
                <a:pos x="2006251" y="320325"/>
              </a:cxn>
              <a:cxn ang="0">
                <a:pos x="2006251" y="466915"/>
              </a:cxn>
              <a:cxn ang="0">
                <a:pos x="2163985" y="466915"/>
              </a:cxn>
              <a:cxn ang="0">
                <a:pos x="2163985" y="320325"/>
              </a:cxn>
              <a:cxn ang="0">
                <a:pos x="1838992" y="320325"/>
              </a:cxn>
              <a:cxn ang="0">
                <a:pos x="1838992" y="466915"/>
              </a:cxn>
              <a:cxn ang="0">
                <a:pos x="1996726" y="466915"/>
              </a:cxn>
              <a:cxn ang="0">
                <a:pos x="1996726" y="320325"/>
              </a:cxn>
              <a:cxn ang="0">
                <a:pos x="1671733" y="320325"/>
              </a:cxn>
              <a:cxn ang="0">
                <a:pos x="1671733" y="466915"/>
              </a:cxn>
              <a:cxn ang="0">
                <a:pos x="1829467" y="466915"/>
              </a:cxn>
              <a:cxn ang="0">
                <a:pos x="1829467" y="320325"/>
              </a:cxn>
              <a:cxn ang="0">
                <a:pos x="1504474" y="320325"/>
              </a:cxn>
              <a:cxn ang="0">
                <a:pos x="1504474" y="466915"/>
              </a:cxn>
              <a:cxn ang="0">
                <a:pos x="1662208" y="466915"/>
              </a:cxn>
              <a:cxn ang="0">
                <a:pos x="1662208" y="320325"/>
              </a:cxn>
              <a:cxn ang="0">
                <a:pos x="1337215" y="320325"/>
              </a:cxn>
              <a:cxn ang="0">
                <a:pos x="1337215" y="466915"/>
              </a:cxn>
              <a:cxn ang="0">
                <a:pos x="1494949" y="466915"/>
              </a:cxn>
              <a:cxn ang="0">
                <a:pos x="1494949" y="320325"/>
              </a:cxn>
              <a:cxn ang="0">
                <a:pos x="1169956" y="320325"/>
              </a:cxn>
              <a:cxn ang="0">
                <a:pos x="1169956" y="466915"/>
              </a:cxn>
              <a:cxn ang="0">
                <a:pos x="1327690" y="466915"/>
              </a:cxn>
              <a:cxn ang="0">
                <a:pos x="1327690" y="320325"/>
              </a:cxn>
              <a:cxn ang="0">
                <a:pos x="1002697" y="320325"/>
              </a:cxn>
              <a:cxn ang="0">
                <a:pos x="1002697" y="466915"/>
              </a:cxn>
              <a:cxn ang="0">
                <a:pos x="1160431" y="466915"/>
              </a:cxn>
              <a:cxn ang="0">
                <a:pos x="1160431" y="320325"/>
              </a:cxn>
              <a:cxn ang="0">
                <a:pos x="835438" y="320325"/>
              </a:cxn>
              <a:cxn ang="0">
                <a:pos x="835438" y="466915"/>
              </a:cxn>
              <a:cxn ang="0">
                <a:pos x="993172" y="466915"/>
              </a:cxn>
              <a:cxn ang="0">
                <a:pos x="993172" y="320325"/>
              </a:cxn>
              <a:cxn ang="0">
                <a:pos x="668179" y="320325"/>
              </a:cxn>
              <a:cxn ang="0">
                <a:pos x="668179" y="466915"/>
              </a:cxn>
              <a:cxn ang="0">
                <a:pos x="825913" y="466915"/>
              </a:cxn>
              <a:cxn ang="0">
                <a:pos x="825913" y="320325"/>
              </a:cxn>
              <a:cxn ang="0">
                <a:pos x="500920" y="320325"/>
              </a:cxn>
              <a:cxn ang="0">
                <a:pos x="500920" y="466915"/>
              </a:cxn>
              <a:cxn ang="0">
                <a:pos x="658654" y="466915"/>
              </a:cxn>
              <a:cxn ang="0">
                <a:pos x="658654" y="320325"/>
              </a:cxn>
              <a:cxn ang="0">
                <a:pos x="333566" y="320325"/>
              </a:cxn>
              <a:cxn ang="0">
                <a:pos x="333566" y="466915"/>
              </a:cxn>
              <a:cxn ang="0">
                <a:pos x="491395" y="466915"/>
              </a:cxn>
              <a:cxn ang="0">
                <a:pos x="491395" y="320325"/>
              </a:cxn>
              <a:cxn ang="0">
                <a:pos x="166307" y="320325"/>
              </a:cxn>
              <a:cxn ang="0">
                <a:pos x="166307" y="466915"/>
              </a:cxn>
              <a:cxn ang="0">
                <a:pos x="324041" y="466915"/>
              </a:cxn>
              <a:cxn ang="0">
                <a:pos x="324041" y="320325"/>
              </a:cxn>
              <a:cxn ang="0">
                <a:pos x="9525" y="320325"/>
              </a:cxn>
              <a:cxn ang="0">
                <a:pos x="9525" y="466915"/>
              </a:cxn>
              <a:cxn ang="0">
                <a:pos x="156782" y="466915"/>
              </a:cxn>
              <a:cxn ang="0">
                <a:pos x="156782" y="320325"/>
              </a:cxn>
              <a:cxn ang="0">
                <a:pos x="4515326" y="164211"/>
              </a:cxn>
              <a:cxn ang="0">
                <a:pos x="4515326" y="310800"/>
              </a:cxn>
              <a:cxn ang="0">
                <a:pos x="4673060" y="310800"/>
              </a:cxn>
              <a:cxn ang="0">
                <a:pos x="4673060" y="164211"/>
              </a:cxn>
              <a:cxn ang="0">
                <a:pos x="4348068" y="164211"/>
              </a:cxn>
              <a:cxn ang="0">
                <a:pos x="4348068" y="310800"/>
              </a:cxn>
              <a:cxn ang="0">
                <a:pos x="4505801" y="310800"/>
              </a:cxn>
              <a:cxn ang="0">
                <a:pos x="4505801" y="164211"/>
              </a:cxn>
              <a:cxn ang="0">
                <a:pos x="4180809" y="164211"/>
              </a:cxn>
              <a:cxn ang="0">
                <a:pos x="4180809" y="310800"/>
              </a:cxn>
              <a:cxn ang="0">
                <a:pos x="4338543" y="310800"/>
              </a:cxn>
              <a:cxn ang="0">
                <a:pos x="4338543" y="164211"/>
              </a:cxn>
              <a:cxn ang="0">
                <a:pos x="4013550" y="164211"/>
              </a:cxn>
              <a:cxn ang="0">
                <a:pos x="4013550" y="310800"/>
              </a:cxn>
              <a:cxn ang="0">
                <a:pos x="4171284" y="310800"/>
              </a:cxn>
              <a:cxn ang="0">
                <a:pos x="4171284" y="164211"/>
              </a:cxn>
              <a:cxn ang="0">
                <a:pos x="3846291" y="164211"/>
              </a:cxn>
              <a:cxn ang="0">
                <a:pos x="3846291" y="310800"/>
              </a:cxn>
              <a:cxn ang="0">
                <a:pos x="4004025" y="310800"/>
              </a:cxn>
              <a:cxn ang="0">
                <a:pos x="4004025" y="164211"/>
              </a:cxn>
              <a:cxn ang="0">
                <a:pos x="3678936" y="164211"/>
              </a:cxn>
              <a:cxn ang="0">
                <a:pos x="3678936" y="310800"/>
              </a:cxn>
              <a:cxn ang="0">
                <a:pos x="3836766" y="310800"/>
              </a:cxn>
              <a:cxn ang="0">
                <a:pos x="3836766" y="164211"/>
              </a:cxn>
              <a:cxn ang="0">
                <a:pos x="3511677" y="164211"/>
              </a:cxn>
              <a:cxn ang="0">
                <a:pos x="3511677" y="310800"/>
              </a:cxn>
              <a:cxn ang="0">
                <a:pos x="3669411" y="310800"/>
              </a:cxn>
              <a:cxn ang="0">
                <a:pos x="3669411" y="164211"/>
              </a:cxn>
              <a:cxn ang="0">
                <a:pos x="3344418" y="164211"/>
              </a:cxn>
              <a:cxn ang="0">
                <a:pos x="3344418" y="310800"/>
              </a:cxn>
              <a:cxn ang="0">
                <a:pos x="3502152" y="310800"/>
              </a:cxn>
              <a:cxn ang="0">
                <a:pos x="3502152" y="164211"/>
              </a:cxn>
              <a:cxn ang="0">
                <a:pos x="3177159" y="164211"/>
              </a:cxn>
              <a:cxn ang="0">
                <a:pos x="3177159" y="310800"/>
              </a:cxn>
              <a:cxn ang="0">
                <a:pos x="3334893" y="310800"/>
              </a:cxn>
              <a:cxn ang="0">
                <a:pos x="3334893" y="164211"/>
              </a:cxn>
              <a:cxn ang="0">
                <a:pos x="3009900" y="164211"/>
              </a:cxn>
              <a:cxn ang="0">
                <a:pos x="3009900" y="310800"/>
              </a:cxn>
              <a:cxn ang="0">
                <a:pos x="3167634" y="310800"/>
              </a:cxn>
              <a:cxn ang="0">
                <a:pos x="3167634" y="164211"/>
              </a:cxn>
              <a:cxn ang="0">
                <a:pos x="2842641" y="164211"/>
              </a:cxn>
              <a:cxn ang="0">
                <a:pos x="2842641" y="310800"/>
              </a:cxn>
              <a:cxn ang="0">
                <a:pos x="3000375" y="310800"/>
              </a:cxn>
              <a:cxn ang="0">
                <a:pos x="3000375" y="164211"/>
              </a:cxn>
              <a:cxn ang="0">
                <a:pos x="2675382" y="164211"/>
              </a:cxn>
              <a:cxn ang="0">
                <a:pos x="2675382" y="310800"/>
              </a:cxn>
              <a:cxn ang="0">
                <a:pos x="2833116" y="310800"/>
              </a:cxn>
              <a:cxn ang="0">
                <a:pos x="2833116" y="164211"/>
              </a:cxn>
              <a:cxn ang="0">
                <a:pos x="2508123" y="164211"/>
              </a:cxn>
              <a:cxn ang="0">
                <a:pos x="2508123" y="310800"/>
              </a:cxn>
              <a:cxn ang="0">
                <a:pos x="2665857" y="310800"/>
              </a:cxn>
              <a:cxn ang="0">
                <a:pos x="2665857" y="164211"/>
              </a:cxn>
              <a:cxn ang="0">
                <a:pos x="2340864" y="164211"/>
              </a:cxn>
              <a:cxn ang="0">
                <a:pos x="2340864" y="310800"/>
              </a:cxn>
              <a:cxn ang="0">
                <a:pos x="2498598" y="310800"/>
              </a:cxn>
              <a:cxn ang="0">
                <a:pos x="2498598" y="164211"/>
              </a:cxn>
              <a:cxn ang="0">
                <a:pos x="2173510" y="164211"/>
              </a:cxn>
              <a:cxn ang="0">
                <a:pos x="2173510" y="310800"/>
              </a:cxn>
              <a:cxn ang="0">
                <a:pos x="2331339" y="310800"/>
              </a:cxn>
              <a:cxn ang="0">
                <a:pos x="2331339" y="164211"/>
              </a:cxn>
              <a:cxn ang="0">
                <a:pos x="2006251" y="164211"/>
              </a:cxn>
              <a:cxn ang="0">
                <a:pos x="2006251" y="310800"/>
              </a:cxn>
              <a:cxn ang="0">
                <a:pos x="2163985" y="310800"/>
              </a:cxn>
              <a:cxn ang="0">
                <a:pos x="2163985" y="164211"/>
              </a:cxn>
              <a:cxn ang="0">
                <a:pos x="1838992" y="164211"/>
              </a:cxn>
              <a:cxn ang="0">
                <a:pos x="1838992" y="310800"/>
              </a:cxn>
              <a:cxn ang="0">
                <a:pos x="1996726" y="310800"/>
              </a:cxn>
              <a:cxn ang="0">
                <a:pos x="1996726" y="164211"/>
              </a:cxn>
              <a:cxn ang="0">
                <a:pos x="1671733" y="164211"/>
              </a:cxn>
              <a:cxn ang="0">
                <a:pos x="1671733" y="310800"/>
              </a:cxn>
              <a:cxn ang="0">
                <a:pos x="1829467" y="310800"/>
              </a:cxn>
              <a:cxn ang="0">
                <a:pos x="1829467" y="164211"/>
              </a:cxn>
              <a:cxn ang="0">
                <a:pos x="1504474" y="164211"/>
              </a:cxn>
              <a:cxn ang="0">
                <a:pos x="1504474" y="310800"/>
              </a:cxn>
              <a:cxn ang="0">
                <a:pos x="1662208" y="310800"/>
              </a:cxn>
              <a:cxn ang="0">
                <a:pos x="1662208" y="164211"/>
              </a:cxn>
              <a:cxn ang="0">
                <a:pos x="1337215" y="164211"/>
              </a:cxn>
              <a:cxn ang="0">
                <a:pos x="1337215" y="310800"/>
              </a:cxn>
              <a:cxn ang="0">
                <a:pos x="1494949" y="310800"/>
              </a:cxn>
              <a:cxn ang="0">
                <a:pos x="1494949" y="164211"/>
              </a:cxn>
              <a:cxn ang="0">
                <a:pos x="1169956" y="164211"/>
              </a:cxn>
              <a:cxn ang="0">
                <a:pos x="1169956" y="310800"/>
              </a:cxn>
              <a:cxn ang="0">
                <a:pos x="1327690" y="310800"/>
              </a:cxn>
              <a:cxn ang="0">
                <a:pos x="1327690" y="164211"/>
              </a:cxn>
              <a:cxn ang="0">
                <a:pos x="1002697" y="164211"/>
              </a:cxn>
              <a:cxn ang="0">
                <a:pos x="1002697" y="310800"/>
              </a:cxn>
              <a:cxn ang="0">
                <a:pos x="1160431" y="310800"/>
              </a:cxn>
              <a:cxn ang="0">
                <a:pos x="1160431" y="164211"/>
              </a:cxn>
              <a:cxn ang="0">
                <a:pos x="835438" y="164211"/>
              </a:cxn>
              <a:cxn ang="0">
                <a:pos x="835438" y="310800"/>
              </a:cxn>
              <a:cxn ang="0">
                <a:pos x="993172" y="310800"/>
              </a:cxn>
              <a:cxn ang="0">
                <a:pos x="993172" y="164211"/>
              </a:cxn>
              <a:cxn ang="0">
                <a:pos x="668179" y="164211"/>
              </a:cxn>
              <a:cxn ang="0">
                <a:pos x="668179" y="310800"/>
              </a:cxn>
              <a:cxn ang="0">
                <a:pos x="825913" y="310800"/>
              </a:cxn>
              <a:cxn ang="0">
                <a:pos x="825913" y="164211"/>
              </a:cxn>
              <a:cxn ang="0">
                <a:pos x="500920" y="164211"/>
              </a:cxn>
              <a:cxn ang="0">
                <a:pos x="500920" y="310800"/>
              </a:cxn>
              <a:cxn ang="0">
                <a:pos x="658654" y="310800"/>
              </a:cxn>
              <a:cxn ang="0">
                <a:pos x="658654" y="164211"/>
              </a:cxn>
              <a:cxn ang="0">
                <a:pos x="333566" y="164211"/>
              </a:cxn>
              <a:cxn ang="0">
                <a:pos x="333566" y="310800"/>
              </a:cxn>
              <a:cxn ang="0">
                <a:pos x="491395" y="310800"/>
              </a:cxn>
              <a:cxn ang="0">
                <a:pos x="491395" y="164211"/>
              </a:cxn>
              <a:cxn ang="0">
                <a:pos x="166307" y="164211"/>
              </a:cxn>
              <a:cxn ang="0">
                <a:pos x="166307" y="310800"/>
              </a:cxn>
              <a:cxn ang="0">
                <a:pos x="324041" y="310800"/>
              </a:cxn>
              <a:cxn ang="0">
                <a:pos x="324041" y="164211"/>
              </a:cxn>
              <a:cxn ang="0">
                <a:pos x="9525" y="164211"/>
              </a:cxn>
              <a:cxn ang="0">
                <a:pos x="9525" y="310800"/>
              </a:cxn>
              <a:cxn ang="0">
                <a:pos x="156782" y="310800"/>
              </a:cxn>
              <a:cxn ang="0">
                <a:pos x="156782" y="164211"/>
              </a:cxn>
              <a:cxn ang="0">
                <a:pos x="0" y="0"/>
              </a:cxn>
              <a:cxn ang="0">
                <a:pos x="9525" y="0"/>
              </a:cxn>
              <a:cxn ang="0">
                <a:pos x="9525" y="154686"/>
              </a:cxn>
              <a:cxn ang="0">
                <a:pos x="156782" y="154686"/>
              </a:cxn>
              <a:cxn ang="0">
                <a:pos x="156782" y="0"/>
              </a:cxn>
              <a:cxn ang="0">
                <a:pos x="166307" y="0"/>
              </a:cxn>
              <a:cxn ang="0">
                <a:pos x="166307" y="154686"/>
              </a:cxn>
              <a:cxn ang="0">
                <a:pos x="324041" y="154686"/>
              </a:cxn>
              <a:cxn ang="0">
                <a:pos x="324041" y="0"/>
              </a:cxn>
              <a:cxn ang="0">
                <a:pos x="333566" y="0"/>
              </a:cxn>
              <a:cxn ang="0">
                <a:pos x="333566" y="154686"/>
              </a:cxn>
              <a:cxn ang="0">
                <a:pos x="491395" y="154686"/>
              </a:cxn>
              <a:cxn ang="0">
                <a:pos x="491395" y="0"/>
              </a:cxn>
              <a:cxn ang="0">
                <a:pos x="500920" y="0"/>
              </a:cxn>
              <a:cxn ang="0">
                <a:pos x="500920" y="154686"/>
              </a:cxn>
              <a:cxn ang="0">
                <a:pos x="658654" y="154686"/>
              </a:cxn>
              <a:cxn ang="0">
                <a:pos x="658654" y="0"/>
              </a:cxn>
              <a:cxn ang="0">
                <a:pos x="668179" y="0"/>
              </a:cxn>
              <a:cxn ang="0">
                <a:pos x="668179" y="154686"/>
              </a:cxn>
              <a:cxn ang="0">
                <a:pos x="825913" y="154686"/>
              </a:cxn>
              <a:cxn ang="0">
                <a:pos x="825913" y="0"/>
              </a:cxn>
              <a:cxn ang="0">
                <a:pos x="835438" y="0"/>
              </a:cxn>
              <a:cxn ang="0">
                <a:pos x="835438" y="154686"/>
              </a:cxn>
              <a:cxn ang="0">
                <a:pos x="993172" y="154686"/>
              </a:cxn>
              <a:cxn ang="0">
                <a:pos x="993172" y="0"/>
              </a:cxn>
              <a:cxn ang="0">
                <a:pos x="1002697" y="0"/>
              </a:cxn>
              <a:cxn ang="0">
                <a:pos x="1002697" y="154686"/>
              </a:cxn>
              <a:cxn ang="0">
                <a:pos x="1160431" y="154686"/>
              </a:cxn>
              <a:cxn ang="0">
                <a:pos x="1160431" y="0"/>
              </a:cxn>
              <a:cxn ang="0">
                <a:pos x="1169956" y="0"/>
              </a:cxn>
              <a:cxn ang="0">
                <a:pos x="1169956" y="154686"/>
              </a:cxn>
              <a:cxn ang="0">
                <a:pos x="1327690" y="154686"/>
              </a:cxn>
              <a:cxn ang="0">
                <a:pos x="1327690" y="0"/>
              </a:cxn>
              <a:cxn ang="0">
                <a:pos x="1337215" y="0"/>
              </a:cxn>
              <a:cxn ang="0">
                <a:pos x="1337215" y="154686"/>
              </a:cxn>
              <a:cxn ang="0">
                <a:pos x="1494949" y="154686"/>
              </a:cxn>
              <a:cxn ang="0">
                <a:pos x="1494949" y="0"/>
              </a:cxn>
              <a:cxn ang="0">
                <a:pos x="1504474" y="0"/>
              </a:cxn>
              <a:cxn ang="0">
                <a:pos x="1504474" y="154686"/>
              </a:cxn>
              <a:cxn ang="0">
                <a:pos x="1662208" y="154686"/>
              </a:cxn>
              <a:cxn ang="0">
                <a:pos x="1662208" y="0"/>
              </a:cxn>
              <a:cxn ang="0">
                <a:pos x="1671733" y="0"/>
              </a:cxn>
              <a:cxn ang="0">
                <a:pos x="1671733" y="154686"/>
              </a:cxn>
              <a:cxn ang="0">
                <a:pos x="1829467" y="154686"/>
              </a:cxn>
              <a:cxn ang="0">
                <a:pos x="1829467" y="0"/>
              </a:cxn>
              <a:cxn ang="0">
                <a:pos x="1838992" y="0"/>
              </a:cxn>
              <a:cxn ang="0">
                <a:pos x="1838992" y="154686"/>
              </a:cxn>
              <a:cxn ang="0">
                <a:pos x="1996726" y="154686"/>
              </a:cxn>
              <a:cxn ang="0">
                <a:pos x="1996726" y="0"/>
              </a:cxn>
              <a:cxn ang="0">
                <a:pos x="2006251" y="0"/>
              </a:cxn>
              <a:cxn ang="0">
                <a:pos x="2006251" y="154686"/>
              </a:cxn>
              <a:cxn ang="0">
                <a:pos x="2163985" y="154686"/>
              </a:cxn>
              <a:cxn ang="0">
                <a:pos x="2163985" y="0"/>
              </a:cxn>
              <a:cxn ang="0">
                <a:pos x="2173510" y="0"/>
              </a:cxn>
              <a:cxn ang="0">
                <a:pos x="2173510" y="154686"/>
              </a:cxn>
              <a:cxn ang="0">
                <a:pos x="2331339" y="154686"/>
              </a:cxn>
              <a:cxn ang="0">
                <a:pos x="2331339" y="0"/>
              </a:cxn>
              <a:cxn ang="0">
                <a:pos x="2340864" y="0"/>
              </a:cxn>
              <a:cxn ang="0">
                <a:pos x="2340864" y="154686"/>
              </a:cxn>
              <a:cxn ang="0">
                <a:pos x="2498598" y="154686"/>
              </a:cxn>
              <a:cxn ang="0">
                <a:pos x="2498598" y="0"/>
              </a:cxn>
              <a:cxn ang="0">
                <a:pos x="2508123" y="0"/>
              </a:cxn>
              <a:cxn ang="0">
                <a:pos x="2508123" y="154686"/>
              </a:cxn>
              <a:cxn ang="0">
                <a:pos x="2665857" y="154686"/>
              </a:cxn>
              <a:cxn ang="0">
                <a:pos x="2665857" y="0"/>
              </a:cxn>
              <a:cxn ang="0">
                <a:pos x="2675382" y="0"/>
              </a:cxn>
              <a:cxn ang="0">
                <a:pos x="2675382" y="154686"/>
              </a:cxn>
              <a:cxn ang="0">
                <a:pos x="2833116" y="154686"/>
              </a:cxn>
              <a:cxn ang="0">
                <a:pos x="2833116" y="0"/>
              </a:cxn>
              <a:cxn ang="0">
                <a:pos x="2842641" y="0"/>
              </a:cxn>
              <a:cxn ang="0">
                <a:pos x="2842641" y="154686"/>
              </a:cxn>
              <a:cxn ang="0">
                <a:pos x="3000375" y="154686"/>
              </a:cxn>
              <a:cxn ang="0">
                <a:pos x="3000375" y="0"/>
              </a:cxn>
              <a:cxn ang="0">
                <a:pos x="3009900" y="0"/>
              </a:cxn>
              <a:cxn ang="0">
                <a:pos x="3009900" y="154686"/>
              </a:cxn>
              <a:cxn ang="0">
                <a:pos x="3167634" y="154686"/>
              </a:cxn>
              <a:cxn ang="0">
                <a:pos x="3167634" y="0"/>
              </a:cxn>
              <a:cxn ang="0">
                <a:pos x="3177159" y="0"/>
              </a:cxn>
              <a:cxn ang="0">
                <a:pos x="3177159" y="154686"/>
              </a:cxn>
              <a:cxn ang="0">
                <a:pos x="3334893" y="154686"/>
              </a:cxn>
              <a:cxn ang="0">
                <a:pos x="3334893" y="0"/>
              </a:cxn>
              <a:cxn ang="0">
                <a:pos x="3344418" y="0"/>
              </a:cxn>
              <a:cxn ang="0">
                <a:pos x="3344418" y="154686"/>
              </a:cxn>
              <a:cxn ang="0">
                <a:pos x="3502152" y="154686"/>
              </a:cxn>
              <a:cxn ang="0">
                <a:pos x="3502152" y="0"/>
              </a:cxn>
              <a:cxn ang="0">
                <a:pos x="3511677" y="0"/>
              </a:cxn>
              <a:cxn ang="0">
                <a:pos x="3511677" y="154686"/>
              </a:cxn>
              <a:cxn ang="0">
                <a:pos x="3669411" y="154686"/>
              </a:cxn>
              <a:cxn ang="0">
                <a:pos x="3669411" y="0"/>
              </a:cxn>
              <a:cxn ang="0">
                <a:pos x="3678936" y="0"/>
              </a:cxn>
              <a:cxn ang="0">
                <a:pos x="3678936" y="154686"/>
              </a:cxn>
              <a:cxn ang="0">
                <a:pos x="3836766" y="154686"/>
              </a:cxn>
              <a:cxn ang="0">
                <a:pos x="3836766" y="0"/>
              </a:cxn>
              <a:cxn ang="0">
                <a:pos x="3846291" y="0"/>
              </a:cxn>
              <a:cxn ang="0">
                <a:pos x="3846291" y="154686"/>
              </a:cxn>
              <a:cxn ang="0">
                <a:pos x="4004025" y="154686"/>
              </a:cxn>
              <a:cxn ang="0">
                <a:pos x="4004025" y="0"/>
              </a:cxn>
              <a:cxn ang="0">
                <a:pos x="4013550" y="0"/>
              </a:cxn>
              <a:cxn ang="0">
                <a:pos x="4013550" y="154686"/>
              </a:cxn>
              <a:cxn ang="0">
                <a:pos x="4171284" y="154686"/>
              </a:cxn>
              <a:cxn ang="0">
                <a:pos x="4171284" y="0"/>
              </a:cxn>
              <a:cxn ang="0">
                <a:pos x="4180809" y="0"/>
              </a:cxn>
              <a:cxn ang="0">
                <a:pos x="4180809" y="154686"/>
              </a:cxn>
              <a:cxn ang="0">
                <a:pos x="4338543" y="154686"/>
              </a:cxn>
              <a:cxn ang="0">
                <a:pos x="4338543" y="0"/>
              </a:cxn>
              <a:cxn ang="0">
                <a:pos x="4348068" y="0"/>
              </a:cxn>
              <a:cxn ang="0">
                <a:pos x="4348068" y="154686"/>
              </a:cxn>
              <a:cxn ang="0">
                <a:pos x="4505801" y="154686"/>
              </a:cxn>
              <a:cxn ang="0">
                <a:pos x="4505801" y="0"/>
              </a:cxn>
              <a:cxn ang="0">
                <a:pos x="4515326" y="0"/>
              </a:cxn>
              <a:cxn ang="0">
                <a:pos x="4515326" y="154686"/>
              </a:cxn>
              <a:cxn ang="0">
                <a:pos x="4673060" y="154686"/>
              </a:cxn>
              <a:cxn ang="0">
                <a:pos x="4673060" y="0"/>
              </a:cxn>
              <a:cxn ang="0">
                <a:pos x="4682585" y="0"/>
              </a:cxn>
              <a:cxn ang="0">
                <a:pos x="4682585" y="2174272"/>
              </a:cxn>
              <a:cxn ang="0">
                <a:pos x="4673060" y="2174272"/>
              </a:cxn>
              <a:cxn ang="0">
                <a:pos x="4673060" y="2037588"/>
              </a:cxn>
              <a:cxn ang="0">
                <a:pos x="4515326" y="2037588"/>
              </a:cxn>
              <a:cxn ang="0">
                <a:pos x="4515326" y="2174272"/>
              </a:cxn>
              <a:cxn ang="0">
                <a:pos x="4505801" y="2174272"/>
              </a:cxn>
              <a:cxn ang="0">
                <a:pos x="4505801" y="2037588"/>
              </a:cxn>
              <a:cxn ang="0">
                <a:pos x="4348068" y="2037588"/>
              </a:cxn>
              <a:cxn ang="0">
                <a:pos x="4348068" y="2174272"/>
              </a:cxn>
              <a:cxn ang="0">
                <a:pos x="4338543" y="2174272"/>
              </a:cxn>
              <a:cxn ang="0">
                <a:pos x="4338543" y="2037588"/>
              </a:cxn>
              <a:cxn ang="0">
                <a:pos x="4180809" y="2037588"/>
              </a:cxn>
              <a:cxn ang="0">
                <a:pos x="4180809" y="2174272"/>
              </a:cxn>
              <a:cxn ang="0">
                <a:pos x="4171284" y="2174272"/>
              </a:cxn>
              <a:cxn ang="0">
                <a:pos x="4171284" y="2037588"/>
              </a:cxn>
              <a:cxn ang="0">
                <a:pos x="4013550" y="2037588"/>
              </a:cxn>
              <a:cxn ang="0">
                <a:pos x="4013550" y="2174272"/>
              </a:cxn>
              <a:cxn ang="0">
                <a:pos x="4004025" y="2174272"/>
              </a:cxn>
              <a:cxn ang="0">
                <a:pos x="4004025" y="2037588"/>
              </a:cxn>
              <a:cxn ang="0">
                <a:pos x="3846291" y="2037588"/>
              </a:cxn>
              <a:cxn ang="0">
                <a:pos x="3846291" y="2174272"/>
              </a:cxn>
              <a:cxn ang="0">
                <a:pos x="3836766" y="2174272"/>
              </a:cxn>
              <a:cxn ang="0">
                <a:pos x="3836766" y="2037588"/>
              </a:cxn>
              <a:cxn ang="0">
                <a:pos x="3678936" y="2037588"/>
              </a:cxn>
              <a:cxn ang="0">
                <a:pos x="3678936" y="2174272"/>
              </a:cxn>
              <a:cxn ang="0">
                <a:pos x="3669411" y="2174272"/>
              </a:cxn>
              <a:cxn ang="0">
                <a:pos x="3669411" y="2037588"/>
              </a:cxn>
              <a:cxn ang="0">
                <a:pos x="3511677" y="2037588"/>
              </a:cxn>
              <a:cxn ang="0">
                <a:pos x="3511677" y="2174272"/>
              </a:cxn>
              <a:cxn ang="0">
                <a:pos x="3502152" y="2174272"/>
              </a:cxn>
              <a:cxn ang="0">
                <a:pos x="3502152" y="2037588"/>
              </a:cxn>
              <a:cxn ang="0">
                <a:pos x="3344418" y="2037588"/>
              </a:cxn>
              <a:cxn ang="0">
                <a:pos x="3344418" y="2174272"/>
              </a:cxn>
              <a:cxn ang="0">
                <a:pos x="3334893" y="2174272"/>
              </a:cxn>
              <a:cxn ang="0">
                <a:pos x="3334893" y="2037588"/>
              </a:cxn>
              <a:cxn ang="0">
                <a:pos x="3177159" y="2037588"/>
              </a:cxn>
              <a:cxn ang="0">
                <a:pos x="3177159" y="2174272"/>
              </a:cxn>
              <a:cxn ang="0">
                <a:pos x="3167634" y="2174272"/>
              </a:cxn>
              <a:cxn ang="0">
                <a:pos x="3167634" y="2037588"/>
              </a:cxn>
              <a:cxn ang="0">
                <a:pos x="3009900" y="2037588"/>
              </a:cxn>
              <a:cxn ang="0">
                <a:pos x="3009900" y="2174272"/>
              </a:cxn>
              <a:cxn ang="0">
                <a:pos x="3000375" y="2174272"/>
              </a:cxn>
              <a:cxn ang="0">
                <a:pos x="3000375" y="2037588"/>
              </a:cxn>
              <a:cxn ang="0">
                <a:pos x="2842641" y="2037588"/>
              </a:cxn>
              <a:cxn ang="0">
                <a:pos x="2842641" y="2174272"/>
              </a:cxn>
              <a:cxn ang="0">
                <a:pos x="2833116" y="2174272"/>
              </a:cxn>
              <a:cxn ang="0">
                <a:pos x="2833116" y="2037588"/>
              </a:cxn>
              <a:cxn ang="0">
                <a:pos x="2675382" y="2037588"/>
              </a:cxn>
              <a:cxn ang="0">
                <a:pos x="2675382" y="2174272"/>
              </a:cxn>
              <a:cxn ang="0">
                <a:pos x="2665857" y="2174272"/>
              </a:cxn>
              <a:cxn ang="0">
                <a:pos x="2665857" y="2037588"/>
              </a:cxn>
              <a:cxn ang="0">
                <a:pos x="2508123" y="2037588"/>
              </a:cxn>
              <a:cxn ang="0">
                <a:pos x="2508123" y="2174272"/>
              </a:cxn>
              <a:cxn ang="0">
                <a:pos x="2498598" y="2174272"/>
              </a:cxn>
              <a:cxn ang="0">
                <a:pos x="2498598" y="2037588"/>
              </a:cxn>
              <a:cxn ang="0">
                <a:pos x="2340864" y="2037588"/>
              </a:cxn>
              <a:cxn ang="0">
                <a:pos x="2340864" y="2174272"/>
              </a:cxn>
              <a:cxn ang="0">
                <a:pos x="2331339" y="2174272"/>
              </a:cxn>
              <a:cxn ang="0">
                <a:pos x="2331339" y="2037588"/>
              </a:cxn>
              <a:cxn ang="0">
                <a:pos x="2173510" y="2037588"/>
              </a:cxn>
              <a:cxn ang="0">
                <a:pos x="2173510" y="2174272"/>
              </a:cxn>
              <a:cxn ang="0">
                <a:pos x="2163985" y="2174272"/>
              </a:cxn>
              <a:cxn ang="0">
                <a:pos x="2163985" y="2037588"/>
              </a:cxn>
              <a:cxn ang="0">
                <a:pos x="2006251" y="2037588"/>
              </a:cxn>
              <a:cxn ang="0">
                <a:pos x="2006251" y="2174272"/>
              </a:cxn>
              <a:cxn ang="0">
                <a:pos x="1996726" y="2174272"/>
              </a:cxn>
              <a:cxn ang="0">
                <a:pos x="1996726" y="2037588"/>
              </a:cxn>
              <a:cxn ang="0">
                <a:pos x="1838992" y="2037588"/>
              </a:cxn>
              <a:cxn ang="0">
                <a:pos x="1838992" y="2174272"/>
              </a:cxn>
              <a:cxn ang="0">
                <a:pos x="1829467" y="2174272"/>
              </a:cxn>
              <a:cxn ang="0">
                <a:pos x="1829467" y="2037588"/>
              </a:cxn>
              <a:cxn ang="0">
                <a:pos x="1671733" y="2037588"/>
              </a:cxn>
              <a:cxn ang="0">
                <a:pos x="1671733" y="2174272"/>
              </a:cxn>
              <a:cxn ang="0">
                <a:pos x="1662208" y="2174272"/>
              </a:cxn>
              <a:cxn ang="0">
                <a:pos x="1662208" y="2037588"/>
              </a:cxn>
              <a:cxn ang="0">
                <a:pos x="1504474" y="2037588"/>
              </a:cxn>
              <a:cxn ang="0">
                <a:pos x="1504474" y="2174272"/>
              </a:cxn>
              <a:cxn ang="0">
                <a:pos x="1494949" y="2174272"/>
              </a:cxn>
              <a:cxn ang="0">
                <a:pos x="1494949" y="2037588"/>
              </a:cxn>
              <a:cxn ang="0">
                <a:pos x="1337215" y="2037588"/>
              </a:cxn>
              <a:cxn ang="0">
                <a:pos x="1337215" y="2174272"/>
              </a:cxn>
              <a:cxn ang="0">
                <a:pos x="1327690" y="2174272"/>
              </a:cxn>
              <a:cxn ang="0">
                <a:pos x="1327690" y="2037588"/>
              </a:cxn>
              <a:cxn ang="0">
                <a:pos x="1169956" y="2037588"/>
              </a:cxn>
              <a:cxn ang="0">
                <a:pos x="1169956" y="2174272"/>
              </a:cxn>
              <a:cxn ang="0">
                <a:pos x="1160431" y="2174272"/>
              </a:cxn>
              <a:cxn ang="0">
                <a:pos x="1160431" y="2037588"/>
              </a:cxn>
              <a:cxn ang="0">
                <a:pos x="1002697" y="2037588"/>
              </a:cxn>
              <a:cxn ang="0">
                <a:pos x="1002697" y="2174272"/>
              </a:cxn>
              <a:cxn ang="0">
                <a:pos x="993172" y="2174272"/>
              </a:cxn>
              <a:cxn ang="0">
                <a:pos x="993172" y="2037588"/>
              </a:cxn>
              <a:cxn ang="0">
                <a:pos x="835438" y="2037588"/>
              </a:cxn>
              <a:cxn ang="0">
                <a:pos x="835438" y="2174272"/>
              </a:cxn>
              <a:cxn ang="0">
                <a:pos x="825913" y="2174272"/>
              </a:cxn>
              <a:cxn ang="0">
                <a:pos x="825913" y="2037588"/>
              </a:cxn>
              <a:cxn ang="0">
                <a:pos x="668179" y="2037588"/>
              </a:cxn>
              <a:cxn ang="0">
                <a:pos x="668179" y="2174272"/>
              </a:cxn>
              <a:cxn ang="0">
                <a:pos x="658654" y="2174272"/>
              </a:cxn>
              <a:cxn ang="0">
                <a:pos x="658654" y="2037588"/>
              </a:cxn>
              <a:cxn ang="0">
                <a:pos x="500920" y="2037588"/>
              </a:cxn>
              <a:cxn ang="0">
                <a:pos x="500920" y="2174272"/>
              </a:cxn>
              <a:cxn ang="0">
                <a:pos x="491395" y="2174272"/>
              </a:cxn>
              <a:cxn ang="0">
                <a:pos x="491395" y="2037588"/>
              </a:cxn>
              <a:cxn ang="0">
                <a:pos x="333566" y="2037588"/>
              </a:cxn>
              <a:cxn ang="0">
                <a:pos x="333566" y="2174272"/>
              </a:cxn>
              <a:cxn ang="0">
                <a:pos x="324041" y="2174272"/>
              </a:cxn>
              <a:cxn ang="0">
                <a:pos x="324041" y="2037588"/>
              </a:cxn>
              <a:cxn ang="0">
                <a:pos x="166307" y="2037588"/>
              </a:cxn>
              <a:cxn ang="0">
                <a:pos x="166307" y="2174272"/>
              </a:cxn>
              <a:cxn ang="0">
                <a:pos x="156782" y="2174272"/>
              </a:cxn>
              <a:cxn ang="0">
                <a:pos x="156782" y="2037588"/>
              </a:cxn>
              <a:cxn ang="0">
                <a:pos x="9525" y="2037588"/>
              </a:cxn>
              <a:cxn ang="0">
                <a:pos x="9525" y="2174272"/>
              </a:cxn>
              <a:cxn ang="0">
                <a:pos x="0" y="2174272"/>
              </a:cxn>
            </a:cxnLst>
            <a:pathLst>
              <a:path w="15164" h="6460">
                <a:moveTo>
                  <a:pt x="15133" y="6460"/>
                </a:moveTo>
                <a:lnTo>
                  <a:pt x="15164" y="6460"/>
                </a:lnTo>
                <a:lnTo>
                  <a:pt x="15164" y="6460"/>
                </a:lnTo>
                <a:lnTo>
                  <a:pt x="15133" y="6460"/>
                </a:lnTo>
                <a:lnTo>
                  <a:pt x="15133" y="6460"/>
                </a:lnTo>
                <a:close/>
                <a:moveTo>
                  <a:pt x="14592" y="6460"/>
                </a:moveTo>
                <a:lnTo>
                  <a:pt x="14622" y="6460"/>
                </a:lnTo>
                <a:lnTo>
                  <a:pt x="14622" y="6460"/>
                </a:lnTo>
                <a:lnTo>
                  <a:pt x="14592" y="6460"/>
                </a:lnTo>
                <a:lnTo>
                  <a:pt x="14592" y="6460"/>
                </a:lnTo>
                <a:close/>
                <a:moveTo>
                  <a:pt x="14050" y="6460"/>
                </a:moveTo>
                <a:lnTo>
                  <a:pt x="14081" y="6460"/>
                </a:lnTo>
                <a:lnTo>
                  <a:pt x="14081" y="6460"/>
                </a:lnTo>
                <a:lnTo>
                  <a:pt x="14050" y="6460"/>
                </a:lnTo>
                <a:lnTo>
                  <a:pt x="14050" y="6460"/>
                </a:lnTo>
                <a:close/>
                <a:moveTo>
                  <a:pt x="13539" y="5590"/>
                </a:moveTo>
                <a:lnTo>
                  <a:pt x="13539" y="6026"/>
                </a:lnTo>
                <a:lnTo>
                  <a:pt x="14050" y="6026"/>
                </a:lnTo>
                <a:lnTo>
                  <a:pt x="14050" y="5590"/>
                </a:lnTo>
                <a:lnTo>
                  <a:pt x="13539" y="5590"/>
                </a:lnTo>
                <a:close/>
                <a:moveTo>
                  <a:pt x="12997" y="5590"/>
                </a:moveTo>
                <a:lnTo>
                  <a:pt x="12997" y="6026"/>
                </a:lnTo>
                <a:lnTo>
                  <a:pt x="13508" y="6026"/>
                </a:lnTo>
                <a:lnTo>
                  <a:pt x="13508" y="5590"/>
                </a:lnTo>
                <a:lnTo>
                  <a:pt x="12997" y="5590"/>
                </a:lnTo>
                <a:close/>
                <a:moveTo>
                  <a:pt x="12456" y="5590"/>
                </a:moveTo>
                <a:lnTo>
                  <a:pt x="12456" y="6026"/>
                </a:lnTo>
                <a:lnTo>
                  <a:pt x="12967" y="6026"/>
                </a:lnTo>
                <a:lnTo>
                  <a:pt x="12967" y="5590"/>
                </a:lnTo>
                <a:lnTo>
                  <a:pt x="12456" y="5590"/>
                </a:lnTo>
                <a:close/>
                <a:moveTo>
                  <a:pt x="11914" y="5590"/>
                </a:moveTo>
                <a:lnTo>
                  <a:pt x="11914" y="6026"/>
                </a:lnTo>
                <a:lnTo>
                  <a:pt x="12425" y="6026"/>
                </a:lnTo>
                <a:lnTo>
                  <a:pt x="12425" y="5590"/>
                </a:lnTo>
                <a:lnTo>
                  <a:pt x="11914" y="5590"/>
                </a:lnTo>
                <a:close/>
                <a:moveTo>
                  <a:pt x="11372" y="5590"/>
                </a:moveTo>
                <a:lnTo>
                  <a:pt x="11372" y="6026"/>
                </a:lnTo>
                <a:lnTo>
                  <a:pt x="11883" y="6026"/>
                </a:lnTo>
                <a:lnTo>
                  <a:pt x="11883" y="5590"/>
                </a:lnTo>
                <a:lnTo>
                  <a:pt x="11372" y="5590"/>
                </a:lnTo>
                <a:close/>
                <a:moveTo>
                  <a:pt x="10831" y="5590"/>
                </a:moveTo>
                <a:lnTo>
                  <a:pt x="10831" y="6026"/>
                </a:lnTo>
                <a:lnTo>
                  <a:pt x="11341" y="6026"/>
                </a:lnTo>
                <a:lnTo>
                  <a:pt x="11341" y="5590"/>
                </a:lnTo>
                <a:lnTo>
                  <a:pt x="10831" y="5590"/>
                </a:lnTo>
                <a:close/>
                <a:moveTo>
                  <a:pt x="10289" y="5590"/>
                </a:moveTo>
                <a:lnTo>
                  <a:pt x="10289" y="6026"/>
                </a:lnTo>
                <a:lnTo>
                  <a:pt x="10800" y="6026"/>
                </a:lnTo>
                <a:lnTo>
                  <a:pt x="10800" y="5590"/>
                </a:lnTo>
                <a:lnTo>
                  <a:pt x="10289" y="5590"/>
                </a:lnTo>
                <a:close/>
                <a:moveTo>
                  <a:pt x="9747" y="5590"/>
                </a:moveTo>
                <a:lnTo>
                  <a:pt x="9747" y="6026"/>
                </a:lnTo>
                <a:lnTo>
                  <a:pt x="10258" y="6026"/>
                </a:lnTo>
                <a:lnTo>
                  <a:pt x="10258" y="5590"/>
                </a:lnTo>
                <a:lnTo>
                  <a:pt x="9747" y="5590"/>
                </a:lnTo>
                <a:close/>
                <a:moveTo>
                  <a:pt x="9206" y="5590"/>
                </a:moveTo>
                <a:lnTo>
                  <a:pt x="9206" y="6026"/>
                </a:lnTo>
                <a:lnTo>
                  <a:pt x="9716" y="6026"/>
                </a:lnTo>
                <a:lnTo>
                  <a:pt x="9716" y="5590"/>
                </a:lnTo>
                <a:lnTo>
                  <a:pt x="9206" y="5590"/>
                </a:lnTo>
                <a:close/>
                <a:moveTo>
                  <a:pt x="8664" y="5590"/>
                </a:moveTo>
                <a:lnTo>
                  <a:pt x="8664" y="6026"/>
                </a:lnTo>
                <a:lnTo>
                  <a:pt x="9175" y="6026"/>
                </a:lnTo>
                <a:lnTo>
                  <a:pt x="9175" y="5590"/>
                </a:lnTo>
                <a:lnTo>
                  <a:pt x="8664" y="5590"/>
                </a:lnTo>
                <a:close/>
                <a:moveTo>
                  <a:pt x="8122" y="5590"/>
                </a:moveTo>
                <a:lnTo>
                  <a:pt x="8122" y="6026"/>
                </a:lnTo>
                <a:lnTo>
                  <a:pt x="8633" y="6026"/>
                </a:lnTo>
                <a:lnTo>
                  <a:pt x="8633" y="5590"/>
                </a:lnTo>
                <a:lnTo>
                  <a:pt x="8122" y="5590"/>
                </a:lnTo>
                <a:close/>
                <a:moveTo>
                  <a:pt x="7581" y="5590"/>
                </a:moveTo>
                <a:lnTo>
                  <a:pt x="7581" y="6026"/>
                </a:lnTo>
                <a:lnTo>
                  <a:pt x="8091" y="6026"/>
                </a:lnTo>
                <a:lnTo>
                  <a:pt x="8091" y="5590"/>
                </a:lnTo>
                <a:lnTo>
                  <a:pt x="7581" y="5590"/>
                </a:lnTo>
                <a:close/>
                <a:moveTo>
                  <a:pt x="7039" y="5590"/>
                </a:moveTo>
                <a:lnTo>
                  <a:pt x="7039" y="6026"/>
                </a:lnTo>
                <a:lnTo>
                  <a:pt x="7550" y="6026"/>
                </a:lnTo>
                <a:lnTo>
                  <a:pt x="7550" y="5590"/>
                </a:lnTo>
                <a:lnTo>
                  <a:pt x="7039" y="5590"/>
                </a:lnTo>
                <a:close/>
                <a:moveTo>
                  <a:pt x="6497" y="5590"/>
                </a:moveTo>
                <a:lnTo>
                  <a:pt x="6497" y="6026"/>
                </a:lnTo>
                <a:lnTo>
                  <a:pt x="7008" y="6026"/>
                </a:lnTo>
                <a:lnTo>
                  <a:pt x="7008" y="5590"/>
                </a:lnTo>
                <a:lnTo>
                  <a:pt x="6497" y="5590"/>
                </a:lnTo>
                <a:close/>
                <a:moveTo>
                  <a:pt x="5955" y="5590"/>
                </a:moveTo>
                <a:lnTo>
                  <a:pt x="5955" y="6026"/>
                </a:lnTo>
                <a:lnTo>
                  <a:pt x="6466" y="6026"/>
                </a:lnTo>
                <a:lnTo>
                  <a:pt x="6466" y="5590"/>
                </a:lnTo>
                <a:lnTo>
                  <a:pt x="5955" y="5590"/>
                </a:lnTo>
                <a:close/>
                <a:moveTo>
                  <a:pt x="5414" y="5590"/>
                </a:moveTo>
                <a:lnTo>
                  <a:pt x="5414" y="6026"/>
                </a:lnTo>
                <a:lnTo>
                  <a:pt x="5925" y="6026"/>
                </a:lnTo>
                <a:lnTo>
                  <a:pt x="5925" y="5590"/>
                </a:lnTo>
                <a:lnTo>
                  <a:pt x="5414" y="5590"/>
                </a:lnTo>
                <a:close/>
                <a:moveTo>
                  <a:pt x="4872" y="5590"/>
                </a:moveTo>
                <a:lnTo>
                  <a:pt x="4872" y="6026"/>
                </a:lnTo>
                <a:lnTo>
                  <a:pt x="5383" y="6026"/>
                </a:lnTo>
                <a:lnTo>
                  <a:pt x="5383" y="5590"/>
                </a:lnTo>
                <a:lnTo>
                  <a:pt x="4872" y="5590"/>
                </a:lnTo>
                <a:close/>
                <a:moveTo>
                  <a:pt x="4330" y="5590"/>
                </a:moveTo>
                <a:lnTo>
                  <a:pt x="4330" y="6026"/>
                </a:lnTo>
                <a:lnTo>
                  <a:pt x="4841" y="6026"/>
                </a:lnTo>
                <a:lnTo>
                  <a:pt x="4841" y="5590"/>
                </a:lnTo>
                <a:lnTo>
                  <a:pt x="4330" y="5590"/>
                </a:lnTo>
                <a:close/>
                <a:moveTo>
                  <a:pt x="3789" y="5590"/>
                </a:moveTo>
                <a:lnTo>
                  <a:pt x="3789" y="6026"/>
                </a:lnTo>
                <a:lnTo>
                  <a:pt x="4300" y="6026"/>
                </a:lnTo>
                <a:lnTo>
                  <a:pt x="4300" y="5590"/>
                </a:lnTo>
                <a:lnTo>
                  <a:pt x="3789" y="5590"/>
                </a:lnTo>
                <a:close/>
                <a:moveTo>
                  <a:pt x="3247" y="5590"/>
                </a:moveTo>
                <a:lnTo>
                  <a:pt x="3247" y="6026"/>
                </a:lnTo>
                <a:lnTo>
                  <a:pt x="3758" y="6026"/>
                </a:lnTo>
                <a:lnTo>
                  <a:pt x="3758" y="5590"/>
                </a:lnTo>
                <a:lnTo>
                  <a:pt x="3247" y="5590"/>
                </a:lnTo>
                <a:close/>
                <a:moveTo>
                  <a:pt x="2705" y="5590"/>
                </a:moveTo>
                <a:lnTo>
                  <a:pt x="2705" y="6026"/>
                </a:lnTo>
                <a:lnTo>
                  <a:pt x="3216" y="6026"/>
                </a:lnTo>
                <a:lnTo>
                  <a:pt x="3216" y="5590"/>
                </a:lnTo>
                <a:lnTo>
                  <a:pt x="2705" y="5590"/>
                </a:lnTo>
                <a:close/>
                <a:moveTo>
                  <a:pt x="2164" y="5590"/>
                </a:moveTo>
                <a:lnTo>
                  <a:pt x="2164" y="6026"/>
                </a:lnTo>
                <a:lnTo>
                  <a:pt x="2675" y="6026"/>
                </a:lnTo>
                <a:lnTo>
                  <a:pt x="2675" y="5590"/>
                </a:lnTo>
                <a:lnTo>
                  <a:pt x="2164" y="5590"/>
                </a:lnTo>
                <a:close/>
                <a:moveTo>
                  <a:pt x="1622" y="5590"/>
                </a:moveTo>
                <a:lnTo>
                  <a:pt x="1622" y="6026"/>
                </a:lnTo>
                <a:lnTo>
                  <a:pt x="2133" y="6026"/>
                </a:lnTo>
                <a:lnTo>
                  <a:pt x="2133" y="5590"/>
                </a:lnTo>
                <a:lnTo>
                  <a:pt x="1622" y="5590"/>
                </a:lnTo>
                <a:close/>
                <a:moveTo>
                  <a:pt x="1080" y="5590"/>
                </a:moveTo>
                <a:lnTo>
                  <a:pt x="1080" y="6026"/>
                </a:lnTo>
                <a:lnTo>
                  <a:pt x="1591" y="6026"/>
                </a:lnTo>
                <a:lnTo>
                  <a:pt x="1591" y="5590"/>
                </a:lnTo>
                <a:lnTo>
                  <a:pt x="1080" y="5590"/>
                </a:lnTo>
                <a:close/>
                <a:moveTo>
                  <a:pt x="539" y="5590"/>
                </a:moveTo>
                <a:lnTo>
                  <a:pt x="539" y="6026"/>
                </a:lnTo>
                <a:lnTo>
                  <a:pt x="1049" y="6026"/>
                </a:lnTo>
                <a:lnTo>
                  <a:pt x="1049" y="5590"/>
                </a:lnTo>
                <a:lnTo>
                  <a:pt x="539" y="5590"/>
                </a:lnTo>
                <a:close/>
                <a:moveTo>
                  <a:pt x="31" y="5590"/>
                </a:moveTo>
                <a:lnTo>
                  <a:pt x="31" y="6026"/>
                </a:lnTo>
                <a:lnTo>
                  <a:pt x="508" y="6026"/>
                </a:lnTo>
                <a:lnTo>
                  <a:pt x="508" y="5590"/>
                </a:lnTo>
                <a:lnTo>
                  <a:pt x="31" y="5590"/>
                </a:lnTo>
                <a:close/>
                <a:moveTo>
                  <a:pt x="14081" y="5126"/>
                </a:moveTo>
                <a:lnTo>
                  <a:pt x="14081" y="5562"/>
                </a:lnTo>
                <a:lnTo>
                  <a:pt x="14592" y="5562"/>
                </a:lnTo>
                <a:lnTo>
                  <a:pt x="14592" y="5126"/>
                </a:lnTo>
                <a:lnTo>
                  <a:pt x="14081" y="5126"/>
                </a:lnTo>
                <a:close/>
                <a:moveTo>
                  <a:pt x="13539" y="5126"/>
                </a:moveTo>
                <a:lnTo>
                  <a:pt x="13539" y="5562"/>
                </a:lnTo>
                <a:lnTo>
                  <a:pt x="14050" y="5562"/>
                </a:lnTo>
                <a:lnTo>
                  <a:pt x="14050" y="5126"/>
                </a:lnTo>
                <a:lnTo>
                  <a:pt x="13539" y="5126"/>
                </a:lnTo>
                <a:close/>
                <a:moveTo>
                  <a:pt x="12997" y="5126"/>
                </a:moveTo>
                <a:lnTo>
                  <a:pt x="12997" y="5562"/>
                </a:lnTo>
                <a:lnTo>
                  <a:pt x="13508" y="5562"/>
                </a:lnTo>
                <a:lnTo>
                  <a:pt x="13508" y="5126"/>
                </a:lnTo>
                <a:lnTo>
                  <a:pt x="12997" y="5126"/>
                </a:lnTo>
                <a:close/>
                <a:moveTo>
                  <a:pt x="12456" y="5126"/>
                </a:moveTo>
                <a:lnTo>
                  <a:pt x="12456" y="5562"/>
                </a:lnTo>
                <a:lnTo>
                  <a:pt x="12967" y="5562"/>
                </a:lnTo>
                <a:lnTo>
                  <a:pt x="12967" y="5126"/>
                </a:lnTo>
                <a:lnTo>
                  <a:pt x="12456" y="5126"/>
                </a:lnTo>
                <a:close/>
                <a:moveTo>
                  <a:pt x="11914" y="5126"/>
                </a:moveTo>
                <a:lnTo>
                  <a:pt x="11914" y="5562"/>
                </a:lnTo>
                <a:lnTo>
                  <a:pt x="12425" y="5562"/>
                </a:lnTo>
                <a:lnTo>
                  <a:pt x="12425" y="5126"/>
                </a:lnTo>
                <a:lnTo>
                  <a:pt x="11914" y="5126"/>
                </a:lnTo>
                <a:close/>
                <a:moveTo>
                  <a:pt x="11372" y="5126"/>
                </a:moveTo>
                <a:lnTo>
                  <a:pt x="11372" y="5562"/>
                </a:lnTo>
                <a:lnTo>
                  <a:pt x="11883" y="5562"/>
                </a:lnTo>
                <a:lnTo>
                  <a:pt x="11883" y="5126"/>
                </a:lnTo>
                <a:lnTo>
                  <a:pt x="11372" y="5126"/>
                </a:lnTo>
                <a:close/>
                <a:moveTo>
                  <a:pt x="10831" y="5126"/>
                </a:moveTo>
                <a:lnTo>
                  <a:pt x="10831" y="5562"/>
                </a:lnTo>
                <a:lnTo>
                  <a:pt x="11341" y="5562"/>
                </a:lnTo>
                <a:lnTo>
                  <a:pt x="11341" y="5126"/>
                </a:lnTo>
                <a:lnTo>
                  <a:pt x="10831" y="5126"/>
                </a:lnTo>
                <a:close/>
                <a:moveTo>
                  <a:pt x="10289" y="5126"/>
                </a:moveTo>
                <a:lnTo>
                  <a:pt x="10289" y="5562"/>
                </a:lnTo>
                <a:lnTo>
                  <a:pt x="10800" y="5562"/>
                </a:lnTo>
                <a:lnTo>
                  <a:pt x="10800" y="5126"/>
                </a:lnTo>
                <a:lnTo>
                  <a:pt x="10289" y="5126"/>
                </a:lnTo>
                <a:close/>
                <a:moveTo>
                  <a:pt x="9747" y="5126"/>
                </a:moveTo>
                <a:lnTo>
                  <a:pt x="9747" y="5562"/>
                </a:lnTo>
                <a:lnTo>
                  <a:pt x="10258" y="5562"/>
                </a:lnTo>
                <a:lnTo>
                  <a:pt x="10258" y="5126"/>
                </a:lnTo>
                <a:lnTo>
                  <a:pt x="9747" y="5126"/>
                </a:lnTo>
                <a:close/>
                <a:moveTo>
                  <a:pt x="9206" y="5126"/>
                </a:moveTo>
                <a:lnTo>
                  <a:pt x="9206" y="5562"/>
                </a:lnTo>
                <a:lnTo>
                  <a:pt x="9716" y="5562"/>
                </a:lnTo>
                <a:lnTo>
                  <a:pt x="9716" y="5126"/>
                </a:lnTo>
                <a:lnTo>
                  <a:pt x="9206" y="5126"/>
                </a:lnTo>
                <a:close/>
                <a:moveTo>
                  <a:pt x="8664" y="5126"/>
                </a:moveTo>
                <a:lnTo>
                  <a:pt x="8664" y="5562"/>
                </a:lnTo>
                <a:lnTo>
                  <a:pt x="9175" y="5562"/>
                </a:lnTo>
                <a:lnTo>
                  <a:pt x="9175" y="5126"/>
                </a:lnTo>
                <a:lnTo>
                  <a:pt x="8664" y="5126"/>
                </a:lnTo>
                <a:close/>
                <a:moveTo>
                  <a:pt x="8122" y="5126"/>
                </a:moveTo>
                <a:lnTo>
                  <a:pt x="8122" y="5562"/>
                </a:lnTo>
                <a:lnTo>
                  <a:pt x="8633" y="5562"/>
                </a:lnTo>
                <a:lnTo>
                  <a:pt x="8633" y="5126"/>
                </a:lnTo>
                <a:lnTo>
                  <a:pt x="8122" y="5126"/>
                </a:lnTo>
                <a:close/>
                <a:moveTo>
                  <a:pt x="7581" y="5126"/>
                </a:moveTo>
                <a:lnTo>
                  <a:pt x="7581" y="5562"/>
                </a:lnTo>
                <a:lnTo>
                  <a:pt x="8091" y="5562"/>
                </a:lnTo>
                <a:lnTo>
                  <a:pt x="8091" y="5126"/>
                </a:lnTo>
                <a:lnTo>
                  <a:pt x="7581" y="5126"/>
                </a:lnTo>
                <a:close/>
                <a:moveTo>
                  <a:pt x="7039" y="5126"/>
                </a:moveTo>
                <a:lnTo>
                  <a:pt x="7039" y="5562"/>
                </a:lnTo>
                <a:lnTo>
                  <a:pt x="7550" y="5562"/>
                </a:lnTo>
                <a:lnTo>
                  <a:pt x="7550" y="5126"/>
                </a:lnTo>
                <a:lnTo>
                  <a:pt x="7039" y="5126"/>
                </a:lnTo>
                <a:close/>
                <a:moveTo>
                  <a:pt x="6497" y="5126"/>
                </a:moveTo>
                <a:lnTo>
                  <a:pt x="6497" y="5562"/>
                </a:lnTo>
                <a:lnTo>
                  <a:pt x="7008" y="5562"/>
                </a:lnTo>
                <a:lnTo>
                  <a:pt x="7008" y="5126"/>
                </a:lnTo>
                <a:lnTo>
                  <a:pt x="6497" y="5126"/>
                </a:lnTo>
                <a:close/>
                <a:moveTo>
                  <a:pt x="5955" y="5126"/>
                </a:moveTo>
                <a:lnTo>
                  <a:pt x="5955" y="5562"/>
                </a:lnTo>
                <a:lnTo>
                  <a:pt x="6466" y="5562"/>
                </a:lnTo>
                <a:lnTo>
                  <a:pt x="6466" y="5126"/>
                </a:lnTo>
                <a:lnTo>
                  <a:pt x="5955" y="5126"/>
                </a:lnTo>
                <a:close/>
                <a:moveTo>
                  <a:pt x="5414" y="5126"/>
                </a:moveTo>
                <a:lnTo>
                  <a:pt x="5414" y="5562"/>
                </a:lnTo>
                <a:lnTo>
                  <a:pt x="5925" y="5562"/>
                </a:lnTo>
                <a:lnTo>
                  <a:pt x="5925" y="5126"/>
                </a:lnTo>
                <a:lnTo>
                  <a:pt x="5414" y="5126"/>
                </a:lnTo>
                <a:close/>
                <a:moveTo>
                  <a:pt x="4872" y="5126"/>
                </a:moveTo>
                <a:lnTo>
                  <a:pt x="4872" y="5562"/>
                </a:lnTo>
                <a:lnTo>
                  <a:pt x="5383" y="5562"/>
                </a:lnTo>
                <a:lnTo>
                  <a:pt x="5383" y="5126"/>
                </a:lnTo>
                <a:lnTo>
                  <a:pt x="4872" y="5126"/>
                </a:lnTo>
                <a:close/>
                <a:moveTo>
                  <a:pt x="4330" y="5126"/>
                </a:moveTo>
                <a:lnTo>
                  <a:pt x="4330" y="5562"/>
                </a:lnTo>
                <a:lnTo>
                  <a:pt x="4841" y="5562"/>
                </a:lnTo>
                <a:lnTo>
                  <a:pt x="4841" y="5126"/>
                </a:lnTo>
                <a:lnTo>
                  <a:pt x="4330" y="5126"/>
                </a:lnTo>
                <a:close/>
                <a:moveTo>
                  <a:pt x="3789" y="5126"/>
                </a:moveTo>
                <a:lnTo>
                  <a:pt x="3789" y="5562"/>
                </a:lnTo>
                <a:lnTo>
                  <a:pt x="4300" y="5562"/>
                </a:lnTo>
                <a:lnTo>
                  <a:pt x="4300" y="5126"/>
                </a:lnTo>
                <a:lnTo>
                  <a:pt x="3789" y="5126"/>
                </a:lnTo>
                <a:close/>
                <a:moveTo>
                  <a:pt x="3247" y="5126"/>
                </a:moveTo>
                <a:lnTo>
                  <a:pt x="3247" y="5562"/>
                </a:lnTo>
                <a:lnTo>
                  <a:pt x="3758" y="5562"/>
                </a:lnTo>
                <a:lnTo>
                  <a:pt x="3758" y="5126"/>
                </a:lnTo>
                <a:lnTo>
                  <a:pt x="3247" y="5126"/>
                </a:lnTo>
                <a:close/>
                <a:moveTo>
                  <a:pt x="2705" y="5126"/>
                </a:moveTo>
                <a:lnTo>
                  <a:pt x="2705" y="5562"/>
                </a:lnTo>
                <a:lnTo>
                  <a:pt x="3216" y="5562"/>
                </a:lnTo>
                <a:lnTo>
                  <a:pt x="3216" y="5126"/>
                </a:lnTo>
                <a:lnTo>
                  <a:pt x="2705" y="5126"/>
                </a:lnTo>
                <a:close/>
                <a:moveTo>
                  <a:pt x="2164" y="5126"/>
                </a:moveTo>
                <a:lnTo>
                  <a:pt x="2164" y="5562"/>
                </a:lnTo>
                <a:lnTo>
                  <a:pt x="2675" y="5562"/>
                </a:lnTo>
                <a:lnTo>
                  <a:pt x="2675" y="5126"/>
                </a:lnTo>
                <a:lnTo>
                  <a:pt x="2164" y="5126"/>
                </a:lnTo>
                <a:close/>
                <a:moveTo>
                  <a:pt x="1622" y="5126"/>
                </a:moveTo>
                <a:lnTo>
                  <a:pt x="1622" y="5562"/>
                </a:lnTo>
                <a:lnTo>
                  <a:pt x="2133" y="5562"/>
                </a:lnTo>
                <a:lnTo>
                  <a:pt x="2133" y="5126"/>
                </a:lnTo>
                <a:lnTo>
                  <a:pt x="1622" y="5126"/>
                </a:lnTo>
                <a:close/>
                <a:moveTo>
                  <a:pt x="1080" y="5126"/>
                </a:moveTo>
                <a:lnTo>
                  <a:pt x="1080" y="5562"/>
                </a:lnTo>
                <a:lnTo>
                  <a:pt x="1591" y="5562"/>
                </a:lnTo>
                <a:lnTo>
                  <a:pt x="1591" y="5126"/>
                </a:lnTo>
                <a:lnTo>
                  <a:pt x="1080" y="5126"/>
                </a:lnTo>
                <a:close/>
                <a:moveTo>
                  <a:pt x="539" y="5126"/>
                </a:moveTo>
                <a:lnTo>
                  <a:pt x="539" y="5562"/>
                </a:lnTo>
                <a:lnTo>
                  <a:pt x="1049" y="5562"/>
                </a:lnTo>
                <a:lnTo>
                  <a:pt x="1049" y="5126"/>
                </a:lnTo>
                <a:lnTo>
                  <a:pt x="539" y="5126"/>
                </a:lnTo>
                <a:close/>
                <a:moveTo>
                  <a:pt x="31" y="5126"/>
                </a:moveTo>
                <a:lnTo>
                  <a:pt x="31" y="5562"/>
                </a:lnTo>
                <a:lnTo>
                  <a:pt x="508" y="5562"/>
                </a:lnTo>
                <a:lnTo>
                  <a:pt x="508" y="5126"/>
                </a:lnTo>
                <a:lnTo>
                  <a:pt x="31" y="5126"/>
                </a:lnTo>
                <a:close/>
                <a:moveTo>
                  <a:pt x="14622" y="4662"/>
                </a:moveTo>
                <a:lnTo>
                  <a:pt x="14622" y="5098"/>
                </a:lnTo>
                <a:lnTo>
                  <a:pt x="15133" y="5098"/>
                </a:lnTo>
                <a:lnTo>
                  <a:pt x="15133" y="4662"/>
                </a:lnTo>
                <a:lnTo>
                  <a:pt x="14622" y="4662"/>
                </a:lnTo>
                <a:close/>
                <a:moveTo>
                  <a:pt x="14081" y="4662"/>
                </a:moveTo>
                <a:lnTo>
                  <a:pt x="14081" y="5098"/>
                </a:lnTo>
                <a:lnTo>
                  <a:pt x="14592" y="5098"/>
                </a:lnTo>
                <a:lnTo>
                  <a:pt x="14592" y="4662"/>
                </a:lnTo>
                <a:lnTo>
                  <a:pt x="14081" y="4662"/>
                </a:lnTo>
                <a:close/>
                <a:moveTo>
                  <a:pt x="13539" y="4662"/>
                </a:moveTo>
                <a:lnTo>
                  <a:pt x="13539" y="5098"/>
                </a:lnTo>
                <a:lnTo>
                  <a:pt x="14050" y="5098"/>
                </a:lnTo>
                <a:lnTo>
                  <a:pt x="14050" y="4662"/>
                </a:lnTo>
                <a:lnTo>
                  <a:pt x="13539" y="4662"/>
                </a:lnTo>
                <a:close/>
                <a:moveTo>
                  <a:pt x="12997" y="4662"/>
                </a:moveTo>
                <a:lnTo>
                  <a:pt x="12997" y="5098"/>
                </a:lnTo>
                <a:lnTo>
                  <a:pt x="13508" y="5098"/>
                </a:lnTo>
                <a:lnTo>
                  <a:pt x="13508" y="4662"/>
                </a:lnTo>
                <a:lnTo>
                  <a:pt x="12997" y="4662"/>
                </a:lnTo>
                <a:close/>
                <a:moveTo>
                  <a:pt x="12456" y="4662"/>
                </a:moveTo>
                <a:lnTo>
                  <a:pt x="12456" y="5098"/>
                </a:lnTo>
                <a:lnTo>
                  <a:pt x="12967" y="5098"/>
                </a:lnTo>
                <a:lnTo>
                  <a:pt x="12967" y="4662"/>
                </a:lnTo>
                <a:lnTo>
                  <a:pt x="12456" y="4662"/>
                </a:lnTo>
                <a:close/>
                <a:moveTo>
                  <a:pt x="11914" y="4662"/>
                </a:moveTo>
                <a:lnTo>
                  <a:pt x="11914" y="5098"/>
                </a:lnTo>
                <a:lnTo>
                  <a:pt x="12425" y="5098"/>
                </a:lnTo>
                <a:lnTo>
                  <a:pt x="12425" y="4662"/>
                </a:lnTo>
                <a:lnTo>
                  <a:pt x="11914" y="4662"/>
                </a:lnTo>
                <a:close/>
                <a:moveTo>
                  <a:pt x="11372" y="4662"/>
                </a:moveTo>
                <a:lnTo>
                  <a:pt x="11372" y="5098"/>
                </a:lnTo>
                <a:lnTo>
                  <a:pt x="11883" y="5098"/>
                </a:lnTo>
                <a:lnTo>
                  <a:pt x="11883" y="4662"/>
                </a:lnTo>
                <a:lnTo>
                  <a:pt x="11372" y="4662"/>
                </a:lnTo>
                <a:close/>
                <a:moveTo>
                  <a:pt x="10831" y="4662"/>
                </a:moveTo>
                <a:lnTo>
                  <a:pt x="10831" y="5098"/>
                </a:lnTo>
                <a:lnTo>
                  <a:pt x="11341" y="5098"/>
                </a:lnTo>
                <a:lnTo>
                  <a:pt x="11341" y="4662"/>
                </a:lnTo>
                <a:lnTo>
                  <a:pt x="10831" y="4662"/>
                </a:lnTo>
                <a:close/>
                <a:moveTo>
                  <a:pt x="10289" y="4662"/>
                </a:moveTo>
                <a:lnTo>
                  <a:pt x="10289" y="5098"/>
                </a:lnTo>
                <a:lnTo>
                  <a:pt x="10800" y="5098"/>
                </a:lnTo>
                <a:lnTo>
                  <a:pt x="10800" y="4662"/>
                </a:lnTo>
                <a:lnTo>
                  <a:pt x="10289" y="4662"/>
                </a:lnTo>
                <a:close/>
                <a:moveTo>
                  <a:pt x="9747" y="4662"/>
                </a:moveTo>
                <a:lnTo>
                  <a:pt x="9747" y="5098"/>
                </a:lnTo>
                <a:lnTo>
                  <a:pt x="10258" y="5098"/>
                </a:lnTo>
                <a:lnTo>
                  <a:pt x="10258" y="4662"/>
                </a:lnTo>
                <a:lnTo>
                  <a:pt x="9747" y="4662"/>
                </a:lnTo>
                <a:close/>
                <a:moveTo>
                  <a:pt x="9206" y="4662"/>
                </a:moveTo>
                <a:lnTo>
                  <a:pt x="9206" y="5098"/>
                </a:lnTo>
                <a:lnTo>
                  <a:pt x="9716" y="5098"/>
                </a:lnTo>
                <a:lnTo>
                  <a:pt x="9716" y="4662"/>
                </a:lnTo>
                <a:lnTo>
                  <a:pt x="9206" y="4662"/>
                </a:lnTo>
                <a:close/>
                <a:moveTo>
                  <a:pt x="8664" y="4662"/>
                </a:moveTo>
                <a:lnTo>
                  <a:pt x="8664" y="5098"/>
                </a:lnTo>
                <a:lnTo>
                  <a:pt x="9175" y="5098"/>
                </a:lnTo>
                <a:lnTo>
                  <a:pt x="9175" y="4662"/>
                </a:lnTo>
                <a:lnTo>
                  <a:pt x="8664" y="4662"/>
                </a:lnTo>
                <a:close/>
                <a:moveTo>
                  <a:pt x="8122" y="4662"/>
                </a:moveTo>
                <a:lnTo>
                  <a:pt x="8122" y="5098"/>
                </a:lnTo>
                <a:lnTo>
                  <a:pt x="8633" y="5098"/>
                </a:lnTo>
                <a:lnTo>
                  <a:pt x="8633" y="4662"/>
                </a:lnTo>
                <a:lnTo>
                  <a:pt x="8122" y="4662"/>
                </a:lnTo>
                <a:close/>
                <a:moveTo>
                  <a:pt x="7581" y="4662"/>
                </a:moveTo>
                <a:lnTo>
                  <a:pt x="7581" y="5098"/>
                </a:lnTo>
                <a:lnTo>
                  <a:pt x="8091" y="5098"/>
                </a:lnTo>
                <a:lnTo>
                  <a:pt x="8091" y="4662"/>
                </a:lnTo>
                <a:lnTo>
                  <a:pt x="7581" y="4662"/>
                </a:lnTo>
                <a:close/>
                <a:moveTo>
                  <a:pt x="7039" y="4662"/>
                </a:moveTo>
                <a:lnTo>
                  <a:pt x="7039" y="5098"/>
                </a:lnTo>
                <a:lnTo>
                  <a:pt x="7550" y="5098"/>
                </a:lnTo>
                <a:lnTo>
                  <a:pt x="7550" y="4662"/>
                </a:lnTo>
                <a:lnTo>
                  <a:pt x="7039" y="4662"/>
                </a:lnTo>
                <a:close/>
                <a:moveTo>
                  <a:pt x="6497" y="4662"/>
                </a:moveTo>
                <a:lnTo>
                  <a:pt x="6497" y="5098"/>
                </a:lnTo>
                <a:lnTo>
                  <a:pt x="7008" y="5098"/>
                </a:lnTo>
                <a:lnTo>
                  <a:pt x="7008" y="4662"/>
                </a:lnTo>
                <a:lnTo>
                  <a:pt x="6497" y="4662"/>
                </a:lnTo>
                <a:close/>
                <a:moveTo>
                  <a:pt x="5955" y="4662"/>
                </a:moveTo>
                <a:lnTo>
                  <a:pt x="5955" y="5098"/>
                </a:lnTo>
                <a:lnTo>
                  <a:pt x="6466" y="5098"/>
                </a:lnTo>
                <a:lnTo>
                  <a:pt x="6466" y="4662"/>
                </a:lnTo>
                <a:lnTo>
                  <a:pt x="5955" y="4662"/>
                </a:lnTo>
                <a:close/>
                <a:moveTo>
                  <a:pt x="5414" y="4662"/>
                </a:moveTo>
                <a:lnTo>
                  <a:pt x="5414" y="5098"/>
                </a:lnTo>
                <a:lnTo>
                  <a:pt x="5925" y="5098"/>
                </a:lnTo>
                <a:lnTo>
                  <a:pt x="5925" y="4662"/>
                </a:lnTo>
                <a:lnTo>
                  <a:pt x="5414" y="4662"/>
                </a:lnTo>
                <a:close/>
                <a:moveTo>
                  <a:pt x="4872" y="4662"/>
                </a:moveTo>
                <a:lnTo>
                  <a:pt x="4872" y="5098"/>
                </a:lnTo>
                <a:lnTo>
                  <a:pt x="5383" y="5098"/>
                </a:lnTo>
                <a:lnTo>
                  <a:pt x="5383" y="4662"/>
                </a:lnTo>
                <a:lnTo>
                  <a:pt x="4872" y="4662"/>
                </a:lnTo>
                <a:close/>
                <a:moveTo>
                  <a:pt x="4330" y="4662"/>
                </a:moveTo>
                <a:lnTo>
                  <a:pt x="4330" y="5098"/>
                </a:lnTo>
                <a:lnTo>
                  <a:pt x="4841" y="5098"/>
                </a:lnTo>
                <a:lnTo>
                  <a:pt x="4841" y="4662"/>
                </a:lnTo>
                <a:lnTo>
                  <a:pt x="4330" y="4662"/>
                </a:lnTo>
                <a:close/>
                <a:moveTo>
                  <a:pt x="3789" y="4662"/>
                </a:moveTo>
                <a:lnTo>
                  <a:pt x="3789" y="5098"/>
                </a:lnTo>
                <a:lnTo>
                  <a:pt x="4300" y="5098"/>
                </a:lnTo>
                <a:lnTo>
                  <a:pt x="4300" y="4662"/>
                </a:lnTo>
                <a:lnTo>
                  <a:pt x="3789" y="4662"/>
                </a:lnTo>
                <a:close/>
                <a:moveTo>
                  <a:pt x="3247" y="4662"/>
                </a:moveTo>
                <a:lnTo>
                  <a:pt x="3247" y="5098"/>
                </a:lnTo>
                <a:lnTo>
                  <a:pt x="3758" y="5098"/>
                </a:lnTo>
                <a:lnTo>
                  <a:pt x="3758" y="4662"/>
                </a:lnTo>
                <a:lnTo>
                  <a:pt x="3247" y="4662"/>
                </a:lnTo>
                <a:close/>
                <a:moveTo>
                  <a:pt x="2705" y="4662"/>
                </a:moveTo>
                <a:lnTo>
                  <a:pt x="2705" y="5098"/>
                </a:lnTo>
                <a:lnTo>
                  <a:pt x="3216" y="5098"/>
                </a:lnTo>
                <a:lnTo>
                  <a:pt x="3216" y="4662"/>
                </a:lnTo>
                <a:lnTo>
                  <a:pt x="2705" y="4662"/>
                </a:lnTo>
                <a:close/>
                <a:moveTo>
                  <a:pt x="2164" y="4662"/>
                </a:moveTo>
                <a:lnTo>
                  <a:pt x="2164" y="5098"/>
                </a:lnTo>
                <a:lnTo>
                  <a:pt x="2675" y="5098"/>
                </a:lnTo>
                <a:lnTo>
                  <a:pt x="2675" y="4662"/>
                </a:lnTo>
                <a:lnTo>
                  <a:pt x="2164" y="4662"/>
                </a:lnTo>
                <a:close/>
                <a:moveTo>
                  <a:pt x="1622" y="4662"/>
                </a:moveTo>
                <a:lnTo>
                  <a:pt x="1622" y="5098"/>
                </a:lnTo>
                <a:lnTo>
                  <a:pt x="2133" y="5098"/>
                </a:lnTo>
                <a:lnTo>
                  <a:pt x="2133" y="4662"/>
                </a:lnTo>
                <a:lnTo>
                  <a:pt x="1622" y="4662"/>
                </a:lnTo>
                <a:close/>
                <a:moveTo>
                  <a:pt x="1080" y="4662"/>
                </a:moveTo>
                <a:lnTo>
                  <a:pt x="1080" y="5098"/>
                </a:lnTo>
                <a:lnTo>
                  <a:pt x="1591" y="5098"/>
                </a:lnTo>
                <a:lnTo>
                  <a:pt x="1591" y="4662"/>
                </a:lnTo>
                <a:lnTo>
                  <a:pt x="1080" y="4662"/>
                </a:lnTo>
                <a:close/>
                <a:moveTo>
                  <a:pt x="539" y="4662"/>
                </a:moveTo>
                <a:lnTo>
                  <a:pt x="539" y="5098"/>
                </a:lnTo>
                <a:lnTo>
                  <a:pt x="1049" y="5098"/>
                </a:lnTo>
                <a:lnTo>
                  <a:pt x="1049" y="4662"/>
                </a:lnTo>
                <a:lnTo>
                  <a:pt x="539" y="4662"/>
                </a:lnTo>
                <a:close/>
                <a:moveTo>
                  <a:pt x="31" y="4662"/>
                </a:moveTo>
                <a:lnTo>
                  <a:pt x="31" y="5098"/>
                </a:lnTo>
                <a:lnTo>
                  <a:pt x="508" y="5098"/>
                </a:lnTo>
                <a:lnTo>
                  <a:pt x="508" y="4662"/>
                </a:lnTo>
                <a:lnTo>
                  <a:pt x="31" y="4662"/>
                </a:lnTo>
                <a:close/>
                <a:moveTo>
                  <a:pt x="14622" y="4199"/>
                </a:moveTo>
                <a:lnTo>
                  <a:pt x="14622" y="4634"/>
                </a:lnTo>
                <a:lnTo>
                  <a:pt x="15133" y="4634"/>
                </a:lnTo>
                <a:lnTo>
                  <a:pt x="15133" y="4199"/>
                </a:lnTo>
                <a:lnTo>
                  <a:pt x="14622" y="4199"/>
                </a:lnTo>
                <a:close/>
                <a:moveTo>
                  <a:pt x="14081" y="4199"/>
                </a:moveTo>
                <a:lnTo>
                  <a:pt x="14081" y="4634"/>
                </a:lnTo>
                <a:lnTo>
                  <a:pt x="14592" y="4634"/>
                </a:lnTo>
                <a:lnTo>
                  <a:pt x="14592" y="4199"/>
                </a:lnTo>
                <a:lnTo>
                  <a:pt x="14081" y="4199"/>
                </a:lnTo>
                <a:close/>
                <a:moveTo>
                  <a:pt x="13539" y="4199"/>
                </a:moveTo>
                <a:lnTo>
                  <a:pt x="13539" y="4634"/>
                </a:lnTo>
                <a:lnTo>
                  <a:pt x="14050" y="4634"/>
                </a:lnTo>
                <a:lnTo>
                  <a:pt x="14050" y="4199"/>
                </a:lnTo>
                <a:lnTo>
                  <a:pt x="13539" y="4199"/>
                </a:lnTo>
                <a:close/>
                <a:moveTo>
                  <a:pt x="12997" y="4199"/>
                </a:moveTo>
                <a:lnTo>
                  <a:pt x="12997" y="4634"/>
                </a:lnTo>
                <a:lnTo>
                  <a:pt x="13508" y="4634"/>
                </a:lnTo>
                <a:lnTo>
                  <a:pt x="13508" y="4199"/>
                </a:lnTo>
                <a:lnTo>
                  <a:pt x="12997" y="4199"/>
                </a:lnTo>
                <a:close/>
                <a:moveTo>
                  <a:pt x="12456" y="4199"/>
                </a:moveTo>
                <a:lnTo>
                  <a:pt x="12456" y="4634"/>
                </a:lnTo>
                <a:lnTo>
                  <a:pt x="12967" y="4634"/>
                </a:lnTo>
                <a:lnTo>
                  <a:pt x="12967" y="4199"/>
                </a:lnTo>
                <a:lnTo>
                  <a:pt x="12456" y="4199"/>
                </a:lnTo>
                <a:close/>
                <a:moveTo>
                  <a:pt x="11914" y="4199"/>
                </a:moveTo>
                <a:lnTo>
                  <a:pt x="11914" y="4634"/>
                </a:lnTo>
                <a:lnTo>
                  <a:pt x="12425" y="4634"/>
                </a:lnTo>
                <a:lnTo>
                  <a:pt x="12425" y="4199"/>
                </a:lnTo>
                <a:lnTo>
                  <a:pt x="11914" y="4199"/>
                </a:lnTo>
                <a:close/>
                <a:moveTo>
                  <a:pt x="11372" y="4199"/>
                </a:moveTo>
                <a:lnTo>
                  <a:pt x="11372" y="4634"/>
                </a:lnTo>
                <a:lnTo>
                  <a:pt x="11883" y="4634"/>
                </a:lnTo>
                <a:lnTo>
                  <a:pt x="11883" y="4199"/>
                </a:lnTo>
                <a:lnTo>
                  <a:pt x="11372" y="4199"/>
                </a:lnTo>
                <a:close/>
                <a:moveTo>
                  <a:pt x="10831" y="4199"/>
                </a:moveTo>
                <a:lnTo>
                  <a:pt x="10831" y="4634"/>
                </a:lnTo>
                <a:lnTo>
                  <a:pt x="11341" y="4634"/>
                </a:lnTo>
                <a:lnTo>
                  <a:pt x="11341" y="4199"/>
                </a:lnTo>
                <a:lnTo>
                  <a:pt x="10831" y="4199"/>
                </a:lnTo>
                <a:close/>
                <a:moveTo>
                  <a:pt x="10289" y="4199"/>
                </a:moveTo>
                <a:lnTo>
                  <a:pt x="10289" y="4634"/>
                </a:lnTo>
                <a:lnTo>
                  <a:pt x="10800" y="4634"/>
                </a:lnTo>
                <a:lnTo>
                  <a:pt x="10800" y="4199"/>
                </a:lnTo>
                <a:lnTo>
                  <a:pt x="10289" y="4199"/>
                </a:lnTo>
                <a:close/>
                <a:moveTo>
                  <a:pt x="9747" y="4199"/>
                </a:moveTo>
                <a:lnTo>
                  <a:pt x="9747" y="4634"/>
                </a:lnTo>
                <a:lnTo>
                  <a:pt x="10258" y="4634"/>
                </a:lnTo>
                <a:lnTo>
                  <a:pt x="10258" y="4199"/>
                </a:lnTo>
                <a:lnTo>
                  <a:pt x="9747" y="4199"/>
                </a:lnTo>
                <a:close/>
                <a:moveTo>
                  <a:pt x="9206" y="4199"/>
                </a:moveTo>
                <a:lnTo>
                  <a:pt x="9206" y="4634"/>
                </a:lnTo>
                <a:lnTo>
                  <a:pt x="9716" y="4634"/>
                </a:lnTo>
                <a:lnTo>
                  <a:pt x="9716" y="4199"/>
                </a:lnTo>
                <a:lnTo>
                  <a:pt x="9206" y="4199"/>
                </a:lnTo>
                <a:close/>
                <a:moveTo>
                  <a:pt x="8664" y="4199"/>
                </a:moveTo>
                <a:lnTo>
                  <a:pt x="8664" y="4634"/>
                </a:lnTo>
                <a:lnTo>
                  <a:pt x="9175" y="4634"/>
                </a:lnTo>
                <a:lnTo>
                  <a:pt x="9175" y="4199"/>
                </a:lnTo>
                <a:lnTo>
                  <a:pt x="8664" y="4199"/>
                </a:lnTo>
                <a:close/>
                <a:moveTo>
                  <a:pt x="8122" y="4199"/>
                </a:moveTo>
                <a:lnTo>
                  <a:pt x="8122" y="4634"/>
                </a:lnTo>
                <a:lnTo>
                  <a:pt x="8633" y="4634"/>
                </a:lnTo>
                <a:lnTo>
                  <a:pt x="8633" y="4199"/>
                </a:lnTo>
                <a:lnTo>
                  <a:pt x="8122" y="4199"/>
                </a:lnTo>
                <a:close/>
                <a:moveTo>
                  <a:pt x="7581" y="4199"/>
                </a:moveTo>
                <a:lnTo>
                  <a:pt x="7581" y="4634"/>
                </a:lnTo>
                <a:lnTo>
                  <a:pt x="8091" y="4634"/>
                </a:lnTo>
                <a:lnTo>
                  <a:pt x="8091" y="4199"/>
                </a:lnTo>
                <a:lnTo>
                  <a:pt x="7581" y="4199"/>
                </a:lnTo>
                <a:close/>
                <a:moveTo>
                  <a:pt x="7039" y="4199"/>
                </a:moveTo>
                <a:lnTo>
                  <a:pt x="7039" y="4634"/>
                </a:lnTo>
                <a:lnTo>
                  <a:pt x="7550" y="4634"/>
                </a:lnTo>
                <a:lnTo>
                  <a:pt x="7550" y="4199"/>
                </a:lnTo>
                <a:lnTo>
                  <a:pt x="7039" y="4199"/>
                </a:lnTo>
                <a:close/>
                <a:moveTo>
                  <a:pt x="6497" y="4199"/>
                </a:moveTo>
                <a:lnTo>
                  <a:pt x="6497" y="4634"/>
                </a:lnTo>
                <a:lnTo>
                  <a:pt x="7008" y="4634"/>
                </a:lnTo>
                <a:lnTo>
                  <a:pt x="7008" y="4199"/>
                </a:lnTo>
                <a:lnTo>
                  <a:pt x="6497" y="4199"/>
                </a:lnTo>
                <a:close/>
                <a:moveTo>
                  <a:pt x="5955" y="4199"/>
                </a:moveTo>
                <a:lnTo>
                  <a:pt x="5955" y="4634"/>
                </a:lnTo>
                <a:lnTo>
                  <a:pt x="6466" y="4634"/>
                </a:lnTo>
                <a:lnTo>
                  <a:pt x="6466" y="4199"/>
                </a:lnTo>
                <a:lnTo>
                  <a:pt x="5955" y="4199"/>
                </a:lnTo>
                <a:close/>
                <a:moveTo>
                  <a:pt x="5414" y="4199"/>
                </a:moveTo>
                <a:lnTo>
                  <a:pt x="5414" y="4634"/>
                </a:lnTo>
                <a:lnTo>
                  <a:pt x="5925" y="4634"/>
                </a:lnTo>
                <a:lnTo>
                  <a:pt x="5925" y="4199"/>
                </a:lnTo>
                <a:lnTo>
                  <a:pt x="5414" y="4199"/>
                </a:lnTo>
                <a:close/>
                <a:moveTo>
                  <a:pt x="4872" y="4199"/>
                </a:moveTo>
                <a:lnTo>
                  <a:pt x="4872" y="4634"/>
                </a:lnTo>
                <a:lnTo>
                  <a:pt x="5383" y="4634"/>
                </a:lnTo>
                <a:lnTo>
                  <a:pt x="5383" y="4199"/>
                </a:lnTo>
                <a:lnTo>
                  <a:pt x="4872" y="4199"/>
                </a:lnTo>
                <a:close/>
                <a:moveTo>
                  <a:pt x="4330" y="4199"/>
                </a:moveTo>
                <a:lnTo>
                  <a:pt x="4330" y="4634"/>
                </a:lnTo>
                <a:lnTo>
                  <a:pt x="4841" y="4634"/>
                </a:lnTo>
                <a:lnTo>
                  <a:pt x="4841" y="4199"/>
                </a:lnTo>
                <a:lnTo>
                  <a:pt x="4330" y="4199"/>
                </a:lnTo>
                <a:close/>
                <a:moveTo>
                  <a:pt x="3789" y="4199"/>
                </a:moveTo>
                <a:lnTo>
                  <a:pt x="3789" y="4634"/>
                </a:lnTo>
                <a:lnTo>
                  <a:pt x="4300" y="4634"/>
                </a:lnTo>
                <a:lnTo>
                  <a:pt x="4300" y="4199"/>
                </a:lnTo>
                <a:lnTo>
                  <a:pt x="3789" y="4199"/>
                </a:lnTo>
                <a:close/>
                <a:moveTo>
                  <a:pt x="3247" y="4199"/>
                </a:moveTo>
                <a:lnTo>
                  <a:pt x="3247" y="4634"/>
                </a:lnTo>
                <a:lnTo>
                  <a:pt x="3758" y="4634"/>
                </a:lnTo>
                <a:lnTo>
                  <a:pt x="3758" y="4199"/>
                </a:lnTo>
                <a:lnTo>
                  <a:pt x="3247" y="4199"/>
                </a:lnTo>
                <a:close/>
                <a:moveTo>
                  <a:pt x="2705" y="4199"/>
                </a:moveTo>
                <a:lnTo>
                  <a:pt x="2705" y="4634"/>
                </a:lnTo>
                <a:lnTo>
                  <a:pt x="3216" y="4634"/>
                </a:lnTo>
                <a:lnTo>
                  <a:pt x="3216" y="4199"/>
                </a:lnTo>
                <a:lnTo>
                  <a:pt x="2705" y="4199"/>
                </a:lnTo>
                <a:close/>
                <a:moveTo>
                  <a:pt x="2164" y="4199"/>
                </a:moveTo>
                <a:lnTo>
                  <a:pt x="2164" y="4634"/>
                </a:lnTo>
                <a:lnTo>
                  <a:pt x="2675" y="4634"/>
                </a:lnTo>
                <a:lnTo>
                  <a:pt x="2675" y="4199"/>
                </a:lnTo>
                <a:lnTo>
                  <a:pt x="2164" y="4199"/>
                </a:lnTo>
                <a:close/>
                <a:moveTo>
                  <a:pt x="1622" y="4199"/>
                </a:moveTo>
                <a:lnTo>
                  <a:pt x="1622" y="4634"/>
                </a:lnTo>
                <a:lnTo>
                  <a:pt x="2133" y="4634"/>
                </a:lnTo>
                <a:lnTo>
                  <a:pt x="2133" y="4199"/>
                </a:lnTo>
                <a:lnTo>
                  <a:pt x="1622" y="4199"/>
                </a:lnTo>
                <a:close/>
                <a:moveTo>
                  <a:pt x="1080" y="4199"/>
                </a:moveTo>
                <a:lnTo>
                  <a:pt x="1080" y="4634"/>
                </a:lnTo>
                <a:lnTo>
                  <a:pt x="1591" y="4634"/>
                </a:lnTo>
                <a:lnTo>
                  <a:pt x="1591" y="4199"/>
                </a:lnTo>
                <a:lnTo>
                  <a:pt x="1080" y="4199"/>
                </a:lnTo>
                <a:close/>
                <a:moveTo>
                  <a:pt x="539" y="4199"/>
                </a:moveTo>
                <a:lnTo>
                  <a:pt x="539" y="4634"/>
                </a:lnTo>
                <a:lnTo>
                  <a:pt x="1049" y="4634"/>
                </a:lnTo>
                <a:lnTo>
                  <a:pt x="1049" y="4199"/>
                </a:lnTo>
                <a:lnTo>
                  <a:pt x="539" y="4199"/>
                </a:lnTo>
                <a:close/>
                <a:moveTo>
                  <a:pt x="31" y="4199"/>
                </a:moveTo>
                <a:lnTo>
                  <a:pt x="31" y="4634"/>
                </a:lnTo>
                <a:lnTo>
                  <a:pt x="508" y="4634"/>
                </a:lnTo>
                <a:lnTo>
                  <a:pt x="508" y="4199"/>
                </a:lnTo>
                <a:lnTo>
                  <a:pt x="31" y="4199"/>
                </a:lnTo>
                <a:close/>
                <a:moveTo>
                  <a:pt x="14622" y="3735"/>
                </a:moveTo>
                <a:lnTo>
                  <a:pt x="14622" y="4170"/>
                </a:lnTo>
                <a:lnTo>
                  <a:pt x="15133" y="4170"/>
                </a:lnTo>
                <a:lnTo>
                  <a:pt x="15133" y="3735"/>
                </a:lnTo>
                <a:lnTo>
                  <a:pt x="14622" y="3735"/>
                </a:lnTo>
                <a:close/>
                <a:moveTo>
                  <a:pt x="14081" y="3735"/>
                </a:moveTo>
                <a:lnTo>
                  <a:pt x="14081" y="4170"/>
                </a:lnTo>
                <a:lnTo>
                  <a:pt x="14592" y="4170"/>
                </a:lnTo>
                <a:lnTo>
                  <a:pt x="14592" y="3735"/>
                </a:lnTo>
                <a:lnTo>
                  <a:pt x="14081" y="3735"/>
                </a:lnTo>
                <a:close/>
                <a:moveTo>
                  <a:pt x="13539" y="3735"/>
                </a:moveTo>
                <a:lnTo>
                  <a:pt x="13539" y="4170"/>
                </a:lnTo>
                <a:lnTo>
                  <a:pt x="14050" y="4170"/>
                </a:lnTo>
                <a:lnTo>
                  <a:pt x="14050" y="3735"/>
                </a:lnTo>
                <a:lnTo>
                  <a:pt x="13539" y="3735"/>
                </a:lnTo>
                <a:close/>
                <a:moveTo>
                  <a:pt x="12997" y="3735"/>
                </a:moveTo>
                <a:lnTo>
                  <a:pt x="12997" y="4170"/>
                </a:lnTo>
                <a:lnTo>
                  <a:pt x="13508" y="4170"/>
                </a:lnTo>
                <a:lnTo>
                  <a:pt x="13508" y="3735"/>
                </a:lnTo>
                <a:lnTo>
                  <a:pt x="12997" y="3735"/>
                </a:lnTo>
                <a:close/>
                <a:moveTo>
                  <a:pt x="12456" y="3735"/>
                </a:moveTo>
                <a:lnTo>
                  <a:pt x="12456" y="4170"/>
                </a:lnTo>
                <a:lnTo>
                  <a:pt x="12967" y="4170"/>
                </a:lnTo>
                <a:lnTo>
                  <a:pt x="12967" y="3735"/>
                </a:lnTo>
                <a:lnTo>
                  <a:pt x="12456" y="3735"/>
                </a:lnTo>
                <a:close/>
                <a:moveTo>
                  <a:pt x="11914" y="3735"/>
                </a:moveTo>
                <a:lnTo>
                  <a:pt x="11914" y="4170"/>
                </a:lnTo>
                <a:lnTo>
                  <a:pt x="12425" y="4170"/>
                </a:lnTo>
                <a:lnTo>
                  <a:pt x="12425" y="3735"/>
                </a:lnTo>
                <a:lnTo>
                  <a:pt x="11914" y="3735"/>
                </a:lnTo>
                <a:close/>
                <a:moveTo>
                  <a:pt x="11372" y="3735"/>
                </a:moveTo>
                <a:lnTo>
                  <a:pt x="11372" y="4170"/>
                </a:lnTo>
                <a:lnTo>
                  <a:pt x="11883" y="4170"/>
                </a:lnTo>
                <a:lnTo>
                  <a:pt x="11883" y="3735"/>
                </a:lnTo>
                <a:lnTo>
                  <a:pt x="11372" y="3735"/>
                </a:lnTo>
                <a:close/>
                <a:moveTo>
                  <a:pt x="10831" y="3735"/>
                </a:moveTo>
                <a:lnTo>
                  <a:pt x="10831" y="4170"/>
                </a:lnTo>
                <a:lnTo>
                  <a:pt x="11341" y="4170"/>
                </a:lnTo>
                <a:lnTo>
                  <a:pt x="11341" y="3735"/>
                </a:lnTo>
                <a:lnTo>
                  <a:pt x="10831" y="3735"/>
                </a:lnTo>
                <a:close/>
                <a:moveTo>
                  <a:pt x="10289" y="3735"/>
                </a:moveTo>
                <a:lnTo>
                  <a:pt x="10289" y="4170"/>
                </a:lnTo>
                <a:lnTo>
                  <a:pt x="10800" y="4170"/>
                </a:lnTo>
                <a:lnTo>
                  <a:pt x="10800" y="3735"/>
                </a:lnTo>
                <a:lnTo>
                  <a:pt x="10289" y="3735"/>
                </a:lnTo>
                <a:close/>
                <a:moveTo>
                  <a:pt x="9747" y="3735"/>
                </a:moveTo>
                <a:lnTo>
                  <a:pt x="9747" y="4170"/>
                </a:lnTo>
                <a:lnTo>
                  <a:pt x="10258" y="4170"/>
                </a:lnTo>
                <a:lnTo>
                  <a:pt x="10258" y="3735"/>
                </a:lnTo>
                <a:lnTo>
                  <a:pt x="9747" y="3735"/>
                </a:lnTo>
                <a:close/>
                <a:moveTo>
                  <a:pt x="9206" y="3735"/>
                </a:moveTo>
                <a:lnTo>
                  <a:pt x="9206" y="4170"/>
                </a:lnTo>
                <a:lnTo>
                  <a:pt x="9716" y="4170"/>
                </a:lnTo>
                <a:lnTo>
                  <a:pt x="9716" y="3735"/>
                </a:lnTo>
                <a:lnTo>
                  <a:pt x="9206" y="3735"/>
                </a:lnTo>
                <a:close/>
                <a:moveTo>
                  <a:pt x="8664" y="3735"/>
                </a:moveTo>
                <a:lnTo>
                  <a:pt x="8664" y="4170"/>
                </a:lnTo>
                <a:lnTo>
                  <a:pt x="9175" y="4170"/>
                </a:lnTo>
                <a:lnTo>
                  <a:pt x="9175" y="3735"/>
                </a:lnTo>
                <a:lnTo>
                  <a:pt x="8664" y="3735"/>
                </a:lnTo>
                <a:close/>
                <a:moveTo>
                  <a:pt x="8122" y="3735"/>
                </a:moveTo>
                <a:lnTo>
                  <a:pt x="8122" y="4170"/>
                </a:lnTo>
                <a:lnTo>
                  <a:pt x="8633" y="4170"/>
                </a:lnTo>
                <a:lnTo>
                  <a:pt x="8633" y="3735"/>
                </a:lnTo>
                <a:lnTo>
                  <a:pt x="8122" y="3735"/>
                </a:lnTo>
                <a:close/>
                <a:moveTo>
                  <a:pt x="7581" y="3735"/>
                </a:moveTo>
                <a:lnTo>
                  <a:pt x="7581" y="4170"/>
                </a:lnTo>
                <a:lnTo>
                  <a:pt x="8091" y="4170"/>
                </a:lnTo>
                <a:lnTo>
                  <a:pt x="8091" y="3735"/>
                </a:lnTo>
                <a:lnTo>
                  <a:pt x="7581" y="3735"/>
                </a:lnTo>
                <a:close/>
                <a:moveTo>
                  <a:pt x="7039" y="3735"/>
                </a:moveTo>
                <a:lnTo>
                  <a:pt x="7039" y="4170"/>
                </a:lnTo>
                <a:lnTo>
                  <a:pt x="7550" y="4170"/>
                </a:lnTo>
                <a:lnTo>
                  <a:pt x="7550" y="3735"/>
                </a:lnTo>
                <a:lnTo>
                  <a:pt x="7039" y="3735"/>
                </a:lnTo>
                <a:close/>
                <a:moveTo>
                  <a:pt x="6497" y="3735"/>
                </a:moveTo>
                <a:lnTo>
                  <a:pt x="6497" y="4170"/>
                </a:lnTo>
                <a:lnTo>
                  <a:pt x="7008" y="4170"/>
                </a:lnTo>
                <a:lnTo>
                  <a:pt x="7008" y="3735"/>
                </a:lnTo>
                <a:lnTo>
                  <a:pt x="6497" y="3735"/>
                </a:lnTo>
                <a:close/>
                <a:moveTo>
                  <a:pt x="5955" y="3735"/>
                </a:moveTo>
                <a:lnTo>
                  <a:pt x="5955" y="4170"/>
                </a:lnTo>
                <a:lnTo>
                  <a:pt x="6466" y="4170"/>
                </a:lnTo>
                <a:lnTo>
                  <a:pt x="6466" y="3735"/>
                </a:lnTo>
                <a:lnTo>
                  <a:pt x="5955" y="3735"/>
                </a:lnTo>
                <a:close/>
                <a:moveTo>
                  <a:pt x="5414" y="3735"/>
                </a:moveTo>
                <a:lnTo>
                  <a:pt x="5414" y="4170"/>
                </a:lnTo>
                <a:lnTo>
                  <a:pt x="5925" y="4170"/>
                </a:lnTo>
                <a:lnTo>
                  <a:pt x="5925" y="3735"/>
                </a:lnTo>
                <a:lnTo>
                  <a:pt x="5414" y="3735"/>
                </a:lnTo>
                <a:close/>
                <a:moveTo>
                  <a:pt x="4872" y="3735"/>
                </a:moveTo>
                <a:lnTo>
                  <a:pt x="4872" y="4170"/>
                </a:lnTo>
                <a:lnTo>
                  <a:pt x="5383" y="4170"/>
                </a:lnTo>
                <a:lnTo>
                  <a:pt x="5383" y="3735"/>
                </a:lnTo>
                <a:lnTo>
                  <a:pt x="4872" y="3735"/>
                </a:lnTo>
                <a:close/>
                <a:moveTo>
                  <a:pt x="4330" y="3735"/>
                </a:moveTo>
                <a:lnTo>
                  <a:pt x="4330" y="4170"/>
                </a:lnTo>
                <a:lnTo>
                  <a:pt x="4841" y="4170"/>
                </a:lnTo>
                <a:lnTo>
                  <a:pt x="4841" y="3735"/>
                </a:lnTo>
                <a:lnTo>
                  <a:pt x="4330" y="3735"/>
                </a:lnTo>
                <a:close/>
                <a:moveTo>
                  <a:pt x="3789" y="3735"/>
                </a:moveTo>
                <a:lnTo>
                  <a:pt x="3789" y="4170"/>
                </a:lnTo>
                <a:lnTo>
                  <a:pt x="4300" y="4170"/>
                </a:lnTo>
                <a:lnTo>
                  <a:pt x="4300" y="3735"/>
                </a:lnTo>
                <a:lnTo>
                  <a:pt x="3789" y="3735"/>
                </a:lnTo>
                <a:close/>
                <a:moveTo>
                  <a:pt x="3247" y="3735"/>
                </a:moveTo>
                <a:lnTo>
                  <a:pt x="3247" y="4170"/>
                </a:lnTo>
                <a:lnTo>
                  <a:pt x="3758" y="4170"/>
                </a:lnTo>
                <a:lnTo>
                  <a:pt x="3758" y="3735"/>
                </a:lnTo>
                <a:lnTo>
                  <a:pt x="3247" y="3735"/>
                </a:lnTo>
                <a:close/>
                <a:moveTo>
                  <a:pt x="2705" y="3735"/>
                </a:moveTo>
                <a:lnTo>
                  <a:pt x="2705" y="4170"/>
                </a:lnTo>
                <a:lnTo>
                  <a:pt x="3216" y="4170"/>
                </a:lnTo>
                <a:lnTo>
                  <a:pt x="3216" y="3735"/>
                </a:lnTo>
                <a:lnTo>
                  <a:pt x="2705" y="3735"/>
                </a:lnTo>
                <a:close/>
                <a:moveTo>
                  <a:pt x="2164" y="3735"/>
                </a:moveTo>
                <a:lnTo>
                  <a:pt x="2164" y="4170"/>
                </a:lnTo>
                <a:lnTo>
                  <a:pt x="2675" y="4170"/>
                </a:lnTo>
                <a:lnTo>
                  <a:pt x="2675" y="3735"/>
                </a:lnTo>
                <a:lnTo>
                  <a:pt x="2164" y="3735"/>
                </a:lnTo>
                <a:close/>
                <a:moveTo>
                  <a:pt x="1622" y="3735"/>
                </a:moveTo>
                <a:lnTo>
                  <a:pt x="1622" y="4170"/>
                </a:lnTo>
                <a:lnTo>
                  <a:pt x="2133" y="4170"/>
                </a:lnTo>
                <a:lnTo>
                  <a:pt x="2133" y="3735"/>
                </a:lnTo>
                <a:lnTo>
                  <a:pt x="1622" y="3735"/>
                </a:lnTo>
                <a:close/>
                <a:moveTo>
                  <a:pt x="1080" y="3735"/>
                </a:moveTo>
                <a:lnTo>
                  <a:pt x="1080" y="4170"/>
                </a:lnTo>
                <a:lnTo>
                  <a:pt x="1591" y="4170"/>
                </a:lnTo>
                <a:lnTo>
                  <a:pt x="1591" y="3735"/>
                </a:lnTo>
                <a:lnTo>
                  <a:pt x="1080" y="3735"/>
                </a:lnTo>
                <a:close/>
                <a:moveTo>
                  <a:pt x="539" y="3735"/>
                </a:moveTo>
                <a:lnTo>
                  <a:pt x="539" y="4170"/>
                </a:lnTo>
                <a:lnTo>
                  <a:pt x="1049" y="4170"/>
                </a:lnTo>
                <a:lnTo>
                  <a:pt x="1049" y="3735"/>
                </a:lnTo>
                <a:lnTo>
                  <a:pt x="539" y="3735"/>
                </a:lnTo>
                <a:close/>
                <a:moveTo>
                  <a:pt x="31" y="3735"/>
                </a:moveTo>
                <a:lnTo>
                  <a:pt x="31" y="4170"/>
                </a:lnTo>
                <a:lnTo>
                  <a:pt x="508" y="4170"/>
                </a:lnTo>
                <a:lnTo>
                  <a:pt x="508" y="3735"/>
                </a:lnTo>
                <a:lnTo>
                  <a:pt x="31" y="3735"/>
                </a:lnTo>
                <a:close/>
                <a:moveTo>
                  <a:pt x="14622" y="3271"/>
                </a:moveTo>
                <a:lnTo>
                  <a:pt x="14622" y="3706"/>
                </a:lnTo>
                <a:lnTo>
                  <a:pt x="15133" y="3706"/>
                </a:lnTo>
                <a:lnTo>
                  <a:pt x="15133" y="3271"/>
                </a:lnTo>
                <a:lnTo>
                  <a:pt x="14622" y="3271"/>
                </a:lnTo>
                <a:close/>
                <a:moveTo>
                  <a:pt x="14081" y="3271"/>
                </a:moveTo>
                <a:lnTo>
                  <a:pt x="14081" y="3706"/>
                </a:lnTo>
                <a:lnTo>
                  <a:pt x="14592" y="3706"/>
                </a:lnTo>
                <a:lnTo>
                  <a:pt x="14592" y="3271"/>
                </a:lnTo>
                <a:lnTo>
                  <a:pt x="14081" y="3271"/>
                </a:lnTo>
                <a:close/>
                <a:moveTo>
                  <a:pt x="13539" y="3271"/>
                </a:moveTo>
                <a:lnTo>
                  <a:pt x="13539" y="3706"/>
                </a:lnTo>
                <a:lnTo>
                  <a:pt x="14050" y="3706"/>
                </a:lnTo>
                <a:lnTo>
                  <a:pt x="14050" y="3271"/>
                </a:lnTo>
                <a:lnTo>
                  <a:pt x="13539" y="3271"/>
                </a:lnTo>
                <a:close/>
                <a:moveTo>
                  <a:pt x="12997" y="3271"/>
                </a:moveTo>
                <a:lnTo>
                  <a:pt x="12997" y="3706"/>
                </a:lnTo>
                <a:lnTo>
                  <a:pt x="13508" y="3706"/>
                </a:lnTo>
                <a:lnTo>
                  <a:pt x="13508" y="3271"/>
                </a:lnTo>
                <a:lnTo>
                  <a:pt x="12997" y="3271"/>
                </a:lnTo>
                <a:close/>
                <a:moveTo>
                  <a:pt x="12456" y="3271"/>
                </a:moveTo>
                <a:lnTo>
                  <a:pt x="12456" y="3706"/>
                </a:lnTo>
                <a:lnTo>
                  <a:pt x="12967" y="3706"/>
                </a:lnTo>
                <a:lnTo>
                  <a:pt x="12967" y="3271"/>
                </a:lnTo>
                <a:lnTo>
                  <a:pt x="12456" y="3271"/>
                </a:lnTo>
                <a:close/>
                <a:moveTo>
                  <a:pt x="11914" y="3271"/>
                </a:moveTo>
                <a:lnTo>
                  <a:pt x="11914" y="3706"/>
                </a:lnTo>
                <a:lnTo>
                  <a:pt x="12425" y="3706"/>
                </a:lnTo>
                <a:lnTo>
                  <a:pt x="12425" y="3271"/>
                </a:lnTo>
                <a:lnTo>
                  <a:pt x="11914" y="3271"/>
                </a:lnTo>
                <a:close/>
                <a:moveTo>
                  <a:pt x="11372" y="3271"/>
                </a:moveTo>
                <a:lnTo>
                  <a:pt x="11372" y="3706"/>
                </a:lnTo>
                <a:lnTo>
                  <a:pt x="11883" y="3706"/>
                </a:lnTo>
                <a:lnTo>
                  <a:pt x="11883" y="3271"/>
                </a:lnTo>
                <a:lnTo>
                  <a:pt x="11372" y="3271"/>
                </a:lnTo>
                <a:close/>
                <a:moveTo>
                  <a:pt x="10831" y="3271"/>
                </a:moveTo>
                <a:lnTo>
                  <a:pt x="10831" y="3706"/>
                </a:lnTo>
                <a:lnTo>
                  <a:pt x="11341" y="3706"/>
                </a:lnTo>
                <a:lnTo>
                  <a:pt x="11341" y="3271"/>
                </a:lnTo>
                <a:lnTo>
                  <a:pt x="10831" y="3271"/>
                </a:lnTo>
                <a:close/>
                <a:moveTo>
                  <a:pt x="10289" y="3271"/>
                </a:moveTo>
                <a:lnTo>
                  <a:pt x="10289" y="3706"/>
                </a:lnTo>
                <a:lnTo>
                  <a:pt x="10800" y="3706"/>
                </a:lnTo>
                <a:lnTo>
                  <a:pt x="10800" y="3271"/>
                </a:lnTo>
                <a:lnTo>
                  <a:pt x="10289" y="3271"/>
                </a:lnTo>
                <a:close/>
                <a:moveTo>
                  <a:pt x="9747" y="3271"/>
                </a:moveTo>
                <a:lnTo>
                  <a:pt x="9747" y="3706"/>
                </a:lnTo>
                <a:lnTo>
                  <a:pt x="10258" y="3706"/>
                </a:lnTo>
                <a:lnTo>
                  <a:pt x="10258" y="3271"/>
                </a:lnTo>
                <a:lnTo>
                  <a:pt x="9747" y="3271"/>
                </a:lnTo>
                <a:close/>
                <a:moveTo>
                  <a:pt x="9206" y="3271"/>
                </a:moveTo>
                <a:lnTo>
                  <a:pt x="9206" y="3706"/>
                </a:lnTo>
                <a:lnTo>
                  <a:pt x="9716" y="3706"/>
                </a:lnTo>
                <a:lnTo>
                  <a:pt x="9716" y="3271"/>
                </a:lnTo>
                <a:lnTo>
                  <a:pt x="9206" y="3271"/>
                </a:lnTo>
                <a:close/>
                <a:moveTo>
                  <a:pt x="8664" y="3271"/>
                </a:moveTo>
                <a:lnTo>
                  <a:pt x="8664" y="3706"/>
                </a:lnTo>
                <a:lnTo>
                  <a:pt x="9175" y="3706"/>
                </a:lnTo>
                <a:lnTo>
                  <a:pt x="9175" y="3271"/>
                </a:lnTo>
                <a:lnTo>
                  <a:pt x="8664" y="3271"/>
                </a:lnTo>
                <a:close/>
                <a:moveTo>
                  <a:pt x="8122" y="3271"/>
                </a:moveTo>
                <a:lnTo>
                  <a:pt x="8122" y="3706"/>
                </a:lnTo>
                <a:lnTo>
                  <a:pt x="8633" y="3706"/>
                </a:lnTo>
                <a:lnTo>
                  <a:pt x="8633" y="3271"/>
                </a:lnTo>
                <a:lnTo>
                  <a:pt x="8122" y="3271"/>
                </a:lnTo>
                <a:close/>
                <a:moveTo>
                  <a:pt x="7581" y="3271"/>
                </a:moveTo>
                <a:lnTo>
                  <a:pt x="7581" y="3706"/>
                </a:lnTo>
                <a:lnTo>
                  <a:pt x="8091" y="3706"/>
                </a:lnTo>
                <a:lnTo>
                  <a:pt x="8091" y="3271"/>
                </a:lnTo>
                <a:lnTo>
                  <a:pt x="7581" y="3271"/>
                </a:lnTo>
                <a:close/>
                <a:moveTo>
                  <a:pt x="7039" y="3271"/>
                </a:moveTo>
                <a:lnTo>
                  <a:pt x="7039" y="3706"/>
                </a:lnTo>
                <a:lnTo>
                  <a:pt x="7550" y="3706"/>
                </a:lnTo>
                <a:lnTo>
                  <a:pt x="7550" y="3271"/>
                </a:lnTo>
                <a:lnTo>
                  <a:pt x="7039" y="3271"/>
                </a:lnTo>
                <a:close/>
                <a:moveTo>
                  <a:pt x="6497" y="3271"/>
                </a:moveTo>
                <a:lnTo>
                  <a:pt x="6497" y="3706"/>
                </a:lnTo>
                <a:lnTo>
                  <a:pt x="7008" y="3706"/>
                </a:lnTo>
                <a:lnTo>
                  <a:pt x="7008" y="3271"/>
                </a:lnTo>
                <a:lnTo>
                  <a:pt x="6497" y="3271"/>
                </a:lnTo>
                <a:close/>
                <a:moveTo>
                  <a:pt x="5955" y="3271"/>
                </a:moveTo>
                <a:lnTo>
                  <a:pt x="5955" y="3706"/>
                </a:lnTo>
                <a:lnTo>
                  <a:pt x="6466" y="3706"/>
                </a:lnTo>
                <a:lnTo>
                  <a:pt x="6466" y="3271"/>
                </a:lnTo>
                <a:lnTo>
                  <a:pt x="5955" y="3271"/>
                </a:lnTo>
                <a:close/>
                <a:moveTo>
                  <a:pt x="5414" y="3271"/>
                </a:moveTo>
                <a:lnTo>
                  <a:pt x="5414" y="3706"/>
                </a:lnTo>
                <a:lnTo>
                  <a:pt x="5925" y="3706"/>
                </a:lnTo>
                <a:lnTo>
                  <a:pt x="5925" y="3271"/>
                </a:lnTo>
                <a:lnTo>
                  <a:pt x="5414" y="3271"/>
                </a:lnTo>
                <a:close/>
                <a:moveTo>
                  <a:pt x="4872" y="3271"/>
                </a:moveTo>
                <a:lnTo>
                  <a:pt x="4872" y="3706"/>
                </a:lnTo>
                <a:lnTo>
                  <a:pt x="5383" y="3706"/>
                </a:lnTo>
                <a:lnTo>
                  <a:pt x="5383" y="3271"/>
                </a:lnTo>
                <a:lnTo>
                  <a:pt x="4872" y="3271"/>
                </a:lnTo>
                <a:close/>
                <a:moveTo>
                  <a:pt x="4330" y="3271"/>
                </a:moveTo>
                <a:lnTo>
                  <a:pt x="4330" y="3706"/>
                </a:lnTo>
                <a:lnTo>
                  <a:pt x="4841" y="3706"/>
                </a:lnTo>
                <a:lnTo>
                  <a:pt x="4841" y="3271"/>
                </a:lnTo>
                <a:lnTo>
                  <a:pt x="4330" y="3271"/>
                </a:lnTo>
                <a:close/>
                <a:moveTo>
                  <a:pt x="3789" y="3271"/>
                </a:moveTo>
                <a:lnTo>
                  <a:pt x="3789" y="3706"/>
                </a:lnTo>
                <a:lnTo>
                  <a:pt x="4300" y="3706"/>
                </a:lnTo>
                <a:lnTo>
                  <a:pt x="4300" y="3271"/>
                </a:lnTo>
                <a:lnTo>
                  <a:pt x="3789" y="3271"/>
                </a:lnTo>
                <a:close/>
                <a:moveTo>
                  <a:pt x="3247" y="3271"/>
                </a:moveTo>
                <a:lnTo>
                  <a:pt x="3247" y="3706"/>
                </a:lnTo>
                <a:lnTo>
                  <a:pt x="3758" y="3706"/>
                </a:lnTo>
                <a:lnTo>
                  <a:pt x="3758" y="3271"/>
                </a:lnTo>
                <a:lnTo>
                  <a:pt x="3247" y="3271"/>
                </a:lnTo>
                <a:close/>
                <a:moveTo>
                  <a:pt x="2705" y="3271"/>
                </a:moveTo>
                <a:lnTo>
                  <a:pt x="2705" y="3706"/>
                </a:lnTo>
                <a:lnTo>
                  <a:pt x="3216" y="3706"/>
                </a:lnTo>
                <a:lnTo>
                  <a:pt x="3216" y="3271"/>
                </a:lnTo>
                <a:lnTo>
                  <a:pt x="2705" y="3271"/>
                </a:lnTo>
                <a:close/>
                <a:moveTo>
                  <a:pt x="2164" y="3271"/>
                </a:moveTo>
                <a:lnTo>
                  <a:pt x="2164" y="3706"/>
                </a:lnTo>
                <a:lnTo>
                  <a:pt x="2675" y="3706"/>
                </a:lnTo>
                <a:lnTo>
                  <a:pt x="2675" y="3271"/>
                </a:lnTo>
                <a:lnTo>
                  <a:pt x="2164" y="3271"/>
                </a:lnTo>
                <a:close/>
                <a:moveTo>
                  <a:pt x="1622" y="3271"/>
                </a:moveTo>
                <a:lnTo>
                  <a:pt x="1622" y="3706"/>
                </a:lnTo>
                <a:lnTo>
                  <a:pt x="2133" y="3706"/>
                </a:lnTo>
                <a:lnTo>
                  <a:pt x="2133" y="3271"/>
                </a:lnTo>
                <a:lnTo>
                  <a:pt x="1622" y="3271"/>
                </a:lnTo>
                <a:close/>
                <a:moveTo>
                  <a:pt x="1080" y="3271"/>
                </a:moveTo>
                <a:lnTo>
                  <a:pt x="1080" y="3706"/>
                </a:lnTo>
                <a:lnTo>
                  <a:pt x="1591" y="3706"/>
                </a:lnTo>
                <a:lnTo>
                  <a:pt x="1591" y="3271"/>
                </a:lnTo>
                <a:lnTo>
                  <a:pt x="1080" y="3271"/>
                </a:lnTo>
                <a:close/>
                <a:moveTo>
                  <a:pt x="539" y="3271"/>
                </a:moveTo>
                <a:lnTo>
                  <a:pt x="539" y="3706"/>
                </a:lnTo>
                <a:lnTo>
                  <a:pt x="1049" y="3706"/>
                </a:lnTo>
                <a:lnTo>
                  <a:pt x="1049" y="3271"/>
                </a:lnTo>
                <a:lnTo>
                  <a:pt x="539" y="3271"/>
                </a:lnTo>
                <a:close/>
                <a:moveTo>
                  <a:pt x="31" y="3271"/>
                </a:moveTo>
                <a:lnTo>
                  <a:pt x="31" y="3706"/>
                </a:lnTo>
                <a:lnTo>
                  <a:pt x="508" y="3706"/>
                </a:lnTo>
                <a:lnTo>
                  <a:pt x="508" y="3271"/>
                </a:lnTo>
                <a:lnTo>
                  <a:pt x="31" y="3271"/>
                </a:lnTo>
                <a:close/>
                <a:moveTo>
                  <a:pt x="14622" y="2807"/>
                </a:moveTo>
                <a:lnTo>
                  <a:pt x="14622" y="3243"/>
                </a:lnTo>
                <a:lnTo>
                  <a:pt x="15133" y="3243"/>
                </a:lnTo>
                <a:lnTo>
                  <a:pt x="15133" y="2807"/>
                </a:lnTo>
                <a:lnTo>
                  <a:pt x="14622" y="2807"/>
                </a:lnTo>
                <a:close/>
                <a:moveTo>
                  <a:pt x="14081" y="2807"/>
                </a:moveTo>
                <a:lnTo>
                  <a:pt x="14081" y="3243"/>
                </a:lnTo>
                <a:lnTo>
                  <a:pt x="14592" y="3243"/>
                </a:lnTo>
                <a:lnTo>
                  <a:pt x="14592" y="2807"/>
                </a:lnTo>
                <a:lnTo>
                  <a:pt x="14081" y="2807"/>
                </a:lnTo>
                <a:close/>
                <a:moveTo>
                  <a:pt x="13539" y="2807"/>
                </a:moveTo>
                <a:lnTo>
                  <a:pt x="13539" y="3243"/>
                </a:lnTo>
                <a:lnTo>
                  <a:pt x="14050" y="3243"/>
                </a:lnTo>
                <a:lnTo>
                  <a:pt x="14050" y="2807"/>
                </a:lnTo>
                <a:lnTo>
                  <a:pt x="13539" y="2807"/>
                </a:lnTo>
                <a:close/>
                <a:moveTo>
                  <a:pt x="12997" y="2807"/>
                </a:moveTo>
                <a:lnTo>
                  <a:pt x="12997" y="3243"/>
                </a:lnTo>
                <a:lnTo>
                  <a:pt x="13508" y="3243"/>
                </a:lnTo>
                <a:lnTo>
                  <a:pt x="13508" y="2807"/>
                </a:lnTo>
                <a:lnTo>
                  <a:pt x="12997" y="2807"/>
                </a:lnTo>
                <a:close/>
                <a:moveTo>
                  <a:pt x="12456" y="2807"/>
                </a:moveTo>
                <a:lnTo>
                  <a:pt x="12456" y="3243"/>
                </a:lnTo>
                <a:lnTo>
                  <a:pt x="12967" y="3243"/>
                </a:lnTo>
                <a:lnTo>
                  <a:pt x="12967" y="2807"/>
                </a:lnTo>
                <a:lnTo>
                  <a:pt x="12456" y="2807"/>
                </a:lnTo>
                <a:close/>
                <a:moveTo>
                  <a:pt x="11914" y="2807"/>
                </a:moveTo>
                <a:lnTo>
                  <a:pt x="11914" y="3243"/>
                </a:lnTo>
                <a:lnTo>
                  <a:pt x="12425" y="3243"/>
                </a:lnTo>
                <a:lnTo>
                  <a:pt x="12425" y="2807"/>
                </a:lnTo>
                <a:lnTo>
                  <a:pt x="11914" y="2807"/>
                </a:lnTo>
                <a:close/>
                <a:moveTo>
                  <a:pt x="11372" y="2807"/>
                </a:moveTo>
                <a:lnTo>
                  <a:pt x="11372" y="3243"/>
                </a:lnTo>
                <a:lnTo>
                  <a:pt x="11883" y="3243"/>
                </a:lnTo>
                <a:lnTo>
                  <a:pt x="11883" y="2807"/>
                </a:lnTo>
                <a:lnTo>
                  <a:pt x="11372" y="2807"/>
                </a:lnTo>
                <a:close/>
                <a:moveTo>
                  <a:pt x="10831" y="2807"/>
                </a:moveTo>
                <a:lnTo>
                  <a:pt x="10831" y="3243"/>
                </a:lnTo>
                <a:lnTo>
                  <a:pt x="11341" y="3243"/>
                </a:lnTo>
                <a:lnTo>
                  <a:pt x="11341" y="2807"/>
                </a:lnTo>
                <a:lnTo>
                  <a:pt x="10831" y="2807"/>
                </a:lnTo>
                <a:close/>
                <a:moveTo>
                  <a:pt x="10289" y="2807"/>
                </a:moveTo>
                <a:lnTo>
                  <a:pt x="10289" y="3243"/>
                </a:lnTo>
                <a:lnTo>
                  <a:pt x="10800" y="3243"/>
                </a:lnTo>
                <a:lnTo>
                  <a:pt x="10800" y="2807"/>
                </a:lnTo>
                <a:lnTo>
                  <a:pt x="10289" y="2807"/>
                </a:lnTo>
                <a:close/>
                <a:moveTo>
                  <a:pt x="9747" y="2807"/>
                </a:moveTo>
                <a:lnTo>
                  <a:pt x="9747" y="3243"/>
                </a:lnTo>
                <a:lnTo>
                  <a:pt x="10258" y="3243"/>
                </a:lnTo>
                <a:lnTo>
                  <a:pt x="10258" y="2807"/>
                </a:lnTo>
                <a:lnTo>
                  <a:pt x="9747" y="2807"/>
                </a:lnTo>
                <a:close/>
                <a:moveTo>
                  <a:pt x="9206" y="2807"/>
                </a:moveTo>
                <a:lnTo>
                  <a:pt x="9206" y="3243"/>
                </a:lnTo>
                <a:lnTo>
                  <a:pt x="9716" y="3243"/>
                </a:lnTo>
                <a:lnTo>
                  <a:pt x="9716" y="2807"/>
                </a:lnTo>
                <a:lnTo>
                  <a:pt x="9206" y="2807"/>
                </a:lnTo>
                <a:close/>
                <a:moveTo>
                  <a:pt x="8664" y="2807"/>
                </a:moveTo>
                <a:lnTo>
                  <a:pt x="8664" y="3243"/>
                </a:lnTo>
                <a:lnTo>
                  <a:pt x="9175" y="3243"/>
                </a:lnTo>
                <a:lnTo>
                  <a:pt x="9175" y="2807"/>
                </a:lnTo>
                <a:lnTo>
                  <a:pt x="8664" y="2807"/>
                </a:lnTo>
                <a:close/>
                <a:moveTo>
                  <a:pt x="8122" y="2807"/>
                </a:moveTo>
                <a:lnTo>
                  <a:pt x="8122" y="3243"/>
                </a:lnTo>
                <a:lnTo>
                  <a:pt x="8633" y="3243"/>
                </a:lnTo>
                <a:lnTo>
                  <a:pt x="8633" y="2807"/>
                </a:lnTo>
                <a:lnTo>
                  <a:pt x="8122" y="2807"/>
                </a:lnTo>
                <a:close/>
                <a:moveTo>
                  <a:pt x="7581" y="2807"/>
                </a:moveTo>
                <a:lnTo>
                  <a:pt x="7581" y="3243"/>
                </a:lnTo>
                <a:lnTo>
                  <a:pt x="8091" y="3243"/>
                </a:lnTo>
                <a:lnTo>
                  <a:pt x="8091" y="2807"/>
                </a:lnTo>
                <a:lnTo>
                  <a:pt x="7581" y="2807"/>
                </a:lnTo>
                <a:close/>
                <a:moveTo>
                  <a:pt x="7039" y="2807"/>
                </a:moveTo>
                <a:lnTo>
                  <a:pt x="7039" y="3243"/>
                </a:lnTo>
                <a:lnTo>
                  <a:pt x="7550" y="3243"/>
                </a:lnTo>
                <a:lnTo>
                  <a:pt x="7550" y="2807"/>
                </a:lnTo>
                <a:lnTo>
                  <a:pt x="7039" y="2807"/>
                </a:lnTo>
                <a:close/>
                <a:moveTo>
                  <a:pt x="6497" y="2807"/>
                </a:moveTo>
                <a:lnTo>
                  <a:pt x="6497" y="3243"/>
                </a:lnTo>
                <a:lnTo>
                  <a:pt x="7008" y="3243"/>
                </a:lnTo>
                <a:lnTo>
                  <a:pt x="7008" y="2807"/>
                </a:lnTo>
                <a:lnTo>
                  <a:pt x="6497" y="2807"/>
                </a:lnTo>
                <a:close/>
                <a:moveTo>
                  <a:pt x="5955" y="2807"/>
                </a:moveTo>
                <a:lnTo>
                  <a:pt x="5955" y="3243"/>
                </a:lnTo>
                <a:lnTo>
                  <a:pt x="6466" y="3243"/>
                </a:lnTo>
                <a:lnTo>
                  <a:pt x="6466" y="2807"/>
                </a:lnTo>
                <a:lnTo>
                  <a:pt x="5955" y="2807"/>
                </a:lnTo>
                <a:close/>
                <a:moveTo>
                  <a:pt x="5414" y="2807"/>
                </a:moveTo>
                <a:lnTo>
                  <a:pt x="5414" y="3243"/>
                </a:lnTo>
                <a:lnTo>
                  <a:pt x="5925" y="3243"/>
                </a:lnTo>
                <a:lnTo>
                  <a:pt x="5925" y="2807"/>
                </a:lnTo>
                <a:lnTo>
                  <a:pt x="5414" y="2807"/>
                </a:lnTo>
                <a:close/>
                <a:moveTo>
                  <a:pt x="4872" y="2807"/>
                </a:moveTo>
                <a:lnTo>
                  <a:pt x="4872" y="3243"/>
                </a:lnTo>
                <a:lnTo>
                  <a:pt x="5383" y="3243"/>
                </a:lnTo>
                <a:lnTo>
                  <a:pt x="5383" y="2807"/>
                </a:lnTo>
                <a:lnTo>
                  <a:pt x="4872" y="2807"/>
                </a:lnTo>
                <a:close/>
                <a:moveTo>
                  <a:pt x="4330" y="2807"/>
                </a:moveTo>
                <a:lnTo>
                  <a:pt x="4330" y="3243"/>
                </a:lnTo>
                <a:lnTo>
                  <a:pt x="4841" y="3243"/>
                </a:lnTo>
                <a:lnTo>
                  <a:pt x="4841" y="2807"/>
                </a:lnTo>
                <a:lnTo>
                  <a:pt x="4330" y="2807"/>
                </a:lnTo>
                <a:close/>
                <a:moveTo>
                  <a:pt x="3789" y="2807"/>
                </a:moveTo>
                <a:lnTo>
                  <a:pt x="3789" y="3243"/>
                </a:lnTo>
                <a:lnTo>
                  <a:pt x="4300" y="3243"/>
                </a:lnTo>
                <a:lnTo>
                  <a:pt x="4300" y="2807"/>
                </a:lnTo>
                <a:lnTo>
                  <a:pt x="3789" y="2807"/>
                </a:lnTo>
                <a:close/>
                <a:moveTo>
                  <a:pt x="3247" y="2807"/>
                </a:moveTo>
                <a:lnTo>
                  <a:pt x="3247" y="3243"/>
                </a:lnTo>
                <a:lnTo>
                  <a:pt x="3758" y="3243"/>
                </a:lnTo>
                <a:lnTo>
                  <a:pt x="3758" y="2807"/>
                </a:lnTo>
                <a:lnTo>
                  <a:pt x="3247" y="2807"/>
                </a:lnTo>
                <a:close/>
                <a:moveTo>
                  <a:pt x="2705" y="2807"/>
                </a:moveTo>
                <a:lnTo>
                  <a:pt x="2705" y="3243"/>
                </a:lnTo>
                <a:lnTo>
                  <a:pt x="3216" y="3243"/>
                </a:lnTo>
                <a:lnTo>
                  <a:pt x="3216" y="2807"/>
                </a:lnTo>
                <a:lnTo>
                  <a:pt x="2705" y="2807"/>
                </a:lnTo>
                <a:close/>
                <a:moveTo>
                  <a:pt x="2164" y="2807"/>
                </a:moveTo>
                <a:lnTo>
                  <a:pt x="2164" y="3243"/>
                </a:lnTo>
                <a:lnTo>
                  <a:pt x="2675" y="3243"/>
                </a:lnTo>
                <a:lnTo>
                  <a:pt x="2675" y="2807"/>
                </a:lnTo>
                <a:lnTo>
                  <a:pt x="2164" y="2807"/>
                </a:lnTo>
                <a:close/>
                <a:moveTo>
                  <a:pt x="1622" y="2807"/>
                </a:moveTo>
                <a:lnTo>
                  <a:pt x="1622" y="3243"/>
                </a:lnTo>
                <a:lnTo>
                  <a:pt x="2133" y="3243"/>
                </a:lnTo>
                <a:lnTo>
                  <a:pt x="2133" y="2807"/>
                </a:lnTo>
                <a:lnTo>
                  <a:pt x="1622" y="2807"/>
                </a:lnTo>
                <a:close/>
                <a:moveTo>
                  <a:pt x="1080" y="2807"/>
                </a:moveTo>
                <a:lnTo>
                  <a:pt x="1080" y="3243"/>
                </a:lnTo>
                <a:lnTo>
                  <a:pt x="1591" y="3243"/>
                </a:lnTo>
                <a:lnTo>
                  <a:pt x="1591" y="2807"/>
                </a:lnTo>
                <a:lnTo>
                  <a:pt x="1080" y="2807"/>
                </a:lnTo>
                <a:close/>
                <a:moveTo>
                  <a:pt x="539" y="2807"/>
                </a:moveTo>
                <a:lnTo>
                  <a:pt x="539" y="3243"/>
                </a:lnTo>
                <a:lnTo>
                  <a:pt x="1049" y="3243"/>
                </a:lnTo>
                <a:lnTo>
                  <a:pt x="1049" y="2807"/>
                </a:lnTo>
                <a:lnTo>
                  <a:pt x="539" y="2807"/>
                </a:lnTo>
                <a:close/>
                <a:moveTo>
                  <a:pt x="31" y="2807"/>
                </a:moveTo>
                <a:lnTo>
                  <a:pt x="31" y="3243"/>
                </a:lnTo>
                <a:lnTo>
                  <a:pt x="508" y="3243"/>
                </a:lnTo>
                <a:lnTo>
                  <a:pt x="508" y="2807"/>
                </a:lnTo>
                <a:lnTo>
                  <a:pt x="31" y="2807"/>
                </a:lnTo>
                <a:close/>
                <a:moveTo>
                  <a:pt x="14622" y="2343"/>
                </a:moveTo>
                <a:lnTo>
                  <a:pt x="14622" y="2779"/>
                </a:lnTo>
                <a:lnTo>
                  <a:pt x="15133" y="2779"/>
                </a:lnTo>
                <a:lnTo>
                  <a:pt x="15133" y="2343"/>
                </a:lnTo>
                <a:lnTo>
                  <a:pt x="14622" y="2343"/>
                </a:lnTo>
                <a:close/>
                <a:moveTo>
                  <a:pt x="14081" y="2343"/>
                </a:moveTo>
                <a:lnTo>
                  <a:pt x="14081" y="2779"/>
                </a:lnTo>
                <a:lnTo>
                  <a:pt x="14592" y="2779"/>
                </a:lnTo>
                <a:lnTo>
                  <a:pt x="14592" y="2343"/>
                </a:lnTo>
                <a:lnTo>
                  <a:pt x="14081" y="2343"/>
                </a:lnTo>
                <a:close/>
                <a:moveTo>
                  <a:pt x="13539" y="2343"/>
                </a:moveTo>
                <a:lnTo>
                  <a:pt x="13539" y="2779"/>
                </a:lnTo>
                <a:lnTo>
                  <a:pt x="14050" y="2779"/>
                </a:lnTo>
                <a:lnTo>
                  <a:pt x="14050" y="2343"/>
                </a:lnTo>
                <a:lnTo>
                  <a:pt x="13539" y="2343"/>
                </a:lnTo>
                <a:close/>
                <a:moveTo>
                  <a:pt x="12997" y="2343"/>
                </a:moveTo>
                <a:lnTo>
                  <a:pt x="12997" y="2779"/>
                </a:lnTo>
                <a:lnTo>
                  <a:pt x="13508" y="2779"/>
                </a:lnTo>
                <a:lnTo>
                  <a:pt x="13508" y="2343"/>
                </a:lnTo>
                <a:lnTo>
                  <a:pt x="12997" y="2343"/>
                </a:lnTo>
                <a:close/>
                <a:moveTo>
                  <a:pt x="12456" y="2343"/>
                </a:moveTo>
                <a:lnTo>
                  <a:pt x="12456" y="2779"/>
                </a:lnTo>
                <a:lnTo>
                  <a:pt x="12967" y="2779"/>
                </a:lnTo>
                <a:lnTo>
                  <a:pt x="12967" y="2343"/>
                </a:lnTo>
                <a:lnTo>
                  <a:pt x="12456" y="2343"/>
                </a:lnTo>
                <a:close/>
                <a:moveTo>
                  <a:pt x="11914" y="2343"/>
                </a:moveTo>
                <a:lnTo>
                  <a:pt x="11914" y="2779"/>
                </a:lnTo>
                <a:lnTo>
                  <a:pt x="12425" y="2779"/>
                </a:lnTo>
                <a:lnTo>
                  <a:pt x="12425" y="2343"/>
                </a:lnTo>
                <a:lnTo>
                  <a:pt x="11914" y="2343"/>
                </a:lnTo>
                <a:close/>
                <a:moveTo>
                  <a:pt x="11372" y="2343"/>
                </a:moveTo>
                <a:lnTo>
                  <a:pt x="11372" y="2779"/>
                </a:lnTo>
                <a:lnTo>
                  <a:pt x="11883" y="2779"/>
                </a:lnTo>
                <a:lnTo>
                  <a:pt x="11883" y="2343"/>
                </a:lnTo>
                <a:lnTo>
                  <a:pt x="11372" y="2343"/>
                </a:lnTo>
                <a:close/>
                <a:moveTo>
                  <a:pt x="10831" y="2343"/>
                </a:moveTo>
                <a:lnTo>
                  <a:pt x="10831" y="2779"/>
                </a:lnTo>
                <a:lnTo>
                  <a:pt x="11341" y="2779"/>
                </a:lnTo>
                <a:lnTo>
                  <a:pt x="11341" y="2343"/>
                </a:lnTo>
                <a:lnTo>
                  <a:pt x="10831" y="2343"/>
                </a:lnTo>
                <a:close/>
                <a:moveTo>
                  <a:pt x="10289" y="2343"/>
                </a:moveTo>
                <a:lnTo>
                  <a:pt x="10289" y="2779"/>
                </a:lnTo>
                <a:lnTo>
                  <a:pt x="10800" y="2779"/>
                </a:lnTo>
                <a:lnTo>
                  <a:pt x="10800" y="2343"/>
                </a:lnTo>
                <a:lnTo>
                  <a:pt x="10289" y="2343"/>
                </a:lnTo>
                <a:close/>
                <a:moveTo>
                  <a:pt x="9747" y="2343"/>
                </a:moveTo>
                <a:lnTo>
                  <a:pt x="9747" y="2779"/>
                </a:lnTo>
                <a:lnTo>
                  <a:pt x="10258" y="2779"/>
                </a:lnTo>
                <a:lnTo>
                  <a:pt x="10258" y="2343"/>
                </a:lnTo>
                <a:lnTo>
                  <a:pt x="9747" y="2343"/>
                </a:lnTo>
                <a:close/>
                <a:moveTo>
                  <a:pt x="9206" y="2343"/>
                </a:moveTo>
                <a:lnTo>
                  <a:pt x="9206" y="2779"/>
                </a:lnTo>
                <a:lnTo>
                  <a:pt x="9716" y="2779"/>
                </a:lnTo>
                <a:lnTo>
                  <a:pt x="9716" y="2343"/>
                </a:lnTo>
                <a:lnTo>
                  <a:pt x="9206" y="2343"/>
                </a:lnTo>
                <a:close/>
                <a:moveTo>
                  <a:pt x="8664" y="2343"/>
                </a:moveTo>
                <a:lnTo>
                  <a:pt x="8664" y="2779"/>
                </a:lnTo>
                <a:lnTo>
                  <a:pt x="9175" y="2779"/>
                </a:lnTo>
                <a:lnTo>
                  <a:pt x="9175" y="2343"/>
                </a:lnTo>
                <a:lnTo>
                  <a:pt x="8664" y="2343"/>
                </a:lnTo>
                <a:close/>
                <a:moveTo>
                  <a:pt x="8122" y="2343"/>
                </a:moveTo>
                <a:lnTo>
                  <a:pt x="8122" y="2779"/>
                </a:lnTo>
                <a:lnTo>
                  <a:pt x="8633" y="2779"/>
                </a:lnTo>
                <a:lnTo>
                  <a:pt x="8633" y="2343"/>
                </a:lnTo>
                <a:lnTo>
                  <a:pt x="8122" y="2343"/>
                </a:lnTo>
                <a:close/>
                <a:moveTo>
                  <a:pt x="7581" y="2343"/>
                </a:moveTo>
                <a:lnTo>
                  <a:pt x="7581" y="2779"/>
                </a:lnTo>
                <a:lnTo>
                  <a:pt x="8091" y="2779"/>
                </a:lnTo>
                <a:lnTo>
                  <a:pt x="8091" y="2343"/>
                </a:lnTo>
                <a:lnTo>
                  <a:pt x="7581" y="2343"/>
                </a:lnTo>
                <a:close/>
                <a:moveTo>
                  <a:pt x="7039" y="2343"/>
                </a:moveTo>
                <a:lnTo>
                  <a:pt x="7039" y="2779"/>
                </a:lnTo>
                <a:lnTo>
                  <a:pt x="7550" y="2779"/>
                </a:lnTo>
                <a:lnTo>
                  <a:pt x="7550" y="2343"/>
                </a:lnTo>
                <a:lnTo>
                  <a:pt x="7039" y="2343"/>
                </a:lnTo>
                <a:close/>
                <a:moveTo>
                  <a:pt x="6497" y="2343"/>
                </a:moveTo>
                <a:lnTo>
                  <a:pt x="6497" y="2779"/>
                </a:lnTo>
                <a:lnTo>
                  <a:pt x="7008" y="2779"/>
                </a:lnTo>
                <a:lnTo>
                  <a:pt x="7008" y="2343"/>
                </a:lnTo>
                <a:lnTo>
                  <a:pt x="6497" y="2343"/>
                </a:lnTo>
                <a:close/>
                <a:moveTo>
                  <a:pt x="5955" y="2343"/>
                </a:moveTo>
                <a:lnTo>
                  <a:pt x="5955" y="2779"/>
                </a:lnTo>
                <a:lnTo>
                  <a:pt x="6466" y="2779"/>
                </a:lnTo>
                <a:lnTo>
                  <a:pt x="6466" y="2343"/>
                </a:lnTo>
                <a:lnTo>
                  <a:pt x="5955" y="2343"/>
                </a:lnTo>
                <a:close/>
                <a:moveTo>
                  <a:pt x="5414" y="2343"/>
                </a:moveTo>
                <a:lnTo>
                  <a:pt x="5414" y="2779"/>
                </a:lnTo>
                <a:lnTo>
                  <a:pt x="5925" y="2779"/>
                </a:lnTo>
                <a:lnTo>
                  <a:pt x="5925" y="2343"/>
                </a:lnTo>
                <a:lnTo>
                  <a:pt x="5414" y="2343"/>
                </a:lnTo>
                <a:close/>
                <a:moveTo>
                  <a:pt x="4872" y="2343"/>
                </a:moveTo>
                <a:lnTo>
                  <a:pt x="4872" y="2779"/>
                </a:lnTo>
                <a:lnTo>
                  <a:pt x="5383" y="2779"/>
                </a:lnTo>
                <a:lnTo>
                  <a:pt x="5383" y="2343"/>
                </a:lnTo>
                <a:lnTo>
                  <a:pt x="4872" y="2343"/>
                </a:lnTo>
                <a:close/>
                <a:moveTo>
                  <a:pt x="4330" y="2343"/>
                </a:moveTo>
                <a:lnTo>
                  <a:pt x="4330" y="2779"/>
                </a:lnTo>
                <a:lnTo>
                  <a:pt x="4841" y="2779"/>
                </a:lnTo>
                <a:lnTo>
                  <a:pt x="4841" y="2343"/>
                </a:lnTo>
                <a:lnTo>
                  <a:pt x="4330" y="2343"/>
                </a:lnTo>
                <a:close/>
                <a:moveTo>
                  <a:pt x="3789" y="2343"/>
                </a:moveTo>
                <a:lnTo>
                  <a:pt x="3789" y="2779"/>
                </a:lnTo>
                <a:lnTo>
                  <a:pt x="4300" y="2779"/>
                </a:lnTo>
                <a:lnTo>
                  <a:pt x="4300" y="2343"/>
                </a:lnTo>
                <a:lnTo>
                  <a:pt x="3789" y="2343"/>
                </a:lnTo>
                <a:close/>
                <a:moveTo>
                  <a:pt x="3247" y="2343"/>
                </a:moveTo>
                <a:lnTo>
                  <a:pt x="3247" y="2779"/>
                </a:lnTo>
                <a:lnTo>
                  <a:pt x="3758" y="2779"/>
                </a:lnTo>
                <a:lnTo>
                  <a:pt x="3758" y="2343"/>
                </a:lnTo>
                <a:lnTo>
                  <a:pt x="3247" y="2343"/>
                </a:lnTo>
                <a:close/>
                <a:moveTo>
                  <a:pt x="2705" y="2343"/>
                </a:moveTo>
                <a:lnTo>
                  <a:pt x="2705" y="2779"/>
                </a:lnTo>
                <a:lnTo>
                  <a:pt x="3216" y="2779"/>
                </a:lnTo>
                <a:lnTo>
                  <a:pt x="3216" y="2343"/>
                </a:lnTo>
                <a:lnTo>
                  <a:pt x="2705" y="2343"/>
                </a:lnTo>
                <a:close/>
                <a:moveTo>
                  <a:pt x="2164" y="2343"/>
                </a:moveTo>
                <a:lnTo>
                  <a:pt x="2164" y="2779"/>
                </a:lnTo>
                <a:lnTo>
                  <a:pt x="2675" y="2779"/>
                </a:lnTo>
                <a:lnTo>
                  <a:pt x="2675" y="2343"/>
                </a:lnTo>
                <a:lnTo>
                  <a:pt x="2164" y="2343"/>
                </a:lnTo>
                <a:close/>
                <a:moveTo>
                  <a:pt x="1622" y="2343"/>
                </a:moveTo>
                <a:lnTo>
                  <a:pt x="1622" y="2779"/>
                </a:lnTo>
                <a:lnTo>
                  <a:pt x="2133" y="2779"/>
                </a:lnTo>
                <a:lnTo>
                  <a:pt x="2133" y="2343"/>
                </a:lnTo>
                <a:lnTo>
                  <a:pt x="1622" y="2343"/>
                </a:lnTo>
                <a:close/>
                <a:moveTo>
                  <a:pt x="1080" y="2343"/>
                </a:moveTo>
                <a:lnTo>
                  <a:pt x="1080" y="2779"/>
                </a:lnTo>
                <a:lnTo>
                  <a:pt x="1591" y="2779"/>
                </a:lnTo>
                <a:lnTo>
                  <a:pt x="1591" y="2343"/>
                </a:lnTo>
                <a:lnTo>
                  <a:pt x="1080" y="2343"/>
                </a:lnTo>
                <a:close/>
                <a:moveTo>
                  <a:pt x="539" y="2343"/>
                </a:moveTo>
                <a:lnTo>
                  <a:pt x="539" y="2779"/>
                </a:lnTo>
                <a:lnTo>
                  <a:pt x="1049" y="2779"/>
                </a:lnTo>
                <a:lnTo>
                  <a:pt x="1049" y="2343"/>
                </a:lnTo>
                <a:lnTo>
                  <a:pt x="539" y="2343"/>
                </a:lnTo>
                <a:close/>
                <a:moveTo>
                  <a:pt x="31" y="2343"/>
                </a:moveTo>
                <a:lnTo>
                  <a:pt x="31" y="2779"/>
                </a:lnTo>
                <a:lnTo>
                  <a:pt x="508" y="2779"/>
                </a:lnTo>
                <a:lnTo>
                  <a:pt x="508" y="2343"/>
                </a:lnTo>
                <a:lnTo>
                  <a:pt x="31" y="2343"/>
                </a:lnTo>
                <a:close/>
                <a:moveTo>
                  <a:pt x="14622" y="1879"/>
                </a:moveTo>
                <a:lnTo>
                  <a:pt x="14622" y="2315"/>
                </a:lnTo>
                <a:lnTo>
                  <a:pt x="15133" y="2315"/>
                </a:lnTo>
                <a:lnTo>
                  <a:pt x="15133" y="1879"/>
                </a:lnTo>
                <a:lnTo>
                  <a:pt x="14622" y="1879"/>
                </a:lnTo>
                <a:close/>
                <a:moveTo>
                  <a:pt x="14081" y="1879"/>
                </a:moveTo>
                <a:lnTo>
                  <a:pt x="14081" y="2315"/>
                </a:lnTo>
                <a:lnTo>
                  <a:pt x="14592" y="2315"/>
                </a:lnTo>
                <a:lnTo>
                  <a:pt x="14592" y="1879"/>
                </a:lnTo>
                <a:lnTo>
                  <a:pt x="14081" y="1879"/>
                </a:lnTo>
                <a:close/>
                <a:moveTo>
                  <a:pt x="13539" y="1879"/>
                </a:moveTo>
                <a:lnTo>
                  <a:pt x="13539" y="2315"/>
                </a:lnTo>
                <a:lnTo>
                  <a:pt x="14050" y="2315"/>
                </a:lnTo>
                <a:lnTo>
                  <a:pt x="14050" y="1879"/>
                </a:lnTo>
                <a:lnTo>
                  <a:pt x="13539" y="1879"/>
                </a:lnTo>
                <a:close/>
                <a:moveTo>
                  <a:pt x="12997" y="1879"/>
                </a:moveTo>
                <a:lnTo>
                  <a:pt x="12997" y="2315"/>
                </a:lnTo>
                <a:lnTo>
                  <a:pt x="13508" y="2315"/>
                </a:lnTo>
                <a:lnTo>
                  <a:pt x="13508" y="1879"/>
                </a:lnTo>
                <a:lnTo>
                  <a:pt x="12997" y="1879"/>
                </a:lnTo>
                <a:close/>
                <a:moveTo>
                  <a:pt x="12456" y="1879"/>
                </a:moveTo>
                <a:lnTo>
                  <a:pt x="12456" y="2315"/>
                </a:lnTo>
                <a:lnTo>
                  <a:pt x="12967" y="2315"/>
                </a:lnTo>
                <a:lnTo>
                  <a:pt x="12967" y="1879"/>
                </a:lnTo>
                <a:lnTo>
                  <a:pt x="12456" y="1879"/>
                </a:lnTo>
                <a:close/>
                <a:moveTo>
                  <a:pt x="11914" y="1879"/>
                </a:moveTo>
                <a:lnTo>
                  <a:pt x="11914" y="2315"/>
                </a:lnTo>
                <a:lnTo>
                  <a:pt x="12425" y="2315"/>
                </a:lnTo>
                <a:lnTo>
                  <a:pt x="12425" y="1879"/>
                </a:lnTo>
                <a:lnTo>
                  <a:pt x="11914" y="1879"/>
                </a:lnTo>
                <a:close/>
                <a:moveTo>
                  <a:pt x="11372" y="1879"/>
                </a:moveTo>
                <a:lnTo>
                  <a:pt x="11372" y="2315"/>
                </a:lnTo>
                <a:lnTo>
                  <a:pt x="11883" y="2315"/>
                </a:lnTo>
                <a:lnTo>
                  <a:pt x="11883" y="1879"/>
                </a:lnTo>
                <a:lnTo>
                  <a:pt x="11372" y="1879"/>
                </a:lnTo>
                <a:close/>
                <a:moveTo>
                  <a:pt x="10831" y="1879"/>
                </a:moveTo>
                <a:lnTo>
                  <a:pt x="10831" y="2315"/>
                </a:lnTo>
                <a:lnTo>
                  <a:pt x="11341" y="2315"/>
                </a:lnTo>
                <a:lnTo>
                  <a:pt x="11341" y="1879"/>
                </a:lnTo>
                <a:lnTo>
                  <a:pt x="10831" y="1879"/>
                </a:lnTo>
                <a:close/>
                <a:moveTo>
                  <a:pt x="10289" y="1879"/>
                </a:moveTo>
                <a:lnTo>
                  <a:pt x="10289" y="2315"/>
                </a:lnTo>
                <a:lnTo>
                  <a:pt x="10800" y="2315"/>
                </a:lnTo>
                <a:lnTo>
                  <a:pt x="10800" y="1879"/>
                </a:lnTo>
                <a:lnTo>
                  <a:pt x="10289" y="1879"/>
                </a:lnTo>
                <a:close/>
                <a:moveTo>
                  <a:pt x="9747" y="1879"/>
                </a:moveTo>
                <a:lnTo>
                  <a:pt x="9747" y="2315"/>
                </a:lnTo>
                <a:lnTo>
                  <a:pt x="10258" y="2315"/>
                </a:lnTo>
                <a:lnTo>
                  <a:pt x="10258" y="1879"/>
                </a:lnTo>
                <a:lnTo>
                  <a:pt x="9747" y="1879"/>
                </a:lnTo>
                <a:close/>
                <a:moveTo>
                  <a:pt x="9206" y="1879"/>
                </a:moveTo>
                <a:lnTo>
                  <a:pt x="9206" y="2315"/>
                </a:lnTo>
                <a:lnTo>
                  <a:pt x="9716" y="2315"/>
                </a:lnTo>
                <a:lnTo>
                  <a:pt x="9716" y="1879"/>
                </a:lnTo>
                <a:lnTo>
                  <a:pt x="9206" y="1879"/>
                </a:lnTo>
                <a:close/>
                <a:moveTo>
                  <a:pt x="8664" y="1879"/>
                </a:moveTo>
                <a:lnTo>
                  <a:pt x="8664" y="2315"/>
                </a:lnTo>
                <a:lnTo>
                  <a:pt x="9175" y="2315"/>
                </a:lnTo>
                <a:lnTo>
                  <a:pt x="9175" y="1879"/>
                </a:lnTo>
                <a:lnTo>
                  <a:pt x="8664" y="1879"/>
                </a:lnTo>
                <a:close/>
                <a:moveTo>
                  <a:pt x="8122" y="1879"/>
                </a:moveTo>
                <a:lnTo>
                  <a:pt x="8122" y="2315"/>
                </a:lnTo>
                <a:lnTo>
                  <a:pt x="8633" y="2315"/>
                </a:lnTo>
                <a:lnTo>
                  <a:pt x="8633" y="1879"/>
                </a:lnTo>
                <a:lnTo>
                  <a:pt x="8122" y="1879"/>
                </a:lnTo>
                <a:close/>
                <a:moveTo>
                  <a:pt x="7581" y="1879"/>
                </a:moveTo>
                <a:lnTo>
                  <a:pt x="7581" y="2315"/>
                </a:lnTo>
                <a:lnTo>
                  <a:pt x="8091" y="2315"/>
                </a:lnTo>
                <a:lnTo>
                  <a:pt x="8091" y="1879"/>
                </a:lnTo>
                <a:lnTo>
                  <a:pt x="7581" y="1879"/>
                </a:lnTo>
                <a:close/>
                <a:moveTo>
                  <a:pt x="7039" y="1879"/>
                </a:moveTo>
                <a:lnTo>
                  <a:pt x="7039" y="2315"/>
                </a:lnTo>
                <a:lnTo>
                  <a:pt x="7550" y="2315"/>
                </a:lnTo>
                <a:lnTo>
                  <a:pt x="7550" y="1879"/>
                </a:lnTo>
                <a:lnTo>
                  <a:pt x="7039" y="1879"/>
                </a:lnTo>
                <a:close/>
                <a:moveTo>
                  <a:pt x="6497" y="1879"/>
                </a:moveTo>
                <a:lnTo>
                  <a:pt x="6497" y="2315"/>
                </a:lnTo>
                <a:lnTo>
                  <a:pt x="7008" y="2315"/>
                </a:lnTo>
                <a:lnTo>
                  <a:pt x="7008" y="1879"/>
                </a:lnTo>
                <a:lnTo>
                  <a:pt x="6497" y="1879"/>
                </a:lnTo>
                <a:close/>
                <a:moveTo>
                  <a:pt x="5955" y="1879"/>
                </a:moveTo>
                <a:lnTo>
                  <a:pt x="5955" y="2315"/>
                </a:lnTo>
                <a:lnTo>
                  <a:pt x="6466" y="2315"/>
                </a:lnTo>
                <a:lnTo>
                  <a:pt x="6466" y="1879"/>
                </a:lnTo>
                <a:lnTo>
                  <a:pt x="5955" y="1879"/>
                </a:lnTo>
                <a:close/>
                <a:moveTo>
                  <a:pt x="5414" y="1879"/>
                </a:moveTo>
                <a:lnTo>
                  <a:pt x="5414" y="2315"/>
                </a:lnTo>
                <a:lnTo>
                  <a:pt x="5925" y="2315"/>
                </a:lnTo>
                <a:lnTo>
                  <a:pt x="5925" y="1879"/>
                </a:lnTo>
                <a:lnTo>
                  <a:pt x="5414" y="1879"/>
                </a:lnTo>
                <a:close/>
                <a:moveTo>
                  <a:pt x="4872" y="1879"/>
                </a:moveTo>
                <a:lnTo>
                  <a:pt x="4872" y="2315"/>
                </a:lnTo>
                <a:lnTo>
                  <a:pt x="5383" y="2315"/>
                </a:lnTo>
                <a:lnTo>
                  <a:pt x="5383" y="1879"/>
                </a:lnTo>
                <a:lnTo>
                  <a:pt x="4872" y="1879"/>
                </a:lnTo>
                <a:close/>
                <a:moveTo>
                  <a:pt x="4330" y="1879"/>
                </a:moveTo>
                <a:lnTo>
                  <a:pt x="4330" y="2315"/>
                </a:lnTo>
                <a:lnTo>
                  <a:pt x="4841" y="2315"/>
                </a:lnTo>
                <a:lnTo>
                  <a:pt x="4841" y="1879"/>
                </a:lnTo>
                <a:lnTo>
                  <a:pt x="4330" y="1879"/>
                </a:lnTo>
                <a:close/>
                <a:moveTo>
                  <a:pt x="3789" y="1879"/>
                </a:moveTo>
                <a:lnTo>
                  <a:pt x="3789" y="2315"/>
                </a:lnTo>
                <a:lnTo>
                  <a:pt x="4300" y="2315"/>
                </a:lnTo>
                <a:lnTo>
                  <a:pt x="4300" y="1879"/>
                </a:lnTo>
                <a:lnTo>
                  <a:pt x="3789" y="1879"/>
                </a:lnTo>
                <a:close/>
                <a:moveTo>
                  <a:pt x="3247" y="1879"/>
                </a:moveTo>
                <a:lnTo>
                  <a:pt x="3247" y="2315"/>
                </a:lnTo>
                <a:lnTo>
                  <a:pt x="3758" y="2315"/>
                </a:lnTo>
                <a:lnTo>
                  <a:pt x="3758" y="1879"/>
                </a:lnTo>
                <a:lnTo>
                  <a:pt x="3247" y="1879"/>
                </a:lnTo>
                <a:close/>
                <a:moveTo>
                  <a:pt x="2705" y="1879"/>
                </a:moveTo>
                <a:lnTo>
                  <a:pt x="2705" y="2315"/>
                </a:lnTo>
                <a:lnTo>
                  <a:pt x="3216" y="2315"/>
                </a:lnTo>
                <a:lnTo>
                  <a:pt x="3216" y="1879"/>
                </a:lnTo>
                <a:lnTo>
                  <a:pt x="2705" y="1879"/>
                </a:lnTo>
                <a:close/>
                <a:moveTo>
                  <a:pt x="2164" y="1879"/>
                </a:moveTo>
                <a:lnTo>
                  <a:pt x="2164" y="2315"/>
                </a:lnTo>
                <a:lnTo>
                  <a:pt x="2675" y="2315"/>
                </a:lnTo>
                <a:lnTo>
                  <a:pt x="2675" y="1879"/>
                </a:lnTo>
                <a:lnTo>
                  <a:pt x="2164" y="1879"/>
                </a:lnTo>
                <a:close/>
                <a:moveTo>
                  <a:pt x="1622" y="1879"/>
                </a:moveTo>
                <a:lnTo>
                  <a:pt x="1622" y="2315"/>
                </a:lnTo>
                <a:lnTo>
                  <a:pt x="2133" y="2315"/>
                </a:lnTo>
                <a:lnTo>
                  <a:pt x="2133" y="1879"/>
                </a:lnTo>
                <a:lnTo>
                  <a:pt x="1622" y="1879"/>
                </a:lnTo>
                <a:close/>
                <a:moveTo>
                  <a:pt x="1080" y="1879"/>
                </a:moveTo>
                <a:lnTo>
                  <a:pt x="1080" y="2315"/>
                </a:lnTo>
                <a:lnTo>
                  <a:pt x="1591" y="2315"/>
                </a:lnTo>
                <a:lnTo>
                  <a:pt x="1591" y="1879"/>
                </a:lnTo>
                <a:lnTo>
                  <a:pt x="1080" y="1879"/>
                </a:lnTo>
                <a:close/>
                <a:moveTo>
                  <a:pt x="539" y="1879"/>
                </a:moveTo>
                <a:lnTo>
                  <a:pt x="539" y="2315"/>
                </a:lnTo>
                <a:lnTo>
                  <a:pt x="1049" y="2315"/>
                </a:lnTo>
                <a:lnTo>
                  <a:pt x="1049" y="1879"/>
                </a:lnTo>
                <a:lnTo>
                  <a:pt x="539" y="1879"/>
                </a:lnTo>
                <a:close/>
                <a:moveTo>
                  <a:pt x="31" y="1879"/>
                </a:moveTo>
                <a:lnTo>
                  <a:pt x="31" y="2315"/>
                </a:lnTo>
                <a:lnTo>
                  <a:pt x="508" y="2315"/>
                </a:lnTo>
                <a:lnTo>
                  <a:pt x="508" y="1879"/>
                </a:lnTo>
                <a:lnTo>
                  <a:pt x="31" y="1879"/>
                </a:lnTo>
                <a:close/>
                <a:moveTo>
                  <a:pt x="14622" y="1416"/>
                </a:moveTo>
                <a:lnTo>
                  <a:pt x="14622" y="1851"/>
                </a:lnTo>
                <a:lnTo>
                  <a:pt x="15133" y="1851"/>
                </a:lnTo>
                <a:lnTo>
                  <a:pt x="15133" y="1416"/>
                </a:lnTo>
                <a:lnTo>
                  <a:pt x="14622" y="1416"/>
                </a:lnTo>
                <a:close/>
                <a:moveTo>
                  <a:pt x="14081" y="1416"/>
                </a:moveTo>
                <a:lnTo>
                  <a:pt x="14081" y="1851"/>
                </a:lnTo>
                <a:lnTo>
                  <a:pt x="14592" y="1851"/>
                </a:lnTo>
                <a:lnTo>
                  <a:pt x="14592" y="1416"/>
                </a:lnTo>
                <a:lnTo>
                  <a:pt x="14081" y="1416"/>
                </a:lnTo>
                <a:close/>
                <a:moveTo>
                  <a:pt x="13539" y="1416"/>
                </a:moveTo>
                <a:lnTo>
                  <a:pt x="13539" y="1851"/>
                </a:lnTo>
                <a:lnTo>
                  <a:pt x="14050" y="1851"/>
                </a:lnTo>
                <a:lnTo>
                  <a:pt x="14050" y="1416"/>
                </a:lnTo>
                <a:lnTo>
                  <a:pt x="13539" y="1416"/>
                </a:lnTo>
                <a:close/>
                <a:moveTo>
                  <a:pt x="12997" y="1416"/>
                </a:moveTo>
                <a:lnTo>
                  <a:pt x="12997" y="1851"/>
                </a:lnTo>
                <a:lnTo>
                  <a:pt x="13508" y="1851"/>
                </a:lnTo>
                <a:lnTo>
                  <a:pt x="13508" y="1416"/>
                </a:lnTo>
                <a:lnTo>
                  <a:pt x="12997" y="1416"/>
                </a:lnTo>
                <a:close/>
                <a:moveTo>
                  <a:pt x="12456" y="1416"/>
                </a:moveTo>
                <a:lnTo>
                  <a:pt x="12456" y="1851"/>
                </a:lnTo>
                <a:lnTo>
                  <a:pt x="12967" y="1851"/>
                </a:lnTo>
                <a:lnTo>
                  <a:pt x="12967" y="1416"/>
                </a:lnTo>
                <a:lnTo>
                  <a:pt x="12456" y="1416"/>
                </a:lnTo>
                <a:close/>
                <a:moveTo>
                  <a:pt x="11914" y="1416"/>
                </a:moveTo>
                <a:lnTo>
                  <a:pt x="11914" y="1851"/>
                </a:lnTo>
                <a:lnTo>
                  <a:pt x="12425" y="1851"/>
                </a:lnTo>
                <a:lnTo>
                  <a:pt x="12425" y="1416"/>
                </a:lnTo>
                <a:lnTo>
                  <a:pt x="11914" y="1416"/>
                </a:lnTo>
                <a:close/>
                <a:moveTo>
                  <a:pt x="11372" y="1416"/>
                </a:moveTo>
                <a:lnTo>
                  <a:pt x="11372" y="1851"/>
                </a:lnTo>
                <a:lnTo>
                  <a:pt x="11883" y="1851"/>
                </a:lnTo>
                <a:lnTo>
                  <a:pt x="11883" y="1416"/>
                </a:lnTo>
                <a:lnTo>
                  <a:pt x="11372" y="1416"/>
                </a:lnTo>
                <a:close/>
                <a:moveTo>
                  <a:pt x="10831" y="1416"/>
                </a:moveTo>
                <a:lnTo>
                  <a:pt x="10831" y="1851"/>
                </a:lnTo>
                <a:lnTo>
                  <a:pt x="11341" y="1851"/>
                </a:lnTo>
                <a:lnTo>
                  <a:pt x="11341" y="1416"/>
                </a:lnTo>
                <a:lnTo>
                  <a:pt x="10831" y="1416"/>
                </a:lnTo>
                <a:close/>
                <a:moveTo>
                  <a:pt x="10289" y="1416"/>
                </a:moveTo>
                <a:lnTo>
                  <a:pt x="10289" y="1851"/>
                </a:lnTo>
                <a:lnTo>
                  <a:pt x="10800" y="1851"/>
                </a:lnTo>
                <a:lnTo>
                  <a:pt x="10800" y="1416"/>
                </a:lnTo>
                <a:lnTo>
                  <a:pt x="10289" y="1416"/>
                </a:lnTo>
                <a:close/>
                <a:moveTo>
                  <a:pt x="9747" y="1416"/>
                </a:moveTo>
                <a:lnTo>
                  <a:pt x="9747" y="1851"/>
                </a:lnTo>
                <a:lnTo>
                  <a:pt x="10258" y="1851"/>
                </a:lnTo>
                <a:lnTo>
                  <a:pt x="10258" y="1416"/>
                </a:lnTo>
                <a:lnTo>
                  <a:pt x="9747" y="1416"/>
                </a:lnTo>
                <a:close/>
                <a:moveTo>
                  <a:pt x="9206" y="1416"/>
                </a:moveTo>
                <a:lnTo>
                  <a:pt x="9206" y="1851"/>
                </a:lnTo>
                <a:lnTo>
                  <a:pt x="9716" y="1851"/>
                </a:lnTo>
                <a:lnTo>
                  <a:pt x="9716" y="1416"/>
                </a:lnTo>
                <a:lnTo>
                  <a:pt x="9206" y="1416"/>
                </a:lnTo>
                <a:close/>
                <a:moveTo>
                  <a:pt x="8664" y="1416"/>
                </a:moveTo>
                <a:lnTo>
                  <a:pt x="8664" y="1851"/>
                </a:lnTo>
                <a:lnTo>
                  <a:pt x="9175" y="1851"/>
                </a:lnTo>
                <a:lnTo>
                  <a:pt x="9175" y="1416"/>
                </a:lnTo>
                <a:lnTo>
                  <a:pt x="8664" y="1416"/>
                </a:lnTo>
                <a:close/>
                <a:moveTo>
                  <a:pt x="8122" y="1416"/>
                </a:moveTo>
                <a:lnTo>
                  <a:pt x="8122" y="1851"/>
                </a:lnTo>
                <a:lnTo>
                  <a:pt x="8633" y="1851"/>
                </a:lnTo>
                <a:lnTo>
                  <a:pt x="8633" y="1416"/>
                </a:lnTo>
                <a:lnTo>
                  <a:pt x="8122" y="1416"/>
                </a:lnTo>
                <a:close/>
                <a:moveTo>
                  <a:pt x="7581" y="1416"/>
                </a:moveTo>
                <a:lnTo>
                  <a:pt x="7581" y="1851"/>
                </a:lnTo>
                <a:lnTo>
                  <a:pt x="8091" y="1851"/>
                </a:lnTo>
                <a:lnTo>
                  <a:pt x="8091" y="1416"/>
                </a:lnTo>
                <a:lnTo>
                  <a:pt x="7581" y="1416"/>
                </a:lnTo>
                <a:close/>
                <a:moveTo>
                  <a:pt x="7039" y="1416"/>
                </a:moveTo>
                <a:lnTo>
                  <a:pt x="7039" y="1851"/>
                </a:lnTo>
                <a:lnTo>
                  <a:pt x="7550" y="1851"/>
                </a:lnTo>
                <a:lnTo>
                  <a:pt x="7550" y="1416"/>
                </a:lnTo>
                <a:lnTo>
                  <a:pt x="7039" y="1416"/>
                </a:lnTo>
                <a:close/>
                <a:moveTo>
                  <a:pt x="6497" y="1416"/>
                </a:moveTo>
                <a:lnTo>
                  <a:pt x="6497" y="1851"/>
                </a:lnTo>
                <a:lnTo>
                  <a:pt x="7008" y="1851"/>
                </a:lnTo>
                <a:lnTo>
                  <a:pt x="7008" y="1416"/>
                </a:lnTo>
                <a:lnTo>
                  <a:pt x="6497" y="1416"/>
                </a:lnTo>
                <a:close/>
                <a:moveTo>
                  <a:pt x="5955" y="1416"/>
                </a:moveTo>
                <a:lnTo>
                  <a:pt x="5955" y="1851"/>
                </a:lnTo>
                <a:lnTo>
                  <a:pt x="6466" y="1851"/>
                </a:lnTo>
                <a:lnTo>
                  <a:pt x="6466" y="1416"/>
                </a:lnTo>
                <a:lnTo>
                  <a:pt x="5955" y="1416"/>
                </a:lnTo>
                <a:close/>
                <a:moveTo>
                  <a:pt x="5414" y="1416"/>
                </a:moveTo>
                <a:lnTo>
                  <a:pt x="5414" y="1851"/>
                </a:lnTo>
                <a:lnTo>
                  <a:pt x="5925" y="1851"/>
                </a:lnTo>
                <a:lnTo>
                  <a:pt x="5925" y="1416"/>
                </a:lnTo>
                <a:lnTo>
                  <a:pt x="5414" y="1416"/>
                </a:lnTo>
                <a:close/>
                <a:moveTo>
                  <a:pt x="4872" y="1416"/>
                </a:moveTo>
                <a:lnTo>
                  <a:pt x="4872" y="1851"/>
                </a:lnTo>
                <a:lnTo>
                  <a:pt x="5383" y="1851"/>
                </a:lnTo>
                <a:lnTo>
                  <a:pt x="5383" y="1416"/>
                </a:lnTo>
                <a:lnTo>
                  <a:pt x="4872" y="1416"/>
                </a:lnTo>
                <a:close/>
                <a:moveTo>
                  <a:pt x="4330" y="1416"/>
                </a:moveTo>
                <a:lnTo>
                  <a:pt x="4330" y="1851"/>
                </a:lnTo>
                <a:lnTo>
                  <a:pt x="4841" y="1851"/>
                </a:lnTo>
                <a:lnTo>
                  <a:pt x="4841" y="1416"/>
                </a:lnTo>
                <a:lnTo>
                  <a:pt x="4330" y="1416"/>
                </a:lnTo>
                <a:close/>
                <a:moveTo>
                  <a:pt x="3789" y="1416"/>
                </a:moveTo>
                <a:lnTo>
                  <a:pt x="3789" y="1851"/>
                </a:lnTo>
                <a:lnTo>
                  <a:pt x="4300" y="1851"/>
                </a:lnTo>
                <a:lnTo>
                  <a:pt x="4300" y="1416"/>
                </a:lnTo>
                <a:lnTo>
                  <a:pt x="3789" y="1416"/>
                </a:lnTo>
                <a:close/>
                <a:moveTo>
                  <a:pt x="3247" y="1416"/>
                </a:moveTo>
                <a:lnTo>
                  <a:pt x="3247" y="1851"/>
                </a:lnTo>
                <a:lnTo>
                  <a:pt x="3758" y="1851"/>
                </a:lnTo>
                <a:lnTo>
                  <a:pt x="3758" y="1416"/>
                </a:lnTo>
                <a:lnTo>
                  <a:pt x="3247" y="1416"/>
                </a:lnTo>
                <a:close/>
                <a:moveTo>
                  <a:pt x="2705" y="1416"/>
                </a:moveTo>
                <a:lnTo>
                  <a:pt x="2705" y="1851"/>
                </a:lnTo>
                <a:lnTo>
                  <a:pt x="3216" y="1851"/>
                </a:lnTo>
                <a:lnTo>
                  <a:pt x="3216" y="1416"/>
                </a:lnTo>
                <a:lnTo>
                  <a:pt x="2705" y="1416"/>
                </a:lnTo>
                <a:close/>
                <a:moveTo>
                  <a:pt x="2164" y="1416"/>
                </a:moveTo>
                <a:lnTo>
                  <a:pt x="2164" y="1851"/>
                </a:lnTo>
                <a:lnTo>
                  <a:pt x="2675" y="1851"/>
                </a:lnTo>
                <a:lnTo>
                  <a:pt x="2675" y="1416"/>
                </a:lnTo>
                <a:lnTo>
                  <a:pt x="2164" y="1416"/>
                </a:lnTo>
                <a:close/>
                <a:moveTo>
                  <a:pt x="1622" y="1416"/>
                </a:moveTo>
                <a:lnTo>
                  <a:pt x="1622" y="1851"/>
                </a:lnTo>
                <a:lnTo>
                  <a:pt x="2133" y="1851"/>
                </a:lnTo>
                <a:lnTo>
                  <a:pt x="2133" y="1416"/>
                </a:lnTo>
                <a:lnTo>
                  <a:pt x="1622" y="1416"/>
                </a:lnTo>
                <a:close/>
                <a:moveTo>
                  <a:pt x="1080" y="1416"/>
                </a:moveTo>
                <a:lnTo>
                  <a:pt x="1080" y="1851"/>
                </a:lnTo>
                <a:lnTo>
                  <a:pt x="1591" y="1851"/>
                </a:lnTo>
                <a:lnTo>
                  <a:pt x="1591" y="1416"/>
                </a:lnTo>
                <a:lnTo>
                  <a:pt x="1080" y="1416"/>
                </a:lnTo>
                <a:close/>
                <a:moveTo>
                  <a:pt x="539" y="1416"/>
                </a:moveTo>
                <a:lnTo>
                  <a:pt x="539" y="1851"/>
                </a:lnTo>
                <a:lnTo>
                  <a:pt x="1049" y="1851"/>
                </a:lnTo>
                <a:lnTo>
                  <a:pt x="1049" y="1416"/>
                </a:lnTo>
                <a:lnTo>
                  <a:pt x="539" y="1416"/>
                </a:lnTo>
                <a:close/>
                <a:moveTo>
                  <a:pt x="31" y="1416"/>
                </a:moveTo>
                <a:lnTo>
                  <a:pt x="31" y="1851"/>
                </a:lnTo>
                <a:lnTo>
                  <a:pt x="508" y="1851"/>
                </a:lnTo>
                <a:lnTo>
                  <a:pt x="508" y="1416"/>
                </a:lnTo>
                <a:lnTo>
                  <a:pt x="31" y="1416"/>
                </a:lnTo>
                <a:close/>
                <a:moveTo>
                  <a:pt x="14622" y="952"/>
                </a:moveTo>
                <a:lnTo>
                  <a:pt x="14622" y="1387"/>
                </a:lnTo>
                <a:lnTo>
                  <a:pt x="15133" y="1387"/>
                </a:lnTo>
                <a:lnTo>
                  <a:pt x="15133" y="952"/>
                </a:lnTo>
                <a:lnTo>
                  <a:pt x="14622" y="952"/>
                </a:lnTo>
                <a:close/>
                <a:moveTo>
                  <a:pt x="14081" y="952"/>
                </a:moveTo>
                <a:lnTo>
                  <a:pt x="14081" y="1387"/>
                </a:lnTo>
                <a:lnTo>
                  <a:pt x="14592" y="1387"/>
                </a:lnTo>
                <a:lnTo>
                  <a:pt x="14592" y="952"/>
                </a:lnTo>
                <a:lnTo>
                  <a:pt x="14081" y="952"/>
                </a:lnTo>
                <a:close/>
                <a:moveTo>
                  <a:pt x="13539" y="952"/>
                </a:moveTo>
                <a:lnTo>
                  <a:pt x="13539" y="1387"/>
                </a:lnTo>
                <a:lnTo>
                  <a:pt x="14050" y="1387"/>
                </a:lnTo>
                <a:lnTo>
                  <a:pt x="14050" y="952"/>
                </a:lnTo>
                <a:lnTo>
                  <a:pt x="13539" y="952"/>
                </a:lnTo>
                <a:close/>
                <a:moveTo>
                  <a:pt x="12997" y="952"/>
                </a:moveTo>
                <a:lnTo>
                  <a:pt x="12997" y="1387"/>
                </a:lnTo>
                <a:lnTo>
                  <a:pt x="13508" y="1387"/>
                </a:lnTo>
                <a:lnTo>
                  <a:pt x="13508" y="952"/>
                </a:lnTo>
                <a:lnTo>
                  <a:pt x="12997" y="952"/>
                </a:lnTo>
                <a:close/>
                <a:moveTo>
                  <a:pt x="12456" y="952"/>
                </a:moveTo>
                <a:lnTo>
                  <a:pt x="12456" y="1387"/>
                </a:lnTo>
                <a:lnTo>
                  <a:pt x="12967" y="1387"/>
                </a:lnTo>
                <a:lnTo>
                  <a:pt x="12967" y="952"/>
                </a:lnTo>
                <a:lnTo>
                  <a:pt x="12456" y="952"/>
                </a:lnTo>
                <a:close/>
                <a:moveTo>
                  <a:pt x="11914" y="952"/>
                </a:moveTo>
                <a:lnTo>
                  <a:pt x="11914" y="1387"/>
                </a:lnTo>
                <a:lnTo>
                  <a:pt x="12425" y="1387"/>
                </a:lnTo>
                <a:lnTo>
                  <a:pt x="12425" y="952"/>
                </a:lnTo>
                <a:lnTo>
                  <a:pt x="11914" y="952"/>
                </a:lnTo>
                <a:close/>
                <a:moveTo>
                  <a:pt x="11372" y="952"/>
                </a:moveTo>
                <a:lnTo>
                  <a:pt x="11372" y="1387"/>
                </a:lnTo>
                <a:lnTo>
                  <a:pt x="11883" y="1387"/>
                </a:lnTo>
                <a:lnTo>
                  <a:pt x="11883" y="952"/>
                </a:lnTo>
                <a:lnTo>
                  <a:pt x="11372" y="952"/>
                </a:lnTo>
                <a:close/>
                <a:moveTo>
                  <a:pt x="10831" y="952"/>
                </a:moveTo>
                <a:lnTo>
                  <a:pt x="10831" y="1387"/>
                </a:lnTo>
                <a:lnTo>
                  <a:pt x="11341" y="1387"/>
                </a:lnTo>
                <a:lnTo>
                  <a:pt x="11341" y="952"/>
                </a:lnTo>
                <a:lnTo>
                  <a:pt x="10831" y="952"/>
                </a:lnTo>
                <a:close/>
                <a:moveTo>
                  <a:pt x="10289" y="952"/>
                </a:moveTo>
                <a:lnTo>
                  <a:pt x="10289" y="1387"/>
                </a:lnTo>
                <a:lnTo>
                  <a:pt x="10800" y="1387"/>
                </a:lnTo>
                <a:lnTo>
                  <a:pt x="10800" y="952"/>
                </a:lnTo>
                <a:lnTo>
                  <a:pt x="10289" y="952"/>
                </a:lnTo>
                <a:close/>
                <a:moveTo>
                  <a:pt x="9747" y="952"/>
                </a:moveTo>
                <a:lnTo>
                  <a:pt x="9747" y="1387"/>
                </a:lnTo>
                <a:lnTo>
                  <a:pt x="10258" y="1387"/>
                </a:lnTo>
                <a:lnTo>
                  <a:pt x="10258" y="952"/>
                </a:lnTo>
                <a:lnTo>
                  <a:pt x="9747" y="952"/>
                </a:lnTo>
                <a:close/>
                <a:moveTo>
                  <a:pt x="9206" y="952"/>
                </a:moveTo>
                <a:lnTo>
                  <a:pt x="9206" y="1387"/>
                </a:lnTo>
                <a:lnTo>
                  <a:pt x="9716" y="1387"/>
                </a:lnTo>
                <a:lnTo>
                  <a:pt x="9716" y="952"/>
                </a:lnTo>
                <a:lnTo>
                  <a:pt x="9206" y="952"/>
                </a:lnTo>
                <a:close/>
                <a:moveTo>
                  <a:pt x="8664" y="952"/>
                </a:moveTo>
                <a:lnTo>
                  <a:pt x="8664" y="1387"/>
                </a:lnTo>
                <a:lnTo>
                  <a:pt x="9175" y="1387"/>
                </a:lnTo>
                <a:lnTo>
                  <a:pt x="9175" y="952"/>
                </a:lnTo>
                <a:lnTo>
                  <a:pt x="8664" y="952"/>
                </a:lnTo>
                <a:close/>
                <a:moveTo>
                  <a:pt x="8122" y="952"/>
                </a:moveTo>
                <a:lnTo>
                  <a:pt x="8122" y="1387"/>
                </a:lnTo>
                <a:lnTo>
                  <a:pt x="8633" y="1387"/>
                </a:lnTo>
                <a:lnTo>
                  <a:pt x="8633" y="952"/>
                </a:lnTo>
                <a:lnTo>
                  <a:pt x="8122" y="952"/>
                </a:lnTo>
                <a:close/>
                <a:moveTo>
                  <a:pt x="7581" y="952"/>
                </a:moveTo>
                <a:lnTo>
                  <a:pt x="7581" y="1387"/>
                </a:lnTo>
                <a:lnTo>
                  <a:pt x="8091" y="1387"/>
                </a:lnTo>
                <a:lnTo>
                  <a:pt x="8091" y="952"/>
                </a:lnTo>
                <a:lnTo>
                  <a:pt x="7581" y="952"/>
                </a:lnTo>
                <a:close/>
                <a:moveTo>
                  <a:pt x="7039" y="952"/>
                </a:moveTo>
                <a:lnTo>
                  <a:pt x="7039" y="1387"/>
                </a:lnTo>
                <a:lnTo>
                  <a:pt x="7550" y="1387"/>
                </a:lnTo>
                <a:lnTo>
                  <a:pt x="7550" y="952"/>
                </a:lnTo>
                <a:lnTo>
                  <a:pt x="7039" y="952"/>
                </a:lnTo>
                <a:close/>
                <a:moveTo>
                  <a:pt x="6497" y="952"/>
                </a:moveTo>
                <a:lnTo>
                  <a:pt x="6497" y="1387"/>
                </a:lnTo>
                <a:lnTo>
                  <a:pt x="7008" y="1387"/>
                </a:lnTo>
                <a:lnTo>
                  <a:pt x="7008" y="952"/>
                </a:lnTo>
                <a:lnTo>
                  <a:pt x="6497" y="952"/>
                </a:lnTo>
                <a:close/>
                <a:moveTo>
                  <a:pt x="5955" y="952"/>
                </a:moveTo>
                <a:lnTo>
                  <a:pt x="5955" y="1387"/>
                </a:lnTo>
                <a:lnTo>
                  <a:pt x="6466" y="1387"/>
                </a:lnTo>
                <a:lnTo>
                  <a:pt x="6466" y="952"/>
                </a:lnTo>
                <a:lnTo>
                  <a:pt x="5955" y="952"/>
                </a:lnTo>
                <a:close/>
                <a:moveTo>
                  <a:pt x="5414" y="952"/>
                </a:moveTo>
                <a:lnTo>
                  <a:pt x="5414" y="1387"/>
                </a:lnTo>
                <a:lnTo>
                  <a:pt x="5925" y="1387"/>
                </a:lnTo>
                <a:lnTo>
                  <a:pt x="5925" y="952"/>
                </a:lnTo>
                <a:lnTo>
                  <a:pt x="5414" y="952"/>
                </a:lnTo>
                <a:close/>
                <a:moveTo>
                  <a:pt x="4872" y="952"/>
                </a:moveTo>
                <a:lnTo>
                  <a:pt x="4872" y="1387"/>
                </a:lnTo>
                <a:lnTo>
                  <a:pt x="5383" y="1387"/>
                </a:lnTo>
                <a:lnTo>
                  <a:pt x="5383" y="952"/>
                </a:lnTo>
                <a:lnTo>
                  <a:pt x="4872" y="952"/>
                </a:lnTo>
                <a:close/>
                <a:moveTo>
                  <a:pt x="4330" y="952"/>
                </a:moveTo>
                <a:lnTo>
                  <a:pt x="4330" y="1387"/>
                </a:lnTo>
                <a:lnTo>
                  <a:pt x="4841" y="1387"/>
                </a:lnTo>
                <a:lnTo>
                  <a:pt x="4841" y="952"/>
                </a:lnTo>
                <a:lnTo>
                  <a:pt x="4330" y="952"/>
                </a:lnTo>
                <a:close/>
                <a:moveTo>
                  <a:pt x="3789" y="952"/>
                </a:moveTo>
                <a:lnTo>
                  <a:pt x="3789" y="1387"/>
                </a:lnTo>
                <a:lnTo>
                  <a:pt x="4300" y="1387"/>
                </a:lnTo>
                <a:lnTo>
                  <a:pt x="4300" y="952"/>
                </a:lnTo>
                <a:lnTo>
                  <a:pt x="3789" y="952"/>
                </a:lnTo>
                <a:close/>
                <a:moveTo>
                  <a:pt x="3247" y="952"/>
                </a:moveTo>
                <a:lnTo>
                  <a:pt x="3247" y="1387"/>
                </a:lnTo>
                <a:lnTo>
                  <a:pt x="3758" y="1387"/>
                </a:lnTo>
                <a:lnTo>
                  <a:pt x="3758" y="952"/>
                </a:lnTo>
                <a:lnTo>
                  <a:pt x="3247" y="952"/>
                </a:lnTo>
                <a:close/>
                <a:moveTo>
                  <a:pt x="2705" y="952"/>
                </a:moveTo>
                <a:lnTo>
                  <a:pt x="2705" y="1387"/>
                </a:lnTo>
                <a:lnTo>
                  <a:pt x="3216" y="1387"/>
                </a:lnTo>
                <a:lnTo>
                  <a:pt x="3216" y="952"/>
                </a:lnTo>
                <a:lnTo>
                  <a:pt x="2705" y="952"/>
                </a:lnTo>
                <a:close/>
                <a:moveTo>
                  <a:pt x="2164" y="952"/>
                </a:moveTo>
                <a:lnTo>
                  <a:pt x="2164" y="1387"/>
                </a:lnTo>
                <a:lnTo>
                  <a:pt x="2675" y="1387"/>
                </a:lnTo>
                <a:lnTo>
                  <a:pt x="2675" y="952"/>
                </a:lnTo>
                <a:lnTo>
                  <a:pt x="2164" y="952"/>
                </a:lnTo>
                <a:close/>
                <a:moveTo>
                  <a:pt x="1622" y="952"/>
                </a:moveTo>
                <a:lnTo>
                  <a:pt x="1622" y="1387"/>
                </a:lnTo>
                <a:lnTo>
                  <a:pt x="2133" y="1387"/>
                </a:lnTo>
                <a:lnTo>
                  <a:pt x="2133" y="952"/>
                </a:lnTo>
                <a:lnTo>
                  <a:pt x="1622" y="952"/>
                </a:lnTo>
                <a:close/>
                <a:moveTo>
                  <a:pt x="1080" y="952"/>
                </a:moveTo>
                <a:lnTo>
                  <a:pt x="1080" y="1387"/>
                </a:lnTo>
                <a:lnTo>
                  <a:pt x="1591" y="1387"/>
                </a:lnTo>
                <a:lnTo>
                  <a:pt x="1591" y="952"/>
                </a:lnTo>
                <a:lnTo>
                  <a:pt x="1080" y="952"/>
                </a:lnTo>
                <a:close/>
                <a:moveTo>
                  <a:pt x="539" y="952"/>
                </a:moveTo>
                <a:lnTo>
                  <a:pt x="539" y="1387"/>
                </a:lnTo>
                <a:lnTo>
                  <a:pt x="1049" y="1387"/>
                </a:lnTo>
                <a:lnTo>
                  <a:pt x="1049" y="952"/>
                </a:lnTo>
                <a:lnTo>
                  <a:pt x="539" y="952"/>
                </a:lnTo>
                <a:close/>
                <a:moveTo>
                  <a:pt x="31" y="952"/>
                </a:moveTo>
                <a:lnTo>
                  <a:pt x="31" y="1387"/>
                </a:lnTo>
                <a:lnTo>
                  <a:pt x="508" y="1387"/>
                </a:lnTo>
                <a:lnTo>
                  <a:pt x="508" y="952"/>
                </a:lnTo>
                <a:lnTo>
                  <a:pt x="31" y="952"/>
                </a:lnTo>
                <a:close/>
                <a:moveTo>
                  <a:pt x="14622" y="488"/>
                </a:moveTo>
                <a:lnTo>
                  <a:pt x="14622" y="923"/>
                </a:lnTo>
                <a:lnTo>
                  <a:pt x="15133" y="923"/>
                </a:lnTo>
                <a:lnTo>
                  <a:pt x="15133" y="488"/>
                </a:lnTo>
                <a:lnTo>
                  <a:pt x="14622" y="488"/>
                </a:lnTo>
                <a:close/>
                <a:moveTo>
                  <a:pt x="14081" y="488"/>
                </a:moveTo>
                <a:lnTo>
                  <a:pt x="14081" y="923"/>
                </a:lnTo>
                <a:lnTo>
                  <a:pt x="14592" y="923"/>
                </a:lnTo>
                <a:lnTo>
                  <a:pt x="14592" y="488"/>
                </a:lnTo>
                <a:lnTo>
                  <a:pt x="14081" y="488"/>
                </a:lnTo>
                <a:close/>
                <a:moveTo>
                  <a:pt x="13539" y="488"/>
                </a:moveTo>
                <a:lnTo>
                  <a:pt x="13539" y="923"/>
                </a:lnTo>
                <a:lnTo>
                  <a:pt x="14050" y="923"/>
                </a:lnTo>
                <a:lnTo>
                  <a:pt x="14050" y="488"/>
                </a:lnTo>
                <a:lnTo>
                  <a:pt x="13539" y="488"/>
                </a:lnTo>
                <a:close/>
                <a:moveTo>
                  <a:pt x="12997" y="488"/>
                </a:moveTo>
                <a:lnTo>
                  <a:pt x="12997" y="923"/>
                </a:lnTo>
                <a:lnTo>
                  <a:pt x="13508" y="923"/>
                </a:lnTo>
                <a:lnTo>
                  <a:pt x="13508" y="488"/>
                </a:lnTo>
                <a:lnTo>
                  <a:pt x="12997" y="488"/>
                </a:lnTo>
                <a:close/>
                <a:moveTo>
                  <a:pt x="12456" y="488"/>
                </a:moveTo>
                <a:lnTo>
                  <a:pt x="12456" y="923"/>
                </a:lnTo>
                <a:lnTo>
                  <a:pt x="12967" y="923"/>
                </a:lnTo>
                <a:lnTo>
                  <a:pt x="12967" y="488"/>
                </a:lnTo>
                <a:lnTo>
                  <a:pt x="12456" y="488"/>
                </a:lnTo>
                <a:close/>
                <a:moveTo>
                  <a:pt x="11914" y="488"/>
                </a:moveTo>
                <a:lnTo>
                  <a:pt x="11914" y="923"/>
                </a:lnTo>
                <a:lnTo>
                  <a:pt x="12425" y="923"/>
                </a:lnTo>
                <a:lnTo>
                  <a:pt x="12425" y="488"/>
                </a:lnTo>
                <a:lnTo>
                  <a:pt x="11914" y="488"/>
                </a:lnTo>
                <a:close/>
                <a:moveTo>
                  <a:pt x="11372" y="488"/>
                </a:moveTo>
                <a:lnTo>
                  <a:pt x="11372" y="923"/>
                </a:lnTo>
                <a:lnTo>
                  <a:pt x="11883" y="923"/>
                </a:lnTo>
                <a:lnTo>
                  <a:pt x="11883" y="488"/>
                </a:lnTo>
                <a:lnTo>
                  <a:pt x="11372" y="488"/>
                </a:lnTo>
                <a:close/>
                <a:moveTo>
                  <a:pt x="10831" y="488"/>
                </a:moveTo>
                <a:lnTo>
                  <a:pt x="10831" y="923"/>
                </a:lnTo>
                <a:lnTo>
                  <a:pt x="11341" y="923"/>
                </a:lnTo>
                <a:lnTo>
                  <a:pt x="11341" y="488"/>
                </a:lnTo>
                <a:lnTo>
                  <a:pt x="10831" y="488"/>
                </a:lnTo>
                <a:close/>
                <a:moveTo>
                  <a:pt x="10289" y="488"/>
                </a:moveTo>
                <a:lnTo>
                  <a:pt x="10289" y="923"/>
                </a:lnTo>
                <a:lnTo>
                  <a:pt x="10800" y="923"/>
                </a:lnTo>
                <a:lnTo>
                  <a:pt x="10800" y="488"/>
                </a:lnTo>
                <a:lnTo>
                  <a:pt x="10289" y="488"/>
                </a:lnTo>
                <a:close/>
                <a:moveTo>
                  <a:pt x="9747" y="488"/>
                </a:moveTo>
                <a:lnTo>
                  <a:pt x="9747" y="923"/>
                </a:lnTo>
                <a:lnTo>
                  <a:pt x="10258" y="923"/>
                </a:lnTo>
                <a:lnTo>
                  <a:pt x="10258" y="488"/>
                </a:lnTo>
                <a:lnTo>
                  <a:pt x="9747" y="488"/>
                </a:lnTo>
                <a:close/>
                <a:moveTo>
                  <a:pt x="9206" y="488"/>
                </a:moveTo>
                <a:lnTo>
                  <a:pt x="9206" y="923"/>
                </a:lnTo>
                <a:lnTo>
                  <a:pt x="9716" y="923"/>
                </a:lnTo>
                <a:lnTo>
                  <a:pt x="9716" y="488"/>
                </a:lnTo>
                <a:lnTo>
                  <a:pt x="9206" y="488"/>
                </a:lnTo>
                <a:close/>
                <a:moveTo>
                  <a:pt x="8664" y="488"/>
                </a:moveTo>
                <a:lnTo>
                  <a:pt x="8664" y="923"/>
                </a:lnTo>
                <a:lnTo>
                  <a:pt x="9175" y="923"/>
                </a:lnTo>
                <a:lnTo>
                  <a:pt x="9175" y="488"/>
                </a:lnTo>
                <a:lnTo>
                  <a:pt x="8664" y="488"/>
                </a:lnTo>
                <a:close/>
                <a:moveTo>
                  <a:pt x="8122" y="488"/>
                </a:moveTo>
                <a:lnTo>
                  <a:pt x="8122" y="923"/>
                </a:lnTo>
                <a:lnTo>
                  <a:pt x="8633" y="923"/>
                </a:lnTo>
                <a:lnTo>
                  <a:pt x="8633" y="488"/>
                </a:lnTo>
                <a:lnTo>
                  <a:pt x="8122" y="488"/>
                </a:lnTo>
                <a:close/>
                <a:moveTo>
                  <a:pt x="7581" y="488"/>
                </a:moveTo>
                <a:lnTo>
                  <a:pt x="7581" y="923"/>
                </a:lnTo>
                <a:lnTo>
                  <a:pt x="8091" y="923"/>
                </a:lnTo>
                <a:lnTo>
                  <a:pt x="8091" y="488"/>
                </a:lnTo>
                <a:lnTo>
                  <a:pt x="7581" y="488"/>
                </a:lnTo>
                <a:close/>
                <a:moveTo>
                  <a:pt x="7039" y="488"/>
                </a:moveTo>
                <a:lnTo>
                  <a:pt x="7039" y="923"/>
                </a:lnTo>
                <a:lnTo>
                  <a:pt x="7550" y="923"/>
                </a:lnTo>
                <a:lnTo>
                  <a:pt x="7550" y="488"/>
                </a:lnTo>
                <a:lnTo>
                  <a:pt x="7039" y="488"/>
                </a:lnTo>
                <a:close/>
                <a:moveTo>
                  <a:pt x="6497" y="488"/>
                </a:moveTo>
                <a:lnTo>
                  <a:pt x="6497" y="923"/>
                </a:lnTo>
                <a:lnTo>
                  <a:pt x="7008" y="923"/>
                </a:lnTo>
                <a:lnTo>
                  <a:pt x="7008" y="488"/>
                </a:lnTo>
                <a:lnTo>
                  <a:pt x="6497" y="488"/>
                </a:lnTo>
                <a:close/>
                <a:moveTo>
                  <a:pt x="5955" y="488"/>
                </a:moveTo>
                <a:lnTo>
                  <a:pt x="5955" y="923"/>
                </a:lnTo>
                <a:lnTo>
                  <a:pt x="6466" y="923"/>
                </a:lnTo>
                <a:lnTo>
                  <a:pt x="6466" y="488"/>
                </a:lnTo>
                <a:lnTo>
                  <a:pt x="5955" y="488"/>
                </a:lnTo>
                <a:close/>
                <a:moveTo>
                  <a:pt x="5414" y="488"/>
                </a:moveTo>
                <a:lnTo>
                  <a:pt x="5414" y="923"/>
                </a:lnTo>
                <a:lnTo>
                  <a:pt x="5925" y="923"/>
                </a:lnTo>
                <a:lnTo>
                  <a:pt x="5925" y="488"/>
                </a:lnTo>
                <a:lnTo>
                  <a:pt x="5414" y="488"/>
                </a:lnTo>
                <a:close/>
                <a:moveTo>
                  <a:pt x="4872" y="488"/>
                </a:moveTo>
                <a:lnTo>
                  <a:pt x="4872" y="923"/>
                </a:lnTo>
                <a:lnTo>
                  <a:pt x="5383" y="923"/>
                </a:lnTo>
                <a:lnTo>
                  <a:pt x="5383" y="488"/>
                </a:lnTo>
                <a:lnTo>
                  <a:pt x="4872" y="488"/>
                </a:lnTo>
                <a:close/>
                <a:moveTo>
                  <a:pt x="4330" y="488"/>
                </a:moveTo>
                <a:lnTo>
                  <a:pt x="4330" y="923"/>
                </a:lnTo>
                <a:lnTo>
                  <a:pt x="4841" y="923"/>
                </a:lnTo>
                <a:lnTo>
                  <a:pt x="4841" y="488"/>
                </a:lnTo>
                <a:lnTo>
                  <a:pt x="4330" y="488"/>
                </a:lnTo>
                <a:close/>
                <a:moveTo>
                  <a:pt x="3789" y="488"/>
                </a:moveTo>
                <a:lnTo>
                  <a:pt x="3789" y="923"/>
                </a:lnTo>
                <a:lnTo>
                  <a:pt x="4300" y="923"/>
                </a:lnTo>
                <a:lnTo>
                  <a:pt x="4300" y="488"/>
                </a:lnTo>
                <a:lnTo>
                  <a:pt x="3789" y="488"/>
                </a:lnTo>
                <a:close/>
                <a:moveTo>
                  <a:pt x="3247" y="488"/>
                </a:moveTo>
                <a:lnTo>
                  <a:pt x="3247" y="923"/>
                </a:lnTo>
                <a:lnTo>
                  <a:pt x="3758" y="923"/>
                </a:lnTo>
                <a:lnTo>
                  <a:pt x="3758" y="488"/>
                </a:lnTo>
                <a:lnTo>
                  <a:pt x="3247" y="488"/>
                </a:lnTo>
                <a:close/>
                <a:moveTo>
                  <a:pt x="2705" y="488"/>
                </a:moveTo>
                <a:lnTo>
                  <a:pt x="2705" y="923"/>
                </a:lnTo>
                <a:lnTo>
                  <a:pt x="3216" y="923"/>
                </a:lnTo>
                <a:lnTo>
                  <a:pt x="3216" y="488"/>
                </a:lnTo>
                <a:lnTo>
                  <a:pt x="2705" y="488"/>
                </a:lnTo>
                <a:close/>
                <a:moveTo>
                  <a:pt x="2164" y="488"/>
                </a:moveTo>
                <a:lnTo>
                  <a:pt x="2164" y="923"/>
                </a:lnTo>
                <a:lnTo>
                  <a:pt x="2675" y="923"/>
                </a:lnTo>
                <a:lnTo>
                  <a:pt x="2675" y="488"/>
                </a:lnTo>
                <a:lnTo>
                  <a:pt x="2164" y="488"/>
                </a:lnTo>
                <a:close/>
                <a:moveTo>
                  <a:pt x="1622" y="488"/>
                </a:moveTo>
                <a:lnTo>
                  <a:pt x="1622" y="923"/>
                </a:lnTo>
                <a:lnTo>
                  <a:pt x="2133" y="923"/>
                </a:lnTo>
                <a:lnTo>
                  <a:pt x="2133" y="488"/>
                </a:lnTo>
                <a:lnTo>
                  <a:pt x="1622" y="488"/>
                </a:lnTo>
                <a:close/>
                <a:moveTo>
                  <a:pt x="1080" y="488"/>
                </a:moveTo>
                <a:lnTo>
                  <a:pt x="1080" y="923"/>
                </a:lnTo>
                <a:lnTo>
                  <a:pt x="1591" y="923"/>
                </a:lnTo>
                <a:lnTo>
                  <a:pt x="1591" y="488"/>
                </a:lnTo>
                <a:lnTo>
                  <a:pt x="1080" y="488"/>
                </a:lnTo>
                <a:close/>
                <a:moveTo>
                  <a:pt x="539" y="488"/>
                </a:moveTo>
                <a:lnTo>
                  <a:pt x="539" y="923"/>
                </a:lnTo>
                <a:lnTo>
                  <a:pt x="1049" y="923"/>
                </a:lnTo>
                <a:lnTo>
                  <a:pt x="1049" y="488"/>
                </a:lnTo>
                <a:lnTo>
                  <a:pt x="539" y="488"/>
                </a:lnTo>
                <a:close/>
                <a:moveTo>
                  <a:pt x="31" y="488"/>
                </a:moveTo>
                <a:lnTo>
                  <a:pt x="31" y="923"/>
                </a:lnTo>
                <a:lnTo>
                  <a:pt x="508" y="923"/>
                </a:lnTo>
                <a:lnTo>
                  <a:pt x="508" y="488"/>
                </a:lnTo>
                <a:lnTo>
                  <a:pt x="31" y="488"/>
                </a:lnTo>
                <a:close/>
                <a:moveTo>
                  <a:pt x="0" y="0"/>
                </a:moveTo>
                <a:lnTo>
                  <a:pt x="31" y="0"/>
                </a:lnTo>
                <a:lnTo>
                  <a:pt x="31" y="460"/>
                </a:lnTo>
                <a:lnTo>
                  <a:pt x="508" y="460"/>
                </a:lnTo>
                <a:lnTo>
                  <a:pt x="508" y="0"/>
                </a:lnTo>
                <a:lnTo>
                  <a:pt x="539" y="0"/>
                </a:lnTo>
                <a:lnTo>
                  <a:pt x="539" y="460"/>
                </a:lnTo>
                <a:lnTo>
                  <a:pt x="1049" y="460"/>
                </a:lnTo>
                <a:lnTo>
                  <a:pt x="1049" y="0"/>
                </a:lnTo>
                <a:lnTo>
                  <a:pt x="1080" y="0"/>
                </a:lnTo>
                <a:lnTo>
                  <a:pt x="1080" y="460"/>
                </a:lnTo>
                <a:lnTo>
                  <a:pt x="1591" y="460"/>
                </a:lnTo>
                <a:lnTo>
                  <a:pt x="1591" y="0"/>
                </a:lnTo>
                <a:lnTo>
                  <a:pt x="1622" y="0"/>
                </a:lnTo>
                <a:lnTo>
                  <a:pt x="1622" y="460"/>
                </a:lnTo>
                <a:lnTo>
                  <a:pt x="2133" y="460"/>
                </a:lnTo>
                <a:lnTo>
                  <a:pt x="2133" y="0"/>
                </a:lnTo>
                <a:lnTo>
                  <a:pt x="2164" y="0"/>
                </a:lnTo>
                <a:lnTo>
                  <a:pt x="2164" y="460"/>
                </a:lnTo>
                <a:lnTo>
                  <a:pt x="2675" y="460"/>
                </a:lnTo>
                <a:lnTo>
                  <a:pt x="2675" y="0"/>
                </a:lnTo>
                <a:lnTo>
                  <a:pt x="2705" y="0"/>
                </a:lnTo>
                <a:lnTo>
                  <a:pt x="2705" y="460"/>
                </a:lnTo>
                <a:lnTo>
                  <a:pt x="3216" y="460"/>
                </a:lnTo>
                <a:lnTo>
                  <a:pt x="3216" y="0"/>
                </a:lnTo>
                <a:lnTo>
                  <a:pt x="3247" y="0"/>
                </a:lnTo>
                <a:lnTo>
                  <a:pt x="3247" y="460"/>
                </a:lnTo>
                <a:lnTo>
                  <a:pt x="3758" y="460"/>
                </a:lnTo>
                <a:lnTo>
                  <a:pt x="3758" y="0"/>
                </a:lnTo>
                <a:lnTo>
                  <a:pt x="3789" y="0"/>
                </a:lnTo>
                <a:lnTo>
                  <a:pt x="3789" y="460"/>
                </a:lnTo>
                <a:lnTo>
                  <a:pt x="4300" y="460"/>
                </a:lnTo>
                <a:lnTo>
                  <a:pt x="4300" y="0"/>
                </a:lnTo>
                <a:lnTo>
                  <a:pt x="4330" y="0"/>
                </a:lnTo>
                <a:lnTo>
                  <a:pt x="4330" y="460"/>
                </a:lnTo>
                <a:lnTo>
                  <a:pt x="4841" y="460"/>
                </a:lnTo>
                <a:lnTo>
                  <a:pt x="4841" y="0"/>
                </a:lnTo>
                <a:lnTo>
                  <a:pt x="4872" y="0"/>
                </a:lnTo>
                <a:lnTo>
                  <a:pt x="4872" y="460"/>
                </a:lnTo>
                <a:lnTo>
                  <a:pt x="5383" y="460"/>
                </a:lnTo>
                <a:lnTo>
                  <a:pt x="5383" y="0"/>
                </a:lnTo>
                <a:lnTo>
                  <a:pt x="5414" y="0"/>
                </a:lnTo>
                <a:lnTo>
                  <a:pt x="5414" y="460"/>
                </a:lnTo>
                <a:lnTo>
                  <a:pt x="5925" y="460"/>
                </a:lnTo>
                <a:lnTo>
                  <a:pt x="5925" y="0"/>
                </a:lnTo>
                <a:lnTo>
                  <a:pt x="5955" y="0"/>
                </a:lnTo>
                <a:lnTo>
                  <a:pt x="5955" y="460"/>
                </a:lnTo>
                <a:lnTo>
                  <a:pt x="6466" y="460"/>
                </a:lnTo>
                <a:lnTo>
                  <a:pt x="6466" y="0"/>
                </a:lnTo>
                <a:lnTo>
                  <a:pt x="6497" y="0"/>
                </a:lnTo>
                <a:lnTo>
                  <a:pt x="6497" y="460"/>
                </a:lnTo>
                <a:lnTo>
                  <a:pt x="7008" y="460"/>
                </a:lnTo>
                <a:lnTo>
                  <a:pt x="7008" y="0"/>
                </a:lnTo>
                <a:lnTo>
                  <a:pt x="7039" y="0"/>
                </a:lnTo>
                <a:lnTo>
                  <a:pt x="7039" y="460"/>
                </a:lnTo>
                <a:lnTo>
                  <a:pt x="7550" y="460"/>
                </a:lnTo>
                <a:lnTo>
                  <a:pt x="7550" y="0"/>
                </a:lnTo>
                <a:lnTo>
                  <a:pt x="7581" y="0"/>
                </a:lnTo>
                <a:lnTo>
                  <a:pt x="7581" y="460"/>
                </a:lnTo>
                <a:lnTo>
                  <a:pt x="8091" y="460"/>
                </a:lnTo>
                <a:lnTo>
                  <a:pt x="8091" y="0"/>
                </a:lnTo>
                <a:lnTo>
                  <a:pt x="8122" y="0"/>
                </a:lnTo>
                <a:lnTo>
                  <a:pt x="8122" y="460"/>
                </a:lnTo>
                <a:lnTo>
                  <a:pt x="8633" y="460"/>
                </a:lnTo>
                <a:lnTo>
                  <a:pt x="8633" y="0"/>
                </a:lnTo>
                <a:lnTo>
                  <a:pt x="8664" y="0"/>
                </a:lnTo>
                <a:lnTo>
                  <a:pt x="8664" y="460"/>
                </a:lnTo>
                <a:lnTo>
                  <a:pt x="9175" y="460"/>
                </a:lnTo>
                <a:lnTo>
                  <a:pt x="9175" y="0"/>
                </a:lnTo>
                <a:lnTo>
                  <a:pt x="9206" y="0"/>
                </a:lnTo>
                <a:lnTo>
                  <a:pt x="9206" y="460"/>
                </a:lnTo>
                <a:lnTo>
                  <a:pt x="9716" y="460"/>
                </a:lnTo>
                <a:lnTo>
                  <a:pt x="9716" y="0"/>
                </a:lnTo>
                <a:lnTo>
                  <a:pt x="9747" y="0"/>
                </a:lnTo>
                <a:lnTo>
                  <a:pt x="9747" y="460"/>
                </a:lnTo>
                <a:lnTo>
                  <a:pt x="10258" y="460"/>
                </a:lnTo>
                <a:lnTo>
                  <a:pt x="10258" y="0"/>
                </a:lnTo>
                <a:lnTo>
                  <a:pt x="10289" y="0"/>
                </a:lnTo>
                <a:lnTo>
                  <a:pt x="10289" y="460"/>
                </a:lnTo>
                <a:lnTo>
                  <a:pt x="10800" y="460"/>
                </a:lnTo>
                <a:lnTo>
                  <a:pt x="10800" y="0"/>
                </a:lnTo>
                <a:lnTo>
                  <a:pt x="10831" y="0"/>
                </a:lnTo>
                <a:lnTo>
                  <a:pt x="10831" y="460"/>
                </a:lnTo>
                <a:lnTo>
                  <a:pt x="11341" y="460"/>
                </a:lnTo>
                <a:lnTo>
                  <a:pt x="11341" y="0"/>
                </a:lnTo>
                <a:lnTo>
                  <a:pt x="11372" y="0"/>
                </a:lnTo>
                <a:lnTo>
                  <a:pt x="11372" y="460"/>
                </a:lnTo>
                <a:lnTo>
                  <a:pt x="11883" y="460"/>
                </a:lnTo>
                <a:lnTo>
                  <a:pt x="11883" y="0"/>
                </a:lnTo>
                <a:lnTo>
                  <a:pt x="11914" y="0"/>
                </a:lnTo>
                <a:lnTo>
                  <a:pt x="11914" y="460"/>
                </a:lnTo>
                <a:lnTo>
                  <a:pt x="12425" y="460"/>
                </a:lnTo>
                <a:lnTo>
                  <a:pt x="12425" y="0"/>
                </a:lnTo>
                <a:lnTo>
                  <a:pt x="12456" y="0"/>
                </a:lnTo>
                <a:lnTo>
                  <a:pt x="12456" y="460"/>
                </a:lnTo>
                <a:lnTo>
                  <a:pt x="12967" y="460"/>
                </a:lnTo>
                <a:lnTo>
                  <a:pt x="12967" y="0"/>
                </a:lnTo>
                <a:lnTo>
                  <a:pt x="12997" y="0"/>
                </a:lnTo>
                <a:lnTo>
                  <a:pt x="12997" y="460"/>
                </a:lnTo>
                <a:lnTo>
                  <a:pt x="13508" y="460"/>
                </a:lnTo>
                <a:lnTo>
                  <a:pt x="13508" y="0"/>
                </a:lnTo>
                <a:lnTo>
                  <a:pt x="13539" y="0"/>
                </a:lnTo>
                <a:lnTo>
                  <a:pt x="13539" y="460"/>
                </a:lnTo>
                <a:lnTo>
                  <a:pt x="14050" y="460"/>
                </a:lnTo>
                <a:lnTo>
                  <a:pt x="14050" y="0"/>
                </a:lnTo>
                <a:lnTo>
                  <a:pt x="14081" y="0"/>
                </a:lnTo>
                <a:lnTo>
                  <a:pt x="14081" y="460"/>
                </a:lnTo>
                <a:lnTo>
                  <a:pt x="14592" y="460"/>
                </a:lnTo>
                <a:lnTo>
                  <a:pt x="14592" y="0"/>
                </a:lnTo>
                <a:lnTo>
                  <a:pt x="14622" y="0"/>
                </a:lnTo>
                <a:lnTo>
                  <a:pt x="14622" y="460"/>
                </a:lnTo>
                <a:lnTo>
                  <a:pt x="15133" y="460"/>
                </a:lnTo>
                <a:lnTo>
                  <a:pt x="15133" y="0"/>
                </a:lnTo>
                <a:lnTo>
                  <a:pt x="15164" y="0"/>
                </a:lnTo>
                <a:lnTo>
                  <a:pt x="15164" y="5228"/>
                </a:lnTo>
                <a:lnTo>
                  <a:pt x="15133" y="5257"/>
                </a:lnTo>
                <a:lnTo>
                  <a:pt x="15133" y="5126"/>
                </a:lnTo>
                <a:lnTo>
                  <a:pt x="14622" y="5126"/>
                </a:lnTo>
                <a:lnTo>
                  <a:pt x="14622" y="5562"/>
                </a:lnTo>
                <a:lnTo>
                  <a:pt x="14810" y="5562"/>
                </a:lnTo>
                <a:lnTo>
                  <a:pt x="14780" y="5590"/>
                </a:lnTo>
                <a:lnTo>
                  <a:pt x="14622" y="5590"/>
                </a:lnTo>
                <a:lnTo>
                  <a:pt x="14622" y="5739"/>
                </a:lnTo>
                <a:lnTo>
                  <a:pt x="14592" y="5768"/>
                </a:lnTo>
                <a:lnTo>
                  <a:pt x="14592" y="5590"/>
                </a:lnTo>
                <a:lnTo>
                  <a:pt x="14081" y="5590"/>
                </a:lnTo>
                <a:lnTo>
                  <a:pt x="14081" y="6026"/>
                </a:lnTo>
                <a:lnTo>
                  <a:pt x="14319" y="6026"/>
                </a:lnTo>
                <a:lnTo>
                  <a:pt x="14289" y="6054"/>
                </a:lnTo>
                <a:lnTo>
                  <a:pt x="14081" y="6054"/>
                </a:lnTo>
                <a:lnTo>
                  <a:pt x="14081" y="6251"/>
                </a:lnTo>
                <a:lnTo>
                  <a:pt x="14050" y="6280"/>
                </a:lnTo>
                <a:lnTo>
                  <a:pt x="14050" y="6054"/>
                </a:lnTo>
                <a:lnTo>
                  <a:pt x="13539" y="6054"/>
                </a:lnTo>
                <a:lnTo>
                  <a:pt x="13539" y="6460"/>
                </a:lnTo>
                <a:lnTo>
                  <a:pt x="13508" y="6460"/>
                </a:lnTo>
                <a:lnTo>
                  <a:pt x="13508" y="6054"/>
                </a:lnTo>
                <a:lnTo>
                  <a:pt x="12997" y="6054"/>
                </a:lnTo>
                <a:lnTo>
                  <a:pt x="12997" y="6460"/>
                </a:lnTo>
                <a:lnTo>
                  <a:pt x="12967" y="6460"/>
                </a:lnTo>
                <a:lnTo>
                  <a:pt x="12967" y="6054"/>
                </a:lnTo>
                <a:lnTo>
                  <a:pt x="12456" y="6054"/>
                </a:lnTo>
                <a:lnTo>
                  <a:pt x="12456" y="6460"/>
                </a:lnTo>
                <a:lnTo>
                  <a:pt x="12425" y="6460"/>
                </a:lnTo>
                <a:lnTo>
                  <a:pt x="12425" y="6054"/>
                </a:lnTo>
                <a:lnTo>
                  <a:pt x="11914" y="6054"/>
                </a:lnTo>
                <a:lnTo>
                  <a:pt x="11914" y="6460"/>
                </a:lnTo>
                <a:lnTo>
                  <a:pt x="11883" y="6460"/>
                </a:lnTo>
                <a:lnTo>
                  <a:pt x="11883" y="6054"/>
                </a:lnTo>
                <a:lnTo>
                  <a:pt x="11372" y="6054"/>
                </a:lnTo>
                <a:lnTo>
                  <a:pt x="11372" y="6460"/>
                </a:lnTo>
                <a:lnTo>
                  <a:pt x="11341" y="6460"/>
                </a:lnTo>
                <a:lnTo>
                  <a:pt x="11341" y="6054"/>
                </a:lnTo>
                <a:lnTo>
                  <a:pt x="10831" y="6054"/>
                </a:lnTo>
                <a:lnTo>
                  <a:pt x="10831" y="6460"/>
                </a:lnTo>
                <a:lnTo>
                  <a:pt x="10800" y="6460"/>
                </a:lnTo>
                <a:lnTo>
                  <a:pt x="10800" y="6054"/>
                </a:lnTo>
                <a:lnTo>
                  <a:pt x="10289" y="6054"/>
                </a:lnTo>
                <a:lnTo>
                  <a:pt x="10289" y="6460"/>
                </a:lnTo>
                <a:lnTo>
                  <a:pt x="10258" y="6460"/>
                </a:lnTo>
                <a:lnTo>
                  <a:pt x="10258" y="6054"/>
                </a:lnTo>
                <a:lnTo>
                  <a:pt x="9747" y="6054"/>
                </a:lnTo>
                <a:lnTo>
                  <a:pt x="9747" y="6460"/>
                </a:lnTo>
                <a:lnTo>
                  <a:pt x="9716" y="6460"/>
                </a:lnTo>
                <a:lnTo>
                  <a:pt x="9716" y="6054"/>
                </a:lnTo>
                <a:lnTo>
                  <a:pt x="9206" y="6054"/>
                </a:lnTo>
                <a:lnTo>
                  <a:pt x="9206" y="6460"/>
                </a:lnTo>
                <a:lnTo>
                  <a:pt x="9175" y="6460"/>
                </a:lnTo>
                <a:lnTo>
                  <a:pt x="9175" y="6054"/>
                </a:lnTo>
                <a:lnTo>
                  <a:pt x="8664" y="6054"/>
                </a:lnTo>
                <a:lnTo>
                  <a:pt x="8664" y="6460"/>
                </a:lnTo>
                <a:lnTo>
                  <a:pt x="8633" y="6460"/>
                </a:lnTo>
                <a:lnTo>
                  <a:pt x="8633" y="6054"/>
                </a:lnTo>
                <a:lnTo>
                  <a:pt x="8122" y="6054"/>
                </a:lnTo>
                <a:lnTo>
                  <a:pt x="8122" y="6460"/>
                </a:lnTo>
                <a:lnTo>
                  <a:pt x="8091" y="6460"/>
                </a:lnTo>
                <a:lnTo>
                  <a:pt x="8091" y="6054"/>
                </a:lnTo>
                <a:lnTo>
                  <a:pt x="7581" y="6054"/>
                </a:lnTo>
                <a:lnTo>
                  <a:pt x="7581" y="6460"/>
                </a:lnTo>
                <a:lnTo>
                  <a:pt x="7550" y="6460"/>
                </a:lnTo>
                <a:lnTo>
                  <a:pt x="7550" y="6054"/>
                </a:lnTo>
                <a:lnTo>
                  <a:pt x="7039" y="6054"/>
                </a:lnTo>
                <a:lnTo>
                  <a:pt x="7039" y="6460"/>
                </a:lnTo>
                <a:lnTo>
                  <a:pt x="7008" y="6460"/>
                </a:lnTo>
                <a:lnTo>
                  <a:pt x="7008" y="6054"/>
                </a:lnTo>
                <a:lnTo>
                  <a:pt x="6497" y="6054"/>
                </a:lnTo>
                <a:lnTo>
                  <a:pt x="6497" y="6460"/>
                </a:lnTo>
                <a:lnTo>
                  <a:pt x="6466" y="6460"/>
                </a:lnTo>
                <a:lnTo>
                  <a:pt x="6466" y="6054"/>
                </a:lnTo>
                <a:lnTo>
                  <a:pt x="5955" y="6054"/>
                </a:lnTo>
                <a:lnTo>
                  <a:pt x="5955" y="6460"/>
                </a:lnTo>
                <a:lnTo>
                  <a:pt x="5925" y="6460"/>
                </a:lnTo>
                <a:lnTo>
                  <a:pt x="5925" y="6054"/>
                </a:lnTo>
                <a:lnTo>
                  <a:pt x="5414" y="6054"/>
                </a:lnTo>
                <a:lnTo>
                  <a:pt x="5414" y="6460"/>
                </a:lnTo>
                <a:lnTo>
                  <a:pt x="5383" y="6460"/>
                </a:lnTo>
                <a:lnTo>
                  <a:pt x="5383" y="6054"/>
                </a:lnTo>
                <a:lnTo>
                  <a:pt x="4872" y="6054"/>
                </a:lnTo>
                <a:lnTo>
                  <a:pt x="4872" y="6460"/>
                </a:lnTo>
                <a:lnTo>
                  <a:pt x="4841" y="6460"/>
                </a:lnTo>
                <a:lnTo>
                  <a:pt x="4841" y="6054"/>
                </a:lnTo>
                <a:lnTo>
                  <a:pt x="4330" y="6054"/>
                </a:lnTo>
                <a:lnTo>
                  <a:pt x="4330" y="6460"/>
                </a:lnTo>
                <a:lnTo>
                  <a:pt x="4300" y="6460"/>
                </a:lnTo>
                <a:lnTo>
                  <a:pt x="4300" y="6054"/>
                </a:lnTo>
                <a:lnTo>
                  <a:pt x="3789" y="6054"/>
                </a:lnTo>
                <a:lnTo>
                  <a:pt x="3789" y="6460"/>
                </a:lnTo>
                <a:lnTo>
                  <a:pt x="3758" y="6460"/>
                </a:lnTo>
                <a:lnTo>
                  <a:pt x="3758" y="6054"/>
                </a:lnTo>
                <a:lnTo>
                  <a:pt x="3247" y="6054"/>
                </a:lnTo>
                <a:lnTo>
                  <a:pt x="3247" y="6460"/>
                </a:lnTo>
                <a:lnTo>
                  <a:pt x="3216" y="6460"/>
                </a:lnTo>
                <a:lnTo>
                  <a:pt x="3216" y="6054"/>
                </a:lnTo>
                <a:lnTo>
                  <a:pt x="2705" y="6054"/>
                </a:lnTo>
                <a:lnTo>
                  <a:pt x="2705" y="6460"/>
                </a:lnTo>
                <a:lnTo>
                  <a:pt x="2675" y="6460"/>
                </a:lnTo>
                <a:lnTo>
                  <a:pt x="2675" y="6054"/>
                </a:lnTo>
                <a:lnTo>
                  <a:pt x="2164" y="6054"/>
                </a:lnTo>
                <a:lnTo>
                  <a:pt x="2164" y="6460"/>
                </a:lnTo>
                <a:lnTo>
                  <a:pt x="2133" y="6460"/>
                </a:lnTo>
                <a:lnTo>
                  <a:pt x="2133" y="6054"/>
                </a:lnTo>
                <a:lnTo>
                  <a:pt x="1622" y="6054"/>
                </a:lnTo>
                <a:lnTo>
                  <a:pt x="1622" y="6460"/>
                </a:lnTo>
                <a:lnTo>
                  <a:pt x="1591" y="6460"/>
                </a:lnTo>
                <a:lnTo>
                  <a:pt x="1591" y="6054"/>
                </a:lnTo>
                <a:lnTo>
                  <a:pt x="1080" y="6054"/>
                </a:lnTo>
                <a:lnTo>
                  <a:pt x="1080" y="6460"/>
                </a:lnTo>
                <a:lnTo>
                  <a:pt x="1049" y="6460"/>
                </a:lnTo>
                <a:lnTo>
                  <a:pt x="1049" y="6054"/>
                </a:lnTo>
                <a:lnTo>
                  <a:pt x="539" y="6054"/>
                </a:lnTo>
                <a:lnTo>
                  <a:pt x="539" y="6460"/>
                </a:lnTo>
                <a:lnTo>
                  <a:pt x="508" y="6460"/>
                </a:lnTo>
                <a:lnTo>
                  <a:pt x="508" y="6054"/>
                </a:lnTo>
                <a:lnTo>
                  <a:pt x="31" y="6054"/>
                </a:lnTo>
                <a:lnTo>
                  <a:pt x="31" y="6460"/>
                </a:lnTo>
                <a:lnTo>
                  <a:pt x="0" y="6460"/>
                </a:lnTo>
                <a:lnTo>
                  <a:pt x="0" y="0"/>
                </a:lnTo>
                <a:close/>
              </a:path>
            </a:pathLst>
          </a:custGeom>
          <a:solidFill>
            <a:srgbClr val="4C7063">
              <a:alpha val="4999"/>
            </a:srgbClr>
          </a:solidFill>
          <a:ln w="9525">
            <a:noFill/>
          </a:ln>
        </p:spPr>
        <p:txBody>
          <a:bodyPr/>
          <a:p>
            <a:endParaRPr lang="zh-CN" altLang="en-US"/>
          </a:p>
        </p:txBody>
      </p:sp>
      <p:sp>
        <p:nvSpPr>
          <p:cNvPr id="43015" name="任意多边形: 形状 359"/>
          <p:cNvSpPr/>
          <p:nvPr/>
        </p:nvSpPr>
        <p:spPr>
          <a:xfrm>
            <a:off x="10785475" y="5510213"/>
            <a:ext cx="800100" cy="800100"/>
          </a:xfrm>
          <a:custGeom>
            <a:avLst/>
            <a:gdLst/>
            <a:ahLst/>
            <a:cxnLst>
              <a:cxn ang="0">
                <a:pos x="0" y="0"/>
              </a:cxn>
              <a:cxn ang="0">
                <a:pos x="800100" y="0"/>
              </a:cxn>
              <a:cxn ang="0">
                <a:pos x="0" y="800100"/>
              </a:cxn>
              <a:cxn ang="0">
                <a:pos x="0" y="0"/>
              </a:cxn>
            </a:cxnLst>
            <a:pathLst>
              <a:path w="800100" h="800100">
                <a:moveTo>
                  <a:pt x="0" y="0"/>
                </a:moveTo>
                <a:lnTo>
                  <a:pt x="800100" y="0"/>
                </a:lnTo>
                <a:lnTo>
                  <a:pt x="0" y="800100"/>
                </a:lnTo>
                <a:lnTo>
                  <a:pt x="0" y="0"/>
                </a:lnTo>
                <a:close/>
              </a:path>
            </a:pathLst>
          </a:custGeom>
          <a:solidFill>
            <a:srgbClr val="B1CAC1"/>
          </a:solidFill>
          <a:ln w="12700">
            <a:noFill/>
          </a:ln>
        </p:spPr>
        <p:txBody>
          <a:bodyPr/>
          <a:p>
            <a:endParaRPr lang="zh-CN" altLang="en-US"/>
          </a:p>
        </p:txBody>
      </p:sp>
      <p:sp>
        <p:nvSpPr>
          <p:cNvPr id="43016" name="任意多边形: 形状 356"/>
          <p:cNvSpPr/>
          <p:nvPr/>
        </p:nvSpPr>
        <p:spPr>
          <a:xfrm>
            <a:off x="676275" y="1811338"/>
            <a:ext cx="10904538" cy="4462462"/>
          </a:xfrm>
          <a:custGeom>
            <a:avLst/>
            <a:gdLst/>
            <a:ahLst/>
            <a:cxnLst>
              <a:cxn ang="0">
                <a:pos x="0" y="0"/>
              </a:cxn>
              <a:cxn ang="0">
                <a:pos x="10904220" y="0"/>
              </a:cxn>
              <a:cxn ang="0">
                <a:pos x="10904220" y="3681772"/>
              </a:cxn>
              <a:cxn ang="0">
                <a:pos x="10124482" y="4461510"/>
              </a:cxn>
              <a:cxn ang="0">
                <a:pos x="0" y="4461510"/>
              </a:cxn>
              <a:cxn ang="0">
                <a:pos x="0" y="0"/>
              </a:cxn>
            </a:cxnLst>
            <a:pathLst>
              <a:path w="10904220" h="4461510">
                <a:moveTo>
                  <a:pt x="0" y="0"/>
                </a:moveTo>
                <a:lnTo>
                  <a:pt x="10904220" y="0"/>
                </a:lnTo>
                <a:lnTo>
                  <a:pt x="10904220" y="3681772"/>
                </a:lnTo>
                <a:lnTo>
                  <a:pt x="10124482" y="4461510"/>
                </a:lnTo>
                <a:lnTo>
                  <a:pt x="0" y="4461510"/>
                </a:lnTo>
                <a:lnTo>
                  <a:pt x="0" y="0"/>
                </a:lnTo>
                <a:close/>
              </a:path>
            </a:pathLst>
          </a:custGeom>
          <a:solidFill>
            <a:srgbClr val="FFFFFF">
              <a:alpha val="9999"/>
            </a:srgbClr>
          </a:solidFill>
          <a:ln w="25400" cap="flat" cmpd="sng">
            <a:solidFill>
              <a:srgbClr val="B1CAC1"/>
            </a:solidFill>
            <a:prstDash val="solid"/>
            <a:round/>
            <a:headEnd type="none" w="med" len="med"/>
            <a:tailEnd type="none" w="med" len="med"/>
          </a:ln>
        </p:spPr>
        <p:txBody>
          <a:bodyPr/>
          <a:p>
            <a:endParaRPr lang="zh-CN" altLang="en-US"/>
          </a:p>
        </p:txBody>
      </p:sp>
      <p:sp>
        <p:nvSpPr>
          <p:cNvPr id="43017" name="矩形: 圆角 21"/>
          <p:cNvSpPr/>
          <p:nvPr/>
        </p:nvSpPr>
        <p:spPr>
          <a:xfrm>
            <a:off x="673100" y="1717675"/>
            <a:ext cx="10904538" cy="444500"/>
          </a:xfrm>
          <a:prstGeom prst="roundRect">
            <a:avLst>
              <a:gd name="adj" fmla="val 0"/>
            </a:avLst>
          </a:prstGeom>
          <a:solidFill>
            <a:srgbClr val="D8E4DF"/>
          </a:solidFill>
          <a:ln w="25400" cap="flat" cmpd="sng">
            <a:solidFill>
              <a:srgbClr val="B1CAC1"/>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3018" name="椭圆 1"/>
          <p:cNvSpPr/>
          <p:nvPr/>
        </p:nvSpPr>
        <p:spPr>
          <a:xfrm flipH="1">
            <a:off x="10309225"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3019" name="弧形 2"/>
          <p:cNvSpPr/>
          <p:nvPr/>
        </p:nvSpPr>
        <p:spPr>
          <a:xfrm flipH="1">
            <a:off x="10258425" y="1581150"/>
            <a:ext cx="179388" cy="247650"/>
          </a:xfrm>
          <a:custGeom>
            <a:avLst/>
            <a:gdLst/>
            <a:ahLst/>
            <a:cxnLst/>
            <a:pathLst>
              <a:path w="283" h="391" stroke="0">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lnTo>
                  <a:pt x="141" y="195"/>
                </a:lnTo>
                <a:close/>
              </a:path>
              <a:path w="283" h="391" fill="none">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3020" name="椭圆 3"/>
          <p:cNvSpPr/>
          <p:nvPr/>
        </p:nvSpPr>
        <p:spPr>
          <a:xfrm flipH="1">
            <a:off x="9705975"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3021" name="弧形 4"/>
          <p:cNvSpPr/>
          <p:nvPr/>
        </p:nvSpPr>
        <p:spPr>
          <a:xfrm flipH="1">
            <a:off x="9655175" y="1581150"/>
            <a:ext cx="179388" cy="247650"/>
          </a:xfrm>
          <a:custGeom>
            <a:avLst/>
            <a:gdLst/>
            <a:ahLst/>
            <a:cxnLst/>
            <a:pathLst>
              <a:path w="283" h="391" stroke="0">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lnTo>
                  <a:pt x="141" y="195"/>
                </a:lnTo>
                <a:close/>
              </a:path>
              <a:path w="283" h="391" fill="none">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3022" name="椭圆 5"/>
          <p:cNvSpPr/>
          <p:nvPr/>
        </p:nvSpPr>
        <p:spPr>
          <a:xfrm flipH="1">
            <a:off x="9104313"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3023" name="弧形 6"/>
          <p:cNvSpPr/>
          <p:nvPr/>
        </p:nvSpPr>
        <p:spPr>
          <a:xfrm flipH="1">
            <a:off x="9051925" y="1581150"/>
            <a:ext cx="180975" cy="247650"/>
          </a:xfrm>
          <a:custGeom>
            <a:avLst/>
            <a:gdLst/>
            <a:ahLst/>
            <a:cxnLst/>
            <a:pathLst>
              <a:path w="283" h="391" stroke="0">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lnTo>
                  <a:pt x="141" y="195"/>
                </a:lnTo>
                <a:close/>
              </a:path>
              <a:path w="283" h="391" fill="none">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3024" name="椭圆 8"/>
          <p:cNvSpPr/>
          <p:nvPr/>
        </p:nvSpPr>
        <p:spPr>
          <a:xfrm>
            <a:off x="1600200"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3025" name="弧形 9"/>
          <p:cNvSpPr/>
          <p:nvPr/>
        </p:nvSpPr>
        <p:spPr>
          <a:xfrm>
            <a:off x="1576388" y="1581150"/>
            <a:ext cx="179387" cy="247650"/>
          </a:xfrm>
          <a:custGeom>
            <a:avLst/>
            <a:gdLst/>
            <a:ahLst/>
            <a:cxnLst/>
            <a:pathLst>
              <a:path w="283" h="391" stroke="0">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lnTo>
                  <a:pt x="141" y="195"/>
                </a:lnTo>
                <a:close/>
              </a:path>
              <a:path w="283" h="391" fill="none">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3026" name="椭圆 11"/>
          <p:cNvSpPr/>
          <p:nvPr/>
        </p:nvSpPr>
        <p:spPr>
          <a:xfrm>
            <a:off x="2201863"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3027" name="弧形 18"/>
          <p:cNvSpPr/>
          <p:nvPr/>
        </p:nvSpPr>
        <p:spPr>
          <a:xfrm>
            <a:off x="2179638" y="1581150"/>
            <a:ext cx="179387" cy="247650"/>
          </a:xfrm>
          <a:custGeom>
            <a:avLst/>
            <a:gdLst/>
            <a:ahLst/>
            <a:cxnLst/>
            <a:pathLst>
              <a:path w="283" h="391" stroke="0">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lnTo>
                  <a:pt x="141" y="195"/>
                </a:lnTo>
                <a:close/>
              </a:path>
              <a:path w="283" h="391" fill="none">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3028" name="椭圆 19"/>
          <p:cNvSpPr/>
          <p:nvPr/>
        </p:nvSpPr>
        <p:spPr>
          <a:xfrm>
            <a:off x="2805113"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3029" name="弧形 20"/>
          <p:cNvSpPr/>
          <p:nvPr/>
        </p:nvSpPr>
        <p:spPr>
          <a:xfrm>
            <a:off x="2781300" y="1581150"/>
            <a:ext cx="179388" cy="247650"/>
          </a:xfrm>
          <a:custGeom>
            <a:avLst/>
            <a:gdLst/>
            <a:ahLst/>
            <a:cxnLst/>
            <a:pathLst>
              <a:path w="283" h="391" stroke="0">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lnTo>
                  <a:pt x="141" y="195"/>
                </a:lnTo>
                <a:close/>
              </a:path>
              <a:path w="283" h="391" fill="none">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3030" name="文本框 17"/>
          <p:cNvSpPr/>
          <p:nvPr/>
        </p:nvSpPr>
        <p:spPr>
          <a:xfrm>
            <a:off x="1384300" y="2362200"/>
            <a:ext cx="9410700" cy="3354388"/>
          </a:xfrm>
          <a:prstGeom prst="rect">
            <a:avLst/>
          </a:prstGeom>
          <a:noFill/>
          <a:ln w="9525">
            <a:noFill/>
          </a:ln>
        </p:spPr>
        <p:txBody>
          <a:bodyPr wrap="square" anchor="ctr" anchorCtr="0"/>
          <a:p>
            <a:pPr algn="just">
              <a:lnSpc>
                <a:spcPct val="150000"/>
              </a:lnSpc>
            </a:pPr>
            <a:r>
              <a:rPr lang="zh-CN" altLang="en-US" b="1" dirty="0">
                <a:solidFill>
                  <a:srgbClr val="407486"/>
                </a:solidFill>
                <a:latin typeface="微软雅黑" panose="020B0503020204020204" charset="-122"/>
                <a:ea typeface="宋体" panose="02010600030101010101" pitchFamily="2" charset="-122"/>
                <a:sym typeface="微软雅黑" panose="020B0503020204020204" charset="-122"/>
              </a:rPr>
              <a:t>    </a:t>
            </a:r>
            <a:r>
              <a:rPr lang="en-US" altLang="zh-CN" b="1" dirty="0">
                <a:solidFill>
                  <a:srgbClr val="407486"/>
                </a:solidFill>
                <a:latin typeface="微软雅黑" panose="020B0503020204020204" charset="-122"/>
                <a:ea typeface="宋体" panose="02010600030101010101" pitchFamily="2" charset="-122"/>
                <a:sym typeface="微软雅黑" panose="020B0503020204020204" charset="-122"/>
              </a:rPr>
              <a:t>   </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县级人民政府在土地征收公告发布之日起</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60日内</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，组织</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财政、自然资源、农业农村</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等部门，将征地补偿安置费用足额拨付至</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农村集体经济组织账户</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和</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农民账户</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，将社会保障费用足额拨付至当地</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社会保障资金专户</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a:p>
            <a:pPr algn="just">
              <a:lnSpc>
                <a:spcPct val="150000"/>
              </a:lnSpc>
            </a:pPr>
            <a:r>
              <a:rPr lang="en-US" altLang="zh-CN" sz="2000"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不允许再拖欠土地征收安置补偿款和社保资金，否则将予以问责。</a:t>
            </a:r>
            <a:endParaRPr lang="zh-CN" altLang="en-US" sz="2000" b="1" dirty="0">
              <a:solidFill>
                <a:srgbClr val="C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4034"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44035"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44036" name="标题 5"/>
          <p:cNvSpPr>
            <a:spLocks noGrp="1"/>
          </p:cNvSpPr>
          <p:nvPr/>
        </p:nvSpPr>
        <p:spPr>
          <a:xfrm>
            <a:off x="1063625" y="711200"/>
            <a:ext cx="10801350" cy="704850"/>
          </a:xfrm>
          <a:prstGeom prst="rect">
            <a:avLst/>
          </a:prstGeom>
          <a:noFill/>
          <a:ln w="9525">
            <a:noFill/>
          </a:ln>
        </p:spPr>
        <p:txBody>
          <a:bodyPr wrap="square" lIns="0" tIns="0" rIns="0" bIns="0" anchor="b" anchorCtr="0"/>
          <a:p>
            <a:pPr marL="914400" indent="-914400">
              <a:buClrTx/>
              <a:buFontTx/>
            </a:pPr>
            <a:r>
              <a:rPr lang="zh-CN" altLang="en-US" sz="2400" b="1">
                <a:solidFill>
                  <a:schemeClr val="accent1"/>
                </a:solidFill>
                <a:latin typeface="Arial" panose="020B0604020202020204" pitchFamily="34" charset="0"/>
                <a:ea typeface="微软雅黑" panose="020B0503020204020204" charset="-122"/>
                <a:sym typeface="微软雅黑" panose="020B0503020204020204" charset="-122"/>
              </a:rPr>
              <a:t>⑬</a:t>
            </a:r>
            <a:r>
              <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rPr>
              <a:t>腾退土地</a:t>
            </a:r>
            <a:endParaRPr lang="zh-CN" altLang="en-US" sz="2400" b="1">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44037" name="矩形 3"/>
          <p:cNvSpPr/>
          <p:nvPr/>
        </p:nvSpPr>
        <p:spPr>
          <a:xfrm>
            <a:off x="1562100" y="2413000"/>
            <a:ext cx="9934575" cy="1004888"/>
          </a:xfrm>
          <a:prstGeom prst="rect">
            <a:avLst/>
          </a:prstGeom>
          <a:noFill/>
          <a:ln w="9525">
            <a:noFill/>
          </a:ln>
        </p:spPr>
        <p:txBody>
          <a:bodyPr wrap="square" lIns="0" tIns="0" rIns="0" bIns="0" anchor="t" anchorCtr="0"/>
          <a:p>
            <a:pPr>
              <a:lnSpc>
                <a:spcPct val="150000"/>
              </a:lnSpc>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土地征收补偿安置费用和社会保障费用</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足额拨付</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后，被征收土地的相关权利人应按照征地补偿安置协议或征地补偿安置决定中规定或约定的期限，腾退土地。</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44038" name="矩形 4"/>
          <p:cNvSpPr/>
          <p:nvPr/>
        </p:nvSpPr>
        <p:spPr>
          <a:xfrm>
            <a:off x="1562100" y="1854200"/>
            <a:ext cx="9934575" cy="504825"/>
          </a:xfrm>
          <a:prstGeom prst="rect">
            <a:avLst/>
          </a:prstGeom>
          <a:noFill/>
          <a:ln w="9525">
            <a:noFill/>
          </a:ln>
        </p:spPr>
        <p:txBody>
          <a:bodyPr wrap="square" lIns="0" tIns="0" rIns="0" bIns="0" anchor="b" anchorCtr="0"/>
          <a:p>
            <a:pPr>
              <a:buClr>
                <a:schemeClr val="accent1"/>
              </a:buClr>
              <a:buSzPct val="70000"/>
            </a:pPr>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腾退土地条件</a:t>
            </a:r>
            <a:endParaRPr lang="zh-CN" altLang="en-US" sz="2400" dirty="0">
              <a:latin typeface="微软雅黑" panose="020B0503020204020204" charset="-122"/>
              <a:ea typeface="微软雅黑" panose="020B0503020204020204" charset="-122"/>
            </a:endParaRPr>
          </a:p>
        </p:txBody>
      </p:sp>
      <p:sp>
        <p:nvSpPr>
          <p:cNvPr id="44039" name="矩形 1"/>
          <p:cNvSpPr/>
          <p:nvPr/>
        </p:nvSpPr>
        <p:spPr>
          <a:xfrm>
            <a:off x="695325" y="1854200"/>
            <a:ext cx="542925" cy="525463"/>
          </a:xfrm>
          <a:prstGeom prst="rect">
            <a:avLst/>
          </a:prstGeom>
          <a:solidFill>
            <a:schemeClr val="accent1"/>
          </a:solidFill>
          <a:ln w="12700">
            <a:noFill/>
          </a:ln>
        </p:spPr>
        <p:txBody>
          <a:bodyPr wrap="none" lIns="0" tIns="0" rIns="0" bIns="0" anchor="ctr" anchorCtr="0"/>
          <a:p>
            <a:pPr algn="ctr"/>
            <a:r>
              <a:rPr lang="en-US" altLang="zh-CN" sz="2200" b="1" dirty="0">
                <a:solidFill>
                  <a:srgbClr val="FFFFFF"/>
                </a:solidFill>
                <a:latin typeface="汉仪中宋简" panose="02010600000101010101" charset="-122"/>
                <a:ea typeface="微软雅黑" panose="020B0503020204020204" charset="-122"/>
                <a:sym typeface="汉仪中宋简" panose="02010600000101010101" charset="-122"/>
              </a:rPr>
              <a:t>01</a:t>
            </a:r>
            <a:endParaRPr lang="en-US" altLang="zh-CN" dirty="0">
              <a:latin typeface="微软雅黑" panose="020B0503020204020204" charset="-122"/>
              <a:ea typeface="微软雅黑" panose="020B0503020204020204" charset="-122"/>
            </a:endParaRPr>
          </a:p>
        </p:txBody>
      </p:sp>
      <p:sp>
        <p:nvSpPr>
          <p:cNvPr id="44040" name="矩形 2"/>
          <p:cNvSpPr/>
          <p:nvPr/>
        </p:nvSpPr>
        <p:spPr>
          <a:xfrm>
            <a:off x="1562100" y="4641850"/>
            <a:ext cx="9934575" cy="1004888"/>
          </a:xfrm>
          <a:prstGeom prst="rect">
            <a:avLst/>
          </a:prstGeom>
          <a:noFill/>
          <a:ln w="9525">
            <a:noFill/>
          </a:ln>
        </p:spPr>
        <p:txBody>
          <a:bodyPr wrap="square" lIns="0" tIns="0" rIns="0" bIns="0" anchor="t" anchorCtr="0"/>
          <a:p>
            <a:pPr>
              <a:lnSpc>
                <a:spcPct val="150000"/>
              </a:lnSpc>
            </a:pPr>
            <a:r>
              <a:rPr lang="zh-CN" altLang="en-US" b="1">
                <a:solidFill>
                  <a:srgbClr val="407486"/>
                </a:solidFill>
                <a:latin typeface="微软雅黑" panose="020B0503020204020204" charset="-122"/>
                <a:ea typeface="微软雅黑" panose="020B0503020204020204" charset="-122"/>
                <a:sym typeface="微软雅黑" panose="020B0503020204020204" charset="-122"/>
              </a:rPr>
              <a:t>相关费用未足额拨付到位的，不得要求被征收土地的相关权利人腾退交出土地。未在规定或约定的期限内腾退交出土地的，由县级人民政府</a:t>
            </a:r>
            <a:r>
              <a:rPr lang="zh-CN" altLang="en-US" b="1">
                <a:solidFill>
                  <a:srgbClr val="CC0000"/>
                </a:solidFill>
                <a:latin typeface="微软雅黑" panose="020B0503020204020204" charset="-122"/>
                <a:ea typeface="微软雅黑" panose="020B0503020204020204" charset="-122"/>
                <a:sym typeface="微软雅黑" panose="020B0503020204020204" charset="-122"/>
              </a:rPr>
              <a:t>责令交出</a:t>
            </a:r>
            <a:r>
              <a:rPr lang="zh-CN" altLang="en-US" b="1">
                <a:solidFill>
                  <a:srgbClr val="407486"/>
                </a:solidFill>
                <a:latin typeface="微软雅黑" panose="020B0503020204020204" charset="-122"/>
                <a:ea typeface="微软雅黑" panose="020B0503020204020204" charset="-122"/>
                <a:sym typeface="微软雅黑" panose="020B0503020204020204" charset="-122"/>
              </a:rPr>
              <a:t>土地。</a:t>
            </a:r>
            <a:endParaRPr lang="zh-CN" altLang="en-US"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44041" name="矩形 6"/>
          <p:cNvSpPr/>
          <p:nvPr/>
        </p:nvSpPr>
        <p:spPr>
          <a:xfrm>
            <a:off x="1562100" y="4083050"/>
            <a:ext cx="9934575" cy="504825"/>
          </a:xfrm>
          <a:prstGeom prst="rect">
            <a:avLst/>
          </a:prstGeom>
          <a:noFill/>
          <a:ln w="9525">
            <a:noFill/>
          </a:ln>
        </p:spPr>
        <p:txBody>
          <a:bodyPr wrap="square" lIns="0" tIns="0" rIns="0" bIns="0" anchor="b" anchorCtr="0"/>
          <a:p>
            <a:pPr>
              <a:buClr>
                <a:schemeClr val="accent1"/>
              </a:buClr>
              <a:buSzPct val="70000"/>
            </a:pPr>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未按时腾退后果</a:t>
            </a:r>
            <a:endParaRPr lang="zh-CN" altLang="en-US" sz="2400" dirty="0">
              <a:latin typeface="微软雅黑" panose="020B0503020204020204" charset="-122"/>
              <a:ea typeface="微软雅黑" panose="020B0503020204020204" charset="-122"/>
            </a:endParaRPr>
          </a:p>
        </p:txBody>
      </p:sp>
      <p:sp>
        <p:nvSpPr>
          <p:cNvPr id="44042" name="矩形 7"/>
          <p:cNvSpPr/>
          <p:nvPr/>
        </p:nvSpPr>
        <p:spPr>
          <a:xfrm>
            <a:off x="695325" y="4083050"/>
            <a:ext cx="542925" cy="525463"/>
          </a:xfrm>
          <a:prstGeom prst="rect">
            <a:avLst/>
          </a:prstGeom>
          <a:solidFill>
            <a:schemeClr val="accent1"/>
          </a:solidFill>
          <a:ln w="12700">
            <a:noFill/>
          </a:ln>
        </p:spPr>
        <p:txBody>
          <a:bodyPr wrap="none" lIns="0" tIns="0" rIns="0" bIns="0" anchor="ctr" anchorCtr="0"/>
          <a:p>
            <a:pPr algn="ctr"/>
            <a:r>
              <a:rPr lang="en-US" altLang="zh-CN" sz="2200" b="1" dirty="0">
                <a:solidFill>
                  <a:srgbClr val="FFFFFF"/>
                </a:solidFill>
                <a:latin typeface="汉仪中宋简" panose="02010600000101010101" charset="-122"/>
                <a:ea typeface="微软雅黑" panose="020B0503020204020204" charset="-122"/>
                <a:sym typeface="汉仪中宋简" panose="02010600000101010101" charset="-122"/>
              </a:rPr>
              <a:t>02</a:t>
            </a:r>
            <a:endParaRPr lang="en-US" altLang="zh-CN" dirty="0">
              <a:latin typeface="微软雅黑" panose="020B0503020204020204" charset="-122"/>
              <a:ea typeface="微软雅黑" panose="020B050302020402020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5058"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45059"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useBgFill="1">
        <p:nvSpPr>
          <p:cNvPr id="45060" name="任意多边形: 形状 356"/>
          <p:cNvSpPr/>
          <p:nvPr/>
        </p:nvSpPr>
        <p:spPr>
          <a:xfrm>
            <a:off x="673100" y="1801813"/>
            <a:ext cx="10904538" cy="4460875"/>
          </a:xfrm>
          <a:custGeom>
            <a:avLst/>
            <a:gdLst/>
            <a:ahLst/>
            <a:cxnLst>
              <a:cxn ang="0">
                <a:pos x="0" y="0"/>
              </a:cxn>
              <a:cxn ang="0">
                <a:pos x="10904220" y="0"/>
              </a:cxn>
              <a:cxn ang="0">
                <a:pos x="10904220" y="3681772"/>
              </a:cxn>
              <a:cxn ang="0">
                <a:pos x="10124482" y="4461510"/>
              </a:cxn>
              <a:cxn ang="0">
                <a:pos x="0" y="4461510"/>
              </a:cxn>
              <a:cxn ang="0">
                <a:pos x="0" y="0"/>
              </a:cxn>
            </a:cxnLst>
            <a:pathLst>
              <a:path w="10904220" h="4461510">
                <a:moveTo>
                  <a:pt x="0" y="0"/>
                </a:moveTo>
                <a:lnTo>
                  <a:pt x="10904220" y="0"/>
                </a:lnTo>
                <a:lnTo>
                  <a:pt x="10904220" y="3681772"/>
                </a:lnTo>
                <a:lnTo>
                  <a:pt x="10124482" y="4461510"/>
                </a:lnTo>
                <a:lnTo>
                  <a:pt x="0" y="4461510"/>
                </a:lnTo>
                <a:lnTo>
                  <a:pt x="0" y="0"/>
                </a:lnTo>
                <a:close/>
              </a:path>
            </a:pathLst>
          </a:custGeom>
          <a:ln w="25400">
            <a:noFill/>
          </a:ln>
        </p:spPr>
        <p:txBody>
          <a:bodyPr/>
          <a:p>
            <a:endParaRPr lang="zh-CN" altLang="en-US"/>
          </a:p>
        </p:txBody>
      </p:sp>
      <p:sp>
        <p:nvSpPr>
          <p:cNvPr id="45061" name="标题 16"/>
          <p:cNvSpPr>
            <a:spLocks noGrp="1"/>
          </p:cNvSpPr>
          <p:nvPr/>
        </p:nvSpPr>
        <p:spPr>
          <a:xfrm>
            <a:off x="920750" y="721043"/>
            <a:ext cx="10801350" cy="719137"/>
          </a:xfrm>
          <a:prstGeom prst="rect">
            <a:avLst/>
          </a:prstGeom>
          <a:noFill/>
          <a:ln w="9525">
            <a:noFill/>
          </a:ln>
        </p:spPr>
        <p:txBody>
          <a:bodyPr wrap="square" lIns="0" tIns="0" rIns="0" bIns="0" anchor="b" anchorCtr="0"/>
          <a:p>
            <a:pPr marL="914400" indent="-914400">
              <a:buClrTx/>
              <a:buFontTx/>
            </a:pPr>
            <a:r>
              <a:rPr lang="zh-CN" altLang="en-US" sz="2400" b="1">
                <a:solidFill>
                  <a:schemeClr val="accent1"/>
                </a:solidFill>
                <a:latin typeface="Arial" panose="020B0604020202020204" pitchFamily="34" charset="0"/>
                <a:ea typeface="微软雅黑" panose="020B0503020204020204" charset="-122"/>
                <a:sym typeface="微软雅黑" panose="020B0503020204020204" charset="-122"/>
              </a:rPr>
              <a:t>⑭不动产变更登记</a:t>
            </a:r>
            <a:endParaRPr lang="zh-CN" altLang="en-US" sz="2400">
              <a:solidFill>
                <a:srgbClr val="407486"/>
              </a:solidFill>
              <a:latin typeface="Arial" panose="020B0604020202020204" pitchFamily="34" charset="0"/>
              <a:ea typeface="微软雅黑" panose="020B0503020204020204" charset="-122"/>
              <a:sym typeface="微软雅黑" panose="020B0503020204020204" charset="-122"/>
            </a:endParaRPr>
          </a:p>
        </p:txBody>
      </p:sp>
      <p:sp>
        <p:nvSpPr>
          <p:cNvPr id="45062" name="任意多边形: 形状 1388"/>
          <p:cNvSpPr/>
          <p:nvPr/>
        </p:nvSpPr>
        <p:spPr>
          <a:xfrm>
            <a:off x="673100" y="1717675"/>
            <a:ext cx="10904538" cy="4562475"/>
          </a:xfrm>
          <a:custGeom>
            <a:avLst/>
            <a:gdLst/>
            <a:ahLst/>
            <a:cxnLst>
              <a:cxn ang="0">
                <a:pos x="4515326" y="1881473"/>
              </a:cxn>
              <a:cxn ang="0">
                <a:pos x="4515326" y="2028063"/>
              </a:cxn>
              <a:cxn ang="0">
                <a:pos x="4673060" y="2028063"/>
              </a:cxn>
              <a:cxn ang="0">
                <a:pos x="4673060" y="1881473"/>
              </a:cxn>
              <a:cxn ang="0">
                <a:pos x="4348068" y="1881473"/>
              </a:cxn>
              <a:cxn ang="0">
                <a:pos x="4348068" y="2028063"/>
              </a:cxn>
              <a:cxn ang="0">
                <a:pos x="4505801" y="2028063"/>
              </a:cxn>
              <a:cxn ang="0">
                <a:pos x="4505801" y="1881473"/>
              </a:cxn>
              <a:cxn ang="0">
                <a:pos x="4180809" y="1881473"/>
              </a:cxn>
              <a:cxn ang="0">
                <a:pos x="4180809" y="2028063"/>
              </a:cxn>
              <a:cxn ang="0">
                <a:pos x="4338543" y="2028063"/>
              </a:cxn>
              <a:cxn ang="0">
                <a:pos x="4338543" y="1881473"/>
              </a:cxn>
              <a:cxn ang="0">
                <a:pos x="4013550" y="1881473"/>
              </a:cxn>
              <a:cxn ang="0">
                <a:pos x="4013550" y="2028063"/>
              </a:cxn>
              <a:cxn ang="0">
                <a:pos x="4171284" y="2028063"/>
              </a:cxn>
              <a:cxn ang="0">
                <a:pos x="4171284" y="1881473"/>
              </a:cxn>
              <a:cxn ang="0">
                <a:pos x="3846291" y="1881473"/>
              </a:cxn>
              <a:cxn ang="0">
                <a:pos x="3846291" y="2028063"/>
              </a:cxn>
              <a:cxn ang="0">
                <a:pos x="4004025" y="2028063"/>
              </a:cxn>
              <a:cxn ang="0">
                <a:pos x="4004025" y="1881473"/>
              </a:cxn>
              <a:cxn ang="0">
                <a:pos x="3678936" y="1881473"/>
              </a:cxn>
              <a:cxn ang="0">
                <a:pos x="3678936" y="2028063"/>
              </a:cxn>
              <a:cxn ang="0">
                <a:pos x="3836766" y="2028063"/>
              </a:cxn>
              <a:cxn ang="0">
                <a:pos x="3836766" y="1881473"/>
              </a:cxn>
              <a:cxn ang="0">
                <a:pos x="3511677" y="1881473"/>
              </a:cxn>
              <a:cxn ang="0">
                <a:pos x="3511677" y="2028063"/>
              </a:cxn>
              <a:cxn ang="0">
                <a:pos x="3669411" y="2028063"/>
              </a:cxn>
              <a:cxn ang="0">
                <a:pos x="3669411" y="1881473"/>
              </a:cxn>
              <a:cxn ang="0">
                <a:pos x="3344418" y="1881473"/>
              </a:cxn>
              <a:cxn ang="0">
                <a:pos x="3344418" y="2028063"/>
              </a:cxn>
              <a:cxn ang="0">
                <a:pos x="3502152" y="2028063"/>
              </a:cxn>
              <a:cxn ang="0">
                <a:pos x="3502152" y="1881473"/>
              </a:cxn>
              <a:cxn ang="0">
                <a:pos x="3177159" y="1881473"/>
              </a:cxn>
              <a:cxn ang="0">
                <a:pos x="3177159" y="2028063"/>
              </a:cxn>
              <a:cxn ang="0">
                <a:pos x="3334893" y="2028063"/>
              </a:cxn>
              <a:cxn ang="0">
                <a:pos x="3334893" y="1881473"/>
              </a:cxn>
              <a:cxn ang="0">
                <a:pos x="3009900" y="1881473"/>
              </a:cxn>
              <a:cxn ang="0">
                <a:pos x="3009900" y="2028063"/>
              </a:cxn>
              <a:cxn ang="0">
                <a:pos x="3167634" y="2028063"/>
              </a:cxn>
              <a:cxn ang="0">
                <a:pos x="3167634" y="1881473"/>
              </a:cxn>
              <a:cxn ang="0">
                <a:pos x="2842641" y="1881473"/>
              </a:cxn>
              <a:cxn ang="0">
                <a:pos x="2842641" y="2028063"/>
              </a:cxn>
              <a:cxn ang="0">
                <a:pos x="3000375" y="2028063"/>
              </a:cxn>
              <a:cxn ang="0">
                <a:pos x="3000375" y="1881473"/>
              </a:cxn>
              <a:cxn ang="0">
                <a:pos x="2675382" y="1881473"/>
              </a:cxn>
              <a:cxn ang="0">
                <a:pos x="2675382" y="2028063"/>
              </a:cxn>
              <a:cxn ang="0">
                <a:pos x="2833116" y="2028063"/>
              </a:cxn>
              <a:cxn ang="0">
                <a:pos x="2833116" y="1881473"/>
              </a:cxn>
              <a:cxn ang="0">
                <a:pos x="2508123" y="1881473"/>
              </a:cxn>
              <a:cxn ang="0">
                <a:pos x="2508123" y="2028063"/>
              </a:cxn>
              <a:cxn ang="0">
                <a:pos x="2665857" y="2028063"/>
              </a:cxn>
              <a:cxn ang="0">
                <a:pos x="2665857" y="1881473"/>
              </a:cxn>
              <a:cxn ang="0">
                <a:pos x="2340864" y="1881473"/>
              </a:cxn>
              <a:cxn ang="0">
                <a:pos x="2340864" y="2028063"/>
              </a:cxn>
              <a:cxn ang="0">
                <a:pos x="2498598" y="2028063"/>
              </a:cxn>
              <a:cxn ang="0">
                <a:pos x="2498598" y="1881473"/>
              </a:cxn>
              <a:cxn ang="0">
                <a:pos x="2173510" y="1881473"/>
              </a:cxn>
              <a:cxn ang="0">
                <a:pos x="2173510" y="2028063"/>
              </a:cxn>
              <a:cxn ang="0">
                <a:pos x="2331339" y="2028063"/>
              </a:cxn>
              <a:cxn ang="0">
                <a:pos x="2331339" y="1881473"/>
              </a:cxn>
              <a:cxn ang="0">
                <a:pos x="2006251" y="1881473"/>
              </a:cxn>
              <a:cxn ang="0">
                <a:pos x="2006251" y="2028063"/>
              </a:cxn>
              <a:cxn ang="0">
                <a:pos x="2163985" y="2028063"/>
              </a:cxn>
              <a:cxn ang="0">
                <a:pos x="2163985" y="1881473"/>
              </a:cxn>
              <a:cxn ang="0">
                <a:pos x="1838992" y="1881473"/>
              </a:cxn>
              <a:cxn ang="0">
                <a:pos x="1838992" y="2028063"/>
              </a:cxn>
              <a:cxn ang="0">
                <a:pos x="1996726" y="2028063"/>
              </a:cxn>
              <a:cxn ang="0">
                <a:pos x="1996726" y="1881473"/>
              </a:cxn>
              <a:cxn ang="0">
                <a:pos x="1671733" y="1881473"/>
              </a:cxn>
              <a:cxn ang="0">
                <a:pos x="1671733" y="2028063"/>
              </a:cxn>
              <a:cxn ang="0">
                <a:pos x="1829467" y="2028063"/>
              </a:cxn>
              <a:cxn ang="0">
                <a:pos x="1829467" y="1881473"/>
              </a:cxn>
              <a:cxn ang="0">
                <a:pos x="1504474" y="1881473"/>
              </a:cxn>
              <a:cxn ang="0">
                <a:pos x="1504474" y="2028063"/>
              </a:cxn>
              <a:cxn ang="0">
                <a:pos x="1662208" y="2028063"/>
              </a:cxn>
              <a:cxn ang="0">
                <a:pos x="1662208" y="1881473"/>
              </a:cxn>
              <a:cxn ang="0">
                <a:pos x="1337215" y="1881473"/>
              </a:cxn>
              <a:cxn ang="0">
                <a:pos x="1337215" y="2028063"/>
              </a:cxn>
              <a:cxn ang="0">
                <a:pos x="1494949" y="2028063"/>
              </a:cxn>
              <a:cxn ang="0">
                <a:pos x="1494949" y="1881473"/>
              </a:cxn>
              <a:cxn ang="0">
                <a:pos x="1169956" y="1881473"/>
              </a:cxn>
              <a:cxn ang="0">
                <a:pos x="1169956" y="2028063"/>
              </a:cxn>
              <a:cxn ang="0">
                <a:pos x="1327690" y="2028063"/>
              </a:cxn>
              <a:cxn ang="0">
                <a:pos x="1327690" y="1881473"/>
              </a:cxn>
              <a:cxn ang="0">
                <a:pos x="1002697" y="1881473"/>
              </a:cxn>
              <a:cxn ang="0">
                <a:pos x="1002697" y="2028063"/>
              </a:cxn>
              <a:cxn ang="0">
                <a:pos x="1160431" y="2028063"/>
              </a:cxn>
              <a:cxn ang="0">
                <a:pos x="1160431" y="1881473"/>
              </a:cxn>
              <a:cxn ang="0">
                <a:pos x="835438" y="1881473"/>
              </a:cxn>
              <a:cxn ang="0">
                <a:pos x="835438" y="2028063"/>
              </a:cxn>
              <a:cxn ang="0">
                <a:pos x="993172" y="2028063"/>
              </a:cxn>
              <a:cxn ang="0">
                <a:pos x="993172" y="1881473"/>
              </a:cxn>
              <a:cxn ang="0">
                <a:pos x="668179" y="1881473"/>
              </a:cxn>
              <a:cxn ang="0">
                <a:pos x="668179" y="2028063"/>
              </a:cxn>
              <a:cxn ang="0">
                <a:pos x="825913" y="2028063"/>
              </a:cxn>
              <a:cxn ang="0">
                <a:pos x="825913" y="1881473"/>
              </a:cxn>
              <a:cxn ang="0">
                <a:pos x="500920" y="1881473"/>
              </a:cxn>
              <a:cxn ang="0">
                <a:pos x="500920" y="2028063"/>
              </a:cxn>
              <a:cxn ang="0">
                <a:pos x="658654" y="2028063"/>
              </a:cxn>
              <a:cxn ang="0">
                <a:pos x="658654" y="1881473"/>
              </a:cxn>
              <a:cxn ang="0">
                <a:pos x="333566" y="1881473"/>
              </a:cxn>
              <a:cxn ang="0">
                <a:pos x="333566" y="2028063"/>
              </a:cxn>
              <a:cxn ang="0">
                <a:pos x="491395" y="2028063"/>
              </a:cxn>
              <a:cxn ang="0">
                <a:pos x="491395" y="1881473"/>
              </a:cxn>
              <a:cxn ang="0">
                <a:pos x="166307" y="1881473"/>
              </a:cxn>
              <a:cxn ang="0">
                <a:pos x="166307" y="2028063"/>
              </a:cxn>
              <a:cxn ang="0">
                <a:pos x="324041" y="2028063"/>
              </a:cxn>
              <a:cxn ang="0">
                <a:pos x="324041" y="1881473"/>
              </a:cxn>
              <a:cxn ang="0">
                <a:pos x="9525" y="1881473"/>
              </a:cxn>
              <a:cxn ang="0">
                <a:pos x="9525" y="2028063"/>
              </a:cxn>
              <a:cxn ang="0">
                <a:pos x="156782" y="2028063"/>
              </a:cxn>
              <a:cxn ang="0">
                <a:pos x="156782" y="1881473"/>
              </a:cxn>
              <a:cxn ang="0">
                <a:pos x="4515326" y="1725358"/>
              </a:cxn>
              <a:cxn ang="0">
                <a:pos x="4515326" y="1871948"/>
              </a:cxn>
              <a:cxn ang="0">
                <a:pos x="4673060" y="1871948"/>
              </a:cxn>
              <a:cxn ang="0">
                <a:pos x="4673060" y="1725358"/>
              </a:cxn>
              <a:cxn ang="0">
                <a:pos x="4348068" y="1725358"/>
              </a:cxn>
              <a:cxn ang="0">
                <a:pos x="4348068" y="1871948"/>
              </a:cxn>
              <a:cxn ang="0">
                <a:pos x="4505801" y="1871948"/>
              </a:cxn>
              <a:cxn ang="0">
                <a:pos x="4505801" y="1725358"/>
              </a:cxn>
              <a:cxn ang="0">
                <a:pos x="4180809" y="1725358"/>
              </a:cxn>
              <a:cxn ang="0">
                <a:pos x="4180809" y="1871948"/>
              </a:cxn>
              <a:cxn ang="0">
                <a:pos x="4338543" y="1871948"/>
              </a:cxn>
              <a:cxn ang="0">
                <a:pos x="4338543" y="1725358"/>
              </a:cxn>
              <a:cxn ang="0">
                <a:pos x="4013550" y="1725358"/>
              </a:cxn>
              <a:cxn ang="0">
                <a:pos x="4013550" y="1871948"/>
              </a:cxn>
              <a:cxn ang="0">
                <a:pos x="4171284" y="1871948"/>
              </a:cxn>
              <a:cxn ang="0">
                <a:pos x="4171284" y="1725358"/>
              </a:cxn>
              <a:cxn ang="0">
                <a:pos x="3846291" y="1725358"/>
              </a:cxn>
              <a:cxn ang="0">
                <a:pos x="3846291" y="1871948"/>
              </a:cxn>
              <a:cxn ang="0">
                <a:pos x="4004025" y="1871948"/>
              </a:cxn>
              <a:cxn ang="0">
                <a:pos x="4004025" y="1725358"/>
              </a:cxn>
              <a:cxn ang="0">
                <a:pos x="3678936" y="1725358"/>
              </a:cxn>
              <a:cxn ang="0">
                <a:pos x="3678936" y="1871948"/>
              </a:cxn>
              <a:cxn ang="0">
                <a:pos x="3836766" y="1871948"/>
              </a:cxn>
              <a:cxn ang="0">
                <a:pos x="3836766" y="1725358"/>
              </a:cxn>
              <a:cxn ang="0">
                <a:pos x="3511677" y="1725358"/>
              </a:cxn>
              <a:cxn ang="0">
                <a:pos x="3511677" y="1871948"/>
              </a:cxn>
              <a:cxn ang="0">
                <a:pos x="3669411" y="1871948"/>
              </a:cxn>
              <a:cxn ang="0">
                <a:pos x="3669411" y="1725358"/>
              </a:cxn>
              <a:cxn ang="0">
                <a:pos x="3344418" y="1725358"/>
              </a:cxn>
              <a:cxn ang="0">
                <a:pos x="3344418" y="1871948"/>
              </a:cxn>
              <a:cxn ang="0">
                <a:pos x="3502152" y="1871948"/>
              </a:cxn>
              <a:cxn ang="0">
                <a:pos x="3502152" y="1725358"/>
              </a:cxn>
              <a:cxn ang="0">
                <a:pos x="3177159" y="1725358"/>
              </a:cxn>
              <a:cxn ang="0">
                <a:pos x="3177159" y="1871948"/>
              </a:cxn>
              <a:cxn ang="0">
                <a:pos x="3334893" y="1871948"/>
              </a:cxn>
              <a:cxn ang="0">
                <a:pos x="3334893" y="1725358"/>
              </a:cxn>
              <a:cxn ang="0">
                <a:pos x="3009900" y="1725358"/>
              </a:cxn>
              <a:cxn ang="0">
                <a:pos x="3009900" y="1871948"/>
              </a:cxn>
              <a:cxn ang="0">
                <a:pos x="3167634" y="1871948"/>
              </a:cxn>
              <a:cxn ang="0">
                <a:pos x="3167634" y="1725358"/>
              </a:cxn>
              <a:cxn ang="0">
                <a:pos x="2842641" y="1725358"/>
              </a:cxn>
              <a:cxn ang="0">
                <a:pos x="2842641" y="1871948"/>
              </a:cxn>
              <a:cxn ang="0">
                <a:pos x="3000375" y="1871948"/>
              </a:cxn>
              <a:cxn ang="0">
                <a:pos x="3000375" y="1725358"/>
              </a:cxn>
              <a:cxn ang="0">
                <a:pos x="2675382" y="1725358"/>
              </a:cxn>
              <a:cxn ang="0">
                <a:pos x="2675382" y="1871948"/>
              </a:cxn>
              <a:cxn ang="0">
                <a:pos x="2833116" y="1871948"/>
              </a:cxn>
              <a:cxn ang="0">
                <a:pos x="2833116" y="1725358"/>
              </a:cxn>
              <a:cxn ang="0">
                <a:pos x="2508123" y="1725358"/>
              </a:cxn>
              <a:cxn ang="0">
                <a:pos x="2508123" y="1871948"/>
              </a:cxn>
              <a:cxn ang="0">
                <a:pos x="2665857" y="1871948"/>
              </a:cxn>
              <a:cxn ang="0">
                <a:pos x="2665857" y="1725358"/>
              </a:cxn>
              <a:cxn ang="0">
                <a:pos x="2340864" y="1725358"/>
              </a:cxn>
              <a:cxn ang="0">
                <a:pos x="2340864" y="1871948"/>
              </a:cxn>
              <a:cxn ang="0">
                <a:pos x="2498598" y="1871948"/>
              </a:cxn>
              <a:cxn ang="0">
                <a:pos x="2498598" y="1725358"/>
              </a:cxn>
              <a:cxn ang="0">
                <a:pos x="2173510" y="1725358"/>
              </a:cxn>
              <a:cxn ang="0">
                <a:pos x="2173510" y="1871948"/>
              </a:cxn>
              <a:cxn ang="0">
                <a:pos x="2331339" y="1871948"/>
              </a:cxn>
              <a:cxn ang="0">
                <a:pos x="2331339" y="1725358"/>
              </a:cxn>
              <a:cxn ang="0">
                <a:pos x="2006251" y="1725358"/>
              </a:cxn>
              <a:cxn ang="0">
                <a:pos x="2006251" y="1871948"/>
              </a:cxn>
              <a:cxn ang="0">
                <a:pos x="2163985" y="1871948"/>
              </a:cxn>
              <a:cxn ang="0">
                <a:pos x="2163985" y="1725358"/>
              </a:cxn>
              <a:cxn ang="0">
                <a:pos x="1838992" y="1725358"/>
              </a:cxn>
              <a:cxn ang="0">
                <a:pos x="1838992" y="1871948"/>
              </a:cxn>
              <a:cxn ang="0">
                <a:pos x="1996726" y="1871948"/>
              </a:cxn>
              <a:cxn ang="0">
                <a:pos x="1996726" y="1725358"/>
              </a:cxn>
              <a:cxn ang="0">
                <a:pos x="1671733" y="1725358"/>
              </a:cxn>
              <a:cxn ang="0">
                <a:pos x="1671733" y="1871948"/>
              </a:cxn>
              <a:cxn ang="0">
                <a:pos x="1829467" y="1871948"/>
              </a:cxn>
              <a:cxn ang="0">
                <a:pos x="1829467" y="1725358"/>
              </a:cxn>
              <a:cxn ang="0">
                <a:pos x="1504474" y="1725358"/>
              </a:cxn>
              <a:cxn ang="0">
                <a:pos x="1504474" y="1871948"/>
              </a:cxn>
              <a:cxn ang="0">
                <a:pos x="1662208" y="1871948"/>
              </a:cxn>
              <a:cxn ang="0">
                <a:pos x="1662208" y="1725358"/>
              </a:cxn>
              <a:cxn ang="0">
                <a:pos x="1337215" y="1725358"/>
              </a:cxn>
              <a:cxn ang="0">
                <a:pos x="1337215" y="1871948"/>
              </a:cxn>
              <a:cxn ang="0">
                <a:pos x="1494949" y="1871948"/>
              </a:cxn>
              <a:cxn ang="0">
                <a:pos x="1494949" y="1725358"/>
              </a:cxn>
              <a:cxn ang="0">
                <a:pos x="1169956" y="1725358"/>
              </a:cxn>
              <a:cxn ang="0">
                <a:pos x="1169956" y="1871948"/>
              </a:cxn>
              <a:cxn ang="0">
                <a:pos x="1327690" y="1871948"/>
              </a:cxn>
              <a:cxn ang="0">
                <a:pos x="1327690" y="1725358"/>
              </a:cxn>
              <a:cxn ang="0">
                <a:pos x="1002697" y="1725358"/>
              </a:cxn>
              <a:cxn ang="0">
                <a:pos x="1002697" y="1871948"/>
              </a:cxn>
              <a:cxn ang="0">
                <a:pos x="1160431" y="1871948"/>
              </a:cxn>
              <a:cxn ang="0">
                <a:pos x="1160431" y="1725358"/>
              </a:cxn>
              <a:cxn ang="0">
                <a:pos x="835438" y="1725358"/>
              </a:cxn>
              <a:cxn ang="0">
                <a:pos x="835438" y="1871948"/>
              </a:cxn>
              <a:cxn ang="0">
                <a:pos x="993172" y="1871948"/>
              </a:cxn>
              <a:cxn ang="0">
                <a:pos x="993172" y="1725358"/>
              </a:cxn>
              <a:cxn ang="0">
                <a:pos x="668179" y="1725358"/>
              </a:cxn>
              <a:cxn ang="0">
                <a:pos x="668179" y="1871948"/>
              </a:cxn>
              <a:cxn ang="0">
                <a:pos x="825913" y="1871948"/>
              </a:cxn>
              <a:cxn ang="0">
                <a:pos x="825913" y="1725358"/>
              </a:cxn>
              <a:cxn ang="0">
                <a:pos x="500920" y="1725358"/>
              </a:cxn>
              <a:cxn ang="0">
                <a:pos x="500920" y="1871948"/>
              </a:cxn>
              <a:cxn ang="0">
                <a:pos x="658654" y="1871948"/>
              </a:cxn>
              <a:cxn ang="0">
                <a:pos x="658654" y="1725358"/>
              </a:cxn>
              <a:cxn ang="0">
                <a:pos x="333566" y="1725358"/>
              </a:cxn>
              <a:cxn ang="0">
                <a:pos x="333566" y="1871948"/>
              </a:cxn>
              <a:cxn ang="0">
                <a:pos x="491395" y="1871948"/>
              </a:cxn>
              <a:cxn ang="0">
                <a:pos x="491395" y="1725358"/>
              </a:cxn>
              <a:cxn ang="0">
                <a:pos x="166307" y="1725358"/>
              </a:cxn>
              <a:cxn ang="0">
                <a:pos x="166307" y="1871948"/>
              </a:cxn>
              <a:cxn ang="0">
                <a:pos x="324041" y="1871948"/>
              </a:cxn>
              <a:cxn ang="0">
                <a:pos x="324041" y="1725358"/>
              </a:cxn>
              <a:cxn ang="0">
                <a:pos x="9525" y="1725358"/>
              </a:cxn>
              <a:cxn ang="0">
                <a:pos x="9525" y="1871948"/>
              </a:cxn>
              <a:cxn ang="0">
                <a:pos x="156782" y="1871948"/>
              </a:cxn>
              <a:cxn ang="0">
                <a:pos x="156782" y="1725358"/>
              </a:cxn>
              <a:cxn ang="0">
                <a:pos x="4515326" y="1569243"/>
              </a:cxn>
              <a:cxn ang="0">
                <a:pos x="4515326" y="1715833"/>
              </a:cxn>
              <a:cxn ang="0">
                <a:pos x="4673060" y="1715833"/>
              </a:cxn>
              <a:cxn ang="0">
                <a:pos x="4673060" y="1569243"/>
              </a:cxn>
              <a:cxn ang="0">
                <a:pos x="4348068" y="1569243"/>
              </a:cxn>
              <a:cxn ang="0">
                <a:pos x="4348068" y="1715833"/>
              </a:cxn>
              <a:cxn ang="0">
                <a:pos x="4505801" y="1715833"/>
              </a:cxn>
              <a:cxn ang="0">
                <a:pos x="4505801" y="1569243"/>
              </a:cxn>
              <a:cxn ang="0">
                <a:pos x="4180809" y="1569243"/>
              </a:cxn>
              <a:cxn ang="0">
                <a:pos x="4180809" y="1715833"/>
              </a:cxn>
              <a:cxn ang="0">
                <a:pos x="4338543" y="1715833"/>
              </a:cxn>
              <a:cxn ang="0">
                <a:pos x="4338543" y="1569243"/>
              </a:cxn>
              <a:cxn ang="0">
                <a:pos x="4013550" y="1569243"/>
              </a:cxn>
              <a:cxn ang="0">
                <a:pos x="4013550" y="1715833"/>
              </a:cxn>
              <a:cxn ang="0">
                <a:pos x="4171284" y="1715833"/>
              </a:cxn>
              <a:cxn ang="0">
                <a:pos x="4171284" y="1569243"/>
              </a:cxn>
              <a:cxn ang="0">
                <a:pos x="3846291" y="1569243"/>
              </a:cxn>
              <a:cxn ang="0">
                <a:pos x="3846291" y="1715833"/>
              </a:cxn>
              <a:cxn ang="0">
                <a:pos x="4004025" y="1715833"/>
              </a:cxn>
              <a:cxn ang="0">
                <a:pos x="4004025" y="1569243"/>
              </a:cxn>
              <a:cxn ang="0">
                <a:pos x="3678936" y="1569243"/>
              </a:cxn>
              <a:cxn ang="0">
                <a:pos x="3678936" y="1715833"/>
              </a:cxn>
              <a:cxn ang="0">
                <a:pos x="3836766" y="1715833"/>
              </a:cxn>
              <a:cxn ang="0">
                <a:pos x="3836766" y="1569243"/>
              </a:cxn>
              <a:cxn ang="0">
                <a:pos x="3511677" y="1569243"/>
              </a:cxn>
              <a:cxn ang="0">
                <a:pos x="3511677" y="1715833"/>
              </a:cxn>
              <a:cxn ang="0">
                <a:pos x="3669411" y="1715833"/>
              </a:cxn>
              <a:cxn ang="0">
                <a:pos x="3669411" y="1569243"/>
              </a:cxn>
              <a:cxn ang="0">
                <a:pos x="3344418" y="1569243"/>
              </a:cxn>
              <a:cxn ang="0">
                <a:pos x="3344418" y="1715833"/>
              </a:cxn>
              <a:cxn ang="0">
                <a:pos x="3502152" y="1715833"/>
              </a:cxn>
              <a:cxn ang="0">
                <a:pos x="3502152" y="1569243"/>
              </a:cxn>
              <a:cxn ang="0">
                <a:pos x="3177159" y="1569243"/>
              </a:cxn>
              <a:cxn ang="0">
                <a:pos x="3177159" y="1715833"/>
              </a:cxn>
              <a:cxn ang="0">
                <a:pos x="3334893" y="1715833"/>
              </a:cxn>
              <a:cxn ang="0">
                <a:pos x="3334893" y="1569243"/>
              </a:cxn>
              <a:cxn ang="0">
                <a:pos x="3009900" y="1569243"/>
              </a:cxn>
              <a:cxn ang="0">
                <a:pos x="3009900" y="1715833"/>
              </a:cxn>
              <a:cxn ang="0">
                <a:pos x="3167634" y="1715833"/>
              </a:cxn>
              <a:cxn ang="0">
                <a:pos x="3167634" y="1569243"/>
              </a:cxn>
              <a:cxn ang="0">
                <a:pos x="2842641" y="1569243"/>
              </a:cxn>
              <a:cxn ang="0">
                <a:pos x="2842641" y="1715833"/>
              </a:cxn>
              <a:cxn ang="0">
                <a:pos x="3000375" y="1715833"/>
              </a:cxn>
              <a:cxn ang="0">
                <a:pos x="3000375" y="1569243"/>
              </a:cxn>
              <a:cxn ang="0">
                <a:pos x="2675382" y="1569243"/>
              </a:cxn>
              <a:cxn ang="0">
                <a:pos x="2675382" y="1715833"/>
              </a:cxn>
              <a:cxn ang="0">
                <a:pos x="2833116" y="1715833"/>
              </a:cxn>
              <a:cxn ang="0">
                <a:pos x="2833116" y="1569243"/>
              </a:cxn>
              <a:cxn ang="0">
                <a:pos x="2508123" y="1569243"/>
              </a:cxn>
              <a:cxn ang="0">
                <a:pos x="2508123" y="1715833"/>
              </a:cxn>
              <a:cxn ang="0">
                <a:pos x="2665857" y="1715833"/>
              </a:cxn>
              <a:cxn ang="0">
                <a:pos x="2665857" y="1569243"/>
              </a:cxn>
              <a:cxn ang="0">
                <a:pos x="2340864" y="1569243"/>
              </a:cxn>
              <a:cxn ang="0">
                <a:pos x="2340864" y="1715833"/>
              </a:cxn>
              <a:cxn ang="0">
                <a:pos x="2498598" y="1715833"/>
              </a:cxn>
              <a:cxn ang="0">
                <a:pos x="2498598" y="1569243"/>
              </a:cxn>
              <a:cxn ang="0">
                <a:pos x="2173510" y="1569243"/>
              </a:cxn>
              <a:cxn ang="0">
                <a:pos x="2173510" y="1715833"/>
              </a:cxn>
              <a:cxn ang="0">
                <a:pos x="2331339" y="1715833"/>
              </a:cxn>
              <a:cxn ang="0">
                <a:pos x="2331339" y="1569243"/>
              </a:cxn>
              <a:cxn ang="0">
                <a:pos x="2006251" y="1569243"/>
              </a:cxn>
              <a:cxn ang="0">
                <a:pos x="2006251" y="1715833"/>
              </a:cxn>
              <a:cxn ang="0">
                <a:pos x="2163985" y="1715833"/>
              </a:cxn>
              <a:cxn ang="0">
                <a:pos x="2163985" y="1569243"/>
              </a:cxn>
              <a:cxn ang="0">
                <a:pos x="1838992" y="1569243"/>
              </a:cxn>
              <a:cxn ang="0">
                <a:pos x="1838992" y="1715833"/>
              </a:cxn>
              <a:cxn ang="0">
                <a:pos x="1996726" y="1715833"/>
              </a:cxn>
              <a:cxn ang="0">
                <a:pos x="1996726" y="1569243"/>
              </a:cxn>
              <a:cxn ang="0">
                <a:pos x="1671733" y="1569243"/>
              </a:cxn>
              <a:cxn ang="0">
                <a:pos x="1671733" y="1715833"/>
              </a:cxn>
              <a:cxn ang="0">
                <a:pos x="1829467" y="1715833"/>
              </a:cxn>
              <a:cxn ang="0">
                <a:pos x="1829467" y="1569243"/>
              </a:cxn>
              <a:cxn ang="0">
                <a:pos x="1504474" y="1569243"/>
              </a:cxn>
              <a:cxn ang="0">
                <a:pos x="1504474" y="1715833"/>
              </a:cxn>
              <a:cxn ang="0">
                <a:pos x="1662208" y="1715833"/>
              </a:cxn>
              <a:cxn ang="0">
                <a:pos x="1662208" y="1569243"/>
              </a:cxn>
              <a:cxn ang="0">
                <a:pos x="1337215" y="1569243"/>
              </a:cxn>
              <a:cxn ang="0">
                <a:pos x="1337215" y="1715833"/>
              </a:cxn>
              <a:cxn ang="0">
                <a:pos x="1494949" y="1715833"/>
              </a:cxn>
              <a:cxn ang="0">
                <a:pos x="1494949" y="1569243"/>
              </a:cxn>
              <a:cxn ang="0">
                <a:pos x="1169956" y="1569243"/>
              </a:cxn>
              <a:cxn ang="0">
                <a:pos x="1169956" y="1715833"/>
              </a:cxn>
              <a:cxn ang="0">
                <a:pos x="1327690" y="1715833"/>
              </a:cxn>
              <a:cxn ang="0">
                <a:pos x="1327690" y="1569243"/>
              </a:cxn>
              <a:cxn ang="0">
                <a:pos x="1002697" y="1569243"/>
              </a:cxn>
              <a:cxn ang="0">
                <a:pos x="1002697" y="1715833"/>
              </a:cxn>
              <a:cxn ang="0">
                <a:pos x="1160431" y="1715833"/>
              </a:cxn>
              <a:cxn ang="0">
                <a:pos x="1160431" y="1569243"/>
              </a:cxn>
              <a:cxn ang="0">
                <a:pos x="835438" y="1569243"/>
              </a:cxn>
              <a:cxn ang="0">
                <a:pos x="835438" y="1715833"/>
              </a:cxn>
              <a:cxn ang="0">
                <a:pos x="993172" y="1715833"/>
              </a:cxn>
              <a:cxn ang="0">
                <a:pos x="993172" y="1569243"/>
              </a:cxn>
              <a:cxn ang="0">
                <a:pos x="668179" y="1569243"/>
              </a:cxn>
              <a:cxn ang="0">
                <a:pos x="668179" y="1715833"/>
              </a:cxn>
              <a:cxn ang="0">
                <a:pos x="825913" y="1715833"/>
              </a:cxn>
              <a:cxn ang="0">
                <a:pos x="825913" y="1569243"/>
              </a:cxn>
              <a:cxn ang="0">
                <a:pos x="500920" y="1569243"/>
              </a:cxn>
              <a:cxn ang="0">
                <a:pos x="500920" y="1715833"/>
              </a:cxn>
              <a:cxn ang="0">
                <a:pos x="658654" y="1715833"/>
              </a:cxn>
              <a:cxn ang="0">
                <a:pos x="658654" y="1569243"/>
              </a:cxn>
              <a:cxn ang="0">
                <a:pos x="333566" y="1569243"/>
              </a:cxn>
              <a:cxn ang="0">
                <a:pos x="333566" y="1715833"/>
              </a:cxn>
              <a:cxn ang="0">
                <a:pos x="491395" y="1715833"/>
              </a:cxn>
              <a:cxn ang="0">
                <a:pos x="491395" y="1569243"/>
              </a:cxn>
              <a:cxn ang="0">
                <a:pos x="166307" y="1569243"/>
              </a:cxn>
              <a:cxn ang="0">
                <a:pos x="166307" y="1715833"/>
              </a:cxn>
              <a:cxn ang="0">
                <a:pos x="324041" y="1715833"/>
              </a:cxn>
              <a:cxn ang="0">
                <a:pos x="324041" y="1569243"/>
              </a:cxn>
              <a:cxn ang="0">
                <a:pos x="9525" y="1569243"/>
              </a:cxn>
              <a:cxn ang="0">
                <a:pos x="9525" y="1715833"/>
              </a:cxn>
              <a:cxn ang="0">
                <a:pos x="156782" y="1715833"/>
              </a:cxn>
              <a:cxn ang="0">
                <a:pos x="156782" y="1569243"/>
              </a:cxn>
              <a:cxn ang="0">
                <a:pos x="4515326" y="1413129"/>
              </a:cxn>
              <a:cxn ang="0">
                <a:pos x="4515326" y="1559718"/>
              </a:cxn>
              <a:cxn ang="0">
                <a:pos x="4673060" y="1559718"/>
              </a:cxn>
              <a:cxn ang="0">
                <a:pos x="4673060" y="1413129"/>
              </a:cxn>
              <a:cxn ang="0">
                <a:pos x="4348068" y="1413129"/>
              </a:cxn>
              <a:cxn ang="0">
                <a:pos x="4348068" y="1559718"/>
              </a:cxn>
              <a:cxn ang="0">
                <a:pos x="4505801" y="1559718"/>
              </a:cxn>
              <a:cxn ang="0">
                <a:pos x="4505801" y="1413129"/>
              </a:cxn>
              <a:cxn ang="0">
                <a:pos x="4180809" y="1413129"/>
              </a:cxn>
              <a:cxn ang="0">
                <a:pos x="4180809" y="1559718"/>
              </a:cxn>
              <a:cxn ang="0">
                <a:pos x="4338543" y="1559718"/>
              </a:cxn>
              <a:cxn ang="0">
                <a:pos x="4338543" y="1413129"/>
              </a:cxn>
              <a:cxn ang="0">
                <a:pos x="4013550" y="1413129"/>
              </a:cxn>
              <a:cxn ang="0">
                <a:pos x="4013550" y="1559718"/>
              </a:cxn>
              <a:cxn ang="0">
                <a:pos x="4171284" y="1559718"/>
              </a:cxn>
              <a:cxn ang="0">
                <a:pos x="4171284" y="1413129"/>
              </a:cxn>
              <a:cxn ang="0">
                <a:pos x="3846291" y="1413129"/>
              </a:cxn>
              <a:cxn ang="0">
                <a:pos x="3846291" y="1559718"/>
              </a:cxn>
              <a:cxn ang="0">
                <a:pos x="4004025" y="1559718"/>
              </a:cxn>
              <a:cxn ang="0">
                <a:pos x="4004025" y="1413129"/>
              </a:cxn>
              <a:cxn ang="0">
                <a:pos x="3678936" y="1413129"/>
              </a:cxn>
              <a:cxn ang="0">
                <a:pos x="3678936" y="1559718"/>
              </a:cxn>
              <a:cxn ang="0">
                <a:pos x="3836766" y="1559718"/>
              </a:cxn>
              <a:cxn ang="0">
                <a:pos x="3836766" y="1413129"/>
              </a:cxn>
              <a:cxn ang="0">
                <a:pos x="3511677" y="1413129"/>
              </a:cxn>
              <a:cxn ang="0">
                <a:pos x="3511677" y="1559718"/>
              </a:cxn>
              <a:cxn ang="0">
                <a:pos x="3669411" y="1559718"/>
              </a:cxn>
              <a:cxn ang="0">
                <a:pos x="3669411" y="1413129"/>
              </a:cxn>
              <a:cxn ang="0">
                <a:pos x="3344418" y="1413129"/>
              </a:cxn>
              <a:cxn ang="0">
                <a:pos x="3344418" y="1559718"/>
              </a:cxn>
              <a:cxn ang="0">
                <a:pos x="3502152" y="1559718"/>
              </a:cxn>
              <a:cxn ang="0">
                <a:pos x="3502152" y="1413129"/>
              </a:cxn>
              <a:cxn ang="0">
                <a:pos x="3177159" y="1413129"/>
              </a:cxn>
              <a:cxn ang="0">
                <a:pos x="3177159" y="1559718"/>
              </a:cxn>
              <a:cxn ang="0">
                <a:pos x="3334893" y="1559718"/>
              </a:cxn>
              <a:cxn ang="0">
                <a:pos x="3334893" y="1413129"/>
              </a:cxn>
              <a:cxn ang="0">
                <a:pos x="3009900" y="1413129"/>
              </a:cxn>
              <a:cxn ang="0">
                <a:pos x="3009900" y="1559718"/>
              </a:cxn>
              <a:cxn ang="0">
                <a:pos x="3167634" y="1559718"/>
              </a:cxn>
              <a:cxn ang="0">
                <a:pos x="3167634" y="1413129"/>
              </a:cxn>
              <a:cxn ang="0">
                <a:pos x="2842641" y="1413129"/>
              </a:cxn>
              <a:cxn ang="0">
                <a:pos x="2842641" y="1559718"/>
              </a:cxn>
              <a:cxn ang="0">
                <a:pos x="3000375" y="1559718"/>
              </a:cxn>
              <a:cxn ang="0">
                <a:pos x="3000375" y="1413129"/>
              </a:cxn>
              <a:cxn ang="0">
                <a:pos x="2675382" y="1413129"/>
              </a:cxn>
              <a:cxn ang="0">
                <a:pos x="2675382" y="1559718"/>
              </a:cxn>
              <a:cxn ang="0">
                <a:pos x="2833116" y="1559718"/>
              </a:cxn>
              <a:cxn ang="0">
                <a:pos x="2833116" y="1413129"/>
              </a:cxn>
              <a:cxn ang="0">
                <a:pos x="2508123" y="1413129"/>
              </a:cxn>
              <a:cxn ang="0">
                <a:pos x="2508123" y="1559718"/>
              </a:cxn>
              <a:cxn ang="0">
                <a:pos x="2665857" y="1559718"/>
              </a:cxn>
              <a:cxn ang="0">
                <a:pos x="2665857" y="1413129"/>
              </a:cxn>
              <a:cxn ang="0">
                <a:pos x="2340864" y="1413129"/>
              </a:cxn>
              <a:cxn ang="0">
                <a:pos x="2340864" y="1559718"/>
              </a:cxn>
              <a:cxn ang="0">
                <a:pos x="2498598" y="1559718"/>
              </a:cxn>
              <a:cxn ang="0">
                <a:pos x="2498598" y="1413129"/>
              </a:cxn>
              <a:cxn ang="0">
                <a:pos x="2173510" y="1413129"/>
              </a:cxn>
              <a:cxn ang="0">
                <a:pos x="2173510" y="1559718"/>
              </a:cxn>
              <a:cxn ang="0">
                <a:pos x="2331339" y="1559718"/>
              </a:cxn>
              <a:cxn ang="0">
                <a:pos x="2331339" y="1413129"/>
              </a:cxn>
              <a:cxn ang="0">
                <a:pos x="2006251" y="1413129"/>
              </a:cxn>
              <a:cxn ang="0">
                <a:pos x="2006251" y="1559718"/>
              </a:cxn>
              <a:cxn ang="0">
                <a:pos x="2163985" y="1559718"/>
              </a:cxn>
              <a:cxn ang="0">
                <a:pos x="2163985" y="1413129"/>
              </a:cxn>
              <a:cxn ang="0">
                <a:pos x="1838992" y="1413129"/>
              </a:cxn>
              <a:cxn ang="0">
                <a:pos x="1838992" y="1559718"/>
              </a:cxn>
              <a:cxn ang="0">
                <a:pos x="1996726" y="1559718"/>
              </a:cxn>
              <a:cxn ang="0">
                <a:pos x="1996726" y="1413129"/>
              </a:cxn>
              <a:cxn ang="0">
                <a:pos x="1671733" y="1413129"/>
              </a:cxn>
              <a:cxn ang="0">
                <a:pos x="1671733" y="1559718"/>
              </a:cxn>
              <a:cxn ang="0">
                <a:pos x="1829467" y="1559718"/>
              </a:cxn>
              <a:cxn ang="0">
                <a:pos x="1829467" y="1413129"/>
              </a:cxn>
              <a:cxn ang="0">
                <a:pos x="1504474" y="1413129"/>
              </a:cxn>
              <a:cxn ang="0">
                <a:pos x="1504474" y="1559718"/>
              </a:cxn>
              <a:cxn ang="0">
                <a:pos x="1662208" y="1559718"/>
              </a:cxn>
              <a:cxn ang="0">
                <a:pos x="1662208" y="1413129"/>
              </a:cxn>
              <a:cxn ang="0">
                <a:pos x="1337215" y="1413129"/>
              </a:cxn>
              <a:cxn ang="0">
                <a:pos x="1337215" y="1559718"/>
              </a:cxn>
              <a:cxn ang="0">
                <a:pos x="1494949" y="1559718"/>
              </a:cxn>
              <a:cxn ang="0">
                <a:pos x="1494949" y="1413129"/>
              </a:cxn>
              <a:cxn ang="0">
                <a:pos x="1169956" y="1413129"/>
              </a:cxn>
              <a:cxn ang="0">
                <a:pos x="1169956" y="1559718"/>
              </a:cxn>
              <a:cxn ang="0">
                <a:pos x="1327690" y="1559718"/>
              </a:cxn>
              <a:cxn ang="0">
                <a:pos x="1327690" y="1413129"/>
              </a:cxn>
              <a:cxn ang="0">
                <a:pos x="1002697" y="1413129"/>
              </a:cxn>
              <a:cxn ang="0">
                <a:pos x="1002697" y="1559718"/>
              </a:cxn>
              <a:cxn ang="0">
                <a:pos x="1160431" y="1559718"/>
              </a:cxn>
              <a:cxn ang="0">
                <a:pos x="1160431" y="1413129"/>
              </a:cxn>
              <a:cxn ang="0">
                <a:pos x="835438" y="1413129"/>
              </a:cxn>
              <a:cxn ang="0">
                <a:pos x="835438" y="1559718"/>
              </a:cxn>
              <a:cxn ang="0">
                <a:pos x="993172" y="1559718"/>
              </a:cxn>
              <a:cxn ang="0">
                <a:pos x="993172" y="1413129"/>
              </a:cxn>
              <a:cxn ang="0">
                <a:pos x="668179" y="1413129"/>
              </a:cxn>
              <a:cxn ang="0">
                <a:pos x="668179" y="1559718"/>
              </a:cxn>
              <a:cxn ang="0">
                <a:pos x="825913" y="1559718"/>
              </a:cxn>
              <a:cxn ang="0">
                <a:pos x="825913" y="1413129"/>
              </a:cxn>
              <a:cxn ang="0">
                <a:pos x="500920" y="1413129"/>
              </a:cxn>
              <a:cxn ang="0">
                <a:pos x="500920" y="1559718"/>
              </a:cxn>
              <a:cxn ang="0">
                <a:pos x="658654" y="1559718"/>
              </a:cxn>
              <a:cxn ang="0">
                <a:pos x="658654" y="1413129"/>
              </a:cxn>
              <a:cxn ang="0">
                <a:pos x="333566" y="1413129"/>
              </a:cxn>
              <a:cxn ang="0">
                <a:pos x="333566" y="1559718"/>
              </a:cxn>
              <a:cxn ang="0">
                <a:pos x="491395" y="1559718"/>
              </a:cxn>
              <a:cxn ang="0">
                <a:pos x="491395" y="1413129"/>
              </a:cxn>
              <a:cxn ang="0">
                <a:pos x="166307" y="1413129"/>
              </a:cxn>
              <a:cxn ang="0">
                <a:pos x="166307" y="1559718"/>
              </a:cxn>
              <a:cxn ang="0">
                <a:pos x="324041" y="1559718"/>
              </a:cxn>
              <a:cxn ang="0">
                <a:pos x="324041" y="1413129"/>
              </a:cxn>
              <a:cxn ang="0">
                <a:pos x="9525" y="1413129"/>
              </a:cxn>
              <a:cxn ang="0">
                <a:pos x="9525" y="1559718"/>
              </a:cxn>
              <a:cxn ang="0">
                <a:pos x="156782" y="1559718"/>
              </a:cxn>
              <a:cxn ang="0">
                <a:pos x="156782" y="1413129"/>
              </a:cxn>
              <a:cxn ang="0">
                <a:pos x="4515326" y="1257014"/>
              </a:cxn>
              <a:cxn ang="0">
                <a:pos x="4515326" y="1403604"/>
              </a:cxn>
              <a:cxn ang="0">
                <a:pos x="4673060" y="1403604"/>
              </a:cxn>
              <a:cxn ang="0">
                <a:pos x="4673060" y="1257014"/>
              </a:cxn>
              <a:cxn ang="0">
                <a:pos x="4348068" y="1257014"/>
              </a:cxn>
              <a:cxn ang="0">
                <a:pos x="4348068" y="1403604"/>
              </a:cxn>
              <a:cxn ang="0">
                <a:pos x="4505801" y="1403604"/>
              </a:cxn>
              <a:cxn ang="0">
                <a:pos x="4505801" y="1257014"/>
              </a:cxn>
              <a:cxn ang="0">
                <a:pos x="4180809" y="1257014"/>
              </a:cxn>
              <a:cxn ang="0">
                <a:pos x="4180809" y="1403604"/>
              </a:cxn>
              <a:cxn ang="0">
                <a:pos x="4338543" y="1403604"/>
              </a:cxn>
              <a:cxn ang="0">
                <a:pos x="4338543" y="1257014"/>
              </a:cxn>
              <a:cxn ang="0">
                <a:pos x="4013550" y="1257014"/>
              </a:cxn>
              <a:cxn ang="0">
                <a:pos x="4013550" y="1403604"/>
              </a:cxn>
              <a:cxn ang="0">
                <a:pos x="4171284" y="1403604"/>
              </a:cxn>
              <a:cxn ang="0">
                <a:pos x="4171284" y="1257014"/>
              </a:cxn>
              <a:cxn ang="0">
                <a:pos x="3846291" y="1257014"/>
              </a:cxn>
              <a:cxn ang="0">
                <a:pos x="3846291" y="1403604"/>
              </a:cxn>
              <a:cxn ang="0">
                <a:pos x="4004025" y="1403604"/>
              </a:cxn>
              <a:cxn ang="0">
                <a:pos x="4004025" y="1257014"/>
              </a:cxn>
              <a:cxn ang="0">
                <a:pos x="3678936" y="1257014"/>
              </a:cxn>
              <a:cxn ang="0">
                <a:pos x="3678936" y="1403604"/>
              </a:cxn>
              <a:cxn ang="0">
                <a:pos x="3836766" y="1403604"/>
              </a:cxn>
              <a:cxn ang="0">
                <a:pos x="3836766" y="1257014"/>
              </a:cxn>
              <a:cxn ang="0">
                <a:pos x="3511677" y="1257014"/>
              </a:cxn>
              <a:cxn ang="0">
                <a:pos x="3511677" y="1403604"/>
              </a:cxn>
              <a:cxn ang="0">
                <a:pos x="3669411" y="1403604"/>
              </a:cxn>
              <a:cxn ang="0">
                <a:pos x="3669411" y="1257014"/>
              </a:cxn>
              <a:cxn ang="0">
                <a:pos x="3344418" y="1257014"/>
              </a:cxn>
              <a:cxn ang="0">
                <a:pos x="3344418" y="1403604"/>
              </a:cxn>
              <a:cxn ang="0">
                <a:pos x="3502152" y="1403604"/>
              </a:cxn>
              <a:cxn ang="0">
                <a:pos x="3502152" y="1257014"/>
              </a:cxn>
              <a:cxn ang="0">
                <a:pos x="3177159" y="1257014"/>
              </a:cxn>
              <a:cxn ang="0">
                <a:pos x="3177159" y="1403604"/>
              </a:cxn>
              <a:cxn ang="0">
                <a:pos x="3334893" y="1403604"/>
              </a:cxn>
              <a:cxn ang="0">
                <a:pos x="3334893" y="1257014"/>
              </a:cxn>
              <a:cxn ang="0">
                <a:pos x="3009900" y="1257014"/>
              </a:cxn>
              <a:cxn ang="0">
                <a:pos x="3009900" y="1403604"/>
              </a:cxn>
              <a:cxn ang="0">
                <a:pos x="3167634" y="1403604"/>
              </a:cxn>
              <a:cxn ang="0">
                <a:pos x="3167634" y="1257014"/>
              </a:cxn>
              <a:cxn ang="0">
                <a:pos x="2842641" y="1257014"/>
              </a:cxn>
              <a:cxn ang="0">
                <a:pos x="2842641" y="1403604"/>
              </a:cxn>
              <a:cxn ang="0">
                <a:pos x="3000375" y="1403604"/>
              </a:cxn>
              <a:cxn ang="0">
                <a:pos x="3000375" y="1257014"/>
              </a:cxn>
              <a:cxn ang="0">
                <a:pos x="2675382" y="1257014"/>
              </a:cxn>
              <a:cxn ang="0">
                <a:pos x="2675382" y="1403604"/>
              </a:cxn>
              <a:cxn ang="0">
                <a:pos x="2833116" y="1403604"/>
              </a:cxn>
              <a:cxn ang="0">
                <a:pos x="2833116" y="1257014"/>
              </a:cxn>
              <a:cxn ang="0">
                <a:pos x="2508123" y="1257014"/>
              </a:cxn>
              <a:cxn ang="0">
                <a:pos x="2508123" y="1403604"/>
              </a:cxn>
              <a:cxn ang="0">
                <a:pos x="2665857" y="1403604"/>
              </a:cxn>
              <a:cxn ang="0">
                <a:pos x="2665857" y="1257014"/>
              </a:cxn>
              <a:cxn ang="0">
                <a:pos x="2340864" y="1257014"/>
              </a:cxn>
              <a:cxn ang="0">
                <a:pos x="2340864" y="1403604"/>
              </a:cxn>
              <a:cxn ang="0">
                <a:pos x="2498598" y="1403604"/>
              </a:cxn>
              <a:cxn ang="0">
                <a:pos x="2498598" y="1257014"/>
              </a:cxn>
              <a:cxn ang="0">
                <a:pos x="2173510" y="1257014"/>
              </a:cxn>
              <a:cxn ang="0">
                <a:pos x="2173510" y="1403604"/>
              </a:cxn>
              <a:cxn ang="0">
                <a:pos x="2331339" y="1403604"/>
              </a:cxn>
              <a:cxn ang="0">
                <a:pos x="2331339" y="1257014"/>
              </a:cxn>
              <a:cxn ang="0">
                <a:pos x="2006251" y="1257014"/>
              </a:cxn>
              <a:cxn ang="0">
                <a:pos x="2006251" y="1403604"/>
              </a:cxn>
              <a:cxn ang="0">
                <a:pos x="2163985" y="1403604"/>
              </a:cxn>
              <a:cxn ang="0">
                <a:pos x="2163985" y="1257014"/>
              </a:cxn>
              <a:cxn ang="0">
                <a:pos x="1838992" y="1257014"/>
              </a:cxn>
              <a:cxn ang="0">
                <a:pos x="1838992" y="1403604"/>
              </a:cxn>
              <a:cxn ang="0">
                <a:pos x="1996726" y="1403604"/>
              </a:cxn>
              <a:cxn ang="0">
                <a:pos x="1996726" y="1257014"/>
              </a:cxn>
              <a:cxn ang="0">
                <a:pos x="1671733" y="1257014"/>
              </a:cxn>
              <a:cxn ang="0">
                <a:pos x="1671733" y="1403604"/>
              </a:cxn>
              <a:cxn ang="0">
                <a:pos x="1829467" y="1403604"/>
              </a:cxn>
              <a:cxn ang="0">
                <a:pos x="1829467" y="1257014"/>
              </a:cxn>
              <a:cxn ang="0">
                <a:pos x="1504474" y="1257014"/>
              </a:cxn>
              <a:cxn ang="0">
                <a:pos x="1504474" y="1403604"/>
              </a:cxn>
              <a:cxn ang="0">
                <a:pos x="1662208" y="1403604"/>
              </a:cxn>
              <a:cxn ang="0">
                <a:pos x="1662208" y="1257014"/>
              </a:cxn>
              <a:cxn ang="0">
                <a:pos x="1337215" y="1257014"/>
              </a:cxn>
              <a:cxn ang="0">
                <a:pos x="1337215" y="1403604"/>
              </a:cxn>
              <a:cxn ang="0">
                <a:pos x="1494949" y="1403604"/>
              </a:cxn>
              <a:cxn ang="0">
                <a:pos x="1494949" y="1257014"/>
              </a:cxn>
              <a:cxn ang="0">
                <a:pos x="1169956" y="1257014"/>
              </a:cxn>
              <a:cxn ang="0">
                <a:pos x="1169956" y="1403604"/>
              </a:cxn>
              <a:cxn ang="0">
                <a:pos x="1327690" y="1403604"/>
              </a:cxn>
              <a:cxn ang="0">
                <a:pos x="1327690" y="1257014"/>
              </a:cxn>
              <a:cxn ang="0">
                <a:pos x="1002697" y="1257014"/>
              </a:cxn>
              <a:cxn ang="0">
                <a:pos x="1002697" y="1403604"/>
              </a:cxn>
              <a:cxn ang="0">
                <a:pos x="1160431" y="1403604"/>
              </a:cxn>
              <a:cxn ang="0">
                <a:pos x="1160431" y="1257014"/>
              </a:cxn>
              <a:cxn ang="0">
                <a:pos x="835438" y="1257014"/>
              </a:cxn>
              <a:cxn ang="0">
                <a:pos x="835438" y="1403604"/>
              </a:cxn>
              <a:cxn ang="0">
                <a:pos x="993172" y="1403604"/>
              </a:cxn>
              <a:cxn ang="0">
                <a:pos x="993172" y="1257014"/>
              </a:cxn>
              <a:cxn ang="0">
                <a:pos x="668179" y="1257014"/>
              </a:cxn>
              <a:cxn ang="0">
                <a:pos x="668179" y="1403604"/>
              </a:cxn>
              <a:cxn ang="0">
                <a:pos x="825913" y="1403604"/>
              </a:cxn>
              <a:cxn ang="0">
                <a:pos x="825913" y="1257014"/>
              </a:cxn>
              <a:cxn ang="0">
                <a:pos x="500920" y="1257014"/>
              </a:cxn>
              <a:cxn ang="0">
                <a:pos x="500920" y="1403604"/>
              </a:cxn>
              <a:cxn ang="0">
                <a:pos x="658654" y="1403604"/>
              </a:cxn>
              <a:cxn ang="0">
                <a:pos x="658654" y="1257014"/>
              </a:cxn>
              <a:cxn ang="0">
                <a:pos x="333566" y="1257014"/>
              </a:cxn>
              <a:cxn ang="0">
                <a:pos x="333566" y="1403604"/>
              </a:cxn>
              <a:cxn ang="0">
                <a:pos x="491395" y="1403604"/>
              </a:cxn>
              <a:cxn ang="0">
                <a:pos x="491395" y="1257014"/>
              </a:cxn>
              <a:cxn ang="0">
                <a:pos x="166307" y="1257014"/>
              </a:cxn>
              <a:cxn ang="0">
                <a:pos x="166307" y="1403604"/>
              </a:cxn>
              <a:cxn ang="0">
                <a:pos x="324041" y="1403604"/>
              </a:cxn>
              <a:cxn ang="0">
                <a:pos x="324041" y="1257014"/>
              </a:cxn>
              <a:cxn ang="0">
                <a:pos x="9525" y="1257014"/>
              </a:cxn>
              <a:cxn ang="0">
                <a:pos x="9525" y="1403604"/>
              </a:cxn>
              <a:cxn ang="0">
                <a:pos x="156782" y="1403604"/>
              </a:cxn>
              <a:cxn ang="0">
                <a:pos x="156782" y="1257014"/>
              </a:cxn>
              <a:cxn ang="0">
                <a:pos x="4515326" y="1100899"/>
              </a:cxn>
              <a:cxn ang="0">
                <a:pos x="4515326" y="1247489"/>
              </a:cxn>
              <a:cxn ang="0">
                <a:pos x="4673060" y="1247489"/>
              </a:cxn>
              <a:cxn ang="0">
                <a:pos x="4673060" y="1100899"/>
              </a:cxn>
              <a:cxn ang="0">
                <a:pos x="4348068" y="1100899"/>
              </a:cxn>
              <a:cxn ang="0">
                <a:pos x="4348068" y="1247489"/>
              </a:cxn>
              <a:cxn ang="0">
                <a:pos x="4505801" y="1247489"/>
              </a:cxn>
              <a:cxn ang="0">
                <a:pos x="4505801" y="1100899"/>
              </a:cxn>
              <a:cxn ang="0">
                <a:pos x="4180809" y="1100899"/>
              </a:cxn>
              <a:cxn ang="0">
                <a:pos x="4180809" y="1247489"/>
              </a:cxn>
              <a:cxn ang="0">
                <a:pos x="4338543" y="1247489"/>
              </a:cxn>
              <a:cxn ang="0">
                <a:pos x="4338543" y="1100899"/>
              </a:cxn>
              <a:cxn ang="0">
                <a:pos x="4013550" y="1100899"/>
              </a:cxn>
              <a:cxn ang="0">
                <a:pos x="4013550" y="1247489"/>
              </a:cxn>
              <a:cxn ang="0">
                <a:pos x="4171284" y="1247489"/>
              </a:cxn>
              <a:cxn ang="0">
                <a:pos x="4171284" y="1100899"/>
              </a:cxn>
              <a:cxn ang="0">
                <a:pos x="3846291" y="1100899"/>
              </a:cxn>
              <a:cxn ang="0">
                <a:pos x="3846291" y="1247489"/>
              </a:cxn>
              <a:cxn ang="0">
                <a:pos x="4004025" y="1247489"/>
              </a:cxn>
              <a:cxn ang="0">
                <a:pos x="4004025" y="1100899"/>
              </a:cxn>
              <a:cxn ang="0">
                <a:pos x="3678936" y="1100899"/>
              </a:cxn>
              <a:cxn ang="0">
                <a:pos x="3678936" y="1247489"/>
              </a:cxn>
              <a:cxn ang="0">
                <a:pos x="3836766" y="1247489"/>
              </a:cxn>
              <a:cxn ang="0">
                <a:pos x="3836766" y="1100899"/>
              </a:cxn>
              <a:cxn ang="0">
                <a:pos x="3511677" y="1100899"/>
              </a:cxn>
              <a:cxn ang="0">
                <a:pos x="3511677" y="1247489"/>
              </a:cxn>
              <a:cxn ang="0">
                <a:pos x="3669411" y="1247489"/>
              </a:cxn>
              <a:cxn ang="0">
                <a:pos x="3669411" y="1100899"/>
              </a:cxn>
              <a:cxn ang="0">
                <a:pos x="3344418" y="1100899"/>
              </a:cxn>
              <a:cxn ang="0">
                <a:pos x="3344418" y="1247489"/>
              </a:cxn>
              <a:cxn ang="0">
                <a:pos x="3502152" y="1247489"/>
              </a:cxn>
              <a:cxn ang="0">
                <a:pos x="3502152" y="1100899"/>
              </a:cxn>
              <a:cxn ang="0">
                <a:pos x="3177159" y="1100899"/>
              </a:cxn>
              <a:cxn ang="0">
                <a:pos x="3177159" y="1247489"/>
              </a:cxn>
              <a:cxn ang="0">
                <a:pos x="3334893" y="1247489"/>
              </a:cxn>
              <a:cxn ang="0">
                <a:pos x="3334893" y="1100899"/>
              </a:cxn>
              <a:cxn ang="0">
                <a:pos x="3009900" y="1100899"/>
              </a:cxn>
              <a:cxn ang="0">
                <a:pos x="3009900" y="1247489"/>
              </a:cxn>
              <a:cxn ang="0">
                <a:pos x="3167634" y="1247489"/>
              </a:cxn>
              <a:cxn ang="0">
                <a:pos x="3167634" y="1100899"/>
              </a:cxn>
              <a:cxn ang="0">
                <a:pos x="2842641" y="1100899"/>
              </a:cxn>
              <a:cxn ang="0">
                <a:pos x="2842641" y="1247489"/>
              </a:cxn>
              <a:cxn ang="0">
                <a:pos x="3000375" y="1247489"/>
              </a:cxn>
              <a:cxn ang="0">
                <a:pos x="3000375" y="1100899"/>
              </a:cxn>
              <a:cxn ang="0">
                <a:pos x="2675382" y="1100899"/>
              </a:cxn>
              <a:cxn ang="0">
                <a:pos x="2675382" y="1247489"/>
              </a:cxn>
              <a:cxn ang="0">
                <a:pos x="2833116" y="1247489"/>
              </a:cxn>
              <a:cxn ang="0">
                <a:pos x="2833116" y="1100899"/>
              </a:cxn>
              <a:cxn ang="0">
                <a:pos x="2508123" y="1100899"/>
              </a:cxn>
              <a:cxn ang="0">
                <a:pos x="2508123" y="1247489"/>
              </a:cxn>
              <a:cxn ang="0">
                <a:pos x="2665857" y="1247489"/>
              </a:cxn>
              <a:cxn ang="0">
                <a:pos x="2665857" y="1100899"/>
              </a:cxn>
              <a:cxn ang="0">
                <a:pos x="2340864" y="1100899"/>
              </a:cxn>
              <a:cxn ang="0">
                <a:pos x="2340864" y="1247489"/>
              </a:cxn>
              <a:cxn ang="0">
                <a:pos x="2498598" y="1247489"/>
              </a:cxn>
              <a:cxn ang="0">
                <a:pos x="2498598" y="1100899"/>
              </a:cxn>
              <a:cxn ang="0">
                <a:pos x="2173510" y="1100899"/>
              </a:cxn>
              <a:cxn ang="0">
                <a:pos x="2173510" y="1247489"/>
              </a:cxn>
              <a:cxn ang="0">
                <a:pos x="2331339" y="1247489"/>
              </a:cxn>
              <a:cxn ang="0">
                <a:pos x="2331339" y="1100899"/>
              </a:cxn>
              <a:cxn ang="0">
                <a:pos x="2006251" y="1100899"/>
              </a:cxn>
              <a:cxn ang="0">
                <a:pos x="2006251" y="1247489"/>
              </a:cxn>
              <a:cxn ang="0">
                <a:pos x="2163985" y="1247489"/>
              </a:cxn>
              <a:cxn ang="0">
                <a:pos x="2163985" y="1100899"/>
              </a:cxn>
              <a:cxn ang="0">
                <a:pos x="1838992" y="1100899"/>
              </a:cxn>
              <a:cxn ang="0">
                <a:pos x="1838992" y="1247489"/>
              </a:cxn>
              <a:cxn ang="0">
                <a:pos x="1996726" y="1247489"/>
              </a:cxn>
              <a:cxn ang="0">
                <a:pos x="1996726" y="1100899"/>
              </a:cxn>
              <a:cxn ang="0">
                <a:pos x="1671733" y="1100899"/>
              </a:cxn>
              <a:cxn ang="0">
                <a:pos x="1671733" y="1247489"/>
              </a:cxn>
              <a:cxn ang="0">
                <a:pos x="1829467" y="1247489"/>
              </a:cxn>
              <a:cxn ang="0">
                <a:pos x="1829467" y="1100899"/>
              </a:cxn>
              <a:cxn ang="0">
                <a:pos x="1504474" y="1100899"/>
              </a:cxn>
              <a:cxn ang="0">
                <a:pos x="1504474" y="1247489"/>
              </a:cxn>
              <a:cxn ang="0">
                <a:pos x="1662208" y="1247489"/>
              </a:cxn>
              <a:cxn ang="0">
                <a:pos x="1662208" y="1100899"/>
              </a:cxn>
              <a:cxn ang="0">
                <a:pos x="1337215" y="1100899"/>
              </a:cxn>
              <a:cxn ang="0">
                <a:pos x="1337215" y="1247489"/>
              </a:cxn>
              <a:cxn ang="0">
                <a:pos x="1494949" y="1247489"/>
              </a:cxn>
              <a:cxn ang="0">
                <a:pos x="1494949" y="1100899"/>
              </a:cxn>
              <a:cxn ang="0">
                <a:pos x="1169956" y="1100899"/>
              </a:cxn>
              <a:cxn ang="0">
                <a:pos x="1169956" y="1247489"/>
              </a:cxn>
              <a:cxn ang="0">
                <a:pos x="1327690" y="1247489"/>
              </a:cxn>
              <a:cxn ang="0">
                <a:pos x="1327690" y="1100899"/>
              </a:cxn>
              <a:cxn ang="0">
                <a:pos x="1002697" y="1100899"/>
              </a:cxn>
              <a:cxn ang="0">
                <a:pos x="1002697" y="1247489"/>
              </a:cxn>
              <a:cxn ang="0">
                <a:pos x="1160431" y="1247489"/>
              </a:cxn>
              <a:cxn ang="0">
                <a:pos x="1160431" y="1100899"/>
              </a:cxn>
              <a:cxn ang="0">
                <a:pos x="835438" y="1100899"/>
              </a:cxn>
              <a:cxn ang="0">
                <a:pos x="835438" y="1247489"/>
              </a:cxn>
              <a:cxn ang="0">
                <a:pos x="993172" y="1247489"/>
              </a:cxn>
              <a:cxn ang="0">
                <a:pos x="993172" y="1100899"/>
              </a:cxn>
              <a:cxn ang="0">
                <a:pos x="668179" y="1100899"/>
              </a:cxn>
              <a:cxn ang="0">
                <a:pos x="668179" y="1247489"/>
              </a:cxn>
              <a:cxn ang="0">
                <a:pos x="825913" y="1247489"/>
              </a:cxn>
              <a:cxn ang="0">
                <a:pos x="825913" y="1100899"/>
              </a:cxn>
              <a:cxn ang="0">
                <a:pos x="500920" y="1100899"/>
              </a:cxn>
              <a:cxn ang="0">
                <a:pos x="500920" y="1247489"/>
              </a:cxn>
              <a:cxn ang="0">
                <a:pos x="658654" y="1247489"/>
              </a:cxn>
              <a:cxn ang="0">
                <a:pos x="658654" y="1100899"/>
              </a:cxn>
              <a:cxn ang="0">
                <a:pos x="333566" y="1100899"/>
              </a:cxn>
              <a:cxn ang="0">
                <a:pos x="333566" y="1247489"/>
              </a:cxn>
              <a:cxn ang="0">
                <a:pos x="491395" y="1247489"/>
              </a:cxn>
              <a:cxn ang="0">
                <a:pos x="491395" y="1100899"/>
              </a:cxn>
              <a:cxn ang="0">
                <a:pos x="166307" y="1100899"/>
              </a:cxn>
              <a:cxn ang="0">
                <a:pos x="166307" y="1247489"/>
              </a:cxn>
              <a:cxn ang="0">
                <a:pos x="324041" y="1247489"/>
              </a:cxn>
              <a:cxn ang="0">
                <a:pos x="324041" y="1100899"/>
              </a:cxn>
              <a:cxn ang="0">
                <a:pos x="9525" y="1100899"/>
              </a:cxn>
              <a:cxn ang="0">
                <a:pos x="9525" y="1247489"/>
              </a:cxn>
              <a:cxn ang="0">
                <a:pos x="156782" y="1247489"/>
              </a:cxn>
              <a:cxn ang="0">
                <a:pos x="156782" y="1100899"/>
              </a:cxn>
              <a:cxn ang="0">
                <a:pos x="4515326" y="944784"/>
              </a:cxn>
              <a:cxn ang="0">
                <a:pos x="4515326" y="1091374"/>
              </a:cxn>
              <a:cxn ang="0">
                <a:pos x="4673060" y="1091374"/>
              </a:cxn>
              <a:cxn ang="0">
                <a:pos x="4673060" y="944784"/>
              </a:cxn>
              <a:cxn ang="0">
                <a:pos x="4348068" y="944784"/>
              </a:cxn>
              <a:cxn ang="0">
                <a:pos x="4348068" y="1091374"/>
              </a:cxn>
              <a:cxn ang="0">
                <a:pos x="4505801" y="1091374"/>
              </a:cxn>
              <a:cxn ang="0">
                <a:pos x="4505801" y="944784"/>
              </a:cxn>
              <a:cxn ang="0">
                <a:pos x="4180809" y="944784"/>
              </a:cxn>
              <a:cxn ang="0">
                <a:pos x="4180809" y="1091374"/>
              </a:cxn>
              <a:cxn ang="0">
                <a:pos x="4338543" y="1091374"/>
              </a:cxn>
              <a:cxn ang="0">
                <a:pos x="4338543" y="944784"/>
              </a:cxn>
              <a:cxn ang="0">
                <a:pos x="4013550" y="944784"/>
              </a:cxn>
              <a:cxn ang="0">
                <a:pos x="4013550" y="1091374"/>
              </a:cxn>
              <a:cxn ang="0">
                <a:pos x="4171284" y="1091374"/>
              </a:cxn>
              <a:cxn ang="0">
                <a:pos x="4171284" y="944784"/>
              </a:cxn>
              <a:cxn ang="0">
                <a:pos x="3846291" y="944784"/>
              </a:cxn>
              <a:cxn ang="0">
                <a:pos x="3846291" y="1091374"/>
              </a:cxn>
              <a:cxn ang="0">
                <a:pos x="4004025" y="1091374"/>
              </a:cxn>
              <a:cxn ang="0">
                <a:pos x="4004025" y="944784"/>
              </a:cxn>
              <a:cxn ang="0">
                <a:pos x="3678936" y="944784"/>
              </a:cxn>
              <a:cxn ang="0">
                <a:pos x="3678936" y="1091374"/>
              </a:cxn>
              <a:cxn ang="0">
                <a:pos x="3836766" y="1091374"/>
              </a:cxn>
              <a:cxn ang="0">
                <a:pos x="3836766" y="944784"/>
              </a:cxn>
              <a:cxn ang="0">
                <a:pos x="3511677" y="944784"/>
              </a:cxn>
              <a:cxn ang="0">
                <a:pos x="3511677" y="1091374"/>
              </a:cxn>
              <a:cxn ang="0">
                <a:pos x="3669411" y="1091374"/>
              </a:cxn>
              <a:cxn ang="0">
                <a:pos x="3669411" y="944784"/>
              </a:cxn>
              <a:cxn ang="0">
                <a:pos x="3344418" y="944784"/>
              </a:cxn>
              <a:cxn ang="0">
                <a:pos x="3344418" y="1091374"/>
              </a:cxn>
              <a:cxn ang="0">
                <a:pos x="3502152" y="1091374"/>
              </a:cxn>
              <a:cxn ang="0">
                <a:pos x="3502152" y="944784"/>
              </a:cxn>
              <a:cxn ang="0">
                <a:pos x="3177159" y="944784"/>
              </a:cxn>
              <a:cxn ang="0">
                <a:pos x="3177159" y="1091374"/>
              </a:cxn>
              <a:cxn ang="0">
                <a:pos x="3334893" y="1091374"/>
              </a:cxn>
              <a:cxn ang="0">
                <a:pos x="3334893" y="944784"/>
              </a:cxn>
              <a:cxn ang="0">
                <a:pos x="3009900" y="944784"/>
              </a:cxn>
              <a:cxn ang="0">
                <a:pos x="3009900" y="1091374"/>
              </a:cxn>
              <a:cxn ang="0">
                <a:pos x="3167634" y="1091374"/>
              </a:cxn>
              <a:cxn ang="0">
                <a:pos x="3167634" y="944784"/>
              </a:cxn>
              <a:cxn ang="0">
                <a:pos x="2842641" y="944784"/>
              </a:cxn>
              <a:cxn ang="0">
                <a:pos x="2842641" y="1091374"/>
              </a:cxn>
              <a:cxn ang="0">
                <a:pos x="3000375" y="1091374"/>
              </a:cxn>
              <a:cxn ang="0">
                <a:pos x="3000375" y="944784"/>
              </a:cxn>
              <a:cxn ang="0">
                <a:pos x="2675382" y="944784"/>
              </a:cxn>
              <a:cxn ang="0">
                <a:pos x="2675382" y="1091374"/>
              </a:cxn>
              <a:cxn ang="0">
                <a:pos x="2833116" y="1091374"/>
              </a:cxn>
              <a:cxn ang="0">
                <a:pos x="2833116" y="944784"/>
              </a:cxn>
              <a:cxn ang="0">
                <a:pos x="2508123" y="944784"/>
              </a:cxn>
              <a:cxn ang="0">
                <a:pos x="2508123" y="1091374"/>
              </a:cxn>
              <a:cxn ang="0">
                <a:pos x="2665857" y="1091374"/>
              </a:cxn>
              <a:cxn ang="0">
                <a:pos x="2665857" y="944784"/>
              </a:cxn>
              <a:cxn ang="0">
                <a:pos x="2340864" y="944784"/>
              </a:cxn>
              <a:cxn ang="0">
                <a:pos x="2340864" y="1091374"/>
              </a:cxn>
              <a:cxn ang="0">
                <a:pos x="2498598" y="1091374"/>
              </a:cxn>
              <a:cxn ang="0">
                <a:pos x="2498598" y="944784"/>
              </a:cxn>
              <a:cxn ang="0">
                <a:pos x="2173510" y="944784"/>
              </a:cxn>
              <a:cxn ang="0">
                <a:pos x="2173510" y="1091374"/>
              </a:cxn>
              <a:cxn ang="0">
                <a:pos x="2331339" y="1091374"/>
              </a:cxn>
              <a:cxn ang="0">
                <a:pos x="2331339" y="944784"/>
              </a:cxn>
              <a:cxn ang="0">
                <a:pos x="2006251" y="944784"/>
              </a:cxn>
              <a:cxn ang="0">
                <a:pos x="2006251" y="1091374"/>
              </a:cxn>
              <a:cxn ang="0">
                <a:pos x="2163985" y="1091374"/>
              </a:cxn>
              <a:cxn ang="0">
                <a:pos x="2163985" y="944784"/>
              </a:cxn>
              <a:cxn ang="0">
                <a:pos x="1838992" y="944784"/>
              </a:cxn>
              <a:cxn ang="0">
                <a:pos x="1838992" y="1091374"/>
              </a:cxn>
              <a:cxn ang="0">
                <a:pos x="1996726" y="1091374"/>
              </a:cxn>
              <a:cxn ang="0">
                <a:pos x="1996726" y="944784"/>
              </a:cxn>
              <a:cxn ang="0">
                <a:pos x="1671733" y="944784"/>
              </a:cxn>
              <a:cxn ang="0">
                <a:pos x="1671733" y="1091374"/>
              </a:cxn>
              <a:cxn ang="0">
                <a:pos x="1829467" y="1091374"/>
              </a:cxn>
              <a:cxn ang="0">
                <a:pos x="1829467" y="944784"/>
              </a:cxn>
              <a:cxn ang="0">
                <a:pos x="1504474" y="944784"/>
              </a:cxn>
              <a:cxn ang="0">
                <a:pos x="1504474" y="1091374"/>
              </a:cxn>
              <a:cxn ang="0">
                <a:pos x="1662208" y="1091374"/>
              </a:cxn>
              <a:cxn ang="0">
                <a:pos x="1662208" y="944784"/>
              </a:cxn>
              <a:cxn ang="0">
                <a:pos x="1337215" y="944784"/>
              </a:cxn>
              <a:cxn ang="0">
                <a:pos x="1337215" y="1091374"/>
              </a:cxn>
              <a:cxn ang="0">
                <a:pos x="1494949" y="1091374"/>
              </a:cxn>
              <a:cxn ang="0">
                <a:pos x="1494949" y="944784"/>
              </a:cxn>
              <a:cxn ang="0">
                <a:pos x="1169956" y="944784"/>
              </a:cxn>
              <a:cxn ang="0">
                <a:pos x="1169956" y="1091374"/>
              </a:cxn>
              <a:cxn ang="0">
                <a:pos x="1327690" y="1091374"/>
              </a:cxn>
              <a:cxn ang="0">
                <a:pos x="1327690" y="944784"/>
              </a:cxn>
              <a:cxn ang="0">
                <a:pos x="1002697" y="944784"/>
              </a:cxn>
              <a:cxn ang="0">
                <a:pos x="1002697" y="1091374"/>
              </a:cxn>
              <a:cxn ang="0">
                <a:pos x="1160431" y="1091374"/>
              </a:cxn>
              <a:cxn ang="0">
                <a:pos x="1160431" y="944784"/>
              </a:cxn>
              <a:cxn ang="0">
                <a:pos x="835438" y="944784"/>
              </a:cxn>
              <a:cxn ang="0">
                <a:pos x="835438" y="1091374"/>
              </a:cxn>
              <a:cxn ang="0">
                <a:pos x="993172" y="1091374"/>
              </a:cxn>
              <a:cxn ang="0">
                <a:pos x="993172" y="944784"/>
              </a:cxn>
              <a:cxn ang="0">
                <a:pos x="668179" y="944784"/>
              </a:cxn>
              <a:cxn ang="0">
                <a:pos x="668179" y="1091374"/>
              </a:cxn>
              <a:cxn ang="0">
                <a:pos x="825913" y="1091374"/>
              </a:cxn>
              <a:cxn ang="0">
                <a:pos x="825913" y="944784"/>
              </a:cxn>
              <a:cxn ang="0">
                <a:pos x="500920" y="944784"/>
              </a:cxn>
              <a:cxn ang="0">
                <a:pos x="500920" y="1091374"/>
              </a:cxn>
              <a:cxn ang="0">
                <a:pos x="658654" y="1091374"/>
              </a:cxn>
              <a:cxn ang="0">
                <a:pos x="658654" y="944784"/>
              </a:cxn>
              <a:cxn ang="0">
                <a:pos x="333566" y="944784"/>
              </a:cxn>
              <a:cxn ang="0">
                <a:pos x="333566" y="1091374"/>
              </a:cxn>
              <a:cxn ang="0">
                <a:pos x="491395" y="1091374"/>
              </a:cxn>
              <a:cxn ang="0">
                <a:pos x="491395" y="944784"/>
              </a:cxn>
              <a:cxn ang="0">
                <a:pos x="166307" y="944784"/>
              </a:cxn>
              <a:cxn ang="0">
                <a:pos x="166307" y="1091374"/>
              </a:cxn>
              <a:cxn ang="0">
                <a:pos x="324041" y="1091374"/>
              </a:cxn>
              <a:cxn ang="0">
                <a:pos x="324041" y="944784"/>
              </a:cxn>
              <a:cxn ang="0">
                <a:pos x="9525" y="944784"/>
              </a:cxn>
              <a:cxn ang="0">
                <a:pos x="9525" y="1091374"/>
              </a:cxn>
              <a:cxn ang="0">
                <a:pos x="156782" y="1091374"/>
              </a:cxn>
              <a:cxn ang="0">
                <a:pos x="156782" y="944784"/>
              </a:cxn>
              <a:cxn ang="0">
                <a:pos x="4515326" y="788670"/>
              </a:cxn>
              <a:cxn ang="0">
                <a:pos x="4515326" y="935259"/>
              </a:cxn>
              <a:cxn ang="0">
                <a:pos x="4673060" y="935259"/>
              </a:cxn>
              <a:cxn ang="0">
                <a:pos x="4673060" y="788670"/>
              </a:cxn>
              <a:cxn ang="0">
                <a:pos x="4348068" y="788670"/>
              </a:cxn>
              <a:cxn ang="0">
                <a:pos x="4348068" y="935259"/>
              </a:cxn>
              <a:cxn ang="0">
                <a:pos x="4505801" y="935259"/>
              </a:cxn>
              <a:cxn ang="0">
                <a:pos x="4505801" y="788670"/>
              </a:cxn>
              <a:cxn ang="0">
                <a:pos x="4180809" y="788670"/>
              </a:cxn>
              <a:cxn ang="0">
                <a:pos x="4180809" y="935259"/>
              </a:cxn>
              <a:cxn ang="0">
                <a:pos x="4338543" y="935259"/>
              </a:cxn>
              <a:cxn ang="0">
                <a:pos x="4338543" y="788670"/>
              </a:cxn>
              <a:cxn ang="0">
                <a:pos x="4013550" y="788670"/>
              </a:cxn>
              <a:cxn ang="0">
                <a:pos x="4013550" y="935259"/>
              </a:cxn>
              <a:cxn ang="0">
                <a:pos x="4171284" y="935259"/>
              </a:cxn>
              <a:cxn ang="0">
                <a:pos x="4171284" y="788670"/>
              </a:cxn>
              <a:cxn ang="0">
                <a:pos x="3846291" y="788670"/>
              </a:cxn>
              <a:cxn ang="0">
                <a:pos x="3846291" y="935259"/>
              </a:cxn>
              <a:cxn ang="0">
                <a:pos x="4004025" y="935259"/>
              </a:cxn>
              <a:cxn ang="0">
                <a:pos x="4004025" y="788670"/>
              </a:cxn>
              <a:cxn ang="0">
                <a:pos x="3678936" y="788670"/>
              </a:cxn>
              <a:cxn ang="0">
                <a:pos x="3678936" y="935259"/>
              </a:cxn>
              <a:cxn ang="0">
                <a:pos x="3836766" y="935259"/>
              </a:cxn>
              <a:cxn ang="0">
                <a:pos x="3836766" y="788670"/>
              </a:cxn>
              <a:cxn ang="0">
                <a:pos x="3511677" y="788670"/>
              </a:cxn>
              <a:cxn ang="0">
                <a:pos x="3511677" y="935259"/>
              </a:cxn>
              <a:cxn ang="0">
                <a:pos x="3669411" y="935259"/>
              </a:cxn>
              <a:cxn ang="0">
                <a:pos x="3669411" y="788670"/>
              </a:cxn>
              <a:cxn ang="0">
                <a:pos x="3344418" y="788670"/>
              </a:cxn>
              <a:cxn ang="0">
                <a:pos x="3344418" y="935259"/>
              </a:cxn>
              <a:cxn ang="0">
                <a:pos x="3502152" y="935259"/>
              </a:cxn>
              <a:cxn ang="0">
                <a:pos x="3502152" y="788670"/>
              </a:cxn>
              <a:cxn ang="0">
                <a:pos x="3177159" y="788670"/>
              </a:cxn>
              <a:cxn ang="0">
                <a:pos x="3177159" y="935259"/>
              </a:cxn>
              <a:cxn ang="0">
                <a:pos x="3334893" y="935259"/>
              </a:cxn>
              <a:cxn ang="0">
                <a:pos x="3334893" y="788670"/>
              </a:cxn>
              <a:cxn ang="0">
                <a:pos x="3009900" y="788670"/>
              </a:cxn>
              <a:cxn ang="0">
                <a:pos x="3009900" y="935259"/>
              </a:cxn>
              <a:cxn ang="0">
                <a:pos x="3167634" y="935259"/>
              </a:cxn>
              <a:cxn ang="0">
                <a:pos x="3167634" y="788670"/>
              </a:cxn>
              <a:cxn ang="0">
                <a:pos x="2842641" y="788670"/>
              </a:cxn>
              <a:cxn ang="0">
                <a:pos x="2842641" y="935259"/>
              </a:cxn>
              <a:cxn ang="0">
                <a:pos x="3000375" y="935259"/>
              </a:cxn>
              <a:cxn ang="0">
                <a:pos x="3000375" y="788670"/>
              </a:cxn>
              <a:cxn ang="0">
                <a:pos x="2675382" y="788670"/>
              </a:cxn>
              <a:cxn ang="0">
                <a:pos x="2675382" y="935259"/>
              </a:cxn>
              <a:cxn ang="0">
                <a:pos x="2833116" y="935259"/>
              </a:cxn>
              <a:cxn ang="0">
                <a:pos x="2833116" y="788670"/>
              </a:cxn>
              <a:cxn ang="0">
                <a:pos x="2508123" y="788670"/>
              </a:cxn>
              <a:cxn ang="0">
                <a:pos x="2508123" y="935259"/>
              </a:cxn>
              <a:cxn ang="0">
                <a:pos x="2665857" y="935259"/>
              </a:cxn>
              <a:cxn ang="0">
                <a:pos x="2665857" y="788670"/>
              </a:cxn>
              <a:cxn ang="0">
                <a:pos x="2340864" y="788670"/>
              </a:cxn>
              <a:cxn ang="0">
                <a:pos x="2340864" y="935259"/>
              </a:cxn>
              <a:cxn ang="0">
                <a:pos x="2498598" y="935259"/>
              </a:cxn>
              <a:cxn ang="0">
                <a:pos x="2498598" y="788670"/>
              </a:cxn>
              <a:cxn ang="0">
                <a:pos x="2173510" y="788670"/>
              </a:cxn>
              <a:cxn ang="0">
                <a:pos x="2173510" y="935259"/>
              </a:cxn>
              <a:cxn ang="0">
                <a:pos x="2331339" y="935259"/>
              </a:cxn>
              <a:cxn ang="0">
                <a:pos x="2331339" y="788670"/>
              </a:cxn>
              <a:cxn ang="0">
                <a:pos x="2006251" y="788670"/>
              </a:cxn>
              <a:cxn ang="0">
                <a:pos x="2006251" y="935259"/>
              </a:cxn>
              <a:cxn ang="0">
                <a:pos x="2163985" y="935259"/>
              </a:cxn>
              <a:cxn ang="0">
                <a:pos x="2163985" y="788670"/>
              </a:cxn>
              <a:cxn ang="0">
                <a:pos x="1838992" y="788670"/>
              </a:cxn>
              <a:cxn ang="0">
                <a:pos x="1838992" y="935259"/>
              </a:cxn>
              <a:cxn ang="0">
                <a:pos x="1996726" y="935259"/>
              </a:cxn>
              <a:cxn ang="0">
                <a:pos x="1996726" y="788670"/>
              </a:cxn>
              <a:cxn ang="0">
                <a:pos x="1671733" y="788670"/>
              </a:cxn>
              <a:cxn ang="0">
                <a:pos x="1671733" y="935259"/>
              </a:cxn>
              <a:cxn ang="0">
                <a:pos x="1829467" y="935259"/>
              </a:cxn>
              <a:cxn ang="0">
                <a:pos x="1829467" y="788670"/>
              </a:cxn>
              <a:cxn ang="0">
                <a:pos x="1504474" y="788670"/>
              </a:cxn>
              <a:cxn ang="0">
                <a:pos x="1504474" y="935259"/>
              </a:cxn>
              <a:cxn ang="0">
                <a:pos x="1662208" y="935259"/>
              </a:cxn>
              <a:cxn ang="0">
                <a:pos x="1662208" y="788670"/>
              </a:cxn>
              <a:cxn ang="0">
                <a:pos x="1337215" y="788670"/>
              </a:cxn>
              <a:cxn ang="0">
                <a:pos x="1337215" y="935259"/>
              </a:cxn>
              <a:cxn ang="0">
                <a:pos x="1494949" y="935259"/>
              </a:cxn>
              <a:cxn ang="0">
                <a:pos x="1494949" y="788670"/>
              </a:cxn>
              <a:cxn ang="0">
                <a:pos x="1169956" y="788670"/>
              </a:cxn>
              <a:cxn ang="0">
                <a:pos x="1169956" y="935259"/>
              </a:cxn>
              <a:cxn ang="0">
                <a:pos x="1327690" y="935259"/>
              </a:cxn>
              <a:cxn ang="0">
                <a:pos x="1327690" y="788670"/>
              </a:cxn>
              <a:cxn ang="0">
                <a:pos x="1002697" y="788670"/>
              </a:cxn>
              <a:cxn ang="0">
                <a:pos x="1002697" y="935259"/>
              </a:cxn>
              <a:cxn ang="0">
                <a:pos x="1160431" y="935259"/>
              </a:cxn>
              <a:cxn ang="0">
                <a:pos x="1160431" y="788670"/>
              </a:cxn>
              <a:cxn ang="0">
                <a:pos x="835438" y="788670"/>
              </a:cxn>
              <a:cxn ang="0">
                <a:pos x="835438" y="935259"/>
              </a:cxn>
              <a:cxn ang="0">
                <a:pos x="993172" y="935259"/>
              </a:cxn>
              <a:cxn ang="0">
                <a:pos x="993172" y="788670"/>
              </a:cxn>
              <a:cxn ang="0">
                <a:pos x="668179" y="788670"/>
              </a:cxn>
              <a:cxn ang="0">
                <a:pos x="668179" y="935259"/>
              </a:cxn>
              <a:cxn ang="0">
                <a:pos x="825913" y="935259"/>
              </a:cxn>
              <a:cxn ang="0">
                <a:pos x="825913" y="788670"/>
              </a:cxn>
              <a:cxn ang="0">
                <a:pos x="500920" y="788670"/>
              </a:cxn>
              <a:cxn ang="0">
                <a:pos x="500920" y="935259"/>
              </a:cxn>
              <a:cxn ang="0">
                <a:pos x="658654" y="935259"/>
              </a:cxn>
              <a:cxn ang="0">
                <a:pos x="658654" y="788670"/>
              </a:cxn>
              <a:cxn ang="0">
                <a:pos x="333566" y="788670"/>
              </a:cxn>
              <a:cxn ang="0">
                <a:pos x="333566" y="935259"/>
              </a:cxn>
              <a:cxn ang="0">
                <a:pos x="491395" y="935259"/>
              </a:cxn>
              <a:cxn ang="0">
                <a:pos x="491395" y="788670"/>
              </a:cxn>
              <a:cxn ang="0">
                <a:pos x="166307" y="788670"/>
              </a:cxn>
              <a:cxn ang="0">
                <a:pos x="166307" y="935259"/>
              </a:cxn>
              <a:cxn ang="0">
                <a:pos x="324041" y="935259"/>
              </a:cxn>
              <a:cxn ang="0">
                <a:pos x="324041" y="788670"/>
              </a:cxn>
              <a:cxn ang="0">
                <a:pos x="9525" y="788670"/>
              </a:cxn>
              <a:cxn ang="0">
                <a:pos x="9525" y="935259"/>
              </a:cxn>
              <a:cxn ang="0">
                <a:pos x="156782" y="935259"/>
              </a:cxn>
              <a:cxn ang="0">
                <a:pos x="156782" y="788670"/>
              </a:cxn>
              <a:cxn ang="0">
                <a:pos x="4515326" y="632555"/>
              </a:cxn>
              <a:cxn ang="0">
                <a:pos x="4515326" y="779145"/>
              </a:cxn>
              <a:cxn ang="0">
                <a:pos x="4673060" y="779145"/>
              </a:cxn>
              <a:cxn ang="0">
                <a:pos x="4673060" y="632555"/>
              </a:cxn>
              <a:cxn ang="0">
                <a:pos x="4348068" y="632555"/>
              </a:cxn>
              <a:cxn ang="0">
                <a:pos x="4348068" y="779145"/>
              </a:cxn>
              <a:cxn ang="0">
                <a:pos x="4505801" y="779145"/>
              </a:cxn>
              <a:cxn ang="0">
                <a:pos x="4505801" y="632555"/>
              </a:cxn>
              <a:cxn ang="0">
                <a:pos x="4180809" y="632555"/>
              </a:cxn>
              <a:cxn ang="0">
                <a:pos x="4180809" y="779145"/>
              </a:cxn>
              <a:cxn ang="0">
                <a:pos x="4338543" y="779145"/>
              </a:cxn>
              <a:cxn ang="0">
                <a:pos x="4338543" y="632555"/>
              </a:cxn>
              <a:cxn ang="0">
                <a:pos x="4013550" y="632555"/>
              </a:cxn>
              <a:cxn ang="0">
                <a:pos x="4013550" y="779145"/>
              </a:cxn>
              <a:cxn ang="0">
                <a:pos x="4171284" y="779145"/>
              </a:cxn>
              <a:cxn ang="0">
                <a:pos x="4171284" y="632555"/>
              </a:cxn>
              <a:cxn ang="0">
                <a:pos x="3846291" y="632555"/>
              </a:cxn>
              <a:cxn ang="0">
                <a:pos x="3846291" y="779145"/>
              </a:cxn>
              <a:cxn ang="0">
                <a:pos x="4004025" y="779145"/>
              </a:cxn>
              <a:cxn ang="0">
                <a:pos x="4004025" y="632555"/>
              </a:cxn>
              <a:cxn ang="0">
                <a:pos x="3678936" y="632555"/>
              </a:cxn>
              <a:cxn ang="0">
                <a:pos x="3678936" y="779145"/>
              </a:cxn>
              <a:cxn ang="0">
                <a:pos x="3836766" y="779145"/>
              </a:cxn>
              <a:cxn ang="0">
                <a:pos x="3836766" y="632555"/>
              </a:cxn>
              <a:cxn ang="0">
                <a:pos x="3511677" y="632555"/>
              </a:cxn>
              <a:cxn ang="0">
                <a:pos x="3511677" y="779145"/>
              </a:cxn>
              <a:cxn ang="0">
                <a:pos x="3669411" y="779145"/>
              </a:cxn>
              <a:cxn ang="0">
                <a:pos x="3669411" y="632555"/>
              </a:cxn>
              <a:cxn ang="0">
                <a:pos x="3344418" y="632555"/>
              </a:cxn>
              <a:cxn ang="0">
                <a:pos x="3344418" y="779145"/>
              </a:cxn>
              <a:cxn ang="0">
                <a:pos x="3502152" y="779145"/>
              </a:cxn>
              <a:cxn ang="0">
                <a:pos x="3502152" y="632555"/>
              </a:cxn>
              <a:cxn ang="0">
                <a:pos x="3177159" y="632555"/>
              </a:cxn>
              <a:cxn ang="0">
                <a:pos x="3177159" y="779145"/>
              </a:cxn>
              <a:cxn ang="0">
                <a:pos x="3334893" y="779145"/>
              </a:cxn>
              <a:cxn ang="0">
                <a:pos x="3334893" y="632555"/>
              </a:cxn>
              <a:cxn ang="0">
                <a:pos x="3009900" y="632555"/>
              </a:cxn>
              <a:cxn ang="0">
                <a:pos x="3009900" y="779145"/>
              </a:cxn>
              <a:cxn ang="0">
                <a:pos x="3167634" y="779145"/>
              </a:cxn>
              <a:cxn ang="0">
                <a:pos x="3167634" y="632555"/>
              </a:cxn>
              <a:cxn ang="0">
                <a:pos x="2842641" y="632555"/>
              </a:cxn>
              <a:cxn ang="0">
                <a:pos x="2842641" y="779145"/>
              </a:cxn>
              <a:cxn ang="0">
                <a:pos x="3000375" y="779145"/>
              </a:cxn>
              <a:cxn ang="0">
                <a:pos x="3000375" y="632555"/>
              </a:cxn>
              <a:cxn ang="0">
                <a:pos x="2675382" y="632555"/>
              </a:cxn>
              <a:cxn ang="0">
                <a:pos x="2675382" y="779145"/>
              </a:cxn>
              <a:cxn ang="0">
                <a:pos x="2833116" y="779145"/>
              </a:cxn>
              <a:cxn ang="0">
                <a:pos x="2833116" y="632555"/>
              </a:cxn>
              <a:cxn ang="0">
                <a:pos x="2508123" y="632555"/>
              </a:cxn>
              <a:cxn ang="0">
                <a:pos x="2508123" y="779145"/>
              </a:cxn>
              <a:cxn ang="0">
                <a:pos x="2665857" y="779145"/>
              </a:cxn>
              <a:cxn ang="0">
                <a:pos x="2665857" y="632555"/>
              </a:cxn>
              <a:cxn ang="0">
                <a:pos x="2340864" y="632555"/>
              </a:cxn>
              <a:cxn ang="0">
                <a:pos x="2340864" y="779145"/>
              </a:cxn>
              <a:cxn ang="0">
                <a:pos x="2498598" y="779145"/>
              </a:cxn>
              <a:cxn ang="0">
                <a:pos x="2498598" y="632555"/>
              </a:cxn>
              <a:cxn ang="0">
                <a:pos x="2173510" y="632555"/>
              </a:cxn>
              <a:cxn ang="0">
                <a:pos x="2173510" y="779145"/>
              </a:cxn>
              <a:cxn ang="0">
                <a:pos x="2331339" y="779145"/>
              </a:cxn>
              <a:cxn ang="0">
                <a:pos x="2331339" y="632555"/>
              </a:cxn>
              <a:cxn ang="0">
                <a:pos x="2006251" y="632555"/>
              </a:cxn>
              <a:cxn ang="0">
                <a:pos x="2006251" y="779145"/>
              </a:cxn>
              <a:cxn ang="0">
                <a:pos x="2163985" y="779145"/>
              </a:cxn>
              <a:cxn ang="0">
                <a:pos x="2163985" y="632555"/>
              </a:cxn>
              <a:cxn ang="0">
                <a:pos x="1838992" y="632555"/>
              </a:cxn>
              <a:cxn ang="0">
                <a:pos x="1838992" y="779145"/>
              </a:cxn>
              <a:cxn ang="0">
                <a:pos x="1996726" y="779145"/>
              </a:cxn>
              <a:cxn ang="0">
                <a:pos x="1996726" y="632555"/>
              </a:cxn>
              <a:cxn ang="0">
                <a:pos x="1671733" y="632555"/>
              </a:cxn>
              <a:cxn ang="0">
                <a:pos x="1671733" y="779145"/>
              </a:cxn>
              <a:cxn ang="0">
                <a:pos x="1829467" y="779145"/>
              </a:cxn>
              <a:cxn ang="0">
                <a:pos x="1829467" y="632555"/>
              </a:cxn>
              <a:cxn ang="0">
                <a:pos x="1504474" y="632555"/>
              </a:cxn>
              <a:cxn ang="0">
                <a:pos x="1504474" y="779145"/>
              </a:cxn>
              <a:cxn ang="0">
                <a:pos x="1662208" y="779145"/>
              </a:cxn>
              <a:cxn ang="0">
                <a:pos x="1662208" y="632555"/>
              </a:cxn>
              <a:cxn ang="0">
                <a:pos x="1337215" y="632555"/>
              </a:cxn>
              <a:cxn ang="0">
                <a:pos x="1337215" y="779145"/>
              </a:cxn>
              <a:cxn ang="0">
                <a:pos x="1494949" y="779145"/>
              </a:cxn>
              <a:cxn ang="0">
                <a:pos x="1494949" y="632555"/>
              </a:cxn>
              <a:cxn ang="0">
                <a:pos x="1169956" y="632555"/>
              </a:cxn>
              <a:cxn ang="0">
                <a:pos x="1169956" y="779145"/>
              </a:cxn>
              <a:cxn ang="0">
                <a:pos x="1327690" y="779145"/>
              </a:cxn>
              <a:cxn ang="0">
                <a:pos x="1327690" y="632555"/>
              </a:cxn>
              <a:cxn ang="0">
                <a:pos x="1002697" y="632555"/>
              </a:cxn>
              <a:cxn ang="0">
                <a:pos x="1002697" y="779145"/>
              </a:cxn>
              <a:cxn ang="0">
                <a:pos x="1160431" y="779145"/>
              </a:cxn>
              <a:cxn ang="0">
                <a:pos x="1160431" y="632555"/>
              </a:cxn>
              <a:cxn ang="0">
                <a:pos x="835438" y="632555"/>
              </a:cxn>
              <a:cxn ang="0">
                <a:pos x="835438" y="779145"/>
              </a:cxn>
              <a:cxn ang="0">
                <a:pos x="993172" y="779145"/>
              </a:cxn>
              <a:cxn ang="0">
                <a:pos x="993172" y="632555"/>
              </a:cxn>
              <a:cxn ang="0">
                <a:pos x="668179" y="632555"/>
              </a:cxn>
              <a:cxn ang="0">
                <a:pos x="668179" y="779145"/>
              </a:cxn>
              <a:cxn ang="0">
                <a:pos x="825913" y="779145"/>
              </a:cxn>
              <a:cxn ang="0">
                <a:pos x="825913" y="632555"/>
              </a:cxn>
              <a:cxn ang="0">
                <a:pos x="500920" y="632555"/>
              </a:cxn>
              <a:cxn ang="0">
                <a:pos x="500920" y="779145"/>
              </a:cxn>
              <a:cxn ang="0">
                <a:pos x="658654" y="779145"/>
              </a:cxn>
              <a:cxn ang="0">
                <a:pos x="658654" y="632555"/>
              </a:cxn>
              <a:cxn ang="0">
                <a:pos x="333566" y="632555"/>
              </a:cxn>
              <a:cxn ang="0">
                <a:pos x="333566" y="779145"/>
              </a:cxn>
              <a:cxn ang="0">
                <a:pos x="491395" y="779145"/>
              </a:cxn>
              <a:cxn ang="0">
                <a:pos x="491395" y="632555"/>
              </a:cxn>
              <a:cxn ang="0">
                <a:pos x="166307" y="632555"/>
              </a:cxn>
              <a:cxn ang="0">
                <a:pos x="166307" y="779145"/>
              </a:cxn>
              <a:cxn ang="0">
                <a:pos x="324041" y="779145"/>
              </a:cxn>
              <a:cxn ang="0">
                <a:pos x="324041" y="632555"/>
              </a:cxn>
              <a:cxn ang="0">
                <a:pos x="9525" y="632555"/>
              </a:cxn>
              <a:cxn ang="0">
                <a:pos x="9525" y="779145"/>
              </a:cxn>
              <a:cxn ang="0">
                <a:pos x="156782" y="779145"/>
              </a:cxn>
              <a:cxn ang="0">
                <a:pos x="156782" y="632555"/>
              </a:cxn>
              <a:cxn ang="0">
                <a:pos x="4515326" y="476440"/>
              </a:cxn>
              <a:cxn ang="0">
                <a:pos x="4515326" y="623030"/>
              </a:cxn>
              <a:cxn ang="0">
                <a:pos x="4673060" y="623030"/>
              </a:cxn>
              <a:cxn ang="0">
                <a:pos x="4673060" y="476440"/>
              </a:cxn>
              <a:cxn ang="0">
                <a:pos x="4348068" y="476440"/>
              </a:cxn>
              <a:cxn ang="0">
                <a:pos x="4348068" y="623030"/>
              </a:cxn>
              <a:cxn ang="0">
                <a:pos x="4505801" y="623030"/>
              </a:cxn>
              <a:cxn ang="0">
                <a:pos x="4505801" y="476440"/>
              </a:cxn>
              <a:cxn ang="0">
                <a:pos x="4180809" y="476440"/>
              </a:cxn>
              <a:cxn ang="0">
                <a:pos x="4180809" y="623030"/>
              </a:cxn>
              <a:cxn ang="0">
                <a:pos x="4338543" y="623030"/>
              </a:cxn>
              <a:cxn ang="0">
                <a:pos x="4338543" y="476440"/>
              </a:cxn>
              <a:cxn ang="0">
                <a:pos x="4013550" y="476440"/>
              </a:cxn>
              <a:cxn ang="0">
                <a:pos x="4013550" y="623030"/>
              </a:cxn>
              <a:cxn ang="0">
                <a:pos x="4171284" y="623030"/>
              </a:cxn>
              <a:cxn ang="0">
                <a:pos x="4171284" y="476440"/>
              </a:cxn>
              <a:cxn ang="0">
                <a:pos x="3846291" y="476440"/>
              </a:cxn>
              <a:cxn ang="0">
                <a:pos x="3846291" y="623030"/>
              </a:cxn>
              <a:cxn ang="0">
                <a:pos x="4004025" y="623030"/>
              </a:cxn>
              <a:cxn ang="0">
                <a:pos x="4004025" y="476440"/>
              </a:cxn>
              <a:cxn ang="0">
                <a:pos x="3678936" y="476440"/>
              </a:cxn>
              <a:cxn ang="0">
                <a:pos x="3678936" y="623030"/>
              </a:cxn>
              <a:cxn ang="0">
                <a:pos x="3836766" y="623030"/>
              </a:cxn>
              <a:cxn ang="0">
                <a:pos x="3836766" y="476440"/>
              </a:cxn>
              <a:cxn ang="0">
                <a:pos x="3511677" y="476440"/>
              </a:cxn>
              <a:cxn ang="0">
                <a:pos x="3511677" y="623030"/>
              </a:cxn>
              <a:cxn ang="0">
                <a:pos x="3669411" y="623030"/>
              </a:cxn>
              <a:cxn ang="0">
                <a:pos x="3669411" y="476440"/>
              </a:cxn>
              <a:cxn ang="0">
                <a:pos x="3344418" y="476440"/>
              </a:cxn>
              <a:cxn ang="0">
                <a:pos x="3344418" y="623030"/>
              </a:cxn>
              <a:cxn ang="0">
                <a:pos x="3502152" y="623030"/>
              </a:cxn>
              <a:cxn ang="0">
                <a:pos x="3502152" y="476440"/>
              </a:cxn>
              <a:cxn ang="0">
                <a:pos x="3177159" y="476440"/>
              </a:cxn>
              <a:cxn ang="0">
                <a:pos x="3177159" y="623030"/>
              </a:cxn>
              <a:cxn ang="0">
                <a:pos x="3334893" y="623030"/>
              </a:cxn>
              <a:cxn ang="0">
                <a:pos x="3334893" y="476440"/>
              </a:cxn>
              <a:cxn ang="0">
                <a:pos x="3009900" y="476440"/>
              </a:cxn>
              <a:cxn ang="0">
                <a:pos x="3009900" y="623030"/>
              </a:cxn>
              <a:cxn ang="0">
                <a:pos x="3167634" y="623030"/>
              </a:cxn>
              <a:cxn ang="0">
                <a:pos x="3167634" y="476440"/>
              </a:cxn>
              <a:cxn ang="0">
                <a:pos x="2842641" y="476440"/>
              </a:cxn>
              <a:cxn ang="0">
                <a:pos x="2842641" y="623030"/>
              </a:cxn>
              <a:cxn ang="0">
                <a:pos x="3000375" y="623030"/>
              </a:cxn>
              <a:cxn ang="0">
                <a:pos x="3000375" y="476440"/>
              </a:cxn>
              <a:cxn ang="0">
                <a:pos x="2675382" y="476440"/>
              </a:cxn>
              <a:cxn ang="0">
                <a:pos x="2675382" y="623030"/>
              </a:cxn>
              <a:cxn ang="0">
                <a:pos x="2833116" y="623030"/>
              </a:cxn>
              <a:cxn ang="0">
                <a:pos x="2833116" y="476440"/>
              </a:cxn>
              <a:cxn ang="0">
                <a:pos x="2508123" y="476440"/>
              </a:cxn>
              <a:cxn ang="0">
                <a:pos x="2508123" y="623030"/>
              </a:cxn>
              <a:cxn ang="0">
                <a:pos x="2665857" y="623030"/>
              </a:cxn>
              <a:cxn ang="0">
                <a:pos x="2665857" y="476440"/>
              </a:cxn>
              <a:cxn ang="0">
                <a:pos x="2340864" y="476440"/>
              </a:cxn>
              <a:cxn ang="0">
                <a:pos x="2340864" y="623030"/>
              </a:cxn>
              <a:cxn ang="0">
                <a:pos x="2498598" y="623030"/>
              </a:cxn>
              <a:cxn ang="0">
                <a:pos x="2498598" y="476440"/>
              </a:cxn>
              <a:cxn ang="0">
                <a:pos x="2173510" y="476440"/>
              </a:cxn>
              <a:cxn ang="0">
                <a:pos x="2173510" y="623030"/>
              </a:cxn>
              <a:cxn ang="0">
                <a:pos x="2331339" y="623030"/>
              </a:cxn>
              <a:cxn ang="0">
                <a:pos x="2331339" y="476440"/>
              </a:cxn>
              <a:cxn ang="0">
                <a:pos x="2006251" y="476440"/>
              </a:cxn>
              <a:cxn ang="0">
                <a:pos x="2006251" y="623030"/>
              </a:cxn>
              <a:cxn ang="0">
                <a:pos x="2163985" y="623030"/>
              </a:cxn>
              <a:cxn ang="0">
                <a:pos x="2163985" y="476440"/>
              </a:cxn>
              <a:cxn ang="0">
                <a:pos x="1838992" y="476440"/>
              </a:cxn>
              <a:cxn ang="0">
                <a:pos x="1838992" y="623030"/>
              </a:cxn>
              <a:cxn ang="0">
                <a:pos x="1996726" y="623030"/>
              </a:cxn>
              <a:cxn ang="0">
                <a:pos x="1996726" y="476440"/>
              </a:cxn>
              <a:cxn ang="0">
                <a:pos x="1671733" y="476440"/>
              </a:cxn>
              <a:cxn ang="0">
                <a:pos x="1671733" y="623030"/>
              </a:cxn>
              <a:cxn ang="0">
                <a:pos x="1829467" y="623030"/>
              </a:cxn>
              <a:cxn ang="0">
                <a:pos x="1829467" y="476440"/>
              </a:cxn>
              <a:cxn ang="0">
                <a:pos x="1504474" y="476440"/>
              </a:cxn>
              <a:cxn ang="0">
                <a:pos x="1504474" y="623030"/>
              </a:cxn>
              <a:cxn ang="0">
                <a:pos x="1662208" y="623030"/>
              </a:cxn>
              <a:cxn ang="0">
                <a:pos x="1662208" y="476440"/>
              </a:cxn>
              <a:cxn ang="0">
                <a:pos x="1337215" y="476440"/>
              </a:cxn>
              <a:cxn ang="0">
                <a:pos x="1337215" y="623030"/>
              </a:cxn>
              <a:cxn ang="0">
                <a:pos x="1494949" y="623030"/>
              </a:cxn>
              <a:cxn ang="0">
                <a:pos x="1494949" y="476440"/>
              </a:cxn>
              <a:cxn ang="0">
                <a:pos x="1169956" y="476440"/>
              </a:cxn>
              <a:cxn ang="0">
                <a:pos x="1169956" y="623030"/>
              </a:cxn>
              <a:cxn ang="0">
                <a:pos x="1327690" y="623030"/>
              </a:cxn>
              <a:cxn ang="0">
                <a:pos x="1327690" y="476440"/>
              </a:cxn>
              <a:cxn ang="0">
                <a:pos x="1002697" y="476440"/>
              </a:cxn>
              <a:cxn ang="0">
                <a:pos x="1002697" y="623030"/>
              </a:cxn>
              <a:cxn ang="0">
                <a:pos x="1160431" y="623030"/>
              </a:cxn>
              <a:cxn ang="0">
                <a:pos x="1160431" y="476440"/>
              </a:cxn>
              <a:cxn ang="0">
                <a:pos x="835438" y="476440"/>
              </a:cxn>
              <a:cxn ang="0">
                <a:pos x="835438" y="623030"/>
              </a:cxn>
              <a:cxn ang="0">
                <a:pos x="993172" y="623030"/>
              </a:cxn>
              <a:cxn ang="0">
                <a:pos x="993172" y="476440"/>
              </a:cxn>
              <a:cxn ang="0">
                <a:pos x="668179" y="476440"/>
              </a:cxn>
              <a:cxn ang="0">
                <a:pos x="668179" y="623030"/>
              </a:cxn>
              <a:cxn ang="0">
                <a:pos x="825913" y="623030"/>
              </a:cxn>
              <a:cxn ang="0">
                <a:pos x="825913" y="476440"/>
              </a:cxn>
              <a:cxn ang="0">
                <a:pos x="500920" y="476440"/>
              </a:cxn>
              <a:cxn ang="0">
                <a:pos x="500920" y="623030"/>
              </a:cxn>
              <a:cxn ang="0">
                <a:pos x="658654" y="623030"/>
              </a:cxn>
              <a:cxn ang="0">
                <a:pos x="658654" y="476440"/>
              </a:cxn>
              <a:cxn ang="0">
                <a:pos x="333566" y="476440"/>
              </a:cxn>
              <a:cxn ang="0">
                <a:pos x="333566" y="623030"/>
              </a:cxn>
              <a:cxn ang="0">
                <a:pos x="491395" y="623030"/>
              </a:cxn>
              <a:cxn ang="0">
                <a:pos x="491395" y="476440"/>
              </a:cxn>
              <a:cxn ang="0">
                <a:pos x="166307" y="476440"/>
              </a:cxn>
              <a:cxn ang="0">
                <a:pos x="166307" y="623030"/>
              </a:cxn>
              <a:cxn ang="0">
                <a:pos x="324041" y="623030"/>
              </a:cxn>
              <a:cxn ang="0">
                <a:pos x="324041" y="476440"/>
              </a:cxn>
              <a:cxn ang="0">
                <a:pos x="9525" y="476440"/>
              </a:cxn>
              <a:cxn ang="0">
                <a:pos x="9525" y="623030"/>
              </a:cxn>
              <a:cxn ang="0">
                <a:pos x="156782" y="623030"/>
              </a:cxn>
              <a:cxn ang="0">
                <a:pos x="156782" y="476440"/>
              </a:cxn>
              <a:cxn ang="0">
                <a:pos x="4515326" y="320325"/>
              </a:cxn>
              <a:cxn ang="0">
                <a:pos x="4515326" y="466915"/>
              </a:cxn>
              <a:cxn ang="0">
                <a:pos x="4673060" y="466915"/>
              </a:cxn>
              <a:cxn ang="0">
                <a:pos x="4673060" y="320325"/>
              </a:cxn>
              <a:cxn ang="0">
                <a:pos x="4348068" y="320325"/>
              </a:cxn>
              <a:cxn ang="0">
                <a:pos x="4348068" y="466915"/>
              </a:cxn>
              <a:cxn ang="0">
                <a:pos x="4505801" y="466915"/>
              </a:cxn>
              <a:cxn ang="0">
                <a:pos x="4505801" y="320325"/>
              </a:cxn>
              <a:cxn ang="0">
                <a:pos x="4180809" y="320325"/>
              </a:cxn>
              <a:cxn ang="0">
                <a:pos x="4180809" y="466915"/>
              </a:cxn>
              <a:cxn ang="0">
                <a:pos x="4338543" y="466915"/>
              </a:cxn>
              <a:cxn ang="0">
                <a:pos x="4338543" y="320325"/>
              </a:cxn>
              <a:cxn ang="0">
                <a:pos x="4013550" y="320325"/>
              </a:cxn>
              <a:cxn ang="0">
                <a:pos x="4013550" y="466915"/>
              </a:cxn>
              <a:cxn ang="0">
                <a:pos x="4171284" y="466915"/>
              </a:cxn>
              <a:cxn ang="0">
                <a:pos x="4171284" y="320325"/>
              </a:cxn>
              <a:cxn ang="0">
                <a:pos x="3846291" y="320325"/>
              </a:cxn>
              <a:cxn ang="0">
                <a:pos x="3846291" y="466915"/>
              </a:cxn>
              <a:cxn ang="0">
                <a:pos x="4004025" y="466915"/>
              </a:cxn>
              <a:cxn ang="0">
                <a:pos x="4004025" y="320325"/>
              </a:cxn>
              <a:cxn ang="0">
                <a:pos x="3678936" y="320325"/>
              </a:cxn>
              <a:cxn ang="0">
                <a:pos x="3678936" y="466915"/>
              </a:cxn>
              <a:cxn ang="0">
                <a:pos x="3836766" y="466915"/>
              </a:cxn>
              <a:cxn ang="0">
                <a:pos x="3836766" y="320325"/>
              </a:cxn>
              <a:cxn ang="0">
                <a:pos x="3511677" y="320325"/>
              </a:cxn>
              <a:cxn ang="0">
                <a:pos x="3511677" y="466915"/>
              </a:cxn>
              <a:cxn ang="0">
                <a:pos x="3669411" y="466915"/>
              </a:cxn>
              <a:cxn ang="0">
                <a:pos x="3669411" y="320325"/>
              </a:cxn>
              <a:cxn ang="0">
                <a:pos x="3344418" y="320325"/>
              </a:cxn>
              <a:cxn ang="0">
                <a:pos x="3344418" y="466915"/>
              </a:cxn>
              <a:cxn ang="0">
                <a:pos x="3502152" y="466915"/>
              </a:cxn>
              <a:cxn ang="0">
                <a:pos x="3502152" y="320325"/>
              </a:cxn>
              <a:cxn ang="0">
                <a:pos x="3177159" y="320325"/>
              </a:cxn>
              <a:cxn ang="0">
                <a:pos x="3177159" y="466915"/>
              </a:cxn>
              <a:cxn ang="0">
                <a:pos x="3334893" y="466915"/>
              </a:cxn>
              <a:cxn ang="0">
                <a:pos x="3334893" y="320325"/>
              </a:cxn>
              <a:cxn ang="0">
                <a:pos x="3009900" y="320325"/>
              </a:cxn>
              <a:cxn ang="0">
                <a:pos x="3009900" y="466915"/>
              </a:cxn>
              <a:cxn ang="0">
                <a:pos x="3167634" y="466915"/>
              </a:cxn>
              <a:cxn ang="0">
                <a:pos x="3167634" y="320325"/>
              </a:cxn>
              <a:cxn ang="0">
                <a:pos x="2842641" y="320325"/>
              </a:cxn>
              <a:cxn ang="0">
                <a:pos x="2842641" y="466915"/>
              </a:cxn>
              <a:cxn ang="0">
                <a:pos x="3000375" y="466915"/>
              </a:cxn>
              <a:cxn ang="0">
                <a:pos x="3000375" y="320325"/>
              </a:cxn>
              <a:cxn ang="0">
                <a:pos x="2675382" y="320325"/>
              </a:cxn>
              <a:cxn ang="0">
                <a:pos x="2675382" y="466915"/>
              </a:cxn>
              <a:cxn ang="0">
                <a:pos x="2833116" y="466915"/>
              </a:cxn>
              <a:cxn ang="0">
                <a:pos x="2833116" y="320325"/>
              </a:cxn>
              <a:cxn ang="0">
                <a:pos x="2508123" y="320325"/>
              </a:cxn>
              <a:cxn ang="0">
                <a:pos x="2508123" y="466915"/>
              </a:cxn>
              <a:cxn ang="0">
                <a:pos x="2665857" y="466915"/>
              </a:cxn>
              <a:cxn ang="0">
                <a:pos x="2665857" y="320325"/>
              </a:cxn>
              <a:cxn ang="0">
                <a:pos x="2340864" y="320325"/>
              </a:cxn>
              <a:cxn ang="0">
                <a:pos x="2340864" y="466915"/>
              </a:cxn>
              <a:cxn ang="0">
                <a:pos x="2498598" y="466915"/>
              </a:cxn>
              <a:cxn ang="0">
                <a:pos x="2498598" y="320325"/>
              </a:cxn>
              <a:cxn ang="0">
                <a:pos x="2173510" y="320325"/>
              </a:cxn>
              <a:cxn ang="0">
                <a:pos x="2173510" y="466915"/>
              </a:cxn>
              <a:cxn ang="0">
                <a:pos x="2331339" y="466915"/>
              </a:cxn>
              <a:cxn ang="0">
                <a:pos x="2331339" y="320325"/>
              </a:cxn>
              <a:cxn ang="0">
                <a:pos x="2006251" y="320325"/>
              </a:cxn>
              <a:cxn ang="0">
                <a:pos x="2006251" y="466915"/>
              </a:cxn>
              <a:cxn ang="0">
                <a:pos x="2163985" y="466915"/>
              </a:cxn>
              <a:cxn ang="0">
                <a:pos x="2163985" y="320325"/>
              </a:cxn>
              <a:cxn ang="0">
                <a:pos x="1838992" y="320325"/>
              </a:cxn>
              <a:cxn ang="0">
                <a:pos x="1838992" y="466915"/>
              </a:cxn>
              <a:cxn ang="0">
                <a:pos x="1996726" y="466915"/>
              </a:cxn>
              <a:cxn ang="0">
                <a:pos x="1996726" y="320325"/>
              </a:cxn>
              <a:cxn ang="0">
                <a:pos x="1671733" y="320325"/>
              </a:cxn>
              <a:cxn ang="0">
                <a:pos x="1671733" y="466915"/>
              </a:cxn>
              <a:cxn ang="0">
                <a:pos x="1829467" y="466915"/>
              </a:cxn>
              <a:cxn ang="0">
                <a:pos x="1829467" y="320325"/>
              </a:cxn>
              <a:cxn ang="0">
                <a:pos x="1504474" y="320325"/>
              </a:cxn>
              <a:cxn ang="0">
                <a:pos x="1504474" y="466915"/>
              </a:cxn>
              <a:cxn ang="0">
                <a:pos x="1662208" y="466915"/>
              </a:cxn>
              <a:cxn ang="0">
                <a:pos x="1662208" y="320325"/>
              </a:cxn>
              <a:cxn ang="0">
                <a:pos x="1337215" y="320325"/>
              </a:cxn>
              <a:cxn ang="0">
                <a:pos x="1337215" y="466915"/>
              </a:cxn>
              <a:cxn ang="0">
                <a:pos x="1494949" y="466915"/>
              </a:cxn>
              <a:cxn ang="0">
                <a:pos x="1494949" y="320325"/>
              </a:cxn>
              <a:cxn ang="0">
                <a:pos x="1169956" y="320325"/>
              </a:cxn>
              <a:cxn ang="0">
                <a:pos x="1169956" y="466915"/>
              </a:cxn>
              <a:cxn ang="0">
                <a:pos x="1327690" y="466915"/>
              </a:cxn>
              <a:cxn ang="0">
                <a:pos x="1327690" y="320325"/>
              </a:cxn>
              <a:cxn ang="0">
                <a:pos x="1002697" y="320325"/>
              </a:cxn>
              <a:cxn ang="0">
                <a:pos x="1002697" y="466915"/>
              </a:cxn>
              <a:cxn ang="0">
                <a:pos x="1160431" y="466915"/>
              </a:cxn>
              <a:cxn ang="0">
                <a:pos x="1160431" y="320325"/>
              </a:cxn>
              <a:cxn ang="0">
                <a:pos x="835438" y="320325"/>
              </a:cxn>
              <a:cxn ang="0">
                <a:pos x="835438" y="466915"/>
              </a:cxn>
              <a:cxn ang="0">
                <a:pos x="993172" y="466915"/>
              </a:cxn>
              <a:cxn ang="0">
                <a:pos x="993172" y="320325"/>
              </a:cxn>
              <a:cxn ang="0">
                <a:pos x="668179" y="320325"/>
              </a:cxn>
              <a:cxn ang="0">
                <a:pos x="668179" y="466915"/>
              </a:cxn>
              <a:cxn ang="0">
                <a:pos x="825913" y="466915"/>
              </a:cxn>
              <a:cxn ang="0">
                <a:pos x="825913" y="320325"/>
              </a:cxn>
              <a:cxn ang="0">
                <a:pos x="500920" y="320325"/>
              </a:cxn>
              <a:cxn ang="0">
                <a:pos x="500920" y="466915"/>
              </a:cxn>
              <a:cxn ang="0">
                <a:pos x="658654" y="466915"/>
              </a:cxn>
              <a:cxn ang="0">
                <a:pos x="658654" y="320325"/>
              </a:cxn>
              <a:cxn ang="0">
                <a:pos x="333566" y="320325"/>
              </a:cxn>
              <a:cxn ang="0">
                <a:pos x="333566" y="466915"/>
              </a:cxn>
              <a:cxn ang="0">
                <a:pos x="491395" y="466915"/>
              </a:cxn>
              <a:cxn ang="0">
                <a:pos x="491395" y="320325"/>
              </a:cxn>
              <a:cxn ang="0">
                <a:pos x="166307" y="320325"/>
              </a:cxn>
              <a:cxn ang="0">
                <a:pos x="166307" y="466915"/>
              </a:cxn>
              <a:cxn ang="0">
                <a:pos x="324041" y="466915"/>
              </a:cxn>
              <a:cxn ang="0">
                <a:pos x="324041" y="320325"/>
              </a:cxn>
              <a:cxn ang="0">
                <a:pos x="9525" y="320325"/>
              </a:cxn>
              <a:cxn ang="0">
                <a:pos x="9525" y="466915"/>
              </a:cxn>
              <a:cxn ang="0">
                <a:pos x="156782" y="466915"/>
              </a:cxn>
              <a:cxn ang="0">
                <a:pos x="156782" y="320325"/>
              </a:cxn>
              <a:cxn ang="0">
                <a:pos x="4515326" y="164211"/>
              </a:cxn>
              <a:cxn ang="0">
                <a:pos x="4515326" y="310800"/>
              </a:cxn>
              <a:cxn ang="0">
                <a:pos x="4673060" y="310800"/>
              </a:cxn>
              <a:cxn ang="0">
                <a:pos x="4673060" y="164211"/>
              </a:cxn>
              <a:cxn ang="0">
                <a:pos x="4348068" y="164211"/>
              </a:cxn>
              <a:cxn ang="0">
                <a:pos x="4348068" y="310800"/>
              </a:cxn>
              <a:cxn ang="0">
                <a:pos x="4505801" y="310800"/>
              </a:cxn>
              <a:cxn ang="0">
                <a:pos x="4505801" y="164211"/>
              </a:cxn>
              <a:cxn ang="0">
                <a:pos x="4180809" y="164211"/>
              </a:cxn>
              <a:cxn ang="0">
                <a:pos x="4180809" y="310800"/>
              </a:cxn>
              <a:cxn ang="0">
                <a:pos x="4338543" y="310800"/>
              </a:cxn>
              <a:cxn ang="0">
                <a:pos x="4338543" y="164211"/>
              </a:cxn>
              <a:cxn ang="0">
                <a:pos x="4013550" y="164211"/>
              </a:cxn>
              <a:cxn ang="0">
                <a:pos x="4013550" y="310800"/>
              </a:cxn>
              <a:cxn ang="0">
                <a:pos x="4171284" y="310800"/>
              </a:cxn>
              <a:cxn ang="0">
                <a:pos x="4171284" y="164211"/>
              </a:cxn>
              <a:cxn ang="0">
                <a:pos x="3846291" y="164211"/>
              </a:cxn>
              <a:cxn ang="0">
                <a:pos x="3846291" y="310800"/>
              </a:cxn>
              <a:cxn ang="0">
                <a:pos x="4004025" y="310800"/>
              </a:cxn>
              <a:cxn ang="0">
                <a:pos x="4004025" y="164211"/>
              </a:cxn>
              <a:cxn ang="0">
                <a:pos x="3678936" y="164211"/>
              </a:cxn>
              <a:cxn ang="0">
                <a:pos x="3678936" y="310800"/>
              </a:cxn>
              <a:cxn ang="0">
                <a:pos x="3836766" y="310800"/>
              </a:cxn>
              <a:cxn ang="0">
                <a:pos x="3836766" y="164211"/>
              </a:cxn>
              <a:cxn ang="0">
                <a:pos x="3511677" y="164211"/>
              </a:cxn>
              <a:cxn ang="0">
                <a:pos x="3511677" y="310800"/>
              </a:cxn>
              <a:cxn ang="0">
                <a:pos x="3669411" y="310800"/>
              </a:cxn>
              <a:cxn ang="0">
                <a:pos x="3669411" y="164211"/>
              </a:cxn>
              <a:cxn ang="0">
                <a:pos x="3344418" y="164211"/>
              </a:cxn>
              <a:cxn ang="0">
                <a:pos x="3344418" y="310800"/>
              </a:cxn>
              <a:cxn ang="0">
                <a:pos x="3502152" y="310800"/>
              </a:cxn>
              <a:cxn ang="0">
                <a:pos x="3502152" y="164211"/>
              </a:cxn>
              <a:cxn ang="0">
                <a:pos x="3177159" y="164211"/>
              </a:cxn>
              <a:cxn ang="0">
                <a:pos x="3177159" y="310800"/>
              </a:cxn>
              <a:cxn ang="0">
                <a:pos x="3334893" y="310800"/>
              </a:cxn>
              <a:cxn ang="0">
                <a:pos x="3334893" y="164211"/>
              </a:cxn>
              <a:cxn ang="0">
                <a:pos x="3009900" y="164211"/>
              </a:cxn>
              <a:cxn ang="0">
                <a:pos x="3009900" y="310800"/>
              </a:cxn>
              <a:cxn ang="0">
                <a:pos x="3167634" y="310800"/>
              </a:cxn>
              <a:cxn ang="0">
                <a:pos x="3167634" y="164211"/>
              </a:cxn>
              <a:cxn ang="0">
                <a:pos x="2842641" y="164211"/>
              </a:cxn>
              <a:cxn ang="0">
                <a:pos x="2842641" y="310800"/>
              </a:cxn>
              <a:cxn ang="0">
                <a:pos x="3000375" y="310800"/>
              </a:cxn>
              <a:cxn ang="0">
                <a:pos x="3000375" y="164211"/>
              </a:cxn>
              <a:cxn ang="0">
                <a:pos x="2675382" y="164211"/>
              </a:cxn>
              <a:cxn ang="0">
                <a:pos x="2675382" y="310800"/>
              </a:cxn>
              <a:cxn ang="0">
                <a:pos x="2833116" y="310800"/>
              </a:cxn>
              <a:cxn ang="0">
                <a:pos x="2833116" y="164211"/>
              </a:cxn>
              <a:cxn ang="0">
                <a:pos x="2508123" y="164211"/>
              </a:cxn>
              <a:cxn ang="0">
                <a:pos x="2508123" y="310800"/>
              </a:cxn>
              <a:cxn ang="0">
                <a:pos x="2665857" y="310800"/>
              </a:cxn>
              <a:cxn ang="0">
                <a:pos x="2665857" y="164211"/>
              </a:cxn>
              <a:cxn ang="0">
                <a:pos x="2340864" y="164211"/>
              </a:cxn>
              <a:cxn ang="0">
                <a:pos x="2340864" y="310800"/>
              </a:cxn>
              <a:cxn ang="0">
                <a:pos x="2498598" y="310800"/>
              </a:cxn>
              <a:cxn ang="0">
                <a:pos x="2498598" y="164211"/>
              </a:cxn>
              <a:cxn ang="0">
                <a:pos x="2173510" y="164211"/>
              </a:cxn>
              <a:cxn ang="0">
                <a:pos x="2173510" y="310800"/>
              </a:cxn>
              <a:cxn ang="0">
                <a:pos x="2331339" y="310800"/>
              </a:cxn>
              <a:cxn ang="0">
                <a:pos x="2331339" y="164211"/>
              </a:cxn>
              <a:cxn ang="0">
                <a:pos x="2006251" y="164211"/>
              </a:cxn>
              <a:cxn ang="0">
                <a:pos x="2006251" y="310800"/>
              </a:cxn>
              <a:cxn ang="0">
                <a:pos x="2163985" y="310800"/>
              </a:cxn>
              <a:cxn ang="0">
                <a:pos x="2163985" y="164211"/>
              </a:cxn>
              <a:cxn ang="0">
                <a:pos x="1838992" y="164211"/>
              </a:cxn>
              <a:cxn ang="0">
                <a:pos x="1838992" y="310800"/>
              </a:cxn>
              <a:cxn ang="0">
                <a:pos x="1996726" y="310800"/>
              </a:cxn>
              <a:cxn ang="0">
                <a:pos x="1996726" y="164211"/>
              </a:cxn>
              <a:cxn ang="0">
                <a:pos x="1671733" y="164211"/>
              </a:cxn>
              <a:cxn ang="0">
                <a:pos x="1671733" y="310800"/>
              </a:cxn>
              <a:cxn ang="0">
                <a:pos x="1829467" y="310800"/>
              </a:cxn>
              <a:cxn ang="0">
                <a:pos x="1829467" y="164211"/>
              </a:cxn>
              <a:cxn ang="0">
                <a:pos x="1504474" y="164211"/>
              </a:cxn>
              <a:cxn ang="0">
                <a:pos x="1504474" y="310800"/>
              </a:cxn>
              <a:cxn ang="0">
                <a:pos x="1662208" y="310800"/>
              </a:cxn>
              <a:cxn ang="0">
                <a:pos x="1662208" y="164211"/>
              </a:cxn>
              <a:cxn ang="0">
                <a:pos x="1337215" y="164211"/>
              </a:cxn>
              <a:cxn ang="0">
                <a:pos x="1337215" y="310800"/>
              </a:cxn>
              <a:cxn ang="0">
                <a:pos x="1494949" y="310800"/>
              </a:cxn>
              <a:cxn ang="0">
                <a:pos x="1494949" y="164211"/>
              </a:cxn>
              <a:cxn ang="0">
                <a:pos x="1169956" y="164211"/>
              </a:cxn>
              <a:cxn ang="0">
                <a:pos x="1169956" y="310800"/>
              </a:cxn>
              <a:cxn ang="0">
                <a:pos x="1327690" y="310800"/>
              </a:cxn>
              <a:cxn ang="0">
                <a:pos x="1327690" y="164211"/>
              </a:cxn>
              <a:cxn ang="0">
                <a:pos x="1002697" y="164211"/>
              </a:cxn>
              <a:cxn ang="0">
                <a:pos x="1002697" y="310800"/>
              </a:cxn>
              <a:cxn ang="0">
                <a:pos x="1160431" y="310800"/>
              </a:cxn>
              <a:cxn ang="0">
                <a:pos x="1160431" y="164211"/>
              </a:cxn>
              <a:cxn ang="0">
                <a:pos x="835438" y="164211"/>
              </a:cxn>
              <a:cxn ang="0">
                <a:pos x="835438" y="310800"/>
              </a:cxn>
              <a:cxn ang="0">
                <a:pos x="993172" y="310800"/>
              </a:cxn>
              <a:cxn ang="0">
                <a:pos x="993172" y="164211"/>
              </a:cxn>
              <a:cxn ang="0">
                <a:pos x="668179" y="164211"/>
              </a:cxn>
              <a:cxn ang="0">
                <a:pos x="668179" y="310800"/>
              </a:cxn>
              <a:cxn ang="0">
                <a:pos x="825913" y="310800"/>
              </a:cxn>
              <a:cxn ang="0">
                <a:pos x="825913" y="164211"/>
              </a:cxn>
              <a:cxn ang="0">
                <a:pos x="500920" y="164211"/>
              </a:cxn>
              <a:cxn ang="0">
                <a:pos x="500920" y="310800"/>
              </a:cxn>
              <a:cxn ang="0">
                <a:pos x="658654" y="310800"/>
              </a:cxn>
              <a:cxn ang="0">
                <a:pos x="658654" y="164211"/>
              </a:cxn>
              <a:cxn ang="0">
                <a:pos x="333566" y="164211"/>
              </a:cxn>
              <a:cxn ang="0">
                <a:pos x="333566" y="310800"/>
              </a:cxn>
              <a:cxn ang="0">
                <a:pos x="491395" y="310800"/>
              </a:cxn>
              <a:cxn ang="0">
                <a:pos x="491395" y="164211"/>
              </a:cxn>
              <a:cxn ang="0">
                <a:pos x="166307" y="164211"/>
              </a:cxn>
              <a:cxn ang="0">
                <a:pos x="166307" y="310800"/>
              </a:cxn>
              <a:cxn ang="0">
                <a:pos x="324041" y="310800"/>
              </a:cxn>
              <a:cxn ang="0">
                <a:pos x="324041" y="164211"/>
              </a:cxn>
              <a:cxn ang="0">
                <a:pos x="9525" y="164211"/>
              </a:cxn>
              <a:cxn ang="0">
                <a:pos x="9525" y="310800"/>
              </a:cxn>
              <a:cxn ang="0">
                <a:pos x="156782" y="310800"/>
              </a:cxn>
              <a:cxn ang="0">
                <a:pos x="156782" y="164211"/>
              </a:cxn>
              <a:cxn ang="0">
                <a:pos x="0" y="0"/>
              </a:cxn>
              <a:cxn ang="0">
                <a:pos x="9525" y="0"/>
              </a:cxn>
              <a:cxn ang="0">
                <a:pos x="9525" y="154686"/>
              </a:cxn>
              <a:cxn ang="0">
                <a:pos x="156782" y="154686"/>
              </a:cxn>
              <a:cxn ang="0">
                <a:pos x="156782" y="0"/>
              </a:cxn>
              <a:cxn ang="0">
                <a:pos x="166307" y="0"/>
              </a:cxn>
              <a:cxn ang="0">
                <a:pos x="166307" y="154686"/>
              </a:cxn>
              <a:cxn ang="0">
                <a:pos x="324041" y="154686"/>
              </a:cxn>
              <a:cxn ang="0">
                <a:pos x="324041" y="0"/>
              </a:cxn>
              <a:cxn ang="0">
                <a:pos x="333566" y="0"/>
              </a:cxn>
              <a:cxn ang="0">
                <a:pos x="333566" y="154686"/>
              </a:cxn>
              <a:cxn ang="0">
                <a:pos x="491395" y="154686"/>
              </a:cxn>
              <a:cxn ang="0">
                <a:pos x="491395" y="0"/>
              </a:cxn>
              <a:cxn ang="0">
                <a:pos x="500920" y="0"/>
              </a:cxn>
              <a:cxn ang="0">
                <a:pos x="500920" y="154686"/>
              </a:cxn>
              <a:cxn ang="0">
                <a:pos x="658654" y="154686"/>
              </a:cxn>
              <a:cxn ang="0">
                <a:pos x="658654" y="0"/>
              </a:cxn>
              <a:cxn ang="0">
                <a:pos x="668179" y="0"/>
              </a:cxn>
              <a:cxn ang="0">
                <a:pos x="668179" y="154686"/>
              </a:cxn>
              <a:cxn ang="0">
                <a:pos x="825913" y="154686"/>
              </a:cxn>
              <a:cxn ang="0">
                <a:pos x="825913" y="0"/>
              </a:cxn>
              <a:cxn ang="0">
                <a:pos x="835438" y="0"/>
              </a:cxn>
              <a:cxn ang="0">
                <a:pos x="835438" y="154686"/>
              </a:cxn>
              <a:cxn ang="0">
                <a:pos x="993172" y="154686"/>
              </a:cxn>
              <a:cxn ang="0">
                <a:pos x="993172" y="0"/>
              </a:cxn>
              <a:cxn ang="0">
                <a:pos x="1002697" y="0"/>
              </a:cxn>
              <a:cxn ang="0">
                <a:pos x="1002697" y="154686"/>
              </a:cxn>
              <a:cxn ang="0">
                <a:pos x="1160431" y="154686"/>
              </a:cxn>
              <a:cxn ang="0">
                <a:pos x="1160431" y="0"/>
              </a:cxn>
              <a:cxn ang="0">
                <a:pos x="1169956" y="0"/>
              </a:cxn>
              <a:cxn ang="0">
                <a:pos x="1169956" y="154686"/>
              </a:cxn>
              <a:cxn ang="0">
                <a:pos x="1327690" y="154686"/>
              </a:cxn>
              <a:cxn ang="0">
                <a:pos x="1327690" y="0"/>
              </a:cxn>
              <a:cxn ang="0">
                <a:pos x="1337215" y="0"/>
              </a:cxn>
              <a:cxn ang="0">
                <a:pos x="1337215" y="154686"/>
              </a:cxn>
              <a:cxn ang="0">
                <a:pos x="1494949" y="154686"/>
              </a:cxn>
              <a:cxn ang="0">
                <a:pos x="1494949" y="0"/>
              </a:cxn>
              <a:cxn ang="0">
                <a:pos x="1504474" y="0"/>
              </a:cxn>
              <a:cxn ang="0">
                <a:pos x="1504474" y="154686"/>
              </a:cxn>
              <a:cxn ang="0">
                <a:pos x="1662208" y="154686"/>
              </a:cxn>
              <a:cxn ang="0">
                <a:pos x="1662208" y="0"/>
              </a:cxn>
              <a:cxn ang="0">
                <a:pos x="1671733" y="0"/>
              </a:cxn>
              <a:cxn ang="0">
                <a:pos x="1671733" y="154686"/>
              </a:cxn>
              <a:cxn ang="0">
                <a:pos x="1829467" y="154686"/>
              </a:cxn>
              <a:cxn ang="0">
                <a:pos x="1829467" y="0"/>
              </a:cxn>
              <a:cxn ang="0">
                <a:pos x="1838992" y="0"/>
              </a:cxn>
              <a:cxn ang="0">
                <a:pos x="1838992" y="154686"/>
              </a:cxn>
              <a:cxn ang="0">
                <a:pos x="1996726" y="154686"/>
              </a:cxn>
              <a:cxn ang="0">
                <a:pos x="1996726" y="0"/>
              </a:cxn>
              <a:cxn ang="0">
                <a:pos x="2006251" y="0"/>
              </a:cxn>
              <a:cxn ang="0">
                <a:pos x="2006251" y="154686"/>
              </a:cxn>
              <a:cxn ang="0">
                <a:pos x="2163985" y="154686"/>
              </a:cxn>
              <a:cxn ang="0">
                <a:pos x="2163985" y="0"/>
              </a:cxn>
              <a:cxn ang="0">
                <a:pos x="2173510" y="0"/>
              </a:cxn>
              <a:cxn ang="0">
                <a:pos x="2173510" y="154686"/>
              </a:cxn>
              <a:cxn ang="0">
                <a:pos x="2331339" y="154686"/>
              </a:cxn>
              <a:cxn ang="0">
                <a:pos x="2331339" y="0"/>
              </a:cxn>
              <a:cxn ang="0">
                <a:pos x="2340864" y="0"/>
              </a:cxn>
              <a:cxn ang="0">
                <a:pos x="2340864" y="154686"/>
              </a:cxn>
              <a:cxn ang="0">
                <a:pos x="2498598" y="154686"/>
              </a:cxn>
              <a:cxn ang="0">
                <a:pos x="2498598" y="0"/>
              </a:cxn>
              <a:cxn ang="0">
                <a:pos x="2508123" y="0"/>
              </a:cxn>
              <a:cxn ang="0">
                <a:pos x="2508123" y="154686"/>
              </a:cxn>
              <a:cxn ang="0">
                <a:pos x="2665857" y="154686"/>
              </a:cxn>
              <a:cxn ang="0">
                <a:pos x="2665857" y="0"/>
              </a:cxn>
              <a:cxn ang="0">
                <a:pos x="2675382" y="0"/>
              </a:cxn>
              <a:cxn ang="0">
                <a:pos x="2675382" y="154686"/>
              </a:cxn>
              <a:cxn ang="0">
                <a:pos x="2833116" y="154686"/>
              </a:cxn>
              <a:cxn ang="0">
                <a:pos x="2833116" y="0"/>
              </a:cxn>
              <a:cxn ang="0">
                <a:pos x="2842641" y="0"/>
              </a:cxn>
              <a:cxn ang="0">
                <a:pos x="2842641" y="154686"/>
              </a:cxn>
              <a:cxn ang="0">
                <a:pos x="3000375" y="154686"/>
              </a:cxn>
              <a:cxn ang="0">
                <a:pos x="3000375" y="0"/>
              </a:cxn>
              <a:cxn ang="0">
                <a:pos x="3009900" y="0"/>
              </a:cxn>
              <a:cxn ang="0">
                <a:pos x="3009900" y="154686"/>
              </a:cxn>
              <a:cxn ang="0">
                <a:pos x="3167634" y="154686"/>
              </a:cxn>
              <a:cxn ang="0">
                <a:pos x="3167634" y="0"/>
              </a:cxn>
              <a:cxn ang="0">
                <a:pos x="3177159" y="0"/>
              </a:cxn>
              <a:cxn ang="0">
                <a:pos x="3177159" y="154686"/>
              </a:cxn>
              <a:cxn ang="0">
                <a:pos x="3334893" y="154686"/>
              </a:cxn>
              <a:cxn ang="0">
                <a:pos x="3334893" y="0"/>
              </a:cxn>
              <a:cxn ang="0">
                <a:pos x="3344418" y="0"/>
              </a:cxn>
              <a:cxn ang="0">
                <a:pos x="3344418" y="154686"/>
              </a:cxn>
              <a:cxn ang="0">
                <a:pos x="3502152" y="154686"/>
              </a:cxn>
              <a:cxn ang="0">
                <a:pos x="3502152" y="0"/>
              </a:cxn>
              <a:cxn ang="0">
                <a:pos x="3511677" y="0"/>
              </a:cxn>
              <a:cxn ang="0">
                <a:pos x="3511677" y="154686"/>
              </a:cxn>
              <a:cxn ang="0">
                <a:pos x="3669411" y="154686"/>
              </a:cxn>
              <a:cxn ang="0">
                <a:pos x="3669411" y="0"/>
              </a:cxn>
              <a:cxn ang="0">
                <a:pos x="3678936" y="0"/>
              </a:cxn>
              <a:cxn ang="0">
                <a:pos x="3678936" y="154686"/>
              </a:cxn>
              <a:cxn ang="0">
                <a:pos x="3836766" y="154686"/>
              </a:cxn>
              <a:cxn ang="0">
                <a:pos x="3836766" y="0"/>
              </a:cxn>
              <a:cxn ang="0">
                <a:pos x="3846291" y="0"/>
              </a:cxn>
              <a:cxn ang="0">
                <a:pos x="3846291" y="154686"/>
              </a:cxn>
              <a:cxn ang="0">
                <a:pos x="4004025" y="154686"/>
              </a:cxn>
              <a:cxn ang="0">
                <a:pos x="4004025" y="0"/>
              </a:cxn>
              <a:cxn ang="0">
                <a:pos x="4013550" y="0"/>
              </a:cxn>
              <a:cxn ang="0">
                <a:pos x="4013550" y="154686"/>
              </a:cxn>
              <a:cxn ang="0">
                <a:pos x="4171284" y="154686"/>
              </a:cxn>
              <a:cxn ang="0">
                <a:pos x="4171284" y="0"/>
              </a:cxn>
              <a:cxn ang="0">
                <a:pos x="4180809" y="0"/>
              </a:cxn>
              <a:cxn ang="0">
                <a:pos x="4180809" y="154686"/>
              </a:cxn>
              <a:cxn ang="0">
                <a:pos x="4338543" y="154686"/>
              </a:cxn>
              <a:cxn ang="0">
                <a:pos x="4338543" y="0"/>
              </a:cxn>
              <a:cxn ang="0">
                <a:pos x="4348068" y="0"/>
              </a:cxn>
              <a:cxn ang="0">
                <a:pos x="4348068" y="154686"/>
              </a:cxn>
              <a:cxn ang="0">
                <a:pos x="4505801" y="154686"/>
              </a:cxn>
              <a:cxn ang="0">
                <a:pos x="4505801" y="0"/>
              </a:cxn>
              <a:cxn ang="0">
                <a:pos x="4515326" y="0"/>
              </a:cxn>
              <a:cxn ang="0">
                <a:pos x="4515326" y="154686"/>
              </a:cxn>
              <a:cxn ang="0">
                <a:pos x="4673060" y="154686"/>
              </a:cxn>
              <a:cxn ang="0">
                <a:pos x="4673060" y="0"/>
              </a:cxn>
              <a:cxn ang="0">
                <a:pos x="4682585" y="0"/>
              </a:cxn>
              <a:cxn ang="0">
                <a:pos x="4682585" y="2174272"/>
              </a:cxn>
              <a:cxn ang="0">
                <a:pos x="4673060" y="2174272"/>
              </a:cxn>
              <a:cxn ang="0">
                <a:pos x="4673060" y="2037588"/>
              </a:cxn>
              <a:cxn ang="0">
                <a:pos x="4515326" y="2037588"/>
              </a:cxn>
              <a:cxn ang="0">
                <a:pos x="4515326" y="2174272"/>
              </a:cxn>
              <a:cxn ang="0">
                <a:pos x="4505801" y="2174272"/>
              </a:cxn>
              <a:cxn ang="0">
                <a:pos x="4505801" y="2037588"/>
              </a:cxn>
              <a:cxn ang="0">
                <a:pos x="4348068" y="2037588"/>
              </a:cxn>
              <a:cxn ang="0">
                <a:pos x="4348068" y="2174272"/>
              </a:cxn>
              <a:cxn ang="0">
                <a:pos x="4338543" y="2174272"/>
              </a:cxn>
              <a:cxn ang="0">
                <a:pos x="4338543" y="2037588"/>
              </a:cxn>
              <a:cxn ang="0">
                <a:pos x="4180809" y="2037588"/>
              </a:cxn>
              <a:cxn ang="0">
                <a:pos x="4180809" y="2174272"/>
              </a:cxn>
              <a:cxn ang="0">
                <a:pos x="4171284" y="2174272"/>
              </a:cxn>
              <a:cxn ang="0">
                <a:pos x="4171284" y="2037588"/>
              </a:cxn>
              <a:cxn ang="0">
                <a:pos x="4013550" y="2037588"/>
              </a:cxn>
              <a:cxn ang="0">
                <a:pos x="4013550" y="2174272"/>
              </a:cxn>
              <a:cxn ang="0">
                <a:pos x="4004025" y="2174272"/>
              </a:cxn>
              <a:cxn ang="0">
                <a:pos x="4004025" y="2037588"/>
              </a:cxn>
              <a:cxn ang="0">
                <a:pos x="3846291" y="2037588"/>
              </a:cxn>
              <a:cxn ang="0">
                <a:pos x="3846291" y="2174272"/>
              </a:cxn>
              <a:cxn ang="0">
                <a:pos x="3836766" y="2174272"/>
              </a:cxn>
              <a:cxn ang="0">
                <a:pos x="3836766" y="2037588"/>
              </a:cxn>
              <a:cxn ang="0">
                <a:pos x="3678936" y="2037588"/>
              </a:cxn>
              <a:cxn ang="0">
                <a:pos x="3678936" y="2174272"/>
              </a:cxn>
              <a:cxn ang="0">
                <a:pos x="3669411" y="2174272"/>
              </a:cxn>
              <a:cxn ang="0">
                <a:pos x="3669411" y="2037588"/>
              </a:cxn>
              <a:cxn ang="0">
                <a:pos x="3511677" y="2037588"/>
              </a:cxn>
              <a:cxn ang="0">
                <a:pos x="3511677" y="2174272"/>
              </a:cxn>
              <a:cxn ang="0">
                <a:pos x="3502152" y="2174272"/>
              </a:cxn>
              <a:cxn ang="0">
                <a:pos x="3502152" y="2037588"/>
              </a:cxn>
              <a:cxn ang="0">
                <a:pos x="3344418" y="2037588"/>
              </a:cxn>
              <a:cxn ang="0">
                <a:pos x="3344418" y="2174272"/>
              </a:cxn>
              <a:cxn ang="0">
                <a:pos x="3334893" y="2174272"/>
              </a:cxn>
              <a:cxn ang="0">
                <a:pos x="3334893" y="2037588"/>
              </a:cxn>
              <a:cxn ang="0">
                <a:pos x="3177159" y="2037588"/>
              </a:cxn>
              <a:cxn ang="0">
                <a:pos x="3177159" y="2174272"/>
              </a:cxn>
              <a:cxn ang="0">
                <a:pos x="3167634" y="2174272"/>
              </a:cxn>
              <a:cxn ang="0">
                <a:pos x="3167634" y="2037588"/>
              </a:cxn>
              <a:cxn ang="0">
                <a:pos x="3009900" y="2037588"/>
              </a:cxn>
              <a:cxn ang="0">
                <a:pos x="3009900" y="2174272"/>
              </a:cxn>
              <a:cxn ang="0">
                <a:pos x="3000375" y="2174272"/>
              </a:cxn>
              <a:cxn ang="0">
                <a:pos x="3000375" y="2037588"/>
              </a:cxn>
              <a:cxn ang="0">
                <a:pos x="2842641" y="2037588"/>
              </a:cxn>
              <a:cxn ang="0">
                <a:pos x="2842641" y="2174272"/>
              </a:cxn>
              <a:cxn ang="0">
                <a:pos x="2833116" y="2174272"/>
              </a:cxn>
              <a:cxn ang="0">
                <a:pos x="2833116" y="2037588"/>
              </a:cxn>
              <a:cxn ang="0">
                <a:pos x="2675382" y="2037588"/>
              </a:cxn>
              <a:cxn ang="0">
                <a:pos x="2675382" y="2174272"/>
              </a:cxn>
              <a:cxn ang="0">
                <a:pos x="2665857" y="2174272"/>
              </a:cxn>
              <a:cxn ang="0">
                <a:pos x="2665857" y="2037588"/>
              </a:cxn>
              <a:cxn ang="0">
                <a:pos x="2508123" y="2037588"/>
              </a:cxn>
              <a:cxn ang="0">
                <a:pos x="2508123" y="2174272"/>
              </a:cxn>
              <a:cxn ang="0">
                <a:pos x="2498598" y="2174272"/>
              </a:cxn>
              <a:cxn ang="0">
                <a:pos x="2498598" y="2037588"/>
              </a:cxn>
              <a:cxn ang="0">
                <a:pos x="2340864" y="2037588"/>
              </a:cxn>
              <a:cxn ang="0">
                <a:pos x="2340864" y="2174272"/>
              </a:cxn>
              <a:cxn ang="0">
                <a:pos x="2331339" y="2174272"/>
              </a:cxn>
              <a:cxn ang="0">
                <a:pos x="2331339" y="2037588"/>
              </a:cxn>
              <a:cxn ang="0">
                <a:pos x="2173510" y="2037588"/>
              </a:cxn>
              <a:cxn ang="0">
                <a:pos x="2173510" y="2174272"/>
              </a:cxn>
              <a:cxn ang="0">
                <a:pos x="2163985" y="2174272"/>
              </a:cxn>
              <a:cxn ang="0">
                <a:pos x="2163985" y="2037588"/>
              </a:cxn>
              <a:cxn ang="0">
                <a:pos x="2006251" y="2037588"/>
              </a:cxn>
              <a:cxn ang="0">
                <a:pos x="2006251" y="2174272"/>
              </a:cxn>
              <a:cxn ang="0">
                <a:pos x="1996726" y="2174272"/>
              </a:cxn>
              <a:cxn ang="0">
                <a:pos x="1996726" y="2037588"/>
              </a:cxn>
              <a:cxn ang="0">
                <a:pos x="1838992" y="2037588"/>
              </a:cxn>
              <a:cxn ang="0">
                <a:pos x="1838992" y="2174272"/>
              </a:cxn>
              <a:cxn ang="0">
                <a:pos x="1829467" y="2174272"/>
              </a:cxn>
              <a:cxn ang="0">
                <a:pos x="1829467" y="2037588"/>
              </a:cxn>
              <a:cxn ang="0">
                <a:pos x="1671733" y="2037588"/>
              </a:cxn>
              <a:cxn ang="0">
                <a:pos x="1671733" y="2174272"/>
              </a:cxn>
              <a:cxn ang="0">
                <a:pos x="1662208" y="2174272"/>
              </a:cxn>
              <a:cxn ang="0">
                <a:pos x="1662208" y="2037588"/>
              </a:cxn>
              <a:cxn ang="0">
                <a:pos x="1504474" y="2037588"/>
              </a:cxn>
              <a:cxn ang="0">
                <a:pos x="1504474" y="2174272"/>
              </a:cxn>
              <a:cxn ang="0">
                <a:pos x="1494949" y="2174272"/>
              </a:cxn>
              <a:cxn ang="0">
                <a:pos x="1494949" y="2037588"/>
              </a:cxn>
              <a:cxn ang="0">
                <a:pos x="1337215" y="2037588"/>
              </a:cxn>
              <a:cxn ang="0">
                <a:pos x="1337215" y="2174272"/>
              </a:cxn>
              <a:cxn ang="0">
                <a:pos x="1327690" y="2174272"/>
              </a:cxn>
              <a:cxn ang="0">
                <a:pos x="1327690" y="2037588"/>
              </a:cxn>
              <a:cxn ang="0">
                <a:pos x="1169956" y="2037588"/>
              </a:cxn>
              <a:cxn ang="0">
                <a:pos x="1169956" y="2174272"/>
              </a:cxn>
              <a:cxn ang="0">
                <a:pos x="1160431" y="2174272"/>
              </a:cxn>
              <a:cxn ang="0">
                <a:pos x="1160431" y="2037588"/>
              </a:cxn>
              <a:cxn ang="0">
                <a:pos x="1002697" y="2037588"/>
              </a:cxn>
              <a:cxn ang="0">
                <a:pos x="1002697" y="2174272"/>
              </a:cxn>
              <a:cxn ang="0">
                <a:pos x="993172" y="2174272"/>
              </a:cxn>
              <a:cxn ang="0">
                <a:pos x="993172" y="2037588"/>
              </a:cxn>
              <a:cxn ang="0">
                <a:pos x="835438" y="2037588"/>
              </a:cxn>
              <a:cxn ang="0">
                <a:pos x="835438" y="2174272"/>
              </a:cxn>
              <a:cxn ang="0">
                <a:pos x="825913" y="2174272"/>
              </a:cxn>
              <a:cxn ang="0">
                <a:pos x="825913" y="2037588"/>
              </a:cxn>
              <a:cxn ang="0">
                <a:pos x="668179" y="2037588"/>
              </a:cxn>
              <a:cxn ang="0">
                <a:pos x="668179" y="2174272"/>
              </a:cxn>
              <a:cxn ang="0">
                <a:pos x="658654" y="2174272"/>
              </a:cxn>
              <a:cxn ang="0">
                <a:pos x="658654" y="2037588"/>
              </a:cxn>
              <a:cxn ang="0">
                <a:pos x="500920" y="2037588"/>
              </a:cxn>
              <a:cxn ang="0">
                <a:pos x="500920" y="2174272"/>
              </a:cxn>
              <a:cxn ang="0">
                <a:pos x="491395" y="2174272"/>
              </a:cxn>
              <a:cxn ang="0">
                <a:pos x="491395" y="2037588"/>
              </a:cxn>
              <a:cxn ang="0">
                <a:pos x="333566" y="2037588"/>
              </a:cxn>
              <a:cxn ang="0">
                <a:pos x="333566" y="2174272"/>
              </a:cxn>
              <a:cxn ang="0">
                <a:pos x="324041" y="2174272"/>
              </a:cxn>
              <a:cxn ang="0">
                <a:pos x="324041" y="2037588"/>
              </a:cxn>
              <a:cxn ang="0">
                <a:pos x="166307" y="2037588"/>
              </a:cxn>
              <a:cxn ang="0">
                <a:pos x="166307" y="2174272"/>
              </a:cxn>
              <a:cxn ang="0">
                <a:pos x="156782" y="2174272"/>
              </a:cxn>
              <a:cxn ang="0">
                <a:pos x="156782" y="2037588"/>
              </a:cxn>
              <a:cxn ang="0">
                <a:pos x="9525" y="2037588"/>
              </a:cxn>
              <a:cxn ang="0">
                <a:pos x="9525" y="2174272"/>
              </a:cxn>
              <a:cxn ang="0">
                <a:pos x="0" y="2174272"/>
              </a:cxn>
            </a:cxnLst>
            <a:pathLst>
              <a:path w="15164" h="6460">
                <a:moveTo>
                  <a:pt x="15133" y="6460"/>
                </a:moveTo>
                <a:lnTo>
                  <a:pt x="15164" y="6460"/>
                </a:lnTo>
                <a:lnTo>
                  <a:pt x="15164" y="6460"/>
                </a:lnTo>
                <a:lnTo>
                  <a:pt x="15133" y="6460"/>
                </a:lnTo>
                <a:lnTo>
                  <a:pt x="15133" y="6460"/>
                </a:lnTo>
                <a:close/>
                <a:moveTo>
                  <a:pt x="14592" y="6460"/>
                </a:moveTo>
                <a:lnTo>
                  <a:pt x="14622" y="6460"/>
                </a:lnTo>
                <a:lnTo>
                  <a:pt x="14622" y="6460"/>
                </a:lnTo>
                <a:lnTo>
                  <a:pt x="14592" y="6460"/>
                </a:lnTo>
                <a:lnTo>
                  <a:pt x="14592" y="6460"/>
                </a:lnTo>
                <a:close/>
                <a:moveTo>
                  <a:pt x="14050" y="6460"/>
                </a:moveTo>
                <a:lnTo>
                  <a:pt x="14081" y="6460"/>
                </a:lnTo>
                <a:lnTo>
                  <a:pt x="14081" y="6460"/>
                </a:lnTo>
                <a:lnTo>
                  <a:pt x="14050" y="6460"/>
                </a:lnTo>
                <a:lnTo>
                  <a:pt x="14050" y="6460"/>
                </a:lnTo>
                <a:close/>
                <a:moveTo>
                  <a:pt x="13539" y="5590"/>
                </a:moveTo>
                <a:lnTo>
                  <a:pt x="13539" y="6026"/>
                </a:lnTo>
                <a:lnTo>
                  <a:pt x="14050" y="6026"/>
                </a:lnTo>
                <a:lnTo>
                  <a:pt x="14050" y="5590"/>
                </a:lnTo>
                <a:lnTo>
                  <a:pt x="13539" y="5590"/>
                </a:lnTo>
                <a:close/>
                <a:moveTo>
                  <a:pt x="12997" y="5590"/>
                </a:moveTo>
                <a:lnTo>
                  <a:pt x="12997" y="6026"/>
                </a:lnTo>
                <a:lnTo>
                  <a:pt x="13508" y="6026"/>
                </a:lnTo>
                <a:lnTo>
                  <a:pt x="13508" y="5590"/>
                </a:lnTo>
                <a:lnTo>
                  <a:pt x="12997" y="5590"/>
                </a:lnTo>
                <a:close/>
                <a:moveTo>
                  <a:pt x="12456" y="5590"/>
                </a:moveTo>
                <a:lnTo>
                  <a:pt x="12456" y="6026"/>
                </a:lnTo>
                <a:lnTo>
                  <a:pt x="12967" y="6026"/>
                </a:lnTo>
                <a:lnTo>
                  <a:pt x="12967" y="5590"/>
                </a:lnTo>
                <a:lnTo>
                  <a:pt x="12456" y="5590"/>
                </a:lnTo>
                <a:close/>
                <a:moveTo>
                  <a:pt x="11914" y="5590"/>
                </a:moveTo>
                <a:lnTo>
                  <a:pt x="11914" y="6026"/>
                </a:lnTo>
                <a:lnTo>
                  <a:pt x="12425" y="6026"/>
                </a:lnTo>
                <a:lnTo>
                  <a:pt x="12425" y="5590"/>
                </a:lnTo>
                <a:lnTo>
                  <a:pt x="11914" y="5590"/>
                </a:lnTo>
                <a:close/>
                <a:moveTo>
                  <a:pt x="11372" y="5590"/>
                </a:moveTo>
                <a:lnTo>
                  <a:pt x="11372" y="6026"/>
                </a:lnTo>
                <a:lnTo>
                  <a:pt x="11883" y="6026"/>
                </a:lnTo>
                <a:lnTo>
                  <a:pt x="11883" y="5590"/>
                </a:lnTo>
                <a:lnTo>
                  <a:pt x="11372" y="5590"/>
                </a:lnTo>
                <a:close/>
                <a:moveTo>
                  <a:pt x="10831" y="5590"/>
                </a:moveTo>
                <a:lnTo>
                  <a:pt x="10831" y="6026"/>
                </a:lnTo>
                <a:lnTo>
                  <a:pt x="11341" y="6026"/>
                </a:lnTo>
                <a:lnTo>
                  <a:pt x="11341" y="5590"/>
                </a:lnTo>
                <a:lnTo>
                  <a:pt x="10831" y="5590"/>
                </a:lnTo>
                <a:close/>
                <a:moveTo>
                  <a:pt x="10289" y="5590"/>
                </a:moveTo>
                <a:lnTo>
                  <a:pt x="10289" y="6026"/>
                </a:lnTo>
                <a:lnTo>
                  <a:pt x="10800" y="6026"/>
                </a:lnTo>
                <a:lnTo>
                  <a:pt x="10800" y="5590"/>
                </a:lnTo>
                <a:lnTo>
                  <a:pt x="10289" y="5590"/>
                </a:lnTo>
                <a:close/>
                <a:moveTo>
                  <a:pt x="9747" y="5590"/>
                </a:moveTo>
                <a:lnTo>
                  <a:pt x="9747" y="6026"/>
                </a:lnTo>
                <a:lnTo>
                  <a:pt x="10258" y="6026"/>
                </a:lnTo>
                <a:lnTo>
                  <a:pt x="10258" y="5590"/>
                </a:lnTo>
                <a:lnTo>
                  <a:pt x="9747" y="5590"/>
                </a:lnTo>
                <a:close/>
                <a:moveTo>
                  <a:pt x="9206" y="5590"/>
                </a:moveTo>
                <a:lnTo>
                  <a:pt x="9206" y="6026"/>
                </a:lnTo>
                <a:lnTo>
                  <a:pt x="9716" y="6026"/>
                </a:lnTo>
                <a:lnTo>
                  <a:pt x="9716" y="5590"/>
                </a:lnTo>
                <a:lnTo>
                  <a:pt x="9206" y="5590"/>
                </a:lnTo>
                <a:close/>
                <a:moveTo>
                  <a:pt x="8664" y="5590"/>
                </a:moveTo>
                <a:lnTo>
                  <a:pt x="8664" y="6026"/>
                </a:lnTo>
                <a:lnTo>
                  <a:pt x="9175" y="6026"/>
                </a:lnTo>
                <a:lnTo>
                  <a:pt x="9175" y="5590"/>
                </a:lnTo>
                <a:lnTo>
                  <a:pt x="8664" y="5590"/>
                </a:lnTo>
                <a:close/>
                <a:moveTo>
                  <a:pt x="8122" y="5590"/>
                </a:moveTo>
                <a:lnTo>
                  <a:pt x="8122" y="6026"/>
                </a:lnTo>
                <a:lnTo>
                  <a:pt x="8633" y="6026"/>
                </a:lnTo>
                <a:lnTo>
                  <a:pt x="8633" y="5590"/>
                </a:lnTo>
                <a:lnTo>
                  <a:pt x="8122" y="5590"/>
                </a:lnTo>
                <a:close/>
                <a:moveTo>
                  <a:pt x="7581" y="5590"/>
                </a:moveTo>
                <a:lnTo>
                  <a:pt x="7581" y="6026"/>
                </a:lnTo>
                <a:lnTo>
                  <a:pt x="8091" y="6026"/>
                </a:lnTo>
                <a:lnTo>
                  <a:pt x="8091" y="5590"/>
                </a:lnTo>
                <a:lnTo>
                  <a:pt x="7581" y="5590"/>
                </a:lnTo>
                <a:close/>
                <a:moveTo>
                  <a:pt x="7039" y="5590"/>
                </a:moveTo>
                <a:lnTo>
                  <a:pt x="7039" y="6026"/>
                </a:lnTo>
                <a:lnTo>
                  <a:pt x="7550" y="6026"/>
                </a:lnTo>
                <a:lnTo>
                  <a:pt x="7550" y="5590"/>
                </a:lnTo>
                <a:lnTo>
                  <a:pt x="7039" y="5590"/>
                </a:lnTo>
                <a:close/>
                <a:moveTo>
                  <a:pt x="6497" y="5590"/>
                </a:moveTo>
                <a:lnTo>
                  <a:pt x="6497" y="6026"/>
                </a:lnTo>
                <a:lnTo>
                  <a:pt x="7008" y="6026"/>
                </a:lnTo>
                <a:lnTo>
                  <a:pt x="7008" y="5590"/>
                </a:lnTo>
                <a:lnTo>
                  <a:pt x="6497" y="5590"/>
                </a:lnTo>
                <a:close/>
                <a:moveTo>
                  <a:pt x="5955" y="5590"/>
                </a:moveTo>
                <a:lnTo>
                  <a:pt x="5955" y="6026"/>
                </a:lnTo>
                <a:lnTo>
                  <a:pt x="6466" y="6026"/>
                </a:lnTo>
                <a:lnTo>
                  <a:pt x="6466" y="5590"/>
                </a:lnTo>
                <a:lnTo>
                  <a:pt x="5955" y="5590"/>
                </a:lnTo>
                <a:close/>
                <a:moveTo>
                  <a:pt x="5414" y="5590"/>
                </a:moveTo>
                <a:lnTo>
                  <a:pt x="5414" y="6026"/>
                </a:lnTo>
                <a:lnTo>
                  <a:pt x="5925" y="6026"/>
                </a:lnTo>
                <a:lnTo>
                  <a:pt x="5925" y="5590"/>
                </a:lnTo>
                <a:lnTo>
                  <a:pt x="5414" y="5590"/>
                </a:lnTo>
                <a:close/>
                <a:moveTo>
                  <a:pt x="4872" y="5590"/>
                </a:moveTo>
                <a:lnTo>
                  <a:pt x="4872" y="6026"/>
                </a:lnTo>
                <a:lnTo>
                  <a:pt x="5383" y="6026"/>
                </a:lnTo>
                <a:lnTo>
                  <a:pt x="5383" y="5590"/>
                </a:lnTo>
                <a:lnTo>
                  <a:pt x="4872" y="5590"/>
                </a:lnTo>
                <a:close/>
                <a:moveTo>
                  <a:pt x="4330" y="5590"/>
                </a:moveTo>
                <a:lnTo>
                  <a:pt x="4330" y="6026"/>
                </a:lnTo>
                <a:lnTo>
                  <a:pt x="4841" y="6026"/>
                </a:lnTo>
                <a:lnTo>
                  <a:pt x="4841" y="5590"/>
                </a:lnTo>
                <a:lnTo>
                  <a:pt x="4330" y="5590"/>
                </a:lnTo>
                <a:close/>
                <a:moveTo>
                  <a:pt x="3789" y="5590"/>
                </a:moveTo>
                <a:lnTo>
                  <a:pt x="3789" y="6026"/>
                </a:lnTo>
                <a:lnTo>
                  <a:pt x="4300" y="6026"/>
                </a:lnTo>
                <a:lnTo>
                  <a:pt x="4300" y="5590"/>
                </a:lnTo>
                <a:lnTo>
                  <a:pt x="3789" y="5590"/>
                </a:lnTo>
                <a:close/>
                <a:moveTo>
                  <a:pt x="3247" y="5590"/>
                </a:moveTo>
                <a:lnTo>
                  <a:pt x="3247" y="6026"/>
                </a:lnTo>
                <a:lnTo>
                  <a:pt x="3758" y="6026"/>
                </a:lnTo>
                <a:lnTo>
                  <a:pt x="3758" y="5590"/>
                </a:lnTo>
                <a:lnTo>
                  <a:pt x="3247" y="5590"/>
                </a:lnTo>
                <a:close/>
                <a:moveTo>
                  <a:pt x="2705" y="5590"/>
                </a:moveTo>
                <a:lnTo>
                  <a:pt x="2705" y="6026"/>
                </a:lnTo>
                <a:lnTo>
                  <a:pt x="3216" y="6026"/>
                </a:lnTo>
                <a:lnTo>
                  <a:pt x="3216" y="5590"/>
                </a:lnTo>
                <a:lnTo>
                  <a:pt x="2705" y="5590"/>
                </a:lnTo>
                <a:close/>
                <a:moveTo>
                  <a:pt x="2164" y="5590"/>
                </a:moveTo>
                <a:lnTo>
                  <a:pt x="2164" y="6026"/>
                </a:lnTo>
                <a:lnTo>
                  <a:pt x="2675" y="6026"/>
                </a:lnTo>
                <a:lnTo>
                  <a:pt x="2675" y="5590"/>
                </a:lnTo>
                <a:lnTo>
                  <a:pt x="2164" y="5590"/>
                </a:lnTo>
                <a:close/>
                <a:moveTo>
                  <a:pt x="1622" y="5590"/>
                </a:moveTo>
                <a:lnTo>
                  <a:pt x="1622" y="6026"/>
                </a:lnTo>
                <a:lnTo>
                  <a:pt x="2133" y="6026"/>
                </a:lnTo>
                <a:lnTo>
                  <a:pt x="2133" y="5590"/>
                </a:lnTo>
                <a:lnTo>
                  <a:pt x="1622" y="5590"/>
                </a:lnTo>
                <a:close/>
                <a:moveTo>
                  <a:pt x="1080" y="5590"/>
                </a:moveTo>
                <a:lnTo>
                  <a:pt x="1080" y="6026"/>
                </a:lnTo>
                <a:lnTo>
                  <a:pt x="1591" y="6026"/>
                </a:lnTo>
                <a:lnTo>
                  <a:pt x="1591" y="5590"/>
                </a:lnTo>
                <a:lnTo>
                  <a:pt x="1080" y="5590"/>
                </a:lnTo>
                <a:close/>
                <a:moveTo>
                  <a:pt x="539" y="5590"/>
                </a:moveTo>
                <a:lnTo>
                  <a:pt x="539" y="6026"/>
                </a:lnTo>
                <a:lnTo>
                  <a:pt x="1049" y="6026"/>
                </a:lnTo>
                <a:lnTo>
                  <a:pt x="1049" y="5590"/>
                </a:lnTo>
                <a:lnTo>
                  <a:pt x="539" y="5590"/>
                </a:lnTo>
                <a:close/>
                <a:moveTo>
                  <a:pt x="31" y="5590"/>
                </a:moveTo>
                <a:lnTo>
                  <a:pt x="31" y="6026"/>
                </a:lnTo>
                <a:lnTo>
                  <a:pt x="508" y="6026"/>
                </a:lnTo>
                <a:lnTo>
                  <a:pt x="508" y="5590"/>
                </a:lnTo>
                <a:lnTo>
                  <a:pt x="31" y="5590"/>
                </a:lnTo>
                <a:close/>
                <a:moveTo>
                  <a:pt x="14081" y="5126"/>
                </a:moveTo>
                <a:lnTo>
                  <a:pt x="14081" y="5562"/>
                </a:lnTo>
                <a:lnTo>
                  <a:pt x="14592" y="5562"/>
                </a:lnTo>
                <a:lnTo>
                  <a:pt x="14592" y="5126"/>
                </a:lnTo>
                <a:lnTo>
                  <a:pt x="14081" y="5126"/>
                </a:lnTo>
                <a:close/>
                <a:moveTo>
                  <a:pt x="13539" y="5126"/>
                </a:moveTo>
                <a:lnTo>
                  <a:pt x="13539" y="5562"/>
                </a:lnTo>
                <a:lnTo>
                  <a:pt x="14050" y="5562"/>
                </a:lnTo>
                <a:lnTo>
                  <a:pt x="14050" y="5126"/>
                </a:lnTo>
                <a:lnTo>
                  <a:pt x="13539" y="5126"/>
                </a:lnTo>
                <a:close/>
                <a:moveTo>
                  <a:pt x="12997" y="5126"/>
                </a:moveTo>
                <a:lnTo>
                  <a:pt x="12997" y="5562"/>
                </a:lnTo>
                <a:lnTo>
                  <a:pt x="13508" y="5562"/>
                </a:lnTo>
                <a:lnTo>
                  <a:pt x="13508" y="5126"/>
                </a:lnTo>
                <a:lnTo>
                  <a:pt x="12997" y="5126"/>
                </a:lnTo>
                <a:close/>
                <a:moveTo>
                  <a:pt x="12456" y="5126"/>
                </a:moveTo>
                <a:lnTo>
                  <a:pt x="12456" y="5562"/>
                </a:lnTo>
                <a:lnTo>
                  <a:pt x="12967" y="5562"/>
                </a:lnTo>
                <a:lnTo>
                  <a:pt x="12967" y="5126"/>
                </a:lnTo>
                <a:lnTo>
                  <a:pt x="12456" y="5126"/>
                </a:lnTo>
                <a:close/>
                <a:moveTo>
                  <a:pt x="11914" y="5126"/>
                </a:moveTo>
                <a:lnTo>
                  <a:pt x="11914" y="5562"/>
                </a:lnTo>
                <a:lnTo>
                  <a:pt x="12425" y="5562"/>
                </a:lnTo>
                <a:lnTo>
                  <a:pt x="12425" y="5126"/>
                </a:lnTo>
                <a:lnTo>
                  <a:pt x="11914" y="5126"/>
                </a:lnTo>
                <a:close/>
                <a:moveTo>
                  <a:pt x="11372" y="5126"/>
                </a:moveTo>
                <a:lnTo>
                  <a:pt x="11372" y="5562"/>
                </a:lnTo>
                <a:lnTo>
                  <a:pt x="11883" y="5562"/>
                </a:lnTo>
                <a:lnTo>
                  <a:pt x="11883" y="5126"/>
                </a:lnTo>
                <a:lnTo>
                  <a:pt x="11372" y="5126"/>
                </a:lnTo>
                <a:close/>
                <a:moveTo>
                  <a:pt x="10831" y="5126"/>
                </a:moveTo>
                <a:lnTo>
                  <a:pt x="10831" y="5562"/>
                </a:lnTo>
                <a:lnTo>
                  <a:pt x="11341" y="5562"/>
                </a:lnTo>
                <a:lnTo>
                  <a:pt x="11341" y="5126"/>
                </a:lnTo>
                <a:lnTo>
                  <a:pt x="10831" y="5126"/>
                </a:lnTo>
                <a:close/>
                <a:moveTo>
                  <a:pt x="10289" y="5126"/>
                </a:moveTo>
                <a:lnTo>
                  <a:pt x="10289" y="5562"/>
                </a:lnTo>
                <a:lnTo>
                  <a:pt x="10800" y="5562"/>
                </a:lnTo>
                <a:lnTo>
                  <a:pt x="10800" y="5126"/>
                </a:lnTo>
                <a:lnTo>
                  <a:pt x="10289" y="5126"/>
                </a:lnTo>
                <a:close/>
                <a:moveTo>
                  <a:pt x="9747" y="5126"/>
                </a:moveTo>
                <a:lnTo>
                  <a:pt x="9747" y="5562"/>
                </a:lnTo>
                <a:lnTo>
                  <a:pt x="10258" y="5562"/>
                </a:lnTo>
                <a:lnTo>
                  <a:pt x="10258" y="5126"/>
                </a:lnTo>
                <a:lnTo>
                  <a:pt x="9747" y="5126"/>
                </a:lnTo>
                <a:close/>
                <a:moveTo>
                  <a:pt x="9206" y="5126"/>
                </a:moveTo>
                <a:lnTo>
                  <a:pt x="9206" y="5562"/>
                </a:lnTo>
                <a:lnTo>
                  <a:pt x="9716" y="5562"/>
                </a:lnTo>
                <a:lnTo>
                  <a:pt x="9716" y="5126"/>
                </a:lnTo>
                <a:lnTo>
                  <a:pt x="9206" y="5126"/>
                </a:lnTo>
                <a:close/>
                <a:moveTo>
                  <a:pt x="8664" y="5126"/>
                </a:moveTo>
                <a:lnTo>
                  <a:pt x="8664" y="5562"/>
                </a:lnTo>
                <a:lnTo>
                  <a:pt x="9175" y="5562"/>
                </a:lnTo>
                <a:lnTo>
                  <a:pt x="9175" y="5126"/>
                </a:lnTo>
                <a:lnTo>
                  <a:pt x="8664" y="5126"/>
                </a:lnTo>
                <a:close/>
                <a:moveTo>
                  <a:pt x="8122" y="5126"/>
                </a:moveTo>
                <a:lnTo>
                  <a:pt x="8122" y="5562"/>
                </a:lnTo>
                <a:lnTo>
                  <a:pt x="8633" y="5562"/>
                </a:lnTo>
                <a:lnTo>
                  <a:pt x="8633" y="5126"/>
                </a:lnTo>
                <a:lnTo>
                  <a:pt x="8122" y="5126"/>
                </a:lnTo>
                <a:close/>
                <a:moveTo>
                  <a:pt x="7581" y="5126"/>
                </a:moveTo>
                <a:lnTo>
                  <a:pt x="7581" y="5562"/>
                </a:lnTo>
                <a:lnTo>
                  <a:pt x="8091" y="5562"/>
                </a:lnTo>
                <a:lnTo>
                  <a:pt x="8091" y="5126"/>
                </a:lnTo>
                <a:lnTo>
                  <a:pt x="7581" y="5126"/>
                </a:lnTo>
                <a:close/>
                <a:moveTo>
                  <a:pt x="7039" y="5126"/>
                </a:moveTo>
                <a:lnTo>
                  <a:pt x="7039" y="5562"/>
                </a:lnTo>
                <a:lnTo>
                  <a:pt x="7550" y="5562"/>
                </a:lnTo>
                <a:lnTo>
                  <a:pt x="7550" y="5126"/>
                </a:lnTo>
                <a:lnTo>
                  <a:pt x="7039" y="5126"/>
                </a:lnTo>
                <a:close/>
                <a:moveTo>
                  <a:pt x="6497" y="5126"/>
                </a:moveTo>
                <a:lnTo>
                  <a:pt x="6497" y="5562"/>
                </a:lnTo>
                <a:lnTo>
                  <a:pt x="7008" y="5562"/>
                </a:lnTo>
                <a:lnTo>
                  <a:pt x="7008" y="5126"/>
                </a:lnTo>
                <a:lnTo>
                  <a:pt x="6497" y="5126"/>
                </a:lnTo>
                <a:close/>
                <a:moveTo>
                  <a:pt x="5955" y="5126"/>
                </a:moveTo>
                <a:lnTo>
                  <a:pt x="5955" y="5562"/>
                </a:lnTo>
                <a:lnTo>
                  <a:pt x="6466" y="5562"/>
                </a:lnTo>
                <a:lnTo>
                  <a:pt x="6466" y="5126"/>
                </a:lnTo>
                <a:lnTo>
                  <a:pt x="5955" y="5126"/>
                </a:lnTo>
                <a:close/>
                <a:moveTo>
                  <a:pt x="5414" y="5126"/>
                </a:moveTo>
                <a:lnTo>
                  <a:pt x="5414" y="5562"/>
                </a:lnTo>
                <a:lnTo>
                  <a:pt x="5925" y="5562"/>
                </a:lnTo>
                <a:lnTo>
                  <a:pt x="5925" y="5126"/>
                </a:lnTo>
                <a:lnTo>
                  <a:pt x="5414" y="5126"/>
                </a:lnTo>
                <a:close/>
                <a:moveTo>
                  <a:pt x="4872" y="5126"/>
                </a:moveTo>
                <a:lnTo>
                  <a:pt x="4872" y="5562"/>
                </a:lnTo>
                <a:lnTo>
                  <a:pt x="5383" y="5562"/>
                </a:lnTo>
                <a:lnTo>
                  <a:pt x="5383" y="5126"/>
                </a:lnTo>
                <a:lnTo>
                  <a:pt x="4872" y="5126"/>
                </a:lnTo>
                <a:close/>
                <a:moveTo>
                  <a:pt x="4330" y="5126"/>
                </a:moveTo>
                <a:lnTo>
                  <a:pt x="4330" y="5562"/>
                </a:lnTo>
                <a:lnTo>
                  <a:pt x="4841" y="5562"/>
                </a:lnTo>
                <a:lnTo>
                  <a:pt x="4841" y="5126"/>
                </a:lnTo>
                <a:lnTo>
                  <a:pt x="4330" y="5126"/>
                </a:lnTo>
                <a:close/>
                <a:moveTo>
                  <a:pt x="3789" y="5126"/>
                </a:moveTo>
                <a:lnTo>
                  <a:pt x="3789" y="5562"/>
                </a:lnTo>
                <a:lnTo>
                  <a:pt x="4300" y="5562"/>
                </a:lnTo>
                <a:lnTo>
                  <a:pt x="4300" y="5126"/>
                </a:lnTo>
                <a:lnTo>
                  <a:pt x="3789" y="5126"/>
                </a:lnTo>
                <a:close/>
                <a:moveTo>
                  <a:pt x="3247" y="5126"/>
                </a:moveTo>
                <a:lnTo>
                  <a:pt x="3247" y="5562"/>
                </a:lnTo>
                <a:lnTo>
                  <a:pt x="3758" y="5562"/>
                </a:lnTo>
                <a:lnTo>
                  <a:pt x="3758" y="5126"/>
                </a:lnTo>
                <a:lnTo>
                  <a:pt x="3247" y="5126"/>
                </a:lnTo>
                <a:close/>
                <a:moveTo>
                  <a:pt x="2705" y="5126"/>
                </a:moveTo>
                <a:lnTo>
                  <a:pt x="2705" y="5562"/>
                </a:lnTo>
                <a:lnTo>
                  <a:pt x="3216" y="5562"/>
                </a:lnTo>
                <a:lnTo>
                  <a:pt x="3216" y="5126"/>
                </a:lnTo>
                <a:lnTo>
                  <a:pt x="2705" y="5126"/>
                </a:lnTo>
                <a:close/>
                <a:moveTo>
                  <a:pt x="2164" y="5126"/>
                </a:moveTo>
                <a:lnTo>
                  <a:pt x="2164" y="5562"/>
                </a:lnTo>
                <a:lnTo>
                  <a:pt x="2675" y="5562"/>
                </a:lnTo>
                <a:lnTo>
                  <a:pt x="2675" y="5126"/>
                </a:lnTo>
                <a:lnTo>
                  <a:pt x="2164" y="5126"/>
                </a:lnTo>
                <a:close/>
                <a:moveTo>
                  <a:pt x="1622" y="5126"/>
                </a:moveTo>
                <a:lnTo>
                  <a:pt x="1622" y="5562"/>
                </a:lnTo>
                <a:lnTo>
                  <a:pt x="2133" y="5562"/>
                </a:lnTo>
                <a:lnTo>
                  <a:pt x="2133" y="5126"/>
                </a:lnTo>
                <a:lnTo>
                  <a:pt x="1622" y="5126"/>
                </a:lnTo>
                <a:close/>
                <a:moveTo>
                  <a:pt x="1080" y="5126"/>
                </a:moveTo>
                <a:lnTo>
                  <a:pt x="1080" y="5562"/>
                </a:lnTo>
                <a:lnTo>
                  <a:pt x="1591" y="5562"/>
                </a:lnTo>
                <a:lnTo>
                  <a:pt x="1591" y="5126"/>
                </a:lnTo>
                <a:lnTo>
                  <a:pt x="1080" y="5126"/>
                </a:lnTo>
                <a:close/>
                <a:moveTo>
                  <a:pt x="539" y="5126"/>
                </a:moveTo>
                <a:lnTo>
                  <a:pt x="539" y="5562"/>
                </a:lnTo>
                <a:lnTo>
                  <a:pt x="1049" y="5562"/>
                </a:lnTo>
                <a:lnTo>
                  <a:pt x="1049" y="5126"/>
                </a:lnTo>
                <a:lnTo>
                  <a:pt x="539" y="5126"/>
                </a:lnTo>
                <a:close/>
                <a:moveTo>
                  <a:pt x="31" y="5126"/>
                </a:moveTo>
                <a:lnTo>
                  <a:pt x="31" y="5562"/>
                </a:lnTo>
                <a:lnTo>
                  <a:pt x="508" y="5562"/>
                </a:lnTo>
                <a:lnTo>
                  <a:pt x="508" y="5126"/>
                </a:lnTo>
                <a:lnTo>
                  <a:pt x="31" y="5126"/>
                </a:lnTo>
                <a:close/>
                <a:moveTo>
                  <a:pt x="14622" y="4662"/>
                </a:moveTo>
                <a:lnTo>
                  <a:pt x="14622" y="5098"/>
                </a:lnTo>
                <a:lnTo>
                  <a:pt x="15133" y="5098"/>
                </a:lnTo>
                <a:lnTo>
                  <a:pt x="15133" y="4662"/>
                </a:lnTo>
                <a:lnTo>
                  <a:pt x="14622" y="4662"/>
                </a:lnTo>
                <a:close/>
                <a:moveTo>
                  <a:pt x="14081" y="4662"/>
                </a:moveTo>
                <a:lnTo>
                  <a:pt x="14081" y="5098"/>
                </a:lnTo>
                <a:lnTo>
                  <a:pt x="14592" y="5098"/>
                </a:lnTo>
                <a:lnTo>
                  <a:pt x="14592" y="4662"/>
                </a:lnTo>
                <a:lnTo>
                  <a:pt x="14081" y="4662"/>
                </a:lnTo>
                <a:close/>
                <a:moveTo>
                  <a:pt x="13539" y="4662"/>
                </a:moveTo>
                <a:lnTo>
                  <a:pt x="13539" y="5098"/>
                </a:lnTo>
                <a:lnTo>
                  <a:pt x="14050" y="5098"/>
                </a:lnTo>
                <a:lnTo>
                  <a:pt x="14050" y="4662"/>
                </a:lnTo>
                <a:lnTo>
                  <a:pt x="13539" y="4662"/>
                </a:lnTo>
                <a:close/>
                <a:moveTo>
                  <a:pt x="12997" y="4662"/>
                </a:moveTo>
                <a:lnTo>
                  <a:pt x="12997" y="5098"/>
                </a:lnTo>
                <a:lnTo>
                  <a:pt x="13508" y="5098"/>
                </a:lnTo>
                <a:lnTo>
                  <a:pt x="13508" y="4662"/>
                </a:lnTo>
                <a:lnTo>
                  <a:pt x="12997" y="4662"/>
                </a:lnTo>
                <a:close/>
                <a:moveTo>
                  <a:pt x="12456" y="4662"/>
                </a:moveTo>
                <a:lnTo>
                  <a:pt x="12456" y="5098"/>
                </a:lnTo>
                <a:lnTo>
                  <a:pt x="12967" y="5098"/>
                </a:lnTo>
                <a:lnTo>
                  <a:pt x="12967" y="4662"/>
                </a:lnTo>
                <a:lnTo>
                  <a:pt x="12456" y="4662"/>
                </a:lnTo>
                <a:close/>
                <a:moveTo>
                  <a:pt x="11914" y="4662"/>
                </a:moveTo>
                <a:lnTo>
                  <a:pt x="11914" y="5098"/>
                </a:lnTo>
                <a:lnTo>
                  <a:pt x="12425" y="5098"/>
                </a:lnTo>
                <a:lnTo>
                  <a:pt x="12425" y="4662"/>
                </a:lnTo>
                <a:lnTo>
                  <a:pt x="11914" y="4662"/>
                </a:lnTo>
                <a:close/>
                <a:moveTo>
                  <a:pt x="11372" y="4662"/>
                </a:moveTo>
                <a:lnTo>
                  <a:pt x="11372" y="5098"/>
                </a:lnTo>
                <a:lnTo>
                  <a:pt x="11883" y="5098"/>
                </a:lnTo>
                <a:lnTo>
                  <a:pt x="11883" y="4662"/>
                </a:lnTo>
                <a:lnTo>
                  <a:pt x="11372" y="4662"/>
                </a:lnTo>
                <a:close/>
                <a:moveTo>
                  <a:pt x="10831" y="4662"/>
                </a:moveTo>
                <a:lnTo>
                  <a:pt x="10831" y="5098"/>
                </a:lnTo>
                <a:lnTo>
                  <a:pt x="11341" y="5098"/>
                </a:lnTo>
                <a:lnTo>
                  <a:pt x="11341" y="4662"/>
                </a:lnTo>
                <a:lnTo>
                  <a:pt x="10831" y="4662"/>
                </a:lnTo>
                <a:close/>
                <a:moveTo>
                  <a:pt x="10289" y="4662"/>
                </a:moveTo>
                <a:lnTo>
                  <a:pt x="10289" y="5098"/>
                </a:lnTo>
                <a:lnTo>
                  <a:pt x="10800" y="5098"/>
                </a:lnTo>
                <a:lnTo>
                  <a:pt x="10800" y="4662"/>
                </a:lnTo>
                <a:lnTo>
                  <a:pt x="10289" y="4662"/>
                </a:lnTo>
                <a:close/>
                <a:moveTo>
                  <a:pt x="9747" y="4662"/>
                </a:moveTo>
                <a:lnTo>
                  <a:pt x="9747" y="5098"/>
                </a:lnTo>
                <a:lnTo>
                  <a:pt x="10258" y="5098"/>
                </a:lnTo>
                <a:lnTo>
                  <a:pt x="10258" y="4662"/>
                </a:lnTo>
                <a:lnTo>
                  <a:pt x="9747" y="4662"/>
                </a:lnTo>
                <a:close/>
                <a:moveTo>
                  <a:pt x="9206" y="4662"/>
                </a:moveTo>
                <a:lnTo>
                  <a:pt x="9206" y="5098"/>
                </a:lnTo>
                <a:lnTo>
                  <a:pt x="9716" y="5098"/>
                </a:lnTo>
                <a:lnTo>
                  <a:pt x="9716" y="4662"/>
                </a:lnTo>
                <a:lnTo>
                  <a:pt x="9206" y="4662"/>
                </a:lnTo>
                <a:close/>
                <a:moveTo>
                  <a:pt x="8664" y="4662"/>
                </a:moveTo>
                <a:lnTo>
                  <a:pt x="8664" y="5098"/>
                </a:lnTo>
                <a:lnTo>
                  <a:pt x="9175" y="5098"/>
                </a:lnTo>
                <a:lnTo>
                  <a:pt x="9175" y="4662"/>
                </a:lnTo>
                <a:lnTo>
                  <a:pt x="8664" y="4662"/>
                </a:lnTo>
                <a:close/>
                <a:moveTo>
                  <a:pt x="8122" y="4662"/>
                </a:moveTo>
                <a:lnTo>
                  <a:pt x="8122" y="5098"/>
                </a:lnTo>
                <a:lnTo>
                  <a:pt x="8633" y="5098"/>
                </a:lnTo>
                <a:lnTo>
                  <a:pt x="8633" y="4662"/>
                </a:lnTo>
                <a:lnTo>
                  <a:pt x="8122" y="4662"/>
                </a:lnTo>
                <a:close/>
                <a:moveTo>
                  <a:pt x="7581" y="4662"/>
                </a:moveTo>
                <a:lnTo>
                  <a:pt x="7581" y="5098"/>
                </a:lnTo>
                <a:lnTo>
                  <a:pt x="8091" y="5098"/>
                </a:lnTo>
                <a:lnTo>
                  <a:pt x="8091" y="4662"/>
                </a:lnTo>
                <a:lnTo>
                  <a:pt x="7581" y="4662"/>
                </a:lnTo>
                <a:close/>
                <a:moveTo>
                  <a:pt x="7039" y="4662"/>
                </a:moveTo>
                <a:lnTo>
                  <a:pt x="7039" y="5098"/>
                </a:lnTo>
                <a:lnTo>
                  <a:pt x="7550" y="5098"/>
                </a:lnTo>
                <a:lnTo>
                  <a:pt x="7550" y="4662"/>
                </a:lnTo>
                <a:lnTo>
                  <a:pt x="7039" y="4662"/>
                </a:lnTo>
                <a:close/>
                <a:moveTo>
                  <a:pt x="6497" y="4662"/>
                </a:moveTo>
                <a:lnTo>
                  <a:pt x="6497" y="5098"/>
                </a:lnTo>
                <a:lnTo>
                  <a:pt x="7008" y="5098"/>
                </a:lnTo>
                <a:lnTo>
                  <a:pt x="7008" y="4662"/>
                </a:lnTo>
                <a:lnTo>
                  <a:pt x="6497" y="4662"/>
                </a:lnTo>
                <a:close/>
                <a:moveTo>
                  <a:pt x="5955" y="4662"/>
                </a:moveTo>
                <a:lnTo>
                  <a:pt x="5955" y="5098"/>
                </a:lnTo>
                <a:lnTo>
                  <a:pt x="6466" y="5098"/>
                </a:lnTo>
                <a:lnTo>
                  <a:pt x="6466" y="4662"/>
                </a:lnTo>
                <a:lnTo>
                  <a:pt x="5955" y="4662"/>
                </a:lnTo>
                <a:close/>
                <a:moveTo>
                  <a:pt x="5414" y="4662"/>
                </a:moveTo>
                <a:lnTo>
                  <a:pt x="5414" y="5098"/>
                </a:lnTo>
                <a:lnTo>
                  <a:pt x="5925" y="5098"/>
                </a:lnTo>
                <a:lnTo>
                  <a:pt x="5925" y="4662"/>
                </a:lnTo>
                <a:lnTo>
                  <a:pt x="5414" y="4662"/>
                </a:lnTo>
                <a:close/>
                <a:moveTo>
                  <a:pt x="4872" y="4662"/>
                </a:moveTo>
                <a:lnTo>
                  <a:pt x="4872" y="5098"/>
                </a:lnTo>
                <a:lnTo>
                  <a:pt x="5383" y="5098"/>
                </a:lnTo>
                <a:lnTo>
                  <a:pt x="5383" y="4662"/>
                </a:lnTo>
                <a:lnTo>
                  <a:pt x="4872" y="4662"/>
                </a:lnTo>
                <a:close/>
                <a:moveTo>
                  <a:pt x="4330" y="4662"/>
                </a:moveTo>
                <a:lnTo>
                  <a:pt x="4330" y="5098"/>
                </a:lnTo>
                <a:lnTo>
                  <a:pt x="4841" y="5098"/>
                </a:lnTo>
                <a:lnTo>
                  <a:pt x="4841" y="4662"/>
                </a:lnTo>
                <a:lnTo>
                  <a:pt x="4330" y="4662"/>
                </a:lnTo>
                <a:close/>
                <a:moveTo>
                  <a:pt x="3789" y="4662"/>
                </a:moveTo>
                <a:lnTo>
                  <a:pt x="3789" y="5098"/>
                </a:lnTo>
                <a:lnTo>
                  <a:pt x="4300" y="5098"/>
                </a:lnTo>
                <a:lnTo>
                  <a:pt x="4300" y="4662"/>
                </a:lnTo>
                <a:lnTo>
                  <a:pt x="3789" y="4662"/>
                </a:lnTo>
                <a:close/>
                <a:moveTo>
                  <a:pt x="3247" y="4662"/>
                </a:moveTo>
                <a:lnTo>
                  <a:pt x="3247" y="5098"/>
                </a:lnTo>
                <a:lnTo>
                  <a:pt x="3758" y="5098"/>
                </a:lnTo>
                <a:lnTo>
                  <a:pt x="3758" y="4662"/>
                </a:lnTo>
                <a:lnTo>
                  <a:pt x="3247" y="4662"/>
                </a:lnTo>
                <a:close/>
                <a:moveTo>
                  <a:pt x="2705" y="4662"/>
                </a:moveTo>
                <a:lnTo>
                  <a:pt x="2705" y="5098"/>
                </a:lnTo>
                <a:lnTo>
                  <a:pt x="3216" y="5098"/>
                </a:lnTo>
                <a:lnTo>
                  <a:pt x="3216" y="4662"/>
                </a:lnTo>
                <a:lnTo>
                  <a:pt x="2705" y="4662"/>
                </a:lnTo>
                <a:close/>
                <a:moveTo>
                  <a:pt x="2164" y="4662"/>
                </a:moveTo>
                <a:lnTo>
                  <a:pt x="2164" y="5098"/>
                </a:lnTo>
                <a:lnTo>
                  <a:pt x="2675" y="5098"/>
                </a:lnTo>
                <a:lnTo>
                  <a:pt x="2675" y="4662"/>
                </a:lnTo>
                <a:lnTo>
                  <a:pt x="2164" y="4662"/>
                </a:lnTo>
                <a:close/>
                <a:moveTo>
                  <a:pt x="1622" y="4662"/>
                </a:moveTo>
                <a:lnTo>
                  <a:pt x="1622" y="5098"/>
                </a:lnTo>
                <a:lnTo>
                  <a:pt x="2133" y="5098"/>
                </a:lnTo>
                <a:lnTo>
                  <a:pt x="2133" y="4662"/>
                </a:lnTo>
                <a:lnTo>
                  <a:pt x="1622" y="4662"/>
                </a:lnTo>
                <a:close/>
                <a:moveTo>
                  <a:pt x="1080" y="4662"/>
                </a:moveTo>
                <a:lnTo>
                  <a:pt x="1080" y="5098"/>
                </a:lnTo>
                <a:lnTo>
                  <a:pt x="1591" y="5098"/>
                </a:lnTo>
                <a:lnTo>
                  <a:pt x="1591" y="4662"/>
                </a:lnTo>
                <a:lnTo>
                  <a:pt x="1080" y="4662"/>
                </a:lnTo>
                <a:close/>
                <a:moveTo>
                  <a:pt x="539" y="4662"/>
                </a:moveTo>
                <a:lnTo>
                  <a:pt x="539" y="5098"/>
                </a:lnTo>
                <a:lnTo>
                  <a:pt x="1049" y="5098"/>
                </a:lnTo>
                <a:lnTo>
                  <a:pt x="1049" y="4662"/>
                </a:lnTo>
                <a:lnTo>
                  <a:pt x="539" y="4662"/>
                </a:lnTo>
                <a:close/>
                <a:moveTo>
                  <a:pt x="31" y="4662"/>
                </a:moveTo>
                <a:lnTo>
                  <a:pt x="31" y="5098"/>
                </a:lnTo>
                <a:lnTo>
                  <a:pt x="508" y="5098"/>
                </a:lnTo>
                <a:lnTo>
                  <a:pt x="508" y="4662"/>
                </a:lnTo>
                <a:lnTo>
                  <a:pt x="31" y="4662"/>
                </a:lnTo>
                <a:close/>
                <a:moveTo>
                  <a:pt x="14622" y="4199"/>
                </a:moveTo>
                <a:lnTo>
                  <a:pt x="14622" y="4634"/>
                </a:lnTo>
                <a:lnTo>
                  <a:pt x="15133" y="4634"/>
                </a:lnTo>
                <a:lnTo>
                  <a:pt x="15133" y="4199"/>
                </a:lnTo>
                <a:lnTo>
                  <a:pt x="14622" y="4199"/>
                </a:lnTo>
                <a:close/>
                <a:moveTo>
                  <a:pt x="14081" y="4199"/>
                </a:moveTo>
                <a:lnTo>
                  <a:pt x="14081" y="4634"/>
                </a:lnTo>
                <a:lnTo>
                  <a:pt x="14592" y="4634"/>
                </a:lnTo>
                <a:lnTo>
                  <a:pt x="14592" y="4199"/>
                </a:lnTo>
                <a:lnTo>
                  <a:pt x="14081" y="4199"/>
                </a:lnTo>
                <a:close/>
                <a:moveTo>
                  <a:pt x="13539" y="4199"/>
                </a:moveTo>
                <a:lnTo>
                  <a:pt x="13539" y="4634"/>
                </a:lnTo>
                <a:lnTo>
                  <a:pt x="14050" y="4634"/>
                </a:lnTo>
                <a:lnTo>
                  <a:pt x="14050" y="4199"/>
                </a:lnTo>
                <a:lnTo>
                  <a:pt x="13539" y="4199"/>
                </a:lnTo>
                <a:close/>
                <a:moveTo>
                  <a:pt x="12997" y="4199"/>
                </a:moveTo>
                <a:lnTo>
                  <a:pt x="12997" y="4634"/>
                </a:lnTo>
                <a:lnTo>
                  <a:pt x="13508" y="4634"/>
                </a:lnTo>
                <a:lnTo>
                  <a:pt x="13508" y="4199"/>
                </a:lnTo>
                <a:lnTo>
                  <a:pt x="12997" y="4199"/>
                </a:lnTo>
                <a:close/>
                <a:moveTo>
                  <a:pt x="12456" y="4199"/>
                </a:moveTo>
                <a:lnTo>
                  <a:pt x="12456" y="4634"/>
                </a:lnTo>
                <a:lnTo>
                  <a:pt x="12967" y="4634"/>
                </a:lnTo>
                <a:lnTo>
                  <a:pt x="12967" y="4199"/>
                </a:lnTo>
                <a:lnTo>
                  <a:pt x="12456" y="4199"/>
                </a:lnTo>
                <a:close/>
                <a:moveTo>
                  <a:pt x="11914" y="4199"/>
                </a:moveTo>
                <a:lnTo>
                  <a:pt x="11914" y="4634"/>
                </a:lnTo>
                <a:lnTo>
                  <a:pt x="12425" y="4634"/>
                </a:lnTo>
                <a:lnTo>
                  <a:pt x="12425" y="4199"/>
                </a:lnTo>
                <a:lnTo>
                  <a:pt x="11914" y="4199"/>
                </a:lnTo>
                <a:close/>
                <a:moveTo>
                  <a:pt x="11372" y="4199"/>
                </a:moveTo>
                <a:lnTo>
                  <a:pt x="11372" y="4634"/>
                </a:lnTo>
                <a:lnTo>
                  <a:pt x="11883" y="4634"/>
                </a:lnTo>
                <a:lnTo>
                  <a:pt x="11883" y="4199"/>
                </a:lnTo>
                <a:lnTo>
                  <a:pt x="11372" y="4199"/>
                </a:lnTo>
                <a:close/>
                <a:moveTo>
                  <a:pt x="10831" y="4199"/>
                </a:moveTo>
                <a:lnTo>
                  <a:pt x="10831" y="4634"/>
                </a:lnTo>
                <a:lnTo>
                  <a:pt x="11341" y="4634"/>
                </a:lnTo>
                <a:lnTo>
                  <a:pt x="11341" y="4199"/>
                </a:lnTo>
                <a:lnTo>
                  <a:pt x="10831" y="4199"/>
                </a:lnTo>
                <a:close/>
                <a:moveTo>
                  <a:pt x="10289" y="4199"/>
                </a:moveTo>
                <a:lnTo>
                  <a:pt x="10289" y="4634"/>
                </a:lnTo>
                <a:lnTo>
                  <a:pt x="10800" y="4634"/>
                </a:lnTo>
                <a:lnTo>
                  <a:pt x="10800" y="4199"/>
                </a:lnTo>
                <a:lnTo>
                  <a:pt x="10289" y="4199"/>
                </a:lnTo>
                <a:close/>
                <a:moveTo>
                  <a:pt x="9747" y="4199"/>
                </a:moveTo>
                <a:lnTo>
                  <a:pt x="9747" y="4634"/>
                </a:lnTo>
                <a:lnTo>
                  <a:pt x="10258" y="4634"/>
                </a:lnTo>
                <a:lnTo>
                  <a:pt x="10258" y="4199"/>
                </a:lnTo>
                <a:lnTo>
                  <a:pt x="9747" y="4199"/>
                </a:lnTo>
                <a:close/>
                <a:moveTo>
                  <a:pt x="9206" y="4199"/>
                </a:moveTo>
                <a:lnTo>
                  <a:pt x="9206" y="4634"/>
                </a:lnTo>
                <a:lnTo>
                  <a:pt x="9716" y="4634"/>
                </a:lnTo>
                <a:lnTo>
                  <a:pt x="9716" y="4199"/>
                </a:lnTo>
                <a:lnTo>
                  <a:pt x="9206" y="4199"/>
                </a:lnTo>
                <a:close/>
                <a:moveTo>
                  <a:pt x="8664" y="4199"/>
                </a:moveTo>
                <a:lnTo>
                  <a:pt x="8664" y="4634"/>
                </a:lnTo>
                <a:lnTo>
                  <a:pt x="9175" y="4634"/>
                </a:lnTo>
                <a:lnTo>
                  <a:pt x="9175" y="4199"/>
                </a:lnTo>
                <a:lnTo>
                  <a:pt x="8664" y="4199"/>
                </a:lnTo>
                <a:close/>
                <a:moveTo>
                  <a:pt x="8122" y="4199"/>
                </a:moveTo>
                <a:lnTo>
                  <a:pt x="8122" y="4634"/>
                </a:lnTo>
                <a:lnTo>
                  <a:pt x="8633" y="4634"/>
                </a:lnTo>
                <a:lnTo>
                  <a:pt x="8633" y="4199"/>
                </a:lnTo>
                <a:lnTo>
                  <a:pt x="8122" y="4199"/>
                </a:lnTo>
                <a:close/>
                <a:moveTo>
                  <a:pt x="7581" y="4199"/>
                </a:moveTo>
                <a:lnTo>
                  <a:pt x="7581" y="4634"/>
                </a:lnTo>
                <a:lnTo>
                  <a:pt x="8091" y="4634"/>
                </a:lnTo>
                <a:lnTo>
                  <a:pt x="8091" y="4199"/>
                </a:lnTo>
                <a:lnTo>
                  <a:pt x="7581" y="4199"/>
                </a:lnTo>
                <a:close/>
                <a:moveTo>
                  <a:pt x="7039" y="4199"/>
                </a:moveTo>
                <a:lnTo>
                  <a:pt x="7039" y="4634"/>
                </a:lnTo>
                <a:lnTo>
                  <a:pt x="7550" y="4634"/>
                </a:lnTo>
                <a:lnTo>
                  <a:pt x="7550" y="4199"/>
                </a:lnTo>
                <a:lnTo>
                  <a:pt x="7039" y="4199"/>
                </a:lnTo>
                <a:close/>
                <a:moveTo>
                  <a:pt x="6497" y="4199"/>
                </a:moveTo>
                <a:lnTo>
                  <a:pt x="6497" y="4634"/>
                </a:lnTo>
                <a:lnTo>
                  <a:pt x="7008" y="4634"/>
                </a:lnTo>
                <a:lnTo>
                  <a:pt x="7008" y="4199"/>
                </a:lnTo>
                <a:lnTo>
                  <a:pt x="6497" y="4199"/>
                </a:lnTo>
                <a:close/>
                <a:moveTo>
                  <a:pt x="5955" y="4199"/>
                </a:moveTo>
                <a:lnTo>
                  <a:pt x="5955" y="4634"/>
                </a:lnTo>
                <a:lnTo>
                  <a:pt x="6466" y="4634"/>
                </a:lnTo>
                <a:lnTo>
                  <a:pt x="6466" y="4199"/>
                </a:lnTo>
                <a:lnTo>
                  <a:pt x="5955" y="4199"/>
                </a:lnTo>
                <a:close/>
                <a:moveTo>
                  <a:pt x="5414" y="4199"/>
                </a:moveTo>
                <a:lnTo>
                  <a:pt x="5414" y="4634"/>
                </a:lnTo>
                <a:lnTo>
                  <a:pt x="5925" y="4634"/>
                </a:lnTo>
                <a:lnTo>
                  <a:pt x="5925" y="4199"/>
                </a:lnTo>
                <a:lnTo>
                  <a:pt x="5414" y="4199"/>
                </a:lnTo>
                <a:close/>
                <a:moveTo>
                  <a:pt x="4872" y="4199"/>
                </a:moveTo>
                <a:lnTo>
                  <a:pt x="4872" y="4634"/>
                </a:lnTo>
                <a:lnTo>
                  <a:pt x="5383" y="4634"/>
                </a:lnTo>
                <a:lnTo>
                  <a:pt x="5383" y="4199"/>
                </a:lnTo>
                <a:lnTo>
                  <a:pt x="4872" y="4199"/>
                </a:lnTo>
                <a:close/>
                <a:moveTo>
                  <a:pt x="4330" y="4199"/>
                </a:moveTo>
                <a:lnTo>
                  <a:pt x="4330" y="4634"/>
                </a:lnTo>
                <a:lnTo>
                  <a:pt x="4841" y="4634"/>
                </a:lnTo>
                <a:lnTo>
                  <a:pt x="4841" y="4199"/>
                </a:lnTo>
                <a:lnTo>
                  <a:pt x="4330" y="4199"/>
                </a:lnTo>
                <a:close/>
                <a:moveTo>
                  <a:pt x="3789" y="4199"/>
                </a:moveTo>
                <a:lnTo>
                  <a:pt x="3789" y="4634"/>
                </a:lnTo>
                <a:lnTo>
                  <a:pt x="4300" y="4634"/>
                </a:lnTo>
                <a:lnTo>
                  <a:pt x="4300" y="4199"/>
                </a:lnTo>
                <a:lnTo>
                  <a:pt x="3789" y="4199"/>
                </a:lnTo>
                <a:close/>
                <a:moveTo>
                  <a:pt x="3247" y="4199"/>
                </a:moveTo>
                <a:lnTo>
                  <a:pt x="3247" y="4634"/>
                </a:lnTo>
                <a:lnTo>
                  <a:pt x="3758" y="4634"/>
                </a:lnTo>
                <a:lnTo>
                  <a:pt x="3758" y="4199"/>
                </a:lnTo>
                <a:lnTo>
                  <a:pt x="3247" y="4199"/>
                </a:lnTo>
                <a:close/>
                <a:moveTo>
                  <a:pt x="2705" y="4199"/>
                </a:moveTo>
                <a:lnTo>
                  <a:pt x="2705" y="4634"/>
                </a:lnTo>
                <a:lnTo>
                  <a:pt x="3216" y="4634"/>
                </a:lnTo>
                <a:lnTo>
                  <a:pt x="3216" y="4199"/>
                </a:lnTo>
                <a:lnTo>
                  <a:pt x="2705" y="4199"/>
                </a:lnTo>
                <a:close/>
                <a:moveTo>
                  <a:pt x="2164" y="4199"/>
                </a:moveTo>
                <a:lnTo>
                  <a:pt x="2164" y="4634"/>
                </a:lnTo>
                <a:lnTo>
                  <a:pt x="2675" y="4634"/>
                </a:lnTo>
                <a:lnTo>
                  <a:pt x="2675" y="4199"/>
                </a:lnTo>
                <a:lnTo>
                  <a:pt x="2164" y="4199"/>
                </a:lnTo>
                <a:close/>
                <a:moveTo>
                  <a:pt x="1622" y="4199"/>
                </a:moveTo>
                <a:lnTo>
                  <a:pt x="1622" y="4634"/>
                </a:lnTo>
                <a:lnTo>
                  <a:pt x="2133" y="4634"/>
                </a:lnTo>
                <a:lnTo>
                  <a:pt x="2133" y="4199"/>
                </a:lnTo>
                <a:lnTo>
                  <a:pt x="1622" y="4199"/>
                </a:lnTo>
                <a:close/>
                <a:moveTo>
                  <a:pt x="1080" y="4199"/>
                </a:moveTo>
                <a:lnTo>
                  <a:pt x="1080" y="4634"/>
                </a:lnTo>
                <a:lnTo>
                  <a:pt x="1591" y="4634"/>
                </a:lnTo>
                <a:lnTo>
                  <a:pt x="1591" y="4199"/>
                </a:lnTo>
                <a:lnTo>
                  <a:pt x="1080" y="4199"/>
                </a:lnTo>
                <a:close/>
                <a:moveTo>
                  <a:pt x="539" y="4199"/>
                </a:moveTo>
                <a:lnTo>
                  <a:pt x="539" y="4634"/>
                </a:lnTo>
                <a:lnTo>
                  <a:pt x="1049" y="4634"/>
                </a:lnTo>
                <a:lnTo>
                  <a:pt x="1049" y="4199"/>
                </a:lnTo>
                <a:lnTo>
                  <a:pt x="539" y="4199"/>
                </a:lnTo>
                <a:close/>
                <a:moveTo>
                  <a:pt x="31" y="4199"/>
                </a:moveTo>
                <a:lnTo>
                  <a:pt x="31" y="4634"/>
                </a:lnTo>
                <a:lnTo>
                  <a:pt x="508" y="4634"/>
                </a:lnTo>
                <a:lnTo>
                  <a:pt x="508" y="4199"/>
                </a:lnTo>
                <a:lnTo>
                  <a:pt x="31" y="4199"/>
                </a:lnTo>
                <a:close/>
                <a:moveTo>
                  <a:pt x="14622" y="3735"/>
                </a:moveTo>
                <a:lnTo>
                  <a:pt x="14622" y="4170"/>
                </a:lnTo>
                <a:lnTo>
                  <a:pt x="15133" y="4170"/>
                </a:lnTo>
                <a:lnTo>
                  <a:pt x="15133" y="3735"/>
                </a:lnTo>
                <a:lnTo>
                  <a:pt x="14622" y="3735"/>
                </a:lnTo>
                <a:close/>
                <a:moveTo>
                  <a:pt x="14081" y="3735"/>
                </a:moveTo>
                <a:lnTo>
                  <a:pt x="14081" y="4170"/>
                </a:lnTo>
                <a:lnTo>
                  <a:pt x="14592" y="4170"/>
                </a:lnTo>
                <a:lnTo>
                  <a:pt x="14592" y="3735"/>
                </a:lnTo>
                <a:lnTo>
                  <a:pt x="14081" y="3735"/>
                </a:lnTo>
                <a:close/>
                <a:moveTo>
                  <a:pt x="13539" y="3735"/>
                </a:moveTo>
                <a:lnTo>
                  <a:pt x="13539" y="4170"/>
                </a:lnTo>
                <a:lnTo>
                  <a:pt x="14050" y="4170"/>
                </a:lnTo>
                <a:lnTo>
                  <a:pt x="14050" y="3735"/>
                </a:lnTo>
                <a:lnTo>
                  <a:pt x="13539" y="3735"/>
                </a:lnTo>
                <a:close/>
                <a:moveTo>
                  <a:pt x="12997" y="3735"/>
                </a:moveTo>
                <a:lnTo>
                  <a:pt x="12997" y="4170"/>
                </a:lnTo>
                <a:lnTo>
                  <a:pt x="13508" y="4170"/>
                </a:lnTo>
                <a:lnTo>
                  <a:pt x="13508" y="3735"/>
                </a:lnTo>
                <a:lnTo>
                  <a:pt x="12997" y="3735"/>
                </a:lnTo>
                <a:close/>
                <a:moveTo>
                  <a:pt x="12456" y="3735"/>
                </a:moveTo>
                <a:lnTo>
                  <a:pt x="12456" y="4170"/>
                </a:lnTo>
                <a:lnTo>
                  <a:pt x="12967" y="4170"/>
                </a:lnTo>
                <a:lnTo>
                  <a:pt x="12967" y="3735"/>
                </a:lnTo>
                <a:lnTo>
                  <a:pt x="12456" y="3735"/>
                </a:lnTo>
                <a:close/>
                <a:moveTo>
                  <a:pt x="11914" y="3735"/>
                </a:moveTo>
                <a:lnTo>
                  <a:pt x="11914" y="4170"/>
                </a:lnTo>
                <a:lnTo>
                  <a:pt x="12425" y="4170"/>
                </a:lnTo>
                <a:lnTo>
                  <a:pt x="12425" y="3735"/>
                </a:lnTo>
                <a:lnTo>
                  <a:pt x="11914" y="3735"/>
                </a:lnTo>
                <a:close/>
                <a:moveTo>
                  <a:pt x="11372" y="3735"/>
                </a:moveTo>
                <a:lnTo>
                  <a:pt x="11372" y="4170"/>
                </a:lnTo>
                <a:lnTo>
                  <a:pt x="11883" y="4170"/>
                </a:lnTo>
                <a:lnTo>
                  <a:pt x="11883" y="3735"/>
                </a:lnTo>
                <a:lnTo>
                  <a:pt x="11372" y="3735"/>
                </a:lnTo>
                <a:close/>
                <a:moveTo>
                  <a:pt x="10831" y="3735"/>
                </a:moveTo>
                <a:lnTo>
                  <a:pt x="10831" y="4170"/>
                </a:lnTo>
                <a:lnTo>
                  <a:pt x="11341" y="4170"/>
                </a:lnTo>
                <a:lnTo>
                  <a:pt x="11341" y="3735"/>
                </a:lnTo>
                <a:lnTo>
                  <a:pt x="10831" y="3735"/>
                </a:lnTo>
                <a:close/>
                <a:moveTo>
                  <a:pt x="10289" y="3735"/>
                </a:moveTo>
                <a:lnTo>
                  <a:pt x="10289" y="4170"/>
                </a:lnTo>
                <a:lnTo>
                  <a:pt x="10800" y="4170"/>
                </a:lnTo>
                <a:lnTo>
                  <a:pt x="10800" y="3735"/>
                </a:lnTo>
                <a:lnTo>
                  <a:pt x="10289" y="3735"/>
                </a:lnTo>
                <a:close/>
                <a:moveTo>
                  <a:pt x="9747" y="3735"/>
                </a:moveTo>
                <a:lnTo>
                  <a:pt x="9747" y="4170"/>
                </a:lnTo>
                <a:lnTo>
                  <a:pt x="10258" y="4170"/>
                </a:lnTo>
                <a:lnTo>
                  <a:pt x="10258" y="3735"/>
                </a:lnTo>
                <a:lnTo>
                  <a:pt x="9747" y="3735"/>
                </a:lnTo>
                <a:close/>
                <a:moveTo>
                  <a:pt x="9206" y="3735"/>
                </a:moveTo>
                <a:lnTo>
                  <a:pt x="9206" y="4170"/>
                </a:lnTo>
                <a:lnTo>
                  <a:pt x="9716" y="4170"/>
                </a:lnTo>
                <a:lnTo>
                  <a:pt x="9716" y="3735"/>
                </a:lnTo>
                <a:lnTo>
                  <a:pt x="9206" y="3735"/>
                </a:lnTo>
                <a:close/>
                <a:moveTo>
                  <a:pt x="8664" y="3735"/>
                </a:moveTo>
                <a:lnTo>
                  <a:pt x="8664" y="4170"/>
                </a:lnTo>
                <a:lnTo>
                  <a:pt x="9175" y="4170"/>
                </a:lnTo>
                <a:lnTo>
                  <a:pt x="9175" y="3735"/>
                </a:lnTo>
                <a:lnTo>
                  <a:pt x="8664" y="3735"/>
                </a:lnTo>
                <a:close/>
                <a:moveTo>
                  <a:pt x="8122" y="3735"/>
                </a:moveTo>
                <a:lnTo>
                  <a:pt x="8122" y="4170"/>
                </a:lnTo>
                <a:lnTo>
                  <a:pt x="8633" y="4170"/>
                </a:lnTo>
                <a:lnTo>
                  <a:pt x="8633" y="3735"/>
                </a:lnTo>
                <a:lnTo>
                  <a:pt x="8122" y="3735"/>
                </a:lnTo>
                <a:close/>
                <a:moveTo>
                  <a:pt x="7581" y="3735"/>
                </a:moveTo>
                <a:lnTo>
                  <a:pt x="7581" y="4170"/>
                </a:lnTo>
                <a:lnTo>
                  <a:pt x="8091" y="4170"/>
                </a:lnTo>
                <a:lnTo>
                  <a:pt x="8091" y="3735"/>
                </a:lnTo>
                <a:lnTo>
                  <a:pt x="7581" y="3735"/>
                </a:lnTo>
                <a:close/>
                <a:moveTo>
                  <a:pt x="7039" y="3735"/>
                </a:moveTo>
                <a:lnTo>
                  <a:pt x="7039" y="4170"/>
                </a:lnTo>
                <a:lnTo>
                  <a:pt x="7550" y="4170"/>
                </a:lnTo>
                <a:lnTo>
                  <a:pt x="7550" y="3735"/>
                </a:lnTo>
                <a:lnTo>
                  <a:pt x="7039" y="3735"/>
                </a:lnTo>
                <a:close/>
                <a:moveTo>
                  <a:pt x="6497" y="3735"/>
                </a:moveTo>
                <a:lnTo>
                  <a:pt x="6497" y="4170"/>
                </a:lnTo>
                <a:lnTo>
                  <a:pt x="7008" y="4170"/>
                </a:lnTo>
                <a:lnTo>
                  <a:pt x="7008" y="3735"/>
                </a:lnTo>
                <a:lnTo>
                  <a:pt x="6497" y="3735"/>
                </a:lnTo>
                <a:close/>
                <a:moveTo>
                  <a:pt x="5955" y="3735"/>
                </a:moveTo>
                <a:lnTo>
                  <a:pt x="5955" y="4170"/>
                </a:lnTo>
                <a:lnTo>
                  <a:pt x="6466" y="4170"/>
                </a:lnTo>
                <a:lnTo>
                  <a:pt x="6466" y="3735"/>
                </a:lnTo>
                <a:lnTo>
                  <a:pt x="5955" y="3735"/>
                </a:lnTo>
                <a:close/>
                <a:moveTo>
                  <a:pt x="5414" y="3735"/>
                </a:moveTo>
                <a:lnTo>
                  <a:pt x="5414" y="4170"/>
                </a:lnTo>
                <a:lnTo>
                  <a:pt x="5925" y="4170"/>
                </a:lnTo>
                <a:lnTo>
                  <a:pt x="5925" y="3735"/>
                </a:lnTo>
                <a:lnTo>
                  <a:pt x="5414" y="3735"/>
                </a:lnTo>
                <a:close/>
                <a:moveTo>
                  <a:pt x="4872" y="3735"/>
                </a:moveTo>
                <a:lnTo>
                  <a:pt x="4872" y="4170"/>
                </a:lnTo>
                <a:lnTo>
                  <a:pt x="5383" y="4170"/>
                </a:lnTo>
                <a:lnTo>
                  <a:pt x="5383" y="3735"/>
                </a:lnTo>
                <a:lnTo>
                  <a:pt x="4872" y="3735"/>
                </a:lnTo>
                <a:close/>
                <a:moveTo>
                  <a:pt x="4330" y="3735"/>
                </a:moveTo>
                <a:lnTo>
                  <a:pt x="4330" y="4170"/>
                </a:lnTo>
                <a:lnTo>
                  <a:pt x="4841" y="4170"/>
                </a:lnTo>
                <a:lnTo>
                  <a:pt x="4841" y="3735"/>
                </a:lnTo>
                <a:lnTo>
                  <a:pt x="4330" y="3735"/>
                </a:lnTo>
                <a:close/>
                <a:moveTo>
                  <a:pt x="3789" y="3735"/>
                </a:moveTo>
                <a:lnTo>
                  <a:pt x="3789" y="4170"/>
                </a:lnTo>
                <a:lnTo>
                  <a:pt x="4300" y="4170"/>
                </a:lnTo>
                <a:lnTo>
                  <a:pt x="4300" y="3735"/>
                </a:lnTo>
                <a:lnTo>
                  <a:pt x="3789" y="3735"/>
                </a:lnTo>
                <a:close/>
                <a:moveTo>
                  <a:pt x="3247" y="3735"/>
                </a:moveTo>
                <a:lnTo>
                  <a:pt x="3247" y="4170"/>
                </a:lnTo>
                <a:lnTo>
                  <a:pt x="3758" y="4170"/>
                </a:lnTo>
                <a:lnTo>
                  <a:pt x="3758" y="3735"/>
                </a:lnTo>
                <a:lnTo>
                  <a:pt x="3247" y="3735"/>
                </a:lnTo>
                <a:close/>
                <a:moveTo>
                  <a:pt x="2705" y="3735"/>
                </a:moveTo>
                <a:lnTo>
                  <a:pt x="2705" y="4170"/>
                </a:lnTo>
                <a:lnTo>
                  <a:pt x="3216" y="4170"/>
                </a:lnTo>
                <a:lnTo>
                  <a:pt x="3216" y="3735"/>
                </a:lnTo>
                <a:lnTo>
                  <a:pt x="2705" y="3735"/>
                </a:lnTo>
                <a:close/>
                <a:moveTo>
                  <a:pt x="2164" y="3735"/>
                </a:moveTo>
                <a:lnTo>
                  <a:pt x="2164" y="4170"/>
                </a:lnTo>
                <a:lnTo>
                  <a:pt x="2675" y="4170"/>
                </a:lnTo>
                <a:lnTo>
                  <a:pt x="2675" y="3735"/>
                </a:lnTo>
                <a:lnTo>
                  <a:pt x="2164" y="3735"/>
                </a:lnTo>
                <a:close/>
                <a:moveTo>
                  <a:pt x="1622" y="3735"/>
                </a:moveTo>
                <a:lnTo>
                  <a:pt x="1622" y="4170"/>
                </a:lnTo>
                <a:lnTo>
                  <a:pt x="2133" y="4170"/>
                </a:lnTo>
                <a:lnTo>
                  <a:pt x="2133" y="3735"/>
                </a:lnTo>
                <a:lnTo>
                  <a:pt x="1622" y="3735"/>
                </a:lnTo>
                <a:close/>
                <a:moveTo>
                  <a:pt x="1080" y="3735"/>
                </a:moveTo>
                <a:lnTo>
                  <a:pt x="1080" y="4170"/>
                </a:lnTo>
                <a:lnTo>
                  <a:pt x="1591" y="4170"/>
                </a:lnTo>
                <a:lnTo>
                  <a:pt x="1591" y="3735"/>
                </a:lnTo>
                <a:lnTo>
                  <a:pt x="1080" y="3735"/>
                </a:lnTo>
                <a:close/>
                <a:moveTo>
                  <a:pt x="539" y="3735"/>
                </a:moveTo>
                <a:lnTo>
                  <a:pt x="539" y="4170"/>
                </a:lnTo>
                <a:lnTo>
                  <a:pt x="1049" y="4170"/>
                </a:lnTo>
                <a:lnTo>
                  <a:pt x="1049" y="3735"/>
                </a:lnTo>
                <a:lnTo>
                  <a:pt x="539" y="3735"/>
                </a:lnTo>
                <a:close/>
                <a:moveTo>
                  <a:pt x="31" y="3735"/>
                </a:moveTo>
                <a:lnTo>
                  <a:pt x="31" y="4170"/>
                </a:lnTo>
                <a:lnTo>
                  <a:pt x="508" y="4170"/>
                </a:lnTo>
                <a:lnTo>
                  <a:pt x="508" y="3735"/>
                </a:lnTo>
                <a:lnTo>
                  <a:pt x="31" y="3735"/>
                </a:lnTo>
                <a:close/>
                <a:moveTo>
                  <a:pt x="14622" y="3271"/>
                </a:moveTo>
                <a:lnTo>
                  <a:pt x="14622" y="3706"/>
                </a:lnTo>
                <a:lnTo>
                  <a:pt x="15133" y="3706"/>
                </a:lnTo>
                <a:lnTo>
                  <a:pt x="15133" y="3271"/>
                </a:lnTo>
                <a:lnTo>
                  <a:pt x="14622" y="3271"/>
                </a:lnTo>
                <a:close/>
                <a:moveTo>
                  <a:pt x="14081" y="3271"/>
                </a:moveTo>
                <a:lnTo>
                  <a:pt x="14081" y="3706"/>
                </a:lnTo>
                <a:lnTo>
                  <a:pt x="14592" y="3706"/>
                </a:lnTo>
                <a:lnTo>
                  <a:pt x="14592" y="3271"/>
                </a:lnTo>
                <a:lnTo>
                  <a:pt x="14081" y="3271"/>
                </a:lnTo>
                <a:close/>
                <a:moveTo>
                  <a:pt x="13539" y="3271"/>
                </a:moveTo>
                <a:lnTo>
                  <a:pt x="13539" y="3706"/>
                </a:lnTo>
                <a:lnTo>
                  <a:pt x="14050" y="3706"/>
                </a:lnTo>
                <a:lnTo>
                  <a:pt x="14050" y="3271"/>
                </a:lnTo>
                <a:lnTo>
                  <a:pt x="13539" y="3271"/>
                </a:lnTo>
                <a:close/>
                <a:moveTo>
                  <a:pt x="12997" y="3271"/>
                </a:moveTo>
                <a:lnTo>
                  <a:pt x="12997" y="3706"/>
                </a:lnTo>
                <a:lnTo>
                  <a:pt x="13508" y="3706"/>
                </a:lnTo>
                <a:lnTo>
                  <a:pt x="13508" y="3271"/>
                </a:lnTo>
                <a:lnTo>
                  <a:pt x="12997" y="3271"/>
                </a:lnTo>
                <a:close/>
                <a:moveTo>
                  <a:pt x="12456" y="3271"/>
                </a:moveTo>
                <a:lnTo>
                  <a:pt x="12456" y="3706"/>
                </a:lnTo>
                <a:lnTo>
                  <a:pt x="12967" y="3706"/>
                </a:lnTo>
                <a:lnTo>
                  <a:pt x="12967" y="3271"/>
                </a:lnTo>
                <a:lnTo>
                  <a:pt x="12456" y="3271"/>
                </a:lnTo>
                <a:close/>
                <a:moveTo>
                  <a:pt x="11914" y="3271"/>
                </a:moveTo>
                <a:lnTo>
                  <a:pt x="11914" y="3706"/>
                </a:lnTo>
                <a:lnTo>
                  <a:pt x="12425" y="3706"/>
                </a:lnTo>
                <a:lnTo>
                  <a:pt x="12425" y="3271"/>
                </a:lnTo>
                <a:lnTo>
                  <a:pt x="11914" y="3271"/>
                </a:lnTo>
                <a:close/>
                <a:moveTo>
                  <a:pt x="11372" y="3271"/>
                </a:moveTo>
                <a:lnTo>
                  <a:pt x="11372" y="3706"/>
                </a:lnTo>
                <a:lnTo>
                  <a:pt x="11883" y="3706"/>
                </a:lnTo>
                <a:lnTo>
                  <a:pt x="11883" y="3271"/>
                </a:lnTo>
                <a:lnTo>
                  <a:pt x="11372" y="3271"/>
                </a:lnTo>
                <a:close/>
                <a:moveTo>
                  <a:pt x="10831" y="3271"/>
                </a:moveTo>
                <a:lnTo>
                  <a:pt x="10831" y="3706"/>
                </a:lnTo>
                <a:lnTo>
                  <a:pt x="11341" y="3706"/>
                </a:lnTo>
                <a:lnTo>
                  <a:pt x="11341" y="3271"/>
                </a:lnTo>
                <a:lnTo>
                  <a:pt x="10831" y="3271"/>
                </a:lnTo>
                <a:close/>
                <a:moveTo>
                  <a:pt x="10289" y="3271"/>
                </a:moveTo>
                <a:lnTo>
                  <a:pt x="10289" y="3706"/>
                </a:lnTo>
                <a:lnTo>
                  <a:pt x="10800" y="3706"/>
                </a:lnTo>
                <a:lnTo>
                  <a:pt x="10800" y="3271"/>
                </a:lnTo>
                <a:lnTo>
                  <a:pt x="10289" y="3271"/>
                </a:lnTo>
                <a:close/>
                <a:moveTo>
                  <a:pt x="9747" y="3271"/>
                </a:moveTo>
                <a:lnTo>
                  <a:pt x="9747" y="3706"/>
                </a:lnTo>
                <a:lnTo>
                  <a:pt x="10258" y="3706"/>
                </a:lnTo>
                <a:lnTo>
                  <a:pt x="10258" y="3271"/>
                </a:lnTo>
                <a:lnTo>
                  <a:pt x="9747" y="3271"/>
                </a:lnTo>
                <a:close/>
                <a:moveTo>
                  <a:pt x="9206" y="3271"/>
                </a:moveTo>
                <a:lnTo>
                  <a:pt x="9206" y="3706"/>
                </a:lnTo>
                <a:lnTo>
                  <a:pt x="9716" y="3706"/>
                </a:lnTo>
                <a:lnTo>
                  <a:pt x="9716" y="3271"/>
                </a:lnTo>
                <a:lnTo>
                  <a:pt x="9206" y="3271"/>
                </a:lnTo>
                <a:close/>
                <a:moveTo>
                  <a:pt x="8664" y="3271"/>
                </a:moveTo>
                <a:lnTo>
                  <a:pt x="8664" y="3706"/>
                </a:lnTo>
                <a:lnTo>
                  <a:pt x="9175" y="3706"/>
                </a:lnTo>
                <a:lnTo>
                  <a:pt x="9175" y="3271"/>
                </a:lnTo>
                <a:lnTo>
                  <a:pt x="8664" y="3271"/>
                </a:lnTo>
                <a:close/>
                <a:moveTo>
                  <a:pt x="8122" y="3271"/>
                </a:moveTo>
                <a:lnTo>
                  <a:pt x="8122" y="3706"/>
                </a:lnTo>
                <a:lnTo>
                  <a:pt x="8633" y="3706"/>
                </a:lnTo>
                <a:lnTo>
                  <a:pt x="8633" y="3271"/>
                </a:lnTo>
                <a:lnTo>
                  <a:pt x="8122" y="3271"/>
                </a:lnTo>
                <a:close/>
                <a:moveTo>
                  <a:pt x="7581" y="3271"/>
                </a:moveTo>
                <a:lnTo>
                  <a:pt x="7581" y="3706"/>
                </a:lnTo>
                <a:lnTo>
                  <a:pt x="8091" y="3706"/>
                </a:lnTo>
                <a:lnTo>
                  <a:pt x="8091" y="3271"/>
                </a:lnTo>
                <a:lnTo>
                  <a:pt x="7581" y="3271"/>
                </a:lnTo>
                <a:close/>
                <a:moveTo>
                  <a:pt x="7039" y="3271"/>
                </a:moveTo>
                <a:lnTo>
                  <a:pt x="7039" y="3706"/>
                </a:lnTo>
                <a:lnTo>
                  <a:pt x="7550" y="3706"/>
                </a:lnTo>
                <a:lnTo>
                  <a:pt x="7550" y="3271"/>
                </a:lnTo>
                <a:lnTo>
                  <a:pt x="7039" y="3271"/>
                </a:lnTo>
                <a:close/>
                <a:moveTo>
                  <a:pt x="6497" y="3271"/>
                </a:moveTo>
                <a:lnTo>
                  <a:pt x="6497" y="3706"/>
                </a:lnTo>
                <a:lnTo>
                  <a:pt x="7008" y="3706"/>
                </a:lnTo>
                <a:lnTo>
                  <a:pt x="7008" y="3271"/>
                </a:lnTo>
                <a:lnTo>
                  <a:pt x="6497" y="3271"/>
                </a:lnTo>
                <a:close/>
                <a:moveTo>
                  <a:pt x="5955" y="3271"/>
                </a:moveTo>
                <a:lnTo>
                  <a:pt x="5955" y="3706"/>
                </a:lnTo>
                <a:lnTo>
                  <a:pt x="6466" y="3706"/>
                </a:lnTo>
                <a:lnTo>
                  <a:pt x="6466" y="3271"/>
                </a:lnTo>
                <a:lnTo>
                  <a:pt x="5955" y="3271"/>
                </a:lnTo>
                <a:close/>
                <a:moveTo>
                  <a:pt x="5414" y="3271"/>
                </a:moveTo>
                <a:lnTo>
                  <a:pt x="5414" y="3706"/>
                </a:lnTo>
                <a:lnTo>
                  <a:pt x="5925" y="3706"/>
                </a:lnTo>
                <a:lnTo>
                  <a:pt x="5925" y="3271"/>
                </a:lnTo>
                <a:lnTo>
                  <a:pt x="5414" y="3271"/>
                </a:lnTo>
                <a:close/>
                <a:moveTo>
                  <a:pt x="4872" y="3271"/>
                </a:moveTo>
                <a:lnTo>
                  <a:pt x="4872" y="3706"/>
                </a:lnTo>
                <a:lnTo>
                  <a:pt x="5383" y="3706"/>
                </a:lnTo>
                <a:lnTo>
                  <a:pt x="5383" y="3271"/>
                </a:lnTo>
                <a:lnTo>
                  <a:pt x="4872" y="3271"/>
                </a:lnTo>
                <a:close/>
                <a:moveTo>
                  <a:pt x="4330" y="3271"/>
                </a:moveTo>
                <a:lnTo>
                  <a:pt x="4330" y="3706"/>
                </a:lnTo>
                <a:lnTo>
                  <a:pt x="4841" y="3706"/>
                </a:lnTo>
                <a:lnTo>
                  <a:pt x="4841" y="3271"/>
                </a:lnTo>
                <a:lnTo>
                  <a:pt x="4330" y="3271"/>
                </a:lnTo>
                <a:close/>
                <a:moveTo>
                  <a:pt x="3789" y="3271"/>
                </a:moveTo>
                <a:lnTo>
                  <a:pt x="3789" y="3706"/>
                </a:lnTo>
                <a:lnTo>
                  <a:pt x="4300" y="3706"/>
                </a:lnTo>
                <a:lnTo>
                  <a:pt x="4300" y="3271"/>
                </a:lnTo>
                <a:lnTo>
                  <a:pt x="3789" y="3271"/>
                </a:lnTo>
                <a:close/>
                <a:moveTo>
                  <a:pt x="3247" y="3271"/>
                </a:moveTo>
                <a:lnTo>
                  <a:pt x="3247" y="3706"/>
                </a:lnTo>
                <a:lnTo>
                  <a:pt x="3758" y="3706"/>
                </a:lnTo>
                <a:lnTo>
                  <a:pt x="3758" y="3271"/>
                </a:lnTo>
                <a:lnTo>
                  <a:pt x="3247" y="3271"/>
                </a:lnTo>
                <a:close/>
                <a:moveTo>
                  <a:pt x="2705" y="3271"/>
                </a:moveTo>
                <a:lnTo>
                  <a:pt x="2705" y="3706"/>
                </a:lnTo>
                <a:lnTo>
                  <a:pt x="3216" y="3706"/>
                </a:lnTo>
                <a:lnTo>
                  <a:pt x="3216" y="3271"/>
                </a:lnTo>
                <a:lnTo>
                  <a:pt x="2705" y="3271"/>
                </a:lnTo>
                <a:close/>
                <a:moveTo>
                  <a:pt x="2164" y="3271"/>
                </a:moveTo>
                <a:lnTo>
                  <a:pt x="2164" y="3706"/>
                </a:lnTo>
                <a:lnTo>
                  <a:pt x="2675" y="3706"/>
                </a:lnTo>
                <a:lnTo>
                  <a:pt x="2675" y="3271"/>
                </a:lnTo>
                <a:lnTo>
                  <a:pt x="2164" y="3271"/>
                </a:lnTo>
                <a:close/>
                <a:moveTo>
                  <a:pt x="1622" y="3271"/>
                </a:moveTo>
                <a:lnTo>
                  <a:pt x="1622" y="3706"/>
                </a:lnTo>
                <a:lnTo>
                  <a:pt x="2133" y="3706"/>
                </a:lnTo>
                <a:lnTo>
                  <a:pt x="2133" y="3271"/>
                </a:lnTo>
                <a:lnTo>
                  <a:pt x="1622" y="3271"/>
                </a:lnTo>
                <a:close/>
                <a:moveTo>
                  <a:pt x="1080" y="3271"/>
                </a:moveTo>
                <a:lnTo>
                  <a:pt x="1080" y="3706"/>
                </a:lnTo>
                <a:lnTo>
                  <a:pt x="1591" y="3706"/>
                </a:lnTo>
                <a:lnTo>
                  <a:pt x="1591" y="3271"/>
                </a:lnTo>
                <a:lnTo>
                  <a:pt x="1080" y="3271"/>
                </a:lnTo>
                <a:close/>
                <a:moveTo>
                  <a:pt x="539" y="3271"/>
                </a:moveTo>
                <a:lnTo>
                  <a:pt x="539" y="3706"/>
                </a:lnTo>
                <a:lnTo>
                  <a:pt x="1049" y="3706"/>
                </a:lnTo>
                <a:lnTo>
                  <a:pt x="1049" y="3271"/>
                </a:lnTo>
                <a:lnTo>
                  <a:pt x="539" y="3271"/>
                </a:lnTo>
                <a:close/>
                <a:moveTo>
                  <a:pt x="31" y="3271"/>
                </a:moveTo>
                <a:lnTo>
                  <a:pt x="31" y="3706"/>
                </a:lnTo>
                <a:lnTo>
                  <a:pt x="508" y="3706"/>
                </a:lnTo>
                <a:lnTo>
                  <a:pt x="508" y="3271"/>
                </a:lnTo>
                <a:lnTo>
                  <a:pt x="31" y="3271"/>
                </a:lnTo>
                <a:close/>
                <a:moveTo>
                  <a:pt x="14622" y="2807"/>
                </a:moveTo>
                <a:lnTo>
                  <a:pt x="14622" y="3243"/>
                </a:lnTo>
                <a:lnTo>
                  <a:pt x="15133" y="3243"/>
                </a:lnTo>
                <a:lnTo>
                  <a:pt x="15133" y="2807"/>
                </a:lnTo>
                <a:lnTo>
                  <a:pt x="14622" y="2807"/>
                </a:lnTo>
                <a:close/>
                <a:moveTo>
                  <a:pt x="14081" y="2807"/>
                </a:moveTo>
                <a:lnTo>
                  <a:pt x="14081" y="3243"/>
                </a:lnTo>
                <a:lnTo>
                  <a:pt x="14592" y="3243"/>
                </a:lnTo>
                <a:lnTo>
                  <a:pt x="14592" y="2807"/>
                </a:lnTo>
                <a:lnTo>
                  <a:pt x="14081" y="2807"/>
                </a:lnTo>
                <a:close/>
                <a:moveTo>
                  <a:pt x="13539" y="2807"/>
                </a:moveTo>
                <a:lnTo>
                  <a:pt x="13539" y="3243"/>
                </a:lnTo>
                <a:lnTo>
                  <a:pt x="14050" y="3243"/>
                </a:lnTo>
                <a:lnTo>
                  <a:pt x="14050" y="2807"/>
                </a:lnTo>
                <a:lnTo>
                  <a:pt x="13539" y="2807"/>
                </a:lnTo>
                <a:close/>
                <a:moveTo>
                  <a:pt x="12997" y="2807"/>
                </a:moveTo>
                <a:lnTo>
                  <a:pt x="12997" y="3243"/>
                </a:lnTo>
                <a:lnTo>
                  <a:pt x="13508" y="3243"/>
                </a:lnTo>
                <a:lnTo>
                  <a:pt x="13508" y="2807"/>
                </a:lnTo>
                <a:lnTo>
                  <a:pt x="12997" y="2807"/>
                </a:lnTo>
                <a:close/>
                <a:moveTo>
                  <a:pt x="12456" y="2807"/>
                </a:moveTo>
                <a:lnTo>
                  <a:pt x="12456" y="3243"/>
                </a:lnTo>
                <a:lnTo>
                  <a:pt x="12967" y="3243"/>
                </a:lnTo>
                <a:lnTo>
                  <a:pt x="12967" y="2807"/>
                </a:lnTo>
                <a:lnTo>
                  <a:pt x="12456" y="2807"/>
                </a:lnTo>
                <a:close/>
                <a:moveTo>
                  <a:pt x="11914" y="2807"/>
                </a:moveTo>
                <a:lnTo>
                  <a:pt x="11914" y="3243"/>
                </a:lnTo>
                <a:lnTo>
                  <a:pt x="12425" y="3243"/>
                </a:lnTo>
                <a:lnTo>
                  <a:pt x="12425" y="2807"/>
                </a:lnTo>
                <a:lnTo>
                  <a:pt x="11914" y="2807"/>
                </a:lnTo>
                <a:close/>
                <a:moveTo>
                  <a:pt x="11372" y="2807"/>
                </a:moveTo>
                <a:lnTo>
                  <a:pt x="11372" y="3243"/>
                </a:lnTo>
                <a:lnTo>
                  <a:pt x="11883" y="3243"/>
                </a:lnTo>
                <a:lnTo>
                  <a:pt x="11883" y="2807"/>
                </a:lnTo>
                <a:lnTo>
                  <a:pt x="11372" y="2807"/>
                </a:lnTo>
                <a:close/>
                <a:moveTo>
                  <a:pt x="10831" y="2807"/>
                </a:moveTo>
                <a:lnTo>
                  <a:pt x="10831" y="3243"/>
                </a:lnTo>
                <a:lnTo>
                  <a:pt x="11341" y="3243"/>
                </a:lnTo>
                <a:lnTo>
                  <a:pt x="11341" y="2807"/>
                </a:lnTo>
                <a:lnTo>
                  <a:pt x="10831" y="2807"/>
                </a:lnTo>
                <a:close/>
                <a:moveTo>
                  <a:pt x="10289" y="2807"/>
                </a:moveTo>
                <a:lnTo>
                  <a:pt x="10289" y="3243"/>
                </a:lnTo>
                <a:lnTo>
                  <a:pt x="10800" y="3243"/>
                </a:lnTo>
                <a:lnTo>
                  <a:pt x="10800" y="2807"/>
                </a:lnTo>
                <a:lnTo>
                  <a:pt x="10289" y="2807"/>
                </a:lnTo>
                <a:close/>
                <a:moveTo>
                  <a:pt x="9747" y="2807"/>
                </a:moveTo>
                <a:lnTo>
                  <a:pt x="9747" y="3243"/>
                </a:lnTo>
                <a:lnTo>
                  <a:pt x="10258" y="3243"/>
                </a:lnTo>
                <a:lnTo>
                  <a:pt x="10258" y="2807"/>
                </a:lnTo>
                <a:lnTo>
                  <a:pt x="9747" y="2807"/>
                </a:lnTo>
                <a:close/>
                <a:moveTo>
                  <a:pt x="9206" y="2807"/>
                </a:moveTo>
                <a:lnTo>
                  <a:pt x="9206" y="3243"/>
                </a:lnTo>
                <a:lnTo>
                  <a:pt x="9716" y="3243"/>
                </a:lnTo>
                <a:lnTo>
                  <a:pt x="9716" y="2807"/>
                </a:lnTo>
                <a:lnTo>
                  <a:pt x="9206" y="2807"/>
                </a:lnTo>
                <a:close/>
                <a:moveTo>
                  <a:pt x="8664" y="2807"/>
                </a:moveTo>
                <a:lnTo>
                  <a:pt x="8664" y="3243"/>
                </a:lnTo>
                <a:lnTo>
                  <a:pt x="9175" y="3243"/>
                </a:lnTo>
                <a:lnTo>
                  <a:pt x="9175" y="2807"/>
                </a:lnTo>
                <a:lnTo>
                  <a:pt x="8664" y="2807"/>
                </a:lnTo>
                <a:close/>
                <a:moveTo>
                  <a:pt x="8122" y="2807"/>
                </a:moveTo>
                <a:lnTo>
                  <a:pt x="8122" y="3243"/>
                </a:lnTo>
                <a:lnTo>
                  <a:pt x="8633" y="3243"/>
                </a:lnTo>
                <a:lnTo>
                  <a:pt x="8633" y="2807"/>
                </a:lnTo>
                <a:lnTo>
                  <a:pt x="8122" y="2807"/>
                </a:lnTo>
                <a:close/>
                <a:moveTo>
                  <a:pt x="7581" y="2807"/>
                </a:moveTo>
                <a:lnTo>
                  <a:pt x="7581" y="3243"/>
                </a:lnTo>
                <a:lnTo>
                  <a:pt x="8091" y="3243"/>
                </a:lnTo>
                <a:lnTo>
                  <a:pt x="8091" y="2807"/>
                </a:lnTo>
                <a:lnTo>
                  <a:pt x="7581" y="2807"/>
                </a:lnTo>
                <a:close/>
                <a:moveTo>
                  <a:pt x="7039" y="2807"/>
                </a:moveTo>
                <a:lnTo>
                  <a:pt x="7039" y="3243"/>
                </a:lnTo>
                <a:lnTo>
                  <a:pt x="7550" y="3243"/>
                </a:lnTo>
                <a:lnTo>
                  <a:pt x="7550" y="2807"/>
                </a:lnTo>
                <a:lnTo>
                  <a:pt x="7039" y="2807"/>
                </a:lnTo>
                <a:close/>
                <a:moveTo>
                  <a:pt x="6497" y="2807"/>
                </a:moveTo>
                <a:lnTo>
                  <a:pt x="6497" y="3243"/>
                </a:lnTo>
                <a:lnTo>
                  <a:pt x="7008" y="3243"/>
                </a:lnTo>
                <a:lnTo>
                  <a:pt x="7008" y="2807"/>
                </a:lnTo>
                <a:lnTo>
                  <a:pt x="6497" y="2807"/>
                </a:lnTo>
                <a:close/>
                <a:moveTo>
                  <a:pt x="5955" y="2807"/>
                </a:moveTo>
                <a:lnTo>
                  <a:pt x="5955" y="3243"/>
                </a:lnTo>
                <a:lnTo>
                  <a:pt x="6466" y="3243"/>
                </a:lnTo>
                <a:lnTo>
                  <a:pt x="6466" y="2807"/>
                </a:lnTo>
                <a:lnTo>
                  <a:pt x="5955" y="2807"/>
                </a:lnTo>
                <a:close/>
                <a:moveTo>
                  <a:pt x="5414" y="2807"/>
                </a:moveTo>
                <a:lnTo>
                  <a:pt x="5414" y="3243"/>
                </a:lnTo>
                <a:lnTo>
                  <a:pt x="5925" y="3243"/>
                </a:lnTo>
                <a:lnTo>
                  <a:pt x="5925" y="2807"/>
                </a:lnTo>
                <a:lnTo>
                  <a:pt x="5414" y="2807"/>
                </a:lnTo>
                <a:close/>
                <a:moveTo>
                  <a:pt x="4872" y="2807"/>
                </a:moveTo>
                <a:lnTo>
                  <a:pt x="4872" y="3243"/>
                </a:lnTo>
                <a:lnTo>
                  <a:pt x="5383" y="3243"/>
                </a:lnTo>
                <a:lnTo>
                  <a:pt x="5383" y="2807"/>
                </a:lnTo>
                <a:lnTo>
                  <a:pt x="4872" y="2807"/>
                </a:lnTo>
                <a:close/>
                <a:moveTo>
                  <a:pt x="4330" y="2807"/>
                </a:moveTo>
                <a:lnTo>
                  <a:pt x="4330" y="3243"/>
                </a:lnTo>
                <a:lnTo>
                  <a:pt x="4841" y="3243"/>
                </a:lnTo>
                <a:lnTo>
                  <a:pt x="4841" y="2807"/>
                </a:lnTo>
                <a:lnTo>
                  <a:pt x="4330" y="2807"/>
                </a:lnTo>
                <a:close/>
                <a:moveTo>
                  <a:pt x="3789" y="2807"/>
                </a:moveTo>
                <a:lnTo>
                  <a:pt x="3789" y="3243"/>
                </a:lnTo>
                <a:lnTo>
                  <a:pt x="4300" y="3243"/>
                </a:lnTo>
                <a:lnTo>
                  <a:pt x="4300" y="2807"/>
                </a:lnTo>
                <a:lnTo>
                  <a:pt x="3789" y="2807"/>
                </a:lnTo>
                <a:close/>
                <a:moveTo>
                  <a:pt x="3247" y="2807"/>
                </a:moveTo>
                <a:lnTo>
                  <a:pt x="3247" y="3243"/>
                </a:lnTo>
                <a:lnTo>
                  <a:pt x="3758" y="3243"/>
                </a:lnTo>
                <a:lnTo>
                  <a:pt x="3758" y="2807"/>
                </a:lnTo>
                <a:lnTo>
                  <a:pt x="3247" y="2807"/>
                </a:lnTo>
                <a:close/>
                <a:moveTo>
                  <a:pt x="2705" y="2807"/>
                </a:moveTo>
                <a:lnTo>
                  <a:pt x="2705" y="3243"/>
                </a:lnTo>
                <a:lnTo>
                  <a:pt x="3216" y="3243"/>
                </a:lnTo>
                <a:lnTo>
                  <a:pt x="3216" y="2807"/>
                </a:lnTo>
                <a:lnTo>
                  <a:pt x="2705" y="2807"/>
                </a:lnTo>
                <a:close/>
                <a:moveTo>
                  <a:pt x="2164" y="2807"/>
                </a:moveTo>
                <a:lnTo>
                  <a:pt x="2164" y="3243"/>
                </a:lnTo>
                <a:lnTo>
                  <a:pt x="2675" y="3243"/>
                </a:lnTo>
                <a:lnTo>
                  <a:pt x="2675" y="2807"/>
                </a:lnTo>
                <a:lnTo>
                  <a:pt x="2164" y="2807"/>
                </a:lnTo>
                <a:close/>
                <a:moveTo>
                  <a:pt x="1622" y="2807"/>
                </a:moveTo>
                <a:lnTo>
                  <a:pt x="1622" y="3243"/>
                </a:lnTo>
                <a:lnTo>
                  <a:pt x="2133" y="3243"/>
                </a:lnTo>
                <a:lnTo>
                  <a:pt x="2133" y="2807"/>
                </a:lnTo>
                <a:lnTo>
                  <a:pt x="1622" y="2807"/>
                </a:lnTo>
                <a:close/>
                <a:moveTo>
                  <a:pt x="1080" y="2807"/>
                </a:moveTo>
                <a:lnTo>
                  <a:pt x="1080" y="3243"/>
                </a:lnTo>
                <a:lnTo>
                  <a:pt x="1591" y="3243"/>
                </a:lnTo>
                <a:lnTo>
                  <a:pt x="1591" y="2807"/>
                </a:lnTo>
                <a:lnTo>
                  <a:pt x="1080" y="2807"/>
                </a:lnTo>
                <a:close/>
                <a:moveTo>
                  <a:pt x="539" y="2807"/>
                </a:moveTo>
                <a:lnTo>
                  <a:pt x="539" y="3243"/>
                </a:lnTo>
                <a:lnTo>
                  <a:pt x="1049" y="3243"/>
                </a:lnTo>
                <a:lnTo>
                  <a:pt x="1049" y="2807"/>
                </a:lnTo>
                <a:lnTo>
                  <a:pt x="539" y="2807"/>
                </a:lnTo>
                <a:close/>
                <a:moveTo>
                  <a:pt x="31" y="2807"/>
                </a:moveTo>
                <a:lnTo>
                  <a:pt x="31" y="3243"/>
                </a:lnTo>
                <a:lnTo>
                  <a:pt x="508" y="3243"/>
                </a:lnTo>
                <a:lnTo>
                  <a:pt x="508" y="2807"/>
                </a:lnTo>
                <a:lnTo>
                  <a:pt x="31" y="2807"/>
                </a:lnTo>
                <a:close/>
                <a:moveTo>
                  <a:pt x="14622" y="2343"/>
                </a:moveTo>
                <a:lnTo>
                  <a:pt x="14622" y="2779"/>
                </a:lnTo>
                <a:lnTo>
                  <a:pt x="15133" y="2779"/>
                </a:lnTo>
                <a:lnTo>
                  <a:pt x="15133" y="2343"/>
                </a:lnTo>
                <a:lnTo>
                  <a:pt x="14622" y="2343"/>
                </a:lnTo>
                <a:close/>
                <a:moveTo>
                  <a:pt x="14081" y="2343"/>
                </a:moveTo>
                <a:lnTo>
                  <a:pt x="14081" y="2779"/>
                </a:lnTo>
                <a:lnTo>
                  <a:pt x="14592" y="2779"/>
                </a:lnTo>
                <a:lnTo>
                  <a:pt x="14592" y="2343"/>
                </a:lnTo>
                <a:lnTo>
                  <a:pt x="14081" y="2343"/>
                </a:lnTo>
                <a:close/>
                <a:moveTo>
                  <a:pt x="13539" y="2343"/>
                </a:moveTo>
                <a:lnTo>
                  <a:pt x="13539" y="2779"/>
                </a:lnTo>
                <a:lnTo>
                  <a:pt x="14050" y="2779"/>
                </a:lnTo>
                <a:lnTo>
                  <a:pt x="14050" y="2343"/>
                </a:lnTo>
                <a:lnTo>
                  <a:pt x="13539" y="2343"/>
                </a:lnTo>
                <a:close/>
                <a:moveTo>
                  <a:pt x="12997" y="2343"/>
                </a:moveTo>
                <a:lnTo>
                  <a:pt x="12997" y="2779"/>
                </a:lnTo>
                <a:lnTo>
                  <a:pt x="13508" y="2779"/>
                </a:lnTo>
                <a:lnTo>
                  <a:pt x="13508" y="2343"/>
                </a:lnTo>
                <a:lnTo>
                  <a:pt x="12997" y="2343"/>
                </a:lnTo>
                <a:close/>
                <a:moveTo>
                  <a:pt x="12456" y="2343"/>
                </a:moveTo>
                <a:lnTo>
                  <a:pt x="12456" y="2779"/>
                </a:lnTo>
                <a:lnTo>
                  <a:pt x="12967" y="2779"/>
                </a:lnTo>
                <a:lnTo>
                  <a:pt x="12967" y="2343"/>
                </a:lnTo>
                <a:lnTo>
                  <a:pt x="12456" y="2343"/>
                </a:lnTo>
                <a:close/>
                <a:moveTo>
                  <a:pt x="11914" y="2343"/>
                </a:moveTo>
                <a:lnTo>
                  <a:pt x="11914" y="2779"/>
                </a:lnTo>
                <a:lnTo>
                  <a:pt x="12425" y="2779"/>
                </a:lnTo>
                <a:lnTo>
                  <a:pt x="12425" y="2343"/>
                </a:lnTo>
                <a:lnTo>
                  <a:pt x="11914" y="2343"/>
                </a:lnTo>
                <a:close/>
                <a:moveTo>
                  <a:pt x="11372" y="2343"/>
                </a:moveTo>
                <a:lnTo>
                  <a:pt x="11372" y="2779"/>
                </a:lnTo>
                <a:lnTo>
                  <a:pt x="11883" y="2779"/>
                </a:lnTo>
                <a:lnTo>
                  <a:pt x="11883" y="2343"/>
                </a:lnTo>
                <a:lnTo>
                  <a:pt x="11372" y="2343"/>
                </a:lnTo>
                <a:close/>
                <a:moveTo>
                  <a:pt x="10831" y="2343"/>
                </a:moveTo>
                <a:lnTo>
                  <a:pt x="10831" y="2779"/>
                </a:lnTo>
                <a:lnTo>
                  <a:pt x="11341" y="2779"/>
                </a:lnTo>
                <a:lnTo>
                  <a:pt x="11341" y="2343"/>
                </a:lnTo>
                <a:lnTo>
                  <a:pt x="10831" y="2343"/>
                </a:lnTo>
                <a:close/>
                <a:moveTo>
                  <a:pt x="10289" y="2343"/>
                </a:moveTo>
                <a:lnTo>
                  <a:pt x="10289" y="2779"/>
                </a:lnTo>
                <a:lnTo>
                  <a:pt x="10800" y="2779"/>
                </a:lnTo>
                <a:lnTo>
                  <a:pt x="10800" y="2343"/>
                </a:lnTo>
                <a:lnTo>
                  <a:pt x="10289" y="2343"/>
                </a:lnTo>
                <a:close/>
                <a:moveTo>
                  <a:pt x="9747" y="2343"/>
                </a:moveTo>
                <a:lnTo>
                  <a:pt x="9747" y="2779"/>
                </a:lnTo>
                <a:lnTo>
                  <a:pt x="10258" y="2779"/>
                </a:lnTo>
                <a:lnTo>
                  <a:pt x="10258" y="2343"/>
                </a:lnTo>
                <a:lnTo>
                  <a:pt x="9747" y="2343"/>
                </a:lnTo>
                <a:close/>
                <a:moveTo>
                  <a:pt x="9206" y="2343"/>
                </a:moveTo>
                <a:lnTo>
                  <a:pt x="9206" y="2779"/>
                </a:lnTo>
                <a:lnTo>
                  <a:pt x="9716" y="2779"/>
                </a:lnTo>
                <a:lnTo>
                  <a:pt x="9716" y="2343"/>
                </a:lnTo>
                <a:lnTo>
                  <a:pt x="9206" y="2343"/>
                </a:lnTo>
                <a:close/>
                <a:moveTo>
                  <a:pt x="8664" y="2343"/>
                </a:moveTo>
                <a:lnTo>
                  <a:pt x="8664" y="2779"/>
                </a:lnTo>
                <a:lnTo>
                  <a:pt x="9175" y="2779"/>
                </a:lnTo>
                <a:lnTo>
                  <a:pt x="9175" y="2343"/>
                </a:lnTo>
                <a:lnTo>
                  <a:pt x="8664" y="2343"/>
                </a:lnTo>
                <a:close/>
                <a:moveTo>
                  <a:pt x="8122" y="2343"/>
                </a:moveTo>
                <a:lnTo>
                  <a:pt x="8122" y="2779"/>
                </a:lnTo>
                <a:lnTo>
                  <a:pt x="8633" y="2779"/>
                </a:lnTo>
                <a:lnTo>
                  <a:pt x="8633" y="2343"/>
                </a:lnTo>
                <a:lnTo>
                  <a:pt x="8122" y="2343"/>
                </a:lnTo>
                <a:close/>
                <a:moveTo>
                  <a:pt x="7581" y="2343"/>
                </a:moveTo>
                <a:lnTo>
                  <a:pt x="7581" y="2779"/>
                </a:lnTo>
                <a:lnTo>
                  <a:pt x="8091" y="2779"/>
                </a:lnTo>
                <a:lnTo>
                  <a:pt x="8091" y="2343"/>
                </a:lnTo>
                <a:lnTo>
                  <a:pt x="7581" y="2343"/>
                </a:lnTo>
                <a:close/>
                <a:moveTo>
                  <a:pt x="7039" y="2343"/>
                </a:moveTo>
                <a:lnTo>
                  <a:pt x="7039" y="2779"/>
                </a:lnTo>
                <a:lnTo>
                  <a:pt x="7550" y="2779"/>
                </a:lnTo>
                <a:lnTo>
                  <a:pt x="7550" y="2343"/>
                </a:lnTo>
                <a:lnTo>
                  <a:pt x="7039" y="2343"/>
                </a:lnTo>
                <a:close/>
                <a:moveTo>
                  <a:pt x="6497" y="2343"/>
                </a:moveTo>
                <a:lnTo>
                  <a:pt x="6497" y="2779"/>
                </a:lnTo>
                <a:lnTo>
                  <a:pt x="7008" y="2779"/>
                </a:lnTo>
                <a:lnTo>
                  <a:pt x="7008" y="2343"/>
                </a:lnTo>
                <a:lnTo>
                  <a:pt x="6497" y="2343"/>
                </a:lnTo>
                <a:close/>
                <a:moveTo>
                  <a:pt x="5955" y="2343"/>
                </a:moveTo>
                <a:lnTo>
                  <a:pt x="5955" y="2779"/>
                </a:lnTo>
                <a:lnTo>
                  <a:pt x="6466" y="2779"/>
                </a:lnTo>
                <a:lnTo>
                  <a:pt x="6466" y="2343"/>
                </a:lnTo>
                <a:lnTo>
                  <a:pt x="5955" y="2343"/>
                </a:lnTo>
                <a:close/>
                <a:moveTo>
                  <a:pt x="5414" y="2343"/>
                </a:moveTo>
                <a:lnTo>
                  <a:pt x="5414" y="2779"/>
                </a:lnTo>
                <a:lnTo>
                  <a:pt x="5925" y="2779"/>
                </a:lnTo>
                <a:lnTo>
                  <a:pt x="5925" y="2343"/>
                </a:lnTo>
                <a:lnTo>
                  <a:pt x="5414" y="2343"/>
                </a:lnTo>
                <a:close/>
                <a:moveTo>
                  <a:pt x="4872" y="2343"/>
                </a:moveTo>
                <a:lnTo>
                  <a:pt x="4872" y="2779"/>
                </a:lnTo>
                <a:lnTo>
                  <a:pt x="5383" y="2779"/>
                </a:lnTo>
                <a:lnTo>
                  <a:pt x="5383" y="2343"/>
                </a:lnTo>
                <a:lnTo>
                  <a:pt x="4872" y="2343"/>
                </a:lnTo>
                <a:close/>
                <a:moveTo>
                  <a:pt x="4330" y="2343"/>
                </a:moveTo>
                <a:lnTo>
                  <a:pt x="4330" y="2779"/>
                </a:lnTo>
                <a:lnTo>
                  <a:pt x="4841" y="2779"/>
                </a:lnTo>
                <a:lnTo>
                  <a:pt x="4841" y="2343"/>
                </a:lnTo>
                <a:lnTo>
                  <a:pt x="4330" y="2343"/>
                </a:lnTo>
                <a:close/>
                <a:moveTo>
                  <a:pt x="3789" y="2343"/>
                </a:moveTo>
                <a:lnTo>
                  <a:pt x="3789" y="2779"/>
                </a:lnTo>
                <a:lnTo>
                  <a:pt x="4300" y="2779"/>
                </a:lnTo>
                <a:lnTo>
                  <a:pt x="4300" y="2343"/>
                </a:lnTo>
                <a:lnTo>
                  <a:pt x="3789" y="2343"/>
                </a:lnTo>
                <a:close/>
                <a:moveTo>
                  <a:pt x="3247" y="2343"/>
                </a:moveTo>
                <a:lnTo>
                  <a:pt x="3247" y="2779"/>
                </a:lnTo>
                <a:lnTo>
                  <a:pt x="3758" y="2779"/>
                </a:lnTo>
                <a:lnTo>
                  <a:pt x="3758" y="2343"/>
                </a:lnTo>
                <a:lnTo>
                  <a:pt x="3247" y="2343"/>
                </a:lnTo>
                <a:close/>
                <a:moveTo>
                  <a:pt x="2705" y="2343"/>
                </a:moveTo>
                <a:lnTo>
                  <a:pt x="2705" y="2779"/>
                </a:lnTo>
                <a:lnTo>
                  <a:pt x="3216" y="2779"/>
                </a:lnTo>
                <a:lnTo>
                  <a:pt x="3216" y="2343"/>
                </a:lnTo>
                <a:lnTo>
                  <a:pt x="2705" y="2343"/>
                </a:lnTo>
                <a:close/>
                <a:moveTo>
                  <a:pt x="2164" y="2343"/>
                </a:moveTo>
                <a:lnTo>
                  <a:pt x="2164" y="2779"/>
                </a:lnTo>
                <a:lnTo>
                  <a:pt x="2675" y="2779"/>
                </a:lnTo>
                <a:lnTo>
                  <a:pt x="2675" y="2343"/>
                </a:lnTo>
                <a:lnTo>
                  <a:pt x="2164" y="2343"/>
                </a:lnTo>
                <a:close/>
                <a:moveTo>
                  <a:pt x="1622" y="2343"/>
                </a:moveTo>
                <a:lnTo>
                  <a:pt x="1622" y="2779"/>
                </a:lnTo>
                <a:lnTo>
                  <a:pt x="2133" y="2779"/>
                </a:lnTo>
                <a:lnTo>
                  <a:pt x="2133" y="2343"/>
                </a:lnTo>
                <a:lnTo>
                  <a:pt x="1622" y="2343"/>
                </a:lnTo>
                <a:close/>
                <a:moveTo>
                  <a:pt x="1080" y="2343"/>
                </a:moveTo>
                <a:lnTo>
                  <a:pt x="1080" y="2779"/>
                </a:lnTo>
                <a:lnTo>
                  <a:pt x="1591" y="2779"/>
                </a:lnTo>
                <a:lnTo>
                  <a:pt x="1591" y="2343"/>
                </a:lnTo>
                <a:lnTo>
                  <a:pt x="1080" y="2343"/>
                </a:lnTo>
                <a:close/>
                <a:moveTo>
                  <a:pt x="539" y="2343"/>
                </a:moveTo>
                <a:lnTo>
                  <a:pt x="539" y="2779"/>
                </a:lnTo>
                <a:lnTo>
                  <a:pt x="1049" y="2779"/>
                </a:lnTo>
                <a:lnTo>
                  <a:pt x="1049" y="2343"/>
                </a:lnTo>
                <a:lnTo>
                  <a:pt x="539" y="2343"/>
                </a:lnTo>
                <a:close/>
                <a:moveTo>
                  <a:pt x="31" y="2343"/>
                </a:moveTo>
                <a:lnTo>
                  <a:pt x="31" y="2779"/>
                </a:lnTo>
                <a:lnTo>
                  <a:pt x="508" y="2779"/>
                </a:lnTo>
                <a:lnTo>
                  <a:pt x="508" y="2343"/>
                </a:lnTo>
                <a:lnTo>
                  <a:pt x="31" y="2343"/>
                </a:lnTo>
                <a:close/>
                <a:moveTo>
                  <a:pt x="14622" y="1879"/>
                </a:moveTo>
                <a:lnTo>
                  <a:pt x="14622" y="2315"/>
                </a:lnTo>
                <a:lnTo>
                  <a:pt x="15133" y="2315"/>
                </a:lnTo>
                <a:lnTo>
                  <a:pt x="15133" y="1879"/>
                </a:lnTo>
                <a:lnTo>
                  <a:pt x="14622" y="1879"/>
                </a:lnTo>
                <a:close/>
                <a:moveTo>
                  <a:pt x="14081" y="1879"/>
                </a:moveTo>
                <a:lnTo>
                  <a:pt x="14081" y="2315"/>
                </a:lnTo>
                <a:lnTo>
                  <a:pt x="14592" y="2315"/>
                </a:lnTo>
                <a:lnTo>
                  <a:pt x="14592" y="1879"/>
                </a:lnTo>
                <a:lnTo>
                  <a:pt x="14081" y="1879"/>
                </a:lnTo>
                <a:close/>
                <a:moveTo>
                  <a:pt x="13539" y="1879"/>
                </a:moveTo>
                <a:lnTo>
                  <a:pt x="13539" y="2315"/>
                </a:lnTo>
                <a:lnTo>
                  <a:pt x="14050" y="2315"/>
                </a:lnTo>
                <a:lnTo>
                  <a:pt x="14050" y="1879"/>
                </a:lnTo>
                <a:lnTo>
                  <a:pt x="13539" y="1879"/>
                </a:lnTo>
                <a:close/>
                <a:moveTo>
                  <a:pt x="12997" y="1879"/>
                </a:moveTo>
                <a:lnTo>
                  <a:pt x="12997" y="2315"/>
                </a:lnTo>
                <a:lnTo>
                  <a:pt x="13508" y="2315"/>
                </a:lnTo>
                <a:lnTo>
                  <a:pt x="13508" y="1879"/>
                </a:lnTo>
                <a:lnTo>
                  <a:pt x="12997" y="1879"/>
                </a:lnTo>
                <a:close/>
                <a:moveTo>
                  <a:pt x="12456" y="1879"/>
                </a:moveTo>
                <a:lnTo>
                  <a:pt x="12456" y="2315"/>
                </a:lnTo>
                <a:lnTo>
                  <a:pt x="12967" y="2315"/>
                </a:lnTo>
                <a:lnTo>
                  <a:pt x="12967" y="1879"/>
                </a:lnTo>
                <a:lnTo>
                  <a:pt x="12456" y="1879"/>
                </a:lnTo>
                <a:close/>
                <a:moveTo>
                  <a:pt x="11914" y="1879"/>
                </a:moveTo>
                <a:lnTo>
                  <a:pt x="11914" y="2315"/>
                </a:lnTo>
                <a:lnTo>
                  <a:pt x="12425" y="2315"/>
                </a:lnTo>
                <a:lnTo>
                  <a:pt x="12425" y="1879"/>
                </a:lnTo>
                <a:lnTo>
                  <a:pt x="11914" y="1879"/>
                </a:lnTo>
                <a:close/>
                <a:moveTo>
                  <a:pt x="11372" y="1879"/>
                </a:moveTo>
                <a:lnTo>
                  <a:pt x="11372" y="2315"/>
                </a:lnTo>
                <a:lnTo>
                  <a:pt x="11883" y="2315"/>
                </a:lnTo>
                <a:lnTo>
                  <a:pt x="11883" y="1879"/>
                </a:lnTo>
                <a:lnTo>
                  <a:pt x="11372" y="1879"/>
                </a:lnTo>
                <a:close/>
                <a:moveTo>
                  <a:pt x="10831" y="1879"/>
                </a:moveTo>
                <a:lnTo>
                  <a:pt x="10831" y="2315"/>
                </a:lnTo>
                <a:lnTo>
                  <a:pt x="11341" y="2315"/>
                </a:lnTo>
                <a:lnTo>
                  <a:pt x="11341" y="1879"/>
                </a:lnTo>
                <a:lnTo>
                  <a:pt x="10831" y="1879"/>
                </a:lnTo>
                <a:close/>
                <a:moveTo>
                  <a:pt x="10289" y="1879"/>
                </a:moveTo>
                <a:lnTo>
                  <a:pt x="10289" y="2315"/>
                </a:lnTo>
                <a:lnTo>
                  <a:pt x="10800" y="2315"/>
                </a:lnTo>
                <a:lnTo>
                  <a:pt x="10800" y="1879"/>
                </a:lnTo>
                <a:lnTo>
                  <a:pt x="10289" y="1879"/>
                </a:lnTo>
                <a:close/>
                <a:moveTo>
                  <a:pt x="9747" y="1879"/>
                </a:moveTo>
                <a:lnTo>
                  <a:pt x="9747" y="2315"/>
                </a:lnTo>
                <a:lnTo>
                  <a:pt x="10258" y="2315"/>
                </a:lnTo>
                <a:lnTo>
                  <a:pt x="10258" y="1879"/>
                </a:lnTo>
                <a:lnTo>
                  <a:pt x="9747" y="1879"/>
                </a:lnTo>
                <a:close/>
                <a:moveTo>
                  <a:pt x="9206" y="1879"/>
                </a:moveTo>
                <a:lnTo>
                  <a:pt x="9206" y="2315"/>
                </a:lnTo>
                <a:lnTo>
                  <a:pt x="9716" y="2315"/>
                </a:lnTo>
                <a:lnTo>
                  <a:pt x="9716" y="1879"/>
                </a:lnTo>
                <a:lnTo>
                  <a:pt x="9206" y="1879"/>
                </a:lnTo>
                <a:close/>
                <a:moveTo>
                  <a:pt x="8664" y="1879"/>
                </a:moveTo>
                <a:lnTo>
                  <a:pt x="8664" y="2315"/>
                </a:lnTo>
                <a:lnTo>
                  <a:pt x="9175" y="2315"/>
                </a:lnTo>
                <a:lnTo>
                  <a:pt x="9175" y="1879"/>
                </a:lnTo>
                <a:lnTo>
                  <a:pt x="8664" y="1879"/>
                </a:lnTo>
                <a:close/>
                <a:moveTo>
                  <a:pt x="8122" y="1879"/>
                </a:moveTo>
                <a:lnTo>
                  <a:pt x="8122" y="2315"/>
                </a:lnTo>
                <a:lnTo>
                  <a:pt x="8633" y="2315"/>
                </a:lnTo>
                <a:lnTo>
                  <a:pt x="8633" y="1879"/>
                </a:lnTo>
                <a:lnTo>
                  <a:pt x="8122" y="1879"/>
                </a:lnTo>
                <a:close/>
                <a:moveTo>
                  <a:pt x="7581" y="1879"/>
                </a:moveTo>
                <a:lnTo>
                  <a:pt x="7581" y="2315"/>
                </a:lnTo>
                <a:lnTo>
                  <a:pt x="8091" y="2315"/>
                </a:lnTo>
                <a:lnTo>
                  <a:pt x="8091" y="1879"/>
                </a:lnTo>
                <a:lnTo>
                  <a:pt x="7581" y="1879"/>
                </a:lnTo>
                <a:close/>
                <a:moveTo>
                  <a:pt x="7039" y="1879"/>
                </a:moveTo>
                <a:lnTo>
                  <a:pt x="7039" y="2315"/>
                </a:lnTo>
                <a:lnTo>
                  <a:pt x="7550" y="2315"/>
                </a:lnTo>
                <a:lnTo>
                  <a:pt x="7550" y="1879"/>
                </a:lnTo>
                <a:lnTo>
                  <a:pt x="7039" y="1879"/>
                </a:lnTo>
                <a:close/>
                <a:moveTo>
                  <a:pt x="6497" y="1879"/>
                </a:moveTo>
                <a:lnTo>
                  <a:pt x="6497" y="2315"/>
                </a:lnTo>
                <a:lnTo>
                  <a:pt x="7008" y="2315"/>
                </a:lnTo>
                <a:lnTo>
                  <a:pt x="7008" y="1879"/>
                </a:lnTo>
                <a:lnTo>
                  <a:pt x="6497" y="1879"/>
                </a:lnTo>
                <a:close/>
                <a:moveTo>
                  <a:pt x="5955" y="1879"/>
                </a:moveTo>
                <a:lnTo>
                  <a:pt x="5955" y="2315"/>
                </a:lnTo>
                <a:lnTo>
                  <a:pt x="6466" y="2315"/>
                </a:lnTo>
                <a:lnTo>
                  <a:pt x="6466" y="1879"/>
                </a:lnTo>
                <a:lnTo>
                  <a:pt x="5955" y="1879"/>
                </a:lnTo>
                <a:close/>
                <a:moveTo>
                  <a:pt x="5414" y="1879"/>
                </a:moveTo>
                <a:lnTo>
                  <a:pt x="5414" y="2315"/>
                </a:lnTo>
                <a:lnTo>
                  <a:pt x="5925" y="2315"/>
                </a:lnTo>
                <a:lnTo>
                  <a:pt x="5925" y="1879"/>
                </a:lnTo>
                <a:lnTo>
                  <a:pt x="5414" y="1879"/>
                </a:lnTo>
                <a:close/>
                <a:moveTo>
                  <a:pt x="4872" y="1879"/>
                </a:moveTo>
                <a:lnTo>
                  <a:pt x="4872" y="2315"/>
                </a:lnTo>
                <a:lnTo>
                  <a:pt x="5383" y="2315"/>
                </a:lnTo>
                <a:lnTo>
                  <a:pt x="5383" y="1879"/>
                </a:lnTo>
                <a:lnTo>
                  <a:pt x="4872" y="1879"/>
                </a:lnTo>
                <a:close/>
                <a:moveTo>
                  <a:pt x="4330" y="1879"/>
                </a:moveTo>
                <a:lnTo>
                  <a:pt x="4330" y="2315"/>
                </a:lnTo>
                <a:lnTo>
                  <a:pt x="4841" y="2315"/>
                </a:lnTo>
                <a:lnTo>
                  <a:pt x="4841" y="1879"/>
                </a:lnTo>
                <a:lnTo>
                  <a:pt x="4330" y="1879"/>
                </a:lnTo>
                <a:close/>
                <a:moveTo>
                  <a:pt x="3789" y="1879"/>
                </a:moveTo>
                <a:lnTo>
                  <a:pt x="3789" y="2315"/>
                </a:lnTo>
                <a:lnTo>
                  <a:pt x="4300" y="2315"/>
                </a:lnTo>
                <a:lnTo>
                  <a:pt x="4300" y="1879"/>
                </a:lnTo>
                <a:lnTo>
                  <a:pt x="3789" y="1879"/>
                </a:lnTo>
                <a:close/>
                <a:moveTo>
                  <a:pt x="3247" y="1879"/>
                </a:moveTo>
                <a:lnTo>
                  <a:pt x="3247" y="2315"/>
                </a:lnTo>
                <a:lnTo>
                  <a:pt x="3758" y="2315"/>
                </a:lnTo>
                <a:lnTo>
                  <a:pt x="3758" y="1879"/>
                </a:lnTo>
                <a:lnTo>
                  <a:pt x="3247" y="1879"/>
                </a:lnTo>
                <a:close/>
                <a:moveTo>
                  <a:pt x="2705" y="1879"/>
                </a:moveTo>
                <a:lnTo>
                  <a:pt x="2705" y="2315"/>
                </a:lnTo>
                <a:lnTo>
                  <a:pt x="3216" y="2315"/>
                </a:lnTo>
                <a:lnTo>
                  <a:pt x="3216" y="1879"/>
                </a:lnTo>
                <a:lnTo>
                  <a:pt x="2705" y="1879"/>
                </a:lnTo>
                <a:close/>
                <a:moveTo>
                  <a:pt x="2164" y="1879"/>
                </a:moveTo>
                <a:lnTo>
                  <a:pt x="2164" y="2315"/>
                </a:lnTo>
                <a:lnTo>
                  <a:pt x="2675" y="2315"/>
                </a:lnTo>
                <a:lnTo>
                  <a:pt x="2675" y="1879"/>
                </a:lnTo>
                <a:lnTo>
                  <a:pt x="2164" y="1879"/>
                </a:lnTo>
                <a:close/>
                <a:moveTo>
                  <a:pt x="1622" y="1879"/>
                </a:moveTo>
                <a:lnTo>
                  <a:pt x="1622" y="2315"/>
                </a:lnTo>
                <a:lnTo>
                  <a:pt x="2133" y="2315"/>
                </a:lnTo>
                <a:lnTo>
                  <a:pt x="2133" y="1879"/>
                </a:lnTo>
                <a:lnTo>
                  <a:pt x="1622" y="1879"/>
                </a:lnTo>
                <a:close/>
                <a:moveTo>
                  <a:pt x="1080" y="1879"/>
                </a:moveTo>
                <a:lnTo>
                  <a:pt x="1080" y="2315"/>
                </a:lnTo>
                <a:lnTo>
                  <a:pt x="1591" y="2315"/>
                </a:lnTo>
                <a:lnTo>
                  <a:pt x="1591" y="1879"/>
                </a:lnTo>
                <a:lnTo>
                  <a:pt x="1080" y="1879"/>
                </a:lnTo>
                <a:close/>
                <a:moveTo>
                  <a:pt x="539" y="1879"/>
                </a:moveTo>
                <a:lnTo>
                  <a:pt x="539" y="2315"/>
                </a:lnTo>
                <a:lnTo>
                  <a:pt x="1049" y="2315"/>
                </a:lnTo>
                <a:lnTo>
                  <a:pt x="1049" y="1879"/>
                </a:lnTo>
                <a:lnTo>
                  <a:pt x="539" y="1879"/>
                </a:lnTo>
                <a:close/>
                <a:moveTo>
                  <a:pt x="31" y="1879"/>
                </a:moveTo>
                <a:lnTo>
                  <a:pt x="31" y="2315"/>
                </a:lnTo>
                <a:lnTo>
                  <a:pt x="508" y="2315"/>
                </a:lnTo>
                <a:lnTo>
                  <a:pt x="508" y="1879"/>
                </a:lnTo>
                <a:lnTo>
                  <a:pt x="31" y="1879"/>
                </a:lnTo>
                <a:close/>
                <a:moveTo>
                  <a:pt x="14622" y="1416"/>
                </a:moveTo>
                <a:lnTo>
                  <a:pt x="14622" y="1851"/>
                </a:lnTo>
                <a:lnTo>
                  <a:pt x="15133" y="1851"/>
                </a:lnTo>
                <a:lnTo>
                  <a:pt x="15133" y="1416"/>
                </a:lnTo>
                <a:lnTo>
                  <a:pt x="14622" y="1416"/>
                </a:lnTo>
                <a:close/>
                <a:moveTo>
                  <a:pt x="14081" y="1416"/>
                </a:moveTo>
                <a:lnTo>
                  <a:pt x="14081" y="1851"/>
                </a:lnTo>
                <a:lnTo>
                  <a:pt x="14592" y="1851"/>
                </a:lnTo>
                <a:lnTo>
                  <a:pt x="14592" y="1416"/>
                </a:lnTo>
                <a:lnTo>
                  <a:pt x="14081" y="1416"/>
                </a:lnTo>
                <a:close/>
                <a:moveTo>
                  <a:pt x="13539" y="1416"/>
                </a:moveTo>
                <a:lnTo>
                  <a:pt x="13539" y="1851"/>
                </a:lnTo>
                <a:lnTo>
                  <a:pt x="14050" y="1851"/>
                </a:lnTo>
                <a:lnTo>
                  <a:pt x="14050" y="1416"/>
                </a:lnTo>
                <a:lnTo>
                  <a:pt x="13539" y="1416"/>
                </a:lnTo>
                <a:close/>
                <a:moveTo>
                  <a:pt x="12997" y="1416"/>
                </a:moveTo>
                <a:lnTo>
                  <a:pt x="12997" y="1851"/>
                </a:lnTo>
                <a:lnTo>
                  <a:pt x="13508" y="1851"/>
                </a:lnTo>
                <a:lnTo>
                  <a:pt x="13508" y="1416"/>
                </a:lnTo>
                <a:lnTo>
                  <a:pt x="12997" y="1416"/>
                </a:lnTo>
                <a:close/>
                <a:moveTo>
                  <a:pt x="12456" y="1416"/>
                </a:moveTo>
                <a:lnTo>
                  <a:pt x="12456" y="1851"/>
                </a:lnTo>
                <a:lnTo>
                  <a:pt x="12967" y="1851"/>
                </a:lnTo>
                <a:lnTo>
                  <a:pt x="12967" y="1416"/>
                </a:lnTo>
                <a:lnTo>
                  <a:pt x="12456" y="1416"/>
                </a:lnTo>
                <a:close/>
                <a:moveTo>
                  <a:pt x="11914" y="1416"/>
                </a:moveTo>
                <a:lnTo>
                  <a:pt x="11914" y="1851"/>
                </a:lnTo>
                <a:lnTo>
                  <a:pt x="12425" y="1851"/>
                </a:lnTo>
                <a:lnTo>
                  <a:pt x="12425" y="1416"/>
                </a:lnTo>
                <a:lnTo>
                  <a:pt x="11914" y="1416"/>
                </a:lnTo>
                <a:close/>
                <a:moveTo>
                  <a:pt x="11372" y="1416"/>
                </a:moveTo>
                <a:lnTo>
                  <a:pt x="11372" y="1851"/>
                </a:lnTo>
                <a:lnTo>
                  <a:pt x="11883" y="1851"/>
                </a:lnTo>
                <a:lnTo>
                  <a:pt x="11883" y="1416"/>
                </a:lnTo>
                <a:lnTo>
                  <a:pt x="11372" y="1416"/>
                </a:lnTo>
                <a:close/>
                <a:moveTo>
                  <a:pt x="10831" y="1416"/>
                </a:moveTo>
                <a:lnTo>
                  <a:pt x="10831" y="1851"/>
                </a:lnTo>
                <a:lnTo>
                  <a:pt x="11341" y="1851"/>
                </a:lnTo>
                <a:lnTo>
                  <a:pt x="11341" y="1416"/>
                </a:lnTo>
                <a:lnTo>
                  <a:pt x="10831" y="1416"/>
                </a:lnTo>
                <a:close/>
                <a:moveTo>
                  <a:pt x="10289" y="1416"/>
                </a:moveTo>
                <a:lnTo>
                  <a:pt x="10289" y="1851"/>
                </a:lnTo>
                <a:lnTo>
                  <a:pt x="10800" y="1851"/>
                </a:lnTo>
                <a:lnTo>
                  <a:pt x="10800" y="1416"/>
                </a:lnTo>
                <a:lnTo>
                  <a:pt x="10289" y="1416"/>
                </a:lnTo>
                <a:close/>
                <a:moveTo>
                  <a:pt x="9747" y="1416"/>
                </a:moveTo>
                <a:lnTo>
                  <a:pt x="9747" y="1851"/>
                </a:lnTo>
                <a:lnTo>
                  <a:pt x="10258" y="1851"/>
                </a:lnTo>
                <a:lnTo>
                  <a:pt x="10258" y="1416"/>
                </a:lnTo>
                <a:lnTo>
                  <a:pt x="9747" y="1416"/>
                </a:lnTo>
                <a:close/>
                <a:moveTo>
                  <a:pt x="9206" y="1416"/>
                </a:moveTo>
                <a:lnTo>
                  <a:pt x="9206" y="1851"/>
                </a:lnTo>
                <a:lnTo>
                  <a:pt x="9716" y="1851"/>
                </a:lnTo>
                <a:lnTo>
                  <a:pt x="9716" y="1416"/>
                </a:lnTo>
                <a:lnTo>
                  <a:pt x="9206" y="1416"/>
                </a:lnTo>
                <a:close/>
                <a:moveTo>
                  <a:pt x="8664" y="1416"/>
                </a:moveTo>
                <a:lnTo>
                  <a:pt x="8664" y="1851"/>
                </a:lnTo>
                <a:lnTo>
                  <a:pt x="9175" y="1851"/>
                </a:lnTo>
                <a:lnTo>
                  <a:pt x="9175" y="1416"/>
                </a:lnTo>
                <a:lnTo>
                  <a:pt x="8664" y="1416"/>
                </a:lnTo>
                <a:close/>
                <a:moveTo>
                  <a:pt x="8122" y="1416"/>
                </a:moveTo>
                <a:lnTo>
                  <a:pt x="8122" y="1851"/>
                </a:lnTo>
                <a:lnTo>
                  <a:pt x="8633" y="1851"/>
                </a:lnTo>
                <a:lnTo>
                  <a:pt x="8633" y="1416"/>
                </a:lnTo>
                <a:lnTo>
                  <a:pt x="8122" y="1416"/>
                </a:lnTo>
                <a:close/>
                <a:moveTo>
                  <a:pt x="7581" y="1416"/>
                </a:moveTo>
                <a:lnTo>
                  <a:pt x="7581" y="1851"/>
                </a:lnTo>
                <a:lnTo>
                  <a:pt x="8091" y="1851"/>
                </a:lnTo>
                <a:lnTo>
                  <a:pt x="8091" y="1416"/>
                </a:lnTo>
                <a:lnTo>
                  <a:pt x="7581" y="1416"/>
                </a:lnTo>
                <a:close/>
                <a:moveTo>
                  <a:pt x="7039" y="1416"/>
                </a:moveTo>
                <a:lnTo>
                  <a:pt x="7039" y="1851"/>
                </a:lnTo>
                <a:lnTo>
                  <a:pt x="7550" y="1851"/>
                </a:lnTo>
                <a:lnTo>
                  <a:pt x="7550" y="1416"/>
                </a:lnTo>
                <a:lnTo>
                  <a:pt x="7039" y="1416"/>
                </a:lnTo>
                <a:close/>
                <a:moveTo>
                  <a:pt x="6497" y="1416"/>
                </a:moveTo>
                <a:lnTo>
                  <a:pt x="6497" y="1851"/>
                </a:lnTo>
                <a:lnTo>
                  <a:pt x="7008" y="1851"/>
                </a:lnTo>
                <a:lnTo>
                  <a:pt x="7008" y="1416"/>
                </a:lnTo>
                <a:lnTo>
                  <a:pt x="6497" y="1416"/>
                </a:lnTo>
                <a:close/>
                <a:moveTo>
                  <a:pt x="5955" y="1416"/>
                </a:moveTo>
                <a:lnTo>
                  <a:pt x="5955" y="1851"/>
                </a:lnTo>
                <a:lnTo>
                  <a:pt x="6466" y="1851"/>
                </a:lnTo>
                <a:lnTo>
                  <a:pt x="6466" y="1416"/>
                </a:lnTo>
                <a:lnTo>
                  <a:pt x="5955" y="1416"/>
                </a:lnTo>
                <a:close/>
                <a:moveTo>
                  <a:pt x="5414" y="1416"/>
                </a:moveTo>
                <a:lnTo>
                  <a:pt x="5414" y="1851"/>
                </a:lnTo>
                <a:lnTo>
                  <a:pt x="5925" y="1851"/>
                </a:lnTo>
                <a:lnTo>
                  <a:pt x="5925" y="1416"/>
                </a:lnTo>
                <a:lnTo>
                  <a:pt x="5414" y="1416"/>
                </a:lnTo>
                <a:close/>
                <a:moveTo>
                  <a:pt x="4872" y="1416"/>
                </a:moveTo>
                <a:lnTo>
                  <a:pt x="4872" y="1851"/>
                </a:lnTo>
                <a:lnTo>
                  <a:pt x="5383" y="1851"/>
                </a:lnTo>
                <a:lnTo>
                  <a:pt x="5383" y="1416"/>
                </a:lnTo>
                <a:lnTo>
                  <a:pt x="4872" y="1416"/>
                </a:lnTo>
                <a:close/>
                <a:moveTo>
                  <a:pt x="4330" y="1416"/>
                </a:moveTo>
                <a:lnTo>
                  <a:pt x="4330" y="1851"/>
                </a:lnTo>
                <a:lnTo>
                  <a:pt x="4841" y="1851"/>
                </a:lnTo>
                <a:lnTo>
                  <a:pt x="4841" y="1416"/>
                </a:lnTo>
                <a:lnTo>
                  <a:pt x="4330" y="1416"/>
                </a:lnTo>
                <a:close/>
                <a:moveTo>
                  <a:pt x="3789" y="1416"/>
                </a:moveTo>
                <a:lnTo>
                  <a:pt x="3789" y="1851"/>
                </a:lnTo>
                <a:lnTo>
                  <a:pt x="4300" y="1851"/>
                </a:lnTo>
                <a:lnTo>
                  <a:pt x="4300" y="1416"/>
                </a:lnTo>
                <a:lnTo>
                  <a:pt x="3789" y="1416"/>
                </a:lnTo>
                <a:close/>
                <a:moveTo>
                  <a:pt x="3247" y="1416"/>
                </a:moveTo>
                <a:lnTo>
                  <a:pt x="3247" y="1851"/>
                </a:lnTo>
                <a:lnTo>
                  <a:pt x="3758" y="1851"/>
                </a:lnTo>
                <a:lnTo>
                  <a:pt x="3758" y="1416"/>
                </a:lnTo>
                <a:lnTo>
                  <a:pt x="3247" y="1416"/>
                </a:lnTo>
                <a:close/>
                <a:moveTo>
                  <a:pt x="2705" y="1416"/>
                </a:moveTo>
                <a:lnTo>
                  <a:pt x="2705" y="1851"/>
                </a:lnTo>
                <a:lnTo>
                  <a:pt x="3216" y="1851"/>
                </a:lnTo>
                <a:lnTo>
                  <a:pt x="3216" y="1416"/>
                </a:lnTo>
                <a:lnTo>
                  <a:pt x="2705" y="1416"/>
                </a:lnTo>
                <a:close/>
                <a:moveTo>
                  <a:pt x="2164" y="1416"/>
                </a:moveTo>
                <a:lnTo>
                  <a:pt x="2164" y="1851"/>
                </a:lnTo>
                <a:lnTo>
                  <a:pt x="2675" y="1851"/>
                </a:lnTo>
                <a:lnTo>
                  <a:pt x="2675" y="1416"/>
                </a:lnTo>
                <a:lnTo>
                  <a:pt x="2164" y="1416"/>
                </a:lnTo>
                <a:close/>
                <a:moveTo>
                  <a:pt x="1622" y="1416"/>
                </a:moveTo>
                <a:lnTo>
                  <a:pt x="1622" y="1851"/>
                </a:lnTo>
                <a:lnTo>
                  <a:pt x="2133" y="1851"/>
                </a:lnTo>
                <a:lnTo>
                  <a:pt x="2133" y="1416"/>
                </a:lnTo>
                <a:lnTo>
                  <a:pt x="1622" y="1416"/>
                </a:lnTo>
                <a:close/>
                <a:moveTo>
                  <a:pt x="1080" y="1416"/>
                </a:moveTo>
                <a:lnTo>
                  <a:pt x="1080" y="1851"/>
                </a:lnTo>
                <a:lnTo>
                  <a:pt x="1591" y="1851"/>
                </a:lnTo>
                <a:lnTo>
                  <a:pt x="1591" y="1416"/>
                </a:lnTo>
                <a:lnTo>
                  <a:pt x="1080" y="1416"/>
                </a:lnTo>
                <a:close/>
                <a:moveTo>
                  <a:pt x="539" y="1416"/>
                </a:moveTo>
                <a:lnTo>
                  <a:pt x="539" y="1851"/>
                </a:lnTo>
                <a:lnTo>
                  <a:pt x="1049" y="1851"/>
                </a:lnTo>
                <a:lnTo>
                  <a:pt x="1049" y="1416"/>
                </a:lnTo>
                <a:lnTo>
                  <a:pt x="539" y="1416"/>
                </a:lnTo>
                <a:close/>
                <a:moveTo>
                  <a:pt x="31" y="1416"/>
                </a:moveTo>
                <a:lnTo>
                  <a:pt x="31" y="1851"/>
                </a:lnTo>
                <a:lnTo>
                  <a:pt x="508" y="1851"/>
                </a:lnTo>
                <a:lnTo>
                  <a:pt x="508" y="1416"/>
                </a:lnTo>
                <a:lnTo>
                  <a:pt x="31" y="1416"/>
                </a:lnTo>
                <a:close/>
                <a:moveTo>
                  <a:pt x="14622" y="952"/>
                </a:moveTo>
                <a:lnTo>
                  <a:pt x="14622" y="1387"/>
                </a:lnTo>
                <a:lnTo>
                  <a:pt x="15133" y="1387"/>
                </a:lnTo>
                <a:lnTo>
                  <a:pt x="15133" y="952"/>
                </a:lnTo>
                <a:lnTo>
                  <a:pt x="14622" y="952"/>
                </a:lnTo>
                <a:close/>
                <a:moveTo>
                  <a:pt x="14081" y="952"/>
                </a:moveTo>
                <a:lnTo>
                  <a:pt x="14081" y="1387"/>
                </a:lnTo>
                <a:lnTo>
                  <a:pt x="14592" y="1387"/>
                </a:lnTo>
                <a:lnTo>
                  <a:pt x="14592" y="952"/>
                </a:lnTo>
                <a:lnTo>
                  <a:pt x="14081" y="952"/>
                </a:lnTo>
                <a:close/>
                <a:moveTo>
                  <a:pt x="13539" y="952"/>
                </a:moveTo>
                <a:lnTo>
                  <a:pt x="13539" y="1387"/>
                </a:lnTo>
                <a:lnTo>
                  <a:pt x="14050" y="1387"/>
                </a:lnTo>
                <a:lnTo>
                  <a:pt x="14050" y="952"/>
                </a:lnTo>
                <a:lnTo>
                  <a:pt x="13539" y="952"/>
                </a:lnTo>
                <a:close/>
                <a:moveTo>
                  <a:pt x="12997" y="952"/>
                </a:moveTo>
                <a:lnTo>
                  <a:pt x="12997" y="1387"/>
                </a:lnTo>
                <a:lnTo>
                  <a:pt x="13508" y="1387"/>
                </a:lnTo>
                <a:lnTo>
                  <a:pt x="13508" y="952"/>
                </a:lnTo>
                <a:lnTo>
                  <a:pt x="12997" y="952"/>
                </a:lnTo>
                <a:close/>
                <a:moveTo>
                  <a:pt x="12456" y="952"/>
                </a:moveTo>
                <a:lnTo>
                  <a:pt x="12456" y="1387"/>
                </a:lnTo>
                <a:lnTo>
                  <a:pt x="12967" y="1387"/>
                </a:lnTo>
                <a:lnTo>
                  <a:pt x="12967" y="952"/>
                </a:lnTo>
                <a:lnTo>
                  <a:pt x="12456" y="952"/>
                </a:lnTo>
                <a:close/>
                <a:moveTo>
                  <a:pt x="11914" y="952"/>
                </a:moveTo>
                <a:lnTo>
                  <a:pt x="11914" y="1387"/>
                </a:lnTo>
                <a:lnTo>
                  <a:pt x="12425" y="1387"/>
                </a:lnTo>
                <a:lnTo>
                  <a:pt x="12425" y="952"/>
                </a:lnTo>
                <a:lnTo>
                  <a:pt x="11914" y="952"/>
                </a:lnTo>
                <a:close/>
                <a:moveTo>
                  <a:pt x="11372" y="952"/>
                </a:moveTo>
                <a:lnTo>
                  <a:pt x="11372" y="1387"/>
                </a:lnTo>
                <a:lnTo>
                  <a:pt x="11883" y="1387"/>
                </a:lnTo>
                <a:lnTo>
                  <a:pt x="11883" y="952"/>
                </a:lnTo>
                <a:lnTo>
                  <a:pt x="11372" y="952"/>
                </a:lnTo>
                <a:close/>
                <a:moveTo>
                  <a:pt x="10831" y="952"/>
                </a:moveTo>
                <a:lnTo>
                  <a:pt x="10831" y="1387"/>
                </a:lnTo>
                <a:lnTo>
                  <a:pt x="11341" y="1387"/>
                </a:lnTo>
                <a:lnTo>
                  <a:pt x="11341" y="952"/>
                </a:lnTo>
                <a:lnTo>
                  <a:pt x="10831" y="952"/>
                </a:lnTo>
                <a:close/>
                <a:moveTo>
                  <a:pt x="10289" y="952"/>
                </a:moveTo>
                <a:lnTo>
                  <a:pt x="10289" y="1387"/>
                </a:lnTo>
                <a:lnTo>
                  <a:pt x="10800" y="1387"/>
                </a:lnTo>
                <a:lnTo>
                  <a:pt x="10800" y="952"/>
                </a:lnTo>
                <a:lnTo>
                  <a:pt x="10289" y="952"/>
                </a:lnTo>
                <a:close/>
                <a:moveTo>
                  <a:pt x="9747" y="952"/>
                </a:moveTo>
                <a:lnTo>
                  <a:pt x="9747" y="1387"/>
                </a:lnTo>
                <a:lnTo>
                  <a:pt x="10258" y="1387"/>
                </a:lnTo>
                <a:lnTo>
                  <a:pt x="10258" y="952"/>
                </a:lnTo>
                <a:lnTo>
                  <a:pt x="9747" y="952"/>
                </a:lnTo>
                <a:close/>
                <a:moveTo>
                  <a:pt x="9206" y="952"/>
                </a:moveTo>
                <a:lnTo>
                  <a:pt x="9206" y="1387"/>
                </a:lnTo>
                <a:lnTo>
                  <a:pt x="9716" y="1387"/>
                </a:lnTo>
                <a:lnTo>
                  <a:pt x="9716" y="952"/>
                </a:lnTo>
                <a:lnTo>
                  <a:pt x="9206" y="952"/>
                </a:lnTo>
                <a:close/>
                <a:moveTo>
                  <a:pt x="8664" y="952"/>
                </a:moveTo>
                <a:lnTo>
                  <a:pt x="8664" y="1387"/>
                </a:lnTo>
                <a:lnTo>
                  <a:pt x="9175" y="1387"/>
                </a:lnTo>
                <a:lnTo>
                  <a:pt x="9175" y="952"/>
                </a:lnTo>
                <a:lnTo>
                  <a:pt x="8664" y="952"/>
                </a:lnTo>
                <a:close/>
                <a:moveTo>
                  <a:pt x="8122" y="952"/>
                </a:moveTo>
                <a:lnTo>
                  <a:pt x="8122" y="1387"/>
                </a:lnTo>
                <a:lnTo>
                  <a:pt x="8633" y="1387"/>
                </a:lnTo>
                <a:lnTo>
                  <a:pt x="8633" y="952"/>
                </a:lnTo>
                <a:lnTo>
                  <a:pt x="8122" y="952"/>
                </a:lnTo>
                <a:close/>
                <a:moveTo>
                  <a:pt x="7581" y="952"/>
                </a:moveTo>
                <a:lnTo>
                  <a:pt x="7581" y="1387"/>
                </a:lnTo>
                <a:lnTo>
                  <a:pt x="8091" y="1387"/>
                </a:lnTo>
                <a:lnTo>
                  <a:pt x="8091" y="952"/>
                </a:lnTo>
                <a:lnTo>
                  <a:pt x="7581" y="952"/>
                </a:lnTo>
                <a:close/>
                <a:moveTo>
                  <a:pt x="7039" y="952"/>
                </a:moveTo>
                <a:lnTo>
                  <a:pt x="7039" y="1387"/>
                </a:lnTo>
                <a:lnTo>
                  <a:pt x="7550" y="1387"/>
                </a:lnTo>
                <a:lnTo>
                  <a:pt x="7550" y="952"/>
                </a:lnTo>
                <a:lnTo>
                  <a:pt x="7039" y="952"/>
                </a:lnTo>
                <a:close/>
                <a:moveTo>
                  <a:pt x="6497" y="952"/>
                </a:moveTo>
                <a:lnTo>
                  <a:pt x="6497" y="1387"/>
                </a:lnTo>
                <a:lnTo>
                  <a:pt x="7008" y="1387"/>
                </a:lnTo>
                <a:lnTo>
                  <a:pt x="7008" y="952"/>
                </a:lnTo>
                <a:lnTo>
                  <a:pt x="6497" y="952"/>
                </a:lnTo>
                <a:close/>
                <a:moveTo>
                  <a:pt x="5955" y="952"/>
                </a:moveTo>
                <a:lnTo>
                  <a:pt x="5955" y="1387"/>
                </a:lnTo>
                <a:lnTo>
                  <a:pt x="6466" y="1387"/>
                </a:lnTo>
                <a:lnTo>
                  <a:pt x="6466" y="952"/>
                </a:lnTo>
                <a:lnTo>
                  <a:pt x="5955" y="952"/>
                </a:lnTo>
                <a:close/>
                <a:moveTo>
                  <a:pt x="5414" y="952"/>
                </a:moveTo>
                <a:lnTo>
                  <a:pt x="5414" y="1387"/>
                </a:lnTo>
                <a:lnTo>
                  <a:pt x="5925" y="1387"/>
                </a:lnTo>
                <a:lnTo>
                  <a:pt x="5925" y="952"/>
                </a:lnTo>
                <a:lnTo>
                  <a:pt x="5414" y="952"/>
                </a:lnTo>
                <a:close/>
                <a:moveTo>
                  <a:pt x="4872" y="952"/>
                </a:moveTo>
                <a:lnTo>
                  <a:pt x="4872" y="1387"/>
                </a:lnTo>
                <a:lnTo>
                  <a:pt x="5383" y="1387"/>
                </a:lnTo>
                <a:lnTo>
                  <a:pt x="5383" y="952"/>
                </a:lnTo>
                <a:lnTo>
                  <a:pt x="4872" y="952"/>
                </a:lnTo>
                <a:close/>
                <a:moveTo>
                  <a:pt x="4330" y="952"/>
                </a:moveTo>
                <a:lnTo>
                  <a:pt x="4330" y="1387"/>
                </a:lnTo>
                <a:lnTo>
                  <a:pt x="4841" y="1387"/>
                </a:lnTo>
                <a:lnTo>
                  <a:pt x="4841" y="952"/>
                </a:lnTo>
                <a:lnTo>
                  <a:pt x="4330" y="952"/>
                </a:lnTo>
                <a:close/>
                <a:moveTo>
                  <a:pt x="3789" y="952"/>
                </a:moveTo>
                <a:lnTo>
                  <a:pt x="3789" y="1387"/>
                </a:lnTo>
                <a:lnTo>
                  <a:pt x="4300" y="1387"/>
                </a:lnTo>
                <a:lnTo>
                  <a:pt x="4300" y="952"/>
                </a:lnTo>
                <a:lnTo>
                  <a:pt x="3789" y="952"/>
                </a:lnTo>
                <a:close/>
                <a:moveTo>
                  <a:pt x="3247" y="952"/>
                </a:moveTo>
                <a:lnTo>
                  <a:pt x="3247" y="1387"/>
                </a:lnTo>
                <a:lnTo>
                  <a:pt x="3758" y="1387"/>
                </a:lnTo>
                <a:lnTo>
                  <a:pt x="3758" y="952"/>
                </a:lnTo>
                <a:lnTo>
                  <a:pt x="3247" y="952"/>
                </a:lnTo>
                <a:close/>
                <a:moveTo>
                  <a:pt x="2705" y="952"/>
                </a:moveTo>
                <a:lnTo>
                  <a:pt x="2705" y="1387"/>
                </a:lnTo>
                <a:lnTo>
                  <a:pt x="3216" y="1387"/>
                </a:lnTo>
                <a:lnTo>
                  <a:pt x="3216" y="952"/>
                </a:lnTo>
                <a:lnTo>
                  <a:pt x="2705" y="952"/>
                </a:lnTo>
                <a:close/>
                <a:moveTo>
                  <a:pt x="2164" y="952"/>
                </a:moveTo>
                <a:lnTo>
                  <a:pt x="2164" y="1387"/>
                </a:lnTo>
                <a:lnTo>
                  <a:pt x="2675" y="1387"/>
                </a:lnTo>
                <a:lnTo>
                  <a:pt x="2675" y="952"/>
                </a:lnTo>
                <a:lnTo>
                  <a:pt x="2164" y="952"/>
                </a:lnTo>
                <a:close/>
                <a:moveTo>
                  <a:pt x="1622" y="952"/>
                </a:moveTo>
                <a:lnTo>
                  <a:pt x="1622" y="1387"/>
                </a:lnTo>
                <a:lnTo>
                  <a:pt x="2133" y="1387"/>
                </a:lnTo>
                <a:lnTo>
                  <a:pt x="2133" y="952"/>
                </a:lnTo>
                <a:lnTo>
                  <a:pt x="1622" y="952"/>
                </a:lnTo>
                <a:close/>
                <a:moveTo>
                  <a:pt x="1080" y="952"/>
                </a:moveTo>
                <a:lnTo>
                  <a:pt x="1080" y="1387"/>
                </a:lnTo>
                <a:lnTo>
                  <a:pt x="1591" y="1387"/>
                </a:lnTo>
                <a:lnTo>
                  <a:pt x="1591" y="952"/>
                </a:lnTo>
                <a:lnTo>
                  <a:pt x="1080" y="952"/>
                </a:lnTo>
                <a:close/>
                <a:moveTo>
                  <a:pt x="539" y="952"/>
                </a:moveTo>
                <a:lnTo>
                  <a:pt x="539" y="1387"/>
                </a:lnTo>
                <a:lnTo>
                  <a:pt x="1049" y="1387"/>
                </a:lnTo>
                <a:lnTo>
                  <a:pt x="1049" y="952"/>
                </a:lnTo>
                <a:lnTo>
                  <a:pt x="539" y="952"/>
                </a:lnTo>
                <a:close/>
                <a:moveTo>
                  <a:pt x="31" y="952"/>
                </a:moveTo>
                <a:lnTo>
                  <a:pt x="31" y="1387"/>
                </a:lnTo>
                <a:lnTo>
                  <a:pt x="508" y="1387"/>
                </a:lnTo>
                <a:lnTo>
                  <a:pt x="508" y="952"/>
                </a:lnTo>
                <a:lnTo>
                  <a:pt x="31" y="952"/>
                </a:lnTo>
                <a:close/>
                <a:moveTo>
                  <a:pt x="14622" y="488"/>
                </a:moveTo>
                <a:lnTo>
                  <a:pt x="14622" y="923"/>
                </a:lnTo>
                <a:lnTo>
                  <a:pt x="15133" y="923"/>
                </a:lnTo>
                <a:lnTo>
                  <a:pt x="15133" y="488"/>
                </a:lnTo>
                <a:lnTo>
                  <a:pt x="14622" y="488"/>
                </a:lnTo>
                <a:close/>
                <a:moveTo>
                  <a:pt x="14081" y="488"/>
                </a:moveTo>
                <a:lnTo>
                  <a:pt x="14081" y="923"/>
                </a:lnTo>
                <a:lnTo>
                  <a:pt x="14592" y="923"/>
                </a:lnTo>
                <a:lnTo>
                  <a:pt x="14592" y="488"/>
                </a:lnTo>
                <a:lnTo>
                  <a:pt x="14081" y="488"/>
                </a:lnTo>
                <a:close/>
                <a:moveTo>
                  <a:pt x="13539" y="488"/>
                </a:moveTo>
                <a:lnTo>
                  <a:pt x="13539" y="923"/>
                </a:lnTo>
                <a:lnTo>
                  <a:pt x="14050" y="923"/>
                </a:lnTo>
                <a:lnTo>
                  <a:pt x="14050" y="488"/>
                </a:lnTo>
                <a:lnTo>
                  <a:pt x="13539" y="488"/>
                </a:lnTo>
                <a:close/>
                <a:moveTo>
                  <a:pt x="12997" y="488"/>
                </a:moveTo>
                <a:lnTo>
                  <a:pt x="12997" y="923"/>
                </a:lnTo>
                <a:lnTo>
                  <a:pt x="13508" y="923"/>
                </a:lnTo>
                <a:lnTo>
                  <a:pt x="13508" y="488"/>
                </a:lnTo>
                <a:lnTo>
                  <a:pt x="12997" y="488"/>
                </a:lnTo>
                <a:close/>
                <a:moveTo>
                  <a:pt x="12456" y="488"/>
                </a:moveTo>
                <a:lnTo>
                  <a:pt x="12456" y="923"/>
                </a:lnTo>
                <a:lnTo>
                  <a:pt x="12967" y="923"/>
                </a:lnTo>
                <a:lnTo>
                  <a:pt x="12967" y="488"/>
                </a:lnTo>
                <a:lnTo>
                  <a:pt x="12456" y="488"/>
                </a:lnTo>
                <a:close/>
                <a:moveTo>
                  <a:pt x="11914" y="488"/>
                </a:moveTo>
                <a:lnTo>
                  <a:pt x="11914" y="923"/>
                </a:lnTo>
                <a:lnTo>
                  <a:pt x="12425" y="923"/>
                </a:lnTo>
                <a:lnTo>
                  <a:pt x="12425" y="488"/>
                </a:lnTo>
                <a:lnTo>
                  <a:pt x="11914" y="488"/>
                </a:lnTo>
                <a:close/>
                <a:moveTo>
                  <a:pt x="11372" y="488"/>
                </a:moveTo>
                <a:lnTo>
                  <a:pt x="11372" y="923"/>
                </a:lnTo>
                <a:lnTo>
                  <a:pt x="11883" y="923"/>
                </a:lnTo>
                <a:lnTo>
                  <a:pt x="11883" y="488"/>
                </a:lnTo>
                <a:lnTo>
                  <a:pt x="11372" y="488"/>
                </a:lnTo>
                <a:close/>
                <a:moveTo>
                  <a:pt x="10831" y="488"/>
                </a:moveTo>
                <a:lnTo>
                  <a:pt x="10831" y="923"/>
                </a:lnTo>
                <a:lnTo>
                  <a:pt x="11341" y="923"/>
                </a:lnTo>
                <a:lnTo>
                  <a:pt x="11341" y="488"/>
                </a:lnTo>
                <a:lnTo>
                  <a:pt x="10831" y="488"/>
                </a:lnTo>
                <a:close/>
                <a:moveTo>
                  <a:pt x="10289" y="488"/>
                </a:moveTo>
                <a:lnTo>
                  <a:pt x="10289" y="923"/>
                </a:lnTo>
                <a:lnTo>
                  <a:pt x="10800" y="923"/>
                </a:lnTo>
                <a:lnTo>
                  <a:pt x="10800" y="488"/>
                </a:lnTo>
                <a:lnTo>
                  <a:pt x="10289" y="488"/>
                </a:lnTo>
                <a:close/>
                <a:moveTo>
                  <a:pt x="9747" y="488"/>
                </a:moveTo>
                <a:lnTo>
                  <a:pt x="9747" y="923"/>
                </a:lnTo>
                <a:lnTo>
                  <a:pt x="10258" y="923"/>
                </a:lnTo>
                <a:lnTo>
                  <a:pt x="10258" y="488"/>
                </a:lnTo>
                <a:lnTo>
                  <a:pt x="9747" y="488"/>
                </a:lnTo>
                <a:close/>
                <a:moveTo>
                  <a:pt x="9206" y="488"/>
                </a:moveTo>
                <a:lnTo>
                  <a:pt x="9206" y="923"/>
                </a:lnTo>
                <a:lnTo>
                  <a:pt x="9716" y="923"/>
                </a:lnTo>
                <a:lnTo>
                  <a:pt x="9716" y="488"/>
                </a:lnTo>
                <a:lnTo>
                  <a:pt x="9206" y="488"/>
                </a:lnTo>
                <a:close/>
                <a:moveTo>
                  <a:pt x="8664" y="488"/>
                </a:moveTo>
                <a:lnTo>
                  <a:pt x="8664" y="923"/>
                </a:lnTo>
                <a:lnTo>
                  <a:pt x="9175" y="923"/>
                </a:lnTo>
                <a:lnTo>
                  <a:pt x="9175" y="488"/>
                </a:lnTo>
                <a:lnTo>
                  <a:pt x="8664" y="488"/>
                </a:lnTo>
                <a:close/>
                <a:moveTo>
                  <a:pt x="8122" y="488"/>
                </a:moveTo>
                <a:lnTo>
                  <a:pt x="8122" y="923"/>
                </a:lnTo>
                <a:lnTo>
                  <a:pt x="8633" y="923"/>
                </a:lnTo>
                <a:lnTo>
                  <a:pt x="8633" y="488"/>
                </a:lnTo>
                <a:lnTo>
                  <a:pt x="8122" y="488"/>
                </a:lnTo>
                <a:close/>
                <a:moveTo>
                  <a:pt x="7581" y="488"/>
                </a:moveTo>
                <a:lnTo>
                  <a:pt x="7581" y="923"/>
                </a:lnTo>
                <a:lnTo>
                  <a:pt x="8091" y="923"/>
                </a:lnTo>
                <a:lnTo>
                  <a:pt x="8091" y="488"/>
                </a:lnTo>
                <a:lnTo>
                  <a:pt x="7581" y="488"/>
                </a:lnTo>
                <a:close/>
                <a:moveTo>
                  <a:pt x="7039" y="488"/>
                </a:moveTo>
                <a:lnTo>
                  <a:pt x="7039" y="923"/>
                </a:lnTo>
                <a:lnTo>
                  <a:pt x="7550" y="923"/>
                </a:lnTo>
                <a:lnTo>
                  <a:pt x="7550" y="488"/>
                </a:lnTo>
                <a:lnTo>
                  <a:pt x="7039" y="488"/>
                </a:lnTo>
                <a:close/>
                <a:moveTo>
                  <a:pt x="6497" y="488"/>
                </a:moveTo>
                <a:lnTo>
                  <a:pt x="6497" y="923"/>
                </a:lnTo>
                <a:lnTo>
                  <a:pt x="7008" y="923"/>
                </a:lnTo>
                <a:lnTo>
                  <a:pt x="7008" y="488"/>
                </a:lnTo>
                <a:lnTo>
                  <a:pt x="6497" y="488"/>
                </a:lnTo>
                <a:close/>
                <a:moveTo>
                  <a:pt x="5955" y="488"/>
                </a:moveTo>
                <a:lnTo>
                  <a:pt x="5955" y="923"/>
                </a:lnTo>
                <a:lnTo>
                  <a:pt x="6466" y="923"/>
                </a:lnTo>
                <a:lnTo>
                  <a:pt x="6466" y="488"/>
                </a:lnTo>
                <a:lnTo>
                  <a:pt x="5955" y="488"/>
                </a:lnTo>
                <a:close/>
                <a:moveTo>
                  <a:pt x="5414" y="488"/>
                </a:moveTo>
                <a:lnTo>
                  <a:pt x="5414" y="923"/>
                </a:lnTo>
                <a:lnTo>
                  <a:pt x="5925" y="923"/>
                </a:lnTo>
                <a:lnTo>
                  <a:pt x="5925" y="488"/>
                </a:lnTo>
                <a:lnTo>
                  <a:pt x="5414" y="488"/>
                </a:lnTo>
                <a:close/>
                <a:moveTo>
                  <a:pt x="4872" y="488"/>
                </a:moveTo>
                <a:lnTo>
                  <a:pt x="4872" y="923"/>
                </a:lnTo>
                <a:lnTo>
                  <a:pt x="5383" y="923"/>
                </a:lnTo>
                <a:lnTo>
                  <a:pt x="5383" y="488"/>
                </a:lnTo>
                <a:lnTo>
                  <a:pt x="4872" y="488"/>
                </a:lnTo>
                <a:close/>
                <a:moveTo>
                  <a:pt x="4330" y="488"/>
                </a:moveTo>
                <a:lnTo>
                  <a:pt x="4330" y="923"/>
                </a:lnTo>
                <a:lnTo>
                  <a:pt x="4841" y="923"/>
                </a:lnTo>
                <a:lnTo>
                  <a:pt x="4841" y="488"/>
                </a:lnTo>
                <a:lnTo>
                  <a:pt x="4330" y="488"/>
                </a:lnTo>
                <a:close/>
                <a:moveTo>
                  <a:pt x="3789" y="488"/>
                </a:moveTo>
                <a:lnTo>
                  <a:pt x="3789" y="923"/>
                </a:lnTo>
                <a:lnTo>
                  <a:pt x="4300" y="923"/>
                </a:lnTo>
                <a:lnTo>
                  <a:pt x="4300" y="488"/>
                </a:lnTo>
                <a:lnTo>
                  <a:pt x="3789" y="488"/>
                </a:lnTo>
                <a:close/>
                <a:moveTo>
                  <a:pt x="3247" y="488"/>
                </a:moveTo>
                <a:lnTo>
                  <a:pt x="3247" y="923"/>
                </a:lnTo>
                <a:lnTo>
                  <a:pt x="3758" y="923"/>
                </a:lnTo>
                <a:lnTo>
                  <a:pt x="3758" y="488"/>
                </a:lnTo>
                <a:lnTo>
                  <a:pt x="3247" y="488"/>
                </a:lnTo>
                <a:close/>
                <a:moveTo>
                  <a:pt x="2705" y="488"/>
                </a:moveTo>
                <a:lnTo>
                  <a:pt x="2705" y="923"/>
                </a:lnTo>
                <a:lnTo>
                  <a:pt x="3216" y="923"/>
                </a:lnTo>
                <a:lnTo>
                  <a:pt x="3216" y="488"/>
                </a:lnTo>
                <a:lnTo>
                  <a:pt x="2705" y="488"/>
                </a:lnTo>
                <a:close/>
                <a:moveTo>
                  <a:pt x="2164" y="488"/>
                </a:moveTo>
                <a:lnTo>
                  <a:pt x="2164" y="923"/>
                </a:lnTo>
                <a:lnTo>
                  <a:pt x="2675" y="923"/>
                </a:lnTo>
                <a:lnTo>
                  <a:pt x="2675" y="488"/>
                </a:lnTo>
                <a:lnTo>
                  <a:pt x="2164" y="488"/>
                </a:lnTo>
                <a:close/>
                <a:moveTo>
                  <a:pt x="1622" y="488"/>
                </a:moveTo>
                <a:lnTo>
                  <a:pt x="1622" y="923"/>
                </a:lnTo>
                <a:lnTo>
                  <a:pt x="2133" y="923"/>
                </a:lnTo>
                <a:lnTo>
                  <a:pt x="2133" y="488"/>
                </a:lnTo>
                <a:lnTo>
                  <a:pt x="1622" y="488"/>
                </a:lnTo>
                <a:close/>
                <a:moveTo>
                  <a:pt x="1080" y="488"/>
                </a:moveTo>
                <a:lnTo>
                  <a:pt x="1080" y="923"/>
                </a:lnTo>
                <a:lnTo>
                  <a:pt x="1591" y="923"/>
                </a:lnTo>
                <a:lnTo>
                  <a:pt x="1591" y="488"/>
                </a:lnTo>
                <a:lnTo>
                  <a:pt x="1080" y="488"/>
                </a:lnTo>
                <a:close/>
                <a:moveTo>
                  <a:pt x="539" y="488"/>
                </a:moveTo>
                <a:lnTo>
                  <a:pt x="539" y="923"/>
                </a:lnTo>
                <a:lnTo>
                  <a:pt x="1049" y="923"/>
                </a:lnTo>
                <a:lnTo>
                  <a:pt x="1049" y="488"/>
                </a:lnTo>
                <a:lnTo>
                  <a:pt x="539" y="488"/>
                </a:lnTo>
                <a:close/>
                <a:moveTo>
                  <a:pt x="31" y="488"/>
                </a:moveTo>
                <a:lnTo>
                  <a:pt x="31" y="923"/>
                </a:lnTo>
                <a:lnTo>
                  <a:pt x="508" y="923"/>
                </a:lnTo>
                <a:lnTo>
                  <a:pt x="508" y="488"/>
                </a:lnTo>
                <a:lnTo>
                  <a:pt x="31" y="488"/>
                </a:lnTo>
                <a:close/>
                <a:moveTo>
                  <a:pt x="0" y="0"/>
                </a:moveTo>
                <a:lnTo>
                  <a:pt x="31" y="0"/>
                </a:lnTo>
                <a:lnTo>
                  <a:pt x="31" y="460"/>
                </a:lnTo>
                <a:lnTo>
                  <a:pt x="508" y="460"/>
                </a:lnTo>
                <a:lnTo>
                  <a:pt x="508" y="0"/>
                </a:lnTo>
                <a:lnTo>
                  <a:pt x="539" y="0"/>
                </a:lnTo>
                <a:lnTo>
                  <a:pt x="539" y="460"/>
                </a:lnTo>
                <a:lnTo>
                  <a:pt x="1049" y="460"/>
                </a:lnTo>
                <a:lnTo>
                  <a:pt x="1049" y="0"/>
                </a:lnTo>
                <a:lnTo>
                  <a:pt x="1080" y="0"/>
                </a:lnTo>
                <a:lnTo>
                  <a:pt x="1080" y="460"/>
                </a:lnTo>
                <a:lnTo>
                  <a:pt x="1591" y="460"/>
                </a:lnTo>
                <a:lnTo>
                  <a:pt x="1591" y="0"/>
                </a:lnTo>
                <a:lnTo>
                  <a:pt x="1622" y="0"/>
                </a:lnTo>
                <a:lnTo>
                  <a:pt x="1622" y="460"/>
                </a:lnTo>
                <a:lnTo>
                  <a:pt x="2133" y="460"/>
                </a:lnTo>
                <a:lnTo>
                  <a:pt x="2133" y="0"/>
                </a:lnTo>
                <a:lnTo>
                  <a:pt x="2164" y="0"/>
                </a:lnTo>
                <a:lnTo>
                  <a:pt x="2164" y="460"/>
                </a:lnTo>
                <a:lnTo>
                  <a:pt x="2675" y="460"/>
                </a:lnTo>
                <a:lnTo>
                  <a:pt x="2675" y="0"/>
                </a:lnTo>
                <a:lnTo>
                  <a:pt x="2705" y="0"/>
                </a:lnTo>
                <a:lnTo>
                  <a:pt x="2705" y="460"/>
                </a:lnTo>
                <a:lnTo>
                  <a:pt x="3216" y="460"/>
                </a:lnTo>
                <a:lnTo>
                  <a:pt x="3216" y="0"/>
                </a:lnTo>
                <a:lnTo>
                  <a:pt x="3247" y="0"/>
                </a:lnTo>
                <a:lnTo>
                  <a:pt x="3247" y="460"/>
                </a:lnTo>
                <a:lnTo>
                  <a:pt x="3758" y="460"/>
                </a:lnTo>
                <a:lnTo>
                  <a:pt x="3758" y="0"/>
                </a:lnTo>
                <a:lnTo>
                  <a:pt x="3789" y="0"/>
                </a:lnTo>
                <a:lnTo>
                  <a:pt x="3789" y="460"/>
                </a:lnTo>
                <a:lnTo>
                  <a:pt x="4300" y="460"/>
                </a:lnTo>
                <a:lnTo>
                  <a:pt x="4300" y="0"/>
                </a:lnTo>
                <a:lnTo>
                  <a:pt x="4330" y="0"/>
                </a:lnTo>
                <a:lnTo>
                  <a:pt x="4330" y="460"/>
                </a:lnTo>
                <a:lnTo>
                  <a:pt x="4841" y="460"/>
                </a:lnTo>
                <a:lnTo>
                  <a:pt x="4841" y="0"/>
                </a:lnTo>
                <a:lnTo>
                  <a:pt x="4872" y="0"/>
                </a:lnTo>
                <a:lnTo>
                  <a:pt x="4872" y="460"/>
                </a:lnTo>
                <a:lnTo>
                  <a:pt x="5383" y="460"/>
                </a:lnTo>
                <a:lnTo>
                  <a:pt x="5383" y="0"/>
                </a:lnTo>
                <a:lnTo>
                  <a:pt x="5414" y="0"/>
                </a:lnTo>
                <a:lnTo>
                  <a:pt x="5414" y="460"/>
                </a:lnTo>
                <a:lnTo>
                  <a:pt x="5925" y="460"/>
                </a:lnTo>
                <a:lnTo>
                  <a:pt x="5925" y="0"/>
                </a:lnTo>
                <a:lnTo>
                  <a:pt x="5955" y="0"/>
                </a:lnTo>
                <a:lnTo>
                  <a:pt x="5955" y="460"/>
                </a:lnTo>
                <a:lnTo>
                  <a:pt x="6466" y="460"/>
                </a:lnTo>
                <a:lnTo>
                  <a:pt x="6466" y="0"/>
                </a:lnTo>
                <a:lnTo>
                  <a:pt x="6497" y="0"/>
                </a:lnTo>
                <a:lnTo>
                  <a:pt x="6497" y="460"/>
                </a:lnTo>
                <a:lnTo>
                  <a:pt x="7008" y="460"/>
                </a:lnTo>
                <a:lnTo>
                  <a:pt x="7008" y="0"/>
                </a:lnTo>
                <a:lnTo>
                  <a:pt x="7039" y="0"/>
                </a:lnTo>
                <a:lnTo>
                  <a:pt x="7039" y="460"/>
                </a:lnTo>
                <a:lnTo>
                  <a:pt x="7550" y="460"/>
                </a:lnTo>
                <a:lnTo>
                  <a:pt x="7550" y="0"/>
                </a:lnTo>
                <a:lnTo>
                  <a:pt x="7581" y="0"/>
                </a:lnTo>
                <a:lnTo>
                  <a:pt x="7581" y="460"/>
                </a:lnTo>
                <a:lnTo>
                  <a:pt x="8091" y="460"/>
                </a:lnTo>
                <a:lnTo>
                  <a:pt x="8091" y="0"/>
                </a:lnTo>
                <a:lnTo>
                  <a:pt x="8122" y="0"/>
                </a:lnTo>
                <a:lnTo>
                  <a:pt x="8122" y="460"/>
                </a:lnTo>
                <a:lnTo>
                  <a:pt x="8633" y="460"/>
                </a:lnTo>
                <a:lnTo>
                  <a:pt x="8633" y="0"/>
                </a:lnTo>
                <a:lnTo>
                  <a:pt x="8664" y="0"/>
                </a:lnTo>
                <a:lnTo>
                  <a:pt x="8664" y="460"/>
                </a:lnTo>
                <a:lnTo>
                  <a:pt x="9175" y="460"/>
                </a:lnTo>
                <a:lnTo>
                  <a:pt x="9175" y="0"/>
                </a:lnTo>
                <a:lnTo>
                  <a:pt x="9206" y="0"/>
                </a:lnTo>
                <a:lnTo>
                  <a:pt x="9206" y="460"/>
                </a:lnTo>
                <a:lnTo>
                  <a:pt x="9716" y="460"/>
                </a:lnTo>
                <a:lnTo>
                  <a:pt x="9716" y="0"/>
                </a:lnTo>
                <a:lnTo>
                  <a:pt x="9747" y="0"/>
                </a:lnTo>
                <a:lnTo>
                  <a:pt x="9747" y="460"/>
                </a:lnTo>
                <a:lnTo>
                  <a:pt x="10258" y="460"/>
                </a:lnTo>
                <a:lnTo>
                  <a:pt x="10258" y="0"/>
                </a:lnTo>
                <a:lnTo>
                  <a:pt x="10289" y="0"/>
                </a:lnTo>
                <a:lnTo>
                  <a:pt x="10289" y="460"/>
                </a:lnTo>
                <a:lnTo>
                  <a:pt x="10800" y="460"/>
                </a:lnTo>
                <a:lnTo>
                  <a:pt x="10800" y="0"/>
                </a:lnTo>
                <a:lnTo>
                  <a:pt x="10831" y="0"/>
                </a:lnTo>
                <a:lnTo>
                  <a:pt x="10831" y="460"/>
                </a:lnTo>
                <a:lnTo>
                  <a:pt x="11341" y="460"/>
                </a:lnTo>
                <a:lnTo>
                  <a:pt x="11341" y="0"/>
                </a:lnTo>
                <a:lnTo>
                  <a:pt x="11372" y="0"/>
                </a:lnTo>
                <a:lnTo>
                  <a:pt x="11372" y="460"/>
                </a:lnTo>
                <a:lnTo>
                  <a:pt x="11883" y="460"/>
                </a:lnTo>
                <a:lnTo>
                  <a:pt x="11883" y="0"/>
                </a:lnTo>
                <a:lnTo>
                  <a:pt x="11914" y="0"/>
                </a:lnTo>
                <a:lnTo>
                  <a:pt x="11914" y="460"/>
                </a:lnTo>
                <a:lnTo>
                  <a:pt x="12425" y="460"/>
                </a:lnTo>
                <a:lnTo>
                  <a:pt x="12425" y="0"/>
                </a:lnTo>
                <a:lnTo>
                  <a:pt x="12456" y="0"/>
                </a:lnTo>
                <a:lnTo>
                  <a:pt x="12456" y="460"/>
                </a:lnTo>
                <a:lnTo>
                  <a:pt x="12967" y="460"/>
                </a:lnTo>
                <a:lnTo>
                  <a:pt x="12967" y="0"/>
                </a:lnTo>
                <a:lnTo>
                  <a:pt x="12997" y="0"/>
                </a:lnTo>
                <a:lnTo>
                  <a:pt x="12997" y="460"/>
                </a:lnTo>
                <a:lnTo>
                  <a:pt x="13508" y="460"/>
                </a:lnTo>
                <a:lnTo>
                  <a:pt x="13508" y="0"/>
                </a:lnTo>
                <a:lnTo>
                  <a:pt x="13539" y="0"/>
                </a:lnTo>
                <a:lnTo>
                  <a:pt x="13539" y="460"/>
                </a:lnTo>
                <a:lnTo>
                  <a:pt x="14050" y="460"/>
                </a:lnTo>
                <a:lnTo>
                  <a:pt x="14050" y="0"/>
                </a:lnTo>
                <a:lnTo>
                  <a:pt x="14081" y="0"/>
                </a:lnTo>
                <a:lnTo>
                  <a:pt x="14081" y="460"/>
                </a:lnTo>
                <a:lnTo>
                  <a:pt x="14592" y="460"/>
                </a:lnTo>
                <a:lnTo>
                  <a:pt x="14592" y="0"/>
                </a:lnTo>
                <a:lnTo>
                  <a:pt x="14622" y="0"/>
                </a:lnTo>
                <a:lnTo>
                  <a:pt x="14622" y="460"/>
                </a:lnTo>
                <a:lnTo>
                  <a:pt x="15133" y="460"/>
                </a:lnTo>
                <a:lnTo>
                  <a:pt x="15133" y="0"/>
                </a:lnTo>
                <a:lnTo>
                  <a:pt x="15164" y="0"/>
                </a:lnTo>
                <a:lnTo>
                  <a:pt x="15164" y="5228"/>
                </a:lnTo>
                <a:lnTo>
                  <a:pt x="15133" y="5257"/>
                </a:lnTo>
                <a:lnTo>
                  <a:pt x="15133" y="5126"/>
                </a:lnTo>
                <a:lnTo>
                  <a:pt x="14622" y="5126"/>
                </a:lnTo>
                <a:lnTo>
                  <a:pt x="14622" y="5562"/>
                </a:lnTo>
                <a:lnTo>
                  <a:pt x="14810" y="5562"/>
                </a:lnTo>
                <a:lnTo>
                  <a:pt x="14780" y="5590"/>
                </a:lnTo>
                <a:lnTo>
                  <a:pt x="14622" y="5590"/>
                </a:lnTo>
                <a:lnTo>
                  <a:pt x="14622" y="5739"/>
                </a:lnTo>
                <a:lnTo>
                  <a:pt x="14592" y="5768"/>
                </a:lnTo>
                <a:lnTo>
                  <a:pt x="14592" y="5590"/>
                </a:lnTo>
                <a:lnTo>
                  <a:pt x="14081" y="5590"/>
                </a:lnTo>
                <a:lnTo>
                  <a:pt x="14081" y="6026"/>
                </a:lnTo>
                <a:lnTo>
                  <a:pt x="14319" y="6026"/>
                </a:lnTo>
                <a:lnTo>
                  <a:pt x="14289" y="6054"/>
                </a:lnTo>
                <a:lnTo>
                  <a:pt x="14081" y="6054"/>
                </a:lnTo>
                <a:lnTo>
                  <a:pt x="14081" y="6251"/>
                </a:lnTo>
                <a:lnTo>
                  <a:pt x="14050" y="6280"/>
                </a:lnTo>
                <a:lnTo>
                  <a:pt x="14050" y="6054"/>
                </a:lnTo>
                <a:lnTo>
                  <a:pt x="13539" y="6054"/>
                </a:lnTo>
                <a:lnTo>
                  <a:pt x="13539" y="6460"/>
                </a:lnTo>
                <a:lnTo>
                  <a:pt x="13508" y="6460"/>
                </a:lnTo>
                <a:lnTo>
                  <a:pt x="13508" y="6054"/>
                </a:lnTo>
                <a:lnTo>
                  <a:pt x="12997" y="6054"/>
                </a:lnTo>
                <a:lnTo>
                  <a:pt x="12997" y="6460"/>
                </a:lnTo>
                <a:lnTo>
                  <a:pt x="12967" y="6460"/>
                </a:lnTo>
                <a:lnTo>
                  <a:pt x="12967" y="6054"/>
                </a:lnTo>
                <a:lnTo>
                  <a:pt x="12456" y="6054"/>
                </a:lnTo>
                <a:lnTo>
                  <a:pt x="12456" y="6460"/>
                </a:lnTo>
                <a:lnTo>
                  <a:pt x="12425" y="6460"/>
                </a:lnTo>
                <a:lnTo>
                  <a:pt x="12425" y="6054"/>
                </a:lnTo>
                <a:lnTo>
                  <a:pt x="11914" y="6054"/>
                </a:lnTo>
                <a:lnTo>
                  <a:pt x="11914" y="6460"/>
                </a:lnTo>
                <a:lnTo>
                  <a:pt x="11883" y="6460"/>
                </a:lnTo>
                <a:lnTo>
                  <a:pt x="11883" y="6054"/>
                </a:lnTo>
                <a:lnTo>
                  <a:pt x="11372" y="6054"/>
                </a:lnTo>
                <a:lnTo>
                  <a:pt x="11372" y="6460"/>
                </a:lnTo>
                <a:lnTo>
                  <a:pt x="11341" y="6460"/>
                </a:lnTo>
                <a:lnTo>
                  <a:pt x="11341" y="6054"/>
                </a:lnTo>
                <a:lnTo>
                  <a:pt x="10831" y="6054"/>
                </a:lnTo>
                <a:lnTo>
                  <a:pt x="10831" y="6460"/>
                </a:lnTo>
                <a:lnTo>
                  <a:pt x="10800" y="6460"/>
                </a:lnTo>
                <a:lnTo>
                  <a:pt x="10800" y="6054"/>
                </a:lnTo>
                <a:lnTo>
                  <a:pt x="10289" y="6054"/>
                </a:lnTo>
                <a:lnTo>
                  <a:pt x="10289" y="6460"/>
                </a:lnTo>
                <a:lnTo>
                  <a:pt x="10258" y="6460"/>
                </a:lnTo>
                <a:lnTo>
                  <a:pt x="10258" y="6054"/>
                </a:lnTo>
                <a:lnTo>
                  <a:pt x="9747" y="6054"/>
                </a:lnTo>
                <a:lnTo>
                  <a:pt x="9747" y="6460"/>
                </a:lnTo>
                <a:lnTo>
                  <a:pt x="9716" y="6460"/>
                </a:lnTo>
                <a:lnTo>
                  <a:pt x="9716" y="6054"/>
                </a:lnTo>
                <a:lnTo>
                  <a:pt x="9206" y="6054"/>
                </a:lnTo>
                <a:lnTo>
                  <a:pt x="9206" y="6460"/>
                </a:lnTo>
                <a:lnTo>
                  <a:pt x="9175" y="6460"/>
                </a:lnTo>
                <a:lnTo>
                  <a:pt x="9175" y="6054"/>
                </a:lnTo>
                <a:lnTo>
                  <a:pt x="8664" y="6054"/>
                </a:lnTo>
                <a:lnTo>
                  <a:pt x="8664" y="6460"/>
                </a:lnTo>
                <a:lnTo>
                  <a:pt x="8633" y="6460"/>
                </a:lnTo>
                <a:lnTo>
                  <a:pt x="8633" y="6054"/>
                </a:lnTo>
                <a:lnTo>
                  <a:pt x="8122" y="6054"/>
                </a:lnTo>
                <a:lnTo>
                  <a:pt x="8122" y="6460"/>
                </a:lnTo>
                <a:lnTo>
                  <a:pt x="8091" y="6460"/>
                </a:lnTo>
                <a:lnTo>
                  <a:pt x="8091" y="6054"/>
                </a:lnTo>
                <a:lnTo>
                  <a:pt x="7581" y="6054"/>
                </a:lnTo>
                <a:lnTo>
                  <a:pt x="7581" y="6460"/>
                </a:lnTo>
                <a:lnTo>
                  <a:pt x="7550" y="6460"/>
                </a:lnTo>
                <a:lnTo>
                  <a:pt x="7550" y="6054"/>
                </a:lnTo>
                <a:lnTo>
                  <a:pt x="7039" y="6054"/>
                </a:lnTo>
                <a:lnTo>
                  <a:pt x="7039" y="6460"/>
                </a:lnTo>
                <a:lnTo>
                  <a:pt x="7008" y="6460"/>
                </a:lnTo>
                <a:lnTo>
                  <a:pt x="7008" y="6054"/>
                </a:lnTo>
                <a:lnTo>
                  <a:pt x="6497" y="6054"/>
                </a:lnTo>
                <a:lnTo>
                  <a:pt x="6497" y="6460"/>
                </a:lnTo>
                <a:lnTo>
                  <a:pt x="6466" y="6460"/>
                </a:lnTo>
                <a:lnTo>
                  <a:pt x="6466" y="6054"/>
                </a:lnTo>
                <a:lnTo>
                  <a:pt x="5955" y="6054"/>
                </a:lnTo>
                <a:lnTo>
                  <a:pt x="5955" y="6460"/>
                </a:lnTo>
                <a:lnTo>
                  <a:pt x="5925" y="6460"/>
                </a:lnTo>
                <a:lnTo>
                  <a:pt x="5925" y="6054"/>
                </a:lnTo>
                <a:lnTo>
                  <a:pt x="5414" y="6054"/>
                </a:lnTo>
                <a:lnTo>
                  <a:pt x="5414" y="6460"/>
                </a:lnTo>
                <a:lnTo>
                  <a:pt x="5383" y="6460"/>
                </a:lnTo>
                <a:lnTo>
                  <a:pt x="5383" y="6054"/>
                </a:lnTo>
                <a:lnTo>
                  <a:pt x="4872" y="6054"/>
                </a:lnTo>
                <a:lnTo>
                  <a:pt x="4872" y="6460"/>
                </a:lnTo>
                <a:lnTo>
                  <a:pt x="4841" y="6460"/>
                </a:lnTo>
                <a:lnTo>
                  <a:pt x="4841" y="6054"/>
                </a:lnTo>
                <a:lnTo>
                  <a:pt x="4330" y="6054"/>
                </a:lnTo>
                <a:lnTo>
                  <a:pt x="4330" y="6460"/>
                </a:lnTo>
                <a:lnTo>
                  <a:pt x="4300" y="6460"/>
                </a:lnTo>
                <a:lnTo>
                  <a:pt x="4300" y="6054"/>
                </a:lnTo>
                <a:lnTo>
                  <a:pt x="3789" y="6054"/>
                </a:lnTo>
                <a:lnTo>
                  <a:pt x="3789" y="6460"/>
                </a:lnTo>
                <a:lnTo>
                  <a:pt x="3758" y="6460"/>
                </a:lnTo>
                <a:lnTo>
                  <a:pt x="3758" y="6054"/>
                </a:lnTo>
                <a:lnTo>
                  <a:pt x="3247" y="6054"/>
                </a:lnTo>
                <a:lnTo>
                  <a:pt x="3247" y="6460"/>
                </a:lnTo>
                <a:lnTo>
                  <a:pt x="3216" y="6460"/>
                </a:lnTo>
                <a:lnTo>
                  <a:pt x="3216" y="6054"/>
                </a:lnTo>
                <a:lnTo>
                  <a:pt x="2705" y="6054"/>
                </a:lnTo>
                <a:lnTo>
                  <a:pt x="2705" y="6460"/>
                </a:lnTo>
                <a:lnTo>
                  <a:pt x="2675" y="6460"/>
                </a:lnTo>
                <a:lnTo>
                  <a:pt x="2675" y="6054"/>
                </a:lnTo>
                <a:lnTo>
                  <a:pt x="2164" y="6054"/>
                </a:lnTo>
                <a:lnTo>
                  <a:pt x="2164" y="6460"/>
                </a:lnTo>
                <a:lnTo>
                  <a:pt x="2133" y="6460"/>
                </a:lnTo>
                <a:lnTo>
                  <a:pt x="2133" y="6054"/>
                </a:lnTo>
                <a:lnTo>
                  <a:pt x="1622" y="6054"/>
                </a:lnTo>
                <a:lnTo>
                  <a:pt x="1622" y="6460"/>
                </a:lnTo>
                <a:lnTo>
                  <a:pt x="1591" y="6460"/>
                </a:lnTo>
                <a:lnTo>
                  <a:pt x="1591" y="6054"/>
                </a:lnTo>
                <a:lnTo>
                  <a:pt x="1080" y="6054"/>
                </a:lnTo>
                <a:lnTo>
                  <a:pt x="1080" y="6460"/>
                </a:lnTo>
                <a:lnTo>
                  <a:pt x="1049" y="6460"/>
                </a:lnTo>
                <a:lnTo>
                  <a:pt x="1049" y="6054"/>
                </a:lnTo>
                <a:lnTo>
                  <a:pt x="539" y="6054"/>
                </a:lnTo>
                <a:lnTo>
                  <a:pt x="539" y="6460"/>
                </a:lnTo>
                <a:lnTo>
                  <a:pt x="508" y="6460"/>
                </a:lnTo>
                <a:lnTo>
                  <a:pt x="508" y="6054"/>
                </a:lnTo>
                <a:lnTo>
                  <a:pt x="31" y="6054"/>
                </a:lnTo>
                <a:lnTo>
                  <a:pt x="31" y="6460"/>
                </a:lnTo>
                <a:lnTo>
                  <a:pt x="0" y="6460"/>
                </a:lnTo>
                <a:lnTo>
                  <a:pt x="0" y="0"/>
                </a:lnTo>
                <a:close/>
              </a:path>
            </a:pathLst>
          </a:custGeom>
          <a:solidFill>
            <a:srgbClr val="4C7063">
              <a:alpha val="4999"/>
            </a:srgbClr>
          </a:solidFill>
          <a:ln w="9525">
            <a:noFill/>
          </a:ln>
        </p:spPr>
        <p:txBody>
          <a:bodyPr/>
          <a:p>
            <a:endParaRPr lang="zh-CN" altLang="en-US"/>
          </a:p>
        </p:txBody>
      </p:sp>
      <p:sp>
        <p:nvSpPr>
          <p:cNvPr id="45063" name="任意多边形: 形状 359"/>
          <p:cNvSpPr/>
          <p:nvPr/>
        </p:nvSpPr>
        <p:spPr>
          <a:xfrm>
            <a:off x="10785475" y="5510213"/>
            <a:ext cx="800100" cy="800100"/>
          </a:xfrm>
          <a:custGeom>
            <a:avLst/>
            <a:gdLst/>
            <a:ahLst/>
            <a:cxnLst>
              <a:cxn ang="0">
                <a:pos x="0" y="0"/>
              </a:cxn>
              <a:cxn ang="0">
                <a:pos x="800100" y="0"/>
              </a:cxn>
              <a:cxn ang="0">
                <a:pos x="0" y="800100"/>
              </a:cxn>
              <a:cxn ang="0">
                <a:pos x="0" y="0"/>
              </a:cxn>
            </a:cxnLst>
            <a:pathLst>
              <a:path w="800100" h="800100">
                <a:moveTo>
                  <a:pt x="0" y="0"/>
                </a:moveTo>
                <a:lnTo>
                  <a:pt x="800100" y="0"/>
                </a:lnTo>
                <a:lnTo>
                  <a:pt x="0" y="800100"/>
                </a:lnTo>
                <a:lnTo>
                  <a:pt x="0" y="0"/>
                </a:lnTo>
                <a:close/>
              </a:path>
            </a:pathLst>
          </a:custGeom>
          <a:solidFill>
            <a:srgbClr val="B1CAC1"/>
          </a:solidFill>
          <a:ln w="12700">
            <a:noFill/>
          </a:ln>
        </p:spPr>
        <p:txBody>
          <a:bodyPr/>
          <a:p>
            <a:endParaRPr lang="zh-CN" altLang="en-US"/>
          </a:p>
        </p:txBody>
      </p:sp>
      <p:sp>
        <p:nvSpPr>
          <p:cNvPr id="45064" name="任意多边形: 形状 356"/>
          <p:cNvSpPr/>
          <p:nvPr/>
        </p:nvSpPr>
        <p:spPr>
          <a:xfrm>
            <a:off x="676275" y="1811338"/>
            <a:ext cx="10904538" cy="4462462"/>
          </a:xfrm>
          <a:custGeom>
            <a:avLst/>
            <a:gdLst/>
            <a:ahLst/>
            <a:cxnLst>
              <a:cxn ang="0">
                <a:pos x="0" y="0"/>
              </a:cxn>
              <a:cxn ang="0">
                <a:pos x="10904220" y="0"/>
              </a:cxn>
              <a:cxn ang="0">
                <a:pos x="10904220" y="3681772"/>
              </a:cxn>
              <a:cxn ang="0">
                <a:pos x="10124482" y="4461510"/>
              </a:cxn>
              <a:cxn ang="0">
                <a:pos x="0" y="4461510"/>
              </a:cxn>
              <a:cxn ang="0">
                <a:pos x="0" y="0"/>
              </a:cxn>
            </a:cxnLst>
            <a:pathLst>
              <a:path w="10904220" h="4461510">
                <a:moveTo>
                  <a:pt x="0" y="0"/>
                </a:moveTo>
                <a:lnTo>
                  <a:pt x="10904220" y="0"/>
                </a:lnTo>
                <a:lnTo>
                  <a:pt x="10904220" y="3681772"/>
                </a:lnTo>
                <a:lnTo>
                  <a:pt x="10124482" y="4461510"/>
                </a:lnTo>
                <a:lnTo>
                  <a:pt x="0" y="4461510"/>
                </a:lnTo>
                <a:lnTo>
                  <a:pt x="0" y="0"/>
                </a:lnTo>
                <a:close/>
              </a:path>
            </a:pathLst>
          </a:custGeom>
          <a:solidFill>
            <a:srgbClr val="FFFFFF">
              <a:alpha val="9999"/>
            </a:srgbClr>
          </a:solidFill>
          <a:ln w="25400" cap="flat" cmpd="sng">
            <a:solidFill>
              <a:srgbClr val="B1CAC1"/>
            </a:solidFill>
            <a:prstDash val="solid"/>
            <a:round/>
            <a:headEnd type="none" w="med" len="med"/>
            <a:tailEnd type="none" w="med" len="med"/>
          </a:ln>
        </p:spPr>
        <p:txBody>
          <a:bodyPr/>
          <a:p>
            <a:endParaRPr lang="zh-CN" altLang="en-US"/>
          </a:p>
        </p:txBody>
      </p:sp>
      <p:sp>
        <p:nvSpPr>
          <p:cNvPr id="45065" name="矩形: 圆角 21"/>
          <p:cNvSpPr/>
          <p:nvPr/>
        </p:nvSpPr>
        <p:spPr>
          <a:xfrm>
            <a:off x="673100" y="1717675"/>
            <a:ext cx="10904538" cy="444500"/>
          </a:xfrm>
          <a:prstGeom prst="roundRect">
            <a:avLst>
              <a:gd name="adj" fmla="val 0"/>
            </a:avLst>
          </a:prstGeom>
          <a:solidFill>
            <a:srgbClr val="D8E4DF"/>
          </a:solidFill>
          <a:ln w="25400" cap="flat" cmpd="sng">
            <a:solidFill>
              <a:srgbClr val="B1CAC1"/>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5066" name="椭圆 1"/>
          <p:cNvSpPr/>
          <p:nvPr/>
        </p:nvSpPr>
        <p:spPr>
          <a:xfrm flipH="1">
            <a:off x="10309225"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5067" name="弧形 2"/>
          <p:cNvSpPr/>
          <p:nvPr/>
        </p:nvSpPr>
        <p:spPr>
          <a:xfrm flipH="1">
            <a:off x="10258425" y="1581150"/>
            <a:ext cx="179388" cy="247650"/>
          </a:xfrm>
          <a:custGeom>
            <a:avLst/>
            <a:gdLst/>
            <a:ahLst/>
            <a:cxnLst/>
            <a:pathLst>
              <a:path w="283" h="391" stroke="0">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lnTo>
                  <a:pt x="141" y="195"/>
                </a:lnTo>
                <a:close/>
              </a:path>
              <a:path w="283" h="391" fill="none">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5068" name="椭圆 3"/>
          <p:cNvSpPr/>
          <p:nvPr/>
        </p:nvSpPr>
        <p:spPr>
          <a:xfrm flipH="1">
            <a:off x="9705975"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5069" name="弧形 4"/>
          <p:cNvSpPr/>
          <p:nvPr/>
        </p:nvSpPr>
        <p:spPr>
          <a:xfrm flipH="1">
            <a:off x="9655175" y="1581150"/>
            <a:ext cx="179388" cy="247650"/>
          </a:xfrm>
          <a:custGeom>
            <a:avLst/>
            <a:gdLst/>
            <a:ahLst/>
            <a:cxnLst/>
            <a:pathLst>
              <a:path w="283" h="391" stroke="0">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lnTo>
                  <a:pt x="141" y="195"/>
                </a:lnTo>
                <a:close/>
              </a:path>
              <a:path w="283" h="391" fill="none">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5070" name="椭圆 5"/>
          <p:cNvSpPr/>
          <p:nvPr/>
        </p:nvSpPr>
        <p:spPr>
          <a:xfrm flipH="1">
            <a:off x="9104313"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5071" name="弧形 6"/>
          <p:cNvSpPr/>
          <p:nvPr/>
        </p:nvSpPr>
        <p:spPr>
          <a:xfrm flipH="1">
            <a:off x="9051925" y="1581150"/>
            <a:ext cx="180975" cy="247650"/>
          </a:xfrm>
          <a:custGeom>
            <a:avLst/>
            <a:gdLst/>
            <a:ahLst/>
            <a:cxnLst/>
            <a:pathLst>
              <a:path w="283" h="391" stroke="0">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lnTo>
                  <a:pt x="141" y="195"/>
                </a:lnTo>
                <a:close/>
              </a:path>
              <a:path w="283" h="391" fill="none">
                <a:moveTo>
                  <a:pt x="198" y="374"/>
                </a:moveTo>
                <a:cubicBezTo>
                  <a:pt x="181" y="384"/>
                  <a:pt x="162" y="390"/>
                  <a:pt x="142" y="390"/>
                </a:cubicBezTo>
                <a:cubicBezTo>
                  <a:pt x="64" y="390"/>
                  <a:pt x="1" y="303"/>
                  <a:pt x="1" y="195"/>
                </a:cubicBezTo>
                <a:cubicBezTo>
                  <a:pt x="1" y="87"/>
                  <a:pt x="64" y="0"/>
                  <a:pt x="142" y="0"/>
                </a:cubicBezTo>
                <a:cubicBezTo>
                  <a:pt x="220" y="0"/>
                  <a:pt x="283" y="87"/>
                  <a:pt x="283" y="195"/>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5072" name="椭圆 8"/>
          <p:cNvSpPr/>
          <p:nvPr/>
        </p:nvSpPr>
        <p:spPr>
          <a:xfrm>
            <a:off x="1600200"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5073" name="弧形 9"/>
          <p:cNvSpPr/>
          <p:nvPr/>
        </p:nvSpPr>
        <p:spPr>
          <a:xfrm>
            <a:off x="1576388" y="1581150"/>
            <a:ext cx="179387" cy="247650"/>
          </a:xfrm>
          <a:custGeom>
            <a:avLst/>
            <a:gdLst/>
            <a:ahLst/>
            <a:cxnLst/>
            <a:pathLst>
              <a:path w="283" h="391" stroke="0">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lnTo>
                  <a:pt x="141" y="195"/>
                </a:lnTo>
                <a:close/>
              </a:path>
              <a:path w="283" h="391" fill="none">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5074" name="椭圆 11"/>
          <p:cNvSpPr/>
          <p:nvPr/>
        </p:nvSpPr>
        <p:spPr>
          <a:xfrm>
            <a:off x="2201863"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5075" name="弧形 18"/>
          <p:cNvSpPr/>
          <p:nvPr/>
        </p:nvSpPr>
        <p:spPr>
          <a:xfrm>
            <a:off x="2179638" y="1581150"/>
            <a:ext cx="179387" cy="247650"/>
          </a:xfrm>
          <a:custGeom>
            <a:avLst/>
            <a:gdLst/>
            <a:ahLst/>
            <a:cxnLst/>
            <a:pathLst>
              <a:path w="283" h="391" stroke="0">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lnTo>
                  <a:pt x="141" y="195"/>
                </a:lnTo>
                <a:close/>
              </a:path>
              <a:path w="283" h="391" fill="none">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5076" name="椭圆 19"/>
          <p:cNvSpPr/>
          <p:nvPr/>
        </p:nvSpPr>
        <p:spPr>
          <a:xfrm>
            <a:off x="2805113" y="1776413"/>
            <a:ext cx="107950" cy="107950"/>
          </a:xfrm>
          <a:prstGeom prst="ellipse">
            <a:avLst/>
          </a:prstGeom>
          <a:noFill/>
          <a:ln w="15875" cap="flat" cmpd="sng">
            <a:solidFill>
              <a:srgbClr val="4C7063">
                <a:alpha val="68999"/>
              </a:srgbClr>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5077" name="弧形 20"/>
          <p:cNvSpPr/>
          <p:nvPr/>
        </p:nvSpPr>
        <p:spPr>
          <a:xfrm>
            <a:off x="2781300" y="1581150"/>
            <a:ext cx="179388" cy="247650"/>
          </a:xfrm>
          <a:custGeom>
            <a:avLst/>
            <a:gdLst/>
            <a:ahLst/>
            <a:cxnLst/>
            <a:pathLst>
              <a:path w="283" h="391" stroke="0">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lnTo>
                  <a:pt x="141" y="195"/>
                </a:lnTo>
                <a:close/>
              </a:path>
              <a:path w="283" h="391" fill="none">
                <a:moveTo>
                  <a:pt x="201" y="372"/>
                </a:moveTo>
                <a:cubicBezTo>
                  <a:pt x="183" y="384"/>
                  <a:pt x="163" y="391"/>
                  <a:pt x="141" y="391"/>
                </a:cubicBezTo>
                <a:cubicBezTo>
                  <a:pt x="63" y="391"/>
                  <a:pt x="0" y="304"/>
                  <a:pt x="0" y="196"/>
                </a:cubicBezTo>
                <a:cubicBezTo>
                  <a:pt x="0" y="88"/>
                  <a:pt x="63" y="1"/>
                  <a:pt x="141" y="1"/>
                </a:cubicBezTo>
                <a:cubicBezTo>
                  <a:pt x="219" y="1"/>
                  <a:pt x="282" y="88"/>
                  <a:pt x="282" y="196"/>
                </a:cubicBezTo>
              </a:path>
            </a:pathLst>
          </a:custGeom>
          <a:noFill/>
          <a:ln w="44450" cap="flat" cmpd="sng">
            <a:pattFill prst="horz">
              <a:fgClr>
                <a:schemeClr val="accent1"/>
              </a:fgClr>
              <a:bgClr>
                <a:srgbClr val="FFFFFF"/>
              </a:bgClr>
            </a:pattFill>
            <a:prstDash val="solid"/>
            <a:round/>
            <a:headEnd type="none" w="med" len="med"/>
            <a:tailEnd type="none" w="med" len="med"/>
          </a:ln>
        </p:spPr>
        <p:txBody>
          <a:bodyPr/>
          <a:p>
            <a:endParaRPr lang="zh-CN" altLang="en-US"/>
          </a:p>
        </p:txBody>
      </p:sp>
      <p:sp>
        <p:nvSpPr>
          <p:cNvPr id="45078" name="文本框 17"/>
          <p:cNvSpPr/>
          <p:nvPr/>
        </p:nvSpPr>
        <p:spPr>
          <a:xfrm>
            <a:off x="1384300" y="2362200"/>
            <a:ext cx="9410700" cy="3354388"/>
          </a:xfrm>
          <a:prstGeom prst="rect">
            <a:avLst/>
          </a:prstGeom>
          <a:noFill/>
          <a:ln w="9525">
            <a:noFill/>
          </a:ln>
        </p:spPr>
        <p:txBody>
          <a:bodyPr wrap="square" anchor="ctr" anchorCtr="0"/>
          <a:p>
            <a:pPr algn="just">
              <a:lnSpc>
                <a:spcPct val="150000"/>
              </a:lnSpc>
            </a:pPr>
            <a:r>
              <a:rPr lang="zh-CN" altLang="en-US" b="1" dirty="0">
                <a:solidFill>
                  <a:srgbClr val="407486"/>
                </a:solidFill>
                <a:latin typeface="微软雅黑" panose="020B0503020204020204" charset="-122"/>
                <a:ea typeface="宋体" panose="02010600030101010101" pitchFamily="2" charset="-122"/>
                <a:sym typeface="微软雅黑" panose="020B0503020204020204" charset="-122"/>
              </a:rPr>
              <a:t>    </a:t>
            </a:r>
            <a:r>
              <a:rPr lang="en-US" altLang="zh-CN" b="1" dirty="0">
                <a:solidFill>
                  <a:srgbClr val="407486"/>
                </a:solidFill>
                <a:latin typeface="微软雅黑" panose="020B0503020204020204" charset="-122"/>
                <a:ea typeface="宋体" panose="02010600030101010101" pitchFamily="2" charset="-122"/>
                <a:sym typeface="微软雅黑" panose="020B0503020204020204" charset="-122"/>
              </a:rPr>
              <a:t>   </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土地征收经依法批准后，不动产登记机构应当根据设区的市、县（市区）人民政府要求或者被征地土地的</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所有权人</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使用权人</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等相关权利人的申请，依法办理不动产</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变更登记</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6082"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46083"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46084" name="椭圆 14"/>
          <p:cNvSpPr/>
          <p:nvPr/>
        </p:nvSpPr>
        <p:spPr>
          <a:xfrm>
            <a:off x="8140700" y="1468438"/>
            <a:ext cx="890588" cy="890587"/>
          </a:xfrm>
          <a:prstGeom prst="ellipse">
            <a:avLst/>
          </a:prstGeom>
          <a:solidFill>
            <a:srgbClr val="4C7063">
              <a:alpha val="14000"/>
            </a:srgbClr>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6085" name="椭圆 23"/>
          <p:cNvSpPr/>
          <p:nvPr/>
        </p:nvSpPr>
        <p:spPr>
          <a:xfrm>
            <a:off x="2919413" y="1443038"/>
            <a:ext cx="890587" cy="890587"/>
          </a:xfrm>
          <a:prstGeom prst="ellipse">
            <a:avLst/>
          </a:prstGeom>
          <a:solidFill>
            <a:srgbClr val="4C7063">
              <a:alpha val="14000"/>
            </a:srgbClr>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6086" name="圆角矩形 1"/>
          <p:cNvSpPr/>
          <p:nvPr/>
        </p:nvSpPr>
        <p:spPr>
          <a:xfrm>
            <a:off x="6456363" y="2136775"/>
            <a:ext cx="3824287" cy="4087813"/>
          </a:xfrm>
          <a:prstGeom prst="roundRect">
            <a:avLst>
              <a:gd name="adj" fmla="val 2255"/>
            </a:avLst>
          </a:prstGeom>
          <a:noFill/>
          <a:ln w="25400" cap="flat" cmpd="sng">
            <a:solidFill>
              <a:schemeClr val="accent1"/>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6087" name="矩形 3"/>
          <p:cNvSpPr/>
          <p:nvPr/>
        </p:nvSpPr>
        <p:spPr>
          <a:xfrm>
            <a:off x="6699250" y="3211513"/>
            <a:ext cx="3402013" cy="2681287"/>
          </a:xfrm>
          <a:prstGeom prst="rect">
            <a:avLst/>
          </a:prstGeom>
          <a:noFill/>
          <a:ln w="9525">
            <a:noFill/>
          </a:ln>
        </p:spPr>
        <p:txBody>
          <a:bodyPr wrap="square" lIns="0" tIns="0" rIns="0" bIns="0" anchor="t" anchorCtr="0"/>
          <a:p>
            <a:pPr>
              <a:lnSpc>
                <a:spcPct val="180000"/>
              </a:lnSpc>
            </a:pPr>
            <a:r>
              <a:rPr lang="zh-CN" altLang="en-US" sz="1600" b="1">
                <a:solidFill>
                  <a:srgbClr val="407486"/>
                </a:solidFill>
                <a:latin typeface="微软雅黑" panose="020B0503020204020204" charset="-122"/>
                <a:ea typeface="微软雅黑" panose="020B0503020204020204" charset="-122"/>
                <a:sym typeface="微软雅黑" panose="020B0503020204020204" charset="-122"/>
              </a:rPr>
              <a:t>法定时间</a:t>
            </a:r>
            <a:r>
              <a:rPr lang="en-US" altLang="zh-CN" sz="1600" b="1">
                <a:solidFill>
                  <a:srgbClr val="CC0000"/>
                </a:solidFill>
                <a:latin typeface="微软雅黑" panose="020B0503020204020204" charset="-122"/>
                <a:ea typeface="微软雅黑" panose="020B0503020204020204" charset="-122"/>
                <a:sym typeface="微软雅黑" panose="020B0503020204020204" charset="-122"/>
              </a:rPr>
              <a:t>51</a:t>
            </a:r>
            <a:r>
              <a:rPr lang="zh-CN" altLang="en-US" sz="1600" b="1">
                <a:solidFill>
                  <a:srgbClr val="CC0000"/>
                </a:solidFill>
                <a:latin typeface="微软雅黑" panose="020B0503020204020204" charset="-122"/>
                <a:ea typeface="微软雅黑" panose="020B0503020204020204" charset="-122"/>
                <a:sym typeface="微软雅黑" panose="020B0503020204020204" charset="-122"/>
              </a:rPr>
              <a:t>天</a:t>
            </a:r>
            <a:r>
              <a:rPr lang="zh-CN" altLang="en-US" sz="1600" b="1">
                <a:solidFill>
                  <a:srgbClr val="407486"/>
                </a:solidFill>
                <a:latin typeface="微软雅黑" panose="020B0503020204020204" charset="-122"/>
                <a:ea typeface="微软雅黑" panose="020B0503020204020204" charset="-122"/>
                <a:sym typeface="微软雅黑" panose="020B0503020204020204" charset="-122"/>
              </a:rPr>
              <a:t>，考虑群众工作和征地费用筹集时间等，需要</a:t>
            </a:r>
            <a:r>
              <a:rPr lang="en-US" altLang="zh-CN" sz="1600" b="1">
                <a:solidFill>
                  <a:srgbClr val="CC0000"/>
                </a:solidFill>
                <a:latin typeface="微软雅黑" panose="020B0503020204020204" charset="-122"/>
                <a:ea typeface="微软雅黑" panose="020B0503020204020204" charset="-122"/>
                <a:sym typeface="微软雅黑" panose="020B0503020204020204" charset="-122"/>
              </a:rPr>
              <a:t>90</a:t>
            </a:r>
            <a:r>
              <a:rPr lang="zh-CN" altLang="en-US" sz="1600" b="1">
                <a:solidFill>
                  <a:srgbClr val="CC0000"/>
                </a:solidFill>
                <a:latin typeface="微软雅黑" panose="020B0503020204020204" charset="-122"/>
                <a:ea typeface="微软雅黑" panose="020B0503020204020204" charset="-122"/>
                <a:sym typeface="微软雅黑" panose="020B0503020204020204" charset="-122"/>
              </a:rPr>
              <a:t>天</a:t>
            </a:r>
            <a:r>
              <a:rPr lang="zh-CN" altLang="en-US" sz="1600" b="1">
                <a:solidFill>
                  <a:srgbClr val="407486"/>
                </a:solidFill>
                <a:latin typeface="微软雅黑" panose="020B0503020204020204" charset="-122"/>
                <a:ea typeface="微软雅黑" panose="020B0503020204020204" charset="-122"/>
                <a:sym typeface="微软雅黑" panose="020B0503020204020204" charset="-122"/>
              </a:rPr>
              <a:t>以上；用地审查报批由</a:t>
            </a:r>
            <a:r>
              <a:rPr lang="zh-CN" altLang="en-US" sz="1600" b="1">
                <a:solidFill>
                  <a:srgbClr val="CC0000"/>
                </a:solidFill>
                <a:latin typeface="微软雅黑" panose="020B0503020204020204" charset="-122"/>
                <a:ea typeface="微软雅黑" panose="020B0503020204020204" charset="-122"/>
                <a:sym typeface="微软雅黑" panose="020B0503020204020204" charset="-122"/>
              </a:rPr>
              <a:t>市、省、部</a:t>
            </a:r>
            <a:r>
              <a:rPr lang="zh-CN" altLang="en-US" sz="1600" b="1">
                <a:solidFill>
                  <a:srgbClr val="407486"/>
                </a:solidFill>
                <a:latin typeface="微软雅黑" panose="020B0503020204020204" charset="-122"/>
                <a:ea typeface="微软雅黑" panose="020B0503020204020204" charset="-122"/>
                <a:sym typeface="微软雅黑" panose="020B0503020204020204" charset="-122"/>
              </a:rPr>
              <a:t>三级自然资源部门逐级负责办理，其中省、市两级用时在</a:t>
            </a:r>
            <a:r>
              <a:rPr lang="en-US" altLang="zh-CN" sz="1600" b="1">
                <a:solidFill>
                  <a:srgbClr val="CC0000"/>
                </a:solidFill>
                <a:latin typeface="微软雅黑" panose="020B0503020204020204" charset="-122"/>
                <a:ea typeface="微软雅黑" panose="020B0503020204020204" charset="-122"/>
                <a:sym typeface="微软雅黑" panose="020B0503020204020204" charset="-122"/>
              </a:rPr>
              <a:t>20</a:t>
            </a:r>
            <a:r>
              <a:rPr lang="zh-CN" altLang="en-US" sz="1600" b="1">
                <a:solidFill>
                  <a:srgbClr val="CC0000"/>
                </a:solidFill>
                <a:latin typeface="微软雅黑" panose="020B0503020204020204" charset="-122"/>
                <a:ea typeface="微软雅黑" panose="020B0503020204020204" charset="-122"/>
                <a:sym typeface="微软雅黑" panose="020B0503020204020204" charset="-122"/>
              </a:rPr>
              <a:t>个工作日</a:t>
            </a:r>
            <a:r>
              <a:rPr lang="zh-CN" altLang="en-US" sz="1600" b="1">
                <a:solidFill>
                  <a:srgbClr val="407486"/>
                </a:solidFill>
                <a:latin typeface="微软雅黑" panose="020B0503020204020204" charset="-122"/>
                <a:ea typeface="微软雅黑" panose="020B0503020204020204" charset="-122"/>
                <a:sym typeface="微软雅黑" panose="020B0503020204020204" charset="-122"/>
              </a:rPr>
              <a:t>左右；报部审批的项目，根据用地复杂程度确定。</a:t>
            </a:r>
            <a:endParaRPr lang="zh-CN" altLang="en-US" sz="1600"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46088" name="矩形 13"/>
          <p:cNvSpPr/>
          <p:nvPr/>
        </p:nvSpPr>
        <p:spPr>
          <a:xfrm>
            <a:off x="6884988" y="2689225"/>
            <a:ext cx="2967037" cy="415925"/>
          </a:xfrm>
          <a:prstGeom prst="rect">
            <a:avLst/>
          </a:prstGeom>
          <a:noFill/>
          <a:ln w="9525">
            <a:noFill/>
          </a:ln>
        </p:spPr>
        <p:txBody>
          <a:bodyPr wrap="square" lIns="0" tIns="0" rIns="0" bIns="0" anchor="b" anchorCtr="0"/>
          <a:p>
            <a:pPr algn="ctr"/>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用地审批</a:t>
            </a:r>
            <a:endParaRPr lang="zh-CN" altLang="en-US" dirty="0">
              <a:latin typeface="微软雅黑" panose="020B0503020204020204" charset="-122"/>
              <a:ea typeface="微软雅黑" panose="020B0503020204020204" charset="-122"/>
            </a:endParaRPr>
          </a:p>
        </p:txBody>
      </p:sp>
      <p:sp>
        <p:nvSpPr>
          <p:cNvPr id="46089" name="椭圆 15"/>
          <p:cNvSpPr/>
          <p:nvPr/>
        </p:nvSpPr>
        <p:spPr>
          <a:xfrm>
            <a:off x="7978775" y="1735138"/>
            <a:ext cx="779463" cy="779462"/>
          </a:xfrm>
          <a:prstGeom prst="ellipse">
            <a:avLst/>
          </a:prstGeom>
          <a:solidFill>
            <a:schemeClr val="accent1"/>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6090" name="圆角矩形 18"/>
          <p:cNvSpPr/>
          <p:nvPr/>
        </p:nvSpPr>
        <p:spPr>
          <a:xfrm>
            <a:off x="1328738" y="2136775"/>
            <a:ext cx="3824287" cy="4087813"/>
          </a:xfrm>
          <a:prstGeom prst="roundRect">
            <a:avLst>
              <a:gd name="adj" fmla="val 2255"/>
            </a:avLst>
          </a:prstGeom>
          <a:noFill/>
          <a:ln w="25400" cap="flat" cmpd="sng">
            <a:solidFill>
              <a:schemeClr val="accent1"/>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46091" name="矩形 19"/>
          <p:cNvSpPr/>
          <p:nvPr/>
        </p:nvSpPr>
        <p:spPr>
          <a:xfrm>
            <a:off x="1757363" y="3275013"/>
            <a:ext cx="2967037" cy="2441575"/>
          </a:xfrm>
          <a:prstGeom prst="rect">
            <a:avLst/>
          </a:prstGeom>
          <a:noFill/>
          <a:ln w="9525">
            <a:noFill/>
          </a:ln>
        </p:spPr>
        <p:txBody>
          <a:bodyPr wrap="square" lIns="0" tIns="0" rIns="0" bIns="0" anchor="t" anchorCtr="0"/>
          <a:p>
            <a:pPr>
              <a:lnSpc>
                <a:spcPct val="150000"/>
              </a:lnSpc>
            </a:pPr>
            <a:r>
              <a:rPr lang="zh-CN" altLang="en-US" sz="1600" b="1">
                <a:solidFill>
                  <a:srgbClr val="407486"/>
                </a:solidFill>
                <a:latin typeface="微软雅黑" panose="020B0503020204020204" charset="-122"/>
                <a:ea typeface="微软雅黑" panose="020B0503020204020204" charset="-122"/>
                <a:sym typeface="微软雅黑" panose="020B0503020204020204" charset="-122"/>
              </a:rPr>
              <a:t>用地组卷由县（市区）负责，县级政府需完成从发布征地预公告到落实征地相关费用的</a:t>
            </a:r>
            <a:r>
              <a:rPr lang="en-US" altLang="zh-CN" sz="1600" b="1">
                <a:solidFill>
                  <a:srgbClr val="CC0000"/>
                </a:solidFill>
                <a:latin typeface="微软雅黑" panose="020B0503020204020204" charset="-122"/>
                <a:ea typeface="微软雅黑" panose="020B0503020204020204" charset="-122"/>
                <a:sym typeface="微软雅黑" panose="020B0503020204020204" charset="-122"/>
              </a:rPr>
              <a:t>7</a:t>
            </a:r>
            <a:r>
              <a:rPr lang="zh-CN" altLang="en-US" sz="1600" b="1">
                <a:solidFill>
                  <a:srgbClr val="CC0000"/>
                </a:solidFill>
                <a:latin typeface="微软雅黑" panose="020B0503020204020204" charset="-122"/>
                <a:ea typeface="微软雅黑" panose="020B0503020204020204" charset="-122"/>
                <a:sym typeface="微软雅黑" panose="020B0503020204020204" charset="-122"/>
              </a:rPr>
              <a:t>项工作</a:t>
            </a:r>
            <a:r>
              <a:rPr lang="zh-CN" altLang="en-US" sz="1600" b="1">
                <a:solidFill>
                  <a:srgbClr val="407486"/>
                </a:solidFill>
                <a:latin typeface="微软雅黑" panose="020B0503020204020204" charset="-122"/>
                <a:ea typeface="微软雅黑" panose="020B0503020204020204" charset="-122"/>
                <a:sym typeface="微软雅黑" panose="020B0503020204020204" charset="-122"/>
              </a:rPr>
              <a:t>后，方可达到用地组卷报批条件。</a:t>
            </a:r>
            <a:endParaRPr lang="zh-CN" altLang="en-US" sz="1600"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46092" name="矩形 20"/>
          <p:cNvSpPr/>
          <p:nvPr/>
        </p:nvSpPr>
        <p:spPr>
          <a:xfrm>
            <a:off x="1757363" y="2689225"/>
            <a:ext cx="2967037" cy="415925"/>
          </a:xfrm>
          <a:prstGeom prst="rect">
            <a:avLst/>
          </a:prstGeom>
          <a:noFill/>
          <a:ln w="9525">
            <a:noFill/>
          </a:ln>
        </p:spPr>
        <p:txBody>
          <a:bodyPr wrap="square" lIns="0" tIns="0" rIns="0" bIns="0" anchor="b" anchorCtr="0"/>
          <a:p>
            <a:pPr algn="ctr"/>
            <a:r>
              <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rPr>
              <a:t>用地组卷</a:t>
            </a:r>
            <a:endParaRPr lang="zh-CN" altLang="en-US" sz="2400" b="1" dirty="0">
              <a:solidFill>
                <a:schemeClr val="accent1"/>
              </a:solidFill>
              <a:latin typeface="汉仪中宋简" panose="02010600000101010101" charset="-122"/>
              <a:ea typeface="微软雅黑" panose="020B0503020204020204" charset="-122"/>
              <a:sym typeface="汉仪中宋简" panose="02010600000101010101" charset="-122"/>
            </a:endParaRPr>
          </a:p>
        </p:txBody>
      </p:sp>
      <p:sp>
        <p:nvSpPr>
          <p:cNvPr id="46093" name="直接连接符 21"/>
          <p:cNvSpPr/>
          <p:nvPr/>
        </p:nvSpPr>
        <p:spPr>
          <a:xfrm>
            <a:off x="8201025" y="5889625"/>
            <a:ext cx="334963" cy="1588"/>
          </a:xfrm>
          <a:prstGeom prst="line">
            <a:avLst/>
          </a:prstGeom>
          <a:ln w="47625" cap="rnd" cmpd="sng">
            <a:solidFill>
              <a:schemeClr val="accent1"/>
            </a:solidFill>
            <a:prstDash val="solid"/>
            <a:round/>
            <a:headEnd type="none" w="med" len="med"/>
            <a:tailEnd type="none" w="med" len="med"/>
          </a:ln>
        </p:spPr>
      </p:sp>
      <p:sp>
        <p:nvSpPr>
          <p:cNvPr id="46094" name="直接连接符 22"/>
          <p:cNvSpPr/>
          <p:nvPr/>
        </p:nvSpPr>
        <p:spPr>
          <a:xfrm>
            <a:off x="3073400" y="5889625"/>
            <a:ext cx="334963" cy="1588"/>
          </a:xfrm>
          <a:prstGeom prst="line">
            <a:avLst/>
          </a:prstGeom>
          <a:ln w="47625" cap="rnd" cmpd="sng">
            <a:solidFill>
              <a:schemeClr val="accent1"/>
            </a:solidFill>
            <a:prstDash val="solid"/>
            <a:round/>
            <a:headEnd type="none" w="med" len="med"/>
            <a:tailEnd type="none" w="med" len="med"/>
          </a:ln>
        </p:spPr>
      </p:sp>
      <p:sp>
        <p:nvSpPr>
          <p:cNvPr id="46095" name="椭圆 24"/>
          <p:cNvSpPr/>
          <p:nvPr/>
        </p:nvSpPr>
        <p:spPr>
          <a:xfrm>
            <a:off x="2851150" y="1735138"/>
            <a:ext cx="779463" cy="779462"/>
          </a:xfrm>
          <a:prstGeom prst="ellipse">
            <a:avLst/>
          </a:prstGeom>
          <a:solidFill>
            <a:schemeClr val="accent1"/>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pic>
        <p:nvPicPr>
          <p:cNvPr id="46096" name="图形 16"/>
          <p:cNvPicPr>
            <a:picLocks noChangeAspect="1"/>
          </p:cNvPicPr>
          <p:nvPr/>
        </p:nvPicPr>
        <p:blipFill>
          <a:blip r:embed="rId2"/>
          <a:stretch>
            <a:fillRect/>
          </a:stretch>
        </p:blipFill>
        <p:spPr>
          <a:xfrm>
            <a:off x="3089275" y="1973263"/>
            <a:ext cx="303213" cy="303212"/>
          </a:xfrm>
          <a:prstGeom prst="rect">
            <a:avLst/>
          </a:prstGeom>
          <a:noFill/>
          <a:ln w="9525">
            <a:noFill/>
          </a:ln>
        </p:spPr>
      </p:pic>
      <p:pic>
        <p:nvPicPr>
          <p:cNvPr id="46097" name="图形 17"/>
          <p:cNvPicPr>
            <a:picLocks noChangeAspect="1"/>
          </p:cNvPicPr>
          <p:nvPr/>
        </p:nvPicPr>
        <p:blipFill>
          <a:blip r:embed="rId3"/>
          <a:stretch>
            <a:fillRect/>
          </a:stretch>
        </p:blipFill>
        <p:spPr>
          <a:xfrm>
            <a:off x="8216900" y="1971675"/>
            <a:ext cx="303213" cy="304800"/>
          </a:xfrm>
          <a:prstGeom prst="rect">
            <a:avLst/>
          </a:prstGeom>
          <a:noFill/>
          <a:ln w="9525">
            <a:noFill/>
          </a:ln>
        </p:spPr>
      </p:pic>
      <p:sp>
        <p:nvSpPr>
          <p:cNvPr id="46098"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（三）用时及审批情况</a:t>
            </a:r>
            <a:endParaRPr lang="zh-CN" altLang="en-US" dirty="0">
              <a:latin typeface="微软雅黑" panose="020B0503020204020204" charset="-122"/>
              <a:ea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0242" name="图片 72"/>
          <p:cNvPicPr>
            <a:picLocks noChangeAspect="1"/>
          </p:cNvPicPr>
          <p:nvPr/>
        </p:nvPicPr>
        <p:blipFill>
          <a:blip r:embed="rId1"/>
          <a:stretch>
            <a:fillRect/>
          </a:stretch>
        </p:blipFill>
        <p:spPr>
          <a:xfrm>
            <a:off x="36513" y="0"/>
            <a:ext cx="12192000" cy="6858000"/>
          </a:xfrm>
          <a:prstGeom prst="rect">
            <a:avLst/>
          </a:prstGeom>
          <a:noFill/>
          <a:ln w="9525">
            <a:noFill/>
          </a:ln>
        </p:spPr>
      </p:pic>
      <p:sp>
        <p:nvSpPr>
          <p:cNvPr id="10243" name="圆角矩形 58"/>
          <p:cNvSpPr/>
          <p:nvPr/>
        </p:nvSpPr>
        <p:spPr>
          <a:xfrm>
            <a:off x="1470025" y="1819275"/>
            <a:ext cx="9294813" cy="585788"/>
          </a:xfrm>
          <a:prstGeom prst="roundRect">
            <a:avLst>
              <a:gd name="adj" fmla="val 16667"/>
            </a:avLst>
          </a:prstGeom>
          <a:solidFill>
            <a:srgbClr val="455731">
              <a:alpha val="71999"/>
            </a:srgbClr>
          </a:solidFill>
          <a:ln w="12700" cap="flat" cmpd="sng">
            <a:solidFill>
              <a:schemeClr val="bg1"/>
            </a:solidFill>
            <a:prstDash val="solid"/>
            <a:round/>
            <a:headEnd type="none" w="med" len="med"/>
            <a:tailEnd type="none" w="med" len="med"/>
          </a:ln>
        </p:spPr>
        <p:txBody>
          <a:bodyPr lIns="68577" tIns="34289" rIns="68577" bIns="34289" anchor="ctr" anchorCtr="0"/>
          <a:p>
            <a:pPr algn="ctr"/>
            <a:endParaRPr lang="zh-CN" altLang="zh-CN">
              <a:solidFill>
                <a:srgbClr val="000000"/>
              </a:solidFill>
              <a:latin typeface="微软雅黑" panose="020B0503020204020204" charset="-122"/>
              <a:ea typeface="微软雅黑" panose="020B0503020204020204" charset="-122"/>
            </a:endParaRPr>
          </a:p>
        </p:txBody>
      </p:sp>
      <p:sp>
        <p:nvSpPr>
          <p:cNvPr id="10244" name="Rectangle 12"/>
          <p:cNvSpPr/>
          <p:nvPr/>
        </p:nvSpPr>
        <p:spPr>
          <a:xfrm>
            <a:off x="2300288" y="1909763"/>
            <a:ext cx="7793037" cy="404812"/>
          </a:xfrm>
          <a:prstGeom prst="rect">
            <a:avLst/>
          </a:prstGeom>
          <a:noFill/>
          <a:ln w="9525">
            <a:noFill/>
          </a:ln>
        </p:spPr>
        <p:txBody>
          <a:bodyPr wrap="square" lIns="68577" tIns="34289" rIns="68577" bIns="34289" anchor="t" anchorCtr="0"/>
          <a:p>
            <a:pPr>
              <a:lnSpc>
                <a:spcPts val="2465"/>
              </a:lnSpc>
            </a:pPr>
            <a:r>
              <a:rPr lang="en-US" altLang="zh-CN" sz="2000" b="1" dirty="0">
                <a:solidFill>
                  <a:srgbClr val="0070C0"/>
                </a:solidFill>
                <a:latin typeface="微软雅黑" panose="020B0503020204020204" charset="-122"/>
                <a:ea typeface="微软雅黑" panose="020B0503020204020204" charset="-122"/>
                <a:sym typeface="微软雅黑" panose="020B0503020204020204" charset="-122"/>
              </a:rPr>
              <a:t>        </a:t>
            </a:r>
            <a:r>
              <a:rPr lang="zh-CN" altLang="en-US" sz="2000" b="1" dirty="0">
                <a:solidFill>
                  <a:schemeClr val="bg1"/>
                </a:solidFill>
                <a:latin typeface="微软雅黑" panose="020B0503020204020204" charset="-122"/>
                <a:ea typeface="微软雅黑" panose="020B0503020204020204" charset="-122"/>
                <a:sym typeface="微软雅黑" panose="020B0503020204020204" charset="-122"/>
              </a:rPr>
              <a:t>用地前期工作</a:t>
            </a:r>
            <a:endParaRPr lang="zh-CN" altLang="en-US" sz="20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173" name="椭圆 59"/>
          <p:cNvSpPr/>
          <p:nvPr/>
        </p:nvSpPr>
        <p:spPr>
          <a:xfrm>
            <a:off x="1746250" y="1743075"/>
            <a:ext cx="765175" cy="760413"/>
          </a:xfrm>
          <a:prstGeom prst="ellipse">
            <a:avLst/>
          </a:prstGeom>
          <a:solidFill>
            <a:schemeClr val="accent6">
              <a:lumMod val="75000"/>
              <a:alpha val="94000"/>
            </a:schemeClr>
          </a:solidFill>
          <a:ln w="12700">
            <a:noFill/>
          </a:ln>
        </p:spPr>
        <p:txBody>
          <a:bodyPr vert="horz" wrap="square" lIns="121894" tIns="60946" rIns="121894" bIns="60946" anchor="t" anchorCtr="0"/>
          <a:p>
            <a:pPr fontAlgn="base">
              <a:lnSpc>
                <a:spcPct val="100000"/>
              </a:lnSpc>
            </a:pPr>
            <a:endParaRPr strike="noStrike" noProof="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0246" name="文本框 68"/>
          <p:cNvSpPr/>
          <p:nvPr/>
        </p:nvSpPr>
        <p:spPr>
          <a:xfrm>
            <a:off x="1806575" y="1819275"/>
            <a:ext cx="679450" cy="554038"/>
          </a:xfrm>
          <a:prstGeom prst="rect">
            <a:avLst/>
          </a:prstGeom>
          <a:noFill/>
          <a:ln w="9525">
            <a:noFill/>
          </a:ln>
        </p:spPr>
        <p:txBody>
          <a:bodyPr wrap="square" anchor="t" anchorCtr="0"/>
          <a:p>
            <a:r>
              <a:rPr lang="zh-CN" altLang="en-US" sz="3200" b="1" dirty="0">
                <a:solidFill>
                  <a:schemeClr val="bg1"/>
                </a:solidFill>
                <a:latin typeface="Arial" panose="020B0604020202020204" pitchFamily="34" charset="0"/>
                <a:ea typeface="微软雅黑" panose="020B0503020204020204" charset="-122"/>
                <a:sym typeface="Arial" panose="020B0604020202020204" pitchFamily="34" charset="0"/>
              </a:rPr>
              <a:t>一</a:t>
            </a:r>
            <a:endParaRPr lang="zh-CN" altLang="en-US" sz="3200" dirty="0">
              <a:latin typeface="微软雅黑" panose="020B0503020204020204" charset="-122"/>
              <a:ea typeface="微软雅黑" panose="020B0503020204020204" charset="-122"/>
            </a:endParaRPr>
          </a:p>
        </p:txBody>
      </p:sp>
      <p:sp>
        <p:nvSpPr>
          <p:cNvPr id="10247" name="圆角矩形 48"/>
          <p:cNvSpPr/>
          <p:nvPr/>
        </p:nvSpPr>
        <p:spPr>
          <a:xfrm>
            <a:off x="1487805" y="2691130"/>
            <a:ext cx="9262110" cy="612775"/>
          </a:xfrm>
          <a:prstGeom prst="roundRect">
            <a:avLst>
              <a:gd name="adj" fmla="val 16667"/>
            </a:avLst>
          </a:prstGeom>
          <a:solidFill>
            <a:srgbClr val="455731">
              <a:alpha val="67000"/>
            </a:srgbClr>
          </a:solidFill>
          <a:ln w="12700" cap="flat" cmpd="sng">
            <a:solidFill>
              <a:schemeClr val="bg1"/>
            </a:solidFill>
            <a:prstDash val="solid"/>
            <a:round/>
            <a:headEnd type="none" w="med" len="med"/>
            <a:tailEnd type="none" w="med" len="med"/>
          </a:ln>
        </p:spPr>
        <p:txBody>
          <a:bodyPr lIns="68577" tIns="34289" rIns="68577" bIns="34289" anchor="ctr" anchorCtr="0"/>
          <a:p>
            <a:pPr algn="ctr"/>
            <a:endParaRPr lang="zh-CN" altLang="zh-CN">
              <a:solidFill>
                <a:srgbClr val="000000"/>
              </a:solidFill>
              <a:latin typeface="微软雅黑" panose="020B0503020204020204" charset="-122"/>
              <a:ea typeface="微软雅黑" panose="020B0503020204020204" charset="-122"/>
            </a:endParaRPr>
          </a:p>
        </p:txBody>
      </p:sp>
      <p:sp>
        <p:nvSpPr>
          <p:cNvPr id="10248" name="椭圆 2"/>
          <p:cNvSpPr/>
          <p:nvPr/>
        </p:nvSpPr>
        <p:spPr>
          <a:xfrm>
            <a:off x="1746250" y="2616200"/>
            <a:ext cx="765175" cy="762000"/>
          </a:xfrm>
          <a:prstGeom prst="ellipse">
            <a:avLst/>
          </a:prstGeom>
          <a:solidFill>
            <a:srgbClr val="407486"/>
          </a:solidFill>
          <a:ln w="12700">
            <a:noFill/>
          </a:ln>
        </p:spPr>
        <p:txBody>
          <a:bodyPr wrap="square" lIns="121894" tIns="60946" rIns="121894" bIns="60946" anchor="t" anchorCtr="0"/>
          <a:p>
            <a:endParaRPr lang="zh-CN" altLang="zh-CN">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0249" name="Rectangle 12"/>
          <p:cNvSpPr/>
          <p:nvPr/>
        </p:nvSpPr>
        <p:spPr>
          <a:xfrm>
            <a:off x="2042795" y="2860675"/>
            <a:ext cx="7254875" cy="517525"/>
          </a:xfrm>
          <a:prstGeom prst="rect">
            <a:avLst/>
          </a:prstGeom>
          <a:noFill/>
          <a:ln w="9525">
            <a:noFill/>
          </a:ln>
        </p:spPr>
        <p:txBody>
          <a:bodyPr wrap="square" lIns="68577" tIns="34289" rIns="68577" bIns="34289" anchor="t" anchorCtr="0"/>
          <a:p>
            <a:r>
              <a:rPr lang="en-US" altLang="zh-CN" sz="2000" b="1" dirty="0">
                <a:solidFill>
                  <a:srgbClr val="0070C0"/>
                </a:solidFill>
                <a:latin typeface="微软雅黑" panose="020B0503020204020204" charset="-122"/>
                <a:ea typeface="微软雅黑" panose="020B0503020204020204" charset="-122"/>
                <a:sym typeface="微软雅黑" panose="020B0503020204020204" charset="-122"/>
              </a:rPr>
              <a:t>           </a:t>
            </a:r>
            <a:r>
              <a:rPr lang="zh-CN" altLang="en-US" sz="2000" b="1" dirty="0">
                <a:solidFill>
                  <a:schemeClr val="bg1"/>
                </a:solidFill>
                <a:latin typeface="微软雅黑" panose="020B0503020204020204" charset="-122"/>
                <a:ea typeface="微软雅黑" panose="020B0503020204020204" charset="-122"/>
                <a:sym typeface="微软雅黑" panose="020B0503020204020204" charset="-122"/>
              </a:rPr>
              <a:t>土地征收</a:t>
            </a:r>
            <a:endParaRPr lang="zh-CN" altLang="en-US" sz="20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250" name="文本框 69"/>
          <p:cNvSpPr/>
          <p:nvPr/>
        </p:nvSpPr>
        <p:spPr>
          <a:xfrm>
            <a:off x="1831975" y="2690813"/>
            <a:ext cx="679450" cy="554037"/>
          </a:xfrm>
          <a:prstGeom prst="rect">
            <a:avLst/>
          </a:prstGeom>
          <a:noFill/>
          <a:ln w="9525">
            <a:noFill/>
          </a:ln>
        </p:spPr>
        <p:txBody>
          <a:bodyPr wrap="square" anchor="t" anchorCtr="0"/>
          <a:p>
            <a:r>
              <a:rPr lang="zh-CN" altLang="en-US" sz="3200" b="1" dirty="0">
                <a:solidFill>
                  <a:schemeClr val="bg1"/>
                </a:solidFill>
                <a:latin typeface="Arial" panose="020B0604020202020204" pitchFamily="34" charset="0"/>
                <a:ea typeface="微软雅黑" panose="020B0503020204020204" charset="-122"/>
                <a:sym typeface="Arial" panose="020B0604020202020204" pitchFamily="34" charset="0"/>
              </a:rPr>
              <a:t>二</a:t>
            </a:r>
            <a:endParaRPr lang="zh-CN" altLang="en-US" sz="3200" dirty="0">
              <a:latin typeface="微软雅黑" panose="020B0503020204020204" charset="-122"/>
              <a:ea typeface="微软雅黑" panose="020B0503020204020204" charset="-122"/>
            </a:endParaRPr>
          </a:p>
        </p:txBody>
      </p:sp>
      <p:sp>
        <p:nvSpPr>
          <p:cNvPr id="10251" name="圆角矩形 11"/>
          <p:cNvSpPr/>
          <p:nvPr/>
        </p:nvSpPr>
        <p:spPr>
          <a:xfrm>
            <a:off x="1462088" y="3598863"/>
            <a:ext cx="9286875" cy="612775"/>
          </a:xfrm>
          <a:prstGeom prst="roundRect">
            <a:avLst>
              <a:gd name="adj" fmla="val 16667"/>
            </a:avLst>
          </a:prstGeom>
          <a:solidFill>
            <a:srgbClr val="455731">
              <a:alpha val="67000"/>
            </a:srgbClr>
          </a:solidFill>
          <a:ln w="12700" cap="flat" cmpd="sng">
            <a:solidFill>
              <a:schemeClr val="bg1"/>
            </a:solidFill>
            <a:prstDash val="solid"/>
            <a:round/>
            <a:headEnd type="none" w="med" len="med"/>
            <a:tailEnd type="none" w="med" len="med"/>
          </a:ln>
        </p:spPr>
        <p:txBody>
          <a:bodyPr lIns="68577" tIns="34289" rIns="68577" bIns="34289" anchor="ctr" anchorCtr="0"/>
          <a:p>
            <a:pPr algn="ctr"/>
            <a:endParaRPr lang="zh-CN" altLang="zh-CN">
              <a:solidFill>
                <a:srgbClr val="000000"/>
              </a:solidFill>
              <a:latin typeface="微软雅黑" panose="020B0503020204020204" charset="-122"/>
              <a:ea typeface="微软雅黑" panose="020B0503020204020204" charset="-122"/>
            </a:endParaRPr>
          </a:p>
        </p:txBody>
      </p:sp>
      <p:sp>
        <p:nvSpPr>
          <p:cNvPr id="10252" name="椭圆 12"/>
          <p:cNvSpPr/>
          <p:nvPr/>
        </p:nvSpPr>
        <p:spPr>
          <a:xfrm>
            <a:off x="1746250" y="3524250"/>
            <a:ext cx="765175" cy="762000"/>
          </a:xfrm>
          <a:prstGeom prst="ellipse">
            <a:avLst/>
          </a:prstGeom>
          <a:solidFill>
            <a:srgbClr val="407385"/>
          </a:solidFill>
          <a:ln w="12700">
            <a:noFill/>
          </a:ln>
        </p:spPr>
        <p:txBody>
          <a:bodyPr wrap="square" lIns="121894" tIns="60946" rIns="121894" bIns="60946" anchor="t" anchorCtr="0"/>
          <a:p>
            <a:endParaRPr lang="zh-CN" altLang="zh-CN">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0253" name="Rectangle 12"/>
          <p:cNvSpPr/>
          <p:nvPr/>
        </p:nvSpPr>
        <p:spPr>
          <a:xfrm>
            <a:off x="2022475" y="3768725"/>
            <a:ext cx="8147050" cy="517525"/>
          </a:xfrm>
          <a:prstGeom prst="rect">
            <a:avLst/>
          </a:prstGeom>
          <a:noFill/>
          <a:ln w="9525">
            <a:noFill/>
          </a:ln>
        </p:spPr>
        <p:txBody>
          <a:bodyPr wrap="square" lIns="68577" tIns="34289" rIns="68577" bIns="34289" anchor="t" anchorCtr="0"/>
          <a:p>
            <a:r>
              <a:rPr lang="en-US" altLang="zh-CN" sz="2000" b="1" dirty="0">
                <a:solidFill>
                  <a:srgbClr val="0070C0"/>
                </a:solidFill>
                <a:latin typeface="微软雅黑" panose="020B0503020204020204" charset="-122"/>
                <a:ea typeface="微软雅黑" panose="020B0503020204020204" charset="-122"/>
                <a:sym typeface="微软雅黑" panose="020B0503020204020204" charset="-122"/>
              </a:rPr>
              <a:t>   </a:t>
            </a:r>
            <a:r>
              <a:rPr lang="en-US" altLang="zh-CN" sz="2000" b="1" dirty="0">
                <a:solidFill>
                  <a:schemeClr val="bg1"/>
                </a:solidFill>
                <a:latin typeface="微软雅黑" panose="020B0503020204020204" charset="-122"/>
                <a:ea typeface="微软雅黑" panose="020B0503020204020204" charset="-122"/>
                <a:sym typeface="微软雅黑" panose="020B0503020204020204" charset="-122"/>
              </a:rPr>
              <a:t>        </a:t>
            </a:r>
            <a:r>
              <a:rPr lang="zh-CN" altLang="en-US" sz="2000" b="1" dirty="0">
                <a:solidFill>
                  <a:schemeClr val="bg1"/>
                </a:solidFill>
                <a:latin typeface="微软雅黑" panose="020B0503020204020204" charset="-122"/>
                <a:ea typeface="微软雅黑" panose="020B0503020204020204" charset="-122"/>
                <a:sym typeface="微软雅黑" panose="020B0503020204020204" charset="-122"/>
              </a:rPr>
              <a:t>土地供应</a:t>
            </a:r>
            <a:endParaRPr lang="zh-CN" altLang="en-US" sz="20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254" name="文本框 14"/>
          <p:cNvSpPr/>
          <p:nvPr/>
        </p:nvSpPr>
        <p:spPr>
          <a:xfrm>
            <a:off x="1806575" y="3598863"/>
            <a:ext cx="679450" cy="554037"/>
          </a:xfrm>
          <a:prstGeom prst="rect">
            <a:avLst/>
          </a:prstGeom>
          <a:noFill/>
          <a:ln w="9525">
            <a:noFill/>
          </a:ln>
        </p:spPr>
        <p:txBody>
          <a:bodyPr wrap="square" anchor="t" anchorCtr="0"/>
          <a:p>
            <a:r>
              <a:rPr lang="zh-CN" altLang="en-US" sz="3200" b="1" dirty="0">
                <a:solidFill>
                  <a:schemeClr val="bg1"/>
                </a:solidFill>
                <a:latin typeface="Arial" panose="020B0604020202020204" pitchFamily="34" charset="0"/>
                <a:ea typeface="微软雅黑" panose="020B0503020204020204" charset="-122"/>
                <a:sym typeface="Arial" panose="020B0604020202020204" pitchFamily="34" charset="0"/>
              </a:rPr>
              <a:t>三</a:t>
            </a:r>
            <a:endParaRPr lang="zh-CN" altLang="en-US" sz="3200" dirty="0">
              <a:latin typeface="微软雅黑" panose="020B0503020204020204" charset="-122"/>
              <a:ea typeface="微软雅黑" panose="020B0503020204020204" charset="-122"/>
            </a:endParaRPr>
          </a:p>
        </p:txBody>
      </p:sp>
      <p:grpSp>
        <p:nvGrpSpPr>
          <p:cNvPr id="10255" name="组合 7187"/>
          <p:cNvGrpSpPr/>
          <p:nvPr/>
        </p:nvGrpSpPr>
        <p:grpSpPr>
          <a:xfrm>
            <a:off x="1479550" y="4470400"/>
            <a:ext cx="9286875" cy="762000"/>
            <a:chOff x="0" y="0"/>
            <a:chExt cx="14625" cy="1199"/>
          </a:xfrm>
        </p:grpSpPr>
        <p:sp>
          <p:nvSpPr>
            <p:cNvPr id="10256" name="圆角矩形 17"/>
            <p:cNvSpPr/>
            <p:nvPr/>
          </p:nvSpPr>
          <p:spPr>
            <a:xfrm>
              <a:off x="0" y="115"/>
              <a:ext cx="14625" cy="963"/>
            </a:xfrm>
            <a:prstGeom prst="roundRect">
              <a:avLst>
                <a:gd name="adj" fmla="val 16667"/>
              </a:avLst>
            </a:prstGeom>
            <a:solidFill>
              <a:srgbClr val="455731">
                <a:alpha val="67000"/>
              </a:srgbClr>
            </a:solidFill>
            <a:ln w="12700" cap="flat" cmpd="sng">
              <a:solidFill>
                <a:srgbClr val="407385"/>
              </a:solidFill>
              <a:prstDash val="solid"/>
              <a:round/>
              <a:headEnd type="none" w="med" len="med"/>
              <a:tailEnd type="none" w="med" len="med"/>
            </a:ln>
          </p:spPr>
          <p:txBody>
            <a:bodyPr lIns="68577" tIns="34289" rIns="68577" bIns="34289" anchor="ctr" anchorCtr="0"/>
            <a:p>
              <a:pPr algn="ctr"/>
              <a:endParaRPr lang="zh-CN" altLang="zh-CN">
                <a:solidFill>
                  <a:srgbClr val="000000"/>
                </a:solidFill>
                <a:latin typeface="微软雅黑" panose="020B0503020204020204" charset="-122"/>
                <a:ea typeface="微软雅黑" panose="020B0503020204020204" charset="-122"/>
              </a:endParaRPr>
            </a:p>
          </p:txBody>
        </p:sp>
        <p:sp>
          <p:nvSpPr>
            <p:cNvPr id="10257" name="椭圆 18"/>
            <p:cNvSpPr/>
            <p:nvPr/>
          </p:nvSpPr>
          <p:spPr>
            <a:xfrm>
              <a:off x="447" y="0"/>
              <a:ext cx="1206" cy="1199"/>
            </a:xfrm>
            <a:prstGeom prst="ellipse">
              <a:avLst/>
            </a:prstGeom>
            <a:solidFill>
              <a:srgbClr val="407385"/>
            </a:solidFill>
            <a:ln w="12700">
              <a:noFill/>
            </a:ln>
          </p:spPr>
          <p:txBody>
            <a:bodyPr wrap="square" lIns="121894" tIns="60946" rIns="121894" bIns="60946" anchor="t" anchorCtr="0"/>
            <a:p>
              <a:endParaRPr lang="zh-CN" altLang="zh-CN">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0258" name="Rectangle 12"/>
            <p:cNvSpPr/>
            <p:nvPr/>
          </p:nvSpPr>
          <p:spPr>
            <a:xfrm>
              <a:off x="1607" y="268"/>
              <a:ext cx="10667" cy="664"/>
            </a:xfrm>
            <a:prstGeom prst="rect">
              <a:avLst/>
            </a:prstGeom>
            <a:noFill/>
            <a:ln w="9525">
              <a:noFill/>
            </a:ln>
          </p:spPr>
          <p:txBody>
            <a:bodyPr wrap="square" lIns="68577" tIns="34289" rIns="68577" bIns="34289" anchor="t" anchorCtr="0"/>
            <a:p>
              <a:r>
                <a:rPr lang="en-US" altLang="zh-CN" sz="2000" b="1" dirty="0">
                  <a:solidFill>
                    <a:srgbClr val="0070C0"/>
                  </a:solidFill>
                  <a:latin typeface="微软雅黑" panose="020B0503020204020204" charset="-122"/>
                  <a:ea typeface="微软雅黑" panose="020B0503020204020204" charset="-122"/>
                  <a:sym typeface="微软雅黑" panose="020B0503020204020204" charset="-122"/>
                </a:rPr>
                <a:t>     </a:t>
              </a:r>
              <a:r>
                <a:rPr lang="zh-CN" altLang="en-US" sz="2000" b="1" dirty="0">
                  <a:solidFill>
                    <a:schemeClr val="bg1"/>
                  </a:solidFill>
                  <a:latin typeface="微软雅黑" panose="020B0503020204020204" charset="-122"/>
                  <a:ea typeface="微软雅黑" panose="020B0503020204020204" charset="-122"/>
                  <a:sym typeface="微软雅黑" panose="020B0503020204020204" charset="-122"/>
                </a:rPr>
                <a:t>用地后期工作</a:t>
              </a:r>
              <a:endParaRPr lang="zh-CN" altLang="en-US" sz="20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259" name="文本框 20"/>
            <p:cNvSpPr/>
            <p:nvPr/>
          </p:nvSpPr>
          <p:spPr>
            <a:xfrm>
              <a:off x="515" y="115"/>
              <a:ext cx="1071" cy="873"/>
            </a:xfrm>
            <a:prstGeom prst="rect">
              <a:avLst/>
            </a:prstGeom>
            <a:noFill/>
            <a:ln w="9525">
              <a:noFill/>
            </a:ln>
          </p:spPr>
          <p:txBody>
            <a:bodyPr wrap="square" anchor="t" anchorCtr="0"/>
            <a:p>
              <a:r>
                <a:rPr lang="zh-CN" altLang="en-US" sz="3200" b="1" dirty="0">
                  <a:solidFill>
                    <a:schemeClr val="bg1"/>
                  </a:solidFill>
                  <a:latin typeface="Arial" panose="020B0604020202020204" pitchFamily="34" charset="0"/>
                  <a:ea typeface="微软雅黑" panose="020B0503020204020204" charset="-122"/>
                  <a:sym typeface="Arial" panose="020B0604020202020204" pitchFamily="34" charset="0"/>
                </a:rPr>
                <a:t>四</a:t>
              </a:r>
              <a:endParaRPr lang="zh-CN" altLang="en-US" sz="3200" dirty="0">
                <a:latin typeface="微软雅黑" panose="020B0503020204020204" charset="-122"/>
                <a:ea typeface="微软雅黑" panose="020B0503020204020204" charset="-122"/>
              </a:endParaRPr>
            </a:p>
          </p:txBody>
        </p:sp>
      </p:grpSp>
      <p:grpSp>
        <p:nvGrpSpPr>
          <p:cNvPr id="10260" name="组合 7192"/>
          <p:cNvGrpSpPr/>
          <p:nvPr/>
        </p:nvGrpSpPr>
        <p:grpSpPr>
          <a:xfrm>
            <a:off x="1487488" y="5340350"/>
            <a:ext cx="9286875" cy="760413"/>
            <a:chOff x="0" y="0"/>
            <a:chExt cx="14625" cy="1199"/>
          </a:xfrm>
        </p:grpSpPr>
        <p:sp>
          <p:nvSpPr>
            <p:cNvPr id="10261" name="圆角矩形 29"/>
            <p:cNvSpPr/>
            <p:nvPr/>
          </p:nvSpPr>
          <p:spPr>
            <a:xfrm>
              <a:off x="0" y="115"/>
              <a:ext cx="14625" cy="963"/>
            </a:xfrm>
            <a:prstGeom prst="roundRect">
              <a:avLst>
                <a:gd name="adj" fmla="val 16667"/>
              </a:avLst>
            </a:prstGeom>
            <a:solidFill>
              <a:srgbClr val="455731">
                <a:alpha val="67000"/>
              </a:srgbClr>
            </a:solidFill>
            <a:ln w="12700" cap="flat" cmpd="sng">
              <a:solidFill>
                <a:srgbClr val="407385"/>
              </a:solidFill>
              <a:prstDash val="solid"/>
              <a:round/>
              <a:headEnd type="none" w="med" len="med"/>
              <a:tailEnd type="none" w="med" len="med"/>
            </a:ln>
          </p:spPr>
          <p:txBody>
            <a:bodyPr lIns="68577" tIns="34289" rIns="68577" bIns="34289" anchor="ctr" anchorCtr="0"/>
            <a:p>
              <a:pPr algn="ctr"/>
              <a:endParaRPr lang="zh-CN" altLang="zh-CN">
                <a:solidFill>
                  <a:srgbClr val="000000"/>
                </a:solidFill>
                <a:latin typeface="微软雅黑" panose="020B0503020204020204" charset="-122"/>
                <a:ea typeface="微软雅黑" panose="020B0503020204020204" charset="-122"/>
              </a:endParaRPr>
            </a:p>
          </p:txBody>
        </p:sp>
        <p:sp>
          <p:nvSpPr>
            <p:cNvPr id="10262" name="椭圆 31"/>
            <p:cNvSpPr/>
            <p:nvPr/>
          </p:nvSpPr>
          <p:spPr>
            <a:xfrm>
              <a:off x="447" y="0"/>
              <a:ext cx="1206" cy="1199"/>
            </a:xfrm>
            <a:prstGeom prst="ellipse">
              <a:avLst/>
            </a:prstGeom>
            <a:solidFill>
              <a:srgbClr val="407385"/>
            </a:solidFill>
            <a:ln w="12700">
              <a:noFill/>
            </a:ln>
          </p:spPr>
          <p:txBody>
            <a:bodyPr wrap="square" lIns="121894" tIns="60946" rIns="121894" bIns="60946" anchor="t" anchorCtr="0"/>
            <a:p>
              <a:endParaRPr lang="zh-CN" altLang="zh-CN">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0263" name="Rectangle 12"/>
            <p:cNvSpPr/>
            <p:nvPr/>
          </p:nvSpPr>
          <p:spPr>
            <a:xfrm>
              <a:off x="1544" y="268"/>
              <a:ext cx="10667" cy="664"/>
            </a:xfrm>
            <a:prstGeom prst="rect">
              <a:avLst/>
            </a:prstGeom>
            <a:noFill/>
            <a:ln w="9525">
              <a:noFill/>
            </a:ln>
          </p:spPr>
          <p:txBody>
            <a:bodyPr wrap="square" lIns="68577" tIns="34289" rIns="68577" bIns="34289" anchor="t" anchorCtr="0"/>
            <a:p>
              <a:r>
                <a:rPr lang="en-US" altLang="zh-CN" sz="2000" b="1" dirty="0">
                  <a:solidFill>
                    <a:srgbClr val="0070C0"/>
                  </a:solidFill>
                  <a:latin typeface="微软雅黑" panose="020B0503020204020204" charset="-122"/>
                  <a:ea typeface="微软雅黑" panose="020B0503020204020204" charset="-122"/>
                  <a:sym typeface="微软雅黑" panose="020B0503020204020204" charset="-122"/>
                </a:rPr>
                <a:t>      </a:t>
              </a:r>
              <a:r>
                <a:rPr lang="zh-CN" altLang="en-US" sz="2000" b="1" dirty="0">
                  <a:solidFill>
                    <a:schemeClr val="bg1"/>
                  </a:solidFill>
                  <a:latin typeface="微软雅黑" panose="020B0503020204020204" charset="-122"/>
                  <a:ea typeface="微软雅黑" panose="020B0503020204020204" charset="-122"/>
                  <a:sym typeface="微软雅黑" panose="020B0503020204020204" charset="-122"/>
                </a:rPr>
                <a:t>明确下步工作措施</a:t>
              </a:r>
              <a:endParaRPr lang="zh-CN" altLang="en-US" sz="20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264" name="文本框 33"/>
            <p:cNvSpPr/>
            <p:nvPr/>
          </p:nvSpPr>
          <p:spPr>
            <a:xfrm>
              <a:off x="540" y="59"/>
              <a:ext cx="1071" cy="873"/>
            </a:xfrm>
            <a:prstGeom prst="rect">
              <a:avLst/>
            </a:prstGeom>
            <a:noFill/>
            <a:ln w="9525">
              <a:noFill/>
            </a:ln>
          </p:spPr>
          <p:txBody>
            <a:bodyPr wrap="square" anchor="t" anchorCtr="0"/>
            <a:p>
              <a:r>
                <a:rPr lang="zh-CN" altLang="en-US" sz="3200" b="1" dirty="0">
                  <a:solidFill>
                    <a:schemeClr val="bg1"/>
                  </a:solidFill>
                  <a:latin typeface="Arial" panose="020B0604020202020204" pitchFamily="34" charset="0"/>
                  <a:ea typeface="微软雅黑" panose="020B0503020204020204" charset="-122"/>
                  <a:sym typeface="Arial" panose="020B0604020202020204" pitchFamily="34" charset="0"/>
                </a:rPr>
                <a:t>五</a:t>
              </a:r>
              <a:endParaRPr lang="zh-CN" altLang="en-US" sz="3200" dirty="0">
                <a:latin typeface="微软雅黑" panose="020B0503020204020204" charset="-122"/>
                <a:ea typeface="微软雅黑" panose="020B0503020204020204" charset="-122"/>
              </a:endParaRPr>
            </a:p>
          </p:txBody>
        </p:sp>
      </p:grpSp>
      <p:sp>
        <p:nvSpPr>
          <p:cNvPr id="10265" name="文本框 2"/>
          <p:cNvSpPr txBox="1"/>
          <p:nvPr/>
        </p:nvSpPr>
        <p:spPr>
          <a:xfrm>
            <a:off x="5095875" y="620713"/>
            <a:ext cx="1565275" cy="706437"/>
          </a:xfrm>
          <a:prstGeom prst="rect">
            <a:avLst/>
          </a:prstGeom>
          <a:noFill/>
          <a:ln w="9525">
            <a:noFill/>
          </a:ln>
        </p:spPr>
        <p:txBody>
          <a:bodyPr wrap="square" anchor="t" anchorCtr="0">
            <a:spAutoFit/>
          </a:bodyPr>
          <a:p>
            <a:r>
              <a:rPr lang="zh-CN" altLang="en-US" sz="4000">
                <a:solidFill>
                  <a:srgbClr val="455731"/>
                </a:solidFill>
                <a:latin typeface="微软雅黑" panose="020B0503020204020204" charset="-122"/>
                <a:ea typeface="微软雅黑" panose="020B0503020204020204" charset="-122"/>
              </a:rPr>
              <a:t>目</a:t>
            </a:r>
            <a:r>
              <a:rPr lang="en-US" altLang="zh-CN" sz="4000">
                <a:solidFill>
                  <a:srgbClr val="455731"/>
                </a:solidFill>
                <a:latin typeface="微软雅黑" panose="020B0503020204020204" charset="-122"/>
                <a:ea typeface="微软雅黑" panose="020B0503020204020204" charset="-122"/>
              </a:rPr>
              <a:t> </a:t>
            </a:r>
            <a:r>
              <a:rPr lang="zh-CN" altLang="en-US" sz="4000">
                <a:solidFill>
                  <a:srgbClr val="455731"/>
                </a:solidFill>
                <a:latin typeface="微软雅黑" panose="020B0503020204020204" charset="-122"/>
                <a:ea typeface="微软雅黑" panose="020B0503020204020204" charset="-122"/>
              </a:rPr>
              <a:t>录</a:t>
            </a:r>
            <a:endParaRPr lang="zh-CN" altLang="en-US" sz="4000">
              <a:solidFill>
                <a:srgbClr val="455731"/>
              </a:solidFill>
              <a:latin typeface="微软雅黑" panose="020B0503020204020204" charset="-122"/>
              <a:ea typeface="微软雅黑" panose="020B050302020402020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9154"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49155"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49156" name="文本框 6"/>
          <p:cNvSpPr/>
          <p:nvPr/>
        </p:nvSpPr>
        <p:spPr>
          <a:xfrm>
            <a:off x="825500" y="981075"/>
            <a:ext cx="6880225" cy="429895"/>
          </a:xfrm>
          <a:prstGeom prst="rect">
            <a:avLst/>
          </a:prstGeom>
          <a:noFill/>
          <a:ln w="9525">
            <a:noFill/>
          </a:ln>
        </p:spPr>
        <p:txBody>
          <a:bodyPr wrap="square" anchor="t" anchorCtr="0">
            <a:spAutoFit/>
          </a:bodyPr>
          <a:p>
            <a:r>
              <a:rPr lang="zh-CN" altLang="en-US" sz="2200" b="1" dirty="0">
                <a:solidFill>
                  <a:srgbClr val="000000"/>
                </a:solidFill>
                <a:latin typeface="思源黑体 CN Heavy" pitchFamily="2" charset="-122"/>
                <a:ea typeface="思源黑体 CN Heavy" pitchFamily="2" charset="-122"/>
                <a:sym typeface="思源黑体 CN Heavy" pitchFamily="2" charset="-122"/>
              </a:rPr>
              <a:t>（四）加快土地征收需重点解决的问题</a:t>
            </a:r>
            <a:endParaRPr lang="zh-CN" altLang="en-US" sz="2200" b="1" dirty="0">
              <a:solidFill>
                <a:srgbClr val="000000"/>
              </a:solidFill>
              <a:latin typeface="思源黑体 CN Heavy" pitchFamily="2" charset="-122"/>
              <a:ea typeface="思源黑体 CN Heavy" pitchFamily="2" charset="-122"/>
              <a:sym typeface="思源黑体 CN Heavy" pitchFamily="2" charset="-122"/>
            </a:endParaRPr>
          </a:p>
        </p:txBody>
      </p:sp>
      <p:sp>
        <p:nvSpPr>
          <p:cNvPr id="49157" name="标题 1"/>
          <p:cNvSpPr/>
          <p:nvPr/>
        </p:nvSpPr>
        <p:spPr>
          <a:xfrm>
            <a:off x="2873375" y="2586038"/>
            <a:ext cx="1117600" cy="179387"/>
          </a:xfrm>
          <a:prstGeom prst="rect">
            <a:avLst/>
          </a:prstGeom>
          <a:solidFill>
            <a:srgbClr val="FFFFFF"/>
          </a:solidFill>
          <a:ln w="12700">
            <a:noFill/>
          </a:ln>
        </p:spPr>
        <p:txBody>
          <a:bodyPr wrap="square" anchor="ctr" anchorCtr="0"/>
          <a:p>
            <a:pPr algn="ct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5" name="矩形: 圆角 22"/>
          <p:cNvSpPr/>
          <p:nvPr>
            <p:custDataLst>
              <p:tags r:id="rId2"/>
            </p:custDataLst>
          </p:nvPr>
        </p:nvSpPr>
        <p:spPr>
          <a:xfrm>
            <a:off x="766763" y="2716213"/>
            <a:ext cx="5075238" cy="4070350"/>
          </a:xfrm>
          <a:prstGeom prst="roundRect">
            <a:avLst>
              <a:gd name="adj" fmla="val 6347"/>
            </a:avLst>
          </a:prstGeom>
          <a:solidFill>
            <a:srgbClr val="FFFFFF">
              <a:alpha val="5000"/>
            </a:srgbClr>
          </a:solidFill>
          <a:ln w="15875">
            <a:no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734060" rIns="342095" bIns="486410" rtlCol="0" anchor="ctr">
            <a:noAutofit/>
          </a:bodyPr>
          <a:p>
            <a:pPr algn="ctr" fontAlgn="base">
              <a:lnSpc>
                <a:spcPct val="150000"/>
              </a:lnSpc>
            </a:pPr>
            <a:endParaRPr lang="zh-CN" altLang="zh-CN" strike="noStrike" noProof="1" dirty="0">
              <a:solidFill>
                <a:schemeClr val="tx1">
                  <a:lumMod val="85000"/>
                  <a:lumOff val="15000"/>
                </a:schemeClr>
              </a:solidFill>
              <a:latin typeface="+mn-ea"/>
              <a:cs typeface="+mn-ea"/>
              <a:sym typeface="+mn-ea"/>
            </a:endParaRPr>
          </a:p>
        </p:txBody>
      </p:sp>
      <p:sp>
        <p:nvSpPr>
          <p:cNvPr id="6" name="矩形: 圆角 33"/>
          <p:cNvSpPr/>
          <p:nvPr>
            <p:custDataLst>
              <p:tags r:id="rId3"/>
            </p:custDataLst>
          </p:nvPr>
        </p:nvSpPr>
        <p:spPr>
          <a:xfrm>
            <a:off x="6497638" y="2716213"/>
            <a:ext cx="5076825" cy="4070350"/>
          </a:xfrm>
          <a:prstGeom prst="roundRect">
            <a:avLst>
              <a:gd name="adj" fmla="val 6347"/>
            </a:avLst>
          </a:prstGeom>
          <a:solidFill>
            <a:srgbClr val="FFFFFF">
              <a:alpha val="5000"/>
            </a:srgbClr>
          </a:solidFill>
          <a:ln w="15875">
            <a:noFill/>
          </a:ln>
          <a:effectLst>
            <a:outerShdw blurRad="279400" dist="228600" dir="2700000" algn="tl" rotWithShape="0">
              <a:schemeClr val="accent2">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640080" rIns="342095" bIns="488315" rtlCol="0" anchor="ctr">
            <a:noAutofit/>
          </a:bodyPr>
          <a:p>
            <a:pPr algn="ctr" fontAlgn="base">
              <a:lnSpc>
                <a:spcPct val="150000"/>
              </a:lnSpc>
            </a:pPr>
            <a:endParaRPr lang="zh-CN" altLang="zh-CN" strike="noStrike" noProof="1">
              <a:solidFill>
                <a:schemeClr val="tx1">
                  <a:lumMod val="85000"/>
                  <a:lumOff val="15000"/>
                </a:schemeClr>
              </a:solidFill>
              <a:latin typeface="+mn-ea"/>
              <a:cs typeface="+mn-ea"/>
              <a:sym typeface="+mn-ea"/>
            </a:endParaRPr>
          </a:p>
        </p:txBody>
      </p:sp>
      <p:sp>
        <p:nvSpPr>
          <p:cNvPr id="7" name="矩形: 圆角 2"/>
          <p:cNvSpPr/>
          <p:nvPr>
            <p:custDataLst>
              <p:tags r:id="rId4"/>
            </p:custDataLst>
          </p:nvPr>
        </p:nvSpPr>
        <p:spPr>
          <a:xfrm>
            <a:off x="893437" y="2187258"/>
            <a:ext cx="5076190" cy="4070985"/>
          </a:xfrm>
          <a:prstGeom prst="roundRect">
            <a:avLst>
              <a:gd name="adj" fmla="val 6347"/>
            </a:avLst>
          </a:prstGeom>
          <a:gradFill flip="none" rotWithShape="1">
            <a:gsLst>
              <a:gs pos="0">
                <a:schemeClr val="accent1">
                  <a:lumMod val="20000"/>
                  <a:lumOff val="80000"/>
                  <a:alpha val="20000"/>
                </a:schemeClr>
              </a:gs>
              <a:gs pos="100000">
                <a:schemeClr val="bg1">
                  <a:alpha val="0"/>
                </a:schemeClr>
              </a:gs>
            </a:gsLst>
            <a:path path="circle">
              <a:fillToRect l="100000" t="100000"/>
            </a:path>
            <a:tileRect r="-100000" b="-100000"/>
          </a:gradFill>
          <a:ln w="15875">
            <a:solidFill>
              <a:schemeClr val="accent1">
                <a:lumMod val="40000"/>
                <a:lumOff val="60000"/>
                <a:alpha val="60000"/>
              </a:schemeClr>
            </a:solid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734060" rIns="342095" bIns="486410" rtlCol="0" anchor="ctr">
            <a:noAutofit/>
          </a:bodyPr>
          <a:p>
            <a:pPr algn="l" fontAlgn="base">
              <a:lnSpc>
                <a:spcPct val="150000"/>
              </a:lnSpc>
            </a:pPr>
            <a:r>
              <a:rPr lang="en-US" altLang="zh-CN"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       </a:t>
            </a:r>
            <a:endParaRPr lang="en-US" altLang="zh-CN" sz="1600" b="1" strike="noStrike" noProof="1" dirty="0">
              <a:solidFill>
                <a:srgbClr val="407486"/>
              </a:solidFill>
              <a:latin typeface="微软雅黑" panose="020B0503020204020204" charset="-122"/>
              <a:ea typeface="微软雅黑" panose="020B0503020204020204" charset="-122"/>
              <a:sym typeface="微软雅黑" panose="020B0503020204020204" charset="-122"/>
            </a:endParaRPr>
          </a:p>
          <a:p>
            <a:pPr algn="l" fontAlgn="base">
              <a:lnSpc>
                <a:spcPct val="150000"/>
              </a:lnSpc>
            </a:pPr>
            <a:r>
              <a:rPr lang="en-US" altLang="zh-CN"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今后征地补偿安置协议、地上附着物和青苗补偿协议均需做到</a:t>
            </a:r>
            <a:r>
              <a:rPr lang="zh-CN" altLang="en-US" sz="1600" b="1" strike="noStrike" noProof="1" dirty="0">
                <a:solidFill>
                  <a:srgbClr val="CC0000"/>
                </a:solidFill>
                <a:latin typeface="微软雅黑" panose="020B0503020204020204" charset="-122"/>
                <a:ea typeface="微软雅黑" panose="020B0503020204020204" charset="-122"/>
                <a:sym typeface="微软雅黑" panose="020B0503020204020204" charset="-122"/>
              </a:rPr>
              <a:t>“一户一签”</a:t>
            </a:r>
            <a:r>
              <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，当地政府要压实签字环节工作责任，严禁出现</a:t>
            </a:r>
            <a:r>
              <a:rPr lang="zh-CN" altLang="en-US" sz="1600" b="1" strike="noStrike" noProof="1" dirty="0">
                <a:solidFill>
                  <a:srgbClr val="CC0000"/>
                </a:solidFill>
                <a:latin typeface="微软雅黑" panose="020B0503020204020204" charset="-122"/>
                <a:ea typeface="微软雅黑" panose="020B0503020204020204" charset="-122"/>
                <a:sym typeface="微软雅黑" panose="020B0503020204020204" charset="-122"/>
              </a:rPr>
              <a:t>替签、代签、漏签</a:t>
            </a:r>
            <a:r>
              <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等违法违规行为。加大土地征收政策的宣讲力度，防止群众工作</a:t>
            </a:r>
            <a:r>
              <a:rPr lang="zh-CN" altLang="en-US" sz="1600" b="1" strike="noStrike" noProof="1" dirty="0">
                <a:solidFill>
                  <a:srgbClr val="CC0000"/>
                </a:solidFill>
                <a:latin typeface="微软雅黑" panose="020B0503020204020204" charset="-122"/>
                <a:ea typeface="微软雅黑" panose="020B0503020204020204" charset="-122"/>
                <a:sym typeface="微软雅黑" panose="020B0503020204020204" charset="-122"/>
              </a:rPr>
              <a:t>不深入、不细致</a:t>
            </a:r>
            <a:r>
              <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，群众</a:t>
            </a:r>
            <a:r>
              <a:rPr lang="zh-CN" altLang="en-US" sz="1600" b="1" strike="noStrike" noProof="1" dirty="0">
                <a:solidFill>
                  <a:srgbClr val="CC0000"/>
                </a:solidFill>
                <a:latin typeface="微软雅黑" panose="020B0503020204020204" charset="-122"/>
                <a:ea typeface="微软雅黑" panose="020B0503020204020204" charset="-122"/>
                <a:sym typeface="微软雅黑" panose="020B0503020204020204" charset="-122"/>
              </a:rPr>
              <a:t>不理解、不支持</a:t>
            </a:r>
            <a:r>
              <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征地工作等问题发生，切实维护被征地群众合法权益。</a:t>
            </a:r>
            <a:endParaRPr lang="zh-CN" altLang="en-US" sz="1600" strike="noStrike" noProof="1" dirty="0">
              <a:latin typeface="微软雅黑" panose="020B0503020204020204" charset="-122"/>
              <a:ea typeface="微软雅黑" panose="020B0503020204020204" charset="-122"/>
            </a:endParaRPr>
          </a:p>
          <a:p>
            <a:pPr algn="l" fontAlgn="base">
              <a:lnSpc>
                <a:spcPct val="150000"/>
              </a:lnSpc>
            </a:pPr>
            <a:endParaRPr lang="zh-CN" altLang="zh-CN" sz="1600" strike="noStrike" noProof="1" dirty="0">
              <a:solidFill>
                <a:schemeClr val="tx1">
                  <a:lumMod val="85000"/>
                  <a:lumOff val="15000"/>
                </a:schemeClr>
              </a:solidFill>
              <a:latin typeface="+mn-ea"/>
              <a:cs typeface="+mn-ea"/>
              <a:sym typeface="+mn-ea"/>
            </a:endParaRPr>
          </a:p>
        </p:txBody>
      </p:sp>
      <p:sp>
        <p:nvSpPr>
          <p:cNvPr id="29" name="任意多边形: 形状 28"/>
          <p:cNvSpPr/>
          <p:nvPr>
            <p:custDataLst>
              <p:tags r:id="rId5"/>
            </p:custDataLst>
          </p:nvPr>
        </p:nvSpPr>
        <p:spPr>
          <a:xfrm>
            <a:off x="1377950" y="1957388"/>
            <a:ext cx="3854450" cy="808038"/>
          </a:xfrm>
          <a:prstGeom prst="round2SameRect">
            <a:avLst>
              <a:gd name="adj1" fmla="val 0"/>
              <a:gd name="adj2" fmla="val 31447"/>
            </a:avLst>
          </a:prstGeom>
          <a:gradFill flip="none" rotWithShape="1">
            <a:gsLst>
              <a:gs pos="0">
                <a:schemeClr val="accent1">
                  <a:lumMod val="40000"/>
                  <a:lumOff val="60000"/>
                  <a:alpha val="100000"/>
                </a:schemeClr>
              </a:gs>
              <a:gs pos="69000">
                <a:schemeClr val="accent1">
                  <a:alpha val="100000"/>
                </a:schemeClr>
              </a:gs>
              <a:gs pos="100000">
                <a:schemeClr val="accent1">
                  <a:alpha val="100000"/>
                </a:schemeClr>
              </a:gs>
            </a:gsLst>
            <a:lin ang="2700000" scaled="1"/>
            <a:tileRect/>
          </a:gradFill>
          <a:ln>
            <a:noFill/>
          </a:ln>
          <a:effectLst>
            <a:outerShdw blurRad="101600" dist="76200" dir="2700000" algn="tl"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fontAlgn="base">
              <a:spcBef>
                <a:spcPct val="0"/>
              </a:spcBef>
              <a:spcAft>
                <a:spcPct val="0"/>
              </a:spcAft>
            </a:pPr>
            <a:r>
              <a:rPr lang="en-US" altLang="zh-CN" sz="2400" b="1" strike="noStrike" noProof="1" dirty="0">
                <a:solidFill>
                  <a:schemeClr val="bg1"/>
                </a:solidFill>
                <a:latin typeface="微软雅黑" panose="020B0503020204020204" charset="-122"/>
                <a:ea typeface="微软雅黑" panose="020B0503020204020204" charset="-122"/>
                <a:sym typeface="微软雅黑" panose="020B0503020204020204" charset="-122"/>
              </a:rPr>
              <a:t>1.</a:t>
            </a:r>
            <a:r>
              <a:rPr lang="zh-CN" altLang="en-US" sz="2400" b="1" strike="noStrike" noProof="1" dirty="0">
                <a:solidFill>
                  <a:schemeClr val="bg1"/>
                </a:solidFill>
                <a:latin typeface="微软雅黑" panose="020B0503020204020204" charset="-122"/>
                <a:ea typeface="微软雅黑" panose="020B0503020204020204" charset="-122"/>
                <a:sym typeface="Arial" panose="020B0604020202020204" pitchFamily="34" charset="0"/>
              </a:rPr>
              <a:t>集中力量做好群众工作</a:t>
            </a:r>
            <a:endParaRPr lang="zh-CN" altLang="en-US" sz="2400" b="1" strike="noStrike" noProof="1" dirty="0">
              <a:solidFill>
                <a:schemeClr val="bg1"/>
              </a:solidFill>
              <a:uFillTx/>
              <a:latin typeface="微软雅黑" panose="020B0503020204020204" charset="-122"/>
              <a:ea typeface="微软雅黑" panose="020B0503020204020204" charset="-122"/>
              <a:cs typeface="+mn-ea"/>
              <a:sym typeface="Arial" panose="020B0604020202020204" pitchFamily="34" charset="0"/>
            </a:endParaRPr>
          </a:p>
        </p:txBody>
      </p:sp>
      <p:sp>
        <p:nvSpPr>
          <p:cNvPr id="25" name="等腰三角形 24"/>
          <p:cNvSpPr/>
          <p:nvPr>
            <p:custDataLst>
              <p:tags r:id="rId6"/>
            </p:custDataLst>
          </p:nvPr>
        </p:nvSpPr>
        <p:spPr>
          <a:xfrm>
            <a:off x="1209675" y="1957388"/>
            <a:ext cx="168275" cy="120650"/>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sp>
        <p:nvSpPr>
          <p:cNvPr id="26" name="等腰三角形 25"/>
          <p:cNvSpPr/>
          <p:nvPr>
            <p:custDataLst>
              <p:tags r:id="rId7"/>
            </p:custDataLst>
          </p:nvPr>
        </p:nvSpPr>
        <p:spPr>
          <a:xfrm flipH="1">
            <a:off x="5232400" y="1957388"/>
            <a:ext cx="168275" cy="120650"/>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sp>
        <p:nvSpPr>
          <p:cNvPr id="36" name="矩形: 圆角 35"/>
          <p:cNvSpPr/>
          <p:nvPr>
            <p:custDataLst>
              <p:tags r:id="rId8"/>
            </p:custDataLst>
          </p:nvPr>
        </p:nvSpPr>
        <p:spPr>
          <a:xfrm>
            <a:off x="6703060" y="2188202"/>
            <a:ext cx="5147945" cy="4070350"/>
          </a:xfrm>
          <a:prstGeom prst="roundRect">
            <a:avLst>
              <a:gd name="adj" fmla="val 6347"/>
            </a:avLst>
          </a:prstGeom>
          <a:gradFill flip="none" rotWithShape="1">
            <a:gsLst>
              <a:gs pos="0">
                <a:schemeClr val="accent2">
                  <a:lumMod val="20000"/>
                  <a:lumOff val="80000"/>
                  <a:alpha val="20000"/>
                </a:schemeClr>
              </a:gs>
              <a:gs pos="100000">
                <a:schemeClr val="bg1">
                  <a:alpha val="0"/>
                </a:schemeClr>
              </a:gs>
            </a:gsLst>
            <a:path path="circle">
              <a:fillToRect l="100000" t="100000"/>
            </a:path>
            <a:tileRect r="-100000" b="-100000"/>
          </a:gradFill>
          <a:ln w="15875">
            <a:solidFill>
              <a:schemeClr val="accent2">
                <a:lumMod val="40000"/>
                <a:lumOff val="60000"/>
                <a:alpha val="60000"/>
              </a:schemeClr>
            </a:solidFill>
          </a:ln>
          <a:effectLst>
            <a:outerShdw blurRad="279400" dist="228600" dir="2700000" algn="tl" rotWithShape="0">
              <a:schemeClr val="accent2">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640080" rIns="342095" bIns="488315" rtlCol="0" anchor="ctr">
            <a:noAutofit/>
          </a:bodyPr>
          <a:p>
            <a:pPr indent="406400" algn="ctr">
              <a:lnSpc>
                <a:spcPct val="150000"/>
              </a:lnSpc>
              <a:extLst>
                <a:ext uri="{35155182-B16C-46BC-9424-99874614C6A1}">
                  <wpsdc:indentchars xmlns:wpsdc="http://www.wps.cn/officeDocument/2017/drawingmlCustomData" val="200" checksum="1740828767"/>
                </a:ext>
              </a:extLst>
            </a:pPr>
            <a:endPar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endParaRPr>
          </a:p>
          <a:p>
            <a:pPr indent="406400" algn="l">
              <a:lnSpc>
                <a:spcPct val="150000"/>
              </a:lnSpc>
              <a:extLst>
                <a:ext uri="{35155182-B16C-46BC-9424-99874614C6A1}">
                  <wpsdc:indentchars xmlns:wpsdc="http://www.wps.cn/officeDocument/2017/drawingmlCustomData" val="200" checksum="1740828767"/>
                </a:ext>
              </a:extLst>
            </a:pPr>
            <a:r>
              <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包括</a:t>
            </a:r>
            <a:r>
              <a:rPr lang="zh-CN" altLang="en-US" sz="1600" b="1" strike="noStrike" noProof="1" dirty="0">
                <a:solidFill>
                  <a:srgbClr val="CC0000"/>
                </a:solidFill>
                <a:latin typeface="微软雅黑" panose="020B0503020204020204" charset="-122"/>
                <a:ea typeface="微软雅黑" panose="020B0503020204020204" charset="-122"/>
                <a:sym typeface="微软雅黑" panose="020B0503020204020204" charset="-122"/>
              </a:rPr>
              <a:t>土地征收补偿费、地上附着物</a:t>
            </a:r>
            <a:r>
              <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和</a:t>
            </a:r>
            <a:r>
              <a:rPr lang="zh-CN" altLang="en-US" sz="1600" b="1" strike="noStrike" noProof="1" dirty="0">
                <a:solidFill>
                  <a:srgbClr val="CC0000"/>
                </a:solidFill>
                <a:latin typeface="微软雅黑" panose="020B0503020204020204" charset="-122"/>
                <a:ea typeface="微软雅黑" panose="020B0503020204020204" charset="-122"/>
                <a:sym typeface="微软雅黑" panose="020B0503020204020204" charset="-122"/>
              </a:rPr>
              <a:t>青苗补偿费、社保资金、耕地开垦费</a:t>
            </a:r>
            <a:r>
              <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等。要提前筹备以上所需资金，确保资金足额到位，避免出现土地征收所需资金未落实或落实滞后等问题。去年以来，省纪委、省自然资源厅牵头开展全省土地征收突出问题</a:t>
            </a:r>
            <a:r>
              <a:rPr lang="zh-CN" altLang="en-US" sz="1600" b="1" strike="noStrike" noProof="1" dirty="0">
                <a:solidFill>
                  <a:srgbClr val="CC0000"/>
                </a:solidFill>
                <a:latin typeface="微软雅黑" panose="020B0503020204020204" charset="-122"/>
                <a:ea typeface="微软雅黑" panose="020B0503020204020204" charset="-122"/>
                <a:sym typeface="微软雅黑" panose="020B0503020204020204" charset="-122"/>
              </a:rPr>
              <a:t>专项整治</a:t>
            </a:r>
            <a:r>
              <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工作，重点聚焦并整治征地补偿有关费用</a:t>
            </a:r>
            <a:r>
              <a:rPr lang="zh-CN" altLang="en-US" sz="1600" b="1" strike="noStrike" noProof="1" dirty="0">
                <a:solidFill>
                  <a:srgbClr val="CC0000"/>
                </a:solidFill>
                <a:latin typeface="微软雅黑" panose="020B0503020204020204" charset="-122"/>
                <a:ea typeface="微软雅黑" panose="020B0503020204020204" charset="-122"/>
                <a:sym typeface="微软雅黑" panose="020B0503020204020204" charset="-122"/>
              </a:rPr>
              <a:t>落实不到位</a:t>
            </a:r>
            <a:r>
              <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问题。</a:t>
            </a:r>
            <a:endParaRPr lang="zh-CN" altLang="en-US" sz="1600" strike="noStrike" noProof="1" dirty="0">
              <a:latin typeface="微软雅黑" panose="020B0503020204020204" charset="-122"/>
              <a:ea typeface="微软雅黑" panose="020B0503020204020204" charset="-122"/>
            </a:endParaRPr>
          </a:p>
          <a:p>
            <a:pPr algn="l" fontAlgn="base">
              <a:lnSpc>
                <a:spcPct val="150000"/>
              </a:lnSpc>
            </a:pPr>
            <a:endParaRPr lang="zh-CN" altLang="zh-CN" sz="1600" strike="noStrike" noProof="1">
              <a:solidFill>
                <a:schemeClr val="tx1">
                  <a:lumMod val="85000"/>
                  <a:lumOff val="15000"/>
                </a:schemeClr>
              </a:solidFill>
              <a:latin typeface="+mn-ea"/>
              <a:cs typeface="+mn-ea"/>
              <a:sym typeface="+mn-ea"/>
            </a:endParaRPr>
          </a:p>
        </p:txBody>
      </p:sp>
      <p:sp>
        <p:nvSpPr>
          <p:cNvPr id="37" name="任意多边形: 形状 36"/>
          <p:cNvSpPr/>
          <p:nvPr>
            <p:custDataLst>
              <p:tags r:id="rId9"/>
            </p:custDataLst>
          </p:nvPr>
        </p:nvSpPr>
        <p:spPr>
          <a:xfrm>
            <a:off x="7216775" y="1957388"/>
            <a:ext cx="3854450" cy="808038"/>
          </a:xfrm>
          <a:prstGeom prst="round2SameRect">
            <a:avLst>
              <a:gd name="adj1" fmla="val 0"/>
              <a:gd name="adj2" fmla="val 31447"/>
            </a:avLst>
          </a:prstGeom>
          <a:gradFill flip="none" rotWithShape="1">
            <a:gsLst>
              <a:gs pos="0">
                <a:schemeClr val="accent2">
                  <a:lumMod val="60000"/>
                  <a:lumOff val="40000"/>
                  <a:alpha val="100000"/>
                </a:schemeClr>
              </a:gs>
              <a:gs pos="66450">
                <a:schemeClr val="accent2">
                  <a:alpha val="100000"/>
                </a:schemeClr>
              </a:gs>
              <a:gs pos="100000">
                <a:schemeClr val="accent2">
                  <a:alpha val="100000"/>
                </a:schemeClr>
              </a:gs>
            </a:gsLst>
            <a:lin ang="2700000" scaled="1"/>
            <a:tileRect/>
          </a:gradFill>
          <a:ln>
            <a:noFill/>
          </a:ln>
          <a:effectLst>
            <a:outerShdw blurRad="101600" dist="76200" dir="2700000" algn="tl" rotWithShape="0">
              <a:schemeClr val="accent2">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fontAlgn="base">
              <a:spcBef>
                <a:spcPct val="0"/>
              </a:spcBef>
              <a:spcAft>
                <a:spcPct val="0"/>
              </a:spcAft>
            </a:pPr>
            <a:r>
              <a:rPr lang="en-US" altLang="zh-CN" sz="2400" b="1" strike="noStrike" noProof="1" dirty="0">
                <a:solidFill>
                  <a:schemeClr val="bg1"/>
                </a:solidFill>
                <a:latin typeface="Arial" panose="020B0604020202020204" pitchFamily="34" charset="0"/>
                <a:ea typeface="微软雅黑" panose="020B0503020204020204" charset="-122"/>
                <a:sym typeface="Arial" panose="020B0604020202020204" pitchFamily="34" charset="0"/>
              </a:rPr>
              <a:t>2.</a:t>
            </a:r>
            <a:r>
              <a:rPr lang="zh-CN" altLang="en-US" sz="2400" b="1" strike="noStrike" noProof="1" dirty="0">
                <a:solidFill>
                  <a:schemeClr val="bg1"/>
                </a:solidFill>
                <a:latin typeface="Arial" panose="020B0604020202020204" pitchFamily="34" charset="0"/>
                <a:ea typeface="微软雅黑" panose="020B0503020204020204" charset="-122"/>
                <a:sym typeface="Arial" panose="020B0604020202020204" pitchFamily="34" charset="0"/>
              </a:rPr>
              <a:t>及时落实征地所需资金</a:t>
            </a:r>
            <a:endParaRPr lang="zh-CN" altLang="en-US" sz="2400" b="1" strike="noStrike" noProof="1" dirty="0">
              <a:solidFill>
                <a:schemeClr val="bg1"/>
              </a:solidFill>
              <a:uFillTx/>
              <a:latin typeface="Arial" panose="020B0604020202020204" pitchFamily="34" charset="0"/>
              <a:ea typeface="微软雅黑" panose="020B0503020204020204" charset="-122"/>
              <a:cs typeface="+mn-ea"/>
              <a:sym typeface="Arial" panose="020B0604020202020204" pitchFamily="34" charset="0"/>
            </a:endParaRPr>
          </a:p>
        </p:txBody>
      </p:sp>
      <p:sp>
        <p:nvSpPr>
          <p:cNvPr id="38" name="等腰三角形 37"/>
          <p:cNvSpPr/>
          <p:nvPr>
            <p:custDataLst>
              <p:tags r:id="rId10"/>
            </p:custDataLst>
          </p:nvPr>
        </p:nvSpPr>
        <p:spPr>
          <a:xfrm>
            <a:off x="7048500" y="1957388"/>
            <a:ext cx="168275" cy="120650"/>
          </a:xfrm>
          <a:prstGeom prst="triangle">
            <a:avLst>
              <a:gd name="adj" fmla="val 10000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sp>
        <p:nvSpPr>
          <p:cNvPr id="8" name="等腰三角形 7"/>
          <p:cNvSpPr/>
          <p:nvPr>
            <p:custDataLst>
              <p:tags r:id="rId11"/>
            </p:custDataLst>
          </p:nvPr>
        </p:nvSpPr>
        <p:spPr>
          <a:xfrm flipH="1">
            <a:off x="11071225" y="1957388"/>
            <a:ext cx="168275" cy="120650"/>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0178"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50179"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50180" name="标题 1"/>
          <p:cNvSpPr/>
          <p:nvPr/>
        </p:nvSpPr>
        <p:spPr>
          <a:xfrm>
            <a:off x="2863850" y="2557463"/>
            <a:ext cx="1117600" cy="179387"/>
          </a:xfrm>
          <a:prstGeom prst="rect">
            <a:avLst/>
          </a:prstGeom>
          <a:solidFill>
            <a:srgbClr val="FFFFFF"/>
          </a:solidFill>
          <a:ln w="12700">
            <a:noFill/>
          </a:ln>
        </p:spPr>
        <p:txBody>
          <a:bodyPr wrap="square" anchor="ctr" anchorCtr="0"/>
          <a:p>
            <a:pPr algn="ct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50181"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solidFill>
                  <a:srgbClr val="000000"/>
                </a:solidFill>
                <a:latin typeface="思源黑体 CN Heavy" pitchFamily="2" charset="-122"/>
                <a:ea typeface="思源黑体 CN Heavy" pitchFamily="2" charset="-122"/>
                <a:sym typeface="思源黑体 CN Heavy" pitchFamily="2" charset="-122"/>
              </a:rPr>
              <a:t>（五）加快土地征收需重点解决的问题</a:t>
            </a:r>
            <a:endParaRPr lang="zh-CN" altLang="en-US" sz="2200" b="1" dirty="0">
              <a:solidFill>
                <a:srgbClr val="000000"/>
              </a:solidFill>
              <a:latin typeface="思源黑体 CN Heavy" pitchFamily="2" charset="-122"/>
              <a:ea typeface="思源黑体 CN Heavy" pitchFamily="2" charset="-122"/>
              <a:sym typeface="思源黑体 CN Heavy" pitchFamily="2" charset="-122"/>
            </a:endParaRPr>
          </a:p>
        </p:txBody>
      </p:sp>
      <p:sp>
        <p:nvSpPr>
          <p:cNvPr id="50182" name="矩形: 圆角 2"/>
          <p:cNvSpPr/>
          <p:nvPr/>
        </p:nvSpPr>
        <p:spPr>
          <a:xfrm>
            <a:off x="952500" y="1082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2" name="矩形: 圆角 22"/>
          <p:cNvSpPr/>
          <p:nvPr>
            <p:custDataLst>
              <p:tags r:id="rId2"/>
            </p:custDataLst>
          </p:nvPr>
        </p:nvSpPr>
        <p:spPr>
          <a:xfrm>
            <a:off x="941388" y="2024063"/>
            <a:ext cx="5076825" cy="4070350"/>
          </a:xfrm>
          <a:prstGeom prst="roundRect">
            <a:avLst>
              <a:gd name="adj" fmla="val 6347"/>
            </a:avLst>
          </a:prstGeom>
          <a:solidFill>
            <a:srgbClr val="FFFFFF">
              <a:alpha val="5000"/>
            </a:srgbClr>
          </a:solidFill>
          <a:ln w="15875">
            <a:no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734060" rIns="342095" bIns="486410" rtlCol="0" anchor="ctr">
            <a:noAutofit/>
          </a:bodyPr>
          <a:p>
            <a:pPr algn="ctr" fontAlgn="base">
              <a:lnSpc>
                <a:spcPct val="150000"/>
              </a:lnSpc>
            </a:pPr>
            <a:endParaRPr lang="zh-CN" altLang="zh-CN" strike="noStrike" noProof="1" dirty="0">
              <a:solidFill>
                <a:schemeClr val="tx1">
                  <a:lumMod val="85000"/>
                  <a:lumOff val="15000"/>
                </a:schemeClr>
              </a:solidFill>
              <a:latin typeface="+mn-ea"/>
              <a:cs typeface="+mn-ea"/>
              <a:sym typeface="+mn-ea"/>
            </a:endParaRPr>
          </a:p>
        </p:txBody>
      </p:sp>
      <p:sp>
        <p:nvSpPr>
          <p:cNvPr id="4" name="矩形: 圆角 33"/>
          <p:cNvSpPr/>
          <p:nvPr>
            <p:custDataLst>
              <p:tags r:id="rId3"/>
            </p:custDataLst>
          </p:nvPr>
        </p:nvSpPr>
        <p:spPr>
          <a:xfrm>
            <a:off x="6673850" y="2024063"/>
            <a:ext cx="5075238" cy="4070350"/>
          </a:xfrm>
          <a:prstGeom prst="roundRect">
            <a:avLst>
              <a:gd name="adj" fmla="val 6347"/>
            </a:avLst>
          </a:prstGeom>
          <a:solidFill>
            <a:srgbClr val="FFFFFF">
              <a:alpha val="5000"/>
            </a:srgbClr>
          </a:solidFill>
          <a:ln w="15875">
            <a:noFill/>
          </a:ln>
          <a:effectLst>
            <a:outerShdw blurRad="279400" dist="228600" dir="2700000" algn="tl" rotWithShape="0">
              <a:schemeClr val="accent2">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640080" rIns="342095" bIns="488315" rtlCol="0" anchor="ctr">
            <a:noAutofit/>
          </a:bodyPr>
          <a:p>
            <a:pPr algn="ctr" fontAlgn="base">
              <a:lnSpc>
                <a:spcPct val="150000"/>
              </a:lnSpc>
            </a:pPr>
            <a:endParaRPr lang="zh-CN" altLang="zh-CN" strike="noStrike" noProof="1">
              <a:solidFill>
                <a:schemeClr val="tx1">
                  <a:lumMod val="85000"/>
                  <a:lumOff val="15000"/>
                </a:schemeClr>
              </a:solidFill>
              <a:latin typeface="+mn-ea"/>
              <a:cs typeface="+mn-ea"/>
              <a:sym typeface="+mn-ea"/>
            </a:endParaRPr>
          </a:p>
        </p:txBody>
      </p:sp>
      <p:sp>
        <p:nvSpPr>
          <p:cNvPr id="3" name="矩形: 圆角 2"/>
          <p:cNvSpPr/>
          <p:nvPr>
            <p:custDataLst>
              <p:tags r:id="rId4"/>
            </p:custDataLst>
          </p:nvPr>
        </p:nvSpPr>
        <p:spPr>
          <a:xfrm>
            <a:off x="941705" y="2023428"/>
            <a:ext cx="5076190" cy="4070985"/>
          </a:xfrm>
          <a:prstGeom prst="roundRect">
            <a:avLst>
              <a:gd name="adj" fmla="val 6347"/>
            </a:avLst>
          </a:prstGeom>
          <a:gradFill flip="none" rotWithShape="1">
            <a:gsLst>
              <a:gs pos="0">
                <a:schemeClr val="accent1">
                  <a:lumMod val="20000"/>
                  <a:lumOff val="80000"/>
                  <a:alpha val="20000"/>
                </a:schemeClr>
              </a:gs>
              <a:gs pos="100000">
                <a:schemeClr val="bg1">
                  <a:alpha val="0"/>
                </a:schemeClr>
              </a:gs>
            </a:gsLst>
            <a:path path="circle">
              <a:fillToRect l="100000" t="100000"/>
            </a:path>
            <a:tileRect r="-100000" b="-100000"/>
          </a:gradFill>
          <a:ln w="15875">
            <a:solidFill>
              <a:schemeClr val="accent1">
                <a:lumMod val="40000"/>
                <a:lumOff val="60000"/>
                <a:alpha val="60000"/>
              </a:schemeClr>
            </a:solid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734060" rIns="342095" bIns="486410" rtlCol="0" anchor="ctr">
            <a:noAutofit/>
          </a:bodyPr>
          <a:p>
            <a:pPr algn="l" fontAlgn="base">
              <a:lnSpc>
                <a:spcPct val="150000"/>
              </a:lnSpc>
            </a:pPr>
            <a:r>
              <a:rPr lang="en-US" altLang="zh-CN"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确保报件材料齐全、符合法定要求</a:t>
            </a:r>
            <a:r>
              <a:rPr lang="zh-CN" altLang="en-US" sz="1600"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争取一次性审查通过，缩短报批时间。避免组卷过程中出现项目</a:t>
            </a:r>
            <a:r>
              <a:rPr lang="zh-CN" altLang="en-US" sz="1600" b="1" strike="noStrike" noProof="1" dirty="0">
                <a:solidFill>
                  <a:srgbClr val="C00000"/>
                </a:solidFill>
                <a:latin typeface="Arial" panose="020B0604020202020204" pitchFamily="34" charset="0"/>
                <a:ea typeface="微软雅黑" panose="020B0503020204020204" charset="-122"/>
                <a:sym typeface="Arial" panose="020B0604020202020204" pitchFamily="34" charset="0"/>
              </a:rPr>
              <a:t>预审选址与立项名称不一致</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、要件办理时间</a:t>
            </a:r>
            <a:r>
              <a:rPr lang="zh-CN" altLang="en-US" sz="1600" b="1" strike="noStrike" noProof="1" dirty="0">
                <a:solidFill>
                  <a:srgbClr val="C00000"/>
                </a:solidFill>
                <a:latin typeface="Arial" panose="020B0604020202020204" pitchFamily="34" charset="0"/>
                <a:ea typeface="微软雅黑" panose="020B0503020204020204" charset="-122"/>
                <a:sym typeface="Arial" panose="020B0604020202020204" pitchFamily="34" charset="0"/>
              </a:rPr>
              <a:t>逻辑颠倒</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、用地</a:t>
            </a:r>
            <a:r>
              <a:rPr lang="zh-CN" altLang="en-US" sz="1600" b="1" strike="noStrike" noProof="1" dirty="0">
                <a:solidFill>
                  <a:srgbClr val="C00000"/>
                </a:solidFill>
                <a:latin typeface="Arial" panose="020B0604020202020204" pitchFamily="34" charset="0"/>
                <a:ea typeface="微软雅黑" panose="020B0503020204020204" charset="-122"/>
                <a:sym typeface="Arial" panose="020B0604020202020204" pitchFamily="34" charset="0"/>
              </a:rPr>
              <a:t>标准套核不准确</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、用地项目</a:t>
            </a:r>
            <a:r>
              <a:rPr lang="zh-CN" altLang="en-US" sz="1600" b="1" strike="noStrike" noProof="1" dirty="0">
                <a:solidFill>
                  <a:srgbClr val="C00000"/>
                </a:solidFill>
                <a:latin typeface="Arial" panose="020B0604020202020204" pitchFamily="34" charset="0"/>
                <a:ea typeface="微软雅黑" panose="020B0503020204020204" charset="-122"/>
                <a:sym typeface="Arial" panose="020B0604020202020204" pitchFamily="34" charset="0"/>
              </a:rPr>
              <a:t>没有纳入</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国民经济和社会发展规划、土壤污染调查不符合要求、占用林地报批材料</a:t>
            </a:r>
            <a:r>
              <a:rPr lang="zh-CN" altLang="en-US" sz="1600" b="1" strike="noStrike" noProof="1" dirty="0">
                <a:solidFill>
                  <a:srgbClr val="C00000"/>
                </a:solidFill>
                <a:latin typeface="Arial" panose="020B0604020202020204" pitchFamily="34" charset="0"/>
                <a:ea typeface="微软雅黑" panose="020B0503020204020204" charset="-122"/>
                <a:sym typeface="Arial" panose="020B0604020202020204" pitchFamily="34" charset="0"/>
              </a:rPr>
              <a:t>不规范</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等问题。</a:t>
            </a:r>
            <a:endParaRPr lang="zh-CN" altLang="zh-CN" sz="1600" strike="noStrike" noProof="1" dirty="0">
              <a:solidFill>
                <a:schemeClr val="tx1">
                  <a:lumMod val="85000"/>
                  <a:lumOff val="15000"/>
                </a:schemeClr>
              </a:solidFill>
              <a:latin typeface="+mn-ea"/>
              <a:cs typeface="+mn-ea"/>
              <a:sym typeface="+mn-ea"/>
            </a:endParaRPr>
          </a:p>
        </p:txBody>
      </p:sp>
      <p:sp>
        <p:nvSpPr>
          <p:cNvPr id="29" name="任意多边形: 形状 28"/>
          <p:cNvSpPr/>
          <p:nvPr>
            <p:custDataLst>
              <p:tags r:id="rId5"/>
            </p:custDataLst>
          </p:nvPr>
        </p:nvSpPr>
        <p:spPr>
          <a:xfrm>
            <a:off x="1560513" y="1903413"/>
            <a:ext cx="3854450" cy="808038"/>
          </a:xfrm>
          <a:prstGeom prst="round2SameRect">
            <a:avLst>
              <a:gd name="adj1" fmla="val 0"/>
              <a:gd name="adj2" fmla="val 31447"/>
            </a:avLst>
          </a:prstGeom>
          <a:gradFill flip="none" rotWithShape="1">
            <a:gsLst>
              <a:gs pos="0">
                <a:schemeClr val="accent1">
                  <a:lumMod val="40000"/>
                  <a:lumOff val="60000"/>
                  <a:alpha val="100000"/>
                </a:schemeClr>
              </a:gs>
              <a:gs pos="69000">
                <a:schemeClr val="accent1">
                  <a:alpha val="100000"/>
                </a:schemeClr>
              </a:gs>
              <a:gs pos="100000">
                <a:schemeClr val="accent1">
                  <a:alpha val="100000"/>
                </a:schemeClr>
              </a:gs>
            </a:gsLst>
            <a:lin ang="2700000" scaled="1"/>
            <a:tileRect/>
          </a:gradFill>
          <a:ln>
            <a:noFill/>
          </a:ln>
          <a:effectLst>
            <a:outerShdw blurRad="101600" dist="76200" dir="2700000" algn="tl"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fontAlgn="base">
              <a:spcBef>
                <a:spcPct val="0"/>
              </a:spcBef>
              <a:spcAft>
                <a:spcPct val="0"/>
              </a:spcAft>
            </a:pPr>
            <a:r>
              <a:rPr lang="en-US" altLang="zh-CN" sz="2400" b="1" strike="noStrike" noProof="1" dirty="0">
                <a:solidFill>
                  <a:schemeClr val="bg1"/>
                </a:solidFill>
                <a:latin typeface="微软雅黑" panose="020B0503020204020204" charset="-122"/>
                <a:ea typeface="微软雅黑" panose="020B0503020204020204" charset="-122"/>
                <a:sym typeface="Arial" panose="020B0604020202020204" pitchFamily="34" charset="0"/>
              </a:rPr>
              <a:t>3.</a:t>
            </a:r>
            <a:r>
              <a:rPr lang="zh-CN" altLang="en-US" sz="2400" b="1" strike="noStrike" noProof="1" dirty="0">
                <a:solidFill>
                  <a:schemeClr val="bg1"/>
                </a:solidFill>
                <a:latin typeface="微软雅黑" panose="020B0503020204020204" charset="-122"/>
                <a:ea typeface="微软雅黑" panose="020B0503020204020204" charset="-122"/>
                <a:sym typeface="Arial" panose="020B0604020202020204" pitchFamily="34" charset="0"/>
              </a:rPr>
              <a:t>高质量完成用地组卷</a:t>
            </a:r>
            <a:endParaRPr lang="zh-CN" altLang="en-US" sz="2400" b="1" strike="noStrike" noProof="1" dirty="0">
              <a:solidFill>
                <a:schemeClr val="bg1"/>
              </a:solidFill>
              <a:uFillTx/>
              <a:latin typeface="微软雅黑" panose="020B0503020204020204" charset="-122"/>
              <a:ea typeface="微软雅黑" panose="020B0503020204020204" charset="-122"/>
              <a:cs typeface="+mn-ea"/>
              <a:sym typeface="Arial" panose="020B0604020202020204" pitchFamily="34" charset="0"/>
            </a:endParaRPr>
          </a:p>
        </p:txBody>
      </p:sp>
      <p:sp>
        <p:nvSpPr>
          <p:cNvPr id="25" name="等腰三角形 24"/>
          <p:cNvSpPr/>
          <p:nvPr>
            <p:custDataLst>
              <p:tags r:id="rId6"/>
            </p:custDataLst>
          </p:nvPr>
        </p:nvSpPr>
        <p:spPr>
          <a:xfrm>
            <a:off x="1390650" y="1903413"/>
            <a:ext cx="169863" cy="120650"/>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sp>
        <p:nvSpPr>
          <p:cNvPr id="26" name="等腰三角形 25"/>
          <p:cNvSpPr/>
          <p:nvPr>
            <p:custDataLst>
              <p:tags r:id="rId7"/>
            </p:custDataLst>
          </p:nvPr>
        </p:nvSpPr>
        <p:spPr>
          <a:xfrm flipH="1">
            <a:off x="5414963" y="1903413"/>
            <a:ext cx="168275" cy="120650"/>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sp>
        <p:nvSpPr>
          <p:cNvPr id="36" name="矩形: 圆角 35"/>
          <p:cNvSpPr/>
          <p:nvPr>
            <p:custDataLst>
              <p:tags r:id="rId8"/>
            </p:custDataLst>
          </p:nvPr>
        </p:nvSpPr>
        <p:spPr>
          <a:xfrm>
            <a:off x="6673850" y="2025015"/>
            <a:ext cx="5147310" cy="4070350"/>
          </a:xfrm>
          <a:prstGeom prst="roundRect">
            <a:avLst>
              <a:gd name="adj" fmla="val 6347"/>
            </a:avLst>
          </a:prstGeom>
          <a:gradFill flip="none" rotWithShape="1">
            <a:gsLst>
              <a:gs pos="0">
                <a:schemeClr val="accent2">
                  <a:lumMod val="20000"/>
                  <a:lumOff val="80000"/>
                  <a:alpha val="20000"/>
                </a:schemeClr>
              </a:gs>
              <a:gs pos="100000">
                <a:schemeClr val="bg1">
                  <a:alpha val="0"/>
                </a:schemeClr>
              </a:gs>
            </a:gsLst>
            <a:path path="circle">
              <a:fillToRect l="100000" t="100000"/>
            </a:path>
            <a:tileRect r="-100000" b="-100000"/>
          </a:gradFill>
          <a:ln w="15875">
            <a:solidFill>
              <a:schemeClr val="accent2">
                <a:lumMod val="40000"/>
                <a:lumOff val="60000"/>
                <a:alpha val="60000"/>
              </a:schemeClr>
            </a:solidFill>
          </a:ln>
          <a:effectLst>
            <a:outerShdw blurRad="279400" dist="228600" dir="2700000" algn="tl" rotWithShape="0">
              <a:schemeClr val="accent2">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640080" rIns="342095" bIns="488315" rtlCol="0" anchor="ctr">
            <a:noAutofit/>
          </a:bodyPr>
          <a:p>
            <a:pPr algn="ctr" fontAlgn="base">
              <a:lnSpc>
                <a:spcPct val="150000"/>
              </a:lnSpc>
            </a:pPr>
            <a:endParaRPr lang="zh-CN" altLang="en-US" sz="1600" b="1" strike="noStrike" noProof="1" dirty="0">
              <a:solidFill>
                <a:srgbClr val="407486"/>
              </a:solidFill>
              <a:latin typeface="微软雅黑" panose="020B0503020204020204" charset="-122"/>
              <a:ea typeface="微软雅黑" panose="020B0503020204020204" charset="-122"/>
              <a:sym typeface="微软雅黑" panose="020B0503020204020204" charset="-122"/>
            </a:endParaRPr>
          </a:p>
          <a:p>
            <a:pPr fontAlgn="base">
              <a:lnSpc>
                <a:spcPct val="150000"/>
              </a:lnSpc>
            </a:pPr>
            <a:r>
              <a:rPr lang="en-US" altLang="zh-CN" sz="1600" b="1" strike="noStrike" noProof="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征地预公告公示的</a:t>
            </a:r>
            <a:r>
              <a:rPr lang="en-US" altLang="zh-CN" sz="1600" b="1" strike="noStrike" noProof="1" dirty="0">
                <a:solidFill>
                  <a:srgbClr val="C00000"/>
                </a:solidFill>
                <a:latin typeface="Arial" panose="020B0604020202020204" pitchFamily="34" charset="0"/>
                <a:ea typeface="微软雅黑" panose="020B0503020204020204" charset="-122"/>
                <a:sym typeface="Arial" panose="020B0604020202020204" pitchFamily="34" charset="0"/>
              </a:rPr>
              <a:t>10</a:t>
            </a:r>
            <a:r>
              <a:rPr lang="zh-CN" altLang="en-US" sz="1600" b="1" strike="noStrike" noProof="1" dirty="0">
                <a:solidFill>
                  <a:srgbClr val="C00000"/>
                </a:solidFill>
                <a:latin typeface="Arial" panose="020B0604020202020204" pitchFamily="34" charset="0"/>
                <a:ea typeface="微软雅黑" panose="020B0503020204020204" charset="-122"/>
                <a:sym typeface="Arial" panose="020B0604020202020204" pitchFamily="34" charset="0"/>
              </a:rPr>
              <a:t>个工作日内</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，可同步开展土地现状调查、社会稳定风险评估工作；</a:t>
            </a:r>
            <a:endPar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endParaRPr>
          </a:p>
          <a:p>
            <a:pPr fontAlgn="base">
              <a:lnSpc>
                <a:spcPct val="150000"/>
              </a:lnSpc>
            </a:pP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     </a:t>
            </a:r>
            <a:r>
              <a:rPr lang="en-US" altLang="zh-CN"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 </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征地补偿安置方案公示的</a:t>
            </a:r>
            <a:r>
              <a:rPr lang="en-US" altLang="zh-CN" sz="1600" b="1" strike="noStrike" noProof="1" dirty="0">
                <a:solidFill>
                  <a:srgbClr val="C00000"/>
                </a:solidFill>
                <a:latin typeface="Arial" panose="020B0604020202020204" pitchFamily="34" charset="0"/>
                <a:ea typeface="微软雅黑" panose="020B0503020204020204" charset="-122"/>
                <a:sym typeface="Arial" panose="020B0604020202020204" pitchFamily="34" charset="0"/>
              </a:rPr>
              <a:t>30</a:t>
            </a:r>
            <a:r>
              <a:rPr lang="zh-CN" altLang="en-US" sz="1600" b="1" strike="noStrike" noProof="1" dirty="0">
                <a:solidFill>
                  <a:srgbClr val="C00000"/>
                </a:solidFill>
                <a:latin typeface="Arial" panose="020B0604020202020204" pitchFamily="34" charset="0"/>
                <a:ea typeface="微软雅黑" panose="020B0503020204020204" charset="-122"/>
                <a:sym typeface="Arial" panose="020B0604020202020204" pitchFamily="34" charset="0"/>
              </a:rPr>
              <a:t>天内</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，可同步开展征地协议签订、征地预存款筹集等工作；</a:t>
            </a:r>
            <a:endPar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endParaRPr>
          </a:p>
          <a:p>
            <a:pPr fontAlgn="base">
              <a:lnSpc>
                <a:spcPct val="150000"/>
              </a:lnSpc>
            </a:pP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     </a:t>
            </a:r>
            <a:r>
              <a:rPr lang="en-US" altLang="zh-CN"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 </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发布土地征收公告的</a:t>
            </a:r>
            <a:r>
              <a:rPr lang="en-US" altLang="zh-CN" sz="1600" b="1" strike="noStrike" noProof="1" dirty="0">
                <a:solidFill>
                  <a:srgbClr val="C00000"/>
                </a:solidFill>
                <a:latin typeface="Arial" panose="020B0604020202020204" pitchFamily="34" charset="0"/>
                <a:ea typeface="微软雅黑" panose="020B0503020204020204" charset="-122"/>
                <a:sym typeface="Arial" panose="020B0604020202020204" pitchFamily="34" charset="0"/>
              </a:rPr>
              <a:t>60</a:t>
            </a:r>
            <a:r>
              <a:rPr lang="zh-CN" altLang="en-US" sz="1600" b="1" strike="noStrike" noProof="1" dirty="0">
                <a:solidFill>
                  <a:srgbClr val="C00000"/>
                </a:solidFill>
                <a:latin typeface="Arial" panose="020B0604020202020204" pitchFamily="34" charset="0"/>
                <a:ea typeface="微软雅黑" panose="020B0503020204020204" charset="-122"/>
                <a:sym typeface="Arial" panose="020B0604020202020204" pitchFamily="34" charset="0"/>
              </a:rPr>
              <a:t>天内</a:t>
            </a: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，可同步开展拨付征地补偿款、作出补偿安置决定、组织腾退土地和不动产变更登记等工作。</a:t>
            </a:r>
            <a:endPar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endParaRPr>
          </a:p>
          <a:p>
            <a:pPr fontAlgn="base">
              <a:lnSpc>
                <a:spcPct val="150000"/>
              </a:lnSpc>
            </a:pPr>
            <a:r>
              <a:rPr lang="zh-CN" altLang="en-US" sz="1600" b="1" strike="noStrike" noProof="1" dirty="0">
                <a:solidFill>
                  <a:srgbClr val="407486"/>
                </a:solidFill>
                <a:latin typeface="Arial" panose="020B0604020202020204" pitchFamily="34" charset="0"/>
                <a:ea typeface="微软雅黑" panose="020B0503020204020204" charset="-122"/>
                <a:sym typeface="Arial" panose="020B0604020202020204" pitchFamily="34" charset="0"/>
              </a:rPr>
              <a:t>    </a:t>
            </a:r>
            <a:endParaRPr lang="zh-CN" altLang="zh-CN" sz="1600" strike="noStrike" noProof="1">
              <a:solidFill>
                <a:schemeClr val="tx1">
                  <a:lumMod val="85000"/>
                  <a:lumOff val="15000"/>
                </a:schemeClr>
              </a:solidFill>
              <a:latin typeface="+mn-ea"/>
              <a:cs typeface="+mn-ea"/>
              <a:sym typeface="+mn-ea"/>
            </a:endParaRPr>
          </a:p>
        </p:txBody>
      </p:sp>
      <p:sp>
        <p:nvSpPr>
          <p:cNvPr id="37" name="任意多边形: 形状 36"/>
          <p:cNvSpPr/>
          <p:nvPr>
            <p:custDataLst>
              <p:tags r:id="rId9"/>
            </p:custDataLst>
          </p:nvPr>
        </p:nvSpPr>
        <p:spPr>
          <a:xfrm>
            <a:off x="7285038" y="1903413"/>
            <a:ext cx="3854450" cy="808038"/>
          </a:xfrm>
          <a:prstGeom prst="round2SameRect">
            <a:avLst>
              <a:gd name="adj1" fmla="val 0"/>
              <a:gd name="adj2" fmla="val 31447"/>
            </a:avLst>
          </a:prstGeom>
          <a:gradFill flip="none" rotWithShape="1">
            <a:gsLst>
              <a:gs pos="0">
                <a:schemeClr val="accent2">
                  <a:lumMod val="60000"/>
                  <a:lumOff val="40000"/>
                  <a:alpha val="100000"/>
                </a:schemeClr>
              </a:gs>
              <a:gs pos="66450">
                <a:schemeClr val="accent2">
                  <a:alpha val="100000"/>
                </a:schemeClr>
              </a:gs>
              <a:gs pos="100000">
                <a:schemeClr val="accent2">
                  <a:alpha val="100000"/>
                </a:schemeClr>
              </a:gs>
            </a:gsLst>
            <a:lin ang="2700000" scaled="1"/>
            <a:tileRect/>
          </a:gradFill>
          <a:ln>
            <a:noFill/>
          </a:ln>
          <a:effectLst>
            <a:outerShdw blurRad="101600" dist="76200" dir="2700000" algn="tl" rotWithShape="0">
              <a:schemeClr val="accent2">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fontAlgn="base">
              <a:spcBef>
                <a:spcPct val="0"/>
              </a:spcBef>
              <a:spcAft>
                <a:spcPct val="0"/>
              </a:spcAft>
            </a:pPr>
            <a:r>
              <a:rPr lang="zh-CN" altLang="en-US" sz="2400" b="1" strike="noStrike" noProof="1" dirty="0">
                <a:solidFill>
                  <a:schemeClr val="bg1"/>
                </a:solidFill>
                <a:latin typeface="微软雅黑" panose="020B0503020204020204" charset="-122"/>
                <a:ea typeface="微软雅黑" panose="020B0503020204020204" charset="-122"/>
                <a:sym typeface="Arial" panose="020B0604020202020204" pitchFamily="34" charset="0"/>
              </a:rPr>
              <a:t>4.压茬推进各环节工作</a:t>
            </a:r>
            <a:endParaRPr lang="zh-CN" altLang="en-US" sz="2400" b="1" strike="noStrike" noProof="1" dirty="0">
              <a:solidFill>
                <a:schemeClr val="bg1"/>
              </a:solidFill>
              <a:uFillTx/>
              <a:latin typeface="微软雅黑" panose="020B0503020204020204" charset="-122"/>
              <a:ea typeface="微软雅黑" panose="020B0503020204020204" charset="-122"/>
              <a:cs typeface="+mn-ea"/>
              <a:sym typeface="Arial" panose="020B0604020202020204" pitchFamily="34" charset="0"/>
            </a:endParaRPr>
          </a:p>
        </p:txBody>
      </p:sp>
      <p:sp>
        <p:nvSpPr>
          <p:cNvPr id="38" name="等腰三角形 37"/>
          <p:cNvSpPr/>
          <p:nvPr>
            <p:custDataLst>
              <p:tags r:id="rId10"/>
            </p:custDataLst>
          </p:nvPr>
        </p:nvSpPr>
        <p:spPr>
          <a:xfrm>
            <a:off x="7115175" y="1903413"/>
            <a:ext cx="169863" cy="120650"/>
          </a:xfrm>
          <a:prstGeom prst="triangle">
            <a:avLst>
              <a:gd name="adj" fmla="val 10000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sp>
        <p:nvSpPr>
          <p:cNvPr id="39" name="等腰三角形 38"/>
          <p:cNvSpPr/>
          <p:nvPr>
            <p:custDataLst>
              <p:tags r:id="rId11"/>
            </p:custDataLst>
          </p:nvPr>
        </p:nvSpPr>
        <p:spPr>
          <a:xfrm flipH="1">
            <a:off x="11137900" y="1903413"/>
            <a:ext cx="169863" cy="120650"/>
          </a:xfrm>
          <a:prstGeom prst="triangle">
            <a:avLst>
              <a:gd name="adj" fmla="val 10000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sp>
        <p:nvSpPr>
          <p:cNvPr id="50193" name="文本框 6"/>
          <p:cNvSpPr/>
          <p:nvPr/>
        </p:nvSpPr>
        <p:spPr>
          <a:xfrm>
            <a:off x="809625" y="981075"/>
            <a:ext cx="6764338" cy="429895"/>
          </a:xfrm>
          <a:prstGeom prst="rect">
            <a:avLst/>
          </a:prstGeom>
          <a:noFill/>
          <a:ln w="9525">
            <a:noFill/>
          </a:ln>
        </p:spPr>
        <p:txBody>
          <a:bodyPr wrap="square" anchor="t" anchorCtr="0">
            <a:spAutoFit/>
          </a:bodyPr>
          <a:p>
            <a:pPr>
              <a:buClrTx/>
              <a:buFontTx/>
            </a:pPr>
            <a:r>
              <a:rPr lang="zh-CN" altLang="en-US" sz="2200" b="1" dirty="0">
                <a:solidFill>
                  <a:srgbClr val="000000"/>
                </a:solidFill>
                <a:latin typeface="微软雅黑" panose="020B0503020204020204" charset="-122"/>
                <a:ea typeface="微软雅黑" panose="020B0503020204020204" charset="-122"/>
                <a:sym typeface="思源黑体 CN Heavy" pitchFamily="2" charset="-122"/>
              </a:rPr>
              <a:t>（四</a:t>
            </a:r>
            <a:r>
              <a:rPr lang="zh-CN" altLang="en-US" sz="2200" b="1" dirty="0">
                <a:latin typeface="微软雅黑" panose="020B0503020204020204" charset="-122"/>
                <a:ea typeface="微软雅黑" panose="020B0503020204020204" charset="-122"/>
                <a:sym typeface="思源黑体 CN Heavy" pitchFamily="2" charset="-122"/>
              </a:rPr>
              <a:t>）加快土地征收需重点解决的问题</a:t>
            </a:r>
            <a:endParaRPr lang="zh-CN" altLang="en-US" sz="2200" b="1" dirty="0">
              <a:latin typeface="微软雅黑" panose="020B0503020204020204" charset="-122"/>
              <a:ea typeface="微软雅黑" panose="020B0503020204020204" charset="-122"/>
              <a:sym typeface="思源黑体 CN Heavy" pitchFamily="2"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1202"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51203"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51204"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solidFill>
                  <a:srgbClr val="000000"/>
                </a:solidFill>
                <a:latin typeface="思源黑体 CN Heavy" pitchFamily="2" charset="-122"/>
                <a:ea typeface="思源黑体 CN Heavy" pitchFamily="2" charset="-122"/>
                <a:sym typeface="思源黑体 CN Heavy" pitchFamily="2" charset="-122"/>
              </a:rPr>
              <a:t>小结：</a:t>
            </a:r>
            <a:endParaRPr lang="zh-CN" altLang="en-US" sz="2200" b="1" dirty="0">
              <a:solidFill>
                <a:srgbClr val="000000"/>
              </a:solidFill>
              <a:latin typeface="思源黑体 CN Heavy" pitchFamily="2" charset="-122"/>
              <a:ea typeface="思源黑体 CN Heavy" pitchFamily="2" charset="-122"/>
              <a:sym typeface="思源黑体 CN Heavy" pitchFamily="2" charset="-122"/>
            </a:endParaRPr>
          </a:p>
        </p:txBody>
      </p:sp>
      <p:sp>
        <p:nvSpPr>
          <p:cNvPr id="51205" name="标题 1"/>
          <p:cNvSpPr/>
          <p:nvPr/>
        </p:nvSpPr>
        <p:spPr>
          <a:xfrm>
            <a:off x="6372225" y="3124200"/>
            <a:ext cx="4765675" cy="1208088"/>
          </a:xfrm>
          <a:prstGeom prst="rect">
            <a:avLst/>
          </a:prstGeom>
          <a:noFill/>
          <a:ln w="9525">
            <a:noFill/>
          </a:ln>
        </p:spPr>
        <p:txBody>
          <a:bodyPr wrap="square" lIns="0" tIns="0" rIns="0" bIns="0" anchor="t" anchorCtr="0"/>
          <a:p>
            <a:pPr>
              <a:lnSpc>
                <a:spcPct val="160000"/>
              </a:lnSpc>
            </a:pPr>
            <a:endParaRPr lang="zh-CN" altLang="zh-CN" sz="1600"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51206" name="文本框 49157"/>
          <p:cNvSpPr txBox="1"/>
          <p:nvPr/>
        </p:nvSpPr>
        <p:spPr>
          <a:xfrm>
            <a:off x="1235075" y="1406525"/>
            <a:ext cx="9417050" cy="1198880"/>
          </a:xfrm>
          <a:prstGeom prst="rect">
            <a:avLst/>
          </a:prstGeom>
          <a:noFill/>
          <a:ln w="9525">
            <a:noFill/>
          </a:ln>
        </p:spPr>
        <p:txBody>
          <a:bodyPr wrap="square" anchor="t" anchorCtr="0">
            <a:spAutoFit/>
          </a:bodyPr>
          <a:p>
            <a:pPr>
              <a:lnSpc>
                <a:spcPct val="150000"/>
              </a:lnSpc>
            </a:pPr>
            <a:r>
              <a:rPr lang="zh-CN" altLang="en-US" sz="2800" b="1" dirty="0">
                <a:solidFill>
                  <a:srgbClr val="407486"/>
                </a:solidFill>
                <a:latin typeface="微软雅黑" panose="020B0503020204020204" charset="-122"/>
                <a:ea typeface="微软雅黑" panose="020B0503020204020204" charset="-122"/>
                <a:sym typeface="仿宋_GB2312" panose="02010609030101010101" charset="-122"/>
              </a:rPr>
              <a:t>   </a:t>
            </a:r>
            <a:r>
              <a:rPr lang="en-US" altLang="zh-CN" sz="2800" b="1" dirty="0">
                <a:solidFill>
                  <a:srgbClr val="407486"/>
                </a:solidFill>
                <a:latin typeface="微软雅黑" panose="020B0503020204020204" charset="-122"/>
                <a:ea typeface="微软雅黑" panose="020B0503020204020204" charset="-122"/>
                <a:sym typeface="仿宋_GB2312" panose="02010609030101010101" charset="-122"/>
              </a:rPr>
              <a:t>  </a:t>
            </a:r>
            <a:r>
              <a:rPr lang="zh-CN" altLang="en-US" sz="2000" b="1" dirty="0">
                <a:solidFill>
                  <a:srgbClr val="407486"/>
                </a:solidFill>
                <a:latin typeface="微软雅黑" panose="020B0503020204020204" charset="-122"/>
                <a:ea typeface="微软雅黑" panose="020B0503020204020204" charset="-122"/>
                <a:sym typeface="仿宋_GB2312" panose="02010609030101010101" charset="-122"/>
              </a:rPr>
              <a:t>土地征收需要高效完成</a:t>
            </a:r>
            <a:r>
              <a:rPr lang="zh-CN" altLang="en-US" sz="2000" b="1" dirty="0">
                <a:solidFill>
                  <a:srgbClr val="CC0000"/>
                </a:solidFill>
                <a:latin typeface="微软雅黑" panose="020B0503020204020204" charset="-122"/>
                <a:ea typeface="微软雅黑" panose="020B0503020204020204" charset="-122"/>
                <a:sym typeface="仿宋_GB2312" panose="02010609030101010101" charset="-122"/>
              </a:rPr>
              <a:t>14个</a:t>
            </a:r>
            <a:r>
              <a:rPr lang="zh-CN" altLang="en-US" sz="2000" b="1" dirty="0">
                <a:solidFill>
                  <a:srgbClr val="407486"/>
                </a:solidFill>
                <a:latin typeface="微软雅黑" panose="020B0503020204020204" charset="-122"/>
                <a:ea typeface="微软雅黑" panose="020B0503020204020204" charset="-122"/>
                <a:sym typeface="仿宋_GB2312" panose="02010609030101010101" charset="-122"/>
              </a:rPr>
              <a:t>法定程序，解决好堵点，</a:t>
            </a:r>
            <a:r>
              <a:rPr lang="zh-CN" altLang="en-US" sz="2000" b="1" dirty="0">
                <a:solidFill>
                  <a:srgbClr val="CC0000"/>
                </a:solidFill>
                <a:latin typeface="微软雅黑" panose="020B0503020204020204" charset="-122"/>
                <a:ea typeface="微软雅黑" panose="020B0503020204020204" charset="-122"/>
                <a:sym typeface="仿宋_GB2312" panose="02010609030101010101" charset="-122"/>
              </a:rPr>
              <a:t>压茬推进</a:t>
            </a:r>
            <a:r>
              <a:rPr lang="zh-CN" altLang="en-US" sz="2000" b="1" dirty="0">
                <a:solidFill>
                  <a:srgbClr val="407486"/>
                </a:solidFill>
                <a:latin typeface="微软雅黑" panose="020B0503020204020204" charset="-122"/>
                <a:ea typeface="微软雅黑" panose="020B0503020204020204" charset="-122"/>
                <a:sym typeface="仿宋_GB2312" panose="02010609030101010101" charset="-122"/>
              </a:rPr>
              <a:t>，落实好补偿资金，高质量完成组卷，高效能完成报批。</a:t>
            </a:r>
            <a:endParaRPr lang="zh-CN" altLang="en-US" sz="2000" dirty="0">
              <a:solidFill>
                <a:srgbClr val="407486"/>
              </a:solidFill>
              <a:latin typeface="微软雅黑" panose="020B0503020204020204" charset="-122"/>
              <a:ea typeface="微软雅黑" panose="020B0503020204020204" charset="-122"/>
            </a:endParaRPr>
          </a:p>
        </p:txBody>
      </p:sp>
      <p:pic>
        <p:nvPicPr>
          <p:cNvPr id="51207" name="图片 49158"/>
          <p:cNvPicPr>
            <a:picLocks noChangeAspect="1"/>
          </p:cNvPicPr>
          <p:nvPr/>
        </p:nvPicPr>
        <p:blipFill>
          <a:blip r:embed="rId2"/>
          <a:stretch>
            <a:fillRect/>
          </a:stretch>
        </p:blipFill>
        <p:spPr>
          <a:xfrm>
            <a:off x="1643063" y="2922588"/>
            <a:ext cx="4267200" cy="2859087"/>
          </a:xfrm>
          <a:prstGeom prst="rect">
            <a:avLst/>
          </a:prstGeom>
          <a:noFill/>
          <a:ln w="9525">
            <a:noFill/>
          </a:ln>
        </p:spPr>
      </p:pic>
      <p:pic>
        <p:nvPicPr>
          <p:cNvPr id="51208" name="图片 1"/>
          <p:cNvPicPr>
            <a:picLocks noChangeAspect="1"/>
          </p:cNvPicPr>
          <p:nvPr/>
        </p:nvPicPr>
        <p:blipFill>
          <a:blip r:embed="rId3"/>
          <a:stretch>
            <a:fillRect/>
          </a:stretch>
        </p:blipFill>
        <p:spPr>
          <a:xfrm>
            <a:off x="6483350" y="2922588"/>
            <a:ext cx="4337050" cy="2859087"/>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p:sp>
        <p:nvSpPr>
          <p:cNvPr id="52226" name="直接连接符 17"/>
          <p:cNvSpPr/>
          <p:nvPr/>
        </p:nvSpPr>
        <p:spPr>
          <a:xfrm>
            <a:off x="3279775" y="2921000"/>
            <a:ext cx="5632450" cy="1588"/>
          </a:xfrm>
          <a:prstGeom prst="line">
            <a:avLst/>
          </a:prstGeom>
          <a:ln w="12700" cap="flat" cmpd="sng">
            <a:solidFill>
              <a:srgbClr val="2A4D59"/>
            </a:solidFill>
            <a:prstDash val="dash"/>
            <a:round/>
            <a:headEnd type="oval" w="med" len="med"/>
            <a:tailEnd type="oval" w="med" len="med"/>
          </a:ln>
        </p:spPr>
      </p:sp>
      <p:grpSp>
        <p:nvGrpSpPr>
          <p:cNvPr id="52227" name="组合 50178"/>
          <p:cNvGrpSpPr/>
          <p:nvPr/>
        </p:nvGrpSpPr>
        <p:grpSpPr>
          <a:xfrm>
            <a:off x="5351463" y="1039813"/>
            <a:ext cx="1489075" cy="1489075"/>
            <a:chOff x="0" y="0"/>
            <a:chExt cx="1331258" cy="1331258"/>
          </a:xfrm>
        </p:grpSpPr>
        <p:sp>
          <p:nvSpPr>
            <p:cNvPr id="52228" name="椭圆 19"/>
            <p:cNvSpPr/>
            <p:nvPr/>
          </p:nvSpPr>
          <p:spPr>
            <a:xfrm>
              <a:off x="0" y="0"/>
              <a:ext cx="1331258" cy="1331258"/>
            </a:xfrm>
            <a:prstGeom prst="ellipse">
              <a:avLst/>
            </a:prstGeom>
            <a:solidFill>
              <a:srgbClr val="FFFFFF"/>
            </a:solidFill>
            <a:ln w="155575" cap="flat" cmpd="sng">
              <a:pattFill prst="horz">
                <a:fgClr>
                  <a:srgbClr val="3F5A96"/>
                </a:fgClr>
                <a:bgClr>
                  <a:srgbClr val="FFFFFF"/>
                </a:bgClr>
              </a:pattFill>
              <a:prstDash val="solid"/>
              <a:round/>
              <a:headEnd type="none" w="med" len="med"/>
              <a:tailEnd type="none" w="med" len="med"/>
            </a:ln>
          </p:spPr>
          <p:txBody>
            <a:bodyPr lIns="91423" tIns="45711" rIns="91423" bIns="45711" anchor="ctr" anchorCtr="0"/>
            <a:p>
              <a:pPr algn="ctr"/>
              <a:endParaRPr lang="zh-CN" altLang="zh-CN" sz="4800">
                <a:solidFill>
                  <a:srgbClr val="FFFFFF"/>
                </a:solidFill>
                <a:latin typeface="Impact" panose="020B0806030902050204" pitchFamily="2" charset="0"/>
                <a:ea typeface="微软雅黑" panose="020B0503020204020204" charset="-122"/>
                <a:sym typeface="Impact" panose="020B0806030902050204" pitchFamily="2" charset="0"/>
              </a:endParaRPr>
            </a:p>
          </p:txBody>
        </p:sp>
        <p:sp>
          <p:nvSpPr>
            <p:cNvPr id="52229" name="椭圆 20"/>
            <p:cNvSpPr/>
            <p:nvPr/>
          </p:nvSpPr>
          <p:spPr>
            <a:xfrm>
              <a:off x="179629" y="180497"/>
              <a:ext cx="972000" cy="972000"/>
            </a:xfrm>
            <a:prstGeom prst="ellipse">
              <a:avLst/>
            </a:prstGeom>
            <a:solidFill>
              <a:srgbClr val="407385"/>
            </a:solidFill>
            <a:ln w="14288">
              <a:noFill/>
            </a:ln>
          </p:spPr>
          <p:txBody>
            <a:bodyPr lIns="91423" tIns="45711" rIns="91423" bIns="45711" anchor="t" anchorCtr="0"/>
            <a:p>
              <a:pPr algn="ctr"/>
              <a:endParaRPr lang="zh-CN" altLang="zh-CN" sz="4800">
                <a:solidFill>
                  <a:srgbClr val="000000"/>
                </a:solidFill>
                <a:latin typeface="Impact" panose="020B0806030902050204" pitchFamily="2" charset="0"/>
                <a:ea typeface="微软雅黑" panose="020B0503020204020204" charset="-122"/>
                <a:sym typeface="Impact" panose="020B0806030902050204" pitchFamily="2" charset="0"/>
              </a:endParaRPr>
            </a:p>
          </p:txBody>
        </p:sp>
        <p:sp>
          <p:nvSpPr>
            <p:cNvPr id="52230" name="TextBox 94"/>
            <p:cNvSpPr/>
            <p:nvPr/>
          </p:nvSpPr>
          <p:spPr>
            <a:xfrm>
              <a:off x="256351" y="238850"/>
              <a:ext cx="837778" cy="823954"/>
            </a:xfrm>
            <a:prstGeom prst="rect">
              <a:avLst/>
            </a:prstGeom>
            <a:noFill/>
            <a:ln w="9525">
              <a:noFill/>
            </a:ln>
          </p:spPr>
          <p:txBody>
            <a:bodyPr wrap="square" anchor="t" anchorCtr="0">
              <a:spAutoFit/>
            </a:bodyPr>
            <a:p>
              <a:pPr algn="ctr"/>
              <a:r>
                <a:rPr lang="zh-CN" altLang="en-US" sz="5400" dirty="0">
                  <a:solidFill>
                    <a:schemeClr val="bg1"/>
                  </a:solidFill>
                  <a:latin typeface="Impact" panose="020B0806030902050204" pitchFamily="2" charset="0"/>
                  <a:ea typeface="方正正大黑简体" pitchFamily="2" charset="-122"/>
                  <a:sym typeface="Impact" panose="020B0806030902050204" pitchFamily="2" charset="0"/>
                </a:rPr>
                <a:t>三</a:t>
              </a:r>
              <a:endParaRPr lang="zh-CN" altLang="en-US" dirty="0">
                <a:latin typeface="微软雅黑" panose="020B0503020204020204" charset="-122"/>
                <a:ea typeface="微软雅黑" panose="020B0503020204020204" charset="-122"/>
              </a:endParaRPr>
            </a:p>
          </p:txBody>
        </p:sp>
      </p:grpSp>
      <p:sp>
        <p:nvSpPr>
          <p:cNvPr id="52231" name="矩形 3"/>
          <p:cNvSpPr/>
          <p:nvPr/>
        </p:nvSpPr>
        <p:spPr>
          <a:xfrm>
            <a:off x="4073525" y="2965450"/>
            <a:ext cx="2962275" cy="681038"/>
          </a:xfrm>
          <a:prstGeom prst="rect">
            <a:avLst/>
          </a:prstGeom>
          <a:solidFill>
            <a:srgbClr val="2A4D59">
              <a:alpha val="0"/>
            </a:srgbClr>
          </a:solidFill>
          <a:ln w="9525">
            <a:noFill/>
          </a:ln>
        </p:spPr>
        <p:txBody>
          <a:bodyPr wrap="square" anchor="t" anchorCtr="0">
            <a:spAutoFit/>
          </a:bodyPr>
          <a:p>
            <a:pPr algn="r">
              <a:lnSpc>
                <a:spcPct val="120000"/>
              </a:lnSpc>
              <a:buClr>
                <a:schemeClr val="accent1"/>
              </a:buClr>
            </a:pPr>
            <a:r>
              <a:rPr lang="zh-CN" altLang="en-US" sz="32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3250" name="灯片编号占位符 1"/>
          <p:cNvSpPr/>
          <p:nvPr>
            <p:ph type="sldNum" sz="quarter" idx="12"/>
          </p:nvPr>
        </p:nvSpPr>
        <p:spPr/>
        <p:txBody>
          <a:bodyPr anchor="ctr" anchorCtr="0"/>
          <a:lstStyle>
            <a:lvl1pPr marL="0" lvl="0"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defRPr>
            </a:lvl1pPr>
            <a:lvl2pPr marL="457200" lvl="1"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5pPr>
          </a:lstStyle>
          <a:p>
            <a:pPr lvl="0" algn="r">
              <a:buSzTx/>
            </a:pPr>
            <a:fld id="{9A0DB2DC-4C9A-4742-B13C-FB6460FD3503}" type="slidenum">
              <a:rPr lang="zh-CN" altLang="en-US" sz="1200" dirty="0">
                <a:solidFill>
                  <a:srgbClr val="898989"/>
                </a:solidFill>
                <a:latin typeface="微软雅黑" panose="020B0503020204020204" charset="-122"/>
                <a:ea typeface="微软雅黑" panose="020B0503020204020204" charset="-122"/>
              </a:rPr>
            </a:fld>
            <a:endParaRPr lang="zh-CN" altLang="en-US" sz="1200" dirty="0">
              <a:solidFill>
                <a:srgbClr val="898989"/>
              </a:solidFill>
              <a:latin typeface="微软雅黑" panose="020B0503020204020204" charset="-122"/>
              <a:ea typeface="微软雅黑" panose="020B0503020204020204" charset="-122"/>
            </a:endParaRPr>
          </a:p>
        </p:txBody>
      </p:sp>
      <p:sp>
        <p:nvSpPr>
          <p:cNvPr id="53251"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53252"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53253"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（一）土地供应的概念和方式</a:t>
            </a:r>
            <a:endParaRPr lang="zh-CN" altLang="en-US" dirty="0">
              <a:latin typeface="微软雅黑" panose="020B0503020204020204" charset="-122"/>
              <a:ea typeface="微软雅黑" panose="020B0503020204020204" charset="-122"/>
            </a:endParaRPr>
          </a:p>
        </p:txBody>
      </p:sp>
      <p:sp>
        <p:nvSpPr>
          <p:cNvPr id="53254" name="矩形 9"/>
          <p:cNvSpPr/>
          <p:nvPr/>
        </p:nvSpPr>
        <p:spPr>
          <a:xfrm>
            <a:off x="1506538" y="5151438"/>
            <a:ext cx="4162425" cy="1104900"/>
          </a:xfrm>
          <a:prstGeom prst="rect">
            <a:avLst/>
          </a:prstGeom>
          <a:noFill/>
          <a:ln w="9525">
            <a:noFill/>
          </a:ln>
        </p:spPr>
        <p:txBody>
          <a:bodyPr wrap="square" lIns="0" tIns="0" rIns="0" bIns="0" anchor="t" anchorCtr="0"/>
          <a:p>
            <a:pPr>
              <a:lnSpc>
                <a:spcPct val="150000"/>
              </a:lnSpc>
            </a:pPr>
            <a:r>
              <a:rPr lang="en-US" altLang="zh-CN" sz="1600" b="1" dirty="0">
                <a:solidFill>
                  <a:srgbClr val="407486"/>
                </a:solidFill>
                <a:latin typeface="微软雅黑" panose="020B0503020204020204" charset="-122"/>
                <a:ea typeface="微软雅黑" panose="020B0503020204020204" charset="-122"/>
                <a:sym typeface="Arial" panose="020B0604020202020204" pitchFamily="34" charset="0"/>
              </a:rPr>
              <a:t>       </a:t>
            </a:r>
            <a:r>
              <a:rPr lang="zh-CN" altLang="en-US" sz="1600" b="1" dirty="0">
                <a:solidFill>
                  <a:srgbClr val="407486"/>
                </a:solidFill>
                <a:latin typeface="微软雅黑" panose="020B0503020204020204" charset="-122"/>
                <a:ea typeface="微软雅黑" panose="020B0503020204020204" charset="-122"/>
                <a:sym typeface="Arial" panose="020B0604020202020204" pitchFamily="34" charset="0"/>
              </a:rPr>
              <a:t>土地征收或收回后，通过法定程序确定使用权人，是项目落地的关键步骤。</a:t>
            </a:r>
            <a:endParaRPr lang="zh-CN" altLang="en-US" sz="1600" b="1" dirty="0">
              <a:solidFill>
                <a:srgbClr val="407486"/>
              </a:solidFill>
              <a:latin typeface="微软雅黑" panose="020B0503020204020204" charset="-122"/>
              <a:ea typeface="微软雅黑" panose="020B0503020204020204" charset="-122"/>
              <a:sym typeface="Arial" panose="020B0604020202020204" pitchFamily="34" charset="0"/>
            </a:endParaRPr>
          </a:p>
        </p:txBody>
      </p:sp>
      <p:sp>
        <p:nvSpPr>
          <p:cNvPr id="53255" name="矩形 10"/>
          <p:cNvSpPr/>
          <p:nvPr/>
        </p:nvSpPr>
        <p:spPr>
          <a:xfrm>
            <a:off x="2085975" y="4562475"/>
            <a:ext cx="3005138" cy="461963"/>
          </a:xfrm>
          <a:prstGeom prst="rect">
            <a:avLst/>
          </a:prstGeom>
          <a:noFill/>
          <a:ln w="9525">
            <a:noFill/>
          </a:ln>
        </p:spPr>
        <p:txBody>
          <a:bodyPr wrap="square" lIns="0" tIns="0" rIns="0" bIns="0" anchor="b" anchorCtr="0"/>
          <a:p>
            <a:pPr algn="ctr"/>
            <a:r>
              <a:rPr lang="zh-CN" altLang="en-US" sz="2400" b="1" dirty="0">
                <a:solidFill>
                  <a:schemeClr val="accent1"/>
                </a:solidFill>
                <a:latin typeface="汉仪小隶书简" charset="0"/>
                <a:ea typeface="微软雅黑" panose="020B0503020204020204" charset="-122"/>
                <a:sym typeface="汉仪小隶书简" charset="0"/>
              </a:rPr>
              <a:t>土地供应概念</a:t>
            </a:r>
            <a:endParaRPr lang="zh-CN" altLang="en-US" sz="2400" dirty="0">
              <a:latin typeface="微软雅黑" panose="020B0503020204020204" charset="-122"/>
              <a:ea typeface="微软雅黑" panose="020B0503020204020204" charset="-122"/>
            </a:endParaRPr>
          </a:p>
        </p:txBody>
      </p:sp>
      <p:sp>
        <p:nvSpPr>
          <p:cNvPr id="53256" name="矩形 13"/>
          <p:cNvSpPr/>
          <p:nvPr/>
        </p:nvSpPr>
        <p:spPr>
          <a:xfrm>
            <a:off x="6518275" y="5163820"/>
            <a:ext cx="4511675" cy="1104900"/>
          </a:xfrm>
          <a:prstGeom prst="rect">
            <a:avLst/>
          </a:prstGeom>
          <a:noFill/>
          <a:ln w="9525">
            <a:noFill/>
          </a:ln>
        </p:spPr>
        <p:txBody>
          <a:bodyPr wrap="square" lIns="0" tIns="0" rIns="0" bIns="0" anchor="t" anchorCtr="0"/>
          <a:p>
            <a:pPr algn="ctr">
              <a:lnSpc>
                <a:spcPct val="150000"/>
              </a:lnSpc>
            </a:pPr>
            <a:r>
              <a:rPr lang="zh-CN" altLang="en-US" sz="1600" b="1" dirty="0">
                <a:solidFill>
                  <a:srgbClr val="407486"/>
                </a:solidFill>
                <a:latin typeface="微软雅黑" panose="020B0503020204020204" charset="-122"/>
                <a:ea typeface="微软雅黑" panose="020B0503020204020204" charset="-122"/>
                <a:sym typeface="Arial" panose="020B0604020202020204" pitchFamily="34" charset="0"/>
              </a:rPr>
              <a:t>主要分为划拨和出让两种，各有适用条件和流程。</a:t>
            </a:r>
            <a:endParaRPr lang="zh-CN" altLang="en-US" sz="1600" b="1" dirty="0">
              <a:solidFill>
                <a:srgbClr val="407486"/>
              </a:solidFill>
              <a:latin typeface="微软雅黑" panose="020B0503020204020204" charset="-122"/>
              <a:ea typeface="微软雅黑" panose="020B0503020204020204" charset="-122"/>
              <a:sym typeface="Arial" panose="020B0604020202020204" pitchFamily="34" charset="0"/>
            </a:endParaRPr>
          </a:p>
        </p:txBody>
      </p:sp>
      <p:sp>
        <p:nvSpPr>
          <p:cNvPr id="53257" name="矩形 14"/>
          <p:cNvSpPr/>
          <p:nvPr/>
        </p:nvSpPr>
        <p:spPr>
          <a:xfrm>
            <a:off x="7097713" y="4562475"/>
            <a:ext cx="3005137" cy="461963"/>
          </a:xfrm>
          <a:prstGeom prst="rect">
            <a:avLst/>
          </a:prstGeom>
          <a:noFill/>
          <a:ln w="9525">
            <a:noFill/>
          </a:ln>
        </p:spPr>
        <p:txBody>
          <a:bodyPr wrap="square" lIns="0" tIns="0" rIns="0" bIns="0" anchor="b" anchorCtr="0"/>
          <a:p>
            <a:pPr algn="ctr"/>
            <a:r>
              <a:rPr lang="zh-CN" altLang="en-US" sz="2400" b="1" dirty="0">
                <a:solidFill>
                  <a:schemeClr val="accent1"/>
                </a:solidFill>
                <a:latin typeface="汉仪小隶书简" charset="0"/>
                <a:ea typeface="微软雅黑" panose="020B0503020204020204" charset="-122"/>
                <a:sym typeface="汉仪小隶书简" charset="0"/>
              </a:rPr>
              <a:t>土地供应方式</a:t>
            </a:r>
            <a:endParaRPr lang="zh-CN" altLang="en-US" sz="2400" b="1" dirty="0">
              <a:solidFill>
                <a:schemeClr val="accent1"/>
              </a:solidFill>
              <a:latin typeface="汉仪小隶书简" charset="0"/>
              <a:ea typeface="微软雅黑" panose="020B0503020204020204" charset="-122"/>
              <a:sym typeface="汉仪小隶书简" charset="0"/>
            </a:endParaRPr>
          </a:p>
        </p:txBody>
      </p:sp>
      <p:pic>
        <p:nvPicPr>
          <p:cNvPr id="53258" name="图片 2"/>
          <p:cNvPicPr>
            <a:picLocks noChangeAspect="1"/>
          </p:cNvPicPr>
          <p:nvPr/>
        </p:nvPicPr>
        <p:blipFill>
          <a:blip r:embed="rId2"/>
          <a:stretch>
            <a:fillRect/>
          </a:stretch>
        </p:blipFill>
        <p:spPr>
          <a:xfrm>
            <a:off x="1911985" y="1989455"/>
            <a:ext cx="3087370" cy="2162175"/>
          </a:xfrm>
          <a:prstGeom prst="rect">
            <a:avLst/>
          </a:prstGeom>
          <a:noFill/>
          <a:ln w="9525">
            <a:noFill/>
          </a:ln>
        </p:spPr>
      </p:pic>
      <p:pic>
        <p:nvPicPr>
          <p:cNvPr id="53259" name="图片 3"/>
          <p:cNvPicPr>
            <a:picLocks noChangeAspect="1"/>
          </p:cNvPicPr>
          <p:nvPr/>
        </p:nvPicPr>
        <p:blipFill>
          <a:blip r:embed="rId3"/>
          <a:stretch>
            <a:fillRect/>
          </a:stretch>
        </p:blipFill>
        <p:spPr>
          <a:xfrm>
            <a:off x="6859588" y="1989138"/>
            <a:ext cx="3243262" cy="2162175"/>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4274" name="标题 1"/>
          <p:cNvSpPr/>
          <p:nvPr/>
        </p:nvSpPr>
        <p:spPr>
          <a:xfrm>
            <a:off x="303213" y="4383088"/>
            <a:ext cx="7402512" cy="1700212"/>
          </a:xfrm>
          <a:prstGeom prst="rect">
            <a:avLst/>
          </a:prstGeom>
          <a:solidFill>
            <a:srgbClr val="D8D8D8"/>
          </a:solidFill>
          <a:ln w="9525">
            <a:noFill/>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54275" name="标题 1"/>
          <p:cNvSpPr/>
          <p:nvPr/>
        </p:nvSpPr>
        <p:spPr>
          <a:xfrm>
            <a:off x="301625" y="2152650"/>
            <a:ext cx="7404100" cy="1866900"/>
          </a:xfrm>
          <a:prstGeom prst="rect">
            <a:avLst/>
          </a:prstGeom>
          <a:solidFill>
            <a:srgbClr val="D8D8D8"/>
          </a:solidFill>
          <a:ln w="9525">
            <a:noFill/>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54276"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54277"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54278"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（一）土地供应的概念和方式</a:t>
            </a:r>
            <a:endParaRPr lang="zh-CN" altLang="en-US" dirty="0">
              <a:latin typeface="微软雅黑" panose="020B0503020204020204" charset="-122"/>
              <a:ea typeface="微软雅黑" panose="020B0503020204020204" charset="-122"/>
            </a:endParaRPr>
          </a:p>
        </p:txBody>
      </p:sp>
      <p:sp>
        <p:nvSpPr>
          <p:cNvPr id="54279" name="文本框 1"/>
          <p:cNvSpPr/>
          <p:nvPr/>
        </p:nvSpPr>
        <p:spPr>
          <a:xfrm>
            <a:off x="301625" y="1568450"/>
            <a:ext cx="7404100" cy="2316163"/>
          </a:xfrm>
          <a:prstGeom prst="rect">
            <a:avLst/>
          </a:prstGeom>
          <a:noFill/>
          <a:ln w="9525">
            <a:noFill/>
          </a:ln>
        </p:spPr>
        <p:txBody>
          <a:bodyPr anchor="t" anchorCtr="0"/>
          <a:p>
            <a:pPr indent="406400" algn="just">
              <a:lnSpc>
                <a:spcPct val="20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1.</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国有建设用地使用权划拨</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pPr indent="406400" algn="just">
              <a:lnSpc>
                <a:spcPct val="18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概念：是指</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县级以上人民政府</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依法批准，在土地使用者缴纳补偿、安置等费用后将该幅土地交付其使用，或者将土地无偿交给使用者使用的行为。划拨用地应依法报经县级以上人民政府批准，由市、县人民政府自然资源部门向用地单位或个人颁发</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《国有建设用地划拨决定书》</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indent="406400" algn="just">
              <a:lnSpc>
                <a:spcPct val="200000"/>
              </a:lnSpc>
            </a:pP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p:txBody>
      </p:sp>
      <p:pic>
        <p:nvPicPr>
          <p:cNvPr id="54280" name="图片 8"/>
          <p:cNvPicPr>
            <a:picLocks noChangeAspect="1"/>
          </p:cNvPicPr>
          <p:nvPr/>
        </p:nvPicPr>
        <p:blipFill>
          <a:blip r:embed="rId2"/>
          <a:srcRect l="5695" t="6328" r="4770" b="3766"/>
          <a:stretch>
            <a:fillRect/>
          </a:stretch>
        </p:blipFill>
        <p:spPr>
          <a:xfrm>
            <a:off x="8159750" y="2089150"/>
            <a:ext cx="3179763" cy="3994150"/>
          </a:xfrm>
          <a:prstGeom prst="rect">
            <a:avLst/>
          </a:prstGeom>
          <a:noFill/>
          <a:ln w="9525" cap="flat" cmpd="sng">
            <a:solidFill>
              <a:schemeClr val="tx1"/>
            </a:solidFill>
            <a:prstDash val="solid"/>
            <a:miter/>
            <a:headEnd type="none" w="med" len="med"/>
            <a:tailEnd type="none" w="med" len="med"/>
          </a:ln>
        </p:spPr>
      </p:pic>
      <p:sp>
        <p:nvSpPr>
          <p:cNvPr id="54281" name="文本框 2"/>
          <p:cNvSpPr/>
          <p:nvPr/>
        </p:nvSpPr>
        <p:spPr>
          <a:xfrm>
            <a:off x="390525" y="4559300"/>
            <a:ext cx="7173913" cy="1260475"/>
          </a:xfrm>
          <a:prstGeom prst="rect">
            <a:avLst/>
          </a:prstGeom>
          <a:noFill/>
          <a:ln w="9525">
            <a:noFill/>
          </a:ln>
        </p:spPr>
        <p:txBody>
          <a:bodyPr wrap="square" anchor="t" anchorCtr="0">
            <a:spAutoFit/>
          </a:bodyPr>
          <a:p>
            <a:pPr indent="406400" algn="just">
              <a:lnSpc>
                <a:spcPct val="16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划拨范围：主要包括</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国家机关用地和军事用地、城市基础设施用地和公益事业用地、国家重点扶持的能源、交通、水利等基础设施用地</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等。除法律、行政法规另有规定外，划拨土地使用权</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没有使用期限</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的限制。</a:t>
            </a:r>
            <a:endParaRPr lang="zh-CN" altLang="en-US" dirty="0">
              <a:latin typeface="微软雅黑" panose="020B0503020204020204" charset="-122"/>
              <a:ea typeface="微软雅黑" panose="020B050302020402020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5298" name="圆角矩形 3"/>
          <p:cNvSpPr/>
          <p:nvPr/>
        </p:nvSpPr>
        <p:spPr>
          <a:xfrm>
            <a:off x="720725" y="3565525"/>
            <a:ext cx="4435475" cy="2865438"/>
          </a:xfrm>
          <a:custGeom>
            <a:avLst/>
            <a:gdLst/>
            <a:ahLst/>
            <a:cxnLst>
              <a:cxn ang="0">
                <a:pos x="0" y="0"/>
              </a:cxn>
              <a:cxn ang="0">
                <a:pos x="0" y="0"/>
              </a:cxn>
              <a:cxn ang="0">
                <a:pos x="0" y="0"/>
              </a:cxn>
              <a:cxn ang="0">
                <a:pos x="0" y="0"/>
              </a:cxn>
            </a:cxnLst>
            <a:pathLst>
              <a:path w="8162" h="6688">
                <a:moveTo>
                  <a:pt x="7955" y="0"/>
                </a:moveTo>
                <a:lnTo>
                  <a:pt x="7963" y="4"/>
                </a:lnTo>
                <a:cubicBezTo>
                  <a:pt x="8081" y="60"/>
                  <a:pt x="8162" y="181"/>
                  <a:pt x="8162" y="320"/>
                </a:cubicBezTo>
                <a:lnTo>
                  <a:pt x="8162" y="6337"/>
                </a:lnTo>
                <a:cubicBezTo>
                  <a:pt x="8162" y="6531"/>
                  <a:pt x="8005" y="6688"/>
                  <a:pt x="7811" y="6688"/>
                </a:cubicBezTo>
                <a:lnTo>
                  <a:pt x="307" y="6688"/>
                </a:lnTo>
                <a:cubicBezTo>
                  <a:pt x="180" y="6688"/>
                  <a:pt x="68" y="6620"/>
                  <a:pt x="7" y="6519"/>
                </a:cubicBezTo>
                <a:lnTo>
                  <a:pt x="0" y="6507"/>
                </a:lnTo>
                <a:lnTo>
                  <a:pt x="7" y="6511"/>
                </a:lnTo>
                <a:cubicBezTo>
                  <a:pt x="49" y="6528"/>
                  <a:pt x="96" y="6538"/>
                  <a:pt x="144" y="6538"/>
                </a:cubicBezTo>
                <a:lnTo>
                  <a:pt x="7648" y="6538"/>
                </a:lnTo>
                <a:cubicBezTo>
                  <a:pt x="7842" y="6538"/>
                  <a:pt x="7999" y="6381"/>
                  <a:pt x="7999" y="6187"/>
                </a:cubicBezTo>
                <a:lnTo>
                  <a:pt x="7999" y="170"/>
                </a:lnTo>
                <a:cubicBezTo>
                  <a:pt x="7999" y="110"/>
                  <a:pt x="7984" y="53"/>
                  <a:pt x="7957" y="3"/>
                </a:cubicBezTo>
                <a:lnTo>
                  <a:pt x="7955" y="0"/>
                </a:lnTo>
                <a:close/>
              </a:path>
            </a:pathLst>
          </a:custGeom>
          <a:solidFill>
            <a:schemeClr val="accent1"/>
          </a:solidFill>
          <a:ln w="12700">
            <a:noFill/>
          </a:ln>
        </p:spPr>
        <p:txBody>
          <a:bodyPr/>
          <a:p>
            <a:endParaRPr lang="zh-CN" altLang="en-US"/>
          </a:p>
        </p:txBody>
      </p:sp>
      <p:sp>
        <p:nvSpPr>
          <p:cNvPr id="55299" name="圆角矩形 3"/>
          <p:cNvSpPr/>
          <p:nvPr/>
        </p:nvSpPr>
        <p:spPr>
          <a:xfrm>
            <a:off x="5365750" y="3565525"/>
            <a:ext cx="6170613" cy="2863850"/>
          </a:xfrm>
          <a:prstGeom prst="roundRect">
            <a:avLst>
              <a:gd name="adj" fmla="val 5222"/>
            </a:avLst>
          </a:prstGeom>
          <a:solidFill>
            <a:srgbClr val="FFFFFF">
              <a:alpha val="9999"/>
            </a:srgbClr>
          </a:solidFill>
          <a:ln w="12700" cap="flat" cmpd="sng">
            <a:solidFill>
              <a:schemeClr val="accent2"/>
            </a:solidFill>
            <a:prstDash val="solid"/>
            <a:round/>
            <a:headEnd type="none" w="med" len="med"/>
            <a:tailEnd type="none" w="med" len="med"/>
          </a:ln>
        </p:spPr>
        <p:txBody>
          <a:bodyPr wrap="square" lIns="323850" tIns="323850" rIns="323850" bIns="698500" anchor="t" anchorCtr="0"/>
          <a:p>
            <a:pPr algn="just">
              <a:lnSpc>
                <a:spcPct val="13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上述用地以外的其他用途的土地供地计划公布后，同一宗地有两个以上意向用地者的，应采用招标拍卖挂牌方式出让，仅有一个意向用地者的，可采用</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协议出让</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方式供地。公开出让是项目取得土地使用权的主要方式。</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algn="just">
              <a:lnSpc>
                <a:spcPct val="130000"/>
              </a:lnSpc>
            </a:pP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55300" name="圆角矩形 3"/>
          <p:cNvSpPr/>
          <p:nvPr/>
        </p:nvSpPr>
        <p:spPr>
          <a:xfrm>
            <a:off x="536575" y="3567113"/>
            <a:ext cx="4619625" cy="2795587"/>
          </a:xfrm>
          <a:prstGeom prst="roundRect">
            <a:avLst>
              <a:gd name="adj" fmla="val 5222"/>
            </a:avLst>
          </a:prstGeom>
          <a:solidFill>
            <a:srgbClr val="FFFFFF">
              <a:alpha val="9999"/>
            </a:srgbClr>
          </a:solidFill>
          <a:ln w="12700" cap="flat" cmpd="sng">
            <a:solidFill>
              <a:schemeClr val="accent1"/>
            </a:solidFill>
            <a:prstDash val="solid"/>
            <a:round/>
            <a:headEnd type="none" w="med" len="med"/>
            <a:tailEnd type="none" w="med" len="med"/>
          </a:ln>
        </p:spPr>
        <p:txBody>
          <a:bodyPr wrap="square" lIns="323850" tIns="323850" rIns="323850" bIns="698500" anchor="t" anchorCtr="0"/>
          <a:p>
            <a:pPr algn="just">
              <a:lnSpc>
                <a:spcPct val="14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国有建设用地使用权出让有公开出让、协议出让两种方式。在政府供地中，</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工业、商业、旅游、娱乐</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和</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商品住宅</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等各类经营性用地，必须以</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招标拍卖挂牌</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等公开方式出让。</a:t>
            </a:r>
            <a:endParaRPr lang="en-US" altLang="zh-CN" dirty="0">
              <a:latin typeface="微软雅黑" panose="020B0503020204020204" charset="-122"/>
              <a:ea typeface="微软雅黑" panose="020B0503020204020204" charset="-122"/>
            </a:endParaRPr>
          </a:p>
        </p:txBody>
      </p:sp>
      <p:sp>
        <p:nvSpPr>
          <p:cNvPr id="55301"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55302"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55303"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（一）土地供应的概念和方式</a:t>
            </a:r>
            <a:endParaRPr lang="zh-CN" altLang="en-US" dirty="0">
              <a:latin typeface="微软雅黑" panose="020B0503020204020204" charset="-122"/>
              <a:ea typeface="微软雅黑" panose="020B0503020204020204" charset="-122"/>
            </a:endParaRPr>
          </a:p>
        </p:txBody>
      </p:sp>
      <p:grpSp>
        <p:nvGrpSpPr>
          <p:cNvPr id="55304" name="组合 53255"/>
          <p:cNvGrpSpPr/>
          <p:nvPr/>
        </p:nvGrpSpPr>
        <p:grpSpPr>
          <a:xfrm>
            <a:off x="519113" y="2103438"/>
            <a:ext cx="11331575" cy="1057275"/>
            <a:chOff x="0" y="0"/>
            <a:chExt cx="6076950" cy="2633541"/>
          </a:xfrm>
        </p:grpSpPr>
        <p:grpSp>
          <p:nvGrpSpPr>
            <p:cNvPr id="55305" name="组合 53256"/>
            <p:cNvGrpSpPr/>
            <p:nvPr/>
          </p:nvGrpSpPr>
          <p:grpSpPr>
            <a:xfrm>
              <a:off x="0" y="0"/>
              <a:ext cx="6076950" cy="2633541"/>
              <a:chOff x="0" y="0"/>
              <a:chExt cx="6076950" cy="2633541"/>
            </a:xfrm>
          </p:grpSpPr>
          <p:grpSp>
            <p:nvGrpSpPr>
              <p:cNvPr id="55306" name="组合 53257"/>
              <p:cNvGrpSpPr/>
              <p:nvPr/>
            </p:nvGrpSpPr>
            <p:grpSpPr>
              <a:xfrm>
                <a:off x="0" y="18932"/>
                <a:ext cx="6076950" cy="2595560"/>
                <a:chOff x="0" y="0"/>
                <a:chExt cx="5274310" cy="2248535"/>
              </a:xfrm>
            </p:grpSpPr>
            <p:sp>
              <p:nvSpPr>
                <p:cNvPr id="55307" name="任意多边形: 形状 7"/>
                <p:cNvSpPr/>
                <p:nvPr/>
              </p:nvSpPr>
              <p:spPr>
                <a:xfrm>
                  <a:off x="8266" y="8266"/>
                  <a:ext cx="5257776" cy="2232001"/>
                </a:xfrm>
                <a:custGeom>
                  <a:avLst/>
                  <a:gdLst/>
                  <a:ahLst/>
                  <a:cxnLst>
                    <a:cxn ang="0">
                      <a:pos x="0" y="0"/>
                    </a:cxn>
                    <a:cxn ang="0">
                      <a:pos x="5257776" y="0"/>
                    </a:cxn>
                    <a:cxn ang="0">
                      <a:pos x="5257776" y="2232002"/>
                    </a:cxn>
                    <a:cxn ang="0">
                      <a:pos x="0" y="2232002"/>
                    </a:cxn>
                    <a:cxn ang="0">
                      <a:pos x="0" y="0"/>
                    </a:cxn>
                  </a:cxnLst>
                  <a:pathLst>
                    <a:path w="5257776" h="2232001">
                      <a:moveTo>
                        <a:pt x="0" y="0"/>
                      </a:moveTo>
                      <a:lnTo>
                        <a:pt x="5257776" y="0"/>
                      </a:lnTo>
                      <a:lnTo>
                        <a:pt x="5257776" y="2232002"/>
                      </a:lnTo>
                      <a:lnTo>
                        <a:pt x="0" y="2232002"/>
                      </a:lnTo>
                      <a:lnTo>
                        <a:pt x="0" y="0"/>
                      </a:lnTo>
                      <a:close/>
                    </a:path>
                  </a:pathLst>
                </a:custGeom>
                <a:solidFill>
                  <a:srgbClr val="FFFFFF"/>
                </a:solidFill>
                <a:ln w="8256">
                  <a:noFill/>
                </a:ln>
              </p:spPr>
              <p:txBody>
                <a:bodyPr/>
                <a:p>
                  <a:endParaRPr lang="zh-CN" altLang="en-US"/>
                </a:p>
              </p:txBody>
            </p:sp>
            <p:sp>
              <p:nvSpPr>
                <p:cNvPr id="55308" name="任意多边形: 形状 8"/>
                <p:cNvSpPr/>
                <p:nvPr/>
              </p:nvSpPr>
              <p:spPr>
                <a:xfrm>
                  <a:off x="0" y="0"/>
                  <a:ext cx="5274310" cy="2248535"/>
                </a:xfrm>
                <a:custGeom>
                  <a:avLst/>
                  <a:gdLst/>
                  <a:ahLst/>
                  <a:cxnLst>
                    <a:cxn ang="0">
                      <a:pos x="5274310" y="0"/>
                    </a:cxn>
                    <a:cxn ang="0">
                      <a:pos x="0" y="0"/>
                    </a:cxn>
                    <a:cxn ang="0">
                      <a:pos x="0" y="2248535"/>
                    </a:cxn>
                    <a:cxn ang="0">
                      <a:pos x="5274310" y="2248535"/>
                    </a:cxn>
                    <a:cxn ang="0">
                      <a:pos x="5274310" y="0"/>
                    </a:cxn>
                    <a:cxn ang="0">
                      <a:pos x="16534" y="2232002"/>
                    </a:cxn>
                    <a:cxn ang="0">
                      <a:pos x="16534" y="16533"/>
                    </a:cxn>
                    <a:cxn ang="0">
                      <a:pos x="5257776" y="16533"/>
                    </a:cxn>
                    <a:cxn ang="0">
                      <a:pos x="5257776" y="2232002"/>
                    </a:cxn>
                    <a:cxn ang="0">
                      <a:pos x="16534" y="2232002"/>
                    </a:cxn>
                  </a:cxnLst>
                  <a:pathLst>
                    <a:path w="5274310" h="2248535">
                      <a:moveTo>
                        <a:pt x="5274310" y="0"/>
                      </a:moveTo>
                      <a:lnTo>
                        <a:pt x="0" y="0"/>
                      </a:lnTo>
                      <a:lnTo>
                        <a:pt x="0" y="2248535"/>
                      </a:lnTo>
                      <a:lnTo>
                        <a:pt x="5274310" y="2248535"/>
                      </a:lnTo>
                      <a:lnTo>
                        <a:pt x="5274310" y="0"/>
                      </a:lnTo>
                      <a:close/>
                      <a:moveTo>
                        <a:pt x="16534" y="2232002"/>
                      </a:moveTo>
                      <a:lnTo>
                        <a:pt x="16534" y="16533"/>
                      </a:lnTo>
                      <a:lnTo>
                        <a:pt x="5257776" y="16533"/>
                      </a:lnTo>
                      <a:lnTo>
                        <a:pt x="5257776" y="2232002"/>
                      </a:lnTo>
                      <a:lnTo>
                        <a:pt x="16534" y="2232002"/>
                      </a:lnTo>
                      <a:close/>
                    </a:path>
                  </a:pathLst>
                </a:custGeom>
                <a:solidFill>
                  <a:srgbClr val="6DAF93"/>
                </a:solidFill>
                <a:ln w="8256">
                  <a:noFill/>
                </a:ln>
              </p:spPr>
              <p:txBody>
                <a:bodyPr/>
                <a:p>
                  <a:endParaRPr lang="zh-CN" altLang="en-US"/>
                </a:p>
              </p:txBody>
            </p:sp>
          </p:grpSp>
          <p:sp>
            <p:nvSpPr>
              <p:cNvPr id="55309" name="任意多边形: 形状 5"/>
              <p:cNvSpPr/>
              <p:nvPr/>
            </p:nvSpPr>
            <p:spPr>
              <a:xfrm>
                <a:off x="340045" y="0"/>
                <a:ext cx="1628775" cy="57150"/>
              </a:xfrm>
              <a:custGeom>
                <a:avLst/>
                <a:gdLst/>
                <a:ahLst/>
                <a:cxnLst>
                  <a:cxn ang="0">
                    <a:pos x="0" y="0"/>
                  </a:cxn>
                  <a:cxn ang="0">
                    <a:pos x="1628775" y="0"/>
                  </a:cxn>
                  <a:cxn ang="0">
                    <a:pos x="1628775" y="57150"/>
                  </a:cxn>
                  <a:cxn ang="0">
                    <a:pos x="0" y="57150"/>
                  </a:cxn>
                </a:cxnLst>
                <a:pathLst>
                  <a:path w="1628775" h="57150">
                    <a:moveTo>
                      <a:pt x="0" y="0"/>
                    </a:moveTo>
                    <a:lnTo>
                      <a:pt x="1628775" y="0"/>
                    </a:lnTo>
                    <a:lnTo>
                      <a:pt x="1628775" y="57150"/>
                    </a:lnTo>
                    <a:lnTo>
                      <a:pt x="0" y="57150"/>
                    </a:lnTo>
                    <a:close/>
                  </a:path>
                </a:pathLst>
              </a:custGeom>
              <a:solidFill>
                <a:srgbClr val="6DAF93"/>
              </a:solidFill>
              <a:ln w="9525">
                <a:noFill/>
              </a:ln>
            </p:spPr>
            <p:txBody>
              <a:bodyPr/>
              <a:p>
                <a:endParaRPr lang="zh-CN" altLang="en-US"/>
              </a:p>
            </p:txBody>
          </p:sp>
          <p:sp>
            <p:nvSpPr>
              <p:cNvPr id="55310" name="任意多边形: 形状 6"/>
              <p:cNvSpPr/>
              <p:nvPr/>
            </p:nvSpPr>
            <p:spPr>
              <a:xfrm>
                <a:off x="4100512" y="2576391"/>
                <a:ext cx="1628775" cy="57150"/>
              </a:xfrm>
              <a:custGeom>
                <a:avLst/>
                <a:gdLst/>
                <a:ahLst/>
                <a:cxnLst>
                  <a:cxn ang="0">
                    <a:pos x="0" y="0"/>
                  </a:cxn>
                  <a:cxn ang="0">
                    <a:pos x="1628775" y="0"/>
                  </a:cxn>
                  <a:cxn ang="0">
                    <a:pos x="1628775" y="57150"/>
                  </a:cxn>
                  <a:cxn ang="0">
                    <a:pos x="0" y="57150"/>
                  </a:cxn>
                </a:cxnLst>
                <a:pathLst>
                  <a:path w="1628775" h="57150">
                    <a:moveTo>
                      <a:pt x="0" y="0"/>
                    </a:moveTo>
                    <a:lnTo>
                      <a:pt x="1628775" y="0"/>
                    </a:lnTo>
                    <a:lnTo>
                      <a:pt x="1628775" y="57150"/>
                    </a:lnTo>
                    <a:lnTo>
                      <a:pt x="0" y="57150"/>
                    </a:lnTo>
                    <a:close/>
                  </a:path>
                </a:pathLst>
              </a:custGeom>
              <a:solidFill>
                <a:srgbClr val="6DAF93"/>
              </a:solidFill>
              <a:ln w="9525">
                <a:noFill/>
              </a:ln>
            </p:spPr>
            <p:txBody>
              <a:bodyPr/>
              <a:p>
                <a:endParaRPr lang="zh-CN" altLang="en-US"/>
              </a:p>
            </p:txBody>
          </p:sp>
        </p:grpSp>
        <p:sp>
          <p:nvSpPr>
            <p:cNvPr id="55311" name="文本框 23"/>
            <p:cNvSpPr/>
            <p:nvPr/>
          </p:nvSpPr>
          <p:spPr>
            <a:xfrm>
              <a:off x="94670" y="102957"/>
              <a:ext cx="5866836" cy="2126882"/>
            </a:xfrm>
            <a:prstGeom prst="rect">
              <a:avLst/>
            </a:prstGeom>
            <a:noFill/>
            <a:ln w="9525">
              <a:noFill/>
            </a:ln>
          </p:spPr>
          <p:txBody>
            <a:bodyPr wrap="square" anchor="ctr" anchorCtr="0"/>
            <a:p>
              <a:pPr algn="just">
                <a:lnSpc>
                  <a:spcPct val="170000"/>
                </a:lnSpc>
              </a:pPr>
              <a:r>
                <a:rPr lang="en-US" altLang="zh-CN" sz="1800"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1800" b="1" dirty="0">
                  <a:solidFill>
                    <a:srgbClr val="407486"/>
                  </a:solidFill>
                  <a:latin typeface="微软雅黑" panose="020B0503020204020204" charset="-122"/>
                  <a:ea typeface="微软雅黑" panose="020B0503020204020204" charset="-122"/>
                  <a:sym typeface="微软雅黑" panose="020B0503020204020204" charset="-122"/>
                </a:rPr>
                <a:t>概念：是指国家以土地所有者的身份将国有建设用地土地使用权在</a:t>
              </a:r>
              <a:r>
                <a:rPr lang="zh-CN" altLang="en-US" sz="1800" b="1" dirty="0">
                  <a:solidFill>
                    <a:srgbClr val="C00000"/>
                  </a:solidFill>
                  <a:latin typeface="微软雅黑" panose="020B0503020204020204" charset="-122"/>
                  <a:ea typeface="微软雅黑" panose="020B0503020204020204" charset="-122"/>
                  <a:sym typeface="微软雅黑" panose="020B0503020204020204" charset="-122"/>
                </a:rPr>
                <a:t>一定年限内</a:t>
              </a:r>
              <a:r>
                <a:rPr lang="zh-CN" altLang="en-US" sz="1800" b="1" dirty="0">
                  <a:solidFill>
                    <a:srgbClr val="407486"/>
                  </a:solidFill>
                  <a:latin typeface="微软雅黑" panose="020B0503020204020204" charset="-122"/>
                  <a:ea typeface="微软雅黑" panose="020B0503020204020204" charset="-122"/>
                  <a:sym typeface="微软雅黑" panose="020B0503020204020204" charset="-122"/>
                </a:rPr>
                <a:t>出让与土地使用者,并由土地使用者向国家支付土地使用权出让金。</a:t>
              </a:r>
              <a:endParaRPr lang="zh-CN" altLang="en-US" dirty="0">
                <a:latin typeface="微软雅黑" panose="020B0503020204020204" charset="-122"/>
                <a:ea typeface="微软雅黑" panose="020B0503020204020204" charset="-122"/>
              </a:endParaRPr>
            </a:p>
          </p:txBody>
        </p:sp>
      </p:grpSp>
      <p:sp>
        <p:nvSpPr>
          <p:cNvPr id="55312" name="文本框 24"/>
          <p:cNvSpPr/>
          <p:nvPr/>
        </p:nvSpPr>
        <p:spPr>
          <a:xfrm>
            <a:off x="292100" y="1458913"/>
            <a:ext cx="6096000" cy="644525"/>
          </a:xfrm>
          <a:prstGeom prst="rect">
            <a:avLst/>
          </a:prstGeom>
          <a:noFill/>
          <a:ln w="9525">
            <a:noFill/>
          </a:ln>
        </p:spPr>
        <p:txBody>
          <a:bodyPr wrap="square" anchor="t" anchorCtr="0">
            <a:spAutoFit/>
          </a:bodyPr>
          <a:p>
            <a:pPr indent="406400" algn="just">
              <a:lnSpc>
                <a:spcPct val="20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2.</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国有建设用地使用权出让</a:t>
            </a:r>
            <a:endParaRPr lang="zh-CN" altLang="en-US" dirty="0">
              <a:latin typeface="微软雅黑" panose="020B0503020204020204" charset="-122"/>
              <a:ea typeface="微软雅黑" panose="020B0503020204020204" charset="-122"/>
            </a:endParaRPr>
          </a:p>
        </p:txBody>
      </p:sp>
      <p:sp>
        <p:nvSpPr>
          <p:cNvPr id="55313" name="圆角矩形 3"/>
          <p:cNvSpPr/>
          <p:nvPr/>
        </p:nvSpPr>
        <p:spPr>
          <a:xfrm>
            <a:off x="5367338" y="3567113"/>
            <a:ext cx="6267450" cy="2857500"/>
          </a:xfrm>
          <a:custGeom>
            <a:avLst/>
            <a:gdLst/>
            <a:ahLst/>
            <a:cxnLst>
              <a:cxn ang="0">
                <a:pos x="0" y="0"/>
              </a:cxn>
              <a:cxn ang="0">
                <a:pos x="0" y="0"/>
              </a:cxn>
              <a:cxn ang="0">
                <a:pos x="0" y="0"/>
              </a:cxn>
              <a:cxn ang="0">
                <a:pos x="0" y="0"/>
              </a:cxn>
            </a:cxnLst>
            <a:pathLst>
              <a:path w="8162" h="6688">
                <a:moveTo>
                  <a:pt x="7955" y="0"/>
                </a:moveTo>
                <a:lnTo>
                  <a:pt x="7963" y="4"/>
                </a:lnTo>
                <a:cubicBezTo>
                  <a:pt x="8081" y="60"/>
                  <a:pt x="8162" y="181"/>
                  <a:pt x="8162" y="320"/>
                </a:cubicBezTo>
                <a:lnTo>
                  <a:pt x="8162" y="6337"/>
                </a:lnTo>
                <a:cubicBezTo>
                  <a:pt x="8162" y="6531"/>
                  <a:pt x="8005" y="6688"/>
                  <a:pt x="7811" y="6688"/>
                </a:cubicBezTo>
                <a:lnTo>
                  <a:pt x="307" y="6688"/>
                </a:lnTo>
                <a:cubicBezTo>
                  <a:pt x="180" y="6688"/>
                  <a:pt x="68" y="6620"/>
                  <a:pt x="7" y="6519"/>
                </a:cubicBezTo>
                <a:lnTo>
                  <a:pt x="0" y="6507"/>
                </a:lnTo>
                <a:lnTo>
                  <a:pt x="7" y="6511"/>
                </a:lnTo>
                <a:cubicBezTo>
                  <a:pt x="49" y="6528"/>
                  <a:pt x="96" y="6538"/>
                  <a:pt x="144" y="6538"/>
                </a:cubicBezTo>
                <a:lnTo>
                  <a:pt x="7648" y="6538"/>
                </a:lnTo>
                <a:cubicBezTo>
                  <a:pt x="7842" y="6538"/>
                  <a:pt x="7999" y="6381"/>
                  <a:pt x="7999" y="6187"/>
                </a:cubicBezTo>
                <a:lnTo>
                  <a:pt x="7999" y="170"/>
                </a:lnTo>
                <a:cubicBezTo>
                  <a:pt x="7999" y="110"/>
                  <a:pt x="7984" y="53"/>
                  <a:pt x="7957" y="3"/>
                </a:cubicBezTo>
                <a:lnTo>
                  <a:pt x="7955" y="0"/>
                </a:lnTo>
                <a:close/>
              </a:path>
            </a:pathLst>
          </a:custGeom>
          <a:solidFill>
            <a:schemeClr val="accent2"/>
          </a:solidFill>
          <a:ln w="12700">
            <a:noFill/>
          </a:ln>
        </p:spPr>
        <p:txBody>
          <a:bodyPr/>
          <a:p>
            <a:endParaRPr lang="zh-CN" altLang="en-US"/>
          </a:p>
        </p:txBody>
      </p:sp>
      <p:sp>
        <p:nvSpPr>
          <p:cNvPr id="55314" name="文本框 46"/>
          <p:cNvSpPr/>
          <p:nvPr/>
        </p:nvSpPr>
        <p:spPr>
          <a:xfrm>
            <a:off x="587375" y="3190875"/>
            <a:ext cx="5080000" cy="336550"/>
          </a:xfrm>
          <a:prstGeom prst="rect">
            <a:avLst/>
          </a:prstGeom>
          <a:noFill/>
          <a:ln w="9525">
            <a:noFill/>
          </a:ln>
        </p:spPr>
        <p:txBody>
          <a:bodyPr anchor="t" anchorCtr="0">
            <a:spAutoFit/>
          </a:bodyPr>
          <a:p>
            <a:pPr algn="just"/>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出让方式和范围：</a:t>
            </a:r>
            <a:endParaRPr lang="zh-CN" altLang="en-US" dirty="0">
              <a:latin typeface="微软雅黑" panose="020B0503020204020204" charset="-122"/>
              <a:ea typeface="微软雅黑" panose="020B050302020402020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6322"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56323"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56324"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（二）</a:t>
            </a:r>
            <a:r>
              <a:rPr lang="zh-CN" altLang="en-US" sz="2200" b="1" dirty="0">
                <a:solidFill>
                  <a:srgbClr val="000000"/>
                </a:solidFill>
                <a:latin typeface="思源黑体 CN Heavy" pitchFamily="2" charset="-122"/>
                <a:ea typeface="思源黑体 CN Heavy" pitchFamily="2" charset="-122"/>
                <a:sym typeface="思源黑体 CN Heavy" pitchFamily="2" charset="-122"/>
              </a:rPr>
              <a:t>土地供应的前提条件</a:t>
            </a:r>
            <a:endParaRPr lang="zh-CN" altLang="en-US" dirty="0">
              <a:latin typeface="微软雅黑" panose="020B0503020204020204" charset="-122"/>
              <a:ea typeface="微软雅黑" panose="020B0503020204020204" charset="-122"/>
            </a:endParaRPr>
          </a:p>
        </p:txBody>
      </p:sp>
      <p:grpSp>
        <p:nvGrpSpPr>
          <p:cNvPr id="56325" name="组合 54276"/>
          <p:cNvGrpSpPr/>
          <p:nvPr/>
        </p:nvGrpSpPr>
        <p:grpSpPr>
          <a:xfrm>
            <a:off x="519113" y="2103438"/>
            <a:ext cx="11331575" cy="3013075"/>
            <a:chOff x="0" y="0"/>
            <a:chExt cx="6076950" cy="2633541"/>
          </a:xfrm>
        </p:grpSpPr>
        <p:grpSp>
          <p:nvGrpSpPr>
            <p:cNvPr id="56326" name="组合 54277"/>
            <p:cNvGrpSpPr/>
            <p:nvPr/>
          </p:nvGrpSpPr>
          <p:grpSpPr>
            <a:xfrm>
              <a:off x="0" y="0"/>
              <a:ext cx="6076950" cy="2633541"/>
              <a:chOff x="0" y="0"/>
              <a:chExt cx="6076950" cy="2633541"/>
            </a:xfrm>
          </p:grpSpPr>
          <p:grpSp>
            <p:nvGrpSpPr>
              <p:cNvPr id="56327" name="组合 54278"/>
              <p:cNvGrpSpPr/>
              <p:nvPr/>
            </p:nvGrpSpPr>
            <p:grpSpPr>
              <a:xfrm>
                <a:off x="0" y="18932"/>
                <a:ext cx="6076950" cy="2595560"/>
                <a:chOff x="0" y="0"/>
                <a:chExt cx="5274310" cy="2248535"/>
              </a:xfrm>
            </p:grpSpPr>
            <p:sp>
              <p:nvSpPr>
                <p:cNvPr id="56328" name="任意多边形: 形状 7"/>
                <p:cNvSpPr/>
                <p:nvPr/>
              </p:nvSpPr>
              <p:spPr>
                <a:xfrm>
                  <a:off x="8266" y="8266"/>
                  <a:ext cx="5257776" cy="2232001"/>
                </a:xfrm>
                <a:custGeom>
                  <a:avLst/>
                  <a:gdLst/>
                  <a:ahLst/>
                  <a:cxnLst>
                    <a:cxn ang="0">
                      <a:pos x="0" y="0"/>
                    </a:cxn>
                    <a:cxn ang="0">
                      <a:pos x="5257776" y="0"/>
                    </a:cxn>
                    <a:cxn ang="0">
                      <a:pos x="5257776" y="2232002"/>
                    </a:cxn>
                    <a:cxn ang="0">
                      <a:pos x="0" y="2232002"/>
                    </a:cxn>
                    <a:cxn ang="0">
                      <a:pos x="0" y="0"/>
                    </a:cxn>
                  </a:cxnLst>
                  <a:pathLst>
                    <a:path w="5257776" h="2232001">
                      <a:moveTo>
                        <a:pt x="0" y="0"/>
                      </a:moveTo>
                      <a:lnTo>
                        <a:pt x="5257776" y="0"/>
                      </a:lnTo>
                      <a:lnTo>
                        <a:pt x="5257776" y="2232002"/>
                      </a:lnTo>
                      <a:lnTo>
                        <a:pt x="0" y="2232002"/>
                      </a:lnTo>
                      <a:lnTo>
                        <a:pt x="0" y="0"/>
                      </a:lnTo>
                      <a:close/>
                    </a:path>
                  </a:pathLst>
                </a:custGeom>
                <a:solidFill>
                  <a:srgbClr val="FFFFFF"/>
                </a:solidFill>
                <a:ln w="8256">
                  <a:noFill/>
                </a:ln>
              </p:spPr>
              <p:txBody>
                <a:bodyPr/>
                <a:p>
                  <a:endParaRPr lang="zh-CN" altLang="en-US"/>
                </a:p>
              </p:txBody>
            </p:sp>
            <p:sp>
              <p:nvSpPr>
                <p:cNvPr id="56329" name="任意多边形: 形状 8"/>
                <p:cNvSpPr/>
                <p:nvPr/>
              </p:nvSpPr>
              <p:spPr>
                <a:xfrm>
                  <a:off x="0" y="0"/>
                  <a:ext cx="5274310" cy="2248535"/>
                </a:xfrm>
                <a:custGeom>
                  <a:avLst/>
                  <a:gdLst/>
                  <a:ahLst/>
                  <a:cxnLst>
                    <a:cxn ang="0">
                      <a:pos x="5274310" y="0"/>
                    </a:cxn>
                    <a:cxn ang="0">
                      <a:pos x="0" y="0"/>
                    </a:cxn>
                    <a:cxn ang="0">
                      <a:pos x="0" y="2248535"/>
                    </a:cxn>
                    <a:cxn ang="0">
                      <a:pos x="5274310" y="2248535"/>
                    </a:cxn>
                    <a:cxn ang="0">
                      <a:pos x="5274310" y="0"/>
                    </a:cxn>
                    <a:cxn ang="0">
                      <a:pos x="16534" y="2232002"/>
                    </a:cxn>
                    <a:cxn ang="0">
                      <a:pos x="16534" y="16533"/>
                    </a:cxn>
                    <a:cxn ang="0">
                      <a:pos x="5257776" y="16533"/>
                    </a:cxn>
                    <a:cxn ang="0">
                      <a:pos x="5257776" y="2232002"/>
                    </a:cxn>
                    <a:cxn ang="0">
                      <a:pos x="16534" y="2232002"/>
                    </a:cxn>
                  </a:cxnLst>
                  <a:pathLst>
                    <a:path w="5274310" h="2248535">
                      <a:moveTo>
                        <a:pt x="5274310" y="0"/>
                      </a:moveTo>
                      <a:lnTo>
                        <a:pt x="0" y="0"/>
                      </a:lnTo>
                      <a:lnTo>
                        <a:pt x="0" y="2248535"/>
                      </a:lnTo>
                      <a:lnTo>
                        <a:pt x="5274310" y="2248535"/>
                      </a:lnTo>
                      <a:lnTo>
                        <a:pt x="5274310" y="0"/>
                      </a:lnTo>
                      <a:close/>
                      <a:moveTo>
                        <a:pt x="16534" y="2232002"/>
                      </a:moveTo>
                      <a:lnTo>
                        <a:pt x="16534" y="16533"/>
                      </a:lnTo>
                      <a:lnTo>
                        <a:pt x="5257776" y="16533"/>
                      </a:lnTo>
                      <a:lnTo>
                        <a:pt x="5257776" y="2232002"/>
                      </a:lnTo>
                      <a:lnTo>
                        <a:pt x="16534" y="2232002"/>
                      </a:lnTo>
                      <a:close/>
                    </a:path>
                  </a:pathLst>
                </a:custGeom>
                <a:solidFill>
                  <a:srgbClr val="6DAF93"/>
                </a:solidFill>
                <a:ln w="8256">
                  <a:noFill/>
                </a:ln>
              </p:spPr>
              <p:txBody>
                <a:bodyPr/>
                <a:p>
                  <a:endParaRPr lang="zh-CN" altLang="en-US"/>
                </a:p>
              </p:txBody>
            </p:sp>
          </p:grpSp>
          <p:sp>
            <p:nvSpPr>
              <p:cNvPr id="56330" name="任意多边形: 形状 5"/>
              <p:cNvSpPr/>
              <p:nvPr/>
            </p:nvSpPr>
            <p:spPr>
              <a:xfrm>
                <a:off x="340045" y="0"/>
                <a:ext cx="1628775" cy="57150"/>
              </a:xfrm>
              <a:custGeom>
                <a:avLst/>
                <a:gdLst/>
                <a:ahLst/>
                <a:cxnLst>
                  <a:cxn ang="0">
                    <a:pos x="0" y="0"/>
                  </a:cxn>
                  <a:cxn ang="0">
                    <a:pos x="1628775" y="0"/>
                  </a:cxn>
                  <a:cxn ang="0">
                    <a:pos x="1628775" y="57150"/>
                  </a:cxn>
                  <a:cxn ang="0">
                    <a:pos x="0" y="57150"/>
                  </a:cxn>
                </a:cxnLst>
                <a:pathLst>
                  <a:path w="1628775" h="57150">
                    <a:moveTo>
                      <a:pt x="0" y="0"/>
                    </a:moveTo>
                    <a:lnTo>
                      <a:pt x="1628775" y="0"/>
                    </a:lnTo>
                    <a:lnTo>
                      <a:pt x="1628775" y="57150"/>
                    </a:lnTo>
                    <a:lnTo>
                      <a:pt x="0" y="57150"/>
                    </a:lnTo>
                    <a:close/>
                  </a:path>
                </a:pathLst>
              </a:custGeom>
              <a:solidFill>
                <a:srgbClr val="6DAF93"/>
              </a:solidFill>
              <a:ln w="9525">
                <a:noFill/>
              </a:ln>
            </p:spPr>
            <p:txBody>
              <a:bodyPr/>
              <a:p>
                <a:endParaRPr lang="zh-CN" altLang="en-US"/>
              </a:p>
            </p:txBody>
          </p:sp>
          <p:sp>
            <p:nvSpPr>
              <p:cNvPr id="56331" name="任意多边形: 形状 6"/>
              <p:cNvSpPr/>
              <p:nvPr/>
            </p:nvSpPr>
            <p:spPr>
              <a:xfrm>
                <a:off x="4100512" y="2576391"/>
                <a:ext cx="1628775" cy="57150"/>
              </a:xfrm>
              <a:custGeom>
                <a:avLst/>
                <a:gdLst/>
                <a:ahLst/>
                <a:cxnLst>
                  <a:cxn ang="0">
                    <a:pos x="0" y="0"/>
                  </a:cxn>
                  <a:cxn ang="0">
                    <a:pos x="1628775" y="0"/>
                  </a:cxn>
                  <a:cxn ang="0">
                    <a:pos x="1628775" y="57150"/>
                  </a:cxn>
                  <a:cxn ang="0">
                    <a:pos x="0" y="57150"/>
                  </a:cxn>
                </a:cxnLst>
                <a:pathLst>
                  <a:path w="1628775" h="57150">
                    <a:moveTo>
                      <a:pt x="0" y="0"/>
                    </a:moveTo>
                    <a:lnTo>
                      <a:pt x="1628775" y="0"/>
                    </a:lnTo>
                    <a:lnTo>
                      <a:pt x="1628775" y="57150"/>
                    </a:lnTo>
                    <a:lnTo>
                      <a:pt x="0" y="57150"/>
                    </a:lnTo>
                    <a:close/>
                  </a:path>
                </a:pathLst>
              </a:custGeom>
              <a:solidFill>
                <a:srgbClr val="6DAF93"/>
              </a:solidFill>
              <a:ln w="9525">
                <a:noFill/>
              </a:ln>
            </p:spPr>
            <p:txBody>
              <a:bodyPr/>
              <a:p>
                <a:endParaRPr lang="zh-CN" altLang="en-US"/>
              </a:p>
            </p:txBody>
          </p:sp>
        </p:grpSp>
        <p:sp>
          <p:nvSpPr>
            <p:cNvPr id="56332" name="文本框 23"/>
            <p:cNvSpPr/>
            <p:nvPr/>
          </p:nvSpPr>
          <p:spPr>
            <a:xfrm>
              <a:off x="94670" y="102957"/>
              <a:ext cx="5866836" cy="2126882"/>
            </a:xfrm>
            <a:prstGeom prst="rect">
              <a:avLst/>
            </a:prstGeom>
            <a:noFill/>
            <a:ln w="9525">
              <a:noFill/>
            </a:ln>
          </p:spPr>
          <p:txBody>
            <a:bodyPr wrap="square" anchor="ctr" anchorCtr="0"/>
            <a:p>
              <a:pPr indent="408305" algn="just">
                <a:lnSpc>
                  <a:spcPct val="200000"/>
                </a:lnSpc>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“净地”须具备以下条件：</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土地权利清晰</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安置补偿落实到位</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没有法律经济纠纷</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；地块位置、使用性质、容积率等</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规划条件明确</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；具备动工开发所必需的其他基本条件（主要是指基础设施配套建设）。</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200000"/>
                </a:lnSpc>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形成“净地”的各项工作由县级政府负责组织实施完成。</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为确保拟供应土地权属清晰，</a:t>
              </a: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2024</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年以来，我市主城区土地储备机构收储和政府熟化的土地在供应前均要求</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办理不动产登记</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dirty="0">
                <a:latin typeface="微软雅黑" panose="020B0503020204020204" charset="-122"/>
                <a:ea typeface="微软雅黑" panose="020B0503020204020204" charset="-122"/>
              </a:endParaRPr>
            </a:p>
          </p:txBody>
        </p:sp>
      </p:grpSp>
      <p:sp>
        <p:nvSpPr>
          <p:cNvPr id="56333" name="文本框 24"/>
          <p:cNvSpPr/>
          <p:nvPr/>
        </p:nvSpPr>
        <p:spPr>
          <a:xfrm>
            <a:off x="292100" y="1458913"/>
            <a:ext cx="6096000" cy="644525"/>
          </a:xfrm>
          <a:prstGeom prst="rect">
            <a:avLst/>
          </a:prstGeom>
          <a:noFill/>
          <a:ln w="9525">
            <a:noFill/>
          </a:ln>
        </p:spPr>
        <p:txBody>
          <a:bodyPr wrap="square" anchor="t" anchorCtr="0">
            <a:spAutoFit/>
          </a:bodyPr>
          <a:p>
            <a:pPr indent="406400" algn="just">
              <a:lnSpc>
                <a:spcPct val="200000"/>
              </a:lnSpc>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1.形成“净地”</a:t>
            </a:r>
            <a:endParaRPr lang="zh-CN" altLang="en-US" dirty="0">
              <a:latin typeface="微软雅黑" panose="020B0503020204020204" charset="-122"/>
              <a:ea typeface="微软雅黑" panose="020B050302020402020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7346"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57347"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57348"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（二）</a:t>
            </a:r>
            <a:r>
              <a:rPr lang="zh-CN" altLang="en-US" sz="2200" b="1" dirty="0">
                <a:solidFill>
                  <a:srgbClr val="000000"/>
                </a:solidFill>
                <a:latin typeface="思源黑体 CN Heavy" pitchFamily="2" charset="-122"/>
                <a:ea typeface="思源黑体 CN Heavy" pitchFamily="2" charset="-122"/>
                <a:sym typeface="思源黑体 CN Heavy" pitchFamily="2" charset="-122"/>
              </a:rPr>
              <a:t>土地供应的前提条件</a:t>
            </a:r>
            <a:endParaRPr lang="zh-CN" altLang="en-US" dirty="0">
              <a:latin typeface="微软雅黑" panose="020B0503020204020204" charset="-122"/>
              <a:ea typeface="微软雅黑" panose="020B0503020204020204" charset="-122"/>
            </a:endParaRPr>
          </a:p>
        </p:txBody>
      </p:sp>
      <p:sp>
        <p:nvSpPr>
          <p:cNvPr id="57349" name="文本框 24"/>
          <p:cNvSpPr/>
          <p:nvPr/>
        </p:nvSpPr>
        <p:spPr>
          <a:xfrm>
            <a:off x="292100" y="1458913"/>
            <a:ext cx="6096000" cy="645160"/>
          </a:xfrm>
          <a:prstGeom prst="rect">
            <a:avLst/>
          </a:prstGeom>
          <a:noFill/>
          <a:ln w="9525">
            <a:noFill/>
          </a:ln>
        </p:spPr>
        <p:txBody>
          <a:bodyPr wrap="square" anchor="t" anchorCtr="0">
            <a:spAutoFit/>
          </a:bodyPr>
          <a:p>
            <a:pPr indent="406400" algn="just">
              <a:lnSpc>
                <a:spcPct val="20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2.落实“用地清单制”要求</a:t>
            </a:r>
            <a:endParaRPr lang="en-US" altLang="zh-CN" dirty="0">
              <a:latin typeface="微软雅黑" panose="020B0503020204020204" charset="-122"/>
              <a:ea typeface="微软雅黑" panose="020B0503020204020204" charset="-122"/>
            </a:endParaRPr>
          </a:p>
        </p:txBody>
      </p:sp>
      <p:sp>
        <p:nvSpPr>
          <p:cNvPr id="57350" name="标题 1"/>
          <p:cNvSpPr/>
          <p:nvPr>
            <p:custDataLst>
              <p:tags r:id="rId2"/>
            </p:custDataLst>
          </p:nvPr>
        </p:nvSpPr>
        <p:spPr>
          <a:xfrm>
            <a:off x="525463" y="2219325"/>
            <a:ext cx="3757612" cy="4211638"/>
          </a:xfrm>
          <a:prstGeom prst="rect">
            <a:avLst/>
          </a:prstGeom>
          <a:solidFill>
            <a:schemeClr val="bg1"/>
          </a:solidFill>
          <a:ln w="12700" cap="sq" cmpd="sng">
            <a:solidFill>
              <a:schemeClr val="accent1"/>
            </a:solidFill>
            <a:prstDash val="solid"/>
            <a:miter/>
            <a:headEnd type="none" w="med" len="med"/>
            <a:tailEnd type="none" w="med" len="med"/>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57351" name="标题 1"/>
          <p:cNvSpPr/>
          <p:nvPr>
            <p:custDataLst>
              <p:tags r:id="rId3"/>
            </p:custDataLst>
          </p:nvPr>
        </p:nvSpPr>
        <p:spPr>
          <a:xfrm>
            <a:off x="525463" y="2216150"/>
            <a:ext cx="3757612" cy="438150"/>
          </a:xfrm>
          <a:prstGeom prst="rect">
            <a:avLst/>
          </a:prstGeom>
          <a:solidFill>
            <a:srgbClr val="407385"/>
          </a:solidFill>
          <a:ln w="9525">
            <a:noFill/>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57352" name="标题 1"/>
          <p:cNvSpPr/>
          <p:nvPr>
            <p:custDataLst>
              <p:tags r:id="rId4"/>
            </p:custDataLst>
          </p:nvPr>
        </p:nvSpPr>
        <p:spPr>
          <a:xfrm>
            <a:off x="709613" y="2895600"/>
            <a:ext cx="3354387" cy="3354388"/>
          </a:xfrm>
          <a:prstGeom prst="rect">
            <a:avLst/>
          </a:prstGeom>
          <a:noFill/>
          <a:ln w="9525">
            <a:noFill/>
          </a:ln>
        </p:spPr>
        <p:txBody>
          <a:bodyPr wrap="square" lIns="0" tIns="0" rIns="0" bIns="0" anchor="t" anchorCtr="0"/>
          <a:p>
            <a:pPr>
              <a:lnSpc>
                <a:spcPct val="150000"/>
              </a:lnSpc>
            </a:pPr>
            <a:r>
              <a:rPr lang="en-US" altLang="zh-CN" sz="1600" b="1" dirty="0">
                <a:solidFill>
                  <a:srgbClr val="000000"/>
                </a:solidFill>
                <a:latin typeface="微软雅黑" panose="020B0503020204020204" charset="-122"/>
                <a:ea typeface="微软雅黑" panose="020B0503020204020204" charset="-122"/>
                <a:sym typeface="微软雅黑" panose="020B0503020204020204" charset="-122"/>
              </a:rPr>
              <a:t>       </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县级政府组织资规、住建、生态环境、文旅、水利、城管、审批、气象等部门在区域评估和普查的基础上，明确项目建设管控要求，形成一张清单，出让土地成交后交付用地单位，作为项目审批管理、技术审查的主要依据，实现</a:t>
            </a:r>
            <a:r>
              <a:rPr lang="en-US" altLang="zh-CN" sz="1600" b="1" dirty="0">
                <a:solidFill>
                  <a:srgbClr val="C00000"/>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拿地即开工</a:t>
            </a:r>
            <a:r>
              <a:rPr lang="en-US" altLang="zh-CN" sz="1600" b="1" dirty="0">
                <a:solidFill>
                  <a:srgbClr val="C00000"/>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的改革目标。</a:t>
            </a:r>
            <a:endParaRPr lang="zh-CN" altLang="en-US" dirty="0">
              <a:latin typeface="微软雅黑" panose="020B0503020204020204" charset="-122"/>
              <a:ea typeface="微软雅黑" panose="020B0503020204020204" charset="-122"/>
            </a:endParaRPr>
          </a:p>
        </p:txBody>
      </p:sp>
      <p:sp>
        <p:nvSpPr>
          <p:cNvPr id="57353" name="标题 1"/>
          <p:cNvSpPr/>
          <p:nvPr>
            <p:custDataLst>
              <p:tags r:id="rId5"/>
            </p:custDataLst>
          </p:nvPr>
        </p:nvSpPr>
        <p:spPr>
          <a:xfrm rot="10800000">
            <a:off x="7345363" y="4878388"/>
            <a:ext cx="657225" cy="657225"/>
          </a:xfrm>
          <a:custGeom>
            <a:avLst/>
            <a:gdLst/>
            <a:ahLst/>
            <a:cxnLst/>
            <a:pathLst>
              <a:path w="1036" h="1036">
                <a:moveTo>
                  <a:pt x="0" y="0"/>
                </a:moveTo>
                <a:lnTo>
                  <a:pt x="1036" y="0"/>
                </a:lnTo>
                <a:lnTo>
                  <a:pt x="888" y="147"/>
                </a:lnTo>
                <a:lnTo>
                  <a:pt x="162" y="147"/>
                </a:lnTo>
                <a:lnTo>
                  <a:pt x="162" y="873"/>
                </a:lnTo>
                <a:lnTo>
                  <a:pt x="0" y="1036"/>
                </a:lnTo>
                <a:close/>
              </a:path>
            </a:pathLst>
          </a:custGeom>
          <a:solidFill>
            <a:schemeClr val="accent1"/>
          </a:solidFill>
          <a:ln w="9525">
            <a:noFill/>
          </a:ln>
        </p:spPr>
        <p:txBody>
          <a:bodyPr/>
          <a:p>
            <a:endParaRPr lang="zh-CN" altLang="en-US"/>
          </a:p>
        </p:txBody>
      </p:sp>
      <p:sp>
        <p:nvSpPr>
          <p:cNvPr id="57354" name="标题 1"/>
          <p:cNvSpPr/>
          <p:nvPr>
            <p:custDataLst>
              <p:tags r:id="rId6"/>
            </p:custDataLst>
          </p:nvPr>
        </p:nvSpPr>
        <p:spPr>
          <a:xfrm>
            <a:off x="4514850" y="2209800"/>
            <a:ext cx="3746500" cy="4221163"/>
          </a:xfrm>
          <a:prstGeom prst="rect">
            <a:avLst/>
          </a:prstGeom>
          <a:solidFill>
            <a:schemeClr val="bg1"/>
          </a:solidFill>
          <a:ln w="12700" cap="sq" cmpd="sng">
            <a:solidFill>
              <a:schemeClr val="accent1"/>
            </a:solidFill>
            <a:prstDash val="solid"/>
            <a:miter/>
            <a:headEnd type="none" w="med" len="med"/>
            <a:tailEnd type="none" w="med" len="med"/>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57355" name="标题 1"/>
          <p:cNvSpPr/>
          <p:nvPr>
            <p:custDataLst>
              <p:tags r:id="rId7"/>
            </p:custDataLst>
          </p:nvPr>
        </p:nvSpPr>
        <p:spPr>
          <a:xfrm>
            <a:off x="4681538" y="2898775"/>
            <a:ext cx="3322637" cy="3249613"/>
          </a:xfrm>
          <a:prstGeom prst="rect">
            <a:avLst/>
          </a:prstGeom>
          <a:noFill/>
          <a:ln w="9525">
            <a:noFill/>
          </a:ln>
        </p:spPr>
        <p:txBody>
          <a:bodyPr wrap="square" lIns="0" tIns="0" rIns="0" bIns="0" anchor="t" anchorCtr="0"/>
          <a:p>
            <a:pPr>
              <a:lnSpc>
                <a:spcPct val="150000"/>
              </a:lnSpc>
            </a:pPr>
            <a:r>
              <a:rPr lang="en-US" altLang="zh-CN" sz="1600" b="1" dirty="0">
                <a:solidFill>
                  <a:srgbClr val="000000"/>
                </a:solidFill>
                <a:latin typeface="微软雅黑" panose="020B0503020204020204" charset="-122"/>
                <a:ea typeface="微软雅黑" panose="020B0503020204020204" charset="-122"/>
                <a:sym typeface="微软雅黑" panose="020B0503020204020204" charset="-122"/>
              </a:rPr>
              <a:t>      </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土壤污染调查报告评审、建设条件、考古调查勘探、地质灾害危险性评估、地下管线、人防工程、历史建筑保护对象、水资源论证、水土保持、防洪影响、地震安全性、园林绿化和古树名木、气候可行性、气象探测环境保护等</a:t>
            </a:r>
            <a:r>
              <a:rPr lang="en-US" altLang="zh-CN" sz="1600" b="1" dirty="0">
                <a:solidFill>
                  <a:srgbClr val="C00000"/>
                </a:solidFill>
                <a:latin typeface="微软雅黑" panose="020B0503020204020204" charset="-122"/>
                <a:ea typeface="微软雅黑" panose="020B0503020204020204" charset="-122"/>
                <a:sym typeface="微软雅黑" panose="020B0503020204020204" charset="-122"/>
              </a:rPr>
              <a:t>14</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项</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（可根据土地用途和后续审批需求，选择性开展）。</a:t>
            </a:r>
            <a:endParaRPr lang="zh-CN" altLang="en-US" dirty="0">
              <a:latin typeface="微软雅黑" panose="020B0503020204020204" charset="-122"/>
              <a:ea typeface="微软雅黑" panose="020B0503020204020204" charset="-122"/>
            </a:endParaRPr>
          </a:p>
        </p:txBody>
      </p:sp>
      <p:sp>
        <p:nvSpPr>
          <p:cNvPr id="57356" name="标题 1"/>
          <p:cNvSpPr/>
          <p:nvPr>
            <p:custDataLst>
              <p:tags r:id="rId8"/>
            </p:custDataLst>
          </p:nvPr>
        </p:nvSpPr>
        <p:spPr>
          <a:xfrm>
            <a:off x="4514850" y="2212975"/>
            <a:ext cx="3746500" cy="415925"/>
          </a:xfrm>
          <a:prstGeom prst="rect">
            <a:avLst/>
          </a:prstGeom>
          <a:solidFill>
            <a:srgbClr val="407385"/>
          </a:solidFill>
          <a:ln w="9525">
            <a:noFill/>
          </a:ln>
        </p:spPr>
        <p:txBody>
          <a:bodyPr wrap="square" lIns="0" tIns="0" rIns="0" bIns="0" anchor="ctr" anchorCtr="0"/>
          <a:p>
            <a:pPr algn="ctr">
              <a:lnSpc>
                <a:spcPct val="150000"/>
              </a:lnSpc>
            </a:pPr>
            <a:r>
              <a:rPr lang="zh-CN" altLang="en-US" b="1" dirty="0">
                <a:solidFill>
                  <a:schemeClr val="bg1"/>
                </a:solidFill>
                <a:latin typeface="Arial" panose="020B0604020202020204" pitchFamily="34" charset="0"/>
                <a:ea typeface="微软雅黑" panose="020B0503020204020204" charset="-122"/>
                <a:sym typeface="Arial" panose="020B0604020202020204" pitchFamily="34" charset="0"/>
              </a:rPr>
              <a:t>用地清单制内容</a:t>
            </a:r>
            <a:endParaRPr lang="zh-CN" altLang="en-US" dirty="0">
              <a:latin typeface="微软雅黑" panose="020B0503020204020204" charset="-122"/>
              <a:ea typeface="微软雅黑" panose="020B0503020204020204" charset="-122"/>
            </a:endParaRPr>
          </a:p>
        </p:txBody>
      </p:sp>
      <p:sp>
        <p:nvSpPr>
          <p:cNvPr id="57357" name="文本框 26"/>
          <p:cNvSpPr/>
          <p:nvPr>
            <p:custDataLst>
              <p:tags r:id="rId9"/>
            </p:custDataLst>
          </p:nvPr>
        </p:nvSpPr>
        <p:spPr>
          <a:xfrm>
            <a:off x="1308100" y="2239963"/>
            <a:ext cx="5080000" cy="368300"/>
          </a:xfrm>
          <a:prstGeom prst="rect">
            <a:avLst/>
          </a:prstGeom>
          <a:noFill/>
          <a:ln w="9525">
            <a:noFill/>
          </a:ln>
        </p:spPr>
        <p:txBody>
          <a:bodyPr anchor="t" anchorCtr="0">
            <a:spAutoFit/>
          </a:bodyPr>
          <a:p>
            <a:pPr algn="just"/>
            <a:r>
              <a:rPr lang="zh-CN" altLang="en-US" b="1" dirty="0">
                <a:solidFill>
                  <a:schemeClr val="bg1"/>
                </a:solidFill>
                <a:latin typeface="微软雅黑" panose="020B0503020204020204" charset="-122"/>
                <a:ea typeface="微软雅黑" panose="020B0503020204020204" charset="-122"/>
                <a:sym typeface="微软雅黑" panose="020B0503020204020204" charset="-122"/>
              </a:rPr>
              <a:t>用地清单制概念</a:t>
            </a:r>
            <a:endParaRPr lang="zh-CN" altLang="en-US" dirty="0">
              <a:latin typeface="微软雅黑" panose="020B0503020204020204" charset="-122"/>
              <a:ea typeface="微软雅黑" panose="020B0503020204020204" charset="-122"/>
            </a:endParaRPr>
          </a:p>
        </p:txBody>
      </p:sp>
      <p:pic>
        <p:nvPicPr>
          <p:cNvPr id="57358" name="图片 1"/>
          <p:cNvPicPr>
            <a:picLocks noChangeAspect="1"/>
          </p:cNvPicPr>
          <p:nvPr/>
        </p:nvPicPr>
        <p:blipFill>
          <a:blip r:embed="rId10"/>
          <a:stretch>
            <a:fillRect/>
          </a:stretch>
        </p:blipFill>
        <p:spPr>
          <a:xfrm>
            <a:off x="8518525" y="2209800"/>
            <a:ext cx="2936875" cy="4183063"/>
          </a:xfrm>
          <a:prstGeom prst="rect">
            <a:avLst/>
          </a:prstGeom>
          <a:noFill/>
          <a:ln w="9525" cap="flat" cmpd="sng">
            <a:solidFill>
              <a:schemeClr val="tx1"/>
            </a:solidFill>
            <a:prstDash val="solid"/>
            <a:miter/>
            <a:headEnd type="none" w="med" len="med"/>
            <a:tailEnd type="none" w="med" len="me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8370"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58371"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58372"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（二）</a:t>
            </a:r>
            <a:r>
              <a:rPr lang="zh-CN" altLang="en-US" sz="2200" b="1" dirty="0">
                <a:solidFill>
                  <a:srgbClr val="000000"/>
                </a:solidFill>
                <a:latin typeface="思源黑体 CN Heavy" pitchFamily="2" charset="-122"/>
                <a:ea typeface="思源黑体 CN Heavy" pitchFamily="2" charset="-122"/>
                <a:sym typeface="思源黑体 CN Heavy" pitchFamily="2" charset="-122"/>
              </a:rPr>
              <a:t>土地供应的前提条件</a:t>
            </a:r>
            <a:endParaRPr lang="zh-CN" altLang="en-US" dirty="0">
              <a:latin typeface="微软雅黑" panose="020B0503020204020204" charset="-122"/>
              <a:ea typeface="微软雅黑" panose="020B0503020204020204" charset="-122"/>
            </a:endParaRPr>
          </a:p>
        </p:txBody>
      </p:sp>
      <p:sp>
        <p:nvSpPr>
          <p:cNvPr id="58373" name="文本框 24"/>
          <p:cNvSpPr/>
          <p:nvPr/>
        </p:nvSpPr>
        <p:spPr>
          <a:xfrm>
            <a:off x="292100" y="1458913"/>
            <a:ext cx="6096000" cy="639762"/>
          </a:xfrm>
          <a:prstGeom prst="rect">
            <a:avLst/>
          </a:prstGeom>
          <a:noFill/>
          <a:ln w="9525">
            <a:noFill/>
          </a:ln>
        </p:spPr>
        <p:txBody>
          <a:bodyPr wrap="square" anchor="t" anchorCtr="0">
            <a:spAutoFit/>
          </a:bodyPr>
          <a:p>
            <a:pPr indent="406400" algn="just">
              <a:lnSpc>
                <a:spcPct val="200000"/>
              </a:lnSpc>
            </a:pP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3.落实工业用地“标准地”供给要求</a:t>
            </a:r>
            <a:endParaRPr lang="zh-CN" altLang="en-US" dirty="0">
              <a:latin typeface="微软雅黑" panose="020B0503020204020204" charset="-122"/>
              <a:ea typeface="微软雅黑" panose="020B0503020204020204" charset="-122"/>
            </a:endParaRPr>
          </a:p>
        </p:txBody>
      </p:sp>
      <p:sp>
        <p:nvSpPr>
          <p:cNvPr id="58374" name="椭圆 7"/>
          <p:cNvSpPr/>
          <p:nvPr/>
        </p:nvSpPr>
        <p:spPr>
          <a:xfrm>
            <a:off x="2954338" y="2171700"/>
            <a:ext cx="792162" cy="790575"/>
          </a:xfrm>
          <a:prstGeom prst="ellipse">
            <a:avLst/>
          </a:prstGeom>
          <a:solidFill>
            <a:srgbClr val="FFCC99"/>
          </a:solidFill>
          <a:ln w="25400" cap="flat" cmpd="sng">
            <a:solidFill>
              <a:srgbClr val="FFFFFF">
                <a:alpha val="50000"/>
              </a:srgbClr>
            </a:solidFill>
            <a:prstDash val="solid"/>
            <a:round/>
            <a:headEnd type="none" w="med" len="med"/>
            <a:tailEnd type="none" w="med" len="med"/>
          </a:ln>
        </p:spPr>
        <p:txBody>
          <a:bodyPr wrap="square" anchor="ctr" anchorCtr="0"/>
          <a:p>
            <a:pPr algn="ctr"/>
            <a:endParaRPr lang="zh-CN" altLang="zh-CN" sz="3200">
              <a:solidFill>
                <a:srgbClr val="407486"/>
              </a:solidFill>
              <a:latin typeface="汉仪小隶书简" charset="0"/>
              <a:ea typeface="汉仪小隶书简" charset="0"/>
              <a:sym typeface="汉仪小隶书简" charset="0"/>
            </a:endParaRPr>
          </a:p>
        </p:txBody>
      </p:sp>
      <p:sp>
        <p:nvSpPr>
          <p:cNvPr id="58375" name="矩形 14"/>
          <p:cNvSpPr/>
          <p:nvPr/>
        </p:nvSpPr>
        <p:spPr>
          <a:xfrm>
            <a:off x="679450" y="3811588"/>
            <a:ext cx="5029200" cy="2171700"/>
          </a:xfrm>
          <a:prstGeom prst="rect">
            <a:avLst/>
          </a:prstGeom>
          <a:noFill/>
          <a:ln w="9525">
            <a:noFill/>
          </a:ln>
        </p:spPr>
        <p:txBody>
          <a:bodyPr wrap="square" lIns="0" tIns="0" rIns="0" bIns="0" anchor="t" anchorCtr="0"/>
          <a:p>
            <a:pPr>
              <a:lnSpc>
                <a:spcPct val="15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地方政府或依法设立的开发区（园区）管理机构统一开展区域评估，依据国土空间详细规划、区域评估成果和产业发展特点，将</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投资强度、容积率、亩均税收</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等规划条件和控制指标纳入供地方案，由县级以上人民政府面向工业项目出让使用权的国有建设用地。</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algn="ctr">
              <a:lnSpc>
                <a:spcPct val="150000"/>
              </a:lnSpc>
            </a:pPr>
            <a:endParaRPr lang="zh-CN" altLang="en-US" b="1" dirty="0">
              <a:latin typeface="微软雅黑" panose="020B0503020204020204" charset="-122"/>
              <a:ea typeface="微软雅黑" panose="020B0503020204020204" charset="-122"/>
              <a:sym typeface="微软雅黑" panose="020B0503020204020204" charset="-122"/>
            </a:endParaRPr>
          </a:p>
        </p:txBody>
      </p:sp>
      <p:sp>
        <p:nvSpPr>
          <p:cNvPr id="58376" name="椭圆 16"/>
          <p:cNvSpPr/>
          <p:nvPr/>
        </p:nvSpPr>
        <p:spPr>
          <a:xfrm>
            <a:off x="8232775" y="2159000"/>
            <a:ext cx="790575" cy="790575"/>
          </a:xfrm>
          <a:prstGeom prst="ellipse">
            <a:avLst/>
          </a:prstGeom>
          <a:solidFill>
            <a:srgbClr val="FFCC99"/>
          </a:solidFill>
          <a:ln w="25400" cap="flat" cmpd="sng">
            <a:solidFill>
              <a:srgbClr val="FFFFFF">
                <a:alpha val="50000"/>
              </a:srgbClr>
            </a:solidFill>
            <a:prstDash val="solid"/>
            <a:round/>
            <a:headEnd type="none" w="med" len="med"/>
            <a:tailEnd type="none" w="med" len="med"/>
          </a:ln>
        </p:spPr>
        <p:txBody>
          <a:bodyPr wrap="square" anchor="ctr" anchorCtr="0"/>
          <a:p>
            <a:pPr algn="ctr"/>
            <a:endParaRPr lang="zh-CN" altLang="zh-CN" sz="3200">
              <a:solidFill>
                <a:srgbClr val="407486"/>
              </a:solidFill>
              <a:latin typeface="汉仪小隶书简" charset="0"/>
              <a:ea typeface="汉仪小隶书简" charset="0"/>
              <a:sym typeface="汉仪小隶书简" charset="0"/>
            </a:endParaRPr>
          </a:p>
        </p:txBody>
      </p:sp>
      <p:sp>
        <p:nvSpPr>
          <p:cNvPr id="58377" name="矩形 33"/>
          <p:cNvSpPr/>
          <p:nvPr/>
        </p:nvSpPr>
        <p:spPr>
          <a:xfrm>
            <a:off x="6089650" y="3635375"/>
            <a:ext cx="5499100" cy="1506538"/>
          </a:xfrm>
          <a:prstGeom prst="rect">
            <a:avLst/>
          </a:prstGeom>
          <a:noFill/>
          <a:ln w="9525">
            <a:noFill/>
          </a:ln>
        </p:spPr>
        <p:txBody>
          <a:bodyPr wrap="square" lIns="0" tIns="0" rIns="0" bIns="0" anchor="t" anchorCtr="0"/>
          <a:p>
            <a:pPr>
              <a:lnSpc>
                <a:spcPct val="15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“标准地”区域评估实行“</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5+N”</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模式，“5”指节能评价、地质灾害危险性评估、地震安全性评价、压覆重要矿产资源评估、考古调查勘探和文物影响评估 5 项区域性评估；“N”指除以上 5 项评估项目外，规划环境影响评价、防洪影响区域评估、水资源论证区域评估、水土保持区域评估、气候可行性论证、雷电灾害风险评估等，可由地方政府或开发区（园区）管理机构根据当地实际情况纳入区域性评估事项。</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58378" name="矩形 37"/>
          <p:cNvSpPr/>
          <p:nvPr/>
        </p:nvSpPr>
        <p:spPr>
          <a:xfrm>
            <a:off x="2066925" y="3165475"/>
            <a:ext cx="2578100" cy="376238"/>
          </a:xfrm>
          <a:prstGeom prst="rect">
            <a:avLst/>
          </a:prstGeom>
          <a:noFill/>
          <a:ln w="9525">
            <a:noFill/>
          </a:ln>
        </p:spPr>
        <p:txBody>
          <a:bodyPr wrap="square" lIns="0" tIns="0" rIns="0" bIns="0" anchor="ctr" anchorCtr="0"/>
          <a:p>
            <a:pPr algn="ctr"/>
            <a:r>
              <a:rPr lang="zh-CN" altLang="en-US" b="1" dirty="0">
                <a:solidFill>
                  <a:srgbClr val="407486"/>
                </a:solidFill>
                <a:latin typeface="微软雅黑" panose="020B0503020204020204" charset="-122"/>
                <a:ea typeface="微软雅黑" panose="020B0503020204020204" charset="-122"/>
                <a:sym typeface="汉仪小隶书简" charset="0"/>
              </a:rPr>
              <a:t>"标准地"定义与特征</a:t>
            </a:r>
            <a:endParaRPr lang="zh-CN" altLang="en-US" b="1" dirty="0">
              <a:solidFill>
                <a:srgbClr val="407486"/>
              </a:solidFill>
              <a:latin typeface="微软雅黑" panose="020B0503020204020204" charset="-122"/>
              <a:ea typeface="微软雅黑" panose="020B0503020204020204" charset="-122"/>
              <a:sym typeface="汉仪小隶书简" charset="0"/>
            </a:endParaRPr>
          </a:p>
        </p:txBody>
      </p:sp>
      <p:sp>
        <p:nvSpPr>
          <p:cNvPr id="58379" name="矩形 38"/>
          <p:cNvSpPr/>
          <p:nvPr/>
        </p:nvSpPr>
        <p:spPr>
          <a:xfrm>
            <a:off x="7243763" y="3127375"/>
            <a:ext cx="2576512" cy="376238"/>
          </a:xfrm>
          <a:prstGeom prst="rect">
            <a:avLst/>
          </a:prstGeom>
          <a:noFill/>
          <a:ln w="9525">
            <a:noFill/>
          </a:ln>
        </p:spPr>
        <p:txBody>
          <a:bodyPr wrap="square" lIns="0" tIns="0" rIns="0" bIns="0" anchor="ctr" anchorCtr="0"/>
          <a:p>
            <a:pPr algn="ctr"/>
            <a:r>
              <a:rPr lang="zh-CN" altLang="en-US" b="1" dirty="0">
                <a:solidFill>
                  <a:srgbClr val="407486"/>
                </a:solidFill>
                <a:latin typeface="微软雅黑" panose="020B0503020204020204" charset="-122"/>
                <a:ea typeface="微软雅黑" panose="020B0503020204020204" charset="-122"/>
                <a:sym typeface="汉仪小隶书简" charset="0"/>
              </a:rPr>
              <a:t>"标准地"区域评估模式</a:t>
            </a:r>
            <a:endParaRPr lang="zh-CN" altLang="en-US" b="1" dirty="0">
              <a:solidFill>
                <a:srgbClr val="407486"/>
              </a:solidFill>
              <a:latin typeface="微软雅黑" panose="020B0503020204020204" charset="-122"/>
              <a:ea typeface="微软雅黑" panose="020B0503020204020204" charset="-122"/>
              <a:sym typeface="汉仪小隶书简" charset="0"/>
            </a:endParaRPr>
          </a:p>
        </p:txBody>
      </p:sp>
      <p:pic>
        <p:nvPicPr>
          <p:cNvPr id="58380" name="图形 1"/>
          <p:cNvPicPr>
            <a:picLocks noChangeAspect="1"/>
          </p:cNvPicPr>
          <p:nvPr/>
        </p:nvPicPr>
        <p:blipFill>
          <a:blip r:embed="rId2"/>
          <a:stretch>
            <a:fillRect/>
          </a:stretch>
        </p:blipFill>
        <p:spPr>
          <a:xfrm>
            <a:off x="3159125" y="2328863"/>
            <a:ext cx="414338" cy="414337"/>
          </a:xfrm>
          <a:prstGeom prst="rect">
            <a:avLst/>
          </a:prstGeom>
          <a:solidFill>
            <a:srgbClr val="FFCC99"/>
          </a:solidFill>
          <a:ln w="9525">
            <a:noFill/>
          </a:ln>
        </p:spPr>
      </p:pic>
      <p:pic>
        <p:nvPicPr>
          <p:cNvPr id="58381" name="图形 2"/>
          <p:cNvPicPr>
            <a:picLocks noChangeAspect="1"/>
          </p:cNvPicPr>
          <p:nvPr/>
        </p:nvPicPr>
        <p:blipFill>
          <a:blip r:embed="rId3"/>
          <a:stretch>
            <a:fillRect/>
          </a:stretch>
        </p:blipFill>
        <p:spPr>
          <a:xfrm>
            <a:off x="8451850" y="2339975"/>
            <a:ext cx="385763" cy="374650"/>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p:sp>
        <p:nvSpPr>
          <p:cNvPr id="11266" name="直接连接符 17"/>
          <p:cNvSpPr/>
          <p:nvPr/>
        </p:nvSpPr>
        <p:spPr>
          <a:xfrm>
            <a:off x="3279775" y="2921000"/>
            <a:ext cx="5632450" cy="1588"/>
          </a:xfrm>
          <a:prstGeom prst="line">
            <a:avLst/>
          </a:prstGeom>
          <a:ln w="12700" cap="flat" cmpd="sng">
            <a:solidFill>
              <a:srgbClr val="2A4D59"/>
            </a:solidFill>
            <a:prstDash val="dash"/>
            <a:round/>
            <a:headEnd type="oval" w="med" len="med"/>
            <a:tailEnd type="oval" w="med" len="med"/>
          </a:ln>
        </p:spPr>
      </p:sp>
      <p:grpSp>
        <p:nvGrpSpPr>
          <p:cNvPr id="11267" name="组合 8194"/>
          <p:cNvGrpSpPr/>
          <p:nvPr/>
        </p:nvGrpSpPr>
        <p:grpSpPr>
          <a:xfrm>
            <a:off x="5351463" y="1052513"/>
            <a:ext cx="1489075" cy="1489075"/>
            <a:chOff x="0" y="0"/>
            <a:chExt cx="1331258" cy="1331258"/>
          </a:xfrm>
        </p:grpSpPr>
        <p:sp>
          <p:nvSpPr>
            <p:cNvPr id="11268" name="椭圆 19"/>
            <p:cNvSpPr/>
            <p:nvPr/>
          </p:nvSpPr>
          <p:spPr>
            <a:xfrm>
              <a:off x="0" y="0"/>
              <a:ext cx="1331258" cy="1331258"/>
            </a:xfrm>
            <a:prstGeom prst="ellipse">
              <a:avLst/>
            </a:prstGeom>
            <a:solidFill>
              <a:srgbClr val="FFFFFF"/>
            </a:solidFill>
            <a:ln w="155575" cap="flat" cmpd="sng">
              <a:pattFill prst="horz">
                <a:fgClr>
                  <a:srgbClr val="3F5A96"/>
                </a:fgClr>
                <a:bgClr>
                  <a:srgbClr val="FFFFFF"/>
                </a:bgClr>
              </a:pattFill>
              <a:prstDash val="solid"/>
              <a:round/>
              <a:headEnd type="none" w="med" len="med"/>
              <a:tailEnd type="none" w="med" len="med"/>
            </a:ln>
          </p:spPr>
          <p:txBody>
            <a:bodyPr lIns="91423" tIns="45711" rIns="91423" bIns="45711" anchor="ctr" anchorCtr="0"/>
            <a:p>
              <a:pPr algn="ctr"/>
              <a:endParaRPr lang="zh-CN" altLang="zh-CN" sz="4800">
                <a:solidFill>
                  <a:srgbClr val="FFFFFF"/>
                </a:solidFill>
                <a:latin typeface="Impact" panose="020B0806030902050204" pitchFamily="2" charset="0"/>
                <a:ea typeface="微软雅黑" panose="020B0503020204020204" charset="-122"/>
                <a:sym typeface="Impact" panose="020B0806030902050204" pitchFamily="2" charset="0"/>
              </a:endParaRPr>
            </a:p>
          </p:txBody>
        </p:sp>
        <p:sp>
          <p:nvSpPr>
            <p:cNvPr id="11269" name="椭圆 20"/>
            <p:cNvSpPr/>
            <p:nvPr/>
          </p:nvSpPr>
          <p:spPr>
            <a:xfrm>
              <a:off x="179629" y="180497"/>
              <a:ext cx="972000" cy="972000"/>
            </a:xfrm>
            <a:prstGeom prst="ellipse">
              <a:avLst/>
            </a:prstGeom>
            <a:solidFill>
              <a:srgbClr val="407385"/>
            </a:solidFill>
            <a:ln w="14288">
              <a:noFill/>
            </a:ln>
          </p:spPr>
          <p:txBody>
            <a:bodyPr lIns="91423" tIns="45711" rIns="91423" bIns="45711" anchor="t" anchorCtr="0"/>
            <a:p>
              <a:pPr algn="ctr"/>
              <a:endParaRPr lang="zh-CN" altLang="zh-CN" sz="4800">
                <a:solidFill>
                  <a:srgbClr val="000000"/>
                </a:solidFill>
                <a:latin typeface="Impact" panose="020B0806030902050204" pitchFamily="2" charset="0"/>
                <a:ea typeface="微软雅黑" panose="020B0503020204020204" charset="-122"/>
                <a:sym typeface="Impact" panose="020B0806030902050204" pitchFamily="2" charset="0"/>
              </a:endParaRPr>
            </a:p>
          </p:txBody>
        </p:sp>
        <p:sp>
          <p:nvSpPr>
            <p:cNvPr id="11270" name="TextBox 94"/>
            <p:cNvSpPr/>
            <p:nvPr/>
          </p:nvSpPr>
          <p:spPr>
            <a:xfrm>
              <a:off x="174841" y="279757"/>
              <a:ext cx="997390" cy="823954"/>
            </a:xfrm>
            <a:prstGeom prst="rect">
              <a:avLst/>
            </a:prstGeom>
            <a:noFill/>
            <a:ln w="9525">
              <a:noFill/>
            </a:ln>
          </p:spPr>
          <p:txBody>
            <a:bodyPr wrap="square" anchor="t" anchorCtr="0">
              <a:spAutoFit/>
            </a:bodyPr>
            <a:p>
              <a:pPr algn="ctr"/>
              <a:r>
                <a:rPr lang="zh-CN" altLang="en-US" sz="5400" dirty="0">
                  <a:solidFill>
                    <a:schemeClr val="bg1"/>
                  </a:solidFill>
                  <a:latin typeface="Impact" panose="020B0806030902050204" pitchFamily="2" charset="0"/>
                  <a:ea typeface="方正正大黑简体" pitchFamily="2" charset="-122"/>
                  <a:sym typeface="Impact" panose="020B0806030902050204" pitchFamily="2" charset="0"/>
                </a:rPr>
                <a:t>一</a:t>
              </a:r>
              <a:endParaRPr lang="zh-CN" altLang="en-US" dirty="0">
                <a:latin typeface="微软雅黑" panose="020B0503020204020204" charset="-122"/>
                <a:ea typeface="微软雅黑" panose="020B0503020204020204" charset="-122"/>
              </a:endParaRPr>
            </a:p>
          </p:txBody>
        </p:sp>
      </p:grpSp>
      <p:sp>
        <p:nvSpPr>
          <p:cNvPr id="11271" name="矩形 3"/>
          <p:cNvSpPr/>
          <p:nvPr/>
        </p:nvSpPr>
        <p:spPr>
          <a:xfrm>
            <a:off x="4502150" y="3068638"/>
            <a:ext cx="2962275" cy="1273175"/>
          </a:xfrm>
          <a:prstGeom prst="rect">
            <a:avLst/>
          </a:prstGeom>
          <a:noFill/>
          <a:ln w="9525">
            <a:noFill/>
          </a:ln>
        </p:spPr>
        <p:txBody>
          <a:bodyPr wrap="square" anchor="t" anchorCtr="0">
            <a:spAutoFit/>
          </a:bodyPr>
          <a:p>
            <a:pPr algn="dist">
              <a:lnSpc>
                <a:spcPct val="120000"/>
              </a:lnSpc>
              <a:buClr>
                <a:schemeClr val="accent1"/>
              </a:buClr>
            </a:pPr>
            <a:r>
              <a:rPr lang="zh-CN" altLang="en-US" sz="32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sz="3200" b="1" dirty="0">
              <a:solidFill>
                <a:srgbClr val="455731"/>
              </a:solidFill>
              <a:latin typeface="微软雅黑" panose="020B0503020204020204" charset="-122"/>
              <a:ea typeface="微软雅黑" panose="020B0503020204020204" charset="-122"/>
              <a:sym typeface="微软雅黑" panose="020B0503020204020204" charset="-122"/>
            </a:endParaRPr>
          </a:p>
          <a:p>
            <a:pPr algn="r">
              <a:lnSpc>
                <a:spcPct val="120000"/>
              </a:lnSpc>
              <a:buClr>
                <a:schemeClr val="accent1"/>
              </a:buClr>
            </a:pPr>
            <a:endParaRPr lang="zh-CN" altLang="en-US" sz="3200" b="1" dirty="0">
              <a:solidFill>
                <a:srgbClr val="455731"/>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9394"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59395"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59396"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（三）公开出让程序</a:t>
            </a:r>
            <a:endParaRPr lang="zh-CN" altLang="en-US" dirty="0">
              <a:latin typeface="微软雅黑" panose="020B0503020204020204" charset="-122"/>
              <a:ea typeface="微软雅黑" panose="020B0503020204020204" charset="-122"/>
            </a:endParaRPr>
          </a:p>
        </p:txBody>
      </p:sp>
      <p:sp>
        <p:nvSpPr>
          <p:cNvPr id="59397" name="椭圆 30"/>
          <p:cNvSpPr/>
          <p:nvPr/>
        </p:nvSpPr>
        <p:spPr>
          <a:xfrm>
            <a:off x="4489450" y="3554413"/>
            <a:ext cx="3444875" cy="655637"/>
          </a:xfrm>
          <a:prstGeom prst="ellipse">
            <a:avLst/>
          </a:prstGeom>
          <a:solidFill>
            <a:srgbClr val="FFFFFF"/>
          </a:solidFill>
          <a:ln w="12700">
            <a:noFill/>
          </a:ln>
        </p:spPr>
        <p:txBody>
          <a:bodyPr wrap="none" anchor="ctr" anchorCtr="0"/>
          <a:p>
            <a:pPr algn="ctr"/>
            <a:endParaRPr lang="zh-CN" altLang="zh-CN">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59398" name="椭圆 31"/>
          <p:cNvSpPr/>
          <p:nvPr/>
        </p:nvSpPr>
        <p:spPr>
          <a:xfrm>
            <a:off x="4500563" y="4578350"/>
            <a:ext cx="3192462" cy="593725"/>
          </a:xfrm>
          <a:prstGeom prst="ellipse">
            <a:avLst/>
          </a:prstGeom>
          <a:noFill/>
          <a:ln w="12700" cap="flat" cmpd="sng">
            <a:solidFill>
              <a:schemeClr val="accent1"/>
            </a:solidFill>
            <a:prstDash val="solid"/>
            <a:round/>
            <a:headEnd type="none" w="med" len="med"/>
            <a:tailEnd type="none" w="med" len="med"/>
          </a:ln>
        </p:spPr>
        <p:txBody>
          <a:bodyPr wrap="none" anchor="ctr" anchorCtr="0"/>
          <a:p>
            <a:pPr algn="ctr"/>
            <a:endParaRPr lang="zh-CN" altLang="zh-CN">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59399" name="弧形 2"/>
          <p:cNvSpPr/>
          <p:nvPr/>
        </p:nvSpPr>
        <p:spPr>
          <a:xfrm rot="10755890">
            <a:off x="1062038" y="2376488"/>
            <a:ext cx="10069512" cy="2524125"/>
          </a:xfrm>
          <a:custGeom>
            <a:avLst/>
            <a:gdLst/>
            <a:ahLst/>
            <a:cxnLst/>
            <a:pathLst>
              <a:path w="15478" h="3944" stroke="0">
                <a:moveTo>
                  <a:pt x="10277" y="109"/>
                </a:moveTo>
                <a:cubicBezTo>
                  <a:pt x="13306" y="377"/>
                  <a:pt x="15477" y="1110"/>
                  <a:pt x="15477" y="1972"/>
                </a:cubicBezTo>
                <a:cubicBezTo>
                  <a:pt x="15477" y="3061"/>
                  <a:pt x="12012" y="3944"/>
                  <a:pt x="7738" y="3944"/>
                </a:cubicBezTo>
                <a:cubicBezTo>
                  <a:pt x="3464" y="3944"/>
                  <a:pt x="-1" y="3061"/>
                  <a:pt x="-1" y="1972"/>
                </a:cubicBezTo>
                <a:cubicBezTo>
                  <a:pt x="-1" y="1114"/>
                  <a:pt x="2149" y="384"/>
                  <a:pt x="5150" y="113"/>
                </a:cubicBezTo>
                <a:lnTo>
                  <a:pt x="7739" y="1972"/>
                </a:lnTo>
                <a:close/>
              </a:path>
              <a:path w="15478" h="3944" fill="none">
                <a:moveTo>
                  <a:pt x="10277" y="109"/>
                </a:moveTo>
                <a:cubicBezTo>
                  <a:pt x="13306" y="377"/>
                  <a:pt x="15477" y="1110"/>
                  <a:pt x="15477" y="1972"/>
                </a:cubicBezTo>
                <a:cubicBezTo>
                  <a:pt x="15477" y="3061"/>
                  <a:pt x="12012" y="3944"/>
                  <a:pt x="7738" y="3944"/>
                </a:cubicBezTo>
                <a:cubicBezTo>
                  <a:pt x="3464" y="3944"/>
                  <a:pt x="-1" y="3061"/>
                  <a:pt x="-1" y="1972"/>
                </a:cubicBezTo>
                <a:cubicBezTo>
                  <a:pt x="-1" y="1114"/>
                  <a:pt x="2149" y="384"/>
                  <a:pt x="5150" y="113"/>
                </a:cubicBezTo>
              </a:path>
            </a:pathLst>
          </a:custGeom>
          <a:solidFill>
            <a:schemeClr val="bg2"/>
          </a:solidFill>
          <a:ln w="15875" cap="flat" cmpd="sng">
            <a:solidFill>
              <a:schemeClr val="accent1"/>
            </a:solidFill>
            <a:prstDash val="solid"/>
            <a:round/>
            <a:headEnd type="none" w="med" len="med"/>
            <a:tailEnd type="none" w="med" len="med"/>
          </a:ln>
        </p:spPr>
        <p:txBody>
          <a:bodyPr/>
          <a:p>
            <a:endParaRPr lang="zh-CN" altLang="en-US"/>
          </a:p>
        </p:txBody>
      </p:sp>
      <p:sp>
        <p:nvSpPr>
          <p:cNvPr id="59400" name="序号"/>
          <p:cNvSpPr/>
          <p:nvPr/>
        </p:nvSpPr>
        <p:spPr>
          <a:xfrm>
            <a:off x="847725" y="3052763"/>
            <a:ext cx="831850" cy="831850"/>
          </a:xfrm>
          <a:prstGeom prst="ellipse">
            <a:avLst/>
          </a:prstGeom>
          <a:solidFill>
            <a:srgbClr val="9AB0E2"/>
          </a:solidFill>
          <a:ln w="9525">
            <a:noFill/>
          </a:ln>
        </p:spPr>
        <p:txBody>
          <a:bodyPr wrap="none" lIns="0" tIns="0" rIns="0" bIns="0" anchor="ctr" anchorCtr="0"/>
          <a:p>
            <a:pPr algn="ctr"/>
            <a:r>
              <a:rPr lang="en-US" altLang="zh-CN" sz="2400" b="1" dirty="0">
                <a:solidFill>
                  <a:schemeClr val="bg1"/>
                </a:solidFill>
                <a:latin typeface="微软雅黑" panose="020B0503020204020204" charset="-122"/>
                <a:ea typeface="微软雅黑" panose="020B0503020204020204" charset="-122"/>
                <a:sym typeface="微软雅黑" panose="020B0503020204020204" charset="-122"/>
              </a:rPr>
              <a:t>01</a:t>
            </a:r>
            <a:endParaRPr lang="en-US" altLang="zh-CN" sz="2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59401" name="标题"/>
          <p:cNvSpPr/>
          <p:nvPr/>
        </p:nvSpPr>
        <p:spPr>
          <a:xfrm>
            <a:off x="212725" y="4098925"/>
            <a:ext cx="1544638" cy="1738313"/>
          </a:xfrm>
          <a:prstGeom prst="rect">
            <a:avLst/>
          </a:prstGeom>
          <a:noFill/>
          <a:ln w="9525">
            <a:noFill/>
          </a:ln>
        </p:spPr>
        <p:txBody>
          <a:bodyPr wrap="square" lIns="0" tIns="0" rIns="0" bIns="0" anchor="b" anchorCtr="0"/>
          <a:p>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集体研究决策，确定土地出让方案：</a:t>
            </a:r>
            <a:r>
              <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rPr>
              <a:t>政府组织有关部门研究确定土地出让起始价等。</a:t>
            </a:r>
            <a:endPar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endParaRPr>
          </a:p>
        </p:txBody>
      </p:sp>
      <p:sp>
        <p:nvSpPr>
          <p:cNvPr id="59402" name="序号"/>
          <p:cNvSpPr/>
          <p:nvPr/>
        </p:nvSpPr>
        <p:spPr>
          <a:xfrm>
            <a:off x="5578475" y="1735138"/>
            <a:ext cx="831850" cy="831850"/>
          </a:xfrm>
          <a:prstGeom prst="ellipse">
            <a:avLst/>
          </a:prstGeom>
          <a:solidFill>
            <a:srgbClr val="9AB0E2"/>
          </a:solidFill>
          <a:ln w="9525">
            <a:noFill/>
          </a:ln>
        </p:spPr>
        <p:txBody>
          <a:bodyPr wrap="none" lIns="0" tIns="0" rIns="0" bIns="0" anchor="ctr" anchorCtr="0"/>
          <a:p>
            <a:pPr algn="ctr"/>
            <a:r>
              <a:rPr lang="en-US" altLang="zh-CN" sz="2400" b="1" dirty="0">
                <a:solidFill>
                  <a:srgbClr val="FFFFFF"/>
                </a:solidFill>
                <a:latin typeface="微软雅黑" panose="020B0503020204020204" charset="-122"/>
                <a:ea typeface="微软雅黑" panose="020B0503020204020204" charset="-122"/>
                <a:sym typeface="微软雅黑" panose="020B0503020204020204" charset="-122"/>
              </a:rPr>
              <a:t>03</a:t>
            </a:r>
            <a:endParaRPr lang="en-US" altLang="zh-CN" dirty="0">
              <a:latin typeface="微软雅黑" panose="020B0503020204020204" charset="-122"/>
              <a:ea typeface="微软雅黑" panose="020B0503020204020204" charset="-122"/>
            </a:endParaRPr>
          </a:p>
        </p:txBody>
      </p:sp>
      <p:sp>
        <p:nvSpPr>
          <p:cNvPr id="59403" name="标题"/>
          <p:cNvSpPr/>
          <p:nvPr/>
        </p:nvSpPr>
        <p:spPr>
          <a:xfrm>
            <a:off x="5180013" y="2459038"/>
            <a:ext cx="2065337" cy="1751012"/>
          </a:xfrm>
          <a:prstGeom prst="rect">
            <a:avLst/>
          </a:prstGeom>
          <a:noFill/>
          <a:ln w="9525">
            <a:noFill/>
          </a:ln>
        </p:spPr>
        <p:txBody>
          <a:bodyPr wrap="square" lIns="0" tIns="0" rIns="0" bIns="0" anchor="b" anchorCtr="0"/>
          <a:p>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发布土地出让公告：</a:t>
            </a:r>
            <a:r>
              <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rPr>
              <a:t>明确规划条件、建设条件，进入网上竞拍程序，不少于20天的公告期和10个工作日的挂牌期。</a:t>
            </a:r>
            <a:endPar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endParaRPr>
          </a:p>
        </p:txBody>
      </p:sp>
      <p:sp>
        <p:nvSpPr>
          <p:cNvPr id="59404" name="序号"/>
          <p:cNvSpPr/>
          <p:nvPr/>
        </p:nvSpPr>
        <p:spPr>
          <a:xfrm>
            <a:off x="3055938" y="2120900"/>
            <a:ext cx="831850" cy="831850"/>
          </a:xfrm>
          <a:prstGeom prst="ellipse">
            <a:avLst/>
          </a:prstGeom>
          <a:solidFill>
            <a:srgbClr val="9BC2CF"/>
          </a:solidFill>
          <a:ln w="9525">
            <a:noFill/>
          </a:ln>
        </p:spPr>
        <p:txBody>
          <a:bodyPr wrap="none" lIns="0" tIns="0" rIns="0" bIns="0" anchor="ctr" anchorCtr="0"/>
          <a:p>
            <a:pPr algn="ctr"/>
            <a:r>
              <a:rPr lang="en-US" altLang="zh-CN" sz="2400" b="1" dirty="0">
                <a:solidFill>
                  <a:schemeClr val="bg1"/>
                </a:solidFill>
                <a:latin typeface="微软雅黑" panose="020B0503020204020204" charset="-122"/>
                <a:ea typeface="微软雅黑" panose="020B0503020204020204" charset="-122"/>
                <a:sym typeface="微软雅黑" panose="020B0503020204020204" charset="-122"/>
              </a:rPr>
              <a:t>02</a:t>
            </a:r>
            <a:endParaRPr lang="en-US" altLang="zh-CN" sz="2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59405" name="标题"/>
          <p:cNvSpPr/>
          <p:nvPr/>
        </p:nvSpPr>
        <p:spPr>
          <a:xfrm>
            <a:off x="2481263" y="2780348"/>
            <a:ext cx="1865312" cy="1619250"/>
          </a:xfrm>
          <a:prstGeom prst="rect">
            <a:avLst/>
          </a:prstGeom>
          <a:noFill/>
          <a:ln w="9525">
            <a:noFill/>
          </a:ln>
        </p:spPr>
        <p:txBody>
          <a:bodyPr wrap="square" lIns="0" tIns="0" rIns="0" bIns="0" anchor="b" anchorCtr="0"/>
          <a:p>
            <a:pPr algn="l"/>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呈报政府批复：</a:t>
            </a:r>
            <a:endParaRPr lang="zh-CN" altLang="en-US" b="1" dirty="0">
              <a:solidFill>
                <a:srgbClr val="C00000"/>
              </a:solidFill>
              <a:latin typeface="微软雅黑" panose="020B0503020204020204" charset="-122"/>
              <a:ea typeface="微软雅黑" panose="020B0503020204020204" charset="-122"/>
              <a:sym typeface="微软雅黑" panose="020B0503020204020204" charset="-122"/>
            </a:endParaRPr>
          </a:p>
          <a:p>
            <a:pPr algn="l"/>
            <a:r>
              <a:rPr lang="zh-CN" altLang="en-US" sz="1600" b="1" dirty="0">
                <a:solidFill>
                  <a:schemeClr val="accent2"/>
                </a:solidFill>
                <a:latin typeface="微软雅黑" panose="020B0503020204020204" charset="-122"/>
                <a:ea typeface="微软雅黑" panose="020B0503020204020204" charset="-122"/>
                <a:sym typeface="微软雅黑" panose="020B0503020204020204" charset="-122"/>
              </a:rPr>
              <a:t>市、县资规部门将土地出让方案按规定呈报市、县人民政府批准。</a:t>
            </a:r>
            <a:endParaRPr lang="zh-CN" altLang="en-US" sz="1600" dirty="0">
              <a:latin typeface="微软雅黑" panose="020B0503020204020204" charset="-122"/>
              <a:ea typeface="微软雅黑" panose="020B0503020204020204" charset="-122"/>
            </a:endParaRPr>
          </a:p>
        </p:txBody>
      </p:sp>
      <p:sp>
        <p:nvSpPr>
          <p:cNvPr id="59406" name="序号"/>
          <p:cNvSpPr/>
          <p:nvPr/>
        </p:nvSpPr>
        <p:spPr>
          <a:xfrm>
            <a:off x="8316913" y="1955800"/>
            <a:ext cx="831850" cy="831850"/>
          </a:xfrm>
          <a:prstGeom prst="ellipse">
            <a:avLst/>
          </a:prstGeom>
          <a:solidFill>
            <a:srgbClr val="9BC2CF"/>
          </a:solidFill>
          <a:ln w="9525">
            <a:noFill/>
          </a:ln>
        </p:spPr>
        <p:txBody>
          <a:bodyPr wrap="none" lIns="0" tIns="0" rIns="0" bIns="0" anchor="ctr" anchorCtr="0"/>
          <a:p>
            <a:pPr algn="ctr"/>
            <a:r>
              <a:rPr lang="en-US" altLang="zh-CN" sz="2400" b="1" dirty="0">
                <a:solidFill>
                  <a:srgbClr val="FFFFFF"/>
                </a:solidFill>
                <a:latin typeface="微软雅黑" panose="020B0503020204020204" charset="-122"/>
                <a:ea typeface="微软雅黑" panose="020B0503020204020204" charset="-122"/>
                <a:sym typeface="微软雅黑" panose="020B0503020204020204" charset="-122"/>
              </a:rPr>
              <a:t>04</a:t>
            </a:r>
            <a:endParaRPr lang="en-US" altLang="zh-CN" dirty="0">
              <a:latin typeface="微软雅黑" panose="020B0503020204020204" charset="-122"/>
              <a:ea typeface="微软雅黑" panose="020B0503020204020204" charset="-122"/>
            </a:endParaRPr>
          </a:p>
        </p:txBody>
      </p:sp>
      <p:sp>
        <p:nvSpPr>
          <p:cNvPr id="59407" name="标题"/>
          <p:cNvSpPr/>
          <p:nvPr/>
        </p:nvSpPr>
        <p:spPr>
          <a:xfrm>
            <a:off x="7934325" y="2871788"/>
            <a:ext cx="1622425" cy="1531937"/>
          </a:xfrm>
          <a:prstGeom prst="rect">
            <a:avLst/>
          </a:prstGeom>
          <a:noFill/>
          <a:ln w="9525">
            <a:noFill/>
          </a:ln>
        </p:spPr>
        <p:txBody>
          <a:bodyPr wrap="square" lIns="0" tIns="0" rIns="0" bIns="0" anchor="b" anchorCtr="0"/>
          <a:p>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发布成交公示：</a:t>
            </a:r>
            <a:r>
              <a:rPr lang="zh-CN" altLang="en-US" sz="1600" b="1" dirty="0">
                <a:solidFill>
                  <a:schemeClr val="accent2"/>
                </a:solidFill>
                <a:latin typeface="微软雅黑" panose="020B0503020204020204" charset="-122"/>
                <a:ea typeface="微软雅黑" panose="020B0503020204020204" charset="-122"/>
                <a:sym typeface="微软雅黑" panose="020B0503020204020204" charset="-122"/>
              </a:rPr>
              <a:t>资规部门对竞得人进行资格审查，发布成交公示，公示时间不少于5天。</a:t>
            </a:r>
            <a:endParaRPr lang="zh-CN" altLang="en-US" sz="1600" b="1" dirty="0">
              <a:solidFill>
                <a:schemeClr val="accent2"/>
              </a:solidFill>
              <a:latin typeface="微软雅黑" panose="020B0503020204020204" charset="-122"/>
              <a:ea typeface="微软雅黑" panose="020B0503020204020204" charset="-122"/>
              <a:sym typeface="微软雅黑" panose="020B0503020204020204" charset="-122"/>
            </a:endParaRPr>
          </a:p>
        </p:txBody>
      </p:sp>
      <p:sp>
        <p:nvSpPr>
          <p:cNvPr id="59408" name="序号"/>
          <p:cNvSpPr/>
          <p:nvPr/>
        </p:nvSpPr>
        <p:spPr>
          <a:xfrm>
            <a:off x="10436225" y="3022600"/>
            <a:ext cx="831850" cy="831850"/>
          </a:xfrm>
          <a:prstGeom prst="ellipse">
            <a:avLst/>
          </a:prstGeom>
          <a:solidFill>
            <a:srgbClr val="9AB0E2"/>
          </a:solidFill>
          <a:ln w="9525">
            <a:noFill/>
          </a:ln>
        </p:spPr>
        <p:txBody>
          <a:bodyPr wrap="none" lIns="0" tIns="0" rIns="0" bIns="0" anchor="ctr" anchorCtr="0"/>
          <a:p>
            <a:pPr algn="ctr"/>
            <a:r>
              <a:rPr lang="en-US" altLang="zh-CN" sz="2400" b="1" dirty="0">
                <a:solidFill>
                  <a:srgbClr val="FFFFFF"/>
                </a:solidFill>
                <a:latin typeface="微软雅黑" panose="020B0503020204020204" charset="-122"/>
                <a:ea typeface="微软雅黑" panose="020B0503020204020204" charset="-122"/>
                <a:sym typeface="微软雅黑" panose="020B0503020204020204" charset="-122"/>
              </a:rPr>
              <a:t>05</a:t>
            </a:r>
            <a:endParaRPr lang="en-US" altLang="zh-CN" dirty="0">
              <a:latin typeface="微软雅黑" panose="020B0503020204020204" charset="-122"/>
              <a:ea typeface="微软雅黑" panose="020B0503020204020204" charset="-122"/>
            </a:endParaRPr>
          </a:p>
        </p:txBody>
      </p:sp>
      <p:sp>
        <p:nvSpPr>
          <p:cNvPr id="59409" name="标题"/>
          <p:cNvSpPr/>
          <p:nvPr/>
        </p:nvSpPr>
        <p:spPr>
          <a:xfrm>
            <a:off x="10253663" y="3933825"/>
            <a:ext cx="1636712" cy="2068513"/>
          </a:xfrm>
          <a:prstGeom prst="rect">
            <a:avLst/>
          </a:prstGeom>
          <a:noFill/>
          <a:ln w="9525">
            <a:noFill/>
          </a:ln>
        </p:spPr>
        <p:txBody>
          <a:bodyPr wrap="square" lIns="0" tIns="0" rIns="0" bIns="0" anchor="b" anchorCtr="0"/>
          <a:p>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签订成交确认书和出让合同：</a:t>
            </a:r>
            <a:r>
              <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rPr>
              <a:t>公示期结束后5个工作日内，签订成交确认书，成交确认书签订后10个工作日内签订出让合同。</a:t>
            </a:r>
            <a:endPar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0418"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60419"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60420" name="文本框 6"/>
          <p:cNvSpPr/>
          <p:nvPr/>
        </p:nvSpPr>
        <p:spPr>
          <a:xfrm>
            <a:off x="825500" y="981075"/>
            <a:ext cx="6880225" cy="430213"/>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（三）公开出让程序</a:t>
            </a:r>
            <a:endParaRPr lang="zh-CN" altLang="en-US" dirty="0">
              <a:latin typeface="微软雅黑" panose="020B0503020204020204" charset="-122"/>
              <a:ea typeface="微软雅黑" panose="020B0503020204020204" charset="-122"/>
            </a:endParaRPr>
          </a:p>
        </p:txBody>
      </p:sp>
      <p:sp>
        <p:nvSpPr>
          <p:cNvPr id="60421" name="椭圆 14"/>
          <p:cNvSpPr/>
          <p:nvPr/>
        </p:nvSpPr>
        <p:spPr>
          <a:xfrm>
            <a:off x="8140700" y="1541463"/>
            <a:ext cx="763588" cy="817562"/>
          </a:xfrm>
          <a:prstGeom prst="ellipse">
            <a:avLst/>
          </a:prstGeom>
          <a:solidFill>
            <a:srgbClr val="4C7063">
              <a:alpha val="14000"/>
            </a:srgbClr>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60422" name="椭圆 23"/>
          <p:cNvSpPr/>
          <p:nvPr/>
        </p:nvSpPr>
        <p:spPr>
          <a:xfrm>
            <a:off x="2919413" y="1541463"/>
            <a:ext cx="763587" cy="792162"/>
          </a:xfrm>
          <a:prstGeom prst="ellipse">
            <a:avLst/>
          </a:prstGeom>
          <a:solidFill>
            <a:srgbClr val="4C7063">
              <a:alpha val="14000"/>
            </a:srgbClr>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60423" name="圆角矩形 1"/>
          <p:cNvSpPr/>
          <p:nvPr/>
        </p:nvSpPr>
        <p:spPr>
          <a:xfrm>
            <a:off x="6456363" y="2136775"/>
            <a:ext cx="3824287" cy="4087813"/>
          </a:xfrm>
          <a:prstGeom prst="roundRect">
            <a:avLst>
              <a:gd name="adj" fmla="val 2255"/>
            </a:avLst>
          </a:prstGeom>
          <a:noFill/>
          <a:ln w="25400" cap="flat" cmpd="sng">
            <a:solidFill>
              <a:schemeClr val="accent1"/>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60424" name="矩形 3"/>
          <p:cNvSpPr/>
          <p:nvPr/>
        </p:nvSpPr>
        <p:spPr>
          <a:xfrm>
            <a:off x="6699250" y="3211513"/>
            <a:ext cx="3402013" cy="2681287"/>
          </a:xfrm>
          <a:prstGeom prst="rect">
            <a:avLst/>
          </a:prstGeom>
          <a:noFill/>
          <a:ln w="9525">
            <a:noFill/>
          </a:ln>
        </p:spPr>
        <p:txBody>
          <a:bodyPr wrap="square" lIns="0" tIns="0" rIns="0" bIns="0" anchor="t" anchorCtr="0"/>
          <a:p>
            <a:pPr>
              <a:lnSpc>
                <a:spcPct val="180000"/>
              </a:lnSpc>
            </a:pPr>
            <a:r>
              <a:rPr lang="en-US" altLang="zh-CN" sz="1400" b="1">
                <a:solidFill>
                  <a:srgbClr val="407486"/>
                </a:solidFill>
                <a:latin typeface="微软雅黑" panose="020B0503020204020204" charset="-122"/>
                <a:ea typeface="微软雅黑" panose="020B0503020204020204" charset="-122"/>
                <a:sym typeface="微软雅黑" panose="020B0503020204020204" charset="-122"/>
              </a:rPr>
              <a:t>    </a:t>
            </a:r>
            <a:r>
              <a:rPr lang="zh-CN" altLang="zh-CN" sz="1400" b="1">
                <a:solidFill>
                  <a:srgbClr val="407486"/>
                </a:solidFill>
                <a:latin typeface="微软雅黑" panose="020B0503020204020204" charset="-122"/>
                <a:ea typeface="微软雅黑" panose="020B0503020204020204" charset="-122"/>
                <a:sym typeface="微软雅黑" panose="020B0503020204020204" charset="-122"/>
              </a:rPr>
              <a:t>土地出让地价是土地市场的客观反映，</a:t>
            </a:r>
            <a:r>
              <a:rPr lang="zh-CN" altLang="zh-CN" sz="1400" b="1">
                <a:solidFill>
                  <a:srgbClr val="C00000"/>
                </a:solidFill>
                <a:latin typeface="微软雅黑" panose="020B0503020204020204" charset="-122"/>
                <a:ea typeface="微软雅黑" panose="020B0503020204020204" charset="-122"/>
                <a:sym typeface="微软雅黑" panose="020B0503020204020204" charset="-122"/>
              </a:rPr>
              <a:t>土地价格的稳定</a:t>
            </a:r>
            <a:r>
              <a:rPr lang="zh-CN" altLang="zh-CN" sz="1400" b="1">
                <a:solidFill>
                  <a:srgbClr val="407486"/>
                </a:solidFill>
                <a:latin typeface="微软雅黑" panose="020B0503020204020204" charset="-122"/>
                <a:ea typeface="微软雅黑" panose="020B0503020204020204" charset="-122"/>
                <a:sym typeface="微软雅黑" panose="020B0503020204020204" charset="-122"/>
              </a:rPr>
              <a:t>直接关系到</a:t>
            </a:r>
            <a:r>
              <a:rPr lang="zh-CN" altLang="zh-CN" sz="1400" b="1">
                <a:solidFill>
                  <a:srgbClr val="C00000"/>
                </a:solidFill>
                <a:latin typeface="微软雅黑" panose="020B0503020204020204" charset="-122"/>
                <a:ea typeface="微软雅黑" panose="020B0503020204020204" charset="-122"/>
                <a:sym typeface="微软雅黑" panose="020B0503020204020204" charset="-122"/>
              </a:rPr>
              <a:t>房地产市场的稳定</a:t>
            </a:r>
            <a:r>
              <a:rPr lang="zh-CN" altLang="zh-CN" sz="1400" b="1">
                <a:solidFill>
                  <a:srgbClr val="407486"/>
                </a:solidFill>
                <a:latin typeface="微软雅黑" panose="020B0503020204020204" charset="-122"/>
                <a:ea typeface="微软雅黑" panose="020B0503020204020204" charset="-122"/>
                <a:sym typeface="微软雅黑" panose="020B0503020204020204" charset="-122"/>
              </a:rPr>
              <a:t>，是落实房地产市场</a:t>
            </a:r>
            <a:r>
              <a:rPr lang="zh-CN" altLang="zh-CN" sz="1400" b="1">
                <a:solidFill>
                  <a:srgbClr val="C00000"/>
                </a:solidFill>
                <a:latin typeface="微软雅黑" panose="020B0503020204020204" charset="-122"/>
                <a:ea typeface="微软雅黑" panose="020B0503020204020204" charset="-122"/>
                <a:sym typeface="微软雅黑" panose="020B0503020204020204" charset="-122"/>
              </a:rPr>
              <a:t>“止跌回稳”</a:t>
            </a:r>
            <a:r>
              <a:rPr lang="zh-CN" altLang="zh-CN" sz="1400" b="1">
                <a:solidFill>
                  <a:srgbClr val="407486"/>
                </a:solidFill>
                <a:latin typeface="微软雅黑" panose="020B0503020204020204" charset="-122"/>
                <a:ea typeface="微软雅黑" panose="020B0503020204020204" charset="-122"/>
                <a:sym typeface="微软雅黑" panose="020B0503020204020204" charset="-122"/>
              </a:rPr>
              <a:t>要求的重要内容。大幅下调土地出让价格，直接</a:t>
            </a:r>
            <a:r>
              <a:rPr lang="zh-CN" altLang="zh-CN" sz="1400" b="1">
                <a:solidFill>
                  <a:srgbClr val="C00000"/>
                </a:solidFill>
                <a:latin typeface="微软雅黑" panose="020B0503020204020204" charset="-122"/>
                <a:ea typeface="微软雅黑" panose="020B0503020204020204" charset="-122"/>
                <a:sym typeface="微软雅黑" panose="020B0503020204020204" charset="-122"/>
              </a:rPr>
              <a:t>影响市场信心</a:t>
            </a:r>
            <a:r>
              <a:rPr lang="zh-CN" altLang="zh-CN" sz="1400" b="1">
                <a:solidFill>
                  <a:srgbClr val="407486"/>
                </a:solidFill>
                <a:latin typeface="微软雅黑" panose="020B0503020204020204" charset="-122"/>
                <a:ea typeface="微软雅黑" panose="020B0503020204020204" charset="-122"/>
                <a:sym typeface="微软雅黑" panose="020B0503020204020204" charset="-122"/>
              </a:rPr>
              <a:t>，造成</a:t>
            </a:r>
            <a:r>
              <a:rPr lang="zh-CN" altLang="zh-CN" sz="1400" b="1">
                <a:solidFill>
                  <a:srgbClr val="C00000"/>
                </a:solidFill>
                <a:latin typeface="微软雅黑" panose="020B0503020204020204" charset="-122"/>
                <a:ea typeface="微软雅黑" panose="020B0503020204020204" charset="-122"/>
                <a:sym typeface="微软雅黑" panose="020B0503020204020204" charset="-122"/>
              </a:rPr>
              <a:t>房价波动</a:t>
            </a:r>
            <a:r>
              <a:rPr lang="zh-CN" altLang="zh-CN" sz="1400" b="1">
                <a:solidFill>
                  <a:srgbClr val="407486"/>
                </a:solidFill>
                <a:latin typeface="微软雅黑" panose="020B0503020204020204" charset="-122"/>
                <a:ea typeface="微软雅黑" panose="020B0503020204020204" charset="-122"/>
                <a:sym typeface="微软雅黑" panose="020B0503020204020204" charset="-122"/>
              </a:rPr>
              <a:t>，</a:t>
            </a:r>
            <a:r>
              <a:rPr lang="zh-CN" altLang="zh-CN" sz="1400" b="1">
                <a:solidFill>
                  <a:srgbClr val="C00000"/>
                </a:solidFill>
                <a:latin typeface="微软雅黑" panose="020B0503020204020204" charset="-122"/>
                <a:ea typeface="微软雅黑" panose="020B0503020204020204" charset="-122"/>
                <a:sym typeface="微软雅黑" panose="020B0503020204020204" charset="-122"/>
              </a:rPr>
              <a:t>影响房企拿地意愿</a:t>
            </a:r>
            <a:r>
              <a:rPr lang="zh-CN" altLang="zh-CN" sz="1400" b="1">
                <a:solidFill>
                  <a:srgbClr val="407486"/>
                </a:solidFill>
                <a:latin typeface="微软雅黑" panose="020B0503020204020204" charset="-122"/>
                <a:ea typeface="微软雅黑" panose="020B0503020204020204" charset="-122"/>
                <a:sym typeface="微软雅黑" panose="020B0503020204020204" charset="-122"/>
              </a:rPr>
              <a:t>，影响土地市场的稳定。</a:t>
            </a:r>
            <a:endParaRPr lang="zh-CN" altLang="zh-CN" sz="1400"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60425" name="矩形 13"/>
          <p:cNvSpPr/>
          <p:nvPr/>
        </p:nvSpPr>
        <p:spPr>
          <a:xfrm>
            <a:off x="6884988" y="2678113"/>
            <a:ext cx="2967037" cy="254000"/>
          </a:xfrm>
          <a:prstGeom prst="rect">
            <a:avLst/>
          </a:prstGeom>
          <a:noFill/>
          <a:ln w="9525">
            <a:noFill/>
          </a:ln>
        </p:spPr>
        <p:txBody>
          <a:bodyPr wrap="square" lIns="0" tIns="0" rIns="0" bIns="0" anchor="b" anchorCtr="0"/>
          <a:p>
            <a:pPr algn="ctr"/>
            <a:r>
              <a:rPr lang="zh-CN" altLang="en-US" sz="1400" b="1" dirty="0">
                <a:solidFill>
                  <a:schemeClr val="accent1"/>
                </a:solidFill>
                <a:latin typeface="汉仪中宋简" panose="02010600000101010101" charset="-122"/>
                <a:ea typeface="微软雅黑" panose="020B0503020204020204" charset="-122"/>
                <a:sym typeface="汉仪中宋简" panose="02010600000101010101" charset="-122"/>
              </a:rPr>
              <a:t>地价与市场的关系</a:t>
            </a:r>
            <a:endParaRPr lang="zh-CN" altLang="en-US" sz="1400" b="1" dirty="0">
              <a:solidFill>
                <a:schemeClr val="accent1"/>
              </a:solidFill>
              <a:latin typeface="汉仪中宋简" panose="02010600000101010101" charset="-122"/>
              <a:ea typeface="微软雅黑" panose="020B0503020204020204" charset="-122"/>
              <a:sym typeface="汉仪中宋简" panose="02010600000101010101" charset="-122"/>
            </a:endParaRPr>
          </a:p>
        </p:txBody>
      </p:sp>
      <p:sp>
        <p:nvSpPr>
          <p:cNvPr id="60426" name="椭圆 15"/>
          <p:cNvSpPr/>
          <p:nvPr/>
        </p:nvSpPr>
        <p:spPr>
          <a:xfrm>
            <a:off x="7978775" y="1735138"/>
            <a:ext cx="779463" cy="779462"/>
          </a:xfrm>
          <a:prstGeom prst="ellipse">
            <a:avLst/>
          </a:prstGeom>
          <a:solidFill>
            <a:schemeClr val="accent1"/>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60427" name="圆角矩形 18"/>
          <p:cNvSpPr/>
          <p:nvPr/>
        </p:nvSpPr>
        <p:spPr>
          <a:xfrm>
            <a:off x="1328738" y="2136775"/>
            <a:ext cx="3824287" cy="4087813"/>
          </a:xfrm>
          <a:prstGeom prst="roundRect">
            <a:avLst>
              <a:gd name="adj" fmla="val 2255"/>
            </a:avLst>
          </a:prstGeom>
          <a:noFill/>
          <a:ln w="25400" cap="flat" cmpd="sng">
            <a:solidFill>
              <a:schemeClr val="accent1"/>
            </a:solidFill>
            <a:prstDash val="solid"/>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60428" name="矩形 19"/>
          <p:cNvSpPr/>
          <p:nvPr/>
        </p:nvSpPr>
        <p:spPr>
          <a:xfrm>
            <a:off x="1465263" y="3275013"/>
            <a:ext cx="3560762" cy="2441575"/>
          </a:xfrm>
          <a:prstGeom prst="rect">
            <a:avLst/>
          </a:prstGeom>
          <a:noFill/>
          <a:ln w="9525">
            <a:noFill/>
          </a:ln>
        </p:spPr>
        <p:txBody>
          <a:bodyPr wrap="square" lIns="0" tIns="0" rIns="0" bIns="0" anchor="t" anchorCtr="0"/>
          <a:p>
            <a:pPr>
              <a:lnSpc>
                <a:spcPct val="150000"/>
              </a:lnSpc>
            </a:pPr>
            <a:r>
              <a:rPr lang="zh-CN" altLang="zh-CN" sz="1400" b="1">
                <a:solidFill>
                  <a:srgbClr val="C00000"/>
                </a:solidFill>
                <a:latin typeface="微软雅黑" panose="020B0503020204020204" charset="-122"/>
                <a:ea typeface="微软雅黑" panose="020B0503020204020204" charset="-122"/>
                <a:sym typeface="微软雅黑" panose="020B0503020204020204" charset="-122"/>
              </a:rPr>
              <a:t>一是</a:t>
            </a:r>
            <a:r>
              <a:rPr lang="zh-CN" altLang="zh-CN" sz="1400" b="1">
                <a:solidFill>
                  <a:srgbClr val="407486"/>
                </a:solidFill>
                <a:latin typeface="微软雅黑" panose="020B0503020204020204" charset="-122"/>
                <a:ea typeface="微软雅黑" panose="020B0503020204020204" charset="-122"/>
                <a:sym typeface="微软雅黑" panose="020B0503020204020204" charset="-122"/>
              </a:rPr>
              <a:t>以宗地所在区域的基准地价为参照；</a:t>
            </a:r>
            <a:endParaRPr lang="zh-CN" altLang="zh-CN" sz="1400" b="1">
              <a:solidFill>
                <a:srgbClr val="407486"/>
              </a:solidFill>
              <a:latin typeface="微软雅黑" panose="020B0503020204020204" charset="-122"/>
              <a:ea typeface="微软雅黑" panose="020B0503020204020204" charset="-122"/>
              <a:sym typeface="微软雅黑" panose="020B0503020204020204" charset="-122"/>
            </a:endParaRPr>
          </a:p>
          <a:p>
            <a:pPr>
              <a:lnSpc>
                <a:spcPct val="150000"/>
              </a:lnSpc>
            </a:pPr>
            <a:r>
              <a:rPr lang="zh-CN" altLang="zh-CN" sz="1400" b="1">
                <a:solidFill>
                  <a:srgbClr val="C00000"/>
                </a:solidFill>
                <a:latin typeface="微软雅黑" panose="020B0503020204020204" charset="-122"/>
                <a:ea typeface="微软雅黑" panose="020B0503020204020204" charset="-122"/>
                <a:sym typeface="微软雅黑" panose="020B0503020204020204" charset="-122"/>
              </a:rPr>
              <a:t>二是</a:t>
            </a:r>
            <a:r>
              <a:rPr lang="zh-CN" altLang="zh-CN" sz="1400" b="1">
                <a:solidFill>
                  <a:srgbClr val="407486"/>
                </a:solidFill>
                <a:latin typeface="微软雅黑" panose="020B0503020204020204" charset="-122"/>
                <a:ea typeface="微软雅黑" panose="020B0503020204020204" charset="-122"/>
                <a:sym typeface="微软雅黑" panose="020B0503020204020204" charset="-122"/>
              </a:rPr>
              <a:t>委托专业评估机构进行专业化评估；</a:t>
            </a:r>
            <a:endParaRPr lang="zh-CN" altLang="zh-CN" sz="1400" b="1">
              <a:solidFill>
                <a:srgbClr val="407486"/>
              </a:solidFill>
              <a:latin typeface="微软雅黑" panose="020B0503020204020204" charset="-122"/>
              <a:ea typeface="微软雅黑" panose="020B0503020204020204" charset="-122"/>
              <a:sym typeface="微软雅黑" panose="020B0503020204020204" charset="-122"/>
            </a:endParaRPr>
          </a:p>
          <a:p>
            <a:pPr>
              <a:lnSpc>
                <a:spcPct val="150000"/>
              </a:lnSpc>
            </a:pPr>
            <a:r>
              <a:rPr lang="zh-CN" altLang="zh-CN" sz="1400" b="1">
                <a:solidFill>
                  <a:srgbClr val="C00000"/>
                </a:solidFill>
                <a:latin typeface="微软雅黑" panose="020B0503020204020204" charset="-122"/>
                <a:ea typeface="微软雅黑" panose="020B0503020204020204" charset="-122"/>
                <a:sym typeface="微软雅黑" panose="020B0503020204020204" charset="-122"/>
              </a:rPr>
              <a:t>三是</a:t>
            </a:r>
            <a:r>
              <a:rPr lang="zh-CN" altLang="zh-CN" sz="1400" b="1">
                <a:solidFill>
                  <a:srgbClr val="407486"/>
                </a:solidFill>
                <a:latin typeface="微软雅黑" panose="020B0503020204020204" charset="-122"/>
                <a:ea typeface="微软雅黑" panose="020B0503020204020204" charset="-122"/>
                <a:sym typeface="微软雅黑" panose="020B0503020204020204" charset="-122"/>
              </a:rPr>
              <a:t>使用假设开发法测算土地单价后，结合宗地周边的实际成交案例；</a:t>
            </a:r>
            <a:endParaRPr lang="zh-CN" altLang="zh-CN" sz="1400" b="1">
              <a:solidFill>
                <a:srgbClr val="407486"/>
              </a:solidFill>
              <a:latin typeface="微软雅黑" panose="020B0503020204020204" charset="-122"/>
              <a:ea typeface="微软雅黑" panose="020B0503020204020204" charset="-122"/>
              <a:sym typeface="微软雅黑" panose="020B0503020204020204" charset="-122"/>
            </a:endParaRPr>
          </a:p>
          <a:p>
            <a:pPr>
              <a:lnSpc>
                <a:spcPct val="150000"/>
              </a:lnSpc>
            </a:pPr>
            <a:r>
              <a:rPr lang="zh-CN" altLang="zh-CN" sz="1400" b="1">
                <a:solidFill>
                  <a:srgbClr val="C00000"/>
                </a:solidFill>
                <a:latin typeface="微软雅黑" panose="020B0503020204020204" charset="-122"/>
                <a:ea typeface="微软雅黑" panose="020B0503020204020204" charset="-122"/>
                <a:sym typeface="微软雅黑" panose="020B0503020204020204" charset="-122"/>
              </a:rPr>
              <a:t>四是</a:t>
            </a:r>
            <a:r>
              <a:rPr lang="zh-CN" altLang="zh-CN" sz="1400" b="1">
                <a:solidFill>
                  <a:srgbClr val="407486"/>
                </a:solidFill>
                <a:latin typeface="微软雅黑" panose="020B0503020204020204" charset="-122"/>
                <a:ea typeface="微软雅黑" panose="020B0503020204020204" charset="-122"/>
                <a:sym typeface="微软雅黑" panose="020B0503020204020204" charset="-122"/>
              </a:rPr>
              <a:t>经市自然资源和规划局局长办公会与市资产运营会集体研究后确定出让起始价。</a:t>
            </a:r>
            <a:endParaRPr lang="zh-CN" altLang="zh-CN" sz="1400"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60429" name="矩形 20"/>
          <p:cNvSpPr/>
          <p:nvPr/>
        </p:nvSpPr>
        <p:spPr>
          <a:xfrm>
            <a:off x="1635125" y="2678113"/>
            <a:ext cx="3211513" cy="252412"/>
          </a:xfrm>
          <a:prstGeom prst="rect">
            <a:avLst/>
          </a:prstGeom>
          <a:noFill/>
          <a:ln w="9525">
            <a:noFill/>
          </a:ln>
        </p:spPr>
        <p:txBody>
          <a:bodyPr wrap="square" lIns="0" tIns="0" rIns="0" bIns="0" anchor="b" anchorCtr="0"/>
          <a:p>
            <a:pPr algn="ctr"/>
            <a:r>
              <a:rPr lang="zh-CN" altLang="en-US" sz="1400" b="1" dirty="0">
                <a:solidFill>
                  <a:schemeClr val="accent1"/>
                </a:solidFill>
                <a:latin typeface="汉仪中宋简" panose="02010600000101010101" charset="-122"/>
                <a:ea typeface="微软雅黑" panose="020B0503020204020204" charset="-122"/>
                <a:sym typeface="汉仪中宋简" panose="02010600000101010101" charset="-122"/>
              </a:rPr>
              <a:t>房地产用地土地出让起始价的确定方法</a:t>
            </a:r>
            <a:endParaRPr lang="zh-CN" altLang="en-US" sz="1400" b="1" dirty="0">
              <a:solidFill>
                <a:schemeClr val="accent1"/>
              </a:solidFill>
              <a:latin typeface="汉仪中宋简" panose="02010600000101010101" charset="-122"/>
              <a:ea typeface="微软雅黑" panose="020B0503020204020204" charset="-122"/>
              <a:sym typeface="汉仪中宋简" panose="02010600000101010101" charset="-122"/>
            </a:endParaRPr>
          </a:p>
        </p:txBody>
      </p:sp>
      <p:sp>
        <p:nvSpPr>
          <p:cNvPr id="60430" name="直接连接符 21"/>
          <p:cNvSpPr/>
          <p:nvPr/>
        </p:nvSpPr>
        <p:spPr>
          <a:xfrm>
            <a:off x="8201025" y="5889625"/>
            <a:ext cx="334963" cy="1588"/>
          </a:xfrm>
          <a:prstGeom prst="line">
            <a:avLst/>
          </a:prstGeom>
          <a:ln w="47625" cap="rnd" cmpd="sng">
            <a:solidFill>
              <a:schemeClr val="accent1"/>
            </a:solidFill>
            <a:prstDash val="solid"/>
            <a:round/>
            <a:headEnd type="none" w="med" len="med"/>
            <a:tailEnd type="none" w="med" len="med"/>
          </a:ln>
        </p:spPr>
      </p:sp>
      <p:sp>
        <p:nvSpPr>
          <p:cNvPr id="60431" name="直接连接符 22"/>
          <p:cNvSpPr/>
          <p:nvPr/>
        </p:nvSpPr>
        <p:spPr>
          <a:xfrm>
            <a:off x="3073400" y="5889625"/>
            <a:ext cx="334963" cy="1588"/>
          </a:xfrm>
          <a:prstGeom prst="line">
            <a:avLst/>
          </a:prstGeom>
          <a:ln w="47625" cap="rnd" cmpd="sng">
            <a:solidFill>
              <a:schemeClr val="accent1"/>
            </a:solidFill>
            <a:prstDash val="solid"/>
            <a:round/>
            <a:headEnd type="none" w="med" len="med"/>
            <a:tailEnd type="none" w="med" len="med"/>
          </a:ln>
        </p:spPr>
      </p:sp>
      <p:sp>
        <p:nvSpPr>
          <p:cNvPr id="60432" name="椭圆 24"/>
          <p:cNvSpPr/>
          <p:nvPr/>
        </p:nvSpPr>
        <p:spPr>
          <a:xfrm>
            <a:off x="2851150" y="1735138"/>
            <a:ext cx="779463" cy="779462"/>
          </a:xfrm>
          <a:prstGeom prst="ellipse">
            <a:avLst/>
          </a:prstGeom>
          <a:solidFill>
            <a:schemeClr val="accent1"/>
          </a:solidFill>
          <a:ln w="38100">
            <a:noFill/>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pic>
        <p:nvPicPr>
          <p:cNvPr id="60433" name="图形 16"/>
          <p:cNvPicPr>
            <a:picLocks noChangeAspect="1"/>
          </p:cNvPicPr>
          <p:nvPr/>
        </p:nvPicPr>
        <p:blipFill>
          <a:blip r:embed="rId2"/>
          <a:stretch>
            <a:fillRect/>
          </a:stretch>
        </p:blipFill>
        <p:spPr>
          <a:xfrm>
            <a:off x="3089275" y="1973263"/>
            <a:ext cx="303213" cy="303212"/>
          </a:xfrm>
          <a:prstGeom prst="rect">
            <a:avLst/>
          </a:prstGeom>
          <a:noFill/>
          <a:ln w="9525">
            <a:noFill/>
          </a:ln>
        </p:spPr>
      </p:pic>
      <p:pic>
        <p:nvPicPr>
          <p:cNvPr id="60434" name="图形 17"/>
          <p:cNvPicPr>
            <a:picLocks noChangeAspect="1"/>
          </p:cNvPicPr>
          <p:nvPr/>
        </p:nvPicPr>
        <p:blipFill>
          <a:blip r:embed="rId3"/>
          <a:stretch>
            <a:fillRect/>
          </a:stretch>
        </p:blipFill>
        <p:spPr>
          <a:xfrm>
            <a:off x="8216900" y="1971675"/>
            <a:ext cx="303213" cy="304800"/>
          </a:xfrm>
          <a:prstGeom prst="rect">
            <a:avLst/>
          </a:prstGeom>
          <a:noFill/>
          <a:ln w="9525">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9394"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59395"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59396"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（三）公开出让程序</a:t>
            </a:r>
            <a:endParaRPr lang="zh-CN" altLang="en-US" dirty="0">
              <a:latin typeface="微软雅黑" panose="020B0503020204020204" charset="-122"/>
              <a:ea typeface="微软雅黑" panose="020B0503020204020204" charset="-122"/>
            </a:endParaRPr>
          </a:p>
        </p:txBody>
      </p:sp>
      <p:sp>
        <p:nvSpPr>
          <p:cNvPr id="59397" name="椭圆 30"/>
          <p:cNvSpPr/>
          <p:nvPr/>
        </p:nvSpPr>
        <p:spPr>
          <a:xfrm>
            <a:off x="4489450" y="3554413"/>
            <a:ext cx="3444875" cy="655637"/>
          </a:xfrm>
          <a:prstGeom prst="ellipse">
            <a:avLst/>
          </a:prstGeom>
          <a:solidFill>
            <a:srgbClr val="FFFFFF"/>
          </a:solidFill>
          <a:ln w="12700">
            <a:noFill/>
          </a:ln>
        </p:spPr>
        <p:txBody>
          <a:bodyPr wrap="none" anchor="ctr" anchorCtr="0"/>
          <a:p>
            <a:pPr algn="ctr"/>
            <a:endParaRPr lang="zh-CN" altLang="zh-CN">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59398" name="椭圆 31"/>
          <p:cNvSpPr/>
          <p:nvPr/>
        </p:nvSpPr>
        <p:spPr>
          <a:xfrm>
            <a:off x="4500563" y="4578350"/>
            <a:ext cx="3192462" cy="593725"/>
          </a:xfrm>
          <a:prstGeom prst="ellipse">
            <a:avLst/>
          </a:prstGeom>
          <a:noFill/>
          <a:ln w="12700" cap="flat" cmpd="sng">
            <a:solidFill>
              <a:schemeClr val="accent1"/>
            </a:solidFill>
            <a:prstDash val="solid"/>
            <a:round/>
            <a:headEnd type="none" w="med" len="med"/>
            <a:tailEnd type="none" w="med" len="med"/>
          </a:ln>
        </p:spPr>
        <p:txBody>
          <a:bodyPr wrap="none" anchor="ctr" anchorCtr="0"/>
          <a:p>
            <a:pPr algn="ctr"/>
            <a:endParaRPr lang="zh-CN" altLang="zh-CN">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59399" name="弧形 2"/>
          <p:cNvSpPr/>
          <p:nvPr/>
        </p:nvSpPr>
        <p:spPr>
          <a:xfrm rot="10755890">
            <a:off x="1062038" y="2376488"/>
            <a:ext cx="10069512" cy="2524125"/>
          </a:xfrm>
          <a:custGeom>
            <a:avLst/>
            <a:gdLst/>
            <a:ahLst/>
            <a:cxnLst/>
            <a:pathLst>
              <a:path w="15478" h="3944" stroke="0">
                <a:moveTo>
                  <a:pt x="10277" y="109"/>
                </a:moveTo>
                <a:cubicBezTo>
                  <a:pt x="13306" y="377"/>
                  <a:pt x="15477" y="1110"/>
                  <a:pt x="15477" y="1972"/>
                </a:cubicBezTo>
                <a:cubicBezTo>
                  <a:pt x="15477" y="3061"/>
                  <a:pt x="12012" y="3944"/>
                  <a:pt x="7738" y="3944"/>
                </a:cubicBezTo>
                <a:cubicBezTo>
                  <a:pt x="3464" y="3944"/>
                  <a:pt x="-1" y="3061"/>
                  <a:pt x="-1" y="1972"/>
                </a:cubicBezTo>
                <a:cubicBezTo>
                  <a:pt x="-1" y="1114"/>
                  <a:pt x="2149" y="384"/>
                  <a:pt x="5150" y="113"/>
                </a:cubicBezTo>
                <a:lnTo>
                  <a:pt x="7739" y="1972"/>
                </a:lnTo>
                <a:close/>
              </a:path>
              <a:path w="15478" h="3944" fill="none">
                <a:moveTo>
                  <a:pt x="10277" y="109"/>
                </a:moveTo>
                <a:cubicBezTo>
                  <a:pt x="13306" y="377"/>
                  <a:pt x="15477" y="1110"/>
                  <a:pt x="15477" y="1972"/>
                </a:cubicBezTo>
                <a:cubicBezTo>
                  <a:pt x="15477" y="3061"/>
                  <a:pt x="12012" y="3944"/>
                  <a:pt x="7738" y="3944"/>
                </a:cubicBezTo>
                <a:cubicBezTo>
                  <a:pt x="3464" y="3944"/>
                  <a:pt x="-1" y="3061"/>
                  <a:pt x="-1" y="1972"/>
                </a:cubicBezTo>
                <a:cubicBezTo>
                  <a:pt x="-1" y="1114"/>
                  <a:pt x="2149" y="384"/>
                  <a:pt x="5150" y="113"/>
                </a:cubicBezTo>
              </a:path>
            </a:pathLst>
          </a:custGeom>
          <a:solidFill>
            <a:schemeClr val="bg2"/>
          </a:solidFill>
          <a:ln w="15875" cap="flat" cmpd="sng">
            <a:solidFill>
              <a:schemeClr val="accent1"/>
            </a:solidFill>
            <a:prstDash val="solid"/>
            <a:round/>
            <a:headEnd type="none" w="med" len="med"/>
            <a:tailEnd type="none" w="med" len="med"/>
          </a:ln>
        </p:spPr>
        <p:txBody>
          <a:bodyPr/>
          <a:p>
            <a:endParaRPr lang="zh-CN" altLang="en-US"/>
          </a:p>
        </p:txBody>
      </p:sp>
      <p:sp>
        <p:nvSpPr>
          <p:cNvPr id="59400" name="序号"/>
          <p:cNvSpPr/>
          <p:nvPr/>
        </p:nvSpPr>
        <p:spPr>
          <a:xfrm>
            <a:off x="847725" y="3052763"/>
            <a:ext cx="831850" cy="831850"/>
          </a:xfrm>
          <a:prstGeom prst="ellipse">
            <a:avLst/>
          </a:prstGeom>
          <a:solidFill>
            <a:srgbClr val="9AB0E2"/>
          </a:solidFill>
          <a:ln w="9525">
            <a:noFill/>
          </a:ln>
        </p:spPr>
        <p:txBody>
          <a:bodyPr wrap="none" lIns="0" tIns="0" rIns="0" bIns="0" anchor="ctr" anchorCtr="0"/>
          <a:p>
            <a:pPr algn="ctr"/>
            <a:r>
              <a:rPr lang="en-US" altLang="zh-CN" sz="2400" b="1" dirty="0">
                <a:solidFill>
                  <a:schemeClr val="bg1"/>
                </a:solidFill>
                <a:latin typeface="微软雅黑" panose="020B0503020204020204" charset="-122"/>
                <a:ea typeface="微软雅黑" panose="020B0503020204020204" charset="-122"/>
                <a:sym typeface="微软雅黑" panose="020B0503020204020204" charset="-122"/>
              </a:rPr>
              <a:t>01</a:t>
            </a:r>
            <a:endParaRPr lang="en-US" altLang="zh-CN" sz="2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59401" name="标题"/>
          <p:cNvSpPr/>
          <p:nvPr/>
        </p:nvSpPr>
        <p:spPr>
          <a:xfrm>
            <a:off x="212725" y="4098925"/>
            <a:ext cx="1544638" cy="1738313"/>
          </a:xfrm>
          <a:prstGeom prst="rect">
            <a:avLst/>
          </a:prstGeom>
          <a:noFill/>
          <a:ln w="9525">
            <a:noFill/>
          </a:ln>
        </p:spPr>
        <p:txBody>
          <a:bodyPr wrap="square" lIns="0" tIns="0" rIns="0" bIns="0" anchor="b" anchorCtr="0"/>
          <a:p>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集体研究决策，确定土地出让方案：</a:t>
            </a:r>
            <a:r>
              <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rPr>
              <a:t>政府组织有关部门研究确定土地出让起始价等。</a:t>
            </a:r>
            <a:endPar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endParaRPr>
          </a:p>
        </p:txBody>
      </p:sp>
      <p:sp>
        <p:nvSpPr>
          <p:cNvPr id="59402" name="序号"/>
          <p:cNvSpPr/>
          <p:nvPr/>
        </p:nvSpPr>
        <p:spPr>
          <a:xfrm>
            <a:off x="5578475" y="1735138"/>
            <a:ext cx="831850" cy="831850"/>
          </a:xfrm>
          <a:prstGeom prst="ellipse">
            <a:avLst/>
          </a:prstGeom>
          <a:solidFill>
            <a:srgbClr val="9AB0E2"/>
          </a:solidFill>
          <a:ln w="9525">
            <a:noFill/>
          </a:ln>
        </p:spPr>
        <p:txBody>
          <a:bodyPr wrap="none" lIns="0" tIns="0" rIns="0" bIns="0" anchor="ctr" anchorCtr="0"/>
          <a:p>
            <a:pPr algn="ctr"/>
            <a:r>
              <a:rPr lang="en-US" altLang="zh-CN" sz="2400" b="1" dirty="0">
                <a:solidFill>
                  <a:srgbClr val="FFFFFF"/>
                </a:solidFill>
                <a:latin typeface="微软雅黑" panose="020B0503020204020204" charset="-122"/>
                <a:ea typeface="微软雅黑" panose="020B0503020204020204" charset="-122"/>
                <a:sym typeface="微软雅黑" panose="020B0503020204020204" charset="-122"/>
              </a:rPr>
              <a:t>03</a:t>
            </a:r>
            <a:endParaRPr lang="en-US" altLang="zh-CN" dirty="0">
              <a:latin typeface="微软雅黑" panose="020B0503020204020204" charset="-122"/>
              <a:ea typeface="微软雅黑" panose="020B0503020204020204" charset="-122"/>
            </a:endParaRPr>
          </a:p>
        </p:txBody>
      </p:sp>
      <p:sp>
        <p:nvSpPr>
          <p:cNvPr id="59403" name="标题"/>
          <p:cNvSpPr/>
          <p:nvPr/>
        </p:nvSpPr>
        <p:spPr>
          <a:xfrm>
            <a:off x="5180013" y="2459038"/>
            <a:ext cx="2065337" cy="1751012"/>
          </a:xfrm>
          <a:prstGeom prst="rect">
            <a:avLst/>
          </a:prstGeom>
          <a:noFill/>
          <a:ln w="9525">
            <a:noFill/>
          </a:ln>
        </p:spPr>
        <p:txBody>
          <a:bodyPr wrap="square" lIns="0" tIns="0" rIns="0" bIns="0" anchor="b" anchorCtr="0"/>
          <a:p>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发布土地出让公告：</a:t>
            </a:r>
            <a:r>
              <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rPr>
              <a:t>明确规划条件、建设条件，进入网上竞拍程序，不少于20天的公告期和10个工作日的挂牌期。</a:t>
            </a:r>
            <a:endPar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endParaRPr>
          </a:p>
        </p:txBody>
      </p:sp>
      <p:sp>
        <p:nvSpPr>
          <p:cNvPr id="59404" name="序号"/>
          <p:cNvSpPr/>
          <p:nvPr/>
        </p:nvSpPr>
        <p:spPr>
          <a:xfrm>
            <a:off x="3055938" y="2120900"/>
            <a:ext cx="831850" cy="831850"/>
          </a:xfrm>
          <a:prstGeom prst="ellipse">
            <a:avLst/>
          </a:prstGeom>
          <a:solidFill>
            <a:srgbClr val="9BC2CF"/>
          </a:solidFill>
          <a:ln w="9525">
            <a:noFill/>
          </a:ln>
        </p:spPr>
        <p:txBody>
          <a:bodyPr wrap="none" lIns="0" tIns="0" rIns="0" bIns="0" anchor="ctr" anchorCtr="0"/>
          <a:p>
            <a:pPr algn="ctr"/>
            <a:r>
              <a:rPr lang="en-US" altLang="zh-CN" sz="2400" b="1" dirty="0">
                <a:solidFill>
                  <a:schemeClr val="bg1"/>
                </a:solidFill>
                <a:latin typeface="微软雅黑" panose="020B0503020204020204" charset="-122"/>
                <a:ea typeface="微软雅黑" panose="020B0503020204020204" charset="-122"/>
                <a:sym typeface="微软雅黑" panose="020B0503020204020204" charset="-122"/>
              </a:rPr>
              <a:t>02</a:t>
            </a:r>
            <a:endParaRPr lang="en-US" altLang="zh-CN" sz="2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59405" name="标题"/>
          <p:cNvSpPr/>
          <p:nvPr/>
        </p:nvSpPr>
        <p:spPr>
          <a:xfrm>
            <a:off x="2481263" y="2780348"/>
            <a:ext cx="1865312" cy="1619250"/>
          </a:xfrm>
          <a:prstGeom prst="rect">
            <a:avLst/>
          </a:prstGeom>
          <a:noFill/>
          <a:ln w="9525">
            <a:noFill/>
          </a:ln>
        </p:spPr>
        <p:txBody>
          <a:bodyPr wrap="square" lIns="0" tIns="0" rIns="0" bIns="0" anchor="b" anchorCtr="0"/>
          <a:p>
            <a:pPr algn="l"/>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呈报政府批复：</a:t>
            </a:r>
            <a:endParaRPr lang="zh-CN" altLang="en-US" b="1" dirty="0">
              <a:solidFill>
                <a:srgbClr val="C00000"/>
              </a:solidFill>
              <a:latin typeface="微软雅黑" panose="020B0503020204020204" charset="-122"/>
              <a:ea typeface="微软雅黑" panose="020B0503020204020204" charset="-122"/>
              <a:sym typeface="微软雅黑" panose="020B0503020204020204" charset="-122"/>
            </a:endParaRPr>
          </a:p>
          <a:p>
            <a:pPr algn="l"/>
            <a:r>
              <a:rPr lang="zh-CN" altLang="en-US" sz="1600" b="1" dirty="0">
                <a:solidFill>
                  <a:schemeClr val="accent2"/>
                </a:solidFill>
                <a:latin typeface="微软雅黑" panose="020B0503020204020204" charset="-122"/>
                <a:ea typeface="微软雅黑" panose="020B0503020204020204" charset="-122"/>
                <a:sym typeface="微软雅黑" panose="020B0503020204020204" charset="-122"/>
              </a:rPr>
              <a:t>市、县资规部门将土地出让方案按规定呈报市、县人民政府批准。</a:t>
            </a:r>
            <a:endParaRPr lang="zh-CN" altLang="en-US" sz="1600" dirty="0">
              <a:latin typeface="微软雅黑" panose="020B0503020204020204" charset="-122"/>
              <a:ea typeface="微软雅黑" panose="020B0503020204020204" charset="-122"/>
            </a:endParaRPr>
          </a:p>
        </p:txBody>
      </p:sp>
      <p:sp>
        <p:nvSpPr>
          <p:cNvPr id="59406" name="序号"/>
          <p:cNvSpPr/>
          <p:nvPr/>
        </p:nvSpPr>
        <p:spPr>
          <a:xfrm>
            <a:off x="8316913" y="1955800"/>
            <a:ext cx="831850" cy="831850"/>
          </a:xfrm>
          <a:prstGeom prst="ellipse">
            <a:avLst/>
          </a:prstGeom>
          <a:solidFill>
            <a:srgbClr val="9BC2CF"/>
          </a:solidFill>
          <a:ln w="9525">
            <a:noFill/>
          </a:ln>
        </p:spPr>
        <p:txBody>
          <a:bodyPr wrap="none" lIns="0" tIns="0" rIns="0" bIns="0" anchor="ctr" anchorCtr="0"/>
          <a:p>
            <a:pPr algn="ctr"/>
            <a:r>
              <a:rPr lang="en-US" altLang="zh-CN" sz="2400" b="1" dirty="0">
                <a:solidFill>
                  <a:srgbClr val="FFFFFF"/>
                </a:solidFill>
                <a:latin typeface="微软雅黑" panose="020B0503020204020204" charset="-122"/>
                <a:ea typeface="微软雅黑" panose="020B0503020204020204" charset="-122"/>
                <a:sym typeface="微软雅黑" panose="020B0503020204020204" charset="-122"/>
              </a:rPr>
              <a:t>04</a:t>
            </a:r>
            <a:endParaRPr lang="en-US" altLang="zh-CN" dirty="0">
              <a:latin typeface="微软雅黑" panose="020B0503020204020204" charset="-122"/>
              <a:ea typeface="微软雅黑" panose="020B0503020204020204" charset="-122"/>
            </a:endParaRPr>
          </a:p>
        </p:txBody>
      </p:sp>
      <p:sp>
        <p:nvSpPr>
          <p:cNvPr id="59407" name="标题"/>
          <p:cNvSpPr/>
          <p:nvPr/>
        </p:nvSpPr>
        <p:spPr>
          <a:xfrm>
            <a:off x="7934325" y="2871788"/>
            <a:ext cx="1622425" cy="1531937"/>
          </a:xfrm>
          <a:prstGeom prst="rect">
            <a:avLst/>
          </a:prstGeom>
          <a:noFill/>
          <a:ln w="9525">
            <a:noFill/>
          </a:ln>
        </p:spPr>
        <p:txBody>
          <a:bodyPr wrap="square" lIns="0" tIns="0" rIns="0" bIns="0" anchor="b" anchorCtr="0"/>
          <a:p>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发布成交公示：</a:t>
            </a:r>
            <a:r>
              <a:rPr lang="zh-CN" altLang="en-US" sz="1600" b="1" dirty="0">
                <a:solidFill>
                  <a:schemeClr val="accent2"/>
                </a:solidFill>
                <a:latin typeface="微软雅黑" panose="020B0503020204020204" charset="-122"/>
                <a:ea typeface="微软雅黑" panose="020B0503020204020204" charset="-122"/>
                <a:sym typeface="微软雅黑" panose="020B0503020204020204" charset="-122"/>
              </a:rPr>
              <a:t>资规部门对竞得人进行资格审查，发布成交公示，公示时间不少于5天。</a:t>
            </a:r>
            <a:endParaRPr lang="zh-CN" altLang="en-US" sz="1600" b="1" dirty="0">
              <a:solidFill>
                <a:schemeClr val="accent2"/>
              </a:solidFill>
              <a:latin typeface="微软雅黑" panose="020B0503020204020204" charset="-122"/>
              <a:ea typeface="微软雅黑" panose="020B0503020204020204" charset="-122"/>
              <a:sym typeface="微软雅黑" panose="020B0503020204020204" charset="-122"/>
            </a:endParaRPr>
          </a:p>
        </p:txBody>
      </p:sp>
      <p:sp>
        <p:nvSpPr>
          <p:cNvPr id="59408" name="序号"/>
          <p:cNvSpPr/>
          <p:nvPr/>
        </p:nvSpPr>
        <p:spPr>
          <a:xfrm>
            <a:off x="10436225" y="3022600"/>
            <a:ext cx="831850" cy="831850"/>
          </a:xfrm>
          <a:prstGeom prst="ellipse">
            <a:avLst/>
          </a:prstGeom>
          <a:solidFill>
            <a:srgbClr val="9AB0E2"/>
          </a:solidFill>
          <a:ln w="9525">
            <a:noFill/>
          </a:ln>
        </p:spPr>
        <p:txBody>
          <a:bodyPr wrap="none" lIns="0" tIns="0" rIns="0" bIns="0" anchor="ctr" anchorCtr="0"/>
          <a:p>
            <a:pPr algn="ctr"/>
            <a:r>
              <a:rPr lang="en-US" altLang="zh-CN" sz="2400" b="1" dirty="0">
                <a:solidFill>
                  <a:srgbClr val="FFFFFF"/>
                </a:solidFill>
                <a:latin typeface="微软雅黑" panose="020B0503020204020204" charset="-122"/>
                <a:ea typeface="微软雅黑" panose="020B0503020204020204" charset="-122"/>
                <a:sym typeface="微软雅黑" panose="020B0503020204020204" charset="-122"/>
              </a:rPr>
              <a:t>05</a:t>
            </a:r>
            <a:endParaRPr lang="en-US" altLang="zh-CN" dirty="0">
              <a:latin typeface="微软雅黑" panose="020B0503020204020204" charset="-122"/>
              <a:ea typeface="微软雅黑" panose="020B0503020204020204" charset="-122"/>
            </a:endParaRPr>
          </a:p>
        </p:txBody>
      </p:sp>
      <p:sp>
        <p:nvSpPr>
          <p:cNvPr id="59409" name="标题"/>
          <p:cNvSpPr/>
          <p:nvPr/>
        </p:nvSpPr>
        <p:spPr>
          <a:xfrm>
            <a:off x="10253663" y="3933825"/>
            <a:ext cx="1636712" cy="2068513"/>
          </a:xfrm>
          <a:prstGeom prst="rect">
            <a:avLst/>
          </a:prstGeom>
          <a:noFill/>
          <a:ln w="9525">
            <a:noFill/>
          </a:ln>
        </p:spPr>
        <p:txBody>
          <a:bodyPr wrap="square" lIns="0" tIns="0" rIns="0" bIns="0" anchor="b" anchorCtr="0"/>
          <a:p>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签订成交确认书和出让合同：</a:t>
            </a:r>
            <a:r>
              <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rPr>
              <a:t>公示期结束后5个工作日内，签订成交确认书，成交确认书签订后10个工作日内签订出让合同。</a:t>
            </a:r>
            <a:endParaRPr lang="zh-CN" altLang="en-US" sz="1600" b="1" dirty="0">
              <a:solidFill>
                <a:schemeClr val="accent1"/>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2466" name="标题 1"/>
          <p:cNvSpPr/>
          <p:nvPr/>
        </p:nvSpPr>
        <p:spPr>
          <a:xfrm rot="-310063">
            <a:off x="842963" y="2505075"/>
            <a:ext cx="2990850" cy="3665538"/>
          </a:xfrm>
          <a:prstGeom prst="roundRect">
            <a:avLst>
              <a:gd name="adj" fmla="val 3153"/>
            </a:avLst>
          </a:prstGeom>
          <a:solidFill>
            <a:schemeClr val="accent1"/>
          </a:solidFill>
          <a:ln w="12700" cap="sq" cmpd="sng">
            <a:solidFill>
              <a:schemeClr val="accent1"/>
            </a:solidFill>
            <a:prstDash val="solid"/>
            <a:round/>
            <a:headEnd type="none" w="med" len="med"/>
            <a:tailEnd type="none" w="med" len="med"/>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62467" name="标题 1"/>
          <p:cNvSpPr/>
          <p:nvPr/>
        </p:nvSpPr>
        <p:spPr>
          <a:xfrm>
            <a:off x="842963" y="2497138"/>
            <a:ext cx="2990850" cy="3667125"/>
          </a:xfrm>
          <a:prstGeom prst="roundRect">
            <a:avLst>
              <a:gd name="adj" fmla="val 3153"/>
            </a:avLst>
          </a:prstGeom>
          <a:solidFill>
            <a:schemeClr val="bg1"/>
          </a:solidFill>
          <a:ln w="12700" cap="sq" cmpd="sng">
            <a:solidFill>
              <a:schemeClr val="accent1"/>
            </a:solidFill>
            <a:prstDash val="solid"/>
            <a:round/>
            <a:headEnd type="none" w="med" len="med"/>
            <a:tailEnd type="none" w="med" len="med"/>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62468" name="标题 1"/>
          <p:cNvSpPr/>
          <p:nvPr/>
        </p:nvSpPr>
        <p:spPr>
          <a:xfrm>
            <a:off x="2017713" y="2541588"/>
            <a:ext cx="746125" cy="746125"/>
          </a:xfrm>
          <a:prstGeom prst="ellipse">
            <a:avLst/>
          </a:prstGeom>
          <a:solidFill>
            <a:schemeClr val="bg1"/>
          </a:solidFill>
          <a:ln w="28575" cap="sq" cmpd="sng">
            <a:solidFill>
              <a:schemeClr val="accent1"/>
            </a:solidFill>
            <a:prstDash val="solid"/>
            <a:round/>
            <a:headEnd type="none" w="med" len="med"/>
            <a:tailEnd type="none" w="med" len="med"/>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62469" name="标题 1"/>
          <p:cNvSpPr/>
          <p:nvPr/>
        </p:nvSpPr>
        <p:spPr>
          <a:xfrm rot="-310063">
            <a:off x="4524375" y="2489200"/>
            <a:ext cx="3251200" cy="3665538"/>
          </a:xfrm>
          <a:prstGeom prst="roundRect">
            <a:avLst>
              <a:gd name="adj" fmla="val 3153"/>
            </a:avLst>
          </a:prstGeom>
          <a:solidFill>
            <a:schemeClr val="accent1"/>
          </a:solidFill>
          <a:ln w="12700" cap="sq" cmpd="sng">
            <a:solidFill>
              <a:schemeClr val="accent1"/>
            </a:solidFill>
            <a:prstDash val="solid"/>
            <a:round/>
            <a:headEnd type="none" w="med" len="med"/>
            <a:tailEnd type="none" w="med" len="med"/>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62470" name="标题 1"/>
          <p:cNvSpPr/>
          <p:nvPr/>
        </p:nvSpPr>
        <p:spPr>
          <a:xfrm>
            <a:off x="4524375" y="2497138"/>
            <a:ext cx="3252788" cy="3667125"/>
          </a:xfrm>
          <a:prstGeom prst="roundRect">
            <a:avLst>
              <a:gd name="adj" fmla="val 3153"/>
            </a:avLst>
          </a:prstGeom>
          <a:solidFill>
            <a:schemeClr val="bg1"/>
          </a:solidFill>
          <a:ln w="12700" cap="sq" cmpd="sng">
            <a:solidFill>
              <a:schemeClr val="accent1"/>
            </a:solidFill>
            <a:prstDash val="solid"/>
            <a:round/>
            <a:headEnd type="none" w="med" len="med"/>
            <a:tailEnd type="none" w="med" len="med"/>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62471" name="标题 1"/>
          <p:cNvSpPr/>
          <p:nvPr/>
        </p:nvSpPr>
        <p:spPr>
          <a:xfrm>
            <a:off x="5678488" y="2541588"/>
            <a:ext cx="746125" cy="746125"/>
          </a:xfrm>
          <a:prstGeom prst="ellipse">
            <a:avLst/>
          </a:prstGeom>
          <a:solidFill>
            <a:schemeClr val="bg1"/>
          </a:solidFill>
          <a:ln w="28575" cap="sq" cmpd="sng">
            <a:solidFill>
              <a:schemeClr val="accent1"/>
            </a:solidFill>
            <a:prstDash val="solid"/>
            <a:round/>
            <a:headEnd type="none" w="med" len="med"/>
            <a:tailEnd type="none" w="med" len="med"/>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62472"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62473"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62474"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（四）常见问题</a:t>
            </a:r>
            <a:endParaRPr lang="zh-CN" altLang="en-US" dirty="0">
              <a:latin typeface="微软雅黑" panose="020B0503020204020204" charset="-122"/>
              <a:ea typeface="微软雅黑" panose="020B0503020204020204" charset="-122"/>
            </a:endParaRPr>
          </a:p>
        </p:txBody>
      </p:sp>
      <p:sp>
        <p:nvSpPr>
          <p:cNvPr id="62475" name="标题 1"/>
          <p:cNvSpPr/>
          <p:nvPr/>
        </p:nvSpPr>
        <p:spPr>
          <a:xfrm>
            <a:off x="2260600" y="2801938"/>
            <a:ext cx="300038" cy="257175"/>
          </a:xfrm>
          <a:custGeom>
            <a:avLst/>
            <a:gdLst/>
            <a:ahLst/>
            <a:cxnLst>
              <a:cxn ang="0">
                <a:pos x="0" y="0"/>
              </a:cxn>
            </a:cxnLst>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1"/>
          </a:solidFill>
          <a:ln w="1860">
            <a:noFill/>
          </a:ln>
        </p:spPr>
        <p:txBody>
          <a:bodyPr/>
          <a:p>
            <a:endParaRPr lang="zh-CN" altLang="en-US"/>
          </a:p>
        </p:txBody>
      </p:sp>
      <p:sp>
        <p:nvSpPr>
          <p:cNvPr id="62476" name="标题 1"/>
          <p:cNvSpPr/>
          <p:nvPr/>
        </p:nvSpPr>
        <p:spPr>
          <a:xfrm>
            <a:off x="919163" y="2992438"/>
            <a:ext cx="2840037" cy="2644775"/>
          </a:xfrm>
          <a:prstGeom prst="rect">
            <a:avLst/>
          </a:prstGeom>
          <a:noFill/>
          <a:ln w="9525">
            <a:noFill/>
          </a:ln>
        </p:spPr>
        <p:txBody>
          <a:bodyPr wrap="square" lIns="0" tIns="0" rIns="0" bIns="0" anchor="ctr" anchorCtr="0"/>
          <a:p>
            <a:pPr>
              <a:lnSpc>
                <a:spcPct val="130000"/>
              </a:lnSpc>
            </a:pPr>
            <a:r>
              <a:rPr lang="en-US" altLang="zh-CN" sz="1600" b="1" dirty="0">
                <a:solidFill>
                  <a:srgbClr val="C00000"/>
                </a:solidFill>
                <a:latin typeface="Arial" panose="020B0604020202020204" pitchFamily="34" charset="0"/>
                <a:ea typeface="微软雅黑" panose="020B0503020204020204" charset="-122"/>
                <a:sym typeface="Arial" panose="020B0604020202020204" pitchFamily="34" charset="0"/>
              </a:rPr>
              <a:t>“</a:t>
            </a:r>
            <a:r>
              <a:rPr lang="zh-CN" altLang="en-US" sz="1600" b="1" dirty="0">
                <a:solidFill>
                  <a:srgbClr val="C00000"/>
                </a:solidFill>
                <a:latin typeface="Arial" panose="020B0604020202020204" pitchFamily="34" charset="0"/>
                <a:ea typeface="微软雅黑" panose="020B0503020204020204" charset="-122"/>
                <a:sym typeface="Arial" panose="020B0604020202020204" pitchFamily="34" charset="0"/>
              </a:rPr>
              <a:t>用地清单制</a:t>
            </a:r>
            <a:r>
              <a:rPr lang="en-US" altLang="zh-CN" sz="1600" b="1" dirty="0">
                <a:solidFill>
                  <a:srgbClr val="C00000"/>
                </a:solidFill>
                <a:latin typeface="Arial" panose="020B0604020202020204" pitchFamily="34" charset="0"/>
                <a:ea typeface="微软雅黑" panose="020B0503020204020204" charset="-122"/>
                <a:sym typeface="Arial" panose="020B0604020202020204" pitchFamily="34" charset="0"/>
              </a:rPr>
              <a:t>”</a:t>
            </a:r>
            <a:r>
              <a:rPr lang="zh-CN" altLang="en-US" sz="1600" b="1" dirty="0">
                <a:solidFill>
                  <a:srgbClr val="C00000"/>
                </a:solidFill>
                <a:latin typeface="Arial" panose="020B0604020202020204" pitchFamily="34" charset="0"/>
                <a:ea typeface="微软雅黑" panose="020B0503020204020204" charset="-122"/>
                <a:sym typeface="Arial" panose="020B0604020202020204" pitchFamily="34" charset="0"/>
              </a:rPr>
              <a:t>要求落实不到位</a:t>
            </a:r>
            <a:r>
              <a:rPr lang="zh-CN" altLang="en-US" sz="1600" dirty="0">
                <a:solidFill>
                  <a:srgbClr val="000000"/>
                </a:solidFill>
                <a:latin typeface="Arial" panose="020B0604020202020204" pitchFamily="34" charset="0"/>
                <a:ea typeface="微软雅黑" panose="020B0503020204020204" charset="-122"/>
                <a:sym typeface="Arial" panose="020B0604020202020204" pitchFamily="34" charset="0"/>
              </a:rPr>
              <a:t>。</a:t>
            </a:r>
            <a:r>
              <a:rPr lang="zh-CN" altLang="en-US" sz="1600" b="1" dirty="0">
                <a:solidFill>
                  <a:srgbClr val="407486"/>
                </a:solidFill>
                <a:latin typeface="Arial" panose="020B0604020202020204" pitchFamily="34" charset="0"/>
                <a:ea typeface="微软雅黑" panose="020B0503020204020204" charset="-122"/>
                <a:sym typeface="Arial" panose="020B0604020202020204" pitchFamily="34" charset="0"/>
              </a:rPr>
              <a:t>县级政府在开展各类评估评价时，区域性评估的内容少、覆盖范围小，大部分项目仍是供地前才启动单宗地的各项评估，延迟了项目落地时间。</a:t>
            </a:r>
            <a:endParaRPr lang="zh-CN" altLang="en-US" dirty="0">
              <a:latin typeface="微软雅黑" panose="020B0503020204020204" charset="-122"/>
              <a:ea typeface="微软雅黑" panose="020B0503020204020204" charset="-122"/>
            </a:endParaRPr>
          </a:p>
        </p:txBody>
      </p:sp>
      <p:sp>
        <p:nvSpPr>
          <p:cNvPr id="62477" name="标题 1"/>
          <p:cNvSpPr/>
          <p:nvPr/>
        </p:nvSpPr>
        <p:spPr>
          <a:xfrm>
            <a:off x="4692650" y="3287713"/>
            <a:ext cx="2882900" cy="2100262"/>
          </a:xfrm>
          <a:prstGeom prst="rect">
            <a:avLst/>
          </a:prstGeom>
          <a:noFill/>
          <a:ln w="9525">
            <a:noFill/>
          </a:ln>
        </p:spPr>
        <p:txBody>
          <a:bodyPr wrap="square" lIns="0" tIns="0" rIns="0" bIns="0" anchor="t" anchorCtr="0"/>
          <a:p>
            <a:pPr algn="ctr">
              <a:lnSpc>
                <a:spcPct val="150000"/>
              </a:lnSpc>
            </a:pPr>
            <a:r>
              <a:rPr lang="en-US" altLang="zh-CN" b="1" dirty="0">
                <a:solidFill>
                  <a:srgbClr val="C00000"/>
                </a:solidFill>
                <a:latin typeface="Arial" panose="020B0604020202020204" pitchFamily="34" charset="0"/>
                <a:ea typeface="微软雅黑" panose="020B0503020204020204" charset="-122"/>
                <a:sym typeface="Arial" panose="020B0604020202020204" pitchFamily="34" charset="0"/>
              </a:rPr>
              <a:t>“</a:t>
            </a:r>
            <a:r>
              <a:rPr lang="zh-CN" altLang="en-US" b="1" dirty="0">
                <a:solidFill>
                  <a:srgbClr val="C00000"/>
                </a:solidFill>
                <a:latin typeface="Arial" panose="020B0604020202020204" pitchFamily="34" charset="0"/>
                <a:ea typeface="微软雅黑" panose="020B0503020204020204" charset="-122"/>
                <a:sym typeface="Arial" panose="020B0604020202020204" pitchFamily="34" charset="0"/>
              </a:rPr>
              <a:t>净地</a:t>
            </a:r>
            <a:r>
              <a:rPr lang="en-US" altLang="zh-CN" b="1" dirty="0">
                <a:solidFill>
                  <a:srgbClr val="C00000"/>
                </a:solidFill>
                <a:latin typeface="Arial" panose="020B0604020202020204" pitchFamily="34" charset="0"/>
                <a:ea typeface="微软雅黑" panose="020B0503020204020204" charset="-122"/>
                <a:sym typeface="Arial" panose="020B0604020202020204" pitchFamily="34" charset="0"/>
              </a:rPr>
              <a:t>”</a:t>
            </a:r>
            <a:r>
              <a:rPr lang="zh-CN" altLang="en-US" b="1" dirty="0">
                <a:solidFill>
                  <a:srgbClr val="C00000"/>
                </a:solidFill>
                <a:latin typeface="Arial" panose="020B0604020202020204" pitchFamily="34" charset="0"/>
                <a:ea typeface="微软雅黑" panose="020B0503020204020204" charset="-122"/>
                <a:sym typeface="Arial" panose="020B0604020202020204" pitchFamily="34" charset="0"/>
              </a:rPr>
              <a:t>供应要求落实不到位。</a:t>
            </a:r>
            <a:endParaRPr lang="zh-CN" altLang="en-US" b="1" dirty="0">
              <a:solidFill>
                <a:srgbClr val="C00000"/>
              </a:solidFill>
              <a:latin typeface="Arial" panose="020B0604020202020204" pitchFamily="34" charset="0"/>
              <a:ea typeface="微软雅黑" panose="020B0503020204020204" charset="-122"/>
              <a:sym typeface="Arial" panose="020B0604020202020204" pitchFamily="34" charset="0"/>
            </a:endParaRPr>
          </a:p>
          <a:p>
            <a:pPr>
              <a:lnSpc>
                <a:spcPct val="140000"/>
              </a:lnSpc>
            </a:pPr>
            <a:r>
              <a:rPr lang="zh-CN" altLang="en-US" sz="1600" b="1" dirty="0">
                <a:solidFill>
                  <a:srgbClr val="407486"/>
                </a:solidFill>
                <a:latin typeface="Arial" panose="020B0604020202020204" pitchFamily="34" charset="0"/>
                <a:ea typeface="微软雅黑" panose="020B0503020204020204" charset="-122"/>
                <a:sym typeface="Arial" panose="020B0604020202020204" pitchFamily="34" charset="0"/>
              </a:rPr>
              <a:t>从供地情况看，有的地块拆迁不彻底，存在零尾建筑，达不到场地平整的施工条件；有的地块道路以及供热、供水、供气等基础设施配套建设滞后，造成企业拿地后无法开工建设，建成后也无法运行。</a:t>
            </a:r>
            <a:endParaRPr lang="zh-CN" altLang="en-US" dirty="0">
              <a:latin typeface="微软雅黑" panose="020B0503020204020204" charset="-122"/>
              <a:ea typeface="微软雅黑" panose="020B0503020204020204" charset="-122"/>
            </a:endParaRPr>
          </a:p>
        </p:txBody>
      </p:sp>
      <p:sp>
        <p:nvSpPr>
          <p:cNvPr id="62478" name="标题 1"/>
          <p:cNvSpPr/>
          <p:nvPr/>
        </p:nvSpPr>
        <p:spPr>
          <a:xfrm>
            <a:off x="5903913" y="2787650"/>
            <a:ext cx="314325" cy="285750"/>
          </a:xfrm>
          <a:custGeom>
            <a:avLst/>
            <a:gdLst/>
            <a:ahLst/>
            <a:cxnLst>
              <a:cxn ang="0">
                <a:pos x="0" y="0"/>
              </a:cxn>
            </a:cxnLst>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accent1"/>
          </a:solidFill>
          <a:ln w="1860">
            <a:noFill/>
          </a:ln>
        </p:spPr>
        <p:txBody>
          <a:bodyPr/>
          <a:p>
            <a:endParaRPr lang="zh-CN" altLang="en-US"/>
          </a:p>
        </p:txBody>
      </p:sp>
      <p:sp>
        <p:nvSpPr>
          <p:cNvPr id="62479" name="标题 1"/>
          <p:cNvSpPr/>
          <p:nvPr/>
        </p:nvSpPr>
        <p:spPr>
          <a:xfrm rot="-310063">
            <a:off x="8318500" y="2481263"/>
            <a:ext cx="3178175" cy="3667125"/>
          </a:xfrm>
          <a:prstGeom prst="roundRect">
            <a:avLst>
              <a:gd name="adj" fmla="val 3153"/>
            </a:avLst>
          </a:prstGeom>
          <a:solidFill>
            <a:schemeClr val="accent1"/>
          </a:solidFill>
          <a:ln w="12700" cap="sq" cmpd="sng">
            <a:solidFill>
              <a:schemeClr val="accent1"/>
            </a:solidFill>
            <a:prstDash val="solid"/>
            <a:round/>
            <a:headEnd type="none" w="med" len="med"/>
            <a:tailEnd type="none" w="med" len="med"/>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62480" name="标题 1"/>
          <p:cNvSpPr/>
          <p:nvPr/>
        </p:nvSpPr>
        <p:spPr>
          <a:xfrm>
            <a:off x="8320088" y="2497138"/>
            <a:ext cx="3178175" cy="3667125"/>
          </a:xfrm>
          <a:prstGeom prst="roundRect">
            <a:avLst>
              <a:gd name="adj" fmla="val 3153"/>
            </a:avLst>
          </a:prstGeom>
          <a:solidFill>
            <a:schemeClr val="bg1"/>
          </a:solidFill>
          <a:ln w="12700" cap="sq" cmpd="sng">
            <a:solidFill>
              <a:schemeClr val="accent1"/>
            </a:solidFill>
            <a:prstDash val="solid"/>
            <a:round/>
            <a:headEnd type="none" w="med" len="med"/>
            <a:tailEnd type="none" w="med" len="med"/>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62481" name="标题 1"/>
          <p:cNvSpPr/>
          <p:nvPr/>
        </p:nvSpPr>
        <p:spPr>
          <a:xfrm>
            <a:off x="9386888" y="2557463"/>
            <a:ext cx="727075" cy="722312"/>
          </a:xfrm>
          <a:prstGeom prst="ellipse">
            <a:avLst/>
          </a:prstGeom>
          <a:solidFill>
            <a:schemeClr val="bg1"/>
          </a:solidFill>
          <a:ln w="28575" cap="sq" cmpd="sng">
            <a:solidFill>
              <a:schemeClr val="accent1"/>
            </a:solidFill>
            <a:prstDash val="solid"/>
            <a:round/>
            <a:headEnd type="none" w="med" len="med"/>
            <a:tailEnd type="none" w="med" len="med"/>
          </a:ln>
        </p:spPr>
        <p:txBody>
          <a:bodyPr wrap="square" anchor="ctr" anchorCtr="0"/>
          <a:p>
            <a:pPr algn="ctr">
              <a:lnSpc>
                <a:spcPct val="110000"/>
              </a:lnSpc>
            </a:pPr>
            <a:endParaRPr lang="zh-CN" altLang="zh-CN">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62482" name="标题 1"/>
          <p:cNvSpPr/>
          <p:nvPr/>
        </p:nvSpPr>
        <p:spPr>
          <a:xfrm>
            <a:off x="8467725" y="3378200"/>
            <a:ext cx="2816225" cy="2100263"/>
          </a:xfrm>
          <a:prstGeom prst="rect">
            <a:avLst/>
          </a:prstGeom>
          <a:noFill/>
          <a:ln w="9525">
            <a:noFill/>
          </a:ln>
        </p:spPr>
        <p:txBody>
          <a:bodyPr wrap="square" lIns="0" tIns="0" rIns="0" bIns="0" anchor="t" anchorCtr="0"/>
          <a:p>
            <a:pPr>
              <a:lnSpc>
                <a:spcPct val="130000"/>
              </a:lnSpc>
            </a:pPr>
            <a:r>
              <a:rPr lang="zh-CN" altLang="en-US" sz="1600" b="1" dirty="0">
                <a:solidFill>
                  <a:srgbClr val="C00000"/>
                </a:solidFill>
                <a:latin typeface="Arial" panose="020B0604020202020204" pitchFamily="34" charset="0"/>
                <a:ea typeface="微软雅黑" panose="020B0503020204020204" charset="-122"/>
                <a:sym typeface="Arial" panose="020B0604020202020204" pitchFamily="34" charset="0"/>
              </a:rPr>
              <a:t>土地拆迁补偿群众工作不到位。</a:t>
            </a:r>
            <a:r>
              <a:rPr lang="zh-CN" altLang="en-US" sz="1600" b="1" dirty="0">
                <a:solidFill>
                  <a:srgbClr val="407486"/>
                </a:solidFill>
                <a:latin typeface="Arial" panose="020B0604020202020204" pitchFamily="34" charset="0"/>
                <a:ea typeface="微软雅黑" panose="020B0503020204020204" charset="-122"/>
                <a:sym typeface="Arial" panose="020B0604020202020204" pitchFamily="34" charset="0"/>
              </a:rPr>
              <a:t>有的县级政府由于无法及时落实拆迁补偿等费用，或无法就拆迁补偿等事宜与群众达成一致意见，致使土地无法供应，甚至还影响到已供应地块的进场施工，给企业带来了很大困扰。</a:t>
            </a:r>
            <a:endParaRPr lang="zh-CN" altLang="en-US" dirty="0">
              <a:latin typeface="微软雅黑" panose="020B0503020204020204" charset="-122"/>
              <a:ea typeface="微软雅黑" panose="020B0503020204020204" charset="-122"/>
            </a:endParaRPr>
          </a:p>
        </p:txBody>
      </p:sp>
      <p:sp>
        <p:nvSpPr>
          <p:cNvPr id="62483" name="标题 1"/>
          <p:cNvSpPr/>
          <p:nvPr/>
        </p:nvSpPr>
        <p:spPr>
          <a:xfrm>
            <a:off x="9593263" y="2787650"/>
            <a:ext cx="319087" cy="285750"/>
          </a:xfrm>
          <a:custGeom>
            <a:avLst/>
            <a:gdLst/>
            <a:ahLst/>
            <a:cxnLst>
              <a:cxn ang="0">
                <a:pos x="0" y="0"/>
              </a:cxn>
            </a:cxnLst>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1860">
            <a:noFill/>
          </a:ln>
        </p:spPr>
        <p:txBody>
          <a:bodyPr/>
          <a:p>
            <a:endParaRPr lang="zh-CN"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3490"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63491" name="矩形: 圆角 2"/>
          <p:cNvSpPr/>
          <p:nvPr/>
        </p:nvSpPr>
        <p:spPr>
          <a:xfrm>
            <a:off x="812800" y="80454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63492" name="文本框 6"/>
          <p:cNvSpPr/>
          <p:nvPr/>
        </p:nvSpPr>
        <p:spPr>
          <a:xfrm>
            <a:off x="812800" y="9302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（五）土地供应需重点把握的红线和底线要求</a:t>
            </a:r>
            <a:endParaRPr lang="zh-CN" altLang="en-US" sz="2200" b="1" dirty="0">
              <a:latin typeface="思源黑体 CN Heavy" pitchFamily="2" charset="-122"/>
              <a:ea typeface="思源黑体 CN Heavy" pitchFamily="2" charset="-122"/>
              <a:sym typeface="思源黑体 CN Heavy" pitchFamily="2" charset="-122"/>
            </a:endParaRPr>
          </a:p>
        </p:txBody>
      </p:sp>
      <p:sp>
        <p:nvSpPr>
          <p:cNvPr id="63496" name="对象12"/>
          <p:cNvSpPr>
            <a:spLocks noChangeAspect="1"/>
          </p:cNvSpPr>
          <p:nvPr/>
        </p:nvSpPr>
        <p:spPr>
          <a:xfrm>
            <a:off x="4465638" y="2771775"/>
            <a:ext cx="2897187" cy="2846388"/>
          </a:xfrm>
          <a:custGeom>
            <a:avLst/>
            <a:gdLst/>
            <a:ahLst/>
            <a:cxnLst>
              <a:cxn ang="0">
                <a:pos x="0" y="0"/>
              </a:cxn>
            </a:cxnLst>
            <a:pathLst>
              <a:path w="2340864" h="2340864">
                <a:moveTo>
                  <a:pt x="987552" y="73152"/>
                </a:moveTo>
                <a:lnTo>
                  <a:pt x="73152" y="987552"/>
                </a:lnTo>
                <a:cubicBezTo>
                  <a:pt x="-27432" y="1088136"/>
                  <a:pt x="-27432" y="1252728"/>
                  <a:pt x="73152" y="1353312"/>
                </a:cubicBezTo>
                <a:lnTo>
                  <a:pt x="987552" y="2267712"/>
                </a:lnTo>
                <a:cubicBezTo>
                  <a:pt x="1088136" y="2368296"/>
                  <a:pt x="1252728" y="2368296"/>
                  <a:pt x="1353312" y="2267712"/>
                </a:cubicBezTo>
                <a:lnTo>
                  <a:pt x="2267712" y="1353312"/>
                </a:lnTo>
                <a:cubicBezTo>
                  <a:pt x="2368296" y="1252728"/>
                  <a:pt x="2368296" y="1088136"/>
                  <a:pt x="2267712" y="987552"/>
                </a:cubicBezTo>
                <a:lnTo>
                  <a:pt x="1353312" y="73152"/>
                </a:lnTo>
                <a:cubicBezTo>
                  <a:pt x="1252728" y="-27432"/>
                  <a:pt x="1088136" y="-27432"/>
                  <a:pt x="987552" y="73152"/>
                </a:cubicBezTo>
              </a:path>
            </a:pathLst>
          </a:custGeom>
          <a:noFill/>
          <a:ln w="53975" cap="flat" cmpd="sng">
            <a:solidFill>
              <a:schemeClr val="accent1"/>
            </a:solidFill>
            <a:prstDash val="solid"/>
            <a:round/>
            <a:headEnd type="none" w="med" len="med"/>
            <a:tailEnd type="none" w="med" len="med"/>
          </a:ln>
        </p:spPr>
        <p:txBody>
          <a:bodyPr/>
          <a:p>
            <a:endParaRPr lang="zh-CN" altLang="en-US"/>
          </a:p>
        </p:txBody>
      </p:sp>
      <p:sp>
        <p:nvSpPr>
          <p:cNvPr id="63497" name="文本框 99"/>
          <p:cNvSpPr txBox="1"/>
          <p:nvPr/>
        </p:nvSpPr>
        <p:spPr>
          <a:xfrm>
            <a:off x="330518" y="4843463"/>
            <a:ext cx="4227512" cy="891540"/>
          </a:xfrm>
          <a:prstGeom prst="rect">
            <a:avLst/>
          </a:prstGeom>
          <a:noFill/>
          <a:ln w="9525">
            <a:noFill/>
          </a:ln>
        </p:spPr>
        <p:txBody>
          <a:bodyPr wrap="square" anchor="t" anchorCtr="0">
            <a:spAutoFit/>
          </a:bodyPr>
          <a:p>
            <a:pPr indent="408305"/>
            <a:r>
              <a:rPr lang="zh-CN" altLang="zh-CN" sz="1800" b="1">
                <a:solidFill>
                  <a:srgbClr val="C00000"/>
                </a:solidFill>
                <a:latin typeface="Arial" panose="020B0604020202020204" pitchFamily="34" charset="0"/>
                <a:ea typeface="微软雅黑" panose="020B0503020204020204" charset="-122"/>
              </a:rPr>
              <a:t>不得向别墅类房地产开发项目、私家庄园供地</a:t>
            </a:r>
            <a:r>
              <a:rPr lang="zh-CN" altLang="zh-CN" sz="1800">
                <a:solidFill>
                  <a:srgbClr val="C00000"/>
                </a:solidFill>
                <a:latin typeface="Arial" panose="020B0604020202020204" pitchFamily="34" charset="0"/>
                <a:ea typeface="微软雅黑" panose="020B0503020204020204" charset="-122"/>
              </a:rPr>
              <a:t>。</a:t>
            </a:r>
            <a:r>
              <a:rPr lang="zh-CN" altLang="en-US" sz="1600" b="1" dirty="0">
                <a:solidFill>
                  <a:srgbClr val="407486"/>
                </a:solidFill>
                <a:latin typeface="微软雅黑" panose="020B0503020204020204" charset="-122"/>
                <a:ea typeface="微软雅黑" panose="020B0503020204020204" charset="-122"/>
              </a:rPr>
              <a:t>严格执行住宅用地容积率不低于1.0的要求。</a:t>
            </a:r>
            <a:endParaRPr lang="zh-CN" altLang="en-US" sz="1600" b="1" dirty="0">
              <a:solidFill>
                <a:srgbClr val="407486"/>
              </a:solidFill>
              <a:latin typeface="微软雅黑" panose="020B0503020204020204" charset="-122"/>
              <a:ea typeface="微软雅黑" panose="020B0503020204020204" charset="-122"/>
            </a:endParaRPr>
          </a:p>
        </p:txBody>
      </p:sp>
      <p:sp>
        <p:nvSpPr>
          <p:cNvPr id="63498" name="文本框 1"/>
          <p:cNvSpPr txBox="1"/>
          <p:nvPr/>
        </p:nvSpPr>
        <p:spPr>
          <a:xfrm>
            <a:off x="7442200" y="2311400"/>
            <a:ext cx="4321810" cy="1353185"/>
          </a:xfrm>
          <a:prstGeom prst="rect">
            <a:avLst/>
          </a:prstGeom>
          <a:noFill/>
          <a:ln w="9525">
            <a:noFill/>
          </a:ln>
        </p:spPr>
        <p:txBody>
          <a:bodyPr wrap="square" anchor="t" anchorCtr="0">
            <a:spAutoFit/>
          </a:bodyPr>
          <a:p>
            <a:pPr indent="408305" algn="just"/>
            <a:r>
              <a:rPr lang="zh-CN" altLang="zh-CN" sz="1800" b="1">
                <a:solidFill>
                  <a:srgbClr val="C00000"/>
                </a:solidFill>
                <a:latin typeface="Arial" panose="020B0604020202020204" pitchFamily="34" charset="0"/>
                <a:ea typeface="微软雅黑" panose="020B0503020204020204" charset="-122"/>
              </a:rPr>
              <a:t>切实防范城投公司托底拿地风险。</a:t>
            </a:r>
            <a:r>
              <a:rPr lang="zh-CN" altLang="en-US" sz="1600" b="1" dirty="0">
                <a:solidFill>
                  <a:srgbClr val="407486"/>
                </a:solidFill>
                <a:latin typeface="微软雅黑" panose="020B0503020204020204" charset="-122"/>
                <a:ea typeface="微软雅黑" panose="020B0503020204020204" charset="-122"/>
              </a:rPr>
              <a:t>加强城投公司购地审核，在接到报名申请后2个工作日内，向属地政府、财政、国资等部门推送企业信息，政府或有关部门认为存在风险的企业不允许参与竞买。</a:t>
            </a:r>
            <a:endParaRPr lang="zh-CN" altLang="en-US" sz="1600" b="1" dirty="0">
              <a:solidFill>
                <a:srgbClr val="407486"/>
              </a:solidFill>
              <a:latin typeface="微软雅黑" panose="020B0503020204020204" charset="-122"/>
              <a:ea typeface="微软雅黑" panose="020B0503020204020204" charset="-122"/>
            </a:endParaRPr>
          </a:p>
        </p:txBody>
      </p:sp>
      <p:sp>
        <p:nvSpPr>
          <p:cNvPr id="63499" name="文本框 2"/>
          <p:cNvSpPr txBox="1"/>
          <p:nvPr/>
        </p:nvSpPr>
        <p:spPr>
          <a:xfrm>
            <a:off x="7466013" y="4893310"/>
            <a:ext cx="4297362" cy="1353185"/>
          </a:xfrm>
          <a:prstGeom prst="rect">
            <a:avLst/>
          </a:prstGeom>
          <a:noFill/>
          <a:ln w="9525">
            <a:noFill/>
          </a:ln>
        </p:spPr>
        <p:txBody>
          <a:bodyPr wrap="square" anchor="t" anchorCtr="0">
            <a:spAutoFit/>
          </a:bodyPr>
          <a:p>
            <a:pPr indent="408305" algn="just"/>
            <a:r>
              <a:rPr lang="zh-CN" altLang="zh-CN" sz="1800" b="1">
                <a:solidFill>
                  <a:srgbClr val="C00000"/>
                </a:solidFill>
                <a:latin typeface="Arial" panose="020B0604020202020204" pitchFamily="34" charset="0"/>
                <a:ea typeface="微软雅黑" panose="020B0503020204020204" charset="-122"/>
              </a:rPr>
              <a:t>杜绝土地领域招商引资恶性竞争。</a:t>
            </a:r>
            <a:r>
              <a:rPr lang="zh-CN" altLang="en-US" sz="1600" b="1" dirty="0">
                <a:solidFill>
                  <a:srgbClr val="407486"/>
                </a:solidFill>
                <a:latin typeface="微软雅黑" panose="020B0503020204020204" charset="-122"/>
                <a:ea typeface="微软雅黑" panose="020B0503020204020204" charset="-122"/>
              </a:rPr>
              <a:t>县级政府在土地出让时不允许违规设置竞买条件，产业项目引进与房地产用地不得捆绑出让或变相捆绑出让，禁止以各种名义减免土地出让收入。</a:t>
            </a:r>
            <a:endParaRPr lang="zh-CN" altLang="en-US" sz="1600" b="1" dirty="0">
              <a:solidFill>
                <a:srgbClr val="407486"/>
              </a:solidFill>
              <a:latin typeface="微软雅黑" panose="020B0503020204020204" charset="-122"/>
              <a:ea typeface="微软雅黑" panose="020B0503020204020204" charset="-122"/>
            </a:endParaRPr>
          </a:p>
        </p:txBody>
      </p:sp>
      <p:sp>
        <p:nvSpPr>
          <p:cNvPr id="4" name="菱形 3"/>
          <p:cNvSpPr/>
          <p:nvPr/>
        </p:nvSpPr>
        <p:spPr>
          <a:xfrm>
            <a:off x="4673600" y="2108200"/>
            <a:ext cx="692150" cy="679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3501" name="文本框 4"/>
          <p:cNvSpPr txBox="1"/>
          <p:nvPr/>
        </p:nvSpPr>
        <p:spPr>
          <a:xfrm>
            <a:off x="4854575" y="2263775"/>
            <a:ext cx="330200" cy="368300"/>
          </a:xfrm>
          <a:prstGeom prst="rect">
            <a:avLst/>
          </a:prstGeom>
          <a:noFill/>
          <a:ln w="9525">
            <a:noFill/>
          </a:ln>
        </p:spPr>
        <p:txBody>
          <a:bodyPr wrap="square" anchor="t" anchorCtr="0">
            <a:spAutoFit/>
          </a:bodyPr>
          <a:p>
            <a:r>
              <a:rPr lang="en-US" altLang="zh-CN">
                <a:solidFill>
                  <a:schemeClr val="bg1"/>
                </a:solidFill>
                <a:latin typeface="Arial" panose="020B0604020202020204" pitchFamily="34" charset="0"/>
                <a:ea typeface="微软雅黑" panose="020B0503020204020204" charset="-122"/>
              </a:rPr>
              <a:t>1</a:t>
            </a:r>
            <a:endParaRPr lang="en-US" altLang="zh-CN">
              <a:solidFill>
                <a:schemeClr val="bg1"/>
              </a:solidFill>
              <a:latin typeface="Arial" panose="020B0604020202020204" pitchFamily="34" charset="0"/>
              <a:ea typeface="微软雅黑" panose="020B0503020204020204" charset="-122"/>
            </a:endParaRPr>
          </a:p>
        </p:txBody>
      </p:sp>
      <p:sp>
        <p:nvSpPr>
          <p:cNvPr id="6" name="菱形 5"/>
          <p:cNvSpPr/>
          <p:nvPr/>
        </p:nvSpPr>
        <p:spPr>
          <a:xfrm>
            <a:off x="6505575" y="2108200"/>
            <a:ext cx="690563" cy="679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3503" name="文本框 6"/>
          <p:cNvSpPr txBox="1"/>
          <p:nvPr/>
        </p:nvSpPr>
        <p:spPr>
          <a:xfrm>
            <a:off x="6684963" y="2263775"/>
            <a:ext cx="331787" cy="368300"/>
          </a:xfrm>
          <a:prstGeom prst="rect">
            <a:avLst/>
          </a:prstGeom>
          <a:noFill/>
          <a:ln w="9525">
            <a:noFill/>
          </a:ln>
        </p:spPr>
        <p:txBody>
          <a:bodyPr wrap="square" anchor="t" anchorCtr="0">
            <a:spAutoFit/>
          </a:bodyPr>
          <a:p>
            <a:r>
              <a:rPr lang="en-US" altLang="zh-CN">
                <a:solidFill>
                  <a:schemeClr val="bg1"/>
                </a:solidFill>
                <a:latin typeface="Arial" panose="020B0604020202020204" pitchFamily="34" charset="0"/>
                <a:ea typeface="微软雅黑" panose="020B0503020204020204" charset="-122"/>
              </a:rPr>
              <a:t>3</a:t>
            </a:r>
            <a:endParaRPr lang="en-US" altLang="zh-CN">
              <a:solidFill>
                <a:schemeClr val="bg1"/>
              </a:solidFill>
              <a:latin typeface="Arial" panose="020B0604020202020204" pitchFamily="34" charset="0"/>
              <a:ea typeface="微软雅黑" panose="020B0503020204020204" charset="-122"/>
            </a:endParaRPr>
          </a:p>
        </p:txBody>
      </p:sp>
      <p:sp>
        <p:nvSpPr>
          <p:cNvPr id="63504" name="文本框 8"/>
          <p:cNvSpPr txBox="1"/>
          <p:nvPr/>
        </p:nvSpPr>
        <p:spPr>
          <a:xfrm>
            <a:off x="5108575" y="2517775"/>
            <a:ext cx="330200" cy="368300"/>
          </a:xfrm>
          <a:prstGeom prst="rect">
            <a:avLst/>
          </a:prstGeom>
          <a:noFill/>
          <a:ln w="9525">
            <a:noFill/>
          </a:ln>
        </p:spPr>
        <p:txBody>
          <a:bodyPr wrap="square" anchor="t" anchorCtr="0">
            <a:spAutoFit/>
          </a:bodyPr>
          <a:p>
            <a:r>
              <a:rPr lang="en-US" altLang="zh-CN">
                <a:solidFill>
                  <a:schemeClr val="bg1"/>
                </a:solidFill>
                <a:latin typeface="Arial" panose="020B0604020202020204" pitchFamily="34" charset="0"/>
                <a:ea typeface="微软雅黑" panose="020B0503020204020204" charset="-122"/>
              </a:rPr>
              <a:t>1</a:t>
            </a:r>
            <a:endParaRPr lang="en-US" altLang="zh-CN">
              <a:solidFill>
                <a:schemeClr val="bg1"/>
              </a:solidFill>
              <a:latin typeface="Arial" panose="020B0604020202020204" pitchFamily="34" charset="0"/>
              <a:ea typeface="微软雅黑" panose="020B0503020204020204" charset="-122"/>
            </a:endParaRPr>
          </a:p>
        </p:txBody>
      </p:sp>
      <p:sp>
        <p:nvSpPr>
          <p:cNvPr id="10" name="菱形 9"/>
          <p:cNvSpPr/>
          <p:nvPr/>
        </p:nvSpPr>
        <p:spPr>
          <a:xfrm>
            <a:off x="6505575" y="5332413"/>
            <a:ext cx="692150" cy="67786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3506" name="文本框 10"/>
          <p:cNvSpPr txBox="1"/>
          <p:nvPr/>
        </p:nvSpPr>
        <p:spPr>
          <a:xfrm>
            <a:off x="6686550" y="5487988"/>
            <a:ext cx="330200" cy="368300"/>
          </a:xfrm>
          <a:prstGeom prst="rect">
            <a:avLst/>
          </a:prstGeom>
          <a:noFill/>
          <a:ln w="9525">
            <a:noFill/>
          </a:ln>
        </p:spPr>
        <p:txBody>
          <a:bodyPr wrap="square" anchor="t" anchorCtr="0">
            <a:spAutoFit/>
          </a:bodyPr>
          <a:p>
            <a:r>
              <a:rPr lang="en-US" altLang="zh-CN">
                <a:solidFill>
                  <a:schemeClr val="bg1"/>
                </a:solidFill>
                <a:latin typeface="Arial" panose="020B0604020202020204" pitchFamily="34" charset="0"/>
                <a:ea typeface="微软雅黑" panose="020B0503020204020204" charset="-122"/>
              </a:rPr>
              <a:t>4</a:t>
            </a:r>
            <a:endParaRPr lang="en-US" altLang="zh-CN">
              <a:solidFill>
                <a:schemeClr val="bg1"/>
              </a:solidFill>
              <a:latin typeface="Arial" panose="020B0604020202020204" pitchFamily="34" charset="0"/>
              <a:ea typeface="微软雅黑" panose="020B0503020204020204" charset="-122"/>
            </a:endParaRPr>
          </a:p>
        </p:txBody>
      </p:sp>
      <p:sp>
        <p:nvSpPr>
          <p:cNvPr id="12" name="菱形 11"/>
          <p:cNvSpPr/>
          <p:nvPr/>
        </p:nvSpPr>
        <p:spPr>
          <a:xfrm>
            <a:off x="4673600" y="5356225"/>
            <a:ext cx="692150" cy="67786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3508" name="文本框 12"/>
          <p:cNvSpPr txBox="1"/>
          <p:nvPr/>
        </p:nvSpPr>
        <p:spPr>
          <a:xfrm>
            <a:off x="4854575" y="5511800"/>
            <a:ext cx="330200" cy="368300"/>
          </a:xfrm>
          <a:prstGeom prst="rect">
            <a:avLst/>
          </a:prstGeom>
          <a:noFill/>
          <a:ln w="9525">
            <a:noFill/>
          </a:ln>
        </p:spPr>
        <p:txBody>
          <a:bodyPr wrap="square" anchor="t" anchorCtr="0">
            <a:spAutoFit/>
          </a:bodyPr>
          <a:p>
            <a:r>
              <a:rPr lang="en-US" altLang="zh-CN">
                <a:solidFill>
                  <a:schemeClr val="bg1"/>
                </a:solidFill>
                <a:latin typeface="Arial" panose="020B0604020202020204" pitchFamily="34" charset="0"/>
                <a:ea typeface="微软雅黑" panose="020B0503020204020204" charset="-122"/>
              </a:rPr>
              <a:t>2</a:t>
            </a:r>
            <a:endParaRPr lang="en-US" altLang="zh-CN">
              <a:solidFill>
                <a:schemeClr val="bg1"/>
              </a:solidFill>
              <a:latin typeface="Arial" panose="020B0604020202020204" pitchFamily="34" charset="0"/>
              <a:ea typeface="微软雅黑" panose="020B0503020204020204" charset="-122"/>
            </a:endParaRPr>
          </a:p>
        </p:txBody>
      </p:sp>
      <p:sp>
        <p:nvSpPr>
          <p:cNvPr id="2" name="文本框 99"/>
          <p:cNvSpPr txBox="1"/>
          <p:nvPr/>
        </p:nvSpPr>
        <p:spPr>
          <a:xfrm>
            <a:off x="351473" y="2311083"/>
            <a:ext cx="4227512" cy="1353185"/>
          </a:xfrm>
          <a:prstGeom prst="rect">
            <a:avLst/>
          </a:prstGeom>
          <a:noFill/>
          <a:ln w="9525">
            <a:noFill/>
          </a:ln>
        </p:spPr>
        <p:txBody>
          <a:bodyPr wrap="square" anchor="t" anchorCtr="0">
            <a:spAutoFit/>
          </a:bodyPr>
          <a:p>
            <a:pPr algn="just"/>
            <a:r>
              <a:rPr lang="en-US" altLang="zh-CN" sz="1800" b="1">
                <a:solidFill>
                  <a:srgbClr val="FF0000"/>
                </a:solidFill>
                <a:sym typeface="+mn-ea"/>
              </a:rPr>
              <a:t>         </a:t>
            </a:r>
            <a:r>
              <a:rPr lang="zh-CN" altLang="en-US" sz="1800" b="1">
                <a:solidFill>
                  <a:srgbClr val="C00000"/>
                </a:solidFill>
                <a:sym typeface="+mn-ea"/>
              </a:rPr>
              <a:t>不得向个人供应住宅用地。</a:t>
            </a:r>
            <a:r>
              <a:rPr lang="zh-CN" altLang="en-US" sz="1600" b="1" dirty="0">
                <a:solidFill>
                  <a:srgbClr val="407486"/>
                </a:solidFill>
                <a:latin typeface="微软雅黑" panose="020B0503020204020204" charset="-122"/>
                <a:sym typeface="+mn-ea"/>
              </a:rPr>
              <a:t>市、县政府和资规部门在住宅用地出让方案和出让公告中要明确竞买人资格条件，不接受个人竞买，包括以个人名义申请竞买、约定竞得后成立公司作为受让人进行开发建设等情形。</a:t>
            </a:r>
            <a:endParaRPr lang="zh-CN" altLang="en-US" sz="1600" b="1" dirty="0">
              <a:solidFill>
                <a:srgbClr val="407486"/>
              </a:solidFill>
              <a:latin typeface="Arial" panose="020B0604020202020204" pitchFamily="34" charset="0"/>
              <a:ea typeface="微软雅黑" panose="020B0503020204020204"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4514" name="文本框 4"/>
          <p:cNvSpPr/>
          <p:nvPr/>
        </p:nvSpPr>
        <p:spPr>
          <a:xfrm>
            <a:off x="-965200" y="195263"/>
            <a:ext cx="3446463" cy="530225"/>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64515" name="矩形: 圆角 2"/>
          <p:cNvSpPr/>
          <p:nvPr/>
        </p:nvSpPr>
        <p:spPr>
          <a:xfrm>
            <a:off x="825500" y="957263"/>
            <a:ext cx="4629150" cy="503237"/>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64516" name="文本框 6"/>
          <p:cNvSpPr/>
          <p:nvPr/>
        </p:nvSpPr>
        <p:spPr>
          <a:xfrm>
            <a:off x="825500" y="981075"/>
            <a:ext cx="4540250" cy="429895"/>
          </a:xfrm>
          <a:prstGeom prst="rect">
            <a:avLst/>
          </a:prstGeom>
          <a:noFill/>
          <a:ln w="9525">
            <a:noFill/>
          </a:ln>
        </p:spPr>
        <p:txBody>
          <a:bodyPr wrap="square" anchor="t" anchorCtr="0">
            <a:spAutoFit/>
          </a:bodyPr>
          <a:p>
            <a:r>
              <a:rPr lang="zh-CN" altLang="en-US" sz="2200" b="1" dirty="0">
                <a:solidFill>
                  <a:srgbClr val="000000"/>
                </a:solidFill>
                <a:latin typeface="思源黑体 CN Heavy" pitchFamily="2" charset="-122"/>
                <a:ea typeface="思源黑体 CN Heavy" pitchFamily="2" charset="-122"/>
                <a:sym typeface="思源黑体 CN Heavy" pitchFamily="2" charset="-122"/>
              </a:rPr>
              <a:t>小结:</a:t>
            </a:r>
            <a:r>
              <a:rPr lang="en-US" altLang="zh-CN" sz="2200" b="1" dirty="0">
                <a:solidFill>
                  <a:srgbClr val="000000"/>
                </a:solidFill>
                <a:latin typeface="思源黑体 CN Heavy" pitchFamily="2" charset="-122"/>
                <a:ea typeface="思源黑体 CN Heavy" pitchFamily="2" charset="-122"/>
                <a:sym typeface="思源黑体 CN Heavy" pitchFamily="2" charset="-122"/>
              </a:rPr>
              <a:t> </a:t>
            </a:r>
            <a:r>
              <a:rPr lang="zh-CN" altLang="en-US" sz="2200" b="1" dirty="0">
                <a:solidFill>
                  <a:srgbClr val="000000"/>
                </a:solidFill>
                <a:latin typeface="思源黑体 CN Heavy" pitchFamily="2" charset="-122"/>
                <a:ea typeface="思源黑体 CN Heavy" pitchFamily="2" charset="-122"/>
                <a:sym typeface="思源黑体 CN Heavy" pitchFamily="2" charset="-122"/>
              </a:rPr>
              <a:t>土地供应工作主要流程环节</a:t>
            </a:r>
            <a:endParaRPr lang="zh-CN" altLang="en-US" sz="2200" b="1" dirty="0">
              <a:solidFill>
                <a:srgbClr val="000000"/>
              </a:solidFill>
              <a:latin typeface="思源黑体 CN Heavy" pitchFamily="2" charset="-122"/>
              <a:ea typeface="思源黑体 CN Heavy" pitchFamily="2" charset="-122"/>
              <a:sym typeface="思源黑体 CN Heavy" pitchFamily="2" charset="-122"/>
            </a:endParaRPr>
          </a:p>
        </p:txBody>
      </p:sp>
      <p:sp>
        <p:nvSpPr>
          <p:cNvPr id="64517" name="标题 1"/>
          <p:cNvSpPr/>
          <p:nvPr/>
        </p:nvSpPr>
        <p:spPr>
          <a:xfrm>
            <a:off x="6202363" y="3179763"/>
            <a:ext cx="4765675" cy="1208087"/>
          </a:xfrm>
          <a:prstGeom prst="rect">
            <a:avLst/>
          </a:prstGeom>
          <a:noFill/>
          <a:ln w="9525">
            <a:noFill/>
          </a:ln>
        </p:spPr>
        <p:txBody>
          <a:bodyPr wrap="square" lIns="0" tIns="0" rIns="0" bIns="0" anchor="t" anchorCtr="0"/>
          <a:p>
            <a:pPr>
              <a:lnSpc>
                <a:spcPct val="160000"/>
              </a:lnSpc>
            </a:pPr>
            <a:endParaRPr lang="zh-CN" altLang="zh-CN" sz="1600" b="1">
              <a:solidFill>
                <a:srgbClr val="407486"/>
              </a:solidFill>
              <a:latin typeface="微软雅黑" panose="020B0503020204020204" charset="-122"/>
              <a:ea typeface="微软雅黑" panose="020B0503020204020204" charset="-122"/>
              <a:sym typeface="微软雅黑" panose="020B0503020204020204" charset="-122"/>
            </a:endParaRPr>
          </a:p>
        </p:txBody>
      </p:sp>
      <p:grpSp>
        <p:nvGrpSpPr>
          <p:cNvPr id="64518" name="组合 60421"/>
          <p:cNvGrpSpPr/>
          <p:nvPr/>
        </p:nvGrpSpPr>
        <p:grpSpPr>
          <a:xfrm>
            <a:off x="3994150" y="1406525"/>
            <a:ext cx="4783138" cy="4965700"/>
            <a:chOff x="3724" y="-399"/>
            <a:chExt cx="11604" cy="8858"/>
          </a:xfrm>
        </p:grpSpPr>
        <p:pic>
          <p:nvPicPr>
            <p:cNvPr id="64519" name="图片 18"/>
            <p:cNvPicPr>
              <a:picLocks noChangeAspect="1"/>
            </p:cNvPicPr>
            <p:nvPr/>
          </p:nvPicPr>
          <p:blipFill>
            <a:blip r:embed="rId2"/>
            <a:stretch>
              <a:fillRect/>
            </a:stretch>
          </p:blipFill>
          <p:spPr>
            <a:xfrm>
              <a:off x="3847" y="3267"/>
              <a:ext cx="11418" cy="1630"/>
            </a:xfrm>
            <a:prstGeom prst="rect">
              <a:avLst/>
            </a:prstGeom>
            <a:noFill/>
            <a:ln w="9525">
              <a:noFill/>
            </a:ln>
          </p:spPr>
        </p:pic>
        <p:pic>
          <p:nvPicPr>
            <p:cNvPr id="64520" name="图片 19"/>
            <p:cNvPicPr>
              <a:picLocks noChangeAspect="1"/>
            </p:cNvPicPr>
            <p:nvPr/>
          </p:nvPicPr>
          <p:blipFill>
            <a:blip r:embed="rId2"/>
            <a:stretch>
              <a:fillRect/>
            </a:stretch>
          </p:blipFill>
          <p:spPr>
            <a:xfrm>
              <a:off x="3887" y="2036"/>
              <a:ext cx="11378" cy="1636"/>
            </a:xfrm>
            <a:prstGeom prst="rect">
              <a:avLst/>
            </a:prstGeom>
            <a:noFill/>
            <a:ln w="9525">
              <a:noFill/>
            </a:ln>
          </p:spPr>
        </p:pic>
        <p:pic>
          <p:nvPicPr>
            <p:cNvPr id="64521" name="图片 20"/>
            <p:cNvPicPr>
              <a:picLocks noChangeAspect="1"/>
            </p:cNvPicPr>
            <p:nvPr/>
          </p:nvPicPr>
          <p:blipFill>
            <a:blip r:embed="rId2"/>
            <a:stretch>
              <a:fillRect/>
            </a:stretch>
          </p:blipFill>
          <p:spPr>
            <a:xfrm>
              <a:off x="3724" y="799"/>
              <a:ext cx="11604" cy="1633"/>
            </a:xfrm>
            <a:prstGeom prst="rect">
              <a:avLst/>
            </a:prstGeom>
            <a:noFill/>
            <a:ln w="9525">
              <a:noFill/>
            </a:ln>
          </p:spPr>
        </p:pic>
        <p:pic>
          <p:nvPicPr>
            <p:cNvPr id="64522" name="图片 21"/>
            <p:cNvPicPr>
              <a:picLocks noChangeAspect="1"/>
            </p:cNvPicPr>
            <p:nvPr/>
          </p:nvPicPr>
          <p:blipFill>
            <a:blip r:embed="rId2"/>
            <a:stretch>
              <a:fillRect/>
            </a:stretch>
          </p:blipFill>
          <p:spPr>
            <a:xfrm>
              <a:off x="3724" y="-399"/>
              <a:ext cx="11541" cy="1630"/>
            </a:xfrm>
            <a:prstGeom prst="rect">
              <a:avLst/>
            </a:prstGeom>
            <a:noFill/>
            <a:ln w="9525">
              <a:noFill/>
            </a:ln>
          </p:spPr>
        </p:pic>
        <p:sp>
          <p:nvSpPr>
            <p:cNvPr id="64523" name="TextBox 23"/>
            <p:cNvSpPr/>
            <p:nvPr/>
          </p:nvSpPr>
          <p:spPr>
            <a:xfrm>
              <a:off x="5926" y="405"/>
              <a:ext cx="6159" cy="657"/>
            </a:xfrm>
            <a:prstGeom prst="rect">
              <a:avLst/>
            </a:prstGeom>
            <a:noFill/>
            <a:ln w="9525">
              <a:noFill/>
            </a:ln>
          </p:spPr>
          <p:txBody>
            <a:bodyPr wrap="square" anchor="t" anchorCtr="0">
              <a:spAutoFit/>
            </a:bodyPr>
            <a:p>
              <a:pPr algn="ctr"/>
              <a:r>
                <a:rPr lang="en-US" altLang="zh-CN" b="1" dirty="0">
                  <a:solidFill>
                    <a:schemeClr val="bg1"/>
                  </a:solidFill>
                  <a:latin typeface="微软雅黑" panose="020B0503020204020204" charset="-122"/>
                  <a:ea typeface="微软雅黑" panose="020B0503020204020204" charset="-122"/>
                  <a:sym typeface="思源黑体 CN Heavy" pitchFamily="2" charset="-122"/>
                </a:rPr>
                <a:t>          </a:t>
              </a:r>
              <a:r>
                <a:rPr lang="zh-CN" altLang="en-US" b="1" dirty="0">
                  <a:solidFill>
                    <a:schemeClr val="bg1"/>
                  </a:solidFill>
                  <a:latin typeface="微软雅黑" panose="020B0503020204020204" charset="-122"/>
                  <a:ea typeface="微软雅黑" panose="020B0503020204020204" charset="-122"/>
                  <a:sym typeface="思源黑体 CN Heavy" pitchFamily="2" charset="-122"/>
                </a:rPr>
                <a:t>形成“净地”</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sp>
          <p:nvSpPr>
            <p:cNvPr id="64524" name="TextBox 25"/>
            <p:cNvSpPr/>
            <p:nvPr/>
          </p:nvSpPr>
          <p:spPr>
            <a:xfrm>
              <a:off x="5420" y="1634"/>
              <a:ext cx="8314" cy="657"/>
            </a:xfrm>
            <a:prstGeom prst="rect">
              <a:avLst/>
            </a:prstGeom>
            <a:noFill/>
            <a:ln w="9525">
              <a:noFill/>
            </a:ln>
          </p:spPr>
          <p:txBody>
            <a:bodyPr wrap="square" anchor="t" anchorCtr="0">
              <a:spAutoFit/>
            </a:bodyPr>
            <a:p>
              <a:pPr algn="ctr"/>
              <a:r>
                <a:rPr lang="en-US" altLang="zh-CN" b="1" dirty="0">
                  <a:solidFill>
                    <a:schemeClr val="bg1"/>
                  </a:solidFill>
                  <a:latin typeface="微软雅黑" panose="020B0503020204020204" charset="-122"/>
                  <a:ea typeface="微软雅黑" panose="020B0503020204020204" charset="-122"/>
                  <a:sym typeface="思源黑体 CN Heavy" pitchFamily="2" charset="-122"/>
                </a:rPr>
                <a:t>      </a:t>
              </a:r>
              <a:r>
                <a:rPr lang="zh-CN" altLang="en-US" b="1" dirty="0">
                  <a:solidFill>
                    <a:schemeClr val="bg1"/>
                  </a:solidFill>
                  <a:latin typeface="微软雅黑" panose="020B0503020204020204" charset="-122"/>
                  <a:ea typeface="微软雅黑" panose="020B0503020204020204" charset="-122"/>
                  <a:sym typeface="思源黑体 CN Heavy" pitchFamily="2" charset="-122"/>
                </a:rPr>
                <a:t>落实清单制和标准地要求</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sp>
          <p:nvSpPr>
            <p:cNvPr id="64525" name="TextBox 27"/>
            <p:cNvSpPr/>
            <p:nvPr/>
          </p:nvSpPr>
          <p:spPr>
            <a:xfrm>
              <a:off x="7057" y="2881"/>
              <a:ext cx="6088" cy="657"/>
            </a:xfrm>
            <a:prstGeom prst="rect">
              <a:avLst/>
            </a:prstGeom>
            <a:noFill/>
            <a:ln w="9525">
              <a:noFill/>
            </a:ln>
          </p:spPr>
          <p:txBody>
            <a:bodyPr wrap="square" anchor="t" anchorCtr="0">
              <a:spAutoFit/>
            </a:bodyPr>
            <a:p>
              <a:pPr algn="ctr"/>
              <a:r>
                <a:rPr lang="zh-CN" altLang="en-US" b="1" dirty="0">
                  <a:solidFill>
                    <a:schemeClr val="bg1"/>
                  </a:solidFill>
                  <a:latin typeface="微软雅黑" panose="020B0503020204020204" charset="-122"/>
                  <a:ea typeface="微软雅黑" panose="020B0503020204020204" charset="-122"/>
                  <a:sym typeface="思源黑体 CN Heavy" pitchFamily="2" charset="-122"/>
                </a:rPr>
                <a:t>确定出让方案</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sp>
          <p:nvSpPr>
            <p:cNvPr id="64526" name="TextBox 29"/>
            <p:cNvSpPr/>
            <p:nvPr/>
          </p:nvSpPr>
          <p:spPr>
            <a:xfrm>
              <a:off x="6982" y="4034"/>
              <a:ext cx="6085" cy="657"/>
            </a:xfrm>
            <a:prstGeom prst="rect">
              <a:avLst/>
            </a:prstGeom>
            <a:noFill/>
            <a:ln w="9525">
              <a:noFill/>
            </a:ln>
          </p:spPr>
          <p:txBody>
            <a:bodyPr wrap="square" anchor="t" anchorCtr="0">
              <a:spAutoFit/>
            </a:bodyPr>
            <a:p>
              <a:pPr algn="ctr"/>
              <a:r>
                <a:rPr lang="zh-CN" altLang="en-US" b="1" dirty="0">
                  <a:solidFill>
                    <a:schemeClr val="bg1"/>
                  </a:solidFill>
                  <a:latin typeface="微软雅黑" panose="020B0503020204020204" charset="-122"/>
                  <a:ea typeface="微软雅黑" panose="020B0503020204020204" charset="-122"/>
                  <a:sym typeface="思源黑体 CN Heavy" pitchFamily="2" charset="-122"/>
                </a:rPr>
                <a:t>政府批复</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pic>
          <p:nvPicPr>
            <p:cNvPr id="64527" name="图片 18"/>
            <p:cNvPicPr>
              <a:picLocks noChangeAspect="1"/>
            </p:cNvPicPr>
            <p:nvPr/>
          </p:nvPicPr>
          <p:blipFill>
            <a:blip r:embed="rId2"/>
            <a:stretch>
              <a:fillRect/>
            </a:stretch>
          </p:blipFill>
          <p:spPr>
            <a:xfrm>
              <a:off x="3887" y="4514"/>
              <a:ext cx="11376" cy="1630"/>
            </a:xfrm>
            <a:prstGeom prst="rect">
              <a:avLst/>
            </a:prstGeom>
            <a:noFill/>
            <a:ln w="9525">
              <a:noFill/>
            </a:ln>
          </p:spPr>
        </p:pic>
        <p:sp>
          <p:nvSpPr>
            <p:cNvPr id="64528" name="TextBox 29"/>
            <p:cNvSpPr/>
            <p:nvPr/>
          </p:nvSpPr>
          <p:spPr>
            <a:xfrm>
              <a:off x="7241" y="5302"/>
              <a:ext cx="6085" cy="657"/>
            </a:xfrm>
            <a:prstGeom prst="rect">
              <a:avLst/>
            </a:prstGeom>
            <a:noFill/>
            <a:ln w="9525">
              <a:noFill/>
            </a:ln>
          </p:spPr>
          <p:txBody>
            <a:bodyPr wrap="square" anchor="t" anchorCtr="0">
              <a:spAutoFit/>
            </a:bodyPr>
            <a:p>
              <a:pPr algn="ctr"/>
              <a:r>
                <a:rPr lang="zh-CN" altLang="en-US" b="1" dirty="0">
                  <a:solidFill>
                    <a:schemeClr val="bg1"/>
                  </a:solidFill>
                  <a:latin typeface="微软雅黑" panose="020B0503020204020204" charset="-122"/>
                  <a:ea typeface="微软雅黑" panose="020B0503020204020204" charset="-122"/>
                  <a:sym typeface="思源黑体 CN Heavy" pitchFamily="2" charset="-122"/>
                </a:rPr>
                <a:t>发布出让公告</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pic>
          <p:nvPicPr>
            <p:cNvPr id="64529" name="图片 18"/>
            <p:cNvPicPr>
              <a:picLocks noChangeAspect="1"/>
            </p:cNvPicPr>
            <p:nvPr/>
          </p:nvPicPr>
          <p:blipFill>
            <a:blip r:embed="rId2"/>
            <a:stretch>
              <a:fillRect/>
            </a:stretch>
          </p:blipFill>
          <p:spPr>
            <a:xfrm>
              <a:off x="3889" y="5704"/>
              <a:ext cx="11375" cy="1574"/>
            </a:xfrm>
            <a:prstGeom prst="rect">
              <a:avLst/>
            </a:prstGeom>
            <a:noFill/>
            <a:ln w="9525">
              <a:noFill/>
            </a:ln>
          </p:spPr>
        </p:pic>
        <p:sp>
          <p:nvSpPr>
            <p:cNvPr id="64530" name="TextBox 29"/>
            <p:cNvSpPr/>
            <p:nvPr/>
          </p:nvSpPr>
          <p:spPr>
            <a:xfrm>
              <a:off x="7051" y="6467"/>
              <a:ext cx="6085" cy="657"/>
            </a:xfrm>
            <a:prstGeom prst="rect">
              <a:avLst/>
            </a:prstGeom>
            <a:noFill/>
            <a:ln w="9525">
              <a:noFill/>
            </a:ln>
          </p:spPr>
          <p:txBody>
            <a:bodyPr wrap="square" anchor="t" anchorCtr="0">
              <a:spAutoFit/>
            </a:bodyPr>
            <a:p>
              <a:pPr algn="ctr"/>
              <a:r>
                <a:rPr lang="zh-CN" altLang="en-US" b="1" dirty="0">
                  <a:solidFill>
                    <a:schemeClr val="bg1"/>
                  </a:solidFill>
                  <a:latin typeface="微软雅黑" panose="020B0503020204020204" charset="-122"/>
                  <a:ea typeface="微软雅黑" panose="020B0503020204020204" charset="-122"/>
                  <a:sym typeface="思源黑体 CN Heavy" pitchFamily="2" charset="-122"/>
                </a:rPr>
                <a:t>网上交易</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pic>
          <p:nvPicPr>
            <p:cNvPr id="64531" name="图片 18"/>
            <p:cNvPicPr>
              <a:picLocks noChangeAspect="1"/>
            </p:cNvPicPr>
            <p:nvPr/>
          </p:nvPicPr>
          <p:blipFill>
            <a:blip r:embed="rId2"/>
            <a:stretch>
              <a:fillRect/>
            </a:stretch>
          </p:blipFill>
          <p:spPr>
            <a:xfrm>
              <a:off x="3890" y="6829"/>
              <a:ext cx="11438" cy="1630"/>
            </a:xfrm>
            <a:prstGeom prst="rect">
              <a:avLst/>
            </a:prstGeom>
            <a:noFill/>
            <a:ln w="9525">
              <a:noFill/>
            </a:ln>
          </p:spPr>
        </p:pic>
        <p:sp>
          <p:nvSpPr>
            <p:cNvPr id="64532" name="TextBox 29"/>
            <p:cNvSpPr/>
            <p:nvPr/>
          </p:nvSpPr>
          <p:spPr>
            <a:xfrm>
              <a:off x="7458" y="7615"/>
              <a:ext cx="6085" cy="657"/>
            </a:xfrm>
            <a:prstGeom prst="rect">
              <a:avLst/>
            </a:prstGeom>
            <a:noFill/>
            <a:ln w="9525">
              <a:noFill/>
            </a:ln>
          </p:spPr>
          <p:txBody>
            <a:bodyPr wrap="square" anchor="t" anchorCtr="0">
              <a:spAutoFit/>
            </a:bodyPr>
            <a:p>
              <a:pPr algn="ctr"/>
              <a:r>
                <a:rPr lang="zh-CN" altLang="en-US" b="1" dirty="0">
                  <a:solidFill>
                    <a:schemeClr val="bg1"/>
                  </a:solidFill>
                  <a:latin typeface="微软雅黑" panose="020B0503020204020204" charset="-122"/>
                  <a:ea typeface="微软雅黑" panose="020B0503020204020204" charset="-122"/>
                  <a:sym typeface="思源黑体 CN Heavy" pitchFamily="2" charset="-122"/>
                </a:rPr>
                <a:t>签订出让合同</a:t>
              </a:r>
              <a:endParaRPr lang="zh-CN" altLang="en-US" b="1" dirty="0">
                <a:solidFill>
                  <a:schemeClr val="bg1"/>
                </a:solidFill>
                <a:latin typeface="微软雅黑" panose="020B0503020204020204" charset="-122"/>
                <a:ea typeface="微软雅黑" panose="020B0503020204020204" charset="-122"/>
                <a:sym typeface="思源黑体 CN Heavy" pitchFamily="2" charset="-122"/>
              </a:endParaRPr>
            </a:p>
          </p:txBody>
        </p:sp>
      </p:grpSp>
      <p:sp>
        <p:nvSpPr>
          <p:cNvPr id="64533" name="TextBox 22"/>
          <p:cNvSpPr/>
          <p:nvPr/>
        </p:nvSpPr>
        <p:spPr>
          <a:xfrm>
            <a:off x="4044950" y="1406525"/>
            <a:ext cx="373063" cy="584200"/>
          </a:xfrm>
          <a:prstGeom prst="rect">
            <a:avLst/>
          </a:prstGeom>
          <a:noFill/>
          <a:ln w="9525">
            <a:noFill/>
          </a:ln>
        </p:spPr>
        <p:txBody>
          <a:bodyPr wrap="square" anchor="t" anchorCtr="0">
            <a:spAutoFit/>
          </a:bodyPr>
          <a:p>
            <a:pPr algn="ctr"/>
            <a:r>
              <a:rPr lang="en-US" altLang="zh-CN" sz="3200" b="1" i="1" dirty="0">
                <a:solidFill>
                  <a:srgbClr val="C00000"/>
                </a:solidFill>
                <a:latin typeface="浪漫雅圆" charset="-122"/>
                <a:ea typeface="微软雅黑" panose="020B0503020204020204" charset="-122"/>
                <a:sym typeface="浪漫雅圆" charset="-122"/>
              </a:rPr>
              <a:t>1</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64534" name="TextBox 24"/>
          <p:cNvSpPr/>
          <p:nvPr/>
        </p:nvSpPr>
        <p:spPr>
          <a:xfrm>
            <a:off x="4044950" y="2078038"/>
            <a:ext cx="373063" cy="584200"/>
          </a:xfrm>
          <a:prstGeom prst="rect">
            <a:avLst/>
          </a:prstGeom>
          <a:noFill/>
          <a:ln w="9525">
            <a:noFill/>
          </a:ln>
        </p:spPr>
        <p:txBody>
          <a:bodyPr wrap="square" anchor="t" anchorCtr="0">
            <a:spAutoFit/>
          </a:bodyPr>
          <a:p>
            <a:pPr algn="ctr"/>
            <a:r>
              <a:rPr lang="en-US" altLang="zh-CN" sz="3200" b="1" i="1" dirty="0">
                <a:solidFill>
                  <a:srgbClr val="C00000"/>
                </a:solidFill>
                <a:latin typeface="浪漫雅圆" charset="-122"/>
                <a:ea typeface="微软雅黑" panose="020B0503020204020204" charset="-122"/>
                <a:sym typeface="浪漫雅圆" charset="-122"/>
              </a:rPr>
              <a:t>2</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64535" name="TextBox 26"/>
          <p:cNvSpPr/>
          <p:nvPr/>
        </p:nvSpPr>
        <p:spPr>
          <a:xfrm>
            <a:off x="3984625" y="2771775"/>
            <a:ext cx="512763" cy="584200"/>
          </a:xfrm>
          <a:prstGeom prst="rect">
            <a:avLst/>
          </a:prstGeom>
          <a:noFill/>
          <a:ln w="9525">
            <a:noFill/>
          </a:ln>
        </p:spPr>
        <p:txBody>
          <a:bodyPr wrap="square" anchor="t" anchorCtr="0">
            <a:spAutoFit/>
          </a:bodyPr>
          <a:p>
            <a:pPr algn="ctr"/>
            <a:r>
              <a:rPr lang="en-US" altLang="zh-CN" sz="3200" b="1" i="1" dirty="0">
                <a:solidFill>
                  <a:srgbClr val="C00000"/>
                </a:solidFill>
                <a:latin typeface="浪漫雅圆" charset="-122"/>
                <a:ea typeface="微软雅黑" panose="020B0503020204020204" charset="-122"/>
                <a:sym typeface="浪漫雅圆" charset="-122"/>
              </a:rPr>
              <a:t>3</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64536" name="TextBox 28"/>
          <p:cNvSpPr/>
          <p:nvPr/>
        </p:nvSpPr>
        <p:spPr>
          <a:xfrm>
            <a:off x="3983038" y="3460750"/>
            <a:ext cx="514350" cy="584200"/>
          </a:xfrm>
          <a:prstGeom prst="rect">
            <a:avLst/>
          </a:prstGeom>
          <a:noFill/>
          <a:ln w="9525">
            <a:noFill/>
          </a:ln>
        </p:spPr>
        <p:txBody>
          <a:bodyPr wrap="square" anchor="t" anchorCtr="0">
            <a:spAutoFit/>
          </a:bodyPr>
          <a:p>
            <a:pPr algn="ctr"/>
            <a:r>
              <a:rPr lang="en-US" altLang="zh-CN" sz="3200" b="1" i="1" dirty="0">
                <a:solidFill>
                  <a:srgbClr val="C00000"/>
                </a:solidFill>
                <a:latin typeface="浪漫雅圆" charset="-122"/>
                <a:ea typeface="微软雅黑" panose="020B0503020204020204" charset="-122"/>
                <a:sym typeface="浪漫雅圆" charset="-122"/>
              </a:rPr>
              <a:t>4</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64537" name="TextBox 28"/>
          <p:cNvSpPr/>
          <p:nvPr/>
        </p:nvSpPr>
        <p:spPr>
          <a:xfrm>
            <a:off x="3994150" y="4160838"/>
            <a:ext cx="514350" cy="582612"/>
          </a:xfrm>
          <a:prstGeom prst="rect">
            <a:avLst/>
          </a:prstGeom>
          <a:noFill/>
          <a:ln w="9525">
            <a:noFill/>
          </a:ln>
        </p:spPr>
        <p:txBody>
          <a:bodyPr wrap="square" anchor="t" anchorCtr="0">
            <a:spAutoFit/>
          </a:bodyPr>
          <a:p>
            <a:pPr algn="ctr"/>
            <a:r>
              <a:rPr lang="zh-CN" altLang="en-US" sz="3200" b="1" i="1" dirty="0">
                <a:solidFill>
                  <a:srgbClr val="C00000"/>
                </a:solidFill>
                <a:latin typeface="浪漫雅圆" charset="-122"/>
                <a:ea typeface="微软雅黑" panose="020B0503020204020204" charset="-122"/>
                <a:sym typeface="浪漫雅圆" charset="-122"/>
              </a:rPr>
              <a:t>5</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64538" name="TextBox 28"/>
          <p:cNvSpPr/>
          <p:nvPr/>
        </p:nvSpPr>
        <p:spPr>
          <a:xfrm>
            <a:off x="4062413" y="4827588"/>
            <a:ext cx="514350" cy="584200"/>
          </a:xfrm>
          <a:prstGeom prst="rect">
            <a:avLst/>
          </a:prstGeom>
          <a:noFill/>
          <a:ln w="9525">
            <a:noFill/>
          </a:ln>
        </p:spPr>
        <p:txBody>
          <a:bodyPr wrap="square" anchor="t" anchorCtr="0">
            <a:spAutoFit/>
          </a:bodyPr>
          <a:p>
            <a:pPr algn="ctr"/>
            <a:r>
              <a:rPr lang="zh-CN" altLang="en-US" sz="3200" b="1" i="1" dirty="0">
                <a:solidFill>
                  <a:srgbClr val="C00000"/>
                </a:solidFill>
                <a:latin typeface="浪漫雅圆" charset="-122"/>
                <a:ea typeface="微软雅黑" panose="020B0503020204020204" charset="-122"/>
                <a:sym typeface="浪漫雅圆" charset="-122"/>
              </a:rPr>
              <a:t>6</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
        <p:nvSpPr>
          <p:cNvPr id="64539" name="TextBox 28"/>
          <p:cNvSpPr/>
          <p:nvPr/>
        </p:nvSpPr>
        <p:spPr>
          <a:xfrm>
            <a:off x="4062413" y="5457825"/>
            <a:ext cx="514350" cy="584200"/>
          </a:xfrm>
          <a:prstGeom prst="rect">
            <a:avLst/>
          </a:prstGeom>
          <a:noFill/>
          <a:ln w="9525">
            <a:noFill/>
          </a:ln>
        </p:spPr>
        <p:txBody>
          <a:bodyPr wrap="square" anchor="t" anchorCtr="0">
            <a:spAutoFit/>
          </a:bodyPr>
          <a:p>
            <a:pPr algn="ctr"/>
            <a:r>
              <a:rPr lang="en-US" altLang="zh-CN" sz="3200" b="1" i="1" dirty="0">
                <a:solidFill>
                  <a:srgbClr val="C00000"/>
                </a:solidFill>
                <a:latin typeface="浪漫雅圆" charset="-122"/>
                <a:ea typeface="微软雅黑" panose="020B0503020204020204" charset="-122"/>
                <a:sym typeface="浪漫雅圆" charset="-122"/>
              </a:rPr>
              <a:t>7</a:t>
            </a:r>
            <a:r>
              <a:rPr lang="en-US" altLang="zh-CN" sz="3200" b="1" dirty="0">
                <a:solidFill>
                  <a:srgbClr val="C00000"/>
                </a:solidFill>
                <a:latin typeface="浪漫雅圆" charset="-122"/>
                <a:ea typeface="微软雅黑" panose="020B0503020204020204" charset="-122"/>
                <a:sym typeface="浪漫雅圆" charset="-122"/>
              </a:rPr>
              <a:t>.</a:t>
            </a:r>
            <a:endParaRPr lang="en-US" altLang="zh-CN" sz="3200" b="1" i="1" dirty="0">
              <a:solidFill>
                <a:srgbClr val="C00000"/>
              </a:solidFill>
              <a:latin typeface="浪漫雅圆" charset="-122"/>
              <a:ea typeface="微软雅黑" panose="020B0503020204020204" charset="-122"/>
              <a:sym typeface="浪漫雅圆"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1442"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土地供应</a:t>
            </a:r>
            <a:endParaRPr lang="zh-CN" altLang="en-US" dirty="0">
              <a:latin typeface="微软雅黑" panose="020B0503020204020204" charset="-122"/>
              <a:ea typeface="微软雅黑" panose="020B0503020204020204" charset="-122"/>
            </a:endParaRPr>
          </a:p>
        </p:txBody>
      </p:sp>
      <p:sp>
        <p:nvSpPr>
          <p:cNvPr id="61443"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61444" name="文本框 6"/>
          <p:cNvSpPr/>
          <p:nvPr/>
        </p:nvSpPr>
        <p:spPr>
          <a:xfrm>
            <a:off x="825500" y="992188"/>
            <a:ext cx="6880225" cy="429895"/>
          </a:xfrm>
          <a:prstGeom prst="rect">
            <a:avLst/>
          </a:prstGeom>
          <a:noFill/>
          <a:ln w="9525">
            <a:noFill/>
          </a:ln>
        </p:spPr>
        <p:txBody>
          <a:bodyPr wrap="square" anchor="t" anchorCtr="0">
            <a:spAutoFit/>
          </a:bodyPr>
          <a:p>
            <a:r>
              <a:rPr lang="zh-CN" altLang="en-US" sz="2200" b="1" dirty="0">
                <a:solidFill>
                  <a:srgbClr val="000000"/>
                </a:solidFill>
                <a:latin typeface="思源黑体 CN Heavy" pitchFamily="2" charset="-122"/>
                <a:ea typeface="思源黑体 CN Heavy" pitchFamily="2" charset="-122"/>
                <a:sym typeface="思源黑体 CN Heavy" pitchFamily="2" charset="-122"/>
              </a:rPr>
              <a:t>（六）当前</a:t>
            </a:r>
            <a:r>
              <a:rPr lang="zh-CN" altLang="en-US" sz="2200" b="1" dirty="0">
                <a:latin typeface="思源黑体 CN Heavy" pitchFamily="2" charset="-122"/>
                <a:ea typeface="思源黑体 CN Heavy" pitchFamily="2" charset="-122"/>
                <a:sym typeface="思源黑体 CN Heavy" pitchFamily="2" charset="-122"/>
              </a:rPr>
              <a:t>省市级重点项目用地进展情况</a:t>
            </a:r>
            <a:endParaRPr lang="zh-CN" altLang="en-US" dirty="0">
              <a:latin typeface="微软雅黑" panose="020B0503020204020204" charset="-122"/>
              <a:ea typeface="微软雅黑" panose="020B0503020204020204" charset="-122"/>
            </a:endParaRPr>
          </a:p>
        </p:txBody>
      </p:sp>
      <p:sp>
        <p:nvSpPr>
          <p:cNvPr id="58388" name="文本框 58387"/>
          <p:cNvSpPr txBox="1"/>
          <p:nvPr/>
        </p:nvSpPr>
        <p:spPr>
          <a:xfrm>
            <a:off x="981075" y="1984375"/>
            <a:ext cx="9867900" cy="3169285"/>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p>
            <a:pPr marL="0" indent="0" algn="l" fontAlgn="base">
              <a:lnSpc>
                <a:spcPct val="200000"/>
              </a:lnSpc>
            </a:pPr>
            <a:r>
              <a:rPr lang="zh-CN" altLang="en-US" sz="16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       </a:t>
            </a:r>
            <a:r>
              <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今年，纳入市指挥部全周期管理系统的省市级重点项目共有</a:t>
            </a:r>
            <a:r>
              <a:rPr lang="zh-CN" altLang="en-US" sz="2000" b="1" strike="noStrike" noProof="1" dirty="0">
                <a:solidFill>
                  <a:srgbClr val="C00000"/>
                </a:solidFill>
                <a:latin typeface="微软雅黑" panose="020B0503020204020204" charset="-122"/>
                <a:ea typeface="微软雅黑" panose="020B0503020204020204" charset="-122"/>
                <a:sym typeface="Arial" panose="020B0604020202020204" pitchFamily="34" charset="0"/>
              </a:rPr>
              <a:t>40</a:t>
            </a:r>
            <a:r>
              <a:rPr lang="en-US" altLang="zh-CN" sz="2000" b="1" strike="noStrike" noProof="1" dirty="0">
                <a:solidFill>
                  <a:srgbClr val="C00000"/>
                </a:solidFill>
                <a:latin typeface="微软雅黑" panose="020B0503020204020204" charset="-122"/>
                <a:ea typeface="微软雅黑" panose="020B0503020204020204" charset="-122"/>
                <a:sym typeface="Arial" panose="020B0604020202020204" pitchFamily="34" charset="0"/>
              </a:rPr>
              <a:t>5</a:t>
            </a:r>
            <a:r>
              <a:rPr lang="zh-CN" altLang="en-US" sz="2000" b="1" strike="noStrike" noProof="1" dirty="0">
                <a:solidFill>
                  <a:srgbClr val="C00000"/>
                </a:solidFill>
                <a:latin typeface="微软雅黑" panose="020B0503020204020204" charset="-122"/>
                <a:ea typeface="微软雅黑" panose="020B0503020204020204" charset="-122"/>
                <a:sym typeface="Arial" panose="020B0604020202020204" pitchFamily="34" charset="0"/>
              </a:rPr>
              <a:t>个，</a:t>
            </a:r>
            <a:r>
              <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其中：</a:t>
            </a:r>
            <a:endPar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endParaRPr>
          </a:p>
          <a:p>
            <a:pPr marL="0" indent="0" algn="l" fontAlgn="base">
              <a:lnSpc>
                <a:spcPct val="200000"/>
              </a:lnSpc>
            </a:pPr>
            <a:r>
              <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 </a:t>
            </a:r>
            <a:r>
              <a:rPr lang="en-US" altLang="zh-CN"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          </a:t>
            </a:r>
            <a:r>
              <a:rPr lang="zh-CN" altLang="en-US" sz="2000" b="1" strike="noStrike" noProof="1" dirty="0">
                <a:solidFill>
                  <a:srgbClr val="C00000"/>
                </a:solidFill>
                <a:latin typeface="微软雅黑" panose="020B0503020204020204" charset="-122"/>
                <a:ea typeface="微软雅黑" panose="020B0503020204020204" charset="-122"/>
                <a:sym typeface="Arial" panose="020B0604020202020204" pitchFamily="34" charset="0"/>
              </a:rPr>
              <a:t>5个</a:t>
            </a:r>
            <a:r>
              <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项目不再实施；</a:t>
            </a:r>
            <a:endPar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endParaRPr>
          </a:p>
          <a:p>
            <a:pPr marL="0" indent="0" algn="l" fontAlgn="base">
              <a:lnSpc>
                <a:spcPct val="200000"/>
              </a:lnSpc>
            </a:pPr>
            <a:r>
              <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 </a:t>
            </a:r>
            <a:r>
              <a:rPr lang="en-US" altLang="zh-CN"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          </a:t>
            </a:r>
            <a:r>
              <a:rPr lang="zh-CN" altLang="en-US" sz="2000" b="1" strike="noStrike" noProof="1" dirty="0">
                <a:solidFill>
                  <a:srgbClr val="C00000"/>
                </a:solidFill>
                <a:latin typeface="微软雅黑" panose="020B0503020204020204" charset="-122"/>
                <a:ea typeface="微软雅黑" panose="020B0503020204020204" charset="-122"/>
                <a:sym typeface="Arial" panose="020B0604020202020204" pitchFamily="34" charset="0"/>
              </a:rPr>
              <a:t>289个</a:t>
            </a:r>
            <a:r>
              <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项目已完成土地供应；</a:t>
            </a:r>
            <a:endPar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endParaRPr>
          </a:p>
          <a:p>
            <a:pPr marL="0" indent="0" algn="l" fontAlgn="base">
              <a:lnSpc>
                <a:spcPct val="200000"/>
              </a:lnSpc>
            </a:pPr>
            <a:r>
              <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 </a:t>
            </a:r>
            <a:r>
              <a:rPr lang="en-US" altLang="zh-CN"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          </a:t>
            </a:r>
            <a:r>
              <a:rPr lang="zh-CN" altLang="en-US" sz="2000" b="1" strike="noStrike" noProof="1" dirty="0">
                <a:solidFill>
                  <a:srgbClr val="C00000"/>
                </a:solidFill>
                <a:latin typeface="微软雅黑" panose="020B0503020204020204" charset="-122"/>
                <a:ea typeface="微软雅黑" panose="020B0503020204020204" charset="-122"/>
                <a:sym typeface="Arial" panose="020B0604020202020204" pitchFamily="34" charset="0"/>
              </a:rPr>
              <a:t>10</a:t>
            </a:r>
            <a:r>
              <a:rPr lang="en-US" altLang="zh-CN" sz="2000" b="1" strike="noStrike" noProof="1" dirty="0">
                <a:solidFill>
                  <a:srgbClr val="C00000"/>
                </a:solidFill>
                <a:latin typeface="微软雅黑" panose="020B0503020204020204" charset="-122"/>
                <a:ea typeface="微软雅黑" panose="020B0503020204020204" charset="-122"/>
                <a:sym typeface="Arial" panose="020B0604020202020204" pitchFamily="34" charset="0"/>
              </a:rPr>
              <a:t>0</a:t>
            </a:r>
            <a:r>
              <a:rPr lang="zh-CN" altLang="en-US" sz="2000" b="1" strike="noStrike" noProof="1" dirty="0">
                <a:solidFill>
                  <a:srgbClr val="C00000"/>
                </a:solidFill>
                <a:latin typeface="微软雅黑" panose="020B0503020204020204" charset="-122"/>
                <a:ea typeface="微软雅黑" panose="020B0503020204020204" charset="-122"/>
                <a:sym typeface="Arial" panose="020B0604020202020204" pitchFamily="34" charset="0"/>
              </a:rPr>
              <a:t>个</a:t>
            </a:r>
            <a:r>
              <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项目今年需先完成土地征收程序后供地；</a:t>
            </a:r>
            <a:endPar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endParaRPr>
          </a:p>
          <a:p>
            <a:pPr marL="0" indent="0" algn="l" fontAlgn="base">
              <a:lnSpc>
                <a:spcPct val="200000"/>
              </a:lnSpc>
            </a:pPr>
            <a:r>
              <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 </a:t>
            </a:r>
            <a:r>
              <a:rPr lang="en-US" altLang="zh-CN"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          </a:t>
            </a:r>
            <a:r>
              <a:rPr lang="zh-CN" altLang="en-US" sz="2000" b="1" strike="noStrike" noProof="1" dirty="0">
                <a:solidFill>
                  <a:srgbClr val="C00000"/>
                </a:solidFill>
                <a:latin typeface="微软雅黑" panose="020B0503020204020204" charset="-122"/>
                <a:ea typeface="微软雅黑" panose="020B0503020204020204" charset="-122"/>
                <a:sym typeface="Arial" panose="020B0604020202020204" pitchFamily="34" charset="0"/>
              </a:rPr>
              <a:t>11个</a:t>
            </a:r>
            <a:r>
              <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项目使用往年已</a:t>
            </a:r>
            <a:r>
              <a:rPr lang="zh-CN" altLang="en-US" sz="2000" b="1" dirty="0">
                <a:solidFill>
                  <a:srgbClr val="407486"/>
                </a:solidFill>
                <a:latin typeface="微软雅黑" panose="020B0503020204020204" charset="-122"/>
                <a:ea typeface="微软雅黑" panose="020B0503020204020204" charset="-122"/>
                <a:sym typeface="Arial" panose="020B0604020202020204" pitchFamily="34" charset="0"/>
              </a:rPr>
              <a:t>征收</a:t>
            </a:r>
            <a:r>
              <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rPr>
              <a:t>土地尚未完成土地供应。</a:t>
            </a:r>
            <a:endParaRPr lang="zh-CN" altLang="en-US" sz="2000" b="1" strike="noStrike" noProof="1" dirty="0">
              <a:solidFill>
                <a:srgbClr val="407486"/>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7106"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47107"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47108" name="文本框 6"/>
          <p:cNvSpPr/>
          <p:nvPr/>
        </p:nvSpPr>
        <p:spPr>
          <a:xfrm>
            <a:off x="825500" y="981075"/>
            <a:ext cx="6880225" cy="429895"/>
          </a:xfrm>
          <a:prstGeom prst="rect">
            <a:avLst/>
          </a:prstGeom>
          <a:noFill/>
          <a:ln w="9525">
            <a:noFill/>
          </a:ln>
        </p:spPr>
        <p:txBody>
          <a:bodyPr wrap="square" anchor="t" anchorCtr="0">
            <a:spAutoFit/>
          </a:bodyPr>
          <a:p>
            <a:r>
              <a:rPr lang="zh-CN" altLang="en-US" sz="2200" b="1" dirty="0">
                <a:solidFill>
                  <a:srgbClr val="000000"/>
                </a:solidFill>
                <a:latin typeface="思源黑体 CN Heavy" pitchFamily="2" charset="-122"/>
                <a:ea typeface="思源黑体 CN Heavy" pitchFamily="2" charset="-122"/>
                <a:sym typeface="思源黑体 CN Heavy" pitchFamily="2" charset="-122"/>
              </a:rPr>
              <a:t>（六）当前省市级重点项目用地进展情况</a:t>
            </a:r>
            <a:endParaRPr lang="zh-CN" altLang="en-US" sz="2200" b="1" dirty="0">
              <a:solidFill>
                <a:srgbClr val="000000"/>
              </a:solidFill>
              <a:latin typeface="思源黑体 CN Heavy" pitchFamily="2" charset="-122"/>
              <a:ea typeface="思源黑体 CN Heavy" pitchFamily="2" charset="-122"/>
              <a:sym typeface="思源黑体 CN Heavy" pitchFamily="2" charset="-122"/>
            </a:endParaRPr>
          </a:p>
        </p:txBody>
      </p:sp>
      <p:sp>
        <p:nvSpPr>
          <p:cNvPr id="47109" name="标题 1"/>
          <p:cNvSpPr/>
          <p:nvPr/>
        </p:nvSpPr>
        <p:spPr>
          <a:xfrm>
            <a:off x="6372225" y="3124200"/>
            <a:ext cx="4765675" cy="1208088"/>
          </a:xfrm>
          <a:prstGeom prst="rect">
            <a:avLst/>
          </a:prstGeom>
          <a:noFill/>
          <a:ln w="9525">
            <a:noFill/>
          </a:ln>
        </p:spPr>
        <p:txBody>
          <a:bodyPr wrap="square" lIns="0" tIns="0" rIns="0" bIns="0" anchor="t" anchorCtr="0"/>
          <a:p>
            <a:pPr>
              <a:lnSpc>
                <a:spcPct val="160000"/>
              </a:lnSpc>
            </a:pPr>
            <a:endParaRPr lang="zh-CN" altLang="zh-CN" sz="1600"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47110" name="文本框 99"/>
          <p:cNvSpPr/>
          <p:nvPr/>
        </p:nvSpPr>
        <p:spPr>
          <a:xfrm>
            <a:off x="668338" y="2155825"/>
            <a:ext cx="5021262" cy="3639820"/>
          </a:xfrm>
          <a:prstGeom prst="rect">
            <a:avLst/>
          </a:prstGeom>
          <a:noFill/>
          <a:ln w="9525">
            <a:noFill/>
          </a:ln>
        </p:spPr>
        <p:txBody>
          <a:bodyPr wrap="square" anchor="t" anchorCtr="0">
            <a:spAutoFit/>
          </a:bodyPr>
          <a:p>
            <a:pPr>
              <a:lnSpc>
                <a:spcPct val="190000"/>
              </a:lnSpc>
            </a:pPr>
            <a:r>
              <a:rPr lang="en-US" altLang="zh-CN" dirty="0">
                <a:solidFill>
                  <a:srgbClr val="455731"/>
                </a:solidFill>
                <a:latin typeface="微软雅黑" panose="020B0503020204020204" charset="-122"/>
                <a:ea typeface="微软雅黑" panose="020B0503020204020204" charset="-122"/>
                <a:sym typeface="微软雅黑" panose="020B0503020204020204" charset="-122"/>
              </a:rPr>
              <a:t>    </a:t>
            </a:r>
            <a:r>
              <a:rPr lang="zh-CN" altLang="en-US" sz="1800" b="1" dirty="0">
                <a:solidFill>
                  <a:srgbClr val="407486"/>
                </a:solidFill>
                <a:latin typeface="微软雅黑" panose="020B0503020204020204" charset="-122"/>
                <a:ea typeface="微软雅黑" panose="020B0503020204020204" charset="-122"/>
                <a:sym typeface="微软雅黑" panose="020B0503020204020204" charset="-122"/>
              </a:rPr>
              <a:t>截至目前，</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10</a:t>
            </a:r>
            <a:r>
              <a:rPr lang="en-US" altLang="zh-CN" b="1" dirty="0">
                <a:solidFill>
                  <a:srgbClr val="CC0000"/>
                </a:solidFill>
                <a:latin typeface="微软雅黑" panose="020B0503020204020204" charset="-122"/>
                <a:ea typeface="微软雅黑" panose="020B0503020204020204" charset="-122"/>
                <a:sym typeface="微软雅黑" panose="020B0503020204020204" charset="-122"/>
              </a:rPr>
              <a:t>0</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个</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需办理土地征收的省市级重点项目中：</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90000"/>
              </a:lnSpc>
            </a:pPr>
            <a:r>
              <a:rPr lang="en-US" altLang="zh-CN" b="1" dirty="0">
                <a:solidFill>
                  <a:srgbClr val="CC0000"/>
                </a:solidFill>
                <a:latin typeface="微软雅黑" panose="020B0503020204020204" charset="-122"/>
                <a:ea typeface="微软雅黑" panose="020B0503020204020204" charset="-122"/>
                <a:sym typeface="微软雅黑" panose="020B0503020204020204" charset="-122"/>
              </a:rPr>
              <a:t>    10</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个</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项目已完成土地征收手续；</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90000"/>
              </a:lnSpc>
            </a:pPr>
            <a:r>
              <a:rPr lang="en-US" altLang="zh-CN" b="1" dirty="0">
                <a:solidFill>
                  <a:srgbClr val="CC0000"/>
                </a:solidFill>
                <a:latin typeface="微软雅黑" panose="020B0503020204020204" charset="-122"/>
                <a:ea typeface="微软雅黑" panose="020B0503020204020204" charset="-122"/>
                <a:sym typeface="微软雅黑" panose="020B0503020204020204" charset="-122"/>
              </a:rPr>
              <a:t>    8</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个</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项目已完成用地组卷正在审查备案中；</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90000"/>
              </a:lnSpc>
            </a:pPr>
            <a:r>
              <a:rPr lang="en-US" altLang="zh-CN" b="1" dirty="0">
                <a:solidFill>
                  <a:srgbClr val="CC0000"/>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8</a:t>
            </a:r>
            <a:r>
              <a:rPr lang="en-US" altLang="zh-CN" b="1" dirty="0">
                <a:solidFill>
                  <a:srgbClr val="CC0000"/>
                </a:solidFill>
                <a:latin typeface="微软雅黑" panose="020B0503020204020204" charset="-122"/>
                <a:ea typeface="微软雅黑" panose="020B0503020204020204" charset="-122"/>
                <a:sym typeface="微软雅黑" panose="020B0503020204020204" charset="-122"/>
              </a:rPr>
              <a:t>2</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个</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项目还未完成用地组卷，该类项目占需新增用地项目总量的</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8</a:t>
            </a:r>
            <a:r>
              <a:rPr lang="en-US" altLang="zh-CN" b="1" dirty="0">
                <a:solidFill>
                  <a:srgbClr val="CC0000"/>
                </a:solidFill>
                <a:latin typeface="微软雅黑" panose="020B0503020204020204" charset="-122"/>
                <a:ea typeface="微软雅黑" panose="020B0503020204020204" charset="-122"/>
                <a:sym typeface="微软雅黑" panose="020B0503020204020204" charset="-122"/>
              </a:rPr>
              <a:t>2</a:t>
            </a:r>
            <a:r>
              <a:rPr lang="zh-CN" altLang="en-US" b="1" dirty="0">
                <a:solidFill>
                  <a:srgbClr val="CC0000"/>
                </a:solidFill>
                <a:latin typeface="微软雅黑" panose="020B0503020204020204" charset="-122"/>
                <a:ea typeface="微软雅黑" panose="020B0503020204020204" charset="-122"/>
                <a:sym typeface="微软雅黑" panose="020B0503020204020204" charset="-122"/>
              </a:rPr>
              <a:t>%</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6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      </a:t>
            </a:r>
            <a:endParaRPr lang="zh-CN" altLang="en-US" dirty="0">
              <a:latin typeface="微软雅黑" panose="020B0503020204020204" charset="-122"/>
              <a:ea typeface="微软雅黑" panose="020B0503020204020204" charset="-122"/>
            </a:endParaRPr>
          </a:p>
        </p:txBody>
      </p:sp>
      <p:pic>
        <p:nvPicPr>
          <p:cNvPr id="47111" name="图片 1" descr="/home/lenovo3/桌面/截图-2025年5月7日 9时51分40秒.png截图-2025年5月7日 9时51分40秒"/>
          <p:cNvPicPr>
            <a:picLocks noChangeAspect="1"/>
          </p:cNvPicPr>
          <p:nvPr/>
        </p:nvPicPr>
        <p:blipFill>
          <a:blip r:embed="rId2"/>
          <a:stretch>
            <a:fillRect/>
          </a:stretch>
        </p:blipFill>
        <p:spPr>
          <a:xfrm>
            <a:off x="5916613" y="2155825"/>
            <a:ext cx="5197475" cy="3867150"/>
          </a:xfrm>
          <a:prstGeom prst="rect">
            <a:avLst/>
          </a:prstGeom>
          <a:noFill/>
          <a:ln w="9525">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8130" name="文本框 4"/>
          <p:cNvSpPr/>
          <p:nvPr/>
        </p:nvSpPr>
        <p:spPr>
          <a:xfrm>
            <a:off x="-965200" y="195263"/>
            <a:ext cx="3446463"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土地征收</a:t>
            </a:r>
            <a:endParaRPr lang="zh-CN" altLang="en-US" dirty="0">
              <a:latin typeface="微软雅黑" panose="020B0503020204020204" charset="-122"/>
              <a:ea typeface="微软雅黑" panose="020B0503020204020204" charset="-122"/>
            </a:endParaRPr>
          </a:p>
        </p:txBody>
      </p:sp>
      <p:sp>
        <p:nvSpPr>
          <p:cNvPr id="48131"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48132" name="文本框 6"/>
          <p:cNvSpPr/>
          <p:nvPr/>
        </p:nvSpPr>
        <p:spPr>
          <a:xfrm>
            <a:off x="825500" y="981075"/>
            <a:ext cx="6880225" cy="429895"/>
          </a:xfrm>
          <a:prstGeom prst="rect">
            <a:avLst/>
          </a:prstGeom>
          <a:noFill/>
          <a:ln w="9525">
            <a:noFill/>
          </a:ln>
        </p:spPr>
        <p:txBody>
          <a:bodyPr wrap="square" anchor="t" anchorCtr="0">
            <a:spAutoFit/>
          </a:bodyPr>
          <a:p>
            <a:r>
              <a:rPr lang="zh-CN" altLang="en-US" sz="2200" b="1" dirty="0">
                <a:solidFill>
                  <a:srgbClr val="000000"/>
                </a:solidFill>
                <a:latin typeface="思源黑体 CN Heavy" pitchFamily="2" charset="-122"/>
                <a:ea typeface="思源黑体 CN Heavy" pitchFamily="2" charset="-122"/>
                <a:sym typeface="思源黑体 CN Heavy" pitchFamily="2" charset="-122"/>
              </a:rPr>
              <a:t>（六）当前省市级重点项目用地进展情况</a:t>
            </a:r>
            <a:endParaRPr lang="zh-CN" altLang="en-US" sz="2200" b="1" dirty="0">
              <a:solidFill>
                <a:srgbClr val="000000"/>
              </a:solidFill>
              <a:latin typeface="思源黑体 CN Heavy" pitchFamily="2" charset="-122"/>
              <a:ea typeface="思源黑体 CN Heavy" pitchFamily="2" charset="-122"/>
              <a:sym typeface="思源黑体 CN Heavy" pitchFamily="2" charset="-122"/>
            </a:endParaRPr>
          </a:p>
        </p:txBody>
      </p:sp>
      <p:sp>
        <p:nvSpPr>
          <p:cNvPr id="48133" name="标题 1"/>
          <p:cNvSpPr/>
          <p:nvPr/>
        </p:nvSpPr>
        <p:spPr>
          <a:xfrm>
            <a:off x="6372225" y="3124200"/>
            <a:ext cx="4765675" cy="1208088"/>
          </a:xfrm>
          <a:prstGeom prst="rect">
            <a:avLst/>
          </a:prstGeom>
          <a:noFill/>
          <a:ln w="9525">
            <a:noFill/>
          </a:ln>
        </p:spPr>
        <p:txBody>
          <a:bodyPr wrap="square" lIns="0" tIns="0" rIns="0" bIns="0" anchor="t" anchorCtr="0"/>
          <a:p>
            <a:pPr>
              <a:lnSpc>
                <a:spcPct val="160000"/>
              </a:lnSpc>
            </a:pPr>
            <a:endParaRPr lang="zh-CN" altLang="zh-CN" sz="1600" b="1">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48134" name="文本框 99"/>
          <p:cNvSpPr/>
          <p:nvPr/>
        </p:nvSpPr>
        <p:spPr>
          <a:xfrm>
            <a:off x="469900" y="2225675"/>
            <a:ext cx="4070350" cy="4265930"/>
          </a:xfrm>
          <a:prstGeom prst="rect">
            <a:avLst/>
          </a:prstGeom>
          <a:noFill/>
          <a:ln w="9525">
            <a:noFill/>
          </a:ln>
        </p:spPr>
        <p:txBody>
          <a:bodyPr wrap="square" anchor="t" anchorCtr="0">
            <a:spAutoFit/>
          </a:bodyPr>
          <a:p>
            <a:pPr>
              <a:lnSpc>
                <a:spcPct val="140000"/>
              </a:lnSpc>
            </a:pPr>
            <a:r>
              <a:rPr lang="en-US" altLang="zh-CN" dirty="0">
                <a:solidFill>
                  <a:srgbClr val="455731"/>
                </a:solidFill>
                <a:latin typeface="微软雅黑" panose="020B0503020204020204" charset="-122"/>
                <a:ea typeface="微软雅黑" panose="020B0503020204020204" charset="-122"/>
                <a:sym typeface="微软雅黑" panose="020B0503020204020204" charset="-122"/>
              </a:rPr>
              <a:t>      </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目前，</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8</a:t>
            </a:r>
            <a:r>
              <a:rPr lang="en-US" altLang="zh-CN" sz="1600" b="1" dirty="0">
                <a:solidFill>
                  <a:srgbClr val="CC0000"/>
                </a:solidFill>
                <a:latin typeface="微软雅黑" panose="020B0503020204020204" charset="-122"/>
                <a:ea typeface="微软雅黑" panose="020B0503020204020204" charset="-122"/>
                <a:sym typeface="微软雅黑" panose="020B0503020204020204" charset="-122"/>
              </a:rPr>
              <a:t>2</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个</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未完成组卷项目中：</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4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 </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25个</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项目由于</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企业意愿不强、权属争议、资金筹集不足、园区扩区未完成</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等原因，尚未发布征地预公告</a:t>
            </a:r>
            <a:r>
              <a:rPr lang="zh-CN" altLang="en-US" sz="1600" b="1" dirty="0">
                <a:solidFill>
                  <a:srgbClr val="407486"/>
                </a:solidFill>
                <a:latin typeface="微软雅黑" panose="020B0503020204020204" charset="-122"/>
                <a:sym typeface="微软雅黑" panose="020B0503020204020204" charset="-122"/>
              </a:rPr>
              <a:t>；</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4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r>
              <a:rPr lang="en-US" altLang="zh-CN" sz="1600" b="1" dirty="0">
                <a:solidFill>
                  <a:srgbClr val="CC0000"/>
                </a:solidFill>
                <a:latin typeface="微软雅黑" panose="020B0503020204020204" charset="-122"/>
                <a:ea typeface="微软雅黑" panose="020B0503020204020204" charset="-122"/>
                <a:sym typeface="微软雅黑" panose="020B0503020204020204" charset="-122"/>
              </a:rPr>
              <a:t>28</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个</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项目已发布征地预公告，未完成现状调查；</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endParaRPr lang="en-US" altLang="zh-CN" sz="1600"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4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r>
              <a:rPr lang="en-US" altLang="zh-CN" sz="1600" b="1" dirty="0">
                <a:solidFill>
                  <a:srgbClr val="CC0000"/>
                </a:solidFill>
                <a:latin typeface="微软雅黑" panose="020B0503020204020204" charset="-122"/>
                <a:ea typeface="微软雅黑" panose="020B0503020204020204" charset="-122"/>
                <a:sym typeface="微软雅黑" panose="020B0503020204020204" charset="-122"/>
              </a:rPr>
              <a:t>7</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个</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项目已完成现状调查，未发布补偿安置方案公告；</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40000"/>
              </a:lnSpc>
            </a:pP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2</a:t>
            </a:r>
            <a:r>
              <a:rPr lang="en-US" altLang="zh-CN" sz="1600" b="1" dirty="0">
                <a:solidFill>
                  <a:srgbClr val="CC0000"/>
                </a:solidFill>
                <a:latin typeface="微软雅黑" panose="020B0503020204020204" charset="-122"/>
                <a:ea typeface="微软雅黑" panose="020B0503020204020204" charset="-122"/>
                <a:sym typeface="微软雅黑" panose="020B0503020204020204" charset="-122"/>
              </a:rPr>
              <a:t>2</a:t>
            </a: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个</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项目已发布征地补偿安置方案公告，未完成组卷。</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4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 </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a:lnSpc>
                <a:spcPct val="14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 </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 </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     </a:t>
            </a:r>
            <a:endParaRPr lang="zh-CN" altLang="en-US" sz="1600" dirty="0">
              <a:latin typeface="微软雅黑" panose="020B0503020204020204" charset="-122"/>
              <a:ea typeface="微软雅黑" panose="020B0503020204020204" charset="-122"/>
            </a:endParaRPr>
          </a:p>
        </p:txBody>
      </p:sp>
      <p:pic>
        <p:nvPicPr>
          <p:cNvPr id="48135" name="图片 1"/>
          <p:cNvPicPr>
            <a:picLocks noChangeAspect="1"/>
          </p:cNvPicPr>
          <p:nvPr/>
        </p:nvPicPr>
        <p:blipFill>
          <a:blip r:embed="rId2"/>
          <a:stretch>
            <a:fillRect/>
          </a:stretch>
        </p:blipFill>
        <p:spPr>
          <a:xfrm>
            <a:off x="4870450" y="2078038"/>
            <a:ext cx="6267450" cy="3911600"/>
          </a:xfrm>
          <a:prstGeom prst="rect">
            <a:avLst/>
          </a:prstGeom>
          <a:noFill/>
          <a:ln w="9525">
            <a:solidFill>
              <a:schemeClr val="bg1">
                <a:lumMod val="65000"/>
              </a:schemeClr>
            </a:solid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p:sp>
        <p:nvSpPr>
          <p:cNvPr id="65538" name="直接连接符 17"/>
          <p:cNvSpPr/>
          <p:nvPr/>
        </p:nvSpPr>
        <p:spPr>
          <a:xfrm>
            <a:off x="3279775" y="2921000"/>
            <a:ext cx="5632450" cy="1588"/>
          </a:xfrm>
          <a:prstGeom prst="line">
            <a:avLst/>
          </a:prstGeom>
          <a:ln w="12700" cap="flat" cmpd="sng">
            <a:solidFill>
              <a:srgbClr val="2A4D59"/>
            </a:solidFill>
            <a:prstDash val="dash"/>
            <a:round/>
            <a:headEnd type="oval" w="med" len="med"/>
            <a:tailEnd type="oval" w="med" len="med"/>
          </a:ln>
        </p:spPr>
      </p:sp>
      <p:grpSp>
        <p:nvGrpSpPr>
          <p:cNvPr id="65539" name="组合 61442"/>
          <p:cNvGrpSpPr/>
          <p:nvPr/>
        </p:nvGrpSpPr>
        <p:grpSpPr>
          <a:xfrm>
            <a:off x="5351463" y="1039813"/>
            <a:ext cx="1489075" cy="1489075"/>
            <a:chOff x="0" y="0"/>
            <a:chExt cx="1331258" cy="1331258"/>
          </a:xfrm>
        </p:grpSpPr>
        <p:sp>
          <p:nvSpPr>
            <p:cNvPr id="65540" name="椭圆 19"/>
            <p:cNvSpPr/>
            <p:nvPr/>
          </p:nvSpPr>
          <p:spPr>
            <a:xfrm>
              <a:off x="0" y="0"/>
              <a:ext cx="1331258" cy="1331258"/>
            </a:xfrm>
            <a:prstGeom prst="ellipse">
              <a:avLst/>
            </a:prstGeom>
            <a:solidFill>
              <a:srgbClr val="FFFFFF"/>
            </a:solidFill>
            <a:ln w="155575" cap="flat" cmpd="sng">
              <a:pattFill prst="horz">
                <a:fgClr>
                  <a:srgbClr val="3F5A96"/>
                </a:fgClr>
                <a:bgClr>
                  <a:srgbClr val="FFFFFF"/>
                </a:bgClr>
              </a:pattFill>
              <a:prstDash val="solid"/>
              <a:round/>
              <a:headEnd type="none" w="med" len="med"/>
              <a:tailEnd type="none" w="med" len="med"/>
            </a:ln>
          </p:spPr>
          <p:txBody>
            <a:bodyPr lIns="91423" tIns="45711" rIns="91423" bIns="45711" anchor="ctr" anchorCtr="0"/>
            <a:p>
              <a:pPr algn="ctr"/>
              <a:endParaRPr lang="zh-CN" altLang="zh-CN" sz="4800">
                <a:solidFill>
                  <a:srgbClr val="FFFFFF"/>
                </a:solidFill>
                <a:latin typeface="Impact" panose="020B0806030902050204" pitchFamily="2" charset="0"/>
                <a:ea typeface="微软雅黑" panose="020B0503020204020204" charset="-122"/>
                <a:sym typeface="Impact" panose="020B0806030902050204" pitchFamily="2" charset="0"/>
              </a:endParaRPr>
            </a:p>
          </p:txBody>
        </p:sp>
        <p:sp>
          <p:nvSpPr>
            <p:cNvPr id="65541" name="椭圆 20"/>
            <p:cNvSpPr/>
            <p:nvPr/>
          </p:nvSpPr>
          <p:spPr>
            <a:xfrm>
              <a:off x="179629" y="180497"/>
              <a:ext cx="972000" cy="972000"/>
            </a:xfrm>
            <a:prstGeom prst="ellipse">
              <a:avLst/>
            </a:prstGeom>
            <a:solidFill>
              <a:srgbClr val="407385"/>
            </a:solidFill>
            <a:ln w="14288">
              <a:noFill/>
            </a:ln>
          </p:spPr>
          <p:txBody>
            <a:bodyPr lIns="91423" tIns="45711" rIns="91423" bIns="45711" anchor="t" anchorCtr="0"/>
            <a:p>
              <a:pPr algn="ctr"/>
              <a:endParaRPr lang="zh-CN" altLang="zh-CN" sz="4800">
                <a:solidFill>
                  <a:srgbClr val="000000"/>
                </a:solidFill>
                <a:latin typeface="Impact" panose="020B0806030902050204" pitchFamily="2" charset="0"/>
                <a:ea typeface="微软雅黑" panose="020B0503020204020204" charset="-122"/>
                <a:sym typeface="Impact" panose="020B0806030902050204" pitchFamily="2" charset="0"/>
              </a:endParaRPr>
            </a:p>
          </p:txBody>
        </p:sp>
        <p:sp>
          <p:nvSpPr>
            <p:cNvPr id="65542" name="TextBox 94"/>
            <p:cNvSpPr/>
            <p:nvPr/>
          </p:nvSpPr>
          <p:spPr>
            <a:xfrm>
              <a:off x="256351" y="238850"/>
              <a:ext cx="837778" cy="823954"/>
            </a:xfrm>
            <a:prstGeom prst="rect">
              <a:avLst/>
            </a:prstGeom>
            <a:noFill/>
            <a:ln w="9525">
              <a:noFill/>
            </a:ln>
          </p:spPr>
          <p:txBody>
            <a:bodyPr wrap="square" anchor="t" anchorCtr="0">
              <a:spAutoFit/>
            </a:bodyPr>
            <a:p>
              <a:pPr algn="ctr"/>
              <a:r>
                <a:rPr lang="zh-CN" altLang="en-US" sz="5400" dirty="0">
                  <a:solidFill>
                    <a:schemeClr val="bg1"/>
                  </a:solidFill>
                  <a:latin typeface="Impact" panose="020B0806030902050204" pitchFamily="2" charset="0"/>
                  <a:ea typeface="方正正大黑简体" pitchFamily="2" charset="-122"/>
                  <a:sym typeface="Impact" panose="020B0806030902050204" pitchFamily="2" charset="0"/>
                </a:rPr>
                <a:t>四</a:t>
              </a:r>
              <a:endParaRPr lang="zh-CN" altLang="en-US" dirty="0">
                <a:latin typeface="微软雅黑" panose="020B0503020204020204" charset="-122"/>
                <a:ea typeface="微软雅黑" panose="020B0503020204020204" charset="-122"/>
              </a:endParaRPr>
            </a:p>
          </p:txBody>
        </p:sp>
      </p:grpSp>
      <p:sp>
        <p:nvSpPr>
          <p:cNvPr id="65543" name="矩形 3"/>
          <p:cNvSpPr/>
          <p:nvPr/>
        </p:nvSpPr>
        <p:spPr>
          <a:xfrm>
            <a:off x="4540250" y="2965450"/>
            <a:ext cx="2960688" cy="681038"/>
          </a:xfrm>
          <a:prstGeom prst="rect">
            <a:avLst/>
          </a:prstGeom>
          <a:solidFill>
            <a:srgbClr val="2A4D59">
              <a:alpha val="0"/>
            </a:srgbClr>
          </a:solidFill>
          <a:ln w="9525">
            <a:noFill/>
          </a:ln>
        </p:spPr>
        <p:txBody>
          <a:bodyPr wrap="square" anchor="t" anchorCtr="0">
            <a:spAutoFit/>
          </a:bodyPr>
          <a:p>
            <a:pPr algn="r">
              <a:lnSpc>
                <a:spcPct val="120000"/>
              </a:lnSpc>
              <a:buClr>
                <a:schemeClr val="accent1"/>
              </a:buClr>
            </a:pPr>
            <a:r>
              <a:rPr lang="zh-CN" altLang="en-US" sz="3200" b="1" dirty="0">
                <a:solidFill>
                  <a:srgbClr val="455731"/>
                </a:solidFill>
                <a:latin typeface="微软雅黑" panose="020B0503020204020204" charset="-122"/>
                <a:ea typeface="微软雅黑" panose="020B0503020204020204" charset="-122"/>
                <a:sym typeface="微软雅黑" panose="020B0503020204020204" charset="-122"/>
              </a:rPr>
              <a:t>用地后期工作</a:t>
            </a:r>
            <a:endParaRPr lang="zh-CN" altLang="en-US" dirty="0">
              <a:latin typeface="微软雅黑" panose="020B0503020204020204" charset="-122"/>
              <a:ea typeface="微软雅黑" panose="020B0503020204020204"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2290" name="灯片编号占位符 1"/>
          <p:cNvSpPr/>
          <p:nvPr>
            <p:ph type="sldNum" sz="quarter" idx="12"/>
          </p:nvPr>
        </p:nvSpPr>
        <p:spPr/>
        <p:txBody>
          <a:bodyPr anchor="ctr" anchorCtr="0"/>
          <a:lstStyle>
            <a:lvl1pPr marL="0" lvl="0"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defRPr>
            </a:lvl1pPr>
            <a:lvl2pPr marL="457200" lvl="1"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5pPr>
          </a:lstStyle>
          <a:p>
            <a:pPr lvl="0" algn="r">
              <a:buSzTx/>
            </a:pPr>
            <a:fld id="{9A0DB2DC-4C9A-4742-B13C-FB6460FD3503}" type="slidenum">
              <a:rPr lang="zh-CN" altLang="en-US" sz="1200" dirty="0">
                <a:solidFill>
                  <a:srgbClr val="898989"/>
                </a:solidFill>
                <a:latin typeface="微软雅黑" panose="020B0503020204020204" charset="-122"/>
                <a:ea typeface="微软雅黑" panose="020B0503020204020204" charset="-122"/>
              </a:rPr>
            </a:fld>
            <a:endParaRPr lang="zh-CN" altLang="en-US" sz="1200" dirty="0">
              <a:solidFill>
                <a:srgbClr val="898989"/>
              </a:solidFill>
              <a:latin typeface="微软雅黑" panose="020B0503020204020204" charset="-122"/>
              <a:ea typeface="微软雅黑" panose="020B0503020204020204" charset="-122"/>
            </a:endParaRPr>
          </a:p>
        </p:txBody>
      </p:sp>
      <p:sp>
        <p:nvSpPr>
          <p:cNvPr id="12291" name="文本框 99"/>
          <p:cNvSpPr/>
          <p:nvPr/>
        </p:nvSpPr>
        <p:spPr>
          <a:xfrm>
            <a:off x="-454025" y="215900"/>
            <a:ext cx="3444875"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12292" name="矩形: 圆角 2"/>
          <p:cNvSpPr/>
          <p:nvPr/>
        </p:nvSpPr>
        <p:spPr>
          <a:xfrm>
            <a:off x="825500" y="955675"/>
            <a:ext cx="4537075"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12293" name="文本框 6"/>
          <p:cNvSpPr/>
          <p:nvPr/>
        </p:nvSpPr>
        <p:spPr>
          <a:xfrm>
            <a:off x="825500" y="981075"/>
            <a:ext cx="4586288"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（一）项目谋划</a:t>
            </a:r>
            <a:endParaRPr lang="zh-CN" altLang="en-US" sz="2200" b="1" dirty="0">
              <a:latin typeface="思源黑体 CN Heavy" pitchFamily="2" charset="-122"/>
              <a:ea typeface="思源黑体 CN Heavy" pitchFamily="2" charset="-122"/>
              <a:sym typeface="思源黑体 CN Heavy" pitchFamily="2" charset="-122"/>
            </a:endParaRPr>
          </a:p>
        </p:txBody>
      </p:sp>
      <p:sp>
        <p:nvSpPr>
          <p:cNvPr id="12294" name="圆角矩形 1"/>
          <p:cNvSpPr/>
          <p:nvPr/>
        </p:nvSpPr>
        <p:spPr>
          <a:xfrm>
            <a:off x="884238" y="2159000"/>
            <a:ext cx="6172200" cy="2870200"/>
          </a:xfrm>
          <a:prstGeom prst="roundRect">
            <a:avLst>
              <a:gd name="adj" fmla="val 16667"/>
            </a:avLst>
          </a:prstGeom>
          <a:solidFill>
            <a:srgbClr val="BCD5DE"/>
          </a:solidFill>
          <a:ln w="12700">
            <a:noFill/>
          </a:ln>
        </p:spPr>
        <p:txBody>
          <a:bodyPr anchor="ctr" anchorCtr="0"/>
          <a:p>
            <a:pPr indent="406400">
              <a:lnSpc>
                <a:spcPts val="3000"/>
              </a:lnSpc>
            </a:pP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《土地管理法》第四十五条规定，征收土地除符合国土空间规划外，还应符合</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国民经济发展规划</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专项规划</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，保障房、工矿仓储、商业开发等产业项目用地还应纳入</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国民经济和社会发展年度计划</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p:txBody>
      </p:sp>
      <p:pic>
        <p:nvPicPr>
          <p:cNvPr id="12295" name="图片 9223"/>
          <p:cNvPicPr>
            <a:picLocks noChangeAspect="1"/>
          </p:cNvPicPr>
          <p:nvPr/>
        </p:nvPicPr>
        <p:blipFill>
          <a:blip r:embed="rId2"/>
          <a:stretch>
            <a:fillRect/>
          </a:stretch>
        </p:blipFill>
        <p:spPr>
          <a:xfrm>
            <a:off x="7905750" y="1536700"/>
            <a:ext cx="3427413" cy="4864100"/>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6562" name="灯片编号占位符 1"/>
          <p:cNvSpPr/>
          <p:nvPr>
            <p:ph type="sldNum" sz="quarter" idx="12"/>
          </p:nvPr>
        </p:nvSpPr>
        <p:spPr/>
        <p:txBody>
          <a:bodyPr anchor="ctr" anchorCtr="0"/>
          <a:lstStyle>
            <a:lvl1pPr marL="0" lvl="0"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defRPr>
            </a:lvl1pPr>
            <a:lvl2pPr marL="457200" lvl="1"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5pPr>
          </a:lstStyle>
          <a:p>
            <a:pPr lvl="0" algn="r">
              <a:buSzTx/>
            </a:pPr>
            <a:fld id="{9A0DB2DC-4C9A-4742-B13C-FB6460FD3503}" type="slidenum">
              <a:rPr lang="zh-CN" altLang="en-US" sz="1200" dirty="0">
                <a:solidFill>
                  <a:srgbClr val="898989"/>
                </a:solidFill>
                <a:latin typeface="微软雅黑" panose="020B0503020204020204" charset="-122"/>
                <a:ea typeface="微软雅黑" panose="020B0503020204020204" charset="-122"/>
              </a:rPr>
            </a:fld>
            <a:endParaRPr lang="zh-CN" altLang="en-US" sz="1200" dirty="0">
              <a:solidFill>
                <a:srgbClr val="898989"/>
              </a:solidFill>
              <a:latin typeface="微软雅黑" panose="020B0503020204020204" charset="-122"/>
              <a:ea typeface="微软雅黑" panose="020B0503020204020204" charset="-122"/>
            </a:endParaRPr>
          </a:p>
        </p:txBody>
      </p:sp>
      <p:sp>
        <p:nvSpPr>
          <p:cNvPr id="66563" name="圆角矩形 8"/>
          <p:cNvSpPr/>
          <p:nvPr/>
        </p:nvSpPr>
        <p:spPr>
          <a:xfrm>
            <a:off x="900113" y="2692400"/>
            <a:ext cx="6313487" cy="1976438"/>
          </a:xfrm>
          <a:prstGeom prst="roundRect">
            <a:avLst>
              <a:gd name="adj" fmla="val 16667"/>
            </a:avLst>
          </a:prstGeom>
          <a:solidFill>
            <a:schemeClr val="tx2"/>
          </a:solidFill>
          <a:ln w="12700" cap="flat" cmpd="sng">
            <a:solidFill>
              <a:srgbClr val="0C0C0C"/>
            </a:solidFill>
            <a:prstDash val="solid"/>
            <a:round/>
            <a:headEnd type="none" w="med" len="med"/>
            <a:tailEnd type="none" w="med" len="med"/>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66564" name="文本框 3"/>
          <p:cNvSpPr/>
          <p:nvPr/>
        </p:nvSpPr>
        <p:spPr>
          <a:xfrm>
            <a:off x="1004888" y="2708275"/>
            <a:ext cx="6145212" cy="1827213"/>
          </a:xfrm>
          <a:prstGeom prst="rect">
            <a:avLst/>
          </a:prstGeom>
          <a:noFill/>
          <a:ln w="9525">
            <a:noFill/>
          </a:ln>
        </p:spPr>
        <p:txBody>
          <a:bodyPr anchor="t" anchorCtr="0"/>
          <a:p>
            <a:pPr indent="408305" algn="just">
              <a:lnSpc>
                <a:spcPct val="167000"/>
              </a:lnSpc>
            </a:pP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 自然资源领域不动产登记，开发建设单位获得土地使用权，签订土地出让合同后，要向不动产登记部门申请办理国有建设用地使用权首次登记。</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66565" name="文本框 4"/>
          <p:cNvSpPr/>
          <p:nvPr/>
        </p:nvSpPr>
        <p:spPr>
          <a:xfrm>
            <a:off x="-393700" y="195263"/>
            <a:ext cx="3444875"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用地后期工作</a:t>
            </a:r>
            <a:endParaRPr lang="zh-CN" altLang="en-US" dirty="0">
              <a:latin typeface="微软雅黑" panose="020B0503020204020204" charset="-122"/>
              <a:ea typeface="微软雅黑" panose="020B0503020204020204" charset="-122"/>
            </a:endParaRPr>
          </a:p>
        </p:txBody>
      </p:sp>
      <p:sp>
        <p:nvSpPr>
          <p:cNvPr id="66566"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66567"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（一）不动产登记</a:t>
            </a:r>
            <a:endParaRPr lang="zh-CN" altLang="en-US" dirty="0">
              <a:latin typeface="微软雅黑" panose="020B0503020204020204" charset="-122"/>
              <a:ea typeface="微软雅黑" panose="020B0503020204020204" charset="-122"/>
            </a:endParaRPr>
          </a:p>
        </p:txBody>
      </p:sp>
      <p:pic>
        <p:nvPicPr>
          <p:cNvPr id="66568" name="图片 7"/>
          <p:cNvPicPr>
            <a:picLocks noChangeAspect="1"/>
          </p:cNvPicPr>
          <p:nvPr/>
        </p:nvPicPr>
        <p:blipFill>
          <a:blip r:embed="rId2"/>
          <a:stretch>
            <a:fillRect/>
          </a:stretch>
        </p:blipFill>
        <p:spPr>
          <a:xfrm>
            <a:off x="8215313" y="1752600"/>
            <a:ext cx="2770187" cy="4076700"/>
          </a:xfrm>
          <a:prstGeom prst="rect">
            <a:avLst/>
          </a:prstGeom>
          <a:noFill/>
          <a:ln w="28575" cap="flat" cmpd="sng">
            <a:solidFill>
              <a:srgbClr val="0C0C0C"/>
            </a:solidFill>
            <a:prstDash val="solid"/>
            <a:miter/>
            <a:headEnd type="none" w="med" len="med"/>
            <a:tailEnd type="none" w="med" len="me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7586" name="文本框 4"/>
          <p:cNvSpPr/>
          <p:nvPr/>
        </p:nvSpPr>
        <p:spPr>
          <a:xfrm>
            <a:off x="-393700" y="195263"/>
            <a:ext cx="3444875"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用地后期工作</a:t>
            </a:r>
            <a:endParaRPr lang="zh-CN" altLang="en-US" dirty="0">
              <a:latin typeface="微软雅黑" panose="020B0503020204020204" charset="-122"/>
              <a:ea typeface="微软雅黑" panose="020B0503020204020204" charset="-122"/>
            </a:endParaRPr>
          </a:p>
        </p:txBody>
      </p:sp>
      <p:sp>
        <p:nvSpPr>
          <p:cNvPr id="67587"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67588"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微软雅黑" panose="020B0503020204020204" charset="-122"/>
                <a:ea typeface="微软雅黑" panose="020B0503020204020204" charset="-122"/>
                <a:sym typeface="微软雅黑" panose="020B0503020204020204" charset="-122"/>
              </a:rPr>
              <a:t>（二）</a:t>
            </a:r>
            <a:r>
              <a:rPr lang="zh-CN" altLang="en-US" sz="2200" b="1" dirty="0">
                <a:solidFill>
                  <a:srgbClr val="000000"/>
                </a:solidFill>
                <a:latin typeface="微软雅黑" panose="020B0503020204020204" charset="-122"/>
                <a:ea typeface="微软雅黑" panose="020B0503020204020204" charset="-122"/>
                <a:sym typeface="微软雅黑" panose="020B0503020204020204" charset="-122"/>
              </a:rPr>
              <a:t>修建性详细规划的编制与审定</a:t>
            </a:r>
            <a:endParaRPr lang="zh-CN" altLang="en-US" dirty="0">
              <a:latin typeface="微软雅黑" panose="020B0503020204020204" charset="-122"/>
              <a:ea typeface="微软雅黑" panose="020B0503020204020204" charset="-122"/>
            </a:endParaRPr>
          </a:p>
        </p:txBody>
      </p:sp>
      <p:sp>
        <p:nvSpPr>
          <p:cNvPr id="67589" name="文本框 1"/>
          <p:cNvSpPr/>
          <p:nvPr/>
        </p:nvSpPr>
        <p:spPr>
          <a:xfrm>
            <a:off x="430213" y="1622425"/>
            <a:ext cx="11331575" cy="776288"/>
          </a:xfrm>
          <a:prstGeom prst="rect">
            <a:avLst/>
          </a:prstGeom>
          <a:solidFill>
            <a:schemeClr val="bg1"/>
          </a:solidFill>
          <a:ln w="9525">
            <a:noFill/>
          </a:ln>
        </p:spPr>
        <p:txBody>
          <a:bodyPr wrap="square" anchor="t" anchorCtr="0"/>
          <a:p>
            <a:pPr indent="408305" algn="just">
              <a:lnSpc>
                <a:spcPct val="14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1.概念：修建性详细规划是指以城镇</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总体规划</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或</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分区规划</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、控制性</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详细规划</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规划条件</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建设条件</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为依据，制定用以指导各项建筑和工程设施的设计和施工的规划设计。</a:t>
            </a:r>
            <a:endParaRPr lang="zh-CN" altLang="en-US" dirty="0">
              <a:latin typeface="微软雅黑" panose="020B0503020204020204" charset="-122"/>
              <a:ea typeface="微软雅黑" panose="020B0503020204020204" charset="-122"/>
            </a:endParaRPr>
          </a:p>
        </p:txBody>
      </p:sp>
      <p:sp>
        <p:nvSpPr>
          <p:cNvPr id="67590" name="文本框 10"/>
          <p:cNvSpPr/>
          <p:nvPr/>
        </p:nvSpPr>
        <p:spPr>
          <a:xfrm>
            <a:off x="838200" y="2563813"/>
            <a:ext cx="6096000" cy="334962"/>
          </a:xfrm>
          <a:prstGeom prst="rect">
            <a:avLst/>
          </a:prstGeom>
          <a:noFill/>
          <a:ln w="9525">
            <a:noFill/>
          </a:ln>
        </p:spPr>
        <p:txBody>
          <a:bodyPr wrap="square" anchor="t" anchorCtr="0">
            <a:spAutoFit/>
          </a:bodyPr>
          <a:p>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2.需编制修建性详细规划的项目：</a:t>
            </a:r>
            <a:endParaRPr lang="zh-CN" altLang="en-US" dirty="0">
              <a:latin typeface="微软雅黑" panose="020B0503020204020204" charset="-122"/>
              <a:ea typeface="微软雅黑" panose="020B0503020204020204" charset="-122"/>
            </a:endParaRPr>
          </a:p>
        </p:txBody>
      </p:sp>
      <p:sp>
        <p:nvSpPr>
          <p:cNvPr id="67591" name="任意多边形: 形状 8"/>
          <p:cNvSpPr/>
          <p:nvPr/>
        </p:nvSpPr>
        <p:spPr>
          <a:xfrm>
            <a:off x="442913" y="1622425"/>
            <a:ext cx="11331575" cy="674688"/>
          </a:xfrm>
          <a:custGeom>
            <a:avLst/>
            <a:gdLst/>
            <a:ahLst/>
            <a:cxnLst>
              <a:cxn ang="0">
                <a:pos x="5274310" y="0"/>
              </a:cxn>
              <a:cxn ang="0">
                <a:pos x="0" y="0"/>
              </a:cxn>
              <a:cxn ang="0">
                <a:pos x="0" y="2248535"/>
              </a:cxn>
              <a:cxn ang="0">
                <a:pos x="5274310" y="2248535"/>
              </a:cxn>
              <a:cxn ang="0">
                <a:pos x="5274310" y="0"/>
              </a:cxn>
              <a:cxn ang="0">
                <a:pos x="16534" y="2232002"/>
              </a:cxn>
              <a:cxn ang="0">
                <a:pos x="16534" y="16533"/>
              </a:cxn>
              <a:cxn ang="0">
                <a:pos x="5257776" y="16533"/>
              </a:cxn>
              <a:cxn ang="0">
                <a:pos x="5257776" y="2232002"/>
              </a:cxn>
              <a:cxn ang="0">
                <a:pos x="16534" y="2232002"/>
              </a:cxn>
            </a:cxnLst>
            <a:pathLst>
              <a:path w="5274310" h="2248535">
                <a:moveTo>
                  <a:pt x="5274310" y="0"/>
                </a:moveTo>
                <a:lnTo>
                  <a:pt x="0" y="0"/>
                </a:lnTo>
                <a:lnTo>
                  <a:pt x="0" y="2248535"/>
                </a:lnTo>
                <a:lnTo>
                  <a:pt x="5274310" y="2248535"/>
                </a:lnTo>
                <a:lnTo>
                  <a:pt x="5274310" y="0"/>
                </a:lnTo>
                <a:close/>
                <a:moveTo>
                  <a:pt x="16534" y="2232002"/>
                </a:moveTo>
                <a:lnTo>
                  <a:pt x="16534" y="16533"/>
                </a:lnTo>
                <a:lnTo>
                  <a:pt x="5257776" y="16533"/>
                </a:lnTo>
                <a:lnTo>
                  <a:pt x="5257776" y="2232002"/>
                </a:lnTo>
                <a:lnTo>
                  <a:pt x="16534" y="2232002"/>
                </a:lnTo>
                <a:close/>
              </a:path>
            </a:pathLst>
          </a:custGeom>
          <a:solidFill>
            <a:srgbClr val="6DAF93"/>
          </a:solidFill>
          <a:ln w="8256">
            <a:noFill/>
          </a:ln>
        </p:spPr>
        <p:txBody>
          <a:bodyPr/>
          <a:p>
            <a:endParaRPr lang="zh-CN" altLang="en-US"/>
          </a:p>
        </p:txBody>
      </p:sp>
      <p:sp>
        <p:nvSpPr>
          <p:cNvPr id="67592" name="圆角矩形 2"/>
          <p:cNvSpPr/>
          <p:nvPr/>
        </p:nvSpPr>
        <p:spPr>
          <a:xfrm flipH="1">
            <a:off x="2232025" y="4800600"/>
            <a:ext cx="3736975" cy="1352550"/>
          </a:xfrm>
          <a:custGeom>
            <a:avLst/>
            <a:gdLst/>
            <a:ahLst/>
            <a:cxnLst>
              <a:cxn ang="0">
                <a:pos x="58844" y="756084"/>
              </a:cxn>
              <a:cxn ang="0">
                <a:pos x="814928" y="0"/>
              </a:cxn>
              <a:cxn ang="0">
                <a:pos x="3551232" y="0"/>
              </a:cxn>
              <a:cxn ang="0">
                <a:pos x="4307316" y="756084"/>
              </a:cxn>
              <a:cxn ang="0">
                <a:pos x="4307316" y="756084"/>
              </a:cxn>
              <a:cxn ang="0">
                <a:pos x="3551232" y="1512168"/>
              </a:cxn>
              <a:cxn ang="0">
                <a:pos x="814928" y="1512168"/>
              </a:cxn>
              <a:cxn ang="0">
                <a:pos x="63601" y="2261022"/>
              </a:cxn>
              <a:cxn ang="0">
                <a:pos x="58844" y="756084"/>
              </a:cxn>
            </a:cxnLst>
            <a:pathLst>
              <a:path w="4307316" h="2261022">
                <a:moveTo>
                  <a:pt x="58844" y="756084"/>
                </a:moveTo>
                <a:cubicBezTo>
                  <a:pt x="84312" y="379247"/>
                  <a:pt x="397354" y="0"/>
                  <a:pt x="814928" y="0"/>
                </a:cubicBezTo>
                <a:lnTo>
                  <a:pt x="3551232" y="0"/>
                </a:lnTo>
                <a:cubicBezTo>
                  <a:pt x="3968806" y="0"/>
                  <a:pt x="4307316" y="338510"/>
                  <a:pt x="4307316" y="756084"/>
                </a:cubicBezTo>
                <a:lnTo>
                  <a:pt x="4307316" y="756084"/>
                </a:lnTo>
                <a:cubicBezTo>
                  <a:pt x="4307316" y="1173658"/>
                  <a:pt x="3968806" y="1512168"/>
                  <a:pt x="3551232" y="1512168"/>
                </a:cubicBezTo>
                <a:lnTo>
                  <a:pt x="814928" y="1512168"/>
                </a:lnTo>
                <a:cubicBezTo>
                  <a:pt x="272449" y="1484577"/>
                  <a:pt x="56611" y="2237407"/>
                  <a:pt x="63601" y="2261022"/>
                </a:cubicBezTo>
                <a:cubicBezTo>
                  <a:pt x="-62413" y="2135008"/>
                  <a:pt x="33376" y="1132921"/>
                  <a:pt x="58844" y="756084"/>
                </a:cubicBezTo>
                <a:close/>
              </a:path>
            </a:pathLst>
          </a:custGeom>
          <a:gradFill rotWithShape="1">
            <a:gsLst>
              <a:gs pos="0">
                <a:srgbClr val="0092C8">
                  <a:alpha val="100000"/>
                </a:srgbClr>
              </a:gs>
              <a:gs pos="28999">
                <a:srgbClr val="0088EE">
                  <a:alpha val="100000"/>
                </a:srgbClr>
              </a:gs>
              <a:gs pos="81000">
                <a:srgbClr val="0072C8">
                  <a:alpha val="100000"/>
                </a:srgbClr>
              </a:gs>
              <a:gs pos="100000">
                <a:srgbClr val="00B0F0">
                  <a:alpha val="100000"/>
                </a:srgbClr>
              </a:gs>
            </a:gsLst>
            <a:lin ang="0" scaled="1"/>
            <a:tileRect/>
          </a:gradFill>
          <a:ln w="9525">
            <a:noFill/>
          </a:ln>
        </p:spPr>
        <p:txBody>
          <a:bodyPr/>
          <a:p>
            <a:endParaRPr lang="zh-CN" altLang="en-US"/>
          </a:p>
        </p:txBody>
      </p:sp>
      <p:sp>
        <p:nvSpPr>
          <p:cNvPr id="67593" name="圆角矩形 2"/>
          <p:cNvSpPr/>
          <p:nvPr/>
        </p:nvSpPr>
        <p:spPr>
          <a:xfrm flipH="1">
            <a:off x="2228850" y="4725988"/>
            <a:ext cx="3751263" cy="1443037"/>
          </a:xfrm>
          <a:custGeom>
            <a:avLst/>
            <a:gdLst/>
            <a:ahLst/>
            <a:cxnLst>
              <a:cxn ang="0">
                <a:pos x="76953" y="756084"/>
              </a:cxn>
              <a:cxn ang="0">
                <a:pos x="833037" y="0"/>
              </a:cxn>
              <a:cxn ang="0">
                <a:pos x="3569341" y="0"/>
              </a:cxn>
              <a:cxn ang="0">
                <a:pos x="4325425" y="756084"/>
              </a:cxn>
              <a:cxn ang="0">
                <a:pos x="4325425" y="756084"/>
              </a:cxn>
              <a:cxn ang="0">
                <a:pos x="3569341" y="1512168"/>
              </a:cxn>
              <a:cxn ang="0">
                <a:pos x="833037" y="1512168"/>
              </a:cxn>
              <a:cxn ang="0">
                <a:pos x="55248" y="2410587"/>
              </a:cxn>
              <a:cxn ang="0">
                <a:pos x="76953" y="756084"/>
              </a:cxn>
            </a:cxnLst>
            <a:pathLst>
              <a:path w="4325425" h="2410587">
                <a:moveTo>
                  <a:pt x="76953" y="756084"/>
                </a:moveTo>
                <a:cubicBezTo>
                  <a:pt x="206584" y="354320"/>
                  <a:pt x="415463" y="0"/>
                  <a:pt x="833037" y="0"/>
                </a:cubicBezTo>
                <a:lnTo>
                  <a:pt x="3569341" y="0"/>
                </a:lnTo>
                <a:cubicBezTo>
                  <a:pt x="3986915" y="0"/>
                  <a:pt x="4325425" y="338510"/>
                  <a:pt x="4325425" y="756084"/>
                </a:cubicBezTo>
                <a:lnTo>
                  <a:pt x="4325425" y="756084"/>
                </a:lnTo>
                <a:cubicBezTo>
                  <a:pt x="4325425" y="1173658"/>
                  <a:pt x="3986915" y="1512168"/>
                  <a:pt x="3569341" y="1512168"/>
                </a:cubicBezTo>
                <a:lnTo>
                  <a:pt x="833037" y="1512168"/>
                </a:lnTo>
                <a:cubicBezTo>
                  <a:pt x="290558" y="1484577"/>
                  <a:pt x="48258" y="2386972"/>
                  <a:pt x="55248" y="2410587"/>
                </a:cubicBezTo>
                <a:cubicBezTo>
                  <a:pt x="11033" y="2270940"/>
                  <a:pt x="-52678" y="1157848"/>
                  <a:pt x="76953" y="756084"/>
                </a:cubicBezTo>
                <a:close/>
              </a:path>
            </a:pathLst>
          </a:custGeom>
          <a:gradFill rotWithShape="1">
            <a:gsLst>
              <a:gs pos="0">
                <a:srgbClr val="00668B">
                  <a:alpha val="100000"/>
                </a:srgbClr>
              </a:gs>
              <a:gs pos="25000">
                <a:srgbClr val="00B1F6">
                  <a:alpha val="100000"/>
                </a:srgbClr>
              </a:gs>
              <a:gs pos="50000">
                <a:srgbClr val="0092C8">
                  <a:alpha val="100000"/>
                </a:srgbClr>
              </a:gs>
              <a:gs pos="78000">
                <a:srgbClr val="00B0F0">
                  <a:alpha val="100000"/>
                </a:srgbClr>
              </a:gs>
              <a:gs pos="100000">
                <a:srgbClr val="0090CC">
                  <a:alpha val="100000"/>
                </a:srgbClr>
              </a:gs>
            </a:gsLst>
            <a:lin ang="0" scaled="1"/>
            <a:tileRect/>
          </a:gradFill>
          <a:ln w="9525">
            <a:noFill/>
          </a:ln>
        </p:spPr>
        <p:txBody>
          <a:bodyPr/>
          <a:p>
            <a:endParaRPr lang="zh-CN" altLang="en-US"/>
          </a:p>
        </p:txBody>
      </p:sp>
      <p:sp>
        <p:nvSpPr>
          <p:cNvPr id="67594" name="圆角矩形 2"/>
          <p:cNvSpPr/>
          <p:nvPr/>
        </p:nvSpPr>
        <p:spPr>
          <a:xfrm flipH="1">
            <a:off x="1905000" y="3605213"/>
            <a:ext cx="4041775" cy="1463675"/>
          </a:xfrm>
          <a:custGeom>
            <a:avLst/>
            <a:gdLst/>
            <a:ahLst/>
            <a:cxnLst>
              <a:cxn ang="0">
                <a:pos x="58844" y="756084"/>
              </a:cxn>
              <a:cxn ang="0">
                <a:pos x="814928" y="0"/>
              </a:cxn>
              <a:cxn ang="0">
                <a:pos x="3551232" y="0"/>
              </a:cxn>
              <a:cxn ang="0">
                <a:pos x="4307316" y="756084"/>
              </a:cxn>
              <a:cxn ang="0">
                <a:pos x="4307316" y="756084"/>
              </a:cxn>
              <a:cxn ang="0">
                <a:pos x="3551232" y="1512168"/>
              </a:cxn>
              <a:cxn ang="0">
                <a:pos x="814928" y="1512168"/>
              </a:cxn>
              <a:cxn ang="0">
                <a:pos x="63601" y="2261022"/>
              </a:cxn>
              <a:cxn ang="0">
                <a:pos x="58844" y="756084"/>
              </a:cxn>
            </a:cxnLst>
            <a:pathLst>
              <a:path w="4307316" h="2261022">
                <a:moveTo>
                  <a:pt x="58844" y="756084"/>
                </a:moveTo>
                <a:cubicBezTo>
                  <a:pt x="84312" y="379247"/>
                  <a:pt x="397354" y="0"/>
                  <a:pt x="814928" y="0"/>
                </a:cubicBezTo>
                <a:lnTo>
                  <a:pt x="3551232" y="0"/>
                </a:lnTo>
                <a:cubicBezTo>
                  <a:pt x="3968806" y="0"/>
                  <a:pt x="4307316" y="338510"/>
                  <a:pt x="4307316" y="756084"/>
                </a:cubicBezTo>
                <a:lnTo>
                  <a:pt x="4307316" y="756084"/>
                </a:lnTo>
                <a:cubicBezTo>
                  <a:pt x="4307316" y="1173658"/>
                  <a:pt x="3968806" y="1512168"/>
                  <a:pt x="3551232" y="1512168"/>
                </a:cubicBezTo>
                <a:lnTo>
                  <a:pt x="814928" y="1512168"/>
                </a:lnTo>
                <a:cubicBezTo>
                  <a:pt x="272449" y="1484577"/>
                  <a:pt x="56611" y="2237407"/>
                  <a:pt x="63601" y="2261022"/>
                </a:cubicBezTo>
                <a:cubicBezTo>
                  <a:pt x="-62413" y="2135008"/>
                  <a:pt x="33376" y="1132921"/>
                  <a:pt x="58844" y="756084"/>
                </a:cubicBezTo>
                <a:close/>
              </a:path>
            </a:pathLst>
          </a:custGeom>
          <a:gradFill rotWithShape="1">
            <a:gsLst>
              <a:gs pos="0">
                <a:srgbClr val="D8D8D8">
                  <a:alpha val="100000"/>
                </a:srgbClr>
              </a:gs>
              <a:gs pos="28999">
                <a:srgbClr val="7F7F7F">
                  <a:alpha val="100000"/>
                </a:srgbClr>
              </a:gs>
              <a:gs pos="81000">
                <a:srgbClr val="7F7F7F">
                  <a:alpha val="100000"/>
                </a:srgbClr>
              </a:gs>
              <a:gs pos="100000">
                <a:srgbClr val="BFBFBF">
                  <a:alpha val="100000"/>
                </a:srgbClr>
              </a:gs>
            </a:gsLst>
            <a:lin ang="0" scaled="1"/>
            <a:tileRect/>
          </a:gradFill>
          <a:ln w="9525">
            <a:noFill/>
          </a:ln>
        </p:spPr>
        <p:txBody>
          <a:bodyPr/>
          <a:p>
            <a:endParaRPr lang="zh-CN" altLang="en-US"/>
          </a:p>
        </p:txBody>
      </p:sp>
      <p:sp>
        <p:nvSpPr>
          <p:cNvPr id="67595" name="圆角矩形 2"/>
          <p:cNvSpPr/>
          <p:nvPr/>
        </p:nvSpPr>
        <p:spPr>
          <a:xfrm flipH="1">
            <a:off x="1905000" y="3524250"/>
            <a:ext cx="4046538" cy="1552575"/>
          </a:xfrm>
          <a:custGeom>
            <a:avLst/>
            <a:gdLst/>
            <a:ahLst/>
            <a:cxnLst>
              <a:cxn ang="0">
                <a:pos x="65222" y="756084"/>
              </a:cxn>
              <a:cxn ang="0">
                <a:pos x="821306" y="0"/>
              </a:cxn>
              <a:cxn ang="0">
                <a:pos x="3557610" y="0"/>
              </a:cxn>
              <a:cxn ang="0">
                <a:pos x="4313694" y="756084"/>
              </a:cxn>
              <a:cxn ang="0">
                <a:pos x="4313694" y="756084"/>
              </a:cxn>
              <a:cxn ang="0">
                <a:pos x="3557610" y="1512168"/>
              </a:cxn>
              <a:cxn ang="0">
                <a:pos x="821306" y="1512168"/>
              </a:cxn>
              <a:cxn ang="0">
                <a:pos x="69978" y="2397356"/>
              </a:cxn>
              <a:cxn ang="0">
                <a:pos x="65222" y="756084"/>
              </a:cxn>
            </a:cxnLst>
            <a:pathLst>
              <a:path w="4313694" h="2397356">
                <a:moveTo>
                  <a:pt x="65222" y="756084"/>
                </a:moveTo>
                <a:cubicBezTo>
                  <a:pt x="190443" y="356525"/>
                  <a:pt x="403732" y="0"/>
                  <a:pt x="821306" y="0"/>
                </a:cubicBezTo>
                <a:lnTo>
                  <a:pt x="3557610" y="0"/>
                </a:lnTo>
                <a:cubicBezTo>
                  <a:pt x="3975184" y="0"/>
                  <a:pt x="4313694" y="338510"/>
                  <a:pt x="4313694" y="756084"/>
                </a:cubicBezTo>
                <a:lnTo>
                  <a:pt x="4313694" y="756084"/>
                </a:lnTo>
                <a:cubicBezTo>
                  <a:pt x="4313694" y="1173658"/>
                  <a:pt x="3975184" y="1512168"/>
                  <a:pt x="3557610" y="1512168"/>
                </a:cubicBezTo>
                <a:lnTo>
                  <a:pt x="821306" y="1512168"/>
                </a:lnTo>
                <a:cubicBezTo>
                  <a:pt x="278827" y="1484577"/>
                  <a:pt x="62988" y="2373741"/>
                  <a:pt x="69978" y="2397356"/>
                </a:cubicBezTo>
                <a:cubicBezTo>
                  <a:pt x="25763" y="2257709"/>
                  <a:pt x="-59999" y="1155643"/>
                  <a:pt x="65222" y="756084"/>
                </a:cubicBezTo>
                <a:close/>
              </a:path>
            </a:pathLst>
          </a:custGeom>
          <a:gradFill rotWithShape="1">
            <a:gsLst>
              <a:gs pos="0">
                <a:srgbClr val="D8D8D8">
                  <a:alpha val="100000"/>
                </a:srgbClr>
              </a:gs>
              <a:gs pos="25000">
                <a:srgbClr val="FFFFFF">
                  <a:alpha val="100000"/>
                </a:srgbClr>
              </a:gs>
              <a:gs pos="50000">
                <a:srgbClr val="D8D8D8">
                  <a:alpha val="100000"/>
                </a:srgbClr>
              </a:gs>
              <a:gs pos="75000">
                <a:srgbClr val="FFFFFF">
                  <a:alpha val="100000"/>
                </a:srgbClr>
              </a:gs>
              <a:gs pos="100000">
                <a:srgbClr val="D8D8D8">
                  <a:alpha val="100000"/>
                </a:srgbClr>
              </a:gs>
            </a:gsLst>
            <a:lin ang="0" scaled="1"/>
            <a:tileRect/>
          </a:gradFill>
          <a:ln w="9525">
            <a:noFill/>
          </a:ln>
        </p:spPr>
        <p:txBody>
          <a:bodyPr/>
          <a:p>
            <a:endParaRPr lang="zh-CN" altLang="en-US"/>
          </a:p>
        </p:txBody>
      </p:sp>
      <p:sp>
        <p:nvSpPr>
          <p:cNvPr id="67596" name="圆角矩形 2"/>
          <p:cNvSpPr/>
          <p:nvPr/>
        </p:nvSpPr>
        <p:spPr>
          <a:xfrm>
            <a:off x="6202363" y="5505450"/>
            <a:ext cx="3749675" cy="1322388"/>
          </a:xfrm>
          <a:custGeom>
            <a:avLst/>
            <a:gdLst/>
            <a:ahLst/>
            <a:cxnLst>
              <a:cxn ang="0">
                <a:pos x="58844" y="756084"/>
              </a:cxn>
              <a:cxn ang="0">
                <a:pos x="814928" y="0"/>
              </a:cxn>
              <a:cxn ang="0">
                <a:pos x="3551232" y="0"/>
              </a:cxn>
              <a:cxn ang="0">
                <a:pos x="4307316" y="756084"/>
              </a:cxn>
              <a:cxn ang="0">
                <a:pos x="4307316" y="756084"/>
              </a:cxn>
              <a:cxn ang="0">
                <a:pos x="3551232" y="1512168"/>
              </a:cxn>
              <a:cxn ang="0">
                <a:pos x="814928" y="1512168"/>
              </a:cxn>
              <a:cxn ang="0">
                <a:pos x="63601" y="2261022"/>
              </a:cxn>
              <a:cxn ang="0">
                <a:pos x="58844" y="756084"/>
              </a:cxn>
            </a:cxnLst>
            <a:pathLst>
              <a:path w="4307316" h="2261022">
                <a:moveTo>
                  <a:pt x="58844" y="756084"/>
                </a:moveTo>
                <a:cubicBezTo>
                  <a:pt x="84312" y="379247"/>
                  <a:pt x="397354" y="0"/>
                  <a:pt x="814928" y="0"/>
                </a:cubicBezTo>
                <a:lnTo>
                  <a:pt x="3551232" y="0"/>
                </a:lnTo>
                <a:cubicBezTo>
                  <a:pt x="3968806" y="0"/>
                  <a:pt x="4307316" y="338510"/>
                  <a:pt x="4307316" y="756084"/>
                </a:cubicBezTo>
                <a:lnTo>
                  <a:pt x="4307316" y="756084"/>
                </a:lnTo>
                <a:cubicBezTo>
                  <a:pt x="4307316" y="1173658"/>
                  <a:pt x="3968806" y="1512168"/>
                  <a:pt x="3551232" y="1512168"/>
                </a:cubicBezTo>
                <a:lnTo>
                  <a:pt x="814928" y="1512168"/>
                </a:lnTo>
                <a:cubicBezTo>
                  <a:pt x="272449" y="1484577"/>
                  <a:pt x="56611" y="2237407"/>
                  <a:pt x="63601" y="2261022"/>
                </a:cubicBezTo>
                <a:cubicBezTo>
                  <a:pt x="-62413" y="2135008"/>
                  <a:pt x="33376" y="1132921"/>
                  <a:pt x="58844" y="756084"/>
                </a:cubicBezTo>
                <a:close/>
              </a:path>
            </a:pathLst>
          </a:custGeom>
          <a:gradFill rotWithShape="1">
            <a:gsLst>
              <a:gs pos="0">
                <a:srgbClr val="D8D8D8">
                  <a:alpha val="100000"/>
                </a:srgbClr>
              </a:gs>
              <a:gs pos="28999">
                <a:srgbClr val="7F7F7F">
                  <a:alpha val="100000"/>
                </a:srgbClr>
              </a:gs>
              <a:gs pos="81000">
                <a:srgbClr val="7F7F7F">
                  <a:alpha val="100000"/>
                </a:srgbClr>
              </a:gs>
              <a:gs pos="100000">
                <a:srgbClr val="BFBFBF">
                  <a:alpha val="100000"/>
                </a:srgbClr>
              </a:gs>
            </a:gsLst>
            <a:lin ang="0" scaled="1"/>
            <a:tileRect/>
          </a:gradFill>
          <a:ln w="9525">
            <a:noFill/>
          </a:ln>
        </p:spPr>
        <p:txBody>
          <a:bodyPr/>
          <a:p>
            <a:endParaRPr lang="zh-CN" altLang="en-US"/>
          </a:p>
        </p:txBody>
      </p:sp>
      <p:sp>
        <p:nvSpPr>
          <p:cNvPr id="67597" name="圆角矩形 2"/>
          <p:cNvSpPr/>
          <p:nvPr/>
        </p:nvSpPr>
        <p:spPr>
          <a:xfrm>
            <a:off x="6181725" y="5389563"/>
            <a:ext cx="3754438" cy="1401762"/>
          </a:xfrm>
          <a:custGeom>
            <a:avLst/>
            <a:gdLst/>
            <a:ahLst/>
            <a:cxnLst>
              <a:cxn ang="0">
                <a:pos x="65222" y="756084"/>
              </a:cxn>
              <a:cxn ang="0">
                <a:pos x="821306" y="0"/>
              </a:cxn>
              <a:cxn ang="0">
                <a:pos x="3557610" y="0"/>
              </a:cxn>
              <a:cxn ang="0">
                <a:pos x="4313694" y="756084"/>
              </a:cxn>
              <a:cxn ang="0">
                <a:pos x="4313694" y="756084"/>
              </a:cxn>
              <a:cxn ang="0">
                <a:pos x="3557610" y="1512168"/>
              </a:cxn>
              <a:cxn ang="0">
                <a:pos x="821306" y="1512168"/>
              </a:cxn>
              <a:cxn ang="0">
                <a:pos x="69978" y="2397356"/>
              </a:cxn>
              <a:cxn ang="0">
                <a:pos x="65222" y="756084"/>
              </a:cxn>
            </a:cxnLst>
            <a:pathLst>
              <a:path w="4313694" h="2397356">
                <a:moveTo>
                  <a:pt x="65222" y="756084"/>
                </a:moveTo>
                <a:cubicBezTo>
                  <a:pt x="190443" y="356525"/>
                  <a:pt x="403732" y="0"/>
                  <a:pt x="821306" y="0"/>
                </a:cubicBezTo>
                <a:lnTo>
                  <a:pt x="3557610" y="0"/>
                </a:lnTo>
                <a:cubicBezTo>
                  <a:pt x="3975184" y="0"/>
                  <a:pt x="4313694" y="338510"/>
                  <a:pt x="4313694" y="756084"/>
                </a:cubicBezTo>
                <a:lnTo>
                  <a:pt x="4313694" y="756084"/>
                </a:lnTo>
                <a:cubicBezTo>
                  <a:pt x="4313694" y="1173658"/>
                  <a:pt x="3975184" y="1512168"/>
                  <a:pt x="3557610" y="1512168"/>
                </a:cubicBezTo>
                <a:lnTo>
                  <a:pt x="821306" y="1512168"/>
                </a:lnTo>
                <a:cubicBezTo>
                  <a:pt x="278827" y="1484577"/>
                  <a:pt x="62988" y="2373741"/>
                  <a:pt x="69978" y="2397356"/>
                </a:cubicBezTo>
                <a:cubicBezTo>
                  <a:pt x="25763" y="2257709"/>
                  <a:pt x="-59999" y="1155643"/>
                  <a:pt x="65222" y="756084"/>
                </a:cubicBezTo>
                <a:close/>
              </a:path>
            </a:pathLst>
          </a:custGeom>
          <a:gradFill rotWithShape="1">
            <a:gsLst>
              <a:gs pos="0">
                <a:srgbClr val="D8D8D8">
                  <a:alpha val="100000"/>
                </a:srgbClr>
              </a:gs>
              <a:gs pos="25000">
                <a:srgbClr val="FFFFFF">
                  <a:alpha val="100000"/>
                </a:srgbClr>
              </a:gs>
              <a:gs pos="50000">
                <a:srgbClr val="D8D8D8">
                  <a:alpha val="100000"/>
                </a:srgbClr>
              </a:gs>
              <a:gs pos="75000">
                <a:srgbClr val="FFFFFF">
                  <a:alpha val="100000"/>
                </a:srgbClr>
              </a:gs>
              <a:gs pos="100000">
                <a:srgbClr val="D8D8D8">
                  <a:alpha val="100000"/>
                </a:srgbClr>
              </a:gs>
            </a:gsLst>
            <a:lin ang="0" scaled="1"/>
            <a:tileRect/>
          </a:gradFill>
          <a:ln w="9525">
            <a:noFill/>
          </a:ln>
        </p:spPr>
        <p:txBody>
          <a:bodyPr/>
          <a:p>
            <a:endParaRPr lang="zh-CN" altLang="en-US"/>
          </a:p>
        </p:txBody>
      </p:sp>
      <p:sp>
        <p:nvSpPr>
          <p:cNvPr id="67598" name="圆角矩形 2"/>
          <p:cNvSpPr/>
          <p:nvPr/>
        </p:nvSpPr>
        <p:spPr>
          <a:xfrm>
            <a:off x="6221413" y="4271963"/>
            <a:ext cx="4268787" cy="1504950"/>
          </a:xfrm>
          <a:custGeom>
            <a:avLst/>
            <a:gdLst/>
            <a:ahLst/>
            <a:cxnLst>
              <a:cxn ang="0">
                <a:pos x="58844" y="756084"/>
              </a:cxn>
              <a:cxn ang="0">
                <a:pos x="814928" y="0"/>
              </a:cxn>
              <a:cxn ang="0">
                <a:pos x="3551232" y="0"/>
              </a:cxn>
              <a:cxn ang="0">
                <a:pos x="4307316" y="756084"/>
              </a:cxn>
              <a:cxn ang="0">
                <a:pos x="4307316" y="756084"/>
              </a:cxn>
              <a:cxn ang="0">
                <a:pos x="3551232" y="1512168"/>
              </a:cxn>
              <a:cxn ang="0">
                <a:pos x="814928" y="1512168"/>
              </a:cxn>
              <a:cxn ang="0">
                <a:pos x="63601" y="2261022"/>
              </a:cxn>
              <a:cxn ang="0">
                <a:pos x="58844" y="756084"/>
              </a:cxn>
            </a:cxnLst>
            <a:pathLst>
              <a:path w="4307316" h="2261022">
                <a:moveTo>
                  <a:pt x="58844" y="756084"/>
                </a:moveTo>
                <a:cubicBezTo>
                  <a:pt x="84312" y="379247"/>
                  <a:pt x="397354" y="0"/>
                  <a:pt x="814928" y="0"/>
                </a:cubicBezTo>
                <a:lnTo>
                  <a:pt x="3551232" y="0"/>
                </a:lnTo>
                <a:cubicBezTo>
                  <a:pt x="3968806" y="0"/>
                  <a:pt x="4307316" y="338510"/>
                  <a:pt x="4307316" y="756084"/>
                </a:cubicBezTo>
                <a:lnTo>
                  <a:pt x="4307316" y="756084"/>
                </a:lnTo>
                <a:cubicBezTo>
                  <a:pt x="4307316" y="1173658"/>
                  <a:pt x="3968806" y="1512168"/>
                  <a:pt x="3551232" y="1512168"/>
                </a:cubicBezTo>
                <a:lnTo>
                  <a:pt x="814928" y="1512168"/>
                </a:lnTo>
                <a:cubicBezTo>
                  <a:pt x="272449" y="1484577"/>
                  <a:pt x="56611" y="2237407"/>
                  <a:pt x="63601" y="2261022"/>
                </a:cubicBezTo>
                <a:cubicBezTo>
                  <a:pt x="-62413" y="2135008"/>
                  <a:pt x="33376" y="1132921"/>
                  <a:pt x="58844" y="756084"/>
                </a:cubicBezTo>
                <a:close/>
              </a:path>
            </a:pathLst>
          </a:custGeom>
          <a:gradFill rotWithShape="1">
            <a:gsLst>
              <a:gs pos="0">
                <a:srgbClr val="CBEC78">
                  <a:alpha val="100000"/>
                </a:srgbClr>
              </a:gs>
              <a:gs pos="28999">
                <a:srgbClr val="559A16">
                  <a:alpha val="100000"/>
                </a:srgbClr>
              </a:gs>
              <a:gs pos="81000">
                <a:srgbClr val="559A16">
                  <a:alpha val="100000"/>
                </a:srgbClr>
              </a:gs>
              <a:gs pos="100000">
                <a:srgbClr val="CBEC78">
                  <a:alpha val="100000"/>
                </a:srgbClr>
              </a:gs>
            </a:gsLst>
            <a:lin ang="0" scaled="1"/>
            <a:tileRect/>
          </a:gradFill>
          <a:ln w="9525">
            <a:noFill/>
          </a:ln>
        </p:spPr>
        <p:txBody>
          <a:bodyPr/>
          <a:p>
            <a:endParaRPr lang="zh-CN" altLang="en-US"/>
          </a:p>
        </p:txBody>
      </p:sp>
      <p:sp>
        <p:nvSpPr>
          <p:cNvPr id="67599" name="圆角矩形 2"/>
          <p:cNvSpPr/>
          <p:nvPr/>
        </p:nvSpPr>
        <p:spPr>
          <a:xfrm>
            <a:off x="6205538" y="4186238"/>
            <a:ext cx="4289425" cy="1579562"/>
          </a:xfrm>
          <a:custGeom>
            <a:avLst/>
            <a:gdLst/>
            <a:ahLst/>
            <a:cxnLst>
              <a:cxn ang="0">
                <a:pos x="81568" y="756084"/>
              </a:cxn>
              <a:cxn ang="0">
                <a:pos x="837652" y="0"/>
              </a:cxn>
              <a:cxn ang="0">
                <a:pos x="3573956" y="0"/>
              </a:cxn>
              <a:cxn ang="0">
                <a:pos x="4330040" y="756084"/>
              </a:cxn>
              <a:cxn ang="0">
                <a:pos x="4330040" y="756084"/>
              </a:cxn>
              <a:cxn ang="0">
                <a:pos x="3573956" y="1512168"/>
              </a:cxn>
              <a:cxn ang="0">
                <a:pos x="837652" y="1512168"/>
              </a:cxn>
              <a:cxn ang="0">
                <a:pos x="50625" y="2373557"/>
              </a:cxn>
              <a:cxn ang="0">
                <a:pos x="81568" y="756084"/>
              </a:cxn>
            </a:cxnLst>
            <a:pathLst>
              <a:path w="4330040" h="2373557">
                <a:moveTo>
                  <a:pt x="81568" y="756084"/>
                </a:moveTo>
                <a:cubicBezTo>
                  <a:pt x="212739" y="360491"/>
                  <a:pt x="420078" y="0"/>
                  <a:pt x="837652" y="0"/>
                </a:cubicBezTo>
                <a:lnTo>
                  <a:pt x="3573956" y="0"/>
                </a:lnTo>
                <a:cubicBezTo>
                  <a:pt x="3991530" y="0"/>
                  <a:pt x="4330040" y="338510"/>
                  <a:pt x="4330040" y="756084"/>
                </a:cubicBezTo>
                <a:lnTo>
                  <a:pt x="4330040" y="756084"/>
                </a:lnTo>
                <a:cubicBezTo>
                  <a:pt x="4330040" y="1173658"/>
                  <a:pt x="3991530" y="1512168"/>
                  <a:pt x="3573956" y="1512168"/>
                </a:cubicBezTo>
                <a:lnTo>
                  <a:pt x="837652" y="1512168"/>
                </a:lnTo>
                <a:cubicBezTo>
                  <a:pt x="295173" y="1484577"/>
                  <a:pt x="43635" y="2349942"/>
                  <a:pt x="50625" y="2373557"/>
                </a:cubicBezTo>
                <a:cubicBezTo>
                  <a:pt x="6410" y="2233910"/>
                  <a:pt x="-49603" y="1151677"/>
                  <a:pt x="81568" y="756084"/>
                </a:cubicBezTo>
                <a:close/>
              </a:path>
            </a:pathLst>
          </a:custGeom>
          <a:gradFill rotWithShape="1">
            <a:gsLst>
              <a:gs pos="0">
                <a:srgbClr val="559A16">
                  <a:alpha val="100000"/>
                </a:srgbClr>
              </a:gs>
              <a:gs pos="25000">
                <a:srgbClr val="A9E020">
                  <a:alpha val="100000"/>
                </a:srgbClr>
              </a:gs>
              <a:gs pos="48000">
                <a:srgbClr val="66A818">
                  <a:alpha val="100000"/>
                </a:srgbClr>
              </a:gs>
              <a:gs pos="75999">
                <a:srgbClr val="A9E020">
                  <a:alpha val="100000"/>
                </a:srgbClr>
              </a:gs>
              <a:gs pos="100000">
                <a:srgbClr val="66A818">
                  <a:alpha val="100000"/>
                </a:srgbClr>
              </a:gs>
            </a:gsLst>
            <a:lin ang="0" scaled="1"/>
            <a:tileRect/>
          </a:gradFill>
          <a:ln w="9525">
            <a:noFill/>
          </a:ln>
        </p:spPr>
        <p:txBody>
          <a:bodyPr/>
          <a:p>
            <a:endParaRPr lang="zh-CN" altLang="en-US"/>
          </a:p>
        </p:txBody>
      </p:sp>
      <p:sp>
        <p:nvSpPr>
          <p:cNvPr id="67600" name="圆角矩形 2"/>
          <p:cNvSpPr/>
          <p:nvPr/>
        </p:nvSpPr>
        <p:spPr>
          <a:xfrm>
            <a:off x="6219825" y="2957513"/>
            <a:ext cx="4584700" cy="1616075"/>
          </a:xfrm>
          <a:custGeom>
            <a:avLst/>
            <a:gdLst/>
            <a:ahLst/>
            <a:cxnLst>
              <a:cxn ang="0">
                <a:pos x="58844" y="756084"/>
              </a:cxn>
              <a:cxn ang="0">
                <a:pos x="814928" y="0"/>
              </a:cxn>
              <a:cxn ang="0">
                <a:pos x="3551232" y="0"/>
              </a:cxn>
              <a:cxn ang="0">
                <a:pos x="4307316" y="756084"/>
              </a:cxn>
              <a:cxn ang="0">
                <a:pos x="4307316" y="756084"/>
              </a:cxn>
              <a:cxn ang="0">
                <a:pos x="3551232" y="1512168"/>
              </a:cxn>
              <a:cxn ang="0">
                <a:pos x="814928" y="1512168"/>
              </a:cxn>
              <a:cxn ang="0">
                <a:pos x="63601" y="2261022"/>
              </a:cxn>
              <a:cxn ang="0">
                <a:pos x="58844" y="756084"/>
              </a:cxn>
            </a:cxnLst>
            <a:pathLst>
              <a:path w="4307316" h="2261022">
                <a:moveTo>
                  <a:pt x="58844" y="756084"/>
                </a:moveTo>
                <a:cubicBezTo>
                  <a:pt x="84312" y="379247"/>
                  <a:pt x="397354" y="0"/>
                  <a:pt x="814928" y="0"/>
                </a:cubicBezTo>
                <a:lnTo>
                  <a:pt x="3551232" y="0"/>
                </a:lnTo>
                <a:cubicBezTo>
                  <a:pt x="3968806" y="0"/>
                  <a:pt x="4307316" y="338510"/>
                  <a:pt x="4307316" y="756084"/>
                </a:cubicBezTo>
                <a:lnTo>
                  <a:pt x="4307316" y="756084"/>
                </a:lnTo>
                <a:cubicBezTo>
                  <a:pt x="4307316" y="1173658"/>
                  <a:pt x="3968806" y="1512168"/>
                  <a:pt x="3551232" y="1512168"/>
                </a:cubicBezTo>
                <a:lnTo>
                  <a:pt x="814928" y="1512168"/>
                </a:lnTo>
                <a:cubicBezTo>
                  <a:pt x="272449" y="1484577"/>
                  <a:pt x="56611" y="2237407"/>
                  <a:pt x="63601" y="2261022"/>
                </a:cubicBezTo>
                <a:cubicBezTo>
                  <a:pt x="-62413" y="2135008"/>
                  <a:pt x="33376" y="1132921"/>
                  <a:pt x="58844" y="756084"/>
                </a:cubicBezTo>
                <a:close/>
              </a:path>
            </a:pathLst>
          </a:custGeom>
          <a:gradFill rotWithShape="1">
            <a:gsLst>
              <a:gs pos="0">
                <a:srgbClr val="0092C8">
                  <a:alpha val="100000"/>
                </a:srgbClr>
              </a:gs>
              <a:gs pos="28999">
                <a:srgbClr val="0088EE">
                  <a:alpha val="100000"/>
                </a:srgbClr>
              </a:gs>
              <a:gs pos="81000">
                <a:srgbClr val="0072C8">
                  <a:alpha val="100000"/>
                </a:srgbClr>
              </a:gs>
              <a:gs pos="100000">
                <a:srgbClr val="00B0F0">
                  <a:alpha val="100000"/>
                </a:srgbClr>
              </a:gs>
            </a:gsLst>
            <a:lin ang="0" scaled="1"/>
            <a:tileRect/>
          </a:gradFill>
          <a:ln w="9525">
            <a:noFill/>
          </a:ln>
        </p:spPr>
        <p:txBody>
          <a:bodyPr/>
          <a:p>
            <a:endParaRPr lang="zh-CN" altLang="en-US"/>
          </a:p>
        </p:txBody>
      </p:sp>
      <p:sp>
        <p:nvSpPr>
          <p:cNvPr id="67601" name="圆角矩形 2"/>
          <p:cNvSpPr/>
          <p:nvPr/>
        </p:nvSpPr>
        <p:spPr>
          <a:xfrm>
            <a:off x="6216650" y="2867025"/>
            <a:ext cx="4591050" cy="1714500"/>
          </a:xfrm>
          <a:custGeom>
            <a:avLst/>
            <a:gdLst/>
            <a:ahLst/>
            <a:cxnLst>
              <a:cxn ang="0">
                <a:pos x="65222" y="756084"/>
              </a:cxn>
              <a:cxn ang="0">
                <a:pos x="821306" y="0"/>
              </a:cxn>
              <a:cxn ang="0">
                <a:pos x="3557610" y="0"/>
              </a:cxn>
              <a:cxn ang="0">
                <a:pos x="4313694" y="756084"/>
              </a:cxn>
              <a:cxn ang="0">
                <a:pos x="4313694" y="756084"/>
              </a:cxn>
              <a:cxn ang="0">
                <a:pos x="3557610" y="1512168"/>
              </a:cxn>
              <a:cxn ang="0">
                <a:pos x="821306" y="1512168"/>
              </a:cxn>
              <a:cxn ang="0">
                <a:pos x="69978" y="2397356"/>
              </a:cxn>
              <a:cxn ang="0">
                <a:pos x="65222" y="756084"/>
              </a:cxn>
            </a:cxnLst>
            <a:pathLst>
              <a:path w="4313694" h="2397356">
                <a:moveTo>
                  <a:pt x="65222" y="756084"/>
                </a:moveTo>
                <a:cubicBezTo>
                  <a:pt x="190443" y="356525"/>
                  <a:pt x="403732" y="0"/>
                  <a:pt x="821306" y="0"/>
                </a:cubicBezTo>
                <a:lnTo>
                  <a:pt x="3557610" y="0"/>
                </a:lnTo>
                <a:cubicBezTo>
                  <a:pt x="3975184" y="0"/>
                  <a:pt x="4313694" y="338510"/>
                  <a:pt x="4313694" y="756084"/>
                </a:cubicBezTo>
                <a:lnTo>
                  <a:pt x="4313694" y="756084"/>
                </a:lnTo>
                <a:cubicBezTo>
                  <a:pt x="4313694" y="1173658"/>
                  <a:pt x="3975184" y="1512168"/>
                  <a:pt x="3557610" y="1512168"/>
                </a:cubicBezTo>
                <a:lnTo>
                  <a:pt x="821306" y="1512168"/>
                </a:lnTo>
                <a:cubicBezTo>
                  <a:pt x="278827" y="1484577"/>
                  <a:pt x="62988" y="2373741"/>
                  <a:pt x="69978" y="2397356"/>
                </a:cubicBezTo>
                <a:cubicBezTo>
                  <a:pt x="25763" y="2257709"/>
                  <a:pt x="-59999" y="1155643"/>
                  <a:pt x="65222" y="756084"/>
                </a:cubicBezTo>
                <a:close/>
              </a:path>
            </a:pathLst>
          </a:custGeom>
          <a:gradFill rotWithShape="1">
            <a:gsLst>
              <a:gs pos="0">
                <a:srgbClr val="00668B">
                  <a:alpha val="100000"/>
                </a:srgbClr>
              </a:gs>
              <a:gs pos="25000">
                <a:srgbClr val="00B1F6">
                  <a:alpha val="100000"/>
                </a:srgbClr>
              </a:gs>
              <a:gs pos="50000">
                <a:srgbClr val="0092C8">
                  <a:alpha val="100000"/>
                </a:srgbClr>
              </a:gs>
              <a:gs pos="78000">
                <a:srgbClr val="00B0F0">
                  <a:alpha val="100000"/>
                </a:srgbClr>
              </a:gs>
              <a:gs pos="100000">
                <a:srgbClr val="0090CC">
                  <a:alpha val="100000"/>
                </a:srgbClr>
              </a:gs>
            </a:gsLst>
            <a:lin ang="0" scaled="1"/>
            <a:tileRect/>
          </a:gradFill>
          <a:ln w="9525">
            <a:noFill/>
          </a:ln>
        </p:spPr>
        <p:txBody>
          <a:bodyPr/>
          <a:p>
            <a:endParaRPr lang="zh-CN" altLang="en-US"/>
          </a:p>
        </p:txBody>
      </p:sp>
      <p:sp>
        <p:nvSpPr>
          <p:cNvPr id="67602" name="Oval 65"/>
          <p:cNvSpPr/>
          <p:nvPr/>
        </p:nvSpPr>
        <p:spPr>
          <a:xfrm rot="5400000">
            <a:off x="4092575" y="4719638"/>
            <a:ext cx="4064000" cy="228600"/>
          </a:xfrm>
          <a:prstGeom prst="ellipse">
            <a:avLst/>
          </a:prstGeom>
          <a:gradFill rotWithShape="1">
            <a:gsLst>
              <a:gs pos="0">
                <a:srgbClr val="3F3F3F">
                  <a:alpha val="100000"/>
                </a:srgbClr>
              </a:gs>
              <a:gs pos="100000">
                <a:srgbClr val="EEECE1">
                  <a:alpha val="100000"/>
                </a:srgbClr>
              </a:gs>
              <a:gs pos="100000">
                <a:srgbClr val="FFFFFF">
                  <a:alpha val="100000"/>
                </a:srgbClr>
              </a:gs>
            </a:gsLst>
            <a:path path="shape">
              <a:fillToRect l="50000" t="50000" r="50000" b="50000"/>
            </a:path>
            <a:tileRect/>
          </a:gradFill>
          <a:ln w="9525">
            <a:noFill/>
          </a:ln>
        </p:spPr>
        <p:txBody>
          <a:bodyPr wrap="none" anchor="ctr" anchorCtr="0"/>
          <a:p>
            <a:endParaRPr lang="zh-CN" altLang="zh-CN" sz="1800" b="1" i="1">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sp>
        <p:nvSpPr>
          <p:cNvPr id="67603" name="TextBox 43"/>
          <p:cNvSpPr/>
          <p:nvPr/>
        </p:nvSpPr>
        <p:spPr>
          <a:xfrm>
            <a:off x="7077075" y="2967038"/>
            <a:ext cx="3028950" cy="944562"/>
          </a:xfrm>
          <a:prstGeom prst="rect">
            <a:avLst/>
          </a:prstGeom>
          <a:noFill/>
          <a:ln w="9525">
            <a:noFill/>
          </a:ln>
        </p:spPr>
        <p:txBody>
          <a:bodyPr wrap="square" anchor="t" anchorCtr="0">
            <a:spAutoFit/>
          </a:bodyPr>
          <a:p>
            <a:r>
              <a:rPr lang="en-US" altLang="zh-CN" sz="1400" b="1" i="1" dirty="0">
                <a:solidFill>
                  <a:srgbClr val="FFFFFF"/>
                </a:solidFill>
                <a:latin typeface="Arial" panose="020B0604020202020204" pitchFamily="34" charset="0"/>
                <a:ea typeface="微软雅黑" panose="020B0503020204020204" charset="-122"/>
                <a:sym typeface="Arial" panose="020B0604020202020204" pitchFamily="34" charset="0"/>
              </a:rPr>
              <a:t>公用设施（</a:t>
            </a:r>
            <a:r>
              <a:rPr lang="en-US" altLang="zh-CN" sz="1400" b="1" i="1" dirty="0">
                <a:solidFill>
                  <a:srgbClr val="CC0000"/>
                </a:solidFill>
                <a:latin typeface="Arial" panose="020B0604020202020204" pitchFamily="34" charset="0"/>
                <a:ea typeface="微软雅黑" panose="020B0503020204020204" charset="-122"/>
                <a:sym typeface="Arial" panose="020B0604020202020204" pitchFamily="34" charset="0"/>
              </a:rPr>
              <a:t>500米及以上</a:t>
            </a:r>
            <a:r>
              <a:rPr lang="en-US" altLang="zh-CN" sz="1400" b="1" i="1" dirty="0">
                <a:solidFill>
                  <a:srgbClr val="FFFFFF"/>
                </a:solidFill>
                <a:latin typeface="Arial" panose="020B0604020202020204" pitchFamily="34" charset="0"/>
                <a:ea typeface="微软雅黑" panose="020B0503020204020204" charset="-122"/>
                <a:sym typeface="Arial" panose="020B0604020202020204" pitchFamily="34" charset="0"/>
              </a:rPr>
              <a:t>的供水、排水、供电、供燃气、供热、通信、广电等线性工程和站厂、邮政、环卫、消防、水工设施）项目</a:t>
            </a:r>
            <a:endParaRPr lang="en-US" altLang="zh-CN" sz="1400" b="1" i="1"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7604" name="TextBox 45"/>
          <p:cNvSpPr/>
          <p:nvPr/>
        </p:nvSpPr>
        <p:spPr>
          <a:xfrm>
            <a:off x="7150100" y="4545013"/>
            <a:ext cx="2619375" cy="304800"/>
          </a:xfrm>
          <a:prstGeom prst="rect">
            <a:avLst/>
          </a:prstGeom>
          <a:noFill/>
          <a:ln w="9525">
            <a:noFill/>
          </a:ln>
        </p:spPr>
        <p:txBody>
          <a:bodyPr wrap="square" anchor="t" anchorCtr="0">
            <a:spAutoFit/>
          </a:bodyPr>
          <a:p>
            <a:r>
              <a:rPr lang="en-US" altLang="zh-CN" sz="1400" b="1" i="1" dirty="0">
                <a:solidFill>
                  <a:srgbClr val="FFFFFF"/>
                </a:solidFill>
                <a:latin typeface="Arial" panose="020B0604020202020204" pitchFamily="34" charset="0"/>
                <a:ea typeface="微软雅黑" panose="020B0503020204020204" charset="-122"/>
                <a:sym typeface="Arial" panose="020B0604020202020204" pitchFamily="34" charset="0"/>
              </a:rPr>
              <a:t>交通运输项目</a:t>
            </a:r>
            <a:endParaRPr lang="en-US" altLang="zh-CN" sz="1400" b="1" i="1"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7605" name="TextBox 47"/>
          <p:cNvSpPr/>
          <p:nvPr/>
        </p:nvSpPr>
        <p:spPr>
          <a:xfrm>
            <a:off x="2349500" y="3627438"/>
            <a:ext cx="3363913" cy="731837"/>
          </a:xfrm>
          <a:prstGeom prst="rect">
            <a:avLst/>
          </a:prstGeom>
          <a:noFill/>
          <a:ln w="9525">
            <a:noFill/>
          </a:ln>
        </p:spPr>
        <p:txBody>
          <a:bodyPr wrap="square" anchor="t" anchorCtr="0">
            <a:spAutoFit/>
          </a:bodyPr>
          <a:p>
            <a:r>
              <a:rPr lang="en-US" altLang="zh-CN" sz="1400" b="1" i="1" dirty="0">
                <a:solidFill>
                  <a:srgbClr val="595959"/>
                </a:solidFill>
                <a:latin typeface="Arial" panose="020B0604020202020204" pitchFamily="34" charset="0"/>
                <a:ea typeface="微软雅黑" panose="020B0503020204020204" charset="-122"/>
                <a:sym typeface="Arial" panose="020B0604020202020204" pitchFamily="34" charset="0"/>
              </a:rPr>
              <a:t>公共管理与公共服务（机关团体、科研、文化、教育、体育、医疗卫生、社会福利）项目，总用地面积在</a:t>
            </a:r>
            <a:r>
              <a:rPr lang="en-US" altLang="zh-CN" sz="1400" b="1" i="1" dirty="0">
                <a:solidFill>
                  <a:srgbClr val="CC0000"/>
                </a:solidFill>
                <a:latin typeface="Arial" panose="020B0604020202020204" pitchFamily="34" charset="0"/>
                <a:ea typeface="微软雅黑" panose="020B0503020204020204" charset="-122"/>
                <a:sym typeface="Arial" panose="020B0604020202020204" pitchFamily="34" charset="0"/>
              </a:rPr>
              <a:t>2公顷及以上</a:t>
            </a:r>
            <a:r>
              <a:rPr lang="en-US" altLang="zh-CN" sz="1400" b="1" i="1" dirty="0">
                <a:solidFill>
                  <a:srgbClr val="595959"/>
                </a:solidFill>
                <a:latin typeface="Arial" panose="020B0604020202020204" pitchFamily="34" charset="0"/>
                <a:ea typeface="微软雅黑" panose="020B0503020204020204" charset="-122"/>
                <a:sym typeface="Arial" panose="020B0604020202020204" pitchFamily="34" charset="0"/>
              </a:rPr>
              <a:t>的</a:t>
            </a:r>
            <a:endParaRPr lang="en-US" altLang="zh-CN" sz="1400" b="1" i="1" dirty="0">
              <a:solidFill>
                <a:srgbClr val="595959"/>
              </a:solidFill>
              <a:latin typeface="Arial" panose="020B0604020202020204" pitchFamily="34" charset="0"/>
              <a:ea typeface="微软雅黑" panose="020B0503020204020204" charset="-122"/>
              <a:sym typeface="Arial" panose="020B0604020202020204" pitchFamily="34" charset="0"/>
            </a:endParaRPr>
          </a:p>
        </p:txBody>
      </p:sp>
      <p:sp>
        <p:nvSpPr>
          <p:cNvPr id="67606" name="TextBox 49"/>
          <p:cNvSpPr/>
          <p:nvPr/>
        </p:nvSpPr>
        <p:spPr>
          <a:xfrm>
            <a:off x="2552700" y="4856163"/>
            <a:ext cx="3127375" cy="731837"/>
          </a:xfrm>
          <a:prstGeom prst="rect">
            <a:avLst/>
          </a:prstGeom>
          <a:noFill/>
          <a:ln w="9525">
            <a:noFill/>
          </a:ln>
        </p:spPr>
        <p:txBody>
          <a:bodyPr wrap="square" anchor="t" anchorCtr="0">
            <a:spAutoFit/>
          </a:bodyPr>
          <a:p>
            <a:r>
              <a:rPr lang="en-US" altLang="zh-CN" sz="1400" b="1" i="1" dirty="0">
                <a:solidFill>
                  <a:srgbClr val="FFFFFF"/>
                </a:solidFill>
                <a:latin typeface="Arial" panose="020B0604020202020204" pitchFamily="34" charset="0"/>
                <a:ea typeface="微软雅黑" panose="020B0503020204020204" charset="-122"/>
                <a:sym typeface="Arial" panose="020B0604020202020204" pitchFamily="34" charset="0"/>
              </a:rPr>
              <a:t>居住项目、商服项目、工业项目、仓储项目、绿地与开敞空间项目，总用地面积在</a:t>
            </a:r>
            <a:r>
              <a:rPr lang="en-US" altLang="zh-CN" sz="1400" b="1" i="1" dirty="0">
                <a:solidFill>
                  <a:srgbClr val="CC0000"/>
                </a:solidFill>
                <a:latin typeface="Arial" panose="020B0604020202020204" pitchFamily="34" charset="0"/>
                <a:ea typeface="微软雅黑" panose="020B0503020204020204" charset="-122"/>
                <a:sym typeface="Arial" panose="020B0604020202020204" pitchFamily="34" charset="0"/>
              </a:rPr>
              <a:t>3公顷及以上</a:t>
            </a:r>
            <a:r>
              <a:rPr lang="en-US" altLang="zh-CN" sz="1400" b="1" i="1" dirty="0">
                <a:solidFill>
                  <a:srgbClr val="FFFFFF"/>
                </a:solidFill>
                <a:latin typeface="Arial" panose="020B0604020202020204" pitchFamily="34" charset="0"/>
                <a:ea typeface="微软雅黑" panose="020B0503020204020204" charset="-122"/>
                <a:sym typeface="Arial" panose="020B0604020202020204" pitchFamily="34" charset="0"/>
              </a:rPr>
              <a:t>的</a:t>
            </a:r>
            <a:endParaRPr lang="en-US" altLang="zh-CN" sz="1400" b="1" i="1"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7607" name="TextBox 51"/>
          <p:cNvSpPr/>
          <p:nvPr/>
        </p:nvSpPr>
        <p:spPr>
          <a:xfrm>
            <a:off x="6983413" y="5473700"/>
            <a:ext cx="2617787" cy="730250"/>
          </a:xfrm>
          <a:prstGeom prst="rect">
            <a:avLst/>
          </a:prstGeom>
          <a:noFill/>
          <a:ln w="9525">
            <a:noFill/>
          </a:ln>
        </p:spPr>
        <p:txBody>
          <a:bodyPr wrap="square" anchor="t" anchorCtr="0">
            <a:spAutoFit/>
          </a:bodyPr>
          <a:p>
            <a:r>
              <a:rPr lang="en-US" altLang="zh-CN" sz="1400" b="1" i="1" dirty="0">
                <a:solidFill>
                  <a:srgbClr val="595959"/>
                </a:solidFill>
                <a:latin typeface="Arial" panose="020B0604020202020204" pitchFamily="34" charset="0"/>
                <a:ea typeface="微软雅黑" panose="020B0503020204020204" charset="-122"/>
                <a:sym typeface="Arial" panose="020B0604020202020204" pitchFamily="34" charset="0"/>
              </a:rPr>
              <a:t>上述类别和规模以外的项目无需编制修建性详细规划，可直接编制建设工程设计方案</a:t>
            </a:r>
            <a:endParaRPr lang="en-US" altLang="zh-CN" sz="1400" b="1" i="1" dirty="0">
              <a:solidFill>
                <a:srgbClr val="595959"/>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8610" name="圆角矩形 8"/>
          <p:cNvSpPr/>
          <p:nvPr/>
        </p:nvSpPr>
        <p:spPr>
          <a:xfrm>
            <a:off x="1090613" y="2794000"/>
            <a:ext cx="6313487" cy="1976438"/>
          </a:xfrm>
          <a:prstGeom prst="roundRect">
            <a:avLst>
              <a:gd name="adj" fmla="val 16667"/>
            </a:avLst>
          </a:prstGeom>
          <a:solidFill>
            <a:schemeClr val="tx2"/>
          </a:solidFill>
          <a:ln w="12700" cap="flat" cmpd="sng">
            <a:solidFill>
              <a:srgbClr val="0C0C0C"/>
            </a:solidFill>
            <a:prstDash val="dash"/>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68611" name="文本框 4"/>
          <p:cNvSpPr/>
          <p:nvPr/>
        </p:nvSpPr>
        <p:spPr>
          <a:xfrm>
            <a:off x="-393700" y="195263"/>
            <a:ext cx="3444875"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用地后期工作</a:t>
            </a:r>
            <a:endParaRPr lang="zh-CN" altLang="en-US" dirty="0">
              <a:latin typeface="微软雅黑" panose="020B0503020204020204" charset="-122"/>
              <a:ea typeface="微软雅黑" panose="020B0503020204020204" charset="-122"/>
            </a:endParaRPr>
          </a:p>
        </p:txBody>
      </p:sp>
      <p:sp>
        <p:nvSpPr>
          <p:cNvPr id="68612"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68613"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微软雅黑" panose="020B0503020204020204" charset="-122"/>
                <a:ea typeface="微软雅黑" panose="020B0503020204020204" charset="-122"/>
                <a:sym typeface="微软雅黑" panose="020B0503020204020204" charset="-122"/>
              </a:rPr>
              <a:t>（二）</a:t>
            </a:r>
            <a:r>
              <a:rPr lang="zh-CN" altLang="en-US" sz="2200" b="1" dirty="0">
                <a:solidFill>
                  <a:srgbClr val="000000"/>
                </a:solidFill>
                <a:latin typeface="微软雅黑" panose="020B0503020204020204" charset="-122"/>
                <a:ea typeface="微软雅黑" panose="020B0503020204020204" charset="-122"/>
                <a:sym typeface="微软雅黑" panose="020B0503020204020204" charset="-122"/>
              </a:rPr>
              <a:t>修建性详细规划的编制与审定</a:t>
            </a:r>
            <a:endParaRPr lang="zh-CN" altLang="en-US" dirty="0">
              <a:latin typeface="微软雅黑" panose="020B0503020204020204" charset="-122"/>
              <a:ea typeface="微软雅黑" panose="020B0503020204020204" charset="-122"/>
            </a:endParaRPr>
          </a:p>
        </p:txBody>
      </p:sp>
      <p:sp>
        <p:nvSpPr>
          <p:cNvPr id="68614" name="文本框 1"/>
          <p:cNvSpPr/>
          <p:nvPr/>
        </p:nvSpPr>
        <p:spPr>
          <a:xfrm>
            <a:off x="1146175" y="2725738"/>
            <a:ext cx="5838825" cy="2189162"/>
          </a:xfrm>
          <a:prstGeom prst="rect">
            <a:avLst/>
          </a:prstGeom>
          <a:noFill/>
          <a:ln w="9525">
            <a:noFill/>
          </a:ln>
        </p:spPr>
        <p:txBody>
          <a:bodyPr wrap="square" anchor="t" anchorCtr="0"/>
          <a:p>
            <a:pPr indent="408305" algn="just">
              <a:lnSpc>
                <a:spcPct val="14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3.修建性详细规划的审定：</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16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按照项目类型及用地规模，主城区修详规分别由市资规局各分局、专家论证会、市资规局局长办公会、市国土空间规划审查委员会分级审定公示。</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ct val="16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各县（市区）根据各地实际情况，参照分级审定。</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p:txBody>
      </p:sp>
      <p:pic>
        <p:nvPicPr>
          <p:cNvPr id="68615" name="图片 7"/>
          <p:cNvPicPr>
            <a:picLocks noChangeAspect="1"/>
          </p:cNvPicPr>
          <p:nvPr/>
        </p:nvPicPr>
        <p:blipFill>
          <a:blip r:embed="rId2"/>
          <a:stretch>
            <a:fillRect/>
          </a:stretch>
        </p:blipFill>
        <p:spPr>
          <a:xfrm>
            <a:off x="7721600" y="1812925"/>
            <a:ext cx="3430588" cy="4384675"/>
          </a:xfrm>
          <a:prstGeom prst="rect">
            <a:avLst/>
          </a:prstGeom>
          <a:noFill/>
          <a:ln w="9525" cap="flat" cmpd="sng">
            <a:solidFill>
              <a:schemeClr val="tx1"/>
            </a:solidFill>
            <a:prstDash val="solid"/>
            <a:miter/>
            <a:headEnd type="none" w="med" len="med"/>
            <a:tailEnd type="none" w="med" len="me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9634"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69635"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solidFill>
                  <a:srgbClr val="000000"/>
                </a:solidFill>
                <a:latin typeface="思源黑体 CN Heavy" pitchFamily="2" charset="-122"/>
                <a:ea typeface="思源黑体 CN Heavy" pitchFamily="2" charset="-122"/>
                <a:sym typeface="思源黑体 CN Heavy" pitchFamily="2" charset="-122"/>
              </a:rPr>
              <a:t>小结:用地后期工作主要流程环节</a:t>
            </a:r>
            <a:endParaRPr lang="zh-CN" altLang="en-US" sz="2200" b="1" dirty="0">
              <a:solidFill>
                <a:srgbClr val="000000"/>
              </a:solidFill>
              <a:latin typeface="思源黑体 CN Heavy" pitchFamily="2" charset="-122"/>
              <a:ea typeface="思源黑体 CN Heavy" pitchFamily="2" charset="-122"/>
              <a:sym typeface="思源黑体 CN Heavy" pitchFamily="2" charset="-122"/>
            </a:endParaRPr>
          </a:p>
        </p:txBody>
      </p:sp>
      <p:sp>
        <p:nvSpPr>
          <p:cNvPr id="69636" name="文本框 4"/>
          <p:cNvSpPr/>
          <p:nvPr/>
        </p:nvSpPr>
        <p:spPr>
          <a:xfrm>
            <a:off x="-393700" y="195263"/>
            <a:ext cx="3444875" cy="534987"/>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用地后期工作</a:t>
            </a:r>
            <a:endParaRPr lang="zh-CN" altLang="en-US" dirty="0">
              <a:latin typeface="微软雅黑" panose="020B0503020204020204" charset="-122"/>
              <a:ea typeface="微软雅黑" panose="020B0503020204020204" charset="-122"/>
            </a:endParaRPr>
          </a:p>
        </p:txBody>
      </p:sp>
      <p:sp>
        <p:nvSpPr>
          <p:cNvPr id="69637" name="矩形 3"/>
          <p:cNvSpPr/>
          <p:nvPr/>
        </p:nvSpPr>
        <p:spPr>
          <a:xfrm rot="5400000">
            <a:off x="4329113" y="-801687"/>
            <a:ext cx="1993900" cy="6838950"/>
          </a:xfrm>
          <a:custGeom>
            <a:avLst/>
            <a:gdLst/>
            <a:ahLst/>
            <a:cxnLst>
              <a:cxn ang="0">
                <a:pos x="0" y="0"/>
              </a:cxn>
            </a:cxnLst>
            <a:pathLst>
              <a:path w="2243348" h="7695053">
                <a:moveTo>
                  <a:pt x="0" y="6978564"/>
                </a:moveTo>
                <a:cubicBezTo>
                  <a:pt x="0" y="6630721"/>
                  <a:pt x="247874" y="6340773"/>
                  <a:pt x="576665" y="6275932"/>
                </a:cubicBezTo>
                <a:cubicBezTo>
                  <a:pt x="630813" y="6184805"/>
                  <a:pt x="661464" y="6080535"/>
                  <a:pt x="661464" y="5969784"/>
                </a:cubicBezTo>
                <a:cubicBezTo>
                  <a:pt x="661464" y="5821922"/>
                  <a:pt x="606830" y="5685614"/>
                  <a:pt x="513368" y="5577935"/>
                </a:cubicBezTo>
                <a:cubicBezTo>
                  <a:pt x="216116" y="5493345"/>
                  <a:pt x="0" y="5219026"/>
                  <a:pt x="0" y="4894231"/>
                </a:cubicBezTo>
                <a:cubicBezTo>
                  <a:pt x="0" y="4776376"/>
                  <a:pt x="28455" y="4665167"/>
                  <a:pt x="81700" y="4568555"/>
                </a:cubicBezTo>
                <a:lnTo>
                  <a:pt x="80525" y="4568555"/>
                </a:lnTo>
                <a:lnTo>
                  <a:pt x="83561" y="4565126"/>
                </a:lnTo>
                <a:cubicBezTo>
                  <a:pt x="178341" y="4376168"/>
                  <a:pt x="356477" y="4237321"/>
                  <a:pt x="569333" y="4193155"/>
                </a:cubicBezTo>
                <a:cubicBezTo>
                  <a:pt x="628276" y="4099843"/>
                  <a:pt x="661464" y="3991618"/>
                  <a:pt x="661464" y="3876374"/>
                </a:cubicBezTo>
                <a:cubicBezTo>
                  <a:pt x="661464" y="3726341"/>
                  <a:pt x="605214" y="3588204"/>
                  <a:pt x="509396" y="3479675"/>
                </a:cubicBezTo>
                <a:cubicBezTo>
                  <a:pt x="220160" y="3390179"/>
                  <a:pt x="11650" y="3119850"/>
                  <a:pt x="11650" y="2800821"/>
                </a:cubicBezTo>
                <a:cubicBezTo>
                  <a:pt x="11650" y="2686658"/>
                  <a:pt x="38350" y="2578732"/>
                  <a:pt x="88423" y="2484223"/>
                </a:cubicBezTo>
                <a:lnTo>
                  <a:pt x="80525" y="2484223"/>
                </a:lnTo>
                <a:lnTo>
                  <a:pt x="100933" y="2461174"/>
                </a:lnTo>
                <a:cubicBezTo>
                  <a:pt x="195708" y="2279483"/>
                  <a:pt x="368383" y="2145983"/>
                  <a:pt x="574351" y="2101803"/>
                </a:cubicBezTo>
                <a:cubicBezTo>
                  <a:pt x="629980" y="2009874"/>
                  <a:pt x="661464" y="1904287"/>
                  <a:pt x="661464" y="1792042"/>
                </a:cubicBezTo>
                <a:cubicBezTo>
                  <a:pt x="661464" y="1642009"/>
                  <a:pt x="605214" y="1503872"/>
                  <a:pt x="509396" y="1395343"/>
                </a:cubicBezTo>
                <a:cubicBezTo>
                  <a:pt x="220160" y="1305847"/>
                  <a:pt x="11650" y="1035518"/>
                  <a:pt x="11650" y="716489"/>
                </a:cubicBezTo>
                <a:cubicBezTo>
                  <a:pt x="11650" y="320783"/>
                  <a:pt x="332433" y="0"/>
                  <a:pt x="728139" y="0"/>
                </a:cubicBezTo>
                <a:cubicBezTo>
                  <a:pt x="784206" y="0"/>
                  <a:pt x="838770" y="6440"/>
                  <a:pt x="890759" y="20213"/>
                </a:cubicBezTo>
                <a:lnTo>
                  <a:pt x="890759" y="5962"/>
                </a:lnTo>
                <a:lnTo>
                  <a:pt x="915543" y="27906"/>
                </a:lnTo>
                <a:cubicBezTo>
                  <a:pt x="1181237" y="96895"/>
                  <a:pt x="1385152" y="316962"/>
                  <a:pt x="1432934" y="590838"/>
                </a:cubicBezTo>
                <a:cubicBezTo>
                  <a:pt x="1493883" y="612764"/>
                  <a:pt x="1559057" y="623455"/>
                  <a:pt x="1626492" y="623455"/>
                </a:cubicBezTo>
                <a:cubicBezTo>
                  <a:pt x="1898338" y="623455"/>
                  <a:pt x="2133442" y="449717"/>
                  <a:pt x="2243348" y="195618"/>
                </a:cubicBezTo>
                <a:lnTo>
                  <a:pt x="2243348" y="1133769"/>
                </a:lnTo>
                <a:lnTo>
                  <a:pt x="2198791" y="1108477"/>
                </a:lnTo>
                <a:cubicBezTo>
                  <a:pt x="2122549" y="918751"/>
                  <a:pt x="1903255" y="781915"/>
                  <a:pt x="1644673" y="781915"/>
                </a:cubicBezTo>
                <a:cubicBezTo>
                  <a:pt x="1571358" y="781915"/>
                  <a:pt x="1501200" y="792915"/>
                  <a:pt x="1436631" y="813199"/>
                </a:cubicBezTo>
                <a:cubicBezTo>
                  <a:pt x="1400110" y="1094468"/>
                  <a:pt x="1198997" y="1323517"/>
                  <a:pt x="932373" y="1399847"/>
                </a:cubicBezTo>
                <a:cubicBezTo>
                  <a:pt x="856511" y="1497397"/>
                  <a:pt x="810544" y="1629568"/>
                  <a:pt x="810544" y="1774938"/>
                </a:cubicBezTo>
                <a:cubicBezTo>
                  <a:pt x="810544" y="1893446"/>
                  <a:pt x="841093" y="2003182"/>
                  <a:pt x="895072" y="2091615"/>
                </a:cubicBezTo>
                <a:lnTo>
                  <a:pt x="920644" y="2114258"/>
                </a:lnTo>
                <a:cubicBezTo>
                  <a:pt x="1183022" y="2184205"/>
                  <a:pt x="1384213" y="2401783"/>
                  <a:pt x="1432724" y="2672613"/>
                </a:cubicBezTo>
                <a:cubicBezTo>
                  <a:pt x="1493736" y="2694574"/>
                  <a:pt x="1558981" y="2705289"/>
                  <a:pt x="1626492" y="2705289"/>
                </a:cubicBezTo>
                <a:cubicBezTo>
                  <a:pt x="1898338" y="2705289"/>
                  <a:pt x="2133442" y="2531551"/>
                  <a:pt x="2243348" y="2277452"/>
                </a:cubicBezTo>
                <a:lnTo>
                  <a:pt x="2243348" y="3215603"/>
                </a:lnTo>
                <a:lnTo>
                  <a:pt x="2198791" y="3190311"/>
                </a:lnTo>
                <a:cubicBezTo>
                  <a:pt x="2122549" y="3000585"/>
                  <a:pt x="1903255" y="2863749"/>
                  <a:pt x="1644673" y="2863749"/>
                </a:cubicBezTo>
                <a:cubicBezTo>
                  <a:pt x="1571440" y="2863749"/>
                  <a:pt x="1501358" y="2874724"/>
                  <a:pt x="1436845" y="2894950"/>
                </a:cubicBezTo>
                <a:cubicBezTo>
                  <a:pt x="1401334" y="3177403"/>
                  <a:pt x="1199809" y="3407616"/>
                  <a:pt x="932373" y="3484179"/>
                </a:cubicBezTo>
                <a:cubicBezTo>
                  <a:pt x="856511" y="3581729"/>
                  <a:pt x="810544" y="3713900"/>
                  <a:pt x="810544" y="3859270"/>
                </a:cubicBezTo>
                <a:cubicBezTo>
                  <a:pt x="810544" y="3992166"/>
                  <a:pt x="848962" y="4114032"/>
                  <a:pt x="913404" y="4208600"/>
                </a:cubicBezTo>
                <a:cubicBezTo>
                  <a:pt x="1098405" y="4258174"/>
                  <a:pt x="1252144" y="4382743"/>
                  <a:pt x="1340384" y="4548482"/>
                </a:cubicBezTo>
                <a:cubicBezTo>
                  <a:pt x="1348180" y="4556586"/>
                  <a:pt x="1357350" y="4562688"/>
                  <a:pt x="1366642" y="4568555"/>
                </a:cubicBezTo>
                <a:lnTo>
                  <a:pt x="1351279" y="4568555"/>
                </a:lnTo>
                <a:cubicBezTo>
                  <a:pt x="1386480" y="4632427"/>
                  <a:pt x="1410847" y="4702679"/>
                  <a:pt x="1422114" y="4777216"/>
                </a:cubicBezTo>
                <a:cubicBezTo>
                  <a:pt x="1486330" y="4800913"/>
                  <a:pt x="1555146" y="4812880"/>
                  <a:pt x="1626492" y="4812880"/>
                </a:cubicBezTo>
                <a:cubicBezTo>
                  <a:pt x="1898338" y="4812880"/>
                  <a:pt x="2133442" y="4639143"/>
                  <a:pt x="2243348" y="4385044"/>
                </a:cubicBezTo>
                <a:lnTo>
                  <a:pt x="2243348" y="5323194"/>
                </a:lnTo>
                <a:lnTo>
                  <a:pt x="2198791" y="5297903"/>
                </a:lnTo>
                <a:cubicBezTo>
                  <a:pt x="2122549" y="5108177"/>
                  <a:pt x="1903255" y="4971341"/>
                  <a:pt x="1644673" y="4971341"/>
                </a:cubicBezTo>
                <a:cubicBezTo>
                  <a:pt x="1566358" y="4971341"/>
                  <a:pt x="1491647" y="4983892"/>
                  <a:pt x="1423758" y="5007653"/>
                </a:cubicBezTo>
                <a:cubicBezTo>
                  <a:pt x="1381344" y="5275914"/>
                  <a:pt x="1189655" y="5494201"/>
                  <a:pt x="935617" y="5572966"/>
                </a:cubicBezTo>
                <a:cubicBezTo>
                  <a:pt x="857925" y="5671108"/>
                  <a:pt x="810544" y="5805092"/>
                  <a:pt x="810544" y="5952680"/>
                </a:cubicBezTo>
                <a:cubicBezTo>
                  <a:pt x="810544" y="6080623"/>
                  <a:pt x="846151" y="6198343"/>
                  <a:pt x="906949" y="6290929"/>
                </a:cubicBezTo>
                <a:cubicBezTo>
                  <a:pt x="1100581" y="6341178"/>
                  <a:pt x="1260761" y="6473020"/>
                  <a:pt x="1348806" y="6648331"/>
                </a:cubicBezTo>
                <a:cubicBezTo>
                  <a:pt x="1354078" y="6653890"/>
                  <a:pt x="1360332" y="6657982"/>
                  <a:pt x="1366642" y="6661966"/>
                </a:cubicBezTo>
                <a:lnTo>
                  <a:pt x="1356207" y="6661966"/>
                </a:lnTo>
                <a:cubicBezTo>
                  <a:pt x="1392517" y="6730501"/>
                  <a:pt x="1416537" y="6806092"/>
                  <a:pt x="1426553" y="6886058"/>
                </a:cubicBezTo>
                <a:cubicBezTo>
                  <a:pt x="1489426" y="6909037"/>
                  <a:pt x="1556750" y="6920472"/>
                  <a:pt x="1626492" y="6920472"/>
                </a:cubicBezTo>
                <a:cubicBezTo>
                  <a:pt x="1898338" y="6920472"/>
                  <a:pt x="2133442" y="6746735"/>
                  <a:pt x="2243348" y="6492636"/>
                </a:cubicBezTo>
                <a:lnTo>
                  <a:pt x="2243348" y="7430786"/>
                </a:lnTo>
                <a:lnTo>
                  <a:pt x="2198791" y="7405495"/>
                </a:lnTo>
                <a:cubicBezTo>
                  <a:pt x="2122549" y="7215768"/>
                  <a:pt x="1903255" y="7078933"/>
                  <a:pt x="1644673" y="7078933"/>
                </a:cubicBezTo>
                <a:cubicBezTo>
                  <a:pt x="1564633" y="7078933"/>
                  <a:pt x="1488357" y="7092043"/>
                  <a:pt x="1419336" y="7116971"/>
                </a:cubicBezTo>
                <a:cubicBezTo>
                  <a:pt x="1355106" y="7446472"/>
                  <a:pt x="1064828" y="7695053"/>
                  <a:pt x="716489" y="7695053"/>
                </a:cubicBezTo>
                <a:cubicBezTo>
                  <a:pt x="320783" y="7695053"/>
                  <a:pt x="0" y="7374270"/>
                  <a:pt x="0" y="6978564"/>
                </a:cubicBezTo>
                <a:close/>
              </a:path>
            </a:pathLst>
          </a:custGeom>
          <a:noFill/>
          <a:ln w="12700" cap="flat" cmpd="sng">
            <a:solidFill>
              <a:srgbClr val="F2F2F2"/>
            </a:solidFill>
            <a:prstDash val="solid"/>
            <a:miter/>
            <a:headEnd type="none" w="med" len="med"/>
            <a:tailEnd type="none" w="med" len="med"/>
          </a:ln>
        </p:spPr>
        <p:txBody>
          <a:bodyPr/>
          <a:p>
            <a:endParaRPr lang="zh-CN" altLang="en-US"/>
          </a:p>
        </p:txBody>
      </p:sp>
      <p:sp>
        <p:nvSpPr>
          <p:cNvPr id="69638" name="圆角矩形 32"/>
          <p:cNvSpPr/>
          <p:nvPr/>
        </p:nvSpPr>
        <p:spPr>
          <a:xfrm>
            <a:off x="1908175" y="3124200"/>
            <a:ext cx="1273175" cy="2892425"/>
          </a:xfrm>
          <a:prstGeom prst="roundRect">
            <a:avLst>
              <a:gd name="adj" fmla="val 9750"/>
            </a:avLst>
          </a:prstGeom>
          <a:gradFill rotWithShape="1">
            <a:gsLst>
              <a:gs pos="0">
                <a:srgbClr val="0092CE">
                  <a:alpha val="100000"/>
                </a:srgbClr>
              </a:gs>
              <a:gs pos="6000">
                <a:srgbClr val="00B0F0">
                  <a:alpha val="100000"/>
                </a:srgbClr>
              </a:gs>
              <a:gs pos="12000">
                <a:srgbClr val="00668B">
                  <a:alpha val="100000"/>
                </a:srgbClr>
              </a:gs>
              <a:gs pos="84999">
                <a:srgbClr val="0092C8">
                  <a:alpha val="100000"/>
                </a:srgbClr>
              </a:gs>
              <a:gs pos="87999">
                <a:srgbClr val="00B6FC">
                  <a:alpha val="100000"/>
                </a:srgbClr>
              </a:gs>
              <a:gs pos="98000">
                <a:srgbClr val="007EB0">
                  <a:alpha val="100000"/>
                </a:srgbClr>
              </a:gs>
              <a:gs pos="100000">
                <a:srgbClr val="007EB0">
                  <a:alpha val="100000"/>
                </a:srgbClr>
              </a:gs>
            </a:gsLst>
            <a:lin ang="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39" name="圆角矩形 33"/>
          <p:cNvSpPr/>
          <p:nvPr/>
        </p:nvSpPr>
        <p:spPr>
          <a:xfrm>
            <a:off x="1974850" y="3208338"/>
            <a:ext cx="1130300" cy="2733675"/>
          </a:xfrm>
          <a:prstGeom prst="roundRect">
            <a:avLst>
              <a:gd name="adj" fmla="val 9574"/>
            </a:avLst>
          </a:prstGeom>
          <a:noFill/>
          <a:ln w="25400" cap="flat" cmpd="sng">
            <a:solidFill>
              <a:srgbClr val="00B0F0"/>
            </a:solidFill>
            <a:prstDash val="sysDash"/>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40" name="椭圆 34"/>
          <p:cNvSpPr/>
          <p:nvPr/>
        </p:nvSpPr>
        <p:spPr>
          <a:xfrm>
            <a:off x="2039938" y="1757363"/>
            <a:ext cx="1023937" cy="1023937"/>
          </a:xfrm>
          <a:prstGeom prst="ellipse">
            <a:avLst/>
          </a:prstGeom>
          <a:gradFill rotWithShape="1">
            <a:gsLst>
              <a:gs pos="0">
                <a:srgbClr val="0092CE">
                  <a:alpha val="100000"/>
                </a:srgbClr>
              </a:gs>
              <a:gs pos="6000">
                <a:srgbClr val="00B0F0">
                  <a:alpha val="100000"/>
                </a:srgbClr>
              </a:gs>
              <a:gs pos="12000">
                <a:srgbClr val="00668B">
                  <a:alpha val="100000"/>
                </a:srgbClr>
              </a:gs>
              <a:gs pos="84999">
                <a:srgbClr val="0092C8">
                  <a:alpha val="100000"/>
                </a:srgbClr>
              </a:gs>
              <a:gs pos="87999">
                <a:srgbClr val="00B6FC">
                  <a:alpha val="100000"/>
                </a:srgbClr>
              </a:gs>
              <a:gs pos="98000">
                <a:srgbClr val="007EB0">
                  <a:alpha val="100000"/>
                </a:srgbClr>
              </a:gs>
              <a:gs pos="100000">
                <a:srgbClr val="007EB0">
                  <a:alpha val="100000"/>
                </a:srgbClr>
              </a:gs>
            </a:gsLst>
            <a:lin ang="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41" name="椭圆 35"/>
          <p:cNvSpPr/>
          <p:nvPr/>
        </p:nvSpPr>
        <p:spPr>
          <a:xfrm>
            <a:off x="3887788" y="1757363"/>
            <a:ext cx="1023937" cy="1023937"/>
          </a:xfrm>
          <a:prstGeom prst="ellipse">
            <a:avLst/>
          </a:prstGeom>
          <a:gradFill rotWithShape="1">
            <a:gsLst>
              <a:gs pos="0">
                <a:srgbClr val="0092CE">
                  <a:alpha val="100000"/>
                </a:srgbClr>
              </a:gs>
              <a:gs pos="6000">
                <a:srgbClr val="00B0F0">
                  <a:alpha val="100000"/>
                </a:srgbClr>
              </a:gs>
              <a:gs pos="12000">
                <a:srgbClr val="00668B">
                  <a:alpha val="100000"/>
                </a:srgbClr>
              </a:gs>
              <a:gs pos="84999">
                <a:srgbClr val="0092C8">
                  <a:alpha val="100000"/>
                </a:srgbClr>
              </a:gs>
              <a:gs pos="87999">
                <a:srgbClr val="00B6FC">
                  <a:alpha val="100000"/>
                </a:srgbClr>
              </a:gs>
              <a:gs pos="98000">
                <a:srgbClr val="007EB0">
                  <a:alpha val="100000"/>
                </a:srgbClr>
              </a:gs>
              <a:gs pos="100000">
                <a:srgbClr val="007EB0">
                  <a:alpha val="100000"/>
                </a:srgbClr>
              </a:gs>
            </a:gsLst>
            <a:lin ang="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42" name="圆角矩形 36"/>
          <p:cNvSpPr/>
          <p:nvPr/>
        </p:nvSpPr>
        <p:spPr>
          <a:xfrm>
            <a:off x="3775075" y="3124200"/>
            <a:ext cx="1273175" cy="2892425"/>
          </a:xfrm>
          <a:prstGeom prst="roundRect">
            <a:avLst>
              <a:gd name="adj" fmla="val 9750"/>
            </a:avLst>
          </a:prstGeom>
          <a:gradFill rotWithShape="1">
            <a:gsLst>
              <a:gs pos="0">
                <a:srgbClr val="0092CE">
                  <a:alpha val="100000"/>
                </a:srgbClr>
              </a:gs>
              <a:gs pos="6000">
                <a:srgbClr val="00B0F0">
                  <a:alpha val="100000"/>
                </a:srgbClr>
              </a:gs>
              <a:gs pos="12000">
                <a:srgbClr val="00668B">
                  <a:alpha val="100000"/>
                </a:srgbClr>
              </a:gs>
              <a:gs pos="84999">
                <a:srgbClr val="0092C8">
                  <a:alpha val="100000"/>
                </a:srgbClr>
              </a:gs>
              <a:gs pos="87999">
                <a:srgbClr val="00B6FC">
                  <a:alpha val="100000"/>
                </a:srgbClr>
              </a:gs>
              <a:gs pos="98000">
                <a:srgbClr val="007EB0">
                  <a:alpha val="100000"/>
                </a:srgbClr>
              </a:gs>
              <a:gs pos="100000">
                <a:srgbClr val="007EB0">
                  <a:alpha val="100000"/>
                </a:srgbClr>
              </a:gs>
            </a:gsLst>
            <a:lin ang="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43" name="圆角矩形 37"/>
          <p:cNvSpPr/>
          <p:nvPr/>
        </p:nvSpPr>
        <p:spPr>
          <a:xfrm>
            <a:off x="3841750" y="3208338"/>
            <a:ext cx="1130300" cy="2733675"/>
          </a:xfrm>
          <a:prstGeom prst="roundRect">
            <a:avLst>
              <a:gd name="adj" fmla="val 9574"/>
            </a:avLst>
          </a:prstGeom>
          <a:noFill/>
          <a:ln w="25400" cap="flat" cmpd="sng">
            <a:solidFill>
              <a:srgbClr val="00B0F0"/>
            </a:solidFill>
            <a:prstDash val="sysDash"/>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44" name="圆角矩形 38"/>
          <p:cNvSpPr/>
          <p:nvPr/>
        </p:nvSpPr>
        <p:spPr>
          <a:xfrm>
            <a:off x="5641975" y="3124200"/>
            <a:ext cx="1273175" cy="2892425"/>
          </a:xfrm>
          <a:prstGeom prst="roundRect">
            <a:avLst>
              <a:gd name="adj" fmla="val 9750"/>
            </a:avLst>
          </a:prstGeom>
          <a:gradFill rotWithShape="1">
            <a:gsLst>
              <a:gs pos="0">
                <a:srgbClr val="0092CE">
                  <a:alpha val="100000"/>
                </a:srgbClr>
              </a:gs>
              <a:gs pos="6000">
                <a:srgbClr val="00B0F0">
                  <a:alpha val="100000"/>
                </a:srgbClr>
              </a:gs>
              <a:gs pos="12000">
                <a:srgbClr val="00668B">
                  <a:alpha val="100000"/>
                </a:srgbClr>
              </a:gs>
              <a:gs pos="84999">
                <a:srgbClr val="0092C8">
                  <a:alpha val="100000"/>
                </a:srgbClr>
              </a:gs>
              <a:gs pos="87999">
                <a:srgbClr val="00B6FC">
                  <a:alpha val="100000"/>
                </a:srgbClr>
              </a:gs>
              <a:gs pos="98000">
                <a:srgbClr val="007EB0">
                  <a:alpha val="100000"/>
                </a:srgbClr>
              </a:gs>
              <a:gs pos="100000">
                <a:srgbClr val="007EB0">
                  <a:alpha val="100000"/>
                </a:srgbClr>
              </a:gs>
            </a:gsLst>
            <a:lin ang="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45" name="圆角矩形 39"/>
          <p:cNvSpPr/>
          <p:nvPr/>
        </p:nvSpPr>
        <p:spPr>
          <a:xfrm>
            <a:off x="5710238" y="3208338"/>
            <a:ext cx="1128712" cy="2733675"/>
          </a:xfrm>
          <a:prstGeom prst="roundRect">
            <a:avLst>
              <a:gd name="adj" fmla="val 9574"/>
            </a:avLst>
          </a:prstGeom>
          <a:noFill/>
          <a:ln w="25400" cap="flat" cmpd="sng">
            <a:solidFill>
              <a:srgbClr val="00B0F0"/>
            </a:solidFill>
            <a:prstDash val="sysDash"/>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46" name="圆角矩形 40"/>
          <p:cNvSpPr/>
          <p:nvPr/>
        </p:nvSpPr>
        <p:spPr>
          <a:xfrm>
            <a:off x="7508875" y="3124200"/>
            <a:ext cx="1273175" cy="2892425"/>
          </a:xfrm>
          <a:prstGeom prst="roundRect">
            <a:avLst>
              <a:gd name="adj" fmla="val 9750"/>
            </a:avLst>
          </a:prstGeom>
          <a:gradFill rotWithShape="1">
            <a:gsLst>
              <a:gs pos="0">
                <a:srgbClr val="0092CE">
                  <a:alpha val="100000"/>
                </a:srgbClr>
              </a:gs>
              <a:gs pos="6000">
                <a:srgbClr val="00B0F0">
                  <a:alpha val="100000"/>
                </a:srgbClr>
              </a:gs>
              <a:gs pos="12000">
                <a:srgbClr val="00668B">
                  <a:alpha val="100000"/>
                </a:srgbClr>
              </a:gs>
              <a:gs pos="84999">
                <a:srgbClr val="0092C8">
                  <a:alpha val="100000"/>
                </a:srgbClr>
              </a:gs>
              <a:gs pos="87999">
                <a:srgbClr val="00B6FC">
                  <a:alpha val="100000"/>
                </a:srgbClr>
              </a:gs>
              <a:gs pos="98000">
                <a:srgbClr val="007EB0">
                  <a:alpha val="100000"/>
                </a:srgbClr>
              </a:gs>
              <a:gs pos="100000">
                <a:srgbClr val="007EB0">
                  <a:alpha val="100000"/>
                </a:srgbClr>
              </a:gs>
            </a:gsLst>
            <a:lin ang="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47" name="圆角矩形 41"/>
          <p:cNvSpPr/>
          <p:nvPr/>
        </p:nvSpPr>
        <p:spPr>
          <a:xfrm>
            <a:off x="7577138" y="3208338"/>
            <a:ext cx="1128712" cy="2733675"/>
          </a:xfrm>
          <a:prstGeom prst="roundRect">
            <a:avLst>
              <a:gd name="adj" fmla="val 9574"/>
            </a:avLst>
          </a:prstGeom>
          <a:noFill/>
          <a:ln w="25400" cap="flat" cmpd="sng">
            <a:solidFill>
              <a:srgbClr val="00B0F0"/>
            </a:solidFill>
            <a:prstDash val="sysDash"/>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48" name="椭圆 42"/>
          <p:cNvSpPr/>
          <p:nvPr/>
        </p:nvSpPr>
        <p:spPr>
          <a:xfrm>
            <a:off x="5756275" y="1768475"/>
            <a:ext cx="1023938" cy="1023938"/>
          </a:xfrm>
          <a:prstGeom prst="ellipse">
            <a:avLst/>
          </a:prstGeom>
          <a:gradFill rotWithShape="1">
            <a:gsLst>
              <a:gs pos="0">
                <a:srgbClr val="0092CE">
                  <a:alpha val="100000"/>
                </a:srgbClr>
              </a:gs>
              <a:gs pos="6000">
                <a:srgbClr val="00B0F0">
                  <a:alpha val="100000"/>
                </a:srgbClr>
              </a:gs>
              <a:gs pos="12000">
                <a:srgbClr val="00668B">
                  <a:alpha val="100000"/>
                </a:srgbClr>
              </a:gs>
              <a:gs pos="84999">
                <a:srgbClr val="0092C8">
                  <a:alpha val="100000"/>
                </a:srgbClr>
              </a:gs>
              <a:gs pos="87999">
                <a:srgbClr val="00B6FC">
                  <a:alpha val="100000"/>
                </a:srgbClr>
              </a:gs>
              <a:gs pos="98000">
                <a:srgbClr val="007EB0">
                  <a:alpha val="100000"/>
                </a:srgbClr>
              </a:gs>
              <a:gs pos="100000">
                <a:srgbClr val="007EB0">
                  <a:alpha val="100000"/>
                </a:srgbClr>
              </a:gs>
            </a:gsLst>
            <a:lin ang="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49" name="椭圆 43"/>
          <p:cNvSpPr/>
          <p:nvPr/>
        </p:nvSpPr>
        <p:spPr>
          <a:xfrm>
            <a:off x="7618413" y="1768475"/>
            <a:ext cx="1023937" cy="1023938"/>
          </a:xfrm>
          <a:prstGeom prst="ellipse">
            <a:avLst/>
          </a:prstGeom>
          <a:gradFill rotWithShape="1">
            <a:gsLst>
              <a:gs pos="0">
                <a:srgbClr val="0092CE">
                  <a:alpha val="100000"/>
                </a:srgbClr>
              </a:gs>
              <a:gs pos="6000">
                <a:srgbClr val="00B0F0">
                  <a:alpha val="100000"/>
                </a:srgbClr>
              </a:gs>
              <a:gs pos="12000">
                <a:srgbClr val="00668B">
                  <a:alpha val="100000"/>
                </a:srgbClr>
              </a:gs>
              <a:gs pos="84999">
                <a:srgbClr val="0092C8">
                  <a:alpha val="100000"/>
                </a:srgbClr>
              </a:gs>
              <a:gs pos="87999">
                <a:srgbClr val="00B6FC">
                  <a:alpha val="100000"/>
                </a:srgbClr>
              </a:gs>
              <a:gs pos="98000">
                <a:srgbClr val="007EB0">
                  <a:alpha val="100000"/>
                </a:srgbClr>
              </a:gs>
              <a:gs pos="100000">
                <a:srgbClr val="007EB0">
                  <a:alpha val="100000"/>
                </a:srgbClr>
              </a:gs>
            </a:gsLst>
            <a:lin ang="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50" name="椭圆 44"/>
          <p:cNvSpPr/>
          <p:nvPr/>
        </p:nvSpPr>
        <p:spPr>
          <a:xfrm>
            <a:off x="2259013" y="1966913"/>
            <a:ext cx="592137" cy="592137"/>
          </a:xfrm>
          <a:prstGeom prst="ellipse">
            <a:avLst/>
          </a:prstGeom>
          <a:solidFill>
            <a:srgbClr val="00B0F0">
              <a:alpha val="64999"/>
            </a:srgbClr>
          </a:solidFill>
          <a:ln w="9525">
            <a:noFill/>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51" name="TextBox 45"/>
          <p:cNvSpPr/>
          <p:nvPr/>
        </p:nvSpPr>
        <p:spPr>
          <a:xfrm>
            <a:off x="2237105" y="2068513"/>
            <a:ext cx="646113" cy="481012"/>
          </a:xfrm>
          <a:prstGeom prst="rect">
            <a:avLst/>
          </a:prstGeom>
          <a:noFill/>
          <a:ln w="9525">
            <a:noFill/>
          </a:ln>
        </p:spPr>
        <p:txBody>
          <a:bodyPr wrap="square" anchor="t" anchorCtr="0">
            <a:spAutoFit/>
          </a:bodyPr>
          <a:p>
            <a:pPr>
              <a:lnSpc>
                <a:spcPct val="80000"/>
              </a:lnSpc>
            </a:pPr>
            <a:r>
              <a:rPr lang="en-US" altLang="zh-CN" sz="3200" b="1" i="1" dirty="0">
                <a:solidFill>
                  <a:srgbClr val="FFFFFF"/>
                </a:solidFill>
                <a:latin typeface="浪漫雅圆" charset="-122"/>
                <a:ea typeface="Gungsuh" pitchFamily="2" charset="-127"/>
                <a:sym typeface="浪漫雅圆" charset="-122"/>
              </a:rPr>
              <a:t>01</a:t>
            </a:r>
            <a:endParaRPr lang="en-US" altLang="zh-CN" sz="3200" b="1" i="1" dirty="0">
              <a:solidFill>
                <a:srgbClr val="FFFFFF"/>
              </a:solidFill>
              <a:latin typeface="浪漫雅圆" charset="-122"/>
              <a:ea typeface="Gungsuh" pitchFamily="2" charset="-127"/>
              <a:sym typeface="浪漫雅圆" charset="-122"/>
            </a:endParaRPr>
          </a:p>
        </p:txBody>
      </p:sp>
      <p:sp>
        <p:nvSpPr>
          <p:cNvPr id="69652" name="椭圆 46"/>
          <p:cNvSpPr/>
          <p:nvPr/>
        </p:nvSpPr>
        <p:spPr>
          <a:xfrm>
            <a:off x="4078288" y="1966913"/>
            <a:ext cx="592137" cy="592137"/>
          </a:xfrm>
          <a:prstGeom prst="ellipse">
            <a:avLst/>
          </a:prstGeom>
          <a:solidFill>
            <a:srgbClr val="00B0F0">
              <a:alpha val="64999"/>
            </a:srgbClr>
          </a:solidFill>
          <a:ln w="9525">
            <a:noFill/>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53" name="TextBox 47"/>
          <p:cNvSpPr/>
          <p:nvPr/>
        </p:nvSpPr>
        <p:spPr>
          <a:xfrm>
            <a:off x="4049713" y="2068513"/>
            <a:ext cx="647700" cy="481012"/>
          </a:xfrm>
          <a:prstGeom prst="rect">
            <a:avLst/>
          </a:prstGeom>
          <a:noFill/>
          <a:ln w="9525">
            <a:noFill/>
          </a:ln>
        </p:spPr>
        <p:txBody>
          <a:bodyPr wrap="square" anchor="t" anchorCtr="0">
            <a:spAutoFit/>
          </a:bodyPr>
          <a:p>
            <a:pPr>
              <a:lnSpc>
                <a:spcPct val="80000"/>
              </a:lnSpc>
            </a:pPr>
            <a:r>
              <a:rPr lang="en-US" altLang="zh-CN" sz="3200" b="1" i="1" dirty="0">
                <a:solidFill>
                  <a:srgbClr val="FFFFFF"/>
                </a:solidFill>
                <a:latin typeface="浪漫雅圆" charset="-122"/>
                <a:ea typeface="Gungsuh" pitchFamily="2" charset="-127"/>
                <a:sym typeface="浪漫雅圆" charset="-122"/>
              </a:rPr>
              <a:t>02</a:t>
            </a:r>
            <a:endParaRPr lang="en-US" altLang="zh-CN" sz="3200" b="1" i="1" dirty="0">
              <a:solidFill>
                <a:srgbClr val="FFFFFF"/>
              </a:solidFill>
              <a:latin typeface="浪漫雅圆" charset="-122"/>
              <a:ea typeface="Gungsuh" pitchFamily="2" charset="-127"/>
              <a:sym typeface="浪漫雅圆" charset="-122"/>
            </a:endParaRPr>
          </a:p>
        </p:txBody>
      </p:sp>
      <p:sp>
        <p:nvSpPr>
          <p:cNvPr id="69654" name="椭圆 48"/>
          <p:cNvSpPr/>
          <p:nvPr/>
        </p:nvSpPr>
        <p:spPr>
          <a:xfrm>
            <a:off x="5957888" y="1966913"/>
            <a:ext cx="592137" cy="592137"/>
          </a:xfrm>
          <a:prstGeom prst="ellipse">
            <a:avLst/>
          </a:prstGeom>
          <a:solidFill>
            <a:srgbClr val="00B0F0">
              <a:alpha val="64999"/>
            </a:srgbClr>
          </a:solidFill>
          <a:ln w="9525">
            <a:noFill/>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55" name="TextBox 49"/>
          <p:cNvSpPr/>
          <p:nvPr/>
        </p:nvSpPr>
        <p:spPr>
          <a:xfrm>
            <a:off x="5919153" y="2068513"/>
            <a:ext cx="647700" cy="481012"/>
          </a:xfrm>
          <a:prstGeom prst="rect">
            <a:avLst/>
          </a:prstGeom>
          <a:noFill/>
          <a:ln w="9525">
            <a:noFill/>
          </a:ln>
        </p:spPr>
        <p:txBody>
          <a:bodyPr wrap="square" anchor="t" anchorCtr="0">
            <a:spAutoFit/>
          </a:bodyPr>
          <a:p>
            <a:pPr>
              <a:lnSpc>
                <a:spcPct val="80000"/>
              </a:lnSpc>
            </a:pPr>
            <a:r>
              <a:rPr lang="en-US" altLang="zh-CN" sz="3200" b="1" i="1" dirty="0">
                <a:solidFill>
                  <a:srgbClr val="FFFFFF"/>
                </a:solidFill>
                <a:latin typeface="浪漫雅圆" charset="-122"/>
                <a:ea typeface="Gungsuh" pitchFamily="2" charset="-127"/>
                <a:sym typeface="浪漫雅圆" charset="-122"/>
              </a:rPr>
              <a:t>03</a:t>
            </a:r>
            <a:endParaRPr lang="en-US" altLang="zh-CN" sz="3200" b="1" i="1" dirty="0">
              <a:solidFill>
                <a:srgbClr val="FFFFFF"/>
              </a:solidFill>
              <a:latin typeface="浪漫雅圆" charset="-122"/>
              <a:ea typeface="Gungsuh" pitchFamily="2" charset="-127"/>
              <a:sym typeface="浪漫雅圆" charset="-122"/>
            </a:endParaRPr>
          </a:p>
        </p:txBody>
      </p:sp>
      <p:sp>
        <p:nvSpPr>
          <p:cNvPr id="69656" name="椭圆 50"/>
          <p:cNvSpPr/>
          <p:nvPr/>
        </p:nvSpPr>
        <p:spPr>
          <a:xfrm>
            <a:off x="7823200" y="1966913"/>
            <a:ext cx="592138" cy="592137"/>
          </a:xfrm>
          <a:prstGeom prst="ellipse">
            <a:avLst/>
          </a:prstGeom>
          <a:solidFill>
            <a:srgbClr val="00B0F0">
              <a:alpha val="64999"/>
            </a:srgbClr>
          </a:solidFill>
          <a:ln w="9525">
            <a:noFill/>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57" name="TextBox 51"/>
          <p:cNvSpPr/>
          <p:nvPr/>
        </p:nvSpPr>
        <p:spPr>
          <a:xfrm>
            <a:off x="7797165" y="2068513"/>
            <a:ext cx="647700" cy="481012"/>
          </a:xfrm>
          <a:prstGeom prst="rect">
            <a:avLst/>
          </a:prstGeom>
          <a:noFill/>
          <a:ln w="9525">
            <a:noFill/>
          </a:ln>
        </p:spPr>
        <p:txBody>
          <a:bodyPr wrap="square" anchor="t" anchorCtr="0">
            <a:spAutoFit/>
          </a:bodyPr>
          <a:p>
            <a:pPr>
              <a:lnSpc>
                <a:spcPct val="80000"/>
              </a:lnSpc>
            </a:pPr>
            <a:r>
              <a:rPr lang="en-US" altLang="zh-CN" sz="3200" b="1" i="1" dirty="0">
                <a:solidFill>
                  <a:srgbClr val="FFFFFF"/>
                </a:solidFill>
                <a:latin typeface="浪漫雅圆" charset="-122"/>
                <a:ea typeface="Gungsuh" pitchFamily="2" charset="-127"/>
                <a:sym typeface="浪漫雅圆" charset="-122"/>
              </a:rPr>
              <a:t>04</a:t>
            </a:r>
            <a:endParaRPr lang="en-US" altLang="zh-CN" sz="3200" b="1" i="1" dirty="0">
              <a:solidFill>
                <a:srgbClr val="FFFFFF"/>
              </a:solidFill>
              <a:latin typeface="浪漫雅圆" charset="-122"/>
              <a:ea typeface="Gungsuh" pitchFamily="2" charset="-127"/>
              <a:sym typeface="浪漫雅圆" charset="-122"/>
            </a:endParaRPr>
          </a:p>
        </p:txBody>
      </p:sp>
      <p:sp>
        <p:nvSpPr>
          <p:cNvPr id="69658" name="TextBox 53"/>
          <p:cNvSpPr/>
          <p:nvPr/>
        </p:nvSpPr>
        <p:spPr>
          <a:xfrm>
            <a:off x="2039938" y="3941763"/>
            <a:ext cx="1023937" cy="1189037"/>
          </a:xfrm>
          <a:prstGeom prst="rect">
            <a:avLst/>
          </a:prstGeom>
          <a:noFill/>
          <a:ln w="9525">
            <a:noFill/>
          </a:ln>
        </p:spPr>
        <p:txBody>
          <a:bodyPr wrap="square" anchor="t" anchorCtr="0">
            <a:spAutoFit/>
          </a:bodyPr>
          <a:p>
            <a:r>
              <a:rPr lang="en-US" altLang="zh-CN" b="1" dirty="0">
                <a:solidFill>
                  <a:schemeClr val="bg1"/>
                </a:solidFill>
                <a:latin typeface="浪漫雅圆" charset="-122"/>
                <a:ea typeface="微软雅黑" panose="020B0503020204020204" charset="-122"/>
                <a:sym typeface="浪漫雅圆" charset="-122"/>
              </a:rPr>
              <a:t>办理建设用地规划许可 </a:t>
            </a:r>
            <a:endParaRPr lang="en-US" altLang="zh-CN" b="1" dirty="0">
              <a:solidFill>
                <a:schemeClr val="bg1"/>
              </a:solidFill>
              <a:latin typeface="浪漫雅圆" charset="-122"/>
              <a:ea typeface="微软雅黑" panose="020B0503020204020204" charset="-122"/>
              <a:sym typeface="浪漫雅圆" charset="-122"/>
            </a:endParaRPr>
          </a:p>
        </p:txBody>
      </p:sp>
      <p:sp>
        <p:nvSpPr>
          <p:cNvPr id="69659" name="TextBox 55"/>
          <p:cNvSpPr/>
          <p:nvPr/>
        </p:nvSpPr>
        <p:spPr>
          <a:xfrm>
            <a:off x="3886200" y="3941763"/>
            <a:ext cx="1023938" cy="530225"/>
          </a:xfrm>
          <a:prstGeom prst="rect">
            <a:avLst/>
          </a:prstGeom>
          <a:noFill/>
          <a:ln w="9525">
            <a:noFill/>
          </a:ln>
        </p:spPr>
        <p:txBody>
          <a:bodyPr wrap="square" anchor="t" anchorCtr="0">
            <a:spAutoFit/>
          </a:bodyPr>
          <a:p>
            <a:r>
              <a:rPr lang="en-US" altLang="zh-CN" b="1" dirty="0">
                <a:solidFill>
                  <a:schemeClr val="bg1"/>
                </a:solidFill>
                <a:latin typeface="浪漫雅圆" charset="-122"/>
                <a:ea typeface="微软雅黑" panose="020B0503020204020204" charset="-122"/>
                <a:sym typeface="浪漫雅圆" charset="-122"/>
              </a:rPr>
              <a:t>不动产登记</a:t>
            </a:r>
            <a:endParaRPr lang="en-US" altLang="zh-CN" b="1" dirty="0">
              <a:solidFill>
                <a:schemeClr val="bg1"/>
              </a:solidFill>
              <a:latin typeface="浪漫雅圆" charset="-122"/>
              <a:ea typeface="微软雅黑" panose="020B0503020204020204" charset="-122"/>
              <a:sym typeface="浪漫雅圆" charset="-122"/>
            </a:endParaRPr>
          </a:p>
        </p:txBody>
      </p:sp>
      <p:sp>
        <p:nvSpPr>
          <p:cNvPr id="69660" name="TextBox 57"/>
          <p:cNvSpPr/>
          <p:nvPr/>
        </p:nvSpPr>
        <p:spPr>
          <a:xfrm>
            <a:off x="5754688" y="3941763"/>
            <a:ext cx="1023937" cy="968375"/>
          </a:xfrm>
          <a:prstGeom prst="rect">
            <a:avLst/>
          </a:prstGeom>
          <a:noFill/>
          <a:ln w="9525">
            <a:noFill/>
          </a:ln>
        </p:spPr>
        <p:txBody>
          <a:bodyPr wrap="square" anchor="t" anchorCtr="0">
            <a:spAutoFit/>
          </a:bodyPr>
          <a:p>
            <a:r>
              <a:rPr lang="en-US" altLang="zh-CN" b="1" dirty="0">
                <a:solidFill>
                  <a:schemeClr val="bg1"/>
                </a:solidFill>
                <a:latin typeface="浪漫雅圆" charset="-122"/>
                <a:ea typeface="微软雅黑" panose="020B0503020204020204" charset="-122"/>
                <a:sym typeface="浪漫雅圆" charset="-122"/>
              </a:rPr>
              <a:t>修建性详细规划编制与审定</a:t>
            </a:r>
            <a:endParaRPr lang="en-US" altLang="zh-CN" b="1" dirty="0">
              <a:solidFill>
                <a:schemeClr val="bg1"/>
              </a:solidFill>
              <a:latin typeface="浪漫雅圆" charset="-122"/>
              <a:ea typeface="微软雅黑" panose="020B0503020204020204" charset="-122"/>
              <a:sym typeface="浪漫雅圆" charset="-122"/>
            </a:endParaRPr>
          </a:p>
        </p:txBody>
      </p:sp>
      <p:sp>
        <p:nvSpPr>
          <p:cNvPr id="69661" name="TextBox 59"/>
          <p:cNvSpPr/>
          <p:nvPr/>
        </p:nvSpPr>
        <p:spPr>
          <a:xfrm>
            <a:off x="7634288" y="3941763"/>
            <a:ext cx="1023937" cy="968375"/>
          </a:xfrm>
          <a:prstGeom prst="rect">
            <a:avLst/>
          </a:prstGeom>
          <a:noFill/>
          <a:ln w="9525">
            <a:noFill/>
          </a:ln>
        </p:spPr>
        <p:txBody>
          <a:bodyPr wrap="square" anchor="t" anchorCtr="0">
            <a:spAutoFit/>
          </a:bodyPr>
          <a:p>
            <a:r>
              <a:rPr lang="en-US" altLang="zh-CN" b="1" dirty="0">
                <a:solidFill>
                  <a:schemeClr val="bg1"/>
                </a:solidFill>
                <a:latin typeface="浪漫雅圆" charset="-122"/>
                <a:ea typeface="微软雅黑" panose="020B0503020204020204" charset="-122"/>
                <a:sym typeface="浪漫雅圆" charset="-122"/>
              </a:rPr>
              <a:t>办理建设工程规划许可</a:t>
            </a:r>
            <a:endParaRPr lang="en-US" altLang="zh-CN" b="1" dirty="0">
              <a:solidFill>
                <a:schemeClr val="bg1"/>
              </a:solidFill>
              <a:latin typeface="浪漫雅圆" charset="-122"/>
              <a:ea typeface="微软雅黑" panose="020B0503020204020204" charset="-122"/>
              <a:sym typeface="浪漫雅圆" charset="-122"/>
            </a:endParaRPr>
          </a:p>
        </p:txBody>
      </p:sp>
      <p:sp>
        <p:nvSpPr>
          <p:cNvPr id="69662" name="圆角矩形 40"/>
          <p:cNvSpPr/>
          <p:nvPr/>
        </p:nvSpPr>
        <p:spPr>
          <a:xfrm>
            <a:off x="9223375" y="3111500"/>
            <a:ext cx="1273175" cy="2892425"/>
          </a:xfrm>
          <a:prstGeom prst="roundRect">
            <a:avLst>
              <a:gd name="adj" fmla="val 9750"/>
            </a:avLst>
          </a:prstGeom>
          <a:gradFill rotWithShape="1">
            <a:gsLst>
              <a:gs pos="0">
                <a:srgbClr val="0092CE">
                  <a:alpha val="100000"/>
                </a:srgbClr>
              </a:gs>
              <a:gs pos="6000">
                <a:srgbClr val="00B0F0">
                  <a:alpha val="100000"/>
                </a:srgbClr>
              </a:gs>
              <a:gs pos="12000">
                <a:srgbClr val="00668B">
                  <a:alpha val="100000"/>
                </a:srgbClr>
              </a:gs>
              <a:gs pos="84999">
                <a:srgbClr val="0092C8">
                  <a:alpha val="100000"/>
                </a:srgbClr>
              </a:gs>
              <a:gs pos="87999">
                <a:srgbClr val="00B6FC">
                  <a:alpha val="100000"/>
                </a:srgbClr>
              </a:gs>
              <a:gs pos="98000">
                <a:srgbClr val="007EB0">
                  <a:alpha val="100000"/>
                </a:srgbClr>
              </a:gs>
              <a:gs pos="100000">
                <a:srgbClr val="007EB0">
                  <a:alpha val="100000"/>
                </a:srgbClr>
              </a:gs>
            </a:gsLst>
            <a:lin ang="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63" name="圆角矩形 41"/>
          <p:cNvSpPr/>
          <p:nvPr/>
        </p:nvSpPr>
        <p:spPr>
          <a:xfrm>
            <a:off x="9291638" y="3195638"/>
            <a:ext cx="1128712" cy="2733675"/>
          </a:xfrm>
          <a:prstGeom prst="roundRect">
            <a:avLst>
              <a:gd name="adj" fmla="val 9574"/>
            </a:avLst>
          </a:prstGeom>
          <a:noFill/>
          <a:ln w="25400" cap="flat" cmpd="sng">
            <a:solidFill>
              <a:srgbClr val="00B0F0"/>
            </a:solidFill>
            <a:prstDash val="sysDash"/>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64" name="椭圆 43"/>
          <p:cNvSpPr/>
          <p:nvPr/>
        </p:nvSpPr>
        <p:spPr>
          <a:xfrm>
            <a:off x="9332913" y="1755775"/>
            <a:ext cx="1023937" cy="1023938"/>
          </a:xfrm>
          <a:prstGeom prst="ellipse">
            <a:avLst/>
          </a:prstGeom>
          <a:gradFill rotWithShape="1">
            <a:gsLst>
              <a:gs pos="0">
                <a:srgbClr val="0092CE">
                  <a:alpha val="100000"/>
                </a:srgbClr>
              </a:gs>
              <a:gs pos="6000">
                <a:srgbClr val="00B0F0">
                  <a:alpha val="100000"/>
                </a:srgbClr>
              </a:gs>
              <a:gs pos="12000">
                <a:srgbClr val="00668B">
                  <a:alpha val="100000"/>
                </a:srgbClr>
              </a:gs>
              <a:gs pos="84999">
                <a:srgbClr val="0092C8">
                  <a:alpha val="100000"/>
                </a:srgbClr>
              </a:gs>
              <a:gs pos="87999">
                <a:srgbClr val="00B6FC">
                  <a:alpha val="100000"/>
                </a:srgbClr>
              </a:gs>
              <a:gs pos="98000">
                <a:srgbClr val="007EB0">
                  <a:alpha val="100000"/>
                </a:srgbClr>
              </a:gs>
              <a:gs pos="100000">
                <a:srgbClr val="007EB0">
                  <a:alpha val="100000"/>
                </a:srgbClr>
              </a:gs>
            </a:gsLst>
            <a:lin ang="0" scaled="1"/>
            <a:tileRect/>
          </a:gradFill>
          <a:ln w="25400" cap="flat" cmpd="sng">
            <a:solidFill>
              <a:srgbClr val="00B0F0"/>
            </a:solidFill>
            <a:prstDash val="solid"/>
            <a:round/>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65" name="椭圆 50"/>
          <p:cNvSpPr/>
          <p:nvPr/>
        </p:nvSpPr>
        <p:spPr>
          <a:xfrm>
            <a:off x="9537700" y="1954213"/>
            <a:ext cx="592138" cy="592137"/>
          </a:xfrm>
          <a:prstGeom prst="ellipse">
            <a:avLst/>
          </a:prstGeom>
          <a:solidFill>
            <a:srgbClr val="00B0F0">
              <a:alpha val="64999"/>
            </a:srgbClr>
          </a:solidFill>
          <a:ln w="9525">
            <a:noFill/>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69666" name="TextBox 51"/>
          <p:cNvSpPr/>
          <p:nvPr/>
        </p:nvSpPr>
        <p:spPr>
          <a:xfrm>
            <a:off x="9511665" y="2055813"/>
            <a:ext cx="647700" cy="481012"/>
          </a:xfrm>
          <a:prstGeom prst="rect">
            <a:avLst/>
          </a:prstGeom>
          <a:noFill/>
          <a:ln w="9525">
            <a:noFill/>
          </a:ln>
        </p:spPr>
        <p:txBody>
          <a:bodyPr wrap="square" anchor="t" anchorCtr="0">
            <a:spAutoFit/>
          </a:bodyPr>
          <a:p>
            <a:pPr>
              <a:lnSpc>
                <a:spcPct val="80000"/>
              </a:lnSpc>
            </a:pPr>
            <a:r>
              <a:rPr lang="en-US" altLang="zh-CN" sz="3200" b="1" i="1" dirty="0">
                <a:solidFill>
                  <a:srgbClr val="FFFFFF"/>
                </a:solidFill>
                <a:latin typeface="浪漫雅圆" charset="-122"/>
                <a:ea typeface="Gungsuh" pitchFamily="2" charset="-127"/>
                <a:sym typeface="浪漫雅圆" charset="-122"/>
              </a:rPr>
              <a:t>0</a:t>
            </a:r>
            <a:r>
              <a:rPr lang="zh-CN" altLang="en-US" sz="3200" b="1" i="1" dirty="0">
                <a:solidFill>
                  <a:srgbClr val="FFFFFF"/>
                </a:solidFill>
                <a:latin typeface="浪漫雅圆" charset="-122"/>
                <a:ea typeface="宋体" panose="02010600030101010101" pitchFamily="2" charset="-122"/>
                <a:sym typeface="浪漫雅圆" charset="-122"/>
              </a:rPr>
              <a:t>5</a:t>
            </a:r>
            <a:endParaRPr lang="zh-CN" altLang="en-US" sz="3200" b="1" i="1" dirty="0">
              <a:solidFill>
                <a:srgbClr val="FFFFFF"/>
              </a:solidFill>
              <a:latin typeface="浪漫雅圆" charset="-122"/>
              <a:ea typeface="宋体" panose="02010600030101010101" pitchFamily="2" charset="-122"/>
              <a:sym typeface="浪漫雅圆" charset="-122"/>
            </a:endParaRPr>
          </a:p>
        </p:txBody>
      </p:sp>
      <p:sp>
        <p:nvSpPr>
          <p:cNvPr id="69667" name="TextBox 59"/>
          <p:cNvSpPr/>
          <p:nvPr/>
        </p:nvSpPr>
        <p:spPr>
          <a:xfrm>
            <a:off x="9348788" y="3929063"/>
            <a:ext cx="1023937" cy="968375"/>
          </a:xfrm>
          <a:prstGeom prst="rect">
            <a:avLst/>
          </a:prstGeom>
          <a:noFill/>
          <a:ln w="9525">
            <a:noFill/>
          </a:ln>
        </p:spPr>
        <p:txBody>
          <a:bodyPr wrap="square" anchor="t" anchorCtr="0">
            <a:spAutoFit/>
          </a:bodyPr>
          <a:p>
            <a:r>
              <a:rPr lang="en-US" altLang="zh-CN" b="1" dirty="0">
                <a:solidFill>
                  <a:schemeClr val="bg1"/>
                </a:solidFill>
                <a:latin typeface="浪漫雅圆" charset="-122"/>
                <a:ea typeface="微软雅黑" panose="020B0503020204020204" charset="-122"/>
                <a:sym typeface="浪漫雅圆" charset="-122"/>
              </a:rPr>
              <a:t>办理建筑工程施工许可</a:t>
            </a:r>
            <a:endParaRPr lang="en-US" altLang="zh-CN" b="1" dirty="0">
              <a:solidFill>
                <a:schemeClr val="bg1"/>
              </a:solidFill>
              <a:latin typeface="浪漫雅圆" charset="-122"/>
              <a:ea typeface="微软雅黑" panose="020B0503020204020204" charset="-122"/>
              <a:sym typeface="浪漫雅圆"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0658" name="文本框 4"/>
          <p:cNvSpPr/>
          <p:nvPr/>
        </p:nvSpPr>
        <p:spPr>
          <a:xfrm>
            <a:off x="838200" y="171450"/>
            <a:ext cx="2530475" cy="530225"/>
          </a:xfrm>
          <a:prstGeom prst="rect">
            <a:avLst/>
          </a:prstGeom>
          <a:noFill/>
          <a:ln w="9525">
            <a:noFill/>
          </a:ln>
        </p:spPr>
        <p:txBody>
          <a:bodyPr wrap="square" anchor="t" anchorCtr="0">
            <a:spAutoFit/>
          </a:bodyPr>
          <a:p>
            <a:pP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总结</a:t>
            </a:r>
            <a:endParaRPr lang="zh-CN" altLang="en-US" sz="2400" b="1" dirty="0">
              <a:solidFill>
                <a:srgbClr val="455731"/>
              </a:solidFill>
              <a:latin typeface="微软雅黑" panose="020B0503020204020204" charset="-122"/>
              <a:ea typeface="微软雅黑" panose="020B0503020204020204" charset="-122"/>
              <a:sym typeface="微软雅黑" panose="020B0503020204020204" charset="-122"/>
            </a:endParaRPr>
          </a:p>
        </p:txBody>
      </p:sp>
      <p:sp>
        <p:nvSpPr>
          <p:cNvPr id="70659" name="文本框 66563"/>
          <p:cNvSpPr txBox="1"/>
          <p:nvPr/>
        </p:nvSpPr>
        <p:spPr>
          <a:xfrm>
            <a:off x="838200" y="1139825"/>
            <a:ext cx="10269538" cy="1200150"/>
          </a:xfrm>
          <a:prstGeom prst="rect">
            <a:avLst/>
          </a:prstGeom>
          <a:noFill/>
          <a:ln w="9525">
            <a:noFill/>
          </a:ln>
        </p:spPr>
        <p:txBody>
          <a:bodyPr wrap="square" anchor="t" anchorCtr="0">
            <a:spAutoFit/>
          </a:bodyPr>
          <a:p>
            <a:pPr>
              <a:lnSpc>
                <a:spcPct val="150000"/>
              </a:lnSpc>
            </a:pPr>
            <a:r>
              <a:rPr lang="en-US" altLang="zh-CN" sz="1600" b="1" dirty="0">
                <a:solidFill>
                  <a:srgbClr val="CC0000"/>
                </a:solidFill>
                <a:latin typeface="浪漫雅圆" charset="-122"/>
                <a:ea typeface="微软雅黑" panose="020B0503020204020204" charset="-122"/>
                <a:sym typeface="浪漫雅圆" charset="-122"/>
              </a:rPr>
              <a:t>    </a:t>
            </a:r>
            <a:r>
              <a:rPr lang="zh-CN" altLang="en-US" sz="1600" b="1" dirty="0">
                <a:solidFill>
                  <a:srgbClr val="C00000"/>
                </a:solidFill>
                <a:latin typeface="浪漫雅圆" charset="-122"/>
                <a:ea typeface="微软雅黑" panose="020B0503020204020204" charset="-122"/>
                <a:sym typeface="浪漫雅圆" charset="-122"/>
              </a:rPr>
              <a:t>用地前期工作</a:t>
            </a:r>
            <a:r>
              <a:rPr lang="zh-CN" altLang="en-US" sz="1600" b="1" dirty="0">
                <a:solidFill>
                  <a:srgbClr val="407486"/>
                </a:solidFill>
                <a:latin typeface="浪漫雅圆" charset="-122"/>
                <a:ea typeface="微软雅黑" panose="020B0503020204020204" charset="-122"/>
                <a:sym typeface="浪漫雅圆" charset="-122"/>
              </a:rPr>
              <a:t>、</a:t>
            </a:r>
            <a:r>
              <a:rPr lang="zh-CN" altLang="en-US" sz="1600" b="1" dirty="0">
                <a:solidFill>
                  <a:srgbClr val="C00000"/>
                </a:solidFill>
                <a:latin typeface="浪漫雅圆" charset="-122"/>
                <a:ea typeface="微软雅黑" panose="020B0503020204020204" charset="-122"/>
                <a:sym typeface="浪漫雅圆" charset="-122"/>
              </a:rPr>
              <a:t>土地征收</a:t>
            </a:r>
            <a:r>
              <a:rPr lang="zh-CN" altLang="en-US" sz="1600" b="1" dirty="0">
                <a:solidFill>
                  <a:srgbClr val="407486"/>
                </a:solidFill>
                <a:latin typeface="浪漫雅圆" charset="-122"/>
                <a:ea typeface="微软雅黑" panose="020B0503020204020204" charset="-122"/>
                <a:sym typeface="浪漫雅圆" charset="-122"/>
              </a:rPr>
              <a:t>、</a:t>
            </a:r>
            <a:r>
              <a:rPr lang="zh-CN" altLang="en-US" sz="1600" b="1" dirty="0">
                <a:solidFill>
                  <a:srgbClr val="C00000"/>
                </a:solidFill>
                <a:latin typeface="浪漫雅圆" charset="-122"/>
                <a:ea typeface="微软雅黑" panose="020B0503020204020204" charset="-122"/>
                <a:sym typeface="浪漫雅圆" charset="-122"/>
              </a:rPr>
              <a:t>土地供应</a:t>
            </a:r>
            <a:r>
              <a:rPr lang="zh-CN" altLang="en-US" sz="1600" b="1" dirty="0">
                <a:solidFill>
                  <a:srgbClr val="407486"/>
                </a:solidFill>
                <a:latin typeface="浪漫雅圆" charset="-122"/>
                <a:ea typeface="微软雅黑" panose="020B0503020204020204" charset="-122"/>
                <a:sym typeface="浪漫雅圆" charset="-122"/>
              </a:rPr>
              <a:t>、</a:t>
            </a:r>
            <a:r>
              <a:rPr lang="zh-CN" altLang="en-US" sz="1600" b="1" dirty="0">
                <a:solidFill>
                  <a:srgbClr val="C00000"/>
                </a:solidFill>
                <a:latin typeface="浪漫雅圆" charset="-122"/>
                <a:ea typeface="微软雅黑" panose="020B0503020204020204" charset="-122"/>
                <a:sym typeface="浪漫雅圆" charset="-122"/>
              </a:rPr>
              <a:t>用地后期工作</a:t>
            </a:r>
            <a:r>
              <a:rPr lang="zh-CN" altLang="en-US" sz="1600" b="1" dirty="0">
                <a:solidFill>
                  <a:srgbClr val="407486"/>
                </a:solidFill>
                <a:latin typeface="浪漫雅圆" charset="-122"/>
                <a:ea typeface="微软雅黑" panose="020B0503020204020204" charset="-122"/>
                <a:sym typeface="浪漫雅圆" charset="-122"/>
              </a:rPr>
              <a:t>等共同组成了土地要素保障的</a:t>
            </a:r>
            <a:r>
              <a:rPr lang="zh-CN" altLang="en-US" sz="1600" b="1" dirty="0">
                <a:solidFill>
                  <a:srgbClr val="C00000"/>
                </a:solidFill>
                <a:latin typeface="浪漫雅圆" charset="-122"/>
                <a:ea typeface="微软雅黑" panose="020B0503020204020204" charset="-122"/>
                <a:sym typeface="浪漫雅圆" charset="-122"/>
              </a:rPr>
              <a:t>全流程</a:t>
            </a:r>
            <a:r>
              <a:rPr lang="zh-CN" altLang="en-US" sz="1600" b="1" dirty="0">
                <a:solidFill>
                  <a:srgbClr val="407486"/>
                </a:solidFill>
                <a:latin typeface="浪漫雅圆" charset="-122"/>
                <a:ea typeface="微软雅黑" panose="020B0503020204020204" charset="-122"/>
                <a:sym typeface="浪漫雅圆" charset="-122"/>
              </a:rPr>
              <a:t>，整个过程涉及面</a:t>
            </a:r>
            <a:r>
              <a:rPr lang="zh-CN" altLang="en-US" sz="1600" b="1" dirty="0">
                <a:solidFill>
                  <a:srgbClr val="CC0000"/>
                </a:solidFill>
                <a:latin typeface="浪漫雅圆" charset="-122"/>
                <a:ea typeface="微软雅黑" panose="020B0503020204020204" charset="-122"/>
                <a:sym typeface="浪漫雅圆" charset="-122"/>
              </a:rPr>
              <a:t>广</a:t>
            </a:r>
            <a:r>
              <a:rPr lang="zh-CN" altLang="en-US" sz="1600" b="1" dirty="0">
                <a:solidFill>
                  <a:srgbClr val="407486"/>
                </a:solidFill>
                <a:latin typeface="浪漫雅圆" charset="-122"/>
                <a:ea typeface="微软雅黑" panose="020B0503020204020204" charset="-122"/>
                <a:sym typeface="浪漫雅圆" charset="-122"/>
              </a:rPr>
              <a:t>、程序环节</a:t>
            </a:r>
            <a:r>
              <a:rPr lang="zh-CN" altLang="en-US" sz="1600" b="1" dirty="0">
                <a:solidFill>
                  <a:srgbClr val="CC0000"/>
                </a:solidFill>
                <a:latin typeface="浪漫雅圆" charset="-122"/>
                <a:ea typeface="微软雅黑" panose="020B0503020204020204" charset="-122"/>
                <a:sym typeface="浪漫雅圆" charset="-122"/>
              </a:rPr>
              <a:t>多</a:t>
            </a:r>
            <a:r>
              <a:rPr lang="zh-CN" altLang="en-US" sz="1600" b="1" dirty="0">
                <a:solidFill>
                  <a:srgbClr val="407486"/>
                </a:solidFill>
                <a:latin typeface="浪漫雅圆" charset="-122"/>
                <a:ea typeface="微软雅黑" panose="020B0503020204020204" charset="-122"/>
                <a:sym typeface="浪漫雅圆" charset="-122"/>
              </a:rPr>
              <a:t>、政策要求</a:t>
            </a:r>
            <a:r>
              <a:rPr lang="zh-CN" altLang="en-US" sz="1600" b="1" dirty="0">
                <a:solidFill>
                  <a:srgbClr val="CC0000"/>
                </a:solidFill>
                <a:latin typeface="浪漫雅圆" charset="-122"/>
                <a:ea typeface="微软雅黑" panose="020B0503020204020204" charset="-122"/>
                <a:sym typeface="浪漫雅圆" charset="-122"/>
              </a:rPr>
              <a:t>严</a:t>
            </a:r>
            <a:r>
              <a:rPr lang="zh-CN" altLang="en-US" sz="1600" b="1" dirty="0">
                <a:solidFill>
                  <a:srgbClr val="407486"/>
                </a:solidFill>
                <a:latin typeface="浪漫雅圆" charset="-122"/>
                <a:ea typeface="微软雅黑" panose="020B0503020204020204" charset="-122"/>
                <a:sym typeface="浪漫雅圆" charset="-122"/>
              </a:rPr>
              <a:t>，容易触碰的底线和风险点多。必须把准政策、执行好政策、守好底线，以项目能落地、快落地为根本导向，统筹考虑各环节工作，尽最大努力</a:t>
            </a:r>
            <a:r>
              <a:rPr lang="zh-CN" altLang="en-US" sz="1600" b="1" dirty="0">
                <a:solidFill>
                  <a:srgbClr val="C00000"/>
                </a:solidFill>
                <a:latin typeface="浪漫雅圆" charset="-122"/>
                <a:ea typeface="微软雅黑" panose="020B0503020204020204" charset="-122"/>
                <a:sym typeface="浪漫雅圆" charset="-122"/>
              </a:rPr>
              <a:t>压缩项目落地时间</a:t>
            </a:r>
            <a:r>
              <a:rPr lang="zh-CN" altLang="en-US" sz="1600" b="1" dirty="0">
                <a:solidFill>
                  <a:srgbClr val="407486"/>
                </a:solidFill>
                <a:latin typeface="浪漫雅圆" charset="-122"/>
                <a:ea typeface="微软雅黑" panose="020B0503020204020204" charset="-122"/>
                <a:sym typeface="浪漫雅圆" charset="-122"/>
              </a:rPr>
              <a:t>。</a:t>
            </a:r>
            <a:endParaRPr lang="zh-CN" altLang="en-US" sz="1600" b="1" dirty="0">
              <a:solidFill>
                <a:srgbClr val="407486"/>
              </a:solidFill>
              <a:latin typeface="浪漫雅圆" charset="-122"/>
              <a:ea typeface="微软雅黑" panose="020B0503020204020204" charset="-122"/>
              <a:sym typeface="浪漫雅圆" charset="-122"/>
            </a:endParaRPr>
          </a:p>
        </p:txBody>
      </p:sp>
      <p:sp>
        <p:nvSpPr>
          <p:cNvPr id="70660" name="文本框 1"/>
          <p:cNvSpPr txBox="1"/>
          <p:nvPr/>
        </p:nvSpPr>
        <p:spPr>
          <a:xfrm>
            <a:off x="1639888" y="2593975"/>
            <a:ext cx="1211262" cy="368300"/>
          </a:xfrm>
          <a:prstGeom prst="rect">
            <a:avLst/>
          </a:prstGeom>
          <a:solidFill>
            <a:srgbClr val="92D050"/>
          </a:solidFill>
          <a:ln w="9525">
            <a:noFill/>
          </a:ln>
        </p:spPr>
        <p:txBody>
          <a:bodyPr wrap="square" anchor="t" anchorCtr="0">
            <a:spAutoFit/>
          </a:bodyPr>
          <a:p>
            <a:r>
              <a:rPr lang="zh-CN" altLang="en-US">
                <a:latin typeface="Arial" panose="020B0604020202020204" pitchFamily="34" charset="0"/>
                <a:ea typeface="微软雅黑" panose="020B0503020204020204" charset="-122"/>
              </a:rPr>
              <a:t>用地前期</a:t>
            </a:r>
            <a:endParaRPr lang="zh-CN" altLang="en-US">
              <a:latin typeface="Arial" panose="020B0604020202020204" pitchFamily="34" charset="0"/>
              <a:ea typeface="微软雅黑" panose="020B0503020204020204" charset="-122"/>
            </a:endParaRPr>
          </a:p>
        </p:txBody>
      </p:sp>
      <p:sp>
        <p:nvSpPr>
          <p:cNvPr id="70661" name="燕尾形 24"/>
          <p:cNvSpPr/>
          <p:nvPr/>
        </p:nvSpPr>
        <p:spPr>
          <a:xfrm rot="5400000">
            <a:off x="1890713" y="3132138"/>
            <a:ext cx="422275" cy="238125"/>
          </a:xfrm>
          <a:prstGeom prst="chevron">
            <a:avLst>
              <a:gd name="adj" fmla="val 88568"/>
            </a:avLst>
          </a:prstGeom>
          <a:solidFill>
            <a:srgbClr val="00B0F0"/>
          </a:solidFill>
          <a:ln w="28575" cap="flat" cmpd="sng">
            <a:solidFill>
              <a:srgbClr val="FFFFFF"/>
            </a:solidFill>
            <a:prstDash val="solid"/>
            <a:miter/>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70662" name="文本框 2"/>
          <p:cNvSpPr txBox="1"/>
          <p:nvPr/>
        </p:nvSpPr>
        <p:spPr>
          <a:xfrm>
            <a:off x="1639888" y="3540125"/>
            <a:ext cx="1211262" cy="368300"/>
          </a:xfrm>
          <a:prstGeom prst="rect">
            <a:avLst/>
          </a:prstGeom>
          <a:solidFill>
            <a:srgbClr val="92D050"/>
          </a:solidFill>
          <a:ln w="9525">
            <a:noFill/>
          </a:ln>
        </p:spPr>
        <p:txBody>
          <a:bodyPr wrap="square" anchor="t" anchorCtr="0">
            <a:spAutoFit/>
          </a:bodyPr>
          <a:p>
            <a:r>
              <a:rPr lang="zh-CN" altLang="en-US">
                <a:latin typeface="Arial" panose="020B0604020202020204" pitchFamily="34" charset="0"/>
                <a:ea typeface="微软雅黑" panose="020B0503020204020204" charset="-122"/>
              </a:rPr>
              <a:t>土地征收</a:t>
            </a:r>
            <a:endParaRPr lang="zh-CN" altLang="en-US">
              <a:latin typeface="Arial" panose="020B0604020202020204" pitchFamily="34" charset="0"/>
              <a:ea typeface="微软雅黑" panose="020B0503020204020204" charset="-122"/>
            </a:endParaRPr>
          </a:p>
        </p:txBody>
      </p:sp>
      <p:sp>
        <p:nvSpPr>
          <p:cNvPr id="70663" name="文本框 3"/>
          <p:cNvSpPr txBox="1"/>
          <p:nvPr/>
        </p:nvSpPr>
        <p:spPr>
          <a:xfrm>
            <a:off x="1639888" y="4673600"/>
            <a:ext cx="1211262" cy="368300"/>
          </a:xfrm>
          <a:prstGeom prst="rect">
            <a:avLst/>
          </a:prstGeom>
          <a:solidFill>
            <a:srgbClr val="92D050"/>
          </a:solidFill>
          <a:ln w="9525">
            <a:noFill/>
          </a:ln>
        </p:spPr>
        <p:txBody>
          <a:bodyPr wrap="square" anchor="t" anchorCtr="0">
            <a:spAutoFit/>
          </a:bodyPr>
          <a:p>
            <a:r>
              <a:rPr lang="zh-CN" altLang="en-US">
                <a:latin typeface="Arial" panose="020B0604020202020204" pitchFamily="34" charset="0"/>
                <a:ea typeface="微软雅黑" panose="020B0503020204020204" charset="-122"/>
              </a:rPr>
              <a:t>土地供应</a:t>
            </a:r>
            <a:endParaRPr lang="zh-CN" altLang="en-US">
              <a:latin typeface="Arial" panose="020B0604020202020204" pitchFamily="34" charset="0"/>
              <a:ea typeface="微软雅黑" panose="020B0503020204020204" charset="-122"/>
            </a:endParaRPr>
          </a:p>
        </p:txBody>
      </p:sp>
      <p:sp>
        <p:nvSpPr>
          <p:cNvPr id="70664" name="燕尾形 24"/>
          <p:cNvSpPr/>
          <p:nvPr/>
        </p:nvSpPr>
        <p:spPr>
          <a:xfrm rot="5400000">
            <a:off x="1882775" y="4229100"/>
            <a:ext cx="422275" cy="236538"/>
          </a:xfrm>
          <a:prstGeom prst="chevron">
            <a:avLst>
              <a:gd name="adj" fmla="val 89162"/>
            </a:avLst>
          </a:prstGeom>
          <a:solidFill>
            <a:srgbClr val="00B0F0"/>
          </a:solidFill>
          <a:ln w="28575" cap="flat" cmpd="sng">
            <a:solidFill>
              <a:srgbClr val="FFFFFF"/>
            </a:solidFill>
            <a:prstDash val="solid"/>
            <a:miter/>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sp>
        <p:nvSpPr>
          <p:cNvPr id="70665" name="文本框 5"/>
          <p:cNvSpPr txBox="1"/>
          <p:nvPr/>
        </p:nvSpPr>
        <p:spPr>
          <a:xfrm>
            <a:off x="1639888" y="5749925"/>
            <a:ext cx="1211262" cy="368300"/>
          </a:xfrm>
          <a:prstGeom prst="rect">
            <a:avLst/>
          </a:prstGeom>
          <a:solidFill>
            <a:srgbClr val="92D050"/>
          </a:solidFill>
          <a:ln w="9525">
            <a:noFill/>
          </a:ln>
        </p:spPr>
        <p:txBody>
          <a:bodyPr wrap="square" anchor="t" anchorCtr="0">
            <a:spAutoFit/>
          </a:bodyPr>
          <a:p>
            <a:r>
              <a:rPr lang="zh-CN" altLang="en-US">
                <a:latin typeface="Arial" panose="020B0604020202020204" pitchFamily="34" charset="0"/>
                <a:ea typeface="微软雅黑" panose="020B0503020204020204" charset="-122"/>
              </a:rPr>
              <a:t>用地后期</a:t>
            </a:r>
            <a:endParaRPr lang="zh-CN" altLang="en-US">
              <a:latin typeface="Arial" panose="020B0604020202020204" pitchFamily="34" charset="0"/>
              <a:ea typeface="微软雅黑" panose="020B0503020204020204" charset="-122"/>
            </a:endParaRPr>
          </a:p>
        </p:txBody>
      </p:sp>
      <p:sp>
        <p:nvSpPr>
          <p:cNvPr id="70666" name="燕尾形 24"/>
          <p:cNvSpPr/>
          <p:nvPr/>
        </p:nvSpPr>
        <p:spPr>
          <a:xfrm rot="5400000">
            <a:off x="1890713" y="5243513"/>
            <a:ext cx="422275" cy="238125"/>
          </a:xfrm>
          <a:prstGeom prst="chevron">
            <a:avLst>
              <a:gd name="adj" fmla="val 88568"/>
            </a:avLst>
          </a:prstGeom>
          <a:solidFill>
            <a:srgbClr val="00B0F0"/>
          </a:solidFill>
          <a:ln w="28575" cap="flat" cmpd="sng">
            <a:solidFill>
              <a:srgbClr val="FFFFFF"/>
            </a:solidFill>
            <a:prstDash val="solid"/>
            <a:miter/>
            <a:headEnd type="none" w="med" len="med"/>
            <a:tailEnd type="none" w="med" len="med"/>
          </a:ln>
        </p:spPr>
        <p:txBody>
          <a:bodyPr wrap="square" anchor="ctr" anchorCtr="0"/>
          <a:p>
            <a:pPr algn="ctr"/>
            <a:endParaRPr lang="zh-CN" altLang="zh-CN" sz="1800" b="1" i="1">
              <a:solidFill>
                <a:srgbClr val="FFFFFF"/>
              </a:solidFill>
              <a:latin typeface="Calibri" panose="020F0502020204030204" charset="0"/>
              <a:ea typeface="宋体" panose="02010600030101010101" pitchFamily="2" charset="-122"/>
              <a:sym typeface="微软雅黑" panose="020B0503020204020204" charset="-122"/>
            </a:endParaRPr>
          </a:p>
        </p:txBody>
      </p:sp>
      <p:cxnSp>
        <p:nvCxnSpPr>
          <p:cNvPr id="10" name="直接箭头连接符 9"/>
          <p:cNvCxnSpPr/>
          <p:nvPr/>
        </p:nvCxnSpPr>
        <p:spPr>
          <a:xfrm>
            <a:off x="2846388" y="2776538"/>
            <a:ext cx="8026400" cy="7938"/>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1" name="直接箭头连接符 10"/>
          <p:cNvCxnSpPr/>
          <p:nvPr/>
        </p:nvCxnSpPr>
        <p:spPr>
          <a:xfrm>
            <a:off x="2851150" y="3733800"/>
            <a:ext cx="8059738" cy="46038"/>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2" name="直接箭头连接符 11"/>
          <p:cNvCxnSpPr/>
          <p:nvPr/>
        </p:nvCxnSpPr>
        <p:spPr>
          <a:xfrm flipV="1">
            <a:off x="2851150" y="4873625"/>
            <a:ext cx="8137525" cy="317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3" name="直接箭头连接符 12"/>
          <p:cNvCxnSpPr/>
          <p:nvPr/>
        </p:nvCxnSpPr>
        <p:spPr>
          <a:xfrm flipV="1">
            <a:off x="2854325" y="5929313"/>
            <a:ext cx="8047038" cy="7938"/>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
        <p:nvSpPr>
          <p:cNvPr id="70671" name="文本框 13"/>
          <p:cNvSpPr txBox="1"/>
          <p:nvPr/>
        </p:nvSpPr>
        <p:spPr>
          <a:xfrm>
            <a:off x="2835275" y="2754313"/>
            <a:ext cx="7380288" cy="368300"/>
          </a:xfrm>
          <a:prstGeom prst="rect">
            <a:avLst/>
          </a:prstGeom>
          <a:noFill/>
          <a:ln w="9525">
            <a:noFill/>
          </a:ln>
        </p:spPr>
        <p:txBody>
          <a:bodyPr wrap="square" anchor="t" anchorCtr="0">
            <a:spAutoFit/>
          </a:bodyPr>
          <a:p>
            <a:pPr marL="114300" lvl="1" indent="-114300">
              <a:lnSpc>
                <a:spcPct val="100000"/>
              </a:lnSpc>
              <a:spcBef>
                <a:spcPct val="0"/>
              </a:spcBef>
              <a:spcAft>
                <a:spcPct val="15000"/>
              </a:spcAft>
            </a:pPr>
            <a:r>
              <a:rPr lang="en-US" altLang="zh-CN" sz="1400">
                <a:latin typeface="方正楷体_GBK" panose="02000000000000000000" charset="-122"/>
                <a:ea typeface="方正楷体_GBK" panose="02000000000000000000" charset="-122"/>
              </a:rPr>
              <a:t>  </a:t>
            </a:r>
            <a:r>
              <a:rPr lang="zh-CN" altLang="en-US" sz="1200">
                <a:latin typeface="方正楷体_GBK" panose="02000000000000000000" charset="-122"/>
                <a:ea typeface="方正楷体_GBK" panose="02000000000000000000" charset="-122"/>
              </a:rPr>
              <a:t>项目谋划</a:t>
            </a:r>
            <a:r>
              <a:rPr lang="en-US" altLang="zh-CN" sz="1200">
                <a:latin typeface="方正楷体_GBK" panose="02000000000000000000" charset="-122"/>
                <a:ea typeface="方正楷体_GBK" panose="02000000000000000000" charset="-122"/>
              </a:rPr>
              <a:t>               </a:t>
            </a:r>
            <a:r>
              <a:rPr lang="zh-CN" altLang="en-US" sz="1200">
                <a:latin typeface="方正楷体_GBK" panose="02000000000000000000" charset="-122"/>
                <a:ea typeface="方正楷体_GBK" panose="02000000000000000000" charset="-122"/>
              </a:rPr>
              <a:t>初步选址</a:t>
            </a:r>
            <a:r>
              <a:rPr lang="en-US" altLang="zh-CN" sz="1200">
                <a:latin typeface="方正楷体_GBK" panose="02000000000000000000" charset="-122"/>
                <a:ea typeface="方正楷体_GBK" panose="02000000000000000000" charset="-122"/>
              </a:rPr>
              <a:t>            </a:t>
            </a:r>
            <a:r>
              <a:rPr lang="zh-CN" altLang="en-US" sz="1200">
                <a:latin typeface="方正楷体_GBK" panose="02000000000000000000" charset="-122"/>
                <a:ea typeface="方正楷体_GBK" panose="02000000000000000000" charset="-122"/>
              </a:rPr>
              <a:t>预审选址意见</a:t>
            </a:r>
            <a:r>
              <a:rPr lang="en-US" altLang="zh-CN" sz="1200">
                <a:latin typeface="方正楷体_GBK" panose="02000000000000000000" charset="-122"/>
                <a:ea typeface="方正楷体_GBK" panose="02000000000000000000" charset="-122"/>
              </a:rPr>
              <a:t>             </a:t>
            </a:r>
            <a:r>
              <a:rPr lang="zh-CN" altLang="en-US" sz="1200">
                <a:latin typeface="方正楷体_GBK" panose="02000000000000000000" charset="-122"/>
                <a:ea typeface="方正楷体_GBK" panose="02000000000000000000" charset="-122"/>
              </a:rPr>
              <a:t>编制成片开发方案</a:t>
            </a:r>
            <a:r>
              <a:rPr lang="en-US" altLang="zh-CN" sz="1200">
                <a:latin typeface="方正楷体_GBK" panose="02000000000000000000" charset="-122"/>
                <a:ea typeface="方正楷体_GBK" panose="02000000000000000000" charset="-122"/>
              </a:rPr>
              <a:t>                   </a:t>
            </a:r>
            <a:r>
              <a:rPr lang="zh-CN" altLang="en-US" sz="1200">
                <a:latin typeface="方正楷体_GBK" panose="02000000000000000000" charset="-122"/>
                <a:ea typeface="方正楷体_GBK" panose="02000000000000000000" charset="-122"/>
              </a:rPr>
              <a:t>落实用地指标</a:t>
            </a:r>
            <a:r>
              <a:rPr lang="en-US" altLang="zh-CN" sz="1200" b="1">
                <a:latin typeface="方正楷体_GBK" panose="02000000000000000000" charset="-122"/>
                <a:ea typeface="方正楷体_GBK" panose="02000000000000000000" charset="-122"/>
              </a:rPr>
              <a:t> </a:t>
            </a:r>
            <a:r>
              <a:rPr lang="en-US" altLang="zh-CN" b="1">
                <a:latin typeface="Arial" panose="020B0604020202020204" pitchFamily="34" charset="0"/>
                <a:ea typeface="微软雅黑" panose="020B0503020204020204" charset="-122"/>
              </a:rPr>
              <a:t>       </a:t>
            </a:r>
            <a:endParaRPr lang="zh-CN" altLang="en-US" b="1">
              <a:latin typeface="Arial" panose="020B0604020202020204" pitchFamily="34" charset="0"/>
              <a:ea typeface="微软雅黑" panose="020B0503020204020204" charset="-122"/>
            </a:endParaRPr>
          </a:p>
        </p:txBody>
      </p:sp>
      <p:sp>
        <p:nvSpPr>
          <p:cNvPr id="70672" name="文本框 15"/>
          <p:cNvSpPr txBox="1"/>
          <p:nvPr/>
        </p:nvSpPr>
        <p:spPr>
          <a:xfrm>
            <a:off x="2911475" y="3802063"/>
            <a:ext cx="8197850" cy="922337"/>
          </a:xfrm>
          <a:prstGeom prst="rect">
            <a:avLst/>
          </a:prstGeom>
          <a:noFill/>
          <a:ln w="9525">
            <a:noFill/>
          </a:ln>
        </p:spPr>
        <p:txBody>
          <a:bodyPr wrap="square" anchor="t" anchorCtr="0">
            <a:spAutoFit/>
          </a:bodyPr>
          <a:p>
            <a:r>
              <a:rPr lang="zh-CN" altLang="en-US" sz="1200" dirty="0">
                <a:latin typeface="方正楷体_GBK" panose="02000000000000000000" charset="-122"/>
                <a:ea typeface="方正楷体_GBK" panose="02000000000000000000" charset="-122"/>
                <a:sym typeface="微软雅黑" panose="020B0503020204020204" charset="-122"/>
              </a:rPr>
              <a:t>①发布征收土地预公告②开展土地现状调查并公示③进行社会稳定风险评估④拟定征地补偿安置方案并公告⑤组织征地补偿安置方案听证⑥签订征地补偿安置协议⑦落实征地相关费用⑧申报征收土地</a:t>
            </a:r>
            <a:r>
              <a:rPr lang="zh-CN" altLang="en-US" sz="1200">
                <a:latin typeface="方正楷体_GBK" panose="02000000000000000000" charset="-122"/>
                <a:ea typeface="方正楷体_GBK" panose="02000000000000000000" charset="-122"/>
              </a:rPr>
              <a:t>⑨征收土地审批。⑩发布批后征收土地公告⑪作出补偿安置决定⑫拨付征地相关费用⑬腾退土地⑭不动产变更登记</a:t>
            </a:r>
            <a:endParaRPr lang="zh-CN" altLang="en-US">
              <a:latin typeface="微软雅黑" panose="020B0503020204020204" charset="-122"/>
              <a:ea typeface="微软雅黑" panose="020B0503020204020204" charset="-122"/>
            </a:endParaRPr>
          </a:p>
          <a:p>
            <a:endParaRPr lang="zh-CN" altLang="en-US">
              <a:latin typeface="Arial" panose="020B0604020202020204" pitchFamily="34" charset="0"/>
              <a:ea typeface="微软雅黑" panose="020B0503020204020204" charset="-122"/>
            </a:endParaRPr>
          </a:p>
        </p:txBody>
      </p:sp>
      <p:sp>
        <p:nvSpPr>
          <p:cNvPr id="70673" name="文本框 16"/>
          <p:cNvSpPr txBox="1"/>
          <p:nvPr/>
        </p:nvSpPr>
        <p:spPr>
          <a:xfrm>
            <a:off x="2955925" y="4876800"/>
            <a:ext cx="7983538" cy="276225"/>
          </a:xfrm>
          <a:prstGeom prst="rect">
            <a:avLst/>
          </a:prstGeom>
          <a:noFill/>
          <a:ln w="9525">
            <a:noFill/>
          </a:ln>
        </p:spPr>
        <p:txBody>
          <a:bodyPr wrap="square" anchor="t" anchorCtr="0">
            <a:spAutoFit/>
          </a:bodyPr>
          <a:p>
            <a:pPr marL="57150" lvl="1" indent="-57150">
              <a:lnSpc>
                <a:spcPct val="100000"/>
              </a:lnSpc>
              <a:spcBef>
                <a:spcPct val="0"/>
              </a:spcBef>
              <a:spcAft>
                <a:spcPct val="15000"/>
              </a:spcAft>
            </a:pPr>
            <a:r>
              <a:rPr lang="zh-CN" altLang="en-US" sz="1200" dirty="0">
                <a:latin typeface="方正楷体_GBK" panose="02000000000000000000" charset="-122"/>
                <a:ea typeface="方正楷体_GBK" panose="02000000000000000000" charset="-122"/>
                <a:sym typeface="思源黑体 CN Heavy" pitchFamily="2" charset="-122"/>
              </a:rPr>
              <a:t>形成“净地”</a:t>
            </a:r>
            <a:r>
              <a:rPr lang="en-US" altLang="zh-CN" sz="1200" dirty="0">
                <a:latin typeface="方正楷体_GBK" panose="02000000000000000000" charset="-122"/>
                <a:ea typeface="方正楷体_GBK" panose="02000000000000000000" charset="-122"/>
                <a:sym typeface="思源黑体 CN Heavy" pitchFamily="2" charset="-122"/>
              </a:rPr>
              <a:t>    </a:t>
            </a:r>
            <a:r>
              <a:rPr lang="zh-CN" altLang="en-US" sz="1200" dirty="0">
                <a:latin typeface="方正楷体_GBK" panose="02000000000000000000" charset="-122"/>
                <a:ea typeface="方正楷体_GBK" panose="02000000000000000000" charset="-122"/>
                <a:sym typeface="思源黑体 CN Heavy" pitchFamily="2" charset="-122"/>
              </a:rPr>
              <a:t>落实清单制和标准地要求</a:t>
            </a:r>
            <a:r>
              <a:rPr lang="en-US" altLang="zh-CN" sz="1200" dirty="0">
                <a:latin typeface="方正楷体_GBK" panose="02000000000000000000" charset="-122"/>
                <a:ea typeface="方正楷体_GBK" panose="02000000000000000000" charset="-122"/>
                <a:sym typeface="思源黑体 CN Heavy" pitchFamily="2" charset="-122"/>
              </a:rPr>
              <a:t>    </a:t>
            </a:r>
            <a:r>
              <a:rPr lang="zh-CN" altLang="en-US" sz="1200" dirty="0">
                <a:latin typeface="方正楷体_GBK" panose="02000000000000000000" charset="-122"/>
                <a:ea typeface="方正楷体_GBK" panose="02000000000000000000" charset="-122"/>
                <a:sym typeface="思源黑体 CN Heavy" pitchFamily="2" charset="-122"/>
              </a:rPr>
              <a:t>确定出让方案</a:t>
            </a:r>
            <a:r>
              <a:rPr lang="en-US" altLang="zh-CN" sz="1200" dirty="0">
                <a:latin typeface="方正楷体_GBK" panose="02000000000000000000" charset="-122"/>
                <a:ea typeface="方正楷体_GBK" panose="02000000000000000000" charset="-122"/>
                <a:sym typeface="思源黑体 CN Heavy" pitchFamily="2" charset="-122"/>
              </a:rPr>
              <a:t>     </a:t>
            </a:r>
            <a:r>
              <a:rPr lang="zh-CN" altLang="en-US" sz="1200" dirty="0">
                <a:latin typeface="方正楷体_GBK" panose="02000000000000000000" charset="-122"/>
                <a:ea typeface="方正楷体_GBK" panose="02000000000000000000" charset="-122"/>
                <a:sym typeface="思源黑体 CN Heavy" pitchFamily="2" charset="-122"/>
              </a:rPr>
              <a:t>政府批复</a:t>
            </a:r>
            <a:r>
              <a:rPr lang="en-US" altLang="zh-CN" sz="1200" dirty="0">
                <a:latin typeface="方正楷体_GBK" panose="02000000000000000000" charset="-122"/>
                <a:ea typeface="方正楷体_GBK" panose="02000000000000000000" charset="-122"/>
                <a:sym typeface="思源黑体 CN Heavy" pitchFamily="2" charset="-122"/>
              </a:rPr>
              <a:t>     </a:t>
            </a:r>
            <a:r>
              <a:rPr lang="zh-CN" altLang="en-US" sz="1200" dirty="0">
                <a:latin typeface="方正楷体_GBK" panose="02000000000000000000" charset="-122"/>
                <a:ea typeface="方正楷体_GBK" panose="02000000000000000000" charset="-122"/>
                <a:sym typeface="思源黑体 CN Heavy" pitchFamily="2" charset="-122"/>
              </a:rPr>
              <a:t>发布出让公告</a:t>
            </a:r>
            <a:r>
              <a:rPr lang="en-US" altLang="zh-CN" sz="1200" dirty="0">
                <a:latin typeface="方正楷体_GBK" panose="02000000000000000000" charset="-122"/>
                <a:ea typeface="方正楷体_GBK" panose="02000000000000000000" charset="-122"/>
                <a:sym typeface="思源黑体 CN Heavy" pitchFamily="2" charset="-122"/>
              </a:rPr>
              <a:t>    </a:t>
            </a:r>
            <a:r>
              <a:rPr lang="zh-CN" altLang="en-US" sz="1200" dirty="0">
                <a:latin typeface="方正楷体_GBK" panose="02000000000000000000" charset="-122"/>
                <a:ea typeface="方正楷体_GBK" panose="02000000000000000000" charset="-122"/>
                <a:sym typeface="思源黑体 CN Heavy" pitchFamily="2" charset="-122"/>
              </a:rPr>
              <a:t>网上交易</a:t>
            </a:r>
            <a:r>
              <a:rPr lang="en-US" altLang="zh-CN" sz="1200" dirty="0">
                <a:latin typeface="方正楷体_GBK" panose="02000000000000000000" charset="-122"/>
                <a:ea typeface="方正楷体_GBK" panose="02000000000000000000" charset="-122"/>
                <a:sym typeface="思源黑体 CN Heavy" pitchFamily="2" charset="-122"/>
              </a:rPr>
              <a:t>      </a:t>
            </a:r>
            <a:r>
              <a:rPr lang="zh-CN" altLang="en-US" sz="1200" dirty="0">
                <a:latin typeface="方正楷体_GBK" panose="02000000000000000000" charset="-122"/>
                <a:ea typeface="方正楷体_GBK" panose="02000000000000000000" charset="-122"/>
                <a:sym typeface="思源黑体 CN Heavy" pitchFamily="2" charset="-122"/>
              </a:rPr>
              <a:t>签订出让合同</a:t>
            </a:r>
            <a:endParaRPr lang="zh-CN" altLang="en-US" sz="1200">
              <a:latin typeface="方正楷体_GBK" panose="02000000000000000000" charset="-122"/>
              <a:ea typeface="方正楷体_GBK" panose="02000000000000000000" charset="-122"/>
            </a:endParaRPr>
          </a:p>
        </p:txBody>
      </p:sp>
      <p:sp>
        <p:nvSpPr>
          <p:cNvPr id="70674" name="文本框 17"/>
          <p:cNvSpPr txBox="1"/>
          <p:nvPr/>
        </p:nvSpPr>
        <p:spPr>
          <a:xfrm>
            <a:off x="2895600" y="6005513"/>
            <a:ext cx="8105775" cy="276225"/>
          </a:xfrm>
          <a:prstGeom prst="rect">
            <a:avLst/>
          </a:prstGeom>
          <a:noFill/>
          <a:ln w="9525">
            <a:noFill/>
          </a:ln>
        </p:spPr>
        <p:txBody>
          <a:bodyPr wrap="square" anchor="t" anchorCtr="0">
            <a:spAutoFit/>
          </a:bodyPr>
          <a:p>
            <a:pPr marL="57150" lvl="1" indent="-57150">
              <a:lnSpc>
                <a:spcPct val="100000"/>
              </a:lnSpc>
              <a:spcBef>
                <a:spcPct val="0"/>
              </a:spcBef>
              <a:spcAft>
                <a:spcPct val="15000"/>
              </a:spcAft>
            </a:pPr>
            <a:r>
              <a:rPr lang="en-US" altLang="zh-CN" sz="1200" dirty="0">
                <a:latin typeface="方正楷体_GBK" panose="02000000000000000000" charset="-122"/>
                <a:ea typeface="方正楷体_GBK" panose="02000000000000000000" charset="-122"/>
                <a:sym typeface="浪漫雅圆" charset="-122"/>
              </a:rPr>
              <a:t>建设用地规划许可      不动产登记       修建性详细规划编制与审定         建设工程规划许可          建筑工程施工许可</a:t>
            </a:r>
            <a:endParaRPr lang="zh-CN" altLang="en-US" sz="1200">
              <a:latin typeface="方正楷体_GBK" panose="02000000000000000000" charset="-122"/>
              <a:ea typeface="方正楷体_GBK" panose="02000000000000000000"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p:sp>
        <p:nvSpPr>
          <p:cNvPr id="71682" name="直接连接符 17"/>
          <p:cNvSpPr/>
          <p:nvPr/>
        </p:nvSpPr>
        <p:spPr>
          <a:xfrm>
            <a:off x="3279775" y="2921000"/>
            <a:ext cx="5632450" cy="1588"/>
          </a:xfrm>
          <a:prstGeom prst="line">
            <a:avLst/>
          </a:prstGeom>
          <a:ln w="12700" cap="flat" cmpd="sng">
            <a:solidFill>
              <a:srgbClr val="2A4D59"/>
            </a:solidFill>
            <a:prstDash val="dash"/>
            <a:round/>
            <a:headEnd type="oval" w="med" len="med"/>
            <a:tailEnd type="oval" w="med" len="med"/>
          </a:ln>
        </p:spPr>
      </p:sp>
      <p:grpSp>
        <p:nvGrpSpPr>
          <p:cNvPr id="71683" name="组合 67586"/>
          <p:cNvGrpSpPr/>
          <p:nvPr/>
        </p:nvGrpSpPr>
        <p:grpSpPr>
          <a:xfrm>
            <a:off x="5351463" y="1039813"/>
            <a:ext cx="1489075" cy="1489075"/>
            <a:chOff x="0" y="0"/>
            <a:chExt cx="1331258" cy="1331258"/>
          </a:xfrm>
        </p:grpSpPr>
        <p:sp>
          <p:nvSpPr>
            <p:cNvPr id="71684" name="椭圆 19"/>
            <p:cNvSpPr/>
            <p:nvPr/>
          </p:nvSpPr>
          <p:spPr>
            <a:xfrm>
              <a:off x="0" y="0"/>
              <a:ext cx="1331258" cy="1331258"/>
            </a:xfrm>
            <a:prstGeom prst="ellipse">
              <a:avLst/>
            </a:prstGeom>
            <a:solidFill>
              <a:srgbClr val="FFFFFF"/>
            </a:solidFill>
            <a:ln w="155575" cap="flat" cmpd="sng">
              <a:pattFill prst="horz">
                <a:fgClr>
                  <a:srgbClr val="3F5A96"/>
                </a:fgClr>
                <a:bgClr>
                  <a:srgbClr val="FFFFFF"/>
                </a:bgClr>
              </a:pattFill>
              <a:prstDash val="solid"/>
              <a:round/>
              <a:headEnd type="none" w="med" len="med"/>
              <a:tailEnd type="none" w="med" len="med"/>
            </a:ln>
          </p:spPr>
          <p:txBody>
            <a:bodyPr lIns="91423" tIns="45711" rIns="91423" bIns="45711" anchor="ctr" anchorCtr="0"/>
            <a:p>
              <a:pPr algn="ctr"/>
              <a:endParaRPr lang="zh-CN" altLang="zh-CN" sz="4800">
                <a:solidFill>
                  <a:srgbClr val="FFFFFF"/>
                </a:solidFill>
                <a:latin typeface="Impact" panose="020B0806030902050204" pitchFamily="2" charset="0"/>
                <a:ea typeface="微软雅黑" panose="020B0503020204020204" charset="-122"/>
                <a:sym typeface="Impact" panose="020B0806030902050204" pitchFamily="2" charset="0"/>
              </a:endParaRPr>
            </a:p>
          </p:txBody>
        </p:sp>
        <p:sp>
          <p:nvSpPr>
            <p:cNvPr id="71685" name="椭圆 20"/>
            <p:cNvSpPr/>
            <p:nvPr/>
          </p:nvSpPr>
          <p:spPr>
            <a:xfrm>
              <a:off x="179629" y="180497"/>
              <a:ext cx="972000" cy="972000"/>
            </a:xfrm>
            <a:prstGeom prst="ellipse">
              <a:avLst/>
            </a:prstGeom>
            <a:solidFill>
              <a:srgbClr val="407385"/>
            </a:solidFill>
            <a:ln w="14288">
              <a:noFill/>
            </a:ln>
          </p:spPr>
          <p:txBody>
            <a:bodyPr lIns="91423" tIns="45711" rIns="91423" bIns="45711" anchor="t" anchorCtr="0"/>
            <a:p>
              <a:pPr algn="ctr"/>
              <a:endParaRPr lang="zh-CN" altLang="zh-CN" sz="4800">
                <a:solidFill>
                  <a:srgbClr val="000000"/>
                </a:solidFill>
                <a:latin typeface="Impact" panose="020B0806030902050204" pitchFamily="2" charset="0"/>
                <a:ea typeface="微软雅黑" panose="020B0503020204020204" charset="-122"/>
                <a:sym typeface="Impact" panose="020B0806030902050204" pitchFamily="2" charset="0"/>
              </a:endParaRPr>
            </a:p>
          </p:txBody>
        </p:sp>
        <p:sp>
          <p:nvSpPr>
            <p:cNvPr id="71686" name="TextBox 94"/>
            <p:cNvSpPr/>
            <p:nvPr/>
          </p:nvSpPr>
          <p:spPr>
            <a:xfrm>
              <a:off x="256351" y="238850"/>
              <a:ext cx="837778" cy="823954"/>
            </a:xfrm>
            <a:prstGeom prst="rect">
              <a:avLst/>
            </a:prstGeom>
            <a:noFill/>
            <a:ln w="9525">
              <a:noFill/>
            </a:ln>
          </p:spPr>
          <p:txBody>
            <a:bodyPr wrap="square" anchor="t" anchorCtr="0">
              <a:spAutoFit/>
            </a:bodyPr>
            <a:p>
              <a:pPr algn="ctr"/>
              <a:r>
                <a:rPr lang="zh-CN" altLang="en-US" sz="5400" dirty="0">
                  <a:solidFill>
                    <a:schemeClr val="bg1"/>
                  </a:solidFill>
                  <a:latin typeface="Impact" panose="020B0806030902050204" pitchFamily="2" charset="0"/>
                  <a:ea typeface="方正正大黑简体" pitchFamily="2" charset="-122"/>
                  <a:sym typeface="Impact" panose="020B0806030902050204" pitchFamily="2" charset="0"/>
                </a:rPr>
                <a:t>五</a:t>
              </a:r>
              <a:endParaRPr lang="zh-CN" altLang="en-US" dirty="0">
                <a:latin typeface="微软雅黑" panose="020B0503020204020204" charset="-122"/>
                <a:ea typeface="微软雅黑" panose="020B0503020204020204" charset="-122"/>
              </a:endParaRPr>
            </a:p>
          </p:txBody>
        </p:sp>
      </p:grpSp>
      <p:sp>
        <p:nvSpPr>
          <p:cNvPr id="71687" name="矩形 3"/>
          <p:cNvSpPr/>
          <p:nvPr/>
        </p:nvSpPr>
        <p:spPr>
          <a:xfrm>
            <a:off x="4340225" y="3087688"/>
            <a:ext cx="3533775" cy="682625"/>
          </a:xfrm>
          <a:prstGeom prst="rect">
            <a:avLst/>
          </a:prstGeom>
          <a:solidFill>
            <a:srgbClr val="2A4D59">
              <a:alpha val="0"/>
            </a:srgbClr>
          </a:solidFill>
          <a:ln w="9525">
            <a:noFill/>
          </a:ln>
        </p:spPr>
        <p:txBody>
          <a:bodyPr wrap="square" anchor="t" anchorCtr="0">
            <a:spAutoFit/>
          </a:bodyPr>
          <a:p>
            <a:pPr algn="r">
              <a:lnSpc>
                <a:spcPct val="120000"/>
              </a:lnSpc>
              <a:buClr>
                <a:schemeClr val="accent1"/>
              </a:buClr>
            </a:pPr>
            <a:r>
              <a:rPr lang="zh-CN" altLang="en-US" sz="3200" b="1" dirty="0">
                <a:solidFill>
                  <a:srgbClr val="455731"/>
                </a:solidFill>
                <a:latin typeface="微软雅黑" panose="020B0503020204020204" charset="-122"/>
                <a:ea typeface="微软雅黑" panose="020B0503020204020204" charset="-122"/>
                <a:sym typeface="微软雅黑" panose="020B0503020204020204" charset="-122"/>
              </a:rPr>
              <a:t>明确下步工作措施</a:t>
            </a:r>
            <a:endParaRPr lang="zh-CN" altLang="en-US" dirty="0">
              <a:latin typeface="微软雅黑" panose="020B0503020204020204" charset="-122"/>
              <a:ea typeface="微软雅黑" panose="020B0503020204020204" charset="-122"/>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2706" name="灯片编号占位符 1"/>
          <p:cNvSpPr/>
          <p:nvPr>
            <p:ph type="sldNum" sz="quarter" idx="12"/>
          </p:nvPr>
        </p:nvSpPr>
        <p:spPr/>
        <p:txBody>
          <a:bodyPr anchor="ctr" anchorCtr="0"/>
          <a:lstStyle>
            <a:lvl1pPr marL="0" lvl="0"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defRPr>
            </a:lvl1pPr>
            <a:lvl2pPr marL="457200" lvl="1"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5pPr>
          </a:lstStyle>
          <a:p>
            <a:pPr lvl="0" algn="r">
              <a:buSzTx/>
            </a:pPr>
            <a:fld id="{9A0DB2DC-4C9A-4742-B13C-FB6460FD3503}" type="slidenum">
              <a:rPr lang="zh-CN" altLang="en-US" sz="1200" dirty="0">
                <a:solidFill>
                  <a:srgbClr val="898989"/>
                </a:solidFill>
                <a:latin typeface="微软雅黑" panose="020B0503020204020204" charset="-122"/>
                <a:ea typeface="微软雅黑" panose="020B0503020204020204" charset="-122"/>
              </a:rPr>
            </a:fld>
            <a:endParaRPr lang="zh-CN" altLang="en-US" sz="1200" dirty="0">
              <a:solidFill>
                <a:srgbClr val="898989"/>
              </a:solidFill>
              <a:latin typeface="微软雅黑" panose="020B0503020204020204" charset="-122"/>
              <a:ea typeface="微软雅黑" panose="020B0503020204020204" charset="-122"/>
            </a:endParaRPr>
          </a:p>
        </p:txBody>
      </p:sp>
      <p:sp>
        <p:nvSpPr>
          <p:cNvPr id="72707" name="同侧圆角矩形 20"/>
          <p:cNvSpPr/>
          <p:nvPr/>
        </p:nvSpPr>
        <p:spPr>
          <a:xfrm>
            <a:off x="6054725" y="2655888"/>
            <a:ext cx="5451475" cy="3259137"/>
          </a:xfrm>
          <a:custGeom>
            <a:avLst/>
            <a:gdLst/>
            <a:ahLst/>
            <a:cxnLst/>
            <a:pathLst>
              <a:path w="8584" h="5132">
                <a:moveTo>
                  <a:pt x="855" y="0"/>
                </a:moveTo>
                <a:lnTo>
                  <a:pt x="7728" y="0"/>
                </a:lnTo>
                <a:cubicBezTo>
                  <a:pt x="8200" y="0"/>
                  <a:pt x="8583" y="383"/>
                  <a:pt x="8583" y="855"/>
                </a:cubicBezTo>
                <a:lnTo>
                  <a:pt x="8584" y="5132"/>
                </a:lnTo>
                <a:lnTo>
                  <a:pt x="8584" y="5132"/>
                </a:lnTo>
                <a:lnTo>
                  <a:pt x="0" y="5132"/>
                </a:lnTo>
                <a:lnTo>
                  <a:pt x="0" y="5132"/>
                </a:lnTo>
                <a:lnTo>
                  <a:pt x="0" y="855"/>
                </a:lnTo>
                <a:cubicBezTo>
                  <a:pt x="0" y="383"/>
                  <a:pt x="383" y="0"/>
                  <a:pt x="855" y="0"/>
                </a:cubicBezTo>
                <a:close/>
              </a:path>
            </a:pathLst>
          </a:custGeom>
          <a:solidFill>
            <a:srgbClr val="F2F2F2"/>
          </a:solidFill>
          <a:ln w="12700">
            <a:noFill/>
          </a:ln>
        </p:spPr>
        <p:txBody>
          <a:bodyPr/>
          <a:p>
            <a:endParaRPr lang="zh-CN" altLang="en-US"/>
          </a:p>
        </p:txBody>
      </p:sp>
      <p:sp>
        <p:nvSpPr>
          <p:cNvPr id="72708" name="同侧圆角矩形 18"/>
          <p:cNvSpPr/>
          <p:nvPr/>
        </p:nvSpPr>
        <p:spPr>
          <a:xfrm>
            <a:off x="539750" y="2716213"/>
            <a:ext cx="5449888" cy="3259137"/>
          </a:xfrm>
          <a:custGeom>
            <a:avLst/>
            <a:gdLst/>
            <a:ahLst/>
            <a:cxnLst/>
            <a:pathLst>
              <a:path w="8584" h="5132">
                <a:moveTo>
                  <a:pt x="855" y="0"/>
                </a:moveTo>
                <a:lnTo>
                  <a:pt x="7728" y="0"/>
                </a:lnTo>
                <a:cubicBezTo>
                  <a:pt x="8200" y="0"/>
                  <a:pt x="8583" y="383"/>
                  <a:pt x="8583" y="855"/>
                </a:cubicBezTo>
                <a:lnTo>
                  <a:pt x="8584" y="5132"/>
                </a:lnTo>
                <a:lnTo>
                  <a:pt x="8584" y="5132"/>
                </a:lnTo>
                <a:lnTo>
                  <a:pt x="0" y="5132"/>
                </a:lnTo>
                <a:lnTo>
                  <a:pt x="0" y="5132"/>
                </a:lnTo>
                <a:lnTo>
                  <a:pt x="0" y="855"/>
                </a:lnTo>
                <a:cubicBezTo>
                  <a:pt x="0" y="383"/>
                  <a:pt x="383" y="0"/>
                  <a:pt x="855" y="0"/>
                </a:cubicBezTo>
                <a:close/>
              </a:path>
            </a:pathLst>
          </a:custGeom>
          <a:solidFill>
            <a:srgbClr val="F2F2F2"/>
          </a:solidFill>
          <a:ln w="12700">
            <a:noFill/>
          </a:ln>
        </p:spPr>
        <p:txBody>
          <a:bodyPr/>
          <a:p>
            <a:endParaRPr lang="zh-CN" altLang="en-US"/>
          </a:p>
        </p:txBody>
      </p:sp>
      <p:sp>
        <p:nvSpPr>
          <p:cNvPr id="72709" name="文本框 4"/>
          <p:cNvSpPr/>
          <p:nvPr/>
        </p:nvSpPr>
        <p:spPr>
          <a:xfrm>
            <a:off x="0" y="187325"/>
            <a:ext cx="3448050"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明确下步工作措施</a:t>
            </a:r>
            <a:endParaRPr lang="zh-CN" altLang="en-US" dirty="0">
              <a:latin typeface="微软雅黑" panose="020B0503020204020204" charset="-122"/>
              <a:ea typeface="微软雅黑" panose="020B0503020204020204" charset="-122"/>
            </a:endParaRPr>
          </a:p>
        </p:txBody>
      </p:sp>
      <p:sp>
        <p:nvSpPr>
          <p:cNvPr id="72710"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72711"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微软雅黑" panose="020B0503020204020204" charset="-122"/>
                <a:ea typeface="微软雅黑" panose="020B0503020204020204" charset="-122"/>
                <a:sym typeface="微软雅黑" panose="020B0503020204020204" charset="-122"/>
              </a:rPr>
              <a:t>（一）坚持以规划为引领，科学谋划项目</a:t>
            </a:r>
            <a:endParaRPr lang="zh-CN" altLang="en-US" sz="2200" b="1" dirty="0">
              <a:latin typeface="微软雅黑" panose="020B0503020204020204" charset="-122"/>
              <a:ea typeface="微软雅黑" panose="020B0503020204020204" charset="-122"/>
              <a:sym typeface="微软雅黑" panose="020B0503020204020204" charset="-122"/>
            </a:endParaRPr>
          </a:p>
        </p:txBody>
      </p:sp>
      <p:sp>
        <p:nvSpPr>
          <p:cNvPr id="72712" name="矩形 7"/>
          <p:cNvSpPr/>
          <p:nvPr/>
        </p:nvSpPr>
        <p:spPr>
          <a:xfrm>
            <a:off x="1025525" y="2012950"/>
            <a:ext cx="4594225" cy="1179513"/>
          </a:xfrm>
          <a:prstGeom prst="rect">
            <a:avLst/>
          </a:prstGeom>
          <a:noFill/>
          <a:ln w="9525">
            <a:noFill/>
          </a:ln>
        </p:spPr>
        <p:txBody>
          <a:bodyPr wrap="none" lIns="0" tIns="0" rIns="0" bIns="0" anchor="b" anchorCtr="0"/>
          <a:p>
            <a:r>
              <a:rPr lang="en-US" altLang="zh-CN" sz="2000" b="1" dirty="0">
                <a:solidFill>
                  <a:srgbClr val="407385"/>
                </a:solidFill>
                <a:latin typeface="微软雅黑" panose="020B0503020204020204" charset="-122"/>
                <a:ea typeface="微软雅黑" panose="020B0503020204020204" charset="-122"/>
                <a:sym typeface="微软雅黑" panose="020B0503020204020204" charset="-122"/>
              </a:rPr>
              <a:t>          </a:t>
            </a:r>
            <a:r>
              <a:rPr lang="zh-CN" altLang="en-US" sz="2000" b="1" dirty="0">
                <a:solidFill>
                  <a:srgbClr val="407385"/>
                </a:solidFill>
                <a:latin typeface="微软雅黑" panose="020B0503020204020204" charset="-122"/>
                <a:ea typeface="微软雅黑" panose="020B0503020204020204" charset="-122"/>
                <a:sym typeface="微软雅黑" panose="020B0503020204020204" charset="-122"/>
              </a:rPr>
              <a:t>城镇开发边界内的项目</a:t>
            </a:r>
            <a:endParaRPr lang="zh-CN" altLang="en-US" dirty="0">
              <a:latin typeface="微软雅黑" panose="020B0503020204020204" charset="-122"/>
              <a:ea typeface="微软雅黑" panose="020B0503020204020204" charset="-122"/>
            </a:endParaRPr>
          </a:p>
        </p:txBody>
      </p:sp>
      <p:sp>
        <p:nvSpPr>
          <p:cNvPr id="72713" name="矩形 9"/>
          <p:cNvSpPr/>
          <p:nvPr/>
        </p:nvSpPr>
        <p:spPr>
          <a:xfrm>
            <a:off x="792163" y="4017963"/>
            <a:ext cx="5053012" cy="1312862"/>
          </a:xfrm>
          <a:prstGeom prst="rect">
            <a:avLst/>
          </a:prstGeom>
          <a:noFill/>
          <a:ln w="9525">
            <a:noFill/>
          </a:ln>
        </p:spPr>
        <p:txBody>
          <a:bodyPr wrap="square" lIns="0" tIns="0" rIns="0" bIns="0" anchor="ctr" anchorCtr="0"/>
          <a:p>
            <a:pPr>
              <a:lnSpc>
                <a:spcPct val="14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选址与控规不符的，原则上应调整项目选址；重大项目对选址有特殊要求的，经研究论证控规修改可行的，依法依规加快修改；项目选址无控规的，加紧编制。同时，抢抓</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城镇开发边界局部优化调整</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的机遇，尽可能满足项目用地需求。</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72714" name="矩形 11"/>
          <p:cNvSpPr/>
          <p:nvPr/>
        </p:nvSpPr>
        <p:spPr>
          <a:xfrm>
            <a:off x="7089775" y="2098040"/>
            <a:ext cx="4594225" cy="1179513"/>
          </a:xfrm>
          <a:prstGeom prst="rect">
            <a:avLst/>
          </a:prstGeom>
          <a:noFill/>
          <a:ln w="9525">
            <a:noFill/>
          </a:ln>
        </p:spPr>
        <p:txBody>
          <a:bodyPr wrap="none" lIns="0" tIns="0" rIns="0" bIns="0" anchor="b" anchorCtr="0"/>
          <a:p>
            <a:r>
              <a:rPr lang="zh-CN" altLang="en-US" sz="2000" b="1" dirty="0">
                <a:solidFill>
                  <a:srgbClr val="407385"/>
                </a:solidFill>
                <a:latin typeface="微软雅黑" panose="020B0503020204020204" charset="-122"/>
                <a:ea typeface="微软雅黑" panose="020B0503020204020204" charset="-122"/>
                <a:sym typeface="微软雅黑" panose="020B0503020204020204" charset="-122"/>
              </a:rPr>
              <a:t>城镇开发边界外的项目</a:t>
            </a:r>
            <a:endParaRPr lang="zh-CN" altLang="en-US" dirty="0">
              <a:latin typeface="微软雅黑" panose="020B0503020204020204" charset="-122"/>
              <a:ea typeface="微软雅黑" panose="020B0503020204020204" charset="-122"/>
            </a:endParaRPr>
          </a:p>
        </p:txBody>
      </p:sp>
      <p:sp>
        <p:nvSpPr>
          <p:cNvPr id="72715" name="矩形 14"/>
          <p:cNvSpPr/>
          <p:nvPr/>
        </p:nvSpPr>
        <p:spPr>
          <a:xfrm>
            <a:off x="6475413" y="3540125"/>
            <a:ext cx="4595812" cy="2435225"/>
          </a:xfrm>
          <a:prstGeom prst="rect">
            <a:avLst/>
          </a:prstGeom>
          <a:noFill/>
          <a:ln w="9525">
            <a:noFill/>
          </a:ln>
        </p:spPr>
        <p:txBody>
          <a:bodyPr wrap="square" lIns="0" tIns="0" rIns="0" bIns="0" anchor="t" anchorCtr="0"/>
          <a:p>
            <a:pPr algn="just">
              <a:lnSpc>
                <a:spcPct val="15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按照乡镇国土空间规划进行选址，有特殊需求的，超前谋划，编制好村庄规划，</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统筹各类规划要素</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，县级各部门工作要压茬进行，必有的环节紧密衔接，将时间压缩至最短。</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a:p>
            <a:pPr algn="just">
              <a:lnSpc>
                <a:spcPct val="150000"/>
              </a:lnSpc>
            </a:pP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72716" name="文本框 15"/>
          <p:cNvSpPr/>
          <p:nvPr/>
        </p:nvSpPr>
        <p:spPr>
          <a:xfrm>
            <a:off x="825500" y="1716088"/>
            <a:ext cx="10633075" cy="810260"/>
          </a:xfrm>
          <a:prstGeom prst="rect">
            <a:avLst/>
          </a:prstGeom>
          <a:noFill/>
          <a:ln w="9525">
            <a:noFill/>
          </a:ln>
        </p:spPr>
        <p:txBody>
          <a:bodyPr wrap="square" anchor="t" anchorCtr="0">
            <a:spAutoFit/>
          </a:bodyPr>
          <a:p>
            <a:pPr>
              <a:lnSpc>
                <a:spcPct val="130000"/>
              </a:lnSpc>
            </a:pPr>
            <a:r>
              <a:rPr lang="en-US" altLang="zh-CN" b="1" dirty="0">
                <a:solidFill>
                  <a:srgbClr val="C00000"/>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加强</a:t>
            </a:r>
            <a:r>
              <a:rPr lang="en-US" altLang="zh-CN" b="1" dirty="0">
                <a:solidFill>
                  <a:srgbClr val="C00000"/>
                </a:solidFill>
                <a:latin typeface="微软雅黑" panose="020B0503020204020204" charset="-122"/>
                <a:ea typeface="微软雅黑" panose="020B0503020204020204" charset="-122"/>
                <a:sym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三级三类</a:t>
            </a:r>
            <a:r>
              <a:rPr lang="en-US" altLang="zh-CN" b="1" dirty="0">
                <a:solidFill>
                  <a:srgbClr val="C00000"/>
                </a:solidFill>
                <a:latin typeface="微软雅黑" panose="020B0503020204020204" charset="-122"/>
                <a:ea typeface="微软雅黑" panose="020B0503020204020204" charset="-122"/>
                <a:sym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空间规划研究，加快编制空间类专项规划，对重点项目提前谋划，确保项目选址符合国土空间规划。</a:t>
            </a:r>
            <a:endParaRPr lang="zh-CN" altLang="en-US" dirty="0">
              <a:latin typeface="微软雅黑" panose="020B0503020204020204" charset="-122"/>
              <a:ea typeface="微软雅黑" panose="020B0503020204020204" charset="-122"/>
            </a:endParaRPr>
          </a:p>
        </p:txBody>
      </p:sp>
      <p:sp>
        <p:nvSpPr>
          <p:cNvPr id="72717" name="直接连接符 16"/>
          <p:cNvSpPr/>
          <p:nvPr/>
        </p:nvSpPr>
        <p:spPr>
          <a:xfrm>
            <a:off x="825500" y="3460750"/>
            <a:ext cx="4591050" cy="0"/>
          </a:xfrm>
          <a:prstGeom prst="line">
            <a:avLst/>
          </a:prstGeom>
          <a:ln w="19050" cap="flat" cmpd="sng">
            <a:solidFill>
              <a:srgbClr val="7030A0"/>
            </a:solidFill>
            <a:prstDash val="solid"/>
            <a:round/>
            <a:headEnd type="none" w="med" len="med"/>
            <a:tailEnd type="none" w="med" len="med"/>
          </a:ln>
        </p:spPr>
      </p:sp>
      <p:sp>
        <p:nvSpPr>
          <p:cNvPr id="72718" name="直接连接符 17"/>
          <p:cNvSpPr/>
          <p:nvPr/>
        </p:nvSpPr>
        <p:spPr>
          <a:xfrm>
            <a:off x="6475413" y="3460750"/>
            <a:ext cx="4589462" cy="0"/>
          </a:xfrm>
          <a:prstGeom prst="line">
            <a:avLst/>
          </a:prstGeom>
          <a:ln w="19050" cap="flat" cmpd="sng">
            <a:solidFill>
              <a:srgbClr val="7030A0"/>
            </a:solidFill>
            <a:prstDash val="solid"/>
            <a:round/>
            <a:headEnd type="none" w="med" len="med"/>
            <a:tailEnd type="none" w="med" len="med"/>
          </a:ln>
        </p:spPr>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3730" name="圆角矩形 8"/>
          <p:cNvSpPr/>
          <p:nvPr/>
        </p:nvSpPr>
        <p:spPr>
          <a:xfrm>
            <a:off x="7854950" y="4140200"/>
            <a:ext cx="3416300" cy="2070100"/>
          </a:xfrm>
          <a:prstGeom prst="roundRect">
            <a:avLst>
              <a:gd name="adj" fmla="val 16667"/>
            </a:avLst>
          </a:prstGeom>
          <a:solidFill>
            <a:schemeClr val="tx2"/>
          </a:solidFill>
          <a:ln w="12700" cap="flat" cmpd="sng">
            <a:solidFill>
              <a:srgbClr val="0C0C0C"/>
            </a:solidFill>
            <a:prstDash val="dash"/>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73731" name="圆角矩形 8"/>
          <p:cNvSpPr/>
          <p:nvPr/>
        </p:nvSpPr>
        <p:spPr>
          <a:xfrm>
            <a:off x="4273550" y="4152900"/>
            <a:ext cx="3454400" cy="2070100"/>
          </a:xfrm>
          <a:prstGeom prst="roundRect">
            <a:avLst>
              <a:gd name="adj" fmla="val 16667"/>
            </a:avLst>
          </a:prstGeom>
          <a:solidFill>
            <a:schemeClr val="tx2"/>
          </a:solidFill>
          <a:ln w="12700" cap="flat" cmpd="sng">
            <a:solidFill>
              <a:srgbClr val="0C0C0C"/>
            </a:solidFill>
            <a:prstDash val="dash"/>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73732" name="圆角矩形 8"/>
          <p:cNvSpPr/>
          <p:nvPr/>
        </p:nvSpPr>
        <p:spPr>
          <a:xfrm>
            <a:off x="747713" y="4140200"/>
            <a:ext cx="3233737" cy="1976438"/>
          </a:xfrm>
          <a:prstGeom prst="roundRect">
            <a:avLst>
              <a:gd name="adj" fmla="val 16667"/>
            </a:avLst>
          </a:prstGeom>
          <a:solidFill>
            <a:schemeClr val="tx2"/>
          </a:solidFill>
          <a:ln w="12700" cap="flat" cmpd="sng">
            <a:solidFill>
              <a:srgbClr val="0C0C0C"/>
            </a:solidFill>
            <a:prstDash val="dash"/>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73733" name="圆角矩形 26"/>
          <p:cNvSpPr/>
          <p:nvPr/>
        </p:nvSpPr>
        <p:spPr>
          <a:xfrm>
            <a:off x="8081963" y="1782763"/>
            <a:ext cx="2625725" cy="1606550"/>
          </a:xfrm>
          <a:prstGeom prst="roundRect">
            <a:avLst>
              <a:gd name="adj" fmla="val 16667"/>
            </a:avLst>
          </a:prstGeom>
          <a:noFill/>
          <a:ln w="12700" cap="flat" cmpd="sng">
            <a:solidFill>
              <a:srgbClr val="3157AA"/>
            </a:solidFill>
            <a:prstDash val="solid"/>
            <a:round/>
            <a:headEnd type="none" w="med" len="med"/>
            <a:tailEnd type="none" w="med" len="med"/>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73734" name="圆角矩形 24"/>
          <p:cNvSpPr/>
          <p:nvPr/>
        </p:nvSpPr>
        <p:spPr>
          <a:xfrm>
            <a:off x="4684713" y="1793875"/>
            <a:ext cx="2625725" cy="1606550"/>
          </a:xfrm>
          <a:prstGeom prst="roundRect">
            <a:avLst>
              <a:gd name="adj" fmla="val 16667"/>
            </a:avLst>
          </a:prstGeom>
          <a:noFill/>
          <a:ln w="12700" cap="flat" cmpd="sng">
            <a:solidFill>
              <a:srgbClr val="3157AA"/>
            </a:solidFill>
            <a:prstDash val="solid"/>
            <a:round/>
            <a:headEnd type="none" w="med" len="med"/>
            <a:tailEnd type="none" w="med" len="med"/>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73736" name="圆角矩形 22"/>
          <p:cNvSpPr/>
          <p:nvPr/>
        </p:nvSpPr>
        <p:spPr>
          <a:xfrm>
            <a:off x="1222375" y="1782763"/>
            <a:ext cx="2625725" cy="1616075"/>
          </a:xfrm>
          <a:prstGeom prst="roundRect">
            <a:avLst>
              <a:gd name="adj" fmla="val 16667"/>
            </a:avLst>
          </a:prstGeom>
          <a:noFill/>
          <a:ln w="12700" cap="flat" cmpd="sng">
            <a:solidFill>
              <a:srgbClr val="3157AA"/>
            </a:solidFill>
            <a:prstDash val="solid"/>
            <a:round/>
            <a:headEnd type="none" w="med" len="med"/>
            <a:tailEnd type="none" w="med" len="med"/>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73737" name="文本框 4"/>
          <p:cNvSpPr/>
          <p:nvPr/>
        </p:nvSpPr>
        <p:spPr>
          <a:xfrm>
            <a:off x="0" y="187325"/>
            <a:ext cx="3448050"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明确下步工作措施</a:t>
            </a:r>
            <a:endParaRPr lang="zh-CN" altLang="en-US" dirty="0">
              <a:latin typeface="微软雅黑" panose="020B0503020204020204" charset="-122"/>
              <a:ea typeface="微软雅黑" panose="020B0503020204020204" charset="-122"/>
            </a:endParaRPr>
          </a:p>
        </p:txBody>
      </p:sp>
      <p:sp>
        <p:nvSpPr>
          <p:cNvPr id="73738"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73739"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微软雅黑" panose="020B0503020204020204" charset="-122"/>
                <a:ea typeface="微软雅黑" panose="020B0503020204020204" charset="-122"/>
                <a:sym typeface="微软雅黑" panose="020B0503020204020204" charset="-122"/>
              </a:rPr>
              <a:t>（二）全力做好新增计划指标保障</a:t>
            </a:r>
            <a:endParaRPr lang="zh-CN" altLang="en-US" dirty="0">
              <a:latin typeface="微软雅黑" panose="020B0503020204020204" charset="-122"/>
              <a:ea typeface="微软雅黑" panose="020B0503020204020204" charset="-122"/>
            </a:endParaRPr>
          </a:p>
        </p:txBody>
      </p:sp>
      <p:sp>
        <p:nvSpPr>
          <p:cNvPr id="73740" name="矩形 2"/>
          <p:cNvSpPr/>
          <p:nvPr/>
        </p:nvSpPr>
        <p:spPr>
          <a:xfrm>
            <a:off x="844550" y="3709670"/>
            <a:ext cx="3233738" cy="1789113"/>
          </a:xfrm>
          <a:prstGeom prst="rect">
            <a:avLst/>
          </a:prstGeom>
          <a:noFill/>
          <a:ln w="9525">
            <a:noFill/>
          </a:ln>
        </p:spPr>
        <p:txBody>
          <a:bodyPr wrap="square" lIns="0" tIns="0" rIns="0" bIns="0" anchor="ctr" anchorCtr="0"/>
          <a:p>
            <a:pPr>
              <a:lnSpc>
                <a:spcPct val="130000"/>
              </a:lnSpc>
            </a:pP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一是加快批而未供和闲置土地处置。</a:t>
            </a:r>
            <a:endParaRPr lang="zh-CN" altLang="en-US" sz="1600" b="1" dirty="0">
              <a:solidFill>
                <a:srgbClr val="C00000"/>
              </a:solidFill>
              <a:latin typeface="微软雅黑" panose="020B0503020204020204" charset="-122"/>
              <a:ea typeface="微软雅黑" panose="020B0503020204020204" charset="-122"/>
              <a:sym typeface="微软雅黑" panose="020B0503020204020204" charset="-122"/>
            </a:endParaRPr>
          </a:p>
          <a:p>
            <a:endParaRPr lang="zh-CN" altLang="en-US" sz="1600" b="1" dirty="0">
              <a:solidFill>
                <a:srgbClr val="C00000"/>
              </a:solidFill>
              <a:latin typeface="微软雅黑" panose="020B0503020204020204" charset="-122"/>
              <a:ea typeface="微软雅黑" panose="020B0503020204020204" charset="-122"/>
              <a:sym typeface="微软雅黑" panose="020B0503020204020204" charset="-122"/>
            </a:endParaRPr>
          </a:p>
          <a:p>
            <a:pPr>
              <a:lnSpc>
                <a:spcPct val="13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    全面梳理摸清底数，逐地块制定盘活利用措施，明确时间表、路线图，加快推进化解和有效盘活利用，最大程度获取上级核补新增指标。</a:t>
            </a:r>
            <a:endParaRPr lang="zh-CN" altLang="en-US" dirty="0">
              <a:latin typeface="微软雅黑" panose="020B0503020204020204" charset="-122"/>
              <a:ea typeface="微软雅黑" panose="020B0503020204020204" charset="-122"/>
            </a:endParaRPr>
          </a:p>
        </p:txBody>
      </p:sp>
      <p:sp>
        <p:nvSpPr>
          <p:cNvPr id="73741" name="矩形 8"/>
          <p:cNvSpPr/>
          <p:nvPr/>
        </p:nvSpPr>
        <p:spPr>
          <a:xfrm>
            <a:off x="4386263" y="4424363"/>
            <a:ext cx="3378200" cy="358775"/>
          </a:xfrm>
          <a:prstGeom prst="rect">
            <a:avLst/>
          </a:prstGeom>
          <a:noFill/>
          <a:ln w="9525">
            <a:noFill/>
          </a:ln>
        </p:spPr>
        <p:txBody>
          <a:bodyPr wrap="square" lIns="0" tIns="0" rIns="0" bIns="0" anchor="ctr" anchorCtr="0"/>
          <a:p>
            <a:pPr>
              <a:lnSpc>
                <a:spcPct val="110000"/>
              </a:lnSpc>
            </a:pP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二是争取更多项目纳入省级重点清单。</a:t>
            </a:r>
            <a:endParaRPr lang="zh-CN" altLang="en-US" sz="1600" b="1" dirty="0">
              <a:solidFill>
                <a:srgbClr val="C00000"/>
              </a:solidFill>
              <a:latin typeface="微软雅黑" panose="020B0503020204020204" charset="-122"/>
              <a:ea typeface="微软雅黑" panose="020B0503020204020204" charset="-122"/>
              <a:sym typeface="微软雅黑" panose="020B0503020204020204" charset="-122"/>
            </a:endParaRPr>
          </a:p>
          <a:p>
            <a:endParaRPr lang="zh-CN" altLang="en-US" sz="1600" b="1" dirty="0">
              <a:solidFill>
                <a:srgbClr val="C00000"/>
              </a:solidFill>
              <a:latin typeface="微软雅黑" panose="020B0503020204020204" charset="-122"/>
              <a:ea typeface="微软雅黑" panose="020B0503020204020204" charset="-122"/>
              <a:sym typeface="微软雅黑" panose="020B0503020204020204" charset="-122"/>
            </a:endParaRPr>
          </a:p>
          <a:p>
            <a:pPr>
              <a:lnSpc>
                <a:spcPct val="13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    新增用地面积大的项目申请调入省重大、省重点工业、省重点外资和省重点数字经济项目，争取省以上统筹保障指标。</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73742" name="矩形 12"/>
          <p:cNvSpPr/>
          <p:nvPr/>
        </p:nvSpPr>
        <p:spPr>
          <a:xfrm>
            <a:off x="8081963" y="3860800"/>
            <a:ext cx="3124200" cy="2362200"/>
          </a:xfrm>
          <a:prstGeom prst="rect">
            <a:avLst/>
          </a:prstGeom>
          <a:noFill/>
          <a:ln w="9525">
            <a:noFill/>
          </a:ln>
        </p:spPr>
        <p:txBody>
          <a:bodyPr wrap="square" lIns="0" tIns="0" rIns="0" bIns="0" anchor="ctr" anchorCtr="0"/>
          <a:p>
            <a:pPr>
              <a:lnSpc>
                <a:spcPct val="120000"/>
              </a:lnSpc>
            </a:pP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三是科学统筹精准投放使用指标。</a:t>
            </a:r>
            <a:endParaRPr lang="zh-CN" altLang="en-US" sz="1600" b="1" dirty="0">
              <a:solidFill>
                <a:srgbClr val="C00000"/>
              </a:solidFill>
              <a:latin typeface="微软雅黑" panose="020B0503020204020204" charset="-122"/>
              <a:ea typeface="微软雅黑" panose="020B0503020204020204" charset="-122"/>
              <a:sym typeface="微软雅黑" panose="020B0503020204020204" charset="-122"/>
            </a:endParaRPr>
          </a:p>
          <a:p>
            <a:endParaRPr lang="zh-CN" altLang="en-US" sz="1600" b="1" dirty="0">
              <a:solidFill>
                <a:srgbClr val="C00000"/>
              </a:solidFill>
              <a:latin typeface="微软雅黑" panose="020B0503020204020204" charset="-122"/>
              <a:ea typeface="微软雅黑" panose="020B0503020204020204" charset="-122"/>
              <a:sym typeface="微软雅黑" panose="020B0503020204020204" charset="-122"/>
            </a:endParaRPr>
          </a:p>
          <a:p>
            <a:pPr>
              <a:lnSpc>
                <a:spcPct val="13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    用足用好新增计划指标</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免申直配</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和</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梯度激励</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机制，争取获得激励奖励指标。做好辖区内重点项目和民生项目用地的统筹谋划，将指标要素更多投放到优势地区和优势产业。</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algn="ct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73743" name="直接连接符 19"/>
          <p:cNvSpPr/>
          <p:nvPr/>
        </p:nvSpPr>
        <p:spPr>
          <a:xfrm flipV="1">
            <a:off x="844550" y="3575050"/>
            <a:ext cx="10366375" cy="47625"/>
          </a:xfrm>
          <a:prstGeom prst="line">
            <a:avLst/>
          </a:prstGeom>
          <a:ln w="31750" cap="rnd" cmpd="sng">
            <a:solidFill>
              <a:schemeClr val="accent1"/>
            </a:solidFill>
            <a:prstDash val="solid"/>
            <a:round/>
            <a:headEnd type="none" w="med" len="med"/>
            <a:tailEnd type="none" w="med" len="med"/>
          </a:ln>
        </p:spPr>
      </p:sp>
      <p:pic>
        <p:nvPicPr>
          <p:cNvPr id="73744" name="http://photo-static-api.fotomore.com/creative/vcg/400/new/VCG41N1144089291.jpg?uid=386&amp;timestamp=1745743599&amp;sign=2c07b13c6428ee8ef9c30f1d3d44a0b6"/>
          <p:cNvPicPr>
            <a:picLocks noChangeAspect="1"/>
          </p:cNvPicPr>
          <p:nvPr/>
        </p:nvPicPr>
        <p:blipFill>
          <a:blip r:embed="rId2"/>
          <a:stretch>
            <a:fillRect/>
          </a:stretch>
        </p:blipFill>
        <p:spPr>
          <a:xfrm>
            <a:off x="1404938" y="1806575"/>
            <a:ext cx="2341562" cy="1560513"/>
          </a:xfrm>
          <a:prstGeom prst="rect">
            <a:avLst/>
          </a:prstGeom>
          <a:noFill/>
          <a:ln w="9525">
            <a:noFill/>
          </a:ln>
        </p:spPr>
      </p:pic>
      <p:pic>
        <p:nvPicPr>
          <p:cNvPr id="2" name="http://photo-static-api.fotomore.com/creative/vcg/400/new/VCG211371839326.jpg?uid=386&amp;timestamp=1745743701&amp;sign=dffb99bbf2e1cce850f5142f1624e19d"/>
          <p:cNvPicPr>
            <a:picLocks noChangeAspect="1"/>
          </p:cNvPicPr>
          <p:nvPr/>
        </p:nvPicPr>
        <p:blipFill>
          <a:blip r:embed="rId3"/>
          <a:stretch>
            <a:fillRect/>
          </a:stretch>
        </p:blipFill>
        <p:spPr>
          <a:xfrm>
            <a:off x="4891088" y="1851025"/>
            <a:ext cx="2271712" cy="1538288"/>
          </a:xfrm>
          <a:prstGeom prst="rect">
            <a:avLst/>
          </a:prstGeom>
          <a:noFill/>
          <a:ln w="9525">
            <a:noFill/>
          </a:ln>
        </p:spPr>
      </p:pic>
      <p:pic>
        <p:nvPicPr>
          <p:cNvPr id="3" name="http://photo-static-api.fotomore.com/creative/vcg/400/version23/VCG41506757488.jpg?uid=386&amp;timestamp=1745743772&amp;sign=d2ab586bce193b703888e5522d24b76e"/>
          <p:cNvPicPr>
            <a:picLocks noChangeAspect="1"/>
          </p:cNvPicPr>
          <p:nvPr/>
        </p:nvPicPr>
        <p:blipFill>
          <a:blip r:embed="rId4"/>
          <a:srcRect l="1407" r="8095"/>
          <a:stretch>
            <a:fillRect/>
          </a:stretch>
        </p:blipFill>
        <p:spPr>
          <a:xfrm>
            <a:off x="8251825" y="1863725"/>
            <a:ext cx="2286000" cy="1512888"/>
          </a:xfrm>
          <a:prstGeom prst="rect">
            <a:avLst/>
          </a:prstGeom>
          <a:noFill/>
          <a:ln w="9525">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4754" name="文本框 4"/>
          <p:cNvSpPr/>
          <p:nvPr/>
        </p:nvSpPr>
        <p:spPr>
          <a:xfrm>
            <a:off x="0" y="187325"/>
            <a:ext cx="3448050"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明确下步工作措施</a:t>
            </a:r>
            <a:endParaRPr lang="zh-CN" altLang="en-US" dirty="0">
              <a:latin typeface="微软雅黑" panose="020B0503020204020204" charset="-122"/>
              <a:ea typeface="微软雅黑" panose="020B0503020204020204" charset="-122"/>
            </a:endParaRPr>
          </a:p>
        </p:txBody>
      </p:sp>
      <p:sp>
        <p:nvSpPr>
          <p:cNvPr id="74755"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74756" name="文本框 6"/>
          <p:cNvSpPr/>
          <p:nvPr/>
        </p:nvSpPr>
        <p:spPr>
          <a:xfrm>
            <a:off x="825500" y="981075"/>
            <a:ext cx="6880225" cy="428625"/>
          </a:xfrm>
          <a:prstGeom prst="rect">
            <a:avLst/>
          </a:prstGeom>
          <a:noFill/>
          <a:ln w="9525">
            <a:noFill/>
          </a:ln>
        </p:spPr>
        <p:txBody>
          <a:bodyPr wrap="square" anchor="t" anchorCtr="0">
            <a:spAutoFit/>
          </a:bodyPr>
          <a:p>
            <a:r>
              <a:rPr lang="zh-CN" altLang="en-US" sz="2200" b="1" dirty="0">
                <a:latin typeface="微软雅黑" panose="020B0503020204020204" charset="-122"/>
                <a:ea typeface="微软雅黑" panose="020B0503020204020204" charset="-122"/>
                <a:sym typeface="微软雅黑" panose="020B0503020204020204" charset="-122"/>
              </a:rPr>
              <a:t>（三）</a:t>
            </a:r>
            <a:r>
              <a:rPr lang="zh-CN" altLang="en-US" sz="2200" b="1" dirty="0">
                <a:solidFill>
                  <a:srgbClr val="000000"/>
                </a:solidFill>
                <a:latin typeface="微软雅黑" panose="020B0503020204020204" charset="-122"/>
                <a:ea typeface="微软雅黑" panose="020B0503020204020204" charset="-122"/>
                <a:sym typeface="微软雅黑" panose="020B0503020204020204" charset="-122"/>
              </a:rPr>
              <a:t>严格落实耕地占补平衡政策要求</a:t>
            </a:r>
            <a:endParaRPr lang="zh-CN" altLang="en-US" dirty="0">
              <a:latin typeface="微软雅黑" panose="020B0503020204020204" charset="-122"/>
              <a:ea typeface="微软雅黑" panose="020B0503020204020204" charset="-122"/>
            </a:endParaRPr>
          </a:p>
        </p:txBody>
      </p:sp>
      <p:sp>
        <p:nvSpPr>
          <p:cNvPr id="74757" name="文本框 1"/>
          <p:cNvSpPr/>
          <p:nvPr/>
        </p:nvSpPr>
        <p:spPr>
          <a:xfrm>
            <a:off x="549275" y="1535113"/>
            <a:ext cx="11093450" cy="1476375"/>
          </a:xfrm>
          <a:prstGeom prst="rect">
            <a:avLst/>
          </a:prstGeom>
          <a:solidFill>
            <a:srgbClr val="F2F2F2"/>
          </a:solidFill>
          <a:ln w="9525">
            <a:noFill/>
          </a:ln>
        </p:spPr>
        <p:txBody>
          <a:bodyPr wrap="square" anchor="t" anchorCtr="0">
            <a:spAutoFit/>
          </a:bodyPr>
          <a:p>
            <a:pPr indent="406400" algn="just">
              <a:lnSpc>
                <a:spcPts val="27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目前，国家明确实行</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“以补定占”</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的</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“大占补平衡”</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政策，将非农建设、造林种树、种果种茶等各类占用耕地行为统一纳入耕地占补平衡管理。各县级政府应提前谋划建立县级耕地占补平衡指标数据库，精选纳入数据库地块。同时，统筹占补平衡剩余指标，加快新增补充耕地入库进度，做好“大占补平衡”政策实施前的指标保障。我们资规部门将积极谋划推进市级占补平衡库建设，统筹各地占补平衡指标，保障市级重大建设项目需求。</a:t>
            </a:r>
            <a:endParaRPr lang="zh-CN" altLang="en-US" dirty="0">
              <a:latin typeface="微软雅黑" panose="020B0503020204020204" charset="-122"/>
              <a:ea typeface="微软雅黑" panose="020B0503020204020204" charset="-122"/>
            </a:endParaRPr>
          </a:p>
        </p:txBody>
      </p:sp>
      <p:pic>
        <p:nvPicPr>
          <p:cNvPr id="74758" name="http://photo-static-api.fotomore.com/creative/vcg/400/new/VCG41N1358157291.jpg?uid=386&amp;timestamp=1745743943&amp;sign=8fe5203e4c7bd04f5abf21dd0df28880"/>
          <p:cNvPicPr>
            <a:picLocks noChangeAspect="1"/>
          </p:cNvPicPr>
          <p:nvPr/>
        </p:nvPicPr>
        <p:blipFill>
          <a:blip r:embed="rId2"/>
          <a:stretch>
            <a:fillRect/>
          </a:stretch>
        </p:blipFill>
        <p:spPr>
          <a:xfrm>
            <a:off x="6410325" y="3357563"/>
            <a:ext cx="4527550" cy="3017837"/>
          </a:xfrm>
          <a:prstGeom prst="rect">
            <a:avLst/>
          </a:prstGeom>
          <a:noFill/>
          <a:ln w="9525">
            <a:noFill/>
          </a:ln>
        </p:spPr>
      </p:pic>
      <p:pic>
        <p:nvPicPr>
          <p:cNvPr id="74759" name="http://photo-static-api.fotomore.com/creative/vcg/400/new/VCG41N1319538820.jpg?uid=386&amp;timestamp=1745743943&amp;sign=8fe5203e4c7bd04f5abf21dd0df28880"/>
          <p:cNvPicPr>
            <a:picLocks noChangeAspect="1"/>
          </p:cNvPicPr>
          <p:nvPr/>
        </p:nvPicPr>
        <p:blipFill>
          <a:blip r:embed="rId3"/>
          <a:stretch>
            <a:fillRect/>
          </a:stretch>
        </p:blipFill>
        <p:spPr>
          <a:xfrm>
            <a:off x="1193800" y="3357563"/>
            <a:ext cx="4470400" cy="2979737"/>
          </a:xfrm>
          <a:prstGeom prst="rect">
            <a:avLst/>
          </a:prstGeom>
          <a:noFill/>
          <a:ln w="9525">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5778" name="矩形 13"/>
          <p:cNvSpPr/>
          <p:nvPr/>
        </p:nvSpPr>
        <p:spPr>
          <a:xfrm>
            <a:off x="382588" y="4622800"/>
            <a:ext cx="6142037" cy="1581150"/>
          </a:xfrm>
          <a:prstGeom prst="rect">
            <a:avLst/>
          </a:prstGeom>
          <a:solidFill>
            <a:srgbClr val="D8D8D8"/>
          </a:solidFill>
          <a:ln w="12700">
            <a:noFill/>
          </a:ln>
        </p:spPr>
        <p:txBody>
          <a:bodyPr anchor="ctr" anchorCtr="0"/>
          <a:p>
            <a:pPr algn="ctr">
              <a:lnSpc>
                <a:spcPct val="130000"/>
              </a:lnSpc>
            </a:pPr>
            <a:endParaRPr lang="zh-CN" altLang="zh-CN">
              <a:solidFill>
                <a:srgbClr val="FFFFFF"/>
              </a:solidFill>
              <a:latin typeface="微软雅黑" panose="020B0503020204020204" charset="-122"/>
              <a:ea typeface="微软雅黑" panose="020B0503020204020204" charset="-122"/>
            </a:endParaRPr>
          </a:p>
        </p:txBody>
      </p:sp>
      <p:sp>
        <p:nvSpPr>
          <p:cNvPr id="75779" name="矩形 12"/>
          <p:cNvSpPr/>
          <p:nvPr/>
        </p:nvSpPr>
        <p:spPr>
          <a:xfrm>
            <a:off x="355600" y="2727325"/>
            <a:ext cx="6142038" cy="1571625"/>
          </a:xfrm>
          <a:prstGeom prst="rect">
            <a:avLst/>
          </a:prstGeom>
          <a:solidFill>
            <a:srgbClr val="D8D8D8"/>
          </a:solidFill>
          <a:ln w="12700">
            <a:noFill/>
          </a:ln>
        </p:spPr>
        <p:txBody>
          <a:bodyPr anchor="ctr" anchorCtr="0"/>
          <a:p>
            <a:pPr algn="ctr">
              <a:lnSpc>
                <a:spcPct val="130000"/>
              </a:lnSpc>
            </a:pPr>
            <a:endParaRPr lang="zh-CN" altLang="zh-CN">
              <a:solidFill>
                <a:srgbClr val="FFFFFF"/>
              </a:solidFill>
              <a:latin typeface="微软雅黑" panose="020B0503020204020204" charset="-122"/>
              <a:ea typeface="微软雅黑" panose="020B0503020204020204" charset="-122"/>
            </a:endParaRPr>
          </a:p>
        </p:txBody>
      </p:sp>
      <p:sp>
        <p:nvSpPr>
          <p:cNvPr id="75780" name="矩形 10"/>
          <p:cNvSpPr/>
          <p:nvPr/>
        </p:nvSpPr>
        <p:spPr>
          <a:xfrm>
            <a:off x="355600" y="1663700"/>
            <a:ext cx="10864850" cy="657225"/>
          </a:xfrm>
          <a:prstGeom prst="rect">
            <a:avLst/>
          </a:prstGeom>
          <a:solidFill>
            <a:srgbClr val="D8D8D8"/>
          </a:solidFill>
          <a:ln w="12700">
            <a:noFill/>
          </a:ln>
        </p:spPr>
        <p:txBody>
          <a:bodyPr anchor="ctr" anchorCtr="0"/>
          <a:p>
            <a:pPr algn="ctr">
              <a:lnSpc>
                <a:spcPct val="130000"/>
              </a:lnSpc>
            </a:pPr>
            <a:endParaRPr lang="zh-CN" altLang="zh-CN">
              <a:solidFill>
                <a:srgbClr val="FFFFFF"/>
              </a:solidFill>
              <a:latin typeface="微软雅黑" panose="020B0503020204020204" charset="-122"/>
              <a:ea typeface="微软雅黑" panose="020B0503020204020204" charset="-122"/>
            </a:endParaRPr>
          </a:p>
        </p:txBody>
      </p:sp>
      <p:sp>
        <p:nvSpPr>
          <p:cNvPr id="75781" name="文本框 4"/>
          <p:cNvSpPr/>
          <p:nvPr/>
        </p:nvSpPr>
        <p:spPr>
          <a:xfrm>
            <a:off x="0" y="187325"/>
            <a:ext cx="3448050"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明确下步工作措施</a:t>
            </a:r>
            <a:endParaRPr lang="zh-CN" altLang="en-US" dirty="0">
              <a:latin typeface="微软雅黑" panose="020B0503020204020204" charset="-122"/>
              <a:ea typeface="微软雅黑" panose="020B0503020204020204" charset="-122"/>
            </a:endParaRPr>
          </a:p>
        </p:txBody>
      </p:sp>
      <p:sp>
        <p:nvSpPr>
          <p:cNvPr id="75782"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75783"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微软雅黑" panose="020B0503020204020204" charset="-122"/>
                <a:ea typeface="微软雅黑" panose="020B0503020204020204" charset="-122"/>
                <a:sym typeface="微软雅黑" panose="020B0503020204020204" charset="-122"/>
              </a:rPr>
              <a:t>（四）</a:t>
            </a:r>
            <a:r>
              <a:rPr lang="zh-CN" altLang="en-US" sz="2200" b="1" dirty="0">
                <a:solidFill>
                  <a:srgbClr val="000000"/>
                </a:solidFill>
                <a:latin typeface="微软雅黑" panose="020B0503020204020204" charset="-122"/>
                <a:ea typeface="微软雅黑" panose="020B0503020204020204" charset="-122"/>
                <a:sym typeface="微软雅黑" panose="020B0503020204020204" charset="-122"/>
              </a:rPr>
              <a:t>全面加快土地征收速度</a:t>
            </a:r>
            <a:endParaRPr lang="zh-CN" altLang="en-US" dirty="0">
              <a:latin typeface="微软雅黑" panose="020B0503020204020204" charset="-122"/>
              <a:ea typeface="微软雅黑" panose="020B0503020204020204" charset="-122"/>
            </a:endParaRPr>
          </a:p>
        </p:txBody>
      </p:sp>
      <p:sp>
        <p:nvSpPr>
          <p:cNvPr id="75784" name="文本框 3"/>
          <p:cNvSpPr/>
          <p:nvPr/>
        </p:nvSpPr>
        <p:spPr>
          <a:xfrm>
            <a:off x="371475" y="2476500"/>
            <a:ext cx="6054725" cy="1139825"/>
          </a:xfrm>
          <a:prstGeom prst="rect">
            <a:avLst/>
          </a:prstGeom>
          <a:noFill/>
          <a:ln w="9525">
            <a:noFill/>
          </a:ln>
        </p:spPr>
        <p:txBody>
          <a:bodyPr anchor="t" anchorCtr="0"/>
          <a:p>
            <a:pPr indent="406400" algn="just">
              <a:lnSpc>
                <a:spcPct val="130000"/>
              </a:lnSpc>
            </a:pPr>
            <a:endParaRPr lang="zh-CN" altLang="en-US" sz="1600" b="1" dirty="0">
              <a:solidFill>
                <a:srgbClr val="000000"/>
              </a:solidFill>
              <a:latin typeface="微软雅黑" panose="020B0503020204020204" charset="-122"/>
              <a:ea typeface="微软雅黑" panose="020B0503020204020204" charset="-122"/>
              <a:sym typeface="微软雅黑" panose="020B0503020204020204" charset="-122"/>
            </a:endParaRPr>
          </a:p>
          <a:p>
            <a:pPr indent="406400" algn="just">
              <a:lnSpc>
                <a:spcPct val="130000"/>
              </a:lnSpc>
            </a:pP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二是</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做好群众工作。</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切实保障被征地群众合法权益，深入细致做好</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政策宣传</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和</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解疑释惑</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工作，制定</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激励措施</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，维护</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社会稳定</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严防负面舆情</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和</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重大信访</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事件发生。对个别未达成征地补偿安置协议的，根据征地补偿安置决定，依法组织实施。</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indent="406400" algn="just">
              <a:lnSpc>
                <a:spcPct val="140000"/>
              </a:lnSpc>
            </a:pP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p:txBody>
      </p:sp>
      <p:sp>
        <p:nvSpPr>
          <p:cNvPr id="75785" name="文本框 14"/>
          <p:cNvSpPr/>
          <p:nvPr/>
        </p:nvSpPr>
        <p:spPr>
          <a:xfrm>
            <a:off x="382588" y="4727575"/>
            <a:ext cx="6096000" cy="1371600"/>
          </a:xfrm>
          <a:prstGeom prst="rect">
            <a:avLst/>
          </a:prstGeom>
          <a:noFill/>
          <a:ln w="9525">
            <a:noFill/>
          </a:ln>
        </p:spPr>
        <p:txBody>
          <a:bodyPr wrap="square" anchor="t" anchorCtr="0">
            <a:spAutoFit/>
          </a:bodyPr>
          <a:p>
            <a:pPr indent="406400" algn="just">
              <a:lnSpc>
                <a:spcPct val="130000"/>
              </a:lnSpc>
            </a:pP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三是压茬统筹推进。</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聚焦项目</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用地全流程</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，抓住重点程序、破解堵点问题、盯紧</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关键环节</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，对涉及办理</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占林</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压矿</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等手续的，提前谋划、统筹推进，确保项目履行完征地程序后，第一时间高质量完成用地组卷，将项目用地报批时间压缩到最短。</a:t>
            </a:r>
            <a:endParaRPr lang="zh-CN" altLang="en-US" dirty="0">
              <a:latin typeface="微软雅黑" panose="020B0503020204020204" charset="-122"/>
              <a:ea typeface="微软雅黑" panose="020B0503020204020204" charset="-122"/>
            </a:endParaRPr>
          </a:p>
        </p:txBody>
      </p:sp>
      <p:sp>
        <p:nvSpPr>
          <p:cNvPr id="75786" name="文本框 15"/>
          <p:cNvSpPr/>
          <p:nvPr/>
        </p:nvSpPr>
        <p:spPr>
          <a:xfrm>
            <a:off x="374650" y="1612900"/>
            <a:ext cx="10880725" cy="730885"/>
          </a:xfrm>
          <a:prstGeom prst="rect">
            <a:avLst/>
          </a:prstGeom>
          <a:noFill/>
          <a:ln w="9525">
            <a:noFill/>
          </a:ln>
        </p:spPr>
        <p:txBody>
          <a:bodyPr wrap="square" anchor="t" anchorCtr="0">
            <a:spAutoFit/>
          </a:bodyPr>
          <a:p>
            <a:pPr indent="406400" algn="just">
              <a:lnSpc>
                <a:spcPct val="130000"/>
              </a:lnSpc>
            </a:pPr>
            <a:r>
              <a:rPr lang="zh-CN" altLang="en-US" sz="1600" b="1" dirty="0">
                <a:solidFill>
                  <a:srgbClr val="CC0000"/>
                </a:solidFill>
                <a:latin typeface="微软雅黑" panose="020B0503020204020204" charset="-122"/>
                <a:ea typeface="微软雅黑" panose="020B0503020204020204" charset="-122"/>
                <a:sym typeface="微软雅黑" panose="020B0503020204020204" charset="-122"/>
              </a:rPr>
              <a:t>一是</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筹集好资金。</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在财政支出压力较大的情况下，各地要精细核算重点项目土地征收所需费用，</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统筹纳入财政预算</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支出清单，提前预留征地资金，做到批前</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足额预存到位</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，批后</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及时拨付到位</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dirty="0">
              <a:latin typeface="微软雅黑" panose="020B0503020204020204" charset="-122"/>
              <a:ea typeface="微软雅黑" panose="020B0503020204020204" charset="-122"/>
            </a:endParaRPr>
          </a:p>
        </p:txBody>
      </p:sp>
      <p:pic>
        <p:nvPicPr>
          <p:cNvPr id="75787" name="图片 2"/>
          <p:cNvPicPr>
            <a:picLocks noChangeAspect="1"/>
          </p:cNvPicPr>
          <p:nvPr/>
        </p:nvPicPr>
        <p:blipFill>
          <a:blip r:embed="rId2"/>
          <a:stretch>
            <a:fillRect/>
          </a:stretch>
        </p:blipFill>
        <p:spPr>
          <a:xfrm>
            <a:off x="7639050" y="2590800"/>
            <a:ext cx="3486150" cy="3721100"/>
          </a:xfrm>
          <a:prstGeom prst="rect">
            <a:avLst/>
          </a:prstGeom>
          <a:noFill/>
          <a:ln w="9525" cap="flat" cmpd="sng">
            <a:solidFill>
              <a:schemeClr val="tx1"/>
            </a:solidFill>
            <a:prstDash val="solid"/>
            <a:miter/>
            <a:headEnd type="none" w="med" len="med"/>
            <a:tailEnd type="none" w="med" len="me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3314" name="灯片编号占位符 1"/>
          <p:cNvSpPr/>
          <p:nvPr>
            <p:ph type="sldNum" sz="quarter" idx="12"/>
          </p:nvPr>
        </p:nvSpPr>
        <p:spPr/>
        <p:txBody>
          <a:bodyPr anchor="ctr" anchorCtr="0"/>
          <a:lstStyle>
            <a:lvl1pPr marL="0" lvl="0"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defRPr>
            </a:lvl1pPr>
            <a:lvl2pPr marL="457200" lvl="1"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5pPr>
          </a:lstStyle>
          <a:p>
            <a:pPr lvl="0" algn="r">
              <a:buSzTx/>
            </a:pPr>
            <a:fld id="{9A0DB2DC-4C9A-4742-B13C-FB6460FD3503}" type="slidenum">
              <a:rPr lang="zh-CN" altLang="en-US" sz="1200" dirty="0">
                <a:solidFill>
                  <a:srgbClr val="898989"/>
                </a:solidFill>
                <a:latin typeface="微软雅黑" panose="020B0503020204020204" charset="-122"/>
                <a:ea typeface="微软雅黑" panose="020B0503020204020204" charset="-122"/>
              </a:rPr>
            </a:fld>
            <a:endParaRPr lang="zh-CN" altLang="en-US" sz="1200" dirty="0">
              <a:solidFill>
                <a:srgbClr val="898989"/>
              </a:solidFill>
              <a:latin typeface="微软雅黑" panose="020B0503020204020204" charset="-122"/>
              <a:ea typeface="微软雅黑" panose="020B0503020204020204" charset="-122"/>
            </a:endParaRPr>
          </a:p>
        </p:txBody>
      </p:sp>
      <p:sp>
        <p:nvSpPr>
          <p:cNvPr id="13315" name="文本框 99"/>
          <p:cNvSpPr/>
          <p:nvPr/>
        </p:nvSpPr>
        <p:spPr>
          <a:xfrm>
            <a:off x="-454025" y="215900"/>
            <a:ext cx="3444875"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13316" name="矩形: 圆角 2"/>
          <p:cNvSpPr/>
          <p:nvPr/>
        </p:nvSpPr>
        <p:spPr>
          <a:xfrm>
            <a:off x="825500" y="955675"/>
            <a:ext cx="4537075"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13317" name="文本框 6"/>
          <p:cNvSpPr/>
          <p:nvPr/>
        </p:nvSpPr>
        <p:spPr>
          <a:xfrm>
            <a:off x="825500" y="981075"/>
            <a:ext cx="4586288"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（二）初步选址</a:t>
            </a:r>
            <a:endParaRPr lang="zh-CN" altLang="en-US" sz="2200" b="1" dirty="0">
              <a:latin typeface="思源黑体 CN Heavy" pitchFamily="2" charset="-122"/>
              <a:ea typeface="思源黑体 CN Heavy" pitchFamily="2" charset="-122"/>
              <a:sym typeface="思源黑体 CN Heavy" pitchFamily="2" charset="-122"/>
            </a:endParaRPr>
          </a:p>
        </p:txBody>
      </p:sp>
      <p:grpSp>
        <p:nvGrpSpPr>
          <p:cNvPr id="13318" name="组合 10246"/>
          <p:cNvGrpSpPr/>
          <p:nvPr/>
        </p:nvGrpSpPr>
        <p:grpSpPr>
          <a:xfrm>
            <a:off x="1047750" y="1679575"/>
            <a:ext cx="9431338" cy="4708525"/>
            <a:chOff x="0" y="0"/>
            <a:chExt cx="14658" cy="7416"/>
          </a:xfrm>
        </p:grpSpPr>
        <p:sp>
          <p:nvSpPr>
            <p:cNvPr id="13319" name="矩形 1"/>
            <p:cNvSpPr/>
            <p:nvPr/>
          </p:nvSpPr>
          <p:spPr>
            <a:xfrm>
              <a:off x="0" y="6"/>
              <a:ext cx="3829" cy="7319"/>
            </a:xfrm>
            <a:prstGeom prst="rect">
              <a:avLst/>
            </a:prstGeom>
            <a:solidFill>
              <a:srgbClr val="ADADAD">
                <a:alpha val="14000"/>
              </a:srgbClr>
            </a:solidFill>
            <a:ln w="9525" cap="flat" cmpd="sng">
              <a:solidFill>
                <a:srgbClr val="ADADAD">
                  <a:alpha val="20000"/>
                </a:srgbClr>
              </a:solidFill>
              <a:prstDash val="solid"/>
              <a:miter/>
              <a:headEnd type="none" w="med" len="med"/>
              <a:tailEnd type="none" w="med" len="med"/>
            </a:ln>
          </p:spPr>
          <p:txBody>
            <a:bodyPr wrap="square" anchor="ctr" anchorCtr="0"/>
            <a:p>
              <a:pPr algn="ctr"/>
              <a:endParaRPr lang="zh-CN" altLang="zh-CN">
                <a:solidFill>
                  <a:schemeClr val="bg1"/>
                </a:solidFill>
                <a:latin typeface="汉仪书宋二简" charset="0"/>
                <a:ea typeface="微软雅黑" panose="020B0503020204020204" charset="-122"/>
                <a:sym typeface="汉仪书宋二简" charset="0"/>
              </a:endParaRPr>
            </a:p>
          </p:txBody>
        </p:sp>
        <p:sp>
          <p:nvSpPr>
            <p:cNvPr id="13320" name="矩形 3"/>
            <p:cNvSpPr/>
            <p:nvPr/>
          </p:nvSpPr>
          <p:spPr>
            <a:xfrm>
              <a:off x="5236" y="0"/>
              <a:ext cx="3829" cy="7319"/>
            </a:xfrm>
            <a:prstGeom prst="rect">
              <a:avLst/>
            </a:prstGeom>
            <a:solidFill>
              <a:schemeClr val="accent1"/>
            </a:solidFill>
            <a:ln w="9525" cap="flat" cmpd="sng">
              <a:solidFill>
                <a:srgbClr val="E11E09">
                  <a:alpha val="50000"/>
                </a:srgbClr>
              </a:solidFill>
              <a:prstDash val="solid"/>
              <a:miter/>
              <a:headEnd type="none" w="med" len="med"/>
              <a:tailEnd type="none" w="med" len="med"/>
            </a:ln>
          </p:spPr>
          <p:txBody>
            <a:bodyPr wrap="square" anchor="ctr" anchorCtr="0"/>
            <a:p>
              <a:pPr algn="ctr"/>
              <a:endParaRPr lang="zh-CN" altLang="zh-CN">
                <a:solidFill>
                  <a:schemeClr val="bg1"/>
                </a:solidFill>
                <a:latin typeface="汉仪书宋二简" charset="0"/>
                <a:ea typeface="微软雅黑" panose="020B0503020204020204" charset="-122"/>
                <a:sym typeface="汉仪书宋二简" charset="0"/>
              </a:endParaRPr>
            </a:p>
          </p:txBody>
        </p:sp>
        <p:sp>
          <p:nvSpPr>
            <p:cNvPr id="13321" name="矩形 8"/>
            <p:cNvSpPr/>
            <p:nvPr/>
          </p:nvSpPr>
          <p:spPr>
            <a:xfrm>
              <a:off x="10829" y="97"/>
              <a:ext cx="3829" cy="7319"/>
            </a:xfrm>
            <a:prstGeom prst="rect">
              <a:avLst/>
            </a:prstGeom>
            <a:solidFill>
              <a:srgbClr val="ADADAD">
                <a:alpha val="14000"/>
              </a:srgbClr>
            </a:solidFill>
            <a:ln w="9525" cap="flat" cmpd="sng">
              <a:solidFill>
                <a:srgbClr val="ADADAD">
                  <a:alpha val="20000"/>
                </a:srgbClr>
              </a:solidFill>
              <a:prstDash val="solid"/>
              <a:miter/>
              <a:headEnd type="none" w="med" len="med"/>
              <a:tailEnd type="none" w="med" len="med"/>
            </a:ln>
          </p:spPr>
          <p:txBody>
            <a:bodyPr wrap="square" anchor="ctr" anchorCtr="0"/>
            <a:p>
              <a:pPr algn="ctr"/>
              <a:endParaRPr lang="zh-CN" altLang="zh-CN">
                <a:solidFill>
                  <a:schemeClr val="bg1"/>
                </a:solidFill>
                <a:latin typeface="汉仪书宋二简" charset="0"/>
                <a:ea typeface="微软雅黑" panose="020B0503020204020204" charset="-122"/>
                <a:sym typeface="汉仪书宋二简" charset="0"/>
              </a:endParaRPr>
            </a:p>
          </p:txBody>
        </p:sp>
        <p:pic>
          <p:nvPicPr>
            <p:cNvPr id="13322" name="图片 19"/>
            <p:cNvPicPr>
              <a:picLocks noChangeAspect="1"/>
            </p:cNvPicPr>
            <p:nvPr/>
          </p:nvPicPr>
          <p:blipFill>
            <a:blip r:embed="rId2"/>
            <a:stretch>
              <a:fillRect/>
            </a:stretch>
          </p:blipFill>
          <p:spPr>
            <a:xfrm>
              <a:off x="10829" y="0"/>
              <a:ext cx="3829" cy="3030"/>
            </a:xfrm>
            <a:prstGeom prst="rect">
              <a:avLst/>
            </a:prstGeom>
            <a:solidFill>
              <a:srgbClr val="E11E09">
                <a:alpha val="14000"/>
              </a:srgbClr>
            </a:solidFill>
            <a:ln w="3175" cap="flat" cmpd="sng">
              <a:solidFill>
                <a:srgbClr val="ADADAD">
                  <a:alpha val="20000"/>
                </a:srgbClr>
              </a:solidFill>
              <a:prstDash val="solid"/>
              <a:round/>
              <a:headEnd type="none" w="med" len="med"/>
              <a:tailEnd type="none" w="med" len="med"/>
            </a:ln>
          </p:spPr>
        </p:pic>
        <p:pic>
          <p:nvPicPr>
            <p:cNvPr id="13323" name="图片 20"/>
            <p:cNvPicPr>
              <a:picLocks noChangeAspect="1"/>
            </p:cNvPicPr>
            <p:nvPr/>
          </p:nvPicPr>
          <p:blipFill>
            <a:blip r:embed="rId3"/>
            <a:stretch>
              <a:fillRect/>
            </a:stretch>
          </p:blipFill>
          <p:spPr>
            <a:xfrm>
              <a:off x="5236" y="0"/>
              <a:ext cx="3829" cy="3030"/>
            </a:xfrm>
            <a:prstGeom prst="rect">
              <a:avLst/>
            </a:prstGeom>
            <a:solidFill>
              <a:srgbClr val="E11E09">
                <a:alpha val="14000"/>
              </a:srgbClr>
            </a:solidFill>
            <a:ln w="3175" cap="flat" cmpd="sng">
              <a:solidFill>
                <a:srgbClr val="ADADAD">
                  <a:alpha val="20000"/>
                </a:srgbClr>
              </a:solidFill>
              <a:prstDash val="solid"/>
              <a:round/>
              <a:headEnd type="none" w="med" len="med"/>
              <a:tailEnd type="none" w="med" len="med"/>
            </a:ln>
          </p:spPr>
        </p:pic>
        <p:pic>
          <p:nvPicPr>
            <p:cNvPr id="13324" name="图片 21"/>
            <p:cNvPicPr>
              <a:picLocks noChangeAspect="1"/>
            </p:cNvPicPr>
            <p:nvPr/>
          </p:nvPicPr>
          <p:blipFill>
            <a:blip r:embed="rId4"/>
            <a:stretch>
              <a:fillRect/>
            </a:stretch>
          </p:blipFill>
          <p:spPr>
            <a:xfrm>
              <a:off x="0" y="6"/>
              <a:ext cx="3829" cy="3024"/>
            </a:xfrm>
            <a:prstGeom prst="rect">
              <a:avLst/>
            </a:prstGeom>
            <a:solidFill>
              <a:srgbClr val="E11E09">
                <a:alpha val="14000"/>
              </a:srgbClr>
            </a:solidFill>
            <a:ln w="3175" cap="flat" cmpd="sng">
              <a:solidFill>
                <a:srgbClr val="ADADAD">
                  <a:alpha val="20000"/>
                </a:srgbClr>
              </a:solidFill>
              <a:prstDash val="solid"/>
              <a:round/>
              <a:headEnd type="none" w="med" len="med"/>
              <a:tailEnd type="none" w="med" len="med"/>
            </a:ln>
          </p:spPr>
        </p:pic>
        <p:sp>
          <p:nvSpPr>
            <p:cNvPr id="13325" name="矩形 22"/>
            <p:cNvSpPr/>
            <p:nvPr/>
          </p:nvSpPr>
          <p:spPr>
            <a:xfrm>
              <a:off x="467" y="3434"/>
              <a:ext cx="2920" cy="775"/>
            </a:xfrm>
            <a:prstGeom prst="rect">
              <a:avLst/>
            </a:prstGeom>
            <a:noFill/>
            <a:ln w="9525">
              <a:noFill/>
            </a:ln>
          </p:spPr>
          <p:txBody>
            <a:bodyPr wrap="square" lIns="0" tIns="0" rIns="0" bIns="0" anchor="ctr" anchorCtr="0"/>
            <a:p>
              <a:r>
                <a:rPr lang="zh-CN" altLang="en-US" sz="2400" b="1" dirty="0">
                  <a:solidFill>
                    <a:srgbClr val="515151"/>
                  </a:solidFill>
                  <a:latin typeface="汉仪书宋二简" charset="0"/>
                  <a:ea typeface="微软雅黑" panose="020B0503020204020204" charset="-122"/>
                  <a:sym typeface="汉仪书宋二简" charset="0"/>
                </a:rPr>
                <a:t>选址目的</a:t>
              </a:r>
              <a:endParaRPr lang="zh-CN" altLang="en-US" sz="2400" b="1" dirty="0">
                <a:solidFill>
                  <a:srgbClr val="515151"/>
                </a:solidFill>
                <a:latin typeface="汉仪书宋二简" charset="0"/>
                <a:ea typeface="微软雅黑" panose="020B0503020204020204" charset="-122"/>
                <a:sym typeface="汉仪书宋二简" charset="0"/>
              </a:endParaRPr>
            </a:p>
          </p:txBody>
        </p:sp>
        <p:sp>
          <p:nvSpPr>
            <p:cNvPr id="13326" name="矩形 23"/>
            <p:cNvSpPr/>
            <p:nvPr/>
          </p:nvSpPr>
          <p:spPr>
            <a:xfrm>
              <a:off x="467" y="4404"/>
              <a:ext cx="2920" cy="2743"/>
            </a:xfrm>
            <a:prstGeom prst="rect">
              <a:avLst/>
            </a:prstGeom>
            <a:noFill/>
            <a:ln w="9525">
              <a:noFill/>
            </a:ln>
          </p:spPr>
          <p:txBody>
            <a:bodyPr wrap="square" lIns="0" tIns="0" rIns="0" bIns="0" anchor="t" anchorCtr="0"/>
            <a:p>
              <a:pPr algn="just">
                <a:lnSpc>
                  <a:spcPct val="150000"/>
                </a:lnSpc>
              </a:pPr>
              <a:r>
                <a:rPr lang="zh-CN" altLang="en-US" sz="1600" dirty="0">
                  <a:solidFill>
                    <a:srgbClr val="515151"/>
                  </a:solidFill>
                  <a:latin typeface="汉仪书宋二简" charset="0"/>
                  <a:ea typeface="微软雅黑" panose="020B0503020204020204" charset="-122"/>
                  <a:sym typeface="汉仪书宋二简" charset="0"/>
                </a:rPr>
                <a:t>根据项目</a:t>
              </a:r>
              <a:r>
                <a:rPr lang="zh-CN" altLang="en-US" sz="1600" dirty="0">
                  <a:solidFill>
                    <a:srgbClr val="C00000"/>
                  </a:solidFill>
                  <a:latin typeface="汉仪书宋二简" charset="0"/>
                  <a:ea typeface="微软雅黑" panose="020B0503020204020204" charset="-122"/>
                  <a:sym typeface="汉仪书宋二简" charset="0"/>
                </a:rPr>
                <a:t>类型</a:t>
              </a:r>
              <a:r>
                <a:rPr lang="zh-CN" altLang="en-US" sz="1600" dirty="0">
                  <a:solidFill>
                    <a:srgbClr val="515151"/>
                  </a:solidFill>
                  <a:latin typeface="汉仪书宋二简" charset="0"/>
                  <a:ea typeface="微软雅黑" panose="020B0503020204020204" charset="-122"/>
                  <a:sym typeface="汉仪书宋二简" charset="0"/>
                </a:rPr>
                <a:t>和产业</a:t>
              </a:r>
              <a:r>
                <a:rPr lang="zh-CN" altLang="en-US" sz="1600" dirty="0">
                  <a:solidFill>
                    <a:srgbClr val="C00000"/>
                  </a:solidFill>
                  <a:latin typeface="汉仪书宋二简" charset="0"/>
                  <a:ea typeface="微软雅黑" panose="020B0503020204020204" charset="-122"/>
                  <a:sym typeface="汉仪书宋二简" charset="0"/>
                </a:rPr>
                <a:t>布局</a:t>
              </a:r>
              <a:r>
                <a:rPr lang="zh-CN" altLang="en-US" sz="1600" dirty="0">
                  <a:solidFill>
                    <a:srgbClr val="515151"/>
                  </a:solidFill>
                  <a:latin typeface="汉仪书宋二简" charset="0"/>
                  <a:ea typeface="微软雅黑" panose="020B0503020204020204" charset="-122"/>
                  <a:sym typeface="汉仪书宋二简" charset="0"/>
                </a:rPr>
                <a:t>要求，对项目是否具备落地条件进行</a:t>
              </a:r>
              <a:r>
                <a:rPr lang="zh-CN" altLang="en-US" sz="1600" dirty="0">
                  <a:solidFill>
                    <a:srgbClr val="C00000"/>
                  </a:solidFill>
                  <a:latin typeface="汉仪书宋二简" charset="0"/>
                  <a:ea typeface="微软雅黑" panose="020B0503020204020204" charset="-122"/>
                  <a:sym typeface="汉仪书宋二简" charset="0"/>
                </a:rPr>
                <a:t>空间研判</a:t>
              </a:r>
              <a:r>
                <a:rPr lang="zh-CN" altLang="en-US" sz="1600" dirty="0">
                  <a:solidFill>
                    <a:srgbClr val="515151"/>
                  </a:solidFill>
                  <a:latin typeface="汉仪书宋二简" charset="0"/>
                  <a:ea typeface="微软雅黑" panose="020B0503020204020204" charset="-122"/>
                  <a:sym typeface="汉仪书宋二简" charset="0"/>
                </a:rPr>
                <a:t>。</a:t>
              </a:r>
              <a:endParaRPr lang="zh-CN" altLang="en-US" sz="1600" dirty="0">
                <a:solidFill>
                  <a:srgbClr val="515151"/>
                </a:solidFill>
                <a:latin typeface="汉仪书宋二简" charset="0"/>
                <a:ea typeface="微软雅黑" panose="020B0503020204020204" charset="-122"/>
                <a:sym typeface="汉仪书宋二简" charset="0"/>
              </a:endParaRPr>
            </a:p>
          </p:txBody>
        </p:sp>
        <p:sp>
          <p:nvSpPr>
            <p:cNvPr id="13327" name="矩形 24"/>
            <p:cNvSpPr/>
            <p:nvPr/>
          </p:nvSpPr>
          <p:spPr>
            <a:xfrm>
              <a:off x="5690" y="3434"/>
              <a:ext cx="2920" cy="775"/>
            </a:xfrm>
            <a:prstGeom prst="rect">
              <a:avLst/>
            </a:prstGeom>
            <a:noFill/>
            <a:ln w="9525">
              <a:noFill/>
            </a:ln>
          </p:spPr>
          <p:txBody>
            <a:bodyPr wrap="square" lIns="0" tIns="0" rIns="0" bIns="0" anchor="ctr" anchorCtr="0"/>
            <a:p>
              <a:r>
                <a:rPr lang="en-US" altLang="zh-CN" sz="2400" b="1" dirty="0">
                  <a:latin typeface="汉仪书宋二简" charset="0"/>
                  <a:ea typeface="微软雅黑" panose="020B0503020204020204" charset="-122"/>
                  <a:sym typeface="汉仪书宋二简" charset="0"/>
                </a:rPr>
                <a:t>    </a:t>
              </a:r>
              <a:r>
                <a:rPr lang="zh-CN" altLang="en-US" sz="2400" dirty="0">
                  <a:latin typeface="汉仪书宋二简" charset="0"/>
                  <a:ea typeface="微软雅黑" panose="020B0503020204020204" charset="-122"/>
                  <a:sym typeface="汉仪书宋二简" charset="0"/>
                </a:rPr>
                <a:t>选址条件</a:t>
              </a:r>
              <a:endParaRPr lang="zh-CN" altLang="en-US" sz="2400" dirty="0">
                <a:latin typeface="汉仪书宋二简" charset="0"/>
                <a:ea typeface="微软雅黑" panose="020B0503020204020204" charset="-122"/>
                <a:sym typeface="汉仪书宋二简" charset="0"/>
              </a:endParaRPr>
            </a:p>
          </p:txBody>
        </p:sp>
        <p:sp>
          <p:nvSpPr>
            <p:cNvPr id="13328" name="矩形 27"/>
            <p:cNvSpPr/>
            <p:nvPr/>
          </p:nvSpPr>
          <p:spPr>
            <a:xfrm>
              <a:off x="5556" y="4404"/>
              <a:ext cx="2920" cy="2743"/>
            </a:xfrm>
            <a:prstGeom prst="rect">
              <a:avLst/>
            </a:prstGeom>
            <a:noFill/>
            <a:ln w="9525">
              <a:noFill/>
            </a:ln>
          </p:spPr>
          <p:txBody>
            <a:bodyPr wrap="square" lIns="0" tIns="0" rIns="0" bIns="0" anchor="t" anchorCtr="0"/>
            <a:p>
              <a:pPr algn="just">
                <a:lnSpc>
                  <a:spcPct val="150000"/>
                </a:lnSpc>
              </a:pPr>
              <a:r>
                <a:rPr lang="zh-CN" altLang="en-US" sz="1600" dirty="0">
                  <a:solidFill>
                    <a:srgbClr val="FFFFFF"/>
                  </a:solidFill>
                  <a:latin typeface="汉仪书宋二简" charset="0"/>
                  <a:ea typeface="微软雅黑" panose="020B0503020204020204" charset="-122"/>
                  <a:sym typeface="汉仪书宋二简" charset="0"/>
                </a:rPr>
                <a:t>分析项目用地条件，确保符合</a:t>
              </a:r>
              <a:r>
                <a:rPr lang="zh-CN" altLang="en-US" sz="1600" dirty="0">
                  <a:solidFill>
                    <a:srgbClr val="C00000"/>
                  </a:solidFill>
                  <a:latin typeface="汉仪书宋二简" charset="0"/>
                  <a:ea typeface="微软雅黑" panose="020B0503020204020204" charset="-122"/>
                  <a:sym typeface="汉仪书宋二简" charset="0"/>
                </a:rPr>
                <a:t>国土空间规划</a:t>
              </a:r>
              <a:r>
                <a:rPr lang="zh-CN" altLang="en-US" sz="1600" dirty="0">
                  <a:solidFill>
                    <a:srgbClr val="FFFFFF"/>
                  </a:solidFill>
                  <a:latin typeface="汉仪书宋二简" charset="0"/>
                  <a:ea typeface="微软雅黑" panose="020B0503020204020204" charset="-122"/>
                  <a:sym typeface="汉仪书宋二简" charset="0"/>
                </a:rPr>
                <a:t>及相关</a:t>
              </a:r>
              <a:r>
                <a:rPr lang="zh-CN" altLang="en-US" sz="1600" dirty="0">
                  <a:solidFill>
                    <a:srgbClr val="C00000"/>
                  </a:solidFill>
                  <a:latin typeface="汉仪书宋二简" charset="0"/>
                  <a:ea typeface="微软雅黑" panose="020B0503020204020204" charset="-122"/>
                  <a:sym typeface="汉仪书宋二简" charset="0"/>
                </a:rPr>
                <a:t>红线</a:t>
              </a:r>
              <a:r>
                <a:rPr lang="zh-CN" altLang="en-US" sz="1600" dirty="0">
                  <a:solidFill>
                    <a:srgbClr val="FFFFFF"/>
                  </a:solidFill>
                  <a:latin typeface="汉仪书宋二简" charset="0"/>
                  <a:ea typeface="微软雅黑" panose="020B0503020204020204" charset="-122"/>
                  <a:sym typeface="汉仪书宋二简" charset="0"/>
                </a:rPr>
                <a:t>、</a:t>
              </a:r>
              <a:r>
                <a:rPr lang="zh-CN" altLang="en-US" sz="1600" dirty="0">
                  <a:solidFill>
                    <a:srgbClr val="C00000"/>
                  </a:solidFill>
                  <a:latin typeface="汉仪书宋二简" charset="0"/>
                  <a:ea typeface="微软雅黑" panose="020B0503020204020204" charset="-122"/>
                  <a:sym typeface="汉仪书宋二简" charset="0"/>
                </a:rPr>
                <a:t>底线</a:t>
              </a:r>
              <a:r>
                <a:rPr lang="zh-CN" altLang="en-US" sz="1600" dirty="0">
                  <a:solidFill>
                    <a:srgbClr val="FFFFFF"/>
                  </a:solidFill>
                  <a:latin typeface="汉仪书宋二简" charset="0"/>
                  <a:ea typeface="微软雅黑" panose="020B0503020204020204" charset="-122"/>
                  <a:sym typeface="汉仪书宋二简" charset="0"/>
                </a:rPr>
                <a:t>控制要求。</a:t>
              </a:r>
              <a:endParaRPr lang="zh-CN" altLang="en-US" dirty="0">
                <a:latin typeface="微软雅黑" panose="020B0503020204020204" charset="-122"/>
                <a:ea typeface="微软雅黑" panose="020B0503020204020204" charset="-122"/>
              </a:endParaRPr>
            </a:p>
          </p:txBody>
        </p:sp>
        <p:sp>
          <p:nvSpPr>
            <p:cNvPr id="13329" name="矩形 28"/>
            <p:cNvSpPr/>
            <p:nvPr/>
          </p:nvSpPr>
          <p:spPr>
            <a:xfrm>
              <a:off x="11588" y="3368"/>
              <a:ext cx="2920" cy="775"/>
            </a:xfrm>
            <a:prstGeom prst="rect">
              <a:avLst/>
            </a:prstGeom>
            <a:noFill/>
            <a:ln w="9525">
              <a:noFill/>
            </a:ln>
          </p:spPr>
          <p:txBody>
            <a:bodyPr wrap="square" lIns="0" tIns="0" rIns="0" bIns="0" anchor="ctr" anchorCtr="0"/>
            <a:p>
              <a:r>
                <a:rPr lang="zh-CN" altLang="en-US" sz="2400" b="1" dirty="0">
                  <a:solidFill>
                    <a:srgbClr val="515151"/>
                  </a:solidFill>
                  <a:latin typeface="汉仪书宋二简" charset="0"/>
                  <a:ea typeface="微软雅黑" panose="020B0503020204020204" charset="-122"/>
                  <a:sym typeface="汉仪书宋二简" charset="0"/>
                </a:rPr>
                <a:t>选址职责</a:t>
              </a:r>
              <a:endParaRPr lang="zh-CN" altLang="en-US" sz="2400" b="1" dirty="0">
                <a:solidFill>
                  <a:srgbClr val="515151"/>
                </a:solidFill>
                <a:latin typeface="汉仪书宋二简" charset="0"/>
                <a:ea typeface="微软雅黑" panose="020B0503020204020204" charset="-122"/>
                <a:sym typeface="汉仪书宋二简" charset="0"/>
              </a:endParaRPr>
            </a:p>
          </p:txBody>
        </p:sp>
        <p:sp>
          <p:nvSpPr>
            <p:cNvPr id="13330" name="矩形 29"/>
            <p:cNvSpPr/>
            <p:nvPr/>
          </p:nvSpPr>
          <p:spPr>
            <a:xfrm>
              <a:off x="11284" y="4404"/>
              <a:ext cx="3041" cy="2953"/>
            </a:xfrm>
            <a:prstGeom prst="rect">
              <a:avLst/>
            </a:prstGeom>
            <a:noFill/>
            <a:ln w="9525">
              <a:noFill/>
            </a:ln>
          </p:spPr>
          <p:txBody>
            <a:bodyPr wrap="square" lIns="0" tIns="0" rIns="0" bIns="0" anchor="t" anchorCtr="0"/>
            <a:p>
              <a:pPr algn="just">
                <a:lnSpc>
                  <a:spcPct val="150000"/>
                </a:lnSpc>
              </a:pPr>
              <a:r>
                <a:rPr lang="zh-CN" altLang="en-US" sz="1600" dirty="0">
                  <a:solidFill>
                    <a:srgbClr val="C00000"/>
                  </a:solidFill>
                  <a:latin typeface="汉仪书宋二简" charset="0"/>
                  <a:ea typeface="微软雅黑" panose="020B0503020204020204" charset="-122"/>
                  <a:sym typeface="汉仪书宋二简" charset="0"/>
                </a:rPr>
                <a:t>发改</a:t>
              </a:r>
              <a:r>
                <a:rPr lang="zh-CN" altLang="en-US" sz="1600" dirty="0">
                  <a:solidFill>
                    <a:srgbClr val="515151"/>
                  </a:solidFill>
                  <a:latin typeface="汉仪书宋二简" charset="0"/>
                  <a:ea typeface="微软雅黑" panose="020B0503020204020204" charset="-122"/>
                  <a:sym typeface="汉仪书宋二简" charset="0"/>
                </a:rPr>
                <a:t>、</a:t>
              </a:r>
              <a:r>
                <a:rPr lang="zh-CN" altLang="en-US" sz="1600" dirty="0">
                  <a:solidFill>
                    <a:srgbClr val="C00000"/>
                  </a:solidFill>
                  <a:latin typeface="汉仪书宋二简" charset="0"/>
                  <a:ea typeface="微软雅黑" panose="020B0503020204020204" charset="-122"/>
                  <a:sym typeface="汉仪书宋二简" charset="0"/>
                </a:rPr>
                <a:t>商务</a:t>
              </a:r>
              <a:r>
                <a:rPr lang="zh-CN" altLang="en-US" sz="1600" dirty="0">
                  <a:solidFill>
                    <a:srgbClr val="515151"/>
                  </a:solidFill>
                  <a:latin typeface="汉仪书宋二简" charset="0"/>
                  <a:ea typeface="微软雅黑" panose="020B0503020204020204" charset="-122"/>
                  <a:sym typeface="汉仪书宋二简" charset="0"/>
                </a:rPr>
                <a:t>、</a:t>
              </a:r>
              <a:r>
                <a:rPr lang="zh-CN" altLang="en-US" sz="1600" dirty="0">
                  <a:solidFill>
                    <a:srgbClr val="C00000"/>
                  </a:solidFill>
                  <a:latin typeface="汉仪书宋二简" charset="0"/>
                  <a:ea typeface="微软雅黑" panose="020B0503020204020204" charset="-122"/>
                  <a:sym typeface="汉仪书宋二简" charset="0"/>
                </a:rPr>
                <a:t>招商</a:t>
              </a:r>
              <a:r>
                <a:rPr lang="zh-CN" altLang="en-US" sz="1600" dirty="0">
                  <a:solidFill>
                    <a:srgbClr val="515151"/>
                  </a:solidFill>
                  <a:latin typeface="汉仪书宋二简" charset="0"/>
                  <a:ea typeface="微软雅黑" panose="020B0503020204020204" charset="-122"/>
                  <a:sym typeface="汉仪书宋二简" charset="0"/>
                </a:rPr>
                <a:t>等行业部门配合项目单位明确用地选址的初步意向；</a:t>
              </a:r>
              <a:r>
                <a:rPr lang="zh-CN" altLang="en-US" sz="1600" dirty="0">
                  <a:solidFill>
                    <a:srgbClr val="C00000"/>
                  </a:solidFill>
                  <a:latin typeface="汉仪书宋二简" charset="0"/>
                  <a:ea typeface="微软雅黑" panose="020B0503020204020204" charset="-122"/>
                  <a:sym typeface="汉仪书宋二简" charset="0"/>
                </a:rPr>
                <a:t>资规部门</a:t>
              </a:r>
              <a:r>
                <a:rPr lang="zh-CN" altLang="en-US" sz="1600" dirty="0">
                  <a:solidFill>
                    <a:srgbClr val="515151"/>
                  </a:solidFill>
                  <a:latin typeface="汉仪书宋二简" charset="0"/>
                  <a:ea typeface="微软雅黑" panose="020B0503020204020204" charset="-122"/>
                  <a:sym typeface="汉仪书宋二简" charset="0"/>
                </a:rPr>
                <a:t>做好选址指导。</a:t>
              </a:r>
              <a:endParaRPr lang="zh-CN" altLang="en-US" sz="1600" dirty="0">
                <a:solidFill>
                  <a:srgbClr val="515151"/>
                </a:solidFill>
                <a:latin typeface="汉仪书宋二简" charset="0"/>
                <a:ea typeface="微软雅黑" panose="020B0503020204020204" charset="-122"/>
                <a:sym typeface="汉仪书宋二简" charset="0"/>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6802" name="圆角矩形 8"/>
          <p:cNvSpPr/>
          <p:nvPr/>
        </p:nvSpPr>
        <p:spPr>
          <a:xfrm>
            <a:off x="900113" y="1930400"/>
            <a:ext cx="4884737" cy="3352800"/>
          </a:xfrm>
          <a:prstGeom prst="roundRect">
            <a:avLst>
              <a:gd name="adj" fmla="val 16667"/>
            </a:avLst>
          </a:prstGeom>
          <a:solidFill>
            <a:schemeClr val="tx2"/>
          </a:solidFill>
          <a:ln w="12700" cap="flat" cmpd="sng">
            <a:solidFill>
              <a:srgbClr val="0C0C0C"/>
            </a:solidFill>
            <a:prstDash val="dash"/>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76803" name="文本框 4"/>
          <p:cNvSpPr/>
          <p:nvPr/>
        </p:nvSpPr>
        <p:spPr>
          <a:xfrm>
            <a:off x="0" y="187325"/>
            <a:ext cx="3448050"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明确下步工作措施</a:t>
            </a:r>
            <a:endParaRPr lang="zh-CN" altLang="en-US" dirty="0">
              <a:latin typeface="微软雅黑" panose="020B0503020204020204" charset="-122"/>
              <a:ea typeface="微软雅黑" panose="020B0503020204020204" charset="-122"/>
            </a:endParaRPr>
          </a:p>
        </p:txBody>
      </p:sp>
      <p:sp>
        <p:nvSpPr>
          <p:cNvPr id="76804"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76805"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微软雅黑" panose="020B0503020204020204" charset="-122"/>
                <a:ea typeface="微软雅黑" panose="020B0503020204020204" charset="-122"/>
                <a:sym typeface="微软雅黑" panose="020B0503020204020204" charset="-122"/>
              </a:rPr>
              <a:t>（五）</a:t>
            </a:r>
            <a:r>
              <a:rPr lang="zh-CN" altLang="en-US" sz="2200" b="1" dirty="0">
                <a:solidFill>
                  <a:srgbClr val="000000"/>
                </a:solidFill>
                <a:latin typeface="微软雅黑" panose="020B0503020204020204" charset="-122"/>
                <a:ea typeface="微软雅黑" panose="020B0503020204020204" charset="-122"/>
                <a:sym typeface="微软雅黑" panose="020B0503020204020204" charset="-122"/>
              </a:rPr>
              <a:t>统筹落实各项供地前置要求</a:t>
            </a:r>
            <a:endParaRPr lang="zh-CN" altLang="en-US" dirty="0">
              <a:latin typeface="微软雅黑" panose="020B0503020204020204" charset="-122"/>
              <a:ea typeface="微软雅黑" panose="020B0503020204020204" charset="-122"/>
            </a:endParaRPr>
          </a:p>
        </p:txBody>
      </p:sp>
      <p:sp>
        <p:nvSpPr>
          <p:cNvPr id="76806" name="文本框 1"/>
          <p:cNvSpPr/>
          <p:nvPr/>
        </p:nvSpPr>
        <p:spPr>
          <a:xfrm>
            <a:off x="941388" y="1866900"/>
            <a:ext cx="4733925" cy="3594100"/>
          </a:xfrm>
          <a:prstGeom prst="rect">
            <a:avLst/>
          </a:prstGeom>
          <a:noFill/>
          <a:ln w="28575">
            <a:noFill/>
          </a:ln>
        </p:spPr>
        <p:txBody>
          <a:bodyPr wrap="square" anchor="t" anchorCtr="0"/>
          <a:p>
            <a:pPr indent="406400">
              <a:lnSpc>
                <a:spcPct val="16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市、县两级资规部门及时将年度储备计划、供地计划与住建、城管、气象、生态环境、文旅、水利、审批、电力、通信等部门共享；各县级政府应提前统筹做好</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“用地清单”</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涉及的</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区域评估、评价</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等工作，加快推进拟供应地块基础设施配套建设和土地熟化，确保进入供地程序的宗地管理要求明确、基础设施配套齐全，达到</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“净地”</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供应条件，提高供地效能，助力企业</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“拿地即开工</a:t>
            </a:r>
            <a:r>
              <a:rPr lang="zh-CN" altLang="en-US" sz="1600" b="1" dirty="0">
                <a:solidFill>
                  <a:srgbClr val="2A4D59"/>
                </a:solidFill>
                <a:latin typeface="微软雅黑" panose="020B0503020204020204" charset="-122"/>
                <a:ea typeface="微软雅黑" panose="020B0503020204020204" charset="-122"/>
                <a:sym typeface="微软雅黑" panose="020B0503020204020204" charset="-122"/>
              </a:rPr>
              <a:t>”。</a:t>
            </a:r>
            <a:endParaRPr lang="zh-CN" altLang="en-US" sz="1600" b="1" dirty="0">
              <a:solidFill>
                <a:srgbClr val="2A4D59"/>
              </a:solidFill>
              <a:latin typeface="微软雅黑" panose="020B0503020204020204" charset="-122"/>
              <a:ea typeface="微软雅黑" panose="020B0503020204020204" charset="-122"/>
              <a:sym typeface="微软雅黑" panose="020B0503020204020204" charset="-122"/>
            </a:endParaRPr>
          </a:p>
        </p:txBody>
      </p:sp>
      <p:pic>
        <p:nvPicPr>
          <p:cNvPr id="76807" name="http://photo-static-api.fotomore.com/creative/vcg/400/new/VCG41N1272506030.jpg?uid=386&amp;timestamp=1745745003&amp;sign=fbecb8fde133e43e81767aee302fb29e"/>
          <p:cNvPicPr>
            <a:picLocks noChangeAspect="1"/>
          </p:cNvPicPr>
          <p:nvPr/>
        </p:nvPicPr>
        <p:blipFill>
          <a:blip r:embed="rId2"/>
          <a:stretch>
            <a:fillRect/>
          </a:stretch>
        </p:blipFill>
        <p:spPr>
          <a:xfrm>
            <a:off x="6483350" y="2028825"/>
            <a:ext cx="4757738" cy="3163888"/>
          </a:xfrm>
          <a:prstGeom prst="rect">
            <a:avLst/>
          </a:prstGeom>
          <a:noFill/>
          <a:ln w="9525">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7826" name="圆角矩形 8"/>
          <p:cNvSpPr/>
          <p:nvPr/>
        </p:nvSpPr>
        <p:spPr>
          <a:xfrm>
            <a:off x="900113" y="1866900"/>
            <a:ext cx="6091237" cy="3695700"/>
          </a:xfrm>
          <a:prstGeom prst="roundRect">
            <a:avLst>
              <a:gd name="adj" fmla="val 16667"/>
            </a:avLst>
          </a:prstGeom>
          <a:solidFill>
            <a:schemeClr val="tx2"/>
          </a:solidFill>
          <a:ln w="12700" cap="flat" cmpd="sng">
            <a:solidFill>
              <a:srgbClr val="0C0C0C"/>
            </a:solidFill>
            <a:prstDash val="dash"/>
            <a:round/>
            <a:headEnd type="none" w="med" len="med"/>
            <a:tailEnd type="none" w="med" len="med"/>
          </a:ln>
        </p:spPr>
        <p:txBody>
          <a:bodyPr wrap="square"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77827" name="文本框 4"/>
          <p:cNvSpPr/>
          <p:nvPr/>
        </p:nvSpPr>
        <p:spPr>
          <a:xfrm>
            <a:off x="0" y="187325"/>
            <a:ext cx="3448050"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明确下步工作措施</a:t>
            </a:r>
            <a:endParaRPr lang="zh-CN" altLang="en-US" dirty="0">
              <a:latin typeface="微软雅黑" panose="020B0503020204020204" charset="-122"/>
              <a:ea typeface="微软雅黑" panose="020B0503020204020204" charset="-122"/>
            </a:endParaRPr>
          </a:p>
        </p:txBody>
      </p:sp>
      <p:sp>
        <p:nvSpPr>
          <p:cNvPr id="77828"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77829" name="文本框 6"/>
          <p:cNvSpPr/>
          <p:nvPr/>
        </p:nvSpPr>
        <p:spPr>
          <a:xfrm>
            <a:off x="825500" y="981075"/>
            <a:ext cx="6880225" cy="429895"/>
          </a:xfrm>
          <a:prstGeom prst="rect">
            <a:avLst/>
          </a:prstGeom>
          <a:noFill/>
          <a:ln w="9525">
            <a:noFill/>
          </a:ln>
        </p:spPr>
        <p:txBody>
          <a:bodyPr wrap="square" anchor="t" anchorCtr="0">
            <a:spAutoFit/>
          </a:bodyPr>
          <a:p>
            <a:r>
              <a:rPr lang="zh-CN" altLang="en-US" sz="2200" b="1" dirty="0">
                <a:latin typeface="微软雅黑" panose="020B0503020204020204" charset="-122"/>
                <a:ea typeface="微软雅黑" panose="020B0503020204020204" charset="-122"/>
                <a:sym typeface="微软雅黑" panose="020B0503020204020204" charset="-122"/>
              </a:rPr>
              <a:t>（六）</a:t>
            </a:r>
            <a:r>
              <a:rPr lang="zh-CN" altLang="en-US" sz="2200" b="1" dirty="0">
                <a:solidFill>
                  <a:srgbClr val="000000"/>
                </a:solidFill>
                <a:latin typeface="微软雅黑" panose="020B0503020204020204" charset="-122"/>
                <a:ea typeface="微软雅黑" panose="020B0503020204020204" charset="-122"/>
                <a:sym typeface="微软雅黑" panose="020B0503020204020204" charset="-122"/>
              </a:rPr>
              <a:t>守好土地利用红线</a:t>
            </a:r>
            <a:endParaRPr lang="zh-CN" altLang="en-US" dirty="0">
              <a:latin typeface="微软雅黑" panose="020B0503020204020204" charset="-122"/>
              <a:ea typeface="微软雅黑" panose="020B0503020204020204" charset="-122"/>
            </a:endParaRPr>
          </a:p>
        </p:txBody>
      </p:sp>
      <p:sp>
        <p:nvSpPr>
          <p:cNvPr id="77830" name="文本框 1"/>
          <p:cNvSpPr/>
          <p:nvPr/>
        </p:nvSpPr>
        <p:spPr>
          <a:xfrm>
            <a:off x="941388" y="1778000"/>
            <a:ext cx="6007100" cy="4046538"/>
          </a:xfrm>
          <a:prstGeom prst="rect">
            <a:avLst/>
          </a:prstGeom>
          <a:noFill/>
          <a:ln w="28575">
            <a:noFill/>
          </a:ln>
        </p:spPr>
        <p:txBody>
          <a:bodyPr wrap="square" anchor="t" anchorCtr="0"/>
          <a:p>
            <a:pPr indent="406400">
              <a:lnSpc>
                <a:spcPct val="18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不论什么项目，依法依规用地是红线底线。</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新的《土地管理法实施条例》和《山东省自然资源行政处罚裁量基准》</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施行后，违法用地成本显著增加。最高罚款标准达每平方米</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1000</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元，每亩地罚款达</a:t>
            </a:r>
            <a:r>
              <a:rPr lang="en-US" altLang="zh-CN" sz="1600" b="1" dirty="0">
                <a:solidFill>
                  <a:srgbClr val="407486"/>
                </a:solidFill>
                <a:latin typeface="微软雅黑" panose="020B0503020204020204" charset="-122"/>
                <a:ea typeface="微软雅黑" panose="020B0503020204020204" charset="-122"/>
                <a:sym typeface="微软雅黑" panose="020B0503020204020204" charset="-122"/>
              </a:rPr>
              <a:t>66.7</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万元，远高于工业用地出让价格。</a:t>
            </a:r>
            <a:endParaRPr lang="zh-CN" altLang="en-US" sz="1600" b="1" dirty="0">
              <a:solidFill>
                <a:srgbClr val="407486"/>
              </a:solidFill>
              <a:latin typeface="微软雅黑" panose="020B0503020204020204" charset="-122"/>
              <a:ea typeface="微软雅黑" panose="020B0503020204020204" charset="-122"/>
              <a:sym typeface="微软雅黑" panose="020B0503020204020204" charset="-122"/>
            </a:endParaRPr>
          </a:p>
          <a:p>
            <a:pPr indent="406400">
              <a:lnSpc>
                <a:spcPct val="180000"/>
              </a:lnSpc>
            </a:pP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此外，还要严肃追究当事人及其他有关人员的责任，给予相应的党政纪处分。</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对违法占用耕地</a:t>
            </a:r>
            <a:r>
              <a:rPr lang="en-US" altLang="zh-CN" sz="1600" b="1" dirty="0">
                <a:solidFill>
                  <a:srgbClr val="C00000"/>
                </a:solidFill>
                <a:latin typeface="微软雅黑" panose="020B0503020204020204" charset="-122"/>
                <a:ea typeface="微软雅黑" panose="020B0503020204020204" charset="-122"/>
                <a:sym typeface="微软雅黑" panose="020B0503020204020204" charset="-122"/>
              </a:rPr>
              <a:t>10</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亩（永久基本农田</a:t>
            </a:r>
            <a:r>
              <a:rPr lang="en-US" altLang="zh-CN" sz="1600" b="1" dirty="0">
                <a:solidFill>
                  <a:srgbClr val="C00000"/>
                </a:solidFill>
                <a:latin typeface="微软雅黑" panose="020B0503020204020204" charset="-122"/>
                <a:ea typeface="微软雅黑" panose="020B0503020204020204" charset="-122"/>
                <a:sym typeface="微软雅黑" panose="020B0503020204020204" charset="-122"/>
              </a:rPr>
              <a:t>5</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亩）</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以上的还要</a:t>
            </a:r>
            <a:r>
              <a:rPr lang="zh-CN" altLang="en-US" sz="1600" b="1" dirty="0">
                <a:solidFill>
                  <a:srgbClr val="C00000"/>
                </a:solidFill>
                <a:latin typeface="微软雅黑" panose="020B0503020204020204" charset="-122"/>
                <a:ea typeface="微软雅黑" panose="020B0503020204020204" charset="-122"/>
                <a:sym typeface="微软雅黑" panose="020B0503020204020204" charset="-122"/>
              </a:rPr>
              <a:t>追究刑事责任</a:t>
            </a:r>
            <a:r>
              <a:rPr lang="zh-CN" altLang="en-US" sz="1600" b="1" dirty="0">
                <a:solidFill>
                  <a:srgbClr val="407486"/>
                </a:solidFill>
                <a:latin typeface="微软雅黑" panose="020B0503020204020204" charset="-122"/>
                <a:ea typeface="微软雅黑" panose="020B0503020204020204" charset="-122"/>
                <a:sym typeface="微软雅黑" panose="020B0503020204020204" charset="-122"/>
              </a:rPr>
              <a:t>。务必严格依法依规用地，绝不把发展经济的好事，变成违法违纪的坏事。</a:t>
            </a:r>
            <a:endParaRPr lang="zh-CN" altLang="en-US" dirty="0">
              <a:latin typeface="微软雅黑" panose="020B0503020204020204" charset="-122"/>
              <a:ea typeface="微软雅黑" panose="020B0503020204020204" charset="-122"/>
            </a:endParaRPr>
          </a:p>
        </p:txBody>
      </p:sp>
      <p:pic>
        <p:nvPicPr>
          <p:cNvPr id="77831" name="图片 3"/>
          <p:cNvPicPr>
            <a:picLocks noChangeAspect="1"/>
          </p:cNvPicPr>
          <p:nvPr/>
        </p:nvPicPr>
        <p:blipFill>
          <a:blip r:embed="rId2"/>
          <a:srcRect b="13748"/>
          <a:stretch>
            <a:fillRect/>
          </a:stretch>
        </p:blipFill>
        <p:spPr>
          <a:xfrm>
            <a:off x="7691438" y="1447800"/>
            <a:ext cx="3382962" cy="4343400"/>
          </a:xfrm>
          <a:prstGeom prst="rect">
            <a:avLst/>
          </a:prstGeom>
          <a:noFill/>
          <a:ln w="15875" cap="flat" cmpd="sng">
            <a:solidFill>
              <a:schemeClr val="tx1"/>
            </a:solidFill>
            <a:prstDash val="solid"/>
            <a:miter/>
            <a:headEnd type="none" w="med" len="med"/>
            <a:tailEnd type="none" w="med" len="me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78850" name="矩形 6"/>
          <p:cNvSpPr/>
          <p:nvPr/>
        </p:nvSpPr>
        <p:spPr>
          <a:xfrm>
            <a:off x="274638" y="320675"/>
            <a:ext cx="11682412" cy="3930650"/>
          </a:xfrm>
          <a:prstGeom prst="rect">
            <a:avLst/>
          </a:prstGeom>
          <a:solidFill>
            <a:schemeClr val="tx2"/>
          </a:solidFill>
          <a:ln w="12700">
            <a:noFill/>
          </a:ln>
        </p:spPr>
        <p:txBody>
          <a:bodyPr anchor="ctr" anchorCtr="0"/>
          <a:p>
            <a:endParaRPr lang="zh-CN" altLang="zh-CN">
              <a:solidFill>
                <a:srgbClr val="FFFFFF"/>
              </a:solidFill>
              <a:latin typeface="微软雅黑" panose="020B0503020204020204" charset="-122"/>
              <a:ea typeface="微软雅黑" panose="020B0503020204020204" charset="-122"/>
            </a:endParaRPr>
          </a:p>
        </p:txBody>
      </p:sp>
      <p:sp>
        <p:nvSpPr>
          <p:cNvPr id="78851" name="任意形状 8"/>
          <p:cNvSpPr/>
          <p:nvPr/>
        </p:nvSpPr>
        <p:spPr>
          <a:xfrm>
            <a:off x="9490075" y="320675"/>
            <a:ext cx="2465388" cy="2403475"/>
          </a:xfrm>
          <a:custGeom>
            <a:avLst/>
            <a:gdLst/>
            <a:ahLst/>
            <a:cxnLst>
              <a:cxn ang="0">
                <a:pos x="361564" y="0"/>
              </a:cxn>
              <a:cxn ang="0">
                <a:pos x="3507050" y="0"/>
              </a:cxn>
              <a:cxn ang="0">
                <a:pos x="3507050" y="3045349"/>
              </a:cxn>
              <a:cxn ang="0">
                <a:pos x="3329322" y="3151539"/>
              </a:cxn>
              <a:cxn ang="0">
                <a:pos x="2254631" y="3419170"/>
              </a:cxn>
              <a:cxn ang="0">
                <a:pos x="0" y="1201750"/>
              </a:cxn>
              <a:cxn ang="0">
                <a:pos x="272122" y="144796"/>
              </a:cxn>
            </a:cxnLst>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solidFill>
            <a:srgbClr val="FFFFFF"/>
          </a:solidFill>
          <a:ln w="12700">
            <a:noFill/>
          </a:ln>
        </p:spPr>
        <p:txBody>
          <a:bodyPr/>
          <a:p>
            <a:endParaRPr lang="zh-CN" altLang="en-US"/>
          </a:p>
        </p:txBody>
      </p:sp>
      <p:sp>
        <p:nvSpPr>
          <p:cNvPr id="78852" name="任意形状 9"/>
          <p:cNvSpPr/>
          <p:nvPr/>
        </p:nvSpPr>
        <p:spPr>
          <a:xfrm rot="10800000">
            <a:off x="260350" y="2411413"/>
            <a:ext cx="1887538" cy="1839912"/>
          </a:xfrm>
          <a:custGeom>
            <a:avLst/>
            <a:gdLst/>
            <a:ahLst/>
            <a:cxnLst>
              <a:cxn ang="0">
                <a:pos x="361564" y="0"/>
              </a:cxn>
              <a:cxn ang="0">
                <a:pos x="3507050" y="0"/>
              </a:cxn>
              <a:cxn ang="0">
                <a:pos x="3507050" y="3045349"/>
              </a:cxn>
              <a:cxn ang="0">
                <a:pos x="3329322" y="3151539"/>
              </a:cxn>
              <a:cxn ang="0">
                <a:pos x="2254631" y="3419170"/>
              </a:cxn>
              <a:cxn ang="0">
                <a:pos x="0" y="1201750"/>
              </a:cxn>
              <a:cxn ang="0">
                <a:pos x="272122" y="144796"/>
              </a:cxn>
            </a:cxnLst>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solidFill>
            <a:srgbClr val="FFFFFF"/>
          </a:solidFill>
          <a:ln w="12700">
            <a:noFill/>
          </a:ln>
        </p:spPr>
        <p:txBody>
          <a:bodyPr/>
          <a:p>
            <a:endParaRPr lang="zh-CN" altLang="en-US"/>
          </a:p>
        </p:txBody>
      </p:sp>
      <p:sp>
        <p:nvSpPr>
          <p:cNvPr id="78853" name="矩形 9"/>
          <p:cNvSpPr/>
          <p:nvPr/>
        </p:nvSpPr>
        <p:spPr>
          <a:xfrm>
            <a:off x="9471025" y="6254750"/>
            <a:ext cx="1800225" cy="76200"/>
          </a:xfrm>
          <a:prstGeom prst="rect">
            <a:avLst/>
          </a:prstGeom>
          <a:solidFill>
            <a:schemeClr val="tx2"/>
          </a:solidFill>
          <a:ln w="12700">
            <a:noFill/>
          </a:ln>
        </p:spPr>
        <p:txBody>
          <a:bodyPr anchor="ctr" anchorCtr="0"/>
          <a:p>
            <a:endParaRPr lang="zh-CN" altLang="zh-CN">
              <a:solidFill>
                <a:srgbClr val="FFFFFF"/>
              </a:solidFill>
              <a:latin typeface="微软雅黑" panose="020B0503020204020204" charset="-122"/>
              <a:ea typeface="微软雅黑" panose="020B0503020204020204" charset="-122"/>
            </a:endParaRPr>
          </a:p>
        </p:txBody>
      </p:sp>
      <p:sp>
        <p:nvSpPr>
          <p:cNvPr id="78854" name="矩形 10"/>
          <p:cNvSpPr/>
          <p:nvPr/>
        </p:nvSpPr>
        <p:spPr>
          <a:xfrm flipV="1">
            <a:off x="750888" y="6305550"/>
            <a:ext cx="715962" cy="76200"/>
          </a:xfrm>
          <a:prstGeom prst="rect">
            <a:avLst/>
          </a:prstGeom>
          <a:solidFill>
            <a:schemeClr val="tx2"/>
          </a:solidFill>
          <a:ln w="12700">
            <a:noFill/>
          </a:ln>
        </p:spPr>
        <p:txBody>
          <a:bodyPr anchor="ctr" anchorCtr="0"/>
          <a:p>
            <a:endParaRPr lang="zh-CN" altLang="zh-CN">
              <a:solidFill>
                <a:srgbClr val="FFFFFF"/>
              </a:solidFill>
              <a:latin typeface="微软雅黑" panose="020B0503020204020204" charset="-122"/>
              <a:ea typeface="微软雅黑" panose="020B0503020204020204" charset="-122"/>
            </a:endParaRPr>
          </a:p>
        </p:txBody>
      </p:sp>
      <p:sp>
        <p:nvSpPr>
          <p:cNvPr id="78855" name="矩形 11"/>
          <p:cNvSpPr/>
          <p:nvPr/>
        </p:nvSpPr>
        <p:spPr>
          <a:xfrm>
            <a:off x="1555750" y="6307138"/>
            <a:ext cx="88900" cy="76200"/>
          </a:xfrm>
          <a:prstGeom prst="rect">
            <a:avLst/>
          </a:prstGeom>
          <a:solidFill>
            <a:schemeClr val="tx2"/>
          </a:solidFill>
          <a:ln w="12700">
            <a:noFill/>
          </a:ln>
        </p:spPr>
        <p:txBody>
          <a:bodyPr anchor="ctr" anchorCtr="0"/>
          <a:p>
            <a:endParaRPr lang="zh-CN" altLang="zh-CN">
              <a:solidFill>
                <a:srgbClr val="FFFFFF"/>
              </a:solidFill>
              <a:latin typeface="微软雅黑" panose="020B0503020204020204" charset="-122"/>
              <a:ea typeface="微软雅黑" panose="020B0503020204020204" charset="-122"/>
            </a:endParaRPr>
          </a:p>
        </p:txBody>
      </p:sp>
      <p:sp>
        <p:nvSpPr>
          <p:cNvPr id="78856" name="矩形 12"/>
          <p:cNvSpPr/>
          <p:nvPr/>
        </p:nvSpPr>
        <p:spPr>
          <a:xfrm>
            <a:off x="1730375" y="6307138"/>
            <a:ext cx="254000" cy="76200"/>
          </a:xfrm>
          <a:prstGeom prst="rect">
            <a:avLst/>
          </a:prstGeom>
          <a:solidFill>
            <a:schemeClr val="tx2"/>
          </a:solidFill>
          <a:ln w="12700">
            <a:noFill/>
          </a:ln>
        </p:spPr>
        <p:txBody>
          <a:bodyPr anchor="ctr" anchorCtr="0"/>
          <a:p>
            <a:endParaRPr lang="zh-CN" altLang="zh-CN">
              <a:solidFill>
                <a:srgbClr val="FFFFFF"/>
              </a:solidFill>
              <a:latin typeface="微软雅黑" panose="020B0503020204020204" charset="-122"/>
              <a:ea typeface="微软雅黑" panose="020B0503020204020204" charset="-122"/>
            </a:endParaRPr>
          </a:p>
        </p:txBody>
      </p:sp>
      <p:pic>
        <p:nvPicPr>
          <p:cNvPr id="78857" name="图片 5"/>
          <p:cNvPicPr>
            <a:picLocks noChangeAspect="1"/>
          </p:cNvPicPr>
          <p:nvPr/>
        </p:nvPicPr>
        <p:blipFill>
          <a:blip r:embed="rId1"/>
          <a:stretch>
            <a:fillRect/>
          </a:stretch>
        </p:blipFill>
        <p:spPr>
          <a:xfrm>
            <a:off x="7938" y="0"/>
            <a:ext cx="12176125" cy="6858000"/>
          </a:xfrm>
          <a:prstGeom prst="rect">
            <a:avLst/>
          </a:prstGeom>
          <a:noFill/>
          <a:ln w="9525">
            <a:noFill/>
          </a:ln>
        </p:spPr>
      </p:pic>
      <p:sp>
        <p:nvSpPr>
          <p:cNvPr id="78858" name="文本框 1"/>
          <p:cNvSpPr/>
          <p:nvPr/>
        </p:nvSpPr>
        <p:spPr>
          <a:xfrm>
            <a:off x="1173163" y="1204913"/>
            <a:ext cx="9818687" cy="2795587"/>
          </a:xfrm>
          <a:prstGeom prst="rect">
            <a:avLst/>
          </a:prstGeom>
          <a:noFill/>
          <a:ln w="9525">
            <a:noFill/>
          </a:ln>
        </p:spPr>
        <p:txBody>
          <a:bodyPr anchor="t" anchorCtr="0"/>
          <a:p>
            <a:pPr indent="406400">
              <a:lnSpc>
                <a:spcPct val="180000"/>
              </a:lnSpc>
            </a:pPr>
            <a:r>
              <a:rPr lang="zh-CN" altLang="en-US" sz="2000" b="1" dirty="0">
                <a:solidFill>
                  <a:srgbClr val="407486"/>
                </a:solidFill>
                <a:latin typeface="微软雅黑" panose="020B0503020204020204" charset="-122"/>
                <a:ea typeface="微软雅黑" panose="020B0503020204020204" charset="-122"/>
                <a:sym typeface="方正兰亭黑_GBK" charset="-122"/>
              </a:rPr>
              <a:t> 资规部门将发挥好土地要素保障的牵头作用，扛牢稳经济保增长的重大政治责任，对上主动做好对接争取，对下科学做好土地要素保障全流程指导和审核把关，定期研究资源要素保障工作中遇到的问题，实行清单化管理、项目化推进，加强市县联动、部门协作，精准高效、节约集约地做好自然资源要素支撑各项工作，切实为全市绿色低碳高质量发展提供有力的资源保障。</a:t>
            </a:r>
            <a:endParaRPr lang="zh-CN" altLang="en-US" dirty="0">
              <a:latin typeface="微软雅黑" panose="020B0503020204020204" charset="-122"/>
              <a:ea typeface="微软雅黑" panose="020B0503020204020204"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79874" name="矩形 6"/>
          <p:cNvSpPr/>
          <p:nvPr/>
        </p:nvSpPr>
        <p:spPr>
          <a:xfrm>
            <a:off x="274638" y="320675"/>
            <a:ext cx="11682412" cy="3930650"/>
          </a:xfrm>
          <a:prstGeom prst="rect">
            <a:avLst/>
          </a:prstGeom>
          <a:solidFill>
            <a:schemeClr val="tx2"/>
          </a:solidFill>
          <a:ln w="12700">
            <a:noFill/>
          </a:ln>
        </p:spPr>
        <p:txBody>
          <a:bodyPr anchor="ctr" anchorCtr="0"/>
          <a:p>
            <a:endParaRPr lang="zh-CN" altLang="zh-CN">
              <a:solidFill>
                <a:srgbClr val="FFFFFF"/>
              </a:solidFill>
              <a:latin typeface="微软雅黑" panose="020B0503020204020204" charset="-122"/>
              <a:ea typeface="微软雅黑" panose="020B0503020204020204" charset="-122"/>
            </a:endParaRPr>
          </a:p>
        </p:txBody>
      </p:sp>
      <p:sp>
        <p:nvSpPr>
          <p:cNvPr id="79875" name="任意形状 8"/>
          <p:cNvSpPr/>
          <p:nvPr/>
        </p:nvSpPr>
        <p:spPr>
          <a:xfrm>
            <a:off x="9490075" y="320675"/>
            <a:ext cx="2465388" cy="2403475"/>
          </a:xfrm>
          <a:custGeom>
            <a:avLst/>
            <a:gdLst/>
            <a:ahLst/>
            <a:cxnLst>
              <a:cxn ang="0">
                <a:pos x="361564" y="0"/>
              </a:cxn>
              <a:cxn ang="0">
                <a:pos x="3507050" y="0"/>
              </a:cxn>
              <a:cxn ang="0">
                <a:pos x="3507050" y="3045349"/>
              </a:cxn>
              <a:cxn ang="0">
                <a:pos x="3329322" y="3151539"/>
              </a:cxn>
              <a:cxn ang="0">
                <a:pos x="2254631" y="3419170"/>
              </a:cxn>
              <a:cxn ang="0">
                <a:pos x="0" y="1201750"/>
              </a:cxn>
              <a:cxn ang="0">
                <a:pos x="272122" y="144796"/>
              </a:cxn>
            </a:cxnLst>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solidFill>
            <a:srgbClr val="FFFFFF"/>
          </a:solidFill>
          <a:ln w="12700">
            <a:noFill/>
          </a:ln>
        </p:spPr>
        <p:txBody>
          <a:bodyPr/>
          <a:p>
            <a:endParaRPr lang="zh-CN" altLang="en-US"/>
          </a:p>
        </p:txBody>
      </p:sp>
      <p:sp>
        <p:nvSpPr>
          <p:cNvPr id="79876" name="任意形状 9"/>
          <p:cNvSpPr/>
          <p:nvPr/>
        </p:nvSpPr>
        <p:spPr>
          <a:xfrm rot="10800000">
            <a:off x="260350" y="2411413"/>
            <a:ext cx="1887538" cy="1839912"/>
          </a:xfrm>
          <a:custGeom>
            <a:avLst/>
            <a:gdLst/>
            <a:ahLst/>
            <a:cxnLst>
              <a:cxn ang="0">
                <a:pos x="361564" y="0"/>
              </a:cxn>
              <a:cxn ang="0">
                <a:pos x="3507050" y="0"/>
              </a:cxn>
              <a:cxn ang="0">
                <a:pos x="3507050" y="3045349"/>
              </a:cxn>
              <a:cxn ang="0">
                <a:pos x="3329322" y="3151539"/>
              </a:cxn>
              <a:cxn ang="0">
                <a:pos x="2254631" y="3419170"/>
              </a:cxn>
              <a:cxn ang="0">
                <a:pos x="0" y="1201750"/>
              </a:cxn>
              <a:cxn ang="0">
                <a:pos x="272122" y="144796"/>
              </a:cxn>
            </a:cxnLst>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solidFill>
            <a:srgbClr val="FFFFFF"/>
          </a:solidFill>
          <a:ln w="12700">
            <a:noFill/>
          </a:ln>
        </p:spPr>
        <p:txBody>
          <a:bodyPr/>
          <a:p>
            <a:endParaRPr lang="zh-CN" altLang="en-US"/>
          </a:p>
        </p:txBody>
      </p:sp>
      <p:sp>
        <p:nvSpPr>
          <p:cNvPr id="79877" name="矩形 9"/>
          <p:cNvSpPr/>
          <p:nvPr/>
        </p:nvSpPr>
        <p:spPr>
          <a:xfrm>
            <a:off x="9471025" y="6254750"/>
            <a:ext cx="1800225" cy="76200"/>
          </a:xfrm>
          <a:prstGeom prst="rect">
            <a:avLst/>
          </a:prstGeom>
          <a:solidFill>
            <a:schemeClr val="tx2"/>
          </a:solidFill>
          <a:ln w="12700">
            <a:noFill/>
          </a:ln>
        </p:spPr>
        <p:txBody>
          <a:bodyPr anchor="ctr" anchorCtr="0"/>
          <a:p>
            <a:endParaRPr lang="zh-CN" altLang="zh-CN">
              <a:solidFill>
                <a:srgbClr val="FFFFFF"/>
              </a:solidFill>
              <a:latin typeface="微软雅黑" panose="020B0503020204020204" charset="-122"/>
              <a:ea typeface="微软雅黑" panose="020B0503020204020204" charset="-122"/>
            </a:endParaRPr>
          </a:p>
        </p:txBody>
      </p:sp>
      <p:sp>
        <p:nvSpPr>
          <p:cNvPr id="79878" name="矩形 10"/>
          <p:cNvSpPr/>
          <p:nvPr/>
        </p:nvSpPr>
        <p:spPr>
          <a:xfrm flipV="1">
            <a:off x="750888" y="6305550"/>
            <a:ext cx="715962" cy="76200"/>
          </a:xfrm>
          <a:prstGeom prst="rect">
            <a:avLst/>
          </a:prstGeom>
          <a:solidFill>
            <a:schemeClr val="tx2"/>
          </a:solidFill>
          <a:ln w="12700">
            <a:noFill/>
          </a:ln>
        </p:spPr>
        <p:txBody>
          <a:bodyPr anchor="ctr" anchorCtr="0"/>
          <a:p>
            <a:endParaRPr lang="zh-CN" altLang="zh-CN">
              <a:solidFill>
                <a:srgbClr val="FFFFFF"/>
              </a:solidFill>
              <a:latin typeface="微软雅黑" panose="020B0503020204020204" charset="-122"/>
              <a:ea typeface="微软雅黑" panose="020B0503020204020204" charset="-122"/>
            </a:endParaRPr>
          </a:p>
        </p:txBody>
      </p:sp>
      <p:sp>
        <p:nvSpPr>
          <p:cNvPr id="79879" name="矩形 11"/>
          <p:cNvSpPr/>
          <p:nvPr/>
        </p:nvSpPr>
        <p:spPr>
          <a:xfrm>
            <a:off x="1555750" y="6307138"/>
            <a:ext cx="88900" cy="76200"/>
          </a:xfrm>
          <a:prstGeom prst="rect">
            <a:avLst/>
          </a:prstGeom>
          <a:solidFill>
            <a:schemeClr val="tx2"/>
          </a:solidFill>
          <a:ln w="12700">
            <a:noFill/>
          </a:ln>
        </p:spPr>
        <p:txBody>
          <a:bodyPr anchor="ctr" anchorCtr="0"/>
          <a:p>
            <a:endParaRPr lang="zh-CN" altLang="zh-CN">
              <a:solidFill>
                <a:srgbClr val="FFFFFF"/>
              </a:solidFill>
              <a:latin typeface="微软雅黑" panose="020B0503020204020204" charset="-122"/>
              <a:ea typeface="微软雅黑" panose="020B0503020204020204" charset="-122"/>
            </a:endParaRPr>
          </a:p>
        </p:txBody>
      </p:sp>
      <p:sp>
        <p:nvSpPr>
          <p:cNvPr id="79880" name="矩形 12"/>
          <p:cNvSpPr/>
          <p:nvPr/>
        </p:nvSpPr>
        <p:spPr>
          <a:xfrm>
            <a:off x="1730375" y="6307138"/>
            <a:ext cx="254000" cy="76200"/>
          </a:xfrm>
          <a:prstGeom prst="rect">
            <a:avLst/>
          </a:prstGeom>
          <a:solidFill>
            <a:schemeClr val="tx2"/>
          </a:solidFill>
          <a:ln w="12700">
            <a:noFill/>
          </a:ln>
        </p:spPr>
        <p:txBody>
          <a:bodyPr anchor="ctr" anchorCtr="0"/>
          <a:p>
            <a:endParaRPr lang="zh-CN" altLang="zh-CN">
              <a:solidFill>
                <a:srgbClr val="FFFFFF"/>
              </a:solidFill>
              <a:latin typeface="微软雅黑" panose="020B0503020204020204" charset="-122"/>
              <a:ea typeface="微软雅黑" panose="020B0503020204020204" charset="-122"/>
            </a:endParaRPr>
          </a:p>
        </p:txBody>
      </p:sp>
      <p:pic>
        <p:nvPicPr>
          <p:cNvPr id="79881" name="图片 5"/>
          <p:cNvPicPr>
            <a:picLocks noChangeAspect="1"/>
          </p:cNvPicPr>
          <p:nvPr/>
        </p:nvPicPr>
        <p:blipFill>
          <a:blip r:embed="rId1"/>
          <a:stretch>
            <a:fillRect/>
          </a:stretch>
        </p:blipFill>
        <p:spPr>
          <a:xfrm>
            <a:off x="7938" y="0"/>
            <a:ext cx="12176125" cy="6858000"/>
          </a:xfrm>
          <a:prstGeom prst="rect">
            <a:avLst/>
          </a:prstGeom>
          <a:noFill/>
          <a:ln w="9525">
            <a:noFill/>
          </a:ln>
        </p:spPr>
      </p:pic>
      <p:sp>
        <p:nvSpPr>
          <p:cNvPr id="79882" name="文本框 2"/>
          <p:cNvSpPr/>
          <p:nvPr/>
        </p:nvSpPr>
        <p:spPr>
          <a:xfrm>
            <a:off x="1154113" y="1760538"/>
            <a:ext cx="9985375" cy="1006475"/>
          </a:xfrm>
          <a:prstGeom prst="rect">
            <a:avLst/>
          </a:prstGeom>
          <a:noFill/>
          <a:ln w="9525">
            <a:noFill/>
          </a:ln>
        </p:spPr>
        <p:txBody>
          <a:bodyPr wrap="square" anchor="t" anchorCtr="0">
            <a:spAutoFit/>
          </a:bodyPr>
          <a:p>
            <a:pPr algn="ctr"/>
            <a:r>
              <a:rPr lang="zh-CN" altLang="en-US" sz="6000" dirty="0">
                <a:solidFill>
                  <a:srgbClr val="407486"/>
                </a:solidFill>
                <a:latin typeface="方正楷体_GBK" panose="02000000000000000000" charset="-122"/>
                <a:ea typeface="方正楷体_GBK" panose="02000000000000000000" charset="-122"/>
                <a:sym typeface="方正楷体_GBK" panose="02000000000000000000" charset="-122"/>
              </a:rPr>
              <a:t>汇 报 完 毕</a:t>
            </a:r>
            <a:r>
              <a:rPr lang="en-US" altLang="zh-CN" sz="6000" dirty="0">
                <a:solidFill>
                  <a:srgbClr val="407486"/>
                </a:solidFill>
                <a:latin typeface="方正楷体_GBK" panose="02000000000000000000" charset="-122"/>
                <a:ea typeface="方正楷体_GBK" panose="02000000000000000000" charset="-122"/>
                <a:sym typeface="方正楷体_GBK" panose="02000000000000000000" charset="-122"/>
              </a:rPr>
              <a:t>  </a:t>
            </a:r>
            <a:endParaRPr lang="en-US" altLang="zh-CN" dirty="0">
              <a:latin typeface="微软雅黑" panose="020B0503020204020204" charset="-122"/>
              <a:ea typeface="微软雅黑" panose="020B0503020204020204"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7497445" y="0"/>
            <a:ext cx="5037455" cy="6858000"/>
          </a:xfrm>
          <a:custGeom>
            <a:avLst/>
            <a:gdLst>
              <a:gd name="ir" fmla="*/ w 3 4"/>
              <a:gd name="ib" fmla="*/ h 3 4"/>
            </a:gdLst>
            <a:ahLst/>
            <a:cxnLst>
              <a:cxn ang="3">
                <a:pos x="hc" y="t"/>
              </a:cxn>
              <a:cxn ang="cd2">
                <a:pos x="l" y="vc"/>
              </a:cxn>
              <a:cxn ang="cd4">
                <a:pos x="hc" y="b"/>
              </a:cxn>
              <a:cxn ang="0">
                <a:pos x="r" y="vc"/>
              </a:cxn>
            </a:cxnLst>
            <a:rect l="l" t="t" r="r" b="b"/>
            <a:pathLst>
              <a:path w="7933" h="10800">
                <a:moveTo>
                  <a:pt x="5401" y="0"/>
                </a:moveTo>
                <a:lnTo>
                  <a:pt x="7933" y="0"/>
                </a:lnTo>
                <a:lnTo>
                  <a:pt x="7933" y="10800"/>
                </a:lnTo>
                <a:lnTo>
                  <a:pt x="5400" y="10800"/>
                </a:lnTo>
                <a:lnTo>
                  <a:pt x="0" y="5401"/>
                </a:lnTo>
                <a:lnTo>
                  <a:pt x="5401"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92D050"/>
              </a:solidFill>
              <a:cs typeface="汉仪中宋简" panose="02010600000101010101" charset="-128"/>
            </a:endParaRPr>
          </a:p>
        </p:txBody>
      </p:sp>
      <p:sp>
        <p:nvSpPr>
          <p:cNvPr id="27" name="文本框 26"/>
          <p:cNvSpPr txBox="1"/>
          <p:nvPr/>
        </p:nvSpPr>
        <p:spPr>
          <a:xfrm>
            <a:off x="364490" y="1519555"/>
            <a:ext cx="7237095" cy="1651635"/>
          </a:xfrm>
          <a:prstGeom prst="rect">
            <a:avLst/>
          </a:prstGeom>
          <a:noFill/>
        </p:spPr>
        <p:txBody>
          <a:bodyPr wrap="square" rtlCol="0">
            <a:noAutofit/>
          </a:bodyPr>
          <a:p>
            <a:pPr indent="0" algn="ctr" fontAlgn="auto">
              <a:lnSpc>
                <a:spcPct val="150000"/>
              </a:lnSpc>
            </a:pPr>
            <a:r>
              <a:rPr lang="zh-CN" altLang="en-US"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sym typeface="+mn-ea"/>
              </a:rPr>
              <a:t>202</a:t>
            </a:r>
            <a:r>
              <a:rPr lang="en-US" altLang="zh-CN"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sym typeface="+mn-ea"/>
              </a:rPr>
              <a:t>5</a:t>
            </a:r>
            <a:r>
              <a:rPr lang="zh-CN" altLang="en-US"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sym typeface="+mn-ea"/>
              </a:rPr>
              <a:t>年</a:t>
            </a:r>
            <a:r>
              <a:rPr lang="en-US" altLang="zh-CN"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sym typeface="+mn-ea"/>
              </a:rPr>
              <a:t> </a:t>
            </a:r>
            <a:r>
              <a:rPr lang="zh-CN" altLang="en-US"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rPr>
              <a:t>局长大讲堂</a:t>
            </a:r>
            <a:endParaRPr lang="zh-CN" altLang="en-US" sz="6000" b="1">
              <a:solidFill>
                <a:schemeClr val="tx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华文中宋" panose="02010600040101010101" charset="-122"/>
            </a:endParaRPr>
          </a:p>
        </p:txBody>
      </p:sp>
      <p:sp>
        <p:nvSpPr>
          <p:cNvPr id="28" name="文本框 27"/>
          <p:cNvSpPr txBox="1"/>
          <p:nvPr/>
        </p:nvSpPr>
        <p:spPr>
          <a:xfrm>
            <a:off x="364490" y="3253740"/>
            <a:ext cx="6700520" cy="958850"/>
          </a:xfrm>
          <a:prstGeom prst="rect">
            <a:avLst/>
          </a:prstGeom>
          <a:noFill/>
        </p:spPr>
        <p:txBody>
          <a:bodyPr wrap="square" rtlCol="0">
            <a:noAutofit/>
          </a:bodyPr>
          <a:p>
            <a:pPr indent="0" algn="ctr" fontAlgn="auto">
              <a:lnSpc>
                <a:spcPct val="150000"/>
              </a:lnSpc>
            </a:pP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聚焦自然资源要素保障</a:t>
            </a:r>
            <a:endPar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endParaRPr>
          </a:p>
        </p:txBody>
      </p:sp>
      <p:pic>
        <p:nvPicPr>
          <p:cNvPr id="11" name="图片 10" descr="C:/Users/Administrator/Desktop/新建文件夹/820062d23d6a490bbe3dd59d3f7ae0e1.jpeg820062d23d6a490bbe3dd59d3f7ae0e1"/>
          <p:cNvPicPr>
            <a:picLocks noChangeAspect="1"/>
          </p:cNvPicPr>
          <p:nvPr/>
        </p:nvPicPr>
        <p:blipFill>
          <a:blip r:embed="rId1"/>
          <a:srcRect l="15816" r="15816"/>
          <a:stretch>
            <a:fillRect/>
          </a:stretch>
        </p:blipFill>
        <p:spPr>
          <a:xfrm>
            <a:off x="8817610" y="3889375"/>
            <a:ext cx="3615690" cy="2974975"/>
          </a:xfrm>
          <a:custGeom>
            <a:avLst/>
            <a:gdLst/>
            <a:ahLst/>
            <a:cxnLst>
              <a:cxn ang="3">
                <a:pos x="hc" y="t"/>
              </a:cxn>
              <a:cxn ang="cd2">
                <a:pos x="l" y="vc"/>
              </a:cxn>
              <a:cxn ang="cd4">
                <a:pos x="hc" y="b"/>
              </a:cxn>
              <a:cxn ang="0">
                <a:pos x="r" y="vc"/>
              </a:cxn>
            </a:cxnLst>
            <a:rect l="l" t="t" r="r" b="b"/>
            <a:pathLst>
              <a:path w="5993" h="4931">
                <a:moveTo>
                  <a:pt x="2997" y="0"/>
                </a:moveTo>
                <a:lnTo>
                  <a:pt x="5993" y="2997"/>
                </a:lnTo>
                <a:lnTo>
                  <a:pt x="4059" y="4931"/>
                </a:lnTo>
                <a:lnTo>
                  <a:pt x="1935" y="4931"/>
                </a:lnTo>
                <a:lnTo>
                  <a:pt x="0" y="2997"/>
                </a:lnTo>
                <a:lnTo>
                  <a:pt x="2997" y="0"/>
                </a:lnTo>
                <a:close/>
              </a:path>
            </a:pathLst>
          </a:custGeom>
          <a:effectLst>
            <a:outerShdw blurRad="190500" dist="63500" dir="8100000" algn="tr" rotWithShape="0">
              <a:prstClr val="black">
                <a:alpha val="40000"/>
              </a:prstClr>
            </a:outerShdw>
          </a:effectLst>
        </p:spPr>
      </p:pic>
      <p:sp>
        <p:nvSpPr>
          <p:cNvPr id="20" name="矩形: 圆角 19"/>
          <p:cNvSpPr/>
          <p:nvPr/>
        </p:nvSpPr>
        <p:spPr>
          <a:xfrm>
            <a:off x="2794000" y="5251450"/>
            <a:ext cx="1840230" cy="555625"/>
          </a:xfrm>
          <a:prstGeom prst="roundRect">
            <a:avLst>
              <a:gd name="adj" fmla="val 50000"/>
            </a:avLst>
          </a:prstGeom>
          <a:solidFill>
            <a:srgbClr val="0070C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spc="100" dirty="0">
                <a:solidFill>
                  <a:schemeClr val="bg1"/>
                </a:solidFill>
                <a:uFillTx/>
                <a:latin typeface="宋体" panose="02010600030101010101" pitchFamily="2" charset="-122"/>
                <a:ea typeface="宋体" panose="02010600030101010101" pitchFamily="2" charset="-122"/>
                <a:cs typeface="宋体" panose="02010600030101010101" pitchFamily="2" charset="-122"/>
                <a:sym typeface="+mn-lt"/>
              </a:rPr>
              <a:t>2025</a:t>
            </a:r>
            <a:r>
              <a:rPr lang="zh-CN" altLang="en-US" sz="1600" b="1" spc="100" dirty="0">
                <a:solidFill>
                  <a:schemeClr val="bg1"/>
                </a:solidFill>
                <a:uFillTx/>
                <a:latin typeface="宋体" panose="02010600030101010101" pitchFamily="2" charset="-122"/>
                <a:ea typeface="宋体" panose="02010600030101010101" pitchFamily="2" charset="-122"/>
                <a:cs typeface="宋体" panose="02010600030101010101" pitchFamily="2" charset="-122"/>
                <a:sym typeface="+mn-lt"/>
              </a:rPr>
              <a:t>年</a:t>
            </a:r>
            <a:r>
              <a:rPr lang="en-US" altLang="zh-CN" sz="1600" b="1" spc="100" dirty="0">
                <a:solidFill>
                  <a:schemeClr val="bg1"/>
                </a:solidFill>
                <a:uFillTx/>
                <a:latin typeface="宋体" panose="02010600030101010101" pitchFamily="2" charset="-122"/>
                <a:ea typeface="宋体" panose="02010600030101010101" pitchFamily="2" charset="-122"/>
                <a:cs typeface="宋体" panose="02010600030101010101" pitchFamily="2" charset="-122"/>
                <a:sym typeface="+mn-lt"/>
              </a:rPr>
              <a:t>5</a:t>
            </a:r>
            <a:r>
              <a:rPr lang="zh-CN" altLang="en-US" sz="1600" b="1" spc="100" dirty="0">
                <a:solidFill>
                  <a:schemeClr val="bg1"/>
                </a:solidFill>
                <a:uFillTx/>
                <a:latin typeface="宋体" panose="02010600030101010101" pitchFamily="2" charset="-122"/>
                <a:ea typeface="宋体" panose="02010600030101010101" pitchFamily="2" charset="-122"/>
                <a:cs typeface="宋体" panose="02010600030101010101" pitchFamily="2" charset="-122"/>
                <a:sym typeface="+mn-lt"/>
              </a:rPr>
              <a:t>月</a:t>
            </a:r>
            <a:endParaRPr lang="zh-CN" altLang="en-US" sz="1600" b="1" spc="100" dirty="0">
              <a:solidFill>
                <a:schemeClr val="bg1"/>
              </a:solidFill>
              <a:uFillTx/>
              <a:latin typeface="宋体" panose="02010600030101010101" pitchFamily="2" charset="-122"/>
              <a:ea typeface="宋体" panose="02010600030101010101" pitchFamily="2" charset="-122"/>
              <a:cs typeface="宋体" panose="02010600030101010101" pitchFamily="2" charset="-122"/>
              <a:sym typeface="+mn-lt"/>
            </a:endParaRPr>
          </a:p>
        </p:txBody>
      </p:sp>
      <p:pic>
        <p:nvPicPr>
          <p:cNvPr id="16" name="图片 15" descr="C:/Users/Administrator/Desktop/新建文件夹/2023091817201062.jpg2023091817201062"/>
          <p:cNvPicPr>
            <a:picLocks noChangeAspect="1"/>
          </p:cNvPicPr>
          <p:nvPr/>
        </p:nvPicPr>
        <p:blipFill>
          <a:blip r:embed="rId2"/>
          <a:srcRect l="21438" r="21438"/>
          <a:stretch>
            <a:fillRect/>
          </a:stretch>
        </p:blipFill>
        <p:spPr>
          <a:xfrm>
            <a:off x="9821545" y="1426845"/>
            <a:ext cx="3587750" cy="3538220"/>
          </a:xfrm>
          <a:prstGeom prst="diamond">
            <a:avLst/>
          </a:prstGeom>
        </p:spPr>
      </p:pic>
      <p:pic>
        <p:nvPicPr>
          <p:cNvPr id="2" name="图片 1" descr="C:/Users/Administrator/Desktop/图片1.png图片1"/>
          <p:cNvPicPr>
            <a:picLocks noChangeAspect="1"/>
          </p:cNvPicPr>
          <p:nvPr/>
        </p:nvPicPr>
        <p:blipFill>
          <a:blip r:embed="rId3"/>
          <a:srcRect l="17633" r="17633"/>
          <a:stretch>
            <a:fillRect/>
          </a:stretch>
        </p:blipFill>
        <p:spPr>
          <a:xfrm>
            <a:off x="7012940" y="2096135"/>
            <a:ext cx="3587750" cy="3538220"/>
          </a:xfrm>
          <a:prstGeom prst="diamond">
            <a:avLst/>
          </a:prstGeom>
        </p:spPr>
      </p:pic>
      <p:pic>
        <p:nvPicPr>
          <p:cNvPr id="4" name="图片 3" descr="C:/Users/Administrator/Desktop/638439354775551997.jpg638439354775551997"/>
          <p:cNvPicPr>
            <a:picLocks noChangeAspect="1"/>
          </p:cNvPicPr>
          <p:nvPr/>
        </p:nvPicPr>
        <p:blipFill>
          <a:blip r:embed="rId4"/>
          <a:srcRect l="13523" r="13523"/>
          <a:stretch>
            <a:fillRect/>
          </a:stretch>
        </p:blipFill>
        <p:spPr>
          <a:xfrm>
            <a:off x="8166735" y="-367030"/>
            <a:ext cx="3587750" cy="3538220"/>
          </a:xfrm>
          <a:prstGeom prst="diamond">
            <a:avLst/>
          </a:prstGeom>
        </p:spPr>
      </p:pic>
      <p:pic>
        <p:nvPicPr>
          <p:cNvPr id="5" name="图片 4" descr="C:/Users/Administrator/Desktop/4e12ef868be5169ec5074e3bbdbdd8d.jpg4e12ef868be5169ec5074e3bbdbdd8d"/>
          <p:cNvPicPr>
            <a:picLocks noChangeAspect="1"/>
          </p:cNvPicPr>
          <p:nvPr/>
        </p:nvPicPr>
        <p:blipFill>
          <a:blip r:embed="rId5"/>
          <a:srcRect l="16502" r="16502"/>
          <a:stretch>
            <a:fillRect/>
          </a:stretch>
        </p:blipFill>
        <p:spPr>
          <a:xfrm>
            <a:off x="10002520" y="1436370"/>
            <a:ext cx="3587750" cy="3538220"/>
          </a:xfrm>
          <a:prstGeom prst="diamond">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4338" name="灯片编号占位符 1"/>
          <p:cNvSpPr/>
          <p:nvPr>
            <p:ph type="sldNum" sz="quarter" idx="12"/>
          </p:nvPr>
        </p:nvSpPr>
        <p:spPr/>
        <p:txBody>
          <a:bodyPr anchor="ctr" anchorCtr="0"/>
          <a:lstStyle>
            <a:lvl1pPr marL="0" lvl="0"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defRPr>
            </a:lvl1pPr>
            <a:lvl2pPr marL="457200" lvl="1"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sz="1800" kern="1200" baseline="0">
                <a:solidFill>
                  <a:schemeClr val="tx1"/>
                </a:solidFill>
                <a:latin typeface="Arial" panose="020B0604020202020204" pitchFamily="34" charset="0"/>
                <a:ea typeface="微软雅黑" panose="020B0503020204020204" charset="-122"/>
                <a:cs typeface="+mn-cs"/>
              </a:defRPr>
            </a:lvl5pPr>
          </a:lstStyle>
          <a:p>
            <a:pPr lvl="0" algn="r">
              <a:buSzTx/>
            </a:pPr>
            <a:fld id="{9A0DB2DC-4C9A-4742-B13C-FB6460FD3503}" type="slidenum">
              <a:rPr lang="zh-CN" altLang="en-US" sz="1200" dirty="0">
                <a:solidFill>
                  <a:srgbClr val="898989"/>
                </a:solidFill>
                <a:latin typeface="微软雅黑" panose="020B0503020204020204" charset="-122"/>
                <a:ea typeface="微软雅黑" panose="020B0503020204020204" charset="-122"/>
              </a:rPr>
            </a:fld>
            <a:endParaRPr lang="zh-CN" altLang="en-US" sz="1200" dirty="0">
              <a:solidFill>
                <a:srgbClr val="898989"/>
              </a:solidFill>
              <a:latin typeface="微软雅黑" panose="020B0503020204020204" charset="-122"/>
              <a:ea typeface="微软雅黑" panose="020B0503020204020204" charset="-122"/>
            </a:endParaRPr>
          </a:p>
        </p:txBody>
      </p:sp>
      <p:sp>
        <p:nvSpPr>
          <p:cNvPr id="14339" name="文本框 99"/>
          <p:cNvSpPr/>
          <p:nvPr/>
        </p:nvSpPr>
        <p:spPr>
          <a:xfrm>
            <a:off x="-454025" y="215900"/>
            <a:ext cx="3444875"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14340" name="矩形: 圆角 2"/>
          <p:cNvSpPr/>
          <p:nvPr/>
        </p:nvSpPr>
        <p:spPr>
          <a:xfrm>
            <a:off x="825500" y="955675"/>
            <a:ext cx="4537075"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14341" name="文本框 6"/>
          <p:cNvSpPr/>
          <p:nvPr/>
        </p:nvSpPr>
        <p:spPr>
          <a:xfrm>
            <a:off x="825500" y="981075"/>
            <a:ext cx="4586288"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（二）初步选址</a:t>
            </a:r>
            <a:endParaRPr lang="zh-CN" altLang="en-US" dirty="0">
              <a:latin typeface="微软雅黑" panose="020B0503020204020204" charset="-122"/>
              <a:ea typeface="微软雅黑" panose="020B0503020204020204" charset="-122"/>
            </a:endParaRPr>
          </a:p>
        </p:txBody>
      </p:sp>
      <p:sp>
        <p:nvSpPr>
          <p:cNvPr id="14342" name="圆角矩形 3"/>
          <p:cNvSpPr/>
          <p:nvPr/>
        </p:nvSpPr>
        <p:spPr>
          <a:xfrm>
            <a:off x="428625" y="1825625"/>
            <a:ext cx="11293475" cy="4308475"/>
          </a:xfrm>
          <a:prstGeom prst="roundRect">
            <a:avLst>
              <a:gd name="adj" fmla="val 16667"/>
            </a:avLst>
          </a:prstGeom>
          <a:solidFill>
            <a:srgbClr val="BCD5DE"/>
          </a:solidFill>
          <a:ln w="12700">
            <a:noFill/>
          </a:ln>
        </p:spPr>
        <p:txBody>
          <a:bodyPr anchor="ctr" anchorCtr="0"/>
          <a:p>
            <a:pPr indent="406400">
              <a:lnSpc>
                <a:spcPts val="4500"/>
              </a:lnSpc>
            </a:pP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常见问题：</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a:p>
            <a:pPr indent="406400">
              <a:lnSpc>
                <a:spcPts val="4500"/>
              </a:lnSpc>
              <a:buFont typeface="Wingdings" panose="05000000000000000000" pitchFamily="2" charset="2"/>
              <a:buChar char="u"/>
            </a:pP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一是选址触碰</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永久基本农田</a:t>
            </a:r>
            <a:r>
              <a:rPr lang="zh-CN" altLang="en-US" sz="2000" b="1" dirty="0">
                <a:solidFill>
                  <a:srgbClr val="CC0000"/>
                </a:solidFill>
                <a:latin typeface="微软雅黑" panose="020B0503020204020204" charset="-122"/>
                <a:ea typeface="微软雅黑" panose="020B0503020204020204" charset="-122"/>
                <a:sym typeface="微软雅黑" panose="020B0503020204020204" charset="-122"/>
              </a:rPr>
              <a:t>、生态红线、自然保护地</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等红线，有的占用永久基本农田。</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a:p>
            <a:pPr indent="406400">
              <a:lnSpc>
                <a:spcPts val="4500"/>
              </a:lnSpc>
              <a:buFont typeface="Wingdings" panose="05000000000000000000" pitchFamily="2" charset="2"/>
              <a:buChar char="u"/>
            </a:pP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二是选址</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不符合规划管控</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要求：</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a:p>
            <a:pPr indent="406400">
              <a:lnSpc>
                <a:spcPts val="4500"/>
              </a:lnSpc>
            </a:pP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①不符合国土空间总体规划，市县两级</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无权修改</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，项目无法实施</a:t>
            </a:r>
            <a:r>
              <a:rPr lang="en-US" altLang="zh-CN" sz="2000"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a:p>
            <a:pPr indent="406400">
              <a:lnSpc>
                <a:spcPts val="4500"/>
              </a:lnSpc>
            </a:pP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②不符合控制性详细规划，</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需要调整</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控规</a:t>
            </a:r>
            <a:r>
              <a:rPr lang="en-US" altLang="zh-CN" sz="2000" b="1" dirty="0">
                <a:solidFill>
                  <a:srgbClr val="407486"/>
                </a:solidFill>
                <a:latin typeface="微软雅黑" panose="020B0503020204020204" charset="-122"/>
                <a:ea typeface="微软雅黑" panose="020B0503020204020204" charset="-122"/>
                <a:sym typeface="微软雅黑" panose="020B0503020204020204" charset="-122"/>
              </a:rPr>
              <a:t>;</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a:p>
            <a:pPr indent="406400">
              <a:lnSpc>
                <a:spcPts val="4500"/>
              </a:lnSpc>
            </a:pP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③项目选址位于乡村地区，</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未编制</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村庄规划。</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a:p>
            <a:pPr indent="406400">
              <a:lnSpc>
                <a:spcPts val="4500"/>
              </a:lnSpc>
              <a:buFont typeface="Wingdings" panose="05000000000000000000" pitchFamily="2" charset="2"/>
              <a:buChar char="u"/>
            </a:pP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三是选址</a:t>
            </a: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没有纳入</a:t>
            </a:r>
            <a:r>
              <a:rPr lang="zh-CN" altLang="en-US" sz="2000" b="1" dirty="0">
                <a:solidFill>
                  <a:srgbClr val="407486"/>
                </a:solidFill>
                <a:latin typeface="微软雅黑" panose="020B0503020204020204" charset="-122"/>
                <a:ea typeface="微软雅黑" panose="020B0503020204020204" charset="-122"/>
                <a:sym typeface="微软雅黑" panose="020B0503020204020204" charset="-122"/>
              </a:rPr>
              <a:t>已批准的土地征收成片开发范围，需要编制报批新的成片开发方案。</a:t>
            </a:r>
            <a:endParaRPr lang="zh-CN" altLang="en-US" sz="2000" b="1" dirty="0">
              <a:solidFill>
                <a:srgbClr val="407486"/>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5362" name="圆角矩形 1"/>
          <p:cNvSpPr/>
          <p:nvPr/>
        </p:nvSpPr>
        <p:spPr>
          <a:xfrm>
            <a:off x="738188" y="1762125"/>
            <a:ext cx="4438650" cy="3813175"/>
          </a:xfrm>
          <a:prstGeom prst="roundRect">
            <a:avLst>
              <a:gd name="adj" fmla="val 16667"/>
            </a:avLst>
          </a:prstGeom>
          <a:solidFill>
            <a:srgbClr val="F2F2F2"/>
          </a:solidFill>
          <a:ln w="28575" cap="flat" cmpd="sng">
            <a:solidFill>
              <a:srgbClr val="407486"/>
            </a:solidFill>
            <a:prstDash val="sysDot"/>
            <a:round/>
            <a:headEnd type="none" w="med" len="med"/>
            <a:tailEnd type="none" w="med" len="med"/>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15363" name="圆角矩形 29"/>
          <p:cNvSpPr/>
          <p:nvPr/>
        </p:nvSpPr>
        <p:spPr>
          <a:xfrm>
            <a:off x="823913" y="1790700"/>
            <a:ext cx="4302125" cy="3733800"/>
          </a:xfrm>
          <a:prstGeom prst="roundRect">
            <a:avLst>
              <a:gd name="adj" fmla="val 16667"/>
            </a:avLst>
          </a:prstGeom>
          <a:solidFill>
            <a:srgbClr val="BDD6DF"/>
          </a:solidFill>
          <a:ln w="12700">
            <a:noFill/>
          </a:ln>
        </p:spPr>
        <p:txBody>
          <a:bodyPr anchor="ctr" anchorCtr="0"/>
          <a:p>
            <a:pPr algn="ctr"/>
            <a:endParaRPr lang="zh-CN" altLang="zh-CN">
              <a:solidFill>
                <a:srgbClr val="FFFFFF"/>
              </a:solidFill>
              <a:latin typeface="微软雅黑" panose="020B0503020204020204" charset="-122"/>
              <a:ea typeface="微软雅黑" panose="020B0503020204020204" charset="-122"/>
            </a:endParaRPr>
          </a:p>
        </p:txBody>
      </p:sp>
      <p:sp>
        <p:nvSpPr>
          <p:cNvPr id="15364" name="文本框 4"/>
          <p:cNvSpPr/>
          <p:nvPr/>
        </p:nvSpPr>
        <p:spPr>
          <a:xfrm>
            <a:off x="-454025" y="215900"/>
            <a:ext cx="3446463" cy="534988"/>
          </a:xfrm>
          <a:prstGeom prst="rect">
            <a:avLst/>
          </a:prstGeom>
          <a:noFill/>
          <a:ln w="9525">
            <a:noFill/>
          </a:ln>
        </p:spPr>
        <p:txBody>
          <a:bodyPr wrap="square" anchor="t" anchorCtr="0">
            <a:spAutoFit/>
          </a:bodyPr>
          <a:p>
            <a:pPr algn="r">
              <a:lnSpc>
                <a:spcPct val="120000"/>
              </a:lnSpc>
              <a:buClr>
                <a:schemeClr val="accent1"/>
              </a:buClr>
            </a:pPr>
            <a:r>
              <a:rPr lang="zh-CN" altLang="en-US" sz="2400" b="1" dirty="0">
                <a:solidFill>
                  <a:srgbClr val="455731"/>
                </a:solidFill>
                <a:latin typeface="微软雅黑" panose="020B0503020204020204" charset="-122"/>
                <a:ea typeface="微软雅黑" panose="020B0503020204020204" charset="-122"/>
                <a:sym typeface="微软雅黑" panose="020B0503020204020204" charset="-122"/>
              </a:rPr>
              <a:t>用地前期工作</a:t>
            </a:r>
            <a:endParaRPr lang="zh-CN" altLang="en-US" dirty="0">
              <a:latin typeface="微软雅黑" panose="020B0503020204020204" charset="-122"/>
              <a:ea typeface="微软雅黑" panose="020B0503020204020204" charset="-122"/>
            </a:endParaRPr>
          </a:p>
        </p:txBody>
      </p:sp>
      <p:sp>
        <p:nvSpPr>
          <p:cNvPr id="15365" name="矩形: 圆角 2"/>
          <p:cNvSpPr/>
          <p:nvPr/>
        </p:nvSpPr>
        <p:spPr>
          <a:xfrm>
            <a:off x="825500" y="955675"/>
            <a:ext cx="6122988" cy="503238"/>
          </a:xfrm>
          <a:prstGeom prst="roundRect">
            <a:avLst>
              <a:gd name="adj" fmla="val 50000"/>
            </a:avLst>
          </a:prstGeom>
          <a:solidFill>
            <a:schemeClr val="tx2"/>
          </a:solidFill>
          <a:ln w="12700">
            <a:noFill/>
          </a:ln>
        </p:spPr>
        <p:txBody>
          <a:bodyPr anchor="ctr" anchorCtr="0"/>
          <a:p>
            <a:pPr algn="ctr"/>
            <a:endParaRPr lang="zh-CN" altLang="zh-CN" sz="4000">
              <a:solidFill>
                <a:srgbClr val="FFFFFF"/>
              </a:solidFill>
              <a:latin typeface="Impact" panose="020B0806030902050204" pitchFamily="2" charset="0"/>
              <a:ea typeface="微软雅黑" panose="020B0503020204020204" charset="-122"/>
              <a:sym typeface="微软雅黑" panose="020B0503020204020204" charset="-122"/>
            </a:endParaRPr>
          </a:p>
        </p:txBody>
      </p:sp>
      <p:sp>
        <p:nvSpPr>
          <p:cNvPr id="15366" name="文本框 6"/>
          <p:cNvSpPr/>
          <p:nvPr/>
        </p:nvSpPr>
        <p:spPr>
          <a:xfrm>
            <a:off x="825500" y="981075"/>
            <a:ext cx="6880225" cy="425450"/>
          </a:xfrm>
          <a:prstGeom prst="rect">
            <a:avLst/>
          </a:prstGeom>
          <a:noFill/>
          <a:ln w="9525">
            <a:noFill/>
          </a:ln>
        </p:spPr>
        <p:txBody>
          <a:bodyPr wrap="square" anchor="t" anchorCtr="0">
            <a:spAutoFit/>
          </a:bodyPr>
          <a:p>
            <a:r>
              <a:rPr lang="zh-CN" altLang="en-US" sz="2200" b="1" dirty="0">
                <a:latin typeface="思源黑体 CN Heavy" pitchFamily="2" charset="-122"/>
                <a:ea typeface="思源黑体 CN Heavy" pitchFamily="2" charset="-122"/>
                <a:sym typeface="思源黑体 CN Heavy" pitchFamily="2" charset="-122"/>
              </a:rPr>
              <a:t>（三）取得建设项目用地预审与选址意见书</a:t>
            </a:r>
            <a:endParaRPr lang="zh-CN" altLang="en-US" dirty="0">
              <a:latin typeface="微软雅黑" panose="020B0503020204020204" charset="-122"/>
              <a:ea typeface="微软雅黑" panose="020B0503020204020204" charset="-122"/>
            </a:endParaRPr>
          </a:p>
        </p:txBody>
      </p:sp>
      <p:sp>
        <p:nvSpPr>
          <p:cNvPr id="15367" name="文本框 8"/>
          <p:cNvSpPr/>
          <p:nvPr/>
        </p:nvSpPr>
        <p:spPr>
          <a:xfrm>
            <a:off x="962025" y="1955800"/>
            <a:ext cx="3871913" cy="3162300"/>
          </a:xfrm>
          <a:prstGeom prst="rect">
            <a:avLst/>
          </a:prstGeom>
          <a:noFill/>
          <a:ln w="9525">
            <a:noFill/>
          </a:ln>
        </p:spPr>
        <p:txBody>
          <a:bodyPr wrap="square" anchor="t" anchorCtr="0"/>
          <a:p>
            <a:pPr indent="408305" algn="just">
              <a:lnSpc>
                <a:spcPts val="4000"/>
              </a:lnSpc>
            </a:pPr>
            <a:r>
              <a:rPr lang="en-US" altLang="zh-CN" sz="1800" b="1" dirty="0">
                <a:solidFill>
                  <a:srgbClr val="407486"/>
                </a:solidFill>
                <a:latin typeface="微软雅黑" panose="020B0503020204020204" charset="-122"/>
                <a:ea typeface="微软雅黑" panose="020B0503020204020204" charset="-122"/>
                <a:sym typeface="微软雅黑" panose="020B0503020204020204" charset="-122"/>
              </a:rPr>
              <a:t>1.</a:t>
            </a:r>
            <a:r>
              <a:rPr lang="zh-CN" altLang="en-US" sz="1800" b="1" dirty="0">
                <a:solidFill>
                  <a:srgbClr val="407486"/>
                </a:solidFill>
                <a:latin typeface="微软雅黑" panose="020B0503020204020204" charset="-122"/>
                <a:ea typeface="微软雅黑" panose="020B0503020204020204" charset="-122"/>
                <a:sym typeface="微软雅黑" panose="020B0503020204020204" charset="-122"/>
              </a:rPr>
              <a:t>办理依据：</a:t>
            </a:r>
            <a:r>
              <a:rPr lang="en-US" altLang="zh-CN" sz="1800" b="1" dirty="0">
                <a:solidFill>
                  <a:srgbClr val="407486"/>
                </a:solidFill>
                <a:latin typeface="微软雅黑" panose="020B0503020204020204" charset="-122"/>
                <a:ea typeface="微软雅黑" panose="020B0503020204020204" charset="-122"/>
                <a:sym typeface="微软雅黑" panose="020B0503020204020204" charset="-122"/>
              </a:rPr>
              <a:t>2019</a:t>
            </a:r>
            <a:r>
              <a:rPr lang="zh-CN" altLang="en-US" sz="1800" b="1" dirty="0">
                <a:solidFill>
                  <a:srgbClr val="407486"/>
                </a:solidFill>
                <a:latin typeface="微软雅黑" panose="020B0503020204020204" charset="-122"/>
                <a:ea typeface="微软雅黑" panose="020B0503020204020204" charset="-122"/>
                <a:sym typeface="微软雅黑" panose="020B0503020204020204" charset="-122"/>
              </a:rPr>
              <a:t>年，自然资源部明确，合并规划选址和用地预审，</a:t>
            </a:r>
            <a:r>
              <a:rPr lang="zh-CN" altLang="en-US" sz="1800" b="1" dirty="0">
                <a:solidFill>
                  <a:srgbClr val="CC0000"/>
                </a:solidFill>
                <a:latin typeface="微软雅黑" panose="020B0503020204020204" charset="-122"/>
                <a:ea typeface="微软雅黑" panose="020B0503020204020204" charset="-122"/>
                <a:sym typeface="微软雅黑" panose="020B0503020204020204" charset="-122"/>
              </a:rPr>
              <a:t>审批类、核准类</a:t>
            </a:r>
            <a:r>
              <a:rPr lang="zh-CN" altLang="en-US" sz="1800" b="1" dirty="0">
                <a:solidFill>
                  <a:srgbClr val="407486"/>
                </a:solidFill>
                <a:latin typeface="微软雅黑" panose="020B0503020204020204" charset="-122"/>
                <a:ea typeface="微软雅黑" panose="020B0503020204020204" charset="-122"/>
                <a:sym typeface="微软雅黑" panose="020B0503020204020204" charset="-122"/>
              </a:rPr>
              <a:t>项目，以</a:t>
            </a:r>
            <a:r>
              <a:rPr lang="zh-CN" altLang="en-US" sz="1800" b="1" dirty="0">
                <a:solidFill>
                  <a:srgbClr val="CC0000"/>
                </a:solidFill>
                <a:latin typeface="微软雅黑" panose="020B0503020204020204" charset="-122"/>
                <a:ea typeface="微软雅黑" panose="020B0503020204020204" charset="-122"/>
                <a:sym typeface="微软雅黑" panose="020B0503020204020204" charset="-122"/>
              </a:rPr>
              <a:t>划拨方式</a:t>
            </a:r>
            <a:r>
              <a:rPr lang="zh-CN" altLang="en-US" sz="1800" b="1" dirty="0">
                <a:solidFill>
                  <a:srgbClr val="407486"/>
                </a:solidFill>
                <a:latin typeface="微软雅黑" panose="020B0503020204020204" charset="-122"/>
                <a:ea typeface="微软雅黑" panose="020B0503020204020204" charset="-122"/>
                <a:sym typeface="微软雅黑" panose="020B0503020204020204" charset="-122"/>
              </a:rPr>
              <a:t>供地的，在立项前需办理建设项目用地预审与选址意见书。</a:t>
            </a:r>
            <a:endParaRPr lang="zh-CN" altLang="en-US" sz="1800" b="1" dirty="0">
              <a:solidFill>
                <a:srgbClr val="407486"/>
              </a:solidFill>
              <a:latin typeface="微软雅黑" panose="020B0503020204020204" charset="-122"/>
              <a:ea typeface="微软雅黑" panose="020B0503020204020204" charset="-122"/>
              <a:sym typeface="微软雅黑" panose="020B0503020204020204" charset="-122"/>
            </a:endParaRPr>
          </a:p>
          <a:p>
            <a:pPr indent="408305" algn="just">
              <a:lnSpc>
                <a:spcPts val="2700"/>
              </a:lnSpc>
            </a:pPr>
            <a:endParaRPr lang="zh-CN" altLang="en-US" sz="1600" b="1" dirty="0">
              <a:solidFill>
                <a:srgbClr val="455731"/>
              </a:solidFill>
              <a:latin typeface="微软雅黑" panose="020B0503020204020204" charset="-122"/>
              <a:ea typeface="微软雅黑" panose="020B0503020204020204" charset="-122"/>
              <a:sym typeface="微软雅黑" panose="020B0503020204020204" charset="-122"/>
            </a:endParaRPr>
          </a:p>
          <a:p>
            <a:pPr indent="408305" algn="just">
              <a:lnSpc>
                <a:spcPts val="2700"/>
              </a:lnSpc>
            </a:pPr>
            <a:endParaRPr lang="zh-CN" altLang="en-US" sz="1600" b="1" dirty="0">
              <a:solidFill>
                <a:srgbClr val="455731"/>
              </a:solidFill>
              <a:latin typeface="微软雅黑" panose="020B0503020204020204" charset="-122"/>
              <a:ea typeface="微软雅黑" panose="020B0503020204020204" charset="-122"/>
              <a:sym typeface="微软雅黑" panose="020B0503020204020204" charset="-122"/>
            </a:endParaRPr>
          </a:p>
        </p:txBody>
      </p:sp>
      <p:sp>
        <p:nvSpPr>
          <p:cNvPr id="15368" name="矩形 10"/>
          <p:cNvSpPr/>
          <p:nvPr/>
        </p:nvSpPr>
        <p:spPr>
          <a:xfrm>
            <a:off x="6321425" y="2187575"/>
            <a:ext cx="4189413" cy="2930525"/>
          </a:xfrm>
          <a:prstGeom prst="rect">
            <a:avLst/>
          </a:prstGeom>
          <a:noFill/>
          <a:ln w="9525">
            <a:noFill/>
          </a:ln>
        </p:spPr>
        <p:txBody>
          <a:bodyPr wrap="square" lIns="0" tIns="0" rIns="0" bIns="0" anchor="t" anchorCtr="0"/>
          <a:p>
            <a:pPr algn="just">
              <a:lnSpc>
                <a:spcPct val="150000"/>
              </a:lnSpc>
            </a:pPr>
            <a:r>
              <a:rPr lang="en-US" altLang="zh-CN" b="1" dirty="0">
                <a:solidFill>
                  <a:srgbClr val="455731"/>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   </a:t>
            </a:r>
            <a:endParaRPr lang="zh-CN" altLang="en-US" b="1" dirty="0">
              <a:solidFill>
                <a:srgbClr val="C00000"/>
              </a:solidFill>
              <a:latin typeface="微软雅黑" panose="020B0503020204020204" charset="-122"/>
              <a:ea typeface="微软雅黑" panose="020B0503020204020204" charset="-122"/>
              <a:sym typeface="微软雅黑" panose="020B0503020204020204" charset="-122"/>
            </a:endParaRPr>
          </a:p>
          <a:p>
            <a:pPr>
              <a:lnSpc>
                <a:spcPct val="150000"/>
              </a:lnSpc>
            </a:pPr>
            <a:endParaRPr lang="zh-CN" altLang="en-US" b="1" dirty="0">
              <a:solidFill>
                <a:srgbClr val="C00000"/>
              </a:solidFill>
              <a:latin typeface="微软雅黑" panose="020B0503020204020204" charset="-122"/>
              <a:ea typeface="微软雅黑" panose="020B0503020204020204" charset="-122"/>
              <a:sym typeface="微软雅黑" panose="020B0503020204020204" charset="-122"/>
            </a:endParaRPr>
          </a:p>
        </p:txBody>
      </p:sp>
      <p:pic>
        <p:nvPicPr>
          <p:cNvPr id="15369" name="图形 9"/>
          <p:cNvPicPr>
            <a:picLocks noChangeAspect="1"/>
          </p:cNvPicPr>
          <p:nvPr/>
        </p:nvPicPr>
        <p:blipFill>
          <a:blip r:embed="rId2"/>
          <a:stretch>
            <a:fillRect/>
          </a:stretch>
        </p:blipFill>
        <p:spPr>
          <a:xfrm>
            <a:off x="10788650" y="1839913"/>
            <a:ext cx="539750" cy="723900"/>
          </a:xfrm>
          <a:prstGeom prst="rect">
            <a:avLst/>
          </a:prstGeom>
          <a:noFill/>
          <a:ln w="9525">
            <a:noFill/>
          </a:ln>
        </p:spPr>
      </p:pic>
      <p:sp>
        <p:nvSpPr>
          <p:cNvPr id="3" name="圆角矩形 1"/>
          <p:cNvSpPr/>
          <p:nvPr/>
        </p:nvSpPr>
        <p:spPr>
          <a:xfrm>
            <a:off x="6178550" y="1762125"/>
            <a:ext cx="4457700" cy="3813175"/>
          </a:xfrm>
          <a:prstGeom prst="roundRect">
            <a:avLst>
              <a:gd name="adj" fmla="val 16667"/>
            </a:avLst>
          </a:prstGeom>
          <a:solidFill>
            <a:schemeClr val="accent6">
              <a:lumMod val="40000"/>
              <a:lumOff val="60000"/>
            </a:schemeClr>
          </a:solidFill>
          <a:ln w="28575" cap="flat" cmpd="sng">
            <a:solidFill>
              <a:srgbClr val="407486"/>
            </a:solidFill>
            <a:prstDash val="sysDot"/>
            <a:round/>
            <a:headEnd type="none" w="med" len="med"/>
            <a:tailEnd type="none" w="med" len="med"/>
          </a:ln>
        </p:spPr>
        <p:txBody>
          <a:bodyPr anchor="ctr" anchorCtr="0"/>
          <a:p>
            <a:pPr algn="ctr" fontAlgn="base"/>
            <a:endParaRPr lang="zh-CN" altLang="zh-CN" strike="noStrike" noProof="1">
              <a:solidFill>
                <a:srgbClr val="FFFFFF"/>
              </a:solidFill>
              <a:latin typeface="微软雅黑" panose="020B0503020204020204" charset="-122"/>
              <a:ea typeface="微软雅黑" panose="020B0503020204020204" charset="-122"/>
            </a:endParaRPr>
          </a:p>
        </p:txBody>
      </p:sp>
      <p:sp>
        <p:nvSpPr>
          <p:cNvPr id="15371" name="文本框 5"/>
          <p:cNvSpPr txBox="1"/>
          <p:nvPr/>
        </p:nvSpPr>
        <p:spPr>
          <a:xfrm>
            <a:off x="6467475" y="2117725"/>
            <a:ext cx="3898900" cy="2999740"/>
          </a:xfrm>
          <a:prstGeom prst="rect">
            <a:avLst/>
          </a:prstGeom>
          <a:noFill/>
          <a:ln w="9525">
            <a:noFill/>
          </a:ln>
        </p:spPr>
        <p:txBody>
          <a:bodyPr wrap="square" anchor="t" anchorCtr="0">
            <a:spAutoFit/>
          </a:bodyPr>
          <a:p>
            <a:pPr algn="just">
              <a:lnSpc>
                <a:spcPct val="150000"/>
              </a:lnSpc>
            </a:pPr>
            <a:r>
              <a:rPr lang="en-US" altLang="zh-CN" b="1" dirty="0">
                <a:solidFill>
                  <a:srgbClr val="407486"/>
                </a:solidFill>
                <a:latin typeface="微软雅黑" panose="020B0503020204020204" charset="-122"/>
                <a:ea typeface="微软雅黑" panose="020B0503020204020204" charset="-122"/>
                <a:sym typeface="微软雅黑" panose="020B0503020204020204" charset="-122"/>
              </a:rPr>
              <a:t>   2.</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办理部门：按照</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层级一致</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的原则，</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市县两级立项</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项目，由</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市县两级行政审批部门</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办理用地预审与选址意见书；</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省级以上立项</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项目，由</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市县两级资规部门</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初审后，逐级报</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省自然资源厅</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或</a:t>
            </a:r>
            <a:r>
              <a:rPr lang="zh-CN" altLang="en-US" b="1" dirty="0">
                <a:solidFill>
                  <a:srgbClr val="C00000"/>
                </a:solidFill>
                <a:latin typeface="微软雅黑" panose="020B0503020204020204" charset="-122"/>
                <a:ea typeface="微软雅黑" panose="020B0503020204020204" charset="-122"/>
                <a:sym typeface="微软雅黑" panose="020B0503020204020204" charset="-122"/>
              </a:rPr>
              <a:t>自然资源部</a:t>
            </a:r>
            <a:r>
              <a:rPr lang="zh-CN" altLang="en-US" b="1" dirty="0">
                <a:solidFill>
                  <a:srgbClr val="407486"/>
                </a:solidFill>
                <a:latin typeface="微软雅黑" panose="020B0503020204020204" charset="-122"/>
                <a:ea typeface="微软雅黑" panose="020B0503020204020204" charset="-122"/>
                <a:sym typeface="微软雅黑" panose="020B0503020204020204" charset="-122"/>
              </a:rPr>
              <a:t>办理，其中涉及基本农田的，均须报自然资源部办理。</a:t>
            </a:r>
            <a:endParaRPr lang="zh-CN" altLang="en-US" b="1" dirty="0">
              <a:solidFill>
                <a:srgbClr val="407486"/>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DIAGRAM_VIRTUALLY_FRAME" val="{&quot;height&quot;:284.5,&quot;left&quot;:54.87503937007874,&quot;top&quot;:174,&quot;width&quot;:850.3749606299212}"/>
</p:tagLst>
</file>

<file path=ppt/tags/tag10.xml><?xml version="1.0" encoding="utf-8"?>
<p:tagLst xmlns:p="http://schemas.openxmlformats.org/presentationml/2006/main">
  <p:tag name="KSO_WM_DIAGRAM_VIRTUALLY_FRAME" val="{&quot;height&quot;:301.75,&quot;left&quot;:54.75,&quot;top&quot;:153.5,&quot;width&quot;:832.5000787401575}"/>
</p:tagLst>
</file>

<file path=ppt/tags/tag11.xml><?xml version="1.0" encoding="utf-8"?>
<p:tagLst xmlns:p="http://schemas.openxmlformats.org/presentationml/2006/main">
  <p:tag name="KSO_WM_DIAGRAM_VIRTUALLY_FRAME" val="{&quot;height&quot;:301.75,&quot;left&quot;:54.75,&quot;top&quot;:153.5,&quot;width&quot;:832.5000787401575}"/>
</p:tagLst>
</file>

<file path=ppt/tags/tag12.xml><?xml version="1.0" encoding="utf-8"?>
<p:tagLst xmlns:p="http://schemas.openxmlformats.org/presentationml/2006/main">
  <p:tag name="KSO_WM_DIAGRAM_VIRTUALLY_FRAME" val="{&quot;height&quot;:301.75,&quot;left&quot;:54.75,&quot;top&quot;:153.5,&quot;width&quot;:832.5000787401575}"/>
</p:tagLst>
</file>

<file path=ppt/tags/tag13.xml><?xml version="1.0" encoding="utf-8"?>
<p:tagLst xmlns:p="http://schemas.openxmlformats.org/presentationml/2006/main">
  <p:tag name="KSO_WM_DIAGRAM_VIRTUALLY_FRAME" val="{&quot;height&quot;:301.75,&quot;left&quot;:54.75,&quot;top&quot;:153.5,&quot;width&quot;:832.5000787401575}"/>
</p:tagLst>
</file>

<file path=ppt/tags/tag14.xml><?xml version="1.0" encoding="utf-8"?>
<p:tagLst xmlns:p="http://schemas.openxmlformats.org/presentationml/2006/main">
  <p:tag name="KSO_WM_DIAGRAM_VIRTUALLY_FRAME" val="{&quot;height&quot;:301.75,&quot;left&quot;:54.75,&quot;top&quot;:153.5,&quot;width&quot;:832.5000787401575}"/>
</p:tagLst>
</file>

<file path=ppt/tags/tag15.xml><?xml version="1.0" encoding="utf-8"?>
<p:tagLst xmlns:p="http://schemas.openxmlformats.org/presentationml/2006/main">
  <p:tag name="KSO_WM_DIAGRAM_VIRTUALLY_FRAME" val="{&quot;height&quot;:301.75,&quot;left&quot;:54.75,&quot;top&quot;:153.5,&quot;width&quot;:832.5000787401575}"/>
</p:tagLst>
</file>

<file path=ppt/tags/tag16.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80.25000000000006,&quot;left&quot;:59.049993896484374,&quot;top&quot;:154.12503937007872,&quot;width&quot;:874.1000061035156}"/>
  <p:tag name="KSO_WM_DIAGRAM_VERSION" val="3"/>
  <p:tag name="KSO_WM_DIAGRAM_COLOR_TEXT_CAN_REMOVE" val="n"/>
  <p:tag name="KSO_WM_UNIT_NOCLEAR" val="0"/>
  <p:tag name="KSO_WM_UNIT_HIGHLIGHT" val="0"/>
  <p:tag name="KSO_WM_UNIT_DIAGRAM_ISNUMVISUAL" val="0"/>
  <p:tag name="KSO_WM_UNIT_TYPE" val="l_h_i"/>
  <p:tag name="KSO_WM_UNIT_INDEX" val="1_1_1"/>
  <p:tag name="KSO_WM_UNIT_ID" val="diagram20231438_1*l_h_i*1_1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solid&quot;:{&quot;brightness&quot;:0,&quot;colorType&quot;:2,&quot;rgb&quot;:&quot;#ffffff&quot;,&quot;transparency&quot;:0.949999988079071},&quot;type&quot;:1},&quot;glow&quot;:{&quot;colorType&quot;:0},&quot;line&quot;:{&quot;type&quot;:0},&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FILL_FORE_SCHEMECOLOR_INDEX" val="1"/>
  <p:tag name="KSO_WM_UNIT_TEXT_FILL_TYPE" val="1"/>
  <p:tag name="KSO_WM_UNIT_TEXT_TYPE" val="1"/>
  <p:tag name="KSO_WM_UNIT_TEXT_LAYER_COUNT" val="1"/>
  <p:tag name="KSO_WM_BEAUTIFY_FLAG" val="#wm#"/>
  <p:tag name="KSO_WM_DIAGRAM_USE_COLOR_VALUE" val="{&quot;color_scheme&quot;:1,&quot;color_type&quot;:1,&quot;theme_color_indexes&quot;:[5,6,5,6,5,6]}"/>
</p:tagLst>
</file>

<file path=ppt/tags/tag17.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80.25000000000006,&quot;left&quot;:59.049993896484374,&quot;top&quot;:154.12503937007872,&quot;width&quot;:874.1000061035156}"/>
  <p:tag name="KSO_WM_DIAGRAM_VERSION" val="3"/>
  <p:tag name="KSO_WM_DIAGRAM_COLOR_TEXT_CAN_REMOVE" val="n"/>
  <p:tag name="KSO_WM_UNIT_NOCLEAR" val="0"/>
  <p:tag name="KSO_WM_UNIT_HIGHLIGHT" val="0"/>
  <p:tag name="KSO_WM_UNIT_DIAGRAM_ISNUMVISUAL" val="0"/>
  <p:tag name="KSO_WM_UNIT_TYPE" val="l_h_i"/>
  <p:tag name="KSO_WM_UNIT_INDEX" val="1_2_1"/>
  <p:tag name="KSO_WM_UNIT_ID" val="diagram20231438_1*l_h_i*1_2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solid&quot;:{&quot;brightness&quot;:0,&quot;colorType&quot;:2,&quot;rgb&quot;:&quot;#ffffff&quot;,&quot;transparency&quot;:0.949999988079071},&quot;type&quot;:1},&quot;glow&quot;:{&quot;colorType&quot;:0},&quot;line&quot;:{&quot;type&quot;:0},&quot;shadow&quot;:{&quot;brightness&quot;:0,&quot;colorType&quot;:1,&quot;foreColorIndex&quot;:8,&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FILL_FORE_SCHEMECOLOR_INDEX" val="1"/>
  <p:tag name="KSO_WM_UNIT_TEXT_FILL_TYPE" val="1"/>
  <p:tag name="KSO_WM_UNIT_TEXT_TYPE" val="1"/>
  <p:tag name="KSO_WM_UNIT_TEXT_LAYER_COUNT" val="1"/>
  <p:tag name="KSO_WM_BEAUTIFY_FLAG" val="#wm#"/>
  <p:tag name="KSO_WM_DIAGRAM_USE_COLOR_VALUE" val="{&quot;color_scheme&quot;:1,&quot;color_type&quot;:1,&quot;theme_color_indexes&quot;:[5,6,5,6,5,6]}"/>
</p:tagLst>
</file>

<file path=ppt/tags/tag18.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80.25000000000006,&quot;left&quot;:59.049993896484374,&quot;top&quot;:154.12503937007872,&quot;width&quot;:874.1000061035156}"/>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438_1*l_h_f*1_1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5,&quot;pos&quot;:0,&quot;transparency&quot;:0.800000011920929},{&quot;brightness&quot;:0,&quot;colorType&quot;:1,&quot;foreColorIndex&quot;:14,&quot;pos&quot;:1,&quot;transparency&quot;:1}],&quot;type&quot;:3},&quot;glow&quot;:{&quot;colorType&quot;:0},&quot;line&quot;:{&quot;solidLine&quot;:{&quot;brightness&quot;:0.6000000238418579,&quot;colorType&quot;:1,&quot;foreColorIndex&quot;:5,&quot;transparency&quot;:0.4000000059604645},&quot;type&quot;:1},&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TYPE" val="1"/>
  <p:tag name="KSO_WM_UNIT_TEXT_LAYER_COUNT" val="1"/>
  <p:tag name="KSO_WM_BEAUTIFY_FLAG" val="#wm#"/>
  <p:tag name="KSO_WM_UNIT_PRESET_TEXT" val="单击此处输入你的项正文，文字是您思想的提炼，请尽量言简意赅的阐述观点。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380.25000000000006,&quot;left&quot;:59.049993896484374,&quot;top&quot;:154.12503937007872,&quot;width&quot;:874.1000061035156}"/>
  <p:tag name="KSO_WM_DIAGRAM_COLOR_MATCH_VALUE" val="{&quot;shape&quot;:{&quot;fill&quot;:{&quot;gradient&quot;:[{&quot;brightness&quot;:0.6000000238418579,&quot;colorType&quot;:1,&quot;foreColorIndex&quot;:5,&quot;pos&quot;:0,&quot;transparency&quot;:0},{&quot;brightness&quot;:0,&quot;colorType&quot;:1,&quot;foreColorIndex&quot;:5,&quot;pos&quot;:0.6899999976158142,&quot;transparency&quot;:0},{&quot;brightness&quot;:0,&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1_1"/>
  <p:tag name="KSO_WM_UNIT_ID" val="diagram20231438_1*l_h_a*1_1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TEXT_FILL_TYPE" val="1"/>
  <p:tag name="KSO_WM_UNIT_TEXT_TYPE" val="1"/>
  <p:tag name="KSO_WM_BEAUTIFY_FLAG" val="#wm#"/>
  <p:tag name="KSO_WM_UNIT_PRESET_TEXT" val="添加标题"/>
  <p:tag name="KSO_WM_UNIT_FILL_TYPE" val="3"/>
  <p:tag name="KSO_WM_DIAGRAM_USE_COLOR_VALUE" val="{&quot;color_scheme&quot;:1,&quot;color_type&quot;:1,&quot;theme_color_indexes&quot;:[5,6,5,6,5,6]}"/>
</p:tagLst>
</file>

<file path=ppt/tags/tag2.xml><?xml version="1.0" encoding="utf-8"?>
<p:tagLst xmlns:p="http://schemas.openxmlformats.org/presentationml/2006/main">
  <p:tag name="KSO_WM_DIAGRAM_VIRTUALLY_FRAME" val="{&quot;height&quot;:284.5,&quot;left&quot;:54.87503937007874,&quot;top&quot;:174,&quot;width&quot;:850.374960629921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438_1*l_h_i*1_1_3"/>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80.25000000000006,&quot;left&quot;:59.049993896484374,&quot;top&quot;:154.12503937007872,&quot;width&quot;:874.1000061035156}"/>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38_1*l_h_i*1_1_2"/>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80.25000000000006,&quot;left&quot;:59.049993896484374,&quot;top&quot;:154.12503937007872,&quot;width&quot;:874.1000061035156}"/>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22.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80.25000000000006,&quot;left&quot;:59.049993896484374,&quot;top&quot;:154.12503937007872,&quot;width&quot;:874.1000061035156}"/>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2_1"/>
  <p:tag name="KSO_WM_UNIT_ID" val="diagram20231438_1*l_h_f*1_2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8,&quot;pos&quot;:0,&quot;transparency&quot;:0.800000011920929},{&quot;brightness&quot;:0,&quot;colorType&quot;:1,&quot;foreColorIndex&quot;:14,&quot;pos&quot;:1,&quot;transparency&quot;:1}],&quot;type&quot;:3},&quot;glow&quot;:{&quot;colorType&quot;:0},&quot;line&quot;:{&quot;solidLine&quot;:{&quot;brightness&quot;:0.6000000238418579,&quot;colorType&quot;:1,&quot;foreColorIndex&quot;:8,&quot;transparency&quot;:0.4000000059604645},&quot;type&quot;:1},&quot;shadow&quot;:{&quot;brightness&quot;:0,&quot;colorType&quot;:1,&quot;foreColorIndex&quot;:8,&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TYPE" val="1"/>
  <p:tag name="KSO_WM_UNIT_TEXT_LAYER_COUNT" val="1"/>
  <p:tag name="KSO_WM_BEAUTIFY_FLAG" val="#wm#"/>
  <p:tag name="KSO_WM_UNIT_PRESET_TEXT" val="单击此处输入你的项正文，文字是您思想的提炼，请言简意赅的阐述观点。单击此处输入你的项正文，文字是您思想的提炼请言简意赅的阐述观点。单击此处输入你的项正文，文字是您思想的提炼，请尽量言简意赅的阐述观点。"/>
  <p:tag name="KSO_WM_UNIT_FILL_TYPE" val="3"/>
  <p:tag name="KSO_WM_UNIT_LINE_FORE_SCHEMECOLOR_INDEX" val="8"/>
  <p:tag name="KSO_WM_UNIT_TEXT_FILL_FORE_SCHEMECOLOR_INDEX" val="1"/>
  <p:tag name="KSO_WM_UNIT_TEXT_FILL_TYPE" val="1"/>
  <p:tag name="KSO_WM_DIAGRAM_USE_COLOR_VALUE" val="{&quot;color_scheme&quot;:1,&quot;color_type&quot;:1,&quot;theme_color_indexes&quot;:[5,6,5,6,5,6]}"/>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380.25000000000006,&quot;left&quot;:59.049993896484374,&quot;top&quot;:154.12503937007872,&quot;width&quot;:874.1000061035156}"/>
  <p:tag name="KSO_WM_DIAGRAM_COLOR_MATCH_VALUE" val="{&quot;shape&quot;:{&quot;fill&quot;:{&quot;gradient&quot;:[{&quot;brightness&quot;:0.4000000059604645,&quot;colorType&quot;:1,&quot;foreColorIndex&quot;:8,&quot;pos&quot;:0,&quot;transparency&quot;:0},{&quot;brightness&quot;:0,&quot;colorType&quot;:1,&quot;foreColorIndex&quot;:8,&quot;pos&quot;:0.6644999980926514,&quot;transparency&quot;:0},{&quot;brightness&quot;:0,&quot;colorType&quot;:1,&quot;foreColorIndex&quot;:8,&quot;pos&quot;:1,&quot;transparency&quot;:0}],&quot;type&quot;:3},&quot;glow&quot;:{&quot;colorType&quot;:0},&quot;line&quot;:{&quot;type&quot;:0},&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2_1"/>
  <p:tag name="KSO_WM_UNIT_ID" val="diagram20231438_1*l_h_a*1_2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TEXT_FILL_TYPE" val="1"/>
  <p:tag name="KSO_WM_UNIT_TEXT_TYPE" val="1"/>
  <p:tag name="KSO_WM_BEAUTIFY_FLAG" val="#wm#"/>
  <p:tag name="KSO_WM_UNIT_PRESET_TEXT" val="添加标题"/>
  <p:tag name="KSO_WM_UNIT_FILL_TYPE" val="3"/>
  <p:tag name="KSO_WM_DIAGRAM_USE_COLOR_VALUE" val="{&quot;color_scheme&quot;:1,&quot;color_type&quot;:1,&quot;theme_color_indexes&quot;:[5,6,5,6,5,6]}"/>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438_1*l_h_i*1_2_3"/>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80.25000000000006,&quot;left&quot;:59.049993896484374,&quot;top&quot;:154.12503937007872,&quot;width&quot;:874.1000061035156}"/>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8"/>
  <p:tag name="KSO_WM_UNIT_FILL_FORE_SCHEMECOLOR_INDEX_BRIGHTNESS" val="-0.5"/>
  <p:tag name="KSO_WM_DIAGRAM_USE_COLOR_VALUE" val="{&quot;color_scheme&quot;:1,&quot;color_type&quot;:1,&quot;theme_color_indexes&quot;:[5,6,5,6,5,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38_1*l_h_i*1_1_2"/>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80.25000000000006,&quot;left&quot;:59.049993896484374,&quot;top&quot;:154.12503937007872,&quot;width&quot;:874.1000061035156}"/>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26.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1.11412688968693,&quot;left&quot;:73.54999389648438,&quot;top&quot;:149.8750393700787,&quot;width&quot;:857.3500061035156}"/>
  <p:tag name="KSO_WM_DIAGRAM_VERSION" val="3"/>
  <p:tag name="KSO_WM_DIAGRAM_COLOR_TEXT_CAN_REMOVE" val="n"/>
  <p:tag name="KSO_WM_UNIT_NOCLEAR" val="0"/>
  <p:tag name="KSO_WM_UNIT_HIGHLIGHT" val="0"/>
  <p:tag name="KSO_WM_UNIT_DIAGRAM_ISNUMVISUAL" val="0"/>
  <p:tag name="KSO_WM_UNIT_TYPE" val="l_h_i"/>
  <p:tag name="KSO_WM_UNIT_INDEX" val="1_1_1"/>
  <p:tag name="KSO_WM_UNIT_ID" val="diagram20231438_1*l_h_i*1_1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solid&quot;:{&quot;brightness&quot;:0,&quot;colorType&quot;:2,&quot;rgb&quot;:&quot;#ffffff&quot;,&quot;transparency&quot;:0.949999988079071},&quot;type&quot;:1},&quot;glow&quot;:{&quot;colorType&quot;:0},&quot;line&quot;:{&quot;type&quot;:0},&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FILL_FORE_SCHEMECOLOR_INDEX" val="1"/>
  <p:tag name="KSO_WM_UNIT_TEXT_FILL_TYPE" val="1"/>
  <p:tag name="KSO_WM_UNIT_TEXT_TYPE" val="1"/>
  <p:tag name="KSO_WM_UNIT_TEXT_LAYER_COUNT" val="1"/>
  <p:tag name="KSO_WM_BEAUTIFY_FLAG" val="#wm#"/>
  <p:tag name="KSO_WM_DIAGRAM_USE_COLOR_VALUE" val="{&quot;color_scheme&quot;:1,&quot;color_type&quot;:1,&quot;theme_color_indexes&quot;:[5,6,5,6,5,6]}"/>
</p:tagLst>
</file>

<file path=ppt/tags/tag27.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1.11412688968693,&quot;left&quot;:73.54999389648438,&quot;top&quot;:149.8750393700787,&quot;width&quot;:857.3500061035156}"/>
  <p:tag name="KSO_WM_DIAGRAM_VERSION" val="3"/>
  <p:tag name="KSO_WM_DIAGRAM_COLOR_TEXT_CAN_REMOVE" val="n"/>
  <p:tag name="KSO_WM_UNIT_NOCLEAR" val="0"/>
  <p:tag name="KSO_WM_UNIT_HIGHLIGHT" val="0"/>
  <p:tag name="KSO_WM_UNIT_DIAGRAM_ISNUMVISUAL" val="0"/>
  <p:tag name="KSO_WM_UNIT_TYPE" val="l_h_i"/>
  <p:tag name="KSO_WM_UNIT_INDEX" val="1_2_1"/>
  <p:tag name="KSO_WM_UNIT_ID" val="diagram20231438_1*l_h_i*1_2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solid&quot;:{&quot;brightness&quot;:0,&quot;colorType&quot;:2,&quot;rgb&quot;:&quot;#ffffff&quot;,&quot;transparency&quot;:0.949999988079071},&quot;type&quot;:1},&quot;glow&quot;:{&quot;colorType&quot;:0},&quot;line&quot;:{&quot;type&quot;:0},&quot;shadow&quot;:{&quot;brightness&quot;:0,&quot;colorType&quot;:1,&quot;foreColorIndex&quot;:8,&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FILL_FORE_SCHEMECOLOR_INDEX" val="1"/>
  <p:tag name="KSO_WM_UNIT_TEXT_FILL_TYPE" val="1"/>
  <p:tag name="KSO_WM_UNIT_TEXT_TYPE" val="1"/>
  <p:tag name="KSO_WM_UNIT_TEXT_LAYER_COUNT" val="1"/>
  <p:tag name="KSO_WM_BEAUTIFY_FLAG" val="#wm#"/>
  <p:tag name="KSO_WM_DIAGRAM_USE_COLOR_VALUE" val="{&quot;color_scheme&quot;:1,&quot;color_type&quot;:1,&quot;theme_color_indexes&quot;:[5,6,5,6,5,6]}"/>
</p:tagLst>
</file>

<file path=ppt/tags/tag28.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1.11412688968693,&quot;left&quot;:73.54999389648438,&quot;top&quot;:149.8750393700787,&quot;width&quot;:857.3500061035156}"/>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438_1*l_h_f*1_1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5,&quot;pos&quot;:0,&quot;transparency&quot;:0.800000011920929},{&quot;brightness&quot;:0,&quot;colorType&quot;:1,&quot;foreColorIndex&quot;:14,&quot;pos&quot;:1,&quot;transparency&quot;:1}],&quot;type&quot;:3},&quot;glow&quot;:{&quot;colorType&quot;:0},&quot;line&quot;:{&quot;solidLine&quot;:{&quot;brightness&quot;:0.6000000238418579,&quot;colorType&quot;:1,&quot;foreColorIndex&quot;:5,&quot;transparency&quot;:0.4000000059604645},&quot;type&quot;:1},&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TYPE" val="1"/>
  <p:tag name="KSO_WM_UNIT_TEXT_LAYER_COUNT" val="1"/>
  <p:tag name="KSO_WM_BEAUTIFY_FLAG" val="#wm#"/>
  <p:tag name="KSO_WM_UNIT_PRESET_TEXT" val="单击此处输入你的项正文，文字是您思想的提炼，请尽量言简意赅的阐述观点。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331.11412688968693,&quot;left&quot;:73.54999389648438,&quot;top&quot;:149.8750393700787,&quot;width&quot;:857.3500061035156}"/>
  <p:tag name="KSO_WM_DIAGRAM_COLOR_MATCH_VALUE" val="{&quot;shape&quot;:{&quot;fill&quot;:{&quot;gradient&quot;:[{&quot;brightness&quot;:0.6000000238418579,&quot;colorType&quot;:1,&quot;foreColorIndex&quot;:5,&quot;pos&quot;:0,&quot;transparency&quot;:0},{&quot;brightness&quot;:0,&quot;colorType&quot;:1,&quot;foreColorIndex&quot;:5,&quot;pos&quot;:0.6899999976158142,&quot;transparency&quot;:0},{&quot;brightness&quot;:0,&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1_1"/>
  <p:tag name="KSO_WM_UNIT_ID" val="diagram20231438_1*l_h_a*1_1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TEXT_FILL_TYPE" val="1"/>
  <p:tag name="KSO_WM_UNIT_TEXT_TYPE" val="1"/>
  <p:tag name="KSO_WM_BEAUTIFY_FLAG" val="#wm#"/>
  <p:tag name="KSO_WM_UNIT_PRESET_TEXT" val="添加标题"/>
  <p:tag name="KSO_WM_UNIT_FILL_TYPE" val="3"/>
  <p:tag name="KSO_WM_DIAGRAM_USE_COLOR_VALUE" val="{&quot;color_scheme&quot;:1,&quot;color_type&quot;:1,&quot;theme_color_indexes&quot;:[5,6,5,6,5,6]}"/>
</p:tagLst>
</file>

<file path=ppt/tags/tag3.xml><?xml version="1.0" encoding="utf-8"?>
<p:tagLst xmlns:p="http://schemas.openxmlformats.org/presentationml/2006/main">
  <p:tag name="KSO_WM_DIAGRAM_VIRTUALLY_FRAME" val="{&quot;height&quot;:284.5,&quot;left&quot;:54.87503937007874,&quot;top&quot;:174,&quot;width&quot;:850.3749606299212}"/>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438_1*l_h_i*1_1_3"/>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1.11412688968693,&quot;left&quot;:73.54999389648438,&quot;top&quot;:149.8750393700787,&quot;width&quot;:857.3500061035156}"/>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38_1*l_h_i*1_1_2"/>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1.11412688968693,&quot;left&quot;:73.54999389648438,&quot;top&quot;:149.8750393700787,&quot;width&quot;:857.3500061035156}"/>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32.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1.11412688968693,&quot;left&quot;:73.54999389648438,&quot;top&quot;:149.8750393700787,&quot;width&quot;:857.3500061035156}"/>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2_1"/>
  <p:tag name="KSO_WM_UNIT_ID" val="diagram20231438_1*l_h_f*1_2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8,&quot;pos&quot;:0,&quot;transparency&quot;:0.800000011920929},{&quot;brightness&quot;:0,&quot;colorType&quot;:1,&quot;foreColorIndex&quot;:14,&quot;pos&quot;:1,&quot;transparency&quot;:1}],&quot;type&quot;:3},&quot;glow&quot;:{&quot;colorType&quot;:0},&quot;line&quot;:{&quot;solidLine&quot;:{&quot;brightness&quot;:0.6000000238418579,&quot;colorType&quot;:1,&quot;foreColorIndex&quot;:8,&quot;transparency&quot;:0.4000000059604645},&quot;type&quot;:1},&quot;shadow&quot;:{&quot;brightness&quot;:0,&quot;colorType&quot;:1,&quot;foreColorIndex&quot;:8,&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TYPE" val="1"/>
  <p:tag name="KSO_WM_UNIT_TEXT_LAYER_COUNT" val="1"/>
  <p:tag name="KSO_WM_BEAUTIFY_FLAG" val="#wm#"/>
  <p:tag name="KSO_WM_UNIT_PRESET_TEXT" val="单击此处输入你的项正文，文字是您思想的提炼，请言简意赅的阐述观点。单击此处输入你的项正文，文字是您思想的提炼请言简意赅的阐述观点。单击此处输入你的项正文，文字是您思想的提炼，请尽量言简意赅的阐述观点。"/>
  <p:tag name="KSO_WM_UNIT_FILL_TYPE" val="3"/>
  <p:tag name="KSO_WM_UNIT_LINE_FORE_SCHEMECOLOR_INDEX" val="8"/>
  <p:tag name="KSO_WM_UNIT_TEXT_FILL_FORE_SCHEMECOLOR_INDEX" val="1"/>
  <p:tag name="KSO_WM_UNIT_TEXT_FILL_TYPE" val="1"/>
  <p:tag name="KSO_WM_DIAGRAM_USE_COLOR_VALUE" val="{&quot;color_scheme&quot;:1,&quot;color_type&quot;:1,&quot;theme_color_indexes&quot;:[5,6,5,6,5,6]}"/>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331.11412688968693,&quot;left&quot;:73.54999389648438,&quot;top&quot;:149.8750393700787,&quot;width&quot;:857.3500061035156}"/>
  <p:tag name="KSO_WM_DIAGRAM_COLOR_MATCH_VALUE" val="{&quot;shape&quot;:{&quot;fill&quot;:{&quot;gradient&quot;:[{&quot;brightness&quot;:0.4000000059604645,&quot;colorType&quot;:1,&quot;foreColorIndex&quot;:8,&quot;pos&quot;:0,&quot;transparency&quot;:0},{&quot;brightness&quot;:0,&quot;colorType&quot;:1,&quot;foreColorIndex&quot;:8,&quot;pos&quot;:0.6644999980926514,&quot;transparency&quot;:0},{&quot;brightness&quot;:0,&quot;colorType&quot;:1,&quot;foreColorIndex&quot;:8,&quot;pos&quot;:1,&quot;transparency&quot;:0}],&quot;type&quot;:3},&quot;glow&quot;:{&quot;colorType&quot;:0},&quot;line&quot;:{&quot;type&quot;:0},&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2_1"/>
  <p:tag name="KSO_WM_UNIT_ID" val="diagram20231438_1*l_h_a*1_2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TEXT_FILL_TYPE" val="1"/>
  <p:tag name="KSO_WM_UNIT_TEXT_TYPE" val="1"/>
  <p:tag name="KSO_WM_BEAUTIFY_FLAG" val="#wm#"/>
  <p:tag name="KSO_WM_UNIT_PRESET_TEXT" val="添加标题"/>
  <p:tag name="KSO_WM_UNIT_FILL_TYPE" val="3"/>
  <p:tag name="KSO_WM_DIAGRAM_USE_COLOR_VALUE" val="{&quot;color_scheme&quot;:1,&quot;color_type&quot;:1,&quot;theme_color_indexes&quot;:[5,6,5,6,5,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438_1*l_h_i*1_2_3"/>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1.11412688968693,&quot;left&quot;:73.54999389648438,&quot;top&quot;:149.8750393700787,&quot;width&quot;:857.3500061035156}"/>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8"/>
  <p:tag name="KSO_WM_UNIT_FILL_FORE_SCHEMECOLOR_INDEX_BRIGHTNESS" val="-0.5"/>
  <p:tag name="KSO_WM_DIAGRAM_USE_COLOR_VALUE" val="{&quot;color_scheme&quot;:1,&quot;color_type&quot;:1,&quot;theme_color_indexes&quot;:[5,6,5,6,5,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438_1*l_h_i*1_2_2"/>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1.11412688968693,&quot;left&quot;:73.54999389648438,&quot;top&quot;:149.8750393700787,&quot;width&quot;:857.3500061035156}"/>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8"/>
  <p:tag name="KSO_WM_UNIT_FILL_FORE_SCHEMECOLOR_INDEX_BRIGHTNESS" val="-0.5"/>
  <p:tag name="KSO_WM_DIAGRAM_USE_COLOR_VALUE" val="{&quot;color_scheme&quot;:1,&quot;color_type&quot;:1,&quot;theme_color_indexes&quot;:[5,6,5,6,5,6]}"/>
</p:tagLst>
</file>

<file path=ppt/tags/tag36.xml><?xml version="1.0" encoding="utf-8"?>
<p:tagLst xmlns:p="http://schemas.openxmlformats.org/presentationml/2006/main">
  <p:tag name="KSO_WM_DIAGRAM_VIRTUALLY_FRAME" val="{&quot;height&quot;:332.37503937007875,&quot;left&quot;:41.37503937007874,&quot;top&quot;:174,&quot;width&quot;:609.1249606299212}"/>
</p:tagLst>
</file>

<file path=ppt/tags/tag37.xml><?xml version="1.0" encoding="utf-8"?>
<p:tagLst xmlns:p="http://schemas.openxmlformats.org/presentationml/2006/main">
  <p:tag name="KSO_WM_DIAGRAM_VIRTUALLY_FRAME" val="{&quot;height&quot;:332.37503937007875,&quot;left&quot;:41.37503937007874,&quot;top&quot;:174,&quot;width&quot;:609.1249606299212}"/>
</p:tagLst>
</file>

<file path=ppt/tags/tag38.xml><?xml version="1.0" encoding="utf-8"?>
<p:tagLst xmlns:p="http://schemas.openxmlformats.org/presentationml/2006/main">
  <p:tag name="KSO_WM_DIAGRAM_VIRTUALLY_FRAME" val="{&quot;height&quot;:332.37503937007875,&quot;left&quot;:41.37503937007874,&quot;top&quot;:174,&quot;width&quot;:609.1249606299212}"/>
</p:tagLst>
</file>

<file path=ppt/tags/tag39.xml><?xml version="1.0" encoding="utf-8"?>
<p:tagLst xmlns:p="http://schemas.openxmlformats.org/presentationml/2006/main">
  <p:tag name="KSO_WM_DIAGRAM_VIRTUALLY_FRAME" val="{&quot;height&quot;:332.37503937007875,&quot;left&quot;:41.37503937007874,&quot;top&quot;:174,&quot;width&quot;:609.1249606299212}"/>
</p:tagLst>
</file>

<file path=ppt/tags/tag4.xml><?xml version="1.0" encoding="utf-8"?>
<p:tagLst xmlns:p="http://schemas.openxmlformats.org/presentationml/2006/main">
  <p:tag name="KSO_WM_DIAGRAM_VIRTUALLY_FRAME" val="{&quot;height&quot;:284.5,&quot;left&quot;:54.87503937007874,&quot;top&quot;:174,&quot;width&quot;:850.3749606299212}"/>
</p:tagLst>
</file>

<file path=ppt/tags/tag40.xml><?xml version="1.0" encoding="utf-8"?>
<p:tagLst xmlns:p="http://schemas.openxmlformats.org/presentationml/2006/main">
  <p:tag name="KSO_WM_DIAGRAM_VIRTUALLY_FRAME" val="{&quot;height&quot;:332.37503937007875,&quot;left&quot;:41.37503937007874,&quot;top&quot;:174,&quot;width&quot;:609.1249606299212}"/>
</p:tagLst>
</file>

<file path=ppt/tags/tag41.xml><?xml version="1.0" encoding="utf-8"?>
<p:tagLst xmlns:p="http://schemas.openxmlformats.org/presentationml/2006/main">
  <p:tag name="KSO_WM_DIAGRAM_VIRTUALLY_FRAME" val="{&quot;height&quot;:332.37503937007875,&quot;left&quot;:41.37503937007874,&quot;top&quot;:174,&quot;width&quot;:609.1249606299212}"/>
</p:tagLst>
</file>

<file path=ppt/tags/tag42.xml><?xml version="1.0" encoding="utf-8"?>
<p:tagLst xmlns:p="http://schemas.openxmlformats.org/presentationml/2006/main">
  <p:tag name="KSO_WM_DIAGRAM_VIRTUALLY_FRAME" val="{&quot;height&quot;:332.37503937007875,&quot;left&quot;:41.37503937007874,&quot;top&quot;:174,&quot;width&quot;:609.1249606299212}"/>
</p:tagLst>
</file>

<file path=ppt/tags/tag43.xml><?xml version="1.0" encoding="utf-8"?>
<p:tagLst xmlns:p="http://schemas.openxmlformats.org/presentationml/2006/main">
  <p:tag name="KSO_WM_DIAGRAM_VIRTUALLY_FRAME" val="{&quot;height&quot;:332.37503937007875,&quot;left&quot;:41.37503937007874,&quot;top&quot;:174,&quot;width&quot;:609.1249606299212}"/>
</p:tagLst>
</file>

<file path=ppt/tags/tag5.xml><?xml version="1.0" encoding="utf-8"?>
<p:tagLst xmlns:p="http://schemas.openxmlformats.org/presentationml/2006/main">
  <p:tag name="KSO_WM_DIAGRAM_VIRTUALLY_FRAME" val="{&quot;height&quot;:284.5,&quot;left&quot;:54.87503937007874,&quot;top&quot;:174,&quot;width&quot;:850.3749606299212}"/>
</p:tagLst>
</file>

<file path=ppt/tags/tag6.xml><?xml version="1.0" encoding="utf-8"?>
<p:tagLst xmlns:p="http://schemas.openxmlformats.org/presentationml/2006/main">
  <p:tag name="KSO_WM_DIAGRAM_VIRTUALLY_FRAME" val="{&quot;height&quot;:284.5,&quot;left&quot;:54.87503937007874,&quot;top&quot;:174,&quot;width&quot;:850.3749606299212}"/>
</p:tagLst>
</file>

<file path=ppt/tags/tag7.xml><?xml version="1.0" encoding="utf-8"?>
<p:tagLst xmlns:p="http://schemas.openxmlformats.org/presentationml/2006/main">
  <p:tag name="KSO_WM_DIAGRAM_VIRTUALLY_FRAME" val="{&quot;height&quot;:284.5,&quot;left&quot;:54.87503937007874,&quot;top&quot;:174,&quot;width&quot;:850.3749606299212}"/>
</p:tagLst>
</file>

<file path=ppt/tags/tag8.xml><?xml version="1.0" encoding="utf-8"?>
<p:tagLst xmlns:p="http://schemas.openxmlformats.org/presentationml/2006/main">
  <p:tag name="KSO_WM_DIAGRAM_VIRTUALLY_FRAME" val="{&quot;height&quot;:284.5,&quot;left&quot;:54.87503937007874,&quot;top&quot;:174,&quot;width&quot;:850.3749606299212}"/>
</p:tagLst>
</file>

<file path=ppt/tags/tag9.xml><?xml version="1.0" encoding="utf-8"?>
<p:tagLst xmlns:p="http://schemas.openxmlformats.org/presentationml/2006/main">
  <p:tag name="KSO_WM_DIAGRAM_VIRTUALLY_FRAME" val="{&quot;height&quot;:301.75,&quot;left&quot;:54.75,&quot;top&quot;:153.5,&quot;width&quot;:832.5000787401575}"/>
</p:tagLst>
</file>

<file path=ppt/theme/theme1.xml><?xml version="1.0" encoding="utf-8"?>
<a:theme xmlns:a="http://schemas.openxmlformats.org/drawingml/2006/main" name="WPS">
  <a:themeElements>
    <a:clrScheme name="">
      <a:dk1>
        <a:srgbClr val="000000"/>
      </a:dk1>
      <a:lt1>
        <a:srgbClr val="FFFFFF"/>
      </a:lt1>
      <a:dk2>
        <a:srgbClr val="0F1423"/>
      </a:dk2>
      <a:lt2>
        <a:srgbClr val="FFFFFF"/>
      </a:lt2>
      <a:accent1>
        <a:srgbClr val="4874CB"/>
      </a:accent1>
      <a:accent2>
        <a:srgbClr val="EE822F"/>
      </a:accent2>
      <a:accent3>
        <a:srgbClr val="FFFFFF"/>
      </a:accent3>
      <a:accent4>
        <a:srgbClr val="000000"/>
      </a:accent4>
      <a:accent5>
        <a:srgbClr val="B1BDE1"/>
      </a:accent5>
      <a:accent6>
        <a:srgbClr val="D57429"/>
      </a:accent6>
      <a:hlink>
        <a:srgbClr val="0026E5"/>
      </a:hlink>
      <a:folHlink>
        <a:srgbClr val="7E1FAD"/>
      </a:folHlink>
    </a:clrScheme>
    <a:fontScheme nam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F5F5F8"/>
      </a:dk2>
      <a:lt2>
        <a:srgbClr val="FFFFFF"/>
      </a:lt2>
      <a:accent1>
        <a:srgbClr val="577CCE"/>
      </a:accent1>
      <a:accent2>
        <a:srgbClr val="5999AF"/>
      </a:accent2>
      <a:accent3>
        <a:srgbClr val="FFFFFF"/>
      </a:accent3>
      <a:accent4>
        <a:srgbClr val="000000"/>
      </a:accent4>
      <a:accent5>
        <a:srgbClr val="B5BFE3"/>
      </a:accent5>
      <a:accent6>
        <a:srgbClr val="4F899D"/>
      </a:accent6>
      <a:hlink>
        <a:srgbClr val="0000FF"/>
      </a:hlink>
      <a:folHlink>
        <a:srgbClr val="FF00FF"/>
      </a:folHlink>
    </a:clrScheme>
    <a:fontScheme nam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_2">
  <a:themeElements>
    <a:clrScheme name="">
      <a:dk1>
        <a:srgbClr val="000000"/>
      </a:dk1>
      <a:lt1>
        <a:srgbClr val="FFFFFF"/>
      </a:lt1>
      <a:dk2>
        <a:srgbClr val="F5F5F8"/>
      </a:dk2>
      <a:lt2>
        <a:srgbClr val="FFFFFF"/>
      </a:lt2>
      <a:accent1>
        <a:srgbClr val="577CCE"/>
      </a:accent1>
      <a:accent2>
        <a:srgbClr val="5999AF"/>
      </a:accent2>
      <a:accent3>
        <a:srgbClr val="FFFFFF"/>
      </a:accent3>
      <a:accent4>
        <a:srgbClr val="000000"/>
      </a:accent4>
      <a:accent5>
        <a:srgbClr val="B5BFE3"/>
      </a:accent5>
      <a:accent6>
        <a:srgbClr val="4F899D"/>
      </a:accent6>
      <a:hlink>
        <a:srgbClr val="0000FF"/>
      </a:hlink>
      <a:folHlink>
        <a:srgbClr val="FF00FF"/>
      </a:folHlink>
    </a:clrScheme>
    <a:fontScheme nam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
      <a:dk1>
        <a:srgbClr val="000000"/>
      </a:dk1>
      <a:lt1>
        <a:srgbClr val="FFFFFF"/>
      </a:lt1>
      <a:dk2>
        <a:srgbClr val="F5F5F8"/>
      </a:dk2>
      <a:lt2>
        <a:srgbClr val="FFFFFF"/>
      </a:lt2>
      <a:accent1>
        <a:srgbClr val="577CCE"/>
      </a:accent1>
      <a:accent2>
        <a:srgbClr val="5999AF"/>
      </a:accent2>
      <a:accent3>
        <a:srgbClr val="FFFFFF"/>
      </a:accent3>
      <a:accent4>
        <a:srgbClr val="000000"/>
      </a:accent4>
      <a:accent5>
        <a:srgbClr val="B5BFE3"/>
      </a:accent5>
      <a:accent6>
        <a:srgbClr val="4F899D"/>
      </a:accent6>
      <a:hlink>
        <a:srgbClr val="0000FF"/>
      </a:hlink>
      <a:folHlink>
        <a:srgbClr val="FF00FF"/>
      </a:folHlink>
    </a:clrScheme>
    <a:fontScheme nam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
      <a:dk1>
        <a:srgbClr val="000000"/>
      </a:dk1>
      <a:lt1>
        <a:srgbClr val="FFFFFF"/>
      </a:lt1>
      <a:dk2>
        <a:srgbClr val="F5F5F8"/>
      </a:dk2>
      <a:lt2>
        <a:srgbClr val="FFFFFF"/>
      </a:lt2>
      <a:accent1>
        <a:srgbClr val="577CCE"/>
      </a:accent1>
      <a:accent2>
        <a:srgbClr val="5999AF"/>
      </a:accent2>
      <a:accent3>
        <a:srgbClr val="FFFFFF"/>
      </a:accent3>
      <a:accent4>
        <a:srgbClr val="000000"/>
      </a:accent4>
      <a:accent5>
        <a:srgbClr val="B5BFE3"/>
      </a:accent5>
      <a:accent6>
        <a:srgbClr val="4F899D"/>
      </a:accent6>
      <a:hlink>
        <a:srgbClr val="0000FF"/>
      </a:hlink>
      <a:folHlink>
        <a:srgbClr val="FF00FF"/>
      </a:folHlink>
    </a:clrScheme>
    <a:fontScheme nam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
      <a:dk1>
        <a:srgbClr val="000000"/>
      </a:dk1>
      <a:lt1>
        <a:srgbClr val="FFFFFF"/>
      </a:lt1>
      <a:dk2>
        <a:srgbClr val="0F1423"/>
      </a:dk2>
      <a:lt2>
        <a:srgbClr val="FFFFFF"/>
      </a:lt2>
      <a:accent1>
        <a:srgbClr val="4874CB"/>
      </a:accent1>
      <a:accent2>
        <a:srgbClr val="EE822F"/>
      </a:accent2>
      <a:accent3>
        <a:srgbClr val="FFFFFF"/>
      </a:accent3>
      <a:accent4>
        <a:srgbClr val="000000"/>
      </a:accent4>
      <a:accent5>
        <a:srgbClr val="B1BDE1"/>
      </a:accent5>
      <a:accent6>
        <a:srgbClr val="D57429"/>
      </a:accent6>
      <a:hlink>
        <a:srgbClr val="0026E5"/>
      </a:hlink>
      <a:folHlink>
        <a:srgbClr val="7E1FAD"/>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12416</Words>
  <Application>WPS 演示</Application>
  <PresentationFormat>宽屏</PresentationFormat>
  <Paragraphs>920</Paragraphs>
  <Slides>74</Slides>
  <Notes>4</Notes>
  <HiddenSlides>0</HiddenSlides>
  <MMClips>0</MMClips>
  <ScaleCrop>false</ScaleCrop>
  <HeadingPairs>
    <vt:vector size="6" baseType="variant">
      <vt:variant>
        <vt:lpstr>已用的字体</vt:lpstr>
      </vt:variant>
      <vt:variant>
        <vt:i4>26</vt:i4>
      </vt:variant>
      <vt:variant>
        <vt:lpstr>主题</vt:lpstr>
      </vt:variant>
      <vt:variant>
        <vt:i4>5</vt:i4>
      </vt:variant>
      <vt:variant>
        <vt:lpstr>幻灯片标题</vt:lpstr>
      </vt:variant>
      <vt:variant>
        <vt:i4>74</vt:i4>
      </vt:variant>
    </vt:vector>
  </HeadingPairs>
  <TitlesOfParts>
    <vt:vector size="105" baseType="lpstr">
      <vt:lpstr>Arial</vt:lpstr>
      <vt:lpstr>宋体</vt:lpstr>
      <vt:lpstr>Wingdings</vt:lpstr>
      <vt:lpstr>微软雅黑</vt:lpstr>
      <vt:lpstr>汉仪中宋简</vt:lpstr>
      <vt:lpstr>华文中宋</vt:lpstr>
      <vt:lpstr>国标小标宋</vt:lpstr>
      <vt:lpstr>华文楷体</vt:lpstr>
      <vt:lpstr>楷体</vt:lpstr>
      <vt:lpstr>Impact</vt:lpstr>
      <vt:lpstr>方正正大黑简体</vt:lpstr>
      <vt:lpstr>黑体</vt:lpstr>
      <vt:lpstr>思源黑体 CN Heavy</vt:lpstr>
      <vt:lpstr>汉仪书宋二简</vt:lpstr>
      <vt:lpstr>Arial Unicode MS</vt:lpstr>
      <vt:lpstr>Calibri</vt:lpstr>
      <vt:lpstr>浪漫雅圆</vt:lpstr>
      <vt:lpstr>汉仪中宋简</vt:lpstr>
      <vt:lpstr>仿宋_GB2312</vt:lpstr>
      <vt:lpstr>汉仪小隶书简</vt:lpstr>
      <vt:lpstr>Gungsuh</vt:lpstr>
      <vt:lpstr>方正楷体_GBK</vt:lpstr>
      <vt:lpstr>方正兰亭黑_GBK</vt:lpstr>
      <vt:lpstr>隶书</vt:lpstr>
      <vt:lpstr>仿宋</vt:lpstr>
      <vt:lpstr>Malgun Gothic</vt:lpstr>
      <vt:lpstr>WPS</vt:lpstr>
      <vt:lpstr>Office 主题​​</vt:lpstr>
      <vt:lpstr>Office 主题​​_2</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燕子</cp:lastModifiedBy>
  <cp:revision>544</cp:revision>
  <dcterms:created xsi:type="dcterms:W3CDTF">2025-05-11T02:28:00Z</dcterms:created>
  <dcterms:modified xsi:type="dcterms:W3CDTF">2025-05-11T23:52:36Z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2F3B6AAA49B30608E2061C68726BB8A1</vt:lpwstr>
  </property>
</Properties>
</file>