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media/image25.svg" ContentType="image/svg+xml"/>
  <Override PartName="/ppt/media/image30.webp" ContentType="image/webp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11"/>
  </p:notesMasterIdLst>
  <p:handoutMasterIdLst>
    <p:handoutMasterId r:id="rId21"/>
  </p:handoutMasterIdLst>
  <p:sldIdLst>
    <p:sldId id="270" r:id="rId4"/>
    <p:sldId id="271" r:id="rId5"/>
    <p:sldId id="272" r:id="rId6"/>
    <p:sldId id="289" r:id="rId7"/>
    <p:sldId id="295" r:id="rId8"/>
    <p:sldId id="290" r:id="rId9"/>
    <p:sldId id="291" r:id="rId10"/>
    <p:sldId id="298" r:id="rId12"/>
    <p:sldId id="297" r:id="rId13"/>
    <p:sldId id="282" r:id="rId14"/>
    <p:sldId id="292" r:id="rId15"/>
    <p:sldId id="278" r:id="rId16"/>
    <p:sldId id="294" r:id="rId17"/>
    <p:sldId id="273" r:id="rId18"/>
    <p:sldId id="293" r:id="rId19"/>
    <p:sldId id="281" r:id="rId20"/>
  </p:sldIdLst>
  <p:sldSz cx="12192000" cy="6858000"/>
  <p:notesSz cx="6858000" cy="9144000"/>
  <p:embeddedFontLst>
    <p:embeddedFont>
      <p:font typeface="MiSans" panose="00000500000000000000" charset="-122"/>
      <p:regular r:id="rId25"/>
    </p:embeddedFont>
    <p:embeddedFont>
      <p:font typeface="MiSans Bold" panose="00000800000000000000" charset="-122"/>
      <p:bold r:id="rId26"/>
    </p:embeddedFont>
    <p:embeddedFont>
      <p:font typeface="MiSans Heavy" panose="00000A00000000000000" charset="-122"/>
      <p:bold r:id="rId27"/>
    </p:embeddedFont>
    <p:embeddedFont>
      <p:font typeface="黑体" panose="02010609060101010101" charset="-122"/>
      <p:regular r:id="rId28"/>
    </p:embeddedFont>
    <p:embeddedFont>
      <p:font typeface="汉仪力量黑简" panose="00020600040101010101" charset="-122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1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87D2"/>
    <a:srgbClr val="012C95"/>
    <a:srgbClr val="1046A3"/>
    <a:srgbClr val="668BD2"/>
    <a:srgbClr val="9CB8FF"/>
    <a:srgbClr val="3862B7"/>
    <a:srgbClr val="4470BB"/>
    <a:srgbClr val="F5F7F9"/>
    <a:srgbClr val="99C0FB"/>
    <a:srgbClr val="1F4E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81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0" Type="http://schemas.openxmlformats.org/officeDocument/2006/relationships/tags" Target="tags/tag211.xml"/><Relationship Id="rId3" Type="http://schemas.openxmlformats.org/officeDocument/2006/relationships/slideMaster" Target="slideMasters/slideMaster2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iSans" panose="00000500000000000000" charset="-122"/>
              <a:ea typeface="MiSans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MiSans" panose="00000500000000000000" charset="-122"/>
              </a:rPr>
            </a:fld>
            <a:endParaRPr lang="zh-CN" altLang="en-US">
              <a:latin typeface="MiSans" panose="000005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iSans" panose="00000500000000000000" charset="-122"/>
              <a:ea typeface="MiSans" panose="000005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MiSans" panose="00000500000000000000" charset="-122"/>
              </a:rPr>
            </a:fld>
            <a:endParaRPr lang="zh-CN" altLang="en-US">
              <a:latin typeface="MiSans" panose="000005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Sans" panose="00000500000000000000" charset="-122"/>
                <a:ea typeface="MiSans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Sans" panose="00000500000000000000" charset="-122"/>
                <a:ea typeface="MiSans" panose="000005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Sans" panose="00000500000000000000" charset="-122"/>
                <a:ea typeface="MiSans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Sans" panose="00000500000000000000" charset="-122"/>
                <a:ea typeface="MiSans" panose="000005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Sans" panose="00000500000000000000" charset="-122"/>
        <a:ea typeface="MiSans" panose="000005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Sans" panose="00000500000000000000" charset="-122"/>
        <a:ea typeface="MiSans" panose="000005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Sans" panose="00000500000000000000" charset="-122"/>
        <a:ea typeface="MiSans" panose="000005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Sans" panose="00000500000000000000" charset="-122"/>
        <a:ea typeface="MiSans" panose="000005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Sans" panose="00000500000000000000" charset="-122"/>
        <a:ea typeface="MiSans" panose="000005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ea typeface="MiSans" panose="000005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ea typeface="MiSans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ea typeface="MiSans" panose="000005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MiSans" panose="00000500000000000000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iSans" panose="00000500000000000000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iSans" panose="00000500000000000000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iSans" panose="00000500000000000000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iSans" panose="00000500000000000000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iSans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ea typeface="MiSans" panose="000005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ea typeface="MiSans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ea typeface="MiSans" panose="000005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MiSans" panose="00000500000000000000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iSans" panose="00000500000000000000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iSans" panose="00000500000000000000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iSans" panose="00000500000000000000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iSans" panose="00000500000000000000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iSans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96.xml"/><Relationship Id="rId8" Type="http://schemas.openxmlformats.org/officeDocument/2006/relationships/tags" Target="../tags/tag195.xml"/><Relationship Id="rId7" Type="http://schemas.openxmlformats.org/officeDocument/2006/relationships/tags" Target="../tags/tag194.xml"/><Relationship Id="rId6" Type="http://schemas.openxmlformats.org/officeDocument/2006/relationships/tags" Target="../tags/tag193.xml"/><Relationship Id="rId5" Type="http://schemas.openxmlformats.org/officeDocument/2006/relationships/tags" Target="../tags/tag192.xml"/><Relationship Id="rId4" Type="http://schemas.openxmlformats.org/officeDocument/2006/relationships/tags" Target="../tags/tag191.xml"/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8" Type="http://schemas.openxmlformats.org/officeDocument/2006/relationships/notesSlide" Target="../notesSlides/notesSlide3.xml"/><Relationship Id="rId17" Type="http://schemas.openxmlformats.org/officeDocument/2006/relationships/slideLayout" Target="../slideLayouts/slideLayout12.xml"/><Relationship Id="rId16" Type="http://schemas.openxmlformats.org/officeDocument/2006/relationships/tags" Target="../tags/tag203.xml"/><Relationship Id="rId15" Type="http://schemas.openxmlformats.org/officeDocument/2006/relationships/tags" Target="../tags/tag202.xml"/><Relationship Id="rId14" Type="http://schemas.openxmlformats.org/officeDocument/2006/relationships/tags" Target="../tags/tag201.xml"/><Relationship Id="rId13" Type="http://schemas.openxmlformats.org/officeDocument/2006/relationships/tags" Target="../tags/tag200.xml"/><Relationship Id="rId12" Type="http://schemas.openxmlformats.org/officeDocument/2006/relationships/tags" Target="../tags/tag199.xml"/><Relationship Id="rId11" Type="http://schemas.openxmlformats.org/officeDocument/2006/relationships/tags" Target="../tags/tag198.xml"/><Relationship Id="rId10" Type="http://schemas.openxmlformats.org/officeDocument/2006/relationships/tags" Target="../tags/tag197.xml"/><Relationship Id="rId1" Type="http://schemas.openxmlformats.org/officeDocument/2006/relationships/tags" Target="../tags/tag18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04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20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208.xml"/><Relationship Id="rId2" Type="http://schemas.openxmlformats.org/officeDocument/2006/relationships/image" Target="../media/image30.webp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20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10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tags" Target="../tags/tag134.xml"/><Relationship Id="rId7" Type="http://schemas.openxmlformats.org/officeDocument/2006/relationships/tags" Target="../tags/tag133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1" Type="http://schemas.openxmlformats.org/officeDocument/2006/relationships/slideLayout" Target="../slideLayouts/slideLayout12.xml"/><Relationship Id="rId10" Type="http://schemas.openxmlformats.org/officeDocument/2006/relationships/tags" Target="../tags/tag136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39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45.xml"/><Relationship Id="rId8" Type="http://schemas.openxmlformats.org/officeDocument/2006/relationships/tags" Target="../tags/tag144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8" Type="http://schemas.openxmlformats.org/officeDocument/2006/relationships/slideLayout" Target="../slideLayouts/slideLayout12.xml"/><Relationship Id="rId47" Type="http://schemas.openxmlformats.org/officeDocument/2006/relationships/tags" Target="../tags/tag183.xml"/><Relationship Id="rId46" Type="http://schemas.openxmlformats.org/officeDocument/2006/relationships/tags" Target="../tags/tag182.xml"/><Relationship Id="rId45" Type="http://schemas.openxmlformats.org/officeDocument/2006/relationships/tags" Target="../tags/tag181.xml"/><Relationship Id="rId44" Type="http://schemas.openxmlformats.org/officeDocument/2006/relationships/tags" Target="../tags/tag180.xml"/><Relationship Id="rId43" Type="http://schemas.openxmlformats.org/officeDocument/2006/relationships/tags" Target="../tags/tag179.xml"/><Relationship Id="rId42" Type="http://schemas.openxmlformats.org/officeDocument/2006/relationships/tags" Target="../tags/tag178.xml"/><Relationship Id="rId41" Type="http://schemas.openxmlformats.org/officeDocument/2006/relationships/tags" Target="../tags/tag177.xml"/><Relationship Id="rId40" Type="http://schemas.openxmlformats.org/officeDocument/2006/relationships/tags" Target="../tags/tag176.xml"/><Relationship Id="rId4" Type="http://schemas.openxmlformats.org/officeDocument/2006/relationships/image" Target="../media/image7.png"/><Relationship Id="rId39" Type="http://schemas.openxmlformats.org/officeDocument/2006/relationships/tags" Target="../tags/tag175.xml"/><Relationship Id="rId38" Type="http://schemas.openxmlformats.org/officeDocument/2006/relationships/tags" Target="../tags/tag174.xml"/><Relationship Id="rId37" Type="http://schemas.openxmlformats.org/officeDocument/2006/relationships/tags" Target="../tags/tag173.xml"/><Relationship Id="rId36" Type="http://schemas.openxmlformats.org/officeDocument/2006/relationships/tags" Target="../tags/tag172.xml"/><Relationship Id="rId35" Type="http://schemas.openxmlformats.org/officeDocument/2006/relationships/tags" Target="../tags/tag171.xml"/><Relationship Id="rId34" Type="http://schemas.openxmlformats.org/officeDocument/2006/relationships/tags" Target="../tags/tag170.xml"/><Relationship Id="rId33" Type="http://schemas.openxmlformats.org/officeDocument/2006/relationships/tags" Target="../tags/tag169.xml"/><Relationship Id="rId32" Type="http://schemas.openxmlformats.org/officeDocument/2006/relationships/tags" Target="../tags/tag168.xml"/><Relationship Id="rId31" Type="http://schemas.openxmlformats.org/officeDocument/2006/relationships/tags" Target="../tags/tag167.xml"/><Relationship Id="rId30" Type="http://schemas.openxmlformats.org/officeDocument/2006/relationships/tags" Target="../tags/tag166.xml"/><Relationship Id="rId3" Type="http://schemas.openxmlformats.org/officeDocument/2006/relationships/image" Target="../media/image6.png"/><Relationship Id="rId29" Type="http://schemas.openxmlformats.org/officeDocument/2006/relationships/tags" Target="../tags/tag165.xml"/><Relationship Id="rId28" Type="http://schemas.openxmlformats.org/officeDocument/2006/relationships/tags" Target="../tags/tag164.xml"/><Relationship Id="rId27" Type="http://schemas.openxmlformats.org/officeDocument/2006/relationships/tags" Target="../tags/tag163.xml"/><Relationship Id="rId26" Type="http://schemas.openxmlformats.org/officeDocument/2006/relationships/tags" Target="../tags/tag162.xml"/><Relationship Id="rId25" Type="http://schemas.openxmlformats.org/officeDocument/2006/relationships/tags" Target="../tags/tag161.xml"/><Relationship Id="rId24" Type="http://schemas.openxmlformats.org/officeDocument/2006/relationships/tags" Target="../tags/tag160.xml"/><Relationship Id="rId23" Type="http://schemas.openxmlformats.org/officeDocument/2006/relationships/tags" Target="../tags/tag159.xml"/><Relationship Id="rId22" Type="http://schemas.openxmlformats.org/officeDocument/2006/relationships/tags" Target="../tags/tag158.xml"/><Relationship Id="rId21" Type="http://schemas.openxmlformats.org/officeDocument/2006/relationships/tags" Target="../tags/tag157.xml"/><Relationship Id="rId20" Type="http://schemas.openxmlformats.org/officeDocument/2006/relationships/tags" Target="../tags/tag156.xml"/><Relationship Id="rId2" Type="http://schemas.openxmlformats.org/officeDocument/2006/relationships/image" Target="../media/image5.png"/><Relationship Id="rId19" Type="http://schemas.openxmlformats.org/officeDocument/2006/relationships/tags" Target="../tags/tag155.xml"/><Relationship Id="rId18" Type="http://schemas.openxmlformats.org/officeDocument/2006/relationships/tags" Target="../tags/tag154.xml"/><Relationship Id="rId17" Type="http://schemas.openxmlformats.org/officeDocument/2006/relationships/tags" Target="../tags/tag153.xml"/><Relationship Id="rId16" Type="http://schemas.openxmlformats.org/officeDocument/2006/relationships/tags" Target="../tags/tag152.xml"/><Relationship Id="rId15" Type="http://schemas.openxmlformats.org/officeDocument/2006/relationships/tags" Target="../tags/tag151.xml"/><Relationship Id="rId14" Type="http://schemas.openxmlformats.org/officeDocument/2006/relationships/tags" Target="../tags/tag150.xml"/><Relationship Id="rId13" Type="http://schemas.openxmlformats.org/officeDocument/2006/relationships/tags" Target="../tags/tag149.xml"/><Relationship Id="rId12" Type="http://schemas.openxmlformats.org/officeDocument/2006/relationships/tags" Target="../tags/tag148.xml"/><Relationship Id="rId11" Type="http://schemas.openxmlformats.org/officeDocument/2006/relationships/tags" Target="../tags/tag147.xml"/><Relationship Id="rId10" Type="http://schemas.openxmlformats.org/officeDocument/2006/relationships/tags" Target="../tags/tag146.xml"/><Relationship Id="rId1" Type="http://schemas.openxmlformats.org/officeDocument/2006/relationships/tags" Target="../tags/tag1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84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2.xml"/><Relationship Id="rId7" Type="http://schemas.openxmlformats.org/officeDocument/2006/relationships/tags" Target="../tags/tag18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86.xml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87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452120" y="1504633"/>
            <a:ext cx="6458585" cy="2399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fontAlgn="ctr">
              <a:lnSpc>
                <a:spcPct val="150000"/>
              </a:lnSpc>
            </a:pPr>
            <a:r>
              <a:rPr lang="zh-CN" altLang="en-US" sz="50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" panose="00000500000000000000" charset="-122"/>
                <a:sym typeface="+mn-ea"/>
              </a:rPr>
              <a:t>聚焦</a:t>
            </a:r>
            <a:r>
              <a:rPr lang="zh-CN" altLang="en-US" sz="50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" panose="00000500000000000000" charset="-122"/>
                <a:sym typeface="+mn-ea"/>
              </a:rPr>
              <a:t>“</a:t>
            </a:r>
            <a:r>
              <a:rPr lang="zh-CN" altLang="en-US" sz="50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" panose="00000500000000000000" charset="-122"/>
                <a:sym typeface="+mn-ea"/>
              </a:rPr>
              <a:t>聊惠保”</a:t>
            </a:r>
            <a:endParaRPr lang="zh-CN" altLang="en-US" sz="5000">
              <a:solidFill>
                <a:schemeClr val="bg1"/>
              </a:solidFill>
              <a:effectLst>
                <a:outerShdw dist="50800" dir="2700000" algn="tl" rotWithShape="0">
                  <a:schemeClr val="accent3">
                    <a:alpha val="40000"/>
                  </a:schemeClr>
                </a:outerShdw>
              </a:effectLst>
              <a:latin typeface="MiSans Bold" panose="00000800000000000000" charset="-122"/>
              <a:ea typeface="MiSans Bold" panose="00000800000000000000" charset="-122"/>
              <a:cs typeface="MiSans" panose="00000500000000000000" charset="-122"/>
              <a:sym typeface="+mn-ea"/>
            </a:endParaRPr>
          </a:p>
          <a:p>
            <a:pPr fontAlgn="ctr">
              <a:lnSpc>
                <a:spcPct val="150000"/>
              </a:lnSpc>
            </a:pPr>
            <a:r>
              <a:rPr lang="zh-CN" altLang="en-US" sz="50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" panose="00000500000000000000" charset="-122"/>
                <a:sym typeface="+mn-ea"/>
              </a:rPr>
              <a:t>调研汇报</a:t>
            </a:r>
            <a:endParaRPr lang="zh-CN" altLang="en-US" sz="5000">
              <a:solidFill>
                <a:schemeClr val="bg1"/>
              </a:solidFill>
              <a:effectLst>
                <a:outerShdw dist="50800" dir="2700000" algn="tl" rotWithShape="0">
                  <a:schemeClr val="accent3">
                    <a:alpha val="40000"/>
                  </a:schemeClr>
                </a:outerShdw>
              </a:effectLst>
              <a:latin typeface="MiSans Bold" panose="00000800000000000000" charset="-122"/>
              <a:ea typeface="MiSans Bold" panose="00000800000000000000" charset="-122"/>
              <a:cs typeface="MiSans" panose="00000500000000000000" charset="-122"/>
              <a:sym typeface="+mn-ea"/>
            </a:endParaRPr>
          </a:p>
        </p:txBody>
      </p:sp>
      <p:grpSp>
        <p:nvGrpSpPr>
          <p:cNvPr id="72" name="组合 71"/>
          <p:cNvGrpSpPr/>
          <p:nvPr/>
        </p:nvGrpSpPr>
        <p:grpSpPr>
          <a:xfrm rot="0">
            <a:off x="619760" y="4526915"/>
            <a:ext cx="3465195" cy="521970"/>
            <a:chOff x="11345" y="7441"/>
            <a:chExt cx="2627" cy="822"/>
          </a:xfrm>
        </p:grpSpPr>
        <p:sp>
          <p:nvSpPr>
            <p:cNvPr id="74" name="圆角矩形 73"/>
            <p:cNvSpPr/>
            <p:nvPr>
              <p:custDataLst>
                <p:tags r:id="rId2"/>
              </p:custDataLst>
            </p:nvPr>
          </p:nvSpPr>
          <p:spPr>
            <a:xfrm>
              <a:off x="11345" y="7483"/>
              <a:ext cx="2627" cy="702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alpha val="3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/>
              <a:endParaRPr lang="zh-CN" altLang="en-US">
                <a:solidFill>
                  <a:schemeClr val="lt1"/>
                </a:solidFill>
                <a:latin typeface="MiSans" panose="00000500000000000000" charset="-122"/>
                <a:ea typeface="MiSans" panose="00000500000000000000" charset="-122"/>
                <a:cs typeface="MiSans" panose="00000500000000000000" charset="-122"/>
                <a:sym typeface="+mn-ea"/>
              </a:endParaRPr>
            </a:p>
          </p:txBody>
        </p:sp>
        <p:sp>
          <p:nvSpPr>
            <p:cNvPr id="73" name="文本框 72"/>
            <p:cNvSpPr txBox="1"/>
            <p:nvPr>
              <p:custDataLst>
                <p:tags r:id="rId3"/>
              </p:custDataLst>
            </p:nvPr>
          </p:nvSpPr>
          <p:spPr>
            <a:xfrm>
              <a:off x="11457" y="7441"/>
              <a:ext cx="2404" cy="82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algn="ctr" fontAlgn="ctr">
                <a:lnSpc>
                  <a:spcPct val="100000"/>
                </a:lnSpc>
              </a:pPr>
              <a:r>
                <a:rPr lang="zh-CN" altLang="en-US" sz="1400">
                  <a:solidFill>
                    <a:schemeClr val="bg1"/>
                  </a:solidFill>
                  <a:latin typeface="MiSans" panose="00000500000000000000" charset="-122"/>
                  <a:ea typeface="MiSans" panose="00000500000000000000" charset="-122"/>
                  <a:cs typeface="MiSans" panose="00000500000000000000" charset="-122"/>
                </a:rPr>
                <a:t>市民代表</a:t>
              </a:r>
              <a:r>
                <a:rPr lang="en-US" altLang="zh-CN" sz="1400">
                  <a:solidFill>
                    <a:schemeClr val="bg1"/>
                  </a:solidFill>
                  <a:latin typeface="MiSans" panose="00000500000000000000" charset="-122"/>
                  <a:ea typeface="MiSans" panose="00000500000000000000" charset="-122"/>
                  <a:cs typeface="MiSans" panose="00000500000000000000" charset="-122"/>
                </a:rPr>
                <a:t> </a:t>
              </a:r>
              <a:r>
                <a:rPr lang="zh-CN" altLang="en-US" sz="1400">
                  <a:solidFill>
                    <a:schemeClr val="bg1"/>
                  </a:solidFill>
                  <a:latin typeface="MiSans" panose="00000500000000000000" charset="-122"/>
                  <a:ea typeface="MiSans" panose="00000500000000000000" charset="-122"/>
                  <a:cs typeface="MiSans" panose="00000500000000000000" charset="-122"/>
                </a:rPr>
                <a:t>李晓雨</a:t>
              </a:r>
              <a:endParaRPr lang="zh-CN" altLang="en-US" sz="1400">
                <a:solidFill>
                  <a:schemeClr val="bg1"/>
                </a:solidFill>
                <a:latin typeface="MiSans" panose="00000500000000000000" charset="-122"/>
                <a:ea typeface="MiSans" panose="00000500000000000000" charset="-122"/>
                <a:cs typeface="MiSans" panose="00000500000000000000" charset="-122"/>
              </a:endParaRPr>
            </a:p>
            <a:p>
              <a:pPr algn="ctr" fontAlgn="ctr">
                <a:lnSpc>
                  <a:spcPct val="100000"/>
                </a:lnSpc>
              </a:pPr>
              <a:r>
                <a:rPr lang="en-US" altLang="zh-CN" sz="1400">
                  <a:solidFill>
                    <a:schemeClr val="bg1"/>
                  </a:solidFill>
                  <a:latin typeface="MiSans" panose="00000500000000000000" charset="-122"/>
                  <a:ea typeface="MiSans" panose="00000500000000000000" charset="-122"/>
                  <a:cs typeface="MiSans" panose="00000500000000000000" charset="-122"/>
                </a:rPr>
                <a:t>2024</a:t>
              </a:r>
              <a:r>
                <a:rPr lang="zh-CN" altLang="en-US" sz="1400">
                  <a:solidFill>
                    <a:schemeClr val="bg1"/>
                  </a:solidFill>
                  <a:latin typeface="MiSans" panose="00000500000000000000" charset="-122"/>
                  <a:ea typeface="MiSans" panose="00000500000000000000" charset="-122"/>
                  <a:cs typeface="MiSans" panose="00000500000000000000" charset="-122"/>
                </a:rPr>
                <a:t>年</a:t>
              </a:r>
              <a:r>
                <a:rPr lang="en-US" altLang="zh-CN" sz="1400">
                  <a:solidFill>
                    <a:schemeClr val="bg1"/>
                  </a:solidFill>
                  <a:latin typeface="MiSans" panose="00000500000000000000" charset="-122"/>
                  <a:ea typeface="MiSans" panose="00000500000000000000" charset="-122"/>
                  <a:cs typeface="MiSans" panose="00000500000000000000" charset="-122"/>
                </a:rPr>
                <a:t>12</a:t>
              </a:r>
              <a:r>
                <a:rPr lang="zh-CN" altLang="en-US" sz="1400">
                  <a:solidFill>
                    <a:schemeClr val="bg1"/>
                  </a:solidFill>
                  <a:latin typeface="MiSans" panose="00000500000000000000" charset="-122"/>
                  <a:ea typeface="MiSans" panose="00000500000000000000" charset="-122"/>
                  <a:cs typeface="MiSans" panose="00000500000000000000" charset="-122"/>
                </a:rPr>
                <a:t>月</a:t>
              </a:r>
              <a:r>
                <a:rPr lang="en-US" altLang="zh-CN" sz="1400">
                  <a:solidFill>
                    <a:schemeClr val="bg1"/>
                  </a:solidFill>
                  <a:latin typeface="MiSans" panose="00000500000000000000" charset="-122"/>
                  <a:ea typeface="MiSans" panose="00000500000000000000" charset="-122"/>
                  <a:cs typeface="MiSans" panose="00000500000000000000" charset="-122"/>
                </a:rPr>
                <a:t>25</a:t>
              </a:r>
              <a:r>
                <a:rPr lang="zh-CN" altLang="en-US" sz="1400">
                  <a:solidFill>
                    <a:schemeClr val="bg1"/>
                  </a:solidFill>
                  <a:latin typeface="MiSans" panose="00000500000000000000" charset="-122"/>
                  <a:ea typeface="MiSans" panose="00000500000000000000" charset="-122"/>
                  <a:cs typeface="MiSans" panose="00000500000000000000" charset="-122"/>
                </a:rPr>
                <a:t>日</a:t>
              </a:r>
              <a:endParaRPr lang="zh-CN" altLang="en-US" sz="1400">
                <a:solidFill>
                  <a:schemeClr val="bg1"/>
                </a:solidFill>
                <a:latin typeface="MiSans" panose="00000500000000000000" charset="-122"/>
                <a:ea typeface="MiSans" panose="00000500000000000000" charset="-122"/>
                <a:cs typeface="MiSans" panose="00000500000000000000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19760" y="439103"/>
            <a:ext cx="288290" cy="180975"/>
            <a:chOff x="17448" y="1136"/>
            <a:chExt cx="454" cy="285"/>
          </a:xfrm>
          <a:solidFill>
            <a:schemeClr val="accent3">
              <a:alpha val="35000"/>
            </a:schemeClr>
          </a:solidFill>
        </p:grpSpPr>
        <p:sp>
          <p:nvSpPr>
            <p:cNvPr id="33" name="矩形 32"/>
            <p:cNvSpPr/>
            <p:nvPr/>
          </p:nvSpPr>
          <p:spPr>
            <a:xfrm>
              <a:off x="17448" y="1136"/>
              <a:ext cx="454" cy="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/>
              <a:endParaRPr lang="zh-CN" altLang="en-US">
                <a:solidFill>
                  <a:schemeClr val="accent3"/>
                </a:solidFill>
                <a:latin typeface="MiSans" panose="00000500000000000000" charset="-122"/>
                <a:ea typeface="MiSans" panose="00000500000000000000" charset="-122"/>
                <a:cs typeface="MiSans" panose="00000500000000000000" charset="-122"/>
                <a:sym typeface="+mn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7448" y="1330"/>
              <a:ext cx="454" cy="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/>
              <a:endParaRPr lang="zh-CN" altLang="en-US">
                <a:solidFill>
                  <a:schemeClr val="accent3"/>
                </a:solidFill>
                <a:latin typeface="MiSans" panose="00000500000000000000" charset="-122"/>
                <a:ea typeface="MiSans" panose="00000500000000000000" charset="-122"/>
                <a:cs typeface="MiSans" panose="00000500000000000000" charset="-122"/>
                <a:sym typeface="+mn-ea"/>
              </a:endParaRPr>
            </a:p>
          </p:txBody>
        </p:sp>
      </p:grp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/>
            </a:gs>
            <a:gs pos="51000">
              <a:schemeClr val="accent1"/>
            </a:gs>
            <a:gs pos="100000">
              <a:schemeClr val="accent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1191260" y="1263015"/>
            <a:ext cx="987615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solidFill>
                  <a:schemeClr val="bg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2024年马某某因白血病总住院医疗费用花费</a:t>
            </a:r>
            <a:r>
              <a:rPr lang="en-US" altLang="zh-CN" sz="1600">
                <a:solidFill>
                  <a:srgbClr val="FFC000">
                    <a:alpha val="9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662319.69</a:t>
            </a:r>
            <a:r>
              <a:rPr lang="en-US" altLang="zh-CN" sz="1600">
                <a:solidFill>
                  <a:schemeClr val="bg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元，医保统筹基金和大病报销</a:t>
            </a:r>
            <a:r>
              <a:rPr lang="en-US" altLang="zh-CN" sz="1600">
                <a:solidFill>
                  <a:srgbClr val="FFC000">
                    <a:alpha val="9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274274.91</a:t>
            </a:r>
            <a:r>
              <a:rPr lang="en-US" altLang="zh-CN" sz="1600">
                <a:solidFill>
                  <a:schemeClr val="bg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元，剩余个人承担的医疗费用总额</a:t>
            </a:r>
            <a:r>
              <a:rPr lang="en-US" altLang="zh-CN" sz="1600">
                <a:solidFill>
                  <a:srgbClr val="FFC000">
                    <a:alpha val="9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388044.78</a:t>
            </a:r>
            <a:r>
              <a:rPr lang="en-US" altLang="zh-CN" sz="1600">
                <a:solidFill>
                  <a:schemeClr val="bg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元。</a:t>
            </a:r>
            <a:endParaRPr lang="en-US" altLang="zh-CN" sz="1600">
              <a:solidFill>
                <a:schemeClr val="bg1">
                  <a:alpha val="9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98" name="组合 97"/>
          <p:cNvGrpSpPr/>
          <p:nvPr>
            <p:custDataLst>
              <p:tags r:id="rId2"/>
            </p:custDataLst>
          </p:nvPr>
        </p:nvGrpSpPr>
        <p:grpSpPr>
          <a:xfrm>
            <a:off x="543560" y="2063115"/>
            <a:ext cx="11104880" cy="2049145"/>
            <a:chOff x="817882" y="1952976"/>
            <a:chExt cx="11742836" cy="3487682"/>
          </a:xfrm>
        </p:grpSpPr>
        <p:sp>
          <p:nvSpPr>
            <p:cNvPr id="99" name="矩形: 圆角 30"/>
            <p:cNvSpPr/>
            <p:nvPr>
              <p:custDataLst>
                <p:tags r:id="rId3"/>
              </p:custDataLst>
            </p:nvPr>
          </p:nvSpPr>
          <p:spPr>
            <a:xfrm>
              <a:off x="817882" y="1952976"/>
              <a:ext cx="11742836" cy="17081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104775">
              <a:gradFill flip="none" rotWithShape="1">
                <a:gsLst>
                  <a:gs pos="0">
                    <a:srgbClr val="0597FF"/>
                  </a:gs>
                  <a:gs pos="100000">
                    <a:srgbClr val="0574D9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0" name="矩形: 圆顶角 31"/>
            <p:cNvSpPr/>
            <p:nvPr>
              <p:custDataLst>
                <p:tags r:id="rId4"/>
              </p:custDataLst>
            </p:nvPr>
          </p:nvSpPr>
          <p:spPr>
            <a:xfrm>
              <a:off x="858170" y="2008120"/>
              <a:ext cx="11614382" cy="3432538"/>
            </a:xfrm>
            <a:prstGeom prst="round2SameRect">
              <a:avLst>
                <a:gd name="adj1" fmla="val 0"/>
                <a:gd name="adj2" fmla="val 4319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dist="127000" dir="5400000" sx="99000" sy="99000" algn="t" rotWithShape="0">
                <a:srgbClr val="007DD2">
                  <a:alpha val="2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  <p:grpSp>
        <p:nvGrpSpPr>
          <p:cNvPr id="101" name="组合 100"/>
          <p:cNvGrpSpPr/>
          <p:nvPr>
            <p:custDataLst>
              <p:tags r:id="rId5"/>
            </p:custDataLst>
          </p:nvPr>
        </p:nvGrpSpPr>
        <p:grpSpPr>
          <a:xfrm>
            <a:off x="709389" y="2369533"/>
            <a:ext cx="3258923" cy="523220"/>
            <a:chOff x="499859" y="1943344"/>
            <a:chExt cx="3258923" cy="523220"/>
          </a:xfrm>
        </p:grpSpPr>
        <p:sp>
          <p:nvSpPr>
            <p:cNvPr id="102" name="矩形: 圆角 33"/>
            <p:cNvSpPr/>
            <p:nvPr>
              <p:custDataLst>
                <p:tags r:id="rId6"/>
              </p:custDataLst>
            </p:nvPr>
          </p:nvSpPr>
          <p:spPr>
            <a:xfrm>
              <a:off x="499859" y="1943344"/>
              <a:ext cx="3080243" cy="52322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0574D9"/>
                </a:gs>
                <a:gs pos="0">
                  <a:srgbClr val="0597FF"/>
                </a:gs>
              </a:gsLst>
              <a:lin ang="0" scaled="1"/>
              <a:tileRect/>
            </a:gradFill>
            <a:ln>
              <a:noFill/>
            </a:ln>
            <a:effectLst>
              <a:innerShdw blurRad="114300">
                <a:schemeClr val="bg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en-US" sz="1600"/>
            </a:p>
          </p:txBody>
        </p:sp>
        <p:sp>
          <p:nvSpPr>
            <p:cNvPr id="103" name="文本框 102"/>
            <p:cNvSpPr txBox="1"/>
            <p:nvPr>
              <p:custDataLst>
                <p:tags r:id="rId7"/>
              </p:custDataLst>
            </p:nvPr>
          </p:nvSpPr>
          <p:spPr>
            <a:xfrm>
              <a:off x="993992" y="2000494"/>
              <a:ext cx="2764790" cy="398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lvl="0" algn="l">
                <a:buClrTx/>
                <a:buSzTx/>
                <a:buFontTx/>
              </a:pPr>
              <a:r>
                <a:rPr lang="zh-CN" altLang="en-US" sz="2000" b="1">
                  <a:solidFill>
                    <a:schemeClr val="bg1"/>
                  </a:solidFill>
                  <a:sym typeface="+mn-ea"/>
                </a:rPr>
                <a:t>2024年赔付比例</a:t>
              </a:r>
              <a:r>
                <a:rPr lang="zh-CN" altLang="en-US" sz="2000" b="1">
                  <a:solidFill>
                    <a:schemeClr val="bg1"/>
                  </a:solidFill>
                  <a:sym typeface="+mn-ea"/>
                </a:rPr>
                <a:t>计算</a:t>
              </a:r>
              <a:endParaRPr lang="zh-CN" altLang="en-US" sz="2000" b="1">
                <a:solidFill>
                  <a:schemeClr val="bg1"/>
                </a:solidFill>
                <a:sym typeface="+mn-ea"/>
              </a:endParaRPr>
            </a:p>
          </p:txBody>
        </p:sp>
        <p:sp>
          <p:nvSpPr>
            <p:cNvPr id="105" name="矩形: 圆角 36"/>
            <p:cNvSpPr/>
            <p:nvPr>
              <p:custDataLst>
                <p:tags r:id="rId8"/>
              </p:custDataLst>
            </p:nvPr>
          </p:nvSpPr>
          <p:spPr>
            <a:xfrm>
              <a:off x="591053" y="2011809"/>
              <a:ext cx="402796" cy="38628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2">
                    <a:lumMod val="20000"/>
                    <a:lumOff val="80000"/>
                  </a:schemeClr>
                </a:gs>
                <a:gs pos="0">
                  <a:schemeClr val="bg1"/>
                </a:gs>
              </a:gsLst>
              <a:lin ang="0" scaled="1"/>
            </a:gradFill>
            <a:ln>
              <a:noFill/>
            </a:ln>
            <a:effectLst>
              <a:innerShdw blurRad="114300">
                <a:schemeClr val="bg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en-US" sz="1200" dirty="0"/>
            </a:p>
          </p:txBody>
        </p:sp>
      </p:grpSp>
      <p:grpSp>
        <p:nvGrpSpPr>
          <p:cNvPr id="107" name="组合 106"/>
          <p:cNvGrpSpPr/>
          <p:nvPr>
            <p:custDataLst>
              <p:tags r:id="rId9"/>
            </p:custDataLst>
          </p:nvPr>
        </p:nvGrpSpPr>
        <p:grpSpPr>
          <a:xfrm>
            <a:off x="714469" y="3287952"/>
            <a:ext cx="3080243" cy="523220"/>
            <a:chOff x="499859" y="2750167"/>
            <a:chExt cx="3080243" cy="523220"/>
          </a:xfrm>
        </p:grpSpPr>
        <p:sp>
          <p:nvSpPr>
            <p:cNvPr id="108" name="矩形: 圆角 46"/>
            <p:cNvSpPr/>
            <p:nvPr>
              <p:custDataLst>
                <p:tags r:id="rId10"/>
              </p:custDataLst>
            </p:nvPr>
          </p:nvSpPr>
          <p:spPr>
            <a:xfrm>
              <a:off x="499859" y="2750167"/>
              <a:ext cx="3080243" cy="52322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0574D9"/>
                </a:gs>
                <a:gs pos="0">
                  <a:srgbClr val="0597FF"/>
                </a:gs>
              </a:gsLst>
              <a:lin ang="0" scaled="1"/>
              <a:tileRect/>
            </a:gradFill>
            <a:ln>
              <a:noFill/>
            </a:ln>
            <a:effectLst>
              <a:innerShdw blurRad="114300">
                <a:schemeClr val="bg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en-US" sz="1600"/>
            </a:p>
          </p:txBody>
        </p:sp>
        <p:sp>
          <p:nvSpPr>
            <p:cNvPr id="109" name="文本框 108"/>
            <p:cNvSpPr txBox="1"/>
            <p:nvPr>
              <p:custDataLst>
                <p:tags r:id="rId11"/>
              </p:custDataLst>
            </p:nvPr>
          </p:nvSpPr>
          <p:spPr>
            <a:xfrm>
              <a:off x="993992" y="2811762"/>
              <a:ext cx="2581275" cy="398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lvl="0" algn="l">
                <a:buClrTx/>
                <a:buSzTx/>
                <a:buFontTx/>
              </a:pPr>
              <a:r>
                <a:rPr lang="zh-CN" altLang="en-US" sz="2000" b="1">
                  <a:solidFill>
                    <a:schemeClr val="bg1"/>
                  </a:solidFill>
                  <a:sym typeface="+mn-ea"/>
                </a:rPr>
                <a:t>2025年赔付比例计算</a:t>
              </a:r>
              <a:endParaRPr lang="zh-CN" altLang="en-US" sz="2000" b="1">
                <a:solidFill>
                  <a:schemeClr val="bg1"/>
                </a:solidFill>
                <a:sym typeface="+mn-ea"/>
              </a:endParaRPr>
            </a:p>
          </p:txBody>
        </p:sp>
        <p:sp>
          <p:nvSpPr>
            <p:cNvPr id="111" name="矩形: 圆角 49"/>
            <p:cNvSpPr/>
            <p:nvPr>
              <p:custDataLst>
                <p:tags r:id="rId12"/>
              </p:custDataLst>
            </p:nvPr>
          </p:nvSpPr>
          <p:spPr>
            <a:xfrm>
              <a:off x="591053" y="2818632"/>
              <a:ext cx="402796" cy="386280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2">
                    <a:lumMod val="20000"/>
                    <a:lumOff val="80000"/>
                  </a:schemeClr>
                </a:gs>
                <a:gs pos="0">
                  <a:schemeClr val="bg1"/>
                </a:gs>
              </a:gsLst>
              <a:lin ang="0" scaled="1"/>
            </a:gradFill>
            <a:ln>
              <a:noFill/>
            </a:ln>
            <a:effectLst>
              <a:innerShdw blurRad="114300">
                <a:schemeClr val="bg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en-US" sz="1200" dirty="0"/>
            </a:p>
          </p:txBody>
        </p:sp>
      </p:grpSp>
      <p:sp>
        <p:nvSpPr>
          <p:cNvPr id="113" name="文本框 112"/>
          <p:cNvSpPr txBox="1"/>
          <p:nvPr>
            <p:custDataLst>
              <p:tags r:id="rId13"/>
            </p:custDataLst>
          </p:nvPr>
        </p:nvSpPr>
        <p:spPr>
          <a:xfrm>
            <a:off x="4462145" y="239966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solidFill>
                  <a:schemeClr val="tx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责任一赔付85683.78元，责任二赔付24894.01元</a:t>
            </a:r>
            <a:endParaRPr lang="en-US" altLang="zh-CN" sz="1600">
              <a:solidFill>
                <a:schemeClr val="tx1">
                  <a:alpha val="9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r>
              <a:rPr lang="en-US" altLang="zh-CN" sz="1600">
                <a:solidFill>
                  <a:schemeClr val="tx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“聊惠保”总报销费用为</a:t>
            </a:r>
            <a:r>
              <a:rPr lang="en-US" altLang="zh-CN" sz="2000" b="1">
                <a:solidFill>
                  <a:srgbClr val="FFC000">
                    <a:alpha val="9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110577.79</a:t>
            </a:r>
            <a:r>
              <a:rPr lang="en-US" altLang="zh-CN" sz="1600">
                <a:solidFill>
                  <a:schemeClr val="tx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元。</a:t>
            </a:r>
            <a:endParaRPr lang="en-US" altLang="zh-CN" sz="1600">
              <a:solidFill>
                <a:schemeClr val="tx1">
                  <a:alpha val="9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4" name="文本框 113"/>
          <p:cNvSpPr txBox="1"/>
          <p:nvPr>
            <p:custDataLst>
              <p:tags r:id="rId14"/>
            </p:custDataLst>
          </p:nvPr>
        </p:nvSpPr>
        <p:spPr>
          <a:xfrm>
            <a:off x="4467225" y="328676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solidFill>
                  <a:schemeClr val="tx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责任一赔付43841.89元，责任二赔付25294.01元</a:t>
            </a:r>
            <a:endParaRPr lang="en-US" altLang="zh-CN" sz="1600">
              <a:solidFill>
                <a:schemeClr val="tx1">
                  <a:alpha val="9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r>
              <a:rPr lang="en-US" altLang="zh-CN" sz="1600">
                <a:solidFill>
                  <a:schemeClr val="tx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1600">
                <a:solidFill>
                  <a:schemeClr val="tx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聊惠保</a:t>
            </a:r>
            <a:r>
              <a:rPr lang="en-US" altLang="zh-CN" sz="1600">
                <a:solidFill>
                  <a:schemeClr val="tx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”总报销费用仅为</a:t>
            </a:r>
            <a:r>
              <a:rPr lang="en-US" altLang="zh-CN" sz="2000" b="1">
                <a:solidFill>
                  <a:srgbClr val="FFC000">
                    <a:alpha val="9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69135.9</a:t>
            </a:r>
            <a:r>
              <a:rPr lang="en-US" altLang="zh-CN" sz="1600">
                <a:solidFill>
                  <a:schemeClr val="tx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元。</a:t>
            </a:r>
            <a:endParaRPr lang="en-US" altLang="zh-CN" sz="1600">
              <a:solidFill>
                <a:schemeClr val="tx1">
                  <a:alpha val="9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5" name="文本框 114"/>
          <p:cNvSpPr txBox="1"/>
          <p:nvPr>
            <p:custDataLst>
              <p:tags r:id="rId15"/>
            </p:custDataLst>
          </p:nvPr>
        </p:nvSpPr>
        <p:spPr>
          <a:xfrm>
            <a:off x="3276600" y="426656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solidFill>
                  <a:schemeClr val="bg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同样就医费用情况下，报销金额却较去年</a:t>
            </a:r>
            <a:r>
              <a:rPr lang="en-US" altLang="zh-CN" sz="2000" b="1">
                <a:solidFill>
                  <a:srgbClr val="FFC000">
                    <a:alpha val="9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减少41441.89元</a:t>
            </a:r>
            <a:r>
              <a:rPr lang="en-US" altLang="zh-CN" sz="1600">
                <a:solidFill>
                  <a:srgbClr val="FFC000">
                    <a:alpha val="9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en-US" altLang="zh-CN" sz="1600">
              <a:solidFill>
                <a:srgbClr val="FFC000">
                  <a:alpha val="9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-281305" y="4999990"/>
            <a:ext cx="12821285" cy="2174240"/>
          </a:xfrm>
          <a:prstGeom prst="rect">
            <a:avLst/>
          </a:prstGeom>
          <a:solidFill>
            <a:schemeClr val="accent3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6" name="文本框 115"/>
          <p:cNvSpPr txBox="1"/>
          <p:nvPr/>
        </p:nvSpPr>
        <p:spPr>
          <a:xfrm>
            <a:off x="1543050" y="5252720"/>
            <a:ext cx="9220835" cy="9277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lnSpc>
                <a:spcPct val="170000"/>
              </a:lnSpc>
              <a:buClrTx/>
              <a:buSzTx/>
              <a:buFontTx/>
            </a:pPr>
            <a:r>
              <a:rPr lang="en-US" altLang="zh-CN" sz="3200">
                <a:solidFill>
                  <a:schemeClr val="bg1">
                    <a:alpha val="90000"/>
                  </a:schemeClr>
                </a:solidFill>
                <a:latin typeface="汉仪力量黑简" panose="00020600040101010101" charset="-122"/>
                <a:ea typeface="汉仪力量黑简" panose="00020600040101010101" charset="-122"/>
                <a:cs typeface="黑体" panose="02010609060101010101" charset="-122"/>
                <a:sym typeface="+mn-ea"/>
              </a:rPr>
              <a:t>起付线降低了，但是赔付比例也降低了。</a:t>
            </a:r>
            <a:endParaRPr lang="en-US" altLang="zh-CN" sz="3200">
              <a:solidFill>
                <a:schemeClr val="bg1">
                  <a:alpha val="90000"/>
                </a:schemeClr>
              </a:solidFill>
              <a:latin typeface="汉仪力量黑简" panose="00020600040101010101" charset="-122"/>
              <a:ea typeface="汉仪力量黑简" panose="00020600040101010101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118" name="组合 117"/>
          <p:cNvGrpSpPr/>
          <p:nvPr/>
        </p:nvGrpSpPr>
        <p:grpSpPr>
          <a:xfrm>
            <a:off x="535305" y="508635"/>
            <a:ext cx="5012055" cy="553085"/>
            <a:chOff x="2433" y="5037"/>
            <a:chExt cx="7893" cy="871"/>
          </a:xfrm>
        </p:grpSpPr>
        <p:sp>
          <p:nvSpPr>
            <p:cNvPr id="119" name="矩形 118"/>
            <p:cNvSpPr/>
            <p:nvPr/>
          </p:nvSpPr>
          <p:spPr>
            <a:xfrm>
              <a:off x="2433" y="5148"/>
              <a:ext cx="152" cy="646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20" name="文本框 119"/>
            <p:cNvSpPr txBox="1"/>
            <p:nvPr/>
          </p:nvSpPr>
          <p:spPr>
            <a:xfrm>
              <a:off x="2669" y="5037"/>
              <a:ext cx="7657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zh-CN" altLang="en-US" sz="3000" kern="0" spc="150">
                  <a:solidFill>
                    <a:schemeClr val="bg1"/>
                  </a:solidFill>
                  <a:effectLst>
                    <a:outerShdw dist="50800" dir="2700000" algn="tl" rotWithShape="0">
                      <a:schemeClr val="accent3">
                        <a:alpha val="40000"/>
                      </a:schemeClr>
                    </a:outerShdw>
                  </a:effectLst>
                  <a:uFillTx/>
                  <a:latin typeface="MiSans Bold" panose="00000800000000000000" charset="-122"/>
                  <a:ea typeface="MiSans Bold" panose="00000800000000000000" charset="-122"/>
                  <a:cs typeface="MiSans" panose="00000500000000000000" charset="-122"/>
                  <a:sym typeface="+mn-ea"/>
                </a:rPr>
                <a:t>（三）赔付比例</a:t>
              </a:r>
              <a:r>
                <a:rPr lang="zh-CN" altLang="en-US" sz="3000" kern="0" spc="150">
                  <a:solidFill>
                    <a:schemeClr val="bg1"/>
                  </a:solidFill>
                  <a:effectLst>
                    <a:outerShdw dist="50800" dir="2700000" algn="tl" rotWithShape="0">
                      <a:schemeClr val="accent3">
                        <a:alpha val="40000"/>
                      </a:schemeClr>
                    </a:outerShdw>
                  </a:effectLst>
                  <a:uFillTx/>
                  <a:latin typeface="MiSans Bold" panose="00000800000000000000" charset="-122"/>
                  <a:ea typeface="MiSans Bold" panose="00000800000000000000" charset="-122"/>
                  <a:cs typeface="MiSans" panose="00000500000000000000" charset="-122"/>
                  <a:sym typeface="+mn-ea"/>
                </a:rPr>
                <a:t>相对较低</a:t>
              </a:r>
              <a:endParaRPr lang="zh-CN" altLang="en-US" sz="30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" panose="00000500000000000000" charset="-122"/>
                <a:sym typeface="+mn-ea"/>
              </a:endParaRPr>
            </a:p>
          </p:txBody>
        </p:sp>
      </p:grpSp>
    </p:spTree>
    <p:custDataLst>
      <p:tags r:id="rId1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/>
            </a:gs>
            <a:gs pos="51000">
              <a:schemeClr val="accent1"/>
            </a:gs>
            <a:gs pos="100000">
              <a:schemeClr val="accent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矩形 73"/>
          <p:cNvSpPr/>
          <p:nvPr/>
        </p:nvSpPr>
        <p:spPr>
          <a:xfrm>
            <a:off x="-15240" y="2372360"/>
            <a:ext cx="4191635" cy="2776855"/>
          </a:xfrm>
          <a:prstGeom prst="rect">
            <a:avLst/>
          </a:prstGeom>
          <a:solidFill>
            <a:schemeClr val="accent3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535305" y="508635"/>
            <a:ext cx="5012055" cy="553085"/>
            <a:chOff x="2433" y="5037"/>
            <a:chExt cx="7893" cy="871"/>
          </a:xfrm>
        </p:grpSpPr>
        <p:sp>
          <p:nvSpPr>
            <p:cNvPr id="6" name="矩形 5"/>
            <p:cNvSpPr/>
            <p:nvPr/>
          </p:nvSpPr>
          <p:spPr>
            <a:xfrm>
              <a:off x="2433" y="5148"/>
              <a:ext cx="152" cy="646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669" y="5037"/>
              <a:ext cx="7657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3000">
                  <a:solidFill>
                    <a:schemeClr val="bg1"/>
                  </a:solidFill>
                  <a:latin typeface="MiSans Bold" panose="00000800000000000000" charset="-122"/>
                  <a:ea typeface="MiSans Bold" panose="00000800000000000000" charset="-122"/>
                  <a:cs typeface="MiSans" panose="00000500000000000000" charset="-122"/>
                  <a:sym typeface="+mn-ea"/>
                </a:rPr>
                <a:t>（四）理赔方式相对单一</a:t>
              </a:r>
              <a:endParaRPr lang="zh-CN" altLang="en-US" sz="30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" panose="00000500000000000000" charset="-122"/>
                <a:sym typeface="+mn-ea"/>
              </a:endParaRPr>
            </a:p>
          </p:txBody>
        </p:sp>
      </p:grpSp>
      <p:sp>
        <p:nvSpPr>
          <p:cNvPr id="76" name="文本框 75"/>
          <p:cNvSpPr txBox="1"/>
          <p:nvPr/>
        </p:nvSpPr>
        <p:spPr>
          <a:xfrm>
            <a:off x="5264785" y="2534285"/>
            <a:ext cx="5377180" cy="19742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lnSpc>
                <a:spcPct val="170000"/>
              </a:lnSpc>
              <a:buClrTx/>
              <a:buSzTx/>
              <a:buFontTx/>
            </a:pPr>
            <a:r>
              <a:rPr lang="zh-CN" altLang="en-US" sz="2400">
                <a:solidFill>
                  <a:schemeClr val="bg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线下办理不清晰</a:t>
            </a:r>
            <a:endParaRPr lang="zh-CN" altLang="en-US" sz="2400">
              <a:solidFill>
                <a:schemeClr val="bg1">
                  <a:alpha val="9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lvl="0" algn="ctr">
              <a:lnSpc>
                <a:spcPct val="170000"/>
              </a:lnSpc>
              <a:buClrTx/>
              <a:buSzTx/>
              <a:buFontTx/>
            </a:pPr>
            <a:r>
              <a:rPr lang="zh-CN" altLang="en-US" sz="2400">
                <a:solidFill>
                  <a:schemeClr val="bg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线上办理不便捷</a:t>
            </a:r>
            <a:endParaRPr lang="zh-CN" altLang="en-US" sz="2400">
              <a:solidFill>
                <a:schemeClr val="bg1">
                  <a:alpha val="9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lvl="0" algn="ctr">
              <a:lnSpc>
                <a:spcPct val="170000"/>
              </a:lnSpc>
              <a:buClrTx/>
              <a:buSzTx/>
              <a:buFontTx/>
            </a:pPr>
            <a:r>
              <a:rPr lang="zh-CN" altLang="en-US" sz="2400">
                <a:solidFill>
                  <a:schemeClr val="bg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特殊人群报销渠道单一</a:t>
            </a:r>
            <a:endParaRPr lang="zh-CN" altLang="en-US" sz="2400">
              <a:solidFill>
                <a:schemeClr val="bg1">
                  <a:alpha val="9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4503"/>
          <a:stretch>
            <a:fillRect/>
          </a:stretch>
        </p:blipFill>
        <p:spPr>
          <a:xfrm>
            <a:off x="1621790" y="1338580"/>
            <a:ext cx="2467610" cy="51003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5812790" y="2343150"/>
            <a:ext cx="6379210" cy="124523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fontAlgn="ctr">
              <a:lnSpc>
                <a:spcPct val="150000"/>
              </a:lnSpc>
            </a:pPr>
            <a:r>
              <a:rPr lang="zh-CN" altLang="en-US" sz="50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" panose="00000500000000000000" charset="-122"/>
                <a:sym typeface="+mn-ea"/>
              </a:rPr>
              <a:t>意见建议</a:t>
            </a:r>
            <a:endParaRPr lang="zh-CN" altLang="en-US" sz="5000">
              <a:solidFill>
                <a:schemeClr val="bg1"/>
              </a:solidFill>
              <a:effectLst>
                <a:outerShdw dist="50800" dir="2700000" algn="tl" rotWithShape="0">
                  <a:schemeClr val="accent3">
                    <a:alpha val="40000"/>
                  </a:schemeClr>
                </a:outerShdw>
              </a:effectLst>
              <a:latin typeface="MiSans Bold" panose="00000800000000000000" charset="-122"/>
              <a:ea typeface="MiSans Bold" panose="00000800000000000000" charset="-122"/>
              <a:cs typeface="MiSans" panose="00000500000000000000" charset="-122"/>
              <a:sym typeface="+mn-ea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6096000" y="1604645"/>
            <a:ext cx="4560570" cy="119888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fontAlgn="ctr">
              <a:lnSpc>
                <a:spcPct val="100000"/>
              </a:lnSpc>
            </a:pPr>
            <a:r>
              <a:rPr lang="en-US" altLang="zh-CN" sz="7200">
                <a:solidFill>
                  <a:schemeClr val="accent3">
                    <a:alpha val="35000"/>
                  </a:schemeClr>
                </a:solidFill>
                <a:latin typeface="MiSans Heavy" panose="00000A00000000000000" charset="-122"/>
                <a:ea typeface="MiSans Heavy" panose="00000A00000000000000" charset="-122"/>
                <a:cs typeface="MiSans" panose="00000500000000000000" charset="-122"/>
                <a:sym typeface="MiSans Heavy" panose="00000A00000000000000" charset="-122"/>
              </a:rPr>
              <a:t>02</a:t>
            </a:r>
            <a:endParaRPr lang="en-US" altLang="zh-CN" sz="7200">
              <a:solidFill>
                <a:schemeClr val="accent3">
                  <a:alpha val="35000"/>
                </a:schemeClr>
              </a:solidFill>
              <a:latin typeface="MiSans Heavy" panose="00000A00000000000000" charset="-122"/>
              <a:ea typeface="MiSans Heavy" panose="00000A00000000000000" charset="-122"/>
              <a:cs typeface="MiSans" panose="00000500000000000000" charset="-122"/>
              <a:sym typeface="MiSans Heavy" panose="00000A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 rot="0">
            <a:off x="11346815" y="439420"/>
            <a:ext cx="288290" cy="180975"/>
            <a:chOff x="17448" y="1136"/>
            <a:chExt cx="454" cy="285"/>
          </a:xfrm>
          <a:solidFill>
            <a:schemeClr val="accent3">
              <a:alpha val="35000"/>
            </a:schemeClr>
          </a:solidFill>
        </p:grpSpPr>
        <p:sp>
          <p:nvSpPr>
            <p:cNvPr id="33" name="矩形 32"/>
            <p:cNvSpPr/>
            <p:nvPr/>
          </p:nvSpPr>
          <p:spPr>
            <a:xfrm>
              <a:off x="17448" y="1136"/>
              <a:ext cx="454" cy="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/>
              <a:endParaRPr lang="zh-CN" altLang="en-US">
                <a:solidFill>
                  <a:srgbClr val="9CB8FF"/>
                </a:solidFill>
                <a:latin typeface="MiSans" panose="00000500000000000000" charset="-122"/>
                <a:ea typeface="MiSans" panose="00000500000000000000" charset="-122"/>
                <a:cs typeface="MiSans" panose="00000500000000000000" charset="-122"/>
                <a:sym typeface="+mn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7448" y="1330"/>
              <a:ext cx="454" cy="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/>
              <a:endParaRPr lang="zh-CN" altLang="en-US">
                <a:solidFill>
                  <a:srgbClr val="9CB8FF"/>
                </a:solidFill>
                <a:latin typeface="MiSans" panose="00000500000000000000" charset="-122"/>
                <a:ea typeface="MiSans" panose="00000500000000000000" charset="-122"/>
                <a:cs typeface="MiSans" panose="00000500000000000000" charset="-122"/>
                <a:sym typeface="+mn-ea"/>
              </a:endParaRPr>
            </a:p>
          </p:txBody>
        </p:sp>
      </p:grpSp>
      <p:cxnSp>
        <p:nvCxnSpPr>
          <p:cNvPr id="25" name="直接连接符 24"/>
          <p:cNvCxnSpPr/>
          <p:nvPr>
            <p:custDataLst>
              <p:tags r:id="rId2"/>
            </p:custDataLst>
          </p:nvPr>
        </p:nvCxnSpPr>
        <p:spPr>
          <a:xfrm>
            <a:off x="6390005" y="3808730"/>
            <a:ext cx="1123315" cy="0"/>
          </a:xfrm>
          <a:prstGeom prst="line">
            <a:avLst/>
          </a:prstGeom>
          <a:ln w="31750">
            <a:solidFill>
              <a:schemeClr val="accent3">
                <a:alpha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/>
            </a:gs>
            <a:gs pos="51000">
              <a:schemeClr val="accent1"/>
            </a:gs>
            <a:gs pos="100000">
              <a:schemeClr val="accent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Прямоугольник 6"/>
          <p:cNvSpPr/>
          <p:nvPr/>
        </p:nvSpPr>
        <p:spPr>
          <a:xfrm>
            <a:off x="-332105" y="2323465"/>
            <a:ext cx="9491980" cy="2862580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>
              <a:cs typeface="MiSans" panose="00000500000000000000" charset="-122"/>
            </a:endParaRPr>
          </a:p>
        </p:txBody>
      </p:sp>
      <p:pic>
        <p:nvPicPr>
          <p:cNvPr id="99" name="图片 98" descr="333639373138363b343435303832363bb2bfc3c5c1aacfb5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22275" y="2599055"/>
            <a:ext cx="494030" cy="49403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5305" y="508635"/>
            <a:ext cx="8187690" cy="553085"/>
            <a:chOff x="2433" y="5037"/>
            <a:chExt cx="12894" cy="871"/>
          </a:xfrm>
        </p:grpSpPr>
        <p:sp>
          <p:nvSpPr>
            <p:cNvPr id="6" name="矩形 5"/>
            <p:cNvSpPr/>
            <p:nvPr/>
          </p:nvSpPr>
          <p:spPr>
            <a:xfrm>
              <a:off x="2433" y="5148"/>
              <a:ext cx="152" cy="646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669" y="5037"/>
              <a:ext cx="12658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0" algn="just" defTabSz="26670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000">
                  <a:solidFill>
                    <a:schemeClr val="bg1"/>
                  </a:solidFill>
                  <a:effectLst>
                    <a:outerShdw dist="50800" dir="2700000" algn="tl" rotWithShape="0">
                      <a:schemeClr val="accent3">
                        <a:alpha val="40000"/>
                      </a:schemeClr>
                    </a:outerShdw>
                  </a:effectLst>
                  <a:latin typeface="MiSans Bold" panose="00000800000000000000" charset="-122"/>
                  <a:ea typeface="MiSans Bold" panose="00000800000000000000" charset="-122"/>
                  <a:cs typeface="MiSans" panose="00000500000000000000" charset="-122"/>
                  <a:sym typeface="+mn-ea"/>
                </a:rPr>
                <a:t>（一）加大宣传推广力度、扩大政策知晓范围</a:t>
              </a:r>
              <a:endParaRPr lang="zh-CN" altLang="en-US" sz="30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" panose="00000500000000000000" charset="-122"/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4615" y="3093085"/>
            <a:ext cx="5171440" cy="19742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lnSpc>
                <a:spcPct val="170000"/>
              </a:lnSpc>
              <a:buClrTx/>
              <a:buSzTx/>
              <a:buFontTx/>
            </a:pPr>
            <a:r>
              <a:rPr lang="en-US" altLang="zh-CN" sz="2400">
                <a:solidFill>
                  <a:schemeClr val="bg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与社保缴纳推广宣传相结合</a:t>
            </a:r>
            <a:endParaRPr lang="en-US" altLang="zh-CN" sz="2400">
              <a:solidFill>
                <a:schemeClr val="bg1">
                  <a:alpha val="9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lvl="0" algn="ctr">
              <a:lnSpc>
                <a:spcPct val="170000"/>
              </a:lnSpc>
              <a:buClrTx/>
              <a:buSzTx/>
              <a:buFontTx/>
            </a:pPr>
            <a:r>
              <a:rPr lang="en-US" altLang="zh-CN" sz="2400">
                <a:solidFill>
                  <a:schemeClr val="bg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案例说明、政策解读多渠道加大宣传</a:t>
            </a:r>
            <a:endParaRPr lang="en-US" altLang="zh-CN" sz="2400">
              <a:solidFill>
                <a:schemeClr val="bg1">
                  <a:alpha val="9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lvl="0" algn="ctr">
              <a:lnSpc>
                <a:spcPct val="170000"/>
              </a:lnSpc>
              <a:buClrTx/>
              <a:buSzTx/>
              <a:buFontTx/>
            </a:pPr>
            <a:endParaRPr lang="en-US" altLang="zh-CN" sz="2400">
              <a:solidFill>
                <a:schemeClr val="bg1">
                  <a:alpha val="9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2035" y="2071370"/>
            <a:ext cx="2141220" cy="32143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180" y="2071370"/>
            <a:ext cx="2140585" cy="32143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4325" y="2071370"/>
            <a:ext cx="2140585" cy="321437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/>
            </a:gs>
            <a:gs pos="51000">
              <a:schemeClr val="accent1"/>
            </a:gs>
            <a:gs pos="100000">
              <a:schemeClr val="accent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Прямоугольник 4"/>
          <p:cNvSpPr/>
          <p:nvPr/>
        </p:nvSpPr>
        <p:spPr>
          <a:xfrm>
            <a:off x="-8890" y="2323465"/>
            <a:ext cx="12801600" cy="2862580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>
              <a:cs typeface="MiSans" panose="00000500000000000000" charset="-122"/>
            </a:endParaRPr>
          </a:p>
        </p:txBody>
      </p:sp>
      <p:pic>
        <p:nvPicPr>
          <p:cNvPr id="95" name="图片 94" descr="343435383038363b343532323430323bcdc6b9e3b7bdb0b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3545" y="2653665"/>
            <a:ext cx="476885" cy="47688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5305" y="508635"/>
            <a:ext cx="8100060" cy="553085"/>
            <a:chOff x="2433" y="5037"/>
            <a:chExt cx="12756" cy="871"/>
          </a:xfrm>
        </p:grpSpPr>
        <p:sp>
          <p:nvSpPr>
            <p:cNvPr id="6" name="矩形 5"/>
            <p:cNvSpPr/>
            <p:nvPr/>
          </p:nvSpPr>
          <p:spPr>
            <a:xfrm>
              <a:off x="2433" y="5148"/>
              <a:ext cx="152" cy="646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669" y="5037"/>
              <a:ext cx="12520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0" algn="just" defTabSz="26670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000">
                  <a:solidFill>
                    <a:schemeClr val="bg1"/>
                  </a:solidFill>
                  <a:effectLst>
                    <a:outerShdw dist="50800" dir="2700000" algn="tl" rotWithShape="0">
                      <a:schemeClr val="accent3">
                        <a:alpha val="40000"/>
                      </a:schemeClr>
                    </a:outerShdw>
                  </a:effectLst>
                  <a:latin typeface="MiSans Bold" panose="00000800000000000000" charset="-122"/>
                  <a:ea typeface="MiSans Bold" panose="00000800000000000000" charset="-122"/>
                  <a:cs typeface="MiSans" panose="00000500000000000000" charset="-122"/>
                  <a:sym typeface="+mn-ea"/>
                </a:rPr>
                <a:t>（二）适当降低起付门槛、提高赔付比例</a:t>
              </a:r>
              <a:endParaRPr lang="zh-CN" altLang="en-US" sz="30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" panose="00000500000000000000" charset="-122"/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853440" y="2929890"/>
            <a:ext cx="5647690" cy="1346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lnSpc>
                <a:spcPct val="170000"/>
              </a:lnSpc>
              <a:buClrTx/>
              <a:buSzTx/>
              <a:buFontTx/>
            </a:pPr>
            <a:r>
              <a:rPr lang="zh-CN" altLang="en-US" sz="2400">
                <a:solidFill>
                  <a:schemeClr val="bg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适当调整起付门槛</a:t>
            </a:r>
            <a:endParaRPr lang="zh-CN" altLang="en-US" sz="2400">
              <a:solidFill>
                <a:schemeClr val="bg1">
                  <a:alpha val="9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lvl="0" algn="ctr">
              <a:lnSpc>
                <a:spcPct val="170000"/>
              </a:lnSpc>
              <a:buClrTx/>
              <a:buSzTx/>
              <a:buFontTx/>
            </a:pPr>
            <a:r>
              <a:rPr lang="zh-CN" altLang="en-US" sz="2400">
                <a:solidFill>
                  <a:schemeClr val="bg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酌情提高赔付比例</a:t>
            </a:r>
            <a:endParaRPr lang="zh-CN" altLang="en-US" sz="2400">
              <a:solidFill>
                <a:schemeClr val="bg1">
                  <a:alpha val="9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5778" t="20972" r="5333" b="29815"/>
          <a:stretch>
            <a:fillRect/>
          </a:stretch>
        </p:blipFill>
        <p:spPr>
          <a:xfrm>
            <a:off x="6924675" y="1430020"/>
            <a:ext cx="4723765" cy="4649470"/>
          </a:xfrm>
          <a:prstGeom prst="roundRect">
            <a:avLst>
              <a:gd name="adj" fmla="val 4063"/>
            </a:avLst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/>
            </a:gs>
            <a:gs pos="51000">
              <a:schemeClr val="accent1"/>
            </a:gs>
            <a:gs pos="100000">
              <a:schemeClr val="accent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Прямоугольник 4"/>
          <p:cNvSpPr/>
          <p:nvPr/>
        </p:nvSpPr>
        <p:spPr>
          <a:xfrm>
            <a:off x="-8890" y="1597025"/>
            <a:ext cx="12200255" cy="2227580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>
              <a:cs typeface="MiSans" panose="00000500000000000000" charset="-122"/>
            </a:endParaRPr>
          </a:p>
        </p:txBody>
      </p:sp>
      <p:pic>
        <p:nvPicPr>
          <p:cNvPr id="99" name="图片 98" descr="333639373138363b343435303832363bb2bfc3c5c1aacfb5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31825" y="1930400"/>
            <a:ext cx="494030" cy="49403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5305" y="508635"/>
            <a:ext cx="5012055" cy="553085"/>
            <a:chOff x="2433" y="5037"/>
            <a:chExt cx="7893" cy="871"/>
          </a:xfrm>
        </p:grpSpPr>
        <p:sp>
          <p:nvSpPr>
            <p:cNvPr id="6" name="矩形 5"/>
            <p:cNvSpPr/>
            <p:nvPr/>
          </p:nvSpPr>
          <p:spPr>
            <a:xfrm>
              <a:off x="2433" y="5148"/>
              <a:ext cx="152" cy="646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669" y="5037"/>
              <a:ext cx="7657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0" algn="just" defTabSz="26670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000">
                  <a:solidFill>
                    <a:schemeClr val="bg1"/>
                  </a:solidFill>
                  <a:effectLst>
                    <a:outerShdw dist="50800" dir="2700000" algn="tl" rotWithShape="0">
                      <a:schemeClr val="accent3">
                        <a:alpha val="40000"/>
                      </a:schemeClr>
                    </a:outerShdw>
                  </a:effectLst>
                  <a:latin typeface="MiSans Bold" panose="00000800000000000000" charset="-122"/>
                  <a:ea typeface="MiSans Bold" panose="00000800000000000000" charset="-122"/>
                  <a:cs typeface="MiSans" panose="00000500000000000000" charset="-122"/>
                  <a:sym typeface="+mn-ea"/>
                </a:rPr>
                <a:t>（三）</a:t>
              </a:r>
              <a:r>
                <a:rPr lang="zh-CN" altLang="en-US" sz="3000">
                  <a:solidFill>
                    <a:schemeClr val="bg1"/>
                  </a:solidFill>
                  <a:effectLst>
                    <a:outerShdw dist="50800" dir="2700000" algn="tl" rotWithShape="0">
                      <a:schemeClr val="accent3">
                        <a:alpha val="40000"/>
                      </a:schemeClr>
                    </a:outerShdw>
                  </a:effectLst>
                  <a:latin typeface="MiSans Bold" panose="00000800000000000000" charset="-122"/>
                  <a:ea typeface="MiSans Bold" panose="00000800000000000000" charset="-122"/>
                  <a:cs typeface="MiSans" panose="00000500000000000000" charset="-122"/>
                  <a:sym typeface="+mn-ea"/>
                </a:rPr>
                <a:t>拓展理赔方式</a:t>
              </a:r>
              <a:endParaRPr lang="zh-CN" altLang="en-US" sz="30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" panose="00000500000000000000" charset="-122"/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48055" y="1997075"/>
            <a:ext cx="9999980" cy="1346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lnSpc>
                <a:spcPct val="170000"/>
              </a:lnSpc>
              <a:buClrTx/>
              <a:buSzTx/>
              <a:buFontTx/>
            </a:pPr>
            <a:r>
              <a:rPr lang="en-US" altLang="zh-CN" sz="2400">
                <a:solidFill>
                  <a:schemeClr val="bg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广泛发动基层干部、社区网格员登门入户</a:t>
            </a:r>
            <a:endParaRPr lang="en-US" altLang="zh-CN" sz="2400">
              <a:solidFill>
                <a:schemeClr val="bg1">
                  <a:alpha val="9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lvl="0" algn="ctr">
              <a:lnSpc>
                <a:spcPct val="170000"/>
              </a:lnSpc>
              <a:buClrTx/>
              <a:buSzTx/>
              <a:buFontTx/>
            </a:pPr>
            <a:r>
              <a:rPr lang="en-US" altLang="zh-CN" sz="2400">
                <a:solidFill>
                  <a:schemeClr val="bg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采用线上线下相结合的理赔方式</a:t>
            </a:r>
            <a:endParaRPr lang="en-US" altLang="zh-CN" sz="2400">
              <a:solidFill>
                <a:schemeClr val="bg1">
                  <a:alpha val="9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t="22619" b="28151"/>
          <a:stretch>
            <a:fillRect/>
          </a:stretch>
        </p:blipFill>
        <p:spPr>
          <a:xfrm>
            <a:off x="4559935" y="4077335"/>
            <a:ext cx="3326765" cy="2184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t="11412" b="36239"/>
          <a:stretch>
            <a:fillRect/>
          </a:stretch>
        </p:blipFill>
        <p:spPr>
          <a:xfrm>
            <a:off x="1160145" y="4077335"/>
            <a:ext cx="3128645" cy="2184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7845" y="4077335"/>
            <a:ext cx="2912745" cy="21844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19760" y="439103"/>
            <a:ext cx="288290" cy="180975"/>
            <a:chOff x="17448" y="1136"/>
            <a:chExt cx="454" cy="285"/>
          </a:xfrm>
          <a:solidFill>
            <a:schemeClr val="accent3">
              <a:alpha val="35000"/>
            </a:schemeClr>
          </a:solidFill>
        </p:grpSpPr>
        <p:sp>
          <p:nvSpPr>
            <p:cNvPr id="33" name="矩形 32"/>
            <p:cNvSpPr/>
            <p:nvPr/>
          </p:nvSpPr>
          <p:spPr>
            <a:xfrm>
              <a:off x="17448" y="1136"/>
              <a:ext cx="454" cy="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/>
              <a:endParaRPr lang="zh-CN" altLang="en-US">
                <a:solidFill>
                  <a:schemeClr val="accent3"/>
                </a:solidFill>
                <a:latin typeface="MiSans" panose="00000500000000000000" charset="-122"/>
                <a:ea typeface="MiSans" panose="00000500000000000000" charset="-122"/>
                <a:cs typeface="MiSans" panose="00000500000000000000" charset="-122"/>
                <a:sym typeface="+mn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7448" y="1330"/>
              <a:ext cx="454" cy="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/>
              <a:endParaRPr lang="zh-CN" altLang="en-US">
                <a:solidFill>
                  <a:schemeClr val="accent3"/>
                </a:solidFill>
                <a:latin typeface="MiSans" panose="00000500000000000000" charset="-122"/>
                <a:ea typeface="MiSans" panose="00000500000000000000" charset="-122"/>
                <a:cs typeface="MiSans" panose="00000500000000000000" charset="-122"/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71805" y="1606233"/>
            <a:ext cx="6458585" cy="2399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 fontAlgn="ctr">
              <a:lnSpc>
                <a:spcPct val="150000"/>
              </a:lnSpc>
            </a:pPr>
            <a:r>
              <a:rPr lang="zh-CN" altLang="en-US" sz="50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  <a:sym typeface="MiSans Heavy" panose="00000A00000000000000" charset="-122"/>
              </a:rPr>
              <a:t>汇报完毕</a:t>
            </a:r>
            <a:endParaRPr lang="zh-CN" altLang="en-US" sz="5000">
              <a:solidFill>
                <a:schemeClr val="bg1"/>
              </a:solidFill>
              <a:effectLst>
                <a:outerShdw dist="50800" dir="2700000" algn="tl" rotWithShape="0">
                  <a:schemeClr val="accent3">
                    <a:alpha val="40000"/>
                  </a:schemeClr>
                </a:outerShdw>
              </a:effectLst>
              <a:latin typeface="MiSans Bold" panose="00000800000000000000" charset="-122"/>
              <a:ea typeface="MiSans Bold" panose="00000800000000000000" charset="-122"/>
              <a:cs typeface="MiSans Heavy" panose="00000A00000000000000" charset="-122"/>
              <a:sym typeface="MiSans Heavy" panose="00000A00000000000000" charset="-122"/>
            </a:endParaRPr>
          </a:p>
          <a:p>
            <a:pPr algn="ctr" fontAlgn="ctr">
              <a:lnSpc>
                <a:spcPct val="150000"/>
              </a:lnSpc>
            </a:pPr>
            <a:r>
              <a:rPr lang="zh-CN" altLang="en-US" sz="50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Heavy" panose="00000A00000000000000" charset="-122"/>
                <a:sym typeface="MiSans Heavy" panose="00000A00000000000000" charset="-122"/>
              </a:rPr>
              <a:t>感谢聆听</a:t>
            </a:r>
            <a:endParaRPr lang="zh-CN" altLang="en-US" sz="5000">
              <a:solidFill>
                <a:schemeClr val="bg1"/>
              </a:solidFill>
              <a:effectLst>
                <a:outerShdw dist="50800" dir="2700000" algn="tl" rotWithShape="0">
                  <a:schemeClr val="accent3">
                    <a:alpha val="40000"/>
                  </a:schemeClr>
                </a:outerShdw>
              </a:effectLst>
              <a:latin typeface="MiSans Bold" panose="00000800000000000000" charset="-122"/>
              <a:ea typeface="MiSans Bold" panose="00000800000000000000" charset="-122"/>
              <a:cs typeface="MiSans Heavy" panose="00000A00000000000000" charset="-122"/>
              <a:sym typeface="MiSans Heavy" panose="00000A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714375" y="478155"/>
            <a:ext cx="3999865" cy="860425"/>
            <a:chOff x="2095" y="7098"/>
            <a:chExt cx="6299" cy="1355"/>
          </a:xfrm>
        </p:grpSpPr>
        <p:sp>
          <p:nvSpPr>
            <p:cNvPr id="37" name="文本框 36"/>
            <p:cNvSpPr txBox="1"/>
            <p:nvPr>
              <p:custDataLst>
                <p:tags r:id="rId2"/>
              </p:custDataLst>
            </p:nvPr>
          </p:nvSpPr>
          <p:spPr>
            <a:xfrm>
              <a:off x="2289" y="7098"/>
              <a:ext cx="3895" cy="1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5000">
                  <a:solidFill>
                    <a:schemeClr val="bg1"/>
                  </a:solidFill>
                  <a:effectLst>
                    <a:outerShdw dist="50800" dir="2700000" algn="tl" rotWithShape="0">
                      <a:srgbClr val="9CB8FF">
                        <a:alpha val="40000"/>
                      </a:srgbClr>
                    </a:outerShdw>
                  </a:effectLst>
                  <a:latin typeface="MiSans Bold" panose="00000800000000000000" charset="-122"/>
                  <a:ea typeface="MiSans Bold" panose="00000800000000000000" charset="-122"/>
                  <a:cs typeface="MiSans" panose="00000500000000000000" charset="-122"/>
                  <a:sym typeface="+mn-ea"/>
                </a:rPr>
                <a:t>目录</a:t>
              </a:r>
              <a:endParaRPr lang="zh-CN" altLang="en-US" sz="5000">
                <a:solidFill>
                  <a:schemeClr val="bg1"/>
                </a:solidFill>
                <a:effectLst>
                  <a:outerShdw dist="50800" dir="2700000" algn="tl" rotWithShape="0">
                    <a:srgbClr val="9CB8FF">
                      <a:alpha val="40000"/>
                    </a:srgb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" panose="00000500000000000000" charset="-122"/>
                <a:sym typeface="+mn-ea"/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3"/>
              </p:custDataLst>
            </p:nvPr>
          </p:nvSpPr>
          <p:spPr>
            <a:xfrm>
              <a:off x="4499" y="7584"/>
              <a:ext cx="3895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lvl="0" algn="l" fontAlgn="ctr">
                <a:buClrTx/>
                <a:buSzTx/>
                <a:buFontTx/>
              </a:pPr>
              <a:r>
                <a:rPr lang="en-US" altLang="zh-CN" sz="2600">
                  <a:solidFill>
                    <a:schemeClr val="accent3">
                      <a:alpha val="35000"/>
                    </a:schemeClr>
                  </a:solidFill>
                  <a:latin typeface="MiSans Bold" panose="00000800000000000000" charset="-122"/>
                  <a:ea typeface="MiSans Bold" panose="00000800000000000000" charset="-122"/>
                  <a:cs typeface="MiSans" panose="00000500000000000000" charset="-122"/>
                  <a:sym typeface="+mn-ea"/>
                </a:rPr>
                <a:t>CONTENTS</a:t>
              </a:r>
              <a:endParaRPr lang="en-US" altLang="zh-CN" sz="2600">
                <a:solidFill>
                  <a:schemeClr val="accent3">
                    <a:alpha val="35000"/>
                  </a:schemeClr>
                </a:solidFill>
                <a:latin typeface="MiSans Bold" panose="00000800000000000000" charset="-122"/>
                <a:ea typeface="MiSans Bold" panose="00000800000000000000" charset="-122"/>
                <a:cs typeface="MiSans" panose="00000500000000000000" charset="-122"/>
                <a:sym typeface="+mn-ea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4"/>
              </p:custDataLst>
            </p:nvPr>
          </p:nvSpPr>
          <p:spPr>
            <a:xfrm>
              <a:off x="2095" y="7286"/>
              <a:ext cx="179" cy="907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>
                    <a:alpha val="55000"/>
                  </a:schemeClr>
                </a:solidFill>
              </a:endParaRPr>
            </a:p>
          </p:txBody>
        </p:sp>
      </p:grpSp>
      <p:grpSp>
        <p:nvGrpSpPr>
          <p:cNvPr id="101" name="组合 100"/>
          <p:cNvGrpSpPr/>
          <p:nvPr>
            <p:custDataLst>
              <p:tags r:id="rId5"/>
            </p:custDataLst>
          </p:nvPr>
        </p:nvGrpSpPr>
        <p:grpSpPr>
          <a:xfrm>
            <a:off x="1528445" y="2501900"/>
            <a:ext cx="5012690" cy="1743075"/>
            <a:chOff x="2000" y="2821"/>
            <a:chExt cx="7894" cy="2745"/>
          </a:xfrm>
        </p:grpSpPr>
        <p:grpSp>
          <p:nvGrpSpPr>
            <p:cNvPr id="80" name="组合 79"/>
            <p:cNvGrpSpPr/>
            <p:nvPr/>
          </p:nvGrpSpPr>
          <p:grpSpPr>
            <a:xfrm>
              <a:off x="2000" y="2821"/>
              <a:ext cx="7704" cy="1210"/>
              <a:chOff x="1790" y="3197"/>
              <a:chExt cx="7704" cy="1210"/>
            </a:xfrm>
          </p:grpSpPr>
          <p:sp>
            <p:nvSpPr>
              <p:cNvPr id="77" name="文本框 61"/>
              <p:cNvSpPr/>
              <p:nvPr>
                <p:custDataLst>
                  <p:tags r:id="rId6"/>
                </p:custDataLst>
              </p:nvPr>
            </p:nvSpPr>
            <p:spPr>
              <a:xfrm>
                <a:off x="3351" y="3472"/>
                <a:ext cx="6143" cy="919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defRPr/>
                </a:pPr>
                <a:r>
                  <a:rPr lang="zh-CN" altLang="en-US" sz="3200">
                    <a:solidFill>
                      <a:schemeClr val="bg1"/>
                    </a:solidFill>
                    <a:effectLst/>
                    <a:latin typeface="MiSans Bold" panose="00000800000000000000" charset="-122"/>
                    <a:ea typeface="MiSans Bold" panose="00000800000000000000" charset="-122"/>
                    <a:cs typeface="MiSans" panose="00000500000000000000" charset="-122"/>
                    <a:sym typeface="+mn-lt"/>
                  </a:rPr>
                  <a:t>现存问题</a:t>
                </a:r>
                <a:endParaRPr lang="zh-CN" altLang="en-US" sz="3200">
                  <a:solidFill>
                    <a:schemeClr val="bg1"/>
                  </a:solidFill>
                  <a:effectLst/>
                  <a:latin typeface="MiSans Bold" panose="00000800000000000000" charset="-122"/>
                  <a:ea typeface="MiSans Bold" panose="00000800000000000000" charset="-122"/>
                  <a:cs typeface="MiSans" panose="00000500000000000000" charset="-122"/>
                  <a:sym typeface="+mn-lt"/>
                </a:endParaRPr>
              </a:p>
            </p:txBody>
          </p:sp>
          <p:sp>
            <p:nvSpPr>
              <p:cNvPr id="79" name="文本框 54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1790" y="3197"/>
                <a:ext cx="2203" cy="121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400" b="1" dirty="0">
                    <a:solidFill>
                      <a:schemeClr val="accent3">
                        <a:alpha val="35000"/>
                      </a:schemeClr>
                    </a:solidFill>
                    <a:latin typeface="MiSans Bold" panose="00000800000000000000" charset="-122"/>
                    <a:ea typeface="MiSans Bold" panose="00000800000000000000" charset="-122"/>
                    <a:cs typeface="+mn-ea"/>
                    <a:sym typeface="+mn-lt"/>
                  </a:rPr>
                  <a:t>01.</a:t>
                </a:r>
                <a:endParaRPr lang="en-US" altLang="zh-CN" sz="4400" b="1" dirty="0">
                  <a:solidFill>
                    <a:schemeClr val="accent3">
                      <a:alpha val="35000"/>
                    </a:schemeClr>
                  </a:solidFill>
                  <a:latin typeface="MiSans Bold" panose="00000800000000000000" charset="-122"/>
                  <a:ea typeface="MiSans Bold" panose="00000800000000000000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81" name="组合 80"/>
            <p:cNvGrpSpPr/>
            <p:nvPr/>
          </p:nvGrpSpPr>
          <p:grpSpPr>
            <a:xfrm>
              <a:off x="2000" y="4356"/>
              <a:ext cx="7894" cy="1210"/>
              <a:chOff x="1790" y="3197"/>
              <a:chExt cx="7894" cy="1210"/>
            </a:xfrm>
          </p:grpSpPr>
          <p:sp>
            <p:nvSpPr>
              <p:cNvPr id="83" name="文本框 61"/>
              <p:cNvSpPr/>
              <p:nvPr>
                <p:custDataLst>
                  <p:tags r:id="rId8"/>
                </p:custDataLst>
              </p:nvPr>
            </p:nvSpPr>
            <p:spPr>
              <a:xfrm>
                <a:off x="3351" y="3472"/>
                <a:ext cx="6333" cy="919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>
                  <a:defRPr/>
                </a:pPr>
                <a:r>
                  <a:rPr lang="zh-CN" altLang="en-US" sz="3200">
                    <a:solidFill>
                      <a:schemeClr val="bg1"/>
                    </a:solidFill>
                    <a:effectLst/>
                    <a:latin typeface="MiSans Bold" panose="00000800000000000000" charset="-122"/>
                    <a:ea typeface="MiSans Bold" panose="00000800000000000000" charset="-122"/>
                    <a:cs typeface="MiSans" panose="00000500000000000000" charset="-122"/>
                    <a:sym typeface="+mn-lt"/>
                  </a:rPr>
                  <a:t>意见建议</a:t>
                </a:r>
                <a:endParaRPr lang="zh-CN" altLang="en-US" sz="3200">
                  <a:solidFill>
                    <a:schemeClr val="bg1"/>
                  </a:solidFill>
                  <a:effectLst/>
                  <a:latin typeface="MiSans Bold" panose="00000800000000000000" charset="-122"/>
                  <a:ea typeface="MiSans Bold" panose="00000800000000000000" charset="-122"/>
                  <a:cs typeface="MiSans" panose="00000500000000000000" charset="-122"/>
                  <a:sym typeface="+mn-lt"/>
                </a:endParaRPr>
              </a:p>
            </p:txBody>
          </p:sp>
          <p:sp>
            <p:nvSpPr>
              <p:cNvPr id="85" name="文本框 54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1790" y="3197"/>
                <a:ext cx="2203" cy="121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400" b="1" dirty="0">
                    <a:solidFill>
                      <a:schemeClr val="accent3">
                        <a:alpha val="35000"/>
                      </a:schemeClr>
                    </a:solidFill>
                    <a:latin typeface="MiSans Bold" panose="00000800000000000000" charset="-122"/>
                    <a:ea typeface="MiSans Bold" panose="00000800000000000000" charset="-122"/>
                    <a:cs typeface="+mn-ea"/>
                    <a:sym typeface="+mn-lt"/>
                  </a:rPr>
                  <a:t>02.</a:t>
                </a:r>
                <a:endParaRPr lang="en-US" altLang="zh-CN" sz="4400" b="1" dirty="0">
                  <a:solidFill>
                    <a:schemeClr val="accent3">
                      <a:alpha val="35000"/>
                    </a:schemeClr>
                  </a:solidFill>
                  <a:latin typeface="MiSans Bold" panose="00000800000000000000" charset="-122"/>
                  <a:ea typeface="MiSans Bold" panose="00000800000000000000" charset="-122"/>
                  <a:cs typeface="+mn-ea"/>
                  <a:sym typeface="+mn-lt"/>
                </a:endParaRPr>
              </a:p>
            </p:txBody>
          </p:sp>
        </p:grpSp>
      </p:grpSp>
    </p:spTree>
    <p:custDataLst>
      <p:tags r:id="rId10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6266815" y="2541270"/>
            <a:ext cx="6684645" cy="124523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fontAlgn="ctr">
              <a:lnSpc>
                <a:spcPct val="150000"/>
              </a:lnSpc>
            </a:pPr>
            <a:r>
              <a:rPr lang="zh-CN" altLang="en-US" sz="50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" panose="00000500000000000000" charset="-122"/>
                <a:sym typeface="+mn-ea"/>
              </a:rPr>
              <a:t>现存问题</a:t>
            </a:r>
            <a:endParaRPr lang="zh-CN" altLang="en-US" sz="5000">
              <a:solidFill>
                <a:schemeClr val="bg1"/>
              </a:solidFill>
              <a:effectLst>
                <a:outerShdw dist="50800" dir="2700000" algn="tl" rotWithShape="0">
                  <a:schemeClr val="accent3">
                    <a:alpha val="40000"/>
                  </a:schemeClr>
                </a:outerShdw>
              </a:effectLst>
              <a:latin typeface="MiSans Bold" panose="00000800000000000000" charset="-122"/>
              <a:ea typeface="MiSans Bold" panose="00000800000000000000" charset="-122"/>
              <a:cs typeface="MiSans" panose="00000500000000000000" charset="-122"/>
              <a:sym typeface="+mn-ea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6101715" y="1575435"/>
            <a:ext cx="4560570" cy="119888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fontAlgn="ctr">
              <a:lnSpc>
                <a:spcPct val="100000"/>
              </a:lnSpc>
            </a:pPr>
            <a:r>
              <a:rPr lang="en-US" altLang="zh-CN" sz="7200">
                <a:solidFill>
                  <a:schemeClr val="accent3">
                    <a:alpha val="35000"/>
                  </a:schemeClr>
                </a:solidFill>
                <a:latin typeface="MiSans Heavy" panose="00000A00000000000000" charset="-122"/>
                <a:ea typeface="MiSans Heavy" panose="00000A00000000000000" charset="-122"/>
                <a:cs typeface="MiSans" panose="00000500000000000000" charset="-122"/>
                <a:sym typeface="MiSans Heavy" panose="00000A00000000000000" charset="-122"/>
              </a:rPr>
              <a:t>01</a:t>
            </a:r>
            <a:endParaRPr lang="en-US" altLang="zh-CN" sz="7200">
              <a:solidFill>
                <a:schemeClr val="accent3">
                  <a:alpha val="35000"/>
                </a:schemeClr>
              </a:solidFill>
              <a:latin typeface="MiSans Heavy" panose="00000A00000000000000" charset="-122"/>
              <a:ea typeface="MiSans Heavy" panose="00000A00000000000000" charset="-122"/>
              <a:cs typeface="MiSans" panose="00000500000000000000" charset="-122"/>
              <a:sym typeface="MiSans Heavy" panose="00000A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 rot="0">
            <a:off x="11346815" y="439420"/>
            <a:ext cx="288290" cy="180975"/>
            <a:chOff x="17448" y="1136"/>
            <a:chExt cx="454" cy="285"/>
          </a:xfrm>
          <a:solidFill>
            <a:schemeClr val="accent3">
              <a:alpha val="35000"/>
            </a:schemeClr>
          </a:solidFill>
        </p:grpSpPr>
        <p:sp>
          <p:nvSpPr>
            <p:cNvPr id="33" name="矩形 32"/>
            <p:cNvSpPr/>
            <p:nvPr/>
          </p:nvSpPr>
          <p:spPr>
            <a:xfrm>
              <a:off x="17448" y="1136"/>
              <a:ext cx="454" cy="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/>
              <a:endParaRPr lang="zh-CN" altLang="en-US">
                <a:solidFill>
                  <a:srgbClr val="9CB8FF"/>
                </a:solidFill>
                <a:latin typeface="MiSans" panose="00000500000000000000" charset="-122"/>
                <a:ea typeface="MiSans" panose="00000500000000000000" charset="-122"/>
                <a:cs typeface="MiSans" panose="00000500000000000000" charset="-122"/>
                <a:sym typeface="+mn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7448" y="1330"/>
              <a:ext cx="454" cy="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/>
              <a:endParaRPr lang="zh-CN" altLang="en-US">
                <a:solidFill>
                  <a:srgbClr val="9CB8FF"/>
                </a:solidFill>
                <a:latin typeface="MiSans" panose="00000500000000000000" charset="-122"/>
                <a:ea typeface="MiSans" panose="00000500000000000000" charset="-122"/>
                <a:cs typeface="MiSans" panose="00000500000000000000" charset="-122"/>
                <a:sym typeface="+mn-ea"/>
              </a:endParaRPr>
            </a:p>
          </p:txBody>
        </p:sp>
      </p:grpSp>
      <p:cxnSp>
        <p:nvCxnSpPr>
          <p:cNvPr id="25" name="直接连接符 24"/>
          <p:cNvCxnSpPr/>
          <p:nvPr>
            <p:custDataLst>
              <p:tags r:id="rId2"/>
            </p:custDataLst>
          </p:nvPr>
        </p:nvCxnSpPr>
        <p:spPr>
          <a:xfrm>
            <a:off x="6859270" y="4558030"/>
            <a:ext cx="1123315" cy="0"/>
          </a:xfrm>
          <a:prstGeom prst="line">
            <a:avLst/>
          </a:prstGeom>
          <a:ln w="31750">
            <a:solidFill>
              <a:schemeClr val="accent3">
                <a:alpha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/>
            </a:gs>
            <a:gs pos="51000">
              <a:schemeClr val="accent1"/>
            </a:gs>
            <a:gs pos="100000">
              <a:schemeClr val="accent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535305" y="508635"/>
            <a:ext cx="5012055" cy="553085"/>
            <a:chOff x="2433" y="5037"/>
            <a:chExt cx="7893" cy="871"/>
          </a:xfrm>
        </p:grpSpPr>
        <p:sp>
          <p:nvSpPr>
            <p:cNvPr id="6" name="矩形 5"/>
            <p:cNvSpPr/>
            <p:nvPr/>
          </p:nvSpPr>
          <p:spPr>
            <a:xfrm>
              <a:off x="2433" y="5148"/>
              <a:ext cx="152" cy="646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669" y="5037"/>
              <a:ext cx="7657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3000">
                  <a:solidFill>
                    <a:schemeClr val="bg1"/>
                  </a:solidFill>
                  <a:latin typeface="MiSans Bold" panose="00000800000000000000" charset="-122"/>
                  <a:ea typeface="MiSans Bold" panose="00000800000000000000" charset="-122"/>
                  <a:cs typeface="MiSans" panose="00000500000000000000" charset="-122"/>
                  <a:sym typeface="+mn-ea"/>
                </a:rPr>
                <a:t>（一）宣传力度亟待加强</a:t>
              </a:r>
              <a:endParaRPr lang="zh-CN" altLang="en-US" sz="30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" panose="00000500000000000000" charset="-122"/>
                <a:sym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863080" y="1882775"/>
            <a:ext cx="6688455" cy="3959860"/>
            <a:chOff x="10808" y="2965"/>
            <a:chExt cx="10533" cy="6236"/>
          </a:xfrm>
        </p:grpSpPr>
        <p:sp>
          <p:nvSpPr>
            <p:cNvPr id="74" name="矩形 73"/>
            <p:cNvSpPr/>
            <p:nvPr/>
          </p:nvSpPr>
          <p:spPr>
            <a:xfrm>
              <a:off x="14741" y="3897"/>
              <a:ext cx="6601" cy="4373"/>
            </a:xfrm>
            <a:prstGeom prst="rect">
              <a:avLst/>
            </a:prstGeom>
            <a:solidFill>
              <a:schemeClr val="accent3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86" name="图片 85" descr="image (1)"/>
            <p:cNvPicPr>
              <a:picLocks noChangeAspect="1"/>
            </p:cNvPicPr>
            <p:nvPr/>
          </p:nvPicPr>
          <p:blipFill>
            <a:blip r:embed="rId1"/>
            <a:srcRect l="16642" r="16642"/>
            <a:stretch>
              <a:fillRect/>
            </a:stretch>
          </p:blipFill>
          <p:spPr>
            <a:xfrm>
              <a:off x="10808" y="2965"/>
              <a:ext cx="6236" cy="6236"/>
            </a:xfrm>
            <a:prstGeom prst="ellipse">
              <a:avLst/>
            </a:prstGeom>
            <a:ln w="25400">
              <a:solidFill>
                <a:schemeClr val="bg1"/>
              </a:solidFill>
            </a:ln>
          </p:spPr>
        </p:pic>
      </p:grpSp>
      <p:grpSp>
        <p:nvGrpSpPr>
          <p:cNvPr id="4" name="组合 3"/>
          <p:cNvGrpSpPr/>
          <p:nvPr/>
        </p:nvGrpSpPr>
        <p:grpSpPr>
          <a:xfrm>
            <a:off x="-751580" y="2301703"/>
            <a:ext cx="7429074" cy="1353697"/>
            <a:chOff x="-751580" y="5076653"/>
            <a:chExt cx="7429074" cy="1353697"/>
          </a:xfrm>
        </p:grpSpPr>
        <p:sp>
          <p:nvSpPr>
            <p:cNvPr id="5" name="矩形: 圆角 85"/>
            <p:cNvSpPr/>
            <p:nvPr/>
          </p:nvSpPr>
          <p:spPr>
            <a:xfrm>
              <a:off x="-751580" y="5076653"/>
              <a:ext cx="7228580" cy="1290646"/>
            </a:xfrm>
            <a:prstGeom prst="roundRect">
              <a:avLst>
                <a:gd name="adj" fmla="val 17446"/>
              </a:avLst>
            </a:prstGeom>
            <a:gradFill>
              <a:gsLst>
                <a:gs pos="92000">
                  <a:schemeClr val="accent6">
                    <a:lumMod val="40000"/>
                    <a:lumOff val="60000"/>
                  </a:schemeClr>
                </a:gs>
                <a:gs pos="38000">
                  <a:schemeClr val="accent6">
                    <a:lumMod val="20000"/>
                    <a:lumOff val="80000"/>
                  </a:schemeClr>
                </a:gs>
              </a:gsLst>
              <a:lin ang="10800000" scaled="1"/>
            </a:gradFill>
            <a:ln w="19050" cap="flat">
              <a:noFill/>
              <a:prstDash val="solid"/>
              <a:miter/>
            </a:ln>
            <a:effectLst>
              <a:outerShdw blurRad="254000" dist="38100" dir="8100000" algn="tr" rotWithShape="0">
                <a:schemeClr val="accent1">
                  <a:lumMod val="20000"/>
                  <a:lumOff val="80000"/>
                  <a:alpha val="47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矩形: 单圆角 22"/>
            <p:cNvSpPr/>
            <p:nvPr/>
          </p:nvSpPr>
          <p:spPr>
            <a:xfrm>
              <a:off x="0" y="5126889"/>
              <a:ext cx="6677494" cy="1303461"/>
            </a:xfrm>
            <a:prstGeom prst="round1Rect">
              <a:avLst>
                <a:gd name="adj" fmla="val 22229"/>
              </a:avLst>
            </a:prstGeom>
            <a:gradFill flip="none" rotWithShape="1">
              <a:gsLst>
                <a:gs pos="100000">
                  <a:schemeClr val="bg1">
                    <a:alpha val="100000"/>
                  </a:schemeClr>
                </a:gs>
                <a:gs pos="0">
                  <a:schemeClr val="tx2">
                    <a:lumMod val="20000"/>
                    <a:lumOff val="80000"/>
                  </a:schemeClr>
                </a:gs>
                <a:gs pos="64000">
                  <a:schemeClr val="bg1"/>
                </a:gs>
              </a:gsLst>
              <a:lin ang="0" scaled="1"/>
              <a:tileRect/>
            </a:gradFill>
            <a:ln>
              <a:gradFill flip="none" rotWithShape="1">
                <a:gsLst>
                  <a:gs pos="0">
                    <a:schemeClr val="accent1">
                      <a:alpha val="52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5600000" scaled="0"/>
                <a:tileRect/>
              </a:gradFill>
            </a:ln>
            <a:effectLst>
              <a:outerShdw blurRad="139700" dist="63500" dir="5400000" algn="tr" rotWithShape="0">
                <a:srgbClr val="DDDEEF">
                  <a:alpha val="4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32085" y="5251278"/>
              <a:ext cx="5528945" cy="8616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lnSpc>
                  <a:spcPct val="120000"/>
                </a:lnSpc>
                <a:spcAft>
                  <a:spcPts val="1200"/>
                </a:spcAft>
                <a:defRPr sz="1400"/>
              </a:lvl1pPr>
            </a:lstStyle>
            <a:p>
              <a:pPr lvl="0" algn="just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sz="200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0" scaled="0"/>
                  </a:gra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    前期宣传推广力度不够，群众对具体政策</a:t>
              </a:r>
              <a:r>
                <a:rPr lang="zh-CN" altLang="en-US" sz="200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0" scaled="0"/>
                  </a:gra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了解</a:t>
              </a:r>
              <a:r>
                <a:rPr lang="zh-CN" altLang="en-US" sz="200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0" scaled="0"/>
                  </a:gra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不到位。</a:t>
              </a:r>
              <a:endParaRPr lang="zh-CN" altLang="en-US"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0"/>
                </a:gra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-751580" y="4060653"/>
            <a:ext cx="7429074" cy="1496695"/>
            <a:chOff x="-751580" y="5076653"/>
            <a:chExt cx="7429074" cy="1497261"/>
          </a:xfrm>
        </p:grpSpPr>
        <p:sp>
          <p:nvSpPr>
            <p:cNvPr id="20" name="矩形: 圆角 85"/>
            <p:cNvSpPr/>
            <p:nvPr/>
          </p:nvSpPr>
          <p:spPr>
            <a:xfrm>
              <a:off x="-751580" y="5076653"/>
              <a:ext cx="7228580" cy="1290646"/>
            </a:xfrm>
            <a:prstGeom prst="roundRect">
              <a:avLst>
                <a:gd name="adj" fmla="val 17446"/>
              </a:avLst>
            </a:prstGeom>
            <a:gradFill>
              <a:gsLst>
                <a:gs pos="92000">
                  <a:schemeClr val="accent6">
                    <a:lumMod val="40000"/>
                    <a:lumOff val="60000"/>
                  </a:schemeClr>
                </a:gs>
                <a:gs pos="38000">
                  <a:schemeClr val="accent6">
                    <a:lumMod val="20000"/>
                    <a:lumOff val="80000"/>
                  </a:schemeClr>
                </a:gs>
              </a:gsLst>
              <a:lin ang="10800000" scaled="1"/>
            </a:gradFill>
            <a:ln w="19050" cap="flat">
              <a:noFill/>
              <a:prstDash val="solid"/>
              <a:miter/>
            </a:ln>
            <a:effectLst>
              <a:outerShdw blurRad="254000" dist="38100" dir="8100000" algn="tr" rotWithShape="0">
                <a:schemeClr val="accent1">
                  <a:lumMod val="20000"/>
                  <a:lumOff val="80000"/>
                  <a:alpha val="47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矩形: 单圆角 22"/>
            <p:cNvSpPr/>
            <p:nvPr/>
          </p:nvSpPr>
          <p:spPr>
            <a:xfrm>
              <a:off x="0" y="5126889"/>
              <a:ext cx="6677494" cy="1303461"/>
            </a:xfrm>
            <a:prstGeom prst="round1Rect">
              <a:avLst>
                <a:gd name="adj" fmla="val 22229"/>
              </a:avLst>
            </a:prstGeom>
            <a:gradFill flip="none" rotWithShape="1">
              <a:gsLst>
                <a:gs pos="100000">
                  <a:schemeClr val="bg1">
                    <a:alpha val="100000"/>
                  </a:schemeClr>
                </a:gs>
                <a:gs pos="0">
                  <a:schemeClr val="tx2">
                    <a:lumMod val="20000"/>
                    <a:lumOff val="80000"/>
                  </a:schemeClr>
                </a:gs>
                <a:gs pos="64000">
                  <a:schemeClr val="bg1"/>
                </a:gs>
              </a:gsLst>
              <a:lin ang="0" scaled="1"/>
              <a:tileRect/>
            </a:gradFill>
            <a:ln>
              <a:gradFill flip="none" rotWithShape="1">
                <a:gsLst>
                  <a:gs pos="0">
                    <a:schemeClr val="accent1">
                      <a:alpha val="52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5600000" scaled="0"/>
                <a:tileRect/>
              </a:gradFill>
            </a:ln>
            <a:effectLst>
              <a:outerShdw blurRad="139700" dist="63500" dir="5400000" algn="tr" rotWithShape="0">
                <a:srgbClr val="DDDEEF">
                  <a:alpha val="4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31450" y="5278659"/>
              <a:ext cx="5529580" cy="12952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>
                <a:lnSpc>
                  <a:spcPct val="120000"/>
                </a:lnSpc>
                <a:spcAft>
                  <a:spcPts val="1200"/>
                </a:spcAft>
                <a:defRPr sz="1400"/>
              </a:lvl1pPr>
            </a:lstStyle>
            <a:p>
              <a:pPr lvl="0" algn="just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sz="160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0" scaled="0"/>
                  </a:gra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    </a:t>
              </a:r>
              <a:r>
                <a:rPr lang="zh-CN" altLang="en-US" sz="200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0" scaled="0"/>
                  </a:gra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企事业职工参保</a:t>
              </a:r>
              <a:r>
                <a:rPr lang="en-US" altLang="zh-CN" sz="200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0" scaled="0"/>
                  </a:gra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积极性较高</a:t>
              </a:r>
              <a:r>
                <a:rPr lang="zh-CN" altLang="en-US" sz="200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0" scaled="0"/>
                  </a:gra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，但</a:t>
              </a:r>
              <a:r>
                <a:rPr lang="zh-CN" altLang="en-US" sz="200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0" scaled="0"/>
                  </a:gra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社区居民尤其是农村</a:t>
              </a:r>
              <a:r>
                <a:rPr lang="zh-CN" altLang="en-US" sz="200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0" scaled="0"/>
                  </a:gra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群体参保意愿不高。</a:t>
              </a:r>
              <a:endParaRPr lang="zh-CN" altLang="en-US"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0"/>
                </a:gra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  <a:p>
              <a:pPr lvl="0" algn="just">
                <a:lnSpc>
                  <a:spcPct val="140000"/>
                </a:lnSpc>
                <a:buClrTx/>
                <a:buSzTx/>
                <a:buFontTx/>
              </a:pPr>
              <a:endParaRPr lang="en-US" altLang="zh-CN" sz="20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0"/>
                </a:gra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/>
            </a:gs>
            <a:gs pos="51000">
              <a:schemeClr val="accent1"/>
            </a:gs>
            <a:gs pos="100000">
              <a:schemeClr val="accent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Shape 1083"/>
          <p:cNvSpPr/>
          <p:nvPr>
            <p:custDataLst>
              <p:tags r:id="rId1"/>
            </p:custDataLst>
          </p:nvPr>
        </p:nvSpPr>
        <p:spPr>
          <a:xfrm>
            <a:off x="-250825" y="1475105"/>
            <a:ext cx="12627610" cy="1183005"/>
          </a:xfrm>
          <a:prstGeom prst="roundRect">
            <a:avLst>
              <a:gd name="adj" fmla="val 6406"/>
            </a:avLst>
          </a:prstGeom>
          <a:solidFill>
            <a:schemeClr val="accent3">
              <a:alpha val="34000"/>
            </a:schemeClr>
          </a:solidFill>
          <a:ln w="38100">
            <a:noFill/>
            <a:miter lim="400000"/>
          </a:ln>
        </p:spPr>
        <p:txBody>
          <a:bodyPr lIns="71437" tIns="71437" rIns="71437" bIns="71437" anchor="ctr">
            <a:noAutofit/>
          </a:bodyPr>
          <a:p>
            <a:pPr lvl="0" algn="ctr">
              <a:buClrTx/>
              <a:buSzTx/>
              <a:buFontTx/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800">
              <a:latin typeface="MiSans" panose="00000500000000000000" charset="-122"/>
              <a:ea typeface="MiSans" panose="00000500000000000000" charset="-122"/>
              <a:cs typeface="MiSans" panose="00000500000000000000" charset="-122"/>
              <a:sym typeface="MiSans" panose="00000500000000000000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665605" y="5956935"/>
            <a:ext cx="9116060" cy="444500"/>
            <a:chOff x="-31" y="6849"/>
            <a:chExt cx="14356" cy="700"/>
          </a:xfrm>
        </p:grpSpPr>
        <p:cxnSp>
          <p:nvCxnSpPr>
            <p:cNvPr id="124" name="Straight Arrow Connector 123"/>
            <p:cNvCxnSpPr>
              <a:endCxn id="183" idx="2"/>
            </p:cNvCxnSpPr>
            <p:nvPr/>
          </p:nvCxnSpPr>
          <p:spPr>
            <a:xfrm>
              <a:off x="-31" y="7199"/>
              <a:ext cx="14357" cy="0"/>
            </a:xfrm>
            <a:prstGeom prst="straightConnector1">
              <a:avLst/>
            </a:prstGeom>
            <a:ln w="28575">
              <a:solidFill>
                <a:schemeClr val="accent3">
                  <a:alpha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 103"/>
            <p:cNvSpPr/>
            <p:nvPr/>
          </p:nvSpPr>
          <p:spPr>
            <a:xfrm>
              <a:off x="6811" y="6849"/>
              <a:ext cx="700" cy="700"/>
            </a:xfrm>
            <a:prstGeom prst="ellipse">
              <a:avLst/>
            </a:prstGeom>
            <a:solidFill>
              <a:schemeClr val="accent4"/>
            </a:solidFill>
            <a:ln w="28575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>
                <a:cs typeface="MiSans" panose="00000500000000000000" charset="-122"/>
              </a:endParaRPr>
            </a:p>
          </p:txBody>
        </p:sp>
        <p:pic>
          <p:nvPicPr>
            <p:cNvPr id="145" name="图片 144" descr="343439383331313b343532303031393bd2b5bca8b9dcc0ed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85" y="7023"/>
              <a:ext cx="352" cy="352"/>
            </a:xfrm>
            <a:prstGeom prst="rect">
              <a:avLst/>
            </a:prstGeom>
          </p:spPr>
        </p:pic>
        <p:sp>
          <p:nvSpPr>
            <p:cNvPr id="147" name="Oval 100"/>
            <p:cNvSpPr/>
            <p:nvPr/>
          </p:nvSpPr>
          <p:spPr>
            <a:xfrm>
              <a:off x="3085" y="6849"/>
              <a:ext cx="700" cy="700"/>
            </a:xfrm>
            <a:prstGeom prst="ellipse">
              <a:avLst/>
            </a:prstGeom>
            <a:solidFill>
              <a:schemeClr val="accent4"/>
            </a:solidFill>
            <a:ln w="28575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>
                <a:cs typeface="MiSans" panose="00000500000000000000" charset="-122"/>
              </a:endParaRPr>
            </a:p>
          </p:txBody>
        </p:sp>
        <p:pic>
          <p:nvPicPr>
            <p:cNvPr id="163" name="图片 162" descr="343439383331313b343532303032333bc6f3d2b5bcf2bde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9" y="7023"/>
              <a:ext cx="352" cy="352"/>
            </a:xfrm>
            <a:prstGeom prst="rect">
              <a:avLst/>
            </a:prstGeom>
          </p:spPr>
        </p:pic>
        <p:sp>
          <p:nvSpPr>
            <p:cNvPr id="165" name="Oval 106"/>
            <p:cNvSpPr/>
            <p:nvPr/>
          </p:nvSpPr>
          <p:spPr>
            <a:xfrm>
              <a:off x="10558" y="6849"/>
              <a:ext cx="700" cy="700"/>
            </a:xfrm>
            <a:prstGeom prst="ellipse">
              <a:avLst/>
            </a:prstGeom>
            <a:solidFill>
              <a:schemeClr val="accent4"/>
            </a:solidFill>
            <a:ln w="28575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>
                <a:cs typeface="MiSans" panose="00000500000000000000" charset="-122"/>
              </a:endParaRPr>
            </a:p>
          </p:txBody>
        </p:sp>
        <p:pic>
          <p:nvPicPr>
            <p:cNvPr id="181" name="图片 180" descr="343439383331313b343532303033323bd3a6d3c3b9dcc0e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32" y="7023"/>
              <a:ext cx="352" cy="352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1665605" y="1574800"/>
            <a:ext cx="9124950" cy="9271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70000"/>
              </a:lnSpc>
            </a:pPr>
            <a:r>
              <a:rPr lang="en-US" altLang="zh-CN" sz="1600">
                <a:solidFill>
                  <a:schemeClr val="bg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</a:t>
            </a:r>
            <a:r>
              <a:rPr lang="zh-CN" altLang="en-US" sz="1600">
                <a:solidFill>
                  <a:schemeClr val="bg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据调研，目前经开区基本医保参保人数</a:t>
            </a:r>
            <a:r>
              <a:rPr lang="en-US" altLang="zh-CN" sz="1600">
                <a:solidFill>
                  <a:schemeClr val="bg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126477</a:t>
            </a:r>
            <a:r>
              <a:rPr lang="zh-CN" altLang="en-US" sz="1600">
                <a:solidFill>
                  <a:schemeClr val="bg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人，但“聊惠保”参保人数仅有</a:t>
            </a:r>
            <a:r>
              <a:rPr lang="en-US" altLang="zh-CN" sz="1600">
                <a:solidFill>
                  <a:schemeClr val="bg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8348</a:t>
            </a:r>
            <a:r>
              <a:rPr lang="zh-CN" altLang="en-US" sz="1600">
                <a:solidFill>
                  <a:schemeClr val="bg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人，</a:t>
            </a:r>
            <a:r>
              <a:rPr sz="1600">
                <a:solidFill>
                  <a:schemeClr val="bg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其中职工参保2762人、居民参保5586人，参保率</a:t>
            </a:r>
            <a:r>
              <a:rPr lang="zh-CN" sz="1600">
                <a:solidFill>
                  <a:schemeClr val="bg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仅为</a:t>
            </a:r>
            <a:r>
              <a:rPr lang="en-US" altLang="zh-CN" sz="1600">
                <a:solidFill>
                  <a:schemeClr val="bg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6.6%</a:t>
            </a:r>
            <a:r>
              <a:rPr sz="1600">
                <a:solidFill>
                  <a:schemeClr val="bg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 altLang="en-US" sz="1600">
              <a:solidFill>
                <a:schemeClr val="bg1">
                  <a:alpha val="9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35305" y="508635"/>
            <a:ext cx="5012055" cy="553085"/>
            <a:chOff x="2433" y="5037"/>
            <a:chExt cx="7893" cy="871"/>
          </a:xfrm>
        </p:grpSpPr>
        <p:sp>
          <p:nvSpPr>
            <p:cNvPr id="10" name="矩形 9"/>
            <p:cNvSpPr/>
            <p:nvPr/>
          </p:nvSpPr>
          <p:spPr>
            <a:xfrm>
              <a:off x="2433" y="5148"/>
              <a:ext cx="152" cy="646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669" y="5037"/>
              <a:ext cx="7657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3000">
                  <a:solidFill>
                    <a:schemeClr val="bg1"/>
                  </a:solidFill>
                  <a:latin typeface="MiSans Bold" panose="00000800000000000000" charset="-122"/>
                  <a:ea typeface="MiSans Bold" panose="00000800000000000000" charset="-122"/>
                  <a:cs typeface="MiSans" panose="00000500000000000000" charset="-122"/>
                  <a:sym typeface="+mn-ea"/>
                </a:rPr>
                <a:t>（一）宣传力度亟待加强</a:t>
              </a:r>
              <a:endParaRPr lang="zh-CN" altLang="en-US" sz="30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" panose="00000500000000000000" charset="-122"/>
                <a:sym typeface="+mn-ea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008505" y="3264535"/>
            <a:ext cx="1734820" cy="2392680"/>
            <a:chOff x="4659" y="5008"/>
            <a:chExt cx="2732" cy="3768"/>
          </a:xfrm>
        </p:grpSpPr>
        <p:grpSp>
          <p:nvGrpSpPr>
            <p:cNvPr id="29" name="Group 1"/>
            <p:cNvGrpSpPr/>
            <p:nvPr/>
          </p:nvGrpSpPr>
          <p:grpSpPr>
            <a:xfrm rot="0">
              <a:off x="4659" y="5008"/>
              <a:ext cx="2732" cy="2725"/>
              <a:chOff x="824547" y="2028028"/>
              <a:chExt cx="1734889" cy="1730677"/>
            </a:xfrm>
            <a:solidFill>
              <a:schemeClr val="accent3">
                <a:alpha val="35000"/>
              </a:schemeClr>
            </a:solidFill>
          </p:grpSpPr>
          <p:sp>
            <p:nvSpPr>
              <p:cNvPr id="30" name="TextBox 16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824548" y="2601534"/>
                <a:ext cx="1734888" cy="58366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p>
                <a:pPr algn="ctr"/>
                <a:r>
                  <a:rPr lang="en-US" sz="3200" b="1" smtClean="0">
                    <a:solidFill>
                      <a:schemeClr val="bg1"/>
                    </a:solidFill>
                    <a:effectLst>
                      <a:outerShdw dist="50800" dir="2700000" algn="tl" rotWithShape="0">
                        <a:schemeClr val="accent3">
                          <a:alpha val="40000"/>
                        </a:schemeClr>
                      </a:outerShdw>
                    </a:effectLst>
                    <a:latin typeface="MiSans Bold" panose="00000800000000000000" charset="-122"/>
                    <a:ea typeface="MiSans Bold" panose="00000800000000000000" charset="-122"/>
                    <a:cs typeface="MiSans Bold" panose="00000800000000000000" charset="-122"/>
                  </a:rPr>
                  <a:t>8348</a:t>
                </a:r>
                <a:endParaRPr lang="en-US" sz="3200" b="1" smtClean="0">
                  <a:solidFill>
                    <a:schemeClr val="bg1"/>
                  </a:solidFill>
                  <a:effectLst>
                    <a:outerShdw dist="50800" dir="2700000" algn="tl" rotWithShape="0">
                      <a:schemeClr val="accent3">
                        <a:alpha val="40000"/>
                      </a:schemeClr>
                    </a:outerShdw>
                  </a:effectLst>
                  <a:latin typeface="MiSans Bold" panose="00000800000000000000" charset="-122"/>
                  <a:ea typeface="MiSans Bold" panose="00000800000000000000" charset="-122"/>
                  <a:cs typeface="MiSans Bold" panose="00000800000000000000" charset="-122"/>
                </a:endParaRPr>
              </a:p>
            </p:txBody>
          </p:sp>
          <p:grpSp>
            <p:nvGrpSpPr>
              <p:cNvPr id="31" name="Group 31"/>
              <p:cNvGrpSpPr/>
              <p:nvPr/>
            </p:nvGrpSpPr>
            <p:grpSpPr>
              <a:xfrm>
                <a:off x="824547" y="2028028"/>
                <a:ext cx="1734889" cy="1730677"/>
                <a:chOff x="824547" y="1975501"/>
                <a:chExt cx="1734889" cy="1730677"/>
              </a:xfrm>
              <a:grpFill/>
            </p:grpSpPr>
            <p:sp>
              <p:nvSpPr>
                <p:cNvPr id="32" name="Freeform 129"/>
                <p:cNvSpPr/>
                <p:nvPr>
                  <p:custDataLst>
                    <p:tags r:id="rId6"/>
                  </p:custDataLst>
                </p:nvPr>
              </p:nvSpPr>
              <p:spPr bwMode="auto">
                <a:xfrm>
                  <a:off x="2080301" y="3052502"/>
                  <a:ext cx="431485" cy="479135"/>
                </a:xfrm>
                <a:custGeom>
                  <a:avLst/>
                  <a:gdLst>
                    <a:gd name="T0" fmla="*/ 724 w 861"/>
                    <a:gd name="T1" fmla="*/ 442 h 958"/>
                    <a:gd name="T2" fmla="*/ 544 w 861"/>
                    <a:gd name="T3" fmla="*/ 697 h 958"/>
                    <a:gd name="T4" fmla="*/ 537 w 861"/>
                    <a:gd name="T5" fmla="*/ 706 h 958"/>
                    <a:gd name="T6" fmla="*/ 532 w 861"/>
                    <a:gd name="T7" fmla="*/ 711 h 958"/>
                    <a:gd name="T8" fmla="*/ 449 w 861"/>
                    <a:gd name="T9" fmla="*/ 800 h 958"/>
                    <a:gd name="T10" fmla="*/ 268 w 861"/>
                    <a:gd name="T11" fmla="*/ 958 h 958"/>
                    <a:gd name="T12" fmla="*/ 0 w 861"/>
                    <a:gd name="T13" fmla="*/ 590 h 958"/>
                    <a:gd name="T14" fmla="*/ 19 w 861"/>
                    <a:gd name="T15" fmla="*/ 576 h 958"/>
                    <a:gd name="T16" fmla="*/ 25 w 861"/>
                    <a:gd name="T17" fmla="*/ 571 h 958"/>
                    <a:gd name="T18" fmla="*/ 37 w 861"/>
                    <a:gd name="T19" fmla="*/ 560 h 958"/>
                    <a:gd name="T20" fmla="*/ 243 w 861"/>
                    <a:gd name="T21" fmla="*/ 346 h 958"/>
                    <a:gd name="T22" fmla="*/ 283 w 861"/>
                    <a:gd name="T23" fmla="*/ 289 h 958"/>
                    <a:gd name="T24" fmla="*/ 285 w 861"/>
                    <a:gd name="T25" fmla="*/ 287 h 958"/>
                    <a:gd name="T26" fmla="*/ 299 w 861"/>
                    <a:gd name="T27" fmla="*/ 265 h 958"/>
                    <a:gd name="T28" fmla="*/ 304 w 861"/>
                    <a:gd name="T29" fmla="*/ 258 h 958"/>
                    <a:gd name="T30" fmla="*/ 315 w 861"/>
                    <a:gd name="T31" fmla="*/ 240 h 958"/>
                    <a:gd name="T32" fmla="*/ 322 w 861"/>
                    <a:gd name="T33" fmla="*/ 229 h 958"/>
                    <a:gd name="T34" fmla="*/ 330 w 861"/>
                    <a:gd name="T35" fmla="*/ 215 h 958"/>
                    <a:gd name="T36" fmla="*/ 339 w 861"/>
                    <a:gd name="T37" fmla="*/ 200 h 958"/>
                    <a:gd name="T38" fmla="*/ 345 w 861"/>
                    <a:gd name="T39" fmla="*/ 189 h 958"/>
                    <a:gd name="T40" fmla="*/ 355 w 861"/>
                    <a:gd name="T41" fmla="*/ 170 h 958"/>
                    <a:gd name="T42" fmla="*/ 359 w 861"/>
                    <a:gd name="T43" fmla="*/ 163 h 958"/>
                    <a:gd name="T44" fmla="*/ 370 w 861"/>
                    <a:gd name="T45" fmla="*/ 139 h 958"/>
                    <a:gd name="T46" fmla="*/ 372 w 861"/>
                    <a:gd name="T47" fmla="*/ 137 h 958"/>
                    <a:gd name="T48" fmla="*/ 401 w 861"/>
                    <a:gd name="T49" fmla="*/ 73 h 958"/>
                    <a:gd name="T50" fmla="*/ 429 w 861"/>
                    <a:gd name="T51" fmla="*/ 0 h 958"/>
                    <a:gd name="T52" fmla="*/ 861 w 861"/>
                    <a:gd name="T53" fmla="*/ 141 h 958"/>
                    <a:gd name="T54" fmla="*/ 817 w 861"/>
                    <a:gd name="T55" fmla="*/ 256 h 958"/>
                    <a:gd name="T56" fmla="*/ 724 w 861"/>
                    <a:gd name="T57" fmla="*/ 442 h 9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861" h="958">
                      <a:moveTo>
                        <a:pt x="724" y="442"/>
                      </a:moveTo>
                      <a:cubicBezTo>
                        <a:pt x="671" y="533"/>
                        <a:pt x="611" y="618"/>
                        <a:pt x="544" y="697"/>
                      </a:cubicBezTo>
                      <a:cubicBezTo>
                        <a:pt x="542" y="700"/>
                        <a:pt x="539" y="703"/>
                        <a:pt x="537" y="706"/>
                      </a:cubicBezTo>
                      <a:cubicBezTo>
                        <a:pt x="535" y="708"/>
                        <a:pt x="534" y="709"/>
                        <a:pt x="532" y="711"/>
                      </a:cubicBezTo>
                      <a:cubicBezTo>
                        <a:pt x="505" y="742"/>
                        <a:pt x="478" y="771"/>
                        <a:pt x="449" y="800"/>
                      </a:cubicBezTo>
                      <a:cubicBezTo>
                        <a:pt x="392" y="857"/>
                        <a:pt x="331" y="910"/>
                        <a:pt x="268" y="958"/>
                      </a:cubicBezTo>
                      <a:cubicBezTo>
                        <a:pt x="0" y="590"/>
                        <a:pt x="0" y="590"/>
                        <a:pt x="0" y="590"/>
                      </a:cubicBezTo>
                      <a:cubicBezTo>
                        <a:pt x="6" y="585"/>
                        <a:pt x="13" y="581"/>
                        <a:pt x="19" y="576"/>
                      </a:cubicBezTo>
                      <a:cubicBezTo>
                        <a:pt x="21" y="574"/>
                        <a:pt x="23" y="572"/>
                        <a:pt x="25" y="571"/>
                      </a:cubicBezTo>
                      <a:cubicBezTo>
                        <a:pt x="29" y="567"/>
                        <a:pt x="33" y="564"/>
                        <a:pt x="37" y="560"/>
                      </a:cubicBezTo>
                      <a:cubicBezTo>
                        <a:pt x="114" y="497"/>
                        <a:pt x="183" y="426"/>
                        <a:pt x="243" y="346"/>
                      </a:cubicBezTo>
                      <a:cubicBezTo>
                        <a:pt x="257" y="328"/>
                        <a:pt x="270" y="309"/>
                        <a:pt x="283" y="289"/>
                      </a:cubicBezTo>
                      <a:cubicBezTo>
                        <a:pt x="284" y="289"/>
                        <a:pt x="284" y="288"/>
                        <a:pt x="285" y="287"/>
                      </a:cubicBezTo>
                      <a:cubicBezTo>
                        <a:pt x="290" y="280"/>
                        <a:pt x="295" y="272"/>
                        <a:pt x="299" y="265"/>
                      </a:cubicBezTo>
                      <a:cubicBezTo>
                        <a:pt x="301" y="263"/>
                        <a:pt x="302" y="260"/>
                        <a:pt x="304" y="258"/>
                      </a:cubicBezTo>
                      <a:cubicBezTo>
                        <a:pt x="308" y="252"/>
                        <a:pt x="311" y="246"/>
                        <a:pt x="315" y="240"/>
                      </a:cubicBezTo>
                      <a:cubicBezTo>
                        <a:pt x="317" y="236"/>
                        <a:pt x="319" y="233"/>
                        <a:pt x="322" y="229"/>
                      </a:cubicBezTo>
                      <a:cubicBezTo>
                        <a:pt x="325" y="224"/>
                        <a:pt x="327" y="219"/>
                        <a:pt x="330" y="215"/>
                      </a:cubicBezTo>
                      <a:cubicBezTo>
                        <a:pt x="333" y="210"/>
                        <a:pt x="336" y="205"/>
                        <a:pt x="339" y="200"/>
                      </a:cubicBezTo>
                      <a:cubicBezTo>
                        <a:pt x="341" y="196"/>
                        <a:pt x="343" y="192"/>
                        <a:pt x="345" y="189"/>
                      </a:cubicBezTo>
                      <a:cubicBezTo>
                        <a:pt x="348" y="182"/>
                        <a:pt x="351" y="176"/>
                        <a:pt x="355" y="170"/>
                      </a:cubicBezTo>
                      <a:cubicBezTo>
                        <a:pt x="356" y="168"/>
                        <a:pt x="357" y="165"/>
                        <a:pt x="359" y="163"/>
                      </a:cubicBezTo>
                      <a:cubicBezTo>
                        <a:pt x="363" y="155"/>
                        <a:pt x="367" y="147"/>
                        <a:pt x="370" y="139"/>
                      </a:cubicBezTo>
                      <a:cubicBezTo>
                        <a:pt x="371" y="138"/>
                        <a:pt x="371" y="137"/>
                        <a:pt x="372" y="137"/>
                      </a:cubicBezTo>
                      <a:cubicBezTo>
                        <a:pt x="382" y="116"/>
                        <a:pt x="392" y="95"/>
                        <a:pt x="401" y="73"/>
                      </a:cubicBezTo>
                      <a:cubicBezTo>
                        <a:pt x="411" y="49"/>
                        <a:pt x="420" y="25"/>
                        <a:pt x="429" y="0"/>
                      </a:cubicBezTo>
                      <a:cubicBezTo>
                        <a:pt x="861" y="141"/>
                        <a:pt x="861" y="141"/>
                        <a:pt x="861" y="141"/>
                      </a:cubicBezTo>
                      <a:cubicBezTo>
                        <a:pt x="848" y="180"/>
                        <a:pt x="833" y="218"/>
                        <a:pt x="817" y="256"/>
                      </a:cubicBezTo>
                      <a:cubicBezTo>
                        <a:pt x="790" y="319"/>
                        <a:pt x="759" y="381"/>
                        <a:pt x="724" y="442"/>
                      </a:cubicBezTo>
                      <a:close/>
                    </a:path>
                  </a:pathLst>
                </a:custGeom>
                <a:solidFill>
                  <a:schemeClr val="accent3">
                    <a:alpha val="3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>
                    <a:cs typeface="MiSans" panose="00000500000000000000" charset="-122"/>
                  </a:endParaRPr>
                </a:p>
              </p:txBody>
            </p:sp>
            <p:sp>
              <p:nvSpPr>
                <p:cNvPr id="33" name="Freeform 130"/>
                <p:cNvSpPr/>
                <p:nvPr>
                  <p:custDataLst>
                    <p:tags r:id="rId7"/>
                  </p:custDataLst>
                </p:nvPr>
              </p:nvSpPr>
              <p:spPr bwMode="auto">
                <a:xfrm>
                  <a:off x="1707787" y="3366045"/>
                  <a:ext cx="481241" cy="340133"/>
                </a:xfrm>
                <a:custGeom>
                  <a:avLst/>
                  <a:gdLst>
                    <a:gd name="T0" fmla="*/ 630 w 960"/>
                    <a:gd name="T1" fmla="*/ 549 h 680"/>
                    <a:gd name="T2" fmla="*/ 609 w 960"/>
                    <a:gd name="T3" fmla="*/ 557 h 680"/>
                    <a:gd name="T4" fmla="*/ 600 w 960"/>
                    <a:gd name="T5" fmla="*/ 561 h 680"/>
                    <a:gd name="T6" fmla="*/ 587 w 960"/>
                    <a:gd name="T7" fmla="*/ 566 h 680"/>
                    <a:gd name="T8" fmla="*/ 570 w 960"/>
                    <a:gd name="T9" fmla="*/ 572 h 680"/>
                    <a:gd name="T10" fmla="*/ 565 w 960"/>
                    <a:gd name="T11" fmla="*/ 574 h 680"/>
                    <a:gd name="T12" fmla="*/ 113 w 960"/>
                    <a:gd name="T13" fmla="*/ 674 h 680"/>
                    <a:gd name="T14" fmla="*/ 0 w 960"/>
                    <a:gd name="T15" fmla="*/ 680 h 680"/>
                    <a:gd name="T16" fmla="*/ 0 w 960"/>
                    <a:gd name="T17" fmla="*/ 225 h 680"/>
                    <a:gd name="T18" fmla="*/ 141 w 960"/>
                    <a:gd name="T19" fmla="*/ 214 h 680"/>
                    <a:gd name="T20" fmla="*/ 465 w 960"/>
                    <a:gd name="T21" fmla="*/ 125 h 680"/>
                    <a:gd name="T22" fmla="*/ 613 w 960"/>
                    <a:gd name="T23" fmla="*/ 51 h 680"/>
                    <a:gd name="T24" fmla="*/ 619 w 960"/>
                    <a:gd name="T25" fmla="*/ 47 h 680"/>
                    <a:gd name="T26" fmla="*/ 633 w 960"/>
                    <a:gd name="T27" fmla="*/ 39 h 680"/>
                    <a:gd name="T28" fmla="*/ 653 w 960"/>
                    <a:gd name="T29" fmla="*/ 26 h 680"/>
                    <a:gd name="T30" fmla="*/ 660 w 960"/>
                    <a:gd name="T31" fmla="*/ 22 h 680"/>
                    <a:gd name="T32" fmla="*/ 678 w 960"/>
                    <a:gd name="T33" fmla="*/ 10 h 680"/>
                    <a:gd name="T34" fmla="*/ 682 w 960"/>
                    <a:gd name="T35" fmla="*/ 7 h 680"/>
                    <a:gd name="T36" fmla="*/ 693 w 960"/>
                    <a:gd name="T37" fmla="*/ 0 h 680"/>
                    <a:gd name="T38" fmla="*/ 960 w 960"/>
                    <a:gd name="T39" fmla="*/ 368 h 680"/>
                    <a:gd name="T40" fmla="*/ 834 w 960"/>
                    <a:gd name="T41" fmla="*/ 448 h 680"/>
                    <a:gd name="T42" fmla="*/ 630 w 960"/>
                    <a:gd name="T43" fmla="*/ 548 h 680"/>
                    <a:gd name="T44" fmla="*/ 630 w 960"/>
                    <a:gd name="T45" fmla="*/ 549 h 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960" h="680">
                      <a:moveTo>
                        <a:pt x="630" y="549"/>
                      </a:moveTo>
                      <a:cubicBezTo>
                        <a:pt x="623" y="552"/>
                        <a:pt x="616" y="554"/>
                        <a:pt x="609" y="557"/>
                      </a:cubicBezTo>
                      <a:cubicBezTo>
                        <a:pt x="606" y="558"/>
                        <a:pt x="603" y="560"/>
                        <a:pt x="600" y="561"/>
                      </a:cubicBezTo>
                      <a:cubicBezTo>
                        <a:pt x="595" y="562"/>
                        <a:pt x="591" y="564"/>
                        <a:pt x="587" y="566"/>
                      </a:cubicBezTo>
                      <a:cubicBezTo>
                        <a:pt x="581" y="568"/>
                        <a:pt x="576" y="570"/>
                        <a:pt x="570" y="572"/>
                      </a:cubicBezTo>
                      <a:cubicBezTo>
                        <a:pt x="568" y="573"/>
                        <a:pt x="567" y="573"/>
                        <a:pt x="565" y="574"/>
                      </a:cubicBezTo>
                      <a:cubicBezTo>
                        <a:pt x="420" y="627"/>
                        <a:pt x="268" y="661"/>
                        <a:pt x="113" y="674"/>
                      </a:cubicBezTo>
                      <a:cubicBezTo>
                        <a:pt x="76" y="677"/>
                        <a:pt x="38" y="679"/>
                        <a:pt x="0" y="680"/>
                      </a:cubicBezTo>
                      <a:cubicBezTo>
                        <a:pt x="0" y="225"/>
                        <a:pt x="0" y="225"/>
                        <a:pt x="0" y="225"/>
                      </a:cubicBezTo>
                      <a:cubicBezTo>
                        <a:pt x="47" y="224"/>
                        <a:pt x="94" y="220"/>
                        <a:pt x="141" y="214"/>
                      </a:cubicBezTo>
                      <a:cubicBezTo>
                        <a:pt x="252" y="199"/>
                        <a:pt x="361" y="169"/>
                        <a:pt x="465" y="125"/>
                      </a:cubicBezTo>
                      <a:cubicBezTo>
                        <a:pt x="516" y="103"/>
                        <a:pt x="565" y="78"/>
                        <a:pt x="613" y="51"/>
                      </a:cubicBezTo>
                      <a:cubicBezTo>
                        <a:pt x="615" y="49"/>
                        <a:pt x="617" y="48"/>
                        <a:pt x="619" y="47"/>
                      </a:cubicBezTo>
                      <a:cubicBezTo>
                        <a:pt x="624" y="44"/>
                        <a:pt x="628" y="41"/>
                        <a:pt x="633" y="39"/>
                      </a:cubicBezTo>
                      <a:cubicBezTo>
                        <a:pt x="640" y="35"/>
                        <a:pt x="646" y="30"/>
                        <a:pt x="653" y="26"/>
                      </a:cubicBezTo>
                      <a:cubicBezTo>
                        <a:pt x="655" y="25"/>
                        <a:pt x="657" y="23"/>
                        <a:pt x="660" y="22"/>
                      </a:cubicBezTo>
                      <a:cubicBezTo>
                        <a:pt x="666" y="18"/>
                        <a:pt x="672" y="14"/>
                        <a:pt x="678" y="10"/>
                      </a:cubicBezTo>
                      <a:cubicBezTo>
                        <a:pt x="679" y="9"/>
                        <a:pt x="681" y="8"/>
                        <a:pt x="682" y="7"/>
                      </a:cubicBezTo>
                      <a:cubicBezTo>
                        <a:pt x="686" y="5"/>
                        <a:pt x="689" y="2"/>
                        <a:pt x="693" y="0"/>
                      </a:cubicBezTo>
                      <a:cubicBezTo>
                        <a:pt x="960" y="368"/>
                        <a:pt x="960" y="368"/>
                        <a:pt x="960" y="368"/>
                      </a:cubicBezTo>
                      <a:cubicBezTo>
                        <a:pt x="919" y="396"/>
                        <a:pt x="877" y="423"/>
                        <a:pt x="834" y="448"/>
                      </a:cubicBezTo>
                      <a:cubicBezTo>
                        <a:pt x="768" y="486"/>
                        <a:pt x="700" y="520"/>
                        <a:pt x="630" y="548"/>
                      </a:cubicBezTo>
                      <a:cubicBezTo>
                        <a:pt x="630" y="548"/>
                        <a:pt x="630" y="549"/>
                        <a:pt x="630" y="549"/>
                      </a:cubicBezTo>
                      <a:close/>
                    </a:path>
                  </a:pathLst>
                </a:custGeom>
                <a:solidFill>
                  <a:schemeClr val="accent3">
                    <a:alpha val="3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>
                    <a:cs typeface="MiSans" panose="00000500000000000000" charset="-122"/>
                  </a:endParaRPr>
                </a:p>
              </p:txBody>
            </p:sp>
            <p:sp>
              <p:nvSpPr>
                <p:cNvPr id="34" name="Freeform 131"/>
                <p:cNvSpPr/>
                <p:nvPr>
                  <p:custDataLst>
                    <p:tags r:id="rId8"/>
                  </p:custDataLst>
                </p:nvPr>
              </p:nvSpPr>
              <p:spPr bwMode="auto">
                <a:xfrm>
                  <a:off x="1194955" y="3366045"/>
                  <a:ext cx="481241" cy="340133"/>
                </a:xfrm>
                <a:custGeom>
                  <a:avLst/>
                  <a:gdLst>
                    <a:gd name="T0" fmla="*/ 859 w 960"/>
                    <a:gd name="T1" fmla="*/ 675 h 680"/>
                    <a:gd name="T2" fmla="*/ 848 w 960"/>
                    <a:gd name="T3" fmla="*/ 674 h 680"/>
                    <a:gd name="T4" fmla="*/ 368 w 960"/>
                    <a:gd name="T5" fmla="*/ 564 h 680"/>
                    <a:gd name="T6" fmla="*/ 364 w 960"/>
                    <a:gd name="T7" fmla="*/ 562 h 680"/>
                    <a:gd name="T8" fmla="*/ 346 w 960"/>
                    <a:gd name="T9" fmla="*/ 555 h 680"/>
                    <a:gd name="T10" fmla="*/ 334 w 960"/>
                    <a:gd name="T11" fmla="*/ 550 h 680"/>
                    <a:gd name="T12" fmla="*/ 324 w 960"/>
                    <a:gd name="T13" fmla="*/ 546 h 680"/>
                    <a:gd name="T14" fmla="*/ 305 w 960"/>
                    <a:gd name="T15" fmla="*/ 538 h 680"/>
                    <a:gd name="T16" fmla="*/ 303 w 960"/>
                    <a:gd name="T17" fmla="*/ 537 h 680"/>
                    <a:gd name="T18" fmla="*/ 126 w 960"/>
                    <a:gd name="T19" fmla="*/ 448 h 680"/>
                    <a:gd name="T20" fmla="*/ 0 w 960"/>
                    <a:gd name="T21" fmla="*/ 368 h 680"/>
                    <a:gd name="T22" fmla="*/ 267 w 960"/>
                    <a:gd name="T23" fmla="*/ 0 h 680"/>
                    <a:gd name="T24" fmla="*/ 276 w 960"/>
                    <a:gd name="T25" fmla="*/ 6 h 680"/>
                    <a:gd name="T26" fmla="*/ 284 w 960"/>
                    <a:gd name="T27" fmla="*/ 11 h 680"/>
                    <a:gd name="T28" fmla="*/ 297 w 960"/>
                    <a:gd name="T29" fmla="*/ 20 h 680"/>
                    <a:gd name="T30" fmla="*/ 345 w 960"/>
                    <a:gd name="T31" fmla="*/ 49 h 680"/>
                    <a:gd name="T32" fmla="*/ 345 w 960"/>
                    <a:gd name="T33" fmla="*/ 49 h 680"/>
                    <a:gd name="T34" fmla="*/ 495 w 960"/>
                    <a:gd name="T35" fmla="*/ 125 h 680"/>
                    <a:gd name="T36" fmla="*/ 820 w 960"/>
                    <a:gd name="T37" fmla="*/ 214 h 680"/>
                    <a:gd name="T38" fmla="*/ 831 w 960"/>
                    <a:gd name="T39" fmla="*/ 215 h 680"/>
                    <a:gd name="T40" fmla="*/ 832 w 960"/>
                    <a:gd name="T41" fmla="*/ 215 h 680"/>
                    <a:gd name="T42" fmla="*/ 960 w 960"/>
                    <a:gd name="T43" fmla="*/ 225 h 680"/>
                    <a:gd name="T44" fmla="*/ 960 w 960"/>
                    <a:gd name="T45" fmla="*/ 680 h 680"/>
                    <a:gd name="T46" fmla="*/ 863 w 960"/>
                    <a:gd name="T47" fmla="*/ 675 h 680"/>
                    <a:gd name="T48" fmla="*/ 859 w 960"/>
                    <a:gd name="T49" fmla="*/ 675 h 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960" h="680">
                      <a:moveTo>
                        <a:pt x="859" y="675"/>
                      </a:moveTo>
                      <a:cubicBezTo>
                        <a:pt x="856" y="675"/>
                        <a:pt x="852" y="674"/>
                        <a:pt x="848" y="674"/>
                      </a:cubicBezTo>
                      <a:cubicBezTo>
                        <a:pt x="684" y="660"/>
                        <a:pt x="522" y="623"/>
                        <a:pt x="368" y="564"/>
                      </a:cubicBezTo>
                      <a:cubicBezTo>
                        <a:pt x="367" y="563"/>
                        <a:pt x="365" y="563"/>
                        <a:pt x="364" y="562"/>
                      </a:cubicBezTo>
                      <a:cubicBezTo>
                        <a:pt x="358" y="560"/>
                        <a:pt x="352" y="558"/>
                        <a:pt x="346" y="555"/>
                      </a:cubicBezTo>
                      <a:cubicBezTo>
                        <a:pt x="342" y="554"/>
                        <a:pt x="338" y="552"/>
                        <a:pt x="334" y="550"/>
                      </a:cubicBezTo>
                      <a:cubicBezTo>
                        <a:pt x="331" y="549"/>
                        <a:pt x="328" y="548"/>
                        <a:pt x="324" y="546"/>
                      </a:cubicBezTo>
                      <a:cubicBezTo>
                        <a:pt x="318" y="544"/>
                        <a:pt x="311" y="541"/>
                        <a:pt x="305" y="538"/>
                      </a:cubicBezTo>
                      <a:cubicBezTo>
                        <a:pt x="304" y="538"/>
                        <a:pt x="303" y="537"/>
                        <a:pt x="303" y="537"/>
                      </a:cubicBezTo>
                      <a:cubicBezTo>
                        <a:pt x="242" y="511"/>
                        <a:pt x="183" y="481"/>
                        <a:pt x="126" y="448"/>
                      </a:cubicBezTo>
                      <a:cubicBezTo>
                        <a:pt x="83" y="423"/>
                        <a:pt x="40" y="396"/>
                        <a:pt x="0" y="368"/>
                      </a:cubicBezTo>
                      <a:cubicBezTo>
                        <a:pt x="267" y="0"/>
                        <a:pt x="267" y="0"/>
                        <a:pt x="267" y="0"/>
                      </a:cubicBezTo>
                      <a:cubicBezTo>
                        <a:pt x="270" y="2"/>
                        <a:pt x="273" y="4"/>
                        <a:pt x="276" y="6"/>
                      </a:cubicBezTo>
                      <a:cubicBezTo>
                        <a:pt x="279" y="8"/>
                        <a:pt x="282" y="10"/>
                        <a:pt x="284" y="11"/>
                      </a:cubicBezTo>
                      <a:cubicBezTo>
                        <a:pt x="289" y="14"/>
                        <a:pt x="293" y="17"/>
                        <a:pt x="297" y="20"/>
                      </a:cubicBezTo>
                      <a:cubicBezTo>
                        <a:pt x="313" y="30"/>
                        <a:pt x="329" y="40"/>
                        <a:pt x="345" y="49"/>
                      </a:cubicBezTo>
                      <a:cubicBezTo>
                        <a:pt x="345" y="49"/>
                        <a:pt x="345" y="49"/>
                        <a:pt x="345" y="49"/>
                      </a:cubicBezTo>
                      <a:cubicBezTo>
                        <a:pt x="393" y="78"/>
                        <a:pt x="443" y="103"/>
                        <a:pt x="495" y="125"/>
                      </a:cubicBezTo>
                      <a:cubicBezTo>
                        <a:pt x="599" y="169"/>
                        <a:pt x="708" y="199"/>
                        <a:pt x="820" y="214"/>
                      </a:cubicBezTo>
                      <a:cubicBezTo>
                        <a:pt x="823" y="214"/>
                        <a:pt x="827" y="215"/>
                        <a:pt x="831" y="215"/>
                      </a:cubicBezTo>
                      <a:cubicBezTo>
                        <a:pt x="831" y="215"/>
                        <a:pt x="832" y="215"/>
                        <a:pt x="832" y="215"/>
                      </a:cubicBezTo>
                      <a:cubicBezTo>
                        <a:pt x="875" y="221"/>
                        <a:pt x="917" y="224"/>
                        <a:pt x="960" y="225"/>
                      </a:cubicBezTo>
                      <a:cubicBezTo>
                        <a:pt x="960" y="680"/>
                        <a:pt x="960" y="680"/>
                        <a:pt x="960" y="680"/>
                      </a:cubicBezTo>
                      <a:cubicBezTo>
                        <a:pt x="928" y="679"/>
                        <a:pt x="895" y="678"/>
                        <a:pt x="863" y="675"/>
                      </a:cubicBezTo>
                      <a:cubicBezTo>
                        <a:pt x="862" y="675"/>
                        <a:pt x="860" y="675"/>
                        <a:pt x="859" y="675"/>
                      </a:cubicBezTo>
                      <a:close/>
                    </a:path>
                  </a:pathLst>
                </a:custGeom>
                <a:solidFill>
                  <a:schemeClr val="accent3">
                    <a:alpha val="3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>
                    <a:cs typeface="MiSans" panose="00000500000000000000" charset="-122"/>
                  </a:endParaRPr>
                </a:p>
              </p:txBody>
            </p:sp>
            <p:sp>
              <p:nvSpPr>
                <p:cNvPr id="35" name="Freeform 132"/>
                <p:cNvSpPr/>
                <p:nvPr>
                  <p:custDataLst>
                    <p:tags r:id="rId9"/>
                  </p:custDataLst>
                </p:nvPr>
              </p:nvSpPr>
              <p:spPr bwMode="auto">
                <a:xfrm>
                  <a:off x="872197" y="3052502"/>
                  <a:ext cx="431485" cy="479135"/>
                </a:xfrm>
                <a:custGeom>
                  <a:avLst/>
                  <a:gdLst>
                    <a:gd name="T0" fmla="*/ 412 w 861"/>
                    <a:gd name="T1" fmla="*/ 800 h 958"/>
                    <a:gd name="T2" fmla="*/ 330 w 861"/>
                    <a:gd name="T3" fmla="*/ 713 h 958"/>
                    <a:gd name="T4" fmla="*/ 323 w 861"/>
                    <a:gd name="T5" fmla="*/ 705 h 958"/>
                    <a:gd name="T6" fmla="*/ 317 w 861"/>
                    <a:gd name="T7" fmla="*/ 698 h 958"/>
                    <a:gd name="T8" fmla="*/ 137 w 861"/>
                    <a:gd name="T9" fmla="*/ 442 h 958"/>
                    <a:gd name="T10" fmla="*/ 44 w 861"/>
                    <a:gd name="T11" fmla="*/ 256 h 958"/>
                    <a:gd name="T12" fmla="*/ 0 w 861"/>
                    <a:gd name="T13" fmla="*/ 141 h 958"/>
                    <a:gd name="T14" fmla="*/ 432 w 861"/>
                    <a:gd name="T15" fmla="*/ 0 h 958"/>
                    <a:gd name="T16" fmla="*/ 460 w 861"/>
                    <a:gd name="T17" fmla="*/ 73 h 958"/>
                    <a:gd name="T18" fmla="*/ 489 w 861"/>
                    <a:gd name="T19" fmla="*/ 137 h 958"/>
                    <a:gd name="T20" fmla="*/ 490 w 861"/>
                    <a:gd name="T21" fmla="*/ 139 h 958"/>
                    <a:gd name="T22" fmla="*/ 502 w 861"/>
                    <a:gd name="T23" fmla="*/ 163 h 958"/>
                    <a:gd name="T24" fmla="*/ 506 w 861"/>
                    <a:gd name="T25" fmla="*/ 170 h 958"/>
                    <a:gd name="T26" fmla="*/ 516 w 861"/>
                    <a:gd name="T27" fmla="*/ 189 h 958"/>
                    <a:gd name="T28" fmla="*/ 522 w 861"/>
                    <a:gd name="T29" fmla="*/ 200 h 958"/>
                    <a:gd name="T30" fmla="*/ 531 w 861"/>
                    <a:gd name="T31" fmla="*/ 215 h 958"/>
                    <a:gd name="T32" fmla="*/ 539 w 861"/>
                    <a:gd name="T33" fmla="*/ 229 h 958"/>
                    <a:gd name="T34" fmla="*/ 546 w 861"/>
                    <a:gd name="T35" fmla="*/ 240 h 958"/>
                    <a:gd name="T36" fmla="*/ 557 w 861"/>
                    <a:gd name="T37" fmla="*/ 258 h 958"/>
                    <a:gd name="T38" fmla="*/ 561 w 861"/>
                    <a:gd name="T39" fmla="*/ 265 h 958"/>
                    <a:gd name="T40" fmla="*/ 576 w 861"/>
                    <a:gd name="T41" fmla="*/ 287 h 958"/>
                    <a:gd name="T42" fmla="*/ 577 w 861"/>
                    <a:gd name="T43" fmla="*/ 289 h 958"/>
                    <a:gd name="T44" fmla="*/ 618 w 861"/>
                    <a:gd name="T45" fmla="*/ 346 h 958"/>
                    <a:gd name="T46" fmla="*/ 826 w 861"/>
                    <a:gd name="T47" fmla="*/ 563 h 958"/>
                    <a:gd name="T48" fmla="*/ 834 w 861"/>
                    <a:gd name="T49" fmla="*/ 570 h 958"/>
                    <a:gd name="T50" fmla="*/ 843 w 861"/>
                    <a:gd name="T51" fmla="*/ 577 h 958"/>
                    <a:gd name="T52" fmla="*/ 861 w 861"/>
                    <a:gd name="T53" fmla="*/ 590 h 958"/>
                    <a:gd name="T54" fmla="*/ 593 w 861"/>
                    <a:gd name="T55" fmla="*/ 958 h 958"/>
                    <a:gd name="T56" fmla="*/ 412 w 861"/>
                    <a:gd name="T57" fmla="*/ 800 h 9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861" h="958">
                      <a:moveTo>
                        <a:pt x="412" y="800"/>
                      </a:moveTo>
                      <a:cubicBezTo>
                        <a:pt x="384" y="772"/>
                        <a:pt x="356" y="743"/>
                        <a:pt x="330" y="713"/>
                      </a:cubicBezTo>
                      <a:cubicBezTo>
                        <a:pt x="328" y="710"/>
                        <a:pt x="325" y="707"/>
                        <a:pt x="323" y="705"/>
                      </a:cubicBezTo>
                      <a:cubicBezTo>
                        <a:pt x="321" y="702"/>
                        <a:pt x="319" y="700"/>
                        <a:pt x="317" y="698"/>
                      </a:cubicBezTo>
                      <a:cubicBezTo>
                        <a:pt x="250" y="619"/>
                        <a:pt x="189" y="533"/>
                        <a:pt x="137" y="442"/>
                      </a:cubicBezTo>
                      <a:cubicBezTo>
                        <a:pt x="102" y="381"/>
                        <a:pt x="71" y="319"/>
                        <a:pt x="44" y="256"/>
                      </a:cubicBezTo>
                      <a:cubicBezTo>
                        <a:pt x="28" y="218"/>
                        <a:pt x="13" y="180"/>
                        <a:pt x="0" y="141"/>
                      </a:cubicBezTo>
                      <a:cubicBezTo>
                        <a:pt x="432" y="0"/>
                        <a:pt x="432" y="0"/>
                        <a:pt x="432" y="0"/>
                      </a:cubicBezTo>
                      <a:cubicBezTo>
                        <a:pt x="441" y="25"/>
                        <a:pt x="450" y="49"/>
                        <a:pt x="460" y="73"/>
                      </a:cubicBezTo>
                      <a:cubicBezTo>
                        <a:pt x="469" y="95"/>
                        <a:pt x="479" y="116"/>
                        <a:pt x="489" y="137"/>
                      </a:cubicBezTo>
                      <a:cubicBezTo>
                        <a:pt x="489" y="137"/>
                        <a:pt x="490" y="138"/>
                        <a:pt x="490" y="139"/>
                      </a:cubicBezTo>
                      <a:cubicBezTo>
                        <a:pt x="494" y="147"/>
                        <a:pt x="498" y="155"/>
                        <a:pt x="502" y="163"/>
                      </a:cubicBezTo>
                      <a:cubicBezTo>
                        <a:pt x="503" y="165"/>
                        <a:pt x="505" y="168"/>
                        <a:pt x="506" y="170"/>
                      </a:cubicBezTo>
                      <a:cubicBezTo>
                        <a:pt x="509" y="176"/>
                        <a:pt x="513" y="182"/>
                        <a:pt x="516" y="189"/>
                      </a:cubicBezTo>
                      <a:cubicBezTo>
                        <a:pt x="518" y="192"/>
                        <a:pt x="520" y="196"/>
                        <a:pt x="522" y="200"/>
                      </a:cubicBezTo>
                      <a:cubicBezTo>
                        <a:pt x="525" y="205"/>
                        <a:pt x="528" y="210"/>
                        <a:pt x="531" y="215"/>
                      </a:cubicBezTo>
                      <a:cubicBezTo>
                        <a:pt x="533" y="219"/>
                        <a:pt x="536" y="224"/>
                        <a:pt x="539" y="229"/>
                      </a:cubicBezTo>
                      <a:cubicBezTo>
                        <a:pt x="541" y="233"/>
                        <a:pt x="543" y="236"/>
                        <a:pt x="546" y="240"/>
                      </a:cubicBezTo>
                      <a:cubicBezTo>
                        <a:pt x="549" y="246"/>
                        <a:pt x="553" y="252"/>
                        <a:pt x="557" y="258"/>
                      </a:cubicBezTo>
                      <a:cubicBezTo>
                        <a:pt x="558" y="260"/>
                        <a:pt x="560" y="263"/>
                        <a:pt x="561" y="265"/>
                      </a:cubicBezTo>
                      <a:cubicBezTo>
                        <a:pt x="566" y="272"/>
                        <a:pt x="571" y="280"/>
                        <a:pt x="576" y="287"/>
                      </a:cubicBezTo>
                      <a:cubicBezTo>
                        <a:pt x="576" y="288"/>
                        <a:pt x="577" y="289"/>
                        <a:pt x="577" y="289"/>
                      </a:cubicBezTo>
                      <a:cubicBezTo>
                        <a:pt x="590" y="309"/>
                        <a:pt x="604" y="328"/>
                        <a:pt x="618" y="346"/>
                      </a:cubicBezTo>
                      <a:cubicBezTo>
                        <a:pt x="679" y="427"/>
                        <a:pt x="749" y="499"/>
                        <a:pt x="826" y="563"/>
                      </a:cubicBezTo>
                      <a:cubicBezTo>
                        <a:pt x="829" y="565"/>
                        <a:pt x="832" y="567"/>
                        <a:pt x="834" y="570"/>
                      </a:cubicBezTo>
                      <a:cubicBezTo>
                        <a:pt x="837" y="572"/>
                        <a:pt x="840" y="574"/>
                        <a:pt x="843" y="577"/>
                      </a:cubicBezTo>
                      <a:cubicBezTo>
                        <a:pt x="849" y="581"/>
                        <a:pt x="855" y="586"/>
                        <a:pt x="861" y="590"/>
                      </a:cubicBezTo>
                      <a:cubicBezTo>
                        <a:pt x="593" y="958"/>
                        <a:pt x="593" y="958"/>
                        <a:pt x="593" y="958"/>
                      </a:cubicBezTo>
                      <a:cubicBezTo>
                        <a:pt x="529" y="910"/>
                        <a:pt x="469" y="857"/>
                        <a:pt x="412" y="800"/>
                      </a:cubicBezTo>
                      <a:close/>
                    </a:path>
                  </a:pathLst>
                </a:custGeom>
                <a:solidFill>
                  <a:schemeClr val="accent3">
                    <a:alpha val="3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>
                    <a:cs typeface="MiSans" panose="00000500000000000000" charset="-122"/>
                  </a:endParaRPr>
                </a:p>
              </p:txBody>
            </p:sp>
            <p:sp>
              <p:nvSpPr>
                <p:cNvPr id="36" name="Freeform 133"/>
                <p:cNvSpPr/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872197" y="2149517"/>
                  <a:ext cx="431485" cy="479398"/>
                </a:xfrm>
                <a:custGeom>
                  <a:avLst/>
                  <a:gdLst>
                    <a:gd name="T0" fmla="*/ 137 w 861"/>
                    <a:gd name="T1" fmla="*/ 516 h 958"/>
                    <a:gd name="T2" fmla="*/ 317 w 861"/>
                    <a:gd name="T3" fmla="*/ 261 h 958"/>
                    <a:gd name="T4" fmla="*/ 324 w 861"/>
                    <a:gd name="T5" fmla="*/ 253 h 958"/>
                    <a:gd name="T6" fmla="*/ 329 w 861"/>
                    <a:gd name="T7" fmla="*/ 247 h 958"/>
                    <a:gd name="T8" fmla="*/ 412 w 861"/>
                    <a:gd name="T9" fmla="*/ 158 h 958"/>
                    <a:gd name="T10" fmla="*/ 593 w 861"/>
                    <a:gd name="T11" fmla="*/ 0 h 958"/>
                    <a:gd name="T12" fmla="*/ 861 w 861"/>
                    <a:gd name="T13" fmla="*/ 368 h 958"/>
                    <a:gd name="T14" fmla="*/ 842 w 861"/>
                    <a:gd name="T15" fmla="*/ 383 h 958"/>
                    <a:gd name="T16" fmla="*/ 836 w 861"/>
                    <a:gd name="T17" fmla="*/ 388 h 958"/>
                    <a:gd name="T18" fmla="*/ 824 w 861"/>
                    <a:gd name="T19" fmla="*/ 398 h 958"/>
                    <a:gd name="T20" fmla="*/ 618 w 861"/>
                    <a:gd name="T21" fmla="*/ 612 h 958"/>
                    <a:gd name="T22" fmla="*/ 577 w 861"/>
                    <a:gd name="T23" fmla="*/ 669 h 958"/>
                    <a:gd name="T24" fmla="*/ 576 w 861"/>
                    <a:gd name="T25" fmla="*/ 671 h 958"/>
                    <a:gd name="T26" fmla="*/ 561 w 861"/>
                    <a:gd name="T27" fmla="*/ 693 h 958"/>
                    <a:gd name="T28" fmla="*/ 557 w 861"/>
                    <a:gd name="T29" fmla="*/ 700 h 958"/>
                    <a:gd name="T30" fmla="*/ 546 w 861"/>
                    <a:gd name="T31" fmla="*/ 718 h 958"/>
                    <a:gd name="T32" fmla="*/ 539 w 861"/>
                    <a:gd name="T33" fmla="*/ 729 h 958"/>
                    <a:gd name="T34" fmla="*/ 531 w 861"/>
                    <a:gd name="T35" fmla="*/ 744 h 958"/>
                    <a:gd name="T36" fmla="*/ 522 w 861"/>
                    <a:gd name="T37" fmla="*/ 759 h 958"/>
                    <a:gd name="T38" fmla="*/ 516 w 861"/>
                    <a:gd name="T39" fmla="*/ 770 h 958"/>
                    <a:gd name="T40" fmla="*/ 506 w 861"/>
                    <a:gd name="T41" fmla="*/ 788 h 958"/>
                    <a:gd name="T42" fmla="*/ 502 w 861"/>
                    <a:gd name="T43" fmla="*/ 796 h 958"/>
                    <a:gd name="T44" fmla="*/ 490 w 861"/>
                    <a:gd name="T45" fmla="*/ 819 h 958"/>
                    <a:gd name="T46" fmla="*/ 489 w 861"/>
                    <a:gd name="T47" fmla="*/ 822 h 958"/>
                    <a:gd name="T48" fmla="*/ 460 w 861"/>
                    <a:gd name="T49" fmla="*/ 885 h 958"/>
                    <a:gd name="T50" fmla="*/ 432 w 861"/>
                    <a:gd name="T51" fmla="*/ 958 h 958"/>
                    <a:gd name="T52" fmla="*/ 0 w 861"/>
                    <a:gd name="T53" fmla="*/ 817 h 958"/>
                    <a:gd name="T54" fmla="*/ 44 w 861"/>
                    <a:gd name="T55" fmla="*/ 703 h 958"/>
                    <a:gd name="T56" fmla="*/ 137 w 861"/>
                    <a:gd name="T57" fmla="*/ 516 h 9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861" h="958">
                      <a:moveTo>
                        <a:pt x="137" y="516"/>
                      </a:moveTo>
                      <a:cubicBezTo>
                        <a:pt x="189" y="426"/>
                        <a:pt x="250" y="340"/>
                        <a:pt x="317" y="261"/>
                      </a:cubicBezTo>
                      <a:cubicBezTo>
                        <a:pt x="319" y="258"/>
                        <a:pt x="321" y="256"/>
                        <a:pt x="324" y="253"/>
                      </a:cubicBezTo>
                      <a:cubicBezTo>
                        <a:pt x="326" y="251"/>
                        <a:pt x="327" y="249"/>
                        <a:pt x="329" y="247"/>
                      </a:cubicBezTo>
                      <a:cubicBezTo>
                        <a:pt x="356" y="216"/>
                        <a:pt x="383" y="187"/>
                        <a:pt x="412" y="158"/>
                      </a:cubicBezTo>
                      <a:cubicBezTo>
                        <a:pt x="469" y="101"/>
                        <a:pt x="529" y="48"/>
                        <a:pt x="593" y="0"/>
                      </a:cubicBezTo>
                      <a:cubicBezTo>
                        <a:pt x="861" y="368"/>
                        <a:pt x="861" y="368"/>
                        <a:pt x="861" y="368"/>
                      </a:cubicBezTo>
                      <a:cubicBezTo>
                        <a:pt x="854" y="373"/>
                        <a:pt x="848" y="378"/>
                        <a:pt x="842" y="383"/>
                      </a:cubicBezTo>
                      <a:cubicBezTo>
                        <a:pt x="840" y="384"/>
                        <a:pt x="838" y="386"/>
                        <a:pt x="836" y="388"/>
                      </a:cubicBezTo>
                      <a:cubicBezTo>
                        <a:pt x="832" y="391"/>
                        <a:pt x="828" y="394"/>
                        <a:pt x="824" y="398"/>
                      </a:cubicBezTo>
                      <a:cubicBezTo>
                        <a:pt x="747" y="461"/>
                        <a:pt x="678" y="532"/>
                        <a:pt x="618" y="612"/>
                      </a:cubicBezTo>
                      <a:cubicBezTo>
                        <a:pt x="604" y="631"/>
                        <a:pt x="590" y="650"/>
                        <a:pt x="577" y="669"/>
                      </a:cubicBezTo>
                      <a:cubicBezTo>
                        <a:pt x="577" y="670"/>
                        <a:pt x="576" y="670"/>
                        <a:pt x="576" y="671"/>
                      </a:cubicBezTo>
                      <a:cubicBezTo>
                        <a:pt x="571" y="678"/>
                        <a:pt x="566" y="686"/>
                        <a:pt x="561" y="693"/>
                      </a:cubicBezTo>
                      <a:cubicBezTo>
                        <a:pt x="560" y="696"/>
                        <a:pt x="558" y="698"/>
                        <a:pt x="557" y="700"/>
                      </a:cubicBezTo>
                      <a:cubicBezTo>
                        <a:pt x="553" y="706"/>
                        <a:pt x="549" y="712"/>
                        <a:pt x="546" y="718"/>
                      </a:cubicBezTo>
                      <a:cubicBezTo>
                        <a:pt x="543" y="722"/>
                        <a:pt x="541" y="726"/>
                        <a:pt x="539" y="729"/>
                      </a:cubicBezTo>
                      <a:cubicBezTo>
                        <a:pt x="536" y="734"/>
                        <a:pt x="533" y="739"/>
                        <a:pt x="531" y="744"/>
                      </a:cubicBezTo>
                      <a:cubicBezTo>
                        <a:pt x="528" y="749"/>
                        <a:pt x="525" y="754"/>
                        <a:pt x="522" y="759"/>
                      </a:cubicBezTo>
                      <a:cubicBezTo>
                        <a:pt x="520" y="762"/>
                        <a:pt x="518" y="766"/>
                        <a:pt x="516" y="770"/>
                      </a:cubicBezTo>
                      <a:cubicBezTo>
                        <a:pt x="513" y="776"/>
                        <a:pt x="509" y="782"/>
                        <a:pt x="506" y="788"/>
                      </a:cubicBezTo>
                      <a:cubicBezTo>
                        <a:pt x="505" y="791"/>
                        <a:pt x="503" y="793"/>
                        <a:pt x="502" y="796"/>
                      </a:cubicBezTo>
                      <a:cubicBezTo>
                        <a:pt x="498" y="803"/>
                        <a:pt x="494" y="811"/>
                        <a:pt x="490" y="819"/>
                      </a:cubicBezTo>
                      <a:cubicBezTo>
                        <a:pt x="490" y="820"/>
                        <a:pt x="489" y="821"/>
                        <a:pt x="489" y="822"/>
                      </a:cubicBezTo>
                      <a:cubicBezTo>
                        <a:pt x="479" y="843"/>
                        <a:pt x="469" y="864"/>
                        <a:pt x="460" y="885"/>
                      </a:cubicBezTo>
                      <a:cubicBezTo>
                        <a:pt x="450" y="909"/>
                        <a:pt x="441" y="933"/>
                        <a:pt x="432" y="958"/>
                      </a:cubicBezTo>
                      <a:cubicBezTo>
                        <a:pt x="0" y="817"/>
                        <a:pt x="0" y="817"/>
                        <a:pt x="0" y="817"/>
                      </a:cubicBezTo>
                      <a:cubicBezTo>
                        <a:pt x="13" y="779"/>
                        <a:pt x="28" y="740"/>
                        <a:pt x="44" y="703"/>
                      </a:cubicBezTo>
                      <a:cubicBezTo>
                        <a:pt x="71" y="639"/>
                        <a:pt x="102" y="577"/>
                        <a:pt x="137" y="516"/>
                      </a:cubicBezTo>
                      <a:close/>
                    </a:path>
                  </a:pathLst>
                </a:custGeom>
                <a:solidFill>
                  <a:schemeClr val="accent3">
                    <a:alpha val="3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>
                    <a:cs typeface="MiSans" panose="00000500000000000000" charset="-122"/>
                  </a:endParaRPr>
                </a:p>
              </p:txBody>
            </p:sp>
            <p:sp>
              <p:nvSpPr>
                <p:cNvPr id="37" name="Freeform 134"/>
                <p:cNvSpPr/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1194955" y="1975501"/>
                  <a:ext cx="481241" cy="340133"/>
                </a:xfrm>
                <a:custGeom>
                  <a:avLst/>
                  <a:gdLst>
                    <a:gd name="T0" fmla="*/ 332 w 960"/>
                    <a:gd name="T1" fmla="*/ 130 h 680"/>
                    <a:gd name="T2" fmla="*/ 349 w 960"/>
                    <a:gd name="T3" fmla="*/ 123 h 680"/>
                    <a:gd name="T4" fmla="*/ 362 w 960"/>
                    <a:gd name="T5" fmla="*/ 118 h 680"/>
                    <a:gd name="T6" fmla="*/ 371 w 960"/>
                    <a:gd name="T7" fmla="*/ 114 h 680"/>
                    <a:gd name="T8" fmla="*/ 392 w 960"/>
                    <a:gd name="T9" fmla="*/ 107 h 680"/>
                    <a:gd name="T10" fmla="*/ 392 w 960"/>
                    <a:gd name="T11" fmla="*/ 106 h 680"/>
                    <a:gd name="T12" fmla="*/ 848 w 960"/>
                    <a:gd name="T13" fmla="*/ 5 h 680"/>
                    <a:gd name="T14" fmla="*/ 860 w 960"/>
                    <a:gd name="T15" fmla="*/ 4 h 680"/>
                    <a:gd name="T16" fmla="*/ 862 w 960"/>
                    <a:gd name="T17" fmla="*/ 4 h 680"/>
                    <a:gd name="T18" fmla="*/ 960 w 960"/>
                    <a:gd name="T19" fmla="*/ 0 h 680"/>
                    <a:gd name="T20" fmla="*/ 960 w 960"/>
                    <a:gd name="T21" fmla="*/ 454 h 680"/>
                    <a:gd name="T22" fmla="*/ 832 w 960"/>
                    <a:gd name="T23" fmla="*/ 464 h 680"/>
                    <a:gd name="T24" fmla="*/ 832 w 960"/>
                    <a:gd name="T25" fmla="*/ 464 h 680"/>
                    <a:gd name="T26" fmla="*/ 819 w 960"/>
                    <a:gd name="T27" fmla="*/ 466 h 680"/>
                    <a:gd name="T28" fmla="*/ 495 w 960"/>
                    <a:gd name="T29" fmla="*/ 554 h 680"/>
                    <a:gd name="T30" fmla="*/ 346 w 960"/>
                    <a:gd name="T31" fmla="*/ 629 h 680"/>
                    <a:gd name="T32" fmla="*/ 342 w 960"/>
                    <a:gd name="T33" fmla="*/ 632 h 680"/>
                    <a:gd name="T34" fmla="*/ 327 w 960"/>
                    <a:gd name="T35" fmla="*/ 641 h 680"/>
                    <a:gd name="T36" fmla="*/ 307 w 960"/>
                    <a:gd name="T37" fmla="*/ 653 h 680"/>
                    <a:gd name="T38" fmla="*/ 300 w 960"/>
                    <a:gd name="T39" fmla="*/ 658 h 680"/>
                    <a:gd name="T40" fmla="*/ 282 w 960"/>
                    <a:gd name="T41" fmla="*/ 669 h 680"/>
                    <a:gd name="T42" fmla="*/ 277 w 960"/>
                    <a:gd name="T43" fmla="*/ 672 h 680"/>
                    <a:gd name="T44" fmla="*/ 267 w 960"/>
                    <a:gd name="T45" fmla="*/ 680 h 680"/>
                    <a:gd name="T46" fmla="*/ 0 w 960"/>
                    <a:gd name="T47" fmla="*/ 312 h 680"/>
                    <a:gd name="T48" fmla="*/ 126 w 960"/>
                    <a:gd name="T49" fmla="*/ 231 h 680"/>
                    <a:gd name="T50" fmla="*/ 327 w 960"/>
                    <a:gd name="T51" fmla="*/ 132 h 680"/>
                    <a:gd name="T52" fmla="*/ 332 w 960"/>
                    <a:gd name="T53" fmla="*/ 130 h 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960" h="680">
                      <a:moveTo>
                        <a:pt x="332" y="130"/>
                      </a:moveTo>
                      <a:cubicBezTo>
                        <a:pt x="338" y="128"/>
                        <a:pt x="343" y="125"/>
                        <a:pt x="349" y="123"/>
                      </a:cubicBezTo>
                      <a:cubicBezTo>
                        <a:pt x="353" y="121"/>
                        <a:pt x="358" y="120"/>
                        <a:pt x="362" y="118"/>
                      </a:cubicBezTo>
                      <a:cubicBezTo>
                        <a:pt x="365" y="117"/>
                        <a:pt x="368" y="116"/>
                        <a:pt x="371" y="114"/>
                      </a:cubicBezTo>
                      <a:cubicBezTo>
                        <a:pt x="378" y="112"/>
                        <a:pt x="385" y="109"/>
                        <a:pt x="392" y="107"/>
                      </a:cubicBezTo>
                      <a:cubicBezTo>
                        <a:pt x="392" y="106"/>
                        <a:pt x="392" y="106"/>
                        <a:pt x="392" y="106"/>
                      </a:cubicBezTo>
                      <a:cubicBezTo>
                        <a:pt x="539" y="52"/>
                        <a:pt x="692" y="18"/>
                        <a:pt x="848" y="5"/>
                      </a:cubicBezTo>
                      <a:cubicBezTo>
                        <a:pt x="852" y="5"/>
                        <a:pt x="856" y="5"/>
                        <a:pt x="860" y="4"/>
                      </a:cubicBezTo>
                      <a:cubicBezTo>
                        <a:pt x="861" y="4"/>
                        <a:pt x="861" y="4"/>
                        <a:pt x="862" y="4"/>
                      </a:cubicBezTo>
                      <a:cubicBezTo>
                        <a:pt x="895" y="2"/>
                        <a:pt x="927" y="0"/>
                        <a:pt x="960" y="0"/>
                      </a:cubicBezTo>
                      <a:cubicBezTo>
                        <a:pt x="960" y="454"/>
                        <a:pt x="960" y="454"/>
                        <a:pt x="960" y="454"/>
                      </a:cubicBezTo>
                      <a:cubicBezTo>
                        <a:pt x="917" y="455"/>
                        <a:pt x="874" y="459"/>
                        <a:pt x="832" y="464"/>
                      </a:cubicBezTo>
                      <a:cubicBezTo>
                        <a:pt x="832" y="464"/>
                        <a:pt x="832" y="464"/>
                        <a:pt x="832" y="464"/>
                      </a:cubicBezTo>
                      <a:cubicBezTo>
                        <a:pt x="827" y="465"/>
                        <a:pt x="823" y="465"/>
                        <a:pt x="819" y="466"/>
                      </a:cubicBezTo>
                      <a:cubicBezTo>
                        <a:pt x="708" y="481"/>
                        <a:pt x="599" y="510"/>
                        <a:pt x="495" y="554"/>
                      </a:cubicBezTo>
                      <a:cubicBezTo>
                        <a:pt x="444" y="576"/>
                        <a:pt x="394" y="601"/>
                        <a:pt x="346" y="629"/>
                      </a:cubicBezTo>
                      <a:cubicBezTo>
                        <a:pt x="345" y="630"/>
                        <a:pt x="343" y="631"/>
                        <a:pt x="342" y="632"/>
                      </a:cubicBezTo>
                      <a:cubicBezTo>
                        <a:pt x="337" y="635"/>
                        <a:pt x="332" y="638"/>
                        <a:pt x="327" y="641"/>
                      </a:cubicBezTo>
                      <a:cubicBezTo>
                        <a:pt x="320" y="645"/>
                        <a:pt x="314" y="649"/>
                        <a:pt x="307" y="653"/>
                      </a:cubicBezTo>
                      <a:cubicBezTo>
                        <a:pt x="305" y="654"/>
                        <a:pt x="302" y="656"/>
                        <a:pt x="300" y="658"/>
                      </a:cubicBezTo>
                      <a:cubicBezTo>
                        <a:pt x="294" y="662"/>
                        <a:pt x="288" y="665"/>
                        <a:pt x="282" y="669"/>
                      </a:cubicBezTo>
                      <a:cubicBezTo>
                        <a:pt x="281" y="670"/>
                        <a:pt x="279" y="671"/>
                        <a:pt x="277" y="672"/>
                      </a:cubicBezTo>
                      <a:cubicBezTo>
                        <a:pt x="274" y="675"/>
                        <a:pt x="270" y="677"/>
                        <a:pt x="267" y="680"/>
                      </a:cubicBezTo>
                      <a:cubicBezTo>
                        <a:pt x="0" y="312"/>
                        <a:pt x="0" y="312"/>
                        <a:pt x="0" y="312"/>
                      </a:cubicBezTo>
                      <a:cubicBezTo>
                        <a:pt x="40" y="283"/>
                        <a:pt x="83" y="256"/>
                        <a:pt x="126" y="231"/>
                      </a:cubicBezTo>
                      <a:cubicBezTo>
                        <a:pt x="191" y="194"/>
                        <a:pt x="258" y="160"/>
                        <a:pt x="327" y="132"/>
                      </a:cubicBezTo>
                      <a:cubicBezTo>
                        <a:pt x="329" y="131"/>
                        <a:pt x="330" y="131"/>
                        <a:pt x="332" y="130"/>
                      </a:cubicBezTo>
                      <a:close/>
                    </a:path>
                  </a:pathLst>
                </a:custGeom>
                <a:solidFill>
                  <a:schemeClr val="accent3">
                    <a:alpha val="3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>
                    <a:cs typeface="MiSans" panose="00000500000000000000" charset="-122"/>
                  </a:endParaRPr>
                </a:p>
              </p:txBody>
            </p:sp>
            <p:sp>
              <p:nvSpPr>
                <p:cNvPr id="38" name="Freeform 135"/>
                <p:cNvSpPr/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1707787" y="1975501"/>
                  <a:ext cx="481241" cy="340133"/>
                </a:xfrm>
                <a:custGeom>
                  <a:avLst/>
                  <a:gdLst>
                    <a:gd name="T0" fmla="*/ 100 w 960"/>
                    <a:gd name="T1" fmla="*/ 4 h 680"/>
                    <a:gd name="T2" fmla="*/ 112 w 960"/>
                    <a:gd name="T3" fmla="*/ 5 h 680"/>
                    <a:gd name="T4" fmla="*/ 591 w 960"/>
                    <a:gd name="T5" fmla="*/ 115 h 680"/>
                    <a:gd name="T6" fmla="*/ 596 w 960"/>
                    <a:gd name="T7" fmla="*/ 117 h 680"/>
                    <a:gd name="T8" fmla="*/ 613 w 960"/>
                    <a:gd name="T9" fmla="*/ 124 h 680"/>
                    <a:gd name="T10" fmla="*/ 626 w 960"/>
                    <a:gd name="T11" fmla="*/ 129 h 680"/>
                    <a:gd name="T12" fmla="*/ 635 w 960"/>
                    <a:gd name="T13" fmla="*/ 133 h 680"/>
                    <a:gd name="T14" fmla="*/ 656 w 960"/>
                    <a:gd name="T15" fmla="*/ 142 h 680"/>
                    <a:gd name="T16" fmla="*/ 657 w 960"/>
                    <a:gd name="T17" fmla="*/ 142 h 680"/>
                    <a:gd name="T18" fmla="*/ 834 w 960"/>
                    <a:gd name="T19" fmla="*/ 231 h 680"/>
                    <a:gd name="T20" fmla="*/ 960 w 960"/>
                    <a:gd name="T21" fmla="*/ 312 h 680"/>
                    <a:gd name="T22" fmla="*/ 693 w 960"/>
                    <a:gd name="T23" fmla="*/ 680 h 680"/>
                    <a:gd name="T24" fmla="*/ 683 w 960"/>
                    <a:gd name="T25" fmla="*/ 673 h 680"/>
                    <a:gd name="T26" fmla="*/ 676 w 960"/>
                    <a:gd name="T27" fmla="*/ 668 h 680"/>
                    <a:gd name="T28" fmla="*/ 662 w 960"/>
                    <a:gd name="T29" fmla="*/ 659 h 680"/>
                    <a:gd name="T30" fmla="*/ 652 w 960"/>
                    <a:gd name="T31" fmla="*/ 652 h 680"/>
                    <a:gd name="T32" fmla="*/ 647 w 960"/>
                    <a:gd name="T33" fmla="*/ 650 h 680"/>
                    <a:gd name="T34" fmla="*/ 616 w 960"/>
                    <a:gd name="T35" fmla="*/ 631 h 680"/>
                    <a:gd name="T36" fmla="*/ 615 w 960"/>
                    <a:gd name="T37" fmla="*/ 630 h 680"/>
                    <a:gd name="T38" fmla="*/ 465 w 960"/>
                    <a:gd name="T39" fmla="*/ 554 h 680"/>
                    <a:gd name="T40" fmla="*/ 140 w 960"/>
                    <a:gd name="T41" fmla="*/ 466 h 680"/>
                    <a:gd name="T42" fmla="*/ 128 w 960"/>
                    <a:gd name="T43" fmla="*/ 464 h 680"/>
                    <a:gd name="T44" fmla="*/ 128 w 960"/>
                    <a:gd name="T45" fmla="*/ 464 h 680"/>
                    <a:gd name="T46" fmla="*/ 0 w 960"/>
                    <a:gd name="T47" fmla="*/ 454 h 680"/>
                    <a:gd name="T48" fmla="*/ 0 w 960"/>
                    <a:gd name="T49" fmla="*/ 0 h 680"/>
                    <a:gd name="T50" fmla="*/ 97 w 960"/>
                    <a:gd name="T51" fmla="*/ 4 h 680"/>
                    <a:gd name="T52" fmla="*/ 100 w 960"/>
                    <a:gd name="T53" fmla="*/ 4 h 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960" h="680">
                      <a:moveTo>
                        <a:pt x="100" y="4"/>
                      </a:moveTo>
                      <a:cubicBezTo>
                        <a:pt x="104" y="5"/>
                        <a:pt x="108" y="5"/>
                        <a:pt x="112" y="5"/>
                      </a:cubicBezTo>
                      <a:cubicBezTo>
                        <a:pt x="276" y="19"/>
                        <a:pt x="437" y="56"/>
                        <a:pt x="591" y="115"/>
                      </a:cubicBezTo>
                      <a:cubicBezTo>
                        <a:pt x="593" y="116"/>
                        <a:pt x="594" y="117"/>
                        <a:pt x="596" y="117"/>
                      </a:cubicBezTo>
                      <a:cubicBezTo>
                        <a:pt x="602" y="119"/>
                        <a:pt x="607" y="122"/>
                        <a:pt x="613" y="124"/>
                      </a:cubicBezTo>
                      <a:cubicBezTo>
                        <a:pt x="617" y="126"/>
                        <a:pt x="622" y="127"/>
                        <a:pt x="626" y="129"/>
                      </a:cubicBezTo>
                      <a:cubicBezTo>
                        <a:pt x="629" y="130"/>
                        <a:pt x="632" y="132"/>
                        <a:pt x="635" y="133"/>
                      </a:cubicBezTo>
                      <a:cubicBezTo>
                        <a:pt x="642" y="136"/>
                        <a:pt x="649" y="139"/>
                        <a:pt x="656" y="142"/>
                      </a:cubicBezTo>
                      <a:cubicBezTo>
                        <a:pt x="656" y="142"/>
                        <a:pt x="656" y="142"/>
                        <a:pt x="657" y="142"/>
                      </a:cubicBezTo>
                      <a:cubicBezTo>
                        <a:pt x="717" y="168"/>
                        <a:pt x="776" y="198"/>
                        <a:pt x="834" y="231"/>
                      </a:cubicBezTo>
                      <a:cubicBezTo>
                        <a:pt x="877" y="256"/>
                        <a:pt x="919" y="283"/>
                        <a:pt x="960" y="312"/>
                      </a:cubicBezTo>
                      <a:cubicBezTo>
                        <a:pt x="693" y="680"/>
                        <a:pt x="693" y="680"/>
                        <a:pt x="693" y="680"/>
                      </a:cubicBezTo>
                      <a:cubicBezTo>
                        <a:pt x="690" y="677"/>
                        <a:pt x="686" y="675"/>
                        <a:pt x="683" y="673"/>
                      </a:cubicBezTo>
                      <a:cubicBezTo>
                        <a:pt x="681" y="671"/>
                        <a:pt x="678" y="670"/>
                        <a:pt x="676" y="668"/>
                      </a:cubicBezTo>
                      <a:cubicBezTo>
                        <a:pt x="671" y="665"/>
                        <a:pt x="667" y="662"/>
                        <a:pt x="662" y="659"/>
                      </a:cubicBezTo>
                      <a:cubicBezTo>
                        <a:pt x="658" y="657"/>
                        <a:pt x="655" y="654"/>
                        <a:pt x="652" y="652"/>
                      </a:cubicBezTo>
                      <a:cubicBezTo>
                        <a:pt x="650" y="651"/>
                        <a:pt x="649" y="651"/>
                        <a:pt x="647" y="650"/>
                      </a:cubicBezTo>
                      <a:cubicBezTo>
                        <a:pt x="637" y="643"/>
                        <a:pt x="627" y="637"/>
                        <a:pt x="616" y="631"/>
                      </a:cubicBezTo>
                      <a:cubicBezTo>
                        <a:pt x="616" y="630"/>
                        <a:pt x="615" y="630"/>
                        <a:pt x="615" y="630"/>
                      </a:cubicBezTo>
                      <a:cubicBezTo>
                        <a:pt x="567" y="601"/>
                        <a:pt x="517" y="576"/>
                        <a:pt x="465" y="554"/>
                      </a:cubicBezTo>
                      <a:cubicBezTo>
                        <a:pt x="361" y="510"/>
                        <a:pt x="252" y="481"/>
                        <a:pt x="140" y="466"/>
                      </a:cubicBezTo>
                      <a:cubicBezTo>
                        <a:pt x="136" y="465"/>
                        <a:pt x="132" y="465"/>
                        <a:pt x="128" y="464"/>
                      </a:cubicBezTo>
                      <a:cubicBezTo>
                        <a:pt x="128" y="464"/>
                        <a:pt x="128" y="464"/>
                        <a:pt x="128" y="464"/>
                      </a:cubicBezTo>
                      <a:cubicBezTo>
                        <a:pt x="85" y="459"/>
                        <a:pt x="43" y="455"/>
                        <a:pt x="0" y="454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32" y="0"/>
                        <a:pt x="65" y="2"/>
                        <a:pt x="97" y="4"/>
                      </a:cubicBezTo>
                      <a:cubicBezTo>
                        <a:pt x="98" y="4"/>
                        <a:pt x="99" y="4"/>
                        <a:pt x="100" y="4"/>
                      </a:cubicBez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p>
                  <a:endParaRPr lang="en-US">
                    <a:cs typeface="MiSans" panose="00000500000000000000" charset="-122"/>
                  </a:endParaRPr>
                </a:p>
              </p:txBody>
            </p:sp>
            <p:sp>
              <p:nvSpPr>
                <p:cNvPr id="39" name="Freeform 136"/>
                <p:cNvSpPr/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2080301" y="2149517"/>
                  <a:ext cx="431485" cy="479398"/>
                </a:xfrm>
                <a:custGeom>
                  <a:avLst/>
                  <a:gdLst>
                    <a:gd name="T0" fmla="*/ 449 w 861"/>
                    <a:gd name="T1" fmla="*/ 158 h 958"/>
                    <a:gd name="T2" fmla="*/ 531 w 861"/>
                    <a:gd name="T3" fmla="*/ 246 h 958"/>
                    <a:gd name="T4" fmla="*/ 538 w 861"/>
                    <a:gd name="T5" fmla="*/ 254 h 958"/>
                    <a:gd name="T6" fmla="*/ 543 w 861"/>
                    <a:gd name="T7" fmla="*/ 260 h 958"/>
                    <a:gd name="T8" fmla="*/ 724 w 861"/>
                    <a:gd name="T9" fmla="*/ 516 h 958"/>
                    <a:gd name="T10" fmla="*/ 817 w 861"/>
                    <a:gd name="T11" fmla="*/ 702 h 958"/>
                    <a:gd name="T12" fmla="*/ 861 w 861"/>
                    <a:gd name="T13" fmla="*/ 817 h 958"/>
                    <a:gd name="T14" fmla="*/ 429 w 861"/>
                    <a:gd name="T15" fmla="*/ 958 h 958"/>
                    <a:gd name="T16" fmla="*/ 401 w 861"/>
                    <a:gd name="T17" fmla="*/ 885 h 958"/>
                    <a:gd name="T18" fmla="*/ 372 w 861"/>
                    <a:gd name="T19" fmla="*/ 822 h 958"/>
                    <a:gd name="T20" fmla="*/ 370 w 861"/>
                    <a:gd name="T21" fmla="*/ 819 h 958"/>
                    <a:gd name="T22" fmla="*/ 359 w 861"/>
                    <a:gd name="T23" fmla="*/ 796 h 958"/>
                    <a:gd name="T24" fmla="*/ 355 w 861"/>
                    <a:gd name="T25" fmla="*/ 788 h 958"/>
                    <a:gd name="T26" fmla="*/ 345 w 861"/>
                    <a:gd name="T27" fmla="*/ 770 h 958"/>
                    <a:gd name="T28" fmla="*/ 339 w 861"/>
                    <a:gd name="T29" fmla="*/ 759 h 958"/>
                    <a:gd name="T30" fmla="*/ 330 w 861"/>
                    <a:gd name="T31" fmla="*/ 744 h 958"/>
                    <a:gd name="T32" fmla="*/ 322 w 861"/>
                    <a:gd name="T33" fmla="*/ 729 h 958"/>
                    <a:gd name="T34" fmla="*/ 315 w 861"/>
                    <a:gd name="T35" fmla="*/ 718 h 958"/>
                    <a:gd name="T36" fmla="*/ 304 w 861"/>
                    <a:gd name="T37" fmla="*/ 700 h 958"/>
                    <a:gd name="T38" fmla="*/ 299 w 861"/>
                    <a:gd name="T39" fmla="*/ 693 h 958"/>
                    <a:gd name="T40" fmla="*/ 285 w 861"/>
                    <a:gd name="T41" fmla="*/ 671 h 958"/>
                    <a:gd name="T42" fmla="*/ 283 w 861"/>
                    <a:gd name="T43" fmla="*/ 669 h 958"/>
                    <a:gd name="T44" fmla="*/ 243 w 861"/>
                    <a:gd name="T45" fmla="*/ 612 h 958"/>
                    <a:gd name="T46" fmla="*/ 35 w 861"/>
                    <a:gd name="T47" fmla="*/ 396 h 958"/>
                    <a:gd name="T48" fmla="*/ 26 w 861"/>
                    <a:gd name="T49" fmla="*/ 389 h 958"/>
                    <a:gd name="T50" fmla="*/ 18 w 861"/>
                    <a:gd name="T51" fmla="*/ 382 h 958"/>
                    <a:gd name="T52" fmla="*/ 0 w 861"/>
                    <a:gd name="T53" fmla="*/ 368 h 958"/>
                    <a:gd name="T54" fmla="*/ 268 w 861"/>
                    <a:gd name="T55" fmla="*/ 0 h 958"/>
                    <a:gd name="T56" fmla="*/ 449 w 861"/>
                    <a:gd name="T57" fmla="*/ 158 h 9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861" h="958">
                      <a:moveTo>
                        <a:pt x="449" y="158"/>
                      </a:moveTo>
                      <a:cubicBezTo>
                        <a:pt x="477" y="186"/>
                        <a:pt x="505" y="216"/>
                        <a:pt x="531" y="246"/>
                      </a:cubicBezTo>
                      <a:cubicBezTo>
                        <a:pt x="533" y="248"/>
                        <a:pt x="535" y="251"/>
                        <a:pt x="538" y="254"/>
                      </a:cubicBezTo>
                      <a:cubicBezTo>
                        <a:pt x="540" y="256"/>
                        <a:pt x="541" y="258"/>
                        <a:pt x="543" y="260"/>
                      </a:cubicBezTo>
                      <a:cubicBezTo>
                        <a:pt x="611" y="340"/>
                        <a:pt x="671" y="425"/>
                        <a:pt x="724" y="516"/>
                      </a:cubicBezTo>
                      <a:cubicBezTo>
                        <a:pt x="759" y="577"/>
                        <a:pt x="790" y="639"/>
                        <a:pt x="817" y="702"/>
                      </a:cubicBezTo>
                      <a:cubicBezTo>
                        <a:pt x="833" y="740"/>
                        <a:pt x="848" y="778"/>
                        <a:pt x="861" y="817"/>
                      </a:cubicBezTo>
                      <a:cubicBezTo>
                        <a:pt x="429" y="958"/>
                        <a:pt x="429" y="958"/>
                        <a:pt x="429" y="958"/>
                      </a:cubicBezTo>
                      <a:cubicBezTo>
                        <a:pt x="420" y="933"/>
                        <a:pt x="411" y="909"/>
                        <a:pt x="401" y="885"/>
                      </a:cubicBezTo>
                      <a:cubicBezTo>
                        <a:pt x="392" y="864"/>
                        <a:pt x="382" y="843"/>
                        <a:pt x="372" y="822"/>
                      </a:cubicBezTo>
                      <a:cubicBezTo>
                        <a:pt x="371" y="821"/>
                        <a:pt x="371" y="820"/>
                        <a:pt x="370" y="819"/>
                      </a:cubicBezTo>
                      <a:cubicBezTo>
                        <a:pt x="367" y="811"/>
                        <a:pt x="363" y="803"/>
                        <a:pt x="359" y="796"/>
                      </a:cubicBezTo>
                      <a:cubicBezTo>
                        <a:pt x="357" y="793"/>
                        <a:pt x="356" y="791"/>
                        <a:pt x="355" y="788"/>
                      </a:cubicBezTo>
                      <a:cubicBezTo>
                        <a:pt x="351" y="782"/>
                        <a:pt x="348" y="776"/>
                        <a:pt x="345" y="770"/>
                      </a:cubicBezTo>
                      <a:cubicBezTo>
                        <a:pt x="343" y="766"/>
                        <a:pt x="341" y="762"/>
                        <a:pt x="339" y="759"/>
                      </a:cubicBezTo>
                      <a:cubicBezTo>
                        <a:pt x="336" y="754"/>
                        <a:pt x="333" y="749"/>
                        <a:pt x="330" y="744"/>
                      </a:cubicBezTo>
                      <a:cubicBezTo>
                        <a:pt x="327" y="739"/>
                        <a:pt x="324" y="734"/>
                        <a:pt x="322" y="729"/>
                      </a:cubicBezTo>
                      <a:cubicBezTo>
                        <a:pt x="319" y="726"/>
                        <a:pt x="317" y="722"/>
                        <a:pt x="315" y="718"/>
                      </a:cubicBezTo>
                      <a:cubicBezTo>
                        <a:pt x="311" y="712"/>
                        <a:pt x="308" y="706"/>
                        <a:pt x="304" y="700"/>
                      </a:cubicBezTo>
                      <a:cubicBezTo>
                        <a:pt x="302" y="698"/>
                        <a:pt x="301" y="696"/>
                        <a:pt x="299" y="693"/>
                      </a:cubicBezTo>
                      <a:cubicBezTo>
                        <a:pt x="295" y="686"/>
                        <a:pt x="290" y="679"/>
                        <a:pt x="285" y="671"/>
                      </a:cubicBezTo>
                      <a:cubicBezTo>
                        <a:pt x="284" y="670"/>
                        <a:pt x="284" y="670"/>
                        <a:pt x="283" y="669"/>
                      </a:cubicBezTo>
                      <a:cubicBezTo>
                        <a:pt x="270" y="650"/>
                        <a:pt x="257" y="631"/>
                        <a:pt x="243" y="612"/>
                      </a:cubicBezTo>
                      <a:cubicBezTo>
                        <a:pt x="182" y="532"/>
                        <a:pt x="113" y="459"/>
                        <a:pt x="35" y="396"/>
                      </a:cubicBezTo>
                      <a:cubicBezTo>
                        <a:pt x="32" y="394"/>
                        <a:pt x="29" y="391"/>
                        <a:pt x="26" y="389"/>
                      </a:cubicBezTo>
                      <a:cubicBezTo>
                        <a:pt x="23" y="386"/>
                        <a:pt x="21" y="384"/>
                        <a:pt x="18" y="382"/>
                      </a:cubicBezTo>
                      <a:cubicBezTo>
                        <a:pt x="12" y="377"/>
                        <a:pt x="6" y="373"/>
                        <a:pt x="0" y="368"/>
                      </a:cubicBezTo>
                      <a:cubicBezTo>
                        <a:pt x="268" y="0"/>
                        <a:pt x="268" y="0"/>
                        <a:pt x="268" y="0"/>
                      </a:cubicBezTo>
                      <a:cubicBezTo>
                        <a:pt x="331" y="48"/>
                        <a:pt x="392" y="101"/>
                        <a:pt x="449" y="158"/>
                      </a:cubicBezTo>
                      <a:close/>
                    </a:path>
                  </a:pathLst>
                </a:custGeom>
                <a:solidFill>
                  <a:schemeClr val="accent3">
                    <a:alpha val="3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noAutofit/>
                </a:bodyPr>
                <a:p>
                  <a:pPr lvl="0" algn="l">
                    <a:buClrTx/>
                    <a:buSzTx/>
                    <a:buFontTx/>
                  </a:pPr>
                  <a:endParaRPr lang="en-US">
                    <a:cs typeface="MiSans" panose="00000500000000000000" charset="-122"/>
                    <a:sym typeface="+mn-ea"/>
                  </a:endParaRPr>
                </a:p>
              </p:txBody>
            </p:sp>
            <p:sp>
              <p:nvSpPr>
                <p:cNvPr id="40" name="Freeform 137"/>
                <p:cNvSpPr/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2304863" y="2588372"/>
                  <a:ext cx="254573" cy="505197"/>
                </a:xfrm>
                <a:custGeom>
                  <a:avLst/>
                  <a:gdLst>
                    <a:gd name="T0" fmla="*/ 508 w 508"/>
                    <a:gd name="T1" fmla="*/ 505 h 1010"/>
                    <a:gd name="T2" fmla="*/ 495 w 508"/>
                    <a:gd name="T3" fmla="*/ 712 h 1010"/>
                    <a:gd name="T4" fmla="*/ 449 w 508"/>
                    <a:gd name="T5" fmla="*/ 953 h 1010"/>
                    <a:gd name="T6" fmla="*/ 432 w 508"/>
                    <a:gd name="T7" fmla="*/ 1010 h 1010"/>
                    <a:gd name="T8" fmla="*/ 0 w 508"/>
                    <a:gd name="T9" fmla="*/ 869 h 1010"/>
                    <a:gd name="T10" fmla="*/ 6 w 508"/>
                    <a:gd name="T11" fmla="*/ 849 h 1010"/>
                    <a:gd name="T12" fmla="*/ 6 w 508"/>
                    <a:gd name="T13" fmla="*/ 847 h 1010"/>
                    <a:gd name="T14" fmla="*/ 10 w 508"/>
                    <a:gd name="T15" fmla="*/ 835 h 1010"/>
                    <a:gd name="T16" fmla="*/ 13 w 508"/>
                    <a:gd name="T17" fmla="*/ 822 h 1010"/>
                    <a:gd name="T18" fmla="*/ 14 w 508"/>
                    <a:gd name="T19" fmla="*/ 820 h 1010"/>
                    <a:gd name="T20" fmla="*/ 43 w 508"/>
                    <a:gd name="T21" fmla="*/ 662 h 1010"/>
                    <a:gd name="T22" fmla="*/ 53 w 508"/>
                    <a:gd name="T23" fmla="*/ 532 h 1010"/>
                    <a:gd name="T24" fmla="*/ 53 w 508"/>
                    <a:gd name="T25" fmla="*/ 530 h 1010"/>
                    <a:gd name="T26" fmla="*/ 53 w 508"/>
                    <a:gd name="T27" fmla="*/ 518 h 1010"/>
                    <a:gd name="T28" fmla="*/ 53 w 508"/>
                    <a:gd name="T29" fmla="*/ 513 h 1010"/>
                    <a:gd name="T30" fmla="*/ 53 w 508"/>
                    <a:gd name="T31" fmla="*/ 505 h 1010"/>
                    <a:gd name="T32" fmla="*/ 53 w 508"/>
                    <a:gd name="T33" fmla="*/ 496 h 1010"/>
                    <a:gd name="T34" fmla="*/ 53 w 508"/>
                    <a:gd name="T35" fmla="*/ 491 h 1010"/>
                    <a:gd name="T36" fmla="*/ 53 w 508"/>
                    <a:gd name="T37" fmla="*/ 479 h 1010"/>
                    <a:gd name="T38" fmla="*/ 53 w 508"/>
                    <a:gd name="T39" fmla="*/ 477 h 1010"/>
                    <a:gd name="T40" fmla="*/ 43 w 508"/>
                    <a:gd name="T41" fmla="*/ 347 h 1010"/>
                    <a:gd name="T42" fmla="*/ 14 w 508"/>
                    <a:gd name="T43" fmla="*/ 189 h 1010"/>
                    <a:gd name="T44" fmla="*/ 13 w 508"/>
                    <a:gd name="T45" fmla="*/ 187 h 1010"/>
                    <a:gd name="T46" fmla="*/ 10 w 508"/>
                    <a:gd name="T47" fmla="*/ 174 h 1010"/>
                    <a:gd name="T48" fmla="*/ 6 w 508"/>
                    <a:gd name="T49" fmla="*/ 162 h 1010"/>
                    <a:gd name="T50" fmla="*/ 6 w 508"/>
                    <a:gd name="T51" fmla="*/ 160 h 1010"/>
                    <a:gd name="T52" fmla="*/ 0 w 508"/>
                    <a:gd name="T53" fmla="*/ 140 h 1010"/>
                    <a:gd name="T54" fmla="*/ 432 w 508"/>
                    <a:gd name="T55" fmla="*/ 0 h 1010"/>
                    <a:gd name="T56" fmla="*/ 449 w 508"/>
                    <a:gd name="T57" fmla="*/ 57 h 1010"/>
                    <a:gd name="T58" fmla="*/ 495 w 508"/>
                    <a:gd name="T59" fmla="*/ 297 h 1010"/>
                    <a:gd name="T60" fmla="*/ 508 w 508"/>
                    <a:gd name="T61" fmla="*/ 505 h 10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08" h="1010">
                      <a:moveTo>
                        <a:pt x="508" y="505"/>
                      </a:moveTo>
                      <a:cubicBezTo>
                        <a:pt x="508" y="575"/>
                        <a:pt x="504" y="644"/>
                        <a:pt x="495" y="712"/>
                      </a:cubicBezTo>
                      <a:cubicBezTo>
                        <a:pt x="486" y="793"/>
                        <a:pt x="470" y="873"/>
                        <a:pt x="449" y="953"/>
                      </a:cubicBezTo>
                      <a:cubicBezTo>
                        <a:pt x="444" y="972"/>
                        <a:pt x="438" y="991"/>
                        <a:pt x="432" y="1010"/>
                      </a:cubicBezTo>
                      <a:cubicBezTo>
                        <a:pt x="0" y="869"/>
                        <a:pt x="0" y="869"/>
                        <a:pt x="0" y="869"/>
                      </a:cubicBezTo>
                      <a:cubicBezTo>
                        <a:pt x="2" y="863"/>
                        <a:pt x="4" y="856"/>
                        <a:pt x="6" y="849"/>
                      </a:cubicBezTo>
                      <a:cubicBezTo>
                        <a:pt x="6" y="849"/>
                        <a:pt x="6" y="848"/>
                        <a:pt x="6" y="847"/>
                      </a:cubicBezTo>
                      <a:cubicBezTo>
                        <a:pt x="7" y="843"/>
                        <a:pt x="9" y="839"/>
                        <a:pt x="10" y="835"/>
                      </a:cubicBezTo>
                      <a:cubicBezTo>
                        <a:pt x="11" y="831"/>
                        <a:pt x="12" y="826"/>
                        <a:pt x="13" y="822"/>
                      </a:cubicBezTo>
                      <a:cubicBezTo>
                        <a:pt x="13" y="822"/>
                        <a:pt x="13" y="821"/>
                        <a:pt x="14" y="820"/>
                      </a:cubicBezTo>
                      <a:cubicBezTo>
                        <a:pt x="27" y="768"/>
                        <a:pt x="37" y="716"/>
                        <a:pt x="43" y="662"/>
                      </a:cubicBezTo>
                      <a:cubicBezTo>
                        <a:pt x="49" y="619"/>
                        <a:pt x="52" y="576"/>
                        <a:pt x="53" y="532"/>
                      </a:cubicBezTo>
                      <a:cubicBezTo>
                        <a:pt x="53" y="531"/>
                        <a:pt x="53" y="531"/>
                        <a:pt x="53" y="530"/>
                      </a:cubicBezTo>
                      <a:cubicBezTo>
                        <a:pt x="53" y="526"/>
                        <a:pt x="53" y="522"/>
                        <a:pt x="53" y="518"/>
                      </a:cubicBezTo>
                      <a:cubicBezTo>
                        <a:pt x="53" y="517"/>
                        <a:pt x="53" y="515"/>
                        <a:pt x="53" y="513"/>
                      </a:cubicBezTo>
                      <a:cubicBezTo>
                        <a:pt x="53" y="510"/>
                        <a:pt x="53" y="507"/>
                        <a:pt x="53" y="505"/>
                      </a:cubicBezTo>
                      <a:cubicBezTo>
                        <a:pt x="53" y="502"/>
                        <a:pt x="53" y="499"/>
                        <a:pt x="53" y="496"/>
                      </a:cubicBezTo>
                      <a:cubicBezTo>
                        <a:pt x="53" y="494"/>
                        <a:pt x="53" y="493"/>
                        <a:pt x="53" y="491"/>
                      </a:cubicBezTo>
                      <a:cubicBezTo>
                        <a:pt x="53" y="487"/>
                        <a:pt x="53" y="483"/>
                        <a:pt x="53" y="479"/>
                      </a:cubicBezTo>
                      <a:cubicBezTo>
                        <a:pt x="53" y="479"/>
                        <a:pt x="53" y="478"/>
                        <a:pt x="53" y="477"/>
                      </a:cubicBezTo>
                      <a:cubicBezTo>
                        <a:pt x="52" y="434"/>
                        <a:pt x="49" y="390"/>
                        <a:pt x="43" y="347"/>
                      </a:cubicBezTo>
                      <a:cubicBezTo>
                        <a:pt x="37" y="294"/>
                        <a:pt x="27" y="241"/>
                        <a:pt x="14" y="189"/>
                      </a:cubicBezTo>
                      <a:cubicBezTo>
                        <a:pt x="13" y="188"/>
                        <a:pt x="13" y="188"/>
                        <a:pt x="13" y="187"/>
                      </a:cubicBezTo>
                      <a:cubicBezTo>
                        <a:pt x="12" y="183"/>
                        <a:pt x="11" y="179"/>
                        <a:pt x="10" y="174"/>
                      </a:cubicBezTo>
                      <a:cubicBezTo>
                        <a:pt x="9" y="170"/>
                        <a:pt x="8" y="166"/>
                        <a:pt x="6" y="162"/>
                      </a:cubicBezTo>
                      <a:cubicBezTo>
                        <a:pt x="6" y="161"/>
                        <a:pt x="6" y="161"/>
                        <a:pt x="6" y="160"/>
                      </a:cubicBezTo>
                      <a:cubicBezTo>
                        <a:pt x="4" y="153"/>
                        <a:pt x="2" y="147"/>
                        <a:pt x="0" y="140"/>
                      </a:cubicBezTo>
                      <a:cubicBezTo>
                        <a:pt x="432" y="0"/>
                        <a:pt x="432" y="0"/>
                        <a:pt x="432" y="0"/>
                      </a:cubicBezTo>
                      <a:cubicBezTo>
                        <a:pt x="438" y="19"/>
                        <a:pt x="444" y="38"/>
                        <a:pt x="449" y="57"/>
                      </a:cubicBezTo>
                      <a:cubicBezTo>
                        <a:pt x="470" y="136"/>
                        <a:pt x="486" y="216"/>
                        <a:pt x="495" y="297"/>
                      </a:cubicBezTo>
                      <a:cubicBezTo>
                        <a:pt x="504" y="366"/>
                        <a:pt x="508" y="435"/>
                        <a:pt x="508" y="505"/>
                      </a:cubicBezTo>
                      <a:close/>
                    </a:path>
                  </a:pathLst>
                </a:custGeom>
                <a:solidFill>
                  <a:schemeClr val="accent3">
                    <a:alpha val="3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>
                    <a:cs typeface="MiSans" panose="00000500000000000000" charset="-122"/>
                  </a:endParaRPr>
                </a:p>
              </p:txBody>
            </p:sp>
            <p:sp>
              <p:nvSpPr>
                <p:cNvPr id="41" name="Freeform 138"/>
                <p:cNvSpPr/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824547" y="2588372"/>
                  <a:ext cx="254573" cy="505197"/>
                </a:xfrm>
                <a:custGeom>
                  <a:avLst/>
                  <a:gdLst>
                    <a:gd name="T0" fmla="*/ 502 w 508"/>
                    <a:gd name="T1" fmla="*/ 160 h 1010"/>
                    <a:gd name="T2" fmla="*/ 501 w 508"/>
                    <a:gd name="T3" fmla="*/ 162 h 1010"/>
                    <a:gd name="T4" fmla="*/ 498 w 508"/>
                    <a:gd name="T5" fmla="*/ 174 h 1010"/>
                    <a:gd name="T6" fmla="*/ 495 w 508"/>
                    <a:gd name="T7" fmla="*/ 187 h 1010"/>
                    <a:gd name="T8" fmla="*/ 494 w 508"/>
                    <a:gd name="T9" fmla="*/ 189 h 1010"/>
                    <a:gd name="T10" fmla="*/ 464 w 508"/>
                    <a:gd name="T11" fmla="*/ 347 h 1010"/>
                    <a:gd name="T12" fmla="*/ 455 w 508"/>
                    <a:gd name="T13" fmla="*/ 477 h 1010"/>
                    <a:gd name="T14" fmla="*/ 455 w 508"/>
                    <a:gd name="T15" fmla="*/ 479 h 1010"/>
                    <a:gd name="T16" fmla="*/ 455 w 508"/>
                    <a:gd name="T17" fmla="*/ 491 h 1010"/>
                    <a:gd name="T18" fmla="*/ 455 w 508"/>
                    <a:gd name="T19" fmla="*/ 496 h 1010"/>
                    <a:gd name="T20" fmla="*/ 455 w 508"/>
                    <a:gd name="T21" fmla="*/ 505 h 1010"/>
                    <a:gd name="T22" fmla="*/ 455 w 508"/>
                    <a:gd name="T23" fmla="*/ 513 h 1010"/>
                    <a:gd name="T24" fmla="*/ 455 w 508"/>
                    <a:gd name="T25" fmla="*/ 518 h 1010"/>
                    <a:gd name="T26" fmla="*/ 455 w 508"/>
                    <a:gd name="T27" fmla="*/ 530 h 1010"/>
                    <a:gd name="T28" fmla="*/ 455 w 508"/>
                    <a:gd name="T29" fmla="*/ 532 h 1010"/>
                    <a:gd name="T30" fmla="*/ 464 w 508"/>
                    <a:gd name="T31" fmla="*/ 662 h 1010"/>
                    <a:gd name="T32" fmla="*/ 494 w 508"/>
                    <a:gd name="T33" fmla="*/ 820 h 1010"/>
                    <a:gd name="T34" fmla="*/ 495 w 508"/>
                    <a:gd name="T35" fmla="*/ 822 h 1010"/>
                    <a:gd name="T36" fmla="*/ 498 w 508"/>
                    <a:gd name="T37" fmla="*/ 835 h 1010"/>
                    <a:gd name="T38" fmla="*/ 501 w 508"/>
                    <a:gd name="T39" fmla="*/ 847 h 1010"/>
                    <a:gd name="T40" fmla="*/ 502 w 508"/>
                    <a:gd name="T41" fmla="*/ 849 h 1010"/>
                    <a:gd name="T42" fmla="*/ 508 w 508"/>
                    <a:gd name="T43" fmla="*/ 869 h 1010"/>
                    <a:gd name="T44" fmla="*/ 75 w 508"/>
                    <a:gd name="T45" fmla="*/ 1010 h 1010"/>
                    <a:gd name="T46" fmla="*/ 59 w 508"/>
                    <a:gd name="T47" fmla="*/ 953 h 1010"/>
                    <a:gd name="T48" fmla="*/ 12 w 508"/>
                    <a:gd name="T49" fmla="*/ 712 h 1010"/>
                    <a:gd name="T50" fmla="*/ 0 w 508"/>
                    <a:gd name="T51" fmla="*/ 505 h 1010"/>
                    <a:gd name="T52" fmla="*/ 12 w 508"/>
                    <a:gd name="T53" fmla="*/ 297 h 1010"/>
                    <a:gd name="T54" fmla="*/ 59 w 508"/>
                    <a:gd name="T55" fmla="*/ 57 h 1010"/>
                    <a:gd name="T56" fmla="*/ 75 w 508"/>
                    <a:gd name="T57" fmla="*/ 0 h 1010"/>
                    <a:gd name="T58" fmla="*/ 508 w 508"/>
                    <a:gd name="T59" fmla="*/ 140 h 1010"/>
                    <a:gd name="T60" fmla="*/ 502 w 508"/>
                    <a:gd name="T61" fmla="*/ 160 h 10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08" h="1010">
                      <a:moveTo>
                        <a:pt x="502" y="160"/>
                      </a:moveTo>
                      <a:cubicBezTo>
                        <a:pt x="502" y="161"/>
                        <a:pt x="502" y="161"/>
                        <a:pt x="501" y="162"/>
                      </a:cubicBezTo>
                      <a:cubicBezTo>
                        <a:pt x="500" y="166"/>
                        <a:pt x="499" y="170"/>
                        <a:pt x="498" y="174"/>
                      </a:cubicBezTo>
                      <a:cubicBezTo>
                        <a:pt x="497" y="179"/>
                        <a:pt x="496" y="183"/>
                        <a:pt x="495" y="187"/>
                      </a:cubicBezTo>
                      <a:cubicBezTo>
                        <a:pt x="494" y="188"/>
                        <a:pt x="494" y="188"/>
                        <a:pt x="494" y="189"/>
                      </a:cubicBezTo>
                      <a:cubicBezTo>
                        <a:pt x="481" y="241"/>
                        <a:pt x="471" y="294"/>
                        <a:pt x="464" y="347"/>
                      </a:cubicBezTo>
                      <a:cubicBezTo>
                        <a:pt x="459" y="390"/>
                        <a:pt x="456" y="434"/>
                        <a:pt x="455" y="477"/>
                      </a:cubicBezTo>
                      <a:cubicBezTo>
                        <a:pt x="455" y="478"/>
                        <a:pt x="455" y="479"/>
                        <a:pt x="455" y="479"/>
                      </a:cubicBezTo>
                      <a:cubicBezTo>
                        <a:pt x="455" y="483"/>
                        <a:pt x="455" y="487"/>
                        <a:pt x="455" y="491"/>
                      </a:cubicBezTo>
                      <a:cubicBezTo>
                        <a:pt x="455" y="493"/>
                        <a:pt x="455" y="494"/>
                        <a:pt x="455" y="496"/>
                      </a:cubicBezTo>
                      <a:cubicBezTo>
                        <a:pt x="455" y="499"/>
                        <a:pt x="455" y="502"/>
                        <a:pt x="455" y="505"/>
                      </a:cubicBezTo>
                      <a:cubicBezTo>
                        <a:pt x="455" y="507"/>
                        <a:pt x="455" y="510"/>
                        <a:pt x="455" y="513"/>
                      </a:cubicBezTo>
                      <a:cubicBezTo>
                        <a:pt x="455" y="515"/>
                        <a:pt x="455" y="517"/>
                        <a:pt x="455" y="518"/>
                      </a:cubicBezTo>
                      <a:cubicBezTo>
                        <a:pt x="455" y="522"/>
                        <a:pt x="455" y="526"/>
                        <a:pt x="455" y="530"/>
                      </a:cubicBezTo>
                      <a:cubicBezTo>
                        <a:pt x="455" y="531"/>
                        <a:pt x="455" y="531"/>
                        <a:pt x="455" y="532"/>
                      </a:cubicBezTo>
                      <a:cubicBezTo>
                        <a:pt x="456" y="576"/>
                        <a:pt x="459" y="619"/>
                        <a:pt x="464" y="662"/>
                      </a:cubicBezTo>
                      <a:cubicBezTo>
                        <a:pt x="471" y="716"/>
                        <a:pt x="481" y="768"/>
                        <a:pt x="494" y="820"/>
                      </a:cubicBezTo>
                      <a:cubicBezTo>
                        <a:pt x="494" y="821"/>
                        <a:pt x="495" y="822"/>
                        <a:pt x="495" y="822"/>
                      </a:cubicBezTo>
                      <a:cubicBezTo>
                        <a:pt x="496" y="826"/>
                        <a:pt x="497" y="831"/>
                        <a:pt x="498" y="835"/>
                      </a:cubicBezTo>
                      <a:cubicBezTo>
                        <a:pt x="499" y="839"/>
                        <a:pt x="500" y="843"/>
                        <a:pt x="501" y="847"/>
                      </a:cubicBezTo>
                      <a:cubicBezTo>
                        <a:pt x="502" y="848"/>
                        <a:pt x="502" y="849"/>
                        <a:pt x="502" y="849"/>
                      </a:cubicBezTo>
                      <a:cubicBezTo>
                        <a:pt x="504" y="856"/>
                        <a:pt x="506" y="863"/>
                        <a:pt x="508" y="869"/>
                      </a:cubicBezTo>
                      <a:cubicBezTo>
                        <a:pt x="75" y="1010"/>
                        <a:pt x="75" y="1010"/>
                        <a:pt x="75" y="1010"/>
                      </a:cubicBezTo>
                      <a:cubicBezTo>
                        <a:pt x="70" y="991"/>
                        <a:pt x="64" y="972"/>
                        <a:pt x="59" y="953"/>
                      </a:cubicBezTo>
                      <a:cubicBezTo>
                        <a:pt x="38" y="873"/>
                        <a:pt x="22" y="793"/>
                        <a:pt x="12" y="712"/>
                      </a:cubicBezTo>
                      <a:cubicBezTo>
                        <a:pt x="4" y="644"/>
                        <a:pt x="0" y="575"/>
                        <a:pt x="0" y="505"/>
                      </a:cubicBezTo>
                      <a:cubicBezTo>
                        <a:pt x="0" y="435"/>
                        <a:pt x="4" y="366"/>
                        <a:pt x="12" y="297"/>
                      </a:cubicBezTo>
                      <a:cubicBezTo>
                        <a:pt x="22" y="216"/>
                        <a:pt x="38" y="136"/>
                        <a:pt x="59" y="57"/>
                      </a:cubicBezTo>
                      <a:cubicBezTo>
                        <a:pt x="64" y="38"/>
                        <a:pt x="70" y="19"/>
                        <a:pt x="75" y="0"/>
                      </a:cubicBezTo>
                      <a:cubicBezTo>
                        <a:pt x="508" y="140"/>
                        <a:pt x="508" y="140"/>
                        <a:pt x="508" y="140"/>
                      </a:cubicBezTo>
                      <a:cubicBezTo>
                        <a:pt x="506" y="147"/>
                        <a:pt x="504" y="153"/>
                        <a:pt x="502" y="160"/>
                      </a:cubicBezTo>
                      <a:close/>
                    </a:path>
                  </a:pathLst>
                </a:custGeom>
                <a:solidFill>
                  <a:schemeClr val="accent3">
                    <a:alpha val="3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>
                    <a:cs typeface="MiSans" panose="00000500000000000000" charset="-122"/>
                  </a:endParaRPr>
                </a:p>
              </p:txBody>
            </p:sp>
          </p:grpSp>
        </p:grpSp>
        <p:sp>
          <p:nvSpPr>
            <p:cNvPr id="42" name="文本框 41"/>
            <p:cNvSpPr txBox="1"/>
            <p:nvPr>
              <p:custDataLst>
                <p:tags r:id="rId16"/>
              </p:custDataLst>
            </p:nvPr>
          </p:nvSpPr>
          <p:spPr>
            <a:xfrm>
              <a:off x="5261" y="7857"/>
              <a:ext cx="1729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en-US" altLang="zh-CN" sz="1600">
                  <a:solidFill>
                    <a:schemeClr val="bg1">
                      <a:alpha val="90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“</a:t>
              </a:r>
              <a:r>
                <a:rPr lang="zh-CN" altLang="en-US" sz="1600">
                  <a:solidFill>
                    <a:schemeClr val="bg1">
                      <a:alpha val="90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聊惠保</a:t>
              </a:r>
              <a:r>
                <a:rPr lang="en-US" altLang="zh-CN" sz="1600">
                  <a:solidFill>
                    <a:schemeClr val="bg1">
                      <a:alpha val="90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”</a:t>
              </a:r>
              <a:r>
                <a:rPr lang="zh-CN" altLang="en-US" sz="1600">
                  <a:solidFill>
                    <a:schemeClr val="bg1">
                      <a:alpha val="90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参保人数</a:t>
              </a:r>
              <a:endParaRPr lang="zh-CN" altLang="en-US" sz="1600">
                <a:solidFill>
                  <a:schemeClr val="bg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260975" y="3264535"/>
            <a:ext cx="1734819" cy="2146300"/>
            <a:chOff x="8365" y="5008"/>
            <a:chExt cx="2732" cy="3380"/>
          </a:xfrm>
        </p:grpSpPr>
        <p:grpSp>
          <p:nvGrpSpPr>
            <p:cNvPr id="44" name="Group 2"/>
            <p:cNvGrpSpPr/>
            <p:nvPr/>
          </p:nvGrpSpPr>
          <p:grpSpPr>
            <a:xfrm rot="0">
              <a:off x="8365" y="5008"/>
              <a:ext cx="2732" cy="2725"/>
              <a:chOff x="3031869" y="2028028"/>
              <a:chExt cx="1734888" cy="1730677"/>
            </a:xfrm>
            <a:solidFill>
              <a:schemeClr val="accent3">
                <a:alpha val="35000"/>
              </a:schemeClr>
            </a:solidFill>
          </p:grpSpPr>
          <p:sp>
            <p:nvSpPr>
              <p:cNvPr id="45" name="TextBox 125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3031869" y="2601534"/>
                <a:ext cx="1734888" cy="58366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p>
                <a:pPr algn="ctr"/>
                <a:r>
                  <a:rPr lang="en-US" sz="3200" b="1" smtClean="0">
                    <a:solidFill>
                      <a:schemeClr val="bg1"/>
                    </a:solidFill>
                    <a:effectLst>
                      <a:outerShdw dist="50800" dir="2700000" algn="tl" rotWithShape="0">
                        <a:schemeClr val="accent3">
                          <a:alpha val="40000"/>
                        </a:schemeClr>
                      </a:outerShdw>
                    </a:effectLst>
                    <a:latin typeface="MiSans Bold" panose="00000800000000000000" charset="-122"/>
                    <a:ea typeface="MiSans Bold" panose="00000800000000000000" charset="-122"/>
                    <a:cs typeface="MiSans Bold" panose="00000800000000000000" charset="-122"/>
                  </a:rPr>
                  <a:t>2762</a:t>
                </a:r>
                <a:endParaRPr lang="en-US" sz="3200" b="1" smtClean="0">
                  <a:solidFill>
                    <a:schemeClr val="bg1"/>
                  </a:solidFill>
                  <a:effectLst>
                    <a:outerShdw dist="50800" dir="2700000" algn="tl" rotWithShape="0">
                      <a:schemeClr val="accent3">
                        <a:alpha val="40000"/>
                      </a:schemeClr>
                    </a:outerShdw>
                  </a:effectLst>
                  <a:latin typeface="MiSans Bold" panose="00000800000000000000" charset="-122"/>
                  <a:ea typeface="MiSans Bold" panose="00000800000000000000" charset="-122"/>
                  <a:cs typeface="MiSans Bold" panose="00000800000000000000" charset="-122"/>
                </a:endParaRPr>
              </a:p>
            </p:txBody>
          </p:sp>
          <p:grpSp>
            <p:nvGrpSpPr>
              <p:cNvPr id="46" name="Group 46"/>
              <p:cNvGrpSpPr/>
              <p:nvPr/>
            </p:nvGrpSpPr>
            <p:grpSpPr>
              <a:xfrm>
                <a:off x="3031869" y="2028028"/>
                <a:ext cx="1687239" cy="1730677"/>
                <a:chOff x="3031869" y="1975501"/>
                <a:chExt cx="1687239" cy="1730677"/>
              </a:xfrm>
              <a:grpFill/>
            </p:grpSpPr>
            <p:sp>
              <p:nvSpPr>
                <p:cNvPr id="48" name="Freeform 130"/>
                <p:cNvSpPr/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3915109" y="3366045"/>
                  <a:ext cx="481241" cy="340133"/>
                </a:xfrm>
                <a:custGeom>
                  <a:avLst/>
                  <a:gdLst>
                    <a:gd name="T0" fmla="*/ 630 w 960"/>
                    <a:gd name="T1" fmla="*/ 549 h 680"/>
                    <a:gd name="T2" fmla="*/ 609 w 960"/>
                    <a:gd name="T3" fmla="*/ 557 h 680"/>
                    <a:gd name="T4" fmla="*/ 600 w 960"/>
                    <a:gd name="T5" fmla="*/ 561 h 680"/>
                    <a:gd name="T6" fmla="*/ 587 w 960"/>
                    <a:gd name="T7" fmla="*/ 566 h 680"/>
                    <a:gd name="T8" fmla="*/ 570 w 960"/>
                    <a:gd name="T9" fmla="*/ 572 h 680"/>
                    <a:gd name="T10" fmla="*/ 565 w 960"/>
                    <a:gd name="T11" fmla="*/ 574 h 680"/>
                    <a:gd name="T12" fmla="*/ 113 w 960"/>
                    <a:gd name="T13" fmla="*/ 674 h 680"/>
                    <a:gd name="T14" fmla="*/ 0 w 960"/>
                    <a:gd name="T15" fmla="*/ 680 h 680"/>
                    <a:gd name="T16" fmla="*/ 0 w 960"/>
                    <a:gd name="T17" fmla="*/ 225 h 680"/>
                    <a:gd name="T18" fmla="*/ 141 w 960"/>
                    <a:gd name="T19" fmla="*/ 214 h 680"/>
                    <a:gd name="T20" fmla="*/ 465 w 960"/>
                    <a:gd name="T21" fmla="*/ 125 h 680"/>
                    <a:gd name="T22" fmla="*/ 613 w 960"/>
                    <a:gd name="T23" fmla="*/ 51 h 680"/>
                    <a:gd name="T24" fmla="*/ 619 w 960"/>
                    <a:gd name="T25" fmla="*/ 47 h 680"/>
                    <a:gd name="T26" fmla="*/ 633 w 960"/>
                    <a:gd name="T27" fmla="*/ 39 h 680"/>
                    <a:gd name="T28" fmla="*/ 653 w 960"/>
                    <a:gd name="T29" fmla="*/ 26 h 680"/>
                    <a:gd name="T30" fmla="*/ 660 w 960"/>
                    <a:gd name="T31" fmla="*/ 22 h 680"/>
                    <a:gd name="T32" fmla="*/ 678 w 960"/>
                    <a:gd name="T33" fmla="*/ 10 h 680"/>
                    <a:gd name="T34" fmla="*/ 682 w 960"/>
                    <a:gd name="T35" fmla="*/ 7 h 680"/>
                    <a:gd name="T36" fmla="*/ 693 w 960"/>
                    <a:gd name="T37" fmla="*/ 0 h 680"/>
                    <a:gd name="T38" fmla="*/ 960 w 960"/>
                    <a:gd name="T39" fmla="*/ 368 h 680"/>
                    <a:gd name="T40" fmla="*/ 834 w 960"/>
                    <a:gd name="T41" fmla="*/ 448 h 680"/>
                    <a:gd name="T42" fmla="*/ 630 w 960"/>
                    <a:gd name="T43" fmla="*/ 548 h 680"/>
                    <a:gd name="T44" fmla="*/ 630 w 960"/>
                    <a:gd name="T45" fmla="*/ 549 h 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960" h="680">
                      <a:moveTo>
                        <a:pt x="630" y="549"/>
                      </a:moveTo>
                      <a:cubicBezTo>
                        <a:pt x="623" y="552"/>
                        <a:pt x="616" y="554"/>
                        <a:pt x="609" y="557"/>
                      </a:cubicBezTo>
                      <a:cubicBezTo>
                        <a:pt x="606" y="558"/>
                        <a:pt x="603" y="560"/>
                        <a:pt x="600" y="561"/>
                      </a:cubicBezTo>
                      <a:cubicBezTo>
                        <a:pt x="595" y="562"/>
                        <a:pt x="591" y="564"/>
                        <a:pt x="587" y="566"/>
                      </a:cubicBezTo>
                      <a:cubicBezTo>
                        <a:pt x="581" y="568"/>
                        <a:pt x="576" y="570"/>
                        <a:pt x="570" y="572"/>
                      </a:cubicBezTo>
                      <a:cubicBezTo>
                        <a:pt x="568" y="573"/>
                        <a:pt x="567" y="573"/>
                        <a:pt x="565" y="574"/>
                      </a:cubicBezTo>
                      <a:cubicBezTo>
                        <a:pt x="420" y="627"/>
                        <a:pt x="268" y="661"/>
                        <a:pt x="113" y="674"/>
                      </a:cubicBezTo>
                      <a:cubicBezTo>
                        <a:pt x="76" y="677"/>
                        <a:pt x="38" y="679"/>
                        <a:pt x="0" y="680"/>
                      </a:cubicBezTo>
                      <a:cubicBezTo>
                        <a:pt x="0" y="225"/>
                        <a:pt x="0" y="225"/>
                        <a:pt x="0" y="225"/>
                      </a:cubicBezTo>
                      <a:cubicBezTo>
                        <a:pt x="47" y="224"/>
                        <a:pt x="94" y="220"/>
                        <a:pt x="141" y="214"/>
                      </a:cubicBezTo>
                      <a:cubicBezTo>
                        <a:pt x="252" y="199"/>
                        <a:pt x="361" y="169"/>
                        <a:pt x="465" y="125"/>
                      </a:cubicBezTo>
                      <a:cubicBezTo>
                        <a:pt x="516" y="103"/>
                        <a:pt x="565" y="78"/>
                        <a:pt x="613" y="51"/>
                      </a:cubicBezTo>
                      <a:cubicBezTo>
                        <a:pt x="615" y="49"/>
                        <a:pt x="617" y="48"/>
                        <a:pt x="619" y="47"/>
                      </a:cubicBezTo>
                      <a:cubicBezTo>
                        <a:pt x="624" y="44"/>
                        <a:pt x="628" y="41"/>
                        <a:pt x="633" y="39"/>
                      </a:cubicBezTo>
                      <a:cubicBezTo>
                        <a:pt x="640" y="35"/>
                        <a:pt x="646" y="30"/>
                        <a:pt x="653" y="26"/>
                      </a:cubicBezTo>
                      <a:cubicBezTo>
                        <a:pt x="655" y="25"/>
                        <a:pt x="657" y="23"/>
                        <a:pt x="660" y="22"/>
                      </a:cubicBezTo>
                      <a:cubicBezTo>
                        <a:pt x="666" y="18"/>
                        <a:pt x="672" y="14"/>
                        <a:pt x="678" y="10"/>
                      </a:cubicBezTo>
                      <a:cubicBezTo>
                        <a:pt x="679" y="9"/>
                        <a:pt x="681" y="8"/>
                        <a:pt x="682" y="7"/>
                      </a:cubicBezTo>
                      <a:cubicBezTo>
                        <a:pt x="686" y="5"/>
                        <a:pt x="689" y="2"/>
                        <a:pt x="693" y="0"/>
                      </a:cubicBezTo>
                      <a:cubicBezTo>
                        <a:pt x="960" y="368"/>
                        <a:pt x="960" y="368"/>
                        <a:pt x="960" y="368"/>
                      </a:cubicBezTo>
                      <a:cubicBezTo>
                        <a:pt x="919" y="396"/>
                        <a:pt x="877" y="423"/>
                        <a:pt x="834" y="448"/>
                      </a:cubicBezTo>
                      <a:cubicBezTo>
                        <a:pt x="768" y="486"/>
                        <a:pt x="700" y="520"/>
                        <a:pt x="630" y="548"/>
                      </a:cubicBezTo>
                      <a:cubicBezTo>
                        <a:pt x="630" y="548"/>
                        <a:pt x="630" y="549"/>
                        <a:pt x="630" y="549"/>
                      </a:cubicBezTo>
                      <a:close/>
                    </a:path>
                  </a:pathLst>
                </a:custGeom>
                <a:solidFill>
                  <a:schemeClr val="accent3">
                    <a:alpha val="3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>
                    <a:cs typeface="MiSans" panose="00000500000000000000" charset="-122"/>
                  </a:endParaRPr>
                </a:p>
              </p:txBody>
            </p:sp>
            <p:sp>
              <p:nvSpPr>
                <p:cNvPr id="49" name="Freeform 131"/>
                <p:cNvSpPr/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3402277" y="3366045"/>
                  <a:ext cx="481241" cy="340133"/>
                </a:xfrm>
                <a:custGeom>
                  <a:avLst/>
                  <a:gdLst>
                    <a:gd name="T0" fmla="*/ 859 w 960"/>
                    <a:gd name="T1" fmla="*/ 675 h 680"/>
                    <a:gd name="T2" fmla="*/ 848 w 960"/>
                    <a:gd name="T3" fmla="*/ 674 h 680"/>
                    <a:gd name="T4" fmla="*/ 368 w 960"/>
                    <a:gd name="T5" fmla="*/ 564 h 680"/>
                    <a:gd name="T6" fmla="*/ 364 w 960"/>
                    <a:gd name="T7" fmla="*/ 562 h 680"/>
                    <a:gd name="T8" fmla="*/ 346 w 960"/>
                    <a:gd name="T9" fmla="*/ 555 h 680"/>
                    <a:gd name="T10" fmla="*/ 334 w 960"/>
                    <a:gd name="T11" fmla="*/ 550 h 680"/>
                    <a:gd name="T12" fmla="*/ 324 w 960"/>
                    <a:gd name="T13" fmla="*/ 546 h 680"/>
                    <a:gd name="T14" fmla="*/ 305 w 960"/>
                    <a:gd name="T15" fmla="*/ 538 h 680"/>
                    <a:gd name="T16" fmla="*/ 303 w 960"/>
                    <a:gd name="T17" fmla="*/ 537 h 680"/>
                    <a:gd name="T18" fmla="*/ 126 w 960"/>
                    <a:gd name="T19" fmla="*/ 448 h 680"/>
                    <a:gd name="T20" fmla="*/ 0 w 960"/>
                    <a:gd name="T21" fmla="*/ 368 h 680"/>
                    <a:gd name="T22" fmla="*/ 267 w 960"/>
                    <a:gd name="T23" fmla="*/ 0 h 680"/>
                    <a:gd name="T24" fmla="*/ 276 w 960"/>
                    <a:gd name="T25" fmla="*/ 6 h 680"/>
                    <a:gd name="T26" fmla="*/ 284 w 960"/>
                    <a:gd name="T27" fmla="*/ 11 h 680"/>
                    <a:gd name="T28" fmla="*/ 297 w 960"/>
                    <a:gd name="T29" fmla="*/ 20 h 680"/>
                    <a:gd name="T30" fmla="*/ 345 w 960"/>
                    <a:gd name="T31" fmla="*/ 49 h 680"/>
                    <a:gd name="T32" fmla="*/ 345 w 960"/>
                    <a:gd name="T33" fmla="*/ 49 h 680"/>
                    <a:gd name="T34" fmla="*/ 495 w 960"/>
                    <a:gd name="T35" fmla="*/ 125 h 680"/>
                    <a:gd name="T36" fmla="*/ 820 w 960"/>
                    <a:gd name="T37" fmla="*/ 214 h 680"/>
                    <a:gd name="T38" fmla="*/ 831 w 960"/>
                    <a:gd name="T39" fmla="*/ 215 h 680"/>
                    <a:gd name="T40" fmla="*/ 832 w 960"/>
                    <a:gd name="T41" fmla="*/ 215 h 680"/>
                    <a:gd name="T42" fmla="*/ 960 w 960"/>
                    <a:gd name="T43" fmla="*/ 225 h 680"/>
                    <a:gd name="T44" fmla="*/ 960 w 960"/>
                    <a:gd name="T45" fmla="*/ 680 h 680"/>
                    <a:gd name="T46" fmla="*/ 863 w 960"/>
                    <a:gd name="T47" fmla="*/ 675 h 680"/>
                    <a:gd name="T48" fmla="*/ 859 w 960"/>
                    <a:gd name="T49" fmla="*/ 675 h 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960" h="680">
                      <a:moveTo>
                        <a:pt x="859" y="675"/>
                      </a:moveTo>
                      <a:cubicBezTo>
                        <a:pt x="856" y="675"/>
                        <a:pt x="852" y="674"/>
                        <a:pt x="848" y="674"/>
                      </a:cubicBezTo>
                      <a:cubicBezTo>
                        <a:pt x="684" y="660"/>
                        <a:pt x="522" y="623"/>
                        <a:pt x="368" y="564"/>
                      </a:cubicBezTo>
                      <a:cubicBezTo>
                        <a:pt x="367" y="563"/>
                        <a:pt x="365" y="563"/>
                        <a:pt x="364" y="562"/>
                      </a:cubicBezTo>
                      <a:cubicBezTo>
                        <a:pt x="358" y="560"/>
                        <a:pt x="352" y="558"/>
                        <a:pt x="346" y="555"/>
                      </a:cubicBezTo>
                      <a:cubicBezTo>
                        <a:pt x="342" y="554"/>
                        <a:pt x="338" y="552"/>
                        <a:pt x="334" y="550"/>
                      </a:cubicBezTo>
                      <a:cubicBezTo>
                        <a:pt x="331" y="549"/>
                        <a:pt x="328" y="548"/>
                        <a:pt x="324" y="546"/>
                      </a:cubicBezTo>
                      <a:cubicBezTo>
                        <a:pt x="318" y="544"/>
                        <a:pt x="311" y="541"/>
                        <a:pt x="305" y="538"/>
                      </a:cubicBezTo>
                      <a:cubicBezTo>
                        <a:pt x="304" y="538"/>
                        <a:pt x="303" y="537"/>
                        <a:pt x="303" y="537"/>
                      </a:cubicBezTo>
                      <a:cubicBezTo>
                        <a:pt x="242" y="511"/>
                        <a:pt x="183" y="481"/>
                        <a:pt x="126" y="448"/>
                      </a:cubicBezTo>
                      <a:cubicBezTo>
                        <a:pt x="83" y="423"/>
                        <a:pt x="40" y="396"/>
                        <a:pt x="0" y="368"/>
                      </a:cubicBezTo>
                      <a:cubicBezTo>
                        <a:pt x="267" y="0"/>
                        <a:pt x="267" y="0"/>
                        <a:pt x="267" y="0"/>
                      </a:cubicBezTo>
                      <a:cubicBezTo>
                        <a:pt x="270" y="2"/>
                        <a:pt x="273" y="4"/>
                        <a:pt x="276" y="6"/>
                      </a:cubicBezTo>
                      <a:cubicBezTo>
                        <a:pt x="279" y="8"/>
                        <a:pt x="282" y="10"/>
                        <a:pt x="284" y="11"/>
                      </a:cubicBezTo>
                      <a:cubicBezTo>
                        <a:pt x="289" y="14"/>
                        <a:pt x="293" y="17"/>
                        <a:pt x="297" y="20"/>
                      </a:cubicBezTo>
                      <a:cubicBezTo>
                        <a:pt x="313" y="30"/>
                        <a:pt x="329" y="40"/>
                        <a:pt x="345" y="49"/>
                      </a:cubicBezTo>
                      <a:cubicBezTo>
                        <a:pt x="345" y="49"/>
                        <a:pt x="345" y="49"/>
                        <a:pt x="345" y="49"/>
                      </a:cubicBezTo>
                      <a:cubicBezTo>
                        <a:pt x="393" y="78"/>
                        <a:pt x="443" y="103"/>
                        <a:pt x="495" y="125"/>
                      </a:cubicBezTo>
                      <a:cubicBezTo>
                        <a:pt x="599" y="169"/>
                        <a:pt x="708" y="199"/>
                        <a:pt x="820" y="214"/>
                      </a:cubicBezTo>
                      <a:cubicBezTo>
                        <a:pt x="823" y="214"/>
                        <a:pt x="827" y="215"/>
                        <a:pt x="831" y="215"/>
                      </a:cubicBezTo>
                      <a:cubicBezTo>
                        <a:pt x="831" y="215"/>
                        <a:pt x="832" y="215"/>
                        <a:pt x="832" y="215"/>
                      </a:cubicBezTo>
                      <a:cubicBezTo>
                        <a:pt x="875" y="221"/>
                        <a:pt x="917" y="224"/>
                        <a:pt x="960" y="225"/>
                      </a:cubicBezTo>
                      <a:cubicBezTo>
                        <a:pt x="960" y="680"/>
                        <a:pt x="960" y="680"/>
                        <a:pt x="960" y="680"/>
                      </a:cubicBezTo>
                      <a:cubicBezTo>
                        <a:pt x="928" y="679"/>
                        <a:pt x="895" y="678"/>
                        <a:pt x="863" y="675"/>
                      </a:cubicBezTo>
                      <a:cubicBezTo>
                        <a:pt x="862" y="675"/>
                        <a:pt x="860" y="675"/>
                        <a:pt x="859" y="675"/>
                      </a:cubicBezTo>
                      <a:close/>
                    </a:path>
                  </a:pathLst>
                </a:custGeom>
                <a:solidFill>
                  <a:schemeClr val="accent3">
                    <a:alpha val="3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>
                    <a:cs typeface="MiSans" panose="00000500000000000000" charset="-122"/>
                  </a:endParaRPr>
                </a:p>
              </p:txBody>
            </p:sp>
            <p:sp>
              <p:nvSpPr>
                <p:cNvPr id="50" name="Freeform 132"/>
                <p:cNvSpPr/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3079519" y="3052502"/>
                  <a:ext cx="431485" cy="479135"/>
                </a:xfrm>
                <a:custGeom>
                  <a:avLst/>
                  <a:gdLst>
                    <a:gd name="T0" fmla="*/ 412 w 861"/>
                    <a:gd name="T1" fmla="*/ 800 h 958"/>
                    <a:gd name="T2" fmla="*/ 330 w 861"/>
                    <a:gd name="T3" fmla="*/ 713 h 958"/>
                    <a:gd name="T4" fmla="*/ 323 w 861"/>
                    <a:gd name="T5" fmla="*/ 705 h 958"/>
                    <a:gd name="T6" fmla="*/ 317 w 861"/>
                    <a:gd name="T7" fmla="*/ 698 h 958"/>
                    <a:gd name="T8" fmla="*/ 137 w 861"/>
                    <a:gd name="T9" fmla="*/ 442 h 958"/>
                    <a:gd name="T10" fmla="*/ 44 w 861"/>
                    <a:gd name="T11" fmla="*/ 256 h 958"/>
                    <a:gd name="T12" fmla="*/ 0 w 861"/>
                    <a:gd name="T13" fmla="*/ 141 h 958"/>
                    <a:gd name="T14" fmla="*/ 432 w 861"/>
                    <a:gd name="T15" fmla="*/ 0 h 958"/>
                    <a:gd name="T16" fmla="*/ 460 w 861"/>
                    <a:gd name="T17" fmla="*/ 73 h 958"/>
                    <a:gd name="T18" fmla="*/ 489 w 861"/>
                    <a:gd name="T19" fmla="*/ 137 h 958"/>
                    <a:gd name="T20" fmla="*/ 490 w 861"/>
                    <a:gd name="T21" fmla="*/ 139 h 958"/>
                    <a:gd name="T22" fmla="*/ 502 w 861"/>
                    <a:gd name="T23" fmla="*/ 163 h 958"/>
                    <a:gd name="T24" fmla="*/ 506 w 861"/>
                    <a:gd name="T25" fmla="*/ 170 h 958"/>
                    <a:gd name="T26" fmla="*/ 516 w 861"/>
                    <a:gd name="T27" fmla="*/ 189 h 958"/>
                    <a:gd name="T28" fmla="*/ 522 w 861"/>
                    <a:gd name="T29" fmla="*/ 200 h 958"/>
                    <a:gd name="T30" fmla="*/ 531 w 861"/>
                    <a:gd name="T31" fmla="*/ 215 h 958"/>
                    <a:gd name="T32" fmla="*/ 539 w 861"/>
                    <a:gd name="T33" fmla="*/ 229 h 958"/>
                    <a:gd name="T34" fmla="*/ 546 w 861"/>
                    <a:gd name="T35" fmla="*/ 240 h 958"/>
                    <a:gd name="T36" fmla="*/ 557 w 861"/>
                    <a:gd name="T37" fmla="*/ 258 h 958"/>
                    <a:gd name="T38" fmla="*/ 561 w 861"/>
                    <a:gd name="T39" fmla="*/ 265 h 958"/>
                    <a:gd name="T40" fmla="*/ 576 w 861"/>
                    <a:gd name="T41" fmla="*/ 287 h 958"/>
                    <a:gd name="T42" fmla="*/ 577 w 861"/>
                    <a:gd name="T43" fmla="*/ 289 h 958"/>
                    <a:gd name="T44" fmla="*/ 618 w 861"/>
                    <a:gd name="T45" fmla="*/ 346 h 958"/>
                    <a:gd name="T46" fmla="*/ 826 w 861"/>
                    <a:gd name="T47" fmla="*/ 563 h 958"/>
                    <a:gd name="T48" fmla="*/ 834 w 861"/>
                    <a:gd name="T49" fmla="*/ 570 h 958"/>
                    <a:gd name="T50" fmla="*/ 843 w 861"/>
                    <a:gd name="T51" fmla="*/ 577 h 958"/>
                    <a:gd name="T52" fmla="*/ 861 w 861"/>
                    <a:gd name="T53" fmla="*/ 590 h 958"/>
                    <a:gd name="T54" fmla="*/ 593 w 861"/>
                    <a:gd name="T55" fmla="*/ 958 h 958"/>
                    <a:gd name="T56" fmla="*/ 412 w 861"/>
                    <a:gd name="T57" fmla="*/ 800 h 9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861" h="958">
                      <a:moveTo>
                        <a:pt x="412" y="800"/>
                      </a:moveTo>
                      <a:cubicBezTo>
                        <a:pt x="384" y="772"/>
                        <a:pt x="356" y="743"/>
                        <a:pt x="330" y="713"/>
                      </a:cubicBezTo>
                      <a:cubicBezTo>
                        <a:pt x="328" y="710"/>
                        <a:pt x="325" y="707"/>
                        <a:pt x="323" y="705"/>
                      </a:cubicBezTo>
                      <a:cubicBezTo>
                        <a:pt x="321" y="702"/>
                        <a:pt x="319" y="700"/>
                        <a:pt x="317" y="698"/>
                      </a:cubicBezTo>
                      <a:cubicBezTo>
                        <a:pt x="250" y="619"/>
                        <a:pt x="189" y="533"/>
                        <a:pt x="137" y="442"/>
                      </a:cubicBezTo>
                      <a:cubicBezTo>
                        <a:pt x="102" y="381"/>
                        <a:pt x="71" y="319"/>
                        <a:pt x="44" y="256"/>
                      </a:cubicBezTo>
                      <a:cubicBezTo>
                        <a:pt x="28" y="218"/>
                        <a:pt x="13" y="180"/>
                        <a:pt x="0" y="141"/>
                      </a:cubicBezTo>
                      <a:cubicBezTo>
                        <a:pt x="432" y="0"/>
                        <a:pt x="432" y="0"/>
                        <a:pt x="432" y="0"/>
                      </a:cubicBezTo>
                      <a:cubicBezTo>
                        <a:pt x="441" y="25"/>
                        <a:pt x="450" y="49"/>
                        <a:pt x="460" y="73"/>
                      </a:cubicBezTo>
                      <a:cubicBezTo>
                        <a:pt x="469" y="95"/>
                        <a:pt x="479" y="116"/>
                        <a:pt x="489" y="137"/>
                      </a:cubicBezTo>
                      <a:cubicBezTo>
                        <a:pt x="489" y="137"/>
                        <a:pt x="490" y="138"/>
                        <a:pt x="490" y="139"/>
                      </a:cubicBezTo>
                      <a:cubicBezTo>
                        <a:pt x="494" y="147"/>
                        <a:pt x="498" y="155"/>
                        <a:pt x="502" y="163"/>
                      </a:cubicBezTo>
                      <a:cubicBezTo>
                        <a:pt x="503" y="165"/>
                        <a:pt x="505" y="168"/>
                        <a:pt x="506" y="170"/>
                      </a:cubicBezTo>
                      <a:cubicBezTo>
                        <a:pt x="509" y="176"/>
                        <a:pt x="513" y="182"/>
                        <a:pt x="516" y="189"/>
                      </a:cubicBezTo>
                      <a:cubicBezTo>
                        <a:pt x="518" y="192"/>
                        <a:pt x="520" y="196"/>
                        <a:pt x="522" y="200"/>
                      </a:cubicBezTo>
                      <a:cubicBezTo>
                        <a:pt x="525" y="205"/>
                        <a:pt x="528" y="210"/>
                        <a:pt x="531" y="215"/>
                      </a:cubicBezTo>
                      <a:cubicBezTo>
                        <a:pt x="533" y="219"/>
                        <a:pt x="536" y="224"/>
                        <a:pt x="539" y="229"/>
                      </a:cubicBezTo>
                      <a:cubicBezTo>
                        <a:pt x="541" y="233"/>
                        <a:pt x="543" y="236"/>
                        <a:pt x="546" y="240"/>
                      </a:cubicBezTo>
                      <a:cubicBezTo>
                        <a:pt x="549" y="246"/>
                        <a:pt x="553" y="252"/>
                        <a:pt x="557" y="258"/>
                      </a:cubicBezTo>
                      <a:cubicBezTo>
                        <a:pt x="558" y="260"/>
                        <a:pt x="560" y="263"/>
                        <a:pt x="561" y="265"/>
                      </a:cubicBezTo>
                      <a:cubicBezTo>
                        <a:pt x="566" y="272"/>
                        <a:pt x="571" y="280"/>
                        <a:pt x="576" y="287"/>
                      </a:cubicBezTo>
                      <a:cubicBezTo>
                        <a:pt x="576" y="288"/>
                        <a:pt x="577" y="289"/>
                        <a:pt x="577" y="289"/>
                      </a:cubicBezTo>
                      <a:cubicBezTo>
                        <a:pt x="590" y="309"/>
                        <a:pt x="604" y="328"/>
                        <a:pt x="618" y="346"/>
                      </a:cubicBezTo>
                      <a:cubicBezTo>
                        <a:pt x="679" y="427"/>
                        <a:pt x="749" y="499"/>
                        <a:pt x="826" y="563"/>
                      </a:cubicBezTo>
                      <a:cubicBezTo>
                        <a:pt x="829" y="565"/>
                        <a:pt x="832" y="567"/>
                        <a:pt x="834" y="570"/>
                      </a:cubicBezTo>
                      <a:cubicBezTo>
                        <a:pt x="837" y="572"/>
                        <a:pt x="840" y="574"/>
                        <a:pt x="843" y="577"/>
                      </a:cubicBezTo>
                      <a:cubicBezTo>
                        <a:pt x="849" y="581"/>
                        <a:pt x="855" y="586"/>
                        <a:pt x="861" y="590"/>
                      </a:cubicBezTo>
                      <a:cubicBezTo>
                        <a:pt x="593" y="958"/>
                        <a:pt x="593" y="958"/>
                        <a:pt x="593" y="958"/>
                      </a:cubicBezTo>
                      <a:cubicBezTo>
                        <a:pt x="529" y="910"/>
                        <a:pt x="469" y="857"/>
                        <a:pt x="412" y="800"/>
                      </a:cubicBezTo>
                      <a:close/>
                    </a:path>
                  </a:pathLst>
                </a:custGeom>
                <a:solidFill>
                  <a:schemeClr val="accent3">
                    <a:alpha val="3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>
                    <a:cs typeface="MiSans" panose="00000500000000000000" charset="-122"/>
                  </a:endParaRPr>
                </a:p>
              </p:txBody>
            </p:sp>
            <p:sp>
              <p:nvSpPr>
                <p:cNvPr id="51" name="Freeform 133"/>
                <p:cNvSpPr/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3079519" y="2149517"/>
                  <a:ext cx="431485" cy="479398"/>
                </a:xfrm>
                <a:custGeom>
                  <a:avLst/>
                  <a:gdLst>
                    <a:gd name="T0" fmla="*/ 137 w 861"/>
                    <a:gd name="T1" fmla="*/ 516 h 958"/>
                    <a:gd name="T2" fmla="*/ 317 w 861"/>
                    <a:gd name="T3" fmla="*/ 261 h 958"/>
                    <a:gd name="T4" fmla="*/ 324 w 861"/>
                    <a:gd name="T5" fmla="*/ 253 h 958"/>
                    <a:gd name="T6" fmla="*/ 329 w 861"/>
                    <a:gd name="T7" fmla="*/ 247 h 958"/>
                    <a:gd name="T8" fmla="*/ 412 w 861"/>
                    <a:gd name="T9" fmla="*/ 158 h 958"/>
                    <a:gd name="T10" fmla="*/ 593 w 861"/>
                    <a:gd name="T11" fmla="*/ 0 h 958"/>
                    <a:gd name="T12" fmla="*/ 861 w 861"/>
                    <a:gd name="T13" fmla="*/ 368 h 958"/>
                    <a:gd name="T14" fmla="*/ 842 w 861"/>
                    <a:gd name="T15" fmla="*/ 383 h 958"/>
                    <a:gd name="T16" fmla="*/ 836 w 861"/>
                    <a:gd name="T17" fmla="*/ 388 h 958"/>
                    <a:gd name="T18" fmla="*/ 824 w 861"/>
                    <a:gd name="T19" fmla="*/ 398 h 958"/>
                    <a:gd name="T20" fmla="*/ 618 w 861"/>
                    <a:gd name="T21" fmla="*/ 612 h 958"/>
                    <a:gd name="T22" fmla="*/ 577 w 861"/>
                    <a:gd name="T23" fmla="*/ 669 h 958"/>
                    <a:gd name="T24" fmla="*/ 576 w 861"/>
                    <a:gd name="T25" fmla="*/ 671 h 958"/>
                    <a:gd name="T26" fmla="*/ 561 w 861"/>
                    <a:gd name="T27" fmla="*/ 693 h 958"/>
                    <a:gd name="T28" fmla="*/ 557 w 861"/>
                    <a:gd name="T29" fmla="*/ 700 h 958"/>
                    <a:gd name="T30" fmla="*/ 546 w 861"/>
                    <a:gd name="T31" fmla="*/ 718 h 958"/>
                    <a:gd name="T32" fmla="*/ 539 w 861"/>
                    <a:gd name="T33" fmla="*/ 729 h 958"/>
                    <a:gd name="T34" fmla="*/ 531 w 861"/>
                    <a:gd name="T35" fmla="*/ 744 h 958"/>
                    <a:gd name="T36" fmla="*/ 522 w 861"/>
                    <a:gd name="T37" fmla="*/ 759 h 958"/>
                    <a:gd name="T38" fmla="*/ 516 w 861"/>
                    <a:gd name="T39" fmla="*/ 770 h 958"/>
                    <a:gd name="T40" fmla="*/ 506 w 861"/>
                    <a:gd name="T41" fmla="*/ 788 h 958"/>
                    <a:gd name="T42" fmla="*/ 502 w 861"/>
                    <a:gd name="T43" fmla="*/ 796 h 958"/>
                    <a:gd name="T44" fmla="*/ 490 w 861"/>
                    <a:gd name="T45" fmla="*/ 819 h 958"/>
                    <a:gd name="T46" fmla="*/ 489 w 861"/>
                    <a:gd name="T47" fmla="*/ 822 h 958"/>
                    <a:gd name="T48" fmla="*/ 460 w 861"/>
                    <a:gd name="T49" fmla="*/ 885 h 958"/>
                    <a:gd name="T50" fmla="*/ 432 w 861"/>
                    <a:gd name="T51" fmla="*/ 958 h 958"/>
                    <a:gd name="T52" fmla="*/ 0 w 861"/>
                    <a:gd name="T53" fmla="*/ 817 h 958"/>
                    <a:gd name="T54" fmla="*/ 44 w 861"/>
                    <a:gd name="T55" fmla="*/ 703 h 958"/>
                    <a:gd name="T56" fmla="*/ 137 w 861"/>
                    <a:gd name="T57" fmla="*/ 516 h 9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861" h="958">
                      <a:moveTo>
                        <a:pt x="137" y="516"/>
                      </a:moveTo>
                      <a:cubicBezTo>
                        <a:pt x="189" y="426"/>
                        <a:pt x="250" y="340"/>
                        <a:pt x="317" y="261"/>
                      </a:cubicBezTo>
                      <a:cubicBezTo>
                        <a:pt x="319" y="258"/>
                        <a:pt x="321" y="256"/>
                        <a:pt x="324" y="253"/>
                      </a:cubicBezTo>
                      <a:cubicBezTo>
                        <a:pt x="326" y="251"/>
                        <a:pt x="327" y="249"/>
                        <a:pt x="329" y="247"/>
                      </a:cubicBezTo>
                      <a:cubicBezTo>
                        <a:pt x="356" y="216"/>
                        <a:pt x="383" y="187"/>
                        <a:pt x="412" y="158"/>
                      </a:cubicBezTo>
                      <a:cubicBezTo>
                        <a:pt x="469" y="101"/>
                        <a:pt x="529" y="48"/>
                        <a:pt x="593" y="0"/>
                      </a:cubicBezTo>
                      <a:cubicBezTo>
                        <a:pt x="861" y="368"/>
                        <a:pt x="861" y="368"/>
                        <a:pt x="861" y="368"/>
                      </a:cubicBezTo>
                      <a:cubicBezTo>
                        <a:pt x="854" y="373"/>
                        <a:pt x="848" y="378"/>
                        <a:pt x="842" y="383"/>
                      </a:cubicBezTo>
                      <a:cubicBezTo>
                        <a:pt x="840" y="384"/>
                        <a:pt x="838" y="386"/>
                        <a:pt x="836" y="388"/>
                      </a:cubicBezTo>
                      <a:cubicBezTo>
                        <a:pt x="832" y="391"/>
                        <a:pt x="828" y="394"/>
                        <a:pt x="824" y="398"/>
                      </a:cubicBezTo>
                      <a:cubicBezTo>
                        <a:pt x="747" y="461"/>
                        <a:pt x="678" y="532"/>
                        <a:pt x="618" y="612"/>
                      </a:cubicBezTo>
                      <a:cubicBezTo>
                        <a:pt x="604" y="631"/>
                        <a:pt x="590" y="650"/>
                        <a:pt x="577" y="669"/>
                      </a:cubicBezTo>
                      <a:cubicBezTo>
                        <a:pt x="577" y="670"/>
                        <a:pt x="576" y="670"/>
                        <a:pt x="576" y="671"/>
                      </a:cubicBezTo>
                      <a:cubicBezTo>
                        <a:pt x="571" y="678"/>
                        <a:pt x="566" y="686"/>
                        <a:pt x="561" y="693"/>
                      </a:cubicBezTo>
                      <a:cubicBezTo>
                        <a:pt x="560" y="696"/>
                        <a:pt x="558" y="698"/>
                        <a:pt x="557" y="700"/>
                      </a:cubicBezTo>
                      <a:cubicBezTo>
                        <a:pt x="553" y="706"/>
                        <a:pt x="549" y="712"/>
                        <a:pt x="546" y="718"/>
                      </a:cubicBezTo>
                      <a:cubicBezTo>
                        <a:pt x="543" y="722"/>
                        <a:pt x="541" y="726"/>
                        <a:pt x="539" y="729"/>
                      </a:cubicBezTo>
                      <a:cubicBezTo>
                        <a:pt x="536" y="734"/>
                        <a:pt x="533" y="739"/>
                        <a:pt x="531" y="744"/>
                      </a:cubicBezTo>
                      <a:cubicBezTo>
                        <a:pt x="528" y="749"/>
                        <a:pt x="525" y="754"/>
                        <a:pt x="522" y="759"/>
                      </a:cubicBezTo>
                      <a:cubicBezTo>
                        <a:pt x="520" y="762"/>
                        <a:pt x="518" y="766"/>
                        <a:pt x="516" y="770"/>
                      </a:cubicBezTo>
                      <a:cubicBezTo>
                        <a:pt x="513" y="776"/>
                        <a:pt x="509" y="782"/>
                        <a:pt x="506" y="788"/>
                      </a:cubicBezTo>
                      <a:cubicBezTo>
                        <a:pt x="505" y="791"/>
                        <a:pt x="503" y="793"/>
                        <a:pt x="502" y="796"/>
                      </a:cubicBezTo>
                      <a:cubicBezTo>
                        <a:pt x="498" y="803"/>
                        <a:pt x="494" y="811"/>
                        <a:pt x="490" y="819"/>
                      </a:cubicBezTo>
                      <a:cubicBezTo>
                        <a:pt x="490" y="820"/>
                        <a:pt x="489" y="821"/>
                        <a:pt x="489" y="822"/>
                      </a:cubicBezTo>
                      <a:cubicBezTo>
                        <a:pt x="479" y="843"/>
                        <a:pt x="469" y="864"/>
                        <a:pt x="460" y="885"/>
                      </a:cubicBezTo>
                      <a:cubicBezTo>
                        <a:pt x="450" y="909"/>
                        <a:pt x="441" y="933"/>
                        <a:pt x="432" y="958"/>
                      </a:cubicBezTo>
                      <a:cubicBezTo>
                        <a:pt x="0" y="817"/>
                        <a:pt x="0" y="817"/>
                        <a:pt x="0" y="817"/>
                      </a:cubicBezTo>
                      <a:cubicBezTo>
                        <a:pt x="13" y="779"/>
                        <a:pt x="28" y="740"/>
                        <a:pt x="44" y="703"/>
                      </a:cubicBezTo>
                      <a:cubicBezTo>
                        <a:pt x="71" y="639"/>
                        <a:pt x="102" y="577"/>
                        <a:pt x="137" y="516"/>
                      </a:cubicBezTo>
                      <a:close/>
                    </a:path>
                  </a:pathLst>
                </a:custGeom>
                <a:solidFill>
                  <a:schemeClr val="accent3">
                    <a:alpha val="3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>
                    <a:cs typeface="MiSans" panose="00000500000000000000" charset="-122"/>
                  </a:endParaRPr>
                </a:p>
              </p:txBody>
            </p:sp>
            <p:sp>
              <p:nvSpPr>
                <p:cNvPr id="52" name="Freeform 134"/>
                <p:cNvSpPr/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3402277" y="1975501"/>
                  <a:ext cx="481241" cy="340133"/>
                </a:xfrm>
                <a:custGeom>
                  <a:avLst/>
                  <a:gdLst>
                    <a:gd name="T0" fmla="*/ 332 w 960"/>
                    <a:gd name="T1" fmla="*/ 130 h 680"/>
                    <a:gd name="T2" fmla="*/ 349 w 960"/>
                    <a:gd name="T3" fmla="*/ 123 h 680"/>
                    <a:gd name="T4" fmla="*/ 362 w 960"/>
                    <a:gd name="T5" fmla="*/ 118 h 680"/>
                    <a:gd name="T6" fmla="*/ 371 w 960"/>
                    <a:gd name="T7" fmla="*/ 114 h 680"/>
                    <a:gd name="T8" fmla="*/ 392 w 960"/>
                    <a:gd name="T9" fmla="*/ 107 h 680"/>
                    <a:gd name="T10" fmla="*/ 392 w 960"/>
                    <a:gd name="T11" fmla="*/ 106 h 680"/>
                    <a:gd name="T12" fmla="*/ 848 w 960"/>
                    <a:gd name="T13" fmla="*/ 5 h 680"/>
                    <a:gd name="T14" fmla="*/ 860 w 960"/>
                    <a:gd name="T15" fmla="*/ 4 h 680"/>
                    <a:gd name="T16" fmla="*/ 862 w 960"/>
                    <a:gd name="T17" fmla="*/ 4 h 680"/>
                    <a:gd name="T18" fmla="*/ 960 w 960"/>
                    <a:gd name="T19" fmla="*/ 0 h 680"/>
                    <a:gd name="T20" fmla="*/ 960 w 960"/>
                    <a:gd name="T21" fmla="*/ 454 h 680"/>
                    <a:gd name="T22" fmla="*/ 832 w 960"/>
                    <a:gd name="T23" fmla="*/ 464 h 680"/>
                    <a:gd name="T24" fmla="*/ 832 w 960"/>
                    <a:gd name="T25" fmla="*/ 464 h 680"/>
                    <a:gd name="T26" fmla="*/ 819 w 960"/>
                    <a:gd name="T27" fmla="*/ 466 h 680"/>
                    <a:gd name="T28" fmla="*/ 495 w 960"/>
                    <a:gd name="T29" fmla="*/ 554 h 680"/>
                    <a:gd name="T30" fmla="*/ 346 w 960"/>
                    <a:gd name="T31" fmla="*/ 629 h 680"/>
                    <a:gd name="T32" fmla="*/ 342 w 960"/>
                    <a:gd name="T33" fmla="*/ 632 h 680"/>
                    <a:gd name="T34" fmla="*/ 327 w 960"/>
                    <a:gd name="T35" fmla="*/ 641 h 680"/>
                    <a:gd name="T36" fmla="*/ 307 w 960"/>
                    <a:gd name="T37" fmla="*/ 653 h 680"/>
                    <a:gd name="T38" fmla="*/ 300 w 960"/>
                    <a:gd name="T39" fmla="*/ 658 h 680"/>
                    <a:gd name="T40" fmla="*/ 282 w 960"/>
                    <a:gd name="T41" fmla="*/ 669 h 680"/>
                    <a:gd name="T42" fmla="*/ 277 w 960"/>
                    <a:gd name="T43" fmla="*/ 672 h 680"/>
                    <a:gd name="T44" fmla="*/ 267 w 960"/>
                    <a:gd name="T45" fmla="*/ 680 h 680"/>
                    <a:gd name="T46" fmla="*/ 0 w 960"/>
                    <a:gd name="T47" fmla="*/ 312 h 680"/>
                    <a:gd name="T48" fmla="*/ 126 w 960"/>
                    <a:gd name="T49" fmla="*/ 231 h 680"/>
                    <a:gd name="T50" fmla="*/ 327 w 960"/>
                    <a:gd name="T51" fmla="*/ 132 h 680"/>
                    <a:gd name="T52" fmla="*/ 332 w 960"/>
                    <a:gd name="T53" fmla="*/ 130 h 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960" h="680">
                      <a:moveTo>
                        <a:pt x="332" y="130"/>
                      </a:moveTo>
                      <a:cubicBezTo>
                        <a:pt x="338" y="128"/>
                        <a:pt x="343" y="125"/>
                        <a:pt x="349" y="123"/>
                      </a:cubicBezTo>
                      <a:cubicBezTo>
                        <a:pt x="353" y="121"/>
                        <a:pt x="358" y="120"/>
                        <a:pt x="362" y="118"/>
                      </a:cubicBezTo>
                      <a:cubicBezTo>
                        <a:pt x="365" y="117"/>
                        <a:pt x="368" y="116"/>
                        <a:pt x="371" y="114"/>
                      </a:cubicBezTo>
                      <a:cubicBezTo>
                        <a:pt x="378" y="112"/>
                        <a:pt x="385" y="109"/>
                        <a:pt x="392" y="107"/>
                      </a:cubicBezTo>
                      <a:cubicBezTo>
                        <a:pt x="392" y="106"/>
                        <a:pt x="392" y="106"/>
                        <a:pt x="392" y="106"/>
                      </a:cubicBezTo>
                      <a:cubicBezTo>
                        <a:pt x="539" y="52"/>
                        <a:pt x="692" y="18"/>
                        <a:pt x="848" y="5"/>
                      </a:cubicBezTo>
                      <a:cubicBezTo>
                        <a:pt x="852" y="5"/>
                        <a:pt x="856" y="5"/>
                        <a:pt x="860" y="4"/>
                      </a:cubicBezTo>
                      <a:cubicBezTo>
                        <a:pt x="861" y="4"/>
                        <a:pt x="861" y="4"/>
                        <a:pt x="862" y="4"/>
                      </a:cubicBezTo>
                      <a:cubicBezTo>
                        <a:pt x="895" y="2"/>
                        <a:pt x="927" y="0"/>
                        <a:pt x="960" y="0"/>
                      </a:cubicBezTo>
                      <a:cubicBezTo>
                        <a:pt x="960" y="454"/>
                        <a:pt x="960" y="454"/>
                        <a:pt x="960" y="454"/>
                      </a:cubicBezTo>
                      <a:cubicBezTo>
                        <a:pt x="917" y="455"/>
                        <a:pt x="874" y="459"/>
                        <a:pt x="832" y="464"/>
                      </a:cubicBezTo>
                      <a:cubicBezTo>
                        <a:pt x="832" y="464"/>
                        <a:pt x="832" y="464"/>
                        <a:pt x="832" y="464"/>
                      </a:cubicBezTo>
                      <a:cubicBezTo>
                        <a:pt x="827" y="465"/>
                        <a:pt x="823" y="465"/>
                        <a:pt x="819" y="466"/>
                      </a:cubicBezTo>
                      <a:cubicBezTo>
                        <a:pt x="708" y="481"/>
                        <a:pt x="599" y="510"/>
                        <a:pt x="495" y="554"/>
                      </a:cubicBezTo>
                      <a:cubicBezTo>
                        <a:pt x="444" y="576"/>
                        <a:pt x="394" y="601"/>
                        <a:pt x="346" y="629"/>
                      </a:cubicBezTo>
                      <a:cubicBezTo>
                        <a:pt x="345" y="630"/>
                        <a:pt x="343" y="631"/>
                        <a:pt x="342" y="632"/>
                      </a:cubicBezTo>
                      <a:cubicBezTo>
                        <a:pt x="337" y="635"/>
                        <a:pt x="332" y="638"/>
                        <a:pt x="327" y="641"/>
                      </a:cubicBezTo>
                      <a:cubicBezTo>
                        <a:pt x="320" y="645"/>
                        <a:pt x="314" y="649"/>
                        <a:pt x="307" y="653"/>
                      </a:cubicBezTo>
                      <a:cubicBezTo>
                        <a:pt x="305" y="654"/>
                        <a:pt x="302" y="656"/>
                        <a:pt x="300" y="658"/>
                      </a:cubicBezTo>
                      <a:cubicBezTo>
                        <a:pt x="294" y="662"/>
                        <a:pt x="288" y="665"/>
                        <a:pt x="282" y="669"/>
                      </a:cubicBezTo>
                      <a:cubicBezTo>
                        <a:pt x="281" y="670"/>
                        <a:pt x="279" y="671"/>
                        <a:pt x="277" y="672"/>
                      </a:cubicBezTo>
                      <a:cubicBezTo>
                        <a:pt x="274" y="675"/>
                        <a:pt x="270" y="677"/>
                        <a:pt x="267" y="680"/>
                      </a:cubicBezTo>
                      <a:cubicBezTo>
                        <a:pt x="0" y="312"/>
                        <a:pt x="0" y="312"/>
                        <a:pt x="0" y="312"/>
                      </a:cubicBezTo>
                      <a:cubicBezTo>
                        <a:pt x="40" y="283"/>
                        <a:pt x="83" y="256"/>
                        <a:pt x="126" y="231"/>
                      </a:cubicBezTo>
                      <a:cubicBezTo>
                        <a:pt x="191" y="194"/>
                        <a:pt x="258" y="160"/>
                        <a:pt x="327" y="132"/>
                      </a:cubicBezTo>
                      <a:cubicBezTo>
                        <a:pt x="329" y="131"/>
                        <a:pt x="330" y="131"/>
                        <a:pt x="332" y="130"/>
                      </a:cubicBezTo>
                      <a:close/>
                    </a:path>
                  </a:pathLst>
                </a:custGeom>
                <a:solidFill>
                  <a:schemeClr val="accent3">
                    <a:alpha val="3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>
                    <a:cs typeface="MiSans" panose="00000500000000000000" charset="-122"/>
                  </a:endParaRPr>
                </a:p>
              </p:txBody>
            </p:sp>
            <p:sp>
              <p:nvSpPr>
                <p:cNvPr id="53" name="Freeform 135"/>
                <p:cNvSpPr/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3915109" y="1975501"/>
                  <a:ext cx="481241" cy="340133"/>
                </a:xfrm>
                <a:custGeom>
                  <a:avLst/>
                  <a:gdLst>
                    <a:gd name="T0" fmla="*/ 100 w 960"/>
                    <a:gd name="T1" fmla="*/ 4 h 680"/>
                    <a:gd name="T2" fmla="*/ 112 w 960"/>
                    <a:gd name="T3" fmla="*/ 5 h 680"/>
                    <a:gd name="T4" fmla="*/ 591 w 960"/>
                    <a:gd name="T5" fmla="*/ 115 h 680"/>
                    <a:gd name="T6" fmla="*/ 596 w 960"/>
                    <a:gd name="T7" fmla="*/ 117 h 680"/>
                    <a:gd name="T8" fmla="*/ 613 w 960"/>
                    <a:gd name="T9" fmla="*/ 124 h 680"/>
                    <a:gd name="T10" fmla="*/ 626 w 960"/>
                    <a:gd name="T11" fmla="*/ 129 h 680"/>
                    <a:gd name="T12" fmla="*/ 635 w 960"/>
                    <a:gd name="T13" fmla="*/ 133 h 680"/>
                    <a:gd name="T14" fmla="*/ 656 w 960"/>
                    <a:gd name="T15" fmla="*/ 142 h 680"/>
                    <a:gd name="T16" fmla="*/ 657 w 960"/>
                    <a:gd name="T17" fmla="*/ 142 h 680"/>
                    <a:gd name="T18" fmla="*/ 834 w 960"/>
                    <a:gd name="T19" fmla="*/ 231 h 680"/>
                    <a:gd name="T20" fmla="*/ 960 w 960"/>
                    <a:gd name="T21" fmla="*/ 312 h 680"/>
                    <a:gd name="T22" fmla="*/ 693 w 960"/>
                    <a:gd name="T23" fmla="*/ 680 h 680"/>
                    <a:gd name="T24" fmla="*/ 683 w 960"/>
                    <a:gd name="T25" fmla="*/ 673 h 680"/>
                    <a:gd name="T26" fmla="*/ 676 w 960"/>
                    <a:gd name="T27" fmla="*/ 668 h 680"/>
                    <a:gd name="T28" fmla="*/ 662 w 960"/>
                    <a:gd name="T29" fmla="*/ 659 h 680"/>
                    <a:gd name="T30" fmla="*/ 652 w 960"/>
                    <a:gd name="T31" fmla="*/ 652 h 680"/>
                    <a:gd name="T32" fmla="*/ 647 w 960"/>
                    <a:gd name="T33" fmla="*/ 650 h 680"/>
                    <a:gd name="T34" fmla="*/ 616 w 960"/>
                    <a:gd name="T35" fmla="*/ 631 h 680"/>
                    <a:gd name="T36" fmla="*/ 615 w 960"/>
                    <a:gd name="T37" fmla="*/ 630 h 680"/>
                    <a:gd name="T38" fmla="*/ 465 w 960"/>
                    <a:gd name="T39" fmla="*/ 554 h 680"/>
                    <a:gd name="T40" fmla="*/ 140 w 960"/>
                    <a:gd name="T41" fmla="*/ 466 h 680"/>
                    <a:gd name="T42" fmla="*/ 128 w 960"/>
                    <a:gd name="T43" fmla="*/ 464 h 680"/>
                    <a:gd name="T44" fmla="*/ 128 w 960"/>
                    <a:gd name="T45" fmla="*/ 464 h 680"/>
                    <a:gd name="T46" fmla="*/ 0 w 960"/>
                    <a:gd name="T47" fmla="*/ 454 h 680"/>
                    <a:gd name="T48" fmla="*/ 0 w 960"/>
                    <a:gd name="T49" fmla="*/ 0 h 680"/>
                    <a:gd name="T50" fmla="*/ 97 w 960"/>
                    <a:gd name="T51" fmla="*/ 4 h 680"/>
                    <a:gd name="T52" fmla="*/ 100 w 960"/>
                    <a:gd name="T53" fmla="*/ 4 h 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960" h="680">
                      <a:moveTo>
                        <a:pt x="100" y="4"/>
                      </a:moveTo>
                      <a:cubicBezTo>
                        <a:pt x="104" y="5"/>
                        <a:pt x="108" y="5"/>
                        <a:pt x="112" y="5"/>
                      </a:cubicBezTo>
                      <a:cubicBezTo>
                        <a:pt x="276" y="19"/>
                        <a:pt x="437" y="56"/>
                        <a:pt x="591" y="115"/>
                      </a:cubicBezTo>
                      <a:cubicBezTo>
                        <a:pt x="593" y="116"/>
                        <a:pt x="594" y="117"/>
                        <a:pt x="596" y="117"/>
                      </a:cubicBezTo>
                      <a:cubicBezTo>
                        <a:pt x="602" y="119"/>
                        <a:pt x="607" y="122"/>
                        <a:pt x="613" y="124"/>
                      </a:cubicBezTo>
                      <a:cubicBezTo>
                        <a:pt x="617" y="126"/>
                        <a:pt x="622" y="127"/>
                        <a:pt x="626" y="129"/>
                      </a:cubicBezTo>
                      <a:cubicBezTo>
                        <a:pt x="629" y="130"/>
                        <a:pt x="632" y="132"/>
                        <a:pt x="635" y="133"/>
                      </a:cubicBezTo>
                      <a:cubicBezTo>
                        <a:pt x="642" y="136"/>
                        <a:pt x="649" y="139"/>
                        <a:pt x="656" y="142"/>
                      </a:cubicBezTo>
                      <a:cubicBezTo>
                        <a:pt x="656" y="142"/>
                        <a:pt x="656" y="142"/>
                        <a:pt x="657" y="142"/>
                      </a:cubicBezTo>
                      <a:cubicBezTo>
                        <a:pt x="717" y="168"/>
                        <a:pt x="776" y="198"/>
                        <a:pt x="834" y="231"/>
                      </a:cubicBezTo>
                      <a:cubicBezTo>
                        <a:pt x="877" y="256"/>
                        <a:pt x="919" y="283"/>
                        <a:pt x="960" y="312"/>
                      </a:cubicBezTo>
                      <a:cubicBezTo>
                        <a:pt x="693" y="680"/>
                        <a:pt x="693" y="680"/>
                        <a:pt x="693" y="680"/>
                      </a:cubicBezTo>
                      <a:cubicBezTo>
                        <a:pt x="690" y="677"/>
                        <a:pt x="686" y="675"/>
                        <a:pt x="683" y="673"/>
                      </a:cubicBezTo>
                      <a:cubicBezTo>
                        <a:pt x="681" y="671"/>
                        <a:pt x="678" y="670"/>
                        <a:pt x="676" y="668"/>
                      </a:cubicBezTo>
                      <a:cubicBezTo>
                        <a:pt x="671" y="665"/>
                        <a:pt x="667" y="662"/>
                        <a:pt x="662" y="659"/>
                      </a:cubicBezTo>
                      <a:cubicBezTo>
                        <a:pt x="658" y="657"/>
                        <a:pt x="655" y="654"/>
                        <a:pt x="652" y="652"/>
                      </a:cubicBezTo>
                      <a:cubicBezTo>
                        <a:pt x="650" y="651"/>
                        <a:pt x="649" y="651"/>
                        <a:pt x="647" y="650"/>
                      </a:cubicBezTo>
                      <a:cubicBezTo>
                        <a:pt x="637" y="643"/>
                        <a:pt x="627" y="637"/>
                        <a:pt x="616" y="631"/>
                      </a:cubicBezTo>
                      <a:cubicBezTo>
                        <a:pt x="616" y="630"/>
                        <a:pt x="615" y="630"/>
                        <a:pt x="615" y="630"/>
                      </a:cubicBezTo>
                      <a:cubicBezTo>
                        <a:pt x="567" y="601"/>
                        <a:pt x="517" y="576"/>
                        <a:pt x="465" y="554"/>
                      </a:cubicBezTo>
                      <a:cubicBezTo>
                        <a:pt x="361" y="510"/>
                        <a:pt x="252" y="481"/>
                        <a:pt x="140" y="466"/>
                      </a:cubicBezTo>
                      <a:cubicBezTo>
                        <a:pt x="136" y="465"/>
                        <a:pt x="132" y="465"/>
                        <a:pt x="128" y="464"/>
                      </a:cubicBezTo>
                      <a:cubicBezTo>
                        <a:pt x="128" y="464"/>
                        <a:pt x="128" y="464"/>
                        <a:pt x="128" y="464"/>
                      </a:cubicBezTo>
                      <a:cubicBezTo>
                        <a:pt x="85" y="459"/>
                        <a:pt x="43" y="455"/>
                        <a:pt x="0" y="454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32" y="0"/>
                        <a:pt x="65" y="2"/>
                        <a:pt x="97" y="4"/>
                      </a:cubicBezTo>
                      <a:cubicBezTo>
                        <a:pt x="98" y="4"/>
                        <a:pt x="99" y="4"/>
                        <a:pt x="100" y="4"/>
                      </a:cubicBez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p>
                  <a:endParaRPr lang="en-US">
                    <a:cs typeface="MiSans" panose="00000500000000000000" charset="-122"/>
                  </a:endParaRPr>
                </a:p>
              </p:txBody>
            </p:sp>
            <p:sp>
              <p:nvSpPr>
                <p:cNvPr id="54" name="Freeform 136"/>
                <p:cNvSpPr/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4287623" y="2149517"/>
                  <a:ext cx="431485" cy="479398"/>
                </a:xfrm>
                <a:custGeom>
                  <a:avLst/>
                  <a:gdLst>
                    <a:gd name="T0" fmla="*/ 449 w 861"/>
                    <a:gd name="T1" fmla="*/ 158 h 958"/>
                    <a:gd name="T2" fmla="*/ 531 w 861"/>
                    <a:gd name="T3" fmla="*/ 246 h 958"/>
                    <a:gd name="T4" fmla="*/ 538 w 861"/>
                    <a:gd name="T5" fmla="*/ 254 h 958"/>
                    <a:gd name="T6" fmla="*/ 543 w 861"/>
                    <a:gd name="T7" fmla="*/ 260 h 958"/>
                    <a:gd name="T8" fmla="*/ 724 w 861"/>
                    <a:gd name="T9" fmla="*/ 516 h 958"/>
                    <a:gd name="T10" fmla="*/ 817 w 861"/>
                    <a:gd name="T11" fmla="*/ 702 h 958"/>
                    <a:gd name="T12" fmla="*/ 861 w 861"/>
                    <a:gd name="T13" fmla="*/ 817 h 958"/>
                    <a:gd name="T14" fmla="*/ 429 w 861"/>
                    <a:gd name="T15" fmla="*/ 958 h 958"/>
                    <a:gd name="T16" fmla="*/ 401 w 861"/>
                    <a:gd name="T17" fmla="*/ 885 h 958"/>
                    <a:gd name="T18" fmla="*/ 372 w 861"/>
                    <a:gd name="T19" fmla="*/ 822 h 958"/>
                    <a:gd name="T20" fmla="*/ 370 w 861"/>
                    <a:gd name="T21" fmla="*/ 819 h 958"/>
                    <a:gd name="T22" fmla="*/ 359 w 861"/>
                    <a:gd name="T23" fmla="*/ 796 h 958"/>
                    <a:gd name="T24" fmla="*/ 355 w 861"/>
                    <a:gd name="T25" fmla="*/ 788 h 958"/>
                    <a:gd name="T26" fmla="*/ 345 w 861"/>
                    <a:gd name="T27" fmla="*/ 770 h 958"/>
                    <a:gd name="T28" fmla="*/ 339 w 861"/>
                    <a:gd name="T29" fmla="*/ 759 h 958"/>
                    <a:gd name="T30" fmla="*/ 330 w 861"/>
                    <a:gd name="T31" fmla="*/ 744 h 958"/>
                    <a:gd name="T32" fmla="*/ 322 w 861"/>
                    <a:gd name="T33" fmla="*/ 729 h 958"/>
                    <a:gd name="T34" fmla="*/ 315 w 861"/>
                    <a:gd name="T35" fmla="*/ 718 h 958"/>
                    <a:gd name="T36" fmla="*/ 304 w 861"/>
                    <a:gd name="T37" fmla="*/ 700 h 958"/>
                    <a:gd name="T38" fmla="*/ 299 w 861"/>
                    <a:gd name="T39" fmla="*/ 693 h 958"/>
                    <a:gd name="T40" fmla="*/ 285 w 861"/>
                    <a:gd name="T41" fmla="*/ 671 h 958"/>
                    <a:gd name="T42" fmla="*/ 283 w 861"/>
                    <a:gd name="T43" fmla="*/ 669 h 958"/>
                    <a:gd name="T44" fmla="*/ 243 w 861"/>
                    <a:gd name="T45" fmla="*/ 612 h 958"/>
                    <a:gd name="T46" fmla="*/ 35 w 861"/>
                    <a:gd name="T47" fmla="*/ 396 h 958"/>
                    <a:gd name="T48" fmla="*/ 26 w 861"/>
                    <a:gd name="T49" fmla="*/ 389 h 958"/>
                    <a:gd name="T50" fmla="*/ 18 w 861"/>
                    <a:gd name="T51" fmla="*/ 382 h 958"/>
                    <a:gd name="T52" fmla="*/ 0 w 861"/>
                    <a:gd name="T53" fmla="*/ 368 h 958"/>
                    <a:gd name="T54" fmla="*/ 268 w 861"/>
                    <a:gd name="T55" fmla="*/ 0 h 958"/>
                    <a:gd name="T56" fmla="*/ 449 w 861"/>
                    <a:gd name="T57" fmla="*/ 158 h 9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861" h="958">
                      <a:moveTo>
                        <a:pt x="449" y="158"/>
                      </a:moveTo>
                      <a:cubicBezTo>
                        <a:pt x="477" y="186"/>
                        <a:pt x="505" y="216"/>
                        <a:pt x="531" y="246"/>
                      </a:cubicBezTo>
                      <a:cubicBezTo>
                        <a:pt x="533" y="248"/>
                        <a:pt x="535" y="251"/>
                        <a:pt x="538" y="254"/>
                      </a:cubicBezTo>
                      <a:cubicBezTo>
                        <a:pt x="540" y="256"/>
                        <a:pt x="541" y="258"/>
                        <a:pt x="543" y="260"/>
                      </a:cubicBezTo>
                      <a:cubicBezTo>
                        <a:pt x="611" y="340"/>
                        <a:pt x="671" y="425"/>
                        <a:pt x="724" y="516"/>
                      </a:cubicBezTo>
                      <a:cubicBezTo>
                        <a:pt x="759" y="577"/>
                        <a:pt x="790" y="639"/>
                        <a:pt x="817" y="702"/>
                      </a:cubicBezTo>
                      <a:cubicBezTo>
                        <a:pt x="833" y="740"/>
                        <a:pt x="848" y="778"/>
                        <a:pt x="861" y="817"/>
                      </a:cubicBezTo>
                      <a:cubicBezTo>
                        <a:pt x="429" y="958"/>
                        <a:pt x="429" y="958"/>
                        <a:pt x="429" y="958"/>
                      </a:cubicBezTo>
                      <a:cubicBezTo>
                        <a:pt x="420" y="933"/>
                        <a:pt x="411" y="909"/>
                        <a:pt x="401" y="885"/>
                      </a:cubicBezTo>
                      <a:cubicBezTo>
                        <a:pt x="392" y="864"/>
                        <a:pt x="382" y="843"/>
                        <a:pt x="372" y="822"/>
                      </a:cubicBezTo>
                      <a:cubicBezTo>
                        <a:pt x="371" y="821"/>
                        <a:pt x="371" y="820"/>
                        <a:pt x="370" y="819"/>
                      </a:cubicBezTo>
                      <a:cubicBezTo>
                        <a:pt x="367" y="811"/>
                        <a:pt x="363" y="803"/>
                        <a:pt x="359" y="796"/>
                      </a:cubicBezTo>
                      <a:cubicBezTo>
                        <a:pt x="357" y="793"/>
                        <a:pt x="356" y="791"/>
                        <a:pt x="355" y="788"/>
                      </a:cubicBezTo>
                      <a:cubicBezTo>
                        <a:pt x="351" y="782"/>
                        <a:pt x="348" y="776"/>
                        <a:pt x="345" y="770"/>
                      </a:cubicBezTo>
                      <a:cubicBezTo>
                        <a:pt x="343" y="766"/>
                        <a:pt x="341" y="762"/>
                        <a:pt x="339" y="759"/>
                      </a:cubicBezTo>
                      <a:cubicBezTo>
                        <a:pt x="336" y="754"/>
                        <a:pt x="333" y="749"/>
                        <a:pt x="330" y="744"/>
                      </a:cubicBezTo>
                      <a:cubicBezTo>
                        <a:pt x="327" y="739"/>
                        <a:pt x="324" y="734"/>
                        <a:pt x="322" y="729"/>
                      </a:cubicBezTo>
                      <a:cubicBezTo>
                        <a:pt x="319" y="726"/>
                        <a:pt x="317" y="722"/>
                        <a:pt x="315" y="718"/>
                      </a:cubicBezTo>
                      <a:cubicBezTo>
                        <a:pt x="311" y="712"/>
                        <a:pt x="308" y="706"/>
                        <a:pt x="304" y="700"/>
                      </a:cubicBezTo>
                      <a:cubicBezTo>
                        <a:pt x="302" y="698"/>
                        <a:pt x="301" y="696"/>
                        <a:pt x="299" y="693"/>
                      </a:cubicBezTo>
                      <a:cubicBezTo>
                        <a:pt x="295" y="686"/>
                        <a:pt x="290" y="679"/>
                        <a:pt x="285" y="671"/>
                      </a:cubicBezTo>
                      <a:cubicBezTo>
                        <a:pt x="284" y="670"/>
                        <a:pt x="284" y="670"/>
                        <a:pt x="283" y="669"/>
                      </a:cubicBezTo>
                      <a:cubicBezTo>
                        <a:pt x="270" y="650"/>
                        <a:pt x="257" y="631"/>
                        <a:pt x="243" y="612"/>
                      </a:cubicBezTo>
                      <a:cubicBezTo>
                        <a:pt x="182" y="532"/>
                        <a:pt x="113" y="459"/>
                        <a:pt x="35" y="396"/>
                      </a:cubicBezTo>
                      <a:cubicBezTo>
                        <a:pt x="32" y="394"/>
                        <a:pt x="29" y="391"/>
                        <a:pt x="26" y="389"/>
                      </a:cubicBezTo>
                      <a:cubicBezTo>
                        <a:pt x="23" y="386"/>
                        <a:pt x="21" y="384"/>
                        <a:pt x="18" y="382"/>
                      </a:cubicBezTo>
                      <a:cubicBezTo>
                        <a:pt x="12" y="377"/>
                        <a:pt x="6" y="373"/>
                        <a:pt x="0" y="368"/>
                      </a:cubicBezTo>
                      <a:cubicBezTo>
                        <a:pt x="268" y="0"/>
                        <a:pt x="268" y="0"/>
                        <a:pt x="268" y="0"/>
                      </a:cubicBezTo>
                      <a:cubicBezTo>
                        <a:pt x="331" y="48"/>
                        <a:pt x="392" y="101"/>
                        <a:pt x="449" y="158"/>
                      </a:cubicBez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p>
                  <a:endParaRPr lang="en-US">
                    <a:cs typeface="MiSans" panose="00000500000000000000" charset="-122"/>
                  </a:endParaRPr>
                </a:p>
              </p:txBody>
            </p:sp>
            <p:sp>
              <p:nvSpPr>
                <p:cNvPr id="56" name="Freeform 138"/>
                <p:cNvSpPr/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3031869" y="2588372"/>
                  <a:ext cx="254573" cy="505197"/>
                </a:xfrm>
                <a:custGeom>
                  <a:avLst/>
                  <a:gdLst>
                    <a:gd name="T0" fmla="*/ 502 w 508"/>
                    <a:gd name="T1" fmla="*/ 160 h 1010"/>
                    <a:gd name="T2" fmla="*/ 501 w 508"/>
                    <a:gd name="T3" fmla="*/ 162 h 1010"/>
                    <a:gd name="T4" fmla="*/ 498 w 508"/>
                    <a:gd name="T5" fmla="*/ 174 h 1010"/>
                    <a:gd name="T6" fmla="*/ 495 w 508"/>
                    <a:gd name="T7" fmla="*/ 187 h 1010"/>
                    <a:gd name="T8" fmla="*/ 494 w 508"/>
                    <a:gd name="T9" fmla="*/ 189 h 1010"/>
                    <a:gd name="T10" fmla="*/ 464 w 508"/>
                    <a:gd name="T11" fmla="*/ 347 h 1010"/>
                    <a:gd name="T12" fmla="*/ 455 w 508"/>
                    <a:gd name="T13" fmla="*/ 477 h 1010"/>
                    <a:gd name="T14" fmla="*/ 455 w 508"/>
                    <a:gd name="T15" fmla="*/ 479 h 1010"/>
                    <a:gd name="T16" fmla="*/ 455 w 508"/>
                    <a:gd name="T17" fmla="*/ 491 h 1010"/>
                    <a:gd name="T18" fmla="*/ 455 w 508"/>
                    <a:gd name="T19" fmla="*/ 496 h 1010"/>
                    <a:gd name="T20" fmla="*/ 455 w 508"/>
                    <a:gd name="T21" fmla="*/ 505 h 1010"/>
                    <a:gd name="T22" fmla="*/ 455 w 508"/>
                    <a:gd name="T23" fmla="*/ 513 h 1010"/>
                    <a:gd name="T24" fmla="*/ 455 w 508"/>
                    <a:gd name="T25" fmla="*/ 518 h 1010"/>
                    <a:gd name="T26" fmla="*/ 455 w 508"/>
                    <a:gd name="T27" fmla="*/ 530 h 1010"/>
                    <a:gd name="T28" fmla="*/ 455 w 508"/>
                    <a:gd name="T29" fmla="*/ 532 h 1010"/>
                    <a:gd name="T30" fmla="*/ 464 w 508"/>
                    <a:gd name="T31" fmla="*/ 662 h 1010"/>
                    <a:gd name="T32" fmla="*/ 494 w 508"/>
                    <a:gd name="T33" fmla="*/ 820 h 1010"/>
                    <a:gd name="T34" fmla="*/ 495 w 508"/>
                    <a:gd name="T35" fmla="*/ 822 h 1010"/>
                    <a:gd name="T36" fmla="*/ 498 w 508"/>
                    <a:gd name="T37" fmla="*/ 835 h 1010"/>
                    <a:gd name="T38" fmla="*/ 501 w 508"/>
                    <a:gd name="T39" fmla="*/ 847 h 1010"/>
                    <a:gd name="T40" fmla="*/ 502 w 508"/>
                    <a:gd name="T41" fmla="*/ 849 h 1010"/>
                    <a:gd name="T42" fmla="*/ 508 w 508"/>
                    <a:gd name="T43" fmla="*/ 869 h 1010"/>
                    <a:gd name="T44" fmla="*/ 75 w 508"/>
                    <a:gd name="T45" fmla="*/ 1010 h 1010"/>
                    <a:gd name="T46" fmla="*/ 59 w 508"/>
                    <a:gd name="T47" fmla="*/ 953 h 1010"/>
                    <a:gd name="T48" fmla="*/ 12 w 508"/>
                    <a:gd name="T49" fmla="*/ 712 h 1010"/>
                    <a:gd name="T50" fmla="*/ 0 w 508"/>
                    <a:gd name="T51" fmla="*/ 505 h 1010"/>
                    <a:gd name="T52" fmla="*/ 12 w 508"/>
                    <a:gd name="T53" fmla="*/ 297 h 1010"/>
                    <a:gd name="T54" fmla="*/ 59 w 508"/>
                    <a:gd name="T55" fmla="*/ 57 h 1010"/>
                    <a:gd name="T56" fmla="*/ 75 w 508"/>
                    <a:gd name="T57" fmla="*/ 0 h 1010"/>
                    <a:gd name="T58" fmla="*/ 508 w 508"/>
                    <a:gd name="T59" fmla="*/ 140 h 1010"/>
                    <a:gd name="T60" fmla="*/ 502 w 508"/>
                    <a:gd name="T61" fmla="*/ 160 h 10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08" h="1010">
                      <a:moveTo>
                        <a:pt x="502" y="160"/>
                      </a:moveTo>
                      <a:cubicBezTo>
                        <a:pt x="502" y="161"/>
                        <a:pt x="502" y="161"/>
                        <a:pt x="501" y="162"/>
                      </a:cubicBezTo>
                      <a:cubicBezTo>
                        <a:pt x="500" y="166"/>
                        <a:pt x="499" y="170"/>
                        <a:pt x="498" y="174"/>
                      </a:cubicBezTo>
                      <a:cubicBezTo>
                        <a:pt x="497" y="179"/>
                        <a:pt x="496" y="183"/>
                        <a:pt x="495" y="187"/>
                      </a:cubicBezTo>
                      <a:cubicBezTo>
                        <a:pt x="494" y="188"/>
                        <a:pt x="494" y="188"/>
                        <a:pt x="494" y="189"/>
                      </a:cubicBezTo>
                      <a:cubicBezTo>
                        <a:pt x="481" y="241"/>
                        <a:pt x="471" y="294"/>
                        <a:pt x="464" y="347"/>
                      </a:cubicBezTo>
                      <a:cubicBezTo>
                        <a:pt x="459" y="390"/>
                        <a:pt x="456" y="434"/>
                        <a:pt x="455" y="477"/>
                      </a:cubicBezTo>
                      <a:cubicBezTo>
                        <a:pt x="455" y="478"/>
                        <a:pt x="455" y="479"/>
                        <a:pt x="455" y="479"/>
                      </a:cubicBezTo>
                      <a:cubicBezTo>
                        <a:pt x="455" y="483"/>
                        <a:pt x="455" y="487"/>
                        <a:pt x="455" y="491"/>
                      </a:cubicBezTo>
                      <a:cubicBezTo>
                        <a:pt x="455" y="493"/>
                        <a:pt x="455" y="494"/>
                        <a:pt x="455" y="496"/>
                      </a:cubicBezTo>
                      <a:cubicBezTo>
                        <a:pt x="455" y="499"/>
                        <a:pt x="455" y="502"/>
                        <a:pt x="455" y="505"/>
                      </a:cubicBezTo>
                      <a:cubicBezTo>
                        <a:pt x="455" y="507"/>
                        <a:pt x="455" y="510"/>
                        <a:pt x="455" y="513"/>
                      </a:cubicBezTo>
                      <a:cubicBezTo>
                        <a:pt x="455" y="515"/>
                        <a:pt x="455" y="517"/>
                        <a:pt x="455" y="518"/>
                      </a:cubicBezTo>
                      <a:cubicBezTo>
                        <a:pt x="455" y="522"/>
                        <a:pt x="455" y="526"/>
                        <a:pt x="455" y="530"/>
                      </a:cubicBezTo>
                      <a:cubicBezTo>
                        <a:pt x="455" y="531"/>
                        <a:pt x="455" y="531"/>
                        <a:pt x="455" y="532"/>
                      </a:cubicBezTo>
                      <a:cubicBezTo>
                        <a:pt x="456" y="576"/>
                        <a:pt x="459" y="619"/>
                        <a:pt x="464" y="662"/>
                      </a:cubicBezTo>
                      <a:cubicBezTo>
                        <a:pt x="471" y="716"/>
                        <a:pt x="481" y="768"/>
                        <a:pt x="494" y="820"/>
                      </a:cubicBezTo>
                      <a:cubicBezTo>
                        <a:pt x="494" y="821"/>
                        <a:pt x="495" y="822"/>
                        <a:pt x="495" y="822"/>
                      </a:cubicBezTo>
                      <a:cubicBezTo>
                        <a:pt x="496" y="826"/>
                        <a:pt x="497" y="831"/>
                        <a:pt x="498" y="835"/>
                      </a:cubicBezTo>
                      <a:cubicBezTo>
                        <a:pt x="499" y="839"/>
                        <a:pt x="500" y="843"/>
                        <a:pt x="501" y="847"/>
                      </a:cubicBezTo>
                      <a:cubicBezTo>
                        <a:pt x="502" y="848"/>
                        <a:pt x="502" y="849"/>
                        <a:pt x="502" y="849"/>
                      </a:cubicBezTo>
                      <a:cubicBezTo>
                        <a:pt x="504" y="856"/>
                        <a:pt x="506" y="863"/>
                        <a:pt x="508" y="869"/>
                      </a:cubicBezTo>
                      <a:cubicBezTo>
                        <a:pt x="75" y="1010"/>
                        <a:pt x="75" y="1010"/>
                        <a:pt x="75" y="1010"/>
                      </a:cubicBezTo>
                      <a:cubicBezTo>
                        <a:pt x="70" y="991"/>
                        <a:pt x="64" y="972"/>
                        <a:pt x="59" y="953"/>
                      </a:cubicBezTo>
                      <a:cubicBezTo>
                        <a:pt x="38" y="873"/>
                        <a:pt x="22" y="793"/>
                        <a:pt x="12" y="712"/>
                      </a:cubicBezTo>
                      <a:cubicBezTo>
                        <a:pt x="4" y="644"/>
                        <a:pt x="0" y="575"/>
                        <a:pt x="0" y="505"/>
                      </a:cubicBezTo>
                      <a:cubicBezTo>
                        <a:pt x="0" y="435"/>
                        <a:pt x="4" y="366"/>
                        <a:pt x="12" y="297"/>
                      </a:cubicBezTo>
                      <a:cubicBezTo>
                        <a:pt x="22" y="216"/>
                        <a:pt x="38" y="136"/>
                        <a:pt x="59" y="57"/>
                      </a:cubicBezTo>
                      <a:cubicBezTo>
                        <a:pt x="64" y="38"/>
                        <a:pt x="70" y="19"/>
                        <a:pt x="75" y="0"/>
                      </a:cubicBezTo>
                      <a:cubicBezTo>
                        <a:pt x="508" y="140"/>
                        <a:pt x="508" y="140"/>
                        <a:pt x="508" y="140"/>
                      </a:cubicBezTo>
                      <a:cubicBezTo>
                        <a:pt x="506" y="147"/>
                        <a:pt x="504" y="153"/>
                        <a:pt x="502" y="160"/>
                      </a:cubicBezTo>
                      <a:close/>
                    </a:path>
                  </a:pathLst>
                </a:custGeom>
                <a:solidFill>
                  <a:schemeClr val="accent3">
                    <a:alpha val="3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>
                    <a:cs typeface="MiSans" panose="00000500000000000000" charset="-122"/>
                  </a:endParaRPr>
                </a:p>
              </p:txBody>
            </p:sp>
          </p:grpSp>
        </p:grpSp>
        <p:sp>
          <p:nvSpPr>
            <p:cNvPr id="57" name="文本框 56"/>
            <p:cNvSpPr txBox="1"/>
            <p:nvPr>
              <p:custDataLst>
                <p:tags r:id="rId26"/>
              </p:custDataLst>
            </p:nvPr>
          </p:nvSpPr>
          <p:spPr>
            <a:xfrm>
              <a:off x="8624" y="7857"/>
              <a:ext cx="2398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1600">
                  <a:solidFill>
                    <a:schemeClr val="bg1">
                      <a:alpha val="90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职工参保人数</a:t>
              </a:r>
              <a:endParaRPr lang="zh-CN" altLang="en-US" sz="1600">
                <a:solidFill>
                  <a:schemeClr val="bg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8513445" y="3181985"/>
            <a:ext cx="1791970" cy="2228850"/>
            <a:chOff x="12091" y="5008"/>
            <a:chExt cx="2822" cy="3510"/>
          </a:xfrm>
        </p:grpSpPr>
        <p:grpSp>
          <p:nvGrpSpPr>
            <p:cNvPr id="59" name="Group 3"/>
            <p:cNvGrpSpPr/>
            <p:nvPr/>
          </p:nvGrpSpPr>
          <p:grpSpPr>
            <a:xfrm rot="0">
              <a:off x="12091" y="5008"/>
              <a:ext cx="2732" cy="2725"/>
              <a:chOff x="5239191" y="2028028"/>
              <a:chExt cx="1734889" cy="1730677"/>
            </a:xfrm>
            <a:solidFill>
              <a:schemeClr val="accent3"/>
            </a:solidFill>
          </p:grpSpPr>
          <p:sp>
            <p:nvSpPr>
              <p:cNvPr id="60" name="TextBox 126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5239191" y="2601534"/>
                <a:ext cx="1734888" cy="58366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p>
                <a:pPr algn="ctr"/>
                <a:r>
                  <a:rPr lang="en-US" sz="3200" b="1" smtClean="0">
                    <a:solidFill>
                      <a:schemeClr val="bg1"/>
                    </a:solidFill>
                    <a:effectLst>
                      <a:outerShdw dist="50800" dir="2700000" algn="tl" rotWithShape="0">
                        <a:schemeClr val="accent3">
                          <a:alpha val="40000"/>
                        </a:schemeClr>
                      </a:outerShdw>
                    </a:effectLst>
                    <a:latin typeface="MiSans Bold" panose="00000800000000000000" charset="-122"/>
                    <a:ea typeface="MiSans Bold" panose="00000800000000000000" charset="-122"/>
                    <a:cs typeface="MiSans Bold" panose="00000800000000000000" charset="-122"/>
                  </a:rPr>
                  <a:t>5586</a:t>
                </a:r>
                <a:endParaRPr lang="en-US" sz="3200" b="1" smtClean="0">
                  <a:solidFill>
                    <a:schemeClr val="bg1"/>
                  </a:solidFill>
                  <a:effectLst>
                    <a:outerShdw dist="50800" dir="2700000" algn="tl" rotWithShape="0">
                      <a:schemeClr val="accent3">
                        <a:alpha val="40000"/>
                      </a:schemeClr>
                    </a:outerShdw>
                  </a:effectLst>
                  <a:latin typeface="MiSans Bold" panose="00000800000000000000" charset="-122"/>
                  <a:ea typeface="MiSans Bold" panose="00000800000000000000" charset="-122"/>
                  <a:cs typeface="MiSans Bold" panose="00000800000000000000" charset="-122"/>
                </a:endParaRPr>
              </a:p>
            </p:txBody>
          </p:sp>
          <p:grpSp>
            <p:nvGrpSpPr>
              <p:cNvPr id="61" name="Group 61"/>
              <p:cNvGrpSpPr/>
              <p:nvPr/>
            </p:nvGrpSpPr>
            <p:grpSpPr>
              <a:xfrm>
                <a:off x="5239191" y="2028028"/>
                <a:ext cx="1734889" cy="1730677"/>
                <a:chOff x="5239191" y="1975501"/>
                <a:chExt cx="1734889" cy="1730677"/>
              </a:xfrm>
              <a:grpFill/>
            </p:grpSpPr>
            <p:sp>
              <p:nvSpPr>
                <p:cNvPr id="62" name="Freeform 129"/>
                <p:cNvSpPr/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6494945" y="3052502"/>
                  <a:ext cx="431485" cy="479135"/>
                </a:xfrm>
                <a:custGeom>
                  <a:avLst/>
                  <a:gdLst>
                    <a:gd name="T0" fmla="*/ 724 w 861"/>
                    <a:gd name="T1" fmla="*/ 442 h 958"/>
                    <a:gd name="T2" fmla="*/ 544 w 861"/>
                    <a:gd name="T3" fmla="*/ 697 h 958"/>
                    <a:gd name="T4" fmla="*/ 537 w 861"/>
                    <a:gd name="T5" fmla="*/ 706 h 958"/>
                    <a:gd name="T6" fmla="*/ 532 w 861"/>
                    <a:gd name="T7" fmla="*/ 711 h 958"/>
                    <a:gd name="T8" fmla="*/ 449 w 861"/>
                    <a:gd name="T9" fmla="*/ 800 h 958"/>
                    <a:gd name="T10" fmla="*/ 268 w 861"/>
                    <a:gd name="T11" fmla="*/ 958 h 958"/>
                    <a:gd name="T12" fmla="*/ 0 w 861"/>
                    <a:gd name="T13" fmla="*/ 590 h 958"/>
                    <a:gd name="T14" fmla="*/ 19 w 861"/>
                    <a:gd name="T15" fmla="*/ 576 h 958"/>
                    <a:gd name="T16" fmla="*/ 25 w 861"/>
                    <a:gd name="T17" fmla="*/ 571 h 958"/>
                    <a:gd name="T18" fmla="*/ 37 w 861"/>
                    <a:gd name="T19" fmla="*/ 560 h 958"/>
                    <a:gd name="T20" fmla="*/ 243 w 861"/>
                    <a:gd name="T21" fmla="*/ 346 h 958"/>
                    <a:gd name="T22" fmla="*/ 283 w 861"/>
                    <a:gd name="T23" fmla="*/ 289 h 958"/>
                    <a:gd name="T24" fmla="*/ 285 w 861"/>
                    <a:gd name="T25" fmla="*/ 287 h 958"/>
                    <a:gd name="T26" fmla="*/ 299 w 861"/>
                    <a:gd name="T27" fmla="*/ 265 h 958"/>
                    <a:gd name="T28" fmla="*/ 304 w 861"/>
                    <a:gd name="T29" fmla="*/ 258 h 958"/>
                    <a:gd name="T30" fmla="*/ 315 w 861"/>
                    <a:gd name="T31" fmla="*/ 240 h 958"/>
                    <a:gd name="T32" fmla="*/ 322 w 861"/>
                    <a:gd name="T33" fmla="*/ 229 h 958"/>
                    <a:gd name="T34" fmla="*/ 330 w 861"/>
                    <a:gd name="T35" fmla="*/ 215 h 958"/>
                    <a:gd name="T36" fmla="*/ 339 w 861"/>
                    <a:gd name="T37" fmla="*/ 200 h 958"/>
                    <a:gd name="T38" fmla="*/ 345 w 861"/>
                    <a:gd name="T39" fmla="*/ 189 h 958"/>
                    <a:gd name="T40" fmla="*/ 355 w 861"/>
                    <a:gd name="T41" fmla="*/ 170 h 958"/>
                    <a:gd name="T42" fmla="*/ 359 w 861"/>
                    <a:gd name="T43" fmla="*/ 163 h 958"/>
                    <a:gd name="T44" fmla="*/ 370 w 861"/>
                    <a:gd name="T45" fmla="*/ 139 h 958"/>
                    <a:gd name="T46" fmla="*/ 372 w 861"/>
                    <a:gd name="T47" fmla="*/ 137 h 958"/>
                    <a:gd name="T48" fmla="*/ 401 w 861"/>
                    <a:gd name="T49" fmla="*/ 73 h 958"/>
                    <a:gd name="T50" fmla="*/ 429 w 861"/>
                    <a:gd name="T51" fmla="*/ 0 h 958"/>
                    <a:gd name="T52" fmla="*/ 861 w 861"/>
                    <a:gd name="T53" fmla="*/ 141 h 958"/>
                    <a:gd name="T54" fmla="*/ 817 w 861"/>
                    <a:gd name="T55" fmla="*/ 256 h 958"/>
                    <a:gd name="T56" fmla="*/ 724 w 861"/>
                    <a:gd name="T57" fmla="*/ 442 h 9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861" h="958">
                      <a:moveTo>
                        <a:pt x="724" y="442"/>
                      </a:moveTo>
                      <a:cubicBezTo>
                        <a:pt x="671" y="533"/>
                        <a:pt x="611" y="618"/>
                        <a:pt x="544" y="697"/>
                      </a:cubicBezTo>
                      <a:cubicBezTo>
                        <a:pt x="542" y="700"/>
                        <a:pt x="539" y="703"/>
                        <a:pt x="537" y="706"/>
                      </a:cubicBezTo>
                      <a:cubicBezTo>
                        <a:pt x="535" y="708"/>
                        <a:pt x="534" y="709"/>
                        <a:pt x="532" y="711"/>
                      </a:cubicBezTo>
                      <a:cubicBezTo>
                        <a:pt x="505" y="742"/>
                        <a:pt x="478" y="771"/>
                        <a:pt x="449" y="800"/>
                      </a:cubicBezTo>
                      <a:cubicBezTo>
                        <a:pt x="392" y="857"/>
                        <a:pt x="331" y="910"/>
                        <a:pt x="268" y="958"/>
                      </a:cubicBezTo>
                      <a:cubicBezTo>
                        <a:pt x="0" y="590"/>
                        <a:pt x="0" y="590"/>
                        <a:pt x="0" y="590"/>
                      </a:cubicBezTo>
                      <a:cubicBezTo>
                        <a:pt x="6" y="585"/>
                        <a:pt x="13" y="581"/>
                        <a:pt x="19" y="576"/>
                      </a:cubicBezTo>
                      <a:cubicBezTo>
                        <a:pt x="21" y="574"/>
                        <a:pt x="23" y="572"/>
                        <a:pt x="25" y="571"/>
                      </a:cubicBezTo>
                      <a:cubicBezTo>
                        <a:pt x="29" y="567"/>
                        <a:pt x="33" y="564"/>
                        <a:pt x="37" y="560"/>
                      </a:cubicBezTo>
                      <a:cubicBezTo>
                        <a:pt x="114" y="497"/>
                        <a:pt x="183" y="426"/>
                        <a:pt x="243" y="346"/>
                      </a:cubicBezTo>
                      <a:cubicBezTo>
                        <a:pt x="257" y="328"/>
                        <a:pt x="270" y="309"/>
                        <a:pt x="283" y="289"/>
                      </a:cubicBezTo>
                      <a:cubicBezTo>
                        <a:pt x="284" y="289"/>
                        <a:pt x="284" y="288"/>
                        <a:pt x="285" y="287"/>
                      </a:cubicBezTo>
                      <a:cubicBezTo>
                        <a:pt x="290" y="280"/>
                        <a:pt x="295" y="272"/>
                        <a:pt x="299" y="265"/>
                      </a:cubicBezTo>
                      <a:cubicBezTo>
                        <a:pt x="301" y="263"/>
                        <a:pt x="302" y="260"/>
                        <a:pt x="304" y="258"/>
                      </a:cubicBezTo>
                      <a:cubicBezTo>
                        <a:pt x="308" y="252"/>
                        <a:pt x="311" y="246"/>
                        <a:pt x="315" y="240"/>
                      </a:cubicBezTo>
                      <a:cubicBezTo>
                        <a:pt x="317" y="236"/>
                        <a:pt x="319" y="233"/>
                        <a:pt x="322" y="229"/>
                      </a:cubicBezTo>
                      <a:cubicBezTo>
                        <a:pt x="325" y="224"/>
                        <a:pt x="327" y="219"/>
                        <a:pt x="330" y="215"/>
                      </a:cubicBezTo>
                      <a:cubicBezTo>
                        <a:pt x="333" y="210"/>
                        <a:pt x="336" y="205"/>
                        <a:pt x="339" y="200"/>
                      </a:cubicBezTo>
                      <a:cubicBezTo>
                        <a:pt x="341" y="196"/>
                        <a:pt x="343" y="192"/>
                        <a:pt x="345" y="189"/>
                      </a:cubicBezTo>
                      <a:cubicBezTo>
                        <a:pt x="348" y="182"/>
                        <a:pt x="351" y="176"/>
                        <a:pt x="355" y="170"/>
                      </a:cubicBezTo>
                      <a:cubicBezTo>
                        <a:pt x="356" y="168"/>
                        <a:pt x="357" y="165"/>
                        <a:pt x="359" y="163"/>
                      </a:cubicBezTo>
                      <a:cubicBezTo>
                        <a:pt x="363" y="155"/>
                        <a:pt x="367" y="147"/>
                        <a:pt x="370" y="139"/>
                      </a:cubicBezTo>
                      <a:cubicBezTo>
                        <a:pt x="371" y="138"/>
                        <a:pt x="371" y="137"/>
                        <a:pt x="372" y="137"/>
                      </a:cubicBezTo>
                      <a:cubicBezTo>
                        <a:pt x="382" y="116"/>
                        <a:pt x="392" y="95"/>
                        <a:pt x="401" y="73"/>
                      </a:cubicBezTo>
                      <a:cubicBezTo>
                        <a:pt x="411" y="49"/>
                        <a:pt x="420" y="25"/>
                        <a:pt x="429" y="0"/>
                      </a:cubicBezTo>
                      <a:cubicBezTo>
                        <a:pt x="861" y="141"/>
                        <a:pt x="861" y="141"/>
                        <a:pt x="861" y="141"/>
                      </a:cubicBezTo>
                      <a:cubicBezTo>
                        <a:pt x="848" y="180"/>
                        <a:pt x="833" y="218"/>
                        <a:pt x="817" y="256"/>
                      </a:cubicBezTo>
                      <a:cubicBezTo>
                        <a:pt x="790" y="319"/>
                        <a:pt x="759" y="381"/>
                        <a:pt x="724" y="442"/>
                      </a:cubicBez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p>
                  <a:endParaRPr lang="en-US">
                    <a:cs typeface="MiSans" panose="00000500000000000000" charset="-122"/>
                  </a:endParaRPr>
                </a:p>
              </p:txBody>
            </p:sp>
            <p:sp>
              <p:nvSpPr>
                <p:cNvPr id="63" name="Freeform 130"/>
                <p:cNvSpPr/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6122431" y="3366045"/>
                  <a:ext cx="481241" cy="340133"/>
                </a:xfrm>
                <a:custGeom>
                  <a:avLst/>
                  <a:gdLst>
                    <a:gd name="T0" fmla="*/ 630 w 960"/>
                    <a:gd name="T1" fmla="*/ 549 h 680"/>
                    <a:gd name="T2" fmla="*/ 609 w 960"/>
                    <a:gd name="T3" fmla="*/ 557 h 680"/>
                    <a:gd name="T4" fmla="*/ 600 w 960"/>
                    <a:gd name="T5" fmla="*/ 561 h 680"/>
                    <a:gd name="T6" fmla="*/ 587 w 960"/>
                    <a:gd name="T7" fmla="*/ 566 h 680"/>
                    <a:gd name="T8" fmla="*/ 570 w 960"/>
                    <a:gd name="T9" fmla="*/ 572 h 680"/>
                    <a:gd name="T10" fmla="*/ 565 w 960"/>
                    <a:gd name="T11" fmla="*/ 574 h 680"/>
                    <a:gd name="T12" fmla="*/ 113 w 960"/>
                    <a:gd name="T13" fmla="*/ 674 h 680"/>
                    <a:gd name="T14" fmla="*/ 0 w 960"/>
                    <a:gd name="T15" fmla="*/ 680 h 680"/>
                    <a:gd name="T16" fmla="*/ 0 w 960"/>
                    <a:gd name="T17" fmla="*/ 225 h 680"/>
                    <a:gd name="T18" fmla="*/ 141 w 960"/>
                    <a:gd name="T19" fmla="*/ 214 h 680"/>
                    <a:gd name="T20" fmla="*/ 465 w 960"/>
                    <a:gd name="T21" fmla="*/ 125 h 680"/>
                    <a:gd name="T22" fmla="*/ 613 w 960"/>
                    <a:gd name="T23" fmla="*/ 51 h 680"/>
                    <a:gd name="T24" fmla="*/ 619 w 960"/>
                    <a:gd name="T25" fmla="*/ 47 h 680"/>
                    <a:gd name="T26" fmla="*/ 633 w 960"/>
                    <a:gd name="T27" fmla="*/ 39 h 680"/>
                    <a:gd name="T28" fmla="*/ 653 w 960"/>
                    <a:gd name="T29" fmla="*/ 26 h 680"/>
                    <a:gd name="T30" fmla="*/ 660 w 960"/>
                    <a:gd name="T31" fmla="*/ 22 h 680"/>
                    <a:gd name="T32" fmla="*/ 678 w 960"/>
                    <a:gd name="T33" fmla="*/ 10 h 680"/>
                    <a:gd name="T34" fmla="*/ 682 w 960"/>
                    <a:gd name="T35" fmla="*/ 7 h 680"/>
                    <a:gd name="T36" fmla="*/ 693 w 960"/>
                    <a:gd name="T37" fmla="*/ 0 h 680"/>
                    <a:gd name="T38" fmla="*/ 960 w 960"/>
                    <a:gd name="T39" fmla="*/ 368 h 680"/>
                    <a:gd name="T40" fmla="*/ 834 w 960"/>
                    <a:gd name="T41" fmla="*/ 448 h 680"/>
                    <a:gd name="T42" fmla="*/ 630 w 960"/>
                    <a:gd name="T43" fmla="*/ 548 h 680"/>
                    <a:gd name="T44" fmla="*/ 630 w 960"/>
                    <a:gd name="T45" fmla="*/ 549 h 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960" h="680">
                      <a:moveTo>
                        <a:pt x="630" y="549"/>
                      </a:moveTo>
                      <a:cubicBezTo>
                        <a:pt x="623" y="552"/>
                        <a:pt x="616" y="554"/>
                        <a:pt x="609" y="557"/>
                      </a:cubicBezTo>
                      <a:cubicBezTo>
                        <a:pt x="606" y="558"/>
                        <a:pt x="603" y="560"/>
                        <a:pt x="600" y="561"/>
                      </a:cubicBezTo>
                      <a:cubicBezTo>
                        <a:pt x="595" y="562"/>
                        <a:pt x="591" y="564"/>
                        <a:pt x="587" y="566"/>
                      </a:cubicBezTo>
                      <a:cubicBezTo>
                        <a:pt x="581" y="568"/>
                        <a:pt x="576" y="570"/>
                        <a:pt x="570" y="572"/>
                      </a:cubicBezTo>
                      <a:cubicBezTo>
                        <a:pt x="568" y="573"/>
                        <a:pt x="567" y="573"/>
                        <a:pt x="565" y="574"/>
                      </a:cubicBezTo>
                      <a:cubicBezTo>
                        <a:pt x="420" y="627"/>
                        <a:pt x="268" y="661"/>
                        <a:pt x="113" y="674"/>
                      </a:cubicBezTo>
                      <a:cubicBezTo>
                        <a:pt x="76" y="677"/>
                        <a:pt x="38" y="679"/>
                        <a:pt x="0" y="680"/>
                      </a:cubicBezTo>
                      <a:cubicBezTo>
                        <a:pt x="0" y="225"/>
                        <a:pt x="0" y="225"/>
                        <a:pt x="0" y="225"/>
                      </a:cubicBezTo>
                      <a:cubicBezTo>
                        <a:pt x="47" y="224"/>
                        <a:pt x="94" y="220"/>
                        <a:pt x="141" y="214"/>
                      </a:cubicBezTo>
                      <a:cubicBezTo>
                        <a:pt x="252" y="199"/>
                        <a:pt x="361" y="169"/>
                        <a:pt x="465" y="125"/>
                      </a:cubicBezTo>
                      <a:cubicBezTo>
                        <a:pt x="516" y="103"/>
                        <a:pt x="565" y="78"/>
                        <a:pt x="613" y="51"/>
                      </a:cubicBezTo>
                      <a:cubicBezTo>
                        <a:pt x="615" y="49"/>
                        <a:pt x="617" y="48"/>
                        <a:pt x="619" y="47"/>
                      </a:cubicBezTo>
                      <a:cubicBezTo>
                        <a:pt x="624" y="44"/>
                        <a:pt x="628" y="41"/>
                        <a:pt x="633" y="39"/>
                      </a:cubicBezTo>
                      <a:cubicBezTo>
                        <a:pt x="640" y="35"/>
                        <a:pt x="646" y="30"/>
                        <a:pt x="653" y="26"/>
                      </a:cubicBezTo>
                      <a:cubicBezTo>
                        <a:pt x="655" y="25"/>
                        <a:pt x="657" y="23"/>
                        <a:pt x="660" y="22"/>
                      </a:cubicBezTo>
                      <a:cubicBezTo>
                        <a:pt x="666" y="18"/>
                        <a:pt x="672" y="14"/>
                        <a:pt x="678" y="10"/>
                      </a:cubicBezTo>
                      <a:cubicBezTo>
                        <a:pt x="679" y="9"/>
                        <a:pt x="681" y="8"/>
                        <a:pt x="682" y="7"/>
                      </a:cubicBezTo>
                      <a:cubicBezTo>
                        <a:pt x="686" y="5"/>
                        <a:pt x="689" y="2"/>
                        <a:pt x="693" y="0"/>
                      </a:cubicBezTo>
                      <a:cubicBezTo>
                        <a:pt x="960" y="368"/>
                        <a:pt x="960" y="368"/>
                        <a:pt x="960" y="368"/>
                      </a:cubicBezTo>
                      <a:cubicBezTo>
                        <a:pt x="919" y="396"/>
                        <a:pt x="877" y="423"/>
                        <a:pt x="834" y="448"/>
                      </a:cubicBezTo>
                      <a:cubicBezTo>
                        <a:pt x="768" y="486"/>
                        <a:pt x="700" y="520"/>
                        <a:pt x="630" y="548"/>
                      </a:cubicBezTo>
                      <a:cubicBezTo>
                        <a:pt x="630" y="548"/>
                        <a:pt x="630" y="549"/>
                        <a:pt x="630" y="549"/>
                      </a:cubicBez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p>
                  <a:endParaRPr lang="en-US">
                    <a:cs typeface="MiSans" panose="00000500000000000000" charset="-122"/>
                  </a:endParaRPr>
                </a:p>
              </p:txBody>
            </p:sp>
            <p:sp>
              <p:nvSpPr>
                <p:cNvPr id="64" name="Freeform 132"/>
                <p:cNvSpPr/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5286841" y="3052502"/>
                  <a:ext cx="431485" cy="479135"/>
                </a:xfrm>
                <a:custGeom>
                  <a:avLst/>
                  <a:gdLst>
                    <a:gd name="T0" fmla="*/ 412 w 861"/>
                    <a:gd name="T1" fmla="*/ 800 h 958"/>
                    <a:gd name="T2" fmla="*/ 330 w 861"/>
                    <a:gd name="T3" fmla="*/ 713 h 958"/>
                    <a:gd name="T4" fmla="*/ 323 w 861"/>
                    <a:gd name="T5" fmla="*/ 705 h 958"/>
                    <a:gd name="T6" fmla="*/ 317 w 861"/>
                    <a:gd name="T7" fmla="*/ 698 h 958"/>
                    <a:gd name="T8" fmla="*/ 137 w 861"/>
                    <a:gd name="T9" fmla="*/ 442 h 958"/>
                    <a:gd name="T10" fmla="*/ 44 w 861"/>
                    <a:gd name="T11" fmla="*/ 256 h 958"/>
                    <a:gd name="T12" fmla="*/ 0 w 861"/>
                    <a:gd name="T13" fmla="*/ 141 h 958"/>
                    <a:gd name="T14" fmla="*/ 432 w 861"/>
                    <a:gd name="T15" fmla="*/ 0 h 958"/>
                    <a:gd name="T16" fmla="*/ 460 w 861"/>
                    <a:gd name="T17" fmla="*/ 73 h 958"/>
                    <a:gd name="T18" fmla="*/ 489 w 861"/>
                    <a:gd name="T19" fmla="*/ 137 h 958"/>
                    <a:gd name="T20" fmla="*/ 490 w 861"/>
                    <a:gd name="T21" fmla="*/ 139 h 958"/>
                    <a:gd name="T22" fmla="*/ 502 w 861"/>
                    <a:gd name="T23" fmla="*/ 163 h 958"/>
                    <a:gd name="T24" fmla="*/ 506 w 861"/>
                    <a:gd name="T25" fmla="*/ 170 h 958"/>
                    <a:gd name="T26" fmla="*/ 516 w 861"/>
                    <a:gd name="T27" fmla="*/ 189 h 958"/>
                    <a:gd name="T28" fmla="*/ 522 w 861"/>
                    <a:gd name="T29" fmla="*/ 200 h 958"/>
                    <a:gd name="T30" fmla="*/ 531 w 861"/>
                    <a:gd name="T31" fmla="*/ 215 h 958"/>
                    <a:gd name="T32" fmla="*/ 539 w 861"/>
                    <a:gd name="T33" fmla="*/ 229 h 958"/>
                    <a:gd name="T34" fmla="*/ 546 w 861"/>
                    <a:gd name="T35" fmla="*/ 240 h 958"/>
                    <a:gd name="T36" fmla="*/ 557 w 861"/>
                    <a:gd name="T37" fmla="*/ 258 h 958"/>
                    <a:gd name="T38" fmla="*/ 561 w 861"/>
                    <a:gd name="T39" fmla="*/ 265 h 958"/>
                    <a:gd name="T40" fmla="*/ 576 w 861"/>
                    <a:gd name="T41" fmla="*/ 287 h 958"/>
                    <a:gd name="T42" fmla="*/ 577 w 861"/>
                    <a:gd name="T43" fmla="*/ 289 h 958"/>
                    <a:gd name="T44" fmla="*/ 618 w 861"/>
                    <a:gd name="T45" fmla="*/ 346 h 958"/>
                    <a:gd name="T46" fmla="*/ 826 w 861"/>
                    <a:gd name="T47" fmla="*/ 563 h 958"/>
                    <a:gd name="T48" fmla="*/ 834 w 861"/>
                    <a:gd name="T49" fmla="*/ 570 h 958"/>
                    <a:gd name="T50" fmla="*/ 843 w 861"/>
                    <a:gd name="T51" fmla="*/ 577 h 958"/>
                    <a:gd name="T52" fmla="*/ 861 w 861"/>
                    <a:gd name="T53" fmla="*/ 590 h 958"/>
                    <a:gd name="T54" fmla="*/ 593 w 861"/>
                    <a:gd name="T55" fmla="*/ 958 h 958"/>
                    <a:gd name="T56" fmla="*/ 412 w 861"/>
                    <a:gd name="T57" fmla="*/ 800 h 9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861" h="958">
                      <a:moveTo>
                        <a:pt x="412" y="800"/>
                      </a:moveTo>
                      <a:cubicBezTo>
                        <a:pt x="384" y="772"/>
                        <a:pt x="356" y="743"/>
                        <a:pt x="330" y="713"/>
                      </a:cubicBezTo>
                      <a:cubicBezTo>
                        <a:pt x="328" y="710"/>
                        <a:pt x="325" y="707"/>
                        <a:pt x="323" y="705"/>
                      </a:cubicBezTo>
                      <a:cubicBezTo>
                        <a:pt x="321" y="702"/>
                        <a:pt x="319" y="700"/>
                        <a:pt x="317" y="698"/>
                      </a:cubicBezTo>
                      <a:cubicBezTo>
                        <a:pt x="250" y="619"/>
                        <a:pt x="189" y="533"/>
                        <a:pt x="137" y="442"/>
                      </a:cubicBezTo>
                      <a:cubicBezTo>
                        <a:pt x="102" y="381"/>
                        <a:pt x="71" y="319"/>
                        <a:pt x="44" y="256"/>
                      </a:cubicBezTo>
                      <a:cubicBezTo>
                        <a:pt x="28" y="218"/>
                        <a:pt x="13" y="180"/>
                        <a:pt x="0" y="141"/>
                      </a:cubicBezTo>
                      <a:cubicBezTo>
                        <a:pt x="432" y="0"/>
                        <a:pt x="432" y="0"/>
                        <a:pt x="432" y="0"/>
                      </a:cubicBezTo>
                      <a:cubicBezTo>
                        <a:pt x="441" y="25"/>
                        <a:pt x="450" y="49"/>
                        <a:pt x="460" y="73"/>
                      </a:cubicBezTo>
                      <a:cubicBezTo>
                        <a:pt x="469" y="95"/>
                        <a:pt x="479" y="116"/>
                        <a:pt x="489" y="137"/>
                      </a:cubicBezTo>
                      <a:cubicBezTo>
                        <a:pt x="489" y="137"/>
                        <a:pt x="490" y="138"/>
                        <a:pt x="490" y="139"/>
                      </a:cubicBezTo>
                      <a:cubicBezTo>
                        <a:pt x="494" y="147"/>
                        <a:pt x="498" y="155"/>
                        <a:pt x="502" y="163"/>
                      </a:cubicBezTo>
                      <a:cubicBezTo>
                        <a:pt x="503" y="165"/>
                        <a:pt x="505" y="168"/>
                        <a:pt x="506" y="170"/>
                      </a:cubicBezTo>
                      <a:cubicBezTo>
                        <a:pt x="509" y="176"/>
                        <a:pt x="513" y="182"/>
                        <a:pt x="516" y="189"/>
                      </a:cubicBezTo>
                      <a:cubicBezTo>
                        <a:pt x="518" y="192"/>
                        <a:pt x="520" y="196"/>
                        <a:pt x="522" y="200"/>
                      </a:cubicBezTo>
                      <a:cubicBezTo>
                        <a:pt x="525" y="205"/>
                        <a:pt x="528" y="210"/>
                        <a:pt x="531" y="215"/>
                      </a:cubicBezTo>
                      <a:cubicBezTo>
                        <a:pt x="533" y="219"/>
                        <a:pt x="536" y="224"/>
                        <a:pt x="539" y="229"/>
                      </a:cubicBezTo>
                      <a:cubicBezTo>
                        <a:pt x="541" y="233"/>
                        <a:pt x="543" y="236"/>
                        <a:pt x="546" y="240"/>
                      </a:cubicBezTo>
                      <a:cubicBezTo>
                        <a:pt x="549" y="246"/>
                        <a:pt x="553" y="252"/>
                        <a:pt x="557" y="258"/>
                      </a:cubicBezTo>
                      <a:cubicBezTo>
                        <a:pt x="558" y="260"/>
                        <a:pt x="560" y="263"/>
                        <a:pt x="561" y="265"/>
                      </a:cubicBezTo>
                      <a:cubicBezTo>
                        <a:pt x="566" y="272"/>
                        <a:pt x="571" y="280"/>
                        <a:pt x="576" y="287"/>
                      </a:cubicBezTo>
                      <a:cubicBezTo>
                        <a:pt x="576" y="288"/>
                        <a:pt x="577" y="289"/>
                        <a:pt x="577" y="289"/>
                      </a:cubicBezTo>
                      <a:cubicBezTo>
                        <a:pt x="590" y="309"/>
                        <a:pt x="604" y="328"/>
                        <a:pt x="618" y="346"/>
                      </a:cubicBezTo>
                      <a:cubicBezTo>
                        <a:pt x="679" y="427"/>
                        <a:pt x="749" y="499"/>
                        <a:pt x="826" y="563"/>
                      </a:cubicBezTo>
                      <a:cubicBezTo>
                        <a:pt x="829" y="565"/>
                        <a:pt x="832" y="567"/>
                        <a:pt x="834" y="570"/>
                      </a:cubicBezTo>
                      <a:cubicBezTo>
                        <a:pt x="837" y="572"/>
                        <a:pt x="840" y="574"/>
                        <a:pt x="843" y="577"/>
                      </a:cubicBezTo>
                      <a:cubicBezTo>
                        <a:pt x="849" y="581"/>
                        <a:pt x="855" y="586"/>
                        <a:pt x="861" y="590"/>
                      </a:cubicBezTo>
                      <a:cubicBezTo>
                        <a:pt x="593" y="958"/>
                        <a:pt x="593" y="958"/>
                        <a:pt x="593" y="958"/>
                      </a:cubicBezTo>
                      <a:cubicBezTo>
                        <a:pt x="529" y="910"/>
                        <a:pt x="469" y="857"/>
                        <a:pt x="412" y="800"/>
                      </a:cubicBezTo>
                      <a:close/>
                    </a:path>
                  </a:pathLst>
                </a:custGeom>
                <a:solidFill>
                  <a:schemeClr val="accent3">
                    <a:alpha val="3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>
                    <a:cs typeface="MiSans" panose="00000500000000000000" charset="-122"/>
                  </a:endParaRPr>
                </a:p>
              </p:txBody>
            </p:sp>
            <p:sp>
              <p:nvSpPr>
                <p:cNvPr id="65" name="Freeform 133"/>
                <p:cNvSpPr/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5286841" y="2149517"/>
                  <a:ext cx="431485" cy="479398"/>
                </a:xfrm>
                <a:custGeom>
                  <a:avLst/>
                  <a:gdLst>
                    <a:gd name="T0" fmla="*/ 137 w 861"/>
                    <a:gd name="T1" fmla="*/ 516 h 958"/>
                    <a:gd name="T2" fmla="*/ 317 w 861"/>
                    <a:gd name="T3" fmla="*/ 261 h 958"/>
                    <a:gd name="T4" fmla="*/ 324 w 861"/>
                    <a:gd name="T5" fmla="*/ 253 h 958"/>
                    <a:gd name="T6" fmla="*/ 329 w 861"/>
                    <a:gd name="T7" fmla="*/ 247 h 958"/>
                    <a:gd name="T8" fmla="*/ 412 w 861"/>
                    <a:gd name="T9" fmla="*/ 158 h 958"/>
                    <a:gd name="T10" fmla="*/ 593 w 861"/>
                    <a:gd name="T11" fmla="*/ 0 h 958"/>
                    <a:gd name="T12" fmla="*/ 861 w 861"/>
                    <a:gd name="T13" fmla="*/ 368 h 958"/>
                    <a:gd name="T14" fmla="*/ 842 w 861"/>
                    <a:gd name="T15" fmla="*/ 383 h 958"/>
                    <a:gd name="T16" fmla="*/ 836 w 861"/>
                    <a:gd name="T17" fmla="*/ 388 h 958"/>
                    <a:gd name="T18" fmla="*/ 824 w 861"/>
                    <a:gd name="T19" fmla="*/ 398 h 958"/>
                    <a:gd name="T20" fmla="*/ 618 w 861"/>
                    <a:gd name="T21" fmla="*/ 612 h 958"/>
                    <a:gd name="T22" fmla="*/ 577 w 861"/>
                    <a:gd name="T23" fmla="*/ 669 h 958"/>
                    <a:gd name="T24" fmla="*/ 576 w 861"/>
                    <a:gd name="T25" fmla="*/ 671 h 958"/>
                    <a:gd name="T26" fmla="*/ 561 w 861"/>
                    <a:gd name="T27" fmla="*/ 693 h 958"/>
                    <a:gd name="T28" fmla="*/ 557 w 861"/>
                    <a:gd name="T29" fmla="*/ 700 h 958"/>
                    <a:gd name="T30" fmla="*/ 546 w 861"/>
                    <a:gd name="T31" fmla="*/ 718 h 958"/>
                    <a:gd name="T32" fmla="*/ 539 w 861"/>
                    <a:gd name="T33" fmla="*/ 729 h 958"/>
                    <a:gd name="T34" fmla="*/ 531 w 861"/>
                    <a:gd name="T35" fmla="*/ 744 h 958"/>
                    <a:gd name="T36" fmla="*/ 522 w 861"/>
                    <a:gd name="T37" fmla="*/ 759 h 958"/>
                    <a:gd name="T38" fmla="*/ 516 w 861"/>
                    <a:gd name="T39" fmla="*/ 770 h 958"/>
                    <a:gd name="T40" fmla="*/ 506 w 861"/>
                    <a:gd name="T41" fmla="*/ 788 h 958"/>
                    <a:gd name="T42" fmla="*/ 502 w 861"/>
                    <a:gd name="T43" fmla="*/ 796 h 958"/>
                    <a:gd name="T44" fmla="*/ 490 w 861"/>
                    <a:gd name="T45" fmla="*/ 819 h 958"/>
                    <a:gd name="T46" fmla="*/ 489 w 861"/>
                    <a:gd name="T47" fmla="*/ 822 h 958"/>
                    <a:gd name="T48" fmla="*/ 460 w 861"/>
                    <a:gd name="T49" fmla="*/ 885 h 958"/>
                    <a:gd name="T50" fmla="*/ 432 w 861"/>
                    <a:gd name="T51" fmla="*/ 958 h 958"/>
                    <a:gd name="T52" fmla="*/ 0 w 861"/>
                    <a:gd name="T53" fmla="*/ 817 h 958"/>
                    <a:gd name="T54" fmla="*/ 44 w 861"/>
                    <a:gd name="T55" fmla="*/ 703 h 958"/>
                    <a:gd name="T56" fmla="*/ 137 w 861"/>
                    <a:gd name="T57" fmla="*/ 516 h 9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861" h="958">
                      <a:moveTo>
                        <a:pt x="137" y="516"/>
                      </a:moveTo>
                      <a:cubicBezTo>
                        <a:pt x="189" y="426"/>
                        <a:pt x="250" y="340"/>
                        <a:pt x="317" y="261"/>
                      </a:cubicBezTo>
                      <a:cubicBezTo>
                        <a:pt x="319" y="258"/>
                        <a:pt x="321" y="256"/>
                        <a:pt x="324" y="253"/>
                      </a:cubicBezTo>
                      <a:cubicBezTo>
                        <a:pt x="326" y="251"/>
                        <a:pt x="327" y="249"/>
                        <a:pt x="329" y="247"/>
                      </a:cubicBezTo>
                      <a:cubicBezTo>
                        <a:pt x="356" y="216"/>
                        <a:pt x="383" y="187"/>
                        <a:pt x="412" y="158"/>
                      </a:cubicBezTo>
                      <a:cubicBezTo>
                        <a:pt x="469" y="101"/>
                        <a:pt x="529" y="48"/>
                        <a:pt x="593" y="0"/>
                      </a:cubicBezTo>
                      <a:cubicBezTo>
                        <a:pt x="861" y="368"/>
                        <a:pt x="861" y="368"/>
                        <a:pt x="861" y="368"/>
                      </a:cubicBezTo>
                      <a:cubicBezTo>
                        <a:pt x="854" y="373"/>
                        <a:pt x="848" y="378"/>
                        <a:pt x="842" y="383"/>
                      </a:cubicBezTo>
                      <a:cubicBezTo>
                        <a:pt x="840" y="384"/>
                        <a:pt x="838" y="386"/>
                        <a:pt x="836" y="388"/>
                      </a:cubicBezTo>
                      <a:cubicBezTo>
                        <a:pt x="832" y="391"/>
                        <a:pt x="828" y="394"/>
                        <a:pt x="824" y="398"/>
                      </a:cubicBezTo>
                      <a:cubicBezTo>
                        <a:pt x="747" y="461"/>
                        <a:pt x="678" y="532"/>
                        <a:pt x="618" y="612"/>
                      </a:cubicBezTo>
                      <a:cubicBezTo>
                        <a:pt x="604" y="631"/>
                        <a:pt x="590" y="650"/>
                        <a:pt x="577" y="669"/>
                      </a:cubicBezTo>
                      <a:cubicBezTo>
                        <a:pt x="577" y="670"/>
                        <a:pt x="576" y="670"/>
                        <a:pt x="576" y="671"/>
                      </a:cubicBezTo>
                      <a:cubicBezTo>
                        <a:pt x="571" y="678"/>
                        <a:pt x="566" y="686"/>
                        <a:pt x="561" y="693"/>
                      </a:cubicBezTo>
                      <a:cubicBezTo>
                        <a:pt x="560" y="696"/>
                        <a:pt x="558" y="698"/>
                        <a:pt x="557" y="700"/>
                      </a:cubicBezTo>
                      <a:cubicBezTo>
                        <a:pt x="553" y="706"/>
                        <a:pt x="549" y="712"/>
                        <a:pt x="546" y="718"/>
                      </a:cubicBezTo>
                      <a:cubicBezTo>
                        <a:pt x="543" y="722"/>
                        <a:pt x="541" y="726"/>
                        <a:pt x="539" y="729"/>
                      </a:cubicBezTo>
                      <a:cubicBezTo>
                        <a:pt x="536" y="734"/>
                        <a:pt x="533" y="739"/>
                        <a:pt x="531" y="744"/>
                      </a:cubicBezTo>
                      <a:cubicBezTo>
                        <a:pt x="528" y="749"/>
                        <a:pt x="525" y="754"/>
                        <a:pt x="522" y="759"/>
                      </a:cubicBezTo>
                      <a:cubicBezTo>
                        <a:pt x="520" y="762"/>
                        <a:pt x="518" y="766"/>
                        <a:pt x="516" y="770"/>
                      </a:cubicBezTo>
                      <a:cubicBezTo>
                        <a:pt x="513" y="776"/>
                        <a:pt x="509" y="782"/>
                        <a:pt x="506" y="788"/>
                      </a:cubicBezTo>
                      <a:cubicBezTo>
                        <a:pt x="505" y="791"/>
                        <a:pt x="503" y="793"/>
                        <a:pt x="502" y="796"/>
                      </a:cubicBezTo>
                      <a:cubicBezTo>
                        <a:pt x="498" y="803"/>
                        <a:pt x="494" y="811"/>
                        <a:pt x="490" y="819"/>
                      </a:cubicBezTo>
                      <a:cubicBezTo>
                        <a:pt x="490" y="820"/>
                        <a:pt x="489" y="821"/>
                        <a:pt x="489" y="822"/>
                      </a:cubicBezTo>
                      <a:cubicBezTo>
                        <a:pt x="479" y="843"/>
                        <a:pt x="469" y="864"/>
                        <a:pt x="460" y="885"/>
                      </a:cubicBezTo>
                      <a:cubicBezTo>
                        <a:pt x="450" y="909"/>
                        <a:pt x="441" y="933"/>
                        <a:pt x="432" y="958"/>
                      </a:cubicBezTo>
                      <a:cubicBezTo>
                        <a:pt x="0" y="817"/>
                        <a:pt x="0" y="817"/>
                        <a:pt x="0" y="817"/>
                      </a:cubicBezTo>
                      <a:cubicBezTo>
                        <a:pt x="13" y="779"/>
                        <a:pt x="28" y="740"/>
                        <a:pt x="44" y="703"/>
                      </a:cubicBezTo>
                      <a:cubicBezTo>
                        <a:pt x="71" y="639"/>
                        <a:pt x="102" y="577"/>
                        <a:pt x="137" y="516"/>
                      </a:cubicBezTo>
                      <a:close/>
                    </a:path>
                  </a:pathLst>
                </a:custGeom>
                <a:solidFill>
                  <a:schemeClr val="accent3">
                    <a:alpha val="3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>
                    <a:cs typeface="MiSans" panose="00000500000000000000" charset="-122"/>
                  </a:endParaRPr>
                </a:p>
              </p:txBody>
            </p:sp>
            <p:sp>
              <p:nvSpPr>
                <p:cNvPr id="66" name="Freeform 134"/>
                <p:cNvSpPr/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5609599" y="1975501"/>
                  <a:ext cx="481241" cy="340133"/>
                </a:xfrm>
                <a:custGeom>
                  <a:avLst/>
                  <a:gdLst>
                    <a:gd name="T0" fmla="*/ 332 w 960"/>
                    <a:gd name="T1" fmla="*/ 130 h 680"/>
                    <a:gd name="T2" fmla="*/ 349 w 960"/>
                    <a:gd name="T3" fmla="*/ 123 h 680"/>
                    <a:gd name="T4" fmla="*/ 362 w 960"/>
                    <a:gd name="T5" fmla="*/ 118 h 680"/>
                    <a:gd name="T6" fmla="*/ 371 w 960"/>
                    <a:gd name="T7" fmla="*/ 114 h 680"/>
                    <a:gd name="T8" fmla="*/ 392 w 960"/>
                    <a:gd name="T9" fmla="*/ 107 h 680"/>
                    <a:gd name="T10" fmla="*/ 392 w 960"/>
                    <a:gd name="T11" fmla="*/ 106 h 680"/>
                    <a:gd name="T12" fmla="*/ 848 w 960"/>
                    <a:gd name="T13" fmla="*/ 5 h 680"/>
                    <a:gd name="T14" fmla="*/ 860 w 960"/>
                    <a:gd name="T15" fmla="*/ 4 h 680"/>
                    <a:gd name="T16" fmla="*/ 862 w 960"/>
                    <a:gd name="T17" fmla="*/ 4 h 680"/>
                    <a:gd name="T18" fmla="*/ 960 w 960"/>
                    <a:gd name="T19" fmla="*/ 0 h 680"/>
                    <a:gd name="T20" fmla="*/ 960 w 960"/>
                    <a:gd name="T21" fmla="*/ 454 h 680"/>
                    <a:gd name="T22" fmla="*/ 832 w 960"/>
                    <a:gd name="T23" fmla="*/ 464 h 680"/>
                    <a:gd name="T24" fmla="*/ 832 w 960"/>
                    <a:gd name="T25" fmla="*/ 464 h 680"/>
                    <a:gd name="T26" fmla="*/ 819 w 960"/>
                    <a:gd name="T27" fmla="*/ 466 h 680"/>
                    <a:gd name="T28" fmla="*/ 495 w 960"/>
                    <a:gd name="T29" fmla="*/ 554 h 680"/>
                    <a:gd name="T30" fmla="*/ 346 w 960"/>
                    <a:gd name="T31" fmla="*/ 629 h 680"/>
                    <a:gd name="T32" fmla="*/ 342 w 960"/>
                    <a:gd name="T33" fmla="*/ 632 h 680"/>
                    <a:gd name="T34" fmla="*/ 327 w 960"/>
                    <a:gd name="T35" fmla="*/ 641 h 680"/>
                    <a:gd name="T36" fmla="*/ 307 w 960"/>
                    <a:gd name="T37" fmla="*/ 653 h 680"/>
                    <a:gd name="T38" fmla="*/ 300 w 960"/>
                    <a:gd name="T39" fmla="*/ 658 h 680"/>
                    <a:gd name="T40" fmla="*/ 282 w 960"/>
                    <a:gd name="T41" fmla="*/ 669 h 680"/>
                    <a:gd name="T42" fmla="*/ 277 w 960"/>
                    <a:gd name="T43" fmla="*/ 672 h 680"/>
                    <a:gd name="T44" fmla="*/ 267 w 960"/>
                    <a:gd name="T45" fmla="*/ 680 h 680"/>
                    <a:gd name="T46" fmla="*/ 0 w 960"/>
                    <a:gd name="T47" fmla="*/ 312 h 680"/>
                    <a:gd name="T48" fmla="*/ 126 w 960"/>
                    <a:gd name="T49" fmla="*/ 231 h 680"/>
                    <a:gd name="T50" fmla="*/ 327 w 960"/>
                    <a:gd name="T51" fmla="*/ 132 h 680"/>
                    <a:gd name="T52" fmla="*/ 332 w 960"/>
                    <a:gd name="T53" fmla="*/ 130 h 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960" h="680">
                      <a:moveTo>
                        <a:pt x="332" y="130"/>
                      </a:moveTo>
                      <a:cubicBezTo>
                        <a:pt x="338" y="128"/>
                        <a:pt x="343" y="125"/>
                        <a:pt x="349" y="123"/>
                      </a:cubicBezTo>
                      <a:cubicBezTo>
                        <a:pt x="353" y="121"/>
                        <a:pt x="358" y="120"/>
                        <a:pt x="362" y="118"/>
                      </a:cubicBezTo>
                      <a:cubicBezTo>
                        <a:pt x="365" y="117"/>
                        <a:pt x="368" y="116"/>
                        <a:pt x="371" y="114"/>
                      </a:cubicBezTo>
                      <a:cubicBezTo>
                        <a:pt x="378" y="112"/>
                        <a:pt x="385" y="109"/>
                        <a:pt x="392" y="107"/>
                      </a:cubicBezTo>
                      <a:cubicBezTo>
                        <a:pt x="392" y="106"/>
                        <a:pt x="392" y="106"/>
                        <a:pt x="392" y="106"/>
                      </a:cubicBezTo>
                      <a:cubicBezTo>
                        <a:pt x="539" y="52"/>
                        <a:pt x="692" y="18"/>
                        <a:pt x="848" y="5"/>
                      </a:cubicBezTo>
                      <a:cubicBezTo>
                        <a:pt x="852" y="5"/>
                        <a:pt x="856" y="5"/>
                        <a:pt x="860" y="4"/>
                      </a:cubicBezTo>
                      <a:cubicBezTo>
                        <a:pt x="861" y="4"/>
                        <a:pt x="861" y="4"/>
                        <a:pt x="862" y="4"/>
                      </a:cubicBezTo>
                      <a:cubicBezTo>
                        <a:pt x="895" y="2"/>
                        <a:pt x="927" y="0"/>
                        <a:pt x="960" y="0"/>
                      </a:cubicBezTo>
                      <a:cubicBezTo>
                        <a:pt x="960" y="454"/>
                        <a:pt x="960" y="454"/>
                        <a:pt x="960" y="454"/>
                      </a:cubicBezTo>
                      <a:cubicBezTo>
                        <a:pt x="917" y="455"/>
                        <a:pt x="874" y="459"/>
                        <a:pt x="832" y="464"/>
                      </a:cubicBezTo>
                      <a:cubicBezTo>
                        <a:pt x="832" y="464"/>
                        <a:pt x="832" y="464"/>
                        <a:pt x="832" y="464"/>
                      </a:cubicBezTo>
                      <a:cubicBezTo>
                        <a:pt x="827" y="465"/>
                        <a:pt x="823" y="465"/>
                        <a:pt x="819" y="466"/>
                      </a:cubicBezTo>
                      <a:cubicBezTo>
                        <a:pt x="708" y="481"/>
                        <a:pt x="599" y="510"/>
                        <a:pt x="495" y="554"/>
                      </a:cubicBezTo>
                      <a:cubicBezTo>
                        <a:pt x="444" y="576"/>
                        <a:pt x="394" y="601"/>
                        <a:pt x="346" y="629"/>
                      </a:cubicBezTo>
                      <a:cubicBezTo>
                        <a:pt x="345" y="630"/>
                        <a:pt x="343" y="631"/>
                        <a:pt x="342" y="632"/>
                      </a:cubicBezTo>
                      <a:cubicBezTo>
                        <a:pt x="337" y="635"/>
                        <a:pt x="332" y="638"/>
                        <a:pt x="327" y="641"/>
                      </a:cubicBezTo>
                      <a:cubicBezTo>
                        <a:pt x="320" y="645"/>
                        <a:pt x="314" y="649"/>
                        <a:pt x="307" y="653"/>
                      </a:cubicBezTo>
                      <a:cubicBezTo>
                        <a:pt x="305" y="654"/>
                        <a:pt x="302" y="656"/>
                        <a:pt x="300" y="658"/>
                      </a:cubicBezTo>
                      <a:cubicBezTo>
                        <a:pt x="294" y="662"/>
                        <a:pt x="288" y="665"/>
                        <a:pt x="282" y="669"/>
                      </a:cubicBezTo>
                      <a:cubicBezTo>
                        <a:pt x="281" y="670"/>
                        <a:pt x="279" y="671"/>
                        <a:pt x="277" y="672"/>
                      </a:cubicBezTo>
                      <a:cubicBezTo>
                        <a:pt x="274" y="675"/>
                        <a:pt x="270" y="677"/>
                        <a:pt x="267" y="680"/>
                      </a:cubicBezTo>
                      <a:cubicBezTo>
                        <a:pt x="0" y="312"/>
                        <a:pt x="0" y="312"/>
                        <a:pt x="0" y="312"/>
                      </a:cubicBezTo>
                      <a:cubicBezTo>
                        <a:pt x="40" y="283"/>
                        <a:pt x="83" y="256"/>
                        <a:pt x="126" y="231"/>
                      </a:cubicBezTo>
                      <a:cubicBezTo>
                        <a:pt x="191" y="194"/>
                        <a:pt x="258" y="160"/>
                        <a:pt x="327" y="132"/>
                      </a:cubicBezTo>
                      <a:cubicBezTo>
                        <a:pt x="329" y="131"/>
                        <a:pt x="330" y="131"/>
                        <a:pt x="332" y="130"/>
                      </a:cubicBezTo>
                      <a:close/>
                    </a:path>
                  </a:pathLst>
                </a:custGeom>
                <a:solidFill>
                  <a:schemeClr val="accent3">
                    <a:alpha val="3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>
                    <a:cs typeface="MiSans" panose="00000500000000000000" charset="-122"/>
                  </a:endParaRPr>
                </a:p>
              </p:txBody>
            </p:sp>
            <p:sp>
              <p:nvSpPr>
                <p:cNvPr id="67" name="Freeform 135"/>
                <p:cNvSpPr/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6122431" y="1975501"/>
                  <a:ext cx="481241" cy="340133"/>
                </a:xfrm>
                <a:custGeom>
                  <a:avLst/>
                  <a:gdLst>
                    <a:gd name="T0" fmla="*/ 100 w 960"/>
                    <a:gd name="T1" fmla="*/ 4 h 680"/>
                    <a:gd name="T2" fmla="*/ 112 w 960"/>
                    <a:gd name="T3" fmla="*/ 5 h 680"/>
                    <a:gd name="T4" fmla="*/ 591 w 960"/>
                    <a:gd name="T5" fmla="*/ 115 h 680"/>
                    <a:gd name="T6" fmla="*/ 596 w 960"/>
                    <a:gd name="T7" fmla="*/ 117 h 680"/>
                    <a:gd name="T8" fmla="*/ 613 w 960"/>
                    <a:gd name="T9" fmla="*/ 124 h 680"/>
                    <a:gd name="T10" fmla="*/ 626 w 960"/>
                    <a:gd name="T11" fmla="*/ 129 h 680"/>
                    <a:gd name="T12" fmla="*/ 635 w 960"/>
                    <a:gd name="T13" fmla="*/ 133 h 680"/>
                    <a:gd name="T14" fmla="*/ 656 w 960"/>
                    <a:gd name="T15" fmla="*/ 142 h 680"/>
                    <a:gd name="T16" fmla="*/ 657 w 960"/>
                    <a:gd name="T17" fmla="*/ 142 h 680"/>
                    <a:gd name="T18" fmla="*/ 834 w 960"/>
                    <a:gd name="T19" fmla="*/ 231 h 680"/>
                    <a:gd name="T20" fmla="*/ 960 w 960"/>
                    <a:gd name="T21" fmla="*/ 312 h 680"/>
                    <a:gd name="T22" fmla="*/ 693 w 960"/>
                    <a:gd name="T23" fmla="*/ 680 h 680"/>
                    <a:gd name="T24" fmla="*/ 683 w 960"/>
                    <a:gd name="T25" fmla="*/ 673 h 680"/>
                    <a:gd name="T26" fmla="*/ 676 w 960"/>
                    <a:gd name="T27" fmla="*/ 668 h 680"/>
                    <a:gd name="T28" fmla="*/ 662 w 960"/>
                    <a:gd name="T29" fmla="*/ 659 h 680"/>
                    <a:gd name="T30" fmla="*/ 652 w 960"/>
                    <a:gd name="T31" fmla="*/ 652 h 680"/>
                    <a:gd name="T32" fmla="*/ 647 w 960"/>
                    <a:gd name="T33" fmla="*/ 650 h 680"/>
                    <a:gd name="T34" fmla="*/ 616 w 960"/>
                    <a:gd name="T35" fmla="*/ 631 h 680"/>
                    <a:gd name="T36" fmla="*/ 615 w 960"/>
                    <a:gd name="T37" fmla="*/ 630 h 680"/>
                    <a:gd name="T38" fmla="*/ 465 w 960"/>
                    <a:gd name="T39" fmla="*/ 554 h 680"/>
                    <a:gd name="T40" fmla="*/ 140 w 960"/>
                    <a:gd name="T41" fmla="*/ 466 h 680"/>
                    <a:gd name="T42" fmla="*/ 128 w 960"/>
                    <a:gd name="T43" fmla="*/ 464 h 680"/>
                    <a:gd name="T44" fmla="*/ 128 w 960"/>
                    <a:gd name="T45" fmla="*/ 464 h 680"/>
                    <a:gd name="T46" fmla="*/ 0 w 960"/>
                    <a:gd name="T47" fmla="*/ 454 h 680"/>
                    <a:gd name="T48" fmla="*/ 0 w 960"/>
                    <a:gd name="T49" fmla="*/ 0 h 680"/>
                    <a:gd name="T50" fmla="*/ 97 w 960"/>
                    <a:gd name="T51" fmla="*/ 4 h 680"/>
                    <a:gd name="T52" fmla="*/ 100 w 960"/>
                    <a:gd name="T53" fmla="*/ 4 h 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960" h="680">
                      <a:moveTo>
                        <a:pt x="100" y="4"/>
                      </a:moveTo>
                      <a:cubicBezTo>
                        <a:pt x="104" y="5"/>
                        <a:pt x="108" y="5"/>
                        <a:pt x="112" y="5"/>
                      </a:cubicBezTo>
                      <a:cubicBezTo>
                        <a:pt x="276" y="19"/>
                        <a:pt x="437" y="56"/>
                        <a:pt x="591" y="115"/>
                      </a:cubicBezTo>
                      <a:cubicBezTo>
                        <a:pt x="593" y="116"/>
                        <a:pt x="594" y="117"/>
                        <a:pt x="596" y="117"/>
                      </a:cubicBezTo>
                      <a:cubicBezTo>
                        <a:pt x="602" y="119"/>
                        <a:pt x="607" y="122"/>
                        <a:pt x="613" y="124"/>
                      </a:cubicBezTo>
                      <a:cubicBezTo>
                        <a:pt x="617" y="126"/>
                        <a:pt x="622" y="127"/>
                        <a:pt x="626" y="129"/>
                      </a:cubicBezTo>
                      <a:cubicBezTo>
                        <a:pt x="629" y="130"/>
                        <a:pt x="632" y="132"/>
                        <a:pt x="635" y="133"/>
                      </a:cubicBezTo>
                      <a:cubicBezTo>
                        <a:pt x="642" y="136"/>
                        <a:pt x="649" y="139"/>
                        <a:pt x="656" y="142"/>
                      </a:cubicBezTo>
                      <a:cubicBezTo>
                        <a:pt x="656" y="142"/>
                        <a:pt x="656" y="142"/>
                        <a:pt x="657" y="142"/>
                      </a:cubicBezTo>
                      <a:cubicBezTo>
                        <a:pt x="717" y="168"/>
                        <a:pt x="776" y="198"/>
                        <a:pt x="834" y="231"/>
                      </a:cubicBezTo>
                      <a:cubicBezTo>
                        <a:pt x="877" y="256"/>
                        <a:pt x="919" y="283"/>
                        <a:pt x="960" y="312"/>
                      </a:cubicBezTo>
                      <a:cubicBezTo>
                        <a:pt x="693" y="680"/>
                        <a:pt x="693" y="680"/>
                        <a:pt x="693" y="680"/>
                      </a:cubicBezTo>
                      <a:cubicBezTo>
                        <a:pt x="690" y="677"/>
                        <a:pt x="686" y="675"/>
                        <a:pt x="683" y="673"/>
                      </a:cubicBezTo>
                      <a:cubicBezTo>
                        <a:pt x="681" y="671"/>
                        <a:pt x="678" y="670"/>
                        <a:pt x="676" y="668"/>
                      </a:cubicBezTo>
                      <a:cubicBezTo>
                        <a:pt x="671" y="665"/>
                        <a:pt x="667" y="662"/>
                        <a:pt x="662" y="659"/>
                      </a:cubicBezTo>
                      <a:cubicBezTo>
                        <a:pt x="658" y="657"/>
                        <a:pt x="655" y="654"/>
                        <a:pt x="652" y="652"/>
                      </a:cubicBezTo>
                      <a:cubicBezTo>
                        <a:pt x="650" y="651"/>
                        <a:pt x="649" y="651"/>
                        <a:pt x="647" y="650"/>
                      </a:cubicBezTo>
                      <a:cubicBezTo>
                        <a:pt x="637" y="643"/>
                        <a:pt x="627" y="637"/>
                        <a:pt x="616" y="631"/>
                      </a:cubicBezTo>
                      <a:cubicBezTo>
                        <a:pt x="616" y="630"/>
                        <a:pt x="615" y="630"/>
                        <a:pt x="615" y="630"/>
                      </a:cubicBezTo>
                      <a:cubicBezTo>
                        <a:pt x="567" y="601"/>
                        <a:pt x="517" y="576"/>
                        <a:pt x="465" y="554"/>
                      </a:cubicBezTo>
                      <a:cubicBezTo>
                        <a:pt x="361" y="510"/>
                        <a:pt x="252" y="481"/>
                        <a:pt x="140" y="466"/>
                      </a:cubicBezTo>
                      <a:cubicBezTo>
                        <a:pt x="136" y="465"/>
                        <a:pt x="132" y="465"/>
                        <a:pt x="128" y="464"/>
                      </a:cubicBezTo>
                      <a:cubicBezTo>
                        <a:pt x="128" y="464"/>
                        <a:pt x="128" y="464"/>
                        <a:pt x="128" y="464"/>
                      </a:cubicBezTo>
                      <a:cubicBezTo>
                        <a:pt x="85" y="459"/>
                        <a:pt x="43" y="455"/>
                        <a:pt x="0" y="454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32" y="0"/>
                        <a:pt x="65" y="2"/>
                        <a:pt x="97" y="4"/>
                      </a:cubicBezTo>
                      <a:cubicBezTo>
                        <a:pt x="98" y="4"/>
                        <a:pt x="99" y="4"/>
                        <a:pt x="100" y="4"/>
                      </a:cubicBez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p>
                  <a:endParaRPr lang="en-US">
                    <a:cs typeface="MiSans" panose="00000500000000000000" charset="-122"/>
                  </a:endParaRPr>
                </a:p>
              </p:txBody>
            </p:sp>
            <p:sp>
              <p:nvSpPr>
                <p:cNvPr id="68" name="Freeform 136"/>
                <p:cNvSpPr/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6494945" y="2149517"/>
                  <a:ext cx="431485" cy="479398"/>
                </a:xfrm>
                <a:custGeom>
                  <a:avLst/>
                  <a:gdLst>
                    <a:gd name="T0" fmla="*/ 449 w 861"/>
                    <a:gd name="T1" fmla="*/ 158 h 958"/>
                    <a:gd name="T2" fmla="*/ 531 w 861"/>
                    <a:gd name="T3" fmla="*/ 246 h 958"/>
                    <a:gd name="T4" fmla="*/ 538 w 861"/>
                    <a:gd name="T5" fmla="*/ 254 h 958"/>
                    <a:gd name="T6" fmla="*/ 543 w 861"/>
                    <a:gd name="T7" fmla="*/ 260 h 958"/>
                    <a:gd name="T8" fmla="*/ 724 w 861"/>
                    <a:gd name="T9" fmla="*/ 516 h 958"/>
                    <a:gd name="T10" fmla="*/ 817 w 861"/>
                    <a:gd name="T11" fmla="*/ 702 h 958"/>
                    <a:gd name="T12" fmla="*/ 861 w 861"/>
                    <a:gd name="T13" fmla="*/ 817 h 958"/>
                    <a:gd name="T14" fmla="*/ 429 w 861"/>
                    <a:gd name="T15" fmla="*/ 958 h 958"/>
                    <a:gd name="T16" fmla="*/ 401 w 861"/>
                    <a:gd name="T17" fmla="*/ 885 h 958"/>
                    <a:gd name="T18" fmla="*/ 372 w 861"/>
                    <a:gd name="T19" fmla="*/ 822 h 958"/>
                    <a:gd name="T20" fmla="*/ 370 w 861"/>
                    <a:gd name="T21" fmla="*/ 819 h 958"/>
                    <a:gd name="T22" fmla="*/ 359 w 861"/>
                    <a:gd name="T23" fmla="*/ 796 h 958"/>
                    <a:gd name="T24" fmla="*/ 355 w 861"/>
                    <a:gd name="T25" fmla="*/ 788 h 958"/>
                    <a:gd name="T26" fmla="*/ 345 w 861"/>
                    <a:gd name="T27" fmla="*/ 770 h 958"/>
                    <a:gd name="T28" fmla="*/ 339 w 861"/>
                    <a:gd name="T29" fmla="*/ 759 h 958"/>
                    <a:gd name="T30" fmla="*/ 330 w 861"/>
                    <a:gd name="T31" fmla="*/ 744 h 958"/>
                    <a:gd name="T32" fmla="*/ 322 w 861"/>
                    <a:gd name="T33" fmla="*/ 729 h 958"/>
                    <a:gd name="T34" fmla="*/ 315 w 861"/>
                    <a:gd name="T35" fmla="*/ 718 h 958"/>
                    <a:gd name="T36" fmla="*/ 304 w 861"/>
                    <a:gd name="T37" fmla="*/ 700 h 958"/>
                    <a:gd name="T38" fmla="*/ 299 w 861"/>
                    <a:gd name="T39" fmla="*/ 693 h 958"/>
                    <a:gd name="T40" fmla="*/ 285 w 861"/>
                    <a:gd name="T41" fmla="*/ 671 h 958"/>
                    <a:gd name="T42" fmla="*/ 283 w 861"/>
                    <a:gd name="T43" fmla="*/ 669 h 958"/>
                    <a:gd name="T44" fmla="*/ 243 w 861"/>
                    <a:gd name="T45" fmla="*/ 612 h 958"/>
                    <a:gd name="T46" fmla="*/ 35 w 861"/>
                    <a:gd name="T47" fmla="*/ 396 h 958"/>
                    <a:gd name="T48" fmla="*/ 26 w 861"/>
                    <a:gd name="T49" fmla="*/ 389 h 958"/>
                    <a:gd name="T50" fmla="*/ 18 w 861"/>
                    <a:gd name="T51" fmla="*/ 382 h 958"/>
                    <a:gd name="T52" fmla="*/ 0 w 861"/>
                    <a:gd name="T53" fmla="*/ 368 h 958"/>
                    <a:gd name="T54" fmla="*/ 268 w 861"/>
                    <a:gd name="T55" fmla="*/ 0 h 958"/>
                    <a:gd name="T56" fmla="*/ 449 w 861"/>
                    <a:gd name="T57" fmla="*/ 158 h 9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861" h="958">
                      <a:moveTo>
                        <a:pt x="449" y="158"/>
                      </a:moveTo>
                      <a:cubicBezTo>
                        <a:pt x="477" y="186"/>
                        <a:pt x="505" y="216"/>
                        <a:pt x="531" y="246"/>
                      </a:cubicBezTo>
                      <a:cubicBezTo>
                        <a:pt x="533" y="248"/>
                        <a:pt x="535" y="251"/>
                        <a:pt x="538" y="254"/>
                      </a:cubicBezTo>
                      <a:cubicBezTo>
                        <a:pt x="540" y="256"/>
                        <a:pt x="541" y="258"/>
                        <a:pt x="543" y="260"/>
                      </a:cubicBezTo>
                      <a:cubicBezTo>
                        <a:pt x="611" y="340"/>
                        <a:pt x="671" y="425"/>
                        <a:pt x="724" y="516"/>
                      </a:cubicBezTo>
                      <a:cubicBezTo>
                        <a:pt x="759" y="577"/>
                        <a:pt x="790" y="639"/>
                        <a:pt x="817" y="702"/>
                      </a:cubicBezTo>
                      <a:cubicBezTo>
                        <a:pt x="833" y="740"/>
                        <a:pt x="848" y="778"/>
                        <a:pt x="861" y="817"/>
                      </a:cubicBezTo>
                      <a:cubicBezTo>
                        <a:pt x="429" y="958"/>
                        <a:pt x="429" y="958"/>
                        <a:pt x="429" y="958"/>
                      </a:cubicBezTo>
                      <a:cubicBezTo>
                        <a:pt x="420" y="933"/>
                        <a:pt x="411" y="909"/>
                        <a:pt x="401" y="885"/>
                      </a:cubicBezTo>
                      <a:cubicBezTo>
                        <a:pt x="392" y="864"/>
                        <a:pt x="382" y="843"/>
                        <a:pt x="372" y="822"/>
                      </a:cubicBezTo>
                      <a:cubicBezTo>
                        <a:pt x="371" y="821"/>
                        <a:pt x="371" y="820"/>
                        <a:pt x="370" y="819"/>
                      </a:cubicBezTo>
                      <a:cubicBezTo>
                        <a:pt x="367" y="811"/>
                        <a:pt x="363" y="803"/>
                        <a:pt x="359" y="796"/>
                      </a:cubicBezTo>
                      <a:cubicBezTo>
                        <a:pt x="357" y="793"/>
                        <a:pt x="356" y="791"/>
                        <a:pt x="355" y="788"/>
                      </a:cubicBezTo>
                      <a:cubicBezTo>
                        <a:pt x="351" y="782"/>
                        <a:pt x="348" y="776"/>
                        <a:pt x="345" y="770"/>
                      </a:cubicBezTo>
                      <a:cubicBezTo>
                        <a:pt x="343" y="766"/>
                        <a:pt x="341" y="762"/>
                        <a:pt x="339" y="759"/>
                      </a:cubicBezTo>
                      <a:cubicBezTo>
                        <a:pt x="336" y="754"/>
                        <a:pt x="333" y="749"/>
                        <a:pt x="330" y="744"/>
                      </a:cubicBezTo>
                      <a:cubicBezTo>
                        <a:pt x="327" y="739"/>
                        <a:pt x="324" y="734"/>
                        <a:pt x="322" y="729"/>
                      </a:cubicBezTo>
                      <a:cubicBezTo>
                        <a:pt x="319" y="726"/>
                        <a:pt x="317" y="722"/>
                        <a:pt x="315" y="718"/>
                      </a:cubicBezTo>
                      <a:cubicBezTo>
                        <a:pt x="311" y="712"/>
                        <a:pt x="308" y="706"/>
                        <a:pt x="304" y="700"/>
                      </a:cubicBezTo>
                      <a:cubicBezTo>
                        <a:pt x="302" y="698"/>
                        <a:pt x="301" y="696"/>
                        <a:pt x="299" y="693"/>
                      </a:cubicBezTo>
                      <a:cubicBezTo>
                        <a:pt x="295" y="686"/>
                        <a:pt x="290" y="679"/>
                        <a:pt x="285" y="671"/>
                      </a:cubicBezTo>
                      <a:cubicBezTo>
                        <a:pt x="284" y="670"/>
                        <a:pt x="284" y="670"/>
                        <a:pt x="283" y="669"/>
                      </a:cubicBezTo>
                      <a:cubicBezTo>
                        <a:pt x="270" y="650"/>
                        <a:pt x="257" y="631"/>
                        <a:pt x="243" y="612"/>
                      </a:cubicBezTo>
                      <a:cubicBezTo>
                        <a:pt x="182" y="532"/>
                        <a:pt x="113" y="459"/>
                        <a:pt x="35" y="396"/>
                      </a:cubicBezTo>
                      <a:cubicBezTo>
                        <a:pt x="32" y="394"/>
                        <a:pt x="29" y="391"/>
                        <a:pt x="26" y="389"/>
                      </a:cubicBezTo>
                      <a:cubicBezTo>
                        <a:pt x="23" y="386"/>
                        <a:pt x="21" y="384"/>
                        <a:pt x="18" y="382"/>
                      </a:cubicBezTo>
                      <a:cubicBezTo>
                        <a:pt x="12" y="377"/>
                        <a:pt x="6" y="373"/>
                        <a:pt x="0" y="368"/>
                      </a:cubicBezTo>
                      <a:cubicBezTo>
                        <a:pt x="268" y="0"/>
                        <a:pt x="268" y="0"/>
                        <a:pt x="268" y="0"/>
                      </a:cubicBezTo>
                      <a:cubicBezTo>
                        <a:pt x="331" y="48"/>
                        <a:pt x="392" y="101"/>
                        <a:pt x="449" y="158"/>
                      </a:cubicBez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p>
                  <a:endParaRPr lang="en-US">
                    <a:cs typeface="MiSans" panose="00000500000000000000" charset="-122"/>
                  </a:endParaRPr>
                </a:p>
              </p:txBody>
            </p:sp>
            <p:sp>
              <p:nvSpPr>
                <p:cNvPr id="69" name="Freeform 137"/>
                <p:cNvSpPr/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6719507" y="2588372"/>
                  <a:ext cx="254573" cy="505197"/>
                </a:xfrm>
                <a:custGeom>
                  <a:avLst/>
                  <a:gdLst>
                    <a:gd name="T0" fmla="*/ 508 w 508"/>
                    <a:gd name="T1" fmla="*/ 505 h 1010"/>
                    <a:gd name="T2" fmla="*/ 495 w 508"/>
                    <a:gd name="T3" fmla="*/ 712 h 1010"/>
                    <a:gd name="T4" fmla="*/ 449 w 508"/>
                    <a:gd name="T5" fmla="*/ 953 h 1010"/>
                    <a:gd name="T6" fmla="*/ 432 w 508"/>
                    <a:gd name="T7" fmla="*/ 1010 h 1010"/>
                    <a:gd name="T8" fmla="*/ 0 w 508"/>
                    <a:gd name="T9" fmla="*/ 869 h 1010"/>
                    <a:gd name="T10" fmla="*/ 6 w 508"/>
                    <a:gd name="T11" fmla="*/ 849 h 1010"/>
                    <a:gd name="T12" fmla="*/ 6 w 508"/>
                    <a:gd name="T13" fmla="*/ 847 h 1010"/>
                    <a:gd name="T14" fmla="*/ 10 w 508"/>
                    <a:gd name="T15" fmla="*/ 835 h 1010"/>
                    <a:gd name="T16" fmla="*/ 13 w 508"/>
                    <a:gd name="T17" fmla="*/ 822 h 1010"/>
                    <a:gd name="T18" fmla="*/ 14 w 508"/>
                    <a:gd name="T19" fmla="*/ 820 h 1010"/>
                    <a:gd name="T20" fmla="*/ 43 w 508"/>
                    <a:gd name="T21" fmla="*/ 662 h 1010"/>
                    <a:gd name="T22" fmla="*/ 53 w 508"/>
                    <a:gd name="T23" fmla="*/ 532 h 1010"/>
                    <a:gd name="T24" fmla="*/ 53 w 508"/>
                    <a:gd name="T25" fmla="*/ 530 h 1010"/>
                    <a:gd name="T26" fmla="*/ 53 w 508"/>
                    <a:gd name="T27" fmla="*/ 518 h 1010"/>
                    <a:gd name="T28" fmla="*/ 53 w 508"/>
                    <a:gd name="T29" fmla="*/ 513 h 1010"/>
                    <a:gd name="T30" fmla="*/ 53 w 508"/>
                    <a:gd name="T31" fmla="*/ 505 h 1010"/>
                    <a:gd name="T32" fmla="*/ 53 w 508"/>
                    <a:gd name="T33" fmla="*/ 496 h 1010"/>
                    <a:gd name="T34" fmla="*/ 53 w 508"/>
                    <a:gd name="T35" fmla="*/ 491 h 1010"/>
                    <a:gd name="T36" fmla="*/ 53 w 508"/>
                    <a:gd name="T37" fmla="*/ 479 h 1010"/>
                    <a:gd name="T38" fmla="*/ 53 w 508"/>
                    <a:gd name="T39" fmla="*/ 477 h 1010"/>
                    <a:gd name="T40" fmla="*/ 43 w 508"/>
                    <a:gd name="T41" fmla="*/ 347 h 1010"/>
                    <a:gd name="T42" fmla="*/ 14 w 508"/>
                    <a:gd name="T43" fmla="*/ 189 h 1010"/>
                    <a:gd name="T44" fmla="*/ 13 w 508"/>
                    <a:gd name="T45" fmla="*/ 187 h 1010"/>
                    <a:gd name="T46" fmla="*/ 10 w 508"/>
                    <a:gd name="T47" fmla="*/ 174 h 1010"/>
                    <a:gd name="T48" fmla="*/ 6 w 508"/>
                    <a:gd name="T49" fmla="*/ 162 h 1010"/>
                    <a:gd name="T50" fmla="*/ 6 w 508"/>
                    <a:gd name="T51" fmla="*/ 160 h 1010"/>
                    <a:gd name="T52" fmla="*/ 0 w 508"/>
                    <a:gd name="T53" fmla="*/ 140 h 1010"/>
                    <a:gd name="T54" fmla="*/ 432 w 508"/>
                    <a:gd name="T55" fmla="*/ 0 h 1010"/>
                    <a:gd name="T56" fmla="*/ 449 w 508"/>
                    <a:gd name="T57" fmla="*/ 57 h 1010"/>
                    <a:gd name="T58" fmla="*/ 495 w 508"/>
                    <a:gd name="T59" fmla="*/ 297 h 1010"/>
                    <a:gd name="T60" fmla="*/ 508 w 508"/>
                    <a:gd name="T61" fmla="*/ 505 h 10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08" h="1010">
                      <a:moveTo>
                        <a:pt x="508" y="505"/>
                      </a:moveTo>
                      <a:cubicBezTo>
                        <a:pt x="508" y="575"/>
                        <a:pt x="504" y="644"/>
                        <a:pt x="495" y="712"/>
                      </a:cubicBezTo>
                      <a:cubicBezTo>
                        <a:pt x="486" y="793"/>
                        <a:pt x="470" y="873"/>
                        <a:pt x="449" y="953"/>
                      </a:cubicBezTo>
                      <a:cubicBezTo>
                        <a:pt x="444" y="972"/>
                        <a:pt x="438" y="991"/>
                        <a:pt x="432" y="1010"/>
                      </a:cubicBezTo>
                      <a:cubicBezTo>
                        <a:pt x="0" y="869"/>
                        <a:pt x="0" y="869"/>
                        <a:pt x="0" y="869"/>
                      </a:cubicBezTo>
                      <a:cubicBezTo>
                        <a:pt x="2" y="863"/>
                        <a:pt x="4" y="856"/>
                        <a:pt x="6" y="849"/>
                      </a:cubicBezTo>
                      <a:cubicBezTo>
                        <a:pt x="6" y="849"/>
                        <a:pt x="6" y="848"/>
                        <a:pt x="6" y="847"/>
                      </a:cubicBezTo>
                      <a:cubicBezTo>
                        <a:pt x="7" y="843"/>
                        <a:pt x="9" y="839"/>
                        <a:pt x="10" y="835"/>
                      </a:cubicBezTo>
                      <a:cubicBezTo>
                        <a:pt x="11" y="831"/>
                        <a:pt x="12" y="826"/>
                        <a:pt x="13" y="822"/>
                      </a:cubicBezTo>
                      <a:cubicBezTo>
                        <a:pt x="13" y="822"/>
                        <a:pt x="13" y="821"/>
                        <a:pt x="14" y="820"/>
                      </a:cubicBezTo>
                      <a:cubicBezTo>
                        <a:pt x="27" y="768"/>
                        <a:pt x="37" y="716"/>
                        <a:pt x="43" y="662"/>
                      </a:cubicBezTo>
                      <a:cubicBezTo>
                        <a:pt x="49" y="619"/>
                        <a:pt x="52" y="576"/>
                        <a:pt x="53" y="532"/>
                      </a:cubicBezTo>
                      <a:cubicBezTo>
                        <a:pt x="53" y="531"/>
                        <a:pt x="53" y="531"/>
                        <a:pt x="53" y="530"/>
                      </a:cubicBezTo>
                      <a:cubicBezTo>
                        <a:pt x="53" y="526"/>
                        <a:pt x="53" y="522"/>
                        <a:pt x="53" y="518"/>
                      </a:cubicBezTo>
                      <a:cubicBezTo>
                        <a:pt x="53" y="517"/>
                        <a:pt x="53" y="515"/>
                        <a:pt x="53" y="513"/>
                      </a:cubicBezTo>
                      <a:cubicBezTo>
                        <a:pt x="53" y="510"/>
                        <a:pt x="53" y="507"/>
                        <a:pt x="53" y="505"/>
                      </a:cubicBezTo>
                      <a:cubicBezTo>
                        <a:pt x="53" y="502"/>
                        <a:pt x="53" y="499"/>
                        <a:pt x="53" y="496"/>
                      </a:cubicBezTo>
                      <a:cubicBezTo>
                        <a:pt x="53" y="494"/>
                        <a:pt x="53" y="493"/>
                        <a:pt x="53" y="491"/>
                      </a:cubicBezTo>
                      <a:cubicBezTo>
                        <a:pt x="53" y="487"/>
                        <a:pt x="53" y="483"/>
                        <a:pt x="53" y="479"/>
                      </a:cubicBezTo>
                      <a:cubicBezTo>
                        <a:pt x="53" y="479"/>
                        <a:pt x="53" y="478"/>
                        <a:pt x="53" y="477"/>
                      </a:cubicBezTo>
                      <a:cubicBezTo>
                        <a:pt x="52" y="434"/>
                        <a:pt x="49" y="390"/>
                        <a:pt x="43" y="347"/>
                      </a:cubicBezTo>
                      <a:cubicBezTo>
                        <a:pt x="37" y="294"/>
                        <a:pt x="27" y="241"/>
                        <a:pt x="14" y="189"/>
                      </a:cubicBezTo>
                      <a:cubicBezTo>
                        <a:pt x="13" y="188"/>
                        <a:pt x="13" y="188"/>
                        <a:pt x="13" y="187"/>
                      </a:cubicBezTo>
                      <a:cubicBezTo>
                        <a:pt x="12" y="183"/>
                        <a:pt x="11" y="179"/>
                        <a:pt x="10" y="174"/>
                      </a:cubicBezTo>
                      <a:cubicBezTo>
                        <a:pt x="9" y="170"/>
                        <a:pt x="8" y="166"/>
                        <a:pt x="6" y="162"/>
                      </a:cubicBezTo>
                      <a:cubicBezTo>
                        <a:pt x="6" y="161"/>
                        <a:pt x="6" y="161"/>
                        <a:pt x="6" y="160"/>
                      </a:cubicBezTo>
                      <a:cubicBezTo>
                        <a:pt x="4" y="153"/>
                        <a:pt x="2" y="147"/>
                        <a:pt x="0" y="140"/>
                      </a:cubicBezTo>
                      <a:cubicBezTo>
                        <a:pt x="432" y="0"/>
                        <a:pt x="432" y="0"/>
                        <a:pt x="432" y="0"/>
                      </a:cubicBezTo>
                      <a:cubicBezTo>
                        <a:pt x="438" y="19"/>
                        <a:pt x="444" y="38"/>
                        <a:pt x="449" y="57"/>
                      </a:cubicBezTo>
                      <a:cubicBezTo>
                        <a:pt x="470" y="136"/>
                        <a:pt x="486" y="216"/>
                        <a:pt x="495" y="297"/>
                      </a:cubicBezTo>
                      <a:cubicBezTo>
                        <a:pt x="504" y="366"/>
                        <a:pt x="508" y="435"/>
                        <a:pt x="508" y="505"/>
                      </a:cubicBez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p>
                  <a:endParaRPr lang="en-US">
                    <a:cs typeface="MiSans" panose="00000500000000000000" charset="-122"/>
                  </a:endParaRPr>
                </a:p>
              </p:txBody>
            </p:sp>
            <p:sp>
              <p:nvSpPr>
                <p:cNvPr id="70" name="Freeform 138"/>
                <p:cNvSpPr/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5239191" y="2588372"/>
                  <a:ext cx="254573" cy="505197"/>
                </a:xfrm>
                <a:custGeom>
                  <a:avLst/>
                  <a:gdLst>
                    <a:gd name="T0" fmla="*/ 502 w 508"/>
                    <a:gd name="T1" fmla="*/ 160 h 1010"/>
                    <a:gd name="T2" fmla="*/ 501 w 508"/>
                    <a:gd name="T3" fmla="*/ 162 h 1010"/>
                    <a:gd name="T4" fmla="*/ 498 w 508"/>
                    <a:gd name="T5" fmla="*/ 174 h 1010"/>
                    <a:gd name="T6" fmla="*/ 495 w 508"/>
                    <a:gd name="T7" fmla="*/ 187 h 1010"/>
                    <a:gd name="T8" fmla="*/ 494 w 508"/>
                    <a:gd name="T9" fmla="*/ 189 h 1010"/>
                    <a:gd name="T10" fmla="*/ 464 w 508"/>
                    <a:gd name="T11" fmla="*/ 347 h 1010"/>
                    <a:gd name="T12" fmla="*/ 455 w 508"/>
                    <a:gd name="T13" fmla="*/ 477 h 1010"/>
                    <a:gd name="T14" fmla="*/ 455 w 508"/>
                    <a:gd name="T15" fmla="*/ 479 h 1010"/>
                    <a:gd name="T16" fmla="*/ 455 w 508"/>
                    <a:gd name="T17" fmla="*/ 491 h 1010"/>
                    <a:gd name="T18" fmla="*/ 455 w 508"/>
                    <a:gd name="T19" fmla="*/ 496 h 1010"/>
                    <a:gd name="T20" fmla="*/ 455 w 508"/>
                    <a:gd name="T21" fmla="*/ 505 h 1010"/>
                    <a:gd name="T22" fmla="*/ 455 w 508"/>
                    <a:gd name="T23" fmla="*/ 513 h 1010"/>
                    <a:gd name="T24" fmla="*/ 455 w 508"/>
                    <a:gd name="T25" fmla="*/ 518 h 1010"/>
                    <a:gd name="T26" fmla="*/ 455 w 508"/>
                    <a:gd name="T27" fmla="*/ 530 h 1010"/>
                    <a:gd name="T28" fmla="*/ 455 w 508"/>
                    <a:gd name="T29" fmla="*/ 532 h 1010"/>
                    <a:gd name="T30" fmla="*/ 464 w 508"/>
                    <a:gd name="T31" fmla="*/ 662 h 1010"/>
                    <a:gd name="T32" fmla="*/ 494 w 508"/>
                    <a:gd name="T33" fmla="*/ 820 h 1010"/>
                    <a:gd name="T34" fmla="*/ 495 w 508"/>
                    <a:gd name="T35" fmla="*/ 822 h 1010"/>
                    <a:gd name="T36" fmla="*/ 498 w 508"/>
                    <a:gd name="T37" fmla="*/ 835 h 1010"/>
                    <a:gd name="T38" fmla="*/ 501 w 508"/>
                    <a:gd name="T39" fmla="*/ 847 h 1010"/>
                    <a:gd name="T40" fmla="*/ 502 w 508"/>
                    <a:gd name="T41" fmla="*/ 849 h 1010"/>
                    <a:gd name="T42" fmla="*/ 508 w 508"/>
                    <a:gd name="T43" fmla="*/ 869 h 1010"/>
                    <a:gd name="T44" fmla="*/ 75 w 508"/>
                    <a:gd name="T45" fmla="*/ 1010 h 1010"/>
                    <a:gd name="T46" fmla="*/ 59 w 508"/>
                    <a:gd name="T47" fmla="*/ 953 h 1010"/>
                    <a:gd name="T48" fmla="*/ 12 w 508"/>
                    <a:gd name="T49" fmla="*/ 712 h 1010"/>
                    <a:gd name="T50" fmla="*/ 0 w 508"/>
                    <a:gd name="T51" fmla="*/ 505 h 1010"/>
                    <a:gd name="T52" fmla="*/ 12 w 508"/>
                    <a:gd name="T53" fmla="*/ 297 h 1010"/>
                    <a:gd name="T54" fmla="*/ 59 w 508"/>
                    <a:gd name="T55" fmla="*/ 57 h 1010"/>
                    <a:gd name="T56" fmla="*/ 75 w 508"/>
                    <a:gd name="T57" fmla="*/ 0 h 1010"/>
                    <a:gd name="T58" fmla="*/ 508 w 508"/>
                    <a:gd name="T59" fmla="*/ 140 h 1010"/>
                    <a:gd name="T60" fmla="*/ 502 w 508"/>
                    <a:gd name="T61" fmla="*/ 160 h 10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08" h="1010">
                      <a:moveTo>
                        <a:pt x="502" y="160"/>
                      </a:moveTo>
                      <a:cubicBezTo>
                        <a:pt x="502" y="161"/>
                        <a:pt x="502" y="161"/>
                        <a:pt x="501" y="162"/>
                      </a:cubicBezTo>
                      <a:cubicBezTo>
                        <a:pt x="500" y="166"/>
                        <a:pt x="499" y="170"/>
                        <a:pt x="498" y="174"/>
                      </a:cubicBezTo>
                      <a:cubicBezTo>
                        <a:pt x="497" y="179"/>
                        <a:pt x="496" y="183"/>
                        <a:pt x="495" y="187"/>
                      </a:cubicBezTo>
                      <a:cubicBezTo>
                        <a:pt x="494" y="188"/>
                        <a:pt x="494" y="188"/>
                        <a:pt x="494" y="189"/>
                      </a:cubicBezTo>
                      <a:cubicBezTo>
                        <a:pt x="481" y="241"/>
                        <a:pt x="471" y="294"/>
                        <a:pt x="464" y="347"/>
                      </a:cubicBezTo>
                      <a:cubicBezTo>
                        <a:pt x="459" y="390"/>
                        <a:pt x="456" y="434"/>
                        <a:pt x="455" y="477"/>
                      </a:cubicBezTo>
                      <a:cubicBezTo>
                        <a:pt x="455" y="478"/>
                        <a:pt x="455" y="479"/>
                        <a:pt x="455" y="479"/>
                      </a:cubicBezTo>
                      <a:cubicBezTo>
                        <a:pt x="455" y="483"/>
                        <a:pt x="455" y="487"/>
                        <a:pt x="455" y="491"/>
                      </a:cubicBezTo>
                      <a:cubicBezTo>
                        <a:pt x="455" y="493"/>
                        <a:pt x="455" y="494"/>
                        <a:pt x="455" y="496"/>
                      </a:cubicBezTo>
                      <a:cubicBezTo>
                        <a:pt x="455" y="499"/>
                        <a:pt x="455" y="502"/>
                        <a:pt x="455" y="505"/>
                      </a:cubicBezTo>
                      <a:cubicBezTo>
                        <a:pt x="455" y="507"/>
                        <a:pt x="455" y="510"/>
                        <a:pt x="455" y="513"/>
                      </a:cubicBezTo>
                      <a:cubicBezTo>
                        <a:pt x="455" y="515"/>
                        <a:pt x="455" y="517"/>
                        <a:pt x="455" y="518"/>
                      </a:cubicBezTo>
                      <a:cubicBezTo>
                        <a:pt x="455" y="522"/>
                        <a:pt x="455" y="526"/>
                        <a:pt x="455" y="530"/>
                      </a:cubicBezTo>
                      <a:cubicBezTo>
                        <a:pt x="455" y="531"/>
                        <a:pt x="455" y="531"/>
                        <a:pt x="455" y="532"/>
                      </a:cubicBezTo>
                      <a:cubicBezTo>
                        <a:pt x="456" y="576"/>
                        <a:pt x="459" y="619"/>
                        <a:pt x="464" y="662"/>
                      </a:cubicBezTo>
                      <a:cubicBezTo>
                        <a:pt x="471" y="716"/>
                        <a:pt x="481" y="768"/>
                        <a:pt x="494" y="820"/>
                      </a:cubicBezTo>
                      <a:cubicBezTo>
                        <a:pt x="494" y="821"/>
                        <a:pt x="495" y="822"/>
                        <a:pt x="495" y="822"/>
                      </a:cubicBezTo>
                      <a:cubicBezTo>
                        <a:pt x="496" y="826"/>
                        <a:pt x="497" y="831"/>
                        <a:pt x="498" y="835"/>
                      </a:cubicBezTo>
                      <a:cubicBezTo>
                        <a:pt x="499" y="839"/>
                        <a:pt x="500" y="843"/>
                        <a:pt x="501" y="847"/>
                      </a:cubicBezTo>
                      <a:cubicBezTo>
                        <a:pt x="502" y="848"/>
                        <a:pt x="502" y="849"/>
                        <a:pt x="502" y="849"/>
                      </a:cubicBezTo>
                      <a:cubicBezTo>
                        <a:pt x="504" y="856"/>
                        <a:pt x="506" y="863"/>
                        <a:pt x="508" y="869"/>
                      </a:cubicBezTo>
                      <a:cubicBezTo>
                        <a:pt x="75" y="1010"/>
                        <a:pt x="75" y="1010"/>
                        <a:pt x="75" y="1010"/>
                      </a:cubicBezTo>
                      <a:cubicBezTo>
                        <a:pt x="70" y="991"/>
                        <a:pt x="64" y="972"/>
                        <a:pt x="59" y="953"/>
                      </a:cubicBezTo>
                      <a:cubicBezTo>
                        <a:pt x="38" y="873"/>
                        <a:pt x="22" y="793"/>
                        <a:pt x="12" y="712"/>
                      </a:cubicBezTo>
                      <a:cubicBezTo>
                        <a:pt x="4" y="644"/>
                        <a:pt x="0" y="575"/>
                        <a:pt x="0" y="505"/>
                      </a:cubicBezTo>
                      <a:cubicBezTo>
                        <a:pt x="0" y="435"/>
                        <a:pt x="4" y="366"/>
                        <a:pt x="12" y="297"/>
                      </a:cubicBezTo>
                      <a:cubicBezTo>
                        <a:pt x="22" y="216"/>
                        <a:pt x="38" y="136"/>
                        <a:pt x="59" y="57"/>
                      </a:cubicBezTo>
                      <a:cubicBezTo>
                        <a:pt x="64" y="38"/>
                        <a:pt x="70" y="19"/>
                        <a:pt x="75" y="0"/>
                      </a:cubicBezTo>
                      <a:cubicBezTo>
                        <a:pt x="508" y="140"/>
                        <a:pt x="508" y="140"/>
                        <a:pt x="508" y="140"/>
                      </a:cubicBezTo>
                      <a:cubicBezTo>
                        <a:pt x="506" y="147"/>
                        <a:pt x="504" y="153"/>
                        <a:pt x="502" y="160"/>
                      </a:cubicBezTo>
                      <a:close/>
                    </a:path>
                  </a:pathLst>
                </a:custGeom>
                <a:solidFill>
                  <a:schemeClr val="accent3">
                    <a:alpha val="3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>
                    <a:cs typeface="MiSans" panose="00000500000000000000" charset="-122"/>
                  </a:endParaRPr>
                </a:p>
              </p:txBody>
            </p:sp>
          </p:grpSp>
        </p:grpSp>
        <p:sp>
          <p:nvSpPr>
            <p:cNvPr id="71" name="文本框 70"/>
            <p:cNvSpPr txBox="1"/>
            <p:nvPr>
              <p:custDataLst>
                <p:tags r:id="rId37"/>
              </p:custDataLst>
            </p:nvPr>
          </p:nvSpPr>
          <p:spPr>
            <a:xfrm>
              <a:off x="12492" y="7987"/>
              <a:ext cx="2421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1600">
                  <a:solidFill>
                    <a:schemeClr val="bg1">
                      <a:alpha val="90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居民参保人数</a:t>
              </a:r>
              <a:endParaRPr lang="zh-CN" altLang="en-US" sz="1600">
                <a:solidFill>
                  <a:schemeClr val="bg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</p:grpSp>
      <p:sp>
        <p:nvSpPr>
          <p:cNvPr id="72" name="Freeform 131"/>
          <p:cNvSpPr/>
          <p:nvPr>
            <p:custDataLst>
              <p:tags r:id="rId38"/>
            </p:custDataLst>
          </p:nvPr>
        </p:nvSpPr>
        <p:spPr bwMode="auto">
          <a:xfrm>
            <a:off x="8883838" y="4572286"/>
            <a:ext cx="481222" cy="340074"/>
          </a:xfrm>
          <a:custGeom>
            <a:avLst/>
            <a:gdLst>
              <a:gd name="T0" fmla="*/ 859 w 960"/>
              <a:gd name="T1" fmla="*/ 675 h 680"/>
              <a:gd name="T2" fmla="*/ 848 w 960"/>
              <a:gd name="T3" fmla="*/ 674 h 680"/>
              <a:gd name="T4" fmla="*/ 368 w 960"/>
              <a:gd name="T5" fmla="*/ 564 h 680"/>
              <a:gd name="T6" fmla="*/ 364 w 960"/>
              <a:gd name="T7" fmla="*/ 562 h 680"/>
              <a:gd name="T8" fmla="*/ 346 w 960"/>
              <a:gd name="T9" fmla="*/ 555 h 680"/>
              <a:gd name="T10" fmla="*/ 334 w 960"/>
              <a:gd name="T11" fmla="*/ 550 h 680"/>
              <a:gd name="T12" fmla="*/ 324 w 960"/>
              <a:gd name="T13" fmla="*/ 546 h 680"/>
              <a:gd name="T14" fmla="*/ 305 w 960"/>
              <a:gd name="T15" fmla="*/ 538 h 680"/>
              <a:gd name="T16" fmla="*/ 303 w 960"/>
              <a:gd name="T17" fmla="*/ 537 h 680"/>
              <a:gd name="T18" fmla="*/ 126 w 960"/>
              <a:gd name="T19" fmla="*/ 448 h 680"/>
              <a:gd name="T20" fmla="*/ 0 w 960"/>
              <a:gd name="T21" fmla="*/ 368 h 680"/>
              <a:gd name="T22" fmla="*/ 267 w 960"/>
              <a:gd name="T23" fmla="*/ 0 h 680"/>
              <a:gd name="T24" fmla="*/ 276 w 960"/>
              <a:gd name="T25" fmla="*/ 6 h 680"/>
              <a:gd name="T26" fmla="*/ 284 w 960"/>
              <a:gd name="T27" fmla="*/ 11 h 680"/>
              <a:gd name="T28" fmla="*/ 297 w 960"/>
              <a:gd name="T29" fmla="*/ 20 h 680"/>
              <a:gd name="T30" fmla="*/ 345 w 960"/>
              <a:gd name="T31" fmla="*/ 49 h 680"/>
              <a:gd name="T32" fmla="*/ 345 w 960"/>
              <a:gd name="T33" fmla="*/ 49 h 680"/>
              <a:gd name="T34" fmla="*/ 495 w 960"/>
              <a:gd name="T35" fmla="*/ 125 h 680"/>
              <a:gd name="T36" fmla="*/ 820 w 960"/>
              <a:gd name="T37" fmla="*/ 214 h 680"/>
              <a:gd name="T38" fmla="*/ 831 w 960"/>
              <a:gd name="T39" fmla="*/ 215 h 680"/>
              <a:gd name="T40" fmla="*/ 832 w 960"/>
              <a:gd name="T41" fmla="*/ 215 h 680"/>
              <a:gd name="T42" fmla="*/ 960 w 960"/>
              <a:gd name="T43" fmla="*/ 225 h 680"/>
              <a:gd name="T44" fmla="*/ 960 w 960"/>
              <a:gd name="T45" fmla="*/ 680 h 680"/>
              <a:gd name="T46" fmla="*/ 863 w 960"/>
              <a:gd name="T47" fmla="*/ 675 h 680"/>
              <a:gd name="T48" fmla="*/ 859 w 960"/>
              <a:gd name="T49" fmla="*/ 675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960" h="680">
                <a:moveTo>
                  <a:pt x="859" y="675"/>
                </a:moveTo>
                <a:cubicBezTo>
                  <a:pt x="856" y="675"/>
                  <a:pt x="852" y="674"/>
                  <a:pt x="848" y="674"/>
                </a:cubicBezTo>
                <a:cubicBezTo>
                  <a:pt x="684" y="660"/>
                  <a:pt x="522" y="623"/>
                  <a:pt x="368" y="564"/>
                </a:cubicBezTo>
                <a:cubicBezTo>
                  <a:pt x="367" y="563"/>
                  <a:pt x="365" y="563"/>
                  <a:pt x="364" y="562"/>
                </a:cubicBezTo>
                <a:cubicBezTo>
                  <a:pt x="358" y="560"/>
                  <a:pt x="352" y="558"/>
                  <a:pt x="346" y="555"/>
                </a:cubicBezTo>
                <a:cubicBezTo>
                  <a:pt x="342" y="554"/>
                  <a:pt x="338" y="552"/>
                  <a:pt x="334" y="550"/>
                </a:cubicBezTo>
                <a:cubicBezTo>
                  <a:pt x="331" y="549"/>
                  <a:pt x="328" y="548"/>
                  <a:pt x="324" y="546"/>
                </a:cubicBezTo>
                <a:cubicBezTo>
                  <a:pt x="318" y="544"/>
                  <a:pt x="311" y="541"/>
                  <a:pt x="305" y="538"/>
                </a:cubicBezTo>
                <a:cubicBezTo>
                  <a:pt x="304" y="538"/>
                  <a:pt x="303" y="537"/>
                  <a:pt x="303" y="537"/>
                </a:cubicBezTo>
                <a:cubicBezTo>
                  <a:pt x="242" y="511"/>
                  <a:pt x="183" y="481"/>
                  <a:pt x="126" y="448"/>
                </a:cubicBezTo>
                <a:cubicBezTo>
                  <a:pt x="83" y="423"/>
                  <a:pt x="40" y="396"/>
                  <a:pt x="0" y="368"/>
                </a:cubicBezTo>
                <a:cubicBezTo>
                  <a:pt x="267" y="0"/>
                  <a:pt x="267" y="0"/>
                  <a:pt x="267" y="0"/>
                </a:cubicBezTo>
                <a:cubicBezTo>
                  <a:pt x="270" y="2"/>
                  <a:pt x="273" y="4"/>
                  <a:pt x="276" y="6"/>
                </a:cubicBezTo>
                <a:cubicBezTo>
                  <a:pt x="279" y="8"/>
                  <a:pt x="282" y="10"/>
                  <a:pt x="284" y="11"/>
                </a:cubicBezTo>
                <a:cubicBezTo>
                  <a:pt x="289" y="14"/>
                  <a:pt x="293" y="17"/>
                  <a:pt x="297" y="20"/>
                </a:cubicBezTo>
                <a:cubicBezTo>
                  <a:pt x="313" y="30"/>
                  <a:pt x="329" y="40"/>
                  <a:pt x="345" y="49"/>
                </a:cubicBezTo>
                <a:cubicBezTo>
                  <a:pt x="345" y="49"/>
                  <a:pt x="345" y="49"/>
                  <a:pt x="345" y="49"/>
                </a:cubicBezTo>
                <a:cubicBezTo>
                  <a:pt x="393" y="78"/>
                  <a:pt x="443" y="103"/>
                  <a:pt x="495" y="125"/>
                </a:cubicBezTo>
                <a:cubicBezTo>
                  <a:pt x="599" y="169"/>
                  <a:pt x="708" y="199"/>
                  <a:pt x="820" y="214"/>
                </a:cubicBezTo>
                <a:cubicBezTo>
                  <a:pt x="823" y="214"/>
                  <a:pt x="827" y="215"/>
                  <a:pt x="831" y="215"/>
                </a:cubicBezTo>
                <a:cubicBezTo>
                  <a:pt x="831" y="215"/>
                  <a:pt x="832" y="215"/>
                  <a:pt x="832" y="215"/>
                </a:cubicBezTo>
                <a:cubicBezTo>
                  <a:pt x="875" y="221"/>
                  <a:pt x="917" y="224"/>
                  <a:pt x="960" y="225"/>
                </a:cubicBezTo>
                <a:cubicBezTo>
                  <a:pt x="960" y="680"/>
                  <a:pt x="960" y="680"/>
                  <a:pt x="960" y="680"/>
                </a:cubicBezTo>
                <a:cubicBezTo>
                  <a:pt x="928" y="679"/>
                  <a:pt x="895" y="678"/>
                  <a:pt x="863" y="675"/>
                </a:cubicBezTo>
                <a:cubicBezTo>
                  <a:pt x="862" y="675"/>
                  <a:pt x="860" y="675"/>
                  <a:pt x="859" y="675"/>
                </a:cubicBezTo>
                <a:close/>
              </a:path>
            </a:pathLst>
          </a:custGeom>
          <a:solidFill>
            <a:schemeClr val="accent3">
              <a:alpha val="3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en-US">
              <a:cs typeface="MiSans" panose="00000500000000000000" charset="-122"/>
            </a:endParaRPr>
          </a:p>
        </p:txBody>
      </p:sp>
      <p:sp>
        <p:nvSpPr>
          <p:cNvPr id="73" name="Freeform 136"/>
          <p:cNvSpPr/>
          <p:nvPr>
            <p:custDataLst>
              <p:tags r:id="rId39"/>
            </p:custDataLst>
          </p:nvPr>
        </p:nvSpPr>
        <p:spPr bwMode="auto">
          <a:xfrm>
            <a:off x="3264209" y="3438521"/>
            <a:ext cx="431468" cy="479314"/>
          </a:xfrm>
          <a:custGeom>
            <a:avLst/>
            <a:gdLst>
              <a:gd name="T0" fmla="*/ 449 w 861"/>
              <a:gd name="T1" fmla="*/ 158 h 958"/>
              <a:gd name="T2" fmla="*/ 531 w 861"/>
              <a:gd name="T3" fmla="*/ 246 h 958"/>
              <a:gd name="T4" fmla="*/ 538 w 861"/>
              <a:gd name="T5" fmla="*/ 254 h 958"/>
              <a:gd name="T6" fmla="*/ 543 w 861"/>
              <a:gd name="T7" fmla="*/ 260 h 958"/>
              <a:gd name="T8" fmla="*/ 724 w 861"/>
              <a:gd name="T9" fmla="*/ 516 h 958"/>
              <a:gd name="T10" fmla="*/ 817 w 861"/>
              <a:gd name="T11" fmla="*/ 702 h 958"/>
              <a:gd name="T12" fmla="*/ 861 w 861"/>
              <a:gd name="T13" fmla="*/ 817 h 958"/>
              <a:gd name="T14" fmla="*/ 429 w 861"/>
              <a:gd name="T15" fmla="*/ 958 h 958"/>
              <a:gd name="T16" fmla="*/ 401 w 861"/>
              <a:gd name="T17" fmla="*/ 885 h 958"/>
              <a:gd name="T18" fmla="*/ 372 w 861"/>
              <a:gd name="T19" fmla="*/ 822 h 958"/>
              <a:gd name="T20" fmla="*/ 370 w 861"/>
              <a:gd name="T21" fmla="*/ 819 h 958"/>
              <a:gd name="T22" fmla="*/ 359 w 861"/>
              <a:gd name="T23" fmla="*/ 796 h 958"/>
              <a:gd name="T24" fmla="*/ 355 w 861"/>
              <a:gd name="T25" fmla="*/ 788 h 958"/>
              <a:gd name="T26" fmla="*/ 345 w 861"/>
              <a:gd name="T27" fmla="*/ 770 h 958"/>
              <a:gd name="T28" fmla="*/ 339 w 861"/>
              <a:gd name="T29" fmla="*/ 759 h 958"/>
              <a:gd name="T30" fmla="*/ 330 w 861"/>
              <a:gd name="T31" fmla="*/ 744 h 958"/>
              <a:gd name="T32" fmla="*/ 322 w 861"/>
              <a:gd name="T33" fmla="*/ 729 h 958"/>
              <a:gd name="T34" fmla="*/ 315 w 861"/>
              <a:gd name="T35" fmla="*/ 718 h 958"/>
              <a:gd name="T36" fmla="*/ 304 w 861"/>
              <a:gd name="T37" fmla="*/ 700 h 958"/>
              <a:gd name="T38" fmla="*/ 299 w 861"/>
              <a:gd name="T39" fmla="*/ 693 h 958"/>
              <a:gd name="T40" fmla="*/ 285 w 861"/>
              <a:gd name="T41" fmla="*/ 671 h 958"/>
              <a:gd name="T42" fmla="*/ 283 w 861"/>
              <a:gd name="T43" fmla="*/ 669 h 958"/>
              <a:gd name="T44" fmla="*/ 243 w 861"/>
              <a:gd name="T45" fmla="*/ 612 h 958"/>
              <a:gd name="T46" fmla="*/ 35 w 861"/>
              <a:gd name="T47" fmla="*/ 396 h 958"/>
              <a:gd name="T48" fmla="*/ 26 w 861"/>
              <a:gd name="T49" fmla="*/ 389 h 958"/>
              <a:gd name="T50" fmla="*/ 18 w 861"/>
              <a:gd name="T51" fmla="*/ 382 h 958"/>
              <a:gd name="T52" fmla="*/ 0 w 861"/>
              <a:gd name="T53" fmla="*/ 368 h 958"/>
              <a:gd name="T54" fmla="*/ 268 w 861"/>
              <a:gd name="T55" fmla="*/ 0 h 958"/>
              <a:gd name="T56" fmla="*/ 449 w 861"/>
              <a:gd name="T57" fmla="*/ 158 h 9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1" h="958">
                <a:moveTo>
                  <a:pt x="449" y="158"/>
                </a:moveTo>
                <a:cubicBezTo>
                  <a:pt x="477" y="186"/>
                  <a:pt x="505" y="216"/>
                  <a:pt x="531" y="246"/>
                </a:cubicBezTo>
                <a:cubicBezTo>
                  <a:pt x="533" y="248"/>
                  <a:pt x="535" y="251"/>
                  <a:pt x="538" y="254"/>
                </a:cubicBezTo>
                <a:cubicBezTo>
                  <a:pt x="540" y="256"/>
                  <a:pt x="541" y="258"/>
                  <a:pt x="543" y="260"/>
                </a:cubicBezTo>
                <a:cubicBezTo>
                  <a:pt x="611" y="340"/>
                  <a:pt x="671" y="425"/>
                  <a:pt x="724" y="516"/>
                </a:cubicBezTo>
                <a:cubicBezTo>
                  <a:pt x="759" y="577"/>
                  <a:pt x="790" y="639"/>
                  <a:pt x="817" y="702"/>
                </a:cubicBezTo>
                <a:cubicBezTo>
                  <a:pt x="833" y="740"/>
                  <a:pt x="848" y="778"/>
                  <a:pt x="861" y="817"/>
                </a:cubicBezTo>
                <a:cubicBezTo>
                  <a:pt x="429" y="958"/>
                  <a:pt x="429" y="958"/>
                  <a:pt x="429" y="958"/>
                </a:cubicBezTo>
                <a:cubicBezTo>
                  <a:pt x="420" y="933"/>
                  <a:pt x="411" y="909"/>
                  <a:pt x="401" y="885"/>
                </a:cubicBezTo>
                <a:cubicBezTo>
                  <a:pt x="392" y="864"/>
                  <a:pt x="382" y="843"/>
                  <a:pt x="372" y="822"/>
                </a:cubicBezTo>
                <a:cubicBezTo>
                  <a:pt x="371" y="821"/>
                  <a:pt x="371" y="820"/>
                  <a:pt x="370" y="819"/>
                </a:cubicBezTo>
                <a:cubicBezTo>
                  <a:pt x="367" y="811"/>
                  <a:pt x="363" y="803"/>
                  <a:pt x="359" y="796"/>
                </a:cubicBezTo>
                <a:cubicBezTo>
                  <a:pt x="357" y="793"/>
                  <a:pt x="356" y="791"/>
                  <a:pt x="355" y="788"/>
                </a:cubicBezTo>
                <a:cubicBezTo>
                  <a:pt x="351" y="782"/>
                  <a:pt x="348" y="776"/>
                  <a:pt x="345" y="770"/>
                </a:cubicBezTo>
                <a:cubicBezTo>
                  <a:pt x="343" y="766"/>
                  <a:pt x="341" y="762"/>
                  <a:pt x="339" y="759"/>
                </a:cubicBezTo>
                <a:cubicBezTo>
                  <a:pt x="336" y="754"/>
                  <a:pt x="333" y="749"/>
                  <a:pt x="330" y="744"/>
                </a:cubicBezTo>
                <a:cubicBezTo>
                  <a:pt x="327" y="739"/>
                  <a:pt x="324" y="734"/>
                  <a:pt x="322" y="729"/>
                </a:cubicBezTo>
                <a:cubicBezTo>
                  <a:pt x="319" y="726"/>
                  <a:pt x="317" y="722"/>
                  <a:pt x="315" y="718"/>
                </a:cubicBezTo>
                <a:cubicBezTo>
                  <a:pt x="311" y="712"/>
                  <a:pt x="308" y="706"/>
                  <a:pt x="304" y="700"/>
                </a:cubicBezTo>
                <a:cubicBezTo>
                  <a:pt x="302" y="698"/>
                  <a:pt x="301" y="696"/>
                  <a:pt x="299" y="693"/>
                </a:cubicBezTo>
                <a:cubicBezTo>
                  <a:pt x="295" y="686"/>
                  <a:pt x="290" y="679"/>
                  <a:pt x="285" y="671"/>
                </a:cubicBezTo>
                <a:cubicBezTo>
                  <a:pt x="284" y="670"/>
                  <a:pt x="284" y="670"/>
                  <a:pt x="283" y="669"/>
                </a:cubicBezTo>
                <a:cubicBezTo>
                  <a:pt x="270" y="650"/>
                  <a:pt x="257" y="631"/>
                  <a:pt x="243" y="612"/>
                </a:cubicBezTo>
                <a:cubicBezTo>
                  <a:pt x="182" y="532"/>
                  <a:pt x="113" y="459"/>
                  <a:pt x="35" y="396"/>
                </a:cubicBezTo>
                <a:cubicBezTo>
                  <a:pt x="32" y="394"/>
                  <a:pt x="29" y="391"/>
                  <a:pt x="26" y="389"/>
                </a:cubicBezTo>
                <a:cubicBezTo>
                  <a:pt x="23" y="386"/>
                  <a:pt x="21" y="384"/>
                  <a:pt x="18" y="382"/>
                </a:cubicBezTo>
                <a:cubicBezTo>
                  <a:pt x="12" y="377"/>
                  <a:pt x="6" y="373"/>
                  <a:pt x="0" y="368"/>
                </a:cubicBezTo>
                <a:cubicBezTo>
                  <a:pt x="268" y="0"/>
                  <a:pt x="268" y="0"/>
                  <a:pt x="268" y="0"/>
                </a:cubicBezTo>
                <a:cubicBezTo>
                  <a:pt x="331" y="48"/>
                  <a:pt x="392" y="101"/>
                  <a:pt x="449" y="15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en-US">
              <a:cs typeface="MiSans" panose="00000500000000000000" charset="-122"/>
            </a:endParaRPr>
          </a:p>
        </p:txBody>
      </p:sp>
      <p:sp>
        <p:nvSpPr>
          <p:cNvPr id="75" name="Freeform 136"/>
          <p:cNvSpPr/>
          <p:nvPr>
            <p:custDataLst>
              <p:tags r:id="rId40"/>
            </p:custDataLst>
          </p:nvPr>
        </p:nvSpPr>
        <p:spPr bwMode="auto">
          <a:xfrm rot="2340000">
            <a:off x="3408354" y="3883021"/>
            <a:ext cx="431468" cy="479314"/>
          </a:xfrm>
          <a:custGeom>
            <a:avLst/>
            <a:gdLst>
              <a:gd name="T0" fmla="*/ 449 w 861"/>
              <a:gd name="T1" fmla="*/ 158 h 958"/>
              <a:gd name="T2" fmla="*/ 531 w 861"/>
              <a:gd name="T3" fmla="*/ 246 h 958"/>
              <a:gd name="T4" fmla="*/ 538 w 861"/>
              <a:gd name="T5" fmla="*/ 254 h 958"/>
              <a:gd name="T6" fmla="*/ 543 w 861"/>
              <a:gd name="T7" fmla="*/ 260 h 958"/>
              <a:gd name="T8" fmla="*/ 724 w 861"/>
              <a:gd name="T9" fmla="*/ 516 h 958"/>
              <a:gd name="T10" fmla="*/ 817 w 861"/>
              <a:gd name="T11" fmla="*/ 702 h 958"/>
              <a:gd name="T12" fmla="*/ 861 w 861"/>
              <a:gd name="T13" fmla="*/ 817 h 958"/>
              <a:gd name="T14" fmla="*/ 429 w 861"/>
              <a:gd name="T15" fmla="*/ 958 h 958"/>
              <a:gd name="T16" fmla="*/ 401 w 861"/>
              <a:gd name="T17" fmla="*/ 885 h 958"/>
              <a:gd name="T18" fmla="*/ 372 w 861"/>
              <a:gd name="T19" fmla="*/ 822 h 958"/>
              <a:gd name="T20" fmla="*/ 370 w 861"/>
              <a:gd name="T21" fmla="*/ 819 h 958"/>
              <a:gd name="T22" fmla="*/ 359 w 861"/>
              <a:gd name="T23" fmla="*/ 796 h 958"/>
              <a:gd name="T24" fmla="*/ 355 w 861"/>
              <a:gd name="T25" fmla="*/ 788 h 958"/>
              <a:gd name="T26" fmla="*/ 345 w 861"/>
              <a:gd name="T27" fmla="*/ 770 h 958"/>
              <a:gd name="T28" fmla="*/ 339 w 861"/>
              <a:gd name="T29" fmla="*/ 759 h 958"/>
              <a:gd name="T30" fmla="*/ 330 w 861"/>
              <a:gd name="T31" fmla="*/ 744 h 958"/>
              <a:gd name="T32" fmla="*/ 322 w 861"/>
              <a:gd name="T33" fmla="*/ 729 h 958"/>
              <a:gd name="T34" fmla="*/ 315 w 861"/>
              <a:gd name="T35" fmla="*/ 718 h 958"/>
              <a:gd name="T36" fmla="*/ 304 w 861"/>
              <a:gd name="T37" fmla="*/ 700 h 958"/>
              <a:gd name="T38" fmla="*/ 299 w 861"/>
              <a:gd name="T39" fmla="*/ 693 h 958"/>
              <a:gd name="T40" fmla="*/ 285 w 861"/>
              <a:gd name="T41" fmla="*/ 671 h 958"/>
              <a:gd name="T42" fmla="*/ 283 w 861"/>
              <a:gd name="T43" fmla="*/ 669 h 958"/>
              <a:gd name="T44" fmla="*/ 243 w 861"/>
              <a:gd name="T45" fmla="*/ 612 h 958"/>
              <a:gd name="T46" fmla="*/ 35 w 861"/>
              <a:gd name="T47" fmla="*/ 396 h 958"/>
              <a:gd name="T48" fmla="*/ 26 w 861"/>
              <a:gd name="T49" fmla="*/ 389 h 958"/>
              <a:gd name="T50" fmla="*/ 18 w 861"/>
              <a:gd name="T51" fmla="*/ 382 h 958"/>
              <a:gd name="T52" fmla="*/ 0 w 861"/>
              <a:gd name="T53" fmla="*/ 368 h 958"/>
              <a:gd name="T54" fmla="*/ 268 w 861"/>
              <a:gd name="T55" fmla="*/ 0 h 958"/>
              <a:gd name="T56" fmla="*/ 449 w 861"/>
              <a:gd name="T57" fmla="*/ 158 h 9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1" h="958">
                <a:moveTo>
                  <a:pt x="449" y="158"/>
                </a:moveTo>
                <a:cubicBezTo>
                  <a:pt x="477" y="186"/>
                  <a:pt x="505" y="216"/>
                  <a:pt x="531" y="246"/>
                </a:cubicBezTo>
                <a:cubicBezTo>
                  <a:pt x="533" y="248"/>
                  <a:pt x="535" y="251"/>
                  <a:pt x="538" y="254"/>
                </a:cubicBezTo>
                <a:cubicBezTo>
                  <a:pt x="540" y="256"/>
                  <a:pt x="541" y="258"/>
                  <a:pt x="543" y="260"/>
                </a:cubicBezTo>
                <a:cubicBezTo>
                  <a:pt x="611" y="340"/>
                  <a:pt x="671" y="425"/>
                  <a:pt x="724" y="516"/>
                </a:cubicBezTo>
                <a:cubicBezTo>
                  <a:pt x="759" y="577"/>
                  <a:pt x="790" y="639"/>
                  <a:pt x="817" y="702"/>
                </a:cubicBezTo>
                <a:cubicBezTo>
                  <a:pt x="833" y="740"/>
                  <a:pt x="848" y="778"/>
                  <a:pt x="861" y="817"/>
                </a:cubicBezTo>
                <a:cubicBezTo>
                  <a:pt x="429" y="958"/>
                  <a:pt x="429" y="958"/>
                  <a:pt x="429" y="958"/>
                </a:cubicBezTo>
                <a:cubicBezTo>
                  <a:pt x="420" y="933"/>
                  <a:pt x="411" y="909"/>
                  <a:pt x="401" y="885"/>
                </a:cubicBezTo>
                <a:cubicBezTo>
                  <a:pt x="392" y="864"/>
                  <a:pt x="382" y="843"/>
                  <a:pt x="372" y="822"/>
                </a:cubicBezTo>
                <a:cubicBezTo>
                  <a:pt x="371" y="821"/>
                  <a:pt x="371" y="820"/>
                  <a:pt x="370" y="819"/>
                </a:cubicBezTo>
                <a:cubicBezTo>
                  <a:pt x="367" y="811"/>
                  <a:pt x="363" y="803"/>
                  <a:pt x="359" y="796"/>
                </a:cubicBezTo>
                <a:cubicBezTo>
                  <a:pt x="357" y="793"/>
                  <a:pt x="356" y="791"/>
                  <a:pt x="355" y="788"/>
                </a:cubicBezTo>
                <a:cubicBezTo>
                  <a:pt x="351" y="782"/>
                  <a:pt x="348" y="776"/>
                  <a:pt x="345" y="770"/>
                </a:cubicBezTo>
                <a:cubicBezTo>
                  <a:pt x="343" y="766"/>
                  <a:pt x="341" y="762"/>
                  <a:pt x="339" y="759"/>
                </a:cubicBezTo>
                <a:cubicBezTo>
                  <a:pt x="336" y="754"/>
                  <a:pt x="333" y="749"/>
                  <a:pt x="330" y="744"/>
                </a:cubicBezTo>
                <a:cubicBezTo>
                  <a:pt x="327" y="739"/>
                  <a:pt x="324" y="734"/>
                  <a:pt x="322" y="729"/>
                </a:cubicBezTo>
                <a:cubicBezTo>
                  <a:pt x="319" y="726"/>
                  <a:pt x="317" y="722"/>
                  <a:pt x="315" y="718"/>
                </a:cubicBezTo>
                <a:cubicBezTo>
                  <a:pt x="311" y="712"/>
                  <a:pt x="308" y="706"/>
                  <a:pt x="304" y="700"/>
                </a:cubicBezTo>
                <a:cubicBezTo>
                  <a:pt x="302" y="698"/>
                  <a:pt x="301" y="696"/>
                  <a:pt x="299" y="693"/>
                </a:cubicBezTo>
                <a:cubicBezTo>
                  <a:pt x="295" y="686"/>
                  <a:pt x="290" y="679"/>
                  <a:pt x="285" y="671"/>
                </a:cubicBezTo>
                <a:cubicBezTo>
                  <a:pt x="284" y="670"/>
                  <a:pt x="284" y="670"/>
                  <a:pt x="283" y="669"/>
                </a:cubicBezTo>
                <a:cubicBezTo>
                  <a:pt x="270" y="650"/>
                  <a:pt x="257" y="631"/>
                  <a:pt x="243" y="612"/>
                </a:cubicBezTo>
                <a:cubicBezTo>
                  <a:pt x="182" y="532"/>
                  <a:pt x="113" y="459"/>
                  <a:pt x="35" y="396"/>
                </a:cubicBezTo>
                <a:cubicBezTo>
                  <a:pt x="32" y="394"/>
                  <a:pt x="29" y="391"/>
                  <a:pt x="26" y="389"/>
                </a:cubicBezTo>
                <a:cubicBezTo>
                  <a:pt x="23" y="386"/>
                  <a:pt x="21" y="384"/>
                  <a:pt x="18" y="382"/>
                </a:cubicBezTo>
                <a:cubicBezTo>
                  <a:pt x="12" y="377"/>
                  <a:pt x="6" y="373"/>
                  <a:pt x="0" y="368"/>
                </a:cubicBezTo>
                <a:cubicBezTo>
                  <a:pt x="268" y="0"/>
                  <a:pt x="268" y="0"/>
                  <a:pt x="268" y="0"/>
                </a:cubicBezTo>
                <a:cubicBezTo>
                  <a:pt x="331" y="48"/>
                  <a:pt x="392" y="101"/>
                  <a:pt x="449" y="15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en-US">
              <a:cs typeface="MiSans" panose="00000500000000000000" charset="-122"/>
            </a:endParaRPr>
          </a:p>
        </p:txBody>
      </p:sp>
      <p:sp>
        <p:nvSpPr>
          <p:cNvPr id="77" name="Freeform 129"/>
          <p:cNvSpPr/>
          <p:nvPr>
            <p:custDataLst>
              <p:tags r:id="rId41"/>
            </p:custDataLst>
          </p:nvPr>
        </p:nvSpPr>
        <p:spPr bwMode="auto">
          <a:xfrm>
            <a:off x="3264844" y="4338808"/>
            <a:ext cx="431468" cy="479051"/>
          </a:xfrm>
          <a:custGeom>
            <a:avLst/>
            <a:gdLst>
              <a:gd name="T0" fmla="*/ 724 w 861"/>
              <a:gd name="T1" fmla="*/ 442 h 958"/>
              <a:gd name="T2" fmla="*/ 544 w 861"/>
              <a:gd name="T3" fmla="*/ 697 h 958"/>
              <a:gd name="T4" fmla="*/ 537 w 861"/>
              <a:gd name="T5" fmla="*/ 706 h 958"/>
              <a:gd name="T6" fmla="*/ 532 w 861"/>
              <a:gd name="T7" fmla="*/ 711 h 958"/>
              <a:gd name="T8" fmla="*/ 449 w 861"/>
              <a:gd name="T9" fmla="*/ 800 h 958"/>
              <a:gd name="T10" fmla="*/ 268 w 861"/>
              <a:gd name="T11" fmla="*/ 958 h 958"/>
              <a:gd name="T12" fmla="*/ 0 w 861"/>
              <a:gd name="T13" fmla="*/ 590 h 958"/>
              <a:gd name="T14" fmla="*/ 19 w 861"/>
              <a:gd name="T15" fmla="*/ 576 h 958"/>
              <a:gd name="T16" fmla="*/ 25 w 861"/>
              <a:gd name="T17" fmla="*/ 571 h 958"/>
              <a:gd name="T18" fmla="*/ 37 w 861"/>
              <a:gd name="T19" fmla="*/ 560 h 958"/>
              <a:gd name="T20" fmla="*/ 243 w 861"/>
              <a:gd name="T21" fmla="*/ 346 h 958"/>
              <a:gd name="T22" fmla="*/ 283 w 861"/>
              <a:gd name="T23" fmla="*/ 289 h 958"/>
              <a:gd name="T24" fmla="*/ 285 w 861"/>
              <a:gd name="T25" fmla="*/ 287 h 958"/>
              <a:gd name="T26" fmla="*/ 299 w 861"/>
              <a:gd name="T27" fmla="*/ 265 h 958"/>
              <a:gd name="T28" fmla="*/ 304 w 861"/>
              <a:gd name="T29" fmla="*/ 258 h 958"/>
              <a:gd name="T30" fmla="*/ 315 w 861"/>
              <a:gd name="T31" fmla="*/ 240 h 958"/>
              <a:gd name="T32" fmla="*/ 322 w 861"/>
              <a:gd name="T33" fmla="*/ 229 h 958"/>
              <a:gd name="T34" fmla="*/ 330 w 861"/>
              <a:gd name="T35" fmla="*/ 215 h 958"/>
              <a:gd name="T36" fmla="*/ 339 w 861"/>
              <a:gd name="T37" fmla="*/ 200 h 958"/>
              <a:gd name="T38" fmla="*/ 345 w 861"/>
              <a:gd name="T39" fmla="*/ 189 h 958"/>
              <a:gd name="T40" fmla="*/ 355 w 861"/>
              <a:gd name="T41" fmla="*/ 170 h 958"/>
              <a:gd name="T42" fmla="*/ 359 w 861"/>
              <a:gd name="T43" fmla="*/ 163 h 958"/>
              <a:gd name="T44" fmla="*/ 370 w 861"/>
              <a:gd name="T45" fmla="*/ 139 h 958"/>
              <a:gd name="T46" fmla="*/ 372 w 861"/>
              <a:gd name="T47" fmla="*/ 137 h 958"/>
              <a:gd name="T48" fmla="*/ 401 w 861"/>
              <a:gd name="T49" fmla="*/ 73 h 958"/>
              <a:gd name="T50" fmla="*/ 429 w 861"/>
              <a:gd name="T51" fmla="*/ 0 h 958"/>
              <a:gd name="T52" fmla="*/ 861 w 861"/>
              <a:gd name="T53" fmla="*/ 141 h 958"/>
              <a:gd name="T54" fmla="*/ 817 w 861"/>
              <a:gd name="T55" fmla="*/ 256 h 958"/>
              <a:gd name="T56" fmla="*/ 724 w 861"/>
              <a:gd name="T57" fmla="*/ 442 h 9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1" h="958">
                <a:moveTo>
                  <a:pt x="724" y="442"/>
                </a:moveTo>
                <a:cubicBezTo>
                  <a:pt x="671" y="533"/>
                  <a:pt x="611" y="618"/>
                  <a:pt x="544" y="697"/>
                </a:cubicBezTo>
                <a:cubicBezTo>
                  <a:pt x="542" y="700"/>
                  <a:pt x="539" y="703"/>
                  <a:pt x="537" y="706"/>
                </a:cubicBezTo>
                <a:cubicBezTo>
                  <a:pt x="535" y="708"/>
                  <a:pt x="534" y="709"/>
                  <a:pt x="532" y="711"/>
                </a:cubicBezTo>
                <a:cubicBezTo>
                  <a:pt x="505" y="742"/>
                  <a:pt x="478" y="771"/>
                  <a:pt x="449" y="800"/>
                </a:cubicBezTo>
                <a:cubicBezTo>
                  <a:pt x="392" y="857"/>
                  <a:pt x="331" y="910"/>
                  <a:pt x="268" y="958"/>
                </a:cubicBezTo>
                <a:cubicBezTo>
                  <a:pt x="0" y="590"/>
                  <a:pt x="0" y="590"/>
                  <a:pt x="0" y="590"/>
                </a:cubicBezTo>
                <a:cubicBezTo>
                  <a:pt x="6" y="585"/>
                  <a:pt x="13" y="581"/>
                  <a:pt x="19" y="576"/>
                </a:cubicBezTo>
                <a:cubicBezTo>
                  <a:pt x="21" y="574"/>
                  <a:pt x="23" y="572"/>
                  <a:pt x="25" y="571"/>
                </a:cubicBezTo>
                <a:cubicBezTo>
                  <a:pt x="29" y="567"/>
                  <a:pt x="33" y="564"/>
                  <a:pt x="37" y="560"/>
                </a:cubicBezTo>
                <a:cubicBezTo>
                  <a:pt x="114" y="497"/>
                  <a:pt x="183" y="426"/>
                  <a:pt x="243" y="346"/>
                </a:cubicBezTo>
                <a:cubicBezTo>
                  <a:pt x="257" y="328"/>
                  <a:pt x="270" y="309"/>
                  <a:pt x="283" y="289"/>
                </a:cubicBezTo>
                <a:cubicBezTo>
                  <a:pt x="284" y="289"/>
                  <a:pt x="284" y="288"/>
                  <a:pt x="285" y="287"/>
                </a:cubicBezTo>
                <a:cubicBezTo>
                  <a:pt x="290" y="280"/>
                  <a:pt x="295" y="272"/>
                  <a:pt x="299" y="265"/>
                </a:cubicBezTo>
                <a:cubicBezTo>
                  <a:pt x="301" y="263"/>
                  <a:pt x="302" y="260"/>
                  <a:pt x="304" y="258"/>
                </a:cubicBezTo>
                <a:cubicBezTo>
                  <a:pt x="308" y="252"/>
                  <a:pt x="311" y="246"/>
                  <a:pt x="315" y="240"/>
                </a:cubicBezTo>
                <a:cubicBezTo>
                  <a:pt x="317" y="236"/>
                  <a:pt x="319" y="233"/>
                  <a:pt x="322" y="229"/>
                </a:cubicBezTo>
                <a:cubicBezTo>
                  <a:pt x="325" y="224"/>
                  <a:pt x="327" y="219"/>
                  <a:pt x="330" y="215"/>
                </a:cubicBezTo>
                <a:cubicBezTo>
                  <a:pt x="333" y="210"/>
                  <a:pt x="336" y="205"/>
                  <a:pt x="339" y="200"/>
                </a:cubicBezTo>
                <a:cubicBezTo>
                  <a:pt x="341" y="196"/>
                  <a:pt x="343" y="192"/>
                  <a:pt x="345" y="189"/>
                </a:cubicBezTo>
                <a:cubicBezTo>
                  <a:pt x="348" y="182"/>
                  <a:pt x="351" y="176"/>
                  <a:pt x="355" y="170"/>
                </a:cubicBezTo>
                <a:cubicBezTo>
                  <a:pt x="356" y="168"/>
                  <a:pt x="357" y="165"/>
                  <a:pt x="359" y="163"/>
                </a:cubicBezTo>
                <a:cubicBezTo>
                  <a:pt x="363" y="155"/>
                  <a:pt x="367" y="147"/>
                  <a:pt x="370" y="139"/>
                </a:cubicBezTo>
                <a:cubicBezTo>
                  <a:pt x="371" y="138"/>
                  <a:pt x="371" y="137"/>
                  <a:pt x="372" y="137"/>
                </a:cubicBezTo>
                <a:cubicBezTo>
                  <a:pt x="382" y="116"/>
                  <a:pt x="392" y="95"/>
                  <a:pt x="401" y="73"/>
                </a:cubicBezTo>
                <a:cubicBezTo>
                  <a:pt x="411" y="49"/>
                  <a:pt x="420" y="25"/>
                  <a:pt x="429" y="0"/>
                </a:cubicBezTo>
                <a:cubicBezTo>
                  <a:pt x="861" y="141"/>
                  <a:pt x="861" y="141"/>
                  <a:pt x="861" y="141"/>
                </a:cubicBezTo>
                <a:cubicBezTo>
                  <a:pt x="848" y="180"/>
                  <a:pt x="833" y="218"/>
                  <a:pt x="817" y="256"/>
                </a:cubicBezTo>
                <a:cubicBezTo>
                  <a:pt x="790" y="319"/>
                  <a:pt x="759" y="381"/>
                  <a:pt x="724" y="442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en-US">
              <a:cs typeface="MiSans" panose="00000500000000000000" charset="-122"/>
            </a:endParaRPr>
          </a:p>
        </p:txBody>
      </p:sp>
      <p:sp>
        <p:nvSpPr>
          <p:cNvPr id="78" name="Freeform 130"/>
          <p:cNvSpPr/>
          <p:nvPr>
            <p:custDataLst>
              <p:tags r:id="rId42"/>
            </p:custDataLst>
          </p:nvPr>
        </p:nvSpPr>
        <p:spPr bwMode="auto">
          <a:xfrm>
            <a:off x="2891710" y="4654836"/>
            <a:ext cx="481222" cy="340074"/>
          </a:xfrm>
          <a:custGeom>
            <a:avLst/>
            <a:gdLst>
              <a:gd name="T0" fmla="*/ 630 w 960"/>
              <a:gd name="T1" fmla="*/ 549 h 680"/>
              <a:gd name="T2" fmla="*/ 609 w 960"/>
              <a:gd name="T3" fmla="*/ 557 h 680"/>
              <a:gd name="T4" fmla="*/ 600 w 960"/>
              <a:gd name="T5" fmla="*/ 561 h 680"/>
              <a:gd name="T6" fmla="*/ 587 w 960"/>
              <a:gd name="T7" fmla="*/ 566 h 680"/>
              <a:gd name="T8" fmla="*/ 570 w 960"/>
              <a:gd name="T9" fmla="*/ 572 h 680"/>
              <a:gd name="T10" fmla="*/ 565 w 960"/>
              <a:gd name="T11" fmla="*/ 574 h 680"/>
              <a:gd name="T12" fmla="*/ 113 w 960"/>
              <a:gd name="T13" fmla="*/ 674 h 680"/>
              <a:gd name="T14" fmla="*/ 0 w 960"/>
              <a:gd name="T15" fmla="*/ 680 h 680"/>
              <a:gd name="T16" fmla="*/ 0 w 960"/>
              <a:gd name="T17" fmla="*/ 225 h 680"/>
              <a:gd name="T18" fmla="*/ 141 w 960"/>
              <a:gd name="T19" fmla="*/ 214 h 680"/>
              <a:gd name="T20" fmla="*/ 465 w 960"/>
              <a:gd name="T21" fmla="*/ 125 h 680"/>
              <a:gd name="T22" fmla="*/ 613 w 960"/>
              <a:gd name="T23" fmla="*/ 51 h 680"/>
              <a:gd name="T24" fmla="*/ 619 w 960"/>
              <a:gd name="T25" fmla="*/ 47 h 680"/>
              <a:gd name="T26" fmla="*/ 633 w 960"/>
              <a:gd name="T27" fmla="*/ 39 h 680"/>
              <a:gd name="T28" fmla="*/ 653 w 960"/>
              <a:gd name="T29" fmla="*/ 26 h 680"/>
              <a:gd name="T30" fmla="*/ 660 w 960"/>
              <a:gd name="T31" fmla="*/ 22 h 680"/>
              <a:gd name="T32" fmla="*/ 678 w 960"/>
              <a:gd name="T33" fmla="*/ 10 h 680"/>
              <a:gd name="T34" fmla="*/ 682 w 960"/>
              <a:gd name="T35" fmla="*/ 7 h 680"/>
              <a:gd name="T36" fmla="*/ 693 w 960"/>
              <a:gd name="T37" fmla="*/ 0 h 680"/>
              <a:gd name="T38" fmla="*/ 960 w 960"/>
              <a:gd name="T39" fmla="*/ 368 h 680"/>
              <a:gd name="T40" fmla="*/ 834 w 960"/>
              <a:gd name="T41" fmla="*/ 448 h 680"/>
              <a:gd name="T42" fmla="*/ 630 w 960"/>
              <a:gd name="T43" fmla="*/ 548 h 680"/>
              <a:gd name="T44" fmla="*/ 630 w 960"/>
              <a:gd name="T45" fmla="*/ 549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60" h="680">
                <a:moveTo>
                  <a:pt x="630" y="549"/>
                </a:moveTo>
                <a:cubicBezTo>
                  <a:pt x="623" y="552"/>
                  <a:pt x="616" y="554"/>
                  <a:pt x="609" y="557"/>
                </a:cubicBezTo>
                <a:cubicBezTo>
                  <a:pt x="606" y="558"/>
                  <a:pt x="603" y="560"/>
                  <a:pt x="600" y="561"/>
                </a:cubicBezTo>
                <a:cubicBezTo>
                  <a:pt x="595" y="562"/>
                  <a:pt x="591" y="564"/>
                  <a:pt x="587" y="566"/>
                </a:cubicBezTo>
                <a:cubicBezTo>
                  <a:pt x="581" y="568"/>
                  <a:pt x="576" y="570"/>
                  <a:pt x="570" y="572"/>
                </a:cubicBezTo>
                <a:cubicBezTo>
                  <a:pt x="568" y="573"/>
                  <a:pt x="567" y="573"/>
                  <a:pt x="565" y="574"/>
                </a:cubicBezTo>
                <a:cubicBezTo>
                  <a:pt x="420" y="627"/>
                  <a:pt x="268" y="661"/>
                  <a:pt x="113" y="674"/>
                </a:cubicBezTo>
                <a:cubicBezTo>
                  <a:pt x="76" y="677"/>
                  <a:pt x="38" y="679"/>
                  <a:pt x="0" y="680"/>
                </a:cubicBezTo>
                <a:cubicBezTo>
                  <a:pt x="0" y="225"/>
                  <a:pt x="0" y="225"/>
                  <a:pt x="0" y="225"/>
                </a:cubicBezTo>
                <a:cubicBezTo>
                  <a:pt x="47" y="224"/>
                  <a:pt x="94" y="220"/>
                  <a:pt x="141" y="214"/>
                </a:cubicBezTo>
                <a:cubicBezTo>
                  <a:pt x="252" y="199"/>
                  <a:pt x="361" y="169"/>
                  <a:pt x="465" y="125"/>
                </a:cubicBezTo>
                <a:cubicBezTo>
                  <a:pt x="516" y="103"/>
                  <a:pt x="565" y="78"/>
                  <a:pt x="613" y="51"/>
                </a:cubicBezTo>
                <a:cubicBezTo>
                  <a:pt x="615" y="49"/>
                  <a:pt x="617" y="48"/>
                  <a:pt x="619" y="47"/>
                </a:cubicBezTo>
                <a:cubicBezTo>
                  <a:pt x="624" y="44"/>
                  <a:pt x="628" y="41"/>
                  <a:pt x="633" y="39"/>
                </a:cubicBezTo>
                <a:cubicBezTo>
                  <a:pt x="640" y="35"/>
                  <a:pt x="646" y="30"/>
                  <a:pt x="653" y="26"/>
                </a:cubicBezTo>
                <a:cubicBezTo>
                  <a:pt x="655" y="25"/>
                  <a:pt x="657" y="23"/>
                  <a:pt x="660" y="22"/>
                </a:cubicBezTo>
                <a:cubicBezTo>
                  <a:pt x="666" y="18"/>
                  <a:pt x="672" y="14"/>
                  <a:pt x="678" y="10"/>
                </a:cubicBezTo>
                <a:cubicBezTo>
                  <a:pt x="679" y="9"/>
                  <a:pt x="681" y="8"/>
                  <a:pt x="682" y="7"/>
                </a:cubicBezTo>
                <a:cubicBezTo>
                  <a:pt x="686" y="5"/>
                  <a:pt x="689" y="2"/>
                  <a:pt x="693" y="0"/>
                </a:cubicBezTo>
                <a:cubicBezTo>
                  <a:pt x="960" y="368"/>
                  <a:pt x="960" y="368"/>
                  <a:pt x="960" y="368"/>
                </a:cubicBezTo>
                <a:cubicBezTo>
                  <a:pt x="919" y="396"/>
                  <a:pt x="877" y="423"/>
                  <a:pt x="834" y="448"/>
                </a:cubicBezTo>
                <a:cubicBezTo>
                  <a:pt x="768" y="486"/>
                  <a:pt x="700" y="520"/>
                  <a:pt x="630" y="548"/>
                </a:cubicBezTo>
                <a:cubicBezTo>
                  <a:pt x="630" y="548"/>
                  <a:pt x="630" y="549"/>
                  <a:pt x="630" y="54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en-US">
              <a:cs typeface="MiSans" panose="00000500000000000000" charset="-122"/>
            </a:endParaRPr>
          </a:p>
        </p:txBody>
      </p:sp>
      <p:sp>
        <p:nvSpPr>
          <p:cNvPr id="79" name="Freeform 131"/>
          <p:cNvSpPr/>
          <p:nvPr>
            <p:custDataLst>
              <p:tags r:id="rId43"/>
            </p:custDataLst>
          </p:nvPr>
        </p:nvSpPr>
        <p:spPr bwMode="auto">
          <a:xfrm>
            <a:off x="2378898" y="4654836"/>
            <a:ext cx="481222" cy="340074"/>
          </a:xfrm>
          <a:custGeom>
            <a:avLst/>
            <a:gdLst>
              <a:gd name="T0" fmla="*/ 859 w 960"/>
              <a:gd name="T1" fmla="*/ 675 h 680"/>
              <a:gd name="T2" fmla="*/ 848 w 960"/>
              <a:gd name="T3" fmla="*/ 674 h 680"/>
              <a:gd name="T4" fmla="*/ 368 w 960"/>
              <a:gd name="T5" fmla="*/ 564 h 680"/>
              <a:gd name="T6" fmla="*/ 364 w 960"/>
              <a:gd name="T7" fmla="*/ 562 h 680"/>
              <a:gd name="T8" fmla="*/ 346 w 960"/>
              <a:gd name="T9" fmla="*/ 555 h 680"/>
              <a:gd name="T10" fmla="*/ 334 w 960"/>
              <a:gd name="T11" fmla="*/ 550 h 680"/>
              <a:gd name="T12" fmla="*/ 324 w 960"/>
              <a:gd name="T13" fmla="*/ 546 h 680"/>
              <a:gd name="T14" fmla="*/ 305 w 960"/>
              <a:gd name="T15" fmla="*/ 538 h 680"/>
              <a:gd name="T16" fmla="*/ 303 w 960"/>
              <a:gd name="T17" fmla="*/ 537 h 680"/>
              <a:gd name="T18" fmla="*/ 126 w 960"/>
              <a:gd name="T19" fmla="*/ 448 h 680"/>
              <a:gd name="T20" fmla="*/ 0 w 960"/>
              <a:gd name="T21" fmla="*/ 368 h 680"/>
              <a:gd name="T22" fmla="*/ 267 w 960"/>
              <a:gd name="T23" fmla="*/ 0 h 680"/>
              <a:gd name="T24" fmla="*/ 276 w 960"/>
              <a:gd name="T25" fmla="*/ 6 h 680"/>
              <a:gd name="T26" fmla="*/ 284 w 960"/>
              <a:gd name="T27" fmla="*/ 11 h 680"/>
              <a:gd name="T28" fmla="*/ 297 w 960"/>
              <a:gd name="T29" fmla="*/ 20 h 680"/>
              <a:gd name="T30" fmla="*/ 345 w 960"/>
              <a:gd name="T31" fmla="*/ 49 h 680"/>
              <a:gd name="T32" fmla="*/ 345 w 960"/>
              <a:gd name="T33" fmla="*/ 49 h 680"/>
              <a:gd name="T34" fmla="*/ 495 w 960"/>
              <a:gd name="T35" fmla="*/ 125 h 680"/>
              <a:gd name="T36" fmla="*/ 820 w 960"/>
              <a:gd name="T37" fmla="*/ 214 h 680"/>
              <a:gd name="T38" fmla="*/ 831 w 960"/>
              <a:gd name="T39" fmla="*/ 215 h 680"/>
              <a:gd name="T40" fmla="*/ 832 w 960"/>
              <a:gd name="T41" fmla="*/ 215 h 680"/>
              <a:gd name="T42" fmla="*/ 960 w 960"/>
              <a:gd name="T43" fmla="*/ 225 h 680"/>
              <a:gd name="T44" fmla="*/ 960 w 960"/>
              <a:gd name="T45" fmla="*/ 680 h 680"/>
              <a:gd name="T46" fmla="*/ 863 w 960"/>
              <a:gd name="T47" fmla="*/ 675 h 680"/>
              <a:gd name="T48" fmla="*/ 859 w 960"/>
              <a:gd name="T49" fmla="*/ 675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960" h="680">
                <a:moveTo>
                  <a:pt x="859" y="675"/>
                </a:moveTo>
                <a:cubicBezTo>
                  <a:pt x="856" y="675"/>
                  <a:pt x="852" y="674"/>
                  <a:pt x="848" y="674"/>
                </a:cubicBezTo>
                <a:cubicBezTo>
                  <a:pt x="684" y="660"/>
                  <a:pt x="522" y="623"/>
                  <a:pt x="368" y="564"/>
                </a:cubicBezTo>
                <a:cubicBezTo>
                  <a:pt x="367" y="563"/>
                  <a:pt x="365" y="563"/>
                  <a:pt x="364" y="562"/>
                </a:cubicBezTo>
                <a:cubicBezTo>
                  <a:pt x="358" y="560"/>
                  <a:pt x="352" y="558"/>
                  <a:pt x="346" y="555"/>
                </a:cubicBezTo>
                <a:cubicBezTo>
                  <a:pt x="342" y="554"/>
                  <a:pt x="338" y="552"/>
                  <a:pt x="334" y="550"/>
                </a:cubicBezTo>
                <a:cubicBezTo>
                  <a:pt x="331" y="549"/>
                  <a:pt x="328" y="548"/>
                  <a:pt x="324" y="546"/>
                </a:cubicBezTo>
                <a:cubicBezTo>
                  <a:pt x="318" y="544"/>
                  <a:pt x="311" y="541"/>
                  <a:pt x="305" y="538"/>
                </a:cubicBezTo>
                <a:cubicBezTo>
                  <a:pt x="304" y="538"/>
                  <a:pt x="303" y="537"/>
                  <a:pt x="303" y="537"/>
                </a:cubicBezTo>
                <a:cubicBezTo>
                  <a:pt x="242" y="511"/>
                  <a:pt x="183" y="481"/>
                  <a:pt x="126" y="448"/>
                </a:cubicBezTo>
                <a:cubicBezTo>
                  <a:pt x="83" y="423"/>
                  <a:pt x="40" y="396"/>
                  <a:pt x="0" y="368"/>
                </a:cubicBezTo>
                <a:cubicBezTo>
                  <a:pt x="267" y="0"/>
                  <a:pt x="267" y="0"/>
                  <a:pt x="267" y="0"/>
                </a:cubicBezTo>
                <a:cubicBezTo>
                  <a:pt x="270" y="2"/>
                  <a:pt x="273" y="4"/>
                  <a:pt x="276" y="6"/>
                </a:cubicBezTo>
                <a:cubicBezTo>
                  <a:pt x="279" y="8"/>
                  <a:pt x="282" y="10"/>
                  <a:pt x="284" y="11"/>
                </a:cubicBezTo>
                <a:cubicBezTo>
                  <a:pt x="289" y="14"/>
                  <a:pt x="293" y="17"/>
                  <a:pt x="297" y="20"/>
                </a:cubicBezTo>
                <a:cubicBezTo>
                  <a:pt x="313" y="30"/>
                  <a:pt x="329" y="40"/>
                  <a:pt x="345" y="49"/>
                </a:cubicBezTo>
                <a:cubicBezTo>
                  <a:pt x="345" y="49"/>
                  <a:pt x="345" y="49"/>
                  <a:pt x="345" y="49"/>
                </a:cubicBezTo>
                <a:cubicBezTo>
                  <a:pt x="393" y="78"/>
                  <a:pt x="443" y="103"/>
                  <a:pt x="495" y="125"/>
                </a:cubicBezTo>
                <a:cubicBezTo>
                  <a:pt x="599" y="169"/>
                  <a:pt x="708" y="199"/>
                  <a:pt x="820" y="214"/>
                </a:cubicBezTo>
                <a:cubicBezTo>
                  <a:pt x="823" y="214"/>
                  <a:pt x="827" y="215"/>
                  <a:pt x="831" y="215"/>
                </a:cubicBezTo>
                <a:cubicBezTo>
                  <a:pt x="831" y="215"/>
                  <a:pt x="832" y="215"/>
                  <a:pt x="832" y="215"/>
                </a:cubicBezTo>
                <a:cubicBezTo>
                  <a:pt x="875" y="221"/>
                  <a:pt x="917" y="224"/>
                  <a:pt x="960" y="225"/>
                </a:cubicBezTo>
                <a:cubicBezTo>
                  <a:pt x="960" y="680"/>
                  <a:pt x="960" y="680"/>
                  <a:pt x="960" y="680"/>
                </a:cubicBezTo>
                <a:cubicBezTo>
                  <a:pt x="928" y="679"/>
                  <a:pt x="895" y="678"/>
                  <a:pt x="863" y="675"/>
                </a:cubicBezTo>
                <a:cubicBezTo>
                  <a:pt x="862" y="675"/>
                  <a:pt x="860" y="675"/>
                  <a:pt x="859" y="67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en-US">
              <a:cs typeface="MiSans" panose="00000500000000000000" charset="-122"/>
            </a:endParaRPr>
          </a:p>
        </p:txBody>
      </p:sp>
      <p:sp>
        <p:nvSpPr>
          <p:cNvPr id="80" name="Freeform 129"/>
          <p:cNvSpPr/>
          <p:nvPr>
            <p:custDataLst>
              <p:tags r:id="rId44"/>
            </p:custDataLst>
          </p:nvPr>
        </p:nvSpPr>
        <p:spPr bwMode="auto">
          <a:xfrm rot="6480000">
            <a:off x="2058979" y="4310868"/>
            <a:ext cx="431468" cy="479051"/>
          </a:xfrm>
          <a:custGeom>
            <a:avLst/>
            <a:gdLst>
              <a:gd name="T0" fmla="*/ 724 w 861"/>
              <a:gd name="T1" fmla="*/ 442 h 958"/>
              <a:gd name="T2" fmla="*/ 544 w 861"/>
              <a:gd name="T3" fmla="*/ 697 h 958"/>
              <a:gd name="T4" fmla="*/ 537 w 861"/>
              <a:gd name="T5" fmla="*/ 706 h 958"/>
              <a:gd name="T6" fmla="*/ 532 w 861"/>
              <a:gd name="T7" fmla="*/ 711 h 958"/>
              <a:gd name="T8" fmla="*/ 449 w 861"/>
              <a:gd name="T9" fmla="*/ 800 h 958"/>
              <a:gd name="T10" fmla="*/ 268 w 861"/>
              <a:gd name="T11" fmla="*/ 958 h 958"/>
              <a:gd name="T12" fmla="*/ 0 w 861"/>
              <a:gd name="T13" fmla="*/ 590 h 958"/>
              <a:gd name="T14" fmla="*/ 19 w 861"/>
              <a:gd name="T15" fmla="*/ 576 h 958"/>
              <a:gd name="T16" fmla="*/ 25 w 861"/>
              <a:gd name="T17" fmla="*/ 571 h 958"/>
              <a:gd name="T18" fmla="*/ 37 w 861"/>
              <a:gd name="T19" fmla="*/ 560 h 958"/>
              <a:gd name="T20" fmla="*/ 243 w 861"/>
              <a:gd name="T21" fmla="*/ 346 h 958"/>
              <a:gd name="T22" fmla="*/ 283 w 861"/>
              <a:gd name="T23" fmla="*/ 289 h 958"/>
              <a:gd name="T24" fmla="*/ 285 w 861"/>
              <a:gd name="T25" fmla="*/ 287 h 958"/>
              <a:gd name="T26" fmla="*/ 299 w 861"/>
              <a:gd name="T27" fmla="*/ 265 h 958"/>
              <a:gd name="T28" fmla="*/ 304 w 861"/>
              <a:gd name="T29" fmla="*/ 258 h 958"/>
              <a:gd name="T30" fmla="*/ 315 w 861"/>
              <a:gd name="T31" fmla="*/ 240 h 958"/>
              <a:gd name="T32" fmla="*/ 322 w 861"/>
              <a:gd name="T33" fmla="*/ 229 h 958"/>
              <a:gd name="T34" fmla="*/ 330 w 861"/>
              <a:gd name="T35" fmla="*/ 215 h 958"/>
              <a:gd name="T36" fmla="*/ 339 w 861"/>
              <a:gd name="T37" fmla="*/ 200 h 958"/>
              <a:gd name="T38" fmla="*/ 345 w 861"/>
              <a:gd name="T39" fmla="*/ 189 h 958"/>
              <a:gd name="T40" fmla="*/ 355 w 861"/>
              <a:gd name="T41" fmla="*/ 170 h 958"/>
              <a:gd name="T42" fmla="*/ 359 w 861"/>
              <a:gd name="T43" fmla="*/ 163 h 958"/>
              <a:gd name="T44" fmla="*/ 370 w 861"/>
              <a:gd name="T45" fmla="*/ 139 h 958"/>
              <a:gd name="T46" fmla="*/ 372 w 861"/>
              <a:gd name="T47" fmla="*/ 137 h 958"/>
              <a:gd name="T48" fmla="*/ 401 w 861"/>
              <a:gd name="T49" fmla="*/ 73 h 958"/>
              <a:gd name="T50" fmla="*/ 429 w 861"/>
              <a:gd name="T51" fmla="*/ 0 h 958"/>
              <a:gd name="T52" fmla="*/ 861 w 861"/>
              <a:gd name="T53" fmla="*/ 141 h 958"/>
              <a:gd name="T54" fmla="*/ 817 w 861"/>
              <a:gd name="T55" fmla="*/ 256 h 958"/>
              <a:gd name="T56" fmla="*/ 724 w 861"/>
              <a:gd name="T57" fmla="*/ 442 h 9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1" h="958">
                <a:moveTo>
                  <a:pt x="724" y="442"/>
                </a:moveTo>
                <a:cubicBezTo>
                  <a:pt x="671" y="533"/>
                  <a:pt x="611" y="618"/>
                  <a:pt x="544" y="697"/>
                </a:cubicBezTo>
                <a:cubicBezTo>
                  <a:pt x="542" y="700"/>
                  <a:pt x="539" y="703"/>
                  <a:pt x="537" y="706"/>
                </a:cubicBezTo>
                <a:cubicBezTo>
                  <a:pt x="535" y="708"/>
                  <a:pt x="534" y="709"/>
                  <a:pt x="532" y="711"/>
                </a:cubicBezTo>
                <a:cubicBezTo>
                  <a:pt x="505" y="742"/>
                  <a:pt x="478" y="771"/>
                  <a:pt x="449" y="800"/>
                </a:cubicBezTo>
                <a:cubicBezTo>
                  <a:pt x="392" y="857"/>
                  <a:pt x="331" y="910"/>
                  <a:pt x="268" y="958"/>
                </a:cubicBezTo>
                <a:cubicBezTo>
                  <a:pt x="0" y="590"/>
                  <a:pt x="0" y="590"/>
                  <a:pt x="0" y="590"/>
                </a:cubicBezTo>
                <a:cubicBezTo>
                  <a:pt x="6" y="585"/>
                  <a:pt x="13" y="581"/>
                  <a:pt x="19" y="576"/>
                </a:cubicBezTo>
                <a:cubicBezTo>
                  <a:pt x="21" y="574"/>
                  <a:pt x="23" y="572"/>
                  <a:pt x="25" y="571"/>
                </a:cubicBezTo>
                <a:cubicBezTo>
                  <a:pt x="29" y="567"/>
                  <a:pt x="33" y="564"/>
                  <a:pt x="37" y="560"/>
                </a:cubicBezTo>
                <a:cubicBezTo>
                  <a:pt x="114" y="497"/>
                  <a:pt x="183" y="426"/>
                  <a:pt x="243" y="346"/>
                </a:cubicBezTo>
                <a:cubicBezTo>
                  <a:pt x="257" y="328"/>
                  <a:pt x="270" y="309"/>
                  <a:pt x="283" y="289"/>
                </a:cubicBezTo>
                <a:cubicBezTo>
                  <a:pt x="284" y="289"/>
                  <a:pt x="284" y="288"/>
                  <a:pt x="285" y="287"/>
                </a:cubicBezTo>
                <a:cubicBezTo>
                  <a:pt x="290" y="280"/>
                  <a:pt x="295" y="272"/>
                  <a:pt x="299" y="265"/>
                </a:cubicBezTo>
                <a:cubicBezTo>
                  <a:pt x="301" y="263"/>
                  <a:pt x="302" y="260"/>
                  <a:pt x="304" y="258"/>
                </a:cubicBezTo>
                <a:cubicBezTo>
                  <a:pt x="308" y="252"/>
                  <a:pt x="311" y="246"/>
                  <a:pt x="315" y="240"/>
                </a:cubicBezTo>
                <a:cubicBezTo>
                  <a:pt x="317" y="236"/>
                  <a:pt x="319" y="233"/>
                  <a:pt x="322" y="229"/>
                </a:cubicBezTo>
                <a:cubicBezTo>
                  <a:pt x="325" y="224"/>
                  <a:pt x="327" y="219"/>
                  <a:pt x="330" y="215"/>
                </a:cubicBezTo>
                <a:cubicBezTo>
                  <a:pt x="333" y="210"/>
                  <a:pt x="336" y="205"/>
                  <a:pt x="339" y="200"/>
                </a:cubicBezTo>
                <a:cubicBezTo>
                  <a:pt x="341" y="196"/>
                  <a:pt x="343" y="192"/>
                  <a:pt x="345" y="189"/>
                </a:cubicBezTo>
                <a:cubicBezTo>
                  <a:pt x="348" y="182"/>
                  <a:pt x="351" y="176"/>
                  <a:pt x="355" y="170"/>
                </a:cubicBezTo>
                <a:cubicBezTo>
                  <a:pt x="356" y="168"/>
                  <a:pt x="357" y="165"/>
                  <a:pt x="359" y="163"/>
                </a:cubicBezTo>
                <a:cubicBezTo>
                  <a:pt x="363" y="155"/>
                  <a:pt x="367" y="147"/>
                  <a:pt x="370" y="139"/>
                </a:cubicBezTo>
                <a:cubicBezTo>
                  <a:pt x="371" y="138"/>
                  <a:pt x="371" y="137"/>
                  <a:pt x="372" y="137"/>
                </a:cubicBezTo>
                <a:cubicBezTo>
                  <a:pt x="382" y="116"/>
                  <a:pt x="392" y="95"/>
                  <a:pt x="401" y="73"/>
                </a:cubicBezTo>
                <a:cubicBezTo>
                  <a:pt x="411" y="49"/>
                  <a:pt x="420" y="25"/>
                  <a:pt x="429" y="0"/>
                </a:cubicBezTo>
                <a:cubicBezTo>
                  <a:pt x="861" y="141"/>
                  <a:pt x="861" y="141"/>
                  <a:pt x="861" y="141"/>
                </a:cubicBezTo>
                <a:cubicBezTo>
                  <a:pt x="848" y="180"/>
                  <a:pt x="833" y="218"/>
                  <a:pt x="817" y="256"/>
                </a:cubicBezTo>
                <a:cubicBezTo>
                  <a:pt x="790" y="319"/>
                  <a:pt x="759" y="381"/>
                  <a:pt x="724" y="442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en-US">
              <a:cs typeface="MiSans" panose="00000500000000000000" charset="-122"/>
            </a:endParaRPr>
          </a:p>
        </p:txBody>
      </p:sp>
      <p:sp>
        <p:nvSpPr>
          <p:cNvPr id="3" name="Freeform 130"/>
          <p:cNvSpPr/>
          <p:nvPr>
            <p:custDataLst>
              <p:tags r:id="rId45"/>
            </p:custDataLst>
          </p:nvPr>
        </p:nvSpPr>
        <p:spPr bwMode="auto">
          <a:xfrm rot="19620000">
            <a:off x="6508670" y="4374801"/>
            <a:ext cx="481222" cy="340074"/>
          </a:xfrm>
          <a:custGeom>
            <a:avLst/>
            <a:gdLst>
              <a:gd name="T0" fmla="*/ 630 w 960"/>
              <a:gd name="T1" fmla="*/ 549 h 680"/>
              <a:gd name="T2" fmla="*/ 609 w 960"/>
              <a:gd name="T3" fmla="*/ 557 h 680"/>
              <a:gd name="T4" fmla="*/ 600 w 960"/>
              <a:gd name="T5" fmla="*/ 561 h 680"/>
              <a:gd name="T6" fmla="*/ 587 w 960"/>
              <a:gd name="T7" fmla="*/ 566 h 680"/>
              <a:gd name="T8" fmla="*/ 570 w 960"/>
              <a:gd name="T9" fmla="*/ 572 h 680"/>
              <a:gd name="T10" fmla="*/ 565 w 960"/>
              <a:gd name="T11" fmla="*/ 574 h 680"/>
              <a:gd name="T12" fmla="*/ 113 w 960"/>
              <a:gd name="T13" fmla="*/ 674 h 680"/>
              <a:gd name="T14" fmla="*/ 0 w 960"/>
              <a:gd name="T15" fmla="*/ 680 h 680"/>
              <a:gd name="T16" fmla="*/ 0 w 960"/>
              <a:gd name="T17" fmla="*/ 225 h 680"/>
              <a:gd name="T18" fmla="*/ 141 w 960"/>
              <a:gd name="T19" fmla="*/ 214 h 680"/>
              <a:gd name="T20" fmla="*/ 465 w 960"/>
              <a:gd name="T21" fmla="*/ 125 h 680"/>
              <a:gd name="T22" fmla="*/ 613 w 960"/>
              <a:gd name="T23" fmla="*/ 51 h 680"/>
              <a:gd name="T24" fmla="*/ 619 w 960"/>
              <a:gd name="T25" fmla="*/ 47 h 680"/>
              <a:gd name="T26" fmla="*/ 633 w 960"/>
              <a:gd name="T27" fmla="*/ 39 h 680"/>
              <a:gd name="T28" fmla="*/ 653 w 960"/>
              <a:gd name="T29" fmla="*/ 26 h 680"/>
              <a:gd name="T30" fmla="*/ 660 w 960"/>
              <a:gd name="T31" fmla="*/ 22 h 680"/>
              <a:gd name="T32" fmla="*/ 678 w 960"/>
              <a:gd name="T33" fmla="*/ 10 h 680"/>
              <a:gd name="T34" fmla="*/ 682 w 960"/>
              <a:gd name="T35" fmla="*/ 7 h 680"/>
              <a:gd name="T36" fmla="*/ 693 w 960"/>
              <a:gd name="T37" fmla="*/ 0 h 680"/>
              <a:gd name="T38" fmla="*/ 960 w 960"/>
              <a:gd name="T39" fmla="*/ 368 h 680"/>
              <a:gd name="T40" fmla="*/ 834 w 960"/>
              <a:gd name="T41" fmla="*/ 448 h 680"/>
              <a:gd name="T42" fmla="*/ 630 w 960"/>
              <a:gd name="T43" fmla="*/ 548 h 680"/>
              <a:gd name="T44" fmla="*/ 630 w 960"/>
              <a:gd name="T45" fmla="*/ 549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60" h="680">
                <a:moveTo>
                  <a:pt x="630" y="549"/>
                </a:moveTo>
                <a:cubicBezTo>
                  <a:pt x="623" y="552"/>
                  <a:pt x="616" y="554"/>
                  <a:pt x="609" y="557"/>
                </a:cubicBezTo>
                <a:cubicBezTo>
                  <a:pt x="606" y="558"/>
                  <a:pt x="603" y="560"/>
                  <a:pt x="600" y="561"/>
                </a:cubicBezTo>
                <a:cubicBezTo>
                  <a:pt x="595" y="562"/>
                  <a:pt x="591" y="564"/>
                  <a:pt x="587" y="566"/>
                </a:cubicBezTo>
                <a:cubicBezTo>
                  <a:pt x="581" y="568"/>
                  <a:pt x="576" y="570"/>
                  <a:pt x="570" y="572"/>
                </a:cubicBezTo>
                <a:cubicBezTo>
                  <a:pt x="568" y="573"/>
                  <a:pt x="567" y="573"/>
                  <a:pt x="565" y="574"/>
                </a:cubicBezTo>
                <a:cubicBezTo>
                  <a:pt x="420" y="627"/>
                  <a:pt x="268" y="661"/>
                  <a:pt x="113" y="674"/>
                </a:cubicBezTo>
                <a:cubicBezTo>
                  <a:pt x="76" y="677"/>
                  <a:pt x="38" y="679"/>
                  <a:pt x="0" y="680"/>
                </a:cubicBezTo>
                <a:cubicBezTo>
                  <a:pt x="0" y="225"/>
                  <a:pt x="0" y="225"/>
                  <a:pt x="0" y="225"/>
                </a:cubicBezTo>
                <a:cubicBezTo>
                  <a:pt x="47" y="224"/>
                  <a:pt x="94" y="220"/>
                  <a:pt x="141" y="214"/>
                </a:cubicBezTo>
                <a:cubicBezTo>
                  <a:pt x="252" y="199"/>
                  <a:pt x="361" y="169"/>
                  <a:pt x="465" y="125"/>
                </a:cubicBezTo>
                <a:cubicBezTo>
                  <a:pt x="516" y="103"/>
                  <a:pt x="565" y="78"/>
                  <a:pt x="613" y="51"/>
                </a:cubicBezTo>
                <a:cubicBezTo>
                  <a:pt x="615" y="49"/>
                  <a:pt x="617" y="48"/>
                  <a:pt x="619" y="47"/>
                </a:cubicBezTo>
                <a:cubicBezTo>
                  <a:pt x="624" y="44"/>
                  <a:pt x="628" y="41"/>
                  <a:pt x="633" y="39"/>
                </a:cubicBezTo>
                <a:cubicBezTo>
                  <a:pt x="640" y="35"/>
                  <a:pt x="646" y="30"/>
                  <a:pt x="653" y="26"/>
                </a:cubicBezTo>
                <a:cubicBezTo>
                  <a:pt x="655" y="25"/>
                  <a:pt x="657" y="23"/>
                  <a:pt x="660" y="22"/>
                </a:cubicBezTo>
                <a:cubicBezTo>
                  <a:pt x="666" y="18"/>
                  <a:pt x="672" y="14"/>
                  <a:pt x="678" y="10"/>
                </a:cubicBezTo>
                <a:cubicBezTo>
                  <a:pt x="679" y="9"/>
                  <a:pt x="681" y="8"/>
                  <a:pt x="682" y="7"/>
                </a:cubicBezTo>
                <a:cubicBezTo>
                  <a:pt x="686" y="5"/>
                  <a:pt x="689" y="2"/>
                  <a:pt x="693" y="0"/>
                </a:cubicBezTo>
                <a:cubicBezTo>
                  <a:pt x="960" y="368"/>
                  <a:pt x="960" y="368"/>
                  <a:pt x="960" y="368"/>
                </a:cubicBezTo>
                <a:cubicBezTo>
                  <a:pt x="919" y="396"/>
                  <a:pt x="877" y="423"/>
                  <a:pt x="834" y="448"/>
                </a:cubicBezTo>
                <a:cubicBezTo>
                  <a:pt x="768" y="486"/>
                  <a:pt x="700" y="520"/>
                  <a:pt x="630" y="548"/>
                </a:cubicBezTo>
                <a:cubicBezTo>
                  <a:pt x="630" y="548"/>
                  <a:pt x="630" y="549"/>
                  <a:pt x="630" y="549"/>
                </a:cubicBezTo>
                <a:close/>
              </a:path>
            </a:pathLst>
          </a:custGeom>
          <a:solidFill>
            <a:schemeClr val="accent3">
              <a:alpha val="3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en-US">
              <a:cs typeface="MiSans" panose="00000500000000000000" charset="-122"/>
            </a:endParaRPr>
          </a:p>
        </p:txBody>
      </p:sp>
      <p:sp>
        <p:nvSpPr>
          <p:cNvPr id="4" name="Freeform 138"/>
          <p:cNvSpPr/>
          <p:nvPr>
            <p:custDataLst>
              <p:tags r:id="rId46"/>
            </p:custDataLst>
          </p:nvPr>
        </p:nvSpPr>
        <p:spPr bwMode="auto">
          <a:xfrm rot="10800000">
            <a:off x="6741160" y="3878569"/>
            <a:ext cx="254563" cy="505109"/>
          </a:xfrm>
          <a:custGeom>
            <a:avLst/>
            <a:gdLst>
              <a:gd name="T0" fmla="*/ 502 w 508"/>
              <a:gd name="T1" fmla="*/ 160 h 1010"/>
              <a:gd name="T2" fmla="*/ 501 w 508"/>
              <a:gd name="T3" fmla="*/ 162 h 1010"/>
              <a:gd name="T4" fmla="*/ 498 w 508"/>
              <a:gd name="T5" fmla="*/ 174 h 1010"/>
              <a:gd name="T6" fmla="*/ 495 w 508"/>
              <a:gd name="T7" fmla="*/ 187 h 1010"/>
              <a:gd name="T8" fmla="*/ 494 w 508"/>
              <a:gd name="T9" fmla="*/ 189 h 1010"/>
              <a:gd name="T10" fmla="*/ 464 w 508"/>
              <a:gd name="T11" fmla="*/ 347 h 1010"/>
              <a:gd name="T12" fmla="*/ 455 w 508"/>
              <a:gd name="T13" fmla="*/ 477 h 1010"/>
              <a:gd name="T14" fmla="*/ 455 w 508"/>
              <a:gd name="T15" fmla="*/ 479 h 1010"/>
              <a:gd name="T16" fmla="*/ 455 w 508"/>
              <a:gd name="T17" fmla="*/ 491 h 1010"/>
              <a:gd name="T18" fmla="*/ 455 w 508"/>
              <a:gd name="T19" fmla="*/ 496 h 1010"/>
              <a:gd name="T20" fmla="*/ 455 w 508"/>
              <a:gd name="T21" fmla="*/ 505 h 1010"/>
              <a:gd name="T22" fmla="*/ 455 w 508"/>
              <a:gd name="T23" fmla="*/ 513 h 1010"/>
              <a:gd name="T24" fmla="*/ 455 w 508"/>
              <a:gd name="T25" fmla="*/ 518 h 1010"/>
              <a:gd name="T26" fmla="*/ 455 w 508"/>
              <a:gd name="T27" fmla="*/ 530 h 1010"/>
              <a:gd name="T28" fmla="*/ 455 w 508"/>
              <a:gd name="T29" fmla="*/ 532 h 1010"/>
              <a:gd name="T30" fmla="*/ 464 w 508"/>
              <a:gd name="T31" fmla="*/ 662 h 1010"/>
              <a:gd name="T32" fmla="*/ 494 w 508"/>
              <a:gd name="T33" fmla="*/ 820 h 1010"/>
              <a:gd name="T34" fmla="*/ 495 w 508"/>
              <a:gd name="T35" fmla="*/ 822 h 1010"/>
              <a:gd name="T36" fmla="*/ 498 w 508"/>
              <a:gd name="T37" fmla="*/ 835 h 1010"/>
              <a:gd name="T38" fmla="*/ 501 w 508"/>
              <a:gd name="T39" fmla="*/ 847 h 1010"/>
              <a:gd name="T40" fmla="*/ 502 w 508"/>
              <a:gd name="T41" fmla="*/ 849 h 1010"/>
              <a:gd name="T42" fmla="*/ 508 w 508"/>
              <a:gd name="T43" fmla="*/ 869 h 1010"/>
              <a:gd name="T44" fmla="*/ 75 w 508"/>
              <a:gd name="T45" fmla="*/ 1010 h 1010"/>
              <a:gd name="T46" fmla="*/ 59 w 508"/>
              <a:gd name="T47" fmla="*/ 953 h 1010"/>
              <a:gd name="T48" fmla="*/ 12 w 508"/>
              <a:gd name="T49" fmla="*/ 712 h 1010"/>
              <a:gd name="T50" fmla="*/ 0 w 508"/>
              <a:gd name="T51" fmla="*/ 505 h 1010"/>
              <a:gd name="T52" fmla="*/ 12 w 508"/>
              <a:gd name="T53" fmla="*/ 297 h 1010"/>
              <a:gd name="T54" fmla="*/ 59 w 508"/>
              <a:gd name="T55" fmla="*/ 57 h 1010"/>
              <a:gd name="T56" fmla="*/ 75 w 508"/>
              <a:gd name="T57" fmla="*/ 0 h 1010"/>
              <a:gd name="T58" fmla="*/ 508 w 508"/>
              <a:gd name="T59" fmla="*/ 140 h 1010"/>
              <a:gd name="T60" fmla="*/ 502 w 508"/>
              <a:gd name="T61" fmla="*/ 160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08" h="1010">
                <a:moveTo>
                  <a:pt x="502" y="160"/>
                </a:moveTo>
                <a:cubicBezTo>
                  <a:pt x="502" y="161"/>
                  <a:pt x="502" y="161"/>
                  <a:pt x="501" y="162"/>
                </a:cubicBezTo>
                <a:cubicBezTo>
                  <a:pt x="500" y="166"/>
                  <a:pt x="499" y="170"/>
                  <a:pt x="498" y="174"/>
                </a:cubicBezTo>
                <a:cubicBezTo>
                  <a:pt x="497" y="179"/>
                  <a:pt x="496" y="183"/>
                  <a:pt x="495" y="187"/>
                </a:cubicBezTo>
                <a:cubicBezTo>
                  <a:pt x="494" y="188"/>
                  <a:pt x="494" y="188"/>
                  <a:pt x="494" y="189"/>
                </a:cubicBezTo>
                <a:cubicBezTo>
                  <a:pt x="481" y="241"/>
                  <a:pt x="471" y="294"/>
                  <a:pt x="464" y="347"/>
                </a:cubicBezTo>
                <a:cubicBezTo>
                  <a:pt x="459" y="390"/>
                  <a:pt x="456" y="434"/>
                  <a:pt x="455" y="477"/>
                </a:cubicBezTo>
                <a:cubicBezTo>
                  <a:pt x="455" y="478"/>
                  <a:pt x="455" y="479"/>
                  <a:pt x="455" y="479"/>
                </a:cubicBezTo>
                <a:cubicBezTo>
                  <a:pt x="455" y="483"/>
                  <a:pt x="455" y="487"/>
                  <a:pt x="455" y="491"/>
                </a:cubicBezTo>
                <a:cubicBezTo>
                  <a:pt x="455" y="493"/>
                  <a:pt x="455" y="494"/>
                  <a:pt x="455" y="496"/>
                </a:cubicBezTo>
                <a:cubicBezTo>
                  <a:pt x="455" y="499"/>
                  <a:pt x="455" y="502"/>
                  <a:pt x="455" y="505"/>
                </a:cubicBezTo>
                <a:cubicBezTo>
                  <a:pt x="455" y="507"/>
                  <a:pt x="455" y="510"/>
                  <a:pt x="455" y="513"/>
                </a:cubicBezTo>
                <a:cubicBezTo>
                  <a:pt x="455" y="515"/>
                  <a:pt x="455" y="517"/>
                  <a:pt x="455" y="518"/>
                </a:cubicBezTo>
                <a:cubicBezTo>
                  <a:pt x="455" y="522"/>
                  <a:pt x="455" y="526"/>
                  <a:pt x="455" y="530"/>
                </a:cubicBezTo>
                <a:cubicBezTo>
                  <a:pt x="455" y="531"/>
                  <a:pt x="455" y="531"/>
                  <a:pt x="455" y="532"/>
                </a:cubicBezTo>
                <a:cubicBezTo>
                  <a:pt x="456" y="576"/>
                  <a:pt x="459" y="619"/>
                  <a:pt x="464" y="662"/>
                </a:cubicBezTo>
                <a:cubicBezTo>
                  <a:pt x="471" y="716"/>
                  <a:pt x="481" y="768"/>
                  <a:pt x="494" y="820"/>
                </a:cubicBezTo>
                <a:cubicBezTo>
                  <a:pt x="494" y="821"/>
                  <a:pt x="495" y="822"/>
                  <a:pt x="495" y="822"/>
                </a:cubicBezTo>
                <a:cubicBezTo>
                  <a:pt x="496" y="826"/>
                  <a:pt x="497" y="831"/>
                  <a:pt x="498" y="835"/>
                </a:cubicBezTo>
                <a:cubicBezTo>
                  <a:pt x="499" y="839"/>
                  <a:pt x="500" y="843"/>
                  <a:pt x="501" y="847"/>
                </a:cubicBezTo>
                <a:cubicBezTo>
                  <a:pt x="502" y="848"/>
                  <a:pt x="502" y="849"/>
                  <a:pt x="502" y="849"/>
                </a:cubicBezTo>
                <a:cubicBezTo>
                  <a:pt x="504" y="856"/>
                  <a:pt x="506" y="863"/>
                  <a:pt x="508" y="869"/>
                </a:cubicBezTo>
                <a:cubicBezTo>
                  <a:pt x="75" y="1010"/>
                  <a:pt x="75" y="1010"/>
                  <a:pt x="75" y="1010"/>
                </a:cubicBezTo>
                <a:cubicBezTo>
                  <a:pt x="70" y="991"/>
                  <a:pt x="64" y="972"/>
                  <a:pt x="59" y="953"/>
                </a:cubicBezTo>
                <a:cubicBezTo>
                  <a:pt x="38" y="873"/>
                  <a:pt x="22" y="793"/>
                  <a:pt x="12" y="712"/>
                </a:cubicBezTo>
                <a:cubicBezTo>
                  <a:pt x="4" y="644"/>
                  <a:pt x="0" y="575"/>
                  <a:pt x="0" y="505"/>
                </a:cubicBezTo>
                <a:cubicBezTo>
                  <a:pt x="0" y="435"/>
                  <a:pt x="4" y="366"/>
                  <a:pt x="12" y="297"/>
                </a:cubicBezTo>
                <a:cubicBezTo>
                  <a:pt x="22" y="216"/>
                  <a:pt x="38" y="136"/>
                  <a:pt x="59" y="57"/>
                </a:cubicBezTo>
                <a:cubicBezTo>
                  <a:pt x="64" y="38"/>
                  <a:pt x="70" y="19"/>
                  <a:pt x="75" y="0"/>
                </a:cubicBezTo>
                <a:cubicBezTo>
                  <a:pt x="508" y="140"/>
                  <a:pt x="508" y="140"/>
                  <a:pt x="508" y="140"/>
                </a:cubicBezTo>
                <a:cubicBezTo>
                  <a:pt x="506" y="147"/>
                  <a:pt x="504" y="153"/>
                  <a:pt x="502" y="160"/>
                </a:cubicBezTo>
                <a:close/>
              </a:path>
            </a:pathLst>
          </a:custGeom>
          <a:solidFill>
            <a:schemeClr val="accent3">
              <a:alpha val="3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en-US">
              <a:cs typeface="MiSans" panose="00000500000000000000" charset="-122"/>
            </a:endParaRPr>
          </a:p>
        </p:txBody>
      </p:sp>
    </p:spTree>
    <p:custDataLst>
      <p:tags r:id="rId4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/>
            </a:gs>
            <a:gs pos="51000">
              <a:schemeClr val="accent1"/>
            </a:gs>
            <a:gs pos="100000">
              <a:schemeClr val="accent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图片 88" descr="VCG211365330840"/>
          <p:cNvPicPr>
            <a:picLocks noChangeAspect="1"/>
          </p:cNvPicPr>
          <p:nvPr/>
        </p:nvPicPr>
        <p:blipFill>
          <a:blip r:embed="rId1"/>
          <a:srcRect l="40089"/>
          <a:stretch>
            <a:fillRect/>
          </a:stretch>
        </p:blipFill>
        <p:spPr>
          <a:xfrm>
            <a:off x="6026785" y="0"/>
            <a:ext cx="6164580" cy="68580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5305" y="508635"/>
            <a:ext cx="5012055" cy="553085"/>
            <a:chOff x="2433" y="5037"/>
            <a:chExt cx="7893" cy="871"/>
          </a:xfrm>
        </p:grpSpPr>
        <p:sp>
          <p:nvSpPr>
            <p:cNvPr id="6" name="矩形 5"/>
            <p:cNvSpPr/>
            <p:nvPr/>
          </p:nvSpPr>
          <p:spPr>
            <a:xfrm>
              <a:off x="2433" y="5148"/>
              <a:ext cx="152" cy="646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669" y="5037"/>
              <a:ext cx="7657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zh-CN" altLang="en-US" sz="3000" kern="0" spc="150">
                  <a:solidFill>
                    <a:schemeClr val="bg1"/>
                  </a:solidFill>
                  <a:effectLst>
                    <a:outerShdw dist="50800" dir="2700000" algn="tl" rotWithShape="0">
                      <a:schemeClr val="accent3">
                        <a:alpha val="40000"/>
                      </a:schemeClr>
                    </a:outerShdw>
                  </a:effectLst>
                  <a:uFillTx/>
                  <a:latin typeface="MiSans Bold" panose="00000800000000000000" charset="-122"/>
                  <a:ea typeface="MiSans Bold" panose="00000800000000000000" charset="-122"/>
                  <a:cs typeface="MiSans" panose="00000500000000000000" charset="-122"/>
                  <a:sym typeface="+mn-ea"/>
                </a:rPr>
                <a:t>（二）理赔门槛相对较高</a:t>
              </a:r>
              <a:endParaRPr lang="zh-CN" altLang="en-US" sz="30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" panose="00000500000000000000" charset="-122"/>
                <a:sym typeface="+mn-ea"/>
              </a:endParaRPr>
            </a:p>
          </p:txBody>
        </p:sp>
      </p:grpSp>
      <p:sp>
        <p:nvSpPr>
          <p:cNvPr id="74" name="TextBox 9"/>
          <p:cNvSpPr txBox="1"/>
          <p:nvPr/>
        </p:nvSpPr>
        <p:spPr>
          <a:xfrm>
            <a:off x="426085" y="2544445"/>
            <a:ext cx="5012055" cy="23469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just">
              <a:lnSpc>
                <a:spcPct val="170000"/>
              </a:lnSpc>
              <a:buClrTx/>
              <a:buSzTx/>
              <a:buFontTx/>
            </a:pPr>
            <a:r>
              <a:rPr lang="en-US" altLang="zh-CN" sz="2000">
                <a:solidFill>
                  <a:schemeClr val="bg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目前，基层医院病患多为中轻病症，就医花费相对较少，基本医疗保险就能保障就医需要，达不到“聊惠保”的最低起付门槛（2024年为1.6万）。</a:t>
            </a:r>
            <a:endParaRPr lang="en-US" altLang="zh-CN" sz="2000">
              <a:solidFill>
                <a:schemeClr val="bg1">
                  <a:alpha val="9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/>
            </a:gs>
            <a:gs pos="51000">
              <a:schemeClr val="accent1"/>
            </a:gs>
            <a:gs pos="100000">
              <a:schemeClr val="accent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组合 56"/>
          <p:cNvGrpSpPr/>
          <p:nvPr/>
        </p:nvGrpSpPr>
        <p:grpSpPr>
          <a:xfrm>
            <a:off x="5901235" y="1207447"/>
            <a:ext cx="5401765" cy="2098040"/>
            <a:chOff x="8762" y="2336"/>
            <a:chExt cx="7704" cy="2992"/>
          </a:xfrm>
        </p:grpSpPr>
        <p:sp>
          <p:nvSpPr>
            <p:cNvPr id="15" name="矩形: 圆角 14"/>
            <p:cNvSpPr/>
            <p:nvPr/>
          </p:nvSpPr>
          <p:spPr>
            <a:xfrm>
              <a:off x="9028" y="2336"/>
              <a:ext cx="7438" cy="2992"/>
            </a:xfrm>
            <a:prstGeom prst="roundRect">
              <a:avLst>
                <a:gd name="adj" fmla="val 5332"/>
              </a:avLst>
            </a:prstGeom>
            <a:gradFill>
              <a:gsLst>
                <a:gs pos="96000">
                  <a:srgbClr val="FFFFFF">
                    <a:alpha val="0"/>
                  </a:srgbClr>
                </a:gs>
                <a:gs pos="64000">
                  <a:schemeClr val="bg1"/>
                </a:gs>
              </a:gsLst>
              <a:lin ang="5400000" scaled="1"/>
            </a:gradFill>
            <a:ln>
              <a:gradFill>
                <a:gsLst>
                  <a:gs pos="0">
                    <a:schemeClr val="accent1"/>
                  </a:gs>
                  <a:gs pos="64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  <a:effectLst>
              <a:outerShdw blurRad="177800" sx="102000" sy="102000" algn="ctr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腹黑体" charset="-122"/>
                <a:ea typeface="腹黑体" charset="-122"/>
                <a:cs typeface="+mn-cs"/>
                <a:sym typeface="腹黑体" charset="-122"/>
              </a:endParaRPr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8762" y="2734"/>
              <a:ext cx="7500" cy="1690"/>
              <a:chOff x="702" y="13764"/>
              <a:chExt cx="7500" cy="1690"/>
            </a:xfrm>
          </p:grpSpPr>
          <p:sp>
            <p:nvSpPr>
              <p:cNvPr id="1155" name="矩形: 圆角 1154"/>
              <p:cNvSpPr/>
              <p:nvPr/>
            </p:nvSpPr>
            <p:spPr>
              <a:xfrm>
                <a:off x="702" y="13764"/>
                <a:ext cx="7500" cy="1690"/>
              </a:xfrm>
              <a:prstGeom prst="roundRect">
                <a:avLst>
                  <a:gd name="adj" fmla="val 19613"/>
                </a:avLst>
              </a:pr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  <a:alpha val="0"/>
                    </a:schemeClr>
                  </a:gs>
                  <a:gs pos="23000">
                    <a:schemeClr val="accent1">
                      <a:lumMod val="20000"/>
                      <a:lumOff val="8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腹黑体" charset="-122"/>
                  <a:ea typeface="腹黑体" charset="-122"/>
                  <a:cs typeface="+mn-cs"/>
                  <a:sym typeface="腹黑体" charset="-122"/>
                </a:endParaRPr>
              </a:p>
            </p:txBody>
          </p:sp>
          <p:grpSp>
            <p:nvGrpSpPr>
              <p:cNvPr id="1133" name="组合 1132"/>
              <p:cNvGrpSpPr/>
              <p:nvPr/>
            </p:nvGrpSpPr>
            <p:grpSpPr>
              <a:xfrm rot="0">
                <a:off x="1385" y="13826"/>
                <a:ext cx="413" cy="413"/>
                <a:chOff x="925448" y="5116811"/>
                <a:chExt cx="273996" cy="273996"/>
              </a:xfrm>
            </p:grpSpPr>
            <p:sp>
              <p:nvSpPr>
                <p:cNvPr id="1135" name="Group 123-mask"/>
                <p:cNvSpPr/>
                <p:nvPr/>
              </p:nvSpPr>
              <p:spPr>
                <a:xfrm>
                  <a:off x="925448" y="5116811"/>
                  <a:ext cx="273996" cy="273996"/>
                </a:xfrm>
                <a:prstGeom prst="ellipse">
                  <a:avLst/>
                </a:prstGeom>
                <a:solidFill>
                  <a:schemeClr val="accent1">
                    <a:alpha val="13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B1B1B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腹黑体" charset="-122"/>
                    <a:ea typeface="腹黑体" charset="-122"/>
                    <a:cs typeface="+mn-cs"/>
                    <a:sym typeface="腹黑体" charset="-122"/>
                  </a:endParaRPr>
                </a:p>
              </p:txBody>
            </p:sp>
            <p:grpSp>
              <p:nvGrpSpPr>
                <p:cNvPr id="1136" name="组合 1135"/>
                <p:cNvGrpSpPr/>
                <p:nvPr/>
              </p:nvGrpSpPr>
              <p:grpSpPr>
                <a:xfrm>
                  <a:off x="950848" y="5142211"/>
                  <a:ext cx="223196" cy="223196"/>
                  <a:chOff x="888274" y="5068389"/>
                  <a:chExt cx="348343" cy="348343"/>
                </a:xfrm>
              </p:grpSpPr>
              <p:sp>
                <p:nvSpPr>
                  <p:cNvPr id="1137" name="椭圆 1136"/>
                  <p:cNvSpPr/>
                  <p:nvPr/>
                </p:nvSpPr>
                <p:spPr>
                  <a:xfrm>
                    <a:off x="888274" y="5068389"/>
                    <a:ext cx="348343" cy="348343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path path="circle">
                      <a:fillToRect l="50000" t="50000" r="50000" b="50000"/>
                    </a:path>
                  </a:gradFill>
                  <a:ln w="186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B1B1B">
                          <a:lumMod val="75000"/>
                          <a:lumOff val="25000"/>
                        </a:srgbClr>
                      </a:solidFill>
                      <a:effectLst/>
                      <a:uLnTx/>
                      <a:uFillTx/>
                      <a:latin typeface="腹黑体" charset="-122"/>
                      <a:ea typeface="腹黑体" charset="-122"/>
                      <a:cs typeface="+mn-cs"/>
                      <a:sym typeface="腹黑体" charset="-122"/>
                    </a:endParaRPr>
                  </a:p>
                </p:txBody>
              </p:sp>
              <p:sp>
                <p:nvSpPr>
                  <p:cNvPr id="1138" name="任意多边形: 形状 1137"/>
                  <p:cNvSpPr/>
                  <p:nvPr/>
                </p:nvSpPr>
                <p:spPr>
                  <a:xfrm>
                    <a:off x="972804" y="5166227"/>
                    <a:ext cx="179282" cy="152666"/>
                  </a:xfrm>
                  <a:custGeom>
                    <a:avLst/>
                    <a:gdLst>
                      <a:gd name="connsiteX0" fmla="*/ 97026 w 97591"/>
                      <a:gd name="connsiteY0" fmla="*/ 3225 h 83104"/>
                      <a:gd name="connsiteX1" fmla="*/ 89459 w 97591"/>
                      <a:gd name="connsiteY1" fmla="*/ 558 h 83104"/>
                      <a:gd name="connsiteX2" fmla="*/ 88188 w 97591"/>
                      <a:gd name="connsiteY2" fmla="*/ 1392 h 83104"/>
                      <a:gd name="connsiteX3" fmla="*/ 34952 w 97591"/>
                      <a:gd name="connsiteY3" fmla="*/ 47617 h 83104"/>
                      <a:gd name="connsiteX4" fmla="*/ 34185 w 97591"/>
                      <a:gd name="connsiteY4" fmla="*/ 47585 h 83104"/>
                      <a:gd name="connsiteX5" fmla="*/ 15210 w 97591"/>
                      <a:gd name="connsiteY5" fmla="*/ 28026 h 83104"/>
                      <a:gd name="connsiteX6" fmla="*/ 7183 w 97591"/>
                      <a:gd name="connsiteY6" fmla="*/ 27904 h 83104"/>
                      <a:gd name="connsiteX7" fmla="*/ 6127 w 97591"/>
                      <a:gd name="connsiteY7" fmla="*/ 29306 h 83104"/>
                      <a:gd name="connsiteX8" fmla="*/ 673 w 97591"/>
                      <a:gd name="connsiteY8" fmla="*/ 39511 h 83104"/>
                      <a:gd name="connsiteX9" fmla="*/ 1266 w 97591"/>
                      <a:gd name="connsiteY9" fmla="*/ 45758 h 83104"/>
                      <a:gd name="connsiteX10" fmla="*/ 29774 w 97591"/>
                      <a:gd name="connsiteY10" fmla="*/ 80997 h 83104"/>
                      <a:gd name="connsiteX11" fmla="*/ 34188 w 97591"/>
                      <a:gd name="connsiteY11" fmla="*/ 83104 h 83104"/>
                      <a:gd name="connsiteX12" fmla="*/ 34194 w 97591"/>
                      <a:gd name="connsiteY12" fmla="*/ 83104 h 83104"/>
                      <a:gd name="connsiteX13" fmla="*/ 38610 w 97591"/>
                      <a:gd name="connsiteY13" fmla="*/ 80985 h 83104"/>
                      <a:gd name="connsiteX14" fmla="*/ 96326 w 97591"/>
                      <a:gd name="connsiteY14" fmla="*/ 9236 h 83104"/>
                      <a:gd name="connsiteX15" fmla="*/ 97026 w 97591"/>
                      <a:gd name="connsiteY15" fmla="*/ 3225 h 83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7591" h="83104">
                        <a:moveTo>
                          <a:pt x="97026" y="3225"/>
                        </a:moveTo>
                        <a:cubicBezTo>
                          <a:pt x="95673" y="399"/>
                          <a:pt x="92285" y="-796"/>
                          <a:pt x="89459" y="558"/>
                        </a:cubicBezTo>
                        <a:cubicBezTo>
                          <a:pt x="88999" y="777"/>
                          <a:pt x="88572" y="1058"/>
                          <a:pt x="88188" y="1392"/>
                        </a:cubicBezTo>
                        <a:lnTo>
                          <a:pt x="34952" y="47617"/>
                        </a:lnTo>
                        <a:cubicBezTo>
                          <a:pt x="34728" y="47811"/>
                          <a:pt x="34392" y="47797"/>
                          <a:pt x="34185" y="47585"/>
                        </a:cubicBezTo>
                        <a:lnTo>
                          <a:pt x="15210" y="28026"/>
                        </a:lnTo>
                        <a:cubicBezTo>
                          <a:pt x="13027" y="25775"/>
                          <a:pt x="9433" y="25721"/>
                          <a:pt x="7183" y="27904"/>
                        </a:cubicBezTo>
                        <a:cubicBezTo>
                          <a:pt x="6760" y="28314"/>
                          <a:pt x="6404" y="28787"/>
                          <a:pt x="6127" y="29306"/>
                        </a:cubicBezTo>
                        <a:lnTo>
                          <a:pt x="673" y="39511"/>
                        </a:lnTo>
                        <a:cubicBezTo>
                          <a:pt x="-406" y="41523"/>
                          <a:pt x="-172" y="43985"/>
                          <a:pt x="1266" y="45758"/>
                        </a:cubicBezTo>
                        <a:lnTo>
                          <a:pt x="29774" y="80997"/>
                        </a:lnTo>
                        <a:cubicBezTo>
                          <a:pt x="30850" y="82332"/>
                          <a:pt x="32474" y="83107"/>
                          <a:pt x="34188" y="83104"/>
                        </a:cubicBezTo>
                        <a:lnTo>
                          <a:pt x="34194" y="83104"/>
                        </a:lnTo>
                        <a:cubicBezTo>
                          <a:pt x="35912" y="83104"/>
                          <a:pt x="37536" y="82325"/>
                          <a:pt x="38610" y="80985"/>
                        </a:cubicBezTo>
                        <a:lnTo>
                          <a:pt x="96326" y="9236"/>
                        </a:lnTo>
                        <a:cubicBezTo>
                          <a:pt x="97710" y="7540"/>
                          <a:pt x="97983" y="5195"/>
                          <a:pt x="97026" y="322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86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B1B1B">
                          <a:lumMod val="75000"/>
                          <a:lumOff val="25000"/>
                        </a:srgbClr>
                      </a:solidFill>
                      <a:effectLst/>
                      <a:uLnTx/>
                      <a:uFillTx/>
                      <a:latin typeface="腹黑体" charset="-122"/>
                      <a:ea typeface="腹黑体" charset="-122"/>
                      <a:cs typeface="+mn-cs"/>
                      <a:sym typeface="腹黑体" charset="-122"/>
                    </a:endParaRPr>
                  </a:p>
                </p:txBody>
              </p:sp>
            </p:grpSp>
          </p:grpSp>
          <p:sp>
            <p:nvSpPr>
              <p:cNvPr id="1134" name="文本框 1133"/>
              <p:cNvSpPr txBox="1"/>
              <p:nvPr/>
            </p:nvSpPr>
            <p:spPr>
              <a:xfrm>
                <a:off x="1906" y="13838"/>
                <a:ext cx="6042" cy="1368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spAutoFit/>
              </a:bodyPr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1600">
                    <a:solidFill>
                      <a:schemeClr val="tx1">
                        <a:alpha val="90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  <a:sym typeface="+mn-ea"/>
                  </a:rPr>
                  <a:t>申某某今年先后住院6次</a:t>
                </a:r>
                <a:endParaRPr lang="en-US" altLang="zh-CN" sz="1600">
                  <a:solidFill>
                    <a:schemeClr val="tx1">
                      <a:alpha val="90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1600">
                    <a:solidFill>
                      <a:schemeClr val="tx1">
                        <a:alpha val="90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  <a:sym typeface="+mn-ea"/>
                  </a:rPr>
                  <a:t>直至第5次住院才刚刚达到“聊惠保”的起付门槛</a:t>
                </a:r>
                <a:endPara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alpha val="90000"/>
                    </a:scheme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535305" y="508635"/>
            <a:ext cx="5012055" cy="553085"/>
            <a:chOff x="2433" y="5037"/>
            <a:chExt cx="7893" cy="871"/>
          </a:xfrm>
        </p:grpSpPr>
        <p:sp>
          <p:nvSpPr>
            <p:cNvPr id="44" name="矩形 43"/>
            <p:cNvSpPr/>
            <p:nvPr/>
          </p:nvSpPr>
          <p:spPr>
            <a:xfrm>
              <a:off x="2433" y="5148"/>
              <a:ext cx="152" cy="646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2669" y="5037"/>
              <a:ext cx="7657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zh-CN" altLang="en-US" sz="3000" kern="0" spc="150">
                  <a:solidFill>
                    <a:schemeClr val="bg1"/>
                  </a:solidFill>
                  <a:effectLst>
                    <a:outerShdw dist="50800" dir="2700000" algn="tl" rotWithShape="0">
                      <a:schemeClr val="accent3">
                        <a:alpha val="40000"/>
                      </a:schemeClr>
                    </a:outerShdw>
                  </a:effectLst>
                  <a:uFillTx/>
                  <a:latin typeface="MiSans Bold" panose="00000800000000000000" charset="-122"/>
                  <a:ea typeface="MiSans Bold" panose="00000800000000000000" charset="-122"/>
                  <a:cs typeface="MiSans" panose="00000500000000000000" charset="-122"/>
                  <a:sym typeface="+mn-ea"/>
                </a:rPr>
                <a:t>（二）理赔门槛相对较高</a:t>
              </a:r>
              <a:endParaRPr lang="zh-CN" altLang="en-US" sz="30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" panose="00000500000000000000" charset="-122"/>
                <a:sym typeface="+mn-ea"/>
              </a:endParaRPr>
            </a:p>
          </p:txBody>
        </p:sp>
      </p:grpSp>
      <p:pic>
        <p:nvPicPr>
          <p:cNvPr id="49" name="图片 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6470" y="2628265"/>
            <a:ext cx="4413250" cy="1174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"/>
          <a:srcRect r="2766"/>
          <a:stretch>
            <a:fillRect/>
          </a:stretch>
        </p:blipFill>
        <p:spPr>
          <a:xfrm>
            <a:off x="988060" y="3956050"/>
            <a:ext cx="4413250" cy="1174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5283835"/>
            <a:ext cx="4413250" cy="1174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745" y="3388360"/>
            <a:ext cx="5242560" cy="1390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745" y="4921250"/>
            <a:ext cx="5242560" cy="1390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880" y="1300480"/>
            <a:ext cx="4413250" cy="117475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/>
            </a:gs>
            <a:gs pos="51000">
              <a:schemeClr val="accent1"/>
            </a:gs>
            <a:gs pos="100000">
              <a:schemeClr val="accent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Прямоугольник 4"/>
          <p:cNvSpPr/>
          <p:nvPr/>
        </p:nvSpPr>
        <p:spPr>
          <a:xfrm>
            <a:off x="-240665" y="3462655"/>
            <a:ext cx="12667615" cy="1449070"/>
          </a:xfrm>
          <a:prstGeom prst="rect">
            <a:avLst/>
          </a:prstGeom>
          <a:solidFill>
            <a:schemeClr val="accent3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>
              <a:cs typeface="MiSans" panose="00000500000000000000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7449820" y="2283460"/>
            <a:ext cx="4723130" cy="2080260"/>
            <a:chOff x="9936" y="4188"/>
            <a:chExt cx="7438" cy="3276"/>
          </a:xfrm>
        </p:grpSpPr>
        <p:sp>
          <p:nvSpPr>
            <p:cNvPr id="9" name="矩形: 圆角 14"/>
            <p:cNvSpPr/>
            <p:nvPr/>
          </p:nvSpPr>
          <p:spPr>
            <a:xfrm>
              <a:off x="9936" y="4430"/>
              <a:ext cx="7438" cy="3034"/>
            </a:xfrm>
            <a:prstGeom prst="roundRect">
              <a:avLst>
                <a:gd name="adj" fmla="val 5332"/>
              </a:avLst>
            </a:prstGeom>
            <a:gradFill>
              <a:gsLst>
                <a:gs pos="96000">
                  <a:srgbClr val="FFFFFF">
                    <a:alpha val="0"/>
                  </a:srgbClr>
                </a:gs>
                <a:gs pos="56000">
                  <a:schemeClr val="bg1"/>
                </a:gs>
              </a:gsLst>
              <a:lin ang="5400000" scaled="1"/>
            </a:gradFill>
            <a:ln>
              <a:gradFill>
                <a:gsLst>
                  <a:gs pos="0">
                    <a:schemeClr val="accent1"/>
                  </a:gs>
                  <a:gs pos="64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  <a:effectLst>
              <a:outerShdw blurRad="177800" sx="102000" sy="102000" algn="ctr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腹黑体" charset="-122"/>
                <a:ea typeface="腹黑体" charset="-122"/>
                <a:cs typeface="+mn-cs"/>
                <a:sym typeface="腹黑体" charset="-122"/>
              </a:endParaRPr>
            </a:p>
          </p:txBody>
        </p:sp>
        <p:sp>
          <p:nvSpPr>
            <p:cNvPr id="10" name="矩形: 圆角 1154"/>
            <p:cNvSpPr/>
            <p:nvPr/>
          </p:nvSpPr>
          <p:spPr>
            <a:xfrm>
              <a:off x="10005" y="4188"/>
              <a:ext cx="7030" cy="1690"/>
            </a:xfrm>
            <a:prstGeom prst="roundRect">
              <a:avLst>
                <a:gd name="adj" fmla="val 19613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腹黑体" charset="-122"/>
                <a:ea typeface="腹黑体" charset="-122"/>
                <a:cs typeface="+mn-cs"/>
                <a:sym typeface="腹黑体" charset="-122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 rot="0">
              <a:off x="10218" y="4430"/>
              <a:ext cx="413" cy="413"/>
              <a:chOff x="925448" y="5116811"/>
              <a:chExt cx="273996" cy="273996"/>
            </a:xfrm>
          </p:grpSpPr>
          <p:sp>
            <p:nvSpPr>
              <p:cNvPr id="12" name="Group 123-mask"/>
              <p:cNvSpPr/>
              <p:nvPr/>
            </p:nvSpPr>
            <p:spPr>
              <a:xfrm>
                <a:off x="925448" y="5116811"/>
                <a:ext cx="273996" cy="273996"/>
              </a:xfrm>
              <a:prstGeom prst="ellipse">
                <a:avLst/>
              </a:prstGeom>
              <a:solidFill>
                <a:schemeClr val="accent1">
                  <a:alpha val="1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B1B1B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腹黑体" charset="-122"/>
                  <a:ea typeface="腹黑体" charset="-122"/>
                  <a:cs typeface="+mn-cs"/>
                  <a:sym typeface="腹黑体" charset="-122"/>
                </a:endParaRPr>
              </a:p>
            </p:txBody>
          </p:sp>
          <p:grpSp>
            <p:nvGrpSpPr>
              <p:cNvPr id="13" name="组合 12"/>
              <p:cNvGrpSpPr/>
              <p:nvPr/>
            </p:nvGrpSpPr>
            <p:grpSpPr>
              <a:xfrm>
                <a:off x="950848" y="5142211"/>
                <a:ext cx="223196" cy="223196"/>
                <a:chOff x="888274" y="5068389"/>
                <a:chExt cx="348343" cy="348343"/>
              </a:xfrm>
            </p:grpSpPr>
            <p:sp>
              <p:nvSpPr>
                <p:cNvPr id="17" name="椭圆 16"/>
                <p:cNvSpPr/>
                <p:nvPr/>
              </p:nvSpPr>
              <p:spPr>
                <a:xfrm>
                  <a:off x="888274" y="5068389"/>
                  <a:ext cx="348343" cy="348343"/>
                </a:xfrm>
                <a:prstGeom prst="ellipse">
                  <a:avLst/>
                </a:prstGeom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path path="circle">
                    <a:fillToRect l="50000" t="50000" r="50000" b="50000"/>
                  </a:path>
                </a:gradFill>
                <a:ln w="186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B1B1B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腹黑体" charset="-122"/>
                    <a:ea typeface="腹黑体" charset="-122"/>
                    <a:cs typeface="+mn-cs"/>
                    <a:sym typeface="腹黑体" charset="-122"/>
                  </a:endParaRPr>
                </a:p>
              </p:txBody>
            </p:sp>
            <p:sp>
              <p:nvSpPr>
                <p:cNvPr id="18" name="任意多边形: 形状 1137"/>
                <p:cNvSpPr/>
                <p:nvPr/>
              </p:nvSpPr>
              <p:spPr>
                <a:xfrm>
                  <a:off x="972804" y="5166227"/>
                  <a:ext cx="179282" cy="152666"/>
                </a:xfrm>
                <a:custGeom>
                  <a:avLst/>
                  <a:gdLst>
                    <a:gd name="connsiteX0" fmla="*/ 97026 w 97591"/>
                    <a:gd name="connsiteY0" fmla="*/ 3225 h 83104"/>
                    <a:gd name="connsiteX1" fmla="*/ 89459 w 97591"/>
                    <a:gd name="connsiteY1" fmla="*/ 558 h 83104"/>
                    <a:gd name="connsiteX2" fmla="*/ 88188 w 97591"/>
                    <a:gd name="connsiteY2" fmla="*/ 1392 h 83104"/>
                    <a:gd name="connsiteX3" fmla="*/ 34952 w 97591"/>
                    <a:gd name="connsiteY3" fmla="*/ 47617 h 83104"/>
                    <a:gd name="connsiteX4" fmla="*/ 34185 w 97591"/>
                    <a:gd name="connsiteY4" fmla="*/ 47585 h 83104"/>
                    <a:gd name="connsiteX5" fmla="*/ 15210 w 97591"/>
                    <a:gd name="connsiteY5" fmla="*/ 28026 h 83104"/>
                    <a:gd name="connsiteX6" fmla="*/ 7183 w 97591"/>
                    <a:gd name="connsiteY6" fmla="*/ 27904 h 83104"/>
                    <a:gd name="connsiteX7" fmla="*/ 6127 w 97591"/>
                    <a:gd name="connsiteY7" fmla="*/ 29306 h 83104"/>
                    <a:gd name="connsiteX8" fmla="*/ 673 w 97591"/>
                    <a:gd name="connsiteY8" fmla="*/ 39511 h 83104"/>
                    <a:gd name="connsiteX9" fmla="*/ 1266 w 97591"/>
                    <a:gd name="connsiteY9" fmla="*/ 45758 h 83104"/>
                    <a:gd name="connsiteX10" fmla="*/ 29774 w 97591"/>
                    <a:gd name="connsiteY10" fmla="*/ 80997 h 83104"/>
                    <a:gd name="connsiteX11" fmla="*/ 34188 w 97591"/>
                    <a:gd name="connsiteY11" fmla="*/ 83104 h 83104"/>
                    <a:gd name="connsiteX12" fmla="*/ 34194 w 97591"/>
                    <a:gd name="connsiteY12" fmla="*/ 83104 h 83104"/>
                    <a:gd name="connsiteX13" fmla="*/ 38610 w 97591"/>
                    <a:gd name="connsiteY13" fmla="*/ 80985 h 83104"/>
                    <a:gd name="connsiteX14" fmla="*/ 96326 w 97591"/>
                    <a:gd name="connsiteY14" fmla="*/ 9236 h 83104"/>
                    <a:gd name="connsiteX15" fmla="*/ 97026 w 97591"/>
                    <a:gd name="connsiteY15" fmla="*/ 3225 h 83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97591" h="83104">
                      <a:moveTo>
                        <a:pt x="97026" y="3225"/>
                      </a:moveTo>
                      <a:cubicBezTo>
                        <a:pt x="95673" y="399"/>
                        <a:pt x="92285" y="-796"/>
                        <a:pt x="89459" y="558"/>
                      </a:cubicBezTo>
                      <a:cubicBezTo>
                        <a:pt x="88999" y="777"/>
                        <a:pt x="88572" y="1058"/>
                        <a:pt x="88188" y="1392"/>
                      </a:cubicBezTo>
                      <a:lnTo>
                        <a:pt x="34952" y="47617"/>
                      </a:lnTo>
                      <a:cubicBezTo>
                        <a:pt x="34728" y="47811"/>
                        <a:pt x="34392" y="47797"/>
                        <a:pt x="34185" y="47585"/>
                      </a:cubicBezTo>
                      <a:lnTo>
                        <a:pt x="15210" y="28026"/>
                      </a:lnTo>
                      <a:cubicBezTo>
                        <a:pt x="13027" y="25775"/>
                        <a:pt x="9433" y="25721"/>
                        <a:pt x="7183" y="27904"/>
                      </a:cubicBezTo>
                      <a:cubicBezTo>
                        <a:pt x="6760" y="28314"/>
                        <a:pt x="6404" y="28787"/>
                        <a:pt x="6127" y="29306"/>
                      </a:cubicBezTo>
                      <a:lnTo>
                        <a:pt x="673" y="39511"/>
                      </a:lnTo>
                      <a:cubicBezTo>
                        <a:pt x="-406" y="41523"/>
                        <a:pt x="-172" y="43985"/>
                        <a:pt x="1266" y="45758"/>
                      </a:cubicBezTo>
                      <a:lnTo>
                        <a:pt x="29774" y="80997"/>
                      </a:lnTo>
                      <a:cubicBezTo>
                        <a:pt x="30850" y="82332"/>
                        <a:pt x="32474" y="83107"/>
                        <a:pt x="34188" y="83104"/>
                      </a:cubicBezTo>
                      <a:lnTo>
                        <a:pt x="34194" y="83104"/>
                      </a:lnTo>
                      <a:cubicBezTo>
                        <a:pt x="35912" y="83104"/>
                        <a:pt x="37536" y="82325"/>
                        <a:pt x="38610" y="80985"/>
                      </a:cubicBezTo>
                      <a:lnTo>
                        <a:pt x="96326" y="9236"/>
                      </a:lnTo>
                      <a:cubicBezTo>
                        <a:pt x="97710" y="7540"/>
                        <a:pt x="97983" y="5195"/>
                        <a:pt x="97026" y="322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86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B1B1B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腹黑体" charset="-122"/>
                    <a:ea typeface="腹黑体" charset="-122"/>
                    <a:cs typeface="+mn-cs"/>
                    <a:sym typeface="腹黑体" charset="-122"/>
                  </a:endParaRPr>
                </a:p>
              </p:txBody>
            </p:sp>
          </p:grpSp>
        </p:grpSp>
        <p:sp>
          <p:nvSpPr>
            <p:cNvPr id="19" name="文本框 18"/>
            <p:cNvSpPr txBox="1"/>
            <p:nvPr/>
          </p:nvSpPr>
          <p:spPr>
            <a:xfrm>
              <a:off x="10739" y="4710"/>
              <a:ext cx="6042" cy="100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600">
                  <a:solidFill>
                    <a:schemeClr val="tx1">
                      <a:alpha val="90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参保人王某今年共住院8次</a:t>
              </a:r>
              <a:endParaRPr lang="en-US" altLang="zh-CN" sz="1600">
                <a:solidFill>
                  <a:schemeClr val="tx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600">
                  <a:solidFill>
                    <a:schemeClr val="tx1">
                      <a:alpha val="90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第6次住院才达到起付门槛</a:t>
              </a:r>
              <a:endPara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alpha val="9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35305" y="508635"/>
            <a:ext cx="5012055" cy="553085"/>
            <a:chOff x="2433" y="5037"/>
            <a:chExt cx="7893" cy="871"/>
          </a:xfrm>
        </p:grpSpPr>
        <p:sp>
          <p:nvSpPr>
            <p:cNvPr id="44" name="矩形 43"/>
            <p:cNvSpPr/>
            <p:nvPr/>
          </p:nvSpPr>
          <p:spPr>
            <a:xfrm>
              <a:off x="2433" y="5148"/>
              <a:ext cx="152" cy="646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2669" y="5037"/>
              <a:ext cx="7657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zh-CN" altLang="en-US" sz="3000" kern="0" spc="150">
                  <a:solidFill>
                    <a:schemeClr val="bg1"/>
                  </a:solidFill>
                  <a:effectLst>
                    <a:outerShdw dist="50800" dir="2700000" algn="tl" rotWithShape="0">
                      <a:schemeClr val="accent3">
                        <a:alpha val="40000"/>
                      </a:schemeClr>
                    </a:outerShdw>
                  </a:effectLst>
                  <a:uFillTx/>
                  <a:latin typeface="MiSans Bold" panose="00000800000000000000" charset="-122"/>
                  <a:ea typeface="MiSans Bold" panose="00000800000000000000" charset="-122"/>
                  <a:cs typeface="MiSans" panose="00000500000000000000" charset="-122"/>
                  <a:sym typeface="+mn-ea"/>
                </a:rPr>
                <a:t>（二）理赔门槛相对较高</a:t>
              </a:r>
              <a:endParaRPr lang="zh-CN" altLang="en-US" sz="30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" panose="00000500000000000000" charset="-122"/>
                <a:sym typeface="+mn-ea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8935" y="1165860"/>
            <a:ext cx="3133725" cy="9620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35" y="2004060"/>
            <a:ext cx="3133725" cy="9620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35" y="2842260"/>
            <a:ext cx="3133725" cy="9620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35" y="3680460"/>
            <a:ext cx="3133725" cy="9620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935" y="4518660"/>
            <a:ext cx="3133725" cy="9620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9820" y="1438275"/>
            <a:ext cx="3811905" cy="103378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9185" y="2495550"/>
            <a:ext cx="3810635" cy="103251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9820" y="3552190"/>
            <a:ext cx="3810000" cy="103251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/>
            </a:gs>
            <a:gs pos="51000">
              <a:schemeClr val="accent1"/>
            </a:gs>
            <a:gs pos="100000">
              <a:schemeClr val="accent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518795" y="1955800"/>
            <a:ext cx="4875530" cy="3936365"/>
            <a:chOff x="817882" y="1952976"/>
            <a:chExt cx="11742836" cy="3487682"/>
          </a:xfrm>
        </p:grpSpPr>
        <p:sp>
          <p:nvSpPr>
            <p:cNvPr id="31" name="矩形: 圆角 30"/>
            <p:cNvSpPr/>
            <p:nvPr/>
          </p:nvSpPr>
          <p:spPr>
            <a:xfrm>
              <a:off x="817882" y="1952976"/>
              <a:ext cx="11742836" cy="17081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104775">
              <a:gradFill flip="none" rotWithShape="1">
                <a:gsLst>
                  <a:gs pos="0">
                    <a:srgbClr val="0597FF"/>
                  </a:gs>
                  <a:gs pos="100000">
                    <a:srgbClr val="0574D9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矩形: 圆顶角 31"/>
            <p:cNvSpPr/>
            <p:nvPr/>
          </p:nvSpPr>
          <p:spPr>
            <a:xfrm>
              <a:off x="858170" y="2008120"/>
              <a:ext cx="11614382" cy="3432538"/>
            </a:xfrm>
            <a:prstGeom prst="round2SameRect">
              <a:avLst>
                <a:gd name="adj1" fmla="val 0"/>
                <a:gd name="adj2" fmla="val 4319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dist="127000" dir="5400000" sx="99000" sy="99000" algn="t" rotWithShape="0">
                <a:srgbClr val="007DD2">
                  <a:alpha val="2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  <p:pic>
        <p:nvPicPr>
          <p:cNvPr id="89" name="图片 88" descr="VCG211365330840"/>
          <p:cNvPicPr>
            <a:picLocks noChangeAspect="1"/>
          </p:cNvPicPr>
          <p:nvPr/>
        </p:nvPicPr>
        <p:blipFill>
          <a:blip r:embed="rId1"/>
          <a:srcRect l="40089"/>
          <a:stretch>
            <a:fillRect/>
          </a:stretch>
        </p:blipFill>
        <p:spPr>
          <a:xfrm>
            <a:off x="6026785" y="0"/>
            <a:ext cx="6164580" cy="68580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5305" y="508635"/>
            <a:ext cx="5012055" cy="553085"/>
            <a:chOff x="2433" y="5037"/>
            <a:chExt cx="7893" cy="871"/>
          </a:xfrm>
        </p:grpSpPr>
        <p:sp>
          <p:nvSpPr>
            <p:cNvPr id="6" name="矩形 5"/>
            <p:cNvSpPr/>
            <p:nvPr/>
          </p:nvSpPr>
          <p:spPr>
            <a:xfrm>
              <a:off x="2433" y="5148"/>
              <a:ext cx="152" cy="646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669" y="5037"/>
              <a:ext cx="7657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zh-CN" altLang="en-US" sz="3000" kern="0" spc="150">
                  <a:solidFill>
                    <a:schemeClr val="bg1"/>
                  </a:solidFill>
                  <a:effectLst>
                    <a:outerShdw dist="50800" dir="2700000" algn="tl" rotWithShape="0">
                      <a:schemeClr val="accent3">
                        <a:alpha val="40000"/>
                      </a:schemeClr>
                    </a:outerShdw>
                  </a:effectLst>
                  <a:uFillTx/>
                  <a:latin typeface="MiSans Bold" panose="00000800000000000000" charset="-122"/>
                  <a:ea typeface="MiSans Bold" panose="00000800000000000000" charset="-122"/>
                  <a:cs typeface="MiSans" panose="00000500000000000000" charset="-122"/>
                  <a:sym typeface="+mn-ea"/>
                </a:rPr>
                <a:t>（三）赔付比例</a:t>
              </a:r>
              <a:r>
                <a:rPr lang="zh-CN" altLang="en-US" sz="3000" kern="0" spc="150">
                  <a:solidFill>
                    <a:schemeClr val="bg1"/>
                  </a:solidFill>
                  <a:effectLst>
                    <a:outerShdw dist="50800" dir="2700000" algn="tl" rotWithShape="0">
                      <a:schemeClr val="accent3">
                        <a:alpha val="40000"/>
                      </a:schemeClr>
                    </a:outerShdw>
                  </a:effectLst>
                  <a:uFillTx/>
                  <a:latin typeface="MiSans Bold" panose="00000800000000000000" charset="-122"/>
                  <a:ea typeface="MiSans Bold" panose="00000800000000000000" charset="-122"/>
                  <a:cs typeface="MiSans" panose="00000500000000000000" charset="-122"/>
                  <a:sym typeface="+mn-ea"/>
                </a:rPr>
                <a:t>相对较低</a:t>
              </a:r>
              <a:endParaRPr lang="zh-CN" altLang="en-US" sz="3000">
                <a:solidFill>
                  <a:schemeClr val="bg1"/>
                </a:solidFill>
                <a:effectLst>
                  <a:outerShdw dist="50800" dir="2700000" algn="tl" rotWithShape="0">
                    <a:schemeClr val="accent3">
                      <a:alpha val="40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" panose="00000500000000000000" charset="-122"/>
                <a:sym typeface="+mn-ea"/>
              </a:endParaRPr>
            </a:p>
          </p:txBody>
        </p:sp>
      </p:grpSp>
      <p:sp>
        <p:nvSpPr>
          <p:cNvPr id="74" name="TextBox 9"/>
          <p:cNvSpPr txBox="1"/>
          <p:nvPr/>
        </p:nvSpPr>
        <p:spPr>
          <a:xfrm>
            <a:off x="685165" y="2328545"/>
            <a:ext cx="4566920" cy="34823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just">
              <a:lnSpc>
                <a:spcPct val="170000"/>
              </a:lnSpc>
              <a:buClrTx/>
              <a:buSzTx/>
              <a:buFontTx/>
            </a:pPr>
            <a:r>
              <a:rPr lang="en-US" altLang="zh-CN" sz="1600">
                <a:solidFill>
                  <a:schemeClr val="tx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责任一基本医疗保险范围内住院医疗费用的赔付比例为：</a:t>
            </a:r>
            <a:r>
              <a:rPr lang="en-US" altLang="zh-CN" sz="1600" b="1">
                <a:solidFill>
                  <a:schemeClr val="tx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12000元（含）-15000元部分，赔付比例仅为20%；15000（含）以上的赔付比例为40%；</a:t>
            </a:r>
            <a:endParaRPr lang="en-US" altLang="zh-CN" sz="1600">
              <a:solidFill>
                <a:schemeClr val="tx1">
                  <a:alpha val="9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lvl="0" algn="just">
              <a:lnSpc>
                <a:spcPct val="170000"/>
              </a:lnSpc>
              <a:buClrTx/>
              <a:buSzTx/>
              <a:buFontTx/>
            </a:pPr>
            <a:endParaRPr lang="en-US" altLang="zh-CN" sz="1600">
              <a:solidFill>
                <a:schemeClr val="tx1">
                  <a:alpha val="9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lvl="0" algn="just">
              <a:lnSpc>
                <a:spcPct val="170000"/>
              </a:lnSpc>
              <a:buClrTx/>
              <a:buSzTx/>
              <a:buFontTx/>
            </a:pPr>
            <a:r>
              <a:rPr lang="en-US" altLang="zh-CN" sz="1600">
                <a:solidFill>
                  <a:schemeClr val="tx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责任二基本医疗保险范围</a:t>
            </a:r>
            <a:r>
              <a:rPr lang="zh-CN" altLang="en-US" sz="1600">
                <a:solidFill>
                  <a:schemeClr val="tx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外</a:t>
            </a:r>
            <a:r>
              <a:rPr lang="en-US" altLang="zh-CN" sz="1600">
                <a:solidFill>
                  <a:schemeClr val="tx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住院医疗费用的赔付比例为</a:t>
            </a:r>
            <a:r>
              <a:rPr lang="en-US" altLang="zh-CN" sz="1600" b="1">
                <a:solidFill>
                  <a:schemeClr val="tx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10%</a:t>
            </a:r>
            <a:r>
              <a:rPr lang="en-US" altLang="zh-CN" sz="1600">
                <a:solidFill>
                  <a:schemeClr val="tx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en-US" altLang="zh-CN" sz="1600">
              <a:solidFill>
                <a:schemeClr val="tx1">
                  <a:alpha val="9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1" name="Rectangle: Rounded Corners 15"/>
          <p:cNvSpPr/>
          <p:nvPr/>
        </p:nvSpPr>
        <p:spPr>
          <a:xfrm>
            <a:off x="814388" y="3845560"/>
            <a:ext cx="4284345" cy="76200"/>
          </a:xfrm>
          <a:prstGeom prst="roundRect">
            <a:avLst>
              <a:gd name="adj" fmla="val 50000"/>
            </a:avLst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noFill/>
              <a:cs typeface="MiSans" panose="0000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7225" y="1449705"/>
            <a:ext cx="362394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bg1">
                    <a:alpha val="9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2025年“聊惠保”保障方案明确</a:t>
            </a:r>
            <a:endParaRPr lang="en-US" altLang="zh-CN" sz="1600" b="1">
              <a:solidFill>
                <a:schemeClr val="bg1">
                  <a:alpha val="9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5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26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2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8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129.xml><?xml version="1.0" encoding="utf-8"?>
<p:tagLst xmlns:p="http://schemas.openxmlformats.org/presentationml/2006/main">
  <p:tag name="KSO_WM_UNIT_TEXT_FILL_FORE_SCHEMECOLOR_INDEX_BRIGHTNESS" val="-0.35"/>
  <p:tag name="KSO_WM_UNIT_TEXT_FILL_FORE_SCHEMECOLOR_INDEX" val="14"/>
  <p:tag name="KSO_WM_UNIT_TEXT_FILL_TYPE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31.xml><?xml version="1.0" encoding="utf-8"?>
<p:tagLst xmlns:p="http://schemas.openxmlformats.org/presentationml/2006/main">
  <p:tag name="KSO_WM_DIAGRAM_VIRTUALLY_FRAME" val="{&quot;height&quot;:214,&quot;left&quot;:120.35,&quot;top&quot;:163,&quot;width&quot;:422.45}"/>
</p:tagLst>
</file>

<file path=ppt/tags/tag132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214,&quot;left&quot;:120.35,&quot;top&quot;:163,&quot;width&quot;:422.45}"/>
</p:tagLst>
</file>

<file path=ppt/tags/tag133.xml><?xml version="1.0" encoding="utf-8"?>
<p:tagLst xmlns:p="http://schemas.openxmlformats.org/presentationml/2006/main">
  <p:tag name="KSO_WM_DIAGRAM_VIRTUALLY_FRAME" val="{&quot;height&quot;:214,&quot;left&quot;:120.35,&quot;top&quot;:163,&quot;width&quot;:422.45}"/>
</p:tagLst>
</file>

<file path=ppt/tags/tag134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214,&quot;left&quot;:120.35,&quot;top&quot;:163,&quot;width&quot;:422.45}"/>
</p:tagLst>
</file>

<file path=ppt/tags/tag135.xml><?xml version="1.0" encoding="utf-8"?>
<p:tagLst xmlns:p="http://schemas.openxmlformats.org/presentationml/2006/main">
  <p:tag name="KSO_WM_DIAGRAM_VIRTUALLY_FRAME" val="{&quot;height&quot;:214,&quot;left&quot;:120.35,&quot;top&quot;:163,&quot;width&quot;:422.45}"/>
</p:tagLst>
</file>

<file path=ppt/tags/tag13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7.xml><?xml version="1.0" encoding="utf-8"?>
<p:tagLst xmlns:p="http://schemas.openxmlformats.org/presentationml/2006/main">
  <p:tag name="KSO_WM_UNIT_LINE_FORE_SCHEMECOLOR_INDEX_BRIGHTNESS" val="-0.25"/>
  <p:tag name="KSO_WM_UNIT_LINE_FORE_SCHEMECOLOR_INDEX" val="14"/>
  <p:tag name="KSO_WM_UNIT_LINE_FILL_TYPE" val="2"/>
</p:tagLst>
</file>

<file path=ppt/tags/tag13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DIAGRAM_VIRTUALLY_FRAME" val="{&quot;height&quot;:275.05,&quot;left&quot;:103.55,&quot;top&quot;:147.7,&quot;width&quot;:752}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8.xml><?xml version="1.0" encoding="utf-8"?>
<p:tagLst xmlns:p="http://schemas.openxmlformats.org/presentationml/2006/main">
  <p:tag name="KSO_WM_DIAGRAM_VIRTUALLY_FRAME" val="{&quot;height&quot;:289.34228346456695,&quot;left&quot;:42.8,&quot;top&quot;:99.45,&quot;width&quot;:874.4}"/>
</p:tagLst>
</file>

<file path=ppt/tags/tag189.xml><?xml version="1.0" encoding="utf-8"?>
<p:tagLst xmlns:p="http://schemas.openxmlformats.org/presentationml/2006/main">
  <p:tag name="KSO_WM_DIAGRAM_VIRTUALLY_FRAME" val="{&quot;height&quot;:289.34228346456695,&quot;left&quot;:42.8,&quot;top&quot;:99.45,&quot;width&quot;:874.4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DIAGRAM_VIRTUALLY_FRAME" val="{&quot;height&quot;:289.34228346456695,&quot;left&quot;:42.8,&quot;top&quot;:99.45,&quot;width&quot;:874.4}"/>
</p:tagLst>
</file>

<file path=ppt/tags/tag191.xml><?xml version="1.0" encoding="utf-8"?>
<p:tagLst xmlns:p="http://schemas.openxmlformats.org/presentationml/2006/main">
  <p:tag name="KSO_WM_DIAGRAM_VIRTUALLY_FRAME" val="{&quot;height&quot;:289.34228346456695,&quot;left&quot;:42.8,&quot;top&quot;:99.45,&quot;width&quot;:874.4}"/>
</p:tagLst>
</file>

<file path=ppt/tags/tag192.xml><?xml version="1.0" encoding="utf-8"?>
<p:tagLst xmlns:p="http://schemas.openxmlformats.org/presentationml/2006/main">
  <p:tag name="KSO_WM_DIAGRAM_VIRTUALLY_FRAME" val="{&quot;height&quot;:289.34228346456695,&quot;left&quot;:42.8,&quot;top&quot;:99.45,&quot;width&quot;:874.4}"/>
</p:tagLst>
</file>

<file path=ppt/tags/tag193.xml><?xml version="1.0" encoding="utf-8"?>
<p:tagLst xmlns:p="http://schemas.openxmlformats.org/presentationml/2006/main">
  <p:tag name="KSO_WM_DIAGRAM_VIRTUALLY_FRAME" val="{&quot;height&quot;:289.34228346456695,&quot;left&quot;:42.8,&quot;top&quot;:99.45,&quot;width&quot;:874.4}"/>
</p:tagLst>
</file>

<file path=ppt/tags/tag194.xml><?xml version="1.0" encoding="utf-8"?>
<p:tagLst xmlns:p="http://schemas.openxmlformats.org/presentationml/2006/main">
  <p:tag name="KSO_WM_DIAGRAM_VIRTUALLY_FRAME" val="{&quot;height&quot;:289.34228346456695,&quot;left&quot;:42.8,&quot;top&quot;:99.45,&quot;width&quot;:874.4}"/>
</p:tagLst>
</file>

<file path=ppt/tags/tag195.xml><?xml version="1.0" encoding="utf-8"?>
<p:tagLst xmlns:p="http://schemas.openxmlformats.org/presentationml/2006/main">
  <p:tag name="KSO_WM_DIAGRAM_VIRTUALLY_FRAME" val="{&quot;height&quot;:289.34228346456695,&quot;left&quot;:42.8,&quot;top&quot;:99.45,&quot;width&quot;:874.4}"/>
</p:tagLst>
</file>

<file path=ppt/tags/tag196.xml><?xml version="1.0" encoding="utf-8"?>
<p:tagLst xmlns:p="http://schemas.openxmlformats.org/presentationml/2006/main">
  <p:tag name="KSO_WM_DIAGRAM_VIRTUALLY_FRAME" val="{&quot;height&quot;:289.34228346456695,&quot;left&quot;:42.8,&quot;top&quot;:99.45,&quot;width&quot;:874.4}"/>
</p:tagLst>
</file>

<file path=ppt/tags/tag197.xml><?xml version="1.0" encoding="utf-8"?>
<p:tagLst xmlns:p="http://schemas.openxmlformats.org/presentationml/2006/main">
  <p:tag name="KSO_WM_DIAGRAM_VIRTUALLY_FRAME" val="{&quot;height&quot;:289.34228346456695,&quot;left&quot;:42.8,&quot;top&quot;:99.45,&quot;width&quot;:874.4}"/>
</p:tagLst>
</file>

<file path=ppt/tags/tag198.xml><?xml version="1.0" encoding="utf-8"?>
<p:tagLst xmlns:p="http://schemas.openxmlformats.org/presentationml/2006/main">
  <p:tag name="KSO_WM_DIAGRAM_VIRTUALLY_FRAME" val="{&quot;height&quot;:289.34228346456695,&quot;left&quot;:42.8,&quot;top&quot;:99.45,&quot;width&quot;:874.4}"/>
</p:tagLst>
</file>

<file path=ppt/tags/tag199.xml><?xml version="1.0" encoding="utf-8"?>
<p:tagLst xmlns:p="http://schemas.openxmlformats.org/presentationml/2006/main">
  <p:tag name="KSO_WM_DIAGRAM_VIRTUALLY_FRAME" val="{&quot;height&quot;:289.34228346456695,&quot;left&quot;:42.8,&quot;top&quot;:99.45,&quot;width&quot;:874.4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DIAGRAM_VIRTUALLY_FRAME" val="{&quot;height&quot;:289.34228346456695,&quot;left&quot;:42.8,&quot;top&quot;:99.45,&quot;width&quot;:874.4}"/>
</p:tagLst>
</file>

<file path=ppt/tags/tag201.xml><?xml version="1.0" encoding="utf-8"?>
<p:tagLst xmlns:p="http://schemas.openxmlformats.org/presentationml/2006/main">
  <p:tag name="KSO_WM_DIAGRAM_VIRTUALLY_FRAME" val="{&quot;height&quot;:289.34228346456695,&quot;left&quot;:42.8,&quot;top&quot;:99.45,&quot;width&quot;:874.4}"/>
</p:tagLst>
</file>

<file path=ppt/tags/tag202.xml><?xml version="1.0" encoding="utf-8"?>
<p:tagLst xmlns:p="http://schemas.openxmlformats.org/presentationml/2006/main">
  <p:tag name="KSO_WM_DIAGRAM_VIRTUALLY_FRAME" val="{&quot;height&quot;:289.34228346456695,&quot;left&quot;:42.8,&quot;top&quot;:99.45,&quot;width&quot;:874.4}"/>
</p:tagLst>
</file>

<file path=ppt/tags/tag20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5.xml><?xml version="1.0" encoding="utf-8"?>
<p:tagLst xmlns:p="http://schemas.openxmlformats.org/presentationml/2006/main">
  <p:tag name="KSO_WM_UNIT_LINE_FORE_SCHEMECOLOR_INDEX_BRIGHTNESS" val="-0.25"/>
  <p:tag name="KSO_WM_UNIT_LINE_FORE_SCHEMECOLOR_INDEX" val="14"/>
  <p:tag name="KSO_WM_UNIT_LINE_FILL_TYPE" val="2"/>
</p:tagLst>
</file>

<file path=ppt/tags/tag20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1.xml><?xml version="1.0" encoding="utf-8"?>
<p:tagLst xmlns:p="http://schemas.openxmlformats.org/presentationml/2006/main">
  <p:tag name="commondata" val="eyJjb3VudCI6MywiaGRpZCI6ImQwMDE2ZDFjNjI0YWE3NDdjMGUyN2YxMjhlY2I4ODEwIiwidXNlckNvdW50IjoxfQ=="/>
  <p:tag name="KSO_WPP_MARK_KEY" val="e955bad5-e18b-419b-9cd1-f3f2e17106c3"/>
  <p:tag name="COMMONDATA" val="eyJjb3VudCI6MiwiaGRpZCI6ImNmMzkxYzY0OWNhYTIwYTk0OWI3YzM1NWY1M2JjNDdhIiwidXNlckNvdW50IjoxfQ==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MiSans"/>
        <a:cs typeface=""/>
      </a:majorFont>
      <a:minorFont>
        <a:latin typeface="Arial"/>
        <a:ea typeface="MiSan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">
      <a:dk1>
        <a:srgbClr val="000000"/>
      </a:dk1>
      <a:lt1>
        <a:srgbClr val="FFFFFF"/>
      </a:lt1>
      <a:dk2>
        <a:srgbClr val="1F4EA6"/>
      </a:dk2>
      <a:lt2>
        <a:srgbClr val="FFFFFF"/>
      </a:lt2>
      <a:accent1>
        <a:srgbClr val="4470BB"/>
      </a:accent1>
      <a:accent2>
        <a:srgbClr val="3862B7"/>
      </a:accent2>
      <a:accent3>
        <a:srgbClr val="9CB8FF"/>
      </a:accent3>
      <a:accent4>
        <a:srgbClr val="668BD2"/>
      </a:accent4>
      <a:accent5>
        <a:srgbClr val="1046A3"/>
      </a:accent5>
      <a:accent6>
        <a:srgbClr val="012C95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MiSans"/>
        <a:cs typeface=""/>
      </a:majorFont>
      <a:minorFont>
        <a:latin typeface="Arial"/>
        <a:ea typeface="MiSan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iSans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iSans"/>
        <a:ea typeface=""/>
        <a:cs typeface=""/>
        <a:font script="Jpan" typeface="ＭＳ Ｐゴシック"/>
        <a:font script="Hang" typeface="맑은 고딕"/>
        <a:font script="Hans" typeface="MiSans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iSans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iSans"/>
        <a:ea typeface=""/>
        <a:cs typeface=""/>
        <a:font script="Jpan" typeface="ＭＳ Ｐゴシック"/>
        <a:font script="Hang" typeface="맑은 고딕"/>
        <a:font script="Hans" typeface="MiSans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982</Words>
  <Application>WPS 演示</Application>
  <PresentationFormat>宽屏</PresentationFormat>
  <Paragraphs>114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1" baseType="lpstr">
      <vt:lpstr>Arial</vt:lpstr>
      <vt:lpstr>宋体</vt:lpstr>
      <vt:lpstr>Wingdings</vt:lpstr>
      <vt:lpstr>MiSans</vt:lpstr>
      <vt:lpstr>Wingdings</vt:lpstr>
      <vt:lpstr>MiSans Bold</vt:lpstr>
      <vt:lpstr>MiSans Heavy</vt:lpstr>
      <vt:lpstr>黑体</vt:lpstr>
      <vt:lpstr>Helvetica Light</vt:lpstr>
      <vt:lpstr>腹黑体</vt:lpstr>
      <vt:lpstr>汉仪力量黑简</vt:lpstr>
      <vt:lpstr>微软雅黑</vt:lpstr>
      <vt:lpstr>Arial Unicode MS</vt:lpstr>
      <vt:lpstr>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江北路</cp:lastModifiedBy>
  <cp:revision>173</cp:revision>
  <dcterms:created xsi:type="dcterms:W3CDTF">2019-06-19T02:08:00Z</dcterms:created>
  <dcterms:modified xsi:type="dcterms:W3CDTF">2024-12-25T06:33:18Z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2052-12.1.0.17857</vt:lpwstr>
  </property>
  <property fmtid="{D5CDD505-2E9C-101B-9397-08002B2CF9AE}" pid="3" name="ICV">
    <vt:lpwstr>7906E04D8AF547518E7E3052CFA41886_13</vt:lpwstr>
  </property>
  <property fmtid="{D5CDD505-2E9C-101B-9397-08002B2CF9AE}" pid="4" name="KSOTemplateUUID">
    <vt:lpwstr>v1.0_mb_E6Yy5/O9WSDo7KjwyrZQJg==</vt:lpwstr>
  </property>
</Properties>
</file>