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90" r:id="rId3"/>
    <p:sldId id="291" r:id="rId5"/>
    <p:sldId id="258" r:id="rId6"/>
    <p:sldId id="355" r:id="rId7"/>
    <p:sldId id="292" r:id="rId8"/>
    <p:sldId id="331" r:id="rId9"/>
    <p:sldId id="356" r:id="rId10"/>
    <p:sldId id="357" r:id="rId11"/>
    <p:sldId id="358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48" r:id="rId20"/>
    <p:sldId id="343" r:id="rId21"/>
    <p:sldId id="339" r:id="rId22"/>
    <p:sldId id="344" r:id="rId23"/>
    <p:sldId id="345" r:id="rId24"/>
    <p:sldId id="349" r:id="rId25"/>
    <p:sldId id="347" r:id="rId26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8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61E65"/>
    <a:srgbClr val="DA84D3"/>
    <a:srgbClr val="A188C7"/>
    <a:srgbClr val="C43CB3"/>
    <a:srgbClr val="A13090"/>
    <a:srgbClr val="4C2C7F"/>
    <a:srgbClr val="9C3C99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95" d="100"/>
          <a:sy n="95" d="100"/>
        </p:scale>
        <p:origin x="-2094" y="-888"/>
      </p:cViewPr>
      <p:guideLst>
        <p:guide orient="horz" pos="1580"/>
        <p:guide pos="29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0F9B84EA-7D68-4D60-9CB1-D50884785D1C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false" compatLnSpc="true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7AD1ED5F-AB97-47B5-9F7B-ACDF41A6E0FD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676" name="幻灯片图像占位符 3"/>
          <p:cNvSpPr>
            <a:spLocks noGrp="true" noRot="true" noChangeAspect="true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true" noChangeArrowheads="true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false" compatLnSpc="tru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false" compatLnSpc="true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9699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9700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120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5120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9699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9700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789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120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5120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277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277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7892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096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4096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096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4096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096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4096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0963" name="备注占位符 2"/>
          <p:cNvSpPr>
            <a:spLocks noGrp="true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40964" name="灯片编号占位符 3"/>
          <p:cNvSpPr txBox="true">
            <a:spLocks noGrp="true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true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true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true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true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2"/>
          <p:cNvSpPr>
            <a:spLocks noGrp="true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true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4" descr="未标题-1"/>
          <p:cNvPicPr>
            <a:picLocks noChangeAspect="true"/>
          </p:cNvPicPr>
          <p:nvPr userDrawn="true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true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false" compatLnSpc="true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true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true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true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false" compatLnSpc="true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jpe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tags" Target="../tags/tag3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tags" Target="../tags/tag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13.pn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未标题-1.jpg未标题-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-85090" y="0"/>
            <a:ext cx="922845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-85090" y="0"/>
            <a:ext cx="9265285" cy="52355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951355" y="635"/>
            <a:ext cx="6715125" cy="434467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575" h="6842">
                <a:moveTo>
                  <a:pt x="1315" y="0"/>
                </a:moveTo>
                <a:lnTo>
                  <a:pt x="8859" y="0"/>
                </a:lnTo>
                <a:lnTo>
                  <a:pt x="10575" y="6842"/>
                </a:lnTo>
                <a:lnTo>
                  <a:pt x="1609" y="6008"/>
                </a:lnTo>
                <a:lnTo>
                  <a:pt x="0" y="2647"/>
                </a:lnTo>
                <a:lnTo>
                  <a:pt x="1315" y="0"/>
                </a:lnTo>
                <a:close/>
              </a:path>
            </a:pathLst>
          </a:custGeom>
          <a:blipFill rotWithShape="true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770853" y="0"/>
            <a:ext cx="3313967" cy="528701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5219" h="8326">
                <a:moveTo>
                  <a:pt x="0" y="0"/>
                </a:moveTo>
                <a:lnTo>
                  <a:pt x="3362" y="0"/>
                </a:lnTo>
                <a:lnTo>
                  <a:pt x="5219" y="8326"/>
                </a:lnTo>
                <a:lnTo>
                  <a:pt x="3898" y="8188"/>
                </a:lnTo>
                <a:lnTo>
                  <a:pt x="2114" y="1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39000"/>
                </a:srgbClr>
              </a:gs>
              <a:gs pos="100000">
                <a:srgbClr val="4C2C7F">
                  <a:alpha val="16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466725" y="0"/>
            <a:ext cx="7085965" cy="5236210"/>
          </a:xfrm>
          <a:custGeom>
            <a:avLst/>
            <a:gdLst>
              <a:gd name="connsiteX0" fmla="*/ 1654 w 11159"/>
              <a:gd name="connsiteY0" fmla="*/ 0 h 8246"/>
              <a:gd name="connsiteX1" fmla="*/ 2802 w 11159"/>
              <a:gd name="connsiteY1" fmla="*/ 0 h 8246"/>
              <a:gd name="connsiteX2" fmla="*/ 1242 w 11159"/>
              <a:gd name="connsiteY2" fmla="*/ 3529 h 8246"/>
              <a:gd name="connsiteX3" fmla="*/ 2879 w 11159"/>
              <a:gd name="connsiteY3" fmla="*/ 7373 h 8246"/>
              <a:gd name="connsiteX4" fmla="*/ 11159 w 11159"/>
              <a:gd name="connsiteY4" fmla="*/ 8243 h 8246"/>
              <a:gd name="connsiteX5" fmla="*/ 10689 w 11159"/>
              <a:gd name="connsiteY5" fmla="*/ 8246 h 8246"/>
              <a:gd name="connsiteX6" fmla="*/ 7943 w 11159"/>
              <a:gd name="connsiteY6" fmla="*/ 8246 h 8246"/>
              <a:gd name="connsiteX7" fmla="*/ 1637 w 11159"/>
              <a:gd name="connsiteY7" fmla="*/ 7587 h 8246"/>
              <a:gd name="connsiteX8" fmla="*/ 0 w 11159"/>
              <a:gd name="connsiteY8" fmla="*/ 3743 h 8246"/>
              <a:gd name="connsiteX9" fmla="*/ 1654 w 11159"/>
              <a:gd name="connsiteY9" fmla="*/ 0 h 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59" h="8246">
                <a:moveTo>
                  <a:pt x="1654" y="0"/>
                </a:moveTo>
                <a:lnTo>
                  <a:pt x="2802" y="0"/>
                </a:lnTo>
                <a:lnTo>
                  <a:pt x="1242" y="3529"/>
                </a:lnTo>
                <a:lnTo>
                  <a:pt x="2879" y="7373"/>
                </a:lnTo>
                <a:lnTo>
                  <a:pt x="11159" y="8243"/>
                </a:lnTo>
                <a:lnTo>
                  <a:pt x="10689" y="8246"/>
                </a:lnTo>
                <a:lnTo>
                  <a:pt x="7943" y="8246"/>
                </a:lnTo>
                <a:lnTo>
                  <a:pt x="1637" y="7587"/>
                </a:lnTo>
                <a:lnTo>
                  <a:pt x="0" y="3743"/>
                </a:lnTo>
                <a:lnTo>
                  <a:pt x="165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1255395" y="0"/>
            <a:ext cx="5990889" cy="5199351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9434" h="8188">
                <a:moveTo>
                  <a:pt x="1560" y="0"/>
                </a:moveTo>
                <a:lnTo>
                  <a:pt x="5536" y="0"/>
                </a:lnTo>
                <a:lnTo>
                  <a:pt x="7650" y="189"/>
                </a:lnTo>
                <a:lnTo>
                  <a:pt x="9434" y="8188"/>
                </a:lnTo>
                <a:lnTo>
                  <a:pt x="1637" y="7373"/>
                </a:lnTo>
                <a:lnTo>
                  <a:pt x="0" y="3529"/>
                </a:lnTo>
                <a:lnTo>
                  <a:pt x="1560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A_文本框 14"/>
          <p:cNvSpPr txBox="true"/>
          <p:nvPr>
            <p:custDataLst>
              <p:tags r:id="rId3"/>
            </p:custDataLst>
          </p:nvPr>
        </p:nvSpPr>
        <p:spPr>
          <a:xfrm>
            <a:off x="1864197" y="2187829"/>
            <a:ext cx="6918960" cy="7683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pPr algn="l"/>
            <a:r>
              <a:rPr lang="zh-CN" altLang="en-US" sz="4400" b="1" dirty="0">
                <a:solidFill>
                  <a:schemeClr val="bg1"/>
                </a:solidFill>
                <a:effectLst>
                  <a:outerShdw blurRad="203200" dist="203200" dir="2700000" algn="tl" rotWithShape="0">
                    <a:prstClr val="black">
                      <a:alpha val="6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聚焦基层政务服务调研汇报</a:t>
            </a:r>
            <a:endParaRPr lang="zh-CN" altLang="en-US" sz="4400" b="1" dirty="0">
              <a:solidFill>
                <a:schemeClr val="bg1"/>
              </a:solidFill>
              <a:effectLst>
                <a:outerShdw blurRad="203200" dist="203200" dir="2700000" algn="tl" rotWithShape="0">
                  <a:prstClr val="black">
                    <a:alpha val="6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 Box 2"/>
          <p:cNvSpPr txBox="true"/>
          <p:nvPr/>
        </p:nvSpPr>
        <p:spPr>
          <a:xfrm>
            <a:off x="3779520" y="3796030"/>
            <a:ext cx="2502535" cy="681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市民代表  徐建迎</a:t>
            </a:r>
            <a:endParaRPr lang="zh-CN" altLang="en-US" sz="1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2024年11月22日</a:t>
            </a:r>
            <a:endParaRPr lang="zh-CN" altLang="en-US" sz="1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0"/>
            <a:ext cx="3804920" cy="5147310"/>
          </a:xfrm>
          <a:custGeom>
            <a:avLst/>
            <a:gdLst>
              <a:gd name="connsiteX0" fmla="*/ 0 w 5992"/>
              <a:gd name="connsiteY0" fmla="*/ 0 h 8106"/>
              <a:gd name="connsiteX1" fmla="*/ 5842 w 5992"/>
              <a:gd name="connsiteY1" fmla="*/ 9 h 8106"/>
              <a:gd name="connsiteX2" fmla="*/ 4132 w 5992"/>
              <a:gd name="connsiteY2" fmla="*/ 3936 h 8106"/>
              <a:gd name="connsiteX3" fmla="*/ 5992 w 5992"/>
              <a:gd name="connsiteY3" fmla="*/ 8106 h 8106"/>
              <a:gd name="connsiteX4" fmla="*/ 0 w 5992"/>
              <a:gd name="connsiteY4" fmla="*/ 8100 h 8106"/>
              <a:gd name="connsiteX5" fmla="*/ 0 w 5992"/>
              <a:gd name="connsiteY5" fmla="*/ 0 h 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" h="8106">
                <a:moveTo>
                  <a:pt x="0" y="0"/>
                </a:moveTo>
                <a:lnTo>
                  <a:pt x="5842" y="9"/>
                </a:lnTo>
                <a:lnTo>
                  <a:pt x="4132" y="3936"/>
                </a:lnTo>
                <a:lnTo>
                  <a:pt x="5992" y="8106"/>
                </a:lnTo>
                <a:lnTo>
                  <a:pt x="0" y="8100"/>
                </a:lnTo>
                <a:lnTo>
                  <a:pt x="0" y="0"/>
                </a:lnTo>
                <a:close/>
              </a:path>
            </a:pathLst>
          </a:custGeom>
          <a:blipFill rotWithShape="true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2604135" y="0"/>
            <a:ext cx="6539865" cy="515112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243" h="8164">
                <a:moveTo>
                  <a:pt x="1744" y="0"/>
                </a:moveTo>
                <a:lnTo>
                  <a:pt x="10243" y="0"/>
                </a:lnTo>
                <a:lnTo>
                  <a:pt x="10243" y="8164"/>
                </a:lnTo>
                <a:lnTo>
                  <a:pt x="1872" y="8164"/>
                </a:lnTo>
                <a:lnTo>
                  <a:pt x="0" y="3862"/>
                </a:lnTo>
                <a:lnTo>
                  <a:pt x="1744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true"/>
          <p:nvPr/>
        </p:nvSpPr>
        <p:spPr>
          <a:xfrm>
            <a:off x="2808605" y="1771968"/>
            <a:ext cx="3525838" cy="1016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空心弧 3"/>
          <p:cNvSpPr/>
          <p:nvPr/>
        </p:nvSpPr>
        <p:spPr bwMode="auto">
          <a:xfrm rot="7086271">
            <a:off x="5435917" y="1538605"/>
            <a:ext cx="1482725" cy="148272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8"/>
          <p:cNvSpPr txBox="true"/>
          <p:nvPr/>
        </p:nvSpPr>
        <p:spPr>
          <a:xfrm>
            <a:off x="3280093" y="2634298"/>
            <a:ext cx="2192337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未标题-1.jpg未标题-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-85090" y="0"/>
            <a:ext cx="922845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-85090" y="0"/>
            <a:ext cx="9265285" cy="52355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951355" y="635"/>
            <a:ext cx="6715125" cy="434467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575" h="6842">
                <a:moveTo>
                  <a:pt x="1315" y="0"/>
                </a:moveTo>
                <a:lnTo>
                  <a:pt x="8859" y="0"/>
                </a:lnTo>
                <a:lnTo>
                  <a:pt x="10575" y="6842"/>
                </a:lnTo>
                <a:lnTo>
                  <a:pt x="1609" y="6008"/>
                </a:lnTo>
                <a:lnTo>
                  <a:pt x="0" y="2647"/>
                </a:lnTo>
                <a:lnTo>
                  <a:pt x="1315" y="0"/>
                </a:lnTo>
                <a:close/>
              </a:path>
            </a:pathLst>
          </a:custGeom>
          <a:blipFill rotWithShape="true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770853" y="0"/>
            <a:ext cx="3313967" cy="528701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5219" h="8326">
                <a:moveTo>
                  <a:pt x="0" y="0"/>
                </a:moveTo>
                <a:lnTo>
                  <a:pt x="3362" y="0"/>
                </a:lnTo>
                <a:lnTo>
                  <a:pt x="5219" y="8326"/>
                </a:lnTo>
                <a:lnTo>
                  <a:pt x="3898" y="8188"/>
                </a:lnTo>
                <a:lnTo>
                  <a:pt x="2114" y="1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39000"/>
                </a:srgbClr>
              </a:gs>
              <a:gs pos="100000">
                <a:srgbClr val="4C2C7F">
                  <a:alpha val="16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466725" y="0"/>
            <a:ext cx="7085965" cy="5236210"/>
          </a:xfrm>
          <a:custGeom>
            <a:avLst/>
            <a:gdLst>
              <a:gd name="connsiteX0" fmla="*/ 1654 w 11159"/>
              <a:gd name="connsiteY0" fmla="*/ 0 h 8246"/>
              <a:gd name="connsiteX1" fmla="*/ 2802 w 11159"/>
              <a:gd name="connsiteY1" fmla="*/ 0 h 8246"/>
              <a:gd name="connsiteX2" fmla="*/ 1242 w 11159"/>
              <a:gd name="connsiteY2" fmla="*/ 3529 h 8246"/>
              <a:gd name="connsiteX3" fmla="*/ 2879 w 11159"/>
              <a:gd name="connsiteY3" fmla="*/ 7373 h 8246"/>
              <a:gd name="connsiteX4" fmla="*/ 11159 w 11159"/>
              <a:gd name="connsiteY4" fmla="*/ 8243 h 8246"/>
              <a:gd name="connsiteX5" fmla="*/ 10689 w 11159"/>
              <a:gd name="connsiteY5" fmla="*/ 8246 h 8246"/>
              <a:gd name="connsiteX6" fmla="*/ 7943 w 11159"/>
              <a:gd name="connsiteY6" fmla="*/ 8246 h 8246"/>
              <a:gd name="connsiteX7" fmla="*/ 1637 w 11159"/>
              <a:gd name="connsiteY7" fmla="*/ 7587 h 8246"/>
              <a:gd name="connsiteX8" fmla="*/ 0 w 11159"/>
              <a:gd name="connsiteY8" fmla="*/ 3743 h 8246"/>
              <a:gd name="connsiteX9" fmla="*/ 1654 w 11159"/>
              <a:gd name="connsiteY9" fmla="*/ 0 h 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59" h="8246">
                <a:moveTo>
                  <a:pt x="1654" y="0"/>
                </a:moveTo>
                <a:lnTo>
                  <a:pt x="2802" y="0"/>
                </a:lnTo>
                <a:lnTo>
                  <a:pt x="1242" y="3529"/>
                </a:lnTo>
                <a:lnTo>
                  <a:pt x="2879" y="7373"/>
                </a:lnTo>
                <a:lnTo>
                  <a:pt x="11159" y="8243"/>
                </a:lnTo>
                <a:lnTo>
                  <a:pt x="10689" y="8246"/>
                </a:lnTo>
                <a:lnTo>
                  <a:pt x="7943" y="8246"/>
                </a:lnTo>
                <a:lnTo>
                  <a:pt x="1637" y="7587"/>
                </a:lnTo>
                <a:lnTo>
                  <a:pt x="0" y="3743"/>
                </a:lnTo>
                <a:lnTo>
                  <a:pt x="165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1255395" y="0"/>
            <a:ext cx="5990889" cy="5199351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9434" h="8188">
                <a:moveTo>
                  <a:pt x="1560" y="0"/>
                </a:moveTo>
                <a:lnTo>
                  <a:pt x="5536" y="0"/>
                </a:lnTo>
                <a:lnTo>
                  <a:pt x="7650" y="189"/>
                </a:lnTo>
                <a:lnTo>
                  <a:pt x="9434" y="8188"/>
                </a:lnTo>
                <a:lnTo>
                  <a:pt x="1637" y="7373"/>
                </a:lnTo>
                <a:lnTo>
                  <a:pt x="0" y="3529"/>
                </a:lnTo>
                <a:lnTo>
                  <a:pt x="1560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A_文本框 14"/>
          <p:cNvSpPr txBox="true"/>
          <p:nvPr>
            <p:custDataLst>
              <p:tags r:id="rId3"/>
            </p:custDataLst>
          </p:nvPr>
        </p:nvSpPr>
        <p:spPr>
          <a:xfrm>
            <a:off x="1864197" y="2187829"/>
            <a:ext cx="6918960" cy="7683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pPr algn="l"/>
            <a:r>
              <a:rPr lang="zh-CN" altLang="en-US" sz="4400" b="1" dirty="0">
                <a:solidFill>
                  <a:schemeClr val="bg1"/>
                </a:solidFill>
                <a:effectLst>
                  <a:outerShdw blurRad="203200" dist="203200" dir="2700000" algn="tl" rotWithShape="0">
                    <a:prstClr val="black">
                      <a:alpha val="6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聚焦基层政务服务调研汇报</a:t>
            </a:r>
            <a:endParaRPr lang="zh-CN" altLang="en-US" sz="4400" b="1" dirty="0">
              <a:solidFill>
                <a:schemeClr val="bg1"/>
              </a:solidFill>
              <a:effectLst>
                <a:outerShdw blurRad="203200" dist="203200" dir="2700000" algn="tl" rotWithShape="0">
                  <a:prstClr val="black">
                    <a:alpha val="6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 Box 2"/>
          <p:cNvSpPr txBox="true"/>
          <p:nvPr/>
        </p:nvSpPr>
        <p:spPr>
          <a:xfrm>
            <a:off x="3347720" y="3796030"/>
            <a:ext cx="2502535" cy="755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市民代表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张秀丽</a:t>
            </a:r>
            <a:endParaRPr lang="zh-CN" altLang="en-US" sz="1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22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</a:t>
            </a:r>
            <a:endParaRPr lang="zh-CN" altLang="en-US" sz="1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碧水穿城过•  秀色醉水城 摄影：司建平"/>
          <p:cNvPicPr>
            <a:picLocks noChangeAspect="true"/>
          </p:cNvPicPr>
          <p:nvPr/>
        </p:nvPicPr>
        <p:blipFill>
          <a:blip r:embed="rId1"/>
          <a:srcRect l="16336" t="86" r="31379"/>
          <a:stretch>
            <a:fillRect/>
          </a:stretch>
        </p:blipFill>
        <p:spPr>
          <a:xfrm>
            <a:off x="0" y="0"/>
            <a:ext cx="4032250" cy="51390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52625" y="-20320"/>
            <a:ext cx="7190740" cy="5184140"/>
            <a:chOff x="3075" y="-32"/>
            <a:chExt cx="11324" cy="8164"/>
          </a:xfrm>
        </p:grpSpPr>
        <p:sp>
          <p:nvSpPr>
            <p:cNvPr id="4" name="任意多边形 3"/>
            <p:cNvSpPr/>
            <p:nvPr/>
          </p:nvSpPr>
          <p:spPr>
            <a:xfrm>
              <a:off x="3075" y="-25"/>
              <a:ext cx="3067" cy="8140"/>
            </a:xfrm>
            <a:custGeom>
              <a:avLst/>
              <a:gdLst>
                <a:gd name="connsiteX0" fmla="*/ 1717 w 3067"/>
                <a:gd name="connsiteY0" fmla="*/ 10 h 8140"/>
                <a:gd name="connsiteX1" fmla="*/ 2887 w 3067"/>
                <a:gd name="connsiteY1" fmla="*/ 0 h 8140"/>
                <a:gd name="connsiteX2" fmla="*/ 1242 w 3067"/>
                <a:gd name="connsiteY2" fmla="*/ 3901 h 8140"/>
                <a:gd name="connsiteX3" fmla="*/ 3067 w 3067"/>
                <a:gd name="connsiteY3" fmla="*/ 8140 h 8140"/>
                <a:gd name="connsiteX4" fmla="*/ 1702 w 3067"/>
                <a:gd name="connsiteY4" fmla="*/ 8105 h 8140"/>
                <a:gd name="connsiteX5" fmla="*/ 0 w 3067"/>
                <a:gd name="connsiteY5" fmla="*/ 4118 h 8140"/>
                <a:gd name="connsiteX6" fmla="*/ 1717 w 3067"/>
                <a:gd name="connsiteY6" fmla="*/ 10 h 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7" h="8140">
                  <a:moveTo>
                    <a:pt x="1717" y="10"/>
                  </a:moveTo>
                  <a:lnTo>
                    <a:pt x="2887" y="0"/>
                  </a:lnTo>
                  <a:lnTo>
                    <a:pt x="1242" y="3901"/>
                  </a:lnTo>
                  <a:lnTo>
                    <a:pt x="3067" y="8140"/>
                  </a:lnTo>
                  <a:lnTo>
                    <a:pt x="1702" y="8105"/>
                  </a:lnTo>
                  <a:lnTo>
                    <a:pt x="0" y="4118"/>
                  </a:lnTo>
                  <a:lnTo>
                    <a:pt x="1717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4101" y="-32"/>
              <a:ext cx="10299" cy="8164"/>
            </a:xfrm>
            <a:custGeom>
              <a:avLst/>
              <a:gdLst>
                <a:gd name="connisteX0" fmla="*/ 736600 w 4285615"/>
                <a:gd name="connsiteY0" fmla="*/ 0 h 3355975"/>
                <a:gd name="connisteX1" fmla="*/ 0 w 4285615"/>
                <a:gd name="connsiteY1" fmla="*/ 1563370 h 3355975"/>
                <a:gd name="connisteX2" fmla="*/ 652145 w 4285615"/>
                <a:gd name="connsiteY2" fmla="*/ 2999740 h 3355975"/>
                <a:gd name="connisteX3" fmla="*/ 4285615 w 4285615"/>
                <a:gd name="connsiteY3" fmla="*/ 3355975 h 3355975"/>
                <a:gd name="connisteX4" fmla="*/ 3543300 w 4285615"/>
                <a:gd name="connsiteY4" fmla="*/ 234950 h 3355975"/>
                <a:gd name="connisteX5" fmla="*/ 736600 w 4285615"/>
                <a:gd name="connsiteY5" fmla="*/ 0 h 33559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0243" h="8164">
                  <a:moveTo>
                    <a:pt x="1744" y="0"/>
                  </a:moveTo>
                  <a:lnTo>
                    <a:pt x="10243" y="0"/>
                  </a:lnTo>
                  <a:lnTo>
                    <a:pt x="10243" y="8164"/>
                  </a:lnTo>
                  <a:lnTo>
                    <a:pt x="1872" y="8164"/>
                  </a:lnTo>
                  <a:lnTo>
                    <a:pt x="0" y="3862"/>
                  </a:lnTo>
                  <a:lnTo>
                    <a:pt x="1744" y="0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60000"/>
                  </a:srgbClr>
                </a:gs>
                <a:gs pos="100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Box 2"/>
          <p:cNvSpPr txBox="true"/>
          <p:nvPr/>
        </p:nvSpPr>
        <p:spPr>
          <a:xfrm>
            <a:off x="2699703" y="2174240"/>
            <a:ext cx="4857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存在问题</a:t>
            </a:r>
            <a:endParaRPr lang="zh-CN" altLang="en-US" sz="36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TextBox 5"/>
          <p:cNvSpPr txBox="true"/>
          <p:nvPr/>
        </p:nvSpPr>
        <p:spPr>
          <a:xfrm>
            <a:off x="566738" y="1773238"/>
            <a:ext cx="1219200" cy="14462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箭头3"/>
          <p:cNvSpPr/>
          <p:nvPr/>
        </p:nvSpPr>
        <p:spPr>
          <a:xfrm flipV="true">
            <a:off x="969963" y="2898775"/>
            <a:ext cx="819150" cy="1141413"/>
          </a:xfrm>
          <a:custGeom>
            <a:avLst/>
            <a:gdLst/>
            <a:ahLst/>
            <a:cxnLst>
              <a:cxn ang="0">
                <a:pos x="103601" y="1008152"/>
              </a:cxn>
              <a:cxn ang="0">
                <a:pos x="112381" y="328325"/>
              </a:cxn>
              <a:cxn ang="0">
                <a:pos x="231785" y="202789"/>
              </a:cxn>
              <a:cxn ang="0">
                <a:pos x="632141" y="195064"/>
              </a:cxn>
              <a:cxn ang="0">
                <a:pos x="632141" y="309012"/>
              </a:cxn>
              <a:cxn ang="0">
                <a:pos x="819150" y="147746"/>
              </a:cxn>
              <a:cxn ang="0">
                <a:pos x="625118" y="0"/>
              </a:cxn>
              <a:cxn ang="0">
                <a:pos x="626874" y="88841"/>
              </a:cxn>
              <a:cxn ang="0">
                <a:pos x="205446" y="90772"/>
              </a:cxn>
              <a:cxn ang="0">
                <a:pos x="0" y="287767"/>
              </a:cxn>
              <a:cxn ang="0">
                <a:pos x="0" y="1021671"/>
              </a:cxn>
              <a:cxn ang="0">
                <a:pos x="103601" y="1008152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1"/>
          <p:cNvSpPr/>
          <p:nvPr/>
        </p:nvSpPr>
        <p:spPr>
          <a:xfrm>
            <a:off x="965200" y="1652588"/>
            <a:ext cx="819150" cy="1322387"/>
          </a:xfrm>
          <a:custGeom>
            <a:avLst/>
            <a:gdLst/>
            <a:ahLst/>
            <a:cxnLst>
              <a:cxn ang="0">
                <a:pos x="103601" y="1167997"/>
              </a:cxn>
              <a:cxn ang="0">
                <a:pos x="112381" y="380382"/>
              </a:cxn>
              <a:cxn ang="0">
                <a:pos x="231785" y="234942"/>
              </a:cxn>
              <a:cxn ang="0">
                <a:pos x="632141" y="225992"/>
              </a:cxn>
              <a:cxn ang="0">
                <a:pos x="632141" y="358007"/>
              </a:cxn>
              <a:cxn ang="0">
                <a:pos x="819150" y="171172"/>
              </a:cxn>
              <a:cxn ang="0">
                <a:pos x="625118" y="0"/>
              </a:cxn>
              <a:cxn ang="0">
                <a:pos x="626874" y="102927"/>
              </a:cxn>
              <a:cxn ang="0">
                <a:pos x="205446" y="105164"/>
              </a:cxn>
              <a:cxn ang="0">
                <a:pos x="0" y="333394"/>
              </a:cxn>
              <a:cxn ang="0">
                <a:pos x="0" y="1183659"/>
              </a:cxn>
              <a:cxn ang="0">
                <a:pos x="103601" y="1167997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1"/>
          <p:cNvSpPr/>
          <p:nvPr>
            <p:custDataLst>
              <p:tags r:id="rId1"/>
            </p:custDataLst>
          </p:nvPr>
        </p:nvSpPr>
        <p:spPr>
          <a:xfrm>
            <a:off x="1764030" y="1409065"/>
            <a:ext cx="3623945" cy="89725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zh-CN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3"/>
          <p:cNvSpPr/>
          <p:nvPr>
            <p:custDataLst>
              <p:tags r:id="rId2"/>
            </p:custDataLst>
          </p:nvPr>
        </p:nvSpPr>
        <p:spPr>
          <a:xfrm>
            <a:off x="1789430" y="3507740"/>
            <a:ext cx="3622675" cy="114236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en-US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val 19"/>
          <p:cNvSpPr/>
          <p:nvPr/>
        </p:nvSpPr>
        <p:spPr>
          <a:xfrm>
            <a:off x="549275" y="2451100"/>
            <a:ext cx="893763" cy="895350"/>
          </a:xfrm>
          <a:prstGeom prst="ellipse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lIns="62118" tIns="31058" rIns="62118" bIns="31058" anchor="ctr"/>
          <a:lstStyle/>
          <a:p>
            <a:pPr algn="ctr">
              <a:lnSpc>
                <a:spcPct val="120000"/>
              </a:lnSpc>
            </a:pPr>
            <a:endParaRPr lang="zh-CN" altLang="en-US" sz="1900" b="1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镇级政务服务事项不够完善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3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true"/>
          <p:nvPr>
            <p:custDataLst>
              <p:tags r:id="rId4"/>
            </p:custDataLst>
          </p:nvPr>
        </p:nvSpPr>
        <p:spPr>
          <a:xfrm>
            <a:off x="1979930" y="1491615"/>
            <a:ext cx="3418205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目前，</a:t>
            </a: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105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项镇级政务服务事项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汉仪中黑简" panose="0201060000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“0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办件</a:t>
            </a: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”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事项</a:t>
            </a: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9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项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汉仪中黑简" panose="02010600000101010101" charset="-122"/>
            </a:endParaRPr>
          </a:p>
        </p:txBody>
      </p:sp>
      <p:sp>
        <p:nvSpPr>
          <p:cNvPr id="14" name="文本框 13"/>
          <p:cNvSpPr txBox="true"/>
          <p:nvPr>
            <p:custDataLst>
              <p:tags r:id="rId5"/>
            </p:custDataLst>
          </p:nvPr>
        </p:nvSpPr>
        <p:spPr>
          <a:xfrm>
            <a:off x="1789430" y="3580130"/>
            <a:ext cx="379349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“0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办件</a:t>
            </a: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”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原因：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汉仪中黑简" panose="0201060000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1.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需求量小，大部分直接在县城办理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汉仪中黑简" panose="0201060000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2.</a:t>
            </a: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汉仪中黑简" panose="02010600000101010101" charset="-122"/>
              </a:rPr>
              <a:t>不了解可在基层办理相关业务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汉仪中黑简" panose="02010600000101010101" charset="-122"/>
            </a:endParaRPr>
          </a:p>
        </p:txBody>
      </p:sp>
      <p:pic>
        <p:nvPicPr>
          <p:cNvPr id="6" name="图片 5" descr="9526164426bf5f84905a6fc9fedac0e"/>
          <p:cNvPicPr>
            <a:picLocks noChangeAspect="true"/>
          </p:cNvPicPr>
          <p:nvPr>
            <p:custDataLst>
              <p:tags r:id="rId6"/>
            </p:custDataLst>
          </p:nvPr>
        </p:nvPicPr>
        <p:blipFill>
          <a:blip r:embed="rId7"/>
          <a:srcRect t="-352"/>
          <a:stretch>
            <a:fillRect/>
          </a:stretch>
        </p:blipFill>
        <p:spPr>
          <a:xfrm>
            <a:off x="5581650" y="1131570"/>
            <a:ext cx="3430905" cy="3660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镇级政务服务事项不够完善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true"/>
          <p:nvPr/>
        </p:nvSpPr>
        <p:spPr>
          <a:xfrm>
            <a:off x="1905635" y="1757680"/>
            <a:ext cx="407733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3" name="图片 12" descr="43345b21576868bda4ddedb081e3a7a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2499995"/>
            <a:ext cx="3237865" cy="1992630"/>
          </a:xfrm>
          <a:prstGeom prst="rect">
            <a:avLst/>
          </a:prstGeom>
        </p:spPr>
      </p:pic>
      <p:sp>
        <p:nvSpPr>
          <p:cNvPr id="15" name="文本框 14"/>
          <p:cNvSpPr txBox="true"/>
          <p:nvPr/>
        </p:nvSpPr>
        <p:spPr>
          <a:xfrm>
            <a:off x="5408930" y="2609215"/>
            <a:ext cx="4064000" cy="2308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6" name="图片 15" descr="57a925d744c82fb86f9e402fed2f7dd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70" y="2519680"/>
            <a:ext cx="3517265" cy="2000250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962660" y="1275715"/>
            <a:ext cx="4118610" cy="337820"/>
          </a:xfrm>
          <a:prstGeom prst="rect">
            <a:avLst/>
          </a:prstGeom>
          <a:noFill/>
          <a:ln w="9525">
            <a:noFill/>
          </a:ln>
        </p:spPr>
        <p:txBody>
          <a:bodyPr wrap="square" lIns="62112" tIns="31056" rIns="62112" bIns="31056">
            <a:spAutoFit/>
          </a:bodyPr>
          <a:p>
            <a:pPr algn="l">
              <a:buClrTx/>
              <a:buSzTx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存在“有需求办不了”事项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1043305" y="1707515"/>
            <a:ext cx="722820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064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+mn-ea"/>
              </a:rPr>
              <a:t>慢性病证、职工保险等与群众生产、生活息息相关业务镇级便民服务中心无办理权限。</a:t>
            </a:r>
            <a:endParaRPr lang="zh-CN" altLang="en-US" sz="18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村级缺少帮办代办人员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 descr="8793d29e10698a867ef39c4c795ed7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995805"/>
            <a:ext cx="2886710" cy="2096770"/>
          </a:xfrm>
          <a:prstGeom prst="rect">
            <a:avLst/>
          </a:prstGeom>
        </p:spPr>
      </p:pic>
      <p:pic>
        <p:nvPicPr>
          <p:cNvPr id="18" name="图片 17" descr="46a09feb68988daccd83afce990f38b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20" y="1995805"/>
            <a:ext cx="3098165" cy="209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政务服务平台作用不够充分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true"/>
          <p:nvPr/>
        </p:nvSpPr>
        <p:spPr>
          <a:xfrm>
            <a:off x="5702935" y="3429635"/>
            <a:ext cx="406400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8" name="文本框 7"/>
          <p:cNvSpPr txBox="true"/>
          <p:nvPr/>
        </p:nvSpPr>
        <p:spPr>
          <a:xfrm>
            <a:off x="1905635" y="1757680"/>
            <a:ext cx="407733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2" name="文本框 11"/>
          <p:cNvSpPr txBox="true"/>
          <p:nvPr/>
        </p:nvSpPr>
        <p:spPr>
          <a:xfrm>
            <a:off x="294005" y="1155065"/>
            <a:ext cx="871156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  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政务服务网使用难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 descr="ef2d230d806c04bee2e04a9f1c28bbf"/>
          <p:cNvPicPr>
            <a:picLocks noChangeAspect="true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7995" y="1771650"/>
            <a:ext cx="3930650" cy="2910205"/>
          </a:xfrm>
          <a:prstGeom prst="rect">
            <a:avLst/>
          </a:prstGeom>
        </p:spPr>
      </p:pic>
      <p:sp>
        <p:nvSpPr>
          <p:cNvPr id="15" name="文本框 14"/>
          <p:cNvSpPr txBox="true"/>
          <p:nvPr/>
        </p:nvSpPr>
        <p:spPr>
          <a:xfrm>
            <a:off x="6407150" y="3846830"/>
            <a:ext cx="4064000" cy="204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6" name="图片 15" descr="bf96a0186c730d393cb45ff2d118cf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245" y="1779905"/>
            <a:ext cx="374904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政务服务平台作用不够充分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true"/>
          <p:nvPr/>
        </p:nvSpPr>
        <p:spPr>
          <a:xfrm>
            <a:off x="5702935" y="3429635"/>
            <a:ext cx="406400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8" name="文本框 7"/>
          <p:cNvSpPr txBox="true"/>
          <p:nvPr/>
        </p:nvSpPr>
        <p:spPr>
          <a:xfrm>
            <a:off x="1905635" y="1757680"/>
            <a:ext cx="407733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2" name="文本框 11"/>
          <p:cNvSpPr txBox="true"/>
          <p:nvPr/>
        </p:nvSpPr>
        <p:spPr>
          <a:xfrm>
            <a:off x="294005" y="1011555"/>
            <a:ext cx="87115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“爱山东”APP检索功能及服务指引不到位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true"/>
          <p:nvPr/>
        </p:nvSpPr>
        <p:spPr>
          <a:xfrm>
            <a:off x="6407150" y="3846830"/>
            <a:ext cx="4064000" cy="204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1" name="图片 10" descr="da848483c0728221c6aa2f2dfcc1cc3"/>
          <p:cNvPicPr>
            <a:picLocks noChangeAspect="true"/>
          </p:cNvPicPr>
          <p:nvPr/>
        </p:nvPicPr>
        <p:blipFill>
          <a:blip r:embed="rId2"/>
          <a:srcRect t="18786"/>
          <a:stretch>
            <a:fillRect/>
          </a:stretch>
        </p:blipFill>
        <p:spPr>
          <a:xfrm>
            <a:off x="4428490" y="1652905"/>
            <a:ext cx="2700655" cy="29317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图片 12" descr="0d7b57d66b9e0154088b13c2afe3363"/>
          <p:cNvPicPr>
            <a:picLocks noChangeAspect="true"/>
          </p:cNvPicPr>
          <p:nvPr/>
        </p:nvPicPr>
        <p:blipFill>
          <a:blip r:embed="rId3"/>
          <a:srcRect t="5210" b="29000"/>
          <a:stretch>
            <a:fillRect/>
          </a:stretch>
        </p:blipFill>
        <p:spPr>
          <a:xfrm>
            <a:off x="1403985" y="1652905"/>
            <a:ext cx="2324100" cy="2948940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0"/>
            <a:ext cx="3804920" cy="5147310"/>
          </a:xfrm>
          <a:custGeom>
            <a:avLst/>
            <a:gdLst>
              <a:gd name="connsiteX0" fmla="*/ 0 w 5992"/>
              <a:gd name="connsiteY0" fmla="*/ 0 h 8106"/>
              <a:gd name="connsiteX1" fmla="*/ 5842 w 5992"/>
              <a:gd name="connsiteY1" fmla="*/ 9 h 8106"/>
              <a:gd name="connsiteX2" fmla="*/ 4132 w 5992"/>
              <a:gd name="connsiteY2" fmla="*/ 3936 h 8106"/>
              <a:gd name="connsiteX3" fmla="*/ 5992 w 5992"/>
              <a:gd name="connsiteY3" fmla="*/ 8106 h 8106"/>
              <a:gd name="connsiteX4" fmla="*/ 0 w 5992"/>
              <a:gd name="connsiteY4" fmla="*/ 8100 h 8106"/>
              <a:gd name="connsiteX5" fmla="*/ 0 w 5992"/>
              <a:gd name="connsiteY5" fmla="*/ 0 h 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" h="8106">
                <a:moveTo>
                  <a:pt x="0" y="0"/>
                </a:moveTo>
                <a:lnTo>
                  <a:pt x="5842" y="9"/>
                </a:lnTo>
                <a:lnTo>
                  <a:pt x="4132" y="3936"/>
                </a:lnTo>
                <a:lnTo>
                  <a:pt x="5992" y="8106"/>
                </a:lnTo>
                <a:lnTo>
                  <a:pt x="0" y="8100"/>
                </a:lnTo>
                <a:lnTo>
                  <a:pt x="0" y="0"/>
                </a:lnTo>
                <a:close/>
              </a:path>
            </a:pathLst>
          </a:custGeom>
          <a:blipFill rotWithShape="true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952625" y="-20320"/>
            <a:ext cx="7190740" cy="5184140"/>
            <a:chOff x="3075" y="-32"/>
            <a:chExt cx="11324" cy="8164"/>
          </a:xfrm>
        </p:grpSpPr>
        <p:sp>
          <p:nvSpPr>
            <p:cNvPr id="4" name="任意多边形 3"/>
            <p:cNvSpPr/>
            <p:nvPr/>
          </p:nvSpPr>
          <p:spPr>
            <a:xfrm>
              <a:off x="3075" y="-25"/>
              <a:ext cx="3067" cy="8140"/>
            </a:xfrm>
            <a:custGeom>
              <a:avLst/>
              <a:gdLst>
                <a:gd name="connsiteX0" fmla="*/ 1717 w 3067"/>
                <a:gd name="connsiteY0" fmla="*/ 10 h 8140"/>
                <a:gd name="connsiteX1" fmla="*/ 2887 w 3067"/>
                <a:gd name="connsiteY1" fmla="*/ 0 h 8140"/>
                <a:gd name="connsiteX2" fmla="*/ 1242 w 3067"/>
                <a:gd name="connsiteY2" fmla="*/ 3901 h 8140"/>
                <a:gd name="connsiteX3" fmla="*/ 3067 w 3067"/>
                <a:gd name="connsiteY3" fmla="*/ 8140 h 8140"/>
                <a:gd name="connsiteX4" fmla="*/ 1702 w 3067"/>
                <a:gd name="connsiteY4" fmla="*/ 8105 h 8140"/>
                <a:gd name="connsiteX5" fmla="*/ 0 w 3067"/>
                <a:gd name="connsiteY5" fmla="*/ 4118 h 8140"/>
                <a:gd name="connsiteX6" fmla="*/ 1717 w 3067"/>
                <a:gd name="connsiteY6" fmla="*/ 10 h 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7" h="8140">
                  <a:moveTo>
                    <a:pt x="1717" y="10"/>
                  </a:moveTo>
                  <a:lnTo>
                    <a:pt x="2887" y="0"/>
                  </a:lnTo>
                  <a:lnTo>
                    <a:pt x="1242" y="3901"/>
                  </a:lnTo>
                  <a:lnTo>
                    <a:pt x="3067" y="8140"/>
                  </a:lnTo>
                  <a:lnTo>
                    <a:pt x="1702" y="8105"/>
                  </a:lnTo>
                  <a:lnTo>
                    <a:pt x="0" y="4118"/>
                  </a:lnTo>
                  <a:lnTo>
                    <a:pt x="1717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4101" y="-32"/>
              <a:ext cx="10299" cy="8164"/>
            </a:xfrm>
            <a:custGeom>
              <a:avLst/>
              <a:gdLst>
                <a:gd name="connisteX0" fmla="*/ 736600 w 4285615"/>
                <a:gd name="connsiteY0" fmla="*/ 0 h 3355975"/>
                <a:gd name="connisteX1" fmla="*/ 0 w 4285615"/>
                <a:gd name="connsiteY1" fmla="*/ 1563370 h 3355975"/>
                <a:gd name="connisteX2" fmla="*/ 652145 w 4285615"/>
                <a:gd name="connsiteY2" fmla="*/ 2999740 h 3355975"/>
                <a:gd name="connisteX3" fmla="*/ 4285615 w 4285615"/>
                <a:gd name="connsiteY3" fmla="*/ 3355975 h 3355975"/>
                <a:gd name="connisteX4" fmla="*/ 3543300 w 4285615"/>
                <a:gd name="connsiteY4" fmla="*/ 234950 h 3355975"/>
                <a:gd name="connisteX5" fmla="*/ 736600 w 4285615"/>
                <a:gd name="connsiteY5" fmla="*/ 0 h 33559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0243" h="8164">
                  <a:moveTo>
                    <a:pt x="1744" y="0"/>
                  </a:moveTo>
                  <a:lnTo>
                    <a:pt x="10243" y="0"/>
                  </a:lnTo>
                  <a:lnTo>
                    <a:pt x="10243" y="8164"/>
                  </a:lnTo>
                  <a:lnTo>
                    <a:pt x="1872" y="8164"/>
                  </a:lnTo>
                  <a:lnTo>
                    <a:pt x="0" y="3862"/>
                  </a:lnTo>
                  <a:lnTo>
                    <a:pt x="1744" y="0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60000"/>
                  </a:srgbClr>
                </a:gs>
                <a:gs pos="100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Box 2"/>
          <p:cNvSpPr txBox="true"/>
          <p:nvPr/>
        </p:nvSpPr>
        <p:spPr>
          <a:xfrm>
            <a:off x="2700338" y="2174240"/>
            <a:ext cx="4857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意见建议</a:t>
            </a:r>
            <a:endParaRPr lang="zh-CN" altLang="en-US" sz="3600" b="1" kern="0" dirty="0">
              <a:ln w="1905">
                <a:noFill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TextBox 6"/>
          <p:cNvSpPr txBox="true"/>
          <p:nvPr/>
        </p:nvSpPr>
        <p:spPr>
          <a:xfrm>
            <a:off x="498475" y="1773238"/>
            <a:ext cx="1355725" cy="14462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对接群众需求优化进驻事项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396240" y="1131570"/>
            <a:ext cx="8568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  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梳理涉及群众切身利益的公共服务事项，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根据群众需求调整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便民服务中心进驻事项和服务内容。</a:t>
            </a:r>
            <a:endParaRPr lang="zh-CN" altLang="en-US">
              <a:latin typeface="汉仪中黑简" panose="02010600000101010101" charset="-122"/>
              <a:ea typeface="汉仪中黑简" panose="02010600000101010101" charset="-122"/>
              <a:cs typeface="汉仪中黑简" panose="02010600000101010101" charset="-122"/>
            </a:endParaRPr>
          </a:p>
        </p:txBody>
      </p:sp>
      <p:pic>
        <p:nvPicPr>
          <p:cNvPr id="8" name="图片 7" descr="71912ee920971be65ce202512e0af3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1851660"/>
            <a:ext cx="2447290" cy="3068320"/>
          </a:xfrm>
          <a:prstGeom prst="rect">
            <a:avLst/>
          </a:prstGeom>
        </p:spPr>
      </p:pic>
      <p:sp>
        <p:nvSpPr>
          <p:cNvPr id="11" name="文本框 10"/>
          <p:cNvSpPr txBox="true"/>
          <p:nvPr/>
        </p:nvSpPr>
        <p:spPr>
          <a:xfrm>
            <a:off x="4330700" y="2715895"/>
            <a:ext cx="4384675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06400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济南市慢性病证事项权限下沉到乡镇</a:t>
            </a:r>
            <a:endParaRPr lang="zh-CN" altLang="en-US" sz="1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383280" y="2715895"/>
            <a:ext cx="935990" cy="431800"/>
          </a:xfrm>
          <a:prstGeom prst="rightArrow">
            <a:avLst/>
          </a:prstGeom>
          <a:gradFill>
            <a:gsLst>
              <a:gs pos="0">
                <a:srgbClr val="9C3C99"/>
              </a:gs>
              <a:gs pos="86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碧水穿城过•  秀色醉水城 摄影：司建平"/>
          <p:cNvPicPr>
            <a:picLocks noChangeAspect="true"/>
          </p:cNvPicPr>
          <p:nvPr/>
        </p:nvPicPr>
        <p:blipFill>
          <a:blip r:embed="rId1"/>
          <a:srcRect l="16336" t="86" r="31379"/>
          <a:stretch>
            <a:fillRect/>
          </a:stretch>
        </p:blipFill>
        <p:spPr>
          <a:xfrm>
            <a:off x="0" y="0"/>
            <a:ext cx="4032250" cy="51390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52625" y="-20320"/>
            <a:ext cx="7190740" cy="5184140"/>
            <a:chOff x="3075" y="-32"/>
            <a:chExt cx="11324" cy="8164"/>
          </a:xfrm>
        </p:grpSpPr>
        <p:sp>
          <p:nvSpPr>
            <p:cNvPr id="4" name="任意多边形 3"/>
            <p:cNvSpPr/>
            <p:nvPr/>
          </p:nvSpPr>
          <p:spPr>
            <a:xfrm>
              <a:off x="3075" y="-25"/>
              <a:ext cx="3067" cy="8140"/>
            </a:xfrm>
            <a:custGeom>
              <a:avLst/>
              <a:gdLst>
                <a:gd name="connsiteX0" fmla="*/ 1717 w 3067"/>
                <a:gd name="connsiteY0" fmla="*/ 10 h 8140"/>
                <a:gd name="connsiteX1" fmla="*/ 2887 w 3067"/>
                <a:gd name="connsiteY1" fmla="*/ 0 h 8140"/>
                <a:gd name="connsiteX2" fmla="*/ 1242 w 3067"/>
                <a:gd name="connsiteY2" fmla="*/ 3901 h 8140"/>
                <a:gd name="connsiteX3" fmla="*/ 3067 w 3067"/>
                <a:gd name="connsiteY3" fmla="*/ 8140 h 8140"/>
                <a:gd name="connsiteX4" fmla="*/ 1702 w 3067"/>
                <a:gd name="connsiteY4" fmla="*/ 8105 h 8140"/>
                <a:gd name="connsiteX5" fmla="*/ 0 w 3067"/>
                <a:gd name="connsiteY5" fmla="*/ 4118 h 8140"/>
                <a:gd name="connsiteX6" fmla="*/ 1717 w 3067"/>
                <a:gd name="connsiteY6" fmla="*/ 10 h 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7" h="8140">
                  <a:moveTo>
                    <a:pt x="1717" y="10"/>
                  </a:moveTo>
                  <a:lnTo>
                    <a:pt x="2887" y="0"/>
                  </a:lnTo>
                  <a:lnTo>
                    <a:pt x="1242" y="3901"/>
                  </a:lnTo>
                  <a:lnTo>
                    <a:pt x="3067" y="8140"/>
                  </a:lnTo>
                  <a:lnTo>
                    <a:pt x="1702" y="8105"/>
                  </a:lnTo>
                  <a:lnTo>
                    <a:pt x="0" y="4118"/>
                  </a:lnTo>
                  <a:lnTo>
                    <a:pt x="1717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4101" y="-32"/>
              <a:ext cx="10299" cy="8164"/>
            </a:xfrm>
            <a:custGeom>
              <a:avLst/>
              <a:gdLst>
                <a:gd name="connisteX0" fmla="*/ 736600 w 4285615"/>
                <a:gd name="connsiteY0" fmla="*/ 0 h 3355975"/>
                <a:gd name="connisteX1" fmla="*/ 0 w 4285615"/>
                <a:gd name="connsiteY1" fmla="*/ 1563370 h 3355975"/>
                <a:gd name="connisteX2" fmla="*/ 652145 w 4285615"/>
                <a:gd name="connsiteY2" fmla="*/ 2999740 h 3355975"/>
                <a:gd name="connisteX3" fmla="*/ 4285615 w 4285615"/>
                <a:gd name="connsiteY3" fmla="*/ 3355975 h 3355975"/>
                <a:gd name="connisteX4" fmla="*/ 3543300 w 4285615"/>
                <a:gd name="connsiteY4" fmla="*/ 234950 h 3355975"/>
                <a:gd name="connisteX5" fmla="*/ 736600 w 4285615"/>
                <a:gd name="connsiteY5" fmla="*/ 0 h 33559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0243" h="8164">
                  <a:moveTo>
                    <a:pt x="1744" y="0"/>
                  </a:moveTo>
                  <a:lnTo>
                    <a:pt x="10243" y="0"/>
                  </a:lnTo>
                  <a:lnTo>
                    <a:pt x="10243" y="8164"/>
                  </a:lnTo>
                  <a:lnTo>
                    <a:pt x="1872" y="8164"/>
                  </a:lnTo>
                  <a:lnTo>
                    <a:pt x="0" y="3862"/>
                  </a:lnTo>
                  <a:lnTo>
                    <a:pt x="1744" y="0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60000"/>
                  </a:srgbClr>
                </a:gs>
                <a:gs pos="100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Box 2"/>
          <p:cNvSpPr txBox="true"/>
          <p:nvPr/>
        </p:nvSpPr>
        <p:spPr>
          <a:xfrm>
            <a:off x="2699703" y="2174240"/>
            <a:ext cx="4857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存在问题</a:t>
            </a:r>
            <a:endParaRPr lang="zh-CN" altLang="en-US" sz="36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TextBox 5"/>
          <p:cNvSpPr txBox="true"/>
          <p:nvPr/>
        </p:nvSpPr>
        <p:spPr>
          <a:xfrm>
            <a:off x="566738" y="1773238"/>
            <a:ext cx="1219200" cy="14462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55650" y="46609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培育壮大村级帮办代办志愿队伍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6" name="Rectangle 24"/>
          <p:cNvSpPr/>
          <p:nvPr/>
        </p:nvSpPr>
        <p:spPr>
          <a:xfrm>
            <a:off x="6875145" y="1826260"/>
            <a:ext cx="1861820" cy="169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endParaRPr sz="2400" b="1" dirty="0">
              <a:solidFill>
                <a:schemeClr val="accent5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" name="文本框 7"/>
          <p:cNvSpPr txBox="true"/>
          <p:nvPr/>
        </p:nvSpPr>
        <p:spPr>
          <a:xfrm>
            <a:off x="4643755" y="2068195"/>
            <a:ext cx="4189095" cy="1505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培育壮大帮办代办队伍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强化专业培训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 descr="3a5a5b89f85233991ab489fe4f223d69_795e373-73adc6e7"/>
          <p:cNvPicPr>
            <a:picLocks noChangeAspect="true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9705" y="1563370"/>
            <a:ext cx="4144645" cy="2252980"/>
          </a:xfrm>
          <a:prstGeom prst="rect">
            <a:avLst/>
          </a:prstGeom>
        </p:spPr>
      </p:pic>
      <p:sp>
        <p:nvSpPr>
          <p:cNvPr id="12" name="文本框 11"/>
          <p:cNvSpPr txBox="true"/>
          <p:nvPr/>
        </p:nvSpPr>
        <p:spPr>
          <a:xfrm>
            <a:off x="375920" y="4005580"/>
            <a:ext cx="3729990" cy="748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淄博市淄川区般阳路街道开河社区</a:t>
            </a:r>
            <a:endParaRPr lang="zh-CN" altLang="en-US" sz="1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en-US" altLang="zh-CN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红色代办员</a:t>
            </a:r>
            <a:r>
              <a:rPr lang="en-US" altLang="zh-CN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上门为群众服务</a:t>
            </a:r>
            <a:endParaRPr lang="zh-CN" altLang="en-US" sz="1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优化完善政务服务平台功能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true"/>
          <p:nvPr/>
        </p:nvSpPr>
        <p:spPr>
          <a:xfrm>
            <a:off x="5702935" y="3429635"/>
            <a:ext cx="406400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true"/>
          <p:nvPr/>
        </p:nvSpPr>
        <p:spPr>
          <a:xfrm>
            <a:off x="6407150" y="3846830"/>
            <a:ext cx="4064000" cy="204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6" name="Rectangle 24"/>
          <p:cNvSpPr/>
          <p:nvPr/>
        </p:nvSpPr>
        <p:spPr>
          <a:xfrm>
            <a:off x="7966075" y="2239645"/>
            <a:ext cx="3221990" cy="3338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endParaRPr sz="2400" b="1" dirty="0">
              <a:solidFill>
                <a:schemeClr val="accent5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5004435" y="1491615"/>
            <a:ext cx="3706495" cy="3026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sz="1600">
                <a:latin typeface="汉仪中黑简" panose="02010600000101010101" charset="-122"/>
                <a:ea typeface="汉仪中黑简" panose="02010600000101010101" charset="-122"/>
              </a:rPr>
              <a:t>  </a:t>
            </a:r>
            <a:endParaRPr lang="en-US" sz="1600">
              <a:latin typeface="汉仪中黑简" panose="02010600000101010101" charset="-122"/>
              <a:ea typeface="汉仪中黑简" panose="02010600000101010101" charset="-122"/>
            </a:endParaRPr>
          </a:p>
          <a:p>
            <a:pPr>
              <a:lnSpc>
                <a:spcPct val="130000"/>
              </a:lnSpc>
            </a:pPr>
            <a:endParaRPr lang="zh-CN" altLang="en-US" sz="1600">
              <a:latin typeface="汉仪中黑简" panose="02010600000101010101" charset="-122"/>
              <a:ea typeface="汉仪中黑简" panose="02010600000101010101" charset="-122"/>
            </a:endParaRPr>
          </a:p>
          <a:p>
            <a:pPr indent="457200" algn="l">
              <a:lnSpc>
                <a:spcPct val="120000"/>
              </a:lnSpc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政务服务网建议借鉴济南政务服务网智慧导服功能，提供具体业务咨询方式并增加人工客服功能。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true"/>
          <p:nvPr/>
        </p:nvSpPr>
        <p:spPr>
          <a:xfrm>
            <a:off x="294005" y="4515485"/>
            <a:ext cx="3982085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latin typeface="汉仪中黑简" panose="02010600000101010101" charset="-122"/>
                <a:ea typeface="汉仪中黑简" panose="02010600000101010101" charset="-122"/>
              </a:rPr>
              <a:t>济南市政务服务网智慧导服版块</a:t>
            </a:r>
            <a:endParaRPr lang="zh-CN" altLang="en-US" sz="1600">
              <a:solidFill>
                <a:srgbClr val="FF0000"/>
              </a:solidFill>
              <a:latin typeface="汉仪中黑简" panose="02010600000101010101" charset="-122"/>
              <a:ea typeface="汉仪中黑简" panose="02010600000101010101" charset="-122"/>
            </a:endParaRPr>
          </a:p>
        </p:txBody>
      </p:sp>
      <p:pic>
        <p:nvPicPr>
          <p:cNvPr id="11" name="图片 10" descr="d42572957397b44fa6ec9c36bfd27a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1419225"/>
            <a:ext cx="4057015" cy="282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优化完善政务服务平台功能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true"/>
          <p:nvPr/>
        </p:nvSpPr>
        <p:spPr>
          <a:xfrm>
            <a:off x="5702935" y="3429635"/>
            <a:ext cx="406400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true"/>
          <p:nvPr/>
        </p:nvSpPr>
        <p:spPr>
          <a:xfrm>
            <a:off x="6407150" y="3846830"/>
            <a:ext cx="4064000" cy="2046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6" name="Rectangle 24"/>
          <p:cNvSpPr/>
          <p:nvPr/>
        </p:nvSpPr>
        <p:spPr>
          <a:xfrm>
            <a:off x="7966075" y="2239645"/>
            <a:ext cx="3221990" cy="3338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endParaRPr sz="2400" b="1" dirty="0">
              <a:solidFill>
                <a:schemeClr val="accent5">
                  <a:lumMod val="50000"/>
                </a:schemeClr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4775200" y="1419860"/>
            <a:ext cx="3935095" cy="3026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sz="1600">
                <a:latin typeface="汉仪中黑简" panose="02010600000101010101" charset="-122"/>
                <a:ea typeface="汉仪中黑简" panose="02010600000101010101" charset="-122"/>
              </a:rPr>
              <a:t>  </a:t>
            </a:r>
            <a:endParaRPr lang="en-US" sz="1600">
              <a:latin typeface="汉仪中黑简" panose="02010600000101010101" charset="-122"/>
              <a:ea typeface="汉仪中黑简" panose="02010600000101010101" charset="-122"/>
            </a:endParaRPr>
          </a:p>
          <a:p>
            <a:pPr>
              <a:lnSpc>
                <a:spcPct val="130000"/>
              </a:lnSpc>
            </a:pPr>
            <a:endParaRPr lang="en-US" sz="1600">
              <a:latin typeface="汉仪中黑简" panose="02010600000101010101" charset="-122"/>
              <a:ea typeface="汉仪中黑简" panose="02010600000101010101" charset="-122"/>
            </a:endParaRPr>
          </a:p>
          <a:p>
            <a:pPr>
              <a:lnSpc>
                <a:spcPct val="130000"/>
              </a:lnSpc>
            </a:pPr>
            <a:endParaRPr lang="en-US" sz="1600">
              <a:latin typeface="汉仪中黑简" panose="02010600000101010101" charset="-122"/>
              <a:ea typeface="汉仪中黑简" panose="0201060000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“爱山东”APP可借鉴“浙里办”APP细分业务板块办理指引。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true"/>
          <p:nvPr/>
        </p:nvSpPr>
        <p:spPr>
          <a:xfrm>
            <a:off x="179705" y="4516120"/>
            <a:ext cx="3982085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rgbClr val="FF0000"/>
                </a:solidFill>
                <a:latin typeface="汉仪中黑简" panose="02010600000101010101" charset="-122"/>
                <a:ea typeface="汉仪中黑简" panose="02010600000101010101" charset="-122"/>
              </a:rPr>
              <a:t>“</a:t>
            </a:r>
            <a:r>
              <a:rPr lang="zh-CN" altLang="en-US" sz="1600">
                <a:solidFill>
                  <a:srgbClr val="FF0000"/>
                </a:solidFill>
                <a:latin typeface="汉仪中黑简" panose="02010600000101010101" charset="-122"/>
                <a:ea typeface="汉仪中黑简" panose="02010600000101010101" charset="-122"/>
              </a:rPr>
              <a:t>浙里办</a:t>
            </a:r>
            <a:r>
              <a:rPr lang="en-US" altLang="zh-CN" sz="1600">
                <a:solidFill>
                  <a:srgbClr val="FF0000"/>
                </a:solidFill>
                <a:latin typeface="汉仪中黑简" panose="02010600000101010101" charset="-122"/>
                <a:ea typeface="汉仪中黑简" panose="02010600000101010101" charset="-122"/>
              </a:rPr>
              <a:t>”APP</a:t>
            </a:r>
            <a:r>
              <a:rPr lang="zh-CN" altLang="en-US" sz="1600">
                <a:solidFill>
                  <a:srgbClr val="FF0000"/>
                </a:solidFill>
                <a:latin typeface="汉仪中黑简" panose="02010600000101010101" charset="-122"/>
                <a:ea typeface="汉仪中黑简" panose="02010600000101010101" charset="-122"/>
              </a:rPr>
              <a:t>服务指引版块</a:t>
            </a:r>
            <a:endParaRPr lang="zh-CN" altLang="en-US" sz="1600">
              <a:solidFill>
                <a:srgbClr val="FF0000"/>
              </a:solidFill>
              <a:latin typeface="汉仪中黑简" panose="02010600000101010101" charset="-122"/>
              <a:ea typeface="汉仪中黑简" panose="02010600000101010101" charset="-122"/>
            </a:endParaRPr>
          </a:p>
        </p:txBody>
      </p:sp>
      <p:pic>
        <p:nvPicPr>
          <p:cNvPr id="13" name="图片 12" descr="3e5e076a1a87579b62141b6393fb75d"/>
          <p:cNvPicPr>
            <a:picLocks noChangeAspect="true"/>
          </p:cNvPicPr>
          <p:nvPr/>
        </p:nvPicPr>
        <p:blipFill>
          <a:blip r:embed="rId2"/>
          <a:srcRect t="5210"/>
          <a:stretch>
            <a:fillRect/>
          </a:stretch>
        </p:blipFill>
        <p:spPr>
          <a:xfrm>
            <a:off x="971550" y="1001395"/>
            <a:ext cx="2324100" cy="338963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3779520" y="2516505"/>
            <a:ext cx="935990" cy="431800"/>
          </a:xfrm>
          <a:prstGeom prst="rightArrow">
            <a:avLst/>
          </a:prstGeom>
          <a:gradFill>
            <a:gsLst>
              <a:gs pos="0">
                <a:srgbClr val="9C3C99"/>
              </a:gs>
              <a:gs pos="86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0"/>
            <a:ext cx="3804920" cy="5147310"/>
          </a:xfrm>
          <a:custGeom>
            <a:avLst/>
            <a:gdLst>
              <a:gd name="connsiteX0" fmla="*/ 0 w 5992"/>
              <a:gd name="connsiteY0" fmla="*/ 0 h 8106"/>
              <a:gd name="connsiteX1" fmla="*/ 5842 w 5992"/>
              <a:gd name="connsiteY1" fmla="*/ 9 h 8106"/>
              <a:gd name="connsiteX2" fmla="*/ 4132 w 5992"/>
              <a:gd name="connsiteY2" fmla="*/ 3936 h 8106"/>
              <a:gd name="connsiteX3" fmla="*/ 5992 w 5992"/>
              <a:gd name="connsiteY3" fmla="*/ 8106 h 8106"/>
              <a:gd name="connsiteX4" fmla="*/ 0 w 5992"/>
              <a:gd name="connsiteY4" fmla="*/ 8100 h 8106"/>
              <a:gd name="connsiteX5" fmla="*/ 0 w 5992"/>
              <a:gd name="connsiteY5" fmla="*/ 0 h 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" h="8106">
                <a:moveTo>
                  <a:pt x="0" y="0"/>
                </a:moveTo>
                <a:lnTo>
                  <a:pt x="5842" y="9"/>
                </a:lnTo>
                <a:lnTo>
                  <a:pt x="4132" y="3936"/>
                </a:lnTo>
                <a:lnTo>
                  <a:pt x="5992" y="8106"/>
                </a:lnTo>
                <a:lnTo>
                  <a:pt x="0" y="8100"/>
                </a:lnTo>
                <a:lnTo>
                  <a:pt x="0" y="0"/>
                </a:lnTo>
                <a:close/>
              </a:path>
            </a:pathLst>
          </a:custGeom>
          <a:blipFill rotWithShape="true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2604135" y="0"/>
            <a:ext cx="6539865" cy="5151120"/>
          </a:xfrm>
          <a:custGeom>
            <a:avLst/>
            <a:gdLst>
              <a:gd name="connisteX0" fmla="*/ 736600 w 4285615"/>
              <a:gd name="connsiteY0" fmla="*/ 0 h 3355975"/>
              <a:gd name="connisteX1" fmla="*/ 0 w 4285615"/>
              <a:gd name="connsiteY1" fmla="*/ 1563370 h 3355975"/>
              <a:gd name="connisteX2" fmla="*/ 652145 w 4285615"/>
              <a:gd name="connsiteY2" fmla="*/ 2999740 h 3355975"/>
              <a:gd name="connisteX3" fmla="*/ 4285615 w 4285615"/>
              <a:gd name="connsiteY3" fmla="*/ 3355975 h 3355975"/>
              <a:gd name="connisteX4" fmla="*/ 3543300 w 4285615"/>
              <a:gd name="connsiteY4" fmla="*/ 234950 h 3355975"/>
              <a:gd name="connisteX5" fmla="*/ 736600 w 4285615"/>
              <a:gd name="connsiteY5" fmla="*/ 0 h 3355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243" h="8164">
                <a:moveTo>
                  <a:pt x="1744" y="0"/>
                </a:moveTo>
                <a:lnTo>
                  <a:pt x="10243" y="0"/>
                </a:lnTo>
                <a:lnTo>
                  <a:pt x="10243" y="8164"/>
                </a:lnTo>
                <a:lnTo>
                  <a:pt x="1872" y="8164"/>
                </a:lnTo>
                <a:lnTo>
                  <a:pt x="0" y="3862"/>
                </a:lnTo>
                <a:lnTo>
                  <a:pt x="1744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true"/>
          <p:nvPr/>
        </p:nvSpPr>
        <p:spPr>
          <a:xfrm>
            <a:off x="2808605" y="1771968"/>
            <a:ext cx="3525838" cy="1016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空心弧 3"/>
          <p:cNvSpPr/>
          <p:nvPr/>
        </p:nvSpPr>
        <p:spPr bwMode="auto">
          <a:xfrm rot="7086271">
            <a:off x="5435917" y="1538605"/>
            <a:ext cx="1482725" cy="148272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8"/>
          <p:cNvSpPr txBox="true"/>
          <p:nvPr/>
        </p:nvSpPr>
        <p:spPr>
          <a:xfrm>
            <a:off x="3280093" y="2634298"/>
            <a:ext cx="2192337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3"/>
          <p:cNvSpPr/>
          <p:nvPr/>
        </p:nvSpPr>
        <p:spPr>
          <a:xfrm flipV="true">
            <a:off x="1050290" y="2776855"/>
            <a:ext cx="819150" cy="282575"/>
          </a:xfrm>
          <a:prstGeom prst="rightArrow">
            <a:avLst/>
          </a:pr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箭头3"/>
          <p:cNvSpPr/>
          <p:nvPr/>
        </p:nvSpPr>
        <p:spPr>
          <a:xfrm flipV="true">
            <a:off x="969963" y="2898775"/>
            <a:ext cx="819150" cy="1141413"/>
          </a:xfrm>
          <a:custGeom>
            <a:avLst/>
            <a:gdLst/>
            <a:ahLst/>
            <a:cxnLst>
              <a:cxn ang="0">
                <a:pos x="103601" y="1008152"/>
              </a:cxn>
              <a:cxn ang="0">
                <a:pos x="112381" y="328325"/>
              </a:cxn>
              <a:cxn ang="0">
                <a:pos x="231785" y="202789"/>
              </a:cxn>
              <a:cxn ang="0">
                <a:pos x="632141" y="195064"/>
              </a:cxn>
              <a:cxn ang="0">
                <a:pos x="632141" y="309012"/>
              </a:cxn>
              <a:cxn ang="0">
                <a:pos x="819150" y="147746"/>
              </a:cxn>
              <a:cxn ang="0">
                <a:pos x="625118" y="0"/>
              </a:cxn>
              <a:cxn ang="0">
                <a:pos x="626874" y="88841"/>
              </a:cxn>
              <a:cxn ang="0">
                <a:pos x="205446" y="90772"/>
              </a:cxn>
              <a:cxn ang="0">
                <a:pos x="0" y="287767"/>
              </a:cxn>
              <a:cxn ang="0">
                <a:pos x="0" y="1021671"/>
              </a:cxn>
              <a:cxn ang="0">
                <a:pos x="103601" y="1008152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1"/>
          <p:cNvSpPr/>
          <p:nvPr/>
        </p:nvSpPr>
        <p:spPr>
          <a:xfrm>
            <a:off x="965200" y="1652588"/>
            <a:ext cx="819150" cy="1322387"/>
          </a:xfrm>
          <a:custGeom>
            <a:avLst/>
            <a:gdLst/>
            <a:ahLst/>
            <a:cxnLst>
              <a:cxn ang="0">
                <a:pos x="103601" y="1167997"/>
              </a:cxn>
              <a:cxn ang="0">
                <a:pos x="112381" y="380382"/>
              </a:cxn>
              <a:cxn ang="0">
                <a:pos x="231785" y="234942"/>
              </a:cxn>
              <a:cxn ang="0">
                <a:pos x="632141" y="225992"/>
              </a:cxn>
              <a:cxn ang="0">
                <a:pos x="632141" y="358007"/>
              </a:cxn>
              <a:cxn ang="0">
                <a:pos x="819150" y="171172"/>
              </a:cxn>
              <a:cxn ang="0">
                <a:pos x="625118" y="0"/>
              </a:cxn>
              <a:cxn ang="0">
                <a:pos x="626874" y="102927"/>
              </a:cxn>
              <a:cxn ang="0">
                <a:pos x="205446" y="105164"/>
              </a:cxn>
              <a:cxn ang="0">
                <a:pos x="0" y="333394"/>
              </a:cxn>
              <a:cxn ang="0">
                <a:pos x="0" y="1183659"/>
              </a:cxn>
              <a:cxn ang="0">
                <a:pos x="103601" y="1167997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1"/>
          <p:cNvSpPr/>
          <p:nvPr>
            <p:custDataLst>
              <p:tags r:id="rId1"/>
            </p:custDataLst>
          </p:nvPr>
        </p:nvSpPr>
        <p:spPr>
          <a:xfrm>
            <a:off x="1869440" y="1362075"/>
            <a:ext cx="4010025" cy="89725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zh-CN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3"/>
          <p:cNvSpPr/>
          <p:nvPr>
            <p:custDataLst>
              <p:tags r:id="rId2"/>
            </p:custDataLst>
          </p:nvPr>
        </p:nvSpPr>
        <p:spPr>
          <a:xfrm>
            <a:off x="1869440" y="3538855"/>
            <a:ext cx="4010025" cy="88582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en-US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val 19"/>
          <p:cNvSpPr/>
          <p:nvPr/>
        </p:nvSpPr>
        <p:spPr>
          <a:xfrm>
            <a:off x="549275" y="2451100"/>
            <a:ext cx="893763" cy="895350"/>
          </a:xfrm>
          <a:prstGeom prst="ellipse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lIns="62118" tIns="31058" rIns="62118" bIns="31058" anchor="ctr"/>
          <a:lstStyle/>
          <a:p>
            <a:pPr algn="ctr">
              <a:lnSpc>
                <a:spcPct val="120000"/>
              </a:lnSpc>
            </a:pPr>
            <a:endParaRPr lang="zh-CN" altLang="en-US" sz="1900" b="1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线上办理难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3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true"/>
          <p:nvPr>
            <p:custDataLst>
              <p:tags r:id="rId4"/>
            </p:custDataLst>
          </p:nvPr>
        </p:nvSpPr>
        <p:spPr>
          <a:xfrm>
            <a:off x="2078355" y="1419860"/>
            <a:ext cx="3686810" cy="86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Aft>
                <a:spcPts val="300"/>
              </a:spcAft>
              <a:buClrTx/>
              <a:buSzTx/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线上业务审核慢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线下办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理当天审核；线上办理审核需</a:t>
            </a:r>
            <a:r>
              <a:rPr lang="en-US" alt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2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天左右反馈。</a:t>
            </a:r>
            <a:endParaRPr lang="zh-CN" altLang="en-US" sz="1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sp>
        <p:nvSpPr>
          <p:cNvPr id="14" name="文本框 13"/>
          <p:cNvSpPr txBox="true"/>
          <p:nvPr>
            <p:custDataLst>
              <p:tags r:id="rId5"/>
            </p:custDataLst>
          </p:nvPr>
        </p:nvSpPr>
        <p:spPr>
          <a:xfrm>
            <a:off x="2030730" y="3538855"/>
            <a:ext cx="3686810" cy="86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Aft>
                <a:spcPts val="300"/>
              </a:spcAft>
              <a:buClrTx/>
              <a:buSzTx/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部分功能无法实现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预包装销售备案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许可信息查询业务功能失效。</a:t>
            </a:r>
            <a:endParaRPr lang="zh-CN" altLang="en-US" sz="1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sp>
        <p:nvSpPr>
          <p:cNvPr id="12" name="文本1"/>
          <p:cNvSpPr/>
          <p:nvPr>
            <p:custDataLst>
              <p:tags r:id="rId6"/>
            </p:custDataLst>
          </p:nvPr>
        </p:nvSpPr>
        <p:spPr>
          <a:xfrm>
            <a:off x="1869440" y="2450465"/>
            <a:ext cx="4010025" cy="89725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p>
            <a:pPr>
              <a:lnSpc>
                <a:spcPct val="120000"/>
              </a:lnSpc>
            </a:pPr>
            <a:endParaRPr lang="zh-CN" altLang="zh-CN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true"/>
          <p:nvPr>
            <p:custDataLst>
              <p:tags r:id="rId7"/>
            </p:custDataLst>
          </p:nvPr>
        </p:nvSpPr>
        <p:spPr>
          <a:xfrm>
            <a:off x="2078355" y="2508250"/>
            <a:ext cx="3686810" cy="86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Aft>
                <a:spcPts val="300"/>
              </a:spcAft>
              <a:buClrTx/>
              <a:buSzTx/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跨部门数据衔接效率低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清税验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证：部门自行对接</a:t>
            </a:r>
            <a:r>
              <a:rPr lang="en-US" alt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10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天；</a:t>
            </a:r>
            <a:endParaRPr lang="zh-CN" altLang="en-US" sz="1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群众自己办理</a:t>
            </a:r>
            <a:r>
              <a:rPr lang="en-US" alt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天。</a:t>
            </a:r>
            <a:endParaRPr lang="zh-CN" altLang="en-US" sz="1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pic>
        <p:nvPicPr>
          <p:cNvPr id="17" name="图片 16" descr="8e35cd19493967b8349f3e3ef8ecad6"/>
          <p:cNvPicPr>
            <a:picLocks noChangeAspect="true"/>
          </p:cNvPicPr>
          <p:nvPr/>
        </p:nvPicPr>
        <p:blipFill>
          <a:blip r:embed="rId8"/>
          <a:srcRect l="29891" t="34852"/>
          <a:stretch>
            <a:fillRect/>
          </a:stretch>
        </p:blipFill>
        <p:spPr>
          <a:xfrm>
            <a:off x="6012180" y="1346200"/>
            <a:ext cx="2680335" cy="23806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>
            <a:off x="5959475" y="2626360"/>
            <a:ext cx="2733040" cy="1904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3"/>
          <p:cNvSpPr/>
          <p:nvPr/>
        </p:nvSpPr>
        <p:spPr>
          <a:xfrm flipV="true">
            <a:off x="1050290" y="2776855"/>
            <a:ext cx="819150" cy="282575"/>
          </a:xfrm>
          <a:prstGeom prst="rightArrow">
            <a:avLst/>
          </a:pr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箭头3"/>
          <p:cNvSpPr/>
          <p:nvPr/>
        </p:nvSpPr>
        <p:spPr>
          <a:xfrm flipV="true">
            <a:off x="969963" y="2898775"/>
            <a:ext cx="819150" cy="1141413"/>
          </a:xfrm>
          <a:custGeom>
            <a:avLst/>
            <a:gdLst/>
            <a:ahLst/>
            <a:cxnLst>
              <a:cxn ang="0">
                <a:pos x="103601" y="1008152"/>
              </a:cxn>
              <a:cxn ang="0">
                <a:pos x="112381" y="328325"/>
              </a:cxn>
              <a:cxn ang="0">
                <a:pos x="231785" y="202789"/>
              </a:cxn>
              <a:cxn ang="0">
                <a:pos x="632141" y="195064"/>
              </a:cxn>
              <a:cxn ang="0">
                <a:pos x="632141" y="309012"/>
              </a:cxn>
              <a:cxn ang="0">
                <a:pos x="819150" y="147746"/>
              </a:cxn>
              <a:cxn ang="0">
                <a:pos x="625118" y="0"/>
              </a:cxn>
              <a:cxn ang="0">
                <a:pos x="626874" y="88841"/>
              </a:cxn>
              <a:cxn ang="0">
                <a:pos x="205446" y="90772"/>
              </a:cxn>
              <a:cxn ang="0">
                <a:pos x="0" y="287767"/>
              </a:cxn>
              <a:cxn ang="0">
                <a:pos x="0" y="1021671"/>
              </a:cxn>
              <a:cxn ang="0">
                <a:pos x="103601" y="1008152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1"/>
          <p:cNvSpPr/>
          <p:nvPr/>
        </p:nvSpPr>
        <p:spPr>
          <a:xfrm>
            <a:off x="965200" y="1652588"/>
            <a:ext cx="819150" cy="1322387"/>
          </a:xfrm>
          <a:custGeom>
            <a:avLst/>
            <a:gdLst/>
            <a:ahLst/>
            <a:cxnLst>
              <a:cxn ang="0">
                <a:pos x="103601" y="1167997"/>
              </a:cxn>
              <a:cxn ang="0">
                <a:pos x="112381" y="380382"/>
              </a:cxn>
              <a:cxn ang="0">
                <a:pos x="231785" y="234942"/>
              </a:cxn>
              <a:cxn ang="0">
                <a:pos x="632141" y="225992"/>
              </a:cxn>
              <a:cxn ang="0">
                <a:pos x="632141" y="358007"/>
              </a:cxn>
              <a:cxn ang="0">
                <a:pos x="819150" y="171172"/>
              </a:cxn>
              <a:cxn ang="0">
                <a:pos x="625118" y="0"/>
              </a:cxn>
              <a:cxn ang="0">
                <a:pos x="626874" y="102927"/>
              </a:cxn>
              <a:cxn ang="0">
                <a:pos x="205446" y="105164"/>
              </a:cxn>
              <a:cxn ang="0">
                <a:pos x="0" y="333394"/>
              </a:cxn>
              <a:cxn ang="0">
                <a:pos x="0" y="1183659"/>
              </a:cxn>
              <a:cxn ang="0">
                <a:pos x="103601" y="1167997"/>
              </a:cxn>
            </a:cxnLst>
            <a:rect l="0" t="0" r="0" b="0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1"/>
          <p:cNvSpPr/>
          <p:nvPr>
            <p:custDataLst>
              <p:tags r:id="rId1"/>
            </p:custDataLst>
          </p:nvPr>
        </p:nvSpPr>
        <p:spPr>
          <a:xfrm>
            <a:off x="1869440" y="1126490"/>
            <a:ext cx="4010025" cy="1132840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zh-CN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3"/>
          <p:cNvSpPr/>
          <p:nvPr>
            <p:custDataLst>
              <p:tags r:id="rId2"/>
            </p:custDataLst>
          </p:nvPr>
        </p:nvSpPr>
        <p:spPr>
          <a:xfrm>
            <a:off x="1869440" y="3538855"/>
            <a:ext cx="4010025" cy="88582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lstStyle/>
          <a:p>
            <a:pPr>
              <a:lnSpc>
                <a:spcPct val="120000"/>
              </a:lnSpc>
            </a:pPr>
            <a:endParaRPr lang="zh-CN" altLang="en-US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val 19"/>
          <p:cNvSpPr/>
          <p:nvPr/>
        </p:nvSpPr>
        <p:spPr>
          <a:xfrm>
            <a:off x="549275" y="2451100"/>
            <a:ext cx="893763" cy="895350"/>
          </a:xfrm>
          <a:prstGeom prst="ellipse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lIns="62118" tIns="31058" rIns="62118" bIns="31058" anchor="ctr"/>
          <a:lstStyle/>
          <a:p>
            <a:pPr algn="ctr">
              <a:lnSpc>
                <a:spcPct val="120000"/>
              </a:lnSpc>
            </a:pPr>
            <a:endParaRPr lang="zh-CN" altLang="en-US" sz="1900" b="1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7" name="任意多边形 6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" name="Text Box 2"/>
          <p:cNvSpPr txBox="true"/>
          <p:nvPr/>
        </p:nvSpPr>
        <p:spPr>
          <a:xfrm>
            <a:off x="724535" y="480060"/>
            <a:ext cx="7339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线下办理服务不到位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3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true"/>
          <p:nvPr>
            <p:custDataLst>
              <p:tags r:id="rId4"/>
            </p:custDataLst>
          </p:nvPr>
        </p:nvSpPr>
        <p:spPr>
          <a:xfrm>
            <a:off x="2078355" y="1204595"/>
            <a:ext cx="3686810" cy="1114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300"/>
              </a:spcAft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主动服务意识不强</a:t>
            </a:r>
            <a:endParaRPr 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pPr algn="just"/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很多群众扫脸验证因环境因素干扰成功率低，未拿出解决办法，如环境适宜的验证专区等。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sp>
        <p:nvSpPr>
          <p:cNvPr id="14" name="文本框 13"/>
          <p:cNvSpPr txBox="true"/>
          <p:nvPr>
            <p:custDataLst>
              <p:tags r:id="rId5"/>
            </p:custDataLst>
          </p:nvPr>
        </p:nvSpPr>
        <p:spPr>
          <a:xfrm>
            <a:off x="2030730" y="3538855"/>
            <a:ext cx="3806825" cy="86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Aft>
                <a:spcPts val="300"/>
              </a:spcAft>
              <a:buClrTx/>
              <a:buSzTx/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自助业务办理设备利用率极低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pPr algn="just"/>
            <a:r>
              <a:rPr lang="en-US" altLang="zh-CN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</a:t>
            </a:r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网络慢，机器卡顿，甚至不开机；没有辅助操作人员。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sp>
        <p:nvSpPr>
          <p:cNvPr id="12" name="文本1"/>
          <p:cNvSpPr/>
          <p:nvPr>
            <p:custDataLst>
              <p:tags r:id="rId6"/>
            </p:custDataLst>
          </p:nvPr>
        </p:nvSpPr>
        <p:spPr>
          <a:xfrm>
            <a:off x="1869440" y="2450465"/>
            <a:ext cx="4010025" cy="897255"/>
          </a:xfrm>
          <a:prstGeom prst="roundRect">
            <a:avLst>
              <a:gd name="adj" fmla="val 11505"/>
            </a:avLst>
          </a:prstGeom>
          <a:noFill/>
          <a:ln w="15875" cap="flat" cmpd="sng">
            <a:solidFill>
              <a:srgbClr val="4C2C7F"/>
            </a:solidFill>
            <a:prstDash val="solid"/>
            <a:headEnd type="none" w="med" len="med"/>
            <a:tailEnd type="none" w="med" len="med"/>
          </a:ln>
        </p:spPr>
        <p:txBody>
          <a:bodyPr lIns="62118" tIns="31058" rIns="62118" bIns="31058" anchor="ctr"/>
          <a:p>
            <a:pPr>
              <a:lnSpc>
                <a:spcPct val="120000"/>
              </a:lnSpc>
            </a:pPr>
            <a:endParaRPr lang="zh-CN" altLang="zh-CN" sz="11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true"/>
          <p:nvPr>
            <p:custDataLst>
              <p:tags r:id="rId7"/>
            </p:custDataLst>
          </p:nvPr>
        </p:nvSpPr>
        <p:spPr>
          <a:xfrm>
            <a:off x="2078355" y="2508250"/>
            <a:ext cx="3686810" cy="86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Aft>
                <a:spcPts val="300"/>
              </a:spcAft>
              <a:buClrTx/>
              <a:buSzTx/>
            </a:pPr>
            <a:r>
              <a:rPr lang="zh-CN" altLang="en-US" sz="16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咨询服务不完善</a:t>
            </a:r>
            <a:endParaRPr lang="zh-CN" altLang="en-US" sz="16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  <a:p>
            <a:pPr algn="just"/>
            <a:r>
              <a:rPr lang="zh-CN" altLang="en-US" sz="16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汉仪中黑简" panose="02010600000101010101" charset="-122"/>
              </a:rPr>
              <a:t>   咨询人员对办事业务不了解；未提供有效线上引导供群众选择。</a:t>
            </a:r>
            <a:endParaRPr lang="zh-CN" altLang="en-US" sz="16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  <a:sym typeface="汉仪中黑简" panose="02010600000101010101" charset="-122"/>
            </a:endParaRPr>
          </a:p>
        </p:txBody>
      </p:sp>
      <p:pic>
        <p:nvPicPr>
          <p:cNvPr id="25" name="图片 2" descr="图示, 示意图&amp;#10;&amp;#10;中度可信度描述已自动生成"/>
          <p:cNvPicPr/>
          <p:nvPr/>
        </p:nvPicPr>
        <p:blipFill>
          <a:blip r:embed="rId8"/>
          <a:srcRect t="16615" b="20651"/>
          <a:stretch>
            <a:fillRect/>
          </a:stretch>
        </p:blipFill>
        <p:spPr>
          <a:xfrm>
            <a:off x="6156325" y="1090930"/>
            <a:ext cx="2597150" cy="1784985"/>
          </a:xfrm>
          <a:prstGeom prst="rect">
            <a:avLst/>
          </a:prstGeom>
        </p:spPr>
      </p:pic>
      <p:pic>
        <p:nvPicPr>
          <p:cNvPr id="16" name="图片 2" descr="图示, 示意图&amp;#10;&amp;#10;中度可信度描述已自动生成"/>
          <p:cNvPicPr/>
          <p:nvPr/>
        </p:nvPicPr>
        <p:blipFill>
          <a:blip r:embed="rId9"/>
          <a:srcRect l="-973" t="23252" r="-1135" b="23123"/>
          <a:stretch>
            <a:fillRect/>
          </a:stretch>
        </p:blipFill>
        <p:spPr>
          <a:xfrm>
            <a:off x="6156325" y="2931795"/>
            <a:ext cx="2625090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0"/>
            <a:ext cx="3804920" cy="5147310"/>
          </a:xfrm>
          <a:custGeom>
            <a:avLst/>
            <a:gdLst>
              <a:gd name="connsiteX0" fmla="*/ 0 w 5992"/>
              <a:gd name="connsiteY0" fmla="*/ 0 h 8106"/>
              <a:gd name="connsiteX1" fmla="*/ 5842 w 5992"/>
              <a:gd name="connsiteY1" fmla="*/ 9 h 8106"/>
              <a:gd name="connsiteX2" fmla="*/ 4132 w 5992"/>
              <a:gd name="connsiteY2" fmla="*/ 3936 h 8106"/>
              <a:gd name="connsiteX3" fmla="*/ 5992 w 5992"/>
              <a:gd name="connsiteY3" fmla="*/ 8106 h 8106"/>
              <a:gd name="connsiteX4" fmla="*/ 0 w 5992"/>
              <a:gd name="connsiteY4" fmla="*/ 8100 h 8106"/>
              <a:gd name="connsiteX5" fmla="*/ 0 w 5992"/>
              <a:gd name="connsiteY5" fmla="*/ 0 h 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" h="8106">
                <a:moveTo>
                  <a:pt x="0" y="0"/>
                </a:moveTo>
                <a:lnTo>
                  <a:pt x="5842" y="9"/>
                </a:lnTo>
                <a:lnTo>
                  <a:pt x="4132" y="3936"/>
                </a:lnTo>
                <a:lnTo>
                  <a:pt x="5992" y="8106"/>
                </a:lnTo>
                <a:lnTo>
                  <a:pt x="0" y="8100"/>
                </a:lnTo>
                <a:lnTo>
                  <a:pt x="0" y="0"/>
                </a:lnTo>
                <a:close/>
              </a:path>
            </a:pathLst>
          </a:custGeom>
          <a:blipFill rotWithShape="true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952625" y="-20320"/>
            <a:ext cx="7190740" cy="5184140"/>
            <a:chOff x="3075" y="-32"/>
            <a:chExt cx="11324" cy="8164"/>
          </a:xfrm>
        </p:grpSpPr>
        <p:sp>
          <p:nvSpPr>
            <p:cNvPr id="4" name="任意多边形 3"/>
            <p:cNvSpPr/>
            <p:nvPr/>
          </p:nvSpPr>
          <p:spPr>
            <a:xfrm>
              <a:off x="3075" y="-25"/>
              <a:ext cx="3067" cy="8140"/>
            </a:xfrm>
            <a:custGeom>
              <a:avLst/>
              <a:gdLst>
                <a:gd name="connsiteX0" fmla="*/ 1717 w 3067"/>
                <a:gd name="connsiteY0" fmla="*/ 10 h 8140"/>
                <a:gd name="connsiteX1" fmla="*/ 2887 w 3067"/>
                <a:gd name="connsiteY1" fmla="*/ 0 h 8140"/>
                <a:gd name="connsiteX2" fmla="*/ 1242 w 3067"/>
                <a:gd name="connsiteY2" fmla="*/ 3901 h 8140"/>
                <a:gd name="connsiteX3" fmla="*/ 3067 w 3067"/>
                <a:gd name="connsiteY3" fmla="*/ 8140 h 8140"/>
                <a:gd name="connsiteX4" fmla="*/ 1702 w 3067"/>
                <a:gd name="connsiteY4" fmla="*/ 8105 h 8140"/>
                <a:gd name="connsiteX5" fmla="*/ 0 w 3067"/>
                <a:gd name="connsiteY5" fmla="*/ 4118 h 8140"/>
                <a:gd name="connsiteX6" fmla="*/ 1717 w 3067"/>
                <a:gd name="connsiteY6" fmla="*/ 10 h 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7" h="8140">
                  <a:moveTo>
                    <a:pt x="1717" y="10"/>
                  </a:moveTo>
                  <a:lnTo>
                    <a:pt x="2887" y="0"/>
                  </a:lnTo>
                  <a:lnTo>
                    <a:pt x="1242" y="3901"/>
                  </a:lnTo>
                  <a:lnTo>
                    <a:pt x="3067" y="8140"/>
                  </a:lnTo>
                  <a:lnTo>
                    <a:pt x="1702" y="8105"/>
                  </a:lnTo>
                  <a:lnTo>
                    <a:pt x="0" y="4118"/>
                  </a:lnTo>
                  <a:lnTo>
                    <a:pt x="1717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4101" y="-32"/>
              <a:ext cx="10299" cy="8164"/>
            </a:xfrm>
            <a:custGeom>
              <a:avLst/>
              <a:gdLst>
                <a:gd name="connisteX0" fmla="*/ 736600 w 4285615"/>
                <a:gd name="connsiteY0" fmla="*/ 0 h 3355975"/>
                <a:gd name="connisteX1" fmla="*/ 0 w 4285615"/>
                <a:gd name="connsiteY1" fmla="*/ 1563370 h 3355975"/>
                <a:gd name="connisteX2" fmla="*/ 652145 w 4285615"/>
                <a:gd name="connsiteY2" fmla="*/ 2999740 h 3355975"/>
                <a:gd name="connisteX3" fmla="*/ 4285615 w 4285615"/>
                <a:gd name="connsiteY3" fmla="*/ 3355975 h 3355975"/>
                <a:gd name="connisteX4" fmla="*/ 3543300 w 4285615"/>
                <a:gd name="connsiteY4" fmla="*/ 234950 h 3355975"/>
                <a:gd name="connisteX5" fmla="*/ 736600 w 4285615"/>
                <a:gd name="connsiteY5" fmla="*/ 0 h 33559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0243" h="8164">
                  <a:moveTo>
                    <a:pt x="1744" y="0"/>
                  </a:moveTo>
                  <a:lnTo>
                    <a:pt x="10243" y="0"/>
                  </a:lnTo>
                  <a:lnTo>
                    <a:pt x="10243" y="8164"/>
                  </a:lnTo>
                  <a:lnTo>
                    <a:pt x="1872" y="8164"/>
                  </a:lnTo>
                  <a:lnTo>
                    <a:pt x="0" y="3862"/>
                  </a:lnTo>
                  <a:lnTo>
                    <a:pt x="1744" y="0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60000"/>
                  </a:srgbClr>
                </a:gs>
                <a:gs pos="100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Rectangle 2"/>
          <p:cNvSpPr/>
          <p:nvPr/>
        </p:nvSpPr>
        <p:spPr>
          <a:xfrm>
            <a:off x="2339975" y="1643063"/>
            <a:ext cx="6804025" cy="1649412"/>
          </a:xfrm>
          <a:prstGeom prst="rect">
            <a:avLst/>
          </a:prstGeom>
          <a:gradFill rotWithShape="true">
            <a:gsLst>
              <a:gs pos="0">
                <a:srgbClr val="9C3C99"/>
              </a:gs>
              <a:gs pos="100000">
                <a:srgbClr val="4C2C7F">
                  <a:alpha val="87999"/>
                </a:srgbClr>
              </a:gs>
            </a:gsLst>
            <a:lin ang="3360000"/>
            <a:tileRect/>
          </a:gradFill>
          <a:ln w="9525">
            <a:noFill/>
          </a:ln>
        </p:spPr>
        <p:txBody>
          <a:bodyPr wrap="none" anchor="ctr"/>
          <a:lstStyle/>
          <a:p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1643063"/>
            <a:ext cx="2339975" cy="1649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104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 Box 2"/>
          <p:cNvSpPr txBox="true"/>
          <p:nvPr/>
        </p:nvSpPr>
        <p:spPr>
          <a:xfrm>
            <a:off x="2700338" y="2174240"/>
            <a:ext cx="4857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意见建议</a:t>
            </a:r>
            <a:endParaRPr lang="zh-CN" altLang="en-US" sz="36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TextBox 6"/>
          <p:cNvSpPr txBox="true"/>
          <p:nvPr/>
        </p:nvSpPr>
        <p:spPr>
          <a:xfrm>
            <a:off x="498475" y="1773238"/>
            <a:ext cx="1355725" cy="14462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8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/>
          <p:cNvCxnSpPr/>
          <p:nvPr/>
        </p:nvCxnSpPr>
        <p:spPr>
          <a:xfrm flipH="true">
            <a:off x="5821363" y="3305175"/>
            <a:ext cx="41592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true">
            <a:off x="2808288" y="3317875"/>
            <a:ext cx="4143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3592513" y="1341438"/>
            <a:ext cx="708025" cy="177800"/>
            <a:chOff x="4470269" y="1661160"/>
            <a:chExt cx="1290451" cy="262890"/>
          </a:xfrm>
        </p:grpSpPr>
        <p:cxnSp>
          <p:nvCxnSpPr>
            <p:cNvPr id="52" name="直接连接符 51"/>
            <p:cNvCxnSpPr/>
            <p:nvPr/>
          </p:nvCxnSpPr>
          <p:spPr>
            <a:xfrm flipH="true" flipV="true">
              <a:off x="5410619" y="1661160"/>
              <a:ext cx="350101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true">
              <a:off x="4470269" y="1663506"/>
              <a:ext cx="94324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4119539" y="1510452"/>
            <a:ext cx="817691" cy="714917"/>
            <a:chOff x="5525852" y="187908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58" name="六边形 57"/>
            <p:cNvSpPr/>
            <p:nvPr/>
          </p:nvSpPr>
          <p:spPr>
            <a:xfrm>
              <a:off x="5525852" y="1879080"/>
              <a:ext cx="1203960" cy="1051560"/>
            </a:xfrm>
            <a:prstGeom prst="hexagon">
              <a:avLst/>
            </a:prstGeom>
            <a:gradFill>
              <a:gsLst>
                <a:gs pos="0">
                  <a:srgbClr val="9C3C99"/>
                </a:gs>
                <a:gs pos="86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59" name="文本框 64"/>
            <p:cNvSpPr txBox="true"/>
            <p:nvPr/>
          </p:nvSpPr>
          <p:spPr>
            <a:xfrm>
              <a:off x="5686670" y="1989361"/>
              <a:ext cx="882326" cy="7277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rPr>
                <a:t>01</a:t>
              </a:r>
              <a:endParaRPr kumimoji="0" lang="zh-CN" altLang="en-US" sz="2400" b="0" i="0" u="none" strike="noStrike" kern="1200" cap="none" spc="0" normalizeH="0" baseline="-3000" noProof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003188" y="2947651"/>
            <a:ext cx="817690" cy="714917"/>
            <a:chOff x="684276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61" name="六边形 60"/>
            <p:cNvSpPr/>
            <p:nvPr/>
          </p:nvSpPr>
          <p:spPr>
            <a:xfrm>
              <a:off x="6842760" y="4008870"/>
              <a:ext cx="1203960" cy="1051560"/>
            </a:xfrm>
            <a:prstGeom prst="hexagon">
              <a:avLst/>
            </a:prstGeom>
            <a:gradFill>
              <a:gsLst>
                <a:gs pos="0">
                  <a:srgbClr val="9C3C99"/>
                </a:gs>
                <a:gs pos="86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62" name="文本框 67"/>
            <p:cNvSpPr txBox="true"/>
            <p:nvPr/>
          </p:nvSpPr>
          <p:spPr>
            <a:xfrm>
              <a:off x="6981635" y="4119151"/>
              <a:ext cx="926211" cy="7855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rPr>
                <a:t>02</a:t>
              </a:r>
              <a:endParaRPr kumimoji="0" lang="zh-CN" altLang="en-US" sz="2400" b="0" i="0" u="none" strike="noStrike" kern="1200" cap="none" spc="0" normalizeH="0" baseline="-3000" noProof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223301" y="2929206"/>
            <a:ext cx="817690" cy="714917"/>
            <a:chOff x="4206240" y="4008870"/>
            <a:chExt cx="1203960" cy="1051560"/>
          </a:xfrm>
          <a:solidFill>
            <a:schemeClr val="accent2">
              <a:lumMod val="75000"/>
            </a:schemeClr>
          </a:solidFill>
        </p:grpSpPr>
        <p:sp>
          <p:nvSpPr>
            <p:cNvPr id="64" name="六边形 63"/>
            <p:cNvSpPr/>
            <p:nvPr/>
          </p:nvSpPr>
          <p:spPr>
            <a:xfrm>
              <a:off x="4206240" y="4008870"/>
              <a:ext cx="1203960" cy="1051560"/>
            </a:xfrm>
            <a:prstGeom prst="hexagon">
              <a:avLst/>
            </a:prstGeom>
            <a:gradFill>
              <a:gsLst>
                <a:gs pos="0">
                  <a:srgbClr val="9C3C99"/>
                </a:gs>
                <a:gs pos="86000">
                  <a:srgbClr val="4C2C7F">
                    <a:alpha val="88000"/>
                  </a:srgbClr>
                </a:gs>
              </a:gsLst>
              <a:lin ang="3360000" scaled="fals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65" name="文本框 70"/>
            <p:cNvSpPr txBox="true"/>
            <p:nvPr/>
          </p:nvSpPr>
          <p:spPr>
            <a:xfrm>
              <a:off x="4397859" y="4119151"/>
              <a:ext cx="820724" cy="7855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rPr>
                <a:t>03</a:t>
              </a:r>
              <a:endParaRPr kumimoji="0" lang="zh-CN" altLang="en-US" sz="2400" b="0" i="0" u="none" strike="noStrike" kern="1200" cap="none" spc="0" normalizeH="0" baseline="-3000" noProof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1780540" y="1227773"/>
            <a:ext cx="1732280" cy="337820"/>
          </a:xfrm>
          <a:prstGeom prst="rect">
            <a:avLst/>
          </a:prstGeom>
          <a:noFill/>
          <a:ln w="9525">
            <a:noFill/>
          </a:ln>
        </p:spPr>
        <p:txBody>
          <a:bodyPr wrap="none" lIns="62112" tIns="31056" rIns="62112" bIns="31056">
            <a:spAutoFit/>
          </a:bodyPr>
          <a:lstStyle/>
          <a:p>
            <a:pPr algn="r"/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简单事项自动审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82588" y="3147378"/>
            <a:ext cx="2421890" cy="337820"/>
          </a:xfrm>
          <a:prstGeom prst="rect">
            <a:avLst/>
          </a:prstGeom>
          <a:noFill/>
          <a:ln w="9525">
            <a:noFill/>
          </a:ln>
        </p:spPr>
        <p:txBody>
          <a:bodyPr wrap="none" lIns="62112" tIns="31056" rIns="62112" bIns="31056">
            <a:spAutoFit/>
          </a:bodyPr>
          <a:lstStyle/>
          <a:p>
            <a:pPr algn="r">
              <a:buClrTx/>
              <a:buSzTx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增加专职线上审核人员</a:t>
            </a:r>
            <a:endParaRPr lang="zh-CN" altLang="en-US" sz="18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329363" y="3142298"/>
            <a:ext cx="1758950" cy="306705"/>
          </a:xfrm>
          <a:prstGeom prst="rect">
            <a:avLst/>
          </a:prstGeom>
          <a:noFill/>
          <a:ln w="9525">
            <a:noFill/>
          </a:ln>
        </p:spPr>
        <p:txBody>
          <a:bodyPr wrap="none" lIns="62112" tIns="31056" rIns="62112" bIns="31056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复杂事项系统预审</a:t>
            </a:r>
            <a:endParaRPr lang="zh-CN" altLang="en-US" sz="1600" b="1" dirty="0">
              <a:solidFill>
                <a:srgbClr val="40404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3887577" y="2289632"/>
            <a:ext cx="1281626" cy="1082733"/>
            <a:chOff x="5927099" y="3207123"/>
            <a:chExt cx="1887055" cy="1592580"/>
          </a:xfrm>
          <a:solidFill>
            <a:schemeClr val="accent3">
              <a:lumMod val="75000"/>
            </a:schemeClr>
          </a:solidFill>
        </p:grpSpPr>
        <p:sp>
          <p:nvSpPr>
            <p:cNvPr id="88" name="六边形 87"/>
            <p:cNvSpPr/>
            <p:nvPr/>
          </p:nvSpPr>
          <p:spPr>
            <a:xfrm>
              <a:off x="5927099" y="3207123"/>
              <a:ext cx="1887055" cy="159258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endParaRPr kumimoji="0" lang="zh-CN" altLang="en-US" sz="17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80604020202020204" pitchFamily="34" charset="0"/>
                <a:ea typeface="微软雅黑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89" name="文本框 1"/>
            <p:cNvSpPr txBox="true"/>
            <p:nvPr/>
          </p:nvSpPr>
          <p:spPr>
            <a:xfrm>
              <a:off x="6080435" y="3451835"/>
              <a:ext cx="1621235" cy="1130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80604020202020204" pitchFamily="34" charset="0"/>
                <a:buNone/>
                <a:defRPr/>
              </a:pPr>
              <a:r>
                <a:rPr lang="zh-CN" altLang="en-US" sz="22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Malgun Gothic" panose="020B0503020000020004" charset="-127"/>
                </a:rPr>
                <a:t>提升效率</a:t>
              </a:r>
              <a:endParaRPr lang="zh-CN" altLang="en-US" sz="22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Malgun Gothic" panose="020B0503020000020004" charset="-127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22" name="任意多边形 21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" name="Text Box 2"/>
          <p:cNvSpPr txBox="true"/>
          <p:nvPr/>
        </p:nvSpPr>
        <p:spPr>
          <a:xfrm>
            <a:off x="724535" y="480060"/>
            <a:ext cx="275209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提升线上审核效率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962343" y="1275398"/>
            <a:ext cx="1732280" cy="337820"/>
          </a:xfrm>
          <a:prstGeom prst="rect">
            <a:avLst/>
          </a:prstGeom>
          <a:noFill/>
          <a:ln w="9525">
            <a:noFill/>
          </a:ln>
        </p:spPr>
        <p:txBody>
          <a:bodyPr wrap="none" lIns="62112" tIns="31056" rIns="62112" bIns="31056">
            <a:spAutoFit/>
          </a:bodyPr>
          <a:lstStyle/>
          <a:p>
            <a:pPr algn="r">
              <a:buClrTx/>
              <a:buSzTx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自动化数据衔接</a:t>
            </a:r>
            <a:endParaRPr lang="zh-CN" altLang="en-US" sz="18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22" name="任意多边形 21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" name="Text Box 2"/>
          <p:cNvSpPr txBox="true"/>
          <p:nvPr/>
        </p:nvSpPr>
        <p:spPr>
          <a:xfrm>
            <a:off x="724535" y="480060"/>
            <a:ext cx="3402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打通跨部门数据壁垒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pic>
        <p:nvPicPr>
          <p:cNvPr id="5" name="http://photo-static-api.fotomore.com/creative/vcg/400/new/VCG211295894902.jpg?uid=386&amp;timestamp=1732198442&amp;sign=9fdcb0ba43fc5159506445e0333072c4" descr="templates\picture_hover\&amp;pky200_sjzg_VCG211295894902&amp;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40" y="2211705"/>
            <a:ext cx="4652010" cy="2400300"/>
          </a:xfrm>
          <a:prstGeom prst="rect">
            <a:avLst/>
          </a:prstGeom>
        </p:spPr>
      </p:pic>
      <p:sp>
        <p:nvSpPr>
          <p:cNvPr id="6" name="文本框 5"/>
          <p:cNvSpPr txBox="true"/>
          <p:nvPr/>
        </p:nvSpPr>
        <p:spPr>
          <a:xfrm>
            <a:off x="1043305" y="1707515"/>
            <a:ext cx="716851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064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8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</a:rPr>
              <a:t>用高效率的电脑程序匹配验证</a:t>
            </a:r>
            <a:r>
              <a:rPr lang="zh-CN" altLang="en-US" sz="18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</a:rPr>
              <a:t>代替</a:t>
            </a:r>
            <a:r>
              <a:rPr lang="zh-CN" altLang="en-US" sz="1800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</a:rPr>
              <a:t>低效率的人工查找验证</a:t>
            </a:r>
            <a:endParaRPr lang="zh-CN" altLang="en-US" sz="1800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22" name="任意多边形 21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" name="Text Box 2"/>
          <p:cNvSpPr txBox="true"/>
          <p:nvPr/>
        </p:nvSpPr>
        <p:spPr>
          <a:xfrm>
            <a:off x="724535" y="480060"/>
            <a:ext cx="3402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</a:pPr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完善线上功能动态修复机制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1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755650" y="1419860"/>
            <a:ext cx="716851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algn="ctr" defTabSz="914400">
              <a:buClrTx/>
              <a:buSzTx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畅通线上意见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反馈渠道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，根据群众意见进行线上功能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动态修复</a:t>
            </a:r>
            <a:endParaRPr lang="zh-CN" altLang="en-US" sz="1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95" y="1924050"/>
            <a:ext cx="2039620" cy="28625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/>
          <p:cNvPicPr>
            <a:picLocks noChangeAspect="true"/>
          </p:cNvPicPr>
          <p:nvPr/>
        </p:nvPicPr>
        <p:blipFill>
          <a:blip r:embed="rId3"/>
          <a:srcRect b="6821"/>
          <a:stretch>
            <a:fillRect/>
          </a:stretch>
        </p:blipFill>
        <p:spPr>
          <a:xfrm>
            <a:off x="4572000" y="1924050"/>
            <a:ext cx="2224405" cy="28625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ttp://photo-static-api.fotomore.com/creative/vcg/400/new/VCG211358358650.jpg?uid=386&amp;timestamp=1732202209&amp;sign=6d728bb41e96167860b7e4f4a6229101" descr="templates\picture_hover\&amp;pky250_sjzg_VCG211358358650&amp;"/>
          <p:cNvPicPr>
            <a:picLocks noChangeAspect="true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330" y="1348105"/>
            <a:ext cx="3677285" cy="3677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144635" cy="9486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 flipH="true">
            <a:off x="0" y="0"/>
            <a:ext cx="2909570" cy="817245"/>
          </a:xfrm>
          <a:custGeom>
            <a:avLst/>
            <a:gdLst>
              <a:gd name="connsiteX0" fmla="*/ 1179 w 4582"/>
              <a:gd name="connsiteY0" fmla="*/ 0 h 1287"/>
              <a:gd name="connsiteX1" fmla="*/ 4582 w 4582"/>
              <a:gd name="connsiteY1" fmla="*/ 0 h 1287"/>
              <a:gd name="connsiteX2" fmla="*/ 4582 w 4582"/>
              <a:gd name="connsiteY2" fmla="*/ 1287 h 1287"/>
              <a:gd name="connsiteX3" fmla="*/ 1230 w 4582"/>
              <a:gd name="connsiteY3" fmla="*/ 1287 h 1287"/>
              <a:gd name="connsiteX4" fmla="*/ 0 w 4582"/>
              <a:gd name="connsiteY4" fmla="*/ 735 h 1287"/>
              <a:gd name="connsiteX5" fmla="*/ 1179 w 4582"/>
              <a:gd name="connsiteY5" fmla="*/ 0 h 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2" h="1287">
                <a:moveTo>
                  <a:pt x="1179" y="0"/>
                </a:moveTo>
                <a:lnTo>
                  <a:pt x="4582" y="0"/>
                </a:lnTo>
                <a:lnTo>
                  <a:pt x="4582" y="1287"/>
                </a:lnTo>
                <a:lnTo>
                  <a:pt x="1230" y="1287"/>
                </a:lnTo>
                <a:lnTo>
                  <a:pt x="0" y="735"/>
                </a:lnTo>
                <a:lnTo>
                  <a:pt x="1179" y="0"/>
                </a:lnTo>
                <a:close/>
              </a:path>
            </a:pathLst>
          </a:custGeom>
          <a:gradFill>
            <a:gsLst>
              <a:gs pos="0">
                <a:srgbClr val="C00000">
                  <a:alpha val="60000"/>
                </a:srgbClr>
              </a:gs>
              <a:gs pos="100000">
                <a:srgbClr val="4C2C7F">
                  <a:alpha val="88000"/>
                </a:srgbClr>
              </a:gs>
            </a:gsLst>
            <a:lin ang="3360000" scaled="fals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432893"/>
            <a:ext cx="9144635" cy="432047"/>
            <a:chOff x="0" y="682"/>
            <a:chExt cx="15134" cy="680"/>
          </a:xfrm>
        </p:grpSpPr>
        <p:sp>
          <p:nvSpPr>
            <p:cNvPr id="22" name="任意多边形 21"/>
            <p:cNvSpPr/>
            <p:nvPr userDrawn="true"/>
          </p:nvSpPr>
          <p:spPr>
            <a:xfrm>
              <a:off x="14230" y="682"/>
              <a:ext cx="904" cy="680"/>
            </a:xfrm>
            <a:custGeom>
              <a:avLst/>
              <a:gdLst>
                <a:gd name="connsiteX0" fmla="*/ 0 w 600"/>
                <a:gd name="connsiteY0" fmla="*/ 0 h 680"/>
                <a:gd name="connsiteX1" fmla="*/ 600 w 600"/>
                <a:gd name="connsiteY1" fmla="*/ 0 h 680"/>
                <a:gd name="connsiteX2" fmla="*/ 600 w 600"/>
                <a:gd name="connsiteY2" fmla="*/ 680 h 680"/>
                <a:gd name="connsiteX3" fmla="*/ 0 w 600"/>
                <a:gd name="connsiteY3" fmla="*/ 680 h 680"/>
                <a:gd name="connsiteX4" fmla="*/ 0 w 600"/>
                <a:gd name="connsiteY4" fmla="*/ 0 h 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" h="680">
                  <a:moveTo>
                    <a:pt x="0" y="0"/>
                  </a:moveTo>
                  <a:lnTo>
                    <a:pt x="600" y="0"/>
                  </a:lnTo>
                  <a:lnTo>
                    <a:pt x="60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 userDrawn="true"/>
          </p:nvSpPr>
          <p:spPr>
            <a:xfrm>
              <a:off x="0" y="682"/>
              <a:ext cx="13696" cy="6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true"/>
          </p:nvSpPr>
          <p:spPr>
            <a:xfrm>
              <a:off x="13903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true"/>
          </p:nvSpPr>
          <p:spPr>
            <a:xfrm>
              <a:off x="13696" y="682"/>
              <a:ext cx="151" cy="6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" name="Text Box 2"/>
          <p:cNvSpPr txBox="true"/>
          <p:nvPr/>
        </p:nvSpPr>
        <p:spPr>
          <a:xfrm>
            <a:off x="724535" y="480060"/>
            <a:ext cx="3402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000" b="1" kern="0" dirty="0">
                <a:ln w="1905">
                  <a:noFill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畅通建议监督渠道</a:t>
            </a:r>
            <a:endParaRPr lang="zh-CN" altLang="en-US" sz="2000" b="1" kern="0" dirty="0">
              <a:ln w="1905">
                <a:noFill/>
              </a:ln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原创设计师QQ5858324         _8"/>
          <p:cNvSpPr/>
          <p:nvPr>
            <p:custDataLst>
              <p:tags r:id="rId3"/>
            </p:custDataLst>
          </p:nvPr>
        </p:nvSpPr>
        <p:spPr>
          <a:xfrm>
            <a:off x="293792" y="433385"/>
            <a:ext cx="430510" cy="430510"/>
          </a:xfrm>
          <a:prstGeom prst="ellipse">
            <a:avLst/>
          </a:prstGeom>
          <a:solidFill>
            <a:srgbClr val="461E65"/>
          </a:soli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true"/>
            </a:gra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false" compatLnSpc="true"/>
          <a:p>
            <a:endParaRPr lang="zh-CN" altLang="en-US" sz="2400">
              <a:solidFill>
                <a:prstClr val="black"/>
              </a:solidFill>
              <a:latin typeface="MV Boli" panose="02000500030200090000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7b0a202020202266696c746572223a202230220a7d0a"/>
          <p:cNvPicPr>
            <a:picLocks noChangeAspect="true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32045" y="2067560"/>
            <a:ext cx="2443480" cy="2472055"/>
          </a:xfrm>
          <a:prstGeom prst="rect">
            <a:avLst/>
          </a:prstGeom>
        </p:spPr>
      </p:pic>
      <p:sp>
        <p:nvSpPr>
          <p:cNvPr id="6" name="文本框 5"/>
          <p:cNvSpPr txBox="true"/>
          <p:nvPr/>
        </p:nvSpPr>
        <p:spPr>
          <a:xfrm>
            <a:off x="629285" y="1348105"/>
            <a:ext cx="796925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algn="ctr" defTabSz="914400">
              <a:buClrTx/>
              <a:buSzTx/>
            </a:pP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办理窗口显著位置张贴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投诉举报电话</a:t>
            </a:r>
            <a:r>
              <a:rPr lang="zh-CN" altLang="en-US" sz="1800" b="1" dirty="0">
                <a:solidFill>
                  <a:srgbClr val="404040"/>
                </a:solidFill>
                <a:latin typeface="黑体" panose="02010609060101010101" charset="-122"/>
                <a:ea typeface="黑体" panose="02010609060101010101" charset="-122"/>
              </a:rPr>
              <a:t>和线上收集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意见建议二维码</a:t>
            </a:r>
            <a:endParaRPr lang="zh-CN" altLang="en-US" sz="1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95645" y="2931795"/>
            <a:ext cx="182245" cy="1746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false">
        <p:random/>
      </p:transition>
    </mc:Choice>
    <mc:Fallback>
      <p:transition advClick="false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ags/tag11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12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ags/tag13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ags/tag14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ags/tag15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ags/tag16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17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18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19.xml><?xml version="1.0" encoding="utf-8"?>
<p:tagLst xmlns:p="http://schemas.openxmlformats.org/presentationml/2006/main">
  <p:tag name="picid" val="{be59eb30-d325-4866-94fc-076a71a2f2c5}"/>
</p:tagLst>
</file>

<file path=ppt/tags/tag2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20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21.xml><?xml version="1.0" encoding="utf-8"?>
<p:tagLst xmlns:p="http://schemas.openxmlformats.org/presentationml/2006/main">
  <p:tag name="picid" val="{7b0a8138-1c29-401a-81b4-f3cf05796fb2}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KSO_WM_DIAGRAM_VIRTUALLY_FRAME" val="{&quot;height&quot;:293.22496062992127,&quot;left&quot;:147.2,&quot;top&quot;:106.87503937007872,&quot;width&quot;:315.8}"/>
</p:tagLst>
</file>

<file path=ppt/tags/tag24.xml><?xml version="1.0" encoding="utf-8"?>
<p:tagLst xmlns:p="http://schemas.openxmlformats.org/presentationml/2006/main">
  <p:tag name="KSO_WM_DIAGRAM_VIRTUALLY_FRAME" val="{&quot;height&quot;:293.22496062992127,&quot;left&quot;:147.2,&quot;top&quot;:106.87503937007872,&quot;width&quot;:315.8}"/>
</p:tagLst>
</file>

<file path=ppt/tags/tag25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26.xml><?xml version="1.0" encoding="utf-8"?>
<p:tagLst xmlns:p="http://schemas.openxmlformats.org/presentationml/2006/main">
  <p:tag name="KSO_WM_DIAGRAM_VIRTUALLY_FRAME" val="{&quot;height&quot;:293.22496062992127,&quot;left&quot;:147.2,&quot;top&quot;:106.87503937007872,&quot;width&quot;:315.8}"/>
</p:tagLst>
</file>

<file path=ppt/tags/tag27.xml><?xml version="1.0" encoding="utf-8"?>
<p:tagLst xmlns:p="http://schemas.openxmlformats.org/presentationml/2006/main">
  <p:tag name="KSO_WM_DIAGRAM_VIRTUALLY_FRAME" val="{&quot;height&quot;:293.22496062992127,&quot;left&quot;:147.2,&quot;top&quot;:106.87503937007872,&quot;width&quot;:315.8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30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1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4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5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38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4.xml><?xml version="1.0" encoding="utf-8"?>
<p:tagLst xmlns:p="http://schemas.openxmlformats.org/presentationml/2006/main">
  <p:tag name="MH" val="20151223201907"/>
  <p:tag name="MH_LIBRARY" val="GRAPHIC"/>
  <p:tag name="MH_ORDER" val="Diamond 15"/>
</p:tagLst>
</file>

<file path=ppt/tags/tag5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6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7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8.xml><?xml version="1.0" encoding="utf-8"?>
<p:tagLst xmlns:p="http://schemas.openxmlformats.org/presentationml/2006/main">
  <p:tag name="KSO_WM_DIAGRAM_VIRTUALLY_FRAME" val="{&quot;height&quot;:241.52496062992128,&quot;left&quot;:147.2,&quot;top&quot;:106.87503937007872,&quot;width&quot;:315.8}"/>
</p:tagLst>
</file>

<file path=ppt/tags/tag9.xml><?xml version="1.0" encoding="utf-8"?>
<p:tagLst xmlns:p="http://schemas.openxmlformats.org/presentationml/2006/main">
  <p:tag name="KSO_WM_DIAGRAM_VIRTUALLY_FRAME" val="{&quot;height&quot;:259.7,&quot;left&quot;:147.2,&quot;top&quot;:88.7,&quot;width&quot;:315.8}"/>
</p:tagLst>
</file>

<file path=ppt/theme/theme1.xml><?xml version="1.0" encoding="utf-8"?>
<a:theme xmlns:a="http://schemas.openxmlformats.org/drawingml/2006/main" name="Office 主题">
  <a:themeElements>
    <a:clrScheme name="自定义 2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2AB"/>
      </a:accent1>
      <a:accent2>
        <a:srgbClr val="595959"/>
      </a:accent2>
      <a:accent3>
        <a:srgbClr val="A5A5A5"/>
      </a:accent3>
      <a:accent4>
        <a:srgbClr val="A5A5A5"/>
      </a:accent4>
      <a:accent5>
        <a:srgbClr val="A5A5A5"/>
      </a:accent5>
      <a:accent6>
        <a:srgbClr val="A5A5A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9C3C99"/>
            </a:gs>
            <a:gs pos="86000">
              <a:srgbClr val="4C2C7F">
                <a:alpha val="88000"/>
              </a:srgbClr>
            </a:gs>
          </a:gsLst>
          <a:lin ang="3360000" scaled="false"/>
        </a:gra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WPS 演示</Application>
  <PresentationFormat>全屏显示(16:9)</PresentationFormat>
  <Paragraphs>145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Nimbus Roman No9 L</vt:lpstr>
      <vt:lpstr>Calibri</vt:lpstr>
      <vt:lpstr>DejaVu Sans</vt:lpstr>
      <vt:lpstr>方正书宋_GBK</vt:lpstr>
      <vt:lpstr>黑体</vt:lpstr>
      <vt:lpstr>方正黑体_GBK</vt:lpstr>
      <vt:lpstr>Impact</vt:lpstr>
      <vt:lpstr>微软雅黑</vt:lpstr>
      <vt:lpstr>MV Boli</vt:lpstr>
      <vt:lpstr>汉仪中黑简</vt:lpstr>
      <vt:lpstr>楷体</vt:lpstr>
      <vt:lpstr>Malgun Gothic</vt:lpstr>
      <vt:lpstr>宋体</vt:lpstr>
      <vt:lpstr>Arial Unicode MS</vt:lpstr>
      <vt:lpstr>Ubuntu Condensed</vt:lpstr>
      <vt:lpstr>CESI仿宋-GB13000</vt:lpstr>
      <vt:lpstr>方正楷体_GBK</vt:lpstr>
      <vt:lpstr>Noto Sans Mono CJK HK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15276473834651</dc:title>
  <dc:creator>哎呀小小草</dc:creator>
  <cp:keywords>https://800sucai.taobao.com</cp:keywords>
  <dc:description>https://800sucai.taobao.com</dc:description>
  <dc:subject>哎呀小小草</dc:subject>
  <cp:category>https://800sucai.taobao.com</cp:category>
  <cp:lastModifiedBy>user</cp:lastModifiedBy>
  <cp:revision>102</cp:revision>
  <dcterms:created xsi:type="dcterms:W3CDTF">2024-11-25T06:52:26Z</dcterms:created>
  <dcterms:modified xsi:type="dcterms:W3CDTF">2024-11-25T06:52:26Z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2052-11.8.2.10337</vt:lpwstr>
  </property>
  <property fmtid="{D5CDD505-2E9C-101B-9397-08002B2CF9AE}" pid="3" name="KSOTemplateUUID">
    <vt:lpwstr>v1.0_mb_mMnJnbBnTMWbPpCJV+RWYA==</vt:lpwstr>
  </property>
  <property fmtid="{D5CDD505-2E9C-101B-9397-08002B2CF9AE}" pid="4" name="ICV">
    <vt:lpwstr>B264F18879B84CA39146BA481C232A8E_13</vt:lpwstr>
  </property>
</Properties>
</file>