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3"/>
    <p:sldId id="1209" r:id="rId4"/>
    <p:sldId id="258" r:id="rId5"/>
    <p:sldId id="1225" r:id="rId6"/>
    <p:sldId id="1163" r:id="rId7"/>
    <p:sldId id="1194" r:id="rId8"/>
    <p:sldId id="1195" r:id="rId9"/>
    <p:sldId id="1196" r:id="rId10"/>
    <p:sldId id="1155" r:id="rId11"/>
    <p:sldId id="1165" r:id="rId12"/>
    <p:sldId id="1202" r:id="rId13"/>
    <p:sldId id="1198" r:id="rId14"/>
    <p:sldId id="1206" r:id="rId15"/>
    <p:sldId id="1208" r:id="rId16"/>
    <p:sldId id="1207" r:id="rId17"/>
    <p:sldId id="1227" r:id="rId18"/>
    <p:sldId id="1242" r:id="rId19"/>
    <p:sldId id="124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FFFF"/>
    <a:srgbClr val="62ACE2"/>
    <a:srgbClr val="4FD1FC"/>
    <a:srgbClr val="0C62B1"/>
    <a:srgbClr val="E7F1F7"/>
    <a:srgbClr val="2D619C"/>
    <a:srgbClr val="262626"/>
    <a:srgbClr val="66A6FE"/>
    <a:srgbClr val="88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53" autoAdjust="0"/>
  </p:normalViewPr>
  <p:slideViewPr>
    <p:cSldViewPr snapToGrid="0">
      <p:cViewPr varScale="1">
        <p:scale>
          <a:sx n="77" d="100"/>
          <a:sy n="77" d="100"/>
        </p:scale>
        <p:origin x="835" y="62"/>
      </p:cViewPr>
      <p:guideLst>
        <p:guide pos="3840"/>
        <p:guide orient="horz" pos="2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FEA041-A9E5-496F-9C8D-0B99ECDE053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51E2D18-725B-4323-84FF-069AC8C3541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 userDrawn="true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 flipH="true">
            <a:off x="-189865" y="3864061"/>
            <a:ext cx="12192000" cy="31293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3CDAA7E-4675-45CA-AA73-ECABB27AEBB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F842010-67EB-4932-BEE2-19006CCBD49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true"/>
          </p:cNvPicPr>
          <p:nvPr userDrawn="true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openxmlformats.org/officeDocument/2006/relationships/image" Target="../media/image10.jpeg"/><Relationship Id="rId6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11" Type="http://schemas.microsoft.com/office/2007/relationships/hdphoto" Target="../media/image28.wdp"/><Relationship Id="rId10" Type="http://schemas.openxmlformats.org/officeDocument/2006/relationships/image" Target="../media/image27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12.xml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29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13.xml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29.png"/><Relationship Id="rId16" Type="http://schemas.openxmlformats.org/officeDocument/2006/relationships/image" Target="../media/image10.jpeg"/><Relationship Id="rId15" Type="http://schemas.openxmlformats.org/officeDocument/2006/relationships/tags" Target="../tags/tag14.xml"/><Relationship Id="rId14" Type="http://schemas.openxmlformats.org/officeDocument/2006/relationships/image" Target="../media/image22.png"/><Relationship Id="rId13" Type="http://schemas.openxmlformats.org/officeDocument/2006/relationships/image" Target="../media/image12.png"/><Relationship Id="rId12" Type="http://schemas.openxmlformats.org/officeDocument/2006/relationships/image" Target="../media/image6.jpeg"/><Relationship Id="rId11" Type="http://schemas.openxmlformats.org/officeDocument/2006/relationships/image" Target="../media/image43.png"/><Relationship Id="rId10" Type="http://schemas.microsoft.com/office/2007/relationships/hdphoto" Target="../media/image42.wdp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microsoft.com/office/2007/relationships/hdphoto" Target="../media/image51.wdp"/><Relationship Id="rId7" Type="http://schemas.openxmlformats.org/officeDocument/2006/relationships/image" Target="../media/image50.png"/><Relationship Id="rId6" Type="http://schemas.microsoft.com/office/2007/relationships/hdphoto" Target="../media/image49.wdp"/><Relationship Id="rId5" Type="http://schemas.openxmlformats.org/officeDocument/2006/relationships/image" Target="../media/image48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45.wdp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43.png"/><Relationship Id="rId16" Type="http://schemas.openxmlformats.org/officeDocument/2006/relationships/image" Target="../media/image6.jpeg"/><Relationship Id="rId15" Type="http://schemas.openxmlformats.org/officeDocument/2006/relationships/image" Target="../media/image29.png"/><Relationship Id="rId14" Type="http://schemas.openxmlformats.org/officeDocument/2006/relationships/image" Target="../media/image10.jpeg"/><Relationship Id="rId13" Type="http://schemas.openxmlformats.org/officeDocument/2006/relationships/tags" Target="../tags/tag15.xml"/><Relationship Id="rId12" Type="http://schemas.openxmlformats.org/officeDocument/2006/relationships/image" Target="../media/image22.png"/><Relationship Id="rId11" Type="http://schemas.openxmlformats.org/officeDocument/2006/relationships/image" Target="../media/image12.png"/><Relationship Id="rId10" Type="http://schemas.microsoft.com/office/2007/relationships/hdphoto" Target="../media/image53.wdp"/><Relationship Id="rId1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microsoft.com/office/2007/relationships/hdphoto" Target="../media/image61.wdp"/><Relationship Id="rId7" Type="http://schemas.openxmlformats.org/officeDocument/2006/relationships/image" Target="../media/image60.png"/><Relationship Id="rId6" Type="http://schemas.microsoft.com/office/2007/relationships/hdphoto" Target="../media/image59.wdp"/><Relationship Id="rId5" Type="http://schemas.openxmlformats.org/officeDocument/2006/relationships/image" Target="../media/image58.png"/><Relationship Id="rId4" Type="http://schemas.microsoft.com/office/2007/relationships/hdphoto" Target="../media/image57.wdp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43.png"/><Relationship Id="rId16" Type="http://schemas.openxmlformats.org/officeDocument/2006/relationships/image" Target="../media/image6.jpeg"/><Relationship Id="rId15" Type="http://schemas.openxmlformats.org/officeDocument/2006/relationships/image" Target="../media/image29.png"/><Relationship Id="rId14" Type="http://schemas.openxmlformats.org/officeDocument/2006/relationships/image" Target="../media/image10.jpeg"/><Relationship Id="rId13" Type="http://schemas.openxmlformats.org/officeDocument/2006/relationships/tags" Target="../tags/tag16.xml"/><Relationship Id="rId12" Type="http://schemas.openxmlformats.org/officeDocument/2006/relationships/image" Target="../media/image22.png"/><Relationship Id="rId11" Type="http://schemas.openxmlformats.org/officeDocument/2006/relationships/image" Target="../media/image12.png"/><Relationship Id="rId10" Type="http://schemas.microsoft.com/office/2007/relationships/hdphoto" Target="../media/image63.wdp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17.xml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tags" Target="../tags/tag18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Relationship Id="rId3" Type="http://schemas.openxmlformats.org/officeDocument/2006/relationships/tags" Target="../tags/tag2.xml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9.jpe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6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6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Relationship Id="rId3" Type="http://schemas.openxmlformats.org/officeDocument/2006/relationships/tags" Target="../tags/tag7.xml"/><Relationship Id="rId2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3" Type="http://schemas.openxmlformats.org/officeDocument/2006/relationships/tags" Target="../tags/tag10.xml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>
          <a:xfrm>
            <a:off x="433288" y="3114330"/>
            <a:ext cx="12175053" cy="3129369"/>
          </a:xfrm>
          <a:prstGeom prst="rect">
            <a:avLst/>
          </a:prstGeom>
        </p:spPr>
      </p:pic>
      <p:sp>
        <p:nvSpPr>
          <p:cNvPr id="26" name="矩形 259"/>
          <p:cNvSpPr>
            <a:spLocks noChangeArrowheads="true"/>
          </p:cNvSpPr>
          <p:nvPr/>
        </p:nvSpPr>
        <p:spPr bwMode="auto">
          <a:xfrm>
            <a:off x="0" y="1031238"/>
            <a:ext cx="12175053" cy="1938992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31750" prstMaterial="powder">
              <a:bevelT w="25400" h="12700" prst="divot"/>
            </a:sp3d>
          </a:bodyPr>
          <a:lstStyle/>
          <a:p>
            <a:pPr algn="ctr"/>
            <a:r>
              <a:rPr lang="zh-CN" altLang="en-US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多形式</a:t>
            </a:r>
            <a:r>
              <a:rPr lang="en-US" altLang="zh-CN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 </a:t>
            </a:r>
            <a:r>
              <a:rPr lang="zh-CN" altLang="en-US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多渠道</a:t>
            </a:r>
            <a:r>
              <a:rPr lang="en-US" altLang="zh-CN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 </a:t>
            </a:r>
            <a:r>
              <a:rPr lang="zh-CN" altLang="en-US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务实解读</a:t>
            </a:r>
            <a:endParaRPr lang="zh-CN" altLang="en-US" sz="6000" b="1" dirty="0">
              <a:gradFill>
                <a:gsLst>
                  <a:gs pos="96281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0" scaled="true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Source Han Serif SC" panose="02020400000000000000" pitchFamily="18" charset="-122"/>
            </a:endParaRPr>
          </a:p>
          <a:p>
            <a:pPr algn="ctr"/>
            <a:r>
              <a:rPr lang="zh-CN" altLang="en-US" sz="60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Source Han Serif SC" panose="02020400000000000000" pitchFamily="18" charset="-122"/>
              </a:rPr>
              <a:t>为党政机关高效有序运转兜底护航</a:t>
            </a:r>
            <a:endParaRPr lang="zh-CN" altLang="en-US" sz="6000" b="1" dirty="0">
              <a:gradFill>
                <a:gsLst>
                  <a:gs pos="96281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0" scaled="true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Source Han Serif SC" panose="02020400000000000000" pitchFamily="18" charset="-122"/>
            </a:endParaRPr>
          </a:p>
        </p:txBody>
      </p:sp>
      <p:sp>
        <p:nvSpPr>
          <p:cNvPr id="27" name="矩形 259"/>
          <p:cNvSpPr>
            <a:spLocks noChangeArrowheads="true"/>
          </p:cNvSpPr>
          <p:nvPr/>
        </p:nvSpPr>
        <p:spPr bwMode="auto">
          <a:xfrm>
            <a:off x="2379091" y="6105199"/>
            <a:ext cx="74338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800" b="1" dirty="0">
                <a:blipFill>
                  <a:blip r:embed="rId2"/>
                  <a:stretch>
                    <a:fillRect/>
                  </a:stretch>
                </a:blipFill>
                <a:cs typeface="Arial" panose="02080604020202020204" pitchFamily="34" charset="0"/>
                <a:sym typeface="Source Han Serif SC" panose="02020400000000000000" pitchFamily="18" charset="-122"/>
              </a:rPr>
              <a:t>聊城市机关事务管理局       </a:t>
            </a:r>
            <a:r>
              <a:rPr lang="en-US" altLang="zh-CN" sz="1800" b="1" dirty="0">
                <a:blipFill>
                  <a:blip r:embed="rId2"/>
                  <a:stretch>
                    <a:fillRect/>
                  </a:stretch>
                </a:blipFill>
                <a:cs typeface="Arial" panose="02080604020202020204" pitchFamily="34" charset="0"/>
                <a:sym typeface="Source Han Serif SC" panose="02020400000000000000" pitchFamily="18" charset="-122"/>
              </a:rPr>
              <a:t>2024</a:t>
            </a:r>
            <a:r>
              <a:rPr lang="zh-CN" altLang="en-US" sz="1800" b="1" dirty="0">
                <a:blipFill>
                  <a:blip r:embed="rId2"/>
                  <a:stretch>
                    <a:fillRect/>
                  </a:stretch>
                </a:blipFill>
                <a:cs typeface="Arial" panose="02080604020202020204" pitchFamily="34" charset="0"/>
                <a:sym typeface="Source Han Serif SC" panose="02020400000000000000" pitchFamily="18" charset="-122"/>
              </a:rPr>
              <a:t>年</a:t>
            </a:r>
            <a:r>
              <a:rPr lang="en-US" altLang="zh-CN" sz="1800" b="1" dirty="0">
                <a:blipFill>
                  <a:blip r:embed="rId2"/>
                  <a:stretch>
                    <a:fillRect/>
                  </a:stretch>
                </a:blipFill>
                <a:cs typeface="Arial" panose="02080604020202020204" pitchFamily="34" charset="0"/>
                <a:sym typeface="Source Han Serif SC" panose="02020400000000000000" pitchFamily="18" charset="-122"/>
              </a:rPr>
              <a:t>7</a:t>
            </a:r>
            <a:r>
              <a:rPr lang="zh-CN" altLang="en-US" sz="1800" b="1" dirty="0">
                <a:blipFill>
                  <a:blip r:embed="rId2"/>
                  <a:stretch>
                    <a:fillRect/>
                  </a:stretch>
                </a:blipFill>
                <a:cs typeface="Arial" panose="02080604020202020204" pitchFamily="34" charset="0"/>
                <a:sym typeface="Source Han Serif SC" panose="02020400000000000000" pitchFamily="18" charset="-122"/>
              </a:rPr>
              <a:t>月</a:t>
            </a:r>
            <a:endParaRPr lang="zh-CN" altLang="en-US" sz="1800" b="1" dirty="0">
              <a:blipFill>
                <a:blip r:embed="rId2"/>
                <a:stretch>
                  <a:fillRect/>
                </a:stretch>
              </a:blipFill>
              <a:cs typeface="Arial" panose="0208060402020202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94413" y="3030220"/>
            <a:ext cx="5792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b="1" kern="2000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  <a:sym typeface="Source Han Serif SC" panose="02020400000000000000" pitchFamily="18" charset="-122"/>
              </a:rPr>
              <a:t>——</a:t>
            </a:r>
            <a:r>
              <a:rPr lang="zh-CN" altLang="en-US" sz="2400" b="1" kern="2000" dirty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  <a:sym typeface="Source Han Serif SC" panose="02020400000000000000" pitchFamily="18" charset="-122"/>
              </a:rPr>
              <a:t>视频解读公务用车管理常见问题</a:t>
            </a:r>
            <a:endParaRPr lang="zh-CN" altLang="en-US" sz="2400" b="1" kern="2000" dirty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  <a:sym typeface="Source Han Serif SC" panose="02020400000000000000" pitchFamily="18" charset="-122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25056" y="200240"/>
            <a:ext cx="931090" cy="923331"/>
          </a:xfrm>
          <a:prstGeom prst="rect">
            <a:avLst/>
          </a:prstGeom>
        </p:spPr>
      </p:pic>
      <p:sp>
        <p:nvSpPr>
          <p:cNvPr id="2" name="!!1"/>
          <p:cNvSpPr/>
          <p:nvPr/>
        </p:nvSpPr>
        <p:spPr>
          <a:xfrm>
            <a:off x="433288" y="3114330"/>
            <a:ext cx="12183527" cy="3129369"/>
          </a:xfrm>
          <a:custGeom>
            <a:avLst/>
            <a:gdLst/>
            <a:ahLst/>
            <a:cxnLst/>
            <a:rect l="0" t="0" r="0" b="0"/>
            <a:pathLst>
              <a:path w="6539184" h="2148851">
                <a:moveTo>
                  <a:pt x="3441626" y="14296"/>
                </a:moveTo>
                <a:cubicBezTo>
                  <a:pt x="3396223" y="23382"/>
                  <a:pt x="3304784" y="40250"/>
                  <a:pt x="3238426" y="51779"/>
                </a:cubicBezTo>
                <a:cubicBezTo>
                  <a:pt x="3172068" y="63308"/>
                  <a:pt x="3073500" y="83931"/>
                  <a:pt x="3019385" y="97608"/>
                </a:cubicBezTo>
                <a:cubicBezTo>
                  <a:pt x="2965271" y="111284"/>
                  <a:pt x="2870973" y="127931"/>
                  <a:pt x="2809835" y="134602"/>
                </a:cubicBezTo>
                <a:cubicBezTo>
                  <a:pt x="2748698" y="141273"/>
                  <a:pt x="2639847" y="161129"/>
                  <a:pt x="2567946" y="178728"/>
                </a:cubicBezTo>
                <a:cubicBezTo>
                  <a:pt x="2496044" y="196327"/>
                  <a:pt x="2424606" y="212886"/>
                  <a:pt x="2409196" y="215527"/>
                </a:cubicBezTo>
                <a:cubicBezTo>
                  <a:pt x="2379524" y="220611"/>
                  <a:pt x="2274773" y="255894"/>
                  <a:pt x="2158926" y="299825"/>
                </a:cubicBezTo>
                <a:cubicBezTo>
                  <a:pt x="2120509" y="314393"/>
                  <a:pt x="1997636" y="357073"/>
                  <a:pt x="1885876" y="394668"/>
                </a:cubicBezTo>
                <a:cubicBezTo>
                  <a:pt x="1557256" y="505214"/>
                  <a:pt x="1410058" y="563558"/>
                  <a:pt x="1295326" y="628742"/>
                </a:cubicBezTo>
                <a:cubicBezTo>
                  <a:pt x="1093428" y="743448"/>
                  <a:pt x="1026663" y="767871"/>
                  <a:pt x="857176" y="789022"/>
                </a:cubicBezTo>
                <a:cubicBezTo>
                  <a:pt x="822251" y="793381"/>
                  <a:pt x="773674" y="802254"/>
                  <a:pt x="749226" y="808742"/>
                </a:cubicBezTo>
                <a:cubicBezTo>
                  <a:pt x="724778" y="815229"/>
                  <a:pt x="653341" y="832454"/>
                  <a:pt x="590476" y="847019"/>
                </a:cubicBezTo>
                <a:cubicBezTo>
                  <a:pt x="527611" y="861584"/>
                  <a:pt x="467603" y="880831"/>
                  <a:pt x="457126" y="889790"/>
                </a:cubicBezTo>
                <a:cubicBezTo>
                  <a:pt x="446649" y="898749"/>
                  <a:pt x="392356" y="930019"/>
                  <a:pt x="336476" y="959280"/>
                </a:cubicBezTo>
                <a:cubicBezTo>
                  <a:pt x="239741" y="1009933"/>
                  <a:pt x="229648" y="1019521"/>
                  <a:pt x="125696" y="1159492"/>
                </a:cubicBezTo>
                <a:lnTo>
                  <a:pt x="16515" y="1306504"/>
                </a:lnTo>
                <a:lnTo>
                  <a:pt x="0" y="1762441"/>
                </a:lnTo>
                <a:lnTo>
                  <a:pt x="99152" y="1904617"/>
                </a:lnTo>
                <a:cubicBezTo>
                  <a:pt x="153686" y="1982814"/>
                  <a:pt x="209194" y="2065228"/>
                  <a:pt x="222503" y="2087759"/>
                </a:cubicBezTo>
                <a:cubicBezTo>
                  <a:pt x="235813" y="2110290"/>
                  <a:pt x="252614" y="2126044"/>
                  <a:pt x="259839" y="2122767"/>
                </a:cubicBezTo>
                <a:cubicBezTo>
                  <a:pt x="267065" y="2119490"/>
                  <a:pt x="315839" y="2122408"/>
                  <a:pt x="368226" y="2129250"/>
                </a:cubicBezTo>
                <a:cubicBezTo>
                  <a:pt x="518290" y="2148850"/>
                  <a:pt x="682235" y="2146370"/>
                  <a:pt x="806376" y="2122622"/>
                </a:cubicBezTo>
                <a:cubicBezTo>
                  <a:pt x="911799" y="2102455"/>
                  <a:pt x="927087" y="2095526"/>
                  <a:pt x="1003226" y="2033408"/>
                </a:cubicBezTo>
                <a:cubicBezTo>
                  <a:pt x="1067409" y="1981045"/>
                  <a:pt x="1098492" y="1964478"/>
                  <a:pt x="1142926" y="1958950"/>
                </a:cubicBezTo>
                <a:cubicBezTo>
                  <a:pt x="1235410" y="1947446"/>
                  <a:pt x="3049124" y="1937538"/>
                  <a:pt x="4308597" y="1941657"/>
                </a:cubicBezTo>
                <a:lnTo>
                  <a:pt x="5474019" y="1945469"/>
                </a:lnTo>
                <a:lnTo>
                  <a:pt x="5569968" y="2025540"/>
                </a:lnTo>
                <a:cubicBezTo>
                  <a:pt x="5622741" y="2069580"/>
                  <a:pt x="5684051" y="2110813"/>
                  <a:pt x="5706213" y="2117169"/>
                </a:cubicBezTo>
                <a:cubicBezTo>
                  <a:pt x="5728376" y="2123525"/>
                  <a:pt x="5828321" y="2128725"/>
                  <a:pt x="5928314" y="2128725"/>
                </a:cubicBezTo>
                <a:lnTo>
                  <a:pt x="6110120" y="2128725"/>
                </a:lnTo>
                <a:lnTo>
                  <a:pt x="6243984" y="2037266"/>
                </a:lnTo>
                <a:cubicBezTo>
                  <a:pt x="6347567" y="1966495"/>
                  <a:pt x="6394767" y="1924122"/>
                  <a:pt x="6452646" y="1849941"/>
                </a:cubicBezTo>
                <a:lnTo>
                  <a:pt x="6527445" y="1754075"/>
                </a:lnTo>
                <a:lnTo>
                  <a:pt x="6533936" y="1575550"/>
                </a:lnTo>
                <a:cubicBezTo>
                  <a:pt x="6539183" y="1431232"/>
                  <a:pt x="6535590" y="1370702"/>
                  <a:pt x="6515187" y="1259654"/>
                </a:cubicBezTo>
                <a:cubicBezTo>
                  <a:pt x="6487057" y="1106545"/>
                  <a:pt x="6514350" y="1150399"/>
                  <a:pt x="6258441" y="847113"/>
                </a:cubicBezTo>
                <a:lnTo>
                  <a:pt x="6178988" y="752952"/>
                </a:lnTo>
                <a:lnTo>
                  <a:pt x="6267632" y="753699"/>
                </a:lnTo>
                <a:cubicBezTo>
                  <a:pt x="6316386" y="754110"/>
                  <a:pt x="6343233" y="752637"/>
                  <a:pt x="6327292" y="750425"/>
                </a:cubicBezTo>
                <a:cubicBezTo>
                  <a:pt x="6166092" y="728056"/>
                  <a:pt x="5735053" y="693625"/>
                  <a:pt x="5616228" y="693625"/>
                </a:cubicBezTo>
                <a:cubicBezTo>
                  <a:pt x="5552303" y="693625"/>
                  <a:pt x="5522903" y="672258"/>
                  <a:pt x="5309715" y="470869"/>
                </a:cubicBezTo>
                <a:cubicBezTo>
                  <a:pt x="5204181" y="371174"/>
                  <a:pt x="5194703" y="365442"/>
                  <a:pt x="5022776" y="297316"/>
                </a:cubicBezTo>
                <a:cubicBezTo>
                  <a:pt x="4924986" y="258568"/>
                  <a:pt x="4807829" y="216903"/>
                  <a:pt x="4762426" y="204729"/>
                </a:cubicBezTo>
                <a:cubicBezTo>
                  <a:pt x="4717023" y="192555"/>
                  <a:pt x="4654158" y="175386"/>
                  <a:pt x="4622726" y="166575"/>
                </a:cubicBezTo>
                <a:cubicBezTo>
                  <a:pt x="4591294" y="157764"/>
                  <a:pt x="4528429" y="140620"/>
                  <a:pt x="4483026" y="128475"/>
                </a:cubicBezTo>
                <a:cubicBezTo>
                  <a:pt x="4437623" y="116331"/>
                  <a:pt x="4374758" y="98979"/>
                  <a:pt x="4343326" y="89915"/>
                </a:cubicBezTo>
                <a:cubicBezTo>
                  <a:pt x="4240546" y="60278"/>
                  <a:pt x="4161111" y="47190"/>
                  <a:pt x="4038526" y="39694"/>
                </a:cubicBezTo>
                <a:cubicBezTo>
                  <a:pt x="3972168" y="35636"/>
                  <a:pt x="3855011" y="26769"/>
                  <a:pt x="3778176" y="19990"/>
                </a:cubicBezTo>
                <a:cubicBezTo>
                  <a:pt x="3701341" y="13211"/>
                  <a:pt x="3612759" y="5440"/>
                  <a:pt x="3581326" y="2720"/>
                </a:cubicBezTo>
                <a:cubicBezTo>
                  <a:pt x="3549893" y="0"/>
                  <a:pt x="3487029" y="5210"/>
                  <a:pt x="3441626" y="14296"/>
                </a:cubicBez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7435" y="1937652"/>
            <a:ext cx="3499200" cy="1558723"/>
            <a:chOff x="-5921" y="1937651"/>
            <a:chExt cx="3499200" cy="1558723"/>
          </a:xfrm>
        </p:grpSpPr>
        <p:sp>
          <p:nvSpPr>
            <p:cNvPr id="10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800" b="1" dirty="0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完善解读机制</a:t>
              </a:r>
              <a:endParaRPr lang="zh-CN" altLang="en-US" sz="2800" b="1" dirty="0">
                <a:ln w="63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17436" y="3380689"/>
            <a:ext cx="3499200" cy="1141491"/>
            <a:chOff x="-5922" y="3380688"/>
            <a:chExt cx="3499200" cy="1141491"/>
          </a:xfrm>
        </p:grpSpPr>
        <p:sp>
          <p:nvSpPr>
            <p:cNvPr id="22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1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丰富解读形式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true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65482" y="2640201"/>
            <a:ext cx="1858918" cy="30504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1" name="图片 20"/>
          <p:cNvPicPr>
            <a:picLocks noChangeAspect="true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0182890" y="2015235"/>
            <a:ext cx="1862631" cy="33454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4" name="组合 3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5" name="图片 4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9" name="PA_文本框 19"/>
            <p:cNvSpPr txBox="true"/>
            <p:nvPr>
              <p:custDataLst>
                <p:tags r:id="rId6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7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5921" y="1937651"/>
            <a:ext cx="3499200" cy="1558723"/>
            <a:chOff x="-5921" y="1937651"/>
            <a:chExt cx="3499200" cy="1558723"/>
          </a:xfrm>
        </p:grpSpPr>
        <p:sp>
          <p:nvSpPr>
            <p:cNvPr id="12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完善解读机制</a:t>
              </a:r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5922" y="3380688"/>
            <a:ext cx="3499200" cy="1141491"/>
            <a:chOff x="-5922" y="3380688"/>
            <a:chExt cx="3499200" cy="1141491"/>
          </a:xfrm>
        </p:grpSpPr>
        <p:sp>
          <p:nvSpPr>
            <p:cNvPr id="14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31178" y="4375195"/>
            <a:ext cx="3499200" cy="1558723"/>
            <a:chOff x="-31178" y="4375195"/>
            <a:chExt cx="3499200" cy="1558723"/>
          </a:xfrm>
        </p:grpSpPr>
        <p:sp>
          <p:nvSpPr>
            <p:cNvPr id="13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1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拓宽解读渠道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文本框 44"/>
          <p:cNvSpPr txBox="true"/>
          <p:nvPr/>
        </p:nvSpPr>
        <p:spPr>
          <a:xfrm>
            <a:off x="3664388" y="2680074"/>
            <a:ext cx="5743728" cy="1337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通过“送政策上门”“请进来参观”“面对面答疑”等形式解读政策规定，开展现场答疑。建立工作群，确保最新政策动态第一时间送达，疑问第一时间反馈。</a:t>
            </a:r>
            <a:endParaRPr lang="zh-CN" altLang="en-US" sz="1800" dirty="0">
              <a:blipFill>
                <a:blip r:embed="rId1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47" name="图片 46"/>
          <p:cNvPicPr>
            <a:picLocks noChangeAspect="true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724587" y="4239529"/>
            <a:ext cx="2994265" cy="1410238"/>
          </a:xfrm>
          <a:prstGeom prst="rect">
            <a:avLst/>
          </a:prstGeom>
          <a:ln>
            <a:solidFill>
              <a:srgbClr val="FFFFFF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9" name="图片 48"/>
          <p:cNvPicPr>
            <a:picLocks noChangeAspect="true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6950161" y="4250370"/>
            <a:ext cx="2432698" cy="1410238"/>
          </a:xfrm>
          <a:prstGeom prst="rect">
            <a:avLst/>
          </a:prstGeom>
          <a:ln>
            <a:solidFill>
              <a:srgbClr val="FFFFFF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grpSp>
        <p:nvGrpSpPr>
          <p:cNvPr id="44" name="组合 43"/>
          <p:cNvGrpSpPr/>
          <p:nvPr/>
        </p:nvGrpSpPr>
        <p:grpSpPr>
          <a:xfrm>
            <a:off x="3724587" y="1851969"/>
            <a:ext cx="7559040" cy="768129"/>
            <a:chOff x="2470289" y="3295871"/>
            <a:chExt cx="7559040" cy="768129"/>
          </a:xfrm>
        </p:grpSpPr>
        <p:pic>
          <p:nvPicPr>
            <p:cNvPr id="41" name="图片 40"/>
            <p:cNvPicPr>
              <a:picLocks noChangeAspect="true"/>
            </p:cNvPicPr>
            <p:nvPr/>
          </p:nvPicPr>
          <p:blipFill rotWithShape="true">
            <a:blip r:embed="rId12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true"/>
            </p:cNvPicPr>
            <p:nvPr/>
          </p:nvPicPr>
          <p:blipFill rotWithShape="true">
            <a:blip r:embed="rId12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43" name="文本框 42"/>
            <p:cNvSpPr txBox="true"/>
            <p:nvPr/>
          </p:nvSpPr>
          <p:spPr>
            <a:xfrm>
              <a:off x="4523167" y="3449103"/>
              <a:ext cx="34532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1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送教上门  现场答疑</a:t>
              </a:r>
              <a:endParaRPr lang="zh-CN" altLang="en-US" sz="2400" dirty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5" name="图片 4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9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sp>
        <p:nvSpPr>
          <p:cNvPr id="12" name="任意多边形 65"/>
          <p:cNvSpPr/>
          <p:nvPr/>
        </p:nvSpPr>
        <p:spPr>
          <a:xfrm rot="5400000">
            <a:off x="964317" y="967413"/>
            <a:ext cx="1558723" cy="3499200"/>
          </a:xfrm>
          <a:custGeom>
            <a:avLst/>
            <a:gdLst>
              <a:gd name="connsiteX0" fmla="*/ 917250 w 1113775"/>
              <a:gd name="connsiteY0" fmla="*/ 418 h 2143552"/>
              <a:gd name="connsiteX1" fmla="*/ 927387 w 1113775"/>
              <a:gd name="connsiteY1" fmla="*/ 7019 h 2143552"/>
              <a:gd name="connsiteX2" fmla="*/ 930242 w 1113775"/>
              <a:gd name="connsiteY2" fmla="*/ 8322 h 2143552"/>
              <a:gd name="connsiteX3" fmla="*/ 931567 w 1113775"/>
              <a:gd name="connsiteY3" fmla="*/ 9741 h 2143552"/>
              <a:gd name="connsiteX4" fmla="*/ 932803 w 1113775"/>
              <a:gd name="connsiteY4" fmla="*/ 10546 h 2143552"/>
              <a:gd name="connsiteX5" fmla="*/ 934154 w 1113775"/>
              <a:gd name="connsiteY5" fmla="*/ 12511 h 2143552"/>
              <a:gd name="connsiteX6" fmla="*/ 1089828 w 1113775"/>
              <a:gd name="connsiteY6" fmla="*/ 170469 h 2143552"/>
              <a:gd name="connsiteX7" fmla="*/ 1113162 w 1113775"/>
              <a:gd name="connsiteY7" fmla="*/ 200167 h 2143552"/>
              <a:gd name="connsiteX8" fmla="*/ 861277 w 1113775"/>
              <a:gd name="connsiteY8" fmla="*/ 2143552 h 2143552"/>
              <a:gd name="connsiteX9" fmla="*/ 0 w 1113775"/>
              <a:gd name="connsiteY9" fmla="*/ 2133498 h 2143552"/>
              <a:gd name="connsiteX10" fmla="*/ 652532 w 1113775"/>
              <a:gd name="connsiteY10" fmla="*/ 176593 h 2143552"/>
              <a:gd name="connsiteX11" fmla="*/ 686639 w 1113775"/>
              <a:gd name="connsiteY11" fmla="*/ 145476 h 2143552"/>
              <a:gd name="connsiteX12" fmla="*/ 899133 w 1113775"/>
              <a:gd name="connsiteY12" fmla="*/ 4232 h 2143552"/>
              <a:gd name="connsiteX13" fmla="*/ 917250 w 1113775"/>
              <a:gd name="connsiteY13" fmla="*/ 418 h 2143552"/>
              <a:gd name="connsiteX0-1" fmla="*/ 917250 w 1114767"/>
              <a:gd name="connsiteY0-2" fmla="*/ 418 h 2133498"/>
              <a:gd name="connsiteX1-3" fmla="*/ 927387 w 1114767"/>
              <a:gd name="connsiteY1-4" fmla="*/ 7019 h 2133498"/>
              <a:gd name="connsiteX2-5" fmla="*/ 930242 w 1114767"/>
              <a:gd name="connsiteY2-6" fmla="*/ 8322 h 2133498"/>
              <a:gd name="connsiteX3-7" fmla="*/ 931567 w 1114767"/>
              <a:gd name="connsiteY3-8" fmla="*/ 9741 h 2133498"/>
              <a:gd name="connsiteX4-9" fmla="*/ 932803 w 1114767"/>
              <a:gd name="connsiteY4-10" fmla="*/ 10546 h 2133498"/>
              <a:gd name="connsiteX5-11" fmla="*/ 934154 w 1114767"/>
              <a:gd name="connsiteY5-12" fmla="*/ 12511 h 2133498"/>
              <a:gd name="connsiteX6-13" fmla="*/ 1089828 w 1114767"/>
              <a:gd name="connsiteY6-14" fmla="*/ 170469 h 2133498"/>
              <a:gd name="connsiteX7-15" fmla="*/ 1113162 w 1114767"/>
              <a:gd name="connsiteY7-16" fmla="*/ 200167 h 2133498"/>
              <a:gd name="connsiteX8-17" fmla="*/ 867627 w 1114767"/>
              <a:gd name="connsiteY8-18" fmla="*/ 2130852 h 2133498"/>
              <a:gd name="connsiteX9-19" fmla="*/ 0 w 1114767"/>
              <a:gd name="connsiteY9-20" fmla="*/ 2133498 h 2133498"/>
              <a:gd name="connsiteX10-21" fmla="*/ 652532 w 1114767"/>
              <a:gd name="connsiteY10-22" fmla="*/ 176593 h 2133498"/>
              <a:gd name="connsiteX11-23" fmla="*/ 686639 w 1114767"/>
              <a:gd name="connsiteY11-24" fmla="*/ 145476 h 2133498"/>
              <a:gd name="connsiteX12-25" fmla="*/ 899133 w 1114767"/>
              <a:gd name="connsiteY12-26" fmla="*/ 4232 h 2133498"/>
              <a:gd name="connsiteX13-27" fmla="*/ 917250 w 1114767"/>
              <a:gd name="connsiteY13-28" fmla="*/ 418 h 2133498"/>
              <a:gd name="connsiteX0-29" fmla="*/ 942650 w 1140167"/>
              <a:gd name="connsiteY0-30" fmla="*/ 418 h 2133498"/>
              <a:gd name="connsiteX1-31" fmla="*/ 952787 w 1140167"/>
              <a:gd name="connsiteY1-32" fmla="*/ 7019 h 2133498"/>
              <a:gd name="connsiteX2-33" fmla="*/ 955642 w 1140167"/>
              <a:gd name="connsiteY2-34" fmla="*/ 8322 h 2133498"/>
              <a:gd name="connsiteX3-35" fmla="*/ 956967 w 1140167"/>
              <a:gd name="connsiteY3-36" fmla="*/ 9741 h 2133498"/>
              <a:gd name="connsiteX4-37" fmla="*/ 958203 w 1140167"/>
              <a:gd name="connsiteY4-38" fmla="*/ 10546 h 2133498"/>
              <a:gd name="connsiteX5-39" fmla="*/ 959554 w 1140167"/>
              <a:gd name="connsiteY5-40" fmla="*/ 12511 h 2133498"/>
              <a:gd name="connsiteX6-41" fmla="*/ 1115228 w 1140167"/>
              <a:gd name="connsiteY6-42" fmla="*/ 170469 h 2133498"/>
              <a:gd name="connsiteX7-43" fmla="*/ 1138562 w 1140167"/>
              <a:gd name="connsiteY7-44" fmla="*/ 200167 h 2133498"/>
              <a:gd name="connsiteX8-45" fmla="*/ 893027 w 1140167"/>
              <a:gd name="connsiteY8-46" fmla="*/ 2130852 h 2133498"/>
              <a:gd name="connsiteX9-47" fmla="*/ 0 w 1140167"/>
              <a:gd name="connsiteY9-48" fmla="*/ 2133498 h 2133498"/>
              <a:gd name="connsiteX10-49" fmla="*/ 677932 w 1140167"/>
              <a:gd name="connsiteY10-50" fmla="*/ 176593 h 2133498"/>
              <a:gd name="connsiteX11-51" fmla="*/ 712039 w 1140167"/>
              <a:gd name="connsiteY11-52" fmla="*/ 145476 h 2133498"/>
              <a:gd name="connsiteX12-53" fmla="*/ 924533 w 1140167"/>
              <a:gd name="connsiteY12-54" fmla="*/ 4232 h 2133498"/>
              <a:gd name="connsiteX13-55" fmla="*/ 942650 w 1140167"/>
              <a:gd name="connsiteY13-56" fmla="*/ 418 h 2133498"/>
              <a:gd name="connsiteX0-57" fmla="*/ 942650 w 1142740"/>
              <a:gd name="connsiteY0-58" fmla="*/ 418 h 2133498"/>
              <a:gd name="connsiteX1-59" fmla="*/ 952787 w 1142740"/>
              <a:gd name="connsiteY1-60" fmla="*/ 7019 h 2133498"/>
              <a:gd name="connsiteX2-61" fmla="*/ 955642 w 1142740"/>
              <a:gd name="connsiteY2-62" fmla="*/ 8322 h 2133498"/>
              <a:gd name="connsiteX3-63" fmla="*/ 956967 w 1142740"/>
              <a:gd name="connsiteY3-64" fmla="*/ 9741 h 2133498"/>
              <a:gd name="connsiteX4-65" fmla="*/ 958203 w 1142740"/>
              <a:gd name="connsiteY4-66" fmla="*/ 10546 h 2133498"/>
              <a:gd name="connsiteX5-67" fmla="*/ 959554 w 1142740"/>
              <a:gd name="connsiteY5-68" fmla="*/ 12511 h 2133498"/>
              <a:gd name="connsiteX6-69" fmla="*/ 1115228 w 1142740"/>
              <a:gd name="connsiteY6-70" fmla="*/ 170469 h 2133498"/>
              <a:gd name="connsiteX7-71" fmla="*/ 1138562 w 1142740"/>
              <a:gd name="connsiteY7-72" fmla="*/ 200167 h 2133498"/>
              <a:gd name="connsiteX8-73" fmla="*/ 905727 w 1142740"/>
              <a:gd name="connsiteY8-74" fmla="*/ 2130852 h 2133498"/>
              <a:gd name="connsiteX9-75" fmla="*/ 0 w 1142740"/>
              <a:gd name="connsiteY9-76" fmla="*/ 2133498 h 2133498"/>
              <a:gd name="connsiteX10-77" fmla="*/ 677932 w 1142740"/>
              <a:gd name="connsiteY10-78" fmla="*/ 176593 h 2133498"/>
              <a:gd name="connsiteX11-79" fmla="*/ 712039 w 1142740"/>
              <a:gd name="connsiteY11-80" fmla="*/ 145476 h 2133498"/>
              <a:gd name="connsiteX12-81" fmla="*/ 924533 w 1142740"/>
              <a:gd name="connsiteY12-82" fmla="*/ 4232 h 2133498"/>
              <a:gd name="connsiteX13-83" fmla="*/ 942650 w 1142740"/>
              <a:gd name="connsiteY13-84" fmla="*/ 418 h 2133498"/>
              <a:gd name="connsiteX0-85" fmla="*/ 942650 w 1138562"/>
              <a:gd name="connsiteY0-86" fmla="*/ 418 h 2133498"/>
              <a:gd name="connsiteX1-87" fmla="*/ 952787 w 1138562"/>
              <a:gd name="connsiteY1-88" fmla="*/ 7019 h 2133498"/>
              <a:gd name="connsiteX2-89" fmla="*/ 955642 w 1138562"/>
              <a:gd name="connsiteY2-90" fmla="*/ 8322 h 2133498"/>
              <a:gd name="connsiteX3-91" fmla="*/ 956967 w 1138562"/>
              <a:gd name="connsiteY3-92" fmla="*/ 9741 h 2133498"/>
              <a:gd name="connsiteX4-93" fmla="*/ 958203 w 1138562"/>
              <a:gd name="connsiteY4-94" fmla="*/ 10546 h 2133498"/>
              <a:gd name="connsiteX5-95" fmla="*/ 959554 w 1138562"/>
              <a:gd name="connsiteY5-96" fmla="*/ 12511 h 2133498"/>
              <a:gd name="connsiteX6-97" fmla="*/ 1115228 w 1138562"/>
              <a:gd name="connsiteY6-98" fmla="*/ 170469 h 2133498"/>
              <a:gd name="connsiteX7-99" fmla="*/ 1138562 w 1138562"/>
              <a:gd name="connsiteY7-100" fmla="*/ 200167 h 2133498"/>
              <a:gd name="connsiteX8-101" fmla="*/ 905727 w 1138562"/>
              <a:gd name="connsiteY8-102" fmla="*/ 2130852 h 2133498"/>
              <a:gd name="connsiteX9-103" fmla="*/ 0 w 1138562"/>
              <a:gd name="connsiteY9-104" fmla="*/ 2133498 h 2133498"/>
              <a:gd name="connsiteX10-105" fmla="*/ 677932 w 1138562"/>
              <a:gd name="connsiteY10-106" fmla="*/ 176593 h 2133498"/>
              <a:gd name="connsiteX11-107" fmla="*/ 712039 w 1138562"/>
              <a:gd name="connsiteY11-108" fmla="*/ 145476 h 2133498"/>
              <a:gd name="connsiteX12-109" fmla="*/ 924533 w 1138562"/>
              <a:gd name="connsiteY12-110" fmla="*/ 4232 h 2133498"/>
              <a:gd name="connsiteX13-111" fmla="*/ 942650 w 1138562"/>
              <a:gd name="connsiteY13-112" fmla="*/ 418 h 2133498"/>
              <a:gd name="connsiteX0-113" fmla="*/ 925606 w 1121518"/>
              <a:gd name="connsiteY0-114" fmla="*/ 418 h 2130852"/>
              <a:gd name="connsiteX1-115" fmla="*/ 935743 w 1121518"/>
              <a:gd name="connsiteY1-116" fmla="*/ 7019 h 2130852"/>
              <a:gd name="connsiteX2-117" fmla="*/ 938598 w 1121518"/>
              <a:gd name="connsiteY2-118" fmla="*/ 8322 h 2130852"/>
              <a:gd name="connsiteX3-119" fmla="*/ 939923 w 1121518"/>
              <a:gd name="connsiteY3-120" fmla="*/ 9741 h 2130852"/>
              <a:gd name="connsiteX4-121" fmla="*/ 941159 w 1121518"/>
              <a:gd name="connsiteY4-122" fmla="*/ 10546 h 2130852"/>
              <a:gd name="connsiteX5-123" fmla="*/ 942510 w 1121518"/>
              <a:gd name="connsiteY5-124" fmla="*/ 12511 h 2130852"/>
              <a:gd name="connsiteX6-125" fmla="*/ 1098184 w 1121518"/>
              <a:gd name="connsiteY6-126" fmla="*/ 170469 h 2130852"/>
              <a:gd name="connsiteX7-127" fmla="*/ 1121518 w 1121518"/>
              <a:gd name="connsiteY7-128" fmla="*/ 200167 h 2130852"/>
              <a:gd name="connsiteX8-129" fmla="*/ 888683 w 1121518"/>
              <a:gd name="connsiteY8-130" fmla="*/ 2130852 h 2130852"/>
              <a:gd name="connsiteX9-131" fmla="*/ 0 w 1121518"/>
              <a:gd name="connsiteY9-132" fmla="*/ 2124976 h 2130852"/>
              <a:gd name="connsiteX10-133" fmla="*/ 660888 w 1121518"/>
              <a:gd name="connsiteY10-134" fmla="*/ 176593 h 2130852"/>
              <a:gd name="connsiteX11-135" fmla="*/ 694995 w 1121518"/>
              <a:gd name="connsiteY11-136" fmla="*/ 145476 h 2130852"/>
              <a:gd name="connsiteX12-137" fmla="*/ 907489 w 1121518"/>
              <a:gd name="connsiteY12-138" fmla="*/ 4232 h 2130852"/>
              <a:gd name="connsiteX13-139" fmla="*/ 925606 w 1121518"/>
              <a:gd name="connsiteY13-140" fmla="*/ 418 h 2130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1121518" h="2130852">
                <a:moveTo>
                  <a:pt x="925606" y="418"/>
                </a:moveTo>
                <a:lnTo>
                  <a:pt x="935743" y="7019"/>
                </a:lnTo>
                <a:lnTo>
                  <a:pt x="938598" y="8322"/>
                </a:lnTo>
                <a:lnTo>
                  <a:pt x="939923" y="9741"/>
                </a:lnTo>
                <a:lnTo>
                  <a:pt x="941159" y="10546"/>
                </a:lnTo>
                <a:lnTo>
                  <a:pt x="942510" y="12511"/>
                </a:lnTo>
                <a:lnTo>
                  <a:pt x="1098184" y="170469"/>
                </a:lnTo>
                <a:cubicBezTo>
                  <a:pt x="1105962" y="180368"/>
                  <a:pt x="1113713" y="175869"/>
                  <a:pt x="1121518" y="200167"/>
                </a:cubicBezTo>
                <a:cubicBezTo>
                  <a:pt x="1115512" y="1488022"/>
                  <a:pt x="1159003" y="1803419"/>
                  <a:pt x="888683" y="2130852"/>
                </a:cubicBezTo>
                <a:lnTo>
                  <a:pt x="0" y="2124976"/>
                </a:lnTo>
                <a:cubicBezTo>
                  <a:pt x="609048" y="1733290"/>
                  <a:pt x="666750" y="1812375"/>
                  <a:pt x="660888" y="176593"/>
                </a:cubicBezTo>
                <a:cubicBezTo>
                  <a:pt x="667453" y="163012"/>
                  <a:pt x="683628" y="156649"/>
                  <a:pt x="694995" y="145476"/>
                </a:cubicBezTo>
                <a:lnTo>
                  <a:pt x="907489" y="4232"/>
                </a:lnTo>
                <a:cubicBezTo>
                  <a:pt x="912992" y="457"/>
                  <a:pt x="919513" y="-725"/>
                  <a:pt x="925606" y="418"/>
                </a:cubicBezTo>
                <a:close/>
              </a:path>
            </a:pathLst>
          </a:custGeom>
          <a:gradFill>
            <a:gsLst>
              <a:gs pos="100000">
                <a:srgbClr val="FFFFFF"/>
              </a:gs>
              <a:gs pos="0">
                <a:srgbClr val="FFFFFF"/>
              </a:gs>
              <a:gs pos="44000">
                <a:srgbClr val="E7F1F7"/>
              </a:gs>
              <a:gs pos="13000">
                <a:schemeClr val="accent4">
                  <a:lumMod val="60000"/>
                  <a:lumOff val="40000"/>
                </a:schemeClr>
              </a:gs>
            </a:gsLst>
            <a:lin ang="16200000" scaled="tru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true"/>
          <p:nvPr/>
        </p:nvSpPr>
        <p:spPr>
          <a:xfrm>
            <a:off x="598635" y="2894814"/>
            <a:ext cx="2627373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 b="1">
                <a:ln>
                  <a:solidFill>
                    <a:srgbClr val="38ACDF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完善解读机制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-5922" y="3380688"/>
            <a:ext cx="3499200" cy="1141491"/>
            <a:chOff x="-5922" y="3380688"/>
            <a:chExt cx="3499200" cy="1141491"/>
          </a:xfrm>
        </p:grpSpPr>
        <p:sp>
          <p:nvSpPr>
            <p:cNvPr id="14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31178" y="4375195"/>
            <a:ext cx="3499200" cy="1558723"/>
            <a:chOff x="-31178" y="4375195"/>
            <a:chExt cx="3499200" cy="1558723"/>
          </a:xfrm>
        </p:grpSpPr>
        <p:sp>
          <p:nvSpPr>
            <p:cNvPr id="13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拓宽解读渠道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830565" y="2107679"/>
            <a:ext cx="7559040" cy="768129"/>
            <a:chOff x="2470289" y="3295871"/>
            <a:chExt cx="7559040" cy="768129"/>
          </a:xfrm>
        </p:grpSpPr>
        <p:pic>
          <p:nvPicPr>
            <p:cNvPr id="22" name="图片 21"/>
            <p:cNvPicPr>
              <a:picLocks noChangeAspect="true"/>
            </p:cNvPicPr>
            <p:nvPr/>
          </p:nvPicPr>
          <p:blipFill rotWithShape="true">
            <a:blip r:embed="rId6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true"/>
            </p:cNvPicPr>
            <p:nvPr/>
          </p:nvPicPr>
          <p:blipFill rotWithShape="true">
            <a:blip r:embed="rId6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24" name="文本框 23"/>
            <p:cNvSpPr txBox="true"/>
            <p:nvPr/>
          </p:nvSpPr>
          <p:spPr>
            <a:xfrm>
              <a:off x="4523167" y="3449103"/>
              <a:ext cx="345328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制作手册  便捷答疑</a:t>
              </a:r>
              <a:endParaRPr lang="zh-CN" altLang="en-US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sp>
        <p:nvSpPr>
          <p:cNvPr id="25" name="文本框 24"/>
          <p:cNvSpPr txBox="true"/>
          <p:nvPr/>
        </p:nvSpPr>
        <p:spPr>
          <a:xfrm>
            <a:off x="4031462" y="2840290"/>
            <a:ext cx="7849111" cy="8744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采用问卷调查、电话征询等方式梳理热点问题，给出权威解答并编印成册，线上线下同步投放，打造手边的机关事务“一本通”。</a:t>
            </a:r>
            <a:endParaRPr lang="zh-CN" altLang="en-US" sz="1800" dirty="0">
              <a:blipFill>
                <a:blip r:embed="rId5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534" y="3724420"/>
            <a:ext cx="8382727" cy="30726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-31178" y="1937651"/>
            <a:ext cx="3524457" cy="3996267"/>
            <a:chOff x="-31178" y="1937651"/>
            <a:chExt cx="3524457" cy="3996267"/>
          </a:xfrm>
        </p:grpSpPr>
        <p:sp>
          <p:nvSpPr>
            <p:cNvPr id="34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完善解读机制</a:t>
              </a:r>
              <a:endParaRPr lang="zh-CN" altLang="en-US" dirty="0"/>
            </a:p>
          </p:txBody>
        </p:sp>
        <p:sp>
          <p:nvSpPr>
            <p:cNvPr id="46" name="文本框 4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  <p:sp>
          <p:nvSpPr>
            <p:cNvPr id="47" name="文本框 4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拓宽解读渠道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81924" y="1933227"/>
            <a:ext cx="7559040" cy="768129"/>
            <a:chOff x="2470289" y="3295871"/>
            <a:chExt cx="7559040" cy="768129"/>
          </a:xfrm>
        </p:grpSpPr>
        <p:pic>
          <p:nvPicPr>
            <p:cNvPr id="8" name="图片 7"/>
            <p:cNvPicPr>
              <a:picLocks noChangeAspect="true"/>
            </p:cNvPicPr>
            <p:nvPr/>
          </p:nvPicPr>
          <p:blipFill rotWithShape="true">
            <a:blip r:embed="rId6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true"/>
            </p:cNvPicPr>
            <p:nvPr/>
          </p:nvPicPr>
          <p:blipFill rotWithShape="true">
            <a:blip r:embed="rId6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10" name="文本框 9"/>
            <p:cNvSpPr txBox="true"/>
            <p:nvPr/>
          </p:nvSpPr>
          <p:spPr>
            <a:xfrm>
              <a:off x="4523167" y="3449103"/>
              <a:ext cx="345328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视频解读，生动答疑</a:t>
              </a:r>
              <a:endParaRPr lang="zh-CN" altLang="en-US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sp>
        <p:nvSpPr>
          <p:cNvPr id="11" name="文本框 10"/>
          <p:cNvSpPr txBox="true"/>
          <p:nvPr/>
        </p:nvSpPr>
        <p:spPr>
          <a:xfrm>
            <a:off x="3694962" y="2604327"/>
            <a:ext cx="8185611" cy="8744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制作“一分钟懂政策”系列解读短视频，涵盖动漫、情景剧等。其中情景剧从创意、剧本到演员、拍摄，全部由局干部职工一手包办。</a:t>
            </a:r>
            <a:endParaRPr lang="zh-CN" altLang="en-US" sz="1800" dirty="0">
              <a:blipFill>
                <a:blip r:embed="rId5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6" name="图片 5" descr="截图_选择区域_20240729111756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950" y="3870960"/>
            <a:ext cx="3861435" cy="2160270"/>
          </a:xfrm>
          <a:prstGeom prst="rect">
            <a:avLst/>
          </a:prstGeom>
        </p:spPr>
      </p:pic>
      <p:pic>
        <p:nvPicPr>
          <p:cNvPr id="14" name="图片 13" descr="截图_选择区域_2024072911195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405" y="3870960"/>
            <a:ext cx="3868420" cy="216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5091844" y="3706536"/>
            <a:ext cx="14834712" cy="1930338"/>
            <a:chOff x="2501490" y="4359549"/>
            <a:chExt cx="11758101" cy="1530000"/>
          </a:xfrm>
        </p:grpSpPr>
        <p:pic>
          <p:nvPicPr>
            <p:cNvPr id="56" name="图片 55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9425522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7" name="图片 56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7157254" y="4359549"/>
              <a:ext cx="2040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8" name="图片 57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706727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9" name="图片 58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2501490" y="4359549"/>
              <a:ext cx="2040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60" name="图片 59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1964591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36" name="组合 35"/>
          <p:cNvGrpSpPr/>
          <p:nvPr/>
        </p:nvGrpSpPr>
        <p:grpSpPr>
          <a:xfrm>
            <a:off x="0" y="3706536"/>
            <a:ext cx="14834712" cy="1930338"/>
            <a:chOff x="2501490" y="4359549"/>
            <a:chExt cx="11758101" cy="1530000"/>
          </a:xfrm>
        </p:grpSpPr>
        <p:pic>
          <p:nvPicPr>
            <p:cNvPr id="37" name="图片 36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9425522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9" name="图片 38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7157254" y="4359549"/>
              <a:ext cx="2040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0" name="图片 39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706727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2" name="图片 41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2501490" y="4359549"/>
              <a:ext cx="2040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4" name="图片 43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1964591" y="4359549"/>
              <a:ext cx="2295000" cy="1530000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pic>
        <p:nvPicPr>
          <p:cNvPr id="54" name="图片 53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0" r="50"/>
          <a:stretch>
            <a:fillRect/>
          </a:stretch>
        </p:blipFill>
        <p:spPr>
          <a:xfrm>
            <a:off x="0" y="3151464"/>
            <a:ext cx="3617166" cy="370653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79514"/>
            <a:ext cx="3499200" cy="1141491"/>
            <a:chOff x="-5922" y="3380688"/>
            <a:chExt cx="3499200" cy="1141491"/>
          </a:xfrm>
        </p:grpSpPr>
        <p:sp>
          <p:nvSpPr>
            <p:cNvPr id="9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25256" y="4374021"/>
            <a:ext cx="3499200" cy="1558723"/>
            <a:chOff x="-31178" y="4375195"/>
            <a:chExt cx="3499200" cy="1558723"/>
          </a:xfrm>
        </p:grpSpPr>
        <p:sp>
          <p:nvSpPr>
            <p:cNvPr id="12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12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拓宽解读渠道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15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16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42423" y="1993908"/>
            <a:ext cx="7559040" cy="768129"/>
            <a:chOff x="2470289" y="3295871"/>
            <a:chExt cx="7559040" cy="768129"/>
          </a:xfrm>
        </p:grpSpPr>
        <p:pic>
          <p:nvPicPr>
            <p:cNvPr id="31" name="图片 30"/>
            <p:cNvPicPr>
              <a:picLocks noChangeAspect="true"/>
            </p:cNvPicPr>
            <p:nvPr/>
          </p:nvPicPr>
          <p:blipFill rotWithShape="true">
            <a:blip r:embed="rId17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true"/>
            </p:cNvPicPr>
            <p:nvPr/>
          </p:nvPicPr>
          <p:blipFill rotWithShape="true">
            <a:blip r:embed="rId17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33" name="文本框 32"/>
            <p:cNvSpPr txBox="true"/>
            <p:nvPr/>
          </p:nvSpPr>
          <p:spPr>
            <a:xfrm>
              <a:off x="4523167" y="3449103"/>
              <a:ext cx="345328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12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开展专题培训</a:t>
              </a:r>
              <a:endParaRPr lang="zh-CN" altLang="en-US" sz="2400" dirty="0">
                <a:blipFill>
                  <a:blip r:embed="rId1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sp>
        <p:nvSpPr>
          <p:cNvPr id="35" name="文本框 34"/>
          <p:cNvSpPr txBox="true"/>
          <p:nvPr/>
        </p:nvSpPr>
        <p:spPr>
          <a:xfrm>
            <a:off x="3226008" y="2838086"/>
            <a:ext cx="8113203" cy="506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1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多次组织召开业务工作专题培训会，深入解读中央、省、市相关政策文件。</a:t>
            </a:r>
            <a:endParaRPr lang="zh-CN" altLang="en-US" sz="1800" dirty="0">
              <a:blipFill>
                <a:blip r:embed="rId1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sp>
        <p:nvSpPr>
          <p:cNvPr id="34" name="任意多边形 65"/>
          <p:cNvSpPr/>
          <p:nvPr/>
        </p:nvSpPr>
        <p:spPr>
          <a:xfrm rot="5400000">
            <a:off x="964317" y="967413"/>
            <a:ext cx="1558723" cy="3499200"/>
          </a:xfrm>
          <a:custGeom>
            <a:avLst/>
            <a:gdLst>
              <a:gd name="connsiteX0" fmla="*/ 917250 w 1113775"/>
              <a:gd name="connsiteY0" fmla="*/ 418 h 2143552"/>
              <a:gd name="connsiteX1" fmla="*/ 927387 w 1113775"/>
              <a:gd name="connsiteY1" fmla="*/ 7019 h 2143552"/>
              <a:gd name="connsiteX2" fmla="*/ 930242 w 1113775"/>
              <a:gd name="connsiteY2" fmla="*/ 8322 h 2143552"/>
              <a:gd name="connsiteX3" fmla="*/ 931567 w 1113775"/>
              <a:gd name="connsiteY3" fmla="*/ 9741 h 2143552"/>
              <a:gd name="connsiteX4" fmla="*/ 932803 w 1113775"/>
              <a:gd name="connsiteY4" fmla="*/ 10546 h 2143552"/>
              <a:gd name="connsiteX5" fmla="*/ 934154 w 1113775"/>
              <a:gd name="connsiteY5" fmla="*/ 12511 h 2143552"/>
              <a:gd name="connsiteX6" fmla="*/ 1089828 w 1113775"/>
              <a:gd name="connsiteY6" fmla="*/ 170469 h 2143552"/>
              <a:gd name="connsiteX7" fmla="*/ 1113162 w 1113775"/>
              <a:gd name="connsiteY7" fmla="*/ 200167 h 2143552"/>
              <a:gd name="connsiteX8" fmla="*/ 861277 w 1113775"/>
              <a:gd name="connsiteY8" fmla="*/ 2143552 h 2143552"/>
              <a:gd name="connsiteX9" fmla="*/ 0 w 1113775"/>
              <a:gd name="connsiteY9" fmla="*/ 2133498 h 2143552"/>
              <a:gd name="connsiteX10" fmla="*/ 652532 w 1113775"/>
              <a:gd name="connsiteY10" fmla="*/ 176593 h 2143552"/>
              <a:gd name="connsiteX11" fmla="*/ 686639 w 1113775"/>
              <a:gd name="connsiteY11" fmla="*/ 145476 h 2143552"/>
              <a:gd name="connsiteX12" fmla="*/ 899133 w 1113775"/>
              <a:gd name="connsiteY12" fmla="*/ 4232 h 2143552"/>
              <a:gd name="connsiteX13" fmla="*/ 917250 w 1113775"/>
              <a:gd name="connsiteY13" fmla="*/ 418 h 2143552"/>
              <a:gd name="connsiteX0-1" fmla="*/ 917250 w 1114767"/>
              <a:gd name="connsiteY0-2" fmla="*/ 418 h 2133498"/>
              <a:gd name="connsiteX1-3" fmla="*/ 927387 w 1114767"/>
              <a:gd name="connsiteY1-4" fmla="*/ 7019 h 2133498"/>
              <a:gd name="connsiteX2-5" fmla="*/ 930242 w 1114767"/>
              <a:gd name="connsiteY2-6" fmla="*/ 8322 h 2133498"/>
              <a:gd name="connsiteX3-7" fmla="*/ 931567 w 1114767"/>
              <a:gd name="connsiteY3-8" fmla="*/ 9741 h 2133498"/>
              <a:gd name="connsiteX4-9" fmla="*/ 932803 w 1114767"/>
              <a:gd name="connsiteY4-10" fmla="*/ 10546 h 2133498"/>
              <a:gd name="connsiteX5-11" fmla="*/ 934154 w 1114767"/>
              <a:gd name="connsiteY5-12" fmla="*/ 12511 h 2133498"/>
              <a:gd name="connsiteX6-13" fmla="*/ 1089828 w 1114767"/>
              <a:gd name="connsiteY6-14" fmla="*/ 170469 h 2133498"/>
              <a:gd name="connsiteX7-15" fmla="*/ 1113162 w 1114767"/>
              <a:gd name="connsiteY7-16" fmla="*/ 200167 h 2133498"/>
              <a:gd name="connsiteX8-17" fmla="*/ 867627 w 1114767"/>
              <a:gd name="connsiteY8-18" fmla="*/ 2130852 h 2133498"/>
              <a:gd name="connsiteX9-19" fmla="*/ 0 w 1114767"/>
              <a:gd name="connsiteY9-20" fmla="*/ 2133498 h 2133498"/>
              <a:gd name="connsiteX10-21" fmla="*/ 652532 w 1114767"/>
              <a:gd name="connsiteY10-22" fmla="*/ 176593 h 2133498"/>
              <a:gd name="connsiteX11-23" fmla="*/ 686639 w 1114767"/>
              <a:gd name="connsiteY11-24" fmla="*/ 145476 h 2133498"/>
              <a:gd name="connsiteX12-25" fmla="*/ 899133 w 1114767"/>
              <a:gd name="connsiteY12-26" fmla="*/ 4232 h 2133498"/>
              <a:gd name="connsiteX13-27" fmla="*/ 917250 w 1114767"/>
              <a:gd name="connsiteY13-28" fmla="*/ 418 h 2133498"/>
              <a:gd name="connsiteX0-29" fmla="*/ 942650 w 1140167"/>
              <a:gd name="connsiteY0-30" fmla="*/ 418 h 2133498"/>
              <a:gd name="connsiteX1-31" fmla="*/ 952787 w 1140167"/>
              <a:gd name="connsiteY1-32" fmla="*/ 7019 h 2133498"/>
              <a:gd name="connsiteX2-33" fmla="*/ 955642 w 1140167"/>
              <a:gd name="connsiteY2-34" fmla="*/ 8322 h 2133498"/>
              <a:gd name="connsiteX3-35" fmla="*/ 956967 w 1140167"/>
              <a:gd name="connsiteY3-36" fmla="*/ 9741 h 2133498"/>
              <a:gd name="connsiteX4-37" fmla="*/ 958203 w 1140167"/>
              <a:gd name="connsiteY4-38" fmla="*/ 10546 h 2133498"/>
              <a:gd name="connsiteX5-39" fmla="*/ 959554 w 1140167"/>
              <a:gd name="connsiteY5-40" fmla="*/ 12511 h 2133498"/>
              <a:gd name="connsiteX6-41" fmla="*/ 1115228 w 1140167"/>
              <a:gd name="connsiteY6-42" fmla="*/ 170469 h 2133498"/>
              <a:gd name="connsiteX7-43" fmla="*/ 1138562 w 1140167"/>
              <a:gd name="connsiteY7-44" fmla="*/ 200167 h 2133498"/>
              <a:gd name="connsiteX8-45" fmla="*/ 893027 w 1140167"/>
              <a:gd name="connsiteY8-46" fmla="*/ 2130852 h 2133498"/>
              <a:gd name="connsiteX9-47" fmla="*/ 0 w 1140167"/>
              <a:gd name="connsiteY9-48" fmla="*/ 2133498 h 2133498"/>
              <a:gd name="connsiteX10-49" fmla="*/ 677932 w 1140167"/>
              <a:gd name="connsiteY10-50" fmla="*/ 176593 h 2133498"/>
              <a:gd name="connsiteX11-51" fmla="*/ 712039 w 1140167"/>
              <a:gd name="connsiteY11-52" fmla="*/ 145476 h 2133498"/>
              <a:gd name="connsiteX12-53" fmla="*/ 924533 w 1140167"/>
              <a:gd name="connsiteY12-54" fmla="*/ 4232 h 2133498"/>
              <a:gd name="connsiteX13-55" fmla="*/ 942650 w 1140167"/>
              <a:gd name="connsiteY13-56" fmla="*/ 418 h 2133498"/>
              <a:gd name="connsiteX0-57" fmla="*/ 942650 w 1142740"/>
              <a:gd name="connsiteY0-58" fmla="*/ 418 h 2133498"/>
              <a:gd name="connsiteX1-59" fmla="*/ 952787 w 1142740"/>
              <a:gd name="connsiteY1-60" fmla="*/ 7019 h 2133498"/>
              <a:gd name="connsiteX2-61" fmla="*/ 955642 w 1142740"/>
              <a:gd name="connsiteY2-62" fmla="*/ 8322 h 2133498"/>
              <a:gd name="connsiteX3-63" fmla="*/ 956967 w 1142740"/>
              <a:gd name="connsiteY3-64" fmla="*/ 9741 h 2133498"/>
              <a:gd name="connsiteX4-65" fmla="*/ 958203 w 1142740"/>
              <a:gd name="connsiteY4-66" fmla="*/ 10546 h 2133498"/>
              <a:gd name="connsiteX5-67" fmla="*/ 959554 w 1142740"/>
              <a:gd name="connsiteY5-68" fmla="*/ 12511 h 2133498"/>
              <a:gd name="connsiteX6-69" fmla="*/ 1115228 w 1142740"/>
              <a:gd name="connsiteY6-70" fmla="*/ 170469 h 2133498"/>
              <a:gd name="connsiteX7-71" fmla="*/ 1138562 w 1142740"/>
              <a:gd name="connsiteY7-72" fmla="*/ 200167 h 2133498"/>
              <a:gd name="connsiteX8-73" fmla="*/ 905727 w 1142740"/>
              <a:gd name="connsiteY8-74" fmla="*/ 2130852 h 2133498"/>
              <a:gd name="connsiteX9-75" fmla="*/ 0 w 1142740"/>
              <a:gd name="connsiteY9-76" fmla="*/ 2133498 h 2133498"/>
              <a:gd name="connsiteX10-77" fmla="*/ 677932 w 1142740"/>
              <a:gd name="connsiteY10-78" fmla="*/ 176593 h 2133498"/>
              <a:gd name="connsiteX11-79" fmla="*/ 712039 w 1142740"/>
              <a:gd name="connsiteY11-80" fmla="*/ 145476 h 2133498"/>
              <a:gd name="connsiteX12-81" fmla="*/ 924533 w 1142740"/>
              <a:gd name="connsiteY12-82" fmla="*/ 4232 h 2133498"/>
              <a:gd name="connsiteX13-83" fmla="*/ 942650 w 1142740"/>
              <a:gd name="connsiteY13-84" fmla="*/ 418 h 2133498"/>
              <a:gd name="connsiteX0-85" fmla="*/ 942650 w 1138562"/>
              <a:gd name="connsiteY0-86" fmla="*/ 418 h 2133498"/>
              <a:gd name="connsiteX1-87" fmla="*/ 952787 w 1138562"/>
              <a:gd name="connsiteY1-88" fmla="*/ 7019 h 2133498"/>
              <a:gd name="connsiteX2-89" fmla="*/ 955642 w 1138562"/>
              <a:gd name="connsiteY2-90" fmla="*/ 8322 h 2133498"/>
              <a:gd name="connsiteX3-91" fmla="*/ 956967 w 1138562"/>
              <a:gd name="connsiteY3-92" fmla="*/ 9741 h 2133498"/>
              <a:gd name="connsiteX4-93" fmla="*/ 958203 w 1138562"/>
              <a:gd name="connsiteY4-94" fmla="*/ 10546 h 2133498"/>
              <a:gd name="connsiteX5-95" fmla="*/ 959554 w 1138562"/>
              <a:gd name="connsiteY5-96" fmla="*/ 12511 h 2133498"/>
              <a:gd name="connsiteX6-97" fmla="*/ 1115228 w 1138562"/>
              <a:gd name="connsiteY6-98" fmla="*/ 170469 h 2133498"/>
              <a:gd name="connsiteX7-99" fmla="*/ 1138562 w 1138562"/>
              <a:gd name="connsiteY7-100" fmla="*/ 200167 h 2133498"/>
              <a:gd name="connsiteX8-101" fmla="*/ 905727 w 1138562"/>
              <a:gd name="connsiteY8-102" fmla="*/ 2130852 h 2133498"/>
              <a:gd name="connsiteX9-103" fmla="*/ 0 w 1138562"/>
              <a:gd name="connsiteY9-104" fmla="*/ 2133498 h 2133498"/>
              <a:gd name="connsiteX10-105" fmla="*/ 677932 w 1138562"/>
              <a:gd name="connsiteY10-106" fmla="*/ 176593 h 2133498"/>
              <a:gd name="connsiteX11-107" fmla="*/ 712039 w 1138562"/>
              <a:gd name="connsiteY11-108" fmla="*/ 145476 h 2133498"/>
              <a:gd name="connsiteX12-109" fmla="*/ 924533 w 1138562"/>
              <a:gd name="connsiteY12-110" fmla="*/ 4232 h 2133498"/>
              <a:gd name="connsiteX13-111" fmla="*/ 942650 w 1138562"/>
              <a:gd name="connsiteY13-112" fmla="*/ 418 h 2133498"/>
              <a:gd name="connsiteX0-113" fmla="*/ 925606 w 1121518"/>
              <a:gd name="connsiteY0-114" fmla="*/ 418 h 2130852"/>
              <a:gd name="connsiteX1-115" fmla="*/ 935743 w 1121518"/>
              <a:gd name="connsiteY1-116" fmla="*/ 7019 h 2130852"/>
              <a:gd name="connsiteX2-117" fmla="*/ 938598 w 1121518"/>
              <a:gd name="connsiteY2-118" fmla="*/ 8322 h 2130852"/>
              <a:gd name="connsiteX3-119" fmla="*/ 939923 w 1121518"/>
              <a:gd name="connsiteY3-120" fmla="*/ 9741 h 2130852"/>
              <a:gd name="connsiteX4-121" fmla="*/ 941159 w 1121518"/>
              <a:gd name="connsiteY4-122" fmla="*/ 10546 h 2130852"/>
              <a:gd name="connsiteX5-123" fmla="*/ 942510 w 1121518"/>
              <a:gd name="connsiteY5-124" fmla="*/ 12511 h 2130852"/>
              <a:gd name="connsiteX6-125" fmla="*/ 1098184 w 1121518"/>
              <a:gd name="connsiteY6-126" fmla="*/ 170469 h 2130852"/>
              <a:gd name="connsiteX7-127" fmla="*/ 1121518 w 1121518"/>
              <a:gd name="connsiteY7-128" fmla="*/ 200167 h 2130852"/>
              <a:gd name="connsiteX8-129" fmla="*/ 888683 w 1121518"/>
              <a:gd name="connsiteY8-130" fmla="*/ 2130852 h 2130852"/>
              <a:gd name="connsiteX9-131" fmla="*/ 0 w 1121518"/>
              <a:gd name="connsiteY9-132" fmla="*/ 2124976 h 2130852"/>
              <a:gd name="connsiteX10-133" fmla="*/ 660888 w 1121518"/>
              <a:gd name="connsiteY10-134" fmla="*/ 176593 h 2130852"/>
              <a:gd name="connsiteX11-135" fmla="*/ 694995 w 1121518"/>
              <a:gd name="connsiteY11-136" fmla="*/ 145476 h 2130852"/>
              <a:gd name="connsiteX12-137" fmla="*/ 907489 w 1121518"/>
              <a:gd name="connsiteY12-138" fmla="*/ 4232 h 2130852"/>
              <a:gd name="connsiteX13-139" fmla="*/ 925606 w 1121518"/>
              <a:gd name="connsiteY13-140" fmla="*/ 418 h 2130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1121518" h="2130852">
                <a:moveTo>
                  <a:pt x="925606" y="418"/>
                </a:moveTo>
                <a:lnTo>
                  <a:pt x="935743" y="7019"/>
                </a:lnTo>
                <a:lnTo>
                  <a:pt x="938598" y="8322"/>
                </a:lnTo>
                <a:lnTo>
                  <a:pt x="939923" y="9741"/>
                </a:lnTo>
                <a:lnTo>
                  <a:pt x="941159" y="10546"/>
                </a:lnTo>
                <a:lnTo>
                  <a:pt x="942510" y="12511"/>
                </a:lnTo>
                <a:lnTo>
                  <a:pt x="1098184" y="170469"/>
                </a:lnTo>
                <a:cubicBezTo>
                  <a:pt x="1105962" y="180368"/>
                  <a:pt x="1113713" y="175869"/>
                  <a:pt x="1121518" y="200167"/>
                </a:cubicBezTo>
                <a:cubicBezTo>
                  <a:pt x="1115512" y="1488022"/>
                  <a:pt x="1159003" y="1803419"/>
                  <a:pt x="888683" y="2130852"/>
                </a:cubicBezTo>
                <a:lnTo>
                  <a:pt x="0" y="2124976"/>
                </a:lnTo>
                <a:cubicBezTo>
                  <a:pt x="609048" y="1733290"/>
                  <a:pt x="666750" y="1812375"/>
                  <a:pt x="660888" y="176593"/>
                </a:cubicBezTo>
                <a:cubicBezTo>
                  <a:pt x="667453" y="163012"/>
                  <a:pt x="683628" y="156649"/>
                  <a:pt x="694995" y="145476"/>
                </a:cubicBezTo>
                <a:lnTo>
                  <a:pt x="907489" y="4232"/>
                </a:lnTo>
                <a:cubicBezTo>
                  <a:pt x="912992" y="457"/>
                  <a:pt x="919513" y="-725"/>
                  <a:pt x="925606" y="418"/>
                </a:cubicBezTo>
                <a:close/>
              </a:path>
            </a:pathLst>
          </a:custGeom>
          <a:gradFill>
            <a:gsLst>
              <a:gs pos="100000">
                <a:srgbClr val="FFFFFF"/>
              </a:gs>
              <a:gs pos="0">
                <a:srgbClr val="FFFFFF"/>
              </a:gs>
              <a:gs pos="44000">
                <a:srgbClr val="E7F1F7"/>
              </a:gs>
              <a:gs pos="13000">
                <a:schemeClr val="accent4">
                  <a:lumMod val="60000"/>
                  <a:lumOff val="40000"/>
                </a:schemeClr>
              </a:gs>
            </a:gsLst>
            <a:lin ang="16200000" scaled="tru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文本框 42"/>
          <p:cNvSpPr txBox="true"/>
          <p:nvPr/>
        </p:nvSpPr>
        <p:spPr>
          <a:xfrm>
            <a:off x="598635" y="2894814"/>
            <a:ext cx="2627373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 b="1">
                <a:ln>
                  <a:solidFill>
                    <a:srgbClr val="38ACDF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完善解读机制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5922" y="3380688"/>
            <a:ext cx="3499200" cy="1141491"/>
            <a:chOff x="-5922" y="3380688"/>
            <a:chExt cx="3499200" cy="1141491"/>
          </a:xfrm>
        </p:grpSpPr>
        <p:sp>
          <p:nvSpPr>
            <p:cNvPr id="41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文本框 4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2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31178" y="4375195"/>
            <a:ext cx="3499200" cy="1558723"/>
            <a:chOff x="-31178" y="4375195"/>
            <a:chExt cx="3499200" cy="1558723"/>
          </a:xfrm>
        </p:grpSpPr>
        <p:sp>
          <p:nvSpPr>
            <p:cNvPr id="38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文本框 4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拓宽解读渠道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-1.23333 1.11022E-16 " pathEditMode="relative" rAng="0" ptsTypes="AA">
                                      <p:cBhvr>
                                        <p:cTn id="27" dur="1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6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-1.23333 1.11022E-16 " pathEditMode="relative" rAng="0" ptsTypes="AA">
                                      <p:cBhvr>
                                        <p:cTn id="29" dur="1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3954338"/>
            <a:ext cx="12735923" cy="1723411"/>
            <a:chOff x="2501490" y="4402953"/>
            <a:chExt cx="10094586" cy="1365988"/>
          </a:xfrm>
        </p:grpSpPr>
        <p:pic>
          <p:nvPicPr>
            <p:cNvPr id="23" name="图片 22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8825849" y="4407876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4" name="图片 23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6638088" y="4402953"/>
              <a:ext cx="2047042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5" name="图片 24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4682615" y="4402953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6" name="图片 25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2501490" y="4402953"/>
              <a:ext cx="2040407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7" name="图片 26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0781322" y="4402953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28" name="组合 27"/>
          <p:cNvGrpSpPr/>
          <p:nvPr/>
        </p:nvGrpSpPr>
        <p:grpSpPr>
          <a:xfrm>
            <a:off x="12882982" y="3952633"/>
            <a:ext cx="12735923" cy="1723411"/>
            <a:chOff x="2501490" y="4402953"/>
            <a:chExt cx="10094586" cy="1365988"/>
          </a:xfrm>
        </p:grpSpPr>
        <p:pic>
          <p:nvPicPr>
            <p:cNvPr id="29" name="图片 28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8825849" y="4407876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5" name="图片 44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6638088" y="4402953"/>
              <a:ext cx="2047042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8" name="图片 47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4682615" y="4402953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9" name="图片 48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2501490" y="4402953"/>
              <a:ext cx="2040407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0" name="图片 49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0781322" y="4402953"/>
              <a:ext cx="1814754" cy="136106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1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1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42423" y="1993908"/>
            <a:ext cx="7559040" cy="768129"/>
            <a:chOff x="2470289" y="3295871"/>
            <a:chExt cx="7559040" cy="768129"/>
          </a:xfrm>
        </p:grpSpPr>
        <p:pic>
          <p:nvPicPr>
            <p:cNvPr id="31" name="图片 30"/>
            <p:cNvPicPr>
              <a:picLocks noChangeAspect="true"/>
            </p:cNvPicPr>
            <p:nvPr/>
          </p:nvPicPr>
          <p:blipFill rotWithShape="true">
            <a:blip r:embed="rId15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true"/>
            </p:cNvPicPr>
            <p:nvPr/>
          </p:nvPicPr>
          <p:blipFill rotWithShape="true">
            <a:blip r:embed="rId15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33" name="文本框 32"/>
            <p:cNvSpPr txBox="true"/>
            <p:nvPr/>
          </p:nvSpPr>
          <p:spPr>
            <a:xfrm>
              <a:off x="4523167" y="3449103"/>
              <a:ext cx="345328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创新产教融合</a:t>
              </a:r>
              <a:endParaRPr lang="zh-CN" altLang="en-US" sz="24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sp>
        <p:nvSpPr>
          <p:cNvPr id="35" name="文本框 34"/>
          <p:cNvSpPr txBox="true"/>
          <p:nvPr/>
        </p:nvSpPr>
        <p:spPr>
          <a:xfrm>
            <a:off x="3617166" y="2838086"/>
            <a:ext cx="8263407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与聊城大学政管学院合作，创新开设机关事务产教融合课程，推动机关事务政策理论进课堂、算学分。</a:t>
            </a:r>
            <a:endParaRPr lang="zh-CN" altLang="en-US" sz="1800" dirty="0">
              <a:blipFill>
                <a:blip r:embed="rId16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54" name="图片 53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0" r="50"/>
          <a:stretch>
            <a:fillRect/>
          </a:stretch>
        </p:blipFill>
        <p:spPr>
          <a:xfrm>
            <a:off x="0" y="3151464"/>
            <a:ext cx="3617166" cy="3706536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-31178" y="1937651"/>
            <a:ext cx="3524457" cy="3996267"/>
            <a:chOff x="-31178" y="1937651"/>
            <a:chExt cx="3524457" cy="3996267"/>
          </a:xfrm>
        </p:grpSpPr>
        <p:sp>
          <p:nvSpPr>
            <p:cNvPr id="34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完善解读机制</a:t>
              </a:r>
              <a:endParaRPr lang="zh-CN" altLang="en-US" dirty="0"/>
            </a:p>
          </p:txBody>
        </p:sp>
        <p:sp>
          <p:nvSpPr>
            <p:cNvPr id="46" name="文本框 4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  <p:sp>
          <p:nvSpPr>
            <p:cNvPr id="47" name="文本框 4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拓宽解读渠道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1.05665 -4.81481E-6 " pathEditMode="relative" rAng="0" ptsTypes="AA">
                                      <p:cBhvr>
                                        <p:cTn id="20" dur="1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2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1.05664 -1.85185E-6 " pathEditMode="relative" rAng="0" ptsTypes="AA">
                                      <p:cBhvr>
                                        <p:cTn id="22" dur="1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3896404"/>
            <a:ext cx="13368934" cy="1710000"/>
            <a:chOff x="2501490" y="4510037"/>
            <a:chExt cx="10596315" cy="1355358"/>
          </a:xfrm>
        </p:grpSpPr>
        <p:pic>
          <p:nvPicPr>
            <p:cNvPr id="23" name="图片 22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8919883" y="4510037"/>
              <a:ext cx="2038459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4" name="图片 23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6780418" y="4510037"/>
              <a:ext cx="2038460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5" name="图片 24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4640955" y="4510037"/>
              <a:ext cx="2038458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6" name="图片 25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2501490" y="4510037"/>
              <a:ext cx="2038460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7" name="图片 26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1059346" y="4510037"/>
              <a:ext cx="2038459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51" name="组合 50"/>
          <p:cNvGrpSpPr/>
          <p:nvPr/>
        </p:nvGrpSpPr>
        <p:grpSpPr>
          <a:xfrm>
            <a:off x="13496366" y="3896404"/>
            <a:ext cx="13368934" cy="1710000"/>
            <a:chOff x="2501490" y="4510037"/>
            <a:chExt cx="10596315" cy="1355358"/>
          </a:xfrm>
        </p:grpSpPr>
        <p:pic>
          <p:nvPicPr>
            <p:cNvPr id="52" name="图片 51"/>
            <p:cNvPicPr>
              <a:picLocks noChangeAspect="true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8919883" y="4510037"/>
              <a:ext cx="2038459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3" name="图片 52"/>
            <p:cNvPicPr>
              <a:picLocks noChangeAspect="true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6780418" y="4510037"/>
              <a:ext cx="2038460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61" name="图片 60"/>
            <p:cNvPicPr>
              <a:picLocks noChangeAspect="true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4640955" y="4510037"/>
              <a:ext cx="2038458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62" name="图片 61"/>
            <p:cNvPicPr>
              <a:picLocks noChangeAspect="true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2501490" y="4510037"/>
              <a:ext cx="2038460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63" name="图片 62"/>
            <p:cNvPicPr>
              <a:picLocks noChangeAspect="true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1059346" y="4510037"/>
              <a:ext cx="2038459" cy="1355358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1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1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42423" y="1993908"/>
            <a:ext cx="7559040" cy="768129"/>
            <a:chOff x="2470289" y="3295871"/>
            <a:chExt cx="7559040" cy="768129"/>
          </a:xfrm>
        </p:grpSpPr>
        <p:pic>
          <p:nvPicPr>
            <p:cNvPr id="31" name="图片 30"/>
            <p:cNvPicPr>
              <a:picLocks noChangeAspect="true"/>
            </p:cNvPicPr>
            <p:nvPr/>
          </p:nvPicPr>
          <p:blipFill rotWithShape="true">
            <a:blip r:embed="rId15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flipV="true">
              <a:off x="2470289" y="3930871"/>
              <a:ext cx="7559040" cy="13312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true"/>
            </p:cNvPicPr>
            <p:nvPr/>
          </p:nvPicPr>
          <p:blipFill rotWithShape="true">
            <a:blip r:embed="rId15" cstate="print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 t="1" b="21588"/>
            <a:stretch>
              <a:fillRect/>
            </a:stretch>
          </p:blipFill>
          <p:spPr>
            <a:xfrm rot="10800000" flipV="true">
              <a:off x="2470289" y="3295871"/>
              <a:ext cx="7559040" cy="133129"/>
            </a:xfrm>
            <a:prstGeom prst="rect">
              <a:avLst/>
            </a:prstGeom>
          </p:spPr>
        </p:pic>
        <p:sp>
          <p:nvSpPr>
            <p:cNvPr id="33" name="文本框 32"/>
            <p:cNvSpPr txBox="true"/>
            <p:nvPr/>
          </p:nvSpPr>
          <p:spPr>
            <a:xfrm>
              <a:off x="4523167" y="3449103"/>
              <a:ext cx="345328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36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27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r>
                <a:rPr lang="zh-CN" altLang="en-US" sz="2400" dirty="0"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打造典型案例</a:t>
              </a:r>
              <a:endParaRPr lang="zh-CN" altLang="en-US" sz="24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sp>
        <p:nvSpPr>
          <p:cNvPr id="35" name="文本框 34"/>
          <p:cNvSpPr txBox="true"/>
          <p:nvPr/>
        </p:nvSpPr>
        <p:spPr>
          <a:xfrm>
            <a:off x="3642422" y="2838086"/>
            <a:ext cx="8238151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zh-CN" altLang="en-US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节能周期间创新开展公共机构合同能源管理项目观摩会，推动</a:t>
            </a:r>
            <a:r>
              <a:rPr lang="en-US" altLang="zh-CN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《</a:t>
            </a:r>
            <a:r>
              <a:rPr lang="zh-CN" altLang="en-US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聊城市合同能源管理办法</a:t>
            </a:r>
            <a:r>
              <a:rPr lang="en-US" altLang="zh-CN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》</a:t>
            </a:r>
            <a:r>
              <a:rPr lang="zh-CN" altLang="en-US" sz="1800" dirty="0">
                <a:blipFill>
                  <a:blip r:embed="rId16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等政策文件具象化、具体化。</a:t>
            </a:r>
            <a:endParaRPr lang="zh-CN" altLang="en-US" sz="1800" dirty="0">
              <a:blipFill>
                <a:blip r:embed="rId16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54" name="图片 53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0" r="50"/>
          <a:stretch>
            <a:fillRect/>
          </a:stretch>
        </p:blipFill>
        <p:spPr>
          <a:xfrm>
            <a:off x="0" y="3151464"/>
            <a:ext cx="3617166" cy="3706536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-31178" y="1937651"/>
            <a:ext cx="3524457" cy="3996267"/>
            <a:chOff x="-31178" y="1937651"/>
            <a:chExt cx="3524457" cy="3996267"/>
          </a:xfrm>
        </p:grpSpPr>
        <p:sp>
          <p:nvSpPr>
            <p:cNvPr id="34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完善解读机制</a:t>
              </a:r>
              <a:endParaRPr lang="zh-CN" altLang="en-US" dirty="0"/>
            </a:p>
          </p:txBody>
        </p:sp>
        <p:sp>
          <p:nvSpPr>
            <p:cNvPr id="46" name="文本框 4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16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</a:t>
              </a:r>
              <a:endParaRPr lang="zh-CN" altLang="en-US" dirty="0"/>
            </a:p>
          </p:txBody>
        </p:sp>
        <p:sp>
          <p:nvSpPr>
            <p:cNvPr id="47" name="文本框 4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>
              <a:defPPr>
                <a:defRPr lang="zh-CN"/>
              </a:defPPr>
              <a:lvl1pPr algn="ctr">
                <a:defRPr sz="2800" b="1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拓宽解读渠道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1.11068 -4.07407E-6 " pathEditMode="relative" rAng="0" ptsTypes="AA">
                                      <p:cBhvr>
                                        <p:cTn id="20" dur="1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3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1.11068 -4.07407E-6 " pathEditMode="relative" rAng="0" ptsTypes="AA">
                                      <p:cBhvr>
                                        <p:cTn id="22" dur="1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8866" y="-2050853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true"/>
          <p:nvPr/>
        </p:nvSpPr>
        <p:spPr>
          <a:xfrm>
            <a:off x="6182995" y="2867660"/>
            <a:ext cx="5485765" cy="17532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</a:pPr>
            <a:r>
              <a:rPr lang="en-US" altLang="zh-CN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2023</a:t>
            </a:r>
            <a:r>
              <a:rPr lang="zh-CN" altLang="en-US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年</a:t>
            </a:r>
            <a:r>
              <a:rPr lang="en-US" altLang="zh-CN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7</a:t>
            </a:r>
            <a:r>
              <a:rPr lang="zh-CN" altLang="en-US" sz="2400" dirty="0"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月，市机关事务管理局政务公开经验做法被“政务公开看山东”平台采纳并发布。</a:t>
            </a:r>
            <a:endParaRPr lang="zh-CN" altLang="en-US" sz="2400" dirty="0">
              <a:blipFill>
                <a:blip r:embed="rId5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pic>
        <p:nvPicPr>
          <p:cNvPr id="12" name="图片 11" descr="微信图片_2024072911264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115" y="2055495"/>
            <a:ext cx="4336415" cy="4336415"/>
          </a:xfrm>
          <a:prstGeom prst="rect">
            <a:avLst/>
          </a:prstGeom>
          <a:ln w="12700" cmpd="sng">
            <a:solidFill>
              <a:srgbClr val="FFC000"/>
            </a:solidFill>
            <a:prstDash val="soli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true"/>
          </p:cNvPicPr>
          <p:nvPr/>
        </p:nvPicPr>
        <p:blipFill rotWithShape="true">
          <a:blip r:embed="rId1">
            <a:alphaModFix amt="20000"/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9367" b="26097"/>
          <a:stretch>
            <a:fillRect/>
          </a:stretch>
        </p:blipFill>
        <p:spPr>
          <a:xfrm flipH="true"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PA_文本框 19"/>
          <p:cNvSpPr txBox="true"/>
          <p:nvPr>
            <p:custDataLst>
              <p:tags r:id="rId2"/>
            </p:custDataLst>
          </p:nvPr>
        </p:nvSpPr>
        <p:spPr>
          <a:xfrm>
            <a:off x="1079500" y="2031365"/>
            <a:ext cx="10325100" cy="23069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4400" b="1">
                <a:blipFill dpi="0" rotWithShape="true">
                  <a:blip r:embed="rId3">
                    <a:extLst>
                      <a:ext uri="{28A0092B-C50C-407E-A947-70E740481C1C}">
                        <a14:useLocalDpi xmlns:a14="http://schemas.microsoft.com/office/drawing/2010/main" val="false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41300" algn="ctr" rotWithShape="0">
                    <a:srgbClr val="FFC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600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    </a:t>
            </a:r>
            <a:r>
              <a:rPr lang="zh-CN" altLang="en-US" sz="3600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在高效服务保障与降低运行成本之间把握平衡，是机关事务工作的中心课题，我们将一如既往，从实际出发，当好“大管家”，做好“服务员”，为党政机关高效有序运转兜底护航！</a:t>
            </a:r>
            <a:endParaRPr lang="zh-CN" altLang="en-US" sz="3600" spc="-150" dirty="0">
              <a:gradFill>
                <a:gsLst>
                  <a:gs pos="96281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0" scaled="true"/>
              </a:gradFill>
              <a:effectLst>
                <a:glow rad="114300">
                  <a:srgbClr val="A9E7FD">
                    <a:alpha val="0"/>
                  </a:srgbClr>
                </a:glow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>
          <a:xfrm>
            <a:off x="7838" y="2584740"/>
            <a:ext cx="12175053" cy="3129369"/>
          </a:xfrm>
          <a:prstGeom prst="rect">
            <a:avLst/>
          </a:prstGeom>
        </p:spPr>
      </p:pic>
      <p:sp>
        <p:nvSpPr>
          <p:cNvPr id="26" name="矩形 259"/>
          <p:cNvSpPr>
            <a:spLocks noChangeArrowheads="true"/>
          </p:cNvSpPr>
          <p:nvPr/>
        </p:nvSpPr>
        <p:spPr bwMode="auto">
          <a:xfrm>
            <a:off x="1926486" y="890706"/>
            <a:ext cx="833775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dist">
              <a:buNone/>
            </a:pPr>
            <a:r>
              <a:rPr lang="zh-CN" altLang="en-US" sz="13800" b="1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sym typeface="Source Han Serif SC" panose="02020400000000000000" pitchFamily="18" charset="-122"/>
              </a:rPr>
              <a:t>汇报完毕</a:t>
            </a:r>
            <a:endParaRPr lang="zh-CN" altLang="en-US" sz="13800" b="1" dirty="0">
              <a:gradFill>
                <a:gsLst>
                  <a:gs pos="96281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0" scaled="true"/>
              </a:gradFill>
              <a:sym typeface="Source Han Serif SC" panose="02020400000000000000" pitchFamily="18" charset="-122"/>
            </a:endParaRPr>
          </a:p>
        </p:txBody>
      </p:sp>
      <p:sp>
        <p:nvSpPr>
          <p:cNvPr id="27" name="矩形 259"/>
          <p:cNvSpPr>
            <a:spLocks noChangeArrowheads="true"/>
          </p:cNvSpPr>
          <p:nvPr/>
        </p:nvSpPr>
        <p:spPr bwMode="auto">
          <a:xfrm>
            <a:off x="1927121" y="6026639"/>
            <a:ext cx="7433818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    2024</a:t>
            </a:r>
            <a:r>
              <a:rPr lang="zh-CN" altLang="en-US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30</a:t>
            </a:r>
            <a:r>
              <a:rPr lang="zh-CN" altLang="en-US" sz="1600" dirty="0">
                <a:solidFill>
                  <a:schemeClr val="bg1"/>
                </a:solidFill>
                <a:cs typeface="Arial" panose="02080604020202020204" pitchFamily="34" charset="0"/>
                <a:sym typeface="Source Han Serif SC" panose="02020400000000000000" pitchFamily="18" charset="-122"/>
              </a:rPr>
              <a:t>日</a:t>
            </a:r>
            <a:endParaRPr lang="zh-CN" altLang="en-US" sz="1600" dirty="0">
              <a:solidFill>
                <a:schemeClr val="bg1"/>
              </a:solidFill>
              <a:cs typeface="Arial" panose="0208060402020202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44044" y="5626529"/>
            <a:ext cx="782319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2000" kern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  <a:sym typeface="Source Han Serif SC" panose="02020400000000000000" pitchFamily="18" charset="-122"/>
              </a:rPr>
              <a:t>聊城市机关事务管理局</a:t>
            </a:r>
            <a:endParaRPr lang="en-US" altLang="zh-CN" sz="2000" kern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  <a:sym typeface="Source Han Serif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16" name="PA_文本框 19"/>
          <p:cNvSpPr txBox="true"/>
          <p:nvPr>
            <p:custDataLst>
              <p:tags r:id="rId2"/>
            </p:custDataLst>
          </p:nvPr>
        </p:nvSpPr>
        <p:spPr>
          <a:xfrm>
            <a:off x="1533212" y="2982969"/>
            <a:ext cx="5814946" cy="1200329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31750" prstMaterial="powder">
              <a:bevelT w="25400" h="12700" prst="hardEdge"/>
            </a:sp3d>
          </a:bodyPr>
          <a:lstStyle>
            <a:defPPr>
              <a:defRPr lang="zh-CN"/>
            </a:defPPr>
            <a:lvl1pPr algn="ctr">
              <a:defRPr sz="4400" b="1">
                <a:blipFill dpi="0" rotWithShape="true">
                  <a:blip r:embed="rId3">
                    <a:extLst>
                      <a:ext uri="{28A0092B-C50C-407E-A947-70E740481C1C}">
                        <a14:useLocalDpi xmlns:a14="http://schemas.microsoft.com/office/drawing/2010/main" val="false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41300" algn="ctr" rotWithShape="0">
                    <a:srgbClr val="FFC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7200" i="1" dirty="0">
                <a:gradFill>
                  <a:gsLst>
                    <a:gs pos="100000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4800000" scaled="false"/>
                </a:gradFill>
                <a:effectLst>
                  <a:outerShdw blurRad="241300" algn="ctr" rotWithShape="0">
                    <a:srgbClr val="2C82B3"/>
                  </a:outerShdw>
                </a:effectLst>
                <a:sym typeface="微软雅黑" panose="020B0503020204020204" pitchFamily="34" charset="-122"/>
              </a:rPr>
              <a:t>入选案例介绍</a:t>
            </a:r>
            <a:endParaRPr lang="zh-CN" altLang="en-US" sz="7200" i="1" dirty="0">
              <a:gradFill>
                <a:gsLst>
                  <a:gs pos="100000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4800000" scaled="false"/>
              </a:gradFill>
              <a:effectLst>
                <a:outerShdw blurRad="241300" algn="ctr" rotWithShape="0">
                  <a:srgbClr val="2C82B3"/>
                </a:outerShdw>
              </a:effectLst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609723" y="851777"/>
            <a:ext cx="2951720" cy="646331"/>
            <a:chOff x="6609723" y="851777"/>
            <a:chExt cx="2951720" cy="646331"/>
          </a:xfrm>
        </p:grpSpPr>
        <p:sp>
          <p:nvSpPr>
            <p:cNvPr id="14" name="文本框 13"/>
            <p:cNvSpPr txBox="true"/>
            <p:nvPr/>
          </p:nvSpPr>
          <p:spPr>
            <a:xfrm>
              <a:off x="7441664" y="851777"/>
              <a:ext cx="202177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7200" b="1" i="1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outerShdw blurRad="241300" algn="ctr" rotWithShape="0">
                      <a:srgbClr val="2C82B3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600" dirty="0">
                  <a:ln>
                    <a:solidFill>
                      <a:srgbClr val="41C4FF"/>
                    </a:solidFill>
                  </a:ln>
                  <a:effectLst/>
                </a:rPr>
                <a:t>视频回顾 </a:t>
              </a:r>
              <a:endParaRPr lang="zh-CN" altLang="en-US" sz="3600" dirty="0">
                <a:ln>
                  <a:solidFill>
                    <a:srgbClr val="41C4FF"/>
                  </a:solidFill>
                </a:ln>
                <a:effectLst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6609723" y="1488169"/>
              <a:ext cx="295172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7557253" y="1805724"/>
            <a:ext cx="2951720" cy="646331"/>
            <a:chOff x="7557253" y="1805724"/>
            <a:chExt cx="2951720" cy="646331"/>
          </a:xfrm>
        </p:grpSpPr>
        <p:sp>
          <p:nvSpPr>
            <p:cNvPr id="20" name="文本框 19"/>
            <p:cNvSpPr txBox="true"/>
            <p:nvPr/>
          </p:nvSpPr>
          <p:spPr>
            <a:xfrm>
              <a:off x="8243827" y="1805724"/>
              <a:ext cx="202177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3600" b="1" i="1">
                  <a:ln>
                    <a:solidFill>
                      <a:srgbClr val="41C4FF"/>
                    </a:solidFill>
                  </a:ln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背景介绍 </a:t>
              </a:r>
              <a:endParaRPr lang="zh-CN" altLang="en-US" dirty="0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7557253" y="2452055"/>
              <a:ext cx="295172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7987574" y="2936803"/>
            <a:ext cx="2951720" cy="666612"/>
            <a:chOff x="7987574" y="2936803"/>
            <a:chExt cx="2951720" cy="666612"/>
          </a:xfrm>
        </p:grpSpPr>
        <p:sp>
          <p:nvSpPr>
            <p:cNvPr id="23" name="文本框 22"/>
            <p:cNvSpPr txBox="true"/>
            <p:nvPr/>
          </p:nvSpPr>
          <p:spPr>
            <a:xfrm>
              <a:off x="8678156" y="2936803"/>
              <a:ext cx="202177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3600" b="1" i="1">
                  <a:ln>
                    <a:solidFill>
                      <a:srgbClr val="41C4FF"/>
                    </a:solidFill>
                  </a:ln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突出问题 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7987574" y="3603415"/>
              <a:ext cx="295172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8011095" y="4183298"/>
            <a:ext cx="2951720" cy="646331"/>
            <a:chOff x="8011095" y="4183298"/>
            <a:chExt cx="2951720" cy="646331"/>
          </a:xfrm>
        </p:grpSpPr>
        <p:sp>
          <p:nvSpPr>
            <p:cNvPr id="26" name="文本框 25"/>
            <p:cNvSpPr txBox="true"/>
            <p:nvPr/>
          </p:nvSpPr>
          <p:spPr>
            <a:xfrm>
              <a:off x="8941045" y="4183298"/>
              <a:ext cx="202177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3600" b="1" i="1">
                  <a:ln>
                    <a:solidFill>
                      <a:srgbClr val="41C4FF"/>
                    </a:solidFill>
                  </a:ln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原因分析</a:t>
              </a:r>
              <a:endParaRPr lang="zh-CN" altLang="en-US" dirty="0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8011095" y="4808574"/>
              <a:ext cx="295172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true"/>
          </p:cNvPicPr>
          <p:nvPr/>
        </p:nvPicPr>
        <p:blipFill rotWithShape="true">
          <a:blip r:embed="rId4">
            <a:alphaModFix amt="20000"/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9367" b="26097"/>
          <a:stretch>
            <a:fillRect/>
          </a:stretch>
        </p:blipFill>
        <p:spPr>
          <a:xfrm flipH="true">
            <a:off x="-1587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205606" y="-2089588"/>
            <a:ext cx="10083299" cy="6858000"/>
            <a:chOff x="1205606" y="-2070538"/>
            <a:chExt cx="10083299" cy="6858000"/>
          </a:xfrm>
        </p:grpSpPr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086650"/>
              <a:ext cx="10083299" cy="389663"/>
            </a:xfrm>
            <a:prstGeom prst="rect">
              <a:avLst/>
            </a:prstGeom>
          </p:spPr>
        </p:pic>
        <p:sp>
          <p:nvSpPr>
            <p:cNvPr id="9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209482" y="512587"/>
              <a:ext cx="5814946" cy="7683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视频回顾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 descr="截图_选择区域_2024072910422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951865" y="2063750"/>
            <a:ext cx="4375150" cy="2303145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pic>
        <p:nvPicPr>
          <p:cNvPr id="3" name="图片 2" descr="截图_选择区域_2024072910430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365" y="2376805"/>
            <a:ext cx="4373880" cy="2284095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pic>
        <p:nvPicPr>
          <p:cNvPr id="4" name="图片 3" descr="截图_选择区域_2024072910434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865" y="2689860"/>
            <a:ext cx="4375150" cy="2268855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pic>
        <p:nvPicPr>
          <p:cNvPr id="5" name="图片 4" descr="截图_选择区域_20240729104427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365" y="3015615"/>
            <a:ext cx="4374515" cy="2298700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pic>
        <p:nvPicPr>
          <p:cNvPr id="6" name="图片 5" descr="截图_选择区域_2024072910545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865" y="3331845"/>
            <a:ext cx="4374515" cy="2294255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pic>
        <p:nvPicPr>
          <p:cNvPr id="8" name="图片 7" descr="截图_选择区域_2024072910553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9365" y="3644265"/>
            <a:ext cx="4373880" cy="2272665"/>
          </a:xfrm>
          <a:prstGeom prst="rect">
            <a:avLst/>
          </a:prstGeom>
          <a:noFill/>
          <a:ln w="12700" cmpd="sng">
            <a:noFill/>
            <a:prstDash val="solid"/>
          </a:ln>
          <a:effectLst>
            <a:glow rad="76200">
              <a:srgbClr val="FFFFFF"/>
            </a:glow>
          </a:effectLst>
        </p:spPr>
      </p:pic>
      <p:sp>
        <p:nvSpPr>
          <p:cNvPr id="11" name="文本框 10"/>
          <p:cNvSpPr txBox="true"/>
          <p:nvPr/>
        </p:nvSpPr>
        <p:spPr>
          <a:xfrm>
            <a:off x="7480935" y="2063750"/>
            <a:ext cx="3924935" cy="34150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5400000" scaled="fals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视频案例通过动漫形式，对公车管理使用方面关注度较高的5个问题进行了解读，内容充分结合政策规定，简单、直白、务实、管用。</a:t>
            </a:r>
            <a:endParaRPr lang="zh-CN" altLang="en-US" sz="1600" dirty="0">
              <a:gradFill>
                <a:gsLst>
                  <a:gs pos="0">
                    <a:srgbClr val="C0DBE6"/>
                  </a:gs>
                  <a:gs pos="100000">
                    <a:srgbClr val="2296D8"/>
                  </a:gs>
                </a:gsLst>
                <a:lin ang="5400000" scaled="false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5400000" scaled="fals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视频以聊城的5个地标性建筑为主线，“聊城制造”的地域属性鲜明突出。</a:t>
            </a:r>
            <a:endParaRPr lang="zh-CN" altLang="en-US" sz="1600" dirty="0">
              <a:gradFill>
                <a:gsLst>
                  <a:gs pos="0">
                    <a:srgbClr val="C0DBE6"/>
                  </a:gs>
                  <a:gs pos="100000">
                    <a:srgbClr val="2296D8"/>
                  </a:gs>
                </a:gsLst>
                <a:lin ang="5400000" scaled="false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5400000" scaled="false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视频上传在我局官方网站及微信公众号，并将视频二维码张贴在统管公车内部，直达受众一线，便捷好获取。</a:t>
            </a:r>
            <a:endParaRPr lang="zh-CN" altLang="en-US" sz="1600" dirty="0">
              <a:gradFill>
                <a:gsLst>
                  <a:gs pos="0">
                    <a:srgbClr val="C0DBE6"/>
                  </a:gs>
                  <a:gs pos="100000">
                    <a:srgbClr val="2296D8"/>
                  </a:gs>
                </a:gsLst>
                <a:lin ang="5400000" scaled="false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  <p:sp>
        <p:nvSpPr>
          <p:cNvPr id="13" name="文本框 12"/>
          <p:cNvSpPr txBox="true"/>
          <p:nvPr/>
        </p:nvSpPr>
        <p:spPr>
          <a:xfrm>
            <a:off x="832485" y="1611948"/>
            <a:ext cx="894080" cy="3067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algn="l"/>
            <a:r>
              <a:rPr lang="zh-CN" altLang="en-US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黑体简体" panose="02000000000000000000" charset="-122"/>
                <a:ea typeface="方正黑体简体" panose="02000000000000000000" charset="-122"/>
                <a:sym typeface="微软雅黑" panose="020B0503020204020204" pitchFamily="34" charset="-122"/>
              </a:rPr>
              <a:t>视频截图</a:t>
            </a:r>
            <a:endParaRPr lang="zh-CN" altLang="en-US" sz="14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黑体简体" panose="02000000000000000000" charset="-122"/>
              <a:ea typeface="方正黑体简体" panose="02000000000000000000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205606" y="-2070538"/>
            <a:ext cx="10083299" cy="6858000"/>
            <a:chOff x="1205606" y="-2070538"/>
            <a:chExt cx="10083299" cy="6858000"/>
          </a:xfrm>
        </p:grpSpPr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086650"/>
              <a:ext cx="10083299" cy="389663"/>
            </a:xfrm>
            <a:prstGeom prst="rect">
              <a:avLst/>
            </a:prstGeom>
          </p:spPr>
        </p:pic>
        <p:sp>
          <p:nvSpPr>
            <p:cNvPr id="9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209482" y="51204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背景介绍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true"/>
          <p:nvPr/>
        </p:nvSpPr>
        <p:spPr>
          <a:xfrm>
            <a:off x="1544955" y="1840461"/>
            <a:ext cx="9102090" cy="23069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dirty="0">
                <a:blipFill dpi="0" rotWithShape="true">
                  <a:blip r:embed="rId5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  党的十八大以来，特别是中央八项规定出台以来，公车管理使用愈发受到关注，违规配备使用公车的反面案例屡见不鲜。作为公务用车的主管部门，做好相关政策解读，为公务用车系好“安全带”，既是职责所在，也是形势所需。</a:t>
            </a:r>
            <a:endParaRPr lang="zh-CN" altLang="en-US" sz="1600" dirty="0">
              <a:blipFill dpi="0" rotWithShape="true">
                <a:blip r:embed="rId5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05606" y="-2070538"/>
            <a:ext cx="10083299" cy="6858000"/>
            <a:chOff x="1205606" y="-2070538"/>
            <a:chExt cx="10083299" cy="6858000"/>
          </a:xfrm>
        </p:grpSpPr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086650"/>
              <a:ext cx="10083299" cy="389663"/>
            </a:xfrm>
            <a:prstGeom prst="rect">
              <a:avLst/>
            </a:prstGeom>
          </p:spPr>
        </p:pic>
        <p:sp>
          <p:nvSpPr>
            <p:cNvPr id="16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209482" y="51204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背景介绍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3829" y="2169770"/>
            <a:ext cx="3781974" cy="3601580"/>
            <a:chOff x="1864148" y="1981126"/>
            <a:chExt cx="4264987" cy="2543444"/>
          </a:xfrm>
        </p:grpSpPr>
        <p:sp>
          <p:nvSpPr>
            <p:cNvPr id="47" name="矩形: 圆角 46"/>
            <p:cNvSpPr/>
            <p:nvPr/>
          </p:nvSpPr>
          <p:spPr>
            <a:xfrm>
              <a:off x="2020224" y="1981126"/>
              <a:ext cx="3873492" cy="2543444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41" name="文本框 40"/>
            <p:cNvSpPr txBox="true"/>
            <p:nvPr/>
          </p:nvSpPr>
          <p:spPr>
            <a:xfrm>
              <a:off x="1864148" y="2165081"/>
              <a:ext cx="42649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ln>
                    <a:solidFill>
                      <a:srgbClr val="38ACDF"/>
                    </a:solidFill>
                  </a:ln>
                  <a:sym typeface="Noto Sans CJK Regular" panose="020B0500000000000000" pitchFamily="34" charset="-122"/>
                </a:rPr>
                <a:t>市本级保留公车</a:t>
              </a:r>
              <a:endParaRPr lang="zh-CN" altLang="en-US" dirty="0">
                <a:ln>
                  <a:solidFill>
                    <a:srgbClr val="38ACDF"/>
                  </a:solidFill>
                </a:ln>
                <a:sym typeface="Noto Sans CJK Regular" panose="020B0500000000000000" pitchFamily="34" charset="-122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2399270" y="271030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2399270" y="327753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2399270" y="384476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true"/>
            <p:nvPr/>
          </p:nvSpPr>
          <p:spPr>
            <a:xfrm>
              <a:off x="2611140" y="2793866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1088</a:t>
              </a:r>
              <a:r>
                <a:rPr lang="zh-CN" altLang="en-US" dirty="0"/>
                <a:t>万公里</a:t>
              </a:r>
              <a:endParaRPr lang="zh-CN" altLang="en-US" dirty="0"/>
            </a:p>
          </p:txBody>
        </p:sp>
        <p:sp>
          <p:nvSpPr>
            <p:cNvPr id="63" name="文本框 62"/>
            <p:cNvSpPr txBox="true"/>
            <p:nvPr/>
          </p:nvSpPr>
          <p:spPr>
            <a:xfrm>
              <a:off x="2611140" y="3361096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2086</a:t>
              </a:r>
              <a:r>
                <a:rPr lang="zh-CN" altLang="en-US" dirty="0"/>
                <a:t>万元</a:t>
              </a:r>
              <a:endParaRPr lang="zh-CN" altLang="en-US" dirty="0"/>
            </a:p>
          </p:txBody>
        </p:sp>
        <p:sp>
          <p:nvSpPr>
            <p:cNvPr id="64" name="文本框 63"/>
            <p:cNvSpPr txBox="true"/>
            <p:nvPr/>
          </p:nvSpPr>
          <p:spPr>
            <a:xfrm>
              <a:off x="2611140" y="3928328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000" b="0" dirty="0"/>
                <a:t>1.92</a:t>
              </a:r>
              <a:r>
                <a:rPr lang="zh-CN" altLang="en-US" sz="2000" b="0" dirty="0"/>
                <a:t>元</a:t>
              </a:r>
              <a:r>
                <a:rPr lang="en-US" altLang="zh-CN" sz="2000" b="0" dirty="0"/>
                <a:t>/</a:t>
              </a:r>
              <a:r>
                <a:rPr lang="zh-CN" altLang="en-US" sz="2000" b="0" dirty="0"/>
                <a:t>公里</a:t>
              </a:r>
              <a:endParaRPr lang="zh-CN" altLang="en-US" sz="2000" b="0" dirty="0"/>
            </a:p>
          </p:txBody>
        </p:sp>
      </p:grpSp>
      <p:sp>
        <p:nvSpPr>
          <p:cNvPr id="70" name="文本框 69"/>
          <p:cNvSpPr txBox="true"/>
          <p:nvPr/>
        </p:nvSpPr>
        <p:spPr>
          <a:xfrm>
            <a:off x="8510248" y="6345959"/>
            <a:ext cx="37973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4400" b="1" spc="60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spc="0" dirty="0">
                <a:blipFill>
                  <a:blip r:embed="rId5"/>
                  <a:stretch>
                    <a:fillRect/>
                  </a:stretch>
                </a:blipFill>
                <a:effectLst>
                  <a:glow rad="114300">
                    <a:srgbClr val="A9E7FD">
                      <a:alpha val="0"/>
                    </a:srgbClr>
                  </a:glow>
                </a:effectLst>
              </a:rPr>
              <a:t>（</a:t>
            </a:r>
            <a:r>
              <a:rPr lang="zh-CN" altLang="en-US" sz="1800" spc="0" dirty="0">
                <a:blipFill>
                  <a:blip r:embed="rId5"/>
                  <a:stretch>
                    <a:fillRect/>
                  </a:stretch>
                </a:blipFill>
                <a:effectLst>
                  <a:glow rad="114300">
                    <a:srgbClr val="A9E7FD">
                      <a:alpha val="0"/>
                    </a:srgbClr>
                  </a:glow>
                </a:effectLst>
                <a:sym typeface="+mn-ea"/>
              </a:rPr>
              <a:t>以上数据均为</a:t>
            </a:r>
            <a:r>
              <a:rPr lang="en-US" altLang="zh-CN" sz="1800" spc="0" dirty="0">
                <a:blipFill>
                  <a:blip r:embed="rId5"/>
                  <a:stretch>
                    <a:fillRect/>
                  </a:stretch>
                </a:blipFill>
                <a:effectLst>
                  <a:glow rad="114300">
                    <a:srgbClr val="A9E7FD">
                      <a:alpha val="0"/>
                    </a:srgbClr>
                  </a:glow>
                </a:effectLst>
                <a:sym typeface="+mn-ea"/>
              </a:rPr>
              <a:t>2023</a:t>
            </a:r>
            <a:r>
              <a:rPr lang="zh-CN" altLang="en-US" sz="1800" spc="0" dirty="0">
                <a:blipFill>
                  <a:blip r:embed="rId5"/>
                  <a:stretch>
                    <a:fillRect/>
                  </a:stretch>
                </a:blipFill>
                <a:effectLst>
                  <a:glow rad="114300">
                    <a:srgbClr val="A9E7FD">
                      <a:alpha val="0"/>
                    </a:srgbClr>
                  </a:glow>
                </a:effectLst>
                <a:sym typeface="+mn-ea"/>
              </a:rPr>
              <a:t>年统计数据</a:t>
            </a:r>
            <a:r>
              <a:rPr lang="zh-CN" altLang="en-US" sz="1800" spc="0" dirty="0">
                <a:blipFill>
                  <a:blip r:embed="rId5"/>
                  <a:stretch>
                    <a:fillRect/>
                  </a:stretch>
                </a:blipFill>
                <a:effectLst>
                  <a:glow rad="114300">
                    <a:srgbClr val="A9E7FD">
                      <a:alpha val="0"/>
                    </a:srgbClr>
                  </a:glow>
                </a:effectLst>
              </a:rPr>
              <a:t>）</a:t>
            </a:r>
            <a:endParaRPr lang="zh-CN" altLang="en-US" sz="1800" spc="0" dirty="0">
              <a:blipFill>
                <a:blip r:embed="rId5"/>
                <a:stretch>
                  <a:fillRect/>
                </a:stretch>
              </a:blipFill>
              <a:effectLst>
                <a:glow rad="114300">
                  <a:srgbClr val="A9E7FD">
                    <a:alpha val="0"/>
                  </a:srgbClr>
                </a:glow>
              </a:effectLst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595769" y="2169770"/>
            <a:ext cx="3781974" cy="3601580"/>
            <a:chOff x="1864148" y="1981126"/>
            <a:chExt cx="4264987" cy="2543444"/>
          </a:xfrm>
        </p:grpSpPr>
        <p:sp>
          <p:nvSpPr>
            <p:cNvPr id="23" name="矩形: 圆角 22"/>
            <p:cNvSpPr/>
            <p:nvPr/>
          </p:nvSpPr>
          <p:spPr>
            <a:xfrm>
              <a:off x="2020224" y="1981126"/>
              <a:ext cx="3873492" cy="2543444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24" name="文本框 23"/>
            <p:cNvSpPr txBox="true"/>
            <p:nvPr/>
          </p:nvSpPr>
          <p:spPr>
            <a:xfrm>
              <a:off x="1864148" y="2165081"/>
              <a:ext cx="42649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ln>
                    <a:solidFill>
                      <a:srgbClr val="38ACDF"/>
                    </a:solidFill>
                  </a:ln>
                  <a:sym typeface="Noto Sans CJK Regular" panose="020B0500000000000000" pitchFamily="34" charset="-122"/>
                </a:rPr>
                <a:t>市本级租用社会车辆</a:t>
              </a:r>
              <a:endParaRPr lang="zh-CN" altLang="en-US" dirty="0">
                <a:ln>
                  <a:solidFill>
                    <a:srgbClr val="38ACDF"/>
                  </a:solidFill>
                </a:ln>
                <a:sym typeface="Noto Sans CJK Regular" panose="020B0500000000000000" pitchFamily="34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2399270" y="271030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2399270" y="327753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399270" y="3844766"/>
              <a:ext cx="3194743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true"/>
            <p:nvPr/>
          </p:nvSpPr>
          <p:spPr>
            <a:xfrm>
              <a:off x="2611140" y="2793866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328</a:t>
              </a:r>
              <a:r>
                <a:rPr lang="zh-CN" altLang="en-US" dirty="0"/>
                <a:t>万公里</a:t>
              </a:r>
              <a:endParaRPr lang="zh-CN" altLang="en-US" dirty="0"/>
            </a:p>
          </p:txBody>
        </p:sp>
        <p:sp>
          <p:nvSpPr>
            <p:cNvPr id="29" name="文本框 28"/>
            <p:cNvSpPr txBox="true"/>
            <p:nvPr/>
          </p:nvSpPr>
          <p:spPr>
            <a:xfrm>
              <a:off x="2611140" y="3361096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1486</a:t>
              </a:r>
              <a:r>
                <a:rPr lang="zh-CN" altLang="en-US" dirty="0"/>
                <a:t>万元</a:t>
              </a:r>
              <a:endParaRPr lang="zh-CN" altLang="en-US" dirty="0"/>
            </a:p>
          </p:txBody>
        </p:sp>
        <p:sp>
          <p:nvSpPr>
            <p:cNvPr id="30" name="文本框 29"/>
            <p:cNvSpPr txBox="true"/>
            <p:nvPr/>
          </p:nvSpPr>
          <p:spPr>
            <a:xfrm>
              <a:off x="2611140" y="3928328"/>
              <a:ext cx="27710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2000" b="0" dirty="0"/>
                <a:t>4.54</a:t>
              </a:r>
              <a:r>
                <a:rPr lang="zh-CN" altLang="en-US" sz="2000" b="0" dirty="0"/>
                <a:t>元</a:t>
              </a:r>
              <a:r>
                <a:rPr lang="en-US" altLang="zh-CN" sz="2000" b="0" dirty="0"/>
                <a:t>/</a:t>
              </a:r>
              <a:r>
                <a:rPr lang="zh-CN" altLang="en-US" sz="2000" b="0" dirty="0"/>
                <a:t>公里</a:t>
              </a:r>
              <a:endParaRPr lang="zh-CN" altLang="en-US" sz="2000" b="0" dirty="0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885770" y="1912025"/>
            <a:ext cx="1180032" cy="4122414"/>
            <a:chOff x="5530685" y="1722243"/>
            <a:chExt cx="1237923" cy="2911258"/>
          </a:xfrm>
        </p:grpSpPr>
        <p:sp>
          <p:nvSpPr>
            <p:cNvPr id="37" name="矩形: 圆角 36"/>
            <p:cNvSpPr/>
            <p:nvPr/>
          </p:nvSpPr>
          <p:spPr>
            <a:xfrm>
              <a:off x="5530685" y="1722243"/>
              <a:ext cx="1237923" cy="2911258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177800" dist="38100" sx="107000" sy="10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b="1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9" name="文本框 38"/>
            <p:cNvSpPr txBox="true"/>
            <p:nvPr/>
          </p:nvSpPr>
          <p:spPr>
            <a:xfrm>
              <a:off x="5629364" y="1968836"/>
              <a:ext cx="10405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类别</a:t>
              </a:r>
              <a:endParaRPr lang="zh-CN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  <p:sp>
          <p:nvSpPr>
            <p:cNvPr id="52" name="文本框 51"/>
            <p:cNvSpPr txBox="true"/>
            <p:nvPr/>
          </p:nvSpPr>
          <p:spPr>
            <a:xfrm>
              <a:off x="5722858" y="2747527"/>
              <a:ext cx="853577" cy="288570"/>
            </a:xfrm>
            <a:prstGeom prst="flowChartAlternateProcess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里程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true"/>
            <p:nvPr/>
          </p:nvSpPr>
          <p:spPr>
            <a:xfrm>
              <a:off x="5722858" y="3325571"/>
              <a:ext cx="853577" cy="28857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1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solidFill>
                    <a:srgbClr val="002060">
                      <a:alpha val="62000"/>
                    </a:srgbClr>
                  </a:solidFill>
                  <a:effectLst/>
                </a:rPr>
                <a:t>费用</a:t>
              </a:r>
              <a:endParaRPr lang="zh-CN" altLang="en-US" sz="1800" dirty="0">
                <a:solidFill>
                  <a:srgbClr val="002060">
                    <a:alpha val="62000"/>
                  </a:srgbClr>
                </a:solidFill>
                <a:effectLst/>
              </a:endParaRPr>
            </a:p>
          </p:txBody>
        </p:sp>
        <p:sp>
          <p:nvSpPr>
            <p:cNvPr id="60" name="文本框 59"/>
            <p:cNvSpPr txBox="true"/>
            <p:nvPr/>
          </p:nvSpPr>
          <p:spPr>
            <a:xfrm>
              <a:off x="5722858" y="3909301"/>
              <a:ext cx="853577" cy="28857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1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solidFill>
                    <a:srgbClr val="002060">
                      <a:alpha val="62000"/>
                    </a:srgbClr>
                  </a:solidFill>
                  <a:effectLst/>
                </a:rPr>
                <a:t>成本</a:t>
              </a:r>
              <a:endParaRPr lang="zh-CN" altLang="en-US" sz="1800" dirty="0">
                <a:solidFill>
                  <a:srgbClr val="002060">
                    <a:alpha val="62000"/>
                  </a:srgbClr>
                </a:solidFill>
                <a:effectLst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688806" y="2169770"/>
            <a:ext cx="2600099" cy="3601581"/>
            <a:chOff x="8688806" y="2006740"/>
            <a:chExt cx="2600099" cy="3601581"/>
          </a:xfrm>
        </p:grpSpPr>
        <p:sp>
          <p:nvSpPr>
            <p:cNvPr id="78" name="矩形: 圆角 77"/>
            <p:cNvSpPr/>
            <p:nvPr/>
          </p:nvSpPr>
          <p:spPr>
            <a:xfrm>
              <a:off x="8688806" y="2006740"/>
              <a:ext cx="2600099" cy="3601581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8882002" y="3060810"/>
              <a:ext cx="2144486" cy="0"/>
            </a:xfrm>
            <a:prstGeom prst="lin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0C62B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椭圆 80"/>
            <p:cNvSpPr/>
            <p:nvPr/>
          </p:nvSpPr>
          <p:spPr>
            <a:xfrm>
              <a:off x="9122489" y="3369813"/>
              <a:ext cx="1729222" cy="1730303"/>
            </a:xfrm>
            <a:prstGeom prst="ellipse">
              <a:avLst/>
            </a:prstGeom>
            <a:gradFill flip="none" rotWithShape="true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innerShdw blurRad="101600" dist="88900" dir="13500000">
                <a:prstClr val="black">
                  <a:alpha val="4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20%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true"/>
            <p:nvPr/>
          </p:nvSpPr>
          <p:spPr>
            <a:xfrm>
              <a:off x="9124394" y="3781001"/>
              <a:ext cx="1729224" cy="6467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1">
                  <a:blipFill>
                    <a:blip r:embed="rId5"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600" b="0" dirty="0">
                  <a:solidFill>
                    <a:srgbClr val="002060">
                      <a:alpha val="62000"/>
                    </a:srgbClr>
                  </a:solidFill>
                  <a:effectLst/>
                </a:rPr>
                <a:t>全年行驶里程在</a:t>
              </a:r>
              <a:r>
                <a:rPr lang="en-US" altLang="zh-CN" sz="1600" b="0" dirty="0">
                  <a:solidFill>
                    <a:srgbClr val="002060">
                      <a:alpha val="62000"/>
                    </a:srgbClr>
                  </a:solidFill>
                  <a:effectLst/>
                </a:rPr>
                <a:t>100</a:t>
              </a:r>
              <a:r>
                <a:rPr lang="zh-CN" altLang="en-US" sz="1600" b="0" dirty="0">
                  <a:solidFill>
                    <a:srgbClr val="002060">
                      <a:alpha val="62000"/>
                    </a:srgbClr>
                  </a:solidFill>
                  <a:effectLst/>
                </a:rPr>
                <a:t>公里以下</a:t>
              </a:r>
              <a:endParaRPr lang="zh-CN" altLang="en-US" sz="1600" b="0" dirty="0">
                <a:solidFill>
                  <a:srgbClr val="002060">
                    <a:alpha val="62000"/>
                  </a:srgbClr>
                </a:solidFill>
                <a:effectLst/>
              </a:endParaRPr>
            </a:p>
          </p:txBody>
        </p:sp>
        <p:sp>
          <p:nvSpPr>
            <p:cNvPr id="84" name="文本框 83"/>
            <p:cNvSpPr txBox="true"/>
            <p:nvPr/>
          </p:nvSpPr>
          <p:spPr>
            <a:xfrm>
              <a:off x="9122490" y="2332484"/>
              <a:ext cx="16744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统管公车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05606" y="-2070538"/>
            <a:ext cx="10083299" cy="6858000"/>
            <a:chOff x="1205606" y="-2070538"/>
            <a:chExt cx="10083299" cy="6858000"/>
          </a:xfrm>
        </p:grpSpPr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086650"/>
              <a:ext cx="10083299" cy="389663"/>
            </a:xfrm>
            <a:prstGeom prst="rect">
              <a:avLst/>
            </a:prstGeom>
          </p:spPr>
        </p:pic>
        <p:sp>
          <p:nvSpPr>
            <p:cNvPr id="16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209482" y="51204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背景介绍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05606" y="-2239618"/>
            <a:ext cx="9862159" cy="6858000"/>
            <a:chOff x="1205606" y="-1524000"/>
            <a:chExt cx="9862159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570742"/>
              <a:ext cx="9862159" cy="57069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1524000"/>
              <a:ext cx="9144001" cy="6858000"/>
            </a:xfrm>
            <a:prstGeom prst="rect">
              <a:avLst/>
            </a:prstGeom>
          </p:spPr>
        </p:pic>
        <p:sp>
          <p:nvSpPr>
            <p:cNvPr id="6" name="PA_文本框 19"/>
            <p:cNvSpPr txBox="true"/>
            <p:nvPr>
              <p:custDataLst>
                <p:tags r:id="rId6"/>
              </p:custDataLst>
            </p:nvPr>
          </p:nvSpPr>
          <p:spPr>
            <a:xfrm>
              <a:off x="3229212" y="121285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突出问题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51983" y="2398609"/>
            <a:ext cx="2600099" cy="3372741"/>
            <a:chOff x="2569585" y="2398609"/>
            <a:chExt cx="2600099" cy="3372741"/>
          </a:xfrm>
        </p:grpSpPr>
        <p:sp>
          <p:nvSpPr>
            <p:cNvPr id="12" name="矩形: 圆角 11"/>
            <p:cNvSpPr/>
            <p:nvPr/>
          </p:nvSpPr>
          <p:spPr>
            <a:xfrm>
              <a:off x="2569585" y="2398609"/>
              <a:ext cx="2600099" cy="3372741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true"/>
            <p:nvPr/>
          </p:nvSpPr>
          <p:spPr>
            <a:xfrm>
              <a:off x="2776846" y="4787462"/>
              <a:ext cx="2185573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dirty="0">
                  <a:ln>
                    <a:solidFill>
                      <a:srgbClr val="38ACDF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社会化车辆</a:t>
              </a:r>
              <a:endParaRPr lang="en-US" altLang="zh-CN" dirty="0">
                <a:ln>
                  <a:solidFill>
                    <a:srgbClr val="38ACDF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  <a:p>
              <a:pPr algn="ctr"/>
              <a:r>
                <a:rPr lang="zh-CN" altLang="en-US" dirty="0">
                  <a:ln>
                    <a:solidFill>
                      <a:srgbClr val="38ACDF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租赁费用</a:t>
              </a:r>
              <a:endParaRPr lang="zh-CN" dirty="0">
                <a:ln>
                  <a:solidFill>
                    <a:srgbClr val="38ACDF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  <p:sp>
          <p:nvSpPr>
            <p:cNvPr id="24" name="箭头: 上 23"/>
            <p:cNvSpPr/>
            <p:nvPr/>
          </p:nvSpPr>
          <p:spPr>
            <a:xfrm>
              <a:off x="3145731" y="2809046"/>
              <a:ext cx="1447802" cy="1696278"/>
            </a:xfrm>
            <a:prstGeom prst="upArrow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26" name="文本框 25"/>
            <p:cNvSpPr txBox="true"/>
            <p:nvPr/>
          </p:nvSpPr>
          <p:spPr>
            <a:xfrm>
              <a:off x="3531078" y="3347947"/>
              <a:ext cx="677108" cy="96461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偏高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21891" y="2398609"/>
            <a:ext cx="2600099" cy="3372741"/>
            <a:chOff x="2569585" y="2398609"/>
            <a:chExt cx="2600099" cy="3372741"/>
          </a:xfrm>
        </p:grpSpPr>
        <p:sp>
          <p:nvSpPr>
            <p:cNvPr id="29" name="矩形: 圆角 28"/>
            <p:cNvSpPr/>
            <p:nvPr/>
          </p:nvSpPr>
          <p:spPr>
            <a:xfrm>
              <a:off x="2569585" y="2398609"/>
              <a:ext cx="2600099" cy="3372741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true"/>
            <p:nvPr/>
          </p:nvSpPr>
          <p:spPr>
            <a:xfrm>
              <a:off x="2776846" y="4787462"/>
              <a:ext cx="2185573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dirty="0">
                  <a:ln>
                    <a:solidFill>
                      <a:srgbClr val="38ACDF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保留公车</a:t>
              </a:r>
              <a:endParaRPr lang="en-US" altLang="zh-CN" dirty="0">
                <a:ln>
                  <a:solidFill>
                    <a:srgbClr val="38ACDF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  <a:p>
              <a:pPr algn="ctr"/>
              <a:r>
                <a:rPr lang="zh-CN" altLang="en-US" dirty="0">
                  <a:ln>
                    <a:solidFill>
                      <a:srgbClr val="38ACDF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使用效率</a:t>
              </a:r>
              <a:endParaRPr lang="zh-CN" dirty="0">
                <a:ln>
                  <a:solidFill>
                    <a:srgbClr val="38ACDF"/>
                  </a:solidFill>
                </a:ln>
                <a:blipFill>
                  <a:blip r:embed="rId7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  <p:sp>
          <p:nvSpPr>
            <p:cNvPr id="31" name="箭头: 下 30"/>
            <p:cNvSpPr/>
            <p:nvPr/>
          </p:nvSpPr>
          <p:spPr>
            <a:xfrm>
              <a:off x="3145731" y="2809046"/>
              <a:ext cx="1447802" cy="1696278"/>
            </a:xfrm>
            <a:prstGeom prst="downArrow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2" name="文本框 31"/>
            <p:cNvSpPr txBox="true"/>
            <p:nvPr/>
          </p:nvSpPr>
          <p:spPr>
            <a:xfrm>
              <a:off x="3531078" y="3022827"/>
              <a:ext cx="677108" cy="964613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>
              <a:defPPr>
                <a:defRPr lang="zh-CN"/>
              </a:defPPr>
              <a:lvl1pPr algn="dist">
                <a:defRPr sz="2400" b="1">
                  <a:gradFill>
                    <a:gsLst>
                      <a:gs pos="0">
                        <a:srgbClr val="C0DBE6"/>
                      </a:gs>
                      <a:gs pos="100000">
                        <a:srgbClr val="2296D8"/>
                      </a:gs>
                    </a:gsLst>
                    <a:lin ang="5400000" scaled="false"/>
                  </a:gradFill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algn="ctr"/>
              <a:r>
                <a: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rPr>
                <a:t>偏低</a:t>
              </a:r>
              <a:endParaRPr 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47799" y="-2243258"/>
            <a:ext cx="9144001" cy="6858000"/>
            <a:chOff x="1447799" y="-2243258"/>
            <a:chExt cx="9144001" cy="6858000"/>
          </a:xfrm>
        </p:grpSpPr>
        <p:pic>
          <p:nvPicPr>
            <p:cNvPr id="7" name="图片 6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243258"/>
              <a:ext cx="9144001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20688" y="525150"/>
              <a:ext cx="9071112" cy="852714"/>
            </a:xfrm>
            <a:prstGeom prst="rect">
              <a:avLst/>
            </a:prstGeom>
          </p:spPr>
        </p:pic>
        <p:sp>
          <p:nvSpPr>
            <p:cNvPr id="16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209482" y="51204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原因分析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205606" y="-2239618"/>
            <a:ext cx="9862159" cy="6858000"/>
            <a:chOff x="1205606" y="-1524000"/>
            <a:chExt cx="9862159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205606" y="1570742"/>
              <a:ext cx="9862159" cy="57069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1524000"/>
              <a:ext cx="9144001" cy="6858000"/>
            </a:xfrm>
            <a:prstGeom prst="rect">
              <a:avLst/>
            </a:prstGeom>
          </p:spPr>
        </p:pic>
        <p:sp>
          <p:nvSpPr>
            <p:cNvPr id="6" name="PA_文本框 19"/>
            <p:cNvSpPr txBox="true"/>
            <p:nvPr>
              <p:custDataLst>
                <p:tags r:id="rId6"/>
              </p:custDataLst>
            </p:nvPr>
          </p:nvSpPr>
          <p:spPr>
            <a:xfrm>
              <a:off x="3229212" y="1212851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60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突出问题</a:t>
              </a:r>
              <a:endParaRPr lang="zh-CN" altLang="en-US" spc="60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205605" y="2169770"/>
            <a:ext cx="9538596" cy="1016897"/>
            <a:chOff x="1205605" y="2169770"/>
            <a:chExt cx="9538596" cy="1016897"/>
          </a:xfrm>
        </p:grpSpPr>
        <p:sp>
          <p:nvSpPr>
            <p:cNvPr id="11" name="矩形: 圆角 10"/>
            <p:cNvSpPr/>
            <p:nvPr/>
          </p:nvSpPr>
          <p:spPr>
            <a:xfrm>
              <a:off x="1205605" y="2169770"/>
              <a:ext cx="9538596" cy="1016897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14" name="文本框 13"/>
            <p:cNvSpPr txBox="true"/>
            <p:nvPr/>
          </p:nvSpPr>
          <p:spPr>
            <a:xfrm>
              <a:off x="1412983" y="2216707"/>
              <a:ext cx="305131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ln>
                    <a:solidFill>
                      <a:srgbClr val="38ACDF"/>
                    </a:solidFill>
                  </a:ln>
                  <a:sym typeface="Noto Sans CJK Regular" panose="020B0500000000000000" pitchFamily="34" charset="-122"/>
                </a:rPr>
                <a:t>单位保留</a:t>
              </a:r>
              <a:endParaRPr lang="zh-CN" altLang="en-US" sz="18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  <a:p>
              <a:r>
                <a:rPr lang="zh-CN" altLang="en-US" sz="3200" dirty="0"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公车</a:t>
              </a:r>
              <a:endParaRPr lang="en-US" altLang="zh-CN" sz="32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4516584" y="2315018"/>
              <a:ext cx="1180035" cy="763463"/>
              <a:chOff x="5530682" y="1722243"/>
              <a:chExt cx="1237926" cy="539159"/>
            </a:xfrm>
          </p:grpSpPr>
          <p:sp>
            <p:nvSpPr>
              <p:cNvPr id="40" name="矩形: 圆角 39"/>
              <p:cNvSpPr/>
              <p:nvPr/>
            </p:nvSpPr>
            <p:spPr>
              <a:xfrm>
                <a:off x="5530685" y="1722243"/>
                <a:ext cx="1237923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41" name="文本框 40"/>
              <p:cNvSpPr txBox="true"/>
              <p:nvPr/>
            </p:nvSpPr>
            <p:spPr>
              <a:xfrm>
                <a:off x="6149647" y="1772251"/>
                <a:ext cx="564108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长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  <p:sp>
            <p:nvSpPr>
              <p:cNvPr id="42" name="文本框 41"/>
              <p:cNvSpPr txBox="true"/>
              <p:nvPr/>
            </p:nvSpPr>
            <p:spPr>
              <a:xfrm>
                <a:off x="5530682" y="1834449"/>
                <a:ext cx="778252" cy="288570"/>
              </a:xfrm>
              <a:prstGeom prst="flowChartAlternateProcess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02060">
                        <a:alpha val="62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车龄</a:t>
                </a:r>
                <a:endPara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6440497" y="2315018"/>
              <a:ext cx="1180035" cy="763463"/>
              <a:chOff x="5530682" y="1722243"/>
              <a:chExt cx="1237926" cy="539159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5530685" y="1722243"/>
                <a:ext cx="1237923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47" name="文本框 46"/>
              <p:cNvSpPr txBox="true"/>
              <p:nvPr/>
            </p:nvSpPr>
            <p:spPr>
              <a:xfrm>
                <a:off x="6149647" y="1772251"/>
                <a:ext cx="564108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差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  <p:sp>
            <p:nvSpPr>
              <p:cNvPr id="48" name="文本框 47"/>
              <p:cNvSpPr txBox="true"/>
              <p:nvPr/>
            </p:nvSpPr>
            <p:spPr>
              <a:xfrm>
                <a:off x="5530682" y="1834449"/>
                <a:ext cx="778252" cy="288570"/>
              </a:xfrm>
              <a:prstGeom prst="flowChartAlternateProcess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02060">
                        <a:alpha val="62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车况</a:t>
                </a:r>
                <a:endPara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8364409" y="2315018"/>
              <a:ext cx="1420119" cy="763463"/>
              <a:chOff x="5530684" y="1722243"/>
              <a:chExt cx="1489789" cy="539159"/>
            </a:xfrm>
          </p:grpSpPr>
          <p:sp>
            <p:nvSpPr>
              <p:cNvPr id="50" name="矩形: 圆角 49"/>
              <p:cNvSpPr/>
              <p:nvPr/>
            </p:nvSpPr>
            <p:spPr>
              <a:xfrm>
                <a:off x="5530685" y="1722243"/>
                <a:ext cx="1489788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51" name="文本框 50"/>
              <p:cNvSpPr txBox="true"/>
              <p:nvPr/>
            </p:nvSpPr>
            <p:spPr>
              <a:xfrm>
                <a:off x="5530684" y="1772251"/>
                <a:ext cx="1489789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不好用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1205605" y="3453940"/>
            <a:ext cx="9538596" cy="1016897"/>
            <a:chOff x="1205605" y="3453940"/>
            <a:chExt cx="9538596" cy="1016897"/>
          </a:xfrm>
        </p:grpSpPr>
        <p:sp>
          <p:nvSpPr>
            <p:cNvPr id="53" name="矩形: 圆角 52"/>
            <p:cNvSpPr/>
            <p:nvPr/>
          </p:nvSpPr>
          <p:spPr>
            <a:xfrm>
              <a:off x="1205605" y="3453940"/>
              <a:ext cx="9538596" cy="1016897"/>
            </a:xfrm>
            <a:prstGeom prst="roundRect">
              <a:avLst>
                <a:gd name="adj" fmla="val 8712"/>
              </a:avLst>
            </a:prstGeom>
            <a:gradFill flip="none" rotWithShape="true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54" name="文本框 53"/>
            <p:cNvSpPr txBox="true"/>
            <p:nvPr/>
          </p:nvSpPr>
          <p:spPr>
            <a:xfrm>
              <a:off x="1379339" y="3531501"/>
              <a:ext cx="305131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ln>
                    <a:solidFill>
                      <a:srgbClr val="38ACDF"/>
                    </a:solidFill>
                  </a:ln>
                  <a:sym typeface="Noto Sans CJK Regular" panose="020B0500000000000000" pitchFamily="34" charset="-122"/>
                </a:rPr>
                <a:t>公车管理使用</a:t>
              </a:r>
              <a:endParaRPr lang="zh-CN" altLang="en-US" sz="18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  <a:p>
              <a:r>
                <a:rPr lang="zh-CN" altLang="en-US" sz="3200" dirty="0"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政策</a:t>
              </a:r>
              <a:endParaRPr lang="en-US" altLang="zh-CN" sz="32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479320" y="3574036"/>
              <a:ext cx="1931424" cy="763463"/>
              <a:chOff x="5491593" y="1722243"/>
              <a:chExt cx="2026178" cy="539159"/>
            </a:xfrm>
          </p:grpSpPr>
          <p:sp>
            <p:nvSpPr>
              <p:cNvPr id="56" name="矩形: 圆角 55"/>
              <p:cNvSpPr/>
              <p:nvPr/>
            </p:nvSpPr>
            <p:spPr>
              <a:xfrm>
                <a:off x="5530685" y="1722243"/>
                <a:ext cx="1896938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57" name="文本框 56"/>
              <p:cNvSpPr txBox="true"/>
              <p:nvPr/>
            </p:nvSpPr>
            <p:spPr>
              <a:xfrm>
                <a:off x="5491593" y="1785337"/>
                <a:ext cx="2026178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把握不准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6726124" y="3574036"/>
              <a:ext cx="1420119" cy="763463"/>
              <a:chOff x="5530684" y="1722243"/>
              <a:chExt cx="1489789" cy="539159"/>
            </a:xfrm>
          </p:grpSpPr>
          <p:sp>
            <p:nvSpPr>
              <p:cNvPr id="64" name="矩形: 圆角 63"/>
              <p:cNvSpPr/>
              <p:nvPr/>
            </p:nvSpPr>
            <p:spPr>
              <a:xfrm>
                <a:off x="5530685" y="1722243"/>
                <a:ext cx="1489788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65" name="文本框 64"/>
              <p:cNvSpPr txBox="true"/>
              <p:nvPr/>
            </p:nvSpPr>
            <p:spPr>
              <a:xfrm>
                <a:off x="5530684" y="1772251"/>
                <a:ext cx="1489789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不敢用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8461622" y="3574036"/>
              <a:ext cx="1420119" cy="763463"/>
              <a:chOff x="5530684" y="1722243"/>
              <a:chExt cx="1489789" cy="539159"/>
            </a:xfrm>
          </p:grpSpPr>
          <p:sp>
            <p:nvSpPr>
              <p:cNvPr id="67" name="矩形: 圆角 66"/>
              <p:cNvSpPr/>
              <p:nvPr/>
            </p:nvSpPr>
            <p:spPr>
              <a:xfrm>
                <a:off x="5530685" y="1722243"/>
                <a:ext cx="1489788" cy="539159"/>
              </a:xfrm>
              <a:prstGeom prst="roundRect">
                <a:avLst>
                  <a:gd name="adj" fmla="val 8712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b="1" dirty="0">
                  <a:latin typeface="Arial" panose="02080604020202020204" pitchFamily="34" charset="0"/>
                  <a:ea typeface="思源黑体 CN Heavy" panose="020B0A00000000000000" pitchFamily="34" charset="-122"/>
                </a:endParaRPr>
              </a:p>
            </p:txBody>
          </p:sp>
          <p:sp>
            <p:nvSpPr>
              <p:cNvPr id="68" name="文本框 67"/>
              <p:cNvSpPr txBox="true"/>
              <p:nvPr/>
            </p:nvSpPr>
            <p:spPr>
              <a:xfrm>
                <a:off x="5530684" y="1772251"/>
                <a:ext cx="1489789" cy="41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dist">
                  <a:defRPr sz="2400" b="1">
                    <a:gradFill>
                      <a:gsLst>
                        <a:gs pos="0">
                          <a:srgbClr val="C0DBE6"/>
                        </a:gs>
                        <a:gs pos="100000">
                          <a:srgbClr val="2296D8"/>
                        </a:gs>
                      </a:gsLst>
                      <a:lin ang="5400000" scaled="false"/>
                    </a:gradFill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algn="ctr"/>
                <a:r>
                  <a:rPr lang="zh-CN" altLang="en-US" sz="3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2060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Noto Sans CJK Regular" panose="020B0500000000000000" pitchFamily="34" charset="-122"/>
                  </a:rPr>
                  <a:t>不会用</a:t>
                </a:r>
                <a:endParaRPr 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Noto Sans CJK Regular" panose="020B0500000000000000" pitchFamily="34" charset="-122"/>
                </a:endParaRPr>
              </a:p>
            </p:txBody>
          </p:sp>
        </p:grpSp>
      </p:grpSp>
      <p:sp>
        <p:nvSpPr>
          <p:cNvPr id="72" name="文本框 71"/>
          <p:cNvSpPr txBox="true"/>
          <p:nvPr/>
        </p:nvSpPr>
        <p:spPr>
          <a:xfrm>
            <a:off x="1290827" y="4734838"/>
            <a:ext cx="9102090" cy="1135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3600" b="1">
                <a:gradFill>
                  <a:gsLst>
                    <a:gs pos="0">
                      <a:srgbClr val="C0DBE6"/>
                    </a:gs>
                    <a:gs pos="100000">
                      <a:srgbClr val="2296D8"/>
                    </a:gs>
                  </a:gsLst>
                  <a:lin ang="2700000" scaled="false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dirty="0">
                <a:blipFill dpi="0" rotWithShape="true">
                  <a:blip r:embed="rId7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Noto Sans CJK Regular" panose="020B0500000000000000" pitchFamily="34" charset="-122"/>
              </a:rPr>
              <a:t>  为深入贯彻落实党政机关习惯过紧日子要求，进一步规范公车管理，提升保留公车的使用率，我们入选的案例应运而生</a:t>
            </a:r>
            <a:endParaRPr lang="zh-CN" altLang="en-US" sz="1600" dirty="0">
              <a:blipFill dpi="0" rotWithShape="true">
                <a:blip r:embed="rId7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  <a:sym typeface="Noto Sans CJK Regular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true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16" name="PA_文本框 19"/>
          <p:cNvSpPr txBox="true"/>
          <p:nvPr>
            <p:custDataLst>
              <p:tags r:id="rId2"/>
            </p:custDataLst>
          </p:nvPr>
        </p:nvSpPr>
        <p:spPr>
          <a:xfrm>
            <a:off x="1533212" y="2428972"/>
            <a:ext cx="5814946" cy="2308324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31750" prstMaterial="powder">
              <a:bevelT w="25400" h="12700" prst="hardEdge"/>
            </a:sp3d>
          </a:bodyPr>
          <a:lstStyle>
            <a:defPPr>
              <a:defRPr lang="zh-CN"/>
            </a:defPPr>
            <a:lvl1pPr algn="ctr">
              <a:defRPr sz="4400" b="1">
                <a:blipFill dpi="0" rotWithShape="true">
                  <a:blip r:embed="rId3">
                    <a:extLst>
                      <a:ext uri="{28A0092B-C50C-407E-A947-70E740481C1C}">
                        <a14:useLocalDpi xmlns:a14="http://schemas.microsoft.com/office/drawing/2010/main" val="false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41300" algn="ctr" rotWithShape="0">
                    <a:srgbClr val="FFC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7200" i="1" dirty="0">
                <a:gradFill>
                  <a:gsLst>
                    <a:gs pos="100000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4800000" scaled="false"/>
                </a:gradFill>
                <a:effectLst>
                  <a:outerShdw blurRad="241300" algn="ctr" rotWithShape="0">
                    <a:srgbClr val="2C82B3"/>
                  </a:outerShdw>
                </a:effectLst>
                <a:sym typeface="微软雅黑" panose="020B0503020204020204" pitchFamily="34" charset="-122"/>
              </a:rPr>
              <a:t>政策解读</a:t>
            </a:r>
            <a:endParaRPr lang="en-US" altLang="zh-CN" sz="7200" i="1" dirty="0">
              <a:gradFill>
                <a:gsLst>
                  <a:gs pos="100000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4800000" scaled="false"/>
              </a:gradFill>
              <a:effectLst>
                <a:outerShdw blurRad="241300" algn="ctr" rotWithShape="0">
                  <a:srgbClr val="2C82B3"/>
                </a:outerShdw>
              </a:effectLst>
              <a:sym typeface="微软雅黑" panose="020B0503020204020204" pitchFamily="34" charset="-122"/>
            </a:endParaRPr>
          </a:p>
          <a:p>
            <a:r>
              <a:rPr lang="zh-CN" altLang="en-US" sz="7200" i="1" dirty="0">
                <a:gradFill>
                  <a:gsLst>
                    <a:gs pos="100000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4800000" scaled="false"/>
                </a:gradFill>
                <a:effectLst>
                  <a:outerShdw blurRad="241300" algn="ctr" rotWithShape="0">
                    <a:srgbClr val="2C82B3"/>
                  </a:outerShdw>
                </a:effectLst>
                <a:sym typeface="微软雅黑" panose="020B0503020204020204" pitchFamily="34" charset="-122"/>
              </a:rPr>
              <a:t>经验做法</a:t>
            </a:r>
            <a:endParaRPr lang="zh-CN" altLang="en-US" sz="7200" i="1" dirty="0">
              <a:gradFill>
                <a:gsLst>
                  <a:gs pos="100000">
                    <a:srgbClr val="FFFFFF"/>
                  </a:gs>
                  <a:gs pos="64000">
                    <a:srgbClr val="1397C2"/>
                  </a:gs>
                  <a:gs pos="0">
                    <a:srgbClr val="2C82B3"/>
                  </a:gs>
                  <a:gs pos="37000">
                    <a:srgbClr val="FFFFFF"/>
                  </a:gs>
                </a:gsLst>
                <a:lin ang="4800000" scaled="false"/>
              </a:gradFill>
              <a:effectLst>
                <a:outerShdw blurRad="241300" algn="ctr" rotWithShape="0">
                  <a:srgbClr val="2C82B3"/>
                </a:outerShdw>
              </a:effectLst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09723" y="851777"/>
            <a:ext cx="4090203" cy="646331"/>
            <a:chOff x="6609723" y="851777"/>
            <a:chExt cx="4090203" cy="646331"/>
          </a:xfrm>
        </p:grpSpPr>
        <p:sp>
          <p:nvSpPr>
            <p:cNvPr id="14" name="文本框 13"/>
            <p:cNvSpPr txBox="true"/>
            <p:nvPr/>
          </p:nvSpPr>
          <p:spPr>
            <a:xfrm>
              <a:off x="7441664" y="851777"/>
              <a:ext cx="325826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7200" b="1" i="1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outerShdw blurRad="241300" algn="ctr" rotWithShape="0">
                      <a:srgbClr val="2C82B3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600" dirty="0">
                  <a:ln>
                    <a:solidFill>
                      <a:srgbClr val="41C4FF"/>
                    </a:solidFill>
                  </a:ln>
                  <a:effectLst/>
                </a:rPr>
                <a:t>完善解读机制 </a:t>
              </a:r>
              <a:endParaRPr lang="zh-CN" altLang="en-US" sz="3600" dirty="0">
                <a:ln>
                  <a:solidFill>
                    <a:srgbClr val="41C4FF"/>
                  </a:solidFill>
                </a:ln>
                <a:effectLst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6609723" y="1488169"/>
              <a:ext cx="3955573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7792278" y="2264722"/>
            <a:ext cx="3461210" cy="646331"/>
            <a:chOff x="7792278" y="2264722"/>
            <a:chExt cx="3461210" cy="646331"/>
          </a:xfrm>
        </p:grpSpPr>
        <p:sp>
          <p:nvSpPr>
            <p:cNvPr id="20" name="文本框 19"/>
            <p:cNvSpPr txBox="true"/>
            <p:nvPr/>
          </p:nvSpPr>
          <p:spPr>
            <a:xfrm>
              <a:off x="8285976" y="2264722"/>
              <a:ext cx="296751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3600" b="1" i="1">
                  <a:ln>
                    <a:solidFill>
                      <a:srgbClr val="41C4FF"/>
                    </a:solidFill>
                  </a:ln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丰富解读形式 </a:t>
              </a:r>
              <a:endParaRPr lang="zh-CN" altLang="en-US" dirty="0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7792278" y="2911053"/>
              <a:ext cx="346121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8093810" y="3768843"/>
            <a:ext cx="3461210" cy="646332"/>
            <a:chOff x="8093810" y="3768843"/>
            <a:chExt cx="3461210" cy="646332"/>
          </a:xfrm>
        </p:grpSpPr>
        <p:sp>
          <p:nvSpPr>
            <p:cNvPr id="23" name="文本框 22"/>
            <p:cNvSpPr txBox="true"/>
            <p:nvPr/>
          </p:nvSpPr>
          <p:spPr>
            <a:xfrm>
              <a:off x="8587509" y="3768843"/>
              <a:ext cx="296751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3600" b="1" i="1">
                  <a:ln>
                    <a:solidFill>
                      <a:srgbClr val="41C4FF"/>
                    </a:solidFill>
                  </a:ln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拓宽解读渠道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8093810" y="4415175"/>
              <a:ext cx="3461210" cy="0"/>
            </a:xfrm>
            <a:prstGeom prst="line">
              <a:avLst/>
            </a:prstGeom>
            <a:ln w="19050">
              <a:solidFill>
                <a:srgbClr val="4FD1FC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true"/>
          </p:cNvPicPr>
          <p:nvPr/>
        </p:nvPicPr>
        <p:blipFill rotWithShape="true">
          <a:blip r:embed="rId4">
            <a:alphaModFix amt="20000"/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t="9367" b="26097"/>
          <a:stretch>
            <a:fillRect/>
          </a:stretch>
        </p:blipFill>
        <p:spPr>
          <a:xfrm flipH="true"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026" y="-2070538"/>
            <a:ext cx="12032974" cy="6858000"/>
            <a:chOff x="159026" y="-2070538"/>
            <a:chExt cx="12032974" cy="6858000"/>
          </a:xfrm>
        </p:grpSpPr>
        <p:pic>
          <p:nvPicPr>
            <p:cNvPr id="3" name="图片 2"/>
            <p:cNvPicPr>
              <a:picLocks noChangeAspect="true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1447799" y="-2070538"/>
              <a:ext cx="914400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rcRect/>
            <a:stretch>
              <a:fillRect/>
            </a:stretch>
          </p:blipFill>
          <p:spPr>
            <a:xfrm>
              <a:off x="159026" y="1082528"/>
              <a:ext cx="12032974" cy="551867"/>
            </a:xfrm>
            <a:prstGeom prst="rect">
              <a:avLst/>
            </a:prstGeom>
          </p:spPr>
        </p:pic>
        <p:sp>
          <p:nvSpPr>
            <p:cNvPr id="5" name="PA_文本框 19"/>
            <p:cNvSpPr txBox="true"/>
            <p:nvPr>
              <p:custDataLst>
                <p:tags r:id="rId3"/>
              </p:custDataLst>
            </p:nvPr>
          </p:nvSpPr>
          <p:spPr>
            <a:xfrm>
              <a:off x="3188527" y="589020"/>
              <a:ext cx="58149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ctr">
                <a:defRPr sz="4400" b="1">
                  <a:blipFill dpi="0" rotWithShape="true">
                    <a:blip r:embed="rId4">
                      <a:extLst>
                        <a:ext uri="{28A0092B-C50C-407E-A947-70E740481C1C}">
                          <a14:useLocalDpi xmlns:a14="http://schemas.microsoft.com/office/drawing/2010/main" val="false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241300" algn="ctr" rotWithShape="0">
                      <a:srgbClr val="FFC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pc="-150" dirty="0">
                  <a:gradFill>
                    <a:gsLst>
                      <a:gs pos="96281">
                        <a:srgbClr val="FFFFFF"/>
                      </a:gs>
                      <a:gs pos="64000">
                        <a:srgbClr val="1397C2"/>
                      </a:gs>
                      <a:gs pos="0">
                        <a:srgbClr val="2C82B3"/>
                      </a:gs>
                      <a:gs pos="37000">
                        <a:srgbClr val="FFFFFF"/>
                      </a:gs>
                    </a:gsLst>
                    <a:lin ang="0" scaled="true"/>
                  </a:gradFill>
                  <a:effectLst>
                    <a:glow rad="114300">
                      <a:srgbClr val="A9E7FD">
                        <a:alpha val="0"/>
                      </a:srgbClr>
                    </a:glow>
                    <a:outerShdw blurRad="63500" sx="102000" sy="102000" algn="ctr" rotWithShape="0">
                      <a:schemeClr val="tx1">
                        <a:alpha val="40000"/>
                      </a:schemeClr>
                    </a:outerShdw>
                  </a:effectLst>
                  <a:sym typeface="微软雅黑" panose="020B0503020204020204" pitchFamily="34" charset="-122"/>
                </a:rPr>
                <a:t>政策解读经验做法</a:t>
              </a:r>
              <a:endParaRPr lang="zh-CN" altLang="en-US" spc="-150" dirty="0">
                <a:gradFill>
                  <a:gsLst>
                    <a:gs pos="96281">
                      <a:srgbClr val="FFFFFF"/>
                    </a:gs>
                    <a:gs pos="64000">
                      <a:srgbClr val="1397C2"/>
                    </a:gs>
                    <a:gs pos="0">
                      <a:srgbClr val="2C82B3"/>
                    </a:gs>
                    <a:gs pos="37000">
                      <a:srgbClr val="FFFFFF"/>
                    </a:gs>
                  </a:gsLst>
                  <a:lin ang="0" scaled="true"/>
                </a:gradFill>
                <a:effectLst>
                  <a:glow rad="114300">
                    <a:srgbClr val="A9E7FD">
                      <a:alpha val="0"/>
                    </a:srgbClr>
                  </a:glow>
                  <a:outerShdw blurRad="63500" sx="102000" sy="102000" algn="ctr" rotWithShape="0">
                    <a:schemeClr val="tx1">
                      <a:alpha val="40000"/>
                    </a:schemeClr>
                  </a:outerShdw>
                </a:effectLst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5921" y="1937651"/>
            <a:ext cx="3499200" cy="1558723"/>
            <a:chOff x="-5921" y="1937651"/>
            <a:chExt cx="3499200" cy="1558723"/>
          </a:xfrm>
        </p:grpSpPr>
        <p:sp>
          <p:nvSpPr>
            <p:cNvPr id="34" name="任意多边形 65"/>
            <p:cNvSpPr/>
            <p:nvPr/>
          </p:nvSpPr>
          <p:spPr>
            <a:xfrm rot="5400000">
              <a:off x="964317" y="967413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88F7FE"/>
                </a:gs>
                <a:gs pos="0">
                  <a:srgbClr val="88F7FE"/>
                </a:gs>
                <a:gs pos="44000">
                  <a:srgbClr val="66A6FE"/>
                </a:gs>
                <a:gs pos="13000">
                  <a:srgbClr val="0C62B1"/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true"/>
            <p:nvPr/>
          </p:nvSpPr>
          <p:spPr>
            <a:xfrm>
              <a:off x="598635" y="2894814"/>
              <a:ext cx="2627373" cy="52322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800" b="1" dirty="0">
                  <a:ln w="63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完善解读机制</a:t>
              </a:r>
              <a:endParaRPr lang="zh-CN" altLang="en-US" sz="2800" b="1" dirty="0">
                <a:ln w="63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5922" y="3380688"/>
            <a:ext cx="3499200" cy="1141491"/>
            <a:chOff x="-5922" y="3380688"/>
            <a:chExt cx="3499200" cy="1141491"/>
          </a:xfrm>
        </p:grpSpPr>
        <p:sp>
          <p:nvSpPr>
            <p:cNvPr id="41" name="任意多边形 85"/>
            <p:cNvSpPr/>
            <p:nvPr/>
          </p:nvSpPr>
          <p:spPr>
            <a:xfrm rot="5400000">
              <a:off x="1172932" y="2201834"/>
              <a:ext cx="1141491" cy="3499200"/>
            </a:xfrm>
            <a:custGeom>
              <a:avLst/>
              <a:gdLst>
                <a:gd name="connsiteX0" fmla="*/ 415974 w 873126"/>
                <a:gd name="connsiteY0" fmla="*/ 0 h 2929015"/>
                <a:gd name="connsiteX1" fmla="*/ 422019 w 873126"/>
                <a:gd name="connsiteY1" fmla="*/ 705 h 2929015"/>
                <a:gd name="connsiteX2" fmla="*/ 428065 w 873126"/>
                <a:gd name="connsiteY2" fmla="*/ 1 h 2929015"/>
                <a:gd name="connsiteX3" fmla="*/ 430151 w 873126"/>
                <a:gd name="connsiteY3" fmla="*/ 1652 h 2929015"/>
                <a:gd name="connsiteX4" fmla="*/ 432501 w 873126"/>
                <a:gd name="connsiteY4" fmla="*/ 1926 h 2929015"/>
                <a:gd name="connsiteX5" fmla="*/ 435859 w 873126"/>
                <a:gd name="connsiteY5" fmla="*/ 6170 h 2929015"/>
                <a:gd name="connsiteX6" fmla="*/ 645313 w 873126"/>
                <a:gd name="connsiteY6" fmla="*/ 171931 h 2929015"/>
                <a:gd name="connsiteX7" fmla="*/ 646148 w 873126"/>
                <a:gd name="connsiteY7" fmla="*/ 179098 h 2929015"/>
                <a:gd name="connsiteX8" fmla="*/ 650876 w 873126"/>
                <a:gd name="connsiteY8" fmla="*/ 179098 h 2929015"/>
                <a:gd name="connsiteX9" fmla="*/ 650875 w 873126"/>
                <a:gd name="connsiteY9" fmla="*/ 2049022 h 2929015"/>
                <a:gd name="connsiteX10" fmla="*/ 873126 w 873126"/>
                <a:gd name="connsiteY10" fmla="*/ 2918964 h 2929015"/>
                <a:gd name="connsiteX11" fmla="*/ 0 w 873126"/>
                <a:gd name="connsiteY11" fmla="*/ 2929015 h 2929015"/>
                <a:gd name="connsiteX12" fmla="*/ 180976 w 873126"/>
                <a:gd name="connsiteY12" fmla="*/ 2049022 h 2929015"/>
                <a:gd name="connsiteX13" fmla="*/ 193676 w 873126"/>
                <a:gd name="connsiteY13" fmla="*/ 179098 h 2929015"/>
                <a:gd name="connsiteX14" fmla="*/ 197891 w 873126"/>
                <a:gd name="connsiteY14" fmla="*/ 179098 h 2929015"/>
                <a:gd name="connsiteX15" fmla="*/ 198725 w 873126"/>
                <a:gd name="connsiteY15" fmla="*/ 171930 h 2929015"/>
                <a:gd name="connsiteX16" fmla="*/ 408179 w 873126"/>
                <a:gd name="connsiteY16" fmla="*/ 6170 h 2929015"/>
                <a:gd name="connsiteX17" fmla="*/ 411539 w 873126"/>
                <a:gd name="connsiteY17" fmla="*/ 1926 h 2929015"/>
                <a:gd name="connsiteX18" fmla="*/ 413888 w 873126"/>
                <a:gd name="connsiteY18" fmla="*/ 1653 h 2929015"/>
                <a:gd name="connsiteX0-1" fmla="*/ 415974 w 885826"/>
                <a:gd name="connsiteY0-2" fmla="*/ 0 h 2931664"/>
                <a:gd name="connsiteX1-3" fmla="*/ 422019 w 885826"/>
                <a:gd name="connsiteY1-4" fmla="*/ 705 h 2931664"/>
                <a:gd name="connsiteX2-5" fmla="*/ 428065 w 885826"/>
                <a:gd name="connsiteY2-6" fmla="*/ 1 h 2931664"/>
                <a:gd name="connsiteX3-7" fmla="*/ 430151 w 885826"/>
                <a:gd name="connsiteY3-8" fmla="*/ 1652 h 2931664"/>
                <a:gd name="connsiteX4-9" fmla="*/ 432501 w 885826"/>
                <a:gd name="connsiteY4-10" fmla="*/ 1926 h 2931664"/>
                <a:gd name="connsiteX5-11" fmla="*/ 435859 w 885826"/>
                <a:gd name="connsiteY5-12" fmla="*/ 6170 h 2931664"/>
                <a:gd name="connsiteX6-13" fmla="*/ 645313 w 885826"/>
                <a:gd name="connsiteY6-14" fmla="*/ 171931 h 2931664"/>
                <a:gd name="connsiteX7-15" fmla="*/ 646148 w 885826"/>
                <a:gd name="connsiteY7-16" fmla="*/ 179098 h 2931664"/>
                <a:gd name="connsiteX8-17" fmla="*/ 650876 w 885826"/>
                <a:gd name="connsiteY8-18" fmla="*/ 179098 h 2931664"/>
                <a:gd name="connsiteX9-19" fmla="*/ 650875 w 885826"/>
                <a:gd name="connsiteY9-20" fmla="*/ 2049022 h 2931664"/>
                <a:gd name="connsiteX10-21" fmla="*/ 885826 w 885826"/>
                <a:gd name="connsiteY10-22" fmla="*/ 2931664 h 2931664"/>
                <a:gd name="connsiteX11-23" fmla="*/ 0 w 885826"/>
                <a:gd name="connsiteY11-24" fmla="*/ 2929015 h 2931664"/>
                <a:gd name="connsiteX12-25" fmla="*/ 180976 w 885826"/>
                <a:gd name="connsiteY12-26" fmla="*/ 2049022 h 2931664"/>
                <a:gd name="connsiteX13-27" fmla="*/ 193676 w 885826"/>
                <a:gd name="connsiteY13-28" fmla="*/ 179098 h 2931664"/>
                <a:gd name="connsiteX14-29" fmla="*/ 197891 w 885826"/>
                <a:gd name="connsiteY14-30" fmla="*/ 179098 h 2931664"/>
                <a:gd name="connsiteX15-31" fmla="*/ 198725 w 885826"/>
                <a:gd name="connsiteY15-32" fmla="*/ 171930 h 2931664"/>
                <a:gd name="connsiteX16-33" fmla="*/ 408179 w 885826"/>
                <a:gd name="connsiteY16-34" fmla="*/ 6170 h 2931664"/>
                <a:gd name="connsiteX17-35" fmla="*/ 411539 w 885826"/>
                <a:gd name="connsiteY17-36" fmla="*/ 1926 h 2931664"/>
                <a:gd name="connsiteX18-37" fmla="*/ 413888 w 885826"/>
                <a:gd name="connsiteY18-38" fmla="*/ 1653 h 2931664"/>
                <a:gd name="connsiteX19" fmla="*/ 415974 w 885826"/>
                <a:gd name="connsiteY19" fmla="*/ 0 h 2931664"/>
                <a:gd name="connsiteX0-39" fmla="*/ 415974 w 885826"/>
                <a:gd name="connsiteY0-40" fmla="*/ 0 h 2929015"/>
                <a:gd name="connsiteX1-41" fmla="*/ 422019 w 885826"/>
                <a:gd name="connsiteY1-42" fmla="*/ 705 h 2929015"/>
                <a:gd name="connsiteX2-43" fmla="*/ 428065 w 885826"/>
                <a:gd name="connsiteY2-44" fmla="*/ 1 h 2929015"/>
                <a:gd name="connsiteX3-45" fmla="*/ 430151 w 885826"/>
                <a:gd name="connsiteY3-46" fmla="*/ 1652 h 2929015"/>
                <a:gd name="connsiteX4-47" fmla="*/ 432501 w 885826"/>
                <a:gd name="connsiteY4-48" fmla="*/ 1926 h 2929015"/>
                <a:gd name="connsiteX5-49" fmla="*/ 435859 w 885826"/>
                <a:gd name="connsiteY5-50" fmla="*/ 6170 h 2929015"/>
                <a:gd name="connsiteX6-51" fmla="*/ 645313 w 885826"/>
                <a:gd name="connsiteY6-52" fmla="*/ 171931 h 2929015"/>
                <a:gd name="connsiteX7-53" fmla="*/ 646148 w 885826"/>
                <a:gd name="connsiteY7-54" fmla="*/ 179098 h 2929015"/>
                <a:gd name="connsiteX8-55" fmla="*/ 650876 w 885826"/>
                <a:gd name="connsiteY8-56" fmla="*/ 179098 h 2929015"/>
                <a:gd name="connsiteX9-57" fmla="*/ 650875 w 885826"/>
                <a:gd name="connsiteY9-58" fmla="*/ 2049022 h 2929015"/>
                <a:gd name="connsiteX10-59" fmla="*/ 885826 w 885826"/>
                <a:gd name="connsiteY10-60" fmla="*/ 2919758 h 2929015"/>
                <a:gd name="connsiteX11-61" fmla="*/ 0 w 885826"/>
                <a:gd name="connsiteY11-62" fmla="*/ 2929015 h 2929015"/>
                <a:gd name="connsiteX12-63" fmla="*/ 180976 w 885826"/>
                <a:gd name="connsiteY12-64" fmla="*/ 2049022 h 2929015"/>
                <a:gd name="connsiteX13-65" fmla="*/ 193676 w 885826"/>
                <a:gd name="connsiteY13-66" fmla="*/ 179098 h 2929015"/>
                <a:gd name="connsiteX14-67" fmla="*/ 197891 w 885826"/>
                <a:gd name="connsiteY14-68" fmla="*/ 179098 h 2929015"/>
                <a:gd name="connsiteX15-69" fmla="*/ 198725 w 885826"/>
                <a:gd name="connsiteY15-70" fmla="*/ 171930 h 2929015"/>
                <a:gd name="connsiteX16-71" fmla="*/ 408179 w 885826"/>
                <a:gd name="connsiteY16-72" fmla="*/ 6170 h 2929015"/>
                <a:gd name="connsiteX17-73" fmla="*/ 411539 w 885826"/>
                <a:gd name="connsiteY17-74" fmla="*/ 1926 h 2929015"/>
                <a:gd name="connsiteX18-75" fmla="*/ 413888 w 885826"/>
                <a:gd name="connsiteY18-76" fmla="*/ 1653 h 2929015"/>
                <a:gd name="connsiteX19-77" fmla="*/ 415974 w 885826"/>
                <a:gd name="connsiteY19-78" fmla="*/ 0 h 2929015"/>
                <a:gd name="connsiteX0-79" fmla="*/ 423118 w 892970"/>
                <a:gd name="connsiteY0-80" fmla="*/ 0 h 2929015"/>
                <a:gd name="connsiteX1-81" fmla="*/ 429163 w 892970"/>
                <a:gd name="connsiteY1-82" fmla="*/ 705 h 2929015"/>
                <a:gd name="connsiteX2-83" fmla="*/ 435209 w 892970"/>
                <a:gd name="connsiteY2-84" fmla="*/ 1 h 2929015"/>
                <a:gd name="connsiteX3-85" fmla="*/ 437295 w 892970"/>
                <a:gd name="connsiteY3-86" fmla="*/ 1652 h 2929015"/>
                <a:gd name="connsiteX4-87" fmla="*/ 439645 w 892970"/>
                <a:gd name="connsiteY4-88" fmla="*/ 1926 h 2929015"/>
                <a:gd name="connsiteX5-89" fmla="*/ 443003 w 892970"/>
                <a:gd name="connsiteY5-90" fmla="*/ 6170 h 2929015"/>
                <a:gd name="connsiteX6-91" fmla="*/ 652457 w 892970"/>
                <a:gd name="connsiteY6-92" fmla="*/ 171931 h 2929015"/>
                <a:gd name="connsiteX7-93" fmla="*/ 653292 w 892970"/>
                <a:gd name="connsiteY7-94" fmla="*/ 179098 h 2929015"/>
                <a:gd name="connsiteX8-95" fmla="*/ 658020 w 892970"/>
                <a:gd name="connsiteY8-96" fmla="*/ 179098 h 2929015"/>
                <a:gd name="connsiteX9-97" fmla="*/ 658019 w 892970"/>
                <a:gd name="connsiteY9-98" fmla="*/ 2049022 h 2929015"/>
                <a:gd name="connsiteX10-99" fmla="*/ 892970 w 892970"/>
                <a:gd name="connsiteY10-100" fmla="*/ 2919758 h 2929015"/>
                <a:gd name="connsiteX11-101" fmla="*/ 0 w 892970"/>
                <a:gd name="connsiteY11-102" fmla="*/ 2929015 h 2929015"/>
                <a:gd name="connsiteX12-103" fmla="*/ 188120 w 892970"/>
                <a:gd name="connsiteY12-104" fmla="*/ 2049022 h 2929015"/>
                <a:gd name="connsiteX13-105" fmla="*/ 200820 w 892970"/>
                <a:gd name="connsiteY13-106" fmla="*/ 179098 h 2929015"/>
                <a:gd name="connsiteX14-107" fmla="*/ 205035 w 892970"/>
                <a:gd name="connsiteY14-108" fmla="*/ 179098 h 2929015"/>
                <a:gd name="connsiteX15-109" fmla="*/ 205869 w 892970"/>
                <a:gd name="connsiteY15-110" fmla="*/ 171930 h 2929015"/>
                <a:gd name="connsiteX16-111" fmla="*/ 415323 w 892970"/>
                <a:gd name="connsiteY16-112" fmla="*/ 6170 h 2929015"/>
                <a:gd name="connsiteX17-113" fmla="*/ 418683 w 892970"/>
                <a:gd name="connsiteY17-114" fmla="*/ 1926 h 2929015"/>
                <a:gd name="connsiteX18-115" fmla="*/ 421032 w 892970"/>
                <a:gd name="connsiteY18-116" fmla="*/ 1653 h 2929015"/>
                <a:gd name="connsiteX19-117" fmla="*/ 423118 w 892970"/>
                <a:gd name="connsiteY19-118" fmla="*/ 0 h 2929015"/>
                <a:gd name="connsiteX0-119" fmla="*/ 423118 w 892970"/>
                <a:gd name="connsiteY0-120" fmla="*/ 0 h 2929015"/>
                <a:gd name="connsiteX1-121" fmla="*/ 429163 w 892970"/>
                <a:gd name="connsiteY1-122" fmla="*/ 705 h 2929015"/>
                <a:gd name="connsiteX2-123" fmla="*/ 435209 w 892970"/>
                <a:gd name="connsiteY2-124" fmla="*/ 1 h 2929015"/>
                <a:gd name="connsiteX3-125" fmla="*/ 437295 w 892970"/>
                <a:gd name="connsiteY3-126" fmla="*/ 1652 h 2929015"/>
                <a:gd name="connsiteX4-127" fmla="*/ 439645 w 892970"/>
                <a:gd name="connsiteY4-128" fmla="*/ 1926 h 2929015"/>
                <a:gd name="connsiteX5-129" fmla="*/ 443003 w 892970"/>
                <a:gd name="connsiteY5-130" fmla="*/ 6170 h 2929015"/>
                <a:gd name="connsiteX6-131" fmla="*/ 652457 w 892970"/>
                <a:gd name="connsiteY6-132" fmla="*/ 171931 h 2929015"/>
                <a:gd name="connsiteX7-133" fmla="*/ 653292 w 892970"/>
                <a:gd name="connsiteY7-134" fmla="*/ 179098 h 2929015"/>
                <a:gd name="connsiteX8-135" fmla="*/ 658020 w 892970"/>
                <a:gd name="connsiteY8-136" fmla="*/ 179098 h 2929015"/>
                <a:gd name="connsiteX9-137" fmla="*/ 658019 w 892970"/>
                <a:gd name="connsiteY9-138" fmla="*/ 2049022 h 2929015"/>
                <a:gd name="connsiteX10-139" fmla="*/ 892970 w 892970"/>
                <a:gd name="connsiteY10-140" fmla="*/ 2919758 h 2929015"/>
                <a:gd name="connsiteX11-141" fmla="*/ 0 w 892970"/>
                <a:gd name="connsiteY11-142" fmla="*/ 2929015 h 2929015"/>
                <a:gd name="connsiteX12-143" fmla="*/ 188120 w 892970"/>
                <a:gd name="connsiteY12-144" fmla="*/ 2049022 h 2929015"/>
                <a:gd name="connsiteX13-145" fmla="*/ 200820 w 892970"/>
                <a:gd name="connsiteY13-146" fmla="*/ 179098 h 2929015"/>
                <a:gd name="connsiteX14-147" fmla="*/ 205035 w 892970"/>
                <a:gd name="connsiteY14-148" fmla="*/ 179098 h 2929015"/>
                <a:gd name="connsiteX15-149" fmla="*/ 205869 w 892970"/>
                <a:gd name="connsiteY15-150" fmla="*/ 171930 h 2929015"/>
                <a:gd name="connsiteX16-151" fmla="*/ 415323 w 892970"/>
                <a:gd name="connsiteY16-152" fmla="*/ 6170 h 2929015"/>
                <a:gd name="connsiteX17-153" fmla="*/ 418683 w 892970"/>
                <a:gd name="connsiteY17-154" fmla="*/ 1926 h 2929015"/>
                <a:gd name="connsiteX18-155" fmla="*/ 421032 w 892970"/>
                <a:gd name="connsiteY18-156" fmla="*/ 1653 h 2929015"/>
                <a:gd name="connsiteX19-157" fmla="*/ 423118 w 892970"/>
                <a:gd name="connsiteY19-158" fmla="*/ 0 h 2929015"/>
                <a:gd name="connsiteX0-159" fmla="*/ 423118 w 892970"/>
                <a:gd name="connsiteY0-160" fmla="*/ 0 h 2929015"/>
                <a:gd name="connsiteX1-161" fmla="*/ 429163 w 892970"/>
                <a:gd name="connsiteY1-162" fmla="*/ 705 h 2929015"/>
                <a:gd name="connsiteX2-163" fmla="*/ 435209 w 892970"/>
                <a:gd name="connsiteY2-164" fmla="*/ 1 h 2929015"/>
                <a:gd name="connsiteX3-165" fmla="*/ 437295 w 892970"/>
                <a:gd name="connsiteY3-166" fmla="*/ 1652 h 2929015"/>
                <a:gd name="connsiteX4-167" fmla="*/ 439645 w 892970"/>
                <a:gd name="connsiteY4-168" fmla="*/ 1926 h 2929015"/>
                <a:gd name="connsiteX5-169" fmla="*/ 443003 w 892970"/>
                <a:gd name="connsiteY5-170" fmla="*/ 6170 h 2929015"/>
                <a:gd name="connsiteX6-171" fmla="*/ 652457 w 892970"/>
                <a:gd name="connsiteY6-172" fmla="*/ 171931 h 2929015"/>
                <a:gd name="connsiteX7-173" fmla="*/ 653292 w 892970"/>
                <a:gd name="connsiteY7-174" fmla="*/ 179098 h 2929015"/>
                <a:gd name="connsiteX8-175" fmla="*/ 658020 w 892970"/>
                <a:gd name="connsiteY8-176" fmla="*/ 179098 h 2929015"/>
                <a:gd name="connsiteX9-177" fmla="*/ 658019 w 892970"/>
                <a:gd name="connsiteY9-178" fmla="*/ 2049022 h 2929015"/>
                <a:gd name="connsiteX10-179" fmla="*/ 892970 w 892970"/>
                <a:gd name="connsiteY10-180" fmla="*/ 2919758 h 2929015"/>
                <a:gd name="connsiteX11-181" fmla="*/ 0 w 892970"/>
                <a:gd name="connsiteY11-182" fmla="*/ 2929015 h 2929015"/>
                <a:gd name="connsiteX12-183" fmla="*/ 188120 w 892970"/>
                <a:gd name="connsiteY12-184" fmla="*/ 2049022 h 2929015"/>
                <a:gd name="connsiteX13-185" fmla="*/ 200820 w 892970"/>
                <a:gd name="connsiteY13-186" fmla="*/ 179098 h 2929015"/>
                <a:gd name="connsiteX14-187" fmla="*/ 205035 w 892970"/>
                <a:gd name="connsiteY14-188" fmla="*/ 179098 h 2929015"/>
                <a:gd name="connsiteX15-189" fmla="*/ 205869 w 892970"/>
                <a:gd name="connsiteY15-190" fmla="*/ 171930 h 2929015"/>
                <a:gd name="connsiteX16-191" fmla="*/ 415323 w 892970"/>
                <a:gd name="connsiteY16-192" fmla="*/ 6170 h 2929015"/>
                <a:gd name="connsiteX17-193" fmla="*/ 418683 w 892970"/>
                <a:gd name="connsiteY17-194" fmla="*/ 1926 h 2929015"/>
                <a:gd name="connsiteX18-195" fmla="*/ 421032 w 892970"/>
                <a:gd name="connsiteY18-196" fmla="*/ 1653 h 2929015"/>
                <a:gd name="connsiteX19-197" fmla="*/ 423118 w 892970"/>
                <a:gd name="connsiteY19-198" fmla="*/ 0 h 2929015"/>
                <a:gd name="connsiteX0-199" fmla="*/ 423118 w 892970"/>
                <a:gd name="connsiteY0-200" fmla="*/ 0 h 2929015"/>
                <a:gd name="connsiteX1-201" fmla="*/ 429163 w 892970"/>
                <a:gd name="connsiteY1-202" fmla="*/ 705 h 2929015"/>
                <a:gd name="connsiteX2-203" fmla="*/ 435209 w 892970"/>
                <a:gd name="connsiteY2-204" fmla="*/ 1 h 2929015"/>
                <a:gd name="connsiteX3-205" fmla="*/ 437295 w 892970"/>
                <a:gd name="connsiteY3-206" fmla="*/ 1652 h 2929015"/>
                <a:gd name="connsiteX4-207" fmla="*/ 439645 w 892970"/>
                <a:gd name="connsiteY4-208" fmla="*/ 1926 h 2929015"/>
                <a:gd name="connsiteX5-209" fmla="*/ 443003 w 892970"/>
                <a:gd name="connsiteY5-210" fmla="*/ 6170 h 2929015"/>
                <a:gd name="connsiteX6-211" fmla="*/ 652457 w 892970"/>
                <a:gd name="connsiteY6-212" fmla="*/ 171931 h 2929015"/>
                <a:gd name="connsiteX7-213" fmla="*/ 653292 w 892970"/>
                <a:gd name="connsiteY7-214" fmla="*/ 179098 h 2929015"/>
                <a:gd name="connsiteX8-215" fmla="*/ 658020 w 892970"/>
                <a:gd name="connsiteY8-216" fmla="*/ 179098 h 2929015"/>
                <a:gd name="connsiteX9-217" fmla="*/ 658019 w 892970"/>
                <a:gd name="connsiteY9-218" fmla="*/ 2049022 h 2929015"/>
                <a:gd name="connsiteX10-219" fmla="*/ 892970 w 892970"/>
                <a:gd name="connsiteY10-220" fmla="*/ 2919758 h 2929015"/>
                <a:gd name="connsiteX11-221" fmla="*/ 0 w 892970"/>
                <a:gd name="connsiteY11-222" fmla="*/ 2929015 h 2929015"/>
                <a:gd name="connsiteX12-223" fmla="*/ 188120 w 892970"/>
                <a:gd name="connsiteY12-224" fmla="*/ 2049022 h 2929015"/>
                <a:gd name="connsiteX13-225" fmla="*/ 200820 w 892970"/>
                <a:gd name="connsiteY13-226" fmla="*/ 179098 h 2929015"/>
                <a:gd name="connsiteX14-227" fmla="*/ 205035 w 892970"/>
                <a:gd name="connsiteY14-228" fmla="*/ 179098 h 2929015"/>
                <a:gd name="connsiteX15-229" fmla="*/ 205869 w 892970"/>
                <a:gd name="connsiteY15-230" fmla="*/ 171930 h 2929015"/>
                <a:gd name="connsiteX16-231" fmla="*/ 415323 w 892970"/>
                <a:gd name="connsiteY16-232" fmla="*/ 6170 h 2929015"/>
                <a:gd name="connsiteX17-233" fmla="*/ 418683 w 892970"/>
                <a:gd name="connsiteY17-234" fmla="*/ 1926 h 2929015"/>
                <a:gd name="connsiteX18-235" fmla="*/ 421032 w 892970"/>
                <a:gd name="connsiteY18-236" fmla="*/ 1653 h 2929015"/>
                <a:gd name="connsiteX19-237" fmla="*/ 423118 w 892970"/>
                <a:gd name="connsiteY19-238" fmla="*/ 0 h 2929015"/>
                <a:gd name="connsiteX0-239" fmla="*/ 423118 w 821729"/>
                <a:gd name="connsiteY0-240" fmla="*/ 0 h 2929015"/>
                <a:gd name="connsiteX1-241" fmla="*/ 429163 w 821729"/>
                <a:gd name="connsiteY1-242" fmla="*/ 705 h 2929015"/>
                <a:gd name="connsiteX2-243" fmla="*/ 435209 w 821729"/>
                <a:gd name="connsiteY2-244" fmla="*/ 1 h 2929015"/>
                <a:gd name="connsiteX3-245" fmla="*/ 437295 w 821729"/>
                <a:gd name="connsiteY3-246" fmla="*/ 1652 h 2929015"/>
                <a:gd name="connsiteX4-247" fmla="*/ 439645 w 821729"/>
                <a:gd name="connsiteY4-248" fmla="*/ 1926 h 2929015"/>
                <a:gd name="connsiteX5-249" fmla="*/ 443003 w 821729"/>
                <a:gd name="connsiteY5-250" fmla="*/ 6170 h 2929015"/>
                <a:gd name="connsiteX6-251" fmla="*/ 652457 w 821729"/>
                <a:gd name="connsiteY6-252" fmla="*/ 171931 h 2929015"/>
                <a:gd name="connsiteX7-253" fmla="*/ 653292 w 821729"/>
                <a:gd name="connsiteY7-254" fmla="*/ 179098 h 2929015"/>
                <a:gd name="connsiteX8-255" fmla="*/ 658020 w 821729"/>
                <a:gd name="connsiteY8-256" fmla="*/ 179098 h 2929015"/>
                <a:gd name="connsiteX9-257" fmla="*/ 658019 w 821729"/>
                <a:gd name="connsiteY9-258" fmla="*/ 2049022 h 2929015"/>
                <a:gd name="connsiteX10-259" fmla="*/ 821729 w 821729"/>
                <a:gd name="connsiteY10-260" fmla="*/ 2926496 h 2929015"/>
                <a:gd name="connsiteX11-261" fmla="*/ 0 w 821729"/>
                <a:gd name="connsiteY11-262" fmla="*/ 2929015 h 2929015"/>
                <a:gd name="connsiteX12-263" fmla="*/ 188120 w 821729"/>
                <a:gd name="connsiteY12-264" fmla="*/ 2049022 h 2929015"/>
                <a:gd name="connsiteX13-265" fmla="*/ 200820 w 821729"/>
                <a:gd name="connsiteY13-266" fmla="*/ 179098 h 2929015"/>
                <a:gd name="connsiteX14-267" fmla="*/ 205035 w 821729"/>
                <a:gd name="connsiteY14-268" fmla="*/ 179098 h 2929015"/>
                <a:gd name="connsiteX15-269" fmla="*/ 205869 w 821729"/>
                <a:gd name="connsiteY15-270" fmla="*/ 171930 h 2929015"/>
                <a:gd name="connsiteX16-271" fmla="*/ 415323 w 821729"/>
                <a:gd name="connsiteY16-272" fmla="*/ 6170 h 2929015"/>
                <a:gd name="connsiteX17-273" fmla="*/ 418683 w 821729"/>
                <a:gd name="connsiteY17-274" fmla="*/ 1926 h 2929015"/>
                <a:gd name="connsiteX18-275" fmla="*/ 421032 w 821729"/>
                <a:gd name="connsiteY18-276" fmla="*/ 1653 h 2929015"/>
                <a:gd name="connsiteX19-277" fmla="*/ 423118 w 821729"/>
                <a:gd name="connsiteY19-278" fmla="*/ 0 h 2929015"/>
                <a:gd name="connsiteX0-279" fmla="*/ 381561 w 780172"/>
                <a:gd name="connsiteY0-280" fmla="*/ 0 h 2926496"/>
                <a:gd name="connsiteX1-281" fmla="*/ 387606 w 780172"/>
                <a:gd name="connsiteY1-282" fmla="*/ 705 h 2926496"/>
                <a:gd name="connsiteX2-283" fmla="*/ 393652 w 780172"/>
                <a:gd name="connsiteY2-284" fmla="*/ 1 h 2926496"/>
                <a:gd name="connsiteX3-285" fmla="*/ 395738 w 780172"/>
                <a:gd name="connsiteY3-286" fmla="*/ 1652 h 2926496"/>
                <a:gd name="connsiteX4-287" fmla="*/ 398088 w 780172"/>
                <a:gd name="connsiteY4-288" fmla="*/ 1926 h 2926496"/>
                <a:gd name="connsiteX5-289" fmla="*/ 401446 w 780172"/>
                <a:gd name="connsiteY5-290" fmla="*/ 6170 h 2926496"/>
                <a:gd name="connsiteX6-291" fmla="*/ 610900 w 780172"/>
                <a:gd name="connsiteY6-292" fmla="*/ 171931 h 2926496"/>
                <a:gd name="connsiteX7-293" fmla="*/ 611735 w 780172"/>
                <a:gd name="connsiteY7-294" fmla="*/ 179098 h 2926496"/>
                <a:gd name="connsiteX8-295" fmla="*/ 616463 w 780172"/>
                <a:gd name="connsiteY8-296" fmla="*/ 179098 h 2926496"/>
                <a:gd name="connsiteX9-297" fmla="*/ 616462 w 780172"/>
                <a:gd name="connsiteY9-298" fmla="*/ 2049022 h 2926496"/>
                <a:gd name="connsiteX10-299" fmla="*/ 780172 w 780172"/>
                <a:gd name="connsiteY10-300" fmla="*/ 2926496 h 2926496"/>
                <a:gd name="connsiteX11-301" fmla="*/ 0 w 780172"/>
                <a:gd name="connsiteY11-302" fmla="*/ 2915538 h 2926496"/>
                <a:gd name="connsiteX12-303" fmla="*/ 146563 w 780172"/>
                <a:gd name="connsiteY12-304" fmla="*/ 2049022 h 2926496"/>
                <a:gd name="connsiteX13-305" fmla="*/ 159263 w 780172"/>
                <a:gd name="connsiteY13-306" fmla="*/ 179098 h 2926496"/>
                <a:gd name="connsiteX14-307" fmla="*/ 163478 w 780172"/>
                <a:gd name="connsiteY14-308" fmla="*/ 179098 h 2926496"/>
                <a:gd name="connsiteX15-309" fmla="*/ 164312 w 780172"/>
                <a:gd name="connsiteY15-310" fmla="*/ 171930 h 2926496"/>
                <a:gd name="connsiteX16-311" fmla="*/ 373766 w 780172"/>
                <a:gd name="connsiteY16-312" fmla="*/ 6170 h 2926496"/>
                <a:gd name="connsiteX17-313" fmla="*/ 377126 w 780172"/>
                <a:gd name="connsiteY17-314" fmla="*/ 1926 h 2926496"/>
                <a:gd name="connsiteX18-315" fmla="*/ 379475 w 780172"/>
                <a:gd name="connsiteY18-316" fmla="*/ 1653 h 2926496"/>
                <a:gd name="connsiteX19-317" fmla="*/ 381561 w 780172"/>
                <a:gd name="connsiteY19-318" fmla="*/ 0 h 2926496"/>
                <a:gd name="connsiteX0-319" fmla="*/ 381561 w 780172"/>
                <a:gd name="connsiteY0-320" fmla="*/ 0 h 2926496"/>
                <a:gd name="connsiteX1-321" fmla="*/ 387606 w 780172"/>
                <a:gd name="connsiteY1-322" fmla="*/ 705 h 2926496"/>
                <a:gd name="connsiteX2-323" fmla="*/ 393652 w 780172"/>
                <a:gd name="connsiteY2-324" fmla="*/ 1 h 2926496"/>
                <a:gd name="connsiteX3-325" fmla="*/ 395738 w 780172"/>
                <a:gd name="connsiteY3-326" fmla="*/ 1652 h 2926496"/>
                <a:gd name="connsiteX4-327" fmla="*/ 398088 w 780172"/>
                <a:gd name="connsiteY4-328" fmla="*/ 1926 h 2926496"/>
                <a:gd name="connsiteX5-329" fmla="*/ 401446 w 780172"/>
                <a:gd name="connsiteY5-330" fmla="*/ 6170 h 2926496"/>
                <a:gd name="connsiteX6-331" fmla="*/ 610900 w 780172"/>
                <a:gd name="connsiteY6-332" fmla="*/ 171931 h 2926496"/>
                <a:gd name="connsiteX7-333" fmla="*/ 611735 w 780172"/>
                <a:gd name="connsiteY7-334" fmla="*/ 179098 h 2926496"/>
                <a:gd name="connsiteX8-335" fmla="*/ 616463 w 780172"/>
                <a:gd name="connsiteY8-336" fmla="*/ 179098 h 2926496"/>
                <a:gd name="connsiteX9-337" fmla="*/ 616462 w 780172"/>
                <a:gd name="connsiteY9-338" fmla="*/ 2049022 h 2926496"/>
                <a:gd name="connsiteX10-339" fmla="*/ 780172 w 780172"/>
                <a:gd name="connsiteY10-340" fmla="*/ 2926496 h 2926496"/>
                <a:gd name="connsiteX11-341" fmla="*/ 0 w 780172"/>
                <a:gd name="connsiteY11-342" fmla="*/ 2915538 h 2926496"/>
                <a:gd name="connsiteX12-343" fmla="*/ 146563 w 780172"/>
                <a:gd name="connsiteY12-344" fmla="*/ 2049022 h 2926496"/>
                <a:gd name="connsiteX13-345" fmla="*/ 159263 w 780172"/>
                <a:gd name="connsiteY13-346" fmla="*/ 179098 h 2926496"/>
                <a:gd name="connsiteX14-347" fmla="*/ 163478 w 780172"/>
                <a:gd name="connsiteY14-348" fmla="*/ 179098 h 2926496"/>
                <a:gd name="connsiteX15-349" fmla="*/ 164312 w 780172"/>
                <a:gd name="connsiteY15-350" fmla="*/ 171930 h 2926496"/>
                <a:gd name="connsiteX16-351" fmla="*/ 373766 w 780172"/>
                <a:gd name="connsiteY16-352" fmla="*/ 6170 h 2926496"/>
                <a:gd name="connsiteX17-353" fmla="*/ 377126 w 780172"/>
                <a:gd name="connsiteY17-354" fmla="*/ 1926 h 2926496"/>
                <a:gd name="connsiteX18-355" fmla="*/ 379475 w 780172"/>
                <a:gd name="connsiteY18-356" fmla="*/ 1653 h 2926496"/>
                <a:gd name="connsiteX19-357" fmla="*/ 381561 w 780172"/>
                <a:gd name="connsiteY19-358" fmla="*/ 0 h 2926496"/>
                <a:gd name="connsiteX0-359" fmla="*/ 381561 w 780172"/>
                <a:gd name="connsiteY0-360" fmla="*/ 0 h 2926496"/>
                <a:gd name="connsiteX1-361" fmla="*/ 387606 w 780172"/>
                <a:gd name="connsiteY1-362" fmla="*/ 705 h 2926496"/>
                <a:gd name="connsiteX2-363" fmla="*/ 393652 w 780172"/>
                <a:gd name="connsiteY2-364" fmla="*/ 1 h 2926496"/>
                <a:gd name="connsiteX3-365" fmla="*/ 395738 w 780172"/>
                <a:gd name="connsiteY3-366" fmla="*/ 1652 h 2926496"/>
                <a:gd name="connsiteX4-367" fmla="*/ 398088 w 780172"/>
                <a:gd name="connsiteY4-368" fmla="*/ 1926 h 2926496"/>
                <a:gd name="connsiteX5-369" fmla="*/ 401446 w 780172"/>
                <a:gd name="connsiteY5-370" fmla="*/ 6170 h 2926496"/>
                <a:gd name="connsiteX6-371" fmla="*/ 610900 w 780172"/>
                <a:gd name="connsiteY6-372" fmla="*/ 171931 h 2926496"/>
                <a:gd name="connsiteX7-373" fmla="*/ 611735 w 780172"/>
                <a:gd name="connsiteY7-374" fmla="*/ 179098 h 2926496"/>
                <a:gd name="connsiteX8-375" fmla="*/ 616463 w 780172"/>
                <a:gd name="connsiteY8-376" fmla="*/ 179098 h 2926496"/>
                <a:gd name="connsiteX9-377" fmla="*/ 616462 w 780172"/>
                <a:gd name="connsiteY9-378" fmla="*/ 2049022 h 2926496"/>
                <a:gd name="connsiteX10-379" fmla="*/ 780172 w 780172"/>
                <a:gd name="connsiteY10-380" fmla="*/ 2926496 h 2926496"/>
                <a:gd name="connsiteX11-381" fmla="*/ 0 w 780172"/>
                <a:gd name="connsiteY11-382" fmla="*/ 2915538 h 2926496"/>
                <a:gd name="connsiteX12-383" fmla="*/ 146563 w 780172"/>
                <a:gd name="connsiteY12-384" fmla="*/ 2049022 h 2926496"/>
                <a:gd name="connsiteX13-385" fmla="*/ 159263 w 780172"/>
                <a:gd name="connsiteY13-386" fmla="*/ 179098 h 2926496"/>
                <a:gd name="connsiteX14-387" fmla="*/ 163478 w 780172"/>
                <a:gd name="connsiteY14-388" fmla="*/ 179098 h 2926496"/>
                <a:gd name="connsiteX15-389" fmla="*/ 164312 w 780172"/>
                <a:gd name="connsiteY15-390" fmla="*/ 171930 h 2926496"/>
                <a:gd name="connsiteX16-391" fmla="*/ 373766 w 780172"/>
                <a:gd name="connsiteY16-392" fmla="*/ 6170 h 2926496"/>
                <a:gd name="connsiteX17-393" fmla="*/ 377126 w 780172"/>
                <a:gd name="connsiteY17-394" fmla="*/ 1926 h 2926496"/>
                <a:gd name="connsiteX18-395" fmla="*/ 379475 w 780172"/>
                <a:gd name="connsiteY18-396" fmla="*/ 1653 h 2926496"/>
                <a:gd name="connsiteX19-397" fmla="*/ 381561 w 780172"/>
                <a:gd name="connsiteY19-398" fmla="*/ 0 h 2926496"/>
                <a:gd name="connsiteX0-399" fmla="*/ 381561 w 780172"/>
                <a:gd name="connsiteY0-400" fmla="*/ 0 h 2926496"/>
                <a:gd name="connsiteX1-401" fmla="*/ 387606 w 780172"/>
                <a:gd name="connsiteY1-402" fmla="*/ 705 h 2926496"/>
                <a:gd name="connsiteX2-403" fmla="*/ 393652 w 780172"/>
                <a:gd name="connsiteY2-404" fmla="*/ 1 h 2926496"/>
                <a:gd name="connsiteX3-405" fmla="*/ 395738 w 780172"/>
                <a:gd name="connsiteY3-406" fmla="*/ 1652 h 2926496"/>
                <a:gd name="connsiteX4-407" fmla="*/ 398088 w 780172"/>
                <a:gd name="connsiteY4-408" fmla="*/ 1926 h 2926496"/>
                <a:gd name="connsiteX5-409" fmla="*/ 401446 w 780172"/>
                <a:gd name="connsiteY5-410" fmla="*/ 6170 h 2926496"/>
                <a:gd name="connsiteX6-411" fmla="*/ 610900 w 780172"/>
                <a:gd name="connsiteY6-412" fmla="*/ 171931 h 2926496"/>
                <a:gd name="connsiteX7-413" fmla="*/ 611735 w 780172"/>
                <a:gd name="connsiteY7-414" fmla="*/ 179098 h 2926496"/>
                <a:gd name="connsiteX8-415" fmla="*/ 616463 w 780172"/>
                <a:gd name="connsiteY8-416" fmla="*/ 179098 h 2926496"/>
                <a:gd name="connsiteX9-417" fmla="*/ 616462 w 780172"/>
                <a:gd name="connsiteY9-418" fmla="*/ 2049022 h 2926496"/>
                <a:gd name="connsiteX10-419" fmla="*/ 780172 w 780172"/>
                <a:gd name="connsiteY10-420" fmla="*/ 2926496 h 2926496"/>
                <a:gd name="connsiteX11-421" fmla="*/ 0 w 780172"/>
                <a:gd name="connsiteY11-422" fmla="*/ 2915538 h 2926496"/>
                <a:gd name="connsiteX12-423" fmla="*/ 146563 w 780172"/>
                <a:gd name="connsiteY12-424" fmla="*/ 2049022 h 2926496"/>
                <a:gd name="connsiteX13-425" fmla="*/ 159263 w 780172"/>
                <a:gd name="connsiteY13-426" fmla="*/ 179098 h 2926496"/>
                <a:gd name="connsiteX14-427" fmla="*/ 163478 w 780172"/>
                <a:gd name="connsiteY14-428" fmla="*/ 179098 h 2926496"/>
                <a:gd name="connsiteX15-429" fmla="*/ 164312 w 780172"/>
                <a:gd name="connsiteY15-430" fmla="*/ 171930 h 2926496"/>
                <a:gd name="connsiteX16-431" fmla="*/ 373766 w 780172"/>
                <a:gd name="connsiteY16-432" fmla="*/ 6170 h 2926496"/>
                <a:gd name="connsiteX17-433" fmla="*/ 377126 w 780172"/>
                <a:gd name="connsiteY17-434" fmla="*/ 1926 h 2926496"/>
                <a:gd name="connsiteX18-435" fmla="*/ 379475 w 780172"/>
                <a:gd name="connsiteY18-436" fmla="*/ 1653 h 2926496"/>
                <a:gd name="connsiteX19-437" fmla="*/ 381561 w 780172"/>
                <a:gd name="connsiteY19-438" fmla="*/ 0 h 2926496"/>
                <a:gd name="connsiteX0-439" fmla="*/ 381561 w 792046"/>
                <a:gd name="connsiteY0-440" fmla="*/ 0 h 2926496"/>
                <a:gd name="connsiteX1-441" fmla="*/ 387606 w 792046"/>
                <a:gd name="connsiteY1-442" fmla="*/ 705 h 2926496"/>
                <a:gd name="connsiteX2-443" fmla="*/ 393652 w 792046"/>
                <a:gd name="connsiteY2-444" fmla="*/ 1 h 2926496"/>
                <a:gd name="connsiteX3-445" fmla="*/ 395738 w 792046"/>
                <a:gd name="connsiteY3-446" fmla="*/ 1652 h 2926496"/>
                <a:gd name="connsiteX4-447" fmla="*/ 398088 w 792046"/>
                <a:gd name="connsiteY4-448" fmla="*/ 1926 h 2926496"/>
                <a:gd name="connsiteX5-449" fmla="*/ 401446 w 792046"/>
                <a:gd name="connsiteY5-450" fmla="*/ 6170 h 2926496"/>
                <a:gd name="connsiteX6-451" fmla="*/ 610900 w 792046"/>
                <a:gd name="connsiteY6-452" fmla="*/ 171931 h 2926496"/>
                <a:gd name="connsiteX7-453" fmla="*/ 611735 w 792046"/>
                <a:gd name="connsiteY7-454" fmla="*/ 179098 h 2926496"/>
                <a:gd name="connsiteX8-455" fmla="*/ 616463 w 792046"/>
                <a:gd name="connsiteY8-456" fmla="*/ 179098 h 2926496"/>
                <a:gd name="connsiteX9-457" fmla="*/ 616462 w 792046"/>
                <a:gd name="connsiteY9-458" fmla="*/ 2049022 h 2926496"/>
                <a:gd name="connsiteX10-459" fmla="*/ 792046 w 792046"/>
                <a:gd name="connsiteY10-460" fmla="*/ 2926496 h 2926496"/>
                <a:gd name="connsiteX11-461" fmla="*/ 0 w 792046"/>
                <a:gd name="connsiteY11-462" fmla="*/ 2915538 h 2926496"/>
                <a:gd name="connsiteX12-463" fmla="*/ 146563 w 792046"/>
                <a:gd name="connsiteY12-464" fmla="*/ 2049022 h 2926496"/>
                <a:gd name="connsiteX13-465" fmla="*/ 159263 w 792046"/>
                <a:gd name="connsiteY13-466" fmla="*/ 179098 h 2926496"/>
                <a:gd name="connsiteX14-467" fmla="*/ 163478 w 792046"/>
                <a:gd name="connsiteY14-468" fmla="*/ 179098 h 2926496"/>
                <a:gd name="connsiteX15-469" fmla="*/ 164312 w 792046"/>
                <a:gd name="connsiteY15-470" fmla="*/ 171930 h 2926496"/>
                <a:gd name="connsiteX16-471" fmla="*/ 373766 w 792046"/>
                <a:gd name="connsiteY16-472" fmla="*/ 6170 h 2926496"/>
                <a:gd name="connsiteX17-473" fmla="*/ 377126 w 792046"/>
                <a:gd name="connsiteY17-474" fmla="*/ 1926 h 2926496"/>
                <a:gd name="connsiteX18-475" fmla="*/ 379475 w 792046"/>
                <a:gd name="connsiteY18-476" fmla="*/ 1653 h 2926496"/>
                <a:gd name="connsiteX19-477" fmla="*/ 381561 w 792046"/>
                <a:gd name="connsiteY19-478" fmla="*/ 0 h 2926496"/>
                <a:gd name="connsiteX0-479" fmla="*/ 387498 w 797983"/>
                <a:gd name="connsiteY0-480" fmla="*/ 0 h 2926496"/>
                <a:gd name="connsiteX1-481" fmla="*/ 393543 w 797983"/>
                <a:gd name="connsiteY1-482" fmla="*/ 705 h 2926496"/>
                <a:gd name="connsiteX2-483" fmla="*/ 399589 w 797983"/>
                <a:gd name="connsiteY2-484" fmla="*/ 1 h 2926496"/>
                <a:gd name="connsiteX3-485" fmla="*/ 401675 w 797983"/>
                <a:gd name="connsiteY3-486" fmla="*/ 1652 h 2926496"/>
                <a:gd name="connsiteX4-487" fmla="*/ 404025 w 797983"/>
                <a:gd name="connsiteY4-488" fmla="*/ 1926 h 2926496"/>
                <a:gd name="connsiteX5-489" fmla="*/ 407383 w 797983"/>
                <a:gd name="connsiteY5-490" fmla="*/ 6170 h 2926496"/>
                <a:gd name="connsiteX6-491" fmla="*/ 616837 w 797983"/>
                <a:gd name="connsiteY6-492" fmla="*/ 171931 h 2926496"/>
                <a:gd name="connsiteX7-493" fmla="*/ 617672 w 797983"/>
                <a:gd name="connsiteY7-494" fmla="*/ 179098 h 2926496"/>
                <a:gd name="connsiteX8-495" fmla="*/ 622400 w 797983"/>
                <a:gd name="connsiteY8-496" fmla="*/ 179098 h 2926496"/>
                <a:gd name="connsiteX9-497" fmla="*/ 622399 w 797983"/>
                <a:gd name="connsiteY9-498" fmla="*/ 2049022 h 2926496"/>
                <a:gd name="connsiteX10-499" fmla="*/ 797983 w 797983"/>
                <a:gd name="connsiteY10-500" fmla="*/ 2926496 h 2926496"/>
                <a:gd name="connsiteX11-501" fmla="*/ 0 w 797983"/>
                <a:gd name="connsiteY11-502" fmla="*/ 2915538 h 2926496"/>
                <a:gd name="connsiteX12-503" fmla="*/ 152500 w 797983"/>
                <a:gd name="connsiteY12-504" fmla="*/ 2049022 h 2926496"/>
                <a:gd name="connsiteX13-505" fmla="*/ 165200 w 797983"/>
                <a:gd name="connsiteY13-506" fmla="*/ 179098 h 2926496"/>
                <a:gd name="connsiteX14-507" fmla="*/ 169415 w 797983"/>
                <a:gd name="connsiteY14-508" fmla="*/ 179098 h 2926496"/>
                <a:gd name="connsiteX15-509" fmla="*/ 170249 w 797983"/>
                <a:gd name="connsiteY15-510" fmla="*/ 171930 h 2926496"/>
                <a:gd name="connsiteX16-511" fmla="*/ 379703 w 797983"/>
                <a:gd name="connsiteY16-512" fmla="*/ 6170 h 2926496"/>
                <a:gd name="connsiteX17-513" fmla="*/ 383063 w 797983"/>
                <a:gd name="connsiteY17-514" fmla="*/ 1926 h 2926496"/>
                <a:gd name="connsiteX18-515" fmla="*/ 385412 w 797983"/>
                <a:gd name="connsiteY18-516" fmla="*/ 1653 h 2926496"/>
                <a:gd name="connsiteX19-517" fmla="*/ 387498 w 797983"/>
                <a:gd name="connsiteY19-518" fmla="*/ 0 h 2926496"/>
                <a:gd name="connsiteX0-519" fmla="*/ 375625 w 786110"/>
                <a:gd name="connsiteY0-520" fmla="*/ 0 h 2926496"/>
                <a:gd name="connsiteX1-521" fmla="*/ 381670 w 786110"/>
                <a:gd name="connsiteY1-522" fmla="*/ 705 h 2926496"/>
                <a:gd name="connsiteX2-523" fmla="*/ 387716 w 786110"/>
                <a:gd name="connsiteY2-524" fmla="*/ 1 h 2926496"/>
                <a:gd name="connsiteX3-525" fmla="*/ 389802 w 786110"/>
                <a:gd name="connsiteY3-526" fmla="*/ 1652 h 2926496"/>
                <a:gd name="connsiteX4-527" fmla="*/ 392152 w 786110"/>
                <a:gd name="connsiteY4-528" fmla="*/ 1926 h 2926496"/>
                <a:gd name="connsiteX5-529" fmla="*/ 395510 w 786110"/>
                <a:gd name="connsiteY5-530" fmla="*/ 6170 h 2926496"/>
                <a:gd name="connsiteX6-531" fmla="*/ 604964 w 786110"/>
                <a:gd name="connsiteY6-532" fmla="*/ 171931 h 2926496"/>
                <a:gd name="connsiteX7-533" fmla="*/ 605799 w 786110"/>
                <a:gd name="connsiteY7-534" fmla="*/ 179098 h 2926496"/>
                <a:gd name="connsiteX8-535" fmla="*/ 610527 w 786110"/>
                <a:gd name="connsiteY8-536" fmla="*/ 179098 h 2926496"/>
                <a:gd name="connsiteX9-537" fmla="*/ 610526 w 786110"/>
                <a:gd name="connsiteY9-538" fmla="*/ 2049022 h 2926496"/>
                <a:gd name="connsiteX10-539" fmla="*/ 786110 w 786110"/>
                <a:gd name="connsiteY10-540" fmla="*/ 2926496 h 2926496"/>
                <a:gd name="connsiteX11-541" fmla="*/ 0 w 786110"/>
                <a:gd name="connsiteY11-542" fmla="*/ 2915538 h 2926496"/>
                <a:gd name="connsiteX12-543" fmla="*/ 140627 w 786110"/>
                <a:gd name="connsiteY12-544" fmla="*/ 2049022 h 2926496"/>
                <a:gd name="connsiteX13-545" fmla="*/ 153327 w 786110"/>
                <a:gd name="connsiteY13-546" fmla="*/ 179098 h 2926496"/>
                <a:gd name="connsiteX14-547" fmla="*/ 157542 w 786110"/>
                <a:gd name="connsiteY14-548" fmla="*/ 179098 h 2926496"/>
                <a:gd name="connsiteX15-549" fmla="*/ 158376 w 786110"/>
                <a:gd name="connsiteY15-550" fmla="*/ 171930 h 2926496"/>
                <a:gd name="connsiteX16-551" fmla="*/ 367830 w 786110"/>
                <a:gd name="connsiteY16-552" fmla="*/ 6170 h 2926496"/>
                <a:gd name="connsiteX17-553" fmla="*/ 371190 w 786110"/>
                <a:gd name="connsiteY17-554" fmla="*/ 1926 h 2926496"/>
                <a:gd name="connsiteX18-555" fmla="*/ 373539 w 786110"/>
                <a:gd name="connsiteY18-556" fmla="*/ 1653 h 2926496"/>
                <a:gd name="connsiteX19-557" fmla="*/ 375625 w 786110"/>
                <a:gd name="connsiteY19-558" fmla="*/ 0 h 2926496"/>
                <a:gd name="connsiteX0-559" fmla="*/ 378594 w 789079"/>
                <a:gd name="connsiteY0-560" fmla="*/ 0 h 2926496"/>
                <a:gd name="connsiteX1-561" fmla="*/ 384639 w 789079"/>
                <a:gd name="connsiteY1-562" fmla="*/ 705 h 2926496"/>
                <a:gd name="connsiteX2-563" fmla="*/ 390685 w 789079"/>
                <a:gd name="connsiteY2-564" fmla="*/ 1 h 2926496"/>
                <a:gd name="connsiteX3-565" fmla="*/ 392771 w 789079"/>
                <a:gd name="connsiteY3-566" fmla="*/ 1652 h 2926496"/>
                <a:gd name="connsiteX4-567" fmla="*/ 395121 w 789079"/>
                <a:gd name="connsiteY4-568" fmla="*/ 1926 h 2926496"/>
                <a:gd name="connsiteX5-569" fmla="*/ 398479 w 789079"/>
                <a:gd name="connsiteY5-570" fmla="*/ 6170 h 2926496"/>
                <a:gd name="connsiteX6-571" fmla="*/ 607933 w 789079"/>
                <a:gd name="connsiteY6-572" fmla="*/ 171931 h 2926496"/>
                <a:gd name="connsiteX7-573" fmla="*/ 608768 w 789079"/>
                <a:gd name="connsiteY7-574" fmla="*/ 179098 h 2926496"/>
                <a:gd name="connsiteX8-575" fmla="*/ 613496 w 789079"/>
                <a:gd name="connsiteY8-576" fmla="*/ 179098 h 2926496"/>
                <a:gd name="connsiteX9-577" fmla="*/ 613495 w 789079"/>
                <a:gd name="connsiteY9-578" fmla="*/ 2049022 h 2926496"/>
                <a:gd name="connsiteX10-579" fmla="*/ 789079 w 789079"/>
                <a:gd name="connsiteY10-580" fmla="*/ 2926496 h 2926496"/>
                <a:gd name="connsiteX11-581" fmla="*/ 0 w 789079"/>
                <a:gd name="connsiteY11-582" fmla="*/ 2922277 h 2926496"/>
                <a:gd name="connsiteX12-583" fmla="*/ 143596 w 789079"/>
                <a:gd name="connsiteY12-584" fmla="*/ 2049022 h 2926496"/>
                <a:gd name="connsiteX13-585" fmla="*/ 156296 w 789079"/>
                <a:gd name="connsiteY13-586" fmla="*/ 179098 h 2926496"/>
                <a:gd name="connsiteX14-587" fmla="*/ 160511 w 789079"/>
                <a:gd name="connsiteY14-588" fmla="*/ 179098 h 2926496"/>
                <a:gd name="connsiteX15-589" fmla="*/ 161345 w 789079"/>
                <a:gd name="connsiteY15-590" fmla="*/ 171930 h 2926496"/>
                <a:gd name="connsiteX16-591" fmla="*/ 370799 w 789079"/>
                <a:gd name="connsiteY16-592" fmla="*/ 6170 h 2926496"/>
                <a:gd name="connsiteX17-593" fmla="*/ 374159 w 789079"/>
                <a:gd name="connsiteY17-594" fmla="*/ 1926 h 2926496"/>
                <a:gd name="connsiteX18-595" fmla="*/ 376508 w 789079"/>
                <a:gd name="connsiteY18-596" fmla="*/ 1653 h 2926496"/>
                <a:gd name="connsiteX19-597" fmla="*/ 378594 w 789079"/>
                <a:gd name="connsiteY19-598" fmla="*/ 0 h 292649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77" y="connsiteY19-78"/>
                </a:cxn>
              </a:cxnLst>
              <a:rect l="l" t="t" r="r" b="b"/>
              <a:pathLst>
                <a:path w="789079" h="2926496">
                  <a:moveTo>
                    <a:pt x="378594" y="0"/>
                  </a:moveTo>
                  <a:lnTo>
                    <a:pt x="384639" y="705"/>
                  </a:lnTo>
                  <a:lnTo>
                    <a:pt x="390685" y="1"/>
                  </a:lnTo>
                  <a:lnTo>
                    <a:pt x="392771" y="1652"/>
                  </a:lnTo>
                  <a:lnTo>
                    <a:pt x="395121" y="1926"/>
                  </a:lnTo>
                  <a:lnTo>
                    <a:pt x="398479" y="6170"/>
                  </a:lnTo>
                  <a:lnTo>
                    <a:pt x="607933" y="171931"/>
                  </a:lnTo>
                  <a:cubicBezTo>
                    <a:pt x="608211" y="174320"/>
                    <a:pt x="608490" y="176709"/>
                    <a:pt x="608768" y="179098"/>
                  </a:cubicBezTo>
                  <a:lnTo>
                    <a:pt x="613496" y="179098"/>
                  </a:lnTo>
                  <a:cubicBezTo>
                    <a:pt x="613496" y="802406"/>
                    <a:pt x="613495" y="1425714"/>
                    <a:pt x="613495" y="2049022"/>
                  </a:cubicBezTo>
                  <a:cubicBezTo>
                    <a:pt x="624078" y="2396636"/>
                    <a:pt x="622922" y="2766816"/>
                    <a:pt x="789079" y="2926496"/>
                  </a:cubicBezTo>
                  <a:lnTo>
                    <a:pt x="0" y="2922277"/>
                  </a:lnTo>
                  <a:cubicBezTo>
                    <a:pt x="155989" y="2679726"/>
                    <a:pt x="140834" y="2460757"/>
                    <a:pt x="143596" y="2049022"/>
                  </a:cubicBezTo>
                  <a:cubicBezTo>
                    <a:pt x="147829" y="1425713"/>
                    <a:pt x="152063" y="802406"/>
                    <a:pt x="156296" y="179098"/>
                  </a:cubicBezTo>
                  <a:lnTo>
                    <a:pt x="160511" y="179098"/>
                  </a:lnTo>
                  <a:lnTo>
                    <a:pt x="161345" y="171930"/>
                  </a:lnTo>
                  <a:lnTo>
                    <a:pt x="370799" y="6170"/>
                  </a:lnTo>
                  <a:lnTo>
                    <a:pt x="374159" y="1926"/>
                  </a:lnTo>
                  <a:lnTo>
                    <a:pt x="376508" y="1653"/>
                  </a:lnTo>
                  <a:lnTo>
                    <a:pt x="378594" y="0"/>
                  </a:ln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文本框 45"/>
            <p:cNvSpPr txBox="true"/>
            <p:nvPr/>
          </p:nvSpPr>
          <p:spPr>
            <a:xfrm>
              <a:off x="615199" y="3673075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丰富解读形式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-31178" y="4375195"/>
            <a:ext cx="3499200" cy="1558723"/>
            <a:chOff x="-31178" y="4375195"/>
            <a:chExt cx="3499200" cy="1558723"/>
          </a:xfrm>
        </p:grpSpPr>
        <p:sp>
          <p:nvSpPr>
            <p:cNvPr id="38" name="任意多边形 70"/>
            <p:cNvSpPr/>
            <p:nvPr/>
          </p:nvSpPr>
          <p:spPr>
            <a:xfrm rot="5400000" flipH="true">
              <a:off x="939060" y="3404957"/>
              <a:ext cx="1558723" cy="3499200"/>
            </a:xfrm>
            <a:custGeom>
              <a:avLst/>
              <a:gdLst>
                <a:gd name="connsiteX0" fmla="*/ 917250 w 1113775"/>
                <a:gd name="connsiteY0" fmla="*/ 418 h 2143552"/>
                <a:gd name="connsiteX1" fmla="*/ 927387 w 1113775"/>
                <a:gd name="connsiteY1" fmla="*/ 7019 h 2143552"/>
                <a:gd name="connsiteX2" fmla="*/ 930242 w 1113775"/>
                <a:gd name="connsiteY2" fmla="*/ 8322 h 2143552"/>
                <a:gd name="connsiteX3" fmla="*/ 931567 w 1113775"/>
                <a:gd name="connsiteY3" fmla="*/ 9741 h 2143552"/>
                <a:gd name="connsiteX4" fmla="*/ 932803 w 1113775"/>
                <a:gd name="connsiteY4" fmla="*/ 10546 h 2143552"/>
                <a:gd name="connsiteX5" fmla="*/ 934154 w 1113775"/>
                <a:gd name="connsiteY5" fmla="*/ 12511 h 2143552"/>
                <a:gd name="connsiteX6" fmla="*/ 1089828 w 1113775"/>
                <a:gd name="connsiteY6" fmla="*/ 170469 h 2143552"/>
                <a:gd name="connsiteX7" fmla="*/ 1113162 w 1113775"/>
                <a:gd name="connsiteY7" fmla="*/ 200167 h 2143552"/>
                <a:gd name="connsiteX8" fmla="*/ 861277 w 1113775"/>
                <a:gd name="connsiteY8" fmla="*/ 2143552 h 2143552"/>
                <a:gd name="connsiteX9" fmla="*/ 0 w 1113775"/>
                <a:gd name="connsiteY9" fmla="*/ 2133498 h 2143552"/>
                <a:gd name="connsiteX10" fmla="*/ 652532 w 1113775"/>
                <a:gd name="connsiteY10" fmla="*/ 176593 h 2143552"/>
                <a:gd name="connsiteX11" fmla="*/ 686639 w 1113775"/>
                <a:gd name="connsiteY11" fmla="*/ 145476 h 2143552"/>
                <a:gd name="connsiteX12" fmla="*/ 899133 w 1113775"/>
                <a:gd name="connsiteY12" fmla="*/ 4232 h 2143552"/>
                <a:gd name="connsiteX13" fmla="*/ 917250 w 1113775"/>
                <a:gd name="connsiteY13" fmla="*/ 418 h 2143552"/>
                <a:gd name="connsiteX0-1" fmla="*/ 917250 w 1114767"/>
                <a:gd name="connsiteY0-2" fmla="*/ 418 h 2133498"/>
                <a:gd name="connsiteX1-3" fmla="*/ 927387 w 1114767"/>
                <a:gd name="connsiteY1-4" fmla="*/ 7019 h 2133498"/>
                <a:gd name="connsiteX2-5" fmla="*/ 930242 w 1114767"/>
                <a:gd name="connsiteY2-6" fmla="*/ 8322 h 2133498"/>
                <a:gd name="connsiteX3-7" fmla="*/ 931567 w 1114767"/>
                <a:gd name="connsiteY3-8" fmla="*/ 9741 h 2133498"/>
                <a:gd name="connsiteX4-9" fmla="*/ 932803 w 1114767"/>
                <a:gd name="connsiteY4-10" fmla="*/ 10546 h 2133498"/>
                <a:gd name="connsiteX5-11" fmla="*/ 934154 w 1114767"/>
                <a:gd name="connsiteY5-12" fmla="*/ 12511 h 2133498"/>
                <a:gd name="connsiteX6-13" fmla="*/ 1089828 w 1114767"/>
                <a:gd name="connsiteY6-14" fmla="*/ 170469 h 2133498"/>
                <a:gd name="connsiteX7-15" fmla="*/ 1113162 w 1114767"/>
                <a:gd name="connsiteY7-16" fmla="*/ 200167 h 2133498"/>
                <a:gd name="connsiteX8-17" fmla="*/ 867627 w 1114767"/>
                <a:gd name="connsiteY8-18" fmla="*/ 2130852 h 2133498"/>
                <a:gd name="connsiteX9-19" fmla="*/ 0 w 1114767"/>
                <a:gd name="connsiteY9-20" fmla="*/ 2133498 h 2133498"/>
                <a:gd name="connsiteX10-21" fmla="*/ 652532 w 1114767"/>
                <a:gd name="connsiteY10-22" fmla="*/ 176593 h 2133498"/>
                <a:gd name="connsiteX11-23" fmla="*/ 686639 w 1114767"/>
                <a:gd name="connsiteY11-24" fmla="*/ 145476 h 2133498"/>
                <a:gd name="connsiteX12-25" fmla="*/ 899133 w 1114767"/>
                <a:gd name="connsiteY12-26" fmla="*/ 4232 h 2133498"/>
                <a:gd name="connsiteX13-27" fmla="*/ 917250 w 1114767"/>
                <a:gd name="connsiteY13-28" fmla="*/ 418 h 2133498"/>
                <a:gd name="connsiteX0-29" fmla="*/ 942650 w 1140167"/>
                <a:gd name="connsiteY0-30" fmla="*/ 418 h 2133498"/>
                <a:gd name="connsiteX1-31" fmla="*/ 952787 w 1140167"/>
                <a:gd name="connsiteY1-32" fmla="*/ 7019 h 2133498"/>
                <a:gd name="connsiteX2-33" fmla="*/ 955642 w 1140167"/>
                <a:gd name="connsiteY2-34" fmla="*/ 8322 h 2133498"/>
                <a:gd name="connsiteX3-35" fmla="*/ 956967 w 1140167"/>
                <a:gd name="connsiteY3-36" fmla="*/ 9741 h 2133498"/>
                <a:gd name="connsiteX4-37" fmla="*/ 958203 w 1140167"/>
                <a:gd name="connsiteY4-38" fmla="*/ 10546 h 2133498"/>
                <a:gd name="connsiteX5-39" fmla="*/ 959554 w 1140167"/>
                <a:gd name="connsiteY5-40" fmla="*/ 12511 h 2133498"/>
                <a:gd name="connsiteX6-41" fmla="*/ 1115228 w 1140167"/>
                <a:gd name="connsiteY6-42" fmla="*/ 170469 h 2133498"/>
                <a:gd name="connsiteX7-43" fmla="*/ 1138562 w 1140167"/>
                <a:gd name="connsiteY7-44" fmla="*/ 200167 h 2133498"/>
                <a:gd name="connsiteX8-45" fmla="*/ 893027 w 1140167"/>
                <a:gd name="connsiteY8-46" fmla="*/ 2130852 h 2133498"/>
                <a:gd name="connsiteX9-47" fmla="*/ 0 w 1140167"/>
                <a:gd name="connsiteY9-48" fmla="*/ 2133498 h 2133498"/>
                <a:gd name="connsiteX10-49" fmla="*/ 677932 w 1140167"/>
                <a:gd name="connsiteY10-50" fmla="*/ 176593 h 2133498"/>
                <a:gd name="connsiteX11-51" fmla="*/ 712039 w 1140167"/>
                <a:gd name="connsiteY11-52" fmla="*/ 145476 h 2133498"/>
                <a:gd name="connsiteX12-53" fmla="*/ 924533 w 1140167"/>
                <a:gd name="connsiteY12-54" fmla="*/ 4232 h 2133498"/>
                <a:gd name="connsiteX13-55" fmla="*/ 942650 w 1140167"/>
                <a:gd name="connsiteY13-56" fmla="*/ 418 h 2133498"/>
                <a:gd name="connsiteX0-57" fmla="*/ 942650 w 1142740"/>
                <a:gd name="connsiteY0-58" fmla="*/ 418 h 2133498"/>
                <a:gd name="connsiteX1-59" fmla="*/ 952787 w 1142740"/>
                <a:gd name="connsiteY1-60" fmla="*/ 7019 h 2133498"/>
                <a:gd name="connsiteX2-61" fmla="*/ 955642 w 1142740"/>
                <a:gd name="connsiteY2-62" fmla="*/ 8322 h 2133498"/>
                <a:gd name="connsiteX3-63" fmla="*/ 956967 w 1142740"/>
                <a:gd name="connsiteY3-64" fmla="*/ 9741 h 2133498"/>
                <a:gd name="connsiteX4-65" fmla="*/ 958203 w 1142740"/>
                <a:gd name="connsiteY4-66" fmla="*/ 10546 h 2133498"/>
                <a:gd name="connsiteX5-67" fmla="*/ 959554 w 1142740"/>
                <a:gd name="connsiteY5-68" fmla="*/ 12511 h 2133498"/>
                <a:gd name="connsiteX6-69" fmla="*/ 1115228 w 1142740"/>
                <a:gd name="connsiteY6-70" fmla="*/ 170469 h 2133498"/>
                <a:gd name="connsiteX7-71" fmla="*/ 1138562 w 1142740"/>
                <a:gd name="connsiteY7-72" fmla="*/ 200167 h 2133498"/>
                <a:gd name="connsiteX8-73" fmla="*/ 905727 w 1142740"/>
                <a:gd name="connsiteY8-74" fmla="*/ 2130852 h 2133498"/>
                <a:gd name="connsiteX9-75" fmla="*/ 0 w 1142740"/>
                <a:gd name="connsiteY9-76" fmla="*/ 2133498 h 2133498"/>
                <a:gd name="connsiteX10-77" fmla="*/ 677932 w 1142740"/>
                <a:gd name="connsiteY10-78" fmla="*/ 176593 h 2133498"/>
                <a:gd name="connsiteX11-79" fmla="*/ 712039 w 1142740"/>
                <a:gd name="connsiteY11-80" fmla="*/ 145476 h 2133498"/>
                <a:gd name="connsiteX12-81" fmla="*/ 924533 w 1142740"/>
                <a:gd name="connsiteY12-82" fmla="*/ 4232 h 2133498"/>
                <a:gd name="connsiteX13-83" fmla="*/ 942650 w 1142740"/>
                <a:gd name="connsiteY13-84" fmla="*/ 418 h 2133498"/>
                <a:gd name="connsiteX0-85" fmla="*/ 942650 w 1138562"/>
                <a:gd name="connsiteY0-86" fmla="*/ 418 h 2133498"/>
                <a:gd name="connsiteX1-87" fmla="*/ 952787 w 1138562"/>
                <a:gd name="connsiteY1-88" fmla="*/ 7019 h 2133498"/>
                <a:gd name="connsiteX2-89" fmla="*/ 955642 w 1138562"/>
                <a:gd name="connsiteY2-90" fmla="*/ 8322 h 2133498"/>
                <a:gd name="connsiteX3-91" fmla="*/ 956967 w 1138562"/>
                <a:gd name="connsiteY3-92" fmla="*/ 9741 h 2133498"/>
                <a:gd name="connsiteX4-93" fmla="*/ 958203 w 1138562"/>
                <a:gd name="connsiteY4-94" fmla="*/ 10546 h 2133498"/>
                <a:gd name="connsiteX5-95" fmla="*/ 959554 w 1138562"/>
                <a:gd name="connsiteY5-96" fmla="*/ 12511 h 2133498"/>
                <a:gd name="connsiteX6-97" fmla="*/ 1115228 w 1138562"/>
                <a:gd name="connsiteY6-98" fmla="*/ 170469 h 2133498"/>
                <a:gd name="connsiteX7-99" fmla="*/ 1138562 w 1138562"/>
                <a:gd name="connsiteY7-100" fmla="*/ 200167 h 2133498"/>
                <a:gd name="connsiteX8-101" fmla="*/ 905727 w 1138562"/>
                <a:gd name="connsiteY8-102" fmla="*/ 2130852 h 2133498"/>
                <a:gd name="connsiteX9-103" fmla="*/ 0 w 1138562"/>
                <a:gd name="connsiteY9-104" fmla="*/ 2133498 h 2133498"/>
                <a:gd name="connsiteX10-105" fmla="*/ 677932 w 1138562"/>
                <a:gd name="connsiteY10-106" fmla="*/ 176593 h 2133498"/>
                <a:gd name="connsiteX11-107" fmla="*/ 712039 w 1138562"/>
                <a:gd name="connsiteY11-108" fmla="*/ 145476 h 2133498"/>
                <a:gd name="connsiteX12-109" fmla="*/ 924533 w 1138562"/>
                <a:gd name="connsiteY12-110" fmla="*/ 4232 h 2133498"/>
                <a:gd name="connsiteX13-111" fmla="*/ 942650 w 1138562"/>
                <a:gd name="connsiteY13-112" fmla="*/ 418 h 2133498"/>
                <a:gd name="connsiteX0-113" fmla="*/ 925606 w 1121518"/>
                <a:gd name="connsiteY0-114" fmla="*/ 418 h 2130852"/>
                <a:gd name="connsiteX1-115" fmla="*/ 935743 w 1121518"/>
                <a:gd name="connsiteY1-116" fmla="*/ 7019 h 2130852"/>
                <a:gd name="connsiteX2-117" fmla="*/ 938598 w 1121518"/>
                <a:gd name="connsiteY2-118" fmla="*/ 8322 h 2130852"/>
                <a:gd name="connsiteX3-119" fmla="*/ 939923 w 1121518"/>
                <a:gd name="connsiteY3-120" fmla="*/ 9741 h 2130852"/>
                <a:gd name="connsiteX4-121" fmla="*/ 941159 w 1121518"/>
                <a:gd name="connsiteY4-122" fmla="*/ 10546 h 2130852"/>
                <a:gd name="connsiteX5-123" fmla="*/ 942510 w 1121518"/>
                <a:gd name="connsiteY5-124" fmla="*/ 12511 h 2130852"/>
                <a:gd name="connsiteX6-125" fmla="*/ 1098184 w 1121518"/>
                <a:gd name="connsiteY6-126" fmla="*/ 170469 h 2130852"/>
                <a:gd name="connsiteX7-127" fmla="*/ 1121518 w 1121518"/>
                <a:gd name="connsiteY7-128" fmla="*/ 200167 h 2130852"/>
                <a:gd name="connsiteX8-129" fmla="*/ 888683 w 1121518"/>
                <a:gd name="connsiteY8-130" fmla="*/ 2130852 h 2130852"/>
                <a:gd name="connsiteX9-131" fmla="*/ 0 w 1121518"/>
                <a:gd name="connsiteY9-132" fmla="*/ 2124976 h 2130852"/>
                <a:gd name="connsiteX10-133" fmla="*/ 660888 w 1121518"/>
                <a:gd name="connsiteY10-134" fmla="*/ 176593 h 2130852"/>
                <a:gd name="connsiteX11-135" fmla="*/ 694995 w 1121518"/>
                <a:gd name="connsiteY11-136" fmla="*/ 145476 h 2130852"/>
                <a:gd name="connsiteX12-137" fmla="*/ 907489 w 1121518"/>
                <a:gd name="connsiteY12-138" fmla="*/ 4232 h 2130852"/>
                <a:gd name="connsiteX13-139" fmla="*/ 925606 w 1121518"/>
                <a:gd name="connsiteY13-140" fmla="*/ 418 h 2130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1121518" h="2130852">
                  <a:moveTo>
                    <a:pt x="925606" y="418"/>
                  </a:moveTo>
                  <a:lnTo>
                    <a:pt x="935743" y="7019"/>
                  </a:lnTo>
                  <a:lnTo>
                    <a:pt x="938598" y="8322"/>
                  </a:lnTo>
                  <a:lnTo>
                    <a:pt x="939923" y="9741"/>
                  </a:lnTo>
                  <a:lnTo>
                    <a:pt x="941159" y="10546"/>
                  </a:lnTo>
                  <a:lnTo>
                    <a:pt x="942510" y="12511"/>
                  </a:lnTo>
                  <a:lnTo>
                    <a:pt x="1098184" y="170469"/>
                  </a:lnTo>
                  <a:cubicBezTo>
                    <a:pt x="1105962" y="180368"/>
                    <a:pt x="1113713" y="175869"/>
                    <a:pt x="1121518" y="200167"/>
                  </a:cubicBezTo>
                  <a:cubicBezTo>
                    <a:pt x="1115512" y="1488022"/>
                    <a:pt x="1159003" y="1803419"/>
                    <a:pt x="888683" y="2130852"/>
                  </a:cubicBezTo>
                  <a:lnTo>
                    <a:pt x="0" y="2124976"/>
                  </a:lnTo>
                  <a:cubicBezTo>
                    <a:pt x="609048" y="1733290"/>
                    <a:pt x="666750" y="1812375"/>
                    <a:pt x="660888" y="176593"/>
                  </a:cubicBezTo>
                  <a:cubicBezTo>
                    <a:pt x="667453" y="163012"/>
                    <a:pt x="683628" y="156649"/>
                    <a:pt x="694995" y="145476"/>
                  </a:cubicBezTo>
                  <a:lnTo>
                    <a:pt x="907489" y="4232"/>
                  </a:lnTo>
                  <a:cubicBezTo>
                    <a:pt x="912992" y="457"/>
                    <a:pt x="919513" y="-725"/>
                    <a:pt x="925606" y="418"/>
                  </a:cubicBezTo>
                  <a:close/>
                </a:path>
              </a:pathLst>
            </a:custGeom>
            <a:gradFill>
              <a:gsLst>
                <a:gs pos="100000">
                  <a:srgbClr val="FFFFFF"/>
                </a:gs>
                <a:gs pos="0">
                  <a:srgbClr val="FFFFFF"/>
                </a:gs>
                <a:gs pos="44000">
                  <a:srgbClr val="E7F1F7"/>
                </a:gs>
                <a:gs pos="13000">
                  <a:schemeClr val="accent4">
                    <a:lumMod val="60000"/>
                    <a:lumOff val="40000"/>
                  </a:schemeClr>
                </a:gs>
              </a:gsLst>
              <a:lin ang="16200000" scaled="true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文本框 46"/>
            <p:cNvSpPr txBox="true"/>
            <p:nvPr/>
          </p:nvSpPr>
          <p:spPr>
            <a:xfrm>
              <a:off x="648600" y="4430809"/>
              <a:ext cx="2627373" cy="46166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2400" b="1" dirty="0">
                  <a:ln>
                    <a:solidFill>
                      <a:srgbClr val="38ACDF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拓宽解读渠道</a:t>
              </a:r>
              <a:endParaRPr lang="zh-CN" altLang="en-US" sz="2400" b="1" dirty="0">
                <a:ln>
                  <a:solidFill>
                    <a:srgbClr val="38ACDF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125153" y="2047462"/>
            <a:ext cx="6897343" cy="4502426"/>
            <a:chOff x="4125153" y="2047462"/>
            <a:chExt cx="6897343" cy="4502426"/>
          </a:xfrm>
        </p:grpSpPr>
        <p:sp>
          <p:nvSpPr>
            <p:cNvPr id="49" name="矩形: 圆角 48"/>
            <p:cNvSpPr/>
            <p:nvPr/>
          </p:nvSpPr>
          <p:spPr>
            <a:xfrm>
              <a:off x="4125153" y="2047462"/>
              <a:ext cx="6897343" cy="4502426"/>
            </a:xfrm>
            <a:prstGeom prst="roundRect">
              <a:avLst>
                <a:gd name="adj" fmla="val 5795"/>
              </a:avLst>
            </a:prstGeom>
            <a:gradFill flip="none" rotWithShape="true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dirty="0">
                <a:latin typeface="Arial" panose="02080604020202020204" pitchFamily="34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90" name="矩形: 圆角 89"/>
            <p:cNvSpPr/>
            <p:nvPr/>
          </p:nvSpPr>
          <p:spPr>
            <a:xfrm>
              <a:off x="4351319" y="2255329"/>
              <a:ext cx="6392882" cy="1154717"/>
            </a:xfrm>
            <a:prstGeom prst="roundRect">
              <a:avLst>
                <a:gd name="adj" fmla="val 22484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同步组织、同步审签、同步部署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2060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全周期解读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2060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334238" y="3492787"/>
            <a:ext cx="6479172" cy="806376"/>
            <a:chOff x="4334238" y="3492787"/>
            <a:chExt cx="6479172" cy="806376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4334238" y="3492787"/>
              <a:ext cx="6479172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true"/>
            <p:nvPr/>
          </p:nvSpPr>
          <p:spPr>
            <a:xfrm>
              <a:off x="4689838" y="3672007"/>
              <a:ext cx="15117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出台前</a:t>
              </a:r>
              <a:endParaRPr lang="en-US" altLang="zh-CN" sz="32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sp>
          <p:nvSpPr>
            <p:cNvPr id="66" name="文本框 65"/>
            <p:cNvSpPr txBox="true"/>
            <p:nvPr/>
          </p:nvSpPr>
          <p:spPr>
            <a:xfrm>
              <a:off x="9623233" y="3652832"/>
              <a:ext cx="11023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dirty="0">
                  <a:ln>
                    <a:noFill/>
                  </a:ln>
                  <a:solidFill>
                    <a:srgbClr val="0070C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增进共识</a:t>
              </a:r>
              <a:endParaRPr lang="en-US" altLang="zh-CN" sz="1800" dirty="0">
                <a:ln>
                  <a:noFill/>
                </a:ln>
                <a:solidFill>
                  <a:srgbClr val="0070C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  <a:p>
              <a:r>
                <a:rPr lang="zh-CN" altLang="en-US" sz="1800" dirty="0">
                  <a:ln>
                    <a:noFill/>
                  </a:ln>
                  <a:solidFill>
                    <a:srgbClr val="0070C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引导预期</a:t>
              </a:r>
              <a:endParaRPr lang="en-US" altLang="zh-CN" sz="1800" dirty="0">
                <a:ln>
                  <a:noFill/>
                </a:ln>
                <a:solidFill>
                  <a:srgbClr val="0070C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sp>
          <p:nvSpPr>
            <p:cNvPr id="67" name="矩形: 圆角 66"/>
            <p:cNvSpPr/>
            <p:nvPr/>
          </p:nvSpPr>
          <p:spPr>
            <a:xfrm>
              <a:off x="6683102" y="3616580"/>
              <a:ext cx="2959238" cy="682583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与社会公众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充分有效沟通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4334510" y="4436110"/>
            <a:ext cx="6478905" cy="803910"/>
            <a:chOff x="4334238" y="4436002"/>
            <a:chExt cx="6479172" cy="804040"/>
          </a:xfrm>
        </p:grpSpPr>
        <p:sp>
          <p:nvSpPr>
            <p:cNvPr id="70" name="文本框 69"/>
            <p:cNvSpPr txBox="true"/>
            <p:nvPr/>
          </p:nvSpPr>
          <p:spPr>
            <a:xfrm>
              <a:off x="4719764" y="4615222"/>
              <a:ext cx="1511728" cy="58365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公布时</a:t>
              </a:r>
              <a:endParaRPr lang="en-US" altLang="zh-CN" sz="32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6683102" y="4557459"/>
              <a:ext cx="3927805" cy="682583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同步组织开展解读</a:t>
              </a:r>
              <a:endParaRPr lang="en-US" altLang="zh-CN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及时全面阐释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4334238" y="4436002"/>
              <a:ext cx="6479172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组合 103"/>
          <p:cNvGrpSpPr/>
          <p:nvPr/>
        </p:nvGrpSpPr>
        <p:grpSpPr>
          <a:xfrm>
            <a:off x="4265029" y="5379217"/>
            <a:ext cx="6479172" cy="1039104"/>
            <a:chOff x="4265029" y="5379217"/>
            <a:chExt cx="6479172" cy="1039104"/>
          </a:xfrm>
        </p:grpSpPr>
        <p:sp>
          <p:nvSpPr>
            <p:cNvPr id="72" name="文本框 71"/>
            <p:cNvSpPr txBox="true"/>
            <p:nvPr/>
          </p:nvSpPr>
          <p:spPr>
            <a:xfrm>
              <a:off x="4719764" y="5609872"/>
              <a:ext cx="15117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3200" dirty="0"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执行中</a:t>
              </a:r>
              <a:endParaRPr lang="en-US" altLang="zh-CN" sz="3200" dirty="0"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sp>
          <p:nvSpPr>
            <p:cNvPr id="75" name="矩形: 圆角 74"/>
            <p:cNvSpPr/>
            <p:nvPr/>
          </p:nvSpPr>
          <p:spPr>
            <a:xfrm>
              <a:off x="6674912" y="5489573"/>
              <a:ext cx="2876592" cy="447348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密切跟踪执行效果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: 圆角 75"/>
            <p:cNvSpPr/>
            <p:nvPr/>
          </p:nvSpPr>
          <p:spPr>
            <a:xfrm>
              <a:off x="6674912" y="5970973"/>
              <a:ext cx="2876592" cy="447348"/>
            </a:xfrm>
            <a:prstGeom prst="roundRect">
              <a:avLst>
                <a:gd name="adj" fmla="val 8712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rgbClr val="002060">
                      <a:alpha val="62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针对性地答疑解惑</a:t>
              </a:r>
              <a:endParaRPr lang="zh-CN" altLang="en-US" b="1" dirty="0">
                <a:solidFill>
                  <a:srgbClr val="002060">
                    <a:alpha val="62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文本框 76"/>
            <p:cNvSpPr txBox="true"/>
            <p:nvPr/>
          </p:nvSpPr>
          <p:spPr>
            <a:xfrm>
              <a:off x="9623233" y="5644211"/>
              <a:ext cx="11023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400" b="1">
                  <a:ln>
                    <a:solidFill>
                      <a:srgbClr val="0070C0"/>
                    </a:solidFill>
                  </a:ln>
                  <a:blipFill>
                    <a:blip r:embed="rId5"/>
                    <a:stretch>
                      <a:fillRect/>
                    </a:stretch>
                  </a:blip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000" dirty="0">
                  <a:ln>
                    <a:noFill/>
                  </a:ln>
                  <a:solidFill>
                    <a:srgbClr val="00206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推动</a:t>
              </a:r>
              <a:endParaRPr lang="en-US" altLang="zh-CN" sz="2000" dirty="0">
                <a:ln>
                  <a:noFill/>
                </a:ln>
                <a:solidFill>
                  <a:srgbClr val="00206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  <a:p>
              <a:r>
                <a:rPr lang="zh-CN" altLang="en-US" sz="1800" dirty="0">
                  <a:ln>
                    <a:noFill/>
                  </a:ln>
                  <a:solidFill>
                    <a:srgbClr val="0070C0">
                      <a:alpha val="62000"/>
                    </a:srgbClr>
                  </a:solidFill>
                  <a:sym typeface="Noto Sans CJK Regular" panose="020B0500000000000000" pitchFamily="34" charset="-122"/>
                </a:rPr>
                <a:t>落地实施</a:t>
              </a:r>
              <a:endParaRPr lang="en-US" altLang="zh-CN" sz="1800" dirty="0">
                <a:ln>
                  <a:noFill/>
                </a:ln>
                <a:solidFill>
                  <a:srgbClr val="0070C0">
                    <a:alpha val="62000"/>
                  </a:srgbClr>
                </a:solidFill>
                <a:sym typeface="Noto Sans CJK Regular" panose="020B0500000000000000" pitchFamily="34" charset="-122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4265029" y="5379217"/>
              <a:ext cx="6479172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23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78A3"/>
      </a:accent1>
      <a:accent2>
        <a:srgbClr val="3A78A3"/>
      </a:accent2>
      <a:accent3>
        <a:srgbClr val="3A78A3"/>
      </a:accent3>
      <a:accent4>
        <a:srgbClr val="3A78A3"/>
      </a:accent4>
      <a:accent5>
        <a:srgbClr val="3A78A3"/>
      </a:accent5>
      <a:accent6>
        <a:srgbClr val="3A78A3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objectDefaults>
    <a:spDef>
      <a:spPr>
        <a:gradFill>
          <a:gsLst>
            <a:gs pos="0">
              <a:srgbClr val="24B3C7"/>
            </a:gs>
            <a:gs pos="100000">
              <a:srgbClr val="2296D8"/>
            </a:gs>
          </a:gsLst>
          <a:lin ang="0" scaled="false"/>
        </a:gradFill>
        <a:ln>
          <a:noFill/>
        </a:ln>
        <a:effectLst>
          <a:outerShdw blurRad="190500" dist="63500" dir="2700000" algn="tl" rotWithShape="0">
            <a:prstClr val="black">
              <a:alpha val="25000"/>
            </a:prstClr>
          </a:outerShdw>
        </a:effectLst>
      </a:spPr>
      <a:bodyPr rtlCol="0" anchor="ctr"/>
      <a:lstStyle>
        <a:defPPr algn="l">
          <a:defRPr dirty="0">
            <a:latin typeface="Arial" panose="02080604020202020204" pitchFamily="34" charset="0"/>
            <a:ea typeface="思源黑体 CN Heavy" panose="020B0A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  <a:scene3d>
          <a:camera prst="orthographicFront"/>
          <a:lightRig rig="threePt" dir="t"/>
        </a:scene3d>
        <a:sp3d extrusionH="31750" prstMaterial="powder">
          <a:bevelT w="25400" h="12700" prst="hardEdge"/>
        </a:sp3d>
      </a:bodyPr>
      <a:lstStyle>
        <a:defPPr algn="l">
          <a:defRPr sz="7200" i="1" dirty="0">
            <a:gradFill>
              <a:gsLst>
                <a:gs pos="96281">
                  <a:srgbClr val="FFFFFF"/>
                </a:gs>
                <a:gs pos="64000">
                  <a:srgbClr val="1397C2"/>
                </a:gs>
                <a:gs pos="0">
                  <a:srgbClr val="2C82B3"/>
                </a:gs>
                <a:gs pos="37000">
                  <a:srgbClr val="FFFFFF"/>
                </a:gs>
              </a:gsLst>
              <a:lin ang="0" scaled="true"/>
            </a:gradFill>
            <a:effectLst>
              <a:outerShdw blurRad="241300" algn="ctr" rotWithShape="0">
                <a:srgbClr val="2C82B3"/>
              </a:outerShdw>
            </a:effectLst>
            <a:sym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WPS 演示</Application>
  <PresentationFormat>宽屏</PresentationFormat>
  <Paragraphs>240</Paragraphs>
  <Slides>18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Nimbus Roman No9 L</vt:lpstr>
      <vt:lpstr>思源黑体 CN Heavy</vt:lpstr>
      <vt:lpstr>方正黑体_GBK</vt:lpstr>
      <vt:lpstr>微软雅黑</vt:lpstr>
      <vt:lpstr>黑体</vt:lpstr>
      <vt:lpstr>Source Han Serif SC</vt:lpstr>
      <vt:lpstr>Calibri</vt:lpstr>
      <vt:lpstr>Adobe Arabic</vt:lpstr>
      <vt:lpstr>Noto Sans CJK Regular</vt:lpstr>
      <vt:lpstr>方正黑体简体</vt:lpstr>
      <vt:lpstr>DejaVu Sans</vt:lpstr>
      <vt:lpstr>Noto Serif CJK JP</vt:lpstr>
      <vt:lpstr>宋体</vt:lpstr>
      <vt:lpstr>Arial Unicode MS</vt:lpstr>
      <vt:lpstr>方正书宋_GBK</vt:lpstr>
      <vt:lpstr>Noto Sans Syriac Eastern</vt:lpstr>
      <vt:lpstr>Droid Sans Fallback</vt:lpstr>
      <vt:lpstr>等线</vt:lpstr>
      <vt:lpstr>仿宋_GB2312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117</cp:revision>
  <dcterms:created xsi:type="dcterms:W3CDTF">2024-07-29T10:03:09Z</dcterms:created>
  <dcterms:modified xsi:type="dcterms:W3CDTF">2024-07-29T10:03:09Z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2052-11.8.2.10489</vt:lpwstr>
  </property>
</Properties>
</file>