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16"/>
  </p:handoutMasterIdLst>
  <p:sldIdLst>
    <p:sldId id="256" r:id="rId3"/>
    <p:sldId id="587" r:id="rId5"/>
    <p:sldId id="588" r:id="rId6"/>
    <p:sldId id="597" r:id="rId7"/>
    <p:sldId id="595" r:id="rId8"/>
    <p:sldId id="594" r:id="rId9"/>
    <p:sldId id="2788" r:id="rId10"/>
    <p:sldId id="591" r:id="rId11"/>
    <p:sldId id="2789" r:id="rId12"/>
    <p:sldId id="2792" r:id="rId13"/>
    <p:sldId id="2790" r:id="rId14"/>
    <p:sldId id="2779" r:id="rId15"/>
  </p:sldIdLst>
  <p:sldSz cx="12192000" cy="6858000"/>
  <p:notesSz cx="6858000" cy="9144000"/>
  <p:embeddedFontLst>
    <p:embeddedFont>
      <p:font typeface="汉仪行楷简" panose="02010600000101010101" pitchFamily="2" charset="-122"/>
      <p:regular r:id="rId2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0303"/>
    <a:srgbClr val="FFEC8B"/>
    <a:srgbClr val="C20303"/>
    <a:srgbClr val="AD04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howGuides="1">
      <p:cViewPr>
        <p:scale>
          <a:sx n="100" d="100"/>
          <a:sy n="100" d="100"/>
        </p:scale>
        <p:origin x="500" y="1384"/>
      </p:cViewPr>
      <p:guideLst>
        <p:guide orient="horz" pos="219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Regular" panose="020B0500000000000000" charset="-122"/>
              <a:ea typeface="思源黑体 CN Regular" panose="020B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Regular" panose="020B0500000000000000" charset="-122"/>
              </a:rPr>
            </a:fld>
            <a:endParaRPr lang="zh-CN" altLang="en-US">
              <a:latin typeface="思源黑体 CN Regular" panose="020B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Regular" panose="020B0500000000000000" charset="-122"/>
              <a:ea typeface="思源黑体 CN Regular" panose="020B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Regular" panose="020B0500000000000000" charset="-122"/>
              </a:rPr>
            </a:fld>
            <a:endParaRPr lang="zh-CN" altLang="en-US">
              <a:latin typeface="思源黑体 CN Regular" panose="020B05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Regular" panose="020B0500000000000000" charset="-122"/>
                <a:ea typeface="思源黑体 CN Regular" panose="020B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Regular" panose="020B0500000000000000" charset="-122"/>
                <a:ea typeface="思源黑体 CN Regular" panose="020B0500000000000000" charset="-122"/>
              </a:defRPr>
            </a:lvl1pPr>
          </a:lstStyle>
          <a:p>
            <a:fld id="{C4284365-3D32-47FE-A61F-5375A629429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Regular" panose="020B0500000000000000" charset="-122"/>
                <a:ea typeface="思源黑体 CN Regular" panose="020B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Regular" panose="020B0500000000000000" charset="-122"/>
                <a:ea typeface="思源黑体 CN Regular" panose="020B0500000000000000" charset="-122"/>
              </a:defRPr>
            </a:lvl1pPr>
          </a:lstStyle>
          <a:p>
            <a:fld id="{434FC1DA-59C5-4571-BCED-F6752D1BB4C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Regular" panose="020B0500000000000000" charset="-122"/>
        <a:ea typeface="思源黑体 CN Regular" panose="020B0500000000000000" charset="-122"/>
        <a:cs typeface="+mn-cs"/>
      </a:defRPr>
    </a:lvl1pPr>
    <a:lvl2pPr marL="457200" algn="l" defTabSz="914400" rtl="0" eaLnBrk="1" latinLnBrk="0" hangingPunct="1">
      <a:defRPr sz="1200" kern="1200">
        <a:solidFill>
          <a:schemeClr val="tx1"/>
        </a:solidFill>
        <a:latin typeface="思源黑体 CN Regular" panose="020B0500000000000000" charset="-122"/>
        <a:ea typeface="思源黑体 CN Regular" panose="020B0500000000000000" charset="-122"/>
        <a:cs typeface="+mn-cs"/>
      </a:defRPr>
    </a:lvl2pPr>
    <a:lvl3pPr marL="914400" algn="l" defTabSz="914400" rtl="0" eaLnBrk="1" latinLnBrk="0" hangingPunct="1">
      <a:defRPr sz="1200" kern="1200">
        <a:solidFill>
          <a:schemeClr val="tx1"/>
        </a:solidFill>
        <a:latin typeface="思源黑体 CN Regular" panose="020B0500000000000000" charset="-122"/>
        <a:ea typeface="思源黑体 CN Regular" panose="020B0500000000000000" charset="-122"/>
        <a:cs typeface="+mn-cs"/>
      </a:defRPr>
    </a:lvl3pPr>
    <a:lvl4pPr marL="1371600" algn="l" defTabSz="914400" rtl="0" eaLnBrk="1" latinLnBrk="0" hangingPunct="1">
      <a:defRPr sz="1200" kern="1200">
        <a:solidFill>
          <a:schemeClr val="tx1"/>
        </a:solidFill>
        <a:latin typeface="思源黑体 CN Regular" panose="020B0500000000000000" charset="-122"/>
        <a:ea typeface="思源黑体 CN Regular" panose="020B0500000000000000" charset="-122"/>
        <a:cs typeface="+mn-cs"/>
      </a:defRPr>
    </a:lvl4pPr>
    <a:lvl5pPr marL="1828800" algn="l" defTabSz="914400" rtl="0" eaLnBrk="1" latinLnBrk="0" hangingPunct="1">
      <a:defRPr sz="1200" kern="1200">
        <a:solidFill>
          <a:schemeClr val="tx1"/>
        </a:solidFill>
        <a:latin typeface="思源黑体 CN Regular" panose="020B0500000000000000" charset="-122"/>
        <a:ea typeface="思源黑体 CN Regular" panose="020B05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尊敬的各位领导：</a:t>
            </a:r>
            <a:endParaRPr lang="zh-CN" altLang="en-US"/>
          </a:p>
          <a:p>
            <a:r>
              <a:rPr lang="zh-CN" altLang="en-US"/>
              <a:t>上午好！非常感谢我局图解《聊城市 2023 年初中学业水平考试及高中阶段学校招生工作意见》能够入选优秀案例。下面我从两个方面向各位领导汇报我局政策解读有关做法。</a:t>
            </a:r>
            <a:endParaRPr lang="zh-CN" altLang="en-US"/>
          </a:p>
        </p:txBody>
      </p:sp>
      <p:sp>
        <p:nvSpPr>
          <p:cNvPr id="4" name="灯片编号占位符 3"/>
          <p:cNvSpPr>
            <a:spLocks noGrp="1"/>
          </p:cNvSpPr>
          <p:nvPr>
            <p:ph type="sldNum" sz="quarter" idx="5"/>
          </p:nvPr>
        </p:nvSpPr>
        <p:spPr/>
        <p:txBody>
          <a:bodyPr/>
          <a:lstStyle/>
          <a:p>
            <a:fld id="{434FC1DA-59C5-4571-BCED-F6752D1BB4C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4FC1DA-59C5-4571-BCED-F6752D1BB4C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4FC1DA-59C5-4571-BCED-F6752D1BB4C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4FC1DA-59C5-4571-BCED-F6752D1BB4C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4FC1DA-59C5-4571-BCED-F6752D1BB4C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4FC1DA-59C5-4571-BCED-F6752D1BB4C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4FC1DA-59C5-4571-BCED-F6752D1BB4C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4FC1DA-59C5-4571-BCED-F6752D1BB4C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4FC1DA-59C5-4571-BCED-F6752D1BB4C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4FC1DA-59C5-4571-BCED-F6752D1BB4C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4FC1DA-59C5-4571-BCED-F6752D1BB4C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34FC1DA-59C5-4571-BCED-F6752D1BB4C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45651A4-DDBB-4333-82BB-9576FD61CC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C8901-BD3A-4B43-BFBE-1C73A7DC730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开路设计1"/>
          <p:cNvPicPr>
            <a:picLocks noChangeAspect="1"/>
          </p:cNvPicPr>
          <p:nvPr userDrawn="1"/>
        </p:nvPicPr>
        <p:blipFill>
          <a:blip r:embed="rId2"/>
          <a:stretch>
            <a:fillRect/>
          </a:stretch>
        </p:blipFill>
        <p:spPr>
          <a:xfrm>
            <a:off x="-529" y="21"/>
            <a:ext cx="12193057" cy="6876884"/>
          </a:xfrm>
          <a:prstGeom prst="rect">
            <a:avLst/>
          </a:prstGeom>
        </p:spPr>
      </p:pic>
      <p:sp>
        <p:nvSpPr>
          <p:cNvPr id="7" name="开路设计2"/>
          <p:cNvSpPr/>
          <p:nvPr userDrawn="1"/>
        </p:nvSpPr>
        <p:spPr>
          <a:xfrm>
            <a:off x="479374" y="474800"/>
            <a:ext cx="11233250" cy="6122552"/>
          </a:xfrm>
          <a:prstGeom prst="roundRect">
            <a:avLst>
              <a:gd name="adj" fmla="val 27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开路设计3" descr="卡通人物&#10;&#10;低可信度描述已自动生成"/>
          <p:cNvPicPr>
            <a:picLocks noChangeAspect="1"/>
          </p:cNvPicPr>
          <p:nvPr userDrawn="1"/>
        </p:nvPicPr>
        <p:blipFill>
          <a:blip r:embed="rId3">
            <a:extLst>
              <a:ext uri="{28A0092B-C50C-407E-A947-70E740481C1C}">
                <a14:useLocalDpi xmlns:a14="http://schemas.microsoft.com/office/drawing/2010/main" val="0"/>
              </a:ext>
            </a:extLst>
          </a:blip>
          <a:srcRect r="22945" b="12796"/>
          <a:stretch>
            <a:fillRect/>
          </a:stretch>
        </p:blipFill>
        <p:spPr>
          <a:xfrm flipH="1">
            <a:off x="0" y="5301208"/>
            <a:ext cx="1339325" cy="1556792"/>
          </a:xfrm>
          <a:custGeom>
            <a:avLst/>
            <a:gdLst>
              <a:gd name="connsiteX0" fmla="*/ 2450405 w 2450405"/>
              <a:gd name="connsiteY0" fmla="*/ 0 h 2848279"/>
              <a:gd name="connsiteX1" fmla="*/ 0 w 2450405"/>
              <a:gd name="connsiteY1" fmla="*/ 0 h 2848279"/>
              <a:gd name="connsiteX2" fmla="*/ 0 w 2450405"/>
              <a:gd name="connsiteY2" fmla="*/ 2848279 h 2848279"/>
              <a:gd name="connsiteX3" fmla="*/ 2450405 w 2450405"/>
              <a:gd name="connsiteY3" fmla="*/ 2848279 h 2848279"/>
            </a:gdLst>
            <a:ahLst/>
            <a:cxnLst>
              <a:cxn ang="0">
                <a:pos x="connsiteX0" y="connsiteY0"/>
              </a:cxn>
              <a:cxn ang="0">
                <a:pos x="connsiteX1" y="connsiteY1"/>
              </a:cxn>
              <a:cxn ang="0">
                <a:pos x="connsiteX2" y="connsiteY2"/>
              </a:cxn>
              <a:cxn ang="0">
                <a:pos x="connsiteX3" y="connsiteY3"/>
              </a:cxn>
            </a:cxnLst>
            <a:rect l="l" t="t" r="r" b="b"/>
            <a:pathLst>
              <a:path w="2450405" h="2848279">
                <a:moveTo>
                  <a:pt x="2450405" y="0"/>
                </a:moveTo>
                <a:lnTo>
                  <a:pt x="0" y="0"/>
                </a:lnTo>
                <a:lnTo>
                  <a:pt x="0" y="2848279"/>
                </a:lnTo>
                <a:lnTo>
                  <a:pt x="2450405" y="2848279"/>
                </a:lnTo>
                <a:close/>
              </a:path>
            </a:pathLst>
          </a:custGeom>
        </p:spPr>
      </p:pic>
      <p:pic>
        <p:nvPicPr>
          <p:cNvPr id="9" name="开路设计4" descr="卡通人物&#10;&#10;中度可信度描述已自动生成"/>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61511" y="642318"/>
            <a:ext cx="2088232" cy="7667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5651A4-DDBB-4333-82BB-9576FD61CCD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C8901-BD3A-4B43-BFBE-1C73A7DC730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tags" Target="../tags/tag3.xml"/><Relationship Id="rId6" Type="http://schemas.openxmlformats.org/officeDocument/2006/relationships/image" Target="../media/image4.png"/><Relationship Id="rId5" Type="http://schemas.openxmlformats.org/officeDocument/2006/relationships/tags" Target="../tags/tag2.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tags" Target="../tags/tag31.xml"/><Relationship Id="rId5" Type="http://schemas.openxmlformats.org/officeDocument/2006/relationships/image" Target="../media/image4.png"/><Relationship Id="rId4" Type="http://schemas.openxmlformats.org/officeDocument/2006/relationships/tags" Target="../tags/tag30.xml"/><Relationship Id="rId3" Type="http://schemas.openxmlformats.org/officeDocument/2006/relationships/image" Target="../media/image15.jpeg"/><Relationship Id="rId2" Type="http://schemas.openxmlformats.org/officeDocument/2006/relationships/tags" Target="../tags/tag29.xml"/><Relationship Id="rId1" Type="http://schemas.openxmlformats.org/officeDocument/2006/relationships/tags" Target="../tags/tag28.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tags" Target="../tags/tag35.xml"/><Relationship Id="rId5" Type="http://schemas.openxmlformats.org/officeDocument/2006/relationships/image" Target="../media/image4.png"/><Relationship Id="rId4" Type="http://schemas.openxmlformats.org/officeDocument/2006/relationships/tags" Target="../tags/tag34.xml"/><Relationship Id="rId3" Type="http://schemas.openxmlformats.org/officeDocument/2006/relationships/image" Target="../media/image16.jpeg"/><Relationship Id="rId2" Type="http://schemas.openxmlformats.org/officeDocument/2006/relationships/tags" Target="../tags/tag33.xml"/><Relationship Id="rId1" Type="http://schemas.openxmlformats.org/officeDocument/2006/relationships/tags" Target="../tags/tag32.xml"/></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xml"/><Relationship Id="rId7" Type="http://schemas.openxmlformats.org/officeDocument/2006/relationships/tags" Target="../tags/tag38.xml"/><Relationship Id="rId6" Type="http://schemas.openxmlformats.org/officeDocument/2006/relationships/image" Target="../media/image4.png"/><Relationship Id="rId5" Type="http://schemas.openxmlformats.org/officeDocument/2006/relationships/tags" Target="../tags/tag37.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36.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tags" Target="../tags/tag5.xml"/><Relationship Id="rId5" Type="http://schemas.openxmlformats.org/officeDocument/2006/relationships/image" Target="../media/image4.png"/><Relationship Id="rId4" Type="http://schemas.openxmlformats.org/officeDocument/2006/relationships/tags" Target="../tags/tag4.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tags" Target="../tags/tag7.xml"/><Relationship Id="rId5" Type="http://schemas.openxmlformats.org/officeDocument/2006/relationships/image" Target="../media/image4.png"/><Relationship Id="rId4" Type="http://schemas.openxmlformats.org/officeDocument/2006/relationships/tags" Target="../tags/tag6.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2.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2" Type="http://schemas.openxmlformats.org/officeDocument/2006/relationships/notesSlide" Target="../notesSlides/notesSlide4.xml"/><Relationship Id="rId11" Type="http://schemas.openxmlformats.org/officeDocument/2006/relationships/slideLayout" Target="../slideLayouts/slideLayout2.xml"/><Relationship Id="rId10" Type="http://schemas.openxmlformats.org/officeDocument/2006/relationships/tags" Target="../tags/tag13.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15.xml"/><Relationship Id="rId3" Type="http://schemas.openxmlformats.org/officeDocument/2006/relationships/image" Target="../media/image4.png"/><Relationship Id="rId2" Type="http://schemas.openxmlformats.org/officeDocument/2006/relationships/tags" Target="../tags/tag14.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tags" Target="../tags/tag17.xml"/><Relationship Id="rId6" Type="http://schemas.openxmlformats.org/officeDocument/2006/relationships/image" Target="../media/image4.png"/><Relationship Id="rId5" Type="http://schemas.openxmlformats.org/officeDocument/2006/relationships/tags" Target="../tags/tag16.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xml"/><Relationship Id="rId6" Type="http://schemas.openxmlformats.org/officeDocument/2006/relationships/tags" Target="../tags/tag19.xml"/><Relationship Id="rId5" Type="http://schemas.openxmlformats.org/officeDocument/2006/relationships/image" Target="../media/image4.png"/><Relationship Id="rId4" Type="http://schemas.openxmlformats.org/officeDocument/2006/relationships/tags" Target="../tags/tag18.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tags" Target="../tags/tag23.xml"/><Relationship Id="rId5" Type="http://schemas.openxmlformats.org/officeDocument/2006/relationships/image" Target="../media/image4.png"/><Relationship Id="rId4" Type="http://schemas.openxmlformats.org/officeDocument/2006/relationships/tags" Target="../tags/tag22.xml"/><Relationship Id="rId3" Type="http://schemas.openxmlformats.org/officeDocument/2006/relationships/image" Target="../media/image13.jpeg"/><Relationship Id="rId2" Type="http://schemas.openxmlformats.org/officeDocument/2006/relationships/tags" Target="../tags/tag21.xml"/><Relationship Id="rId1" Type="http://schemas.openxmlformats.org/officeDocument/2006/relationships/tags" Target="../tags/tag20.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tags" Target="../tags/tag27.xml"/><Relationship Id="rId5" Type="http://schemas.openxmlformats.org/officeDocument/2006/relationships/image" Target="../media/image4.png"/><Relationship Id="rId4" Type="http://schemas.openxmlformats.org/officeDocument/2006/relationships/tags" Target="../tags/tag26.xml"/><Relationship Id="rId3" Type="http://schemas.openxmlformats.org/officeDocument/2006/relationships/image" Target="../media/image14.jpeg"/><Relationship Id="rId2" Type="http://schemas.openxmlformats.org/officeDocument/2006/relationships/tags" Target="../tags/tag25.xml"/><Relationship Id="rId1" Type="http://schemas.openxmlformats.org/officeDocument/2006/relationships/tags" Target="../tags/tag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开路设计1"/>
          <p:cNvPicPr>
            <a:picLocks noChangeAspect="1"/>
          </p:cNvPicPr>
          <p:nvPr/>
        </p:nvPicPr>
        <p:blipFill>
          <a:blip r:embed="rId1"/>
          <a:stretch>
            <a:fillRect/>
          </a:stretch>
        </p:blipFill>
        <p:spPr>
          <a:xfrm>
            <a:off x="-529" y="21"/>
            <a:ext cx="12193057" cy="6876884"/>
          </a:xfrm>
          <a:prstGeom prst="rect">
            <a:avLst/>
          </a:prstGeom>
        </p:spPr>
      </p:pic>
      <p:grpSp>
        <p:nvGrpSpPr>
          <p:cNvPr id="12" name="开路设计3"/>
          <p:cNvGrpSpPr/>
          <p:nvPr/>
        </p:nvGrpSpPr>
        <p:grpSpPr>
          <a:xfrm>
            <a:off x="2745274" y="4772820"/>
            <a:ext cx="6721914" cy="541748"/>
            <a:chOff x="2832002" y="3043787"/>
            <a:chExt cx="6721914" cy="541748"/>
          </a:xfrm>
        </p:grpSpPr>
        <p:sp>
          <p:nvSpPr>
            <p:cNvPr id="13" name="开路设计3-1"/>
            <p:cNvSpPr/>
            <p:nvPr/>
          </p:nvSpPr>
          <p:spPr>
            <a:xfrm>
              <a:off x="2832002" y="3043787"/>
              <a:ext cx="6721914" cy="541748"/>
            </a:xfrm>
            <a:prstGeom prst="roundRect">
              <a:avLst>
                <a:gd name="adj" fmla="val 50000"/>
              </a:avLst>
            </a:prstGeom>
            <a:solidFill>
              <a:srgbClr val="FFEC8B"/>
            </a:solidFill>
            <a:ln w="6350">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开路设计3-2"/>
            <p:cNvSpPr txBox="1"/>
            <p:nvPr/>
          </p:nvSpPr>
          <p:spPr>
            <a:xfrm>
              <a:off x="3398641" y="3123899"/>
              <a:ext cx="5580982" cy="398780"/>
            </a:xfrm>
            <a:prstGeom prst="rect">
              <a:avLst/>
            </a:prstGeom>
            <a:noFill/>
          </p:spPr>
          <p:txBody>
            <a:bodyPr wrap="square" rtlCol="0">
              <a:spAutoFit/>
            </a:bodyPr>
            <a:lstStyle/>
            <a:p>
              <a:pPr algn="dist"/>
              <a:r>
                <a:rPr lang="zh-CN" altLang="en-US" sz="2000" dirty="0">
                  <a:solidFill>
                    <a:schemeClr val="accent1"/>
                  </a:solidFill>
                  <a:latin typeface="汉仪雅酷黑 75W" panose="020B0804020202020204" pitchFamily="34" charset="-122"/>
                  <a:ea typeface="汉仪雅酷黑 75W" panose="020B0804020202020204" pitchFamily="34" charset="-122"/>
                </a:rPr>
                <a:t>汇报人：聊城市教育和体育局</a:t>
              </a:r>
              <a:endParaRPr lang="zh-CN" altLang="en-US" sz="2000" dirty="0">
                <a:solidFill>
                  <a:schemeClr val="accent1"/>
                </a:solidFill>
                <a:latin typeface="汉仪雅酷黑 75W" panose="020B0804020202020204" pitchFamily="34" charset="-122"/>
                <a:ea typeface="汉仪雅酷黑 75W" panose="020B0804020202020204" pitchFamily="34" charset="-122"/>
              </a:endParaRPr>
            </a:p>
          </p:txBody>
        </p:sp>
      </p:grpSp>
      <p:sp>
        <p:nvSpPr>
          <p:cNvPr id="21" name="开路设计7"/>
          <p:cNvSpPr txBox="1"/>
          <p:nvPr>
            <p:custDataLst>
              <p:tags r:id="rId2"/>
            </p:custDataLst>
          </p:nvPr>
        </p:nvSpPr>
        <p:spPr>
          <a:xfrm>
            <a:off x="1046480" y="1988820"/>
            <a:ext cx="10099675" cy="2159635"/>
          </a:xfrm>
          <a:prstGeom prst="rect">
            <a:avLst/>
          </a:prstGeom>
          <a:noFill/>
          <a:effectLst/>
        </p:spPr>
        <p:txBody>
          <a:bodyPr wrap="square" lIns="76810" tIns="38405" rIns="76810" bIns="38405" rtlCol="0">
            <a:noAutofit/>
          </a:bodyPr>
          <a:lstStyle/>
          <a:p>
            <a:pPr algn="ctr"/>
            <a:r>
              <a:rPr lang="zh-CN" altLang="en-US" sz="6000" dirty="0">
                <a:solidFill>
                  <a:srgbClr val="FFEC8B"/>
                </a:solidFill>
                <a:effectLst>
                  <a:outerShdw blurRad="42672" dist="32004" dir="2700004" algn="tl" rotWithShape="0">
                    <a:schemeClr val="tx1">
                      <a:lumMod val="85000"/>
                      <a:lumOff val="15000"/>
                      <a:alpha val="10000"/>
                    </a:schemeClr>
                  </a:outerShdw>
                </a:effectLst>
                <a:latin typeface="汉仪行楷简" panose="02010600000101010101" pitchFamily="2" charset="-122"/>
                <a:ea typeface="汉仪行楷简" panose="02010600000101010101" pitchFamily="2" charset="-122"/>
              </a:rPr>
              <a:t>做实做细教育政策解读</a:t>
            </a:r>
            <a:endParaRPr lang="zh-CN" altLang="en-US" sz="6000" dirty="0">
              <a:solidFill>
                <a:srgbClr val="FFEC8B"/>
              </a:solidFill>
              <a:effectLst>
                <a:outerShdw blurRad="42672" dist="32004" dir="2700004" algn="tl" rotWithShape="0">
                  <a:schemeClr val="tx1">
                    <a:lumMod val="85000"/>
                    <a:lumOff val="15000"/>
                    <a:alpha val="10000"/>
                  </a:schemeClr>
                </a:outerShdw>
              </a:effectLst>
              <a:latin typeface="汉仪行楷简" panose="02010600000101010101" pitchFamily="2" charset="-122"/>
              <a:ea typeface="汉仪行楷简" panose="02010600000101010101" pitchFamily="2" charset="-122"/>
            </a:endParaRPr>
          </a:p>
          <a:p>
            <a:pPr algn="ctr"/>
            <a:r>
              <a:rPr lang="zh-CN" altLang="en-US" sz="6000" dirty="0">
                <a:solidFill>
                  <a:srgbClr val="FFEC8B"/>
                </a:solidFill>
                <a:effectLst>
                  <a:outerShdw blurRad="42672" dist="32004" dir="2700004" algn="tl" rotWithShape="0">
                    <a:schemeClr val="tx1">
                      <a:lumMod val="85000"/>
                      <a:lumOff val="15000"/>
                      <a:alpha val="10000"/>
                    </a:schemeClr>
                  </a:outerShdw>
                </a:effectLst>
                <a:latin typeface="汉仪行楷简" panose="02010600000101010101" pitchFamily="2" charset="-122"/>
                <a:ea typeface="汉仪行楷简" panose="02010600000101010101" pitchFamily="2" charset="-122"/>
              </a:rPr>
              <a:t>让公开的阳光惠及每一名学生</a:t>
            </a:r>
            <a:endParaRPr lang="zh-CN" altLang="en-US" sz="6000" dirty="0">
              <a:solidFill>
                <a:srgbClr val="FFEC8B"/>
              </a:solidFill>
              <a:effectLst>
                <a:outerShdw blurRad="42672" dist="32004" dir="2700004" algn="tl" rotWithShape="0">
                  <a:schemeClr val="tx1">
                    <a:lumMod val="85000"/>
                    <a:lumOff val="15000"/>
                    <a:alpha val="10000"/>
                  </a:schemeClr>
                </a:outerShdw>
              </a:effectLst>
              <a:latin typeface="汉仪行楷简" panose="02010600000101010101" pitchFamily="2" charset="-122"/>
              <a:ea typeface="汉仪行楷简" panose="02010600000101010101" pitchFamily="2" charset="-122"/>
            </a:endParaRPr>
          </a:p>
        </p:txBody>
      </p:sp>
      <p:sp>
        <p:nvSpPr>
          <p:cNvPr id="47" name="开路设计10-2"/>
          <p:cNvSpPr txBox="1"/>
          <p:nvPr/>
        </p:nvSpPr>
        <p:spPr>
          <a:xfrm>
            <a:off x="5389245" y="5702300"/>
            <a:ext cx="1334770" cy="355600"/>
          </a:xfrm>
          <a:prstGeom prst="rect">
            <a:avLst/>
          </a:prstGeom>
          <a:noFill/>
          <a:ln>
            <a:noFill/>
          </a:ln>
          <a:effectLst/>
        </p:spPr>
        <p:txBody>
          <a:bodyPr wrap="square" lIns="106070" tIns="53035" rIns="106070" bIns="5303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625" dirty="0">
                <a:gradFill>
                  <a:gsLst>
                    <a:gs pos="100000">
                      <a:srgbClr val="E9BE61"/>
                    </a:gs>
                    <a:gs pos="49000">
                      <a:srgbClr val="FEEFAC"/>
                    </a:gs>
                  </a:gsLst>
                  <a:lin ang="2700000" scaled="0"/>
                </a:gradFill>
                <a:effectLst/>
                <a:latin typeface="+mj-ea"/>
                <a:ea typeface="+mj-ea"/>
                <a:sym typeface="+mn-lt"/>
              </a:rPr>
              <a:t>2024</a:t>
            </a:r>
            <a:r>
              <a:rPr lang="zh-CN" altLang="en-US" sz="1625" dirty="0">
                <a:gradFill>
                  <a:gsLst>
                    <a:gs pos="100000">
                      <a:srgbClr val="E9BE61"/>
                    </a:gs>
                    <a:gs pos="49000">
                      <a:srgbClr val="FEEFAC"/>
                    </a:gs>
                  </a:gsLst>
                  <a:lin ang="2700000" scaled="0"/>
                </a:gradFill>
                <a:effectLst/>
                <a:latin typeface="+mj-ea"/>
                <a:ea typeface="+mj-ea"/>
                <a:sym typeface="+mn-lt"/>
              </a:rPr>
              <a:t>年</a:t>
            </a:r>
            <a:r>
              <a:rPr lang="en-US" altLang="zh-CN" sz="1625" dirty="0">
                <a:gradFill>
                  <a:gsLst>
                    <a:gs pos="100000">
                      <a:srgbClr val="E9BE61"/>
                    </a:gs>
                    <a:gs pos="49000">
                      <a:srgbClr val="FEEFAC"/>
                    </a:gs>
                  </a:gsLst>
                  <a:lin ang="2700000" scaled="0"/>
                </a:gradFill>
                <a:effectLst/>
                <a:latin typeface="+mj-ea"/>
                <a:ea typeface="+mj-ea"/>
                <a:sym typeface="+mn-lt"/>
              </a:rPr>
              <a:t>7</a:t>
            </a:r>
            <a:r>
              <a:rPr lang="zh-CN" altLang="en-US" sz="1625" dirty="0">
                <a:gradFill>
                  <a:gsLst>
                    <a:gs pos="100000">
                      <a:srgbClr val="E9BE61"/>
                    </a:gs>
                    <a:gs pos="49000">
                      <a:srgbClr val="FEEFAC"/>
                    </a:gs>
                  </a:gsLst>
                  <a:lin ang="2700000" scaled="0"/>
                </a:gradFill>
                <a:effectLst/>
                <a:latin typeface="+mj-ea"/>
                <a:ea typeface="+mj-ea"/>
                <a:sym typeface="+mn-lt"/>
              </a:rPr>
              <a:t>月</a:t>
            </a:r>
            <a:endParaRPr lang="zh-CN" altLang="en-US" sz="1625" dirty="0">
              <a:gradFill>
                <a:gsLst>
                  <a:gs pos="100000">
                    <a:srgbClr val="E9BE61"/>
                  </a:gs>
                  <a:gs pos="49000">
                    <a:srgbClr val="FEEFAC"/>
                  </a:gs>
                </a:gsLst>
                <a:lin ang="2700000" scaled="0"/>
              </a:gradFill>
              <a:effectLst/>
              <a:latin typeface="+mj-ea"/>
              <a:ea typeface="+mj-ea"/>
              <a:sym typeface="+mn-lt"/>
            </a:endParaRPr>
          </a:p>
        </p:txBody>
      </p:sp>
      <p:pic>
        <p:nvPicPr>
          <p:cNvPr id="67" name="开路设计12" descr="卡通人物&#10;&#10;低可信度描述已自动生成"/>
          <p:cNvPicPr>
            <a:picLocks noChangeAspect="1"/>
          </p:cNvPicPr>
          <p:nvPr/>
        </p:nvPicPr>
        <p:blipFill>
          <a:blip r:embed="rId3">
            <a:extLst>
              <a:ext uri="{28A0092B-C50C-407E-A947-70E740481C1C}">
                <a14:useLocalDpi xmlns:a14="http://schemas.microsoft.com/office/drawing/2010/main" val="0"/>
              </a:ext>
            </a:extLst>
          </a:blip>
          <a:srcRect r="22945" b="12796"/>
          <a:stretch>
            <a:fillRect/>
          </a:stretch>
        </p:blipFill>
        <p:spPr>
          <a:xfrm flipH="1">
            <a:off x="1" y="4009721"/>
            <a:ext cx="2450405" cy="2848279"/>
          </a:xfrm>
          <a:custGeom>
            <a:avLst/>
            <a:gdLst>
              <a:gd name="connsiteX0" fmla="*/ 2450405 w 2450405"/>
              <a:gd name="connsiteY0" fmla="*/ 0 h 2848279"/>
              <a:gd name="connsiteX1" fmla="*/ 0 w 2450405"/>
              <a:gd name="connsiteY1" fmla="*/ 0 h 2848279"/>
              <a:gd name="connsiteX2" fmla="*/ 0 w 2450405"/>
              <a:gd name="connsiteY2" fmla="*/ 2848279 h 2848279"/>
              <a:gd name="connsiteX3" fmla="*/ 2450405 w 2450405"/>
              <a:gd name="connsiteY3" fmla="*/ 2848279 h 2848279"/>
            </a:gdLst>
            <a:ahLst/>
            <a:cxnLst>
              <a:cxn ang="0">
                <a:pos x="connsiteX0" y="connsiteY0"/>
              </a:cxn>
              <a:cxn ang="0">
                <a:pos x="connsiteX1" y="connsiteY1"/>
              </a:cxn>
              <a:cxn ang="0">
                <a:pos x="connsiteX2" y="connsiteY2"/>
              </a:cxn>
              <a:cxn ang="0">
                <a:pos x="connsiteX3" y="connsiteY3"/>
              </a:cxn>
            </a:cxnLst>
            <a:rect l="l" t="t" r="r" b="b"/>
            <a:pathLst>
              <a:path w="2450405" h="2848279">
                <a:moveTo>
                  <a:pt x="2450405" y="0"/>
                </a:moveTo>
                <a:lnTo>
                  <a:pt x="0" y="0"/>
                </a:lnTo>
                <a:lnTo>
                  <a:pt x="0" y="2848279"/>
                </a:lnTo>
                <a:lnTo>
                  <a:pt x="2450405" y="2848279"/>
                </a:lnTo>
                <a:close/>
              </a:path>
            </a:pathLst>
          </a:custGeom>
        </p:spPr>
      </p:pic>
      <p:pic>
        <p:nvPicPr>
          <p:cNvPr id="63" name="开路设计13" descr="卡通人物&#10;&#10;中度可信度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1511" y="642318"/>
            <a:ext cx="2088232" cy="766734"/>
          </a:xfrm>
          <a:prstGeom prst="rect">
            <a:avLst/>
          </a:prstGeom>
        </p:spPr>
      </p:pic>
      <p:grpSp>
        <p:nvGrpSpPr>
          <p:cNvPr id="232" name="组合 231"/>
          <p:cNvGrpSpPr/>
          <p:nvPr/>
        </p:nvGrpSpPr>
        <p:grpSpPr>
          <a:xfrm>
            <a:off x="407670" y="332740"/>
            <a:ext cx="2810676" cy="424815"/>
            <a:chOff x="924" y="735"/>
            <a:chExt cx="4968" cy="669"/>
          </a:xfrm>
        </p:grpSpPr>
        <p:pic>
          <p:nvPicPr>
            <p:cNvPr id="230" name="图片 229" descr="lc1"/>
            <p:cNvPicPr>
              <a:picLocks noChangeAspect="1"/>
            </p:cNvPicPr>
            <p:nvPr>
              <p:custDataLst>
                <p:tags r:id="rId5"/>
              </p:custDataLst>
            </p:nvPr>
          </p:nvPicPr>
          <p:blipFill>
            <a:blip r:embed="rId6"/>
            <a:stretch>
              <a:fillRect/>
            </a:stretch>
          </p:blipFill>
          <p:spPr>
            <a:xfrm>
              <a:off x="924" y="735"/>
              <a:ext cx="571" cy="596"/>
            </a:xfrm>
            <a:prstGeom prst="rect">
              <a:avLst/>
            </a:prstGeom>
            <a:effectLst>
              <a:outerShdw blurRad="63500" sx="115000" sy="115000" algn="ctr" rotWithShape="0">
                <a:schemeClr val="bg1">
                  <a:alpha val="100000"/>
                </a:schemeClr>
              </a:outerShdw>
            </a:effectLst>
          </p:spPr>
        </p:pic>
        <p:sp>
          <p:nvSpPr>
            <p:cNvPr id="231" name="文本框 230"/>
            <p:cNvSpPr txBox="1"/>
            <p:nvPr>
              <p:custDataLst>
                <p:tags r:id="rId7"/>
              </p:custDataLst>
            </p:nvPr>
          </p:nvSpPr>
          <p:spPr>
            <a:xfrm>
              <a:off x="1507" y="824"/>
              <a:ext cx="4385" cy="580"/>
            </a:xfrm>
            <a:prstGeom prst="rect">
              <a:avLst/>
            </a:prstGeom>
            <a:noFill/>
          </p:spPr>
          <p:txBody>
            <a:bodyPr wrap="square" rtlCol="0" anchor="t">
              <a:spAutoFit/>
            </a:bodyPr>
            <a:p>
              <a:r>
                <a:rPr lang="zh-CN" altLang="en-US" b="1" dirty="0">
                  <a:solidFill>
                    <a:srgbClr val="FFEC8B"/>
                  </a:solidFill>
                  <a:latin typeface="微软雅黑" panose="020B0503020204020204" charset="-122"/>
                  <a:ea typeface="微软雅黑" panose="020B0503020204020204" charset="-122"/>
                  <a:sym typeface="+mn-ea"/>
                </a:rPr>
                <a:t>聊城市教育和体育局</a:t>
              </a:r>
              <a:endParaRPr lang="zh-CN" altLang="en-US" b="1" dirty="0">
                <a:solidFill>
                  <a:srgbClr val="FFEC8B"/>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开路设计3"/>
          <p:cNvSpPr/>
          <p:nvPr>
            <p:custDataLst>
              <p:tags r:id="rId1"/>
            </p:custDataLst>
          </p:nvPr>
        </p:nvSpPr>
        <p:spPr>
          <a:xfrm flipH="1">
            <a:off x="1558925" y="2277110"/>
            <a:ext cx="4549140" cy="2842895"/>
          </a:xfrm>
          <a:prstGeom prst="wedgeRectCallout">
            <a:avLst>
              <a:gd name="adj1" fmla="val -33861"/>
              <a:gd name="adj2" fmla="val 682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2" name="开路设计1"/>
          <p:cNvSpPr txBox="1"/>
          <p:nvPr/>
        </p:nvSpPr>
        <p:spPr>
          <a:xfrm>
            <a:off x="3942682" y="707742"/>
            <a:ext cx="4313558" cy="645160"/>
          </a:xfrm>
          <a:prstGeom prst="rect">
            <a:avLst/>
          </a:prstGeom>
          <a:noFill/>
        </p:spPr>
        <p:txBody>
          <a:bodyPr wrap="square" rtlCol="0">
            <a:spAutoFit/>
          </a:bodyPr>
          <a:lstStyle/>
          <a:p>
            <a:pPr algn="ctr"/>
            <a:r>
              <a:rPr kumimoji="1" lang="zh-CN" altLang="en-US" sz="3600" dirty="0">
                <a:solidFill>
                  <a:schemeClr val="accent1"/>
                </a:solidFill>
                <a:latin typeface="汉仪雅酷黑 75W" panose="020B0804020202020204" pitchFamily="34" charset="-122"/>
                <a:ea typeface="汉仪雅酷黑 75W" panose="020B0804020202020204" pitchFamily="34" charset="-122"/>
              </a:rPr>
              <a:t>空间维度</a:t>
            </a:r>
            <a:endParaRPr kumimoji="1" lang="zh-CN" altLang="en-US" sz="3600" dirty="0">
              <a:solidFill>
                <a:schemeClr val="accent1"/>
              </a:solidFill>
              <a:latin typeface="汉仪雅酷黑 75W" panose="020B0804020202020204" pitchFamily="34" charset="-122"/>
              <a:ea typeface="汉仪雅酷黑 75W" panose="020B0804020202020204" pitchFamily="34" charset="-122"/>
            </a:endParaRPr>
          </a:p>
        </p:txBody>
      </p:sp>
      <p:grpSp>
        <p:nvGrpSpPr>
          <p:cNvPr id="23" name="组合 22"/>
          <p:cNvGrpSpPr/>
          <p:nvPr/>
        </p:nvGrpSpPr>
        <p:grpSpPr>
          <a:xfrm>
            <a:off x="4439814" y="1339810"/>
            <a:ext cx="3312370" cy="145944"/>
            <a:chOff x="4439814" y="1339810"/>
            <a:chExt cx="3312370" cy="145944"/>
          </a:xfrm>
        </p:grpSpPr>
        <p:sp>
          <p:nvSpPr>
            <p:cNvPr id="24" name="开路设计1"/>
            <p:cNvSpPr/>
            <p:nvPr userDrawn="1"/>
          </p:nvSpPr>
          <p:spPr>
            <a:xfrm>
              <a:off x="6027924"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cxnSp>
          <p:nvCxnSpPr>
            <p:cNvPr id="25" name="开路设计2-1"/>
            <p:cNvCxnSpPr/>
            <p:nvPr/>
          </p:nvCxnSpPr>
          <p:spPr>
            <a:xfrm>
              <a:off x="4439814" y="1385868"/>
              <a:ext cx="1368154"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6" name="开路设计2-2"/>
            <p:cNvCxnSpPr/>
            <p:nvPr/>
          </p:nvCxnSpPr>
          <p:spPr>
            <a:xfrm>
              <a:off x="4629321" y="1420878"/>
              <a:ext cx="117864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7" name="开路设计2-3"/>
            <p:cNvCxnSpPr/>
            <p:nvPr/>
          </p:nvCxnSpPr>
          <p:spPr>
            <a:xfrm>
              <a:off x="4779348" y="1455886"/>
              <a:ext cx="102861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8" name="开路设计3-1"/>
            <p:cNvCxnSpPr/>
            <p:nvPr/>
          </p:nvCxnSpPr>
          <p:spPr>
            <a:xfrm>
              <a:off x="6384034" y="1385868"/>
              <a:ext cx="1368150"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9" name="开路设计3-2"/>
            <p:cNvCxnSpPr/>
            <p:nvPr/>
          </p:nvCxnSpPr>
          <p:spPr>
            <a:xfrm>
              <a:off x="6384032" y="1420878"/>
              <a:ext cx="117863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55" name="开路设计3-3"/>
            <p:cNvCxnSpPr/>
            <p:nvPr/>
          </p:nvCxnSpPr>
          <p:spPr>
            <a:xfrm>
              <a:off x="6384032" y="1455886"/>
              <a:ext cx="102860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56" name="开路设计4"/>
            <p:cNvSpPr/>
            <p:nvPr userDrawn="1"/>
          </p:nvSpPr>
          <p:spPr>
            <a:xfrm>
              <a:off x="5846843"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sp>
          <p:nvSpPr>
            <p:cNvPr id="57" name="开路设计5"/>
            <p:cNvSpPr/>
            <p:nvPr userDrawn="1"/>
          </p:nvSpPr>
          <p:spPr>
            <a:xfrm>
              <a:off x="6209005"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grpSp>
      <p:sp>
        <p:nvSpPr>
          <p:cNvPr id="3" name="开路设计6-2"/>
          <p:cNvSpPr txBox="1"/>
          <p:nvPr>
            <p:custDataLst>
              <p:tags r:id="rId2"/>
            </p:custDataLst>
          </p:nvPr>
        </p:nvSpPr>
        <p:spPr>
          <a:xfrm>
            <a:off x="4565015" y="1628775"/>
            <a:ext cx="3365500" cy="39878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000" dirty="0">
                <a:solidFill>
                  <a:srgbClr val="C00000"/>
                </a:solidFill>
                <a:latin typeface="思源宋体 CN Heavy" panose="02020900000000000000" pitchFamily="18" charset="-122"/>
                <a:ea typeface="思源宋体 CN Heavy" panose="02020900000000000000" pitchFamily="18" charset="-122"/>
              </a:rPr>
              <a:t>打通“全领域”解读路径</a:t>
            </a:r>
            <a:endParaRPr lang="zh-CN" altLang="en-US" sz="2000" dirty="0">
              <a:solidFill>
                <a:srgbClr val="C00000"/>
              </a:solidFill>
              <a:latin typeface="思源宋体 CN Heavy" panose="02020900000000000000" pitchFamily="18" charset="-122"/>
              <a:ea typeface="思源宋体 CN Heavy" panose="02020900000000000000" pitchFamily="18" charset="-122"/>
            </a:endParaRPr>
          </a:p>
        </p:txBody>
      </p:sp>
      <p:sp>
        <p:nvSpPr>
          <p:cNvPr id="4" name="文本框 3"/>
          <p:cNvSpPr txBox="1"/>
          <p:nvPr/>
        </p:nvSpPr>
        <p:spPr>
          <a:xfrm>
            <a:off x="1703070" y="2349500"/>
            <a:ext cx="4384040" cy="2584450"/>
          </a:xfrm>
          <a:prstGeom prst="rect">
            <a:avLst/>
          </a:prstGeom>
          <a:noFill/>
        </p:spPr>
        <p:txBody>
          <a:bodyPr wrap="square" rtlCol="0">
            <a:spAutoFit/>
          </a:bodyPr>
          <a:p>
            <a:pPr indent="457200" fontAlgn="auto">
              <a:lnSpc>
                <a:spcPct val="150000"/>
              </a:lnSpc>
            </a:pPr>
            <a:r>
              <a:rPr lang="zh-CN" altLang="en-US">
                <a:solidFill>
                  <a:schemeClr val="bg1"/>
                </a:solidFill>
              </a:rPr>
              <a:t>按照“三个结合”（线上与线下、内部与外部、传统媒体与新媒体）的原则，打造涵盖教育网站、微信公众号、新闻媒体、发布会、校园开放日等渠道的政务公开矩阵，多管齐下把教育政策“传达到、讲清楚”。</a:t>
            </a:r>
            <a:endParaRPr lang="zh-CN" altLang="en-US">
              <a:solidFill>
                <a:schemeClr val="bg1"/>
              </a:solidFill>
            </a:endParaRPr>
          </a:p>
        </p:txBody>
      </p:sp>
      <p:pic>
        <p:nvPicPr>
          <p:cNvPr id="7" name="https://photo-static-api.fotomore.com/creative/vcg/400/version23/VCG41505944030.jpg?uid=386&amp;timestamp=1721210242&amp;sign=194bd3e0fc92b2672d25094d2f0f8f72" descr="商人接受采访"/>
          <p:cNvPicPr>
            <a:picLocks noChangeAspect="1"/>
          </p:cNvPicPr>
          <p:nvPr/>
        </p:nvPicPr>
        <p:blipFill>
          <a:blip r:embed="rId3"/>
          <a:stretch>
            <a:fillRect/>
          </a:stretch>
        </p:blipFill>
        <p:spPr>
          <a:xfrm>
            <a:off x="6960235" y="2204720"/>
            <a:ext cx="3441065" cy="3032125"/>
          </a:xfrm>
          <a:prstGeom prst="rect">
            <a:avLst/>
          </a:prstGeom>
        </p:spPr>
      </p:pic>
      <p:grpSp>
        <p:nvGrpSpPr>
          <p:cNvPr id="232" name="组合 231"/>
          <p:cNvGrpSpPr/>
          <p:nvPr/>
        </p:nvGrpSpPr>
        <p:grpSpPr>
          <a:xfrm>
            <a:off x="694690" y="691515"/>
            <a:ext cx="2810676" cy="424815"/>
            <a:chOff x="924" y="735"/>
            <a:chExt cx="4968" cy="669"/>
          </a:xfrm>
        </p:grpSpPr>
        <p:pic>
          <p:nvPicPr>
            <p:cNvPr id="230" name="图片 229" descr="lc1"/>
            <p:cNvPicPr>
              <a:picLocks noChangeAspect="1"/>
            </p:cNvPicPr>
            <p:nvPr>
              <p:custDataLst>
                <p:tags r:id="rId4"/>
              </p:custDataLst>
            </p:nvPr>
          </p:nvPicPr>
          <p:blipFill>
            <a:blip r:embed="rId5"/>
            <a:stretch>
              <a:fillRect/>
            </a:stretch>
          </p:blipFill>
          <p:spPr>
            <a:xfrm>
              <a:off x="924" y="735"/>
              <a:ext cx="571" cy="596"/>
            </a:xfrm>
            <a:prstGeom prst="rect">
              <a:avLst/>
            </a:prstGeom>
            <a:effectLst/>
          </p:spPr>
        </p:pic>
        <p:sp>
          <p:nvSpPr>
            <p:cNvPr id="231" name="文本框 230"/>
            <p:cNvSpPr txBox="1"/>
            <p:nvPr>
              <p:custDataLst>
                <p:tags r:id="rId6"/>
              </p:custDataLst>
            </p:nvPr>
          </p:nvSpPr>
          <p:spPr>
            <a:xfrm>
              <a:off x="1507" y="824"/>
              <a:ext cx="4385" cy="580"/>
            </a:xfrm>
            <a:prstGeom prst="rect">
              <a:avLst/>
            </a:prstGeom>
            <a:noFill/>
          </p:spPr>
          <p:txBody>
            <a:bodyPr wrap="square" rtlCol="0" anchor="t">
              <a:spAutoFit/>
            </a:bodyPr>
            <a:p>
              <a:r>
                <a:rPr lang="zh-CN" altLang="en-US" b="1" dirty="0">
                  <a:solidFill>
                    <a:srgbClr val="C50303"/>
                  </a:solidFill>
                  <a:latin typeface="微软雅黑" panose="020B0503020204020204" charset="-122"/>
                  <a:ea typeface="微软雅黑" panose="020B0503020204020204" charset="-122"/>
                  <a:sym typeface="+mn-ea"/>
                </a:rPr>
                <a:t>聊城市教育和体育局</a:t>
              </a:r>
              <a:endParaRPr lang="zh-CN" altLang="en-US" b="1" dirty="0">
                <a:solidFill>
                  <a:srgbClr val="C50303"/>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开路设计3"/>
          <p:cNvSpPr/>
          <p:nvPr>
            <p:custDataLst>
              <p:tags r:id="rId1"/>
            </p:custDataLst>
          </p:nvPr>
        </p:nvSpPr>
        <p:spPr>
          <a:xfrm flipH="1">
            <a:off x="1630680" y="2277110"/>
            <a:ext cx="4110990" cy="2786380"/>
          </a:xfrm>
          <a:prstGeom prst="wedgeRectCallout">
            <a:avLst>
              <a:gd name="adj1" fmla="val -33861"/>
              <a:gd name="adj2" fmla="val 682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2" name="开路设计1"/>
          <p:cNvSpPr txBox="1"/>
          <p:nvPr/>
        </p:nvSpPr>
        <p:spPr>
          <a:xfrm>
            <a:off x="3942682" y="707742"/>
            <a:ext cx="4313558" cy="645160"/>
          </a:xfrm>
          <a:prstGeom prst="rect">
            <a:avLst/>
          </a:prstGeom>
          <a:noFill/>
        </p:spPr>
        <p:txBody>
          <a:bodyPr wrap="square" rtlCol="0">
            <a:spAutoFit/>
          </a:bodyPr>
          <a:lstStyle/>
          <a:p>
            <a:pPr algn="ctr"/>
            <a:r>
              <a:rPr kumimoji="1" lang="zh-CN" altLang="en-US" sz="3600" dirty="0">
                <a:solidFill>
                  <a:schemeClr val="accent1"/>
                </a:solidFill>
                <a:latin typeface="汉仪雅酷黑 75W" panose="020B0804020202020204" pitchFamily="34" charset="-122"/>
                <a:ea typeface="汉仪雅酷黑 75W" panose="020B0804020202020204" pitchFamily="34" charset="-122"/>
              </a:rPr>
              <a:t>执行维度</a:t>
            </a:r>
            <a:endParaRPr kumimoji="1" lang="zh-CN" altLang="en-US" sz="3600" dirty="0">
              <a:solidFill>
                <a:schemeClr val="accent1"/>
              </a:solidFill>
              <a:latin typeface="汉仪雅酷黑 75W" panose="020B0804020202020204" pitchFamily="34" charset="-122"/>
              <a:ea typeface="汉仪雅酷黑 75W" panose="020B0804020202020204" pitchFamily="34" charset="-122"/>
            </a:endParaRPr>
          </a:p>
        </p:txBody>
      </p:sp>
      <p:grpSp>
        <p:nvGrpSpPr>
          <p:cNvPr id="23" name="组合 22"/>
          <p:cNvGrpSpPr/>
          <p:nvPr/>
        </p:nvGrpSpPr>
        <p:grpSpPr>
          <a:xfrm>
            <a:off x="4439814" y="1339810"/>
            <a:ext cx="3312370" cy="145944"/>
            <a:chOff x="4439814" y="1339810"/>
            <a:chExt cx="3312370" cy="145944"/>
          </a:xfrm>
        </p:grpSpPr>
        <p:sp>
          <p:nvSpPr>
            <p:cNvPr id="24" name="开路设计1"/>
            <p:cNvSpPr/>
            <p:nvPr userDrawn="1"/>
          </p:nvSpPr>
          <p:spPr>
            <a:xfrm>
              <a:off x="6027924"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cxnSp>
          <p:nvCxnSpPr>
            <p:cNvPr id="25" name="开路设计2-1"/>
            <p:cNvCxnSpPr/>
            <p:nvPr/>
          </p:nvCxnSpPr>
          <p:spPr>
            <a:xfrm>
              <a:off x="4439814" y="1385868"/>
              <a:ext cx="1368154"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6" name="开路设计2-2"/>
            <p:cNvCxnSpPr/>
            <p:nvPr/>
          </p:nvCxnSpPr>
          <p:spPr>
            <a:xfrm>
              <a:off x="4629321" y="1420878"/>
              <a:ext cx="117864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7" name="开路设计2-3"/>
            <p:cNvCxnSpPr/>
            <p:nvPr/>
          </p:nvCxnSpPr>
          <p:spPr>
            <a:xfrm>
              <a:off x="4779348" y="1455886"/>
              <a:ext cx="102861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8" name="开路设计3-1"/>
            <p:cNvCxnSpPr/>
            <p:nvPr/>
          </p:nvCxnSpPr>
          <p:spPr>
            <a:xfrm>
              <a:off x="6384034" y="1385868"/>
              <a:ext cx="1368150"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9" name="开路设计3-2"/>
            <p:cNvCxnSpPr/>
            <p:nvPr/>
          </p:nvCxnSpPr>
          <p:spPr>
            <a:xfrm>
              <a:off x="6384032" y="1420878"/>
              <a:ext cx="117863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55" name="开路设计3-3"/>
            <p:cNvCxnSpPr/>
            <p:nvPr/>
          </p:nvCxnSpPr>
          <p:spPr>
            <a:xfrm>
              <a:off x="6384032" y="1455886"/>
              <a:ext cx="102860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56" name="开路设计4"/>
            <p:cNvSpPr/>
            <p:nvPr userDrawn="1"/>
          </p:nvSpPr>
          <p:spPr>
            <a:xfrm>
              <a:off x="5846843"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sp>
          <p:nvSpPr>
            <p:cNvPr id="57" name="开路设计5"/>
            <p:cNvSpPr/>
            <p:nvPr userDrawn="1"/>
          </p:nvSpPr>
          <p:spPr>
            <a:xfrm>
              <a:off x="6209005"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grpSp>
      <p:sp>
        <p:nvSpPr>
          <p:cNvPr id="3" name="开路设计6-2"/>
          <p:cNvSpPr txBox="1"/>
          <p:nvPr>
            <p:custDataLst>
              <p:tags r:id="rId2"/>
            </p:custDataLst>
          </p:nvPr>
        </p:nvSpPr>
        <p:spPr>
          <a:xfrm>
            <a:off x="4565015" y="1628775"/>
            <a:ext cx="3062605" cy="39878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000" dirty="0">
                <a:solidFill>
                  <a:srgbClr val="C00000"/>
                </a:solidFill>
                <a:latin typeface="思源宋体 CN Heavy" panose="02020900000000000000" pitchFamily="18" charset="-122"/>
                <a:ea typeface="思源宋体 CN Heavy" panose="02020900000000000000" pitchFamily="18" charset="-122"/>
              </a:rPr>
              <a:t>“全手段”提升解读质量</a:t>
            </a:r>
            <a:endParaRPr lang="zh-CN" altLang="en-US" sz="2000" dirty="0">
              <a:solidFill>
                <a:srgbClr val="C00000"/>
              </a:solidFill>
              <a:latin typeface="思源宋体 CN Heavy" panose="02020900000000000000" pitchFamily="18" charset="-122"/>
              <a:ea typeface="思源宋体 CN Heavy" panose="02020900000000000000" pitchFamily="18" charset="-122"/>
            </a:endParaRPr>
          </a:p>
        </p:txBody>
      </p:sp>
      <p:sp>
        <p:nvSpPr>
          <p:cNvPr id="4" name="文本框 3"/>
          <p:cNvSpPr txBox="1"/>
          <p:nvPr/>
        </p:nvSpPr>
        <p:spPr>
          <a:xfrm>
            <a:off x="1774190" y="2493010"/>
            <a:ext cx="3759200" cy="2226945"/>
          </a:xfrm>
          <a:prstGeom prst="rect">
            <a:avLst/>
          </a:prstGeom>
          <a:noFill/>
        </p:spPr>
        <p:txBody>
          <a:bodyPr wrap="square" rtlCol="0">
            <a:noAutofit/>
          </a:bodyPr>
          <a:p>
            <a:pPr indent="457200" fontAlgn="auto">
              <a:lnSpc>
                <a:spcPct val="150000"/>
              </a:lnSpc>
            </a:pPr>
            <a:r>
              <a:rPr lang="zh-CN" altLang="en-US">
                <a:solidFill>
                  <a:schemeClr val="bg1"/>
                </a:solidFill>
              </a:rPr>
              <a:t>针对不同政策的适用群体，通过发布会、视频动漫、一图读懂、文字等多元化解读方式，清晰提供政策落地指引，并积极回应社会关切，确保群众“看得懂、能理解”。</a:t>
            </a:r>
            <a:endParaRPr lang="zh-CN" altLang="en-US">
              <a:solidFill>
                <a:schemeClr val="bg1"/>
              </a:solidFill>
            </a:endParaRPr>
          </a:p>
        </p:txBody>
      </p:sp>
      <p:pic>
        <p:nvPicPr>
          <p:cNvPr id="7" name="https://photo-static-api.fotomore.com/creative/vcg/400/new/VCG41N1209809190.jpg?uid=386&amp;timestamp=1721210670&amp;sign=5110fffe886343cd9fa322ad2f3fa029" descr="新闻-在线"/>
          <p:cNvPicPr>
            <a:picLocks noChangeAspect="1"/>
          </p:cNvPicPr>
          <p:nvPr/>
        </p:nvPicPr>
        <p:blipFill>
          <a:blip r:embed="rId3"/>
          <a:stretch>
            <a:fillRect/>
          </a:stretch>
        </p:blipFill>
        <p:spPr>
          <a:xfrm>
            <a:off x="6240145" y="2277110"/>
            <a:ext cx="4050665" cy="3569335"/>
          </a:xfrm>
          <a:prstGeom prst="rect">
            <a:avLst/>
          </a:prstGeom>
        </p:spPr>
      </p:pic>
      <p:grpSp>
        <p:nvGrpSpPr>
          <p:cNvPr id="232" name="组合 231"/>
          <p:cNvGrpSpPr/>
          <p:nvPr/>
        </p:nvGrpSpPr>
        <p:grpSpPr>
          <a:xfrm>
            <a:off x="694690" y="691515"/>
            <a:ext cx="2810676" cy="424815"/>
            <a:chOff x="924" y="735"/>
            <a:chExt cx="4968" cy="669"/>
          </a:xfrm>
        </p:grpSpPr>
        <p:pic>
          <p:nvPicPr>
            <p:cNvPr id="230" name="图片 229" descr="lc1"/>
            <p:cNvPicPr>
              <a:picLocks noChangeAspect="1"/>
            </p:cNvPicPr>
            <p:nvPr>
              <p:custDataLst>
                <p:tags r:id="rId4"/>
              </p:custDataLst>
            </p:nvPr>
          </p:nvPicPr>
          <p:blipFill>
            <a:blip r:embed="rId5"/>
            <a:stretch>
              <a:fillRect/>
            </a:stretch>
          </p:blipFill>
          <p:spPr>
            <a:xfrm>
              <a:off x="924" y="735"/>
              <a:ext cx="571" cy="596"/>
            </a:xfrm>
            <a:prstGeom prst="rect">
              <a:avLst/>
            </a:prstGeom>
            <a:effectLst/>
          </p:spPr>
        </p:pic>
        <p:sp>
          <p:nvSpPr>
            <p:cNvPr id="231" name="文本框 230"/>
            <p:cNvSpPr txBox="1"/>
            <p:nvPr>
              <p:custDataLst>
                <p:tags r:id="rId6"/>
              </p:custDataLst>
            </p:nvPr>
          </p:nvSpPr>
          <p:spPr>
            <a:xfrm>
              <a:off x="1507" y="824"/>
              <a:ext cx="4385" cy="580"/>
            </a:xfrm>
            <a:prstGeom prst="rect">
              <a:avLst/>
            </a:prstGeom>
            <a:noFill/>
          </p:spPr>
          <p:txBody>
            <a:bodyPr wrap="square" rtlCol="0" anchor="t">
              <a:spAutoFit/>
            </a:bodyPr>
            <a:p>
              <a:r>
                <a:rPr lang="zh-CN" altLang="en-US" b="1" dirty="0">
                  <a:solidFill>
                    <a:srgbClr val="C50303"/>
                  </a:solidFill>
                  <a:latin typeface="微软雅黑" panose="020B0503020204020204" charset="-122"/>
                  <a:ea typeface="微软雅黑" panose="020B0503020204020204" charset="-122"/>
                  <a:sym typeface="+mn-ea"/>
                </a:rPr>
                <a:t>聊城市教育和体育局</a:t>
              </a:r>
              <a:endParaRPr lang="zh-CN" altLang="en-US" b="1" dirty="0">
                <a:solidFill>
                  <a:srgbClr val="C50303"/>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开路设计1"/>
          <p:cNvPicPr>
            <a:picLocks noChangeAspect="1"/>
          </p:cNvPicPr>
          <p:nvPr/>
        </p:nvPicPr>
        <p:blipFill>
          <a:blip r:embed="rId1"/>
          <a:stretch>
            <a:fillRect/>
          </a:stretch>
        </p:blipFill>
        <p:spPr>
          <a:xfrm>
            <a:off x="-529" y="21"/>
            <a:ext cx="12193057" cy="6876884"/>
          </a:xfrm>
          <a:prstGeom prst="rect">
            <a:avLst/>
          </a:prstGeom>
        </p:spPr>
      </p:pic>
      <p:grpSp>
        <p:nvGrpSpPr>
          <p:cNvPr id="12" name="开路设计3"/>
          <p:cNvGrpSpPr/>
          <p:nvPr/>
        </p:nvGrpSpPr>
        <p:grpSpPr>
          <a:xfrm>
            <a:off x="2745274" y="4557555"/>
            <a:ext cx="6721914" cy="541748"/>
            <a:chOff x="2832002" y="3546072"/>
            <a:chExt cx="6721914" cy="541748"/>
          </a:xfrm>
        </p:grpSpPr>
        <p:sp>
          <p:nvSpPr>
            <p:cNvPr id="13" name="开路设计3-1"/>
            <p:cNvSpPr/>
            <p:nvPr/>
          </p:nvSpPr>
          <p:spPr>
            <a:xfrm>
              <a:off x="2832002" y="3546072"/>
              <a:ext cx="6721914" cy="541748"/>
            </a:xfrm>
            <a:prstGeom prst="roundRect">
              <a:avLst>
                <a:gd name="adj" fmla="val 50000"/>
              </a:avLst>
            </a:prstGeom>
            <a:solidFill>
              <a:srgbClr val="FFEC8B"/>
            </a:solidFill>
            <a:ln w="6350">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开路设计3-2"/>
            <p:cNvSpPr txBox="1"/>
            <p:nvPr/>
          </p:nvSpPr>
          <p:spPr>
            <a:xfrm>
              <a:off x="3398641" y="3626184"/>
              <a:ext cx="5580982" cy="398780"/>
            </a:xfrm>
            <a:prstGeom prst="rect">
              <a:avLst/>
            </a:prstGeom>
            <a:noFill/>
          </p:spPr>
          <p:txBody>
            <a:bodyPr wrap="square" rtlCol="0">
              <a:spAutoFit/>
            </a:bodyPr>
            <a:lstStyle/>
            <a:p>
              <a:pPr algn="dist"/>
              <a:r>
                <a:rPr lang="zh-CN" altLang="en-US" sz="2000" dirty="0">
                  <a:solidFill>
                    <a:schemeClr val="accent1"/>
                  </a:solidFill>
                  <a:latin typeface="汉仪雅酷黑 75W" panose="020B0804020202020204" pitchFamily="34" charset="-122"/>
                  <a:ea typeface="汉仪雅酷黑 75W" panose="020B0804020202020204" pitchFamily="34" charset="-122"/>
                  <a:sym typeface="+mn-ea"/>
                </a:rPr>
                <a:t>汇报人：聊城市教育和体育局</a:t>
              </a:r>
              <a:endParaRPr lang="zh-CN" altLang="en-US" sz="2000" dirty="0">
                <a:solidFill>
                  <a:schemeClr val="accent1"/>
                </a:solidFill>
                <a:latin typeface="汉仪雅酷黑 75W" panose="020B0804020202020204" pitchFamily="34" charset="-122"/>
                <a:ea typeface="汉仪雅酷黑 75W" panose="020B0804020202020204" pitchFamily="34" charset="-122"/>
              </a:endParaRPr>
            </a:p>
          </p:txBody>
        </p:sp>
      </p:grpSp>
      <p:sp>
        <p:nvSpPr>
          <p:cNvPr id="21" name="开路设计7"/>
          <p:cNvSpPr txBox="1"/>
          <p:nvPr>
            <p:custDataLst>
              <p:tags r:id="rId2"/>
            </p:custDataLst>
          </p:nvPr>
        </p:nvSpPr>
        <p:spPr>
          <a:xfrm>
            <a:off x="1899920" y="1784350"/>
            <a:ext cx="7868285" cy="2273300"/>
          </a:xfrm>
          <a:prstGeom prst="rect">
            <a:avLst/>
          </a:prstGeom>
          <a:noFill/>
          <a:effectLst/>
        </p:spPr>
        <p:txBody>
          <a:bodyPr wrap="square" lIns="76810" tIns="38405" rIns="76810" bIns="38405" rtlCol="0">
            <a:spAutoFit/>
          </a:bodyPr>
          <a:lstStyle/>
          <a:p>
            <a:pPr algn="ctr"/>
            <a:r>
              <a:rPr lang="zh-CN" altLang="en-US" sz="14280" dirty="0">
                <a:solidFill>
                  <a:srgbClr val="FFEC8B"/>
                </a:solidFill>
                <a:effectLst>
                  <a:outerShdw blurRad="42672" dist="32004" dir="2700004" algn="tl" rotWithShape="0">
                    <a:schemeClr val="tx1">
                      <a:lumMod val="85000"/>
                      <a:lumOff val="15000"/>
                      <a:alpha val="10000"/>
                    </a:schemeClr>
                  </a:outerShdw>
                </a:effectLst>
                <a:latin typeface="汉仪行楷简" panose="02010600000101010101" pitchFamily="2" charset="-122"/>
                <a:ea typeface="汉仪行楷简" panose="02010600000101010101" pitchFamily="2" charset="-122"/>
              </a:rPr>
              <a:t>感谢聆听</a:t>
            </a:r>
            <a:endParaRPr lang="zh-CN" altLang="en-US" sz="14280" dirty="0">
              <a:solidFill>
                <a:srgbClr val="FFEC8B"/>
              </a:solidFill>
              <a:effectLst>
                <a:outerShdw blurRad="42672" dist="32004" dir="2700004" algn="tl" rotWithShape="0">
                  <a:schemeClr val="tx1">
                    <a:lumMod val="85000"/>
                    <a:lumOff val="15000"/>
                    <a:alpha val="10000"/>
                  </a:schemeClr>
                </a:outerShdw>
              </a:effectLst>
              <a:latin typeface="汉仪行楷简" panose="02010600000101010101" pitchFamily="2" charset="-122"/>
              <a:ea typeface="汉仪行楷简" panose="02010600000101010101" pitchFamily="2" charset="-122"/>
            </a:endParaRPr>
          </a:p>
        </p:txBody>
      </p:sp>
      <p:pic>
        <p:nvPicPr>
          <p:cNvPr id="67" name="开路设计12" descr="卡通人物&#10;&#10;低可信度描述已自动生成"/>
          <p:cNvPicPr>
            <a:picLocks noChangeAspect="1"/>
          </p:cNvPicPr>
          <p:nvPr/>
        </p:nvPicPr>
        <p:blipFill>
          <a:blip r:embed="rId3">
            <a:extLst>
              <a:ext uri="{28A0092B-C50C-407E-A947-70E740481C1C}">
                <a14:useLocalDpi xmlns:a14="http://schemas.microsoft.com/office/drawing/2010/main" val="0"/>
              </a:ext>
            </a:extLst>
          </a:blip>
          <a:srcRect r="22945" b="12796"/>
          <a:stretch>
            <a:fillRect/>
          </a:stretch>
        </p:blipFill>
        <p:spPr>
          <a:xfrm flipH="1">
            <a:off x="1" y="4009721"/>
            <a:ext cx="2450405" cy="2848279"/>
          </a:xfrm>
          <a:custGeom>
            <a:avLst/>
            <a:gdLst>
              <a:gd name="connsiteX0" fmla="*/ 2450405 w 2450405"/>
              <a:gd name="connsiteY0" fmla="*/ 0 h 2848279"/>
              <a:gd name="connsiteX1" fmla="*/ 0 w 2450405"/>
              <a:gd name="connsiteY1" fmla="*/ 0 h 2848279"/>
              <a:gd name="connsiteX2" fmla="*/ 0 w 2450405"/>
              <a:gd name="connsiteY2" fmla="*/ 2848279 h 2848279"/>
              <a:gd name="connsiteX3" fmla="*/ 2450405 w 2450405"/>
              <a:gd name="connsiteY3" fmla="*/ 2848279 h 2848279"/>
            </a:gdLst>
            <a:ahLst/>
            <a:cxnLst>
              <a:cxn ang="0">
                <a:pos x="connsiteX0" y="connsiteY0"/>
              </a:cxn>
              <a:cxn ang="0">
                <a:pos x="connsiteX1" y="connsiteY1"/>
              </a:cxn>
              <a:cxn ang="0">
                <a:pos x="connsiteX2" y="connsiteY2"/>
              </a:cxn>
              <a:cxn ang="0">
                <a:pos x="connsiteX3" y="connsiteY3"/>
              </a:cxn>
            </a:cxnLst>
            <a:rect l="l" t="t" r="r" b="b"/>
            <a:pathLst>
              <a:path w="2450405" h="2848279">
                <a:moveTo>
                  <a:pt x="2450405" y="0"/>
                </a:moveTo>
                <a:lnTo>
                  <a:pt x="0" y="0"/>
                </a:lnTo>
                <a:lnTo>
                  <a:pt x="0" y="2848279"/>
                </a:lnTo>
                <a:lnTo>
                  <a:pt x="2450405" y="2848279"/>
                </a:lnTo>
                <a:close/>
              </a:path>
            </a:pathLst>
          </a:custGeom>
        </p:spPr>
      </p:pic>
      <p:pic>
        <p:nvPicPr>
          <p:cNvPr id="63" name="开路设计13" descr="卡通人物&#10;&#10;中度可信度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1511" y="642318"/>
            <a:ext cx="2088232" cy="766734"/>
          </a:xfrm>
          <a:prstGeom prst="rect">
            <a:avLst/>
          </a:prstGeom>
        </p:spPr>
      </p:pic>
      <p:grpSp>
        <p:nvGrpSpPr>
          <p:cNvPr id="10" name="组合 9"/>
          <p:cNvGrpSpPr/>
          <p:nvPr/>
        </p:nvGrpSpPr>
        <p:grpSpPr>
          <a:xfrm>
            <a:off x="407670" y="332740"/>
            <a:ext cx="2810676" cy="424815"/>
            <a:chOff x="924" y="735"/>
            <a:chExt cx="4968" cy="669"/>
          </a:xfrm>
        </p:grpSpPr>
        <p:pic>
          <p:nvPicPr>
            <p:cNvPr id="11" name="图片 10" descr="lc1"/>
            <p:cNvPicPr>
              <a:picLocks noChangeAspect="1"/>
            </p:cNvPicPr>
            <p:nvPr>
              <p:custDataLst>
                <p:tags r:id="rId5"/>
              </p:custDataLst>
            </p:nvPr>
          </p:nvPicPr>
          <p:blipFill>
            <a:blip r:embed="rId6"/>
            <a:stretch>
              <a:fillRect/>
            </a:stretch>
          </p:blipFill>
          <p:spPr>
            <a:xfrm>
              <a:off x="924" y="735"/>
              <a:ext cx="571" cy="596"/>
            </a:xfrm>
            <a:prstGeom prst="rect">
              <a:avLst/>
            </a:prstGeom>
            <a:effectLst>
              <a:outerShdw blurRad="63500" sx="115000" sy="115000" algn="ctr" rotWithShape="0">
                <a:schemeClr val="bg1">
                  <a:alpha val="100000"/>
                </a:schemeClr>
              </a:outerShdw>
            </a:effectLst>
          </p:spPr>
        </p:pic>
        <p:sp>
          <p:nvSpPr>
            <p:cNvPr id="2" name="文本框 1"/>
            <p:cNvSpPr txBox="1"/>
            <p:nvPr>
              <p:custDataLst>
                <p:tags r:id="rId7"/>
              </p:custDataLst>
            </p:nvPr>
          </p:nvSpPr>
          <p:spPr>
            <a:xfrm>
              <a:off x="1507" y="824"/>
              <a:ext cx="4385" cy="580"/>
            </a:xfrm>
            <a:prstGeom prst="rect">
              <a:avLst/>
            </a:prstGeom>
            <a:noFill/>
          </p:spPr>
          <p:txBody>
            <a:bodyPr wrap="square" rtlCol="0" anchor="t">
              <a:spAutoFit/>
            </a:bodyPr>
            <a:p>
              <a:r>
                <a:rPr lang="zh-CN" altLang="en-US" b="1" dirty="0">
                  <a:solidFill>
                    <a:srgbClr val="FFEC8B"/>
                  </a:solidFill>
                  <a:latin typeface="微软雅黑" panose="020B0503020204020204" charset="-122"/>
                  <a:ea typeface="微软雅黑" panose="020B0503020204020204" charset="-122"/>
                  <a:sym typeface="+mn-ea"/>
                </a:rPr>
                <a:t>聊城市教育和体育局</a:t>
              </a:r>
              <a:endParaRPr lang="zh-CN" altLang="en-US" b="1" dirty="0">
                <a:solidFill>
                  <a:srgbClr val="FFEC8B"/>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开路设计1"/>
          <p:cNvPicPr>
            <a:picLocks noChangeAspect="1"/>
          </p:cNvPicPr>
          <p:nvPr/>
        </p:nvPicPr>
        <p:blipFill>
          <a:blip r:embed="rId1"/>
          <a:stretch>
            <a:fillRect/>
          </a:stretch>
        </p:blipFill>
        <p:spPr>
          <a:xfrm>
            <a:off x="-529" y="21"/>
            <a:ext cx="12193057" cy="6876884"/>
          </a:xfrm>
          <a:prstGeom prst="rect">
            <a:avLst/>
          </a:prstGeom>
        </p:spPr>
      </p:pic>
      <p:pic>
        <p:nvPicPr>
          <p:cNvPr id="67" name="开路设计2" descr="卡通人物&#10;&#10;低可信度描述已自动生成"/>
          <p:cNvPicPr>
            <a:picLocks noChangeAspect="1"/>
          </p:cNvPicPr>
          <p:nvPr/>
        </p:nvPicPr>
        <p:blipFill>
          <a:blip r:embed="rId2">
            <a:extLst>
              <a:ext uri="{28A0092B-C50C-407E-A947-70E740481C1C}">
                <a14:useLocalDpi xmlns:a14="http://schemas.microsoft.com/office/drawing/2010/main" val="0"/>
              </a:ext>
            </a:extLst>
          </a:blip>
          <a:srcRect r="22945" b="12796"/>
          <a:stretch>
            <a:fillRect/>
          </a:stretch>
        </p:blipFill>
        <p:spPr>
          <a:xfrm flipH="1">
            <a:off x="1" y="4009721"/>
            <a:ext cx="2450405" cy="2848279"/>
          </a:xfrm>
          <a:custGeom>
            <a:avLst/>
            <a:gdLst>
              <a:gd name="connsiteX0" fmla="*/ 2450405 w 2450405"/>
              <a:gd name="connsiteY0" fmla="*/ 0 h 2848279"/>
              <a:gd name="connsiteX1" fmla="*/ 0 w 2450405"/>
              <a:gd name="connsiteY1" fmla="*/ 0 h 2848279"/>
              <a:gd name="connsiteX2" fmla="*/ 0 w 2450405"/>
              <a:gd name="connsiteY2" fmla="*/ 2848279 h 2848279"/>
              <a:gd name="connsiteX3" fmla="*/ 2450405 w 2450405"/>
              <a:gd name="connsiteY3" fmla="*/ 2848279 h 2848279"/>
            </a:gdLst>
            <a:ahLst/>
            <a:cxnLst>
              <a:cxn ang="0">
                <a:pos x="connsiteX0" y="connsiteY0"/>
              </a:cxn>
              <a:cxn ang="0">
                <a:pos x="connsiteX1" y="connsiteY1"/>
              </a:cxn>
              <a:cxn ang="0">
                <a:pos x="connsiteX2" y="connsiteY2"/>
              </a:cxn>
              <a:cxn ang="0">
                <a:pos x="connsiteX3" y="connsiteY3"/>
              </a:cxn>
            </a:cxnLst>
            <a:rect l="l" t="t" r="r" b="b"/>
            <a:pathLst>
              <a:path w="2450405" h="2848279">
                <a:moveTo>
                  <a:pt x="2450405" y="0"/>
                </a:moveTo>
                <a:lnTo>
                  <a:pt x="0" y="0"/>
                </a:lnTo>
                <a:lnTo>
                  <a:pt x="0" y="2848279"/>
                </a:lnTo>
                <a:lnTo>
                  <a:pt x="2450405" y="2848279"/>
                </a:lnTo>
                <a:close/>
              </a:path>
            </a:pathLst>
          </a:custGeom>
        </p:spPr>
      </p:pic>
      <p:pic>
        <p:nvPicPr>
          <p:cNvPr id="63" name="开路设计3" descr="卡通人物&#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441" y="1340818"/>
            <a:ext cx="2088232" cy="766734"/>
          </a:xfrm>
          <a:prstGeom prst="rect">
            <a:avLst/>
          </a:prstGeom>
        </p:spPr>
      </p:pic>
      <p:sp>
        <p:nvSpPr>
          <p:cNvPr id="15" name="开路设计4"/>
          <p:cNvSpPr txBox="1"/>
          <p:nvPr/>
        </p:nvSpPr>
        <p:spPr>
          <a:xfrm>
            <a:off x="1775460" y="2781300"/>
            <a:ext cx="8662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FFEC8B"/>
                </a:solidFill>
                <a:latin typeface="汉仪雅酷黑 75W" panose="020B0804020202020204" pitchFamily="34" charset="-122"/>
                <a:ea typeface="汉仪雅酷黑 75W" panose="020B0804020202020204" pitchFamily="34" charset="-122"/>
              </a:rPr>
              <a:t>01.</a:t>
            </a:r>
            <a:r>
              <a:rPr lang="zh-CN" altLang="en-US" sz="3200" dirty="0">
                <a:solidFill>
                  <a:srgbClr val="FFEC8B"/>
                </a:solidFill>
                <a:latin typeface="汉仪雅酷黑 75W" panose="020B0804020202020204" pitchFamily="34" charset="-122"/>
                <a:ea typeface="汉仪雅酷黑 75W" panose="020B0804020202020204" pitchFamily="34" charset="-122"/>
              </a:rPr>
              <a:t>坚持阳光公开，扎实做好中考招生政策宣传</a:t>
            </a:r>
            <a:endParaRPr lang="zh-CN" altLang="en-US" sz="3200" dirty="0">
              <a:solidFill>
                <a:srgbClr val="FFEC8B"/>
              </a:solidFill>
              <a:latin typeface="汉仪雅酷黑 75W" panose="020B0804020202020204" pitchFamily="34" charset="-122"/>
              <a:ea typeface="汉仪雅酷黑 75W" panose="020B0804020202020204" pitchFamily="34" charset="-122"/>
            </a:endParaRPr>
          </a:p>
        </p:txBody>
      </p:sp>
      <p:sp>
        <p:nvSpPr>
          <p:cNvPr id="34" name="开路设计5"/>
          <p:cNvSpPr txBox="1"/>
          <p:nvPr/>
        </p:nvSpPr>
        <p:spPr>
          <a:xfrm>
            <a:off x="2999740" y="3789045"/>
            <a:ext cx="869950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FFEC8B"/>
                </a:solidFill>
                <a:latin typeface="汉仪雅酷黑 75W" panose="020B0804020202020204" pitchFamily="34" charset="-122"/>
                <a:ea typeface="汉仪雅酷黑 75W" panose="020B0804020202020204" pitchFamily="34" charset="-122"/>
              </a:rPr>
              <a:t>02.</a:t>
            </a:r>
            <a:r>
              <a:rPr lang="zh-CN" altLang="en-US" sz="3200" dirty="0">
                <a:solidFill>
                  <a:srgbClr val="FFEC8B"/>
                </a:solidFill>
                <a:latin typeface="汉仪雅酷黑 75W" panose="020B0804020202020204" pitchFamily="34" charset="-122"/>
                <a:ea typeface="汉仪雅酷黑 75W" panose="020B0804020202020204" pitchFamily="34" charset="-122"/>
              </a:rPr>
              <a:t>坚持“四个维度”，全力做好教育政策解读</a:t>
            </a:r>
            <a:endParaRPr lang="zh-CN" altLang="en-US" sz="3200" dirty="0">
              <a:solidFill>
                <a:srgbClr val="FFEC8B"/>
              </a:solidFill>
              <a:latin typeface="汉仪雅酷黑 75W" panose="020B0804020202020204" pitchFamily="34" charset="-122"/>
              <a:ea typeface="汉仪雅酷黑 75W" panose="020B0804020202020204" pitchFamily="34" charset="-122"/>
            </a:endParaRPr>
          </a:p>
        </p:txBody>
      </p:sp>
      <p:sp>
        <p:nvSpPr>
          <p:cNvPr id="37" name="开路设计8"/>
          <p:cNvSpPr txBox="1"/>
          <p:nvPr/>
        </p:nvSpPr>
        <p:spPr>
          <a:xfrm>
            <a:off x="839470" y="476409"/>
            <a:ext cx="3125470" cy="1351280"/>
          </a:xfrm>
          <a:prstGeom prst="rect">
            <a:avLst/>
          </a:prstGeom>
          <a:noFill/>
        </p:spPr>
        <p:txBody>
          <a:bodyPr wrap="square" lIns="121888" tIns="60944" rIns="121888" bIns="60944"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r>
              <a:rPr lang="zh-CN" altLang="en-US" sz="8000" spc="300" dirty="0">
                <a:gradFill>
                  <a:gsLst>
                    <a:gs pos="0">
                      <a:srgbClr val="FFF7A2"/>
                    </a:gs>
                    <a:gs pos="100000">
                      <a:srgbClr val="DFB962"/>
                    </a:gs>
                  </a:gsLst>
                  <a:lin ang="5400000" scaled="1"/>
                </a:gradFill>
                <a:latin typeface="汉仪雅酷黑 75W" panose="020B0804020202020204" pitchFamily="34" charset="-122"/>
                <a:ea typeface="汉仪雅酷黑 75W" panose="020B0804020202020204" pitchFamily="34" charset="-122"/>
              </a:rPr>
              <a:t>目录</a:t>
            </a:r>
            <a:endParaRPr lang="zh-CN" altLang="en-US" sz="8000" spc="300" dirty="0">
              <a:gradFill>
                <a:gsLst>
                  <a:gs pos="0">
                    <a:srgbClr val="FFF7A2"/>
                  </a:gs>
                  <a:gs pos="100000">
                    <a:srgbClr val="DFB962"/>
                  </a:gs>
                </a:gsLst>
                <a:lin ang="5400000" scaled="1"/>
              </a:gradFill>
              <a:latin typeface="汉仪雅酷黑 75W" panose="020B0804020202020204" pitchFamily="34" charset="-122"/>
              <a:ea typeface="汉仪雅酷黑 75W" panose="020B0804020202020204" pitchFamily="34" charset="-122"/>
            </a:endParaRPr>
          </a:p>
        </p:txBody>
      </p:sp>
      <p:sp>
        <p:nvSpPr>
          <p:cNvPr id="38" name="开路设计9"/>
          <p:cNvSpPr txBox="1"/>
          <p:nvPr/>
        </p:nvSpPr>
        <p:spPr>
          <a:xfrm rot="5400000">
            <a:off x="148590" y="983456"/>
            <a:ext cx="1286510" cy="3371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gradFill>
                  <a:gsLst>
                    <a:gs pos="0">
                      <a:srgbClr val="FFF7A2"/>
                    </a:gs>
                    <a:gs pos="100000">
                      <a:srgbClr val="DFB962"/>
                    </a:gs>
                  </a:gsLst>
                  <a:lin ang="5400000" scaled="1"/>
                </a:gradFill>
                <a:latin typeface="汉仪雅酷黑 75W" panose="020B0804020202020204" pitchFamily="34" charset="-122"/>
                <a:ea typeface="汉仪雅酷黑 75W" panose="020B0804020202020204" pitchFamily="34" charset="-122"/>
                <a:cs typeface="+mn-ea"/>
                <a:sym typeface="+mn-lt"/>
              </a:rPr>
              <a:t>CONTENTS</a:t>
            </a:r>
            <a:endParaRPr lang="en-US" altLang="zh-CN" sz="1600" dirty="0">
              <a:gradFill>
                <a:gsLst>
                  <a:gs pos="0">
                    <a:srgbClr val="FFF7A2"/>
                  </a:gs>
                  <a:gs pos="100000">
                    <a:srgbClr val="DFB962"/>
                  </a:gs>
                </a:gsLst>
                <a:lin ang="5400000" scaled="1"/>
              </a:gradFill>
              <a:latin typeface="汉仪雅酷黑 75W" panose="020B0804020202020204" pitchFamily="34" charset="-122"/>
              <a:ea typeface="汉仪雅酷黑 75W" panose="020B0804020202020204" pitchFamily="34" charset="-122"/>
              <a:cs typeface="+mn-ea"/>
              <a:sym typeface="+mn-lt"/>
            </a:endParaRPr>
          </a:p>
        </p:txBody>
      </p:sp>
      <p:grpSp>
        <p:nvGrpSpPr>
          <p:cNvPr id="232" name="组合 231"/>
          <p:cNvGrpSpPr/>
          <p:nvPr/>
        </p:nvGrpSpPr>
        <p:grpSpPr>
          <a:xfrm>
            <a:off x="9120505" y="332740"/>
            <a:ext cx="2810676" cy="424815"/>
            <a:chOff x="924" y="735"/>
            <a:chExt cx="4968" cy="669"/>
          </a:xfrm>
        </p:grpSpPr>
        <p:pic>
          <p:nvPicPr>
            <p:cNvPr id="230" name="图片 229" descr="lc1"/>
            <p:cNvPicPr>
              <a:picLocks noChangeAspect="1"/>
            </p:cNvPicPr>
            <p:nvPr>
              <p:custDataLst>
                <p:tags r:id="rId4"/>
              </p:custDataLst>
            </p:nvPr>
          </p:nvPicPr>
          <p:blipFill>
            <a:blip r:embed="rId5"/>
            <a:stretch>
              <a:fillRect/>
            </a:stretch>
          </p:blipFill>
          <p:spPr>
            <a:xfrm>
              <a:off x="924" y="735"/>
              <a:ext cx="571" cy="596"/>
            </a:xfrm>
            <a:prstGeom prst="rect">
              <a:avLst/>
            </a:prstGeom>
            <a:effectLst>
              <a:outerShdw blurRad="63500" sx="115000" sy="115000" algn="ctr" rotWithShape="0">
                <a:schemeClr val="bg1">
                  <a:alpha val="100000"/>
                </a:schemeClr>
              </a:outerShdw>
            </a:effectLst>
          </p:spPr>
        </p:pic>
        <p:sp>
          <p:nvSpPr>
            <p:cNvPr id="231" name="文本框 230"/>
            <p:cNvSpPr txBox="1"/>
            <p:nvPr>
              <p:custDataLst>
                <p:tags r:id="rId6"/>
              </p:custDataLst>
            </p:nvPr>
          </p:nvSpPr>
          <p:spPr>
            <a:xfrm>
              <a:off x="1507" y="824"/>
              <a:ext cx="4385" cy="580"/>
            </a:xfrm>
            <a:prstGeom prst="rect">
              <a:avLst/>
            </a:prstGeom>
            <a:noFill/>
          </p:spPr>
          <p:txBody>
            <a:bodyPr wrap="square" rtlCol="0" anchor="t">
              <a:spAutoFit/>
            </a:bodyPr>
            <a:p>
              <a:r>
                <a:rPr lang="zh-CN" altLang="en-US" b="1" dirty="0">
                  <a:solidFill>
                    <a:srgbClr val="FFEC8B"/>
                  </a:solidFill>
                  <a:latin typeface="微软雅黑" panose="020B0503020204020204" charset="-122"/>
                  <a:ea typeface="微软雅黑" panose="020B0503020204020204" charset="-122"/>
                  <a:sym typeface="+mn-ea"/>
                </a:rPr>
                <a:t>聊城市教育和体育局</a:t>
              </a:r>
              <a:endParaRPr lang="zh-CN" altLang="en-US" b="1" dirty="0">
                <a:solidFill>
                  <a:srgbClr val="FFEC8B"/>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开路设计1"/>
          <p:cNvPicPr>
            <a:picLocks noChangeAspect="1"/>
          </p:cNvPicPr>
          <p:nvPr/>
        </p:nvPicPr>
        <p:blipFill>
          <a:blip r:embed="rId1"/>
          <a:stretch>
            <a:fillRect/>
          </a:stretch>
        </p:blipFill>
        <p:spPr>
          <a:xfrm>
            <a:off x="-529" y="21"/>
            <a:ext cx="12193057" cy="6876884"/>
          </a:xfrm>
          <a:prstGeom prst="rect">
            <a:avLst/>
          </a:prstGeom>
        </p:spPr>
      </p:pic>
      <p:pic>
        <p:nvPicPr>
          <p:cNvPr id="67" name="开路设计2" descr="卡通人物&#10;&#10;低可信度描述已自动生成"/>
          <p:cNvPicPr>
            <a:picLocks noChangeAspect="1"/>
          </p:cNvPicPr>
          <p:nvPr/>
        </p:nvPicPr>
        <p:blipFill>
          <a:blip r:embed="rId2">
            <a:extLst>
              <a:ext uri="{28A0092B-C50C-407E-A947-70E740481C1C}">
                <a14:useLocalDpi xmlns:a14="http://schemas.microsoft.com/office/drawing/2010/main" val="0"/>
              </a:ext>
            </a:extLst>
          </a:blip>
          <a:srcRect r="22945" b="12796"/>
          <a:stretch>
            <a:fillRect/>
          </a:stretch>
        </p:blipFill>
        <p:spPr>
          <a:xfrm flipH="1">
            <a:off x="1" y="4009721"/>
            <a:ext cx="2450405" cy="2848279"/>
          </a:xfrm>
          <a:custGeom>
            <a:avLst/>
            <a:gdLst>
              <a:gd name="connsiteX0" fmla="*/ 2450405 w 2450405"/>
              <a:gd name="connsiteY0" fmla="*/ 0 h 2848279"/>
              <a:gd name="connsiteX1" fmla="*/ 0 w 2450405"/>
              <a:gd name="connsiteY1" fmla="*/ 0 h 2848279"/>
              <a:gd name="connsiteX2" fmla="*/ 0 w 2450405"/>
              <a:gd name="connsiteY2" fmla="*/ 2848279 h 2848279"/>
              <a:gd name="connsiteX3" fmla="*/ 2450405 w 2450405"/>
              <a:gd name="connsiteY3" fmla="*/ 2848279 h 2848279"/>
            </a:gdLst>
            <a:ahLst/>
            <a:cxnLst>
              <a:cxn ang="0">
                <a:pos x="connsiteX0" y="connsiteY0"/>
              </a:cxn>
              <a:cxn ang="0">
                <a:pos x="connsiteX1" y="connsiteY1"/>
              </a:cxn>
              <a:cxn ang="0">
                <a:pos x="connsiteX2" y="connsiteY2"/>
              </a:cxn>
              <a:cxn ang="0">
                <a:pos x="connsiteX3" y="connsiteY3"/>
              </a:cxn>
            </a:cxnLst>
            <a:rect l="l" t="t" r="r" b="b"/>
            <a:pathLst>
              <a:path w="2450405" h="2848279">
                <a:moveTo>
                  <a:pt x="2450405" y="0"/>
                </a:moveTo>
                <a:lnTo>
                  <a:pt x="0" y="0"/>
                </a:lnTo>
                <a:lnTo>
                  <a:pt x="0" y="2848279"/>
                </a:lnTo>
                <a:lnTo>
                  <a:pt x="2450405" y="2848279"/>
                </a:lnTo>
                <a:close/>
              </a:path>
            </a:pathLst>
          </a:custGeom>
        </p:spPr>
      </p:pic>
      <p:pic>
        <p:nvPicPr>
          <p:cNvPr id="63" name="开路设计3" descr="卡通人物&#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511" y="642318"/>
            <a:ext cx="2088232" cy="766734"/>
          </a:xfrm>
          <a:prstGeom prst="rect">
            <a:avLst/>
          </a:prstGeom>
        </p:spPr>
      </p:pic>
      <p:sp>
        <p:nvSpPr>
          <p:cNvPr id="5" name="开路设计5"/>
          <p:cNvSpPr txBox="1"/>
          <p:nvPr/>
        </p:nvSpPr>
        <p:spPr>
          <a:xfrm>
            <a:off x="1991678" y="3649980"/>
            <a:ext cx="8394065" cy="1568450"/>
          </a:xfrm>
          <a:prstGeom prst="rect">
            <a:avLst/>
          </a:prstGeom>
          <a:noFill/>
        </p:spPr>
        <p:txBody>
          <a:bodyPr wrap="square" rtlCol="0">
            <a:spAutoFit/>
          </a:bodyPr>
          <a:lstStyle/>
          <a:p>
            <a:pPr algn="just">
              <a:lnSpc>
                <a:spcPct val="150000"/>
              </a:lnSpc>
            </a:pPr>
            <a:r>
              <a:rPr lang="en-US" altLang="zh-CN" sz="1200" dirty="0">
                <a:solidFill>
                  <a:schemeClr val="accent5"/>
                </a:solidFill>
                <a:latin typeface="+mn-ea"/>
                <a:sym typeface="思源黑体 CN Regular" panose="020B0500000000000000" charset="-122"/>
              </a:rPr>
              <a:t>         </a:t>
            </a:r>
            <a:r>
              <a:rPr lang="en-US" altLang="zh-CN" sz="1600" dirty="0">
                <a:solidFill>
                  <a:schemeClr val="accent5"/>
                </a:solidFill>
                <a:latin typeface="+mn-ea"/>
                <a:sym typeface="思源黑体 CN Regular" panose="020B0500000000000000" charset="-122"/>
              </a:rPr>
              <a:t> </a:t>
            </a:r>
            <a:r>
              <a:rPr lang="zh-CN" altLang="en-US" sz="1600" dirty="0">
                <a:solidFill>
                  <a:schemeClr val="accent5"/>
                </a:solidFill>
                <a:latin typeface="+mn-ea"/>
                <a:sym typeface="思源黑体 CN Regular" panose="020B0500000000000000" charset="-122"/>
              </a:rPr>
              <a:t>招生工作是全社会关注的民生大事，涉及广大学生和家庭的切身利益,关系到教育公平公正和社会和谐稳定。2023年4月，市教育体育局印发《聊城市2023年初中学业水平考试及高中阶段学校招生工作意见》后，我们第一时间按照政府信息公开的要求进行了政策解读，主要做了以下三个方面的工作。</a:t>
            </a:r>
            <a:endParaRPr lang="zh-CN" altLang="en-US" sz="1600" dirty="0">
              <a:solidFill>
                <a:schemeClr val="accent5"/>
              </a:solidFill>
              <a:latin typeface="+mn-ea"/>
              <a:sym typeface="思源黑体 CN Regular" panose="020B0500000000000000" charset="-122"/>
            </a:endParaRPr>
          </a:p>
        </p:txBody>
      </p:sp>
      <p:sp>
        <p:nvSpPr>
          <p:cNvPr id="15" name="开路设计4"/>
          <p:cNvSpPr txBox="1"/>
          <p:nvPr/>
        </p:nvSpPr>
        <p:spPr>
          <a:xfrm>
            <a:off x="1775460" y="2781300"/>
            <a:ext cx="866267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FFEC8B"/>
                </a:solidFill>
                <a:latin typeface="汉仪雅酷黑 75W" panose="020B0804020202020204" pitchFamily="34" charset="-122"/>
                <a:ea typeface="汉仪雅酷黑 75W" panose="020B0804020202020204" pitchFamily="34" charset="-122"/>
              </a:rPr>
              <a:t>01.</a:t>
            </a:r>
            <a:r>
              <a:rPr lang="zh-CN" altLang="en-US" sz="3200" dirty="0">
                <a:solidFill>
                  <a:srgbClr val="FFEC8B"/>
                </a:solidFill>
                <a:latin typeface="汉仪雅酷黑 75W" panose="020B0804020202020204" pitchFamily="34" charset="-122"/>
                <a:ea typeface="汉仪雅酷黑 75W" panose="020B0804020202020204" pitchFamily="34" charset="-122"/>
              </a:rPr>
              <a:t>坚持阳光公开，扎实做好中考招生政策宣传</a:t>
            </a:r>
            <a:endParaRPr lang="zh-CN" altLang="en-US" sz="3200" dirty="0">
              <a:solidFill>
                <a:srgbClr val="FFEC8B"/>
              </a:solidFill>
              <a:latin typeface="汉仪雅酷黑 75W" panose="020B0804020202020204" pitchFamily="34" charset="-122"/>
              <a:ea typeface="汉仪雅酷黑 75W" panose="020B0804020202020204" pitchFamily="34" charset="-122"/>
            </a:endParaRPr>
          </a:p>
        </p:txBody>
      </p:sp>
      <p:grpSp>
        <p:nvGrpSpPr>
          <p:cNvPr id="10" name="组合 9"/>
          <p:cNvGrpSpPr/>
          <p:nvPr/>
        </p:nvGrpSpPr>
        <p:grpSpPr>
          <a:xfrm>
            <a:off x="407670" y="332740"/>
            <a:ext cx="2810676" cy="424815"/>
            <a:chOff x="924" y="735"/>
            <a:chExt cx="4968" cy="669"/>
          </a:xfrm>
        </p:grpSpPr>
        <p:pic>
          <p:nvPicPr>
            <p:cNvPr id="11" name="图片 10" descr="lc1"/>
            <p:cNvPicPr>
              <a:picLocks noChangeAspect="1"/>
            </p:cNvPicPr>
            <p:nvPr>
              <p:custDataLst>
                <p:tags r:id="rId4"/>
              </p:custDataLst>
            </p:nvPr>
          </p:nvPicPr>
          <p:blipFill>
            <a:blip r:embed="rId5"/>
            <a:stretch>
              <a:fillRect/>
            </a:stretch>
          </p:blipFill>
          <p:spPr>
            <a:xfrm>
              <a:off x="924" y="735"/>
              <a:ext cx="571" cy="596"/>
            </a:xfrm>
            <a:prstGeom prst="rect">
              <a:avLst/>
            </a:prstGeom>
            <a:effectLst>
              <a:outerShdw blurRad="63500" sx="115000" sy="115000" algn="ctr" rotWithShape="0">
                <a:schemeClr val="bg1">
                  <a:alpha val="100000"/>
                </a:schemeClr>
              </a:outerShdw>
            </a:effectLst>
          </p:spPr>
        </p:pic>
        <p:sp>
          <p:nvSpPr>
            <p:cNvPr id="12" name="文本框 11"/>
            <p:cNvSpPr txBox="1"/>
            <p:nvPr>
              <p:custDataLst>
                <p:tags r:id="rId6"/>
              </p:custDataLst>
            </p:nvPr>
          </p:nvSpPr>
          <p:spPr>
            <a:xfrm>
              <a:off x="1507" y="824"/>
              <a:ext cx="4385" cy="580"/>
            </a:xfrm>
            <a:prstGeom prst="rect">
              <a:avLst/>
            </a:prstGeom>
            <a:noFill/>
          </p:spPr>
          <p:txBody>
            <a:bodyPr wrap="square" rtlCol="0" anchor="t">
              <a:spAutoFit/>
            </a:bodyPr>
            <a:p>
              <a:r>
                <a:rPr lang="zh-CN" altLang="en-US" b="1" dirty="0">
                  <a:solidFill>
                    <a:srgbClr val="FFEC8B"/>
                  </a:solidFill>
                  <a:latin typeface="微软雅黑" panose="020B0503020204020204" charset="-122"/>
                  <a:ea typeface="微软雅黑" panose="020B0503020204020204" charset="-122"/>
                  <a:sym typeface="+mn-ea"/>
                </a:rPr>
                <a:t>聊城市教育和体育局</a:t>
              </a:r>
              <a:endParaRPr lang="zh-CN" altLang="en-US" b="1" dirty="0">
                <a:solidFill>
                  <a:srgbClr val="FFEC8B"/>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开路设计1"/>
          <p:cNvSpPr txBox="1"/>
          <p:nvPr/>
        </p:nvSpPr>
        <p:spPr>
          <a:xfrm>
            <a:off x="3942682" y="707742"/>
            <a:ext cx="4313558" cy="645160"/>
          </a:xfrm>
          <a:prstGeom prst="rect">
            <a:avLst/>
          </a:prstGeom>
          <a:noFill/>
        </p:spPr>
        <p:txBody>
          <a:bodyPr wrap="square" rtlCol="0">
            <a:spAutoFit/>
          </a:bodyPr>
          <a:lstStyle/>
          <a:p>
            <a:pPr algn="ctr"/>
            <a:r>
              <a:rPr kumimoji="1" lang="zh-CN" altLang="en-US" sz="3600" dirty="0">
                <a:solidFill>
                  <a:schemeClr val="accent1"/>
                </a:solidFill>
                <a:latin typeface="汉仪雅酷黑 75W" panose="020B0804020202020204" pitchFamily="34" charset="-122"/>
                <a:ea typeface="汉仪雅酷黑 75W" panose="020B0804020202020204" pitchFamily="34" charset="-122"/>
              </a:rPr>
              <a:t>选择最佳解读方式</a:t>
            </a:r>
            <a:endParaRPr kumimoji="1" lang="zh-CN" altLang="en-US" sz="3600" dirty="0">
              <a:solidFill>
                <a:schemeClr val="accent1"/>
              </a:solidFill>
              <a:latin typeface="汉仪雅酷黑 75W" panose="020B0804020202020204" pitchFamily="34" charset="-122"/>
              <a:ea typeface="汉仪雅酷黑 75W" panose="020B0804020202020204" pitchFamily="34" charset="-122"/>
            </a:endParaRPr>
          </a:p>
        </p:txBody>
      </p:sp>
      <p:grpSp>
        <p:nvGrpSpPr>
          <p:cNvPr id="43" name="组合 42"/>
          <p:cNvGrpSpPr/>
          <p:nvPr/>
        </p:nvGrpSpPr>
        <p:grpSpPr>
          <a:xfrm>
            <a:off x="4439814" y="1339810"/>
            <a:ext cx="3312370" cy="145944"/>
            <a:chOff x="4439814" y="1339810"/>
            <a:chExt cx="3312370" cy="145944"/>
          </a:xfrm>
        </p:grpSpPr>
        <p:sp>
          <p:nvSpPr>
            <p:cNvPr id="4" name="开路设计1"/>
            <p:cNvSpPr/>
            <p:nvPr userDrawn="1"/>
          </p:nvSpPr>
          <p:spPr>
            <a:xfrm>
              <a:off x="6027924"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cxnSp>
          <p:nvCxnSpPr>
            <p:cNvPr id="12" name="开路设计2-1"/>
            <p:cNvCxnSpPr/>
            <p:nvPr/>
          </p:nvCxnSpPr>
          <p:spPr>
            <a:xfrm>
              <a:off x="4439814" y="1385868"/>
              <a:ext cx="1368154"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3" name="开路设计2-2"/>
            <p:cNvCxnSpPr/>
            <p:nvPr/>
          </p:nvCxnSpPr>
          <p:spPr>
            <a:xfrm>
              <a:off x="4629321" y="1420878"/>
              <a:ext cx="117864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4" name="开路设计2-3"/>
            <p:cNvCxnSpPr/>
            <p:nvPr/>
          </p:nvCxnSpPr>
          <p:spPr>
            <a:xfrm>
              <a:off x="4779348" y="1455886"/>
              <a:ext cx="102861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9" name="开路设计3-1"/>
            <p:cNvCxnSpPr/>
            <p:nvPr/>
          </p:nvCxnSpPr>
          <p:spPr>
            <a:xfrm>
              <a:off x="6384034" y="1385868"/>
              <a:ext cx="1368150"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0" name="开路设计3-2"/>
            <p:cNvCxnSpPr/>
            <p:nvPr/>
          </p:nvCxnSpPr>
          <p:spPr>
            <a:xfrm>
              <a:off x="6384032" y="1420878"/>
              <a:ext cx="117863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1" name="开路设计3-3"/>
            <p:cNvCxnSpPr/>
            <p:nvPr/>
          </p:nvCxnSpPr>
          <p:spPr>
            <a:xfrm>
              <a:off x="6384032" y="1455886"/>
              <a:ext cx="102860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7" name="开路设计4"/>
            <p:cNvSpPr/>
            <p:nvPr userDrawn="1"/>
          </p:nvSpPr>
          <p:spPr>
            <a:xfrm>
              <a:off x="5846843"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sp>
          <p:nvSpPr>
            <p:cNvPr id="8" name="开路设计5"/>
            <p:cNvSpPr/>
            <p:nvPr userDrawn="1"/>
          </p:nvSpPr>
          <p:spPr>
            <a:xfrm>
              <a:off x="6209005"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grpSp>
      <p:sp>
        <p:nvSpPr>
          <p:cNvPr id="72" name="开路设计3"/>
          <p:cNvSpPr/>
          <p:nvPr userDrawn="1"/>
        </p:nvSpPr>
        <p:spPr>
          <a:xfrm>
            <a:off x="1173480" y="1863090"/>
            <a:ext cx="9844405" cy="2240280"/>
          </a:xfrm>
          <a:prstGeom prst="roundRect">
            <a:avLst>
              <a:gd name="adj" fmla="val 50000"/>
            </a:avLst>
          </a:prstGeom>
          <a:solidFill>
            <a:srgbClr val="C50303"/>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1800" b="0" i="0" u="none" strike="noStrike" kern="0" cap="none" spc="0" normalizeH="0" baseline="0" noProof="0" dirty="0">
                <a:ln>
                  <a:noFill/>
                </a:ln>
                <a:solidFill>
                  <a:schemeClr val="tx1">
                    <a:lumMod val="75000"/>
                    <a:lumOff val="25000"/>
                  </a:schemeClr>
                </a:solidFill>
                <a:effectLst/>
                <a:uLnTx/>
                <a:uFillTx/>
                <a:latin typeface="思源黑体 CN Regular" panose="020B0500000000000000" charset="-122"/>
                <a:ea typeface="思源黑体 CN Regular" panose="020B0500000000000000" charset="-122"/>
                <a:sym typeface="思源黑体 CN Bold" panose="020B0800000000000000" pitchFamily="34" charset="-122"/>
              </a:rPr>
              <a:t> </a:t>
            </a:r>
            <a:endParaRPr kumimoji="0" lang="en-US" sz="1800" b="0" i="0" u="none" strike="noStrike" kern="0" cap="none" spc="0" normalizeH="0" baseline="0" noProof="0" dirty="0">
              <a:ln>
                <a:noFill/>
              </a:ln>
              <a:solidFill>
                <a:schemeClr val="tx1">
                  <a:lumMod val="75000"/>
                  <a:lumOff val="25000"/>
                </a:schemeClr>
              </a:solidFill>
              <a:effectLst/>
              <a:uLnTx/>
              <a:uFillTx/>
              <a:latin typeface="思源黑体 CN Regular" panose="020B0500000000000000" charset="-122"/>
              <a:ea typeface="思源黑体 CN Regular" panose="020B0500000000000000" charset="-122"/>
              <a:sym typeface="思源黑体 CN Bold" panose="020B0800000000000000" pitchFamily="34" charset="-122"/>
            </a:endParaRPr>
          </a:p>
        </p:txBody>
      </p:sp>
      <p:sp>
        <p:nvSpPr>
          <p:cNvPr id="86" name="开路设计4"/>
          <p:cNvSpPr/>
          <p:nvPr userDrawn="1">
            <p:custDataLst>
              <p:tags r:id="rId1"/>
            </p:custDataLst>
          </p:nvPr>
        </p:nvSpPr>
        <p:spPr>
          <a:xfrm>
            <a:off x="1631797" y="2476423"/>
            <a:ext cx="1013614" cy="1013614"/>
          </a:xfrm>
          <a:prstGeom prst="ellipse">
            <a:avLst/>
          </a:prstGeom>
          <a:solidFill>
            <a:schemeClr val="bg1"/>
          </a:solidFill>
          <a:ln>
            <a:noFill/>
          </a:ln>
          <a:effectLst>
            <a:outerShdw blurRad="1270000" dist="444500" dir="8100000" sx="95000" sy="9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lumMod val="75000"/>
                  <a:lumOff val="25000"/>
                </a:schemeClr>
              </a:solidFill>
              <a:effectLst/>
              <a:uLnTx/>
              <a:uFillTx/>
              <a:latin typeface="思源黑体 CN Regular" panose="020B0500000000000000" charset="-122"/>
              <a:ea typeface="思源黑体 CN Regular" panose="020B0500000000000000" charset="-122"/>
              <a:sym typeface="思源黑体 CN Bold" panose="020B0800000000000000" pitchFamily="34" charset="-122"/>
            </a:endParaRPr>
          </a:p>
        </p:txBody>
      </p:sp>
      <p:sp>
        <p:nvSpPr>
          <p:cNvPr id="74" name="开路设计5"/>
          <p:cNvSpPr/>
          <p:nvPr userDrawn="1">
            <p:custDataLst>
              <p:tags r:id="rId2"/>
            </p:custDataLst>
          </p:nvPr>
        </p:nvSpPr>
        <p:spPr>
          <a:xfrm>
            <a:off x="2783205" y="2552065"/>
            <a:ext cx="7718425" cy="113093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fontAlgn="auto">
              <a:lnSpc>
                <a:spcPct val="130000"/>
              </a:lnSpc>
              <a:buClr>
                <a:schemeClr val="accent1"/>
              </a:buClr>
            </a:pPr>
            <a:r>
              <a:rPr lang="zh-CN" altLang="en-US" sz="1600" dirty="0">
                <a:solidFill>
                  <a:schemeClr val="bg1"/>
                </a:solidFill>
                <a:latin typeface="思源黑体 CN Regular" panose="020B0500000000000000" charset="-122"/>
                <a:ea typeface="思源黑体 CN Regular" panose="020B0500000000000000" charset="-122"/>
                <a:cs typeface="+mn-ea"/>
                <a:sym typeface="思源黑体 CN Regular" panose="020B0500000000000000" charset="-122"/>
              </a:rPr>
              <a:t>为了让群众更精准的理解初中学业水平考试及高中阶段招生政策，我们采用了最清晰直白的图解方式。在图解中，我们又以问答的形式将群众最关心的问题进行了解读，让群众对招生政策解读</a:t>
            </a:r>
            <a:r>
              <a:rPr lang="zh-CN" altLang="en-US" sz="2000" b="1" dirty="0">
                <a:solidFill>
                  <a:schemeClr val="bg1"/>
                </a:solidFill>
                <a:latin typeface="思源黑体 CN Regular" panose="020B0500000000000000" charset="-122"/>
                <a:ea typeface="思源黑体 CN Regular" panose="020B0500000000000000" charset="-122"/>
                <a:cs typeface="+mn-ea"/>
                <a:sym typeface="思源黑体 CN Regular" panose="020B0500000000000000" charset="-122"/>
              </a:rPr>
              <a:t>“愿意看、看得懂、信得过、用得上”</a:t>
            </a:r>
            <a:r>
              <a:rPr lang="zh-CN" altLang="en-US" sz="1600" dirty="0">
                <a:solidFill>
                  <a:schemeClr val="bg1"/>
                </a:solidFill>
                <a:latin typeface="思源黑体 CN Regular" panose="020B0500000000000000" charset="-122"/>
                <a:ea typeface="思源黑体 CN Regular" panose="020B0500000000000000" charset="-122"/>
                <a:cs typeface="+mn-ea"/>
                <a:sym typeface="思源黑体 CN Regular" panose="020B0500000000000000" charset="-122"/>
              </a:rPr>
              <a:t>。 </a:t>
            </a:r>
            <a:endParaRPr lang="zh-CN" altLang="en-US" sz="1600" dirty="0">
              <a:solidFill>
                <a:schemeClr val="bg1"/>
              </a:solidFill>
              <a:latin typeface="思源黑体 CN Regular" panose="020B0500000000000000" charset="-122"/>
              <a:ea typeface="思源黑体 CN Regular" panose="020B0500000000000000" charset="-122"/>
              <a:cs typeface="+mn-ea"/>
              <a:sym typeface="思源黑体 CN Regular" panose="020B0500000000000000" charset="-122"/>
            </a:endParaRPr>
          </a:p>
        </p:txBody>
      </p:sp>
      <p:sp>
        <p:nvSpPr>
          <p:cNvPr id="75" name="开路设计6"/>
          <p:cNvSpPr txBox="1"/>
          <p:nvPr userDrawn="1">
            <p:custDataLst>
              <p:tags r:id="rId3"/>
            </p:custDataLst>
          </p:nvPr>
        </p:nvSpPr>
        <p:spPr>
          <a:xfrm>
            <a:off x="2815337" y="2152997"/>
            <a:ext cx="221488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sym typeface="思源黑体 CN Regular" panose="020B0500000000000000" charset="-122"/>
              </a:rPr>
              <a:t>选择最佳解读方式</a:t>
            </a:r>
            <a:endParaRPr kumimoji="0" lang="zh-CN" altLang="en-US" sz="2000" b="0" i="0" u="none" strike="noStrike" kern="1200" cap="none" spc="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sym typeface="思源黑体 CN Regular" panose="020B0500000000000000" charset="-122"/>
            </a:endParaRPr>
          </a:p>
        </p:txBody>
      </p:sp>
      <p:sp>
        <p:nvSpPr>
          <p:cNvPr id="41" name="开路设计11"/>
          <p:cNvSpPr>
            <a:spLocks noEditPoints="1"/>
          </p:cNvSpPr>
          <p:nvPr userDrawn="1">
            <p:custDataLst>
              <p:tags r:id="rId4"/>
            </p:custDataLst>
          </p:nvPr>
        </p:nvSpPr>
        <p:spPr bwMode="auto">
          <a:xfrm>
            <a:off x="1927234" y="2785834"/>
            <a:ext cx="422740" cy="394792"/>
          </a:xfrm>
          <a:custGeom>
            <a:avLst/>
            <a:gdLst>
              <a:gd name="T0" fmla="*/ 31 w 182"/>
              <a:gd name="T1" fmla="*/ 97 h 170"/>
              <a:gd name="T2" fmla="*/ 5 w 182"/>
              <a:gd name="T3" fmla="*/ 93 h 170"/>
              <a:gd name="T4" fmla="*/ 12 w 182"/>
              <a:gd name="T5" fmla="*/ 49 h 170"/>
              <a:gd name="T6" fmla="*/ 25 w 182"/>
              <a:gd name="T7" fmla="*/ 55 h 170"/>
              <a:gd name="T8" fmla="*/ 49 w 182"/>
              <a:gd name="T9" fmla="*/ 54 h 170"/>
              <a:gd name="T10" fmla="*/ 56 w 182"/>
              <a:gd name="T11" fmla="*/ 85 h 170"/>
              <a:gd name="T12" fmla="*/ 61 w 182"/>
              <a:gd name="T13" fmla="*/ 24 h 170"/>
              <a:gd name="T14" fmla="*/ 36 w 182"/>
              <a:gd name="T15" fmla="*/ 49 h 170"/>
              <a:gd name="T16" fmla="*/ 12 w 182"/>
              <a:gd name="T17" fmla="*/ 24 h 170"/>
              <a:gd name="T18" fmla="*/ 36 w 182"/>
              <a:gd name="T19" fmla="*/ 0 h 170"/>
              <a:gd name="T20" fmla="*/ 157 w 182"/>
              <a:gd name="T21" fmla="*/ 145 h 170"/>
              <a:gd name="T22" fmla="*/ 132 w 182"/>
              <a:gd name="T23" fmla="*/ 170 h 170"/>
              <a:gd name="T24" fmla="*/ 31 w 182"/>
              <a:gd name="T25" fmla="*/ 163 h 170"/>
              <a:gd name="T26" fmla="*/ 25 w 182"/>
              <a:gd name="T27" fmla="*/ 135 h 170"/>
              <a:gd name="T28" fmla="*/ 28 w 182"/>
              <a:gd name="T29" fmla="*/ 115 h 170"/>
              <a:gd name="T30" fmla="*/ 38 w 182"/>
              <a:gd name="T31" fmla="*/ 98 h 170"/>
              <a:gd name="T32" fmla="*/ 57 w 182"/>
              <a:gd name="T33" fmla="*/ 91 h 170"/>
              <a:gd name="T34" fmla="*/ 68 w 182"/>
              <a:gd name="T35" fmla="*/ 98 h 170"/>
              <a:gd name="T36" fmla="*/ 91 w 182"/>
              <a:gd name="T37" fmla="*/ 104 h 170"/>
              <a:gd name="T38" fmla="*/ 114 w 182"/>
              <a:gd name="T39" fmla="*/ 98 h 170"/>
              <a:gd name="T40" fmla="*/ 125 w 182"/>
              <a:gd name="T41" fmla="*/ 91 h 170"/>
              <a:gd name="T42" fmla="*/ 143 w 182"/>
              <a:gd name="T43" fmla="*/ 98 h 170"/>
              <a:gd name="T44" fmla="*/ 153 w 182"/>
              <a:gd name="T45" fmla="*/ 115 h 170"/>
              <a:gd name="T46" fmla="*/ 157 w 182"/>
              <a:gd name="T47" fmla="*/ 135 h 170"/>
              <a:gd name="T48" fmla="*/ 116 w 182"/>
              <a:gd name="T49" fmla="*/ 35 h 170"/>
              <a:gd name="T50" fmla="*/ 116 w 182"/>
              <a:gd name="T51" fmla="*/ 86 h 170"/>
              <a:gd name="T52" fmla="*/ 65 w 182"/>
              <a:gd name="T53" fmla="*/ 86 h 170"/>
              <a:gd name="T54" fmla="*/ 65 w 182"/>
              <a:gd name="T55" fmla="*/ 35 h 170"/>
              <a:gd name="T56" fmla="*/ 116 w 182"/>
              <a:gd name="T57" fmla="*/ 35 h 170"/>
              <a:gd name="T58" fmla="*/ 169 w 182"/>
              <a:gd name="T59" fmla="*/ 24 h 170"/>
              <a:gd name="T60" fmla="*/ 145 w 182"/>
              <a:gd name="T61" fmla="*/ 49 h 170"/>
              <a:gd name="T62" fmla="*/ 121 w 182"/>
              <a:gd name="T63" fmla="*/ 24 h 170"/>
              <a:gd name="T64" fmla="*/ 145 w 182"/>
              <a:gd name="T65" fmla="*/ 0 h 170"/>
              <a:gd name="T66" fmla="*/ 182 w 182"/>
              <a:gd name="T67" fmla="*/ 82 h 170"/>
              <a:gd name="T68" fmla="*/ 163 w 182"/>
              <a:gd name="T69" fmla="*/ 97 h 170"/>
              <a:gd name="T70" fmla="*/ 125 w 182"/>
              <a:gd name="T71" fmla="*/ 85 h 170"/>
              <a:gd name="T72" fmla="*/ 133 w 182"/>
              <a:gd name="T73" fmla="*/ 54 h 170"/>
              <a:gd name="T74" fmla="*/ 156 w 182"/>
              <a:gd name="T75" fmla="*/ 55 h 170"/>
              <a:gd name="T76" fmla="*/ 170 w 182"/>
              <a:gd name="T77" fmla="*/ 4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70">
                <a:moveTo>
                  <a:pt x="56" y="85"/>
                </a:moveTo>
                <a:cubicBezTo>
                  <a:pt x="46" y="85"/>
                  <a:pt x="37" y="89"/>
                  <a:pt x="31" y="97"/>
                </a:cubicBezTo>
                <a:cubicBezTo>
                  <a:pt x="18" y="97"/>
                  <a:pt x="18" y="97"/>
                  <a:pt x="18" y="97"/>
                </a:cubicBezTo>
                <a:cubicBezTo>
                  <a:pt x="13" y="97"/>
                  <a:pt x="9" y="96"/>
                  <a:pt x="5" y="93"/>
                </a:cubicBezTo>
                <a:cubicBezTo>
                  <a:pt x="2" y="91"/>
                  <a:pt x="0" y="87"/>
                  <a:pt x="0" y="82"/>
                </a:cubicBezTo>
                <a:cubicBezTo>
                  <a:pt x="0" y="60"/>
                  <a:pt x="4" y="49"/>
                  <a:pt x="12" y="49"/>
                </a:cubicBezTo>
                <a:cubicBezTo>
                  <a:pt x="12" y="49"/>
                  <a:pt x="13" y="49"/>
                  <a:pt x="16" y="51"/>
                </a:cubicBezTo>
                <a:cubicBezTo>
                  <a:pt x="18" y="52"/>
                  <a:pt x="21" y="53"/>
                  <a:pt x="25" y="55"/>
                </a:cubicBezTo>
                <a:cubicBezTo>
                  <a:pt x="29" y="56"/>
                  <a:pt x="33" y="57"/>
                  <a:pt x="36" y="57"/>
                </a:cubicBezTo>
                <a:cubicBezTo>
                  <a:pt x="41" y="57"/>
                  <a:pt x="45" y="56"/>
                  <a:pt x="49" y="54"/>
                </a:cubicBezTo>
                <a:cubicBezTo>
                  <a:pt x="49" y="57"/>
                  <a:pt x="48" y="59"/>
                  <a:pt x="48" y="61"/>
                </a:cubicBezTo>
                <a:cubicBezTo>
                  <a:pt x="48" y="69"/>
                  <a:pt x="51" y="78"/>
                  <a:pt x="56" y="85"/>
                </a:cubicBezTo>
                <a:close/>
                <a:moveTo>
                  <a:pt x="53" y="7"/>
                </a:moveTo>
                <a:cubicBezTo>
                  <a:pt x="58" y="12"/>
                  <a:pt x="61" y="18"/>
                  <a:pt x="61" y="24"/>
                </a:cubicBezTo>
                <a:cubicBezTo>
                  <a:pt x="61" y="31"/>
                  <a:pt x="58" y="37"/>
                  <a:pt x="53" y="42"/>
                </a:cubicBezTo>
                <a:cubicBezTo>
                  <a:pt x="49" y="46"/>
                  <a:pt x="43" y="49"/>
                  <a:pt x="36" y="49"/>
                </a:cubicBezTo>
                <a:cubicBezTo>
                  <a:pt x="30" y="49"/>
                  <a:pt x="24" y="46"/>
                  <a:pt x="19" y="42"/>
                </a:cubicBezTo>
                <a:cubicBezTo>
                  <a:pt x="14" y="37"/>
                  <a:pt x="12" y="31"/>
                  <a:pt x="12" y="24"/>
                </a:cubicBezTo>
                <a:cubicBezTo>
                  <a:pt x="12" y="18"/>
                  <a:pt x="14" y="12"/>
                  <a:pt x="19" y="7"/>
                </a:cubicBezTo>
                <a:cubicBezTo>
                  <a:pt x="24" y="3"/>
                  <a:pt x="30" y="0"/>
                  <a:pt x="36" y="0"/>
                </a:cubicBezTo>
                <a:cubicBezTo>
                  <a:pt x="43" y="0"/>
                  <a:pt x="49" y="3"/>
                  <a:pt x="53" y="7"/>
                </a:cubicBezTo>
                <a:close/>
                <a:moveTo>
                  <a:pt x="157" y="145"/>
                </a:moveTo>
                <a:cubicBezTo>
                  <a:pt x="157" y="153"/>
                  <a:pt x="155" y="159"/>
                  <a:pt x="150" y="163"/>
                </a:cubicBezTo>
                <a:cubicBezTo>
                  <a:pt x="146" y="167"/>
                  <a:pt x="140" y="170"/>
                  <a:pt x="132" y="170"/>
                </a:cubicBezTo>
                <a:cubicBezTo>
                  <a:pt x="49" y="170"/>
                  <a:pt x="49" y="170"/>
                  <a:pt x="49" y="170"/>
                </a:cubicBezTo>
                <a:cubicBezTo>
                  <a:pt x="42" y="170"/>
                  <a:pt x="36" y="167"/>
                  <a:pt x="31" y="163"/>
                </a:cubicBezTo>
                <a:cubicBezTo>
                  <a:pt x="26" y="159"/>
                  <a:pt x="24" y="153"/>
                  <a:pt x="24" y="145"/>
                </a:cubicBezTo>
                <a:cubicBezTo>
                  <a:pt x="24" y="142"/>
                  <a:pt x="24" y="139"/>
                  <a:pt x="25" y="135"/>
                </a:cubicBezTo>
                <a:cubicBezTo>
                  <a:pt x="25" y="132"/>
                  <a:pt x="25" y="129"/>
                  <a:pt x="26" y="125"/>
                </a:cubicBezTo>
                <a:cubicBezTo>
                  <a:pt x="27" y="121"/>
                  <a:pt x="27" y="118"/>
                  <a:pt x="28" y="115"/>
                </a:cubicBezTo>
                <a:cubicBezTo>
                  <a:pt x="29" y="112"/>
                  <a:pt x="31" y="109"/>
                  <a:pt x="32" y="106"/>
                </a:cubicBezTo>
                <a:cubicBezTo>
                  <a:pt x="34" y="103"/>
                  <a:pt x="36" y="100"/>
                  <a:pt x="38" y="98"/>
                </a:cubicBezTo>
                <a:cubicBezTo>
                  <a:pt x="40" y="96"/>
                  <a:pt x="43" y="94"/>
                  <a:pt x="46" y="93"/>
                </a:cubicBezTo>
                <a:cubicBezTo>
                  <a:pt x="50" y="92"/>
                  <a:pt x="53" y="91"/>
                  <a:pt x="57" y="91"/>
                </a:cubicBezTo>
                <a:cubicBezTo>
                  <a:pt x="58" y="91"/>
                  <a:pt x="59" y="92"/>
                  <a:pt x="61" y="93"/>
                </a:cubicBezTo>
                <a:cubicBezTo>
                  <a:pt x="63" y="94"/>
                  <a:pt x="65" y="96"/>
                  <a:pt x="68" y="98"/>
                </a:cubicBezTo>
                <a:cubicBezTo>
                  <a:pt x="70" y="99"/>
                  <a:pt x="74" y="101"/>
                  <a:pt x="78" y="102"/>
                </a:cubicBezTo>
                <a:cubicBezTo>
                  <a:pt x="82" y="103"/>
                  <a:pt x="86" y="104"/>
                  <a:pt x="91" y="104"/>
                </a:cubicBezTo>
                <a:cubicBezTo>
                  <a:pt x="95" y="104"/>
                  <a:pt x="99" y="103"/>
                  <a:pt x="104" y="102"/>
                </a:cubicBezTo>
                <a:cubicBezTo>
                  <a:pt x="108" y="101"/>
                  <a:pt x="111" y="99"/>
                  <a:pt x="114" y="98"/>
                </a:cubicBezTo>
                <a:cubicBezTo>
                  <a:pt x="116" y="96"/>
                  <a:pt x="118" y="94"/>
                  <a:pt x="121" y="93"/>
                </a:cubicBezTo>
                <a:cubicBezTo>
                  <a:pt x="123" y="92"/>
                  <a:pt x="124" y="91"/>
                  <a:pt x="125" y="91"/>
                </a:cubicBezTo>
                <a:cubicBezTo>
                  <a:pt x="128" y="91"/>
                  <a:pt x="132" y="92"/>
                  <a:pt x="135" y="93"/>
                </a:cubicBezTo>
                <a:cubicBezTo>
                  <a:pt x="138" y="94"/>
                  <a:pt x="141" y="96"/>
                  <a:pt x="143" y="98"/>
                </a:cubicBezTo>
                <a:cubicBezTo>
                  <a:pt x="145" y="100"/>
                  <a:pt x="147" y="103"/>
                  <a:pt x="149" y="106"/>
                </a:cubicBezTo>
                <a:cubicBezTo>
                  <a:pt x="151" y="109"/>
                  <a:pt x="152" y="112"/>
                  <a:pt x="153" y="115"/>
                </a:cubicBezTo>
                <a:cubicBezTo>
                  <a:pt x="154" y="118"/>
                  <a:pt x="155" y="121"/>
                  <a:pt x="156" y="125"/>
                </a:cubicBezTo>
                <a:cubicBezTo>
                  <a:pt x="156" y="129"/>
                  <a:pt x="157" y="132"/>
                  <a:pt x="157" y="135"/>
                </a:cubicBezTo>
                <a:cubicBezTo>
                  <a:pt x="157" y="139"/>
                  <a:pt x="157" y="142"/>
                  <a:pt x="157" y="145"/>
                </a:cubicBezTo>
                <a:close/>
                <a:moveTo>
                  <a:pt x="116" y="35"/>
                </a:moveTo>
                <a:cubicBezTo>
                  <a:pt x="124" y="42"/>
                  <a:pt x="127" y="51"/>
                  <a:pt x="127" y="61"/>
                </a:cubicBezTo>
                <a:cubicBezTo>
                  <a:pt x="127" y="71"/>
                  <a:pt x="124" y="79"/>
                  <a:pt x="116" y="86"/>
                </a:cubicBezTo>
                <a:cubicBezTo>
                  <a:pt x="109" y="93"/>
                  <a:pt x="101" y="97"/>
                  <a:pt x="91" y="97"/>
                </a:cubicBezTo>
                <a:cubicBezTo>
                  <a:pt x="81" y="97"/>
                  <a:pt x="72" y="93"/>
                  <a:pt x="65" y="86"/>
                </a:cubicBezTo>
                <a:cubicBezTo>
                  <a:pt x="58" y="79"/>
                  <a:pt x="54" y="71"/>
                  <a:pt x="54" y="61"/>
                </a:cubicBezTo>
                <a:cubicBezTo>
                  <a:pt x="54" y="51"/>
                  <a:pt x="58" y="42"/>
                  <a:pt x="65" y="35"/>
                </a:cubicBezTo>
                <a:cubicBezTo>
                  <a:pt x="72" y="28"/>
                  <a:pt x="81" y="24"/>
                  <a:pt x="91" y="24"/>
                </a:cubicBezTo>
                <a:cubicBezTo>
                  <a:pt x="101" y="24"/>
                  <a:pt x="109" y="28"/>
                  <a:pt x="116" y="35"/>
                </a:cubicBezTo>
                <a:close/>
                <a:moveTo>
                  <a:pt x="162" y="7"/>
                </a:moveTo>
                <a:cubicBezTo>
                  <a:pt x="167" y="12"/>
                  <a:pt x="169" y="18"/>
                  <a:pt x="169" y="24"/>
                </a:cubicBezTo>
                <a:cubicBezTo>
                  <a:pt x="169" y="31"/>
                  <a:pt x="167" y="37"/>
                  <a:pt x="162" y="42"/>
                </a:cubicBezTo>
                <a:cubicBezTo>
                  <a:pt x="158" y="46"/>
                  <a:pt x="152" y="49"/>
                  <a:pt x="145" y="49"/>
                </a:cubicBezTo>
                <a:cubicBezTo>
                  <a:pt x="139" y="49"/>
                  <a:pt x="133" y="46"/>
                  <a:pt x="128" y="42"/>
                </a:cubicBezTo>
                <a:cubicBezTo>
                  <a:pt x="123" y="37"/>
                  <a:pt x="121" y="31"/>
                  <a:pt x="121" y="24"/>
                </a:cubicBezTo>
                <a:cubicBezTo>
                  <a:pt x="121" y="18"/>
                  <a:pt x="123" y="12"/>
                  <a:pt x="128" y="7"/>
                </a:cubicBezTo>
                <a:cubicBezTo>
                  <a:pt x="133" y="3"/>
                  <a:pt x="139" y="0"/>
                  <a:pt x="145" y="0"/>
                </a:cubicBezTo>
                <a:cubicBezTo>
                  <a:pt x="152" y="0"/>
                  <a:pt x="158" y="3"/>
                  <a:pt x="162" y="7"/>
                </a:cubicBezTo>
                <a:close/>
                <a:moveTo>
                  <a:pt x="182" y="82"/>
                </a:moveTo>
                <a:cubicBezTo>
                  <a:pt x="182" y="87"/>
                  <a:pt x="180" y="91"/>
                  <a:pt x="176" y="93"/>
                </a:cubicBezTo>
                <a:cubicBezTo>
                  <a:pt x="173" y="96"/>
                  <a:pt x="168" y="97"/>
                  <a:pt x="163" y="97"/>
                </a:cubicBezTo>
                <a:cubicBezTo>
                  <a:pt x="151" y="97"/>
                  <a:pt x="151" y="97"/>
                  <a:pt x="151" y="97"/>
                </a:cubicBezTo>
                <a:cubicBezTo>
                  <a:pt x="144" y="89"/>
                  <a:pt x="136" y="85"/>
                  <a:pt x="125" y="85"/>
                </a:cubicBezTo>
                <a:cubicBezTo>
                  <a:pt x="131" y="78"/>
                  <a:pt x="133" y="69"/>
                  <a:pt x="133" y="61"/>
                </a:cubicBezTo>
                <a:cubicBezTo>
                  <a:pt x="133" y="59"/>
                  <a:pt x="133" y="57"/>
                  <a:pt x="133" y="54"/>
                </a:cubicBezTo>
                <a:cubicBezTo>
                  <a:pt x="137" y="56"/>
                  <a:pt x="141" y="57"/>
                  <a:pt x="145" y="57"/>
                </a:cubicBezTo>
                <a:cubicBezTo>
                  <a:pt x="149" y="57"/>
                  <a:pt x="153" y="56"/>
                  <a:pt x="156" y="55"/>
                </a:cubicBezTo>
                <a:cubicBezTo>
                  <a:pt x="160" y="53"/>
                  <a:pt x="163" y="52"/>
                  <a:pt x="166" y="51"/>
                </a:cubicBezTo>
                <a:cubicBezTo>
                  <a:pt x="168" y="49"/>
                  <a:pt x="169" y="49"/>
                  <a:pt x="170" y="49"/>
                </a:cubicBezTo>
                <a:cubicBezTo>
                  <a:pt x="178" y="49"/>
                  <a:pt x="182" y="60"/>
                  <a:pt x="182" y="82"/>
                </a:cubicBezTo>
                <a:close/>
              </a:path>
            </a:pathLst>
          </a:custGeom>
          <a:solidFill>
            <a:schemeClr val="accent1"/>
          </a:solidFill>
          <a:ln>
            <a:noFill/>
          </a:ln>
        </p:spPr>
        <p:txBody>
          <a:bodyPr vert="horz" wrap="square" lIns="57150" tIns="28575" rIns="57150" bIns="28575"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25"/>
          </a:p>
        </p:txBody>
      </p:sp>
      <p:pic>
        <p:nvPicPr>
          <p:cNvPr id="5" name="图片 4"/>
          <p:cNvPicPr>
            <a:picLocks noChangeAspect="1"/>
          </p:cNvPicPr>
          <p:nvPr/>
        </p:nvPicPr>
        <p:blipFill>
          <a:blip r:embed="rId5"/>
          <a:stretch>
            <a:fillRect/>
          </a:stretch>
        </p:blipFill>
        <p:spPr>
          <a:xfrm>
            <a:off x="1814830" y="4221163"/>
            <a:ext cx="2363165" cy="2160000"/>
          </a:xfrm>
          <a:prstGeom prst="rect">
            <a:avLst/>
          </a:prstGeom>
        </p:spPr>
      </p:pic>
      <p:pic>
        <p:nvPicPr>
          <p:cNvPr id="15" name="图片 14"/>
          <p:cNvPicPr>
            <a:picLocks noChangeAspect="1"/>
          </p:cNvPicPr>
          <p:nvPr/>
        </p:nvPicPr>
        <p:blipFill>
          <a:blip r:embed="rId6"/>
          <a:stretch>
            <a:fillRect/>
          </a:stretch>
        </p:blipFill>
        <p:spPr>
          <a:xfrm>
            <a:off x="4302455" y="4221163"/>
            <a:ext cx="2967355" cy="2160000"/>
          </a:xfrm>
          <a:prstGeom prst="rect">
            <a:avLst/>
          </a:prstGeom>
        </p:spPr>
      </p:pic>
      <p:pic>
        <p:nvPicPr>
          <p:cNvPr id="16" name="图片 15"/>
          <p:cNvPicPr>
            <a:picLocks noChangeAspect="1"/>
          </p:cNvPicPr>
          <p:nvPr/>
        </p:nvPicPr>
        <p:blipFill>
          <a:blip r:embed="rId7"/>
          <a:stretch>
            <a:fillRect/>
          </a:stretch>
        </p:blipFill>
        <p:spPr>
          <a:xfrm>
            <a:off x="7394270" y="4221480"/>
            <a:ext cx="3204845" cy="2160000"/>
          </a:xfrm>
          <a:prstGeom prst="rect">
            <a:avLst/>
          </a:prstGeom>
        </p:spPr>
      </p:pic>
      <p:pic>
        <p:nvPicPr>
          <p:cNvPr id="17" name="图片 16"/>
          <p:cNvPicPr>
            <a:picLocks noChangeAspect="1"/>
          </p:cNvPicPr>
          <p:nvPr/>
        </p:nvPicPr>
        <p:blipFill>
          <a:blip r:embed="rId5"/>
          <a:stretch>
            <a:fillRect/>
          </a:stretch>
        </p:blipFill>
        <p:spPr>
          <a:xfrm>
            <a:off x="1807845" y="4221163"/>
            <a:ext cx="2363165" cy="2160000"/>
          </a:xfrm>
          <a:prstGeom prst="rect">
            <a:avLst/>
          </a:prstGeom>
        </p:spPr>
      </p:pic>
      <p:pic>
        <p:nvPicPr>
          <p:cNvPr id="18" name="图片 17"/>
          <p:cNvPicPr>
            <a:picLocks noChangeAspect="1"/>
          </p:cNvPicPr>
          <p:nvPr/>
        </p:nvPicPr>
        <p:blipFill>
          <a:blip r:embed="rId6"/>
          <a:stretch>
            <a:fillRect/>
          </a:stretch>
        </p:blipFill>
        <p:spPr>
          <a:xfrm>
            <a:off x="4295470" y="4221163"/>
            <a:ext cx="2967355" cy="2160000"/>
          </a:xfrm>
          <a:prstGeom prst="rect">
            <a:avLst/>
          </a:prstGeom>
        </p:spPr>
      </p:pic>
      <p:grpSp>
        <p:nvGrpSpPr>
          <p:cNvPr id="232" name="组合 231"/>
          <p:cNvGrpSpPr/>
          <p:nvPr/>
        </p:nvGrpSpPr>
        <p:grpSpPr>
          <a:xfrm>
            <a:off x="694690" y="691515"/>
            <a:ext cx="2810676" cy="424815"/>
            <a:chOff x="924" y="735"/>
            <a:chExt cx="4968" cy="669"/>
          </a:xfrm>
        </p:grpSpPr>
        <p:pic>
          <p:nvPicPr>
            <p:cNvPr id="230" name="图片 229" descr="lc1"/>
            <p:cNvPicPr>
              <a:picLocks noChangeAspect="1"/>
            </p:cNvPicPr>
            <p:nvPr>
              <p:custDataLst>
                <p:tags r:id="rId8"/>
              </p:custDataLst>
            </p:nvPr>
          </p:nvPicPr>
          <p:blipFill>
            <a:blip r:embed="rId9"/>
            <a:stretch>
              <a:fillRect/>
            </a:stretch>
          </p:blipFill>
          <p:spPr>
            <a:xfrm>
              <a:off x="924" y="735"/>
              <a:ext cx="571" cy="596"/>
            </a:xfrm>
            <a:prstGeom prst="rect">
              <a:avLst/>
            </a:prstGeom>
            <a:effectLst/>
          </p:spPr>
        </p:pic>
        <p:sp>
          <p:nvSpPr>
            <p:cNvPr id="231" name="文本框 230"/>
            <p:cNvSpPr txBox="1"/>
            <p:nvPr>
              <p:custDataLst>
                <p:tags r:id="rId10"/>
              </p:custDataLst>
            </p:nvPr>
          </p:nvSpPr>
          <p:spPr>
            <a:xfrm>
              <a:off x="1507" y="824"/>
              <a:ext cx="4385" cy="580"/>
            </a:xfrm>
            <a:prstGeom prst="rect">
              <a:avLst/>
            </a:prstGeom>
            <a:noFill/>
          </p:spPr>
          <p:txBody>
            <a:bodyPr wrap="square" rtlCol="0" anchor="t">
              <a:spAutoFit/>
            </a:bodyPr>
            <a:p>
              <a:r>
                <a:rPr lang="zh-CN" altLang="en-US" b="1" dirty="0">
                  <a:solidFill>
                    <a:srgbClr val="C50303"/>
                  </a:solidFill>
                  <a:latin typeface="微软雅黑" panose="020B0503020204020204" charset="-122"/>
                  <a:ea typeface="微软雅黑" panose="020B0503020204020204" charset="-122"/>
                  <a:sym typeface="+mn-ea"/>
                </a:rPr>
                <a:t>聊城市教育和体育局</a:t>
              </a:r>
              <a:endParaRPr lang="zh-CN" altLang="en-US" b="1" dirty="0">
                <a:solidFill>
                  <a:srgbClr val="C50303"/>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开路设计1"/>
          <p:cNvSpPr txBox="1"/>
          <p:nvPr/>
        </p:nvSpPr>
        <p:spPr>
          <a:xfrm>
            <a:off x="3942682" y="707742"/>
            <a:ext cx="4313558" cy="645160"/>
          </a:xfrm>
          <a:prstGeom prst="rect">
            <a:avLst/>
          </a:prstGeom>
          <a:noFill/>
        </p:spPr>
        <p:txBody>
          <a:bodyPr wrap="square" rtlCol="0">
            <a:spAutoFit/>
          </a:bodyPr>
          <a:lstStyle/>
          <a:p>
            <a:pPr algn="ctr"/>
            <a:r>
              <a:rPr kumimoji="1" lang="zh-CN" altLang="en-US" sz="3600" dirty="0">
                <a:solidFill>
                  <a:schemeClr val="accent1"/>
                </a:solidFill>
                <a:latin typeface="汉仪雅酷黑 75W" panose="020B0804020202020204" pitchFamily="34" charset="-122"/>
                <a:ea typeface="汉仪雅酷黑 75W" panose="020B0804020202020204" pitchFamily="34" charset="-122"/>
              </a:rPr>
              <a:t>坚持群众视角解读</a:t>
            </a:r>
            <a:endParaRPr kumimoji="1" lang="zh-CN" altLang="en-US" sz="3600" dirty="0">
              <a:solidFill>
                <a:schemeClr val="accent1"/>
              </a:solidFill>
              <a:latin typeface="汉仪雅酷黑 75W" panose="020B0804020202020204" pitchFamily="34" charset="-122"/>
              <a:ea typeface="汉仪雅酷黑 75W" panose="020B0804020202020204" pitchFamily="34" charset="-122"/>
            </a:endParaRPr>
          </a:p>
        </p:txBody>
      </p:sp>
      <p:grpSp>
        <p:nvGrpSpPr>
          <p:cNvPr id="59" name="组合 58"/>
          <p:cNvGrpSpPr/>
          <p:nvPr/>
        </p:nvGrpSpPr>
        <p:grpSpPr>
          <a:xfrm>
            <a:off x="4439814" y="1339810"/>
            <a:ext cx="3312370" cy="145944"/>
            <a:chOff x="4439814" y="1339810"/>
            <a:chExt cx="3312370" cy="145944"/>
          </a:xfrm>
        </p:grpSpPr>
        <p:sp>
          <p:nvSpPr>
            <p:cNvPr id="60" name="开路设计1"/>
            <p:cNvSpPr/>
            <p:nvPr userDrawn="1"/>
          </p:nvSpPr>
          <p:spPr>
            <a:xfrm>
              <a:off x="6027924"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cxnSp>
          <p:nvCxnSpPr>
            <p:cNvPr id="61" name="开路设计2-1"/>
            <p:cNvCxnSpPr/>
            <p:nvPr/>
          </p:nvCxnSpPr>
          <p:spPr>
            <a:xfrm>
              <a:off x="4439814" y="1385868"/>
              <a:ext cx="1368154"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62" name="开路设计2-2"/>
            <p:cNvCxnSpPr/>
            <p:nvPr/>
          </p:nvCxnSpPr>
          <p:spPr>
            <a:xfrm>
              <a:off x="4629321" y="1420878"/>
              <a:ext cx="117864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63" name="开路设计2-3"/>
            <p:cNvCxnSpPr/>
            <p:nvPr/>
          </p:nvCxnSpPr>
          <p:spPr>
            <a:xfrm>
              <a:off x="4779348" y="1455886"/>
              <a:ext cx="102861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64" name="开路设计3-1"/>
            <p:cNvCxnSpPr/>
            <p:nvPr/>
          </p:nvCxnSpPr>
          <p:spPr>
            <a:xfrm>
              <a:off x="6384034" y="1385868"/>
              <a:ext cx="1368150"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65" name="开路设计3-2"/>
            <p:cNvCxnSpPr/>
            <p:nvPr/>
          </p:nvCxnSpPr>
          <p:spPr>
            <a:xfrm>
              <a:off x="6384032" y="1420878"/>
              <a:ext cx="117863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66" name="开路设计3-3"/>
            <p:cNvCxnSpPr/>
            <p:nvPr/>
          </p:nvCxnSpPr>
          <p:spPr>
            <a:xfrm>
              <a:off x="6384032" y="1455886"/>
              <a:ext cx="102860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67" name="开路设计4"/>
            <p:cNvSpPr/>
            <p:nvPr userDrawn="1"/>
          </p:nvSpPr>
          <p:spPr>
            <a:xfrm>
              <a:off x="5846843"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sp>
          <p:nvSpPr>
            <p:cNvPr id="68" name="开路设计5"/>
            <p:cNvSpPr/>
            <p:nvPr userDrawn="1"/>
          </p:nvSpPr>
          <p:spPr>
            <a:xfrm>
              <a:off x="6209005"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grpSp>
      <p:sp>
        <p:nvSpPr>
          <p:cNvPr id="2" name="文本框 1"/>
          <p:cNvSpPr txBox="1"/>
          <p:nvPr/>
        </p:nvSpPr>
        <p:spPr>
          <a:xfrm>
            <a:off x="1343025" y="2276475"/>
            <a:ext cx="5690870" cy="2168525"/>
          </a:xfrm>
          <a:prstGeom prst="rect">
            <a:avLst/>
          </a:prstGeom>
          <a:noFill/>
        </p:spPr>
        <p:txBody>
          <a:bodyPr wrap="square" rtlCol="0">
            <a:spAutoFit/>
          </a:bodyPr>
          <a:p>
            <a:pPr indent="457200" fontAlgn="auto">
              <a:lnSpc>
                <a:spcPct val="150000"/>
              </a:lnSpc>
            </a:pPr>
            <a:r>
              <a:rPr lang="zh-CN" altLang="en-US" dirty="0">
                <a:solidFill>
                  <a:schemeClr val="tx1">
                    <a:lumMod val="75000"/>
                    <a:lumOff val="25000"/>
                  </a:schemeClr>
                </a:solidFill>
                <a:latin typeface="思源黑体 CN Regular" panose="020B0500000000000000" charset="-122"/>
                <a:ea typeface="思源黑体 CN Regular" panose="020B0500000000000000" charset="-122"/>
                <a:cs typeface="+mn-ea"/>
              </a:rPr>
              <a:t>坚持“从群众中来”的所思所想所盼，开展“到群众中去”的精准解读。针对群众最关心的报名时间、报名方式、考试科目、考试时间等信息以问答的形式在图解中优先解读，让群众最快最直观获得最关键有利的信息。</a:t>
            </a:r>
            <a:endParaRPr lang="zh-CN" altLang="en-US" dirty="0">
              <a:solidFill>
                <a:schemeClr val="tx1">
                  <a:lumMod val="75000"/>
                  <a:lumOff val="25000"/>
                </a:schemeClr>
              </a:solidFill>
              <a:latin typeface="思源黑体 CN Regular" panose="020B0500000000000000" charset="-122"/>
              <a:ea typeface="思源黑体 CN Regular" panose="020B0500000000000000" charset="-122"/>
              <a:cs typeface="+mn-ea"/>
            </a:endParaRPr>
          </a:p>
        </p:txBody>
      </p:sp>
      <p:pic>
        <p:nvPicPr>
          <p:cNvPr id="5" name="图片 4" descr="体育育人——阳光大课间"/>
          <p:cNvPicPr>
            <a:picLocks noChangeAspect="1"/>
          </p:cNvPicPr>
          <p:nvPr/>
        </p:nvPicPr>
        <p:blipFill>
          <a:blip r:embed="rId1"/>
          <a:stretch>
            <a:fillRect/>
          </a:stretch>
        </p:blipFill>
        <p:spPr>
          <a:xfrm>
            <a:off x="7392670" y="2204720"/>
            <a:ext cx="3762375" cy="2823210"/>
          </a:xfrm>
          <a:prstGeom prst="rect">
            <a:avLst/>
          </a:prstGeom>
          <a:effectLst>
            <a:outerShdw blurRad="304800" sx="107000" sy="107000" algn="ctr" rotWithShape="0">
              <a:prstClr val="black">
                <a:alpha val="17000"/>
              </a:prstClr>
            </a:outerShdw>
          </a:effectLst>
        </p:spPr>
      </p:pic>
      <p:sp>
        <p:nvSpPr>
          <p:cNvPr id="3" name="矩形 2"/>
          <p:cNvSpPr/>
          <p:nvPr/>
        </p:nvSpPr>
        <p:spPr>
          <a:xfrm>
            <a:off x="983615" y="1988820"/>
            <a:ext cx="10441305" cy="3312795"/>
          </a:xfrm>
          <a:prstGeom prst="rect">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nvGrpSpPr>
          <p:cNvPr id="232" name="组合 231"/>
          <p:cNvGrpSpPr/>
          <p:nvPr/>
        </p:nvGrpSpPr>
        <p:grpSpPr>
          <a:xfrm>
            <a:off x="694690" y="691515"/>
            <a:ext cx="2810676" cy="424815"/>
            <a:chOff x="924" y="735"/>
            <a:chExt cx="4968" cy="669"/>
          </a:xfrm>
        </p:grpSpPr>
        <p:pic>
          <p:nvPicPr>
            <p:cNvPr id="230" name="图片 229" descr="lc1"/>
            <p:cNvPicPr>
              <a:picLocks noChangeAspect="1"/>
            </p:cNvPicPr>
            <p:nvPr>
              <p:custDataLst>
                <p:tags r:id="rId2"/>
              </p:custDataLst>
            </p:nvPr>
          </p:nvPicPr>
          <p:blipFill>
            <a:blip r:embed="rId3"/>
            <a:stretch>
              <a:fillRect/>
            </a:stretch>
          </p:blipFill>
          <p:spPr>
            <a:xfrm>
              <a:off x="924" y="735"/>
              <a:ext cx="571" cy="596"/>
            </a:xfrm>
            <a:prstGeom prst="rect">
              <a:avLst/>
            </a:prstGeom>
            <a:effectLst/>
          </p:spPr>
        </p:pic>
        <p:sp>
          <p:nvSpPr>
            <p:cNvPr id="231" name="文本框 230"/>
            <p:cNvSpPr txBox="1"/>
            <p:nvPr>
              <p:custDataLst>
                <p:tags r:id="rId4"/>
              </p:custDataLst>
            </p:nvPr>
          </p:nvSpPr>
          <p:spPr>
            <a:xfrm>
              <a:off x="1507" y="824"/>
              <a:ext cx="4385" cy="580"/>
            </a:xfrm>
            <a:prstGeom prst="rect">
              <a:avLst/>
            </a:prstGeom>
            <a:noFill/>
          </p:spPr>
          <p:txBody>
            <a:bodyPr wrap="square" rtlCol="0" anchor="t">
              <a:spAutoFit/>
            </a:bodyPr>
            <a:p>
              <a:r>
                <a:rPr lang="zh-CN" altLang="en-US" b="1" dirty="0">
                  <a:solidFill>
                    <a:srgbClr val="C50303"/>
                  </a:solidFill>
                  <a:latin typeface="微软雅黑" panose="020B0503020204020204" charset="-122"/>
                  <a:ea typeface="微软雅黑" panose="020B0503020204020204" charset="-122"/>
                  <a:sym typeface="+mn-ea"/>
                </a:rPr>
                <a:t>聊城市教育和体育局</a:t>
              </a:r>
              <a:endParaRPr lang="zh-CN" altLang="en-US" b="1" dirty="0">
                <a:solidFill>
                  <a:srgbClr val="C50303"/>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22" presetClass="entr" presetSubtype="8" fill="hold" nodeType="withEffect">
                                  <p:stCondLst>
                                    <p:cond delay="300"/>
                                  </p:stCondLst>
                                  <p:childTnLst>
                                    <p:set>
                                      <p:cBhvr>
                                        <p:cTn id="9" dur="1" fill="hold">
                                          <p:stCondLst>
                                            <p:cond delay="0"/>
                                          </p:stCondLst>
                                        </p:cTn>
                                        <p:tgtEl>
                                          <p:spTgt spid="232"/>
                                        </p:tgtEl>
                                        <p:attrNameLst>
                                          <p:attrName>style.visibility</p:attrName>
                                        </p:attrNameLst>
                                      </p:cBhvr>
                                      <p:to>
                                        <p:strVal val="visible"/>
                                      </p:to>
                                    </p:set>
                                    <p:animEffect transition="in" filter="wipe(left)">
                                      <p:cBhvr>
                                        <p:cTn id="10"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开路设计3"/>
          <p:cNvSpPr txBox="1"/>
          <p:nvPr/>
        </p:nvSpPr>
        <p:spPr>
          <a:xfrm>
            <a:off x="5160010" y="1701165"/>
            <a:ext cx="5921375" cy="1938020"/>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fontAlgn="auto">
              <a:lnSpc>
                <a:spcPct val="150000"/>
              </a:lnSpc>
            </a:pPr>
            <a:r>
              <a:rPr lang="zh-CN" altLang="en-US" sz="1600" dirty="0">
                <a:ln w="12700">
                  <a:noFill/>
                </a:ln>
                <a:solidFill>
                  <a:schemeClr val="tx1">
                    <a:lumMod val="75000"/>
                    <a:lumOff val="25000"/>
                  </a:schemeClr>
                </a:solidFill>
                <a:latin typeface="+mn-ea"/>
              </a:rPr>
              <a:t>招生入学群众不仅关注“是什么”，更关注“怎么办”。所以，在招生政策解读中着重对考生及家长关注的热点问题在图解中进行了正面回应，比如：在县外上学的考生能否回户籍地报名、中考有哪些优待政策等。我们还将解读的具体科室和咨询电话进行了公示。</a:t>
            </a:r>
            <a:endParaRPr lang="en-US" altLang="zh-CN" sz="1600" dirty="0">
              <a:ln w="12700">
                <a:noFill/>
              </a:ln>
              <a:solidFill>
                <a:schemeClr val="tx1">
                  <a:lumMod val="75000"/>
                  <a:lumOff val="25000"/>
                </a:schemeClr>
              </a:solidFill>
              <a:latin typeface="+mn-ea"/>
            </a:endParaRPr>
          </a:p>
        </p:txBody>
      </p:sp>
      <p:sp>
        <p:nvSpPr>
          <p:cNvPr id="20" name="开路设计1"/>
          <p:cNvSpPr txBox="1"/>
          <p:nvPr/>
        </p:nvSpPr>
        <p:spPr>
          <a:xfrm>
            <a:off x="3942682" y="707742"/>
            <a:ext cx="4313558" cy="645160"/>
          </a:xfrm>
          <a:prstGeom prst="rect">
            <a:avLst/>
          </a:prstGeom>
          <a:noFill/>
        </p:spPr>
        <p:txBody>
          <a:bodyPr wrap="square" rtlCol="0">
            <a:spAutoFit/>
          </a:bodyPr>
          <a:lstStyle/>
          <a:p>
            <a:pPr algn="ctr"/>
            <a:r>
              <a:rPr kumimoji="1" lang="zh-CN" altLang="en-US" sz="3600" dirty="0">
                <a:solidFill>
                  <a:schemeClr val="accent1"/>
                </a:solidFill>
                <a:latin typeface="汉仪雅酷黑 75W" panose="020B0804020202020204" pitchFamily="34" charset="-122"/>
                <a:ea typeface="汉仪雅酷黑 75W" panose="020B0804020202020204" pitchFamily="34" charset="-122"/>
              </a:rPr>
              <a:t>解读注重“真材实料”</a:t>
            </a:r>
            <a:endParaRPr kumimoji="1" lang="zh-CN" altLang="en-US" sz="3600" dirty="0">
              <a:solidFill>
                <a:schemeClr val="accent1"/>
              </a:solidFill>
              <a:latin typeface="汉仪雅酷黑 75W" panose="020B0804020202020204" pitchFamily="34" charset="-122"/>
              <a:ea typeface="汉仪雅酷黑 75W" panose="020B0804020202020204" pitchFamily="34" charset="-122"/>
            </a:endParaRPr>
          </a:p>
        </p:txBody>
      </p:sp>
      <p:grpSp>
        <p:nvGrpSpPr>
          <p:cNvPr id="21" name="组合 20"/>
          <p:cNvGrpSpPr/>
          <p:nvPr/>
        </p:nvGrpSpPr>
        <p:grpSpPr>
          <a:xfrm>
            <a:off x="4439814" y="1339810"/>
            <a:ext cx="3312370" cy="145944"/>
            <a:chOff x="4439814" y="1339810"/>
            <a:chExt cx="3312370" cy="145944"/>
          </a:xfrm>
        </p:grpSpPr>
        <p:sp>
          <p:nvSpPr>
            <p:cNvPr id="22" name="开路设计1"/>
            <p:cNvSpPr/>
            <p:nvPr userDrawn="1"/>
          </p:nvSpPr>
          <p:spPr>
            <a:xfrm>
              <a:off x="6027924"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cxnSp>
          <p:nvCxnSpPr>
            <p:cNvPr id="23" name="开路设计2-1"/>
            <p:cNvCxnSpPr/>
            <p:nvPr/>
          </p:nvCxnSpPr>
          <p:spPr>
            <a:xfrm>
              <a:off x="4439814" y="1385868"/>
              <a:ext cx="1368154"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4" name="开路设计2-2"/>
            <p:cNvCxnSpPr/>
            <p:nvPr/>
          </p:nvCxnSpPr>
          <p:spPr>
            <a:xfrm>
              <a:off x="4629321" y="1420878"/>
              <a:ext cx="117864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5" name="开路设计2-3"/>
            <p:cNvCxnSpPr/>
            <p:nvPr/>
          </p:nvCxnSpPr>
          <p:spPr>
            <a:xfrm>
              <a:off x="4779348" y="1455886"/>
              <a:ext cx="102861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6" name="开路设计3-1"/>
            <p:cNvCxnSpPr/>
            <p:nvPr/>
          </p:nvCxnSpPr>
          <p:spPr>
            <a:xfrm>
              <a:off x="6384034" y="1385868"/>
              <a:ext cx="1368150"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7" name="开路设计3-2"/>
            <p:cNvCxnSpPr/>
            <p:nvPr/>
          </p:nvCxnSpPr>
          <p:spPr>
            <a:xfrm>
              <a:off x="6384032" y="1420878"/>
              <a:ext cx="117863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8" name="开路设计3-3"/>
            <p:cNvCxnSpPr/>
            <p:nvPr/>
          </p:nvCxnSpPr>
          <p:spPr>
            <a:xfrm>
              <a:off x="6384032" y="1455886"/>
              <a:ext cx="102860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9" name="开路设计4"/>
            <p:cNvSpPr/>
            <p:nvPr userDrawn="1"/>
          </p:nvSpPr>
          <p:spPr>
            <a:xfrm>
              <a:off x="5846843"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sp>
          <p:nvSpPr>
            <p:cNvPr id="30" name="开路设计5"/>
            <p:cNvSpPr/>
            <p:nvPr userDrawn="1"/>
          </p:nvSpPr>
          <p:spPr>
            <a:xfrm>
              <a:off x="6209005"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grpSp>
      <p:pic>
        <p:nvPicPr>
          <p:cNvPr id="6" name="图片 5"/>
          <p:cNvPicPr>
            <a:picLocks noChangeAspect="1"/>
          </p:cNvPicPr>
          <p:nvPr/>
        </p:nvPicPr>
        <p:blipFill>
          <a:blip r:embed="rId1"/>
          <a:stretch>
            <a:fillRect/>
          </a:stretch>
        </p:blipFill>
        <p:spPr>
          <a:xfrm>
            <a:off x="767410" y="1339533"/>
            <a:ext cx="2512060" cy="2160000"/>
          </a:xfrm>
          <a:prstGeom prst="rect">
            <a:avLst/>
          </a:prstGeom>
        </p:spPr>
      </p:pic>
      <p:pic>
        <p:nvPicPr>
          <p:cNvPr id="2" name="图片 1"/>
          <p:cNvPicPr>
            <a:picLocks noChangeAspect="1"/>
          </p:cNvPicPr>
          <p:nvPr/>
        </p:nvPicPr>
        <p:blipFill>
          <a:blip r:embed="rId2"/>
          <a:stretch>
            <a:fillRect/>
          </a:stretch>
        </p:blipFill>
        <p:spPr>
          <a:xfrm>
            <a:off x="1487805" y="3212465"/>
            <a:ext cx="3217079" cy="2160000"/>
          </a:xfrm>
          <a:prstGeom prst="rect">
            <a:avLst/>
          </a:prstGeom>
        </p:spPr>
      </p:pic>
      <p:pic>
        <p:nvPicPr>
          <p:cNvPr id="3" name="图片 2"/>
          <p:cNvPicPr>
            <a:picLocks noChangeAspect="1"/>
          </p:cNvPicPr>
          <p:nvPr/>
        </p:nvPicPr>
        <p:blipFill>
          <a:blip r:embed="rId3"/>
          <a:stretch>
            <a:fillRect/>
          </a:stretch>
        </p:blipFill>
        <p:spPr>
          <a:xfrm>
            <a:off x="4224020" y="4509135"/>
            <a:ext cx="3140357" cy="1980000"/>
          </a:xfrm>
          <a:prstGeom prst="rect">
            <a:avLst/>
          </a:prstGeom>
        </p:spPr>
      </p:pic>
      <p:pic>
        <p:nvPicPr>
          <p:cNvPr id="4" name="图片 3"/>
          <p:cNvPicPr>
            <a:picLocks noChangeAspect="1"/>
          </p:cNvPicPr>
          <p:nvPr/>
        </p:nvPicPr>
        <p:blipFill>
          <a:blip r:embed="rId4"/>
          <a:stretch>
            <a:fillRect/>
          </a:stretch>
        </p:blipFill>
        <p:spPr>
          <a:xfrm>
            <a:off x="7968615" y="4509135"/>
            <a:ext cx="1643649" cy="1980000"/>
          </a:xfrm>
          <a:prstGeom prst="rect">
            <a:avLst/>
          </a:prstGeom>
        </p:spPr>
      </p:pic>
      <p:grpSp>
        <p:nvGrpSpPr>
          <p:cNvPr id="232" name="组合 231"/>
          <p:cNvGrpSpPr/>
          <p:nvPr/>
        </p:nvGrpSpPr>
        <p:grpSpPr>
          <a:xfrm>
            <a:off x="694690" y="691515"/>
            <a:ext cx="2810676" cy="424815"/>
            <a:chOff x="924" y="735"/>
            <a:chExt cx="4968" cy="669"/>
          </a:xfrm>
        </p:grpSpPr>
        <p:pic>
          <p:nvPicPr>
            <p:cNvPr id="230" name="图片 229" descr="lc1"/>
            <p:cNvPicPr>
              <a:picLocks noChangeAspect="1"/>
            </p:cNvPicPr>
            <p:nvPr>
              <p:custDataLst>
                <p:tags r:id="rId5"/>
              </p:custDataLst>
            </p:nvPr>
          </p:nvPicPr>
          <p:blipFill>
            <a:blip r:embed="rId6"/>
            <a:stretch>
              <a:fillRect/>
            </a:stretch>
          </p:blipFill>
          <p:spPr>
            <a:xfrm>
              <a:off x="924" y="735"/>
              <a:ext cx="571" cy="596"/>
            </a:xfrm>
            <a:prstGeom prst="rect">
              <a:avLst/>
            </a:prstGeom>
            <a:effectLst/>
          </p:spPr>
        </p:pic>
        <p:sp>
          <p:nvSpPr>
            <p:cNvPr id="231" name="文本框 230"/>
            <p:cNvSpPr txBox="1"/>
            <p:nvPr>
              <p:custDataLst>
                <p:tags r:id="rId7"/>
              </p:custDataLst>
            </p:nvPr>
          </p:nvSpPr>
          <p:spPr>
            <a:xfrm>
              <a:off x="1507" y="824"/>
              <a:ext cx="4385" cy="580"/>
            </a:xfrm>
            <a:prstGeom prst="rect">
              <a:avLst/>
            </a:prstGeom>
            <a:noFill/>
          </p:spPr>
          <p:txBody>
            <a:bodyPr wrap="square" rtlCol="0" anchor="t">
              <a:spAutoFit/>
            </a:bodyPr>
            <a:p>
              <a:r>
                <a:rPr lang="zh-CN" altLang="en-US" b="1" dirty="0">
                  <a:solidFill>
                    <a:srgbClr val="C50303"/>
                  </a:solidFill>
                  <a:latin typeface="微软雅黑" panose="020B0503020204020204" charset="-122"/>
                  <a:ea typeface="微软雅黑" panose="020B0503020204020204" charset="-122"/>
                  <a:sym typeface="+mn-ea"/>
                </a:rPr>
                <a:t>聊城市教育和体育局</a:t>
              </a:r>
              <a:endParaRPr lang="zh-CN" altLang="en-US" b="1" dirty="0">
                <a:solidFill>
                  <a:srgbClr val="C50303"/>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开路设计1"/>
          <p:cNvPicPr>
            <a:picLocks noChangeAspect="1"/>
          </p:cNvPicPr>
          <p:nvPr/>
        </p:nvPicPr>
        <p:blipFill>
          <a:blip r:embed="rId1"/>
          <a:stretch>
            <a:fillRect/>
          </a:stretch>
        </p:blipFill>
        <p:spPr>
          <a:xfrm>
            <a:off x="-529" y="-9504"/>
            <a:ext cx="12193057" cy="6876884"/>
          </a:xfrm>
          <a:prstGeom prst="rect">
            <a:avLst/>
          </a:prstGeom>
        </p:spPr>
      </p:pic>
      <p:pic>
        <p:nvPicPr>
          <p:cNvPr id="67" name="开路设计2" descr="卡通人物&#10;&#10;低可信度描述已自动生成"/>
          <p:cNvPicPr>
            <a:picLocks noChangeAspect="1"/>
          </p:cNvPicPr>
          <p:nvPr/>
        </p:nvPicPr>
        <p:blipFill>
          <a:blip r:embed="rId2">
            <a:extLst>
              <a:ext uri="{28A0092B-C50C-407E-A947-70E740481C1C}">
                <a14:useLocalDpi xmlns:a14="http://schemas.microsoft.com/office/drawing/2010/main" val="0"/>
              </a:ext>
            </a:extLst>
          </a:blip>
          <a:srcRect r="22945" b="12796"/>
          <a:stretch>
            <a:fillRect/>
          </a:stretch>
        </p:blipFill>
        <p:spPr>
          <a:xfrm flipH="1">
            <a:off x="1" y="4009721"/>
            <a:ext cx="2450405" cy="2848279"/>
          </a:xfrm>
          <a:custGeom>
            <a:avLst/>
            <a:gdLst>
              <a:gd name="connsiteX0" fmla="*/ 2450405 w 2450405"/>
              <a:gd name="connsiteY0" fmla="*/ 0 h 2848279"/>
              <a:gd name="connsiteX1" fmla="*/ 0 w 2450405"/>
              <a:gd name="connsiteY1" fmla="*/ 0 h 2848279"/>
              <a:gd name="connsiteX2" fmla="*/ 0 w 2450405"/>
              <a:gd name="connsiteY2" fmla="*/ 2848279 h 2848279"/>
              <a:gd name="connsiteX3" fmla="*/ 2450405 w 2450405"/>
              <a:gd name="connsiteY3" fmla="*/ 2848279 h 2848279"/>
            </a:gdLst>
            <a:ahLst/>
            <a:cxnLst>
              <a:cxn ang="0">
                <a:pos x="connsiteX0" y="connsiteY0"/>
              </a:cxn>
              <a:cxn ang="0">
                <a:pos x="connsiteX1" y="connsiteY1"/>
              </a:cxn>
              <a:cxn ang="0">
                <a:pos x="connsiteX2" y="connsiteY2"/>
              </a:cxn>
              <a:cxn ang="0">
                <a:pos x="connsiteX3" y="connsiteY3"/>
              </a:cxn>
            </a:cxnLst>
            <a:rect l="l" t="t" r="r" b="b"/>
            <a:pathLst>
              <a:path w="2450405" h="2848279">
                <a:moveTo>
                  <a:pt x="2450405" y="0"/>
                </a:moveTo>
                <a:lnTo>
                  <a:pt x="0" y="0"/>
                </a:lnTo>
                <a:lnTo>
                  <a:pt x="0" y="2848279"/>
                </a:lnTo>
                <a:lnTo>
                  <a:pt x="2450405" y="2848279"/>
                </a:lnTo>
                <a:close/>
              </a:path>
            </a:pathLst>
          </a:custGeom>
        </p:spPr>
      </p:pic>
      <p:pic>
        <p:nvPicPr>
          <p:cNvPr id="63" name="开路设计3" descr="卡通人物&#10;&#10;中度可信度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511" y="642318"/>
            <a:ext cx="2088232" cy="766734"/>
          </a:xfrm>
          <a:prstGeom prst="rect">
            <a:avLst/>
          </a:prstGeom>
        </p:spPr>
      </p:pic>
      <p:sp>
        <p:nvSpPr>
          <p:cNvPr id="5" name="开路设计5"/>
          <p:cNvSpPr txBox="1"/>
          <p:nvPr/>
        </p:nvSpPr>
        <p:spPr>
          <a:xfrm>
            <a:off x="2205990" y="3649980"/>
            <a:ext cx="8622030" cy="737235"/>
          </a:xfrm>
          <a:prstGeom prst="rect">
            <a:avLst/>
          </a:prstGeom>
          <a:noFill/>
        </p:spPr>
        <p:txBody>
          <a:bodyPr wrap="square" rtlCol="0">
            <a:spAutoFit/>
          </a:bodyPr>
          <a:lstStyle/>
          <a:p>
            <a:pPr algn="just">
              <a:lnSpc>
                <a:spcPct val="150000"/>
              </a:lnSpc>
            </a:pPr>
            <a:r>
              <a:rPr sz="1400" dirty="0">
                <a:solidFill>
                  <a:schemeClr val="accent5"/>
                </a:solidFill>
                <a:latin typeface="+mn-ea"/>
                <a:sym typeface="思源黑体 CN Regular" panose="020B0500000000000000" charset="-122"/>
              </a:rPr>
              <a:t>聚焦水城人民对教育体育的美好期盼，我局努力从“四个维度”上抓好政策解读，努力提供有温度、有态度、有广度的政策解读服务。</a:t>
            </a:r>
            <a:endParaRPr sz="1400" dirty="0">
              <a:solidFill>
                <a:schemeClr val="accent5"/>
              </a:solidFill>
              <a:latin typeface="+mn-ea"/>
              <a:sym typeface="思源黑体 CN Regular" panose="020B0500000000000000" charset="-122"/>
            </a:endParaRPr>
          </a:p>
        </p:txBody>
      </p:sp>
      <p:sp>
        <p:nvSpPr>
          <p:cNvPr id="34" name="开路设计5"/>
          <p:cNvSpPr txBox="1"/>
          <p:nvPr/>
        </p:nvSpPr>
        <p:spPr>
          <a:xfrm>
            <a:off x="2053431" y="2997200"/>
            <a:ext cx="8699500" cy="5835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FFEC8B"/>
                </a:solidFill>
                <a:latin typeface="汉仪雅酷黑 75W" panose="020B0804020202020204" pitchFamily="34" charset="-122"/>
                <a:ea typeface="汉仪雅酷黑 75W" panose="020B0804020202020204" pitchFamily="34" charset="-122"/>
              </a:rPr>
              <a:t>02.</a:t>
            </a:r>
            <a:r>
              <a:rPr lang="zh-CN" altLang="en-US" sz="3200" dirty="0">
                <a:solidFill>
                  <a:srgbClr val="FFEC8B"/>
                </a:solidFill>
                <a:latin typeface="汉仪雅酷黑 75W" panose="020B0804020202020204" pitchFamily="34" charset="-122"/>
                <a:ea typeface="汉仪雅酷黑 75W" panose="020B0804020202020204" pitchFamily="34" charset="-122"/>
              </a:rPr>
              <a:t>坚持“四个维度”，全力做好教育政策解读</a:t>
            </a:r>
            <a:endParaRPr lang="zh-CN" altLang="en-US" sz="3200" dirty="0">
              <a:solidFill>
                <a:srgbClr val="FFEC8B"/>
              </a:solidFill>
              <a:latin typeface="汉仪雅酷黑 75W" panose="020B0804020202020204" pitchFamily="34" charset="-122"/>
              <a:ea typeface="汉仪雅酷黑 75W" panose="020B0804020202020204" pitchFamily="34" charset="-122"/>
            </a:endParaRPr>
          </a:p>
        </p:txBody>
      </p:sp>
      <p:grpSp>
        <p:nvGrpSpPr>
          <p:cNvPr id="12" name="组合 11"/>
          <p:cNvGrpSpPr/>
          <p:nvPr/>
        </p:nvGrpSpPr>
        <p:grpSpPr>
          <a:xfrm>
            <a:off x="407670" y="332740"/>
            <a:ext cx="2810676" cy="424815"/>
            <a:chOff x="924" y="735"/>
            <a:chExt cx="4968" cy="669"/>
          </a:xfrm>
        </p:grpSpPr>
        <p:pic>
          <p:nvPicPr>
            <p:cNvPr id="13" name="图片 12" descr="lc1"/>
            <p:cNvPicPr>
              <a:picLocks noChangeAspect="1"/>
            </p:cNvPicPr>
            <p:nvPr>
              <p:custDataLst>
                <p:tags r:id="rId4"/>
              </p:custDataLst>
            </p:nvPr>
          </p:nvPicPr>
          <p:blipFill>
            <a:blip r:embed="rId5"/>
            <a:stretch>
              <a:fillRect/>
            </a:stretch>
          </p:blipFill>
          <p:spPr>
            <a:xfrm>
              <a:off x="924" y="735"/>
              <a:ext cx="571" cy="596"/>
            </a:xfrm>
            <a:prstGeom prst="rect">
              <a:avLst/>
            </a:prstGeom>
            <a:effectLst>
              <a:outerShdw blurRad="63500" sx="115000" sy="115000" algn="ctr" rotWithShape="0">
                <a:schemeClr val="bg1">
                  <a:alpha val="100000"/>
                </a:schemeClr>
              </a:outerShdw>
            </a:effectLst>
          </p:spPr>
        </p:pic>
        <p:sp>
          <p:nvSpPr>
            <p:cNvPr id="14" name="文本框 13"/>
            <p:cNvSpPr txBox="1"/>
            <p:nvPr>
              <p:custDataLst>
                <p:tags r:id="rId6"/>
              </p:custDataLst>
            </p:nvPr>
          </p:nvSpPr>
          <p:spPr>
            <a:xfrm>
              <a:off x="1507" y="824"/>
              <a:ext cx="4385" cy="580"/>
            </a:xfrm>
            <a:prstGeom prst="rect">
              <a:avLst/>
            </a:prstGeom>
            <a:noFill/>
          </p:spPr>
          <p:txBody>
            <a:bodyPr wrap="square" rtlCol="0" anchor="t">
              <a:spAutoFit/>
            </a:bodyPr>
            <a:p>
              <a:r>
                <a:rPr lang="zh-CN" altLang="en-US" b="1" dirty="0">
                  <a:solidFill>
                    <a:srgbClr val="FFEC8B"/>
                  </a:solidFill>
                  <a:latin typeface="微软雅黑" panose="020B0503020204020204" charset="-122"/>
                  <a:ea typeface="微软雅黑" panose="020B0503020204020204" charset="-122"/>
                  <a:sym typeface="+mn-ea"/>
                </a:rPr>
                <a:t>聊城市教育和体育局</a:t>
              </a:r>
              <a:endParaRPr lang="zh-CN" altLang="en-US" b="1" dirty="0">
                <a:solidFill>
                  <a:srgbClr val="FFEC8B"/>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开路设计3"/>
          <p:cNvSpPr/>
          <p:nvPr>
            <p:custDataLst>
              <p:tags r:id="rId1"/>
            </p:custDataLst>
          </p:nvPr>
        </p:nvSpPr>
        <p:spPr>
          <a:xfrm flipH="1">
            <a:off x="1200150" y="2277110"/>
            <a:ext cx="4831715" cy="2842895"/>
          </a:xfrm>
          <a:prstGeom prst="wedgeRectCallout">
            <a:avLst>
              <a:gd name="adj1" fmla="val -33861"/>
              <a:gd name="adj2" fmla="val 682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2" name="开路设计1"/>
          <p:cNvSpPr txBox="1"/>
          <p:nvPr/>
        </p:nvSpPr>
        <p:spPr>
          <a:xfrm>
            <a:off x="3942682" y="707742"/>
            <a:ext cx="4313558" cy="645160"/>
          </a:xfrm>
          <a:prstGeom prst="rect">
            <a:avLst/>
          </a:prstGeom>
          <a:noFill/>
        </p:spPr>
        <p:txBody>
          <a:bodyPr wrap="square" rtlCol="0">
            <a:spAutoFit/>
          </a:bodyPr>
          <a:lstStyle/>
          <a:p>
            <a:pPr algn="ctr"/>
            <a:r>
              <a:rPr kumimoji="1" lang="zh-CN" altLang="en-US" sz="3600" dirty="0">
                <a:solidFill>
                  <a:schemeClr val="accent1"/>
                </a:solidFill>
                <a:latin typeface="汉仪雅酷黑 75W" panose="020B0804020202020204" pitchFamily="34" charset="-122"/>
                <a:ea typeface="汉仪雅酷黑 75W" panose="020B0804020202020204" pitchFamily="34" charset="-122"/>
              </a:rPr>
              <a:t>价值维度</a:t>
            </a:r>
            <a:endParaRPr kumimoji="1" lang="zh-CN" altLang="en-US" sz="3600" dirty="0">
              <a:solidFill>
                <a:schemeClr val="accent1"/>
              </a:solidFill>
              <a:latin typeface="汉仪雅酷黑 75W" panose="020B0804020202020204" pitchFamily="34" charset="-122"/>
              <a:ea typeface="汉仪雅酷黑 75W" panose="020B0804020202020204" pitchFamily="34" charset="-122"/>
            </a:endParaRPr>
          </a:p>
        </p:txBody>
      </p:sp>
      <p:grpSp>
        <p:nvGrpSpPr>
          <p:cNvPr id="23" name="组合 22"/>
          <p:cNvGrpSpPr/>
          <p:nvPr/>
        </p:nvGrpSpPr>
        <p:grpSpPr>
          <a:xfrm>
            <a:off x="4439814" y="1339810"/>
            <a:ext cx="3312370" cy="145944"/>
            <a:chOff x="4439814" y="1339810"/>
            <a:chExt cx="3312370" cy="145944"/>
          </a:xfrm>
        </p:grpSpPr>
        <p:sp>
          <p:nvSpPr>
            <p:cNvPr id="24" name="开路设计1"/>
            <p:cNvSpPr/>
            <p:nvPr userDrawn="1"/>
          </p:nvSpPr>
          <p:spPr>
            <a:xfrm>
              <a:off x="6027924"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cxnSp>
          <p:nvCxnSpPr>
            <p:cNvPr id="25" name="开路设计2-1"/>
            <p:cNvCxnSpPr/>
            <p:nvPr/>
          </p:nvCxnSpPr>
          <p:spPr>
            <a:xfrm>
              <a:off x="4439814" y="1385868"/>
              <a:ext cx="1368154"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6" name="开路设计2-2"/>
            <p:cNvCxnSpPr/>
            <p:nvPr/>
          </p:nvCxnSpPr>
          <p:spPr>
            <a:xfrm>
              <a:off x="4629321" y="1420878"/>
              <a:ext cx="117864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7" name="开路设计2-3"/>
            <p:cNvCxnSpPr/>
            <p:nvPr/>
          </p:nvCxnSpPr>
          <p:spPr>
            <a:xfrm>
              <a:off x="4779348" y="1455886"/>
              <a:ext cx="102861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8" name="开路设计3-1"/>
            <p:cNvCxnSpPr/>
            <p:nvPr/>
          </p:nvCxnSpPr>
          <p:spPr>
            <a:xfrm>
              <a:off x="6384034" y="1385868"/>
              <a:ext cx="1368150"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9" name="开路设计3-2"/>
            <p:cNvCxnSpPr/>
            <p:nvPr/>
          </p:nvCxnSpPr>
          <p:spPr>
            <a:xfrm>
              <a:off x="6384032" y="1420878"/>
              <a:ext cx="117863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55" name="开路设计3-3"/>
            <p:cNvCxnSpPr/>
            <p:nvPr/>
          </p:nvCxnSpPr>
          <p:spPr>
            <a:xfrm>
              <a:off x="6384032" y="1455886"/>
              <a:ext cx="102860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56" name="开路设计4"/>
            <p:cNvSpPr/>
            <p:nvPr userDrawn="1"/>
          </p:nvSpPr>
          <p:spPr>
            <a:xfrm>
              <a:off x="5846843"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sp>
          <p:nvSpPr>
            <p:cNvPr id="57" name="开路设计5"/>
            <p:cNvSpPr/>
            <p:nvPr userDrawn="1"/>
          </p:nvSpPr>
          <p:spPr>
            <a:xfrm>
              <a:off x="6209005"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grpSp>
      <p:sp>
        <p:nvSpPr>
          <p:cNvPr id="3" name="开路设计6-2"/>
          <p:cNvSpPr txBox="1"/>
          <p:nvPr>
            <p:custDataLst>
              <p:tags r:id="rId2"/>
            </p:custDataLst>
          </p:nvPr>
        </p:nvSpPr>
        <p:spPr>
          <a:xfrm>
            <a:off x="4565015" y="1628775"/>
            <a:ext cx="3690620" cy="39878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000" dirty="0">
                <a:solidFill>
                  <a:srgbClr val="C00000"/>
                </a:solidFill>
                <a:latin typeface="思源宋体 CN Heavy" panose="02020900000000000000" pitchFamily="18" charset="-122"/>
                <a:ea typeface="思源宋体 CN Heavy" panose="02020900000000000000" pitchFamily="18" charset="-122"/>
              </a:rPr>
              <a:t>“全覆盖”</a:t>
            </a:r>
            <a:r>
              <a:rPr lang="zh-CN" altLang="en-US" sz="2000" dirty="0">
                <a:solidFill>
                  <a:srgbClr val="C00000"/>
                </a:solidFill>
                <a:latin typeface="思源宋体 CN Heavy" panose="02020900000000000000" pitchFamily="18" charset="-122"/>
                <a:ea typeface="思源宋体 CN Heavy" panose="02020900000000000000" pitchFamily="18" charset="-122"/>
                <a:sym typeface="+mn-ea"/>
              </a:rPr>
              <a:t>加大政策解读力度</a:t>
            </a:r>
            <a:endParaRPr lang="zh-CN" altLang="en-US" sz="2000" dirty="0">
              <a:solidFill>
                <a:srgbClr val="C00000"/>
              </a:solidFill>
              <a:latin typeface="思源宋体 CN Heavy" panose="02020900000000000000" pitchFamily="18" charset="-122"/>
              <a:ea typeface="思源宋体 CN Heavy" panose="02020900000000000000" pitchFamily="18" charset="-122"/>
            </a:endParaRPr>
          </a:p>
        </p:txBody>
      </p:sp>
      <p:sp>
        <p:nvSpPr>
          <p:cNvPr id="4" name="文本框 3"/>
          <p:cNvSpPr txBox="1"/>
          <p:nvPr/>
        </p:nvSpPr>
        <p:spPr>
          <a:xfrm>
            <a:off x="1344295" y="2349500"/>
            <a:ext cx="4552950" cy="2584450"/>
          </a:xfrm>
          <a:prstGeom prst="rect">
            <a:avLst/>
          </a:prstGeom>
          <a:noFill/>
        </p:spPr>
        <p:txBody>
          <a:bodyPr wrap="square" rtlCol="0">
            <a:spAutoFit/>
          </a:bodyPr>
          <a:p>
            <a:pPr indent="457200" fontAlgn="auto">
              <a:lnSpc>
                <a:spcPct val="150000"/>
              </a:lnSpc>
            </a:pPr>
            <a:r>
              <a:rPr lang="zh-CN" altLang="en-US">
                <a:solidFill>
                  <a:schemeClr val="bg1"/>
                </a:solidFill>
                <a:sym typeface="+mn-ea"/>
              </a:rPr>
              <a:t>建立完善政策解读机制，严格按照“解读是常态、不解读是例外，发布与解读同步”的原则。</a:t>
            </a:r>
            <a:r>
              <a:rPr lang="zh-CN" altLang="en-US">
                <a:solidFill>
                  <a:schemeClr val="bg1"/>
                </a:solidFill>
              </a:rPr>
              <a:t>针对群众最为关心的义务教育学校招生政策、教师招聘等热点政策通过视频、音频、图文、漫画等多种形式累计解读47次，及时回应了群众关</a:t>
            </a:r>
            <a:r>
              <a:rPr lang="zh-CN" altLang="en-US">
                <a:solidFill>
                  <a:schemeClr val="bg1"/>
                </a:solidFill>
              </a:rPr>
              <a:t>心的问题。</a:t>
            </a:r>
            <a:endParaRPr lang="zh-CN" altLang="en-US">
              <a:solidFill>
                <a:schemeClr val="bg1"/>
              </a:solidFill>
            </a:endParaRPr>
          </a:p>
        </p:txBody>
      </p:sp>
      <p:pic>
        <p:nvPicPr>
          <p:cNvPr id="6" name="https://photo-static-api.fotomore.com/creative/vcg/400/new/VCG211344334011.jpg?uid=386&amp;timestamp=1721209860&amp;sign=bf04fba7988c0131bc0e88fad098b74f" descr="孩子们开心的跟老师打招呼开学季矢量插画横图"/>
          <p:cNvPicPr>
            <a:picLocks noChangeAspect="1"/>
          </p:cNvPicPr>
          <p:nvPr/>
        </p:nvPicPr>
        <p:blipFill>
          <a:blip r:embed="rId3"/>
          <a:stretch>
            <a:fillRect/>
          </a:stretch>
        </p:blipFill>
        <p:spPr>
          <a:xfrm>
            <a:off x="6312535" y="2277110"/>
            <a:ext cx="4992370" cy="2807970"/>
          </a:xfrm>
          <a:prstGeom prst="rect">
            <a:avLst/>
          </a:prstGeom>
        </p:spPr>
      </p:pic>
      <p:grpSp>
        <p:nvGrpSpPr>
          <p:cNvPr id="232" name="组合 231"/>
          <p:cNvGrpSpPr/>
          <p:nvPr/>
        </p:nvGrpSpPr>
        <p:grpSpPr>
          <a:xfrm>
            <a:off x="694690" y="691515"/>
            <a:ext cx="2810676" cy="424815"/>
            <a:chOff x="924" y="735"/>
            <a:chExt cx="4968" cy="669"/>
          </a:xfrm>
        </p:grpSpPr>
        <p:pic>
          <p:nvPicPr>
            <p:cNvPr id="230" name="图片 229" descr="lc1"/>
            <p:cNvPicPr>
              <a:picLocks noChangeAspect="1"/>
            </p:cNvPicPr>
            <p:nvPr>
              <p:custDataLst>
                <p:tags r:id="rId4"/>
              </p:custDataLst>
            </p:nvPr>
          </p:nvPicPr>
          <p:blipFill>
            <a:blip r:embed="rId5"/>
            <a:stretch>
              <a:fillRect/>
            </a:stretch>
          </p:blipFill>
          <p:spPr>
            <a:xfrm>
              <a:off x="924" y="735"/>
              <a:ext cx="571" cy="596"/>
            </a:xfrm>
            <a:prstGeom prst="rect">
              <a:avLst/>
            </a:prstGeom>
            <a:effectLst/>
          </p:spPr>
        </p:pic>
        <p:sp>
          <p:nvSpPr>
            <p:cNvPr id="231" name="文本框 230"/>
            <p:cNvSpPr txBox="1"/>
            <p:nvPr>
              <p:custDataLst>
                <p:tags r:id="rId6"/>
              </p:custDataLst>
            </p:nvPr>
          </p:nvSpPr>
          <p:spPr>
            <a:xfrm>
              <a:off x="1507" y="824"/>
              <a:ext cx="4385" cy="580"/>
            </a:xfrm>
            <a:prstGeom prst="rect">
              <a:avLst/>
            </a:prstGeom>
            <a:noFill/>
          </p:spPr>
          <p:txBody>
            <a:bodyPr wrap="square" rtlCol="0" anchor="t">
              <a:spAutoFit/>
            </a:bodyPr>
            <a:p>
              <a:r>
                <a:rPr lang="zh-CN" altLang="en-US" b="1" dirty="0">
                  <a:solidFill>
                    <a:srgbClr val="C50303"/>
                  </a:solidFill>
                  <a:latin typeface="微软雅黑" panose="020B0503020204020204" charset="-122"/>
                  <a:ea typeface="微软雅黑" panose="020B0503020204020204" charset="-122"/>
                  <a:sym typeface="+mn-ea"/>
                </a:rPr>
                <a:t>聊城市教育和体育局</a:t>
              </a:r>
              <a:endParaRPr lang="zh-CN" altLang="en-US" b="1" dirty="0">
                <a:solidFill>
                  <a:srgbClr val="C50303"/>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开路设计3"/>
          <p:cNvSpPr/>
          <p:nvPr>
            <p:custDataLst>
              <p:tags r:id="rId1"/>
            </p:custDataLst>
          </p:nvPr>
        </p:nvSpPr>
        <p:spPr>
          <a:xfrm flipH="1">
            <a:off x="1210310" y="2145665"/>
            <a:ext cx="5151755" cy="2359660"/>
          </a:xfrm>
          <a:prstGeom prst="wedgeRectCallout">
            <a:avLst>
              <a:gd name="adj1" fmla="val -33861"/>
              <a:gd name="adj2" fmla="val 682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2" name="开路设计1"/>
          <p:cNvSpPr txBox="1"/>
          <p:nvPr/>
        </p:nvSpPr>
        <p:spPr>
          <a:xfrm>
            <a:off x="3942682" y="707742"/>
            <a:ext cx="4313558" cy="645160"/>
          </a:xfrm>
          <a:prstGeom prst="rect">
            <a:avLst/>
          </a:prstGeom>
          <a:noFill/>
        </p:spPr>
        <p:txBody>
          <a:bodyPr wrap="square" rtlCol="0">
            <a:spAutoFit/>
          </a:bodyPr>
          <a:lstStyle/>
          <a:p>
            <a:pPr algn="ctr"/>
            <a:r>
              <a:rPr kumimoji="1" lang="zh-CN" altLang="en-US" sz="3600" dirty="0">
                <a:solidFill>
                  <a:schemeClr val="accent1"/>
                </a:solidFill>
                <a:latin typeface="汉仪雅酷黑 75W" panose="020B0804020202020204" pitchFamily="34" charset="-122"/>
                <a:ea typeface="汉仪雅酷黑 75W" panose="020B0804020202020204" pitchFamily="34" charset="-122"/>
              </a:rPr>
              <a:t>时间维度</a:t>
            </a:r>
            <a:endParaRPr kumimoji="1" lang="zh-CN" altLang="en-US" sz="3600" dirty="0">
              <a:solidFill>
                <a:schemeClr val="accent1"/>
              </a:solidFill>
              <a:latin typeface="汉仪雅酷黑 75W" panose="020B0804020202020204" pitchFamily="34" charset="-122"/>
              <a:ea typeface="汉仪雅酷黑 75W" panose="020B0804020202020204" pitchFamily="34" charset="-122"/>
            </a:endParaRPr>
          </a:p>
        </p:txBody>
      </p:sp>
      <p:grpSp>
        <p:nvGrpSpPr>
          <p:cNvPr id="23" name="组合 22"/>
          <p:cNvGrpSpPr/>
          <p:nvPr/>
        </p:nvGrpSpPr>
        <p:grpSpPr>
          <a:xfrm>
            <a:off x="4439814" y="1339810"/>
            <a:ext cx="3312370" cy="145944"/>
            <a:chOff x="4439814" y="1339810"/>
            <a:chExt cx="3312370" cy="145944"/>
          </a:xfrm>
        </p:grpSpPr>
        <p:sp>
          <p:nvSpPr>
            <p:cNvPr id="24" name="开路设计1"/>
            <p:cNvSpPr/>
            <p:nvPr userDrawn="1"/>
          </p:nvSpPr>
          <p:spPr>
            <a:xfrm>
              <a:off x="6027924"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cxnSp>
          <p:nvCxnSpPr>
            <p:cNvPr id="25" name="开路设计2-1"/>
            <p:cNvCxnSpPr/>
            <p:nvPr/>
          </p:nvCxnSpPr>
          <p:spPr>
            <a:xfrm>
              <a:off x="4439814" y="1385868"/>
              <a:ext cx="1368154"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6" name="开路设计2-2"/>
            <p:cNvCxnSpPr/>
            <p:nvPr/>
          </p:nvCxnSpPr>
          <p:spPr>
            <a:xfrm>
              <a:off x="4629321" y="1420878"/>
              <a:ext cx="117864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7" name="开路设计2-3"/>
            <p:cNvCxnSpPr/>
            <p:nvPr/>
          </p:nvCxnSpPr>
          <p:spPr>
            <a:xfrm>
              <a:off x="4779348" y="1455886"/>
              <a:ext cx="1028612"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8" name="开路设计3-1"/>
            <p:cNvCxnSpPr/>
            <p:nvPr/>
          </p:nvCxnSpPr>
          <p:spPr>
            <a:xfrm>
              <a:off x="6384034" y="1385868"/>
              <a:ext cx="1368150"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29" name="开路设计3-2"/>
            <p:cNvCxnSpPr/>
            <p:nvPr/>
          </p:nvCxnSpPr>
          <p:spPr>
            <a:xfrm>
              <a:off x="6384032" y="1420878"/>
              <a:ext cx="117863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55" name="开路设计3-3"/>
            <p:cNvCxnSpPr/>
            <p:nvPr/>
          </p:nvCxnSpPr>
          <p:spPr>
            <a:xfrm>
              <a:off x="6384032" y="1455886"/>
              <a:ext cx="1028608" cy="0"/>
            </a:xfrm>
            <a:prstGeom prst="line">
              <a:avLst/>
            </a:prstGeom>
            <a:ln w="9525">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56" name="开路设计4"/>
            <p:cNvSpPr/>
            <p:nvPr userDrawn="1"/>
          </p:nvSpPr>
          <p:spPr>
            <a:xfrm>
              <a:off x="5846843"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sp>
          <p:nvSpPr>
            <p:cNvPr id="57" name="开路设计5"/>
            <p:cNvSpPr/>
            <p:nvPr userDrawn="1"/>
          </p:nvSpPr>
          <p:spPr>
            <a:xfrm>
              <a:off x="6209005" y="1339810"/>
              <a:ext cx="145946" cy="145944"/>
            </a:xfrm>
            <a:prstGeom prst="star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444" tIns="61722" rIns="123444" bIns="6172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30"/>
            </a:p>
          </p:txBody>
        </p:sp>
      </p:grpSp>
      <p:sp>
        <p:nvSpPr>
          <p:cNvPr id="3" name="开路设计6-2"/>
          <p:cNvSpPr txBox="1"/>
          <p:nvPr>
            <p:custDataLst>
              <p:tags r:id="rId2"/>
            </p:custDataLst>
          </p:nvPr>
        </p:nvSpPr>
        <p:spPr>
          <a:xfrm>
            <a:off x="4565015" y="1628775"/>
            <a:ext cx="3580765" cy="39878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zh-CN" altLang="en-US" sz="2000" dirty="0">
                <a:solidFill>
                  <a:srgbClr val="C00000"/>
                </a:solidFill>
                <a:latin typeface="思源宋体 CN Heavy" panose="02020900000000000000" pitchFamily="18" charset="-122"/>
                <a:ea typeface="思源宋体 CN Heavy" panose="02020900000000000000" pitchFamily="18" charset="-122"/>
              </a:rPr>
              <a:t>探索“全周期”政策解读机制</a:t>
            </a:r>
            <a:endParaRPr lang="zh-CN" altLang="en-US" sz="2000" dirty="0">
              <a:solidFill>
                <a:srgbClr val="C00000"/>
              </a:solidFill>
              <a:latin typeface="思源宋体 CN Heavy" panose="02020900000000000000" pitchFamily="18" charset="-122"/>
              <a:ea typeface="思源宋体 CN Heavy" panose="02020900000000000000" pitchFamily="18" charset="-122"/>
            </a:endParaRPr>
          </a:p>
        </p:txBody>
      </p:sp>
      <p:sp>
        <p:nvSpPr>
          <p:cNvPr id="4" name="文本框 3"/>
          <p:cNvSpPr txBox="1"/>
          <p:nvPr/>
        </p:nvSpPr>
        <p:spPr>
          <a:xfrm>
            <a:off x="1310640" y="2145665"/>
            <a:ext cx="4940935" cy="2168525"/>
          </a:xfrm>
          <a:prstGeom prst="rect">
            <a:avLst/>
          </a:prstGeom>
          <a:noFill/>
        </p:spPr>
        <p:txBody>
          <a:bodyPr wrap="square" rtlCol="0">
            <a:spAutoFit/>
          </a:bodyPr>
          <a:p>
            <a:pPr indent="457200" fontAlgn="auto">
              <a:lnSpc>
                <a:spcPct val="150000"/>
              </a:lnSpc>
            </a:pPr>
            <a:r>
              <a:rPr lang="zh-CN" altLang="en-US">
                <a:solidFill>
                  <a:schemeClr val="bg1"/>
                </a:solidFill>
              </a:rPr>
              <a:t>严格按照“谁起草，谁解读”原则，将政策解读工作贯穿政策实施全生命周期。通过官网、微信公众号、电话等多种形式，保证政策实施期间有专门科室和人员进行各类相关政策解读。</a:t>
            </a:r>
            <a:endParaRPr lang="zh-CN" altLang="en-US">
              <a:solidFill>
                <a:schemeClr val="bg1"/>
              </a:solidFill>
            </a:endParaRPr>
          </a:p>
        </p:txBody>
      </p:sp>
      <p:pic>
        <p:nvPicPr>
          <p:cNvPr id="2" name="https://photo-static-api.fotomore.com/creative/vcg/400/new/VCG211357193729.jpg?uid=386&amp;timestamp=1721210105&amp;sign=7fadbdc9d3b35b04f36ecd7b8cc466f6" descr="在教室写作业的学生插画"/>
          <p:cNvPicPr>
            <a:picLocks noChangeAspect="1"/>
          </p:cNvPicPr>
          <p:nvPr/>
        </p:nvPicPr>
        <p:blipFill>
          <a:blip r:embed="rId3"/>
          <a:stretch>
            <a:fillRect/>
          </a:stretch>
        </p:blipFill>
        <p:spPr>
          <a:xfrm>
            <a:off x="6744335" y="2277110"/>
            <a:ext cx="3823970" cy="2868295"/>
          </a:xfrm>
          <a:prstGeom prst="rect">
            <a:avLst/>
          </a:prstGeom>
        </p:spPr>
      </p:pic>
      <p:grpSp>
        <p:nvGrpSpPr>
          <p:cNvPr id="232" name="组合 231"/>
          <p:cNvGrpSpPr/>
          <p:nvPr/>
        </p:nvGrpSpPr>
        <p:grpSpPr>
          <a:xfrm>
            <a:off x="694690" y="691515"/>
            <a:ext cx="2810676" cy="424815"/>
            <a:chOff x="924" y="735"/>
            <a:chExt cx="4968" cy="669"/>
          </a:xfrm>
        </p:grpSpPr>
        <p:pic>
          <p:nvPicPr>
            <p:cNvPr id="230" name="图片 229" descr="lc1"/>
            <p:cNvPicPr>
              <a:picLocks noChangeAspect="1"/>
            </p:cNvPicPr>
            <p:nvPr>
              <p:custDataLst>
                <p:tags r:id="rId4"/>
              </p:custDataLst>
            </p:nvPr>
          </p:nvPicPr>
          <p:blipFill>
            <a:blip r:embed="rId5"/>
            <a:stretch>
              <a:fillRect/>
            </a:stretch>
          </p:blipFill>
          <p:spPr>
            <a:xfrm>
              <a:off x="924" y="735"/>
              <a:ext cx="571" cy="596"/>
            </a:xfrm>
            <a:prstGeom prst="rect">
              <a:avLst/>
            </a:prstGeom>
            <a:effectLst/>
          </p:spPr>
        </p:pic>
        <p:sp>
          <p:nvSpPr>
            <p:cNvPr id="231" name="文本框 230"/>
            <p:cNvSpPr txBox="1"/>
            <p:nvPr>
              <p:custDataLst>
                <p:tags r:id="rId6"/>
              </p:custDataLst>
            </p:nvPr>
          </p:nvSpPr>
          <p:spPr>
            <a:xfrm>
              <a:off x="1507" y="824"/>
              <a:ext cx="4385" cy="580"/>
            </a:xfrm>
            <a:prstGeom prst="rect">
              <a:avLst/>
            </a:prstGeom>
            <a:noFill/>
          </p:spPr>
          <p:txBody>
            <a:bodyPr wrap="square" rtlCol="0" anchor="t">
              <a:spAutoFit/>
            </a:bodyPr>
            <a:p>
              <a:r>
                <a:rPr lang="zh-CN" altLang="en-US" b="1" dirty="0">
                  <a:solidFill>
                    <a:srgbClr val="C50303"/>
                  </a:solidFill>
                  <a:latin typeface="微软雅黑" panose="020B0503020204020204" charset="-122"/>
                  <a:ea typeface="微软雅黑" panose="020B0503020204020204" charset="-122"/>
                  <a:sym typeface="+mn-ea"/>
                </a:rPr>
                <a:t>聊城市教育和体育局</a:t>
              </a:r>
              <a:endParaRPr lang="zh-CN" altLang="en-US" b="1" dirty="0">
                <a:solidFill>
                  <a:srgbClr val="C50303"/>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TEXTSHADOWSIZE" val="100"/>
</p:tagLst>
</file>

<file path=ppt/tags/tag10.xml><?xml version="1.0" encoding="utf-8"?>
<p:tagLst xmlns:p="http://schemas.openxmlformats.org/presentationml/2006/main">
  <p:tag name="KSO_WM_DIAGRAM_VIRTUALLY_FRAME" val="{&quot;height&quot;:253.64031496062998,&quot;left&quot;:88.08047244094487,&quot;top&quot;:192.12732283464567,&quot;width&quot;:550.4035433070866}"/>
</p:tagLst>
</file>

<file path=ppt/tags/tag11.xml><?xml version="1.0" encoding="utf-8"?>
<p:tagLst xmlns:p="http://schemas.openxmlformats.org/presentationml/2006/main">
  <p:tag name="KSO_WM_DIAGRAM_VIRTUALLY_FRAME" val="{&quot;height&quot;:253.64031496062998,&quot;left&quot;:88.08047244094487,&quot;top&quot;:192.12732283464567,&quot;width&quot;:550.4035433070866}"/>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180,&quot;left&quot;:92.7131496062992,&quot;top&quot;:148.93157480314957,&quot;width&quot;:774.5737007874017}"/>
</p:tagLst>
</file>

<file path=ppt/tags/tag21.xml><?xml version="1.0" encoding="utf-8"?>
<p:tagLst xmlns:p="http://schemas.openxmlformats.org/presentationml/2006/main">
  <p:tag name="KSO_WM_DIAGRAM_VIRTUALLY_FRAME" val="{&quot;height&quot;:274.16543307086613,&quot;left&quot;:493.9655118110236,&quot;top&quot;:167.21338582677166,&quot;width&quot;:357.62362204724406}"/>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DIAGRAM_VIRTUALLY_FRAME" val="{&quot;height&quot;:180,&quot;left&quot;:92.7131496062992,&quot;top&quot;:148.93157480314957,&quot;width&quot;:774.5737007874017}"/>
</p:tagLst>
</file>

<file path=ppt/tags/tag25.xml><?xml version="1.0" encoding="utf-8"?>
<p:tagLst xmlns:p="http://schemas.openxmlformats.org/presentationml/2006/main">
  <p:tag name="KSO_WM_DIAGRAM_VIRTUALLY_FRAME" val="{&quot;height&quot;:274.16543307086613,&quot;left&quot;:493.9655118110236,&quot;top&quot;:167.21338582677166,&quot;width&quot;:357.62362204724406}"/>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DIAGRAM_VIRTUALLY_FRAME" val="{&quot;height&quot;:180,&quot;left&quot;:92.7131496062992,&quot;top&quot;:148.93157480314957,&quot;width&quot;:774.5737007874017}"/>
</p:tagLst>
</file>

<file path=ppt/tags/tag29.xml><?xml version="1.0" encoding="utf-8"?>
<p:tagLst xmlns:p="http://schemas.openxmlformats.org/presentationml/2006/main">
  <p:tag name="KSO_WM_DIAGRAM_VIRTUALLY_FRAME" val="{&quot;height&quot;:274.16543307086613,&quot;left&quot;:493.9655118110236,&quot;top&quot;:167.21338582677166,&quot;width&quot;:357.62362204724406}"/>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DIAGRAM_VIRTUALLY_FRAME" val="{&quot;height&quot;:180,&quot;left&quot;:92.7131496062992,&quot;top&quot;:148.93157480314957,&quot;width&quot;:774.5737007874017}"/>
</p:tagLst>
</file>

<file path=ppt/tags/tag33.xml><?xml version="1.0" encoding="utf-8"?>
<p:tagLst xmlns:p="http://schemas.openxmlformats.org/presentationml/2006/main">
  <p:tag name="KSO_WM_DIAGRAM_VIRTUALLY_FRAME" val="{&quot;height&quot;:274.16543307086613,&quot;left&quot;:493.9655118110236,&quot;top&quot;:167.21338582677166,&quot;width&quot;:357.62362204724406}"/>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TEXTSHADOWSIZE" val="100"/>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253.64031496062998,&quot;left&quot;:88.08047244094487,&quot;top&quot;:192.12732283464567,&quot;width&quot;:550.4035433070866}"/>
</p:tagLst>
</file>

<file path=ppt/tags/tag9.xml><?xml version="1.0" encoding="utf-8"?>
<p:tagLst xmlns:p="http://schemas.openxmlformats.org/presentationml/2006/main">
  <p:tag name="KSO_WM_DIAGRAM_VIRTUALLY_FRAME" val="{&quot;height&quot;:253.64031496062998,&quot;left&quot;:88.08047244094487,&quot;top&quot;:192.12732283464567,&quot;width&quot;:550.4035433070866}"/>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C20303"/>
      </a:accent1>
      <a:accent2>
        <a:srgbClr val="ED7D31"/>
      </a:accent2>
      <a:accent3>
        <a:srgbClr val="A5A5A5"/>
      </a:accent3>
      <a:accent4>
        <a:srgbClr val="FFC000"/>
      </a:accent4>
      <a:accent5>
        <a:srgbClr val="FFEC8B"/>
      </a:accent5>
      <a:accent6>
        <a:srgbClr val="70AD47"/>
      </a:accent6>
      <a:hlink>
        <a:srgbClr val="0563C1"/>
      </a:hlink>
      <a:folHlink>
        <a:srgbClr val="954F72"/>
      </a:folHlink>
    </a:clrScheme>
    <a:fontScheme name="稻壳儿">
      <a:majorFont>
        <a:latin typeface="思源黑体 CN Bold"/>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Regular"/>
        <a:ea typeface=""/>
        <a:cs typeface=""/>
        <a:font script="Jpan" typeface="游ゴシック"/>
        <a:font script="Hang" typeface="맑은 고딕"/>
        <a:font script="Hans" typeface="思源黑体 CN Regular"/>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Regular"/>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Regular"/>
        <a:ea typeface=""/>
        <a:cs typeface=""/>
        <a:font script="Jpan" typeface="ＭＳ Ｐゴシック"/>
        <a:font script="Hang" typeface="맑은 고딕"/>
        <a:font script="Hans" typeface="思源黑体 CN Regular"/>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1242</Words>
  <Application>WPS 文字</Application>
  <PresentationFormat>宽屏</PresentationFormat>
  <Paragraphs>91</Paragraphs>
  <Slides>12</Slides>
  <Notes>16</Notes>
  <HiddenSlides>1</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12</vt:i4>
      </vt:variant>
    </vt:vector>
  </HeadingPairs>
  <TitlesOfParts>
    <vt:vector size="27" baseType="lpstr">
      <vt:lpstr>Arial</vt:lpstr>
      <vt:lpstr>宋体</vt:lpstr>
      <vt:lpstr>Wingdings</vt:lpstr>
      <vt:lpstr>思源黑体 CN Regular</vt:lpstr>
      <vt:lpstr>汉仪中黑KW</vt:lpstr>
      <vt:lpstr>汉仪雅酷黑 75W</vt:lpstr>
      <vt:lpstr>汉仪行楷简</vt:lpstr>
      <vt:lpstr>微软雅黑</vt:lpstr>
      <vt:lpstr>思源黑体 CN Bold</vt:lpstr>
      <vt:lpstr>思源宋体 CN Heavy</vt:lpstr>
      <vt:lpstr>汉仪旗黑</vt:lpstr>
      <vt:lpstr>宋体</vt:lpstr>
      <vt:lpstr>Arial Unicode MS</vt:lpstr>
      <vt:lpstr>汉仪书宋二KW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Richard Wilson</dc:creator>
  <cp:lastModifiedBy>Nancy</cp:lastModifiedBy>
  <cp:revision>33</cp:revision>
  <dcterms:created xsi:type="dcterms:W3CDTF">2024-07-29T10:07:28Z</dcterms:created>
  <dcterms:modified xsi:type="dcterms:W3CDTF">2024-07-29T10:07:28Z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128284510CB262748562A7666021A50B_43</vt:lpwstr>
  </property>
  <property fmtid="{D5CDD505-2E9C-101B-9397-08002B2CF9AE}" pid="3" name="KSOProductBuildVer">
    <vt:lpwstr>2052-6.0.1.8148</vt:lpwstr>
  </property>
  <property fmtid="{D5CDD505-2E9C-101B-9397-08002B2CF9AE}" pid="4" name="KSOTemplateUUID">
    <vt:lpwstr>v1.0_mb_Vziv1NsP07N9qDcZxeovKw==</vt:lpwstr>
  </property>
</Properties>
</file>