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3"/>
  </p:sldMasterIdLst>
  <p:notesMasterIdLst>
    <p:notesMasterId r:id="rId5"/>
  </p:notesMasterIdLst>
  <p:handoutMasterIdLst>
    <p:handoutMasterId r:id="rId35"/>
  </p:handoutMasterIdLst>
  <p:sldIdLst>
    <p:sldId id="11092829" r:id="rId4"/>
    <p:sldId id="11089330" r:id="rId6"/>
    <p:sldId id="11089260" r:id="rId7"/>
    <p:sldId id="11093273" r:id="rId8"/>
    <p:sldId id="11093144" r:id="rId9"/>
    <p:sldId id="11093145" r:id="rId10"/>
    <p:sldId id="11093199" r:id="rId11"/>
    <p:sldId id="11093335" r:id="rId12"/>
    <p:sldId id="11093336" r:id="rId13"/>
    <p:sldId id="11093337" r:id="rId14"/>
    <p:sldId id="11093338" r:id="rId15"/>
    <p:sldId id="11093339" r:id="rId16"/>
    <p:sldId id="11093341" r:id="rId17"/>
    <p:sldId id="11093342" r:id="rId18"/>
    <p:sldId id="11093343" r:id="rId19"/>
    <p:sldId id="11093344" r:id="rId20"/>
    <p:sldId id="11093345" r:id="rId21"/>
    <p:sldId id="11093348" r:id="rId22"/>
    <p:sldId id="11093349" r:id="rId23"/>
    <p:sldId id="11093350" r:id="rId24"/>
    <p:sldId id="11093351" r:id="rId25"/>
    <p:sldId id="11093352" r:id="rId26"/>
    <p:sldId id="11093353" r:id="rId27"/>
    <p:sldId id="11093354" r:id="rId28"/>
    <p:sldId id="11093356" r:id="rId29"/>
    <p:sldId id="11093357" r:id="rId30"/>
    <p:sldId id="11093358" r:id="rId31"/>
    <p:sldId id="11093359" r:id="rId32"/>
    <p:sldId id="11093360" r:id="rId33"/>
    <p:sldId id="11093346" r:id="rId34"/>
  </p:sldIdLst>
  <p:sldSz cx="12192000" cy="6858000"/>
  <p:notesSz cx="6858000" cy="9144000"/>
  <p:embeddedFontLst>
    <p:embeddedFont>
      <p:font typeface="微软雅黑" panose="020B0503020204020204" charset="-122"/>
      <p:regular r:id="rId40"/>
    </p:embeddedFont>
    <p:embeddedFont>
      <p:font typeface="等线" panose="02010600030101010101" charset="-122"/>
      <p:regular r:id="rId41"/>
    </p:embeddedFont>
    <p:embeddedFont>
      <p:font typeface="Calibri" panose="020F0502020204030204"/>
      <p:regular r:id="rId42"/>
      <p:bold r:id="rId43"/>
      <p:italic r:id="rId44"/>
      <p:boldItalic r:id="rId45"/>
    </p:embeddedFont>
    <p:embeddedFont>
      <p:font typeface="华文行楷" panose="02010800040101010101" charset="-122"/>
      <p:regular r:id="rId46"/>
    </p:embeddedFont>
    <p:embeddedFont>
      <p:font typeface="汉仪雅酷黑 75W" panose="020B0804020202020204" charset="-122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charset="0"/>
      <p:regular r:id="rId52"/>
      <p:italic r:id="rId53"/>
    </p:embeddedFont>
    <p:embeddedFont>
      <p:font typeface="等线 Light" panose="02010600030101010101" charset="-122"/>
      <p:regular r:id="rId54"/>
    </p:embeddedFont>
  </p:embeddedFontLst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576" userDrawn="1">
          <p15:clr>
            <a:srgbClr val="A4A3A4"/>
          </p15:clr>
        </p15:guide>
        <p15:guide id="2" orient="horz" pos="17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微软中国" initials="微" lastIdx="0" clrIdx="0"/>
  <p:cmAuthor id="2" name="Yu, Emily" initials="Y" lastIdx="10" clrIdx="1"/>
  <p:cmAuthor id="3" name="Du, Guoping" initials="D" lastIdx="27" clrIdx="2"/>
  <p:cmAuthor id="4" name="gyb1" initials="g" lastIdx="30" clrIdx="3"/>
  <p:cmAuthor id="5" name="作者" initials="A" lastIdx="0" clrIdx="2"/>
  <p:cmAuthor id="6" name="zsy" initials="zsy" lastIdx="8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868"/>
    <a:srgbClr val="004B8B"/>
    <a:srgbClr val="0B9AF5"/>
    <a:srgbClr val="0878C5"/>
    <a:srgbClr val="FAFAE5"/>
    <a:srgbClr val="E1A45C"/>
    <a:srgbClr val="F7F6D5"/>
    <a:srgbClr val="1686D0"/>
    <a:srgbClr val="025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2226" autoAdjust="0"/>
  </p:normalViewPr>
  <p:slideViewPr>
    <p:cSldViewPr snapToGrid="0" showGuides="1">
      <p:cViewPr varScale="1">
        <p:scale>
          <a:sx n="105" d="100"/>
          <a:sy n="105" d="100"/>
        </p:scale>
        <p:origin x="906" y="102"/>
      </p:cViewPr>
      <p:guideLst>
        <p:guide pos="3576"/>
        <p:guide orient="horz" pos="17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16"/>
    </p:cViewPr>
  </p:sorter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5" Type="http://schemas.openxmlformats.org/officeDocument/2006/relationships/tags" Target="tags/tag338.xml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59A6B-8410-464E-87DA-B6941DDC10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6F4C1-DCC8-49F3-A925-7885826DCC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DB2ECD-6A83-4B71-BB31-6B5AADE45E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2ECD-6A83-4B71-BB31-6B5AADE45E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DB2ECD-6A83-4B71-BB31-6B5AADE45E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2ECD-6A83-4B71-BB31-6B5AADE45E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2ECD-6A83-4B71-BB31-6B5AADE45E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622657-D228-4245-AAD3-D8F94AC688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>
          <a:gsLst>
            <a:gs pos="0">
              <a:srgbClr val="004E8E"/>
            </a:gs>
            <a:gs pos="100000">
              <a:srgbClr val="0020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20"/>
            <a:ext cx="3932237" cy="16002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0"/>
            <a:ext cx="6172200" cy="4873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91"/>
            <a:ext cx="3932237" cy="3811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2235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823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90896E-6E19-4CAF-8E02-0C92C1BF7A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631"/>
            <a:ext cx="4114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6D502B-0F04-43AF-B2A8-862E7AE24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20"/>
            <a:ext cx="3932237" cy="16002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0"/>
            <a:ext cx="6172200" cy="487384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223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91"/>
            <a:ext cx="3932237" cy="3811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2235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823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90896E-6E19-4CAF-8E02-0C92C1BF7A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631"/>
            <a:ext cx="4114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6D502B-0F04-43AF-B2A8-862E7AE24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132562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706"/>
            <a:ext cx="10515600" cy="43515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90896E-6E19-4CAF-8E02-0C92C1BF7A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631"/>
            <a:ext cx="4114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6D502B-0F04-43AF-B2A8-862E7AE24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41"/>
            <a:ext cx="2628900" cy="581209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41"/>
            <a:ext cx="7734300" cy="58120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90896E-6E19-4CAF-8E02-0C92C1BF7A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631"/>
            <a:ext cx="4114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6D502B-0F04-43AF-B2A8-862E7AE24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71324" y="0"/>
            <a:ext cx="10249355" cy="6858303"/>
          </a:xfrm>
          <a:custGeom>
            <a:avLst/>
            <a:gdLst>
              <a:gd name="connsiteX0" fmla="*/ 5124677 w 10249354"/>
              <a:gd name="connsiteY0" fmla="*/ 6088739 h 6858000"/>
              <a:gd name="connsiteX1" fmla="*/ 5893938 w 10249354"/>
              <a:gd name="connsiteY1" fmla="*/ 6858000 h 6858000"/>
              <a:gd name="connsiteX2" fmla="*/ 4355416 w 10249354"/>
              <a:gd name="connsiteY2" fmla="*/ 6858000 h 6858000"/>
              <a:gd name="connsiteX3" fmla="*/ 6395357 w 10249354"/>
              <a:gd name="connsiteY3" fmla="*/ 4785630 h 6858000"/>
              <a:gd name="connsiteX4" fmla="*/ 7624082 w 10249354"/>
              <a:gd name="connsiteY4" fmla="*/ 6014355 h 6858000"/>
              <a:gd name="connsiteX5" fmla="*/ 6780437 w 10249354"/>
              <a:gd name="connsiteY5" fmla="*/ 6858000 h 6858000"/>
              <a:gd name="connsiteX6" fmla="*/ 6010277 w 10249354"/>
              <a:gd name="connsiteY6" fmla="*/ 6858000 h 6858000"/>
              <a:gd name="connsiteX7" fmla="*/ 5166632 w 10249354"/>
              <a:gd name="connsiteY7" fmla="*/ 6014355 h 6858000"/>
              <a:gd name="connsiteX8" fmla="*/ 3853996 w 10249354"/>
              <a:gd name="connsiteY8" fmla="*/ 4785630 h 6858000"/>
              <a:gd name="connsiteX9" fmla="*/ 5082721 w 10249354"/>
              <a:gd name="connsiteY9" fmla="*/ 6014355 h 6858000"/>
              <a:gd name="connsiteX10" fmla="*/ 4239076 w 10249354"/>
              <a:gd name="connsiteY10" fmla="*/ 6858000 h 6858000"/>
              <a:gd name="connsiteX11" fmla="*/ 3468917 w 10249354"/>
              <a:gd name="connsiteY11" fmla="*/ 6858000 h 6858000"/>
              <a:gd name="connsiteX12" fmla="*/ 2625272 w 10249354"/>
              <a:gd name="connsiteY12" fmla="*/ 6014355 h 6858000"/>
              <a:gd name="connsiteX13" fmla="*/ 2541361 w 10249354"/>
              <a:gd name="connsiteY13" fmla="*/ 3482521 h 6858000"/>
              <a:gd name="connsiteX14" fmla="*/ 3770085 w 10249354"/>
              <a:gd name="connsiteY14" fmla="*/ 4711246 h 6858000"/>
              <a:gd name="connsiteX15" fmla="*/ 2541361 w 10249354"/>
              <a:gd name="connsiteY15" fmla="*/ 5939971 h 6858000"/>
              <a:gd name="connsiteX16" fmla="*/ 1312636 w 10249354"/>
              <a:gd name="connsiteY16" fmla="*/ 4711246 h 6858000"/>
              <a:gd name="connsiteX17" fmla="*/ 7707993 w 10249354"/>
              <a:gd name="connsiteY17" fmla="*/ 3482067 h 6858000"/>
              <a:gd name="connsiteX18" fmla="*/ 8936718 w 10249354"/>
              <a:gd name="connsiteY18" fmla="*/ 4710792 h 6858000"/>
              <a:gd name="connsiteX19" fmla="*/ 7707993 w 10249354"/>
              <a:gd name="connsiteY19" fmla="*/ 5939517 h 6858000"/>
              <a:gd name="connsiteX20" fmla="*/ 6479268 w 10249354"/>
              <a:gd name="connsiteY20" fmla="*/ 4710792 h 6858000"/>
              <a:gd name="connsiteX21" fmla="*/ 9020629 w 10249354"/>
              <a:gd name="connsiteY21" fmla="*/ 2168526 h 6858000"/>
              <a:gd name="connsiteX22" fmla="*/ 10249354 w 10249354"/>
              <a:gd name="connsiteY22" fmla="*/ 3397250 h 6858000"/>
              <a:gd name="connsiteX23" fmla="*/ 9020629 w 10249354"/>
              <a:gd name="connsiteY23" fmla="*/ 4625975 h 6858000"/>
              <a:gd name="connsiteX24" fmla="*/ 7791904 w 10249354"/>
              <a:gd name="connsiteY24" fmla="*/ 3397250 h 6858000"/>
              <a:gd name="connsiteX25" fmla="*/ 1228725 w 10249354"/>
              <a:gd name="connsiteY25" fmla="*/ 2168526 h 6858000"/>
              <a:gd name="connsiteX26" fmla="*/ 2457450 w 10249354"/>
              <a:gd name="connsiteY26" fmla="*/ 3397250 h 6858000"/>
              <a:gd name="connsiteX27" fmla="*/ 1228725 w 10249354"/>
              <a:gd name="connsiteY27" fmla="*/ 4625975 h 6858000"/>
              <a:gd name="connsiteX28" fmla="*/ 0 w 10249354"/>
              <a:gd name="connsiteY28" fmla="*/ 3397250 h 6858000"/>
              <a:gd name="connsiteX29" fmla="*/ 7707993 w 10249354"/>
              <a:gd name="connsiteY29" fmla="*/ 854984 h 6858000"/>
              <a:gd name="connsiteX30" fmla="*/ 8936718 w 10249354"/>
              <a:gd name="connsiteY30" fmla="*/ 2083709 h 6858000"/>
              <a:gd name="connsiteX31" fmla="*/ 7707993 w 10249354"/>
              <a:gd name="connsiteY31" fmla="*/ 3312433 h 6858000"/>
              <a:gd name="connsiteX32" fmla="*/ 6479268 w 10249354"/>
              <a:gd name="connsiteY32" fmla="*/ 2083709 h 6858000"/>
              <a:gd name="connsiteX33" fmla="*/ 2541361 w 10249354"/>
              <a:gd name="connsiteY33" fmla="*/ 854984 h 6858000"/>
              <a:gd name="connsiteX34" fmla="*/ 3770085 w 10249354"/>
              <a:gd name="connsiteY34" fmla="*/ 2083709 h 6858000"/>
              <a:gd name="connsiteX35" fmla="*/ 2541361 w 10249354"/>
              <a:gd name="connsiteY35" fmla="*/ 3312433 h 6858000"/>
              <a:gd name="connsiteX36" fmla="*/ 1312636 w 10249354"/>
              <a:gd name="connsiteY36" fmla="*/ 2083709 h 6858000"/>
              <a:gd name="connsiteX37" fmla="*/ 5945416 w 10249354"/>
              <a:gd name="connsiteY37" fmla="*/ 0 h 6858000"/>
              <a:gd name="connsiteX38" fmla="*/ 6845298 w 10249354"/>
              <a:gd name="connsiteY38" fmla="*/ 0 h 6858000"/>
              <a:gd name="connsiteX39" fmla="*/ 7624082 w 10249354"/>
              <a:gd name="connsiteY39" fmla="*/ 778784 h 6858000"/>
              <a:gd name="connsiteX40" fmla="*/ 6395357 w 10249354"/>
              <a:gd name="connsiteY40" fmla="*/ 2007509 h 6858000"/>
              <a:gd name="connsiteX41" fmla="*/ 5166632 w 10249354"/>
              <a:gd name="connsiteY41" fmla="*/ 778784 h 6858000"/>
              <a:gd name="connsiteX42" fmla="*/ 4420960 w 10249354"/>
              <a:gd name="connsiteY42" fmla="*/ 0 h 6858000"/>
              <a:gd name="connsiteX43" fmla="*/ 5826129 w 10249354"/>
              <a:gd name="connsiteY43" fmla="*/ 0 h 6858000"/>
              <a:gd name="connsiteX44" fmla="*/ 5123544 w 10249354"/>
              <a:gd name="connsiteY44" fmla="*/ 702584 h 6858000"/>
              <a:gd name="connsiteX45" fmla="*/ 3404056 w 10249354"/>
              <a:gd name="connsiteY45" fmla="*/ 0 h 6858000"/>
              <a:gd name="connsiteX46" fmla="*/ 4303937 w 10249354"/>
              <a:gd name="connsiteY46" fmla="*/ 0 h 6858000"/>
              <a:gd name="connsiteX47" fmla="*/ 5082721 w 10249354"/>
              <a:gd name="connsiteY47" fmla="*/ 778784 h 6858000"/>
              <a:gd name="connsiteX48" fmla="*/ 3853996 w 10249354"/>
              <a:gd name="connsiteY48" fmla="*/ 2007509 h 6858000"/>
              <a:gd name="connsiteX49" fmla="*/ 2625272 w 10249354"/>
              <a:gd name="connsiteY49" fmla="*/ 7787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49354" h="6858000">
                <a:moveTo>
                  <a:pt x="5124677" y="6088739"/>
                </a:moveTo>
                <a:lnTo>
                  <a:pt x="5893938" y="6858000"/>
                </a:lnTo>
                <a:lnTo>
                  <a:pt x="4355416" y="6858000"/>
                </a:lnTo>
                <a:close/>
                <a:moveTo>
                  <a:pt x="6395357" y="4785630"/>
                </a:moveTo>
                <a:lnTo>
                  <a:pt x="7624082" y="6014355"/>
                </a:lnTo>
                <a:lnTo>
                  <a:pt x="6780437" y="6858000"/>
                </a:lnTo>
                <a:lnTo>
                  <a:pt x="6010277" y="6858000"/>
                </a:lnTo>
                <a:lnTo>
                  <a:pt x="5166632" y="6014355"/>
                </a:lnTo>
                <a:close/>
                <a:moveTo>
                  <a:pt x="3853996" y="4785630"/>
                </a:moveTo>
                <a:lnTo>
                  <a:pt x="5082721" y="6014355"/>
                </a:lnTo>
                <a:lnTo>
                  <a:pt x="4239076" y="6858000"/>
                </a:lnTo>
                <a:lnTo>
                  <a:pt x="3468917" y="6858000"/>
                </a:lnTo>
                <a:lnTo>
                  <a:pt x="2625272" y="6014355"/>
                </a:lnTo>
                <a:close/>
                <a:moveTo>
                  <a:pt x="2541361" y="3482521"/>
                </a:moveTo>
                <a:lnTo>
                  <a:pt x="3770085" y="4711246"/>
                </a:lnTo>
                <a:lnTo>
                  <a:pt x="2541361" y="5939971"/>
                </a:lnTo>
                <a:lnTo>
                  <a:pt x="1312636" y="4711246"/>
                </a:lnTo>
                <a:close/>
                <a:moveTo>
                  <a:pt x="7707993" y="3482067"/>
                </a:moveTo>
                <a:lnTo>
                  <a:pt x="8936718" y="4710792"/>
                </a:lnTo>
                <a:lnTo>
                  <a:pt x="7707993" y="5939517"/>
                </a:lnTo>
                <a:lnTo>
                  <a:pt x="6479268" y="4710792"/>
                </a:lnTo>
                <a:close/>
                <a:moveTo>
                  <a:pt x="9020629" y="2168526"/>
                </a:moveTo>
                <a:lnTo>
                  <a:pt x="10249354" y="3397250"/>
                </a:lnTo>
                <a:lnTo>
                  <a:pt x="9020629" y="4625975"/>
                </a:lnTo>
                <a:lnTo>
                  <a:pt x="7791904" y="3397250"/>
                </a:lnTo>
                <a:close/>
                <a:moveTo>
                  <a:pt x="1228725" y="2168526"/>
                </a:moveTo>
                <a:lnTo>
                  <a:pt x="2457450" y="3397250"/>
                </a:lnTo>
                <a:lnTo>
                  <a:pt x="1228725" y="4625975"/>
                </a:lnTo>
                <a:lnTo>
                  <a:pt x="0" y="3397250"/>
                </a:lnTo>
                <a:close/>
                <a:moveTo>
                  <a:pt x="7707993" y="854984"/>
                </a:moveTo>
                <a:lnTo>
                  <a:pt x="8936718" y="2083709"/>
                </a:lnTo>
                <a:lnTo>
                  <a:pt x="7707993" y="3312433"/>
                </a:lnTo>
                <a:lnTo>
                  <a:pt x="6479268" y="2083709"/>
                </a:lnTo>
                <a:close/>
                <a:moveTo>
                  <a:pt x="2541361" y="854984"/>
                </a:moveTo>
                <a:lnTo>
                  <a:pt x="3770085" y="2083709"/>
                </a:lnTo>
                <a:lnTo>
                  <a:pt x="2541361" y="3312433"/>
                </a:lnTo>
                <a:lnTo>
                  <a:pt x="1312636" y="2083709"/>
                </a:lnTo>
                <a:close/>
                <a:moveTo>
                  <a:pt x="5945416" y="0"/>
                </a:moveTo>
                <a:lnTo>
                  <a:pt x="6845298" y="0"/>
                </a:lnTo>
                <a:lnTo>
                  <a:pt x="7624082" y="778784"/>
                </a:lnTo>
                <a:lnTo>
                  <a:pt x="6395357" y="2007509"/>
                </a:lnTo>
                <a:lnTo>
                  <a:pt x="5166632" y="778784"/>
                </a:lnTo>
                <a:close/>
                <a:moveTo>
                  <a:pt x="4420960" y="0"/>
                </a:moveTo>
                <a:lnTo>
                  <a:pt x="5826129" y="0"/>
                </a:lnTo>
                <a:lnTo>
                  <a:pt x="5123544" y="702584"/>
                </a:lnTo>
                <a:close/>
                <a:moveTo>
                  <a:pt x="3404056" y="0"/>
                </a:moveTo>
                <a:lnTo>
                  <a:pt x="4303937" y="0"/>
                </a:lnTo>
                <a:lnTo>
                  <a:pt x="5082721" y="778784"/>
                </a:lnTo>
                <a:lnTo>
                  <a:pt x="3853996" y="2007509"/>
                </a:lnTo>
                <a:lnTo>
                  <a:pt x="2625272" y="778784"/>
                </a:lnTo>
                <a:close/>
              </a:path>
            </a:pathLst>
          </a:custGeom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413"/>
            <a:ext cx="9144000" cy="2387705"/>
          </a:xfrm>
        </p:spPr>
        <p:txBody>
          <a:bodyPr anchor="b"/>
          <a:lstStyle>
            <a:lvl1pPr algn="ctr">
              <a:defRPr sz="571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197"/>
            <a:ext cx="9144000" cy="1655835"/>
          </a:xfrm>
        </p:spPr>
        <p:txBody>
          <a:bodyPr/>
          <a:lstStyle>
            <a:lvl1pPr marL="0" indent="0" algn="ctr">
              <a:buNone/>
              <a:defRPr sz="2285"/>
            </a:lvl1pPr>
            <a:lvl2pPr marL="435610" indent="0" algn="ctr">
              <a:buNone/>
              <a:defRPr sz="1905"/>
            </a:lvl2pPr>
            <a:lvl3pPr marL="871220" indent="0" algn="ctr">
              <a:buNone/>
              <a:defRPr sz="1715"/>
            </a:lvl3pPr>
            <a:lvl4pPr marL="1306830" indent="0" algn="ctr">
              <a:buNone/>
              <a:defRPr sz="1525"/>
            </a:lvl4pPr>
            <a:lvl5pPr marL="1742440" indent="0" algn="ctr">
              <a:buNone/>
              <a:defRPr sz="1525"/>
            </a:lvl5pPr>
            <a:lvl6pPr marL="2177415" indent="0" algn="ctr">
              <a:buNone/>
              <a:defRPr sz="1525"/>
            </a:lvl6pPr>
            <a:lvl7pPr marL="2613025" indent="0" algn="ctr">
              <a:buNone/>
              <a:defRPr sz="1525"/>
            </a:lvl7pPr>
            <a:lvl8pPr marL="3048635" indent="0" algn="ctr">
              <a:buNone/>
              <a:defRPr sz="1525"/>
            </a:lvl8pPr>
            <a:lvl9pPr marL="3484245" indent="0" algn="ctr">
              <a:buNone/>
              <a:defRPr sz="152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ED210-1F44-4111-9508-78F50351D9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145D-121B-4411-B4C6-BD7762E622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0BBC-34C6-4795-8754-65550DB35A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6045E-880C-4834-90A0-B9547AF5CC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雪花&#10;&#10;已生成高可信度的说明"/>
          <p:cNvPicPr>
            <a:picLocks noChangeAspect="1"/>
          </p:cNvPicPr>
          <p:nvPr userDrawn="1"/>
        </p:nvPicPr>
        <p:blipFill>
          <a:blip r:embed="rId2"/>
          <a:srcRect l="8452" t="-176" r="8256" b="4203"/>
          <a:stretch>
            <a:fillRect/>
          </a:stretch>
        </p:blipFill>
        <p:spPr>
          <a:xfrm>
            <a:off x="0" y="-101599"/>
            <a:ext cx="12192000" cy="6959600"/>
          </a:xfrm>
          <a:prstGeom prst="rect">
            <a:avLst/>
          </a:prstGeom>
        </p:spPr>
      </p:pic>
      <p:sp>
        <p:nvSpPr>
          <p:cNvPr id="4" name="矩形: 圆角 3"/>
          <p:cNvSpPr/>
          <p:nvPr userDrawn="1"/>
        </p:nvSpPr>
        <p:spPr>
          <a:xfrm>
            <a:off x="355600" y="281940"/>
            <a:ext cx="11480800" cy="6296660"/>
          </a:xfrm>
          <a:prstGeom prst="roundRect">
            <a:avLst>
              <a:gd name="adj" fmla="val 3228"/>
            </a:avLst>
          </a:prstGeom>
          <a:noFill/>
          <a:ln w="1905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4976678" y="36778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请输入你的题目</a:t>
            </a:r>
            <a:endParaRPr lang="zh-CN" altLang="en-US" sz="2800" b="1">
              <a:solidFill>
                <a:schemeClr val="bg1">
                  <a:lumMod val="8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 prLst="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 advAuto="0"/>
      <p:bldP spid="10" grpId="1" advAuto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gradFill flip="none">
          <a:gsLst>
            <a:gs pos="0">
              <a:srgbClr val="004E8E"/>
            </a:gs>
            <a:gs pos="100000">
              <a:srgbClr val="0020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gradFill flip="none">
          <a:gsLst>
            <a:gs pos="0">
              <a:srgbClr val="004E8E"/>
            </a:gs>
            <a:gs pos="100000">
              <a:srgbClr val="0020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gradFill flip="none">
          <a:gsLst>
            <a:gs pos="0">
              <a:srgbClr val="004E8E"/>
            </a:gs>
            <a:gs pos="100000">
              <a:srgbClr val="0020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132562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706"/>
            <a:ext cx="5181600" cy="43515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706"/>
            <a:ext cx="5181600" cy="43515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90896E-6E19-4CAF-8E02-0C92C1BF7A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631"/>
            <a:ext cx="4114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6D502B-0F04-43AF-B2A8-862E7AE24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62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237"/>
            <a:ext cx="5157787" cy="8239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2235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186"/>
            <a:ext cx="5157787" cy="36847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237"/>
            <a:ext cx="5183188" cy="8239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2235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186"/>
            <a:ext cx="5183188" cy="36847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90896E-6E19-4CAF-8E02-0C92C1BF7A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631"/>
            <a:ext cx="4114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6D502B-0F04-43AF-B2A8-862E7AE24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132562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90896E-6E19-4CAF-8E02-0C92C1BF7A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631"/>
            <a:ext cx="4114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6D502B-0F04-43AF-B2A8-862E7AE24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90896E-6E19-4CAF-8E02-0C92C1BF7A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631"/>
            <a:ext cx="4114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631"/>
            <a:ext cx="2743200" cy="365141"/>
          </a:xfrm>
          <a:prstGeom prst="rect">
            <a:avLst/>
          </a:prstGeom>
        </p:spPr>
        <p:txBody>
          <a:bodyPr/>
          <a:lstStyle/>
          <a:p>
            <a:fld id="{1C6D502B-0F04-43AF-B2A8-862E7AE249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image" Target="../media/image10.png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1.jpeg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3" Type="http://schemas.openxmlformats.org/officeDocument/2006/relationships/slideLayout" Target="../slideLayouts/slideLayout21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7" Type="http://schemas.openxmlformats.org/officeDocument/2006/relationships/slideLayout" Target="../slideLayouts/slideLayout21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16.jpeg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image" Target="../media/image15.png"/><Relationship Id="rId1" Type="http://schemas.openxmlformats.org/officeDocument/2006/relationships/tags" Target="../tags/tag18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1" Type="http://schemas.openxmlformats.org/officeDocument/2006/relationships/slideLayout" Target="../slideLayouts/slideLayout21.xml"/><Relationship Id="rId10" Type="http://schemas.openxmlformats.org/officeDocument/2006/relationships/tags" Target="../tags/tag192.xml"/><Relationship Id="rId1" Type="http://schemas.openxmlformats.org/officeDocument/2006/relationships/tags" Target="../tags/tag18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6" Type="http://schemas.openxmlformats.org/officeDocument/2006/relationships/slideLayout" Target="../slideLayouts/slideLayout21.xml"/><Relationship Id="rId15" Type="http://schemas.openxmlformats.org/officeDocument/2006/relationships/tags" Target="../tags/tag207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0" Type="http://schemas.openxmlformats.org/officeDocument/2006/relationships/slideLayout" Target="../slideLayouts/slideLayout21.xml"/><Relationship Id="rId1" Type="http://schemas.openxmlformats.org/officeDocument/2006/relationships/tags" Target="../tags/tag20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21.xml"/><Relationship Id="rId16" Type="http://schemas.openxmlformats.org/officeDocument/2006/relationships/tags" Target="../tags/tag226.xml"/><Relationship Id="rId15" Type="http://schemas.openxmlformats.org/officeDocument/2006/relationships/image" Target="../media/image22.svg"/><Relationship Id="rId14" Type="http://schemas.openxmlformats.org/officeDocument/2006/relationships/image" Target="../media/image21.png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image" Target="../media/image20.svg"/><Relationship Id="rId1" Type="http://schemas.openxmlformats.org/officeDocument/2006/relationships/tags" Target="../tags/tag21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1" Type="http://schemas.openxmlformats.org/officeDocument/2006/relationships/notesSlide" Target="../notesSlides/notesSlide14.xml"/><Relationship Id="rId20" Type="http://schemas.openxmlformats.org/officeDocument/2006/relationships/slideLayout" Target="../slideLayouts/slideLayout21.xml"/><Relationship Id="rId2" Type="http://schemas.openxmlformats.org/officeDocument/2006/relationships/tags" Target="../tags/tag228.xml"/><Relationship Id="rId19" Type="http://schemas.openxmlformats.org/officeDocument/2006/relationships/tags" Target="../tags/tag239.xml"/><Relationship Id="rId18" Type="http://schemas.openxmlformats.org/officeDocument/2006/relationships/image" Target="../media/image28.svg"/><Relationship Id="rId17" Type="http://schemas.openxmlformats.org/officeDocument/2006/relationships/image" Target="../media/image27.png"/><Relationship Id="rId16" Type="http://schemas.openxmlformats.org/officeDocument/2006/relationships/tags" Target="../tags/tag238.xml"/><Relationship Id="rId15" Type="http://schemas.openxmlformats.org/officeDocument/2006/relationships/image" Target="../media/image26.svg"/><Relationship Id="rId14" Type="http://schemas.openxmlformats.org/officeDocument/2006/relationships/image" Target="../media/image25.png"/><Relationship Id="rId13" Type="http://schemas.openxmlformats.org/officeDocument/2006/relationships/image" Target="../media/image24.svg"/><Relationship Id="rId12" Type="http://schemas.openxmlformats.org/officeDocument/2006/relationships/image" Target="../media/image23.png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21.xml"/><Relationship Id="rId2" Type="http://schemas.openxmlformats.org/officeDocument/2006/relationships/tags" Target="../tags/tag246.xml"/><Relationship Id="rId19" Type="http://schemas.openxmlformats.org/officeDocument/2006/relationships/image" Target="../media/image33.png"/><Relationship Id="rId18" Type="http://schemas.openxmlformats.org/officeDocument/2006/relationships/tags" Target="../tags/tag258.xml"/><Relationship Id="rId17" Type="http://schemas.openxmlformats.org/officeDocument/2006/relationships/tags" Target="../tags/tag257.xml"/><Relationship Id="rId16" Type="http://schemas.openxmlformats.org/officeDocument/2006/relationships/image" Target="../media/image32.svg"/><Relationship Id="rId15" Type="http://schemas.openxmlformats.org/officeDocument/2006/relationships/image" Target="../media/image31.png"/><Relationship Id="rId14" Type="http://schemas.openxmlformats.org/officeDocument/2006/relationships/tags" Target="../tags/tag256.xml"/><Relationship Id="rId13" Type="http://schemas.openxmlformats.org/officeDocument/2006/relationships/tags" Target="../tags/tag255.xml"/><Relationship Id="rId12" Type="http://schemas.openxmlformats.org/officeDocument/2006/relationships/tags" Target="../tags/tag254.xml"/><Relationship Id="rId11" Type="http://schemas.openxmlformats.org/officeDocument/2006/relationships/tags" Target="../tags/tag253.xml"/><Relationship Id="rId10" Type="http://schemas.openxmlformats.org/officeDocument/2006/relationships/image" Target="../media/image30.svg"/><Relationship Id="rId1" Type="http://schemas.openxmlformats.org/officeDocument/2006/relationships/tags" Target="../tags/tag24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6" Type="http://schemas.openxmlformats.org/officeDocument/2006/relationships/notesSlide" Target="../notesSlides/notesSlide17.xml"/><Relationship Id="rId35" Type="http://schemas.openxmlformats.org/officeDocument/2006/relationships/slideLayout" Target="../slideLayouts/slideLayout21.xml"/><Relationship Id="rId34" Type="http://schemas.openxmlformats.org/officeDocument/2006/relationships/tags" Target="../tags/tag292.xml"/><Relationship Id="rId33" Type="http://schemas.openxmlformats.org/officeDocument/2006/relationships/tags" Target="../tags/tag291.xml"/><Relationship Id="rId32" Type="http://schemas.openxmlformats.org/officeDocument/2006/relationships/tags" Target="../tags/tag290.xml"/><Relationship Id="rId31" Type="http://schemas.openxmlformats.org/officeDocument/2006/relationships/tags" Target="../tags/tag289.xml"/><Relationship Id="rId30" Type="http://schemas.openxmlformats.org/officeDocument/2006/relationships/tags" Target="../tags/tag288.xml"/><Relationship Id="rId3" Type="http://schemas.openxmlformats.org/officeDocument/2006/relationships/tags" Target="../tags/tag261.xml"/><Relationship Id="rId29" Type="http://schemas.openxmlformats.org/officeDocument/2006/relationships/tags" Target="../tags/tag287.xml"/><Relationship Id="rId28" Type="http://schemas.openxmlformats.org/officeDocument/2006/relationships/tags" Target="../tags/tag286.xml"/><Relationship Id="rId27" Type="http://schemas.openxmlformats.org/officeDocument/2006/relationships/tags" Target="../tags/tag285.xml"/><Relationship Id="rId26" Type="http://schemas.openxmlformats.org/officeDocument/2006/relationships/tags" Target="../tags/tag284.xml"/><Relationship Id="rId25" Type="http://schemas.openxmlformats.org/officeDocument/2006/relationships/tags" Target="../tags/tag283.xml"/><Relationship Id="rId24" Type="http://schemas.openxmlformats.org/officeDocument/2006/relationships/tags" Target="../tags/tag282.xml"/><Relationship Id="rId23" Type="http://schemas.openxmlformats.org/officeDocument/2006/relationships/tags" Target="../tags/tag281.xml"/><Relationship Id="rId22" Type="http://schemas.openxmlformats.org/officeDocument/2006/relationships/tags" Target="../tags/tag280.xml"/><Relationship Id="rId21" Type="http://schemas.openxmlformats.org/officeDocument/2006/relationships/tags" Target="../tags/tag279.xml"/><Relationship Id="rId20" Type="http://schemas.openxmlformats.org/officeDocument/2006/relationships/tags" Target="../tags/tag278.xml"/><Relationship Id="rId2" Type="http://schemas.openxmlformats.org/officeDocument/2006/relationships/tags" Target="../tags/tag260.xml"/><Relationship Id="rId19" Type="http://schemas.openxmlformats.org/officeDocument/2006/relationships/tags" Target="../tags/tag277.xml"/><Relationship Id="rId18" Type="http://schemas.openxmlformats.org/officeDocument/2006/relationships/tags" Target="../tags/tag276.xml"/><Relationship Id="rId17" Type="http://schemas.openxmlformats.org/officeDocument/2006/relationships/tags" Target="../tags/tag275.xml"/><Relationship Id="rId16" Type="http://schemas.openxmlformats.org/officeDocument/2006/relationships/tags" Target="../tags/tag274.xml"/><Relationship Id="rId15" Type="http://schemas.openxmlformats.org/officeDocument/2006/relationships/tags" Target="../tags/tag273.xml"/><Relationship Id="rId14" Type="http://schemas.openxmlformats.org/officeDocument/2006/relationships/tags" Target="../tags/tag272.xml"/><Relationship Id="rId13" Type="http://schemas.openxmlformats.org/officeDocument/2006/relationships/tags" Target="../tags/tag271.xml"/><Relationship Id="rId12" Type="http://schemas.openxmlformats.org/officeDocument/2006/relationships/tags" Target="../tags/tag270.xml"/><Relationship Id="rId11" Type="http://schemas.openxmlformats.org/officeDocument/2006/relationships/tags" Target="../tags/tag269.xml"/><Relationship Id="rId10" Type="http://schemas.openxmlformats.org/officeDocument/2006/relationships/tags" Target="../tags/tag268.xml"/><Relationship Id="rId1" Type="http://schemas.openxmlformats.org/officeDocument/2006/relationships/tags" Target="../tags/tag25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1" Type="http://schemas.openxmlformats.org/officeDocument/2006/relationships/notesSlide" Target="../notesSlides/notesSlide18.xml"/><Relationship Id="rId20" Type="http://schemas.openxmlformats.org/officeDocument/2006/relationships/slideLayout" Target="../slideLayouts/slideLayout21.xml"/><Relationship Id="rId2" Type="http://schemas.openxmlformats.org/officeDocument/2006/relationships/tags" Target="../tags/tag294.xml"/><Relationship Id="rId19" Type="http://schemas.openxmlformats.org/officeDocument/2006/relationships/tags" Target="../tags/tag311.xml"/><Relationship Id="rId18" Type="http://schemas.openxmlformats.org/officeDocument/2006/relationships/tags" Target="../tags/tag310.xml"/><Relationship Id="rId17" Type="http://schemas.openxmlformats.org/officeDocument/2006/relationships/tags" Target="../tags/tag309.xml"/><Relationship Id="rId16" Type="http://schemas.openxmlformats.org/officeDocument/2006/relationships/tags" Target="../tags/tag308.xml"/><Relationship Id="rId15" Type="http://schemas.openxmlformats.org/officeDocument/2006/relationships/tags" Target="../tags/tag307.xml"/><Relationship Id="rId14" Type="http://schemas.openxmlformats.org/officeDocument/2006/relationships/tags" Target="../tags/tag306.xml"/><Relationship Id="rId13" Type="http://schemas.openxmlformats.org/officeDocument/2006/relationships/tags" Target="../tags/tag305.xml"/><Relationship Id="rId12" Type="http://schemas.openxmlformats.org/officeDocument/2006/relationships/tags" Target="../tags/tag304.xml"/><Relationship Id="rId11" Type="http://schemas.openxmlformats.org/officeDocument/2006/relationships/tags" Target="../tags/tag303.xml"/><Relationship Id="rId10" Type="http://schemas.openxmlformats.org/officeDocument/2006/relationships/tags" Target="../tags/tag302.xml"/><Relationship Id="rId1" Type="http://schemas.openxmlformats.org/officeDocument/2006/relationships/tags" Target="../tags/tag29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8" Type="http://schemas.openxmlformats.org/officeDocument/2006/relationships/notesSlide" Target="../notesSlides/notesSlide19.xml"/><Relationship Id="rId27" Type="http://schemas.openxmlformats.org/officeDocument/2006/relationships/slideLayout" Target="../slideLayouts/slideLayout21.xml"/><Relationship Id="rId26" Type="http://schemas.openxmlformats.org/officeDocument/2006/relationships/tags" Target="../tags/tag337.xml"/><Relationship Id="rId25" Type="http://schemas.openxmlformats.org/officeDocument/2006/relationships/tags" Target="../tags/tag336.xml"/><Relationship Id="rId24" Type="http://schemas.openxmlformats.org/officeDocument/2006/relationships/tags" Target="../tags/tag335.xml"/><Relationship Id="rId23" Type="http://schemas.openxmlformats.org/officeDocument/2006/relationships/tags" Target="../tags/tag334.xml"/><Relationship Id="rId22" Type="http://schemas.openxmlformats.org/officeDocument/2006/relationships/tags" Target="../tags/tag333.xml"/><Relationship Id="rId21" Type="http://schemas.openxmlformats.org/officeDocument/2006/relationships/tags" Target="../tags/tag332.xml"/><Relationship Id="rId20" Type="http://schemas.openxmlformats.org/officeDocument/2006/relationships/tags" Target="../tags/tag331.xml"/><Relationship Id="rId2" Type="http://schemas.openxmlformats.org/officeDocument/2006/relationships/tags" Target="../tags/tag313.xml"/><Relationship Id="rId19" Type="http://schemas.openxmlformats.org/officeDocument/2006/relationships/tags" Target="../tags/tag330.xml"/><Relationship Id="rId18" Type="http://schemas.openxmlformats.org/officeDocument/2006/relationships/tags" Target="../tags/tag329.xml"/><Relationship Id="rId17" Type="http://schemas.openxmlformats.org/officeDocument/2006/relationships/tags" Target="../tags/tag328.xml"/><Relationship Id="rId16" Type="http://schemas.openxmlformats.org/officeDocument/2006/relationships/tags" Target="../tags/tag327.xml"/><Relationship Id="rId15" Type="http://schemas.openxmlformats.org/officeDocument/2006/relationships/tags" Target="../tags/tag326.xml"/><Relationship Id="rId14" Type="http://schemas.openxmlformats.org/officeDocument/2006/relationships/tags" Target="../tags/tag325.xml"/><Relationship Id="rId13" Type="http://schemas.openxmlformats.org/officeDocument/2006/relationships/tags" Target="../tags/tag324.xml"/><Relationship Id="rId12" Type="http://schemas.openxmlformats.org/officeDocument/2006/relationships/tags" Target="../tags/tag323.xml"/><Relationship Id="rId11" Type="http://schemas.openxmlformats.org/officeDocument/2006/relationships/tags" Target="../tags/tag322.xml"/><Relationship Id="rId10" Type="http://schemas.openxmlformats.org/officeDocument/2006/relationships/tags" Target="../tags/tag321.xml"/><Relationship Id="rId1" Type="http://schemas.openxmlformats.org/officeDocument/2006/relationships/tags" Target="../tags/tag3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4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5" Type="http://schemas.openxmlformats.org/officeDocument/2006/relationships/notesSlide" Target="../notesSlides/notesSlide7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68.xml"/><Relationship Id="rId22" Type="http://schemas.openxmlformats.org/officeDocument/2006/relationships/tags" Target="../tags/tag67.xml"/><Relationship Id="rId21" Type="http://schemas.openxmlformats.org/officeDocument/2006/relationships/tags" Target="../tags/tag66.xml"/><Relationship Id="rId20" Type="http://schemas.openxmlformats.org/officeDocument/2006/relationships/tags" Target="../tags/tag65.xml"/><Relationship Id="rId2" Type="http://schemas.openxmlformats.org/officeDocument/2006/relationships/tags" Target="../tags/tag47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5" Type="http://schemas.openxmlformats.org/officeDocument/2006/relationships/notesSlide" Target="../notesSlides/notesSlide9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96.xml"/><Relationship Id="rId22" Type="http://schemas.openxmlformats.org/officeDocument/2006/relationships/tags" Target="../tags/tag95.xml"/><Relationship Id="rId21" Type="http://schemas.openxmlformats.org/officeDocument/2006/relationships/tags" Target="../tags/tag94.xml"/><Relationship Id="rId20" Type="http://schemas.openxmlformats.org/officeDocument/2006/relationships/tags" Target="../tags/tag93.xml"/><Relationship Id="rId2" Type="http://schemas.openxmlformats.org/officeDocument/2006/relationships/tags" Target="../tags/tag75.xml"/><Relationship Id="rId19" Type="http://schemas.openxmlformats.org/officeDocument/2006/relationships/tags" Target="../tags/tag92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49000">
              <a:srgbClr val="004E8E"/>
            </a:gs>
            <a:gs pos="99000">
              <a:srgbClr val="0020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rot="10800000">
            <a:off x="0" y="4996180"/>
            <a:ext cx="12192000" cy="2192020"/>
          </a:xfrm>
          <a:prstGeom prst="rect">
            <a:avLst/>
          </a:prstGeom>
          <a:gradFill flip="none" rotWithShape="1">
            <a:gsLst>
              <a:gs pos="96000">
                <a:srgbClr val="FFFFFF">
                  <a:alpha val="0"/>
                </a:srgbClr>
              </a:gs>
              <a:gs pos="29000">
                <a:srgbClr val="FFFFFF">
                  <a:alpha val="96000"/>
                </a:srgbClr>
              </a:gs>
              <a:gs pos="0">
                <a:srgbClr val="004C8C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ea"/>
              <a:sym typeface="+mn-lt"/>
            </a:endParaRPr>
          </a:p>
        </p:txBody>
      </p:sp>
      <p:pic>
        <p:nvPicPr>
          <p:cNvPr id="13" name="图片 12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47076" y="110212"/>
            <a:ext cx="1230650" cy="1230650"/>
          </a:xfrm>
          <a:prstGeom prst="rect">
            <a:avLst/>
          </a:prstGeom>
        </p:spPr>
      </p:pic>
      <p:pic>
        <p:nvPicPr>
          <p:cNvPr id="9" name="图片 8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92000"/>
          </a:blip>
          <a:stretch>
            <a:fillRect/>
          </a:stretch>
        </p:blipFill>
        <p:spPr>
          <a:xfrm>
            <a:off x="2202886" y="4268375"/>
            <a:ext cx="7787005" cy="2489835"/>
          </a:xfrm>
          <a:prstGeom prst="rect">
            <a:avLst/>
          </a:prstGeom>
          <a:effectLst>
            <a:outerShdw blurRad="596900" dist="63500" dir="2700000" algn="tl" rotWithShape="0">
              <a:schemeClr val="accent1">
                <a:alpha val="36000"/>
              </a:scheme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矩形 10"/>
          <p:cNvSpPr/>
          <p:nvPr/>
        </p:nvSpPr>
        <p:spPr>
          <a:xfrm>
            <a:off x="4693964" y="4695920"/>
            <a:ext cx="2621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lvl="0" indent="0" algn="ctr" defTabSz="4572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聊城市卫生健康委</a:t>
            </a:r>
            <a:endParaRPr kumimoji="0" lang="zh-CN" altLang="en-US" sz="2400" b="1" i="0" u="none" strike="noStrike" kern="1200" cap="none" spc="0" normalizeH="0" baseline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lvl="0" indent="0" algn="ctr" defTabSz="457200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2024年5月</a:t>
            </a:r>
            <a:endParaRPr kumimoji="0" lang="zh-CN" altLang="en-US" sz="2400" b="1" i="0" u="none" strike="noStrike" kern="1200" cap="none" spc="0" normalizeH="0" baseline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20345" y="854075"/>
            <a:ext cx="11569065" cy="2851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 fontAlgn="auto">
              <a:lnSpc>
                <a:spcPct val="130000"/>
              </a:lnSpc>
              <a:spcBef>
                <a:spcPts val="0"/>
              </a:spcBef>
              <a:buClrTx/>
              <a:buSzTx/>
              <a:buFontTx/>
            </a:pPr>
            <a:r>
              <a:rPr sz="46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抢抓机遇  </a:t>
            </a:r>
            <a:r>
              <a:rPr lang="en-US" sz="46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46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破译密码</a:t>
            </a:r>
            <a:endParaRPr sz="4600" b="1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30000"/>
              </a:lnSpc>
              <a:spcBef>
                <a:spcPts val="0"/>
              </a:spcBef>
              <a:buClrTx/>
              <a:buSzTx/>
              <a:buFontTx/>
            </a:pPr>
            <a:r>
              <a:rPr sz="46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以医疗设备迭代升级助推健康事业产业</a:t>
            </a:r>
            <a:endParaRPr sz="4600" b="1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30000"/>
              </a:lnSpc>
              <a:spcBef>
                <a:spcPts val="0"/>
              </a:spcBef>
              <a:buClrTx/>
              <a:buSzTx/>
              <a:buFontTx/>
            </a:pPr>
            <a:r>
              <a:rPr sz="46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融合发展</a:t>
            </a:r>
            <a:endParaRPr sz="4600" b="1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83210" y="147955"/>
            <a:ext cx="9123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2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</a:t>
            </a:r>
            <a:r>
              <a:rPr sz="32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瞄准需求“主方向”，打造服务“新引擎”</a:t>
            </a:r>
            <a:endParaRPr kumimoji="0" lang="en-US" sz="2400" b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459095" y="1430020"/>
            <a:ext cx="6045835" cy="1248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lvl="0" indent="0" algn="just" defTabSz="914400" rtl="0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Tx/>
              <a:buFont typeface="Wingdings" panose="05000000000000000000" charset="0"/>
              <a:buNone/>
              <a:defRPr/>
            </a:pPr>
            <a:r>
              <a:rPr kumimoji="0" lang="zh-CN" altLang="en-US" sz="20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医疗设备</a:t>
            </a:r>
            <a:r>
              <a:rPr kumimoji="0" lang="en-US" sz="2000" b="1" u="none" strike="noStrike" kern="1200" cap="none" spc="0" normalizeH="0" baseline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11.5</a:t>
            </a:r>
            <a:r>
              <a:rPr kumimoji="0" lang="zh-CN" altLang="en-US" sz="2000" b="1" u="none" strike="noStrike" kern="1200" cap="none" spc="0" normalizeH="0" baseline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万余台（套）</a:t>
            </a:r>
            <a:endParaRPr kumimoji="0" sz="2600" b="1" u="none" strike="noStrike" kern="1200" cap="none" spc="0" normalizeH="0" baseline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lvl="0" indent="0" algn="just" defTabSz="914400" rtl="0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Tx/>
              <a:buFont typeface="Wingdings" panose="05000000000000000000" charset="0"/>
              <a:buNone/>
              <a:defRPr/>
            </a:pPr>
            <a:r>
              <a:rPr kumimoji="0" lang="zh-CN" altLang="en-US" sz="20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三年预计更新</a:t>
            </a:r>
            <a:r>
              <a:rPr kumimoji="0" lang="zh-CN" altLang="en-US" sz="2000" b="1" u="none" strike="noStrike" kern="1200" cap="none" spc="0" normalizeH="0" baseline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5365</a:t>
            </a:r>
            <a:r>
              <a:rPr lang="zh-CN" altLang="en-US" sz="20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台（套）</a:t>
            </a:r>
            <a:endParaRPr kumimoji="0" lang="zh-CN" altLang="en-US" sz="2000" b="1" u="none" strike="noStrike" kern="1200" cap="none" spc="0" normalizeH="0" baseline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 rot="0">
            <a:off x="3076575" y="2846070"/>
            <a:ext cx="9409426" cy="2915285"/>
            <a:chOff x="503" y="617"/>
            <a:chExt cx="19345" cy="4955"/>
          </a:xfrm>
        </p:grpSpPr>
        <p:sp>
          <p:nvSpPr>
            <p:cNvPr id="10" name="平行四边形 9"/>
            <p:cNvSpPr/>
            <p:nvPr>
              <p:custDataLst>
                <p:tags r:id="rId3"/>
              </p:custDataLst>
            </p:nvPr>
          </p:nvSpPr>
          <p:spPr>
            <a:xfrm>
              <a:off x="503" y="617"/>
              <a:ext cx="17328" cy="4955"/>
            </a:xfrm>
            <a:prstGeom prst="parallelogram">
              <a:avLst/>
            </a:prstGeom>
            <a:gradFill flip="none" rotWithShape="1">
              <a:gsLst>
                <a:gs pos="0">
                  <a:srgbClr val="1376D2"/>
                </a:gs>
                <a:gs pos="100000">
                  <a:srgbClr val="1376D2">
                    <a:alpha val="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5665" y="933"/>
              <a:ext cx="14183" cy="12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1200" cap="none" spc="0" normalizeH="0" baseline="0">
                  <a:ln>
                    <a:noFill/>
                  </a:ln>
                  <a:gradFill>
                    <a:gsLst>
                      <a:gs pos="0">
                        <a:srgbClr val="F6EFD6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市医院总院区：</a:t>
              </a:r>
              <a:r>
                <a:rPr kumimoji="0" sz="20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CT</a:t>
              </a:r>
              <a:r>
                <a:rPr kumimoji="0" lang="zh-CN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kumimoji="0" lang="en-US" altLang="zh-CN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MR   </a:t>
              </a:r>
              <a:r>
                <a:rPr lang="en-US" sz="2000" b="1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13</a:t>
              </a:r>
              <a:r>
                <a:rPr sz="2000" b="1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台</a:t>
              </a:r>
              <a:r>
                <a:rPr lang="zh-CN" sz="2000" b="1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（套）</a:t>
              </a:r>
              <a:endParaRPr kumimoji="0" lang="en-US" altLang="zh-CN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6866890" y="4025900"/>
            <a:ext cx="3371850" cy="11055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wrap="square" rtlCol="0">
            <a:noAutofit/>
          </a:bodyPr>
          <a:p>
            <a:pPr marR="0" lvl="0" indent="0" algn="ctr" defTabSz="4572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不能满足</a:t>
            </a:r>
            <a:r>
              <a:rPr lang="en-US" altLang="zh-CN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重大</a:t>
            </a:r>
            <a:r>
              <a:rPr lang="en-US" altLang="zh-CN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疾病</a:t>
            </a:r>
            <a:endParaRPr lang="en-US" altLang="zh-CN" sz="2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lvl="0" indent="0" algn="ctr" defTabSz="4572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筛查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需求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0560" y="2734310"/>
            <a:ext cx="4633595" cy="3138805"/>
          </a:xfrm>
          <a:prstGeom prst="rect">
            <a:avLst/>
          </a:prstGeom>
        </p:spPr>
      </p:pic>
      <p:sp>
        <p:nvSpPr>
          <p:cNvPr id="17" name="对角圆角矩形 16"/>
          <p:cNvSpPr/>
          <p:nvPr>
            <p:custDataLst>
              <p:tags r:id="rId8"/>
            </p:custDataLst>
          </p:nvPr>
        </p:nvSpPr>
        <p:spPr>
          <a:xfrm>
            <a:off x="1322070" y="1506855"/>
            <a:ext cx="3329940" cy="738505"/>
          </a:xfrm>
          <a:prstGeom prst="round2Diag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rgbClr val="0F6FC6">
              <a:shade val="50000"/>
            </a:srgbClr>
          </a:lnRef>
          <a:fillRef idx="1">
            <a:srgbClr val="0F6FC6"/>
          </a:fillRef>
          <a:effectRef idx="0">
            <a:srgbClr val="0F6FC6"/>
          </a:effectRef>
          <a:fontRef idx="minor">
            <a:sysClr val="window" lastClr="FFFFFF"/>
          </a:fontRef>
        </p:style>
        <p:txBody>
          <a:bodyPr rtlCol="0" anchor="ctr" anchorCtr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normalizeH="0" baseline="0"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需求决定市场</a:t>
            </a:r>
            <a:endParaRPr kumimoji="0" lang="zh-CN" altLang="en-US" sz="2400" b="1" u="none" strike="noStrike" kern="1200" cap="none" normalizeH="0" baseline="0"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8" name="右箭头 17"/>
          <p:cNvSpPr/>
          <p:nvPr>
            <p:custDataLst>
              <p:tags r:id="rId9"/>
            </p:custDataLst>
          </p:nvPr>
        </p:nvSpPr>
        <p:spPr>
          <a:xfrm>
            <a:off x="5847080" y="4025900"/>
            <a:ext cx="954405" cy="728980"/>
          </a:xfrm>
          <a:prstGeom prst="rightArrow">
            <a:avLst/>
          </a:prstGeom>
          <a:gradFill>
            <a:gsLst>
              <a:gs pos="14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74000"/>
                  <a:alpha val="88000"/>
                  <a:lumOff val="26000"/>
                </a:srgbClr>
              </a:gs>
              <a:gs pos="74000">
                <a:srgbClr val="376FFF">
                  <a:alpha val="8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451099" y="2499360"/>
            <a:ext cx="2632709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91434" y="2637155"/>
            <a:ext cx="236601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高效能</a:t>
            </a:r>
            <a:endParaRPr kumimoji="0" lang="zh-CN" altLang="en-US" sz="24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6" name="右箭头 5"/>
          <p:cNvSpPr/>
          <p:nvPr>
            <p:custDataLst>
              <p:tags r:id="rId3"/>
            </p:custDataLst>
          </p:nvPr>
        </p:nvSpPr>
        <p:spPr>
          <a:xfrm>
            <a:off x="3323914" y="2691617"/>
            <a:ext cx="490084" cy="422037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4"/>
            </p:custDataLst>
          </p:nvPr>
        </p:nvSpPr>
        <p:spPr>
          <a:xfrm>
            <a:off x="451099" y="3665220"/>
            <a:ext cx="2632709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590799" y="3810635"/>
            <a:ext cx="2295525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高科技</a:t>
            </a:r>
            <a:endParaRPr kumimoji="0" lang="zh-CN" altLang="en-US" sz="24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7" name="右箭头 16"/>
          <p:cNvSpPr/>
          <p:nvPr>
            <p:custDataLst>
              <p:tags r:id="rId6"/>
            </p:custDataLst>
          </p:nvPr>
        </p:nvSpPr>
        <p:spPr>
          <a:xfrm>
            <a:off x="3323914" y="3858017"/>
            <a:ext cx="490084" cy="422037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7"/>
            </p:custDataLst>
          </p:nvPr>
        </p:nvSpPr>
        <p:spPr>
          <a:xfrm>
            <a:off x="451099" y="4831080"/>
            <a:ext cx="2632709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592069" y="4975860"/>
            <a:ext cx="2294255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高质量</a:t>
            </a:r>
            <a:endParaRPr kumimoji="0" lang="zh-CN" altLang="en-US" sz="24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0" name="右箭头 19"/>
          <p:cNvSpPr/>
          <p:nvPr>
            <p:custDataLst>
              <p:tags r:id="rId9"/>
            </p:custDataLst>
          </p:nvPr>
        </p:nvSpPr>
        <p:spPr>
          <a:xfrm>
            <a:off x="3323914" y="5023525"/>
            <a:ext cx="490084" cy="422037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3955415" y="2637155"/>
            <a:ext cx="2083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管理更高效</a:t>
            </a:r>
            <a:endParaRPr kumimoji="0" lang="zh-CN" altLang="en-US" sz="2400" b="1" i="0" kern="1200" cap="none" spc="0" normalizeH="0" baseline="0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4016375" y="4984115"/>
            <a:ext cx="2322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服务更便捷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4028440" y="3858260"/>
            <a:ext cx="2120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诊断更精准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13"/>
            </p:custDataLst>
          </p:nvPr>
        </p:nvSpPr>
        <p:spPr>
          <a:xfrm>
            <a:off x="283210" y="147955"/>
            <a:ext cx="9123680" cy="9836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</a:t>
            </a: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瞄准需求“主方向”，打造服务“新引擎”</a:t>
            </a:r>
            <a:endParaRPr kumimoji="0" sz="2600" b="1" kern="1200" cap="none" spc="0" normalizeH="0" baseline="0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1" kern="1200" cap="none" spc="0" normalizeH="0" baseline="0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对角圆角矩形 26"/>
          <p:cNvSpPr/>
          <p:nvPr>
            <p:custDataLst>
              <p:tags r:id="rId14"/>
            </p:custDataLst>
          </p:nvPr>
        </p:nvSpPr>
        <p:spPr>
          <a:xfrm>
            <a:off x="4206240" y="1252220"/>
            <a:ext cx="3329940" cy="738505"/>
          </a:xfrm>
          <a:prstGeom prst="round2Diag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rgbClr val="0F6FC6">
              <a:shade val="50000"/>
            </a:srgbClr>
          </a:lnRef>
          <a:fillRef idx="1">
            <a:srgbClr val="0F6FC6"/>
          </a:fillRef>
          <a:effectRef idx="0">
            <a:srgbClr val="0F6FC6"/>
          </a:effectRef>
          <a:fontRef idx="minor">
            <a:sysClr val="window" lastClr="FFFFFF"/>
          </a:fontRef>
        </p:style>
        <p:txBody>
          <a:bodyPr rtlCol="0" anchor="ctr" anchorCtr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u="none" strike="noStrike" kern="1200" cap="none" normalizeH="0" baseline="0"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品质决定服务</a:t>
            </a:r>
            <a:endParaRPr kumimoji="0" lang="zh-CN" altLang="en-US" sz="2600" b="1" u="none" strike="noStrike" kern="1200" cap="none" normalizeH="0" baseline="0"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3" name="http://photo-static-api.fotomore.com/creative/vcg/400/version23/VCG21gic15083616.jpg?uid=386&amp;timestamp=1715333859&amp;sign=87c94ed19644d7069d87d9c6c712cdae" descr="templates\picture_hover\&amp;pky340_sjzg_VCG21gic15083616&amp;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9205" y="2167890"/>
            <a:ext cx="5401333" cy="3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平行四边形 9"/>
          <p:cNvSpPr/>
          <p:nvPr>
            <p:custDataLst>
              <p:tags r:id="rId1"/>
            </p:custDataLst>
          </p:nvPr>
        </p:nvSpPr>
        <p:spPr>
          <a:xfrm>
            <a:off x="978535" y="1243330"/>
            <a:ext cx="10081895" cy="2033270"/>
          </a:xfrm>
          <a:prstGeom prst="parallelogram">
            <a:avLst/>
          </a:prstGeom>
          <a:gradFill flip="none" rotWithShape="1">
            <a:gsLst>
              <a:gs pos="0">
                <a:srgbClr val="1376D2"/>
              </a:gs>
              <a:gs pos="100000">
                <a:srgbClr val="1376D2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83210" y="147955"/>
            <a:ext cx="9123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</a:t>
            </a: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架设信息“高速路”，</a:t>
            </a:r>
            <a:r>
              <a:rPr lang="zh-CN"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联通</a:t>
            </a: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医疗“智慧网”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413510" y="1316990"/>
            <a:ext cx="9364980" cy="6667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6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信息多跑路，患者少跑腿</a:t>
            </a:r>
            <a:endParaRPr lang="zh-CN" sz="2600" b="1" noProof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矩形 17" descr="e7d195523061f1c0205959036996ad55c215b892a7aac5c0B9ADEF7896FB48F2EF97163A2DE1401E1875DEDC438B7864AD24CA23553DBBBD975DAF4CAD4A2592689FFB6CEE59FFA55B2702D0E5EE29CDFC0DD98BC7D6A39A0A46E3600E3A67A1DE1989CEA5E5EF96C2D0BCA79EB0773B850273333E3489919CC0BC16112CE4CA6736EF81692E25B4"/>
          <p:cNvSpPr/>
          <p:nvPr>
            <p:custDataLst>
              <p:tags r:id="rId4"/>
            </p:custDataLst>
          </p:nvPr>
        </p:nvSpPr>
        <p:spPr>
          <a:xfrm>
            <a:off x="692785" y="2270125"/>
            <a:ext cx="4629150" cy="640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None/>
            </a:pPr>
            <a:endParaRPr lang="zh-CN" altLang="en-US" sz="2400" b="1" spc="20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汉仪雅酷黑 75W" panose="020B0804020202020204" charset="-122"/>
              <a:ea typeface="汉仪雅酷黑 75W" panose="020B0804020202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06390" y="2216150"/>
            <a:ext cx="5280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解决看病不够便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 </a:t>
            </a:r>
            <a:r>
              <a:rPr lang="zh-CN" altLang="en-US" sz="2400" b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 类 238 个问题</a:t>
            </a:r>
            <a:endParaRPr lang="zh-CN" altLang="en-US" sz="2400" b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椭圆 20"/>
          <p:cNvSpPr/>
          <p:nvPr>
            <p:custDataLst>
              <p:tags r:id="rId5"/>
            </p:custDataLst>
          </p:nvPr>
        </p:nvSpPr>
        <p:spPr>
          <a:xfrm>
            <a:off x="2642870" y="3273425"/>
            <a:ext cx="2800350" cy="2800985"/>
          </a:xfrm>
          <a:prstGeom prst="ellipse">
            <a:avLst/>
          </a:prstGeom>
          <a:gradFill flip="none">
            <a:gsLst>
              <a:gs pos="0">
                <a:srgbClr val="4874CB">
                  <a:lumMod val="60000"/>
                  <a:lumOff val="40000"/>
                  <a:alpha val="10000"/>
                </a:srgbClr>
              </a:gs>
              <a:gs pos="100000">
                <a:srgbClr val="4874CB">
                  <a:alpha val="1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2777490" y="3408045"/>
            <a:ext cx="2530475" cy="2530475"/>
          </a:xfrm>
          <a:prstGeom prst="ellipse">
            <a:avLst/>
          </a:prstGeom>
          <a:gradFill flip="none">
            <a:gsLst>
              <a:gs pos="0">
                <a:srgbClr val="4874CB">
                  <a:lumMod val="60000"/>
                  <a:lumOff val="40000"/>
                  <a:alpha val="15000"/>
                </a:srgbClr>
              </a:gs>
              <a:gs pos="100000">
                <a:srgbClr val="4874CB">
                  <a:alpha val="1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7"/>
            </p:custDataLst>
          </p:nvPr>
        </p:nvSpPr>
        <p:spPr>
          <a:xfrm>
            <a:off x="2931160" y="3561715"/>
            <a:ext cx="2224405" cy="2224405"/>
          </a:xfrm>
          <a:prstGeom prst="ellipse">
            <a:avLst/>
          </a:prstGeom>
          <a:gradFill flip="none">
            <a:gsLst>
              <a:gs pos="0">
                <a:srgbClr val="4874CB">
                  <a:lumMod val="60000"/>
                  <a:lumOff val="40000"/>
                  <a:alpha val="20000"/>
                </a:srgbClr>
              </a:gs>
              <a:gs pos="100000">
                <a:srgbClr val="4874CB">
                  <a:alpha val="2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8"/>
            </p:custDataLst>
          </p:nvPr>
        </p:nvSpPr>
        <p:spPr>
          <a:xfrm>
            <a:off x="3081020" y="3710940"/>
            <a:ext cx="1924050" cy="1924050"/>
          </a:xfrm>
          <a:prstGeom prst="ellipse">
            <a:avLst/>
          </a:prstGeom>
          <a:gradFill>
            <a:gsLst>
              <a:gs pos="98000">
                <a:srgbClr val="4874CB"/>
              </a:gs>
              <a:gs pos="0">
                <a:srgbClr val="4874CB">
                  <a:lumMod val="60000"/>
                  <a:lumOff val="4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9"/>
            </p:custDataLst>
          </p:nvPr>
        </p:nvSpPr>
        <p:spPr>
          <a:xfrm>
            <a:off x="2879725" y="4160520"/>
            <a:ext cx="2326005" cy="1129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构建更加完整</a:t>
            </a:r>
            <a:endParaRPr lang="zh-CN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914400">
              <a:lnSpc>
                <a:spcPct val="150000"/>
              </a:lnSpc>
            </a:pPr>
            <a:r>
              <a:rPr lang="en-US" altLang="zh-CN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智慧医疗</a:t>
            </a:r>
            <a:r>
              <a:rPr lang="en-US" altLang="zh-CN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椭圆 26"/>
          <p:cNvSpPr/>
          <p:nvPr>
            <p:custDataLst>
              <p:tags r:id="rId10"/>
            </p:custDataLst>
          </p:nvPr>
        </p:nvSpPr>
        <p:spPr>
          <a:xfrm>
            <a:off x="6522085" y="3276600"/>
            <a:ext cx="2800985" cy="2800985"/>
          </a:xfrm>
          <a:prstGeom prst="ellipse">
            <a:avLst/>
          </a:prstGeom>
          <a:gradFill flip="none">
            <a:gsLst>
              <a:gs pos="0">
                <a:srgbClr val="4874CB">
                  <a:lumMod val="60000"/>
                  <a:lumOff val="40000"/>
                  <a:alpha val="10000"/>
                </a:srgbClr>
              </a:gs>
              <a:gs pos="100000">
                <a:srgbClr val="4874CB">
                  <a:alpha val="1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6657340" y="3411220"/>
            <a:ext cx="2529840" cy="2530475"/>
          </a:xfrm>
          <a:prstGeom prst="ellipse">
            <a:avLst/>
          </a:prstGeom>
          <a:gradFill flip="none">
            <a:gsLst>
              <a:gs pos="0">
                <a:srgbClr val="4874CB">
                  <a:lumMod val="60000"/>
                  <a:lumOff val="40000"/>
                  <a:alpha val="15000"/>
                </a:srgbClr>
              </a:gs>
              <a:gs pos="100000">
                <a:srgbClr val="4874CB">
                  <a:alpha val="15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椭圆 29"/>
          <p:cNvSpPr/>
          <p:nvPr>
            <p:custDataLst>
              <p:tags r:id="rId12"/>
            </p:custDataLst>
          </p:nvPr>
        </p:nvSpPr>
        <p:spPr>
          <a:xfrm>
            <a:off x="6810375" y="3564255"/>
            <a:ext cx="2224405" cy="2224405"/>
          </a:xfrm>
          <a:prstGeom prst="ellipse">
            <a:avLst/>
          </a:prstGeom>
          <a:gradFill flip="none">
            <a:gsLst>
              <a:gs pos="0">
                <a:srgbClr val="4874CB">
                  <a:lumMod val="60000"/>
                  <a:lumOff val="40000"/>
                  <a:alpha val="20000"/>
                </a:srgbClr>
              </a:gs>
              <a:gs pos="100000">
                <a:srgbClr val="4874CB">
                  <a:alpha val="2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椭圆 30"/>
          <p:cNvSpPr/>
          <p:nvPr>
            <p:custDataLst>
              <p:tags r:id="rId13"/>
            </p:custDataLst>
          </p:nvPr>
        </p:nvSpPr>
        <p:spPr>
          <a:xfrm>
            <a:off x="6960235" y="3714750"/>
            <a:ext cx="1924050" cy="1924050"/>
          </a:xfrm>
          <a:prstGeom prst="ellipse">
            <a:avLst/>
          </a:prstGeom>
          <a:gradFill>
            <a:gsLst>
              <a:gs pos="98000">
                <a:srgbClr val="4874CB"/>
              </a:gs>
              <a:gs pos="0">
                <a:srgbClr val="4874CB">
                  <a:lumMod val="60000"/>
                  <a:lumOff val="4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6758940" y="4160520"/>
            <a:ext cx="2326005" cy="645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914400">
              <a:lnSpc>
                <a:spcPct val="150000"/>
              </a:lnSpc>
            </a:pPr>
            <a:r>
              <a:rPr lang="zh-CN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打通医疗信息</a:t>
            </a:r>
            <a:endParaRPr lang="zh-CN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914400">
              <a:lnSpc>
                <a:spcPct val="150000"/>
              </a:lnSpc>
            </a:pPr>
            <a:r>
              <a:rPr lang="en-US" altLang="zh-CN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高速路</a:t>
            </a:r>
            <a:r>
              <a:rPr lang="en-US" altLang="zh-CN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365" y="1846580"/>
            <a:ext cx="52800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打造智慧医疗场景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优化就医服务流程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右箭头 5"/>
          <p:cNvSpPr/>
          <p:nvPr>
            <p:custDataLst>
              <p:tags r:id="rId15"/>
            </p:custDataLst>
          </p:nvPr>
        </p:nvSpPr>
        <p:spPr>
          <a:xfrm>
            <a:off x="4213225" y="2270125"/>
            <a:ext cx="958850" cy="422275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1950720" y="1619885"/>
            <a:ext cx="3813810" cy="4405630"/>
            <a:chOff x="2716" y="2082"/>
            <a:chExt cx="5095" cy="6101"/>
          </a:xfrm>
        </p:grpSpPr>
        <p:sp>
          <p:nvSpPr>
            <p:cNvPr id="66" name="任意多边形 11"/>
            <p:cNvSpPr/>
            <p:nvPr>
              <p:custDataLst>
                <p:tags r:id="rId1"/>
              </p:custDataLst>
            </p:nvPr>
          </p:nvSpPr>
          <p:spPr>
            <a:xfrm rot="10800000">
              <a:off x="2921" y="4360"/>
              <a:ext cx="4808" cy="3445"/>
            </a:xfrm>
            <a:custGeom>
              <a:avLst/>
              <a:gdLst>
                <a:gd name="adj" fmla="val 18112"/>
                <a:gd name="a" fmla="pin 0 adj 50000"/>
                <a:gd name="dr" fmla="*/ ss a 100000"/>
                <a:gd name="iwd2" fmla="+- wd2 0 dr"/>
                <a:gd name="ihd2" fmla="+- hd2 0 dr"/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779" h="3424">
                  <a:moveTo>
                    <a:pt x="326" y="0"/>
                  </a:moveTo>
                  <a:lnTo>
                    <a:pt x="2687" y="0"/>
                  </a:lnTo>
                  <a:lnTo>
                    <a:pt x="2701" y="0"/>
                  </a:lnTo>
                  <a:lnTo>
                    <a:pt x="2716" y="0"/>
                  </a:lnTo>
                  <a:lnTo>
                    <a:pt x="2741" y="1"/>
                  </a:lnTo>
                  <a:cubicBezTo>
                    <a:pt x="2848" y="3"/>
                    <a:pt x="2954" y="14"/>
                    <a:pt x="3057" y="33"/>
                  </a:cubicBezTo>
                  <a:lnTo>
                    <a:pt x="3099" y="41"/>
                  </a:lnTo>
                  <a:lnTo>
                    <a:pt x="3103" y="42"/>
                  </a:lnTo>
                  <a:lnTo>
                    <a:pt x="3104" y="42"/>
                  </a:lnTo>
                  <a:lnTo>
                    <a:pt x="3108" y="43"/>
                  </a:lnTo>
                  <a:lnTo>
                    <a:pt x="3139" y="49"/>
                  </a:lnTo>
                  <a:lnTo>
                    <a:pt x="3153" y="52"/>
                  </a:lnTo>
                  <a:lnTo>
                    <a:pt x="3155" y="53"/>
                  </a:lnTo>
                  <a:lnTo>
                    <a:pt x="3159" y="54"/>
                  </a:lnTo>
                  <a:lnTo>
                    <a:pt x="3182" y="59"/>
                  </a:lnTo>
                  <a:lnTo>
                    <a:pt x="3203" y="64"/>
                  </a:lnTo>
                  <a:lnTo>
                    <a:pt x="3206" y="65"/>
                  </a:lnTo>
                  <a:lnTo>
                    <a:pt x="3209" y="66"/>
                  </a:lnTo>
                  <a:lnTo>
                    <a:pt x="3226" y="70"/>
                  </a:lnTo>
                  <a:lnTo>
                    <a:pt x="3252" y="77"/>
                  </a:lnTo>
                  <a:lnTo>
                    <a:pt x="3257" y="79"/>
                  </a:lnTo>
                  <a:lnTo>
                    <a:pt x="3259" y="79"/>
                  </a:lnTo>
                  <a:lnTo>
                    <a:pt x="3271" y="83"/>
                  </a:lnTo>
                  <a:lnTo>
                    <a:pt x="3301" y="92"/>
                  </a:lnTo>
                  <a:lnTo>
                    <a:pt x="3307" y="94"/>
                  </a:lnTo>
                  <a:lnTo>
                    <a:pt x="3309" y="94"/>
                  </a:lnTo>
                  <a:lnTo>
                    <a:pt x="3317" y="97"/>
                  </a:lnTo>
                  <a:lnTo>
                    <a:pt x="3349" y="107"/>
                  </a:lnTo>
                  <a:lnTo>
                    <a:pt x="3356" y="110"/>
                  </a:lnTo>
                  <a:lnTo>
                    <a:pt x="3358" y="110"/>
                  </a:lnTo>
                  <a:lnTo>
                    <a:pt x="3363" y="112"/>
                  </a:lnTo>
                  <a:lnTo>
                    <a:pt x="3397" y="123"/>
                  </a:lnTo>
                  <a:lnTo>
                    <a:pt x="3405" y="127"/>
                  </a:lnTo>
                  <a:lnTo>
                    <a:pt x="3406" y="127"/>
                  </a:lnTo>
                  <a:lnTo>
                    <a:pt x="3409" y="128"/>
                  </a:lnTo>
                  <a:lnTo>
                    <a:pt x="3444" y="141"/>
                  </a:lnTo>
                  <a:lnTo>
                    <a:pt x="3453" y="145"/>
                  </a:lnTo>
                  <a:lnTo>
                    <a:pt x="3454" y="145"/>
                  </a:lnTo>
                  <a:lnTo>
                    <a:pt x="3455" y="146"/>
                  </a:lnTo>
                  <a:lnTo>
                    <a:pt x="3490" y="160"/>
                  </a:lnTo>
                  <a:lnTo>
                    <a:pt x="3501" y="164"/>
                  </a:lnTo>
                  <a:lnTo>
                    <a:pt x="3501" y="164"/>
                  </a:lnTo>
                  <a:lnTo>
                    <a:pt x="3501" y="165"/>
                  </a:lnTo>
                  <a:lnTo>
                    <a:pt x="3536" y="180"/>
                  </a:lnTo>
                  <a:cubicBezTo>
                    <a:pt x="3765" y="281"/>
                    <a:pt x="3972" y="423"/>
                    <a:pt x="4149" y="596"/>
                  </a:cubicBezTo>
                  <a:lnTo>
                    <a:pt x="4166" y="613"/>
                  </a:lnTo>
                  <a:lnTo>
                    <a:pt x="4166" y="613"/>
                  </a:lnTo>
                  <a:lnTo>
                    <a:pt x="4166" y="613"/>
                  </a:lnTo>
                  <a:lnTo>
                    <a:pt x="4184" y="631"/>
                  </a:lnTo>
                  <a:lnTo>
                    <a:pt x="4201" y="649"/>
                  </a:lnTo>
                  <a:lnTo>
                    <a:pt x="4201" y="649"/>
                  </a:lnTo>
                  <a:lnTo>
                    <a:pt x="4201" y="649"/>
                  </a:lnTo>
                  <a:lnTo>
                    <a:pt x="4218" y="667"/>
                  </a:lnTo>
                  <a:lnTo>
                    <a:pt x="4235" y="685"/>
                  </a:lnTo>
                  <a:lnTo>
                    <a:pt x="4235" y="686"/>
                  </a:lnTo>
                  <a:lnTo>
                    <a:pt x="4236" y="686"/>
                  </a:lnTo>
                  <a:lnTo>
                    <a:pt x="4251" y="703"/>
                  </a:lnTo>
                  <a:lnTo>
                    <a:pt x="4268" y="723"/>
                  </a:lnTo>
                  <a:lnTo>
                    <a:pt x="4269" y="723"/>
                  </a:lnTo>
                  <a:lnTo>
                    <a:pt x="4269" y="724"/>
                  </a:lnTo>
                  <a:lnTo>
                    <a:pt x="4284" y="740"/>
                  </a:lnTo>
                  <a:lnTo>
                    <a:pt x="4301" y="761"/>
                  </a:lnTo>
                  <a:lnTo>
                    <a:pt x="4301" y="761"/>
                  </a:lnTo>
                  <a:lnTo>
                    <a:pt x="4302" y="762"/>
                  </a:lnTo>
                  <a:lnTo>
                    <a:pt x="4315" y="779"/>
                  </a:lnTo>
                  <a:lnTo>
                    <a:pt x="4332" y="800"/>
                  </a:lnTo>
                  <a:lnTo>
                    <a:pt x="4333" y="801"/>
                  </a:lnTo>
                  <a:lnTo>
                    <a:pt x="4333" y="801"/>
                  </a:lnTo>
                  <a:lnTo>
                    <a:pt x="4346" y="817"/>
                  </a:lnTo>
                  <a:lnTo>
                    <a:pt x="4363" y="840"/>
                  </a:lnTo>
                  <a:lnTo>
                    <a:pt x="4363" y="841"/>
                  </a:lnTo>
                  <a:lnTo>
                    <a:pt x="4364" y="841"/>
                  </a:lnTo>
                  <a:lnTo>
                    <a:pt x="4376" y="857"/>
                  </a:lnTo>
                  <a:lnTo>
                    <a:pt x="4392" y="880"/>
                  </a:lnTo>
                  <a:lnTo>
                    <a:pt x="4393" y="881"/>
                  </a:lnTo>
                  <a:lnTo>
                    <a:pt x="4393" y="882"/>
                  </a:lnTo>
                  <a:lnTo>
                    <a:pt x="4404" y="897"/>
                  </a:lnTo>
                  <a:lnTo>
                    <a:pt x="4421" y="922"/>
                  </a:lnTo>
                  <a:lnTo>
                    <a:pt x="4422" y="923"/>
                  </a:lnTo>
                  <a:lnTo>
                    <a:pt x="4422" y="923"/>
                  </a:lnTo>
                  <a:lnTo>
                    <a:pt x="4432" y="938"/>
                  </a:lnTo>
                  <a:lnTo>
                    <a:pt x="4449" y="964"/>
                  </a:lnTo>
                  <a:lnTo>
                    <a:pt x="4449" y="965"/>
                  </a:lnTo>
                  <a:lnTo>
                    <a:pt x="4450" y="965"/>
                  </a:lnTo>
                  <a:lnTo>
                    <a:pt x="4459" y="980"/>
                  </a:lnTo>
                  <a:lnTo>
                    <a:pt x="4476" y="1007"/>
                  </a:lnTo>
                  <a:lnTo>
                    <a:pt x="4476" y="1007"/>
                  </a:lnTo>
                  <a:lnTo>
                    <a:pt x="4476" y="1008"/>
                  </a:lnTo>
                  <a:lnTo>
                    <a:pt x="4485" y="1022"/>
                  </a:lnTo>
                  <a:lnTo>
                    <a:pt x="4501" y="1050"/>
                  </a:lnTo>
                  <a:lnTo>
                    <a:pt x="4502" y="1051"/>
                  </a:lnTo>
                  <a:lnTo>
                    <a:pt x="4502" y="1051"/>
                  </a:lnTo>
                  <a:lnTo>
                    <a:pt x="4510" y="1065"/>
                  </a:lnTo>
                  <a:lnTo>
                    <a:pt x="4526" y="1095"/>
                  </a:lnTo>
                  <a:lnTo>
                    <a:pt x="4526" y="1095"/>
                  </a:lnTo>
                  <a:lnTo>
                    <a:pt x="4527" y="1095"/>
                  </a:lnTo>
                  <a:lnTo>
                    <a:pt x="4534" y="1109"/>
                  </a:lnTo>
                  <a:cubicBezTo>
                    <a:pt x="4691" y="1402"/>
                    <a:pt x="4779" y="1737"/>
                    <a:pt x="4779" y="2093"/>
                  </a:cubicBezTo>
                  <a:lnTo>
                    <a:pt x="4779" y="2094"/>
                  </a:lnTo>
                  <a:lnTo>
                    <a:pt x="4779" y="2094"/>
                  </a:lnTo>
                  <a:lnTo>
                    <a:pt x="4778" y="2140"/>
                  </a:lnTo>
                  <a:cubicBezTo>
                    <a:pt x="4768" y="2627"/>
                    <a:pt x="4590" y="3073"/>
                    <a:pt x="4301" y="3424"/>
                  </a:cubicBezTo>
                  <a:lnTo>
                    <a:pt x="4301" y="3424"/>
                  </a:lnTo>
                  <a:lnTo>
                    <a:pt x="2775" y="3424"/>
                  </a:lnTo>
                  <a:lnTo>
                    <a:pt x="2789" y="3423"/>
                  </a:lnTo>
                  <a:cubicBezTo>
                    <a:pt x="3478" y="3371"/>
                    <a:pt x="4021" y="2795"/>
                    <a:pt x="4021" y="2093"/>
                  </a:cubicBezTo>
                  <a:cubicBezTo>
                    <a:pt x="4021" y="1897"/>
                    <a:pt x="3979" y="1711"/>
                    <a:pt x="3903" y="1543"/>
                  </a:cubicBezTo>
                  <a:lnTo>
                    <a:pt x="3890" y="1514"/>
                  </a:lnTo>
                  <a:lnTo>
                    <a:pt x="3889" y="1513"/>
                  </a:lnTo>
                  <a:lnTo>
                    <a:pt x="3875" y="1486"/>
                  </a:lnTo>
                  <a:lnTo>
                    <a:pt x="3874" y="1484"/>
                  </a:lnTo>
                  <a:lnTo>
                    <a:pt x="3860" y="1457"/>
                  </a:lnTo>
                  <a:lnTo>
                    <a:pt x="3859" y="1455"/>
                  </a:lnTo>
                  <a:lnTo>
                    <a:pt x="3845" y="1429"/>
                  </a:lnTo>
                  <a:lnTo>
                    <a:pt x="3843" y="1426"/>
                  </a:lnTo>
                  <a:lnTo>
                    <a:pt x="3829" y="1402"/>
                  </a:lnTo>
                  <a:lnTo>
                    <a:pt x="3826" y="1398"/>
                  </a:lnTo>
                  <a:lnTo>
                    <a:pt x="3812" y="1375"/>
                  </a:lnTo>
                  <a:lnTo>
                    <a:pt x="3809" y="1370"/>
                  </a:lnTo>
                  <a:lnTo>
                    <a:pt x="3794" y="1348"/>
                  </a:lnTo>
                  <a:lnTo>
                    <a:pt x="3791" y="1343"/>
                  </a:lnTo>
                  <a:lnTo>
                    <a:pt x="3776" y="1322"/>
                  </a:lnTo>
                  <a:lnTo>
                    <a:pt x="3772" y="1317"/>
                  </a:lnTo>
                  <a:lnTo>
                    <a:pt x="3758" y="1297"/>
                  </a:lnTo>
                  <a:lnTo>
                    <a:pt x="3753" y="1291"/>
                  </a:lnTo>
                  <a:lnTo>
                    <a:pt x="3738" y="1271"/>
                  </a:lnTo>
                  <a:lnTo>
                    <a:pt x="3734" y="1265"/>
                  </a:lnTo>
                  <a:lnTo>
                    <a:pt x="3719" y="1247"/>
                  </a:lnTo>
                  <a:lnTo>
                    <a:pt x="3713" y="1240"/>
                  </a:lnTo>
                  <a:lnTo>
                    <a:pt x="3698" y="1222"/>
                  </a:lnTo>
                  <a:lnTo>
                    <a:pt x="3692" y="1216"/>
                  </a:lnTo>
                  <a:lnTo>
                    <a:pt x="3677" y="1198"/>
                  </a:lnTo>
                  <a:lnTo>
                    <a:pt x="3671" y="1192"/>
                  </a:lnTo>
                  <a:lnTo>
                    <a:pt x="3656" y="1175"/>
                  </a:lnTo>
                  <a:lnTo>
                    <a:pt x="3649" y="1168"/>
                  </a:lnTo>
                  <a:lnTo>
                    <a:pt x="3633" y="1152"/>
                  </a:lnTo>
                  <a:lnTo>
                    <a:pt x="3627" y="1146"/>
                  </a:lnTo>
                  <a:lnTo>
                    <a:pt x="3611" y="1130"/>
                  </a:lnTo>
                  <a:lnTo>
                    <a:pt x="3604" y="1124"/>
                  </a:lnTo>
                  <a:lnTo>
                    <a:pt x="3587" y="1108"/>
                  </a:lnTo>
                  <a:lnTo>
                    <a:pt x="3581" y="1102"/>
                  </a:lnTo>
                  <a:lnTo>
                    <a:pt x="3564" y="1087"/>
                  </a:lnTo>
                  <a:lnTo>
                    <a:pt x="3557" y="1081"/>
                  </a:lnTo>
                  <a:lnTo>
                    <a:pt x="3539" y="1066"/>
                  </a:lnTo>
                  <a:lnTo>
                    <a:pt x="3533" y="1060"/>
                  </a:lnTo>
                  <a:lnTo>
                    <a:pt x="3514" y="1046"/>
                  </a:lnTo>
                  <a:lnTo>
                    <a:pt x="3508" y="1041"/>
                  </a:lnTo>
                  <a:lnTo>
                    <a:pt x="3489" y="1026"/>
                  </a:lnTo>
                  <a:lnTo>
                    <a:pt x="3483" y="1021"/>
                  </a:lnTo>
                  <a:lnTo>
                    <a:pt x="3463" y="1007"/>
                  </a:lnTo>
                  <a:lnTo>
                    <a:pt x="3457" y="1003"/>
                  </a:lnTo>
                  <a:lnTo>
                    <a:pt x="3436" y="988"/>
                  </a:lnTo>
                  <a:lnTo>
                    <a:pt x="3431" y="985"/>
                  </a:lnTo>
                  <a:lnTo>
                    <a:pt x="3409" y="970"/>
                  </a:lnTo>
                  <a:lnTo>
                    <a:pt x="3404" y="967"/>
                  </a:lnTo>
                  <a:lnTo>
                    <a:pt x="3381" y="953"/>
                  </a:lnTo>
                  <a:lnTo>
                    <a:pt x="3377" y="951"/>
                  </a:lnTo>
                  <a:lnTo>
                    <a:pt x="3352" y="936"/>
                  </a:lnTo>
                  <a:lnTo>
                    <a:pt x="3350" y="934"/>
                  </a:lnTo>
                  <a:lnTo>
                    <a:pt x="3323" y="919"/>
                  </a:lnTo>
                  <a:lnTo>
                    <a:pt x="3322" y="919"/>
                  </a:lnTo>
                  <a:lnTo>
                    <a:pt x="3294" y="904"/>
                  </a:lnTo>
                  <a:cubicBezTo>
                    <a:pt x="3121" y="816"/>
                    <a:pt x="2927" y="764"/>
                    <a:pt x="2721" y="758"/>
                  </a:cubicBezTo>
                  <a:lnTo>
                    <a:pt x="2688" y="758"/>
                  </a:lnTo>
                  <a:lnTo>
                    <a:pt x="2685" y="758"/>
                  </a:lnTo>
                  <a:lnTo>
                    <a:pt x="2664" y="758"/>
                  </a:lnTo>
                  <a:lnTo>
                    <a:pt x="2648" y="759"/>
                  </a:lnTo>
                  <a:cubicBezTo>
                    <a:pt x="2637" y="759"/>
                    <a:pt x="2626" y="760"/>
                    <a:pt x="2614" y="760"/>
                  </a:cubicBezTo>
                  <a:lnTo>
                    <a:pt x="2606" y="760"/>
                  </a:lnTo>
                  <a:lnTo>
                    <a:pt x="2584" y="762"/>
                  </a:lnTo>
                  <a:lnTo>
                    <a:pt x="2582" y="762"/>
                  </a:lnTo>
                  <a:lnTo>
                    <a:pt x="1071" y="762"/>
                  </a:lnTo>
                  <a:lnTo>
                    <a:pt x="1072" y="761"/>
                  </a:lnTo>
                  <a:lnTo>
                    <a:pt x="1072" y="761"/>
                  </a:lnTo>
                  <a:lnTo>
                    <a:pt x="326" y="761"/>
                  </a:lnTo>
                  <a:lnTo>
                    <a:pt x="326" y="758"/>
                  </a:lnTo>
                  <a:lnTo>
                    <a:pt x="325" y="758"/>
                  </a:lnTo>
                  <a:cubicBezTo>
                    <a:pt x="324" y="757"/>
                    <a:pt x="323" y="756"/>
                    <a:pt x="322" y="755"/>
                  </a:cubicBezTo>
                  <a:lnTo>
                    <a:pt x="8" y="406"/>
                  </a:lnTo>
                  <a:cubicBezTo>
                    <a:pt x="5" y="403"/>
                    <a:pt x="3" y="399"/>
                    <a:pt x="2" y="395"/>
                  </a:cubicBezTo>
                  <a:cubicBezTo>
                    <a:pt x="-2" y="381"/>
                    <a:pt x="0" y="362"/>
                    <a:pt x="8" y="354"/>
                  </a:cubicBezTo>
                  <a:lnTo>
                    <a:pt x="322" y="5"/>
                  </a:lnTo>
                  <a:cubicBezTo>
                    <a:pt x="323" y="4"/>
                    <a:pt x="324" y="3"/>
                    <a:pt x="325" y="2"/>
                  </a:cubicBezTo>
                  <a:lnTo>
                    <a:pt x="326" y="2"/>
                  </a:lnTo>
                  <a:lnTo>
                    <a:pt x="326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-2520000"/>
                  </a:schemeClr>
                </a:gs>
                <a:gs pos="100000">
                  <a:schemeClr val="accent1"/>
                </a:gs>
                <a:gs pos="0">
                  <a:srgbClr val="7294D7"/>
                </a:gs>
              </a:gsLst>
              <a:lin ang="5400000" scaled="1"/>
            </a:gradFill>
          </p:spPr>
          <p:style>
            <a:lnRef idx="0">
              <a:srgbClr val="FFFFFF"/>
            </a:lnRef>
            <a:fillRef idx="3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  <p:sp>
          <p:nvSpPr>
            <p:cNvPr id="67" name="任意多边形 11"/>
            <p:cNvSpPr/>
            <p:nvPr>
              <p:custDataLst>
                <p:tags r:id="rId2"/>
              </p:custDataLst>
            </p:nvPr>
          </p:nvSpPr>
          <p:spPr>
            <a:xfrm rot="18000000">
              <a:off x="2132" y="4056"/>
              <a:ext cx="4808" cy="3445"/>
            </a:xfrm>
            <a:custGeom>
              <a:avLst/>
              <a:gdLst>
                <a:gd name="adj" fmla="val 18112"/>
                <a:gd name="a" fmla="pin 0 adj 50000"/>
                <a:gd name="dr" fmla="*/ ss a 100000"/>
                <a:gd name="iwd2" fmla="+- wd2 0 dr"/>
                <a:gd name="ihd2" fmla="+- hd2 0 dr"/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779" h="3424">
                  <a:moveTo>
                    <a:pt x="326" y="0"/>
                  </a:moveTo>
                  <a:lnTo>
                    <a:pt x="2687" y="0"/>
                  </a:lnTo>
                  <a:lnTo>
                    <a:pt x="2701" y="0"/>
                  </a:lnTo>
                  <a:lnTo>
                    <a:pt x="2716" y="0"/>
                  </a:lnTo>
                  <a:lnTo>
                    <a:pt x="2741" y="1"/>
                  </a:lnTo>
                  <a:cubicBezTo>
                    <a:pt x="2848" y="3"/>
                    <a:pt x="2954" y="14"/>
                    <a:pt x="3057" y="33"/>
                  </a:cubicBezTo>
                  <a:lnTo>
                    <a:pt x="3099" y="41"/>
                  </a:lnTo>
                  <a:lnTo>
                    <a:pt x="3103" y="42"/>
                  </a:lnTo>
                  <a:lnTo>
                    <a:pt x="3104" y="42"/>
                  </a:lnTo>
                  <a:lnTo>
                    <a:pt x="3108" y="43"/>
                  </a:lnTo>
                  <a:lnTo>
                    <a:pt x="3139" y="49"/>
                  </a:lnTo>
                  <a:lnTo>
                    <a:pt x="3153" y="52"/>
                  </a:lnTo>
                  <a:lnTo>
                    <a:pt x="3155" y="53"/>
                  </a:lnTo>
                  <a:lnTo>
                    <a:pt x="3159" y="54"/>
                  </a:lnTo>
                  <a:lnTo>
                    <a:pt x="3182" y="59"/>
                  </a:lnTo>
                  <a:lnTo>
                    <a:pt x="3203" y="64"/>
                  </a:lnTo>
                  <a:lnTo>
                    <a:pt x="3206" y="65"/>
                  </a:lnTo>
                  <a:lnTo>
                    <a:pt x="3209" y="66"/>
                  </a:lnTo>
                  <a:lnTo>
                    <a:pt x="3226" y="70"/>
                  </a:lnTo>
                  <a:lnTo>
                    <a:pt x="3252" y="77"/>
                  </a:lnTo>
                  <a:lnTo>
                    <a:pt x="3257" y="79"/>
                  </a:lnTo>
                  <a:lnTo>
                    <a:pt x="3259" y="79"/>
                  </a:lnTo>
                  <a:lnTo>
                    <a:pt x="3271" y="83"/>
                  </a:lnTo>
                  <a:lnTo>
                    <a:pt x="3301" y="92"/>
                  </a:lnTo>
                  <a:lnTo>
                    <a:pt x="3307" y="94"/>
                  </a:lnTo>
                  <a:lnTo>
                    <a:pt x="3309" y="94"/>
                  </a:lnTo>
                  <a:lnTo>
                    <a:pt x="3317" y="97"/>
                  </a:lnTo>
                  <a:lnTo>
                    <a:pt x="3349" y="107"/>
                  </a:lnTo>
                  <a:lnTo>
                    <a:pt x="3356" y="110"/>
                  </a:lnTo>
                  <a:lnTo>
                    <a:pt x="3358" y="110"/>
                  </a:lnTo>
                  <a:lnTo>
                    <a:pt x="3363" y="112"/>
                  </a:lnTo>
                  <a:lnTo>
                    <a:pt x="3397" y="123"/>
                  </a:lnTo>
                  <a:lnTo>
                    <a:pt x="3405" y="127"/>
                  </a:lnTo>
                  <a:lnTo>
                    <a:pt x="3406" y="127"/>
                  </a:lnTo>
                  <a:lnTo>
                    <a:pt x="3409" y="128"/>
                  </a:lnTo>
                  <a:lnTo>
                    <a:pt x="3444" y="141"/>
                  </a:lnTo>
                  <a:lnTo>
                    <a:pt x="3453" y="145"/>
                  </a:lnTo>
                  <a:lnTo>
                    <a:pt x="3454" y="145"/>
                  </a:lnTo>
                  <a:lnTo>
                    <a:pt x="3455" y="146"/>
                  </a:lnTo>
                  <a:lnTo>
                    <a:pt x="3490" y="160"/>
                  </a:lnTo>
                  <a:lnTo>
                    <a:pt x="3501" y="164"/>
                  </a:lnTo>
                  <a:lnTo>
                    <a:pt x="3501" y="164"/>
                  </a:lnTo>
                  <a:lnTo>
                    <a:pt x="3501" y="165"/>
                  </a:lnTo>
                  <a:lnTo>
                    <a:pt x="3536" y="180"/>
                  </a:lnTo>
                  <a:cubicBezTo>
                    <a:pt x="3765" y="281"/>
                    <a:pt x="3972" y="423"/>
                    <a:pt x="4149" y="596"/>
                  </a:cubicBezTo>
                  <a:lnTo>
                    <a:pt x="4166" y="613"/>
                  </a:lnTo>
                  <a:lnTo>
                    <a:pt x="4166" y="613"/>
                  </a:lnTo>
                  <a:lnTo>
                    <a:pt x="4166" y="613"/>
                  </a:lnTo>
                  <a:lnTo>
                    <a:pt x="4184" y="631"/>
                  </a:lnTo>
                  <a:lnTo>
                    <a:pt x="4201" y="649"/>
                  </a:lnTo>
                  <a:lnTo>
                    <a:pt x="4201" y="649"/>
                  </a:lnTo>
                  <a:lnTo>
                    <a:pt x="4201" y="649"/>
                  </a:lnTo>
                  <a:lnTo>
                    <a:pt x="4218" y="667"/>
                  </a:lnTo>
                  <a:lnTo>
                    <a:pt x="4235" y="685"/>
                  </a:lnTo>
                  <a:lnTo>
                    <a:pt x="4235" y="686"/>
                  </a:lnTo>
                  <a:lnTo>
                    <a:pt x="4236" y="686"/>
                  </a:lnTo>
                  <a:lnTo>
                    <a:pt x="4251" y="703"/>
                  </a:lnTo>
                  <a:lnTo>
                    <a:pt x="4268" y="723"/>
                  </a:lnTo>
                  <a:lnTo>
                    <a:pt x="4269" y="723"/>
                  </a:lnTo>
                  <a:lnTo>
                    <a:pt x="4269" y="724"/>
                  </a:lnTo>
                  <a:lnTo>
                    <a:pt x="4284" y="740"/>
                  </a:lnTo>
                  <a:lnTo>
                    <a:pt x="4301" y="761"/>
                  </a:lnTo>
                  <a:lnTo>
                    <a:pt x="4301" y="761"/>
                  </a:lnTo>
                  <a:lnTo>
                    <a:pt x="4302" y="762"/>
                  </a:lnTo>
                  <a:lnTo>
                    <a:pt x="4315" y="779"/>
                  </a:lnTo>
                  <a:lnTo>
                    <a:pt x="4332" y="800"/>
                  </a:lnTo>
                  <a:lnTo>
                    <a:pt x="4333" y="801"/>
                  </a:lnTo>
                  <a:lnTo>
                    <a:pt x="4333" y="801"/>
                  </a:lnTo>
                  <a:lnTo>
                    <a:pt x="4346" y="817"/>
                  </a:lnTo>
                  <a:lnTo>
                    <a:pt x="4363" y="840"/>
                  </a:lnTo>
                  <a:lnTo>
                    <a:pt x="4363" y="841"/>
                  </a:lnTo>
                  <a:lnTo>
                    <a:pt x="4364" y="841"/>
                  </a:lnTo>
                  <a:lnTo>
                    <a:pt x="4376" y="857"/>
                  </a:lnTo>
                  <a:lnTo>
                    <a:pt x="4392" y="880"/>
                  </a:lnTo>
                  <a:lnTo>
                    <a:pt x="4393" y="881"/>
                  </a:lnTo>
                  <a:lnTo>
                    <a:pt x="4393" y="882"/>
                  </a:lnTo>
                  <a:lnTo>
                    <a:pt x="4404" y="897"/>
                  </a:lnTo>
                  <a:lnTo>
                    <a:pt x="4421" y="922"/>
                  </a:lnTo>
                  <a:lnTo>
                    <a:pt x="4422" y="923"/>
                  </a:lnTo>
                  <a:lnTo>
                    <a:pt x="4422" y="923"/>
                  </a:lnTo>
                  <a:lnTo>
                    <a:pt x="4432" y="938"/>
                  </a:lnTo>
                  <a:lnTo>
                    <a:pt x="4449" y="964"/>
                  </a:lnTo>
                  <a:lnTo>
                    <a:pt x="4449" y="965"/>
                  </a:lnTo>
                  <a:lnTo>
                    <a:pt x="4450" y="965"/>
                  </a:lnTo>
                  <a:lnTo>
                    <a:pt x="4459" y="980"/>
                  </a:lnTo>
                  <a:lnTo>
                    <a:pt x="4476" y="1007"/>
                  </a:lnTo>
                  <a:lnTo>
                    <a:pt x="4476" y="1007"/>
                  </a:lnTo>
                  <a:lnTo>
                    <a:pt x="4476" y="1008"/>
                  </a:lnTo>
                  <a:lnTo>
                    <a:pt x="4485" y="1022"/>
                  </a:lnTo>
                  <a:lnTo>
                    <a:pt x="4501" y="1050"/>
                  </a:lnTo>
                  <a:lnTo>
                    <a:pt x="4502" y="1051"/>
                  </a:lnTo>
                  <a:lnTo>
                    <a:pt x="4502" y="1051"/>
                  </a:lnTo>
                  <a:lnTo>
                    <a:pt x="4510" y="1065"/>
                  </a:lnTo>
                  <a:lnTo>
                    <a:pt x="4526" y="1095"/>
                  </a:lnTo>
                  <a:lnTo>
                    <a:pt x="4526" y="1095"/>
                  </a:lnTo>
                  <a:lnTo>
                    <a:pt x="4527" y="1095"/>
                  </a:lnTo>
                  <a:lnTo>
                    <a:pt x="4534" y="1109"/>
                  </a:lnTo>
                  <a:cubicBezTo>
                    <a:pt x="4691" y="1402"/>
                    <a:pt x="4779" y="1737"/>
                    <a:pt x="4779" y="2093"/>
                  </a:cubicBezTo>
                  <a:lnTo>
                    <a:pt x="4779" y="2094"/>
                  </a:lnTo>
                  <a:lnTo>
                    <a:pt x="4779" y="2094"/>
                  </a:lnTo>
                  <a:lnTo>
                    <a:pt x="4778" y="2140"/>
                  </a:lnTo>
                  <a:cubicBezTo>
                    <a:pt x="4768" y="2627"/>
                    <a:pt x="4590" y="3073"/>
                    <a:pt x="4301" y="3424"/>
                  </a:cubicBezTo>
                  <a:lnTo>
                    <a:pt x="4301" y="3424"/>
                  </a:lnTo>
                  <a:lnTo>
                    <a:pt x="2775" y="3424"/>
                  </a:lnTo>
                  <a:lnTo>
                    <a:pt x="2789" y="3423"/>
                  </a:lnTo>
                  <a:cubicBezTo>
                    <a:pt x="3478" y="3371"/>
                    <a:pt x="4021" y="2795"/>
                    <a:pt x="4021" y="2093"/>
                  </a:cubicBezTo>
                  <a:cubicBezTo>
                    <a:pt x="4021" y="1897"/>
                    <a:pt x="3979" y="1711"/>
                    <a:pt x="3903" y="1543"/>
                  </a:cubicBezTo>
                  <a:lnTo>
                    <a:pt x="3890" y="1514"/>
                  </a:lnTo>
                  <a:lnTo>
                    <a:pt x="3889" y="1513"/>
                  </a:lnTo>
                  <a:lnTo>
                    <a:pt x="3875" y="1486"/>
                  </a:lnTo>
                  <a:lnTo>
                    <a:pt x="3874" y="1484"/>
                  </a:lnTo>
                  <a:lnTo>
                    <a:pt x="3860" y="1457"/>
                  </a:lnTo>
                  <a:lnTo>
                    <a:pt x="3859" y="1455"/>
                  </a:lnTo>
                  <a:lnTo>
                    <a:pt x="3845" y="1429"/>
                  </a:lnTo>
                  <a:lnTo>
                    <a:pt x="3843" y="1426"/>
                  </a:lnTo>
                  <a:lnTo>
                    <a:pt x="3829" y="1402"/>
                  </a:lnTo>
                  <a:lnTo>
                    <a:pt x="3826" y="1398"/>
                  </a:lnTo>
                  <a:lnTo>
                    <a:pt x="3812" y="1375"/>
                  </a:lnTo>
                  <a:lnTo>
                    <a:pt x="3809" y="1370"/>
                  </a:lnTo>
                  <a:lnTo>
                    <a:pt x="3794" y="1348"/>
                  </a:lnTo>
                  <a:lnTo>
                    <a:pt x="3791" y="1343"/>
                  </a:lnTo>
                  <a:lnTo>
                    <a:pt x="3776" y="1322"/>
                  </a:lnTo>
                  <a:lnTo>
                    <a:pt x="3772" y="1317"/>
                  </a:lnTo>
                  <a:lnTo>
                    <a:pt x="3758" y="1297"/>
                  </a:lnTo>
                  <a:lnTo>
                    <a:pt x="3753" y="1291"/>
                  </a:lnTo>
                  <a:lnTo>
                    <a:pt x="3738" y="1271"/>
                  </a:lnTo>
                  <a:lnTo>
                    <a:pt x="3734" y="1265"/>
                  </a:lnTo>
                  <a:lnTo>
                    <a:pt x="3719" y="1247"/>
                  </a:lnTo>
                  <a:lnTo>
                    <a:pt x="3713" y="1240"/>
                  </a:lnTo>
                  <a:lnTo>
                    <a:pt x="3698" y="1222"/>
                  </a:lnTo>
                  <a:lnTo>
                    <a:pt x="3692" y="1216"/>
                  </a:lnTo>
                  <a:lnTo>
                    <a:pt x="3677" y="1198"/>
                  </a:lnTo>
                  <a:lnTo>
                    <a:pt x="3671" y="1192"/>
                  </a:lnTo>
                  <a:lnTo>
                    <a:pt x="3656" y="1175"/>
                  </a:lnTo>
                  <a:lnTo>
                    <a:pt x="3649" y="1168"/>
                  </a:lnTo>
                  <a:lnTo>
                    <a:pt x="3633" y="1152"/>
                  </a:lnTo>
                  <a:lnTo>
                    <a:pt x="3627" y="1146"/>
                  </a:lnTo>
                  <a:lnTo>
                    <a:pt x="3611" y="1130"/>
                  </a:lnTo>
                  <a:lnTo>
                    <a:pt x="3604" y="1124"/>
                  </a:lnTo>
                  <a:lnTo>
                    <a:pt x="3587" y="1108"/>
                  </a:lnTo>
                  <a:lnTo>
                    <a:pt x="3581" y="1102"/>
                  </a:lnTo>
                  <a:lnTo>
                    <a:pt x="3564" y="1087"/>
                  </a:lnTo>
                  <a:lnTo>
                    <a:pt x="3557" y="1081"/>
                  </a:lnTo>
                  <a:lnTo>
                    <a:pt x="3539" y="1066"/>
                  </a:lnTo>
                  <a:lnTo>
                    <a:pt x="3533" y="1060"/>
                  </a:lnTo>
                  <a:lnTo>
                    <a:pt x="3514" y="1046"/>
                  </a:lnTo>
                  <a:lnTo>
                    <a:pt x="3508" y="1041"/>
                  </a:lnTo>
                  <a:lnTo>
                    <a:pt x="3489" y="1026"/>
                  </a:lnTo>
                  <a:lnTo>
                    <a:pt x="3483" y="1021"/>
                  </a:lnTo>
                  <a:lnTo>
                    <a:pt x="3463" y="1007"/>
                  </a:lnTo>
                  <a:lnTo>
                    <a:pt x="3457" y="1003"/>
                  </a:lnTo>
                  <a:lnTo>
                    <a:pt x="3436" y="988"/>
                  </a:lnTo>
                  <a:lnTo>
                    <a:pt x="3431" y="985"/>
                  </a:lnTo>
                  <a:lnTo>
                    <a:pt x="3409" y="970"/>
                  </a:lnTo>
                  <a:lnTo>
                    <a:pt x="3404" y="967"/>
                  </a:lnTo>
                  <a:lnTo>
                    <a:pt x="3381" y="953"/>
                  </a:lnTo>
                  <a:lnTo>
                    <a:pt x="3377" y="951"/>
                  </a:lnTo>
                  <a:lnTo>
                    <a:pt x="3352" y="936"/>
                  </a:lnTo>
                  <a:lnTo>
                    <a:pt x="3350" y="934"/>
                  </a:lnTo>
                  <a:lnTo>
                    <a:pt x="3323" y="919"/>
                  </a:lnTo>
                  <a:lnTo>
                    <a:pt x="3322" y="919"/>
                  </a:lnTo>
                  <a:lnTo>
                    <a:pt x="3294" y="904"/>
                  </a:lnTo>
                  <a:cubicBezTo>
                    <a:pt x="3121" y="816"/>
                    <a:pt x="2927" y="764"/>
                    <a:pt x="2721" y="758"/>
                  </a:cubicBezTo>
                  <a:lnTo>
                    <a:pt x="2688" y="758"/>
                  </a:lnTo>
                  <a:lnTo>
                    <a:pt x="2685" y="758"/>
                  </a:lnTo>
                  <a:lnTo>
                    <a:pt x="2664" y="758"/>
                  </a:lnTo>
                  <a:lnTo>
                    <a:pt x="2648" y="759"/>
                  </a:lnTo>
                  <a:cubicBezTo>
                    <a:pt x="2637" y="759"/>
                    <a:pt x="2626" y="760"/>
                    <a:pt x="2614" y="760"/>
                  </a:cubicBezTo>
                  <a:lnTo>
                    <a:pt x="2606" y="760"/>
                  </a:lnTo>
                  <a:lnTo>
                    <a:pt x="2584" y="762"/>
                  </a:lnTo>
                  <a:lnTo>
                    <a:pt x="2582" y="762"/>
                  </a:lnTo>
                  <a:lnTo>
                    <a:pt x="1071" y="762"/>
                  </a:lnTo>
                  <a:lnTo>
                    <a:pt x="1072" y="761"/>
                  </a:lnTo>
                  <a:lnTo>
                    <a:pt x="1072" y="761"/>
                  </a:lnTo>
                  <a:lnTo>
                    <a:pt x="326" y="761"/>
                  </a:lnTo>
                  <a:lnTo>
                    <a:pt x="326" y="758"/>
                  </a:lnTo>
                  <a:lnTo>
                    <a:pt x="325" y="758"/>
                  </a:lnTo>
                  <a:cubicBezTo>
                    <a:pt x="324" y="757"/>
                    <a:pt x="323" y="756"/>
                    <a:pt x="322" y="755"/>
                  </a:cubicBezTo>
                  <a:lnTo>
                    <a:pt x="8" y="406"/>
                  </a:lnTo>
                  <a:cubicBezTo>
                    <a:pt x="5" y="403"/>
                    <a:pt x="3" y="399"/>
                    <a:pt x="2" y="395"/>
                  </a:cubicBezTo>
                  <a:cubicBezTo>
                    <a:pt x="-2" y="381"/>
                    <a:pt x="0" y="362"/>
                    <a:pt x="8" y="354"/>
                  </a:cubicBezTo>
                  <a:lnTo>
                    <a:pt x="322" y="5"/>
                  </a:lnTo>
                  <a:cubicBezTo>
                    <a:pt x="323" y="4"/>
                    <a:pt x="324" y="3"/>
                    <a:pt x="325" y="2"/>
                  </a:cubicBezTo>
                  <a:lnTo>
                    <a:pt x="326" y="2"/>
                  </a:lnTo>
                  <a:lnTo>
                    <a:pt x="326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-2520000"/>
                  </a:schemeClr>
                </a:gs>
                <a:gs pos="100000">
                  <a:schemeClr val="accent1"/>
                </a:gs>
                <a:gs pos="0">
                  <a:srgbClr val="4576CC"/>
                </a:gs>
                <a:gs pos="77000">
                  <a:srgbClr val="7395D7"/>
                </a:gs>
              </a:gsLst>
              <a:lin ang="0" scaled="1"/>
            </a:gradFill>
          </p:spPr>
          <p:style>
            <a:lnRef idx="0">
              <a:srgbClr val="FFFFFF"/>
            </a:lnRef>
            <a:fillRef idx="3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  <p:sp>
          <p:nvSpPr>
            <p:cNvPr id="68" name="任意多边形: 形状 67"/>
            <p:cNvSpPr/>
            <p:nvPr>
              <p:custDataLst>
                <p:tags r:id="rId3"/>
              </p:custDataLst>
            </p:nvPr>
          </p:nvSpPr>
          <p:spPr>
            <a:xfrm rot="3600000">
              <a:off x="2842" y="3457"/>
              <a:ext cx="4673" cy="3470"/>
            </a:xfrm>
            <a:custGeom>
              <a:avLst/>
              <a:gdLst>
                <a:gd name="connsiteX0" fmla="*/ 2461793 w 2659883"/>
                <a:gd name="connsiteY0" fmla="*/ 1960671 h 1960671"/>
                <a:gd name="connsiteX1" fmla="*/ 2464149 w 2659883"/>
                <a:gd name="connsiteY1" fmla="*/ 1957940 h 1960671"/>
                <a:gd name="connsiteX2" fmla="*/ 2477277 w 2659883"/>
                <a:gd name="connsiteY2" fmla="*/ 1939725 h 1960671"/>
                <a:gd name="connsiteX3" fmla="*/ 2462699 w 2659883"/>
                <a:gd name="connsiteY3" fmla="*/ 1960671 h 1960671"/>
                <a:gd name="connsiteX4" fmla="*/ 4581 w 2659883"/>
                <a:gd name="connsiteY4" fmla="*/ 202710 h 1960671"/>
                <a:gd name="connsiteX5" fmla="*/ 184373 w 2659883"/>
                <a:gd name="connsiteY5" fmla="*/ 2863 h 1960671"/>
                <a:gd name="connsiteX6" fmla="*/ 186091 w 2659883"/>
                <a:gd name="connsiteY6" fmla="*/ 1145 h 1960671"/>
                <a:gd name="connsiteX7" fmla="*/ 186664 w 2659883"/>
                <a:gd name="connsiteY7" fmla="*/ 1145 h 1960671"/>
                <a:gd name="connsiteX8" fmla="*/ 186664 w 2659883"/>
                <a:gd name="connsiteY8" fmla="*/ 0 h 1960671"/>
                <a:gd name="connsiteX9" fmla="*/ 1538543 w 2659883"/>
                <a:gd name="connsiteY9" fmla="*/ 0 h 1960671"/>
                <a:gd name="connsiteX10" fmla="*/ 1546559 w 2659883"/>
                <a:gd name="connsiteY10" fmla="*/ 0 h 1960671"/>
                <a:gd name="connsiteX11" fmla="*/ 1555148 w 2659883"/>
                <a:gd name="connsiteY11" fmla="*/ 0 h 1960671"/>
                <a:gd name="connsiteX12" fmla="*/ 1569463 w 2659883"/>
                <a:gd name="connsiteY12" fmla="*/ 573 h 1960671"/>
                <a:gd name="connsiteX13" fmla="*/ 1750400 w 2659883"/>
                <a:gd name="connsiteY13" fmla="*/ 18897 h 1960671"/>
                <a:gd name="connsiteX14" fmla="*/ 1774449 w 2659883"/>
                <a:gd name="connsiteY14" fmla="*/ 23478 h 1960671"/>
                <a:gd name="connsiteX15" fmla="*/ 1776739 w 2659883"/>
                <a:gd name="connsiteY15" fmla="*/ 24050 h 1960671"/>
                <a:gd name="connsiteX16" fmla="*/ 1777312 w 2659883"/>
                <a:gd name="connsiteY16" fmla="*/ 24050 h 1960671"/>
                <a:gd name="connsiteX17" fmla="*/ 1779602 w 2659883"/>
                <a:gd name="connsiteY17" fmla="*/ 24623 h 1960671"/>
                <a:gd name="connsiteX18" fmla="*/ 1797353 w 2659883"/>
                <a:gd name="connsiteY18" fmla="*/ 28059 h 1960671"/>
                <a:gd name="connsiteX19" fmla="*/ 1805369 w 2659883"/>
                <a:gd name="connsiteY19" fmla="*/ 29777 h 1960671"/>
                <a:gd name="connsiteX20" fmla="*/ 1806514 w 2659883"/>
                <a:gd name="connsiteY20" fmla="*/ 30349 h 1960671"/>
                <a:gd name="connsiteX21" fmla="*/ 1808804 w 2659883"/>
                <a:gd name="connsiteY21" fmla="*/ 30922 h 1960671"/>
                <a:gd name="connsiteX22" fmla="*/ 1821974 w 2659883"/>
                <a:gd name="connsiteY22" fmla="*/ 33785 h 1960671"/>
                <a:gd name="connsiteX23" fmla="*/ 1833998 w 2659883"/>
                <a:gd name="connsiteY23" fmla="*/ 36648 h 1960671"/>
                <a:gd name="connsiteX24" fmla="*/ 1835716 w 2659883"/>
                <a:gd name="connsiteY24" fmla="*/ 37221 h 1960671"/>
                <a:gd name="connsiteX25" fmla="*/ 1837434 w 2659883"/>
                <a:gd name="connsiteY25" fmla="*/ 37793 h 1960671"/>
                <a:gd name="connsiteX26" fmla="*/ 1847168 w 2659883"/>
                <a:gd name="connsiteY26" fmla="*/ 40084 h 1960671"/>
                <a:gd name="connsiteX27" fmla="*/ 1862055 w 2659883"/>
                <a:gd name="connsiteY27" fmla="*/ 44092 h 1960671"/>
                <a:gd name="connsiteX28" fmla="*/ 1864918 w 2659883"/>
                <a:gd name="connsiteY28" fmla="*/ 45238 h 1960671"/>
                <a:gd name="connsiteX29" fmla="*/ 1866063 w 2659883"/>
                <a:gd name="connsiteY29" fmla="*/ 45238 h 1960671"/>
                <a:gd name="connsiteX30" fmla="*/ 1872934 w 2659883"/>
                <a:gd name="connsiteY30" fmla="*/ 47528 h 1960671"/>
                <a:gd name="connsiteX31" fmla="*/ 1890112 w 2659883"/>
                <a:gd name="connsiteY31" fmla="*/ 52682 h 1960671"/>
                <a:gd name="connsiteX32" fmla="*/ 1893547 w 2659883"/>
                <a:gd name="connsiteY32" fmla="*/ 53827 h 1960671"/>
                <a:gd name="connsiteX33" fmla="*/ 1894692 w 2659883"/>
                <a:gd name="connsiteY33" fmla="*/ 53827 h 1960671"/>
                <a:gd name="connsiteX34" fmla="*/ 1899273 w 2659883"/>
                <a:gd name="connsiteY34" fmla="*/ 55545 h 1960671"/>
                <a:gd name="connsiteX35" fmla="*/ 1917596 w 2659883"/>
                <a:gd name="connsiteY35" fmla="*/ 61271 h 1960671"/>
                <a:gd name="connsiteX36" fmla="*/ 1921604 w 2659883"/>
                <a:gd name="connsiteY36" fmla="*/ 62989 h 1960671"/>
                <a:gd name="connsiteX37" fmla="*/ 1922749 w 2659883"/>
                <a:gd name="connsiteY37" fmla="*/ 62989 h 1960671"/>
                <a:gd name="connsiteX38" fmla="*/ 1925612 w 2659883"/>
                <a:gd name="connsiteY38" fmla="*/ 64134 h 1960671"/>
                <a:gd name="connsiteX39" fmla="*/ 1945080 w 2659883"/>
                <a:gd name="connsiteY39" fmla="*/ 70433 h 1960671"/>
                <a:gd name="connsiteX40" fmla="*/ 1949661 w 2659883"/>
                <a:gd name="connsiteY40" fmla="*/ 72724 h 1960671"/>
                <a:gd name="connsiteX41" fmla="*/ 1950233 w 2659883"/>
                <a:gd name="connsiteY41" fmla="*/ 72724 h 1960671"/>
                <a:gd name="connsiteX42" fmla="*/ 1951951 w 2659883"/>
                <a:gd name="connsiteY42" fmla="*/ 73296 h 1960671"/>
                <a:gd name="connsiteX43" fmla="*/ 1971992 w 2659883"/>
                <a:gd name="connsiteY43" fmla="*/ 80740 h 1960671"/>
                <a:gd name="connsiteX44" fmla="*/ 1977145 w 2659883"/>
                <a:gd name="connsiteY44" fmla="*/ 83031 h 1960671"/>
                <a:gd name="connsiteX45" fmla="*/ 1977718 w 2659883"/>
                <a:gd name="connsiteY45" fmla="*/ 83031 h 1960671"/>
                <a:gd name="connsiteX46" fmla="*/ 1978290 w 2659883"/>
                <a:gd name="connsiteY46" fmla="*/ 83603 h 1960671"/>
                <a:gd name="connsiteX47" fmla="*/ 1998331 w 2659883"/>
                <a:gd name="connsiteY47" fmla="*/ 91620 h 1960671"/>
                <a:gd name="connsiteX48" fmla="*/ 2004629 w 2659883"/>
                <a:gd name="connsiteY48" fmla="*/ 93911 h 1960671"/>
                <a:gd name="connsiteX49" fmla="*/ 2004629 w 2659883"/>
                <a:gd name="connsiteY49" fmla="*/ 94483 h 1960671"/>
                <a:gd name="connsiteX50" fmla="*/ 2024670 w 2659883"/>
                <a:gd name="connsiteY50" fmla="*/ 103073 h 1960671"/>
                <a:gd name="connsiteX51" fmla="*/ 2375666 w 2659883"/>
                <a:gd name="connsiteY51" fmla="*/ 341285 h 1960671"/>
                <a:gd name="connsiteX52" fmla="*/ 2385400 w 2659883"/>
                <a:gd name="connsiteY52" fmla="*/ 351020 h 1960671"/>
                <a:gd name="connsiteX53" fmla="*/ 2395707 w 2659883"/>
                <a:gd name="connsiteY53" fmla="*/ 361327 h 1960671"/>
                <a:gd name="connsiteX54" fmla="*/ 2405441 w 2659883"/>
                <a:gd name="connsiteY54" fmla="*/ 371634 h 1960671"/>
                <a:gd name="connsiteX55" fmla="*/ 2415174 w 2659883"/>
                <a:gd name="connsiteY55" fmla="*/ 381942 h 1960671"/>
                <a:gd name="connsiteX56" fmla="*/ 2424908 w 2659883"/>
                <a:gd name="connsiteY56" fmla="*/ 392249 h 1960671"/>
                <a:gd name="connsiteX57" fmla="*/ 2424908 w 2659883"/>
                <a:gd name="connsiteY57" fmla="*/ 392821 h 1960671"/>
                <a:gd name="connsiteX58" fmla="*/ 2425481 w 2659883"/>
                <a:gd name="connsiteY58" fmla="*/ 392821 h 1960671"/>
                <a:gd name="connsiteX59" fmla="*/ 2434070 w 2659883"/>
                <a:gd name="connsiteY59" fmla="*/ 402556 h 1960671"/>
                <a:gd name="connsiteX60" fmla="*/ 2443804 w 2659883"/>
                <a:gd name="connsiteY60" fmla="*/ 414009 h 1960671"/>
                <a:gd name="connsiteX61" fmla="*/ 2444376 w 2659883"/>
                <a:gd name="connsiteY61" fmla="*/ 414009 h 1960671"/>
                <a:gd name="connsiteX62" fmla="*/ 2444376 w 2659883"/>
                <a:gd name="connsiteY62" fmla="*/ 414581 h 1960671"/>
                <a:gd name="connsiteX63" fmla="*/ 2452965 w 2659883"/>
                <a:gd name="connsiteY63" fmla="*/ 423743 h 1960671"/>
                <a:gd name="connsiteX64" fmla="*/ 2462699 w 2659883"/>
                <a:gd name="connsiteY64" fmla="*/ 435768 h 1960671"/>
                <a:gd name="connsiteX65" fmla="*/ 2463272 w 2659883"/>
                <a:gd name="connsiteY65" fmla="*/ 436341 h 1960671"/>
                <a:gd name="connsiteX66" fmla="*/ 2470715 w 2659883"/>
                <a:gd name="connsiteY66" fmla="*/ 446076 h 1960671"/>
                <a:gd name="connsiteX67" fmla="*/ 2480449 w 2659883"/>
                <a:gd name="connsiteY67" fmla="*/ 458101 h 1960671"/>
                <a:gd name="connsiteX68" fmla="*/ 2481022 w 2659883"/>
                <a:gd name="connsiteY68" fmla="*/ 458673 h 1960671"/>
                <a:gd name="connsiteX69" fmla="*/ 2488465 w 2659883"/>
                <a:gd name="connsiteY69" fmla="*/ 467835 h 1960671"/>
                <a:gd name="connsiteX70" fmla="*/ 2498199 w 2659883"/>
                <a:gd name="connsiteY70" fmla="*/ 481006 h 1960671"/>
                <a:gd name="connsiteX71" fmla="*/ 2498199 w 2659883"/>
                <a:gd name="connsiteY71" fmla="*/ 481579 h 1960671"/>
                <a:gd name="connsiteX72" fmla="*/ 2498772 w 2659883"/>
                <a:gd name="connsiteY72" fmla="*/ 481579 h 1960671"/>
                <a:gd name="connsiteX73" fmla="*/ 2505643 w 2659883"/>
                <a:gd name="connsiteY73" fmla="*/ 490741 h 1960671"/>
                <a:gd name="connsiteX74" fmla="*/ 2514805 w 2659883"/>
                <a:gd name="connsiteY74" fmla="*/ 503911 h 1960671"/>
                <a:gd name="connsiteX75" fmla="*/ 2515377 w 2659883"/>
                <a:gd name="connsiteY75" fmla="*/ 504484 h 1960671"/>
                <a:gd name="connsiteX76" fmla="*/ 2515377 w 2659883"/>
                <a:gd name="connsiteY76" fmla="*/ 505056 h 1960671"/>
                <a:gd name="connsiteX77" fmla="*/ 2521676 w 2659883"/>
                <a:gd name="connsiteY77" fmla="*/ 513646 h 1960671"/>
                <a:gd name="connsiteX78" fmla="*/ 2531410 w 2659883"/>
                <a:gd name="connsiteY78" fmla="*/ 527961 h 1960671"/>
                <a:gd name="connsiteX79" fmla="*/ 2531982 w 2659883"/>
                <a:gd name="connsiteY79" fmla="*/ 528534 h 1960671"/>
                <a:gd name="connsiteX80" fmla="*/ 2537708 w 2659883"/>
                <a:gd name="connsiteY80" fmla="*/ 537123 h 1960671"/>
                <a:gd name="connsiteX81" fmla="*/ 2547442 w 2659883"/>
                <a:gd name="connsiteY81" fmla="*/ 552012 h 1960671"/>
                <a:gd name="connsiteX82" fmla="*/ 2547442 w 2659883"/>
                <a:gd name="connsiteY82" fmla="*/ 552584 h 1960671"/>
                <a:gd name="connsiteX83" fmla="*/ 2548015 w 2659883"/>
                <a:gd name="connsiteY83" fmla="*/ 552584 h 1960671"/>
                <a:gd name="connsiteX84" fmla="*/ 2553168 w 2659883"/>
                <a:gd name="connsiteY84" fmla="*/ 561174 h 1960671"/>
                <a:gd name="connsiteX85" fmla="*/ 2562902 w 2659883"/>
                <a:gd name="connsiteY85" fmla="*/ 576634 h 1960671"/>
                <a:gd name="connsiteX86" fmla="*/ 2562902 w 2659883"/>
                <a:gd name="connsiteY86" fmla="*/ 577207 h 1960671"/>
                <a:gd name="connsiteX87" fmla="*/ 2568055 w 2659883"/>
                <a:gd name="connsiteY87" fmla="*/ 585224 h 1960671"/>
                <a:gd name="connsiteX88" fmla="*/ 2577217 w 2659883"/>
                <a:gd name="connsiteY88" fmla="*/ 601257 h 1960671"/>
                <a:gd name="connsiteX89" fmla="*/ 2577789 w 2659883"/>
                <a:gd name="connsiteY89" fmla="*/ 601830 h 1960671"/>
                <a:gd name="connsiteX90" fmla="*/ 2582370 w 2659883"/>
                <a:gd name="connsiteY90" fmla="*/ 609847 h 1960671"/>
                <a:gd name="connsiteX91" fmla="*/ 2591531 w 2659883"/>
                <a:gd name="connsiteY91" fmla="*/ 627025 h 1960671"/>
                <a:gd name="connsiteX92" fmla="*/ 2592104 w 2659883"/>
                <a:gd name="connsiteY92" fmla="*/ 627025 h 1960671"/>
                <a:gd name="connsiteX93" fmla="*/ 2596112 w 2659883"/>
                <a:gd name="connsiteY93" fmla="*/ 635042 h 1960671"/>
                <a:gd name="connsiteX94" fmla="*/ 2655956 w 2659883"/>
                <a:gd name="connsiteY94" fmla="*/ 765198 h 1960671"/>
                <a:gd name="connsiteX95" fmla="*/ 2659883 w 2659883"/>
                <a:gd name="connsiteY95" fmla="*/ 777517 h 1960671"/>
                <a:gd name="connsiteX96" fmla="*/ 2207129 w 2659883"/>
                <a:gd name="connsiteY96" fmla="*/ 1561711 h 1960671"/>
                <a:gd name="connsiteX97" fmla="*/ 2247630 w 2659883"/>
                <a:gd name="connsiteY97" fmla="*/ 1482904 h 1960671"/>
                <a:gd name="connsiteX98" fmla="*/ 2302375 w 2659883"/>
                <a:gd name="connsiteY98" fmla="*/ 1198506 h 1960671"/>
                <a:gd name="connsiteX99" fmla="*/ 2234809 w 2659883"/>
                <a:gd name="connsiteY99" fmla="*/ 883562 h 1960671"/>
                <a:gd name="connsiteX100" fmla="*/ 2227366 w 2659883"/>
                <a:gd name="connsiteY100" fmla="*/ 866956 h 1960671"/>
                <a:gd name="connsiteX101" fmla="*/ 2226793 w 2659883"/>
                <a:gd name="connsiteY101" fmla="*/ 866383 h 1960671"/>
                <a:gd name="connsiteX102" fmla="*/ 2218777 w 2659883"/>
                <a:gd name="connsiteY102" fmla="*/ 850922 h 1960671"/>
                <a:gd name="connsiteX103" fmla="*/ 2218204 w 2659883"/>
                <a:gd name="connsiteY103" fmla="*/ 849777 h 1960671"/>
                <a:gd name="connsiteX104" fmla="*/ 2210188 w 2659883"/>
                <a:gd name="connsiteY104" fmla="*/ 834316 h 1960671"/>
                <a:gd name="connsiteX105" fmla="*/ 2209616 w 2659883"/>
                <a:gd name="connsiteY105" fmla="*/ 833171 h 1960671"/>
                <a:gd name="connsiteX106" fmla="*/ 2201599 w 2659883"/>
                <a:gd name="connsiteY106" fmla="*/ 818283 h 1960671"/>
                <a:gd name="connsiteX107" fmla="*/ 2200454 w 2659883"/>
                <a:gd name="connsiteY107" fmla="*/ 816565 h 1960671"/>
                <a:gd name="connsiteX108" fmla="*/ 2192438 w 2659883"/>
                <a:gd name="connsiteY108" fmla="*/ 802822 h 1960671"/>
                <a:gd name="connsiteX109" fmla="*/ 2190720 w 2659883"/>
                <a:gd name="connsiteY109" fmla="*/ 800531 h 1960671"/>
                <a:gd name="connsiteX110" fmla="*/ 2182704 w 2659883"/>
                <a:gd name="connsiteY110" fmla="*/ 787361 h 1960671"/>
                <a:gd name="connsiteX111" fmla="*/ 2180986 w 2659883"/>
                <a:gd name="connsiteY111" fmla="*/ 784498 h 1960671"/>
                <a:gd name="connsiteX112" fmla="*/ 2172397 w 2659883"/>
                <a:gd name="connsiteY112" fmla="*/ 771900 h 1960671"/>
                <a:gd name="connsiteX113" fmla="*/ 2170680 w 2659883"/>
                <a:gd name="connsiteY113" fmla="*/ 769037 h 1960671"/>
                <a:gd name="connsiteX114" fmla="*/ 2162091 w 2659883"/>
                <a:gd name="connsiteY114" fmla="*/ 757012 h 1960671"/>
                <a:gd name="connsiteX115" fmla="*/ 2159800 w 2659883"/>
                <a:gd name="connsiteY115" fmla="*/ 754148 h 1960671"/>
                <a:gd name="connsiteX116" fmla="*/ 2151784 w 2659883"/>
                <a:gd name="connsiteY116" fmla="*/ 742696 h 1960671"/>
                <a:gd name="connsiteX117" fmla="*/ 2148921 w 2659883"/>
                <a:gd name="connsiteY117" fmla="*/ 739260 h 1960671"/>
                <a:gd name="connsiteX118" fmla="*/ 2140332 w 2659883"/>
                <a:gd name="connsiteY118" fmla="*/ 727808 h 1960671"/>
                <a:gd name="connsiteX119" fmla="*/ 2138042 w 2659883"/>
                <a:gd name="connsiteY119" fmla="*/ 724372 h 1960671"/>
                <a:gd name="connsiteX120" fmla="*/ 2129453 w 2659883"/>
                <a:gd name="connsiteY120" fmla="*/ 714065 h 1960671"/>
                <a:gd name="connsiteX121" fmla="*/ 2126018 w 2659883"/>
                <a:gd name="connsiteY121" fmla="*/ 710056 h 1960671"/>
                <a:gd name="connsiteX122" fmla="*/ 2117429 w 2659883"/>
                <a:gd name="connsiteY122" fmla="*/ 699749 h 1960671"/>
                <a:gd name="connsiteX123" fmla="*/ 2113993 w 2659883"/>
                <a:gd name="connsiteY123" fmla="*/ 696313 h 1960671"/>
                <a:gd name="connsiteX124" fmla="*/ 2105405 w 2659883"/>
                <a:gd name="connsiteY124" fmla="*/ 686006 h 1960671"/>
                <a:gd name="connsiteX125" fmla="*/ 2101969 w 2659883"/>
                <a:gd name="connsiteY125" fmla="*/ 682570 h 1960671"/>
                <a:gd name="connsiteX126" fmla="*/ 2093380 w 2659883"/>
                <a:gd name="connsiteY126" fmla="*/ 672836 h 1960671"/>
                <a:gd name="connsiteX127" fmla="*/ 2089372 w 2659883"/>
                <a:gd name="connsiteY127" fmla="*/ 668827 h 1960671"/>
                <a:gd name="connsiteX128" fmla="*/ 2080211 w 2659883"/>
                <a:gd name="connsiteY128" fmla="*/ 659665 h 1960671"/>
                <a:gd name="connsiteX129" fmla="*/ 2076775 w 2659883"/>
                <a:gd name="connsiteY129" fmla="*/ 656229 h 1960671"/>
                <a:gd name="connsiteX130" fmla="*/ 2067614 w 2659883"/>
                <a:gd name="connsiteY130" fmla="*/ 647067 h 1960671"/>
                <a:gd name="connsiteX131" fmla="*/ 2063606 w 2659883"/>
                <a:gd name="connsiteY131" fmla="*/ 643632 h 1960671"/>
                <a:gd name="connsiteX132" fmla="*/ 2053872 w 2659883"/>
                <a:gd name="connsiteY132" fmla="*/ 634470 h 1960671"/>
                <a:gd name="connsiteX133" fmla="*/ 2050436 w 2659883"/>
                <a:gd name="connsiteY133" fmla="*/ 631034 h 1960671"/>
                <a:gd name="connsiteX134" fmla="*/ 2040702 w 2659883"/>
                <a:gd name="connsiteY134" fmla="*/ 622444 h 1960671"/>
                <a:gd name="connsiteX135" fmla="*/ 2036694 w 2659883"/>
                <a:gd name="connsiteY135" fmla="*/ 619009 h 1960671"/>
                <a:gd name="connsiteX136" fmla="*/ 2026388 w 2659883"/>
                <a:gd name="connsiteY136" fmla="*/ 610419 h 1960671"/>
                <a:gd name="connsiteX137" fmla="*/ 2022952 w 2659883"/>
                <a:gd name="connsiteY137" fmla="*/ 606984 h 1960671"/>
                <a:gd name="connsiteX138" fmla="*/ 2012073 w 2659883"/>
                <a:gd name="connsiteY138" fmla="*/ 598967 h 1960671"/>
                <a:gd name="connsiteX139" fmla="*/ 2008637 w 2659883"/>
                <a:gd name="connsiteY139" fmla="*/ 596104 h 1960671"/>
                <a:gd name="connsiteX140" fmla="*/ 1997758 w 2659883"/>
                <a:gd name="connsiteY140" fmla="*/ 587514 h 1960671"/>
                <a:gd name="connsiteX141" fmla="*/ 1994323 w 2659883"/>
                <a:gd name="connsiteY141" fmla="*/ 584651 h 1960671"/>
                <a:gd name="connsiteX142" fmla="*/ 1982871 w 2659883"/>
                <a:gd name="connsiteY142" fmla="*/ 576634 h 1960671"/>
                <a:gd name="connsiteX143" fmla="*/ 1979435 w 2659883"/>
                <a:gd name="connsiteY143" fmla="*/ 574344 h 1960671"/>
                <a:gd name="connsiteX144" fmla="*/ 1967411 w 2659883"/>
                <a:gd name="connsiteY144" fmla="*/ 565755 h 1960671"/>
                <a:gd name="connsiteX145" fmla="*/ 1964548 w 2659883"/>
                <a:gd name="connsiteY145" fmla="*/ 564037 h 1960671"/>
                <a:gd name="connsiteX146" fmla="*/ 1951951 w 2659883"/>
                <a:gd name="connsiteY146" fmla="*/ 555447 h 1960671"/>
                <a:gd name="connsiteX147" fmla="*/ 1949088 w 2659883"/>
                <a:gd name="connsiteY147" fmla="*/ 553729 h 1960671"/>
                <a:gd name="connsiteX148" fmla="*/ 1935919 w 2659883"/>
                <a:gd name="connsiteY148" fmla="*/ 545713 h 1960671"/>
                <a:gd name="connsiteX149" fmla="*/ 1933628 w 2659883"/>
                <a:gd name="connsiteY149" fmla="*/ 544567 h 1960671"/>
                <a:gd name="connsiteX150" fmla="*/ 1919314 w 2659883"/>
                <a:gd name="connsiteY150" fmla="*/ 535978 h 1960671"/>
                <a:gd name="connsiteX151" fmla="*/ 1918169 w 2659883"/>
                <a:gd name="connsiteY151" fmla="*/ 534833 h 1960671"/>
                <a:gd name="connsiteX152" fmla="*/ 1902709 w 2659883"/>
                <a:gd name="connsiteY152" fmla="*/ 526243 h 1960671"/>
                <a:gd name="connsiteX153" fmla="*/ 1902136 w 2659883"/>
                <a:gd name="connsiteY153" fmla="*/ 526243 h 1960671"/>
                <a:gd name="connsiteX154" fmla="*/ 1886104 w 2659883"/>
                <a:gd name="connsiteY154" fmla="*/ 517654 h 1960671"/>
                <a:gd name="connsiteX155" fmla="*/ 1558011 w 2659883"/>
                <a:gd name="connsiteY155" fmla="*/ 434051 h 1960671"/>
                <a:gd name="connsiteX156" fmla="*/ 1539116 w 2659883"/>
                <a:gd name="connsiteY156" fmla="*/ 434051 h 1960671"/>
                <a:gd name="connsiteX157" fmla="*/ 1537398 w 2659883"/>
                <a:gd name="connsiteY157" fmla="*/ 434051 h 1960671"/>
                <a:gd name="connsiteX158" fmla="*/ 1525373 w 2659883"/>
                <a:gd name="connsiteY158" fmla="*/ 434051 h 1960671"/>
                <a:gd name="connsiteX159" fmla="*/ 1516212 w 2659883"/>
                <a:gd name="connsiteY159" fmla="*/ 434623 h 1960671"/>
                <a:gd name="connsiteX160" fmla="*/ 1496744 w 2659883"/>
                <a:gd name="connsiteY160" fmla="*/ 435196 h 1960671"/>
                <a:gd name="connsiteX161" fmla="*/ 1492163 w 2659883"/>
                <a:gd name="connsiteY161" fmla="*/ 435196 h 1960671"/>
                <a:gd name="connsiteX162" fmla="*/ 1479566 w 2659883"/>
                <a:gd name="connsiteY162" fmla="*/ 436341 h 1960671"/>
                <a:gd name="connsiteX163" fmla="*/ 1478421 w 2659883"/>
                <a:gd name="connsiteY163" fmla="*/ 436341 h 1960671"/>
                <a:gd name="connsiteX164" fmla="*/ 613242 w 2659883"/>
                <a:gd name="connsiteY164" fmla="*/ 436341 h 1960671"/>
                <a:gd name="connsiteX165" fmla="*/ 613814 w 2659883"/>
                <a:gd name="connsiteY165" fmla="*/ 435768 h 1960671"/>
                <a:gd name="connsiteX166" fmla="*/ 186664 w 2659883"/>
                <a:gd name="connsiteY166" fmla="*/ 435768 h 1960671"/>
                <a:gd name="connsiteX167" fmla="*/ 186664 w 2659883"/>
                <a:gd name="connsiteY167" fmla="*/ 434051 h 1960671"/>
                <a:gd name="connsiteX168" fmla="*/ 186091 w 2659883"/>
                <a:gd name="connsiteY168" fmla="*/ 434051 h 1960671"/>
                <a:gd name="connsiteX169" fmla="*/ 184373 w 2659883"/>
                <a:gd name="connsiteY169" fmla="*/ 432333 h 1960671"/>
                <a:gd name="connsiteX170" fmla="*/ 4581 w 2659883"/>
                <a:gd name="connsiteY170" fmla="*/ 232486 h 1960671"/>
                <a:gd name="connsiteX171" fmla="*/ 1145 w 2659883"/>
                <a:gd name="connsiteY171" fmla="*/ 226187 h 1960671"/>
                <a:gd name="connsiteX172" fmla="*/ 4581 w 2659883"/>
                <a:gd name="connsiteY172" fmla="*/ 202710 h 196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2659883" h="1960671">
                  <a:moveTo>
                    <a:pt x="2461793" y="1960671"/>
                  </a:moveTo>
                  <a:lnTo>
                    <a:pt x="2464149" y="1957940"/>
                  </a:lnTo>
                  <a:lnTo>
                    <a:pt x="2477277" y="1939725"/>
                  </a:lnTo>
                  <a:lnTo>
                    <a:pt x="2462699" y="1960671"/>
                  </a:lnTo>
                  <a:close/>
                  <a:moveTo>
                    <a:pt x="4581" y="202710"/>
                  </a:moveTo>
                  <a:lnTo>
                    <a:pt x="184373" y="2863"/>
                  </a:lnTo>
                  <a:cubicBezTo>
                    <a:pt x="184946" y="2291"/>
                    <a:pt x="185519" y="1718"/>
                    <a:pt x="186091" y="1145"/>
                  </a:cubicBezTo>
                  <a:lnTo>
                    <a:pt x="186664" y="1145"/>
                  </a:lnTo>
                  <a:lnTo>
                    <a:pt x="186664" y="0"/>
                  </a:lnTo>
                  <a:lnTo>
                    <a:pt x="1538543" y="0"/>
                  </a:lnTo>
                  <a:lnTo>
                    <a:pt x="1546559" y="0"/>
                  </a:lnTo>
                  <a:lnTo>
                    <a:pt x="1555148" y="0"/>
                  </a:lnTo>
                  <a:lnTo>
                    <a:pt x="1569463" y="573"/>
                  </a:lnTo>
                  <a:cubicBezTo>
                    <a:pt x="1630730" y="1718"/>
                    <a:pt x="1691424" y="8017"/>
                    <a:pt x="1750400" y="18897"/>
                  </a:cubicBezTo>
                  <a:lnTo>
                    <a:pt x="1774449" y="23478"/>
                  </a:lnTo>
                  <a:lnTo>
                    <a:pt x="1776739" y="24050"/>
                  </a:lnTo>
                  <a:lnTo>
                    <a:pt x="1777312" y="24050"/>
                  </a:lnTo>
                  <a:lnTo>
                    <a:pt x="1779602" y="24623"/>
                  </a:lnTo>
                  <a:lnTo>
                    <a:pt x="1797353" y="28059"/>
                  </a:lnTo>
                  <a:lnTo>
                    <a:pt x="1805369" y="29777"/>
                  </a:lnTo>
                  <a:lnTo>
                    <a:pt x="1806514" y="30349"/>
                  </a:lnTo>
                  <a:lnTo>
                    <a:pt x="1808804" y="30922"/>
                  </a:lnTo>
                  <a:lnTo>
                    <a:pt x="1821974" y="33785"/>
                  </a:lnTo>
                  <a:lnTo>
                    <a:pt x="1833998" y="36648"/>
                  </a:lnTo>
                  <a:lnTo>
                    <a:pt x="1835716" y="37221"/>
                  </a:lnTo>
                  <a:lnTo>
                    <a:pt x="1837434" y="37793"/>
                  </a:lnTo>
                  <a:lnTo>
                    <a:pt x="1847168" y="40084"/>
                  </a:lnTo>
                  <a:lnTo>
                    <a:pt x="1862055" y="44092"/>
                  </a:lnTo>
                  <a:lnTo>
                    <a:pt x="1864918" y="45238"/>
                  </a:lnTo>
                  <a:lnTo>
                    <a:pt x="1866063" y="45238"/>
                  </a:lnTo>
                  <a:lnTo>
                    <a:pt x="1872934" y="47528"/>
                  </a:lnTo>
                  <a:lnTo>
                    <a:pt x="1890112" y="52682"/>
                  </a:lnTo>
                  <a:lnTo>
                    <a:pt x="1893547" y="53827"/>
                  </a:lnTo>
                  <a:lnTo>
                    <a:pt x="1894692" y="53827"/>
                  </a:lnTo>
                  <a:lnTo>
                    <a:pt x="1899273" y="55545"/>
                  </a:lnTo>
                  <a:lnTo>
                    <a:pt x="1917596" y="61271"/>
                  </a:lnTo>
                  <a:lnTo>
                    <a:pt x="1921604" y="62989"/>
                  </a:lnTo>
                  <a:lnTo>
                    <a:pt x="1922749" y="62989"/>
                  </a:lnTo>
                  <a:lnTo>
                    <a:pt x="1925612" y="64134"/>
                  </a:lnTo>
                  <a:lnTo>
                    <a:pt x="1945080" y="70433"/>
                  </a:lnTo>
                  <a:lnTo>
                    <a:pt x="1949661" y="72724"/>
                  </a:lnTo>
                  <a:lnTo>
                    <a:pt x="1950233" y="72724"/>
                  </a:lnTo>
                  <a:lnTo>
                    <a:pt x="1951951" y="73296"/>
                  </a:lnTo>
                  <a:lnTo>
                    <a:pt x="1971992" y="80740"/>
                  </a:lnTo>
                  <a:lnTo>
                    <a:pt x="1977145" y="83031"/>
                  </a:lnTo>
                  <a:lnTo>
                    <a:pt x="1977718" y="83031"/>
                  </a:lnTo>
                  <a:lnTo>
                    <a:pt x="1978290" y="83603"/>
                  </a:lnTo>
                  <a:lnTo>
                    <a:pt x="1998331" y="91620"/>
                  </a:lnTo>
                  <a:lnTo>
                    <a:pt x="2004629" y="93911"/>
                  </a:lnTo>
                  <a:lnTo>
                    <a:pt x="2004629" y="94483"/>
                  </a:lnTo>
                  <a:lnTo>
                    <a:pt x="2024670" y="103073"/>
                  </a:lnTo>
                  <a:cubicBezTo>
                    <a:pt x="2155792" y="160908"/>
                    <a:pt x="2274318" y="242221"/>
                    <a:pt x="2375666" y="341285"/>
                  </a:cubicBezTo>
                  <a:lnTo>
                    <a:pt x="2385400" y="351020"/>
                  </a:lnTo>
                  <a:lnTo>
                    <a:pt x="2395707" y="361327"/>
                  </a:lnTo>
                  <a:lnTo>
                    <a:pt x="2405441" y="371634"/>
                  </a:lnTo>
                  <a:lnTo>
                    <a:pt x="2415174" y="381942"/>
                  </a:lnTo>
                  <a:lnTo>
                    <a:pt x="2424908" y="392249"/>
                  </a:lnTo>
                  <a:lnTo>
                    <a:pt x="2424908" y="392821"/>
                  </a:lnTo>
                  <a:lnTo>
                    <a:pt x="2425481" y="392821"/>
                  </a:lnTo>
                  <a:lnTo>
                    <a:pt x="2434070" y="402556"/>
                  </a:lnTo>
                  <a:lnTo>
                    <a:pt x="2443804" y="414009"/>
                  </a:lnTo>
                  <a:lnTo>
                    <a:pt x="2444376" y="414009"/>
                  </a:lnTo>
                  <a:lnTo>
                    <a:pt x="2444376" y="414581"/>
                  </a:lnTo>
                  <a:lnTo>
                    <a:pt x="2452965" y="423743"/>
                  </a:lnTo>
                  <a:lnTo>
                    <a:pt x="2462699" y="435768"/>
                  </a:lnTo>
                  <a:lnTo>
                    <a:pt x="2463272" y="436341"/>
                  </a:lnTo>
                  <a:lnTo>
                    <a:pt x="2470715" y="446076"/>
                  </a:lnTo>
                  <a:lnTo>
                    <a:pt x="2480449" y="458101"/>
                  </a:lnTo>
                  <a:lnTo>
                    <a:pt x="2481022" y="458673"/>
                  </a:lnTo>
                  <a:lnTo>
                    <a:pt x="2488465" y="467835"/>
                  </a:lnTo>
                  <a:lnTo>
                    <a:pt x="2498199" y="481006"/>
                  </a:lnTo>
                  <a:lnTo>
                    <a:pt x="2498199" y="481579"/>
                  </a:lnTo>
                  <a:lnTo>
                    <a:pt x="2498772" y="481579"/>
                  </a:lnTo>
                  <a:lnTo>
                    <a:pt x="2505643" y="490741"/>
                  </a:lnTo>
                  <a:lnTo>
                    <a:pt x="2514805" y="503911"/>
                  </a:lnTo>
                  <a:lnTo>
                    <a:pt x="2515377" y="504484"/>
                  </a:lnTo>
                  <a:lnTo>
                    <a:pt x="2515377" y="505056"/>
                  </a:lnTo>
                  <a:lnTo>
                    <a:pt x="2521676" y="513646"/>
                  </a:lnTo>
                  <a:lnTo>
                    <a:pt x="2531410" y="527961"/>
                  </a:lnTo>
                  <a:lnTo>
                    <a:pt x="2531982" y="528534"/>
                  </a:lnTo>
                  <a:lnTo>
                    <a:pt x="2537708" y="537123"/>
                  </a:lnTo>
                  <a:lnTo>
                    <a:pt x="2547442" y="552012"/>
                  </a:lnTo>
                  <a:lnTo>
                    <a:pt x="2547442" y="552584"/>
                  </a:lnTo>
                  <a:lnTo>
                    <a:pt x="2548015" y="552584"/>
                  </a:lnTo>
                  <a:lnTo>
                    <a:pt x="2553168" y="561174"/>
                  </a:lnTo>
                  <a:lnTo>
                    <a:pt x="2562902" y="576634"/>
                  </a:lnTo>
                  <a:lnTo>
                    <a:pt x="2562902" y="577207"/>
                  </a:lnTo>
                  <a:lnTo>
                    <a:pt x="2568055" y="585224"/>
                  </a:lnTo>
                  <a:lnTo>
                    <a:pt x="2577217" y="601257"/>
                  </a:lnTo>
                  <a:lnTo>
                    <a:pt x="2577789" y="601830"/>
                  </a:lnTo>
                  <a:lnTo>
                    <a:pt x="2582370" y="609847"/>
                  </a:lnTo>
                  <a:lnTo>
                    <a:pt x="2591531" y="627025"/>
                  </a:lnTo>
                  <a:lnTo>
                    <a:pt x="2592104" y="627025"/>
                  </a:lnTo>
                  <a:lnTo>
                    <a:pt x="2596112" y="635042"/>
                  </a:lnTo>
                  <a:cubicBezTo>
                    <a:pt x="2618586" y="676987"/>
                    <a:pt x="2638591" y="720435"/>
                    <a:pt x="2655956" y="765198"/>
                  </a:cubicBezTo>
                  <a:lnTo>
                    <a:pt x="2659883" y="777517"/>
                  </a:lnTo>
                  <a:lnTo>
                    <a:pt x="2207129" y="1561711"/>
                  </a:lnTo>
                  <a:lnTo>
                    <a:pt x="2247630" y="1482904"/>
                  </a:lnTo>
                  <a:cubicBezTo>
                    <a:pt x="2282943" y="1394988"/>
                    <a:pt x="2302375" y="1299002"/>
                    <a:pt x="2302375" y="1198506"/>
                  </a:cubicBezTo>
                  <a:cubicBezTo>
                    <a:pt x="2302375" y="1086271"/>
                    <a:pt x="2278326" y="979763"/>
                    <a:pt x="2234809" y="883562"/>
                  </a:cubicBezTo>
                  <a:lnTo>
                    <a:pt x="2227366" y="866956"/>
                  </a:lnTo>
                  <a:lnTo>
                    <a:pt x="2226793" y="866383"/>
                  </a:lnTo>
                  <a:lnTo>
                    <a:pt x="2218777" y="850922"/>
                  </a:lnTo>
                  <a:lnTo>
                    <a:pt x="2218204" y="849777"/>
                  </a:lnTo>
                  <a:lnTo>
                    <a:pt x="2210188" y="834316"/>
                  </a:lnTo>
                  <a:lnTo>
                    <a:pt x="2209616" y="833171"/>
                  </a:lnTo>
                  <a:lnTo>
                    <a:pt x="2201599" y="818283"/>
                  </a:lnTo>
                  <a:lnTo>
                    <a:pt x="2200454" y="816565"/>
                  </a:lnTo>
                  <a:lnTo>
                    <a:pt x="2192438" y="802822"/>
                  </a:lnTo>
                  <a:lnTo>
                    <a:pt x="2190720" y="800531"/>
                  </a:lnTo>
                  <a:lnTo>
                    <a:pt x="2182704" y="787361"/>
                  </a:lnTo>
                  <a:lnTo>
                    <a:pt x="2180986" y="784498"/>
                  </a:lnTo>
                  <a:lnTo>
                    <a:pt x="2172397" y="771900"/>
                  </a:lnTo>
                  <a:lnTo>
                    <a:pt x="2170680" y="769037"/>
                  </a:lnTo>
                  <a:lnTo>
                    <a:pt x="2162091" y="757012"/>
                  </a:lnTo>
                  <a:lnTo>
                    <a:pt x="2159800" y="754148"/>
                  </a:lnTo>
                  <a:lnTo>
                    <a:pt x="2151784" y="742696"/>
                  </a:lnTo>
                  <a:lnTo>
                    <a:pt x="2148921" y="739260"/>
                  </a:lnTo>
                  <a:lnTo>
                    <a:pt x="2140332" y="727808"/>
                  </a:lnTo>
                  <a:lnTo>
                    <a:pt x="2138042" y="724372"/>
                  </a:lnTo>
                  <a:lnTo>
                    <a:pt x="2129453" y="714065"/>
                  </a:lnTo>
                  <a:lnTo>
                    <a:pt x="2126018" y="710056"/>
                  </a:lnTo>
                  <a:lnTo>
                    <a:pt x="2117429" y="699749"/>
                  </a:lnTo>
                  <a:lnTo>
                    <a:pt x="2113993" y="696313"/>
                  </a:lnTo>
                  <a:lnTo>
                    <a:pt x="2105405" y="686006"/>
                  </a:lnTo>
                  <a:lnTo>
                    <a:pt x="2101969" y="682570"/>
                  </a:lnTo>
                  <a:lnTo>
                    <a:pt x="2093380" y="672836"/>
                  </a:lnTo>
                  <a:lnTo>
                    <a:pt x="2089372" y="668827"/>
                  </a:lnTo>
                  <a:lnTo>
                    <a:pt x="2080211" y="659665"/>
                  </a:lnTo>
                  <a:lnTo>
                    <a:pt x="2076775" y="656229"/>
                  </a:lnTo>
                  <a:lnTo>
                    <a:pt x="2067614" y="647067"/>
                  </a:lnTo>
                  <a:lnTo>
                    <a:pt x="2063606" y="643632"/>
                  </a:lnTo>
                  <a:lnTo>
                    <a:pt x="2053872" y="634470"/>
                  </a:lnTo>
                  <a:lnTo>
                    <a:pt x="2050436" y="631034"/>
                  </a:lnTo>
                  <a:lnTo>
                    <a:pt x="2040702" y="622444"/>
                  </a:lnTo>
                  <a:lnTo>
                    <a:pt x="2036694" y="619009"/>
                  </a:lnTo>
                  <a:lnTo>
                    <a:pt x="2026388" y="610419"/>
                  </a:lnTo>
                  <a:lnTo>
                    <a:pt x="2022952" y="606984"/>
                  </a:lnTo>
                  <a:lnTo>
                    <a:pt x="2012073" y="598967"/>
                  </a:lnTo>
                  <a:lnTo>
                    <a:pt x="2008637" y="596104"/>
                  </a:lnTo>
                  <a:lnTo>
                    <a:pt x="1997758" y="587514"/>
                  </a:lnTo>
                  <a:lnTo>
                    <a:pt x="1994323" y="584651"/>
                  </a:lnTo>
                  <a:lnTo>
                    <a:pt x="1982871" y="576634"/>
                  </a:lnTo>
                  <a:lnTo>
                    <a:pt x="1979435" y="574344"/>
                  </a:lnTo>
                  <a:lnTo>
                    <a:pt x="1967411" y="565755"/>
                  </a:lnTo>
                  <a:lnTo>
                    <a:pt x="1964548" y="564037"/>
                  </a:lnTo>
                  <a:lnTo>
                    <a:pt x="1951951" y="555447"/>
                  </a:lnTo>
                  <a:lnTo>
                    <a:pt x="1949088" y="553729"/>
                  </a:lnTo>
                  <a:lnTo>
                    <a:pt x="1935919" y="545713"/>
                  </a:lnTo>
                  <a:lnTo>
                    <a:pt x="1933628" y="544567"/>
                  </a:lnTo>
                  <a:lnTo>
                    <a:pt x="1919314" y="535978"/>
                  </a:lnTo>
                  <a:lnTo>
                    <a:pt x="1918169" y="534833"/>
                  </a:lnTo>
                  <a:lnTo>
                    <a:pt x="1902709" y="526243"/>
                  </a:lnTo>
                  <a:lnTo>
                    <a:pt x="1902136" y="526243"/>
                  </a:lnTo>
                  <a:lnTo>
                    <a:pt x="1886104" y="517654"/>
                  </a:lnTo>
                  <a:cubicBezTo>
                    <a:pt x="1787046" y="467263"/>
                    <a:pt x="1675964" y="437486"/>
                    <a:pt x="1558011" y="434051"/>
                  </a:cubicBezTo>
                  <a:lnTo>
                    <a:pt x="1539116" y="434051"/>
                  </a:lnTo>
                  <a:lnTo>
                    <a:pt x="1537398" y="434051"/>
                  </a:lnTo>
                  <a:lnTo>
                    <a:pt x="1525373" y="434051"/>
                  </a:lnTo>
                  <a:lnTo>
                    <a:pt x="1516212" y="434623"/>
                  </a:lnTo>
                  <a:cubicBezTo>
                    <a:pt x="1509914" y="434623"/>
                    <a:pt x="1503615" y="435196"/>
                    <a:pt x="1496744" y="435196"/>
                  </a:cubicBezTo>
                  <a:lnTo>
                    <a:pt x="1492163" y="435196"/>
                  </a:lnTo>
                  <a:lnTo>
                    <a:pt x="1479566" y="436341"/>
                  </a:lnTo>
                  <a:lnTo>
                    <a:pt x="1478421" y="436341"/>
                  </a:lnTo>
                  <a:lnTo>
                    <a:pt x="613242" y="436341"/>
                  </a:lnTo>
                  <a:lnTo>
                    <a:pt x="613814" y="435768"/>
                  </a:lnTo>
                  <a:lnTo>
                    <a:pt x="186664" y="435768"/>
                  </a:lnTo>
                  <a:lnTo>
                    <a:pt x="186664" y="434051"/>
                  </a:lnTo>
                  <a:lnTo>
                    <a:pt x="186091" y="434051"/>
                  </a:lnTo>
                  <a:cubicBezTo>
                    <a:pt x="185519" y="433478"/>
                    <a:pt x="184946" y="432905"/>
                    <a:pt x="184373" y="432333"/>
                  </a:cubicBezTo>
                  <a:lnTo>
                    <a:pt x="4581" y="232486"/>
                  </a:lnTo>
                  <a:cubicBezTo>
                    <a:pt x="2863" y="230768"/>
                    <a:pt x="1718" y="228478"/>
                    <a:pt x="1145" y="226187"/>
                  </a:cubicBezTo>
                  <a:cubicBezTo>
                    <a:pt x="-1145" y="218171"/>
                    <a:pt x="0" y="207291"/>
                    <a:pt x="4581" y="202710"/>
                  </a:cubicBez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39000">
                  <a:srgbClr val="668BD3"/>
                </a:gs>
                <a:gs pos="100000">
                  <a:srgbClr val="C4E1F5"/>
                </a:gs>
              </a:gsLst>
              <a:lin ang="16200000" scaled="1"/>
            </a:gradFill>
          </p:spPr>
          <p:style>
            <a:lnRef idx="0">
              <a:srgbClr val="FFFFFF"/>
            </a:lnRef>
            <a:fillRef idx="3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  <p:sp>
          <p:nvSpPr>
            <p:cNvPr id="69" name="矩形 68"/>
            <p:cNvSpPr/>
            <p:nvPr>
              <p:custDataLst>
                <p:tags r:id="rId4"/>
              </p:custDataLst>
            </p:nvPr>
          </p:nvSpPr>
          <p:spPr>
            <a:xfrm>
              <a:off x="3752" y="4623"/>
              <a:ext cx="2454" cy="2065"/>
            </a:xfrm>
            <a:prstGeom prst="rect">
              <a:avLst/>
            </a:prstGeom>
            <a:noFill/>
          </p:spPr>
          <p:txBody>
            <a:bodyPr wrap="square" tIns="323850" bIns="432000" rtlCol="0" anchor="b" anchorCtr="0">
              <a:noAutofit/>
            </a:bodyPr>
            <a:p>
              <a:pPr marR="0" lvl="0" indent="0" algn="ctr" defTabSz="914400" rtl="0" fontAlgn="auto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新一代</a:t>
              </a:r>
              <a:endPara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marR="0" lvl="0" indent="0" algn="ctr" defTabSz="914400" rtl="0" fontAlgn="auto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信息技术</a:t>
              </a:r>
              <a:endPara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70" name="矩形 69"/>
            <p:cNvSpPr/>
            <p:nvPr>
              <p:custDataLst>
                <p:tags r:id="rId5"/>
              </p:custDataLst>
            </p:nvPr>
          </p:nvSpPr>
          <p:spPr>
            <a:xfrm rot="1800000">
              <a:off x="2716" y="3895"/>
              <a:ext cx="741" cy="2630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区</a:t>
              </a:r>
              <a:endParaRPr kumimoji="0" lang="zh-CN" alt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块</a:t>
              </a:r>
              <a:endParaRPr kumimoji="0" lang="zh-CN" alt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链</a:t>
              </a:r>
              <a:endParaRPr kumimoji="0" lang="zh-CN" alt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71" name="矩形 70"/>
            <p:cNvSpPr/>
            <p:nvPr>
              <p:custDataLst>
                <p:tags r:id="rId6"/>
              </p:custDataLst>
            </p:nvPr>
          </p:nvSpPr>
          <p:spPr>
            <a:xfrm>
              <a:off x="5787" y="6935"/>
              <a:ext cx="2024" cy="720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云计算</a:t>
              </a:r>
              <a:endParaRPr kumimoji="0" lang="zh-CN" alt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72" name="矩形 71"/>
            <p:cNvSpPr/>
            <p:nvPr>
              <p:custDataLst>
                <p:tags r:id="rId7"/>
              </p:custDataLst>
            </p:nvPr>
          </p:nvSpPr>
          <p:spPr>
            <a:xfrm rot="19860000">
              <a:off x="5275" y="2082"/>
              <a:ext cx="513" cy="231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5G</a:t>
              </a: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技术</a:t>
              </a:r>
              <a:endParaRPr kumimoji="0" lang="zh-CN" altLang="en-US" sz="1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449695" y="2774950"/>
            <a:ext cx="4254500" cy="2349500"/>
            <a:chOff x="8479" y="3103"/>
            <a:chExt cx="6700" cy="3700"/>
          </a:xfrm>
        </p:grpSpPr>
        <p:sp>
          <p:nvSpPr>
            <p:cNvPr id="21" name="矩形 20"/>
            <p:cNvSpPr/>
            <p:nvPr>
              <p:custDataLst>
                <p:tags r:id="rId8"/>
              </p:custDataLst>
            </p:nvPr>
          </p:nvSpPr>
          <p:spPr>
            <a:xfrm>
              <a:off x="8479" y="3103"/>
              <a:ext cx="6700" cy="68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6EFD6"/>
                      </a:gs>
                      <a:gs pos="100000">
                        <a:srgbClr val="EFE3B6">
                          <a:lumMod val="75000"/>
                        </a:srgbClr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跨机构调阅</a:t>
              </a:r>
              <a:endParaRPr kumimoji="0" lang="zh-CN" altLang="en-US" sz="2400" b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8479" y="4611"/>
              <a:ext cx="6700" cy="68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6EFD6"/>
                      </a:gs>
                      <a:gs pos="100000">
                        <a:srgbClr val="EFE3B6">
                          <a:lumMod val="75000"/>
                        </a:srgbClr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一卡通用、协同</a:t>
              </a:r>
              <a:endParaRPr kumimoji="0" lang="zh-CN" altLang="en-US" sz="2400" b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0"/>
              </p:custDataLst>
            </p:nvPr>
          </p:nvSpPr>
          <p:spPr>
            <a:xfrm>
              <a:off x="8479" y="6120"/>
              <a:ext cx="6700" cy="68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6EFD6"/>
                      </a:gs>
                      <a:gs pos="100000">
                        <a:srgbClr val="EFE3B6">
                          <a:lumMod val="75000"/>
                        </a:srgbClr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实时授权查询</a:t>
              </a:r>
              <a:endParaRPr kumimoji="0" lang="zh-CN" altLang="en-US" sz="2400" b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endParaRPr>
            </a:p>
          </p:txBody>
        </p:sp>
      </p:grpSp>
      <p:sp>
        <p:nvSpPr>
          <p:cNvPr id="35" name="文本框 34"/>
          <p:cNvSpPr txBox="1"/>
          <p:nvPr>
            <p:custDataLst>
              <p:tags r:id="rId11"/>
            </p:custDataLst>
          </p:nvPr>
        </p:nvSpPr>
        <p:spPr>
          <a:xfrm>
            <a:off x="283210" y="147955"/>
            <a:ext cx="9123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2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</a:t>
            </a:r>
            <a:r>
              <a:rPr sz="32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架设信息“高速路”，</a:t>
            </a:r>
            <a:r>
              <a:rPr lang="zh-CN" sz="32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联通</a:t>
            </a:r>
            <a:r>
              <a:rPr sz="32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医疗“智慧网”</a:t>
            </a:r>
            <a:endParaRPr sz="2600" b="1" noProof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对角圆角矩形 1"/>
          <p:cNvSpPr/>
          <p:nvPr>
            <p:custDataLst>
              <p:tags r:id="rId12"/>
            </p:custDataLst>
          </p:nvPr>
        </p:nvSpPr>
        <p:spPr>
          <a:xfrm>
            <a:off x="4310380" y="1113155"/>
            <a:ext cx="3073400" cy="738505"/>
          </a:xfrm>
          <a:prstGeom prst="round2Diag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rgbClr val="0F6FC6">
              <a:shade val="50000"/>
            </a:srgbClr>
          </a:lnRef>
          <a:fillRef idx="1">
            <a:srgbClr val="0F6FC6"/>
          </a:fillRef>
          <a:effectRef idx="0">
            <a:srgbClr val="0F6FC6"/>
          </a:effectRef>
          <a:fontRef idx="minor">
            <a:sysClr val="window" lastClr="FFFFFF"/>
          </a:fontRef>
        </p:style>
        <p:txBody>
          <a:bodyPr rtlCol="0" anchor="ctr" anchorCtr="1">
            <a:noAutofit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kumimoji="0" sz="2400" b="1" u="none" strike="noStrike" kern="1200" cap="none" normalizeH="0" baseline="0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信息互通共</a:t>
            </a:r>
            <a:r>
              <a:rPr sz="24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享</a:t>
            </a:r>
            <a:endParaRPr kumimoji="0" lang="zh-CN" altLang="en-US" sz="2800" b="1" u="none" strike="noStrike" kern="1200" cap="none" normalizeH="0" baseline="0" noProof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下载"/>
          <p:cNvPicPr>
            <a:picLocks noChangeAspect="1"/>
          </p:cNvPicPr>
          <p:nvPr/>
        </p:nvPicPr>
        <p:blipFill>
          <a:blip r:embed="rId1">
            <a:lum bright="18000" contrast="18000"/>
          </a:blip>
          <a:stretch>
            <a:fillRect/>
          </a:stretch>
        </p:blipFill>
        <p:spPr bwMode="auto">
          <a:xfrm>
            <a:off x="8221980" y="2918460"/>
            <a:ext cx="3634105" cy="2490470"/>
          </a:xfrm>
          <a:prstGeom prst="rect">
            <a:avLst/>
          </a:prstGeom>
          <a:effectLst>
            <a:outerShdw blurRad="4064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平行四边形 9"/>
          <p:cNvSpPr/>
          <p:nvPr>
            <p:custDataLst>
              <p:tags r:id="rId2"/>
            </p:custDataLst>
          </p:nvPr>
        </p:nvSpPr>
        <p:spPr>
          <a:xfrm>
            <a:off x="718820" y="1160145"/>
            <a:ext cx="10098405" cy="1329690"/>
          </a:xfrm>
          <a:prstGeom prst="parallelogram">
            <a:avLst/>
          </a:prstGeom>
          <a:gradFill flip="none" rotWithShape="1">
            <a:gsLst>
              <a:gs pos="0">
                <a:srgbClr val="1376D2"/>
              </a:gs>
              <a:gs pos="100000">
                <a:srgbClr val="1376D2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300730" y="1512570"/>
            <a:ext cx="5488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病房、设施</a:t>
            </a:r>
            <a:r>
              <a:rPr 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r>
              <a: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总需求 7.75 亿元</a:t>
            </a:r>
            <a:endParaRPr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83210" y="147955"/>
            <a:ext cx="9123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2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（三）</a:t>
            </a:r>
            <a:r>
              <a:rPr sz="3200" b="1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改善环境“优布局”，提升体验“新境界”</a:t>
            </a:r>
            <a:endParaRPr sz="3200" b="1" noProof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1400" y="5624195"/>
            <a:ext cx="24618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2000" b="1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安全设施类</a:t>
            </a:r>
            <a:endParaRPr sz="2000" b="1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16365" y="5624195"/>
            <a:ext cx="24618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2000" b="1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功能提升类</a:t>
            </a:r>
            <a:endParaRPr sz="2000" b="1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35855" y="5624195"/>
            <a:ext cx="24479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2000" b="1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就医体验类</a:t>
            </a:r>
            <a:endParaRPr sz="2000" b="1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bright="18000" contrast="18000"/>
          </a:blip>
          <a:stretch>
            <a:fillRect/>
          </a:stretch>
        </p:blipFill>
        <p:spPr bwMode="auto">
          <a:xfrm>
            <a:off x="4335145" y="2918460"/>
            <a:ext cx="3641090" cy="2514600"/>
          </a:xfrm>
          <a:prstGeom prst="rect">
            <a:avLst/>
          </a:prstGeom>
          <a:effectLst>
            <a:outerShdw blurRad="4064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d786e060-b431-45c7-abb8-1059b7a949eb"/>
          <p:cNvPicPr>
            <a:picLocks noChangeAspect="1"/>
          </p:cNvPicPr>
          <p:nvPr/>
        </p:nvPicPr>
        <p:blipFill>
          <a:blip r:embed="rId7">
            <a:lum bright="6000" contrast="18000"/>
          </a:blip>
          <a:stretch>
            <a:fillRect/>
          </a:stretch>
        </p:blipFill>
        <p:spPr bwMode="auto">
          <a:xfrm>
            <a:off x="455295" y="2938780"/>
            <a:ext cx="3633470" cy="2489835"/>
          </a:xfrm>
          <a:prstGeom prst="rect">
            <a:avLst/>
          </a:prstGeom>
          <a:effectLst>
            <a:outerShdw blurRad="4064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4"/>
          <p:cNvSpPr/>
          <p:nvPr/>
        </p:nvSpPr>
        <p:spPr>
          <a:xfrm rot="10800000">
            <a:off x="10326962" y="5241152"/>
            <a:ext cx="1860252" cy="1513378"/>
          </a:xfrm>
          <a:custGeom>
            <a:avLst/>
            <a:gdLst>
              <a:gd name="connsiteX0" fmla="*/ 2435496 w 3295650"/>
              <a:gd name="connsiteY0" fmla="*/ 0 h 2681122"/>
              <a:gd name="connsiteX1" fmla="*/ 3249576 w 3295650"/>
              <a:gd name="connsiteY1" fmla="*/ 0 h 2681122"/>
              <a:gd name="connsiteX2" fmla="*/ 3250368 w 3295650"/>
              <a:gd name="connsiteY2" fmla="*/ 3081 h 2681122"/>
              <a:gd name="connsiteX3" fmla="*/ 3295650 w 3295650"/>
              <a:gd name="connsiteY3" fmla="*/ 452272 h 2681122"/>
              <a:gd name="connsiteX4" fmla="*/ 1066800 w 3295650"/>
              <a:gd name="connsiteY4" fmla="*/ 2681122 h 2681122"/>
              <a:gd name="connsiteX5" fmla="*/ 4398 w 3295650"/>
              <a:gd name="connsiteY5" fmla="*/ 2412112 h 2681122"/>
              <a:gd name="connsiteX6" fmla="*/ 0 w 3295650"/>
              <a:gd name="connsiteY6" fmla="*/ 2409440 h 2681122"/>
              <a:gd name="connsiteX7" fmla="*/ 0 w 3295650"/>
              <a:gd name="connsiteY7" fmla="*/ 1433393 h 2681122"/>
              <a:gd name="connsiteX8" fmla="*/ 94666 w 3295650"/>
              <a:gd name="connsiteY8" fmla="*/ 1504184 h 2681122"/>
              <a:gd name="connsiteX9" fmla="*/ 941980 w 3295650"/>
              <a:gd name="connsiteY9" fmla="*/ 1763002 h 2681122"/>
              <a:gd name="connsiteX10" fmla="*/ 2457450 w 3295650"/>
              <a:gd name="connsiteY10" fmla="*/ 247532 h 2681122"/>
              <a:gd name="connsiteX11" fmla="*/ 2449626 w 3295650"/>
              <a:gd name="connsiteY11" fmla="*/ 92584 h 268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5650" h="2681122">
                <a:moveTo>
                  <a:pt x="2435496" y="0"/>
                </a:moveTo>
                <a:lnTo>
                  <a:pt x="3249576" y="0"/>
                </a:lnTo>
                <a:lnTo>
                  <a:pt x="3250368" y="3081"/>
                </a:lnTo>
                <a:cubicBezTo>
                  <a:pt x="3280058" y="148174"/>
                  <a:pt x="3295650" y="298402"/>
                  <a:pt x="3295650" y="452272"/>
                </a:cubicBezTo>
                <a:cubicBezTo>
                  <a:pt x="3295650" y="1683232"/>
                  <a:pt x="2297760" y="2681122"/>
                  <a:pt x="1066800" y="2681122"/>
                </a:cubicBezTo>
                <a:cubicBezTo>
                  <a:pt x="682125" y="2681122"/>
                  <a:pt x="320211" y="2583672"/>
                  <a:pt x="4398" y="2412112"/>
                </a:cubicBezTo>
                <a:lnTo>
                  <a:pt x="0" y="2409440"/>
                </a:lnTo>
                <a:lnTo>
                  <a:pt x="0" y="1433393"/>
                </a:lnTo>
                <a:lnTo>
                  <a:pt x="94666" y="1504184"/>
                </a:lnTo>
                <a:cubicBezTo>
                  <a:pt x="336537" y="1667588"/>
                  <a:pt x="628116" y="1763002"/>
                  <a:pt x="941980" y="1763002"/>
                </a:cubicBezTo>
                <a:cubicBezTo>
                  <a:pt x="1778951" y="1763002"/>
                  <a:pt x="2457450" y="1084503"/>
                  <a:pt x="2457450" y="247532"/>
                </a:cubicBezTo>
                <a:cubicBezTo>
                  <a:pt x="2457450" y="195221"/>
                  <a:pt x="2454800" y="143530"/>
                  <a:pt x="2449626" y="92584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字魂95号-手刻宋" panose="00000500000000000000" pitchFamily="2" charset="-122"/>
              <a:ea typeface="字魂95号-手刻宋" panose="00000500000000000000" pitchFamily="2" charset="-122"/>
              <a:sym typeface="字魂95号-手刻宋" panose="00000500000000000000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6200000">
            <a:off x="-50165" y="5293995"/>
            <a:ext cx="1567815" cy="1462405"/>
          </a:xfrm>
          <a:custGeom>
            <a:avLst/>
            <a:gdLst>
              <a:gd name="connsiteX0" fmla="*/ 2435496 w 3295650"/>
              <a:gd name="connsiteY0" fmla="*/ 0 h 2681122"/>
              <a:gd name="connsiteX1" fmla="*/ 3249576 w 3295650"/>
              <a:gd name="connsiteY1" fmla="*/ 0 h 2681122"/>
              <a:gd name="connsiteX2" fmla="*/ 3250368 w 3295650"/>
              <a:gd name="connsiteY2" fmla="*/ 3081 h 2681122"/>
              <a:gd name="connsiteX3" fmla="*/ 3295650 w 3295650"/>
              <a:gd name="connsiteY3" fmla="*/ 452272 h 2681122"/>
              <a:gd name="connsiteX4" fmla="*/ 1066800 w 3295650"/>
              <a:gd name="connsiteY4" fmla="*/ 2681122 h 2681122"/>
              <a:gd name="connsiteX5" fmla="*/ 4398 w 3295650"/>
              <a:gd name="connsiteY5" fmla="*/ 2412112 h 2681122"/>
              <a:gd name="connsiteX6" fmla="*/ 0 w 3295650"/>
              <a:gd name="connsiteY6" fmla="*/ 2409440 h 2681122"/>
              <a:gd name="connsiteX7" fmla="*/ 0 w 3295650"/>
              <a:gd name="connsiteY7" fmla="*/ 1433393 h 2681122"/>
              <a:gd name="connsiteX8" fmla="*/ 94666 w 3295650"/>
              <a:gd name="connsiteY8" fmla="*/ 1504184 h 2681122"/>
              <a:gd name="connsiteX9" fmla="*/ 941980 w 3295650"/>
              <a:gd name="connsiteY9" fmla="*/ 1763002 h 2681122"/>
              <a:gd name="connsiteX10" fmla="*/ 2457450 w 3295650"/>
              <a:gd name="connsiteY10" fmla="*/ 247532 h 2681122"/>
              <a:gd name="connsiteX11" fmla="*/ 2449626 w 3295650"/>
              <a:gd name="connsiteY11" fmla="*/ 92584 h 268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5650" h="2681122">
                <a:moveTo>
                  <a:pt x="2435496" y="0"/>
                </a:moveTo>
                <a:lnTo>
                  <a:pt x="3249576" y="0"/>
                </a:lnTo>
                <a:lnTo>
                  <a:pt x="3250368" y="3081"/>
                </a:lnTo>
                <a:cubicBezTo>
                  <a:pt x="3280058" y="148174"/>
                  <a:pt x="3295650" y="298402"/>
                  <a:pt x="3295650" y="452272"/>
                </a:cubicBezTo>
                <a:cubicBezTo>
                  <a:pt x="3295650" y="1683232"/>
                  <a:pt x="2297760" y="2681122"/>
                  <a:pt x="1066800" y="2681122"/>
                </a:cubicBezTo>
                <a:cubicBezTo>
                  <a:pt x="682125" y="2681122"/>
                  <a:pt x="320211" y="2583672"/>
                  <a:pt x="4398" y="2412112"/>
                </a:cubicBezTo>
                <a:lnTo>
                  <a:pt x="0" y="2409440"/>
                </a:lnTo>
                <a:lnTo>
                  <a:pt x="0" y="1433393"/>
                </a:lnTo>
                <a:lnTo>
                  <a:pt x="94666" y="1504184"/>
                </a:lnTo>
                <a:cubicBezTo>
                  <a:pt x="336537" y="1667588"/>
                  <a:pt x="628116" y="1763002"/>
                  <a:pt x="941980" y="1763002"/>
                </a:cubicBezTo>
                <a:cubicBezTo>
                  <a:pt x="1778951" y="1763002"/>
                  <a:pt x="2457450" y="1084503"/>
                  <a:pt x="2457450" y="247532"/>
                </a:cubicBezTo>
                <a:cubicBezTo>
                  <a:pt x="2457450" y="195221"/>
                  <a:pt x="2454800" y="143530"/>
                  <a:pt x="2449626" y="92584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字魂95号-手刻宋" panose="00000500000000000000" pitchFamily="2" charset="-122"/>
              <a:ea typeface="字魂95号-手刻宋" panose="00000500000000000000" pitchFamily="2" charset="-122"/>
              <a:sym typeface="字魂95号-手刻宋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05655" y="734027"/>
            <a:ext cx="2880373" cy="2119393"/>
            <a:chOff x="6035" y="133"/>
            <a:chExt cx="7717" cy="6211"/>
          </a:xfrm>
        </p:grpSpPr>
        <p:sp>
          <p:nvSpPr>
            <p:cNvPr id="27" name="Freeform 9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9519" y="307"/>
              <a:ext cx="4233" cy="4781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noFill/>
            <a:ln w="25400"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Freeform 9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6035" y="133"/>
              <a:ext cx="5320" cy="6009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noFill/>
            <a:ln w="25400"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9" name="Freeform 9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6682" y="899"/>
              <a:ext cx="4233" cy="4781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8100">
              <a:gradFill flip="none" rotWithShape="1">
                <a:gsLst>
                  <a:gs pos="0">
                    <a:schemeClr val="bg2">
                      <a:lumMod val="65000"/>
                    </a:schemeClr>
                  </a:gs>
                  <a:gs pos="100000">
                    <a:schemeClr val="bg2"/>
                  </a:gs>
                </a:gsLst>
                <a:lin ang="2700000" scaled="1"/>
                <a:tileRect/>
              </a:gradFill>
            </a:ln>
            <a:effectLst>
              <a:innerShdw blurRad="254000" dist="152400" dir="135000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10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10356" y="899"/>
              <a:ext cx="2559" cy="2880"/>
            </a:xfrm>
            <a:custGeom>
              <a:avLst/>
              <a:gdLst>
                <a:gd name="T0" fmla="*/ 3400 w 6000"/>
                <a:gd name="T1" fmla="*/ 147 h 6760"/>
                <a:gd name="T2" fmla="*/ 5600 w 6000"/>
                <a:gd name="T3" fmla="*/ 1417 h 6760"/>
                <a:gd name="T4" fmla="*/ 6000 w 6000"/>
                <a:gd name="T5" fmla="*/ 2110 h 6760"/>
                <a:gd name="T6" fmla="*/ 6000 w 6000"/>
                <a:gd name="T7" fmla="*/ 4650 h 6760"/>
                <a:gd name="T8" fmla="*/ 5600 w 6000"/>
                <a:gd name="T9" fmla="*/ 5343 h 6760"/>
                <a:gd name="T10" fmla="*/ 3400 w 6000"/>
                <a:gd name="T11" fmla="*/ 6613 h 6760"/>
                <a:gd name="T12" fmla="*/ 2600 w 6000"/>
                <a:gd name="T13" fmla="*/ 6613 h 6760"/>
                <a:gd name="T14" fmla="*/ 400 w 6000"/>
                <a:gd name="T15" fmla="*/ 5343 h 6760"/>
                <a:gd name="T16" fmla="*/ 0 w 6000"/>
                <a:gd name="T17" fmla="*/ 4650 h 6760"/>
                <a:gd name="T18" fmla="*/ 0 w 6000"/>
                <a:gd name="T19" fmla="*/ 2110 h 6760"/>
                <a:gd name="T20" fmla="*/ 400 w 6000"/>
                <a:gd name="T21" fmla="*/ 1417 h 6760"/>
                <a:gd name="T22" fmla="*/ 2600 w 6000"/>
                <a:gd name="T23" fmla="*/ 147 h 6760"/>
                <a:gd name="T24" fmla="*/ 3400 w 6000"/>
                <a:gd name="T25" fmla="*/ 147 h 6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00" h="6760">
                  <a:moveTo>
                    <a:pt x="3400" y="147"/>
                  </a:moveTo>
                  <a:lnTo>
                    <a:pt x="5600" y="1417"/>
                  </a:lnTo>
                  <a:cubicBezTo>
                    <a:pt x="5854" y="1564"/>
                    <a:pt x="6000" y="1816"/>
                    <a:pt x="6000" y="2110"/>
                  </a:cubicBezTo>
                  <a:lnTo>
                    <a:pt x="6000" y="4650"/>
                  </a:lnTo>
                  <a:cubicBezTo>
                    <a:pt x="6000" y="4944"/>
                    <a:pt x="5854" y="5196"/>
                    <a:pt x="5600" y="5343"/>
                  </a:cubicBezTo>
                  <a:lnTo>
                    <a:pt x="3400" y="6613"/>
                  </a:lnTo>
                  <a:cubicBezTo>
                    <a:pt x="3146" y="6760"/>
                    <a:pt x="2854" y="6760"/>
                    <a:pt x="2600" y="6613"/>
                  </a:cubicBezTo>
                  <a:lnTo>
                    <a:pt x="400" y="5343"/>
                  </a:lnTo>
                  <a:cubicBezTo>
                    <a:pt x="146" y="5196"/>
                    <a:pt x="0" y="4944"/>
                    <a:pt x="0" y="4650"/>
                  </a:cubicBezTo>
                  <a:lnTo>
                    <a:pt x="0" y="2110"/>
                  </a:lnTo>
                  <a:cubicBezTo>
                    <a:pt x="0" y="1816"/>
                    <a:pt x="146" y="1564"/>
                    <a:pt x="400" y="1417"/>
                  </a:cubicBezTo>
                  <a:lnTo>
                    <a:pt x="2600" y="147"/>
                  </a:lnTo>
                  <a:cubicBezTo>
                    <a:pt x="2854" y="0"/>
                    <a:pt x="3146" y="0"/>
                    <a:pt x="3400" y="147"/>
                  </a:cubicBezTo>
                  <a:close/>
                </a:path>
              </a:pathLst>
            </a:custGeom>
            <a:solidFill>
              <a:schemeClr val="accent1"/>
            </a:solidFill>
            <a:ln w="31750">
              <a:gradFill flip="none" rotWithShape="1">
                <a:gsLst>
                  <a:gs pos="0">
                    <a:schemeClr val="bg2">
                      <a:lumMod val="65000"/>
                    </a:schemeClr>
                  </a:gs>
                  <a:gs pos="100000">
                    <a:schemeClr val="bg2"/>
                  </a:gs>
                </a:gsLst>
                <a:lin ang="2700000" scaled="1"/>
                <a:tileRect/>
              </a:gradFill>
            </a:ln>
            <a:effectLst>
              <a:innerShdw blurRad="254000" dist="152400" dir="135000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9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7320" y="1008"/>
              <a:ext cx="4724" cy="5336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solidFill>
              <a:srgbClr val="1686D0"/>
            </a:solidFill>
            <a:ln w="50800" cap="flat" cmpd="sng" algn="ctr">
              <a:gradFill flip="none" rotWithShape="1">
                <a:gsLst>
                  <a:gs pos="0">
                    <a:schemeClr val="bg2"/>
                  </a:gs>
                  <a:gs pos="100000">
                    <a:schemeClr val="bg2">
                      <a:lumMod val="65000"/>
                    </a:scheme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algn="ctr"/>
              <a:r>
                <a:rPr lang="zh-CN" altLang="en-US" sz="7200" b="1" ker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三</a:t>
              </a:r>
              <a:endParaRPr lang="zh-CN" altLang="en-US" sz="7200" b="1" ker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72870" y="3616960"/>
            <a:ext cx="9398635" cy="2085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5400" b="1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抢抓机遇</a:t>
            </a:r>
            <a:r>
              <a:rPr lang="en-US" sz="5400" b="1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  </a:t>
            </a:r>
            <a:r>
              <a:rPr lang="zh-CN" sz="5400" b="1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务实创新</a:t>
            </a:r>
            <a:endParaRPr sz="5400" b="1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" panose="020B0500000000000000" pitchFamily="34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5400" b="1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有效发挥设备更新的政策优势</a:t>
            </a:r>
            <a:endParaRPr lang="zh-CN" sz="5400" b="1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 descr="微信图片_202308200954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8745" y="391795"/>
            <a:ext cx="1396365" cy="139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68935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三、抢抓机遇、务实创新，有效发挥设备更新的</a:t>
            </a:r>
            <a:r>
              <a:rPr lang="zh-CN"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</a:t>
            </a: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优势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46350" y="1281642"/>
            <a:ext cx="3475703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sz="3600" b="1" spc="200" noProof="0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</a:t>
            </a:r>
            <a:r>
              <a:rPr lang="en-US" sz="3600" b="1" spc="200" noProof="0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3600" b="1" spc="200" noProof="0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</a:t>
            </a:r>
            <a:r>
              <a:rPr lang="en-US" sz="3600" b="1" spc="200" noProof="0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3600" b="1" spc="200" noProof="0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</a:t>
            </a:r>
            <a:r>
              <a:rPr lang="en-US" sz="3600" b="1" spc="200" noProof="0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3600" b="1" spc="200" noProof="0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路</a:t>
            </a:r>
            <a:endParaRPr sz="3600" b="1" spc="200" noProof="0" dirty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155143" y="2522009"/>
            <a:ext cx="9710769" cy="263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cs typeface="微软雅黑" panose="020B0503020204020204" charset="-122"/>
              </a:rPr>
              <a:t>       </a:t>
            </a:r>
            <a:r>
              <a:rPr kumimoji="0" lang="zh-CN" altLang="en-US" sz="2400" u="none" strike="noStrike" kern="1200" cap="none" spc="0" normalizeH="0" baseline="0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cs typeface="微软雅黑" panose="020B0503020204020204" charset="-122"/>
              </a:rPr>
              <a:t>坚持尽力而为、量力而行，以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</a:rPr>
              <a:t>实际需求为导向，借势增投资、优服务、扩内需、补短板、强动能，促进医疗服务更加安全、有序、便捷，激发大健康产业市场活力，培植卫生健康新质生产力</a:t>
            </a:r>
            <a:r>
              <a:rPr kumimoji="0" lang="zh-CN" altLang="en-US" sz="2400" u="none" strike="noStrike" kern="1200" cap="none" spc="0" normalizeH="0" baseline="0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cs typeface="微软雅黑" panose="020B0503020204020204" charset="-122"/>
              </a:rPr>
              <a:t>，突出创新驱动，</a:t>
            </a:r>
            <a:r>
              <a:rPr kumimoji="0" sz="2800" u="none" strike="noStrike" kern="1200" cap="none" spc="0" normalizeH="0" baseline="0" noProof="0" dirty="0" err="1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cs typeface="微软雅黑" panose="020B0503020204020204" charset="-122"/>
              </a:rPr>
              <a:t>打造新的经济增长点</a:t>
            </a:r>
            <a:r>
              <a:rPr kumimoji="0" lang="zh-CN" altLang="en-US" sz="2400" u="none" strike="noStrike" kern="1200" cap="none" spc="0" normalizeH="0" baseline="0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cs typeface="微软雅黑" panose="020B0503020204020204" charset="-122"/>
              </a:rPr>
              <a:t>。</a:t>
            </a:r>
            <a:endParaRPr kumimoji="0" lang="zh-CN" altLang="en-US" sz="2400" u="none" strike="noStrike" kern="1200" cap="none" spc="0" normalizeH="0" baseline="0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68935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（一）强化顶层设计，构建管理服务新体系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" y="964565"/>
            <a:ext cx="1219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共建共享共治</a:t>
            </a:r>
            <a:endParaRPr lang="zh-CN" altLang="en-US" sz="28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272039" y="2708146"/>
            <a:ext cx="3739046" cy="3220038"/>
            <a:chOff x="4255011" y="1521243"/>
            <a:chExt cx="3806560" cy="3413264"/>
          </a:xfrm>
        </p:grpSpPr>
        <p:sp>
          <p:nvSpPr>
            <p:cNvPr id="16" name="任意多边形: 形状 15"/>
            <p:cNvSpPr/>
            <p:nvPr/>
          </p:nvSpPr>
          <p:spPr bwMode="auto">
            <a:xfrm>
              <a:off x="4255011" y="1545069"/>
              <a:ext cx="2657496" cy="3179990"/>
            </a:xfrm>
            <a:custGeom>
              <a:avLst/>
              <a:gdLst>
                <a:gd name="T0" fmla="*/ 880 w 2842"/>
                <a:gd name="T1" fmla="*/ 2984 h 3305"/>
                <a:gd name="T2" fmla="*/ 2481 w 2842"/>
                <a:gd name="T3" fmla="*/ 1511 h 3305"/>
                <a:gd name="T4" fmla="*/ 2429 w 2842"/>
                <a:gd name="T5" fmla="*/ 300 h 3305"/>
                <a:gd name="T6" fmla="*/ 2429 w 2842"/>
                <a:gd name="T7" fmla="*/ 300 h 3305"/>
                <a:gd name="T8" fmla="*/ 1245 w 2842"/>
                <a:gd name="T9" fmla="*/ 555 h 3305"/>
                <a:gd name="T10" fmla="*/ 223 w 2842"/>
                <a:gd name="T11" fmla="*/ 2476 h 3305"/>
                <a:gd name="T12" fmla="*/ 880 w 2842"/>
                <a:gd name="T13" fmla="*/ 2984 h 3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2" h="3305">
                  <a:moveTo>
                    <a:pt x="880" y="2984"/>
                  </a:moveTo>
                  <a:cubicBezTo>
                    <a:pt x="2481" y="1511"/>
                    <a:pt x="2481" y="1511"/>
                    <a:pt x="2481" y="1511"/>
                  </a:cubicBezTo>
                  <a:cubicBezTo>
                    <a:pt x="2842" y="1178"/>
                    <a:pt x="2817" y="601"/>
                    <a:pt x="2429" y="300"/>
                  </a:cubicBezTo>
                  <a:cubicBezTo>
                    <a:pt x="2429" y="300"/>
                    <a:pt x="2429" y="300"/>
                    <a:pt x="2429" y="300"/>
                  </a:cubicBezTo>
                  <a:cubicBezTo>
                    <a:pt x="2040" y="0"/>
                    <a:pt x="1475" y="122"/>
                    <a:pt x="1245" y="555"/>
                  </a:cubicBezTo>
                  <a:cubicBezTo>
                    <a:pt x="223" y="2476"/>
                    <a:pt x="223" y="2476"/>
                    <a:pt x="223" y="2476"/>
                  </a:cubicBezTo>
                  <a:cubicBezTo>
                    <a:pt x="0" y="2895"/>
                    <a:pt x="531" y="3305"/>
                    <a:pt x="880" y="298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 rot="21432787">
              <a:off x="5856541" y="1521243"/>
              <a:ext cx="2205030" cy="3395510"/>
            </a:xfrm>
            <a:custGeom>
              <a:avLst/>
              <a:gdLst>
                <a:gd name="T0" fmla="*/ 150 w 2517"/>
                <a:gd name="T1" fmla="*/ 766 h 3510"/>
                <a:gd name="T2" fmla="*/ 839 w 2517"/>
                <a:gd name="T3" fmla="*/ 2830 h 3510"/>
                <a:gd name="T4" fmla="*/ 1964 w 2517"/>
                <a:gd name="T5" fmla="*/ 3278 h 3510"/>
                <a:gd name="T6" fmla="*/ 1964 w 2517"/>
                <a:gd name="T7" fmla="*/ 3278 h 3510"/>
                <a:gd name="T8" fmla="*/ 2216 w 2517"/>
                <a:gd name="T9" fmla="*/ 2093 h 3510"/>
                <a:gd name="T10" fmla="*/ 882 w 2517"/>
                <a:gd name="T11" fmla="*/ 374 h 3510"/>
                <a:gd name="T12" fmla="*/ 150 w 2517"/>
                <a:gd name="T13" fmla="*/ 766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7" h="3510">
                  <a:moveTo>
                    <a:pt x="150" y="766"/>
                  </a:moveTo>
                  <a:cubicBezTo>
                    <a:pt x="839" y="2830"/>
                    <a:pt x="839" y="2830"/>
                    <a:pt x="839" y="2830"/>
                  </a:cubicBezTo>
                  <a:cubicBezTo>
                    <a:pt x="994" y="3296"/>
                    <a:pt x="1531" y="3510"/>
                    <a:pt x="1964" y="3278"/>
                  </a:cubicBezTo>
                  <a:cubicBezTo>
                    <a:pt x="1964" y="3278"/>
                    <a:pt x="1964" y="3278"/>
                    <a:pt x="1964" y="3278"/>
                  </a:cubicBezTo>
                  <a:cubicBezTo>
                    <a:pt x="2397" y="3047"/>
                    <a:pt x="2517" y="2481"/>
                    <a:pt x="2216" y="2093"/>
                  </a:cubicBezTo>
                  <a:cubicBezTo>
                    <a:pt x="882" y="374"/>
                    <a:pt x="882" y="374"/>
                    <a:pt x="882" y="374"/>
                  </a:cubicBezTo>
                  <a:cubicBezTo>
                    <a:pt x="592" y="0"/>
                    <a:pt x="0" y="316"/>
                    <a:pt x="150" y="766"/>
                  </a:cubicBez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4300004" y="3523955"/>
              <a:ext cx="3581400" cy="1410552"/>
            </a:xfrm>
            <a:custGeom>
              <a:avLst/>
              <a:gdLst>
                <a:gd name="T0" fmla="*/ 3153 w 3608"/>
                <a:gd name="T1" fmla="*/ 740 h 1717"/>
                <a:gd name="T2" fmla="*/ 1062 w 3608"/>
                <a:gd name="T3" fmla="*/ 136 h 1717"/>
                <a:gd name="T4" fmla="*/ 55 w 3608"/>
                <a:gd name="T5" fmla="*/ 809 h 1717"/>
                <a:gd name="T6" fmla="*/ 55 w 3608"/>
                <a:gd name="T7" fmla="*/ 809 h 1717"/>
                <a:gd name="T8" fmla="*/ 887 w 3608"/>
                <a:gd name="T9" fmla="*/ 1689 h 1717"/>
                <a:gd name="T10" fmla="*/ 3060 w 3608"/>
                <a:gd name="T11" fmla="*/ 1565 h 1717"/>
                <a:gd name="T12" fmla="*/ 3153 w 3608"/>
                <a:gd name="T13" fmla="*/ 740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8" h="1717">
                  <a:moveTo>
                    <a:pt x="3153" y="740"/>
                  </a:moveTo>
                  <a:cubicBezTo>
                    <a:pt x="1062" y="136"/>
                    <a:pt x="1062" y="136"/>
                    <a:pt x="1062" y="136"/>
                  </a:cubicBezTo>
                  <a:cubicBezTo>
                    <a:pt x="590" y="0"/>
                    <a:pt x="110" y="321"/>
                    <a:pt x="55" y="809"/>
                  </a:cubicBezTo>
                  <a:cubicBezTo>
                    <a:pt x="55" y="809"/>
                    <a:pt x="55" y="809"/>
                    <a:pt x="55" y="809"/>
                  </a:cubicBezTo>
                  <a:cubicBezTo>
                    <a:pt x="0" y="1297"/>
                    <a:pt x="397" y="1717"/>
                    <a:pt x="887" y="1689"/>
                  </a:cubicBezTo>
                  <a:cubicBezTo>
                    <a:pt x="3060" y="1565"/>
                    <a:pt x="3060" y="1565"/>
                    <a:pt x="3060" y="1565"/>
                  </a:cubicBezTo>
                  <a:cubicBezTo>
                    <a:pt x="3533" y="1538"/>
                    <a:pt x="3608" y="871"/>
                    <a:pt x="3153" y="740"/>
                  </a:cubicBezTo>
                  <a:close/>
                </a:path>
              </a:pathLst>
            </a:custGeom>
            <a:solidFill>
              <a:schemeClr val="bg2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zh-CN" altLang="en-US" sz="2000" b="1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265530" y="2697543"/>
              <a:ext cx="1652824" cy="1652825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0070C0"/>
                </a:solidFill>
                <a:latin typeface="Calibri" panose="020F0502020204030204" pitchFamily="34" charset="0"/>
                <a:ea typeface="等线" panose="02010600030101010101" charset="-122"/>
              </a:endParaRPr>
            </a:p>
          </p:txBody>
        </p:sp>
      </p:grpSp>
      <p:sp>
        <p:nvSpPr>
          <p:cNvPr id="32" name="圆角矩形 3"/>
          <p:cNvSpPr/>
          <p:nvPr>
            <p:custDataLst>
              <p:tags r:id="rId2"/>
            </p:custDataLst>
          </p:nvPr>
        </p:nvSpPr>
        <p:spPr>
          <a:xfrm>
            <a:off x="862548" y="4324077"/>
            <a:ext cx="2884805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3" name="iṩļïḓè"/>
          <p:cNvSpPr txBox="1"/>
          <p:nvPr>
            <p:custDataLst>
              <p:tags r:id="rId3"/>
            </p:custDataLst>
          </p:nvPr>
        </p:nvSpPr>
        <p:spPr bwMode="auto">
          <a:xfrm>
            <a:off x="848420" y="4329157"/>
            <a:ext cx="2819400" cy="724535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数据管理平台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5" name="圆角矩形 5"/>
          <p:cNvSpPr/>
          <p:nvPr>
            <p:custDataLst>
              <p:tags r:id="rId4"/>
            </p:custDataLst>
          </p:nvPr>
        </p:nvSpPr>
        <p:spPr>
          <a:xfrm>
            <a:off x="8334509" y="4351528"/>
            <a:ext cx="2885440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6" name="iṩļïḓè"/>
          <p:cNvSpPr txBox="1"/>
          <p:nvPr>
            <p:custDataLst>
              <p:tags r:id="rId5"/>
            </p:custDataLst>
          </p:nvPr>
        </p:nvSpPr>
        <p:spPr bwMode="auto">
          <a:xfrm>
            <a:off x="8525644" y="4362424"/>
            <a:ext cx="2658110" cy="723164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设备更新平台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357204" y="5091634"/>
            <a:ext cx="2233385" cy="966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“数据要素×”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全市“一朵云”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528314" y="5389202"/>
            <a:ext cx="2588531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动态项目库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4" name="圆角矩形 73"/>
          <p:cNvSpPr/>
          <p:nvPr>
            <p:custDataLst>
              <p:tags r:id="rId6"/>
            </p:custDataLst>
          </p:nvPr>
        </p:nvSpPr>
        <p:spPr>
          <a:xfrm>
            <a:off x="4742188" y="1778989"/>
            <a:ext cx="2721610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427516" y="1904452"/>
            <a:ext cx="3354826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健康战略新赛道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4691" y="4132671"/>
            <a:ext cx="2052288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sz="28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“1+2+N”</a:t>
            </a:r>
            <a:endParaRPr sz="28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sz="28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新体系</a:t>
            </a:r>
            <a:endParaRPr sz="28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右箭头 6"/>
          <p:cNvSpPr/>
          <p:nvPr>
            <p:custDataLst>
              <p:tags r:id="rId7"/>
            </p:custDataLst>
          </p:nvPr>
        </p:nvSpPr>
        <p:spPr>
          <a:xfrm>
            <a:off x="7766126" y="1955652"/>
            <a:ext cx="360000" cy="288000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01057" y="1906834"/>
            <a:ext cx="2662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健康管理服务中心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平行四边形 29"/>
          <p:cNvSpPr/>
          <p:nvPr>
            <p:custDataLst>
              <p:tags r:id="rId1"/>
            </p:custDataLst>
          </p:nvPr>
        </p:nvSpPr>
        <p:spPr>
          <a:xfrm>
            <a:off x="5639435" y="1659255"/>
            <a:ext cx="5868035" cy="3881755"/>
          </a:xfrm>
          <a:prstGeom prst="parallelogram">
            <a:avLst/>
          </a:prstGeom>
          <a:gradFill flip="none" rotWithShape="1">
            <a:gsLst>
              <a:gs pos="0">
                <a:srgbClr val="1376D2"/>
              </a:gs>
              <a:gs pos="100000">
                <a:srgbClr val="1376D2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zh-CN" altLang="en-US" sz="14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1400693" y="4045477"/>
            <a:ext cx="4090930" cy="578066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6992" h="988">
                <a:moveTo>
                  <a:pt x="608" y="0"/>
                </a:moveTo>
                <a:lnTo>
                  <a:pt x="6384" y="0"/>
                </a:lnTo>
                <a:lnTo>
                  <a:pt x="6992" y="988"/>
                </a:lnTo>
                <a:lnTo>
                  <a:pt x="0" y="988"/>
                </a:lnTo>
                <a:lnTo>
                  <a:pt x="608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双向转诊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任意多边形 36"/>
          <p:cNvSpPr/>
          <p:nvPr>
            <p:custDataLst>
              <p:tags r:id="rId3"/>
            </p:custDataLst>
          </p:nvPr>
        </p:nvSpPr>
        <p:spPr>
          <a:xfrm>
            <a:off x="3036597" y="1307854"/>
            <a:ext cx="839600" cy="682797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1209" h="983">
                <a:moveTo>
                  <a:pt x="605" y="0"/>
                </a:moveTo>
                <a:lnTo>
                  <a:pt x="1209" y="983"/>
                </a:lnTo>
                <a:lnTo>
                  <a:pt x="0" y="983"/>
                </a:lnTo>
                <a:lnTo>
                  <a:pt x="605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dk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38" name="任意多边形 37"/>
          <p:cNvSpPr/>
          <p:nvPr>
            <p:custDataLst>
              <p:tags r:id="rId4"/>
            </p:custDataLst>
          </p:nvPr>
        </p:nvSpPr>
        <p:spPr>
          <a:xfrm>
            <a:off x="2534592" y="2222346"/>
            <a:ext cx="1822547" cy="559928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15" h="957">
                <a:moveTo>
                  <a:pt x="589" y="0"/>
                </a:moveTo>
                <a:lnTo>
                  <a:pt x="2526" y="0"/>
                </a:lnTo>
                <a:lnTo>
                  <a:pt x="3115" y="957"/>
                </a:lnTo>
                <a:lnTo>
                  <a:pt x="0" y="957"/>
                </a:lnTo>
                <a:lnTo>
                  <a:pt x="589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上下联动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9" name="任意多边形 38"/>
          <p:cNvSpPr/>
          <p:nvPr>
            <p:custDataLst>
              <p:tags r:id="rId5"/>
            </p:custDataLst>
          </p:nvPr>
        </p:nvSpPr>
        <p:spPr>
          <a:xfrm>
            <a:off x="1969398" y="3126305"/>
            <a:ext cx="2953520" cy="572800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5048" h="979">
                <a:moveTo>
                  <a:pt x="602" y="0"/>
                </a:moveTo>
                <a:lnTo>
                  <a:pt x="4446" y="0"/>
                </a:lnTo>
                <a:lnTo>
                  <a:pt x="5048" y="979"/>
                </a:lnTo>
                <a:lnTo>
                  <a:pt x="0" y="979"/>
                </a:lnTo>
                <a:lnTo>
                  <a:pt x="602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急慢分诊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平行四边形 39"/>
          <p:cNvSpPr/>
          <p:nvPr>
            <p:custDataLst>
              <p:tags r:id="rId6"/>
            </p:custDataLst>
          </p:nvPr>
        </p:nvSpPr>
        <p:spPr>
          <a:xfrm>
            <a:off x="2880379" y="1990651"/>
            <a:ext cx="996403" cy="231695"/>
          </a:xfrm>
          <a:prstGeom prst="parallelogram">
            <a:avLst>
              <a:gd name="adj" fmla="val 16565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1" name="平行四边形 40"/>
          <p:cNvSpPr/>
          <p:nvPr>
            <p:custDataLst>
              <p:tags r:id="rId7"/>
            </p:custDataLst>
          </p:nvPr>
        </p:nvSpPr>
        <p:spPr>
          <a:xfrm>
            <a:off x="2322206" y="2779934"/>
            <a:ext cx="2034933" cy="346372"/>
          </a:xfrm>
          <a:prstGeom prst="parallelogram">
            <a:avLst>
              <a:gd name="adj" fmla="val 180067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平行四边形 42"/>
          <p:cNvSpPr/>
          <p:nvPr>
            <p:custDataLst>
              <p:tags r:id="rId8"/>
            </p:custDataLst>
          </p:nvPr>
        </p:nvSpPr>
        <p:spPr>
          <a:xfrm>
            <a:off x="1756426" y="3699106"/>
            <a:ext cx="3165907" cy="346372"/>
          </a:xfrm>
          <a:prstGeom prst="parallelogram">
            <a:avLst>
              <a:gd name="adj" fmla="val 241047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 3"/>
          <p:cNvSpPr/>
          <p:nvPr>
            <p:custDataLst>
              <p:tags r:id="rId9"/>
            </p:custDataLst>
          </p:nvPr>
        </p:nvSpPr>
        <p:spPr>
          <a:xfrm>
            <a:off x="908050" y="4962309"/>
            <a:ext cx="5157730" cy="578066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8815" h="988">
                <a:moveTo>
                  <a:pt x="617" y="0"/>
                </a:moveTo>
                <a:lnTo>
                  <a:pt x="8198" y="0"/>
                </a:lnTo>
                <a:lnTo>
                  <a:pt x="8815" y="988"/>
                </a:lnTo>
                <a:lnTo>
                  <a:pt x="0" y="988"/>
                </a:lnTo>
                <a:lnTo>
                  <a:pt x="617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基层首诊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平行四边形 9"/>
          <p:cNvSpPr/>
          <p:nvPr>
            <p:custDataLst>
              <p:tags r:id="rId10"/>
            </p:custDataLst>
          </p:nvPr>
        </p:nvSpPr>
        <p:spPr>
          <a:xfrm>
            <a:off x="1258517" y="4623543"/>
            <a:ext cx="4232521" cy="346372"/>
          </a:xfrm>
          <a:prstGeom prst="parallelogram">
            <a:avLst>
              <a:gd name="adj" fmla="val 241047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11"/>
            </p:custDataLst>
          </p:nvPr>
        </p:nvSpPr>
        <p:spPr>
          <a:xfrm>
            <a:off x="2258060" y="5690870"/>
            <a:ext cx="2664460" cy="701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6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分级诊疗</a:t>
            </a:r>
            <a:r>
              <a:rPr lang="zh-CN" sz="26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</a:t>
            </a:r>
            <a:r>
              <a:rPr sz="26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格局</a:t>
            </a:r>
            <a:endParaRPr sz="26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415405" y="2540635"/>
            <a:ext cx="4726940" cy="2662555"/>
            <a:chOff x="8479" y="3103"/>
            <a:chExt cx="6700" cy="4193"/>
          </a:xfrm>
        </p:grpSpPr>
        <p:sp>
          <p:nvSpPr>
            <p:cNvPr id="24" name="矩形 23"/>
            <p:cNvSpPr/>
            <p:nvPr>
              <p:custDataLst>
                <p:tags r:id="rId12"/>
              </p:custDataLst>
            </p:nvPr>
          </p:nvSpPr>
          <p:spPr>
            <a:xfrm>
              <a:off x="8479" y="3103"/>
              <a:ext cx="6700" cy="68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457200" marR="0" lvl="0" indent="-45720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zh-CN" sz="2600" b="1" noProof="0">
                  <a:solidFill>
                    <a:schemeClr val="bg1"/>
                  </a:soli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大病不出省、市</a:t>
              </a:r>
              <a:endParaRPr kumimoji="0" lang="zh-CN" sz="2600" b="1" u="none" strike="noStrike" kern="1200" cap="none" spc="0" normalizeH="0" baseline="0" noProof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13"/>
              </p:custDataLst>
            </p:nvPr>
          </p:nvSpPr>
          <p:spPr>
            <a:xfrm>
              <a:off x="8479" y="4829"/>
              <a:ext cx="6700" cy="68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457200" marR="0" lvl="0" indent="-457200" algn="l" defTabSz="457200" rtl="0" eaLnBrk="1" fontAlgn="auto" latinLnBrk="0" hangingPunct="1">
                <a:lnSpc>
                  <a:spcPct val="100000"/>
                </a:lnSpc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zh-CN" sz="2600" b="1" noProof="0">
                  <a:solidFill>
                    <a:schemeClr val="bg1"/>
                  </a:soli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一般病在县（市、区）解决</a:t>
              </a:r>
              <a:endParaRPr kumimoji="0" lang="zh-CN" sz="2600" b="1" u="none" strike="noStrike" kern="1200" cap="none" spc="0" normalizeH="0" baseline="0" noProof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4"/>
              </p:custDataLst>
            </p:nvPr>
          </p:nvSpPr>
          <p:spPr>
            <a:xfrm>
              <a:off x="8479" y="6614"/>
              <a:ext cx="6700" cy="68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p>
              <a:pPr marL="457200" marR="0" lvl="0" indent="-457200" algn="l" defTabSz="457200" rtl="0" eaLnBrk="1" fontAlgn="auto" latinLnBrk="0" hangingPunct="1">
                <a:lnSpc>
                  <a:spcPct val="100000"/>
                </a:lnSpc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lang="zh-CN" sz="2600" b="1" noProof="0">
                  <a:solidFill>
                    <a:schemeClr val="bg1"/>
                  </a:soli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日常疾病在乡镇、村解决</a:t>
              </a:r>
              <a:endParaRPr kumimoji="0" lang="zh-CN" sz="2600" b="1" u="none" strike="noStrike" kern="1200" cap="none" spc="0" normalizeH="0" baseline="0" noProof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（二）科学配置资源，形成分级诊疗新格局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6"/>
            </p:custDataLst>
          </p:nvPr>
        </p:nvSpPr>
        <p:spPr>
          <a:xfrm>
            <a:off x="7317105" y="1701165"/>
            <a:ext cx="2664460" cy="701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</a:t>
            </a:r>
            <a:r>
              <a:rPr lang="en-US" altLang="zh-CN" sz="28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sz="28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</a:t>
            </a:r>
            <a:endParaRPr lang="zh-CN" sz="28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/>
          </a:blip>
          <a:stretch>
            <a:fillRect/>
          </a:stretch>
        </p:blipFill>
        <p:spPr bwMode="auto">
          <a:xfrm>
            <a:off x="777875" y="2053590"/>
            <a:ext cx="5072380" cy="3385185"/>
          </a:xfrm>
          <a:prstGeom prst="rect">
            <a:avLst/>
          </a:prstGeom>
          <a:effectLst>
            <a:outerShdw blurRad="4064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9"/>
          <p:cNvSpPr/>
          <p:nvPr>
            <p:custDataLst>
              <p:tags r:id="rId3"/>
            </p:custDataLst>
          </p:nvPr>
        </p:nvSpPr>
        <p:spPr>
          <a:xfrm>
            <a:off x="3647440" y="1218146"/>
            <a:ext cx="4897491" cy="542959"/>
          </a:xfrm>
          <a:prstGeom prst="roundRect">
            <a:avLst/>
          </a:prstGeom>
          <a:gradFill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0" rtlCol="0" anchor="ctr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提升头部医院重症救治能力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5855" y="5730875"/>
            <a:ext cx="28041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 b="1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配置高精尖设备</a:t>
            </a:r>
            <a:endParaRPr lang="zh-CN" altLang="zh-CN" sz="2400" b="1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（二）科学配置资源，形成分级诊疗新格局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 descr="微信截图_20240510162044"/>
          <p:cNvPicPr>
            <a:picLocks noChangeAspect="1"/>
          </p:cNvPicPr>
          <p:nvPr/>
        </p:nvPicPr>
        <p:blipFill>
          <a:blip r:embed="rId5">
            <a:lum bright="6000"/>
          </a:blip>
          <a:stretch>
            <a:fillRect/>
          </a:stretch>
        </p:blipFill>
        <p:spPr bwMode="auto">
          <a:xfrm>
            <a:off x="6376670" y="2053590"/>
            <a:ext cx="5072380" cy="3384550"/>
          </a:xfrm>
          <a:prstGeom prst="rect">
            <a:avLst/>
          </a:prstGeom>
          <a:effectLst>
            <a:outerShdw blurRad="4064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81"/>
          <p:cNvSpPr/>
          <p:nvPr>
            <p:custDataLst>
              <p:tags r:id="rId1"/>
            </p:custDataLst>
          </p:nvPr>
        </p:nvSpPr>
        <p:spPr>
          <a:xfrm>
            <a:off x="3267710" y="1419860"/>
            <a:ext cx="8382000" cy="73723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264795" tIns="128270" rIns="264160" bIns="107315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1" i="0" u="none" strike="noStrike" cap="none" normalizeH="0" baseline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一、深研政策、谋略蓄势，精准把握设备更新的深刻内涵</a:t>
            </a:r>
            <a:endParaRPr kumimoji="0" sz="2400" b="1" i="0" u="none" strike="noStrike" cap="none" normalizeH="0" baseline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圆角矩形 83"/>
          <p:cNvSpPr/>
          <p:nvPr>
            <p:custDataLst>
              <p:tags r:id="rId2"/>
            </p:custDataLst>
          </p:nvPr>
        </p:nvSpPr>
        <p:spPr>
          <a:xfrm>
            <a:off x="3267710" y="2860040"/>
            <a:ext cx="8382635" cy="73723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264795" tIns="128270" rIns="264160" bIns="107315" numCol="1" spcCol="0" rtlCol="0" fromWordArt="0" anchor="ctr" anchorCtr="0" forceAA="0" compatLnSpc="1">
            <a:noAutofit/>
          </a:bodyPr>
          <a:lstStyle/>
          <a:p>
            <a:pPr marL="0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1" i="0" u="none" strike="noStrike" cap="none" normalizeH="0" baseline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二、紧盯需求、提质赋能，高度聚焦设备更新的核心要素</a:t>
            </a:r>
            <a:endParaRPr kumimoji="0" sz="2400" b="1" i="0" u="none" strike="noStrike" cap="none" normalizeH="0" baseline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94"/>
          <p:cNvSpPr/>
          <p:nvPr>
            <p:custDataLst>
              <p:tags r:id="rId3"/>
            </p:custDataLst>
          </p:nvPr>
        </p:nvSpPr>
        <p:spPr>
          <a:xfrm>
            <a:off x="3268345" y="4300220"/>
            <a:ext cx="8380730" cy="73723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lIns="264795" tIns="128270" rIns="264160" bIns="107315" numCol="1" spcCol="0" rtlCol="0" fromWordArt="0" anchor="ctr" anchorCtr="0" forceAA="0" compatLnSpc="1">
            <a:noAutofit/>
          </a:bodyPr>
          <a:lstStyle/>
          <a:p>
            <a:pPr marL="0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1" i="0" u="none" strike="noStrike" cap="none" normalizeH="0" baseline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三、抢抓机遇、务实创新，有效发挥设备更新的</a:t>
            </a:r>
            <a:r>
              <a:rPr kumimoji="0" lang="zh-CN" sz="2400" b="1" i="0" u="none" strike="noStrike" cap="none" normalizeH="0" baseline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</a:t>
            </a:r>
            <a:r>
              <a:rPr kumimoji="0" sz="2400" b="1" i="0" u="none" strike="noStrike" cap="none" normalizeH="0" baseline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优势</a:t>
            </a:r>
            <a:endParaRPr kumimoji="0" sz="2400" b="1" i="0" u="none" strike="noStrike" cap="none" normalizeH="0" baseline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66939" y="1955165"/>
            <a:ext cx="2458236" cy="2458800"/>
            <a:chOff x="487" y="1959"/>
            <a:chExt cx="6105" cy="6079"/>
          </a:xfrm>
        </p:grpSpPr>
        <p:sp>
          <p:nvSpPr>
            <p:cNvPr id="18" name="椭圆 17"/>
            <p:cNvSpPr/>
            <p:nvPr>
              <p:custDataLst>
                <p:tags r:id="rId5"/>
              </p:custDataLst>
            </p:nvPr>
          </p:nvSpPr>
          <p:spPr>
            <a:xfrm>
              <a:off x="487" y="1959"/>
              <a:ext cx="6079" cy="6079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4874CB">
                      <a:lumMod val="40000"/>
                      <a:lumOff val="60000"/>
                    </a:srgbClr>
                  </a:gs>
                  <a:gs pos="28000">
                    <a:srgbClr val="4874CB">
                      <a:alpha val="0"/>
                    </a:srgbClr>
                  </a:gs>
                </a:gsLst>
                <a:lin ang="10800000" scaled="0"/>
              </a:gradFill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微软雅黑" panose="020B0503020204020204" charset="-122"/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6"/>
              </p:custDataLst>
            </p:nvPr>
          </p:nvSpPr>
          <p:spPr>
            <a:xfrm>
              <a:off x="5398" y="7364"/>
              <a:ext cx="151" cy="151"/>
            </a:xfrm>
            <a:prstGeom prst="ellipse">
              <a:avLst/>
            </a:prstGeom>
            <a:gradFill>
              <a:gsLst>
                <a:gs pos="0">
                  <a:srgbClr val="4874CB">
                    <a:lumMod val="60000"/>
                    <a:lumOff val="40000"/>
                  </a:srgbClr>
                </a:gs>
                <a:gs pos="100000">
                  <a:srgbClr val="4874CB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微软雅黑" panose="020B0503020204020204" charset="-122"/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7"/>
              </p:custDataLst>
            </p:nvPr>
          </p:nvSpPr>
          <p:spPr>
            <a:xfrm>
              <a:off x="5398" y="2502"/>
              <a:ext cx="151" cy="151"/>
            </a:xfrm>
            <a:prstGeom prst="ellipse">
              <a:avLst/>
            </a:prstGeom>
            <a:gradFill>
              <a:gsLst>
                <a:gs pos="0">
                  <a:srgbClr val="4874CB">
                    <a:lumMod val="60000"/>
                    <a:lumOff val="40000"/>
                  </a:srgbClr>
                </a:gs>
                <a:gs pos="100000">
                  <a:srgbClr val="4874CB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微软雅黑" panose="020B0503020204020204" charset="-122"/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8"/>
              </p:custDataLst>
            </p:nvPr>
          </p:nvSpPr>
          <p:spPr>
            <a:xfrm>
              <a:off x="813" y="2236"/>
              <a:ext cx="5526" cy="5526"/>
            </a:xfrm>
            <a:prstGeom prst="ellipse">
              <a:avLst/>
            </a:prstGeom>
            <a:gradFill flip="none">
              <a:gsLst>
                <a:gs pos="0">
                  <a:srgbClr val="4874CB">
                    <a:lumMod val="60000"/>
                    <a:lumOff val="40000"/>
                    <a:alpha val="10000"/>
                  </a:srgbClr>
                </a:gs>
                <a:gs pos="100000">
                  <a:srgbClr val="4874CB">
                    <a:alpha val="10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9"/>
              </p:custDataLst>
            </p:nvPr>
          </p:nvSpPr>
          <p:spPr>
            <a:xfrm>
              <a:off x="1079" y="2502"/>
              <a:ext cx="4992" cy="4992"/>
            </a:xfrm>
            <a:prstGeom prst="ellipse">
              <a:avLst/>
            </a:prstGeom>
            <a:gradFill flip="none">
              <a:gsLst>
                <a:gs pos="0">
                  <a:srgbClr val="4874CB">
                    <a:lumMod val="60000"/>
                    <a:lumOff val="40000"/>
                    <a:alpha val="15000"/>
                  </a:srgbClr>
                </a:gs>
                <a:gs pos="100000">
                  <a:srgbClr val="4874CB">
                    <a:alpha val="15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10"/>
              </p:custDataLst>
            </p:nvPr>
          </p:nvSpPr>
          <p:spPr>
            <a:xfrm>
              <a:off x="1381" y="2804"/>
              <a:ext cx="4389" cy="4389"/>
            </a:xfrm>
            <a:prstGeom prst="ellipse">
              <a:avLst/>
            </a:prstGeom>
            <a:gradFill flip="none">
              <a:gsLst>
                <a:gs pos="0">
                  <a:srgbClr val="4874CB">
                    <a:lumMod val="60000"/>
                    <a:lumOff val="40000"/>
                    <a:alpha val="20000"/>
                  </a:srgbClr>
                </a:gs>
                <a:gs pos="100000">
                  <a:srgbClr val="4874CB">
                    <a:alpha val="20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11"/>
              </p:custDataLst>
            </p:nvPr>
          </p:nvSpPr>
          <p:spPr>
            <a:xfrm>
              <a:off x="1677" y="3100"/>
              <a:ext cx="3796" cy="3796"/>
            </a:xfrm>
            <a:prstGeom prst="ellipse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12"/>
              </p:custDataLst>
            </p:nvPr>
          </p:nvSpPr>
          <p:spPr>
            <a:xfrm>
              <a:off x="6415" y="5877"/>
              <a:ext cx="151" cy="151"/>
            </a:xfrm>
            <a:prstGeom prst="ellipse">
              <a:avLst/>
            </a:prstGeom>
            <a:gradFill>
              <a:gsLst>
                <a:gs pos="0">
                  <a:srgbClr val="4874CB">
                    <a:lumMod val="60000"/>
                    <a:lumOff val="40000"/>
                  </a:srgbClr>
                </a:gs>
                <a:gs pos="100000">
                  <a:srgbClr val="4874CB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13"/>
              </p:custDataLst>
            </p:nvPr>
          </p:nvSpPr>
          <p:spPr>
            <a:xfrm>
              <a:off x="6441" y="4211"/>
              <a:ext cx="151" cy="151"/>
            </a:xfrm>
            <a:prstGeom prst="ellipse">
              <a:avLst/>
            </a:prstGeom>
            <a:gradFill>
              <a:gsLst>
                <a:gs pos="0">
                  <a:srgbClr val="4874CB">
                    <a:lumMod val="60000"/>
                    <a:lumOff val="40000"/>
                  </a:srgbClr>
                </a:gs>
                <a:gs pos="100000">
                  <a:srgbClr val="4874CB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579" y="3985"/>
              <a:ext cx="3762" cy="16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914400"/>
              <a:r>
                <a:rPr sz="4400" b="1">
                  <a:ln>
                    <a:noFill/>
                  </a:ln>
                  <a:gradFill>
                    <a:gsLst>
                      <a:gs pos="0">
                        <a:srgbClr val="F6EFD6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目</a:t>
              </a:r>
              <a:r>
                <a:rPr lang="en-US" sz="4400" b="1">
                  <a:ln>
                    <a:noFill/>
                  </a:ln>
                  <a:gradFill>
                    <a:gsLst>
                      <a:gs pos="0">
                        <a:srgbClr val="F6EFD6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4400" b="1">
                  <a:ln>
                    <a:noFill/>
                  </a:ln>
                  <a:gradFill>
                    <a:gsLst>
                      <a:gs pos="0">
                        <a:srgbClr val="F6EFD6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5400000" scaled="0"/>
                  </a:gra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录</a:t>
              </a:r>
              <a:endParaRPr sz="44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矩形: 圆角 9"/>
          <p:cNvSpPr/>
          <p:nvPr>
            <p:custDataLst>
              <p:tags r:id="rId1"/>
            </p:custDataLst>
          </p:nvPr>
        </p:nvSpPr>
        <p:spPr>
          <a:xfrm>
            <a:off x="3480435" y="1183005"/>
            <a:ext cx="5231765" cy="542925"/>
          </a:xfrm>
          <a:prstGeom prst="roundRect">
            <a:avLst/>
          </a:prstGeom>
          <a:gradFill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0" rtlCol="0" anchor="ctr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发挥县级医院医疗救治龙头作用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76595" y="2152015"/>
            <a:ext cx="4224655" cy="3451860"/>
            <a:chOff x="-795" y="2577"/>
            <a:chExt cx="6653" cy="5436"/>
          </a:xfrm>
        </p:grpSpPr>
        <p:sp>
          <p:nvSpPr>
            <p:cNvPr id="74" name="圆角矩形 73"/>
            <p:cNvSpPr/>
            <p:nvPr>
              <p:custDataLst>
                <p:tags r:id="rId2"/>
              </p:custDataLst>
            </p:nvPr>
          </p:nvSpPr>
          <p:spPr>
            <a:xfrm>
              <a:off x="1712" y="2577"/>
              <a:ext cx="4146" cy="1156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rgbClr val="376FFF"/>
                </a:gs>
                <a:gs pos="0">
                  <a:srgbClr val="376FFF">
                    <a:lumMod val="60000"/>
                    <a:lumOff val="40000"/>
                  </a:srgbClr>
                </a:gs>
              </a:gsLst>
              <a:lin ang="2700000" scaled="0"/>
            </a:gra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75" name="文本框 74"/>
            <p:cNvSpPr txBox="1"/>
            <p:nvPr>
              <p:custDataLst>
                <p:tags r:id="rId3"/>
              </p:custDataLst>
            </p:nvPr>
          </p:nvSpPr>
          <p:spPr>
            <a:xfrm>
              <a:off x="1933" y="2794"/>
              <a:ext cx="3726" cy="8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常见病</a:t>
              </a:r>
              <a:endParaRPr kumimoji="0" lang="zh-CN" altLang="en-US" sz="24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76" name="右箭头 75"/>
            <p:cNvSpPr/>
            <p:nvPr>
              <p:custDataLst>
                <p:tags r:id="rId4"/>
              </p:custDataLst>
            </p:nvPr>
          </p:nvSpPr>
          <p:spPr>
            <a:xfrm>
              <a:off x="-795" y="4189"/>
              <a:ext cx="1987" cy="2035"/>
            </a:xfrm>
            <a:prstGeom prst="rightArrow">
              <a:avLst/>
            </a:prstGeom>
            <a:gradFill>
              <a:gsLst>
                <a:gs pos="3000">
                  <a:srgbClr val="376FFF">
                    <a:lumMod val="60000"/>
                    <a:lumOff val="40000"/>
                    <a:alpha val="0"/>
                  </a:srgbClr>
                </a:gs>
                <a:gs pos="50000">
                  <a:srgbClr val="376FFF">
                    <a:lumMod val="60000"/>
                    <a:lumOff val="40000"/>
                    <a:alpha val="80000"/>
                  </a:srgbClr>
                </a:gs>
                <a:gs pos="100000">
                  <a:srgbClr val="376FFF"/>
                </a:gs>
              </a:gsLst>
              <a:lin ang="0" scaled="0"/>
            </a:gra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3" name="圆角矩形 82"/>
            <p:cNvSpPr/>
            <p:nvPr>
              <p:custDataLst>
                <p:tags r:id="rId5"/>
              </p:custDataLst>
            </p:nvPr>
          </p:nvSpPr>
          <p:spPr>
            <a:xfrm>
              <a:off x="1712" y="4628"/>
              <a:ext cx="4146" cy="1156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rgbClr val="376FFF"/>
                </a:gs>
                <a:gs pos="0">
                  <a:srgbClr val="376FFF">
                    <a:lumMod val="60000"/>
                    <a:lumOff val="40000"/>
                  </a:srgbClr>
                </a:gs>
              </a:gsLst>
              <a:lin ang="2700000" scaled="0"/>
            </a:gra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84" name="文本框 83"/>
            <p:cNvSpPr txBox="1"/>
            <p:nvPr>
              <p:custDataLst>
                <p:tags r:id="rId6"/>
              </p:custDataLst>
            </p:nvPr>
          </p:nvSpPr>
          <p:spPr>
            <a:xfrm>
              <a:off x="1932" y="4857"/>
              <a:ext cx="3615" cy="8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多发病</a:t>
              </a:r>
              <a:endParaRPr kumimoji="0" lang="zh-CN" altLang="en-US" sz="24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4" name="圆角矩形 3"/>
            <p:cNvSpPr/>
            <p:nvPr>
              <p:custDataLst>
                <p:tags r:id="rId7"/>
              </p:custDataLst>
            </p:nvPr>
          </p:nvSpPr>
          <p:spPr>
            <a:xfrm>
              <a:off x="1712" y="6857"/>
              <a:ext cx="4146" cy="1156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rgbClr val="376FFF"/>
                </a:gs>
                <a:gs pos="0">
                  <a:srgbClr val="376FFF">
                    <a:lumMod val="60000"/>
                    <a:lumOff val="40000"/>
                  </a:srgbClr>
                </a:gs>
              </a:gsLst>
              <a:lin ang="2700000" scaled="0"/>
            </a:gra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1934" y="7085"/>
              <a:ext cx="3613" cy="8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0" cap="none" spc="10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慢性病</a:t>
              </a:r>
              <a:endParaRPr kumimoji="0" lang="zh-CN" altLang="en-US" sz="24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22" name="椭圆 21"/>
          <p:cNvSpPr/>
          <p:nvPr>
            <p:custDataLst>
              <p:tags r:id="rId9"/>
            </p:custDataLst>
          </p:nvPr>
        </p:nvSpPr>
        <p:spPr>
          <a:xfrm>
            <a:off x="1997710" y="2213610"/>
            <a:ext cx="3308985" cy="3216275"/>
          </a:xfrm>
          <a:prstGeom prst="ellipse">
            <a:avLst/>
          </a:prstGeom>
          <a:gradFill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R="0" lvl="0" indent="0" algn="ctr" defTabSz="457200" rtl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lvl="0" indent="0" algn="ctr" defTabSz="457200" rtl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重点配置</a:t>
            </a:r>
            <a:endParaRPr kumimoji="0" lang="zh-CN" altLang="en-US" sz="2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lvl="0" indent="0" algn="ctr" defTabSz="457200" rtl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诊疗设备</a:t>
            </a:r>
            <a:endParaRPr kumimoji="0" lang="zh-CN" altLang="en-US" sz="36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（二）科学配置资源，形成分级诊疗新格局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1305560" y="2891790"/>
            <a:ext cx="2289175" cy="2289175"/>
          </a:xfrm>
          <a:prstGeom prst="roundRect">
            <a:avLst>
              <a:gd name="adj" fmla="val 26744"/>
            </a:avLst>
          </a:prstGeom>
          <a:gradFill>
            <a:gsLst>
              <a:gs pos="0">
                <a:srgbClr val="376FFF">
                  <a:lumMod val="10000"/>
                  <a:lumOff val="90000"/>
                </a:srgbClr>
              </a:gs>
              <a:gs pos="100000">
                <a:srgbClr val="376FFF">
                  <a:lumMod val="10000"/>
                  <a:lumOff val="9000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2"/>
            </p:custDataLst>
          </p:nvPr>
        </p:nvSpPr>
        <p:spPr>
          <a:xfrm>
            <a:off x="1059815" y="2695575"/>
            <a:ext cx="2730500" cy="2730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96" h="4096">
                <a:moveTo>
                  <a:pt x="2048" y="0"/>
                </a:moveTo>
                <a:cubicBezTo>
                  <a:pt x="2283" y="0"/>
                  <a:pt x="2518" y="90"/>
                  <a:pt x="2697" y="269"/>
                </a:cubicBezTo>
                <a:lnTo>
                  <a:pt x="3827" y="1398"/>
                </a:lnTo>
                <a:cubicBezTo>
                  <a:pt x="4185" y="1757"/>
                  <a:pt x="4185" y="2339"/>
                  <a:pt x="3827" y="2697"/>
                </a:cubicBezTo>
                <a:lnTo>
                  <a:pt x="2697" y="3827"/>
                </a:lnTo>
                <a:cubicBezTo>
                  <a:pt x="2339" y="4185"/>
                  <a:pt x="1757" y="4185"/>
                  <a:pt x="1398" y="3827"/>
                </a:cubicBezTo>
                <a:lnTo>
                  <a:pt x="269" y="2697"/>
                </a:lnTo>
                <a:cubicBezTo>
                  <a:pt x="-90" y="2339"/>
                  <a:pt x="-90" y="1757"/>
                  <a:pt x="269" y="1398"/>
                </a:cubicBezTo>
                <a:lnTo>
                  <a:pt x="1398" y="269"/>
                </a:lnTo>
                <a:cubicBezTo>
                  <a:pt x="1578" y="90"/>
                  <a:pt x="1813" y="0"/>
                  <a:pt x="2048" y="0"/>
                </a:cubicBezTo>
                <a:close/>
              </a:path>
            </a:pathLst>
          </a:custGeom>
          <a:gradFill>
            <a:gsLst>
              <a:gs pos="0">
                <a:srgbClr val="376FFF">
                  <a:alpha val="100000"/>
                </a:srgbClr>
              </a:gs>
              <a:gs pos="100000">
                <a:srgbClr val="376FFF">
                  <a:lumMod val="80000"/>
                  <a:lumOff val="20000"/>
                </a:srgbClr>
              </a:gs>
            </a:gsLst>
            <a:lin ang="13500000"/>
          </a:gradFill>
          <a:ln>
            <a:noFill/>
          </a:ln>
          <a:effectLst>
            <a:outerShdw blurRad="215900" dist="114300" dir="5400000" algn="t" rotWithShape="0">
              <a:srgbClr val="376FFF">
                <a:alpha val="4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360045" tIns="323850" rIns="360045" bIns="28829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lang="zh-CN" altLang="en-US" b="1" dirty="0">
              <a:solidFill>
                <a:srgbClr val="FFFFFF">
                  <a:lumMod val="10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" name="矩形: 圆角 9"/>
          <p:cNvSpPr/>
          <p:nvPr>
            <p:custDataLst>
              <p:tags r:id="rId3"/>
            </p:custDataLst>
          </p:nvPr>
        </p:nvSpPr>
        <p:spPr>
          <a:xfrm>
            <a:off x="3647440" y="1238466"/>
            <a:ext cx="4897491" cy="542959"/>
          </a:xfrm>
          <a:prstGeom prst="roundRect">
            <a:avLst/>
          </a:prstGeom>
          <a:gradFill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0" rtlCol="0" anchor="ctr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明确乡镇卫生院中枢定位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圆角矩形 81"/>
          <p:cNvSpPr/>
          <p:nvPr>
            <p:custDataLst>
              <p:tags r:id="rId4"/>
            </p:custDataLst>
          </p:nvPr>
        </p:nvSpPr>
        <p:spPr>
          <a:xfrm>
            <a:off x="6321425" y="2287270"/>
            <a:ext cx="4192270" cy="9391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76FFF">
                  <a:alpha val="100000"/>
                </a:srgbClr>
              </a:gs>
              <a:gs pos="100000">
                <a:srgbClr val="376FFF">
                  <a:lumMod val="80000"/>
                  <a:lumOff val="20000"/>
                </a:srgbClr>
              </a:gs>
            </a:gsLst>
            <a:lin ang="13500000"/>
          </a:gra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360045" tIns="323850" rIns="360045" bIns="288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FFFFFF">
                    <a:lumMod val="10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康</a:t>
            </a:r>
            <a:r>
              <a:rPr lang="zh-CN" altLang="en-US" sz="2400" b="1" dirty="0">
                <a:solidFill>
                  <a:srgbClr val="FFFFFF">
                    <a:lumMod val="10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400" b="1" dirty="0">
                <a:solidFill>
                  <a:srgbClr val="FFFFFF">
                    <a:lumMod val="10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</a:t>
            </a:r>
            <a:endParaRPr lang="zh-CN" altLang="en-US" sz="2400" b="1" dirty="0">
              <a:solidFill>
                <a:srgbClr val="FFFFFF">
                  <a:lumMod val="10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752475" y="2386330"/>
            <a:ext cx="3338830" cy="3338830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rgbClr val="4874CB">
                    <a:lumMod val="40000"/>
                    <a:lumOff val="60000"/>
                  </a:srgbClr>
                </a:gs>
                <a:gs pos="28000">
                  <a:srgbClr val="4874CB">
                    <a:alpha val="0"/>
                  </a:srgbClr>
                </a:gs>
              </a:gsLst>
              <a:lin ang="10800000" scaled="0"/>
            </a:gradFill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6"/>
            </p:custDataLst>
          </p:nvPr>
        </p:nvSpPr>
        <p:spPr>
          <a:xfrm>
            <a:off x="3422650" y="5354955"/>
            <a:ext cx="82550" cy="82550"/>
          </a:xfrm>
          <a:prstGeom prst="ellipse">
            <a:avLst/>
          </a:prstGeom>
          <a:gradFill>
            <a:gsLst>
              <a:gs pos="0">
                <a:srgbClr val="4874CB">
                  <a:lumMod val="60000"/>
                  <a:lumOff val="40000"/>
                </a:srgbClr>
              </a:gs>
              <a:gs pos="100000">
                <a:srgbClr val="4874CB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7"/>
            </p:custDataLst>
          </p:nvPr>
        </p:nvSpPr>
        <p:spPr>
          <a:xfrm>
            <a:off x="3422650" y="2684145"/>
            <a:ext cx="82550" cy="82550"/>
          </a:xfrm>
          <a:prstGeom prst="ellipse">
            <a:avLst/>
          </a:prstGeom>
          <a:gradFill>
            <a:gsLst>
              <a:gs pos="0">
                <a:srgbClr val="4874CB">
                  <a:lumMod val="60000"/>
                  <a:lumOff val="40000"/>
                </a:srgbClr>
              </a:gs>
              <a:gs pos="100000">
                <a:srgbClr val="4874CB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微软雅黑" panose="020B0503020204020204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23" name="圆角矩形 94"/>
          <p:cNvSpPr/>
          <p:nvPr>
            <p:custDataLst>
              <p:tags r:id="rId8"/>
            </p:custDataLst>
          </p:nvPr>
        </p:nvSpPr>
        <p:spPr>
          <a:xfrm>
            <a:off x="6366510" y="3533775"/>
            <a:ext cx="4192270" cy="9391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76FFF">
                  <a:alpha val="100000"/>
                </a:srgbClr>
              </a:gs>
              <a:gs pos="100000">
                <a:srgbClr val="376FFF">
                  <a:lumMod val="80000"/>
                  <a:lumOff val="20000"/>
                </a:srgbClr>
              </a:gs>
            </a:gsLst>
            <a:lin ang="13500000"/>
          </a:gra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360045" tIns="323850" rIns="360045" bIns="288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FFFFFF">
                    <a:lumMod val="10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</a:t>
            </a:r>
            <a:r>
              <a:rPr lang="zh-CN" altLang="en-US" sz="2400" b="1" dirty="0">
                <a:solidFill>
                  <a:srgbClr val="FFFFFF">
                    <a:lumMod val="10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400" b="1" dirty="0">
                <a:solidFill>
                  <a:srgbClr val="FFFFFF">
                    <a:lumMod val="10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养</a:t>
            </a:r>
            <a:endParaRPr lang="zh-CN" altLang="en-US" sz="2400" b="1" dirty="0">
              <a:solidFill>
                <a:srgbClr val="FFFFFF">
                  <a:lumMod val="10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9"/>
            </p:custDataLst>
          </p:nvPr>
        </p:nvSpPr>
        <p:spPr>
          <a:xfrm>
            <a:off x="3981450" y="4537710"/>
            <a:ext cx="82550" cy="82550"/>
          </a:xfrm>
          <a:prstGeom prst="ellipse">
            <a:avLst/>
          </a:prstGeom>
          <a:gradFill>
            <a:gsLst>
              <a:gs pos="0">
                <a:srgbClr val="4874CB">
                  <a:lumMod val="60000"/>
                  <a:lumOff val="40000"/>
                </a:srgbClr>
              </a:gs>
              <a:gs pos="100000">
                <a:srgbClr val="4874CB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0"/>
            </p:custDataLst>
          </p:nvPr>
        </p:nvSpPr>
        <p:spPr>
          <a:xfrm>
            <a:off x="3996055" y="3623310"/>
            <a:ext cx="82550" cy="82550"/>
          </a:xfrm>
          <a:prstGeom prst="ellipse">
            <a:avLst/>
          </a:prstGeom>
          <a:gradFill>
            <a:gsLst>
              <a:gs pos="0">
                <a:srgbClr val="4874CB">
                  <a:lumMod val="60000"/>
                  <a:lumOff val="40000"/>
                </a:srgbClr>
              </a:gs>
              <a:gs pos="100000">
                <a:srgbClr val="4874CB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1216660" y="3669665"/>
            <a:ext cx="252031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基本公卫服务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圆角矩形 101"/>
          <p:cNvSpPr/>
          <p:nvPr>
            <p:custDataLst>
              <p:tags r:id="rId12"/>
            </p:custDataLst>
          </p:nvPr>
        </p:nvSpPr>
        <p:spPr>
          <a:xfrm>
            <a:off x="6405880" y="4780915"/>
            <a:ext cx="4192270" cy="9391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76FFF">
                  <a:alpha val="100000"/>
                </a:srgbClr>
              </a:gs>
              <a:gs pos="100000">
                <a:srgbClr val="376FFF">
                  <a:lumMod val="80000"/>
                  <a:lumOff val="20000"/>
                </a:srgbClr>
              </a:gs>
            </a:gsLst>
            <a:lin ang="13500000"/>
          </a:gra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360045" tIns="323850" rIns="360045" bIns="288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rgbClr val="FFFFFF">
                    <a:lumMod val="10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安宁疗护</a:t>
            </a:r>
            <a:endParaRPr lang="zh-CN" altLang="en-US" sz="2400" b="1" dirty="0">
              <a:solidFill>
                <a:srgbClr val="FFFFFF">
                  <a:lumMod val="10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13"/>
            </p:custDataLst>
          </p:nvPr>
        </p:nvSpPr>
        <p:spPr>
          <a:xfrm>
            <a:off x="4598035" y="3328035"/>
            <a:ext cx="1261745" cy="1292225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4758055" y="3754755"/>
            <a:ext cx="90678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200" b="1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拓</a:t>
            </a:r>
            <a:r>
              <a:rPr lang="en-US" altLang="zh-CN" sz="2200" b="1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2200" b="1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展</a:t>
            </a:r>
            <a:endParaRPr lang="zh-CN" altLang="zh-CN" sz="2200" b="1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（二）科学配置资源，形成分级诊疗新格局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741795" y="1965325"/>
            <a:ext cx="4113530" cy="422084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7280592" y="1779139"/>
            <a:ext cx="3117850" cy="1010285"/>
            <a:chOff x="1084897" y="1749294"/>
            <a:chExt cx="3117850" cy="1010285"/>
          </a:xfrm>
        </p:grpSpPr>
        <p:sp>
          <p:nvSpPr>
            <p:cNvPr id="13" name="圆角矩形 12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1084897" y="1749294"/>
              <a:ext cx="3037840" cy="101028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60EA"/>
                </a:gs>
                <a:gs pos="100000">
                  <a:srgbClr val="00C0FA"/>
                </a:gs>
              </a:gsLst>
              <a:lin ang="2700000" scaled="1"/>
            </a:gradFill>
            <a:ln w="25400" cap="flat" cmpd="sng" algn="ctr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84897" y="1935349"/>
              <a:ext cx="3117850" cy="645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sz="3600" b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强化</a:t>
              </a:r>
              <a:endParaRPr kumimoji="0" lang="zh-CN" sz="36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164070" y="3246120"/>
            <a:ext cx="3269615" cy="15316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6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中医药</a:t>
            </a:r>
            <a:endParaRPr kumimoji="0" lang="zh-CN" sz="3600" b="1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600" b="1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服务供给</a:t>
            </a:r>
            <a:endParaRPr kumimoji="0" lang="zh-CN" sz="3600" b="1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" name="任意多边形 91"/>
          <p:cNvSpPr/>
          <p:nvPr>
            <p:custDataLst>
              <p:tags r:id="rId5"/>
            </p:custDataLst>
          </p:nvPr>
        </p:nvSpPr>
        <p:spPr>
          <a:xfrm>
            <a:off x="1080135" y="4666615"/>
            <a:ext cx="5014595" cy="883920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100000">
                <a:srgbClr val="589EDC"/>
              </a:gs>
              <a:gs pos="0">
                <a:srgbClr val="ABCFE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辅助诊疗</a:t>
            </a:r>
            <a:endParaRPr kumimoji="0" lang="zh-CN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5" name="任意多边形 94"/>
          <p:cNvSpPr/>
          <p:nvPr>
            <p:custDataLst>
              <p:tags r:id="rId6"/>
            </p:custDataLst>
          </p:nvPr>
        </p:nvSpPr>
        <p:spPr>
          <a:xfrm>
            <a:off x="1080135" y="2190750"/>
            <a:ext cx="5015230" cy="960755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日常检查</a:t>
            </a:r>
            <a:endParaRPr kumimoji="0" lang="zh-CN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6" name="任意多边形 95"/>
          <p:cNvSpPr/>
          <p:nvPr>
            <p:custDataLst>
              <p:tags r:id="rId7"/>
            </p:custDataLst>
          </p:nvPr>
        </p:nvSpPr>
        <p:spPr>
          <a:xfrm>
            <a:off x="1080135" y="3467100"/>
            <a:ext cx="5015230" cy="865505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42000">
                <a:srgbClr val="6ACCF2"/>
              </a:gs>
              <a:gs pos="100000">
                <a:srgbClr val="2497EA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智慧随访</a:t>
            </a:r>
            <a:endParaRPr kumimoji="0" lang="zh-CN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: 圆角 9"/>
          <p:cNvSpPr/>
          <p:nvPr>
            <p:custDataLst>
              <p:tags r:id="rId8"/>
            </p:custDataLst>
          </p:nvPr>
        </p:nvSpPr>
        <p:spPr>
          <a:xfrm>
            <a:off x="3126105" y="1063625"/>
            <a:ext cx="5473700" cy="542925"/>
          </a:xfrm>
          <a:prstGeom prst="roundRect">
            <a:avLst/>
          </a:prstGeom>
          <a:gradFill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0" rtlCol="0" anchor="ctr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强化村卫生室小病救治基础作用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（二）科学配置资源，形成分级诊疗新格局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（三）延伸</a:t>
            </a:r>
            <a:r>
              <a:rPr lang="zh-CN"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</a:t>
            </a: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链条，培育大健康产业新业态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768350" y="3490595"/>
            <a:ext cx="3599815" cy="78422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09320" y="3444240"/>
            <a:ext cx="3260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聚焦招商提效</a:t>
            </a:r>
            <a:r>
              <a:rPr lang="en-US" altLang="zh-CN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</a:t>
            </a:r>
            <a:endParaRPr lang="en-US" altLang="zh-CN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构筑开放高地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右箭头 4"/>
          <p:cNvSpPr/>
          <p:nvPr>
            <p:custDataLst>
              <p:tags r:id="rId4"/>
            </p:custDataLst>
          </p:nvPr>
        </p:nvSpPr>
        <p:spPr>
          <a:xfrm>
            <a:off x="4954981" y="2200762"/>
            <a:ext cx="490084" cy="422037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8404860" y="2162175"/>
            <a:ext cx="1351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京津冀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767715" y="942340"/>
            <a:ext cx="11109325" cy="701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深耕主导产业招商和重点区域引智</a:t>
            </a:r>
            <a:r>
              <a:rPr lang="en-US" altLang="zh-CN" sz="2800" b="1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800" b="1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两大战略</a:t>
            </a:r>
            <a:r>
              <a:rPr lang="en-US" altLang="zh-CN" sz="2800" b="1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sz="2800" b="1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京津冀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9985" y="1873885"/>
            <a:ext cx="1440000" cy="1440000"/>
          </a:xfrm>
          <a:prstGeom prst="rect">
            <a:avLst/>
          </a:prstGeom>
        </p:spPr>
      </p:pic>
      <p:pic>
        <p:nvPicPr>
          <p:cNvPr id="6" name="图片 5" descr="长三角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9985" y="3490595"/>
            <a:ext cx="1440000" cy="14400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8423910" y="3764280"/>
            <a:ext cx="1351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长三角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右箭头 9"/>
          <p:cNvSpPr/>
          <p:nvPr>
            <p:custDataLst>
              <p:tags r:id="rId12"/>
            </p:custDataLst>
          </p:nvPr>
        </p:nvSpPr>
        <p:spPr>
          <a:xfrm>
            <a:off x="4954981" y="3600937"/>
            <a:ext cx="490084" cy="422037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4" name="右箭头 13"/>
          <p:cNvSpPr/>
          <p:nvPr>
            <p:custDataLst>
              <p:tags r:id="rId13"/>
            </p:custDataLst>
          </p:nvPr>
        </p:nvSpPr>
        <p:spPr>
          <a:xfrm>
            <a:off x="4954981" y="5178277"/>
            <a:ext cx="490084" cy="422037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pic>
        <p:nvPicPr>
          <p:cNvPr id="15" name="图片 14" descr="icon_粤港澳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32220" y="5042535"/>
            <a:ext cx="1440000" cy="144000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7882255" y="5450840"/>
            <a:ext cx="2496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粤港澳大湾区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（三）延伸</a:t>
            </a:r>
            <a:r>
              <a:rPr lang="zh-CN"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</a:t>
            </a: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链条，培育大健康产业新业态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2"/>
            </p:custDataLst>
          </p:nvPr>
        </p:nvSpPr>
        <p:spPr>
          <a:xfrm>
            <a:off x="382270" y="3244215"/>
            <a:ext cx="3599815" cy="76962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84" name="文本框 83"/>
          <p:cNvSpPr txBox="1"/>
          <p:nvPr>
            <p:custDataLst>
              <p:tags r:id="rId3"/>
            </p:custDataLst>
          </p:nvPr>
        </p:nvSpPr>
        <p:spPr>
          <a:xfrm>
            <a:off x="521970" y="3208655"/>
            <a:ext cx="3261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聚焦服务提优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培育产业主峰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5" name="右箭头 84"/>
          <p:cNvSpPr/>
          <p:nvPr>
            <p:custDataLst>
              <p:tags r:id="rId4"/>
            </p:custDataLst>
          </p:nvPr>
        </p:nvSpPr>
        <p:spPr>
          <a:xfrm>
            <a:off x="4312361" y="3388752"/>
            <a:ext cx="490084" cy="422037"/>
          </a:xfrm>
          <a:prstGeom prst="rightArrow">
            <a:avLst/>
          </a:prstGeom>
          <a:gradFill>
            <a:gsLst>
              <a:gs pos="3000">
                <a:srgbClr val="376FFF">
                  <a:lumMod val="60000"/>
                  <a:lumOff val="40000"/>
                  <a:alpha val="0"/>
                </a:srgbClr>
              </a:gs>
              <a:gs pos="50000">
                <a:srgbClr val="376FFF">
                  <a:lumMod val="60000"/>
                  <a:lumOff val="40000"/>
                  <a:alpha val="80000"/>
                </a:srgbClr>
              </a:gs>
              <a:gs pos="100000">
                <a:srgbClr val="376FFF"/>
              </a:gs>
            </a:gsLst>
            <a:lin ang="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217160" y="1895475"/>
            <a:ext cx="3600000" cy="3600000"/>
            <a:chOff x="7187" y="2662"/>
            <a:chExt cx="4854" cy="4790"/>
          </a:xfrm>
        </p:grpSpPr>
        <p:grpSp>
          <p:nvGrpSpPr>
            <p:cNvPr id="20" name="组合 19"/>
            <p:cNvGrpSpPr/>
            <p:nvPr/>
          </p:nvGrpSpPr>
          <p:grpSpPr>
            <a:xfrm>
              <a:off x="7187" y="2662"/>
              <a:ext cx="4825" cy="4791"/>
              <a:chOff x="4563960" y="1690216"/>
              <a:chExt cx="3064080" cy="3042033"/>
            </a:xfrm>
          </p:grpSpPr>
          <p:sp>
            <p:nvSpPr>
              <p:cNvPr id="21" name="不完整圆 2"/>
              <p:cNvSpPr/>
              <p:nvPr>
                <p:custDataLst>
                  <p:tags r:id="rId5"/>
                </p:custDataLst>
              </p:nvPr>
            </p:nvSpPr>
            <p:spPr>
              <a:xfrm>
                <a:off x="4563960" y="1690216"/>
                <a:ext cx="2880000" cy="2880000"/>
              </a:xfrm>
              <a:prstGeom prst="pie">
                <a:avLst>
                  <a:gd name="adj1" fmla="val 9000000"/>
                  <a:gd name="adj2" fmla="val 16200000"/>
                </a:avLst>
              </a:prstGeom>
              <a:solidFill>
                <a:schemeClr val="accent1"/>
              </a:solidFill>
              <a:ln w="38100" cap="flat" cmpd="sng" algn="ctr">
                <a:noFill/>
                <a:prstDash val="solid"/>
                <a:miter lim="800000"/>
              </a:ln>
            </p:spPr>
            <p:txBody>
              <a:bodyPr lIns="108000" tIns="108000" rIns="108000" bIns="108000" rtlCol="0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不完整圆 3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4748040" y="1690216"/>
                <a:ext cx="2880000" cy="2880000"/>
              </a:xfrm>
              <a:prstGeom prst="pie">
                <a:avLst>
                  <a:gd name="adj1" fmla="val 9000000"/>
                  <a:gd name="adj2" fmla="val 16200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 cap="flat" cmpd="sng" algn="ctr">
                <a:noFill/>
                <a:prstDash val="solid"/>
                <a:miter lim="800000"/>
              </a:ln>
            </p:spPr>
            <p:txBody>
              <a:bodyPr lIns="108000" tIns="108000" rIns="108000" bIns="108000" rtlCol="0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不完整圆 4"/>
              <p:cNvSpPr/>
              <p:nvPr>
                <p:custDataLst>
                  <p:tags r:id="rId7"/>
                </p:custDataLst>
              </p:nvPr>
            </p:nvSpPr>
            <p:spPr>
              <a:xfrm>
                <a:off x="4647089" y="1852249"/>
                <a:ext cx="2880000" cy="2880000"/>
              </a:xfrm>
              <a:prstGeom prst="pie">
                <a:avLst>
                  <a:gd name="adj1" fmla="val 1800000"/>
                  <a:gd name="adj2" fmla="val 9000000"/>
                </a:avLst>
              </a:prstGeom>
              <a:solidFill>
                <a:srgbClr val="00B0F0"/>
              </a:solidFill>
              <a:ln w="38100" cap="flat" cmpd="sng" algn="ctr">
                <a:noFill/>
                <a:prstDash val="solid"/>
                <a:miter lim="800000"/>
              </a:ln>
            </p:spPr>
            <p:txBody>
              <a:bodyPr lIns="108000" tIns="108000" rIns="108000" bIns="108000" rtlCol="0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563960" y="2567456"/>
                <a:ext cx="1449216" cy="587441"/>
              </a:xfrm>
              <a:prstGeom prst="rect">
                <a:avLst/>
              </a:prstGeom>
              <a:noFill/>
            </p:spPr>
            <p:txBody>
              <a:bodyPr wrap="none" lIns="108000" tIns="108000" rIns="108000" bIns="108000" rtlCol="0" anchor="ctr" anchorCtr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第一产业</a:t>
                </a:r>
                <a:endPara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9"/>
              </p:custDataLst>
            </p:nvPr>
          </p:nvSpPr>
          <p:spPr>
            <a:xfrm>
              <a:off x="9759" y="3987"/>
              <a:ext cx="2282" cy="925"/>
            </a:xfrm>
            <a:prstGeom prst="rect">
              <a:avLst/>
            </a:prstGeom>
            <a:noFill/>
          </p:spPr>
          <p:txBody>
            <a:bodyPr wrap="none" lIns="108000" tIns="108000" rIns="108000" bIns="108000" rtlCol="0" anchor="ctr" anchorCtr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第二产业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8455" y="5857"/>
              <a:ext cx="2282" cy="925"/>
            </a:xfrm>
            <a:prstGeom prst="rect">
              <a:avLst/>
            </a:prstGeom>
            <a:noFill/>
          </p:spPr>
          <p:txBody>
            <a:bodyPr wrap="none" lIns="108000" tIns="108000" rIns="108000" bIns="108000" rtlCol="0" anchor="ctr" anchorCtr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第三产业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10588625" y="1657985"/>
            <a:ext cx="1235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 descr="药品生产企业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1180" y="799465"/>
            <a:ext cx="900000" cy="1418485"/>
          </a:xfrm>
          <a:prstGeom prst="rect">
            <a:avLst/>
          </a:prstGeom>
        </p:spPr>
      </p:pic>
      <p:pic>
        <p:nvPicPr>
          <p:cNvPr id="14" name="图片 13" descr="医用材料_耗材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24670" y="2707005"/>
            <a:ext cx="900000" cy="141848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6"/>
            </p:custDataLst>
          </p:nvPr>
        </p:nvSpPr>
        <p:spPr>
          <a:xfrm>
            <a:off x="10588625" y="3328035"/>
            <a:ext cx="1235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耗材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6" name="图片 15" descr="大型医用设备检查阳性率 (CT)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60840" y="4545965"/>
            <a:ext cx="900000" cy="141848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9"/>
            </p:custDataLst>
          </p:nvPr>
        </p:nvSpPr>
        <p:spPr>
          <a:xfrm>
            <a:off x="10582275" y="4998085"/>
            <a:ext cx="1235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设备</a:t>
            </a:r>
            <a:endParaRPr lang="zh-CN" altLang="en-US" sz="2400" b="1" noProof="0" dirty="0"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>
            <p:custDataLst>
              <p:tags r:id="rId1"/>
            </p:custDataLst>
          </p:nvPr>
        </p:nvSpPr>
        <p:spPr>
          <a:xfrm>
            <a:off x="3580765" y="1025525"/>
            <a:ext cx="5030470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3581400" y="1115060"/>
            <a:ext cx="5029835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汉仪雅酷黑 75W" panose="020B0804020202020204" charset="-122"/>
                <a:sym typeface="微软雅黑" panose="020B0503020204020204" charset="-122"/>
              </a:rPr>
              <a:t>聚焦创新提能</a:t>
            </a:r>
            <a:r>
              <a:rPr kumimoji="0" lang="en-US" altLang="zh-CN" sz="28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汉仪雅酷黑 75W" panose="020B0804020202020204" charset="-122"/>
                <a:sym typeface="微软雅黑" panose="020B0503020204020204" charset="-122"/>
              </a:rPr>
              <a:t>  </a:t>
            </a:r>
            <a:r>
              <a:rPr kumimoji="0" lang="zh-CN" altLang="en-US" sz="28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汉仪雅酷黑 75W" panose="020B0804020202020204" charset="-122"/>
                <a:sym typeface="微软雅黑" panose="020B0503020204020204" charset="-122"/>
              </a:rPr>
              <a:t>搭建高端平台</a:t>
            </a:r>
            <a:endParaRPr kumimoji="0" lang="zh-CN" altLang="en-US" sz="2800" b="1" i="0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汉仪雅酷黑 75W" panose="020B0804020202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（三）延伸</a:t>
            </a:r>
            <a:r>
              <a:rPr lang="zh-CN"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</a:t>
            </a: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链条，培育大健康产业新业态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023548" y="1856105"/>
            <a:ext cx="525030" cy="4189730"/>
          </a:xfrm>
          <a:prstGeom prst="rect">
            <a:avLst/>
          </a:prstGeom>
          <a:noFill/>
        </p:spPr>
        <p:txBody>
          <a:bodyPr vert="mongolianVert"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600" b="1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双链融合</a:t>
            </a:r>
            <a:endParaRPr lang="zh-CN" sz="2600" b="1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0698480" y="1856105"/>
            <a:ext cx="1282065" cy="4317365"/>
          </a:xfrm>
          <a:prstGeom prst="rect">
            <a:avLst/>
          </a:prstGeom>
          <a:noFill/>
        </p:spPr>
        <p:txBody>
          <a:bodyPr vert="mongolianVert"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600" b="1" spc="10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沪聊</a:t>
            </a:r>
            <a:r>
              <a:rPr lang="en-US" altLang="zh-CN" sz="2600" b="1" spc="10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sz="2600" b="1" spc="10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科产医教</a:t>
            </a:r>
            <a:r>
              <a:rPr lang="en-US" altLang="zh-CN" sz="2600" b="1" spc="10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sz="2600" b="1" spc="10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新模式</a:t>
            </a:r>
            <a:endParaRPr lang="zh-CN" sz="2600" b="1" spc="10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55138" y="2445312"/>
            <a:ext cx="807207" cy="1368000"/>
          </a:xfrm>
          <a:prstGeom prst="rect">
            <a:avLst/>
          </a:prstGeom>
          <a:solidFill>
            <a:srgbClr val="0B9AF5"/>
          </a:solidFill>
          <a:ln>
            <a:solidFill>
              <a:srgbClr val="0B9A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医疗链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34061" y="2445312"/>
            <a:ext cx="1976284" cy="1368000"/>
          </a:xfrm>
          <a:prstGeom prst="rect">
            <a:avLst/>
          </a:prstGeom>
          <a:solidFill>
            <a:srgbClr val="0B9AF5"/>
          </a:solidFill>
          <a:ln>
            <a:solidFill>
              <a:srgbClr val="0B9A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政府主建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62346" y="2445312"/>
            <a:ext cx="4471716" cy="1368000"/>
          </a:xfrm>
          <a:prstGeom prst="rect">
            <a:avLst/>
          </a:prstGeom>
          <a:noFill/>
          <a:ln>
            <a:solidFill>
              <a:srgbClr val="0B9A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四级康复体系不健全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底层康养设备不系统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康养医疗数据不连通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65957" y="4744064"/>
            <a:ext cx="807207" cy="1368000"/>
          </a:xfrm>
          <a:prstGeom prst="rect">
            <a:avLst/>
          </a:prstGeom>
          <a:ln>
            <a:solidFill>
              <a:srgbClr val="0036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产业链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27170" y="4744064"/>
            <a:ext cx="1976284" cy="1368000"/>
          </a:xfrm>
          <a:prstGeom prst="rect">
            <a:avLst/>
          </a:prstGeom>
          <a:ln>
            <a:solidFill>
              <a:srgbClr val="003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企业主建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3164" y="4760780"/>
            <a:ext cx="4454006" cy="1351283"/>
          </a:xfrm>
          <a:prstGeom prst="rect">
            <a:avLst/>
          </a:prstGeom>
          <a:noFill/>
          <a:ln>
            <a:solidFill>
              <a:srgbClr val="4874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链主企业牵引较弱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ctr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医疗场景需求不足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ctr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企业创新技术缺乏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箭头: 左弧形 11"/>
          <p:cNvSpPr/>
          <p:nvPr/>
        </p:nvSpPr>
        <p:spPr>
          <a:xfrm>
            <a:off x="3215170" y="3830465"/>
            <a:ext cx="525030" cy="930314"/>
          </a:xfrm>
          <a:prstGeom prst="curved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箭头: 左弧形 13"/>
          <p:cNvSpPr/>
          <p:nvPr/>
        </p:nvSpPr>
        <p:spPr>
          <a:xfrm rot="10800000">
            <a:off x="7308309" y="3813750"/>
            <a:ext cx="525030" cy="930314"/>
          </a:xfrm>
          <a:prstGeom prst="curved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884786" y="4218039"/>
            <a:ext cx="773782" cy="165182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912809" y="4094791"/>
            <a:ext cx="621382" cy="355652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481837" y="4272617"/>
            <a:ext cx="773782" cy="165182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7481837" y="4188206"/>
            <a:ext cx="621382" cy="355652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3740200" y="4022115"/>
            <a:ext cx="3585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两者没有形成有效互动</a:t>
            </a:r>
            <a:endParaRPr lang="zh-CN" altLang="en-US" sz="2600" b="1" dirty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（四）立足聊城实际，探索有序配置新路径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1474470" y="2951368"/>
            <a:ext cx="8841105" cy="2432685"/>
          </a:xfrm>
          <a:prstGeom prst="ellipse">
            <a:avLst/>
          </a:prstGeom>
          <a:gradFill>
            <a:gsLst>
              <a:gs pos="9000">
                <a:srgbClr val="4874CB">
                  <a:lumMod val="20000"/>
                  <a:lumOff val="80000"/>
                  <a:alpha val="15000"/>
                </a:srgbClr>
              </a:gs>
              <a:gs pos="100000">
                <a:srgbClr val="4874CB">
                  <a:lumMod val="20000"/>
                  <a:lumOff val="80000"/>
                  <a:alpha val="60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2760345" y="3203702"/>
            <a:ext cx="6268720" cy="172466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椭圆 15"/>
          <p:cNvSpPr/>
          <p:nvPr>
            <p:custDataLst>
              <p:tags r:id="rId4"/>
            </p:custDataLst>
          </p:nvPr>
        </p:nvSpPr>
        <p:spPr>
          <a:xfrm>
            <a:off x="3561080" y="3424047"/>
            <a:ext cx="4927602" cy="1284605"/>
          </a:xfrm>
          <a:prstGeom prst="ellipse">
            <a:avLst/>
          </a:prstGeom>
          <a:gradFill>
            <a:gsLst>
              <a:gs pos="1000">
                <a:srgbClr val="4874CB">
                  <a:lumMod val="20000"/>
                  <a:lumOff val="80000"/>
                  <a:alpha val="10000"/>
                </a:srgbClr>
              </a:gs>
              <a:gs pos="48000">
                <a:srgbClr val="4874CB">
                  <a:lumMod val="20000"/>
                  <a:lumOff val="80000"/>
                  <a:alpha val="65000"/>
                </a:srgbClr>
              </a:gs>
              <a:gs pos="100000">
                <a:srgbClr val="4874CB">
                  <a:alpha val="34000"/>
                </a:srgb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2000" b="1" dirty="0">
              <a:solidFill>
                <a:srgbClr val="FF0000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汉仪雅酷黑 75W" panose="020B0804020202020204" charset="-122"/>
              <a:ea typeface="汉仪雅酷黑 75W" panose="020B0804020202020204" charset="-122"/>
              <a:sym typeface="+mn-ea"/>
            </a:endParaRPr>
          </a:p>
        </p:txBody>
      </p:sp>
      <p:sp>
        <p:nvSpPr>
          <p:cNvPr id="17" name="弧形 16"/>
          <p:cNvSpPr/>
          <p:nvPr>
            <p:custDataLst>
              <p:tags r:id="rId5"/>
            </p:custDataLst>
          </p:nvPr>
        </p:nvSpPr>
        <p:spPr>
          <a:xfrm>
            <a:off x="1489710" y="2908427"/>
            <a:ext cx="8825865" cy="2439035"/>
          </a:xfrm>
          <a:prstGeom prst="arc">
            <a:avLst>
              <a:gd name="adj1" fmla="val 19873334"/>
              <a:gd name="adj2" fmla="val 8637677"/>
            </a:avLst>
          </a:prstGeom>
          <a:noFill/>
          <a:ln w="12700" cap="flat" cmpd="sng" algn="ctr">
            <a:gradFill>
              <a:gsLst>
                <a:gs pos="100000">
                  <a:srgbClr val="4874CB">
                    <a:lumMod val="5000"/>
                    <a:lumOff val="95000"/>
                    <a:alpha val="0"/>
                  </a:srgbClr>
                </a:gs>
                <a:gs pos="33000">
                  <a:srgbClr val="4874CB">
                    <a:alpha val="70000"/>
                  </a:srgbClr>
                </a:gs>
              </a:gsLst>
              <a:lin ang="16980000" scaled="0"/>
            </a:gra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弧形 17"/>
          <p:cNvSpPr/>
          <p:nvPr>
            <p:custDataLst>
              <p:tags r:id="rId6"/>
            </p:custDataLst>
          </p:nvPr>
        </p:nvSpPr>
        <p:spPr>
          <a:xfrm rot="10800000">
            <a:off x="1474470" y="2919857"/>
            <a:ext cx="8855994" cy="2413000"/>
          </a:xfrm>
          <a:prstGeom prst="arc">
            <a:avLst>
              <a:gd name="adj1" fmla="val 21309654"/>
              <a:gd name="adj2" fmla="val 7925738"/>
            </a:avLst>
          </a:prstGeom>
          <a:noFill/>
          <a:ln w="12700" cap="flat" cmpd="sng" algn="ctr">
            <a:gradFill>
              <a:gsLst>
                <a:gs pos="100000">
                  <a:srgbClr val="4874CB">
                    <a:lumMod val="5000"/>
                    <a:lumOff val="95000"/>
                    <a:alpha val="0"/>
                  </a:srgbClr>
                </a:gs>
                <a:gs pos="57000">
                  <a:srgbClr val="4874CB">
                    <a:alpha val="70000"/>
                  </a:srgbClr>
                </a:gs>
              </a:gsLst>
              <a:lin ang="17460000" scaled="0"/>
            </a:gra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椭圆 18"/>
          <p:cNvSpPr/>
          <p:nvPr>
            <p:custDataLst>
              <p:tags r:id="rId7"/>
            </p:custDataLst>
          </p:nvPr>
        </p:nvSpPr>
        <p:spPr>
          <a:xfrm>
            <a:off x="7971790" y="4806935"/>
            <a:ext cx="777240" cy="777240"/>
          </a:xfrm>
          <a:prstGeom prst="ellipse">
            <a:avLst/>
          </a:prstGeom>
          <a:gradFill>
            <a:gsLst>
              <a:gs pos="54000">
                <a:srgbClr val="4874CB"/>
              </a:gs>
              <a:gs pos="0">
                <a:srgbClr val="4874CB">
                  <a:lumMod val="60000"/>
                  <a:lumOff val="40000"/>
                </a:srgbClr>
              </a:gs>
              <a:gs pos="81000">
                <a:srgbClr val="4874CB"/>
              </a:gs>
              <a:gs pos="100000">
                <a:srgbClr val="4874CB"/>
              </a:gs>
            </a:gsLst>
            <a:lin ang="5400000" scaled="0"/>
          </a:gradFill>
          <a:ln w="12700" cap="flat" cmpd="sng" algn="ctr">
            <a:gradFill>
              <a:gsLst>
                <a:gs pos="37000">
                  <a:srgbClr val="FFFFFF"/>
                </a:gs>
                <a:gs pos="0">
                  <a:srgbClr val="4874CB">
                    <a:lumMod val="45000"/>
                    <a:lumOff val="55000"/>
                  </a:srgbClr>
                </a:gs>
                <a:gs pos="100000">
                  <a:srgbClr val="FFFFFF"/>
                </a:gs>
                <a:gs pos="71000">
                  <a:srgbClr val="4874CB">
                    <a:lumMod val="30000"/>
                    <a:lumOff val="70000"/>
                  </a:srgbClr>
                </a:gs>
              </a:gsLst>
              <a:lin ang="15780000" scaled="0"/>
            </a:gradFill>
            <a:prstDash val="solid"/>
            <a:miter lim="800000"/>
          </a:ln>
          <a:effectLst>
            <a:outerShdw blurRad="342900" sx="106000" sy="106000" algn="ctr" rotWithShape="0">
              <a:srgbClr val="4874CB">
                <a:alpha val="30000"/>
              </a:srgbClr>
            </a:outerShdw>
          </a:effectLst>
        </p:spPr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20" name="图片 32" descr="333438303937363b333438313035353bb2fac6b7c4a3d0cd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6415" y="4990592"/>
            <a:ext cx="408066" cy="408066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4479928" y="1590619"/>
            <a:ext cx="3141258" cy="5403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设备租赁</a:t>
            </a:r>
            <a:endParaRPr lang="zh-CN" altLang="en-US" sz="2400" b="1" dirty="0">
              <a:solidFill>
                <a:srgbClr val="F2BA02">
                  <a:lumMod val="20000"/>
                  <a:lumOff val="80000"/>
                </a:srgbClr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椭圆 21"/>
          <p:cNvSpPr/>
          <p:nvPr>
            <p:custDataLst>
              <p:tags r:id="rId12"/>
            </p:custDataLst>
          </p:nvPr>
        </p:nvSpPr>
        <p:spPr>
          <a:xfrm>
            <a:off x="2926397" y="4712787"/>
            <a:ext cx="777240" cy="777240"/>
          </a:xfrm>
          <a:prstGeom prst="ellipse">
            <a:avLst/>
          </a:prstGeom>
          <a:gradFill>
            <a:gsLst>
              <a:gs pos="54000">
                <a:srgbClr val="4874CB"/>
              </a:gs>
              <a:gs pos="0">
                <a:srgbClr val="4874CB">
                  <a:lumMod val="60000"/>
                  <a:lumOff val="40000"/>
                </a:srgbClr>
              </a:gs>
              <a:gs pos="81000">
                <a:srgbClr val="4874CB"/>
              </a:gs>
              <a:gs pos="100000">
                <a:srgbClr val="4874CB"/>
              </a:gs>
            </a:gsLst>
            <a:lin ang="5400000" scaled="0"/>
          </a:gradFill>
          <a:ln w="12700" cap="flat" cmpd="sng" algn="ctr">
            <a:gradFill>
              <a:gsLst>
                <a:gs pos="37000">
                  <a:srgbClr val="FFFFFF"/>
                </a:gs>
                <a:gs pos="0">
                  <a:srgbClr val="4874CB">
                    <a:lumMod val="45000"/>
                    <a:lumOff val="55000"/>
                  </a:srgbClr>
                </a:gs>
                <a:gs pos="100000">
                  <a:srgbClr val="FFFFFF"/>
                </a:gs>
                <a:gs pos="71000">
                  <a:srgbClr val="4874CB">
                    <a:lumMod val="30000"/>
                    <a:lumOff val="70000"/>
                  </a:srgbClr>
                </a:gs>
              </a:gsLst>
              <a:lin ang="15780000" scaled="0"/>
            </a:gradFill>
            <a:prstDash val="solid"/>
            <a:miter lim="800000"/>
          </a:ln>
          <a:effectLst>
            <a:outerShdw blurRad="342900" sx="106000" sy="106000" algn="ctr" rotWithShape="0">
              <a:srgbClr val="4874CB">
                <a:alpha val="30000"/>
              </a:srgbClr>
            </a:outerShdw>
          </a:effectLst>
        </p:spPr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3"/>
            </p:custDataLst>
          </p:nvPr>
        </p:nvSpPr>
        <p:spPr>
          <a:xfrm>
            <a:off x="6868350" y="5553202"/>
            <a:ext cx="3240664" cy="543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装备二次利用</a:t>
            </a:r>
            <a:endParaRPr lang="zh-CN" altLang="en-US" sz="2400" b="1">
              <a:solidFill>
                <a:srgbClr val="F2BA02">
                  <a:lumMod val="20000"/>
                  <a:lumOff val="80000"/>
                </a:srgbClr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3" descr="333438303937363b333438313039323bcfeec4bfbcc6bbae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57918" y="4930274"/>
            <a:ext cx="342265" cy="34226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3827739" y="3875558"/>
            <a:ext cx="4445635" cy="534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00286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科学有序配置</a:t>
            </a:r>
            <a:endParaRPr lang="zh-CN" altLang="en-US" sz="2400" b="1" dirty="0">
              <a:solidFill>
                <a:srgbClr val="002868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1573256" y="5596261"/>
            <a:ext cx="3141258" cy="5403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集中带量采购</a:t>
            </a:r>
            <a:endParaRPr lang="zh-CN" altLang="en-US" sz="2400" b="1" dirty="0">
              <a:solidFill>
                <a:srgbClr val="F2BA02">
                  <a:lumMod val="20000"/>
                  <a:lumOff val="80000"/>
                </a:srgbClr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椭圆 26"/>
          <p:cNvSpPr/>
          <p:nvPr>
            <p:custDataLst>
              <p:tags r:id="rId18"/>
            </p:custDataLst>
          </p:nvPr>
        </p:nvSpPr>
        <p:spPr>
          <a:xfrm>
            <a:off x="5661937" y="2336794"/>
            <a:ext cx="777240" cy="777240"/>
          </a:xfrm>
          <a:prstGeom prst="ellipse">
            <a:avLst/>
          </a:prstGeom>
          <a:gradFill>
            <a:gsLst>
              <a:gs pos="54000">
                <a:srgbClr val="4874CB"/>
              </a:gs>
              <a:gs pos="0">
                <a:srgbClr val="4874CB">
                  <a:lumMod val="60000"/>
                  <a:lumOff val="40000"/>
                </a:srgbClr>
              </a:gs>
              <a:gs pos="81000">
                <a:srgbClr val="4874CB"/>
              </a:gs>
              <a:gs pos="100000">
                <a:srgbClr val="4874CB"/>
              </a:gs>
            </a:gsLst>
            <a:lin ang="5400000" scaled="0"/>
          </a:gradFill>
          <a:ln w="12700" cap="flat" cmpd="sng" algn="ctr">
            <a:gradFill>
              <a:gsLst>
                <a:gs pos="37000">
                  <a:srgbClr val="FFFFFF"/>
                </a:gs>
                <a:gs pos="0">
                  <a:srgbClr val="4874CB">
                    <a:lumMod val="45000"/>
                    <a:lumOff val="55000"/>
                  </a:srgbClr>
                </a:gs>
                <a:gs pos="100000">
                  <a:srgbClr val="FFFFFF"/>
                </a:gs>
                <a:gs pos="71000">
                  <a:srgbClr val="4874CB">
                    <a:lumMod val="30000"/>
                    <a:lumOff val="70000"/>
                  </a:srgbClr>
                </a:gs>
              </a:gsLst>
              <a:lin ang="15780000" scaled="0"/>
            </a:gradFill>
            <a:prstDash val="solid"/>
            <a:miter lim="800000"/>
          </a:ln>
          <a:effectLst>
            <a:outerShdw blurRad="342900" sx="106000" sy="106000" algn="ctr" rotWithShape="0">
              <a:srgbClr val="4874CB">
                <a:alpha val="30000"/>
              </a:srgbClr>
            </a:outerShdw>
          </a:effectLst>
        </p:spPr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28" name="图片 27" descr="图标, QR 代码&#10;&#10;描述已自动生成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94" y="2522693"/>
            <a:ext cx="414070" cy="414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（四）立足聊城实际，探索有序配置新路径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494278" y="2638051"/>
            <a:ext cx="10574655" cy="3067685"/>
            <a:chOff x="630238" y="2639071"/>
            <a:chExt cx="10574655" cy="3067685"/>
          </a:xfrm>
        </p:grpSpPr>
        <p:sp>
          <p:nvSpPr>
            <p:cNvPr id="93" name="椭圆 92"/>
            <p:cNvSpPr/>
            <p:nvPr>
              <p:custDataLst>
                <p:tags r:id="rId3"/>
              </p:custDataLst>
            </p:nvPr>
          </p:nvSpPr>
          <p:spPr>
            <a:xfrm>
              <a:off x="1479178" y="2639071"/>
              <a:ext cx="8989528" cy="569754"/>
            </a:xfrm>
            <a:prstGeom prst="ellipse">
              <a:avLst/>
            </a:prstGeom>
            <a:gradFill flip="none" rotWithShape="1">
              <a:gsLst>
                <a:gs pos="8000">
                  <a:schemeClr val="accent1">
                    <a:lumMod val="60000"/>
                    <a:lumOff val="40000"/>
                    <a:alpha val="0"/>
                  </a:schemeClr>
                </a:gs>
                <a:gs pos="99999">
                  <a:schemeClr val="accent1">
                    <a:lumMod val="75000"/>
                    <a:alpha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4" name="椭圆 93"/>
            <p:cNvSpPr/>
            <p:nvPr>
              <p:custDataLst>
                <p:tags r:id="rId4"/>
              </p:custDataLst>
            </p:nvPr>
          </p:nvSpPr>
          <p:spPr>
            <a:xfrm>
              <a:off x="1231459" y="2778330"/>
              <a:ext cx="9484297" cy="56975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7" name="椭圆 96"/>
            <p:cNvSpPr/>
            <p:nvPr>
              <p:custDataLst>
                <p:tags r:id="rId5"/>
              </p:custDataLst>
            </p:nvPr>
          </p:nvSpPr>
          <p:spPr>
            <a:xfrm>
              <a:off x="1117435" y="3028251"/>
              <a:ext cx="180768" cy="18076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52400" sx="102000" sy="102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98" name="直接连接符 97"/>
            <p:cNvCxnSpPr/>
            <p:nvPr>
              <p:custDataLst>
                <p:tags r:id="rId6"/>
              </p:custDataLst>
            </p:nvPr>
          </p:nvCxnSpPr>
          <p:spPr>
            <a:xfrm>
              <a:off x="1240204" y="3224894"/>
              <a:ext cx="0" cy="51619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矩形 99"/>
            <p:cNvSpPr/>
            <p:nvPr>
              <p:custDataLst>
                <p:tags r:id="rId7"/>
              </p:custDataLst>
            </p:nvPr>
          </p:nvSpPr>
          <p:spPr>
            <a:xfrm>
              <a:off x="679133" y="3909071"/>
              <a:ext cx="1142365" cy="1024890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财政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01" name="矩形: 圆角 15"/>
            <p:cNvSpPr/>
            <p:nvPr>
              <p:custDataLst>
                <p:tags r:id="rId8"/>
              </p:custDataLst>
            </p:nvPr>
          </p:nvSpPr>
          <p:spPr>
            <a:xfrm>
              <a:off x="630238" y="3740796"/>
              <a:ext cx="1214120" cy="1896745"/>
            </a:xfrm>
            <a:prstGeom prst="roundRect">
              <a:avLst>
                <a:gd name="adj" fmla="val 8537"/>
              </a:avLst>
            </a:prstGeom>
            <a:noFill/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102" name="椭圆 101"/>
            <p:cNvSpPr/>
            <p:nvPr>
              <p:custDataLst>
                <p:tags r:id="rId9"/>
              </p:custDataLst>
            </p:nvPr>
          </p:nvSpPr>
          <p:spPr>
            <a:xfrm>
              <a:off x="10474732" y="3044126"/>
              <a:ext cx="180768" cy="18076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52400" sx="102000" sy="102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>
              <p:custDataLst>
                <p:tags r:id="rId10"/>
              </p:custDataLst>
            </p:nvPr>
          </p:nvCxnSpPr>
          <p:spPr>
            <a:xfrm>
              <a:off x="10565116" y="3224894"/>
              <a:ext cx="0" cy="51619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: 圆角 25"/>
            <p:cNvSpPr/>
            <p:nvPr>
              <p:custDataLst>
                <p:tags r:id="rId11"/>
              </p:custDataLst>
            </p:nvPr>
          </p:nvSpPr>
          <p:spPr>
            <a:xfrm>
              <a:off x="10020618" y="3741431"/>
              <a:ext cx="1184275" cy="1908175"/>
            </a:xfrm>
            <a:prstGeom prst="roundRect">
              <a:avLst>
                <a:gd name="adj" fmla="val 8537"/>
              </a:avLst>
            </a:prstGeom>
            <a:noFill/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12"/>
              </p:custDataLst>
            </p:nvPr>
          </p:nvSpPr>
          <p:spPr>
            <a:xfrm>
              <a:off x="8639602" y="3217529"/>
              <a:ext cx="180768" cy="18076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52400" sx="102000" sy="102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08" name="直接连接符 107"/>
            <p:cNvCxnSpPr/>
            <p:nvPr>
              <p:custDataLst>
                <p:tags r:id="rId13"/>
              </p:custDataLst>
            </p:nvPr>
          </p:nvCxnSpPr>
          <p:spPr>
            <a:xfrm>
              <a:off x="8729986" y="3398297"/>
              <a:ext cx="0" cy="51619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: 圆角 31"/>
            <p:cNvSpPr/>
            <p:nvPr>
              <p:custDataLst>
                <p:tags r:id="rId14"/>
              </p:custDataLst>
            </p:nvPr>
          </p:nvSpPr>
          <p:spPr>
            <a:xfrm>
              <a:off x="6850698" y="3949711"/>
              <a:ext cx="1045210" cy="1686560"/>
            </a:xfrm>
            <a:prstGeom prst="roundRect">
              <a:avLst>
                <a:gd name="adj" fmla="val 8537"/>
              </a:avLst>
            </a:prstGeom>
            <a:noFill/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112" name="椭圆 111"/>
            <p:cNvSpPr/>
            <p:nvPr>
              <p:custDataLst>
                <p:tags r:id="rId15"/>
              </p:custDataLst>
            </p:nvPr>
          </p:nvSpPr>
          <p:spPr>
            <a:xfrm>
              <a:off x="5672901" y="3263725"/>
              <a:ext cx="180768" cy="18076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52400" sx="102000" sy="102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16"/>
              </p:custDataLst>
            </p:nvPr>
          </p:nvCxnSpPr>
          <p:spPr>
            <a:xfrm>
              <a:off x="5763285" y="3444494"/>
              <a:ext cx="0" cy="51619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矩形 114"/>
            <p:cNvSpPr/>
            <p:nvPr>
              <p:custDataLst>
                <p:tags r:id="rId17"/>
              </p:custDataLst>
            </p:nvPr>
          </p:nvSpPr>
          <p:spPr>
            <a:xfrm>
              <a:off x="5087938" y="4196726"/>
              <a:ext cx="1374140" cy="69151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+mn-ea"/>
                </a:rPr>
                <a:t>医保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endParaRPr>
            </a:p>
          </p:txBody>
        </p:sp>
        <p:sp>
          <p:nvSpPr>
            <p:cNvPr id="116" name="矩形: 圆角 37"/>
            <p:cNvSpPr/>
            <p:nvPr>
              <p:custDataLst>
                <p:tags r:id="rId18"/>
              </p:custDataLst>
            </p:nvPr>
          </p:nvSpPr>
          <p:spPr>
            <a:xfrm>
              <a:off x="5214303" y="3960506"/>
              <a:ext cx="1121410" cy="1676400"/>
            </a:xfrm>
            <a:prstGeom prst="roundRect">
              <a:avLst>
                <a:gd name="adj" fmla="val 8537"/>
              </a:avLst>
            </a:prstGeom>
            <a:noFill/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117" name="椭圆 116"/>
            <p:cNvSpPr/>
            <p:nvPr>
              <p:custDataLst>
                <p:tags r:id="rId19"/>
              </p:custDataLst>
            </p:nvPr>
          </p:nvSpPr>
          <p:spPr>
            <a:xfrm>
              <a:off x="4168571" y="3263725"/>
              <a:ext cx="180768" cy="18076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52400" sx="102000" sy="102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18" name="直接连接符 117"/>
            <p:cNvCxnSpPr/>
            <p:nvPr>
              <p:custDataLst>
                <p:tags r:id="rId20"/>
              </p:custDataLst>
            </p:nvPr>
          </p:nvCxnSpPr>
          <p:spPr>
            <a:xfrm>
              <a:off x="4247525" y="3444494"/>
              <a:ext cx="0" cy="51619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矩形 119"/>
            <p:cNvSpPr/>
            <p:nvPr>
              <p:custDataLst>
                <p:tags r:id="rId21"/>
              </p:custDataLst>
            </p:nvPr>
          </p:nvSpPr>
          <p:spPr>
            <a:xfrm>
              <a:off x="3583623" y="4128146"/>
              <a:ext cx="1374140" cy="805180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+mn-ea"/>
                </a:rPr>
                <a:t>工信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endParaRPr>
            </a:p>
          </p:txBody>
        </p:sp>
        <p:sp>
          <p:nvSpPr>
            <p:cNvPr id="121" name="矩形: 圆角 43"/>
            <p:cNvSpPr/>
            <p:nvPr>
              <p:custDataLst>
                <p:tags r:id="rId22"/>
              </p:custDataLst>
            </p:nvPr>
          </p:nvSpPr>
          <p:spPr>
            <a:xfrm>
              <a:off x="3687128" y="3960506"/>
              <a:ext cx="1064260" cy="1727200"/>
            </a:xfrm>
            <a:prstGeom prst="roundRect">
              <a:avLst>
                <a:gd name="adj" fmla="val 8537"/>
              </a:avLst>
            </a:prstGeom>
            <a:noFill/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122" name="椭圆 121"/>
            <p:cNvSpPr/>
            <p:nvPr>
              <p:custDataLst>
                <p:tags r:id="rId23"/>
              </p:custDataLst>
            </p:nvPr>
          </p:nvSpPr>
          <p:spPr>
            <a:xfrm>
              <a:off x="2642051" y="3217529"/>
              <a:ext cx="180768" cy="18076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152400" sx="102000" sy="102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23" name="直接连接符 122"/>
            <p:cNvCxnSpPr/>
            <p:nvPr>
              <p:custDataLst>
                <p:tags r:id="rId24"/>
              </p:custDataLst>
            </p:nvPr>
          </p:nvCxnSpPr>
          <p:spPr>
            <a:xfrm>
              <a:off x="2721005" y="3398297"/>
              <a:ext cx="0" cy="51619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矩形 124"/>
            <p:cNvSpPr/>
            <p:nvPr>
              <p:custDataLst>
                <p:tags r:id="rId25"/>
              </p:custDataLst>
            </p:nvPr>
          </p:nvSpPr>
          <p:spPr>
            <a:xfrm>
              <a:off x="2091373" y="4139576"/>
              <a:ext cx="1374140" cy="81724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+mn-ea"/>
                </a:rPr>
                <a:t>卫健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endParaRPr>
            </a:p>
          </p:txBody>
        </p:sp>
        <p:sp>
          <p:nvSpPr>
            <p:cNvPr id="126" name="矩形: 圆角 49"/>
            <p:cNvSpPr/>
            <p:nvPr>
              <p:custDataLst>
                <p:tags r:id="rId26"/>
              </p:custDataLst>
            </p:nvPr>
          </p:nvSpPr>
          <p:spPr>
            <a:xfrm>
              <a:off x="2196148" y="3914786"/>
              <a:ext cx="1084580" cy="1791970"/>
            </a:xfrm>
            <a:prstGeom prst="roundRect">
              <a:avLst>
                <a:gd name="adj" fmla="val 8537"/>
              </a:avLst>
            </a:prstGeom>
            <a:noFill/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</p:grpSp>
      <p:sp>
        <p:nvSpPr>
          <p:cNvPr id="20" name="矩形: 圆角 10"/>
          <p:cNvSpPr/>
          <p:nvPr/>
        </p:nvSpPr>
        <p:spPr bwMode="auto">
          <a:xfrm>
            <a:off x="424180" y="996950"/>
            <a:ext cx="11336655" cy="878840"/>
          </a:xfrm>
          <a:prstGeom prst="roundRect">
            <a:avLst>
              <a:gd name="adj" fmla="val 4175"/>
            </a:avLst>
          </a:prstGeom>
          <a:solidFill>
            <a:srgbClr val="D5E5FB">
              <a:alpha val="18000"/>
            </a:srgbClr>
          </a:solidFill>
          <a:ln w="15875">
            <a:solidFill>
              <a:srgbClr val="1E77E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88950" y="1055652"/>
            <a:ext cx="11195050" cy="82043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dirty="0">
                <a:solidFill>
                  <a:schemeClr val="bg1"/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需租尽租、不影响医疗服务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圆角矩形 73"/>
          <p:cNvSpPr/>
          <p:nvPr>
            <p:custDataLst>
              <p:tags r:id="rId27"/>
            </p:custDataLst>
          </p:nvPr>
        </p:nvSpPr>
        <p:spPr>
          <a:xfrm>
            <a:off x="3693795" y="2269490"/>
            <a:ext cx="4141470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75" name="文本框 74"/>
          <p:cNvSpPr txBox="1"/>
          <p:nvPr>
            <p:custDataLst>
              <p:tags r:id="rId28"/>
            </p:custDataLst>
          </p:nvPr>
        </p:nvSpPr>
        <p:spPr>
          <a:xfrm>
            <a:off x="3935095" y="2363470"/>
            <a:ext cx="35814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设备租赁模式</a:t>
            </a:r>
            <a:endParaRPr kumimoji="0" lang="en-US" altLang="zh-CN" sz="2400" b="1" i="0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29"/>
            </p:custDataLst>
          </p:nvPr>
        </p:nvCxnSpPr>
        <p:spPr>
          <a:xfrm>
            <a:off x="7223696" y="3444267"/>
            <a:ext cx="0" cy="516193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>
            <p:custDataLst>
              <p:tags r:id="rId30"/>
            </p:custDataLst>
          </p:nvPr>
        </p:nvSpPr>
        <p:spPr>
          <a:xfrm>
            <a:off x="7121882" y="3274929"/>
            <a:ext cx="180768" cy="18076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152400" sx="102000" sy="102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矩形 4"/>
          <p:cNvSpPr/>
          <p:nvPr>
            <p:custDataLst>
              <p:tags r:id="rId31"/>
            </p:custDataLst>
          </p:nvPr>
        </p:nvSpPr>
        <p:spPr>
          <a:xfrm>
            <a:off x="6628130" y="4115435"/>
            <a:ext cx="1374140" cy="749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rPr>
              <a:t>审计</a:t>
            </a:r>
            <a:endParaRPr kumimoji="0" 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</a:endParaRPr>
          </a:p>
        </p:txBody>
      </p:sp>
      <p:sp>
        <p:nvSpPr>
          <p:cNvPr id="8" name="矩形: 圆角 31"/>
          <p:cNvSpPr/>
          <p:nvPr>
            <p:custDataLst>
              <p:tags r:id="rId32"/>
            </p:custDataLst>
          </p:nvPr>
        </p:nvSpPr>
        <p:spPr>
          <a:xfrm>
            <a:off x="8148568" y="3976631"/>
            <a:ext cx="1045210" cy="1686560"/>
          </a:xfrm>
          <a:prstGeom prst="roundRect">
            <a:avLst>
              <a:gd name="adj" fmla="val 8537"/>
            </a:avLst>
          </a:prstGeom>
          <a:noFill/>
          <a:ln w="1587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4000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33"/>
            </p:custDataLst>
          </p:nvPr>
        </p:nvSpPr>
        <p:spPr>
          <a:xfrm>
            <a:off x="7978775" y="4138930"/>
            <a:ext cx="1374140" cy="749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rPr>
              <a:t>医院</a:t>
            </a:r>
            <a:endParaRPr kumimoji="0" 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34"/>
            </p:custDataLst>
          </p:nvPr>
        </p:nvSpPr>
        <p:spPr>
          <a:xfrm>
            <a:off x="9808845" y="4115435"/>
            <a:ext cx="1374140" cy="749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</a:rPr>
              <a:t>企业</a:t>
            </a:r>
            <a:endParaRPr kumimoji="0" 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14039" y="5727688"/>
            <a:ext cx="3894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市场化</a:t>
            </a:r>
            <a:r>
              <a:rPr lang="en-US" altLang="zh-CN" sz="2400" b="1" dirty="0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2400" b="1" dirty="0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法治化</a:t>
            </a:r>
            <a:endParaRPr lang="zh-CN" altLang="en-US" sz="2400" b="1" dirty="0">
              <a:solidFill>
                <a:srgbClr val="F2BA02">
                  <a:lumMod val="20000"/>
                  <a:lumOff val="80000"/>
                </a:srgbClr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>
            <p:custDataLst>
              <p:tags r:id="rId1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（四）立足聊城实际，探索有序配置新路径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圆角矩形 73"/>
          <p:cNvSpPr/>
          <p:nvPr>
            <p:custDataLst>
              <p:tags r:id="rId2"/>
            </p:custDataLst>
          </p:nvPr>
        </p:nvSpPr>
        <p:spPr>
          <a:xfrm>
            <a:off x="801040" y="2850312"/>
            <a:ext cx="4141470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81075" y="3019858"/>
            <a:ext cx="35814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10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集中带量采购模式</a:t>
            </a:r>
            <a:endParaRPr kumimoji="0" lang="en-US" altLang="zh-CN" sz="2400" b="1" i="0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5" name="平行四边形 24"/>
          <p:cNvSpPr/>
          <p:nvPr>
            <p:custDataLst>
              <p:tags r:id="rId4"/>
            </p:custDataLst>
          </p:nvPr>
        </p:nvSpPr>
        <p:spPr>
          <a:xfrm>
            <a:off x="1727060" y="5220712"/>
            <a:ext cx="8801971" cy="856718"/>
          </a:xfrm>
          <a:prstGeom prst="parallelogram">
            <a:avLst/>
          </a:prstGeom>
          <a:gradFill flip="none" rotWithShape="1">
            <a:gsLst>
              <a:gs pos="0">
                <a:srgbClr val="1376D2"/>
              </a:gs>
              <a:gs pos="100000">
                <a:srgbClr val="1376D2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5722285" y="1254600"/>
            <a:ext cx="4938168" cy="3210899"/>
            <a:chOff x="5427322" y="1897627"/>
            <a:chExt cx="4938168" cy="3210899"/>
          </a:xfrm>
        </p:grpSpPr>
        <p:grpSp>
          <p:nvGrpSpPr>
            <p:cNvPr id="6" name="组合 5"/>
            <p:cNvGrpSpPr/>
            <p:nvPr/>
          </p:nvGrpSpPr>
          <p:grpSpPr>
            <a:xfrm>
              <a:off x="5427322" y="1897627"/>
              <a:ext cx="4938168" cy="3210899"/>
              <a:chOff x="926929" y="2551508"/>
              <a:chExt cx="4938168" cy="3210899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926929" y="2551508"/>
                <a:ext cx="4938168" cy="1012572"/>
                <a:chOff x="4844780" y="1651245"/>
                <a:chExt cx="4938168" cy="1012572"/>
              </a:xfrm>
            </p:grpSpPr>
            <p:sp>
              <p:nvSpPr>
                <p:cNvPr id="17" name="矩形 16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4844780" y="1651245"/>
                  <a:ext cx="4938168" cy="1012572"/>
                </a:xfrm>
                <a:prstGeom prst="rect">
                  <a:avLst/>
                </a:prstGeom>
                <a:solidFill>
                  <a:schemeClr val="accent1">
                    <a:alpha val="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18" name="矩形 17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4844780" y="2027433"/>
                  <a:ext cx="444222" cy="444220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1"/>
                    </a:gs>
                  </a:gsLst>
                  <a:lin ang="2700000" scaled="0"/>
                </a:gradFill>
                <a:ln w="6055" cap="flat">
                  <a:noFill/>
                  <a:prstDash val="solid"/>
                  <a:miter/>
                </a:ln>
                <a:effectLst/>
              </p:spPr>
              <p:txBody>
                <a:bodyPr wrap="none" lIns="108000" tIns="108000" rIns="108000" bIns="108000"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r>
                    <a:rPr lang="en-US" altLang="zh-CN" b="1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等线" panose="02010600030101010101" charset="-122"/>
                    </a:rPr>
                    <a:t>01</a:t>
                  </a:r>
                  <a:endParaRPr lang="zh-CN" altLang="en-US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charset="-122"/>
                  </a:endParaRPr>
                </a:p>
              </p:txBody>
            </p:sp>
            <p:sp>
              <p:nvSpPr>
                <p:cNvPr id="21" name="矩形 20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5289000" y="2406895"/>
                  <a:ext cx="4441826" cy="64758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1"/>
                    </a:gs>
                  </a:gsLst>
                  <a:lin ang="2700000" scaled="0"/>
                </a:gradFill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25000" lnSpcReduction="20000"/>
                </a:bodyPr>
                <a:lstStyle/>
                <a:p>
                  <a:pPr algn="ctr" defTabSz="913765"/>
                  <a:endParaRPr lang="zh-CN" altLang="en-US" sz="1200" b="1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926929" y="4463134"/>
                <a:ext cx="4938168" cy="1299273"/>
                <a:chOff x="4844780" y="1567633"/>
                <a:chExt cx="4938168" cy="1299273"/>
              </a:xfrm>
            </p:grpSpPr>
            <p:sp>
              <p:nvSpPr>
                <p:cNvPr id="10" name="矩形 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4844780" y="1567633"/>
                  <a:ext cx="4938168" cy="1096183"/>
                </a:xfrm>
                <a:prstGeom prst="rect">
                  <a:avLst/>
                </a:prstGeom>
                <a:solidFill>
                  <a:schemeClr val="accent2">
                    <a:alpha val="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12" name="矩形 11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4844780" y="2422686"/>
                  <a:ext cx="444222" cy="444220"/>
                </a:xfrm>
                <a:prstGeom prst="rect">
                  <a:avLst/>
                </a:prstGeom>
                <a:solidFill>
                  <a:schemeClr val="accent1"/>
                </a:solidFill>
                <a:ln w="6055" cap="flat">
                  <a:noFill/>
                  <a:prstDash val="solid"/>
                  <a:miter/>
                </a:ln>
                <a:effectLst/>
              </p:spPr>
              <p:txBody>
                <a:bodyPr wrap="none" lIns="108000" tIns="108000" rIns="108000" bIns="108000"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r>
                    <a:rPr lang="en-US" altLang="zh-CN" b="1" dirty="0">
                      <a:solidFill>
                        <a:srgbClr val="FFFFFF"/>
                      </a:solidFill>
                      <a:latin typeface="Calibri" panose="020F0502020204030204" pitchFamily="34" charset="0"/>
                      <a:ea typeface="等线" panose="02010600030101010101" charset="-122"/>
                    </a:rPr>
                    <a:t>03</a:t>
                  </a:r>
                  <a:endParaRPr lang="zh-CN" altLang="en-US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charset="-122"/>
                  </a:endParaRPr>
                </a:p>
              </p:txBody>
            </p:sp>
            <p:sp>
              <p:nvSpPr>
                <p:cNvPr id="16" name="矩形 15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289000" y="2802148"/>
                  <a:ext cx="4441826" cy="64758"/>
                </a:xfrm>
                <a:prstGeom prst="rect">
                  <a:avLst/>
                </a:prstGeom>
                <a:solidFill>
                  <a:schemeClr val="accent1"/>
                </a:solidFill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25000" lnSpcReduction="20000"/>
                </a:bodyPr>
                <a:lstStyle/>
                <a:p>
                  <a:pPr algn="ctr" defTabSz="913765"/>
                  <a:endParaRPr lang="zh-CN" altLang="en-US" sz="1200" b="1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3" name="文本框 22"/>
            <p:cNvSpPr txBox="1"/>
            <p:nvPr>
              <p:custDataLst>
                <p:tags r:id="rId12"/>
              </p:custDataLst>
            </p:nvPr>
          </p:nvSpPr>
          <p:spPr>
            <a:xfrm>
              <a:off x="5887555" y="2197123"/>
              <a:ext cx="38699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 err="1">
                  <a:solidFill>
                    <a:srgbClr val="F2BA02">
                      <a:lumMod val="20000"/>
                      <a:lumOff val="80000"/>
                    </a:srgbClr>
                  </a:soli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破除利益链</a:t>
              </a:r>
              <a:endParaRPr lang="zh-CN" altLang="en-US" sz="2400" b="1" dirty="0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3"/>
              </p:custDataLst>
            </p:nvPr>
          </p:nvSpPr>
          <p:spPr>
            <a:xfrm>
              <a:off x="5887555" y="4583894"/>
              <a:ext cx="42711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 err="1">
                  <a:solidFill>
                    <a:srgbClr val="F2BA02">
                      <a:lumMod val="20000"/>
                      <a:lumOff val="80000"/>
                    </a:srgbClr>
                  </a:solidFill>
                  <a:effectLst>
                    <a:outerShdw blurRad="88900" dist="88900" dir="5400000" algn="t" rotWithShape="0">
                      <a:prstClr val="black">
                        <a:alpha val="53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实现大幅降费</a:t>
              </a:r>
              <a:endParaRPr lang="zh-CN" altLang="en-US" sz="2400" b="1" dirty="0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6" name="平行四边形 25"/>
          <p:cNvSpPr/>
          <p:nvPr>
            <p:custDataLst>
              <p:tags r:id="rId14"/>
            </p:custDataLst>
          </p:nvPr>
        </p:nvSpPr>
        <p:spPr>
          <a:xfrm>
            <a:off x="1901051" y="5063232"/>
            <a:ext cx="8377534" cy="856718"/>
          </a:xfrm>
          <a:prstGeom prst="parallelogram">
            <a:avLst/>
          </a:prstGeom>
          <a:gradFill>
            <a:gsLst>
              <a:gs pos="0">
                <a:srgbClr val="3D9EE8"/>
              </a:gs>
              <a:gs pos="100000">
                <a:srgbClr val="0056B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市人民医院</a:t>
            </a:r>
            <a:r>
              <a:rPr kumimoji="0" lang="zh-CN" altLang="en-US" sz="20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计划</a:t>
            </a:r>
            <a:r>
              <a:rPr kumimoji="0" lang="en-US" altLang="zh-CN" sz="20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采购彩</a:t>
            </a:r>
            <a:r>
              <a:rPr kumimoji="0" lang="en-US" altLang="zh-CN" sz="2000" b="1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超18台，预算2630万，</a:t>
            </a:r>
            <a:endParaRPr kumimoji="0" lang="en-US" altLang="zh-CN" sz="2000" b="1" i="0" u="none" strike="noStrike" kern="0" cap="none" spc="1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批量集采，</a:t>
            </a:r>
            <a:r>
              <a:rPr kumimoji="0" lang="en-US" altLang="zh-CN" sz="2000" b="1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降幅达45.7%</a:t>
            </a:r>
            <a:endParaRPr kumimoji="0" lang="en-US" altLang="zh-CN" sz="2000" b="1" i="0" u="none" strike="noStrike" kern="0" cap="none" spc="1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2" name="矩形 31"/>
          <p:cNvSpPr/>
          <p:nvPr>
            <p:custDataLst>
              <p:tags r:id="rId15"/>
            </p:custDataLst>
          </p:nvPr>
        </p:nvSpPr>
        <p:spPr>
          <a:xfrm>
            <a:off x="5722285" y="2258172"/>
            <a:ext cx="4938168" cy="1012572"/>
          </a:xfrm>
          <a:prstGeom prst="rect">
            <a:avLst/>
          </a:prstGeom>
          <a:solidFill>
            <a:schemeClr val="accent1">
              <a:alpha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16"/>
            </p:custDataLst>
          </p:nvPr>
        </p:nvSpPr>
        <p:spPr>
          <a:xfrm>
            <a:off x="5722285" y="2823137"/>
            <a:ext cx="444222" cy="444220"/>
          </a:xfrm>
          <a:prstGeom prst="rect">
            <a:avLst/>
          </a:prstGeom>
          <a:solidFill>
            <a:srgbClr val="00B0F0"/>
          </a:solidFill>
          <a:ln w="6055" cap="flat">
            <a:noFill/>
            <a:prstDash val="solid"/>
            <a:miter/>
          </a:ln>
          <a:effectLst/>
        </p:spPr>
        <p:txBody>
          <a:bodyPr wrap="none" lIns="108000" tIns="108000" rIns="108000" bIns="10800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altLang="zh-CN" b="1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charset="-122"/>
              </a:rPr>
              <a:t>02</a:t>
            </a:r>
            <a:endParaRPr lang="zh-CN" altLang="en-US" b="1" dirty="0">
              <a:solidFill>
                <a:srgbClr val="FFFFFF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35" name="矩形 34"/>
          <p:cNvSpPr/>
          <p:nvPr>
            <p:custDataLst>
              <p:tags r:id="rId17"/>
            </p:custDataLst>
          </p:nvPr>
        </p:nvSpPr>
        <p:spPr>
          <a:xfrm>
            <a:off x="6166505" y="3202599"/>
            <a:ext cx="4441826" cy="64758"/>
          </a:xfrm>
          <a:prstGeom prst="rect">
            <a:avLst/>
          </a:prstGeom>
          <a:solidFill>
            <a:srgbClr val="00B0F0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3765"/>
            <a:endParaRPr lang="zh-CN" altLang="en-US" sz="1200" b="1">
              <a:solidFill>
                <a:srgbClr val="FFFFFF"/>
              </a:solidFill>
            </a:endParaRPr>
          </a:p>
        </p:txBody>
      </p: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6182518" y="2746445"/>
            <a:ext cx="3869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2BA02">
                    <a:lumMod val="20000"/>
                    <a:lumOff val="80000"/>
                  </a:srgbClr>
                </a:soli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招引优质企业</a:t>
            </a:r>
            <a:endParaRPr lang="zh-CN" altLang="en-US" sz="2400" b="1" dirty="0">
              <a:solidFill>
                <a:srgbClr val="F2BA02">
                  <a:lumMod val="20000"/>
                  <a:lumOff val="80000"/>
                </a:srgbClr>
              </a:soli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>
            <p:custDataLst>
              <p:tags r:id="rId19"/>
            </p:custDataLst>
          </p:nvPr>
        </p:nvSpPr>
        <p:spPr>
          <a:xfrm>
            <a:off x="5722285" y="2331186"/>
            <a:ext cx="4938168" cy="1096183"/>
          </a:xfrm>
          <a:prstGeom prst="rect">
            <a:avLst/>
          </a:prstGeom>
          <a:solidFill>
            <a:schemeClr val="accent1">
              <a:alpha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020" y="102870"/>
            <a:ext cx="11289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b="1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（四）立足聊城实际，探索有序配置新路径</a:t>
            </a:r>
            <a:endParaRPr sz="3200" b="1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2"/>
            </p:custDataLst>
          </p:nvPr>
        </p:nvSpPr>
        <p:spPr>
          <a:xfrm>
            <a:off x="3749040" y="1108075"/>
            <a:ext cx="4141470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75" name="文本框 74"/>
          <p:cNvSpPr txBox="1"/>
          <p:nvPr>
            <p:custDataLst>
              <p:tags r:id="rId3"/>
            </p:custDataLst>
          </p:nvPr>
        </p:nvSpPr>
        <p:spPr>
          <a:xfrm>
            <a:off x="4029075" y="1252855"/>
            <a:ext cx="35814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10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二次利用模式</a:t>
            </a:r>
            <a:endParaRPr kumimoji="0" lang="en-US" altLang="zh-CN" sz="2400" b="1" i="0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6646086" y="2578555"/>
            <a:ext cx="1855839" cy="1266825"/>
            <a:chOff x="6646086" y="2578555"/>
            <a:chExt cx="1855839" cy="1266825"/>
          </a:xfrm>
        </p:grpSpPr>
        <p:sp>
          <p:nvSpPr>
            <p:cNvPr id="9" name="任意多边形: 形状 8"/>
            <p:cNvSpPr/>
            <p:nvPr>
              <p:custDataLst>
                <p:tags r:id="rId5"/>
              </p:custDataLst>
            </p:nvPr>
          </p:nvSpPr>
          <p:spPr bwMode="auto">
            <a:xfrm rot="16200000" flipH="1">
              <a:off x="7458937" y="2802393"/>
              <a:ext cx="1266825" cy="819150"/>
            </a:xfrm>
            <a:custGeom>
              <a:avLst/>
              <a:gdLst>
                <a:gd name="T0" fmla="*/ 34 w 336"/>
                <a:gd name="T1" fmla="*/ 217 h 217"/>
                <a:gd name="T2" fmla="*/ 132 w 336"/>
                <a:gd name="T3" fmla="*/ 119 h 217"/>
                <a:gd name="T4" fmla="*/ 204 w 336"/>
                <a:gd name="T5" fmla="*/ 119 h 217"/>
                <a:gd name="T6" fmla="*/ 302 w 336"/>
                <a:gd name="T7" fmla="*/ 217 h 217"/>
                <a:gd name="T8" fmla="*/ 319 w 336"/>
                <a:gd name="T9" fmla="*/ 199 h 217"/>
                <a:gd name="T10" fmla="*/ 319 w 336"/>
                <a:gd name="T11" fmla="*/ 138 h 217"/>
                <a:gd name="T12" fmla="*/ 199 w 336"/>
                <a:gd name="T13" fmla="*/ 17 h 217"/>
                <a:gd name="T14" fmla="*/ 137 w 336"/>
                <a:gd name="T15" fmla="*/ 17 h 217"/>
                <a:gd name="T16" fmla="*/ 17 w 336"/>
                <a:gd name="T17" fmla="*/ 138 h 217"/>
                <a:gd name="T18" fmla="*/ 17 w 336"/>
                <a:gd name="T19" fmla="*/ 199 h 217"/>
                <a:gd name="T20" fmla="*/ 34 w 336"/>
                <a:gd name="T21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7">
                  <a:moveTo>
                    <a:pt x="34" y="217"/>
                  </a:moveTo>
                  <a:cubicBezTo>
                    <a:pt x="132" y="119"/>
                    <a:pt x="132" y="119"/>
                    <a:pt x="132" y="119"/>
                  </a:cubicBezTo>
                  <a:cubicBezTo>
                    <a:pt x="152" y="99"/>
                    <a:pt x="184" y="99"/>
                    <a:pt x="204" y="119"/>
                  </a:cubicBezTo>
                  <a:cubicBezTo>
                    <a:pt x="302" y="217"/>
                    <a:pt x="302" y="217"/>
                    <a:pt x="302" y="217"/>
                  </a:cubicBezTo>
                  <a:cubicBezTo>
                    <a:pt x="319" y="199"/>
                    <a:pt x="319" y="199"/>
                    <a:pt x="319" y="199"/>
                  </a:cubicBezTo>
                  <a:cubicBezTo>
                    <a:pt x="336" y="182"/>
                    <a:pt x="336" y="155"/>
                    <a:pt x="319" y="138"/>
                  </a:cubicBezTo>
                  <a:cubicBezTo>
                    <a:pt x="199" y="17"/>
                    <a:pt x="199" y="17"/>
                    <a:pt x="199" y="17"/>
                  </a:cubicBezTo>
                  <a:cubicBezTo>
                    <a:pt x="182" y="0"/>
                    <a:pt x="154" y="0"/>
                    <a:pt x="137" y="17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0" y="155"/>
                    <a:pt x="0" y="182"/>
                    <a:pt x="17" y="199"/>
                  </a:cubicBezTo>
                  <a:lnTo>
                    <a:pt x="34" y="217"/>
                  </a:lnTo>
                  <a:close/>
                </a:path>
              </a:pathLst>
            </a:custGeom>
            <a:solidFill>
              <a:srgbClr val="0099CC"/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  <a:effectLst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 bwMode="auto">
            <a:xfrm rot="16200000" flipH="1">
              <a:off x="7103337" y="3084968"/>
              <a:ext cx="482601" cy="254001"/>
            </a:xfrm>
            <a:custGeom>
              <a:avLst/>
              <a:gdLst>
                <a:gd name="connsiteX0" fmla="*/ 433387 w 482601"/>
                <a:gd name="connsiteY0" fmla="*/ 24607 h 254001"/>
                <a:gd name="connsiteX1" fmla="*/ 457994 w 482601"/>
                <a:gd name="connsiteY1" fmla="*/ 49214 h 254001"/>
                <a:gd name="connsiteX2" fmla="*/ 482601 w 482601"/>
                <a:gd name="connsiteY2" fmla="*/ 24607 h 254001"/>
                <a:gd name="connsiteX3" fmla="*/ 457994 w 482601"/>
                <a:gd name="connsiteY3" fmla="*/ 0 h 254001"/>
                <a:gd name="connsiteX4" fmla="*/ 433387 w 482601"/>
                <a:gd name="connsiteY4" fmla="*/ 24607 h 254001"/>
                <a:gd name="connsiteX5" fmla="*/ 320675 w 482601"/>
                <a:gd name="connsiteY5" fmla="*/ 117475 h 254001"/>
                <a:gd name="connsiteX6" fmla="*/ 358775 w 482601"/>
                <a:gd name="connsiteY6" fmla="*/ 155575 h 254001"/>
                <a:gd name="connsiteX7" fmla="*/ 396875 w 482601"/>
                <a:gd name="connsiteY7" fmla="*/ 117475 h 254001"/>
                <a:gd name="connsiteX8" fmla="*/ 358775 w 482601"/>
                <a:gd name="connsiteY8" fmla="*/ 79375 h 254001"/>
                <a:gd name="connsiteX9" fmla="*/ 320675 w 482601"/>
                <a:gd name="connsiteY9" fmla="*/ 117475 h 254001"/>
                <a:gd name="connsiteX10" fmla="*/ 207962 w 482601"/>
                <a:gd name="connsiteY10" fmla="*/ 208757 h 254001"/>
                <a:gd name="connsiteX11" fmla="*/ 253206 w 482601"/>
                <a:gd name="connsiteY11" fmla="*/ 254001 h 254001"/>
                <a:gd name="connsiteX12" fmla="*/ 298450 w 482601"/>
                <a:gd name="connsiteY12" fmla="*/ 208757 h 254001"/>
                <a:gd name="connsiteX13" fmla="*/ 253206 w 482601"/>
                <a:gd name="connsiteY13" fmla="*/ 163513 h 254001"/>
                <a:gd name="connsiteX14" fmla="*/ 207962 w 482601"/>
                <a:gd name="connsiteY14" fmla="*/ 208757 h 254001"/>
                <a:gd name="connsiteX15" fmla="*/ 87311 w 482601"/>
                <a:gd name="connsiteY15" fmla="*/ 117475 h 254001"/>
                <a:gd name="connsiteX16" fmla="*/ 124618 w 482601"/>
                <a:gd name="connsiteY16" fmla="*/ 155575 h 254001"/>
                <a:gd name="connsiteX17" fmla="*/ 161925 w 482601"/>
                <a:gd name="connsiteY17" fmla="*/ 117475 h 254001"/>
                <a:gd name="connsiteX18" fmla="*/ 124618 w 482601"/>
                <a:gd name="connsiteY18" fmla="*/ 79375 h 254001"/>
                <a:gd name="connsiteX19" fmla="*/ 87311 w 482601"/>
                <a:gd name="connsiteY19" fmla="*/ 117475 h 254001"/>
                <a:gd name="connsiteX20" fmla="*/ 0 w 482601"/>
                <a:gd name="connsiteY20" fmla="*/ 24607 h 254001"/>
                <a:gd name="connsiteX21" fmla="*/ 24607 w 482601"/>
                <a:gd name="connsiteY21" fmla="*/ 49214 h 254001"/>
                <a:gd name="connsiteX22" fmla="*/ 49214 w 482601"/>
                <a:gd name="connsiteY22" fmla="*/ 24607 h 254001"/>
                <a:gd name="connsiteX23" fmla="*/ 24607 w 482601"/>
                <a:gd name="connsiteY23" fmla="*/ 0 h 254001"/>
                <a:gd name="connsiteX24" fmla="*/ 0 w 482601"/>
                <a:gd name="connsiteY24" fmla="*/ 24607 h 25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2601" h="254001">
                  <a:moveTo>
                    <a:pt x="433387" y="24607"/>
                  </a:moveTo>
                  <a:cubicBezTo>
                    <a:pt x="433387" y="38197"/>
                    <a:pt x="444404" y="49214"/>
                    <a:pt x="457994" y="49214"/>
                  </a:cubicBezTo>
                  <a:cubicBezTo>
                    <a:pt x="471584" y="49214"/>
                    <a:pt x="482601" y="38197"/>
                    <a:pt x="482601" y="24607"/>
                  </a:cubicBezTo>
                  <a:cubicBezTo>
                    <a:pt x="482601" y="11017"/>
                    <a:pt x="471584" y="0"/>
                    <a:pt x="457994" y="0"/>
                  </a:cubicBezTo>
                  <a:cubicBezTo>
                    <a:pt x="444404" y="0"/>
                    <a:pt x="433387" y="11017"/>
                    <a:pt x="433387" y="24607"/>
                  </a:cubicBezTo>
                  <a:close/>
                  <a:moveTo>
                    <a:pt x="320675" y="117475"/>
                  </a:moveTo>
                  <a:cubicBezTo>
                    <a:pt x="320675" y="138517"/>
                    <a:pt x="337733" y="155575"/>
                    <a:pt x="358775" y="155575"/>
                  </a:cubicBezTo>
                  <a:cubicBezTo>
                    <a:pt x="379817" y="155575"/>
                    <a:pt x="396875" y="138517"/>
                    <a:pt x="396875" y="117475"/>
                  </a:cubicBezTo>
                  <a:cubicBezTo>
                    <a:pt x="396875" y="96433"/>
                    <a:pt x="379817" y="79375"/>
                    <a:pt x="358775" y="79375"/>
                  </a:cubicBezTo>
                  <a:cubicBezTo>
                    <a:pt x="337733" y="79375"/>
                    <a:pt x="320675" y="96433"/>
                    <a:pt x="320675" y="117475"/>
                  </a:cubicBezTo>
                  <a:close/>
                  <a:moveTo>
                    <a:pt x="207962" y="208757"/>
                  </a:moveTo>
                  <a:cubicBezTo>
                    <a:pt x="207962" y="233745"/>
                    <a:pt x="228218" y="254001"/>
                    <a:pt x="253206" y="254001"/>
                  </a:cubicBezTo>
                  <a:cubicBezTo>
                    <a:pt x="278194" y="254001"/>
                    <a:pt x="298450" y="233745"/>
                    <a:pt x="298450" y="208757"/>
                  </a:cubicBezTo>
                  <a:cubicBezTo>
                    <a:pt x="298450" y="183769"/>
                    <a:pt x="278194" y="163513"/>
                    <a:pt x="253206" y="163513"/>
                  </a:cubicBezTo>
                  <a:cubicBezTo>
                    <a:pt x="228218" y="163513"/>
                    <a:pt x="207962" y="183769"/>
                    <a:pt x="207962" y="208757"/>
                  </a:cubicBezTo>
                  <a:close/>
                  <a:moveTo>
                    <a:pt x="87311" y="117475"/>
                  </a:moveTo>
                  <a:cubicBezTo>
                    <a:pt x="87311" y="138517"/>
                    <a:pt x="104014" y="155575"/>
                    <a:pt x="124618" y="155575"/>
                  </a:cubicBezTo>
                  <a:cubicBezTo>
                    <a:pt x="145222" y="155575"/>
                    <a:pt x="161925" y="138517"/>
                    <a:pt x="161925" y="117475"/>
                  </a:cubicBezTo>
                  <a:cubicBezTo>
                    <a:pt x="161925" y="96433"/>
                    <a:pt x="145222" y="79375"/>
                    <a:pt x="124618" y="79375"/>
                  </a:cubicBezTo>
                  <a:cubicBezTo>
                    <a:pt x="104014" y="79375"/>
                    <a:pt x="87311" y="96433"/>
                    <a:pt x="87311" y="117475"/>
                  </a:cubicBezTo>
                  <a:close/>
                  <a:moveTo>
                    <a:pt x="0" y="24607"/>
                  </a:moveTo>
                  <a:cubicBezTo>
                    <a:pt x="0" y="38197"/>
                    <a:pt x="11017" y="49214"/>
                    <a:pt x="24607" y="49214"/>
                  </a:cubicBezTo>
                  <a:cubicBezTo>
                    <a:pt x="38197" y="49214"/>
                    <a:pt x="49214" y="38197"/>
                    <a:pt x="49214" y="24607"/>
                  </a:cubicBezTo>
                  <a:cubicBezTo>
                    <a:pt x="49214" y="11017"/>
                    <a:pt x="38197" y="0"/>
                    <a:pt x="24607" y="0"/>
                  </a:cubicBezTo>
                  <a:cubicBezTo>
                    <a:pt x="11017" y="0"/>
                    <a:pt x="0" y="11017"/>
                    <a:pt x="0" y="24607"/>
                  </a:cubicBez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 flipH="1">
              <a:off x="6646086" y="3023819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99CC"/>
                  </a:solidFill>
                  <a:latin typeface="Calibri" panose="020F0502020204030204" pitchFamily="34" charset="0"/>
                  <a:ea typeface="等线" panose="02010600030101010101" charset="-122"/>
                </a:rPr>
                <a:t>02</a:t>
              </a:r>
              <a:endParaRPr lang="en-US" altLang="zh-CN" sz="2400" b="1" dirty="0">
                <a:solidFill>
                  <a:srgbClr val="0099CC"/>
                </a:solidFill>
                <a:latin typeface="Calibri" panose="020F0502020204030204" pitchFamily="34" charset="0"/>
                <a:ea typeface="等线" panose="02010600030101010101" charset="-122"/>
              </a:endParaRPr>
            </a:p>
          </p:txBody>
        </p:sp>
      </p:grpSp>
      <p:sp>
        <p:nvSpPr>
          <p:cNvPr id="38" name="文本框 37"/>
          <p:cNvSpPr txBox="1"/>
          <p:nvPr>
            <p:custDataLst>
              <p:tags r:id="rId8"/>
            </p:custDataLst>
          </p:nvPr>
        </p:nvSpPr>
        <p:spPr>
          <a:xfrm>
            <a:off x="680788" y="2985757"/>
            <a:ext cx="2906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“换新+回收”模式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628922" y="5820930"/>
            <a:ext cx="29341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注入经济新动能</a:t>
            </a:r>
            <a:endParaRPr lang="zh-CN" altLang="en-US" sz="2800" b="1" dirty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9"/>
            </p:custDataLst>
          </p:nvPr>
        </p:nvSpPr>
        <p:spPr>
          <a:xfrm>
            <a:off x="8643840" y="2970438"/>
            <a:ext cx="24464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培训、教学</a:t>
            </a:r>
            <a:endParaRPr kumimoji="0" lang="zh-CN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67" name="组合 166"/>
          <p:cNvGrpSpPr/>
          <p:nvPr>
            <p:custDataLst>
              <p:tags r:id="rId10"/>
            </p:custDataLst>
          </p:nvPr>
        </p:nvGrpSpPr>
        <p:grpSpPr>
          <a:xfrm>
            <a:off x="5110956" y="4088780"/>
            <a:ext cx="1970088" cy="1317626"/>
            <a:chOff x="4581320" y="4128656"/>
            <a:chExt cx="1970088" cy="1317626"/>
          </a:xfrm>
        </p:grpSpPr>
        <p:sp>
          <p:nvSpPr>
            <p:cNvPr id="50" name="ïṩļiďê"/>
            <p:cNvSpPr/>
            <p:nvPr>
              <p:custDataLst>
                <p:tags r:id="rId11"/>
              </p:custDataLst>
            </p:nvPr>
          </p:nvSpPr>
          <p:spPr bwMode="auto">
            <a:xfrm>
              <a:off x="5187745" y="4241369"/>
              <a:ext cx="34925" cy="53975"/>
            </a:xfrm>
            <a:custGeom>
              <a:avLst/>
              <a:gdLst>
                <a:gd name="T0" fmla="*/ 8 w 14"/>
                <a:gd name="T1" fmla="*/ 0 h 21"/>
                <a:gd name="T2" fmla="*/ 13 w 14"/>
                <a:gd name="T3" fmla="*/ 13 h 21"/>
                <a:gd name="T4" fmla="*/ 0 w 14"/>
                <a:gd name="T5" fmla="*/ 10 h 21"/>
                <a:gd name="T6" fmla="*/ 8 w 14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1">
                  <a:moveTo>
                    <a:pt x="8" y="0"/>
                  </a:moveTo>
                  <a:cubicBezTo>
                    <a:pt x="8" y="0"/>
                    <a:pt x="11" y="0"/>
                    <a:pt x="13" y="13"/>
                  </a:cubicBezTo>
                  <a:cubicBezTo>
                    <a:pt x="14" y="21"/>
                    <a:pt x="1" y="10"/>
                    <a:pt x="0" y="10"/>
                  </a:cubicBezTo>
                  <a:cubicBezTo>
                    <a:pt x="2" y="6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D174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4" name="îSľiḑé"/>
            <p:cNvSpPr/>
            <p:nvPr>
              <p:custDataLst>
                <p:tags r:id="rId12"/>
              </p:custDataLst>
            </p:nvPr>
          </p:nvSpPr>
          <p:spPr bwMode="auto">
            <a:xfrm>
              <a:off x="5395708" y="4128656"/>
              <a:ext cx="1155700" cy="723900"/>
            </a:xfrm>
            <a:custGeom>
              <a:avLst/>
              <a:gdLst>
                <a:gd name="T0" fmla="*/ 456 w 456"/>
                <a:gd name="T1" fmla="*/ 208 h 286"/>
                <a:gd name="T2" fmla="*/ 427 w 456"/>
                <a:gd name="T3" fmla="*/ 230 h 286"/>
                <a:gd name="T4" fmla="*/ 376 w 456"/>
                <a:gd name="T5" fmla="*/ 286 h 286"/>
                <a:gd name="T6" fmla="*/ 373 w 456"/>
                <a:gd name="T7" fmla="*/ 286 h 286"/>
                <a:gd name="T8" fmla="*/ 271 w 456"/>
                <a:gd name="T9" fmla="*/ 194 h 286"/>
                <a:gd name="T10" fmla="*/ 147 w 456"/>
                <a:gd name="T11" fmla="*/ 127 h 286"/>
                <a:gd name="T12" fmla="*/ 142 w 456"/>
                <a:gd name="T13" fmla="*/ 125 h 286"/>
                <a:gd name="T14" fmla="*/ 130 w 456"/>
                <a:gd name="T15" fmla="*/ 122 h 286"/>
                <a:gd name="T16" fmla="*/ 127 w 456"/>
                <a:gd name="T17" fmla="*/ 122 h 286"/>
                <a:gd name="T18" fmla="*/ 112 w 456"/>
                <a:gd name="T19" fmla="*/ 119 h 286"/>
                <a:gd name="T20" fmla="*/ 112 w 456"/>
                <a:gd name="T21" fmla="*/ 119 h 286"/>
                <a:gd name="T22" fmla="*/ 110 w 456"/>
                <a:gd name="T23" fmla="*/ 121 h 286"/>
                <a:gd name="T24" fmla="*/ 11 w 456"/>
                <a:gd name="T25" fmla="*/ 171 h 286"/>
                <a:gd name="T26" fmla="*/ 4 w 456"/>
                <a:gd name="T27" fmla="*/ 152 h 286"/>
                <a:gd name="T28" fmla="*/ 51 w 456"/>
                <a:gd name="T29" fmla="*/ 74 h 286"/>
                <a:gd name="T30" fmla="*/ 58 w 456"/>
                <a:gd name="T31" fmla="*/ 65 h 286"/>
                <a:gd name="T32" fmla="*/ 72 w 456"/>
                <a:gd name="T33" fmla="*/ 55 h 286"/>
                <a:gd name="T34" fmla="*/ 163 w 456"/>
                <a:gd name="T35" fmla="*/ 9 h 286"/>
                <a:gd name="T36" fmla="*/ 208 w 456"/>
                <a:gd name="T37" fmla="*/ 4 h 286"/>
                <a:gd name="T38" fmla="*/ 285 w 456"/>
                <a:gd name="T39" fmla="*/ 21 h 286"/>
                <a:gd name="T40" fmla="*/ 318 w 456"/>
                <a:gd name="T41" fmla="*/ 18 h 286"/>
                <a:gd name="T42" fmla="*/ 321 w 456"/>
                <a:gd name="T43" fmla="*/ 17 h 286"/>
                <a:gd name="T44" fmla="*/ 335 w 456"/>
                <a:gd name="T45" fmla="*/ 9 h 286"/>
                <a:gd name="T46" fmla="*/ 417 w 456"/>
                <a:gd name="T47" fmla="*/ 116 h 286"/>
                <a:gd name="T48" fmla="*/ 456 w 456"/>
                <a:gd name="T49" fmla="*/ 208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6" h="286">
                  <a:moveTo>
                    <a:pt x="456" y="208"/>
                  </a:moveTo>
                  <a:cubicBezTo>
                    <a:pt x="456" y="209"/>
                    <a:pt x="443" y="217"/>
                    <a:pt x="427" y="230"/>
                  </a:cubicBezTo>
                  <a:cubicBezTo>
                    <a:pt x="411" y="244"/>
                    <a:pt x="391" y="263"/>
                    <a:pt x="376" y="286"/>
                  </a:cubicBezTo>
                  <a:cubicBezTo>
                    <a:pt x="373" y="286"/>
                    <a:pt x="373" y="286"/>
                    <a:pt x="373" y="286"/>
                  </a:cubicBezTo>
                  <a:cubicBezTo>
                    <a:pt x="360" y="251"/>
                    <a:pt x="317" y="223"/>
                    <a:pt x="271" y="194"/>
                  </a:cubicBezTo>
                  <a:cubicBezTo>
                    <a:pt x="225" y="166"/>
                    <a:pt x="166" y="136"/>
                    <a:pt x="147" y="127"/>
                  </a:cubicBezTo>
                  <a:cubicBezTo>
                    <a:pt x="144" y="125"/>
                    <a:pt x="142" y="125"/>
                    <a:pt x="142" y="125"/>
                  </a:cubicBezTo>
                  <a:cubicBezTo>
                    <a:pt x="137" y="124"/>
                    <a:pt x="133" y="123"/>
                    <a:pt x="130" y="122"/>
                  </a:cubicBezTo>
                  <a:cubicBezTo>
                    <a:pt x="129" y="122"/>
                    <a:pt x="128" y="122"/>
                    <a:pt x="127" y="122"/>
                  </a:cubicBezTo>
                  <a:cubicBezTo>
                    <a:pt x="117" y="120"/>
                    <a:pt x="112" y="119"/>
                    <a:pt x="112" y="119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111" y="120"/>
                    <a:pt x="111" y="120"/>
                    <a:pt x="110" y="121"/>
                  </a:cubicBezTo>
                  <a:cubicBezTo>
                    <a:pt x="66" y="178"/>
                    <a:pt x="30" y="177"/>
                    <a:pt x="11" y="171"/>
                  </a:cubicBezTo>
                  <a:cubicBezTo>
                    <a:pt x="3" y="168"/>
                    <a:pt x="0" y="159"/>
                    <a:pt x="4" y="152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3" y="71"/>
                    <a:pt x="55" y="68"/>
                    <a:pt x="58" y="65"/>
                  </a:cubicBezTo>
                  <a:cubicBezTo>
                    <a:pt x="62" y="61"/>
                    <a:pt x="67" y="57"/>
                    <a:pt x="72" y="55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77" y="2"/>
                    <a:pt x="193" y="0"/>
                    <a:pt x="208" y="4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96" y="23"/>
                    <a:pt x="308" y="22"/>
                    <a:pt x="318" y="18"/>
                  </a:cubicBezTo>
                  <a:cubicBezTo>
                    <a:pt x="319" y="17"/>
                    <a:pt x="320" y="17"/>
                    <a:pt x="321" y="17"/>
                  </a:cubicBezTo>
                  <a:cubicBezTo>
                    <a:pt x="335" y="9"/>
                    <a:pt x="335" y="9"/>
                    <a:pt x="335" y="9"/>
                  </a:cubicBezTo>
                  <a:cubicBezTo>
                    <a:pt x="357" y="27"/>
                    <a:pt x="398" y="77"/>
                    <a:pt x="417" y="116"/>
                  </a:cubicBezTo>
                  <a:cubicBezTo>
                    <a:pt x="429" y="142"/>
                    <a:pt x="447" y="179"/>
                    <a:pt x="456" y="208"/>
                  </a:cubicBezTo>
                  <a:close/>
                </a:path>
              </a:pathLst>
            </a:custGeom>
            <a:solidFill>
              <a:srgbClr val="E0B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5" name="iS1iḍê"/>
            <p:cNvSpPr/>
            <p:nvPr>
              <p:custDataLst>
                <p:tags r:id="rId13"/>
              </p:custDataLst>
            </p:nvPr>
          </p:nvSpPr>
          <p:spPr bwMode="auto">
            <a:xfrm>
              <a:off x="4930570" y="4266769"/>
              <a:ext cx="1431925" cy="1179513"/>
            </a:xfrm>
            <a:custGeom>
              <a:avLst/>
              <a:gdLst>
                <a:gd name="T0" fmla="*/ 501 w 564"/>
                <a:gd name="T1" fmla="*/ 315 h 465"/>
                <a:gd name="T2" fmla="*/ 462 w 564"/>
                <a:gd name="T3" fmla="*/ 370 h 465"/>
                <a:gd name="T4" fmla="*/ 459 w 564"/>
                <a:gd name="T5" fmla="*/ 370 h 465"/>
                <a:gd name="T6" fmla="*/ 452 w 564"/>
                <a:gd name="T7" fmla="*/ 397 h 465"/>
                <a:gd name="T8" fmla="*/ 409 w 564"/>
                <a:gd name="T9" fmla="*/ 408 h 465"/>
                <a:gd name="T10" fmla="*/ 400 w 564"/>
                <a:gd name="T11" fmla="*/ 446 h 465"/>
                <a:gd name="T12" fmla="*/ 288 w 564"/>
                <a:gd name="T13" fmla="*/ 409 h 465"/>
                <a:gd name="T14" fmla="*/ 240 w 564"/>
                <a:gd name="T15" fmla="*/ 375 h 465"/>
                <a:gd name="T16" fmla="*/ 193 w 564"/>
                <a:gd name="T17" fmla="*/ 324 h 465"/>
                <a:gd name="T18" fmla="*/ 156 w 564"/>
                <a:gd name="T19" fmla="*/ 281 h 465"/>
                <a:gd name="T20" fmla="*/ 140 w 564"/>
                <a:gd name="T21" fmla="*/ 290 h 465"/>
                <a:gd name="T22" fmla="*/ 110 w 564"/>
                <a:gd name="T23" fmla="*/ 263 h 465"/>
                <a:gd name="T24" fmla="*/ 89 w 564"/>
                <a:gd name="T25" fmla="*/ 277 h 465"/>
                <a:gd name="T26" fmla="*/ 64 w 564"/>
                <a:gd name="T27" fmla="*/ 252 h 465"/>
                <a:gd name="T28" fmla="*/ 45 w 564"/>
                <a:gd name="T29" fmla="*/ 265 h 465"/>
                <a:gd name="T30" fmla="*/ 21 w 564"/>
                <a:gd name="T31" fmla="*/ 253 h 465"/>
                <a:gd name="T32" fmla="*/ 0 w 564"/>
                <a:gd name="T33" fmla="*/ 243 h 465"/>
                <a:gd name="T34" fmla="*/ 101 w 564"/>
                <a:gd name="T35" fmla="*/ 0 h 465"/>
                <a:gd name="T36" fmla="*/ 114 w 564"/>
                <a:gd name="T37" fmla="*/ 3 h 465"/>
                <a:gd name="T38" fmla="*/ 240 w 564"/>
                <a:gd name="T39" fmla="*/ 7 h 465"/>
                <a:gd name="T40" fmla="*/ 241 w 564"/>
                <a:gd name="T41" fmla="*/ 10 h 465"/>
                <a:gd name="T42" fmla="*/ 234 w 564"/>
                <a:gd name="T43" fmla="*/ 19 h 465"/>
                <a:gd name="T44" fmla="*/ 187 w 564"/>
                <a:gd name="T45" fmla="*/ 97 h 465"/>
                <a:gd name="T46" fmla="*/ 194 w 564"/>
                <a:gd name="T47" fmla="*/ 116 h 465"/>
                <a:gd name="T48" fmla="*/ 295 w 564"/>
                <a:gd name="T49" fmla="*/ 64 h 465"/>
                <a:gd name="T50" fmla="*/ 325 w 564"/>
                <a:gd name="T51" fmla="*/ 70 h 465"/>
                <a:gd name="T52" fmla="*/ 454 w 564"/>
                <a:gd name="T53" fmla="*/ 139 h 465"/>
                <a:gd name="T54" fmla="*/ 556 w 564"/>
                <a:gd name="T55" fmla="*/ 231 h 465"/>
                <a:gd name="T56" fmla="*/ 561 w 564"/>
                <a:gd name="T57" fmla="*/ 250 h 465"/>
                <a:gd name="T58" fmla="*/ 502 w 564"/>
                <a:gd name="T59" fmla="*/ 315 h 465"/>
                <a:gd name="T60" fmla="*/ 501 w 564"/>
                <a:gd name="T61" fmla="*/ 315 h 465"/>
                <a:gd name="T62" fmla="*/ 497 w 564"/>
                <a:gd name="T63" fmla="*/ 299 h 465"/>
                <a:gd name="T64" fmla="*/ 499 w 564"/>
                <a:gd name="T65" fmla="*/ 298 h 465"/>
                <a:gd name="T66" fmla="*/ 492 w 564"/>
                <a:gd name="T67" fmla="*/ 266 h 465"/>
                <a:gd name="T68" fmla="*/ 432 w 564"/>
                <a:gd name="T69" fmla="*/ 235 h 465"/>
                <a:gd name="T70" fmla="*/ 497 w 564"/>
                <a:gd name="T71" fmla="*/ 299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4" h="465">
                  <a:moveTo>
                    <a:pt x="501" y="315"/>
                  </a:moveTo>
                  <a:cubicBezTo>
                    <a:pt x="505" y="335"/>
                    <a:pt x="503" y="358"/>
                    <a:pt x="462" y="370"/>
                  </a:cubicBezTo>
                  <a:cubicBezTo>
                    <a:pt x="459" y="370"/>
                    <a:pt x="459" y="370"/>
                    <a:pt x="459" y="370"/>
                  </a:cubicBezTo>
                  <a:cubicBezTo>
                    <a:pt x="460" y="379"/>
                    <a:pt x="458" y="389"/>
                    <a:pt x="452" y="397"/>
                  </a:cubicBezTo>
                  <a:cubicBezTo>
                    <a:pt x="441" y="412"/>
                    <a:pt x="417" y="409"/>
                    <a:pt x="409" y="408"/>
                  </a:cubicBezTo>
                  <a:cubicBezTo>
                    <a:pt x="413" y="419"/>
                    <a:pt x="412" y="432"/>
                    <a:pt x="400" y="446"/>
                  </a:cubicBezTo>
                  <a:cubicBezTo>
                    <a:pt x="383" y="465"/>
                    <a:pt x="329" y="436"/>
                    <a:pt x="288" y="409"/>
                  </a:cubicBezTo>
                  <a:cubicBezTo>
                    <a:pt x="262" y="392"/>
                    <a:pt x="241" y="376"/>
                    <a:pt x="240" y="375"/>
                  </a:cubicBezTo>
                  <a:cubicBezTo>
                    <a:pt x="240" y="327"/>
                    <a:pt x="203" y="310"/>
                    <a:pt x="193" y="324"/>
                  </a:cubicBezTo>
                  <a:cubicBezTo>
                    <a:pt x="194" y="321"/>
                    <a:pt x="176" y="278"/>
                    <a:pt x="156" y="281"/>
                  </a:cubicBezTo>
                  <a:cubicBezTo>
                    <a:pt x="148" y="282"/>
                    <a:pt x="143" y="285"/>
                    <a:pt x="140" y="290"/>
                  </a:cubicBezTo>
                  <a:cubicBezTo>
                    <a:pt x="140" y="288"/>
                    <a:pt x="132" y="264"/>
                    <a:pt x="110" y="263"/>
                  </a:cubicBezTo>
                  <a:cubicBezTo>
                    <a:pt x="98" y="263"/>
                    <a:pt x="92" y="268"/>
                    <a:pt x="89" y="277"/>
                  </a:cubicBezTo>
                  <a:cubicBezTo>
                    <a:pt x="89" y="277"/>
                    <a:pt x="82" y="251"/>
                    <a:pt x="64" y="252"/>
                  </a:cubicBezTo>
                  <a:cubicBezTo>
                    <a:pt x="55" y="253"/>
                    <a:pt x="49" y="257"/>
                    <a:pt x="45" y="265"/>
                  </a:cubicBezTo>
                  <a:cubicBezTo>
                    <a:pt x="21" y="253"/>
                    <a:pt x="21" y="253"/>
                    <a:pt x="21" y="25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1" y="204"/>
                    <a:pt x="14" y="110"/>
                    <a:pt x="101" y="0"/>
                  </a:cubicBezTo>
                  <a:cubicBezTo>
                    <a:pt x="102" y="0"/>
                    <a:pt x="107" y="2"/>
                    <a:pt x="114" y="3"/>
                  </a:cubicBezTo>
                  <a:cubicBezTo>
                    <a:pt x="139" y="10"/>
                    <a:pt x="193" y="21"/>
                    <a:pt x="240" y="7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38" y="13"/>
                    <a:pt x="236" y="16"/>
                    <a:pt x="234" y="19"/>
                  </a:cubicBezTo>
                  <a:cubicBezTo>
                    <a:pt x="187" y="97"/>
                    <a:pt x="187" y="97"/>
                    <a:pt x="187" y="97"/>
                  </a:cubicBezTo>
                  <a:cubicBezTo>
                    <a:pt x="183" y="104"/>
                    <a:pt x="186" y="113"/>
                    <a:pt x="194" y="116"/>
                  </a:cubicBezTo>
                  <a:cubicBezTo>
                    <a:pt x="213" y="122"/>
                    <a:pt x="249" y="123"/>
                    <a:pt x="295" y="64"/>
                  </a:cubicBezTo>
                  <a:cubicBezTo>
                    <a:pt x="295" y="64"/>
                    <a:pt x="306" y="67"/>
                    <a:pt x="325" y="70"/>
                  </a:cubicBezTo>
                  <a:cubicBezTo>
                    <a:pt x="325" y="70"/>
                    <a:pt x="399" y="105"/>
                    <a:pt x="454" y="139"/>
                  </a:cubicBezTo>
                  <a:cubicBezTo>
                    <a:pt x="500" y="168"/>
                    <a:pt x="543" y="196"/>
                    <a:pt x="556" y="231"/>
                  </a:cubicBezTo>
                  <a:cubicBezTo>
                    <a:pt x="559" y="238"/>
                    <a:pt x="560" y="244"/>
                    <a:pt x="561" y="250"/>
                  </a:cubicBezTo>
                  <a:cubicBezTo>
                    <a:pt x="564" y="294"/>
                    <a:pt x="543" y="312"/>
                    <a:pt x="502" y="315"/>
                  </a:cubicBezTo>
                  <a:lnTo>
                    <a:pt x="501" y="315"/>
                  </a:lnTo>
                  <a:close/>
                  <a:moveTo>
                    <a:pt x="497" y="299"/>
                  </a:moveTo>
                  <a:cubicBezTo>
                    <a:pt x="499" y="298"/>
                    <a:pt x="499" y="298"/>
                    <a:pt x="499" y="298"/>
                  </a:cubicBezTo>
                  <a:cubicBezTo>
                    <a:pt x="499" y="298"/>
                    <a:pt x="511" y="282"/>
                    <a:pt x="492" y="266"/>
                  </a:cubicBezTo>
                  <a:cubicBezTo>
                    <a:pt x="479" y="255"/>
                    <a:pt x="461" y="253"/>
                    <a:pt x="432" y="235"/>
                  </a:cubicBezTo>
                  <a:cubicBezTo>
                    <a:pt x="432" y="235"/>
                    <a:pt x="484" y="275"/>
                    <a:pt x="497" y="299"/>
                  </a:cubicBezTo>
                  <a:close/>
                </a:path>
              </a:pathLst>
            </a:custGeom>
            <a:solidFill>
              <a:srgbClr val="EED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8" name="îṣ1îḑé"/>
            <p:cNvSpPr/>
            <p:nvPr>
              <p:custDataLst>
                <p:tags r:id="rId14"/>
              </p:custDataLst>
            </p:nvPr>
          </p:nvSpPr>
          <p:spPr bwMode="auto">
            <a:xfrm>
              <a:off x="5400470" y="5052581"/>
              <a:ext cx="260350" cy="352425"/>
            </a:xfrm>
            <a:custGeom>
              <a:avLst/>
              <a:gdLst>
                <a:gd name="T0" fmla="*/ 103 w 103"/>
                <a:gd name="T1" fmla="*/ 99 h 139"/>
                <a:gd name="T2" fmla="*/ 103 w 103"/>
                <a:gd name="T3" fmla="*/ 100 h 139"/>
                <a:gd name="T4" fmla="*/ 26 w 103"/>
                <a:gd name="T5" fmla="*/ 122 h 139"/>
                <a:gd name="T6" fmla="*/ 15 w 103"/>
                <a:gd name="T7" fmla="*/ 111 h 139"/>
                <a:gd name="T8" fmla="*/ 11 w 103"/>
                <a:gd name="T9" fmla="*/ 105 h 139"/>
                <a:gd name="T10" fmla="*/ 6 w 103"/>
                <a:gd name="T11" fmla="*/ 20 h 139"/>
                <a:gd name="T12" fmla="*/ 8 w 103"/>
                <a:gd name="T13" fmla="*/ 14 h 139"/>
                <a:gd name="T14" fmla="*/ 55 w 103"/>
                <a:gd name="T15" fmla="*/ 65 h 139"/>
                <a:gd name="T16" fmla="*/ 103 w 103"/>
                <a:gd name="T17" fmla="*/ 9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39">
                  <a:moveTo>
                    <a:pt x="103" y="99"/>
                  </a:move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54" y="139"/>
                    <a:pt x="26" y="122"/>
                  </a:cubicBezTo>
                  <a:cubicBezTo>
                    <a:pt x="21" y="119"/>
                    <a:pt x="18" y="116"/>
                    <a:pt x="15" y="111"/>
                  </a:cubicBezTo>
                  <a:cubicBezTo>
                    <a:pt x="13" y="109"/>
                    <a:pt x="12" y="107"/>
                    <a:pt x="11" y="105"/>
                  </a:cubicBezTo>
                  <a:cubicBezTo>
                    <a:pt x="0" y="80"/>
                    <a:pt x="5" y="41"/>
                    <a:pt x="6" y="20"/>
                  </a:cubicBezTo>
                  <a:cubicBezTo>
                    <a:pt x="6" y="18"/>
                    <a:pt x="7" y="15"/>
                    <a:pt x="8" y="14"/>
                  </a:cubicBezTo>
                  <a:cubicBezTo>
                    <a:pt x="18" y="0"/>
                    <a:pt x="55" y="17"/>
                    <a:pt x="55" y="65"/>
                  </a:cubicBezTo>
                  <a:cubicBezTo>
                    <a:pt x="56" y="66"/>
                    <a:pt x="77" y="82"/>
                    <a:pt x="103" y="99"/>
                  </a:cubicBezTo>
                  <a:close/>
                </a:path>
              </a:pathLst>
            </a:custGeom>
            <a:solidFill>
              <a:srgbClr val="E0B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9" name="îş1îḑê"/>
            <p:cNvSpPr/>
            <p:nvPr>
              <p:custDataLst>
                <p:tags r:id="rId15"/>
              </p:custDataLst>
            </p:nvPr>
          </p:nvSpPr>
          <p:spPr bwMode="auto">
            <a:xfrm>
              <a:off x="5276645" y="4971619"/>
              <a:ext cx="150813" cy="349250"/>
            </a:xfrm>
            <a:custGeom>
              <a:avLst/>
              <a:gdLst>
                <a:gd name="T0" fmla="*/ 57 w 60"/>
                <a:gd name="T1" fmla="*/ 46 h 138"/>
                <a:gd name="T2" fmla="*/ 55 w 60"/>
                <a:gd name="T3" fmla="*/ 52 h 138"/>
                <a:gd name="T4" fmla="*/ 60 w 60"/>
                <a:gd name="T5" fmla="*/ 137 h 138"/>
                <a:gd name="T6" fmla="*/ 60 w 60"/>
                <a:gd name="T7" fmla="*/ 137 h 138"/>
                <a:gd name="T8" fmla="*/ 59 w 60"/>
                <a:gd name="T9" fmla="*/ 137 h 138"/>
                <a:gd name="T10" fmla="*/ 16 w 60"/>
                <a:gd name="T11" fmla="*/ 117 h 138"/>
                <a:gd name="T12" fmla="*/ 13 w 60"/>
                <a:gd name="T13" fmla="*/ 111 h 138"/>
                <a:gd name="T14" fmla="*/ 3 w 60"/>
                <a:gd name="T15" fmla="*/ 54 h 138"/>
                <a:gd name="T16" fmla="*/ 4 w 60"/>
                <a:gd name="T17" fmla="*/ 12 h 138"/>
                <a:gd name="T18" fmla="*/ 20 w 60"/>
                <a:gd name="T19" fmla="*/ 3 h 138"/>
                <a:gd name="T20" fmla="*/ 57 w 60"/>
                <a:gd name="T21" fmla="*/ 4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38">
                  <a:moveTo>
                    <a:pt x="57" y="46"/>
                  </a:moveTo>
                  <a:cubicBezTo>
                    <a:pt x="56" y="47"/>
                    <a:pt x="55" y="50"/>
                    <a:pt x="55" y="52"/>
                  </a:cubicBezTo>
                  <a:cubicBezTo>
                    <a:pt x="54" y="73"/>
                    <a:pt x="49" y="112"/>
                    <a:pt x="60" y="137"/>
                  </a:cubicBezTo>
                  <a:cubicBezTo>
                    <a:pt x="60" y="137"/>
                    <a:pt x="60" y="137"/>
                    <a:pt x="60" y="137"/>
                  </a:cubicBezTo>
                  <a:cubicBezTo>
                    <a:pt x="60" y="137"/>
                    <a:pt x="60" y="137"/>
                    <a:pt x="59" y="137"/>
                  </a:cubicBezTo>
                  <a:cubicBezTo>
                    <a:pt x="37" y="138"/>
                    <a:pt x="24" y="130"/>
                    <a:pt x="16" y="117"/>
                  </a:cubicBezTo>
                  <a:cubicBezTo>
                    <a:pt x="15" y="115"/>
                    <a:pt x="14" y="113"/>
                    <a:pt x="13" y="111"/>
                  </a:cubicBezTo>
                  <a:cubicBezTo>
                    <a:pt x="5" y="94"/>
                    <a:pt x="5" y="72"/>
                    <a:pt x="3" y="54"/>
                  </a:cubicBezTo>
                  <a:cubicBezTo>
                    <a:pt x="1" y="33"/>
                    <a:pt x="0" y="19"/>
                    <a:pt x="4" y="12"/>
                  </a:cubicBezTo>
                  <a:cubicBezTo>
                    <a:pt x="7" y="7"/>
                    <a:pt x="12" y="4"/>
                    <a:pt x="20" y="3"/>
                  </a:cubicBezTo>
                  <a:cubicBezTo>
                    <a:pt x="40" y="0"/>
                    <a:pt x="58" y="43"/>
                    <a:pt x="57" y="46"/>
                  </a:cubicBezTo>
                  <a:close/>
                </a:path>
              </a:pathLst>
            </a:custGeom>
            <a:solidFill>
              <a:srgbClr val="E0B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0" name="îşļíḓè"/>
            <p:cNvSpPr/>
            <p:nvPr>
              <p:custDataLst>
                <p:tags r:id="rId16"/>
              </p:custDataLst>
            </p:nvPr>
          </p:nvSpPr>
          <p:spPr bwMode="auto">
            <a:xfrm>
              <a:off x="4581320" y="4133419"/>
              <a:ext cx="625475" cy="798513"/>
            </a:xfrm>
            <a:custGeom>
              <a:avLst/>
              <a:gdLst>
                <a:gd name="T0" fmla="*/ 239 w 247"/>
                <a:gd name="T1" fmla="*/ 53 h 315"/>
                <a:gd name="T2" fmla="*/ 138 w 247"/>
                <a:gd name="T3" fmla="*/ 296 h 315"/>
                <a:gd name="T4" fmla="*/ 139 w 247"/>
                <a:gd name="T5" fmla="*/ 315 h 315"/>
                <a:gd name="T6" fmla="*/ 45 w 247"/>
                <a:gd name="T7" fmla="*/ 281 h 315"/>
                <a:gd name="T8" fmla="*/ 45 w 247"/>
                <a:gd name="T9" fmla="*/ 281 h 315"/>
                <a:gd name="T10" fmla="*/ 34 w 247"/>
                <a:gd name="T11" fmla="*/ 274 h 315"/>
                <a:gd name="T12" fmla="*/ 40 w 247"/>
                <a:gd name="T13" fmla="*/ 112 h 315"/>
                <a:gd name="T14" fmla="*/ 133 w 247"/>
                <a:gd name="T15" fmla="*/ 0 h 315"/>
                <a:gd name="T16" fmla="*/ 247 w 247"/>
                <a:gd name="T17" fmla="*/ 43 h 315"/>
                <a:gd name="T18" fmla="*/ 239 w 247"/>
                <a:gd name="T19" fmla="*/ 5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" h="315">
                  <a:moveTo>
                    <a:pt x="239" y="53"/>
                  </a:moveTo>
                  <a:cubicBezTo>
                    <a:pt x="152" y="163"/>
                    <a:pt x="139" y="257"/>
                    <a:pt x="138" y="296"/>
                  </a:cubicBezTo>
                  <a:cubicBezTo>
                    <a:pt x="138" y="308"/>
                    <a:pt x="139" y="315"/>
                    <a:pt x="139" y="315"/>
                  </a:cubicBezTo>
                  <a:cubicBezTo>
                    <a:pt x="139" y="315"/>
                    <a:pt x="81" y="30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1" y="278"/>
                    <a:pt x="38" y="276"/>
                    <a:pt x="34" y="274"/>
                  </a:cubicBezTo>
                  <a:cubicBezTo>
                    <a:pt x="0" y="250"/>
                    <a:pt x="12" y="191"/>
                    <a:pt x="40" y="112"/>
                  </a:cubicBezTo>
                  <a:cubicBezTo>
                    <a:pt x="63" y="49"/>
                    <a:pt x="114" y="12"/>
                    <a:pt x="133" y="0"/>
                  </a:cubicBezTo>
                  <a:cubicBezTo>
                    <a:pt x="247" y="43"/>
                    <a:pt x="247" y="43"/>
                    <a:pt x="247" y="43"/>
                  </a:cubicBezTo>
                  <a:cubicBezTo>
                    <a:pt x="244" y="46"/>
                    <a:pt x="241" y="49"/>
                    <a:pt x="239" y="53"/>
                  </a:cubicBezTo>
                  <a:close/>
                </a:path>
              </a:pathLst>
            </a:custGeom>
            <a:solidFill>
              <a:srgbClr val="0878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61" name="ï$lídé"/>
            <p:cNvSpPr/>
            <p:nvPr>
              <p:custDataLst>
                <p:tags r:id="rId17"/>
              </p:custDataLst>
            </p:nvPr>
          </p:nvSpPr>
          <p:spPr bwMode="auto">
            <a:xfrm>
              <a:off x="5151233" y="4933519"/>
              <a:ext cx="157163" cy="325438"/>
            </a:xfrm>
            <a:custGeom>
              <a:avLst/>
              <a:gdLst>
                <a:gd name="T0" fmla="*/ 62 w 62"/>
                <a:gd name="T1" fmla="*/ 126 h 128"/>
                <a:gd name="T2" fmla="*/ 61 w 62"/>
                <a:gd name="T3" fmla="*/ 126 h 128"/>
                <a:gd name="T4" fmla="*/ 7 w 62"/>
                <a:gd name="T5" fmla="*/ 91 h 128"/>
                <a:gd name="T6" fmla="*/ 6 w 62"/>
                <a:gd name="T7" fmla="*/ 87 h 128"/>
                <a:gd name="T8" fmla="*/ 1 w 62"/>
                <a:gd name="T9" fmla="*/ 47 h 128"/>
                <a:gd name="T10" fmla="*/ 2 w 62"/>
                <a:gd name="T11" fmla="*/ 14 h 128"/>
                <a:gd name="T12" fmla="*/ 4 w 62"/>
                <a:gd name="T13" fmla="*/ 9 h 128"/>
                <a:gd name="T14" fmla="*/ 23 w 62"/>
                <a:gd name="T15" fmla="*/ 0 h 128"/>
                <a:gd name="T16" fmla="*/ 53 w 62"/>
                <a:gd name="T17" fmla="*/ 27 h 128"/>
                <a:gd name="T18" fmla="*/ 52 w 62"/>
                <a:gd name="T19" fmla="*/ 69 h 128"/>
                <a:gd name="T20" fmla="*/ 62 w 62"/>
                <a:gd name="T21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28">
                  <a:moveTo>
                    <a:pt x="62" y="126"/>
                  </a:moveTo>
                  <a:cubicBezTo>
                    <a:pt x="62" y="126"/>
                    <a:pt x="61" y="126"/>
                    <a:pt x="61" y="126"/>
                  </a:cubicBezTo>
                  <a:cubicBezTo>
                    <a:pt x="26" y="128"/>
                    <a:pt x="13" y="111"/>
                    <a:pt x="7" y="91"/>
                  </a:cubicBezTo>
                  <a:cubicBezTo>
                    <a:pt x="6" y="90"/>
                    <a:pt x="6" y="88"/>
                    <a:pt x="6" y="87"/>
                  </a:cubicBezTo>
                  <a:cubicBezTo>
                    <a:pt x="2" y="73"/>
                    <a:pt x="2" y="57"/>
                    <a:pt x="1" y="47"/>
                  </a:cubicBezTo>
                  <a:cubicBezTo>
                    <a:pt x="0" y="33"/>
                    <a:pt x="0" y="22"/>
                    <a:pt x="2" y="14"/>
                  </a:cubicBezTo>
                  <a:cubicBezTo>
                    <a:pt x="3" y="12"/>
                    <a:pt x="3" y="11"/>
                    <a:pt x="4" y="9"/>
                  </a:cubicBezTo>
                  <a:cubicBezTo>
                    <a:pt x="7" y="3"/>
                    <a:pt x="13" y="0"/>
                    <a:pt x="23" y="0"/>
                  </a:cubicBezTo>
                  <a:cubicBezTo>
                    <a:pt x="45" y="1"/>
                    <a:pt x="53" y="25"/>
                    <a:pt x="53" y="27"/>
                  </a:cubicBezTo>
                  <a:cubicBezTo>
                    <a:pt x="49" y="34"/>
                    <a:pt x="50" y="48"/>
                    <a:pt x="52" y="69"/>
                  </a:cubicBezTo>
                  <a:cubicBezTo>
                    <a:pt x="54" y="87"/>
                    <a:pt x="54" y="109"/>
                    <a:pt x="62" y="126"/>
                  </a:cubicBezTo>
                  <a:close/>
                </a:path>
              </a:pathLst>
            </a:custGeom>
            <a:solidFill>
              <a:srgbClr val="E0B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2" name="ïŝḷïḋé"/>
            <p:cNvSpPr/>
            <p:nvPr>
              <p:custDataLst>
                <p:tags r:id="rId18"/>
              </p:custDataLst>
            </p:nvPr>
          </p:nvSpPr>
          <p:spPr bwMode="auto">
            <a:xfrm>
              <a:off x="5035345" y="4903356"/>
              <a:ext cx="131763" cy="250825"/>
            </a:xfrm>
            <a:custGeom>
              <a:avLst/>
              <a:gdLst>
                <a:gd name="T0" fmla="*/ 52 w 52"/>
                <a:gd name="T1" fmla="*/ 99 h 99"/>
                <a:gd name="T2" fmla="*/ 51 w 52"/>
                <a:gd name="T3" fmla="*/ 99 h 99"/>
                <a:gd name="T4" fmla="*/ 0 w 52"/>
                <a:gd name="T5" fmla="*/ 46 h 99"/>
                <a:gd name="T6" fmla="*/ 4 w 52"/>
                <a:gd name="T7" fmla="*/ 14 h 99"/>
                <a:gd name="T8" fmla="*/ 23 w 52"/>
                <a:gd name="T9" fmla="*/ 1 h 99"/>
                <a:gd name="T10" fmla="*/ 47 w 52"/>
                <a:gd name="T11" fmla="*/ 24 h 99"/>
                <a:gd name="T12" fmla="*/ 48 w 52"/>
                <a:gd name="T13" fmla="*/ 26 h 99"/>
                <a:gd name="T14" fmla="*/ 47 w 52"/>
                <a:gd name="T15" fmla="*/ 59 h 99"/>
                <a:gd name="T16" fmla="*/ 52 w 52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9">
                  <a:moveTo>
                    <a:pt x="52" y="99"/>
                  </a:moveTo>
                  <a:cubicBezTo>
                    <a:pt x="51" y="99"/>
                    <a:pt x="51" y="99"/>
                    <a:pt x="51" y="99"/>
                  </a:cubicBezTo>
                  <a:cubicBezTo>
                    <a:pt x="6" y="95"/>
                    <a:pt x="1" y="76"/>
                    <a:pt x="0" y="46"/>
                  </a:cubicBezTo>
                  <a:cubicBezTo>
                    <a:pt x="0" y="32"/>
                    <a:pt x="1" y="21"/>
                    <a:pt x="4" y="14"/>
                  </a:cubicBezTo>
                  <a:cubicBezTo>
                    <a:pt x="8" y="6"/>
                    <a:pt x="14" y="2"/>
                    <a:pt x="23" y="1"/>
                  </a:cubicBezTo>
                  <a:cubicBezTo>
                    <a:pt x="38" y="0"/>
                    <a:pt x="45" y="18"/>
                    <a:pt x="47" y="24"/>
                  </a:cubicBezTo>
                  <a:cubicBezTo>
                    <a:pt x="48" y="25"/>
                    <a:pt x="48" y="26"/>
                    <a:pt x="48" y="26"/>
                  </a:cubicBezTo>
                  <a:cubicBezTo>
                    <a:pt x="46" y="34"/>
                    <a:pt x="46" y="45"/>
                    <a:pt x="47" y="59"/>
                  </a:cubicBezTo>
                  <a:cubicBezTo>
                    <a:pt x="48" y="69"/>
                    <a:pt x="48" y="85"/>
                    <a:pt x="52" y="99"/>
                  </a:cubicBezTo>
                  <a:close/>
                </a:path>
              </a:pathLst>
            </a:custGeom>
            <a:solidFill>
              <a:srgbClr val="E0B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3" name="íslîḑe"/>
            <p:cNvSpPr/>
            <p:nvPr>
              <p:custDataLst>
                <p:tags r:id="rId19"/>
              </p:custDataLst>
            </p:nvPr>
          </p:nvSpPr>
          <p:spPr bwMode="auto">
            <a:xfrm>
              <a:off x="5273470" y="5000194"/>
              <a:ext cx="42863" cy="268288"/>
            </a:xfrm>
            <a:custGeom>
              <a:avLst/>
              <a:gdLst>
                <a:gd name="T0" fmla="*/ 15 w 17"/>
                <a:gd name="T1" fmla="*/ 99 h 106"/>
                <a:gd name="T2" fmla="*/ 17 w 17"/>
                <a:gd name="T3" fmla="*/ 106 h 106"/>
                <a:gd name="T4" fmla="*/ 14 w 17"/>
                <a:gd name="T5" fmla="*/ 100 h 106"/>
                <a:gd name="T6" fmla="*/ 13 w 17"/>
                <a:gd name="T7" fmla="*/ 100 h 106"/>
                <a:gd name="T8" fmla="*/ 5 w 17"/>
                <a:gd name="T9" fmla="*/ 64 h 106"/>
                <a:gd name="T10" fmla="*/ 3 w 17"/>
                <a:gd name="T11" fmla="*/ 43 h 106"/>
                <a:gd name="T12" fmla="*/ 5 w 17"/>
                <a:gd name="T13" fmla="*/ 0 h 106"/>
                <a:gd name="T14" fmla="*/ 5 w 17"/>
                <a:gd name="T15" fmla="*/ 1 h 106"/>
                <a:gd name="T16" fmla="*/ 6 w 17"/>
                <a:gd name="T17" fmla="*/ 1 h 106"/>
                <a:gd name="T18" fmla="*/ 5 w 17"/>
                <a:gd name="T19" fmla="*/ 43 h 106"/>
                <a:gd name="T20" fmla="*/ 7 w 17"/>
                <a:gd name="T21" fmla="*/ 64 h 106"/>
                <a:gd name="T22" fmla="*/ 15 w 17"/>
                <a:gd name="T23" fmla="*/ 9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06">
                  <a:moveTo>
                    <a:pt x="15" y="99"/>
                  </a:moveTo>
                  <a:cubicBezTo>
                    <a:pt x="17" y="106"/>
                    <a:pt x="17" y="106"/>
                    <a:pt x="17" y="106"/>
                  </a:cubicBezTo>
                  <a:cubicBezTo>
                    <a:pt x="16" y="104"/>
                    <a:pt x="15" y="102"/>
                    <a:pt x="14" y="100"/>
                  </a:cubicBezTo>
                  <a:cubicBezTo>
                    <a:pt x="14" y="100"/>
                    <a:pt x="13" y="100"/>
                    <a:pt x="13" y="100"/>
                  </a:cubicBezTo>
                  <a:cubicBezTo>
                    <a:pt x="8" y="86"/>
                    <a:pt x="6" y="75"/>
                    <a:pt x="5" y="64"/>
                  </a:cubicBezTo>
                  <a:cubicBezTo>
                    <a:pt x="4" y="57"/>
                    <a:pt x="4" y="50"/>
                    <a:pt x="3" y="43"/>
                  </a:cubicBezTo>
                  <a:cubicBezTo>
                    <a:pt x="1" y="22"/>
                    <a:pt x="0" y="8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8"/>
                    <a:pt x="3" y="22"/>
                    <a:pt x="5" y="43"/>
                  </a:cubicBezTo>
                  <a:cubicBezTo>
                    <a:pt x="6" y="50"/>
                    <a:pt x="6" y="57"/>
                    <a:pt x="7" y="64"/>
                  </a:cubicBezTo>
                  <a:cubicBezTo>
                    <a:pt x="8" y="76"/>
                    <a:pt x="10" y="89"/>
                    <a:pt x="15" y="99"/>
                  </a:cubicBezTo>
                  <a:close/>
                </a:path>
              </a:pathLst>
            </a:custGeom>
            <a:solidFill>
              <a:srgbClr val="CEA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" name="íṣļíḑè"/>
            <p:cNvSpPr/>
            <p:nvPr>
              <p:custDataLst>
                <p:tags r:id="rId20"/>
              </p:custDataLst>
            </p:nvPr>
          </p:nvSpPr>
          <p:spPr bwMode="auto">
            <a:xfrm>
              <a:off x="5402058" y="5085919"/>
              <a:ext cx="36513" cy="247650"/>
            </a:xfrm>
            <a:custGeom>
              <a:avLst/>
              <a:gdLst>
                <a:gd name="T0" fmla="*/ 6 w 14"/>
                <a:gd name="T1" fmla="*/ 8 h 98"/>
                <a:gd name="T2" fmla="*/ 5 w 14"/>
                <a:gd name="T3" fmla="*/ 65 h 98"/>
                <a:gd name="T4" fmla="*/ 14 w 14"/>
                <a:gd name="T5" fmla="*/ 98 h 98"/>
                <a:gd name="T6" fmla="*/ 10 w 14"/>
                <a:gd name="T7" fmla="*/ 92 h 98"/>
                <a:gd name="T8" fmla="*/ 10 w 14"/>
                <a:gd name="T9" fmla="*/ 92 h 98"/>
                <a:gd name="T10" fmla="*/ 9 w 14"/>
                <a:gd name="T11" fmla="*/ 92 h 98"/>
                <a:gd name="T12" fmla="*/ 3 w 14"/>
                <a:gd name="T13" fmla="*/ 66 h 98"/>
                <a:gd name="T14" fmla="*/ 4 w 14"/>
                <a:gd name="T15" fmla="*/ 7 h 98"/>
                <a:gd name="T16" fmla="*/ 7 w 14"/>
                <a:gd name="T17" fmla="*/ 0 h 98"/>
                <a:gd name="T18" fmla="*/ 7 w 14"/>
                <a:gd name="T19" fmla="*/ 1 h 98"/>
                <a:gd name="T20" fmla="*/ 8 w 14"/>
                <a:gd name="T21" fmla="*/ 1 h 98"/>
                <a:gd name="T22" fmla="*/ 6 w 14"/>
                <a:gd name="T23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98">
                  <a:moveTo>
                    <a:pt x="6" y="8"/>
                  </a:moveTo>
                  <a:cubicBezTo>
                    <a:pt x="5" y="22"/>
                    <a:pt x="3" y="45"/>
                    <a:pt x="5" y="65"/>
                  </a:cubicBezTo>
                  <a:cubicBezTo>
                    <a:pt x="6" y="74"/>
                    <a:pt x="7" y="83"/>
                    <a:pt x="14" y="98"/>
                  </a:cubicBezTo>
                  <a:cubicBezTo>
                    <a:pt x="12" y="96"/>
                    <a:pt x="11" y="94"/>
                    <a:pt x="10" y="92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0" y="92"/>
                    <a:pt x="10" y="92"/>
                    <a:pt x="9" y="92"/>
                  </a:cubicBezTo>
                  <a:cubicBezTo>
                    <a:pt x="5" y="80"/>
                    <a:pt x="4" y="73"/>
                    <a:pt x="3" y="66"/>
                  </a:cubicBezTo>
                  <a:cubicBezTo>
                    <a:pt x="0" y="45"/>
                    <a:pt x="3" y="21"/>
                    <a:pt x="4" y="7"/>
                  </a:cubicBezTo>
                  <a:cubicBezTo>
                    <a:pt x="4" y="4"/>
                    <a:pt x="5" y="2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3"/>
                    <a:pt x="6" y="5"/>
                    <a:pt x="6" y="8"/>
                  </a:cubicBezTo>
                  <a:close/>
                </a:path>
              </a:pathLst>
            </a:custGeom>
            <a:solidFill>
              <a:srgbClr val="CEA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" name="ïşḷiḓe"/>
            <p:cNvSpPr/>
            <p:nvPr>
              <p:custDataLst>
                <p:tags r:id="rId21"/>
              </p:custDataLst>
            </p:nvPr>
          </p:nvSpPr>
          <p:spPr bwMode="auto">
            <a:xfrm>
              <a:off x="5149645" y="4957331"/>
              <a:ext cx="19050" cy="206375"/>
            </a:xfrm>
            <a:custGeom>
              <a:avLst/>
              <a:gdLst>
                <a:gd name="T0" fmla="*/ 5 w 8"/>
                <a:gd name="T1" fmla="*/ 63 h 82"/>
                <a:gd name="T2" fmla="*/ 7 w 8"/>
                <a:gd name="T3" fmla="*/ 74 h 82"/>
                <a:gd name="T4" fmla="*/ 8 w 8"/>
                <a:gd name="T5" fmla="*/ 82 h 82"/>
                <a:gd name="T6" fmla="*/ 8 w 8"/>
                <a:gd name="T7" fmla="*/ 82 h 82"/>
                <a:gd name="T8" fmla="*/ 7 w 8"/>
                <a:gd name="T9" fmla="*/ 78 h 82"/>
                <a:gd name="T10" fmla="*/ 6 w 8"/>
                <a:gd name="T11" fmla="*/ 78 h 82"/>
                <a:gd name="T12" fmla="*/ 3 w 8"/>
                <a:gd name="T13" fmla="*/ 63 h 82"/>
                <a:gd name="T14" fmla="*/ 1 w 8"/>
                <a:gd name="T15" fmla="*/ 38 h 82"/>
                <a:gd name="T16" fmla="*/ 2 w 8"/>
                <a:gd name="T17" fmla="*/ 5 h 82"/>
                <a:gd name="T18" fmla="*/ 2 w 8"/>
                <a:gd name="T19" fmla="*/ 3 h 82"/>
                <a:gd name="T20" fmla="*/ 3 w 8"/>
                <a:gd name="T21" fmla="*/ 5 h 82"/>
                <a:gd name="T22" fmla="*/ 5 w 8"/>
                <a:gd name="T23" fmla="*/ 0 h 82"/>
                <a:gd name="T24" fmla="*/ 3 w 8"/>
                <a:gd name="T25" fmla="*/ 37 h 82"/>
                <a:gd name="T26" fmla="*/ 5 w 8"/>
                <a:gd name="T27" fmla="*/ 6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82">
                  <a:moveTo>
                    <a:pt x="5" y="63"/>
                  </a:moveTo>
                  <a:cubicBezTo>
                    <a:pt x="6" y="67"/>
                    <a:pt x="6" y="69"/>
                    <a:pt x="7" y="74"/>
                  </a:cubicBezTo>
                  <a:cubicBezTo>
                    <a:pt x="7" y="77"/>
                    <a:pt x="8" y="79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7" y="81"/>
                    <a:pt x="7" y="79"/>
                    <a:pt x="7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4" y="73"/>
                    <a:pt x="4" y="68"/>
                    <a:pt x="3" y="63"/>
                  </a:cubicBezTo>
                  <a:cubicBezTo>
                    <a:pt x="2" y="53"/>
                    <a:pt x="2" y="45"/>
                    <a:pt x="1" y="38"/>
                  </a:cubicBezTo>
                  <a:cubicBezTo>
                    <a:pt x="0" y="25"/>
                    <a:pt x="0" y="13"/>
                    <a:pt x="2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4" y="3"/>
                    <a:pt x="4" y="2"/>
                    <a:pt x="5" y="0"/>
                  </a:cubicBezTo>
                  <a:cubicBezTo>
                    <a:pt x="2" y="15"/>
                    <a:pt x="2" y="26"/>
                    <a:pt x="3" y="37"/>
                  </a:cubicBezTo>
                  <a:cubicBezTo>
                    <a:pt x="4" y="45"/>
                    <a:pt x="4" y="53"/>
                    <a:pt x="5" y="63"/>
                  </a:cubicBezTo>
                  <a:close/>
                </a:path>
              </a:pathLst>
            </a:custGeom>
            <a:solidFill>
              <a:srgbClr val="CEA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" name="î$ļîḑê"/>
            <p:cNvSpPr/>
            <p:nvPr>
              <p:custDataLst>
                <p:tags r:id="rId22"/>
              </p:custDataLst>
            </p:nvPr>
          </p:nvSpPr>
          <p:spPr bwMode="auto">
            <a:xfrm>
              <a:off x="4930570" y="4882719"/>
              <a:ext cx="53975" cy="49213"/>
            </a:xfrm>
            <a:custGeom>
              <a:avLst/>
              <a:gdLst>
                <a:gd name="T0" fmla="*/ 21 w 21"/>
                <a:gd name="T1" fmla="*/ 10 h 19"/>
                <a:gd name="T2" fmla="*/ 1 w 21"/>
                <a:gd name="T3" fmla="*/ 19 h 19"/>
                <a:gd name="T4" fmla="*/ 1 w 21"/>
                <a:gd name="T5" fmla="*/ 19 h 19"/>
                <a:gd name="T6" fmla="*/ 0 w 21"/>
                <a:gd name="T7" fmla="*/ 0 h 19"/>
                <a:gd name="T8" fmla="*/ 21 w 21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21" y="10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0" y="12"/>
                    <a:pt x="0" y="0"/>
                  </a:cubicBezTo>
                  <a:lnTo>
                    <a:pt x="21" y="10"/>
                  </a:lnTo>
                  <a:close/>
                </a:path>
              </a:pathLst>
            </a:custGeom>
            <a:solidFill>
              <a:srgbClr val="D174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164" name="任意多边形: 形状 163"/>
          <p:cNvSpPr/>
          <p:nvPr>
            <p:custDataLst>
              <p:tags r:id="rId23"/>
            </p:custDataLst>
          </p:nvPr>
        </p:nvSpPr>
        <p:spPr bwMode="auto">
          <a:xfrm rot="5400000">
            <a:off x="3315800" y="2802393"/>
            <a:ext cx="1266825" cy="819150"/>
          </a:xfrm>
          <a:custGeom>
            <a:avLst/>
            <a:gdLst>
              <a:gd name="T0" fmla="*/ 34 w 336"/>
              <a:gd name="T1" fmla="*/ 217 h 217"/>
              <a:gd name="T2" fmla="*/ 132 w 336"/>
              <a:gd name="T3" fmla="*/ 119 h 217"/>
              <a:gd name="T4" fmla="*/ 204 w 336"/>
              <a:gd name="T5" fmla="*/ 119 h 217"/>
              <a:gd name="T6" fmla="*/ 302 w 336"/>
              <a:gd name="T7" fmla="*/ 217 h 217"/>
              <a:gd name="T8" fmla="*/ 319 w 336"/>
              <a:gd name="T9" fmla="*/ 199 h 217"/>
              <a:gd name="T10" fmla="*/ 319 w 336"/>
              <a:gd name="T11" fmla="*/ 138 h 217"/>
              <a:gd name="T12" fmla="*/ 199 w 336"/>
              <a:gd name="T13" fmla="*/ 17 h 217"/>
              <a:gd name="T14" fmla="*/ 137 w 336"/>
              <a:gd name="T15" fmla="*/ 17 h 217"/>
              <a:gd name="T16" fmla="*/ 17 w 336"/>
              <a:gd name="T17" fmla="*/ 138 h 217"/>
              <a:gd name="T18" fmla="*/ 17 w 336"/>
              <a:gd name="T19" fmla="*/ 199 h 217"/>
              <a:gd name="T20" fmla="*/ 34 w 336"/>
              <a:gd name="T21" fmla="*/ 217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6" h="217">
                <a:moveTo>
                  <a:pt x="34" y="217"/>
                </a:moveTo>
                <a:cubicBezTo>
                  <a:pt x="132" y="119"/>
                  <a:pt x="132" y="119"/>
                  <a:pt x="132" y="119"/>
                </a:cubicBezTo>
                <a:cubicBezTo>
                  <a:pt x="152" y="99"/>
                  <a:pt x="184" y="99"/>
                  <a:pt x="204" y="119"/>
                </a:cubicBezTo>
                <a:cubicBezTo>
                  <a:pt x="302" y="217"/>
                  <a:pt x="302" y="217"/>
                  <a:pt x="302" y="217"/>
                </a:cubicBezTo>
                <a:cubicBezTo>
                  <a:pt x="319" y="199"/>
                  <a:pt x="319" y="199"/>
                  <a:pt x="319" y="199"/>
                </a:cubicBezTo>
                <a:cubicBezTo>
                  <a:pt x="336" y="182"/>
                  <a:pt x="336" y="155"/>
                  <a:pt x="319" y="138"/>
                </a:cubicBezTo>
                <a:cubicBezTo>
                  <a:pt x="199" y="17"/>
                  <a:pt x="199" y="17"/>
                  <a:pt x="199" y="17"/>
                </a:cubicBezTo>
                <a:cubicBezTo>
                  <a:pt x="182" y="0"/>
                  <a:pt x="154" y="0"/>
                  <a:pt x="137" y="17"/>
                </a:cubicBezTo>
                <a:cubicBezTo>
                  <a:pt x="17" y="138"/>
                  <a:pt x="17" y="138"/>
                  <a:pt x="17" y="138"/>
                </a:cubicBezTo>
                <a:cubicBezTo>
                  <a:pt x="0" y="155"/>
                  <a:pt x="0" y="182"/>
                  <a:pt x="17" y="199"/>
                </a:cubicBezTo>
                <a:lnTo>
                  <a:pt x="34" y="217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  <a:effectLst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65" name="任意多边形: 形状 164"/>
          <p:cNvSpPr/>
          <p:nvPr>
            <p:custDataLst>
              <p:tags r:id="rId24"/>
            </p:custDataLst>
          </p:nvPr>
        </p:nvSpPr>
        <p:spPr bwMode="auto">
          <a:xfrm rot="5400000">
            <a:off x="4455625" y="3084968"/>
            <a:ext cx="482601" cy="254001"/>
          </a:xfrm>
          <a:custGeom>
            <a:avLst/>
            <a:gdLst>
              <a:gd name="connsiteX0" fmla="*/ 433387 w 482601"/>
              <a:gd name="connsiteY0" fmla="*/ 24607 h 254001"/>
              <a:gd name="connsiteX1" fmla="*/ 457994 w 482601"/>
              <a:gd name="connsiteY1" fmla="*/ 0 h 254001"/>
              <a:gd name="connsiteX2" fmla="*/ 482601 w 482601"/>
              <a:gd name="connsiteY2" fmla="*/ 24607 h 254001"/>
              <a:gd name="connsiteX3" fmla="*/ 457994 w 482601"/>
              <a:gd name="connsiteY3" fmla="*/ 49214 h 254001"/>
              <a:gd name="connsiteX4" fmla="*/ 433387 w 482601"/>
              <a:gd name="connsiteY4" fmla="*/ 24607 h 254001"/>
              <a:gd name="connsiteX5" fmla="*/ 320675 w 482601"/>
              <a:gd name="connsiteY5" fmla="*/ 117475 h 254001"/>
              <a:gd name="connsiteX6" fmla="*/ 358775 w 482601"/>
              <a:gd name="connsiteY6" fmla="*/ 79375 h 254001"/>
              <a:gd name="connsiteX7" fmla="*/ 396875 w 482601"/>
              <a:gd name="connsiteY7" fmla="*/ 117475 h 254001"/>
              <a:gd name="connsiteX8" fmla="*/ 358775 w 482601"/>
              <a:gd name="connsiteY8" fmla="*/ 155575 h 254001"/>
              <a:gd name="connsiteX9" fmla="*/ 320675 w 482601"/>
              <a:gd name="connsiteY9" fmla="*/ 117475 h 254001"/>
              <a:gd name="connsiteX10" fmla="*/ 207962 w 482601"/>
              <a:gd name="connsiteY10" fmla="*/ 208757 h 254001"/>
              <a:gd name="connsiteX11" fmla="*/ 253206 w 482601"/>
              <a:gd name="connsiteY11" fmla="*/ 163513 h 254001"/>
              <a:gd name="connsiteX12" fmla="*/ 298450 w 482601"/>
              <a:gd name="connsiteY12" fmla="*/ 208757 h 254001"/>
              <a:gd name="connsiteX13" fmla="*/ 253206 w 482601"/>
              <a:gd name="connsiteY13" fmla="*/ 254001 h 254001"/>
              <a:gd name="connsiteX14" fmla="*/ 207962 w 482601"/>
              <a:gd name="connsiteY14" fmla="*/ 208757 h 254001"/>
              <a:gd name="connsiteX15" fmla="*/ 87311 w 482601"/>
              <a:gd name="connsiteY15" fmla="*/ 117476 h 254001"/>
              <a:gd name="connsiteX16" fmla="*/ 124618 w 482601"/>
              <a:gd name="connsiteY16" fmla="*/ 79376 h 254001"/>
              <a:gd name="connsiteX17" fmla="*/ 161925 w 482601"/>
              <a:gd name="connsiteY17" fmla="*/ 117476 h 254001"/>
              <a:gd name="connsiteX18" fmla="*/ 124618 w 482601"/>
              <a:gd name="connsiteY18" fmla="*/ 155576 h 254001"/>
              <a:gd name="connsiteX19" fmla="*/ 87311 w 482601"/>
              <a:gd name="connsiteY19" fmla="*/ 117476 h 254001"/>
              <a:gd name="connsiteX20" fmla="*/ 0 w 482601"/>
              <a:gd name="connsiteY20" fmla="*/ 24607 h 254001"/>
              <a:gd name="connsiteX21" fmla="*/ 24607 w 482601"/>
              <a:gd name="connsiteY21" fmla="*/ 0 h 254001"/>
              <a:gd name="connsiteX22" fmla="*/ 49214 w 482601"/>
              <a:gd name="connsiteY22" fmla="*/ 24607 h 254001"/>
              <a:gd name="connsiteX23" fmla="*/ 24607 w 482601"/>
              <a:gd name="connsiteY23" fmla="*/ 49214 h 254001"/>
              <a:gd name="connsiteX24" fmla="*/ 0 w 482601"/>
              <a:gd name="connsiteY24" fmla="*/ 24607 h 25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2601" h="254001">
                <a:moveTo>
                  <a:pt x="433387" y="24607"/>
                </a:moveTo>
                <a:cubicBezTo>
                  <a:pt x="433387" y="11017"/>
                  <a:pt x="444404" y="0"/>
                  <a:pt x="457994" y="0"/>
                </a:cubicBezTo>
                <a:cubicBezTo>
                  <a:pt x="471584" y="0"/>
                  <a:pt x="482601" y="11017"/>
                  <a:pt x="482601" y="24607"/>
                </a:cubicBezTo>
                <a:cubicBezTo>
                  <a:pt x="482601" y="38197"/>
                  <a:pt x="471584" y="49214"/>
                  <a:pt x="457994" y="49214"/>
                </a:cubicBezTo>
                <a:cubicBezTo>
                  <a:pt x="444404" y="49214"/>
                  <a:pt x="433387" y="38197"/>
                  <a:pt x="433387" y="24607"/>
                </a:cubicBezTo>
                <a:close/>
                <a:moveTo>
                  <a:pt x="320675" y="117475"/>
                </a:moveTo>
                <a:cubicBezTo>
                  <a:pt x="320675" y="96433"/>
                  <a:pt x="337733" y="79375"/>
                  <a:pt x="358775" y="79375"/>
                </a:cubicBezTo>
                <a:cubicBezTo>
                  <a:pt x="379817" y="79375"/>
                  <a:pt x="396875" y="96433"/>
                  <a:pt x="396875" y="117475"/>
                </a:cubicBezTo>
                <a:cubicBezTo>
                  <a:pt x="396875" y="138517"/>
                  <a:pt x="379817" y="155575"/>
                  <a:pt x="358775" y="155575"/>
                </a:cubicBezTo>
                <a:cubicBezTo>
                  <a:pt x="337733" y="155575"/>
                  <a:pt x="320675" y="138517"/>
                  <a:pt x="320675" y="117475"/>
                </a:cubicBezTo>
                <a:close/>
                <a:moveTo>
                  <a:pt x="207962" y="208757"/>
                </a:moveTo>
                <a:cubicBezTo>
                  <a:pt x="207962" y="183769"/>
                  <a:pt x="228218" y="163513"/>
                  <a:pt x="253206" y="163513"/>
                </a:cubicBezTo>
                <a:cubicBezTo>
                  <a:pt x="278194" y="163513"/>
                  <a:pt x="298450" y="183769"/>
                  <a:pt x="298450" y="208757"/>
                </a:cubicBezTo>
                <a:cubicBezTo>
                  <a:pt x="298450" y="233745"/>
                  <a:pt x="278194" y="254001"/>
                  <a:pt x="253206" y="254001"/>
                </a:cubicBezTo>
                <a:cubicBezTo>
                  <a:pt x="228218" y="254001"/>
                  <a:pt x="207962" y="233745"/>
                  <a:pt x="207962" y="208757"/>
                </a:cubicBezTo>
                <a:close/>
                <a:moveTo>
                  <a:pt x="87311" y="117476"/>
                </a:moveTo>
                <a:cubicBezTo>
                  <a:pt x="87311" y="96434"/>
                  <a:pt x="104014" y="79376"/>
                  <a:pt x="124618" y="79376"/>
                </a:cubicBezTo>
                <a:cubicBezTo>
                  <a:pt x="145222" y="79376"/>
                  <a:pt x="161925" y="96434"/>
                  <a:pt x="161925" y="117476"/>
                </a:cubicBezTo>
                <a:cubicBezTo>
                  <a:pt x="161925" y="138518"/>
                  <a:pt x="145222" y="155576"/>
                  <a:pt x="124618" y="155576"/>
                </a:cubicBezTo>
                <a:cubicBezTo>
                  <a:pt x="104014" y="155576"/>
                  <a:pt x="87311" y="138518"/>
                  <a:pt x="87311" y="117476"/>
                </a:cubicBezTo>
                <a:close/>
                <a:moveTo>
                  <a:pt x="0" y="24607"/>
                </a:moveTo>
                <a:cubicBezTo>
                  <a:pt x="0" y="11017"/>
                  <a:pt x="11017" y="0"/>
                  <a:pt x="24607" y="0"/>
                </a:cubicBezTo>
                <a:cubicBezTo>
                  <a:pt x="38197" y="0"/>
                  <a:pt x="49214" y="11017"/>
                  <a:pt x="49214" y="24607"/>
                </a:cubicBezTo>
                <a:cubicBezTo>
                  <a:pt x="49214" y="38197"/>
                  <a:pt x="38197" y="49214"/>
                  <a:pt x="24607" y="49214"/>
                </a:cubicBezTo>
                <a:cubicBezTo>
                  <a:pt x="11017" y="49214"/>
                  <a:pt x="0" y="38197"/>
                  <a:pt x="0" y="246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66" name="文本框 165"/>
          <p:cNvSpPr txBox="1"/>
          <p:nvPr>
            <p:custDataLst>
              <p:tags r:id="rId25"/>
            </p:custDataLst>
          </p:nvPr>
        </p:nvSpPr>
        <p:spPr>
          <a:xfrm>
            <a:off x="4925476" y="302381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ea typeface="等线" panose="02010600030101010101" charset="-122"/>
              </a:rPr>
              <a:t>01</a:t>
            </a:r>
            <a:endParaRPr lang="zh-CN" altLang="en-US" sz="2400" b="1" dirty="0">
              <a:solidFill>
                <a:schemeClr val="accent1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168" name="îşļíḓè"/>
          <p:cNvSpPr/>
          <p:nvPr>
            <p:custDataLst>
              <p:tags r:id="rId26"/>
            </p:custDataLst>
          </p:nvPr>
        </p:nvSpPr>
        <p:spPr bwMode="auto">
          <a:xfrm rot="7650937">
            <a:off x="6723249" y="3927380"/>
            <a:ext cx="625475" cy="798513"/>
          </a:xfrm>
          <a:custGeom>
            <a:avLst/>
            <a:gdLst>
              <a:gd name="T0" fmla="*/ 239 w 247"/>
              <a:gd name="T1" fmla="*/ 53 h 315"/>
              <a:gd name="T2" fmla="*/ 138 w 247"/>
              <a:gd name="T3" fmla="*/ 296 h 315"/>
              <a:gd name="T4" fmla="*/ 139 w 247"/>
              <a:gd name="T5" fmla="*/ 315 h 315"/>
              <a:gd name="T6" fmla="*/ 45 w 247"/>
              <a:gd name="T7" fmla="*/ 281 h 315"/>
              <a:gd name="T8" fmla="*/ 45 w 247"/>
              <a:gd name="T9" fmla="*/ 281 h 315"/>
              <a:gd name="T10" fmla="*/ 34 w 247"/>
              <a:gd name="T11" fmla="*/ 274 h 315"/>
              <a:gd name="T12" fmla="*/ 40 w 247"/>
              <a:gd name="T13" fmla="*/ 112 h 315"/>
              <a:gd name="T14" fmla="*/ 133 w 247"/>
              <a:gd name="T15" fmla="*/ 0 h 315"/>
              <a:gd name="T16" fmla="*/ 247 w 247"/>
              <a:gd name="T17" fmla="*/ 43 h 315"/>
              <a:gd name="T18" fmla="*/ 239 w 247"/>
              <a:gd name="T19" fmla="*/ 53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" h="315">
                <a:moveTo>
                  <a:pt x="239" y="53"/>
                </a:moveTo>
                <a:cubicBezTo>
                  <a:pt x="152" y="163"/>
                  <a:pt x="139" y="257"/>
                  <a:pt x="138" y="296"/>
                </a:cubicBezTo>
                <a:cubicBezTo>
                  <a:pt x="138" y="308"/>
                  <a:pt x="139" y="315"/>
                  <a:pt x="139" y="315"/>
                </a:cubicBezTo>
                <a:cubicBezTo>
                  <a:pt x="139" y="315"/>
                  <a:pt x="81" y="301"/>
                  <a:pt x="45" y="281"/>
                </a:cubicBezTo>
                <a:cubicBezTo>
                  <a:pt x="45" y="281"/>
                  <a:pt x="45" y="281"/>
                  <a:pt x="45" y="281"/>
                </a:cubicBezTo>
                <a:cubicBezTo>
                  <a:pt x="41" y="278"/>
                  <a:pt x="38" y="276"/>
                  <a:pt x="34" y="274"/>
                </a:cubicBezTo>
                <a:cubicBezTo>
                  <a:pt x="0" y="250"/>
                  <a:pt x="12" y="191"/>
                  <a:pt x="40" y="112"/>
                </a:cubicBezTo>
                <a:cubicBezTo>
                  <a:pt x="63" y="49"/>
                  <a:pt x="114" y="12"/>
                  <a:pt x="133" y="0"/>
                </a:cubicBezTo>
                <a:cubicBezTo>
                  <a:pt x="247" y="43"/>
                  <a:pt x="247" y="43"/>
                  <a:pt x="247" y="43"/>
                </a:cubicBezTo>
                <a:cubicBezTo>
                  <a:pt x="244" y="46"/>
                  <a:pt x="241" y="49"/>
                  <a:pt x="239" y="53"/>
                </a:cubicBezTo>
                <a:close/>
              </a:path>
            </a:pathLst>
          </a:custGeom>
          <a:solidFill>
            <a:srgbClr val="4874CB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4"/>
          <p:cNvSpPr/>
          <p:nvPr/>
        </p:nvSpPr>
        <p:spPr>
          <a:xfrm rot="10800000">
            <a:off x="10326962" y="5241152"/>
            <a:ext cx="1860252" cy="1513378"/>
          </a:xfrm>
          <a:custGeom>
            <a:avLst/>
            <a:gdLst>
              <a:gd name="connsiteX0" fmla="*/ 2435496 w 3295650"/>
              <a:gd name="connsiteY0" fmla="*/ 0 h 2681122"/>
              <a:gd name="connsiteX1" fmla="*/ 3249576 w 3295650"/>
              <a:gd name="connsiteY1" fmla="*/ 0 h 2681122"/>
              <a:gd name="connsiteX2" fmla="*/ 3250368 w 3295650"/>
              <a:gd name="connsiteY2" fmla="*/ 3081 h 2681122"/>
              <a:gd name="connsiteX3" fmla="*/ 3295650 w 3295650"/>
              <a:gd name="connsiteY3" fmla="*/ 452272 h 2681122"/>
              <a:gd name="connsiteX4" fmla="*/ 1066800 w 3295650"/>
              <a:gd name="connsiteY4" fmla="*/ 2681122 h 2681122"/>
              <a:gd name="connsiteX5" fmla="*/ 4398 w 3295650"/>
              <a:gd name="connsiteY5" fmla="*/ 2412112 h 2681122"/>
              <a:gd name="connsiteX6" fmla="*/ 0 w 3295650"/>
              <a:gd name="connsiteY6" fmla="*/ 2409440 h 2681122"/>
              <a:gd name="connsiteX7" fmla="*/ 0 w 3295650"/>
              <a:gd name="connsiteY7" fmla="*/ 1433393 h 2681122"/>
              <a:gd name="connsiteX8" fmla="*/ 94666 w 3295650"/>
              <a:gd name="connsiteY8" fmla="*/ 1504184 h 2681122"/>
              <a:gd name="connsiteX9" fmla="*/ 941980 w 3295650"/>
              <a:gd name="connsiteY9" fmla="*/ 1763002 h 2681122"/>
              <a:gd name="connsiteX10" fmla="*/ 2457450 w 3295650"/>
              <a:gd name="connsiteY10" fmla="*/ 247532 h 2681122"/>
              <a:gd name="connsiteX11" fmla="*/ 2449626 w 3295650"/>
              <a:gd name="connsiteY11" fmla="*/ 92584 h 268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5650" h="2681122">
                <a:moveTo>
                  <a:pt x="2435496" y="0"/>
                </a:moveTo>
                <a:lnTo>
                  <a:pt x="3249576" y="0"/>
                </a:lnTo>
                <a:lnTo>
                  <a:pt x="3250368" y="3081"/>
                </a:lnTo>
                <a:cubicBezTo>
                  <a:pt x="3280058" y="148174"/>
                  <a:pt x="3295650" y="298402"/>
                  <a:pt x="3295650" y="452272"/>
                </a:cubicBezTo>
                <a:cubicBezTo>
                  <a:pt x="3295650" y="1683232"/>
                  <a:pt x="2297760" y="2681122"/>
                  <a:pt x="1066800" y="2681122"/>
                </a:cubicBezTo>
                <a:cubicBezTo>
                  <a:pt x="682125" y="2681122"/>
                  <a:pt x="320211" y="2583672"/>
                  <a:pt x="4398" y="2412112"/>
                </a:cubicBezTo>
                <a:lnTo>
                  <a:pt x="0" y="2409440"/>
                </a:lnTo>
                <a:lnTo>
                  <a:pt x="0" y="1433393"/>
                </a:lnTo>
                <a:lnTo>
                  <a:pt x="94666" y="1504184"/>
                </a:lnTo>
                <a:cubicBezTo>
                  <a:pt x="336537" y="1667588"/>
                  <a:pt x="628116" y="1763002"/>
                  <a:pt x="941980" y="1763002"/>
                </a:cubicBezTo>
                <a:cubicBezTo>
                  <a:pt x="1778951" y="1763002"/>
                  <a:pt x="2457450" y="1084503"/>
                  <a:pt x="2457450" y="247532"/>
                </a:cubicBezTo>
                <a:cubicBezTo>
                  <a:pt x="2457450" y="195221"/>
                  <a:pt x="2454800" y="143530"/>
                  <a:pt x="2449626" y="92584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字魂95号-手刻宋" panose="00000500000000000000" pitchFamily="2" charset="-122"/>
              <a:ea typeface="字魂95号-手刻宋" panose="00000500000000000000" pitchFamily="2" charset="-122"/>
              <a:sym typeface="字魂95号-手刻宋" panose="00000500000000000000" pitchFamily="2" charset="-122"/>
            </a:endParaRPr>
          </a:p>
        </p:txBody>
      </p:sp>
      <p:pic>
        <p:nvPicPr>
          <p:cNvPr id="13" name="图片 12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78745" y="391795"/>
            <a:ext cx="1396365" cy="1396365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 rot="16200000">
            <a:off x="-50165" y="5293995"/>
            <a:ext cx="1567815" cy="1462405"/>
          </a:xfrm>
          <a:custGeom>
            <a:avLst/>
            <a:gdLst>
              <a:gd name="connsiteX0" fmla="*/ 2435496 w 3295650"/>
              <a:gd name="connsiteY0" fmla="*/ 0 h 2681122"/>
              <a:gd name="connsiteX1" fmla="*/ 3249576 w 3295650"/>
              <a:gd name="connsiteY1" fmla="*/ 0 h 2681122"/>
              <a:gd name="connsiteX2" fmla="*/ 3250368 w 3295650"/>
              <a:gd name="connsiteY2" fmla="*/ 3081 h 2681122"/>
              <a:gd name="connsiteX3" fmla="*/ 3295650 w 3295650"/>
              <a:gd name="connsiteY3" fmla="*/ 452272 h 2681122"/>
              <a:gd name="connsiteX4" fmla="*/ 1066800 w 3295650"/>
              <a:gd name="connsiteY4" fmla="*/ 2681122 h 2681122"/>
              <a:gd name="connsiteX5" fmla="*/ 4398 w 3295650"/>
              <a:gd name="connsiteY5" fmla="*/ 2412112 h 2681122"/>
              <a:gd name="connsiteX6" fmla="*/ 0 w 3295650"/>
              <a:gd name="connsiteY6" fmla="*/ 2409440 h 2681122"/>
              <a:gd name="connsiteX7" fmla="*/ 0 w 3295650"/>
              <a:gd name="connsiteY7" fmla="*/ 1433393 h 2681122"/>
              <a:gd name="connsiteX8" fmla="*/ 94666 w 3295650"/>
              <a:gd name="connsiteY8" fmla="*/ 1504184 h 2681122"/>
              <a:gd name="connsiteX9" fmla="*/ 941980 w 3295650"/>
              <a:gd name="connsiteY9" fmla="*/ 1763002 h 2681122"/>
              <a:gd name="connsiteX10" fmla="*/ 2457450 w 3295650"/>
              <a:gd name="connsiteY10" fmla="*/ 247532 h 2681122"/>
              <a:gd name="connsiteX11" fmla="*/ 2449626 w 3295650"/>
              <a:gd name="connsiteY11" fmla="*/ 92584 h 268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5650" h="2681122">
                <a:moveTo>
                  <a:pt x="2435496" y="0"/>
                </a:moveTo>
                <a:lnTo>
                  <a:pt x="3249576" y="0"/>
                </a:lnTo>
                <a:lnTo>
                  <a:pt x="3250368" y="3081"/>
                </a:lnTo>
                <a:cubicBezTo>
                  <a:pt x="3280058" y="148174"/>
                  <a:pt x="3295650" y="298402"/>
                  <a:pt x="3295650" y="452272"/>
                </a:cubicBezTo>
                <a:cubicBezTo>
                  <a:pt x="3295650" y="1683232"/>
                  <a:pt x="2297760" y="2681122"/>
                  <a:pt x="1066800" y="2681122"/>
                </a:cubicBezTo>
                <a:cubicBezTo>
                  <a:pt x="682125" y="2681122"/>
                  <a:pt x="320211" y="2583672"/>
                  <a:pt x="4398" y="2412112"/>
                </a:cubicBezTo>
                <a:lnTo>
                  <a:pt x="0" y="2409440"/>
                </a:lnTo>
                <a:lnTo>
                  <a:pt x="0" y="1433393"/>
                </a:lnTo>
                <a:lnTo>
                  <a:pt x="94666" y="1504184"/>
                </a:lnTo>
                <a:cubicBezTo>
                  <a:pt x="336537" y="1667588"/>
                  <a:pt x="628116" y="1763002"/>
                  <a:pt x="941980" y="1763002"/>
                </a:cubicBezTo>
                <a:cubicBezTo>
                  <a:pt x="1778951" y="1763002"/>
                  <a:pt x="2457450" y="1084503"/>
                  <a:pt x="2457450" y="247532"/>
                </a:cubicBezTo>
                <a:cubicBezTo>
                  <a:pt x="2457450" y="195221"/>
                  <a:pt x="2454800" y="143530"/>
                  <a:pt x="2449626" y="92584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字魂95号-手刻宋" panose="00000500000000000000" pitchFamily="2" charset="-122"/>
              <a:ea typeface="字魂95号-手刻宋" panose="00000500000000000000" pitchFamily="2" charset="-122"/>
              <a:sym typeface="字魂95号-手刻宋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05655" y="734027"/>
            <a:ext cx="2880373" cy="2119393"/>
            <a:chOff x="6035" y="133"/>
            <a:chExt cx="7717" cy="6211"/>
          </a:xfrm>
        </p:grpSpPr>
        <p:sp>
          <p:nvSpPr>
            <p:cNvPr id="27" name="Freeform 9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9519" y="307"/>
              <a:ext cx="4233" cy="4781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noFill/>
            <a:ln w="25400"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Freeform 9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6035" y="133"/>
              <a:ext cx="5320" cy="6009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noFill/>
            <a:ln w="25400"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9" name="Freeform 9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6682" y="899"/>
              <a:ext cx="4233" cy="4781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8100">
              <a:gradFill flip="none" rotWithShape="1">
                <a:gsLst>
                  <a:gs pos="0">
                    <a:schemeClr val="bg2">
                      <a:lumMod val="65000"/>
                    </a:schemeClr>
                  </a:gs>
                  <a:gs pos="100000">
                    <a:schemeClr val="bg2"/>
                  </a:gs>
                </a:gsLst>
                <a:lin ang="2700000" scaled="1"/>
                <a:tileRect/>
              </a:gradFill>
            </a:ln>
            <a:effectLst>
              <a:innerShdw blurRad="254000" dist="152400" dir="135000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1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10356" y="899"/>
              <a:ext cx="2559" cy="2880"/>
            </a:xfrm>
            <a:custGeom>
              <a:avLst/>
              <a:gdLst>
                <a:gd name="T0" fmla="*/ 3400 w 6000"/>
                <a:gd name="T1" fmla="*/ 147 h 6760"/>
                <a:gd name="T2" fmla="*/ 5600 w 6000"/>
                <a:gd name="T3" fmla="*/ 1417 h 6760"/>
                <a:gd name="T4" fmla="*/ 6000 w 6000"/>
                <a:gd name="T5" fmla="*/ 2110 h 6760"/>
                <a:gd name="T6" fmla="*/ 6000 w 6000"/>
                <a:gd name="T7" fmla="*/ 4650 h 6760"/>
                <a:gd name="T8" fmla="*/ 5600 w 6000"/>
                <a:gd name="T9" fmla="*/ 5343 h 6760"/>
                <a:gd name="T10" fmla="*/ 3400 w 6000"/>
                <a:gd name="T11" fmla="*/ 6613 h 6760"/>
                <a:gd name="T12" fmla="*/ 2600 w 6000"/>
                <a:gd name="T13" fmla="*/ 6613 h 6760"/>
                <a:gd name="T14" fmla="*/ 400 w 6000"/>
                <a:gd name="T15" fmla="*/ 5343 h 6760"/>
                <a:gd name="T16" fmla="*/ 0 w 6000"/>
                <a:gd name="T17" fmla="*/ 4650 h 6760"/>
                <a:gd name="T18" fmla="*/ 0 w 6000"/>
                <a:gd name="T19" fmla="*/ 2110 h 6760"/>
                <a:gd name="T20" fmla="*/ 400 w 6000"/>
                <a:gd name="T21" fmla="*/ 1417 h 6760"/>
                <a:gd name="T22" fmla="*/ 2600 w 6000"/>
                <a:gd name="T23" fmla="*/ 147 h 6760"/>
                <a:gd name="T24" fmla="*/ 3400 w 6000"/>
                <a:gd name="T25" fmla="*/ 147 h 6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00" h="6760">
                  <a:moveTo>
                    <a:pt x="3400" y="147"/>
                  </a:moveTo>
                  <a:lnTo>
                    <a:pt x="5600" y="1417"/>
                  </a:lnTo>
                  <a:cubicBezTo>
                    <a:pt x="5854" y="1564"/>
                    <a:pt x="6000" y="1816"/>
                    <a:pt x="6000" y="2110"/>
                  </a:cubicBezTo>
                  <a:lnTo>
                    <a:pt x="6000" y="4650"/>
                  </a:lnTo>
                  <a:cubicBezTo>
                    <a:pt x="6000" y="4944"/>
                    <a:pt x="5854" y="5196"/>
                    <a:pt x="5600" y="5343"/>
                  </a:cubicBezTo>
                  <a:lnTo>
                    <a:pt x="3400" y="6613"/>
                  </a:lnTo>
                  <a:cubicBezTo>
                    <a:pt x="3146" y="6760"/>
                    <a:pt x="2854" y="6760"/>
                    <a:pt x="2600" y="6613"/>
                  </a:cubicBezTo>
                  <a:lnTo>
                    <a:pt x="400" y="5343"/>
                  </a:lnTo>
                  <a:cubicBezTo>
                    <a:pt x="146" y="5196"/>
                    <a:pt x="0" y="4944"/>
                    <a:pt x="0" y="4650"/>
                  </a:cubicBezTo>
                  <a:lnTo>
                    <a:pt x="0" y="2110"/>
                  </a:lnTo>
                  <a:cubicBezTo>
                    <a:pt x="0" y="1816"/>
                    <a:pt x="146" y="1564"/>
                    <a:pt x="400" y="1417"/>
                  </a:cubicBezTo>
                  <a:lnTo>
                    <a:pt x="2600" y="147"/>
                  </a:lnTo>
                  <a:cubicBezTo>
                    <a:pt x="2854" y="0"/>
                    <a:pt x="3146" y="0"/>
                    <a:pt x="3400" y="147"/>
                  </a:cubicBezTo>
                  <a:close/>
                </a:path>
              </a:pathLst>
            </a:custGeom>
            <a:solidFill>
              <a:schemeClr val="accent1"/>
            </a:solidFill>
            <a:ln w="31750">
              <a:gradFill flip="none" rotWithShape="1">
                <a:gsLst>
                  <a:gs pos="0">
                    <a:schemeClr val="bg2">
                      <a:lumMod val="65000"/>
                    </a:schemeClr>
                  </a:gs>
                  <a:gs pos="100000">
                    <a:schemeClr val="bg2"/>
                  </a:gs>
                </a:gsLst>
                <a:lin ang="2700000" scaled="1"/>
                <a:tileRect/>
              </a:gradFill>
            </a:ln>
            <a:effectLst>
              <a:innerShdw blurRad="254000" dist="152400" dir="135000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9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7320" y="1008"/>
              <a:ext cx="4724" cy="5336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solidFill>
              <a:srgbClr val="1686D0"/>
            </a:solidFill>
            <a:ln w="50800" cap="flat" cmpd="sng" algn="ctr">
              <a:gradFill flip="none" rotWithShape="1">
                <a:gsLst>
                  <a:gs pos="0">
                    <a:schemeClr val="bg2"/>
                  </a:gs>
                  <a:gs pos="100000">
                    <a:schemeClr val="bg2">
                      <a:lumMod val="65000"/>
                    </a:scheme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algn="ctr"/>
              <a:r>
                <a:rPr lang="zh-CN" altLang="en-US" sz="7200" b="1" ker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一</a:t>
              </a:r>
              <a:endParaRPr lang="zh-CN" altLang="en-US" sz="7200" b="1" ker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72870" y="3616960"/>
            <a:ext cx="9398635" cy="2085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sz="5400" b="1" spc="10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深研政策</a:t>
            </a:r>
            <a:r>
              <a:rPr lang="en-US" sz="5400" b="1" spc="10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  </a:t>
            </a:r>
            <a:r>
              <a:rPr sz="5400" b="1" spc="10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谋略蓄势</a:t>
            </a:r>
            <a:endParaRPr sz="5400" b="1" spc="10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" panose="020B0500000000000000" pitchFamily="34" charset="-122"/>
            </a:endParaRPr>
          </a:p>
          <a:p>
            <a:pPr indent="0" algn="ctr" fontAlgn="auto">
              <a:lnSpc>
                <a:spcPct val="120000"/>
              </a:lnSpc>
            </a:pPr>
            <a:r>
              <a:rPr sz="5400" b="1" spc="10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精准把握设备更新的深刻内涵</a:t>
            </a:r>
            <a:endParaRPr sz="5400" b="1" spc="10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631893" y="4699932"/>
            <a:ext cx="492760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spc="80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谢谢大家</a:t>
            </a:r>
            <a:endParaRPr kumimoji="0" lang="zh-CN" altLang="en-US" sz="5400" b="1" i="0" spc="80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1090" y="938530"/>
            <a:ext cx="97548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3200" b="1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</a:t>
            </a:r>
            <a:r>
              <a:rPr lang="zh-CN" altLang="zh-CN" sz="3600" b="1" dirty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以市场换产业，以资源换投资，以科技创新推动产业创新，建设智能化、绿色化、融合化产业体系，不断形成发展新优势，让创新成果走出“实验室”，走进“寻常百姓家”。</a:t>
            </a:r>
            <a:endParaRPr lang="zh-CN" altLang="zh-CN" sz="3600" b="1" dirty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51095" y="737235"/>
            <a:ext cx="9885045" cy="20135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marR="0" indent="45720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kern="1200" cap="none" spc="0" normalizeH="0" baseline="0" noProof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           </a:t>
            </a:r>
            <a:r>
              <a:rPr kumimoji="0" lang="zh-CN" altLang="en-US" sz="4000" b="1" i="0" kern="1200" cap="none" spc="0" normalizeH="0" baseline="0" noProof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加快产品更新换代</a:t>
            </a:r>
            <a:endParaRPr kumimoji="0" lang="zh-CN" altLang="en-US" sz="4000" b="1" i="0" kern="1200" cap="none" spc="0" normalizeH="0" baseline="0" noProof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R="0" indent="45720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kern="1200" cap="none" spc="0" normalizeH="0" baseline="0" noProof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是推动高质量发展的重</a:t>
            </a:r>
            <a:endParaRPr kumimoji="0" lang="zh-CN" altLang="en-US" sz="4000" b="1" i="0" kern="1200" cap="none" spc="0" normalizeH="0" baseline="0" noProof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R="0" indent="45720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kern="1200" cap="none" spc="0" normalizeH="0" baseline="0" noProof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要举措。</a:t>
            </a:r>
            <a:endParaRPr kumimoji="0" lang="zh-CN" altLang="en-US" sz="4000" b="1" i="0" kern="1200" cap="none" spc="0" normalizeH="0" baseline="0" noProof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291830" y="4238625"/>
            <a:ext cx="3203575" cy="948055"/>
            <a:chOff x="7535957" y="4067855"/>
            <a:chExt cx="3770276" cy="117192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54416" t="67947" r="25685"/>
            <a:stretch>
              <a:fillRect/>
            </a:stretch>
          </p:blipFill>
          <p:spPr>
            <a:xfrm>
              <a:off x="7535957" y="4067855"/>
              <a:ext cx="1277474" cy="10005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67078" y="4067855"/>
              <a:ext cx="2439155" cy="1171921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3650" y="-396875"/>
            <a:ext cx="10171544" cy="10080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>
            <p:custDataLst>
              <p:tags r:id="rId1"/>
            </p:custDataLst>
          </p:nvPr>
        </p:nvSpPr>
        <p:spPr>
          <a:xfrm>
            <a:off x="9086215" y="1212215"/>
            <a:ext cx="2362835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6" name="矩形: 圆角 57"/>
          <p:cNvSpPr/>
          <p:nvPr>
            <p:custDataLst>
              <p:tags r:id="rId2"/>
            </p:custDataLst>
          </p:nvPr>
        </p:nvSpPr>
        <p:spPr>
          <a:xfrm>
            <a:off x="638847" y="4172846"/>
            <a:ext cx="2164080" cy="8350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41345" y="2242820"/>
            <a:ext cx="2842895" cy="423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b="1" noProof="0">
                <a:solidFill>
                  <a:srgbClr val="EFE3B6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现在</a:t>
            </a:r>
            <a:endParaRPr lang="zh-CN" b="1" noProof="0">
              <a:solidFill>
                <a:srgbClr val="EFE3B6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656590" y="2702560"/>
            <a:ext cx="6199505" cy="2714806"/>
            <a:chOff x="244454" y="1360555"/>
            <a:chExt cx="6199505" cy="2694680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2725087" y="1360555"/>
              <a:ext cx="2694680" cy="2694680"/>
              <a:chOff x="-1407624" y="4331195"/>
              <a:chExt cx="2694680" cy="2694680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-1407624" y="4331195"/>
                <a:ext cx="2694680" cy="2694680"/>
                <a:chOff x="-964843" y="4253264"/>
                <a:chExt cx="2694680" cy="2694680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-964843" y="4253264"/>
                  <a:ext cx="2694680" cy="269468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rgbClr val="49BAFF"/>
                      </a:gs>
                      <a:gs pos="53000">
                        <a:srgbClr val="1081E2">
                          <a:alpha val="0"/>
                        </a:srgb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-644712" y="4486976"/>
                  <a:ext cx="2055600" cy="2057400"/>
                </a:xfrm>
                <a:prstGeom prst="ellipse">
                  <a:avLst/>
                </a:prstGeom>
                <a:solidFill>
                  <a:srgbClr val="115E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4" name="弧形 73"/>
                <p:cNvSpPr/>
                <p:nvPr/>
              </p:nvSpPr>
              <p:spPr>
                <a:xfrm>
                  <a:off x="-960972" y="4279546"/>
                  <a:ext cx="2442942" cy="2442942"/>
                </a:xfrm>
                <a:prstGeom prst="arc">
                  <a:avLst>
                    <a:gd name="adj1" fmla="val 11123258"/>
                    <a:gd name="adj2" fmla="val 0"/>
                  </a:avLst>
                </a:prstGeom>
                <a:noFill/>
                <a:ln>
                  <a:gradFill flip="none" rotWithShape="1">
                    <a:gsLst>
                      <a:gs pos="100000">
                        <a:srgbClr val="49BAFF"/>
                      </a:gs>
                      <a:gs pos="53000">
                        <a:srgbClr val="1081E2">
                          <a:alpha val="0"/>
                        </a:srgbClr>
                      </a:gs>
                    </a:gsLst>
                    <a:lin ang="162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sp>
            <p:nvSpPr>
              <p:cNvPr id="71" name="文本框 70"/>
              <p:cNvSpPr txBox="1"/>
              <p:nvPr/>
            </p:nvSpPr>
            <p:spPr>
              <a:xfrm>
                <a:off x="-1207922" y="5371419"/>
                <a:ext cx="2296795" cy="446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marR="0" lvl="0" indent="0" algn="ctr" defTabSz="457200" rtl="0" fontAlgn="auto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供需两侧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58" name="矩形: 圆角 57"/>
            <p:cNvSpPr/>
            <p:nvPr/>
          </p:nvSpPr>
          <p:spPr>
            <a:xfrm>
              <a:off x="244454" y="1565716"/>
              <a:ext cx="2164080" cy="8350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0" name="箭头: 右 59"/>
            <p:cNvSpPr/>
            <p:nvPr/>
          </p:nvSpPr>
          <p:spPr>
            <a:xfrm>
              <a:off x="5395574" y="2400318"/>
              <a:ext cx="1048385" cy="399415"/>
            </a:xfrm>
            <a:prstGeom prst="rightArrow">
              <a:avLst/>
            </a:prstGeom>
            <a:gradFill flip="none" rotWithShape="1">
              <a:gsLst>
                <a:gs pos="8000">
                  <a:srgbClr val="49BAFF">
                    <a:alpha val="0"/>
                  </a:srgbClr>
                </a:gs>
                <a:gs pos="85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466069" y="1580956"/>
              <a:ext cx="1805305" cy="57467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marR="0" lvl="0" indent="0" algn="l" defTabSz="457200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需求侧发力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R="0" lvl="0" indent="0" algn="l" defTabSz="457200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16205" y="159385"/>
            <a:ext cx="1120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1" kern="1200" cap="none" spc="0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（一）</a:t>
            </a:r>
            <a:r>
              <a:rPr kumimoji="0" sz="2800" b="1" kern="1200" cap="none" spc="0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从发展维度来看，充分体现了中国经济“换挡提质”的深谋远略</a:t>
            </a:r>
            <a:endParaRPr kumimoji="0" sz="2800" b="1" kern="1200" cap="none" spc="0" normalizeH="0" baseline="0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900545" y="2519045"/>
            <a:ext cx="1909445" cy="2163445"/>
            <a:chOff x="13315" y="4722"/>
            <a:chExt cx="3007" cy="3407"/>
          </a:xfrm>
        </p:grpSpPr>
        <p:sp>
          <p:nvSpPr>
            <p:cNvPr id="28" name="矩形: 圆角 57"/>
            <p:cNvSpPr/>
            <p:nvPr/>
          </p:nvSpPr>
          <p:spPr>
            <a:xfrm>
              <a:off x="13315" y="4722"/>
              <a:ext cx="2964" cy="9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315" y="4903"/>
              <a:ext cx="3002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R="0" indent="0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kern="1200" cap="none" spc="0" normalizeH="0" baseline="0" noProof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新质生产力</a:t>
              </a:r>
              <a:endParaRPr kumimoji="0" lang="zh-CN" altLang="en-US" sz="2400" b="1" i="0" kern="1200" cap="none" spc="0" normalizeH="0" baseline="0" noProof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矩形: 圆角 57"/>
            <p:cNvSpPr/>
            <p:nvPr/>
          </p:nvSpPr>
          <p:spPr>
            <a:xfrm>
              <a:off x="13315" y="5927"/>
              <a:ext cx="3007" cy="9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315" y="6108"/>
              <a:ext cx="287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R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kern="1200" cap="none" spc="0" normalizeH="0" baseline="0" noProof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有效投资</a:t>
              </a:r>
              <a:endParaRPr kumimoji="0" lang="zh-CN" altLang="en-US" sz="2400" b="1" i="0" kern="1200" cap="none" spc="0" normalizeH="0" baseline="0" noProof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矩形: 圆角 57"/>
            <p:cNvSpPr/>
            <p:nvPr/>
          </p:nvSpPr>
          <p:spPr>
            <a:xfrm>
              <a:off x="13315" y="7132"/>
              <a:ext cx="2975" cy="9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3424" y="7313"/>
              <a:ext cx="2639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R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kern="1200" cap="none" spc="0" normalizeH="0" baseline="0" noProof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先进产能</a:t>
              </a:r>
              <a:endParaRPr kumimoji="0" lang="zh-CN" altLang="en-US" sz="2400" b="1" i="0" kern="1200" cap="none" spc="0" normalizeH="0" baseline="0" noProof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77" name="文本框 76"/>
          <p:cNvSpPr txBox="1"/>
          <p:nvPr>
            <p:custDataLst>
              <p:tags r:id="rId4"/>
            </p:custDataLst>
          </p:nvPr>
        </p:nvSpPr>
        <p:spPr>
          <a:xfrm>
            <a:off x="8837295" y="1349375"/>
            <a:ext cx="2872105" cy="4502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wrap="square" rtlCol="0">
            <a:spAutoFit/>
          </a:bodyPr>
          <a:p>
            <a:pPr marR="0" indent="0" algn="ctr" defTabSz="45720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经济转型升级</a:t>
            </a:r>
            <a:endParaRPr kumimoji="0" lang="zh-CN" altLang="en-US" sz="2400" b="1" kern="1200" cap="none" spc="0" normalizeH="0" baseline="0" noProof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3" name="箭头: 右 60"/>
          <p:cNvSpPr/>
          <p:nvPr/>
        </p:nvSpPr>
        <p:spPr>
          <a:xfrm>
            <a:off x="2186342" y="3718821"/>
            <a:ext cx="1060450" cy="399415"/>
          </a:xfrm>
          <a:prstGeom prst="rightArrow">
            <a:avLst/>
          </a:prstGeom>
          <a:gradFill flip="none" rotWithShape="1">
            <a:gsLst>
              <a:gs pos="8000">
                <a:srgbClr val="49BAFF">
                  <a:alpha val="0"/>
                </a:srgbClr>
              </a:gs>
              <a:gs pos="8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6365" y="2305685"/>
            <a:ext cx="648335" cy="423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b="1" noProof="0">
                <a:solidFill>
                  <a:srgbClr val="EFE3B6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过去</a:t>
            </a:r>
            <a:endParaRPr lang="zh-CN" b="1" noProof="0">
              <a:solidFill>
                <a:srgbClr val="EFE3B6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42025" y="3298825"/>
            <a:ext cx="697865" cy="423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b="1" noProof="0">
                <a:solidFill>
                  <a:srgbClr val="EFE3B6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旨在</a:t>
            </a:r>
            <a:endParaRPr lang="zh-CN" b="1" noProof="0">
              <a:solidFill>
                <a:srgbClr val="EFE3B6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: 圆角 57"/>
          <p:cNvSpPr/>
          <p:nvPr/>
        </p:nvSpPr>
        <p:spPr>
          <a:xfrm>
            <a:off x="6895465" y="4871720"/>
            <a:ext cx="1901190" cy="6330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39280" y="5010785"/>
            <a:ext cx="170751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kern="1200" cap="none" spc="0" normalizeH="0" baseline="0" noProof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民生福祉</a:t>
            </a:r>
            <a:endParaRPr kumimoji="0" lang="zh-CN" altLang="en-US" sz="2400" b="1" i="0" kern="1200" cap="none" spc="0" normalizeH="0" baseline="0" noProof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575" y="4175125"/>
            <a:ext cx="2322830" cy="77597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marR="0" lvl="0" indent="0" algn="l" defTabSz="4572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促消费、扩内需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圆角矩形 13"/>
          <p:cNvSpPr/>
          <p:nvPr>
            <p:custDataLst>
              <p:tags r:id="rId6"/>
            </p:custDataLst>
          </p:nvPr>
        </p:nvSpPr>
        <p:spPr>
          <a:xfrm>
            <a:off x="9086215" y="2160270"/>
            <a:ext cx="2362835" cy="7340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9086215" y="2282190"/>
            <a:ext cx="2623820" cy="5003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wrap="square" rtlCol="0">
            <a:noAutofit/>
          </a:bodyPr>
          <a:p>
            <a:pPr marR="0" indent="0" algn="ctr" defTabSz="45720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社会发展进步</a:t>
            </a:r>
            <a:endParaRPr kumimoji="0" lang="zh-CN" altLang="en-US" sz="2400" b="1" kern="1200" cap="none" spc="0" normalizeH="0" baseline="0" noProof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19" name="图片 18" descr="3b32313630313932383bbcfdcdb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80000">
            <a:off x="8607425" y="3063240"/>
            <a:ext cx="1913890" cy="95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4E8E"/>
            </a:gs>
            <a:gs pos="100000">
              <a:srgbClr val="00206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>
            <p:custDataLst>
              <p:tags r:id="rId1"/>
            </p:custDataLst>
          </p:nvPr>
        </p:nvSpPr>
        <p:spPr>
          <a:xfrm>
            <a:off x="5588635" y="1646555"/>
            <a:ext cx="5154930" cy="939165"/>
          </a:xfrm>
          <a:prstGeom prst="roundRect">
            <a:avLst/>
          </a:prstGeom>
          <a:gradFill>
            <a:gsLst>
              <a:gs pos="50000">
                <a:srgbClr val="425FDF"/>
              </a:gs>
              <a:gs pos="0">
                <a:srgbClr val="2835B6"/>
              </a:gs>
              <a:gs pos="99000">
                <a:srgbClr val="7490F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631815" y="1850390"/>
            <a:ext cx="521589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优质高效医疗卫生服务体系建设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16205" y="159385"/>
            <a:ext cx="1013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indent="0"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1" kern="1200" cap="none" spc="0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（二）</a:t>
            </a:r>
            <a:r>
              <a:rPr kumimoji="0" sz="2800" b="1" kern="1200" cap="none" spc="0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从价值维度来看，</a:t>
            </a:r>
            <a:r>
              <a:rPr kumimoji="0" lang="zh-CN" sz="2800" b="1" kern="1200" cap="none" spc="0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有利于构建优质高效医疗卫生服务体系</a:t>
            </a:r>
            <a:endParaRPr kumimoji="0" lang="zh-CN" sz="2800" b="1" kern="1200" cap="none" spc="0" normalizeH="0" baseline="0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: 圆角 9"/>
          <p:cNvSpPr/>
          <p:nvPr>
            <p:custDataLst>
              <p:tags r:id="rId4"/>
            </p:custDataLst>
          </p:nvPr>
        </p:nvSpPr>
        <p:spPr>
          <a:xfrm>
            <a:off x="1459865" y="1576286"/>
            <a:ext cx="2160000" cy="1080000"/>
          </a:xfrm>
          <a:prstGeom prst="roundRect">
            <a:avLst/>
          </a:prstGeom>
          <a:gradFill>
            <a:gsLst>
              <a:gs pos="50000">
                <a:srgbClr val="29B6F4"/>
              </a:gs>
              <a:gs pos="0">
                <a:srgbClr val="82D1F6"/>
              </a:gs>
              <a:gs pos="99000">
                <a:srgbClr val="0089CD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0" rtlCol="0" anchor="ctr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聚焦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198620" y="1903730"/>
            <a:ext cx="720000" cy="360000"/>
          </a:xfrm>
          <a:prstGeom prst="rightArrow">
            <a:avLst/>
          </a:prstGeom>
          <a:gradFill>
            <a:gsLst>
              <a:gs pos="50000">
                <a:srgbClr val="29B6F4"/>
              </a:gs>
              <a:gs pos="0">
                <a:srgbClr val="82D1F6"/>
              </a:gs>
              <a:gs pos="99000">
                <a:srgbClr val="0089CD"/>
              </a:gs>
            </a:gsLst>
            <a:lin ang="1620000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358140" y="5313045"/>
            <a:ext cx="1955800" cy="939165"/>
          </a:xfrm>
          <a:prstGeom prst="roundRect">
            <a:avLst/>
          </a:prstGeom>
          <a:gradFill>
            <a:gsLst>
              <a:gs pos="50000">
                <a:srgbClr val="425FDF"/>
              </a:gs>
              <a:gs pos="0">
                <a:srgbClr val="2835B6"/>
              </a:gs>
              <a:gs pos="99000">
                <a:srgbClr val="7490F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8" name="矩形: 圆角 9"/>
          <p:cNvSpPr/>
          <p:nvPr>
            <p:custDataLst>
              <p:tags r:id="rId7"/>
            </p:custDataLst>
          </p:nvPr>
        </p:nvSpPr>
        <p:spPr>
          <a:xfrm>
            <a:off x="4943475" y="3196171"/>
            <a:ext cx="2160000" cy="1080000"/>
          </a:xfrm>
          <a:prstGeom prst="roundRect">
            <a:avLst/>
          </a:prstGeom>
          <a:gradFill>
            <a:gsLst>
              <a:gs pos="50000">
                <a:srgbClr val="29B6F4"/>
              </a:gs>
              <a:gs pos="0">
                <a:srgbClr val="82D1F6"/>
              </a:gs>
              <a:gs pos="99000">
                <a:srgbClr val="0089CD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0" rtlCol="0" anchor="ctr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加快形成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右箭头 8"/>
          <p:cNvSpPr/>
          <p:nvPr>
            <p:custDataLst>
              <p:tags r:id="rId8"/>
            </p:custDataLst>
          </p:nvPr>
        </p:nvSpPr>
        <p:spPr>
          <a:xfrm rot="5400000">
            <a:off x="5716905" y="4698365"/>
            <a:ext cx="720000" cy="360000"/>
          </a:xfrm>
          <a:prstGeom prst="rightArrow">
            <a:avLst/>
          </a:prstGeom>
          <a:gradFill>
            <a:gsLst>
              <a:gs pos="50000">
                <a:srgbClr val="29B6F4"/>
              </a:gs>
              <a:gs pos="0">
                <a:srgbClr val="82D1F6"/>
              </a:gs>
              <a:gs pos="99000">
                <a:srgbClr val="0089CD"/>
              </a:gs>
            </a:gsLst>
            <a:lin ang="16200000" scaled="0"/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9"/>
            </p:custDataLst>
          </p:nvPr>
        </p:nvSpPr>
        <p:spPr>
          <a:xfrm>
            <a:off x="2728595" y="5313045"/>
            <a:ext cx="1955800" cy="939165"/>
          </a:xfrm>
          <a:prstGeom prst="roundRect">
            <a:avLst/>
          </a:prstGeom>
          <a:gradFill>
            <a:gsLst>
              <a:gs pos="50000">
                <a:srgbClr val="425FDF"/>
              </a:gs>
              <a:gs pos="0">
                <a:srgbClr val="2835B6"/>
              </a:gs>
              <a:gs pos="99000">
                <a:srgbClr val="7490F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10"/>
            </p:custDataLst>
          </p:nvPr>
        </p:nvSpPr>
        <p:spPr>
          <a:xfrm>
            <a:off x="5099050" y="5313045"/>
            <a:ext cx="1955800" cy="939165"/>
          </a:xfrm>
          <a:prstGeom prst="roundRect">
            <a:avLst/>
          </a:prstGeom>
          <a:gradFill>
            <a:gsLst>
              <a:gs pos="50000">
                <a:srgbClr val="425FDF"/>
              </a:gs>
              <a:gs pos="0">
                <a:srgbClr val="2835B6"/>
              </a:gs>
              <a:gs pos="99000">
                <a:srgbClr val="7490F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>
            <a:off x="7505065" y="5313045"/>
            <a:ext cx="1955800" cy="939165"/>
          </a:xfrm>
          <a:prstGeom prst="roundRect">
            <a:avLst/>
          </a:prstGeom>
          <a:gradFill>
            <a:gsLst>
              <a:gs pos="50000">
                <a:srgbClr val="425FDF"/>
              </a:gs>
              <a:gs pos="0">
                <a:srgbClr val="2835B6"/>
              </a:gs>
              <a:gs pos="99000">
                <a:srgbClr val="7490F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12"/>
            </p:custDataLst>
          </p:nvPr>
        </p:nvSpPr>
        <p:spPr>
          <a:xfrm>
            <a:off x="9828530" y="5313045"/>
            <a:ext cx="1955800" cy="939165"/>
          </a:xfrm>
          <a:prstGeom prst="roundRect">
            <a:avLst/>
          </a:prstGeom>
          <a:gradFill>
            <a:gsLst>
              <a:gs pos="50000">
                <a:srgbClr val="425FDF"/>
              </a:gs>
              <a:gs pos="0">
                <a:srgbClr val="2835B6"/>
              </a:gs>
              <a:gs pos="99000">
                <a:srgbClr val="7490F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507365" y="5544820"/>
            <a:ext cx="16865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体系完整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2866390" y="5544820"/>
            <a:ext cx="16865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布局合理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5251450" y="5544820"/>
            <a:ext cx="16865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功能互补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7636510" y="5544820"/>
            <a:ext cx="16865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连续协同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9959975" y="5544820"/>
            <a:ext cx="168656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运行高效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004E8E"/>
            </a:gs>
            <a:gs pos="100000">
              <a:srgbClr val="00206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9"/>
          <p:cNvSpPr/>
          <p:nvPr>
            <p:custDataLst>
              <p:tags r:id="rId1"/>
            </p:custDataLst>
          </p:nvPr>
        </p:nvSpPr>
        <p:spPr>
          <a:xfrm>
            <a:off x="4667250" y="2514181"/>
            <a:ext cx="2520000" cy="1080000"/>
          </a:xfrm>
          <a:prstGeom prst="roundRect">
            <a:avLst/>
          </a:prstGeom>
          <a:gradFill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bIns="0" rtlCol="0" anchor="ctr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6205" y="159385"/>
            <a:ext cx="11562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1" kern="1200" cap="none" spc="0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（三）</a:t>
            </a:r>
            <a:r>
              <a:rPr kumimoji="0" sz="2800" b="1" kern="1200" cap="none" spc="0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从实践维度来看，借力打造健康事业产业融合发展的“聊城模式”</a:t>
            </a:r>
            <a:endParaRPr kumimoji="0" sz="2800" b="1" kern="1200" cap="none" spc="0" normalizeH="0" baseline="0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4729480" y="2694305"/>
            <a:ext cx="2458085" cy="629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400" b="1" i="0" cap="none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微软雅黑" panose="020B0503020204020204" charset="-122"/>
                <a:sym typeface="微软雅黑" panose="020B0503020204020204" charset="-122"/>
              </a:rPr>
              <a:t>聊城模式</a:t>
            </a:r>
            <a:endParaRPr kumimoji="0" lang="zh-CN" altLang="en-US" sz="4400" b="1" i="0" kern="0" cap="none" spc="100" normalizeH="0" baseline="0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8" name="矩形: 圆角 57"/>
          <p:cNvSpPr/>
          <p:nvPr>
            <p:custDataLst>
              <p:tags r:id="rId4"/>
            </p:custDataLst>
          </p:nvPr>
        </p:nvSpPr>
        <p:spPr>
          <a:xfrm>
            <a:off x="696595" y="5409565"/>
            <a:ext cx="2160270" cy="6330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、、、、、、、、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: 圆角 57"/>
          <p:cNvSpPr/>
          <p:nvPr>
            <p:custDataLst>
              <p:tags r:id="rId5"/>
            </p:custDataLst>
          </p:nvPr>
        </p:nvSpPr>
        <p:spPr>
          <a:xfrm>
            <a:off x="3484245" y="5409565"/>
            <a:ext cx="2160270" cy="6330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矩形: 圆角 57"/>
          <p:cNvSpPr/>
          <p:nvPr>
            <p:custDataLst>
              <p:tags r:id="rId6"/>
            </p:custDataLst>
          </p:nvPr>
        </p:nvSpPr>
        <p:spPr>
          <a:xfrm>
            <a:off x="6242685" y="5384165"/>
            <a:ext cx="2160270" cy="6330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矩形: 圆角 57"/>
          <p:cNvSpPr/>
          <p:nvPr>
            <p:custDataLst>
              <p:tags r:id="rId7"/>
            </p:custDataLst>
          </p:nvPr>
        </p:nvSpPr>
        <p:spPr>
          <a:xfrm>
            <a:off x="9082405" y="5379085"/>
            <a:ext cx="2160270" cy="6330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4" name="圆角矩形 23"/>
          <p:cNvSpPr/>
          <p:nvPr>
            <p:custDataLst>
              <p:tags r:id="rId8"/>
            </p:custDataLst>
          </p:nvPr>
        </p:nvSpPr>
        <p:spPr>
          <a:xfrm rot="10800000" flipV="1">
            <a:off x="3199805" y="1404710"/>
            <a:ext cx="5400000" cy="72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5" name="圆角矩形 24"/>
          <p:cNvSpPr/>
          <p:nvPr>
            <p:custDataLst>
              <p:tags r:id="rId9"/>
            </p:custDataLst>
          </p:nvPr>
        </p:nvSpPr>
        <p:spPr>
          <a:xfrm rot="10800000" flipV="1">
            <a:off x="7394525" y="2694395"/>
            <a:ext cx="4680000" cy="72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7" name="圆角矩形 26"/>
          <p:cNvSpPr/>
          <p:nvPr>
            <p:custDataLst>
              <p:tags r:id="rId10"/>
            </p:custDataLst>
          </p:nvPr>
        </p:nvSpPr>
        <p:spPr>
          <a:xfrm rot="10800000" flipV="1">
            <a:off x="117380" y="2694305"/>
            <a:ext cx="4320000" cy="72009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9" name="圆角矩形 28"/>
          <p:cNvSpPr/>
          <p:nvPr>
            <p:custDataLst>
              <p:tags r:id="rId11"/>
            </p:custDataLst>
          </p:nvPr>
        </p:nvSpPr>
        <p:spPr>
          <a:xfrm rot="10800000" flipV="1">
            <a:off x="3229650" y="3983445"/>
            <a:ext cx="5400000" cy="72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2"/>
            </p:custDataLst>
          </p:nvPr>
        </p:nvSpPr>
        <p:spPr>
          <a:xfrm>
            <a:off x="4176395" y="1526540"/>
            <a:ext cx="35699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纵深推进“十大工程”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337820" y="2816225"/>
            <a:ext cx="399351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扩充优质医疗资源布局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>
            <a:off x="7585710" y="2816225"/>
            <a:ext cx="448373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筑牢基层医疗卫生服务网底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5"/>
            </p:custDataLst>
          </p:nvPr>
        </p:nvSpPr>
        <p:spPr>
          <a:xfrm>
            <a:off x="3609340" y="4089400"/>
            <a:ext cx="469455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构建重症医学医疗服务体系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6"/>
            </p:custDataLst>
          </p:nvPr>
        </p:nvSpPr>
        <p:spPr>
          <a:xfrm>
            <a:off x="784225" y="5473065"/>
            <a:ext cx="198564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kern="1200" cap="none" spc="0" normalizeH="0" baseline="0" noProof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能级匹配</a:t>
            </a:r>
            <a:endParaRPr kumimoji="0" lang="zh-CN" altLang="en-US" sz="2400" b="1" i="0" kern="1200" cap="none" spc="0" normalizeH="0" baseline="0" noProof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9" name="文本框 38"/>
          <p:cNvSpPr txBox="1"/>
          <p:nvPr>
            <p:custDataLst>
              <p:tags r:id="rId17"/>
            </p:custDataLst>
          </p:nvPr>
        </p:nvSpPr>
        <p:spPr>
          <a:xfrm>
            <a:off x="3556635" y="5465445"/>
            <a:ext cx="198564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kern="1200" cap="none" spc="0" normalizeH="0" baseline="0" noProof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布局合理</a:t>
            </a:r>
            <a:endParaRPr kumimoji="0" lang="zh-CN" altLang="en-US" sz="2400" b="1" i="0" kern="1200" cap="none" spc="0" normalizeH="0" baseline="0" noProof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0" name="文本框 39"/>
          <p:cNvSpPr txBox="1"/>
          <p:nvPr>
            <p:custDataLst>
              <p:tags r:id="rId18"/>
            </p:custDataLst>
          </p:nvPr>
        </p:nvSpPr>
        <p:spPr>
          <a:xfrm>
            <a:off x="6370320" y="5477510"/>
            <a:ext cx="198564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kern="1200" cap="none" spc="0" normalizeH="0" baseline="0" noProof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服务优良</a:t>
            </a:r>
            <a:endParaRPr kumimoji="0" lang="zh-CN" altLang="en-US" sz="2400" b="1" i="0" kern="1200" cap="none" spc="0" normalizeH="0" baseline="0" noProof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1" name="文本框 40"/>
          <p:cNvSpPr txBox="1"/>
          <p:nvPr>
            <p:custDataLst>
              <p:tags r:id="rId19"/>
            </p:custDataLst>
          </p:nvPr>
        </p:nvSpPr>
        <p:spPr>
          <a:xfrm>
            <a:off x="9184005" y="5477510"/>
            <a:ext cx="1985645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kern="1200" cap="none" spc="0" normalizeH="0" baseline="0" noProof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平急结合</a:t>
            </a:r>
            <a:endParaRPr kumimoji="0" lang="zh-CN" altLang="en-US" sz="2400" b="1" i="0" kern="1200" cap="none" spc="0" normalizeH="0" baseline="0" noProof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98" name="直接连接符 97"/>
          <p:cNvCxnSpPr>
            <a:stCxn id="29" idx="2"/>
          </p:cNvCxnSpPr>
          <p:nvPr>
            <p:custDataLst>
              <p:tags r:id="rId20"/>
            </p:custDataLst>
          </p:nvPr>
        </p:nvCxnSpPr>
        <p:spPr>
          <a:xfrm flipH="1">
            <a:off x="1776709" y="4703424"/>
            <a:ext cx="4152900" cy="67564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29" idx="2"/>
          </p:cNvCxnSpPr>
          <p:nvPr>
            <p:custDataLst>
              <p:tags r:id="rId21"/>
            </p:custDataLst>
          </p:nvPr>
        </p:nvCxnSpPr>
        <p:spPr>
          <a:xfrm flipH="1">
            <a:off x="4667229" y="4703424"/>
            <a:ext cx="1262380" cy="70612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>
            <p:custDataLst>
              <p:tags r:id="rId22"/>
            </p:custDataLst>
          </p:nvPr>
        </p:nvCxnSpPr>
        <p:spPr>
          <a:xfrm>
            <a:off x="5918814" y="4699614"/>
            <a:ext cx="1475740" cy="67056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>
            <p:custDataLst>
              <p:tags r:id="rId23"/>
            </p:custDataLst>
          </p:nvPr>
        </p:nvCxnSpPr>
        <p:spPr>
          <a:xfrm>
            <a:off x="5899764" y="4690089"/>
            <a:ext cx="4262755" cy="680085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4"/>
          <p:cNvSpPr/>
          <p:nvPr/>
        </p:nvSpPr>
        <p:spPr>
          <a:xfrm rot="10800000">
            <a:off x="10326962" y="5241152"/>
            <a:ext cx="1860252" cy="1513378"/>
          </a:xfrm>
          <a:custGeom>
            <a:avLst/>
            <a:gdLst>
              <a:gd name="connsiteX0" fmla="*/ 2435496 w 3295650"/>
              <a:gd name="connsiteY0" fmla="*/ 0 h 2681122"/>
              <a:gd name="connsiteX1" fmla="*/ 3249576 w 3295650"/>
              <a:gd name="connsiteY1" fmla="*/ 0 h 2681122"/>
              <a:gd name="connsiteX2" fmla="*/ 3250368 w 3295650"/>
              <a:gd name="connsiteY2" fmla="*/ 3081 h 2681122"/>
              <a:gd name="connsiteX3" fmla="*/ 3295650 w 3295650"/>
              <a:gd name="connsiteY3" fmla="*/ 452272 h 2681122"/>
              <a:gd name="connsiteX4" fmla="*/ 1066800 w 3295650"/>
              <a:gd name="connsiteY4" fmla="*/ 2681122 h 2681122"/>
              <a:gd name="connsiteX5" fmla="*/ 4398 w 3295650"/>
              <a:gd name="connsiteY5" fmla="*/ 2412112 h 2681122"/>
              <a:gd name="connsiteX6" fmla="*/ 0 w 3295650"/>
              <a:gd name="connsiteY6" fmla="*/ 2409440 h 2681122"/>
              <a:gd name="connsiteX7" fmla="*/ 0 w 3295650"/>
              <a:gd name="connsiteY7" fmla="*/ 1433393 h 2681122"/>
              <a:gd name="connsiteX8" fmla="*/ 94666 w 3295650"/>
              <a:gd name="connsiteY8" fmla="*/ 1504184 h 2681122"/>
              <a:gd name="connsiteX9" fmla="*/ 941980 w 3295650"/>
              <a:gd name="connsiteY9" fmla="*/ 1763002 h 2681122"/>
              <a:gd name="connsiteX10" fmla="*/ 2457450 w 3295650"/>
              <a:gd name="connsiteY10" fmla="*/ 247532 h 2681122"/>
              <a:gd name="connsiteX11" fmla="*/ 2449626 w 3295650"/>
              <a:gd name="connsiteY11" fmla="*/ 92584 h 268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5650" h="2681122">
                <a:moveTo>
                  <a:pt x="2435496" y="0"/>
                </a:moveTo>
                <a:lnTo>
                  <a:pt x="3249576" y="0"/>
                </a:lnTo>
                <a:lnTo>
                  <a:pt x="3250368" y="3081"/>
                </a:lnTo>
                <a:cubicBezTo>
                  <a:pt x="3280058" y="148174"/>
                  <a:pt x="3295650" y="298402"/>
                  <a:pt x="3295650" y="452272"/>
                </a:cubicBezTo>
                <a:cubicBezTo>
                  <a:pt x="3295650" y="1683232"/>
                  <a:pt x="2297760" y="2681122"/>
                  <a:pt x="1066800" y="2681122"/>
                </a:cubicBezTo>
                <a:cubicBezTo>
                  <a:pt x="682125" y="2681122"/>
                  <a:pt x="320211" y="2583672"/>
                  <a:pt x="4398" y="2412112"/>
                </a:cubicBezTo>
                <a:lnTo>
                  <a:pt x="0" y="2409440"/>
                </a:lnTo>
                <a:lnTo>
                  <a:pt x="0" y="1433393"/>
                </a:lnTo>
                <a:lnTo>
                  <a:pt x="94666" y="1504184"/>
                </a:lnTo>
                <a:cubicBezTo>
                  <a:pt x="336537" y="1667588"/>
                  <a:pt x="628116" y="1763002"/>
                  <a:pt x="941980" y="1763002"/>
                </a:cubicBezTo>
                <a:cubicBezTo>
                  <a:pt x="1778951" y="1763002"/>
                  <a:pt x="2457450" y="1084503"/>
                  <a:pt x="2457450" y="247532"/>
                </a:cubicBezTo>
                <a:cubicBezTo>
                  <a:pt x="2457450" y="195221"/>
                  <a:pt x="2454800" y="143530"/>
                  <a:pt x="2449626" y="92584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字魂95号-手刻宋" panose="00000500000000000000" pitchFamily="2" charset="-122"/>
              <a:ea typeface="字魂95号-手刻宋" panose="00000500000000000000" pitchFamily="2" charset="-122"/>
              <a:sym typeface="字魂95号-手刻宋" panose="00000500000000000000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6200000">
            <a:off x="-50165" y="5293995"/>
            <a:ext cx="1567815" cy="1462405"/>
          </a:xfrm>
          <a:custGeom>
            <a:avLst/>
            <a:gdLst>
              <a:gd name="connsiteX0" fmla="*/ 2435496 w 3295650"/>
              <a:gd name="connsiteY0" fmla="*/ 0 h 2681122"/>
              <a:gd name="connsiteX1" fmla="*/ 3249576 w 3295650"/>
              <a:gd name="connsiteY1" fmla="*/ 0 h 2681122"/>
              <a:gd name="connsiteX2" fmla="*/ 3250368 w 3295650"/>
              <a:gd name="connsiteY2" fmla="*/ 3081 h 2681122"/>
              <a:gd name="connsiteX3" fmla="*/ 3295650 w 3295650"/>
              <a:gd name="connsiteY3" fmla="*/ 452272 h 2681122"/>
              <a:gd name="connsiteX4" fmla="*/ 1066800 w 3295650"/>
              <a:gd name="connsiteY4" fmla="*/ 2681122 h 2681122"/>
              <a:gd name="connsiteX5" fmla="*/ 4398 w 3295650"/>
              <a:gd name="connsiteY5" fmla="*/ 2412112 h 2681122"/>
              <a:gd name="connsiteX6" fmla="*/ 0 w 3295650"/>
              <a:gd name="connsiteY6" fmla="*/ 2409440 h 2681122"/>
              <a:gd name="connsiteX7" fmla="*/ 0 w 3295650"/>
              <a:gd name="connsiteY7" fmla="*/ 1433393 h 2681122"/>
              <a:gd name="connsiteX8" fmla="*/ 94666 w 3295650"/>
              <a:gd name="connsiteY8" fmla="*/ 1504184 h 2681122"/>
              <a:gd name="connsiteX9" fmla="*/ 941980 w 3295650"/>
              <a:gd name="connsiteY9" fmla="*/ 1763002 h 2681122"/>
              <a:gd name="connsiteX10" fmla="*/ 2457450 w 3295650"/>
              <a:gd name="connsiteY10" fmla="*/ 247532 h 2681122"/>
              <a:gd name="connsiteX11" fmla="*/ 2449626 w 3295650"/>
              <a:gd name="connsiteY11" fmla="*/ 92584 h 268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5650" h="2681122">
                <a:moveTo>
                  <a:pt x="2435496" y="0"/>
                </a:moveTo>
                <a:lnTo>
                  <a:pt x="3249576" y="0"/>
                </a:lnTo>
                <a:lnTo>
                  <a:pt x="3250368" y="3081"/>
                </a:lnTo>
                <a:cubicBezTo>
                  <a:pt x="3280058" y="148174"/>
                  <a:pt x="3295650" y="298402"/>
                  <a:pt x="3295650" y="452272"/>
                </a:cubicBezTo>
                <a:cubicBezTo>
                  <a:pt x="3295650" y="1683232"/>
                  <a:pt x="2297760" y="2681122"/>
                  <a:pt x="1066800" y="2681122"/>
                </a:cubicBezTo>
                <a:cubicBezTo>
                  <a:pt x="682125" y="2681122"/>
                  <a:pt x="320211" y="2583672"/>
                  <a:pt x="4398" y="2412112"/>
                </a:cubicBezTo>
                <a:lnTo>
                  <a:pt x="0" y="2409440"/>
                </a:lnTo>
                <a:lnTo>
                  <a:pt x="0" y="1433393"/>
                </a:lnTo>
                <a:lnTo>
                  <a:pt x="94666" y="1504184"/>
                </a:lnTo>
                <a:cubicBezTo>
                  <a:pt x="336537" y="1667588"/>
                  <a:pt x="628116" y="1763002"/>
                  <a:pt x="941980" y="1763002"/>
                </a:cubicBezTo>
                <a:cubicBezTo>
                  <a:pt x="1778951" y="1763002"/>
                  <a:pt x="2457450" y="1084503"/>
                  <a:pt x="2457450" y="247532"/>
                </a:cubicBezTo>
                <a:cubicBezTo>
                  <a:pt x="2457450" y="195221"/>
                  <a:pt x="2454800" y="143530"/>
                  <a:pt x="2449626" y="92584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latin typeface="字魂95号-手刻宋" panose="00000500000000000000" pitchFamily="2" charset="-122"/>
              <a:ea typeface="字魂95号-手刻宋" panose="00000500000000000000" pitchFamily="2" charset="-122"/>
              <a:sym typeface="字魂95号-手刻宋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05655" y="734027"/>
            <a:ext cx="2880373" cy="2119393"/>
            <a:chOff x="6035" y="133"/>
            <a:chExt cx="7717" cy="6211"/>
          </a:xfrm>
        </p:grpSpPr>
        <p:sp>
          <p:nvSpPr>
            <p:cNvPr id="27" name="Freeform 9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9519" y="307"/>
              <a:ext cx="4233" cy="4781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noFill/>
            <a:ln w="25400"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Freeform 9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6035" y="133"/>
              <a:ext cx="5320" cy="6009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noFill/>
            <a:ln w="25400">
              <a:solidFill>
                <a:schemeClr val="bg2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9" name="Freeform 9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6682" y="899"/>
              <a:ext cx="4233" cy="4781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8100">
              <a:gradFill flip="none" rotWithShape="1">
                <a:gsLst>
                  <a:gs pos="0">
                    <a:schemeClr val="bg2">
                      <a:lumMod val="65000"/>
                    </a:schemeClr>
                  </a:gs>
                  <a:gs pos="100000">
                    <a:schemeClr val="bg2"/>
                  </a:gs>
                </a:gsLst>
                <a:lin ang="2700000" scaled="1"/>
                <a:tileRect/>
              </a:gradFill>
            </a:ln>
            <a:effectLst>
              <a:innerShdw blurRad="254000" dist="152400" dir="135000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10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10356" y="899"/>
              <a:ext cx="2559" cy="2880"/>
            </a:xfrm>
            <a:custGeom>
              <a:avLst/>
              <a:gdLst>
                <a:gd name="T0" fmla="*/ 3400 w 6000"/>
                <a:gd name="T1" fmla="*/ 147 h 6760"/>
                <a:gd name="T2" fmla="*/ 5600 w 6000"/>
                <a:gd name="T3" fmla="*/ 1417 h 6760"/>
                <a:gd name="T4" fmla="*/ 6000 w 6000"/>
                <a:gd name="T5" fmla="*/ 2110 h 6760"/>
                <a:gd name="T6" fmla="*/ 6000 w 6000"/>
                <a:gd name="T7" fmla="*/ 4650 h 6760"/>
                <a:gd name="T8" fmla="*/ 5600 w 6000"/>
                <a:gd name="T9" fmla="*/ 5343 h 6760"/>
                <a:gd name="T10" fmla="*/ 3400 w 6000"/>
                <a:gd name="T11" fmla="*/ 6613 h 6760"/>
                <a:gd name="T12" fmla="*/ 2600 w 6000"/>
                <a:gd name="T13" fmla="*/ 6613 h 6760"/>
                <a:gd name="T14" fmla="*/ 400 w 6000"/>
                <a:gd name="T15" fmla="*/ 5343 h 6760"/>
                <a:gd name="T16" fmla="*/ 0 w 6000"/>
                <a:gd name="T17" fmla="*/ 4650 h 6760"/>
                <a:gd name="T18" fmla="*/ 0 w 6000"/>
                <a:gd name="T19" fmla="*/ 2110 h 6760"/>
                <a:gd name="T20" fmla="*/ 400 w 6000"/>
                <a:gd name="T21" fmla="*/ 1417 h 6760"/>
                <a:gd name="T22" fmla="*/ 2600 w 6000"/>
                <a:gd name="T23" fmla="*/ 147 h 6760"/>
                <a:gd name="T24" fmla="*/ 3400 w 6000"/>
                <a:gd name="T25" fmla="*/ 147 h 6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00" h="6760">
                  <a:moveTo>
                    <a:pt x="3400" y="147"/>
                  </a:moveTo>
                  <a:lnTo>
                    <a:pt x="5600" y="1417"/>
                  </a:lnTo>
                  <a:cubicBezTo>
                    <a:pt x="5854" y="1564"/>
                    <a:pt x="6000" y="1816"/>
                    <a:pt x="6000" y="2110"/>
                  </a:cubicBezTo>
                  <a:lnTo>
                    <a:pt x="6000" y="4650"/>
                  </a:lnTo>
                  <a:cubicBezTo>
                    <a:pt x="6000" y="4944"/>
                    <a:pt x="5854" y="5196"/>
                    <a:pt x="5600" y="5343"/>
                  </a:cubicBezTo>
                  <a:lnTo>
                    <a:pt x="3400" y="6613"/>
                  </a:lnTo>
                  <a:cubicBezTo>
                    <a:pt x="3146" y="6760"/>
                    <a:pt x="2854" y="6760"/>
                    <a:pt x="2600" y="6613"/>
                  </a:cubicBezTo>
                  <a:lnTo>
                    <a:pt x="400" y="5343"/>
                  </a:lnTo>
                  <a:cubicBezTo>
                    <a:pt x="146" y="5196"/>
                    <a:pt x="0" y="4944"/>
                    <a:pt x="0" y="4650"/>
                  </a:cubicBezTo>
                  <a:lnTo>
                    <a:pt x="0" y="2110"/>
                  </a:lnTo>
                  <a:cubicBezTo>
                    <a:pt x="0" y="1816"/>
                    <a:pt x="146" y="1564"/>
                    <a:pt x="400" y="1417"/>
                  </a:cubicBezTo>
                  <a:lnTo>
                    <a:pt x="2600" y="147"/>
                  </a:lnTo>
                  <a:cubicBezTo>
                    <a:pt x="2854" y="0"/>
                    <a:pt x="3146" y="0"/>
                    <a:pt x="3400" y="147"/>
                  </a:cubicBezTo>
                  <a:close/>
                </a:path>
              </a:pathLst>
            </a:custGeom>
            <a:solidFill>
              <a:schemeClr val="accent1"/>
            </a:solidFill>
            <a:ln w="31750">
              <a:gradFill flip="none" rotWithShape="1">
                <a:gsLst>
                  <a:gs pos="0">
                    <a:schemeClr val="bg2">
                      <a:lumMod val="65000"/>
                    </a:schemeClr>
                  </a:gs>
                  <a:gs pos="100000">
                    <a:schemeClr val="bg2"/>
                  </a:gs>
                </a:gsLst>
                <a:lin ang="2700000" scaled="1"/>
                <a:tileRect/>
              </a:gradFill>
            </a:ln>
            <a:effectLst>
              <a:innerShdw blurRad="254000" dist="152400" dir="135000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9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7320" y="1008"/>
              <a:ext cx="4724" cy="5336"/>
            </a:xfrm>
            <a:custGeom>
              <a:avLst/>
              <a:gdLst>
                <a:gd name="T0" fmla="*/ 3900 w 7000"/>
                <a:gd name="T1" fmla="*/ 147 h 7915"/>
                <a:gd name="T2" fmla="*/ 6600 w 7000"/>
                <a:gd name="T3" fmla="*/ 1706 h 7915"/>
                <a:gd name="T4" fmla="*/ 7000 w 7000"/>
                <a:gd name="T5" fmla="*/ 2399 h 7915"/>
                <a:gd name="T6" fmla="*/ 7000 w 7000"/>
                <a:gd name="T7" fmla="*/ 5516 h 7915"/>
                <a:gd name="T8" fmla="*/ 6600 w 7000"/>
                <a:gd name="T9" fmla="*/ 6209 h 7915"/>
                <a:gd name="T10" fmla="*/ 3900 w 7000"/>
                <a:gd name="T11" fmla="*/ 7768 h 7915"/>
                <a:gd name="T12" fmla="*/ 3100 w 7000"/>
                <a:gd name="T13" fmla="*/ 7768 h 7915"/>
                <a:gd name="T14" fmla="*/ 400 w 7000"/>
                <a:gd name="T15" fmla="*/ 6209 h 7915"/>
                <a:gd name="T16" fmla="*/ 0 w 7000"/>
                <a:gd name="T17" fmla="*/ 5516 h 7915"/>
                <a:gd name="T18" fmla="*/ 0 w 7000"/>
                <a:gd name="T19" fmla="*/ 2399 h 7915"/>
                <a:gd name="T20" fmla="*/ 400 w 7000"/>
                <a:gd name="T21" fmla="*/ 1706 h 7915"/>
                <a:gd name="T22" fmla="*/ 3100 w 7000"/>
                <a:gd name="T23" fmla="*/ 147 h 7915"/>
                <a:gd name="T24" fmla="*/ 3900 w 7000"/>
                <a:gd name="T25" fmla="*/ 147 h 7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0" h="7915">
                  <a:moveTo>
                    <a:pt x="3900" y="147"/>
                  </a:moveTo>
                  <a:lnTo>
                    <a:pt x="6600" y="1706"/>
                  </a:lnTo>
                  <a:cubicBezTo>
                    <a:pt x="6854" y="1853"/>
                    <a:pt x="7000" y="2105"/>
                    <a:pt x="7000" y="2399"/>
                  </a:cubicBezTo>
                  <a:lnTo>
                    <a:pt x="7000" y="5516"/>
                  </a:lnTo>
                  <a:cubicBezTo>
                    <a:pt x="7000" y="5810"/>
                    <a:pt x="6854" y="6062"/>
                    <a:pt x="6600" y="6209"/>
                  </a:cubicBezTo>
                  <a:lnTo>
                    <a:pt x="3900" y="7768"/>
                  </a:lnTo>
                  <a:cubicBezTo>
                    <a:pt x="3646" y="7915"/>
                    <a:pt x="3354" y="7915"/>
                    <a:pt x="3100" y="7768"/>
                  </a:cubicBezTo>
                  <a:lnTo>
                    <a:pt x="400" y="6209"/>
                  </a:lnTo>
                  <a:cubicBezTo>
                    <a:pt x="146" y="6062"/>
                    <a:pt x="0" y="5810"/>
                    <a:pt x="0" y="5516"/>
                  </a:cubicBezTo>
                  <a:lnTo>
                    <a:pt x="0" y="2399"/>
                  </a:lnTo>
                  <a:cubicBezTo>
                    <a:pt x="0" y="2105"/>
                    <a:pt x="146" y="1853"/>
                    <a:pt x="400" y="1706"/>
                  </a:cubicBezTo>
                  <a:lnTo>
                    <a:pt x="3100" y="147"/>
                  </a:lnTo>
                  <a:cubicBezTo>
                    <a:pt x="3354" y="0"/>
                    <a:pt x="3646" y="0"/>
                    <a:pt x="3900" y="147"/>
                  </a:cubicBezTo>
                  <a:close/>
                </a:path>
              </a:pathLst>
            </a:custGeom>
            <a:solidFill>
              <a:srgbClr val="1686D0"/>
            </a:solidFill>
            <a:ln w="50800" cap="flat" cmpd="sng" algn="ctr">
              <a:gradFill flip="none" rotWithShape="1">
                <a:gsLst>
                  <a:gs pos="0">
                    <a:schemeClr val="bg2"/>
                  </a:gs>
                  <a:gs pos="100000">
                    <a:schemeClr val="bg2">
                      <a:lumMod val="65000"/>
                    </a:scheme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52400" dir="2700000" algn="tl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algn="ctr"/>
              <a:r>
                <a:rPr lang="zh-CN" altLang="en-US" sz="7200" b="1" ker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二</a:t>
              </a:r>
              <a:endParaRPr lang="zh-CN" altLang="en-US" sz="7200" b="1" ker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72870" y="3616960"/>
            <a:ext cx="9398635" cy="2085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54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紧盯需求</a:t>
            </a:r>
            <a:r>
              <a:rPr lang="en-US" sz="54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  </a:t>
            </a:r>
            <a:r>
              <a:rPr sz="54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提质赋能</a:t>
            </a:r>
            <a:endParaRPr sz="5400" b="1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" panose="020B0500000000000000" pitchFamily="34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5400" b="1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" panose="020B0500000000000000" pitchFamily="34" charset="-122"/>
              </a:rPr>
              <a:t>高度聚焦设备更新的核心要素</a:t>
            </a:r>
            <a:endParaRPr sz="5400" b="1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" panose="020B0500000000000000" pitchFamily="34" charset="-122"/>
            </a:endParaRPr>
          </a:p>
        </p:txBody>
      </p:sp>
      <p:pic>
        <p:nvPicPr>
          <p:cNvPr id="5" name="图片 4" descr="微信图片_202308200954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8745" y="391795"/>
            <a:ext cx="1396365" cy="139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>
            <p:custDataLst>
              <p:tags r:id="rId1"/>
            </p:custDataLst>
          </p:nvPr>
        </p:nvSpPr>
        <p:spPr>
          <a:xfrm>
            <a:off x="4211464" y="2360750"/>
            <a:ext cx="3407841" cy="1060053"/>
          </a:xfrm>
          <a:prstGeom prst="ellipse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100000"/>
                </a:schemeClr>
              </a:gs>
              <a:gs pos="45000">
                <a:schemeClr val="bg1">
                  <a:alpha val="75000"/>
                  <a:lumMod val="98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800000" scaled="0"/>
          </a:gradFill>
          <a:ln w="12700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50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0"/>
                  </a:schemeClr>
                </a:gs>
              </a:gsLst>
              <a:lin ang="576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5" name="弧形 24"/>
          <p:cNvSpPr/>
          <p:nvPr>
            <p:custDataLst>
              <p:tags r:id="rId2"/>
            </p:custDataLst>
          </p:nvPr>
        </p:nvSpPr>
        <p:spPr>
          <a:xfrm rot="10800000">
            <a:off x="3703093" y="2311300"/>
            <a:ext cx="4422063" cy="1416361"/>
          </a:xfrm>
          <a:prstGeom prst="arc">
            <a:avLst>
              <a:gd name="adj1" fmla="val 9688906"/>
              <a:gd name="adj2" fmla="val 1102107"/>
            </a:avLst>
          </a:prstGeom>
          <a:ln w="190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8000">
                  <a:schemeClr val="accent1">
                    <a:lumMod val="25000"/>
                    <a:lumOff val="75000"/>
                  </a:schemeClr>
                </a:gs>
                <a:gs pos="20000">
                  <a:schemeClr val="accent1">
                    <a:lumMod val="25000"/>
                    <a:lumOff val="7500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0" name="任意多边形 15"/>
          <p:cNvSpPr/>
          <p:nvPr>
            <p:custDataLst>
              <p:tags r:id="rId3"/>
            </p:custDataLst>
          </p:nvPr>
        </p:nvSpPr>
        <p:spPr>
          <a:xfrm>
            <a:off x="4645660" y="2351704"/>
            <a:ext cx="2537670" cy="3925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3" h="531">
                <a:moveTo>
                  <a:pt x="1716" y="0"/>
                </a:moveTo>
                <a:cubicBezTo>
                  <a:pt x="2424" y="0"/>
                  <a:pt x="3048" y="102"/>
                  <a:pt x="3416" y="258"/>
                </a:cubicBezTo>
                <a:lnTo>
                  <a:pt x="3433" y="266"/>
                </a:lnTo>
                <a:lnTo>
                  <a:pt x="3416" y="273"/>
                </a:lnTo>
                <a:cubicBezTo>
                  <a:pt x="3048" y="429"/>
                  <a:pt x="2424" y="531"/>
                  <a:pt x="1716" y="531"/>
                </a:cubicBezTo>
                <a:cubicBezTo>
                  <a:pt x="1009" y="531"/>
                  <a:pt x="385" y="429"/>
                  <a:pt x="17" y="273"/>
                </a:cubicBezTo>
                <a:lnTo>
                  <a:pt x="0" y="266"/>
                </a:lnTo>
                <a:lnTo>
                  <a:pt x="17" y="258"/>
                </a:lnTo>
                <a:cubicBezTo>
                  <a:pt x="385" y="102"/>
                  <a:pt x="1009" y="0"/>
                  <a:pt x="171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4000"/>
            </a:schemeClr>
          </a:solidFill>
          <a:ln w="6350">
            <a:noFill/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1" name="任意多边形 3"/>
          <p:cNvSpPr/>
          <p:nvPr>
            <p:custDataLst>
              <p:tags r:id="rId4"/>
            </p:custDataLst>
          </p:nvPr>
        </p:nvSpPr>
        <p:spPr>
          <a:xfrm>
            <a:off x="4399616" y="2311903"/>
            <a:ext cx="3030096" cy="905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99" h="1225">
                <a:moveTo>
                  <a:pt x="0" y="0"/>
                </a:moveTo>
                <a:lnTo>
                  <a:pt x="0" y="0"/>
                </a:lnTo>
                <a:lnTo>
                  <a:pt x="1" y="15"/>
                </a:lnTo>
                <a:cubicBezTo>
                  <a:pt x="29" y="331"/>
                  <a:pt x="935" y="585"/>
                  <a:pt x="2050" y="585"/>
                </a:cubicBezTo>
                <a:cubicBezTo>
                  <a:pt x="3164" y="585"/>
                  <a:pt x="4070" y="331"/>
                  <a:pt x="4098" y="15"/>
                </a:cubicBezTo>
                <a:lnTo>
                  <a:pt x="4099" y="0"/>
                </a:lnTo>
                <a:lnTo>
                  <a:pt x="4099" y="0"/>
                </a:lnTo>
                <a:lnTo>
                  <a:pt x="4099" y="640"/>
                </a:lnTo>
                <a:lnTo>
                  <a:pt x="4099" y="642"/>
                </a:lnTo>
                <a:lnTo>
                  <a:pt x="4099" y="642"/>
                </a:lnTo>
                <a:lnTo>
                  <a:pt x="4098" y="655"/>
                </a:lnTo>
                <a:cubicBezTo>
                  <a:pt x="4070" y="971"/>
                  <a:pt x="3164" y="1225"/>
                  <a:pt x="2050" y="1225"/>
                </a:cubicBezTo>
                <a:cubicBezTo>
                  <a:pt x="935" y="1225"/>
                  <a:pt x="29" y="971"/>
                  <a:pt x="1" y="655"/>
                </a:cubicBezTo>
                <a:lnTo>
                  <a:pt x="0" y="642"/>
                </a:lnTo>
                <a:lnTo>
                  <a:pt x="0" y="642"/>
                </a:lnTo>
                <a:lnTo>
                  <a:pt x="0" y="6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60000"/>
                </a:schemeClr>
              </a:gs>
              <a:gs pos="77000">
                <a:schemeClr val="accent1">
                  <a:lumMod val="30000"/>
                  <a:lumOff val="70000"/>
                  <a:alpha val="50000"/>
                </a:schemeClr>
              </a:gs>
              <a:gs pos="100000">
                <a:schemeClr val="accent1">
                  <a:alpha val="50000"/>
                  <a:lumMod val="62000"/>
                  <a:lumOff val="38000"/>
                </a:schemeClr>
              </a:gs>
            </a:gsLst>
            <a:lin ang="16800000" scaled="0"/>
          </a:gra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2" name="椭圆 31"/>
          <p:cNvSpPr/>
          <p:nvPr>
            <p:custDataLst>
              <p:tags r:id="rId5"/>
            </p:custDataLst>
          </p:nvPr>
        </p:nvSpPr>
        <p:spPr>
          <a:xfrm>
            <a:off x="4399616" y="2351704"/>
            <a:ext cx="3030096" cy="865636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>
                    <a:alpha val="5000"/>
                  </a:schemeClr>
                </a:gs>
                <a:gs pos="6400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6"/>
            </p:custDataLst>
          </p:nvPr>
        </p:nvSpPr>
        <p:spPr>
          <a:xfrm>
            <a:off x="4399616" y="1878913"/>
            <a:ext cx="3030096" cy="86563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1"/>
              </a:gs>
              <a:gs pos="8100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620000" scaled="0"/>
          </a:gradFill>
          <a:ln w="6350">
            <a:gradFill>
              <a:gsLst>
                <a:gs pos="0">
                  <a:schemeClr val="accent1">
                    <a:alpha val="2000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7"/>
            </p:custDataLst>
          </p:nvPr>
        </p:nvSpPr>
        <p:spPr>
          <a:xfrm>
            <a:off x="4644454" y="2243758"/>
            <a:ext cx="2539987" cy="235813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  <a:alpha val="53000"/>
                </a:schemeClr>
              </a:gs>
              <a:gs pos="66000">
                <a:schemeClr val="bg1"/>
              </a:gs>
              <a:gs pos="25000">
                <a:schemeClr val="accent1">
                  <a:lumMod val="100000"/>
                  <a:alpha val="3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7" name="弧形 36"/>
          <p:cNvSpPr/>
          <p:nvPr>
            <p:custDataLst>
              <p:tags r:id="rId8"/>
            </p:custDataLst>
          </p:nvPr>
        </p:nvSpPr>
        <p:spPr>
          <a:xfrm rot="10800000">
            <a:off x="3411820" y="2124957"/>
            <a:ext cx="5004575" cy="1602646"/>
          </a:xfrm>
          <a:prstGeom prst="arc">
            <a:avLst>
              <a:gd name="adj1" fmla="val 9741748"/>
              <a:gd name="adj2" fmla="val 1074510"/>
            </a:avLst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8000">
                  <a:schemeClr val="accent1">
                    <a:lumMod val="45000"/>
                    <a:lumOff val="55000"/>
                  </a:schemeClr>
                </a:gs>
                <a:gs pos="2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8" name="等腰三角形 37"/>
          <p:cNvSpPr/>
          <p:nvPr>
            <p:custDataLst>
              <p:tags r:id="rId9"/>
            </p:custDataLst>
          </p:nvPr>
        </p:nvSpPr>
        <p:spPr>
          <a:xfrm rot="4080000">
            <a:off x="3653643" y="2439749"/>
            <a:ext cx="127886" cy="234336"/>
          </a:xfrm>
          <a:prstGeom prst="triangle">
            <a:avLst>
              <a:gd name="adj" fmla="val 29196"/>
            </a:avLst>
          </a:prstGeom>
          <a:gradFill>
            <a:gsLst>
              <a:gs pos="1000">
                <a:schemeClr val="accent1">
                  <a:lumMod val="40000"/>
                  <a:lumOff val="60000"/>
                </a:schemeClr>
              </a:gs>
              <a:gs pos="86000">
                <a:schemeClr val="accent1">
                  <a:alpha val="73000"/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9" name="等腰三角形 38"/>
          <p:cNvSpPr/>
          <p:nvPr>
            <p:custDataLst>
              <p:tags r:id="rId10"/>
            </p:custDataLst>
          </p:nvPr>
        </p:nvSpPr>
        <p:spPr>
          <a:xfrm rot="16680000">
            <a:off x="4784361" y="3539712"/>
            <a:ext cx="127886" cy="234336"/>
          </a:xfrm>
          <a:prstGeom prst="triangle">
            <a:avLst>
              <a:gd name="adj" fmla="val 62096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0" name="等腰三角形 39"/>
          <p:cNvSpPr/>
          <p:nvPr>
            <p:custDataLst>
              <p:tags r:id="rId11"/>
            </p:custDataLst>
          </p:nvPr>
        </p:nvSpPr>
        <p:spPr>
          <a:xfrm rot="15600000">
            <a:off x="6755128" y="3561422"/>
            <a:ext cx="127886" cy="234336"/>
          </a:xfrm>
          <a:prstGeom prst="triangle">
            <a:avLst>
              <a:gd name="adj" fmla="val 60926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1" name="等腰三角形 40"/>
          <p:cNvSpPr/>
          <p:nvPr>
            <p:custDataLst>
              <p:tags r:id="rId12"/>
            </p:custDataLst>
          </p:nvPr>
        </p:nvSpPr>
        <p:spPr>
          <a:xfrm rot="19080000" flipV="1">
            <a:off x="8123447" y="2503069"/>
            <a:ext cx="127886" cy="234336"/>
          </a:xfrm>
          <a:prstGeom prst="triangle">
            <a:avLst>
              <a:gd name="adj" fmla="val 83002"/>
            </a:avLst>
          </a:prstGeom>
          <a:gradFill>
            <a:gsLst>
              <a:gs pos="1000">
                <a:schemeClr val="accent1">
                  <a:lumMod val="40000"/>
                  <a:lumOff val="60000"/>
                </a:schemeClr>
              </a:gs>
              <a:gs pos="86000">
                <a:schemeClr val="accent1">
                  <a:alpha val="73000"/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2" name="弧形 41"/>
          <p:cNvSpPr/>
          <p:nvPr>
            <p:custDataLst>
              <p:tags r:id="rId13"/>
            </p:custDataLst>
          </p:nvPr>
        </p:nvSpPr>
        <p:spPr>
          <a:xfrm rot="10800000">
            <a:off x="1337932" y="1002142"/>
            <a:ext cx="9173821" cy="2937693"/>
          </a:xfrm>
          <a:prstGeom prst="arc">
            <a:avLst>
              <a:gd name="adj1" fmla="val 9452879"/>
              <a:gd name="adj2" fmla="val 1362437"/>
            </a:avLst>
          </a:prstGeom>
          <a:noFill/>
          <a:ln w="31750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1620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4"/>
            </p:custDataLst>
          </p:nvPr>
        </p:nvSpPr>
        <p:spPr>
          <a:xfrm>
            <a:off x="534670" y="3948430"/>
            <a:ext cx="3422650" cy="9912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医疗设备更新改造</a:t>
            </a:r>
            <a:endParaRPr kumimoji="0" lang="zh-CN" altLang="en-US" sz="2400" b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5"/>
            </p:custDataLst>
          </p:nvPr>
        </p:nvSpPr>
        <p:spPr>
          <a:xfrm>
            <a:off x="1927112" y="3239297"/>
            <a:ext cx="606604" cy="606604"/>
          </a:xfrm>
          <a:prstGeom prst="ellipse">
            <a:avLst/>
          </a:prstGeom>
          <a:gradFill>
            <a:gsLst>
              <a:gs pos="1000">
                <a:schemeClr val="accent1">
                  <a:lumMod val="90000"/>
                  <a:lumOff val="1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>
            <a:outerShdw blurRad="127000" dir="5400000" sx="90000" sy="-19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16"/>
            </p:custDataLst>
          </p:nvPr>
        </p:nvSpPr>
        <p:spPr>
          <a:xfrm>
            <a:off x="5621394" y="3825977"/>
            <a:ext cx="606604" cy="606604"/>
          </a:xfrm>
          <a:prstGeom prst="ellipse">
            <a:avLst/>
          </a:prstGeom>
          <a:gradFill>
            <a:gsLst>
              <a:gs pos="1000">
                <a:schemeClr val="accent1">
                  <a:lumMod val="90000"/>
                  <a:lumOff val="1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>
            <a:outerShdw blurRad="127000" dir="5400000" sx="90000" sy="-19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7"/>
            </p:custDataLst>
          </p:nvPr>
        </p:nvSpPr>
        <p:spPr>
          <a:xfrm>
            <a:off x="9337902" y="3121187"/>
            <a:ext cx="606604" cy="606604"/>
          </a:xfrm>
          <a:prstGeom prst="ellipse">
            <a:avLst/>
          </a:prstGeom>
          <a:gradFill>
            <a:gsLst>
              <a:gs pos="1000">
                <a:schemeClr val="accent1">
                  <a:lumMod val="90000"/>
                  <a:lumOff val="1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>
            <a:outerShdw blurRad="127000" dir="5400000" sx="90000" sy="-19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4" name="图片 60" descr="343439383331313b343532303032383bbfcdbba7b9dcc0ed"/>
          <p:cNvSpPr/>
          <p:nvPr>
            <p:custDataLst>
              <p:tags r:id="rId18"/>
            </p:custDataLst>
          </p:nvPr>
        </p:nvSpPr>
        <p:spPr>
          <a:xfrm>
            <a:off x="9553674" y="3239137"/>
            <a:ext cx="217947" cy="217653"/>
          </a:xfrm>
          <a:custGeom>
            <a:avLst/>
            <a:gdLst>
              <a:gd name="connsiteX0" fmla="*/ 173641 w 229494"/>
              <a:gd name="connsiteY0" fmla="*/ 179437 h 229184"/>
              <a:gd name="connsiteX1" fmla="*/ 124984 w 229494"/>
              <a:gd name="connsiteY1" fmla="*/ 141566 h 229184"/>
              <a:gd name="connsiteX2" fmla="*/ 122102 w 229494"/>
              <a:gd name="connsiteY2" fmla="*/ 133613 h 229184"/>
              <a:gd name="connsiteX3" fmla="*/ 122102 w 229494"/>
              <a:gd name="connsiteY3" fmla="*/ 133494 h 229184"/>
              <a:gd name="connsiteX4" fmla="*/ 122448 w 229494"/>
              <a:gd name="connsiteY4" fmla="*/ 132782 h 229184"/>
              <a:gd name="connsiteX5" fmla="*/ 140665 w 229494"/>
              <a:gd name="connsiteY5" fmla="*/ 82089 h 229184"/>
              <a:gd name="connsiteX6" fmla="*/ 121641 w 229494"/>
              <a:gd name="connsiteY6" fmla="*/ 27954 h 229184"/>
              <a:gd name="connsiteX7" fmla="*/ 120603 w 229494"/>
              <a:gd name="connsiteY7" fmla="*/ 21187 h 229184"/>
              <a:gd name="connsiteX8" fmla="*/ 152196 w 229494"/>
              <a:gd name="connsiteY8" fmla="*/ 174 h 229184"/>
              <a:gd name="connsiteX9" fmla="*/ 193704 w 229494"/>
              <a:gd name="connsiteY9" fmla="*/ 36977 h 229184"/>
              <a:gd name="connsiteX10" fmla="*/ 179868 w 229494"/>
              <a:gd name="connsiteY10" fmla="*/ 91587 h 229184"/>
              <a:gd name="connsiteX11" fmla="*/ 175256 w 229494"/>
              <a:gd name="connsiteY11" fmla="*/ 97523 h 229184"/>
              <a:gd name="connsiteX12" fmla="*/ 174794 w 229494"/>
              <a:gd name="connsiteY12" fmla="*/ 106664 h 229184"/>
              <a:gd name="connsiteX13" fmla="*/ 176524 w 229494"/>
              <a:gd name="connsiteY13" fmla="*/ 109632 h 229184"/>
              <a:gd name="connsiteX14" fmla="*/ 190360 w 229494"/>
              <a:gd name="connsiteY14" fmla="*/ 116636 h 229184"/>
              <a:gd name="connsiteX15" fmla="*/ 205349 w 229494"/>
              <a:gd name="connsiteY15" fmla="*/ 123759 h 229184"/>
              <a:gd name="connsiteX16" fmla="*/ 228409 w 229494"/>
              <a:gd name="connsiteY16" fmla="*/ 145129 h 229184"/>
              <a:gd name="connsiteX17" fmla="*/ 226103 w 229494"/>
              <a:gd name="connsiteY17" fmla="*/ 167684 h 229184"/>
              <a:gd name="connsiteX18" fmla="*/ 179291 w 229494"/>
              <a:gd name="connsiteY18" fmla="*/ 182643 h 229184"/>
              <a:gd name="connsiteX19" fmla="*/ 173641 w 229494"/>
              <a:gd name="connsiteY19" fmla="*/ 179437 h 229184"/>
              <a:gd name="connsiteX20" fmla="*/ 114 w 229494"/>
              <a:gd name="connsiteY20" fmla="*/ 203181 h 229184"/>
              <a:gd name="connsiteX21" fmla="*/ 114 w 229494"/>
              <a:gd name="connsiteY21" fmla="*/ 194870 h 229184"/>
              <a:gd name="connsiteX22" fmla="*/ 2420 w 229494"/>
              <a:gd name="connsiteY22" fmla="*/ 187748 h 229184"/>
              <a:gd name="connsiteX23" fmla="*/ 23981 w 229494"/>
              <a:gd name="connsiteY23" fmla="*/ 166616 h 229184"/>
              <a:gd name="connsiteX24" fmla="*/ 24673 w 229494"/>
              <a:gd name="connsiteY24" fmla="*/ 166141 h 229184"/>
              <a:gd name="connsiteX25" fmla="*/ 46234 w 229494"/>
              <a:gd name="connsiteY25" fmla="*/ 155694 h 229184"/>
              <a:gd name="connsiteX26" fmla="*/ 53152 w 229494"/>
              <a:gd name="connsiteY26" fmla="*/ 152726 h 229184"/>
              <a:gd name="connsiteX27" fmla="*/ 55112 w 229494"/>
              <a:gd name="connsiteY27" fmla="*/ 151183 h 229184"/>
              <a:gd name="connsiteX28" fmla="*/ 58802 w 229494"/>
              <a:gd name="connsiteY28" fmla="*/ 131950 h 229184"/>
              <a:gd name="connsiteX29" fmla="*/ 54305 w 229494"/>
              <a:gd name="connsiteY29" fmla="*/ 126133 h 229184"/>
              <a:gd name="connsiteX30" fmla="*/ 54075 w 229494"/>
              <a:gd name="connsiteY30" fmla="*/ 125896 h 229184"/>
              <a:gd name="connsiteX31" fmla="*/ 36895 w 229494"/>
              <a:gd name="connsiteY31" fmla="*/ 70218 h 229184"/>
              <a:gd name="connsiteX32" fmla="*/ 79556 w 229494"/>
              <a:gd name="connsiteY32" fmla="*/ 29854 h 229184"/>
              <a:gd name="connsiteX33" fmla="*/ 123371 w 229494"/>
              <a:gd name="connsiteY33" fmla="*/ 69980 h 229184"/>
              <a:gd name="connsiteX34" fmla="*/ 123485 w 229494"/>
              <a:gd name="connsiteY34" fmla="*/ 70574 h 229184"/>
              <a:gd name="connsiteX35" fmla="*/ 117721 w 229494"/>
              <a:gd name="connsiteY35" fmla="*/ 105951 h 229184"/>
              <a:gd name="connsiteX36" fmla="*/ 106421 w 229494"/>
              <a:gd name="connsiteY36" fmla="*/ 125777 h 229184"/>
              <a:gd name="connsiteX37" fmla="*/ 105960 w 229494"/>
              <a:gd name="connsiteY37" fmla="*/ 126490 h 229184"/>
              <a:gd name="connsiteX38" fmla="*/ 101809 w 229494"/>
              <a:gd name="connsiteY38" fmla="*/ 131476 h 229184"/>
              <a:gd name="connsiteX39" fmla="*/ 101348 w 229494"/>
              <a:gd name="connsiteY39" fmla="*/ 132663 h 229184"/>
              <a:gd name="connsiteX40" fmla="*/ 103885 w 229494"/>
              <a:gd name="connsiteY40" fmla="*/ 152251 h 229184"/>
              <a:gd name="connsiteX41" fmla="*/ 112878 w 229494"/>
              <a:gd name="connsiteY41" fmla="*/ 155694 h 229184"/>
              <a:gd name="connsiteX42" fmla="*/ 113454 w 229494"/>
              <a:gd name="connsiteY42" fmla="*/ 155931 h 229184"/>
              <a:gd name="connsiteX43" fmla="*/ 151042 w 229494"/>
              <a:gd name="connsiteY43" fmla="*/ 178251 h 229184"/>
              <a:gd name="connsiteX44" fmla="*/ 151388 w 229494"/>
              <a:gd name="connsiteY44" fmla="*/ 178488 h 229184"/>
              <a:gd name="connsiteX45" fmla="*/ 159921 w 229494"/>
              <a:gd name="connsiteY45" fmla="*/ 191428 h 229184"/>
              <a:gd name="connsiteX46" fmla="*/ 160382 w 229494"/>
              <a:gd name="connsiteY46" fmla="*/ 195464 h 229184"/>
              <a:gd name="connsiteX47" fmla="*/ 160382 w 229494"/>
              <a:gd name="connsiteY47" fmla="*/ 204724 h 229184"/>
              <a:gd name="connsiteX48" fmla="*/ 160151 w 229494"/>
              <a:gd name="connsiteY48" fmla="*/ 206387 h 229184"/>
              <a:gd name="connsiteX49" fmla="*/ 125792 w 229494"/>
              <a:gd name="connsiteY49" fmla="*/ 225738 h 229184"/>
              <a:gd name="connsiteX50" fmla="*/ 38163 w 229494"/>
              <a:gd name="connsiteY50" fmla="*/ 225738 h 229184"/>
              <a:gd name="connsiteX51" fmla="*/ 4726 w 229494"/>
              <a:gd name="connsiteY51" fmla="*/ 211491 h 229184"/>
              <a:gd name="connsiteX52" fmla="*/ 114 w 229494"/>
              <a:gd name="connsiteY52" fmla="*/ 203181 h 2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9494" h="229184">
                <a:moveTo>
                  <a:pt x="173641" y="179437"/>
                </a:moveTo>
                <a:cubicBezTo>
                  <a:pt x="163726" y="160087"/>
                  <a:pt x="145508" y="149996"/>
                  <a:pt x="124984" y="141566"/>
                </a:cubicBezTo>
                <a:cubicBezTo>
                  <a:pt x="121871" y="140261"/>
                  <a:pt x="120603" y="136581"/>
                  <a:pt x="122102" y="133613"/>
                </a:cubicBezTo>
                <a:lnTo>
                  <a:pt x="122102" y="133494"/>
                </a:lnTo>
                <a:lnTo>
                  <a:pt x="122448" y="132782"/>
                </a:lnTo>
                <a:cubicBezTo>
                  <a:pt x="131557" y="119723"/>
                  <a:pt x="139512" y="103221"/>
                  <a:pt x="140665" y="82089"/>
                </a:cubicBezTo>
                <a:cubicBezTo>
                  <a:pt x="142856" y="57871"/>
                  <a:pt x="133978" y="40776"/>
                  <a:pt x="121641" y="27954"/>
                </a:cubicBezTo>
                <a:cubicBezTo>
                  <a:pt x="119911" y="26173"/>
                  <a:pt x="119450" y="23443"/>
                  <a:pt x="120603" y="21187"/>
                </a:cubicBezTo>
                <a:cubicBezTo>
                  <a:pt x="126483" y="10028"/>
                  <a:pt x="135592" y="1243"/>
                  <a:pt x="152196" y="174"/>
                </a:cubicBezTo>
                <a:cubicBezTo>
                  <a:pt x="177562" y="-1013"/>
                  <a:pt x="191398" y="15608"/>
                  <a:pt x="193704" y="36977"/>
                </a:cubicBezTo>
                <a:cubicBezTo>
                  <a:pt x="197163" y="60720"/>
                  <a:pt x="189092" y="79715"/>
                  <a:pt x="179868" y="91587"/>
                </a:cubicBezTo>
                <a:cubicBezTo>
                  <a:pt x="178714" y="93961"/>
                  <a:pt x="176408" y="95148"/>
                  <a:pt x="175256" y="97523"/>
                </a:cubicBezTo>
                <a:cubicBezTo>
                  <a:pt x="174333" y="99422"/>
                  <a:pt x="174102" y="103815"/>
                  <a:pt x="174794" y="106664"/>
                </a:cubicBezTo>
                <a:cubicBezTo>
                  <a:pt x="175025" y="107851"/>
                  <a:pt x="175601" y="108801"/>
                  <a:pt x="176524" y="109632"/>
                </a:cubicBezTo>
                <a:cubicBezTo>
                  <a:pt x="179752" y="112481"/>
                  <a:pt x="186324" y="114499"/>
                  <a:pt x="190360" y="116636"/>
                </a:cubicBezTo>
                <a:cubicBezTo>
                  <a:pt x="196125" y="119011"/>
                  <a:pt x="200737" y="121385"/>
                  <a:pt x="205349" y="123759"/>
                </a:cubicBezTo>
                <a:cubicBezTo>
                  <a:pt x="214573" y="128508"/>
                  <a:pt x="224950" y="135631"/>
                  <a:pt x="228409" y="145129"/>
                </a:cubicBezTo>
                <a:cubicBezTo>
                  <a:pt x="230715" y="151065"/>
                  <a:pt x="229562" y="162936"/>
                  <a:pt x="226103" y="167684"/>
                </a:cubicBezTo>
                <a:cubicBezTo>
                  <a:pt x="218609" y="178726"/>
                  <a:pt x="197047" y="180506"/>
                  <a:pt x="179291" y="182643"/>
                </a:cubicBezTo>
                <a:cubicBezTo>
                  <a:pt x="176985" y="182762"/>
                  <a:pt x="174794" y="181574"/>
                  <a:pt x="173641" y="179437"/>
                </a:cubicBezTo>
                <a:moveTo>
                  <a:pt x="114" y="203181"/>
                </a:moveTo>
                <a:lnTo>
                  <a:pt x="114" y="194870"/>
                </a:lnTo>
                <a:cubicBezTo>
                  <a:pt x="114" y="192497"/>
                  <a:pt x="1267" y="190122"/>
                  <a:pt x="2420" y="187748"/>
                </a:cubicBezTo>
                <a:cubicBezTo>
                  <a:pt x="6917" y="178369"/>
                  <a:pt x="16025" y="172434"/>
                  <a:pt x="23981" y="166616"/>
                </a:cubicBezTo>
                <a:cubicBezTo>
                  <a:pt x="24212" y="166498"/>
                  <a:pt x="24442" y="166260"/>
                  <a:pt x="24673" y="166141"/>
                </a:cubicBezTo>
                <a:cubicBezTo>
                  <a:pt x="31476" y="162699"/>
                  <a:pt x="38279" y="159137"/>
                  <a:pt x="46234" y="155694"/>
                </a:cubicBezTo>
                <a:cubicBezTo>
                  <a:pt x="48194" y="154745"/>
                  <a:pt x="50962" y="153676"/>
                  <a:pt x="53152" y="152726"/>
                </a:cubicBezTo>
                <a:cubicBezTo>
                  <a:pt x="53959" y="152370"/>
                  <a:pt x="54651" y="151895"/>
                  <a:pt x="55112" y="151183"/>
                </a:cubicBezTo>
                <a:cubicBezTo>
                  <a:pt x="58456" y="147028"/>
                  <a:pt x="62030" y="138480"/>
                  <a:pt x="58802" y="131950"/>
                </a:cubicBezTo>
                <a:cubicBezTo>
                  <a:pt x="57649" y="129576"/>
                  <a:pt x="56496" y="128389"/>
                  <a:pt x="54305" y="126133"/>
                </a:cubicBezTo>
                <a:lnTo>
                  <a:pt x="54075" y="125896"/>
                </a:lnTo>
                <a:cubicBezTo>
                  <a:pt x="43698" y="114024"/>
                  <a:pt x="34589" y="93843"/>
                  <a:pt x="36895" y="70218"/>
                </a:cubicBezTo>
                <a:cubicBezTo>
                  <a:pt x="39201" y="46474"/>
                  <a:pt x="54190" y="29854"/>
                  <a:pt x="79556" y="29854"/>
                </a:cubicBezTo>
                <a:cubicBezTo>
                  <a:pt x="104807" y="29854"/>
                  <a:pt x="119796" y="46355"/>
                  <a:pt x="123371" y="69980"/>
                </a:cubicBezTo>
                <a:cubicBezTo>
                  <a:pt x="123371" y="70218"/>
                  <a:pt x="123371" y="70336"/>
                  <a:pt x="123485" y="70574"/>
                </a:cubicBezTo>
                <a:cubicBezTo>
                  <a:pt x="124523" y="84701"/>
                  <a:pt x="121179" y="97642"/>
                  <a:pt x="117721" y="105951"/>
                </a:cubicBezTo>
                <a:cubicBezTo>
                  <a:pt x="114377" y="114143"/>
                  <a:pt x="110918" y="119960"/>
                  <a:pt x="106421" y="125777"/>
                </a:cubicBezTo>
                <a:cubicBezTo>
                  <a:pt x="106191" y="126014"/>
                  <a:pt x="106075" y="126252"/>
                  <a:pt x="105960" y="126490"/>
                </a:cubicBezTo>
                <a:cubicBezTo>
                  <a:pt x="104807" y="128389"/>
                  <a:pt x="102962" y="129576"/>
                  <a:pt x="101809" y="131476"/>
                </a:cubicBezTo>
                <a:cubicBezTo>
                  <a:pt x="101579" y="131832"/>
                  <a:pt x="101463" y="132188"/>
                  <a:pt x="101348" y="132663"/>
                </a:cubicBezTo>
                <a:cubicBezTo>
                  <a:pt x="99387" y="139667"/>
                  <a:pt x="101579" y="148809"/>
                  <a:pt x="103885" y="152251"/>
                </a:cubicBezTo>
                <a:cubicBezTo>
                  <a:pt x="105037" y="154507"/>
                  <a:pt x="109419" y="154626"/>
                  <a:pt x="112878" y="155694"/>
                </a:cubicBezTo>
                <a:cubicBezTo>
                  <a:pt x="113109" y="155813"/>
                  <a:pt x="113224" y="155813"/>
                  <a:pt x="113454" y="155931"/>
                </a:cubicBezTo>
                <a:cubicBezTo>
                  <a:pt x="127175" y="161867"/>
                  <a:pt x="140781" y="168872"/>
                  <a:pt x="151042" y="178251"/>
                </a:cubicBezTo>
                <a:cubicBezTo>
                  <a:pt x="151158" y="178369"/>
                  <a:pt x="151273" y="178488"/>
                  <a:pt x="151388" y="178488"/>
                </a:cubicBezTo>
                <a:cubicBezTo>
                  <a:pt x="154386" y="181574"/>
                  <a:pt x="158306" y="185730"/>
                  <a:pt x="159921" y="191428"/>
                </a:cubicBezTo>
                <a:cubicBezTo>
                  <a:pt x="160266" y="192734"/>
                  <a:pt x="160382" y="194159"/>
                  <a:pt x="160382" y="195464"/>
                </a:cubicBezTo>
                <a:lnTo>
                  <a:pt x="160382" y="204724"/>
                </a:lnTo>
                <a:cubicBezTo>
                  <a:pt x="160382" y="205318"/>
                  <a:pt x="160266" y="205912"/>
                  <a:pt x="160151" y="206387"/>
                </a:cubicBezTo>
                <a:cubicBezTo>
                  <a:pt x="156231" y="218733"/>
                  <a:pt x="140435" y="222295"/>
                  <a:pt x="125792" y="225738"/>
                </a:cubicBezTo>
                <a:cubicBezTo>
                  <a:pt x="100425" y="230486"/>
                  <a:pt x="64682" y="230486"/>
                  <a:pt x="38163" y="225738"/>
                </a:cubicBezTo>
                <a:cubicBezTo>
                  <a:pt x="25480" y="223363"/>
                  <a:pt x="11644" y="219802"/>
                  <a:pt x="4726" y="211491"/>
                </a:cubicBezTo>
                <a:cubicBezTo>
                  <a:pt x="2420" y="210305"/>
                  <a:pt x="1267" y="207930"/>
                  <a:pt x="114" y="203181"/>
                </a:cubicBezTo>
              </a:path>
            </a:pathLst>
          </a:custGeom>
          <a:solidFill>
            <a:schemeClr val="lt1">
              <a:lumMod val="100000"/>
            </a:schemeClr>
          </a:solidFill>
          <a:ln w="81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图片 33" descr="343439383331313b343532303033313bd3a6d3c3c9ccb3c7"/>
          <p:cNvSpPr/>
          <p:nvPr>
            <p:custDataLst>
              <p:tags r:id="rId19"/>
            </p:custDataLst>
          </p:nvPr>
        </p:nvSpPr>
        <p:spPr>
          <a:xfrm>
            <a:off x="5825225" y="4089214"/>
            <a:ext cx="198419" cy="221626"/>
          </a:xfrm>
          <a:custGeom>
            <a:avLst/>
            <a:gdLst>
              <a:gd name="connsiteX0" fmla="*/ 169872 w 208931"/>
              <a:gd name="connsiteY0" fmla="*/ 233482 h 233368"/>
              <a:gd name="connsiteX1" fmla="*/ 39290 w 208931"/>
              <a:gd name="connsiteY1" fmla="*/ 233482 h 233368"/>
              <a:gd name="connsiteX2" fmla="*/ 115 w 208931"/>
              <a:gd name="connsiteY2" fmla="*/ 194587 h 233368"/>
              <a:gd name="connsiteX3" fmla="*/ 115 w 208931"/>
              <a:gd name="connsiteY3" fmla="*/ 39009 h 233368"/>
              <a:gd name="connsiteX4" fmla="*/ 39290 w 208931"/>
              <a:gd name="connsiteY4" fmla="*/ 114 h 233368"/>
              <a:gd name="connsiteX5" fmla="*/ 169872 w 208931"/>
              <a:gd name="connsiteY5" fmla="*/ 114 h 233368"/>
              <a:gd name="connsiteX6" fmla="*/ 209046 w 208931"/>
              <a:gd name="connsiteY6" fmla="*/ 39009 h 233368"/>
              <a:gd name="connsiteX7" fmla="*/ 209046 w 208931"/>
              <a:gd name="connsiteY7" fmla="*/ 194587 h 233368"/>
              <a:gd name="connsiteX8" fmla="*/ 169872 w 208931"/>
              <a:gd name="connsiteY8" fmla="*/ 233482 h 233368"/>
              <a:gd name="connsiteX9" fmla="*/ 104581 w 208931"/>
              <a:gd name="connsiteY9" fmla="*/ 107537 h 233368"/>
              <a:gd name="connsiteX10" fmla="*/ 156813 w 208931"/>
              <a:gd name="connsiteY10" fmla="*/ 53826 h 233368"/>
              <a:gd name="connsiteX11" fmla="*/ 143755 w 208931"/>
              <a:gd name="connsiteY11" fmla="*/ 40398 h 233368"/>
              <a:gd name="connsiteX12" fmla="*/ 130697 w 208931"/>
              <a:gd name="connsiteY12" fmla="*/ 53826 h 233368"/>
              <a:gd name="connsiteX13" fmla="*/ 104581 w 208931"/>
              <a:gd name="connsiteY13" fmla="*/ 80682 h 233368"/>
              <a:gd name="connsiteX14" fmla="*/ 78464 w 208931"/>
              <a:gd name="connsiteY14" fmla="*/ 53826 h 233368"/>
              <a:gd name="connsiteX15" fmla="*/ 65406 w 208931"/>
              <a:gd name="connsiteY15" fmla="*/ 40398 h 233368"/>
              <a:gd name="connsiteX16" fmla="*/ 52348 w 208931"/>
              <a:gd name="connsiteY16" fmla="*/ 53826 h 233368"/>
              <a:gd name="connsiteX17" fmla="*/ 104581 w 208931"/>
              <a:gd name="connsiteY17" fmla="*/ 107537 h 233368"/>
              <a:gd name="connsiteX18" fmla="*/ 130697 w 208931"/>
              <a:gd name="connsiteY18" fmla="*/ 188105 h 233368"/>
              <a:gd name="connsiteX19" fmla="*/ 143755 w 208931"/>
              <a:gd name="connsiteY19" fmla="*/ 174677 h 233368"/>
              <a:gd name="connsiteX20" fmla="*/ 130697 w 208931"/>
              <a:gd name="connsiteY20" fmla="*/ 161249 h 233368"/>
              <a:gd name="connsiteX21" fmla="*/ 78464 w 208931"/>
              <a:gd name="connsiteY21" fmla="*/ 161249 h 233368"/>
              <a:gd name="connsiteX22" fmla="*/ 65406 w 208931"/>
              <a:gd name="connsiteY22" fmla="*/ 174677 h 233368"/>
              <a:gd name="connsiteX23" fmla="*/ 78464 w 208931"/>
              <a:gd name="connsiteY23" fmla="*/ 188105 h 233368"/>
              <a:gd name="connsiteX24" fmla="*/ 130697 w 208931"/>
              <a:gd name="connsiteY24" fmla="*/ 188105 h 23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8931" h="233368">
                <a:moveTo>
                  <a:pt x="169872" y="233482"/>
                </a:moveTo>
                <a:lnTo>
                  <a:pt x="39290" y="233482"/>
                </a:lnTo>
                <a:cubicBezTo>
                  <a:pt x="17091" y="233482"/>
                  <a:pt x="115" y="216628"/>
                  <a:pt x="115" y="194587"/>
                </a:cubicBezTo>
                <a:lnTo>
                  <a:pt x="115" y="39009"/>
                </a:lnTo>
                <a:cubicBezTo>
                  <a:pt x="115" y="16968"/>
                  <a:pt x="17091" y="114"/>
                  <a:pt x="39290" y="114"/>
                </a:cubicBezTo>
                <a:lnTo>
                  <a:pt x="169872" y="114"/>
                </a:lnTo>
                <a:cubicBezTo>
                  <a:pt x="192071" y="114"/>
                  <a:pt x="209046" y="16968"/>
                  <a:pt x="209046" y="39009"/>
                </a:cubicBezTo>
                <a:lnTo>
                  <a:pt x="209046" y="194587"/>
                </a:lnTo>
                <a:cubicBezTo>
                  <a:pt x="209046" y="216628"/>
                  <a:pt x="192071" y="233482"/>
                  <a:pt x="169872" y="233482"/>
                </a:cubicBezTo>
                <a:moveTo>
                  <a:pt x="104581" y="107537"/>
                </a:moveTo>
                <a:cubicBezTo>
                  <a:pt x="133308" y="107537"/>
                  <a:pt x="156813" y="83367"/>
                  <a:pt x="156813" y="53826"/>
                </a:cubicBezTo>
                <a:cubicBezTo>
                  <a:pt x="156813" y="45769"/>
                  <a:pt x="151590" y="40398"/>
                  <a:pt x="143755" y="40398"/>
                </a:cubicBezTo>
                <a:cubicBezTo>
                  <a:pt x="135920" y="40398"/>
                  <a:pt x="130697" y="45769"/>
                  <a:pt x="130697" y="53826"/>
                </a:cubicBezTo>
                <a:cubicBezTo>
                  <a:pt x="130697" y="68596"/>
                  <a:pt x="118944" y="80682"/>
                  <a:pt x="104581" y="80682"/>
                </a:cubicBezTo>
                <a:cubicBezTo>
                  <a:pt x="90217" y="80682"/>
                  <a:pt x="78464" y="68596"/>
                  <a:pt x="78464" y="53826"/>
                </a:cubicBezTo>
                <a:cubicBezTo>
                  <a:pt x="78464" y="45769"/>
                  <a:pt x="73241" y="40398"/>
                  <a:pt x="65406" y="40398"/>
                </a:cubicBezTo>
                <a:cubicBezTo>
                  <a:pt x="57571" y="40398"/>
                  <a:pt x="52348" y="45769"/>
                  <a:pt x="52348" y="53826"/>
                </a:cubicBezTo>
                <a:cubicBezTo>
                  <a:pt x="52348" y="83367"/>
                  <a:pt x="75852" y="107537"/>
                  <a:pt x="104581" y="107537"/>
                </a:cubicBezTo>
                <a:moveTo>
                  <a:pt x="130697" y="188105"/>
                </a:moveTo>
                <a:cubicBezTo>
                  <a:pt x="138532" y="188105"/>
                  <a:pt x="143755" y="182734"/>
                  <a:pt x="143755" y="174677"/>
                </a:cubicBezTo>
                <a:cubicBezTo>
                  <a:pt x="143755" y="166620"/>
                  <a:pt x="138532" y="161249"/>
                  <a:pt x="130697" y="161249"/>
                </a:cubicBezTo>
                <a:lnTo>
                  <a:pt x="78464" y="161249"/>
                </a:lnTo>
                <a:cubicBezTo>
                  <a:pt x="70629" y="161249"/>
                  <a:pt x="65406" y="166620"/>
                  <a:pt x="65406" y="174677"/>
                </a:cubicBezTo>
                <a:cubicBezTo>
                  <a:pt x="65406" y="182734"/>
                  <a:pt x="70629" y="188105"/>
                  <a:pt x="78464" y="188105"/>
                </a:cubicBezTo>
                <a:lnTo>
                  <a:pt x="130697" y="188105"/>
                </a:lnTo>
              </a:path>
            </a:pathLst>
          </a:custGeom>
          <a:solidFill>
            <a:schemeClr val="lt1">
              <a:lumMod val="100000"/>
            </a:schemeClr>
          </a:solidFill>
          <a:ln w="78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2" name="图片 62" descr="343435383036303b343532343134393bcdb7c4d4b7e7b1a9"/>
          <p:cNvSpPr/>
          <p:nvPr>
            <p:custDataLst>
              <p:tags r:id="rId20"/>
            </p:custDataLst>
          </p:nvPr>
        </p:nvSpPr>
        <p:spPr>
          <a:xfrm>
            <a:off x="2122500" y="3420911"/>
            <a:ext cx="215947" cy="252193"/>
          </a:xfrm>
          <a:custGeom>
            <a:avLst/>
            <a:gdLst>
              <a:gd name="connsiteX0" fmla="*/ 126016 w 227388"/>
              <a:gd name="connsiteY0" fmla="*/ 114 h 265555"/>
              <a:gd name="connsiteX1" fmla="*/ 25814 w 227388"/>
              <a:gd name="connsiteY1" fmla="*/ 85492 h 265555"/>
              <a:gd name="connsiteX2" fmla="*/ 1521 w 227388"/>
              <a:gd name="connsiteY2" fmla="*/ 128349 h 265555"/>
              <a:gd name="connsiteX3" fmla="*/ 10814 w 227388"/>
              <a:gd name="connsiteY3" fmla="*/ 144298 h 265555"/>
              <a:gd name="connsiteX4" fmla="*/ 27204 w 227388"/>
              <a:gd name="connsiteY4" fmla="*/ 144298 h 265555"/>
              <a:gd name="connsiteX5" fmla="*/ 27204 w 227388"/>
              <a:gd name="connsiteY5" fmla="*/ 197565 h 265555"/>
              <a:gd name="connsiteX6" fmla="*/ 55901 w 227388"/>
              <a:gd name="connsiteY6" fmla="*/ 220183 h 265555"/>
              <a:gd name="connsiteX7" fmla="*/ 74281 w 227388"/>
              <a:gd name="connsiteY7" fmla="*/ 217643 h 265555"/>
              <a:gd name="connsiteX8" fmla="*/ 74281 w 227388"/>
              <a:gd name="connsiteY8" fmla="*/ 248512 h 265555"/>
              <a:gd name="connsiteX9" fmla="*/ 91440 w 227388"/>
              <a:gd name="connsiteY9" fmla="*/ 265670 h 265555"/>
              <a:gd name="connsiteX10" fmla="*/ 147212 w 227388"/>
              <a:gd name="connsiteY10" fmla="*/ 265670 h 265555"/>
              <a:gd name="connsiteX11" fmla="*/ 164375 w 227388"/>
              <a:gd name="connsiteY11" fmla="*/ 248512 h 265555"/>
              <a:gd name="connsiteX12" fmla="*/ 164375 w 227388"/>
              <a:gd name="connsiteY12" fmla="*/ 195514 h 265555"/>
              <a:gd name="connsiteX13" fmla="*/ 227504 w 227388"/>
              <a:gd name="connsiteY13" fmla="*/ 101576 h 265555"/>
              <a:gd name="connsiteX14" fmla="*/ 126016 w 227388"/>
              <a:gd name="connsiteY14" fmla="*/ 114 h 265555"/>
              <a:gd name="connsiteX15" fmla="*/ 162868 w 227388"/>
              <a:gd name="connsiteY15" fmla="*/ 91535 h 265555"/>
              <a:gd name="connsiteX16" fmla="*/ 107541 w 227388"/>
              <a:gd name="connsiteY16" fmla="*/ 149689 h 265555"/>
              <a:gd name="connsiteX17" fmla="*/ 100188 w 227388"/>
              <a:gd name="connsiteY17" fmla="*/ 146110 h 265555"/>
              <a:gd name="connsiteX18" fmla="*/ 106015 w 227388"/>
              <a:gd name="connsiteY18" fmla="*/ 106293 h 265555"/>
              <a:gd name="connsiteX19" fmla="*/ 80719 w 227388"/>
              <a:gd name="connsiteY19" fmla="*/ 106293 h 265555"/>
              <a:gd name="connsiteX20" fmla="*/ 77609 w 227388"/>
              <a:gd name="connsiteY20" fmla="*/ 99049 h 265555"/>
              <a:gd name="connsiteX21" fmla="*/ 132940 w 227388"/>
              <a:gd name="connsiteY21" fmla="*/ 40896 h 265555"/>
              <a:gd name="connsiteX22" fmla="*/ 140294 w 227388"/>
              <a:gd name="connsiteY22" fmla="*/ 44474 h 265555"/>
              <a:gd name="connsiteX23" fmla="*/ 134467 w 227388"/>
              <a:gd name="connsiteY23" fmla="*/ 84291 h 265555"/>
              <a:gd name="connsiteX24" fmla="*/ 159762 w 227388"/>
              <a:gd name="connsiteY24" fmla="*/ 84291 h 265555"/>
              <a:gd name="connsiteX25" fmla="*/ 162868 w 227388"/>
              <a:gd name="connsiteY25" fmla="*/ 91535 h 26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7388" h="265555">
                <a:moveTo>
                  <a:pt x="126016" y="114"/>
                </a:moveTo>
                <a:cubicBezTo>
                  <a:pt x="75442" y="114"/>
                  <a:pt x="33523" y="37100"/>
                  <a:pt x="25814" y="85492"/>
                </a:cubicBezTo>
                <a:lnTo>
                  <a:pt x="1521" y="128349"/>
                </a:lnTo>
                <a:cubicBezTo>
                  <a:pt x="-2516" y="135469"/>
                  <a:pt x="2628" y="144298"/>
                  <a:pt x="10814" y="144298"/>
                </a:cubicBezTo>
                <a:lnTo>
                  <a:pt x="27204" y="144298"/>
                </a:lnTo>
                <a:lnTo>
                  <a:pt x="27204" y="197565"/>
                </a:lnTo>
                <a:cubicBezTo>
                  <a:pt x="27204" y="212608"/>
                  <a:pt x="41270" y="223694"/>
                  <a:pt x="55901" y="220183"/>
                </a:cubicBezTo>
                <a:lnTo>
                  <a:pt x="74281" y="217643"/>
                </a:lnTo>
                <a:lnTo>
                  <a:pt x="74281" y="248512"/>
                </a:lnTo>
                <a:cubicBezTo>
                  <a:pt x="74281" y="257988"/>
                  <a:pt x="81964" y="265670"/>
                  <a:pt x="91440" y="265670"/>
                </a:cubicBezTo>
                <a:lnTo>
                  <a:pt x="147212" y="265670"/>
                </a:lnTo>
                <a:cubicBezTo>
                  <a:pt x="156691" y="265670"/>
                  <a:pt x="164375" y="257988"/>
                  <a:pt x="164375" y="248512"/>
                </a:cubicBezTo>
                <a:lnTo>
                  <a:pt x="164375" y="195514"/>
                </a:lnTo>
                <a:cubicBezTo>
                  <a:pt x="201404" y="180387"/>
                  <a:pt x="227504" y="144034"/>
                  <a:pt x="227504" y="101576"/>
                </a:cubicBezTo>
                <a:cubicBezTo>
                  <a:pt x="227501" y="45536"/>
                  <a:pt x="182063" y="114"/>
                  <a:pt x="126016" y="114"/>
                </a:cubicBezTo>
                <a:moveTo>
                  <a:pt x="162868" y="91535"/>
                </a:moveTo>
                <a:lnTo>
                  <a:pt x="107541" y="149689"/>
                </a:lnTo>
                <a:cubicBezTo>
                  <a:pt x="104658" y="152721"/>
                  <a:pt x="99584" y="150250"/>
                  <a:pt x="100188" y="146110"/>
                </a:cubicBezTo>
                <a:lnTo>
                  <a:pt x="106015" y="106293"/>
                </a:lnTo>
                <a:lnTo>
                  <a:pt x="80719" y="106293"/>
                </a:lnTo>
                <a:cubicBezTo>
                  <a:pt x="76948" y="106293"/>
                  <a:pt x="75013" y="101782"/>
                  <a:pt x="77609" y="99049"/>
                </a:cubicBezTo>
                <a:lnTo>
                  <a:pt x="132940" y="40896"/>
                </a:lnTo>
                <a:cubicBezTo>
                  <a:pt x="135823" y="37864"/>
                  <a:pt x="140897" y="40334"/>
                  <a:pt x="140294" y="44474"/>
                </a:cubicBezTo>
                <a:lnTo>
                  <a:pt x="134467" y="84291"/>
                </a:lnTo>
                <a:lnTo>
                  <a:pt x="159762" y="84291"/>
                </a:lnTo>
                <a:cubicBezTo>
                  <a:pt x="163529" y="84291"/>
                  <a:pt x="165468" y="88802"/>
                  <a:pt x="162868" y="91535"/>
                </a:cubicBezTo>
              </a:path>
            </a:pathLst>
          </a:custGeom>
          <a:solidFill>
            <a:schemeClr val="lt1">
              <a:lumMod val="100000"/>
            </a:schemeClr>
          </a:solidFill>
          <a:ln w="919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矩形 19"/>
          <p:cNvSpPr/>
          <p:nvPr>
            <p:custDataLst>
              <p:tags r:id="rId21"/>
            </p:custDataLst>
          </p:nvPr>
        </p:nvSpPr>
        <p:spPr>
          <a:xfrm>
            <a:off x="4211320" y="4633595"/>
            <a:ext cx="3422650" cy="9912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信息化设施迭代升级</a:t>
            </a:r>
            <a:endParaRPr kumimoji="0" lang="zh-CN" altLang="en-US" sz="2400" b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2"/>
            </p:custDataLst>
          </p:nvPr>
        </p:nvSpPr>
        <p:spPr>
          <a:xfrm>
            <a:off x="7585075" y="4089400"/>
            <a:ext cx="4336415" cy="9912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病房改造提升</a:t>
            </a:r>
            <a:endParaRPr kumimoji="0" lang="zh-CN" altLang="en-US" sz="2400" b="1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3"/>
            </p:custDataLst>
          </p:nvPr>
        </p:nvSpPr>
        <p:spPr>
          <a:xfrm>
            <a:off x="468630" y="147955"/>
            <a:ext cx="10342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1" kern="1200" cap="none" spc="0" normalizeH="0" baseline="0" noProof="0"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二、紧盯需求、提质赋能，高度聚焦设备更新的核心要素</a:t>
            </a:r>
            <a:endParaRPr kumimoji="0" sz="3200" b="1" kern="1200" cap="none" spc="0" normalizeH="0" baseline="0" noProof="0"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4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00.xml><?xml version="1.0" encoding="utf-8"?>
<p:tagLst xmlns:p="http://schemas.openxmlformats.org/presentationml/2006/main">
  <p:tag name="KSO_WM_DIAGRAM_VIRTUALLY_FRAME" val="{&quot;height&quot;:239.35000000000005,&quot;left&quot;:417.15,&quot;top&quot;:163.09999999999997,&quot;width&quot;:526.25}"/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TEMPLATE_CATEGORY" val="diagram"/>
  <p:tag name="KSO_WM_TEMPLATE_INDEX" val="824"/>
  <p:tag name="KSO_WM_UNIT_TYPE" val="p_h_h_f"/>
  <p:tag name="KSO_WM_UNIT_INDEX" val="1_1_1_1"/>
  <p:tag name="KSO_WM_UNIT_ID" val="diagram824_1*p_h_h_f*1_1_1_1"/>
  <p:tag name="KSO_WM_UNIT_LAYERLEVEL" val="1_1_1_1"/>
  <p:tag name="KSO_WM_UNIT_VALUE" val="21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p1-1"/>
  <p:tag name="KSO_WM_UNIT_PRESET_TEXT" val="LOREM IPSU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78.3803937007873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17.75,&quot;left&quot;:35.5196062992126,&quot;top&quot;:120.45,&quot;width&quot;:1038.7303937007873}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317.75,&quot;left&quot;:35.5196062992126,&quot;top&quot;:120.45,&quot;width&quot;:1038.7303937007873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17.75,&quot;left&quot;:35.5196062992126,&quot;top&quot;:120.45,&quot;width&quot;:1038.7303937007873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28677_3*n_h_h_i*1_2_2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17.75,&quot;left&quot;:35.5196062992126,&quot;top&quot;:120.45,&quot;width&quot;:1038.7303937007873}"/>
</p:tagLst>
</file>

<file path=ppt/tags/tag10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28677_3*n_h_h_a*1_2_2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317.75,&quot;left&quot;:35.5196062992126,&quot;top&quot;:120.45,&quot;width&quot;:1038.7303937007873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4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28677_3*n_h_h_i*1_2_2_3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17.75,&quot;left&quot;:35.5196062992126,&quot;top&quot;:120.45,&quot;width&quot;:1038.7303937007873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28677_3*n_h_h_i*1_2_3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17.75,&quot;left&quot;:35.5196062992126,&quot;top&quot;:120.45,&quot;width&quot;:1038.7303937007873}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28677_3*n_h_h_a*1_2_3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317.75,&quot;left&quot;:35.5196062992126,&quot;top&quot;:120.45,&quot;width&quot;:1038.7303937007873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28677_3*n_h_h_i*1_2_3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17.75,&quot;left&quot;:35.5196062992126,&quot;top&quot;:120.45,&quot;width&quot;:1038.7303937007873}"/>
</p:tagLst>
</file>

<file path=ppt/tags/tag114.xml><?xml version="1.0" encoding="utf-8"?>
<p:tagLst xmlns:p="http://schemas.openxmlformats.org/presentationml/2006/main">
  <p:tag name="KSO_WM_BEAUTIFY_FLAG" val=""/>
  <p:tag name="KSO_WM_DIAGRAM_VIRTUALLY_FRAME" val="{&quot;height&quot;:317.75,&quot;left&quot;:35.5196062992126,&quot;top&quot;:120.45,&quot;width&quot;:1038.7303937007873}"/>
</p:tagLst>
</file>

<file path=ppt/tags/tag115.xml><?xml version="1.0" encoding="utf-8"?>
<p:tagLst xmlns:p="http://schemas.openxmlformats.org/presentationml/2006/main">
  <p:tag name="KSO_WM_BEAUTIFY_FLAG" val=""/>
  <p:tag name="KSO_WM_DIAGRAM_VIRTUALLY_FRAME" val="{&quot;height&quot;:317.75,&quot;left&quot;:35.5196062992126,&quot;top&quot;:120.45,&quot;width&quot;:1038.7303937007873}"/>
</p:tagLst>
</file>

<file path=ppt/tags/tag116.xml><?xml version="1.0" encoding="utf-8"?>
<p:tagLst xmlns:p="http://schemas.openxmlformats.org/presentationml/2006/main">
  <p:tag name="KSO_WM_BEAUTIFY_FLAG" val=""/>
  <p:tag name="KSO_WM_DIAGRAM_VIRTUALLY_FRAME" val="{&quot;height&quot;:317.75,&quot;left&quot;:35.5196062992126,&quot;top&quot;:120.45,&quot;width&quot;:1038.7303937007873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TEMPLATE_CATEGORY" val="diagram"/>
  <p:tag name="KSO_WM_TEMPLATE_INDEX" val="824"/>
  <p:tag name="KSO_WM_UNIT_TYPE" val="p_h_h_f"/>
  <p:tag name="KSO_WM_UNIT_INDEX" val="1_1_1_1"/>
  <p:tag name="KSO_WM_UNIT_ID" val="diagram824_1*p_h_h_f*1_1_1_1"/>
  <p:tag name="KSO_WM_UNIT_LAYERLEVEL" val="1_1_1_1"/>
  <p:tag name="KSO_WM_UNIT_VALUE" val="21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p1-1"/>
  <p:tag name="KSO_WM_UNIT_PRESET_TEXT" val="LOREM IPSU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4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3*n_h_h_f*1_2_1_1"/>
  <p:tag name="KSO_WM_TEMPLATE_CATEGORY" val="diagram"/>
  <p:tag name="KSO_WM_TEMPLATE_INDEX" val="2023108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。"/>
  <p:tag name="KSO_WM_UNIT_TEXT_FILL_FORE_SCHEMECOLOR_INDEX" val="1"/>
  <p:tag name="KSO_WM_UNIT_TEXT_FILL_TYPE" val="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4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4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4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4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4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4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4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4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4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4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4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13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3_2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3_2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width&quot;:723.022705078125}"/>
  <p:tag name="KSO_WM_DIAGRAM_COLOR_MATCH_VALUE" val="{&quot;shape&quot;:{&quot;fill&quot;:{&quot;gradient&quot;:[{&quot;brightness&quot;:-0.10000000149011612,&quot;colorType&quot;:1,&quot;foreColorIndex&quot;:7,&quot;pos&quot;:0,&quot;transparency&quot;:0},{&quot;brightness&quot;:0.20000000298023224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3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2_1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2_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width&quot;:723.022705078125}"/>
  <p:tag name="KSO_WM_DIAGRAM_COLOR_MATCH_VALUE" val="{&quot;shape&quot;:{&quot;fill&quot;:{&quot;gradient&quot;:[{&quot;brightness&quot;:-0.10000000149011612,&quot;colorType&quot;:1,&quot;foreColorIndex&quot;:6,&quot;pos&quot;:0,&quot;transparency&quot;:0},{&quot;brightness&quot;:0.20000000298023224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3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1_2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width&quot;:723.022705078125}"/>
  <p:tag name="KSO_WM_DIAGRAM_COLOR_MATCH_VALUE" val="{&quot;shape&quot;:{&quot;fill&quot;:{&quot;gradient&quot;:[{&quot;brightness&quot;:-0.10000000149011612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3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112_2*n_h_a*1_1_1"/>
  <p:tag name="KSO_WM_TEMPLATE_CATEGORY" val="diagram"/>
  <p:tag name="KSO_WM_TEMPLATE_INDEX" val="2023111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0"/>
  <p:tag name="KSO_WM_DIAGRAM_GROUP_CODE" val="n1-1"/>
  <p:tag name="KSO_WM_UNIT_TYPE" val="n_h_a"/>
  <p:tag name="KSO_WM_UNIT_INDEX" val="1_1_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&#10;添加项标题"/>
  <p:tag name="KSO_WM_UNIT_TEXT_FILL_FORE_SCHEMECOLOR_INDEX" val="1"/>
  <p:tag name="KSO_WM_UNIT_TEXT_FILL_TYPE" val="1"/>
</p:tagLst>
</file>

<file path=ppt/tags/tag1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2_2*n_h_h_a*1_2_2_1"/>
  <p:tag name="KSO_WM_TEMPLATE_CATEGORY" val="diagram"/>
  <p:tag name="KSO_WM_TEMPLATE_INDEX" val="20231112"/>
  <p:tag name="KSO_WM_UNIT_LAYERLEVEL" val="1_1_1_1"/>
  <p:tag name="KSO_WM_TAG_VERSION" val="3.0"/>
  <p:tag name="KSO_WM_BEAUTIFY_FLAG" val="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2_2*n_h_h_a*1_2_3_1"/>
  <p:tag name="KSO_WM_TEMPLATE_CATEGORY" val="diagram"/>
  <p:tag name="KSO_WM_TEMPLATE_INDEX" val="20231112"/>
  <p:tag name="KSO_WM_UNIT_LAYERLEVEL" val="1_1_1_1"/>
  <p:tag name="KSO_WM_TAG_VERSION" val="3.0"/>
  <p:tag name="KSO_WM_BEAUTIFY_FLAG" val="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4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2_2*n_h_h_a*1_2_1_1"/>
  <p:tag name="KSO_WM_TEMPLATE_CATEGORY" val="diagram"/>
  <p:tag name="KSO_WM_TEMPLATE_INDEX" val="20231112"/>
  <p:tag name="KSO_WM_UNIT_LAYERLEVEL" val="1_1_1_1"/>
  <p:tag name="KSO_WM_TAG_VERSION" val="3.0"/>
  <p:tag name="KSO_WM_BEAUTIFY_FLAG" val="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</p:tagLst>
</file>

<file path=ppt/tags/tag1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21_1*l_h_a*1_3_1"/>
  <p:tag name="KSO_WM_TEMPLATE_CATEGORY" val="diagram"/>
  <p:tag name="KSO_WM_TEMPLATE_INDEX" val="20231021"/>
  <p:tag name="KSO_WM_UNIT_LAYERLEVEL" val="1_1_1"/>
  <p:tag name="KSO_WM_TAG_VERSION" val="3.0"/>
  <p:tag name="KSO_WM_BEAUTIFY_FLAG" val="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36.79998779296875,&quot;width&quot;:71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奖励Reward"/>
</p:tagLst>
</file>

<file path=ppt/tags/tag1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21_1*l_h_a*1_3_1"/>
  <p:tag name="KSO_WM_TEMPLATE_CATEGORY" val="diagram"/>
  <p:tag name="KSO_WM_TEMPLATE_INDEX" val="20231021"/>
  <p:tag name="KSO_WM_UNIT_LAYERLEVEL" val="1_1_1"/>
  <p:tag name="KSO_WM_TAG_VERSION" val="3.0"/>
  <p:tag name="KSO_WM_BEAUTIFY_FLAG" val="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36.79998779296875,&quot;width&quot;:71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奖励Reward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21_1*l_h_a*1_3_1"/>
  <p:tag name="KSO_WM_TEMPLATE_CATEGORY" val="diagram"/>
  <p:tag name="KSO_WM_TEMPLATE_INDEX" val="20231021"/>
  <p:tag name="KSO_WM_UNIT_LAYERLEVEL" val="1_1_1"/>
  <p:tag name="KSO_WM_TAG_VERSION" val="3.0"/>
  <p:tag name="KSO_WM_BEAUTIFY_FLAG" val="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36.79998779296875,&quot;width&quot;:71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奖励Reward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TEMPLATE_CATEGORY" val="diagram"/>
  <p:tag name="KSO_WM_TEMPLATE_INDEX" val="824"/>
  <p:tag name="KSO_WM_UNIT_TYPE" val="p_h_h_f"/>
  <p:tag name="KSO_WM_UNIT_INDEX" val="1_1_1_1"/>
  <p:tag name="KSO_WM_UNIT_ID" val="diagram824_1*p_h_h_f*1_1_1_1"/>
  <p:tag name="KSO_WM_UNIT_LAYERLEVEL" val="1_1_1_1"/>
  <p:tag name="KSO_WM_UNIT_VALUE" val="21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p1-1"/>
  <p:tag name="KSO_WM_UNIT_PRESET_TEXT" val="LOREM IPSU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4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78.3803937007873}"/>
</p:tagLst>
</file>

<file path=ppt/tags/tag164.xml><?xml version="1.0" encoding="utf-8"?>
<p:tagLst xmlns:p="http://schemas.openxmlformats.org/presentationml/2006/main">
  <p:tag name="KSO_WM_BEAUTIFY_FLAG" val=""/>
  <p:tag name="KSO_WM_DIAGRAM_VIRTUALLY_FRAME" val="{&quot;height&quot;:239.35000000000005,&quot;left&quot;:417.15,&quot;top&quot;:163.09999999999997,&quot;width&quot;:526.25}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a*1_3_1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a"/>
  <p:tag name="KSO_WM_UNIT_INDEX" val="1_3_1"/>
  <p:tag name="KSO_WM_UNIT_ISCONTENTSTITLE" val="0"/>
  <p:tag name="KSO_WM_UNIT_ISNUMDGMTITLE" val="0"/>
  <p:tag name="KSO_WM_UNIT_NOCLEAR" val="0"/>
  <p:tag name="KSO_WM_UNIT_VALUE" val="36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3"/>
  <p:tag name="KSO_WM_UNIT_TEXT_FILL_FORE_SCHEMECOLOR_INDEX" val="1"/>
  <p:tag name="KSO_WM_UNIT_TEXT_FILL_TYPE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i*1_1_4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i"/>
  <p:tag name="KSO_WM_UNIT_INDEX" val="1_1_4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a*1_1_1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a"/>
  <p:tag name="KSO_WM_UNIT_INDEX" val="1_1_1"/>
  <p:tag name="KSO_WM_UNIT_ISCONTENTSTITLE" val="0"/>
  <p:tag name="KSO_WM_UNIT_ISNUMDGMTITLE" val="0"/>
  <p:tag name="KSO_WM_UNIT_NOCLEAR" val="0"/>
  <p:tag name="KSO_WM_UNIT_VALUE" val="14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3"/>
  <p:tag name="KSO_WM_UNIT_TEXT_FILL_FORE_SCHEMECOLOR_INDEX" val="1"/>
  <p:tag name="KSO_WM_UNIT_TEXT_FILL_TYPE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a*1_2_1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a"/>
  <p:tag name="KSO_WM_UNIT_INDEX" val="1_2_1"/>
  <p:tag name="KSO_WM_UNIT_ISCONTENTSTITLE" val="0"/>
  <p:tag name="KSO_WM_UNIT_ISNUMDGMTITLE" val="0"/>
  <p:tag name="KSO_WM_UNIT_NOCLEAR" val="0"/>
  <p:tag name="KSO_WM_UNIT_VALUE" val="26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3"/>
  <p:tag name="KSO_WM_UNIT_TEXT_FILL_FORE_SCHEMECOLOR_INDEX" val="1"/>
  <p:tag name="KSO_WM_UNIT_TEXT_FILL_TYPE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i*1_1_5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i"/>
  <p:tag name="KSO_WM_UNIT_INDEX" val="1_1_5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i*1_2_3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i"/>
  <p:tag name="KSO_WM_UNIT_INDEX" val="1_2_3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i*1_3_3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i"/>
  <p:tag name="KSO_WM_UNIT_INDEX" val="1_3_3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a*1_4_1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a"/>
  <p:tag name="KSO_WM_UNIT_INDEX" val="1_4_1"/>
  <p:tag name="KSO_WM_UNIT_ISCONTENTSTITLE" val="0"/>
  <p:tag name="KSO_WM_UNIT_ISNUMDGMTITLE" val="0"/>
  <p:tag name="KSO_WM_UNIT_NOCLEAR" val="0"/>
  <p:tag name="KSO_WM_UNIT_VALUE" val="46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3"/>
  <p:tag name="KSO_WM_UNIT_TEXT_FILL_FORE_SCHEMECOLOR_INDEX" val="1"/>
  <p:tag name="KSO_WM_UNIT_TEXT_FILL_TYPE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062_3*o_h_i*1_4_1"/>
  <p:tag name="KSO_WM_TEMPLATE_CATEGORY" val="diagram"/>
  <p:tag name="KSO_WM_TEMPLATE_INDEX" val="20231062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TYPE" val="o_h_i"/>
  <p:tag name="KSO_WM_UNIT_INDEX" val="1_4_1"/>
  <p:tag name="KSO_WM_DIAGRAM_MAX_ITEMCNT" val="4"/>
  <p:tag name="KSO_WM_DIAGRAM_MIN_ITEMCNT" val="2"/>
  <p:tag name="KSO_WM_DIAGRAM_VIRTUALLY_FRAME" val="{&quot;height&quot;:361.70001220703125,&quot;width&quot;:763.7079467773438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7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3*n_h_h_f*1_2_1_1"/>
  <p:tag name="KSO_WM_TEMPLATE_CATEGORY" val="diagram"/>
  <p:tag name="KSO_WM_TEMPLATE_INDEX" val="2023108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。"/>
  <p:tag name="KSO_WM_UNIT_TEXT_FILL_FORE_SCHEMECOLOR_INDEX" val="1"/>
  <p:tag name="KSO_WM_UNIT_TEXT_FILL_TYPE" val="1"/>
  <p:tag name="KSO_WM_BEAUTIFY_FLAG" val=""/>
</p:tagLst>
</file>

<file path=ppt/tags/tag1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21_1*l_h_a*1_3_1"/>
  <p:tag name="KSO_WM_TEMPLATE_CATEGORY" val="diagram"/>
  <p:tag name="KSO_WM_TEMPLATE_INDEX" val="20231021"/>
  <p:tag name="KSO_WM_UNIT_LAYERLEVEL" val="1_1_1"/>
  <p:tag name="KSO_WM_TAG_VERSION" val="3.0"/>
  <p:tag name="KSO_WM_BEAUTIFY_FLAG" val="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36.79998779296875,&quot;width&quot;:71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奖励Reward"/>
</p:tagLst>
</file>

<file path=ppt/tags/tag1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21_1*l_h_a*1_3_1"/>
  <p:tag name="KSO_WM_TEMPLATE_CATEGORY" val="diagram"/>
  <p:tag name="KSO_WM_TEMPLATE_INDEX" val="20231021"/>
  <p:tag name="KSO_WM_UNIT_LAYERLEVEL" val="1_1_1"/>
  <p:tag name="KSO_WM_TAG_VERSION" val="3.0"/>
  <p:tag name="KSO_WM_BEAUTIFY_FLAG" val="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36.79998779296875,&quot;width&quot;:71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奖励Reward"/>
</p:tagLst>
</file>

<file path=ppt/tags/tag1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21_1*l_h_a*1_3_1"/>
  <p:tag name="KSO_WM_TEMPLATE_CATEGORY" val="diagram"/>
  <p:tag name="KSO_WM_TEMPLATE_INDEX" val="20231021"/>
  <p:tag name="KSO_WM_UNIT_LAYERLEVEL" val="1_1_1"/>
  <p:tag name="KSO_WM_TAG_VERSION" val="3.0"/>
  <p:tag name="KSO_WM_BEAUTIFY_FLAG" val="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36.79998779296875,&quot;width&quot;:717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奖励Reward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3*n_h_h_f*1_2_1_1"/>
  <p:tag name="KSO_WM_TEMPLATE_CATEGORY" val="diagram"/>
  <p:tag name="KSO_WM_TEMPLATE_INDEX" val="2023108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。"/>
  <p:tag name="KSO_WM_UNIT_TEXT_FILL_FORE_SCHEMECOLOR_INDEX" val="1"/>
  <p:tag name="KSO_WM_UNIT_TEXT_FILL_TYPE" val="1"/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3*l_h_i*1_1_1"/>
  <p:tag name="KSO_WM_TEMPLATE_CATEGORY" val="diagram"/>
  <p:tag name="KSO_WM_TEMPLATE_INDEX" val="20231350"/>
  <p:tag name="KSO_WM_UNIT_LAYERLEVEL" val="1_1_1"/>
  <p:tag name="KSO_WM_TAG_VERSION" val="3.0"/>
  <p:tag name="KSO_WM_BEAUTIFY_FLAG" val="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423.8028346456693,&quot;left&quot;:10.05,&quot;top&quot;:103.9,&quot;width&quot;:94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3*l_h_i*1_1_1"/>
  <p:tag name="KSO_WM_TEMPLATE_CATEGORY" val="diagram"/>
  <p:tag name="KSO_WM_TEMPLATE_INDEX" val="20231350"/>
  <p:tag name="KSO_WM_UNIT_LAYERLEVEL" val="1_1_1"/>
  <p:tag name="KSO_WM_TAG_VERSION" val="3.0"/>
  <p:tag name="KSO_WM_BEAUTIFY_FLAG" val="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423.8028346456693,&quot;left&quot;:10.05,&quot;top&quot;:103.9,&quot;width&quot;:94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18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28677_3*n_h_h_i*1_2_2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18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28677_3*n_h_h_a*1_2_2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28677_3*n_h_h_i*1_2_3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28677_3*n_h_h_a*1_2_3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19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380.4493713378906,&quot;width&quot;:851.49310302734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84_2*n_h_i*1_1_2"/>
  <p:tag name="KSO_WM_TEMPLATE_CATEGORY" val="diagram"/>
  <p:tag name="KSO_WM_TEMPLATE_INDEX" val="20231084"/>
  <p:tag name="KSO_WM_UNIT_LAYERLEVEL" val="1_1_1"/>
  <p:tag name="KSO_WM_TAG_VERSION" val="3.0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03.6000061035156,&quot;width&quot;:763.3499755859375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99999976158142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4_2*n_h_a*1_1_1"/>
  <p:tag name="KSO_WM_TEMPLATE_CATEGORY" val="diagram"/>
  <p:tag name="KSO_WM_TEMPLATE_INDEX" val="20231084"/>
  <p:tag name="KSO_WM_UNIT_LAYERLEVEL" val="1_1_1"/>
  <p:tag name="KSO_WM_TAG_VERSION" val="3.0"/>
  <p:tag name="KSO_WM_BEAUTIFY_FLAG" val=""/>
  <p:tag name="KSO_WM_UNIT_ISCONTENTSTITLE" val="0"/>
  <p:tag name="KSO_WM_UNIT_ISNUMDGMTITLE" val="0"/>
  <p:tag name="KSO_WM_UNIT_NOCLEAR" val="0"/>
  <p:tag name="KSO_WM_UNIT_VALUE" val="25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03.6000061035156,&quot;width&quot;:763.3499755859375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&#10;加项标题"/>
  <p:tag name="KSO_WM_UNIT_FILL_TYPE" val="3"/>
  <p:tag name="KSO_WM_UNIT_TEXT_FILL_FORE_SCHEMECOLOR_INDEX" val="1"/>
  <p:tag name="KSO_WM_UNIT_TEXT_FILL_TYPE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3*l_h_i*1_1_1"/>
  <p:tag name="KSO_WM_TEMPLATE_CATEGORY" val="diagram"/>
  <p:tag name="KSO_WM_TEMPLATE_INDEX" val="20231350"/>
  <p:tag name="KSO_WM_UNIT_LAYERLEVEL" val="1_1_1"/>
  <p:tag name="KSO_WM_TAG_VERSION" val="3.0"/>
  <p:tag name="KSO_WM_BEAUTIFY_FLAG" val="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423.8028346456693,&quot;left&quot;:10.05,&quot;top&quot;:103.9,&quot;width&quot;:94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196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477.8645669291339,&quot;left&quot;:36.70748031496063,&quot;top&quot;:27.15,&quot;width&quot;:839.55031496063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4*n_h_h_a*1_2_1_1"/>
  <p:tag name="KSO_WM_TEMPLATE_CATEGORY" val="diagram"/>
  <p:tag name="KSO_WM_UNIT_LAYERLEVEL" val="1_1_1_1"/>
  <p:tag name="KSO_WM_BEAUTIFY_FLAG" val=""/>
  <p:tag name="KSO_WM_UNIT_VALUE" val="6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4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28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2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31496_4*n_h_h_i*1_2_4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199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4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2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477.8645669291339,&quot;left&quot;:26.807480314960628,&quot;top&quot;:27.15,&quot;width&quot;:911.2925196850395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4*n_h_h_a*1_2_1_1"/>
  <p:tag name="KSO_WM_TEMPLATE_CATEGORY" val="diagram"/>
  <p:tag name="KSO_WM_UNIT_LAYERLEVEL" val="1_1_1_1"/>
  <p:tag name="KSO_WM_BEAUTIFY_FLAG" val="#wm#"/>
  <p:tag name="KSO_WM_UNIT_VALUE" val="6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477.8645669291339,&quot;left&quot;:36.70748031496063,&quot;top&quot;:27.15,&quot;width&quot;:839.55031496063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4*n_h_h_a*1_2_3_1"/>
  <p:tag name="KSO_WM_TEMPLATE_CATEGORY" val="diagram"/>
  <p:tag name="KSO_WM_UNIT_LAYERLEVEL" val="1_1_1_1"/>
  <p:tag name="KSO_WM_BEAUTIFY_FLAG" val=""/>
  <p:tag name="KSO_WM_UNIT_VALUE" val="6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01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4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202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4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2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4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36.70748031496063,&quot;top&quot;:27.15,&quot;width&quot;:839.5503149606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204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477.8645669291339,&quot;left&quot;:36.70748031496063,&quot;top&quot;:27.15,&quot;width&quot;:839.55031496063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4_1"/>
  <p:tag name="KSO_WM_UNIT_ID" val="diagram20231496_4*n_h_h_a*1_2_4_1"/>
  <p:tag name="KSO_WM_TEMPLATE_CATEGORY" val="diagram"/>
  <p:tag name="KSO_WM_UNIT_LAYERLEVEL" val="1_1_1_1"/>
  <p:tag name="KSO_WM_BEAUTIFY_FLAG" val=""/>
  <p:tag name="KSO_WM_UNIT_VALUE" val="6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ISLIDE.ICON" val="#140735;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25,&quot;width&quot;:721.5999755859375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0938_2*m_h_a*1_1_1"/>
  <p:tag name="KSO_WM_TEMPLATE_CATEGORY" val="diagram"/>
  <p:tag name="KSO_WM_TEMPLATE_INDEX" val="20230938"/>
  <p:tag name="KSO_WM_UNIT_LAYERLEVEL" val="1_1_1"/>
  <p:tag name="KSO_WM_TAG_VERSION" val="3.0"/>
  <p:tag name="KSO_WM_BEAUTIFY_FLAG" val=""/>
  <p:tag name="KSO_WM_UNIT_PRESET_TEXT" val="添加标题"/>
  <p:tag name="KSO_WM_UNIT_FILL_TYPE" val="3"/>
</p:tagLst>
</file>

<file path=ppt/tags/tag21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25,&quot;width&quot;:721.5999755859375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0938_2*m_h_a*1_3_1"/>
  <p:tag name="KSO_WM_TEMPLATE_CATEGORY" val="diagram"/>
  <p:tag name="KSO_WM_TEMPLATE_INDEX" val="20230938"/>
  <p:tag name="KSO_WM_UNIT_LAYERLEVEL" val="1_1_1"/>
  <p:tag name="KSO_WM_TAG_VERSION" val="3.0"/>
  <p:tag name="KSO_WM_BEAUTIFY_FLAG" val=""/>
  <p:tag name="KSO_WM_UNIT_PRESET_TEXT" val="添加标题"/>
  <p:tag name="KSO_WM_UNIT_FILL_TYPE" val="3"/>
</p:tagLst>
</file>

<file path=ppt/tags/tag21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25,&quot;width&quot;:721.5999755859375}"/>
  <p:tag name="KSO_WM_DIAGRAM_COLOR_MATCH_VALUE" val="{&quot;shape&quot;:{&quot;fill&quot;:{&quot;gradient&quot;:[{&quot;brightness&quot;:0,&quot;colorType&quot;:1,&quot;foreColorIndex&quot;:8,&quot;pos&quot;:0.30000001192092896,&quot;transparency&quot;:0},{&quot;brightness&quot;:0.6000000238418579,&quot;colorType&quot;:1,&quot;foreColorIndex&quot;:8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0938_2*m_h_a*1_2_1"/>
  <p:tag name="KSO_WM_TEMPLATE_CATEGORY" val="diagram"/>
  <p:tag name="KSO_WM_TEMPLATE_INDEX" val="20230938"/>
  <p:tag name="KSO_WM_UNIT_LAYERLEVEL" val="1_1_1"/>
  <p:tag name="KSO_WM_TAG_VERSION" val="3.0"/>
  <p:tag name="KSO_WM_BEAUTIFY_FLAG" val=""/>
  <p:tag name="KSO_WM_UNIT_PRESET_TEXT" val="添加标题"/>
  <p:tag name="KSO_WM_UNIT_FILL_TYPE" val="3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3*l_h_i*1_1_1"/>
  <p:tag name="KSO_WM_TEMPLATE_CATEGORY" val="diagram"/>
  <p:tag name="KSO_WM_TEMPLATE_INDEX" val="20231350"/>
  <p:tag name="KSO_WM_UNIT_LAYERLEVEL" val="1_1_1"/>
  <p:tag name="KSO_WM_TAG_VERSION" val="3.0"/>
  <p:tag name="KSO_WM_BEAUTIFY_FLAG" val="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423.8028346456693,&quot;left&quot;:10.05,&quot;top&quot;:103.9,&quot;width&quot;:94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1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454.3,&quot;left&quot;:35.5196062992126,&quot;top&quot;:120.45,&quot;width&quot;:913.1803937007874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21.xml><?xml version="1.0" encoding="utf-8"?>
<p:tagLst xmlns:p="http://schemas.openxmlformats.org/presentationml/2006/main">
  <p:tag name="KSO_WM_DIAGRAM_VIRTUALLY_FRAME" val="{&quot;height&quot;:454.3,&quot;left&quot;:35.5196062992126,&quot;top&quot;:120.45,&quot;width&quot;:913.1803937007874}"/>
</p:tagLst>
</file>

<file path=ppt/tags/tag2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3*n_h_h_f*1_2_1_1"/>
  <p:tag name="KSO_WM_TEMPLATE_CATEGORY" val="diagram"/>
  <p:tag name="KSO_WM_TEMPLATE_INDEX" val="2023108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。"/>
  <p:tag name="KSO_WM_UNIT_TEXT_FILL_FORE_SCHEMECOLOR_INDEX" val="1"/>
  <p:tag name="KSO_WM_UNIT_TEXT_FILL_TYPE" val="1"/>
  <p:tag name="KSO_WM_BEAUTIFY_FLAG" val=""/>
</p:tagLst>
</file>

<file path=ppt/tags/tag223.xml><?xml version="1.0" encoding="utf-8"?>
<p:tagLst xmlns:p="http://schemas.openxmlformats.org/presentationml/2006/main">
  <p:tag name="KSO_WM_DIAGRAM_VIRTUALLY_FRAME" val="{&quot;height&quot;:454.3,&quot;left&quot;:35.5196062992126,&quot;top&quot;:120.45,&quot;width&quot;:913.1803937007874}"/>
  <p:tag name="KSO_WM_BEAUTIFY_FLAG" val="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26.xml><?xml version="1.0" encoding="utf-8"?>
<p:tagLst xmlns:p="http://schemas.openxmlformats.org/presentationml/2006/main">
  <p:tag name="KSO_WM_DIAGRAM_VIRTUALLY_FRAME" val="{&quot;height&quot;:454.3,&quot;left&quot;:35.5196062992126,&quot;top&quot;:120.45,&quot;width&quot;:913.1803937007874}"/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28677_3*n_h_h_i*1_2_2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2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28677_3*n_h_h_a*1_2_2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454.3,&quot;left&quot;:35.5196062992126,&quot;top&quot;:120.45,&quot;width&quot;:913.1803937007874}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28677_3*n_h_h_i*1_2_2_3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DIAGRAM_VIRTUALLY_FRAME" val="{&quot;height&quot;:454.3,&quot;left&quot;:35.5196062992126,&quot;top&quot;:120.45,&quot;width&quot;:913.1803937007874}"/>
</p:tagLst>
</file>

<file path=ppt/tags/tag238.xml><?xml version="1.0" encoding="utf-8"?>
<p:tagLst xmlns:p="http://schemas.openxmlformats.org/presentationml/2006/main">
  <p:tag name="KSO_WM_DIAGRAM_VIRTUALLY_FRAME" val="{&quot;height&quot;:454.3,&quot;left&quot;:35.5196062992126,&quot;top&quot;:120.45,&quot;width&quot;:913.1803937007874}"/>
  <p:tag name="KSO_WM_BEAUTIFY_FLAG" val=""/>
</p:tagLst>
</file>

<file path=ppt/tags/tag239.xml><?xml version="1.0" encoding="utf-8"?>
<p:tagLst xmlns:p="http://schemas.openxmlformats.org/presentationml/2006/main">
  <p:tag name="KSO_WM_DIAGRAM_VIRTUALLY_FRAME" val="{&quot;height&quot;:454.3,&quot;left&quot;:35.5196062992126,&quot;top&quot;:120.45,&quot;width&quot;:913.1803937007874}"/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28677_3*n_h_h_i*1_2_3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24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28677_3*n_h_h_a*1_2_3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3*n_h_h_f*1_2_1_1"/>
  <p:tag name="KSO_WM_TEMPLATE_CATEGORY" val="diagram"/>
  <p:tag name="KSO_WM_TEMPLATE_INDEX" val="2023108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。"/>
  <p:tag name="KSO_WM_UNIT_TEXT_FILL_FORE_SCHEMECOLOR_INDEX" val="1"/>
  <p:tag name="KSO_WM_UNIT_TEXT_FILL_TYPE" val="1"/>
</p:tagLst>
</file>

<file path=ppt/tags/tag2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3*n_h_h_f*1_2_1_1"/>
  <p:tag name="KSO_WM_TEMPLATE_CATEGORY" val="diagram"/>
  <p:tag name="KSO_WM_TEMPLATE_INDEX" val="2023108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。"/>
  <p:tag name="KSO_WM_UNIT_TEXT_FILL_FORE_SCHEMECOLOR_INDEX" val="1"/>
  <p:tag name="KSO_WM_UNIT_TEXT_FILL_TYPE" val="1"/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322_1*n_h_i*1_1_1"/>
  <p:tag name="KSO_WM_TEMPLATE_CATEGORY" val="diagram"/>
  <p:tag name="KSO_WM_TEMPLATE_INDEX" val="20230322"/>
  <p:tag name="KSO_WM_UNIT_LAYERLEVEL" val="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gradient&quot;:[{&quot;brightness&quot;:0.800000011920929,&quot;colorType&quot;:1,&quot;foreColorIndex&quot;:5,&quot;pos&quot;:0.09000000357627869,&quot;transparency&quot;:0.8500000238418579},{&quot;brightness&quot;:0.800000011920929,&quot;colorType&quot;:1,&quot;foreColorIndex&quot;:5,&quot;pos&quot;:1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0322_1*n_h_i*1_1_2"/>
  <p:tag name="KSO_WM_TEMPLATE_CATEGORY" val="diagram"/>
  <p:tag name="KSO_WM_TEMPLATE_INDEX" val="2023032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7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0322_1*n_h_a*1_1_1"/>
  <p:tag name="KSO_WM_TEMPLATE_CATEGORY" val="diagram"/>
  <p:tag name="KSO_WM_TEMPLATE_INDEX" val="20230322"/>
  <p:tag name="KSO_WM_UNIT_LAYERLEVEL" val="1_1_1"/>
  <p:tag name="KSO_WM_TAG_VERSION" val="3.0"/>
  <p:tag name="KSO_WM_UNIT_FILL_FORE_SCHEMECOLOR_INDEX" val="5"/>
  <p:tag name="KSO_WM_UNIT_TEXT_FILL_FORE_SCHEMECOLOR_INDEX" val="5"/>
  <p:tag name="KSO_WM_UNIT_PRESET_TEXT" val="单击此处&#10;添加标题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gradient&quot;:[{&quot;brightness&quot;:0.800000011920929,&quot;colorType&quot;:1,&quot;foreColorIndex&quot;:5,&quot;pos&quot;:0.009999999776482582,&quot;transparency&quot;:0.8999999761581421},{&quot;brightness&quot;:0.800000011920929,&quot;colorType&quot;:1,&quot;foreColorIndex&quot;:5,&quot;pos&quot;:0.47999998927116394,&quot;transparency&quot;:0.3499999940395355},{&quot;brightness&quot;:0,&quot;colorType&quot;:1,&quot;foreColorIndex&quot;:5,&quot;pos&quot;:1,&quot;transparency&quot;:0.6600000262260437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0322_1*n_h_h_i*1_2_2_1"/>
  <p:tag name="KSO_WM_TEMPLATE_CATEGORY" val="diagram"/>
  <p:tag name="KSO_WM_TEMPLATE_INDEX" val="2023032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1},{&quot;brightness&quot;:0,&quot;colorType&quot;:1,&quot;foreColorIndex&quot;:5,&quot;pos&quot;:0.33000001311302185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0322_1*n_h_h_i*1_2_1_1"/>
  <p:tag name="KSO_WM_TEMPLATE_CATEGORY" val="diagram"/>
  <p:tag name="KSO_WM_TEMPLATE_INDEX" val="2023032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1},{&quot;brightness&quot;:0,&quot;colorType&quot;:1,&quot;foreColorIndex&quot;:5,&quot;pos&quot;:0.5699999928474426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0322_1*n_h_h_i*1_2_1_2"/>
  <p:tag name="KSO_WM_TEMPLATE_CATEGORY" val="diagram"/>
  <p:tag name="KSO_WM_TEMPLATE_INDEX" val="20230322"/>
  <p:tag name="KSO_WM_UNIT_LAYERLEVEL" val="1_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95*9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0322_1*n_h_h_x*1_2_1_1"/>
  <p:tag name="KSO_WM_TEMPLATE_CATEGORY" val="diagram"/>
  <p:tag name="KSO_WM_TEMPLATE_INDEX" val="2023032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322_1*n_h_h_a*1_2_1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TEXT_FILL_FORE_SCHEMECOLOR_INDEX" val="5"/>
  <p:tag name="KSO_WM_UNIT_PRESET_TEXT" val="添加标题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0322_1*n_h_h_i*1_2_2_2"/>
  <p:tag name="KSO_WM_TEMPLATE_CATEGORY" val="diagram"/>
  <p:tag name="KSO_WM_TEMPLATE_INDEX" val="20230322"/>
  <p:tag name="KSO_WM_UNIT_LAYERLEVEL" val="1_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322_1*n_h_h_a*1_2_2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TEXT_FILL_FORE_SCHEMECOLOR_INDEX" val="5"/>
  <p:tag name="KSO_WM_UNIT_PRESET_TEXT" val="添加标题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1*n_h_h_x*1_2_2_1"/>
  <p:tag name="KSO_WM_TEMPLATE_CATEGORY" val="diagram"/>
  <p:tag name="KSO_WM_TEMPLATE_INDEX" val="20230322"/>
  <p:tag name="KSO_WM_UNIT_LAYERLEVEL" val="1_1_1_1"/>
  <p:tag name="KSO_WM_TAG_VERSION" val="3.0"/>
  <p:tag name="KSO_WM_UNIT_VALUE" val="95*95"/>
  <p:tag name="KSO_WM_DIAGRAM_GROUP_CODE" val="n1-1"/>
  <p:tag name="KSO_WM_UNIT_TYPE" val="n_h_h_x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322_1*n_h_h_a*1_2_1_1"/>
  <p:tag name="KSO_WM_TEMPLATE_CATEGORY" val="diagram"/>
  <p:tag name="KSO_WM_TEMPLATE_INDEX" val="20230322"/>
  <p:tag name="KSO_WM_UNIT_LAYERLEVEL" val="1_1_1_1"/>
  <p:tag name="KSO_WM_TAG_VERSION" val="3.0"/>
  <p:tag name="KSO_WM_BEAUTIFY_FLAG" val="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TEXT_FILL_FORE_SCHEMECOLOR_INDEX" val="5"/>
  <p:tag name="KSO_WM_UNIT_PRESET_TEXT" val="添加标题"/>
  <p:tag name="KSO_WM_DIAGRAM_MAX_ITEMCNT" val="6"/>
  <p:tag name="KSO_WM_DIAGRAM_MIN_ITEMCNT" val="2"/>
  <p:tag name="KSO_WM_DIAGRAM_VIRTUALLY_FRAME" val="{&quot;height&quot;:466.6186828613281,&quot;width&quot;:858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0322_1*n_h_h_i*1_2_2_2"/>
  <p:tag name="KSO_WM_TEMPLATE_CATEGORY" val="diagram"/>
  <p:tag name="KSO_WM_TEMPLATE_INDEX" val="20230322"/>
  <p:tag name="KSO_WM_UNIT_LAYERLEVEL" val="1_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466.6186828613281,&quot;left&quot;:35.66117499884658,&quot;top&quot;:69.34345384492653,&quot;width&quot;:858.2000122070312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DIAGRAM_VIRTUALLY_FRAME" val="{&quot;height&quot;:312.4562204724409,&quot;left&quot;:38.91952755905511,&quot;top&quot;:185.31566929133857,&quot;width&quot;:863.9}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i*1_1_2"/>
  <p:tag name="KSO_WM_TEMPLATE_CATEGORY" val="diagram"/>
  <p:tag name="KSO_WM_TEMPLATE_INDEX" val="20231451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gradient&quot;:[{&quot;brightness&quot;:0.4000000059604645,&quot;colorType&quot;:1,&quot;foreColorIndex&quot;:5,&quot;pos&quot;:0.07999999821186066,&quot;transparency&quot;:1},{&quot;brightness&quot;:-0.25,&quot;colorType&quot;:1,&quot;foreColorIndex&quot;:5,&quot;pos&quot;:0.9999899864196777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i*1_1_1"/>
  <p:tag name="KSO_WM_TEMPLATE_CATEGORY" val="diagram"/>
  <p:tag name="KSO_WM_TEMPLATE_INDEX" val="20231451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1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1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1_3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1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451_5*n_h_h_a*1_2_1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项标题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1_2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6_3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6_2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6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5_3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5_2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5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4_3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4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4_2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4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451_5*n_h_h_a*1_2_4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项标题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4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3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3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3_3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3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451_5*n_h_h_a*1_2_3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项标题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3_2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2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2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2_3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2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451_5*n_h_h_a*1_2_2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项标题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2_2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28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5_2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5_3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1451_5*n_h_h_a*1_2_5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项标题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5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1451_5*n_h_h_a*1_2_5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项标题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1451_5*n_h_h_a*1_2_5_1"/>
  <p:tag name="KSO_WM_TEMPLATE_CATEGORY" val="diagram"/>
  <p:tag name="KSO_WM_TEMPLATE_INDEX" val="20231451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项标题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29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298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299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477.8645669291339,&quot;left&quot;:26.807480314960628,&quot;top&quot;:27.15,&quot;width&quot;:911.2925196850395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4*n_h_h_a*1_2_2_1"/>
  <p:tag name="KSO_WM_TEMPLATE_CATEGORY" val="diagram"/>
  <p:tag name="KSO_WM_UNIT_LAYERLEVEL" val="1_1_1_1"/>
  <p:tag name="KSO_WM_BEAUTIFY_FLAG" val="#wm#"/>
  <p:tag name="KSO_WM_UNIT_VALUE" val="6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01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02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03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04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05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08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09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11.xml><?xml version="1.0" encoding="utf-8"?>
<p:tagLst xmlns:p="http://schemas.openxmlformats.org/presentationml/2006/main">
  <p:tag name="KSO_WM_DIAGRAM_VIRTUALLY_FRAME" val="{&quot;height&quot;:252.82669291338584,&quot;left&quot;:450.57362204724404,&quot;top&quot;:98.78740157480316,&quot;width&quot;:388.83212598425206}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31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315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16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17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18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19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3*l_h_i*1_1_1"/>
  <p:tag name="KSO_WM_TEMPLATE_CATEGORY" val="diagram"/>
  <p:tag name="KSO_WM_TEMPLATE_INDEX" val="20231350"/>
  <p:tag name="KSO_WM_UNIT_LAYERLEVEL" val="1_1_1"/>
  <p:tag name="KSO_WM_TAG_VERSION" val="3.0"/>
  <p:tag name="KSO_WM_BEAUTIFY_FLAG" val="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423.8028346456693,&quot;left&quot;:10.05,&quot;top&quot;:103.9,&quot;width&quot;:94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320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1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2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3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4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5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6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7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8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29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330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1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2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3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4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5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6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7.xml><?xml version="1.0" encoding="utf-8"?>
<p:tagLst xmlns:p="http://schemas.openxmlformats.org/presentationml/2006/main">
  <p:tag name="KSO_WM_DIAGRAM_VIRTUALLY_FRAME" val="{&quot;height&quot;:222.6654330708662,&quot;left&quot;:53.60535433070866,&quot;top&quot;:203.03582677165355,&quot;width&quot;:819.6462204724409}"/>
</p:tagLst>
</file>

<file path=ppt/tags/tag338.xml><?xml version="1.0" encoding="utf-8"?>
<p:tagLst xmlns:p="http://schemas.openxmlformats.org/presentationml/2006/main">
  <p:tag name="commondata" val="eyJoZGlkIjoiMmU0NDI5YzJhODFiYTUxZDFjOTQzOGZkNDU5Y2I3NjAifQ=="/>
  <p:tag name="resource_record_key" val="{&quot;13&quot;:[19971666,19951220,4663468,19951219,4364978,19965469]}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3*l_h_i*1_1_1"/>
  <p:tag name="KSO_WM_TEMPLATE_CATEGORY" val="diagram"/>
  <p:tag name="KSO_WM_TEMPLATE_INDEX" val="20231350"/>
  <p:tag name="KSO_WM_UNIT_LAYERLEVEL" val="1_1_1"/>
  <p:tag name="KSO_WM_TAG_VERSION" val="3.0"/>
  <p:tag name="KSO_WM_BEAUTIFY_FLAG" val="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423.8028346456693,&quot;left&quot;:10.05,&quot;top&quot;:103.9,&quot;width&quot;:94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3*n_h_h_i*1_2_1_2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94.35,&quot;left&quot;:35.5196062992126,&quot;top&quot;:120.45,&quot;width&quot;:913.1803937007874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477.8645669291339,&quot;left&quot;:26.807480314960628,&quot;top&quot;:27.15,&quot;width&quot;:911.2925196850395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4*n_h_h_a*1_2_3_1"/>
  <p:tag name="KSO_WM_TEMPLATE_CATEGORY" val="diagram"/>
  <p:tag name="KSO_WM_UNIT_LAYERLEVEL" val="1_1_1_1"/>
  <p:tag name="KSO_WM_BEAUTIFY_FLAG" val="#wm#"/>
  <p:tag name="KSO_WM_UNIT_VALUE" val="6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3*l_h_i*1_1_1"/>
  <p:tag name="KSO_WM_TEMPLATE_CATEGORY" val="diagram"/>
  <p:tag name="KSO_WM_TEMPLATE_INDEX" val="20231350"/>
  <p:tag name="KSO_WM_UNIT_LAYERLEVEL" val="1_1_1"/>
  <p:tag name="KSO_WM_TAG_VERSION" val="3.0"/>
  <p:tag name="KSO_WM_BEAUTIFY_FLAG" val="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423.8028346456693,&quot;left&quot;:10.05,&quot;top&quot;:103.9,&quot;width&quot;:940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454.3,&quot;left&quot;:35.5196062992126,&quot;top&quot;:120.45,&quot;width&quot;:913.1803937007874}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477.8645669291339,&quot;left&quot;:26.807480314960628,&quot;top&quot;:27.15,&quot;width&quot;:911.292519685039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4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28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2800000011920929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1_3"/>
  <p:tag name="KSO_WM_TEMPLATE_CATEGORY" val="diagram"/>
  <p:tag name="KSO_WM_TEMPLATE_INDEX" val="20231451"/>
  <p:tag name="KSO_WM_UNIT_LAYERLEVEL" val="1_1_1_1"/>
  <p:tag name="KSO_WM_TAG_VERSION" val="3.0"/>
  <p:tag name="KSO_WM_BEAUTIFY_FLAG" val=""/>
  <p:tag name="KSO_WM_DIAGRAM_GROUP_CODE" val="n1-1"/>
  <p:tag name="KSO_WM_UNIT_TYPE" val="n_h_h_i"/>
  <p:tag name="KSO_WM_UNIT_INDEX" val="1_2_1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1_3"/>
  <p:tag name="KSO_WM_TEMPLATE_CATEGORY" val="diagram"/>
  <p:tag name="KSO_WM_TEMPLATE_INDEX" val="20231451"/>
  <p:tag name="KSO_WM_UNIT_LAYERLEVEL" val="1_1_1_1"/>
  <p:tag name="KSO_WM_TAG_VERSION" val="3.0"/>
  <p:tag name="KSO_WM_BEAUTIFY_FLAG" val=""/>
  <p:tag name="KSO_WM_DIAGRAM_GROUP_CODE" val="n1-1"/>
  <p:tag name="KSO_WM_UNIT_TYPE" val="n_h_h_i"/>
  <p:tag name="KSO_WM_UNIT_INDEX" val="1_2_1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1_3"/>
  <p:tag name="KSO_WM_TEMPLATE_CATEGORY" val="diagram"/>
  <p:tag name="KSO_WM_TEMPLATE_INDEX" val="20231451"/>
  <p:tag name="KSO_WM_UNIT_LAYERLEVEL" val="1_1_1_1"/>
  <p:tag name="KSO_WM_TAG_VERSION" val="3.0"/>
  <p:tag name="KSO_WM_BEAUTIFY_FLAG" val=""/>
  <p:tag name="KSO_WM_DIAGRAM_GROUP_CODE" val="n1-1"/>
  <p:tag name="KSO_WM_UNIT_TYPE" val="n_h_h_i"/>
  <p:tag name="KSO_WM_UNIT_INDEX" val="1_2_1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1_5*n_h_h_i*1_2_1_3"/>
  <p:tag name="KSO_WM_TEMPLATE_CATEGORY" val="diagram"/>
  <p:tag name="KSO_WM_TEMPLATE_INDEX" val="20231451"/>
  <p:tag name="KSO_WM_UNIT_LAYERLEVEL" val="1_1_1_1"/>
  <p:tag name="KSO_WM_TAG_VERSION" val="3.0"/>
  <p:tag name="KSO_WM_BEAUTIFY_FLAG" val=""/>
  <p:tag name="KSO_WM_DIAGRAM_GROUP_CODE" val="n1-1"/>
  <p:tag name="KSO_WM_UNIT_TYPE" val="n_h_h_i"/>
  <p:tag name="KSO_WM_UNIT_INDEX" val="1_2_1_3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12.4562204724409,&quot;left&quot;:38.91952755905511,&quot;top&quot;:185.31566929133857,&quot;width&quot;:863.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31496_4*n_h_h_i*1_2_4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-0.019999999552965164,&quot;colorType&quot;:1,&quot;foreColorIndex&quot;:14,&quot;pos&quot;:0.44999998807907104,&quot;transparency&quot;:0.25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7_2*n_h_i*1_1_7"/>
  <p:tag name="KSO_WM_TEMPLATE_CATEGORY" val="diagram"/>
  <p:tag name="KSO_WM_TEMPLATE_INDEX" val="20231087"/>
  <p:tag name="KSO_WM_UNIT_LAYERLEVEL" val="1_1_1"/>
  <p:tag name="KSO_WM_TAG_VERSION" val="3.0"/>
  <p:tag name="KSO_WM_DIAGRAM_GROUP_CODE" val="n1-1"/>
  <p:tag name="KSO_WM_UNIT_TYPE" val="n_h_i"/>
  <p:tag name="KSO_WM_UNIT_INDEX" val="1_1_7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0},{&quot;brightness&quot;:0.75,&quot;colorType&quot;:1,&quot;foreColorIndex&quot;:5,&quot;pos&quot;:0.2800000011920929,&quot;transparency&quot;:0},{&quot;brightness&quot;:0.75,&quot;colorType&quot;:1,&quot;foreColorIndex&quot;:5,&quot;pos&quot;:0.20000000298023224,&quot;transparency&quot;:0},{&quot;brightness&quot;:0.699999988079071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1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solid&quot;:{&quot;brightness&quot;:0.800000011920929,&quot;colorType&quot;:1,&quot;foreColorIndex&quot;:5,&quot;transparency&quot;:0.5600000023841858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12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2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20000000298023224,&quot;colorType&quot;:1,&quot;foreColorIndex&quot;:5,&quot;pos&quot;:0,&quot;transparency&quot;:0.4000000059604645},{&quot;brightness&quot;:0.699999988079071,&quot;colorType&quot;:1,&quot;foreColorIndex&quot;:5,&quot;pos&quot;:0.7699999809265137,&quot;transparency&quot;:0.5},{&quot;brightness&quot;:0.3799999952316284,&quot;colorType&quot;:1,&quot;foreColorIndex&quot;:5,&quot;pos&quot;:1,&quot;transparency&quot;:0.5}],&quot;type&quot;:3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2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949999988079071},{&quot;brightness&quot;:0,&quot;colorType&quot;:1,&quot;foreColorIndex&quot;:5,&quot;pos&quot;:0.6399999856948853,&quot;transparency&quot;:0.75},{&quot;brightness&quot;:0,&quot;colorType&quot;:1,&quot;foreColorIndex&quot;:5,&quot;pos&quot;:1,&quot;transparency&quot;:1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3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3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14,&quot;pos&quot;:0.3700000047683716,&quot;transparency&quot;:0},{&quot;brightness&quot;:0,&quot;colorType&quot;:1,&quot;foreColorIndex&quot;:14,&quot;pos&quot;:0.8100000023841858,&quot;transparency&quot;:1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0.800000011920929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4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7_2*n_h_i*1_1_4"/>
  <p:tag name="KSO_WM_TEMPLATE_CATEGORY" val="diagram"/>
  <p:tag name="KSO_WM_TEMPLATE_INDEX" val="20231087"/>
  <p:tag name="KSO_WM_UNIT_LAYERLEVEL" val="1_1_1"/>
  <p:tag name="KSO_WM_TAG_VERSION" val="3.0"/>
  <p:tag name="KSO_WM_DIAGRAM_GROUP_CODE" val="n1-1"/>
  <p:tag name="KSO_WM_UNIT_TYPE" val="n_h_i"/>
  <p:tag name="KSO_WM_UNIT_INDEX" val="1_1_4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,&quot;colorType&quot;:1,&quot;foreColorIndex&quot;:5,&quot;pos&quot;:0,&quot;transparency&quot;:0.4699999988079071},{&quot;brightness&quot;:0,&quot;colorType&quot;:1,&quot;foreColorIndex&quot;:14,&quot;pos&quot;:0.6600000262260437,&quot;transparency&quot;:0},{&quot;brightness&quot;:0,&quot;colorType&quot;:1,&quot;foreColorIndex&quot;:5,&quot;pos&quot;:0.25,&quot;transparency&quot;:0.6899999976158142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8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8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0},{&quot;brightness&quot;:0.550000011920929,&quot;colorType&quot;:1,&quot;foreColorIndex&quot;:5,&quot;pos&quot;:0.2800000011920929,&quot;transparency&quot;:0},{&quot;brightness&quot;:0.550000011920929,&quot;colorType&quot;:1,&quot;foreColorIndex&quot;:5,&quot;pos&quot;:0.20000000298023224,&quot;transparency&quot;:0},{&quot;brightness&quot;:0.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5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5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6000000238418579,&quot;colorType&quot;:1,&quot;foreColorIndex&quot;:5,&quot;pos&quot;:0.009999999776482582,&quot;transparency&quot;:0},{&quot;brightness&quot;:0.8999999761581421,&quot;colorType&quot;:1,&quot;foreColorIndex&quot;:5,&quot;pos&quot;:0.8600000143051147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9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9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10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1_6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6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6000000238418579,&quot;colorType&quot;:1,&quot;foreColorIndex&quot;:5,&quot;pos&quot;:0.009999999776482582,&quot;transparency&quot;:0},{&quot;brightness&quot;:0.8999999761581421,&quot;colorType&quot;:1,&quot;foreColorIndex&quot;:5,&quot;pos&quot;:0.8600000143051147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2*n_h_i*1_2_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2*n_h_h_f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087_2*n_h_h_i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10000000149011612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087_2*n_h_h_i*1_2_2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10000000149011612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4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477.8645669291339,&quot;left&quot;:26.807480314960628,&quot;top&quot;:27.15,&quot;width&quot;:911.2925196850395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087_2*n_h_h_i*1_2_3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gradient&quot;:[{&quot;brightness&quot;:0.10000000149011612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87_2*n_h_h_x*1_2_3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4*64"/>
  <p:tag name="KSO_WM_UNIT_TYPE" val="n_h_h_x"/>
  <p:tag name="KSO_WM_UNIT_INDEX" val="1_2_3_1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87_2*n_h_h_x*1_2_2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5*58"/>
  <p:tag name="KSO_WM_UNIT_TYPE" val="n_h_h_x"/>
  <p:tag name="KSO_WM_UNIT_INDEX" val="1_2_2_1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87_2*n_h_h_x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4*63"/>
  <p:tag name="KSO_WM_UNIT_TYPE" val="n_h_h_x"/>
  <p:tag name="KSO_WM_UNIT_INDEX" val="1_2_1_1"/>
  <p:tag name="KSO_WM_DIAGRAM_MAX_ITEMCNT" val="5"/>
  <p:tag name="KSO_WM_DIAGRAM_MIN_ITEMCNT" val="2"/>
  <p:tag name="KSO_WM_DIAGRAM_VIRTUALLY_FRAME" val="{&quot;height&quot;:377.1959055118111,&quot;left&quot;:42.1,&quot;top&quot;:78.90881889763777,&quot;width&quot;:843.300602758212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2*n_h_h_f*1_2_1_1"/>
  <p:tag name="KSO_WM_TEMPLATE_CATEGORY" val="diagram"/>
  <p:tag name="KSO_WM_TEMPLATE_INDEX" val="2023108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2.35472440944886,&quot;left&quot;:70.3,&quot;top&quot;:145.7,&quot;width&quot;:822.00060275821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2*n_h_h_f*1_2_1_1"/>
  <p:tag name="KSO_WM_TEMPLATE_CATEGORY" val="diagram"/>
  <p:tag name="KSO_WM_TEMPLATE_INDEX" val="2023108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52.35472440944886,&quot;left&quot;:70.3,&quot;top&quot;:145.7,&quot;width&quot;:822.00060275821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  <p:tag name="KSO_WM_DIAGRAM_VIRTUALLY_FRAME" val="{&quot;height&quot;:239.35000000000005,&quot;left&quot;:417.15,&quot;top&quot;:163.09999999999997,&quot;width&quot;:526.25}"/>
</p:tagLst>
</file>

<file path=ppt/theme/theme1.xml><?xml version="1.0" encoding="utf-8"?>
<a:theme xmlns:a="http://schemas.openxmlformats.org/drawingml/2006/main" name="Office 主题​​">
  <a:themeElements>
    <a:clrScheme name="自定义 26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47794"/>
      </a:accent1>
      <a:accent2>
        <a:srgbClr val="EFE3B6"/>
      </a:accent2>
      <a:accent3>
        <a:srgbClr val="047794"/>
      </a:accent3>
      <a:accent4>
        <a:srgbClr val="EFE3B6"/>
      </a:accent4>
      <a:accent5>
        <a:srgbClr val="047794"/>
      </a:accent5>
      <a:accent6>
        <a:srgbClr val="EFE3B6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1944</Words>
  <Application>WPS 演示</Application>
  <PresentationFormat>宽屏</PresentationFormat>
  <Paragraphs>413</Paragraphs>
  <Slides>30</Slides>
  <Notes>47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等线</vt:lpstr>
      <vt:lpstr>Calibri</vt:lpstr>
      <vt:lpstr>江城圆体 400W</vt:lpstr>
      <vt:lpstr>字魂95号-手刻宋</vt:lpstr>
      <vt:lpstr>思源黑体</vt:lpstr>
      <vt:lpstr>黑体</vt:lpstr>
      <vt:lpstr>华文行楷</vt:lpstr>
      <vt:lpstr>汉仪雅酷黑 75W</vt:lpstr>
      <vt:lpstr>Wingdings</vt:lpstr>
      <vt:lpstr>Arial Unicode MS</vt:lpstr>
      <vt:lpstr>Calibri</vt:lpstr>
      <vt:lpstr>思源黑体 CN Regular</vt:lpstr>
      <vt:lpstr>Calibri Light</vt:lpstr>
      <vt:lpstr>等线 Light</vt:lpstr>
      <vt:lpstr>Office 主题​​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qqqq</dc:creator>
  <cp:lastModifiedBy>lenovo</cp:lastModifiedBy>
  <cp:revision>730</cp:revision>
  <dcterms:created xsi:type="dcterms:W3CDTF">2024-03-27T09:03:00Z</dcterms:created>
  <dcterms:modified xsi:type="dcterms:W3CDTF">2024-05-10T14:20:51Z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6FF4673599EA4052881980AFDB1A89D9_13</vt:lpwstr>
  </property>
  <property fmtid="{D5CDD505-2E9C-101B-9397-08002B2CF9AE}" pid="3" name="KSOProductBuildVer">
    <vt:lpwstr>2052-12.1.0.16910</vt:lpwstr>
  </property>
</Properties>
</file>