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0.xml" ContentType="application/vnd.openxmlformats-officedocument.presentationml.notesSlide+xml"/>
  <Override PartName="/ppt/tags/tag80.xml" ContentType="application/vnd.openxmlformats-officedocument.presentationml.tags+xml"/>
  <Override PartName="/ppt/notesSlides/notesSlide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notesSlides/notesSlide19.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39.xml" ContentType="application/vnd.openxmlformats-officedocument.presentationml.tags+xml"/>
  <Override PartName="/ppt/notesSlides/notesSlide25.xml" ContentType="application/vnd.openxmlformats-officedocument.presentationml.notesSlide+xml"/>
  <Override PartName="/ppt/tags/tag140.xml" ContentType="application/vnd.openxmlformats-officedocument.presentationml.tags+xml"/>
  <Override PartName="/ppt/notesSlides/notesSlide26.xml" ContentType="application/vnd.openxmlformats-officedocument.presentationml.notesSlide+xml"/>
  <Override PartName="/ppt/tags/tag141.xml" ContentType="application/vnd.openxmlformats-officedocument.presentationml.tags+xml"/>
  <Override PartName="/ppt/notesSlides/notesSlide27.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tags/tag142.xml" ContentType="application/vnd.openxmlformats-officedocument.presentationml.tags+xml"/>
  <Override PartName="/ppt/notesSlides/notesSlide28.xml" ContentType="application/vnd.openxmlformats-officedocument.presentationml.notesSlide+xml"/>
  <Override PartName="/ppt/tags/tag143.xml" ContentType="application/vnd.openxmlformats-officedocument.presentationml.tags+xml"/>
  <Override PartName="/ppt/notesSlides/notesSlide29.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tags/tag144.xml" ContentType="application/vnd.openxmlformats-officedocument.presentationml.tags+xml"/>
  <Override PartName="/ppt/tags/tag145.xml" ContentType="application/vnd.openxmlformats-officedocument.presentationml.tags+xml"/>
  <Override PartName="/ppt/notesSlides/notesSlide30.xml" ContentType="application/vnd.openxmlformats-officedocument.presentationml.notesSlide+xml"/>
  <Override PartName="/ppt/tags/tag146.xml" ContentType="application/vnd.openxmlformats-officedocument.presentationml.tags+xml"/>
  <Override PartName="/ppt/notesSlides/notesSlide31.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tags/tag147.xml" ContentType="application/vnd.openxmlformats-officedocument.presentationml.tags+xml"/>
  <Override PartName="/ppt/notesSlides/notesSlide32.xml" ContentType="application/vnd.openxmlformats-officedocument.presentationml.notesSlide+xml"/>
  <Override PartName="/ppt/tags/tag148.xml" ContentType="application/vnd.openxmlformats-officedocument.presentationml.tags+xml"/>
  <Override PartName="/ppt/notesSlides/notesSlide33.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4.xml" ContentType="application/vnd.openxmlformats-officedocument.presentationml.notesSlide+xml"/>
  <Override PartName="/ppt/tags/tag153.xml" ContentType="application/vnd.openxmlformats-officedocument.presentationml.tags+xml"/>
  <Override PartName="/ppt/notesSlides/notesSlide35.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tags/tag154.xml" ContentType="application/vnd.openxmlformats-officedocument.presentationml.tags+xml"/>
  <Override PartName="/ppt/tags/tag155.xml" ContentType="application/vnd.openxmlformats-officedocument.presentationml.tags+xml"/>
  <Override PartName="/ppt/notesSlides/notesSlide36.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ppt/notesSlides/notesSlide37.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0.xml" ContentType="application/vnd.openxmlformats-officedocument.themeOverride+xml"/>
  <Override PartName="/ppt/notesSlides/notesSlide38.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2.xml" ContentType="application/vnd.openxmlformats-officedocument.themeOverr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39.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40.xml" ContentType="application/vnd.openxmlformats-officedocument.presentationml.notesSlide+xml"/>
  <Override PartName="/ppt/tags/tag177.xml" ContentType="application/vnd.openxmlformats-officedocument.presentationml.tags+xml"/>
  <Override PartName="/ppt/notesSlides/notesSlide41.xml" ContentType="application/vnd.openxmlformats-officedocument.presentationml.notesSlide+xml"/>
  <Override PartName="/ppt/tags/tag178.xml" ContentType="application/vnd.openxmlformats-officedocument.presentationml.tags+xml"/>
  <Override PartName="/ppt/notesSlides/notesSlide42.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43.xml" ContentType="application/vnd.openxmlformats-officedocument.presentationml.notesSlide+xml"/>
  <Override PartName="/ppt/tags/tag196.xml" ContentType="application/vnd.openxmlformats-officedocument.presentationml.tags+xml"/>
  <Override PartName="/ppt/notesSlides/notesSlide44.xml" ContentType="application/vnd.openxmlformats-officedocument.presentationml.notesSlide+xml"/>
  <Override PartName="/ppt/tags/tag1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 id="2147483659" r:id="rId3"/>
    <p:sldMasterId id="2147483669" r:id="rId4"/>
    <p:sldMasterId id="2147483679" r:id="rId5"/>
    <p:sldMasterId id="2147483695" r:id="rId6"/>
    <p:sldMasterId id="2147483707" r:id="rId7"/>
  </p:sldMasterIdLst>
  <p:notesMasterIdLst>
    <p:notesMasterId r:id="rId59"/>
  </p:notesMasterIdLst>
  <p:sldIdLst>
    <p:sldId id="259" r:id="rId8"/>
    <p:sldId id="261" r:id="rId9"/>
    <p:sldId id="262" r:id="rId10"/>
    <p:sldId id="321" r:id="rId11"/>
    <p:sldId id="311" r:id="rId12"/>
    <p:sldId id="263" r:id="rId13"/>
    <p:sldId id="322" r:id="rId14"/>
    <p:sldId id="323" r:id="rId15"/>
    <p:sldId id="264" r:id="rId16"/>
    <p:sldId id="265" r:id="rId17"/>
    <p:sldId id="266" r:id="rId18"/>
    <p:sldId id="267" r:id="rId19"/>
    <p:sldId id="335" r:id="rId20"/>
    <p:sldId id="270" r:id="rId21"/>
    <p:sldId id="326" r:id="rId22"/>
    <p:sldId id="271" r:id="rId23"/>
    <p:sldId id="272" r:id="rId24"/>
    <p:sldId id="273" r:id="rId25"/>
    <p:sldId id="274" r:id="rId26"/>
    <p:sldId id="275" r:id="rId27"/>
    <p:sldId id="276" r:id="rId28"/>
    <p:sldId id="277" r:id="rId29"/>
    <p:sldId id="278" r:id="rId30"/>
    <p:sldId id="280" r:id="rId31"/>
    <p:sldId id="324" r:id="rId32"/>
    <p:sldId id="327" r:id="rId33"/>
    <p:sldId id="281" r:id="rId34"/>
    <p:sldId id="282" r:id="rId35"/>
    <p:sldId id="325" r:id="rId36"/>
    <p:sldId id="328" r:id="rId37"/>
    <p:sldId id="293" r:id="rId38"/>
    <p:sldId id="295" r:id="rId39"/>
    <p:sldId id="296" r:id="rId40"/>
    <p:sldId id="297" r:id="rId41"/>
    <p:sldId id="298" r:id="rId42"/>
    <p:sldId id="299" r:id="rId43"/>
    <p:sldId id="300" r:id="rId44"/>
    <p:sldId id="301" r:id="rId45"/>
    <p:sldId id="302" r:id="rId46"/>
    <p:sldId id="303" r:id="rId47"/>
    <p:sldId id="304" r:id="rId48"/>
    <p:sldId id="317" r:id="rId49"/>
    <p:sldId id="318" r:id="rId50"/>
    <p:sldId id="319" r:id="rId51"/>
    <p:sldId id="370" r:id="rId52"/>
    <p:sldId id="371" r:id="rId53"/>
    <p:sldId id="372" r:id="rId54"/>
    <p:sldId id="373" r:id="rId55"/>
    <p:sldId id="374" r:id="rId56"/>
    <p:sldId id="375" r:id="rId57"/>
    <p:sldId id="369" r:id="rId58"/>
  </p:sldIdLst>
  <p:sldSz cx="12192000" cy="6858000"/>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7" name="1206988966@qq.com" initials="1" lastIdx="1" clrIdx="2"/>
  <p:cmAuthor id="1" name="幸全" initials="幸全" lastIdx="1" clrIdx="0"/>
  <p:cmAuthor id="8" name="姜伟光" initials="姜" lastIdx="1" clrIdx="0"/>
  <p:cmAuthor id="2" name="作者" initials="A" lastIdx="0" clrIdx="1"/>
  <p:cmAuthor id="3" name="Administrator" initials="A" lastIdx="1" clrIdx="2"/>
  <p:cmAuthor id="4" name="王习习" initials="王" lastIdx="2" clrIdx="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4CAE26B-629A-43A1-97DF-71F7C32628CB}" styleName="{96a5a69e-e2c1-4257-9d08-7c964cdb7bb0}">
    <a:band1H>
      <a:tcTxStyle>
        <a:fontRef idx="none">
          <a:prstClr val="black"/>
        </a:fontRef>
      </a:tcTxStyle>
      <a:tcStyle>
        <a:tcBdr>
          <a:bottom>
            <a:ln w="9525" cmpd="sng">
              <a:solidFill>
                <a:srgbClr val="4684D3"/>
              </a:solidFill>
            </a:ln>
          </a:bottom>
        </a:tcBdr>
        <a:fill>
          <a:solidFill>
            <a:srgbClr val="FFFFFF"/>
          </a:solidFill>
        </a:fill>
      </a:tcStyle>
    </a:band1H>
    <a:band2H>
      <a:tcTxStyle>
        <a:fontRef idx="none">
          <a:prstClr val="black"/>
        </a:fontRef>
      </a:tcTxStyle>
      <a:tcStyle>
        <a:tcBdr>
          <a:bottom>
            <a:ln w="19050" cmpd="sng">
              <a:solidFill>
                <a:srgbClr val="4684D3"/>
              </a:solidFill>
            </a:ln>
          </a:bottom>
        </a:tcBdr>
        <a:fill>
          <a:solidFill>
            <a:srgbClr val="CCDDF3"/>
          </a:solidFill>
        </a:fill>
      </a:tcStyle>
    </a:band2H>
    <a:firstRow>
      <a:tcTxStyle>
        <a:fontRef idx="none">
          <a:prstClr val="black"/>
        </a:fontRef>
      </a:tcTxStyle>
      <a:tcStyle>
        <a:tcBdr/>
        <a:fill>
          <a:solidFill>
            <a:srgbClr val="4684D3"/>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51" d="100"/>
          <a:sy n="51" d="100"/>
        </p:scale>
        <p:origin x="172" y="564"/>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4.xml"/><Relationship Id="rId61" Type="http://schemas.openxmlformats.org/officeDocument/2006/relationships/commentAuthors" Target="commen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package" Target="../embeddings/Microsoft_Excel_Worksheet12.xlsx"/><Relationship Id="rId4" Type="http://schemas.openxmlformats.org/officeDocument/2006/relationships/image" Target="../media/image60.png"/></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package" Target="../embeddings/Microsoft_Excel_Worksheet13.xlsx"/><Relationship Id="rId4" Type="http://schemas.openxmlformats.org/officeDocument/2006/relationships/image" Target="../media/image64.png"/></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package" Target="../embeddings/Microsoft_Excel_Worksheet14.xlsx"/><Relationship Id="rId4" Type="http://schemas.openxmlformats.org/officeDocument/2006/relationships/image" Target="../media/image68.png"/></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6" Type="http://schemas.openxmlformats.org/officeDocument/2006/relationships/package" Target="../embeddings/Microsoft_Excel_Worksheet15.xlsx"/><Relationship Id="rId5" Type="http://schemas.openxmlformats.org/officeDocument/2006/relationships/image" Target="../media/image71.png"/><Relationship Id="rId4" Type="http://schemas.openxmlformats.org/officeDocument/2006/relationships/image" Target="../media/image70.png"/></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package" Target="../embeddings/Microsoft_Excel_Worksheet19.xlsx"/><Relationship Id="rId4" Type="http://schemas.openxmlformats.org/officeDocument/2006/relationships/image" Target="../media/image60.png"/></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package" Target="../embeddings/Microsoft_Excel_Worksheet21.xlsx"/><Relationship Id="rId4" Type="http://schemas.openxmlformats.org/officeDocument/2006/relationships/image" Target="../media/image60.png"/></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6" Type="http://schemas.openxmlformats.org/officeDocument/2006/relationships/package" Target="../embeddings/Microsoft_Excel_Worksheet5.xlsx"/><Relationship Id="rId5" Type="http://schemas.openxmlformats.org/officeDocument/2006/relationships/image" Target="../media/image32.svg"/><Relationship Id="rId4" Type="http://schemas.openxmlformats.org/officeDocument/2006/relationships/image" Target="../media/image31.png"/></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71131115408201"/>
          <c:y val="4.2082784901005997E-2"/>
          <c:w val="0.63987513446803501"/>
          <c:h val="0.89242565098533699"/>
        </c:manualLayout>
      </c:layout>
      <c:doughnutChart>
        <c:varyColors val="1"/>
        <c:ser>
          <c:idx val="0"/>
          <c:order val="0"/>
          <c:tx>
            <c:strRef>
              <c:f>Sheet1!$B$1</c:f>
              <c:strCache>
                <c:ptCount val="1"/>
                <c:pt idx="0">
                  <c:v>销售额</c:v>
                </c:pt>
              </c:strCache>
            </c:strRef>
          </c:tx>
          <c:spPr>
            <a:solidFill>
              <a:srgbClr val="4472C4">
                <a:lumMod val="40000"/>
                <a:lumOff val="60000"/>
              </a:srgbClr>
            </a:solidFill>
            <a:ln w="19050">
              <a:noFill/>
            </a:ln>
            <a:effectLst>
              <a:outerShdw blurRad="114300" dist="76200" dir="2700000" algn="tl" rotWithShape="0">
                <a:srgbClr val="DE352E">
                  <a:alpha val="30000"/>
                </a:srgbClr>
              </a:outerShdw>
            </a:effectLst>
          </c:spPr>
          <c:dPt>
            <c:idx val="0"/>
            <c:bubble3D val="0"/>
            <c:spPr>
              <a:solidFill>
                <a:srgbClr val="70AD47">
                  <a:lumMod val="50000"/>
                </a:srgbClr>
              </a:solidFill>
              <a:ln w="19050">
                <a:noFill/>
              </a:ln>
              <a:effectLst>
                <a:outerShdw blurRad="114300" dist="76200" dir="2700000" algn="tl" rotWithShape="0">
                  <a:srgbClr val="DE352E">
                    <a:alpha val="30000"/>
                  </a:srgbClr>
                </a:outerShdw>
              </a:effectLst>
            </c:spPr>
            <c:extLst>
              <c:ext xmlns:c16="http://schemas.microsoft.com/office/drawing/2014/chart" uri="{C3380CC4-5D6E-409C-BE32-E72D297353CC}">
                <c16:uniqueId val="{00000001-C15A-4155-A039-0820FBD64C2C}"/>
              </c:ext>
            </c:extLst>
          </c:dPt>
          <c:dPt>
            <c:idx val="1"/>
            <c:bubble3D val="0"/>
            <c:spPr>
              <a:solidFill>
                <a:srgbClr val="70AD47">
                  <a:lumMod val="75000"/>
                </a:srgbClr>
              </a:solidFill>
              <a:ln w="19050">
                <a:noFill/>
              </a:ln>
              <a:effectLst>
                <a:outerShdw blurRad="114300" dist="76200" dir="2700000" algn="tl" rotWithShape="0">
                  <a:srgbClr val="DE352E">
                    <a:alpha val="30000"/>
                  </a:srgbClr>
                </a:outerShdw>
              </a:effectLst>
            </c:spPr>
            <c:extLst>
              <c:ext xmlns:c16="http://schemas.microsoft.com/office/drawing/2014/chart" uri="{C3380CC4-5D6E-409C-BE32-E72D297353CC}">
                <c16:uniqueId val="{00000003-C15A-4155-A039-0820FBD64C2C}"/>
              </c:ext>
            </c:extLst>
          </c:dPt>
          <c:dLbls>
            <c:delete val="1"/>
          </c:dLbls>
          <c:cat>
            <c:strRef>
              <c:f>Sheet1!$A$2:$A$3</c:f>
              <c:strCache>
                <c:ptCount val="2"/>
                <c:pt idx="0">
                  <c:v>工业设备存量资产</c:v>
                </c:pt>
                <c:pt idx="1">
                  <c:v>其他设备存量资产</c:v>
                </c:pt>
              </c:strCache>
            </c:strRef>
          </c:cat>
          <c:val>
            <c:numRef>
              <c:f>Sheet1!$B$2:$B$3</c:f>
              <c:numCache>
                <c:formatCode>General</c:formatCode>
                <c:ptCount val="2"/>
                <c:pt idx="0">
                  <c:v>28</c:v>
                </c:pt>
                <c:pt idx="1">
                  <c:v>19.3</c:v>
                </c:pt>
              </c:numCache>
            </c:numRef>
          </c:val>
          <c:extLst>
            <c:ext xmlns:c16="http://schemas.microsoft.com/office/drawing/2014/chart" uri="{C3380CC4-5D6E-409C-BE32-E72D297353CC}">
              <c16:uniqueId val="{00000004-C15A-4155-A039-0820FBD64C2C}"/>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lang="zh-CN">
          <a:solidFill>
            <a:schemeClr val="bg1"/>
          </a:solidFill>
        </a:defRPr>
      </a:pPr>
      <a:endParaRPr lang="zh-CN"/>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销售额</c:v>
                </c:pt>
              </c:strCache>
            </c:strRef>
          </c:tx>
          <c:spPr>
            <a:ln w="19050">
              <a:noFill/>
            </a:ln>
          </c:spPr>
          <c:dPt>
            <c:idx val="0"/>
            <c:bubble3D val="0"/>
            <c:spPr>
              <a:gradFill>
                <a:gsLst>
                  <a:gs pos="0">
                    <a:srgbClr val="DE352E">
                      <a:lumMod val="20000"/>
                      <a:lumOff val="80000"/>
                    </a:srgbClr>
                  </a:gs>
                  <a:gs pos="100000">
                    <a:srgbClr val="DE352E">
                      <a:lumMod val="40000"/>
                      <a:lumOff val="60000"/>
                    </a:srgbClr>
                  </a:gs>
                </a:gsLst>
                <a:lin ang="5400000" scaled="0"/>
              </a:gradFill>
              <a:ln w="19050">
                <a:noFill/>
              </a:ln>
              <a:effectLst/>
            </c:spPr>
            <c:extLst>
              <c:ext xmlns:c16="http://schemas.microsoft.com/office/drawing/2014/chart" uri="{C3380CC4-5D6E-409C-BE32-E72D297353CC}">
                <c16:uniqueId val="{00000001-C1FD-4D52-8F70-B89890065058}"/>
              </c:ext>
            </c:extLst>
          </c:dPt>
          <c:dPt>
            <c:idx val="1"/>
            <c:bubble3D val="0"/>
            <c:spPr>
              <a:gradFill>
                <a:gsLst>
                  <a:gs pos="100000">
                    <a:srgbClr val="EEC988"/>
                  </a:gs>
                  <a:gs pos="0">
                    <a:srgbClr val="CB954D"/>
                  </a:gs>
                </a:gsLst>
                <a:lin ang="16200000" scaled="1"/>
              </a:gradFill>
              <a:ln w="19050">
                <a:noFill/>
              </a:ln>
              <a:effectLst/>
            </c:spPr>
            <c:extLst>
              <c:ext xmlns:c16="http://schemas.microsoft.com/office/drawing/2014/chart" uri="{C3380CC4-5D6E-409C-BE32-E72D297353CC}">
                <c16:uniqueId val="{00000003-C1FD-4D52-8F70-B89890065058}"/>
              </c:ext>
            </c:extLst>
          </c:dPt>
          <c:cat>
            <c:strRef>
              <c:f>Sheet1!$A$2:$A$3</c:f>
              <c:strCache>
                <c:ptCount val="2"/>
                <c:pt idx="0">
                  <c:v>聊城</c:v>
                </c:pt>
                <c:pt idx="1">
                  <c:v>其他地市</c:v>
                </c:pt>
              </c:strCache>
            </c:strRef>
          </c:cat>
          <c:val>
            <c:numRef>
              <c:f>Sheet1!$B$2:$B$3</c:f>
              <c:numCache>
                <c:formatCode>0.00%</c:formatCode>
                <c:ptCount val="2"/>
                <c:pt idx="0">
                  <c:v>0.05</c:v>
                </c:pt>
                <c:pt idx="1">
                  <c:v>0.95</c:v>
                </c:pt>
              </c:numCache>
            </c:numRef>
          </c:val>
          <c:extLst>
            <c:ext xmlns:c16="http://schemas.microsoft.com/office/drawing/2014/chart" uri="{C3380CC4-5D6E-409C-BE32-E72D297353CC}">
              <c16:uniqueId val="{00000004-C1FD-4D52-8F70-B89890065058}"/>
            </c:ext>
          </c:extLst>
        </c:ser>
        <c:dLbls>
          <c:showLegendKey val="0"/>
          <c:showVal val="0"/>
          <c:showCatName val="0"/>
          <c:showSerName val="0"/>
          <c:showPercent val="0"/>
          <c:showBubbleSize val="0"/>
          <c:showLeaderLines val="1"/>
        </c:dLbls>
        <c:firstSliceAng val="236"/>
        <c:holeSize val="45"/>
      </c:doughnutChart>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列1</c:v>
                </c:pt>
              </c:strCache>
            </c:strRef>
          </c:tx>
          <c:spPr>
            <a:ln w="19050">
              <a:noFill/>
            </a:ln>
          </c:spPr>
          <c:dPt>
            <c:idx val="0"/>
            <c:bubble3D val="0"/>
            <c:spPr>
              <a:gradFill>
                <a:gsLst>
                  <a:gs pos="100000">
                    <a:srgbClr val="EEC988"/>
                  </a:gs>
                  <a:gs pos="0">
                    <a:srgbClr val="CB954D"/>
                  </a:gs>
                </a:gsLst>
                <a:lin ang="16200000" scaled="1"/>
              </a:gradFill>
              <a:ln w="19050">
                <a:noFill/>
              </a:ln>
              <a:effectLst/>
            </c:spPr>
            <c:extLst>
              <c:ext xmlns:c16="http://schemas.microsoft.com/office/drawing/2014/chart" uri="{C3380CC4-5D6E-409C-BE32-E72D297353CC}">
                <c16:uniqueId val="{00000001-A742-475A-983C-1426C07ECCF4}"/>
              </c:ext>
            </c:extLst>
          </c:dPt>
          <c:dPt>
            <c:idx val="1"/>
            <c:bubble3D val="0"/>
            <c:spPr>
              <a:gradFill>
                <a:gsLst>
                  <a:gs pos="18000">
                    <a:srgbClr val="C48818"/>
                  </a:gs>
                  <a:gs pos="83000">
                    <a:srgbClr val="F0C781"/>
                  </a:gs>
                </a:gsLst>
                <a:lin ang="16200000" scaled="1"/>
              </a:gradFill>
              <a:ln w="19050">
                <a:noFill/>
              </a:ln>
              <a:effectLst/>
            </c:spPr>
            <c:extLst>
              <c:ext xmlns:c16="http://schemas.microsoft.com/office/drawing/2014/chart" uri="{C3380CC4-5D6E-409C-BE32-E72D297353CC}">
                <c16:uniqueId val="{00000003-A742-475A-983C-1426C07ECCF4}"/>
              </c:ext>
            </c:extLst>
          </c:dPt>
          <c:cat>
            <c:strRef>
              <c:f>Sheet1!$A$2:$A$3</c:f>
              <c:strCache>
                <c:ptCount val="2"/>
                <c:pt idx="0">
                  <c:v>占比</c:v>
                </c:pt>
                <c:pt idx="1">
                  <c:v>辅助</c:v>
                </c:pt>
              </c:strCache>
            </c:strRef>
          </c:cat>
          <c:val>
            <c:numRef>
              <c:f>Sheet1!$B$2:$B$3</c:f>
              <c:numCache>
                <c:formatCode>0.00%</c:formatCode>
                <c:ptCount val="2"/>
                <c:pt idx="0">
                  <c:v>0.53</c:v>
                </c:pt>
                <c:pt idx="1">
                  <c:v>0.47</c:v>
                </c:pt>
              </c:numCache>
            </c:numRef>
          </c:val>
          <c:extLst>
            <c:ext xmlns:c16="http://schemas.microsoft.com/office/drawing/2014/chart" uri="{C3380CC4-5D6E-409C-BE32-E72D297353CC}">
              <c16:uniqueId val="{00000004-A742-475A-983C-1426C07ECC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列1</c:v>
                </c:pt>
              </c:strCache>
            </c:strRef>
          </c:tx>
          <c:spPr>
            <a:ln w="19050">
              <a:noFill/>
            </a:ln>
          </c:spPr>
          <c:dPt>
            <c:idx val="0"/>
            <c:bubble3D val="0"/>
            <c:spPr>
              <a:gradFill>
                <a:gsLst>
                  <a:gs pos="100000">
                    <a:srgbClr val="EEC988"/>
                  </a:gs>
                  <a:gs pos="0">
                    <a:srgbClr val="CB954D"/>
                  </a:gs>
                </a:gsLst>
                <a:lin ang="16200000" scaled="1"/>
              </a:gradFill>
              <a:ln w="19050">
                <a:noFill/>
              </a:ln>
              <a:effectLst/>
            </c:spPr>
            <c:extLst>
              <c:ext xmlns:c16="http://schemas.microsoft.com/office/drawing/2014/chart" uri="{C3380CC4-5D6E-409C-BE32-E72D297353CC}">
                <c16:uniqueId val="{00000001-C712-4070-B33C-FDCFAAF8E0FD}"/>
              </c:ext>
            </c:extLst>
          </c:dPt>
          <c:dPt>
            <c:idx val="1"/>
            <c:bubble3D val="0"/>
            <c:spPr>
              <a:solidFill>
                <a:srgbClr val="DE352E">
                  <a:lumMod val="20000"/>
                  <a:lumOff val="80000"/>
                </a:srgbClr>
              </a:solidFill>
              <a:ln w="19050">
                <a:noFill/>
              </a:ln>
              <a:effectLst/>
            </c:spPr>
            <c:extLst>
              <c:ext xmlns:c16="http://schemas.microsoft.com/office/drawing/2014/chart" uri="{C3380CC4-5D6E-409C-BE32-E72D297353CC}">
                <c16:uniqueId val="{00000003-C712-4070-B33C-FDCFAAF8E0FD}"/>
              </c:ext>
            </c:extLst>
          </c:dPt>
          <c:cat>
            <c:strRef>
              <c:f>Sheet1!$A$2:$A$3</c:f>
              <c:strCache>
                <c:ptCount val="2"/>
                <c:pt idx="0">
                  <c:v>占比</c:v>
                </c:pt>
                <c:pt idx="1">
                  <c:v>辅助</c:v>
                </c:pt>
              </c:strCache>
            </c:strRef>
          </c:cat>
          <c:val>
            <c:numRef>
              <c:f>Sheet1!$B$2:$B$3</c:f>
              <c:numCache>
                <c:formatCode>0.00%</c:formatCode>
                <c:ptCount val="2"/>
                <c:pt idx="0">
                  <c:v>0.95176470588235296</c:v>
                </c:pt>
                <c:pt idx="1">
                  <c:v>4.8235294117647098E-2</c:v>
                </c:pt>
              </c:numCache>
            </c:numRef>
          </c:val>
          <c:extLst>
            <c:ext xmlns:c16="http://schemas.microsoft.com/office/drawing/2014/chart" uri="{C3380CC4-5D6E-409C-BE32-E72D297353CC}">
              <c16:uniqueId val="{00000004-C712-4070-B33C-FDCFAAF8E0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2160" b="0" i="0" u="none" strike="noStrike" kern="1200" spc="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r>
              <a:rPr lang="zh-CN" altLang="en-US" sz="216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rPr>
              <a:t>各县（市、区）工业领域更新改造储备项目情况</a:t>
            </a:r>
          </a:p>
        </c:rich>
      </c:tx>
      <c:overlay val="0"/>
      <c:spPr>
        <a:noFill/>
        <a:ln>
          <a:noFill/>
        </a:ln>
        <a:effectLst/>
      </c:spPr>
      <c:txPr>
        <a:bodyPr rot="0" spcFirstLastPara="0" vertOverflow="ellipsis" vert="horz" wrap="square" anchor="ctr" anchorCtr="1" forceAA="0"/>
        <a:lstStyle/>
        <a:p>
          <a:pPr>
            <a:defRPr lang="zh-CN" sz="2160" b="0" i="0" u="none" strike="noStrike" kern="1200" spc="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title>
    <c:autoTitleDeleted val="0"/>
    <c:plotArea>
      <c:layout/>
      <c:barChart>
        <c:barDir val="col"/>
        <c:grouping val="clustered"/>
        <c:varyColors val="0"/>
        <c:ser>
          <c:idx val="0"/>
          <c:order val="0"/>
          <c:tx>
            <c:strRef>
              <c:f>Sheet1!$B$1</c:f>
              <c:strCache>
                <c:ptCount val="1"/>
                <c:pt idx="0">
                  <c:v>服务业增加值</c:v>
                </c:pt>
              </c:strCache>
            </c:strRef>
          </c:tx>
          <c:spPr>
            <a:blipFill rotWithShape="1">
              <a:blip xmlns:r="http://schemas.openxmlformats.org/officeDocument/2006/relationships" r:embed="rId4">
                <a:duotone>
                  <a:schemeClr val="accent1">
                    <a:shade val="45000"/>
                    <a:satMod val="135000"/>
                  </a:schemeClr>
                  <a:prstClr val="white"/>
                </a:duotone>
              </a:blip>
              <a:stretch>
                <a:fillRect/>
              </a:stretch>
            </a:blipFill>
            <a:ln>
              <a:noFill/>
            </a:ln>
            <a:effectLst/>
          </c:spPr>
          <c:invertIfNegative val="0"/>
          <c:dLbls>
            <c:spPr>
              <a:noFill/>
              <a:ln>
                <a:noFill/>
              </a:ln>
              <a:effectLst/>
            </c:spPr>
            <c:txPr>
              <a:bodyPr rot="0" spcFirstLastPara="0" vertOverflow="ellipsis" vert="horz" wrap="square" lIns="38100" tIns="19050" rIns="38100" bIns="19050" anchor="ctr" anchorCtr="1" forceAA="0">
                <a:spAutoFit/>
              </a:bodyPr>
              <a:lstStyle/>
              <a:p>
                <a:pPr>
                  <a:defRPr lang="zh-CN" sz="1800" b="0" i="0" u="none" strike="noStrike" kern="1200" baseline="0">
                    <a:solidFill>
                      <a:schemeClr val="tx1">
                        <a:lumMod val="75000"/>
                        <a:lumOff val="2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东昌府</c:v>
                </c:pt>
                <c:pt idx="1">
                  <c:v>茌平</c:v>
                </c:pt>
                <c:pt idx="2">
                  <c:v>临清</c:v>
                </c:pt>
                <c:pt idx="3">
                  <c:v>冠县</c:v>
                </c:pt>
                <c:pt idx="4">
                  <c:v>莘县</c:v>
                </c:pt>
                <c:pt idx="5">
                  <c:v>阳谷</c:v>
                </c:pt>
                <c:pt idx="6">
                  <c:v>东阿</c:v>
                </c:pt>
                <c:pt idx="7">
                  <c:v>高唐</c:v>
                </c:pt>
                <c:pt idx="8">
                  <c:v>开发区</c:v>
                </c:pt>
                <c:pt idx="9">
                  <c:v>高新区</c:v>
                </c:pt>
                <c:pt idx="10">
                  <c:v>度假区</c:v>
                </c:pt>
              </c:strCache>
            </c:strRef>
          </c:cat>
          <c:val>
            <c:numRef>
              <c:f>Sheet1!$B$2:$B$12</c:f>
              <c:numCache>
                <c:formatCode>0_ </c:formatCode>
                <c:ptCount val="11"/>
                <c:pt idx="0">
                  <c:v>17</c:v>
                </c:pt>
                <c:pt idx="1">
                  <c:v>51</c:v>
                </c:pt>
                <c:pt idx="2">
                  <c:v>95</c:v>
                </c:pt>
                <c:pt idx="3">
                  <c:v>133</c:v>
                </c:pt>
                <c:pt idx="4">
                  <c:v>38</c:v>
                </c:pt>
                <c:pt idx="5">
                  <c:v>88</c:v>
                </c:pt>
                <c:pt idx="6">
                  <c:v>44</c:v>
                </c:pt>
                <c:pt idx="7">
                  <c:v>55</c:v>
                </c:pt>
                <c:pt idx="8">
                  <c:v>57</c:v>
                </c:pt>
                <c:pt idx="9">
                  <c:v>15</c:v>
                </c:pt>
                <c:pt idx="10">
                  <c:v>9</c:v>
                </c:pt>
              </c:numCache>
            </c:numRef>
          </c:val>
          <c:extLst>
            <c:ext xmlns:c16="http://schemas.microsoft.com/office/drawing/2014/chart" uri="{C3380CC4-5D6E-409C-BE32-E72D297353CC}">
              <c16:uniqueId val="{00000000-022B-486B-9AF2-AE726B85FD62}"/>
            </c:ext>
          </c:extLst>
        </c:ser>
        <c:dLbls>
          <c:showLegendKey val="0"/>
          <c:showVal val="1"/>
          <c:showCatName val="0"/>
          <c:showSerName val="0"/>
          <c:showPercent val="0"/>
          <c:showBubbleSize val="0"/>
        </c:dLbls>
        <c:gapWidth val="219"/>
        <c:overlap val="-27"/>
        <c:axId val="870254979"/>
        <c:axId val="992712987"/>
      </c:barChart>
      <c:catAx>
        <c:axId val="870254979"/>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30000"/>
              </a:schemeClr>
            </a:solidFill>
            <a:round/>
          </a:ln>
          <a:effectLst/>
        </c:spPr>
        <c:txPr>
          <a:bodyPr rot="-60000000" spcFirstLastPara="0" vertOverflow="ellipsis" vert="horz" wrap="square" anchor="ctr" anchorCtr="1" forceAA="0"/>
          <a:lstStyle/>
          <a:p>
            <a:pPr>
              <a:defRPr lang="zh-CN" sz="1800" b="0" i="0" u="none" strike="noStrike" kern="120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992712987"/>
        <c:crosses val="autoZero"/>
        <c:auto val="1"/>
        <c:lblAlgn val="ctr"/>
        <c:lblOffset val="100"/>
        <c:noMultiLvlLbl val="0"/>
      </c:catAx>
      <c:valAx>
        <c:axId val="992712987"/>
        <c:scaling>
          <c:orientation val="minMax"/>
        </c:scaling>
        <c:delete val="1"/>
        <c:axPos val="l"/>
        <c:majorGridlines>
          <c:spPr>
            <a:ln w="6350" cap="flat" cmpd="sng" algn="ctr">
              <a:solidFill>
                <a:schemeClr val="bg1">
                  <a:lumMod val="75000"/>
                  <a:alpha val="15000"/>
                </a:schemeClr>
              </a:solidFill>
              <a:round/>
            </a:ln>
            <a:effectLst/>
          </c:spPr>
        </c:majorGridlines>
        <c:numFmt formatCode="0_ " sourceLinked="1"/>
        <c:majorTickMark val="none"/>
        <c:minorTickMark val="none"/>
        <c:tickLblPos val="nextTo"/>
        <c:crossAx val="870254979"/>
        <c:crosses val="autoZero"/>
        <c:crossBetween val="between"/>
      </c:valAx>
      <c:spPr>
        <a:noFill/>
        <a:ln>
          <a:noFill/>
        </a:ln>
        <a:effectLst/>
      </c:spPr>
    </c:plotArea>
    <c:plotVisOnly val="1"/>
    <c:dispBlanksAs val="gap"/>
    <c:showDLblsOverMax val="0"/>
  </c:chart>
  <c:spPr>
    <a:solidFill>
      <a:schemeClr val="bg1"/>
    </a:solidFill>
    <a:ln w="6350" cap="flat" cmpd="sng" algn="ctr">
      <a:solidFill>
        <a:schemeClr val="tx1">
          <a:lumMod val="50000"/>
          <a:lumOff val="50000"/>
          <a:alpha val="25000"/>
        </a:schemeClr>
      </a:solidFill>
      <a:round/>
    </a:ln>
    <a:effectLst>
      <a:outerShdw blurRad="63500" dist="37357" dir="2700000" sx="0" sy="0" rotWithShape="0">
        <a:scrgbClr r="0" g="0" b="0"/>
      </a:outerShdw>
    </a:effectLst>
  </c:spPr>
  <c:txPr>
    <a:bodyPr/>
    <a:lstStyle/>
    <a:p>
      <a:pPr>
        <a:defRPr lang="zh-CN" sz="18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externalData r:id="rId5">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2280" b="0" i="0" u="none" strike="noStrike" kern="1200" spc="0" baseline="0">
                <a:solidFill>
                  <a:schemeClr val="tx1">
                    <a:lumMod val="75000"/>
                    <a:lumOff val="2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r>
              <a:rPr lang="zh-CN" altLang="en-US" sz="228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rPr>
              <a:t>各县（市、区）建筑和市政基础设施领域更新改造储备项目情况</a:t>
            </a:r>
          </a:p>
        </c:rich>
      </c:tx>
      <c:layout>
        <c:manualLayout>
          <c:xMode val="edge"/>
          <c:yMode val="edge"/>
          <c:x val="9.5545711824781596E-2"/>
          <c:y val="7.7600772387159095E-2"/>
        </c:manualLayout>
      </c:layout>
      <c:overlay val="0"/>
      <c:spPr>
        <a:noFill/>
        <a:ln>
          <a:noFill/>
        </a:ln>
        <a:effectLst/>
      </c:spPr>
      <c:txPr>
        <a:bodyPr rot="0" spcFirstLastPara="0" vertOverflow="ellipsis" vert="horz" wrap="square" anchor="ctr" anchorCtr="1" forceAA="0"/>
        <a:lstStyle/>
        <a:p>
          <a:pPr>
            <a:defRPr lang="zh-CN" sz="2280" b="0" i="0" u="none" strike="noStrike" kern="1200" spc="0" baseline="0">
              <a:solidFill>
                <a:schemeClr val="tx1">
                  <a:lumMod val="75000"/>
                  <a:lumOff val="2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title>
    <c:autoTitleDeleted val="0"/>
    <c:plotArea>
      <c:layout/>
      <c:barChart>
        <c:barDir val="col"/>
        <c:grouping val="clustered"/>
        <c:varyColors val="0"/>
        <c:ser>
          <c:idx val="0"/>
          <c:order val="0"/>
          <c:tx>
            <c:strRef>
              <c:f>Sheet1!$B$1</c:f>
              <c:strCache>
                <c:ptCount val="1"/>
                <c:pt idx="0">
                  <c:v>服务业增加值</c:v>
                </c:pt>
              </c:strCache>
            </c:strRef>
          </c:tx>
          <c:spPr>
            <a:blipFill rotWithShape="1">
              <a:blip xmlns:r="http://schemas.openxmlformats.org/officeDocument/2006/relationships" r:embed="rId4">
                <a:duotone>
                  <a:schemeClr val="accent1">
                    <a:shade val="45000"/>
                    <a:satMod val="135000"/>
                  </a:schemeClr>
                  <a:prstClr val="white"/>
                </a:duotone>
              </a:blip>
              <a:stretch>
                <a:fillRect/>
              </a:stretch>
            </a:blipFill>
            <a:ln>
              <a:noFill/>
            </a:ln>
            <a:effectLst/>
          </c:spPr>
          <c:invertIfNegative val="0"/>
          <c:dLbls>
            <c:spPr>
              <a:noFill/>
              <a:ln>
                <a:noFill/>
              </a:ln>
              <a:effectLst/>
            </c:spPr>
            <c:txPr>
              <a:bodyPr rot="0" spcFirstLastPara="0" vertOverflow="ellipsis" vert="horz" wrap="square" lIns="38100" tIns="19050" rIns="38100" bIns="19050" anchor="ctr" anchorCtr="1" forceAA="0"/>
              <a:lstStyle/>
              <a:p>
                <a:pPr>
                  <a:defRPr lang="zh-CN" sz="1900" b="0" i="0" u="none" strike="noStrike" kern="1200" baseline="0">
                    <a:solidFill>
                      <a:schemeClr val="tx1">
                        <a:lumMod val="75000"/>
                        <a:lumOff val="2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东昌府</c:v>
                </c:pt>
                <c:pt idx="1">
                  <c:v>茌平</c:v>
                </c:pt>
                <c:pt idx="2">
                  <c:v>临清</c:v>
                </c:pt>
                <c:pt idx="3">
                  <c:v>冠县</c:v>
                </c:pt>
                <c:pt idx="4">
                  <c:v>莘县</c:v>
                </c:pt>
                <c:pt idx="5">
                  <c:v>阳谷</c:v>
                </c:pt>
                <c:pt idx="6">
                  <c:v>东阿</c:v>
                </c:pt>
                <c:pt idx="7">
                  <c:v>高唐</c:v>
                </c:pt>
                <c:pt idx="8">
                  <c:v>开发区</c:v>
                </c:pt>
                <c:pt idx="9">
                  <c:v>高新区</c:v>
                </c:pt>
                <c:pt idx="10">
                  <c:v>度假区</c:v>
                </c:pt>
              </c:strCache>
            </c:strRef>
          </c:cat>
          <c:val>
            <c:numRef>
              <c:f>Sheet1!$B$2:$B$12</c:f>
              <c:numCache>
                <c:formatCode>0_ </c:formatCode>
                <c:ptCount val="11"/>
                <c:pt idx="0">
                  <c:v>7</c:v>
                </c:pt>
                <c:pt idx="1">
                  <c:v>4</c:v>
                </c:pt>
                <c:pt idx="2">
                  <c:v>8</c:v>
                </c:pt>
                <c:pt idx="3">
                  <c:v>14</c:v>
                </c:pt>
                <c:pt idx="4">
                  <c:v>10</c:v>
                </c:pt>
                <c:pt idx="5">
                  <c:v>2</c:v>
                </c:pt>
                <c:pt idx="6">
                  <c:v>1</c:v>
                </c:pt>
                <c:pt idx="7">
                  <c:v>8</c:v>
                </c:pt>
                <c:pt idx="8">
                  <c:v>35</c:v>
                </c:pt>
                <c:pt idx="9">
                  <c:v>2</c:v>
                </c:pt>
                <c:pt idx="10">
                  <c:v>15</c:v>
                </c:pt>
              </c:numCache>
            </c:numRef>
          </c:val>
          <c:extLst>
            <c:ext xmlns:c16="http://schemas.microsoft.com/office/drawing/2014/chart" uri="{C3380CC4-5D6E-409C-BE32-E72D297353CC}">
              <c16:uniqueId val="{00000000-F57C-4DA7-99D4-AAF5F831EDF5}"/>
            </c:ext>
          </c:extLst>
        </c:ser>
        <c:dLbls>
          <c:showLegendKey val="0"/>
          <c:showVal val="1"/>
          <c:showCatName val="0"/>
          <c:showSerName val="0"/>
          <c:showPercent val="0"/>
          <c:showBubbleSize val="0"/>
        </c:dLbls>
        <c:gapWidth val="100"/>
        <c:overlap val="-20"/>
        <c:axId val="870254979"/>
        <c:axId val="992712987"/>
      </c:barChart>
      <c:catAx>
        <c:axId val="870254979"/>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25000"/>
              </a:schemeClr>
            </a:solidFill>
            <a:round/>
          </a:ln>
          <a:effectLst/>
        </c:spPr>
        <c:txPr>
          <a:bodyPr rot="-60000000" spcFirstLastPara="0" vertOverflow="ellipsis" vert="horz" wrap="square" anchor="ctr" anchorCtr="1" forceAA="0"/>
          <a:lstStyle/>
          <a:p>
            <a:pPr>
              <a:defRPr lang="zh-CN" sz="1900" b="0" i="0" u="none" strike="noStrike" kern="120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992712987"/>
        <c:crosses val="autoZero"/>
        <c:auto val="1"/>
        <c:lblAlgn val="ctr"/>
        <c:lblOffset val="100"/>
        <c:noMultiLvlLbl val="0"/>
      </c:catAx>
      <c:valAx>
        <c:axId val="992712987"/>
        <c:scaling>
          <c:orientation val="minMax"/>
        </c:scaling>
        <c:delete val="1"/>
        <c:axPos val="l"/>
        <c:numFmt formatCode="0_ " sourceLinked="1"/>
        <c:majorTickMark val="none"/>
        <c:minorTickMark val="none"/>
        <c:tickLblPos val="nextTo"/>
        <c:crossAx val="870254979"/>
        <c:crosses val="autoZero"/>
        <c:crossBetween val="between"/>
      </c:valAx>
      <c:spPr>
        <a:noFill/>
        <a:ln>
          <a:noFill/>
        </a:ln>
        <a:effectLst/>
      </c:spPr>
    </c:plotArea>
    <c:plotVisOnly val="1"/>
    <c:dispBlanksAs val="gap"/>
    <c:showDLblsOverMax val="0"/>
  </c:chart>
  <c:spPr>
    <a:solidFill>
      <a:schemeClr val="bg1"/>
    </a:solidFill>
    <a:ln w="6350" cap="flat" cmpd="sng" algn="ctr">
      <a:solidFill>
        <a:schemeClr val="tx1">
          <a:lumMod val="50000"/>
          <a:lumOff val="50000"/>
          <a:alpha val="25000"/>
        </a:schemeClr>
      </a:solidFill>
      <a:round/>
    </a:ln>
    <a:effectLst>
      <a:outerShdw blurRad="63500" dist="37357" dir="2700000" sx="0" sy="0" rotWithShape="0">
        <a:scrgbClr r="0" g="0" b="0"/>
      </a:outerShdw>
    </a:effectLst>
  </c:spPr>
  <c:txPr>
    <a:bodyPr/>
    <a:lstStyle/>
    <a:p>
      <a:pPr>
        <a:defRPr lang="zh-CN" sz="19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externalData r:id="rId5">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2000" b="0" i="0" u="none" strike="noStrike" kern="1200" spc="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r>
              <a:rPr lang="zh-CN" altLang="en-US" sz="20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rPr>
              <a:t>各县（市、区）交通运输领域更新改造储备项目情况</a:t>
            </a:r>
          </a:p>
        </c:rich>
      </c:tx>
      <c:layout>
        <c:manualLayout>
          <c:xMode val="edge"/>
          <c:yMode val="edge"/>
          <c:x val="0.214900947459087"/>
          <c:y val="5.8411778904175697E-2"/>
        </c:manualLayout>
      </c:layout>
      <c:overlay val="0"/>
      <c:spPr>
        <a:noFill/>
        <a:ln>
          <a:noFill/>
        </a:ln>
        <a:effectLst/>
      </c:spPr>
      <c:txPr>
        <a:bodyPr rot="0" spcFirstLastPara="0" vertOverflow="ellipsis" vert="horz" wrap="square" anchor="ctr" anchorCtr="1" forceAA="0"/>
        <a:lstStyle/>
        <a:p>
          <a:pPr>
            <a:defRPr lang="zh-CN" sz="2000" b="0" i="0" u="none" strike="noStrike" kern="1200" spc="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title>
    <c:autoTitleDeleted val="0"/>
    <c:plotArea>
      <c:layout>
        <c:manualLayout>
          <c:layoutTarget val="inner"/>
          <c:xMode val="edge"/>
          <c:yMode val="edge"/>
          <c:x val="4.59157127991675E-2"/>
          <c:y val="0.30613606047132103"/>
          <c:w val="0.91129032258064502"/>
          <c:h val="0.53668297020898204"/>
        </c:manualLayout>
      </c:layout>
      <c:barChart>
        <c:barDir val="col"/>
        <c:grouping val="clustered"/>
        <c:varyColors val="0"/>
        <c:ser>
          <c:idx val="0"/>
          <c:order val="0"/>
          <c:tx>
            <c:strRef>
              <c:f>Sheet1!$B$1</c:f>
              <c:strCache>
                <c:ptCount val="1"/>
                <c:pt idx="0">
                  <c:v>服务业增加值</c:v>
                </c:pt>
              </c:strCache>
            </c:strRef>
          </c:tx>
          <c:spPr>
            <a:blipFill>
              <a:blip xmlns:r="http://schemas.openxmlformats.org/officeDocument/2006/relationships" r:embed="rId4"/>
              <a:stretch>
                <a:fillRect/>
              </a:stretch>
            </a:blipFill>
            <a:ln>
              <a:noFill/>
            </a:ln>
            <a:effectLst>
              <a:outerShdw blurRad="76200" dir="13500000" sy="23000" kx="1200000" algn="br" rotWithShape="0">
                <a:prstClr val="black">
                  <a:alpha val="20000"/>
                </a:prstClr>
              </a:outerShdw>
            </a:effectLst>
          </c:spPr>
          <c:invertIfNegative val="0"/>
          <c:dLbls>
            <c:spPr>
              <a:noFill/>
              <a:ln>
                <a:noFill/>
              </a:ln>
              <a:effectLst/>
            </c:spPr>
            <c:txPr>
              <a:bodyPr rot="0" spcFirstLastPara="0" vertOverflow="ellipsis" vert="horz" wrap="square" lIns="38100" tIns="19050" rIns="38100" bIns="19050" anchor="ctr" anchorCtr="1" forceAA="0"/>
              <a:lstStyle/>
              <a:p>
                <a:pPr>
                  <a:defRPr lang="zh-CN" sz="1400" b="0" i="0" u="none" strike="noStrike" kern="1200" baseline="0">
                    <a:solidFill>
                      <a:schemeClr val="tx1">
                        <a:lumMod val="75000"/>
                        <a:lumOff val="2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东昌府</c:v>
                </c:pt>
                <c:pt idx="1">
                  <c:v>茌平</c:v>
                </c:pt>
                <c:pt idx="2">
                  <c:v>临清</c:v>
                </c:pt>
                <c:pt idx="3">
                  <c:v>冠县</c:v>
                </c:pt>
                <c:pt idx="4">
                  <c:v>莘县</c:v>
                </c:pt>
                <c:pt idx="5">
                  <c:v>阳谷</c:v>
                </c:pt>
                <c:pt idx="6">
                  <c:v>东阿</c:v>
                </c:pt>
                <c:pt idx="7">
                  <c:v>高唐</c:v>
                </c:pt>
                <c:pt idx="8">
                  <c:v>开发区</c:v>
                </c:pt>
                <c:pt idx="9">
                  <c:v>高新区</c:v>
                </c:pt>
                <c:pt idx="10">
                  <c:v>度假区</c:v>
                </c:pt>
              </c:strCache>
            </c:strRef>
          </c:cat>
          <c:val>
            <c:numRef>
              <c:f>Sheet1!$B$2:$B$12</c:f>
              <c:numCache>
                <c:formatCode>0_ </c:formatCode>
                <c:ptCount val="11"/>
                <c:pt idx="0">
                  <c:v>17</c:v>
                </c:pt>
                <c:pt idx="1">
                  <c:v>51</c:v>
                </c:pt>
                <c:pt idx="2">
                  <c:v>95</c:v>
                </c:pt>
                <c:pt idx="3">
                  <c:v>133</c:v>
                </c:pt>
                <c:pt idx="4">
                  <c:v>38</c:v>
                </c:pt>
                <c:pt idx="5">
                  <c:v>88</c:v>
                </c:pt>
                <c:pt idx="6">
                  <c:v>44</c:v>
                </c:pt>
                <c:pt idx="7">
                  <c:v>55</c:v>
                </c:pt>
                <c:pt idx="8">
                  <c:v>57</c:v>
                </c:pt>
                <c:pt idx="9">
                  <c:v>15</c:v>
                </c:pt>
                <c:pt idx="10">
                  <c:v>9</c:v>
                </c:pt>
              </c:numCache>
            </c:numRef>
          </c:val>
          <c:extLst>
            <c:ext xmlns:c16="http://schemas.microsoft.com/office/drawing/2014/chart" uri="{C3380CC4-5D6E-409C-BE32-E72D297353CC}">
              <c16:uniqueId val="{00000000-5560-45D6-B130-F70318076AE5}"/>
            </c:ext>
          </c:extLst>
        </c:ser>
        <c:dLbls>
          <c:showLegendKey val="0"/>
          <c:showVal val="0"/>
          <c:showCatName val="0"/>
          <c:showSerName val="0"/>
          <c:showPercent val="0"/>
          <c:showBubbleSize val="0"/>
        </c:dLbls>
        <c:gapWidth val="150"/>
        <c:overlap val="-30"/>
        <c:axId val="870254979"/>
        <c:axId val="992712987"/>
      </c:barChart>
      <c:catAx>
        <c:axId val="870254979"/>
        <c:scaling>
          <c:orientation val="minMax"/>
        </c:scaling>
        <c:delete val="0"/>
        <c:axPos val="b"/>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w="9525" cap="flat" cmpd="sng" algn="ctr">
            <a:noFill/>
            <a:round/>
          </a:ln>
          <a:effectLst/>
        </c:spPr>
        <c:txPr>
          <a:bodyPr rot="-60000000" spcFirstLastPara="0" vertOverflow="ellipsis" vert="horz" wrap="square" anchor="ctr" anchorCtr="1" forceAA="0"/>
          <a:lstStyle/>
          <a:p>
            <a:pPr>
              <a:defRPr lang="zh-CN" sz="1400" b="0" i="0" u="none" strike="noStrike" kern="120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992712987"/>
        <c:crosses val="autoZero"/>
        <c:auto val="1"/>
        <c:lblAlgn val="ctr"/>
        <c:lblOffset val="100"/>
        <c:noMultiLvlLbl val="0"/>
      </c:catAx>
      <c:valAx>
        <c:axId val="992712987"/>
        <c:scaling>
          <c:orientation val="minMax"/>
        </c:scaling>
        <c:delete val="1"/>
        <c:axPos val="l"/>
        <c:numFmt formatCode="0_ " sourceLinked="1"/>
        <c:majorTickMark val="out"/>
        <c:minorTickMark val="none"/>
        <c:tickLblPos val="nextTo"/>
        <c:crossAx val="870254979"/>
        <c:crosses val="autoZero"/>
        <c:crossBetween val="between"/>
      </c:valAx>
      <c:spPr>
        <a:solidFill>
          <a:schemeClr val="bg1"/>
        </a:solidFill>
        <a:ln>
          <a:noFill/>
        </a:ln>
        <a:effectLst/>
      </c:spPr>
    </c:plotArea>
    <c:plotVisOnly val="1"/>
    <c:dispBlanksAs val="gap"/>
    <c:showDLblsOverMax val="0"/>
  </c:chart>
  <c:spPr>
    <a:solidFill>
      <a:schemeClr val="bg1"/>
    </a:solidFill>
    <a:ln w="60325" cap="flat" cmpd="sng" algn="ctr">
      <a:solidFill>
        <a:srgbClr val="E3EFF9"/>
      </a:solidFill>
      <a:round/>
    </a:ln>
    <a:effectLst/>
  </c:spPr>
  <c:txPr>
    <a:bodyPr anchor="ctr"/>
    <a:lstStyle/>
    <a:p>
      <a:pPr>
        <a:defRPr lang="zh-CN" sz="14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externalData r:id="rId5">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2100" b="0" i="0" u="none" strike="noStrike" kern="1200" spc="0" baseline="0">
                <a:solidFill>
                  <a:sysClr val="windowText" lastClr="000000"/>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r>
              <a:rPr lang="zh-CN" altLang="en-US" sz="21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rPr>
              <a:t>各县（市、区）文教卫生领域更新改造储备项目情况</a:t>
            </a:r>
          </a:p>
        </c:rich>
      </c:tx>
      <c:layout>
        <c:manualLayout>
          <c:xMode val="edge"/>
          <c:yMode val="edge"/>
          <c:x val="0.20751814937861399"/>
          <c:y val="9.9444846729423095E-2"/>
        </c:manualLayout>
      </c:layout>
      <c:overlay val="0"/>
      <c:spPr>
        <a:noFill/>
        <a:ln>
          <a:noFill/>
        </a:ln>
        <a:effectLst/>
      </c:spPr>
      <c:txPr>
        <a:bodyPr rot="0" spcFirstLastPara="0" vertOverflow="ellipsis" vert="horz" wrap="square" anchor="ctr" anchorCtr="1" forceAA="0"/>
        <a:lstStyle/>
        <a:p>
          <a:pPr>
            <a:defRPr lang="zh-CN" sz="2100" b="0" i="0" u="none" strike="noStrike" kern="1200" spc="0" baseline="0">
              <a:solidFill>
                <a:sysClr val="windowText" lastClr="000000"/>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title>
    <c:autoTitleDeleted val="0"/>
    <c:plotArea>
      <c:layout>
        <c:manualLayout>
          <c:layoutTarget val="inner"/>
          <c:xMode val="edge"/>
          <c:yMode val="edge"/>
          <c:x val="9.2155552585861306E-2"/>
          <c:y val="0.27609277430865298"/>
          <c:w val="0.86467994120005298"/>
          <c:h val="0.58929527207850096"/>
        </c:manualLayout>
      </c:layout>
      <c:barChart>
        <c:barDir val="col"/>
        <c:grouping val="clustered"/>
        <c:varyColors val="0"/>
        <c:ser>
          <c:idx val="0"/>
          <c:order val="0"/>
          <c:tx>
            <c:strRef>
              <c:f>Sheet1!$B$1</c:f>
              <c:strCache>
                <c:ptCount val="1"/>
                <c:pt idx="0">
                  <c:v>服务业增加值</c:v>
                </c:pt>
              </c:strCache>
            </c:strRef>
          </c:tx>
          <c:spPr>
            <a:blipFill rotWithShape="1">
              <a:blip xmlns:r="http://schemas.openxmlformats.org/officeDocument/2006/relationships" r:embed="rId4"/>
              <a:stretch>
                <a:fillRect/>
              </a:stretch>
            </a:blipFill>
            <a:ln>
              <a:noFill/>
            </a:ln>
            <a:effectLst/>
          </c:spPr>
          <c:invertIfNegative val="0"/>
          <c:dLbls>
            <c:spPr>
              <a:noFill/>
              <a:ln>
                <a:noFill/>
              </a:ln>
              <a:effectLst/>
            </c:spPr>
            <c:txPr>
              <a:bodyPr rot="0" spcFirstLastPara="0" vertOverflow="ellipsis" vert="horz" wrap="square" lIns="38100" tIns="19050" rIns="38100" bIns="19050" anchor="ctr" anchorCtr="1" forceAA="0"/>
              <a:lstStyle/>
              <a:p>
                <a:pPr>
                  <a:defRPr lang="zh-CN" sz="1600" b="0" i="0" u="none" strike="noStrike" kern="1200" baseline="0">
                    <a:solidFill>
                      <a:sysClr val="windowText" lastClr="000000"/>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东昌府</c:v>
                </c:pt>
                <c:pt idx="1">
                  <c:v>茌平</c:v>
                </c:pt>
                <c:pt idx="2">
                  <c:v>临清</c:v>
                </c:pt>
                <c:pt idx="3">
                  <c:v>冠县</c:v>
                </c:pt>
                <c:pt idx="4">
                  <c:v>莘县</c:v>
                </c:pt>
                <c:pt idx="5">
                  <c:v>阳谷</c:v>
                </c:pt>
                <c:pt idx="6">
                  <c:v>东阿</c:v>
                </c:pt>
                <c:pt idx="7">
                  <c:v>高唐</c:v>
                </c:pt>
                <c:pt idx="8">
                  <c:v>开发区</c:v>
                </c:pt>
                <c:pt idx="9">
                  <c:v>高新区</c:v>
                </c:pt>
                <c:pt idx="10">
                  <c:v>度假区</c:v>
                </c:pt>
              </c:strCache>
            </c:strRef>
          </c:cat>
          <c:val>
            <c:numRef>
              <c:f>Sheet1!$B$2:$B$12</c:f>
              <c:numCache>
                <c:formatCode>0_ </c:formatCode>
                <c:ptCount val="11"/>
                <c:pt idx="0">
                  <c:v>2</c:v>
                </c:pt>
                <c:pt idx="1">
                  <c:v>1</c:v>
                </c:pt>
                <c:pt idx="2">
                  <c:v>6</c:v>
                </c:pt>
                <c:pt idx="3">
                  <c:v>7</c:v>
                </c:pt>
                <c:pt idx="4">
                  <c:v>1</c:v>
                </c:pt>
                <c:pt idx="5">
                  <c:v>6</c:v>
                </c:pt>
                <c:pt idx="6">
                  <c:v>1</c:v>
                </c:pt>
                <c:pt idx="7">
                  <c:v>1</c:v>
                </c:pt>
                <c:pt idx="8">
                  <c:v>26</c:v>
                </c:pt>
                <c:pt idx="9">
                  <c:v>0</c:v>
                </c:pt>
                <c:pt idx="10">
                  <c:v>0</c:v>
                </c:pt>
              </c:numCache>
            </c:numRef>
          </c:val>
          <c:extLst>
            <c:ext xmlns:c16="http://schemas.microsoft.com/office/drawing/2014/chart" uri="{C3380CC4-5D6E-409C-BE32-E72D297353CC}">
              <c16:uniqueId val="{00000000-65EA-41C2-BE8C-9443100C8BA4}"/>
            </c:ext>
          </c:extLst>
        </c:ser>
        <c:dLbls>
          <c:showLegendKey val="0"/>
          <c:showVal val="1"/>
          <c:showCatName val="0"/>
          <c:showSerName val="0"/>
          <c:showPercent val="0"/>
          <c:showBubbleSize val="0"/>
        </c:dLbls>
        <c:gapWidth val="112"/>
        <c:overlap val="7"/>
        <c:axId val="870254979"/>
        <c:axId val="992712987"/>
      </c:barChart>
      <c:catAx>
        <c:axId val="870254979"/>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0" vertOverflow="ellipsis" vert="horz" wrap="square" anchor="ctr" anchorCtr="1" forceAA="0"/>
          <a:lstStyle/>
          <a:p>
            <a:pPr>
              <a:defRPr lang="zh-CN" sz="1600" b="0" i="0" u="none" strike="noStrike" kern="1200" baseline="0">
                <a:solidFill>
                  <a:sysClr val="windowText" lastClr="000000"/>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992712987"/>
        <c:crosses val="autoZero"/>
        <c:auto val="1"/>
        <c:lblAlgn val="ctr"/>
        <c:lblOffset val="100"/>
        <c:noMultiLvlLbl val="0"/>
      </c:catAx>
      <c:valAx>
        <c:axId val="992712987"/>
        <c:scaling>
          <c:orientation val="minMax"/>
        </c:scaling>
        <c:delete val="0"/>
        <c:axPos val="l"/>
        <c:numFmt formatCode="0_ "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1600" b="0" i="0" u="none" strike="noStrike" kern="1200" baseline="0">
                <a:solidFill>
                  <a:sysClr val="windowText" lastClr="000000"/>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870254979"/>
        <c:crosses val="autoZero"/>
        <c:crossBetween val="between"/>
      </c:valAx>
      <c:spPr>
        <a:noFill/>
        <a:ln>
          <a:noFill/>
        </a:ln>
        <a:effectLst/>
      </c:spPr>
    </c:plotArea>
    <c:plotVisOnly val="1"/>
    <c:dispBlanksAs val="gap"/>
    <c:showDLblsOverMax val="0"/>
  </c:chart>
  <c:spPr>
    <a:blipFill rotWithShape="1">
      <a:blip xmlns:r="http://schemas.openxmlformats.org/officeDocument/2006/relationships" r:embed="rId5"/>
      <a:stretch>
        <a:fillRect/>
      </a:stretch>
    </a:blipFill>
    <a:ln w="9525" cap="flat" cmpd="sng" algn="ctr">
      <a:noFill/>
      <a:round/>
    </a:ln>
    <a:effectLst>
      <a:outerShdw blurRad="63500" dist="37357" dir="2700000" sx="0" sy="0" rotWithShape="0">
        <a:scrgbClr r="0" g="0" b="0"/>
      </a:outerShdw>
    </a:effectLst>
  </c:spPr>
  <c:txPr>
    <a:bodyPr/>
    <a:lstStyle/>
    <a:p>
      <a:pPr>
        <a:defRPr lang="zh-CN" sz="1600">
          <a:solidFill>
            <a:sysClr val="windowText" lastClr="000000"/>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externalData r:id="rId6">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2400" b="0" i="0" u="none" strike="noStrike" kern="1200" spc="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r>
              <a:rPr lang="zh-CN" altLang="en-US" sz="24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rPr>
              <a:t>各县（市、区）工业领域更新改造储备项目情况</a:t>
            </a:r>
          </a:p>
        </c:rich>
      </c:tx>
      <c:overlay val="0"/>
      <c:spPr>
        <a:noFill/>
        <a:ln>
          <a:noFill/>
        </a:ln>
        <a:effectLst/>
      </c:spPr>
      <c:txPr>
        <a:bodyPr rot="0" spcFirstLastPara="0" vertOverflow="ellipsis" vert="horz" wrap="square" anchor="ctr" anchorCtr="1" forceAA="0"/>
        <a:lstStyle/>
        <a:p>
          <a:pPr>
            <a:defRPr lang="zh-CN" sz="2400" b="0" i="0" u="none" strike="noStrike" kern="1200" spc="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title>
    <c:autoTitleDeleted val="0"/>
    <c:plotArea>
      <c:layout/>
      <c:barChart>
        <c:barDir val="col"/>
        <c:grouping val="clustered"/>
        <c:varyColors val="0"/>
        <c:ser>
          <c:idx val="0"/>
          <c:order val="0"/>
          <c:tx>
            <c:strRef>
              <c:f>Sheet1!$B$1</c:f>
              <c:strCache>
                <c:ptCount val="1"/>
                <c:pt idx="0">
                  <c:v>服务业增加值</c:v>
                </c:pt>
              </c:strCache>
            </c:strRef>
          </c:tx>
          <c:spPr>
            <a:pattFill prst="wdUpDiag">
              <a:fgClr>
                <a:schemeClr val="bg1"/>
              </a:fgClr>
              <a:bgClr>
                <a:schemeClr val="accent1"/>
              </a:bgClr>
            </a:pattFill>
            <a:ln w="15875">
              <a:solidFill>
                <a:schemeClr val="accent1"/>
              </a:solidFill>
            </a:ln>
            <a:effectLst>
              <a:innerShdw blurRad="76200" dist="101600">
                <a:schemeClr val="accent1">
                  <a:lumMod val="75000"/>
                  <a:alpha val="50000"/>
                </a:schemeClr>
              </a:innerShdw>
            </a:effectLst>
          </c:spPr>
          <c:invertIfNegative val="0"/>
          <c:dPt>
            <c:idx val="0"/>
            <c:invertIfNegative val="0"/>
            <c:bubble3D val="0"/>
            <c:extLst>
              <c:ext xmlns:c16="http://schemas.microsoft.com/office/drawing/2014/chart" uri="{C3380CC4-5D6E-409C-BE32-E72D297353CC}">
                <c16:uniqueId val="{00000000-198E-4D81-87A4-11E3FEFB54BB}"/>
              </c:ext>
            </c:extLst>
          </c:dPt>
          <c:dLbls>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chemeClr val="tx1">
                        <a:lumMod val="75000"/>
                        <a:lumOff val="2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东昌府</c:v>
                </c:pt>
                <c:pt idx="1">
                  <c:v>茌平</c:v>
                </c:pt>
                <c:pt idx="2">
                  <c:v>临清</c:v>
                </c:pt>
                <c:pt idx="3">
                  <c:v>冠县</c:v>
                </c:pt>
                <c:pt idx="4">
                  <c:v>莘县</c:v>
                </c:pt>
                <c:pt idx="5">
                  <c:v>阳谷</c:v>
                </c:pt>
                <c:pt idx="6">
                  <c:v>东阿</c:v>
                </c:pt>
                <c:pt idx="7">
                  <c:v>高唐</c:v>
                </c:pt>
                <c:pt idx="8">
                  <c:v>开发区</c:v>
                </c:pt>
                <c:pt idx="9">
                  <c:v>高新区</c:v>
                </c:pt>
                <c:pt idx="10">
                  <c:v>度假区</c:v>
                </c:pt>
              </c:strCache>
            </c:strRef>
          </c:cat>
          <c:val>
            <c:numRef>
              <c:f>Sheet1!$B$2:$B$12</c:f>
              <c:numCache>
                <c:formatCode>0_ </c:formatCode>
                <c:ptCount val="11"/>
                <c:pt idx="0">
                  <c:v>2</c:v>
                </c:pt>
                <c:pt idx="1">
                  <c:v>1</c:v>
                </c:pt>
                <c:pt idx="2">
                  <c:v>2</c:v>
                </c:pt>
                <c:pt idx="3">
                  <c:v>0</c:v>
                </c:pt>
                <c:pt idx="4">
                  <c:v>0</c:v>
                </c:pt>
                <c:pt idx="5">
                  <c:v>0</c:v>
                </c:pt>
                <c:pt idx="6">
                  <c:v>1</c:v>
                </c:pt>
                <c:pt idx="7">
                  <c:v>0</c:v>
                </c:pt>
                <c:pt idx="8">
                  <c:v>7</c:v>
                </c:pt>
                <c:pt idx="9">
                  <c:v>0</c:v>
                </c:pt>
                <c:pt idx="10">
                  <c:v>2</c:v>
                </c:pt>
              </c:numCache>
            </c:numRef>
          </c:val>
          <c:extLst>
            <c:ext xmlns:c16="http://schemas.microsoft.com/office/drawing/2014/chart" uri="{C3380CC4-5D6E-409C-BE32-E72D297353CC}">
              <c16:uniqueId val="{00000001-198E-4D81-87A4-11E3FEFB54BB}"/>
            </c:ext>
          </c:extLst>
        </c:ser>
        <c:dLbls>
          <c:showLegendKey val="0"/>
          <c:showVal val="1"/>
          <c:showCatName val="0"/>
          <c:showSerName val="0"/>
          <c:showPercent val="0"/>
          <c:showBubbleSize val="0"/>
        </c:dLbls>
        <c:gapWidth val="500"/>
        <c:overlap val="-100"/>
        <c:axId val="870254979"/>
        <c:axId val="992712987"/>
      </c:barChart>
      <c:catAx>
        <c:axId val="870254979"/>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30000"/>
              </a:schemeClr>
            </a:solidFill>
            <a:round/>
          </a:ln>
          <a:effectLst/>
        </c:spPr>
        <c:txPr>
          <a:bodyPr rot="-60000000" spcFirstLastPara="0" vertOverflow="ellipsis" vert="horz" wrap="square" anchor="ctr" anchorCtr="1" forceAA="0"/>
          <a:lstStyle/>
          <a:p>
            <a:pPr>
              <a:defRPr lang="zh-CN" sz="2000" b="0" i="0" u="none" strike="noStrike" kern="120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992712987"/>
        <c:crosses val="autoZero"/>
        <c:auto val="1"/>
        <c:lblAlgn val="ctr"/>
        <c:lblOffset val="100"/>
        <c:noMultiLvlLbl val="0"/>
      </c:catAx>
      <c:valAx>
        <c:axId val="992712987"/>
        <c:scaling>
          <c:orientation val="minMax"/>
        </c:scaling>
        <c:delete val="0"/>
        <c:axPos val="l"/>
        <c:numFmt formatCode="0_ "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2000" b="0" i="0" u="none" strike="noStrike" kern="1200" baseline="0">
                <a:solidFill>
                  <a:schemeClr val="tx1">
                    <a:lumMod val="65000"/>
                    <a:lumOff val="35000"/>
                  </a:scheme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870254979"/>
        <c:crosses val="autoZero"/>
        <c:crossBetween val="between"/>
      </c:valAx>
      <c:spPr>
        <a:noFill/>
        <a:ln>
          <a:noFill/>
        </a:ln>
        <a:effectLst/>
      </c:spPr>
    </c:plotArea>
    <c:plotVisOnly val="1"/>
    <c:dispBlanksAs val="gap"/>
    <c:showDLblsOverMax val="0"/>
  </c:chart>
  <c:spPr>
    <a:solidFill>
      <a:schemeClr val="bg1"/>
    </a:solidFill>
    <a:ln w="6350" cap="flat" cmpd="sng" algn="ctr">
      <a:solidFill>
        <a:schemeClr val="tx1">
          <a:lumMod val="50000"/>
          <a:lumOff val="50000"/>
          <a:alpha val="25000"/>
        </a:schemeClr>
      </a:solidFill>
      <a:round/>
    </a:ln>
    <a:effectLst>
      <a:outerShdw blurRad="63500" dist="37357" dir="2700000" sx="0" sy="0" rotWithShape="0">
        <a:scrgbClr r="0" g="0" b="0"/>
      </a:outerShdw>
    </a:effectLst>
  </c:spPr>
  <c:txPr>
    <a:bodyPr/>
    <a:lstStyle/>
    <a:p>
      <a:pPr>
        <a:defRPr lang="zh-CN" sz="20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计划投资（亿元）</c:v>
                </c:pt>
              </c:strCache>
            </c:strRef>
          </c:tx>
          <c:spPr>
            <a:solidFill>
              <a:srgbClr val="D6DCE6"/>
            </a:solidFill>
            <a:ln>
              <a:noFill/>
            </a:ln>
            <a:effectLst/>
          </c:spPr>
          <c:invertIfNegative val="0"/>
          <c:dPt>
            <c:idx val="0"/>
            <c:invertIfNegative val="0"/>
            <c:bubble3D val="0"/>
            <c:spPr>
              <a:gradFill>
                <a:gsLst>
                  <a:gs pos="100000">
                    <a:srgbClr val="EEC988"/>
                  </a:gs>
                  <a:gs pos="0">
                    <a:srgbClr val="CB954D"/>
                  </a:gs>
                </a:gsLst>
                <a:lin ang="16200000" scaled="1"/>
              </a:gradFill>
              <a:ln>
                <a:noFill/>
              </a:ln>
              <a:effectLst/>
            </c:spPr>
            <c:extLst>
              <c:ext xmlns:c16="http://schemas.microsoft.com/office/drawing/2014/chart" uri="{C3380CC4-5D6E-409C-BE32-E72D297353CC}">
                <c16:uniqueId val="{00000001-255C-44B8-B684-928AEDE62FD9}"/>
              </c:ext>
            </c:extLst>
          </c:dPt>
          <c:dLbls>
            <c:dLbl>
              <c:idx val="0"/>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FFFFFF"/>
                      </a:solidFill>
                      <a:latin typeface="思源宋体 CN Heavy" panose="02020900000000000000" pitchFamily="18" charset="-122"/>
                      <a:ea typeface="思源宋体 CN Heavy" panose="02020900000000000000" pitchFamily="18" charset="-122"/>
                      <a:cs typeface="+mn-ea"/>
                    </a:defRPr>
                  </a:pPr>
                  <a:endParaRPr lang="zh-CN"/>
                </a:p>
              </c:txPr>
              <c:dLblPos val="inBase"/>
              <c:showLegendKey val="0"/>
              <c:showVal val="1"/>
              <c:showCatName val="0"/>
              <c:showSerName val="0"/>
              <c:showPercent val="0"/>
              <c:showBubbleSize val="0"/>
              <c:extLst>
                <c:ext xmlns:c16="http://schemas.microsoft.com/office/drawing/2014/chart" uri="{C3380CC4-5D6E-409C-BE32-E72D297353CC}">
                  <c16:uniqueId val="{00000001-255C-44B8-B684-928AEDE62FD9}"/>
                </c:ext>
              </c:extLst>
            </c:dLbl>
            <c:dLbl>
              <c:idx val="2"/>
              <c:layout>
                <c:manualLayout>
                  <c:x val="1.18483412322275E-3"/>
                  <c:y val="7.9019428869474495E-2"/>
                </c:manualLayout>
              </c:layout>
              <c:dLblPos val="inBase"/>
              <c:showLegendKey val="0"/>
              <c:showVal val="1"/>
              <c:showCatName val="0"/>
              <c:showSerName val="0"/>
              <c:showPercent val="0"/>
              <c:showBubbleSize val="0"/>
              <c:extLst>
                <c:ext xmlns:c15="http://schemas.microsoft.com/office/drawing/2012/chart" uri="{CE6537A1-D6FC-4f65-9D91-7224C49458BB}">
                  <c15:layout>
                    <c:manualLayout>
                      <c:w val="4.8894154818325403E-2"/>
                      <c:h val="8.6321554309557999E-2"/>
                    </c:manualLayout>
                  </c15:layout>
                </c:ext>
                <c:ext xmlns:c16="http://schemas.microsoft.com/office/drawing/2014/chart" uri="{C3380CC4-5D6E-409C-BE32-E72D297353CC}">
                  <c16:uniqueId val="{00000002-255C-44B8-B684-928AEDE62FD9}"/>
                </c:ext>
              </c:extLst>
            </c:dLbl>
            <c:dLbl>
              <c:idx val="4"/>
              <c:layout>
                <c:manualLayout>
                  <c:x val="-4.739336492891E-3"/>
                  <c:y val="4.34215673490677E-2"/>
                </c:manualLayout>
              </c:layout>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5C-44B8-B684-928AEDE62FD9}"/>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75000"/>
                        <a:lumOff val="25000"/>
                      </a:srgbClr>
                    </a:solidFill>
                    <a:latin typeface="思源宋体 CN Heavy" panose="02020900000000000000" pitchFamily="18" charset="-122"/>
                    <a:ea typeface="思源宋体 CN Heavy" panose="02020900000000000000" pitchFamily="18" charset="-122"/>
                    <a:cs typeface="+mn-ea"/>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000000">
                          <a:lumMod val="35000"/>
                          <a:lumOff val="65000"/>
                        </a:srgbClr>
                      </a:solidFill>
                      <a:round/>
                    </a:ln>
                    <a:effectLst/>
                  </c:spPr>
                </c15:leaderLines>
              </c:ext>
            </c:extLst>
          </c:dLbls>
          <c:cat>
            <c:strRef>
              <c:f>Sheet1!$A$2:$A$6</c:f>
              <c:strCache>
                <c:ptCount val="5"/>
                <c:pt idx="0">
                  <c:v>工业领域</c:v>
                </c:pt>
                <c:pt idx="1">
                  <c:v>建筑和市政基础设施领域</c:v>
                </c:pt>
                <c:pt idx="2">
                  <c:v>交通领域</c:v>
                </c:pt>
                <c:pt idx="3">
                  <c:v>文教卫生领域</c:v>
                </c:pt>
                <c:pt idx="4">
                  <c:v>循环利用领域</c:v>
                </c:pt>
              </c:strCache>
            </c:strRef>
          </c:cat>
          <c:val>
            <c:numRef>
              <c:f>Sheet1!$B$2:$B$6</c:f>
              <c:numCache>
                <c:formatCode>General</c:formatCode>
                <c:ptCount val="5"/>
                <c:pt idx="0">
                  <c:v>523</c:v>
                </c:pt>
                <c:pt idx="1">
                  <c:v>184</c:v>
                </c:pt>
                <c:pt idx="2">
                  <c:v>42</c:v>
                </c:pt>
                <c:pt idx="3">
                  <c:v>158</c:v>
                </c:pt>
                <c:pt idx="4">
                  <c:v>27</c:v>
                </c:pt>
              </c:numCache>
            </c:numRef>
          </c:val>
          <c:extLst>
            <c:ext xmlns:c16="http://schemas.microsoft.com/office/drawing/2014/chart" uri="{C3380CC4-5D6E-409C-BE32-E72D297353CC}">
              <c16:uniqueId val="{00000004-255C-44B8-B684-928AEDE62FD9}"/>
            </c:ext>
          </c:extLst>
        </c:ser>
        <c:ser>
          <c:idx val="1"/>
          <c:order val="1"/>
          <c:tx>
            <c:strRef>
              <c:f>Sheet1!$C$1</c:f>
              <c:strCache>
                <c:ptCount val="1"/>
                <c:pt idx="0">
                  <c:v>储备个数</c:v>
                </c:pt>
              </c:strCache>
            </c:strRef>
          </c:tx>
          <c:spPr>
            <a:solidFill>
              <a:schemeClr val="accent2"/>
            </a:solidFill>
            <a:ln w="38100">
              <a:solidFill>
                <a:srgbClr val="DE352E"/>
              </a:solidFill>
            </a:ln>
            <a:effectLst>
              <a:outerShdw blurRad="63500" dist="114300" sx="102000" sy="102000" algn="ctr" rotWithShape="0">
                <a:prstClr val="black">
                  <a:alpha val="16000"/>
                </a:prstClr>
              </a:outerShdw>
            </a:effectLst>
          </c:spPr>
          <c:invertIfNegative val="0"/>
          <c:dLbls>
            <c:dLbl>
              <c:idx val="0"/>
              <c:layout>
                <c:manualLayout>
                  <c:x val="-4.47591499930707E-2"/>
                  <c:y val="-8.3663109241781997E-2"/>
                </c:manualLayout>
              </c:layout>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DE352E"/>
                      </a:solidFill>
                      <a:latin typeface="思源宋体 CN Heavy" panose="02020900000000000000" pitchFamily="18" charset="-122"/>
                      <a:ea typeface="思源宋体 CN Heavy" panose="02020900000000000000" pitchFamily="18" charset="-122"/>
                      <a:cs typeface="+mn-ea"/>
                    </a:defRPr>
                  </a:pPr>
                  <a:endParaRPr lang="zh-C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5C-44B8-B684-928AEDE62FD9}"/>
                </c:ext>
              </c:extLst>
            </c:dLbl>
            <c:dLbl>
              <c:idx val="3"/>
              <c:layout>
                <c:manualLayout>
                  <c:x val="9.5576619273301695E-3"/>
                  <c:y val="-0.114617290389881"/>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183254344391802E-2"/>
                      <c:h val="7.7063502412309304E-2"/>
                    </c:manualLayout>
                  </c15:layout>
                </c:ext>
                <c:ext xmlns:c16="http://schemas.microsoft.com/office/drawing/2014/chart" uri="{C3380CC4-5D6E-409C-BE32-E72D297353CC}">
                  <c16:uniqueId val="{00000006-255C-44B8-B684-928AEDE62FD9}"/>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75000"/>
                        <a:lumOff val="25000"/>
                      </a:srgbClr>
                    </a:solidFill>
                    <a:latin typeface="思源宋体 CN Heavy" panose="02020900000000000000" pitchFamily="18" charset="-122"/>
                    <a:ea typeface="思源宋体 CN Heavy" panose="02020900000000000000" pitchFamily="18" charset="-122"/>
                    <a:cs typeface="+mn-ea"/>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工业领域</c:v>
                </c:pt>
                <c:pt idx="1">
                  <c:v>建筑和市政基础设施领域</c:v>
                </c:pt>
                <c:pt idx="2">
                  <c:v>交通领域</c:v>
                </c:pt>
                <c:pt idx="3">
                  <c:v>文教卫生领域</c:v>
                </c:pt>
                <c:pt idx="4">
                  <c:v>循环利用领域</c:v>
                </c:pt>
              </c:strCache>
            </c:strRef>
          </c:cat>
          <c:val>
            <c:numRef>
              <c:f>Sheet1!$C$2:$C$6</c:f>
              <c:numCache>
                <c:formatCode>General</c:formatCode>
                <c:ptCount val="5"/>
                <c:pt idx="0">
                  <c:v>1100</c:v>
                </c:pt>
                <c:pt idx="1">
                  <c:v>270</c:v>
                </c:pt>
                <c:pt idx="2">
                  <c:v>109</c:v>
                </c:pt>
                <c:pt idx="3">
                  <c:v>50</c:v>
                </c:pt>
                <c:pt idx="4">
                  <c:v>34</c:v>
                </c:pt>
              </c:numCache>
            </c:numRef>
          </c:val>
          <c:extLst>
            <c:ext xmlns:c16="http://schemas.microsoft.com/office/drawing/2014/chart" uri="{C3380CC4-5D6E-409C-BE32-E72D297353CC}">
              <c16:uniqueId val="{00000007-255C-44B8-B684-928AEDE62FD9}"/>
            </c:ext>
          </c:extLst>
        </c:ser>
        <c:dLbls>
          <c:showLegendKey val="0"/>
          <c:showVal val="0"/>
          <c:showCatName val="0"/>
          <c:showSerName val="0"/>
          <c:showPercent val="0"/>
          <c:showBubbleSize val="0"/>
        </c:dLbls>
        <c:gapWidth val="30"/>
        <c:axId val="1384226464"/>
        <c:axId val="1384202336"/>
      </c:barChart>
      <c:catAx>
        <c:axId val="1384226464"/>
        <c:scaling>
          <c:orientation val="minMax"/>
        </c:scaling>
        <c:delete val="0"/>
        <c:axPos val="b"/>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195"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1384202336"/>
        <c:crosses val="autoZero"/>
        <c:auto val="1"/>
        <c:lblAlgn val="ctr"/>
        <c:lblOffset val="100"/>
        <c:noMultiLvlLbl val="0"/>
      </c:catAx>
      <c:valAx>
        <c:axId val="1384202336"/>
        <c:scaling>
          <c:orientation val="minMax"/>
        </c:scaling>
        <c:delete val="0"/>
        <c:axPos val="l"/>
        <c:majorGridlines>
          <c:spPr>
            <a:ln w="9525" cap="flat" cmpd="sng" algn="ctr">
              <a:solidFill>
                <a:srgbClr val="000000">
                  <a:lumMod val="15000"/>
                  <a:lumOff val="85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noFill/>
                <a:latin typeface="思源黑体 CN Regular" panose="020B0500000000000000" charset="-122"/>
                <a:ea typeface="思源黑体 CN Regular" panose="020B0500000000000000" charset="-122"/>
                <a:cs typeface="+mn-ea"/>
              </a:defRPr>
            </a:pPr>
            <a:endParaRPr lang="zh-CN"/>
          </a:p>
        </c:txPr>
        <c:crossAx val="13842264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计划投资（亿元）</c:v>
                </c:pt>
              </c:strCache>
            </c:strRef>
          </c:tx>
          <c:spPr>
            <a:solidFill>
              <a:srgbClr val="D6DCE6"/>
            </a:solidFill>
            <a:ln>
              <a:noFill/>
            </a:ln>
            <a:effectLst/>
          </c:spPr>
          <c:invertIfNegative val="0"/>
          <c:dPt>
            <c:idx val="0"/>
            <c:invertIfNegative val="0"/>
            <c:bubble3D val="0"/>
            <c:spPr>
              <a:gradFill>
                <a:gsLst>
                  <a:gs pos="100000">
                    <a:srgbClr val="EEC988"/>
                  </a:gs>
                  <a:gs pos="0">
                    <a:srgbClr val="CB954D"/>
                  </a:gs>
                </a:gsLst>
                <a:lin ang="16200000" scaled="1"/>
              </a:gradFill>
              <a:ln>
                <a:noFill/>
              </a:ln>
              <a:effectLst/>
            </c:spPr>
            <c:extLst>
              <c:ext xmlns:c16="http://schemas.microsoft.com/office/drawing/2014/chart" uri="{C3380CC4-5D6E-409C-BE32-E72D297353CC}">
                <c16:uniqueId val="{00000001-D1CB-4905-BE89-2470850C2B32}"/>
              </c:ext>
            </c:extLst>
          </c:dPt>
          <c:dLbls>
            <c:dLbl>
              <c:idx val="0"/>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FFFFFF"/>
                      </a:solidFill>
                      <a:latin typeface="思源宋体 CN Heavy" panose="02020900000000000000" pitchFamily="18" charset="-122"/>
                      <a:ea typeface="思源宋体 CN Heavy" panose="02020900000000000000" pitchFamily="18" charset="-122"/>
                      <a:cs typeface="+mn-ea"/>
                    </a:defRPr>
                  </a:pPr>
                  <a:endParaRPr lang="zh-CN"/>
                </a:p>
              </c:txPr>
              <c:dLblPos val="inBase"/>
              <c:showLegendKey val="0"/>
              <c:showVal val="1"/>
              <c:showCatName val="0"/>
              <c:showSerName val="0"/>
              <c:showPercent val="0"/>
              <c:showBubbleSize val="0"/>
              <c:extLst>
                <c:ext xmlns:c16="http://schemas.microsoft.com/office/drawing/2014/chart" uri="{C3380CC4-5D6E-409C-BE32-E72D297353CC}">
                  <c16:uniqueId val="{00000001-D1CB-4905-BE89-2470850C2B32}"/>
                </c:ext>
              </c:extLst>
            </c:dLbl>
            <c:dLbl>
              <c:idx val="2"/>
              <c:layout>
                <c:manualLayout>
                  <c:x val="1.18483412322275E-3"/>
                  <c:y val="7.9019428869474495E-2"/>
                </c:manualLayout>
              </c:layout>
              <c:dLblPos val="inBase"/>
              <c:showLegendKey val="0"/>
              <c:showVal val="1"/>
              <c:showCatName val="0"/>
              <c:showSerName val="0"/>
              <c:showPercent val="0"/>
              <c:showBubbleSize val="0"/>
              <c:extLst>
                <c:ext xmlns:c15="http://schemas.microsoft.com/office/drawing/2012/chart" uri="{CE6537A1-D6FC-4f65-9D91-7224C49458BB}">
                  <c15:layout>
                    <c:manualLayout>
                      <c:w val="4.8894154818325403E-2"/>
                      <c:h val="8.6321554309557999E-2"/>
                    </c:manualLayout>
                  </c15:layout>
                </c:ext>
                <c:ext xmlns:c16="http://schemas.microsoft.com/office/drawing/2014/chart" uri="{C3380CC4-5D6E-409C-BE32-E72D297353CC}">
                  <c16:uniqueId val="{00000002-D1CB-4905-BE89-2470850C2B32}"/>
                </c:ext>
              </c:extLst>
            </c:dLbl>
            <c:dLbl>
              <c:idx val="4"/>
              <c:layout>
                <c:manualLayout>
                  <c:x val="-4.739336492891E-3"/>
                  <c:y val="4.34215673490677E-2"/>
                </c:manualLayout>
              </c:layout>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CB-4905-BE89-2470850C2B32}"/>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75000"/>
                        <a:lumOff val="25000"/>
                      </a:srgbClr>
                    </a:solidFill>
                    <a:latin typeface="思源宋体 CN Heavy" panose="02020900000000000000" pitchFamily="18" charset="-122"/>
                    <a:ea typeface="思源宋体 CN Heavy" panose="02020900000000000000" pitchFamily="18" charset="-122"/>
                    <a:cs typeface="+mn-ea"/>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000000">
                          <a:lumMod val="35000"/>
                          <a:lumOff val="65000"/>
                        </a:srgbClr>
                      </a:solidFill>
                      <a:round/>
                    </a:ln>
                    <a:effectLst/>
                  </c:spPr>
                </c15:leaderLines>
              </c:ext>
            </c:extLst>
          </c:dLbls>
          <c:cat>
            <c:strRef>
              <c:f>Sheet1!$A$2:$A$6</c:f>
              <c:strCache>
                <c:ptCount val="5"/>
                <c:pt idx="0">
                  <c:v>工业领域</c:v>
                </c:pt>
                <c:pt idx="1">
                  <c:v>建筑和市政基础设施领域</c:v>
                </c:pt>
                <c:pt idx="2">
                  <c:v>交通领域</c:v>
                </c:pt>
                <c:pt idx="3">
                  <c:v>文教卫生领域</c:v>
                </c:pt>
                <c:pt idx="4">
                  <c:v>循环利用领域</c:v>
                </c:pt>
              </c:strCache>
            </c:strRef>
          </c:cat>
          <c:val>
            <c:numRef>
              <c:f>Sheet1!$B$2:$B$6</c:f>
              <c:numCache>
                <c:formatCode>General</c:formatCode>
                <c:ptCount val="5"/>
                <c:pt idx="0">
                  <c:v>523</c:v>
                </c:pt>
                <c:pt idx="1">
                  <c:v>184</c:v>
                </c:pt>
                <c:pt idx="2">
                  <c:v>42</c:v>
                </c:pt>
                <c:pt idx="3">
                  <c:v>158</c:v>
                </c:pt>
                <c:pt idx="4">
                  <c:v>27</c:v>
                </c:pt>
              </c:numCache>
            </c:numRef>
          </c:val>
          <c:extLst>
            <c:ext xmlns:c16="http://schemas.microsoft.com/office/drawing/2014/chart" uri="{C3380CC4-5D6E-409C-BE32-E72D297353CC}">
              <c16:uniqueId val="{00000004-D1CB-4905-BE89-2470850C2B32}"/>
            </c:ext>
          </c:extLst>
        </c:ser>
        <c:ser>
          <c:idx val="1"/>
          <c:order val="1"/>
          <c:tx>
            <c:strRef>
              <c:f>Sheet1!$C$1</c:f>
              <c:strCache>
                <c:ptCount val="1"/>
                <c:pt idx="0">
                  <c:v>储备个数</c:v>
                </c:pt>
              </c:strCache>
            </c:strRef>
          </c:tx>
          <c:spPr>
            <a:solidFill>
              <a:schemeClr val="accent2"/>
            </a:solidFill>
            <a:ln w="38100">
              <a:solidFill>
                <a:srgbClr val="DE352E"/>
              </a:solidFill>
            </a:ln>
            <a:effectLst>
              <a:outerShdw blurRad="63500" dist="114300" sx="102000" sy="102000" algn="ctr" rotWithShape="0">
                <a:prstClr val="black">
                  <a:alpha val="16000"/>
                </a:prstClr>
              </a:outerShdw>
            </a:effectLst>
          </c:spPr>
          <c:invertIfNegative val="0"/>
          <c:dLbls>
            <c:dLbl>
              <c:idx val="0"/>
              <c:layout>
                <c:manualLayout>
                  <c:x val="-4.47591499930707E-2"/>
                  <c:y val="-8.3663109241781997E-2"/>
                </c:manualLayout>
              </c:layout>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DE352E"/>
                      </a:solidFill>
                      <a:latin typeface="思源宋体 CN Heavy" panose="02020900000000000000" pitchFamily="18" charset="-122"/>
                      <a:ea typeface="思源宋体 CN Heavy" panose="02020900000000000000" pitchFamily="18" charset="-122"/>
                      <a:cs typeface="+mn-ea"/>
                    </a:defRPr>
                  </a:pPr>
                  <a:endParaRPr lang="zh-C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CB-4905-BE89-2470850C2B32}"/>
                </c:ext>
              </c:extLst>
            </c:dLbl>
            <c:dLbl>
              <c:idx val="3"/>
              <c:layout>
                <c:manualLayout>
                  <c:x val="9.5576619273301695E-3"/>
                  <c:y val="-0.114617290389881"/>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183254344391802E-2"/>
                      <c:h val="7.7063502412309304E-2"/>
                    </c:manualLayout>
                  </c15:layout>
                </c:ext>
                <c:ext xmlns:c16="http://schemas.microsoft.com/office/drawing/2014/chart" uri="{C3380CC4-5D6E-409C-BE32-E72D297353CC}">
                  <c16:uniqueId val="{00000006-D1CB-4905-BE89-2470850C2B32}"/>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75000"/>
                        <a:lumOff val="25000"/>
                      </a:srgbClr>
                    </a:solidFill>
                    <a:latin typeface="思源宋体 CN Heavy" panose="02020900000000000000" pitchFamily="18" charset="-122"/>
                    <a:ea typeface="思源宋体 CN Heavy" panose="02020900000000000000" pitchFamily="18" charset="-122"/>
                    <a:cs typeface="+mn-ea"/>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工业领域</c:v>
                </c:pt>
                <c:pt idx="1">
                  <c:v>建筑和市政基础设施领域</c:v>
                </c:pt>
                <c:pt idx="2">
                  <c:v>交通领域</c:v>
                </c:pt>
                <c:pt idx="3">
                  <c:v>文教卫生领域</c:v>
                </c:pt>
                <c:pt idx="4">
                  <c:v>循环利用领域</c:v>
                </c:pt>
              </c:strCache>
            </c:strRef>
          </c:cat>
          <c:val>
            <c:numRef>
              <c:f>Sheet1!$C$2:$C$6</c:f>
              <c:numCache>
                <c:formatCode>General</c:formatCode>
                <c:ptCount val="5"/>
                <c:pt idx="0">
                  <c:v>1100</c:v>
                </c:pt>
                <c:pt idx="1">
                  <c:v>270</c:v>
                </c:pt>
                <c:pt idx="2">
                  <c:v>109</c:v>
                </c:pt>
                <c:pt idx="3">
                  <c:v>50</c:v>
                </c:pt>
                <c:pt idx="4">
                  <c:v>34</c:v>
                </c:pt>
              </c:numCache>
            </c:numRef>
          </c:val>
          <c:extLst>
            <c:ext xmlns:c16="http://schemas.microsoft.com/office/drawing/2014/chart" uri="{C3380CC4-5D6E-409C-BE32-E72D297353CC}">
              <c16:uniqueId val="{00000007-D1CB-4905-BE89-2470850C2B32}"/>
            </c:ext>
          </c:extLst>
        </c:ser>
        <c:dLbls>
          <c:showLegendKey val="0"/>
          <c:showVal val="0"/>
          <c:showCatName val="0"/>
          <c:showSerName val="0"/>
          <c:showPercent val="0"/>
          <c:showBubbleSize val="0"/>
        </c:dLbls>
        <c:gapWidth val="30"/>
        <c:axId val="1384226464"/>
        <c:axId val="1384202336"/>
      </c:barChart>
      <c:catAx>
        <c:axId val="1384226464"/>
        <c:scaling>
          <c:orientation val="minMax"/>
        </c:scaling>
        <c:delete val="0"/>
        <c:axPos val="b"/>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195"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1384202336"/>
        <c:crosses val="autoZero"/>
        <c:auto val="1"/>
        <c:lblAlgn val="ctr"/>
        <c:lblOffset val="100"/>
        <c:noMultiLvlLbl val="0"/>
      </c:catAx>
      <c:valAx>
        <c:axId val="1384202336"/>
        <c:scaling>
          <c:orientation val="minMax"/>
        </c:scaling>
        <c:delete val="0"/>
        <c:axPos val="l"/>
        <c:majorGridlines>
          <c:spPr>
            <a:ln w="9525" cap="flat" cmpd="sng" algn="ctr">
              <a:solidFill>
                <a:srgbClr val="000000">
                  <a:lumMod val="15000"/>
                  <a:lumOff val="85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noFill/>
                <a:latin typeface="思源黑体 CN Regular" panose="020B0500000000000000" charset="-122"/>
                <a:ea typeface="思源黑体 CN Regular" panose="020B0500000000000000" charset="-122"/>
                <a:cs typeface="+mn-ea"/>
              </a:defRPr>
            </a:pPr>
            <a:endParaRPr lang="zh-CN"/>
          </a:p>
        </c:txPr>
        <c:crossAx val="13842264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336"/>
      <c:depthPercent val="100"/>
      <c:rAngAx val="0"/>
      <c:perspective val="0"/>
    </c:view3D>
    <c:floor>
      <c:thickness val="0"/>
      <c:spPr>
        <a:noFill/>
        <a:ln>
          <a:noFill/>
        </a:ln>
        <a:effectLst/>
      </c:spPr>
    </c:floor>
    <c:sideWall>
      <c:thickness val="0"/>
      <c:spPr>
        <a:noFill/>
        <a:ln>
          <a:noFill/>
        </a:ln>
        <a:effectLst/>
      </c:spPr>
    </c:sideWall>
    <c:backWall>
      <c:thickness val="0"/>
      <c:spPr>
        <a:noFill/>
        <a:ln>
          <a:noFill/>
        </a:ln>
        <a:effectLst/>
      </c:spPr>
    </c:backWall>
    <c:plotArea>
      <c:layout/>
      <c:pie3DChart>
        <c:varyColors val="1"/>
        <c:ser>
          <c:idx val="0"/>
          <c:order val="0"/>
          <c:tx>
            <c:strRef>
              <c:f>Sheet1!$B$1</c:f>
              <c:strCache>
                <c:ptCount val="1"/>
                <c:pt idx="0">
                  <c:v>系列 1</c:v>
                </c:pt>
              </c:strCache>
            </c:strRef>
          </c:tx>
          <c:dPt>
            <c:idx val="0"/>
            <c:bubble3D val="0"/>
            <c:spPr>
              <a:gradFill flip="none" rotWithShape="1">
                <a:gsLst>
                  <a:gs pos="100000">
                    <a:srgbClr val="EEC988"/>
                  </a:gs>
                  <a:gs pos="0">
                    <a:srgbClr val="CB954D"/>
                  </a:gs>
                </a:gsLst>
                <a:lin ang="16200000" scaled="1"/>
              </a:gradFill>
              <a:ln>
                <a:noFill/>
              </a:ln>
              <a:effectLst/>
              <a:scene3d>
                <a:camera prst="orthographicFront"/>
                <a:lightRig rig="threePt" dir="t"/>
              </a:scene3d>
              <a:sp3d/>
            </c:spPr>
            <c:extLst>
              <c:ext xmlns:c16="http://schemas.microsoft.com/office/drawing/2014/chart" uri="{C3380CC4-5D6E-409C-BE32-E72D297353CC}">
                <c16:uniqueId val="{00000001-4060-48E6-B5B6-059CA14765CA}"/>
              </c:ext>
            </c:extLst>
          </c:dPt>
          <c:dPt>
            <c:idx val="1"/>
            <c:bubble3D val="0"/>
            <c:spPr>
              <a:gradFill>
                <a:gsLst>
                  <a:gs pos="100000">
                    <a:srgbClr val="70AD47">
                      <a:lumMod val="40000"/>
                      <a:lumOff val="60000"/>
                    </a:srgbClr>
                  </a:gs>
                  <a:gs pos="0">
                    <a:srgbClr val="FDB0BA"/>
                  </a:gs>
                </a:gsLst>
                <a:lin ang="5400000" scaled="1"/>
              </a:gradFill>
              <a:ln>
                <a:noFill/>
              </a:ln>
              <a:effectLst/>
              <a:scene3d>
                <a:camera prst="orthographicFront"/>
                <a:lightRig rig="threePt" dir="t"/>
              </a:scene3d>
              <a:sp3d/>
            </c:spPr>
            <c:extLst>
              <c:ext xmlns:c16="http://schemas.microsoft.com/office/drawing/2014/chart" uri="{C3380CC4-5D6E-409C-BE32-E72D297353CC}">
                <c16:uniqueId val="{00000003-4060-48E6-B5B6-059CA14765CA}"/>
              </c:ext>
            </c:extLst>
          </c:dPt>
          <c:cat>
            <c:strRef>
              <c:f>Sheet1!$A$2:$A$3</c:f>
              <c:strCache>
                <c:ptCount val="2"/>
                <c:pt idx="0">
                  <c:v>类别 1</c:v>
                </c:pt>
                <c:pt idx="1">
                  <c:v>类别 2</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4060-48E6-B5B6-059CA14765C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2160" b="0" i="0" u="none" strike="noStrike" kern="1200" spc="0" baseline="0">
                <a:solidFill>
                  <a:srgbClr val="000000">
                    <a:lumMod val="65000"/>
                    <a:lumOff val="3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r>
              <a:rPr lang="zh-CN" altLang="en-US" sz="216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rPr>
              <a:t>各县（市、区）设备更新项目初步谋划个数情况</a:t>
            </a:r>
          </a:p>
        </c:rich>
      </c:tx>
      <c:overlay val="0"/>
      <c:spPr>
        <a:noFill/>
        <a:ln>
          <a:noFill/>
        </a:ln>
        <a:effectLst/>
      </c:spPr>
      <c:txPr>
        <a:bodyPr rot="0" spcFirstLastPara="0" vertOverflow="ellipsis" vert="horz" wrap="square" anchor="ctr" anchorCtr="1" forceAA="0"/>
        <a:lstStyle/>
        <a:p>
          <a:pPr>
            <a:defRPr lang="zh-CN" sz="2160" b="0" i="0" u="none" strike="noStrike" kern="1200" spc="0" baseline="0">
              <a:solidFill>
                <a:srgbClr val="000000">
                  <a:lumMod val="65000"/>
                  <a:lumOff val="3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title>
    <c:autoTitleDeleted val="0"/>
    <c:plotArea>
      <c:layout/>
      <c:barChart>
        <c:barDir val="col"/>
        <c:grouping val="clustered"/>
        <c:varyColors val="0"/>
        <c:ser>
          <c:idx val="0"/>
          <c:order val="0"/>
          <c:tx>
            <c:strRef>
              <c:f>Sheet1!$B$1</c:f>
              <c:strCache>
                <c:ptCount val="1"/>
                <c:pt idx="0">
                  <c:v>服务业增加值</c:v>
                </c:pt>
              </c:strCache>
            </c:strRef>
          </c:tx>
          <c:spPr>
            <a:blipFill rotWithShape="1">
              <a:blip xmlns:r="http://schemas.openxmlformats.org/officeDocument/2006/relationships" r:embed="rId4">
                <a:duotone>
                  <a:srgbClr val="DE352E">
                    <a:shade val="45000"/>
                    <a:satMod val="135000"/>
                  </a:srgbClr>
                  <a:prstClr val="white"/>
                </a:duotone>
              </a:blip>
              <a:stretch>
                <a:fillRect/>
              </a:stretch>
            </a:blipFill>
            <a:ln>
              <a:noFill/>
            </a:ln>
            <a:effectLst/>
          </c:spPr>
          <c:invertIfNegative val="0"/>
          <c:dLbls>
            <c:spPr>
              <a:noFill/>
              <a:ln>
                <a:noFill/>
              </a:ln>
              <a:effectLst/>
            </c:spPr>
            <c:txPr>
              <a:bodyPr rot="0" spcFirstLastPara="0" vertOverflow="ellipsis" vert="horz" wrap="square" lIns="38100" tIns="19050" rIns="38100" bIns="19050" anchor="ctr" anchorCtr="1" forceAA="0">
                <a:spAutoFit/>
              </a:bodyPr>
              <a:lstStyle/>
              <a:p>
                <a:pPr>
                  <a:defRPr lang="zh-CN" sz="1800" b="0" i="0" u="none" strike="noStrike" kern="1200" baseline="0">
                    <a:solidFill>
                      <a:srgbClr val="000000">
                        <a:lumMod val="75000"/>
                        <a:lumOff val="2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000000">
                          <a:lumMod val="35000"/>
                          <a:lumOff val="65000"/>
                        </a:srgbClr>
                      </a:solidFill>
                      <a:round/>
                    </a:ln>
                    <a:effectLst/>
                  </c:spPr>
                </c15:leaderLines>
              </c:ext>
            </c:extLst>
          </c:dLbls>
          <c:cat>
            <c:strRef>
              <c:f>Sheet1!$A$2:$A$12</c:f>
              <c:strCache>
                <c:ptCount val="11"/>
                <c:pt idx="0">
                  <c:v>东昌府</c:v>
                </c:pt>
                <c:pt idx="1">
                  <c:v>茌平</c:v>
                </c:pt>
                <c:pt idx="2">
                  <c:v>临清</c:v>
                </c:pt>
                <c:pt idx="3">
                  <c:v>冠县</c:v>
                </c:pt>
                <c:pt idx="4">
                  <c:v>莘县</c:v>
                </c:pt>
                <c:pt idx="5">
                  <c:v>阳谷</c:v>
                </c:pt>
                <c:pt idx="6">
                  <c:v>东阿</c:v>
                </c:pt>
                <c:pt idx="7">
                  <c:v>高唐</c:v>
                </c:pt>
                <c:pt idx="8">
                  <c:v>开发区</c:v>
                </c:pt>
                <c:pt idx="9">
                  <c:v>高新区</c:v>
                </c:pt>
                <c:pt idx="10">
                  <c:v>度假区</c:v>
                </c:pt>
              </c:strCache>
            </c:strRef>
          </c:cat>
          <c:val>
            <c:numRef>
              <c:f>Sheet1!$B$2:$B$12</c:f>
              <c:numCache>
                <c:formatCode>0_ </c:formatCode>
                <c:ptCount val="11"/>
                <c:pt idx="0">
                  <c:v>72</c:v>
                </c:pt>
                <c:pt idx="1">
                  <c:v>127</c:v>
                </c:pt>
                <c:pt idx="2">
                  <c:v>156</c:v>
                </c:pt>
                <c:pt idx="3">
                  <c:v>218</c:v>
                </c:pt>
                <c:pt idx="4">
                  <c:v>124</c:v>
                </c:pt>
                <c:pt idx="5">
                  <c:v>163</c:v>
                </c:pt>
                <c:pt idx="6">
                  <c:v>86</c:v>
                </c:pt>
                <c:pt idx="7">
                  <c:v>107</c:v>
                </c:pt>
                <c:pt idx="8">
                  <c:v>284</c:v>
                </c:pt>
                <c:pt idx="9">
                  <c:v>40</c:v>
                </c:pt>
                <c:pt idx="10">
                  <c:v>76</c:v>
                </c:pt>
              </c:numCache>
            </c:numRef>
          </c:val>
          <c:extLst>
            <c:ext xmlns:c16="http://schemas.microsoft.com/office/drawing/2014/chart" uri="{C3380CC4-5D6E-409C-BE32-E72D297353CC}">
              <c16:uniqueId val="{00000000-FB4C-4E09-A3DA-F73A274CC0E3}"/>
            </c:ext>
          </c:extLst>
        </c:ser>
        <c:dLbls>
          <c:showLegendKey val="0"/>
          <c:showVal val="1"/>
          <c:showCatName val="0"/>
          <c:showSerName val="0"/>
          <c:showPercent val="0"/>
          <c:showBubbleSize val="0"/>
        </c:dLbls>
        <c:gapWidth val="219"/>
        <c:overlap val="-27"/>
        <c:axId val="870254979"/>
        <c:axId val="992712987"/>
      </c:barChart>
      <c:catAx>
        <c:axId val="870254979"/>
        <c:scaling>
          <c:orientation val="minMax"/>
        </c:scaling>
        <c:delete val="0"/>
        <c:axPos val="b"/>
        <c:numFmt formatCode="General" sourceLinked="1"/>
        <c:majorTickMark val="none"/>
        <c:minorTickMark val="none"/>
        <c:tickLblPos val="nextTo"/>
        <c:spPr>
          <a:noFill/>
          <a:ln w="6350" cap="flat" cmpd="sng" algn="ctr">
            <a:solidFill>
              <a:srgbClr val="000000">
                <a:lumMod val="50000"/>
                <a:lumOff val="50000"/>
                <a:alpha val="30000"/>
              </a:srgbClr>
            </a:solidFill>
            <a:round/>
          </a:ln>
          <a:effectLst/>
        </c:spPr>
        <c:txPr>
          <a:bodyPr rot="-60000000" spcFirstLastPara="0" vertOverflow="ellipsis" vert="horz" wrap="square" anchor="ctr" anchorCtr="1" forceAA="0"/>
          <a:lstStyle/>
          <a:p>
            <a:pPr>
              <a:defRPr lang="zh-CN" sz="1800" b="0" i="0" u="none" strike="noStrike" kern="1200" baseline="0">
                <a:solidFill>
                  <a:srgbClr val="000000">
                    <a:lumMod val="65000"/>
                    <a:lumOff val="3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992712987"/>
        <c:crosses val="autoZero"/>
        <c:auto val="1"/>
        <c:lblAlgn val="ctr"/>
        <c:lblOffset val="100"/>
        <c:noMultiLvlLbl val="0"/>
      </c:catAx>
      <c:valAx>
        <c:axId val="992712987"/>
        <c:scaling>
          <c:orientation val="minMax"/>
        </c:scaling>
        <c:delete val="1"/>
        <c:axPos val="l"/>
        <c:majorGridlines>
          <c:spPr>
            <a:ln w="6350" cap="flat" cmpd="sng" algn="ctr">
              <a:solidFill>
                <a:srgbClr val="FFFFFF">
                  <a:lumMod val="75000"/>
                  <a:alpha val="15000"/>
                </a:srgbClr>
              </a:solidFill>
              <a:round/>
            </a:ln>
            <a:effectLst/>
          </c:spPr>
        </c:majorGridlines>
        <c:numFmt formatCode="0_ " sourceLinked="1"/>
        <c:majorTickMark val="none"/>
        <c:minorTickMark val="none"/>
        <c:tickLblPos val="nextTo"/>
        <c:crossAx val="870254979"/>
        <c:crosses val="autoZero"/>
        <c:crossBetween val="between"/>
      </c:valAx>
      <c:spPr>
        <a:noFill/>
        <a:ln>
          <a:noFill/>
        </a:ln>
        <a:effectLst/>
      </c:spPr>
    </c:plotArea>
    <c:plotVisOnly val="1"/>
    <c:dispBlanksAs val="gap"/>
    <c:showDLblsOverMax val="0"/>
  </c:chart>
  <c:spPr>
    <a:solidFill>
      <a:srgbClr val="FFFFFF"/>
    </a:solidFill>
    <a:ln w="6350" cap="flat" cmpd="sng" algn="ctr">
      <a:solidFill>
        <a:srgbClr val="000000">
          <a:lumMod val="50000"/>
          <a:lumOff val="50000"/>
          <a:alpha val="25000"/>
        </a:srgbClr>
      </a:solidFill>
      <a:round/>
    </a:ln>
    <a:effectLst>
      <a:outerShdw blurRad="63500" dist="37357" dir="2700000" sx="0" sy="0" rotWithShape="0">
        <a:scrgbClr r="0" g="0" b="0"/>
      </a:outerShdw>
    </a:effectLst>
  </c:spPr>
  <c:txPr>
    <a:bodyPr/>
    <a:lstStyle/>
    <a:p>
      <a:pPr>
        <a:defRPr lang="zh-CN" sz="18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externalData r:id="rId5">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计划投资（亿元）</c:v>
                </c:pt>
              </c:strCache>
            </c:strRef>
          </c:tx>
          <c:spPr>
            <a:solidFill>
              <a:srgbClr val="D6DCE6"/>
            </a:solidFill>
            <a:ln>
              <a:noFill/>
            </a:ln>
            <a:effectLst/>
          </c:spPr>
          <c:invertIfNegative val="0"/>
          <c:dPt>
            <c:idx val="0"/>
            <c:invertIfNegative val="0"/>
            <c:bubble3D val="0"/>
            <c:spPr>
              <a:gradFill>
                <a:gsLst>
                  <a:gs pos="100000">
                    <a:srgbClr val="EEC988"/>
                  </a:gs>
                  <a:gs pos="0">
                    <a:srgbClr val="CB954D"/>
                  </a:gs>
                </a:gsLst>
                <a:lin ang="16200000" scaled="1"/>
              </a:gradFill>
              <a:ln>
                <a:noFill/>
              </a:ln>
              <a:effectLst/>
            </c:spPr>
            <c:extLst>
              <c:ext xmlns:c16="http://schemas.microsoft.com/office/drawing/2014/chart" uri="{C3380CC4-5D6E-409C-BE32-E72D297353CC}">
                <c16:uniqueId val="{00000001-5213-490A-9883-366E2032B929}"/>
              </c:ext>
            </c:extLst>
          </c:dPt>
          <c:dLbls>
            <c:dLbl>
              <c:idx val="0"/>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FFFFFF"/>
                      </a:solidFill>
                      <a:latin typeface="思源宋体 CN Heavy" panose="02020900000000000000" pitchFamily="18" charset="-122"/>
                      <a:ea typeface="思源宋体 CN Heavy" panose="02020900000000000000" pitchFamily="18" charset="-122"/>
                      <a:cs typeface="+mn-ea"/>
                    </a:defRPr>
                  </a:pPr>
                  <a:endParaRPr lang="zh-CN"/>
                </a:p>
              </c:txPr>
              <c:dLblPos val="inBase"/>
              <c:showLegendKey val="0"/>
              <c:showVal val="1"/>
              <c:showCatName val="0"/>
              <c:showSerName val="0"/>
              <c:showPercent val="0"/>
              <c:showBubbleSize val="0"/>
              <c:extLst>
                <c:ext xmlns:c16="http://schemas.microsoft.com/office/drawing/2014/chart" uri="{C3380CC4-5D6E-409C-BE32-E72D297353CC}">
                  <c16:uniqueId val="{00000001-5213-490A-9883-366E2032B929}"/>
                </c:ext>
              </c:extLst>
            </c:dLbl>
            <c:dLbl>
              <c:idx val="2"/>
              <c:layout>
                <c:manualLayout>
                  <c:x val="1.18483412322275E-3"/>
                  <c:y val="7.9019428869474495E-2"/>
                </c:manualLayout>
              </c:layout>
              <c:dLblPos val="inBase"/>
              <c:showLegendKey val="0"/>
              <c:showVal val="1"/>
              <c:showCatName val="0"/>
              <c:showSerName val="0"/>
              <c:showPercent val="0"/>
              <c:showBubbleSize val="0"/>
              <c:extLst>
                <c:ext xmlns:c15="http://schemas.microsoft.com/office/drawing/2012/chart" uri="{CE6537A1-D6FC-4f65-9D91-7224C49458BB}">
                  <c15:layout>
                    <c:manualLayout>
                      <c:w val="4.8894154818325403E-2"/>
                      <c:h val="8.6321554309557999E-2"/>
                    </c:manualLayout>
                  </c15:layout>
                </c:ext>
                <c:ext xmlns:c16="http://schemas.microsoft.com/office/drawing/2014/chart" uri="{C3380CC4-5D6E-409C-BE32-E72D297353CC}">
                  <c16:uniqueId val="{00000002-5213-490A-9883-366E2032B929}"/>
                </c:ext>
              </c:extLst>
            </c:dLbl>
            <c:dLbl>
              <c:idx val="4"/>
              <c:layout>
                <c:manualLayout>
                  <c:x val="-4.739336492891E-3"/>
                  <c:y val="4.34215673490677E-2"/>
                </c:manualLayout>
              </c:layout>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13-490A-9883-366E2032B929}"/>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75000"/>
                        <a:lumOff val="25000"/>
                      </a:srgbClr>
                    </a:solidFill>
                    <a:latin typeface="思源宋体 CN Heavy" panose="02020900000000000000" pitchFamily="18" charset="-122"/>
                    <a:ea typeface="思源宋体 CN Heavy" panose="02020900000000000000" pitchFamily="18" charset="-122"/>
                    <a:cs typeface="+mn-ea"/>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000000">
                          <a:lumMod val="35000"/>
                          <a:lumOff val="65000"/>
                        </a:srgbClr>
                      </a:solidFill>
                      <a:round/>
                    </a:ln>
                    <a:effectLst/>
                  </c:spPr>
                </c15:leaderLines>
              </c:ext>
            </c:extLst>
          </c:dLbls>
          <c:cat>
            <c:strRef>
              <c:f>Sheet1!$A$2:$A$6</c:f>
              <c:strCache>
                <c:ptCount val="5"/>
                <c:pt idx="0">
                  <c:v>工业领域</c:v>
                </c:pt>
                <c:pt idx="1">
                  <c:v>建筑和市政基础设施领域</c:v>
                </c:pt>
                <c:pt idx="2">
                  <c:v>交通领域</c:v>
                </c:pt>
                <c:pt idx="3">
                  <c:v>文教卫生领域</c:v>
                </c:pt>
                <c:pt idx="4">
                  <c:v>循环利用领域</c:v>
                </c:pt>
              </c:strCache>
            </c:strRef>
          </c:cat>
          <c:val>
            <c:numRef>
              <c:f>Sheet1!$B$2:$B$6</c:f>
              <c:numCache>
                <c:formatCode>General</c:formatCode>
                <c:ptCount val="5"/>
                <c:pt idx="0">
                  <c:v>523</c:v>
                </c:pt>
                <c:pt idx="1">
                  <c:v>184</c:v>
                </c:pt>
                <c:pt idx="2">
                  <c:v>42</c:v>
                </c:pt>
                <c:pt idx="3">
                  <c:v>158</c:v>
                </c:pt>
                <c:pt idx="4">
                  <c:v>27</c:v>
                </c:pt>
              </c:numCache>
            </c:numRef>
          </c:val>
          <c:extLst>
            <c:ext xmlns:c16="http://schemas.microsoft.com/office/drawing/2014/chart" uri="{C3380CC4-5D6E-409C-BE32-E72D297353CC}">
              <c16:uniqueId val="{00000004-5213-490A-9883-366E2032B929}"/>
            </c:ext>
          </c:extLst>
        </c:ser>
        <c:ser>
          <c:idx val="1"/>
          <c:order val="1"/>
          <c:tx>
            <c:strRef>
              <c:f>Sheet1!$C$1</c:f>
              <c:strCache>
                <c:ptCount val="1"/>
                <c:pt idx="0">
                  <c:v>储备个数</c:v>
                </c:pt>
              </c:strCache>
            </c:strRef>
          </c:tx>
          <c:spPr>
            <a:solidFill>
              <a:schemeClr val="accent2"/>
            </a:solidFill>
            <a:ln w="38100">
              <a:solidFill>
                <a:srgbClr val="DE352E"/>
              </a:solidFill>
            </a:ln>
            <a:effectLst>
              <a:outerShdw blurRad="63500" dist="114300" sx="102000" sy="102000" algn="ctr" rotWithShape="0">
                <a:prstClr val="black">
                  <a:alpha val="16000"/>
                </a:prstClr>
              </a:outerShdw>
            </a:effectLst>
          </c:spPr>
          <c:invertIfNegative val="0"/>
          <c:dLbls>
            <c:dLbl>
              <c:idx val="0"/>
              <c:layout>
                <c:manualLayout>
                  <c:x val="-4.47591499930707E-2"/>
                  <c:y val="-8.3663109241781997E-2"/>
                </c:manualLayout>
              </c:layout>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DE352E"/>
                      </a:solidFill>
                      <a:latin typeface="思源宋体 CN Heavy" panose="02020900000000000000" pitchFamily="18" charset="-122"/>
                      <a:ea typeface="思源宋体 CN Heavy" panose="02020900000000000000" pitchFamily="18" charset="-122"/>
                      <a:cs typeface="+mn-ea"/>
                    </a:defRPr>
                  </a:pPr>
                  <a:endParaRPr lang="zh-C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13-490A-9883-366E2032B929}"/>
                </c:ext>
              </c:extLst>
            </c:dLbl>
            <c:dLbl>
              <c:idx val="3"/>
              <c:layout>
                <c:manualLayout>
                  <c:x val="9.5576619273301695E-3"/>
                  <c:y val="-0.114617290389881"/>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183254344391802E-2"/>
                      <c:h val="7.7063502412309304E-2"/>
                    </c:manualLayout>
                  </c15:layout>
                </c:ext>
                <c:ext xmlns:c16="http://schemas.microsoft.com/office/drawing/2014/chart" uri="{C3380CC4-5D6E-409C-BE32-E72D297353CC}">
                  <c16:uniqueId val="{00000006-5213-490A-9883-366E2032B929}"/>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000000">
                        <a:lumMod val="75000"/>
                        <a:lumOff val="25000"/>
                      </a:srgbClr>
                    </a:solidFill>
                    <a:latin typeface="思源宋体 CN Heavy" panose="02020900000000000000" pitchFamily="18" charset="-122"/>
                    <a:ea typeface="思源宋体 CN Heavy" panose="02020900000000000000" pitchFamily="18" charset="-122"/>
                    <a:cs typeface="+mn-ea"/>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工业领域</c:v>
                </c:pt>
                <c:pt idx="1">
                  <c:v>建筑和市政基础设施领域</c:v>
                </c:pt>
                <c:pt idx="2">
                  <c:v>交通领域</c:v>
                </c:pt>
                <c:pt idx="3">
                  <c:v>文教卫生领域</c:v>
                </c:pt>
                <c:pt idx="4">
                  <c:v>循环利用领域</c:v>
                </c:pt>
              </c:strCache>
            </c:strRef>
          </c:cat>
          <c:val>
            <c:numRef>
              <c:f>Sheet1!$C$2:$C$6</c:f>
              <c:numCache>
                <c:formatCode>General</c:formatCode>
                <c:ptCount val="5"/>
                <c:pt idx="0">
                  <c:v>1100</c:v>
                </c:pt>
                <c:pt idx="1">
                  <c:v>270</c:v>
                </c:pt>
                <c:pt idx="2">
                  <c:v>109</c:v>
                </c:pt>
                <c:pt idx="3">
                  <c:v>50</c:v>
                </c:pt>
                <c:pt idx="4">
                  <c:v>34</c:v>
                </c:pt>
              </c:numCache>
            </c:numRef>
          </c:val>
          <c:extLst>
            <c:ext xmlns:c16="http://schemas.microsoft.com/office/drawing/2014/chart" uri="{C3380CC4-5D6E-409C-BE32-E72D297353CC}">
              <c16:uniqueId val="{00000007-5213-490A-9883-366E2032B929}"/>
            </c:ext>
          </c:extLst>
        </c:ser>
        <c:dLbls>
          <c:showLegendKey val="0"/>
          <c:showVal val="0"/>
          <c:showCatName val="0"/>
          <c:showSerName val="0"/>
          <c:showPercent val="0"/>
          <c:showBubbleSize val="0"/>
        </c:dLbls>
        <c:gapWidth val="30"/>
        <c:axId val="1384226464"/>
        <c:axId val="1384202336"/>
      </c:barChart>
      <c:catAx>
        <c:axId val="1384226464"/>
        <c:scaling>
          <c:orientation val="minMax"/>
        </c:scaling>
        <c:delete val="0"/>
        <c:axPos val="b"/>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195"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1384202336"/>
        <c:crosses val="autoZero"/>
        <c:auto val="1"/>
        <c:lblAlgn val="ctr"/>
        <c:lblOffset val="100"/>
        <c:noMultiLvlLbl val="0"/>
      </c:catAx>
      <c:valAx>
        <c:axId val="1384202336"/>
        <c:scaling>
          <c:orientation val="minMax"/>
        </c:scaling>
        <c:delete val="0"/>
        <c:axPos val="l"/>
        <c:majorGridlines>
          <c:spPr>
            <a:ln w="9525" cap="flat" cmpd="sng" algn="ctr">
              <a:solidFill>
                <a:srgbClr val="000000">
                  <a:lumMod val="15000"/>
                  <a:lumOff val="85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noFill/>
                <a:latin typeface="思源黑体 CN Regular" panose="020B0500000000000000" charset="-122"/>
                <a:ea typeface="思源黑体 CN Regular" panose="020B0500000000000000" charset="-122"/>
                <a:cs typeface="+mn-ea"/>
              </a:defRPr>
            </a:pPr>
            <a:endParaRPr lang="zh-CN"/>
          </a:p>
        </c:txPr>
        <c:crossAx val="13842264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2160" b="0" i="0" u="none" strike="noStrike" kern="1200" spc="0" baseline="0">
                <a:solidFill>
                  <a:srgbClr val="000000">
                    <a:lumMod val="65000"/>
                    <a:lumOff val="3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r>
              <a:rPr lang="zh-CN" altLang="en-US" sz="216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rPr>
              <a:t>各县（市、区）设备更新项目初步谋划投资情况（单位：亿元）</a:t>
            </a:r>
          </a:p>
        </c:rich>
      </c:tx>
      <c:overlay val="0"/>
      <c:spPr>
        <a:noFill/>
        <a:ln>
          <a:noFill/>
        </a:ln>
        <a:effectLst/>
      </c:spPr>
      <c:txPr>
        <a:bodyPr rot="0" spcFirstLastPara="0" vertOverflow="ellipsis" vert="horz" wrap="square" anchor="ctr" anchorCtr="1" forceAA="0"/>
        <a:lstStyle/>
        <a:p>
          <a:pPr>
            <a:defRPr lang="zh-CN" sz="2160" b="0" i="0" u="none" strike="noStrike" kern="1200" spc="0" baseline="0">
              <a:solidFill>
                <a:srgbClr val="000000">
                  <a:lumMod val="65000"/>
                  <a:lumOff val="3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title>
    <c:autoTitleDeleted val="0"/>
    <c:plotArea>
      <c:layout/>
      <c:barChart>
        <c:barDir val="col"/>
        <c:grouping val="clustered"/>
        <c:varyColors val="0"/>
        <c:ser>
          <c:idx val="0"/>
          <c:order val="0"/>
          <c:tx>
            <c:strRef>
              <c:f>Sheet1!$B$1</c:f>
              <c:strCache>
                <c:ptCount val="1"/>
                <c:pt idx="0">
                  <c:v>服务业增加值</c:v>
                </c:pt>
              </c:strCache>
            </c:strRef>
          </c:tx>
          <c:spPr>
            <a:blipFill rotWithShape="1">
              <a:blip xmlns:r="http://schemas.openxmlformats.org/officeDocument/2006/relationships" r:embed="rId4">
                <a:duotone>
                  <a:srgbClr val="DE352E">
                    <a:shade val="45000"/>
                    <a:satMod val="135000"/>
                  </a:srgbClr>
                  <a:prstClr val="white"/>
                </a:duotone>
              </a:blip>
              <a:stretch>
                <a:fillRect/>
              </a:stretch>
            </a:blipFill>
            <a:ln>
              <a:noFill/>
            </a:ln>
            <a:effectLst/>
          </c:spPr>
          <c:invertIfNegative val="0"/>
          <c:dLbls>
            <c:spPr>
              <a:noFill/>
              <a:ln>
                <a:noFill/>
              </a:ln>
              <a:effectLst/>
            </c:spPr>
            <c:txPr>
              <a:bodyPr rot="0" spcFirstLastPara="0" vertOverflow="ellipsis" vert="horz" wrap="square" lIns="38100" tIns="19050" rIns="38100" bIns="19050" anchor="ctr" anchorCtr="1" forceAA="0">
                <a:spAutoFit/>
              </a:bodyPr>
              <a:lstStyle/>
              <a:p>
                <a:pPr>
                  <a:defRPr lang="zh-CN" sz="1800" b="0" i="0" u="none" strike="noStrike" kern="1200" baseline="0">
                    <a:solidFill>
                      <a:srgbClr val="000000">
                        <a:lumMod val="75000"/>
                        <a:lumOff val="2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000000">
                          <a:lumMod val="35000"/>
                          <a:lumOff val="65000"/>
                        </a:srgbClr>
                      </a:solidFill>
                      <a:round/>
                    </a:ln>
                    <a:effectLst/>
                  </c:spPr>
                </c15:leaderLines>
              </c:ext>
            </c:extLst>
          </c:dLbls>
          <c:cat>
            <c:strRef>
              <c:f>Sheet1!$A$2:$A$12</c:f>
              <c:strCache>
                <c:ptCount val="11"/>
                <c:pt idx="0">
                  <c:v>东昌府</c:v>
                </c:pt>
                <c:pt idx="1">
                  <c:v>茌平</c:v>
                </c:pt>
                <c:pt idx="2">
                  <c:v>临清</c:v>
                </c:pt>
                <c:pt idx="3">
                  <c:v>冠县</c:v>
                </c:pt>
                <c:pt idx="4">
                  <c:v>莘县</c:v>
                </c:pt>
                <c:pt idx="5">
                  <c:v>阳谷</c:v>
                </c:pt>
                <c:pt idx="6">
                  <c:v>东阿</c:v>
                </c:pt>
                <c:pt idx="7">
                  <c:v>高唐</c:v>
                </c:pt>
                <c:pt idx="8">
                  <c:v>开发区</c:v>
                </c:pt>
                <c:pt idx="9">
                  <c:v>高新区</c:v>
                </c:pt>
                <c:pt idx="10">
                  <c:v>度假区</c:v>
                </c:pt>
              </c:strCache>
            </c:strRef>
          </c:cat>
          <c:val>
            <c:numRef>
              <c:f>Sheet1!$B$2:$B$12</c:f>
              <c:numCache>
                <c:formatCode>0_ </c:formatCode>
                <c:ptCount val="11"/>
                <c:pt idx="0">
                  <c:v>89</c:v>
                </c:pt>
                <c:pt idx="1">
                  <c:v>98</c:v>
                </c:pt>
                <c:pt idx="2">
                  <c:v>60</c:v>
                </c:pt>
                <c:pt idx="3">
                  <c:v>209</c:v>
                </c:pt>
                <c:pt idx="4">
                  <c:v>188</c:v>
                </c:pt>
                <c:pt idx="5">
                  <c:v>89</c:v>
                </c:pt>
                <c:pt idx="6">
                  <c:v>60</c:v>
                </c:pt>
                <c:pt idx="7">
                  <c:v>68</c:v>
                </c:pt>
                <c:pt idx="8">
                  <c:v>537</c:v>
                </c:pt>
                <c:pt idx="9">
                  <c:v>69</c:v>
                </c:pt>
                <c:pt idx="10">
                  <c:v>17</c:v>
                </c:pt>
              </c:numCache>
            </c:numRef>
          </c:val>
          <c:extLst>
            <c:ext xmlns:c16="http://schemas.microsoft.com/office/drawing/2014/chart" uri="{C3380CC4-5D6E-409C-BE32-E72D297353CC}">
              <c16:uniqueId val="{00000000-7B94-422B-8F67-899163F07B34}"/>
            </c:ext>
          </c:extLst>
        </c:ser>
        <c:dLbls>
          <c:showLegendKey val="0"/>
          <c:showVal val="1"/>
          <c:showCatName val="0"/>
          <c:showSerName val="0"/>
          <c:showPercent val="0"/>
          <c:showBubbleSize val="0"/>
        </c:dLbls>
        <c:gapWidth val="219"/>
        <c:overlap val="-27"/>
        <c:axId val="870254979"/>
        <c:axId val="992712987"/>
      </c:barChart>
      <c:catAx>
        <c:axId val="870254979"/>
        <c:scaling>
          <c:orientation val="minMax"/>
        </c:scaling>
        <c:delete val="0"/>
        <c:axPos val="b"/>
        <c:numFmt formatCode="General" sourceLinked="1"/>
        <c:majorTickMark val="none"/>
        <c:minorTickMark val="none"/>
        <c:tickLblPos val="nextTo"/>
        <c:spPr>
          <a:noFill/>
          <a:ln w="6350" cap="flat" cmpd="sng" algn="ctr">
            <a:solidFill>
              <a:srgbClr val="000000">
                <a:lumMod val="50000"/>
                <a:lumOff val="50000"/>
                <a:alpha val="30000"/>
              </a:srgbClr>
            </a:solidFill>
            <a:round/>
          </a:ln>
          <a:effectLst/>
        </c:spPr>
        <c:txPr>
          <a:bodyPr rot="-60000000" spcFirstLastPara="0" vertOverflow="ellipsis" vert="horz" wrap="square" anchor="ctr" anchorCtr="1" forceAA="0"/>
          <a:lstStyle/>
          <a:p>
            <a:pPr>
              <a:defRPr lang="zh-CN" sz="1800" b="0" i="0" u="none" strike="noStrike" kern="1200" baseline="0">
                <a:solidFill>
                  <a:srgbClr val="000000">
                    <a:lumMod val="65000"/>
                    <a:lumOff val="35000"/>
                  </a:srgbClr>
                </a:solidFill>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crossAx val="992712987"/>
        <c:crosses val="autoZero"/>
        <c:auto val="1"/>
        <c:lblAlgn val="ctr"/>
        <c:lblOffset val="100"/>
        <c:noMultiLvlLbl val="0"/>
      </c:catAx>
      <c:valAx>
        <c:axId val="992712987"/>
        <c:scaling>
          <c:orientation val="minMax"/>
        </c:scaling>
        <c:delete val="1"/>
        <c:axPos val="l"/>
        <c:majorGridlines>
          <c:spPr>
            <a:ln w="6350" cap="flat" cmpd="sng" algn="ctr">
              <a:solidFill>
                <a:srgbClr val="FFFFFF">
                  <a:lumMod val="75000"/>
                  <a:alpha val="15000"/>
                </a:srgbClr>
              </a:solidFill>
              <a:round/>
            </a:ln>
            <a:effectLst/>
          </c:spPr>
        </c:majorGridlines>
        <c:numFmt formatCode="0_ " sourceLinked="1"/>
        <c:majorTickMark val="none"/>
        <c:minorTickMark val="none"/>
        <c:tickLblPos val="nextTo"/>
        <c:crossAx val="870254979"/>
        <c:crosses val="autoZero"/>
        <c:crossBetween val="between"/>
      </c:valAx>
      <c:spPr>
        <a:noFill/>
        <a:ln>
          <a:noFill/>
        </a:ln>
        <a:effectLst/>
      </c:spPr>
    </c:plotArea>
    <c:plotVisOnly val="1"/>
    <c:dispBlanksAs val="gap"/>
    <c:showDLblsOverMax val="0"/>
  </c:chart>
  <c:spPr>
    <a:solidFill>
      <a:srgbClr val="FFFFFF"/>
    </a:solidFill>
    <a:ln w="6350" cap="flat" cmpd="sng" algn="ctr">
      <a:solidFill>
        <a:srgbClr val="000000">
          <a:lumMod val="50000"/>
          <a:lumOff val="50000"/>
          <a:alpha val="25000"/>
        </a:srgbClr>
      </a:solidFill>
      <a:round/>
    </a:ln>
    <a:effectLst>
      <a:outerShdw blurRad="63500" dist="37357" dir="2700000" sx="0" sy="0" rotWithShape="0">
        <a:scrgbClr r="0" g="0" b="0"/>
      </a:outerShdw>
    </a:effectLst>
  </c:spPr>
  <c:txPr>
    <a:bodyPr/>
    <a:lstStyle/>
    <a:p>
      <a:pPr>
        <a:defRPr lang="zh-CN" sz="1800">
          <a:latin typeface="字魂50号-白鸽天行体" panose="00000500000000000000" charset="-122"/>
          <a:ea typeface="字魂50号-白鸽天行体" panose="00000500000000000000" charset="-122"/>
          <a:cs typeface="字魂50号-白鸽天行体" panose="00000500000000000000" charset="-122"/>
          <a:sym typeface="字魂50号-白鸽天行体" panose="00000500000000000000" charset="-122"/>
        </a:defRPr>
      </a:pPr>
      <a:endParaRPr lang="zh-CN"/>
    </a:p>
  </c:tx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rgbClr val="DE352E"/>
            </a:solidFill>
            <a:ln>
              <a:noFill/>
            </a:ln>
            <a:effectLst/>
          </c:spPr>
          <c:invertIfNegative val="0"/>
          <c:dPt>
            <c:idx val="0"/>
            <c:invertIfNegative val="0"/>
            <c:bubble3D val="0"/>
            <c:spPr>
              <a:solidFill>
                <a:srgbClr val="FFFFFF">
                  <a:lumMod val="65000"/>
                </a:srgbClr>
              </a:solidFill>
              <a:ln>
                <a:noFill/>
              </a:ln>
              <a:effectLst/>
            </c:spPr>
            <c:extLst>
              <c:ext xmlns:c16="http://schemas.microsoft.com/office/drawing/2014/chart" uri="{C3380CC4-5D6E-409C-BE32-E72D297353CC}">
                <c16:uniqueId val="{00000001-8B15-4D14-992A-4352070B82EC}"/>
              </c:ext>
            </c:extLst>
          </c:dPt>
          <c:dPt>
            <c:idx val="1"/>
            <c:invertIfNegative val="0"/>
            <c:bubble3D val="0"/>
            <c:spPr>
              <a:gradFill>
                <a:gsLst>
                  <a:gs pos="100000">
                    <a:srgbClr val="EEC988"/>
                  </a:gs>
                  <a:gs pos="0">
                    <a:srgbClr val="CB954D"/>
                  </a:gs>
                </a:gsLst>
                <a:lin ang="16200000" scaled="1"/>
              </a:gradFill>
              <a:ln>
                <a:noFill/>
              </a:ln>
              <a:effectLst/>
            </c:spPr>
            <c:extLst>
              <c:ext xmlns:c16="http://schemas.microsoft.com/office/drawing/2014/chart" uri="{C3380CC4-5D6E-409C-BE32-E72D297353CC}">
                <c16:uniqueId val="{00000003-8B15-4D14-992A-4352070B82EC}"/>
              </c:ext>
            </c:extLst>
          </c:dPt>
          <c:cat>
            <c:strRef>
              <c:f>Sheet1!$A$2:$A$3</c:f>
              <c:strCache>
                <c:ptCount val="2"/>
                <c:pt idx="0">
                  <c:v>报废量</c:v>
                </c:pt>
                <c:pt idx="1">
                  <c:v>保有量</c:v>
                </c:pt>
              </c:strCache>
            </c:strRef>
          </c:cat>
          <c:val>
            <c:numRef>
              <c:f>Sheet1!$B$2:$B$3</c:f>
              <c:numCache>
                <c:formatCode>General</c:formatCode>
                <c:ptCount val="2"/>
                <c:pt idx="0">
                  <c:v>55</c:v>
                </c:pt>
                <c:pt idx="1">
                  <c:v>260</c:v>
                </c:pt>
              </c:numCache>
            </c:numRef>
          </c:val>
          <c:extLst>
            <c:ext xmlns:c16="http://schemas.microsoft.com/office/drawing/2014/chart" uri="{C3380CC4-5D6E-409C-BE32-E72D297353CC}">
              <c16:uniqueId val="{00000004-8B15-4D14-992A-4352070B82EC}"/>
            </c:ext>
          </c:extLst>
        </c:ser>
        <c:dLbls>
          <c:showLegendKey val="0"/>
          <c:showVal val="0"/>
          <c:showCatName val="0"/>
          <c:showSerName val="0"/>
          <c:showPercent val="0"/>
          <c:showBubbleSize val="0"/>
        </c:dLbls>
        <c:gapWidth val="73"/>
        <c:axId val="862379504"/>
        <c:axId val="862377424"/>
      </c:barChart>
      <c:catAx>
        <c:axId val="862379504"/>
        <c:scaling>
          <c:orientation val="minMax"/>
        </c:scaling>
        <c:delete val="0"/>
        <c:axPos val="l"/>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400"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862377424"/>
        <c:crosses val="autoZero"/>
        <c:auto val="1"/>
        <c:lblAlgn val="ctr"/>
        <c:lblOffset val="100"/>
        <c:noMultiLvlLbl val="0"/>
      </c:catAx>
      <c:valAx>
        <c:axId val="862377424"/>
        <c:scaling>
          <c:orientation val="minMax"/>
        </c:scaling>
        <c:delete val="1"/>
        <c:axPos val="b"/>
        <c:numFmt formatCode="General" sourceLinked="1"/>
        <c:majorTickMark val="none"/>
        <c:minorTickMark val="none"/>
        <c:tickLblPos val="nextTo"/>
        <c:crossAx val="86237950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rgbClr val="DE352E"/>
            </a:solidFill>
            <a:ln>
              <a:noFill/>
            </a:ln>
            <a:effectLst/>
          </c:spPr>
          <c:invertIfNegative val="0"/>
          <c:dPt>
            <c:idx val="0"/>
            <c:invertIfNegative val="0"/>
            <c:bubble3D val="0"/>
            <c:spPr>
              <a:solidFill>
                <a:srgbClr val="FFFFFF">
                  <a:lumMod val="65000"/>
                </a:srgbClr>
              </a:solidFill>
              <a:ln>
                <a:noFill/>
              </a:ln>
              <a:effectLst/>
            </c:spPr>
            <c:extLst>
              <c:ext xmlns:c16="http://schemas.microsoft.com/office/drawing/2014/chart" uri="{C3380CC4-5D6E-409C-BE32-E72D297353CC}">
                <c16:uniqueId val="{00000001-9AE6-418B-BD37-F3EF41EF7AD6}"/>
              </c:ext>
            </c:extLst>
          </c:dPt>
          <c:dPt>
            <c:idx val="1"/>
            <c:invertIfNegative val="0"/>
            <c:bubble3D val="0"/>
            <c:spPr>
              <a:gradFill>
                <a:gsLst>
                  <a:gs pos="100000">
                    <a:srgbClr val="EEC988"/>
                  </a:gs>
                  <a:gs pos="0">
                    <a:srgbClr val="CB954D"/>
                  </a:gs>
                </a:gsLst>
                <a:lin ang="16200000" scaled="1"/>
              </a:gradFill>
              <a:ln>
                <a:noFill/>
              </a:ln>
              <a:effectLst/>
            </c:spPr>
            <c:extLst>
              <c:ext xmlns:c16="http://schemas.microsoft.com/office/drawing/2014/chart" uri="{C3380CC4-5D6E-409C-BE32-E72D297353CC}">
                <c16:uniqueId val="{00000003-9AE6-418B-BD37-F3EF41EF7AD6}"/>
              </c:ext>
            </c:extLst>
          </c:dPt>
          <c:cat>
            <c:strRef>
              <c:f>Sheet1!$A$2:$A$3</c:f>
              <c:strCache>
                <c:ptCount val="2"/>
                <c:pt idx="0">
                  <c:v>报废量</c:v>
                </c:pt>
                <c:pt idx="1">
                  <c:v>保有量</c:v>
                </c:pt>
              </c:strCache>
            </c:strRef>
          </c:cat>
          <c:val>
            <c:numRef>
              <c:f>Sheet1!$B$2:$B$3</c:f>
              <c:numCache>
                <c:formatCode>General</c:formatCode>
                <c:ptCount val="2"/>
                <c:pt idx="0">
                  <c:v>60</c:v>
                </c:pt>
                <c:pt idx="1">
                  <c:v>310</c:v>
                </c:pt>
              </c:numCache>
            </c:numRef>
          </c:val>
          <c:extLst>
            <c:ext xmlns:c16="http://schemas.microsoft.com/office/drawing/2014/chart" uri="{C3380CC4-5D6E-409C-BE32-E72D297353CC}">
              <c16:uniqueId val="{00000004-9AE6-418B-BD37-F3EF41EF7AD6}"/>
            </c:ext>
          </c:extLst>
        </c:ser>
        <c:dLbls>
          <c:showLegendKey val="0"/>
          <c:showVal val="0"/>
          <c:showCatName val="0"/>
          <c:showSerName val="0"/>
          <c:showPercent val="0"/>
          <c:showBubbleSize val="0"/>
        </c:dLbls>
        <c:gapWidth val="73"/>
        <c:axId val="862379504"/>
        <c:axId val="862377424"/>
      </c:barChart>
      <c:catAx>
        <c:axId val="862379504"/>
        <c:scaling>
          <c:orientation val="minMax"/>
        </c:scaling>
        <c:delete val="0"/>
        <c:axPos val="l"/>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400"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862377424"/>
        <c:crosses val="autoZero"/>
        <c:auto val="1"/>
        <c:lblAlgn val="ctr"/>
        <c:lblOffset val="100"/>
        <c:noMultiLvlLbl val="0"/>
      </c:catAx>
      <c:valAx>
        <c:axId val="862377424"/>
        <c:scaling>
          <c:orientation val="minMax"/>
        </c:scaling>
        <c:delete val="1"/>
        <c:axPos val="b"/>
        <c:numFmt formatCode="General" sourceLinked="1"/>
        <c:majorTickMark val="none"/>
        <c:minorTickMark val="none"/>
        <c:tickLblPos val="nextTo"/>
        <c:crossAx val="86237950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solidFill>
                <a:schemeClr val="bg1"/>
              </a:solidFill>
            </a:ln>
            <a:effectLst>
              <a:outerShdw blurRad="50800" dist="38100" dir="18900000" algn="bl" rotWithShape="0">
                <a:prstClr val="black">
                  <a:alpha val="10000"/>
                </a:prstClr>
              </a:outerShdw>
            </a:effectLst>
          </c:spPr>
          <c:invertIfNegative val="0"/>
          <c:cat>
            <c:strRef>
              <c:f>Sheet1!$A$2:$A$4</c:f>
              <c:strCache>
                <c:ptCount val="3"/>
                <c:pt idx="0">
                  <c:v>补贴资金</c:v>
                </c:pt>
                <c:pt idx="1">
                  <c:v>销售家电</c:v>
                </c:pt>
                <c:pt idx="2">
                  <c:v>拉动消费</c:v>
                </c:pt>
              </c:strCache>
            </c:strRef>
          </c:cat>
          <c:val>
            <c:numRef>
              <c:f>Sheet1!$B$2:$B$4</c:f>
              <c:numCache>
                <c:formatCode>General</c:formatCode>
                <c:ptCount val="3"/>
                <c:pt idx="0">
                  <c:v>300</c:v>
                </c:pt>
                <c:pt idx="1">
                  <c:v>900</c:v>
                </c:pt>
                <c:pt idx="2">
                  <c:v>600</c:v>
                </c:pt>
              </c:numCache>
            </c:numRef>
          </c:val>
          <c:extLst>
            <c:ext xmlns:c16="http://schemas.microsoft.com/office/drawing/2014/chart" uri="{C3380CC4-5D6E-409C-BE32-E72D297353CC}">
              <c16:uniqueId val="{00000000-8C75-46FD-B7EB-DF5C0892DB70}"/>
            </c:ext>
          </c:extLst>
        </c:ser>
        <c:dLbls>
          <c:showLegendKey val="0"/>
          <c:showVal val="0"/>
          <c:showCatName val="0"/>
          <c:showSerName val="0"/>
          <c:showPercent val="0"/>
          <c:showBubbleSize val="0"/>
        </c:dLbls>
        <c:gapWidth val="173"/>
        <c:overlap val="-16"/>
        <c:axId val="1174344175"/>
        <c:axId val="945992383"/>
      </c:barChart>
      <c:catAx>
        <c:axId val="1174344175"/>
        <c:scaling>
          <c:orientation val="minMax"/>
        </c:scaling>
        <c:delete val="0"/>
        <c:axPos val="l"/>
        <c:numFmt formatCode="General" sourceLinked="1"/>
        <c:majorTickMark val="out"/>
        <c:minorTickMark val="none"/>
        <c:tickLblPos val="nextTo"/>
        <c:spPr>
          <a:noFill/>
          <a:ln w="9525" cap="flat" cmpd="sng" algn="ctr">
            <a:solidFill>
              <a:schemeClr val="bg1">
                <a:lumMod val="95000"/>
              </a:schemeClr>
            </a:solidFill>
            <a:round/>
          </a:ln>
          <a:effectLst/>
        </c:spPr>
        <c:txPr>
          <a:bodyPr rot="-60000000" spcFirstLastPara="0" vertOverflow="ellipsis" vert="horz" wrap="square" anchor="ctr" anchorCtr="1" forceAA="0"/>
          <a:lstStyle/>
          <a:p>
            <a:pPr>
              <a:defRPr lang="zh-CN" sz="1400" b="0" i="0" u="none" strike="noStrike" kern="1200" baseline="0">
                <a:solidFill>
                  <a:srgbClr val="002060"/>
                </a:solidFill>
                <a:latin typeface="+mn-lt"/>
                <a:ea typeface="+mn-ea"/>
                <a:cs typeface="+mn-cs"/>
              </a:defRPr>
            </a:pPr>
            <a:endParaRPr lang="zh-CN"/>
          </a:p>
        </c:txPr>
        <c:crossAx val="945992383"/>
        <c:crosses val="autoZero"/>
        <c:auto val="1"/>
        <c:lblAlgn val="ctr"/>
        <c:lblOffset val="100"/>
        <c:noMultiLvlLbl val="0"/>
      </c:catAx>
      <c:valAx>
        <c:axId val="945992383"/>
        <c:scaling>
          <c:orientation val="minMax"/>
        </c:scaling>
        <c:delete val="1"/>
        <c:axPos val="b"/>
        <c:numFmt formatCode="General" sourceLinked="1"/>
        <c:majorTickMark val="out"/>
        <c:minorTickMark val="none"/>
        <c:tickLblPos val="nextTo"/>
        <c:crossAx val="1174344175"/>
        <c:crosses val="autoZero"/>
        <c:crossBetween val="between"/>
      </c:valAx>
      <c:spPr>
        <a:noFill/>
        <a:ln>
          <a:noFill/>
        </a:ln>
        <a:effectLst/>
      </c:spPr>
    </c:plotArea>
    <c:plotVisOnly val="1"/>
    <c:dispBlanksAs val="gap"/>
    <c:showDLblsOverMax val="0"/>
  </c:chart>
  <c:spPr>
    <a:solidFill>
      <a:schemeClr val="bg1"/>
    </a:solidFill>
    <a:ln w="31750" cap="rnd" cmpd="sng" algn="ctr">
      <a:noFill/>
      <a:round/>
    </a:ln>
    <a:effectLst/>
  </c:spPr>
  <c:txPr>
    <a:bodyPr/>
    <a:lstStyle/>
    <a:p>
      <a:pPr>
        <a:defRPr lang="zh-CN" sz="1400">
          <a:solidFill>
            <a:srgbClr val="002060"/>
          </a:solidFill>
        </a:defRPr>
      </a:pPr>
      <a:endParaRPr lang="zh-C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补贴资金</c:v>
                </c:pt>
              </c:strCache>
            </c:strRef>
          </c:tx>
          <c:spPr>
            <a:blipFill>
              <a:blip xmlns:r="http://schemas.openxmlformats.org/officeDocument/2006/relationships" r:embed="rId4">
                <a:extLst>
                  <a:ext uri="{96DAC541-7B7A-43D3-8B79-37D633B846F1}">
                    <asvg:svgBlip xmlns:asvg="http://schemas.microsoft.com/office/drawing/2016/SVG/main" r:embed="rId5"/>
                  </a:ext>
                </a:extLst>
              </a:blip>
              <a:stretch>
                <a:fillRect/>
              </a:stretch>
            </a:blipFill>
            <a:ln>
              <a:noFill/>
            </a:ln>
            <a:effectLst/>
          </c:spPr>
          <c:invertIfNegative val="0"/>
          <c:dLbls>
            <c:dLbl>
              <c:idx val="0"/>
              <c:tx>
                <c:rich>
                  <a:bodyPr/>
                  <a:lstStyle/>
                  <a:p>
                    <a:r>
                      <a:rPr lang="en-US" altLang="zh-CN">
                        <a:solidFill>
                          <a:schemeClr val="bg1"/>
                        </a:solidFill>
                        <a:latin typeface="字魂241号-秋枫体" panose="00000500000000000000" charset="-122"/>
                        <a:ea typeface="字魂241号-秋枫体" panose="00000500000000000000" charset="-122"/>
                        <a:cs typeface="字魂241号-秋枫体" panose="00000500000000000000" charset="-122"/>
                        <a:sym typeface="字魂241号-秋枫体" panose="00000500000000000000" charset="-122"/>
                      </a:rPr>
                      <a:t>64.1</a:t>
                    </a:r>
                    <a:r>
                      <a:rPr lang="zh-CN" altLang="en-US">
                        <a:solidFill>
                          <a:schemeClr val="bg1"/>
                        </a:solidFill>
                        <a:latin typeface="字魂241号-秋枫体" panose="00000500000000000000" charset="-122"/>
                        <a:ea typeface="字魂241号-秋枫体" panose="00000500000000000000" charset="-122"/>
                        <a:cs typeface="字魂241号-秋枫体" panose="00000500000000000000" charset="-122"/>
                        <a:sym typeface="字魂241号-秋枫体" panose="00000500000000000000" charset="-122"/>
                      </a:rPr>
                      <a:t>亿元</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57161290322581"/>
                      <c:h val="0.247708578143361"/>
                    </c:manualLayout>
                  </c15:layout>
                  <c15:showDataLabelsRange val="0"/>
                </c:ext>
                <c:ext xmlns:c16="http://schemas.microsoft.com/office/drawing/2014/chart" uri="{C3380CC4-5D6E-409C-BE32-E72D297353CC}">
                  <c16:uniqueId val="{00000000-1968-407D-AB1D-02901D58444D}"/>
                </c:ext>
              </c:extLst>
            </c:dLbl>
            <c:spPr>
              <a:noFill/>
              <a:ln>
                <a:noFill/>
              </a:ln>
              <a:effectLst/>
            </c:spPr>
            <c:txPr>
              <a:bodyPr rot="0" spcFirstLastPara="1" vertOverflow="ellipsis" vert="horz" wrap="square" lIns="38100" tIns="19050" rIns="38100" bIns="19050" anchor="ctr" anchorCtr="1">
                <a:spAutoFit/>
              </a:bodyPr>
              <a:lstStyle/>
              <a:p>
                <a:pPr>
                  <a:defRPr lang="zh-CN" sz="2000" b="0" i="0" u="none" strike="noStrike" kern="1200" baseline="0">
                    <a:solidFill>
                      <a:schemeClr val="bg1"/>
                    </a:solidFill>
                    <a:latin typeface="字魂241号-秋枫体" panose="00000500000000000000" charset="-122"/>
                    <a:ea typeface="字魂241号-秋枫体" panose="00000500000000000000" charset="-122"/>
                    <a:cs typeface="字魂241号-秋枫体" panose="00000500000000000000" charset="-122"/>
                    <a:sym typeface="字魂241号-秋枫体"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lumMod val="35000"/>
                          <a:lumOff val="65000"/>
                        </a:sysClr>
                      </a:solidFill>
                      <a:round/>
                    </a:ln>
                    <a:effectLst/>
                  </c:spPr>
                </c15:leaderLines>
              </c:ext>
            </c:extLst>
          </c:dLbls>
          <c:cat>
            <c:strRef>
              <c:f>Sheet1!$A$2</c:f>
              <c:strCache>
                <c:ptCount val="1"/>
                <c:pt idx="0">
                  <c:v>占比</c:v>
                </c:pt>
              </c:strCache>
            </c:strRef>
          </c:cat>
          <c:val>
            <c:numRef>
              <c:f>Sheet1!$B$2</c:f>
              <c:numCache>
                <c:formatCode>General</c:formatCode>
                <c:ptCount val="1"/>
                <c:pt idx="0">
                  <c:v>64.099999999999994</c:v>
                </c:pt>
              </c:numCache>
            </c:numRef>
          </c:val>
          <c:extLst>
            <c:ext xmlns:c16="http://schemas.microsoft.com/office/drawing/2014/chart" uri="{C3380CC4-5D6E-409C-BE32-E72D297353CC}">
              <c16:uniqueId val="{00000001-1968-407D-AB1D-02901D58444D}"/>
            </c:ext>
          </c:extLst>
        </c:ser>
        <c:ser>
          <c:idx val="1"/>
          <c:order val="1"/>
          <c:tx>
            <c:strRef>
              <c:f>Sheet1!$C$1</c:f>
              <c:strCache>
                <c:ptCount val="1"/>
                <c:pt idx="0">
                  <c:v>拉动消费</c:v>
                </c:pt>
              </c:strCache>
            </c:strRef>
          </c:tx>
          <c:spPr>
            <a:blipFill>
              <a:blip xmlns:r="http://schemas.openxmlformats.org/officeDocument/2006/relationships" r:embed="rId4">
                <a:extLst>
                  <a:ext uri="{96DAC541-7B7A-43D3-8B79-37D633B846F1}">
                    <asvg:svgBlip xmlns:asvg="http://schemas.microsoft.com/office/drawing/2016/SVG/main" r:embed="rId5"/>
                  </a:ext>
                </a:extLst>
              </a:blip>
              <a:stretch>
                <a:fillRect/>
              </a:stretch>
            </a:blipFill>
            <a:ln>
              <a:noFill/>
            </a:ln>
            <a:effectLst/>
          </c:spPr>
          <c:invertIfNegative val="0"/>
          <c:dLbls>
            <c:dLbl>
              <c:idx val="0"/>
              <c:layout>
                <c:manualLayout>
                  <c:x val="2.2566995768688199E-2"/>
                  <c:y val="0"/>
                </c:manualLayout>
              </c:layout>
              <c:tx>
                <c:rich>
                  <a:bodyPr/>
                  <a:lstStyle/>
                  <a:p>
                    <a:r>
                      <a:rPr lang="en-US" altLang="zh-CN">
                        <a:solidFill>
                          <a:schemeClr val="bg1"/>
                        </a:solidFill>
                        <a:latin typeface="演示镇魂行楷" panose="00000500000000000000" charset="-122"/>
                        <a:ea typeface="演示镇魂行楷" panose="00000500000000000000" charset="-122"/>
                        <a:cs typeface="演示镇魂行楷" panose="00000500000000000000" charset="-122"/>
                        <a:sym typeface="演示镇魂行楷" panose="00000500000000000000" charset="-122"/>
                      </a:rPr>
                      <a:t>496</a:t>
                    </a:r>
                    <a:r>
                      <a:rPr lang="zh-CN" altLang="en-US">
                        <a:solidFill>
                          <a:schemeClr val="bg1"/>
                        </a:solidFill>
                        <a:latin typeface="演示镇魂行楷" panose="00000500000000000000" charset="-122"/>
                        <a:ea typeface="演示镇魂行楷" panose="00000500000000000000" charset="-122"/>
                        <a:cs typeface="演示镇魂行楷" panose="00000500000000000000" charset="-122"/>
                        <a:sym typeface="演示镇魂行楷" panose="00000500000000000000" charset="-122"/>
                      </a:rPr>
                      <a:t>亿元</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7771509167842001"/>
                      <c:h val="0.24771304766490099"/>
                    </c:manualLayout>
                  </c15:layout>
                  <c15:showDataLabelsRange val="0"/>
                </c:ext>
                <c:ext xmlns:c16="http://schemas.microsoft.com/office/drawing/2014/chart" uri="{C3380CC4-5D6E-409C-BE32-E72D297353CC}">
                  <c16:uniqueId val="{00000002-1968-407D-AB1D-02901D58444D}"/>
                </c:ext>
              </c:extLst>
            </c:dLbl>
            <c:spPr>
              <a:noFill/>
              <a:ln>
                <a:noFill/>
              </a:ln>
              <a:effectLst/>
            </c:spPr>
            <c:txPr>
              <a:bodyPr rot="0" spcFirstLastPara="1" vertOverflow="ellipsis" vert="horz" wrap="square" lIns="38100" tIns="19050" rIns="38100" bIns="19050" anchor="ctr" anchorCtr="1">
                <a:spAutoFit/>
              </a:bodyPr>
              <a:lstStyle/>
              <a:p>
                <a:pPr>
                  <a:defRPr lang="zh-CN" sz="2000" b="0" i="0" u="none" strike="noStrike" kern="1200" baseline="0">
                    <a:solidFill>
                      <a:schemeClr val="bg1"/>
                    </a:solidFill>
                    <a:latin typeface="演示镇魂行楷" panose="00000500000000000000" charset="-122"/>
                    <a:ea typeface="演示镇魂行楷" panose="00000500000000000000" charset="-122"/>
                    <a:cs typeface="演示镇魂行楷" panose="00000500000000000000" charset="-122"/>
                    <a:sym typeface="演示镇魂行楷" panose="00000500000000000000"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lumMod val="35000"/>
                          <a:lumOff val="65000"/>
                        </a:sysClr>
                      </a:solidFill>
                      <a:round/>
                    </a:ln>
                    <a:effectLst/>
                  </c:spPr>
                </c15:leaderLines>
              </c:ext>
            </c:extLst>
          </c:dLbls>
          <c:cat>
            <c:strRef>
              <c:f>Sheet1!$A$2</c:f>
              <c:strCache>
                <c:ptCount val="1"/>
                <c:pt idx="0">
                  <c:v>占比</c:v>
                </c:pt>
              </c:strCache>
            </c:strRef>
          </c:cat>
          <c:val>
            <c:numRef>
              <c:f>Sheet1!$C$2</c:f>
              <c:numCache>
                <c:formatCode>General</c:formatCode>
                <c:ptCount val="1"/>
                <c:pt idx="0">
                  <c:v>496</c:v>
                </c:pt>
              </c:numCache>
            </c:numRef>
          </c:val>
          <c:extLst>
            <c:ext xmlns:c16="http://schemas.microsoft.com/office/drawing/2014/chart" uri="{C3380CC4-5D6E-409C-BE32-E72D297353CC}">
              <c16:uniqueId val="{00000003-1968-407D-AB1D-02901D58444D}"/>
            </c:ext>
          </c:extLst>
        </c:ser>
        <c:dLbls>
          <c:showLegendKey val="0"/>
          <c:showVal val="1"/>
          <c:showCatName val="0"/>
          <c:showSerName val="0"/>
          <c:showPercent val="0"/>
          <c:showBubbleSize val="0"/>
        </c:dLbls>
        <c:gapWidth val="0"/>
        <c:overlap val="15"/>
        <c:axId val="987078912"/>
        <c:axId val="987079744"/>
      </c:barChart>
      <c:catAx>
        <c:axId val="987078912"/>
        <c:scaling>
          <c:orientation val="minMax"/>
        </c:scaling>
        <c:delete val="1"/>
        <c:axPos val="b"/>
        <c:numFmt formatCode="General" sourceLinked="1"/>
        <c:majorTickMark val="out"/>
        <c:minorTickMark val="none"/>
        <c:tickLblPos val="nextTo"/>
        <c:crossAx val="987079744"/>
        <c:crosses val="autoZero"/>
        <c:auto val="1"/>
        <c:lblAlgn val="ctr"/>
        <c:lblOffset val="100"/>
        <c:noMultiLvlLbl val="0"/>
      </c:catAx>
      <c:valAx>
        <c:axId val="987079744"/>
        <c:scaling>
          <c:orientation val="minMax"/>
        </c:scaling>
        <c:delete val="1"/>
        <c:axPos val="l"/>
        <c:numFmt formatCode="General" sourceLinked="1"/>
        <c:majorTickMark val="out"/>
        <c:minorTickMark val="none"/>
        <c:tickLblPos val="nextTo"/>
        <c:crossAx val="9870789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solidFill>
            <a:schemeClr val="bg1"/>
          </a:solidFill>
        </a:defRPr>
      </a:pPr>
      <a:endParaRPr lang="zh-CN"/>
    </a:p>
  </c:txPr>
  <c:externalData r:id="rId6">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rgbClr val="DE352E"/>
            </a:solidFill>
            <a:ln>
              <a:noFill/>
            </a:ln>
            <a:effectLst/>
          </c:spPr>
          <c:invertIfNegative val="0"/>
          <c:dPt>
            <c:idx val="0"/>
            <c:invertIfNegative val="0"/>
            <c:bubble3D val="0"/>
            <c:spPr>
              <a:solidFill>
                <a:srgbClr val="FFFFFF">
                  <a:lumMod val="65000"/>
                </a:srgbClr>
              </a:solidFill>
              <a:ln>
                <a:noFill/>
              </a:ln>
              <a:effectLst/>
            </c:spPr>
            <c:extLst>
              <c:ext xmlns:c16="http://schemas.microsoft.com/office/drawing/2014/chart" uri="{C3380CC4-5D6E-409C-BE32-E72D297353CC}">
                <c16:uniqueId val="{00000001-28DC-4ECF-B71A-7579859D026C}"/>
              </c:ext>
            </c:extLst>
          </c:dPt>
          <c:dPt>
            <c:idx val="1"/>
            <c:invertIfNegative val="0"/>
            <c:bubble3D val="0"/>
            <c:spPr>
              <a:gradFill>
                <a:gsLst>
                  <a:gs pos="9000">
                    <a:srgbClr val="D8AD80"/>
                  </a:gs>
                  <a:gs pos="100000">
                    <a:srgbClr val="F5E8DC"/>
                  </a:gs>
                </a:gsLst>
                <a:lin ang="16200000" scaled="1"/>
              </a:gradFill>
              <a:ln>
                <a:noFill/>
              </a:ln>
              <a:effectLst/>
            </c:spPr>
            <c:extLst>
              <c:ext xmlns:c16="http://schemas.microsoft.com/office/drawing/2014/chart" uri="{C3380CC4-5D6E-409C-BE32-E72D297353CC}">
                <c16:uniqueId val="{00000003-28DC-4ECF-B71A-7579859D026C}"/>
              </c:ext>
            </c:extLst>
          </c:dPt>
          <c:cat>
            <c:strRef>
              <c:f>Sheet1!$A$2:$A$3</c:f>
              <c:strCache>
                <c:ptCount val="2"/>
                <c:pt idx="0">
                  <c:v>2023</c:v>
                </c:pt>
                <c:pt idx="1">
                  <c:v>2024-2027</c:v>
                </c:pt>
              </c:strCache>
            </c:strRef>
          </c:cat>
          <c:val>
            <c:numRef>
              <c:f>Sheet1!$B$2:$B$3</c:f>
              <c:numCache>
                <c:formatCode>General</c:formatCode>
                <c:ptCount val="2"/>
                <c:pt idx="0">
                  <c:v>2039</c:v>
                </c:pt>
                <c:pt idx="1">
                  <c:v>6923</c:v>
                </c:pt>
              </c:numCache>
            </c:numRef>
          </c:val>
          <c:extLst>
            <c:ext xmlns:c16="http://schemas.microsoft.com/office/drawing/2014/chart" uri="{C3380CC4-5D6E-409C-BE32-E72D297353CC}">
              <c16:uniqueId val="{00000004-28DC-4ECF-B71A-7579859D026C}"/>
            </c:ext>
          </c:extLst>
        </c:ser>
        <c:dLbls>
          <c:showLegendKey val="0"/>
          <c:showVal val="0"/>
          <c:showCatName val="0"/>
          <c:showSerName val="0"/>
          <c:showPercent val="0"/>
          <c:showBubbleSize val="0"/>
        </c:dLbls>
        <c:gapWidth val="73"/>
        <c:axId val="862379504"/>
        <c:axId val="862377424"/>
      </c:barChart>
      <c:catAx>
        <c:axId val="862379504"/>
        <c:scaling>
          <c:orientation val="minMax"/>
        </c:scaling>
        <c:delete val="0"/>
        <c:axPos val="l"/>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400"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862377424"/>
        <c:crosses val="autoZero"/>
        <c:auto val="1"/>
        <c:lblAlgn val="ctr"/>
        <c:lblOffset val="100"/>
        <c:noMultiLvlLbl val="0"/>
      </c:catAx>
      <c:valAx>
        <c:axId val="862377424"/>
        <c:scaling>
          <c:orientation val="minMax"/>
        </c:scaling>
        <c:delete val="1"/>
        <c:axPos val="b"/>
        <c:numFmt formatCode="General" sourceLinked="1"/>
        <c:majorTickMark val="none"/>
        <c:minorTickMark val="none"/>
        <c:tickLblPos val="nextTo"/>
        <c:crossAx val="86237950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rgbClr val="DE352E"/>
            </a:solidFill>
            <a:ln>
              <a:noFill/>
            </a:ln>
            <a:effectLst/>
          </c:spPr>
          <c:invertIfNegative val="0"/>
          <c:dPt>
            <c:idx val="0"/>
            <c:invertIfNegative val="0"/>
            <c:bubble3D val="0"/>
            <c:spPr>
              <a:solidFill>
                <a:srgbClr val="FFFFFF">
                  <a:lumMod val="65000"/>
                </a:srgbClr>
              </a:solidFill>
              <a:ln>
                <a:noFill/>
              </a:ln>
              <a:effectLst/>
            </c:spPr>
            <c:extLst>
              <c:ext xmlns:c16="http://schemas.microsoft.com/office/drawing/2014/chart" uri="{C3380CC4-5D6E-409C-BE32-E72D297353CC}">
                <c16:uniqueId val="{00000001-EB0C-4D3F-BF86-727CA2941097}"/>
              </c:ext>
            </c:extLst>
          </c:dPt>
          <c:dPt>
            <c:idx val="1"/>
            <c:invertIfNegative val="0"/>
            <c:bubble3D val="0"/>
            <c:spPr>
              <a:gradFill>
                <a:gsLst>
                  <a:gs pos="0">
                    <a:srgbClr val="EEECD5"/>
                  </a:gs>
                  <a:gs pos="99000">
                    <a:srgbClr val="CF9661"/>
                  </a:gs>
                </a:gsLst>
                <a:lin ang="16200000" scaled="0"/>
              </a:gradFill>
              <a:ln>
                <a:noFill/>
              </a:ln>
              <a:effectLst/>
            </c:spPr>
            <c:extLst>
              <c:ext xmlns:c16="http://schemas.microsoft.com/office/drawing/2014/chart" uri="{C3380CC4-5D6E-409C-BE32-E72D297353CC}">
                <c16:uniqueId val="{00000003-EB0C-4D3F-BF86-727CA2941097}"/>
              </c:ext>
            </c:extLst>
          </c:dPt>
          <c:cat>
            <c:strRef>
              <c:f>Sheet1!$A$2:$A$3</c:f>
              <c:strCache>
                <c:ptCount val="2"/>
                <c:pt idx="0">
                  <c:v>2023</c:v>
                </c:pt>
                <c:pt idx="1">
                  <c:v>2024-2027</c:v>
                </c:pt>
              </c:strCache>
            </c:strRef>
          </c:cat>
          <c:val>
            <c:numRef>
              <c:f>Sheet1!$B$2:$B$3</c:f>
              <c:numCache>
                <c:formatCode>General</c:formatCode>
                <c:ptCount val="2"/>
                <c:pt idx="0">
                  <c:v>2039</c:v>
                </c:pt>
                <c:pt idx="1">
                  <c:v>6923</c:v>
                </c:pt>
              </c:numCache>
            </c:numRef>
          </c:val>
          <c:extLst>
            <c:ext xmlns:c16="http://schemas.microsoft.com/office/drawing/2014/chart" uri="{C3380CC4-5D6E-409C-BE32-E72D297353CC}">
              <c16:uniqueId val="{00000004-EB0C-4D3F-BF86-727CA2941097}"/>
            </c:ext>
          </c:extLst>
        </c:ser>
        <c:dLbls>
          <c:showLegendKey val="0"/>
          <c:showVal val="0"/>
          <c:showCatName val="0"/>
          <c:showSerName val="0"/>
          <c:showPercent val="0"/>
          <c:showBubbleSize val="0"/>
        </c:dLbls>
        <c:gapWidth val="73"/>
        <c:axId val="862379504"/>
        <c:axId val="862377424"/>
      </c:barChart>
      <c:catAx>
        <c:axId val="862379504"/>
        <c:scaling>
          <c:orientation val="minMax"/>
        </c:scaling>
        <c:delete val="0"/>
        <c:axPos val="l"/>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400"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862377424"/>
        <c:crosses val="autoZero"/>
        <c:auto val="1"/>
        <c:lblAlgn val="ctr"/>
        <c:lblOffset val="100"/>
        <c:noMultiLvlLbl val="0"/>
      </c:catAx>
      <c:valAx>
        <c:axId val="862377424"/>
        <c:scaling>
          <c:orientation val="minMax"/>
        </c:scaling>
        <c:delete val="1"/>
        <c:axPos val="b"/>
        <c:numFmt formatCode="General" sourceLinked="1"/>
        <c:majorTickMark val="none"/>
        <c:minorTickMark val="none"/>
        <c:tickLblPos val="nextTo"/>
        <c:crossAx val="86237950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rgbClr val="DE352E"/>
            </a:solidFill>
            <a:ln>
              <a:noFill/>
            </a:ln>
            <a:effectLst/>
          </c:spPr>
          <c:invertIfNegative val="0"/>
          <c:dPt>
            <c:idx val="0"/>
            <c:invertIfNegative val="0"/>
            <c:bubble3D val="0"/>
            <c:spPr>
              <a:solidFill>
                <a:srgbClr val="FFFFFF">
                  <a:lumMod val="65000"/>
                </a:srgbClr>
              </a:solidFill>
              <a:ln>
                <a:noFill/>
              </a:ln>
              <a:effectLst/>
            </c:spPr>
            <c:extLst>
              <c:ext xmlns:c16="http://schemas.microsoft.com/office/drawing/2014/chart" uri="{C3380CC4-5D6E-409C-BE32-E72D297353CC}">
                <c16:uniqueId val="{00000001-F928-40DA-8539-5F939A42B57E}"/>
              </c:ext>
            </c:extLst>
          </c:dPt>
          <c:dPt>
            <c:idx val="1"/>
            <c:invertIfNegative val="0"/>
            <c:bubble3D val="0"/>
            <c:spPr>
              <a:gradFill>
                <a:gsLst>
                  <a:gs pos="9000">
                    <a:srgbClr val="D8AD80"/>
                  </a:gs>
                  <a:gs pos="100000">
                    <a:srgbClr val="F5E8DC"/>
                  </a:gs>
                </a:gsLst>
                <a:lin ang="16200000" scaled="1"/>
              </a:gradFill>
              <a:ln>
                <a:noFill/>
              </a:ln>
              <a:effectLst/>
            </c:spPr>
            <c:extLst>
              <c:ext xmlns:c16="http://schemas.microsoft.com/office/drawing/2014/chart" uri="{C3380CC4-5D6E-409C-BE32-E72D297353CC}">
                <c16:uniqueId val="{00000003-F928-40DA-8539-5F939A42B57E}"/>
              </c:ext>
            </c:extLst>
          </c:dPt>
          <c:cat>
            <c:strRef>
              <c:f>Sheet1!$A$2:$A$3</c:f>
              <c:strCache>
                <c:ptCount val="2"/>
                <c:pt idx="0">
                  <c:v>2023</c:v>
                </c:pt>
                <c:pt idx="1">
                  <c:v>2024-2027</c:v>
                </c:pt>
              </c:strCache>
            </c:strRef>
          </c:cat>
          <c:val>
            <c:numRef>
              <c:f>Sheet1!$B$2:$B$3</c:f>
              <c:numCache>
                <c:formatCode>General</c:formatCode>
                <c:ptCount val="2"/>
                <c:pt idx="0">
                  <c:v>50.12</c:v>
                </c:pt>
                <c:pt idx="1">
                  <c:v>310.63</c:v>
                </c:pt>
              </c:numCache>
            </c:numRef>
          </c:val>
          <c:extLst>
            <c:ext xmlns:c16="http://schemas.microsoft.com/office/drawing/2014/chart" uri="{C3380CC4-5D6E-409C-BE32-E72D297353CC}">
              <c16:uniqueId val="{00000004-F928-40DA-8539-5F939A42B57E}"/>
            </c:ext>
          </c:extLst>
        </c:ser>
        <c:dLbls>
          <c:showLegendKey val="0"/>
          <c:showVal val="0"/>
          <c:showCatName val="0"/>
          <c:showSerName val="0"/>
          <c:showPercent val="0"/>
          <c:showBubbleSize val="0"/>
        </c:dLbls>
        <c:gapWidth val="73"/>
        <c:axId val="862379504"/>
        <c:axId val="862377424"/>
      </c:barChart>
      <c:catAx>
        <c:axId val="862379504"/>
        <c:scaling>
          <c:orientation val="minMax"/>
        </c:scaling>
        <c:delete val="0"/>
        <c:axPos val="l"/>
        <c:numFmt formatCode="General" sourceLinked="1"/>
        <c:majorTickMark val="none"/>
        <c:minorTickMark val="none"/>
        <c:tickLblPos val="nextTo"/>
        <c:spPr>
          <a:noFill/>
          <a:ln w="9525" cap="flat" cmpd="sng" algn="ctr">
            <a:solidFill>
              <a:srgbClr val="000000">
                <a:lumMod val="15000"/>
                <a:lumOff val="85000"/>
              </a:srgbClr>
            </a:solidFill>
            <a:round/>
          </a:ln>
          <a:effectLst/>
        </c:spPr>
        <c:txPr>
          <a:bodyPr rot="-60000000" spcFirstLastPara="1" vertOverflow="ellipsis" vert="horz" wrap="square" anchor="ctr" anchorCtr="1"/>
          <a:lstStyle/>
          <a:p>
            <a:pPr>
              <a:defRPr lang="zh-CN" sz="1400" b="0" i="0" u="none" strike="noStrike" kern="1200" baseline="0">
                <a:solidFill>
                  <a:srgbClr val="000000">
                    <a:lumMod val="65000"/>
                    <a:lumOff val="35000"/>
                  </a:srgbClr>
                </a:solidFill>
                <a:latin typeface="思源黑体 CN Regular" panose="020B0500000000000000" charset="-122"/>
                <a:ea typeface="思源黑体 CN Regular" panose="020B0500000000000000" charset="-122"/>
                <a:cs typeface="+mn-ea"/>
              </a:defRPr>
            </a:pPr>
            <a:endParaRPr lang="zh-CN"/>
          </a:p>
        </c:txPr>
        <c:crossAx val="862377424"/>
        <c:crosses val="autoZero"/>
        <c:auto val="1"/>
        <c:lblAlgn val="ctr"/>
        <c:lblOffset val="100"/>
        <c:noMultiLvlLbl val="0"/>
      </c:catAx>
      <c:valAx>
        <c:axId val="862377424"/>
        <c:scaling>
          <c:orientation val="minMax"/>
        </c:scaling>
        <c:delete val="1"/>
        <c:axPos val="b"/>
        <c:numFmt formatCode="General" sourceLinked="1"/>
        <c:majorTickMark val="none"/>
        <c:minorTickMark val="none"/>
        <c:tickLblPos val="nextTo"/>
        <c:crossAx val="86237950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spPr>
      <a:ln w="19050">
        <a:solidFill>
          <a:srgbClr val="FFFFFF"/>
        </a:solidFill>
      </a:ln>
    </cs:spPr>
  </cs:dataPoint>
  <cs:dataPoint3D>
    <cs:lnRef idx="0"/>
    <cs:fillRef idx="1">
      <cs:styleClr val="auto"/>
    </cs:fillRef>
    <cs:effectRef idx="0"/>
    <cs:fontRef idx="minor">
      <a:srgbClr val="000000"/>
    </cs:fontRef>
    <cs:spPr>
      <a:ln w="2540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spPr>
      <a:ln w="19050">
        <a:solidFill>
          <a:srgbClr val="FFFFFF"/>
        </a:solidFill>
      </a:ln>
    </cs:spPr>
  </cs:dataPoint>
  <cs:dataPoint3D>
    <cs:lnRef idx="0"/>
    <cs:fillRef idx="1">
      <cs:styleClr val="auto"/>
    </cs:fillRef>
    <cs:effectRef idx="0"/>
    <cs:fontRef idx="minor">
      <a:srgbClr val="000000"/>
    </cs:fontRef>
    <cs:spPr>
      <a:ln w="2540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spPr>
      <a:ln w="19050">
        <a:solidFill>
          <a:srgbClr val="FFFFFF"/>
        </a:solidFill>
      </a:ln>
    </cs:spPr>
  </cs:dataPoint>
  <cs:dataPoint3D>
    <cs:lnRef idx="0"/>
    <cs:fillRef idx="1">
      <cs:styleClr val="auto"/>
    </cs:fillRef>
    <cs:effectRef idx="0"/>
    <cs:fontRef idx="minor">
      <a:srgbClr val="000000"/>
    </cs:fontRef>
    <cs:spPr>
      <a:ln w="2540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00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900"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000" kern="1200"/>
  </cs:chartArea>
  <cs:dataLabel>
    <cs:lnRef idx="0"/>
    <cs:fillRef idx="0"/>
    <cs:effectRef idx="0"/>
    <cs:fontRef idx="minor">
      <a:srgbClr val="000000">
        <a:lumMod val="75000"/>
        <a:lumOff val="25000"/>
      </a:srgbClr>
    </cs:fontRef>
    <cs:defRPr sz="900"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900"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900"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900"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40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900"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900" kern="1200"/>
  </cs:valueAxis>
  <cs:wall>
    <cs:lnRef idx="0"/>
    <cs:fillRef idx="0"/>
    <cs:effectRef idx="0"/>
    <cs:fontRef idx="minor">
      <a:srgbClr val="000000"/>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00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900"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000" kern="1200"/>
  </cs:chartArea>
  <cs:dataLabel>
    <cs:lnRef idx="0"/>
    <cs:fillRef idx="0"/>
    <cs:effectRef idx="0"/>
    <cs:fontRef idx="minor">
      <a:srgbClr val="000000">
        <a:lumMod val="75000"/>
        <a:lumOff val="25000"/>
      </a:srgbClr>
    </cs:fontRef>
    <cs:defRPr sz="900"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900"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900"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900"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40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900"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900" kern="1200"/>
  </cs:valueAxis>
  <cs:wall>
    <cs:lnRef idx="0"/>
    <cs:fillRef idx="0"/>
    <cs:effectRef idx="0"/>
    <cs:fontRef idx="minor">
      <a:srgbClr val="000000"/>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ysClr val="windowText" lastClr="000000">
        <a:lumMod val="65000"/>
        <a:lumOff val="35000"/>
      </a:sysClr>
    </cs:fontRef>
    <cs:defRPr sz="133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1195"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1330" kern="1200"/>
  </cs:chartArea>
  <cs:dataLabel>
    <cs:lnRef idx="0"/>
    <cs:fillRef idx="0"/>
    <cs:effectRef idx="0"/>
    <cs:fontRef idx="minor">
      <a:sysClr val="windowText" lastClr="000000">
        <a:lumMod val="75000"/>
        <a:lumOff val="25000"/>
      </a:sysClr>
    </cs:fontRef>
    <cs:defRPr sz="1195"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ysClr val="windowText" lastClr="000000"/>
    </cs:fontRef>
  </cs:dataPoint>
  <cs:dataPoint3D>
    <cs:lnRef idx="0"/>
    <cs:fillRef idx="1">
      <cs:styleClr val="auto"/>
    </cs:fillRef>
    <cs:effectRef idx="0"/>
    <cs:fontRef idx="minor">
      <a:sysClr val="windowText" lastClr="000000"/>
    </cs:fontRef>
  </cs:dataPoint3D>
  <cs:dataPointLine>
    <cs:lnRef idx="0">
      <cs:styleClr val="auto"/>
    </cs:lnRef>
    <cs:fillRef idx="1"/>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1"/>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1195" kern="1200"/>
  </cs:dataTable>
  <cs:downBar>
    <cs:lnRef idx="0"/>
    <cs:fillRef idx="0"/>
    <cs:effectRef idx="0"/>
    <cs:fontRef idx="minor">
      <a:sysClr val="windowText" lastClr="000000"/>
    </cs:fontRef>
    <cs:spPr>
      <a:solidFill>
        <a:sysClr val="windowText" lastClr="000000">
          <a:lumMod val="65000"/>
          <a:lumOff val="35000"/>
        </a:sysClr>
      </a:solidFill>
      <a:ln w="9525">
        <a:solidFill>
          <a:sysClr val="windowText" lastClr="000000">
            <a:lumMod val="65000"/>
            <a:lumOff val="35000"/>
          </a:sysClr>
        </a:solidFill>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75000"/>
            <a:lumOff val="25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1195"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1195"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65000"/>
        <a:lumOff val="35000"/>
      </a:sysClr>
    </cs:fontRef>
    <cs:defRPr sz="1860" b="0" kern="1200" spc="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1195" kern="1200"/>
  </cs:trendlineLabel>
  <cs:upBar>
    <cs:lnRef idx="0"/>
    <cs:fillRef idx="0"/>
    <cs:effectRef idx="0"/>
    <cs:fontRef idx="minor">
      <a:sysClr val="windowText" lastClr="000000"/>
    </cs:fontRef>
    <cs:spPr>
      <a:solidFill>
        <a:sysClr val="window" lastClr="FFFFFF"/>
      </a:solidFill>
      <a:ln w="9525">
        <a:solidFill>
          <a:sysClr val="windowText" lastClr="000000">
            <a:lumMod val="15000"/>
            <a:lumOff val="85000"/>
          </a:sysClr>
        </a:solidFill>
      </a:ln>
    </cs:spPr>
  </cs:upBar>
  <cs:valueAxis>
    <cs:lnRef idx="0"/>
    <cs:fillRef idx="0"/>
    <cs:effectRef idx="0"/>
    <cs:fontRef idx="minor">
      <a:sysClr val="windowText" lastClr="000000">
        <a:lumMod val="65000"/>
        <a:lumOff val="35000"/>
      </a:sysClr>
    </cs:fontRef>
    <cs:defRPr sz="1195" kern="1200"/>
  </cs:valueAxis>
  <cs:wall>
    <cs:lnRef idx="0"/>
    <cs:fillRef idx="0"/>
    <cs:effectRef idx="0"/>
    <cs:fontRef idx="minor">
      <a:sysClr val="windowText" lastClr="000000"/>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330"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dataPoint>
  <cs:dataPoint3D>
    <cs:lnRef idx="0"/>
    <cs:fillRef idx="1">
      <cs:styleClr val="auto"/>
    </cs:fillRef>
    <cs:effectRef idx="0"/>
    <cs:fontRef idx="minor">
      <a:srgbClr val="000000"/>
    </cs:fontRef>
  </cs:dataPoint3D>
  <cs:dataPointLine>
    <cs:lnRef idx="0">
      <cs:styleClr val="auto"/>
    </cs:lnRef>
    <cs:fillRef idx="1"/>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1"/>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65000"/>
          <a:lumOff val="35000"/>
        </a:srgbClr>
      </a:solidFill>
      <a:ln w="9525">
        <a:solidFill>
          <a:srgbClr val="000000">
            <a:lumMod val="65000"/>
            <a:lumOff val="35000"/>
          </a:srgbClr>
        </a:solidFill>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75000"/>
            <a:lumOff val="25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a:solidFill>
          <a:srgbClr val="000000">
            <a:lumMod val="15000"/>
            <a:lumOff val="85000"/>
          </a:srgbClr>
        </a:solidFill>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spPr>
      <a:ln w="19050">
        <a:solidFill>
          <a:srgbClr val="FFFFFF"/>
        </a:solidFill>
      </a:ln>
    </cs:spPr>
  </cs:dataPoint>
  <cs:dataPoint3D>
    <cs:lnRef idx="0"/>
    <cs:fillRef idx="1">
      <cs:styleClr val="auto"/>
    </cs:fillRef>
    <cs:effectRef idx="0"/>
    <cs:fontRef idx="minor">
      <a:srgbClr val="000000"/>
    </cs:fontRef>
    <cs:spPr>
      <a:ln w="2540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2024/5/11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2A3301-4D5B-47EA-AA9F-40DD498FE1F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按预期目标测算，到2027年，这次政策能拉动全国设备投资1.5万亿，带动2024年全国固定资产投资增速和社会消费品零售总额增速分别上行0.8个、0.9个百分点。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（三）政策支持。这次设备更新和消费品以旧换新工作预计到 2027年结束，国家每年将通过中央预算内资金、超长期特别国债、财政专项资金等方式给予资金支持，结构性货币工具、中央财政贷款贴息、结构性减税也是可能的支持方式。4月11日，国家发展改革委有关负责人表示，中央投资、中央财政资金等肯定有资金支持，而且支持会有力度。近期，从省发展改革委了解，设备更新已纳入超长期国债支持范围，近期将组织申报项目。</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二、我市家底</a:t>
            </a:r>
          </a:p>
          <a:p>
            <a:r>
              <a:rPr lang="zh-CN" altLang="en-US"/>
              <a:t>（一）设备更新情况。2024-2027年，预计全市设备更新总需求超过1500亿元。</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一）设备更新改造情况。工业技改方面：近三年，我市累计支持技术改造企业213家，奖补资金1.4亿元，三年平均增幅为15.6%，撬动企业技术改造设备投资200亿元以上。其中，2023年企业技改投资达到220亿元。预计2024-2027年，更新需求将达1100亿元以上。</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建筑市政方面：将围绕建设新型城镇化，结合城市更新、老旧小区改造，重点推进电梯、建筑施工设备、存量建筑节能改造等建筑领域设备设施更新和供热、供气、供水等市政基础设施更新改造。预计2024-2027年，更新需求约270亿元。</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交通运输方面：目前，全市国Ⅲ及以下非营运柴油货车1.06万辆；城市公交运营车辆2024辆，其中新能源公交车1852辆（含30辆氢能源公交车），占比91.5%，高于全省8.4个百分点（全省占比83.1%），动力电池更新需求达1500个；巡游出租车2057辆，其中新能源车辆100辆，占比4.9%，低于2025年任务目标40.1个百分点（省定任务目标45%），</a:t>
            </a:r>
            <a:r>
              <a:rPr lang="zh-CN" altLang="en-US">
                <a:highlight>
                  <a:srgbClr val="FF0000"/>
                </a:highlight>
              </a:rPr>
              <a:t>需更新1070辆以上</a:t>
            </a:r>
            <a:r>
              <a:rPr lang="zh-CN" altLang="en-US"/>
              <a:t>。预计2024-2027年，更新需求约15亿元。</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农业农村方面：2020年以来累计发放农机购置和报废补贴约10亿元，带动消费40亿元。目前，全市农机保有量28万余台套，农作物耕种综合机械化率93.33%，高于全省2个百分点。预计2024-2027年报废2万台（套），更新农机4.5万台套，更新需求约55.1亿元。</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教育体育方面：预计2024-2027年，全市高校和职业学校拟更新设备3.2万台（套），更新需求约12亿元。文化旅游方面：设备更新需求预计超过25亿元。医疗卫生方面：目前我国医疗设备渗透率远低于美国。预计2024-2027年，全市需更新医疗设备5000台套以上，更新信息化设备3.1万套，病房升级改造3000间，更新需求达到42亿以上。</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医疗卫生方面：目前我国医疗设备渗透率远低于美国。预计2024-2027年，全市需更新医疗设备5000台套以上，更新信息化设备3.1万套，病房升级改造3000间，</a:t>
            </a:r>
            <a:r>
              <a:rPr lang="zh-CN" altLang="en-US">
                <a:highlight>
                  <a:srgbClr val="FF0000"/>
                </a:highlight>
              </a:rPr>
              <a:t>更新需求达到42亿以上。</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消费品以旧换新情况。家电产品以旧换新方面：目前，全市彩色电视机、电冰箱（柜）、洗衣机、空调、热水器、电脑等居民家庭耐用消费品保有量约900万台，约占全省的5%。每年需要淘汰各类废旧家电约90-100万台，全市每年家电以旧换新可带动绿色智能家电销售规模达30亿以上。汽车以旧换新方面：目前，全市汽车保有量170万辆（其中，新能源汽车保有量8.2万辆），占全省近6.2%。近几年，全市新增汽车增幅逐年下降，2023年达到8%；新能源汽车增幅逐年提高，2023年达到46.85%。预计2027年新能源汽车保有量达到19万辆，拉动消费约220亿元。</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当前，我国新一轮的设备更新工作正加速推进，设备更新和以旧换新成为中央顶层推动的重要议题，是当前工作的重中之重。</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三）废旧家电等大宗产品设备循环利用情况：目前，全市废旧家电拆解资质企业1家，占全省的14.3%；二手车交易市场41家，2023年累计交易二手车约7.2万辆，占全省交易量近6.3%。拥有11家报废汽车回收拆解企业，年拆解能力20.5万台，2023年回收拆解报废汽车3.4万辆，占全省回收拆解量6.2%。回收体系方面：全市再生资源回收企业和个体共计183处，分拣中心2处，拥有省级再生资源产业园1家。</a:t>
            </a:r>
            <a:r>
              <a:rPr lang="zh-CN" altLang="en-US">
                <a:highlight>
                  <a:srgbClr val="FF0000"/>
                </a:highlight>
              </a:rPr>
              <a:t>2023年全市再生资源回收总量达到35.5万吨，其中，废钢铁7.6万吨、废有色金属89.7吨。</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市拥有黑色金属、装备制造、有色金属、汽车及零部件、新能源、新一代信息技术、轻工纺织、绿色建材、大健康、轴承、绿色化工、农副产品加工12个主导产业，主要产品涉及高精管材、现代农业机械、铝铜及深加工制品、、光纤光缆、汽车电子、智能机器人、纺织服装、造纸印刷、环保建材、生物制药、医疗器械、精密轴承、化工新材料等。这些产业既是开展设备更新的重点，又是提供高品质消费品的基础，我们将进一步研究，做好产业发展和政策落实的衔接。</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国务院文件明确实施设备更新、消费品以旧换新、回收循环利用、标准提升“四大行动”，每个行动方向都非常明确，重点也都非常突出。</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省政府文件在此基础上，突出了工业大省特点，将高水平工业技改、高品质供给单列，拓展为“六大工程”。</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经过深入调研各领域情况，与有关部门反复座谈，目前已经拿出“聊城路径”，确定实施“十大工程”，分别是工业技改提级、农业机械装备升级、交通运输设备绿色转型、建筑和市政基础设施设备更新、教体文旅设施更新、医疗设备更新、消费品以旧换新、高品质供给升级、高效能循环利用、全方位标准提升。这十大工程，解答了“新”从哪里来、谁去换“新”、“旧”到哪里去的问题。同时，制定了7项保障措施，明确了组织领导、财税金融支持、要素保障、项目服务、舆论宣传等工作措施，解答了政府干什么、钱从哪里来、如何调动积极性的问题。</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推动大规模设备更新和消费品以旧换新政策落地，必须靠项目，特别是政策争取，必须以项目为载体，没有项目就争不来资金。关于整个项目谋划，上次大讲堂已经作了汇报，这次重点针对大规模设备更新和消费品以旧换新进行解读。</a:t>
            </a:r>
          </a:p>
          <a:p>
            <a:r>
              <a:rPr lang="zh-CN" altLang="en-US"/>
              <a:t>（一）资金支持方向。省里已经印发通知，要求从五大领域谋划项目，我们已经将五大领域的项目谋划工作纳入全周期协同管理系统。</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前，我国新一轮的设备更新工作正加速推进，设备更新和以旧换新成为中央顶层推动的重要议题，是当前工作的重中之重。习近平总书记亲自谋划推动，（2月23日中央财经委员会第四次会议时）强调“要打好政策组合拳，推动先进产能占比持续提升，高质量耐用消费品更多进入居民生活，废旧资源得到循环利用，国民经济循环质量和水平大幅提高”，为我们做好工作提供了方向指引。</a:t>
            </a:r>
            <a:r>
              <a:rPr lang="zh-CN" altLang="en-US">
                <a:highlight>
                  <a:srgbClr val="FFFF00"/>
                </a:highlight>
              </a:rPr>
              <a:t>这项工作，既利当前又利长远，既稳增长又促转型，既利企业又惠民生，具有全局性战略性意义。结合对国家、省已出台政策的学习研究，和对我市情况的摸底分析，从三个方面交流汇报有关情况。</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2.项目谋划储备情况</a:t>
            </a:r>
          </a:p>
          <a:p>
            <a:r>
              <a:rPr lang="zh-CN" altLang="en-US"/>
              <a:t>根据目前谋划项目的情况看，全市共储备五个领域的设备更新项目900多个，计划总投资接近1500亿元，可以说，重点领域的设备需求都初步包装成了项目。分领域看，工业领域储备项目523个，计划投资1100亿元，个数、投资数都超半数，是设备更新的重点领域；建筑和市政基础设施领域更新改造储备项目184个，计划投资270亿元；交通运输领域设备更新储备项目35个，计划投资15亿元；文教卫生领域设备设施更新储备项目158个，计划投资50亿元；循环利用领域能力提升领域储备项目27个，计划投资34亿元。</a:t>
            </a:r>
            <a:r>
              <a:rPr lang="zh-CN" altLang="en-US">
                <a:highlight>
                  <a:srgbClr val="FFFF00"/>
                </a:highlight>
              </a:rPr>
              <a:t>对于谋划设备更新项目，市直部门、各县市区的理解还不到位，存在盲目追求大而全的现象，目前有的项目方向不够精准、质量还不高、手续还不齐。</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2.项目谋划储备情况</a:t>
            </a:r>
          </a:p>
          <a:p>
            <a:r>
              <a:rPr lang="zh-CN" altLang="en-US"/>
              <a:t>根据目前谋划项目的情况看，全市共储备五个领域的设备更新项目900多个，计划总投资接近1500亿元，可以说，重点领域的设备需求都初步包装成了项目。分领域看，工业领域储备项目523个，计划投资1100亿元，个数、投资数都超半数，是设备更新的重点领域；建筑和市政基础设施领域更新改造储备项目184个，计划投资270亿元；交通运输领域设备更新储备项目35个，计划投资15亿元；文教卫生领域设备设施更新储备项目158个，计划投资50亿元；循环利用领域能力提升领域储备项目27个，计划投资34亿元。</a:t>
            </a:r>
            <a:r>
              <a:rPr lang="zh-CN" altLang="en-US">
                <a:highlight>
                  <a:srgbClr val="FFFF00"/>
                </a:highlight>
              </a:rPr>
              <a:t>对于谋划设备更新项目，市直部门、各县市区的理解还不到位，存在盲目追求大而全的现象，目前有的项目方向不够精准、质量还不高、手续还不齐。</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2.项目谋划储备情况</a:t>
            </a:r>
          </a:p>
          <a:p>
            <a:r>
              <a:rPr lang="zh-CN" altLang="en-US"/>
              <a:t>根据目前谋划项目的情况看，全市共储备五个领域的设备更新项目900多个，计划总投资接近1500亿元，可以说，重点领域的设备需求都初步包装成了项目。分领域看，工业领域储备项目523个，计划投资1100亿元，个数、投资数都超半数，是设备更新的重点领域；建筑和市政基础设施领域更新改造储备项目184个，计划投资270亿元；交通运输领域设备更新储备项目35个，计划投资15亿元；文教卫生领域设备设施更新储备项目158个，计划投资50亿元；循环利用领域能力提升领域储备项目27个，计划投资34亿元。</a:t>
            </a:r>
            <a:r>
              <a:rPr lang="zh-CN" altLang="en-US">
                <a:highlight>
                  <a:srgbClr val="FFFF00"/>
                </a:highlight>
              </a:rPr>
              <a:t>对于谋划设备更新项目，市直部门、各县市区的理解还不到位，存在盲目追求大而全的现象，目前有的项目方向不够精准、质量还不高、手续还不齐。</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（二）充分调动更新换新积极性</a:t>
            </a:r>
          </a:p>
          <a:p>
            <a:r>
              <a:rPr lang="zh-CN" altLang="en-US">
                <a:highlight>
                  <a:srgbClr val="FFFF00"/>
                </a:highlight>
              </a:rPr>
              <a:t>当前企业和居民对主动进行设备更新和家电以旧换新的意愿还不够强烈，究其原因，无论是企业还是个人都在算一本“经济账”。</a:t>
            </a:r>
            <a:r>
              <a:rPr lang="zh-CN" altLang="en-US"/>
              <a:t>企事业单位是各类设备更新主体，能否及时地收获更新红利，将直接影响设备更新的热情和意愿，这意味着，一方面要强化财税金融支持和技改相关的土地、能源等要素保障；另一方面也要做好生产端与消费端的政策联动配套，通过把一个个问号拉直，加快设备更新政策落地。消费品以旧换新关系到千家万户，相较上一轮以旧换新政策，当前国内家电市场存量规模更大，一方面伴随财税、金融政策支持，行业需求有望更好释放；另一方面，则需要产供销、上下游协同联动，建立健全回收利用体系是重要抓手，通过“换新+回收”体系的连通联动，有利于调动换新积极性，更好激活市场。</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近期，国家、省相继出台了有关政策，市政府常务会议研究通过了我市的实施方案，结合对政策的研究和对我市情况的摸底，从政策分析、我市家底、实施路径、如何谋划项目等4个方面汇报交流有关情况。</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（二）充分调动更新换新积极性</a:t>
            </a:r>
          </a:p>
          <a:p>
            <a:r>
              <a:rPr lang="zh-CN" altLang="en-US">
                <a:highlight>
                  <a:srgbClr val="FFFF00"/>
                </a:highlight>
              </a:rPr>
              <a:t>当前企业和居民对主动进行设备更新和家电以旧换新的意愿还不够强烈，究其原因，无论是企业还是个人都在算一本“经济账”。</a:t>
            </a:r>
            <a:r>
              <a:rPr lang="zh-CN" altLang="en-US"/>
              <a:t>企事业单位是各类设备更新主体，能否及时地收获更新红利，将直接影响设备更新的热情和意愿，这意味着，一方面要强化财税金融支持和技改相关的土地、能源等要素保障；另一方面也要做好生产端与消费端的政策联动配套，通过把一个个问号拉直，加快设备更新政策落地。消费品以旧换新关系到千家万户，相较上一轮以旧换新政策，当前国内家电市场存量规模更大，一方面伴随财税、金融政策支持，行业需求有望更好释放；另一方面，则需要产供销、上下游协同联动，建立健全回收利用体系是重要抓手，通过“换新+回收”体系的连通联动，有利于调动换新积极性，更好激活市场。</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（二）充分调动更新换新积极性</a:t>
            </a:r>
          </a:p>
          <a:p>
            <a:r>
              <a:rPr lang="zh-CN" altLang="en-US">
                <a:highlight>
                  <a:srgbClr val="FFFF00"/>
                </a:highlight>
              </a:rPr>
              <a:t>当前企业和居民对主动进行设备更新和家电以旧换新的意愿还不够强烈，究其原因，无论是企业还是个人都在算一本“经济账”。</a:t>
            </a:r>
            <a:r>
              <a:rPr lang="zh-CN" altLang="en-US"/>
              <a:t>企事业单位是各类设备更新主体，能否及时地收获更新红利，将直接影响设备更新的热情和意愿，这意味着，一方面要强化财税金融支持和技改相关的土地、能源等要素保障；另一方面也要做好生产端与消费端的政策联动配套，通过把一个个问号拉直，加快设备更新政策落地。消费品以旧换新关系到千家万户，相较上一轮以旧换新政策，当前国内家电市场存量规模更大，一方面伴随财税、金融政策支持，行业需求有望更好释放；另一方面，则需要产供销、上下游协同联动，建立健全回收利用体系是重要抓手，通过“换新+回收”体系的连通联动，有利于调动换新积极性，更好激活市场。</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（二）充分调动更新换新积极性</a:t>
            </a:r>
          </a:p>
          <a:p>
            <a:r>
              <a:rPr lang="zh-CN" altLang="en-US">
                <a:highlight>
                  <a:srgbClr val="FFFF00"/>
                </a:highlight>
              </a:rPr>
              <a:t>当前企业和居民对主动进行设备更新和家电以旧换新的意愿还不够强烈，究其原因，无论是企业还是个人都在算一本“经济账”。</a:t>
            </a:r>
            <a:r>
              <a:rPr lang="zh-CN" altLang="en-US"/>
              <a:t>企事业单位是各类设备更新主体，能否及时地收获更新红利，将直接影响设备更新的热情和意愿，这意味着，一方面要强化财税金融支持和技改相关的土地、能源等要素保障；另一方面也要做好生产端与消费端的政策联动配套，通过把一个个问号拉直，加快设备更新政策落地。消费品以旧换新关系到千家万户，相较上一轮以旧换新政策，当前国内家电市场存量规模更大，一方面伴随财税、金融政策支持，行业需求有望更好释放；另一方面，则需要产供销、上下游协同联动，建立健全回收利用体系是重要抓手，通过“换新+回收”体系的连通联动，有利于调动换新积极性，更好激活市场。</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（二）充分调动更新换新积极性</a:t>
            </a:r>
          </a:p>
          <a:p>
            <a:r>
              <a:rPr lang="zh-CN" altLang="en-US">
                <a:highlight>
                  <a:srgbClr val="FFFF00"/>
                </a:highlight>
              </a:rPr>
              <a:t>当前企业和居民对主动进行设备更新和家电以旧换新的意愿还不够强烈，究其原因，无论是企业还是个人都在算一本“经济账”。</a:t>
            </a:r>
            <a:r>
              <a:rPr lang="zh-CN" altLang="en-US"/>
              <a:t>企事业单位是各类设备更新主体，能否及时地收获更新红利，将直接影响设备更新的热情和意愿，这意味着，一方面要强化财税金融支持和技改相关的土地、能源等要素保障；另一方面也要做好生产端与消费端的政策联动配套，通过把一个个问号拉直，加快设备更新政策落地。消费品以旧换新关系到千家万户，相较上一轮以旧换新政策，当前国内家电市场存量规模更大，一方面伴随财税、金融政策支持，行业需求有望更好释放；另一方面，则需要产供销、上下游协同联动，建立健全回收利用体系是重要抓手，通过“换新+回收”体系的连通联动，有利于调动换新积极性，更好激活市场。</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（二）充分调动更新换新积极性</a:t>
            </a:r>
          </a:p>
          <a:p>
            <a:r>
              <a:rPr lang="zh-CN" altLang="en-US">
                <a:highlight>
                  <a:srgbClr val="FFFF00"/>
                </a:highlight>
              </a:rPr>
              <a:t>当前企业和居民对主动进行设备更新和家电以旧换新的意愿还不够强烈，究其原因，无论是企业还是个人都在算一本“经济账”。</a:t>
            </a:r>
            <a:r>
              <a:rPr lang="zh-CN" altLang="en-US"/>
              <a:t>企事业单位是各类设备更新主体，能否及时地收获更新红利，将直接影响设备更新的热情和意愿，这意味着，一方面要强化财税金融支持和技改相关的土地、能源等要素保障；另一方面也要做好生产端与消费端的政策联动配套，通过把一个个问号拉直，加快设备更新政策落地。消费品以旧换新关系到千家万户，相较上一轮以旧换新政策，当前国内家电市场存量规模更大，一方面伴随财税、金融政策支持，行业需求有望更好释放；另一方面，则需要产供销、上下游协同联动，建立健全回收利用体系是重要抓手，通过“换新+回收”体系的连通联动，有利于调动换新积极性，更好激活市场。</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highlight>
                  <a:srgbClr val="FFFF00"/>
                </a:highlight>
              </a:rPr>
              <a:t>（一）重要意义。2009年以来，国家开展了多次设备更新和消费品以旧换新。同以往相比，这次规模更大、目标更清晰、拉动力更强。从全国看，我国是机器设备、耐用消费品保有的大国。全社会设备存量资产净值达到39.3万亿，家电保有量超过30亿台，汽车保有量超过3亿辆，</a:t>
            </a:r>
            <a:r>
              <a:rPr lang="zh-CN" altLang="en-US">
                <a:highlight>
                  <a:srgbClr val="FF0000"/>
                </a:highlight>
              </a:rPr>
              <a:t>每年重点领域设备投资更新需求在5万亿以上，汽车、家电换代需求也在万亿以上。</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highlight>
                  <a:srgbClr val="FFFF00"/>
                </a:highlight>
              </a:rPr>
              <a:t>从全省看，2.5万家规上工业企业有设备更新需求，占全部规上工业企业的70%以上；乘用车保有量超过2600万辆、电器存量超过2亿件，每年有55万辆乘用车、2000万件电器的报废量。</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highlight>
                  <a:srgbClr val="FFFF00"/>
                </a:highlight>
              </a:rPr>
              <a:t>从我市看，我市工业门类齐全，41个工业大类我们有32个，能为全国、全省提供产业配套和产品供给；纺织、农副产品加工、化工、钢管等劳动密集型产业，设备更新需求很大，</a:t>
            </a:r>
            <a:r>
              <a:rPr lang="zh-CN" altLang="en-US">
                <a:highlight>
                  <a:srgbClr val="FF0000"/>
                </a:highlight>
              </a:rPr>
              <a:t>预期到2027年，全市设备投资规模比2023年增长30%以上。</a:t>
            </a:r>
            <a:r>
              <a:rPr lang="zh-CN" altLang="en-US">
                <a:highlight>
                  <a:srgbClr val="FFFF00"/>
                </a:highlight>
              </a:rPr>
              <a:t>同时我市消费市场增长较快，预期2027年，报废汽车回收量比2023年增加1倍，二手车交易量比2023年增长50%，废旧家电回收量比2023年增长35%。可以说，与我市很多产业、企业都相关，对促进消费、拉动投资，推动现有企业转型升级、提高产业发展质量都是很大的机遇。</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以旧换新方面，汽车、家电以旧换新政策主要以财政补贴方式进行。据商务部数据，2009-2011年，中央财政累计向各地预拨家电以旧换新补贴资金约300亿元，全国家电“以旧换新”共销售五大类新家电9248万台，拉动直接消费3420多亿元；汽车方面，2010年财政发放补贴资金64.1亿元，拉动新车消费496亿元。</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以旧换新方面，汽车、家电以旧换新政策主要以财政补贴方式进行。据商务部数据，2009-2011年，中央财政累计向各地预拨家电以旧换新补贴资金约300亿元，全国家电“以旧换新”共销售五大类新家电9248万台，拉动直接消费3420多亿元；汽车方面，2010年财政发放补贴资金64.1亿元，拉动新车消费496亿元。</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633095" y="428625"/>
            <a:ext cx="460375" cy="262255"/>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pic>
        <p:nvPicPr>
          <p:cNvPr id="6" name="图片 5" descr="2023103000011"/>
          <p:cNvPicPr>
            <a:picLocks noChangeAspect="1"/>
          </p:cNvPicPr>
          <p:nvPr userDrawn="1">
            <p:custDataLst>
              <p:tags r:id="rId1"/>
            </p:custDataLst>
          </p:nvPr>
        </p:nvPicPr>
        <p:blipFill>
          <a:blip r:embed="rId3"/>
          <a:stretch>
            <a:fillRect/>
          </a:stretch>
        </p:blipFill>
        <p:spPr>
          <a:xfrm>
            <a:off x="9137650" y="65405"/>
            <a:ext cx="3054350" cy="101790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364759" y="169683"/>
            <a:ext cx="1751315" cy="575751"/>
            <a:chOff x="364759" y="169683"/>
            <a:chExt cx="1751315" cy="575751"/>
          </a:xfrm>
        </p:grpSpPr>
        <p:grpSp>
          <p:nvGrpSpPr>
            <p:cNvPr id="16" name="组合 15"/>
            <p:cNvGrpSpPr/>
            <p:nvPr/>
          </p:nvGrpSpPr>
          <p:grpSpPr>
            <a:xfrm>
              <a:off x="364759" y="169683"/>
              <a:ext cx="1416416" cy="575751"/>
              <a:chOff x="2594622" y="1101100"/>
              <a:chExt cx="1984019" cy="806472"/>
            </a:xfrm>
          </p:grpSpPr>
          <p:sp>
            <p:nvSpPr>
              <p:cNvPr id="20" name="文本框 19"/>
              <p:cNvSpPr txBox="1"/>
              <p:nvPr/>
            </p:nvSpPr>
            <p:spPr>
              <a:xfrm>
                <a:off x="2594623" y="1101100"/>
                <a:ext cx="1984018" cy="558584"/>
              </a:xfrm>
              <a:prstGeom prst="rect">
                <a:avLst/>
              </a:prstGeom>
              <a:noFill/>
            </p:spPr>
            <p:txBody>
              <a:bodyPr wrap="square" rtlCol="0">
                <a:spAutoFit/>
              </a:bodyPr>
              <a:lstStyle/>
              <a:p>
                <a:r>
                  <a:rPr lang="zh-CN" altLang="en-US" sz="2000" b="1" kern="0" spc="40" dirty="0">
                    <a:solidFill>
                      <a:schemeClr val="tx1">
                        <a:lumMod val="85000"/>
                        <a:lumOff val="15000"/>
                      </a:schemeClr>
                    </a:solidFill>
                    <a:latin typeface="等线" panose="02010600030101010101" pitchFamily="2" charset="-122"/>
                    <a:ea typeface="Microsoft YaHei UI" panose="020B0503020204020204" pitchFamily="34" charset="-122"/>
                  </a:rPr>
                  <a:t>第二部分</a:t>
                </a:r>
              </a:p>
            </p:txBody>
          </p:sp>
          <p:sp>
            <p:nvSpPr>
              <p:cNvPr id="21" name="文本框 20"/>
              <p:cNvSpPr txBox="1"/>
              <p:nvPr/>
            </p:nvSpPr>
            <p:spPr>
              <a:xfrm>
                <a:off x="2594622" y="1477961"/>
                <a:ext cx="1807897" cy="429611"/>
              </a:xfrm>
              <a:prstGeom prst="rect">
                <a:avLst/>
              </a:prstGeom>
              <a:noFill/>
            </p:spPr>
            <p:txBody>
              <a:bodyPr wrap="square" rtlCol="0">
                <a:spAutoFit/>
              </a:bodyPr>
              <a:lstStyle/>
              <a:p>
                <a:r>
                  <a:rPr lang="en-US" altLang="zh-CN" sz="1400" dirty="0">
                    <a:solidFill>
                      <a:schemeClr val="accent2">
                        <a:lumMod val="50000"/>
                      </a:schemeClr>
                    </a:solidFill>
                    <a:latin typeface="阿里巴巴普惠体 B" panose="00020600040101010101" charset="-122"/>
                  </a:rPr>
                  <a:t>// PART 02</a:t>
                </a:r>
                <a:endParaRPr lang="zh-CN" altLang="en-US" sz="1400" dirty="0">
                  <a:solidFill>
                    <a:schemeClr val="accent2">
                      <a:lumMod val="50000"/>
                    </a:schemeClr>
                  </a:solidFill>
                  <a:latin typeface="阿里巴巴普惠体 B" panose="00020600040101010101" charset="-122"/>
                </a:endParaRPr>
              </a:p>
            </p:txBody>
          </p:sp>
        </p:grpSp>
        <p:grpSp>
          <p:nvGrpSpPr>
            <p:cNvPr id="17" name="组合 16"/>
            <p:cNvGrpSpPr/>
            <p:nvPr/>
          </p:nvGrpSpPr>
          <p:grpSpPr>
            <a:xfrm>
              <a:off x="1655439" y="280175"/>
              <a:ext cx="460635" cy="262058"/>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364759" y="169683"/>
            <a:ext cx="1751315" cy="575751"/>
            <a:chOff x="364759" y="169683"/>
            <a:chExt cx="1751315" cy="575751"/>
          </a:xfrm>
        </p:grpSpPr>
        <p:grpSp>
          <p:nvGrpSpPr>
            <p:cNvPr id="16" name="组合 15"/>
            <p:cNvGrpSpPr/>
            <p:nvPr/>
          </p:nvGrpSpPr>
          <p:grpSpPr>
            <a:xfrm>
              <a:off x="364759" y="169683"/>
              <a:ext cx="1416416" cy="575751"/>
              <a:chOff x="2594622" y="1101100"/>
              <a:chExt cx="1984019" cy="806472"/>
            </a:xfrm>
          </p:grpSpPr>
          <p:sp>
            <p:nvSpPr>
              <p:cNvPr id="20" name="文本框 19"/>
              <p:cNvSpPr txBox="1"/>
              <p:nvPr/>
            </p:nvSpPr>
            <p:spPr>
              <a:xfrm>
                <a:off x="2594623" y="1101100"/>
                <a:ext cx="1984018" cy="558583"/>
              </a:xfrm>
              <a:prstGeom prst="rect">
                <a:avLst/>
              </a:prstGeom>
              <a:noFill/>
            </p:spPr>
            <p:txBody>
              <a:bodyPr wrap="square" rtlCol="0">
                <a:spAutoFit/>
              </a:bodyPr>
              <a:lstStyle/>
              <a:p>
                <a:r>
                  <a:rPr lang="zh-CN" altLang="en-US" sz="2000" b="1" kern="0" spc="40" dirty="0">
                    <a:solidFill>
                      <a:schemeClr val="tx1">
                        <a:lumMod val="85000"/>
                        <a:lumOff val="15000"/>
                      </a:schemeClr>
                    </a:solidFill>
                    <a:latin typeface="等线" panose="02010600030101010101" pitchFamily="2" charset="-122"/>
                    <a:ea typeface="Microsoft YaHei UI" panose="020B0503020204020204" pitchFamily="34" charset="-122"/>
                  </a:rPr>
                  <a:t>第三部分</a:t>
                </a:r>
              </a:p>
            </p:txBody>
          </p:sp>
          <p:sp>
            <p:nvSpPr>
              <p:cNvPr id="21" name="文本框 20"/>
              <p:cNvSpPr txBox="1"/>
              <p:nvPr/>
            </p:nvSpPr>
            <p:spPr>
              <a:xfrm>
                <a:off x="2594622" y="1477961"/>
                <a:ext cx="1807897" cy="429611"/>
              </a:xfrm>
              <a:prstGeom prst="rect">
                <a:avLst/>
              </a:prstGeom>
              <a:noFill/>
            </p:spPr>
            <p:txBody>
              <a:bodyPr wrap="square" rtlCol="0">
                <a:spAutoFit/>
              </a:bodyPr>
              <a:lstStyle/>
              <a:p>
                <a:r>
                  <a:rPr lang="en-US" altLang="zh-CN" sz="1400" dirty="0">
                    <a:solidFill>
                      <a:schemeClr val="accent2">
                        <a:lumMod val="50000"/>
                      </a:schemeClr>
                    </a:solidFill>
                    <a:latin typeface="阿里巴巴普惠体 B" panose="00020600040101010101" charset="-122"/>
                  </a:rPr>
                  <a:t>// PART 03</a:t>
                </a:r>
                <a:endParaRPr lang="zh-CN" altLang="en-US" sz="1400" dirty="0">
                  <a:solidFill>
                    <a:schemeClr val="accent2">
                      <a:lumMod val="50000"/>
                    </a:schemeClr>
                  </a:solidFill>
                  <a:latin typeface="阿里巴巴普惠体 B" panose="00020600040101010101" charset="-122"/>
                </a:endParaRPr>
              </a:p>
            </p:txBody>
          </p:sp>
        </p:grpSp>
        <p:grpSp>
          <p:nvGrpSpPr>
            <p:cNvPr id="17" name="组合 16"/>
            <p:cNvGrpSpPr/>
            <p:nvPr/>
          </p:nvGrpSpPr>
          <p:grpSpPr>
            <a:xfrm>
              <a:off x="1655439" y="280175"/>
              <a:ext cx="460635" cy="262058"/>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3" name="矩形 12"/>
          <p:cNvSpPr/>
          <p:nvPr userDrawn="1"/>
        </p:nvSpPr>
        <p:spPr>
          <a:xfrm>
            <a:off x="0" y="6747641"/>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grpSp>
        <p:nvGrpSpPr>
          <p:cNvPr id="5" name="组合 4"/>
          <p:cNvGrpSpPr/>
          <p:nvPr userDrawn="1"/>
        </p:nvGrpSpPr>
        <p:grpSpPr>
          <a:xfrm>
            <a:off x="4540883" y="7725"/>
            <a:ext cx="3110235" cy="1572420"/>
            <a:chOff x="4609320" y="501112"/>
            <a:chExt cx="3110235" cy="1572420"/>
          </a:xfrm>
        </p:grpSpPr>
        <p:pic>
          <p:nvPicPr>
            <p:cNvPr id="9" name="图片 8" descr="图片包含 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83820" y="749456"/>
              <a:ext cx="2241821" cy="1324076"/>
            </a:xfrm>
            <a:prstGeom prst="rect">
              <a:avLst/>
            </a:prstGeom>
          </p:spPr>
        </p:pic>
        <p:sp>
          <p:nvSpPr>
            <p:cNvPr id="2" name="文本框 1"/>
            <p:cNvSpPr txBox="1"/>
            <p:nvPr/>
          </p:nvSpPr>
          <p:spPr>
            <a:xfrm>
              <a:off x="4609320" y="501112"/>
              <a:ext cx="2268506"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rPr>
                <a:t>双新</a:t>
              </a:r>
              <a:endParaRPr kumimoji="0" lang="zh-CN" altLang="en-US" sz="28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endParaRPr>
            </a:p>
          </p:txBody>
        </p:sp>
        <p:sp>
          <p:nvSpPr>
            <p:cNvPr id="4" name="文本框 3"/>
            <p:cNvSpPr txBox="1"/>
            <p:nvPr/>
          </p:nvSpPr>
          <p:spPr>
            <a:xfrm>
              <a:off x="5239679" y="1036235"/>
              <a:ext cx="1696158"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gradFill flip="none" rotWithShape="1">
                    <a:gsLst>
                      <a:gs pos="0">
                        <a:srgbClr val="BE1B1A"/>
                      </a:gs>
                      <a:gs pos="100000">
                        <a:srgbClr val="BE1B1A">
                          <a:lumMod val="76000"/>
                        </a:srgbClr>
                      </a:gs>
                    </a:gsLst>
                    <a:lin ang="16200000" scaled="1"/>
                    <a:tileRect/>
                  </a:gradFill>
                  <a:effectLst/>
                  <a:uLnTx/>
                  <a:uFillTx/>
                  <a:latin typeface="思源宋体 CN Heavy" panose="02020900000000000000" pitchFamily="18" charset="-122"/>
                  <a:ea typeface="思源宋体 CN Heavy" panose="02020900000000000000" pitchFamily="18" charset="-122"/>
                  <a:cs typeface="+mn-cs"/>
                </a:rPr>
                <a:t>政策解读</a:t>
              </a:r>
            </a:p>
          </p:txBody>
        </p:sp>
        <p:pic>
          <p:nvPicPr>
            <p:cNvPr id="11" name="图片 10" descr="图片包含 游戏机, 灯, 飞机&#10;&#10;描述已自动生成"/>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5000"/>
                      </a14:imgEffect>
                    </a14:imgLayer>
                  </a14:imgProps>
                </a:ext>
                <a:ext uri="{28A0092B-C50C-407E-A947-70E740481C1C}">
                  <a14:useLocalDpi xmlns:a14="http://schemas.microsoft.com/office/drawing/2010/main" val="0"/>
                </a:ext>
              </a:extLst>
            </a:blip>
            <a:stretch>
              <a:fillRect/>
            </a:stretch>
          </p:blipFill>
          <p:spPr>
            <a:xfrm flipH="1">
              <a:off x="6152120" y="1099613"/>
              <a:ext cx="1567435" cy="778288"/>
            </a:xfrm>
            <a:prstGeom prst="rect">
              <a:avLst/>
            </a:prstGeom>
          </p:spPr>
        </p:pic>
      </p:grpSp>
      <p:pic>
        <p:nvPicPr>
          <p:cNvPr id="1030" name="Picture 6"/>
          <p:cNvPicPr>
            <a:picLocks noChangeAspect="1" noChangeArrowheads="1"/>
          </p:cNvPicPr>
          <p:nvPr userDrawn="1"/>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80000"/>
                    </a14:imgEffect>
                    <a14:imgEffect>
                      <a14:colorTemperature colorTemp="11500"/>
                    </a14:imgEffect>
                  </a14:imgLayer>
                </a14:imgProps>
              </a:ext>
              <a:ext uri="{28A0092B-C50C-407E-A947-70E740481C1C}">
                <a14:useLocalDpi xmlns:a14="http://schemas.microsoft.com/office/drawing/2010/main" val="0"/>
              </a:ext>
            </a:extLst>
          </a:blip>
          <a:srcRect t="25833" b="41605"/>
          <a:stretch>
            <a:fillRect/>
          </a:stretch>
        </p:blipFill>
        <p:spPr bwMode="auto">
          <a:xfrm>
            <a:off x="4673939" y="-434765"/>
            <a:ext cx="2431151"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组合 1023"/>
          <p:cNvGrpSpPr/>
          <p:nvPr userDrawn="1"/>
        </p:nvGrpSpPr>
        <p:grpSpPr>
          <a:xfrm>
            <a:off x="0" y="844754"/>
            <a:ext cx="5122909" cy="85521"/>
            <a:chOff x="-66000" y="1661199"/>
            <a:chExt cx="5122909" cy="85521"/>
          </a:xfrm>
        </p:grpSpPr>
        <p:cxnSp>
          <p:nvCxnSpPr>
            <p:cNvPr id="100" name="直接连接符 99"/>
            <p:cNvCxnSpPr/>
            <p:nvPr/>
          </p:nvCxnSpPr>
          <p:spPr>
            <a:xfrm flipH="1">
              <a:off x="-66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H="1">
              <a:off x="1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flipH="1">
              <a:off x="68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flipH="1">
              <a:off x="136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flipH="1">
              <a:off x="203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flipH="1">
              <a:off x="271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flipH="1">
              <a:off x="338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flipH="1">
              <a:off x="406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flipH="1">
              <a:off x="473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flipH="1">
              <a:off x="541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flipH="1">
              <a:off x="608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flipH="1">
              <a:off x="675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flipH="1">
              <a:off x="743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flipH="1">
              <a:off x="810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flipH="1">
              <a:off x="878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flipH="1">
              <a:off x="945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flipH="1">
              <a:off x="1013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flipH="1">
              <a:off x="1080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flipH="1">
              <a:off x="1148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flipH="1">
              <a:off x="1215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flipH="1">
              <a:off x="1283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flipH="1">
              <a:off x="1350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flipH="1">
              <a:off x="1417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flipH="1">
              <a:off x="1485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flipH="1">
              <a:off x="1552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flipH="1">
              <a:off x="1620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flipH="1">
              <a:off x="1687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flipH="1">
              <a:off x="1755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flipH="1">
              <a:off x="1822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flipH="1">
              <a:off x="1890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flipH="1">
              <a:off x="1957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flipH="1">
              <a:off x="2024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flipH="1">
              <a:off x="2092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flipH="1">
              <a:off x="2159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2227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flipH="1">
              <a:off x="2294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flipH="1">
              <a:off x="2362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flipH="1">
              <a:off x="2429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3" name="直接连接符 272"/>
            <p:cNvCxnSpPr/>
            <p:nvPr/>
          </p:nvCxnSpPr>
          <p:spPr>
            <a:xfrm flipH="1">
              <a:off x="2497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nvCxnSpPr>
          <p:spPr>
            <a:xfrm flipH="1">
              <a:off x="2564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flipH="1">
              <a:off x="2632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flipH="1">
              <a:off x="2699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flipH="1">
              <a:off x="2766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8" name="直接连接符 277"/>
            <p:cNvCxnSpPr/>
            <p:nvPr/>
          </p:nvCxnSpPr>
          <p:spPr>
            <a:xfrm flipH="1">
              <a:off x="2834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p:nvPr/>
          </p:nvCxnSpPr>
          <p:spPr>
            <a:xfrm flipH="1">
              <a:off x="2901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flipH="1">
              <a:off x="2969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flipH="1">
              <a:off x="3036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flipH="1">
              <a:off x="3104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flipH="1">
              <a:off x="3171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flipH="1">
              <a:off x="3239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nvCxnSpPr>
          <p:spPr>
            <a:xfrm flipH="1">
              <a:off x="3306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2" name="直接连接符 341"/>
            <p:cNvCxnSpPr/>
            <p:nvPr/>
          </p:nvCxnSpPr>
          <p:spPr>
            <a:xfrm flipH="1">
              <a:off x="3373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3" name="直接连接符 342"/>
            <p:cNvCxnSpPr/>
            <p:nvPr/>
          </p:nvCxnSpPr>
          <p:spPr>
            <a:xfrm flipH="1">
              <a:off x="3441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flipH="1">
              <a:off x="3508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5" name="直接连接符 344"/>
            <p:cNvCxnSpPr/>
            <p:nvPr/>
          </p:nvCxnSpPr>
          <p:spPr>
            <a:xfrm flipH="1">
              <a:off x="3576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6" name="直接连接符 345"/>
            <p:cNvCxnSpPr/>
            <p:nvPr/>
          </p:nvCxnSpPr>
          <p:spPr>
            <a:xfrm flipH="1">
              <a:off x="3643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7" name="直接连接符 346"/>
            <p:cNvCxnSpPr/>
            <p:nvPr/>
          </p:nvCxnSpPr>
          <p:spPr>
            <a:xfrm flipH="1">
              <a:off x="3711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8" name="直接连接符 347"/>
            <p:cNvCxnSpPr/>
            <p:nvPr/>
          </p:nvCxnSpPr>
          <p:spPr>
            <a:xfrm flipH="1">
              <a:off x="3778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9" name="直接连接符 348"/>
            <p:cNvCxnSpPr/>
            <p:nvPr/>
          </p:nvCxnSpPr>
          <p:spPr>
            <a:xfrm flipH="1">
              <a:off x="3846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0" name="直接连接符 349"/>
            <p:cNvCxnSpPr/>
            <p:nvPr/>
          </p:nvCxnSpPr>
          <p:spPr>
            <a:xfrm flipH="1">
              <a:off x="3913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1" name="直接连接符 350"/>
            <p:cNvCxnSpPr/>
            <p:nvPr/>
          </p:nvCxnSpPr>
          <p:spPr>
            <a:xfrm flipH="1">
              <a:off x="3981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2" name="直接连接符 351"/>
            <p:cNvCxnSpPr/>
            <p:nvPr/>
          </p:nvCxnSpPr>
          <p:spPr>
            <a:xfrm flipH="1">
              <a:off x="4048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3" name="直接连接符 352"/>
            <p:cNvCxnSpPr/>
            <p:nvPr/>
          </p:nvCxnSpPr>
          <p:spPr>
            <a:xfrm flipH="1">
              <a:off x="4115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4" name="直接连接符 353"/>
            <p:cNvCxnSpPr/>
            <p:nvPr/>
          </p:nvCxnSpPr>
          <p:spPr>
            <a:xfrm flipH="1">
              <a:off x="4183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5" name="直接连接符 354"/>
            <p:cNvCxnSpPr/>
            <p:nvPr/>
          </p:nvCxnSpPr>
          <p:spPr>
            <a:xfrm flipH="1">
              <a:off x="4250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6" name="直接连接符 355"/>
            <p:cNvCxnSpPr/>
            <p:nvPr/>
          </p:nvCxnSpPr>
          <p:spPr>
            <a:xfrm flipH="1">
              <a:off x="4318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7" name="直接连接符 356"/>
            <p:cNvCxnSpPr/>
            <p:nvPr/>
          </p:nvCxnSpPr>
          <p:spPr>
            <a:xfrm flipH="1">
              <a:off x="4385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p:nvPr/>
          </p:nvCxnSpPr>
          <p:spPr>
            <a:xfrm flipH="1">
              <a:off x="4453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p:nvPr/>
          </p:nvCxnSpPr>
          <p:spPr>
            <a:xfrm flipH="1">
              <a:off x="4520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0" name="直接连接符 359"/>
            <p:cNvCxnSpPr/>
            <p:nvPr/>
          </p:nvCxnSpPr>
          <p:spPr>
            <a:xfrm flipH="1">
              <a:off x="4588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1" name="直接连接符 360"/>
            <p:cNvCxnSpPr/>
            <p:nvPr/>
          </p:nvCxnSpPr>
          <p:spPr>
            <a:xfrm flipH="1">
              <a:off x="4655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2" name="直接连接符 361"/>
            <p:cNvCxnSpPr/>
            <p:nvPr/>
          </p:nvCxnSpPr>
          <p:spPr>
            <a:xfrm flipH="1">
              <a:off x="4722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3" name="直接连接符 362"/>
            <p:cNvCxnSpPr/>
            <p:nvPr/>
          </p:nvCxnSpPr>
          <p:spPr>
            <a:xfrm flipH="1">
              <a:off x="4790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4" name="直接连接符 363"/>
            <p:cNvCxnSpPr/>
            <p:nvPr/>
          </p:nvCxnSpPr>
          <p:spPr>
            <a:xfrm flipH="1">
              <a:off x="4857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5" name="直接连接符 364"/>
            <p:cNvCxnSpPr/>
            <p:nvPr/>
          </p:nvCxnSpPr>
          <p:spPr>
            <a:xfrm flipH="1">
              <a:off x="4925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6" name="直接连接符 365"/>
            <p:cNvCxnSpPr/>
            <p:nvPr/>
          </p:nvCxnSpPr>
          <p:spPr>
            <a:xfrm flipH="1">
              <a:off x="4992768"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grpSp>
        <p:nvGrpSpPr>
          <p:cNvPr id="1025" name="组合 1024"/>
          <p:cNvGrpSpPr/>
          <p:nvPr userDrawn="1"/>
        </p:nvGrpSpPr>
        <p:grpSpPr>
          <a:xfrm>
            <a:off x="7632105" y="844754"/>
            <a:ext cx="4785641" cy="85521"/>
            <a:chOff x="7393980" y="1661199"/>
            <a:chExt cx="4785641" cy="85521"/>
          </a:xfrm>
        </p:grpSpPr>
        <p:cxnSp>
          <p:nvCxnSpPr>
            <p:cNvPr id="369" name="直接连接符 368"/>
            <p:cNvCxnSpPr/>
            <p:nvPr/>
          </p:nvCxnSpPr>
          <p:spPr>
            <a:xfrm flipH="1">
              <a:off x="7393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0" name="直接连接符 369"/>
            <p:cNvCxnSpPr/>
            <p:nvPr/>
          </p:nvCxnSpPr>
          <p:spPr>
            <a:xfrm flipH="1">
              <a:off x="7461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p:nvPr/>
          </p:nvCxnSpPr>
          <p:spPr>
            <a:xfrm flipH="1">
              <a:off x="7528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flipH="1">
              <a:off x="7596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3" name="直接连接符 372"/>
            <p:cNvCxnSpPr/>
            <p:nvPr/>
          </p:nvCxnSpPr>
          <p:spPr>
            <a:xfrm flipH="1">
              <a:off x="7663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flipH="1">
              <a:off x="7731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5" name="直接连接符 374"/>
            <p:cNvCxnSpPr/>
            <p:nvPr/>
          </p:nvCxnSpPr>
          <p:spPr>
            <a:xfrm flipH="1">
              <a:off x="7798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6" name="直接连接符 375"/>
            <p:cNvCxnSpPr/>
            <p:nvPr/>
          </p:nvCxnSpPr>
          <p:spPr>
            <a:xfrm flipH="1">
              <a:off x="7866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7" name="直接连接符 376"/>
            <p:cNvCxnSpPr/>
            <p:nvPr/>
          </p:nvCxnSpPr>
          <p:spPr>
            <a:xfrm flipH="1">
              <a:off x="7933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p:nvPr/>
          </p:nvCxnSpPr>
          <p:spPr>
            <a:xfrm flipH="1">
              <a:off x="8001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flipH="1">
              <a:off x="8068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0" name="直接连接符 379"/>
            <p:cNvCxnSpPr/>
            <p:nvPr/>
          </p:nvCxnSpPr>
          <p:spPr>
            <a:xfrm flipH="1">
              <a:off x="8135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flipH="1">
              <a:off x="8203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flipH="1">
              <a:off x="8270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flipH="1">
              <a:off x="8338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4" name="直接连接符 383"/>
            <p:cNvCxnSpPr/>
            <p:nvPr/>
          </p:nvCxnSpPr>
          <p:spPr>
            <a:xfrm flipH="1">
              <a:off x="8405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flipH="1">
              <a:off x="8473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6" name="直接连接符 385"/>
            <p:cNvCxnSpPr/>
            <p:nvPr/>
          </p:nvCxnSpPr>
          <p:spPr>
            <a:xfrm flipH="1">
              <a:off x="8540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flipH="1">
              <a:off x="8608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flipH="1">
              <a:off x="8675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flipH="1">
              <a:off x="8742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flipH="1">
              <a:off x="8810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flipH="1">
              <a:off x="8877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flipH="1">
              <a:off x="8945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3" name="直接连接符 392"/>
            <p:cNvCxnSpPr/>
            <p:nvPr/>
          </p:nvCxnSpPr>
          <p:spPr>
            <a:xfrm flipH="1">
              <a:off x="9012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flipH="1">
              <a:off x="9080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flipH="1">
              <a:off x="9147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flipH="1">
              <a:off x="9215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flipH="1">
              <a:off x="9282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flipH="1">
              <a:off x="9350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9" name="直接连接符 398"/>
            <p:cNvCxnSpPr/>
            <p:nvPr/>
          </p:nvCxnSpPr>
          <p:spPr>
            <a:xfrm flipH="1">
              <a:off x="9417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0" name="直接连接符 399"/>
            <p:cNvCxnSpPr/>
            <p:nvPr/>
          </p:nvCxnSpPr>
          <p:spPr>
            <a:xfrm flipH="1">
              <a:off x="9484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1" name="直接连接符 400"/>
            <p:cNvCxnSpPr/>
            <p:nvPr/>
          </p:nvCxnSpPr>
          <p:spPr>
            <a:xfrm flipH="1">
              <a:off x="9552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2" name="直接连接符 401"/>
            <p:cNvCxnSpPr/>
            <p:nvPr/>
          </p:nvCxnSpPr>
          <p:spPr>
            <a:xfrm flipH="1">
              <a:off x="9619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3" name="直接连接符 402"/>
            <p:cNvCxnSpPr/>
            <p:nvPr/>
          </p:nvCxnSpPr>
          <p:spPr>
            <a:xfrm flipH="1">
              <a:off x="9687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4" name="直接连接符 403"/>
            <p:cNvCxnSpPr/>
            <p:nvPr/>
          </p:nvCxnSpPr>
          <p:spPr>
            <a:xfrm flipH="1">
              <a:off x="9754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5" name="直接连接符 404"/>
            <p:cNvCxnSpPr/>
            <p:nvPr/>
          </p:nvCxnSpPr>
          <p:spPr>
            <a:xfrm flipH="1">
              <a:off x="9822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6" name="直接连接符 405"/>
            <p:cNvCxnSpPr/>
            <p:nvPr/>
          </p:nvCxnSpPr>
          <p:spPr>
            <a:xfrm flipH="1">
              <a:off x="9889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7" name="直接连接符 406"/>
            <p:cNvCxnSpPr/>
            <p:nvPr/>
          </p:nvCxnSpPr>
          <p:spPr>
            <a:xfrm flipH="1">
              <a:off x="9957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8" name="直接连接符 407"/>
            <p:cNvCxnSpPr/>
            <p:nvPr/>
          </p:nvCxnSpPr>
          <p:spPr>
            <a:xfrm flipH="1">
              <a:off x="10024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9" name="直接连接符 408"/>
            <p:cNvCxnSpPr/>
            <p:nvPr/>
          </p:nvCxnSpPr>
          <p:spPr>
            <a:xfrm flipH="1">
              <a:off x="10091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0" name="直接连接符 409"/>
            <p:cNvCxnSpPr/>
            <p:nvPr/>
          </p:nvCxnSpPr>
          <p:spPr>
            <a:xfrm flipH="1">
              <a:off x="10159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1" name="直接连接符 410"/>
            <p:cNvCxnSpPr/>
            <p:nvPr/>
          </p:nvCxnSpPr>
          <p:spPr>
            <a:xfrm flipH="1">
              <a:off x="10226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2" name="直接连接符 411"/>
            <p:cNvCxnSpPr/>
            <p:nvPr/>
          </p:nvCxnSpPr>
          <p:spPr>
            <a:xfrm flipH="1">
              <a:off x="10294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3" name="直接连接符 412"/>
            <p:cNvCxnSpPr/>
            <p:nvPr/>
          </p:nvCxnSpPr>
          <p:spPr>
            <a:xfrm flipH="1">
              <a:off x="10361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4" name="直接连接符 413"/>
            <p:cNvCxnSpPr/>
            <p:nvPr/>
          </p:nvCxnSpPr>
          <p:spPr>
            <a:xfrm flipH="1">
              <a:off x="10429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5" name="直接连接符 414"/>
            <p:cNvCxnSpPr/>
            <p:nvPr/>
          </p:nvCxnSpPr>
          <p:spPr>
            <a:xfrm flipH="1">
              <a:off x="10496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6" name="直接连接符 415"/>
            <p:cNvCxnSpPr/>
            <p:nvPr/>
          </p:nvCxnSpPr>
          <p:spPr>
            <a:xfrm flipH="1">
              <a:off x="10564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7" name="直接连接符 416"/>
            <p:cNvCxnSpPr/>
            <p:nvPr/>
          </p:nvCxnSpPr>
          <p:spPr>
            <a:xfrm flipH="1">
              <a:off x="10631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8" name="直接连接符 417"/>
            <p:cNvCxnSpPr/>
            <p:nvPr/>
          </p:nvCxnSpPr>
          <p:spPr>
            <a:xfrm flipH="1">
              <a:off x="10699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9" name="直接连接符 418"/>
            <p:cNvCxnSpPr/>
            <p:nvPr/>
          </p:nvCxnSpPr>
          <p:spPr>
            <a:xfrm flipH="1">
              <a:off x="10766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0" name="直接连接符 419"/>
            <p:cNvCxnSpPr/>
            <p:nvPr/>
          </p:nvCxnSpPr>
          <p:spPr>
            <a:xfrm flipH="1">
              <a:off x="10833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1" name="直接连接符 420"/>
            <p:cNvCxnSpPr/>
            <p:nvPr/>
          </p:nvCxnSpPr>
          <p:spPr>
            <a:xfrm flipH="1">
              <a:off x="10901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2" name="直接连接符 421"/>
            <p:cNvCxnSpPr/>
            <p:nvPr/>
          </p:nvCxnSpPr>
          <p:spPr>
            <a:xfrm flipH="1">
              <a:off x="10968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3" name="直接连接符 422"/>
            <p:cNvCxnSpPr/>
            <p:nvPr/>
          </p:nvCxnSpPr>
          <p:spPr>
            <a:xfrm flipH="1">
              <a:off x="11036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4" name="直接连接符 423"/>
            <p:cNvCxnSpPr/>
            <p:nvPr/>
          </p:nvCxnSpPr>
          <p:spPr>
            <a:xfrm flipH="1">
              <a:off x="11103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5" name="直接连接符 424"/>
            <p:cNvCxnSpPr/>
            <p:nvPr/>
          </p:nvCxnSpPr>
          <p:spPr>
            <a:xfrm flipH="1">
              <a:off x="11171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p:nvPr/>
          </p:nvCxnSpPr>
          <p:spPr>
            <a:xfrm flipH="1">
              <a:off x="11238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p:nvPr/>
          </p:nvCxnSpPr>
          <p:spPr>
            <a:xfrm flipH="1">
              <a:off x="11306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p:nvPr/>
          </p:nvCxnSpPr>
          <p:spPr>
            <a:xfrm flipH="1">
              <a:off x="11373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9" name="直接连接符 428"/>
            <p:cNvCxnSpPr/>
            <p:nvPr/>
          </p:nvCxnSpPr>
          <p:spPr>
            <a:xfrm flipH="1">
              <a:off x="11440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flipH="1">
              <a:off x="11508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1" name="直接连接符 430"/>
            <p:cNvCxnSpPr/>
            <p:nvPr/>
          </p:nvCxnSpPr>
          <p:spPr>
            <a:xfrm flipH="1">
              <a:off x="11575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2" name="直接连接符 431"/>
            <p:cNvCxnSpPr/>
            <p:nvPr/>
          </p:nvCxnSpPr>
          <p:spPr>
            <a:xfrm flipH="1">
              <a:off x="11643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3" name="直接连接符 432"/>
            <p:cNvCxnSpPr/>
            <p:nvPr/>
          </p:nvCxnSpPr>
          <p:spPr>
            <a:xfrm flipH="1">
              <a:off x="11710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4" name="直接连接符 433"/>
            <p:cNvCxnSpPr/>
            <p:nvPr/>
          </p:nvCxnSpPr>
          <p:spPr>
            <a:xfrm flipH="1">
              <a:off x="11778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5" name="直接连接符 434"/>
            <p:cNvCxnSpPr/>
            <p:nvPr/>
          </p:nvCxnSpPr>
          <p:spPr>
            <a:xfrm flipH="1">
              <a:off x="11845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6" name="直接连接符 435"/>
            <p:cNvCxnSpPr/>
            <p:nvPr/>
          </p:nvCxnSpPr>
          <p:spPr>
            <a:xfrm flipH="1">
              <a:off x="11913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7" name="直接连接符 436"/>
            <p:cNvCxnSpPr/>
            <p:nvPr/>
          </p:nvCxnSpPr>
          <p:spPr>
            <a:xfrm flipH="1">
              <a:off x="11980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8" name="直接连接符 437"/>
            <p:cNvCxnSpPr/>
            <p:nvPr/>
          </p:nvCxnSpPr>
          <p:spPr>
            <a:xfrm flipH="1">
              <a:off x="12048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9" name="直接连接符 438"/>
            <p:cNvCxnSpPr/>
            <p:nvPr/>
          </p:nvCxnSpPr>
          <p:spPr>
            <a:xfrm flipH="1">
              <a:off x="12115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任意多边形: 形状 7"/>
          <p:cNvSpPr/>
          <p:nvPr userDrawn="1"/>
        </p:nvSpPr>
        <p:spPr>
          <a:xfrm>
            <a:off x="0" y="527685"/>
            <a:ext cx="1872615" cy="326390"/>
          </a:xfrm>
          <a:custGeom>
            <a:avLst/>
            <a:gdLst>
              <a:gd name="connsiteX0" fmla="*/ 0 w 2633632"/>
              <a:gd name="connsiteY0" fmla="*/ 0 h 738664"/>
              <a:gd name="connsiteX1" fmla="*/ 1908959 w 2633632"/>
              <a:gd name="connsiteY1" fmla="*/ 0 h 738664"/>
              <a:gd name="connsiteX2" fmla="*/ 2633632 w 2633632"/>
              <a:gd name="connsiteY2" fmla="*/ 738664 h 738664"/>
              <a:gd name="connsiteX3" fmla="*/ 0 w 2633632"/>
              <a:gd name="connsiteY3" fmla="*/ 738664 h 738664"/>
              <a:gd name="connsiteX0-1" fmla="*/ 0 w 2633632"/>
              <a:gd name="connsiteY0-2" fmla="*/ 0 h 738664"/>
              <a:gd name="connsiteX1-3" fmla="*/ 2255604 w 2633632"/>
              <a:gd name="connsiteY1-4" fmla="*/ 9526 h 738664"/>
              <a:gd name="connsiteX2-5" fmla="*/ 2633632 w 2633632"/>
              <a:gd name="connsiteY2-6" fmla="*/ 738664 h 738664"/>
              <a:gd name="connsiteX3-7" fmla="*/ 0 w 2633632"/>
              <a:gd name="connsiteY3-8" fmla="*/ 738664 h 738664"/>
              <a:gd name="connsiteX4" fmla="*/ 0 w 2633632"/>
              <a:gd name="connsiteY4" fmla="*/ 0 h 738664"/>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633632" h="738664">
                <a:moveTo>
                  <a:pt x="0" y="0"/>
                </a:moveTo>
                <a:lnTo>
                  <a:pt x="2255604" y="9526"/>
                </a:lnTo>
                <a:lnTo>
                  <a:pt x="2633632" y="738664"/>
                </a:lnTo>
                <a:lnTo>
                  <a:pt x="0" y="738664"/>
                </a:lnTo>
                <a:lnTo>
                  <a:pt x="0" y="0"/>
                </a:ln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 name="文本框 1"/>
          <p:cNvSpPr txBox="1"/>
          <p:nvPr userDrawn="1"/>
        </p:nvSpPr>
        <p:spPr>
          <a:xfrm>
            <a:off x="228633" y="588132"/>
            <a:ext cx="12446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消费品以旧换新</a:t>
            </a:r>
          </a:p>
        </p:txBody>
      </p:sp>
      <p:sp>
        <p:nvSpPr>
          <p:cNvPr id="4" name="文本框 3"/>
          <p:cNvSpPr txBox="1"/>
          <p:nvPr userDrawn="1"/>
        </p:nvSpPr>
        <p:spPr>
          <a:xfrm>
            <a:off x="26053" y="244931"/>
            <a:ext cx="16002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400" b="0" i="0" u="none" strike="noStrike" kern="1200" cap="none" spc="0" normalizeH="0" baseline="0" noProof="0" dirty="0">
                <a:ln>
                  <a:noFill/>
                </a:ln>
                <a:solidFill>
                  <a:srgbClr val="E52F25"/>
                </a:solidFill>
                <a:effectLst/>
                <a:uLnTx/>
                <a:uFillTx/>
                <a:latin typeface="思源黑体 CN Medium" panose="020B0600000000000000" pitchFamily="34" charset="-122"/>
                <a:ea typeface="思源黑体 CN Medium" panose="020B0600000000000000" pitchFamily="34" charset="-122"/>
                <a:cs typeface="+mn-ea"/>
              </a:rPr>
              <a:t>推动大规模设备更新</a:t>
            </a:r>
          </a:p>
        </p:txBody>
      </p:sp>
      <p:grpSp>
        <p:nvGrpSpPr>
          <p:cNvPr id="3" name="组合 2"/>
          <p:cNvGrpSpPr/>
          <p:nvPr userDrawn="1"/>
        </p:nvGrpSpPr>
        <p:grpSpPr>
          <a:xfrm>
            <a:off x="1652203" y="52852"/>
            <a:ext cx="10663621" cy="796033"/>
            <a:chOff x="3052" y="368"/>
            <a:chExt cx="16793" cy="1254"/>
          </a:xfrm>
        </p:grpSpPr>
        <p:sp>
          <p:nvSpPr>
            <p:cNvPr id="23" name="任意多边形: 形状 22"/>
            <p:cNvSpPr/>
            <p:nvPr userDrawn="1"/>
          </p:nvSpPr>
          <p:spPr>
            <a:xfrm flipV="1">
              <a:off x="3413" y="1505"/>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1" name="任意多边形: 形状 10"/>
            <p:cNvSpPr/>
            <p:nvPr userDrawn="1"/>
          </p:nvSpPr>
          <p:spPr>
            <a:xfrm>
              <a:off x="3052" y="490"/>
              <a:ext cx="460" cy="1130"/>
            </a:xfrm>
            <a:custGeom>
              <a:avLst/>
              <a:gdLst>
                <a:gd name="connsiteX0" fmla="*/ 292100 w 292100"/>
                <a:gd name="connsiteY0" fmla="*/ 717550 h 717550"/>
                <a:gd name="connsiteX1" fmla="*/ 0 w 292100"/>
                <a:gd name="connsiteY1" fmla="*/ 323850 h 717550"/>
                <a:gd name="connsiteX2" fmla="*/ 0 w 292100"/>
                <a:gd name="connsiteY2" fmla="*/ 0 h 717550"/>
              </a:gdLst>
              <a:ahLst/>
              <a:cxnLst>
                <a:cxn ang="0">
                  <a:pos x="connsiteX0" y="connsiteY0"/>
                </a:cxn>
                <a:cxn ang="0">
                  <a:pos x="connsiteX1" y="connsiteY1"/>
                </a:cxn>
                <a:cxn ang="0">
                  <a:pos x="connsiteX2" y="connsiteY2"/>
                </a:cxn>
              </a:cxnLst>
              <a:rect l="l" t="t" r="r" b="b"/>
              <a:pathLst>
                <a:path w="292100" h="717550">
                  <a:moveTo>
                    <a:pt x="292100" y="717550"/>
                  </a:moveTo>
                  <a:lnTo>
                    <a:pt x="0" y="323850"/>
                  </a:lnTo>
                  <a:lnTo>
                    <a:pt x="0" y="0"/>
                  </a:lnTo>
                </a:path>
              </a:pathLst>
            </a:custGeom>
            <a:noFill/>
            <a:ln>
              <a:solidFill>
                <a:srgbClr val="E52F25"/>
              </a:solidFill>
              <a:tailEnd type="ova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2" name="文本框 11"/>
            <p:cNvSpPr txBox="1"/>
            <p:nvPr userDrawn="1"/>
          </p:nvSpPr>
          <p:spPr>
            <a:xfrm>
              <a:off x="3437" y="581"/>
              <a:ext cx="2240" cy="67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思源黑体 CN Heavy" panose="020B0A00000000000000" pitchFamily="34" charset="-122"/>
                  <a:ea typeface="思源黑体 CN Heavy" panose="020B0A00000000000000" pitchFamily="34" charset="-122"/>
                  <a:cs typeface="+mn-ea"/>
                </a:rPr>
                <a:t>政策解读</a:t>
              </a:r>
            </a:p>
          </p:txBody>
        </p:sp>
        <p:grpSp>
          <p:nvGrpSpPr>
            <p:cNvPr id="19" name="组合 18"/>
            <p:cNvGrpSpPr/>
            <p:nvPr userDrawn="1"/>
          </p:nvGrpSpPr>
          <p:grpSpPr>
            <a:xfrm>
              <a:off x="6112" y="368"/>
              <a:ext cx="1039" cy="971"/>
              <a:chOff x="4599074" y="2887690"/>
              <a:chExt cx="874626" cy="817535"/>
            </a:xfrm>
          </p:grpSpPr>
          <p:sp>
            <p:nvSpPr>
              <p:cNvPr id="13" name="星形: 五角 12"/>
              <p:cNvSpPr/>
              <p:nvPr/>
            </p:nvSpPr>
            <p:spPr>
              <a:xfrm rot="21302247">
                <a:off x="5099050" y="2887690"/>
                <a:ext cx="374650" cy="374650"/>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4" name="星形: 五角 13"/>
              <p:cNvSpPr/>
              <p:nvPr/>
            </p:nvSpPr>
            <p:spPr>
              <a:xfrm rot="1349718">
                <a:off x="4976106" y="3218370"/>
                <a:ext cx="165771" cy="165771"/>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星形: 五角 14"/>
              <p:cNvSpPr/>
              <p:nvPr/>
            </p:nvSpPr>
            <p:spPr>
              <a:xfrm rot="20910181">
                <a:off x="4680953" y="3042752"/>
                <a:ext cx="221912" cy="22191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6" name="星形: 五角 15"/>
              <p:cNvSpPr/>
              <p:nvPr/>
            </p:nvSpPr>
            <p:spPr>
              <a:xfrm rot="19438326">
                <a:off x="4599074" y="3325859"/>
                <a:ext cx="123977" cy="123977"/>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7" name="星形: 五角 16"/>
              <p:cNvSpPr/>
              <p:nvPr/>
            </p:nvSpPr>
            <p:spPr>
              <a:xfrm rot="1533668">
                <a:off x="4806321" y="3371693"/>
                <a:ext cx="153522" cy="15352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任意多边形: 形状 17"/>
              <p:cNvSpPr/>
              <p:nvPr/>
            </p:nvSpPr>
            <p:spPr>
              <a:xfrm>
                <a:off x="4681038" y="3136106"/>
                <a:ext cx="454819" cy="569119"/>
              </a:xfrm>
              <a:custGeom>
                <a:avLst/>
                <a:gdLst>
                  <a:gd name="connsiteX0" fmla="*/ 0 w 454819"/>
                  <a:gd name="connsiteY0" fmla="*/ 569119 h 569119"/>
                  <a:gd name="connsiteX1" fmla="*/ 123825 w 454819"/>
                  <a:gd name="connsiteY1" fmla="*/ 202407 h 569119"/>
                  <a:gd name="connsiteX2" fmla="*/ 454819 w 454819"/>
                  <a:gd name="connsiteY2" fmla="*/ 0 h 569119"/>
                  <a:gd name="connsiteX0-1" fmla="*/ 0 w 454819"/>
                  <a:gd name="connsiteY0-2" fmla="*/ 569119 h 569119"/>
                  <a:gd name="connsiteX1-3" fmla="*/ 133296 w 454819"/>
                  <a:gd name="connsiteY1-4" fmla="*/ 227667 h 569119"/>
                  <a:gd name="connsiteX2-5" fmla="*/ 454819 w 454819"/>
                  <a:gd name="connsiteY2-6" fmla="*/ 0 h 569119"/>
                  <a:gd name="connsiteX0-7" fmla="*/ 0 w 454819"/>
                  <a:gd name="connsiteY0-8" fmla="*/ 569119 h 569119"/>
                  <a:gd name="connsiteX1-9" fmla="*/ 133296 w 454819"/>
                  <a:gd name="connsiteY1-10" fmla="*/ 227667 h 569119"/>
                  <a:gd name="connsiteX2-11" fmla="*/ 454819 w 454819"/>
                  <a:gd name="connsiteY2-12" fmla="*/ 0 h 569119"/>
                  <a:gd name="connsiteX0-13" fmla="*/ 0 w 454819"/>
                  <a:gd name="connsiteY0-14" fmla="*/ 569119 h 569119"/>
                  <a:gd name="connsiteX1-15" fmla="*/ 133296 w 454819"/>
                  <a:gd name="connsiteY1-16" fmla="*/ 227667 h 569119"/>
                  <a:gd name="connsiteX2-17" fmla="*/ 454819 w 454819"/>
                  <a:gd name="connsiteY2-18" fmla="*/ 0 h 569119"/>
                  <a:gd name="connsiteX0-19" fmla="*/ 0 w 454819"/>
                  <a:gd name="connsiteY0-20" fmla="*/ 569119 h 569119"/>
                  <a:gd name="connsiteX1-21" fmla="*/ 133296 w 454819"/>
                  <a:gd name="connsiteY1-22" fmla="*/ 227667 h 569119"/>
                  <a:gd name="connsiteX2-23" fmla="*/ 454819 w 454819"/>
                  <a:gd name="connsiteY2-24" fmla="*/ 0 h 569119"/>
                </a:gdLst>
                <a:ahLst/>
                <a:cxnLst>
                  <a:cxn ang="0">
                    <a:pos x="connsiteX0-1" y="connsiteY0-2"/>
                  </a:cxn>
                  <a:cxn ang="0">
                    <a:pos x="connsiteX1-3" y="connsiteY1-4"/>
                  </a:cxn>
                  <a:cxn ang="0">
                    <a:pos x="connsiteX2-5" y="connsiteY2-6"/>
                  </a:cxn>
                </a:cxnLst>
                <a:rect l="l" t="t" r="r" b="b"/>
                <a:pathLst>
                  <a:path w="454819" h="569119">
                    <a:moveTo>
                      <a:pt x="0" y="569119"/>
                    </a:moveTo>
                    <a:cubicBezTo>
                      <a:pt x="24011" y="433189"/>
                      <a:pt x="66964" y="309889"/>
                      <a:pt x="133296" y="227667"/>
                    </a:cubicBezTo>
                    <a:cubicBezTo>
                      <a:pt x="199628" y="145445"/>
                      <a:pt x="327223" y="53777"/>
                      <a:pt x="454819" y="0"/>
                    </a:cubicBezTo>
                  </a:path>
                </a:pathLst>
              </a:custGeom>
              <a:noFill/>
              <a:ln w="6350">
                <a:gradFill>
                  <a:gsLst>
                    <a:gs pos="0">
                      <a:srgbClr val="F7C500">
                        <a:alpha val="9000"/>
                      </a:srgbClr>
                    </a:gs>
                    <a:gs pos="50000">
                      <a:srgbClr val="F7C500"/>
                    </a:gs>
                    <a:gs pos="100000">
                      <a:srgbClr val="F7C500">
                        <a:alpha val="31000"/>
                      </a:srgbClr>
                    </a:gs>
                  </a:gsLst>
                  <a:lin ang="5400000" scaled="1"/>
                </a:gra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20" name="任意多边形: 形状 19"/>
            <p:cNvSpPr/>
            <p:nvPr userDrawn="1"/>
          </p:nvSpPr>
          <p:spPr>
            <a:xfrm flipV="1">
              <a:off x="3413" y="1330"/>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ysClr val="window" lastClr="FFFFFF">
                <a:lumMod val="95000"/>
              </a:sysClr>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6" name="文本框 5"/>
          <p:cNvSpPr txBox="1"/>
          <p:nvPr userDrawn="1"/>
        </p:nvSpPr>
        <p:spPr>
          <a:xfrm>
            <a:off x="4322299" y="88750"/>
            <a:ext cx="12237786"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E391F">
                    <a:lumMod val="75000"/>
                  </a:srgbClr>
                </a:solidFill>
                <a:effectLst/>
                <a:uLnTx/>
                <a:uFillTx/>
                <a:latin typeface="思源宋体 CN Heavy" panose="02020900000000000000" pitchFamily="18" charset="-122"/>
                <a:ea typeface="思源宋体 CN Heavy" panose="02020900000000000000" pitchFamily="18" charset="-122"/>
                <a:cs typeface="+mn-ea"/>
              </a:rPr>
              <a:t>第一部分：国家、省政策</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4" name="组合 13"/>
          <p:cNvGrpSpPr/>
          <p:nvPr userDrawn="1"/>
        </p:nvGrpSpPr>
        <p:grpSpPr>
          <a:xfrm>
            <a:off x="-521970" y="309880"/>
            <a:ext cx="13475970" cy="521970"/>
            <a:chOff x="-822" y="968"/>
            <a:chExt cx="21222" cy="822"/>
          </a:xfrm>
        </p:grpSpPr>
        <p:cxnSp>
          <p:nvCxnSpPr>
            <p:cNvPr id="7" name="直接连接符 6"/>
            <p:cNvCxnSpPr/>
            <p:nvPr userDrawn="1"/>
          </p:nvCxnSpPr>
          <p:spPr>
            <a:xfrm>
              <a:off x="450" y="1355"/>
              <a:ext cx="4752"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8" name="直接连接符 7"/>
            <p:cNvCxnSpPr/>
            <p:nvPr userDrawn="1"/>
          </p:nvCxnSpPr>
          <p:spPr>
            <a:xfrm>
              <a:off x="-822" y="1520"/>
              <a:ext cx="55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nvGrpSpPr>
            <p:cNvPr id="11" name="组合 10"/>
            <p:cNvGrpSpPr/>
            <p:nvPr userDrawn="1"/>
          </p:nvGrpSpPr>
          <p:grpSpPr>
            <a:xfrm>
              <a:off x="14124" y="1355"/>
              <a:ext cx="6276" cy="165"/>
              <a:chOff x="12246" y="1355"/>
              <a:chExt cx="6276" cy="165"/>
            </a:xfrm>
          </p:grpSpPr>
          <p:cxnSp>
            <p:nvCxnSpPr>
              <p:cNvPr id="10" name="直接连接符 9"/>
              <p:cNvCxnSpPr/>
              <p:nvPr userDrawn="1"/>
            </p:nvCxnSpPr>
            <p:spPr>
              <a:xfrm>
                <a:off x="12822" y="1355"/>
                <a:ext cx="57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2" name="直接连接符 11"/>
              <p:cNvCxnSpPr/>
              <p:nvPr userDrawn="1"/>
            </p:nvCxnSpPr>
            <p:spPr>
              <a:xfrm>
                <a:off x="12246" y="1520"/>
                <a:ext cx="49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sp>
          <p:nvSpPr>
            <p:cNvPr id="2" name="文本框 1"/>
            <p:cNvSpPr txBox="1"/>
            <p:nvPr userDrawn="1"/>
          </p:nvSpPr>
          <p:spPr>
            <a:xfrm>
              <a:off x="5160" y="968"/>
              <a:ext cx="2625" cy="822"/>
            </a:xfrm>
            <a:prstGeom prst="rect">
              <a:avLst/>
            </a:prstGeom>
            <a:noFill/>
          </p:spPr>
          <p:txBody>
            <a:bodyPr wrap="square" rtlCol="0">
              <a:spAutoFit/>
            </a:bodyPr>
            <a:lstStyle>
              <a:defPPr>
                <a:defRPr lang="zh-CN"/>
              </a:defPPr>
              <a:lvl1pPr algn="ctr">
                <a:defRPr sz="2400">
                  <a:gradFill flip="none" rotWithShape="1">
                    <a:gsLst>
                      <a:gs pos="0">
                        <a:srgbClr val="BE1B1A"/>
                      </a:gs>
                      <a:gs pos="100000">
                        <a:srgbClr val="BE1B1A">
                          <a:lumMod val="76000"/>
                        </a:srgbClr>
                      </a:gs>
                    </a:gsLst>
                    <a:lin ang="16200000" scaled="1"/>
                    <a:tileRect/>
                  </a:gradFill>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5706A"/>
                  </a:solidFill>
                  <a:effectLst/>
                  <a:uLnTx/>
                  <a:uFillTx/>
                  <a:latin typeface="思源宋体 CN Heavy" panose="02020900000000000000" pitchFamily="18" charset="-122"/>
                  <a:ea typeface="思源宋体 CN Heavy" panose="02020900000000000000" pitchFamily="18" charset="-122"/>
                  <a:cs typeface="+mn-ea"/>
                </a:rPr>
                <a:t>政策解读</a:t>
              </a:r>
            </a:p>
          </p:txBody>
        </p:sp>
        <p:sp>
          <p:nvSpPr>
            <p:cNvPr id="4" name="平行四边形 3"/>
            <p:cNvSpPr/>
            <p:nvPr userDrawn="1"/>
          </p:nvSpPr>
          <p:spPr>
            <a:xfrm>
              <a:off x="7655" y="1071"/>
              <a:ext cx="6470" cy="557"/>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5" name="文本框 4"/>
            <p:cNvSpPr txBox="1"/>
            <p:nvPr userDrawn="1"/>
          </p:nvSpPr>
          <p:spPr>
            <a:xfrm>
              <a:off x="7655" y="1091"/>
              <a:ext cx="6469"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推动大规模设备更新和消费品以旧换新</a:t>
              </a:r>
            </a:p>
          </p:txBody>
        </p:sp>
        <p:grpSp>
          <p:nvGrpSpPr>
            <p:cNvPr id="21" name="组合 20"/>
            <p:cNvGrpSpPr/>
            <p:nvPr userDrawn="1"/>
          </p:nvGrpSpPr>
          <p:grpSpPr>
            <a:xfrm>
              <a:off x="9481" y="1384"/>
              <a:ext cx="4868" cy="406"/>
              <a:chOff x="4838301" y="1097063"/>
              <a:chExt cx="3091120" cy="258027"/>
            </a:xfrm>
          </p:grpSpPr>
          <p:sp>
            <p:nvSpPr>
              <p:cNvPr id="17"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椭圆 17"/>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2" name="矩形: 圆角 111"/>
          <p:cNvSpPr/>
          <p:nvPr userDrawn="1"/>
        </p:nvSpPr>
        <p:spPr>
          <a:xfrm>
            <a:off x="508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grpSp>
        <p:nvGrpSpPr>
          <p:cNvPr id="6" name="组合 5"/>
          <p:cNvGrpSpPr/>
          <p:nvPr userDrawn="1"/>
        </p:nvGrpSpPr>
        <p:grpSpPr>
          <a:xfrm>
            <a:off x="-45720" y="454342"/>
            <a:ext cx="12283440" cy="104775"/>
            <a:chOff x="60960" y="1077912"/>
            <a:chExt cx="12283440" cy="104775"/>
          </a:xfrm>
        </p:grpSpPr>
        <p:cxnSp>
          <p:nvCxnSpPr>
            <p:cNvPr id="7" name="直接连接符 6"/>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8" name="直接连接符 7"/>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0" name="直接连接符 9"/>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2" name="直接连接符 11"/>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pSp>
        <p:nvGrpSpPr>
          <p:cNvPr id="9" name="组合 8"/>
          <p:cNvGrpSpPr/>
          <p:nvPr userDrawn="1"/>
        </p:nvGrpSpPr>
        <p:grpSpPr>
          <a:xfrm>
            <a:off x="3827147" y="113597"/>
            <a:ext cx="4379593" cy="550326"/>
            <a:chOff x="3827147" y="579974"/>
            <a:chExt cx="4379593" cy="550326"/>
          </a:xfrm>
        </p:grpSpPr>
        <p:sp>
          <p:nvSpPr>
            <p:cNvPr id="13" name="平行四边形 12"/>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4" name="文本框 13"/>
            <p:cNvSpPr txBox="1"/>
            <p:nvPr/>
          </p:nvSpPr>
          <p:spPr>
            <a:xfrm>
              <a:off x="3988934" y="62165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实施路径</a:t>
              </a:r>
            </a:p>
          </p:txBody>
        </p:sp>
        <p:grpSp>
          <p:nvGrpSpPr>
            <p:cNvPr id="15" name="组合 14"/>
            <p:cNvGrpSpPr/>
            <p:nvPr/>
          </p:nvGrpSpPr>
          <p:grpSpPr>
            <a:xfrm>
              <a:off x="5115620" y="872273"/>
              <a:ext cx="3091120" cy="258027"/>
              <a:chOff x="4838301" y="1097063"/>
              <a:chExt cx="3091120" cy="258027"/>
            </a:xfrm>
          </p:grpSpPr>
          <p:sp>
            <p:nvSpPr>
              <p:cNvPr id="16"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椭圆 17"/>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633095" y="428625"/>
            <a:ext cx="460375" cy="262255"/>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pic>
        <p:nvPicPr>
          <p:cNvPr id="6" name="图片 5" descr="2023103000011"/>
          <p:cNvPicPr>
            <a:picLocks noChangeAspect="1"/>
          </p:cNvPicPr>
          <p:nvPr userDrawn="1">
            <p:custDataLst>
              <p:tags r:id="rId1"/>
            </p:custDataLst>
          </p:nvPr>
        </p:nvPicPr>
        <p:blipFill>
          <a:blip r:embed="rId3"/>
          <a:stretch>
            <a:fillRect/>
          </a:stretch>
        </p:blipFill>
        <p:spPr>
          <a:xfrm>
            <a:off x="9137650" y="65405"/>
            <a:ext cx="3054350" cy="10179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364759" y="169683"/>
            <a:ext cx="1751315" cy="575751"/>
            <a:chOff x="364759" y="169683"/>
            <a:chExt cx="1751315" cy="575751"/>
          </a:xfrm>
        </p:grpSpPr>
        <p:grpSp>
          <p:nvGrpSpPr>
            <p:cNvPr id="16" name="组合 15"/>
            <p:cNvGrpSpPr/>
            <p:nvPr/>
          </p:nvGrpSpPr>
          <p:grpSpPr>
            <a:xfrm>
              <a:off x="364759" y="169683"/>
              <a:ext cx="1416416" cy="575751"/>
              <a:chOff x="2594622" y="1101100"/>
              <a:chExt cx="1984019" cy="806472"/>
            </a:xfrm>
          </p:grpSpPr>
          <p:sp>
            <p:nvSpPr>
              <p:cNvPr id="20" name="文本框 19"/>
              <p:cNvSpPr txBox="1"/>
              <p:nvPr/>
            </p:nvSpPr>
            <p:spPr>
              <a:xfrm>
                <a:off x="2594623" y="1101100"/>
                <a:ext cx="1984018" cy="558584"/>
              </a:xfrm>
              <a:prstGeom prst="rect">
                <a:avLst/>
              </a:prstGeom>
              <a:noFill/>
            </p:spPr>
            <p:txBody>
              <a:bodyPr wrap="square" rtlCol="0">
                <a:spAutoFit/>
              </a:bodyPr>
              <a:lstStyle/>
              <a:p>
                <a:r>
                  <a:rPr lang="zh-CN" altLang="en-US" sz="2000" b="1" kern="0" spc="40" dirty="0">
                    <a:solidFill>
                      <a:schemeClr val="tx1">
                        <a:lumMod val="85000"/>
                        <a:lumOff val="15000"/>
                      </a:schemeClr>
                    </a:solidFill>
                    <a:latin typeface="等线" panose="02010600030101010101" pitchFamily="2" charset="-122"/>
                    <a:ea typeface="Microsoft YaHei UI" panose="020B0503020204020204" pitchFamily="34" charset="-122"/>
                  </a:rPr>
                  <a:t>第二部分</a:t>
                </a:r>
              </a:p>
            </p:txBody>
          </p:sp>
          <p:sp>
            <p:nvSpPr>
              <p:cNvPr id="21" name="文本框 20"/>
              <p:cNvSpPr txBox="1"/>
              <p:nvPr/>
            </p:nvSpPr>
            <p:spPr>
              <a:xfrm>
                <a:off x="2594622" y="1477961"/>
                <a:ext cx="1807897" cy="429611"/>
              </a:xfrm>
              <a:prstGeom prst="rect">
                <a:avLst/>
              </a:prstGeom>
              <a:noFill/>
            </p:spPr>
            <p:txBody>
              <a:bodyPr wrap="square" rtlCol="0">
                <a:spAutoFit/>
              </a:bodyPr>
              <a:lstStyle/>
              <a:p>
                <a:r>
                  <a:rPr lang="en-US" altLang="zh-CN" sz="1400" dirty="0">
                    <a:solidFill>
                      <a:schemeClr val="accent2">
                        <a:lumMod val="50000"/>
                      </a:schemeClr>
                    </a:solidFill>
                    <a:latin typeface="阿里巴巴普惠体 B" panose="00020600040101010101" charset="-122"/>
                  </a:rPr>
                  <a:t>// PART 02</a:t>
                </a:r>
                <a:endParaRPr lang="zh-CN" altLang="en-US" sz="1400" dirty="0">
                  <a:solidFill>
                    <a:schemeClr val="accent2">
                      <a:lumMod val="50000"/>
                    </a:schemeClr>
                  </a:solidFill>
                  <a:latin typeface="阿里巴巴普惠体 B" panose="00020600040101010101" charset="-122"/>
                </a:endParaRPr>
              </a:p>
            </p:txBody>
          </p:sp>
        </p:grpSp>
        <p:grpSp>
          <p:nvGrpSpPr>
            <p:cNvPr id="17" name="组合 16"/>
            <p:cNvGrpSpPr/>
            <p:nvPr/>
          </p:nvGrpSpPr>
          <p:grpSpPr>
            <a:xfrm>
              <a:off x="1655439" y="280175"/>
              <a:ext cx="460635" cy="262058"/>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364759" y="169683"/>
            <a:ext cx="1751315" cy="575751"/>
            <a:chOff x="364759" y="169683"/>
            <a:chExt cx="1751315" cy="575751"/>
          </a:xfrm>
        </p:grpSpPr>
        <p:grpSp>
          <p:nvGrpSpPr>
            <p:cNvPr id="16" name="组合 15"/>
            <p:cNvGrpSpPr/>
            <p:nvPr/>
          </p:nvGrpSpPr>
          <p:grpSpPr>
            <a:xfrm>
              <a:off x="364759" y="169683"/>
              <a:ext cx="1416416" cy="575751"/>
              <a:chOff x="2594622" y="1101100"/>
              <a:chExt cx="1984019" cy="806472"/>
            </a:xfrm>
          </p:grpSpPr>
          <p:sp>
            <p:nvSpPr>
              <p:cNvPr id="20" name="文本框 19"/>
              <p:cNvSpPr txBox="1"/>
              <p:nvPr/>
            </p:nvSpPr>
            <p:spPr>
              <a:xfrm>
                <a:off x="2594623" y="1101100"/>
                <a:ext cx="1984018" cy="558583"/>
              </a:xfrm>
              <a:prstGeom prst="rect">
                <a:avLst/>
              </a:prstGeom>
              <a:noFill/>
            </p:spPr>
            <p:txBody>
              <a:bodyPr wrap="square" rtlCol="0">
                <a:spAutoFit/>
              </a:bodyPr>
              <a:lstStyle/>
              <a:p>
                <a:r>
                  <a:rPr lang="zh-CN" altLang="en-US" sz="2000" b="1" kern="0" spc="40" dirty="0">
                    <a:solidFill>
                      <a:schemeClr val="tx1">
                        <a:lumMod val="85000"/>
                        <a:lumOff val="15000"/>
                      </a:schemeClr>
                    </a:solidFill>
                    <a:latin typeface="等线" panose="02010600030101010101" pitchFamily="2" charset="-122"/>
                    <a:ea typeface="Microsoft YaHei UI" panose="020B0503020204020204" pitchFamily="34" charset="-122"/>
                  </a:rPr>
                  <a:t>第三部分</a:t>
                </a:r>
              </a:p>
            </p:txBody>
          </p:sp>
          <p:sp>
            <p:nvSpPr>
              <p:cNvPr id="21" name="文本框 20"/>
              <p:cNvSpPr txBox="1"/>
              <p:nvPr/>
            </p:nvSpPr>
            <p:spPr>
              <a:xfrm>
                <a:off x="2594622" y="1477961"/>
                <a:ext cx="1807897" cy="429611"/>
              </a:xfrm>
              <a:prstGeom prst="rect">
                <a:avLst/>
              </a:prstGeom>
              <a:noFill/>
            </p:spPr>
            <p:txBody>
              <a:bodyPr wrap="square" rtlCol="0">
                <a:spAutoFit/>
              </a:bodyPr>
              <a:lstStyle/>
              <a:p>
                <a:r>
                  <a:rPr lang="en-US" altLang="zh-CN" sz="1400" dirty="0">
                    <a:solidFill>
                      <a:schemeClr val="accent2">
                        <a:lumMod val="50000"/>
                      </a:schemeClr>
                    </a:solidFill>
                    <a:latin typeface="阿里巴巴普惠体 B" panose="00020600040101010101" charset="-122"/>
                  </a:rPr>
                  <a:t>// PART 03</a:t>
                </a:r>
                <a:endParaRPr lang="zh-CN" altLang="en-US" sz="1400" dirty="0">
                  <a:solidFill>
                    <a:schemeClr val="accent2">
                      <a:lumMod val="50000"/>
                    </a:schemeClr>
                  </a:solidFill>
                  <a:latin typeface="阿里巴巴普惠体 B" panose="00020600040101010101" charset="-122"/>
                </a:endParaRPr>
              </a:p>
            </p:txBody>
          </p:sp>
        </p:grpSp>
        <p:grpSp>
          <p:nvGrpSpPr>
            <p:cNvPr id="17" name="组合 16"/>
            <p:cNvGrpSpPr/>
            <p:nvPr/>
          </p:nvGrpSpPr>
          <p:grpSpPr>
            <a:xfrm>
              <a:off x="1655439" y="280175"/>
              <a:ext cx="460635" cy="262058"/>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3" name="矩形 12"/>
          <p:cNvSpPr/>
          <p:nvPr userDrawn="1"/>
        </p:nvSpPr>
        <p:spPr>
          <a:xfrm>
            <a:off x="0" y="6747641"/>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grpSp>
        <p:nvGrpSpPr>
          <p:cNvPr id="5" name="组合 4"/>
          <p:cNvGrpSpPr/>
          <p:nvPr userDrawn="1"/>
        </p:nvGrpSpPr>
        <p:grpSpPr>
          <a:xfrm>
            <a:off x="4540883" y="7725"/>
            <a:ext cx="3110235" cy="1572420"/>
            <a:chOff x="4609320" y="501112"/>
            <a:chExt cx="3110235" cy="1572420"/>
          </a:xfrm>
        </p:grpSpPr>
        <p:pic>
          <p:nvPicPr>
            <p:cNvPr id="9" name="图片 8" descr="图片包含 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83820" y="749456"/>
              <a:ext cx="2241821" cy="1324076"/>
            </a:xfrm>
            <a:prstGeom prst="rect">
              <a:avLst/>
            </a:prstGeom>
          </p:spPr>
        </p:pic>
        <p:sp>
          <p:nvSpPr>
            <p:cNvPr id="2" name="文本框 1"/>
            <p:cNvSpPr txBox="1"/>
            <p:nvPr/>
          </p:nvSpPr>
          <p:spPr>
            <a:xfrm>
              <a:off x="4609320" y="501112"/>
              <a:ext cx="2268506"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rPr>
                <a:t>双新</a:t>
              </a:r>
              <a:endParaRPr kumimoji="0" lang="zh-CN" altLang="en-US" sz="28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endParaRPr>
            </a:p>
          </p:txBody>
        </p:sp>
        <p:sp>
          <p:nvSpPr>
            <p:cNvPr id="4" name="文本框 3"/>
            <p:cNvSpPr txBox="1"/>
            <p:nvPr/>
          </p:nvSpPr>
          <p:spPr>
            <a:xfrm>
              <a:off x="5239679" y="1036235"/>
              <a:ext cx="1696158"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gradFill flip="none" rotWithShape="1">
                    <a:gsLst>
                      <a:gs pos="0">
                        <a:srgbClr val="BE1B1A"/>
                      </a:gs>
                      <a:gs pos="100000">
                        <a:srgbClr val="BE1B1A">
                          <a:lumMod val="76000"/>
                        </a:srgbClr>
                      </a:gs>
                    </a:gsLst>
                    <a:lin ang="16200000" scaled="1"/>
                    <a:tileRect/>
                  </a:gradFill>
                  <a:effectLst/>
                  <a:uLnTx/>
                  <a:uFillTx/>
                  <a:latin typeface="思源宋体 CN Heavy" panose="02020900000000000000" pitchFamily="18" charset="-122"/>
                  <a:ea typeface="思源宋体 CN Heavy" panose="02020900000000000000" pitchFamily="18" charset="-122"/>
                  <a:cs typeface="+mn-cs"/>
                </a:rPr>
                <a:t>政策解读</a:t>
              </a:r>
            </a:p>
          </p:txBody>
        </p:sp>
        <p:pic>
          <p:nvPicPr>
            <p:cNvPr id="11" name="图片 10" descr="图片包含 游戏机, 灯, 飞机&#10;&#10;描述已自动生成"/>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5000"/>
                      </a14:imgEffect>
                    </a14:imgLayer>
                  </a14:imgProps>
                </a:ext>
                <a:ext uri="{28A0092B-C50C-407E-A947-70E740481C1C}">
                  <a14:useLocalDpi xmlns:a14="http://schemas.microsoft.com/office/drawing/2010/main" val="0"/>
                </a:ext>
              </a:extLst>
            </a:blip>
            <a:stretch>
              <a:fillRect/>
            </a:stretch>
          </p:blipFill>
          <p:spPr>
            <a:xfrm flipH="1">
              <a:off x="6152120" y="1099613"/>
              <a:ext cx="1567435" cy="778288"/>
            </a:xfrm>
            <a:prstGeom prst="rect">
              <a:avLst/>
            </a:prstGeom>
          </p:spPr>
        </p:pic>
      </p:grpSp>
      <p:pic>
        <p:nvPicPr>
          <p:cNvPr id="1030" name="Picture 6"/>
          <p:cNvPicPr>
            <a:picLocks noChangeAspect="1" noChangeArrowheads="1"/>
          </p:cNvPicPr>
          <p:nvPr userDrawn="1"/>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80000"/>
                    </a14:imgEffect>
                    <a14:imgEffect>
                      <a14:colorTemperature colorTemp="11500"/>
                    </a14:imgEffect>
                  </a14:imgLayer>
                </a14:imgProps>
              </a:ext>
              <a:ext uri="{28A0092B-C50C-407E-A947-70E740481C1C}">
                <a14:useLocalDpi xmlns:a14="http://schemas.microsoft.com/office/drawing/2010/main" val="0"/>
              </a:ext>
            </a:extLst>
          </a:blip>
          <a:srcRect t="25833" b="41605"/>
          <a:stretch>
            <a:fillRect/>
          </a:stretch>
        </p:blipFill>
        <p:spPr bwMode="auto">
          <a:xfrm>
            <a:off x="4673939" y="-434765"/>
            <a:ext cx="2431151"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组合 1023"/>
          <p:cNvGrpSpPr/>
          <p:nvPr userDrawn="1"/>
        </p:nvGrpSpPr>
        <p:grpSpPr>
          <a:xfrm>
            <a:off x="0" y="844754"/>
            <a:ext cx="5122909" cy="85521"/>
            <a:chOff x="-66000" y="1661199"/>
            <a:chExt cx="5122909" cy="85521"/>
          </a:xfrm>
        </p:grpSpPr>
        <p:cxnSp>
          <p:nvCxnSpPr>
            <p:cNvPr id="100" name="直接连接符 99"/>
            <p:cNvCxnSpPr/>
            <p:nvPr/>
          </p:nvCxnSpPr>
          <p:spPr>
            <a:xfrm flipH="1">
              <a:off x="-66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H="1">
              <a:off x="1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flipH="1">
              <a:off x="68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flipH="1">
              <a:off x="136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flipH="1">
              <a:off x="203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flipH="1">
              <a:off x="271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flipH="1">
              <a:off x="338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flipH="1">
              <a:off x="406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flipH="1">
              <a:off x="473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flipH="1">
              <a:off x="541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flipH="1">
              <a:off x="608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flipH="1">
              <a:off x="675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flipH="1">
              <a:off x="743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flipH="1">
              <a:off x="810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flipH="1">
              <a:off x="878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flipH="1">
              <a:off x="945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flipH="1">
              <a:off x="1013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flipH="1">
              <a:off x="1080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flipH="1">
              <a:off x="1148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flipH="1">
              <a:off x="1215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flipH="1">
              <a:off x="1283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flipH="1">
              <a:off x="1350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flipH="1">
              <a:off x="1417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flipH="1">
              <a:off x="1485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flipH="1">
              <a:off x="1552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flipH="1">
              <a:off x="1620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flipH="1">
              <a:off x="1687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flipH="1">
              <a:off x="1755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flipH="1">
              <a:off x="1822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flipH="1">
              <a:off x="1890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flipH="1">
              <a:off x="1957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flipH="1">
              <a:off x="2024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flipH="1">
              <a:off x="2092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flipH="1">
              <a:off x="2159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2227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flipH="1">
              <a:off x="2294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flipH="1">
              <a:off x="2362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flipH="1">
              <a:off x="2429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3" name="直接连接符 272"/>
            <p:cNvCxnSpPr/>
            <p:nvPr/>
          </p:nvCxnSpPr>
          <p:spPr>
            <a:xfrm flipH="1">
              <a:off x="2497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nvCxnSpPr>
          <p:spPr>
            <a:xfrm flipH="1">
              <a:off x="2564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flipH="1">
              <a:off x="2632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flipH="1">
              <a:off x="2699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flipH="1">
              <a:off x="2766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8" name="直接连接符 277"/>
            <p:cNvCxnSpPr/>
            <p:nvPr/>
          </p:nvCxnSpPr>
          <p:spPr>
            <a:xfrm flipH="1">
              <a:off x="2834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p:nvPr/>
          </p:nvCxnSpPr>
          <p:spPr>
            <a:xfrm flipH="1">
              <a:off x="2901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flipH="1">
              <a:off x="2969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flipH="1">
              <a:off x="3036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flipH="1">
              <a:off x="3104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flipH="1">
              <a:off x="3171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flipH="1">
              <a:off x="3239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nvCxnSpPr>
          <p:spPr>
            <a:xfrm flipH="1">
              <a:off x="3306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2" name="直接连接符 341"/>
            <p:cNvCxnSpPr/>
            <p:nvPr/>
          </p:nvCxnSpPr>
          <p:spPr>
            <a:xfrm flipH="1">
              <a:off x="3373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3" name="直接连接符 342"/>
            <p:cNvCxnSpPr/>
            <p:nvPr/>
          </p:nvCxnSpPr>
          <p:spPr>
            <a:xfrm flipH="1">
              <a:off x="3441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flipH="1">
              <a:off x="3508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5" name="直接连接符 344"/>
            <p:cNvCxnSpPr/>
            <p:nvPr/>
          </p:nvCxnSpPr>
          <p:spPr>
            <a:xfrm flipH="1">
              <a:off x="3576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6" name="直接连接符 345"/>
            <p:cNvCxnSpPr/>
            <p:nvPr/>
          </p:nvCxnSpPr>
          <p:spPr>
            <a:xfrm flipH="1">
              <a:off x="3643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7" name="直接连接符 346"/>
            <p:cNvCxnSpPr/>
            <p:nvPr/>
          </p:nvCxnSpPr>
          <p:spPr>
            <a:xfrm flipH="1">
              <a:off x="3711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8" name="直接连接符 347"/>
            <p:cNvCxnSpPr/>
            <p:nvPr/>
          </p:nvCxnSpPr>
          <p:spPr>
            <a:xfrm flipH="1">
              <a:off x="3778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9" name="直接连接符 348"/>
            <p:cNvCxnSpPr/>
            <p:nvPr/>
          </p:nvCxnSpPr>
          <p:spPr>
            <a:xfrm flipH="1">
              <a:off x="3846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0" name="直接连接符 349"/>
            <p:cNvCxnSpPr/>
            <p:nvPr/>
          </p:nvCxnSpPr>
          <p:spPr>
            <a:xfrm flipH="1">
              <a:off x="3913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1" name="直接连接符 350"/>
            <p:cNvCxnSpPr/>
            <p:nvPr/>
          </p:nvCxnSpPr>
          <p:spPr>
            <a:xfrm flipH="1">
              <a:off x="3981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2" name="直接连接符 351"/>
            <p:cNvCxnSpPr/>
            <p:nvPr/>
          </p:nvCxnSpPr>
          <p:spPr>
            <a:xfrm flipH="1">
              <a:off x="4048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3" name="直接连接符 352"/>
            <p:cNvCxnSpPr/>
            <p:nvPr/>
          </p:nvCxnSpPr>
          <p:spPr>
            <a:xfrm flipH="1">
              <a:off x="4115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4" name="直接连接符 353"/>
            <p:cNvCxnSpPr/>
            <p:nvPr/>
          </p:nvCxnSpPr>
          <p:spPr>
            <a:xfrm flipH="1">
              <a:off x="4183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5" name="直接连接符 354"/>
            <p:cNvCxnSpPr/>
            <p:nvPr/>
          </p:nvCxnSpPr>
          <p:spPr>
            <a:xfrm flipH="1">
              <a:off x="4250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6" name="直接连接符 355"/>
            <p:cNvCxnSpPr/>
            <p:nvPr/>
          </p:nvCxnSpPr>
          <p:spPr>
            <a:xfrm flipH="1">
              <a:off x="4318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7" name="直接连接符 356"/>
            <p:cNvCxnSpPr/>
            <p:nvPr/>
          </p:nvCxnSpPr>
          <p:spPr>
            <a:xfrm flipH="1">
              <a:off x="4385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p:nvPr/>
          </p:nvCxnSpPr>
          <p:spPr>
            <a:xfrm flipH="1">
              <a:off x="4453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p:nvPr/>
          </p:nvCxnSpPr>
          <p:spPr>
            <a:xfrm flipH="1">
              <a:off x="4520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0" name="直接连接符 359"/>
            <p:cNvCxnSpPr/>
            <p:nvPr/>
          </p:nvCxnSpPr>
          <p:spPr>
            <a:xfrm flipH="1">
              <a:off x="4588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1" name="直接连接符 360"/>
            <p:cNvCxnSpPr/>
            <p:nvPr/>
          </p:nvCxnSpPr>
          <p:spPr>
            <a:xfrm flipH="1">
              <a:off x="4655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2" name="直接连接符 361"/>
            <p:cNvCxnSpPr/>
            <p:nvPr/>
          </p:nvCxnSpPr>
          <p:spPr>
            <a:xfrm flipH="1">
              <a:off x="4722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3" name="直接连接符 362"/>
            <p:cNvCxnSpPr/>
            <p:nvPr/>
          </p:nvCxnSpPr>
          <p:spPr>
            <a:xfrm flipH="1">
              <a:off x="4790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4" name="直接连接符 363"/>
            <p:cNvCxnSpPr/>
            <p:nvPr/>
          </p:nvCxnSpPr>
          <p:spPr>
            <a:xfrm flipH="1">
              <a:off x="4857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5" name="直接连接符 364"/>
            <p:cNvCxnSpPr/>
            <p:nvPr/>
          </p:nvCxnSpPr>
          <p:spPr>
            <a:xfrm flipH="1">
              <a:off x="4925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6" name="直接连接符 365"/>
            <p:cNvCxnSpPr/>
            <p:nvPr/>
          </p:nvCxnSpPr>
          <p:spPr>
            <a:xfrm flipH="1">
              <a:off x="4992768"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grpSp>
        <p:nvGrpSpPr>
          <p:cNvPr id="1025" name="组合 1024"/>
          <p:cNvGrpSpPr/>
          <p:nvPr userDrawn="1"/>
        </p:nvGrpSpPr>
        <p:grpSpPr>
          <a:xfrm>
            <a:off x="7632105" y="844754"/>
            <a:ext cx="4785641" cy="85521"/>
            <a:chOff x="7393980" y="1661199"/>
            <a:chExt cx="4785641" cy="85521"/>
          </a:xfrm>
        </p:grpSpPr>
        <p:cxnSp>
          <p:nvCxnSpPr>
            <p:cNvPr id="369" name="直接连接符 368"/>
            <p:cNvCxnSpPr/>
            <p:nvPr/>
          </p:nvCxnSpPr>
          <p:spPr>
            <a:xfrm flipH="1">
              <a:off x="7393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0" name="直接连接符 369"/>
            <p:cNvCxnSpPr/>
            <p:nvPr/>
          </p:nvCxnSpPr>
          <p:spPr>
            <a:xfrm flipH="1">
              <a:off x="7461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p:nvPr/>
          </p:nvCxnSpPr>
          <p:spPr>
            <a:xfrm flipH="1">
              <a:off x="7528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flipH="1">
              <a:off x="7596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3" name="直接连接符 372"/>
            <p:cNvCxnSpPr/>
            <p:nvPr/>
          </p:nvCxnSpPr>
          <p:spPr>
            <a:xfrm flipH="1">
              <a:off x="7663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flipH="1">
              <a:off x="7731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5" name="直接连接符 374"/>
            <p:cNvCxnSpPr/>
            <p:nvPr/>
          </p:nvCxnSpPr>
          <p:spPr>
            <a:xfrm flipH="1">
              <a:off x="7798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6" name="直接连接符 375"/>
            <p:cNvCxnSpPr/>
            <p:nvPr/>
          </p:nvCxnSpPr>
          <p:spPr>
            <a:xfrm flipH="1">
              <a:off x="7866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7" name="直接连接符 376"/>
            <p:cNvCxnSpPr/>
            <p:nvPr/>
          </p:nvCxnSpPr>
          <p:spPr>
            <a:xfrm flipH="1">
              <a:off x="7933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p:nvPr/>
          </p:nvCxnSpPr>
          <p:spPr>
            <a:xfrm flipH="1">
              <a:off x="8001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flipH="1">
              <a:off x="8068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0" name="直接连接符 379"/>
            <p:cNvCxnSpPr/>
            <p:nvPr/>
          </p:nvCxnSpPr>
          <p:spPr>
            <a:xfrm flipH="1">
              <a:off x="8135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flipH="1">
              <a:off x="8203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flipH="1">
              <a:off x="8270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flipH="1">
              <a:off x="8338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4" name="直接连接符 383"/>
            <p:cNvCxnSpPr/>
            <p:nvPr/>
          </p:nvCxnSpPr>
          <p:spPr>
            <a:xfrm flipH="1">
              <a:off x="8405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flipH="1">
              <a:off x="8473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6" name="直接连接符 385"/>
            <p:cNvCxnSpPr/>
            <p:nvPr/>
          </p:nvCxnSpPr>
          <p:spPr>
            <a:xfrm flipH="1">
              <a:off x="8540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flipH="1">
              <a:off x="8608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flipH="1">
              <a:off x="8675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flipH="1">
              <a:off x="8742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flipH="1">
              <a:off x="8810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flipH="1">
              <a:off x="8877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flipH="1">
              <a:off x="8945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3" name="直接连接符 392"/>
            <p:cNvCxnSpPr/>
            <p:nvPr/>
          </p:nvCxnSpPr>
          <p:spPr>
            <a:xfrm flipH="1">
              <a:off x="9012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flipH="1">
              <a:off x="9080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flipH="1">
              <a:off x="9147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flipH="1">
              <a:off x="9215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flipH="1">
              <a:off x="9282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flipH="1">
              <a:off x="9350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9" name="直接连接符 398"/>
            <p:cNvCxnSpPr/>
            <p:nvPr/>
          </p:nvCxnSpPr>
          <p:spPr>
            <a:xfrm flipH="1">
              <a:off x="9417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0" name="直接连接符 399"/>
            <p:cNvCxnSpPr/>
            <p:nvPr/>
          </p:nvCxnSpPr>
          <p:spPr>
            <a:xfrm flipH="1">
              <a:off x="9484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1" name="直接连接符 400"/>
            <p:cNvCxnSpPr/>
            <p:nvPr/>
          </p:nvCxnSpPr>
          <p:spPr>
            <a:xfrm flipH="1">
              <a:off x="9552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2" name="直接连接符 401"/>
            <p:cNvCxnSpPr/>
            <p:nvPr/>
          </p:nvCxnSpPr>
          <p:spPr>
            <a:xfrm flipH="1">
              <a:off x="9619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3" name="直接连接符 402"/>
            <p:cNvCxnSpPr/>
            <p:nvPr/>
          </p:nvCxnSpPr>
          <p:spPr>
            <a:xfrm flipH="1">
              <a:off x="9687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4" name="直接连接符 403"/>
            <p:cNvCxnSpPr/>
            <p:nvPr/>
          </p:nvCxnSpPr>
          <p:spPr>
            <a:xfrm flipH="1">
              <a:off x="9754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5" name="直接连接符 404"/>
            <p:cNvCxnSpPr/>
            <p:nvPr/>
          </p:nvCxnSpPr>
          <p:spPr>
            <a:xfrm flipH="1">
              <a:off x="9822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6" name="直接连接符 405"/>
            <p:cNvCxnSpPr/>
            <p:nvPr/>
          </p:nvCxnSpPr>
          <p:spPr>
            <a:xfrm flipH="1">
              <a:off x="9889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7" name="直接连接符 406"/>
            <p:cNvCxnSpPr/>
            <p:nvPr/>
          </p:nvCxnSpPr>
          <p:spPr>
            <a:xfrm flipH="1">
              <a:off x="9957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8" name="直接连接符 407"/>
            <p:cNvCxnSpPr/>
            <p:nvPr/>
          </p:nvCxnSpPr>
          <p:spPr>
            <a:xfrm flipH="1">
              <a:off x="10024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9" name="直接连接符 408"/>
            <p:cNvCxnSpPr/>
            <p:nvPr/>
          </p:nvCxnSpPr>
          <p:spPr>
            <a:xfrm flipH="1">
              <a:off x="10091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0" name="直接连接符 409"/>
            <p:cNvCxnSpPr/>
            <p:nvPr/>
          </p:nvCxnSpPr>
          <p:spPr>
            <a:xfrm flipH="1">
              <a:off x="10159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1" name="直接连接符 410"/>
            <p:cNvCxnSpPr/>
            <p:nvPr/>
          </p:nvCxnSpPr>
          <p:spPr>
            <a:xfrm flipH="1">
              <a:off x="10226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2" name="直接连接符 411"/>
            <p:cNvCxnSpPr/>
            <p:nvPr/>
          </p:nvCxnSpPr>
          <p:spPr>
            <a:xfrm flipH="1">
              <a:off x="10294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3" name="直接连接符 412"/>
            <p:cNvCxnSpPr/>
            <p:nvPr/>
          </p:nvCxnSpPr>
          <p:spPr>
            <a:xfrm flipH="1">
              <a:off x="10361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4" name="直接连接符 413"/>
            <p:cNvCxnSpPr/>
            <p:nvPr/>
          </p:nvCxnSpPr>
          <p:spPr>
            <a:xfrm flipH="1">
              <a:off x="10429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5" name="直接连接符 414"/>
            <p:cNvCxnSpPr/>
            <p:nvPr/>
          </p:nvCxnSpPr>
          <p:spPr>
            <a:xfrm flipH="1">
              <a:off x="10496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6" name="直接连接符 415"/>
            <p:cNvCxnSpPr/>
            <p:nvPr/>
          </p:nvCxnSpPr>
          <p:spPr>
            <a:xfrm flipH="1">
              <a:off x="10564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7" name="直接连接符 416"/>
            <p:cNvCxnSpPr/>
            <p:nvPr/>
          </p:nvCxnSpPr>
          <p:spPr>
            <a:xfrm flipH="1">
              <a:off x="10631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8" name="直接连接符 417"/>
            <p:cNvCxnSpPr/>
            <p:nvPr/>
          </p:nvCxnSpPr>
          <p:spPr>
            <a:xfrm flipH="1">
              <a:off x="10699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9" name="直接连接符 418"/>
            <p:cNvCxnSpPr/>
            <p:nvPr/>
          </p:nvCxnSpPr>
          <p:spPr>
            <a:xfrm flipH="1">
              <a:off x="10766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0" name="直接连接符 419"/>
            <p:cNvCxnSpPr/>
            <p:nvPr/>
          </p:nvCxnSpPr>
          <p:spPr>
            <a:xfrm flipH="1">
              <a:off x="10833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1" name="直接连接符 420"/>
            <p:cNvCxnSpPr/>
            <p:nvPr/>
          </p:nvCxnSpPr>
          <p:spPr>
            <a:xfrm flipH="1">
              <a:off x="10901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2" name="直接连接符 421"/>
            <p:cNvCxnSpPr/>
            <p:nvPr/>
          </p:nvCxnSpPr>
          <p:spPr>
            <a:xfrm flipH="1">
              <a:off x="10968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3" name="直接连接符 422"/>
            <p:cNvCxnSpPr/>
            <p:nvPr/>
          </p:nvCxnSpPr>
          <p:spPr>
            <a:xfrm flipH="1">
              <a:off x="11036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4" name="直接连接符 423"/>
            <p:cNvCxnSpPr/>
            <p:nvPr/>
          </p:nvCxnSpPr>
          <p:spPr>
            <a:xfrm flipH="1">
              <a:off x="11103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5" name="直接连接符 424"/>
            <p:cNvCxnSpPr/>
            <p:nvPr/>
          </p:nvCxnSpPr>
          <p:spPr>
            <a:xfrm flipH="1">
              <a:off x="11171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p:nvPr/>
          </p:nvCxnSpPr>
          <p:spPr>
            <a:xfrm flipH="1">
              <a:off x="11238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p:nvPr/>
          </p:nvCxnSpPr>
          <p:spPr>
            <a:xfrm flipH="1">
              <a:off x="11306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p:nvPr/>
          </p:nvCxnSpPr>
          <p:spPr>
            <a:xfrm flipH="1">
              <a:off x="11373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9" name="直接连接符 428"/>
            <p:cNvCxnSpPr/>
            <p:nvPr/>
          </p:nvCxnSpPr>
          <p:spPr>
            <a:xfrm flipH="1">
              <a:off x="11440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flipH="1">
              <a:off x="11508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1" name="直接连接符 430"/>
            <p:cNvCxnSpPr/>
            <p:nvPr/>
          </p:nvCxnSpPr>
          <p:spPr>
            <a:xfrm flipH="1">
              <a:off x="11575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2" name="直接连接符 431"/>
            <p:cNvCxnSpPr/>
            <p:nvPr/>
          </p:nvCxnSpPr>
          <p:spPr>
            <a:xfrm flipH="1">
              <a:off x="11643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3" name="直接连接符 432"/>
            <p:cNvCxnSpPr/>
            <p:nvPr/>
          </p:nvCxnSpPr>
          <p:spPr>
            <a:xfrm flipH="1">
              <a:off x="11710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4" name="直接连接符 433"/>
            <p:cNvCxnSpPr/>
            <p:nvPr/>
          </p:nvCxnSpPr>
          <p:spPr>
            <a:xfrm flipH="1">
              <a:off x="11778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5" name="直接连接符 434"/>
            <p:cNvCxnSpPr/>
            <p:nvPr/>
          </p:nvCxnSpPr>
          <p:spPr>
            <a:xfrm flipH="1">
              <a:off x="11845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6" name="直接连接符 435"/>
            <p:cNvCxnSpPr/>
            <p:nvPr/>
          </p:nvCxnSpPr>
          <p:spPr>
            <a:xfrm flipH="1">
              <a:off x="11913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7" name="直接连接符 436"/>
            <p:cNvCxnSpPr/>
            <p:nvPr/>
          </p:nvCxnSpPr>
          <p:spPr>
            <a:xfrm flipH="1">
              <a:off x="11980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8" name="直接连接符 437"/>
            <p:cNvCxnSpPr/>
            <p:nvPr/>
          </p:nvCxnSpPr>
          <p:spPr>
            <a:xfrm flipH="1">
              <a:off x="12048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9" name="直接连接符 438"/>
            <p:cNvCxnSpPr/>
            <p:nvPr/>
          </p:nvCxnSpPr>
          <p:spPr>
            <a:xfrm flipH="1">
              <a:off x="12115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任意多边形: 形状 7"/>
          <p:cNvSpPr/>
          <p:nvPr userDrawn="1"/>
        </p:nvSpPr>
        <p:spPr>
          <a:xfrm>
            <a:off x="0" y="527685"/>
            <a:ext cx="1872615" cy="326390"/>
          </a:xfrm>
          <a:custGeom>
            <a:avLst/>
            <a:gdLst>
              <a:gd name="connsiteX0" fmla="*/ 0 w 2633632"/>
              <a:gd name="connsiteY0" fmla="*/ 0 h 738664"/>
              <a:gd name="connsiteX1" fmla="*/ 1908959 w 2633632"/>
              <a:gd name="connsiteY1" fmla="*/ 0 h 738664"/>
              <a:gd name="connsiteX2" fmla="*/ 2633632 w 2633632"/>
              <a:gd name="connsiteY2" fmla="*/ 738664 h 738664"/>
              <a:gd name="connsiteX3" fmla="*/ 0 w 2633632"/>
              <a:gd name="connsiteY3" fmla="*/ 738664 h 738664"/>
              <a:gd name="connsiteX0-1" fmla="*/ 0 w 2633632"/>
              <a:gd name="connsiteY0-2" fmla="*/ 0 h 738664"/>
              <a:gd name="connsiteX1-3" fmla="*/ 2255604 w 2633632"/>
              <a:gd name="connsiteY1-4" fmla="*/ 9526 h 738664"/>
              <a:gd name="connsiteX2-5" fmla="*/ 2633632 w 2633632"/>
              <a:gd name="connsiteY2-6" fmla="*/ 738664 h 738664"/>
              <a:gd name="connsiteX3-7" fmla="*/ 0 w 2633632"/>
              <a:gd name="connsiteY3-8" fmla="*/ 738664 h 738664"/>
              <a:gd name="connsiteX4" fmla="*/ 0 w 2633632"/>
              <a:gd name="connsiteY4" fmla="*/ 0 h 738664"/>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633632" h="738664">
                <a:moveTo>
                  <a:pt x="0" y="0"/>
                </a:moveTo>
                <a:lnTo>
                  <a:pt x="2255604" y="9526"/>
                </a:lnTo>
                <a:lnTo>
                  <a:pt x="2633632" y="738664"/>
                </a:lnTo>
                <a:lnTo>
                  <a:pt x="0" y="738664"/>
                </a:lnTo>
                <a:lnTo>
                  <a:pt x="0" y="0"/>
                </a:ln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 name="文本框 1"/>
          <p:cNvSpPr txBox="1"/>
          <p:nvPr userDrawn="1"/>
        </p:nvSpPr>
        <p:spPr>
          <a:xfrm>
            <a:off x="228633" y="588132"/>
            <a:ext cx="12446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消费品以旧换新</a:t>
            </a:r>
          </a:p>
        </p:txBody>
      </p:sp>
      <p:sp>
        <p:nvSpPr>
          <p:cNvPr id="4" name="文本框 3"/>
          <p:cNvSpPr txBox="1"/>
          <p:nvPr userDrawn="1"/>
        </p:nvSpPr>
        <p:spPr>
          <a:xfrm>
            <a:off x="26053" y="244931"/>
            <a:ext cx="16002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400" b="0" i="0" u="none" strike="noStrike" kern="1200" cap="none" spc="0" normalizeH="0" baseline="0" noProof="0" dirty="0">
                <a:ln>
                  <a:noFill/>
                </a:ln>
                <a:solidFill>
                  <a:srgbClr val="E52F25"/>
                </a:solidFill>
                <a:effectLst/>
                <a:uLnTx/>
                <a:uFillTx/>
                <a:latin typeface="思源黑体 CN Medium" panose="020B0600000000000000" pitchFamily="34" charset="-122"/>
                <a:ea typeface="思源黑体 CN Medium" panose="020B0600000000000000" pitchFamily="34" charset="-122"/>
                <a:cs typeface="+mn-ea"/>
              </a:rPr>
              <a:t>推动大规模设备更新</a:t>
            </a:r>
          </a:p>
        </p:txBody>
      </p:sp>
      <p:grpSp>
        <p:nvGrpSpPr>
          <p:cNvPr id="3" name="组合 2"/>
          <p:cNvGrpSpPr/>
          <p:nvPr userDrawn="1"/>
        </p:nvGrpSpPr>
        <p:grpSpPr>
          <a:xfrm>
            <a:off x="1652203" y="52852"/>
            <a:ext cx="10663621" cy="796033"/>
            <a:chOff x="3052" y="368"/>
            <a:chExt cx="16793" cy="1254"/>
          </a:xfrm>
        </p:grpSpPr>
        <p:sp>
          <p:nvSpPr>
            <p:cNvPr id="23" name="任意多边形: 形状 22"/>
            <p:cNvSpPr/>
            <p:nvPr userDrawn="1"/>
          </p:nvSpPr>
          <p:spPr>
            <a:xfrm flipV="1">
              <a:off x="3413" y="1505"/>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1" name="任意多边形: 形状 10"/>
            <p:cNvSpPr/>
            <p:nvPr userDrawn="1"/>
          </p:nvSpPr>
          <p:spPr>
            <a:xfrm>
              <a:off x="3052" y="490"/>
              <a:ext cx="460" cy="1130"/>
            </a:xfrm>
            <a:custGeom>
              <a:avLst/>
              <a:gdLst>
                <a:gd name="connsiteX0" fmla="*/ 292100 w 292100"/>
                <a:gd name="connsiteY0" fmla="*/ 717550 h 717550"/>
                <a:gd name="connsiteX1" fmla="*/ 0 w 292100"/>
                <a:gd name="connsiteY1" fmla="*/ 323850 h 717550"/>
                <a:gd name="connsiteX2" fmla="*/ 0 w 292100"/>
                <a:gd name="connsiteY2" fmla="*/ 0 h 717550"/>
              </a:gdLst>
              <a:ahLst/>
              <a:cxnLst>
                <a:cxn ang="0">
                  <a:pos x="connsiteX0" y="connsiteY0"/>
                </a:cxn>
                <a:cxn ang="0">
                  <a:pos x="connsiteX1" y="connsiteY1"/>
                </a:cxn>
                <a:cxn ang="0">
                  <a:pos x="connsiteX2" y="connsiteY2"/>
                </a:cxn>
              </a:cxnLst>
              <a:rect l="l" t="t" r="r" b="b"/>
              <a:pathLst>
                <a:path w="292100" h="717550">
                  <a:moveTo>
                    <a:pt x="292100" y="717550"/>
                  </a:moveTo>
                  <a:lnTo>
                    <a:pt x="0" y="323850"/>
                  </a:lnTo>
                  <a:lnTo>
                    <a:pt x="0" y="0"/>
                  </a:lnTo>
                </a:path>
              </a:pathLst>
            </a:custGeom>
            <a:noFill/>
            <a:ln>
              <a:solidFill>
                <a:srgbClr val="E52F25"/>
              </a:solidFill>
              <a:tailEnd type="ova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nvGrpSpPr>
            <p:cNvPr id="19" name="组合 18"/>
            <p:cNvGrpSpPr/>
            <p:nvPr userDrawn="1"/>
          </p:nvGrpSpPr>
          <p:grpSpPr>
            <a:xfrm>
              <a:off x="6112" y="368"/>
              <a:ext cx="1039" cy="971"/>
              <a:chOff x="4599074" y="2887690"/>
              <a:chExt cx="874626" cy="817535"/>
            </a:xfrm>
          </p:grpSpPr>
          <p:sp>
            <p:nvSpPr>
              <p:cNvPr id="13" name="星形: 五角 12"/>
              <p:cNvSpPr/>
              <p:nvPr/>
            </p:nvSpPr>
            <p:spPr>
              <a:xfrm rot="21302247">
                <a:off x="5099050" y="2887690"/>
                <a:ext cx="374650" cy="374650"/>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4" name="星形: 五角 13"/>
              <p:cNvSpPr/>
              <p:nvPr/>
            </p:nvSpPr>
            <p:spPr>
              <a:xfrm rot="1349718">
                <a:off x="4976106" y="3218370"/>
                <a:ext cx="165771" cy="165771"/>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星形: 五角 14"/>
              <p:cNvSpPr/>
              <p:nvPr/>
            </p:nvSpPr>
            <p:spPr>
              <a:xfrm rot="20910181">
                <a:off x="4680953" y="3042752"/>
                <a:ext cx="221912" cy="22191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6" name="星形: 五角 15"/>
              <p:cNvSpPr/>
              <p:nvPr/>
            </p:nvSpPr>
            <p:spPr>
              <a:xfrm rot="19438326">
                <a:off x="4599074" y="3325859"/>
                <a:ext cx="123977" cy="123977"/>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7" name="星形: 五角 16"/>
              <p:cNvSpPr/>
              <p:nvPr/>
            </p:nvSpPr>
            <p:spPr>
              <a:xfrm rot="1533668">
                <a:off x="4806321" y="3371693"/>
                <a:ext cx="153522" cy="15352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任意多边形: 形状 17"/>
              <p:cNvSpPr/>
              <p:nvPr/>
            </p:nvSpPr>
            <p:spPr>
              <a:xfrm>
                <a:off x="4681038" y="3136106"/>
                <a:ext cx="454819" cy="569119"/>
              </a:xfrm>
              <a:custGeom>
                <a:avLst/>
                <a:gdLst>
                  <a:gd name="connsiteX0" fmla="*/ 0 w 454819"/>
                  <a:gd name="connsiteY0" fmla="*/ 569119 h 569119"/>
                  <a:gd name="connsiteX1" fmla="*/ 123825 w 454819"/>
                  <a:gd name="connsiteY1" fmla="*/ 202407 h 569119"/>
                  <a:gd name="connsiteX2" fmla="*/ 454819 w 454819"/>
                  <a:gd name="connsiteY2" fmla="*/ 0 h 569119"/>
                  <a:gd name="connsiteX0-1" fmla="*/ 0 w 454819"/>
                  <a:gd name="connsiteY0-2" fmla="*/ 569119 h 569119"/>
                  <a:gd name="connsiteX1-3" fmla="*/ 133296 w 454819"/>
                  <a:gd name="connsiteY1-4" fmla="*/ 227667 h 569119"/>
                  <a:gd name="connsiteX2-5" fmla="*/ 454819 w 454819"/>
                  <a:gd name="connsiteY2-6" fmla="*/ 0 h 569119"/>
                  <a:gd name="connsiteX0-7" fmla="*/ 0 w 454819"/>
                  <a:gd name="connsiteY0-8" fmla="*/ 569119 h 569119"/>
                  <a:gd name="connsiteX1-9" fmla="*/ 133296 w 454819"/>
                  <a:gd name="connsiteY1-10" fmla="*/ 227667 h 569119"/>
                  <a:gd name="connsiteX2-11" fmla="*/ 454819 w 454819"/>
                  <a:gd name="connsiteY2-12" fmla="*/ 0 h 569119"/>
                  <a:gd name="connsiteX0-13" fmla="*/ 0 w 454819"/>
                  <a:gd name="connsiteY0-14" fmla="*/ 569119 h 569119"/>
                  <a:gd name="connsiteX1-15" fmla="*/ 133296 w 454819"/>
                  <a:gd name="connsiteY1-16" fmla="*/ 227667 h 569119"/>
                  <a:gd name="connsiteX2-17" fmla="*/ 454819 w 454819"/>
                  <a:gd name="connsiteY2-18" fmla="*/ 0 h 569119"/>
                  <a:gd name="connsiteX0-19" fmla="*/ 0 w 454819"/>
                  <a:gd name="connsiteY0-20" fmla="*/ 569119 h 569119"/>
                  <a:gd name="connsiteX1-21" fmla="*/ 133296 w 454819"/>
                  <a:gd name="connsiteY1-22" fmla="*/ 227667 h 569119"/>
                  <a:gd name="connsiteX2-23" fmla="*/ 454819 w 454819"/>
                  <a:gd name="connsiteY2-24" fmla="*/ 0 h 569119"/>
                </a:gdLst>
                <a:ahLst/>
                <a:cxnLst>
                  <a:cxn ang="0">
                    <a:pos x="connsiteX0-1" y="connsiteY0-2"/>
                  </a:cxn>
                  <a:cxn ang="0">
                    <a:pos x="connsiteX1-3" y="connsiteY1-4"/>
                  </a:cxn>
                  <a:cxn ang="0">
                    <a:pos x="connsiteX2-5" y="connsiteY2-6"/>
                  </a:cxn>
                </a:cxnLst>
                <a:rect l="l" t="t" r="r" b="b"/>
                <a:pathLst>
                  <a:path w="454819" h="569119">
                    <a:moveTo>
                      <a:pt x="0" y="569119"/>
                    </a:moveTo>
                    <a:cubicBezTo>
                      <a:pt x="24011" y="433189"/>
                      <a:pt x="66964" y="309889"/>
                      <a:pt x="133296" y="227667"/>
                    </a:cubicBezTo>
                    <a:cubicBezTo>
                      <a:pt x="199628" y="145445"/>
                      <a:pt x="327223" y="53777"/>
                      <a:pt x="454819" y="0"/>
                    </a:cubicBezTo>
                  </a:path>
                </a:pathLst>
              </a:custGeom>
              <a:noFill/>
              <a:ln w="6350">
                <a:gradFill>
                  <a:gsLst>
                    <a:gs pos="0">
                      <a:srgbClr val="F7C500">
                        <a:alpha val="9000"/>
                      </a:srgbClr>
                    </a:gs>
                    <a:gs pos="50000">
                      <a:srgbClr val="F7C500"/>
                    </a:gs>
                    <a:gs pos="100000">
                      <a:srgbClr val="F7C500">
                        <a:alpha val="31000"/>
                      </a:srgbClr>
                    </a:gs>
                  </a:gsLst>
                  <a:lin ang="5400000" scaled="1"/>
                </a:gra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20" name="任意多边形: 形状 19"/>
            <p:cNvSpPr/>
            <p:nvPr userDrawn="1"/>
          </p:nvSpPr>
          <p:spPr>
            <a:xfrm flipV="1">
              <a:off x="3413" y="1330"/>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ysClr val="window" lastClr="FFFFFF">
                <a:lumMod val="95000"/>
              </a:sysClr>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6" name="文本框 5"/>
          <p:cNvSpPr txBox="1"/>
          <p:nvPr userDrawn="1"/>
        </p:nvSpPr>
        <p:spPr>
          <a:xfrm>
            <a:off x="3884149" y="88750"/>
            <a:ext cx="12237786"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tx1"/>
                </a:solidFill>
                <a:effectLst/>
                <a:uLnTx/>
                <a:uFillTx/>
                <a:latin typeface="思源宋体 CN Heavy" panose="02020900000000000000" pitchFamily="18" charset="-122"/>
                <a:ea typeface="思源宋体 CN Heavy" panose="02020900000000000000" pitchFamily="18" charset="-122"/>
                <a:cs typeface="+mn-ea"/>
              </a:rPr>
              <a:t>             </a:t>
            </a:r>
            <a:r>
              <a:rPr kumimoji="0" lang="zh-CN" altLang="en-US" sz="3200" b="0" i="0" u="none" strike="noStrike" kern="1200" cap="none" spc="0" normalizeH="0" baseline="0" noProof="0" dirty="0">
                <a:ln>
                  <a:noFill/>
                </a:ln>
                <a:solidFill>
                  <a:schemeClr val="tx1"/>
                </a:solidFill>
                <a:effectLst/>
                <a:uLnTx/>
                <a:uFillTx/>
                <a:latin typeface="思源宋体 CN Heavy" panose="02020900000000000000" pitchFamily="18" charset="-122"/>
                <a:ea typeface="思源宋体 CN Heavy" panose="02020900000000000000" pitchFamily="18" charset="-122"/>
                <a:cs typeface="+mn-ea"/>
              </a:rPr>
              <a:t>政策分析</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4" name="组合 13"/>
          <p:cNvGrpSpPr/>
          <p:nvPr userDrawn="1"/>
        </p:nvGrpSpPr>
        <p:grpSpPr>
          <a:xfrm>
            <a:off x="-521970" y="309880"/>
            <a:ext cx="13475970" cy="521970"/>
            <a:chOff x="-822" y="968"/>
            <a:chExt cx="21222" cy="822"/>
          </a:xfrm>
        </p:grpSpPr>
        <p:cxnSp>
          <p:nvCxnSpPr>
            <p:cNvPr id="7" name="直接连接符 6"/>
            <p:cNvCxnSpPr/>
            <p:nvPr userDrawn="1"/>
          </p:nvCxnSpPr>
          <p:spPr>
            <a:xfrm>
              <a:off x="450" y="1355"/>
              <a:ext cx="4752"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8" name="直接连接符 7"/>
            <p:cNvCxnSpPr/>
            <p:nvPr userDrawn="1"/>
          </p:nvCxnSpPr>
          <p:spPr>
            <a:xfrm>
              <a:off x="-822" y="1520"/>
              <a:ext cx="55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nvGrpSpPr>
            <p:cNvPr id="11" name="组合 10"/>
            <p:cNvGrpSpPr/>
            <p:nvPr userDrawn="1"/>
          </p:nvGrpSpPr>
          <p:grpSpPr>
            <a:xfrm>
              <a:off x="14124" y="1355"/>
              <a:ext cx="6276" cy="165"/>
              <a:chOff x="12246" y="1355"/>
              <a:chExt cx="6276" cy="165"/>
            </a:xfrm>
          </p:grpSpPr>
          <p:cxnSp>
            <p:nvCxnSpPr>
              <p:cNvPr id="10" name="直接连接符 9"/>
              <p:cNvCxnSpPr/>
              <p:nvPr userDrawn="1"/>
            </p:nvCxnSpPr>
            <p:spPr>
              <a:xfrm>
                <a:off x="12822" y="1355"/>
                <a:ext cx="57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2" name="直接连接符 11"/>
              <p:cNvCxnSpPr/>
              <p:nvPr userDrawn="1"/>
            </p:nvCxnSpPr>
            <p:spPr>
              <a:xfrm>
                <a:off x="12246" y="1520"/>
                <a:ext cx="49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sp>
          <p:nvSpPr>
            <p:cNvPr id="2" name="文本框 1"/>
            <p:cNvSpPr txBox="1"/>
            <p:nvPr userDrawn="1"/>
          </p:nvSpPr>
          <p:spPr>
            <a:xfrm>
              <a:off x="5160" y="968"/>
              <a:ext cx="2625" cy="822"/>
            </a:xfrm>
            <a:prstGeom prst="rect">
              <a:avLst/>
            </a:prstGeom>
            <a:noFill/>
          </p:spPr>
          <p:txBody>
            <a:bodyPr wrap="square" rtlCol="0">
              <a:spAutoFit/>
            </a:bodyPr>
            <a:lstStyle>
              <a:defPPr>
                <a:defRPr lang="zh-CN"/>
              </a:defPPr>
              <a:lvl1pPr algn="ctr">
                <a:defRPr sz="2400">
                  <a:gradFill flip="none" rotWithShape="1">
                    <a:gsLst>
                      <a:gs pos="0">
                        <a:srgbClr val="BE1B1A"/>
                      </a:gs>
                      <a:gs pos="100000">
                        <a:srgbClr val="BE1B1A">
                          <a:lumMod val="76000"/>
                        </a:srgbClr>
                      </a:gs>
                    </a:gsLst>
                    <a:lin ang="16200000" scaled="1"/>
                    <a:tileRect/>
                  </a:gradFill>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5706A"/>
                  </a:solidFill>
                  <a:effectLst/>
                  <a:uLnTx/>
                  <a:uFillTx/>
                  <a:latin typeface="思源宋体 CN Heavy" panose="02020900000000000000" pitchFamily="18" charset="-122"/>
                  <a:ea typeface="思源宋体 CN Heavy" panose="02020900000000000000" pitchFamily="18" charset="-122"/>
                  <a:cs typeface="+mn-ea"/>
                </a:rPr>
                <a:t>政策解读</a:t>
              </a:r>
            </a:p>
          </p:txBody>
        </p:sp>
        <p:sp>
          <p:nvSpPr>
            <p:cNvPr id="4" name="平行四边形 3"/>
            <p:cNvSpPr/>
            <p:nvPr userDrawn="1"/>
          </p:nvSpPr>
          <p:spPr>
            <a:xfrm>
              <a:off x="7655" y="1071"/>
              <a:ext cx="6470" cy="557"/>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5" name="文本框 4"/>
            <p:cNvSpPr txBox="1"/>
            <p:nvPr userDrawn="1"/>
          </p:nvSpPr>
          <p:spPr>
            <a:xfrm>
              <a:off x="7655" y="1091"/>
              <a:ext cx="6469"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推动大规模设备更新和消费品以旧换新</a:t>
              </a:r>
            </a:p>
          </p:txBody>
        </p:sp>
        <p:grpSp>
          <p:nvGrpSpPr>
            <p:cNvPr id="21" name="组合 20"/>
            <p:cNvGrpSpPr/>
            <p:nvPr userDrawn="1"/>
          </p:nvGrpSpPr>
          <p:grpSpPr>
            <a:xfrm>
              <a:off x="9481" y="1384"/>
              <a:ext cx="4868" cy="406"/>
              <a:chOff x="4838301" y="1097063"/>
              <a:chExt cx="3091120" cy="258027"/>
            </a:xfrm>
          </p:grpSpPr>
          <p:sp>
            <p:nvSpPr>
              <p:cNvPr id="17"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椭圆 17"/>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633095" y="428625"/>
            <a:ext cx="460375" cy="262255"/>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pic>
        <p:nvPicPr>
          <p:cNvPr id="6" name="图片 5" descr="2023103000011"/>
          <p:cNvPicPr>
            <a:picLocks noChangeAspect="1"/>
          </p:cNvPicPr>
          <p:nvPr userDrawn="1">
            <p:custDataLst>
              <p:tags r:id="rId1"/>
            </p:custDataLst>
          </p:nvPr>
        </p:nvPicPr>
        <p:blipFill>
          <a:blip r:embed="rId3"/>
          <a:stretch>
            <a:fillRect/>
          </a:stretch>
        </p:blipFill>
        <p:spPr>
          <a:xfrm>
            <a:off x="9137650" y="65405"/>
            <a:ext cx="3054350" cy="101790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6F8F8"/>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空白">
    <p:bg>
      <p:bgPr>
        <a:solidFill>
          <a:srgbClr val="F6F8F8"/>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5CE2E7-D22A-422C-A962-6BC860D6EE26}" type="slidenum">
              <a:rPr lang="zh-CN" altLang="en-US" smtClean="0"/>
              <a:t>‹#›</a:t>
            </a:fld>
            <a:endParaRPr lang="zh-CN" altLang="en-US"/>
          </a:p>
        </p:txBody>
      </p:sp>
      <p:sp>
        <p:nvSpPr>
          <p:cNvPr id="6" name="标题 5"/>
          <p:cNvSpPr>
            <a:spLocks noGrp="1"/>
          </p:cNvSpPr>
          <p:nvPr>
            <p:ph type="title" hasCustomPrompt="1"/>
          </p:nvPr>
        </p:nvSpPr>
        <p:spPr>
          <a:xfrm>
            <a:off x="606425" y="508455"/>
            <a:ext cx="10515600" cy="476704"/>
          </a:xfrm>
        </p:spPr>
        <p:txBody>
          <a:bodyPr>
            <a:normAutofit/>
          </a:bodyPr>
          <a:lstStyle>
            <a:lvl1pPr>
              <a:lnSpc>
                <a:spcPct val="100000"/>
              </a:lnSpc>
              <a:defRPr sz="2800">
                <a:solidFill>
                  <a:schemeClr val="tx1">
                    <a:lumMod val="75000"/>
                    <a:lumOff val="25000"/>
                  </a:schemeClr>
                </a:solidFill>
              </a:defRPr>
            </a:lvl1pPr>
          </a:lstStyle>
          <a:p>
            <a:r>
              <a:rPr lang="zh-CN" altLang="en-US" dirty="0"/>
              <a:t>输入内容标题</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364759" y="169683"/>
            <a:ext cx="1751315" cy="575751"/>
            <a:chOff x="364759" y="169683"/>
            <a:chExt cx="1751315" cy="575751"/>
          </a:xfrm>
        </p:grpSpPr>
        <p:grpSp>
          <p:nvGrpSpPr>
            <p:cNvPr id="16" name="组合 15"/>
            <p:cNvGrpSpPr/>
            <p:nvPr/>
          </p:nvGrpSpPr>
          <p:grpSpPr>
            <a:xfrm>
              <a:off x="364759" y="169683"/>
              <a:ext cx="1416416" cy="575751"/>
              <a:chOff x="2594622" y="1101100"/>
              <a:chExt cx="1984019" cy="806472"/>
            </a:xfrm>
          </p:grpSpPr>
          <p:sp>
            <p:nvSpPr>
              <p:cNvPr id="20" name="文本框 19"/>
              <p:cNvSpPr txBox="1"/>
              <p:nvPr/>
            </p:nvSpPr>
            <p:spPr>
              <a:xfrm>
                <a:off x="2594623" y="1101100"/>
                <a:ext cx="1984018" cy="558584"/>
              </a:xfrm>
              <a:prstGeom prst="rect">
                <a:avLst/>
              </a:prstGeom>
              <a:noFill/>
            </p:spPr>
            <p:txBody>
              <a:bodyPr wrap="square" rtlCol="0">
                <a:spAutoFit/>
              </a:bodyPr>
              <a:lstStyle/>
              <a:p>
                <a:r>
                  <a:rPr lang="zh-CN" altLang="en-US" sz="2000" b="1" kern="0" spc="40" dirty="0">
                    <a:solidFill>
                      <a:schemeClr val="tx1">
                        <a:lumMod val="85000"/>
                        <a:lumOff val="15000"/>
                      </a:schemeClr>
                    </a:solidFill>
                    <a:latin typeface="等线" panose="02010600030101010101" pitchFamily="2" charset="-122"/>
                    <a:ea typeface="Microsoft YaHei UI" panose="020B0503020204020204" pitchFamily="34" charset="-122"/>
                  </a:rPr>
                  <a:t>第二部分</a:t>
                </a:r>
              </a:p>
            </p:txBody>
          </p:sp>
          <p:sp>
            <p:nvSpPr>
              <p:cNvPr id="21" name="文本框 20"/>
              <p:cNvSpPr txBox="1"/>
              <p:nvPr/>
            </p:nvSpPr>
            <p:spPr>
              <a:xfrm>
                <a:off x="2594622" y="1477961"/>
                <a:ext cx="1807897" cy="429611"/>
              </a:xfrm>
              <a:prstGeom prst="rect">
                <a:avLst/>
              </a:prstGeom>
              <a:noFill/>
            </p:spPr>
            <p:txBody>
              <a:bodyPr wrap="square" rtlCol="0">
                <a:spAutoFit/>
              </a:bodyPr>
              <a:lstStyle/>
              <a:p>
                <a:r>
                  <a:rPr lang="en-US" altLang="zh-CN" sz="1400" dirty="0">
                    <a:solidFill>
                      <a:schemeClr val="accent2">
                        <a:lumMod val="50000"/>
                      </a:schemeClr>
                    </a:solidFill>
                    <a:latin typeface="阿里巴巴普惠体 B" panose="00020600040101010101" charset="-122"/>
                  </a:rPr>
                  <a:t>// PART 02</a:t>
                </a:r>
                <a:endParaRPr lang="zh-CN" altLang="en-US" sz="1400" dirty="0">
                  <a:solidFill>
                    <a:schemeClr val="accent2">
                      <a:lumMod val="50000"/>
                    </a:schemeClr>
                  </a:solidFill>
                  <a:latin typeface="阿里巴巴普惠体 B" panose="00020600040101010101" charset="-122"/>
                </a:endParaRPr>
              </a:p>
            </p:txBody>
          </p:sp>
        </p:grpSp>
        <p:grpSp>
          <p:nvGrpSpPr>
            <p:cNvPr id="17" name="组合 16"/>
            <p:cNvGrpSpPr/>
            <p:nvPr/>
          </p:nvGrpSpPr>
          <p:grpSpPr>
            <a:xfrm>
              <a:off x="1655439" y="280175"/>
              <a:ext cx="460635" cy="262058"/>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8406544-3376-4519-BD5A-4FF37B9FFC9E}"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5CE2E7-D22A-422C-A962-6BC860D6EE26}"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12" name="矩形: 圆角 111"/>
          <p:cNvSpPr/>
          <p:nvPr userDrawn="1"/>
        </p:nvSpPr>
        <p:spPr>
          <a:xfrm>
            <a:off x="508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4" name="Picture 3" descr="E:\0000000我图PPT\00001PNG素材\01党委政府\小鸟4646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组合 37"/>
          <p:cNvGrpSpPr/>
          <p:nvPr userDrawn="1"/>
        </p:nvGrpSpPr>
        <p:grpSpPr>
          <a:xfrm>
            <a:off x="3547917" y="387749"/>
            <a:ext cx="5104093" cy="155176"/>
            <a:chOff x="3547917" y="730649"/>
            <a:chExt cx="5104093" cy="155176"/>
          </a:xfrm>
        </p:grpSpPr>
        <p:grpSp>
          <p:nvGrpSpPr>
            <p:cNvPr id="39" name="组合 38"/>
            <p:cNvGrpSpPr/>
            <p:nvPr/>
          </p:nvGrpSpPr>
          <p:grpSpPr>
            <a:xfrm>
              <a:off x="3547917" y="730649"/>
              <a:ext cx="1525710" cy="155176"/>
              <a:chOff x="2803403" y="668030"/>
              <a:chExt cx="1525710" cy="155176"/>
            </a:xfrm>
          </p:grpSpPr>
          <p:sp>
            <p:nvSpPr>
              <p:cNvPr id="43" name="平行四边形 42"/>
              <p:cNvSpPr/>
              <p:nvPr/>
            </p:nvSpPr>
            <p:spPr>
              <a:xfrm flipV="1">
                <a:off x="2835252" y="749577"/>
                <a:ext cx="1493861" cy="73629"/>
              </a:xfrm>
              <a:prstGeom prst="parallelogram">
                <a:avLst>
                  <a:gd name="adj" fmla="val 46270"/>
                </a:avLst>
              </a:prstGeom>
              <a:gradFill>
                <a:gsLst>
                  <a:gs pos="0">
                    <a:srgbClr val="DE352E"/>
                  </a:gs>
                  <a:gs pos="70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44" name="平行四边形 43"/>
              <p:cNvSpPr/>
              <p:nvPr/>
            </p:nvSpPr>
            <p:spPr>
              <a:xfrm flipV="1">
                <a:off x="2803403" y="668030"/>
                <a:ext cx="1063935" cy="56324"/>
              </a:xfrm>
              <a:prstGeom prst="parallelogram">
                <a:avLst>
                  <a:gd name="adj" fmla="val 46270"/>
                </a:avLst>
              </a:prstGeom>
              <a:gradFill>
                <a:gsLst>
                  <a:gs pos="0">
                    <a:srgbClr val="DE352E"/>
                  </a:gs>
                  <a:gs pos="57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grpSp>
        <p:grpSp>
          <p:nvGrpSpPr>
            <p:cNvPr id="40" name="组合 39"/>
            <p:cNvGrpSpPr/>
            <p:nvPr/>
          </p:nvGrpSpPr>
          <p:grpSpPr>
            <a:xfrm flipH="1">
              <a:off x="7126300" y="730649"/>
              <a:ext cx="1525710" cy="155176"/>
              <a:chOff x="2803403" y="668030"/>
              <a:chExt cx="1525710" cy="155176"/>
            </a:xfrm>
          </p:grpSpPr>
          <p:sp>
            <p:nvSpPr>
              <p:cNvPr id="41" name="平行四边形 40"/>
              <p:cNvSpPr/>
              <p:nvPr/>
            </p:nvSpPr>
            <p:spPr>
              <a:xfrm flipV="1">
                <a:off x="2835252" y="749577"/>
                <a:ext cx="1493861" cy="73629"/>
              </a:xfrm>
              <a:prstGeom prst="parallelogram">
                <a:avLst>
                  <a:gd name="adj" fmla="val 46270"/>
                </a:avLst>
              </a:prstGeom>
              <a:gradFill>
                <a:gsLst>
                  <a:gs pos="0">
                    <a:srgbClr val="DE352E"/>
                  </a:gs>
                  <a:gs pos="70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42" name="平行四边形 41"/>
              <p:cNvSpPr/>
              <p:nvPr/>
            </p:nvSpPr>
            <p:spPr>
              <a:xfrm flipV="1">
                <a:off x="2803403" y="668030"/>
                <a:ext cx="1063935" cy="56324"/>
              </a:xfrm>
              <a:prstGeom prst="parallelogram">
                <a:avLst>
                  <a:gd name="adj" fmla="val 46270"/>
                </a:avLst>
              </a:prstGeom>
              <a:gradFill>
                <a:gsLst>
                  <a:gs pos="0">
                    <a:srgbClr val="DE352E"/>
                  </a:gs>
                  <a:gs pos="57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grpSp>
      </p:grpSp>
      <p:sp>
        <p:nvSpPr>
          <p:cNvPr id="45" name="文本框 44"/>
          <p:cNvSpPr txBox="1"/>
          <p:nvPr userDrawn="1"/>
        </p:nvSpPr>
        <p:spPr>
          <a:xfrm>
            <a:off x="3048000" y="98413"/>
            <a:ext cx="6096000" cy="521970"/>
          </a:xfrm>
          <a:prstGeom prst="rect">
            <a:avLst/>
          </a:prstGeom>
          <a:noFill/>
        </p:spPr>
        <p:txBody>
          <a:bodyPr wrap="square">
            <a:spAutoFit/>
          </a:bodyPr>
          <a:lstStyle/>
          <a:p>
            <a:pPr algn="ctr"/>
            <a:r>
              <a:rPr lang="zh-CN" altLang="en-US" sz="2800" i="0" dirty="0">
                <a:solidFill>
                  <a:srgbClr val="333333"/>
                </a:solidFill>
                <a:effectLst/>
                <a:latin typeface="思源宋体 CN Heavy" panose="02020900000000000000" pitchFamily="18" charset="-122"/>
                <a:ea typeface="思源宋体 CN Heavy" panose="02020900000000000000" pitchFamily="18" charset="-122"/>
              </a:rPr>
              <a:t>如何谋划项目</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069E505-FB3E-4240-9B36-90520F4BB190}" type="datetimeFigureOut">
              <a:rPr lang="zh-CN" altLang="en-US" smtClean="0"/>
              <a:t>2024/5/11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FBCED3-AC64-49BF-91EA-2F4E3293CB6E}"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2" name="矩形: 圆角 111"/>
          <p:cNvSpPr/>
          <p:nvPr userDrawn="1"/>
        </p:nvSpPr>
        <p:spPr>
          <a:xfrm>
            <a:off x="508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grpSp>
        <p:nvGrpSpPr>
          <p:cNvPr id="6" name="组合 5"/>
          <p:cNvGrpSpPr/>
          <p:nvPr userDrawn="1"/>
        </p:nvGrpSpPr>
        <p:grpSpPr>
          <a:xfrm>
            <a:off x="-45720" y="454342"/>
            <a:ext cx="12283440" cy="104775"/>
            <a:chOff x="60960" y="1077912"/>
            <a:chExt cx="12283440" cy="104775"/>
          </a:xfrm>
        </p:grpSpPr>
        <p:cxnSp>
          <p:nvCxnSpPr>
            <p:cNvPr id="7" name="直接连接符 6"/>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8" name="直接连接符 7"/>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0" name="直接连接符 9"/>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2" name="直接连接符 11"/>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pSp>
        <p:nvGrpSpPr>
          <p:cNvPr id="9" name="组合 8"/>
          <p:cNvGrpSpPr/>
          <p:nvPr userDrawn="1"/>
        </p:nvGrpSpPr>
        <p:grpSpPr>
          <a:xfrm>
            <a:off x="3827147" y="113597"/>
            <a:ext cx="4379593" cy="550326"/>
            <a:chOff x="3827147" y="579974"/>
            <a:chExt cx="4379593" cy="550326"/>
          </a:xfrm>
        </p:grpSpPr>
        <p:sp>
          <p:nvSpPr>
            <p:cNvPr id="13" name="平行四边形 12"/>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4" name="文本框 13"/>
            <p:cNvSpPr txBox="1"/>
            <p:nvPr/>
          </p:nvSpPr>
          <p:spPr>
            <a:xfrm>
              <a:off x="3988934" y="621653"/>
              <a:ext cx="41701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我市行动路径</a:t>
              </a:r>
            </a:p>
          </p:txBody>
        </p:sp>
        <p:grpSp>
          <p:nvGrpSpPr>
            <p:cNvPr id="15" name="组合 14"/>
            <p:cNvGrpSpPr/>
            <p:nvPr/>
          </p:nvGrpSpPr>
          <p:grpSpPr>
            <a:xfrm>
              <a:off x="5115620" y="872273"/>
              <a:ext cx="3091120" cy="258027"/>
              <a:chOff x="4838301" y="1097063"/>
              <a:chExt cx="3091120" cy="258027"/>
            </a:xfrm>
          </p:grpSpPr>
          <p:sp>
            <p:nvSpPr>
              <p:cNvPr id="16"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椭圆 17"/>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633095" y="428625"/>
            <a:ext cx="460375" cy="262255"/>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pic>
        <p:nvPicPr>
          <p:cNvPr id="6" name="图片 5" descr="2023103000011"/>
          <p:cNvPicPr>
            <a:picLocks noChangeAspect="1"/>
          </p:cNvPicPr>
          <p:nvPr userDrawn="1">
            <p:custDataLst>
              <p:tags r:id="rId1"/>
            </p:custDataLst>
          </p:nvPr>
        </p:nvPicPr>
        <p:blipFill>
          <a:blip r:embed="rId3"/>
          <a:stretch>
            <a:fillRect/>
          </a:stretch>
        </p:blipFill>
        <p:spPr>
          <a:xfrm>
            <a:off x="9137650" y="65405"/>
            <a:ext cx="3054350" cy="1017905"/>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364759" y="169683"/>
            <a:ext cx="1751315" cy="575751"/>
            <a:chOff x="364759" y="169683"/>
            <a:chExt cx="1751315" cy="575751"/>
          </a:xfrm>
        </p:grpSpPr>
        <p:grpSp>
          <p:nvGrpSpPr>
            <p:cNvPr id="16" name="组合 15"/>
            <p:cNvGrpSpPr/>
            <p:nvPr/>
          </p:nvGrpSpPr>
          <p:grpSpPr>
            <a:xfrm>
              <a:off x="364759" y="169683"/>
              <a:ext cx="1416416" cy="575751"/>
              <a:chOff x="2594622" y="1101100"/>
              <a:chExt cx="1984019" cy="806472"/>
            </a:xfrm>
          </p:grpSpPr>
          <p:sp>
            <p:nvSpPr>
              <p:cNvPr id="20" name="文本框 19"/>
              <p:cNvSpPr txBox="1"/>
              <p:nvPr/>
            </p:nvSpPr>
            <p:spPr>
              <a:xfrm>
                <a:off x="2594623" y="1101100"/>
                <a:ext cx="1984018" cy="558584"/>
              </a:xfrm>
              <a:prstGeom prst="rect">
                <a:avLst/>
              </a:prstGeom>
              <a:noFill/>
            </p:spPr>
            <p:txBody>
              <a:bodyPr wrap="square" rtlCol="0">
                <a:spAutoFit/>
              </a:bodyPr>
              <a:lstStyle/>
              <a:p>
                <a:r>
                  <a:rPr lang="zh-CN" altLang="en-US" sz="2000" b="1" kern="0" spc="40" dirty="0">
                    <a:solidFill>
                      <a:schemeClr val="tx1">
                        <a:lumMod val="85000"/>
                        <a:lumOff val="15000"/>
                      </a:schemeClr>
                    </a:solidFill>
                    <a:latin typeface="等线" panose="02010600030101010101" pitchFamily="2" charset="-122"/>
                    <a:ea typeface="Microsoft YaHei UI" panose="020B0503020204020204" pitchFamily="34" charset="-122"/>
                  </a:rPr>
                  <a:t>第二部分</a:t>
                </a:r>
              </a:p>
            </p:txBody>
          </p:sp>
          <p:sp>
            <p:nvSpPr>
              <p:cNvPr id="21" name="文本框 20"/>
              <p:cNvSpPr txBox="1"/>
              <p:nvPr/>
            </p:nvSpPr>
            <p:spPr>
              <a:xfrm>
                <a:off x="2594622" y="1477961"/>
                <a:ext cx="1807897" cy="429611"/>
              </a:xfrm>
              <a:prstGeom prst="rect">
                <a:avLst/>
              </a:prstGeom>
              <a:noFill/>
            </p:spPr>
            <p:txBody>
              <a:bodyPr wrap="square" rtlCol="0">
                <a:spAutoFit/>
              </a:bodyPr>
              <a:lstStyle/>
              <a:p>
                <a:r>
                  <a:rPr lang="en-US" altLang="zh-CN" sz="1400" dirty="0">
                    <a:solidFill>
                      <a:schemeClr val="accent2">
                        <a:lumMod val="50000"/>
                      </a:schemeClr>
                    </a:solidFill>
                    <a:latin typeface="阿里巴巴普惠体 B" panose="00020600040101010101" charset="-122"/>
                  </a:rPr>
                  <a:t>// PART 02</a:t>
                </a:r>
                <a:endParaRPr lang="zh-CN" altLang="en-US" sz="1400" dirty="0">
                  <a:solidFill>
                    <a:schemeClr val="accent2">
                      <a:lumMod val="50000"/>
                    </a:schemeClr>
                  </a:solidFill>
                  <a:latin typeface="阿里巴巴普惠体 B" panose="00020600040101010101" charset="-122"/>
                </a:endParaRPr>
              </a:p>
            </p:txBody>
          </p:sp>
        </p:grpSp>
        <p:grpSp>
          <p:nvGrpSpPr>
            <p:cNvPr id="17" name="组合 16"/>
            <p:cNvGrpSpPr/>
            <p:nvPr/>
          </p:nvGrpSpPr>
          <p:grpSpPr>
            <a:xfrm>
              <a:off x="1655439" y="280175"/>
              <a:ext cx="460635" cy="262058"/>
              <a:chOff x="4914900" y="2023291"/>
              <a:chExt cx="963005" cy="547861"/>
            </a:xfrm>
          </p:grpSpPr>
          <p:sp>
            <p:nvSpPr>
              <p:cNvPr id="18" name="箭头: V 形 17"/>
              <p:cNvSpPr/>
              <p:nvPr/>
            </p:nvSpPr>
            <p:spPr>
              <a:xfrm>
                <a:off x="4914900" y="2023291"/>
                <a:ext cx="547859" cy="547859"/>
              </a:xfrm>
              <a:prstGeom prst="chevron">
                <a:avLst/>
              </a:prstGeom>
              <a:solidFill>
                <a:srgbClr val="EF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sp>
            <p:nvSpPr>
              <p:cNvPr id="19" name="箭头: V 形 18"/>
              <p:cNvSpPr/>
              <p:nvPr/>
            </p:nvSpPr>
            <p:spPr>
              <a:xfrm>
                <a:off x="5330046" y="2023293"/>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9" name="矩形: 圆角 28"/>
          <p:cNvSpPr/>
          <p:nvPr userDrawn="1"/>
        </p:nvSpPr>
        <p:spPr>
          <a:xfrm>
            <a:off x="0" y="12623"/>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4" name="Picture 3" descr="E:\0000000我图PPT\00001PNG素材\01党委政府\小鸟4646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组合 37"/>
          <p:cNvGrpSpPr/>
          <p:nvPr userDrawn="1"/>
        </p:nvGrpSpPr>
        <p:grpSpPr>
          <a:xfrm>
            <a:off x="3547917" y="387749"/>
            <a:ext cx="5104093" cy="155176"/>
            <a:chOff x="3547917" y="730649"/>
            <a:chExt cx="5104093" cy="155176"/>
          </a:xfrm>
        </p:grpSpPr>
        <p:grpSp>
          <p:nvGrpSpPr>
            <p:cNvPr id="39" name="组合 38"/>
            <p:cNvGrpSpPr/>
            <p:nvPr/>
          </p:nvGrpSpPr>
          <p:grpSpPr>
            <a:xfrm>
              <a:off x="3547917" y="730649"/>
              <a:ext cx="1525710" cy="155176"/>
              <a:chOff x="2803403" y="668030"/>
              <a:chExt cx="1525710" cy="155176"/>
            </a:xfrm>
          </p:grpSpPr>
          <p:sp>
            <p:nvSpPr>
              <p:cNvPr id="43" name="平行四边形 42"/>
              <p:cNvSpPr/>
              <p:nvPr/>
            </p:nvSpPr>
            <p:spPr>
              <a:xfrm flipV="1">
                <a:off x="2835252" y="749577"/>
                <a:ext cx="1493861" cy="73629"/>
              </a:xfrm>
              <a:prstGeom prst="parallelogram">
                <a:avLst>
                  <a:gd name="adj" fmla="val 46270"/>
                </a:avLst>
              </a:prstGeom>
              <a:gradFill>
                <a:gsLst>
                  <a:gs pos="0">
                    <a:srgbClr val="DE352E"/>
                  </a:gs>
                  <a:gs pos="70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44" name="平行四边形 43"/>
              <p:cNvSpPr/>
              <p:nvPr/>
            </p:nvSpPr>
            <p:spPr>
              <a:xfrm flipV="1">
                <a:off x="2803403" y="668030"/>
                <a:ext cx="1063935" cy="56324"/>
              </a:xfrm>
              <a:prstGeom prst="parallelogram">
                <a:avLst>
                  <a:gd name="adj" fmla="val 46270"/>
                </a:avLst>
              </a:prstGeom>
              <a:gradFill>
                <a:gsLst>
                  <a:gs pos="0">
                    <a:srgbClr val="DE352E"/>
                  </a:gs>
                  <a:gs pos="57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grpSp>
        <p:grpSp>
          <p:nvGrpSpPr>
            <p:cNvPr id="40" name="组合 39"/>
            <p:cNvGrpSpPr/>
            <p:nvPr/>
          </p:nvGrpSpPr>
          <p:grpSpPr>
            <a:xfrm flipH="1">
              <a:off x="7126300" y="730649"/>
              <a:ext cx="1525710" cy="155176"/>
              <a:chOff x="2803403" y="668030"/>
              <a:chExt cx="1525710" cy="155176"/>
            </a:xfrm>
          </p:grpSpPr>
          <p:sp>
            <p:nvSpPr>
              <p:cNvPr id="41" name="平行四边形 40"/>
              <p:cNvSpPr/>
              <p:nvPr/>
            </p:nvSpPr>
            <p:spPr>
              <a:xfrm flipV="1">
                <a:off x="2835252" y="749577"/>
                <a:ext cx="1493861" cy="73629"/>
              </a:xfrm>
              <a:prstGeom prst="parallelogram">
                <a:avLst>
                  <a:gd name="adj" fmla="val 46270"/>
                </a:avLst>
              </a:prstGeom>
              <a:gradFill>
                <a:gsLst>
                  <a:gs pos="0">
                    <a:srgbClr val="DE352E"/>
                  </a:gs>
                  <a:gs pos="70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42" name="平行四边形 41"/>
              <p:cNvSpPr/>
              <p:nvPr/>
            </p:nvSpPr>
            <p:spPr>
              <a:xfrm flipV="1">
                <a:off x="2803403" y="668030"/>
                <a:ext cx="1063935" cy="56324"/>
              </a:xfrm>
              <a:prstGeom prst="parallelogram">
                <a:avLst>
                  <a:gd name="adj" fmla="val 46270"/>
                </a:avLst>
              </a:prstGeom>
              <a:gradFill>
                <a:gsLst>
                  <a:gs pos="0">
                    <a:srgbClr val="DE352E"/>
                  </a:gs>
                  <a:gs pos="57000">
                    <a:srgbClr val="DE352E">
                      <a:alpha val="0"/>
                    </a:srgbClr>
                  </a:gs>
                </a:gsLst>
                <a:lin ang="0" scaled="0"/>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grpSp>
      </p:grpSp>
      <p:sp>
        <p:nvSpPr>
          <p:cNvPr id="45" name="文本框 44"/>
          <p:cNvSpPr txBox="1"/>
          <p:nvPr userDrawn="1"/>
        </p:nvSpPr>
        <p:spPr>
          <a:xfrm>
            <a:off x="3048000" y="98413"/>
            <a:ext cx="6096000" cy="521970"/>
          </a:xfrm>
          <a:prstGeom prst="rect">
            <a:avLst/>
          </a:prstGeom>
          <a:noFill/>
        </p:spPr>
        <p:txBody>
          <a:bodyPr wrap="square">
            <a:spAutoFit/>
          </a:bodyPr>
          <a:lstStyle/>
          <a:p>
            <a:pPr algn="ctr"/>
            <a:r>
              <a:rPr lang="zh-CN" altLang="en-US" sz="2800" i="0" dirty="0">
                <a:solidFill>
                  <a:srgbClr val="333333"/>
                </a:solidFill>
                <a:effectLst/>
                <a:latin typeface="思源宋体 CN Heavy" panose="02020900000000000000" pitchFamily="18" charset="-122"/>
                <a:ea typeface="思源宋体 CN Heavy" panose="02020900000000000000" pitchFamily="18" charset="-122"/>
              </a:rPr>
              <a:t>下步工作建议</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1" name="矩形 10"/>
          <p:cNvSpPr/>
          <p:nvPr userDrawn="1"/>
        </p:nvSpPr>
        <p:spPr>
          <a:xfrm>
            <a:off x="0" y="6760167"/>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pic>
        <p:nvPicPr>
          <p:cNvPr id="12" name="图片 11"/>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0968" b="-1527"/>
          <a:stretch>
            <a:fillRect/>
          </a:stretch>
        </p:blipFill>
        <p:spPr>
          <a:xfrm>
            <a:off x="10430189" y="110238"/>
            <a:ext cx="1761811" cy="673970"/>
          </a:xfrm>
          <a:prstGeom prst="rect">
            <a:avLst/>
          </a:prstGeom>
          <a:noFill/>
          <a:effectLst/>
        </p:spPr>
      </p:pic>
      <p:pic>
        <p:nvPicPr>
          <p:cNvPr id="14" name="Picture 3" descr="E:\0000000我图PPT\00001PNG素材\01党委政府\小鸟4646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11452536" y="34396"/>
            <a:ext cx="532329" cy="4024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userDrawn="1"/>
        </p:nvCxnSpPr>
        <p:spPr>
          <a:xfrm>
            <a:off x="1186372" y="690786"/>
            <a:ext cx="9223721" cy="0"/>
          </a:xfrm>
          <a:prstGeom prst="line">
            <a:avLst/>
          </a:prstGeom>
          <a:ln w="19050">
            <a:solidFill>
              <a:srgbClr val="920006"/>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3" name="矩形 12"/>
          <p:cNvSpPr/>
          <p:nvPr userDrawn="1"/>
        </p:nvSpPr>
        <p:spPr>
          <a:xfrm>
            <a:off x="0" y="6747641"/>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grpSp>
        <p:nvGrpSpPr>
          <p:cNvPr id="5" name="组合 4"/>
          <p:cNvGrpSpPr/>
          <p:nvPr userDrawn="1"/>
        </p:nvGrpSpPr>
        <p:grpSpPr>
          <a:xfrm>
            <a:off x="4540883" y="7725"/>
            <a:ext cx="3110235" cy="1572420"/>
            <a:chOff x="4609320" y="501112"/>
            <a:chExt cx="3110235" cy="1572420"/>
          </a:xfrm>
        </p:grpSpPr>
        <p:pic>
          <p:nvPicPr>
            <p:cNvPr id="9" name="图片 8" descr="图片包含 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83820" y="749456"/>
              <a:ext cx="2241821" cy="1324076"/>
            </a:xfrm>
            <a:prstGeom prst="rect">
              <a:avLst/>
            </a:prstGeom>
          </p:spPr>
        </p:pic>
        <p:sp>
          <p:nvSpPr>
            <p:cNvPr id="2" name="文本框 1"/>
            <p:cNvSpPr txBox="1"/>
            <p:nvPr/>
          </p:nvSpPr>
          <p:spPr>
            <a:xfrm>
              <a:off x="4609320" y="501112"/>
              <a:ext cx="2268506"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rPr>
                <a:t>双新</a:t>
              </a:r>
              <a:endParaRPr kumimoji="0" lang="zh-CN" altLang="en-US" sz="28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endParaRPr>
            </a:p>
          </p:txBody>
        </p:sp>
        <p:sp>
          <p:nvSpPr>
            <p:cNvPr id="4" name="文本框 3"/>
            <p:cNvSpPr txBox="1"/>
            <p:nvPr/>
          </p:nvSpPr>
          <p:spPr>
            <a:xfrm>
              <a:off x="5239679" y="1036235"/>
              <a:ext cx="1696158"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gradFill flip="none" rotWithShape="1">
                    <a:gsLst>
                      <a:gs pos="0">
                        <a:srgbClr val="BE1B1A"/>
                      </a:gs>
                      <a:gs pos="100000">
                        <a:srgbClr val="BE1B1A">
                          <a:lumMod val="76000"/>
                        </a:srgbClr>
                      </a:gs>
                    </a:gsLst>
                    <a:lin ang="16200000" scaled="1"/>
                    <a:tileRect/>
                  </a:gradFill>
                  <a:effectLst/>
                  <a:uLnTx/>
                  <a:uFillTx/>
                  <a:latin typeface="思源宋体 CN Heavy" panose="02020900000000000000" pitchFamily="18" charset="-122"/>
                  <a:ea typeface="思源宋体 CN Heavy" panose="02020900000000000000" pitchFamily="18" charset="-122"/>
                  <a:cs typeface="+mn-cs"/>
                </a:rPr>
                <a:t>政策解读</a:t>
              </a:r>
            </a:p>
          </p:txBody>
        </p:sp>
        <p:pic>
          <p:nvPicPr>
            <p:cNvPr id="11" name="图片 10" descr="图片包含 游戏机, 灯, 飞机&#10;&#10;描述已自动生成"/>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5000"/>
                      </a14:imgEffect>
                    </a14:imgLayer>
                  </a14:imgProps>
                </a:ext>
                <a:ext uri="{28A0092B-C50C-407E-A947-70E740481C1C}">
                  <a14:useLocalDpi xmlns:a14="http://schemas.microsoft.com/office/drawing/2010/main" val="0"/>
                </a:ext>
              </a:extLst>
            </a:blip>
            <a:stretch>
              <a:fillRect/>
            </a:stretch>
          </p:blipFill>
          <p:spPr>
            <a:xfrm flipH="1">
              <a:off x="6152120" y="1099613"/>
              <a:ext cx="1567435" cy="778288"/>
            </a:xfrm>
            <a:prstGeom prst="rect">
              <a:avLst/>
            </a:prstGeom>
          </p:spPr>
        </p:pic>
      </p:grpSp>
      <p:pic>
        <p:nvPicPr>
          <p:cNvPr id="1030" name="Picture 6"/>
          <p:cNvPicPr>
            <a:picLocks noChangeAspect="1" noChangeArrowheads="1"/>
          </p:cNvPicPr>
          <p:nvPr userDrawn="1"/>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80000"/>
                    </a14:imgEffect>
                    <a14:imgEffect>
                      <a14:colorTemperature colorTemp="11500"/>
                    </a14:imgEffect>
                  </a14:imgLayer>
                </a14:imgProps>
              </a:ext>
              <a:ext uri="{28A0092B-C50C-407E-A947-70E740481C1C}">
                <a14:useLocalDpi xmlns:a14="http://schemas.microsoft.com/office/drawing/2010/main" val="0"/>
              </a:ext>
            </a:extLst>
          </a:blip>
          <a:srcRect t="25833" b="41605"/>
          <a:stretch>
            <a:fillRect/>
          </a:stretch>
        </p:blipFill>
        <p:spPr bwMode="auto">
          <a:xfrm>
            <a:off x="4673939" y="-434765"/>
            <a:ext cx="2431151"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组合 1023"/>
          <p:cNvGrpSpPr/>
          <p:nvPr userDrawn="1"/>
        </p:nvGrpSpPr>
        <p:grpSpPr>
          <a:xfrm>
            <a:off x="0" y="844754"/>
            <a:ext cx="5122909" cy="85521"/>
            <a:chOff x="-66000" y="1661199"/>
            <a:chExt cx="5122909" cy="85521"/>
          </a:xfrm>
        </p:grpSpPr>
        <p:cxnSp>
          <p:nvCxnSpPr>
            <p:cNvPr id="100" name="直接连接符 99"/>
            <p:cNvCxnSpPr/>
            <p:nvPr/>
          </p:nvCxnSpPr>
          <p:spPr>
            <a:xfrm flipH="1">
              <a:off x="-66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H="1">
              <a:off x="1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flipH="1">
              <a:off x="68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flipH="1">
              <a:off x="136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flipH="1">
              <a:off x="203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flipH="1">
              <a:off x="271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flipH="1">
              <a:off x="338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flipH="1">
              <a:off x="406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flipH="1">
              <a:off x="473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flipH="1">
              <a:off x="541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flipH="1">
              <a:off x="608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flipH="1">
              <a:off x="675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flipH="1">
              <a:off x="743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flipH="1">
              <a:off x="810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flipH="1">
              <a:off x="878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flipH="1">
              <a:off x="945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flipH="1">
              <a:off x="1013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flipH="1">
              <a:off x="1080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flipH="1">
              <a:off x="1148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flipH="1">
              <a:off x="1215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flipH="1">
              <a:off x="1283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flipH="1">
              <a:off x="1350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flipH="1">
              <a:off x="1417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flipH="1">
              <a:off x="1485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flipH="1">
              <a:off x="1552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flipH="1">
              <a:off x="1620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flipH="1">
              <a:off x="1687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flipH="1">
              <a:off x="1755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flipH="1">
              <a:off x="1822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flipH="1">
              <a:off x="1890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flipH="1">
              <a:off x="1957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flipH="1">
              <a:off x="2024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flipH="1">
              <a:off x="2092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flipH="1">
              <a:off x="2159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2227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flipH="1">
              <a:off x="2294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flipH="1">
              <a:off x="2362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flipH="1">
              <a:off x="2429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3" name="直接连接符 272"/>
            <p:cNvCxnSpPr/>
            <p:nvPr/>
          </p:nvCxnSpPr>
          <p:spPr>
            <a:xfrm flipH="1">
              <a:off x="2497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nvCxnSpPr>
          <p:spPr>
            <a:xfrm flipH="1">
              <a:off x="2564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flipH="1">
              <a:off x="2632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flipH="1">
              <a:off x="2699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flipH="1">
              <a:off x="2766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8" name="直接连接符 277"/>
            <p:cNvCxnSpPr/>
            <p:nvPr/>
          </p:nvCxnSpPr>
          <p:spPr>
            <a:xfrm flipH="1">
              <a:off x="2834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p:nvPr/>
          </p:nvCxnSpPr>
          <p:spPr>
            <a:xfrm flipH="1">
              <a:off x="2901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flipH="1">
              <a:off x="2969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flipH="1">
              <a:off x="3036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flipH="1">
              <a:off x="3104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flipH="1">
              <a:off x="3171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flipH="1">
              <a:off x="3239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nvCxnSpPr>
          <p:spPr>
            <a:xfrm flipH="1">
              <a:off x="3306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2" name="直接连接符 341"/>
            <p:cNvCxnSpPr/>
            <p:nvPr/>
          </p:nvCxnSpPr>
          <p:spPr>
            <a:xfrm flipH="1">
              <a:off x="3373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3" name="直接连接符 342"/>
            <p:cNvCxnSpPr/>
            <p:nvPr/>
          </p:nvCxnSpPr>
          <p:spPr>
            <a:xfrm flipH="1">
              <a:off x="3441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flipH="1">
              <a:off x="3508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5" name="直接连接符 344"/>
            <p:cNvCxnSpPr/>
            <p:nvPr/>
          </p:nvCxnSpPr>
          <p:spPr>
            <a:xfrm flipH="1">
              <a:off x="3576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6" name="直接连接符 345"/>
            <p:cNvCxnSpPr/>
            <p:nvPr/>
          </p:nvCxnSpPr>
          <p:spPr>
            <a:xfrm flipH="1">
              <a:off x="3643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7" name="直接连接符 346"/>
            <p:cNvCxnSpPr/>
            <p:nvPr/>
          </p:nvCxnSpPr>
          <p:spPr>
            <a:xfrm flipH="1">
              <a:off x="3711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8" name="直接连接符 347"/>
            <p:cNvCxnSpPr/>
            <p:nvPr/>
          </p:nvCxnSpPr>
          <p:spPr>
            <a:xfrm flipH="1">
              <a:off x="3778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9" name="直接连接符 348"/>
            <p:cNvCxnSpPr/>
            <p:nvPr/>
          </p:nvCxnSpPr>
          <p:spPr>
            <a:xfrm flipH="1">
              <a:off x="3846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0" name="直接连接符 349"/>
            <p:cNvCxnSpPr/>
            <p:nvPr/>
          </p:nvCxnSpPr>
          <p:spPr>
            <a:xfrm flipH="1">
              <a:off x="3913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1" name="直接连接符 350"/>
            <p:cNvCxnSpPr/>
            <p:nvPr/>
          </p:nvCxnSpPr>
          <p:spPr>
            <a:xfrm flipH="1">
              <a:off x="3981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2" name="直接连接符 351"/>
            <p:cNvCxnSpPr/>
            <p:nvPr/>
          </p:nvCxnSpPr>
          <p:spPr>
            <a:xfrm flipH="1">
              <a:off x="4048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3" name="直接连接符 352"/>
            <p:cNvCxnSpPr/>
            <p:nvPr/>
          </p:nvCxnSpPr>
          <p:spPr>
            <a:xfrm flipH="1">
              <a:off x="4115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4" name="直接连接符 353"/>
            <p:cNvCxnSpPr/>
            <p:nvPr/>
          </p:nvCxnSpPr>
          <p:spPr>
            <a:xfrm flipH="1">
              <a:off x="4183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5" name="直接连接符 354"/>
            <p:cNvCxnSpPr/>
            <p:nvPr/>
          </p:nvCxnSpPr>
          <p:spPr>
            <a:xfrm flipH="1">
              <a:off x="4250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6" name="直接连接符 355"/>
            <p:cNvCxnSpPr/>
            <p:nvPr/>
          </p:nvCxnSpPr>
          <p:spPr>
            <a:xfrm flipH="1">
              <a:off x="4318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7" name="直接连接符 356"/>
            <p:cNvCxnSpPr/>
            <p:nvPr/>
          </p:nvCxnSpPr>
          <p:spPr>
            <a:xfrm flipH="1">
              <a:off x="4385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p:nvPr/>
          </p:nvCxnSpPr>
          <p:spPr>
            <a:xfrm flipH="1">
              <a:off x="4453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p:nvPr/>
          </p:nvCxnSpPr>
          <p:spPr>
            <a:xfrm flipH="1">
              <a:off x="4520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0" name="直接连接符 359"/>
            <p:cNvCxnSpPr/>
            <p:nvPr/>
          </p:nvCxnSpPr>
          <p:spPr>
            <a:xfrm flipH="1">
              <a:off x="4588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1" name="直接连接符 360"/>
            <p:cNvCxnSpPr/>
            <p:nvPr/>
          </p:nvCxnSpPr>
          <p:spPr>
            <a:xfrm flipH="1">
              <a:off x="4655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2" name="直接连接符 361"/>
            <p:cNvCxnSpPr/>
            <p:nvPr/>
          </p:nvCxnSpPr>
          <p:spPr>
            <a:xfrm flipH="1">
              <a:off x="4722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3" name="直接连接符 362"/>
            <p:cNvCxnSpPr/>
            <p:nvPr/>
          </p:nvCxnSpPr>
          <p:spPr>
            <a:xfrm flipH="1">
              <a:off x="4790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4" name="直接连接符 363"/>
            <p:cNvCxnSpPr/>
            <p:nvPr/>
          </p:nvCxnSpPr>
          <p:spPr>
            <a:xfrm flipH="1">
              <a:off x="4857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5" name="直接连接符 364"/>
            <p:cNvCxnSpPr/>
            <p:nvPr/>
          </p:nvCxnSpPr>
          <p:spPr>
            <a:xfrm flipH="1">
              <a:off x="4925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6" name="直接连接符 365"/>
            <p:cNvCxnSpPr/>
            <p:nvPr/>
          </p:nvCxnSpPr>
          <p:spPr>
            <a:xfrm flipH="1">
              <a:off x="4992768"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grpSp>
        <p:nvGrpSpPr>
          <p:cNvPr id="1025" name="组合 1024"/>
          <p:cNvGrpSpPr/>
          <p:nvPr userDrawn="1"/>
        </p:nvGrpSpPr>
        <p:grpSpPr>
          <a:xfrm>
            <a:off x="7632105" y="844754"/>
            <a:ext cx="4785641" cy="85521"/>
            <a:chOff x="7393980" y="1661199"/>
            <a:chExt cx="4785641" cy="85521"/>
          </a:xfrm>
        </p:grpSpPr>
        <p:cxnSp>
          <p:nvCxnSpPr>
            <p:cNvPr id="369" name="直接连接符 368"/>
            <p:cNvCxnSpPr/>
            <p:nvPr/>
          </p:nvCxnSpPr>
          <p:spPr>
            <a:xfrm flipH="1">
              <a:off x="7393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0" name="直接连接符 369"/>
            <p:cNvCxnSpPr/>
            <p:nvPr/>
          </p:nvCxnSpPr>
          <p:spPr>
            <a:xfrm flipH="1">
              <a:off x="7461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p:nvPr/>
          </p:nvCxnSpPr>
          <p:spPr>
            <a:xfrm flipH="1">
              <a:off x="7528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flipH="1">
              <a:off x="7596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3" name="直接连接符 372"/>
            <p:cNvCxnSpPr/>
            <p:nvPr/>
          </p:nvCxnSpPr>
          <p:spPr>
            <a:xfrm flipH="1">
              <a:off x="7663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flipH="1">
              <a:off x="7731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5" name="直接连接符 374"/>
            <p:cNvCxnSpPr/>
            <p:nvPr/>
          </p:nvCxnSpPr>
          <p:spPr>
            <a:xfrm flipH="1">
              <a:off x="7798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6" name="直接连接符 375"/>
            <p:cNvCxnSpPr/>
            <p:nvPr/>
          </p:nvCxnSpPr>
          <p:spPr>
            <a:xfrm flipH="1">
              <a:off x="7866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7" name="直接连接符 376"/>
            <p:cNvCxnSpPr/>
            <p:nvPr/>
          </p:nvCxnSpPr>
          <p:spPr>
            <a:xfrm flipH="1">
              <a:off x="7933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p:nvPr/>
          </p:nvCxnSpPr>
          <p:spPr>
            <a:xfrm flipH="1">
              <a:off x="8001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flipH="1">
              <a:off x="8068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0" name="直接连接符 379"/>
            <p:cNvCxnSpPr/>
            <p:nvPr/>
          </p:nvCxnSpPr>
          <p:spPr>
            <a:xfrm flipH="1">
              <a:off x="8135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flipH="1">
              <a:off x="8203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flipH="1">
              <a:off x="8270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flipH="1">
              <a:off x="8338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4" name="直接连接符 383"/>
            <p:cNvCxnSpPr/>
            <p:nvPr/>
          </p:nvCxnSpPr>
          <p:spPr>
            <a:xfrm flipH="1">
              <a:off x="8405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flipH="1">
              <a:off x="8473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6" name="直接连接符 385"/>
            <p:cNvCxnSpPr/>
            <p:nvPr/>
          </p:nvCxnSpPr>
          <p:spPr>
            <a:xfrm flipH="1">
              <a:off x="8540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flipH="1">
              <a:off x="8608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flipH="1">
              <a:off x="8675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flipH="1">
              <a:off x="8742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flipH="1">
              <a:off x="8810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flipH="1">
              <a:off x="8877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flipH="1">
              <a:off x="8945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3" name="直接连接符 392"/>
            <p:cNvCxnSpPr/>
            <p:nvPr/>
          </p:nvCxnSpPr>
          <p:spPr>
            <a:xfrm flipH="1">
              <a:off x="9012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flipH="1">
              <a:off x="9080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flipH="1">
              <a:off x="9147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flipH="1">
              <a:off x="9215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flipH="1">
              <a:off x="9282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flipH="1">
              <a:off x="9350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9" name="直接连接符 398"/>
            <p:cNvCxnSpPr/>
            <p:nvPr/>
          </p:nvCxnSpPr>
          <p:spPr>
            <a:xfrm flipH="1">
              <a:off x="9417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0" name="直接连接符 399"/>
            <p:cNvCxnSpPr/>
            <p:nvPr/>
          </p:nvCxnSpPr>
          <p:spPr>
            <a:xfrm flipH="1">
              <a:off x="9484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1" name="直接连接符 400"/>
            <p:cNvCxnSpPr/>
            <p:nvPr/>
          </p:nvCxnSpPr>
          <p:spPr>
            <a:xfrm flipH="1">
              <a:off x="9552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2" name="直接连接符 401"/>
            <p:cNvCxnSpPr/>
            <p:nvPr/>
          </p:nvCxnSpPr>
          <p:spPr>
            <a:xfrm flipH="1">
              <a:off x="9619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3" name="直接连接符 402"/>
            <p:cNvCxnSpPr/>
            <p:nvPr/>
          </p:nvCxnSpPr>
          <p:spPr>
            <a:xfrm flipH="1">
              <a:off x="9687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4" name="直接连接符 403"/>
            <p:cNvCxnSpPr/>
            <p:nvPr/>
          </p:nvCxnSpPr>
          <p:spPr>
            <a:xfrm flipH="1">
              <a:off x="9754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5" name="直接连接符 404"/>
            <p:cNvCxnSpPr/>
            <p:nvPr/>
          </p:nvCxnSpPr>
          <p:spPr>
            <a:xfrm flipH="1">
              <a:off x="9822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6" name="直接连接符 405"/>
            <p:cNvCxnSpPr/>
            <p:nvPr/>
          </p:nvCxnSpPr>
          <p:spPr>
            <a:xfrm flipH="1">
              <a:off x="9889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7" name="直接连接符 406"/>
            <p:cNvCxnSpPr/>
            <p:nvPr/>
          </p:nvCxnSpPr>
          <p:spPr>
            <a:xfrm flipH="1">
              <a:off x="9957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8" name="直接连接符 407"/>
            <p:cNvCxnSpPr/>
            <p:nvPr/>
          </p:nvCxnSpPr>
          <p:spPr>
            <a:xfrm flipH="1">
              <a:off x="10024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9" name="直接连接符 408"/>
            <p:cNvCxnSpPr/>
            <p:nvPr/>
          </p:nvCxnSpPr>
          <p:spPr>
            <a:xfrm flipH="1">
              <a:off x="10091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0" name="直接连接符 409"/>
            <p:cNvCxnSpPr/>
            <p:nvPr/>
          </p:nvCxnSpPr>
          <p:spPr>
            <a:xfrm flipH="1">
              <a:off x="10159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1" name="直接连接符 410"/>
            <p:cNvCxnSpPr/>
            <p:nvPr/>
          </p:nvCxnSpPr>
          <p:spPr>
            <a:xfrm flipH="1">
              <a:off x="10226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2" name="直接连接符 411"/>
            <p:cNvCxnSpPr/>
            <p:nvPr/>
          </p:nvCxnSpPr>
          <p:spPr>
            <a:xfrm flipH="1">
              <a:off x="10294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3" name="直接连接符 412"/>
            <p:cNvCxnSpPr/>
            <p:nvPr/>
          </p:nvCxnSpPr>
          <p:spPr>
            <a:xfrm flipH="1">
              <a:off x="10361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4" name="直接连接符 413"/>
            <p:cNvCxnSpPr/>
            <p:nvPr/>
          </p:nvCxnSpPr>
          <p:spPr>
            <a:xfrm flipH="1">
              <a:off x="10429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5" name="直接连接符 414"/>
            <p:cNvCxnSpPr/>
            <p:nvPr/>
          </p:nvCxnSpPr>
          <p:spPr>
            <a:xfrm flipH="1">
              <a:off x="10496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6" name="直接连接符 415"/>
            <p:cNvCxnSpPr/>
            <p:nvPr/>
          </p:nvCxnSpPr>
          <p:spPr>
            <a:xfrm flipH="1">
              <a:off x="10564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7" name="直接连接符 416"/>
            <p:cNvCxnSpPr/>
            <p:nvPr/>
          </p:nvCxnSpPr>
          <p:spPr>
            <a:xfrm flipH="1">
              <a:off x="10631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8" name="直接连接符 417"/>
            <p:cNvCxnSpPr/>
            <p:nvPr/>
          </p:nvCxnSpPr>
          <p:spPr>
            <a:xfrm flipH="1">
              <a:off x="10699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9" name="直接连接符 418"/>
            <p:cNvCxnSpPr/>
            <p:nvPr/>
          </p:nvCxnSpPr>
          <p:spPr>
            <a:xfrm flipH="1">
              <a:off x="10766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0" name="直接连接符 419"/>
            <p:cNvCxnSpPr/>
            <p:nvPr/>
          </p:nvCxnSpPr>
          <p:spPr>
            <a:xfrm flipH="1">
              <a:off x="10833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1" name="直接连接符 420"/>
            <p:cNvCxnSpPr/>
            <p:nvPr/>
          </p:nvCxnSpPr>
          <p:spPr>
            <a:xfrm flipH="1">
              <a:off x="10901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2" name="直接连接符 421"/>
            <p:cNvCxnSpPr/>
            <p:nvPr/>
          </p:nvCxnSpPr>
          <p:spPr>
            <a:xfrm flipH="1">
              <a:off x="10968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3" name="直接连接符 422"/>
            <p:cNvCxnSpPr/>
            <p:nvPr/>
          </p:nvCxnSpPr>
          <p:spPr>
            <a:xfrm flipH="1">
              <a:off x="11036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4" name="直接连接符 423"/>
            <p:cNvCxnSpPr/>
            <p:nvPr/>
          </p:nvCxnSpPr>
          <p:spPr>
            <a:xfrm flipH="1">
              <a:off x="11103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5" name="直接连接符 424"/>
            <p:cNvCxnSpPr/>
            <p:nvPr/>
          </p:nvCxnSpPr>
          <p:spPr>
            <a:xfrm flipH="1">
              <a:off x="11171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p:nvPr/>
          </p:nvCxnSpPr>
          <p:spPr>
            <a:xfrm flipH="1">
              <a:off x="11238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p:nvPr/>
          </p:nvCxnSpPr>
          <p:spPr>
            <a:xfrm flipH="1">
              <a:off x="11306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p:nvPr/>
          </p:nvCxnSpPr>
          <p:spPr>
            <a:xfrm flipH="1">
              <a:off x="11373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9" name="直接连接符 428"/>
            <p:cNvCxnSpPr/>
            <p:nvPr/>
          </p:nvCxnSpPr>
          <p:spPr>
            <a:xfrm flipH="1">
              <a:off x="11440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flipH="1">
              <a:off x="11508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1" name="直接连接符 430"/>
            <p:cNvCxnSpPr/>
            <p:nvPr/>
          </p:nvCxnSpPr>
          <p:spPr>
            <a:xfrm flipH="1">
              <a:off x="11575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2" name="直接连接符 431"/>
            <p:cNvCxnSpPr/>
            <p:nvPr/>
          </p:nvCxnSpPr>
          <p:spPr>
            <a:xfrm flipH="1">
              <a:off x="11643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3" name="直接连接符 432"/>
            <p:cNvCxnSpPr/>
            <p:nvPr/>
          </p:nvCxnSpPr>
          <p:spPr>
            <a:xfrm flipH="1">
              <a:off x="11710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4" name="直接连接符 433"/>
            <p:cNvCxnSpPr/>
            <p:nvPr/>
          </p:nvCxnSpPr>
          <p:spPr>
            <a:xfrm flipH="1">
              <a:off x="11778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5" name="直接连接符 434"/>
            <p:cNvCxnSpPr/>
            <p:nvPr/>
          </p:nvCxnSpPr>
          <p:spPr>
            <a:xfrm flipH="1">
              <a:off x="11845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6" name="直接连接符 435"/>
            <p:cNvCxnSpPr/>
            <p:nvPr/>
          </p:nvCxnSpPr>
          <p:spPr>
            <a:xfrm flipH="1">
              <a:off x="11913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7" name="直接连接符 436"/>
            <p:cNvCxnSpPr/>
            <p:nvPr/>
          </p:nvCxnSpPr>
          <p:spPr>
            <a:xfrm flipH="1">
              <a:off x="11980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8" name="直接连接符 437"/>
            <p:cNvCxnSpPr/>
            <p:nvPr/>
          </p:nvCxnSpPr>
          <p:spPr>
            <a:xfrm flipH="1">
              <a:off x="12048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9" name="直接连接符 438"/>
            <p:cNvCxnSpPr/>
            <p:nvPr/>
          </p:nvCxnSpPr>
          <p:spPr>
            <a:xfrm flipH="1">
              <a:off x="12115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任意多边形: 形状 7"/>
          <p:cNvSpPr/>
          <p:nvPr userDrawn="1"/>
        </p:nvSpPr>
        <p:spPr>
          <a:xfrm>
            <a:off x="0" y="527685"/>
            <a:ext cx="1872615" cy="326390"/>
          </a:xfrm>
          <a:custGeom>
            <a:avLst/>
            <a:gdLst>
              <a:gd name="connsiteX0" fmla="*/ 0 w 2633632"/>
              <a:gd name="connsiteY0" fmla="*/ 0 h 738664"/>
              <a:gd name="connsiteX1" fmla="*/ 1908959 w 2633632"/>
              <a:gd name="connsiteY1" fmla="*/ 0 h 738664"/>
              <a:gd name="connsiteX2" fmla="*/ 2633632 w 2633632"/>
              <a:gd name="connsiteY2" fmla="*/ 738664 h 738664"/>
              <a:gd name="connsiteX3" fmla="*/ 0 w 2633632"/>
              <a:gd name="connsiteY3" fmla="*/ 738664 h 738664"/>
              <a:gd name="connsiteX0-1" fmla="*/ 0 w 2633632"/>
              <a:gd name="connsiteY0-2" fmla="*/ 0 h 738664"/>
              <a:gd name="connsiteX1-3" fmla="*/ 2255604 w 2633632"/>
              <a:gd name="connsiteY1-4" fmla="*/ 9526 h 738664"/>
              <a:gd name="connsiteX2-5" fmla="*/ 2633632 w 2633632"/>
              <a:gd name="connsiteY2-6" fmla="*/ 738664 h 738664"/>
              <a:gd name="connsiteX3-7" fmla="*/ 0 w 2633632"/>
              <a:gd name="connsiteY3-8" fmla="*/ 738664 h 738664"/>
              <a:gd name="connsiteX4" fmla="*/ 0 w 2633632"/>
              <a:gd name="connsiteY4" fmla="*/ 0 h 738664"/>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633632" h="738664">
                <a:moveTo>
                  <a:pt x="0" y="0"/>
                </a:moveTo>
                <a:lnTo>
                  <a:pt x="2255604" y="9526"/>
                </a:lnTo>
                <a:lnTo>
                  <a:pt x="2633632" y="738664"/>
                </a:lnTo>
                <a:lnTo>
                  <a:pt x="0" y="738664"/>
                </a:lnTo>
                <a:lnTo>
                  <a:pt x="0" y="0"/>
                </a:ln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 name="文本框 1"/>
          <p:cNvSpPr txBox="1"/>
          <p:nvPr userDrawn="1"/>
        </p:nvSpPr>
        <p:spPr>
          <a:xfrm>
            <a:off x="228633" y="588132"/>
            <a:ext cx="12446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消费品以旧换新</a:t>
            </a:r>
          </a:p>
        </p:txBody>
      </p:sp>
      <p:sp>
        <p:nvSpPr>
          <p:cNvPr id="4" name="文本框 3"/>
          <p:cNvSpPr txBox="1"/>
          <p:nvPr userDrawn="1"/>
        </p:nvSpPr>
        <p:spPr>
          <a:xfrm>
            <a:off x="26053" y="244931"/>
            <a:ext cx="16002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400" b="0" i="0" u="none" strike="noStrike" kern="1200" cap="none" spc="0" normalizeH="0" baseline="0" noProof="0" dirty="0">
                <a:ln>
                  <a:noFill/>
                </a:ln>
                <a:solidFill>
                  <a:srgbClr val="E52F25"/>
                </a:solidFill>
                <a:effectLst/>
                <a:uLnTx/>
                <a:uFillTx/>
                <a:latin typeface="思源黑体 CN Medium" panose="020B0600000000000000" pitchFamily="34" charset="-122"/>
                <a:ea typeface="思源黑体 CN Medium" panose="020B0600000000000000" pitchFamily="34" charset="-122"/>
                <a:cs typeface="+mn-ea"/>
              </a:rPr>
              <a:t>推动大规模设备更新</a:t>
            </a:r>
          </a:p>
        </p:txBody>
      </p:sp>
      <p:grpSp>
        <p:nvGrpSpPr>
          <p:cNvPr id="3" name="组合 2"/>
          <p:cNvGrpSpPr/>
          <p:nvPr userDrawn="1"/>
        </p:nvGrpSpPr>
        <p:grpSpPr>
          <a:xfrm>
            <a:off x="1652203" y="52852"/>
            <a:ext cx="10663621" cy="796033"/>
            <a:chOff x="3052" y="368"/>
            <a:chExt cx="16793" cy="1254"/>
          </a:xfrm>
        </p:grpSpPr>
        <p:sp>
          <p:nvSpPr>
            <p:cNvPr id="23" name="任意多边形: 形状 22"/>
            <p:cNvSpPr/>
            <p:nvPr userDrawn="1"/>
          </p:nvSpPr>
          <p:spPr>
            <a:xfrm flipV="1">
              <a:off x="3413" y="1505"/>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1" name="任意多边形: 形状 10"/>
            <p:cNvSpPr/>
            <p:nvPr userDrawn="1"/>
          </p:nvSpPr>
          <p:spPr>
            <a:xfrm>
              <a:off x="3052" y="490"/>
              <a:ext cx="460" cy="1130"/>
            </a:xfrm>
            <a:custGeom>
              <a:avLst/>
              <a:gdLst>
                <a:gd name="connsiteX0" fmla="*/ 292100 w 292100"/>
                <a:gd name="connsiteY0" fmla="*/ 717550 h 717550"/>
                <a:gd name="connsiteX1" fmla="*/ 0 w 292100"/>
                <a:gd name="connsiteY1" fmla="*/ 323850 h 717550"/>
                <a:gd name="connsiteX2" fmla="*/ 0 w 292100"/>
                <a:gd name="connsiteY2" fmla="*/ 0 h 717550"/>
              </a:gdLst>
              <a:ahLst/>
              <a:cxnLst>
                <a:cxn ang="0">
                  <a:pos x="connsiteX0" y="connsiteY0"/>
                </a:cxn>
                <a:cxn ang="0">
                  <a:pos x="connsiteX1" y="connsiteY1"/>
                </a:cxn>
                <a:cxn ang="0">
                  <a:pos x="connsiteX2" y="connsiteY2"/>
                </a:cxn>
              </a:cxnLst>
              <a:rect l="l" t="t" r="r" b="b"/>
              <a:pathLst>
                <a:path w="292100" h="717550">
                  <a:moveTo>
                    <a:pt x="292100" y="717550"/>
                  </a:moveTo>
                  <a:lnTo>
                    <a:pt x="0" y="323850"/>
                  </a:lnTo>
                  <a:lnTo>
                    <a:pt x="0" y="0"/>
                  </a:lnTo>
                </a:path>
              </a:pathLst>
            </a:custGeom>
            <a:noFill/>
            <a:ln>
              <a:solidFill>
                <a:srgbClr val="E52F25"/>
              </a:solidFill>
              <a:tailEnd type="ova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nvGrpSpPr>
            <p:cNvPr id="19" name="组合 18"/>
            <p:cNvGrpSpPr/>
            <p:nvPr userDrawn="1"/>
          </p:nvGrpSpPr>
          <p:grpSpPr>
            <a:xfrm>
              <a:off x="6112" y="368"/>
              <a:ext cx="1039" cy="971"/>
              <a:chOff x="4599074" y="2887690"/>
              <a:chExt cx="874626" cy="817535"/>
            </a:xfrm>
          </p:grpSpPr>
          <p:sp>
            <p:nvSpPr>
              <p:cNvPr id="13" name="星形: 五角 12"/>
              <p:cNvSpPr/>
              <p:nvPr/>
            </p:nvSpPr>
            <p:spPr>
              <a:xfrm rot="21302247">
                <a:off x="5099050" y="2887690"/>
                <a:ext cx="374650" cy="374650"/>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4" name="星形: 五角 13"/>
              <p:cNvSpPr/>
              <p:nvPr/>
            </p:nvSpPr>
            <p:spPr>
              <a:xfrm rot="1349718">
                <a:off x="4976106" y="3218370"/>
                <a:ext cx="165771" cy="165771"/>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星形: 五角 14"/>
              <p:cNvSpPr/>
              <p:nvPr/>
            </p:nvSpPr>
            <p:spPr>
              <a:xfrm rot="20910181">
                <a:off x="4680953" y="3042752"/>
                <a:ext cx="221912" cy="22191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6" name="星形: 五角 15"/>
              <p:cNvSpPr/>
              <p:nvPr/>
            </p:nvSpPr>
            <p:spPr>
              <a:xfrm rot="19438326">
                <a:off x="4599074" y="3325859"/>
                <a:ext cx="123977" cy="123977"/>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7" name="星形: 五角 16"/>
              <p:cNvSpPr/>
              <p:nvPr/>
            </p:nvSpPr>
            <p:spPr>
              <a:xfrm rot="1533668">
                <a:off x="4806321" y="3371693"/>
                <a:ext cx="153522" cy="15352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任意多边形: 形状 17"/>
              <p:cNvSpPr/>
              <p:nvPr/>
            </p:nvSpPr>
            <p:spPr>
              <a:xfrm>
                <a:off x="4681038" y="3136106"/>
                <a:ext cx="454819" cy="569119"/>
              </a:xfrm>
              <a:custGeom>
                <a:avLst/>
                <a:gdLst>
                  <a:gd name="connsiteX0" fmla="*/ 0 w 454819"/>
                  <a:gd name="connsiteY0" fmla="*/ 569119 h 569119"/>
                  <a:gd name="connsiteX1" fmla="*/ 123825 w 454819"/>
                  <a:gd name="connsiteY1" fmla="*/ 202407 h 569119"/>
                  <a:gd name="connsiteX2" fmla="*/ 454819 w 454819"/>
                  <a:gd name="connsiteY2" fmla="*/ 0 h 569119"/>
                  <a:gd name="connsiteX0-1" fmla="*/ 0 w 454819"/>
                  <a:gd name="connsiteY0-2" fmla="*/ 569119 h 569119"/>
                  <a:gd name="connsiteX1-3" fmla="*/ 133296 w 454819"/>
                  <a:gd name="connsiteY1-4" fmla="*/ 227667 h 569119"/>
                  <a:gd name="connsiteX2-5" fmla="*/ 454819 w 454819"/>
                  <a:gd name="connsiteY2-6" fmla="*/ 0 h 569119"/>
                  <a:gd name="connsiteX0-7" fmla="*/ 0 w 454819"/>
                  <a:gd name="connsiteY0-8" fmla="*/ 569119 h 569119"/>
                  <a:gd name="connsiteX1-9" fmla="*/ 133296 w 454819"/>
                  <a:gd name="connsiteY1-10" fmla="*/ 227667 h 569119"/>
                  <a:gd name="connsiteX2-11" fmla="*/ 454819 w 454819"/>
                  <a:gd name="connsiteY2-12" fmla="*/ 0 h 569119"/>
                  <a:gd name="connsiteX0-13" fmla="*/ 0 w 454819"/>
                  <a:gd name="connsiteY0-14" fmla="*/ 569119 h 569119"/>
                  <a:gd name="connsiteX1-15" fmla="*/ 133296 w 454819"/>
                  <a:gd name="connsiteY1-16" fmla="*/ 227667 h 569119"/>
                  <a:gd name="connsiteX2-17" fmla="*/ 454819 w 454819"/>
                  <a:gd name="connsiteY2-18" fmla="*/ 0 h 569119"/>
                  <a:gd name="connsiteX0-19" fmla="*/ 0 w 454819"/>
                  <a:gd name="connsiteY0-20" fmla="*/ 569119 h 569119"/>
                  <a:gd name="connsiteX1-21" fmla="*/ 133296 w 454819"/>
                  <a:gd name="connsiteY1-22" fmla="*/ 227667 h 569119"/>
                  <a:gd name="connsiteX2-23" fmla="*/ 454819 w 454819"/>
                  <a:gd name="connsiteY2-24" fmla="*/ 0 h 569119"/>
                </a:gdLst>
                <a:ahLst/>
                <a:cxnLst>
                  <a:cxn ang="0">
                    <a:pos x="connsiteX0-1" y="connsiteY0-2"/>
                  </a:cxn>
                  <a:cxn ang="0">
                    <a:pos x="connsiteX1-3" y="connsiteY1-4"/>
                  </a:cxn>
                  <a:cxn ang="0">
                    <a:pos x="connsiteX2-5" y="connsiteY2-6"/>
                  </a:cxn>
                </a:cxnLst>
                <a:rect l="l" t="t" r="r" b="b"/>
                <a:pathLst>
                  <a:path w="454819" h="569119">
                    <a:moveTo>
                      <a:pt x="0" y="569119"/>
                    </a:moveTo>
                    <a:cubicBezTo>
                      <a:pt x="24011" y="433189"/>
                      <a:pt x="66964" y="309889"/>
                      <a:pt x="133296" y="227667"/>
                    </a:cubicBezTo>
                    <a:cubicBezTo>
                      <a:pt x="199628" y="145445"/>
                      <a:pt x="327223" y="53777"/>
                      <a:pt x="454819" y="0"/>
                    </a:cubicBezTo>
                  </a:path>
                </a:pathLst>
              </a:custGeom>
              <a:noFill/>
              <a:ln w="6350">
                <a:gradFill>
                  <a:gsLst>
                    <a:gs pos="0">
                      <a:srgbClr val="F7C500">
                        <a:alpha val="9000"/>
                      </a:srgbClr>
                    </a:gs>
                    <a:gs pos="50000">
                      <a:srgbClr val="F7C500"/>
                    </a:gs>
                    <a:gs pos="100000">
                      <a:srgbClr val="F7C500">
                        <a:alpha val="31000"/>
                      </a:srgbClr>
                    </a:gs>
                  </a:gsLst>
                  <a:lin ang="5400000" scaled="1"/>
                </a:gra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20" name="任意多边形: 形状 19"/>
            <p:cNvSpPr/>
            <p:nvPr userDrawn="1"/>
          </p:nvSpPr>
          <p:spPr>
            <a:xfrm flipV="1">
              <a:off x="3413" y="1330"/>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ysClr val="window" lastClr="FFFFFF">
                <a:lumMod val="95000"/>
              </a:sysClr>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7" name="文本框 6"/>
          <p:cNvSpPr txBox="1"/>
          <p:nvPr userDrawn="1"/>
        </p:nvSpPr>
        <p:spPr>
          <a:xfrm>
            <a:off x="3884149" y="88750"/>
            <a:ext cx="12237786"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tx1"/>
                </a:solidFill>
                <a:effectLst/>
                <a:uLnTx/>
                <a:uFillTx/>
                <a:latin typeface="思源宋体 CN Heavy" panose="02020900000000000000" pitchFamily="18" charset="-122"/>
                <a:ea typeface="思源宋体 CN Heavy" panose="02020900000000000000" pitchFamily="18" charset="-122"/>
                <a:cs typeface="+mn-ea"/>
              </a:rPr>
              <a:t>             </a:t>
            </a:r>
            <a:r>
              <a:rPr kumimoji="0" lang="zh-CN" altLang="en-US" sz="3200" b="0" i="0" u="none" strike="noStrike" kern="1200" cap="none" spc="0" normalizeH="0" baseline="0" noProof="0" dirty="0">
                <a:ln>
                  <a:noFill/>
                </a:ln>
                <a:solidFill>
                  <a:schemeClr val="tx1"/>
                </a:solidFill>
                <a:effectLst/>
                <a:uLnTx/>
                <a:uFillTx/>
                <a:latin typeface="思源宋体 CN Heavy" panose="02020900000000000000" pitchFamily="18" charset="-122"/>
                <a:ea typeface="思源宋体 CN Heavy" panose="02020900000000000000" pitchFamily="18" charset="-122"/>
                <a:cs typeface="+mn-ea"/>
              </a:rPr>
              <a:t>政策分析</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4" name="组合 13"/>
          <p:cNvGrpSpPr/>
          <p:nvPr userDrawn="1"/>
        </p:nvGrpSpPr>
        <p:grpSpPr>
          <a:xfrm>
            <a:off x="-521970" y="309880"/>
            <a:ext cx="13475970" cy="521970"/>
            <a:chOff x="-822" y="968"/>
            <a:chExt cx="21222" cy="822"/>
          </a:xfrm>
        </p:grpSpPr>
        <p:cxnSp>
          <p:nvCxnSpPr>
            <p:cNvPr id="7" name="直接连接符 6"/>
            <p:cNvCxnSpPr/>
            <p:nvPr userDrawn="1"/>
          </p:nvCxnSpPr>
          <p:spPr>
            <a:xfrm>
              <a:off x="450" y="1355"/>
              <a:ext cx="4752"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8" name="直接连接符 7"/>
            <p:cNvCxnSpPr/>
            <p:nvPr userDrawn="1"/>
          </p:nvCxnSpPr>
          <p:spPr>
            <a:xfrm>
              <a:off x="-822" y="1520"/>
              <a:ext cx="55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nvGrpSpPr>
            <p:cNvPr id="11" name="组合 10"/>
            <p:cNvGrpSpPr/>
            <p:nvPr userDrawn="1"/>
          </p:nvGrpSpPr>
          <p:grpSpPr>
            <a:xfrm>
              <a:off x="14124" y="1355"/>
              <a:ext cx="6276" cy="165"/>
              <a:chOff x="12246" y="1355"/>
              <a:chExt cx="6276" cy="165"/>
            </a:xfrm>
          </p:grpSpPr>
          <p:cxnSp>
            <p:nvCxnSpPr>
              <p:cNvPr id="10" name="直接连接符 9"/>
              <p:cNvCxnSpPr/>
              <p:nvPr userDrawn="1"/>
            </p:nvCxnSpPr>
            <p:spPr>
              <a:xfrm>
                <a:off x="12822" y="1355"/>
                <a:ext cx="57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2" name="直接连接符 11"/>
              <p:cNvCxnSpPr/>
              <p:nvPr userDrawn="1"/>
            </p:nvCxnSpPr>
            <p:spPr>
              <a:xfrm>
                <a:off x="12246" y="1520"/>
                <a:ext cx="49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sp>
          <p:nvSpPr>
            <p:cNvPr id="2" name="文本框 1"/>
            <p:cNvSpPr txBox="1"/>
            <p:nvPr userDrawn="1"/>
          </p:nvSpPr>
          <p:spPr>
            <a:xfrm>
              <a:off x="5160" y="968"/>
              <a:ext cx="2625" cy="822"/>
            </a:xfrm>
            <a:prstGeom prst="rect">
              <a:avLst/>
            </a:prstGeom>
            <a:noFill/>
          </p:spPr>
          <p:txBody>
            <a:bodyPr wrap="square" rtlCol="0">
              <a:spAutoFit/>
            </a:bodyPr>
            <a:lstStyle>
              <a:defPPr>
                <a:defRPr lang="zh-CN"/>
              </a:defPPr>
              <a:lvl1pPr algn="ctr">
                <a:defRPr sz="2400">
                  <a:gradFill flip="none" rotWithShape="1">
                    <a:gsLst>
                      <a:gs pos="0">
                        <a:srgbClr val="BE1B1A"/>
                      </a:gs>
                      <a:gs pos="100000">
                        <a:srgbClr val="BE1B1A">
                          <a:lumMod val="76000"/>
                        </a:srgbClr>
                      </a:gs>
                    </a:gsLst>
                    <a:lin ang="16200000" scaled="1"/>
                    <a:tileRect/>
                  </a:gradFill>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5706A"/>
                  </a:solidFill>
                  <a:effectLst/>
                  <a:uLnTx/>
                  <a:uFillTx/>
                  <a:latin typeface="思源宋体 CN Heavy" panose="02020900000000000000" pitchFamily="18" charset="-122"/>
                  <a:ea typeface="思源宋体 CN Heavy" panose="02020900000000000000" pitchFamily="18" charset="-122"/>
                  <a:cs typeface="+mn-ea"/>
                </a:rPr>
                <a:t>政策解读</a:t>
              </a:r>
            </a:p>
          </p:txBody>
        </p:sp>
        <p:sp>
          <p:nvSpPr>
            <p:cNvPr id="4" name="平行四边形 3"/>
            <p:cNvSpPr/>
            <p:nvPr userDrawn="1"/>
          </p:nvSpPr>
          <p:spPr>
            <a:xfrm>
              <a:off x="7655" y="1071"/>
              <a:ext cx="6470" cy="557"/>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5" name="文本框 4"/>
            <p:cNvSpPr txBox="1"/>
            <p:nvPr userDrawn="1"/>
          </p:nvSpPr>
          <p:spPr>
            <a:xfrm>
              <a:off x="7655" y="1091"/>
              <a:ext cx="6469"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推动大规模设备更新和消费品以旧换新</a:t>
              </a:r>
            </a:p>
          </p:txBody>
        </p:sp>
        <p:grpSp>
          <p:nvGrpSpPr>
            <p:cNvPr id="21" name="组合 20"/>
            <p:cNvGrpSpPr/>
            <p:nvPr userDrawn="1"/>
          </p:nvGrpSpPr>
          <p:grpSpPr>
            <a:xfrm>
              <a:off x="9481" y="1384"/>
              <a:ext cx="4868" cy="406"/>
              <a:chOff x="4838301" y="1097063"/>
              <a:chExt cx="3091120" cy="258027"/>
            </a:xfrm>
          </p:grpSpPr>
          <p:sp>
            <p:nvSpPr>
              <p:cNvPr id="17"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椭圆 17"/>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3" name="矩形 12"/>
          <p:cNvSpPr/>
          <p:nvPr userDrawn="1"/>
        </p:nvSpPr>
        <p:spPr>
          <a:xfrm>
            <a:off x="0" y="6747641"/>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grpSp>
        <p:nvGrpSpPr>
          <p:cNvPr id="5" name="组合 4"/>
          <p:cNvGrpSpPr/>
          <p:nvPr userDrawn="1"/>
        </p:nvGrpSpPr>
        <p:grpSpPr>
          <a:xfrm>
            <a:off x="4540883" y="7725"/>
            <a:ext cx="3110235" cy="1572420"/>
            <a:chOff x="4609320" y="501112"/>
            <a:chExt cx="3110235" cy="1572420"/>
          </a:xfrm>
        </p:grpSpPr>
        <p:pic>
          <p:nvPicPr>
            <p:cNvPr id="9" name="图片 8" descr="图片包含 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83820" y="749456"/>
              <a:ext cx="2241821" cy="1324076"/>
            </a:xfrm>
            <a:prstGeom prst="rect">
              <a:avLst/>
            </a:prstGeom>
          </p:spPr>
        </p:pic>
        <p:sp>
          <p:nvSpPr>
            <p:cNvPr id="2" name="文本框 1"/>
            <p:cNvSpPr txBox="1"/>
            <p:nvPr/>
          </p:nvSpPr>
          <p:spPr>
            <a:xfrm>
              <a:off x="4609320" y="501112"/>
              <a:ext cx="2268506"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rPr>
                <a:t>双新</a:t>
              </a:r>
              <a:endParaRPr kumimoji="0" lang="zh-CN" altLang="en-US" sz="2800" b="0" i="0" u="none" strike="noStrike" kern="1200" cap="none" spc="0" normalizeH="0" baseline="0" noProof="0" dirty="0">
                <a:ln>
                  <a:noFill/>
                </a:ln>
                <a:gradFill>
                  <a:gsLst>
                    <a:gs pos="0">
                      <a:srgbClr val="BE1B1A"/>
                    </a:gs>
                    <a:gs pos="100000">
                      <a:srgbClr val="BE1B1A">
                        <a:lumMod val="74000"/>
                        <a:lumOff val="26000"/>
                      </a:srgbClr>
                    </a:gs>
                  </a:gsLst>
                  <a:lin ang="16200000" scaled="1"/>
                </a:gradFill>
                <a:effectLst/>
                <a:uLnTx/>
                <a:uFillTx/>
                <a:latin typeface="庞门正道粗书体6.0" panose="02010600030101010101" pitchFamily="2" charset="-122"/>
                <a:ea typeface="庞门正道粗书体6.0" panose="02010600030101010101" pitchFamily="2" charset="-122"/>
                <a:cs typeface="+mn-cs"/>
              </a:endParaRPr>
            </a:p>
          </p:txBody>
        </p:sp>
        <p:sp>
          <p:nvSpPr>
            <p:cNvPr id="4" name="文本框 3"/>
            <p:cNvSpPr txBox="1"/>
            <p:nvPr/>
          </p:nvSpPr>
          <p:spPr>
            <a:xfrm>
              <a:off x="5239679" y="1036235"/>
              <a:ext cx="1696158"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gradFill flip="none" rotWithShape="1">
                    <a:gsLst>
                      <a:gs pos="0">
                        <a:srgbClr val="BE1B1A"/>
                      </a:gs>
                      <a:gs pos="100000">
                        <a:srgbClr val="BE1B1A">
                          <a:lumMod val="76000"/>
                        </a:srgbClr>
                      </a:gs>
                    </a:gsLst>
                    <a:lin ang="16200000" scaled="1"/>
                    <a:tileRect/>
                  </a:gradFill>
                  <a:effectLst/>
                  <a:uLnTx/>
                  <a:uFillTx/>
                  <a:latin typeface="思源宋体 CN Heavy" panose="02020900000000000000" pitchFamily="18" charset="-122"/>
                  <a:ea typeface="思源宋体 CN Heavy" panose="02020900000000000000" pitchFamily="18" charset="-122"/>
                  <a:cs typeface="+mn-cs"/>
                </a:rPr>
                <a:t>政策解读</a:t>
              </a:r>
            </a:p>
          </p:txBody>
        </p:sp>
        <p:pic>
          <p:nvPicPr>
            <p:cNvPr id="11" name="图片 10" descr="图片包含 游戏机, 灯, 飞机&#10;&#10;描述已自动生成"/>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5000"/>
                      </a14:imgEffect>
                    </a14:imgLayer>
                  </a14:imgProps>
                </a:ext>
                <a:ext uri="{28A0092B-C50C-407E-A947-70E740481C1C}">
                  <a14:useLocalDpi xmlns:a14="http://schemas.microsoft.com/office/drawing/2010/main" val="0"/>
                </a:ext>
              </a:extLst>
            </a:blip>
            <a:stretch>
              <a:fillRect/>
            </a:stretch>
          </p:blipFill>
          <p:spPr>
            <a:xfrm flipH="1">
              <a:off x="6152120" y="1099613"/>
              <a:ext cx="1567435" cy="778288"/>
            </a:xfrm>
            <a:prstGeom prst="rect">
              <a:avLst/>
            </a:prstGeom>
          </p:spPr>
        </p:pic>
      </p:grpSp>
      <p:pic>
        <p:nvPicPr>
          <p:cNvPr id="1030" name="Picture 6"/>
          <p:cNvPicPr>
            <a:picLocks noChangeAspect="1" noChangeArrowheads="1"/>
          </p:cNvPicPr>
          <p:nvPr userDrawn="1"/>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80000"/>
                    </a14:imgEffect>
                    <a14:imgEffect>
                      <a14:colorTemperature colorTemp="11500"/>
                    </a14:imgEffect>
                  </a14:imgLayer>
                </a14:imgProps>
              </a:ext>
              <a:ext uri="{28A0092B-C50C-407E-A947-70E740481C1C}">
                <a14:useLocalDpi xmlns:a14="http://schemas.microsoft.com/office/drawing/2010/main" val="0"/>
              </a:ext>
            </a:extLst>
          </a:blip>
          <a:srcRect t="25833" b="41605"/>
          <a:stretch>
            <a:fillRect/>
          </a:stretch>
        </p:blipFill>
        <p:spPr bwMode="auto">
          <a:xfrm>
            <a:off x="4673939" y="-434765"/>
            <a:ext cx="2431151" cy="593725"/>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组合 1023"/>
          <p:cNvGrpSpPr/>
          <p:nvPr userDrawn="1"/>
        </p:nvGrpSpPr>
        <p:grpSpPr>
          <a:xfrm>
            <a:off x="0" y="844754"/>
            <a:ext cx="5122909" cy="85521"/>
            <a:chOff x="-66000" y="1661199"/>
            <a:chExt cx="5122909" cy="85521"/>
          </a:xfrm>
        </p:grpSpPr>
        <p:cxnSp>
          <p:nvCxnSpPr>
            <p:cNvPr id="100" name="直接连接符 99"/>
            <p:cNvCxnSpPr/>
            <p:nvPr/>
          </p:nvCxnSpPr>
          <p:spPr>
            <a:xfrm flipH="1">
              <a:off x="-66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H="1">
              <a:off x="1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flipH="1">
              <a:off x="68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flipH="1">
              <a:off x="136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flipH="1">
              <a:off x="203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flipH="1">
              <a:off x="271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flipH="1">
              <a:off x="338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flipH="1">
              <a:off x="406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flipH="1">
              <a:off x="473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flipH="1">
              <a:off x="541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flipH="1">
              <a:off x="608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flipH="1">
              <a:off x="675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flipH="1">
              <a:off x="743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flipH="1">
              <a:off x="810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flipH="1">
              <a:off x="878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flipH="1">
              <a:off x="945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flipH="1">
              <a:off x="1013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flipH="1">
              <a:off x="1080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flipH="1">
              <a:off x="1148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flipH="1">
              <a:off x="1215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flipH="1">
              <a:off x="1283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flipH="1">
              <a:off x="1350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flipH="1">
              <a:off x="1417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flipH="1">
              <a:off x="1485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flipH="1">
              <a:off x="1552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flipH="1">
              <a:off x="1620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flipH="1">
              <a:off x="1687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flipH="1">
              <a:off x="1755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flipH="1">
              <a:off x="1822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flipH="1">
              <a:off x="1890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flipH="1">
              <a:off x="1957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flipH="1">
              <a:off x="2024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flipH="1">
              <a:off x="2092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flipH="1">
              <a:off x="2159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2227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flipH="1">
              <a:off x="2294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flipH="1">
              <a:off x="2362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flipH="1">
              <a:off x="2429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3" name="直接连接符 272"/>
            <p:cNvCxnSpPr/>
            <p:nvPr/>
          </p:nvCxnSpPr>
          <p:spPr>
            <a:xfrm flipH="1">
              <a:off x="2497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nvCxnSpPr>
          <p:spPr>
            <a:xfrm flipH="1">
              <a:off x="2564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flipH="1">
              <a:off x="2632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flipH="1">
              <a:off x="2699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flipH="1">
              <a:off x="2766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8" name="直接连接符 277"/>
            <p:cNvCxnSpPr/>
            <p:nvPr/>
          </p:nvCxnSpPr>
          <p:spPr>
            <a:xfrm flipH="1">
              <a:off x="2834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p:nvPr/>
          </p:nvCxnSpPr>
          <p:spPr>
            <a:xfrm flipH="1">
              <a:off x="2901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flipH="1">
              <a:off x="2969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flipH="1">
              <a:off x="3036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flipH="1">
              <a:off x="3104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flipH="1">
              <a:off x="3171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flipH="1">
              <a:off x="3239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nvCxnSpPr>
          <p:spPr>
            <a:xfrm flipH="1">
              <a:off x="3306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2" name="直接连接符 341"/>
            <p:cNvCxnSpPr/>
            <p:nvPr/>
          </p:nvCxnSpPr>
          <p:spPr>
            <a:xfrm flipH="1">
              <a:off x="3373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3" name="直接连接符 342"/>
            <p:cNvCxnSpPr/>
            <p:nvPr/>
          </p:nvCxnSpPr>
          <p:spPr>
            <a:xfrm flipH="1">
              <a:off x="3441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nvCxnSpPr>
          <p:spPr>
            <a:xfrm flipH="1">
              <a:off x="3508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5" name="直接连接符 344"/>
            <p:cNvCxnSpPr/>
            <p:nvPr/>
          </p:nvCxnSpPr>
          <p:spPr>
            <a:xfrm flipH="1">
              <a:off x="3576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6" name="直接连接符 345"/>
            <p:cNvCxnSpPr/>
            <p:nvPr/>
          </p:nvCxnSpPr>
          <p:spPr>
            <a:xfrm flipH="1">
              <a:off x="36437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7" name="直接连接符 346"/>
            <p:cNvCxnSpPr/>
            <p:nvPr/>
          </p:nvCxnSpPr>
          <p:spPr>
            <a:xfrm flipH="1">
              <a:off x="37112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8" name="直接连接符 347"/>
            <p:cNvCxnSpPr/>
            <p:nvPr/>
          </p:nvCxnSpPr>
          <p:spPr>
            <a:xfrm flipH="1">
              <a:off x="37786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49" name="直接连接符 348"/>
            <p:cNvCxnSpPr/>
            <p:nvPr/>
          </p:nvCxnSpPr>
          <p:spPr>
            <a:xfrm flipH="1">
              <a:off x="38461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0" name="直接连接符 349"/>
            <p:cNvCxnSpPr/>
            <p:nvPr/>
          </p:nvCxnSpPr>
          <p:spPr>
            <a:xfrm flipH="1">
              <a:off x="39135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1" name="直接连接符 350"/>
            <p:cNvCxnSpPr/>
            <p:nvPr/>
          </p:nvCxnSpPr>
          <p:spPr>
            <a:xfrm flipH="1">
              <a:off x="39810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2" name="直接连接符 351"/>
            <p:cNvCxnSpPr/>
            <p:nvPr/>
          </p:nvCxnSpPr>
          <p:spPr>
            <a:xfrm flipH="1">
              <a:off x="40484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3" name="直接连接符 352"/>
            <p:cNvCxnSpPr/>
            <p:nvPr/>
          </p:nvCxnSpPr>
          <p:spPr>
            <a:xfrm flipH="1">
              <a:off x="41159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4" name="直接连接符 353"/>
            <p:cNvCxnSpPr/>
            <p:nvPr/>
          </p:nvCxnSpPr>
          <p:spPr>
            <a:xfrm flipH="1">
              <a:off x="41833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5" name="直接连接符 354"/>
            <p:cNvCxnSpPr/>
            <p:nvPr/>
          </p:nvCxnSpPr>
          <p:spPr>
            <a:xfrm flipH="1">
              <a:off x="42508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6" name="直接连接符 355"/>
            <p:cNvCxnSpPr/>
            <p:nvPr/>
          </p:nvCxnSpPr>
          <p:spPr>
            <a:xfrm flipH="1">
              <a:off x="43182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7" name="直接连接符 356"/>
            <p:cNvCxnSpPr/>
            <p:nvPr/>
          </p:nvCxnSpPr>
          <p:spPr>
            <a:xfrm flipH="1">
              <a:off x="43857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p:nvPr/>
          </p:nvCxnSpPr>
          <p:spPr>
            <a:xfrm flipH="1">
              <a:off x="44531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p:nvPr/>
          </p:nvCxnSpPr>
          <p:spPr>
            <a:xfrm flipH="1">
              <a:off x="45206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0" name="直接连接符 359"/>
            <p:cNvCxnSpPr/>
            <p:nvPr/>
          </p:nvCxnSpPr>
          <p:spPr>
            <a:xfrm flipH="1">
              <a:off x="45880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1" name="直接连接符 360"/>
            <p:cNvCxnSpPr/>
            <p:nvPr/>
          </p:nvCxnSpPr>
          <p:spPr>
            <a:xfrm flipH="1">
              <a:off x="46555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2" name="直接连接符 361"/>
            <p:cNvCxnSpPr/>
            <p:nvPr/>
          </p:nvCxnSpPr>
          <p:spPr>
            <a:xfrm flipH="1">
              <a:off x="47229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3" name="直接连接符 362"/>
            <p:cNvCxnSpPr/>
            <p:nvPr/>
          </p:nvCxnSpPr>
          <p:spPr>
            <a:xfrm flipH="1">
              <a:off x="47904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4" name="直接连接符 363"/>
            <p:cNvCxnSpPr/>
            <p:nvPr/>
          </p:nvCxnSpPr>
          <p:spPr>
            <a:xfrm flipH="1">
              <a:off x="485785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5" name="直接连接符 364"/>
            <p:cNvCxnSpPr/>
            <p:nvPr/>
          </p:nvCxnSpPr>
          <p:spPr>
            <a:xfrm flipH="1">
              <a:off x="492530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66" name="直接连接符 365"/>
            <p:cNvCxnSpPr/>
            <p:nvPr/>
          </p:nvCxnSpPr>
          <p:spPr>
            <a:xfrm flipH="1">
              <a:off x="4992768"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grpSp>
        <p:nvGrpSpPr>
          <p:cNvPr id="1025" name="组合 1024"/>
          <p:cNvGrpSpPr/>
          <p:nvPr userDrawn="1"/>
        </p:nvGrpSpPr>
        <p:grpSpPr>
          <a:xfrm>
            <a:off x="7632105" y="844754"/>
            <a:ext cx="4785641" cy="85521"/>
            <a:chOff x="7393980" y="1661199"/>
            <a:chExt cx="4785641" cy="85521"/>
          </a:xfrm>
        </p:grpSpPr>
        <p:cxnSp>
          <p:nvCxnSpPr>
            <p:cNvPr id="369" name="直接连接符 368"/>
            <p:cNvCxnSpPr/>
            <p:nvPr/>
          </p:nvCxnSpPr>
          <p:spPr>
            <a:xfrm flipH="1">
              <a:off x="7393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0" name="直接连接符 369"/>
            <p:cNvCxnSpPr/>
            <p:nvPr/>
          </p:nvCxnSpPr>
          <p:spPr>
            <a:xfrm flipH="1">
              <a:off x="7461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p:nvPr/>
          </p:nvCxnSpPr>
          <p:spPr>
            <a:xfrm flipH="1">
              <a:off x="7528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flipH="1">
              <a:off x="7596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3" name="直接连接符 372"/>
            <p:cNvCxnSpPr/>
            <p:nvPr/>
          </p:nvCxnSpPr>
          <p:spPr>
            <a:xfrm flipH="1">
              <a:off x="7663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flipH="1">
              <a:off x="7731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5" name="直接连接符 374"/>
            <p:cNvCxnSpPr/>
            <p:nvPr/>
          </p:nvCxnSpPr>
          <p:spPr>
            <a:xfrm flipH="1">
              <a:off x="7798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6" name="直接连接符 375"/>
            <p:cNvCxnSpPr/>
            <p:nvPr/>
          </p:nvCxnSpPr>
          <p:spPr>
            <a:xfrm flipH="1">
              <a:off x="7866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7" name="直接连接符 376"/>
            <p:cNvCxnSpPr/>
            <p:nvPr/>
          </p:nvCxnSpPr>
          <p:spPr>
            <a:xfrm flipH="1">
              <a:off x="7933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p:nvPr/>
          </p:nvCxnSpPr>
          <p:spPr>
            <a:xfrm flipH="1">
              <a:off x="8001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flipH="1">
              <a:off x="8068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0" name="直接连接符 379"/>
            <p:cNvCxnSpPr/>
            <p:nvPr/>
          </p:nvCxnSpPr>
          <p:spPr>
            <a:xfrm flipH="1">
              <a:off x="8135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flipH="1">
              <a:off x="8203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flipH="1">
              <a:off x="8270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flipH="1">
              <a:off x="8338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4" name="直接连接符 383"/>
            <p:cNvCxnSpPr/>
            <p:nvPr/>
          </p:nvCxnSpPr>
          <p:spPr>
            <a:xfrm flipH="1">
              <a:off x="8405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flipH="1">
              <a:off x="8473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6" name="直接连接符 385"/>
            <p:cNvCxnSpPr/>
            <p:nvPr/>
          </p:nvCxnSpPr>
          <p:spPr>
            <a:xfrm flipH="1">
              <a:off x="8540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7" name="直接连接符 386"/>
            <p:cNvCxnSpPr/>
            <p:nvPr/>
          </p:nvCxnSpPr>
          <p:spPr>
            <a:xfrm flipH="1">
              <a:off x="8608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flipH="1">
              <a:off x="8675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flipH="1">
              <a:off x="8742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flipH="1">
              <a:off x="8810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flipH="1">
              <a:off x="8877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flipH="1">
              <a:off x="8945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3" name="直接连接符 392"/>
            <p:cNvCxnSpPr/>
            <p:nvPr/>
          </p:nvCxnSpPr>
          <p:spPr>
            <a:xfrm flipH="1">
              <a:off x="9012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flipH="1">
              <a:off x="9080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flipH="1">
              <a:off x="9147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flipH="1">
              <a:off x="9215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flipH="1">
              <a:off x="9282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flipH="1">
              <a:off x="9350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99" name="直接连接符 398"/>
            <p:cNvCxnSpPr/>
            <p:nvPr/>
          </p:nvCxnSpPr>
          <p:spPr>
            <a:xfrm flipH="1">
              <a:off x="9417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0" name="直接连接符 399"/>
            <p:cNvCxnSpPr/>
            <p:nvPr/>
          </p:nvCxnSpPr>
          <p:spPr>
            <a:xfrm flipH="1">
              <a:off x="9484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1" name="直接连接符 400"/>
            <p:cNvCxnSpPr/>
            <p:nvPr/>
          </p:nvCxnSpPr>
          <p:spPr>
            <a:xfrm flipH="1">
              <a:off x="9552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2" name="直接连接符 401"/>
            <p:cNvCxnSpPr/>
            <p:nvPr/>
          </p:nvCxnSpPr>
          <p:spPr>
            <a:xfrm flipH="1">
              <a:off x="9619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3" name="直接连接符 402"/>
            <p:cNvCxnSpPr/>
            <p:nvPr/>
          </p:nvCxnSpPr>
          <p:spPr>
            <a:xfrm flipH="1">
              <a:off x="9687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4" name="直接连接符 403"/>
            <p:cNvCxnSpPr/>
            <p:nvPr/>
          </p:nvCxnSpPr>
          <p:spPr>
            <a:xfrm flipH="1">
              <a:off x="9754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5" name="直接连接符 404"/>
            <p:cNvCxnSpPr/>
            <p:nvPr/>
          </p:nvCxnSpPr>
          <p:spPr>
            <a:xfrm flipH="1">
              <a:off x="9822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6" name="直接连接符 405"/>
            <p:cNvCxnSpPr/>
            <p:nvPr/>
          </p:nvCxnSpPr>
          <p:spPr>
            <a:xfrm flipH="1">
              <a:off x="9889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7" name="直接连接符 406"/>
            <p:cNvCxnSpPr/>
            <p:nvPr/>
          </p:nvCxnSpPr>
          <p:spPr>
            <a:xfrm flipH="1">
              <a:off x="9957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8" name="直接连接符 407"/>
            <p:cNvCxnSpPr/>
            <p:nvPr/>
          </p:nvCxnSpPr>
          <p:spPr>
            <a:xfrm flipH="1">
              <a:off x="10024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09" name="直接连接符 408"/>
            <p:cNvCxnSpPr/>
            <p:nvPr/>
          </p:nvCxnSpPr>
          <p:spPr>
            <a:xfrm flipH="1">
              <a:off x="10091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0" name="直接连接符 409"/>
            <p:cNvCxnSpPr/>
            <p:nvPr/>
          </p:nvCxnSpPr>
          <p:spPr>
            <a:xfrm flipH="1">
              <a:off x="10159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1" name="直接连接符 410"/>
            <p:cNvCxnSpPr/>
            <p:nvPr/>
          </p:nvCxnSpPr>
          <p:spPr>
            <a:xfrm flipH="1">
              <a:off x="10226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2" name="直接连接符 411"/>
            <p:cNvCxnSpPr/>
            <p:nvPr/>
          </p:nvCxnSpPr>
          <p:spPr>
            <a:xfrm flipH="1">
              <a:off x="10294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3" name="直接连接符 412"/>
            <p:cNvCxnSpPr/>
            <p:nvPr/>
          </p:nvCxnSpPr>
          <p:spPr>
            <a:xfrm flipH="1">
              <a:off x="10361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4" name="直接连接符 413"/>
            <p:cNvCxnSpPr/>
            <p:nvPr/>
          </p:nvCxnSpPr>
          <p:spPr>
            <a:xfrm flipH="1">
              <a:off x="10429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5" name="直接连接符 414"/>
            <p:cNvCxnSpPr/>
            <p:nvPr/>
          </p:nvCxnSpPr>
          <p:spPr>
            <a:xfrm flipH="1">
              <a:off x="10496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6" name="直接连接符 415"/>
            <p:cNvCxnSpPr/>
            <p:nvPr/>
          </p:nvCxnSpPr>
          <p:spPr>
            <a:xfrm flipH="1">
              <a:off x="10564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7" name="直接连接符 416"/>
            <p:cNvCxnSpPr/>
            <p:nvPr/>
          </p:nvCxnSpPr>
          <p:spPr>
            <a:xfrm flipH="1">
              <a:off x="10631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8" name="直接连接符 417"/>
            <p:cNvCxnSpPr/>
            <p:nvPr/>
          </p:nvCxnSpPr>
          <p:spPr>
            <a:xfrm flipH="1">
              <a:off x="10699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19" name="直接连接符 418"/>
            <p:cNvCxnSpPr/>
            <p:nvPr/>
          </p:nvCxnSpPr>
          <p:spPr>
            <a:xfrm flipH="1">
              <a:off x="10766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0" name="直接连接符 419"/>
            <p:cNvCxnSpPr/>
            <p:nvPr/>
          </p:nvCxnSpPr>
          <p:spPr>
            <a:xfrm flipH="1">
              <a:off x="108339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1" name="直接连接符 420"/>
            <p:cNvCxnSpPr/>
            <p:nvPr/>
          </p:nvCxnSpPr>
          <p:spPr>
            <a:xfrm flipH="1">
              <a:off x="109013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2" name="直接连接符 421"/>
            <p:cNvCxnSpPr/>
            <p:nvPr/>
          </p:nvCxnSpPr>
          <p:spPr>
            <a:xfrm flipH="1">
              <a:off x="109688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3" name="直接连接符 422"/>
            <p:cNvCxnSpPr/>
            <p:nvPr/>
          </p:nvCxnSpPr>
          <p:spPr>
            <a:xfrm flipH="1">
              <a:off x="110362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4" name="直接连接符 423"/>
            <p:cNvCxnSpPr/>
            <p:nvPr/>
          </p:nvCxnSpPr>
          <p:spPr>
            <a:xfrm flipH="1">
              <a:off x="111037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5" name="直接连接符 424"/>
            <p:cNvCxnSpPr/>
            <p:nvPr/>
          </p:nvCxnSpPr>
          <p:spPr>
            <a:xfrm flipH="1">
              <a:off x="111711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p:nvPr/>
          </p:nvCxnSpPr>
          <p:spPr>
            <a:xfrm flipH="1">
              <a:off x="112386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p:nvPr/>
          </p:nvCxnSpPr>
          <p:spPr>
            <a:xfrm flipH="1">
              <a:off x="113060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p:nvPr/>
          </p:nvCxnSpPr>
          <p:spPr>
            <a:xfrm flipH="1">
              <a:off x="113735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29" name="直接连接符 428"/>
            <p:cNvCxnSpPr/>
            <p:nvPr/>
          </p:nvCxnSpPr>
          <p:spPr>
            <a:xfrm flipH="1">
              <a:off x="114409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flipH="1">
              <a:off x="115084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1" name="直接连接符 430"/>
            <p:cNvCxnSpPr/>
            <p:nvPr/>
          </p:nvCxnSpPr>
          <p:spPr>
            <a:xfrm flipH="1">
              <a:off x="115758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2" name="直接连接符 431"/>
            <p:cNvCxnSpPr/>
            <p:nvPr/>
          </p:nvCxnSpPr>
          <p:spPr>
            <a:xfrm flipH="1">
              <a:off x="116433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3" name="直接连接符 432"/>
            <p:cNvCxnSpPr/>
            <p:nvPr/>
          </p:nvCxnSpPr>
          <p:spPr>
            <a:xfrm flipH="1">
              <a:off x="117107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4" name="直接连接符 433"/>
            <p:cNvCxnSpPr/>
            <p:nvPr/>
          </p:nvCxnSpPr>
          <p:spPr>
            <a:xfrm flipH="1">
              <a:off x="117782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5" name="直接连接符 434"/>
            <p:cNvCxnSpPr/>
            <p:nvPr/>
          </p:nvCxnSpPr>
          <p:spPr>
            <a:xfrm flipH="1">
              <a:off x="118456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6" name="直接连接符 435"/>
            <p:cNvCxnSpPr/>
            <p:nvPr/>
          </p:nvCxnSpPr>
          <p:spPr>
            <a:xfrm flipH="1">
              <a:off x="119131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7" name="直接连接符 436"/>
            <p:cNvCxnSpPr/>
            <p:nvPr/>
          </p:nvCxnSpPr>
          <p:spPr>
            <a:xfrm flipH="1">
              <a:off x="119805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8" name="直接连接符 437"/>
            <p:cNvCxnSpPr/>
            <p:nvPr/>
          </p:nvCxnSpPr>
          <p:spPr>
            <a:xfrm flipH="1">
              <a:off x="1204803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39" name="直接连接符 438"/>
            <p:cNvCxnSpPr/>
            <p:nvPr/>
          </p:nvCxnSpPr>
          <p:spPr>
            <a:xfrm flipH="1">
              <a:off x="12115480" y="1661199"/>
              <a:ext cx="64141" cy="8552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8" name="任意多边形: 形状 7"/>
          <p:cNvSpPr/>
          <p:nvPr userDrawn="1"/>
        </p:nvSpPr>
        <p:spPr>
          <a:xfrm>
            <a:off x="0" y="527685"/>
            <a:ext cx="1872615" cy="326390"/>
          </a:xfrm>
          <a:custGeom>
            <a:avLst/>
            <a:gdLst>
              <a:gd name="connsiteX0" fmla="*/ 0 w 2633632"/>
              <a:gd name="connsiteY0" fmla="*/ 0 h 738664"/>
              <a:gd name="connsiteX1" fmla="*/ 1908959 w 2633632"/>
              <a:gd name="connsiteY1" fmla="*/ 0 h 738664"/>
              <a:gd name="connsiteX2" fmla="*/ 2633632 w 2633632"/>
              <a:gd name="connsiteY2" fmla="*/ 738664 h 738664"/>
              <a:gd name="connsiteX3" fmla="*/ 0 w 2633632"/>
              <a:gd name="connsiteY3" fmla="*/ 738664 h 738664"/>
              <a:gd name="connsiteX0-1" fmla="*/ 0 w 2633632"/>
              <a:gd name="connsiteY0-2" fmla="*/ 0 h 738664"/>
              <a:gd name="connsiteX1-3" fmla="*/ 2255604 w 2633632"/>
              <a:gd name="connsiteY1-4" fmla="*/ 9526 h 738664"/>
              <a:gd name="connsiteX2-5" fmla="*/ 2633632 w 2633632"/>
              <a:gd name="connsiteY2-6" fmla="*/ 738664 h 738664"/>
              <a:gd name="connsiteX3-7" fmla="*/ 0 w 2633632"/>
              <a:gd name="connsiteY3-8" fmla="*/ 738664 h 738664"/>
              <a:gd name="connsiteX4" fmla="*/ 0 w 2633632"/>
              <a:gd name="connsiteY4" fmla="*/ 0 h 738664"/>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2633632" h="738664">
                <a:moveTo>
                  <a:pt x="0" y="0"/>
                </a:moveTo>
                <a:lnTo>
                  <a:pt x="2255604" y="9526"/>
                </a:lnTo>
                <a:lnTo>
                  <a:pt x="2633632" y="738664"/>
                </a:lnTo>
                <a:lnTo>
                  <a:pt x="0" y="738664"/>
                </a:lnTo>
                <a:lnTo>
                  <a:pt x="0" y="0"/>
                </a:ln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 name="文本框 1"/>
          <p:cNvSpPr txBox="1"/>
          <p:nvPr userDrawn="1"/>
        </p:nvSpPr>
        <p:spPr>
          <a:xfrm>
            <a:off x="228633" y="588132"/>
            <a:ext cx="12446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消费品以旧换新</a:t>
            </a:r>
          </a:p>
        </p:txBody>
      </p:sp>
      <p:sp>
        <p:nvSpPr>
          <p:cNvPr id="4" name="文本框 3"/>
          <p:cNvSpPr txBox="1"/>
          <p:nvPr userDrawn="1"/>
        </p:nvSpPr>
        <p:spPr>
          <a:xfrm>
            <a:off x="26053" y="244931"/>
            <a:ext cx="1600200" cy="215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400" b="0" i="0" u="none" strike="noStrike" kern="1200" cap="none" spc="0" normalizeH="0" baseline="0" noProof="0" dirty="0">
                <a:ln>
                  <a:noFill/>
                </a:ln>
                <a:solidFill>
                  <a:srgbClr val="E52F25"/>
                </a:solidFill>
                <a:effectLst/>
                <a:uLnTx/>
                <a:uFillTx/>
                <a:latin typeface="思源黑体 CN Medium" panose="020B0600000000000000" pitchFamily="34" charset="-122"/>
                <a:ea typeface="思源黑体 CN Medium" panose="020B0600000000000000" pitchFamily="34" charset="-122"/>
                <a:cs typeface="+mn-ea"/>
              </a:rPr>
              <a:t>推动大规模设备更新</a:t>
            </a:r>
          </a:p>
        </p:txBody>
      </p:sp>
      <p:grpSp>
        <p:nvGrpSpPr>
          <p:cNvPr id="3" name="组合 2"/>
          <p:cNvGrpSpPr/>
          <p:nvPr userDrawn="1"/>
        </p:nvGrpSpPr>
        <p:grpSpPr>
          <a:xfrm>
            <a:off x="1652203" y="52852"/>
            <a:ext cx="10663621" cy="796033"/>
            <a:chOff x="3052" y="368"/>
            <a:chExt cx="16793" cy="1254"/>
          </a:xfrm>
        </p:grpSpPr>
        <p:sp>
          <p:nvSpPr>
            <p:cNvPr id="23" name="任意多边形: 形状 22"/>
            <p:cNvSpPr/>
            <p:nvPr userDrawn="1"/>
          </p:nvSpPr>
          <p:spPr>
            <a:xfrm flipV="1">
              <a:off x="3413" y="1505"/>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rgbClr val="E52F25"/>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1" name="任意多边形: 形状 10"/>
            <p:cNvSpPr/>
            <p:nvPr userDrawn="1"/>
          </p:nvSpPr>
          <p:spPr>
            <a:xfrm>
              <a:off x="3052" y="490"/>
              <a:ext cx="460" cy="1130"/>
            </a:xfrm>
            <a:custGeom>
              <a:avLst/>
              <a:gdLst>
                <a:gd name="connsiteX0" fmla="*/ 292100 w 292100"/>
                <a:gd name="connsiteY0" fmla="*/ 717550 h 717550"/>
                <a:gd name="connsiteX1" fmla="*/ 0 w 292100"/>
                <a:gd name="connsiteY1" fmla="*/ 323850 h 717550"/>
                <a:gd name="connsiteX2" fmla="*/ 0 w 292100"/>
                <a:gd name="connsiteY2" fmla="*/ 0 h 717550"/>
              </a:gdLst>
              <a:ahLst/>
              <a:cxnLst>
                <a:cxn ang="0">
                  <a:pos x="connsiteX0" y="connsiteY0"/>
                </a:cxn>
                <a:cxn ang="0">
                  <a:pos x="connsiteX1" y="connsiteY1"/>
                </a:cxn>
                <a:cxn ang="0">
                  <a:pos x="connsiteX2" y="connsiteY2"/>
                </a:cxn>
              </a:cxnLst>
              <a:rect l="l" t="t" r="r" b="b"/>
              <a:pathLst>
                <a:path w="292100" h="717550">
                  <a:moveTo>
                    <a:pt x="292100" y="717550"/>
                  </a:moveTo>
                  <a:lnTo>
                    <a:pt x="0" y="323850"/>
                  </a:lnTo>
                  <a:lnTo>
                    <a:pt x="0" y="0"/>
                  </a:lnTo>
                </a:path>
              </a:pathLst>
            </a:custGeom>
            <a:noFill/>
            <a:ln>
              <a:solidFill>
                <a:srgbClr val="E52F25"/>
              </a:solidFill>
              <a:tailEnd type="ova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nvGrpSpPr>
            <p:cNvPr id="19" name="组合 18"/>
            <p:cNvGrpSpPr/>
            <p:nvPr userDrawn="1"/>
          </p:nvGrpSpPr>
          <p:grpSpPr>
            <a:xfrm>
              <a:off x="6112" y="368"/>
              <a:ext cx="1039" cy="971"/>
              <a:chOff x="4599074" y="2887690"/>
              <a:chExt cx="874626" cy="817535"/>
            </a:xfrm>
          </p:grpSpPr>
          <p:sp>
            <p:nvSpPr>
              <p:cNvPr id="13" name="星形: 五角 12"/>
              <p:cNvSpPr/>
              <p:nvPr/>
            </p:nvSpPr>
            <p:spPr>
              <a:xfrm rot="21302247">
                <a:off x="5099050" y="2887690"/>
                <a:ext cx="374650" cy="374650"/>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4" name="星形: 五角 13"/>
              <p:cNvSpPr/>
              <p:nvPr/>
            </p:nvSpPr>
            <p:spPr>
              <a:xfrm rot="1349718">
                <a:off x="4976106" y="3218370"/>
                <a:ext cx="165771" cy="165771"/>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星形: 五角 14"/>
              <p:cNvSpPr/>
              <p:nvPr/>
            </p:nvSpPr>
            <p:spPr>
              <a:xfrm rot="20910181">
                <a:off x="4680953" y="3042752"/>
                <a:ext cx="221912" cy="22191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6" name="星形: 五角 15"/>
              <p:cNvSpPr/>
              <p:nvPr/>
            </p:nvSpPr>
            <p:spPr>
              <a:xfrm rot="19438326">
                <a:off x="4599074" y="3325859"/>
                <a:ext cx="123977" cy="123977"/>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7" name="星形: 五角 16"/>
              <p:cNvSpPr/>
              <p:nvPr/>
            </p:nvSpPr>
            <p:spPr>
              <a:xfrm rot="1533668">
                <a:off x="4806321" y="3371693"/>
                <a:ext cx="153522" cy="153522"/>
              </a:xfrm>
              <a:prstGeom prst="star5">
                <a:avLst/>
              </a:prstGeom>
              <a:solidFill>
                <a:srgbClr val="F7C500"/>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任意多边形: 形状 17"/>
              <p:cNvSpPr/>
              <p:nvPr/>
            </p:nvSpPr>
            <p:spPr>
              <a:xfrm>
                <a:off x="4681038" y="3136106"/>
                <a:ext cx="454819" cy="569119"/>
              </a:xfrm>
              <a:custGeom>
                <a:avLst/>
                <a:gdLst>
                  <a:gd name="connsiteX0" fmla="*/ 0 w 454819"/>
                  <a:gd name="connsiteY0" fmla="*/ 569119 h 569119"/>
                  <a:gd name="connsiteX1" fmla="*/ 123825 w 454819"/>
                  <a:gd name="connsiteY1" fmla="*/ 202407 h 569119"/>
                  <a:gd name="connsiteX2" fmla="*/ 454819 w 454819"/>
                  <a:gd name="connsiteY2" fmla="*/ 0 h 569119"/>
                  <a:gd name="connsiteX0-1" fmla="*/ 0 w 454819"/>
                  <a:gd name="connsiteY0-2" fmla="*/ 569119 h 569119"/>
                  <a:gd name="connsiteX1-3" fmla="*/ 133296 w 454819"/>
                  <a:gd name="connsiteY1-4" fmla="*/ 227667 h 569119"/>
                  <a:gd name="connsiteX2-5" fmla="*/ 454819 w 454819"/>
                  <a:gd name="connsiteY2-6" fmla="*/ 0 h 569119"/>
                  <a:gd name="connsiteX0-7" fmla="*/ 0 w 454819"/>
                  <a:gd name="connsiteY0-8" fmla="*/ 569119 h 569119"/>
                  <a:gd name="connsiteX1-9" fmla="*/ 133296 w 454819"/>
                  <a:gd name="connsiteY1-10" fmla="*/ 227667 h 569119"/>
                  <a:gd name="connsiteX2-11" fmla="*/ 454819 w 454819"/>
                  <a:gd name="connsiteY2-12" fmla="*/ 0 h 569119"/>
                  <a:gd name="connsiteX0-13" fmla="*/ 0 w 454819"/>
                  <a:gd name="connsiteY0-14" fmla="*/ 569119 h 569119"/>
                  <a:gd name="connsiteX1-15" fmla="*/ 133296 w 454819"/>
                  <a:gd name="connsiteY1-16" fmla="*/ 227667 h 569119"/>
                  <a:gd name="connsiteX2-17" fmla="*/ 454819 w 454819"/>
                  <a:gd name="connsiteY2-18" fmla="*/ 0 h 569119"/>
                  <a:gd name="connsiteX0-19" fmla="*/ 0 w 454819"/>
                  <a:gd name="connsiteY0-20" fmla="*/ 569119 h 569119"/>
                  <a:gd name="connsiteX1-21" fmla="*/ 133296 w 454819"/>
                  <a:gd name="connsiteY1-22" fmla="*/ 227667 h 569119"/>
                  <a:gd name="connsiteX2-23" fmla="*/ 454819 w 454819"/>
                  <a:gd name="connsiteY2-24" fmla="*/ 0 h 569119"/>
                </a:gdLst>
                <a:ahLst/>
                <a:cxnLst>
                  <a:cxn ang="0">
                    <a:pos x="connsiteX0-1" y="connsiteY0-2"/>
                  </a:cxn>
                  <a:cxn ang="0">
                    <a:pos x="connsiteX1-3" y="connsiteY1-4"/>
                  </a:cxn>
                  <a:cxn ang="0">
                    <a:pos x="connsiteX2-5" y="connsiteY2-6"/>
                  </a:cxn>
                </a:cxnLst>
                <a:rect l="l" t="t" r="r" b="b"/>
                <a:pathLst>
                  <a:path w="454819" h="569119">
                    <a:moveTo>
                      <a:pt x="0" y="569119"/>
                    </a:moveTo>
                    <a:cubicBezTo>
                      <a:pt x="24011" y="433189"/>
                      <a:pt x="66964" y="309889"/>
                      <a:pt x="133296" y="227667"/>
                    </a:cubicBezTo>
                    <a:cubicBezTo>
                      <a:pt x="199628" y="145445"/>
                      <a:pt x="327223" y="53777"/>
                      <a:pt x="454819" y="0"/>
                    </a:cubicBezTo>
                  </a:path>
                </a:pathLst>
              </a:custGeom>
              <a:noFill/>
              <a:ln w="6350">
                <a:gradFill>
                  <a:gsLst>
                    <a:gs pos="0">
                      <a:srgbClr val="F7C500">
                        <a:alpha val="9000"/>
                      </a:srgbClr>
                    </a:gs>
                    <a:gs pos="50000">
                      <a:srgbClr val="F7C500"/>
                    </a:gs>
                    <a:gs pos="100000">
                      <a:srgbClr val="F7C500">
                        <a:alpha val="31000"/>
                      </a:srgbClr>
                    </a:gs>
                  </a:gsLst>
                  <a:lin ang="5400000" scaled="1"/>
                </a:gra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20" name="任意多边形: 形状 19"/>
            <p:cNvSpPr/>
            <p:nvPr userDrawn="1"/>
          </p:nvSpPr>
          <p:spPr>
            <a:xfrm flipV="1">
              <a:off x="3413" y="1330"/>
              <a:ext cx="16432" cy="117"/>
            </a:xfrm>
            <a:custGeom>
              <a:avLst/>
              <a:gdLst>
                <a:gd name="connsiteX0" fmla="*/ 0 w 8883644"/>
                <a:gd name="connsiteY0" fmla="*/ 100995 h 100995"/>
                <a:gd name="connsiteX1" fmla="*/ 8760755 w 8883644"/>
                <a:gd name="connsiteY1" fmla="*/ 100995 h 100995"/>
                <a:gd name="connsiteX2" fmla="*/ 8760906 w 8883644"/>
                <a:gd name="connsiteY2" fmla="*/ 100800 h 100995"/>
                <a:gd name="connsiteX3" fmla="*/ 8883644 w 8883644"/>
                <a:gd name="connsiteY3" fmla="*/ 100800 h 100995"/>
                <a:gd name="connsiteX4" fmla="*/ 8883644 w 8883644"/>
                <a:gd name="connsiteY4" fmla="*/ 0 h 100995"/>
                <a:gd name="connsiteX5" fmla="*/ 8839188 w 8883644"/>
                <a:gd name="connsiteY5" fmla="*/ 0 h 100995"/>
                <a:gd name="connsiteX6" fmla="*/ 8439144 w 8883644"/>
                <a:gd name="connsiteY6" fmla="*/ 0 h 100995"/>
                <a:gd name="connsiteX7" fmla="*/ 78433 w 8883644"/>
                <a:gd name="connsiteY7" fmla="*/ 0 h 100995"/>
                <a:gd name="connsiteX0-1" fmla="*/ 0 w 8878201"/>
                <a:gd name="connsiteY0-2" fmla="*/ 100995 h 100995"/>
                <a:gd name="connsiteX1-3" fmla="*/ 8755312 w 8878201"/>
                <a:gd name="connsiteY1-4" fmla="*/ 100995 h 100995"/>
                <a:gd name="connsiteX2-5" fmla="*/ 8755463 w 8878201"/>
                <a:gd name="connsiteY2-6" fmla="*/ 100800 h 100995"/>
                <a:gd name="connsiteX3-7" fmla="*/ 8878201 w 8878201"/>
                <a:gd name="connsiteY3-8" fmla="*/ 100800 h 100995"/>
                <a:gd name="connsiteX4-9" fmla="*/ 8878201 w 8878201"/>
                <a:gd name="connsiteY4-10" fmla="*/ 0 h 100995"/>
                <a:gd name="connsiteX5-11" fmla="*/ 8833745 w 8878201"/>
                <a:gd name="connsiteY5-12" fmla="*/ 0 h 100995"/>
                <a:gd name="connsiteX6-13" fmla="*/ 8433701 w 8878201"/>
                <a:gd name="connsiteY6-14" fmla="*/ 0 h 100995"/>
                <a:gd name="connsiteX7-15" fmla="*/ 72990 w 8878201"/>
                <a:gd name="connsiteY7-16" fmla="*/ 0 h 100995"/>
                <a:gd name="connsiteX8" fmla="*/ 0 w 8878201"/>
                <a:gd name="connsiteY8" fmla="*/ 100995 h 100995"/>
                <a:gd name="connsiteX0-17" fmla="*/ 0 w 8874118"/>
                <a:gd name="connsiteY0-18" fmla="*/ 104335 h 104335"/>
                <a:gd name="connsiteX1-19" fmla="*/ 8751229 w 8874118"/>
                <a:gd name="connsiteY1-20" fmla="*/ 100995 h 104335"/>
                <a:gd name="connsiteX2-21" fmla="*/ 8751380 w 8874118"/>
                <a:gd name="connsiteY2-22" fmla="*/ 100800 h 104335"/>
                <a:gd name="connsiteX3-23" fmla="*/ 8874118 w 8874118"/>
                <a:gd name="connsiteY3-24" fmla="*/ 100800 h 104335"/>
                <a:gd name="connsiteX4-25" fmla="*/ 8874118 w 8874118"/>
                <a:gd name="connsiteY4-26" fmla="*/ 0 h 104335"/>
                <a:gd name="connsiteX5-27" fmla="*/ 8829662 w 8874118"/>
                <a:gd name="connsiteY5-28" fmla="*/ 0 h 104335"/>
                <a:gd name="connsiteX6-29" fmla="*/ 8429618 w 8874118"/>
                <a:gd name="connsiteY6-30" fmla="*/ 0 h 104335"/>
                <a:gd name="connsiteX7-31" fmla="*/ 68907 w 8874118"/>
                <a:gd name="connsiteY7-32" fmla="*/ 0 h 104335"/>
                <a:gd name="connsiteX8-33" fmla="*/ 0 w 8874118"/>
                <a:gd name="connsiteY8-34" fmla="*/ 104335 h 104335"/>
                <a:gd name="connsiteX0-35" fmla="*/ 0 w 8872076"/>
                <a:gd name="connsiteY0-36" fmla="*/ 104335 h 104335"/>
                <a:gd name="connsiteX1-37" fmla="*/ 8749187 w 8872076"/>
                <a:gd name="connsiteY1-38" fmla="*/ 100995 h 104335"/>
                <a:gd name="connsiteX2-39" fmla="*/ 8749338 w 8872076"/>
                <a:gd name="connsiteY2-40" fmla="*/ 100800 h 104335"/>
                <a:gd name="connsiteX3-41" fmla="*/ 8872076 w 8872076"/>
                <a:gd name="connsiteY3-42" fmla="*/ 100800 h 104335"/>
                <a:gd name="connsiteX4-43" fmla="*/ 8872076 w 8872076"/>
                <a:gd name="connsiteY4-44" fmla="*/ 0 h 104335"/>
                <a:gd name="connsiteX5-45" fmla="*/ 8827620 w 8872076"/>
                <a:gd name="connsiteY5-46" fmla="*/ 0 h 104335"/>
                <a:gd name="connsiteX6-47" fmla="*/ 8427576 w 8872076"/>
                <a:gd name="connsiteY6-48" fmla="*/ 0 h 104335"/>
                <a:gd name="connsiteX7-49" fmla="*/ 66865 w 8872076"/>
                <a:gd name="connsiteY7-50" fmla="*/ 0 h 104335"/>
                <a:gd name="connsiteX8-51" fmla="*/ 0 w 8872076"/>
                <a:gd name="connsiteY8-52" fmla="*/ 104335 h 104335"/>
                <a:gd name="connsiteX0-53" fmla="*/ 0 w 8863911"/>
                <a:gd name="connsiteY0-54" fmla="*/ 104335 h 104335"/>
                <a:gd name="connsiteX1-55" fmla="*/ 8741022 w 8863911"/>
                <a:gd name="connsiteY1-56" fmla="*/ 100995 h 104335"/>
                <a:gd name="connsiteX2-57" fmla="*/ 8741173 w 8863911"/>
                <a:gd name="connsiteY2-58" fmla="*/ 100800 h 104335"/>
                <a:gd name="connsiteX3-59" fmla="*/ 8863911 w 8863911"/>
                <a:gd name="connsiteY3-60" fmla="*/ 100800 h 104335"/>
                <a:gd name="connsiteX4-61" fmla="*/ 8863911 w 8863911"/>
                <a:gd name="connsiteY4-62" fmla="*/ 0 h 104335"/>
                <a:gd name="connsiteX5-63" fmla="*/ 8819455 w 8863911"/>
                <a:gd name="connsiteY5-64" fmla="*/ 0 h 104335"/>
                <a:gd name="connsiteX6-65" fmla="*/ 8419411 w 8863911"/>
                <a:gd name="connsiteY6-66" fmla="*/ 0 h 104335"/>
                <a:gd name="connsiteX7-67" fmla="*/ 58700 w 8863911"/>
                <a:gd name="connsiteY7-68" fmla="*/ 0 h 104335"/>
                <a:gd name="connsiteX8-69" fmla="*/ 0 w 8863911"/>
                <a:gd name="connsiteY8-70" fmla="*/ 104335 h 1043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8863911" h="104335">
                  <a:moveTo>
                    <a:pt x="0" y="104335"/>
                  </a:moveTo>
                  <a:lnTo>
                    <a:pt x="8741022" y="100995"/>
                  </a:lnTo>
                  <a:lnTo>
                    <a:pt x="8741173" y="100800"/>
                  </a:lnTo>
                  <a:lnTo>
                    <a:pt x="8863911" y="100800"/>
                  </a:lnTo>
                  <a:lnTo>
                    <a:pt x="8863911" y="0"/>
                  </a:lnTo>
                  <a:lnTo>
                    <a:pt x="8819455" y="0"/>
                  </a:lnTo>
                  <a:lnTo>
                    <a:pt x="8419411" y="0"/>
                  </a:lnTo>
                  <a:lnTo>
                    <a:pt x="58700" y="0"/>
                  </a:lnTo>
                  <a:cubicBezTo>
                    <a:pt x="32556" y="33665"/>
                    <a:pt x="26144" y="70670"/>
                    <a:pt x="0" y="104335"/>
                  </a:cubicBezTo>
                  <a:close/>
                </a:path>
              </a:pathLst>
            </a:custGeom>
            <a:solidFill>
              <a:sysClr val="window" lastClr="FFFFFF">
                <a:lumMod val="95000"/>
              </a:sysClr>
            </a:solidFill>
            <a:ln>
              <a:noFill/>
            </a:ln>
          </p:spPr>
          <p:style>
            <a:lnRef idx="2">
              <a:srgbClr val="F8EAE2">
                <a:shade val="50000"/>
              </a:srgbClr>
            </a:lnRef>
            <a:fillRef idx="1">
              <a:srgbClr val="F8EAE2"/>
            </a:fillRef>
            <a:effectRef idx="0">
              <a:srgbClr val="F8EAE2"/>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sp>
        <p:nvSpPr>
          <p:cNvPr id="6" name="文本框 5"/>
          <p:cNvSpPr txBox="1"/>
          <p:nvPr userDrawn="1"/>
        </p:nvSpPr>
        <p:spPr>
          <a:xfrm>
            <a:off x="4322299" y="88750"/>
            <a:ext cx="12237786"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cs typeface="思源宋体 CN Medium" panose="02020500000000000000" charset="-122"/>
              </a:rPr>
              <a:t>             </a:t>
            </a:r>
            <a:r>
              <a:rPr kumimoji="0" lang="zh-CN" altLang="en-US" sz="32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cs typeface="思源宋体 CN Medium" panose="02020500000000000000" charset="-122"/>
              </a:rPr>
              <a:t>政策分析</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4" name="组合 13"/>
          <p:cNvGrpSpPr/>
          <p:nvPr userDrawn="1"/>
        </p:nvGrpSpPr>
        <p:grpSpPr>
          <a:xfrm>
            <a:off x="-521970" y="309880"/>
            <a:ext cx="13475970" cy="521970"/>
            <a:chOff x="-822" y="968"/>
            <a:chExt cx="21222" cy="822"/>
          </a:xfrm>
        </p:grpSpPr>
        <p:cxnSp>
          <p:nvCxnSpPr>
            <p:cNvPr id="7" name="直接连接符 6"/>
            <p:cNvCxnSpPr/>
            <p:nvPr userDrawn="1"/>
          </p:nvCxnSpPr>
          <p:spPr>
            <a:xfrm>
              <a:off x="450" y="1355"/>
              <a:ext cx="4752"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8" name="直接连接符 7"/>
            <p:cNvCxnSpPr/>
            <p:nvPr userDrawn="1"/>
          </p:nvCxnSpPr>
          <p:spPr>
            <a:xfrm>
              <a:off x="-822" y="1520"/>
              <a:ext cx="55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nvGrpSpPr>
            <p:cNvPr id="11" name="组合 10"/>
            <p:cNvGrpSpPr/>
            <p:nvPr userDrawn="1"/>
          </p:nvGrpSpPr>
          <p:grpSpPr>
            <a:xfrm>
              <a:off x="14124" y="1355"/>
              <a:ext cx="6276" cy="165"/>
              <a:chOff x="12246" y="1355"/>
              <a:chExt cx="6276" cy="165"/>
            </a:xfrm>
          </p:grpSpPr>
          <p:cxnSp>
            <p:nvCxnSpPr>
              <p:cNvPr id="10" name="直接连接符 9"/>
              <p:cNvCxnSpPr/>
              <p:nvPr userDrawn="1"/>
            </p:nvCxnSpPr>
            <p:spPr>
              <a:xfrm>
                <a:off x="12822" y="1355"/>
                <a:ext cx="57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12" name="直接连接符 11"/>
              <p:cNvCxnSpPr/>
              <p:nvPr userDrawn="1"/>
            </p:nvCxnSpPr>
            <p:spPr>
              <a:xfrm>
                <a:off x="12246" y="1520"/>
                <a:ext cx="49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sp>
          <p:nvSpPr>
            <p:cNvPr id="2" name="文本框 1"/>
            <p:cNvSpPr txBox="1"/>
            <p:nvPr userDrawn="1"/>
          </p:nvSpPr>
          <p:spPr>
            <a:xfrm>
              <a:off x="5160" y="968"/>
              <a:ext cx="2625" cy="822"/>
            </a:xfrm>
            <a:prstGeom prst="rect">
              <a:avLst/>
            </a:prstGeom>
            <a:noFill/>
          </p:spPr>
          <p:txBody>
            <a:bodyPr wrap="square" rtlCol="0">
              <a:spAutoFit/>
            </a:bodyPr>
            <a:lstStyle>
              <a:defPPr>
                <a:defRPr lang="zh-CN"/>
              </a:defPPr>
              <a:lvl1pPr algn="ctr">
                <a:defRPr sz="2400">
                  <a:gradFill flip="none" rotWithShape="1">
                    <a:gsLst>
                      <a:gs pos="0">
                        <a:srgbClr val="BE1B1A"/>
                      </a:gs>
                      <a:gs pos="100000">
                        <a:srgbClr val="BE1B1A">
                          <a:lumMod val="76000"/>
                        </a:srgbClr>
                      </a:gs>
                    </a:gsLst>
                    <a:lin ang="16200000" scaled="1"/>
                    <a:tileRect/>
                  </a:gradFill>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5706A"/>
                  </a:solidFill>
                  <a:effectLst/>
                  <a:uLnTx/>
                  <a:uFillTx/>
                  <a:latin typeface="思源宋体 CN Heavy" panose="02020900000000000000" pitchFamily="18" charset="-122"/>
                  <a:ea typeface="思源宋体 CN Heavy" panose="02020900000000000000" pitchFamily="18" charset="-122"/>
                  <a:cs typeface="+mn-ea"/>
                </a:rPr>
                <a:t>政策解读</a:t>
              </a:r>
            </a:p>
          </p:txBody>
        </p:sp>
        <p:sp>
          <p:nvSpPr>
            <p:cNvPr id="4" name="平行四边形 3"/>
            <p:cNvSpPr/>
            <p:nvPr userDrawn="1"/>
          </p:nvSpPr>
          <p:spPr>
            <a:xfrm>
              <a:off x="7655" y="1071"/>
              <a:ext cx="6470" cy="557"/>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5" name="文本框 4"/>
            <p:cNvSpPr txBox="1"/>
            <p:nvPr userDrawn="1"/>
          </p:nvSpPr>
          <p:spPr>
            <a:xfrm>
              <a:off x="7655" y="1091"/>
              <a:ext cx="6469"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推动大规模设备更新和消费品以旧换新</a:t>
              </a:r>
            </a:p>
          </p:txBody>
        </p:sp>
        <p:grpSp>
          <p:nvGrpSpPr>
            <p:cNvPr id="21" name="组合 20"/>
            <p:cNvGrpSpPr/>
            <p:nvPr userDrawn="1"/>
          </p:nvGrpSpPr>
          <p:grpSpPr>
            <a:xfrm>
              <a:off x="9481" y="1384"/>
              <a:ext cx="4868" cy="406"/>
              <a:chOff x="4838301" y="1097063"/>
              <a:chExt cx="3091120" cy="258027"/>
            </a:xfrm>
          </p:grpSpPr>
          <p:sp>
            <p:nvSpPr>
              <p:cNvPr id="17"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8" name="椭圆 17"/>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6544-3376-4519-BD5A-4FF37B9FFC9E}" type="datetimeFigureOut">
              <a:rPr lang="zh-CN" altLang="en-US" smtClean="0"/>
              <a:t>2024/5/11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CE2E7-D22A-422C-A962-6BC860D6EE2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9E505-FB3E-4240-9B36-90520F4BB190}" type="datetimeFigureOut">
              <a:rPr lang="zh-CN" altLang="en-US" smtClean="0"/>
              <a:t>2024/5/11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BCED3-AC64-49BF-91EA-2F4E3293CB6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30.jpeg"/><Relationship Id="rId5" Type="http://schemas.openxmlformats.org/officeDocument/2006/relationships/tags" Target="../tags/tag46.xml"/><Relationship Id="rId10" Type="http://schemas.openxmlformats.org/officeDocument/2006/relationships/chart" Target="../charts/chart5.xml"/><Relationship Id="rId4" Type="http://schemas.openxmlformats.org/officeDocument/2006/relationships/tags" Target="../tags/tag45.xml"/><Relationship Id="rId9"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tags" Target="../tags/tag51.xml"/><Relationship Id="rId7" Type="http://schemas.openxmlformats.org/officeDocument/2006/relationships/chart" Target="../charts/chart6.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9.xml"/><Relationship Id="rId5" Type="http://schemas.openxmlformats.org/officeDocument/2006/relationships/slideLayout" Target="../slideLayouts/slideLayout26.xml"/><Relationship Id="rId4" Type="http://schemas.openxmlformats.org/officeDocument/2006/relationships/tags" Target="../tags/tag52.xml"/></Relationships>
</file>

<file path=ppt/slides/_rels/slide13.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18" Type="http://schemas.openxmlformats.org/officeDocument/2006/relationships/tags" Target="../tags/tag70.xml"/><Relationship Id="rId26" Type="http://schemas.openxmlformats.org/officeDocument/2006/relationships/tags" Target="../tags/tag78.xml"/><Relationship Id="rId3" Type="http://schemas.openxmlformats.org/officeDocument/2006/relationships/tags" Target="../tags/tag55.xml"/><Relationship Id="rId21" Type="http://schemas.openxmlformats.org/officeDocument/2006/relationships/tags" Target="../tags/tag73.xml"/><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tags" Target="../tags/tag69.xml"/><Relationship Id="rId25" Type="http://schemas.openxmlformats.org/officeDocument/2006/relationships/tags" Target="../tags/tag77.xml"/><Relationship Id="rId2" Type="http://schemas.openxmlformats.org/officeDocument/2006/relationships/tags" Target="../tags/tag54.xml"/><Relationship Id="rId16" Type="http://schemas.openxmlformats.org/officeDocument/2006/relationships/tags" Target="../tags/tag68.xml"/><Relationship Id="rId20" Type="http://schemas.openxmlformats.org/officeDocument/2006/relationships/tags" Target="../tags/tag72.xml"/><Relationship Id="rId29" Type="http://schemas.openxmlformats.org/officeDocument/2006/relationships/notesSlide" Target="../notesSlides/notesSlide10.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24" Type="http://schemas.openxmlformats.org/officeDocument/2006/relationships/tags" Target="../tags/tag76.xml"/><Relationship Id="rId32" Type="http://schemas.openxmlformats.org/officeDocument/2006/relationships/image" Target="../media/image34.png"/><Relationship Id="rId5" Type="http://schemas.openxmlformats.org/officeDocument/2006/relationships/tags" Target="../tags/tag57.xml"/><Relationship Id="rId15" Type="http://schemas.openxmlformats.org/officeDocument/2006/relationships/tags" Target="../tags/tag67.xml"/><Relationship Id="rId23" Type="http://schemas.openxmlformats.org/officeDocument/2006/relationships/tags" Target="../tags/tag75.xml"/><Relationship Id="rId28" Type="http://schemas.openxmlformats.org/officeDocument/2006/relationships/slideLayout" Target="../slideLayouts/slideLayout62.xml"/><Relationship Id="rId10" Type="http://schemas.openxmlformats.org/officeDocument/2006/relationships/tags" Target="../tags/tag62.xml"/><Relationship Id="rId19" Type="http://schemas.openxmlformats.org/officeDocument/2006/relationships/tags" Target="../tags/tag71.xml"/><Relationship Id="rId31" Type="http://schemas.microsoft.com/office/2007/relationships/hdphoto" Target="../media/hdphoto6.wdp"/><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 Id="rId22" Type="http://schemas.openxmlformats.org/officeDocument/2006/relationships/tags" Target="../tags/tag74.xml"/><Relationship Id="rId27" Type="http://schemas.openxmlformats.org/officeDocument/2006/relationships/tags" Target="../tags/tag79.xml"/><Relationship Id="rId30"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8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image" Target="../media/image40.png"/><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image" Target="../media/image39.jpe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notesSlide" Target="../notesSlides/notesSlide13.xml"/><Relationship Id="rId5" Type="http://schemas.openxmlformats.org/officeDocument/2006/relationships/tags" Target="../tags/tag87.xml"/><Relationship Id="rId10" Type="http://schemas.openxmlformats.org/officeDocument/2006/relationships/slideLayout" Target="../slideLayouts/slideLayout1.xml"/><Relationship Id="rId4" Type="http://schemas.openxmlformats.org/officeDocument/2006/relationships/tags" Target="../tags/tag86.xml"/><Relationship Id="rId9" Type="http://schemas.openxmlformats.org/officeDocument/2006/relationships/tags" Target="../tags/tag9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image" Target="../media/image40.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image" Target="../media/image39.jpeg"/><Relationship Id="rId2" Type="http://schemas.openxmlformats.org/officeDocument/2006/relationships/tags" Target="../tags/tag93.xml"/><Relationship Id="rId16" Type="http://schemas.openxmlformats.org/officeDocument/2006/relationships/notesSlide" Target="../notesSlides/notesSlide15.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slideLayout" Target="../slideLayouts/slideLayout1.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slideLayout" Target="../slideLayouts/slideLayout9.xml"/><Relationship Id="rId18" Type="http://schemas.openxmlformats.org/officeDocument/2006/relationships/image" Target="../media/image10.png"/><Relationship Id="rId3" Type="http://schemas.openxmlformats.org/officeDocument/2006/relationships/tags" Target="../tags/tag8.xml"/><Relationship Id="rId21" Type="http://schemas.microsoft.com/office/2007/relationships/hdphoto" Target="../media/hdphoto4.wdp"/><Relationship Id="rId7" Type="http://schemas.openxmlformats.org/officeDocument/2006/relationships/tags" Target="../tags/tag12.xml"/><Relationship Id="rId12" Type="http://schemas.openxmlformats.org/officeDocument/2006/relationships/tags" Target="../tags/tag17.xml"/><Relationship Id="rId17" Type="http://schemas.microsoft.com/office/2007/relationships/hdphoto" Target="../media/hdphoto3.wdp"/><Relationship Id="rId2" Type="http://schemas.openxmlformats.org/officeDocument/2006/relationships/tags" Target="../tags/tag7.xml"/><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image" Target="../media/image8.png"/><Relationship Id="rId10" Type="http://schemas.openxmlformats.org/officeDocument/2006/relationships/tags" Target="../tags/tag15.xml"/><Relationship Id="rId19" Type="http://schemas.openxmlformats.org/officeDocument/2006/relationships/image" Target="../media/image11.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notesSlide" Target="../notesSlides/notesSlide2.xml"/><Relationship Id="rId22" Type="http://schemas.openxmlformats.org/officeDocument/2006/relationships/image" Target="../media/image13.png"/></Relationships>
</file>

<file path=ppt/slides/_rels/slide20.xml.rels><?xml version="1.0" encoding="UTF-8" standalone="yes"?>
<Relationships xmlns="http://schemas.openxmlformats.org/package/2006/relationships"><Relationship Id="rId13" Type="http://schemas.openxmlformats.org/officeDocument/2006/relationships/tags" Target="../tags/tag118.xml"/><Relationship Id="rId18" Type="http://schemas.openxmlformats.org/officeDocument/2006/relationships/tags" Target="../tags/tag123.xml"/><Relationship Id="rId26" Type="http://schemas.openxmlformats.org/officeDocument/2006/relationships/tags" Target="../tags/tag131.xml"/><Relationship Id="rId39" Type="http://schemas.openxmlformats.org/officeDocument/2006/relationships/image" Target="../media/image43.png"/><Relationship Id="rId21" Type="http://schemas.openxmlformats.org/officeDocument/2006/relationships/tags" Target="../tags/tag126.xml"/><Relationship Id="rId34" Type="http://schemas.openxmlformats.org/officeDocument/2006/relationships/slideLayout" Target="../slideLayouts/slideLayout1.xml"/><Relationship Id="rId42" Type="http://schemas.microsoft.com/office/2007/relationships/hdphoto" Target="../media/hdphoto9.wdp"/><Relationship Id="rId7" Type="http://schemas.openxmlformats.org/officeDocument/2006/relationships/tags" Target="../tags/tag112.xml"/><Relationship Id="rId2" Type="http://schemas.openxmlformats.org/officeDocument/2006/relationships/tags" Target="../tags/tag107.xml"/><Relationship Id="rId16" Type="http://schemas.openxmlformats.org/officeDocument/2006/relationships/tags" Target="../tags/tag121.xml"/><Relationship Id="rId20" Type="http://schemas.openxmlformats.org/officeDocument/2006/relationships/tags" Target="../tags/tag125.xml"/><Relationship Id="rId29" Type="http://schemas.openxmlformats.org/officeDocument/2006/relationships/tags" Target="../tags/tag134.xml"/><Relationship Id="rId41" Type="http://schemas.openxmlformats.org/officeDocument/2006/relationships/image" Target="../media/image44.png"/><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24" Type="http://schemas.openxmlformats.org/officeDocument/2006/relationships/tags" Target="../tags/tag129.xml"/><Relationship Id="rId32" Type="http://schemas.openxmlformats.org/officeDocument/2006/relationships/tags" Target="../tags/tag137.xml"/><Relationship Id="rId37" Type="http://schemas.openxmlformats.org/officeDocument/2006/relationships/image" Target="../media/image42.png"/><Relationship Id="rId40" Type="http://schemas.microsoft.com/office/2007/relationships/hdphoto" Target="../media/hdphoto8.wdp"/><Relationship Id="rId5" Type="http://schemas.openxmlformats.org/officeDocument/2006/relationships/tags" Target="../tags/tag110.xml"/><Relationship Id="rId15" Type="http://schemas.openxmlformats.org/officeDocument/2006/relationships/tags" Target="../tags/tag120.xml"/><Relationship Id="rId23" Type="http://schemas.openxmlformats.org/officeDocument/2006/relationships/tags" Target="../tags/tag128.xml"/><Relationship Id="rId28" Type="http://schemas.openxmlformats.org/officeDocument/2006/relationships/tags" Target="../tags/tag133.xml"/><Relationship Id="rId36" Type="http://schemas.openxmlformats.org/officeDocument/2006/relationships/image" Target="../media/image40.png"/><Relationship Id="rId10" Type="http://schemas.openxmlformats.org/officeDocument/2006/relationships/tags" Target="../tags/tag115.xml"/><Relationship Id="rId19" Type="http://schemas.openxmlformats.org/officeDocument/2006/relationships/tags" Target="../tags/tag124.xml"/><Relationship Id="rId31" Type="http://schemas.openxmlformats.org/officeDocument/2006/relationships/tags" Target="../tags/tag136.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tags" Target="../tags/tag119.xml"/><Relationship Id="rId22" Type="http://schemas.openxmlformats.org/officeDocument/2006/relationships/tags" Target="../tags/tag127.xml"/><Relationship Id="rId27" Type="http://schemas.openxmlformats.org/officeDocument/2006/relationships/tags" Target="../tags/tag132.xml"/><Relationship Id="rId30" Type="http://schemas.openxmlformats.org/officeDocument/2006/relationships/tags" Target="../tags/tag135.xml"/><Relationship Id="rId35" Type="http://schemas.openxmlformats.org/officeDocument/2006/relationships/notesSlide" Target="../notesSlides/notesSlide16.xml"/><Relationship Id="rId43" Type="http://schemas.openxmlformats.org/officeDocument/2006/relationships/image" Target="../media/image45.png"/><Relationship Id="rId8" Type="http://schemas.openxmlformats.org/officeDocument/2006/relationships/tags" Target="../tags/tag113.xml"/><Relationship Id="rId3" Type="http://schemas.openxmlformats.org/officeDocument/2006/relationships/tags" Target="../tags/tag108.xml"/><Relationship Id="rId12" Type="http://schemas.openxmlformats.org/officeDocument/2006/relationships/tags" Target="../tags/tag117.xml"/><Relationship Id="rId17" Type="http://schemas.openxmlformats.org/officeDocument/2006/relationships/tags" Target="../tags/tag122.xml"/><Relationship Id="rId25" Type="http://schemas.openxmlformats.org/officeDocument/2006/relationships/tags" Target="../tags/tag130.xml"/><Relationship Id="rId33" Type="http://schemas.openxmlformats.org/officeDocument/2006/relationships/tags" Target="../tags/tag138.xml"/><Relationship Id="rId38"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50.png"/><Relationship Id="rId7"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chart" Target="../charts/chart7.xml"/><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chart" Target="../charts/chart12.xml"/><Relationship Id="rId4" Type="http://schemas.openxmlformats.org/officeDocument/2006/relationships/chart" Target="../charts/char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4.png"/><Relationship Id="rId7"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15.jpe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1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notesSlide" Target="../notesSlides/notesSlide3.xml"/><Relationship Id="rId5" Type="http://schemas.openxmlformats.org/officeDocument/2006/relationships/tags" Target="../tags/tag22.xml"/><Relationship Id="rId10" Type="http://schemas.openxmlformats.org/officeDocument/2006/relationships/slideLayout" Target="../slideLayouts/slideLayout18.xml"/><Relationship Id="rId4" Type="http://schemas.openxmlformats.org/officeDocument/2006/relationships/tags" Target="../tags/tag21.xml"/><Relationship Id="rId9" Type="http://schemas.openxmlformats.org/officeDocument/2006/relationships/tags" Target="../tags/tag26.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139.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3.xml"/><Relationship Id="rId1" Type="http://schemas.openxmlformats.org/officeDocument/2006/relationships/tags" Target="../tags/tag140.xml"/><Relationship Id="rId5" Type="http://schemas.openxmlformats.org/officeDocument/2006/relationships/image" Target="../media/image59.emf"/><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141.xml"/><Relationship Id="rId4" Type="http://schemas.openxmlformats.org/officeDocument/2006/relationships/chart" Target="../charts/char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tags" Target="../tags/tag14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3.xml"/><Relationship Id="rId1" Type="http://schemas.openxmlformats.org/officeDocument/2006/relationships/tags" Target="../tags/tag143.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67.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3.xml"/><Relationship Id="rId1" Type="http://schemas.openxmlformats.org/officeDocument/2006/relationships/tags" Target="../tags/tag146.xml"/><Relationship Id="rId4" Type="http://schemas.openxmlformats.org/officeDocument/2006/relationships/chart" Target="../charts/chart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3.xml"/><Relationship Id="rId1" Type="http://schemas.openxmlformats.org/officeDocument/2006/relationships/tags" Target="../tags/tag14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3.xml"/><Relationship Id="rId1" Type="http://schemas.openxmlformats.org/officeDocument/2006/relationships/tags" Target="../tags/tag148.xml"/><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jpeg"/><Relationship Id="rId4" Type="http://schemas.microsoft.com/office/2007/relationships/hdphoto" Target="../media/hdphoto5.wdp"/><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notesSlide" Target="../notesSlides/notesSlide34.xml"/><Relationship Id="rId5" Type="http://schemas.openxmlformats.org/officeDocument/2006/relationships/slideLayout" Target="../slideLayouts/slideLayout43.xml"/><Relationship Id="rId4" Type="http://schemas.openxmlformats.org/officeDocument/2006/relationships/tags" Target="../tags/tag15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3.xml"/><Relationship Id="rId1" Type="http://schemas.openxmlformats.org/officeDocument/2006/relationships/tags" Target="../tags/tag153.xml"/><Relationship Id="rId4" Type="http://schemas.openxmlformats.org/officeDocument/2006/relationships/chart" Target="../charts/chart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chart" Target="../charts/chart18.xml"/><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tags" Target="../tags/tag173.xml"/><Relationship Id="rId3" Type="http://schemas.openxmlformats.org/officeDocument/2006/relationships/tags" Target="../tags/tag158.xml"/><Relationship Id="rId21" Type="http://schemas.openxmlformats.org/officeDocument/2006/relationships/notesSlide" Target="../notesSlides/notesSlide39.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slideLayout" Target="../slideLayouts/slideLayout59.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5" Type="http://schemas.openxmlformats.org/officeDocument/2006/relationships/tags" Target="../tags/tag170.xml"/><Relationship Id="rId10" Type="http://schemas.openxmlformats.org/officeDocument/2006/relationships/tags" Target="../tags/tag165.xml"/><Relationship Id="rId19" Type="http://schemas.openxmlformats.org/officeDocument/2006/relationships/tags" Target="../tags/tag174.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176.xml"/><Relationship Id="rId1" Type="http://schemas.openxmlformats.org/officeDocument/2006/relationships/tags" Target="../tags/tag175.xml"/><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9.xml"/><Relationship Id="rId1" Type="http://schemas.openxmlformats.org/officeDocument/2006/relationships/tags" Target="../tags/tag177.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9.xml"/><Relationship Id="rId1" Type="http://schemas.openxmlformats.org/officeDocument/2006/relationships/tags" Target="../tags/tag178.xml"/><Relationship Id="rId5" Type="http://schemas.microsoft.com/office/2007/relationships/hdphoto" Target="../media/hdphoto10.wdp"/><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18" Type="http://schemas.openxmlformats.org/officeDocument/2006/relationships/slideLayout" Target="../slideLayouts/slideLayout59.xml"/><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tags" Target="../tags/tag195.xml"/><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image" Target="../media/image74.pn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5" Type="http://schemas.openxmlformats.org/officeDocument/2006/relationships/tags" Target="../tags/tag183.xml"/><Relationship Id="rId15" Type="http://schemas.openxmlformats.org/officeDocument/2006/relationships/tags" Target="../tags/tag193.xml"/><Relationship Id="rId10" Type="http://schemas.openxmlformats.org/officeDocument/2006/relationships/tags" Target="../tags/tag188.xml"/><Relationship Id="rId19" Type="http://schemas.openxmlformats.org/officeDocument/2006/relationships/notesSlide" Target="../notesSlides/notesSlide43.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9.xml"/><Relationship Id="rId1" Type="http://schemas.openxmlformats.org/officeDocument/2006/relationships/tags" Target="../tags/tag196.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55.xml"/><Relationship Id="rId1" Type="http://schemas.openxmlformats.org/officeDocument/2006/relationships/tags" Target="../tags/tag19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slideLayout" Target="../slideLayouts/slideLayout26.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chart" Target="../charts/chart4.xml"/><Relationship Id="rId2" Type="http://schemas.openxmlformats.org/officeDocument/2006/relationships/tags" Target="../tags/tag28.xml"/><Relationship Id="rId16" Type="http://schemas.openxmlformats.org/officeDocument/2006/relationships/chart" Target="../charts/chart3.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chart" Target="../charts/chart2.xml"/><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tags" Target="../tags/tag41.xml"/><Relationship Id="rId7" Type="http://schemas.microsoft.com/office/2007/relationships/hdphoto" Target="../media/hdphoto6.wdp"/><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6.png"/><Relationship Id="rId5" Type="http://schemas.openxmlformats.org/officeDocument/2006/relationships/notesSlide" Target="../notesSlides/notesSlide7.xml"/><Relationship Id="rId4"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2225" y="-69850"/>
            <a:ext cx="12236450" cy="863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nvGraphicFramePr>
        <p:xfrm>
          <a:off x="876300" y="914400"/>
          <a:ext cx="10551795" cy="11708130"/>
        </p:xfrm>
        <a:graphic>
          <a:graphicData uri="http://schemas.openxmlformats.org/drawingml/2006/table">
            <a:tbl>
              <a:tblPr firstRow="1" bandRow="1">
                <a:tableStyleId>{E4CAE26B-629A-43A1-97DF-71F7C32628CB}</a:tableStyleId>
              </a:tblPr>
              <a:tblGrid>
                <a:gridCol w="1815465">
                  <a:extLst>
                    <a:ext uri="{9D8B030D-6E8A-4147-A177-3AD203B41FA5}">
                      <a16:colId xmlns:a16="http://schemas.microsoft.com/office/drawing/2014/main" val="20000"/>
                    </a:ext>
                  </a:extLst>
                </a:gridCol>
                <a:gridCol w="2691765">
                  <a:extLst>
                    <a:ext uri="{9D8B030D-6E8A-4147-A177-3AD203B41FA5}">
                      <a16:colId xmlns:a16="http://schemas.microsoft.com/office/drawing/2014/main" val="20001"/>
                    </a:ext>
                  </a:extLst>
                </a:gridCol>
                <a:gridCol w="6044565">
                  <a:extLst>
                    <a:ext uri="{9D8B030D-6E8A-4147-A177-3AD203B41FA5}">
                      <a16:colId xmlns:a16="http://schemas.microsoft.com/office/drawing/2014/main" val="20002"/>
                    </a:ext>
                  </a:extLst>
                </a:gridCol>
              </a:tblGrid>
              <a:tr h="628650">
                <a:tc>
                  <a:txBody>
                    <a:bodyPr/>
                    <a:lstStyle/>
                    <a:p>
                      <a:pPr algn="ctr">
                        <a:buNone/>
                      </a:pPr>
                      <a:r>
                        <a:rPr lang="zh-CN" altLang="en-US" sz="2400">
                          <a:solidFill>
                            <a:schemeClr val="bg1"/>
                          </a:solidFill>
                          <a:latin typeface="微软雅黑" panose="020B0503020204020204" charset="-122"/>
                          <a:ea typeface="微软雅黑" panose="020B0503020204020204" charset="-122"/>
                        </a:rPr>
                        <a:t>发布时间</a:t>
                      </a:r>
                    </a:p>
                  </a:txBody>
                  <a:tcPr anchor="ctr">
                    <a:lnR w="12700">
                      <a:solidFill>
                        <a:schemeClr val="tx1"/>
                      </a:solidFill>
                      <a:prstDash val="solid"/>
                    </a:lnR>
                  </a:tcPr>
                </a:tc>
                <a:tc>
                  <a:txBody>
                    <a:bodyPr/>
                    <a:lstStyle/>
                    <a:p>
                      <a:pPr algn="ctr">
                        <a:buNone/>
                      </a:pPr>
                      <a:r>
                        <a:rPr lang="zh-CN" altLang="en-US" sz="2400">
                          <a:solidFill>
                            <a:schemeClr val="bg1"/>
                          </a:solidFill>
                          <a:latin typeface="微软雅黑" panose="020B0503020204020204" charset="-122"/>
                          <a:ea typeface="微软雅黑" panose="020B0503020204020204" charset="-122"/>
                        </a:rPr>
                        <a:t>部门</a:t>
                      </a:r>
                    </a:p>
                  </a:txBody>
                  <a:tcPr anchor="ctr">
                    <a:lnL w="12700">
                      <a:solidFill>
                        <a:schemeClr val="tx1"/>
                      </a:solidFill>
                      <a:prstDash val="solid"/>
                    </a:lnL>
                    <a:lnR w="12700">
                      <a:solidFill>
                        <a:schemeClr val="tx1"/>
                      </a:solidFill>
                      <a:prstDash val="solid"/>
                    </a:lnR>
                  </a:tcPr>
                </a:tc>
                <a:tc>
                  <a:txBody>
                    <a:bodyPr/>
                    <a:lstStyle/>
                    <a:p>
                      <a:pPr algn="ctr">
                        <a:buNone/>
                      </a:pPr>
                      <a:r>
                        <a:rPr lang="zh-CN" altLang="en-US" sz="2400">
                          <a:solidFill>
                            <a:schemeClr val="bg1"/>
                          </a:solidFill>
                          <a:latin typeface="微软雅黑" panose="020B0503020204020204" charset="-122"/>
                          <a:ea typeface="微软雅黑" panose="020B0503020204020204" charset="-122"/>
                        </a:rPr>
                        <a:t>主要内容</a:t>
                      </a:r>
                    </a:p>
                  </a:txBody>
                  <a:tcPr anchor="ctr">
                    <a:lnL w="12700">
                      <a:solidFill>
                        <a:schemeClr val="tx1"/>
                      </a:solidFill>
                      <a:prstDash val="solid"/>
                    </a:lnL>
                  </a:tcPr>
                </a:tc>
                <a:extLst>
                  <a:ext uri="{0D108BD9-81ED-4DB2-BD59-A6C34878D82A}">
                    <a16:rowId xmlns:a16="http://schemas.microsoft.com/office/drawing/2014/main" val="10000"/>
                  </a:ext>
                </a:extLst>
              </a:tr>
              <a:tr h="381000">
                <a:tc>
                  <a:txBody>
                    <a:bodyPr/>
                    <a:lstStyle/>
                    <a:p>
                      <a:pPr algn="ctr">
                        <a:buNone/>
                      </a:pPr>
                      <a:r>
                        <a:rPr lang="zh-CN" altLang="en-US">
                          <a:latin typeface="微软雅黑" panose="020B0503020204020204" charset="-122"/>
                          <a:ea typeface="微软雅黑" panose="020B0503020204020204" charset="-122"/>
                        </a:rPr>
                        <a:t>2008.12.24</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国务院常务会议</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cs typeface="微软雅黑" panose="020B0503020204020204" charset="-122"/>
                        </a:rPr>
                        <a:t>审议并原则通过 04专项实施方案，2009年2月由工信部组织实施正式启动。</a:t>
                      </a:r>
                    </a:p>
                  </a:txBody>
                  <a:tcPr>
                    <a:lnL w="12700">
                      <a:solidFill>
                        <a:schemeClr val="tx1"/>
                      </a:solidFill>
                      <a:prstDash val="solid"/>
                    </a:lnL>
                  </a:tcPr>
                </a:tc>
                <a:extLst>
                  <a:ext uri="{0D108BD9-81ED-4DB2-BD59-A6C34878D82A}">
                    <a16:rowId xmlns:a16="http://schemas.microsoft.com/office/drawing/2014/main" val="10001"/>
                  </a:ext>
                </a:extLst>
              </a:tr>
              <a:tr h="381000">
                <a:tc>
                  <a:txBody>
                    <a:bodyPr/>
                    <a:lstStyle/>
                    <a:p>
                      <a:pPr algn="ctr">
                        <a:buNone/>
                      </a:pPr>
                      <a:r>
                        <a:rPr lang="zh-CN" altLang="en-US">
                          <a:latin typeface="微软雅黑" panose="020B0503020204020204" charset="-122"/>
                          <a:ea typeface="微软雅黑" panose="020B0503020204020204" charset="-122"/>
                        </a:rPr>
                        <a:t>2019.4.23</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财政部、税务总局</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rPr>
                        <a:t>为支持制造业企业加快技术改造和设备更新，发布《关于进一步完善固定资产加速折旧企业所得税政策的通知》</a:t>
                      </a:r>
                    </a:p>
                  </a:txBody>
                  <a:tcPr>
                    <a:lnL w="12700">
                      <a:solidFill>
                        <a:schemeClr val="tx1"/>
                      </a:solidFill>
                      <a:prstDash val="solid"/>
                    </a:lnL>
                  </a:tcPr>
                </a:tc>
                <a:extLst>
                  <a:ext uri="{0D108BD9-81ED-4DB2-BD59-A6C34878D82A}">
                    <a16:rowId xmlns:a16="http://schemas.microsoft.com/office/drawing/2014/main" val="10002"/>
                  </a:ext>
                </a:extLst>
              </a:tr>
              <a:tr h="914400">
                <a:tc>
                  <a:txBody>
                    <a:bodyPr/>
                    <a:lstStyle/>
                    <a:p>
                      <a:pPr algn="ctr">
                        <a:buNone/>
                      </a:pPr>
                      <a:r>
                        <a:rPr lang="zh-CN" altLang="en-US">
                          <a:latin typeface="微软雅黑" panose="020B0503020204020204" charset="-122"/>
                          <a:ea typeface="微软雅黑" panose="020B0503020204020204" charset="-122"/>
                        </a:rPr>
                        <a:t>2021.3.12</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第十三届全国人民代表大会第四次会议</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rPr>
                        <a:t>发布《中共中央关于制定国民经济和社会发展第十四个五年规划和二〇三五年远景目标》，推动企业设备更新和技术改造，扩大战略性新兴产业投资。</a:t>
                      </a:r>
                    </a:p>
                  </a:txBody>
                  <a:tcPr>
                    <a:lnL w="12700">
                      <a:solidFill>
                        <a:schemeClr val="tx1"/>
                      </a:solidFill>
                      <a:prstDash val="solid"/>
                    </a:lnL>
                  </a:tcPr>
                </a:tc>
                <a:extLst>
                  <a:ext uri="{0D108BD9-81ED-4DB2-BD59-A6C34878D82A}">
                    <a16:rowId xmlns:a16="http://schemas.microsoft.com/office/drawing/2014/main" val="10003"/>
                  </a:ext>
                </a:extLst>
              </a:tr>
              <a:tr h="381000">
                <a:tc>
                  <a:txBody>
                    <a:bodyPr/>
                    <a:lstStyle/>
                    <a:p>
                      <a:pPr algn="ctr">
                        <a:buNone/>
                      </a:pPr>
                      <a:r>
                        <a:rPr lang="zh-CN" altLang="en-US">
                          <a:latin typeface="微软雅黑" panose="020B0503020204020204" charset="-122"/>
                          <a:ea typeface="微软雅黑" panose="020B0503020204020204" charset="-122"/>
                        </a:rPr>
                        <a:t>2021.12.8</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国家发展改革委、工业和信息化部</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rPr>
                        <a:t>发布《关于振作工业经济运行和推动工业高质量发展的实施方案的通知》，引导企业加快技术改造和设备更新，实施工业企业技术改造投资升级导向计划。</a:t>
                      </a:r>
                    </a:p>
                  </a:txBody>
                  <a:tcPr>
                    <a:lnL w="12700">
                      <a:solidFill>
                        <a:schemeClr val="tx1"/>
                      </a:solidFill>
                      <a:prstDash val="solid"/>
                    </a:lnL>
                  </a:tcPr>
                </a:tc>
                <a:extLst>
                  <a:ext uri="{0D108BD9-81ED-4DB2-BD59-A6C34878D82A}">
                    <a16:rowId xmlns:a16="http://schemas.microsoft.com/office/drawing/2014/main" val="10004"/>
                  </a:ext>
                </a:extLst>
              </a:tr>
              <a:tr h="381000">
                <a:tc>
                  <a:txBody>
                    <a:bodyPr/>
                    <a:lstStyle/>
                    <a:p>
                      <a:pPr algn="ctr">
                        <a:buNone/>
                      </a:pPr>
                      <a:r>
                        <a:rPr lang="zh-CN" altLang="en-US">
                          <a:latin typeface="微软雅黑" panose="020B0503020204020204" charset="-122"/>
                          <a:ea typeface="微软雅黑" panose="020B0503020204020204" charset="-122"/>
                        </a:rPr>
                        <a:t>2022.9.7</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国务院常务会议</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rPr>
                        <a:t>决定对部分领域设备更新改造贷款阶段性财政贴息和加大社会服务业信贷支持，促进消费发挥主拉动作用。</a:t>
                      </a:r>
                    </a:p>
                  </a:txBody>
                  <a:tcPr>
                    <a:lnL w="12700">
                      <a:solidFill>
                        <a:schemeClr val="tx1"/>
                      </a:solidFill>
                      <a:prstDash val="solid"/>
                    </a:lnL>
                  </a:tcPr>
                </a:tc>
                <a:extLst>
                  <a:ext uri="{0D108BD9-81ED-4DB2-BD59-A6C34878D82A}">
                    <a16:rowId xmlns:a16="http://schemas.microsoft.com/office/drawing/2014/main" val="10005"/>
                  </a:ext>
                </a:extLst>
              </a:tr>
              <a:tr h="381000">
                <a:tc>
                  <a:txBody>
                    <a:bodyPr/>
                    <a:lstStyle/>
                    <a:p>
                      <a:pPr algn="ctr">
                        <a:buNone/>
                      </a:pPr>
                      <a:r>
                        <a:rPr lang="zh-CN" altLang="en-US">
                          <a:latin typeface="微软雅黑" panose="020B0503020204020204" charset="-122"/>
                          <a:ea typeface="微软雅黑" panose="020B0503020204020204" charset="-122"/>
                        </a:rPr>
                        <a:t>2022.9.13</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国务院常务会议</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cs typeface="微软雅黑" panose="020B0503020204020204" charset="-122"/>
                        </a:rPr>
                        <a:t>确定专项再贷款与财政贴息配套支持部分领域设备更新改造;支持全国性商业性银行以不高于3.2%的利率积极投放中长期贷款。</a:t>
                      </a:r>
                    </a:p>
                  </a:txBody>
                  <a:tcPr>
                    <a:lnL w="12700">
                      <a:solidFill>
                        <a:schemeClr val="tx1"/>
                      </a:solidFill>
                      <a:prstDash val="solid"/>
                    </a:lnL>
                  </a:tcPr>
                </a:tc>
                <a:extLst>
                  <a:ext uri="{0D108BD9-81ED-4DB2-BD59-A6C34878D82A}">
                    <a16:rowId xmlns:a16="http://schemas.microsoft.com/office/drawing/2014/main" val="10006"/>
                  </a:ext>
                </a:extLst>
              </a:tr>
              <a:tr h="381000">
                <a:tc>
                  <a:txBody>
                    <a:bodyPr/>
                    <a:lstStyle/>
                    <a:p>
                      <a:pPr algn="ctr">
                        <a:buNone/>
                      </a:pPr>
                      <a:r>
                        <a:rPr lang="zh-CN" altLang="en-US">
                          <a:latin typeface="微软雅黑" panose="020B0503020204020204" charset="-122"/>
                          <a:ea typeface="微软雅黑" panose="020B0503020204020204" charset="-122"/>
                        </a:rPr>
                        <a:t>2022.9.28</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中国人民银行</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cs typeface="微软雅黑" panose="020B0503020204020204" charset="-122"/>
                        </a:rPr>
                        <a:t>设立设备更新改造专项再贷款，专项支持金融机构以不高于3.2%的利率向制造业、社会服务领域和中小微企业、个体工商户等设备更新改造提供贷款。</a:t>
                      </a:r>
                    </a:p>
                  </a:txBody>
                  <a:tcPr>
                    <a:lnL w="12700">
                      <a:solidFill>
                        <a:schemeClr val="tx1"/>
                      </a:solidFill>
                      <a:prstDash val="solid"/>
                    </a:lnL>
                  </a:tcPr>
                </a:tc>
                <a:extLst>
                  <a:ext uri="{0D108BD9-81ED-4DB2-BD59-A6C34878D82A}">
                    <a16:rowId xmlns:a16="http://schemas.microsoft.com/office/drawing/2014/main" val="10007"/>
                  </a:ext>
                </a:extLst>
              </a:tr>
              <a:tr h="381000">
                <a:tc>
                  <a:txBody>
                    <a:bodyPr/>
                    <a:lstStyle/>
                    <a:p>
                      <a:pPr algn="ctr">
                        <a:buNone/>
                      </a:pPr>
                      <a:r>
                        <a:rPr lang="zh-CN" altLang="en-US">
                          <a:latin typeface="微软雅黑" panose="020B0503020204020204" charset="-122"/>
                          <a:ea typeface="微软雅黑" panose="020B0503020204020204" charset="-122"/>
                        </a:rPr>
                        <a:t>2022.12.15</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国家发展改革委</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cs typeface="微软雅黑" panose="020B0503020204020204" charset="-122"/>
                        </a:rPr>
                        <a:t>制定《“十四五”扩大内需战略实施方案》，引导各类优质要素向制造业集聚，鼓励企业应用先进适用技术、加强设备更新和新产品规模化应用。</a:t>
                      </a:r>
                    </a:p>
                  </a:txBody>
                  <a:tcPr>
                    <a:lnL w="12700">
                      <a:solidFill>
                        <a:schemeClr val="tx1"/>
                      </a:solidFill>
                      <a:prstDash val="solid"/>
                    </a:lnL>
                  </a:tcPr>
                </a:tc>
                <a:extLst>
                  <a:ext uri="{0D108BD9-81ED-4DB2-BD59-A6C34878D82A}">
                    <a16:rowId xmlns:a16="http://schemas.microsoft.com/office/drawing/2014/main" val="10008"/>
                  </a:ext>
                </a:extLst>
              </a:tr>
              <a:tr h="381000">
                <a:tc>
                  <a:txBody>
                    <a:bodyPr/>
                    <a:lstStyle/>
                    <a:p>
                      <a:pPr algn="ctr">
                        <a:buNone/>
                      </a:pPr>
                      <a:r>
                        <a:rPr lang="zh-CN" altLang="en-US">
                          <a:latin typeface="微软雅黑" panose="020B0503020204020204" charset="-122"/>
                          <a:ea typeface="微软雅黑" panose="020B0503020204020204" charset="-122"/>
                        </a:rPr>
                        <a:t>2023.2.20</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国家发展改革委等</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cs typeface="微软雅黑" panose="020B0503020204020204" charset="-122"/>
                        </a:rPr>
                        <a:t>印发《关于统筹节能降碳和回收利用和加快重点领域产品设备更新改造的指导意见》，到2025年，通过统筹推进重点领域产品设备更新改造和回收利用，进一步提升高效节能产品设备市场占有率。</a:t>
                      </a:r>
                    </a:p>
                  </a:txBody>
                  <a:tcPr>
                    <a:lnL w="12700">
                      <a:solidFill>
                        <a:schemeClr val="tx1"/>
                      </a:solidFill>
                      <a:prstDash val="solid"/>
                    </a:lnL>
                  </a:tcPr>
                </a:tc>
                <a:extLst>
                  <a:ext uri="{0D108BD9-81ED-4DB2-BD59-A6C34878D82A}">
                    <a16:rowId xmlns:a16="http://schemas.microsoft.com/office/drawing/2014/main" val="10009"/>
                  </a:ext>
                </a:extLst>
              </a:tr>
              <a:tr h="381000">
                <a:tc>
                  <a:txBody>
                    <a:bodyPr/>
                    <a:lstStyle/>
                    <a:p>
                      <a:pPr algn="ctr">
                        <a:buNone/>
                      </a:pPr>
                      <a:r>
                        <a:rPr lang="zh-CN" altLang="en-US">
                          <a:latin typeface="微软雅黑" panose="020B0503020204020204" charset="-122"/>
                          <a:ea typeface="微软雅黑" panose="020B0503020204020204" charset="-122"/>
                        </a:rPr>
                        <a:t>2023.3.8</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国家发展改革委、市场监管总局</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rPr>
                        <a:t>发布《关于进一步加强节能标准更新升级和应用实施的通知》，支持重点领域和行业节能降碳改造，推动重要产品设备更新改造。</a:t>
                      </a:r>
                    </a:p>
                  </a:txBody>
                  <a:tcPr>
                    <a:lnL w="12700">
                      <a:solidFill>
                        <a:schemeClr val="tx1"/>
                      </a:solidFill>
                      <a:prstDash val="solid"/>
                    </a:lnL>
                  </a:tcPr>
                </a:tc>
                <a:extLst>
                  <a:ext uri="{0D108BD9-81ED-4DB2-BD59-A6C34878D82A}">
                    <a16:rowId xmlns:a16="http://schemas.microsoft.com/office/drawing/2014/main" val="10010"/>
                  </a:ext>
                </a:extLst>
              </a:tr>
              <a:tr h="381000">
                <a:tc>
                  <a:txBody>
                    <a:bodyPr/>
                    <a:lstStyle/>
                    <a:p>
                      <a:pPr algn="ctr">
                        <a:buNone/>
                      </a:pPr>
                      <a:r>
                        <a:rPr lang="zh-CN" altLang="en-US">
                          <a:latin typeface="微软雅黑" panose="020B0503020204020204" charset="-122"/>
                          <a:ea typeface="微软雅黑" panose="020B0503020204020204" charset="-122"/>
                        </a:rPr>
                        <a:t>2023.8.18</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财政部、税务总局</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rPr>
                        <a:t>发布《关于设备、器具扣除有关企业所得税政策的公告》。</a:t>
                      </a:r>
                    </a:p>
                  </a:txBody>
                  <a:tcPr>
                    <a:lnL w="12700">
                      <a:solidFill>
                        <a:schemeClr val="tx1"/>
                      </a:solidFill>
                      <a:prstDash val="solid"/>
                    </a:lnL>
                  </a:tcPr>
                </a:tc>
                <a:extLst>
                  <a:ext uri="{0D108BD9-81ED-4DB2-BD59-A6C34878D82A}">
                    <a16:rowId xmlns:a16="http://schemas.microsoft.com/office/drawing/2014/main" val="10011"/>
                  </a:ext>
                </a:extLst>
              </a:tr>
              <a:tr h="381000">
                <a:tc>
                  <a:txBody>
                    <a:bodyPr/>
                    <a:lstStyle/>
                    <a:p>
                      <a:pPr algn="ctr">
                        <a:buNone/>
                      </a:pPr>
                      <a:r>
                        <a:rPr lang="zh-CN" altLang="en-US">
                          <a:latin typeface="微软雅黑" panose="020B0503020204020204" charset="-122"/>
                          <a:ea typeface="微软雅黑" panose="020B0503020204020204" charset="-122"/>
                        </a:rPr>
                        <a:t>2024.2.20</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国家发展改革委等</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cs typeface="微软雅黑" panose="020B0503020204020204" charset="-122"/>
                        </a:rPr>
                        <a:t>发布《重点用能产品设备能效先进水平、节能水平和准入水平(2024年版)》，各地区要积极开展能效诊断，实施产品设备能效普查，推动相关企业实施产品设备更新改造。</a:t>
                      </a:r>
                    </a:p>
                  </a:txBody>
                  <a:tcPr>
                    <a:lnL w="12700">
                      <a:solidFill>
                        <a:schemeClr val="tx1"/>
                      </a:solidFill>
                      <a:prstDash val="solid"/>
                    </a:lnL>
                  </a:tcPr>
                </a:tc>
                <a:extLst>
                  <a:ext uri="{0D108BD9-81ED-4DB2-BD59-A6C34878D82A}">
                    <a16:rowId xmlns:a16="http://schemas.microsoft.com/office/drawing/2014/main" val="10012"/>
                  </a:ext>
                </a:extLst>
              </a:tr>
              <a:tr h="381000">
                <a:tc>
                  <a:txBody>
                    <a:bodyPr/>
                    <a:lstStyle/>
                    <a:p>
                      <a:pPr algn="ctr">
                        <a:buNone/>
                      </a:pPr>
                      <a:r>
                        <a:rPr lang="zh-CN" altLang="en-US">
                          <a:latin typeface="微软雅黑" panose="020B0503020204020204" charset="-122"/>
                          <a:ea typeface="微软雅黑" panose="020B0503020204020204" charset="-122"/>
                        </a:rPr>
                        <a:t>2024.3.13</a:t>
                      </a:r>
                    </a:p>
                  </a:txBody>
                  <a:tcPr anchor="ctr">
                    <a:lnR w="12700">
                      <a:solidFill>
                        <a:schemeClr val="tx1"/>
                      </a:solidFill>
                      <a:prstDash val="solid"/>
                    </a:lnR>
                  </a:tcPr>
                </a:tc>
                <a:tc>
                  <a:txBody>
                    <a:bodyPr/>
                    <a:lstStyle/>
                    <a:p>
                      <a:pPr algn="ctr">
                        <a:buNone/>
                      </a:pPr>
                      <a:r>
                        <a:rPr lang="zh-CN" altLang="en-US">
                          <a:latin typeface="微软雅黑" panose="020B0503020204020204" charset="-122"/>
                          <a:ea typeface="微软雅黑" panose="020B0503020204020204" charset="-122"/>
                        </a:rPr>
                        <a:t>国务院常务会议</a:t>
                      </a:r>
                    </a:p>
                  </a:txBody>
                  <a:tcPr anchor="ctr">
                    <a:lnL w="12700">
                      <a:solidFill>
                        <a:schemeClr val="tx1"/>
                      </a:solidFill>
                      <a:prstDash val="solid"/>
                    </a:lnL>
                    <a:lnR w="12700">
                      <a:solidFill>
                        <a:schemeClr val="tx1"/>
                      </a:solidFill>
                      <a:prstDash val="solid"/>
                    </a:lnR>
                  </a:tcPr>
                </a:tc>
                <a:tc>
                  <a:txBody>
                    <a:bodyPr/>
                    <a:lstStyle/>
                    <a:p>
                      <a:pPr>
                        <a:buNone/>
                      </a:pPr>
                      <a:r>
                        <a:rPr lang="zh-CN" altLang="en-US">
                          <a:latin typeface="微软雅黑" panose="020B0503020204020204" charset="-122"/>
                          <a:ea typeface="微软雅黑" panose="020B0503020204020204" charset="-122"/>
                        </a:rPr>
                        <a:t>印发《推动大规模设备更新和消费品以旧换新行动方案》，统筹扩大内需和深化供给侧结构性改革，实施设备更新、消费品以旧换新、回收循环利用、标准提升四大行动，大力促进先进设备生产应用，推动先进产能比重持续提升。</a:t>
                      </a:r>
                    </a:p>
                  </a:txBody>
                  <a:tcPr>
                    <a:lnL w="12700">
                      <a:solidFill>
                        <a:schemeClr val="tx1"/>
                      </a:solidFill>
                      <a:prstDash val="solid"/>
                    </a:lnL>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17708 -0.0306481 L -0.00588542 -0.931667 " pathEditMode="relative" rAng="0" ptsTypes="">
                                      <p:cBhvr>
                                        <p:cTn id="6" dur="5000" fill="hold"/>
                                        <p:tgtEl>
                                          <p:spTgt spid="3"/>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p:cNvSpPr/>
          <p:nvPr>
            <p:custDataLst>
              <p:tags r:id="rId1"/>
            </p:custDataLst>
          </p:nvPr>
        </p:nvSpPr>
        <p:spPr>
          <a:xfrm>
            <a:off x="812800" y="2568724"/>
            <a:ext cx="4748754" cy="3651250"/>
          </a:xfrm>
          <a:custGeom>
            <a:avLst/>
            <a:gdLst>
              <a:gd name="connsiteX0" fmla="*/ 0 w 4748754"/>
              <a:gd name="connsiteY0" fmla="*/ 0 h 3651250"/>
              <a:gd name="connsiteX1" fmla="*/ 4748754 w 4748754"/>
              <a:gd name="connsiteY1" fmla="*/ 0 h 3651250"/>
              <a:gd name="connsiteX2" fmla="*/ 4748754 w 4748754"/>
              <a:gd name="connsiteY2" fmla="*/ 3651250 h 3651250"/>
              <a:gd name="connsiteX3" fmla="*/ 0 w 4748754"/>
              <a:gd name="connsiteY3" fmla="*/ 3651250 h 3651250"/>
            </a:gdLst>
            <a:ahLst/>
            <a:cxnLst>
              <a:cxn ang="0">
                <a:pos x="connsiteX0" y="connsiteY0"/>
              </a:cxn>
              <a:cxn ang="0">
                <a:pos x="connsiteX1" y="connsiteY1"/>
              </a:cxn>
              <a:cxn ang="0">
                <a:pos x="connsiteX2" y="connsiteY2"/>
              </a:cxn>
              <a:cxn ang="0">
                <a:pos x="connsiteX3" y="connsiteY3"/>
              </a:cxn>
            </a:cxnLst>
            <a:rect l="l" t="t" r="r" b="b"/>
            <a:pathLst>
              <a:path w="4748754" h="3651250">
                <a:moveTo>
                  <a:pt x="0" y="0"/>
                </a:moveTo>
                <a:lnTo>
                  <a:pt x="4748754" y="0"/>
                </a:lnTo>
                <a:lnTo>
                  <a:pt x="4748754" y="3651250"/>
                </a:lnTo>
                <a:lnTo>
                  <a:pt x="0" y="3651250"/>
                </a:lnTo>
                <a:close/>
              </a:path>
            </a:pathLst>
          </a:custGeom>
          <a:solidFill>
            <a:schemeClr val="accent5">
              <a:lumMod val="75000"/>
            </a:schemeClr>
          </a:solidFill>
          <a:ln>
            <a:noFill/>
          </a:ln>
        </p:spPr>
        <p:style>
          <a:lnRef idx="2">
            <a:srgbClr val="4472C4">
              <a:shade val="50000"/>
            </a:srgbClr>
          </a:lnRef>
          <a:fillRef idx="1">
            <a:srgbClr val="4472C4"/>
          </a:fillRef>
          <a:effectRef idx="0">
            <a:srgbClr val="4472C4"/>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latin typeface="HelveticaExt-Normal"/>
              <a:ea typeface="OPPOSans B" panose="00020600040101010101" pitchFamily="18" charset="-122"/>
              <a:cs typeface="+mn-ea"/>
            </a:endParaRPr>
          </a:p>
        </p:txBody>
      </p:sp>
      <p:sp>
        <p:nvSpPr>
          <p:cNvPr id="9" name="矩形 8"/>
          <p:cNvSpPr/>
          <p:nvPr>
            <p:custDataLst>
              <p:tags r:id="rId2"/>
            </p:custDataLst>
          </p:nvPr>
        </p:nvSpPr>
        <p:spPr>
          <a:xfrm>
            <a:off x="812800" y="1930698"/>
            <a:ext cx="4748754" cy="945852"/>
          </a:xfrm>
          <a:prstGeom prst="rect">
            <a:avLst/>
          </a:prstGeom>
          <a:gradFill>
            <a:gsLst>
              <a:gs pos="0">
                <a:srgbClr val="F6D5A0"/>
              </a:gs>
              <a:gs pos="100000">
                <a:srgbClr val="F6D5A0"/>
              </a:gs>
            </a:gsLst>
            <a:lin ang="2700000" scaled="1"/>
          </a:gra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panose="00020600040101010101" pitchFamily="18" charset="-122"/>
              <a:cs typeface="+mn-ea"/>
            </a:endParaRPr>
          </a:p>
        </p:txBody>
      </p:sp>
      <p:sp>
        <p:nvSpPr>
          <p:cNvPr id="23" name="任意多边形: 形状 22"/>
          <p:cNvSpPr/>
          <p:nvPr>
            <p:custDataLst>
              <p:tags r:id="rId3"/>
            </p:custDataLst>
          </p:nvPr>
        </p:nvSpPr>
        <p:spPr>
          <a:xfrm>
            <a:off x="812801" y="1930698"/>
            <a:ext cx="4748675" cy="945851"/>
          </a:xfrm>
          <a:custGeom>
            <a:avLst/>
            <a:gdLst>
              <a:gd name="connsiteX0" fmla="*/ 4748675 w 4748675"/>
              <a:gd name="connsiteY0" fmla="*/ 872758 h 945851"/>
              <a:gd name="connsiteX1" fmla="*/ 4748675 w 4748675"/>
              <a:gd name="connsiteY1" fmla="*/ 880672 h 945851"/>
              <a:gd name="connsiteX2" fmla="*/ 4635130 w 4748675"/>
              <a:gd name="connsiteY2" fmla="*/ 921730 h 945851"/>
              <a:gd name="connsiteX3" fmla="*/ 4601893 w 4748675"/>
              <a:gd name="connsiteY3" fmla="*/ 945851 h 945851"/>
              <a:gd name="connsiteX4" fmla="*/ 4588478 w 4748675"/>
              <a:gd name="connsiteY4" fmla="*/ 945851 h 945851"/>
              <a:gd name="connsiteX5" fmla="*/ 4631246 w 4748675"/>
              <a:gd name="connsiteY5" fmla="*/ 914784 h 945851"/>
              <a:gd name="connsiteX6" fmla="*/ 4748675 w 4748675"/>
              <a:gd name="connsiteY6" fmla="*/ 872758 h 945851"/>
              <a:gd name="connsiteX7" fmla="*/ 7915 w 4748675"/>
              <a:gd name="connsiteY7" fmla="*/ 872520 h 945851"/>
              <a:gd name="connsiteX8" fmla="*/ 55249 w 4748675"/>
              <a:gd name="connsiteY8" fmla="*/ 934491 h 945851"/>
              <a:gd name="connsiteX9" fmla="*/ 52413 w 4748675"/>
              <a:gd name="connsiteY9" fmla="*/ 945851 h 945851"/>
              <a:gd name="connsiteX10" fmla="*/ 44507 w 4748675"/>
              <a:gd name="connsiteY10" fmla="*/ 945851 h 945851"/>
              <a:gd name="connsiteX11" fmla="*/ 47236 w 4748675"/>
              <a:gd name="connsiteY11" fmla="*/ 935327 h 945851"/>
              <a:gd name="connsiteX12" fmla="*/ 7915 w 4748675"/>
              <a:gd name="connsiteY12" fmla="*/ 880435 h 945851"/>
              <a:gd name="connsiteX13" fmla="*/ 0 w 4748675"/>
              <a:gd name="connsiteY13" fmla="*/ 880593 h 945851"/>
              <a:gd name="connsiteX14" fmla="*/ 0 w 4748675"/>
              <a:gd name="connsiteY14" fmla="*/ 876715 h 945851"/>
              <a:gd name="connsiteX15" fmla="*/ 0 w 4748675"/>
              <a:gd name="connsiteY15" fmla="*/ 876557 h 945851"/>
              <a:gd name="connsiteX16" fmla="*/ 0 w 4748675"/>
              <a:gd name="connsiteY16" fmla="*/ 872600 h 945851"/>
              <a:gd name="connsiteX17" fmla="*/ 4748675 w 4748675"/>
              <a:gd name="connsiteY17" fmla="*/ 801449 h 945851"/>
              <a:gd name="connsiteX18" fmla="*/ 4748675 w 4748675"/>
              <a:gd name="connsiteY18" fmla="*/ 809521 h 945851"/>
              <a:gd name="connsiteX19" fmla="*/ 4545353 w 4748675"/>
              <a:gd name="connsiteY19" fmla="*/ 927131 h 945851"/>
              <a:gd name="connsiteX20" fmla="*/ 4524069 w 4748675"/>
              <a:gd name="connsiteY20" fmla="*/ 943741 h 945851"/>
              <a:gd name="connsiteX21" fmla="*/ 4521030 w 4748675"/>
              <a:gd name="connsiteY21" fmla="*/ 945851 h 945851"/>
              <a:gd name="connsiteX22" fmla="*/ 4507164 w 4748675"/>
              <a:gd name="connsiteY22" fmla="*/ 945851 h 945851"/>
              <a:gd name="connsiteX23" fmla="*/ 4519362 w 4748675"/>
              <a:gd name="connsiteY23" fmla="*/ 937393 h 945851"/>
              <a:gd name="connsiteX24" fmla="*/ 4540446 w 4748675"/>
              <a:gd name="connsiteY24" fmla="*/ 920957 h 945851"/>
              <a:gd name="connsiteX25" fmla="*/ 4748675 w 4748675"/>
              <a:gd name="connsiteY25" fmla="*/ 801449 h 945851"/>
              <a:gd name="connsiteX26" fmla="*/ 33196 w 4748675"/>
              <a:gd name="connsiteY26" fmla="*/ 800284 h 945851"/>
              <a:gd name="connsiteX27" fmla="*/ 65057 w 4748675"/>
              <a:gd name="connsiteY27" fmla="*/ 809680 h 945851"/>
              <a:gd name="connsiteX28" fmla="*/ 102642 w 4748675"/>
              <a:gd name="connsiteY28" fmla="*/ 945150 h 945851"/>
              <a:gd name="connsiteX29" fmla="*/ 102437 w 4748675"/>
              <a:gd name="connsiteY29" fmla="*/ 945851 h 945851"/>
              <a:gd name="connsiteX30" fmla="*/ 94398 w 4748675"/>
              <a:gd name="connsiteY30" fmla="*/ 945851 h 945851"/>
              <a:gd name="connsiteX31" fmla="*/ 94552 w 4748675"/>
              <a:gd name="connsiteY31" fmla="*/ 945328 h 945851"/>
              <a:gd name="connsiteX32" fmla="*/ 61575 w 4748675"/>
              <a:gd name="connsiteY32" fmla="*/ 816724 h 945851"/>
              <a:gd name="connsiteX33" fmla="*/ 0 w 4748675"/>
              <a:gd name="connsiteY33" fmla="*/ 809521 h 945851"/>
              <a:gd name="connsiteX34" fmla="*/ 0 w 4748675"/>
              <a:gd name="connsiteY34" fmla="*/ 801449 h 945851"/>
              <a:gd name="connsiteX35" fmla="*/ 33196 w 4748675"/>
              <a:gd name="connsiteY35" fmla="*/ 800284 h 945851"/>
              <a:gd name="connsiteX36" fmla="*/ 2774018 w 4748675"/>
              <a:gd name="connsiteY36" fmla="*/ 757365 h 945851"/>
              <a:gd name="connsiteX37" fmla="*/ 2770061 w 4748675"/>
              <a:gd name="connsiteY37" fmla="*/ 789498 h 945851"/>
              <a:gd name="connsiteX38" fmla="*/ 2810978 w 4748675"/>
              <a:gd name="connsiteY38" fmla="*/ 816803 h 945851"/>
              <a:gd name="connsiteX39" fmla="*/ 2814144 w 4748675"/>
              <a:gd name="connsiteY39" fmla="*/ 787519 h 945851"/>
              <a:gd name="connsiteX40" fmla="*/ 2793250 w 4748675"/>
              <a:gd name="connsiteY40" fmla="*/ 771690 h 945851"/>
              <a:gd name="connsiteX41" fmla="*/ 2793250 w 4748675"/>
              <a:gd name="connsiteY41" fmla="*/ 771611 h 945851"/>
              <a:gd name="connsiteX42" fmla="*/ 2774018 w 4748675"/>
              <a:gd name="connsiteY42" fmla="*/ 757365 h 945851"/>
              <a:gd name="connsiteX43" fmla="*/ 2770615 w 4748675"/>
              <a:gd name="connsiteY43" fmla="*/ 741853 h 945851"/>
              <a:gd name="connsiteX44" fmla="*/ 2803855 w 4748675"/>
              <a:gd name="connsiteY44" fmla="*/ 759898 h 945851"/>
              <a:gd name="connsiteX45" fmla="*/ 2824037 w 4748675"/>
              <a:gd name="connsiteY45" fmla="*/ 775173 h 945851"/>
              <a:gd name="connsiteX46" fmla="*/ 2824116 w 4748675"/>
              <a:gd name="connsiteY46" fmla="*/ 825508 h 945851"/>
              <a:gd name="connsiteX47" fmla="*/ 2754232 w 4748675"/>
              <a:gd name="connsiteY47" fmla="*/ 789498 h 945851"/>
              <a:gd name="connsiteX48" fmla="*/ 2770615 w 4748675"/>
              <a:gd name="connsiteY48" fmla="*/ 741853 h 945851"/>
              <a:gd name="connsiteX49" fmla="*/ 4748675 w 4748675"/>
              <a:gd name="connsiteY49" fmla="*/ 662471 h 945851"/>
              <a:gd name="connsiteX50" fmla="*/ 4748675 w 4748675"/>
              <a:gd name="connsiteY50" fmla="*/ 671335 h 945851"/>
              <a:gd name="connsiteX51" fmla="*/ 4626080 w 4748675"/>
              <a:gd name="connsiteY51" fmla="*/ 749688 h 945851"/>
              <a:gd name="connsiteX52" fmla="*/ 4575586 w 4748675"/>
              <a:gd name="connsiteY52" fmla="*/ 790052 h 945851"/>
              <a:gd name="connsiteX53" fmla="*/ 4505543 w 4748675"/>
              <a:gd name="connsiteY53" fmla="*/ 840309 h 945851"/>
              <a:gd name="connsiteX54" fmla="*/ 4429050 w 4748675"/>
              <a:gd name="connsiteY54" fmla="*/ 888914 h 945851"/>
              <a:gd name="connsiteX55" fmla="*/ 4333667 w 4748675"/>
              <a:gd name="connsiteY55" fmla="*/ 945851 h 945851"/>
              <a:gd name="connsiteX56" fmla="*/ 4318085 w 4748675"/>
              <a:gd name="connsiteY56" fmla="*/ 945851 h 945851"/>
              <a:gd name="connsiteX57" fmla="*/ 4321136 w 4748675"/>
              <a:gd name="connsiteY57" fmla="*/ 944067 h 945851"/>
              <a:gd name="connsiteX58" fmla="*/ 4501032 w 4748675"/>
              <a:gd name="connsiteY58" fmla="*/ 833661 h 945851"/>
              <a:gd name="connsiteX59" fmla="*/ 4570680 w 4748675"/>
              <a:gd name="connsiteY59" fmla="*/ 783799 h 945851"/>
              <a:gd name="connsiteX60" fmla="*/ 4621094 w 4748675"/>
              <a:gd name="connsiteY60" fmla="*/ 743594 h 945851"/>
              <a:gd name="connsiteX61" fmla="*/ 4748675 w 4748675"/>
              <a:gd name="connsiteY61" fmla="*/ 662471 h 945851"/>
              <a:gd name="connsiteX62" fmla="*/ 4748675 w 4748675"/>
              <a:gd name="connsiteY62" fmla="*/ 511938 h 945851"/>
              <a:gd name="connsiteX63" fmla="*/ 4748675 w 4748675"/>
              <a:gd name="connsiteY63" fmla="*/ 521118 h 945851"/>
              <a:gd name="connsiteX64" fmla="*/ 4636686 w 4748675"/>
              <a:gd name="connsiteY64" fmla="*/ 587046 h 945851"/>
              <a:gd name="connsiteX65" fmla="*/ 4442860 w 4748675"/>
              <a:gd name="connsiteY65" fmla="*/ 736787 h 945851"/>
              <a:gd name="connsiteX66" fmla="*/ 4262727 w 4748675"/>
              <a:gd name="connsiteY66" fmla="*/ 850756 h 945851"/>
              <a:gd name="connsiteX67" fmla="*/ 4224342 w 4748675"/>
              <a:gd name="connsiteY67" fmla="*/ 865872 h 945851"/>
              <a:gd name="connsiteX68" fmla="*/ 4186749 w 4748675"/>
              <a:gd name="connsiteY68" fmla="*/ 880277 h 945851"/>
              <a:gd name="connsiteX69" fmla="*/ 4096257 w 4748675"/>
              <a:gd name="connsiteY69" fmla="*/ 919394 h 945851"/>
              <a:gd name="connsiteX70" fmla="*/ 4057692 w 4748675"/>
              <a:gd name="connsiteY70" fmla="*/ 945851 h 945851"/>
              <a:gd name="connsiteX71" fmla="*/ 4043753 w 4748675"/>
              <a:gd name="connsiteY71" fmla="*/ 945851 h 945851"/>
              <a:gd name="connsiteX72" fmla="*/ 4092171 w 4748675"/>
              <a:gd name="connsiteY72" fmla="*/ 912568 h 945851"/>
              <a:gd name="connsiteX73" fmla="*/ 4183899 w 4748675"/>
              <a:gd name="connsiteY73" fmla="*/ 872837 h 945851"/>
              <a:gd name="connsiteX74" fmla="*/ 4221493 w 4748675"/>
              <a:gd name="connsiteY74" fmla="*/ 858433 h 945851"/>
              <a:gd name="connsiteX75" fmla="*/ 4259720 w 4748675"/>
              <a:gd name="connsiteY75" fmla="*/ 843395 h 945851"/>
              <a:gd name="connsiteX76" fmla="*/ 4437162 w 4748675"/>
              <a:gd name="connsiteY76" fmla="*/ 731406 h 945851"/>
              <a:gd name="connsiteX77" fmla="*/ 4632492 w 4748675"/>
              <a:gd name="connsiteY77" fmla="*/ 580319 h 945851"/>
              <a:gd name="connsiteX78" fmla="*/ 4748675 w 4748675"/>
              <a:gd name="connsiteY78" fmla="*/ 511938 h 945851"/>
              <a:gd name="connsiteX79" fmla="*/ 2879913 w 4748675"/>
              <a:gd name="connsiteY79" fmla="*/ 437225 h 945851"/>
              <a:gd name="connsiteX80" fmla="*/ 2791825 w 4748675"/>
              <a:gd name="connsiteY80" fmla="*/ 515579 h 945851"/>
              <a:gd name="connsiteX81" fmla="*/ 2770219 w 4748675"/>
              <a:gd name="connsiteY81" fmla="*/ 555309 h 945851"/>
              <a:gd name="connsiteX82" fmla="*/ 2749246 w 4748675"/>
              <a:gd name="connsiteY82" fmla="*/ 586334 h 945851"/>
              <a:gd name="connsiteX83" fmla="*/ 2686959 w 4748675"/>
              <a:gd name="connsiteY83" fmla="*/ 789498 h 945851"/>
              <a:gd name="connsiteX84" fmla="*/ 2762700 w 4748675"/>
              <a:gd name="connsiteY84" fmla="*/ 888033 h 945851"/>
              <a:gd name="connsiteX85" fmla="*/ 2815806 w 4748675"/>
              <a:gd name="connsiteY85" fmla="*/ 889299 h 945851"/>
              <a:gd name="connsiteX86" fmla="*/ 2825541 w 4748675"/>
              <a:gd name="connsiteY86" fmla="*/ 888745 h 945851"/>
              <a:gd name="connsiteX87" fmla="*/ 2833376 w 4748675"/>
              <a:gd name="connsiteY87" fmla="*/ 888428 h 945851"/>
              <a:gd name="connsiteX88" fmla="*/ 2868991 w 4748675"/>
              <a:gd name="connsiteY88" fmla="*/ 766388 h 945851"/>
              <a:gd name="connsiteX89" fmla="*/ 2877143 w 4748675"/>
              <a:gd name="connsiteY89" fmla="*/ 661600 h 945851"/>
              <a:gd name="connsiteX90" fmla="*/ 2990082 w 4748675"/>
              <a:gd name="connsiteY90" fmla="*/ 531328 h 945851"/>
              <a:gd name="connsiteX91" fmla="*/ 3020553 w 4748675"/>
              <a:gd name="connsiteY91" fmla="*/ 501807 h 945851"/>
              <a:gd name="connsiteX92" fmla="*/ 3031238 w 4748675"/>
              <a:gd name="connsiteY92" fmla="*/ 475452 h 945851"/>
              <a:gd name="connsiteX93" fmla="*/ 2989133 w 4748675"/>
              <a:gd name="connsiteY93" fmla="*/ 471257 h 945851"/>
              <a:gd name="connsiteX94" fmla="*/ 2983434 w 4748675"/>
              <a:gd name="connsiteY94" fmla="*/ 471336 h 945851"/>
              <a:gd name="connsiteX95" fmla="*/ 2942754 w 4748675"/>
              <a:gd name="connsiteY95" fmla="*/ 468645 h 945851"/>
              <a:gd name="connsiteX96" fmla="*/ 2917032 w 4748675"/>
              <a:gd name="connsiteY96" fmla="*/ 455428 h 945851"/>
              <a:gd name="connsiteX97" fmla="*/ 2906110 w 4748675"/>
              <a:gd name="connsiteY97" fmla="*/ 448859 h 945851"/>
              <a:gd name="connsiteX98" fmla="*/ 2879913 w 4748675"/>
              <a:gd name="connsiteY98" fmla="*/ 437225 h 945851"/>
              <a:gd name="connsiteX99" fmla="*/ 2881813 w 4748675"/>
              <a:gd name="connsiteY99" fmla="*/ 429469 h 945851"/>
              <a:gd name="connsiteX100" fmla="*/ 2910147 w 4748675"/>
              <a:gd name="connsiteY100" fmla="*/ 442053 h 945851"/>
              <a:gd name="connsiteX101" fmla="*/ 2921148 w 4748675"/>
              <a:gd name="connsiteY101" fmla="*/ 448701 h 945851"/>
              <a:gd name="connsiteX102" fmla="*/ 2945682 w 4748675"/>
              <a:gd name="connsiteY102" fmla="*/ 461364 h 945851"/>
              <a:gd name="connsiteX103" fmla="*/ 2983276 w 4748675"/>
              <a:gd name="connsiteY103" fmla="*/ 463422 h 945851"/>
              <a:gd name="connsiteX104" fmla="*/ 2988975 w 4748675"/>
              <a:gd name="connsiteY104" fmla="*/ 463343 h 945851"/>
              <a:gd name="connsiteX105" fmla="*/ 3035116 w 4748675"/>
              <a:gd name="connsiteY105" fmla="*/ 468567 h 945851"/>
              <a:gd name="connsiteX106" fmla="*/ 3026093 w 4748675"/>
              <a:gd name="connsiteY106" fmla="*/ 507348 h 945851"/>
              <a:gd name="connsiteX107" fmla="*/ 2995543 w 4748675"/>
              <a:gd name="connsiteY107" fmla="*/ 537106 h 945851"/>
              <a:gd name="connsiteX108" fmla="*/ 2884583 w 4748675"/>
              <a:gd name="connsiteY108" fmla="*/ 664133 h 945851"/>
              <a:gd name="connsiteX109" fmla="*/ 2876827 w 4748675"/>
              <a:gd name="connsiteY109" fmla="*/ 765121 h 945851"/>
              <a:gd name="connsiteX110" fmla="*/ 2833376 w 4748675"/>
              <a:gd name="connsiteY110" fmla="*/ 896343 h 945851"/>
              <a:gd name="connsiteX111" fmla="*/ 2821425 w 4748675"/>
              <a:gd name="connsiteY111" fmla="*/ 896897 h 945851"/>
              <a:gd name="connsiteX112" fmla="*/ 2816360 w 4748675"/>
              <a:gd name="connsiteY112" fmla="*/ 897213 h 945851"/>
              <a:gd name="connsiteX113" fmla="*/ 2761434 w 4748675"/>
              <a:gd name="connsiteY113" fmla="*/ 895868 h 945851"/>
              <a:gd name="connsiteX114" fmla="*/ 2679044 w 4748675"/>
              <a:gd name="connsiteY114" fmla="*/ 789498 h 945851"/>
              <a:gd name="connsiteX115" fmla="*/ 2743389 w 4748675"/>
              <a:gd name="connsiteY115" fmla="*/ 581110 h 945851"/>
              <a:gd name="connsiteX116" fmla="*/ 2763333 w 4748675"/>
              <a:gd name="connsiteY116" fmla="*/ 551431 h 945851"/>
              <a:gd name="connsiteX117" fmla="*/ 2784861 w 4748675"/>
              <a:gd name="connsiteY117" fmla="*/ 511780 h 945851"/>
              <a:gd name="connsiteX118" fmla="*/ 2881813 w 4748675"/>
              <a:gd name="connsiteY118" fmla="*/ 429469 h 945851"/>
              <a:gd name="connsiteX119" fmla="*/ 4748675 w 4748675"/>
              <a:gd name="connsiteY119" fmla="*/ 377551 h 945851"/>
              <a:gd name="connsiteX120" fmla="*/ 4748675 w 4748675"/>
              <a:gd name="connsiteY120" fmla="*/ 389026 h 945851"/>
              <a:gd name="connsiteX121" fmla="*/ 4663357 w 4748675"/>
              <a:gd name="connsiteY121" fmla="*/ 452738 h 945851"/>
              <a:gd name="connsiteX122" fmla="*/ 4495571 w 4748675"/>
              <a:gd name="connsiteY122" fmla="*/ 581902 h 945851"/>
              <a:gd name="connsiteX123" fmla="*/ 4470878 w 4748675"/>
              <a:gd name="connsiteY123" fmla="*/ 604458 h 945851"/>
              <a:gd name="connsiteX124" fmla="*/ 4283622 w 4748675"/>
              <a:gd name="connsiteY124" fmla="*/ 761322 h 945851"/>
              <a:gd name="connsiteX125" fmla="*/ 4174244 w 4748675"/>
              <a:gd name="connsiteY125" fmla="*/ 790843 h 945851"/>
              <a:gd name="connsiteX126" fmla="*/ 4143852 w 4748675"/>
              <a:gd name="connsiteY126" fmla="*/ 795354 h 945851"/>
              <a:gd name="connsiteX127" fmla="*/ 4007644 w 4748675"/>
              <a:gd name="connsiteY127" fmla="*/ 863419 h 945851"/>
              <a:gd name="connsiteX128" fmla="*/ 3928737 w 4748675"/>
              <a:gd name="connsiteY128" fmla="*/ 914863 h 945851"/>
              <a:gd name="connsiteX129" fmla="*/ 3839701 w 4748675"/>
              <a:gd name="connsiteY129" fmla="*/ 926339 h 945851"/>
              <a:gd name="connsiteX130" fmla="*/ 3753511 w 4748675"/>
              <a:gd name="connsiteY130" fmla="*/ 943197 h 945851"/>
              <a:gd name="connsiteX131" fmla="*/ 3749190 w 4748675"/>
              <a:gd name="connsiteY131" fmla="*/ 945851 h 945851"/>
              <a:gd name="connsiteX132" fmla="*/ 3734298 w 4748675"/>
              <a:gd name="connsiteY132" fmla="*/ 945851 h 945851"/>
              <a:gd name="connsiteX133" fmla="*/ 3749396 w 4748675"/>
              <a:gd name="connsiteY133" fmla="*/ 936469 h 945851"/>
              <a:gd name="connsiteX134" fmla="*/ 3839463 w 4748675"/>
              <a:gd name="connsiteY134" fmla="*/ 918424 h 945851"/>
              <a:gd name="connsiteX135" fmla="*/ 3926284 w 4748675"/>
              <a:gd name="connsiteY135" fmla="*/ 907265 h 945851"/>
              <a:gd name="connsiteX136" fmla="*/ 4001788 w 4748675"/>
              <a:gd name="connsiteY136" fmla="*/ 858037 h 945851"/>
              <a:gd name="connsiteX137" fmla="*/ 4142586 w 4748675"/>
              <a:gd name="connsiteY137" fmla="*/ 787599 h 945851"/>
              <a:gd name="connsiteX138" fmla="*/ 4173136 w 4748675"/>
              <a:gd name="connsiteY138" fmla="*/ 783008 h 945851"/>
              <a:gd name="connsiteX139" fmla="*/ 4279823 w 4748675"/>
              <a:gd name="connsiteY139" fmla="*/ 754358 h 945851"/>
              <a:gd name="connsiteX140" fmla="*/ 4465496 w 4748675"/>
              <a:gd name="connsiteY140" fmla="*/ 598601 h 945851"/>
              <a:gd name="connsiteX141" fmla="*/ 4490347 w 4748675"/>
              <a:gd name="connsiteY141" fmla="*/ 576045 h 945851"/>
              <a:gd name="connsiteX142" fmla="*/ 4659875 w 4748675"/>
              <a:gd name="connsiteY142" fmla="*/ 445614 h 945851"/>
              <a:gd name="connsiteX143" fmla="*/ 4748675 w 4748675"/>
              <a:gd name="connsiteY143" fmla="*/ 377551 h 945851"/>
              <a:gd name="connsiteX144" fmla="*/ 2858940 w 4748675"/>
              <a:gd name="connsiteY144" fmla="*/ 366312 h 945851"/>
              <a:gd name="connsiteX145" fmla="*/ 2893130 w 4748675"/>
              <a:gd name="connsiteY145" fmla="*/ 375809 h 945851"/>
              <a:gd name="connsiteX146" fmla="*/ 2921148 w 4748675"/>
              <a:gd name="connsiteY146" fmla="*/ 389264 h 945851"/>
              <a:gd name="connsiteX147" fmla="*/ 2931120 w 4748675"/>
              <a:gd name="connsiteY147" fmla="*/ 394250 h 945851"/>
              <a:gd name="connsiteX148" fmla="*/ 3031238 w 4748675"/>
              <a:gd name="connsiteY148" fmla="*/ 421475 h 945851"/>
              <a:gd name="connsiteX149" fmla="*/ 3097323 w 4748675"/>
              <a:gd name="connsiteY149" fmla="*/ 484079 h 945851"/>
              <a:gd name="connsiteX150" fmla="*/ 3009473 w 4748675"/>
              <a:gd name="connsiteY150" fmla="*/ 579211 h 945851"/>
              <a:gd name="connsiteX151" fmla="*/ 2916478 w 4748675"/>
              <a:gd name="connsiteY151" fmla="*/ 844899 h 945851"/>
              <a:gd name="connsiteX152" fmla="*/ 2884978 w 4748675"/>
              <a:gd name="connsiteY152" fmla="*/ 911064 h 945851"/>
              <a:gd name="connsiteX153" fmla="*/ 2817943 w 4748675"/>
              <a:gd name="connsiteY153" fmla="*/ 943988 h 945851"/>
              <a:gd name="connsiteX154" fmla="*/ 2812809 w 4748675"/>
              <a:gd name="connsiteY154" fmla="*/ 945851 h 945851"/>
              <a:gd name="connsiteX155" fmla="*/ 2791596 w 4748675"/>
              <a:gd name="connsiteY155" fmla="*/ 945851 h 945851"/>
              <a:gd name="connsiteX156" fmla="*/ 2807179 w 4748675"/>
              <a:gd name="connsiteY156" fmla="*/ 939477 h 945851"/>
              <a:gd name="connsiteX157" fmla="*/ 2815252 w 4748675"/>
              <a:gd name="connsiteY157" fmla="*/ 936548 h 945851"/>
              <a:gd name="connsiteX158" fmla="*/ 2908564 w 4748675"/>
              <a:gd name="connsiteY158" fmla="*/ 844899 h 945851"/>
              <a:gd name="connsiteX159" fmla="*/ 3005437 w 4748675"/>
              <a:gd name="connsiteY159" fmla="*/ 572404 h 945851"/>
              <a:gd name="connsiteX160" fmla="*/ 3089805 w 4748675"/>
              <a:gd name="connsiteY160" fmla="*/ 481546 h 945851"/>
              <a:gd name="connsiteX161" fmla="*/ 3031238 w 4748675"/>
              <a:gd name="connsiteY161" fmla="*/ 429390 h 945851"/>
              <a:gd name="connsiteX162" fmla="*/ 2927638 w 4748675"/>
              <a:gd name="connsiteY162" fmla="*/ 401373 h 945851"/>
              <a:gd name="connsiteX163" fmla="*/ 2858623 w 4748675"/>
              <a:gd name="connsiteY163" fmla="*/ 374226 h 945851"/>
              <a:gd name="connsiteX164" fmla="*/ 2805280 w 4748675"/>
              <a:gd name="connsiteY164" fmla="*/ 419339 h 945851"/>
              <a:gd name="connsiteX165" fmla="*/ 2455698 w 4748675"/>
              <a:gd name="connsiteY165" fmla="*/ 800736 h 945851"/>
              <a:gd name="connsiteX166" fmla="*/ 2150596 w 4748675"/>
              <a:gd name="connsiteY166" fmla="*/ 907423 h 945851"/>
              <a:gd name="connsiteX167" fmla="*/ 2017430 w 4748675"/>
              <a:gd name="connsiteY167" fmla="*/ 940112 h 945851"/>
              <a:gd name="connsiteX168" fmla="*/ 1994131 w 4748675"/>
              <a:gd name="connsiteY168" fmla="*/ 945851 h 945851"/>
              <a:gd name="connsiteX169" fmla="*/ 1962607 w 4748675"/>
              <a:gd name="connsiteY169" fmla="*/ 945851 h 945851"/>
              <a:gd name="connsiteX170" fmla="*/ 1985975 w 4748675"/>
              <a:gd name="connsiteY170" fmla="*/ 939714 h 945851"/>
              <a:gd name="connsiteX171" fmla="*/ 2148697 w 4748675"/>
              <a:gd name="connsiteY171" fmla="*/ 899746 h 945851"/>
              <a:gd name="connsiteX172" fmla="*/ 2451266 w 4748675"/>
              <a:gd name="connsiteY172" fmla="*/ 794088 h 945851"/>
              <a:gd name="connsiteX173" fmla="*/ 2798157 w 4748675"/>
              <a:gd name="connsiteY173" fmla="*/ 415777 h 945851"/>
              <a:gd name="connsiteX174" fmla="*/ 2858940 w 4748675"/>
              <a:gd name="connsiteY174" fmla="*/ 366312 h 945851"/>
              <a:gd name="connsiteX175" fmla="*/ 4748675 w 4748675"/>
              <a:gd name="connsiteY175" fmla="*/ 259308 h 945851"/>
              <a:gd name="connsiteX176" fmla="*/ 4748675 w 4748675"/>
              <a:gd name="connsiteY176" fmla="*/ 282893 h 945851"/>
              <a:gd name="connsiteX177" fmla="*/ 4667393 w 4748675"/>
              <a:gd name="connsiteY177" fmla="*/ 365046 h 945851"/>
              <a:gd name="connsiteX178" fmla="*/ 4590465 w 4748675"/>
              <a:gd name="connsiteY178" fmla="*/ 425987 h 945851"/>
              <a:gd name="connsiteX179" fmla="*/ 4560786 w 4748675"/>
              <a:gd name="connsiteY179" fmla="*/ 444982 h 945851"/>
              <a:gd name="connsiteX180" fmla="*/ 4381919 w 4748675"/>
              <a:gd name="connsiteY180" fmla="*/ 573829 h 945851"/>
              <a:gd name="connsiteX181" fmla="*/ 4260116 w 4748675"/>
              <a:gd name="connsiteY181" fmla="*/ 665241 h 945851"/>
              <a:gd name="connsiteX182" fmla="*/ 4165063 w 4748675"/>
              <a:gd name="connsiteY182" fmla="*/ 671731 h 945851"/>
              <a:gd name="connsiteX183" fmla="*/ 4107604 w 4748675"/>
              <a:gd name="connsiteY183" fmla="*/ 670781 h 945851"/>
              <a:gd name="connsiteX184" fmla="*/ 3953826 w 4748675"/>
              <a:gd name="connsiteY184" fmla="*/ 735838 h 945851"/>
              <a:gd name="connsiteX185" fmla="*/ 3908872 w 4748675"/>
              <a:gd name="connsiteY185" fmla="*/ 780634 h 945851"/>
              <a:gd name="connsiteX186" fmla="*/ 3854342 w 4748675"/>
              <a:gd name="connsiteY186" fmla="*/ 805327 h 945851"/>
              <a:gd name="connsiteX187" fmla="*/ 3786594 w 4748675"/>
              <a:gd name="connsiteY187" fmla="*/ 810550 h 945851"/>
              <a:gd name="connsiteX188" fmla="*/ 3692807 w 4748675"/>
              <a:gd name="connsiteY188" fmla="*/ 867139 h 945851"/>
              <a:gd name="connsiteX189" fmla="*/ 3450704 w 4748675"/>
              <a:gd name="connsiteY189" fmla="*/ 939872 h 945851"/>
              <a:gd name="connsiteX190" fmla="*/ 3421124 w 4748675"/>
              <a:gd name="connsiteY190" fmla="*/ 944953 h 945851"/>
              <a:gd name="connsiteX191" fmla="*/ 3419066 w 4748675"/>
              <a:gd name="connsiteY191" fmla="*/ 945851 h 945851"/>
              <a:gd name="connsiteX192" fmla="*/ 3380425 w 4748675"/>
              <a:gd name="connsiteY192" fmla="*/ 945851 h 945851"/>
              <a:gd name="connsiteX193" fmla="*/ 3382996 w 4748675"/>
              <a:gd name="connsiteY193" fmla="*/ 944245 h 945851"/>
              <a:gd name="connsiteX194" fmla="*/ 3450704 w 4748675"/>
              <a:gd name="connsiteY194" fmla="*/ 924043 h 945851"/>
              <a:gd name="connsiteX195" fmla="*/ 3683468 w 4748675"/>
              <a:gd name="connsiteY195" fmla="*/ 854397 h 945851"/>
              <a:gd name="connsiteX196" fmla="*/ 3782162 w 4748675"/>
              <a:gd name="connsiteY196" fmla="*/ 795354 h 945851"/>
              <a:gd name="connsiteX197" fmla="*/ 3854342 w 4748675"/>
              <a:gd name="connsiteY197" fmla="*/ 789498 h 945851"/>
              <a:gd name="connsiteX198" fmla="*/ 3898425 w 4748675"/>
              <a:gd name="connsiteY198" fmla="*/ 768762 h 945851"/>
              <a:gd name="connsiteX199" fmla="*/ 3942746 w 4748675"/>
              <a:gd name="connsiteY199" fmla="*/ 724441 h 945851"/>
              <a:gd name="connsiteX200" fmla="*/ 4107604 w 4748675"/>
              <a:gd name="connsiteY200" fmla="*/ 654952 h 945851"/>
              <a:gd name="connsiteX201" fmla="*/ 4165538 w 4748675"/>
              <a:gd name="connsiteY201" fmla="*/ 655902 h 945851"/>
              <a:gd name="connsiteX202" fmla="*/ 4254734 w 4748675"/>
              <a:gd name="connsiteY202" fmla="*/ 650362 h 945851"/>
              <a:gd name="connsiteX203" fmla="*/ 4371472 w 4748675"/>
              <a:gd name="connsiteY203" fmla="*/ 561957 h 945851"/>
              <a:gd name="connsiteX204" fmla="*/ 4552476 w 4748675"/>
              <a:gd name="connsiteY204" fmla="*/ 431606 h 945851"/>
              <a:gd name="connsiteX205" fmla="*/ 4581680 w 4748675"/>
              <a:gd name="connsiteY205" fmla="*/ 412849 h 945851"/>
              <a:gd name="connsiteX206" fmla="*/ 4656551 w 4748675"/>
              <a:gd name="connsiteY206" fmla="*/ 353491 h 945851"/>
              <a:gd name="connsiteX207" fmla="*/ 4748675 w 4748675"/>
              <a:gd name="connsiteY207" fmla="*/ 259308 h 945851"/>
              <a:gd name="connsiteX208" fmla="*/ 3538160 w 4748675"/>
              <a:gd name="connsiteY208" fmla="*/ 215620 h 945851"/>
              <a:gd name="connsiteX209" fmla="*/ 3538217 w 4748675"/>
              <a:gd name="connsiteY209" fmla="*/ 215625 h 945851"/>
              <a:gd name="connsiteX210" fmla="*/ 3483826 w 4748675"/>
              <a:gd name="connsiteY210" fmla="*/ 228185 h 945851"/>
              <a:gd name="connsiteX211" fmla="*/ 3446272 w 4748675"/>
              <a:gd name="connsiteY211" fmla="*/ 250603 h 945851"/>
              <a:gd name="connsiteX212" fmla="*/ 3446114 w 4748675"/>
              <a:gd name="connsiteY212" fmla="*/ 328164 h 945851"/>
              <a:gd name="connsiteX213" fmla="*/ 3539504 w 4748675"/>
              <a:gd name="connsiteY213" fmla="*/ 422900 h 945851"/>
              <a:gd name="connsiteX214" fmla="*/ 3702701 w 4748675"/>
              <a:gd name="connsiteY214" fmla="*/ 429548 h 945851"/>
              <a:gd name="connsiteX215" fmla="*/ 3839937 w 4748675"/>
              <a:gd name="connsiteY215" fmla="*/ 359743 h 945851"/>
              <a:gd name="connsiteX216" fmla="*/ 3773852 w 4748675"/>
              <a:gd name="connsiteY216" fmla="*/ 294527 h 945851"/>
              <a:gd name="connsiteX217" fmla="*/ 3668747 w 4748675"/>
              <a:gd name="connsiteY217" fmla="*/ 250206 h 945851"/>
              <a:gd name="connsiteX218" fmla="*/ 3601475 w 4748675"/>
              <a:gd name="connsiteY218" fmla="*/ 220844 h 945851"/>
              <a:gd name="connsiteX219" fmla="*/ 3538217 w 4748675"/>
              <a:gd name="connsiteY219" fmla="*/ 215625 h 945851"/>
              <a:gd name="connsiteX220" fmla="*/ 3538238 w 4748675"/>
              <a:gd name="connsiteY220" fmla="*/ 215620 h 945851"/>
              <a:gd name="connsiteX221" fmla="*/ 904385 w 4748675"/>
              <a:gd name="connsiteY221" fmla="*/ 207785 h 945851"/>
              <a:gd name="connsiteX222" fmla="*/ 899162 w 4748675"/>
              <a:gd name="connsiteY222" fmla="*/ 208418 h 945851"/>
              <a:gd name="connsiteX223" fmla="*/ 841069 w 4748675"/>
              <a:gd name="connsiteY223" fmla="*/ 230025 h 945851"/>
              <a:gd name="connsiteX224" fmla="*/ 779574 w 4748675"/>
              <a:gd name="connsiteY224" fmla="*/ 331013 h 945851"/>
              <a:gd name="connsiteX225" fmla="*/ 861410 w 4748675"/>
              <a:gd name="connsiteY225" fmla="*/ 453371 h 945851"/>
              <a:gd name="connsiteX226" fmla="*/ 1032837 w 4748675"/>
              <a:gd name="connsiteY226" fmla="*/ 290887 h 945851"/>
              <a:gd name="connsiteX227" fmla="*/ 969284 w 4748675"/>
              <a:gd name="connsiteY227" fmla="*/ 218470 h 945851"/>
              <a:gd name="connsiteX228" fmla="*/ 904385 w 4748675"/>
              <a:gd name="connsiteY228" fmla="*/ 207785 h 945851"/>
              <a:gd name="connsiteX229" fmla="*/ 3537288 w 4748675"/>
              <a:gd name="connsiteY229" fmla="*/ 207706 h 945851"/>
              <a:gd name="connsiteX230" fmla="*/ 3603771 w 4748675"/>
              <a:gd name="connsiteY230" fmla="*/ 213246 h 945851"/>
              <a:gd name="connsiteX231" fmla="*/ 3672152 w 4748675"/>
              <a:gd name="connsiteY231" fmla="*/ 243083 h 945851"/>
              <a:gd name="connsiteX232" fmla="*/ 3776542 w 4748675"/>
              <a:gd name="connsiteY232" fmla="*/ 287088 h 945851"/>
              <a:gd name="connsiteX233" fmla="*/ 3846427 w 4748675"/>
              <a:gd name="connsiteY233" fmla="*/ 364333 h 945851"/>
              <a:gd name="connsiteX234" fmla="*/ 3705233 w 4748675"/>
              <a:gd name="connsiteY234" fmla="*/ 436988 h 945851"/>
              <a:gd name="connsiteX235" fmla="*/ 3535626 w 4748675"/>
              <a:gd name="connsiteY235" fmla="*/ 429865 h 945851"/>
              <a:gd name="connsiteX236" fmla="*/ 3439465 w 4748675"/>
              <a:gd name="connsiteY236" fmla="*/ 332517 h 945851"/>
              <a:gd name="connsiteX237" fmla="*/ 3440732 w 4748675"/>
              <a:gd name="connsiteY237" fmla="*/ 244983 h 945851"/>
              <a:gd name="connsiteX238" fmla="*/ 3537288 w 4748675"/>
              <a:gd name="connsiteY238" fmla="*/ 207785 h 945851"/>
              <a:gd name="connsiteX239" fmla="*/ 903910 w 4748675"/>
              <a:gd name="connsiteY239" fmla="*/ 199871 h 945851"/>
              <a:gd name="connsiteX240" fmla="*/ 971737 w 4748675"/>
              <a:gd name="connsiteY240" fmla="*/ 210951 h 945851"/>
              <a:gd name="connsiteX241" fmla="*/ 1040751 w 4748675"/>
              <a:gd name="connsiteY241" fmla="*/ 290887 h 945851"/>
              <a:gd name="connsiteX242" fmla="*/ 863942 w 4748675"/>
              <a:gd name="connsiteY242" fmla="*/ 460810 h 945851"/>
              <a:gd name="connsiteX243" fmla="*/ 771660 w 4748675"/>
              <a:gd name="connsiteY243" fmla="*/ 329905 h 945851"/>
              <a:gd name="connsiteX244" fmla="*/ 836875 w 4748675"/>
              <a:gd name="connsiteY244" fmla="*/ 223377 h 945851"/>
              <a:gd name="connsiteX245" fmla="*/ 903910 w 4748675"/>
              <a:gd name="connsiteY245" fmla="*/ 199871 h 945851"/>
              <a:gd name="connsiteX246" fmla="*/ 955354 w 4748675"/>
              <a:gd name="connsiteY246" fmla="*/ 142491 h 945851"/>
              <a:gd name="connsiteX247" fmla="*/ 819226 w 4748675"/>
              <a:gd name="connsiteY247" fmla="*/ 152780 h 945851"/>
              <a:gd name="connsiteX248" fmla="*/ 739844 w 4748675"/>
              <a:gd name="connsiteY248" fmla="*/ 220844 h 945851"/>
              <a:gd name="connsiteX249" fmla="*/ 727181 w 4748675"/>
              <a:gd name="connsiteY249" fmla="*/ 262078 h 945851"/>
              <a:gd name="connsiteX250" fmla="*/ 712776 w 4748675"/>
              <a:gd name="connsiteY250" fmla="*/ 310356 h 945851"/>
              <a:gd name="connsiteX251" fmla="*/ 694098 w 4748675"/>
              <a:gd name="connsiteY251" fmla="*/ 379450 h 945851"/>
              <a:gd name="connsiteX252" fmla="*/ 690932 w 4748675"/>
              <a:gd name="connsiteY252" fmla="*/ 580477 h 945851"/>
              <a:gd name="connsiteX253" fmla="*/ 892118 w 4748675"/>
              <a:gd name="connsiteY253" fmla="*/ 572562 h 945851"/>
              <a:gd name="connsiteX254" fmla="*/ 1104226 w 4748675"/>
              <a:gd name="connsiteY254" fmla="*/ 329351 h 945851"/>
              <a:gd name="connsiteX255" fmla="*/ 1125832 w 4748675"/>
              <a:gd name="connsiteY255" fmla="*/ 206202 h 945851"/>
              <a:gd name="connsiteX256" fmla="*/ 1044709 w 4748675"/>
              <a:gd name="connsiteY256" fmla="*/ 144469 h 945851"/>
              <a:gd name="connsiteX257" fmla="*/ 986063 w 4748675"/>
              <a:gd name="connsiteY257" fmla="*/ 143283 h 945851"/>
              <a:gd name="connsiteX258" fmla="*/ 955513 w 4748675"/>
              <a:gd name="connsiteY258" fmla="*/ 134576 h 945851"/>
              <a:gd name="connsiteX259" fmla="*/ 986300 w 4748675"/>
              <a:gd name="connsiteY259" fmla="*/ 135368 h 945851"/>
              <a:gd name="connsiteX260" fmla="*/ 1044709 w 4748675"/>
              <a:gd name="connsiteY260" fmla="*/ 136555 h 945851"/>
              <a:gd name="connsiteX261" fmla="*/ 1133746 w 4748675"/>
              <a:gd name="connsiteY261" fmla="*/ 205411 h 945851"/>
              <a:gd name="connsiteX262" fmla="*/ 1111823 w 4748675"/>
              <a:gd name="connsiteY262" fmla="*/ 331568 h 945851"/>
              <a:gd name="connsiteX263" fmla="*/ 896550 w 4748675"/>
              <a:gd name="connsiteY263" fmla="*/ 579132 h 945851"/>
              <a:gd name="connsiteX264" fmla="*/ 686263 w 4748675"/>
              <a:gd name="connsiteY264" fmla="*/ 586967 h 945851"/>
              <a:gd name="connsiteX265" fmla="*/ 686421 w 4748675"/>
              <a:gd name="connsiteY265" fmla="*/ 377551 h 945851"/>
              <a:gd name="connsiteX266" fmla="*/ 705178 w 4748675"/>
              <a:gd name="connsiteY266" fmla="*/ 308220 h 945851"/>
              <a:gd name="connsiteX267" fmla="*/ 729317 w 4748675"/>
              <a:gd name="connsiteY267" fmla="*/ 227967 h 945851"/>
              <a:gd name="connsiteX268" fmla="*/ 732246 w 4748675"/>
              <a:gd name="connsiteY268" fmla="*/ 218470 h 945851"/>
              <a:gd name="connsiteX269" fmla="*/ 817168 w 4748675"/>
              <a:gd name="connsiteY269" fmla="*/ 145103 h 945851"/>
              <a:gd name="connsiteX270" fmla="*/ 955513 w 4748675"/>
              <a:gd name="connsiteY270" fmla="*/ 134576 h 945851"/>
              <a:gd name="connsiteX271" fmla="*/ 4748675 w 4748675"/>
              <a:gd name="connsiteY271" fmla="*/ 133231 h 945851"/>
              <a:gd name="connsiteX272" fmla="*/ 4748675 w 4748675"/>
              <a:gd name="connsiteY272" fmla="*/ 148268 h 945851"/>
              <a:gd name="connsiteX273" fmla="*/ 4710686 w 4748675"/>
              <a:gd name="connsiteY273" fmla="*/ 206994 h 945851"/>
              <a:gd name="connsiteX274" fmla="*/ 4600676 w 4748675"/>
              <a:gd name="connsiteY274" fmla="*/ 325710 h 945851"/>
              <a:gd name="connsiteX275" fmla="*/ 4482828 w 4748675"/>
              <a:gd name="connsiteY275" fmla="*/ 401769 h 945851"/>
              <a:gd name="connsiteX276" fmla="*/ 4438270 w 4748675"/>
              <a:gd name="connsiteY276" fmla="*/ 429469 h 945851"/>
              <a:gd name="connsiteX277" fmla="*/ 4324618 w 4748675"/>
              <a:gd name="connsiteY277" fmla="*/ 522543 h 945851"/>
              <a:gd name="connsiteX278" fmla="*/ 4233761 w 4748675"/>
              <a:gd name="connsiteY278" fmla="*/ 592586 h 945851"/>
              <a:gd name="connsiteX279" fmla="*/ 4118763 w 4748675"/>
              <a:gd name="connsiteY279" fmla="*/ 605487 h 945851"/>
              <a:gd name="connsiteX280" fmla="*/ 3911404 w 4748675"/>
              <a:gd name="connsiteY280" fmla="*/ 642685 h 945851"/>
              <a:gd name="connsiteX281" fmla="*/ 3843657 w 4748675"/>
              <a:gd name="connsiteY281" fmla="*/ 677112 h 945851"/>
              <a:gd name="connsiteX282" fmla="*/ 3700009 w 4748675"/>
              <a:gd name="connsiteY282" fmla="*/ 766309 h 945851"/>
              <a:gd name="connsiteX283" fmla="*/ 3521934 w 4748675"/>
              <a:gd name="connsiteY283" fmla="*/ 817198 h 945851"/>
              <a:gd name="connsiteX284" fmla="*/ 3269681 w 4748675"/>
              <a:gd name="connsiteY284" fmla="*/ 910255 h 945851"/>
              <a:gd name="connsiteX285" fmla="*/ 3228385 w 4748675"/>
              <a:gd name="connsiteY285" fmla="*/ 945851 h 945851"/>
              <a:gd name="connsiteX286" fmla="*/ 3216199 w 4748675"/>
              <a:gd name="connsiteY286" fmla="*/ 945851 h 945851"/>
              <a:gd name="connsiteX287" fmla="*/ 3265538 w 4748675"/>
              <a:gd name="connsiteY287" fmla="*/ 903412 h 945851"/>
              <a:gd name="connsiteX288" fmla="*/ 3521934 w 4748675"/>
              <a:gd name="connsiteY288" fmla="*/ 809284 h 945851"/>
              <a:gd name="connsiteX289" fmla="*/ 3696052 w 4748675"/>
              <a:gd name="connsiteY289" fmla="*/ 759423 h 945851"/>
              <a:gd name="connsiteX290" fmla="*/ 3839779 w 4748675"/>
              <a:gd name="connsiteY290" fmla="*/ 670227 h 945851"/>
              <a:gd name="connsiteX291" fmla="*/ 3908082 w 4748675"/>
              <a:gd name="connsiteY291" fmla="*/ 635482 h 945851"/>
              <a:gd name="connsiteX292" fmla="*/ 4118605 w 4748675"/>
              <a:gd name="connsiteY292" fmla="*/ 597493 h 945851"/>
              <a:gd name="connsiteX293" fmla="*/ 4231465 w 4748675"/>
              <a:gd name="connsiteY293" fmla="*/ 584988 h 945851"/>
              <a:gd name="connsiteX294" fmla="*/ 4317971 w 4748675"/>
              <a:gd name="connsiteY294" fmla="*/ 518269 h 945851"/>
              <a:gd name="connsiteX295" fmla="*/ 4433996 w 4748675"/>
              <a:gd name="connsiteY295" fmla="*/ 422821 h 945851"/>
              <a:gd name="connsiteX296" fmla="*/ 4478713 w 4748675"/>
              <a:gd name="connsiteY296" fmla="*/ 395120 h 945851"/>
              <a:gd name="connsiteX297" fmla="*/ 4595927 w 4748675"/>
              <a:gd name="connsiteY297" fmla="*/ 319379 h 945851"/>
              <a:gd name="connsiteX298" fmla="*/ 4704196 w 4748675"/>
              <a:gd name="connsiteY298" fmla="*/ 202482 h 945851"/>
              <a:gd name="connsiteX299" fmla="*/ 4748675 w 4748675"/>
              <a:gd name="connsiteY299" fmla="*/ 133231 h 945851"/>
              <a:gd name="connsiteX300" fmla="*/ 1004136 w 4748675"/>
              <a:gd name="connsiteY300" fmla="*/ 87164 h 945851"/>
              <a:gd name="connsiteX301" fmla="*/ 918790 w 4748675"/>
              <a:gd name="connsiteY301" fmla="*/ 96904 h 945851"/>
              <a:gd name="connsiteX302" fmla="*/ 832205 w 4748675"/>
              <a:gd name="connsiteY302" fmla="*/ 105214 h 945851"/>
              <a:gd name="connsiteX303" fmla="*/ 738498 w 4748675"/>
              <a:gd name="connsiteY303" fmla="*/ 124683 h 945851"/>
              <a:gd name="connsiteX304" fmla="*/ 684522 w 4748675"/>
              <a:gd name="connsiteY304" fmla="*/ 228363 h 945851"/>
              <a:gd name="connsiteX305" fmla="*/ 659591 w 4748675"/>
              <a:gd name="connsiteY305" fmla="*/ 340511 h 945851"/>
              <a:gd name="connsiteX306" fmla="*/ 658641 w 4748675"/>
              <a:gd name="connsiteY306" fmla="*/ 344468 h 945851"/>
              <a:gd name="connsiteX307" fmla="*/ 621443 w 4748675"/>
              <a:gd name="connsiteY307" fmla="*/ 525709 h 945851"/>
              <a:gd name="connsiteX308" fmla="*/ 628566 w 4748675"/>
              <a:gd name="connsiteY308" fmla="*/ 644980 h 945851"/>
              <a:gd name="connsiteX309" fmla="*/ 939525 w 4748675"/>
              <a:gd name="connsiteY309" fmla="*/ 612135 h 945851"/>
              <a:gd name="connsiteX310" fmla="*/ 1120292 w 4748675"/>
              <a:gd name="connsiteY310" fmla="*/ 415777 h 945851"/>
              <a:gd name="connsiteX311" fmla="*/ 1168332 w 4748675"/>
              <a:gd name="connsiteY311" fmla="*/ 143124 h 945851"/>
              <a:gd name="connsiteX312" fmla="*/ 1004136 w 4748675"/>
              <a:gd name="connsiteY312" fmla="*/ 87164 h 945851"/>
              <a:gd name="connsiteX313" fmla="*/ 1004642 w 4748675"/>
              <a:gd name="connsiteY313" fmla="*/ 79247 h 945851"/>
              <a:gd name="connsiteX314" fmla="*/ 1174348 w 4748675"/>
              <a:gd name="connsiteY314" fmla="*/ 137901 h 945851"/>
              <a:gd name="connsiteX315" fmla="*/ 1127415 w 4748675"/>
              <a:gd name="connsiteY315" fmla="*/ 419260 h 945851"/>
              <a:gd name="connsiteX316" fmla="*/ 944116 w 4748675"/>
              <a:gd name="connsiteY316" fmla="*/ 618625 h 945851"/>
              <a:gd name="connsiteX317" fmla="*/ 621918 w 4748675"/>
              <a:gd name="connsiteY317" fmla="*/ 649096 h 945851"/>
              <a:gd name="connsiteX318" fmla="*/ 613529 w 4748675"/>
              <a:gd name="connsiteY318" fmla="*/ 524601 h 945851"/>
              <a:gd name="connsiteX319" fmla="*/ 650964 w 4748675"/>
              <a:gd name="connsiteY319" fmla="*/ 342727 h 945851"/>
              <a:gd name="connsiteX320" fmla="*/ 651914 w 4748675"/>
              <a:gd name="connsiteY320" fmla="*/ 338690 h 945851"/>
              <a:gd name="connsiteX321" fmla="*/ 676765 w 4748675"/>
              <a:gd name="connsiteY321" fmla="*/ 226780 h 945851"/>
              <a:gd name="connsiteX322" fmla="*/ 734224 w 4748675"/>
              <a:gd name="connsiteY322" fmla="*/ 118035 h 945851"/>
              <a:gd name="connsiteX323" fmla="*/ 831810 w 4748675"/>
              <a:gd name="connsiteY323" fmla="*/ 97299 h 945851"/>
              <a:gd name="connsiteX324" fmla="*/ 917365 w 4748675"/>
              <a:gd name="connsiteY324" fmla="*/ 89148 h 945851"/>
              <a:gd name="connsiteX325" fmla="*/ 1004642 w 4748675"/>
              <a:gd name="connsiteY325" fmla="*/ 79247 h 945851"/>
              <a:gd name="connsiteX326" fmla="*/ 4744473 w 4748675"/>
              <a:gd name="connsiteY326" fmla="*/ 0 h 945851"/>
              <a:gd name="connsiteX327" fmla="*/ 4748675 w 4748675"/>
              <a:gd name="connsiteY327" fmla="*/ 0 h 945851"/>
              <a:gd name="connsiteX328" fmla="*/ 4748675 w 4748675"/>
              <a:gd name="connsiteY328" fmla="*/ 10003 h 945851"/>
              <a:gd name="connsiteX329" fmla="*/ 4648162 w 4748675"/>
              <a:gd name="connsiteY329" fmla="*/ 151672 h 945851"/>
              <a:gd name="connsiteX330" fmla="*/ 4576615 w 4748675"/>
              <a:gd name="connsiteY330" fmla="*/ 206440 h 945851"/>
              <a:gd name="connsiteX331" fmla="*/ 4527308 w 4748675"/>
              <a:gd name="connsiteY331" fmla="*/ 245854 h 945851"/>
              <a:gd name="connsiteX332" fmla="*/ 4517256 w 4748675"/>
              <a:gd name="connsiteY332" fmla="*/ 253926 h 945851"/>
              <a:gd name="connsiteX333" fmla="*/ 4478713 w 4748675"/>
              <a:gd name="connsiteY333" fmla="*/ 284793 h 945851"/>
              <a:gd name="connsiteX334" fmla="*/ 4339340 w 4748675"/>
              <a:gd name="connsiteY334" fmla="*/ 389185 h 945851"/>
              <a:gd name="connsiteX335" fmla="*/ 4275549 w 4748675"/>
              <a:gd name="connsiteY335" fmla="*/ 445614 h 945851"/>
              <a:gd name="connsiteX336" fmla="*/ 4044844 w 4748675"/>
              <a:gd name="connsiteY336" fmla="*/ 532278 h 945851"/>
              <a:gd name="connsiteX337" fmla="*/ 3801473 w 4748675"/>
              <a:gd name="connsiteY337" fmla="*/ 619891 h 945851"/>
              <a:gd name="connsiteX338" fmla="*/ 3746309 w 4748675"/>
              <a:gd name="connsiteY338" fmla="*/ 652340 h 945851"/>
              <a:gd name="connsiteX339" fmla="*/ 3693757 w 4748675"/>
              <a:gd name="connsiteY339" fmla="*/ 681307 h 945851"/>
              <a:gd name="connsiteX340" fmla="*/ 3569421 w 4748675"/>
              <a:gd name="connsiteY340" fmla="*/ 714310 h 945851"/>
              <a:gd name="connsiteX341" fmla="*/ 3160798 w 4748675"/>
              <a:gd name="connsiteY341" fmla="*/ 894998 h 945851"/>
              <a:gd name="connsiteX342" fmla="*/ 3109064 w 4748675"/>
              <a:gd name="connsiteY342" fmla="*/ 945851 h 945851"/>
              <a:gd name="connsiteX343" fmla="*/ 3097836 w 4748675"/>
              <a:gd name="connsiteY343" fmla="*/ 945851 h 945851"/>
              <a:gd name="connsiteX344" fmla="*/ 3154941 w 4748675"/>
              <a:gd name="connsiteY344" fmla="*/ 889774 h 945851"/>
              <a:gd name="connsiteX345" fmla="*/ 3569421 w 4748675"/>
              <a:gd name="connsiteY345" fmla="*/ 706396 h 945851"/>
              <a:gd name="connsiteX346" fmla="*/ 3690195 w 4748675"/>
              <a:gd name="connsiteY346" fmla="*/ 674184 h 945851"/>
              <a:gd name="connsiteX347" fmla="*/ 3742274 w 4748675"/>
              <a:gd name="connsiteY347" fmla="*/ 645534 h 945851"/>
              <a:gd name="connsiteX348" fmla="*/ 3797516 w 4748675"/>
              <a:gd name="connsiteY348" fmla="*/ 613006 h 945851"/>
              <a:gd name="connsiteX349" fmla="*/ 4043734 w 4748675"/>
              <a:gd name="connsiteY349" fmla="*/ 524363 h 945851"/>
              <a:gd name="connsiteX350" fmla="*/ 4269850 w 4748675"/>
              <a:gd name="connsiteY350" fmla="*/ 440153 h 945851"/>
              <a:gd name="connsiteX351" fmla="*/ 4334907 w 4748675"/>
              <a:gd name="connsiteY351" fmla="*/ 382536 h 945851"/>
              <a:gd name="connsiteX352" fmla="*/ 4473806 w 4748675"/>
              <a:gd name="connsiteY352" fmla="*/ 278540 h 945851"/>
              <a:gd name="connsiteX353" fmla="*/ 4512270 w 4748675"/>
              <a:gd name="connsiteY353" fmla="*/ 247753 h 945851"/>
              <a:gd name="connsiteX354" fmla="*/ 4522401 w 4748675"/>
              <a:gd name="connsiteY354" fmla="*/ 239680 h 945851"/>
              <a:gd name="connsiteX355" fmla="*/ 4571709 w 4748675"/>
              <a:gd name="connsiteY355" fmla="*/ 200266 h 945851"/>
              <a:gd name="connsiteX356" fmla="*/ 4643492 w 4748675"/>
              <a:gd name="connsiteY356" fmla="*/ 145261 h 945851"/>
              <a:gd name="connsiteX357" fmla="*/ 4723314 w 4748675"/>
              <a:gd name="connsiteY357" fmla="*/ 41677 h 945851"/>
              <a:gd name="connsiteX358" fmla="*/ 4501634 w 4748675"/>
              <a:gd name="connsiteY358" fmla="*/ 0 h 945851"/>
              <a:gd name="connsiteX359" fmla="*/ 4572175 w 4748675"/>
              <a:gd name="connsiteY359" fmla="*/ 0 h 945851"/>
              <a:gd name="connsiteX360" fmla="*/ 4563842 w 4748675"/>
              <a:gd name="connsiteY360" fmla="*/ 6356 h 945851"/>
              <a:gd name="connsiteX361" fmla="*/ 4509184 w 4748675"/>
              <a:gd name="connsiteY361" fmla="*/ 8103 h 945851"/>
              <a:gd name="connsiteX362" fmla="*/ 4433604 w 4748675"/>
              <a:gd name="connsiteY362" fmla="*/ 0 h 945851"/>
              <a:gd name="connsiteX363" fmla="*/ 4441790 w 4748675"/>
              <a:gd name="connsiteY363" fmla="*/ 0 h 945851"/>
              <a:gd name="connsiteX364" fmla="*/ 4447372 w 4748675"/>
              <a:gd name="connsiteY364" fmla="*/ 22587 h 945851"/>
              <a:gd name="connsiteX365" fmla="*/ 4481246 w 4748675"/>
              <a:gd name="connsiteY365" fmla="*/ 101415 h 945851"/>
              <a:gd name="connsiteX366" fmla="*/ 4548281 w 4748675"/>
              <a:gd name="connsiteY366" fmla="*/ 82104 h 945851"/>
              <a:gd name="connsiteX367" fmla="*/ 4611024 w 4748675"/>
              <a:gd name="connsiteY367" fmla="*/ 19481 h 945851"/>
              <a:gd name="connsiteX368" fmla="*/ 4624705 w 4748675"/>
              <a:gd name="connsiteY368" fmla="*/ 0 h 945851"/>
              <a:gd name="connsiteX369" fmla="*/ 4634324 w 4748675"/>
              <a:gd name="connsiteY369" fmla="*/ 0 h 945851"/>
              <a:gd name="connsiteX370" fmla="*/ 4617100 w 4748675"/>
              <a:gd name="connsiteY370" fmla="*/ 24544 h 945851"/>
              <a:gd name="connsiteX371" fmla="*/ 4553347 w 4748675"/>
              <a:gd name="connsiteY371" fmla="*/ 88198 h 945851"/>
              <a:gd name="connsiteX372" fmla="*/ 4476181 w 4748675"/>
              <a:gd name="connsiteY372" fmla="*/ 107509 h 945851"/>
              <a:gd name="connsiteX373" fmla="*/ 4439696 w 4748675"/>
              <a:gd name="connsiteY373" fmla="*/ 24566 h 945851"/>
              <a:gd name="connsiteX374" fmla="*/ 4436889 w 4748675"/>
              <a:gd name="connsiteY374" fmla="*/ 13377 h 945851"/>
              <a:gd name="connsiteX375" fmla="*/ 4396953 w 4748675"/>
              <a:gd name="connsiteY375" fmla="*/ 0 h 945851"/>
              <a:gd name="connsiteX376" fmla="*/ 4405139 w 4748675"/>
              <a:gd name="connsiteY376" fmla="*/ 0 h 945851"/>
              <a:gd name="connsiteX377" fmla="*/ 4422520 w 4748675"/>
              <a:gd name="connsiteY377" fmla="*/ 56698 h 945851"/>
              <a:gd name="connsiteX378" fmla="*/ 4429169 w 4748675"/>
              <a:gd name="connsiteY378" fmla="*/ 84082 h 945851"/>
              <a:gd name="connsiteX379" fmla="*/ 4473173 w 4748675"/>
              <a:gd name="connsiteY379" fmla="*/ 176444 h 945851"/>
              <a:gd name="connsiteX380" fmla="*/ 4532295 w 4748675"/>
              <a:gd name="connsiteY380" fmla="*/ 170746 h 945851"/>
              <a:gd name="connsiteX381" fmla="*/ 4620936 w 4748675"/>
              <a:gd name="connsiteY381" fmla="*/ 95796 h 945851"/>
              <a:gd name="connsiteX382" fmla="*/ 4657263 w 4748675"/>
              <a:gd name="connsiteY382" fmla="*/ 51712 h 945851"/>
              <a:gd name="connsiteX383" fmla="*/ 4682273 w 4748675"/>
              <a:gd name="connsiteY383" fmla="*/ 19263 h 945851"/>
              <a:gd name="connsiteX384" fmla="*/ 4694058 w 4748675"/>
              <a:gd name="connsiteY384" fmla="*/ 0 h 945851"/>
              <a:gd name="connsiteX385" fmla="*/ 4703603 w 4748675"/>
              <a:gd name="connsiteY385" fmla="*/ 0 h 945851"/>
              <a:gd name="connsiteX386" fmla="*/ 4703122 w 4748675"/>
              <a:gd name="connsiteY386" fmla="*/ 1017 h 945851"/>
              <a:gd name="connsiteX387" fmla="*/ 4688446 w 4748675"/>
              <a:gd name="connsiteY387" fmla="*/ 24249 h 945851"/>
              <a:gd name="connsiteX388" fmla="*/ 4663517 w 4748675"/>
              <a:gd name="connsiteY388" fmla="*/ 56619 h 945851"/>
              <a:gd name="connsiteX389" fmla="*/ 4626952 w 4748675"/>
              <a:gd name="connsiteY389" fmla="*/ 101098 h 945851"/>
              <a:gd name="connsiteX390" fmla="*/ 4535697 w 4748675"/>
              <a:gd name="connsiteY390" fmla="*/ 177869 h 945851"/>
              <a:gd name="connsiteX391" fmla="*/ 4470165 w 4748675"/>
              <a:gd name="connsiteY391" fmla="*/ 183725 h 945851"/>
              <a:gd name="connsiteX392" fmla="*/ 4421491 w 4748675"/>
              <a:gd name="connsiteY392" fmla="*/ 85981 h 945851"/>
              <a:gd name="connsiteX393" fmla="*/ 4414844 w 4748675"/>
              <a:gd name="connsiteY393" fmla="*/ 58597 h 945851"/>
              <a:gd name="connsiteX394" fmla="*/ 4405851 w 4748675"/>
              <a:gd name="connsiteY394" fmla="*/ 25545 h 945851"/>
              <a:gd name="connsiteX395" fmla="*/ 3474531 w 4748675"/>
              <a:gd name="connsiteY395" fmla="*/ 0 h 945851"/>
              <a:gd name="connsiteX396" fmla="*/ 3485714 w 4748675"/>
              <a:gd name="connsiteY396" fmla="*/ 0 h 945851"/>
              <a:gd name="connsiteX397" fmla="*/ 3463367 w 4748675"/>
              <a:gd name="connsiteY397" fmla="*/ 22112 h 945851"/>
              <a:gd name="connsiteX398" fmla="*/ 3392770 w 4748675"/>
              <a:gd name="connsiteY398" fmla="*/ 83607 h 945851"/>
              <a:gd name="connsiteX399" fmla="*/ 3250469 w 4748675"/>
              <a:gd name="connsiteY399" fmla="*/ 211901 h 945851"/>
              <a:gd name="connsiteX400" fmla="*/ 3246828 w 4748675"/>
              <a:gd name="connsiteY400" fmla="*/ 295873 h 945851"/>
              <a:gd name="connsiteX401" fmla="*/ 3316000 w 4748675"/>
              <a:gd name="connsiteY401" fmla="*/ 341539 h 945851"/>
              <a:gd name="connsiteX402" fmla="*/ 3400684 w 4748675"/>
              <a:gd name="connsiteY402" fmla="*/ 403668 h 945851"/>
              <a:gd name="connsiteX403" fmla="*/ 3502385 w 4748675"/>
              <a:gd name="connsiteY403" fmla="*/ 470862 h 945851"/>
              <a:gd name="connsiteX404" fmla="*/ 3694706 w 4748675"/>
              <a:gd name="connsiteY404" fmla="*/ 516607 h 945851"/>
              <a:gd name="connsiteX405" fmla="*/ 3861701 w 4748675"/>
              <a:gd name="connsiteY405" fmla="*/ 459623 h 945851"/>
              <a:gd name="connsiteX406" fmla="*/ 4033841 w 4748675"/>
              <a:gd name="connsiteY406" fmla="*/ 382695 h 945851"/>
              <a:gd name="connsiteX407" fmla="*/ 4080537 w 4748675"/>
              <a:gd name="connsiteY407" fmla="*/ 301492 h 945851"/>
              <a:gd name="connsiteX408" fmla="*/ 4051490 w 4748675"/>
              <a:gd name="connsiteY408" fmla="*/ 261287 h 945851"/>
              <a:gd name="connsiteX409" fmla="*/ 3997831 w 4748675"/>
              <a:gd name="connsiteY409" fmla="*/ 218390 h 945851"/>
              <a:gd name="connsiteX410" fmla="*/ 3844606 w 4748675"/>
              <a:gd name="connsiteY410" fmla="*/ 143995 h 945851"/>
              <a:gd name="connsiteX411" fmla="*/ 3730321 w 4748675"/>
              <a:gd name="connsiteY411" fmla="*/ 58835 h 945851"/>
              <a:gd name="connsiteX412" fmla="*/ 3680839 w 4748675"/>
              <a:gd name="connsiteY412" fmla="*/ 10877 h 945851"/>
              <a:gd name="connsiteX413" fmla="*/ 3669380 w 4748675"/>
              <a:gd name="connsiteY413" fmla="*/ 0 h 945851"/>
              <a:gd name="connsiteX414" fmla="*/ 3680902 w 4748675"/>
              <a:gd name="connsiteY414" fmla="*/ 0 h 945851"/>
              <a:gd name="connsiteX415" fmla="*/ 3686278 w 4748675"/>
              <a:gd name="connsiteY415" fmla="*/ 5122 h 945851"/>
              <a:gd name="connsiteX416" fmla="*/ 3735783 w 4748675"/>
              <a:gd name="connsiteY416" fmla="*/ 53058 h 945851"/>
              <a:gd name="connsiteX417" fmla="*/ 3848168 w 4748675"/>
              <a:gd name="connsiteY417" fmla="*/ 136951 h 945851"/>
              <a:gd name="connsiteX418" fmla="*/ 3848247 w 4748675"/>
              <a:gd name="connsiteY418" fmla="*/ 136872 h 945851"/>
              <a:gd name="connsiteX419" fmla="*/ 4001708 w 4748675"/>
              <a:gd name="connsiteY419" fmla="*/ 211505 h 945851"/>
              <a:gd name="connsiteX420" fmla="*/ 4057505 w 4748675"/>
              <a:gd name="connsiteY420" fmla="*/ 256142 h 945851"/>
              <a:gd name="connsiteX421" fmla="*/ 4087184 w 4748675"/>
              <a:gd name="connsiteY421" fmla="*/ 297298 h 945851"/>
              <a:gd name="connsiteX422" fmla="*/ 4038115 w 4748675"/>
              <a:gd name="connsiteY422" fmla="*/ 389343 h 945851"/>
              <a:gd name="connsiteX423" fmla="*/ 3864393 w 4748675"/>
              <a:gd name="connsiteY423" fmla="*/ 467063 h 945851"/>
              <a:gd name="connsiteX424" fmla="*/ 3697399 w 4748675"/>
              <a:gd name="connsiteY424" fmla="*/ 524047 h 945851"/>
              <a:gd name="connsiteX425" fmla="*/ 3498428 w 4748675"/>
              <a:gd name="connsiteY425" fmla="*/ 477668 h 945851"/>
              <a:gd name="connsiteX426" fmla="*/ 3396015 w 4748675"/>
              <a:gd name="connsiteY426" fmla="*/ 410079 h 945851"/>
              <a:gd name="connsiteX427" fmla="*/ 3311330 w 4748675"/>
              <a:gd name="connsiteY427" fmla="*/ 347950 h 945851"/>
              <a:gd name="connsiteX428" fmla="*/ 3243029 w 4748675"/>
              <a:gd name="connsiteY428" fmla="*/ 302838 h 945851"/>
              <a:gd name="connsiteX429" fmla="*/ 3244374 w 4748675"/>
              <a:gd name="connsiteY429" fmla="*/ 206835 h 945851"/>
              <a:gd name="connsiteX430" fmla="*/ 3387626 w 4748675"/>
              <a:gd name="connsiteY430" fmla="*/ 77592 h 945851"/>
              <a:gd name="connsiteX431" fmla="*/ 3457985 w 4748675"/>
              <a:gd name="connsiteY431" fmla="*/ 16335 h 945851"/>
              <a:gd name="connsiteX432" fmla="*/ 3337123 w 4748675"/>
              <a:gd name="connsiteY432" fmla="*/ 0 h 945851"/>
              <a:gd name="connsiteX433" fmla="*/ 3358071 w 4748675"/>
              <a:gd name="connsiteY433" fmla="*/ 0 h 945851"/>
              <a:gd name="connsiteX434" fmla="*/ 3314417 w 4748675"/>
              <a:gd name="connsiteY434" fmla="*/ 50525 h 945851"/>
              <a:gd name="connsiteX435" fmla="*/ 3237884 w 4748675"/>
              <a:gd name="connsiteY435" fmla="*/ 120093 h 945851"/>
              <a:gd name="connsiteX436" fmla="*/ 3206701 w 4748675"/>
              <a:gd name="connsiteY436" fmla="*/ 143678 h 945851"/>
              <a:gd name="connsiteX437" fmla="*/ 3178288 w 4748675"/>
              <a:gd name="connsiteY437" fmla="*/ 166472 h 945851"/>
              <a:gd name="connsiteX438" fmla="*/ 3134126 w 4748675"/>
              <a:gd name="connsiteY438" fmla="*/ 235248 h 945851"/>
              <a:gd name="connsiteX439" fmla="*/ 3399102 w 4748675"/>
              <a:gd name="connsiteY439" fmla="*/ 473869 h 945851"/>
              <a:gd name="connsiteX440" fmla="*/ 3441048 w 4748675"/>
              <a:gd name="connsiteY440" fmla="*/ 498641 h 945851"/>
              <a:gd name="connsiteX441" fmla="*/ 3575831 w 4748675"/>
              <a:gd name="connsiteY441" fmla="*/ 585067 h 945851"/>
              <a:gd name="connsiteX442" fmla="*/ 3781607 w 4748675"/>
              <a:gd name="connsiteY442" fmla="*/ 559899 h 945851"/>
              <a:gd name="connsiteX443" fmla="*/ 3845477 w 4748675"/>
              <a:gd name="connsiteY443" fmla="*/ 525788 h 945851"/>
              <a:gd name="connsiteX444" fmla="*/ 3996485 w 4748675"/>
              <a:gd name="connsiteY444" fmla="*/ 475294 h 945851"/>
              <a:gd name="connsiteX445" fmla="*/ 4119159 w 4748675"/>
              <a:gd name="connsiteY445" fmla="*/ 425433 h 945851"/>
              <a:gd name="connsiteX446" fmla="*/ 4186908 w 4748675"/>
              <a:gd name="connsiteY446" fmla="*/ 320804 h 945851"/>
              <a:gd name="connsiteX447" fmla="*/ 4096288 w 4748675"/>
              <a:gd name="connsiteY447" fmla="*/ 137188 h 945851"/>
              <a:gd name="connsiteX448" fmla="*/ 4014609 w 4748675"/>
              <a:gd name="connsiteY448" fmla="*/ 89068 h 945851"/>
              <a:gd name="connsiteX449" fmla="*/ 3922485 w 4748675"/>
              <a:gd name="connsiteY449" fmla="*/ 26544 h 945851"/>
              <a:gd name="connsiteX450" fmla="*/ 3904598 w 4748675"/>
              <a:gd name="connsiteY450" fmla="*/ 11982 h 945851"/>
              <a:gd name="connsiteX451" fmla="*/ 3894847 w 4748675"/>
              <a:gd name="connsiteY451" fmla="*/ 0 h 945851"/>
              <a:gd name="connsiteX452" fmla="*/ 3914947 w 4748675"/>
              <a:gd name="connsiteY452" fmla="*/ 0 h 945851"/>
              <a:gd name="connsiteX453" fmla="*/ 3932300 w 4748675"/>
              <a:gd name="connsiteY453" fmla="*/ 14198 h 945851"/>
              <a:gd name="connsiteX454" fmla="*/ 3932220 w 4748675"/>
              <a:gd name="connsiteY454" fmla="*/ 14198 h 945851"/>
              <a:gd name="connsiteX455" fmla="*/ 4022761 w 4748675"/>
              <a:gd name="connsiteY455" fmla="*/ 75534 h 945851"/>
              <a:gd name="connsiteX456" fmla="*/ 4104676 w 4748675"/>
              <a:gd name="connsiteY456" fmla="*/ 123813 h 945851"/>
              <a:gd name="connsiteX457" fmla="*/ 4202419 w 4748675"/>
              <a:gd name="connsiteY457" fmla="*/ 324286 h 945851"/>
              <a:gd name="connsiteX458" fmla="*/ 4128102 w 4748675"/>
              <a:gd name="connsiteY458" fmla="*/ 438571 h 945851"/>
              <a:gd name="connsiteX459" fmla="*/ 4000838 w 4748675"/>
              <a:gd name="connsiteY459" fmla="*/ 490490 h 945851"/>
              <a:gd name="connsiteX460" fmla="*/ 3851888 w 4748675"/>
              <a:gd name="connsiteY460" fmla="*/ 540192 h 945851"/>
              <a:gd name="connsiteX461" fmla="*/ 3790076 w 4748675"/>
              <a:gd name="connsiteY461" fmla="*/ 573275 h 945851"/>
              <a:gd name="connsiteX462" fmla="*/ 3568788 w 4748675"/>
              <a:gd name="connsiteY462" fmla="*/ 599234 h 945851"/>
              <a:gd name="connsiteX463" fmla="*/ 3432659 w 4748675"/>
              <a:gd name="connsiteY463" fmla="*/ 512096 h 945851"/>
              <a:gd name="connsiteX464" fmla="*/ 3391504 w 4748675"/>
              <a:gd name="connsiteY464" fmla="*/ 487799 h 945851"/>
              <a:gd name="connsiteX465" fmla="*/ 3118297 w 4748675"/>
              <a:gd name="connsiteY465" fmla="*/ 235723 h 945851"/>
              <a:gd name="connsiteX466" fmla="*/ 3168000 w 4748675"/>
              <a:gd name="connsiteY466" fmla="*/ 154521 h 945851"/>
              <a:gd name="connsiteX467" fmla="*/ 3197125 w 4748675"/>
              <a:gd name="connsiteY467" fmla="*/ 131173 h 945851"/>
              <a:gd name="connsiteX468" fmla="*/ 3228308 w 4748675"/>
              <a:gd name="connsiteY468" fmla="*/ 107430 h 945851"/>
              <a:gd name="connsiteX469" fmla="*/ 3302070 w 4748675"/>
              <a:gd name="connsiteY469" fmla="*/ 40553 h 945851"/>
              <a:gd name="connsiteX470" fmla="*/ 3216948 w 4748675"/>
              <a:gd name="connsiteY470" fmla="*/ 0 h 945851"/>
              <a:gd name="connsiteX471" fmla="*/ 3230634 w 4748675"/>
              <a:gd name="connsiteY471" fmla="*/ 0 h 945851"/>
              <a:gd name="connsiteX472" fmla="*/ 3211450 w 4748675"/>
              <a:gd name="connsiteY472" fmla="*/ 13723 h 945851"/>
              <a:gd name="connsiteX473" fmla="*/ 3170611 w 4748675"/>
              <a:gd name="connsiteY473" fmla="*/ 45301 h 945851"/>
              <a:gd name="connsiteX474" fmla="*/ 3042001 w 4748675"/>
              <a:gd name="connsiteY474" fmla="*/ 167026 h 945851"/>
              <a:gd name="connsiteX475" fmla="*/ 2949402 w 4748675"/>
              <a:gd name="connsiteY475" fmla="*/ 293261 h 945851"/>
              <a:gd name="connsiteX476" fmla="*/ 3003142 w 4748675"/>
              <a:gd name="connsiteY476" fmla="*/ 312098 h 945851"/>
              <a:gd name="connsiteX477" fmla="*/ 3026727 w 4748675"/>
              <a:gd name="connsiteY477" fmla="*/ 313681 h 945851"/>
              <a:gd name="connsiteX478" fmla="*/ 3080624 w 4748675"/>
              <a:gd name="connsiteY478" fmla="*/ 326977 h 945851"/>
              <a:gd name="connsiteX479" fmla="*/ 3191031 w 4748675"/>
              <a:gd name="connsiteY479" fmla="*/ 418627 h 945851"/>
              <a:gd name="connsiteX480" fmla="*/ 3120671 w 4748675"/>
              <a:gd name="connsiteY480" fmla="*/ 578973 h 945851"/>
              <a:gd name="connsiteX481" fmla="*/ 3031159 w 4748675"/>
              <a:gd name="connsiteY481" fmla="*/ 697373 h 945851"/>
              <a:gd name="connsiteX482" fmla="*/ 3033216 w 4748675"/>
              <a:gd name="connsiteY482" fmla="*/ 732435 h 945851"/>
              <a:gd name="connsiteX483" fmla="*/ 3011056 w 4748675"/>
              <a:gd name="connsiteY483" fmla="*/ 870304 h 945851"/>
              <a:gd name="connsiteX484" fmla="*/ 2978132 w 4748675"/>
              <a:gd name="connsiteY484" fmla="*/ 929900 h 945851"/>
              <a:gd name="connsiteX485" fmla="*/ 2962766 w 4748675"/>
              <a:gd name="connsiteY485" fmla="*/ 945851 h 945851"/>
              <a:gd name="connsiteX486" fmla="*/ 2951890 w 4748675"/>
              <a:gd name="connsiteY486" fmla="*/ 945851 h 945851"/>
              <a:gd name="connsiteX487" fmla="*/ 2971721 w 4748675"/>
              <a:gd name="connsiteY487" fmla="*/ 925310 h 945851"/>
              <a:gd name="connsiteX488" fmla="*/ 3003854 w 4748675"/>
              <a:gd name="connsiteY488" fmla="*/ 866980 h 945851"/>
              <a:gd name="connsiteX489" fmla="*/ 3025381 w 4748675"/>
              <a:gd name="connsiteY489" fmla="*/ 733226 h 945851"/>
              <a:gd name="connsiteX490" fmla="*/ 3023244 w 4748675"/>
              <a:gd name="connsiteY490" fmla="*/ 696978 h 945851"/>
              <a:gd name="connsiteX491" fmla="*/ 3115843 w 4748675"/>
              <a:gd name="connsiteY491" fmla="*/ 572721 h 945851"/>
              <a:gd name="connsiteX492" fmla="*/ 3184066 w 4748675"/>
              <a:gd name="connsiteY492" fmla="*/ 422346 h 945851"/>
              <a:gd name="connsiteX493" fmla="*/ 3076825 w 4748675"/>
              <a:gd name="connsiteY493" fmla="*/ 333942 h 945851"/>
              <a:gd name="connsiteX494" fmla="*/ 3026014 w 4748675"/>
              <a:gd name="connsiteY494" fmla="*/ 321516 h 945851"/>
              <a:gd name="connsiteX495" fmla="*/ 3002667 w 4748675"/>
              <a:gd name="connsiteY495" fmla="*/ 320012 h 945851"/>
              <a:gd name="connsiteX496" fmla="*/ 2941567 w 4748675"/>
              <a:gd name="connsiteY496" fmla="*/ 293578 h 945851"/>
              <a:gd name="connsiteX497" fmla="*/ 3036303 w 4748675"/>
              <a:gd name="connsiteY497" fmla="*/ 161485 h 945851"/>
              <a:gd name="connsiteX498" fmla="*/ 3165546 w 4748675"/>
              <a:gd name="connsiteY498" fmla="*/ 39207 h 945851"/>
              <a:gd name="connsiteX499" fmla="*/ 3206701 w 4748675"/>
              <a:gd name="connsiteY499" fmla="*/ 7312 h 945851"/>
              <a:gd name="connsiteX500" fmla="*/ 3064147 w 4748675"/>
              <a:gd name="connsiteY500" fmla="*/ 0 h 945851"/>
              <a:gd name="connsiteX501" fmla="*/ 3076906 w 4748675"/>
              <a:gd name="connsiteY501" fmla="*/ 0 h 945851"/>
              <a:gd name="connsiteX502" fmla="*/ 3064795 w 4748675"/>
              <a:gd name="connsiteY502" fmla="*/ 9370 h 945851"/>
              <a:gd name="connsiteX503" fmla="*/ 2854033 w 4748675"/>
              <a:gd name="connsiteY503" fmla="*/ 224960 h 945851"/>
              <a:gd name="connsiteX504" fmla="*/ 2701917 w 4748675"/>
              <a:gd name="connsiteY504" fmla="*/ 459465 h 945851"/>
              <a:gd name="connsiteX505" fmla="*/ 2407657 w 4748675"/>
              <a:gd name="connsiteY505" fmla="*/ 761402 h 945851"/>
              <a:gd name="connsiteX506" fmla="*/ 1883562 w 4748675"/>
              <a:gd name="connsiteY506" fmla="*/ 904257 h 945851"/>
              <a:gd name="connsiteX507" fmla="*/ 1804508 w 4748675"/>
              <a:gd name="connsiteY507" fmla="*/ 937915 h 945851"/>
              <a:gd name="connsiteX508" fmla="*/ 1793017 w 4748675"/>
              <a:gd name="connsiteY508" fmla="*/ 945851 h 945851"/>
              <a:gd name="connsiteX509" fmla="*/ 1779391 w 4748675"/>
              <a:gd name="connsiteY509" fmla="*/ 945851 h 945851"/>
              <a:gd name="connsiteX510" fmla="*/ 1802333 w 4748675"/>
              <a:gd name="connsiteY510" fmla="*/ 930156 h 945851"/>
              <a:gd name="connsiteX511" fmla="*/ 1883562 w 4748675"/>
              <a:gd name="connsiteY511" fmla="*/ 896343 h 945851"/>
              <a:gd name="connsiteX512" fmla="*/ 2404175 w 4748675"/>
              <a:gd name="connsiteY512" fmla="*/ 754278 h 945851"/>
              <a:gd name="connsiteX513" fmla="*/ 2695586 w 4748675"/>
              <a:gd name="connsiteY513" fmla="*/ 454717 h 945851"/>
              <a:gd name="connsiteX514" fmla="*/ 2847543 w 4748675"/>
              <a:gd name="connsiteY514" fmla="*/ 220449 h 945851"/>
              <a:gd name="connsiteX515" fmla="*/ 3060838 w 4748675"/>
              <a:gd name="connsiteY515" fmla="*/ 2563 h 945851"/>
              <a:gd name="connsiteX516" fmla="*/ 2931617 w 4748675"/>
              <a:gd name="connsiteY516" fmla="*/ 0 h 945851"/>
              <a:gd name="connsiteX517" fmla="*/ 2944761 w 4748675"/>
              <a:gd name="connsiteY517" fmla="*/ 0 h 945851"/>
              <a:gd name="connsiteX518" fmla="*/ 2907297 w 4748675"/>
              <a:gd name="connsiteY518" fmla="*/ 28364 h 945851"/>
              <a:gd name="connsiteX519" fmla="*/ 2741965 w 4748675"/>
              <a:gd name="connsiteY519" fmla="*/ 229392 h 945851"/>
              <a:gd name="connsiteX520" fmla="*/ 2447863 w 4748675"/>
              <a:gd name="connsiteY520" fmla="*/ 666191 h 945851"/>
              <a:gd name="connsiteX521" fmla="*/ 1979565 w 4748675"/>
              <a:gd name="connsiteY521" fmla="*/ 809205 h 945851"/>
              <a:gd name="connsiteX522" fmla="*/ 1703983 w 4748675"/>
              <a:gd name="connsiteY522" fmla="*/ 931246 h 945851"/>
              <a:gd name="connsiteX523" fmla="*/ 1686078 w 4748675"/>
              <a:gd name="connsiteY523" fmla="*/ 945851 h 945851"/>
              <a:gd name="connsiteX524" fmla="*/ 1673529 w 4748675"/>
              <a:gd name="connsiteY524" fmla="*/ 945851 h 945851"/>
              <a:gd name="connsiteX525" fmla="*/ 1699393 w 4748675"/>
              <a:gd name="connsiteY525" fmla="*/ 924756 h 945851"/>
              <a:gd name="connsiteX526" fmla="*/ 1977823 w 4748675"/>
              <a:gd name="connsiteY526" fmla="*/ 801449 h 945851"/>
              <a:gd name="connsiteX527" fmla="*/ 2443431 w 4748675"/>
              <a:gd name="connsiteY527" fmla="*/ 659542 h 945851"/>
              <a:gd name="connsiteX528" fmla="*/ 2735000 w 4748675"/>
              <a:gd name="connsiteY528" fmla="*/ 225751 h 945851"/>
              <a:gd name="connsiteX529" fmla="*/ 2902232 w 4748675"/>
              <a:gd name="connsiteY529" fmla="*/ 22270 h 945851"/>
              <a:gd name="connsiteX530" fmla="*/ 2762887 w 4748675"/>
              <a:gd name="connsiteY530" fmla="*/ 0 h 945851"/>
              <a:gd name="connsiteX531" fmla="*/ 2785190 w 4748675"/>
              <a:gd name="connsiteY531" fmla="*/ 0 h 945851"/>
              <a:gd name="connsiteX532" fmla="*/ 2748543 w 4748675"/>
              <a:gd name="connsiteY532" fmla="*/ 36813 h 945851"/>
              <a:gd name="connsiteX533" fmla="*/ 2594993 w 4748675"/>
              <a:gd name="connsiteY533" fmla="*/ 247120 h 945851"/>
              <a:gd name="connsiteX534" fmla="*/ 2555975 w 4748675"/>
              <a:gd name="connsiteY534" fmla="*/ 345259 h 945851"/>
              <a:gd name="connsiteX535" fmla="*/ 2427206 w 4748675"/>
              <a:gd name="connsiteY535" fmla="*/ 557842 h 945851"/>
              <a:gd name="connsiteX536" fmla="*/ 2098202 w 4748675"/>
              <a:gd name="connsiteY536" fmla="*/ 707346 h 945851"/>
              <a:gd name="connsiteX537" fmla="*/ 1997689 w 4748675"/>
              <a:gd name="connsiteY537" fmla="*/ 736708 h 945851"/>
              <a:gd name="connsiteX538" fmla="*/ 1904298 w 4748675"/>
              <a:gd name="connsiteY538" fmla="*/ 762668 h 945851"/>
              <a:gd name="connsiteX539" fmla="*/ 1767853 w 4748675"/>
              <a:gd name="connsiteY539" fmla="*/ 804773 h 945851"/>
              <a:gd name="connsiteX540" fmla="*/ 1617083 w 4748675"/>
              <a:gd name="connsiteY540" fmla="*/ 914942 h 945851"/>
              <a:gd name="connsiteX541" fmla="*/ 1592944 w 4748675"/>
              <a:gd name="connsiteY541" fmla="*/ 939843 h 945851"/>
              <a:gd name="connsiteX542" fmla="*/ 1587085 w 4748675"/>
              <a:gd name="connsiteY542" fmla="*/ 945851 h 945851"/>
              <a:gd name="connsiteX543" fmla="*/ 1565040 w 4748675"/>
              <a:gd name="connsiteY543" fmla="*/ 945851 h 945851"/>
              <a:gd name="connsiteX544" fmla="*/ 1581656 w 4748675"/>
              <a:gd name="connsiteY544" fmla="*/ 928802 h 945851"/>
              <a:gd name="connsiteX545" fmla="*/ 1605765 w 4748675"/>
              <a:gd name="connsiteY545" fmla="*/ 903862 h 945851"/>
              <a:gd name="connsiteX546" fmla="*/ 1761996 w 4748675"/>
              <a:gd name="connsiteY546" fmla="*/ 790052 h 945851"/>
              <a:gd name="connsiteX547" fmla="*/ 1900103 w 4748675"/>
              <a:gd name="connsiteY547" fmla="*/ 747472 h 945851"/>
              <a:gd name="connsiteX548" fmla="*/ 1993336 w 4748675"/>
              <a:gd name="connsiteY548" fmla="*/ 721513 h 945851"/>
              <a:gd name="connsiteX549" fmla="*/ 2093612 w 4748675"/>
              <a:gd name="connsiteY549" fmla="*/ 692229 h 945851"/>
              <a:gd name="connsiteX550" fmla="*/ 2416443 w 4748675"/>
              <a:gd name="connsiteY550" fmla="*/ 546287 h 945851"/>
              <a:gd name="connsiteX551" fmla="*/ 2540937 w 4748675"/>
              <a:gd name="connsiteY551" fmla="*/ 340352 h 945851"/>
              <a:gd name="connsiteX552" fmla="*/ 2581063 w 4748675"/>
              <a:gd name="connsiteY552" fmla="*/ 239680 h 945851"/>
              <a:gd name="connsiteX553" fmla="*/ 2737621 w 4748675"/>
              <a:gd name="connsiteY553" fmla="*/ 25307 h 945851"/>
              <a:gd name="connsiteX554" fmla="*/ 2644432 w 4748675"/>
              <a:gd name="connsiteY554" fmla="*/ 0 h 945851"/>
              <a:gd name="connsiteX555" fmla="*/ 2654172 w 4748675"/>
              <a:gd name="connsiteY555" fmla="*/ 0 h 945851"/>
              <a:gd name="connsiteX556" fmla="*/ 2647367 w 4748675"/>
              <a:gd name="connsiteY556" fmla="*/ 9399 h 945851"/>
              <a:gd name="connsiteX557" fmla="*/ 2512366 w 4748675"/>
              <a:gd name="connsiteY557" fmla="*/ 276562 h 945851"/>
              <a:gd name="connsiteX558" fmla="*/ 2357242 w 4748675"/>
              <a:gd name="connsiteY558" fmla="*/ 500145 h 945851"/>
              <a:gd name="connsiteX559" fmla="*/ 2220322 w 4748675"/>
              <a:gd name="connsiteY559" fmla="*/ 565598 h 945851"/>
              <a:gd name="connsiteX560" fmla="*/ 2162309 w 4748675"/>
              <a:gd name="connsiteY560" fmla="*/ 587204 h 945851"/>
              <a:gd name="connsiteX561" fmla="*/ 1938330 w 4748675"/>
              <a:gd name="connsiteY561" fmla="*/ 666824 h 945851"/>
              <a:gd name="connsiteX562" fmla="*/ 1765795 w 4748675"/>
              <a:gd name="connsiteY562" fmla="*/ 714073 h 945851"/>
              <a:gd name="connsiteX563" fmla="*/ 1666389 w 4748675"/>
              <a:gd name="connsiteY563" fmla="*/ 763064 h 945851"/>
              <a:gd name="connsiteX564" fmla="*/ 1563897 w 4748675"/>
              <a:gd name="connsiteY564" fmla="*/ 842762 h 945851"/>
              <a:gd name="connsiteX565" fmla="*/ 1488868 w 4748675"/>
              <a:gd name="connsiteY565" fmla="*/ 908452 h 945851"/>
              <a:gd name="connsiteX566" fmla="*/ 1442839 w 4748675"/>
              <a:gd name="connsiteY566" fmla="*/ 945851 h 945851"/>
              <a:gd name="connsiteX567" fmla="*/ 1430883 w 4748675"/>
              <a:gd name="connsiteY567" fmla="*/ 945851 h 945851"/>
              <a:gd name="connsiteX568" fmla="*/ 1448673 w 4748675"/>
              <a:gd name="connsiteY568" fmla="*/ 932275 h 945851"/>
              <a:gd name="connsiteX569" fmla="*/ 1483724 w 4748675"/>
              <a:gd name="connsiteY569" fmla="*/ 902595 h 945851"/>
              <a:gd name="connsiteX570" fmla="*/ 1558674 w 4748675"/>
              <a:gd name="connsiteY570" fmla="*/ 836905 h 945851"/>
              <a:gd name="connsiteX571" fmla="*/ 1661957 w 4748675"/>
              <a:gd name="connsiteY571" fmla="*/ 756574 h 945851"/>
              <a:gd name="connsiteX572" fmla="*/ 1763816 w 4748675"/>
              <a:gd name="connsiteY572" fmla="*/ 706554 h 945851"/>
              <a:gd name="connsiteX573" fmla="*/ 1936114 w 4748675"/>
              <a:gd name="connsiteY573" fmla="*/ 659305 h 945851"/>
              <a:gd name="connsiteX574" fmla="*/ 2158827 w 4748675"/>
              <a:gd name="connsiteY574" fmla="*/ 580160 h 945851"/>
              <a:gd name="connsiteX575" fmla="*/ 2217948 w 4748675"/>
              <a:gd name="connsiteY575" fmla="*/ 558079 h 945851"/>
              <a:gd name="connsiteX576" fmla="*/ 2352256 w 4748675"/>
              <a:gd name="connsiteY576" fmla="*/ 493972 h 945851"/>
              <a:gd name="connsiteX577" fmla="*/ 2505243 w 4748675"/>
              <a:gd name="connsiteY577" fmla="*/ 273396 h 945851"/>
              <a:gd name="connsiteX578" fmla="*/ 2641075 w 4748675"/>
              <a:gd name="connsiteY578" fmla="*/ 4631 h 945851"/>
              <a:gd name="connsiteX579" fmla="*/ 2464962 w 4748675"/>
              <a:gd name="connsiteY579" fmla="*/ 0 h 945851"/>
              <a:gd name="connsiteX580" fmla="*/ 2473684 w 4748675"/>
              <a:gd name="connsiteY580" fmla="*/ 0 h 945851"/>
              <a:gd name="connsiteX581" fmla="*/ 2443985 w 4748675"/>
              <a:gd name="connsiteY581" fmla="*/ 61130 h 945851"/>
              <a:gd name="connsiteX582" fmla="*/ 2427523 w 4748675"/>
              <a:gd name="connsiteY582" fmla="*/ 96666 h 945851"/>
              <a:gd name="connsiteX583" fmla="*/ 2290207 w 4748675"/>
              <a:gd name="connsiteY583" fmla="*/ 333071 h 945851"/>
              <a:gd name="connsiteX584" fmla="*/ 1971175 w 4748675"/>
              <a:gd name="connsiteY584" fmla="*/ 491994 h 945851"/>
              <a:gd name="connsiteX585" fmla="*/ 1818901 w 4748675"/>
              <a:gd name="connsiteY585" fmla="*/ 532594 h 945851"/>
              <a:gd name="connsiteX586" fmla="*/ 1695198 w 4748675"/>
              <a:gd name="connsiteY586" fmla="*/ 571533 h 945851"/>
              <a:gd name="connsiteX587" fmla="*/ 1407270 w 4748675"/>
              <a:gd name="connsiteY587" fmla="*/ 781425 h 945851"/>
              <a:gd name="connsiteX588" fmla="*/ 1393815 w 4748675"/>
              <a:gd name="connsiteY588" fmla="*/ 793613 h 945851"/>
              <a:gd name="connsiteX589" fmla="*/ 1244944 w 4748675"/>
              <a:gd name="connsiteY589" fmla="*/ 919295 h 945851"/>
              <a:gd name="connsiteX590" fmla="*/ 1206288 w 4748675"/>
              <a:gd name="connsiteY590" fmla="*/ 945851 h 945851"/>
              <a:gd name="connsiteX591" fmla="*/ 1192372 w 4748675"/>
              <a:gd name="connsiteY591" fmla="*/ 945851 h 945851"/>
              <a:gd name="connsiteX592" fmla="*/ 1240275 w 4748675"/>
              <a:gd name="connsiteY592" fmla="*/ 912964 h 945851"/>
              <a:gd name="connsiteX593" fmla="*/ 1388592 w 4748675"/>
              <a:gd name="connsiteY593" fmla="*/ 787757 h 945851"/>
              <a:gd name="connsiteX594" fmla="*/ 1402046 w 4748675"/>
              <a:gd name="connsiteY594" fmla="*/ 775568 h 945851"/>
              <a:gd name="connsiteX595" fmla="*/ 1692270 w 4748675"/>
              <a:gd name="connsiteY595" fmla="*/ 564252 h 945851"/>
              <a:gd name="connsiteX596" fmla="*/ 1816923 w 4748675"/>
              <a:gd name="connsiteY596" fmla="*/ 524997 h 945851"/>
              <a:gd name="connsiteX597" fmla="*/ 1969038 w 4748675"/>
              <a:gd name="connsiteY597" fmla="*/ 484396 h 945851"/>
              <a:gd name="connsiteX598" fmla="*/ 2284429 w 4748675"/>
              <a:gd name="connsiteY598" fmla="*/ 327848 h 945851"/>
              <a:gd name="connsiteX599" fmla="*/ 2420400 w 4748675"/>
              <a:gd name="connsiteY599" fmla="*/ 93263 h 945851"/>
              <a:gd name="connsiteX600" fmla="*/ 2436941 w 4748675"/>
              <a:gd name="connsiteY600" fmla="*/ 57648 h 945851"/>
              <a:gd name="connsiteX601" fmla="*/ 2173131 w 4748675"/>
              <a:gd name="connsiteY601" fmla="*/ 0 h 945851"/>
              <a:gd name="connsiteX602" fmla="*/ 2181281 w 4748675"/>
              <a:gd name="connsiteY602" fmla="*/ 0 h 945851"/>
              <a:gd name="connsiteX603" fmla="*/ 2157314 w 4748675"/>
              <a:gd name="connsiteY603" fmla="*/ 87718 h 945851"/>
              <a:gd name="connsiteX604" fmla="*/ 2100577 w 4748675"/>
              <a:gd name="connsiteY604" fmla="*/ 190215 h 945851"/>
              <a:gd name="connsiteX605" fmla="*/ 2101052 w 4748675"/>
              <a:gd name="connsiteY605" fmla="*/ 261208 h 945851"/>
              <a:gd name="connsiteX606" fmla="*/ 2220639 w 4748675"/>
              <a:gd name="connsiteY606" fmla="*/ 162119 h 945851"/>
              <a:gd name="connsiteX607" fmla="*/ 2267996 w 4748675"/>
              <a:gd name="connsiteY607" fmla="*/ 49999 h 945851"/>
              <a:gd name="connsiteX608" fmla="*/ 2282027 w 4748675"/>
              <a:gd name="connsiteY608" fmla="*/ 0 h 945851"/>
              <a:gd name="connsiteX609" fmla="*/ 2290201 w 4748675"/>
              <a:gd name="connsiteY609" fmla="*/ 0 h 945851"/>
              <a:gd name="connsiteX610" fmla="*/ 2275423 w 4748675"/>
              <a:gd name="connsiteY610" fmla="*/ 52614 h 945851"/>
              <a:gd name="connsiteX611" fmla="*/ 2227287 w 4748675"/>
              <a:gd name="connsiteY611" fmla="*/ 166393 h 945851"/>
              <a:gd name="connsiteX612" fmla="*/ 2101526 w 4748675"/>
              <a:gd name="connsiteY612" fmla="*/ 269122 h 945851"/>
              <a:gd name="connsiteX613" fmla="*/ 2094087 w 4748675"/>
              <a:gd name="connsiteY613" fmla="*/ 185783 h 945851"/>
              <a:gd name="connsiteX614" fmla="*/ 2150025 w 4748675"/>
              <a:gd name="connsiteY614" fmla="*/ 84731 h 945851"/>
              <a:gd name="connsiteX615" fmla="*/ 2089785 w 4748675"/>
              <a:gd name="connsiteY615" fmla="*/ 0 h 945851"/>
              <a:gd name="connsiteX616" fmla="*/ 2097719 w 4748675"/>
              <a:gd name="connsiteY616" fmla="*/ 0 h 945851"/>
              <a:gd name="connsiteX617" fmla="*/ 2093998 w 4748675"/>
              <a:gd name="connsiteY617" fmla="*/ 43511 h 945851"/>
              <a:gd name="connsiteX618" fmla="*/ 2060292 w 4748675"/>
              <a:gd name="connsiteY618" fmla="*/ 142095 h 945851"/>
              <a:gd name="connsiteX619" fmla="*/ 2021195 w 4748675"/>
              <a:gd name="connsiteY619" fmla="*/ 198446 h 945851"/>
              <a:gd name="connsiteX620" fmla="*/ 1920206 w 4748675"/>
              <a:gd name="connsiteY620" fmla="*/ 366787 h 945851"/>
              <a:gd name="connsiteX621" fmla="*/ 2079841 w 4748675"/>
              <a:gd name="connsiteY621" fmla="*/ 366391 h 945851"/>
              <a:gd name="connsiteX622" fmla="*/ 2305403 w 4748675"/>
              <a:gd name="connsiteY622" fmla="*/ 158082 h 945851"/>
              <a:gd name="connsiteX623" fmla="*/ 2353681 w 4748675"/>
              <a:gd name="connsiteY623" fmla="*/ 38337 h 945851"/>
              <a:gd name="connsiteX624" fmla="*/ 2360636 w 4748675"/>
              <a:gd name="connsiteY624" fmla="*/ 13877 h 945851"/>
              <a:gd name="connsiteX625" fmla="*/ 2364403 w 4748675"/>
              <a:gd name="connsiteY625" fmla="*/ 0 h 945851"/>
              <a:gd name="connsiteX626" fmla="*/ 2372662 w 4748675"/>
              <a:gd name="connsiteY626" fmla="*/ 0 h 945851"/>
              <a:gd name="connsiteX627" fmla="*/ 2368312 w 4748675"/>
              <a:gd name="connsiteY627" fmla="*/ 16094 h 945851"/>
              <a:gd name="connsiteX628" fmla="*/ 2361358 w 4748675"/>
              <a:gd name="connsiteY628" fmla="*/ 40711 h 945851"/>
              <a:gd name="connsiteX629" fmla="*/ 2312368 w 4748675"/>
              <a:gd name="connsiteY629" fmla="*/ 161802 h 945851"/>
              <a:gd name="connsiteX630" fmla="*/ 2083165 w 4748675"/>
              <a:gd name="connsiteY630" fmla="*/ 373593 h 945851"/>
              <a:gd name="connsiteX631" fmla="*/ 1912371 w 4748675"/>
              <a:gd name="connsiteY631" fmla="*/ 365362 h 945851"/>
              <a:gd name="connsiteX632" fmla="*/ 2015180 w 4748675"/>
              <a:gd name="connsiteY632" fmla="*/ 193381 h 945851"/>
              <a:gd name="connsiteX633" fmla="*/ 2053327 w 4748675"/>
              <a:gd name="connsiteY633" fmla="*/ 138296 h 945851"/>
              <a:gd name="connsiteX634" fmla="*/ 2086261 w 4748675"/>
              <a:gd name="connsiteY634" fmla="*/ 41671 h 945851"/>
              <a:gd name="connsiteX635" fmla="*/ 1918785 w 4748675"/>
              <a:gd name="connsiteY635" fmla="*/ 0 h 945851"/>
              <a:gd name="connsiteX636" fmla="*/ 1926698 w 4748675"/>
              <a:gd name="connsiteY636" fmla="*/ 0 h 945851"/>
              <a:gd name="connsiteX637" fmla="*/ 1925982 w 4748675"/>
              <a:gd name="connsiteY637" fmla="*/ 26841 h 945851"/>
              <a:gd name="connsiteX638" fmla="*/ 1898046 w 4748675"/>
              <a:gd name="connsiteY638" fmla="*/ 132440 h 945851"/>
              <a:gd name="connsiteX639" fmla="*/ 1695594 w 4748675"/>
              <a:gd name="connsiteY639" fmla="*/ 318192 h 945851"/>
              <a:gd name="connsiteX640" fmla="*/ 1277473 w 4748675"/>
              <a:gd name="connsiteY640" fmla="*/ 696819 h 945851"/>
              <a:gd name="connsiteX641" fmla="*/ 1045055 w 4748675"/>
              <a:gd name="connsiteY641" fmla="*/ 919592 h 945851"/>
              <a:gd name="connsiteX642" fmla="*/ 1012186 w 4748675"/>
              <a:gd name="connsiteY642" fmla="*/ 945851 h 945851"/>
              <a:gd name="connsiteX643" fmla="*/ 999496 w 4748675"/>
              <a:gd name="connsiteY643" fmla="*/ 945851 h 945851"/>
              <a:gd name="connsiteX644" fmla="*/ 1039743 w 4748675"/>
              <a:gd name="connsiteY644" fmla="*/ 913705 h 945851"/>
              <a:gd name="connsiteX645" fmla="*/ 1270983 w 4748675"/>
              <a:gd name="connsiteY645" fmla="*/ 692387 h 945851"/>
              <a:gd name="connsiteX646" fmla="*/ 1691795 w 4748675"/>
              <a:gd name="connsiteY646" fmla="*/ 311227 h 945851"/>
              <a:gd name="connsiteX647" fmla="*/ 1891002 w 4748675"/>
              <a:gd name="connsiteY647" fmla="*/ 128957 h 945851"/>
              <a:gd name="connsiteX648" fmla="*/ 1918091 w 4748675"/>
              <a:gd name="connsiteY648" fmla="*/ 26007 h 945851"/>
              <a:gd name="connsiteX649" fmla="*/ 1777578 w 4748675"/>
              <a:gd name="connsiteY649" fmla="*/ 0 h 945851"/>
              <a:gd name="connsiteX650" fmla="*/ 1785350 w 4748675"/>
              <a:gd name="connsiteY650" fmla="*/ 0 h 945851"/>
              <a:gd name="connsiteX651" fmla="*/ 1784473 w 4748675"/>
              <a:gd name="connsiteY651" fmla="*/ 7312 h 945851"/>
              <a:gd name="connsiteX652" fmla="*/ 1602203 w 4748675"/>
              <a:gd name="connsiteY652" fmla="*/ 227809 h 945851"/>
              <a:gd name="connsiteX653" fmla="*/ 1402601 w 4748675"/>
              <a:gd name="connsiteY653" fmla="*/ 357843 h 945851"/>
              <a:gd name="connsiteX654" fmla="*/ 1325276 w 4748675"/>
              <a:gd name="connsiteY654" fmla="*/ 436909 h 945851"/>
              <a:gd name="connsiteX655" fmla="*/ 1198407 w 4748675"/>
              <a:gd name="connsiteY655" fmla="*/ 657168 h 945851"/>
              <a:gd name="connsiteX656" fmla="*/ 959153 w 4748675"/>
              <a:gd name="connsiteY656" fmla="*/ 878456 h 945851"/>
              <a:gd name="connsiteX657" fmla="*/ 886340 w 4748675"/>
              <a:gd name="connsiteY657" fmla="*/ 929267 h 945851"/>
              <a:gd name="connsiteX658" fmla="*/ 877263 w 4748675"/>
              <a:gd name="connsiteY658" fmla="*/ 935471 h 945851"/>
              <a:gd name="connsiteX659" fmla="*/ 862079 w 4748675"/>
              <a:gd name="connsiteY659" fmla="*/ 945851 h 945851"/>
              <a:gd name="connsiteX660" fmla="*/ 848024 w 4748675"/>
              <a:gd name="connsiteY660" fmla="*/ 945851 h 945851"/>
              <a:gd name="connsiteX661" fmla="*/ 881829 w 4748675"/>
              <a:gd name="connsiteY661" fmla="*/ 922698 h 945851"/>
              <a:gd name="connsiteX662" fmla="*/ 954563 w 4748675"/>
              <a:gd name="connsiteY662" fmla="*/ 872046 h 945851"/>
              <a:gd name="connsiteX663" fmla="*/ 1191759 w 4748675"/>
              <a:gd name="connsiteY663" fmla="*/ 652815 h 945851"/>
              <a:gd name="connsiteX664" fmla="*/ 1318549 w 4748675"/>
              <a:gd name="connsiteY664" fmla="*/ 432793 h 945851"/>
              <a:gd name="connsiteX665" fmla="*/ 1399118 w 4748675"/>
              <a:gd name="connsiteY665" fmla="*/ 350720 h 945851"/>
              <a:gd name="connsiteX666" fmla="*/ 1597217 w 4748675"/>
              <a:gd name="connsiteY666" fmla="*/ 221556 h 945851"/>
              <a:gd name="connsiteX667" fmla="*/ 1777034 w 4748675"/>
              <a:gd name="connsiteY667" fmla="*/ 4700 h 945851"/>
              <a:gd name="connsiteX668" fmla="*/ 1418578 w 4748675"/>
              <a:gd name="connsiteY668" fmla="*/ 0 h 945851"/>
              <a:gd name="connsiteX669" fmla="*/ 1463235 w 4748675"/>
              <a:gd name="connsiteY669" fmla="*/ 0 h 945851"/>
              <a:gd name="connsiteX670" fmla="*/ 1463067 w 4748675"/>
              <a:gd name="connsiteY670" fmla="*/ 110 h 945851"/>
              <a:gd name="connsiteX671" fmla="*/ 1419874 w 4748675"/>
              <a:gd name="connsiteY671" fmla="*/ 427 h 945851"/>
              <a:gd name="connsiteX672" fmla="*/ 1274071 w 4748675"/>
              <a:gd name="connsiteY672" fmla="*/ 0 h 945851"/>
              <a:gd name="connsiteX673" fmla="*/ 1282880 w 4748675"/>
              <a:gd name="connsiteY673" fmla="*/ 0 h 945851"/>
              <a:gd name="connsiteX674" fmla="*/ 1284489 w 4748675"/>
              <a:gd name="connsiteY674" fmla="*/ 3073 h 945851"/>
              <a:gd name="connsiteX675" fmla="*/ 1331529 w 4748675"/>
              <a:gd name="connsiteY675" fmla="*/ 42057 h 945851"/>
              <a:gd name="connsiteX676" fmla="*/ 1531606 w 4748675"/>
              <a:gd name="connsiteY676" fmla="*/ 20687 h 945851"/>
              <a:gd name="connsiteX677" fmla="*/ 1535469 w 4748675"/>
              <a:gd name="connsiteY677" fmla="*/ 0 h 945851"/>
              <a:gd name="connsiteX678" fmla="*/ 1543497 w 4748675"/>
              <a:gd name="connsiteY678" fmla="*/ 0 h 945851"/>
              <a:gd name="connsiteX679" fmla="*/ 1539283 w 4748675"/>
              <a:gd name="connsiteY679" fmla="*/ 22904 h 945851"/>
              <a:gd name="connsiteX680" fmla="*/ 1539204 w 4748675"/>
              <a:gd name="connsiteY680" fmla="*/ 22824 h 945851"/>
              <a:gd name="connsiteX681" fmla="*/ 1327730 w 4748675"/>
              <a:gd name="connsiteY681" fmla="*/ 48942 h 945851"/>
              <a:gd name="connsiteX682" fmla="*/ 1277796 w 4748675"/>
              <a:gd name="connsiteY682" fmla="*/ 7271 h 945851"/>
              <a:gd name="connsiteX683" fmla="*/ 973661 w 4748675"/>
              <a:gd name="connsiteY683" fmla="*/ 0 h 945851"/>
              <a:gd name="connsiteX684" fmla="*/ 984782 w 4748675"/>
              <a:gd name="connsiteY684" fmla="*/ 0 h 945851"/>
              <a:gd name="connsiteX685" fmla="*/ 960261 w 4748675"/>
              <a:gd name="connsiteY685" fmla="*/ 24803 h 945851"/>
              <a:gd name="connsiteX686" fmla="*/ 944749 w 4748675"/>
              <a:gd name="connsiteY686" fmla="*/ 36121 h 945851"/>
              <a:gd name="connsiteX687" fmla="*/ 869799 w 4748675"/>
              <a:gd name="connsiteY687" fmla="*/ 53453 h 945851"/>
              <a:gd name="connsiteX688" fmla="*/ 729555 w 4748675"/>
              <a:gd name="connsiteY688" fmla="*/ 80916 h 945851"/>
              <a:gd name="connsiteX689" fmla="*/ 641150 w 4748675"/>
              <a:gd name="connsiteY689" fmla="*/ 164810 h 945851"/>
              <a:gd name="connsiteX690" fmla="*/ 606248 w 4748675"/>
              <a:gd name="connsiteY690" fmla="*/ 310356 h 945851"/>
              <a:gd name="connsiteX691" fmla="*/ 601103 w 4748675"/>
              <a:gd name="connsiteY691" fmla="*/ 344705 h 945851"/>
              <a:gd name="connsiteX692" fmla="*/ 595563 w 4748675"/>
              <a:gd name="connsiteY692" fmla="*/ 380874 h 945851"/>
              <a:gd name="connsiteX693" fmla="*/ 581634 w 4748675"/>
              <a:gd name="connsiteY693" fmla="*/ 457882 h 945851"/>
              <a:gd name="connsiteX694" fmla="*/ 543407 w 4748675"/>
              <a:gd name="connsiteY694" fmla="*/ 620841 h 945851"/>
              <a:gd name="connsiteX695" fmla="*/ 575144 w 4748675"/>
              <a:gd name="connsiteY695" fmla="*/ 686531 h 945851"/>
              <a:gd name="connsiteX696" fmla="*/ 618832 w 4748675"/>
              <a:gd name="connsiteY696" fmla="*/ 706713 h 945851"/>
              <a:gd name="connsiteX697" fmla="*/ 737311 w 4748675"/>
              <a:gd name="connsiteY697" fmla="*/ 728873 h 945851"/>
              <a:gd name="connsiteX698" fmla="*/ 956146 w 4748675"/>
              <a:gd name="connsiteY698" fmla="*/ 659226 h 945851"/>
              <a:gd name="connsiteX699" fmla="*/ 1238771 w 4748675"/>
              <a:gd name="connsiteY699" fmla="*/ 265877 h 945851"/>
              <a:gd name="connsiteX700" fmla="*/ 1301849 w 4748675"/>
              <a:gd name="connsiteY700" fmla="*/ 186733 h 945851"/>
              <a:gd name="connsiteX701" fmla="*/ 1395794 w 4748675"/>
              <a:gd name="connsiteY701" fmla="*/ 156974 h 945851"/>
              <a:gd name="connsiteX702" fmla="*/ 1420487 w 4748675"/>
              <a:gd name="connsiteY702" fmla="*/ 151592 h 945851"/>
              <a:gd name="connsiteX703" fmla="*/ 1563739 w 4748675"/>
              <a:gd name="connsiteY703" fmla="*/ 67145 h 945851"/>
              <a:gd name="connsiteX704" fmla="*/ 1587946 w 4748675"/>
              <a:gd name="connsiteY704" fmla="*/ 22119 h 945851"/>
              <a:gd name="connsiteX705" fmla="*/ 1595034 w 4748675"/>
              <a:gd name="connsiteY705" fmla="*/ 0 h 945851"/>
              <a:gd name="connsiteX706" fmla="*/ 1603293 w 4748675"/>
              <a:gd name="connsiteY706" fmla="*/ 0 h 945851"/>
              <a:gd name="connsiteX707" fmla="*/ 1595380 w 4748675"/>
              <a:gd name="connsiteY707" fmla="*/ 24858 h 945851"/>
              <a:gd name="connsiteX708" fmla="*/ 1570387 w 4748675"/>
              <a:gd name="connsiteY708" fmla="*/ 71419 h 945851"/>
              <a:gd name="connsiteX709" fmla="*/ 1422228 w 4748675"/>
              <a:gd name="connsiteY709" fmla="*/ 159349 h 945851"/>
              <a:gd name="connsiteX710" fmla="*/ 1397456 w 4748675"/>
              <a:gd name="connsiteY710" fmla="*/ 164731 h 945851"/>
              <a:gd name="connsiteX711" fmla="*/ 1305649 w 4748675"/>
              <a:gd name="connsiteY711" fmla="*/ 193618 h 945851"/>
              <a:gd name="connsiteX712" fmla="*/ 1246290 w 4748675"/>
              <a:gd name="connsiteY712" fmla="*/ 268331 h 945851"/>
              <a:gd name="connsiteX713" fmla="*/ 959153 w 4748675"/>
              <a:gd name="connsiteY713" fmla="*/ 666507 h 945851"/>
              <a:gd name="connsiteX714" fmla="*/ 737707 w 4748675"/>
              <a:gd name="connsiteY714" fmla="*/ 736867 h 945851"/>
              <a:gd name="connsiteX715" fmla="*/ 615824 w 4748675"/>
              <a:gd name="connsiteY715" fmla="*/ 713994 h 945851"/>
              <a:gd name="connsiteX716" fmla="*/ 571186 w 4748675"/>
              <a:gd name="connsiteY716" fmla="*/ 693416 h 945851"/>
              <a:gd name="connsiteX717" fmla="*/ 535571 w 4748675"/>
              <a:gd name="connsiteY717" fmla="*/ 619733 h 945851"/>
              <a:gd name="connsiteX718" fmla="*/ 573877 w 4748675"/>
              <a:gd name="connsiteY718" fmla="*/ 456299 h 945851"/>
              <a:gd name="connsiteX719" fmla="*/ 587728 w 4748675"/>
              <a:gd name="connsiteY719" fmla="*/ 379608 h 945851"/>
              <a:gd name="connsiteX720" fmla="*/ 598412 w 4748675"/>
              <a:gd name="connsiteY720" fmla="*/ 309170 h 945851"/>
              <a:gd name="connsiteX721" fmla="*/ 633948 w 4748675"/>
              <a:gd name="connsiteY721" fmla="*/ 161565 h 945851"/>
              <a:gd name="connsiteX722" fmla="*/ 726705 w 4748675"/>
              <a:gd name="connsiteY722" fmla="*/ 73477 h 945851"/>
              <a:gd name="connsiteX723" fmla="*/ 869403 w 4748675"/>
              <a:gd name="connsiteY723" fmla="*/ 45539 h 945851"/>
              <a:gd name="connsiteX724" fmla="*/ 940634 w 4748675"/>
              <a:gd name="connsiteY724" fmla="*/ 29314 h 945851"/>
              <a:gd name="connsiteX725" fmla="*/ 955038 w 4748675"/>
              <a:gd name="connsiteY725" fmla="*/ 18788 h 945851"/>
              <a:gd name="connsiteX726" fmla="*/ 693637 w 4748675"/>
              <a:gd name="connsiteY726" fmla="*/ 0 h 945851"/>
              <a:gd name="connsiteX727" fmla="*/ 720277 w 4748675"/>
              <a:gd name="connsiteY727" fmla="*/ 0 h 945851"/>
              <a:gd name="connsiteX728" fmla="*/ 662658 w 4748675"/>
              <a:gd name="connsiteY728" fmla="*/ 41844 h 945851"/>
              <a:gd name="connsiteX729" fmla="*/ 538183 w 4748675"/>
              <a:gd name="connsiteY729" fmla="*/ 305529 h 945851"/>
              <a:gd name="connsiteX730" fmla="*/ 457852 w 4748675"/>
              <a:gd name="connsiteY730" fmla="*/ 529350 h 945851"/>
              <a:gd name="connsiteX731" fmla="*/ 428726 w 4748675"/>
              <a:gd name="connsiteY731" fmla="*/ 575016 h 945851"/>
              <a:gd name="connsiteX732" fmla="*/ 403637 w 4748675"/>
              <a:gd name="connsiteY732" fmla="*/ 616567 h 945851"/>
              <a:gd name="connsiteX733" fmla="*/ 379894 w 4748675"/>
              <a:gd name="connsiteY733" fmla="*/ 685423 h 945851"/>
              <a:gd name="connsiteX734" fmla="*/ 474076 w 4748675"/>
              <a:gd name="connsiteY734" fmla="*/ 744940 h 945851"/>
              <a:gd name="connsiteX735" fmla="*/ 478904 w 4748675"/>
              <a:gd name="connsiteY735" fmla="*/ 745889 h 945851"/>
              <a:gd name="connsiteX736" fmla="*/ 584958 w 4748675"/>
              <a:gd name="connsiteY736" fmla="*/ 800895 h 945851"/>
              <a:gd name="connsiteX737" fmla="*/ 1017087 w 4748675"/>
              <a:gd name="connsiteY737" fmla="*/ 718109 h 945851"/>
              <a:gd name="connsiteX738" fmla="*/ 1282142 w 4748675"/>
              <a:gd name="connsiteY738" fmla="*/ 376759 h 945851"/>
              <a:gd name="connsiteX739" fmla="*/ 1362553 w 4748675"/>
              <a:gd name="connsiteY739" fmla="*/ 277432 h 945851"/>
              <a:gd name="connsiteX740" fmla="*/ 1406241 w 4748675"/>
              <a:gd name="connsiteY740" fmla="*/ 258596 h 945851"/>
              <a:gd name="connsiteX741" fmla="*/ 1420487 w 4748675"/>
              <a:gd name="connsiteY741" fmla="*/ 251235 h 945851"/>
              <a:gd name="connsiteX742" fmla="*/ 1446209 w 4748675"/>
              <a:gd name="connsiteY742" fmla="*/ 238414 h 945851"/>
              <a:gd name="connsiteX743" fmla="*/ 1576560 w 4748675"/>
              <a:gd name="connsiteY743" fmla="*/ 134576 h 945851"/>
              <a:gd name="connsiteX744" fmla="*/ 1643596 w 4748675"/>
              <a:gd name="connsiteY744" fmla="*/ 46647 h 945851"/>
              <a:gd name="connsiteX745" fmla="*/ 1655656 w 4748675"/>
              <a:gd name="connsiteY745" fmla="*/ 17981 h 945851"/>
              <a:gd name="connsiteX746" fmla="*/ 1658167 w 4748675"/>
              <a:gd name="connsiteY746" fmla="*/ 0 h 945851"/>
              <a:gd name="connsiteX747" fmla="*/ 1674692 w 4748675"/>
              <a:gd name="connsiteY747" fmla="*/ 0 h 945851"/>
              <a:gd name="connsiteX748" fmla="*/ 1673513 w 4748675"/>
              <a:gd name="connsiteY748" fmla="*/ 10458 h 945851"/>
              <a:gd name="connsiteX749" fmla="*/ 1657288 w 4748675"/>
              <a:gd name="connsiteY749" fmla="*/ 54640 h 945851"/>
              <a:gd name="connsiteX750" fmla="*/ 1589223 w 4748675"/>
              <a:gd name="connsiteY750" fmla="*/ 144074 h 945851"/>
              <a:gd name="connsiteX751" fmla="*/ 1452620 w 4748675"/>
              <a:gd name="connsiteY751" fmla="*/ 252976 h 945851"/>
              <a:gd name="connsiteX752" fmla="*/ 1428639 w 4748675"/>
              <a:gd name="connsiteY752" fmla="*/ 264848 h 945851"/>
              <a:gd name="connsiteX753" fmla="*/ 1412810 w 4748675"/>
              <a:gd name="connsiteY753" fmla="*/ 272921 h 945851"/>
              <a:gd name="connsiteX754" fmla="*/ 1369122 w 4748675"/>
              <a:gd name="connsiteY754" fmla="*/ 291837 h 945851"/>
              <a:gd name="connsiteX755" fmla="*/ 1297971 w 4748675"/>
              <a:gd name="connsiteY755" fmla="*/ 376759 h 945851"/>
              <a:gd name="connsiteX756" fmla="*/ 1024843 w 4748675"/>
              <a:gd name="connsiteY756" fmla="*/ 731881 h 945851"/>
              <a:gd name="connsiteX757" fmla="*/ 765407 w 4748675"/>
              <a:gd name="connsiteY757" fmla="*/ 825746 h 945851"/>
              <a:gd name="connsiteX758" fmla="*/ 570554 w 4748675"/>
              <a:gd name="connsiteY758" fmla="*/ 807385 h 945851"/>
              <a:gd name="connsiteX759" fmla="*/ 475738 w 4748675"/>
              <a:gd name="connsiteY759" fmla="*/ 761402 h 945851"/>
              <a:gd name="connsiteX760" fmla="*/ 470990 w 4748675"/>
              <a:gd name="connsiteY760" fmla="*/ 760452 h 945851"/>
              <a:gd name="connsiteX761" fmla="*/ 399522 w 4748675"/>
              <a:gd name="connsiteY761" fmla="*/ 739558 h 945851"/>
              <a:gd name="connsiteX762" fmla="*/ 364065 w 4748675"/>
              <a:gd name="connsiteY762" fmla="*/ 685423 h 945851"/>
              <a:gd name="connsiteX763" fmla="*/ 389787 w 4748675"/>
              <a:gd name="connsiteY763" fmla="*/ 608890 h 945851"/>
              <a:gd name="connsiteX764" fmla="*/ 415351 w 4748675"/>
              <a:gd name="connsiteY764" fmla="*/ 566548 h 945851"/>
              <a:gd name="connsiteX765" fmla="*/ 444397 w 4748675"/>
              <a:gd name="connsiteY765" fmla="*/ 520960 h 945851"/>
              <a:gd name="connsiteX766" fmla="*/ 522354 w 4748675"/>
              <a:gd name="connsiteY766" fmla="*/ 305529 h 945851"/>
              <a:gd name="connsiteX767" fmla="*/ 651637 w 4748675"/>
              <a:gd name="connsiteY767" fmla="*/ 30514 h 945851"/>
              <a:gd name="connsiteX768" fmla="*/ 593681 w 4748675"/>
              <a:gd name="connsiteY768" fmla="*/ 0 h 945851"/>
              <a:gd name="connsiteX769" fmla="*/ 606259 w 4748675"/>
              <a:gd name="connsiteY769" fmla="*/ 0 h 945851"/>
              <a:gd name="connsiteX770" fmla="*/ 594051 w 4748675"/>
              <a:gd name="connsiteY770" fmla="*/ 9951 h 945851"/>
              <a:gd name="connsiteX771" fmla="*/ 548630 w 4748675"/>
              <a:gd name="connsiteY771" fmla="*/ 57252 h 945851"/>
              <a:gd name="connsiteX772" fmla="*/ 536996 w 4748675"/>
              <a:gd name="connsiteY772" fmla="*/ 98566 h 945851"/>
              <a:gd name="connsiteX773" fmla="*/ 518239 w 4748675"/>
              <a:gd name="connsiteY773" fmla="*/ 181193 h 945851"/>
              <a:gd name="connsiteX774" fmla="*/ 499323 w 4748675"/>
              <a:gd name="connsiteY774" fmla="*/ 264770 h 945851"/>
              <a:gd name="connsiteX775" fmla="*/ 489114 w 4748675"/>
              <a:gd name="connsiteY775" fmla="*/ 319775 h 945851"/>
              <a:gd name="connsiteX776" fmla="*/ 486027 w 4748675"/>
              <a:gd name="connsiteY776" fmla="*/ 336791 h 945851"/>
              <a:gd name="connsiteX777" fmla="*/ 422395 w 4748675"/>
              <a:gd name="connsiteY777" fmla="*/ 499354 h 945851"/>
              <a:gd name="connsiteX778" fmla="*/ 380132 w 4748675"/>
              <a:gd name="connsiteY778" fmla="*/ 537976 h 945851"/>
              <a:gd name="connsiteX779" fmla="*/ 324176 w 4748675"/>
              <a:gd name="connsiteY779" fmla="*/ 583722 h 945851"/>
              <a:gd name="connsiteX780" fmla="*/ 214719 w 4748675"/>
              <a:gd name="connsiteY780" fmla="*/ 748184 h 945851"/>
              <a:gd name="connsiteX781" fmla="*/ 263552 w 4748675"/>
              <a:gd name="connsiteY781" fmla="*/ 818069 h 945851"/>
              <a:gd name="connsiteX782" fmla="*/ 320852 w 4748675"/>
              <a:gd name="connsiteY782" fmla="*/ 874420 h 945851"/>
              <a:gd name="connsiteX783" fmla="*/ 355018 w 4748675"/>
              <a:gd name="connsiteY783" fmla="*/ 945851 h 945851"/>
              <a:gd name="connsiteX784" fmla="*/ 346335 w 4748675"/>
              <a:gd name="connsiteY784" fmla="*/ 945851 h 945851"/>
              <a:gd name="connsiteX785" fmla="*/ 314521 w 4748675"/>
              <a:gd name="connsiteY785" fmla="*/ 879169 h 945851"/>
              <a:gd name="connsiteX786" fmla="*/ 258803 w 4748675"/>
              <a:gd name="connsiteY786" fmla="*/ 824401 h 945851"/>
              <a:gd name="connsiteX787" fmla="*/ 206884 w 4748675"/>
              <a:gd name="connsiteY787" fmla="*/ 749292 h 945851"/>
              <a:gd name="connsiteX788" fmla="*/ 319032 w 4748675"/>
              <a:gd name="connsiteY788" fmla="*/ 577628 h 945851"/>
              <a:gd name="connsiteX789" fmla="*/ 375145 w 4748675"/>
              <a:gd name="connsiteY789" fmla="*/ 531882 h 945851"/>
              <a:gd name="connsiteX790" fmla="*/ 416538 w 4748675"/>
              <a:gd name="connsiteY790" fmla="*/ 494130 h 945851"/>
              <a:gd name="connsiteX791" fmla="*/ 478271 w 4748675"/>
              <a:gd name="connsiteY791" fmla="*/ 335287 h 945851"/>
              <a:gd name="connsiteX792" fmla="*/ 484603 w 4748675"/>
              <a:gd name="connsiteY792" fmla="*/ 300701 h 945851"/>
              <a:gd name="connsiteX793" fmla="*/ 491567 w 4748675"/>
              <a:gd name="connsiteY793" fmla="*/ 263266 h 945851"/>
              <a:gd name="connsiteX794" fmla="*/ 510562 w 4748675"/>
              <a:gd name="connsiteY794" fmla="*/ 179135 h 945851"/>
              <a:gd name="connsiteX795" fmla="*/ 529240 w 4748675"/>
              <a:gd name="connsiteY795" fmla="*/ 97062 h 945851"/>
              <a:gd name="connsiteX796" fmla="*/ 541587 w 4748675"/>
              <a:gd name="connsiteY796" fmla="*/ 53770 h 945851"/>
              <a:gd name="connsiteX797" fmla="*/ 588087 w 4748675"/>
              <a:gd name="connsiteY797" fmla="*/ 4566 h 945851"/>
              <a:gd name="connsiteX798" fmla="*/ 528919 w 4748675"/>
              <a:gd name="connsiteY798" fmla="*/ 0 h 945851"/>
              <a:gd name="connsiteX799" fmla="*/ 537525 w 4748675"/>
              <a:gd name="connsiteY799" fmla="*/ 0 h 945851"/>
              <a:gd name="connsiteX800" fmla="*/ 521730 w 4748675"/>
              <a:gd name="connsiteY800" fmla="*/ 35365 h 945851"/>
              <a:gd name="connsiteX801" fmla="*/ 502489 w 4748675"/>
              <a:gd name="connsiteY801" fmla="*/ 109804 h 945851"/>
              <a:gd name="connsiteX802" fmla="*/ 359237 w 4748675"/>
              <a:gd name="connsiteY802" fmla="*/ 467617 h 945851"/>
              <a:gd name="connsiteX803" fmla="*/ 273761 w 4748675"/>
              <a:gd name="connsiteY803" fmla="*/ 553410 h 945851"/>
              <a:gd name="connsiteX804" fmla="*/ 180212 w 4748675"/>
              <a:gd name="connsiteY804" fmla="*/ 643793 h 945851"/>
              <a:gd name="connsiteX805" fmla="*/ 138503 w 4748675"/>
              <a:gd name="connsiteY805" fmla="*/ 726261 h 945851"/>
              <a:gd name="connsiteX806" fmla="*/ 168578 w 4748675"/>
              <a:gd name="connsiteY806" fmla="*/ 822185 h 945851"/>
              <a:gd name="connsiteX807" fmla="*/ 198940 w 4748675"/>
              <a:gd name="connsiteY807" fmla="*/ 919117 h 945851"/>
              <a:gd name="connsiteX808" fmla="*/ 194799 w 4748675"/>
              <a:gd name="connsiteY808" fmla="*/ 945851 h 945851"/>
              <a:gd name="connsiteX809" fmla="*/ 186959 w 4748675"/>
              <a:gd name="connsiteY809" fmla="*/ 945851 h 945851"/>
              <a:gd name="connsiteX810" fmla="*/ 191006 w 4748675"/>
              <a:gd name="connsiteY810" fmla="*/ 919473 h 945851"/>
              <a:gd name="connsiteX811" fmla="*/ 161297 w 4748675"/>
              <a:gd name="connsiteY811" fmla="*/ 825271 h 945851"/>
              <a:gd name="connsiteX812" fmla="*/ 130589 w 4748675"/>
              <a:gd name="connsiteY812" fmla="*/ 726182 h 945851"/>
              <a:gd name="connsiteX813" fmla="*/ 174276 w 4748675"/>
              <a:gd name="connsiteY813" fmla="*/ 638569 h 945851"/>
              <a:gd name="connsiteX814" fmla="*/ 268458 w 4748675"/>
              <a:gd name="connsiteY814" fmla="*/ 547553 h 945851"/>
              <a:gd name="connsiteX815" fmla="*/ 353143 w 4748675"/>
              <a:gd name="connsiteY815" fmla="*/ 462472 h 945851"/>
              <a:gd name="connsiteX816" fmla="*/ 494812 w 4748675"/>
              <a:gd name="connsiteY816" fmla="*/ 108063 h 945851"/>
              <a:gd name="connsiteX817" fmla="*/ 514478 w 4748675"/>
              <a:gd name="connsiteY817" fmla="*/ 32119 h 945851"/>
              <a:gd name="connsiteX818" fmla="*/ 468142 w 4748675"/>
              <a:gd name="connsiteY818" fmla="*/ 0 h 945851"/>
              <a:gd name="connsiteX819" fmla="*/ 476206 w 4748675"/>
              <a:gd name="connsiteY819" fmla="*/ 0 h 945851"/>
              <a:gd name="connsiteX820" fmla="*/ 467208 w 4748675"/>
              <a:gd name="connsiteY820" fmla="*/ 43968 h 945851"/>
              <a:gd name="connsiteX821" fmla="*/ 446929 w 4748675"/>
              <a:gd name="connsiteY821" fmla="*/ 125950 h 945851"/>
              <a:gd name="connsiteX822" fmla="*/ 232210 w 4748675"/>
              <a:gd name="connsiteY822" fmla="*/ 531170 h 945851"/>
              <a:gd name="connsiteX823" fmla="*/ 144360 w 4748675"/>
              <a:gd name="connsiteY823" fmla="*/ 601292 h 945851"/>
              <a:gd name="connsiteX824" fmla="*/ 121249 w 4748675"/>
              <a:gd name="connsiteY824" fmla="*/ 613718 h 945851"/>
              <a:gd name="connsiteX825" fmla="*/ 9656 w 4748675"/>
              <a:gd name="connsiteY825" fmla="*/ 666428 h 945851"/>
              <a:gd name="connsiteX826" fmla="*/ 0 w 4748675"/>
              <a:gd name="connsiteY826" fmla="*/ 671335 h 945851"/>
              <a:gd name="connsiteX827" fmla="*/ 0 w 4748675"/>
              <a:gd name="connsiteY827" fmla="*/ 662392 h 945851"/>
              <a:gd name="connsiteX828" fmla="*/ 6174 w 4748675"/>
              <a:gd name="connsiteY828" fmla="*/ 659305 h 945851"/>
              <a:gd name="connsiteX829" fmla="*/ 117767 w 4748675"/>
              <a:gd name="connsiteY829" fmla="*/ 606674 h 945851"/>
              <a:gd name="connsiteX830" fmla="*/ 140244 w 4748675"/>
              <a:gd name="connsiteY830" fmla="*/ 594485 h 945851"/>
              <a:gd name="connsiteX831" fmla="*/ 226828 w 4748675"/>
              <a:gd name="connsiteY831" fmla="*/ 525392 h 945851"/>
              <a:gd name="connsiteX832" fmla="*/ 439490 w 4748675"/>
              <a:gd name="connsiteY832" fmla="*/ 123417 h 945851"/>
              <a:gd name="connsiteX833" fmla="*/ 459501 w 4748675"/>
              <a:gd name="connsiteY833" fmla="*/ 42204 h 945851"/>
              <a:gd name="connsiteX834" fmla="*/ 346749 w 4748675"/>
              <a:gd name="connsiteY834" fmla="*/ 0 h 945851"/>
              <a:gd name="connsiteX835" fmla="*/ 354691 w 4748675"/>
              <a:gd name="connsiteY835" fmla="*/ 0 h 945851"/>
              <a:gd name="connsiteX836" fmla="*/ 352194 w 4748675"/>
              <a:gd name="connsiteY836" fmla="*/ 21795 h 945851"/>
              <a:gd name="connsiteX837" fmla="*/ 113019 w 4748675"/>
              <a:gd name="connsiteY837" fmla="*/ 452421 h 945851"/>
              <a:gd name="connsiteX838" fmla="*/ 0 w 4748675"/>
              <a:gd name="connsiteY838" fmla="*/ 521118 h 945851"/>
              <a:gd name="connsiteX839" fmla="*/ 0 w 4748675"/>
              <a:gd name="connsiteY839" fmla="*/ 511938 h 945851"/>
              <a:gd name="connsiteX840" fmla="*/ 0 w 4748675"/>
              <a:gd name="connsiteY840" fmla="*/ 511859 h 945851"/>
              <a:gd name="connsiteX841" fmla="*/ 108507 w 4748675"/>
              <a:gd name="connsiteY841" fmla="*/ 445852 h 945851"/>
              <a:gd name="connsiteX842" fmla="*/ 344279 w 4748675"/>
              <a:gd name="connsiteY842" fmla="*/ 21716 h 945851"/>
              <a:gd name="connsiteX843" fmla="*/ 254265 w 4748675"/>
              <a:gd name="connsiteY843" fmla="*/ 0 h 945851"/>
              <a:gd name="connsiteX844" fmla="*/ 262784 w 4748675"/>
              <a:gd name="connsiteY844" fmla="*/ 0 h 945851"/>
              <a:gd name="connsiteX845" fmla="*/ 255835 w 4748675"/>
              <a:gd name="connsiteY845" fmla="*/ 17640 h 945851"/>
              <a:gd name="connsiteX846" fmla="*/ 153145 w 4748675"/>
              <a:gd name="connsiteY846" fmla="*/ 198684 h 945851"/>
              <a:gd name="connsiteX847" fmla="*/ 70834 w 4748675"/>
              <a:gd name="connsiteY847" fmla="*/ 301255 h 945851"/>
              <a:gd name="connsiteX848" fmla="*/ 0 w 4748675"/>
              <a:gd name="connsiteY848" fmla="*/ 389106 h 945851"/>
              <a:gd name="connsiteX849" fmla="*/ 0 w 4748675"/>
              <a:gd name="connsiteY849" fmla="*/ 376838 h 945851"/>
              <a:gd name="connsiteX850" fmla="*/ 75029 w 4748675"/>
              <a:gd name="connsiteY850" fmla="*/ 282102 h 945851"/>
              <a:gd name="connsiteX851" fmla="*/ 147605 w 4748675"/>
              <a:gd name="connsiteY851" fmla="*/ 193143 h 945851"/>
              <a:gd name="connsiteX852" fmla="*/ 248910 w 4748675"/>
              <a:gd name="connsiteY852" fmla="*/ 13624 h 945851"/>
              <a:gd name="connsiteX853" fmla="*/ 171488 w 4748675"/>
              <a:gd name="connsiteY853" fmla="*/ 0 h 945851"/>
              <a:gd name="connsiteX854" fmla="*/ 189363 w 4748675"/>
              <a:gd name="connsiteY854" fmla="*/ 0 h 945851"/>
              <a:gd name="connsiteX855" fmla="*/ 115571 w 4748675"/>
              <a:gd name="connsiteY855" fmla="*/ 137168 h 945851"/>
              <a:gd name="connsiteX856" fmla="*/ 0 w 4748675"/>
              <a:gd name="connsiteY856" fmla="*/ 282814 h 945851"/>
              <a:gd name="connsiteX857" fmla="*/ 0 w 4748675"/>
              <a:gd name="connsiteY857" fmla="*/ 259308 h 945851"/>
              <a:gd name="connsiteX858" fmla="*/ 0 w 4748675"/>
              <a:gd name="connsiteY858" fmla="*/ 259229 h 945851"/>
              <a:gd name="connsiteX859" fmla="*/ 106697 w 4748675"/>
              <a:gd name="connsiteY859" fmla="*/ 121795 h 945851"/>
              <a:gd name="connsiteX860" fmla="*/ 88169 w 4748675"/>
              <a:gd name="connsiteY860" fmla="*/ 0 h 945851"/>
              <a:gd name="connsiteX861" fmla="*/ 96359 w 4748675"/>
              <a:gd name="connsiteY861" fmla="*/ 0 h 945851"/>
              <a:gd name="connsiteX862" fmla="*/ 76947 w 4748675"/>
              <a:gd name="connsiteY862" fmla="*/ 27614 h 945851"/>
              <a:gd name="connsiteX863" fmla="*/ 42896 w 4748675"/>
              <a:gd name="connsiteY863" fmla="*/ 79334 h 945851"/>
              <a:gd name="connsiteX864" fmla="*/ 0 w 4748675"/>
              <a:gd name="connsiteY864" fmla="*/ 148268 h 945851"/>
              <a:gd name="connsiteX865" fmla="*/ 0 w 4748675"/>
              <a:gd name="connsiteY865" fmla="*/ 133231 h 945851"/>
              <a:gd name="connsiteX866" fmla="*/ 36249 w 4748675"/>
              <a:gd name="connsiteY866" fmla="*/ 75060 h 945851"/>
              <a:gd name="connsiteX867" fmla="*/ 0 w 4748675"/>
              <a:gd name="connsiteY867" fmla="*/ 0 h 945851"/>
              <a:gd name="connsiteX868" fmla="*/ 4300 w 4748675"/>
              <a:gd name="connsiteY868" fmla="*/ 0 h 945851"/>
              <a:gd name="connsiteX869" fmla="*/ 0 w 4748675"/>
              <a:gd name="connsiteY869" fmla="*/ 9924 h 94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Lst>
            <a:rect l="l" t="t" r="r" b="b"/>
            <a:pathLst>
              <a:path w="4748675" h="945851">
                <a:moveTo>
                  <a:pt x="4748675" y="872758"/>
                </a:moveTo>
                <a:lnTo>
                  <a:pt x="4748675" y="880672"/>
                </a:lnTo>
                <a:cubicBezTo>
                  <a:pt x="4709736" y="882216"/>
                  <a:pt x="4675294" y="895379"/>
                  <a:pt x="4635130" y="921730"/>
                </a:cubicBezTo>
                <a:lnTo>
                  <a:pt x="4601893" y="945851"/>
                </a:lnTo>
                <a:lnTo>
                  <a:pt x="4588478" y="945851"/>
                </a:lnTo>
                <a:lnTo>
                  <a:pt x="4631246" y="914784"/>
                </a:lnTo>
                <a:cubicBezTo>
                  <a:pt x="4672460" y="887776"/>
                  <a:pt x="4708074" y="874302"/>
                  <a:pt x="4748675" y="872758"/>
                </a:cubicBezTo>
                <a:close/>
                <a:moveTo>
                  <a:pt x="7915" y="872520"/>
                </a:moveTo>
                <a:cubicBezTo>
                  <a:pt x="45429" y="872520"/>
                  <a:pt x="59927" y="895670"/>
                  <a:pt x="55249" y="934491"/>
                </a:cubicBezTo>
                <a:lnTo>
                  <a:pt x="52413" y="945851"/>
                </a:lnTo>
                <a:lnTo>
                  <a:pt x="44507" y="945851"/>
                </a:lnTo>
                <a:lnTo>
                  <a:pt x="47236" y="935327"/>
                </a:lnTo>
                <a:cubicBezTo>
                  <a:pt x="52048" y="900113"/>
                  <a:pt x="39731" y="880435"/>
                  <a:pt x="7915" y="880435"/>
                </a:cubicBezTo>
                <a:cubicBezTo>
                  <a:pt x="5224" y="880435"/>
                  <a:pt x="2612" y="880435"/>
                  <a:pt x="0" y="880593"/>
                </a:cubicBezTo>
                <a:lnTo>
                  <a:pt x="0" y="876715"/>
                </a:lnTo>
                <a:lnTo>
                  <a:pt x="0" y="876557"/>
                </a:lnTo>
                <a:lnTo>
                  <a:pt x="0" y="872600"/>
                </a:lnTo>
                <a:close/>
                <a:moveTo>
                  <a:pt x="4748675" y="801449"/>
                </a:moveTo>
                <a:lnTo>
                  <a:pt x="4748675" y="809521"/>
                </a:lnTo>
                <a:cubicBezTo>
                  <a:pt x="4698260" y="818227"/>
                  <a:pt x="4632966" y="857008"/>
                  <a:pt x="4545353" y="927131"/>
                </a:cubicBezTo>
                <a:cubicBezTo>
                  <a:pt x="4537241" y="933621"/>
                  <a:pt x="4531038" y="938567"/>
                  <a:pt x="4524069" y="943741"/>
                </a:cubicBezTo>
                <a:lnTo>
                  <a:pt x="4521030" y="945851"/>
                </a:lnTo>
                <a:lnTo>
                  <a:pt x="4507164" y="945851"/>
                </a:lnTo>
                <a:lnTo>
                  <a:pt x="4519362" y="937393"/>
                </a:lnTo>
                <a:cubicBezTo>
                  <a:pt x="4526289" y="932260"/>
                  <a:pt x="4532433" y="927368"/>
                  <a:pt x="4540446" y="920957"/>
                </a:cubicBezTo>
                <a:cubicBezTo>
                  <a:pt x="4629484" y="849727"/>
                  <a:pt x="4696282" y="809996"/>
                  <a:pt x="4748675" y="801449"/>
                </a:cubicBezTo>
                <a:close/>
                <a:moveTo>
                  <a:pt x="33196" y="800284"/>
                </a:moveTo>
                <a:cubicBezTo>
                  <a:pt x="44182" y="801674"/>
                  <a:pt x="54945" y="804824"/>
                  <a:pt x="65057" y="809680"/>
                </a:cubicBezTo>
                <a:cubicBezTo>
                  <a:pt x="113968" y="834135"/>
                  <a:pt x="126286" y="855742"/>
                  <a:pt x="102642" y="945150"/>
                </a:cubicBezTo>
                <a:lnTo>
                  <a:pt x="102437" y="945851"/>
                </a:lnTo>
                <a:lnTo>
                  <a:pt x="94398" y="945851"/>
                </a:lnTo>
                <a:lnTo>
                  <a:pt x="94552" y="945328"/>
                </a:lnTo>
                <a:cubicBezTo>
                  <a:pt x="117906" y="858497"/>
                  <a:pt x="106568" y="839280"/>
                  <a:pt x="61575" y="816724"/>
                </a:cubicBezTo>
                <a:cubicBezTo>
                  <a:pt x="43767" y="807859"/>
                  <a:pt x="23585" y="805406"/>
                  <a:pt x="0" y="809521"/>
                </a:cubicBezTo>
                <a:lnTo>
                  <a:pt x="0" y="801449"/>
                </a:lnTo>
                <a:cubicBezTo>
                  <a:pt x="11003" y="799264"/>
                  <a:pt x="22211" y="798894"/>
                  <a:pt x="33196" y="800284"/>
                </a:cubicBezTo>
                <a:close/>
                <a:moveTo>
                  <a:pt x="2774018" y="757365"/>
                </a:moveTo>
                <a:cubicBezTo>
                  <a:pt x="2772672" y="757603"/>
                  <a:pt x="2770061" y="767100"/>
                  <a:pt x="2770061" y="789498"/>
                </a:cubicBezTo>
                <a:cubicBezTo>
                  <a:pt x="2770061" y="835956"/>
                  <a:pt x="2791192" y="846561"/>
                  <a:pt x="2810978" y="816803"/>
                </a:cubicBezTo>
                <a:cubicBezTo>
                  <a:pt x="2822850" y="798916"/>
                  <a:pt x="2822613" y="794325"/>
                  <a:pt x="2814144" y="787519"/>
                </a:cubicBezTo>
                <a:cubicBezTo>
                  <a:pt x="2814381" y="787757"/>
                  <a:pt x="2798711" y="776439"/>
                  <a:pt x="2793250" y="771690"/>
                </a:cubicBezTo>
                <a:lnTo>
                  <a:pt x="2793250" y="771611"/>
                </a:lnTo>
                <a:cubicBezTo>
                  <a:pt x="2781378" y="760927"/>
                  <a:pt x="2775601" y="756970"/>
                  <a:pt x="2774018" y="757365"/>
                </a:cubicBezTo>
                <a:close/>
                <a:moveTo>
                  <a:pt x="2770615" y="741853"/>
                </a:moveTo>
                <a:cubicBezTo>
                  <a:pt x="2779954" y="739795"/>
                  <a:pt x="2786444" y="744227"/>
                  <a:pt x="2803855" y="759898"/>
                </a:cubicBezTo>
                <a:cubicBezTo>
                  <a:pt x="2808446" y="764013"/>
                  <a:pt x="2823641" y="774935"/>
                  <a:pt x="2824037" y="775173"/>
                </a:cubicBezTo>
                <a:cubicBezTo>
                  <a:pt x="2839550" y="787599"/>
                  <a:pt x="2840183" y="801369"/>
                  <a:pt x="2824116" y="825508"/>
                </a:cubicBezTo>
                <a:cubicBezTo>
                  <a:pt x="2794516" y="870146"/>
                  <a:pt x="2754232" y="849965"/>
                  <a:pt x="2754232" y="789498"/>
                </a:cubicBezTo>
                <a:cubicBezTo>
                  <a:pt x="2754232" y="759344"/>
                  <a:pt x="2758268" y="744623"/>
                  <a:pt x="2770615" y="741853"/>
                </a:cubicBezTo>
                <a:close/>
                <a:moveTo>
                  <a:pt x="4748675" y="662471"/>
                </a:moveTo>
                <a:lnTo>
                  <a:pt x="4748675" y="671335"/>
                </a:lnTo>
                <a:cubicBezTo>
                  <a:pt x="4705122" y="692981"/>
                  <a:pt x="4664022" y="719257"/>
                  <a:pt x="4626080" y="749688"/>
                </a:cubicBezTo>
                <a:cubicBezTo>
                  <a:pt x="4627505" y="748580"/>
                  <a:pt x="4588407" y="780080"/>
                  <a:pt x="4575586" y="790052"/>
                </a:cubicBezTo>
                <a:cubicBezTo>
                  <a:pt x="4552855" y="807646"/>
                  <a:pt x="4529493" y="824409"/>
                  <a:pt x="4505543" y="840309"/>
                </a:cubicBezTo>
                <a:cubicBezTo>
                  <a:pt x="4483185" y="855188"/>
                  <a:pt x="4458393" y="870938"/>
                  <a:pt x="4429050" y="888914"/>
                </a:cubicBezTo>
                <a:lnTo>
                  <a:pt x="4333667" y="945851"/>
                </a:lnTo>
                <a:lnTo>
                  <a:pt x="4318085" y="945851"/>
                </a:lnTo>
                <a:lnTo>
                  <a:pt x="4321136" y="944067"/>
                </a:lnTo>
                <a:cubicBezTo>
                  <a:pt x="4402102" y="896580"/>
                  <a:pt x="4456474" y="863340"/>
                  <a:pt x="4501032" y="833661"/>
                </a:cubicBezTo>
                <a:cubicBezTo>
                  <a:pt x="4524846" y="817887"/>
                  <a:pt x="4548076" y="801259"/>
                  <a:pt x="4570680" y="783799"/>
                </a:cubicBezTo>
                <a:cubicBezTo>
                  <a:pt x="4587561" y="770495"/>
                  <a:pt x="4604364" y="757088"/>
                  <a:pt x="4621094" y="743594"/>
                </a:cubicBezTo>
                <a:cubicBezTo>
                  <a:pt x="4660540" y="711992"/>
                  <a:pt x="4703326" y="684790"/>
                  <a:pt x="4748675" y="662471"/>
                </a:cubicBezTo>
                <a:close/>
                <a:moveTo>
                  <a:pt x="4748675" y="511938"/>
                </a:moveTo>
                <a:lnTo>
                  <a:pt x="4748675" y="521118"/>
                </a:lnTo>
                <a:cubicBezTo>
                  <a:pt x="4698577" y="550640"/>
                  <a:pt x="4649032" y="579448"/>
                  <a:pt x="4636686" y="587046"/>
                </a:cubicBezTo>
                <a:cubicBezTo>
                  <a:pt x="4553267" y="638648"/>
                  <a:pt x="4490743" y="685740"/>
                  <a:pt x="4442860" y="736787"/>
                </a:cubicBezTo>
                <a:cubicBezTo>
                  <a:pt x="4397827" y="784908"/>
                  <a:pt x="4342663" y="817911"/>
                  <a:pt x="4262727" y="850756"/>
                </a:cubicBezTo>
                <a:cubicBezTo>
                  <a:pt x="4251172" y="855504"/>
                  <a:pt x="4239143" y="860174"/>
                  <a:pt x="4224342" y="865872"/>
                </a:cubicBezTo>
                <a:lnTo>
                  <a:pt x="4186749" y="880277"/>
                </a:lnTo>
                <a:cubicBezTo>
                  <a:pt x="4148522" y="894919"/>
                  <a:pt x="4119615" y="907146"/>
                  <a:pt x="4096257" y="919394"/>
                </a:cubicBezTo>
                <a:lnTo>
                  <a:pt x="4057692" y="945851"/>
                </a:lnTo>
                <a:lnTo>
                  <a:pt x="4043753" y="945851"/>
                </a:lnTo>
                <a:lnTo>
                  <a:pt x="4092171" y="912568"/>
                </a:lnTo>
                <a:cubicBezTo>
                  <a:pt x="4115914" y="900083"/>
                  <a:pt x="4145198" y="887677"/>
                  <a:pt x="4183899" y="872837"/>
                </a:cubicBezTo>
                <a:lnTo>
                  <a:pt x="4221493" y="858433"/>
                </a:lnTo>
                <a:cubicBezTo>
                  <a:pt x="4236293" y="852893"/>
                  <a:pt x="4248244" y="848144"/>
                  <a:pt x="4259720" y="843395"/>
                </a:cubicBezTo>
                <a:cubicBezTo>
                  <a:pt x="4338706" y="811025"/>
                  <a:pt x="4392999" y="778497"/>
                  <a:pt x="4437162" y="731406"/>
                </a:cubicBezTo>
                <a:cubicBezTo>
                  <a:pt x="4485519" y="679724"/>
                  <a:pt x="4548598" y="632238"/>
                  <a:pt x="4632492" y="580319"/>
                </a:cubicBezTo>
                <a:cubicBezTo>
                  <a:pt x="4645312" y="572404"/>
                  <a:pt x="4697231" y="542250"/>
                  <a:pt x="4748675" y="511938"/>
                </a:cubicBezTo>
                <a:close/>
                <a:moveTo>
                  <a:pt x="2879913" y="437225"/>
                </a:moveTo>
                <a:cubicBezTo>
                  <a:pt x="2849205" y="429548"/>
                  <a:pt x="2825145" y="454400"/>
                  <a:pt x="2791825" y="515579"/>
                </a:cubicBezTo>
                <a:cubicBezTo>
                  <a:pt x="2792380" y="514550"/>
                  <a:pt x="2774888" y="547078"/>
                  <a:pt x="2770219" y="555309"/>
                </a:cubicBezTo>
                <a:cubicBezTo>
                  <a:pt x="2764331" y="566350"/>
                  <a:pt x="2757295" y="576749"/>
                  <a:pt x="2749246" y="586334"/>
                </a:cubicBezTo>
                <a:cubicBezTo>
                  <a:pt x="2703262" y="637540"/>
                  <a:pt x="2686959" y="681307"/>
                  <a:pt x="2686959" y="789498"/>
                </a:cubicBezTo>
                <a:cubicBezTo>
                  <a:pt x="2686959" y="851151"/>
                  <a:pt x="2714501" y="880277"/>
                  <a:pt x="2762700" y="888033"/>
                </a:cubicBezTo>
                <a:cubicBezTo>
                  <a:pt x="2778608" y="890645"/>
                  <a:pt x="2793725" y="890724"/>
                  <a:pt x="2815806" y="889299"/>
                </a:cubicBezTo>
                <a:cubicBezTo>
                  <a:pt x="2819051" y="889117"/>
                  <a:pt x="2822296" y="888935"/>
                  <a:pt x="2825541" y="888745"/>
                </a:cubicBezTo>
                <a:cubicBezTo>
                  <a:pt x="2828865" y="888508"/>
                  <a:pt x="2831318" y="888428"/>
                  <a:pt x="2833376" y="888428"/>
                </a:cubicBezTo>
                <a:cubicBezTo>
                  <a:pt x="2858703" y="888428"/>
                  <a:pt x="2877697" y="817990"/>
                  <a:pt x="2868991" y="766388"/>
                </a:cubicBezTo>
                <a:cubicBezTo>
                  <a:pt x="2860919" y="717635"/>
                  <a:pt x="2861789" y="705921"/>
                  <a:pt x="2877143" y="661600"/>
                </a:cubicBezTo>
                <a:cubicBezTo>
                  <a:pt x="2887749" y="630734"/>
                  <a:pt x="2904527" y="612768"/>
                  <a:pt x="2990082" y="531328"/>
                </a:cubicBezTo>
                <a:cubicBezTo>
                  <a:pt x="3002350" y="519694"/>
                  <a:pt x="3011689" y="510592"/>
                  <a:pt x="3020553" y="501807"/>
                </a:cubicBezTo>
                <a:cubicBezTo>
                  <a:pt x="3035907" y="486374"/>
                  <a:pt x="3037728" y="479014"/>
                  <a:pt x="3031238" y="475452"/>
                </a:cubicBezTo>
                <a:cubicBezTo>
                  <a:pt x="3024748" y="471891"/>
                  <a:pt x="3012481" y="470862"/>
                  <a:pt x="2989133" y="471257"/>
                </a:cubicBezTo>
                <a:lnTo>
                  <a:pt x="2983434" y="471336"/>
                </a:lnTo>
                <a:cubicBezTo>
                  <a:pt x="2958583" y="471811"/>
                  <a:pt x="2949719" y="471495"/>
                  <a:pt x="2942754" y="468645"/>
                </a:cubicBezTo>
                <a:cubicBezTo>
                  <a:pt x="2934365" y="465401"/>
                  <a:pt x="2927162" y="461523"/>
                  <a:pt x="2917032" y="455428"/>
                </a:cubicBezTo>
                <a:lnTo>
                  <a:pt x="2906110" y="448859"/>
                </a:lnTo>
                <a:cubicBezTo>
                  <a:pt x="2898014" y="443692"/>
                  <a:pt x="2889181" y="439766"/>
                  <a:pt x="2879913" y="437225"/>
                </a:cubicBezTo>
                <a:close/>
                <a:moveTo>
                  <a:pt x="2881813" y="429469"/>
                </a:moveTo>
                <a:cubicBezTo>
                  <a:pt x="2891073" y="431844"/>
                  <a:pt x="2899225" y="435563"/>
                  <a:pt x="2910147" y="442053"/>
                </a:cubicBezTo>
                <a:lnTo>
                  <a:pt x="2921148" y="448701"/>
                </a:lnTo>
                <a:cubicBezTo>
                  <a:pt x="2928944" y="453632"/>
                  <a:pt x="2937151" y="457866"/>
                  <a:pt x="2945682" y="461364"/>
                </a:cubicBezTo>
                <a:cubicBezTo>
                  <a:pt x="2951223" y="463501"/>
                  <a:pt x="2959928" y="463897"/>
                  <a:pt x="2983276" y="463422"/>
                </a:cubicBezTo>
                <a:lnTo>
                  <a:pt x="2988975" y="463343"/>
                </a:lnTo>
                <a:cubicBezTo>
                  <a:pt x="3013984" y="462947"/>
                  <a:pt x="3026806" y="463976"/>
                  <a:pt x="3035116" y="468567"/>
                </a:cubicBezTo>
                <a:cubicBezTo>
                  <a:pt x="3047858" y="475610"/>
                  <a:pt x="3044613" y="488828"/>
                  <a:pt x="3026093" y="507348"/>
                </a:cubicBezTo>
                <a:cubicBezTo>
                  <a:pt x="3016034" y="517391"/>
                  <a:pt x="3005848" y="527316"/>
                  <a:pt x="2995543" y="537106"/>
                </a:cubicBezTo>
                <a:cubicBezTo>
                  <a:pt x="2911650" y="617042"/>
                  <a:pt x="2894634" y="635245"/>
                  <a:pt x="2884583" y="664133"/>
                </a:cubicBezTo>
                <a:cubicBezTo>
                  <a:pt x="2869704" y="707188"/>
                  <a:pt x="2868912" y="717635"/>
                  <a:pt x="2876827" y="765121"/>
                </a:cubicBezTo>
                <a:cubicBezTo>
                  <a:pt x="2886166" y="820997"/>
                  <a:pt x="2865905" y="896343"/>
                  <a:pt x="2833376" y="896343"/>
                </a:cubicBezTo>
                <a:cubicBezTo>
                  <a:pt x="2829387" y="896351"/>
                  <a:pt x="2825399" y="896533"/>
                  <a:pt x="2821425" y="896897"/>
                </a:cubicBezTo>
                <a:lnTo>
                  <a:pt x="2816360" y="897213"/>
                </a:lnTo>
                <a:cubicBezTo>
                  <a:pt x="2793725" y="898638"/>
                  <a:pt x="2778133" y="898559"/>
                  <a:pt x="2761434" y="895868"/>
                </a:cubicBezTo>
                <a:cubicBezTo>
                  <a:pt x="2709594" y="887479"/>
                  <a:pt x="2679044" y="855188"/>
                  <a:pt x="2679044" y="789498"/>
                </a:cubicBezTo>
                <a:cubicBezTo>
                  <a:pt x="2679044" y="679487"/>
                  <a:pt x="2695981" y="633662"/>
                  <a:pt x="2743389" y="581110"/>
                </a:cubicBezTo>
                <a:cubicBezTo>
                  <a:pt x="2751042" y="571930"/>
                  <a:pt x="2757730" y="561989"/>
                  <a:pt x="2763333" y="551431"/>
                </a:cubicBezTo>
                <a:cubicBezTo>
                  <a:pt x="2768003" y="543279"/>
                  <a:pt x="2785336" y="510830"/>
                  <a:pt x="2784861" y="511780"/>
                </a:cubicBezTo>
                <a:cubicBezTo>
                  <a:pt x="2820001" y="447356"/>
                  <a:pt x="2845881" y="420526"/>
                  <a:pt x="2881813" y="429469"/>
                </a:cubicBezTo>
                <a:close/>
                <a:moveTo>
                  <a:pt x="4748675" y="377551"/>
                </a:moveTo>
                <a:lnTo>
                  <a:pt x="4748675" y="389026"/>
                </a:lnTo>
                <a:cubicBezTo>
                  <a:pt x="4721608" y="417281"/>
                  <a:pt x="4695727" y="436513"/>
                  <a:pt x="4663357" y="452738"/>
                </a:cubicBezTo>
                <a:cubicBezTo>
                  <a:pt x="4622360" y="473236"/>
                  <a:pt x="4571470" y="513442"/>
                  <a:pt x="4495571" y="581902"/>
                </a:cubicBezTo>
                <a:lnTo>
                  <a:pt x="4470878" y="604458"/>
                </a:lnTo>
                <a:cubicBezTo>
                  <a:pt x="4337915" y="725945"/>
                  <a:pt x="4320107" y="741378"/>
                  <a:pt x="4283622" y="761322"/>
                </a:cubicBezTo>
                <a:cubicBezTo>
                  <a:pt x="4254496" y="777151"/>
                  <a:pt x="4229804" y="783087"/>
                  <a:pt x="4174244" y="790843"/>
                </a:cubicBezTo>
                <a:cubicBezTo>
                  <a:pt x="4158653" y="793060"/>
                  <a:pt x="4152242" y="794009"/>
                  <a:pt x="4143852" y="795354"/>
                </a:cubicBezTo>
                <a:cubicBezTo>
                  <a:pt x="4084019" y="805327"/>
                  <a:pt x="4044763" y="822897"/>
                  <a:pt x="4007644" y="863419"/>
                </a:cubicBezTo>
                <a:cubicBezTo>
                  <a:pt x="3986441" y="887344"/>
                  <a:pt x="3959184" y="905120"/>
                  <a:pt x="3928737" y="914863"/>
                </a:cubicBezTo>
                <a:cubicBezTo>
                  <a:pt x="3903411" y="922777"/>
                  <a:pt x="3883466" y="924914"/>
                  <a:pt x="3839701" y="926339"/>
                </a:cubicBezTo>
                <a:cubicBezTo>
                  <a:pt x="3792371" y="927922"/>
                  <a:pt x="3773297" y="930850"/>
                  <a:pt x="3753511" y="943197"/>
                </a:cubicBezTo>
                <a:lnTo>
                  <a:pt x="3749190" y="945851"/>
                </a:lnTo>
                <a:lnTo>
                  <a:pt x="3734298" y="945851"/>
                </a:lnTo>
                <a:lnTo>
                  <a:pt x="3749396" y="936469"/>
                </a:lnTo>
                <a:cubicBezTo>
                  <a:pt x="3770765" y="923173"/>
                  <a:pt x="3790709" y="920007"/>
                  <a:pt x="3839463" y="918424"/>
                </a:cubicBezTo>
                <a:cubicBezTo>
                  <a:pt x="3882517" y="917000"/>
                  <a:pt x="3901987" y="915021"/>
                  <a:pt x="3926284" y="907265"/>
                </a:cubicBezTo>
                <a:cubicBezTo>
                  <a:pt x="3955425" y="897950"/>
                  <a:pt x="3981511" y="880941"/>
                  <a:pt x="4001788" y="858037"/>
                </a:cubicBezTo>
                <a:cubicBezTo>
                  <a:pt x="4040331" y="816090"/>
                  <a:pt x="4081171" y="797808"/>
                  <a:pt x="4142586" y="787599"/>
                </a:cubicBezTo>
                <a:cubicBezTo>
                  <a:pt x="4151055" y="786174"/>
                  <a:pt x="4157465" y="785224"/>
                  <a:pt x="4173136" y="783008"/>
                </a:cubicBezTo>
                <a:cubicBezTo>
                  <a:pt x="4227746" y="775331"/>
                  <a:pt x="4251805" y="769632"/>
                  <a:pt x="4279823" y="754358"/>
                </a:cubicBezTo>
                <a:cubicBezTo>
                  <a:pt x="4315438" y="734967"/>
                  <a:pt x="4333562" y="719218"/>
                  <a:pt x="4465496" y="598601"/>
                </a:cubicBezTo>
                <a:lnTo>
                  <a:pt x="4490347" y="576045"/>
                </a:lnTo>
                <a:cubicBezTo>
                  <a:pt x="4566722" y="507110"/>
                  <a:pt x="4617928" y="466588"/>
                  <a:pt x="4659875" y="445614"/>
                </a:cubicBezTo>
                <a:cubicBezTo>
                  <a:pt x="4693512" y="428836"/>
                  <a:pt x="4720025" y="408496"/>
                  <a:pt x="4748675" y="377551"/>
                </a:cubicBezTo>
                <a:close/>
                <a:moveTo>
                  <a:pt x="2858940" y="366312"/>
                </a:moveTo>
                <a:cubicBezTo>
                  <a:pt x="2868912" y="366787"/>
                  <a:pt x="2879597" y="369873"/>
                  <a:pt x="2893130" y="375809"/>
                </a:cubicBezTo>
                <a:cubicBezTo>
                  <a:pt x="2902636" y="379933"/>
                  <a:pt x="2911983" y="384420"/>
                  <a:pt x="2921148" y="389264"/>
                </a:cubicBezTo>
                <a:lnTo>
                  <a:pt x="2931120" y="394250"/>
                </a:lnTo>
                <a:cubicBezTo>
                  <a:pt x="2968951" y="412769"/>
                  <a:pt x="2997443" y="421475"/>
                  <a:pt x="3031238" y="421475"/>
                </a:cubicBezTo>
                <a:cubicBezTo>
                  <a:pt x="3088222" y="421475"/>
                  <a:pt x="3110462" y="445773"/>
                  <a:pt x="3097323" y="484079"/>
                </a:cubicBezTo>
                <a:cubicBezTo>
                  <a:pt x="3086243" y="516212"/>
                  <a:pt x="3050470" y="554597"/>
                  <a:pt x="3009473" y="579211"/>
                </a:cubicBezTo>
                <a:cubicBezTo>
                  <a:pt x="2943783" y="618625"/>
                  <a:pt x="2916478" y="716131"/>
                  <a:pt x="2916478" y="844899"/>
                </a:cubicBezTo>
                <a:cubicBezTo>
                  <a:pt x="2916478" y="873312"/>
                  <a:pt x="2905635" y="894602"/>
                  <a:pt x="2884978" y="911064"/>
                </a:cubicBezTo>
                <a:cubicBezTo>
                  <a:pt x="2869308" y="923569"/>
                  <a:pt x="2851738" y="931641"/>
                  <a:pt x="2817943" y="943988"/>
                </a:cubicBezTo>
                <a:lnTo>
                  <a:pt x="2812809" y="945851"/>
                </a:lnTo>
                <a:lnTo>
                  <a:pt x="2791596" y="945851"/>
                </a:lnTo>
                <a:lnTo>
                  <a:pt x="2807179" y="939477"/>
                </a:lnTo>
                <a:lnTo>
                  <a:pt x="2815252" y="936548"/>
                </a:lnTo>
                <a:cubicBezTo>
                  <a:pt x="2883316" y="911776"/>
                  <a:pt x="2908564" y="891674"/>
                  <a:pt x="2908564" y="844899"/>
                </a:cubicBezTo>
                <a:cubicBezTo>
                  <a:pt x="2908564" y="713519"/>
                  <a:pt x="2936502" y="613797"/>
                  <a:pt x="3005437" y="572404"/>
                </a:cubicBezTo>
                <a:cubicBezTo>
                  <a:pt x="3045009" y="548661"/>
                  <a:pt x="3079437" y="511700"/>
                  <a:pt x="3089805" y="481546"/>
                </a:cubicBezTo>
                <a:cubicBezTo>
                  <a:pt x="3101043" y="448859"/>
                  <a:pt x="3083236" y="429390"/>
                  <a:pt x="3031238" y="429390"/>
                </a:cubicBezTo>
                <a:cubicBezTo>
                  <a:pt x="2996018" y="429390"/>
                  <a:pt x="2966418" y="420367"/>
                  <a:pt x="2927638" y="401373"/>
                </a:cubicBezTo>
                <a:cubicBezTo>
                  <a:pt x="2868121" y="372327"/>
                  <a:pt x="2873977" y="374939"/>
                  <a:pt x="2858623" y="374226"/>
                </a:cubicBezTo>
                <a:cubicBezTo>
                  <a:pt x="2838204" y="373435"/>
                  <a:pt x="2821821" y="386256"/>
                  <a:pt x="2805280" y="419339"/>
                </a:cubicBezTo>
                <a:cubicBezTo>
                  <a:pt x="2749562" y="530695"/>
                  <a:pt x="2574969" y="721196"/>
                  <a:pt x="2455698" y="800736"/>
                </a:cubicBezTo>
                <a:cubicBezTo>
                  <a:pt x="2401801" y="836668"/>
                  <a:pt x="2306590" y="868167"/>
                  <a:pt x="2150596" y="907423"/>
                </a:cubicBezTo>
                <a:cubicBezTo>
                  <a:pt x="2126675" y="913478"/>
                  <a:pt x="2058591" y="930039"/>
                  <a:pt x="2017430" y="940112"/>
                </a:cubicBezTo>
                <a:lnTo>
                  <a:pt x="1994131" y="945851"/>
                </a:lnTo>
                <a:lnTo>
                  <a:pt x="1962607" y="945851"/>
                </a:lnTo>
                <a:lnTo>
                  <a:pt x="1985975" y="939714"/>
                </a:lnTo>
                <a:cubicBezTo>
                  <a:pt x="2006394" y="934570"/>
                  <a:pt x="2116801" y="907740"/>
                  <a:pt x="2148697" y="899746"/>
                </a:cubicBezTo>
                <a:cubicBezTo>
                  <a:pt x="2303741" y="860728"/>
                  <a:pt x="2398398" y="829308"/>
                  <a:pt x="2451266" y="794088"/>
                </a:cubicBezTo>
                <a:cubicBezTo>
                  <a:pt x="2569429" y="715339"/>
                  <a:pt x="2743072" y="525947"/>
                  <a:pt x="2798157" y="415777"/>
                </a:cubicBezTo>
                <a:cubicBezTo>
                  <a:pt x="2815964" y="380162"/>
                  <a:pt x="2834959" y="365283"/>
                  <a:pt x="2858940" y="366312"/>
                </a:cubicBezTo>
                <a:close/>
                <a:moveTo>
                  <a:pt x="4748675" y="259308"/>
                </a:moveTo>
                <a:lnTo>
                  <a:pt x="4748675" y="282893"/>
                </a:lnTo>
                <a:cubicBezTo>
                  <a:pt x="4722581" y="311251"/>
                  <a:pt x="4695474" y="338651"/>
                  <a:pt x="4667393" y="365046"/>
                </a:cubicBezTo>
                <a:cubicBezTo>
                  <a:pt x="4642226" y="388789"/>
                  <a:pt x="4618324" y="407388"/>
                  <a:pt x="4590465" y="425987"/>
                </a:cubicBezTo>
                <a:cubicBezTo>
                  <a:pt x="4581601" y="432002"/>
                  <a:pt x="4572421" y="437859"/>
                  <a:pt x="4560786" y="444982"/>
                </a:cubicBezTo>
                <a:cubicBezTo>
                  <a:pt x="4465417" y="504340"/>
                  <a:pt x="4444364" y="518744"/>
                  <a:pt x="4381919" y="573829"/>
                </a:cubicBezTo>
                <a:cubicBezTo>
                  <a:pt x="4307048" y="639915"/>
                  <a:pt x="4286867" y="655506"/>
                  <a:pt x="4260116" y="665241"/>
                </a:cubicBezTo>
                <a:cubicBezTo>
                  <a:pt x="4238430" y="673155"/>
                  <a:pt x="4226954" y="673630"/>
                  <a:pt x="4165063" y="671731"/>
                </a:cubicBezTo>
                <a:cubicBezTo>
                  <a:pt x="4143219" y="671097"/>
                  <a:pt x="4126837" y="670781"/>
                  <a:pt x="4107604" y="670781"/>
                </a:cubicBezTo>
                <a:cubicBezTo>
                  <a:pt x="4042152" y="670781"/>
                  <a:pt x="3998780" y="692150"/>
                  <a:pt x="3953826" y="735838"/>
                </a:cubicBezTo>
                <a:cubicBezTo>
                  <a:pt x="3950344" y="739241"/>
                  <a:pt x="3918053" y="772561"/>
                  <a:pt x="3908872" y="780634"/>
                </a:cubicBezTo>
                <a:cubicBezTo>
                  <a:pt x="3890114" y="797175"/>
                  <a:pt x="3873573" y="805327"/>
                  <a:pt x="3854342" y="805327"/>
                </a:cubicBezTo>
                <a:cubicBezTo>
                  <a:pt x="3813978" y="805327"/>
                  <a:pt x="3802107" y="806118"/>
                  <a:pt x="3786594" y="810550"/>
                </a:cubicBezTo>
                <a:cubicBezTo>
                  <a:pt x="3765462" y="816724"/>
                  <a:pt x="3744726" y="829308"/>
                  <a:pt x="3692807" y="867139"/>
                </a:cubicBezTo>
                <a:cubicBezTo>
                  <a:pt x="3615246" y="923569"/>
                  <a:pt x="3551534" y="939872"/>
                  <a:pt x="3450704" y="939872"/>
                </a:cubicBezTo>
                <a:cubicBezTo>
                  <a:pt x="3441583" y="939872"/>
                  <a:pt x="3431655" y="941628"/>
                  <a:pt x="3421124" y="944953"/>
                </a:cubicBezTo>
                <a:lnTo>
                  <a:pt x="3419066" y="945851"/>
                </a:lnTo>
                <a:lnTo>
                  <a:pt x="3380425" y="945851"/>
                </a:lnTo>
                <a:lnTo>
                  <a:pt x="3382996" y="944245"/>
                </a:lnTo>
                <a:cubicBezTo>
                  <a:pt x="3407521" y="931290"/>
                  <a:pt x="3430621" y="924043"/>
                  <a:pt x="3450704" y="924043"/>
                </a:cubicBezTo>
                <a:cubicBezTo>
                  <a:pt x="3548528" y="924043"/>
                  <a:pt x="3608993" y="908531"/>
                  <a:pt x="3683468" y="854397"/>
                </a:cubicBezTo>
                <a:cubicBezTo>
                  <a:pt x="3736970" y="815457"/>
                  <a:pt x="3758655" y="802161"/>
                  <a:pt x="3782162" y="795354"/>
                </a:cubicBezTo>
                <a:cubicBezTo>
                  <a:pt x="3799732" y="790290"/>
                  <a:pt x="3812236" y="789498"/>
                  <a:pt x="3854342" y="789498"/>
                </a:cubicBezTo>
                <a:cubicBezTo>
                  <a:pt x="3869062" y="789498"/>
                  <a:pt x="3882279" y="782929"/>
                  <a:pt x="3898425" y="768762"/>
                </a:cubicBezTo>
                <a:cubicBezTo>
                  <a:pt x="3906972" y="761164"/>
                  <a:pt x="3938867" y="728240"/>
                  <a:pt x="3942746" y="724441"/>
                </a:cubicBezTo>
                <a:cubicBezTo>
                  <a:pt x="3990549" y="678141"/>
                  <a:pt x="4037561" y="654952"/>
                  <a:pt x="4107604" y="654952"/>
                </a:cubicBezTo>
                <a:cubicBezTo>
                  <a:pt x="4126994" y="654952"/>
                  <a:pt x="4143535" y="655269"/>
                  <a:pt x="4165538" y="655902"/>
                </a:cubicBezTo>
                <a:cubicBezTo>
                  <a:pt x="4224976" y="657722"/>
                  <a:pt x="4235739" y="657247"/>
                  <a:pt x="4254734" y="650362"/>
                </a:cubicBezTo>
                <a:cubicBezTo>
                  <a:pt x="4278714" y="641656"/>
                  <a:pt x="4298501" y="626381"/>
                  <a:pt x="4371472" y="561957"/>
                </a:cubicBezTo>
                <a:cubicBezTo>
                  <a:pt x="4434788" y="506081"/>
                  <a:pt x="4456315" y="491360"/>
                  <a:pt x="4552476" y="431606"/>
                </a:cubicBezTo>
                <a:cubicBezTo>
                  <a:pt x="4563873" y="424483"/>
                  <a:pt x="4572974" y="418705"/>
                  <a:pt x="4581680" y="412849"/>
                </a:cubicBezTo>
                <a:cubicBezTo>
                  <a:pt x="4608312" y="395271"/>
                  <a:pt x="4633361" y="375413"/>
                  <a:pt x="4656551" y="353491"/>
                </a:cubicBezTo>
                <a:cubicBezTo>
                  <a:pt x="4689158" y="322782"/>
                  <a:pt x="4720025" y="291362"/>
                  <a:pt x="4748675" y="259308"/>
                </a:cubicBezTo>
                <a:close/>
                <a:moveTo>
                  <a:pt x="3538160" y="215620"/>
                </a:moveTo>
                <a:lnTo>
                  <a:pt x="3538217" y="215625"/>
                </a:lnTo>
                <a:lnTo>
                  <a:pt x="3483826" y="228185"/>
                </a:lnTo>
                <a:cubicBezTo>
                  <a:pt x="3468175" y="234101"/>
                  <a:pt x="3455334" y="241659"/>
                  <a:pt x="3446272" y="250603"/>
                </a:cubicBezTo>
                <a:cubicBezTo>
                  <a:pt x="3426248" y="270389"/>
                  <a:pt x="3425061" y="296269"/>
                  <a:pt x="3446114" y="328164"/>
                </a:cubicBezTo>
                <a:cubicBezTo>
                  <a:pt x="3475634" y="373119"/>
                  <a:pt x="3503889" y="403431"/>
                  <a:pt x="3539504" y="422900"/>
                </a:cubicBezTo>
                <a:cubicBezTo>
                  <a:pt x="3584617" y="447514"/>
                  <a:pt x="3637881" y="451155"/>
                  <a:pt x="3702701" y="429548"/>
                </a:cubicBezTo>
                <a:cubicBezTo>
                  <a:pt x="3778601" y="404222"/>
                  <a:pt x="3824900" y="381112"/>
                  <a:pt x="3839937" y="359743"/>
                </a:cubicBezTo>
                <a:cubicBezTo>
                  <a:pt x="3855291" y="337978"/>
                  <a:pt x="3835980" y="316609"/>
                  <a:pt x="3773852" y="294527"/>
                </a:cubicBezTo>
                <a:cubicBezTo>
                  <a:pt x="3735545" y="280915"/>
                  <a:pt x="3706578" y="268410"/>
                  <a:pt x="3668747" y="250206"/>
                </a:cubicBezTo>
                <a:cubicBezTo>
                  <a:pt x="3622527" y="227967"/>
                  <a:pt x="3617937" y="225909"/>
                  <a:pt x="3601475" y="220844"/>
                </a:cubicBezTo>
                <a:lnTo>
                  <a:pt x="3538217" y="215625"/>
                </a:lnTo>
                <a:lnTo>
                  <a:pt x="3538238" y="215620"/>
                </a:lnTo>
                <a:close/>
                <a:moveTo>
                  <a:pt x="904385" y="207785"/>
                </a:moveTo>
                <a:cubicBezTo>
                  <a:pt x="903356" y="207785"/>
                  <a:pt x="901615" y="208023"/>
                  <a:pt x="899162" y="208418"/>
                </a:cubicBezTo>
                <a:cubicBezTo>
                  <a:pt x="878529" y="211592"/>
                  <a:pt x="858766" y="218945"/>
                  <a:pt x="841069" y="230025"/>
                </a:cubicBezTo>
                <a:cubicBezTo>
                  <a:pt x="807987" y="250919"/>
                  <a:pt x="785827" y="283685"/>
                  <a:pt x="779574" y="331013"/>
                </a:cubicBezTo>
                <a:cubicBezTo>
                  <a:pt x="764616" y="442686"/>
                  <a:pt x="790338" y="477035"/>
                  <a:pt x="861410" y="453371"/>
                </a:cubicBezTo>
                <a:cubicBezTo>
                  <a:pt x="960024" y="420447"/>
                  <a:pt x="1032837" y="362117"/>
                  <a:pt x="1032837" y="290887"/>
                </a:cubicBezTo>
                <a:cubicBezTo>
                  <a:pt x="1032837" y="254797"/>
                  <a:pt x="1009252" y="231528"/>
                  <a:pt x="969284" y="218470"/>
                </a:cubicBezTo>
                <a:cubicBezTo>
                  <a:pt x="948303" y="211703"/>
                  <a:pt x="926427" y="208102"/>
                  <a:pt x="904385" y="207785"/>
                </a:cubicBezTo>
                <a:close/>
                <a:moveTo>
                  <a:pt x="3537288" y="207706"/>
                </a:moveTo>
                <a:cubicBezTo>
                  <a:pt x="3561902" y="204778"/>
                  <a:pt x="3582401" y="206677"/>
                  <a:pt x="3603771" y="213246"/>
                </a:cubicBezTo>
                <a:cubicBezTo>
                  <a:pt x="3620786" y="218470"/>
                  <a:pt x="3625455" y="220607"/>
                  <a:pt x="3672152" y="243083"/>
                </a:cubicBezTo>
                <a:cubicBezTo>
                  <a:pt x="3709744" y="261208"/>
                  <a:pt x="3738553" y="273634"/>
                  <a:pt x="3776542" y="287088"/>
                </a:cubicBezTo>
                <a:cubicBezTo>
                  <a:pt x="3842865" y="310594"/>
                  <a:pt x="3866134" y="336395"/>
                  <a:pt x="3846427" y="364333"/>
                </a:cubicBezTo>
                <a:cubicBezTo>
                  <a:pt x="3829965" y="387602"/>
                  <a:pt x="3782794" y="411187"/>
                  <a:pt x="3705233" y="436988"/>
                </a:cubicBezTo>
                <a:cubicBezTo>
                  <a:pt x="3638357" y="459307"/>
                  <a:pt x="3582717" y="455587"/>
                  <a:pt x="3535626" y="429865"/>
                </a:cubicBezTo>
                <a:cubicBezTo>
                  <a:pt x="3498825" y="409683"/>
                  <a:pt x="3469699" y="378421"/>
                  <a:pt x="3439465" y="332517"/>
                </a:cubicBezTo>
                <a:cubicBezTo>
                  <a:pt x="3416513" y="297615"/>
                  <a:pt x="3417859" y="267619"/>
                  <a:pt x="3440732" y="244983"/>
                </a:cubicBezTo>
                <a:cubicBezTo>
                  <a:pt x="3460359" y="225593"/>
                  <a:pt x="3495104" y="212771"/>
                  <a:pt x="3537288" y="207785"/>
                </a:cubicBezTo>
                <a:close/>
                <a:moveTo>
                  <a:pt x="903910" y="199871"/>
                </a:moveTo>
                <a:cubicBezTo>
                  <a:pt x="926926" y="200393"/>
                  <a:pt x="949751" y="204121"/>
                  <a:pt x="971737" y="210951"/>
                </a:cubicBezTo>
                <a:cubicBezTo>
                  <a:pt x="1014634" y="225039"/>
                  <a:pt x="1040751" y="250761"/>
                  <a:pt x="1040751" y="290887"/>
                </a:cubicBezTo>
                <a:cubicBezTo>
                  <a:pt x="1040751" y="366787"/>
                  <a:pt x="965485" y="427016"/>
                  <a:pt x="863942" y="460810"/>
                </a:cubicBezTo>
                <a:cubicBezTo>
                  <a:pt x="786223" y="486770"/>
                  <a:pt x="756148" y="446644"/>
                  <a:pt x="771660" y="329905"/>
                </a:cubicBezTo>
                <a:cubicBezTo>
                  <a:pt x="778308" y="280202"/>
                  <a:pt x="801893" y="245458"/>
                  <a:pt x="836875" y="223377"/>
                </a:cubicBezTo>
                <a:cubicBezTo>
                  <a:pt x="857199" y="210658"/>
                  <a:pt x="880096" y="202625"/>
                  <a:pt x="903910" y="199871"/>
                </a:cubicBezTo>
                <a:close/>
                <a:moveTo>
                  <a:pt x="955354" y="142491"/>
                </a:moveTo>
                <a:cubicBezTo>
                  <a:pt x="893226" y="141145"/>
                  <a:pt x="853100" y="143520"/>
                  <a:pt x="819226" y="152780"/>
                </a:cubicBezTo>
                <a:cubicBezTo>
                  <a:pt x="777121" y="164097"/>
                  <a:pt x="750607" y="185704"/>
                  <a:pt x="739844" y="220844"/>
                </a:cubicBezTo>
                <a:cubicBezTo>
                  <a:pt x="735652" y="234600"/>
                  <a:pt x="731431" y="248339"/>
                  <a:pt x="727181" y="262078"/>
                </a:cubicBezTo>
                <a:cubicBezTo>
                  <a:pt x="721799" y="279490"/>
                  <a:pt x="717129" y="295082"/>
                  <a:pt x="712776" y="310356"/>
                </a:cubicBezTo>
                <a:cubicBezTo>
                  <a:pt x="705653" y="334892"/>
                  <a:pt x="699480" y="357764"/>
                  <a:pt x="694098" y="379450"/>
                </a:cubicBezTo>
                <a:cubicBezTo>
                  <a:pt x="666951" y="489303"/>
                  <a:pt x="663469" y="560928"/>
                  <a:pt x="690932" y="580477"/>
                </a:cubicBezTo>
                <a:cubicBezTo>
                  <a:pt x="739764" y="615459"/>
                  <a:pt x="839170" y="607782"/>
                  <a:pt x="892118" y="572562"/>
                </a:cubicBezTo>
                <a:cubicBezTo>
                  <a:pt x="960657" y="526817"/>
                  <a:pt x="1084677" y="394567"/>
                  <a:pt x="1104226" y="329351"/>
                </a:cubicBezTo>
                <a:cubicBezTo>
                  <a:pt x="1122429" y="268647"/>
                  <a:pt x="1129077" y="236673"/>
                  <a:pt x="1125832" y="206202"/>
                </a:cubicBezTo>
                <a:cubicBezTo>
                  <a:pt x="1121637" y="165839"/>
                  <a:pt x="1097023" y="144469"/>
                  <a:pt x="1044709" y="144469"/>
                </a:cubicBezTo>
                <a:cubicBezTo>
                  <a:pt x="1029117" y="144469"/>
                  <a:pt x="1016771" y="144153"/>
                  <a:pt x="986063" y="143283"/>
                </a:cubicBezTo>
                <a:close/>
                <a:moveTo>
                  <a:pt x="955513" y="134576"/>
                </a:moveTo>
                <a:lnTo>
                  <a:pt x="986300" y="135368"/>
                </a:lnTo>
                <a:cubicBezTo>
                  <a:pt x="1016929" y="136238"/>
                  <a:pt x="1029196" y="136555"/>
                  <a:pt x="1044709" y="136555"/>
                </a:cubicBezTo>
                <a:cubicBezTo>
                  <a:pt x="1101059" y="136555"/>
                  <a:pt x="1129077" y="160932"/>
                  <a:pt x="1133746" y="205411"/>
                </a:cubicBezTo>
                <a:cubicBezTo>
                  <a:pt x="1137070" y="237227"/>
                  <a:pt x="1130343" y="269834"/>
                  <a:pt x="1111823" y="331568"/>
                </a:cubicBezTo>
                <a:cubicBezTo>
                  <a:pt x="1091562" y="398999"/>
                  <a:pt x="966514" y="532436"/>
                  <a:pt x="896550" y="579132"/>
                </a:cubicBezTo>
                <a:cubicBezTo>
                  <a:pt x="841069" y="616092"/>
                  <a:pt x="738102" y="624006"/>
                  <a:pt x="686263" y="586967"/>
                </a:cubicBezTo>
                <a:cubicBezTo>
                  <a:pt x="654684" y="564411"/>
                  <a:pt x="658325" y="491360"/>
                  <a:pt x="686421" y="377551"/>
                </a:cubicBezTo>
                <a:cubicBezTo>
                  <a:pt x="691803" y="355786"/>
                  <a:pt x="698055" y="332833"/>
                  <a:pt x="705178" y="308220"/>
                </a:cubicBezTo>
                <a:cubicBezTo>
                  <a:pt x="712881" y="281366"/>
                  <a:pt x="720928" y="254615"/>
                  <a:pt x="729317" y="227967"/>
                </a:cubicBezTo>
                <a:lnTo>
                  <a:pt x="732246" y="218470"/>
                </a:lnTo>
                <a:cubicBezTo>
                  <a:pt x="743959" y="180480"/>
                  <a:pt x="772610" y="157133"/>
                  <a:pt x="817168" y="145103"/>
                </a:cubicBezTo>
                <a:cubicBezTo>
                  <a:pt x="851992" y="135605"/>
                  <a:pt x="892672" y="133231"/>
                  <a:pt x="955513" y="134576"/>
                </a:cubicBezTo>
                <a:close/>
                <a:moveTo>
                  <a:pt x="4748675" y="133231"/>
                </a:moveTo>
                <a:lnTo>
                  <a:pt x="4748675" y="148268"/>
                </a:lnTo>
                <a:cubicBezTo>
                  <a:pt x="4733084" y="173357"/>
                  <a:pt x="4721766" y="190848"/>
                  <a:pt x="4710686" y="206994"/>
                </a:cubicBezTo>
                <a:cubicBezTo>
                  <a:pt x="4675704" y="258279"/>
                  <a:pt x="4643730" y="293420"/>
                  <a:pt x="4600676" y="325710"/>
                </a:cubicBezTo>
                <a:cubicBezTo>
                  <a:pt x="4574636" y="345180"/>
                  <a:pt x="4558571" y="355390"/>
                  <a:pt x="4482828" y="401769"/>
                </a:cubicBezTo>
                <a:cubicBezTo>
                  <a:pt x="4467894" y="410870"/>
                  <a:pt x="4453039" y="420106"/>
                  <a:pt x="4438270" y="429469"/>
                </a:cubicBezTo>
                <a:cubicBezTo>
                  <a:pt x="4377329" y="468250"/>
                  <a:pt x="4341239" y="496900"/>
                  <a:pt x="4324618" y="522543"/>
                </a:cubicBezTo>
                <a:cubicBezTo>
                  <a:pt x="4300875" y="559187"/>
                  <a:pt x="4271591" y="581031"/>
                  <a:pt x="4233761" y="592586"/>
                </a:cubicBezTo>
                <a:cubicBezTo>
                  <a:pt x="4204635" y="601450"/>
                  <a:pt x="4179150" y="603825"/>
                  <a:pt x="4118763" y="605487"/>
                </a:cubicBezTo>
                <a:cubicBezTo>
                  <a:pt x="4019833" y="608178"/>
                  <a:pt x="3972821" y="614826"/>
                  <a:pt x="3911404" y="642685"/>
                </a:cubicBezTo>
                <a:cubicBezTo>
                  <a:pt x="3888334" y="653179"/>
                  <a:pt x="3865730" y="664663"/>
                  <a:pt x="3843657" y="677112"/>
                </a:cubicBezTo>
                <a:cubicBezTo>
                  <a:pt x="3809625" y="696345"/>
                  <a:pt x="3714334" y="757998"/>
                  <a:pt x="3700009" y="766309"/>
                </a:cubicBezTo>
                <a:cubicBezTo>
                  <a:pt x="3639860" y="801369"/>
                  <a:pt x="3588969" y="817198"/>
                  <a:pt x="3521934" y="817198"/>
                </a:cubicBezTo>
                <a:cubicBezTo>
                  <a:pt x="3428593" y="817198"/>
                  <a:pt x="3358253" y="840076"/>
                  <a:pt x="3269681" y="910255"/>
                </a:cubicBezTo>
                <a:lnTo>
                  <a:pt x="3228385" y="945851"/>
                </a:lnTo>
                <a:lnTo>
                  <a:pt x="3216199" y="945851"/>
                </a:lnTo>
                <a:lnTo>
                  <a:pt x="3265538" y="903412"/>
                </a:lnTo>
                <a:cubicBezTo>
                  <a:pt x="3355193" y="832564"/>
                  <a:pt x="3426862" y="809284"/>
                  <a:pt x="3521934" y="809284"/>
                </a:cubicBezTo>
                <a:cubicBezTo>
                  <a:pt x="3587466" y="809284"/>
                  <a:pt x="3637010" y="793851"/>
                  <a:pt x="3696052" y="759423"/>
                </a:cubicBezTo>
                <a:cubicBezTo>
                  <a:pt x="3710140" y="751271"/>
                  <a:pt x="3805430" y="689617"/>
                  <a:pt x="3839779" y="670227"/>
                </a:cubicBezTo>
                <a:cubicBezTo>
                  <a:pt x="3862178" y="657643"/>
                  <a:pt x="3884575" y="646246"/>
                  <a:pt x="3908082" y="635482"/>
                </a:cubicBezTo>
                <a:cubicBezTo>
                  <a:pt x="3970763" y="606990"/>
                  <a:pt x="4018645" y="600263"/>
                  <a:pt x="4118605" y="597493"/>
                </a:cubicBezTo>
                <a:cubicBezTo>
                  <a:pt x="4178201" y="595910"/>
                  <a:pt x="4203290" y="593615"/>
                  <a:pt x="4231465" y="584988"/>
                </a:cubicBezTo>
                <a:cubicBezTo>
                  <a:pt x="4267476" y="573908"/>
                  <a:pt x="4295256" y="553331"/>
                  <a:pt x="4317971" y="518269"/>
                </a:cubicBezTo>
                <a:cubicBezTo>
                  <a:pt x="4335382" y="491281"/>
                  <a:pt x="4372184" y="462235"/>
                  <a:pt x="4433996" y="422821"/>
                </a:cubicBezTo>
                <a:cubicBezTo>
                  <a:pt x="4446739" y="414669"/>
                  <a:pt x="4459877" y="406596"/>
                  <a:pt x="4478713" y="395120"/>
                </a:cubicBezTo>
                <a:cubicBezTo>
                  <a:pt x="4554138" y="348821"/>
                  <a:pt x="4570204" y="338690"/>
                  <a:pt x="4595927" y="319379"/>
                </a:cubicBezTo>
                <a:cubicBezTo>
                  <a:pt x="4638189" y="287721"/>
                  <a:pt x="4669531" y="253135"/>
                  <a:pt x="4704196" y="202482"/>
                </a:cubicBezTo>
                <a:cubicBezTo>
                  <a:pt x="4719606" y="179784"/>
                  <a:pt x="4734438" y="156690"/>
                  <a:pt x="4748675" y="133231"/>
                </a:cubicBezTo>
                <a:close/>
                <a:moveTo>
                  <a:pt x="1004136" y="87164"/>
                </a:moveTo>
                <a:cubicBezTo>
                  <a:pt x="978479" y="88084"/>
                  <a:pt x="950111" y="91344"/>
                  <a:pt x="918790" y="96904"/>
                </a:cubicBezTo>
                <a:cubicBezTo>
                  <a:pt x="892672" y="101573"/>
                  <a:pt x="874785" y="103077"/>
                  <a:pt x="832205" y="105214"/>
                </a:cubicBezTo>
                <a:cubicBezTo>
                  <a:pt x="779812" y="107826"/>
                  <a:pt x="759155" y="111387"/>
                  <a:pt x="738498" y="124683"/>
                </a:cubicBezTo>
                <a:cubicBezTo>
                  <a:pt x="712776" y="141304"/>
                  <a:pt x="695602" y="172882"/>
                  <a:pt x="684522" y="228363"/>
                </a:cubicBezTo>
                <a:cubicBezTo>
                  <a:pt x="678427" y="258754"/>
                  <a:pt x="672175" y="286534"/>
                  <a:pt x="659591" y="340511"/>
                </a:cubicBezTo>
                <a:lnTo>
                  <a:pt x="658641" y="344468"/>
                </a:lnTo>
                <a:cubicBezTo>
                  <a:pt x="636006" y="441341"/>
                  <a:pt x="627538" y="481071"/>
                  <a:pt x="621443" y="525709"/>
                </a:cubicBezTo>
                <a:cubicBezTo>
                  <a:pt x="613292" y="583959"/>
                  <a:pt x="615191" y="623532"/>
                  <a:pt x="628566" y="644980"/>
                </a:cubicBezTo>
                <a:cubicBezTo>
                  <a:pt x="666714" y="705921"/>
                  <a:pt x="830702" y="689855"/>
                  <a:pt x="939525" y="612135"/>
                </a:cubicBezTo>
                <a:cubicBezTo>
                  <a:pt x="1037902" y="541854"/>
                  <a:pt x="1083015" y="490332"/>
                  <a:pt x="1120292" y="415777"/>
                </a:cubicBezTo>
                <a:cubicBezTo>
                  <a:pt x="1174585" y="307191"/>
                  <a:pt x="1205372" y="186258"/>
                  <a:pt x="1168332" y="143124"/>
                </a:cubicBezTo>
                <a:cubicBezTo>
                  <a:pt x="1133667" y="102701"/>
                  <a:pt x="1081105" y="84404"/>
                  <a:pt x="1004136" y="87164"/>
                </a:cubicBezTo>
                <a:close/>
                <a:moveTo>
                  <a:pt x="1004642" y="79247"/>
                </a:moveTo>
                <a:cubicBezTo>
                  <a:pt x="1083559" y="76539"/>
                  <a:pt x="1138080" y="95578"/>
                  <a:pt x="1174348" y="137901"/>
                </a:cubicBezTo>
                <a:cubicBezTo>
                  <a:pt x="1214553" y="184833"/>
                  <a:pt x="1183291" y="307428"/>
                  <a:pt x="1127415" y="419260"/>
                </a:cubicBezTo>
                <a:cubicBezTo>
                  <a:pt x="1089504" y="495080"/>
                  <a:pt x="1043521" y="547553"/>
                  <a:pt x="944116" y="618625"/>
                </a:cubicBezTo>
                <a:cubicBezTo>
                  <a:pt x="832126" y="698561"/>
                  <a:pt x="663153" y="715181"/>
                  <a:pt x="621918" y="649096"/>
                </a:cubicBezTo>
                <a:cubicBezTo>
                  <a:pt x="607197" y="625589"/>
                  <a:pt x="605298" y="584672"/>
                  <a:pt x="613529" y="524601"/>
                </a:cubicBezTo>
                <a:cubicBezTo>
                  <a:pt x="619702" y="479647"/>
                  <a:pt x="628250" y="439837"/>
                  <a:pt x="650964" y="342727"/>
                </a:cubicBezTo>
                <a:lnTo>
                  <a:pt x="651914" y="338690"/>
                </a:lnTo>
                <a:cubicBezTo>
                  <a:pt x="664498" y="284872"/>
                  <a:pt x="670671" y="257092"/>
                  <a:pt x="676765" y="226780"/>
                </a:cubicBezTo>
                <a:cubicBezTo>
                  <a:pt x="688241" y="169400"/>
                  <a:pt x="706366" y="136001"/>
                  <a:pt x="734224" y="118035"/>
                </a:cubicBezTo>
                <a:cubicBezTo>
                  <a:pt x="756464" y="103789"/>
                  <a:pt x="777991" y="99990"/>
                  <a:pt x="831810" y="97299"/>
                </a:cubicBezTo>
                <a:cubicBezTo>
                  <a:pt x="873994" y="95163"/>
                  <a:pt x="891643" y="93659"/>
                  <a:pt x="917365" y="89148"/>
                </a:cubicBezTo>
                <a:cubicBezTo>
                  <a:pt x="949319" y="83469"/>
                  <a:pt x="978336" y="80150"/>
                  <a:pt x="1004642" y="79247"/>
                </a:cubicBezTo>
                <a:close/>
                <a:moveTo>
                  <a:pt x="4744473" y="0"/>
                </a:moveTo>
                <a:lnTo>
                  <a:pt x="4748675" y="0"/>
                </a:lnTo>
                <a:lnTo>
                  <a:pt x="4748675" y="10003"/>
                </a:lnTo>
                <a:cubicBezTo>
                  <a:pt x="4717017" y="74506"/>
                  <a:pt x="4681244" y="127532"/>
                  <a:pt x="4648162" y="151672"/>
                </a:cubicBezTo>
                <a:cubicBezTo>
                  <a:pt x="4628296" y="166076"/>
                  <a:pt x="4605582" y="183488"/>
                  <a:pt x="4576615" y="206440"/>
                </a:cubicBezTo>
                <a:cubicBezTo>
                  <a:pt x="4560129" y="219515"/>
                  <a:pt x="4543692" y="232652"/>
                  <a:pt x="4527308" y="245854"/>
                </a:cubicBezTo>
                <a:lnTo>
                  <a:pt x="4517256" y="253926"/>
                </a:lnTo>
                <a:cubicBezTo>
                  <a:pt x="4504419" y="264231"/>
                  <a:pt x="4491574" y="274520"/>
                  <a:pt x="4478713" y="284793"/>
                </a:cubicBezTo>
                <a:cubicBezTo>
                  <a:pt x="4418959" y="332280"/>
                  <a:pt x="4376617" y="364333"/>
                  <a:pt x="4339340" y="389185"/>
                </a:cubicBezTo>
                <a:cubicBezTo>
                  <a:pt x="4314805" y="405488"/>
                  <a:pt x="4308789" y="411187"/>
                  <a:pt x="4275549" y="445614"/>
                </a:cubicBezTo>
                <a:cubicBezTo>
                  <a:pt x="4229329" y="493655"/>
                  <a:pt x="4182791" y="513837"/>
                  <a:pt x="4044844" y="532278"/>
                </a:cubicBezTo>
                <a:cubicBezTo>
                  <a:pt x="3955409" y="544149"/>
                  <a:pt x="3886237" y="571138"/>
                  <a:pt x="3801473" y="619891"/>
                </a:cubicBezTo>
                <a:cubicBezTo>
                  <a:pt x="3788414" y="627331"/>
                  <a:pt x="3743935" y="653686"/>
                  <a:pt x="3746309" y="652340"/>
                </a:cubicBezTo>
                <a:cubicBezTo>
                  <a:pt x="3724940" y="664845"/>
                  <a:pt x="3709190" y="673630"/>
                  <a:pt x="3693757" y="681307"/>
                </a:cubicBezTo>
                <a:cubicBezTo>
                  <a:pt x="3649199" y="703468"/>
                  <a:pt x="3610893" y="714310"/>
                  <a:pt x="3569421" y="714310"/>
                </a:cubicBezTo>
                <a:cubicBezTo>
                  <a:pt x="3433846" y="714310"/>
                  <a:pt x="3241446" y="805406"/>
                  <a:pt x="3160798" y="894998"/>
                </a:cubicBezTo>
                <a:lnTo>
                  <a:pt x="3109064" y="945851"/>
                </a:lnTo>
                <a:lnTo>
                  <a:pt x="3097836" y="945851"/>
                </a:lnTo>
                <a:lnTo>
                  <a:pt x="3154941" y="889774"/>
                </a:lnTo>
                <a:cubicBezTo>
                  <a:pt x="3237014" y="798521"/>
                  <a:pt x="3431551" y="706396"/>
                  <a:pt x="3569421" y="706396"/>
                </a:cubicBezTo>
                <a:cubicBezTo>
                  <a:pt x="3609547" y="706396"/>
                  <a:pt x="3646745" y="695870"/>
                  <a:pt x="3690195" y="674184"/>
                </a:cubicBezTo>
                <a:cubicBezTo>
                  <a:pt x="3705471" y="666586"/>
                  <a:pt x="3721062" y="657960"/>
                  <a:pt x="3742274" y="645534"/>
                </a:cubicBezTo>
                <a:cubicBezTo>
                  <a:pt x="3739898" y="646958"/>
                  <a:pt x="3784458" y="620524"/>
                  <a:pt x="3797516" y="613006"/>
                </a:cubicBezTo>
                <a:cubicBezTo>
                  <a:pt x="3883150" y="563857"/>
                  <a:pt x="3953114" y="536473"/>
                  <a:pt x="4043734" y="524363"/>
                </a:cubicBezTo>
                <a:cubicBezTo>
                  <a:pt x="4180101" y="506160"/>
                  <a:pt x="4224976" y="486770"/>
                  <a:pt x="4269850" y="440153"/>
                </a:cubicBezTo>
                <a:cubicBezTo>
                  <a:pt x="4303487" y="405251"/>
                  <a:pt x="4309739" y="399315"/>
                  <a:pt x="4334907" y="382536"/>
                </a:cubicBezTo>
                <a:cubicBezTo>
                  <a:pt x="4371947" y="357923"/>
                  <a:pt x="4414131" y="326027"/>
                  <a:pt x="4473806" y="278540"/>
                </a:cubicBezTo>
                <a:cubicBezTo>
                  <a:pt x="4486659" y="268315"/>
                  <a:pt x="4499480" y="258050"/>
                  <a:pt x="4512270" y="247753"/>
                </a:cubicBezTo>
                <a:lnTo>
                  <a:pt x="4522401" y="239680"/>
                </a:lnTo>
                <a:cubicBezTo>
                  <a:pt x="4538823" y="226527"/>
                  <a:pt x="4555262" y="213389"/>
                  <a:pt x="4571709" y="200266"/>
                </a:cubicBezTo>
                <a:cubicBezTo>
                  <a:pt x="4600754" y="177314"/>
                  <a:pt x="4623548" y="159744"/>
                  <a:pt x="4643492" y="145261"/>
                </a:cubicBezTo>
                <a:cubicBezTo>
                  <a:pt x="4669432" y="126326"/>
                  <a:pt x="4697241" y="88781"/>
                  <a:pt x="4723314" y="41677"/>
                </a:cubicBezTo>
                <a:close/>
                <a:moveTo>
                  <a:pt x="4501634" y="0"/>
                </a:moveTo>
                <a:lnTo>
                  <a:pt x="4572175" y="0"/>
                </a:lnTo>
                <a:lnTo>
                  <a:pt x="4563842" y="6356"/>
                </a:lnTo>
                <a:cubicBezTo>
                  <a:pt x="4541772" y="20183"/>
                  <a:pt x="4524677" y="20865"/>
                  <a:pt x="4509184" y="8103"/>
                </a:cubicBezTo>
                <a:close/>
                <a:moveTo>
                  <a:pt x="4433604" y="0"/>
                </a:moveTo>
                <a:lnTo>
                  <a:pt x="4441790" y="0"/>
                </a:lnTo>
                <a:lnTo>
                  <a:pt x="4447372" y="22587"/>
                </a:lnTo>
                <a:cubicBezTo>
                  <a:pt x="4458927" y="67699"/>
                  <a:pt x="4468108" y="90493"/>
                  <a:pt x="4481246" y="101415"/>
                </a:cubicBezTo>
                <a:cubicBezTo>
                  <a:pt x="4496046" y="113761"/>
                  <a:pt x="4516782" y="108775"/>
                  <a:pt x="4548281" y="82104"/>
                </a:cubicBezTo>
                <a:cubicBezTo>
                  <a:pt x="4571668" y="62318"/>
                  <a:pt x="4592563" y="41394"/>
                  <a:pt x="4611024" y="19481"/>
                </a:cubicBezTo>
                <a:lnTo>
                  <a:pt x="4624705" y="0"/>
                </a:lnTo>
                <a:lnTo>
                  <a:pt x="4634324" y="0"/>
                </a:lnTo>
                <a:lnTo>
                  <a:pt x="4617100" y="24544"/>
                </a:lnTo>
                <a:cubicBezTo>
                  <a:pt x="4598341" y="46825"/>
                  <a:pt x="4577110" y="68095"/>
                  <a:pt x="4553347" y="88198"/>
                </a:cubicBezTo>
                <a:cubicBezTo>
                  <a:pt x="4519314" y="116927"/>
                  <a:pt x="4494701" y="122942"/>
                  <a:pt x="4476181" y="107509"/>
                </a:cubicBezTo>
                <a:cubicBezTo>
                  <a:pt x="4461301" y="95083"/>
                  <a:pt x="4451645" y="71340"/>
                  <a:pt x="4439696" y="24566"/>
                </a:cubicBezTo>
                <a:cubicBezTo>
                  <a:pt x="4439103" y="22291"/>
                  <a:pt x="4438097" y="18269"/>
                  <a:pt x="4436889" y="13377"/>
                </a:cubicBezTo>
                <a:close/>
                <a:moveTo>
                  <a:pt x="4396953" y="0"/>
                </a:moveTo>
                <a:lnTo>
                  <a:pt x="4405139" y="0"/>
                </a:lnTo>
                <a:lnTo>
                  <a:pt x="4422520" y="56698"/>
                </a:lnTo>
                <a:cubicBezTo>
                  <a:pt x="4424801" y="65808"/>
                  <a:pt x="4427016" y="74941"/>
                  <a:pt x="4429169" y="84082"/>
                </a:cubicBezTo>
                <a:cubicBezTo>
                  <a:pt x="4443889" y="144390"/>
                  <a:pt x="4454257" y="168846"/>
                  <a:pt x="4473173" y="176444"/>
                </a:cubicBezTo>
                <a:cubicBezTo>
                  <a:pt x="4490664" y="183409"/>
                  <a:pt x="4510371" y="181193"/>
                  <a:pt x="4532295" y="170746"/>
                </a:cubicBezTo>
                <a:cubicBezTo>
                  <a:pt x="4559836" y="157370"/>
                  <a:pt x="4589436" y="131648"/>
                  <a:pt x="4620936" y="95796"/>
                </a:cubicBezTo>
                <a:cubicBezTo>
                  <a:pt x="4632966" y="82341"/>
                  <a:pt x="4644442" y="68174"/>
                  <a:pt x="4657263" y="51712"/>
                </a:cubicBezTo>
                <a:lnTo>
                  <a:pt x="4682273" y="19263"/>
                </a:lnTo>
                <a:lnTo>
                  <a:pt x="4694058" y="0"/>
                </a:lnTo>
                <a:lnTo>
                  <a:pt x="4703603" y="0"/>
                </a:lnTo>
                <a:lnTo>
                  <a:pt x="4703122" y="1017"/>
                </a:lnTo>
                <a:cubicBezTo>
                  <a:pt x="4698023" y="10562"/>
                  <a:pt x="4693076" y="18491"/>
                  <a:pt x="4688446" y="24249"/>
                </a:cubicBezTo>
                <a:cubicBezTo>
                  <a:pt x="4684965" y="28602"/>
                  <a:pt x="4667314" y="51633"/>
                  <a:pt x="4663517" y="56619"/>
                </a:cubicBezTo>
                <a:cubicBezTo>
                  <a:pt x="4650615" y="73239"/>
                  <a:pt x="4638981" y="87485"/>
                  <a:pt x="4626952" y="101098"/>
                </a:cubicBezTo>
                <a:cubicBezTo>
                  <a:pt x="4594660" y="137584"/>
                  <a:pt x="4564426" y="163939"/>
                  <a:pt x="4535697" y="177869"/>
                </a:cubicBezTo>
                <a:cubicBezTo>
                  <a:pt x="4512033" y="189265"/>
                  <a:pt x="4490031" y="191719"/>
                  <a:pt x="4470165" y="183725"/>
                </a:cubicBezTo>
                <a:cubicBezTo>
                  <a:pt x="4447688" y="174782"/>
                  <a:pt x="4436926" y="149377"/>
                  <a:pt x="4421491" y="85981"/>
                </a:cubicBezTo>
                <a:cubicBezTo>
                  <a:pt x="4419269" y="76856"/>
                  <a:pt x="4417052" y="67731"/>
                  <a:pt x="4414844" y="58597"/>
                </a:cubicBezTo>
                <a:cubicBezTo>
                  <a:pt x="4411679" y="45935"/>
                  <a:pt x="4408770" y="35151"/>
                  <a:pt x="4405851" y="25545"/>
                </a:cubicBezTo>
                <a:close/>
                <a:moveTo>
                  <a:pt x="3474531" y="0"/>
                </a:moveTo>
                <a:lnTo>
                  <a:pt x="3485714" y="0"/>
                </a:lnTo>
                <a:lnTo>
                  <a:pt x="3463367" y="22112"/>
                </a:lnTo>
                <a:cubicBezTo>
                  <a:pt x="3443739" y="40315"/>
                  <a:pt x="3422529" y="58677"/>
                  <a:pt x="3392770" y="83607"/>
                </a:cubicBezTo>
                <a:cubicBezTo>
                  <a:pt x="3283076" y="175415"/>
                  <a:pt x="3275873" y="181746"/>
                  <a:pt x="3250469" y="211901"/>
                </a:cubicBezTo>
                <a:cubicBezTo>
                  <a:pt x="3216594" y="252106"/>
                  <a:pt x="3214220" y="278382"/>
                  <a:pt x="3246828" y="295873"/>
                </a:cubicBezTo>
                <a:cubicBezTo>
                  <a:pt x="3264477" y="305370"/>
                  <a:pt x="3285608" y="319537"/>
                  <a:pt x="3316000" y="341539"/>
                </a:cubicBezTo>
                <a:cubicBezTo>
                  <a:pt x="3325497" y="348425"/>
                  <a:pt x="3383035" y="390926"/>
                  <a:pt x="3400684" y="403668"/>
                </a:cubicBezTo>
                <a:cubicBezTo>
                  <a:pt x="3433452" y="427736"/>
                  <a:pt x="3467388" y="450165"/>
                  <a:pt x="3502385" y="470862"/>
                </a:cubicBezTo>
                <a:cubicBezTo>
                  <a:pt x="3582005" y="516924"/>
                  <a:pt x="3645400" y="534019"/>
                  <a:pt x="3694706" y="516607"/>
                </a:cubicBezTo>
                <a:cubicBezTo>
                  <a:pt x="3706420" y="512492"/>
                  <a:pt x="3823475" y="473315"/>
                  <a:pt x="3861701" y="459623"/>
                </a:cubicBezTo>
                <a:cubicBezTo>
                  <a:pt x="3938472" y="431923"/>
                  <a:pt x="3995141" y="407308"/>
                  <a:pt x="4033841" y="382695"/>
                </a:cubicBezTo>
                <a:cubicBezTo>
                  <a:pt x="4080062" y="353332"/>
                  <a:pt x="4096366" y="326502"/>
                  <a:pt x="4080537" y="301492"/>
                </a:cubicBezTo>
                <a:cubicBezTo>
                  <a:pt x="4071824" y="287421"/>
                  <a:pt x="4062112" y="273982"/>
                  <a:pt x="4051490" y="261287"/>
                </a:cubicBezTo>
                <a:cubicBezTo>
                  <a:pt x="4036469" y="243733"/>
                  <a:pt x="4018257" y="229178"/>
                  <a:pt x="3997831" y="218390"/>
                </a:cubicBezTo>
                <a:cubicBezTo>
                  <a:pt x="3981368" y="209210"/>
                  <a:pt x="3881646" y="162594"/>
                  <a:pt x="3844606" y="143995"/>
                </a:cubicBezTo>
                <a:cubicBezTo>
                  <a:pt x="3806222" y="124604"/>
                  <a:pt x="3771952" y="98170"/>
                  <a:pt x="3730321" y="58835"/>
                </a:cubicBezTo>
                <a:cubicBezTo>
                  <a:pt x="3724090" y="52900"/>
                  <a:pt x="3698269" y="27642"/>
                  <a:pt x="3680839" y="10877"/>
                </a:cubicBezTo>
                <a:lnTo>
                  <a:pt x="3669380" y="0"/>
                </a:lnTo>
                <a:lnTo>
                  <a:pt x="3680902" y="0"/>
                </a:lnTo>
                <a:lnTo>
                  <a:pt x="3686278" y="5122"/>
                </a:lnTo>
                <a:cubicBezTo>
                  <a:pt x="3703760" y="21969"/>
                  <a:pt x="3729610" y="47240"/>
                  <a:pt x="3735783" y="53058"/>
                </a:cubicBezTo>
                <a:cubicBezTo>
                  <a:pt x="3776938" y="91917"/>
                  <a:pt x="3810655" y="117956"/>
                  <a:pt x="3848168" y="136951"/>
                </a:cubicBezTo>
                <a:lnTo>
                  <a:pt x="3848247" y="136872"/>
                </a:lnTo>
                <a:cubicBezTo>
                  <a:pt x="3884970" y="155471"/>
                  <a:pt x="3984930" y="202087"/>
                  <a:pt x="4001708" y="211505"/>
                </a:cubicBezTo>
                <a:cubicBezTo>
                  <a:pt x="4022952" y="222744"/>
                  <a:pt x="4041882" y="237884"/>
                  <a:pt x="4057505" y="256142"/>
                </a:cubicBezTo>
                <a:cubicBezTo>
                  <a:pt x="4068364" y="269138"/>
                  <a:pt x="4078282" y="282893"/>
                  <a:pt x="4087184" y="297298"/>
                </a:cubicBezTo>
                <a:cubicBezTo>
                  <a:pt x="4106180" y="327214"/>
                  <a:pt x="4087502" y="357923"/>
                  <a:pt x="4038115" y="389343"/>
                </a:cubicBezTo>
                <a:cubicBezTo>
                  <a:pt x="3998780" y="414353"/>
                  <a:pt x="3941717" y="439204"/>
                  <a:pt x="3864393" y="467063"/>
                </a:cubicBezTo>
                <a:cubicBezTo>
                  <a:pt x="3826087" y="480834"/>
                  <a:pt x="3709032" y="519931"/>
                  <a:pt x="3697399" y="524047"/>
                </a:cubicBezTo>
                <a:cubicBezTo>
                  <a:pt x="3645241" y="542488"/>
                  <a:pt x="3579868" y="524839"/>
                  <a:pt x="3498428" y="477668"/>
                </a:cubicBezTo>
                <a:cubicBezTo>
                  <a:pt x="3467324" y="459702"/>
                  <a:pt x="3435113" y="438096"/>
                  <a:pt x="3396015" y="410079"/>
                </a:cubicBezTo>
                <a:cubicBezTo>
                  <a:pt x="3378366" y="397337"/>
                  <a:pt x="3320828" y="354757"/>
                  <a:pt x="3311330" y="347950"/>
                </a:cubicBezTo>
                <a:cubicBezTo>
                  <a:pt x="3289542" y="331480"/>
                  <a:pt x="3266732" y="316411"/>
                  <a:pt x="3243029" y="302838"/>
                </a:cubicBezTo>
                <a:cubicBezTo>
                  <a:pt x="3204881" y="282260"/>
                  <a:pt x="3207809" y="250286"/>
                  <a:pt x="3244374" y="206835"/>
                </a:cubicBezTo>
                <a:cubicBezTo>
                  <a:pt x="3270254" y="176127"/>
                  <a:pt x="3277377" y="169875"/>
                  <a:pt x="3387626" y="77592"/>
                </a:cubicBezTo>
                <a:cubicBezTo>
                  <a:pt x="3411599" y="57774"/>
                  <a:pt x="3435058" y="37347"/>
                  <a:pt x="3457985" y="16335"/>
                </a:cubicBezTo>
                <a:close/>
                <a:moveTo>
                  <a:pt x="3337123" y="0"/>
                </a:moveTo>
                <a:lnTo>
                  <a:pt x="3358071" y="0"/>
                </a:lnTo>
                <a:lnTo>
                  <a:pt x="3314417" y="50525"/>
                </a:lnTo>
                <a:cubicBezTo>
                  <a:pt x="3296451" y="72844"/>
                  <a:pt x="3274211" y="92472"/>
                  <a:pt x="3237884" y="120093"/>
                </a:cubicBezTo>
                <a:lnTo>
                  <a:pt x="3206701" y="143678"/>
                </a:lnTo>
                <a:cubicBezTo>
                  <a:pt x="3197014" y="150999"/>
                  <a:pt x="3187540" y="158605"/>
                  <a:pt x="3178288" y="166472"/>
                </a:cubicBezTo>
                <a:cubicBezTo>
                  <a:pt x="3147659" y="192827"/>
                  <a:pt x="3133414" y="213958"/>
                  <a:pt x="3134126" y="235248"/>
                </a:cubicBezTo>
                <a:cubicBezTo>
                  <a:pt x="3135788" y="287800"/>
                  <a:pt x="3277694" y="407150"/>
                  <a:pt x="3399102" y="473869"/>
                </a:cubicBezTo>
                <a:cubicBezTo>
                  <a:pt x="3413031" y="481546"/>
                  <a:pt x="3426802" y="489698"/>
                  <a:pt x="3441048" y="498641"/>
                </a:cubicBezTo>
                <a:cubicBezTo>
                  <a:pt x="3441998" y="499275"/>
                  <a:pt x="3548764" y="571613"/>
                  <a:pt x="3575831" y="585067"/>
                </a:cubicBezTo>
                <a:cubicBezTo>
                  <a:pt x="3640889" y="617517"/>
                  <a:pt x="3698189" y="612926"/>
                  <a:pt x="3781607" y="559899"/>
                </a:cubicBezTo>
                <a:cubicBezTo>
                  <a:pt x="3802035" y="546975"/>
                  <a:pt x="3823380" y="535578"/>
                  <a:pt x="3845477" y="525788"/>
                </a:cubicBezTo>
                <a:cubicBezTo>
                  <a:pt x="3887028" y="507189"/>
                  <a:pt x="3900878" y="502836"/>
                  <a:pt x="3996485" y="475294"/>
                </a:cubicBezTo>
                <a:cubicBezTo>
                  <a:pt x="4058218" y="457566"/>
                  <a:pt x="4090667" y="445061"/>
                  <a:pt x="4119159" y="425433"/>
                </a:cubicBezTo>
                <a:cubicBezTo>
                  <a:pt x="4154299" y="401373"/>
                  <a:pt x="4176381" y="368607"/>
                  <a:pt x="4186908" y="320804"/>
                </a:cubicBezTo>
                <a:cubicBezTo>
                  <a:pt x="4206219" y="233586"/>
                  <a:pt x="4180339" y="189424"/>
                  <a:pt x="4096288" y="137188"/>
                </a:cubicBezTo>
                <a:cubicBezTo>
                  <a:pt x="4081249" y="127849"/>
                  <a:pt x="4023236" y="94292"/>
                  <a:pt x="4014609" y="89068"/>
                </a:cubicBezTo>
                <a:cubicBezTo>
                  <a:pt x="3978995" y="67779"/>
                  <a:pt x="3950264" y="48546"/>
                  <a:pt x="3922485" y="26544"/>
                </a:cubicBezTo>
                <a:cubicBezTo>
                  <a:pt x="3916392" y="21795"/>
                  <a:pt x="3910455" y="16968"/>
                  <a:pt x="3904598" y="11982"/>
                </a:cubicBezTo>
                <a:lnTo>
                  <a:pt x="3894847" y="0"/>
                </a:lnTo>
                <a:lnTo>
                  <a:pt x="3914947" y="0"/>
                </a:lnTo>
                <a:lnTo>
                  <a:pt x="3932300" y="14198"/>
                </a:lnTo>
                <a:lnTo>
                  <a:pt x="3932220" y="14198"/>
                </a:lnTo>
                <a:cubicBezTo>
                  <a:pt x="3959445" y="35646"/>
                  <a:pt x="3987621" y="54562"/>
                  <a:pt x="4022761" y="75534"/>
                </a:cubicBezTo>
                <a:cubicBezTo>
                  <a:pt x="4031150" y="80600"/>
                  <a:pt x="4089401" y="114315"/>
                  <a:pt x="4104676" y="123813"/>
                </a:cubicBezTo>
                <a:cubicBezTo>
                  <a:pt x="4193872" y="179214"/>
                  <a:pt x="4223393" y="229471"/>
                  <a:pt x="4202419" y="324286"/>
                </a:cubicBezTo>
                <a:cubicBezTo>
                  <a:pt x="4190943" y="375888"/>
                  <a:pt x="4166567" y="412137"/>
                  <a:pt x="4128102" y="438571"/>
                </a:cubicBezTo>
                <a:cubicBezTo>
                  <a:pt x="4097791" y="459386"/>
                  <a:pt x="4064234" y="472286"/>
                  <a:pt x="4000838" y="490490"/>
                </a:cubicBezTo>
                <a:cubicBezTo>
                  <a:pt x="3906102" y="517795"/>
                  <a:pt x="3892568" y="522068"/>
                  <a:pt x="3851888" y="540192"/>
                </a:cubicBezTo>
                <a:cubicBezTo>
                  <a:pt x="3830503" y="549690"/>
                  <a:pt x="3809838" y="560746"/>
                  <a:pt x="3790076" y="573275"/>
                </a:cubicBezTo>
                <a:cubicBezTo>
                  <a:pt x="3702146" y="629230"/>
                  <a:pt x="3638910" y="634216"/>
                  <a:pt x="3568788" y="599234"/>
                </a:cubicBezTo>
                <a:cubicBezTo>
                  <a:pt x="3540612" y="585226"/>
                  <a:pt x="3432659" y="512175"/>
                  <a:pt x="3432659" y="512096"/>
                </a:cubicBezTo>
                <a:cubicBezTo>
                  <a:pt x="3419180" y="503588"/>
                  <a:pt x="3405457" y="495492"/>
                  <a:pt x="3391504" y="487799"/>
                </a:cubicBezTo>
                <a:cubicBezTo>
                  <a:pt x="3264556" y="417914"/>
                  <a:pt x="3120275" y="296585"/>
                  <a:pt x="3118297" y="235723"/>
                </a:cubicBezTo>
                <a:cubicBezTo>
                  <a:pt x="3117426" y="208339"/>
                  <a:pt x="3134047" y="183725"/>
                  <a:pt x="3168000" y="154521"/>
                </a:cubicBezTo>
                <a:cubicBezTo>
                  <a:pt x="3176151" y="147398"/>
                  <a:pt x="3185253" y="140195"/>
                  <a:pt x="3197125" y="131173"/>
                </a:cubicBezTo>
                <a:cubicBezTo>
                  <a:pt x="3202823" y="126820"/>
                  <a:pt x="3223876" y="110912"/>
                  <a:pt x="3228308" y="107430"/>
                </a:cubicBezTo>
                <a:cubicBezTo>
                  <a:pt x="3263685" y="80521"/>
                  <a:pt x="3285133" y="61605"/>
                  <a:pt x="3302070" y="40553"/>
                </a:cubicBezTo>
                <a:close/>
                <a:moveTo>
                  <a:pt x="3216948" y="0"/>
                </a:moveTo>
                <a:lnTo>
                  <a:pt x="3230634" y="0"/>
                </a:lnTo>
                <a:lnTo>
                  <a:pt x="3211450" y="13723"/>
                </a:lnTo>
                <a:cubicBezTo>
                  <a:pt x="3197521" y="23829"/>
                  <a:pt x="3183900" y="34364"/>
                  <a:pt x="3170611" y="45301"/>
                </a:cubicBezTo>
                <a:cubicBezTo>
                  <a:pt x="3134600" y="74901"/>
                  <a:pt x="3093525" y="113366"/>
                  <a:pt x="3042001" y="167026"/>
                </a:cubicBezTo>
                <a:cubicBezTo>
                  <a:pt x="2976707" y="234932"/>
                  <a:pt x="2948769" y="274188"/>
                  <a:pt x="2949402" y="293261"/>
                </a:cubicBezTo>
                <a:cubicBezTo>
                  <a:pt x="2949956" y="306320"/>
                  <a:pt x="2962382" y="309961"/>
                  <a:pt x="3003142" y="312098"/>
                </a:cubicBezTo>
                <a:cubicBezTo>
                  <a:pt x="3015883" y="312810"/>
                  <a:pt x="3020157" y="313047"/>
                  <a:pt x="3026727" y="313681"/>
                </a:cubicBezTo>
                <a:cubicBezTo>
                  <a:pt x="3050074" y="315580"/>
                  <a:pt x="3067011" y="319458"/>
                  <a:pt x="3080624" y="326977"/>
                </a:cubicBezTo>
                <a:cubicBezTo>
                  <a:pt x="3139824" y="359822"/>
                  <a:pt x="3172669" y="384436"/>
                  <a:pt x="3191031" y="418627"/>
                </a:cubicBezTo>
                <a:cubicBezTo>
                  <a:pt x="3217148" y="467300"/>
                  <a:pt x="3197362" y="520565"/>
                  <a:pt x="3120671" y="578973"/>
                </a:cubicBezTo>
                <a:cubicBezTo>
                  <a:pt x="3055139" y="628835"/>
                  <a:pt x="3032821" y="661046"/>
                  <a:pt x="3031159" y="697373"/>
                </a:cubicBezTo>
                <a:cubicBezTo>
                  <a:pt x="3030684" y="706633"/>
                  <a:pt x="3031159" y="712648"/>
                  <a:pt x="3033216" y="732435"/>
                </a:cubicBezTo>
                <a:cubicBezTo>
                  <a:pt x="3038677" y="783641"/>
                  <a:pt x="3035195" y="816724"/>
                  <a:pt x="3011056" y="870304"/>
                </a:cubicBezTo>
                <a:cubicBezTo>
                  <a:pt x="3002041" y="891191"/>
                  <a:pt x="2991016" y="911151"/>
                  <a:pt x="2978132" y="929900"/>
                </a:cubicBezTo>
                <a:lnTo>
                  <a:pt x="2962766" y="945851"/>
                </a:lnTo>
                <a:lnTo>
                  <a:pt x="2951890" y="945851"/>
                </a:lnTo>
                <a:lnTo>
                  <a:pt x="2971721" y="925310"/>
                </a:lnTo>
                <a:cubicBezTo>
                  <a:pt x="2982406" y="910273"/>
                  <a:pt x="2992932" y="891278"/>
                  <a:pt x="3003854" y="866980"/>
                </a:cubicBezTo>
                <a:cubicBezTo>
                  <a:pt x="3027360" y="814903"/>
                  <a:pt x="3030684" y="783167"/>
                  <a:pt x="3025381" y="733226"/>
                </a:cubicBezTo>
                <a:cubicBezTo>
                  <a:pt x="3023648" y="721228"/>
                  <a:pt x="3022935" y="709103"/>
                  <a:pt x="3023244" y="696978"/>
                </a:cubicBezTo>
                <a:cubicBezTo>
                  <a:pt x="3024985" y="657880"/>
                  <a:pt x="3048650" y="623848"/>
                  <a:pt x="3115843" y="572721"/>
                </a:cubicBezTo>
                <a:cubicBezTo>
                  <a:pt x="3189685" y="516449"/>
                  <a:pt x="3208126" y="467142"/>
                  <a:pt x="3184066" y="422346"/>
                </a:cubicBezTo>
                <a:cubicBezTo>
                  <a:pt x="3166654" y="389976"/>
                  <a:pt x="3134600" y="365995"/>
                  <a:pt x="3076825" y="333942"/>
                </a:cubicBezTo>
                <a:cubicBezTo>
                  <a:pt x="3064399" y="326977"/>
                  <a:pt x="3048333" y="323415"/>
                  <a:pt x="3026014" y="321516"/>
                </a:cubicBezTo>
                <a:cubicBezTo>
                  <a:pt x="3019683" y="320962"/>
                  <a:pt x="3015409" y="320725"/>
                  <a:pt x="3002667" y="320012"/>
                </a:cubicBezTo>
                <a:cubicBezTo>
                  <a:pt x="2957000" y="317638"/>
                  <a:pt x="2942279" y="313285"/>
                  <a:pt x="2941567" y="293578"/>
                </a:cubicBezTo>
                <a:cubicBezTo>
                  <a:pt x="2940776" y="271338"/>
                  <a:pt x="2969268" y="231291"/>
                  <a:pt x="3036303" y="161485"/>
                </a:cubicBezTo>
                <a:cubicBezTo>
                  <a:pt x="3087985" y="107668"/>
                  <a:pt x="3129298" y="68965"/>
                  <a:pt x="3165546" y="39207"/>
                </a:cubicBezTo>
                <a:cubicBezTo>
                  <a:pt x="3179713" y="27573"/>
                  <a:pt x="3192614" y="17680"/>
                  <a:pt x="3206701" y="7312"/>
                </a:cubicBezTo>
                <a:close/>
                <a:moveTo>
                  <a:pt x="3064147" y="0"/>
                </a:moveTo>
                <a:lnTo>
                  <a:pt x="3076906" y="0"/>
                </a:lnTo>
                <a:lnTo>
                  <a:pt x="3064795" y="9370"/>
                </a:lnTo>
                <a:cubicBezTo>
                  <a:pt x="2996968" y="48151"/>
                  <a:pt x="2927400" y="121993"/>
                  <a:pt x="2854033" y="224960"/>
                </a:cubicBezTo>
                <a:cubicBezTo>
                  <a:pt x="2809079" y="288038"/>
                  <a:pt x="2707853" y="451630"/>
                  <a:pt x="2701917" y="459465"/>
                </a:cubicBezTo>
                <a:cubicBezTo>
                  <a:pt x="2602195" y="592428"/>
                  <a:pt x="2484111" y="723175"/>
                  <a:pt x="2407657" y="761402"/>
                </a:cubicBezTo>
                <a:cubicBezTo>
                  <a:pt x="2312209" y="809126"/>
                  <a:pt x="1963340" y="904257"/>
                  <a:pt x="1883562" y="904257"/>
                </a:cubicBezTo>
                <a:cubicBezTo>
                  <a:pt x="1866111" y="904257"/>
                  <a:pt x="1838396" y="916698"/>
                  <a:pt x="1804508" y="937915"/>
                </a:cubicBezTo>
                <a:lnTo>
                  <a:pt x="1793017" y="945851"/>
                </a:lnTo>
                <a:lnTo>
                  <a:pt x="1779391" y="945851"/>
                </a:lnTo>
                <a:lnTo>
                  <a:pt x="1802333" y="930156"/>
                </a:lnTo>
                <a:cubicBezTo>
                  <a:pt x="1836818" y="908833"/>
                  <a:pt x="1865240" y="896343"/>
                  <a:pt x="1883562" y="896343"/>
                </a:cubicBezTo>
                <a:cubicBezTo>
                  <a:pt x="1962074" y="896343"/>
                  <a:pt x="2309677" y="801528"/>
                  <a:pt x="2404175" y="754278"/>
                </a:cubicBezTo>
                <a:cubicBezTo>
                  <a:pt x="2479046" y="716843"/>
                  <a:pt x="2596655" y="586650"/>
                  <a:pt x="2695586" y="454717"/>
                </a:cubicBezTo>
                <a:cubicBezTo>
                  <a:pt x="2701205" y="447197"/>
                  <a:pt x="2802431" y="283764"/>
                  <a:pt x="2847543" y="220449"/>
                </a:cubicBezTo>
                <a:cubicBezTo>
                  <a:pt x="2921543" y="116532"/>
                  <a:pt x="2991745" y="41977"/>
                  <a:pt x="3060838" y="2563"/>
                </a:cubicBezTo>
                <a:close/>
                <a:moveTo>
                  <a:pt x="2931617" y="0"/>
                </a:moveTo>
                <a:lnTo>
                  <a:pt x="2944761" y="0"/>
                </a:lnTo>
                <a:lnTo>
                  <a:pt x="2907297" y="28364"/>
                </a:lnTo>
                <a:cubicBezTo>
                  <a:pt x="2837967" y="85586"/>
                  <a:pt x="2782803" y="150485"/>
                  <a:pt x="2741965" y="229392"/>
                </a:cubicBezTo>
                <a:cubicBezTo>
                  <a:pt x="2618420" y="468408"/>
                  <a:pt x="2517510" y="619733"/>
                  <a:pt x="2447863" y="666191"/>
                </a:cubicBezTo>
                <a:cubicBezTo>
                  <a:pt x="2384705" y="708295"/>
                  <a:pt x="2273982" y="740508"/>
                  <a:pt x="1979565" y="809205"/>
                </a:cubicBezTo>
                <a:cubicBezTo>
                  <a:pt x="1871532" y="834373"/>
                  <a:pt x="1781861" y="875607"/>
                  <a:pt x="1703983" y="931246"/>
                </a:cubicBezTo>
                <a:lnTo>
                  <a:pt x="1686078" y="945851"/>
                </a:lnTo>
                <a:lnTo>
                  <a:pt x="1673529" y="945851"/>
                </a:lnTo>
                <a:lnTo>
                  <a:pt x="1699393" y="924756"/>
                </a:lnTo>
                <a:cubicBezTo>
                  <a:pt x="1778063" y="868563"/>
                  <a:pt x="1868762" y="826933"/>
                  <a:pt x="1977823" y="801449"/>
                </a:cubicBezTo>
                <a:cubicBezTo>
                  <a:pt x="2270896" y="733068"/>
                  <a:pt x="2381461" y="700935"/>
                  <a:pt x="2443431" y="659542"/>
                </a:cubicBezTo>
                <a:cubicBezTo>
                  <a:pt x="2511495" y="614193"/>
                  <a:pt x="2612009" y="463501"/>
                  <a:pt x="2735000" y="225751"/>
                </a:cubicBezTo>
                <a:cubicBezTo>
                  <a:pt x="2776313" y="145815"/>
                  <a:pt x="2832110" y="80125"/>
                  <a:pt x="2902232" y="22270"/>
                </a:cubicBezTo>
                <a:close/>
                <a:moveTo>
                  <a:pt x="2762887" y="0"/>
                </a:moveTo>
                <a:lnTo>
                  <a:pt x="2785190" y="0"/>
                </a:lnTo>
                <a:lnTo>
                  <a:pt x="2748543" y="36813"/>
                </a:lnTo>
                <a:cubicBezTo>
                  <a:pt x="2687810" y="101989"/>
                  <a:pt x="2631954" y="178502"/>
                  <a:pt x="2594993" y="247120"/>
                </a:cubicBezTo>
                <a:cubicBezTo>
                  <a:pt x="2579955" y="275216"/>
                  <a:pt x="2571645" y="296823"/>
                  <a:pt x="2555975" y="345259"/>
                </a:cubicBezTo>
                <a:cubicBezTo>
                  <a:pt x="2523921" y="443953"/>
                  <a:pt x="2498753" y="490806"/>
                  <a:pt x="2427206" y="557842"/>
                </a:cubicBezTo>
                <a:cubicBezTo>
                  <a:pt x="2371172" y="610394"/>
                  <a:pt x="2262031" y="657326"/>
                  <a:pt x="2098202" y="707346"/>
                </a:cubicBezTo>
                <a:cubicBezTo>
                  <a:pt x="2064803" y="717500"/>
                  <a:pt x="2031302" y="727291"/>
                  <a:pt x="1997689" y="736708"/>
                </a:cubicBezTo>
                <a:cubicBezTo>
                  <a:pt x="1966593" y="745486"/>
                  <a:pt x="1935465" y="754144"/>
                  <a:pt x="1904298" y="762668"/>
                </a:cubicBezTo>
                <a:cubicBezTo>
                  <a:pt x="1831169" y="783087"/>
                  <a:pt x="1793733" y="794405"/>
                  <a:pt x="1767853" y="804773"/>
                </a:cubicBezTo>
                <a:cubicBezTo>
                  <a:pt x="1714588" y="826063"/>
                  <a:pt x="1672484" y="858591"/>
                  <a:pt x="1617083" y="914942"/>
                </a:cubicBezTo>
                <a:cubicBezTo>
                  <a:pt x="1616489" y="915536"/>
                  <a:pt x="1605409" y="927012"/>
                  <a:pt x="1592944" y="939843"/>
                </a:cubicBezTo>
                <a:lnTo>
                  <a:pt x="1587085" y="945851"/>
                </a:lnTo>
                <a:lnTo>
                  <a:pt x="1565040" y="945851"/>
                </a:lnTo>
                <a:lnTo>
                  <a:pt x="1581656" y="928802"/>
                </a:lnTo>
                <a:cubicBezTo>
                  <a:pt x="1594072" y="916010"/>
                  <a:pt x="1605132" y="904535"/>
                  <a:pt x="1605765" y="903862"/>
                </a:cubicBezTo>
                <a:cubicBezTo>
                  <a:pt x="1662591" y="846086"/>
                  <a:pt x="1706278" y="812371"/>
                  <a:pt x="1761996" y="790052"/>
                </a:cubicBezTo>
                <a:cubicBezTo>
                  <a:pt x="1788589" y="779446"/>
                  <a:pt x="1826340" y="767971"/>
                  <a:pt x="1900103" y="747472"/>
                </a:cubicBezTo>
                <a:cubicBezTo>
                  <a:pt x="1931176" y="738798"/>
                  <a:pt x="1962256" y="730147"/>
                  <a:pt x="1993336" y="721513"/>
                </a:cubicBezTo>
                <a:cubicBezTo>
                  <a:pt x="2026869" y="712118"/>
                  <a:pt x="2060292" y="702360"/>
                  <a:pt x="2093612" y="692229"/>
                </a:cubicBezTo>
                <a:cubicBezTo>
                  <a:pt x="2255067" y="642843"/>
                  <a:pt x="2362703" y="596623"/>
                  <a:pt x="2416443" y="546287"/>
                </a:cubicBezTo>
                <a:cubicBezTo>
                  <a:pt x="2485615" y="481388"/>
                  <a:pt x="2509675" y="436750"/>
                  <a:pt x="2540937" y="340352"/>
                </a:cubicBezTo>
                <a:cubicBezTo>
                  <a:pt x="2556924" y="291124"/>
                  <a:pt x="2565393" y="268805"/>
                  <a:pt x="2581063" y="239680"/>
                </a:cubicBezTo>
                <a:cubicBezTo>
                  <a:pt x="2618816" y="169598"/>
                  <a:pt x="2675622" y="91700"/>
                  <a:pt x="2737621" y="25307"/>
                </a:cubicBezTo>
                <a:close/>
                <a:moveTo>
                  <a:pt x="2644432" y="0"/>
                </a:moveTo>
                <a:lnTo>
                  <a:pt x="2654172" y="0"/>
                </a:lnTo>
                <a:lnTo>
                  <a:pt x="2647367" y="9399"/>
                </a:lnTo>
                <a:cubicBezTo>
                  <a:pt x="2612860" y="62120"/>
                  <a:pt x="2575365" y="139523"/>
                  <a:pt x="2512366" y="276562"/>
                </a:cubicBezTo>
                <a:cubicBezTo>
                  <a:pt x="2462426" y="385465"/>
                  <a:pt x="2411852" y="456062"/>
                  <a:pt x="2357242" y="500145"/>
                </a:cubicBezTo>
                <a:cubicBezTo>
                  <a:pt x="2317037" y="532594"/>
                  <a:pt x="2289732" y="544229"/>
                  <a:pt x="2220322" y="565598"/>
                </a:cubicBezTo>
                <a:cubicBezTo>
                  <a:pt x="2200394" y="571091"/>
                  <a:pt x="2180979" y="578316"/>
                  <a:pt x="2162309" y="587204"/>
                </a:cubicBezTo>
                <a:cubicBezTo>
                  <a:pt x="2112924" y="611898"/>
                  <a:pt x="2038053" y="637857"/>
                  <a:pt x="1938330" y="666824"/>
                </a:cubicBezTo>
                <a:cubicBezTo>
                  <a:pt x="1881030" y="683325"/>
                  <a:pt x="1823507" y="699075"/>
                  <a:pt x="1765795" y="714073"/>
                </a:cubicBezTo>
                <a:cubicBezTo>
                  <a:pt x="1735958" y="722067"/>
                  <a:pt x="1703033" y="738608"/>
                  <a:pt x="1666389" y="763064"/>
                </a:cubicBezTo>
                <a:cubicBezTo>
                  <a:pt x="1630671" y="787567"/>
                  <a:pt x="1596441" y="814175"/>
                  <a:pt x="1563897" y="842762"/>
                </a:cubicBezTo>
                <a:cubicBezTo>
                  <a:pt x="1546169" y="857958"/>
                  <a:pt x="1488868" y="908452"/>
                  <a:pt x="1488868" y="908452"/>
                </a:cubicBezTo>
                <a:lnTo>
                  <a:pt x="1442839" y="945851"/>
                </a:lnTo>
                <a:lnTo>
                  <a:pt x="1430883" y="945851"/>
                </a:lnTo>
                <a:lnTo>
                  <a:pt x="1448673" y="932275"/>
                </a:lnTo>
                <a:cubicBezTo>
                  <a:pt x="1458675" y="924162"/>
                  <a:pt x="1470111" y="914467"/>
                  <a:pt x="1483724" y="902595"/>
                </a:cubicBezTo>
                <a:cubicBezTo>
                  <a:pt x="1483565" y="902595"/>
                  <a:pt x="1540945" y="852022"/>
                  <a:pt x="1558674" y="836905"/>
                </a:cubicBezTo>
                <a:cubicBezTo>
                  <a:pt x="1598008" y="803190"/>
                  <a:pt x="1630616" y="777547"/>
                  <a:pt x="1661957" y="756574"/>
                </a:cubicBezTo>
                <a:cubicBezTo>
                  <a:pt x="1699314" y="731643"/>
                  <a:pt x="1732950" y="714786"/>
                  <a:pt x="1763816" y="706554"/>
                </a:cubicBezTo>
                <a:cubicBezTo>
                  <a:pt x="1864963" y="679566"/>
                  <a:pt x="1887282" y="673472"/>
                  <a:pt x="1936114" y="659305"/>
                </a:cubicBezTo>
                <a:cubicBezTo>
                  <a:pt x="2035441" y="630497"/>
                  <a:pt x="2109916" y="604695"/>
                  <a:pt x="2158827" y="580160"/>
                </a:cubicBezTo>
                <a:cubicBezTo>
                  <a:pt x="2177846" y="571083"/>
                  <a:pt x="2197632" y="563690"/>
                  <a:pt x="2217948" y="558079"/>
                </a:cubicBezTo>
                <a:cubicBezTo>
                  <a:pt x="2286487" y="537027"/>
                  <a:pt x="2313080" y="525630"/>
                  <a:pt x="2352256" y="493972"/>
                </a:cubicBezTo>
                <a:cubicBezTo>
                  <a:pt x="2405916" y="450759"/>
                  <a:pt x="2455698" y="381191"/>
                  <a:pt x="2505243" y="273396"/>
                </a:cubicBezTo>
                <a:cubicBezTo>
                  <a:pt x="2568440" y="135803"/>
                  <a:pt x="2606192" y="57865"/>
                  <a:pt x="2641075" y="4631"/>
                </a:cubicBezTo>
                <a:close/>
                <a:moveTo>
                  <a:pt x="2464962" y="0"/>
                </a:moveTo>
                <a:lnTo>
                  <a:pt x="2473684" y="0"/>
                </a:lnTo>
                <a:lnTo>
                  <a:pt x="2443985" y="61130"/>
                </a:lnTo>
                <a:lnTo>
                  <a:pt x="2427523" y="96666"/>
                </a:lnTo>
                <a:cubicBezTo>
                  <a:pt x="2369747" y="220923"/>
                  <a:pt x="2336507" y="281073"/>
                  <a:pt x="2290207" y="333071"/>
                </a:cubicBezTo>
                <a:cubicBezTo>
                  <a:pt x="2229266" y="401610"/>
                  <a:pt x="2129939" y="447197"/>
                  <a:pt x="1971175" y="491994"/>
                </a:cubicBezTo>
                <a:cubicBezTo>
                  <a:pt x="1936589" y="501728"/>
                  <a:pt x="1820484" y="532199"/>
                  <a:pt x="1818901" y="532594"/>
                </a:cubicBezTo>
                <a:cubicBezTo>
                  <a:pt x="1764133" y="547395"/>
                  <a:pt x="1726460" y="559029"/>
                  <a:pt x="1695198" y="571533"/>
                </a:cubicBezTo>
                <a:cubicBezTo>
                  <a:pt x="1611701" y="604933"/>
                  <a:pt x="1547119" y="654794"/>
                  <a:pt x="1407270" y="781425"/>
                </a:cubicBezTo>
                <a:lnTo>
                  <a:pt x="1393815" y="793613"/>
                </a:lnTo>
                <a:cubicBezTo>
                  <a:pt x="1325910" y="855030"/>
                  <a:pt x="1287683" y="887795"/>
                  <a:pt x="1244944" y="919295"/>
                </a:cubicBezTo>
                <a:lnTo>
                  <a:pt x="1206288" y="945851"/>
                </a:lnTo>
                <a:lnTo>
                  <a:pt x="1192372" y="945851"/>
                </a:lnTo>
                <a:lnTo>
                  <a:pt x="1240275" y="912964"/>
                </a:lnTo>
                <a:cubicBezTo>
                  <a:pt x="1282776" y="881701"/>
                  <a:pt x="1320923" y="849015"/>
                  <a:pt x="1388592" y="787757"/>
                </a:cubicBezTo>
                <a:lnTo>
                  <a:pt x="1402046" y="775568"/>
                </a:lnTo>
                <a:cubicBezTo>
                  <a:pt x="1542607" y="648225"/>
                  <a:pt x="1607664" y="598047"/>
                  <a:pt x="1692270" y="564252"/>
                </a:cubicBezTo>
                <a:cubicBezTo>
                  <a:pt x="1723928" y="551589"/>
                  <a:pt x="1761917" y="539797"/>
                  <a:pt x="1816923" y="524997"/>
                </a:cubicBezTo>
                <a:cubicBezTo>
                  <a:pt x="1818585" y="524522"/>
                  <a:pt x="1934610" y="494130"/>
                  <a:pt x="1969038" y="484396"/>
                </a:cubicBezTo>
                <a:cubicBezTo>
                  <a:pt x="2126536" y="439995"/>
                  <a:pt x="2224833" y="394883"/>
                  <a:pt x="2284429" y="327848"/>
                </a:cubicBezTo>
                <a:cubicBezTo>
                  <a:pt x="2330017" y="276562"/>
                  <a:pt x="2363020" y="216887"/>
                  <a:pt x="2420400" y="93263"/>
                </a:cubicBezTo>
                <a:lnTo>
                  <a:pt x="2436941" y="57648"/>
                </a:lnTo>
                <a:close/>
                <a:moveTo>
                  <a:pt x="2173131" y="0"/>
                </a:moveTo>
                <a:lnTo>
                  <a:pt x="2181281" y="0"/>
                </a:lnTo>
                <a:lnTo>
                  <a:pt x="2157314" y="87718"/>
                </a:lnTo>
                <a:cubicBezTo>
                  <a:pt x="2142682" y="123056"/>
                  <a:pt x="2123687" y="156836"/>
                  <a:pt x="2100577" y="190215"/>
                </a:cubicBezTo>
                <a:cubicBezTo>
                  <a:pt x="2069156" y="235723"/>
                  <a:pt x="2072718" y="263028"/>
                  <a:pt x="2101052" y="261208"/>
                </a:cubicBezTo>
                <a:cubicBezTo>
                  <a:pt x="2133817" y="258992"/>
                  <a:pt x="2181858" y="222031"/>
                  <a:pt x="2220639" y="162119"/>
                </a:cubicBezTo>
                <a:cubicBezTo>
                  <a:pt x="2239040" y="133627"/>
                  <a:pt x="2252545" y="101351"/>
                  <a:pt x="2267996" y="49999"/>
                </a:cubicBezTo>
                <a:lnTo>
                  <a:pt x="2282027" y="0"/>
                </a:lnTo>
                <a:lnTo>
                  <a:pt x="2290201" y="0"/>
                </a:lnTo>
                <a:lnTo>
                  <a:pt x="2275423" y="52614"/>
                </a:lnTo>
                <a:cubicBezTo>
                  <a:pt x="2259801" y="104497"/>
                  <a:pt x="2246104" y="137247"/>
                  <a:pt x="2227287" y="166393"/>
                </a:cubicBezTo>
                <a:cubicBezTo>
                  <a:pt x="2187319" y="228204"/>
                  <a:pt x="2137300" y="266748"/>
                  <a:pt x="2101526" y="269122"/>
                </a:cubicBezTo>
                <a:cubicBezTo>
                  <a:pt x="2064328" y="271576"/>
                  <a:pt x="2059580" y="235644"/>
                  <a:pt x="2094087" y="185783"/>
                </a:cubicBezTo>
                <a:cubicBezTo>
                  <a:pt x="2116881" y="152859"/>
                  <a:pt x="2135608" y="119564"/>
                  <a:pt x="2150025" y="84731"/>
                </a:cubicBezTo>
                <a:close/>
                <a:moveTo>
                  <a:pt x="2089785" y="0"/>
                </a:moveTo>
                <a:lnTo>
                  <a:pt x="2097719" y="0"/>
                </a:lnTo>
                <a:lnTo>
                  <a:pt x="2093998" y="43511"/>
                </a:lnTo>
                <a:cubicBezTo>
                  <a:pt x="2088151" y="82301"/>
                  <a:pt x="2077902" y="110160"/>
                  <a:pt x="2060292" y="142095"/>
                </a:cubicBezTo>
                <a:cubicBezTo>
                  <a:pt x="2049093" y="162087"/>
                  <a:pt x="2035995" y="180955"/>
                  <a:pt x="2021195" y="198446"/>
                </a:cubicBezTo>
                <a:cubicBezTo>
                  <a:pt x="1969988" y="259941"/>
                  <a:pt x="1927725" y="326660"/>
                  <a:pt x="1920206" y="366787"/>
                </a:cubicBezTo>
                <a:cubicBezTo>
                  <a:pt x="1910709" y="416964"/>
                  <a:pt x="1957325" y="422425"/>
                  <a:pt x="2079841" y="366391"/>
                </a:cubicBezTo>
                <a:cubicBezTo>
                  <a:pt x="2185182" y="318271"/>
                  <a:pt x="2257125" y="248070"/>
                  <a:pt x="2305403" y="158082"/>
                </a:cubicBezTo>
                <a:cubicBezTo>
                  <a:pt x="2325506" y="119903"/>
                  <a:pt x="2341683" y="79785"/>
                  <a:pt x="2353681" y="38337"/>
                </a:cubicBezTo>
                <a:cubicBezTo>
                  <a:pt x="2355462" y="32441"/>
                  <a:pt x="2357920" y="23730"/>
                  <a:pt x="2360636" y="13877"/>
                </a:cubicBezTo>
                <a:lnTo>
                  <a:pt x="2364403" y="0"/>
                </a:lnTo>
                <a:lnTo>
                  <a:pt x="2372662" y="0"/>
                </a:lnTo>
                <a:lnTo>
                  <a:pt x="2368312" y="16094"/>
                </a:lnTo>
                <a:cubicBezTo>
                  <a:pt x="2365597" y="25990"/>
                  <a:pt x="2363139" y="34756"/>
                  <a:pt x="2361358" y="40711"/>
                </a:cubicBezTo>
                <a:cubicBezTo>
                  <a:pt x="2349170" y="82626"/>
                  <a:pt x="2332755" y="123203"/>
                  <a:pt x="2312368" y="161802"/>
                </a:cubicBezTo>
                <a:cubicBezTo>
                  <a:pt x="2263298" y="253293"/>
                  <a:pt x="2190168" y="324682"/>
                  <a:pt x="2083165" y="373593"/>
                </a:cubicBezTo>
                <a:cubicBezTo>
                  <a:pt x="1955742" y="431844"/>
                  <a:pt x="1901133" y="425433"/>
                  <a:pt x="1912371" y="365362"/>
                </a:cubicBezTo>
                <a:cubicBezTo>
                  <a:pt x="1920285" y="323495"/>
                  <a:pt x="1963023" y="255905"/>
                  <a:pt x="2015180" y="193381"/>
                </a:cubicBezTo>
                <a:cubicBezTo>
                  <a:pt x="2029624" y="176278"/>
                  <a:pt x="2042397" y="157829"/>
                  <a:pt x="2053327" y="138296"/>
                </a:cubicBezTo>
                <a:cubicBezTo>
                  <a:pt x="2070541" y="107113"/>
                  <a:pt x="2080553" y="79868"/>
                  <a:pt x="2086261" y="41671"/>
                </a:cubicBezTo>
                <a:close/>
                <a:moveTo>
                  <a:pt x="1918785" y="0"/>
                </a:moveTo>
                <a:lnTo>
                  <a:pt x="1926698" y="0"/>
                </a:lnTo>
                <a:lnTo>
                  <a:pt x="1925982" y="26841"/>
                </a:lnTo>
                <a:cubicBezTo>
                  <a:pt x="1923392" y="67160"/>
                  <a:pt x="1915972" y="96706"/>
                  <a:pt x="1898046" y="132440"/>
                </a:cubicBezTo>
                <a:cubicBezTo>
                  <a:pt x="1864963" y="198604"/>
                  <a:pt x="1800698" y="260179"/>
                  <a:pt x="1695594" y="318192"/>
                </a:cubicBezTo>
                <a:cubicBezTo>
                  <a:pt x="1502085" y="424958"/>
                  <a:pt x="1388275" y="536235"/>
                  <a:pt x="1277473" y="696819"/>
                </a:cubicBezTo>
                <a:cubicBezTo>
                  <a:pt x="1242531" y="747472"/>
                  <a:pt x="1148032" y="834947"/>
                  <a:pt x="1045055" y="919592"/>
                </a:cubicBezTo>
                <a:lnTo>
                  <a:pt x="1012186" y="945851"/>
                </a:lnTo>
                <a:lnTo>
                  <a:pt x="999496" y="945851"/>
                </a:lnTo>
                <a:lnTo>
                  <a:pt x="1039743" y="913705"/>
                </a:lnTo>
                <a:cubicBezTo>
                  <a:pt x="1142294" y="829446"/>
                  <a:pt x="1236397" y="742446"/>
                  <a:pt x="1270983" y="692387"/>
                </a:cubicBezTo>
                <a:cubicBezTo>
                  <a:pt x="1382418" y="530774"/>
                  <a:pt x="1497099" y="418627"/>
                  <a:pt x="1691795" y="311227"/>
                </a:cubicBezTo>
                <a:cubicBezTo>
                  <a:pt x="1795633" y="254006"/>
                  <a:pt x="1858711" y="193539"/>
                  <a:pt x="1891002" y="128957"/>
                </a:cubicBezTo>
                <a:cubicBezTo>
                  <a:pt x="1908335" y="94173"/>
                  <a:pt x="1915561" y="65488"/>
                  <a:pt x="1918091" y="26007"/>
                </a:cubicBezTo>
                <a:close/>
                <a:moveTo>
                  <a:pt x="1777578" y="0"/>
                </a:moveTo>
                <a:lnTo>
                  <a:pt x="1785350" y="0"/>
                </a:lnTo>
                <a:lnTo>
                  <a:pt x="1784473" y="7312"/>
                </a:lnTo>
                <a:cubicBezTo>
                  <a:pt x="1759305" y="79334"/>
                  <a:pt x="1694328" y="154283"/>
                  <a:pt x="1602203" y="227809"/>
                </a:cubicBezTo>
                <a:cubicBezTo>
                  <a:pt x="1535405" y="281073"/>
                  <a:pt x="1456894" y="330697"/>
                  <a:pt x="1402601" y="357843"/>
                </a:cubicBezTo>
                <a:cubicBezTo>
                  <a:pt x="1373159" y="372564"/>
                  <a:pt x="1350444" y="396466"/>
                  <a:pt x="1325276" y="436909"/>
                </a:cubicBezTo>
                <a:cubicBezTo>
                  <a:pt x="1319815" y="445614"/>
                  <a:pt x="1237426" y="597177"/>
                  <a:pt x="1198407" y="657168"/>
                </a:cubicBezTo>
                <a:cubicBezTo>
                  <a:pt x="1153928" y="725628"/>
                  <a:pt x="1076525" y="794563"/>
                  <a:pt x="959153" y="878456"/>
                </a:cubicBezTo>
                <a:cubicBezTo>
                  <a:pt x="935054" y="895639"/>
                  <a:pt x="910780" y="912576"/>
                  <a:pt x="886340" y="929267"/>
                </a:cubicBezTo>
                <a:cubicBezTo>
                  <a:pt x="886083" y="929445"/>
                  <a:pt x="882586" y="931834"/>
                  <a:pt x="877263" y="935471"/>
                </a:cubicBezTo>
                <a:lnTo>
                  <a:pt x="862079" y="945851"/>
                </a:lnTo>
                <a:lnTo>
                  <a:pt x="848024" y="945851"/>
                </a:lnTo>
                <a:lnTo>
                  <a:pt x="881829" y="922698"/>
                </a:lnTo>
                <a:cubicBezTo>
                  <a:pt x="910559" y="903071"/>
                  <a:pt x="932878" y="887558"/>
                  <a:pt x="954563" y="872046"/>
                </a:cubicBezTo>
                <a:cubicBezTo>
                  <a:pt x="1071143" y="788628"/>
                  <a:pt x="1147992" y="720246"/>
                  <a:pt x="1191759" y="652815"/>
                </a:cubicBezTo>
                <a:cubicBezTo>
                  <a:pt x="1230540" y="593140"/>
                  <a:pt x="1312930" y="441657"/>
                  <a:pt x="1318549" y="432793"/>
                </a:cubicBezTo>
                <a:cubicBezTo>
                  <a:pt x="1344429" y="391163"/>
                  <a:pt x="1368093" y="366233"/>
                  <a:pt x="1399118" y="350720"/>
                </a:cubicBezTo>
                <a:cubicBezTo>
                  <a:pt x="1452858" y="323811"/>
                  <a:pt x="1530894" y="274504"/>
                  <a:pt x="1597217" y="221556"/>
                </a:cubicBezTo>
                <a:cubicBezTo>
                  <a:pt x="1688392" y="148902"/>
                  <a:pt x="1752420" y="74901"/>
                  <a:pt x="1777034" y="4700"/>
                </a:cubicBezTo>
                <a:close/>
                <a:moveTo>
                  <a:pt x="1418578" y="0"/>
                </a:moveTo>
                <a:lnTo>
                  <a:pt x="1463235" y="0"/>
                </a:lnTo>
                <a:lnTo>
                  <a:pt x="1463067" y="110"/>
                </a:lnTo>
                <a:cubicBezTo>
                  <a:pt x="1450008" y="3118"/>
                  <a:pt x="1435050" y="3019"/>
                  <a:pt x="1419874" y="427"/>
                </a:cubicBezTo>
                <a:close/>
                <a:moveTo>
                  <a:pt x="1274071" y="0"/>
                </a:moveTo>
                <a:lnTo>
                  <a:pt x="1282880" y="0"/>
                </a:lnTo>
                <a:lnTo>
                  <a:pt x="1284489" y="3073"/>
                </a:lnTo>
                <a:cubicBezTo>
                  <a:pt x="1296666" y="17997"/>
                  <a:pt x="1312554" y="31531"/>
                  <a:pt x="1331529" y="42057"/>
                </a:cubicBezTo>
                <a:cubicBezTo>
                  <a:pt x="1421041" y="91839"/>
                  <a:pt x="1511978" y="91363"/>
                  <a:pt x="1531606" y="20687"/>
                </a:cubicBezTo>
                <a:lnTo>
                  <a:pt x="1535469" y="0"/>
                </a:lnTo>
                <a:lnTo>
                  <a:pt x="1543497" y="0"/>
                </a:lnTo>
                <a:lnTo>
                  <a:pt x="1539283" y="22904"/>
                </a:lnTo>
                <a:lnTo>
                  <a:pt x="1539204" y="22824"/>
                </a:lnTo>
                <a:cubicBezTo>
                  <a:pt x="1517677" y="100386"/>
                  <a:pt x="1421041" y="100861"/>
                  <a:pt x="1327730" y="48942"/>
                </a:cubicBezTo>
                <a:cubicBezTo>
                  <a:pt x="1307608" y="37783"/>
                  <a:pt x="1290720" y="23309"/>
                  <a:pt x="1277796" y="7271"/>
                </a:cubicBezTo>
                <a:close/>
                <a:moveTo>
                  <a:pt x="973661" y="0"/>
                </a:moveTo>
                <a:lnTo>
                  <a:pt x="984782" y="0"/>
                </a:lnTo>
                <a:lnTo>
                  <a:pt x="960261" y="24803"/>
                </a:lnTo>
                <a:cubicBezTo>
                  <a:pt x="955117" y="29156"/>
                  <a:pt x="949973" y="32955"/>
                  <a:pt x="944749" y="36121"/>
                </a:cubicBezTo>
                <a:cubicBezTo>
                  <a:pt x="924963" y="48071"/>
                  <a:pt x="908738" y="51158"/>
                  <a:pt x="869799" y="53453"/>
                </a:cubicBezTo>
                <a:cubicBezTo>
                  <a:pt x="811311" y="56777"/>
                  <a:pt x="780761" y="61684"/>
                  <a:pt x="729555" y="80916"/>
                </a:cubicBezTo>
                <a:cubicBezTo>
                  <a:pt x="687292" y="96745"/>
                  <a:pt x="659749" y="123655"/>
                  <a:pt x="641150" y="164810"/>
                </a:cubicBezTo>
                <a:cubicBezTo>
                  <a:pt x="625876" y="198604"/>
                  <a:pt x="617407" y="236594"/>
                  <a:pt x="606248" y="310356"/>
                </a:cubicBezTo>
                <a:lnTo>
                  <a:pt x="601103" y="344705"/>
                </a:lnTo>
                <a:lnTo>
                  <a:pt x="595563" y="380874"/>
                </a:lnTo>
                <a:cubicBezTo>
                  <a:pt x="591052" y="409050"/>
                  <a:pt x="586699" y="433664"/>
                  <a:pt x="581634" y="457882"/>
                </a:cubicBezTo>
                <a:cubicBezTo>
                  <a:pt x="573086" y="498879"/>
                  <a:pt x="545702" y="604537"/>
                  <a:pt x="543407" y="620841"/>
                </a:cubicBezTo>
                <a:cubicBezTo>
                  <a:pt x="538737" y="653844"/>
                  <a:pt x="546177" y="669752"/>
                  <a:pt x="575144" y="686531"/>
                </a:cubicBezTo>
                <a:cubicBezTo>
                  <a:pt x="585828" y="692625"/>
                  <a:pt x="599678" y="699036"/>
                  <a:pt x="618832" y="706713"/>
                </a:cubicBezTo>
                <a:cubicBezTo>
                  <a:pt x="662045" y="723966"/>
                  <a:pt x="699401" y="730852"/>
                  <a:pt x="737311" y="728873"/>
                </a:cubicBezTo>
                <a:cubicBezTo>
                  <a:pt x="790259" y="726182"/>
                  <a:pt x="826903" y="713598"/>
                  <a:pt x="956146" y="659226"/>
                </a:cubicBezTo>
                <a:cubicBezTo>
                  <a:pt x="1084439" y="605170"/>
                  <a:pt x="1177118" y="461285"/>
                  <a:pt x="1238771" y="265877"/>
                </a:cubicBezTo>
                <a:cubicBezTo>
                  <a:pt x="1250564" y="228680"/>
                  <a:pt x="1271379" y="203670"/>
                  <a:pt x="1301849" y="186733"/>
                </a:cubicBezTo>
                <a:cubicBezTo>
                  <a:pt x="1325039" y="173832"/>
                  <a:pt x="1347279" y="167343"/>
                  <a:pt x="1395794" y="156974"/>
                </a:cubicBezTo>
                <a:cubicBezTo>
                  <a:pt x="1410990" y="153809"/>
                  <a:pt x="1413839" y="153096"/>
                  <a:pt x="1420487" y="151592"/>
                </a:cubicBezTo>
                <a:cubicBezTo>
                  <a:pt x="1492667" y="135289"/>
                  <a:pt x="1533189" y="114395"/>
                  <a:pt x="1563739" y="67145"/>
                </a:cubicBezTo>
                <a:cubicBezTo>
                  <a:pt x="1573553" y="51969"/>
                  <a:pt x="1581600" y="36933"/>
                  <a:pt x="1587946" y="22119"/>
                </a:cubicBezTo>
                <a:lnTo>
                  <a:pt x="1595034" y="0"/>
                </a:lnTo>
                <a:lnTo>
                  <a:pt x="1603293" y="0"/>
                </a:lnTo>
                <a:lnTo>
                  <a:pt x="1595380" y="24858"/>
                </a:lnTo>
                <a:cubicBezTo>
                  <a:pt x="1588835" y="40198"/>
                  <a:pt x="1580528" y="55749"/>
                  <a:pt x="1570387" y="71419"/>
                </a:cubicBezTo>
                <a:cubicBezTo>
                  <a:pt x="1538413" y="120805"/>
                  <a:pt x="1496229" y="142649"/>
                  <a:pt x="1422228" y="159349"/>
                </a:cubicBezTo>
                <a:cubicBezTo>
                  <a:pt x="1415501" y="160932"/>
                  <a:pt x="1412731" y="161485"/>
                  <a:pt x="1397456" y="164731"/>
                </a:cubicBezTo>
                <a:cubicBezTo>
                  <a:pt x="1349653" y="174940"/>
                  <a:pt x="1327967" y="181193"/>
                  <a:pt x="1305649" y="193618"/>
                </a:cubicBezTo>
                <a:cubicBezTo>
                  <a:pt x="1276919" y="209605"/>
                  <a:pt x="1257449" y="233032"/>
                  <a:pt x="1246290" y="268331"/>
                </a:cubicBezTo>
                <a:cubicBezTo>
                  <a:pt x="1184003" y="465638"/>
                  <a:pt x="1090217" y="611343"/>
                  <a:pt x="959153" y="666507"/>
                </a:cubicBezTo>
                <a:cubicBezTo>
                  <a:pt x="828961" y="721355"/>
                  <a:pt x="791921" y="734017"/>
                  <a:pt x="737707" y="736867"/>
                </a:cubicBezTo>
                <a:cubicBezTo>
                  <a:pt x="698609" y="738846"/>
                  <a:pt x="660145" y="731723"/>
                  <a:pt x="615824" y="713994"/>
                </a:cubicBezTo>
                <a:cubicBezTo>
                  <a:pt x="600484" y="708185"/>
                  <a:pt x="585568" y="701307"/>
                  <a:pt x="571186" y="693416"/>
                </a:cubicBezTo>
                <a:cubicBezTo>
                  <a:pt x="539370" y="674976"/>
                  <a:pt x="530506" y="655902"/>
                  <a:pt x="535571" y="619733"/>
                </a:cubicBezTo>
                <a:cubicBezTo>
                  <a:pt x="537946" y="602875"/>
                  <a:pt x="565409" y="496821"/>
                  <a:pt x="573877" y="456299"/>
                </a:cubicBezTo>
                <a:cubicBezTo>
                  <a:pt x="578864" y="432160"/>
                  <a:pt x="583296" y="407705"/>
                  <a:pt x="587728" y="379608"/>
                </a:cubicBezTo>
                <a:cubicBezTo>
                  <a:pt x="591517" y="356166"/>
                  <a:pt x="595079" y="332683"/>
                  <a:pt x="598412" y="309170"/>
                </a:cubicBezTo>
                <a:cubicBezTo>
                  <a:pt x="609651" y="234694"/>
                  <a:pt x="618198" y="196230"/>
                  <a:pt x="633948" y="161565"/>
                </a:cubicBezTo>
                <a:cubicBezTo>
                  <a:pt x="653418" y="118589"/>
                  <a:pt x="682464" y="90097"/>
                  <a:pt x="726705" y="73477"/>
                </a:cubicBezTo>
                <a:cubicBezTo>
                  <a:pt x="778862" y="53928"/>
                  <a:pt x="810124" y="48942"/>
                  <a:pt x="869403" y="45539"/>
                </a:cubicBezTo>
                <a:cubicBezTo>
                  <a:pt x="906997" y="43402"/>
                  <a:pt x="922272" y="40473"/>
                  <a:pt x="940634" y="29314"/>
                </a:cubicBezTo>
                <a:cubicBezTo>
                  <a:pt x="945461" y="26386"/>
                  <a:pt x="950289" y="22904"/>
                  <a:pt x="955038" y="18788"/>
                </a:cubicBezTo>
                <a:close/>
                <a:moveTo>
                  <a:pt x="693637" y="0"/>
                </a:moveTo>
                <a:lnTo>
                  <a:pt x="720277" y="0"/>
                </a:lnTo>
                <a:lnTo>
                  <a:pt x="662658" y="41844"/>
                </a:lnTo>
                <a:cubicBezTo>
                  <a:pt x="586175" y="110996"/>
                  <a:pt x="538183" y="201118"/>
                  <a:pt x="538183" y="305529"/>
                </a:cubicBezTo>
                <a:cubicBezTo>
                  <a:pt x="538183" y="378342"/>
                  <a:pt x="512224" y="442370"/>
                  <a:pt x="457852" y="529350"/>
                </a:cubicBezTo>
                <a:lnTo>
                  <a:pt x="428726" y="575016"/>
                </a:lnTo>
                <a:cubicBezTo>
                  <a:pt x="417725" y="592349"/>
                  <a:pt x="410127" y="604854"/>
                  <a:pt x="403637" y="616567"/>
                </a:cubicBezTo>
                <a:cubicBezTo>
                  <a:pt x="387650" y="645296"/>
                  <a:pt x="379894" y="667061"/>
                  <a:pt x="379894" y="685423"/>
                </a:cubicBezTo>
                <a:cubicBezTo>
                  <a:pt x="379894" y="718584"/>
                  <a:pt x="402609" y="730298"/>
                  <a:pt x="474076" y="744940"/>
                </a:cubicBezTo>
                <a:lnTo>
                  <a:pt x="478904" y="745889"/>
                </a:lnTo>
                <a:cubicBezTo>
                  <a:pt x="544357" y="759344"/>
                  <a:pt x="571503" y="770662"/>
                  <a:pt x="584958" y="800895"/>
                </a:cubicBezTo>
                <a:cubicBezTo>
                  <a:pt x="610047" y="857404"/>
                  <a:pt x="869878" y="800895"/>
                  <a:pt x="1017087" y="718109"/>
                </a:cubicBezTo>
                <a:cubicBezTo>
                  <a:pt x="1135646" y="651390"/>
                  <a:pt x="1282142" y="457011"/>
                  <a:pt x="1282142" y="376759"/>
                </a:cubicBezTo>
                <a:cubicBezTo>
                  <a:pt x="1282142" y="330064"/>
                  <a:pt x="1309606" y="301730"/>
                  <a:pt x="1362553" y="277432"/>
                </a:cubicBezTo>
                <a:cubicBezTo>
                  <a:pt x="1371259" y="273475"/>
                  <a:pt x="1400938" y="260970"/>
                  <a:pt x="1406241" y="258596"/>
                </a:cubicBezTo>
                <a:cubicBezTo>
                  <a:pt x="1412098" y="255905"/>
                  <a:pt x="1416688" y="253531"/>
                  <a:pt x="1420487" y="251235"/>
                </a:cubicBezTo>
                <a:cubicBezTo>
                  <a:pt x="1427768" y="246883"/>
                  <a:pt x="1435129" y="243321"/>
                  <a:pt x="1446209" y="238414"/>
                </a:cubicBezTo>
                <a:cubicBezTo>
                  <a:pt x="1506755" y="211901"/>
                  <a:pt x="1531290" y="194885"/>
                  <a:pt x="1576560" y="134576"/>
                </a:cubicBezTo>
                <a:cubicBezTo>
                  <a:pt x="1584633" y="123813"/>
                  <a:pt x="1635682" y="60022"/>
                  <a:pt x="1643596" y="46647"/>
                </a:cubicBezTo>
                <a:cubicBezTo>
                  <a:pt x="1648909" y="37714"/>
                  <a:pt x="1652830" y="28736"/>
                  <a:pt x="1655656" y="17981"/>
                </a:cubicBezTo>
                <a:lnTo>
                  <a:pt x="1658167" y="0"/>
                </a:lnTo>
                <a:lnTo>
                  <a:pt x="1674692" y="0"/>
                </a:lnTo>
                <a:lnTo>
                  <a:pt x="1673513" y="10458"/>
                </a:lnTo>
                <a:cubicBezTo>
                  <a:pt x="1670347" y="27929"/>
                  <a:pt x="1665203" y="41265"/>
                  <a:pt x="1657288" y="54640"/>
                </a:cubicBezTo>
                <a:cubicBezTo>
                  <a:pt x="1648582" y="69203"/>
                  <a:pt x="1596663" y="134181"/>
                  <a:pt x="1589223" y="144074"/>
                </a:cubicBezTo>
                <a:cubicBezTo>
                  <a:pt x="1542053" y="206915"/>
                  <a:pt x="1515382" y="225434"/>
                  <a:pt x="1452620" y="252976"/>
                </a:cubicBezTo>
                <a:cubicBezTo>
                  <a:pt x="1442014" y="257567"/>
                  <a:pt x="1435208" y="260891"/>
                  <a:pt x="1428639" y="264848"/>
                </a:cubicBezTo>
                <a:cubicBezTo>
                  <a:pt x="1424286" y="267460"/>
                  <a:pt x="1419142" y="270072"/>
                  <a:pt x="1412810" y="272921"/>
                </a:cubicBezTo>
                <a:cubicBezTo>
                  <a:pt x="1407191" y="275533"/>
                  <a:pt x="1377512" y="287959"/>
                  <a:pt x="1369122" y="291837"/>
                </a:cubicBezTo>
                <a:cubicBezTo>
                  <a:pt x="1321240" y="313839"/>
                  <a:pt x="1297971" y="337741"/>
                  <a:pt x="1297971" y="376759"/>
                </a:cubicBezTo>
                <a:cubicBezTo>
                  <a:pt x="1297971" y="463581"/>
                  <a:pt x="1147992" y="662629"/>
                  <a:pt x="1024843" y="731881"/>
                </a:cubicBezTo>
                <a:cubicBezTo>
                  <a:pt x="960103" y="768287"/>
                  <a:pt x="856265" y="805960"/>
                  <a:pt x="765407" y="825746"/>
                </a:cubicBezTo>
                <a:cubicBezTo>
                  <a:pt x="659908" y="848698"/>
                  <a:pt x="587411" y="845374"/>
                  <a:pt x="570554" y="807385"/>
                </a:cubicBezTo>
                <a:cubicBezTo>
                  <a:pt x="560106" y="783879"/>
                  <a:pt x="535730" y="773669"/>
                  <a:pt x="475738" y="761402"/>
                </a:cubicBezTo>
                <a:lnTo>
                  <a:pt x="470990" y="760452"/>
                </a:lnTo>
                <a:cubicBezTo>
                  <a:pt x="432683" y="752616"/>
                  <a:pt x="416063" y="748184"/>
                  <a:pt x="399522" y="739558"/>
                </a:cubicBezTo>
                <a:cubicBezTo>
                  <a:pt x="376412" y="727686"/>
                  <a:pt x="364065" y="710274"/>
                  <a:pt x="364065" y="685423"/>
                </a:cubicBezTo>
                <a:cubicBezTo>
                  <a:pt x="364065" y="663737"/>
                  <a:pt x="372613" y="639756"/>
                  <a:pt x="389787" y="608890"/>
                </a:cubicBezTo>
                <a:cubicBezTo>
                  <a:pt x="396515" y="596781"/>
                  <a:pt x="404191" y="584118"/>
                  <a:pt x="415351" y="566548"/>
                </a:cubicBezTo>
                <a:cubicBezTo>
                  <a:pt x="414084" y="568526"/>
                  <a:pt x="437749" y="531724"/>
                  <a:pt x="444397" y="520960"/>
                </a:cubicBezTo>
                <a:cubicBezTo>
                  <a:pt x="497345" y="436276"/>
                  <a:pt x="522354" y="374543"/>
                  <a:pt x="522354" y="305529"/>
                </a:cubicBezTo>
                <a:cubicBezTo>
                  <a:pt x="522354" y="196250"/>
                  <a:pt x="572304" y="102330"/>
                  <a:pt x="651637" y="30514"/>
                </a:cubicBezTo>
                <a:close/>
                <a:moveTo>
                  <a:pt x="593681" y="0"/>
                </a:moveTo>
                <a:lnTo>
                  <a:pt x="606259" y="0"/>
                </a:lnTo>
                <a:lnTo>
                  <a:pt x="594051" y="9951"/>
                </a:lnTo>
                <a:cubicBezTo>
                  <a:pt x="557430" y="40187"/>
                  <a:pt x="555279" y="43956"/>
                  <a:pt x="548630" y="57252"/>
                </a:cubicBezTo>
                <a:cubicBezTo>
                  <a:pt x="544040" y="66433"/>
                  <a:pt x="541666" y="75455"/>
                  <a:pt x="536996" y="98566"/>
                </a:cubicBezTo>
                <a:cubicBezTo>
                  <a:pt x="529240" y="137267"/>
                  <a:pt x="526233" y="151039"/>
                  <a:pt x="518239" y="181193"/>
                </a:cubicBezTo>
                <a:cubicBezTo>
                  <a:pt x="511116" y="208339"/>
                  <a:pt x="505180" y="235011"/>
                  <a:pt x="499323" y="264770"/>
                </a:cubicBezTo>
                <a:cubicBezTo>
                  <a:pt x="495730" y="283067"/>
                  <a:pt x="492326" y="301405"/>
                  <a:pt x="489114" y="319775"/>
                </a:cubicBezTo>
                <a:lnTo>
                  <a:pt x="486027" y="336791"/>
                </a:lnTo>
                <a:cubicBezTo>
                  <a:pt x="470356" y="421317"/>
                  <a:pt x="456190" y="461364"/>
                  <a:pt x="422395" y="499354"/>
                </a:cubicBezTo>
                <a:cubicBezTo>
                  <a:pt x="409283" y="513259"/>
                  <a:pt x="395156" y="526168"/>
                  <a:pt x="380132" y="537976"/>
                </a:cubicBezTo>
                <a:cubicBezTo>
                  <a:pt x="376807" y="540667"/>
                  <a:pt x="336602" y="573354"/>
                  <a:pt x="324176" y="583722"/>
                </a:cubicBezTo>
                <a:cubicBezTo>
                  <a:pt x="244715" y="650203"/>
                  <a:pt x="207676" y="699669"/>
                  <a:pt x="214719" y="748184"/>
                </a:cubicBezTo>
                <a:cubicBezTo>
                  <a:pt x="218281" y="772719"/>
                  <a:pt x="234030" y="795909"/>
                  <a:pt x="263552" y="818069"/>
                </a:cubicBezTo>
                <a:cubicBezTo>
                  <a:pt x="287295" y="835876"/>
                  <a:pt x="306211" y="854634"/>
                  <a:pt x="320852" y="874420"/>
                </a:cubicBezTo>
                <a:lnTo>
                  <a:pt x="355018" y="945851"/>
                </a:lnTo>
                <a:lnTo>
                  <a:pt x="346335" y="945851"/>
                </a:lnTo>
                <a:lnTo>
                  <a:pt x="314521" y="879169"/>
                </a:lnTo>
                <a:cubicBezTo>
                  <a:pt x="298704" y="858306"/>
                  <a:pt x="279934" y="839858"/>
                  <a:pt x="258803" y="824401"/>
                </a:cubicBezTo>
                <a:cubicBezTo>
                  <a:pt x="227699" y="801053"/>
                  <a:pt x="210762" y="776043"/>
                  <a:pt x="206884" y="749292"/>
                </a:cubicBezTo>
                <a:cubicBezTo>
                  <a:pt x="199207" y="696978"/>
                  <a:pt x="237513" y="645929"/>
                  <a:pt x="319032" y="577628"/>
                </a:cubicBezTo>
                <a:cubicBezTo>
                  <a:pt x="331537" y="567181"/>
                  <a:pt x="371822" y="534573"/>
                  <a:pt x="375145" y="531882"/>
                </a:cubicBezTo>
                <a:cubicBezTo>
                  <a:pt x="389853" y="520335"/>
                  <a:pt x="403688" y="507711"/>
                  <a:pt x="416538" y="494130"/>
                </a:cubicBezTo>
                <a:cubicBezTo>
                  <a:pt x="448988" y="457486"/>
                  <a:pt x="462838" y="418547"/>
                  <a:pt x="478271" y="335287"/>
                </a:cubicBezTo>
                <a:cubicBezTo>
                  <a:pt x="480432" y="323772"/>
                  <a:pt x="482543" y="312240"/>
                  <a:pt x="484603" y="300701"/>
                </a:cubicBezTo>
                <a:cubicBezTo>
                  <a:pt x="487214" y="285901"/>
                  <a:pt x="489351" y="274583"/>
                  <a:pt x="491567" y="263266"/>
                </a:cubicBezTo>
                <a:cubicBezTo>
                  <a:pt x="497424" y="233349"/>
                  <a:pt x="503439" y="206440"/>
                  <a:pt x="510562" y="179135"/>
                </a:cubicBezTo>
                <a:cubicBezTo>
                  <a:pt x="518476" y="149218"/>
                  <a:pt x="521484" y="135605"/>
                  <a:pt x="529240" y="97062"/>
                </a:cubicBezTo>
                <a:cubicBezTo>
                  <a:pt x="533988" y="73160"/>
                  <a:pt x="536600" y="63742"/>
                  <a:pt x="541587" y="53770"/>
                </a:cubicBezTo>
                <a:cubicBezTo>
                  <a:pt x="548828" y="39227"/>
                  <a:pt x="550861" y="35369"/>
                  <a:pt x="588087" y="4566"/>
                </a:cubicBezTo>
                <a:close/>
                <a:moveTo>
                  <a:pt x="528919" y="0"/>
                </a:moveTo>
                <a:lnTo>
                  <a:pt x="537525" y="0"/>
                </a:lnTo>
                <a:lnTo>
                  <a:pt x="521730" y="35365"/>
                </a:lnTo>
                <a:cubicBezTo>
                  <a:pt x="514806" y="56124"/>
                  <a:pt x="508583" y="80540"/>
                  <a:pt x="502489" y="109804"/>
                </a:cubicBezTo>
                <a:cubicBezTo>
                  <a:pt x="460543" y="311227"/>
                  <a:pt x="435137" y="376521"/>
                  <a:pt x="359237" y="467617"/>
                </a:cubicBezTo>
                <a:cubicBezTo>
                  <a:pt x="338185" y="492864"/>
                  <a:pt x="314283" y="516370"/>
                  <a:pt x="273761" y="553410"/>
                </a:cubicBezTo>
                <a:cubicBezTo>
                  <a:pt x="207596" y="613876"/>
                  <a:pt x="200632" y="620524"/>
                  <a:pt x="180212" y="643793"/>
                </a:cubicBezTo>
                <a:cubicBezTo>
                  <a:pt x="152512" y="675530"/>
                  <a:pt x="138503" y="702043"/>
                  <a:pt x="138503" y="726261"/>
                </a:cubicBezTo>
                <a:cubicBezTo>
                  <a:pt x="138503" y="751429"/>
                  <a:pt x="143885" y="766625"/>
                  <a:pt x="168578" y="822185"/>
                </a:cubicBezTo>
                <a:cubicBezTo>
                  <a:pt x="185476" y="860174"/>
                  <a:pt x="195844" y="890585"/>
                  <a:pt x="198940" y="919117"/>
                </a:cubicBezTo>
                <a:lnTo>
                  <a:pt x="194799" y="945851"/>
                </a:lnTo>
                <a:lnTo>
                  <a:pt x="186959" y="945851"/>
                </a:lnTo>
                <a:lnTo>
                  <a:pt x="191006" y="919473"/>
                </a:lnTo>
                <a:cubicBezTo>
                  <a:pt x="187949" y="891951"/>
                  <a:pt x="177838" y="862430"/>
                  <a:pt x="161297" y="825271"/>
                </a:cubicBezTo>
                <a:cubicBezTo>
                  <a:pt x="136050" y="768525"/>
                  <a:pt x="130589" y="752933"/>
                  <a:pt x="130589" y="726182"/>
                </a:cubicBezTo>
                <a:cubicBezTo>
                  <a:pt x="130589" y="699669"/>
                  <a:pt x="145389" y="671573"/>
                  <a:pt x="174276" y="638569"/>
                </a:cubicBezTo>
                <a:cubicBezTo>
                  <a:pt x="194933" y="614826"/>
                  <a:pt x="201977" y="608257"/>
                  <a:pt x="268458" y="547553"/>
                </a:cubicBezTo>
                <a:cubicBezTo>
                  <a:pt x="308743" y="510672"/>
                  <a:pt x="332407" y="487403"/>
                  <a:pt x="353143" y="462472"/>
                </a:cubicBezTo>
                <a:cubicBezTo>
                  <a:pt x="428014" y="372564"/>
                  <a:pt x="453024" y="308378"/>
                  <a:pt x="494812" y="108063"/>
                </a:cubicBezTo>
                <a:cubicBezTo>
                  <a:pt x="500985" y="78285"/>
                  <a:pt x="507352" y="53365"/>
                  <a:pt x="514478" y="32119"/>
                </a:cubicBezTo>
                <a:close/>
                <a:moveTo>
                  <a:pt x="468142" y="0"/>
                </a:moveTo>
                <a:lnTo>
                  <a:pt x="476206" y="0"/>
                </a:lnTo>
                <a:lnTo>
                  <a:pt x="467208" y="43968"/>
                </a:lnTo>
                <a:cubicBezTo>
                  <a:pt x="458668" y="84607"/>
                  <a:pt x="452865" y="108261"/>
                  <a:pt x="446929" y="125950"/>
                </a:cubicBezTo>
                <a:cubicBezTo>
                  <a:pt x="393111" y="287721"/>
                  <a:pt x="310326" y="459623"/>
                  <a:pt x="232210" y="531170"/>
                </a:cubicBezTo>
                <a:cubicBezTo>
                  <a:pt x="191768" y="568368"/>
                  <a:pt x="168103" y="587125"/>
                  <a:pt x="144360" y="601292"/>
                </a:cubicBezTo>
                <a:cubicBezTo>
                  <a:pt x="137237" y="605566"/>
                  <a:pt x="129797" y="609523"/>
                  <a:pt x="121249" y="613718"/>
                </a:cubicBezTo>
                <a:cubicBezTo>
                  <a:pt x="117767" y="615459"/>
                  <a:pt x="45271" y="648541"/>
                  <a:pt x="9656" y="666428"/>
                </a:cubicBezTo>
                <a:lnTo>
                  <a:pt x="0" y="671335"/>
                </a:lnTo>
                <a:lnTo>
                  <a:pt x="0" y="662392"/>
                </a:lnTo>
                <a:lnTo>
                  <a:pt x="6174" y="659305"/>
                </a:lnTo>
                <a:cubicBezTo>
                  <a:pt x="41947" y="641418"/>
                  <a:pt x="114364" y="608336"/>
                  <a:pt x="117767" y="606674"/>
                </a:cubicBezTo>
                <a:cubicBezTo>
                  <a:pt x="125416" y="602907"/>
                  <a:pt x="132914" y="598839"/>
                  <a:pt x="140244" y="594485"/>
                </a:cubicBezTo>
                <a:cubicBezTo>
                  <a:pt x="163513" y="580635"/>
                  <a:pt x="186781" y="562116"/>
                  <a:pt x="226828" y="525392"/>
                </a:cubicBezTo>
                <a:cubicBezTo>
                  <a:pt x="303678" y="454954"/>
                  <a:pt x="385909" y="283922"/>
                  <a:pt x="439490" y="123417"/>
                </a:cubicBezTo>
                <a:cubicBezTo>
                  <a:pt x="445248" y="106085"/>
                  <a:pt x="451006" y="82608"/>
                  <a:pt x="459501" y="42204"/>
                </a:cubicBezTo>
                <a:close/>
                <a:moveTo>
                  <a:pt x="346749" y="0"/>
                </a:moveTo>
                <a:lnTo>
                  <a:pt x="354691" y="0"/>
                </a:lnTo>
                <a:lnTo>
                  <a:pt x="352194" y="21795"/>
                </a:lnTo>
                <a:cubicBezTo>
                  <a:pt x="352194" y="151118"/>
                  <a:pt x="223188" y="376205"/>
                  <a:pt x="113019" y="452421"/>
                </a:cubicBezTo>
                <a:cubicBezTo>
                  <a:pt x="96082" y="464135"/>
                  <a:pt x="47804" y="492943"/>
                  <a:pt x="0" y="521118"/>
                </a:cubicBezTo>
                <a:lnTo>
                  <a:pt x="0" y="511938"/>
                </a:lnTo>
                <a:lnTo>
                  <a:pt x="0" y="511859"/>
                </a:lnTo>
                <a:cubicBezTo>
                  <a:pt x="36682" y="490711"/>
                  <a:pt x="72861" y="468701"/>
                  <a:pt x="108507" y="445852"/>
                </a:cubicBezTo>
                <a:cubicBezTo>
                  <a:pt x="216619" y="370981"/>
                  <a:pt x="344279" y="148268"/>
                  <a:pt x="344279" y="21716"/>
                </a:cubicBezTo>
                <a:close/>
                <a:moveTo>
                  <a:pt x="254265" y="0"/>
                </a:moveTo>
                <a:lnTo>
                  <a:pt x="262784" y="0"/>
                </a:lnTo>
                <a:lnTo>
                  <a:pt x="255835" y="17640"/>
                </a:lnTo>
                <a:cubicBezTo>
                  <a:pt x="220695" y="102028"/>
                  <a:pt x="185792" y="166037"/>
                  <a:pt x="153145" y="198684"/>
                </a:cubicBezTo>
                <a:cubicBezTo>
                  <a:pt x="130984" y="220844"/>
                  <a:pt x="113098" y="243321"/>
                  <a:pt x="70834" y="301255"/>
                </a:cubicBezTo>
                <a:cubicBezTo>
                  <a:pt x="43925" y="338295"/>
                  <a:pt x="21527" y="366549"/>
                  <a:pt x="0" y="389106"/>
                </a:cubicBezTo>
                <a:lnTo>
                  <a:pt x="0" y="376838"/>
                </a:lnTo>
                <a:cubicBezTo>
                  <a:pt x="21686" y="353253"/>
                  <a:pt x="45350" y="322861"/>
                  <a:pt x="75029" y="282102"/>
                </a:cubicBezTo>
                <a:cubicBezTo>
                  <a:pt x="106924" y="238414"/>
                  <a:pt x="125049" y="215620"/>
                  <a:pt x="147605" y="193143"/>
                </a:cubicBezTo>
                <a:cubicBezTo>
                  <a:pt x="179540" y="161169"/>
                  <a:pt x="214047" y="97577"/>
                  <a:pt x="248910" y="13624"/>
                </a:cubicBezTo>
                <a:close/>
                <a:moveTo>
                  <a:pt x="171488" y="0"/>
                </a:moveTo>
                <a:lnTo>
                  <a:pt x="189363" y="0"/>
                </a:lnTo>
                <a:lnTo>
                  <a:pt x="115571" y="137168"/>
                </a:lnTo>
                <a:cubicBezTo>
                  <a:pt x="82330" y="186871"/>
                  <a:pt x="43451" y="235525"/>
                  <a:pt x="0" y="282814"/>
                </a:cubicBezTo>
                <a:lnTo>
                  <a:pt x="0" y="259308"/>
                </a:lnTo>
                <a:lnTo>
                  <a:pt x="0" y="259229"/>
                </a:lnTo>
                <a:cubicBezTo>
                  <a:pt x="40087" y="214473"/>
                  <a:pt x="75959" y="168569"/>
                  <a:pt x="106697" y="121795"/>
                </a:cubicBezTo>
                <a:close/>
                <a:moveTo>
                  <a:pt x="88169" y="0"/>
                </a:moveTo>
                <a:lnTo>
                  <a:pt x="96359" y="0"/>
                </a:lnTo>
                <a:lnTo>
                  <a:pt x="76947" y="27614"/>
                </a:lnTo>
                <a:cubicBezTo>
                  <a:pt x="65927" y="43714"/>
                  <a:pt x="54352" y="61151"/>
                  <a:pt x="42896" y="79334"/>
                </a:cubicBezTo>
                <a:lnTo>
                  <a:pt x="0" y="148268"/>
                </a:lnTo>
                <a:lnTo>
                  <a:pt x="0" y="133231"/>
                </a:lnTo>
                <a:lnTo>
                  <a:pt x="36249" y="75060"/>
                </a:lnTo>
                <a:close/>
                <a:moveTo>
                  <a:pt x="0" y="0"/>
                </a:moveTo>
                <a:lnTo>
                  <a:pt x="4300" y="0"/>
                </a:lnTo>
                <a:lnTo>
                  <a:pt x="0" y="9924"/>
                </a:lnTo>
                <a:close/>
              </a:path>
            </a:pathLst>
          </a:custGeom>
          <a:gradFill flip="none" rotWithShape="1">
            <a:gsLst>
              <a:gs pos="45000">
                <a:srgbClr val="96620E">
                  <a:alpha val="10000"/>
                </a:srgbClr>
              </a:gs>
              <a:gs pos="100000">
                <a:srgbClr val="96620E">
                  <a:alpha val="30000"/>
                </a:srgbClr>
              </a:gs>
            </a:gsLst>
            <a:lin ang="0" scaled="1"/>
            <a:tileRect/>
          </a:gradFill>
          <a:ln w="2032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HelveticaExt-Normal"/>
              <a:ea typeface="OPPOSans B" panose="00020600040101010101" pitchFamily="18" charset="-122"/>
              <a:cs typeface="+mn-ea"/>
            </a:endParaRPr>
          </a:p>
        </p:txBody>
      </p:sp>
      <p:sp>
        <p:nvSpPr>
          <p:cNvPr id="3" name="矩形 2"/>
          <p:cNvSpPr/>
          <p:nvPr>
            <p:custDataLst>
              <p:tags r:id="rId4"/>
            </p:custDataLst>
          </p:nvPr>
        </p:nvSpPr>
        <p:spPr>
          <a:xfrm>
            <a:off x="1028700" y="2080458"/>
            <a:ext cx="4532854" cy="6756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chemeClr val="tx1"/>
                </a:solidFill>
                <a:effectLst/>
                <a:uLnTx/>
                <a:uFillTx/>
                <a:latin typeface="字魂241号-秋枫体" panose="00000500000000000000" charset="-122"/>
                <a:ea typeface="字魂241号-秋枫体" panose="00000500000000000000" charset="-122"/>
                <a:cs typeface="华康行楷体 W5" panose="03000509000000000000" charset="-122"/>
                <a:sym typeface="华康行楷体 W5" panose="03000509000000000000" charset="-122"/>
              </a:rPr>
              <a:t>2009-2021</a:t>
            </a:r>
            <a:r>
              <a:rPr kumimoji="0" lang="zh-CN" altLang="en-US" sz="1800" b="0" i="0" u="none" strike="noStrike" kern="1200" cap="none" spc="0" normalizeH="0" baseline="0" noProof="0" dirty="0">
                <a:ln>
                  <a:noFill/>
                </a:ln>
                <a:solidFill>
                  <a:schemeClr val="tx1"/>
                </a:solidFill>
                <a:effectLst/>
                <a:uLnTx/>
                <a:uFillTx/>
                <a:latin typeface="字魂241号-秋枫体" panose="00000500000000000000" charset="-122"/>
                <a:ea typeface="字魂241号-秋枫体" panose="00000500000000000000" charset="-122"/>
                <a:cs typeface="华康行楷体 W5" panose="03000509000000000000" charset="-122"/>
                <a:sym typeface="华康行楷体 W5" panose="03000509000000000000" charset="-122"/>
              </a:rPr>
              <a:t>年</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字魂241号-秋枫体" panose="00000500000000000000" charset="-122"/>
                <a:ea typeface="字魂241号-秋枫体" panose="00000500000000000000" charset="-122"/>
                <a:cs typeface="华康行楷体 W5" panose="03000509000000000000" charset="-122"/>
                <a:sym typeface="华康行楷体 W5" panose="03000509000000000000" charset="-122"/>
              </a:rPr>
              <a:t>中央累计拨付资金拉动消费情家电况</a:t>
            </a:r>
          </a:p>
        </p:txBody>
      </p:sp>
      <p:graphicFrame>
        <p:nvGraphicFramePr>
          <p:cNvPr id="31" name="图表 30" descr="7b0a202020202263686172745265734964223a20223230343732323439220a7d0a"/>
          <p:cNvGraphicFramePr/>
          <p:nvPr>
            <p:custDataLst>
              <p:tags r:id="rId5"/>
            </p:custDataLst>
          </p:nvPr>
        </p:nvGraphicFramePr>
        <p:xfrm>
          <a:off x="1028700" y="3429000"/>
          <a:ext cx="4181350" cy="2582533"/>
        </p:xfrm>
        <a:graphic>
          <a:graphicData uri="http://schemas.openxmlformats.org/drawingml/2006/chart">
            <c:chart xmlns:c="http://schemas.openxmlformats.org/drawingml/2006/chart" xmlns:r="http://schemas.openxmlformats.org/officeDocument/2006/relationships" r:id="rId10"/>
          </a:graphicData>
        </a:graphic>
      </p:graphicFrame>
      <p:sp>
        <p:nvSpPr>
          <p:cNvPr id="30" name="文本框 29"/>
          <p:cNvSpPr txBox="1"/>
          <p:nvPr>
            <p:custDataLst>
              <p:tags r:id="rId6"/>
            </p:custDataLst>
          </p:nvPr>
        </p:nvSpPr>
        <p:spPr>
          <a:xfrm>
            <a:off x="1943100" y="4547870"/>
            <a:ext cx="1181100" cy="368300"/>
          </a:xfrm>
          <a:prstGeom prst="rect">
            <a:avLst/>
          </a:prstGeom>
          <a:noFill/>
        </p:spPr>
        <p:txBody>
          <a:bodyPr wrap="square" rtlCol="0">
            <a:spAutoFit/>
          </a:bodyPr>
          <a:lstStyle/>
          <a:p>
            <a:r>
              <a:rPr lang="en-US">
                <a:solidFill>
                  <a:schemeClr val="bg1"/>
                </a:solidFill>
                <a:sym typeface="+mn-ea"/>
              </a:rPr>
              <a:t>9248</a:t>
            </a:r>
            <a:r>
              <a:rPr lang="zh-CN" altLang="en-US">
                <a:solidFill>
                  <a:schemeClr val="bg1"/>
                </a:solidFill>
                <a:sym typeface="+mn-ea"/>
              </a:rPr>
              <a:t>万台</a:t>
            </a:r>
          </a:p>
        </p:txBody>
      </p:sp>
      <p:sp>
        <p:nvSpPr>
          <p:cNvPr id="33" name="文本框 32"/>
          <p:cNvSpPr txBox="1"/>
          <p:nvPr>
            <p:custDataLst>
              <p:tags r:id="rId7"/>
            </p:custDataLst>
          </p:nvPr>
        </p:nvSpPr>
        <p:spPr>
          <a:xfrm>
            <a:off x="1943100" y="3772535"/>
            <a:ext cx="1243965" cy="368300"/>
          </a:xfrm>
          <a:prstGeom prst="rect">
            <a:avLst/>
          </a:prstGeom>
          <a:noFill/>
        </p:spPr>
        <p:txBody>
          <a:bodyPr wrap="square" rtlCol="0">
            <a:spAutoFit/>
          </a:bodyPr>
          <a:lstStyle/>
          <a:p>
            <a:r>
              <a:rPr lang="en-US">
                <a:solidFill>
                  <a:schemeClr val="bg1"/>
                </a:solidFill>
                <a:sym typeface="+mn-ea"/>
              </a:rPr>
              <a:t>3420</a:t>
            </a:r>
            <a:r>
              <a:rPr lang="zh-CN" altLang="en-US">
                <a:solidFill>
                  <a:schemeClr val="bg1"/>
                </a:solidFill>
                <a:sym typeface="+mn-ea"/>
              </a:rPr>
              <a:t>亿元</a:t>
            </a:r>
          </a:p>
        </p:txBody>
      </p:sp>
      <p:sp>
        <p:nvSpPr>
          <p:cNvPr id="41" name="文本框 40"/>
          <p:cNvSpPr txBox="1"/>
          <p:nvPr/>
        </p:nvSpPr>
        <p:spPr>
          <a:xfrm>
            <a:off x="1921510" y="5295265"/>
            <a:ext cx="1007110" cy="368300"/>
          </a:xfrm>
          <a:prstGeom prst="rect">
            <a:avLst/>
          </a:prstGeom>
          <a:noFill/>
        </p:spPr>
        <p:txBody>
          <a:bodyPr wrap="square" rtlCol="0">
            <a:spAutoFit/>
          </a:bodyPr>
          <a:lstStyle/>
          <a:p>
            <a:r>
              <a:rPr lang="en-US" altLang="zh-CN">
                <a:solidFill>
                  <a:schemeClr val="bg1"/>
                </a:solidFill>
                <a:sym typeface="+mn-ea"/>
              </a:rPr>
              <a:t>300</a:t>
            </a:r>
            <a:r>
              <a:rPr lang="zh-CN" altLang="en-US">
                <a:solidFill>
                  <a:schemeClr val="bg1"/>
                </a:solidFill>
                <a:sym typeface="+mn-ea"/>
              </a:rPr>
              <a:t>亿元</a:t>
            </a:r>
            <a:endParaRPr lang="zh-CN" altLang="en-US">
              <a:solidFill>
                <a:schemeClr val="bg1"/>
              </a:solidFill>
            </a:endParaRPr>
          </a:p>
        </p:txBody>
      </p:sp>
      <p:pic>
        <p:nvPicPr>
          <p:cNvPr id="14" name="图片 14" descr="11"/>
          <p:cNvPicPr>
            <a:picLocks noChangeAspect="1"/>
          </p:cNvPicPr>
          <p:nvPr/>
        </p:nvPicPr>
        <p:blipFill>
          <a:blip r:embed="rId11"/>
          <a:stretch>
            <a:fillRect/>
          </a:stretch>
        </p:blipFill>
        <p:spPr>
          <a:xfrm>
            <a:off x="5799455" y="1959610"/>
            <a:ext cx="5875020" cy="3335655"/>
          </a:xfrm>
          <a:prstGeom prst="rect">
            <a:avLst/>
          </a:prstGeom>
        </p:spPr>
      </p:pic>
      <p:sp>
        <p:nvSpPr>
          <p:cNvPr id="2" name="文本框 1"/>
          <p:cNvSpPr txBox="1"/>
          <p:nvPr/>
        </p:nvSpPr>
        <p:spPr>
          <a:xfrm>
            <a:off x="6352540" y="5366385"/>
            <a:ext cx="5321935" cy="748030"/>
          </a:xfrm>
          <a:prstGeom prst="rect">
            <a:avLst/>
          </a:prstGeom>
          <a:noFill/>
        </p:spPr>
        <p:txBody>
          <a:bodyPr wrap="square" rtlCol="0">
            <a:spAutoFit/>
          </a:bodyPr>
          <a:lstStyle/>
          <a:p>
            <a:pPr indent="0" fontAlgn="auto">
              <a:lnSpc>
                <a:spcPts val="2560"/>
              </a:lnSpc>
            </a:pPr>
            <a:r>
              <a:rPr lang="zh-CN" altLang="en-US">
                <a:latin typeface="思源宋体 CN Heavy" panose="02020900000000000000" pitchFamily="18" charset="-122"/>
                <a:ea typeface="思源宋体 CN Heavy" panose="02020900000000000000" pitchFamily="18" charset="-122"/>
                <a:cs typeface="思源宋体 CN Heavy" panose="02020900000000000000" pitchFamily="18" charset="-122"/>
              </a:rPr>
              <a:t>2009年下半年开始</a:t>
            </a:r>
          </a:p>
          <a:p>
            <a:pPr indent="0" fontAlgn="auto">
              <a:lnSpc>
                <a:spcPts val="2560"/>
              </a:lnSpc>
            </a:pPr>
            <a:r>
              <a:rPr lang="zh-CN" altLang="en-US">
                <a:latin typeface="思源宋体 CN Heavy" panose="02020900000000000000" pitchFamily="18" charset="-122"/>
                <a:ea typeface="思源宋体 CN Heavy" panose="02020900000000000000" pitchFamily="18" charset="-122"/>
                <a:cs typeface="思源宋体 CN Heavy" panose="02020900000000000000" pitchFamily="18" charset="-122"/>
              </a:rPr>
              <a:t>冰箱洗衣机和空调销量增速</a:t>
            </a:r>
            <a:r>
              <a:rPr lang="zh-CN" altLang="en-US">
                <a:solidFill>
                  <a:srgbClr val="C00000"/>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明显上升</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6414546" y="2568724"/>
            <a:ext cx="4748754" cy="3651250"/>
          </a:xfrm>
          <a:prstGeom prst="rect">
            <a:avLst/>
          </a:prstGeom>
          <a:solidFill>
            <a:schemeClr val="accent5">
              <a:lumMod val="75000"/>
            </a:schemeClr>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panose="00020600040101010101" pitchFamily="18" charset="-122"/>
              <a:cs typeface="+mn-ea"/>
            </a:endParaRPr>
          </a:p>
        </p:txBody>
      </p:sp>
      <p:sp>
        <p:nvSpPr>
          <p:cNvPr id="10" name="矩形 9"/>
          <p:cNvSpPr/>
          <p:nvPr>
            <p:custDataLst>
              <p:tags r:id="rId2"/>
            </p:custDataLst>
          </p:nvPr>
        </p:nvSpPr>
        <p:spPr>
          <a:xfrm>
            <a:off x="6414546" y="1930698"/>
            <a:ext cx="4748754" cy="945852"/>
          </a:xfrm>
          <a:prstGeom prst="rect">
            <a:avLst/>
          </a:prstGeom>
          <a:gradFill>
            <a:gsLst>
              <a:gs pos="0">
                <a:srgbClr val="F6D5A0"/>
              </a:gs>
              <a:gs pos="100000">
                <a:srgbClr val="F6D5A0"/>
              </a:gs>
            </a:gsLst>
            <a:lin ang="2700000" scaled="1"/>
          </a:gra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panose="00020600040101010101" pitchFamily="18" charset="-122"/>
              <a:cs typeface="+mn-ea"/>
            </a:endParaRPr>
          </a:p>
        </p:txBody>
      </p:sp>
      <p:sp>
        <p:nvSpPr>
          <p:cNvPr id="24" name="任意多边形: 形状 23"/>
          <p:cNvSpPr/>
          <p:nvPr>
            <p:custDataLst>
              <p:tags r:id="rId3"/>
            </p:custDataLst>
          </p:nvPr>
        </p:nvSpPr>
        <p:spPr>
          <a:xfrm>
            <a:off x="6414468" y="1930698"/>
            <a:ext cx="4748675" cy="945851"/>
          </a:xfrm>
          <a:custGeom>
            <a:avLst/>
            <a:gdLst>
              <a:gd name="connsiteX0" fmla="*/ 4748675 w 4748675"/>
              <a:gd name="connsiteY0" fmla="*/ 872758 h 945851"/>
              <a:gd name="connsiteX1" fmla="*/ 4748675 w 4748675"/>
              <a:gd name="connsiteY1" fmla="*/ 880672 h 945851"/>
              <a:gd name="connsiteX2" fmla="*/ 4635130 w 4748675"/>
              <a:gd name="connsiteY2" fmla="*/ 921730 h 945851"/>
              <a:gd name="connsiteX3" fmla="*/ 4601893 w 4748675"/>
              <a:gd name="connsiteY3" fmla="*/ 945851 h 945851"/>
              <a:gd name="connsiteX4" fmla="*/ 4588478 w 4748675"/>
              <a:gd name="connsiteY4" fmla="*/ 945851 h 945851"/>
              <a:gd name="connsiteX5" fmla="*/ 4631246 w 4748675"/>
              <a:gd name="connsiteY5" fmla="*/ 914784 h 945851"/>
              <a:gd name="connsiteX6" fmla="*/ 4748675 w 4748675"/>
              <a:gd name="connsiteY6" fmla="*/ 872758 h 945851"/>
              <a:gd name="connsiteX7" fmla="*/ 7915 w 4748675"/>
              <a:gd name="connsiteY7" fmla="*/ 872520 h 945851"/>
              <a:gd name="connsiteX8" fmla="*/ 55249 w 4748675"/>
              <a:gd name="connsiteY8" fmla="*/ 934491 h 945851"/>
              <a:gd name="connsiteX9" fmla="*/ 52413 w 4748675"/>
              <a:gd name="connsiteY9" fmla="*/ 945851 h 945851"/>
              <a:gd name="connsiteX10" fmla="*/ 44507 w 4748675"/>
              <a:gd name="connsiteY10" fmla="*/ 945851 h 945851"/>
              <a:gd name="connsiteX11" fmla="*/ 47236 w 4748675"/>
              <a:gd name="connsiteY11" fmla="*/ 935327 h 945851"/>
              <a:gd name="connsiteX12" fmla="*/ 7915 w 4748675"/>
              <a:gd name="connsiteY12" fmla="*/ 880435 h 945851"/>
              <a:gd name="connsiteX13" fmla="*/ 0 w 4748675"/>
              <a:gd name="connsiteY13" fmla="*/ 880593 h 945851"/>
              <a:gd name="connsiteX14" fmla="*/ 0 w 4748675"/>
              <a:gd name="connsiteY14" fmla="*/ 876715 h 945851"/>
              <a:gd name="connsiteX15" fmla="*/ 0 w 4748675"/>
              <a:gd name="connsiteY15" fmla="*/ 876557 h 945851"/>
              <a:gd name="connsiteX16" fmla="*/ 0 w 4748675"/>
              <a:gd name="connsiteY16" fmla="*/ 872600 h 945851"/>
              <a:gd name="connsiteX17" fmla="*/ 4748675 w 4748675"/>
              <a:gd name="connsiteY17" fmla="*/ 801449 h 945851"/>
              <a:gd name="connsiteX18" fmla="*/ 4748675 w 4748675"/>
              <a:gd name="connsiteY18" fmla="*/ 809521 h 945851"/>
              <a:gd name="connsiteX19" fmla="*/ 4545353 w 4748675"/>
              <a:gd name="connsiteY19" fmla="*/ 927131 h 945851"/>
              <a:gd name="connsiteX20" fmla="*/ 4524069 w 4748675"/>
              <a:gd name="connsiteY20" fmla="*/ 943741 h 945851"/>
              <a:gd name="connsiteX21" fmla="*/ 4521030 w 4748675"/>
              <a:gd name="connsiteY21" fmla="*/ 945851 h 945851"/>
              <a:gd name="connsiteX22" fmla="*/ 4507164 w 4748675"/>
              <a:gd name="connsiteY22" fmla="*/ 945851 h 945851"/>
              <a:gd name="connsiteX23" fmla="*/ 4519362 w 4748675"/>
              <a:gd name="connsiteY23" fmla="*/ 937393 h 945851"/>
              <a:gd name="connsiteX24" fmla="*/ 4540446 w 4748675"/>
              <a:gd name="connsiteY24" fmla="*/ 920957 h 945851"/>
              <a:gd name="connsiteX25" fmla="*/ 4748675 w 4748675"/>
              <a:gd name="connsiteY25" fmla="*/ 801449 h 945851"/>
              <a:gd name="connsiteX26" fmla="*/ 33196 w 4748675"/>
              <a:gd name="connsiteY26" fmla="*/ 800284 h 945851"/>
              <a:gd name="connsiteX27" fmla="*/ 65057 w 4748675"/>
              <a:gd name="connsiteY27" fmla="*/ 809680 h 945851"/>
              <a:gd name="connsiteX28" fmla="*/ 102642 w 4748675"/>
              <a:gd name="connsiteY28" fmla="*/ 945150 h 945851"/>
              <a:gd name="connsiteX29" fmla="*/ 102437 w 4748675"/>
              <a:gd name="connsiteY29" fmla="*/ 945851 h 945851"/>
              <a:gd name="connsiteX30" fmla="*/ 94398 w 4748675"/>
              <a:gd name="connsiteY30" fmla="*/ 945851 h 945851"/>
              <a:gd name="connsiteX31" fmla="*/ 94552 w 4748675"/>
              <a:gd name="connsiteY31" fmla="*/ 945328 h 945851"/>
              <a:gd name="connsiteX32" fmla="*/ 61575 w 4748675"/>
              <a:gd name="connsiteY32" fmla="*/ 816724 h 945851"/>
              <a:gd name="connsiteX33" fmla="*/ 0 w 4748675"/>
              <a:gd name="connsiteY33" fmla="*/ 809521 h 945851"/>
              <a:gd name="connsiteX34" fmla="*/ 0 w 4748675"/>
              <a:gd name="connsiteY34" fmla="*/ 801449 h 945851"/>
              <a:gd name="connsiteX35" fmla="*/ 33196 w 4748675"/>
              <a:gd name="connsiteY35" fmla="*/ 800284 h 945851"/>
              <a:gd name="connsiteX36" fmla="*/ 2774018 w 4748675"/>
              <a:gd name="connsiteY36" fmla="*/ 757365 h 945851"/>
              <a:gd name="connsiteX37" fmla="*/ 2770061 w 4748675"/>
              <a:gd name="connsiteY37" fmla="*/ 789498 h 945851"/>
              <a:gd name="connsiteX38" fmla="*/ 2810978 w 4748675"/>
              <a:gd name="connsiteY38" fmla="*/ 816803 h 945851"/>
              <a:gd name="connsiteX39" fmla="*/ 2814144 w 4748675"/>
              <a:gd name="connsiteY39" fmla="*/ 787519 h 945851"/>
              <a:gd name="connsiteX40" fmla="*/ 2793250 w 4748675"/>
              <a:gd name="connsiteY40" fmla="*/ 771690 h 945851"/>
              <a:gd name="connsiteX41" fmla="*/ 2793250 w 4748675"/>
              <a:gd name="connsiteY41" fmla="*/ 771611 h 945851"/>
              <a:gd name="connsiteX42" fmla="*/ 2774018 w 4748675"/>
              <a:gd name="connsiteY42" fmla="*/ 757365 h 945851"/>
              <a:gd name="connsiteX43" fmla="*/ 2770615 w 4748675"/>
              <a:gd name="connsiteY43" fmla="*/ 741853 h 945851"/>
              <a:gd name="connsiteX44" fmla="*/ 2803855 w 4748675"/>
              <a:gd name="connsiteY44" fmla="*/ 759898 h 945851"/>
              <a:gd name="connsiteX45" fmla="*/ 2824037 w 4748675"/>
              <a:gd name="connsiteY45" fmla="*/ 775173 h 945851"/>
              <a:gd name="connsiteX46" fmla="*/ 2824116 w 4748675"/>
              <a:gd name="connsiteY46" fmla="*/ 825508 h 945851"/>
              <a:gd name="connsiteX47" fmla="*/ 2754232 w 4748675"/>
              <a:gd name="connsiteY47" fmla="*/ 789498 h 945851"/>
              <a:gd name="connsiteX48" fmla="*/ 2770615 w 4748675"/>
              <a:gd name="connsiteY48" fmla="*/ 741853 h 945851"/>
              <a:gd name="connsiteX49" fmla="*/ 4748675 w 4748675"/>
              <a:gd name="connsiteY49" fmla="*/ 662471 h 945851"/>
              <a:gd name="connsiteX50" fmla="*/ 4748675 w 4748675"/>
              <a:gd name="connsiteY50" fmla="*/ 671335 h 945851"/>
              <a:gd name="connsiteX51" fmla="*/ 4626080 w 4748675"/>
              <a:gd name="connsiteY51" fmla="*/ 749688 h 945851"/>
              <a:gd name="connsiteX52" fmla="*/ 4575586 w 4748675"/>
              <a:gd name="connsiteY52" fmla="*/ 790052 h 945851"/>
              <a:gd name="connsiteX53" fmla="*/ 4505543 w 4748675"/>
              <a:gd name="connsiteY53" fmla="*/ 840309 h 945851"/>
              <a:gd name="connsiteX54" fmla="*/ 4429050 w 4748675"/>
              <a:gd name="connsiteY54" fmla="*/ 888914 h 945851"/>
              <a:gd name="connsiteX55" fmla="*/ 4333667 w 4748675"/>
              <a:gd name="connsiteY55" fmla="*/ 945851 h 945851"/>
              <a:gd name="connsiteX56" fmla="*/ 4318085 w 4748675"/>
              <a:gd name="connsiteY56" fmla="*/ 945851 h 945851"/>
              <a:gd name="connsiteX57" fmla="*/ 4321136 w 4748675"/>
              <a:gd name="connsiteY57" fmla="*/ 944067 h 945851"/>
              <a:gd name="connsiteX58" fmla="*/ 4501032 w 4748675"/>
              <a:gd name="connsiteY58" fmla="*/ 833661 h 945851"/>
              <a:gd name="connsiteX59" fmla="*/ 4570680 w 4748675"/>
              <a:gd name="connsiteY59" fmla="*/ 783799 h 945851"/>
              <a:gd name="connsiteX60" fmla="*/ 4621094 w 4748675"/>
              <a:gd name="connsiteY60" fmla="*/ 743594 h 945851"/>
              <a:gd name="connsiteX61" fmla="*/ 4748675 w 4748675"/>
              <a:gd name="connsiteY61" fmla="*/ 662471 h 945851"/>
              <a:gd name="connsiteX62" fmla="*/ 4748675 w 4748675"/>
              <a:gd name="connsiteY62" fmla="*/ 511938 h 945851"/>
              <a:gd name="connsiteX63" fmla="*/ 4748675 w 4748675"/>
              <a:gd name="connsiteY63" fmla="*/ 521118 h 945851"/>
              <a:gd name="connsiteX64" fmla="*/ 4636686 w 4748675"/>
              <a:gd name="connsiteY64" fmla="*/ 587046 h 945851"/>
              <a:gd name="connsiteX65" fmla="*/ 4442860 w 4748675"/>
              <a:gd name="connsiteY65" fmla="*/ 736787 h 945851"/>
              <a:gd name="connsiteX66" fmla="*/ 4262727 w 4748675"/>
              <a:gd name="connsiteY66" fmla="*/ 850756 h 945851"/>
              <a:gd name="connsiteX67" fmla="*/ 4224342 w 4748675"/>
              <a:gd name="connsiteY67" fmla="*/ 865872 h 945851"/>
              <a:gd name="connsiteX68" fmla="*/ 4186749 w 4748675"/>
              <a:gd name="connsiteY68" fmla="*/ 880277 h 945851"/>
              <a:gd name="connsiteX69" fmla="*/ 4096257 w 4748675"/>
              <a:gd name="connsiteY69" fmla="*/ 919394 h 945851"/>
              <a:gd name="connsiteX70" fmla="*/ 4057692 w 4748675"/>
              <a:gd name="connsiteY70" fmla="*/ 945851 h 945851"/>
              <a:gd name="connsiteX71" fmla="*/ 4043753 w 4748675"/>
              <a:gd name="connsiteY71" fmla="*/ 945851 h 945851"/>
              <a:gd name="connsiteX72" fmla="*/ 4092171 w 4748675"/>
              <a:gd name="connsiteY72" fmla="*/ 912568 h 945851"/>
              <a:gd name="connsiteX73" fmla="*/ 4183899 w 4748675"/>
              <a:gd name="connsiteY73" fmla="*/ 872837 h 945851"/>
              <a:gd name="connsiteX74" fmla="*/ 4221493 w 4748675"/>
              <a:gd name="connsiteY74" fmla="*/ 858433 h 945851"/>
              <a:gd name="connsiteX75" fmla="*/ 4259720 w 4748675"/>
              <a:gd name="connsiteY75" fmla="*/ 843395 h 945851"/>
              <a:gd name="connsiteX76" fmla="*/ 4437162 w 4748675"/>
              <a:gd name="connsiteY76" fmla="*/ 731406 h 945851"/>
              <a:gd name="connsiteX77" fmla="*/ 4632492 w 4748675"/>
              <a:gd name="connsiteY77" fmla="*/ 580319 h 945851"/>
              <a:gd name="connsiteX78" fmla="*/ 4748675 w 4748675"/>
              <a:gd name="connsiteY78" fmla="*/ 511938 h 945851"/>
              <a:gd name="connsiteX79" fmla="*/ 2879913 w 4748675"/>
              <a:gd name="connsiteY79" fmla="*/ 437225 h 945851"/>
              <a:gd name="connsiteX80" fmla="*/ 2791825 w 4748675"/>
              <a:gd name="connsiteY80" fmla="*/ 515579 h 945851"/>
              <a:gd name="connsiteX81" fmla="*/ 2770219 w 4748675"/>
              <a:gd name="connsiteY81" fmla="*/ 555309 h 945851"/>
              <a:gd name="connsiteX82" fmla="*/ 2749246 w 4748675"/>
              <a:gd name="connsiteY82" fmla="*/ 586334 h 945851"/>
              <a:gd name="connsiteX83" fmla="*/ 2686959 w 4748675"/>
              <a:gd name="connsiteY83" fmla="*/ 789498 h 945851"/>
              <a:gd name="connsiteX84" fmla="*/ 2762700 w 4748675"/>
              <a:gd name="connsiteY84" fmla="*/ 888033 h 945851"/>
              <a:gd name="connsiteX85" fmla="*/ 2815806 w 4748675"/>
              <a:gd name="connsiteY85" fmla="*/ 889299 h 945851"/>
              <a:gd name="connsiteX86" fmla="*/ 2825541 w 4748675"/>
              <a:gd name="connsiteY86" fmla="*/ 888745 h 945851"/>
              <a:gd name="connsiteX87" fmla="*/ 2833376 w 4748675"/>
              <a:gd name="connsiteY87" fmla="*/ 888428 h 945851"/>
              <a:gd name="connsiteX88" fmla="*/ 2868991 w 4748675"/>
              <a:gd name="connsiteY88" fmla="*/ 766388 h 945851"/>
              <a:gd name="connsiteX89" fmla="*/ 2877143 w 4748675"/>
              <a:gd name="connsiteY89" fmla="*/ 661600 h 945851"/>
              <a:gd name="connsiteX90" fmla="*/ 2990082 w 4748675"/>
              <a:gd name="connsiteY90" fmla="*/ 531328 h 945851"/>
              <a:gd name="connsiteX91" fmla="*/ 3020553 w 4748675"/>
              <a:gd name="connsiteY91" fmla="*/ 501807 h 945851"/>
              <a:gd name="connsiteX92" fmla="*/ 3031238 w 4748675"/>
              <a:gd name="connsiteY92" fmla="*/ 475452 h 945851"/>
              <a:gd name="connsiteX93" fmla="*/ 2989133 w 4748675"/>
              <a:gd name="connsiteY93" fmla="*/ 471257 h 945851"/>
              <a:gd name="connsiteX94" fmla="*/ 2983434 w 4748675"/>
              <a:gd name="connsiteY94" fmla="*/ 471336 h 945851"/>
              <a:gd name="connsiteX95" fmla="*/ 2942754 w 4748675"/>
              <a:gd name="connsiteY95" fmla="*/ 468645 h 945851"/>
              <a:gd name="connsiteX96" fmla="*/ 2917032 w 4748675"/>
              <a:gd name="connsiteY96" fmla="*/ 455428 h 945851"/>
              <a:gd name="connsiteX97" fmla="*/ 2906110 w 4748675"/>
              <a:gd name="connsiteY97" fmla="*/ 448859 h 945851"/>
              <a:gd name="connsiteX98" fmla="*/ 2879913 w 4748675"/>
              <a:gd name="connsiteY98" fmla="*/ 437225 h 945851"/>
              <a:gd name="connsiteX99" fmla="*/ 2881813 w 4748675"/>
              <a:gd name="connsiteY99" fmla="*/ 429469 h 945851"/>
              <a:gd name="connsiteX100" fmla="*/ 2910147 w 4748675"/>
              <a:gd name="connsiteY100" fmla="*/ 442053 h 945851"/>
              <a:gd name="connsiteX101" fmla="*/ 2921148 w 4748675"/>
              <a:gd name="connsiteY101" fmla="*/ 448701 h 945851"/>
              <a:gd name="connsiteX102" fmla="*/ 2945682 w 4748675"/>
              <a:gd name="connsiteY102" fmla="*/ 461364 h 945851"/>
              <a:gd name="connsiteX103" fmla="*/ 2983276 w 4748675"/>
              <a:gd name="connsiteY103" fmla="*/ 463422 h 945851"/>
              <a:gd name="connsiteX104" fmla="*/ 2988975 w 4748675"/>
              <a:gd name="connsiteY104" fmla="*/ 463343 h 945851"/>
              <a:gd name="connsiteX105" fmla="*/ 3035116 w 4748675"/>
              <a:gd name="connsiteY105" fmla="*/ 468567 h 945851"/>
              <a:gd name="connsiteX106" fmla="*/ 3026093 w 4748675"/>
              <a:gd name="connsiteY106" fmla="*/ 507348 h 945851"/>
              <a:gd name="connsiteX107" fmla="*/ 2995543 w 4748675"/>
              <a:gd name="connsiteY107" fmla="*/ 537106 h 945851"/>
              <a:gd name="connsiteX108" fmla="*/ 2884583 w 4748675"/>
              <a:gd name="connsiteY108" fmla="*/ 664133 h 945851"/>
              <a:gd name="connsiteX109" fmla="*/ 2876827 w 4748675"/>
              <a:gd name="connsiteY109" fmla="*/ 765121 h 945851"/>
              <a:gd name="connsiteX110" fmla="*/ 2833376 w 4748675"/>
              <a:gd name="connsiteY110" fmla="*/ 896343 h 945851"/>
              <a:gd name="connsiteX111" fmla="*/ 2821425 w 4748675"/>
              <a:gd name="connsiteY111" fmla="*/ 896897 h 945851"/>
              <a:gd name="connsiteX112" fmla="*/ 2816360 w 4748675"/>
              <a:gd name="connsiteY112" fmla="*/ 897213 h 945851"/>
              <a:gd name="connsiteX113" fmla="*/ 2761434 w 4748675"/>
              <a:gd name="connsiteY113" fmla="*/ 895868 h 945851"/>
              <a:gd name="connsiteX114" fmla="*/ 2679044 w 4748675"/>
              <a:gd name="connsiteY114" fmla="*/ 789498 h 945851"/>
              <a:gd name="connsiteX115" fmla="*/ 2743389 w 4748675"/>
              <a:gd name="connsiteY115" fmla="*/ 581110 h 945851"/>
              <a:gd name="connsiteX116" fmla="*/ 2763333 w 4748675"/>
              <a:gd name="connsiteY116" fmla="*/ 551431 h 945851"/>
              <a:gd name="connsiteX117" fmla="*/ 2784861 w 4748675"/>
              <a:gd name="connsiteY117" fmla="*/ 511780 h 945851"/>
              <a:gd name="connsiteX118" fmla="*/ 2881813 w 4748675"/>
              <a:gd name="connsiteY118" fmla="*/ 429469 h 945851"/>
              <a:gd name="connsiteX119" fmla="*/ 4748675 w 4748675"/>
              <a:gd name="connsiteY119" fmla="*/ 377551 h 945851"/>
              <a:gd name="connsiteX120" fmla="*/ 4748675 w 4748675"/>
              <a:gd name="connsiteY120" fmla="*/ 389026 h 945851"/>
              <a:gd name="connsiteX121" fmla="*/ 4663357 w 4748675"/>
              <a:gd name="connsiteY121" fmla="*/ 452738 h 945851"/>
              <a:gd name="connsiteX122" fmla="*/ 4495571 w 4748675"/>
              <a:gd name="connsiteY122" fmla="*/ 581902 h 945851"/>
              <a:gd name="connsiteX123" fmla="*/ 4470878 w 4748675"/>
              <a:gd name="connsiteY123" fmla="*/ 604458 h 945851"/>
              <a:gd name="connsiteX124" fmla="*/ 4283622 w 4748675"/>
              <a:gd name="connsiteY124" fmla="*/ 761322 h 945851"/>
              <a:gd name="connsiteX125" fmla="*/ 4174244 w 4748675"/>
              <a:gd name="connsiteY125" fmla="*/ 790843 h 945851"/>
              <a:gd name="connsiteX126" fmla="*/ 4143852 w 4748675"/>
              <a:gd name="connsiteY126" fmla="*/ 795354 h 945851"/>
              <a:gd name="connsiteX127" fmla="*/ 4007644 w 4748675"/>
              <a:gd name="connsiteY127" fmla="*/ 863419 h 945851"/>
              <a:gd name="connsiteX128" fmla="*/ 3928737 w 4748675"/>
              <a:gd name="connsiteY128" fmla="*/ 914863 h 945851"/>
              <a:gd name="connsiteX129" fmla="*/ 3839701 w 4748675"/>
              <a:gd name="connsiteY129" fmla="*/ 926339 h 945851"/>
              <a:gd name="connsiteX130" fmla="*/ 3753511 w 4748675"/>
              <a:gd name="connsiteY130" fmla="*/ 943197 h 945851"/>
              <a:gd name="connsiteX131" fmla="*/ 3749190 w 4748675"/>
              <a:gd name="connsiteY131" fmla="*/ 945851 h 945851"/>
              <a:gd name="connsiteX132" fmla="*/ 3734298 w 4748675"/>
              <a:gd name="connsiteY132" fmla="*/ 945851 h 945851"/>
              <a:gd name="connsiteX133" fmla="*/ 3749396 w 4748675"/>
              <a:gd name="connsiteY133" fmla="*/ 936469 h 945851"/>
              <a:gd name="connsiteX134" fmla="*/ 3839463 w 4748675"/>
              <a:gd name="connsiteY134" fmla="*/ 918424 h 945851"/>
              <a:gd name="connsiteX135" fmla="*/ 3926284 w 4748675"/>
              <a:gd name="connsiteY135" fmla="*/ 907265 h 945851"/>
              <a:gd name="connsiteX136" fmla="*/ 4001788 w 4748675"/>
              <a:gd name="connsiteY136" fmla="*/ 858037 h 945851"/>
              <a:gd name="connsiteX137" fmla="*/ 4142586 w 4748675"/>
              <a:gd name="connsiteY137" fmla="*/ 787599 h 945851"/>
              <a:gd name="connsiteX138" fmla="*/ 4173136 w 4748675"/>
              <a:gd name="connsiteY138" fmla="*/ 783008 h 945851"/>
              <a:gd name="connsiteX139" fmla="*/ 4279823 w 4748675"/>
              <a:gd name="connsiteY139" fmla="*/ 754358 h 945851"/>
              <a:gd name="connsiteX140" fmla="*/ 4465496 w 4748675"/>
              <a:gd name="connsiteY140" fmla="*/ 598601 h 945851"/>
              <a:gd name="connsiteX141" fmla="*/ 4490347 w 4748675"/>
              <a:gd name="connsiteY141" fmla="*/ 576045 h 945851"/>
              <a:gd name="connsiteX142" fmla="*/ 4659875 w 4748675"/>
              <a:gd name="connsiteY142" fmla="*/ 445614 h 945851"/>
              <a:gd name="connsiteX143" fmla="*/ 4748675 w 4748675"/>
              <a:gd name="connsiteY143" fmla="*/ 377551 h 945851"/>
              <a:gd name="connsiteX144" fmla="*/ 2858940 w 4748675"/>
              <a:gd name="connsiteY144" fmla="*/ 366312 h 945851"/>
              <a:gd name="connsiteX145" fmla="*/ 2893130 w 4748675"/>
              <a:gd name="connsiteY145" fmla="*/ 375809 h 945851"/>
              <a:gd name="connsiteX146" fmla="*/ 2921148 w 4748675"/>
              <a:gd name="connsiteY146" fmla="*/ 389264 h 945851"/>
              <a:gd name="connsiteX147" fmla="*/ 2931120 w 4748675"/>
              <a:gd name="connsiteY147" fmla="*/ 394250 h 945851"/>
              <a:gd name="connsiteX148" fmla="*/ 3031238 w 4748675"/>
              <a:gd name="connsiteY148" fmla="*/ 421475 h 945851"/>
              <a:gd name="connsiteX149" fmla="*/ 3097323 w 4748675"/>
              <a:gd name="connsiteY149" fmla="*/ 484079 h 945851"/>
              <a:gd name="connsiteX150" fmla="*/ 3009473 w 4748675"/>
              <a:gd name="connsiteY150" fmla="*/ 579211 h 945851"/>
              <a:gd name="connsiteX151" fmla="*/ 2916478 w 4748675"/>
              <a:gd name="connsiteY151" fmla="*/ 844899 h 945851"/>
              <a:gd name="connsiteX152" fmla="*/ 2884978 w 4748675"/>
              <a:gd name="connsiteY152" fmla="*/ 911064 h 945851"/>
              <a:gd name="connsiteX153" fmla="*/ 2817943 w 4748675"/>
              <a:gd name="connsiteY153" fmla="*/ 943988 h 945851"/>
              <a:gd name="connsiteX154" fmla="*/ 2812809 w 4748675"/>
              <a:gd name="connsiteY154" fmla="*/ 945851 h 945851"/>
              <a:gd name="connsiteX155" fmla="*/ 2791596 w 4748675"/>
              <a:gd name="connsiteY155" fmla="*/ 945851 h 945851"/>
              <a:gd name="connsiteX156" fmla="*/ 2807179 w 4748675"/>
              <a:gd name="connsiteY156" fmla="*/ 939477 h 945851"/>
              <a:gd name="connsiteX157" fmla="*/ 2815252 w 4748675"/>
              <a:gd name="connsiteY157" fmla="*/ 936548 h 945851"/>
              <a:gd name="connsiteX158" fmla="*/ 2908564 w 4748675"/>
              <a:gd name="connsiteY158" fmla="*/ 844899 h 945851"/>
              <a:gd name="connsiteX159" fmla="*/ 3005437 w 4748675"/>
              <a:gd name="connsiteY159" fmla="*/ 572404 h 945851"/>
              <a:gd name="connsiteX160" fmla="*/ 3089805 w 4748675"/>
              <a:gd name="connsiteY160" fmla="*/ 481546 h 945851"/>
              <a:gd name="connsiteX161" fmla="*/ 3031238 w 4748675"/>
              <a:gd name="connsiteY161" fmla="*/ 429390 h 945851"/>
              <a:gd name="connsiteX162" fmla="*/ 2927638 w 4748675"/>
              <a:gd name="connsiteY162" fmla="*/ 401373 h 945851"/>
              <a:gd name="connsiteX163" fmla="*/ 2858623 w 4748675"/>
              <a:gd name="connsiteY163" fmla="*/ 374226 h 945851"/>
              <a:gd name="connsiteX164" fmla="*/ 2805280 w 4748675"/>
              <a:gd name="connsiteY164" fmla="*/ 419339 h 945851"/>
              <a:gd name="connsiteX165" fmla="*/ 2455698 w 4748675"/>
              <a:gd name="connsiteY165" fmla="*/ 800736 h 945851"/>
              <a:gd name="connsiteX166" fmla="*/ 2150596 w 4748675"/>
              <a:gd name="connsiteY166" fmla="*/ 907423 h 945851"/>
              <a:gd name="connsiteX167" fmla="*/ 2017430 w 4748675"/>
              <a:gd name="connsiteY167" fmla="*/ 940112 h 945851"/>
              <a:gd name="connsiteX168" fmla="*/ 1994131 w 4748675"/>
              <a:gd name="connsiteY168" fmla="*/ 945851 h 945851"/>
              <a:gd name="connsiteX169" fmla="*/ 1962607 w 4748675"/>
              <a:gd name="connsiteY169" fmla="*/ 945851 h 945851"/>
              <a:gd name="connsiteX170" fmla="*/ 1985975 w 4748675"/>
              <a:gd name="connsiteY170" fmla="*/ 939714 h 945851"/>
              <a:gd name="connsiteX171" fmla="*/ 2148697 w 4748675"/>
              <a:gd name="connsiteY171" fmla="*/ 899746 h 945851"/>
              <a:gd name="connsiteX172" fmla="*/ 2451266 w 4748675"/>
              <a:gd name="connsiteY172" fmla="*/ 794088 h 945851"/>
              <a:gd name="connsiteX173" fmla="*/ 2798157 w 4748675"/>
              <a:gd name="connsiteY173" fmla="*/ 415777 h 945851"/>
              <a:gd name="connsiteX174" fmla="*/ 2858940 w 4748675"/>
              <a:gd name="connsiteY174" fmla="*/ 366312 h 945851"/>
              <a:gd name="connsiteX175" fmla="*/ 4748675 w 4748675"/>
              <a:gd name="connsiteY175" fmla="*/ 259308 h 945851"/>
              <a:gd name="connsiteX176" fmla="*/ 4748675 w 4748675"/>
              <a:gd name="connsiteY176" fmla="*/ 282893 h 945851"/>
              <a:gd name="connsiteX177" fmla="*/ 4667393 w 4748675"/>
              <a:gd name="connsiteY177" fmla="*/ 365046 h 945851"/>
              <a:gd name="connsiteX178" fmla="*/ 4590465 w 4748675"/>
              <a:gd name="connsiteY178" fmla="*/ 425987 h 945851"/>
              <a:gd name="connsiteX179" fmla="*/ 4560786 w 4748675"/>
              <a:gd name="connsiteY179" fmla="*/ 444982 h 945851"/>
              <a:gd name="connsiteX180" fmla="*/ 4381919 w 4748675"/>
              <a:gd name="connsiteY180" fmla="*/ 573829 h 945851"/>
              <a:gd name="connsiteX181" fmla="*/ 4260116 w 4748675"/>
              <a:gd name="connsiteY181" fmla="*/ 665241 h 945851"/>
              <a:gd name="connsiteX182" fmla="*/ 4165063 w 4748675"/>
              <a:gd name="connsiteY182" fmla="*/ 671731 h 945851"/>
              <a:gd name="connsiteX183" fmla="*/ 4107604 w 4748675"/>
              <a:gd name="connsiteY183" fmla="*/ 670781 h 945851"/>
              <a:gd name="connsiteX184" fmla="*/ 3953826 w 4748675"/>
              <a:gd name="connsiteY184" fmla="*/ 735838 h 945851"/>
              <a:gd name="connsiteX185" fmla="*/ 3908872 w 4748675"/>
              <a:gd name="connsiteY185" fmla="*/ 780634 h 945851"/>
              <a:gd name="connsiteX186" fmla="*/ 3854342 w 4748675"/>
              <a:gd name="connsiteY186" fmla="*/ 805327 h 945851"/>
              <a:gd name="connsiteX187" fmla="*/ 3786594 w 4748675"/>
              <a:gd name="connsiteY187" fmla="*/ 810550 h 945851"/>
              <a:gd name="connsiteX188" fmla="*/ 3692807 w 4748675"/>
              <a:gd name="connsiteY188" fmla="*/ 867139 h 945851"/>
              <a:gd name="connsiteX189" fmla="*/ 3450704 w 4748675"/>
              <a:gd name="connsiteY189" fmla="*/ 939872 h 945851"/>
              <a:gd name="connsiteX190" fmla="*/ 3421124 w 4748675"/>
              <a:gd name="connsiteY190" fmla="*/ 944953 h 945851"/>
              <a:gd name="connsiteX191" fmla="*/ 3419066 w 4748675"/>
              <a:gd name="connsiteY191" fmla="*/ 945851 h 945851"/>
              <a:gd name="connsiteX192" fmla="*/ 3380425 w 4748675"/>
              <a:gd name="connsiteY192" fmla="*/ 945851 h 945851"/>
              <a:gd name="connsiteX193" fmla="*/ 3382996 w 4748675"/>
              <a:gd name="connsiteY193" fmla="*/ 944245 h 945851"/>
              <a:gd name="connsiteX194" fmla="*/ 3450704 w 4748675"/>
              <a:gd name="connsiteY194" fmla="*/ 924043 h 945851"/>
              <a:gd name="connsiteX195" fmla="*/ 3683468 w 4748675"/>
              <a:gd name="connsiteY195" fmla="*/ 854397 h 945851"/>
              <a:gd name="connsiteX196" fmla="*/ 3782162 w 4748675"/>
              <a:gd name="connsiteY196" fmla="*/ 795354 h 945851"/>
              <a:gd name="connsiteX197" fmla="*/ 3854342 w 4748675"/>
              <a:gd name="connsiteY197" fmla="*/ 789498 h 945851"/>
              <a:gd name="connsiteX198" fmla="*/ 3898425 w 4748675"/>
              <a:gd name="connsiteY198" fmla="*/ 768762 h 945851"/>
              <a:gd name="connsiteX199" fmla="*/ 3942746 w 4748675"/>
              <a:gd name="connsiteY199" fmla="*/ 724441 h 945851"/>
              <a:gd name="connsiteX200" fmla="*/ 4107604 w 4748675"/>
              <a:gd name="connsiteY200" fmla="*/ 654952 h 945851"/>
              <a:gd name="connsiteX201" fmla="*/ 4165538 w 4748675"/>
              <a:gd name="connsiteY201" fmla="*/ 655902 h 945851"/>
              <a:gd name="connsiteX202" fmla="*/ 4254734 w 4748675"/>
              <a:gd name="connsiteY202" fmla="*/ 650362 h 945851"/>
              <a:gd name="connsiteX203" fmla="*/ 4371472 w 4748675"/>
              <a:gd name="connsiteY203" fmla="*/ 561957 h 945851"/>
              <a:gd name="connsiteX204" fmla="*/ 4552476 w 4748675"/>
              <a:gd name="connsiteY204" fmla="*/ 431606 h 945851"/>
              <a:gd name="connsiteX205" fmla="*/ 4581680 w 4748675"/>
              <a:gd name="connsiteY205" fmla="*/ 412849 h 945851"/>
              <a:gd name="connsiteX206" fmla="*/ 4656551 w 4748675"/>
              <a:gd name="connsiteY206" fmla="*/ 353491 h 945851"/>
              <a:gd name="connsiteX207" fmla="*/ 4748675 w 4748675"/>
              <a:gd name="connsiteY207" fmla="*/ 259308 h 945851"/>
              <a:gd name="connsiteX208" fmla="*/ 3538160 w 4748675"/>
              <a:gd name="connsiteY208" fmla="*/ 215620 h 945851"/>
              <a:gd name="connsiteX209" fmla="*/ 3538217 w 4748675"/>
              <a:gd name="connsiteY209" fmla="*/ 215625 h 945851"/>
              <a:gd name="connsiteX210" fmla="*/ 3483826 w 4748675"/>
              <a:gd name="connsiteY210" fmla="*/ 228185 h 945851"/>
              <a:gd name="connsiteX211" fmla="*/ 3446272 w 4748675"/>
              <a:gd name="connsiteY211" fmla="*/ 250603 h 945851"/>
              <a:gd name="connsiteX212" fmla="*/ 3446114 w 4748675"/>
              <a:gd name="connsiteY212" fmla="*/ 328164 h 945851"/>
              <a:gd name="connsiteX213" fmla="*/ 3539504 w 4748675"/>
              <a:gd name="connsiteY213" fmla="*/ 422900 h 945851"/>
              <a:gd name="connsiteX214" fmla="*/ 3702701 w 4748675"/>
              <a:gd name="connsiteY214" fmla="*/ 429548 h 945851"/>
              <a:gd name="connsiteX215" fmla="*/ 3839937 w 4748675"/>
              <a:gd name="connsiteY215" fmla="*/ 359743 h 945851"/>
              <a:gd name="connsiteX216" fmla="*/ 3773852 w 4748675"/>
              <a:gd name="connsiteY216" fmla="*/ 294527 h 945851"/>
              <a:gd name="connsiteX217" fmla="*/ 3668747 w 4748675"/>
              <a:gd name="connsiteY217" fmla="*/ 250206 h 945851"/>
              <a:gd name="connsiteX218" fmla="*/ 3601475 w 4748675"/>
              <a:gd name="connsiteY218" fmla="*/ 220844 h 945851"/>
              <a:gd name="connsiteX219" fmla="*/ 3538217 w 4748675"/>
              <a:gd name="connsiteY219" fmla="*/ 215625 h 945851"/>
              <a:gd name="connsiteX220" fmla="*/ 3538238 w 4748675"/>
              <a:gd name="connsiteY220" fmla="*/ 215620 h 945851"/>
              <a:gd name="connsiteX221" fmla="*/ 904385 w 4748675"/>
              <a:gd name="connsiteY221" fmla="*/ 207785 h 945851"/>
              <a:gd name="connsiteX222" fmla="*/ 899162 w 4748675"/>
              <a:gd name="connsiteY222" fmla="*/ 208418 h 945851"/>
              <a:gd name="connsiteX223" fmla="*/ 841069 w 4748675"/>
              <a:gd name="connsiteY223" fmla="*/ 230025 h 945851"/>
              <a:gd name="connsiteX224" fmla="*/ 779574 w 4748675"/>
              <a:gd name="connsiteY224" fmla="*/ 331013 h 945851"/>
              <a:gd name="connsiteX225" fmla="*/ 861410 w 4748675"/>
              <a:gd name="connsiteY225" fmla="*/ 453371 h 945851"/>
              <a:gd name="connsiteX226" fmla="*/ 1032837 w 4748675"/>
              <a:gd name="connsiteY226" fmla="*/ 290887 h 945851"/>
              <a:gd name="connsiteX227" fmla="*/ 969284 w 4748675"/>
              <a:gd name="connsiteY227" fmla="*/ 218470 h 945851"/>
              <a:gd name="connsiteX228" fmla="*/ 904385 w 4748675"/>
              <a:gd name="connsiteY228" fmla="*/ 207785 h 945851"/>
              <a:gd name="connsiteX229" fmla="*/ 3537288 w 4748675"/>
              <a:gd name="connsiteY229" fmla="*/ 207706 h 945851"/>
              <a:gd name="connsiteX230" fmla="*/ 3603771 w 4748675"/>
              <a:gd name="connsiteY230" fmla="*/ 213246 h 945851"/>
              <a:gd name="connsiteX231" fmla="*/ 3672152 w 4748675"/>
              <a:gd name="connsiteY231" fmla="*/ 243083 h 945851"/>
              <a:gd name="connsiteX232" fmla="*/ 3776542 w 4748675"/>
              <a:gd name="connsiteY232" fmla="*/ 287088 h 945851"/>
              <a:gd name="connsiteX233" fmla="*/ 3846427 w 4748675"/>
              <a:gd name="connsiteY233" fmla="*/ 364333 h 945851"/>
              <a:gd name="connsiteX234" fmla="*/ 3705233 w 4748675"/>
              <a:gd name="connsiteY234" fmla="*/ 436988 h 945851"/>
              <a:gd name="connsiteX235" fmla="*/ 3535626 w 4748675"/>
              <a:gd name="connsiteY235" fmla="*/ 429865 h 945851"/>
              <a:gd name="connsiteX236" fmla="*/ 3439465 w 4748675"/>
              <a:gd name="connsiteY236" fmla="*/ 332517 h 945851"/>
              <a:gd name="connsiteX237" fmla="*/ 3440732 w 4748675"/>
              <a:gd name="connsiteY237" fmla="*/ 244983 h 945851"/>
              <a:gd name="connsiteX238" fmla="*/ 3537288 w 4748675"/>
              <a:gd name="connsiteY238" fmla="*/ 207785 h 945851"/>
              <a:gd name="connsiteX239" fmla="*/ 903910 w 4748675"/>
              <a:gd name="connsiteY239" fmla="*/ 199871 h 945851"/>
              <a:gd name="connsiteX240" fmla="*/ 971737 w 4748675"/>
              <a:gd name="connsiteY240" fmla="*/ 210951 h 945851"/>
              <a:gd name="connsiteX241" fmla="*/ 1040751 w 4748675"/>
              <a:gd name="connsiteY241" fmla="*/ 290887 h 945851"/>
              <a:gd name="connsiteX242" fmla="*/ 863942 w 4748675"/>
              <a:gd name="connsiteY242" fmla="*/ 460810 h 945851"/>
              <a:gd name="connsiteX243" fmla="*/ 771660 w 4748675"/>
              <a:gd name="connsiteY243" fmla="*/ 329905 h 945851"/>
              <a:gd name="connsiteX244" fmla="*/ 836875 w 4748675"/>
              <a:gd name="connsiteY244" fmla="*/ 223377 h 945851"/>
              <a:gd name="connsiteX245" fmla="*/ 903910 w 4748675"/>
              <a:gd name="connsiteY245" fmla="*/ 199871 h 945851"/>
              <a:gd name="connsiteX246" fmla="*/ 955354 w 4748675"/>
              <a:gd name="connsiteY246" fmla="*/ 142491 h 945851"/>
              <a:gd name="connsiteX247" fmla="*/ 819226 w 4748675"/>
              <a:gd name="connsiteY247" fmla="*/ 152780 h 945851"/>
              <a:gd name="connsiteX248" fmla="*/ 739844 w 4748675"/>
              <a:gd name="connsiteY248" fmla="*/ 220844 h 945851"/>
              <a:gd name="connsiteX249" fmla="*/ 727181 w 4748675"/>
              <a:gd name="connsiteY249" fmla="*/ 262078 h 945851"/>
              <a:gd name="connsiteX250" fmla="*/ 712776 w 4748675"/>
              <a:gd name="connsiteY250" fmla="*/ 310356 h 945851"/>
              <a:gd name="connsiteX251" fmla="*/ 694098 w 4748675"/>
              <a:gd name="connsiteY251" fmla="*/ 379450 h 945851"/>
              <a:gd name="connsiteX252" fmla="*/ 690932 w 4748675"/>
              <a:gd name="connsiteY252" fmla="*/ 580477 h 945851"/>
              <a:gd name="connsiteX253" fmla="*/ 892118 w 4748675"/>
              <a:gd name="connsiteY253" fmla="*/ 572562 h 945851"/>
              <a:gd name="connsiteX254" fmla="*/ 1104226 w 4748675"/>
              <a:gd name="connsiteY254" fmla="*/ 329351 h 945851"/>
              <a:gd name="connsiteX255" fmla="*/ 1125832 w 4748675"/>
              <a:gd name="connsiteY255" fmla="*/ 206202 h 945851"/>
              <a:gd name="connsiteX256" fmla="*/ 1044709 w 4748675"/>
              <a:gd name="connsiteY256" fmla="*/ 144469 h 945851"/>
              <a:gd name="connsiteX257" fmla="*/ 986063 w 4748675"/>
              <a:gd name="connsiteY257" fmla="*/ 143283 h 945851"/>
              <a:gd name="connsiteX258" fmla="*/ 955513 w 4748675"/>
              <a:gd name="connsiteY258" fmla="*/ 134576 h 945851"/>
              <a:gd name="connsiteX259" fmla="*/ 986300 w 4748675"/>
              <a:gd name="connsiteY259" fmla="*/ 135368 h 945851"/>
              <a:gd name="connsiteX260" fmla="*/ 1044709 w 4748675"/>
              <a:gd name="connsiteY260" fmla="*/ 136555 h 945851"/>
              <a:gd name="connsiteX261" fmla="*/ 1133746 w 4748675"/>
              <a:gd name="connsiteY261" fmla="*/ 205411 h 945851"/>
              <a:gd name="connsiteX262" fmla="*/ 1111823 w 4748675"/>
              <a:gd name="connsiteY262" fmla="*/ 331568 h 945851"/>
              <a:gd name="connsiteX263" fmla="*/ 896550 w 4748675"/>
              <a:gd name="connsiteY263" fmla="*/ 579132 h 945851"/>
              <a:gd name="connsiteX264" fmla="*/ 686263 w 4748675"/>
              <a:gd name="connsiteY264" fmla="*/ 586967 h 945851"/>
              <a:gd name="connsiteX265" fmla="*/ 686421 w 4748675"/>
              <a:gd name="connsiteY265" fmla="*/ 377551 h 945851"/>
              <a:gd name="connsiteX266" fmla="*/ 705178 w 4748675"/>
              <a:gd name="connsiteY266" fmla="*/ 308220 h 945851"/>
              <a:gd name="connsiteX267" fmla="*/ 729317 w 4748675"/>
              <a:gd name="connsiteY267" fmla="*/ 227967 h 945851"/>
              <a:gd name="connsiteX268" fmla="*/ 732246 w 4748675"/>
              <a:gd name="connsiteY268" fmla="*/ 218470 h 945851"/>
              <a:gd name="connsiteX269" fmla="*/ 817168 w 4748675"/>
              <a:gd name="connsiteY269" fmla="*/ 145103 h 945851"/>
              <a:gd name="connsiteX270" fmla="*/ 955513 w 4748675"/>
              <a:gd name="connsiteY270" fmla="*/ 134576 h 945851"/>
              <a:gd name="connsiteX271" fmla="*/ 4748675 w 4748675"/>
              <a:gd name="connsiteY271" fmla="*/ 133231 h 945851"/>
              <a:gd name="connsiteX272" fmla="*/ 4748675 w 4748675"/>
              <a:gd name="connsiteY272" fmla="*/ 148268 h 945851"/>
              <a:gd name="connsiteX273" fmla="*/ 4710686 w 4748675"/>
              <a:gd name="connsiteY273" fmla="*/ 206994 h 945851"/>
              <a:gd name="connsiteX274" fmla="*/ 4600676 w 4748675"/>
              <a:gd name="connsiteY274" fmla="*/ 325710 h 945851"/>
              <a:gd name="connsiteX275" fmla="*/ 4482828 w 4748675"/>
              <a:gd name="connsiteY275" fmla="*/ 401769 h 945851"/>
              <a:gd name="connsiteX276" fmla="*/ 4438270 w 4748675"/>
              <a:gd name="connsiteY276" fmla="*/ 429469 h 945851"/>
              <a:gd name="connsiteX277" fmla="*/ 4324618 w 4748675"/>
              <a:gd name="connsiteY277" fmla="*/ 522543 h 945851"/>
              <a:gd name="connsiteX278" fmla="*/ 4233761 w 4748675"/>
              <a:gd name="connsiteY278" fmla="*/ 592586 h 945851"/>
              <a:gd name="connsiteX279" fmla="*/ 4118763 w 4748675"/>
              <a:gd name="connsiteY279" fmla="*/ 605487 h 945851"/>
              <a:gd name="connsiteX280" fmla="*/ 3911404 w 4748675"/>
              <a:gd name="connsiteY280" fmla="*/ 642685 h 945851"/>
              <a:gd name="connsiteX281" fmla="*/ 3843657 w 4748675"/>
              <a:gd name="connsiteY281" fmla="*/ 677112 h 945851"/>
              <a:gd name="connsiteX282" fmla="*/ 3700009 w 4748675"/>
              <a:gd name="connsiteY282" fmla="*/ 766309 h 945851"/>
              <a:gd name="connsiteX283" fmla="*/ 3521934 w 4748675"/>
              <a:gd name="connsiteY283" fmla="*/ 817198 h 945851"/>
              <a:gd name="connsiteX284" fmla="*/ 3269681 w 4748675"/>
              <a:gd name="connsiteY284" fmla="*/ 910255 h 945851"/>
              <a:gd name="connsiteX285" fmla="*/ 3228385 w 4748675"/>
              <a:gd name="connsiteY285" fmla="*/ 945851 h 945851"/>
              <a:gd name="connsiteX286" fmla="*/ 3216199 w 4748675"/>
              <a:gd name="connsiteY286" fmla="*/ 945851 h 945851"/>
              <a:gd name="connsiteX287" fmla="*/ 3265538 w 4748675"/>
              <a:gd name="connsiteY287" fmla="*/ 903412 h 945851"/>
              <a:gd name="connsiteX288" fmla="*/ 3521934 w 4748675"/>
              <a:gd name="connsiteY288" fmla="*/ 809284 h 945851"/>
              <a:gd name="connsiteX289" fmla="*/ 3696052 w 4748675"/>
              <a:gd name="connsiteY289" fmla="*/ 759423 h 945851"/>
              <a:gd name="connsiteX290" fmla="*/ 3839779 w 4748675"/>
              <a:gd name="connsiteY290" fmla="*/ 670227 h 945851"/>
              <a:gd name="connsiteX291" fmla="*/ 3908082 w 4748675"/>
              <a:gd name="connsiteY291" fmla="*/ 635482 h 945851"/>
              <a:gd name="connsiteX292" fmla="*/ 4118605 w 4748675"/>
              <a:gd name="connsiteY292" fmla="*/ 597493 h 945851"/>
              <a:gd name="connsiteX293" fmla="*/ 4231465 w 4748675"/>
              <a:gd name="connsiteY293" fmla="*/ 584988 h 945851"/>
              <a:gd name="connsiteX294" fmla="*/ 4317971 w 4748675"/>
              <a:gd name="connsiteY294" fmla="*/ 518269 h 945851"/>
              <a:gd name="connsiteX295" fmla="*/ 4433996 w 4748675"/>
              <a:gd name="connsiteY295" fmla="*/ 422821 h 945851"/>
              <a:gd name="connsiteX296" fmla="*/ 4478713 w 4748675"/>
              <a:gd name="connsiteY296" fmla="*/ 395120 h 945851"/>
              <a:gd name="connsiteX297" fmla="*/ 4595927 w 4748675"/>
              <a:gd name="connsiteY297" fmla="*/ 319379 h 945851"/>
              <a:gd name="connsiteX298" fmla="*/ 4704196 w 4748675"/>
              <a:gd name="connsiteY298" fmla="*/ 202482 h 945851"/>
              <a:gd name="connsiteX299" fmla="*/ 4748675 w 4748675"/>
              <a:gd name="connsiteY299" fmla="*/ 133231 h 945851"/>
              <a:gd name="connsiteX300" fmla="*/ 1004136 w 4748675"/>
              <a:gd name="connsiteY300" fmla="*/ 87164 h 945851"/>
              <a:gd name="connsiteX301" fmla="*/ 918790 w 4748675"/>
              <a:gd name="connsiteY301" fmla="*/ 96904 h 945851"/>
              <a:gd name="connsiteX302" fmla="*/ 832205 w 4748675"/>
              <a:gd name="connsiteY302" fmla="*/ 105214 h 945851"/>
              <a:gd name="connsiteX303" fmla="*/ 738498 w 4748675"/>
              <a:gd name="connsiteY303" fmla="*/ 124683 h 945851"/>
              <a:gd name="connsiteX304" fmla="*/ 684522 w 4748675"/>
              <a:gd name="connsiteY304" fmla="*/ 228363 h 945851"/>
              <a:gd name="connsiteX305" fmla="*/ 659591 w 4748675"/>
              <a:gd name="connsiteY305" fmla="*/ 340511 h 945851"/>
              <a:gd name="connsiteX306" fmla="*/ 658641 w 4748675"/>
              <a:gd name="connsiteY306" fmla="*/ 344468 h 945851"/>
              <a:gd name="connsiteX307" fmla="*/ 621443 w 4748675"/>
              <a:gd name="connsiteY307" fmla="*/ 525709 h 945851"/>
              <a:gd name="connsiteX308" fmla="*/ 628566 w 4748675"/>
              <a:gd name="connsiteY308" fmla="*/ 644980 h 945851"/>
              <a:gd name="connsiteX309" fmla="*/ 939525 w 4748675"/>
              <a:gd name="connsiteY309" fmla="*/ 612135 h 945851"/>
              <a:gd name="connsiteX310" fmla="*/ 1120292 w 4748675"/>
              <a:gd name="connsiteY310" fmla="*/ 415777 h 945851"/>
              <a:gd name="connsiteX311" fmla="*/ 1168332 w 4748675"/>
              <a:gd name="connsiteY311" fmla="*/ 143124 h 945851"/>
              <a:gd name="connsiteX312" fmla="*/ 1004136 w 4748675"/>
              <a:gd name="connsiteY312" fmla="*/ 87164 h 945851"/>
              <a:gd name="connsiteX313" fmla="*/ 1004642 w 4748675"/>
              <a:gd name="connsiteY313" fmla="*/ 79247 h 945851"/>
              <a:gd name="connsiteX314" fmla="*/ 1174348 w 4748675"/>
              <a:gd name="connsiteY314" fmla="*/ 137901 h 945851"/>
              <a:gd name="connsiteX315" fmla="*/ 1127415 w 4748675"/>
              <a:gd name="connsiteY315" fmla="*/ 419260 h 945851"/>
              <a:gd name="connsiteX316" fmla="*/ 944116 w 4748675"/>
              <a:gd name="connsiteY316" fmla="*/ 618625 h 945851"/>
              <a:gd name="connsiteX317" fmla="*/ 621918 w 4748675"/>
              <a:gd name="connsiteY317" fmla="*/ 649096 h 945851"/>
              <a:gd name="connsiteX318" fmla="*/ 613529 w 4748675"/>
              <a:gd name="connsiteY318" fmla="*/ 524601 h 945851"/>
              <a:gd name="connsiteX319" fmla="*/ 650964 w 4748675"/>
              <a:gd name="connsiteY319" fmla="*/ 342727 h 945851"/>
              <a:gd name="connsiteX320" fmla="*/ 651914 w 4748675"/>
              <a:gd name="connsiteY320" fmla="*/ 338690 h 945851"/>
              <a:gd name="connsiteX321" fmla="*/ 676765 w 4748675"/>
              <a:gd name="connsiteY321" fmla="*/ 226780 h 945851"/>
              <a:gd name="connsiteX322" fmla="*/ 734224 w 4748675"/>
              <a:gd name="connsiteY322" fmla="*/ 118035 h 945851"/>
              <a:gd name="connsiteX323" fmla="*/ 831810 w 4748675"/>
              <a:gd name="connsiteY323" fmla="*/ 97299 h 945851"/>
              <a:gd name="connsiteX324" fmla="*/ 917365 w 4748675"/>
              <a:gd name="connsiteY324" fmla="*/ 89148 h 945851"/>
              <a:gd name="connsiteX325" fmla="*/ 1004642 w 4748675"/>
              <a:gd name="connsiteY325" fmla="*/ 79247 h 945851"/>
              <a:gd name="connsiteX326" fmla="*/ 4744473 w 4748675"/>
              <a:gd name="connsiteY326" fmla="*/ 0 h 945851"/>
              <a:gd name="connsiteX327" fmla="*/ 4748675 w 4748675"/>
              <a:gd name="connsiteY327" fmla="*/ 0 h 945851"/>
              <a:gd name="connsiteX328" fmla="*/ 4748675 w 4748675"/>
              <a:gd name="connsiteY328" fmla="*/ 10003 h 945851"/>
              <a:gd name="connsiteX329" fmla="*/ 4648162 w 4748675"/>
              <a:gd name="connsiteY329" fmla="*/ 151672 h 945851"/>
              <a:gd name="connsiteX330" fmla="*/ 4576615 w 4748675"/>
              <a:gd name="connsiteY330" fmla="*/ 206440 h 945851"/>
              <a:gd name="connsiteX331" fmla="*/ 4527308 w 4748675"/>
              <a:gd name="connsiteY331" fmla="*/ 245854 h 945851"/>
              <a:gd name="connsiteX332" fmla="*/ 4517256 w 4748675"/>
              <a:gd name="connsiteY332" fmla="*/ 253926 h 945851"/>
              <a:gd name="connsiteX333" fmla="*/ 4478713 w 4748675"/>
              <a:gd name="connsiteY333" fmla="*/ 284793 h 945851"/>
              <a:gd name="connsiteX334" fmla="*/ 4339340 w 4748675"/>
              <a:gd name="connsiteY334" fmla="*/ 389185 h 945851"/>
              <a:gd name="connsiteX335" fmla="*/ 4275549 w 4748675"/>
              <a:gd name="connsiteY335" fmla="*/ 445614 h 945851"/>
              <a:gd name="connsiteX336" fmla="*/ 4044844 w 4748675"/>
              <a:gd name="connsiteY336" fmla="*/ 532278 h 945851"/>
              <a:gd name="connsiteX337" fmla="*/ 3801473 w 4748675"/>
              <a:gd name="connsiteY337" fmla="*/ 619891 h 945851"/>
              <a:gd name="connsiteX338" fmla="*/ 3746309 w 4748675"/>
              <a:gd name="connsiteY338" fmla="*/ 652340 h 945851"/>
              <a:gd name="connsiteX339" fmla="*/ 3693757 w 4748675"/>
              <a:gd name="connsiteY339" fmla="*/ 681307 h 945851"/>
              <a:gd name="connsiteX340" fmla="*/ 3569421 w 4748675"/>
              <a:gd name="connsiteY340" fmla="*/ 714310 h 945851"/>
              <a:gd name="connsiteX341" fmla="*/ 3160798 w 4748675"/>
              <a:gd name="connsiteY341" fmla="*/ 894998 h 945851"/>
              <a:gd name="connsiteX342" fmla="*/ 3109064 w 4748675"/>
              <a:gd name="connsiteY342" fmla="*/ 945851 h 945851"/>
              <a:gd name="connsiteX343" fmla="*/ 3097836 w 4748675"/>
              <a:gd name="connsiteY343" fmla="*/ 945851 h 945851"/>
              <a:gd name="connsiteX344" fmla="*/ 3154941 w 4748675"/>
              <a:gd name="connsiteY344" fmla="*/ 889774 h 945851"/>
              <a:gd name="connsiteX345" fmla="*/ 3569421 w 4748675"/>
              <a:gd name="connsiteY345" fmla="*/ 706396 h 945851"/>
              <a:gd name="connsiteX346" fmla="*/ 3690195 w 4748675"/>
              <a:gd name="connsiteY346" fmla="*/ 674184 h 945851"/>
              <a:gd name="connsiteX347" fmla="*/ 3742274 w 4748675"/>
              <a:gd name="connsiteY347" fmla="*/ 645534 h 945851"/>
              <a:gd name="connsiteX348" fmla="*/ 3797516 w 4748675"/>
              <a:gd name="connsiteY348" fmla="*/ 613006 h 945851"/>
              <a:gd name="connsiteX349" fmla="*/ 4043734 w 4748675"/>
              <a:gd name="connsiteY349" fmla="*/ 524363 h 945851"/>
              <a:gd name="connsiteX350" fmla="*/ 4269850 w 4748675"/>
              <a:gd name="connsiteY350" fmla="*/ 440153 h 945851"/>
              <a:gd name="connsiteX351" fmla="*/ 4334907 w 4748675"/>
              <a:gd name="connsiteY351" fmla="*/ 382536 h 945851"/>
              <a:gd name="connsiteX352" fmla="*/ 4473806 w 4748675"/>
              <a:gd name="connsiteY352" fmla="*/ 278540 h 945851"/>
              <a:gd name="connsiteX353" fmla="*/ 4512270 w 4748675"/>
              <a:gd name="connsiteY353" fmla="*/ 247753 h 945851"/>
              <a:gd name="connsiteX354" fmla="*/ 4522401 w 4748675"/>
              <a:gd name="connsiteY354" fmla="*/ 239680 h 945851"/>
              <a:gd name="connsiteX355" fmla="*/ 4571709 w 4748675"/>
              <a:gd name="connsiteY355" fmla="*/ 200266 h 945851"/>
              <a:gd name="connsiteX356" fmla="*/ 4643492 w 4748675"/>
              <a:gd name="connsiteY356" fmla="*/ 145261 h 945851"/>
              <a:gd name="connsiteX357" fmla="*/ 4723314 w 4748675"/>
              <a:gd name="connsiteY357" fmla="*/ 41677 h 945851"/>
              <a:gd name="connsiteX358" fmla="*/ 4501634 w 4748675"/>
              <a:gd name="connsiteY358" fmla="*/ 0 h 945851"/>
              <a:gd name="connsiteX359" fmla="*/ 4572175 w 4748675"/>
              <a:gd name="connsiteY359" fmla="*/ 0 h 945851"/>
              <a:gd name="connsiteX360" fmla="*/ 4563842 w 4748675"/>
              <a:gd name="connsiteY360" fmla="*/ 6356 h 945851"/>
              <a:gd name="connsiteX361" fmla="*/ 4509184 w 4748675"/>
              <a:gd name="connsiteY361" fmla="*/ 8103 h 945851"/>
              <a:gd name="connsiteX362" fmla="*/ 4433604 w 4748675"/>
              <a:gd name="connsiteY362" fmla="*/ 0 h 945851"/>
              <a:gd name="connsiteX363" fmla="*/ 4441790 w 4748675"/>
              <a:gd name="connsiteY363" fmla="*/ 0 h 945851"/>
              <a:gd name="connsiteX364" fmla="*/ 4447372 w 4748675"/>
              <a:gd name="connsiteY364" fmla="*/ 22587 h 945851"/>
              <a:gd name="connsiteX365" fmla="*/ 4481246 w 4748675"/>
              <a:gd name="connsiteY365" fmla="*/ 101415 h 945851"/>
              <a:gd name="connsiteX366" fmla="*/ 4548281 w 4748675"/>
              <a:gd name="connsiteY366" fmla="*/ 82104 h 945851"/>
              <a:gd name="connsiteX367" fmla="*/ 4611024 w 4748675"/>
              <a:gd name="connsiteY367" fmla="*/ 19481 h 945851"/>
              <a:gd name="connsiteX368" fmla="*/ 4624705 w 4748675"/>
              <a:gd name="connsiteY368" fmla="*/ 0 h 945851"/>
              <a:gd name="connsiteX369" fmla="*/ 4634324 w 4748675"/>
              <a:gd name="connsiteY369" fmla="*/ 0 h 945851"/>
              <a:gd name="connsiteX370" fmla="*/ 4617100 w 4748675"/>
              <a:gd name="connsiteY370" fmla="*/ 24544 h 945851"/>
              <a:gd name="connsiteX371" fmla="*/ 4553347 w 4748675"/>
              <a:gd name="connsiteY371" fmla="*/ 88198 h 945851"/>
              <a:gd name="connsiteX372" fmla="*/ 4476181 w 4748675"/>
              <a:gd name="connsiteY372" fmla="*/ 107509 h 945851"/>
              <a:gd name="connsiteX373" fmla="*/ 4439696 w 4748675"/>
              <a:gd name="connsiteY373" fmla="*/ 24566 h 945851"/>
              <a:gd name="connsiteX374" fmla="*/ 4436889 w 4748675"/>
              <a:gd name="connsiteY374" fmla="*/ 13377 h 945851"/>
              <a:gd name="connsiteX375" fmla="*/ 4396953 w 4748675"/>
              <a:gd name="connsiteY375" fmla="*/ 0 h 945851"/>
              <a:gd name="connsiteX376" fmla="*/ 4405139 w 4748675"/>
              <a:gd name="connsiteY376" fmla="*/ 0 h 945851"/>
              <a:gd name="connsiteX377" fmla="*/ 4422520 w 4748675"/>
              <a:gd name="connsiteY377" fmla="*/ 56698 h 945851"/>
              <a:gd name="connsiteX378" fmla="*/ 4429169 w 4748675"/>
              <a:gd name="connsiteY378" fmla="*/ 84082 h 945851"/>
              <a:gd name="connsiteX379" fmla="*/ 4473173 w 4748675"/>
              <a:gd name="connsiteY379" fmla="*/ 176444 h 945851"/>
              <a:gd name="connsiteX380" fmla="*/ 4532295 w 4748675"/>
              <a:gd name="connsiteY380" fmla="*/ 170746 h 945851"/>
              <a:gd name="connsiteX381" fmla="*/ 4620936 w 4748675"/>
              <a:gd name="connsiteY381" fmla="*/ 95796 h 945851"/>
              <a:gd name="connsiteX382" fmla="*/ 4657263 w 4748675"/>
              <a:gd name="connsiteY382" fmla="*/ 51712 h 945851"/>
              <a:gd name="connsiteX383" fmla="*/ 4682273 w 4748675"/>
              <a:gd name="connsiteY383" fmla="*/ 19263 h 945851"/>
              <a:gd name="connsiteX384" fmla="*/ 4694058 w 4748675"/>
              <a:gd name="connsiteY384" fmla="*/ 0 h 945851"/>
              <a:gd name="connsiteX385" fmla="*/ 4703603 w 4748675"/>
              <a:gd name="connsiteY385" fmla="*/ 0 h 945851"/>
              <a:gd name="connsiteX386" fmla="*/ 4703122 w 4748675"/>
              <a:gd name="connsiteY386" fmla="*/ 1017 h 945851"/>
              <a:gd name="connsiteX387" fmla="*/ 4688446 w 4748675"/>
              <a:gd name="connsiteY387" fmla="*/ 24249 h 945851"/>
              <a:gd name="connsiteX388" fmla="*/ 4663517 w 4748675"/>
              <a:gd name="connsiteY388" fmla="*/ 56619 h 945851"/>
              <a:gd name="connsiteX389" fmla="*/ 4626952 w 4748675"/>
              <a:gd name="connsiteY389" fmla="*/ 101098 h 945851"/>
              <a:gd name="connsiteX390" fmla="*/ 4535697 w 4748675"/>
              <a:gd name="connsiteY390" fmla="*/ 177869 h 945851"/>
              <a:gd name="connsiteX391" fmla="*/ 4470165 w 4748675"/>
              <a:gd name="connsiteY391" fmla="*/ 183725 h 945851"/>
              <a:gd name="connsiteX392" fmla="*/ 4421491 w 4748675"/>
              <a:gd name="connsiteY392" fmla="*/ 85981 h 945851"/>
              <a:gd name="connsiteX393" fmla="*/ 4414844 w 4748675"/>
              <a:gd name="connsiteY393" fmla="*/ 58597 h 945851"/>
              <a:gd name="connsiteX394" fmla="*/ 4405851 w 4748675"/>
              <a:gd name="connsiteY394" fmla="*/ 25545 h 945851"/>
              <a:gd name="connsiteX395" fmla="*/ 3474531 w 4748675"/>
              <a:gd name="connsiteY395" fmla="*/ 0 h 945851"/>
              <a:gd name="connsiteX396" fmla="*/ 3485714 w 4748675"/>
              <a:gd name="connsiteY396" fmla="*/ 0 h 945851"/>
              <a:gd name="connsiteX397" fmla="*/ 3463367 w 4748675"/>
              <a:gd name="connsiteY397" fmla="*/ 22112 h 945851"/>
              <a:gd name="connsiteX398" fmla="*/ 3392770 w 4748675"/>
              <a:gd name="connsiteY398" fmla="*/ 83607 h 945851"/>
              <a:gd name="connsiteX399" fmla="*/ 3250469 w 4748675"/>
              <a:gd name="connsiteY399" fmla="*/ 211901 h 945851"/>
              <a:gd name="connsiteX400" fmla="*/ 3246828 w 4748675"/>
              <a:gd name="connsiteY400" fmla="*/ 295873 h 945851"/>
              <a:gd name="connsiteX401" fmla="*/ 3316000 w 4748675"/>
              <a:gd name="connsiteY401" fmla="*/ 341539 h 945851"/>
              <a:gd name="connsiteX402" fmla="*/ 3400684 w 4748675"/>
              <a:gd name="connsiteY402" fmla="*/ 403668 h 945851"/>
              <a:gd name="connsiteX403" fmla="*/ 3502385 w 4748675"/>
              <a:gd name="connsiteY403" fmla="*/ 470862 h 945851"/>
              <a:gd name="connsiteX404" fmla="*/ 3694706 w 4748675"/>
              <a:gd name="connsiteY404" fmla="*/ 516607 h 945851"/>
              <a:gd name="connsiteX405" fmla="*/ 3861701 w 4748675"/>
              <a:gd name="connsiteY405" fmla="*/ 459623 h 945851"/>
              <a:gd name="connsiteX406" fmla="*/ 4033841 w 4748675"/>
              <a:gd name="connsiteY406" fmla="*/ 382695 h 945851"/>
              <a:gd name="connsiteX407" fmla="*/ 4080537 w 4748675"/>
              <a:gd name="connsiteY407" fmla="*/ 301492 h 945851"/>
              <a:gd name="connsiteX408" fmla="*/ 4051490 w 4748675"/>
              <a:gd name="connsiteY408" fmla="*/ 261287 h 945851"/>
              <a:gd name="connsiteX409" fmla="*/ 3997831 w 4748675"/>
              <a:gd name="connsiteY409" fmla="*/ 218390 h 945851"/>
              <a:gd name="connsiteX410" fmla="*/ 3844606 w 4748675"/>
              <a:gd name="connsiteY410" fmla="*/ 143995 h 945851"/>
              <a:gd name="connsiteX411" fmla="*/ 3730321 w 4748675"/>
              <a:gd name="connsiteY411" fmla="*/ 58835 h 945851"/>
              <a:gd name="connsiteX412" fmla="*/ 3680839 w 4748675"/>
              <a:gd name="connsiteY412" fmla="*/ 10877 h 945851"/>
              <a:gd name="connsiteX413" fmla="*/ 3669380 w 4748675"/>
              <a:gd name="connsiteY413" fmla="*/ 0 h 945851"/>
              <a:gd name="connsiteX414" fmla="*/ 3680902 w 4748675"/>
              <a:gd name="connsiteY414" fmla="*/ 0 h 945851"/>
              <a:gd name="connsiteX415" fmla="*/ 3686278 w 4748675"/>
              <a:gd name="connsiteY415" fmla="*/ 5122 h 945851"/>
              <a:gd name="connsiteX416" fmla="*/ 3735783 w 4748675"/>
              <a:gd name="connsiteY416" fmla="*/ 53058 h 945851"/>
              <a:gd name="connsiteX417" fmla="*/ 3848168 w 4748675"/>
              <a:gd name="connsiteY417" fmla="*/ 136951 h 945851"/>
              <a:gd name="connsiteX418" fmla="*/ 3848247 w 4748675"/>
              <a:gd name="connsiteY418" fmla="*/ 136872 h 945851"/>
              <a:gd name="connsiteX419" fmla="*/ 4001708 w 4748675"/>
              <a:gd name="connsiteY419" fmla="*/ 211505 h 945851"/>
              <a:gd name="connsiteX420" fmla="*/ 4057505 w 4748675"/>
              <a:gd name="connsiteY420" fmla="*/ 256142 h 945851"/>
              <a:gd name="connsiteX421" fmla="*/ 4087184 w 4748675"/>
              <a:gd name="connsiteY421" fmla="*/ 297298 h 945851"/>
              <a:gd name="connsiteX422" fmla="*/ 4038115 w 4748675"/>
              <a:gd name="connsiteY422" fmla="*/ 389343 h 945851"/>
              <a:gd name="connsiteX423" fmla="*/ 3864393 w 4748675"/>
              <a:gd name="connsiteY423" fmla="*/ 467063 h 945851"/>
              <a:gd name="connsiteX424" fmla="*/ 3697399 w 4748675"/>
              <a:gd name="connsiteY424" fmla="*/ 524047 h 945851"/>
              <a:gd name="connsiteX425" fmla="*/ 3498428 w 4748675"/>
              <a:gd name="connsiteY425" fmla="*/ 477668 h 945851"/>
              <a:gd name="connsiteX426" fmla="*/ 3396015 w 4748675"/>
              <a:gd name="connsiteY426" fmla="*/ 410079 h 945851"/>
              <a:gd name="connsiteX427" fmla="*/ 3311330 w 4748675"/>
              <a:gd name="connsiteY427" fmla="*/ 347950 h 945851"/>
              <a:gd name="connsiteX428" fmla="*/ 3243029 w 4748675"/>
              <a:gd name="connsiteY428" fmla="*/ 302838 h 945851"/>
              <a:gd name="connsiteX429" fmla="*/ 3244374 w 4748675"/>
              <a:gd name="connsiteY429" fmla="*/ 206835 h 945851"/>
              <a:gd name="connsiteX430" fmla="*/ 3387626 w 4748675"/>
              <a:gd name="connsiteY430" fmla="*/ 77592 h 945851"/>
              <a:gd name="connsiteX431" fmla="*/ 3457985 w 4748675"/>
              <a:gd name="connsiteY431" fmla="*/ 16335 h 945851"/>
              <a:gd name="connsiteX432" fmla="*/ 3337123 w 4748675"/>
              <a:gd name="connsiteY432" fmla="*/ 0 h 945851"/>
              <a:gd name="connsiteX433" fmla="*/ 3358071 w 4748675"/>
              <a:gd name="connsiteY433" fmla="*/ 0 h 945851"/>
              <a:gd name="connsiteX434" fmla="*/ 3314417 w 4748675"/>
              <a:gd name="connsiteY434" fmla="*/ 50525 h 945851"/>
              <a:gd name="connsiteX435" fmla="*/ 3237884 w 4748675"/>
              <a:gd name="connsiteY435" fmla="*/ 120093 h 945851"/>
              <a:gd name="connsiteX436" fmla="*/ 3206701 w 4748675"/>
              <a:gd name="connsiteY436" fmla="*/ 143678 h 945851"/>
              <a:gd name="connsiteX437" fmla="*/ 3178288 w 4748675"/>
              <a:gd name="connsiteY437" fmla="*/ 166472 h 945851"/>
              <a:gd name="connsiteX438" fmla="*/ 3134126 w 4748675"/>
              <a:gd name="connsiteY438" fmla="*/ 235248 h 945851"/>
              <a:gd name="connsiteX439" fmla="*/ 3399102 w 4748675"/>
              <a:gd name="connsiteY439" fmla="*/ 473869 h 945851"/>
              <a:gd name="connsiteX440" fmla="*/ 3441048 w 4748675"/>
              <a:gd name="connsiteY440" fmla="*/ 498641 h 945851"/>
              <a:gd name="connsiteX441" fmla="*/ 3575831 w 4748675"/>
              <a:gd name="connsiteY441" fmla="*/ 585067 h 945851"/>
              <a:gd name="connsiteX442" fmla="*/ 3781607 w 4748675"/>
              <a:gd name="connsiteY442" fmla="*/ 559899 h 945851"/>
              <a:gd name="connsiteX443" fmla="*/ 3845477 w 4748675"/>
              <a:gd name="connsiteY443" fmla="*/ 525788 h 945851"/>
              <a:gd name="connsiteX444" fmla="*/ 3996485 w 4748675"/>
              <a:gd name="connsiteY444" fmla="*/ 475294 h 945851"/>
              <a:gd name="connsiteX445" fmla="*/ 4119159 w 4748675"/>
              <a:gd name="connsiteY445" fmla="*/ 425433 h 945851"/>
              <a:gd name="connsiteX446" fmla="*/ 4186908 w 4748675"/>
              <a:gd name="connsiteY446" fmla="*/ 320804 h 945851"/>
              <a:gd name="connsiteX447" fmla="*/ 4096288 w 4748675"/>
              <a:gd name="connsiteY447" fmla="*/ 137188 h 945851"/>
              <a:gd name="connsiteX448" fmla="*/ 4014609 w 4748675"/>
              <a:gd name="connsiteY448" fmla="*/ 89068 h 945851"/>
              <a:gd name="connsiteX449" fmla="*/ 3922485 w 4748675"/>
              <a:gd name="connsiteY449" fmla="*/ 26544 h 945851"/>
              <a:gd name="connsiteX450" fmla="*/ 3904598 w 4748675"/>
              <a:gd name="connsiteY450" fmla="*/ 11982 h 945851"/>
              <a:gd name="connsiteX451" fmla="*/ 3894847 w 4748675"/>
              <a:gd name="connsiteY451" fmla="*/ 0 h 945851"/>
              <a:gd name="connsiteX452" fmla="*/ 3914947 w 4748675"/>
              <a:gd name="connsiteY452" fmla="*/ 0 h 945851"/>
              <a:gd name="connsiteX453" fmla="*/ 3932300 w 4748675"/>
              <a:gd name="connsiteY453" fmla="*/ 14198 h 945851"/>
              <a:gd name="connsiteX454" fmla="*/ 3932220 w 4748675"/>
              <a:gd name="connsiteY454" fmla="*/ 14198 h 945851"/>
              <a:gd name="connsiteX455" fmla="*/ 4022761 w 4748675"/>
              <a:gd name="connsiteY455" fmla="*/ 75534 h 945851"/>
              <a:gd name="connsiteX456" fmla="*/ 4104676 w 4748675"/>
              <a:gd name="connsiteY456" fmla="*/ 123813 h 945851"/>
              <a:gd name="connsiteX457" fmla="*/ 4202419 w 4748675"/>
              <a:gd name="connsiteY457" fmla="*/ 324286 h 945851"/>
              <a:gd name="connsiteX458" fmla="*/ 4128102 w 4748675"/>
              <a:gd name="connsiteY458" fmla="*/ 438571 h 945851"/>
              <a:gd name="connsiteX459" fmla="*/ 4000838 w 4748675"/>
              <a:gd name="connsiteY459" fmla="*/ 490490 h 945851"/>
              <a:gd name="connsiteX460" fmla="*/ 3851888 w 4748675"/>
              <a:gd name="connsiteY460" fmla="*/ 540192 h 945851"/>
              <a:gd name="connsiteX461" fmla="*/ 3790076 w 4748675"/>
              <a:gd name="connsiteY461" fmla="*/ 573275 h 945851"/>
              <a:gd name="connsiteX462" fmla="*/ 3568788 w 4748675"/>
              <a:gd name="connsiteY462" fmla="*/ 599234 h 945851"/>
              <a:gd name="connsiteX463" fmla="*/ 3432659 w 4748675"/>
              <a:gd name="connsiteY463" fmla="*/ 512096 h 945851"/>
              <a:gd name="connsiteX464" fmla="*/ 3391504 w 4748675"/>
              <a:gd name="connsiteY464" fmla="*/ 487799 h 945851"/>
              <a:gd name="connsiteX465" fmla="*/ 3118297 w 4748675"/>
              <a:gd name="connsiteY465" fmla="*/ 235723 h 945851"/>
              <a:gd name="connsiteX466" fmla="*/ 3168000 w 4748675"/>
              <a:gd name="connsiteY466" fmla="*/ 154521 h 945851"/>
              <a:gd name="connsiteX467" fmla="*/ 3197125 w 4748675"/>
              <a:gd name="connsiteY467" fmla="*/ 131173 h 945851"/>
              <a:gd name="connsiteX468" fmla="*/ 3228308 w 4748675"/>
              <a:gd name="connsiteY468" fmla="*/ 107430 h 945851"/>
              <a:gd name="connsiteX469" fmla="*/ 3302070 w 4748675"/>
              <a:gd name="connsiteY469" fmla="*/ 40553 h 945851"/>
              <a:gd name="connsiteX470" fmla="*/ 3216948 w 4748675"/>
              <a:gd name="connsiteY470" fmla="*/ 0 h 945851"/>
              <a:gd name="connsiteX471" fmla="*/ 3230634 w 4748675"/>
              <a:gd name="connsiteY471" fmla="*/ 0 h 945851"/>
              <a:gd name="connsiteX472" fmla="*/ 3211450 w 4748675"/>
              <a:gd name="connsiteY472" fmla="*/ 13723 h 945851"/>
              <a:gd name="connsiteX473" fmla="*/ 3170611 w 4748675"/>
              <a:gd name="connsiteY473" fmla="*/ 45301 h 945851"/>
              <a:gd name="connsiteX474" fmla="*/ 3042001 w 4748675"/>
              <a:gd name="connsiteY474" fmla="*/ 167026 h 945851"/>
              <a:gd name="connsiteX475" fmla="*/ 2949402 w 4748675"/>
              <a:gd name="connsiteY475" fmla="*/ 293261 h 945851"/>
              <a:gd name="connsiteX476" fmla="*/ 3003142 w 4748675"/>
              <a:gd name="connsiteY476" fmla="*/ 312098 h 945851"/>
              <a:gd name="connsiteX477" fmla="*/ 3026727 w 4748675"/>
              <a:gd name="connsiteY477" fmla="*/ 313681 h 945851"/>
              <a:gd name="connsiteX478" fmla="*/ 3080624 w 4748675"/>
              <a:gd name="connsiteY478" fmla="*/ 326977 h 945851"/>
              <a:gd name="connsiteX479" fmla="*/ 3191031 w 4748675"/>
              <a:gd name="connsiteY479" fmla="*/ 418627 h 945851"/>
              <a:gd name="connsiteX480" fmla="*/ 3120671 w 4748675"/>
              <a:gd name="connsiteY480" fmla="*/ 578973 h 945851"/>
              <a:gd name="connsiteX481" fmla="*/ 3031159 w 4748675"/>
              <a:gd name="connsiteY481" fmla="*/ 697373 h 945851"/>
              <a:gd name="connsiteX482" fmla="*/ 3033216 w 4748675"/>
              <a:gd name="connsiteY482" fmla="*/ 732435 h 945851"/>
              <a:gd name="connsiteX483" fmla="*/ 3011056 w 4748675"/>
              <a:gd name="connsiteY483" fmla="*/ 870304 h 945851"/>
              <a:gd name="connsiteX484" fmla="*/ 2978132 w 4748675"/>
              <a:gd name="connsiteY484" fmla="*/ 929900 h 945851"/>
              <a:gd name="connsiteX485" fmla="*/ 2962766 w 4748675"/>
              <a:gd name="connsiteY485" fmla="*/ 945851 h 945851"/>
              <a:gd name="connsiteX486" fmla="*/ 2951890 w 4748675"/>
              <a:gd name="connsiteY486" fmla="*/ 945851 h 945851"/>
              <a:gd name="connsiteX487" fmla="*/ 2971721 w 4748675"/>
              <a:gd name="connsiteY487" fmla="*/ 925310 h 945851"/>
              <a:gd name="connsiteX488" fmla="*/ 3003854 w 4748675"/>
              <a:gd name="connsiteY488" fmla="*/ 866980 h 945851"/>
              <a:gd name="connsiteX489" fmla="*/ 3025381 w 4748675"/>
              <a:gd name="connsiteY489" fmla="*/ 733226 h 945851"/>
              <a:gd name="connsiteX490" fmla="*/ 3023244 w 4748675"/>
              <a:gd name="connsiteY490" fmla="*/ 696978 h 945851"/>
              <a:gd name="connsiteX491" fmla="*/ 3115843 w 4748675"/>
              <a:gd name="connsiteY491" fmla="*/ 572721 h 945851"/>
              <a:gd name="connsiteX492" fmla="*/ 3184066 w 4748675"/>
              <a:gd name="connsiteY492" fmla="*/ 422346 h 945851"/>
              <a:gd name="connsiteX493" fmla="*/ 3076825 w 4748675"/>
              <a:gd name="connsiteY493" fmla="*/ 333942 h 945851"/>
              <a:gd name="connsiteX494" fmla="*/ 3026014 w 4748675"/>
              <a:gd name="connsiteY494" fmla="*/ 321516 h 945851"/>
              <a:gd name="connsiteX495" fmla="*/ 3002667 w 4748675"/>
              <a:gd name="connsiteY495" fmla="*/ 320012 h 945851"/>
              <a:gd name="connsiteX496" fmla="*/ 2941567 w 4748675"/>
              <a:gd name="connsiteY496" fmla="*/ 293578 h 945851"/>
              <a:gd name="connsiteX497" fmla="*/ 3036303 w 4748675"/>
              <a:gd name="connsiteY497" fmla="*/ 161485 h 945851"/>
              <a:gd name="connsiteX498" fmla="*/ 3165546 w 4748675"/>
              <a:gd name="connsiteY498" fmla="*/ 39207 h 945851"/>
              <a:gd name="connsiteX499" fmla="*/ 3206701 w 4748675"/>
              <a:gd name="connsiteY499" fmla="*/ 7312 h 945851"/>
              <a:gd name="connsiteX500" fmla="*/ 3064147 w 4748675"/>
              <a:gd name="connsiteY500" fmla="*/ 0 h 945851"/>
              <a:gd name="connsiteX501" fmla="*/ 3076906 w 4748675"/>
              <a:gd name="connsiteY501" fmla="*/ 0 h 945851"/>
              <a:gd name="connsiteX502" fmla="*/ 3064795 w 4748675"/>
              <a:gd name="connsiteY502" fmla="*/ 9370 h 945851"/>
              <a:gd name="connsiteX503" fmla="*/ 2854033 w 4748675"/>
              <a:gd name="connsiteY503" fmla="*/ 224960 h 945851"/>
              <a:gd name="connsiteX504" fmla="*/ 2701917 w 4748675"/>
              <a:gd name="connsiteY504" fmla="*/ 459465 h 945851"/>
              <a:gd name="connsiteX505" fmla="*/ 2407657 w 4748675"/>
              <a:gd name="connsiteY505" fmla="*/ 761402 h 945851"/>
              <a:gd name="connsiteX506" fmla="*/ 1883562 w 4748675"/>
              <a:gd name="connsiteY506" fmla="*/ 904257 h 945851"/>
              <a:gd name="connsiteX507" fmla="*/ 1804508 w 4748675"/>
              <a:gd name="connsiteY507" fmla="*/ 937915 h 945851"/>
              <a:gd name="connsiteX508" fmla="*/ 1793017 w 4748675"/>
              <a:gd name="connsiteY508" fmla="*/ 945851 h 945851"/>
              <a:gd name="connsiteX509" fmla="*/ 1779391 w 4748675"/>
              <a:gd name="connsiteY509" fmla="*/ 945851 h 945851"/>
              <a:gd name="connsiteX510" fmla="*/ 1802333 w 4748675"/>
              <a:gd name="connsiteY510" fmla="*/ 930156 h 945851"/>
              <a:gd name="connsiteX511" fmla="*/ 1883562 w 4748675"/>
              <a:gd name="connsiteY511" fmla="*/ 896343 h 945851"/>
              <a:gd name="connsiteX512" fmla="*/ 2404175 w 4748675"/>
              <a:gd name="connsiteY512" fmla="*/ 754278 h 945851"/>
              <a:gd name="connsiteX513" fmla="*/ 2695586 w 4748675"/>
              <a:gd name="connsiteY513" fmla="*/ 454717 h 945851"/>
              <a:gd name="connsiteX514" fmla="*/ 2847543 w 4748675"/>
              <a:gd name="connsiteY514" fmla="*/ 220449 h 945851"/>
              <a:gd name="connsiteX515" fmla="*/ 3060838 w 4748675"/>
              <a:gd name="connsiteY515" fmla="*/ 2563 h 945851"/>
              <a:gd name="connsiteX516" fmla="*/ 2931617 w 4748675"/>
              <a:gd name="connsiteY516" fmla="*/ 0 h 945851"/>
              <a:gd name="connsiteX517" fmla="*/ 2944761 w 4748675"/>
              <a:gd name="connsiteY517" fmla="*/ 0 h 945851"/>
              <a:gd name="connsiteX518" fmla="*/ 2907297 w 4748675"/>
              <a:gd name="connsiteY518" fmla="*/ 28364 h 945851"/>
              <a:gd name="connsiteX519" fmla="*/ 2741965 w 4748675"/>
              <a:gd name="connsiteY519" fmla="*/ 229392 h 945851"/>
              <a:gd name="connsiteX520" fmla="*/ 2447863 w 4748675"/>
              <a:gd name="connsiteY520" fmla="*/ 666191 h 945851"/>
              <a:gd name="connsiteX521" fmla="*/ 1979565 w 4748675"/>
              <a:gd name="connsiteY521" fmla="*/ 809205 h 945851"/>
              <a:gd name="connsiteX522" fmla="*/ 1703983 w 4748675"/>
              <a:gd name="connsiteY522" fmla="*/ 931246 h 945851"/>
              <a:gd name="connsiteX523" fmla="*/ 1686078 w 4748675"/>
              <a:gd name="connsiteY523" fmla="*/ 945851 h 945851"/>
              <a:gd name="connsiteX524" fmla="*/ 1673529 w 4748675"/>
              <a:gd name="connsiteY524" fmla="*/ 945851 h 945851"/>
              <a:gd name="connsiteX525" fmla="*/ 1699393 w 4748675"/>
              <a:gd name="connsiteY525" fmla="*/ 924756 h 945851"/>
              <a:gd name="connsiteX526" fmla="*/ 1977823 w 4748675"/>
              <a:gd name="connsiteY526" fmla="*/ 801449 h 945851"/>
              <a:gd name="connsiteX527" fmla="*/ 2443431 w 4748675"/>
              <a:gd name="connsiteY527" fmla="*/ 659542 h 945851"/>
              <a:gd name="connsiteX528" fmla="*/ 2735000 w 4748675"/>
              <a:gd name="connsiteY528" fmla="*/ 225751 h 945851"/>
              <a:gd name="connsiteX529" fmla="*/ 2902232 w 4748675"/>
              <a:gd name="connsiteY529" fmla="*/ 22270 h 945851"/>
              <a:gd name="connsiteX530" fmla="*/ 2762887 w 4748675"/>
              <a:gd name="connsiteY530" fmla="*/ 0 h 945851"/>
              <a:gd name="connsiteX531" fmla="*/ 2785190 w 4748675"/>
              <a:gd name="connsiteY531" fmla="*/ 0 h 945851"/>
              <a:gd name="connsiteX532" fmla="*/ 2748543 w 4748675"/>
              <a:gd name="connsiteY532" fmla="*/ 36813 h 945851"/>
              <a:gd name="connsiteX533" fmla="*/ 2594993 w 4748675"/>
              <a:gd name="connsiteY533" fmla="*/ 247120 h 945851"/>
              <a:gd name="connsiteX534" fmla="*/ 2555975 w 4748675"/>
              <a:gd name="connsiteY534" fmla="*/ 345259 h 945851"/>
              <a:gd name="connsiteX535" fmla="*/ 2427206 w 4748675"/>
              <a:gd name="connsiteY535" fmla="*/ 557842 h 945851"/>
              <a:gd name="connsiteX536" fmla="*/ 2098202 w 4748675"/>
              <a:gd name="connsiteY536" fmla="*/ 707346 h 945851"/>
              <a:gd name="connsiteX537" fmla="*/ 1997689 w 4748675"/>
              <a:gd name="connsiteY537" fmla="*/ 736708 h 945851"/>
              <a:gd name="connsiteX538" fmla="*/ 1904298 w 4748675"/>
              <a:gd name="connsiteY538" fmla="*/ 762668 h 945851"/>
              <a:gd name="connsiteX539" fmla="*/ 1767853 w 4748675"/>
              <a:gd name="connsiteY539" fmla="*/ 804773 h 945851"/>
              <a:gd name="connsiteX540" fmla="*/ 1617083 w 4748675"/>
              <a:gd name="connsiteY540" fmla="*/ 914942 h 945851"/>
              <a:gd name="connsiteX541" fmla="*/ 1592944 w 4748675"/>
              <a:gd name="connsiteY541" fmla="*/ 939843 h 945851"/>
              <a:gd name="connsiteX542" fmla="*/ 1587085 w 4748675"/>
              <a:gd name="connsiteY542" fmla="*/ 945851 h 945851"/>
              <a:gd name="connsiteX543" fmla="*/ 1565040 w 4748675"/>
              <a:gd name="connsiteY543" fmla="*/ 945851 h 945851"/>
              <a:gd name="connsiteX544" fmla="*/ 1581656 w 4748675"/>
              <a:gd name="connsiteY544" fmla="*/ 928802 h 945851"/>
              <a:gd name="connsiteX545" fmla="*/ 1605765 w 4748675"/>
              <a:gd name="connsiteY545" fmla="*/ 903862 h 945851"/>
              <a:gd name="connsiteX546" fmla="*/ 1761996 w 4748675"/>
              <a:gd name="connsiteY546" fmla="*/ 790052 h 945851"/>
              <a:gd name="connsiteX547" fmla="*/ 1900103 w 4748675"/>
              <a:gd name="connsiteY547" fmla="*/ 747472 h 945851"/>
              <a:gd name="connsiteX548" fmla="*/ 1993336 w 4748675"/>
              <a:gd name="connsiteY548" fmla="*/ 721513 h 945851"/>
              <a:gd name="connsiteX549" fmla="*/ 2093612 w 4748675"/>
              <a:gd name="connsiteY549" fmla="*/ 692229 h 945851"/>
              <a:gd name="connsiteX550" fmla="*/ 2416443 w 4748675"/>
              <a:gd name="connsiteY550" fmla="*/ 546287 h 945851"/>
              <a:gd name="connsiteX551" fmla="*/ 2540937 w 4748675"/>
              <a:gd name="connsiteY551" fmla="*/ 340352 h 945851"/>
              <a:gd name="connsiteX552" fmla="*/ 2581063 w 4748675"/>
              <a:gd name="connsiteY552" fmla="*/ 239680 h 945851"/>
              <a:gd name="connsiteX553" fmla="*/ 2737621 w 4748675"/>
              <a:gd name="connsiteY553" fmla="*/ 25307 h 945851"/>
              <a:gd name="connsiteX554" fmla="*/ 2644432 w 4748675"/>
              <a:gd name="connsiteY554" fmla="*/ 0 h 945851"/>
              <a:gd name="connsiteX555" fmla="*/ 2654172 w 4748675"/>
              <a:gd name="connsiteY555" fmla="*/ 0 h 945851"/>
              <a:gd name="connsiteX556" fmla="*/ 2647367 w 4748675"/>
              <a:gd name="connsiteY556" fmla="*/ 9399 h 945851"/>
              <a:gd name="connsiteX557" fmla="*/ 2512366 w 4748675"/>
              <a:gd name="connsiteY557" fmla="*/ 276562 h 945851"/>
              <a:gd name="connsiteX558" fmla="*/ 2357242 w 4748675"/>
              <a:gd name="connsiteY558" fmla="*/ 500145 h 945851"/>
              <a:gd name="connsiteX559" fmla="*/ 2220322 w 4748675"/>
              <a:gd name="connsiteY559" fmla="*/ 565598 h 945851"/>
              <a:gd name="connsiteX560" fmla="*/ 2162309 w 4748675"/>
              <a:gd name="connsiteY560" fmla="*/ 587204 h 945851"/>
              <a:gd name="connsiteX561" fmla="*/ 1938330 w 4748675"/>
              <a:gd name="connsiteY561" fmla="*/ 666824 h 945851"/>
              <a:gd name="connsiteX562" fmla="*/ 1765795 w 4748675"/>
              <a:gd name="connsiteY562" fmla="*/ 714073 h 945851"/>
              <a:gd name="connsiteX563" fmla="*/ 1666389 w 4748675"/>
              <a:gd name="connsiteY563" fmla="*/ 763064 h 945851"/>
              <a:gd name="connsiteX564" fmla="*/ 1563897 w 4748675"/>
              <a:gd name="connsiteY564" fmla="*/ 842762 h 945851"/>
              <a:gd name="connsiteX565" fmla="*/ 1488868 w 4748675"/>
              <a:gd name="connsiteY565" fmla="*/ 908452 h 945851"/>
              <a:gd name="connsiteX566" fmla="*/ 1442839 w 4748675"/>
              <a:gd name="connsiteY566" fmla="*/ 945851 h 945851"/>
              <a:gd name="connsiteX567" fmla="*/ 1430883 w 4748675"/>
              <a:gd name="connsiteY567" fmla="*/ 945851 h 945851"/>
              <a:gd name="connsiteX568" fmla="*/ 1448673 w 4748675"/>
              <a:gd name="connsiteY568" fmla="*/ 932275 h 945851"/>
              <a:gd name="connsiteX569" fmla="*/ 1483724 w 4748675"/>
              <a:gd name="connsiteY569" fmla="*/ 902595 h 945851"/>
              <a:gd name="connsiteX570" fmla="*/ 1558674 w 4748675"/>
              <a:gd name="connsiteY570" fmla="*/ 836905 h 945851"/>
              <a:gd name="connsiteX571" fmla="*/ 1661957 w 4748675"/>
              <a:gd name="connsiteY571" fmla="*/ 756574 h 945851"/>
              <a:gd name="connsiteX572" fmla="*/ 1763816 w 4748675"/>
              <a:gd name="connsiteY572" fmla="*/ 706554 h 945851"/>
              <a:gd name="connsiteX573" fmla="*/ 1936114 w 4748675"/>
              <a:gd name="connsiteY573" fmla="*/ 659305 h 945851"/>
              <a:gd name="connsiteX574" fmla="*/ 2158827 w 4748675"/>
              <a:gd name="connsiteY574" fmla="*/ 580160 h 945851"/>
              <a:gd name="connsiteX575" fmla="*/ 2217948 w 4748675"/>
              <a:gd name="connsiteY575" fmla="*/ 558079 h 945851"/>
              <a:gd name="connsiteX576" fmla="*/ 2352256 w 4748675"/>
              <a:gd name="connsiteY576" fmla="*/ 493972 h 945851"/>
              <a:gd name="connsiteX577" fmla="*/ 2505243 w 4748675"/>
              <a:gd name="connsiteY577" fmla="*/ 273396 h 945851"/>
              <a:gd name="connsiteX578" fmla="*/ 2641075 w 4748675"/>
              <a:gd name="connsiteY578" fmla="*/ 4631 h 945851"/>
              <a:gd name="connsiteX579" fmla="*/ 2464962 w 4748675"/>
              <a:gd name="connsiteY579" fmla="*/ 0 h 945851"/>
              <a:gd name="connsiteX580" fmla="*/ 2473684 w 4748675"/>
              <a:gd name="connsiteY580" fmla="*/ 0 h 945851"/>
              <a:gd name="connsiteX581" fmla="*/ 2443985 w 4748675"/>
              <a:gd name="connsiteY581" fmla="*/ 61130 h 945851"/>
              <a:gd name="connsiteX582" fmla="*/ 2427523 w 4748675"/>
              <a:gd name="connsiteY582" fmla="*/ 96666 h 945851"/>
              <a:gd name="connsiteX583" fmla="*/ 2290207 w 4748675"/>
              <a:gd name="connsiteY583" fmla="*/ 333071 h 945851"/>
              <a:gd name="connsiteX584" fmla="*/ 1971175 w 4748675"/>
              <a:gd name="connsiteY584" fmla="*/ 491994 h 945851"/>
              <a:gd name="connsiteX585" fmla="*/ 1818901 w 4748675"/>
              <a:gd name="connsiteY585" fmla="*/ 532594 h 945851"/>
              <a:gd name="connsiteX586" fmla="*/ 1695198 w 4748675"/>
              <a:gd name="connsiteY586" fmla="*/ 571533 h 945851"/>
              <a:gd name="connsiteX587" fmla="*/ 1407270 w 4748675"/>
              <a:gd name="connsiteY587" fmla="*/ 781425 h 945851"/>
              <a:gd name="connsiteX588" fmla="*/ 1393815 w 4748675"/>
              <a:gd name="connsiteY588" fmla="*/ 793613 h 945851"/>
              <a:gd name="connsiteX589" fmla="*/ 1244944 w 4748675"/>
              <a:gd name="connsiteY589" fmla="*/ 919295 h 945851"/>
              <a:gd name="connsiteX590" fmla="*/ 1206288 w 4748675"/>
              <a:gd name="connsiteY590" fmla="*/ 945851 h 945851"/>
              <a:gd name="connsiteX591" fmla="*/ 1192372 w 4748675"/>
              <a:gd name="connsiteY591" fmla="*/ 945851 h 945851"/>
              <a:gd name="connsiteX592" fmla="*/ 1240275 w 4748675"/>
              <a:gd name="connsiteY592" fmla="*/ 912964 h 945851"/>
              <a:gd name="connsiteX593" fmla="*/ 1388592 w 4748675"/>
              <a:gd name="connsiteY593" fmla="*/ 787757 h 945851"/>
              <a:gd name="connsiteX594" fmla="*/ 1402046 w 4748675"/>
              <a:gd name="connsiteY594" fmla="*/ 775568 h 945851"/>
              <a:gd name="connsiteX595" fmla="*/ 1692270 w 4748675"/>
              <a:gd name="connsiteY595" fmla="*/ 564252 h 945851"/>
              <a:gd name="connsiteX596" fmla="*/ 1816923 w 4748675"/>
              <a:gd name="connsiteY596" fmla="*/ 524997 h 945851"/>
              <a:gd name="connsiteX597" fmla="*/ 1969038 w 4748675"/>
              <a:gd name="connsiteY597" fmla="*/ 484396 h 945851"/>
              <a:gd name="connsiteX598" fmla="*/ 2284429 w 4748675"/>
              <a:gd name="connsiteY598" fmla="*/ 327848 h 945851"/>
              <a:gd name="connsiteX599" fmla="*/ 2420400 w 4748675"/>
              <a:gd name="connsiteY599" fmla="*/ 93263 h 945851"/>
              <a:gd name="connsiteX600" fmla="*/ 2436941 w 4748675"/>
              <a:gd name="connsiteY600" fmla="*/ 57648 h 945851"/>
              <a:gd name="connsiteX601" fmla="*/ 2173131 w 4748675"/>
              <a:gd name="connsiteY601" fmla="*/ 0 h 945851"/>
              <a:gd name="connsiteX602" fmla="*/ 2181281 w 4748675"/>
              <a:gd name="connsiteY602" fmla="*/ 0 h 945851"/>
              <a:gd name="connsiteX603" fmla="*/ 2157314 w 4748675"/>
              <a:gd name="connsiteY603" fmla="*/ 87718 h 945851"/>
              <a:gd name="connsiteX604" fmla="*/ 2100577 w 4748675"/>
              <a:gd name="connsiteY604" fmla="*/ 190215 h 945851"/>
              <a:gd name="connsiteX605" fmla="*/ 2101052 w 4748675"/>
              <a:gd name="connsiteY605" fmla="*/ 261208 h 945851"/>
              <a:gd name="connsiteX606" fmla="*/ 2220639 w 4748675"/>
              <a:gd name="connsiteY606" fmla="*/ 162119 h 945851"/>
              <a:gd name="connsiteX607" fmla="*/ 2267996 w 4748675"/>
              <a:gd name="connsiteY607" fmla="*/ 49999 h 945851"/>
              <a:gd name="connsiteX608" fmla="*/ 2282027 w 4748675"/>
              <a:gd name="connsiteY608" fmla="*/ 0 h 945851"/>
              <a:gd name="connsiteX609" fmla="*/ 2290201 w 4748675"/>
              <a:gd name="connsiteY609" fmla="*/ 0 h 945851"/>
              <a:gd name="connsiteX610" fmla="*/ 2275423 w 4748675"/>
              <a:gd name="connsiteY610" fmla="*/ 52614 h 945851"/>
              <a:gd name="connsiteX611" fmla="*/ 2227287 w 4748675"/>
              <a:gd name="connsiteY611" fmla="*/ 166393 h 945851"/>
              <a:gd name="connsiteX612" fmla="*/ 2101526 w 4748675"/>
              <a:gd name="connsiteY612" fmla="*/ 269122 h 945851"/>
              <a:gd name="connsiteX613" fmla="*/ 2094087 w 4748675"/>
              <a:gd name="connsiteY613" fmla="*/ 185783 h 945851"/>
              <a:gd name="connsiteX614" fmla="*/ 2150025 w 4748675"/>
              <a:gd name="connsiteY614" fmla="*/ 84731 h 945851"/>
              <a:gd name="connsiteX615" fmla="*/ 2089785 w 4748675"/>
              <a:gd name="connsiteY615" fmla="*/ 0 h 945851"/>
              <a:gd name="connsiteX616" fmla="*/ 2097719 w 4748675"/>
              <a:gd name="connsiteY616" fmla="*/ 0 h 945851"/>
              <a:gd name="connsiteX617" fmla="*/ 2093998 w 4748675"/>
              <a:gd name="connsiteY617" fmla="*/ 43511 h 945851"/>
              <a:gd name="connsiteX618" fmla="*/ 2060292 w 4748675"/>
              <a:gd name="connsiteY618" fmla="*/ 142095 h 945851"/>
              <a:gd name="connsiteX619" fmla="*/ 2021195 w 4748675"/>
              <a:gd name="connsiteY619" fmla="*/ 198446 h 945851"/>
              <a:gd name="connsiteX620" fmla="*/ 1920206 w 4748675"/>
              <a:gd name="connsiteY620" fmla="*/ 366787 h 945851"/>
              <a:gd name="connsiteX621" fmla="*/ 2079841 w 4748675"/>
              <a:gd name="connsiteY621" fmla="*/ 366391 h 945851"/>
              <a:gd name="connsiteX622" fmla="*/ 2305403 w 4748675"/>
              <a:gd name="connsiteY622" fmla="*/ 158082 h 945851"/>
              <a:gd name="connsiteX623" fmla="*/ 2353681 w 4748675"/>
              <a:gd name="connsiteY623" fmla="*/ 38337 h 945851"/>
              <a:gd name="connsiteX624" fmla="*/ 2360636 w 4748675"/>
              <a:gd name="connsiteY624" fmla="*/ 13877 h 945851"/>
              <a:gd name="connsiteX625" fmla="*/ 2364403 w 4748675"/>
              <a:gd name="connsiteY625" fmla="*/ 0 h 945851"/>
              <a:gd name="connsiteX626" fmla="*/ 2372662 w 4748675"/>
              <a:gd name="connsiteY626" fmla="*/ 0 h 945851"/>
              <a:gd name="connsiteX627" fmla="*/ 2368312 w 4748675"/>
              <a:gd name="connsiteY627" fmla="*/ 16094 h 945851"/>
              <a:gd name="connsiteX628" fmla="*/ 2361358 w 4748675"/>
              <a:gd name="connsiteY628" fmla="*/ 40711 h 945851"/>
              <a:gd name="connsiteX629" fmla="*/ 2312368 w 4748675"/>
              <a:gd name="connsiteY629" fmla="*/ 161802 h 945851"/>
              <a:gd name="connsiteX630" fmla="*/ 2083165 w 4748675"/>
              <a:gd name="connsiteY630" fmla="*/ 373593 h 945851"/>
              <a:gd name="connsiteX631" fmla="*/ 1912371 w 4748675"/>
              <a:gd name="connsiteY631" fmla="*/ 365362 h 945851"/>
              <a:gd name="connsiteX632" fmla="*/ 2015180 w 4748675"/>
              <a:gd name="connsiteY632" fmla="*/ 193381 h 945851"/>
              <a:gd name="connsiteX633" fmla="*/ 2053327 w 4748675"/>
              <a:gd name="connsiteY633" fmla="*/ 138296 h 945851"/>
              <a:gd name="connsiteX634" fmla="*/ 2086261 w 4748675"/>
              <a:gd name="connsiteY634" fmla="*/ 41671 h 945851"/>
              <a:gd name="connsiteX635" fmla="*/ 1918785 w 4748675"/>
              <a:gd name="connsiteY635" fmla="*/ 0 h 945851"/>
              <a:gd name="connsiteX636" fmla="*/ 1926698 w 4748675"/>
              <a:gd name="connsiteY636" fmla="*/ 0 h 945851"/>
              <a:gd name="connsiteX637" fmla="*/ 1925982 w 4748675"/>
              <a:gd name="connsiteY637" fmla="*/ 26841 h 945851"/>
              <a:gd name="connsiteX638" fmla="*/ 1898046 w 4748675"/>
              <a:gd name="connsiteY638" fmla="*/ 132440 h 945851"/>
              <a:gd name="connsiteX639" fmla="*/ 1695594 w 4748675"/>
              <a:gd name="connsiteY639" fmla="*/ 318192 h 945851"/>
              <a:gd name="connsiteX640" fmla="*/ 1277473 w 4748675"/>
              <a:gd name="connsiteY640" fmla="*/ 696819 h 945851"/>
              <a:gd name="connsiteX641" fmla="*/ 1045055 w 4748675"/>
              <a:gd name="connsiteY641" fmla="*/ 919592 h 945851"/>
              <a:gd name="connsiteX642" fmla="*/ 1012186 w 4748675"/>
              <a:gd name="connsiteY642" fmla="*/ 945851 h 945851"/>
              <a:gd name="connsiteX643" fmla="*/ 999496 w 4748675"/>
              <a:gd name="connsiteY643" fmla="*/ 945851 h 945851"/>
              <a:gd name="connsiteX644" fmla="*/ 1039743 w 4748675"/>
              <a:gd name="connsiteY644" fmla="*/ 913705 h 945851"/>
              <a:gd name="connsiteX645" fmla="*/ 1270983 w 4748675"/>
              <a:gd name="connsiteY645" fmla="*/ 692387 h 945851"/>
              <a:gd name="connsiteX646" fmla="*/ 1691795 w 4748675"/>
              <a:gd name="connsiteY646" fmla="*/ 311227 h 945851"/>
              <a:gd name="connsiteX647" fmla="*/ 1891002 w 4748675"/>
              <a:gd name="connsiteY647" fmla="*/ 128957 h 945851"/>
              <a:gd name="connsiteX648" fmla="*/ 1918091 w 4748675"/>
              <a:gd name="connsiteY648" fmla="*/ 26007 h 945851"/>
              <a:gd name="connsiteX649" fmla="*/ 1777578 w 4748675"/>
              <a:gd name="connsiteY649" fmla="*/ 0 h 945851"/>
              <a:gd name="connsiteX650" fmla="*/ 1785350 w 4748675"/>
              <a:gd name="connsiteY650" fmla="*/ 0 h 945851"/>
              <a:gd name="connsiteX651" fmla="*/ 1784473 w 4748675"/>
              <a:gd name="connsiteY651" fmla="*/ 7312 h 945851"/>
              <a:gd name="connsiteX652" fmla="*/ 1602203 w 4748675"/>
              <a:gd name="connsiteY652" fmla="*/ 227809 h 945851"/>
              <a:gd name="connsiteX653" fmla="*/ 1402601 w 4748675"/>
              <a:gd name="connsiteY653" fmla="*/ 357843 h 945851"/>
              <a:gd name="connsiteX654" fmla="*/ 1325276 w 4748675"/>
              <a:gd name="connsiteY654" fmla="*/ 436909 h 945851"/>
              <a:gd name="connsiteX655" fmla="*/ 1198407 w 4748675"/>
              <a:gd name="connsiteY655" fmla="*/ 657168 h 945851"/>
              <a:gd name="connsiteX656" fmla="*/ 959153 w 4748675"/>
              <a:gd name="connsiteY656" fmla="*/ 878456 h 945851"/>
              <a:gd name="connsiteX657" fmla="*/ 886340 w 4748675"/>
              <a:gd name="connsiteY657" fmla="*/ 929267 h 945851"/>
              <a:gd name="connsiteX658" fmla="*/ 877263 w 4748675"/>
              <a:gd name="connsiteY658" fmla="*/ 935471 h 945851"/>
              <a:gd name="connsiteX659" fmla="*/ 862079 w 4748675"/>
              <a:gd name="connsiteY659" fmla="*/ 945851 h 945851"/>
              <a:gd name="connsiteX660" fmla="*/ 848024 w 4748675"/>
              <a:gd name="connsiteY660" fmla="*/ 945851 h 945851"/>
              <a:gd name="connsiteX661" fmla="*/ 881829 w 4748675"/>
              <a:gd name="connsiteY661" fmla="*/ 922698 h 945851"/>
              <a:gd name="connsiteX662" fmla="*/ 954563 w 4748675"/>
              <a:gd name="connsiteY662" fmla="*/ 872046 h 945851"/>
              <a:gd name="connsiteX663" fmla="*/ 1191759 w 4748675"/>
              <a:gd name="connsiteY663" fmla="*/ 652815 h 945851"/>
              <a:gd name="connsiteX664" fmla="*/ 1318549 w 4748675"/>
              <a:gd name="connsiteY664" fmla="*/ 432793 h 945851"/>
              <a:gd name="connsiteX665" fmla="*/ 1399118 w 4748675"/>
              <a:gd name="connsiteY665" fmla="*/ 350720 h 945851"/>
              <a:gd name="connsiteX666" fmla="*/ 1597217 w 4748675"/>
              <a:gd name="connsiteY666" fmla="*/ 221556 h 945851"/>
              <a:gd name="connsiteX667" fmla="*/ 1777034 w 4748675"/>
              <a:gd name="connsiteY667" fmla="*/ 4700 h 945851"/>
              <a:gd name="connsiteX668" fmla="*/ 1418578 w 4748675"/>
              <a:gd name="connsiteY668" fmla="*/ 0 h 945851"/>
              <a:gd name="connsiteX669" fmla="*/ 1463235 w 4748675"/>
              <a:gd name="connsiteY669" fmla="*/ 0 h 945851"/>
              <a:gd name="connsiteX670" fmla="*/ 1463067 w 4748675"/>
              <a:gd name="connsiteY670" fmla="*/ 110 h 945851"/>
              <a:gd name="connsiteX671" fmla="*/ 1419874 w 4748675"/>
              <a:gd name="connsiteY671" fmla="*/ 427 h 945851"/>
              <a:gd name="connsiteX672" fmla="*/ 1274071 w 4748675"/>
              <a:gd name="connsiteY672" fmla="*/ 0 h 945851"/>
              <a:gd name="connsiteX673" fmla="*/ 1282880 w 4748675"/>
              <a:gd name="connsiteY673" fmla="*/ 0 h 945851"/>
              <a:gd name="connsiteX674" fmla="*/ 1284489 w 4748675"/>
              <a:gd name="connsiteY674" fmla="*/ 3073 h 945851"/>
              <a:gd name="connsiteX675" fmla="*/ 1331529 w 4748675"/>
              <a:gd name="connsiteY675" fmla="*/ 42057 h 945851"/>
              <a:gd name="connsiteX676" fmla="*/ 1531606 w 4748675"/>
              <a:gd name="connsiteY676" fmla="*/ 20687 h 945851"/>
              <a:gd name="connsiteX677" fmla="*/ 1535469 w 4748675"/>
              <a:gd name="connsiteY677" fmla="*/ 0 h 945851"/>
              <a:gd name="connsiteX678" fmla="*/ 1543497 w 4748675"/>
              <a:gd name="connsiteY678" fmla="*/ 0 h 945851"/>
              <a:gd name="connsiteX679" fmla="*/ 1539283 w 4748675"/>
              <a:gd name="connsiteY679" fmla="*/ 22904 h 945851"/>
              <a:gd name="connsiteX680" fmla="*/ 1539204 w 4748675"/>
              <a:gd name="connsiteY680" fmla="*/ 22824 h 945851"/>
              <a:gd name="connsiteX681" fmla="*/ 1327730 w 4748675"/>
              <a:gd name="connsiteY681" fmla="*/ 48942 h 945851"/>
              <a:gd name="connsiteX682" fmla="*/ 1277796 w 4748675"/>
              <a:gd name="connsiteY682" fmla="*/ 7271 h 945851"/>
              <a:gd name="connsiteX683" fmla="*/ 973661 w 4748675"/>
              <a:gd name="connsiteY683" fmla="*/ 0 h 945851"/>
              <a:gd name="connsiteX684" fmla="*/ 984782 w 4748675"/>
              <a:gd name="connsiteY684" fmla="*/ 0 h 945851"/>
              <a:gd name="connsiteX685" fmla="*/ 960261 w 4748675"/>
              <a:gd name="connsiteY685" fmla="*/ 24803 h 945851"/>
              <a:gd name="connsiteX686" fmla="*/ 944749 w 4748675"/>
              <a:gd name="connsiteY686" fmla="*/ 36121 h 945851"/>
              <a:gd name="connsiteX687" fmla="*/ 869799 w 4748675"/>
              <a:gd name="connsiteY687" fmla="*/ 53453 h 945851"/>
              <a:gd name="connsiteX688" fmla="*/ 729555 w 4748675"/>
              <a:gd name="connsiteY688" fmla="*/ 80916 h 945851"/>
              <a:gd name="connsiteX689" fmla="*/ 641150 w 4748675"/>
              <a:gd name="connsiteY689" fmla="*/ 164810 h 945851"/>
              <a:gd name="connsiteX690" fmla="*/ 606248 w 4748675"/>
              <a:gd name="connsiteY690" fmla="*/ 310356 h 945851"/>
              <a:gd name="connsiteX691" fmla="*/ 601103 w 4748675"/>
              <a:gd name="connsiteY691" fmla="*/ 344705 h 945851"/>
              <a:gd name="connsiteX692" fmla="*/ 595563 w 4748675"/>
              <a:gd name="connsiteY692" fmla="*/ 380874 h 945851"/>
              <a:gd name="connsiteX693" fmla="*/ 581634 w 4748675"/>
              <a:gd name="connsiteY693" fmla="*/ 457882 h 945851"/>
              <a:gd name="connsiteX694" fmla="*/ 543407 w 4748675"/>
              <a:gd name="connsiteY694" fmla="*/ 620841 h 945851"/>
              <a:gd name="connsiteX695" fmla="*/ 575144 w 4748675"/>
              <a:gd name="connsiteY695" fmla="*/ 686531 h 945851"/>
              <a:gd name="connsiteX696" fmla="*/ 618832 w 4748675"/>
              <a:gd name="connsiteY696" fmla="*/ 706713 h 945851"/>
              <a:gd name="connsiteX697" fmla="*/ 737311 w 4748675"/>
              <a:gd name="connsiteY697" fmla="*/ 728873 h 945851"/>
              <a:gd name="connsiteX698" fmla="*/ 956146 w 4748675"/>
              <a:gd name="connsiteY698" fmla="*/ 659226 h 945851"/>
              <a:gd name="connsiteX699" fmla="*/ 1238771 w 4748675"/>
              <a:gd name="connsiteY699" fmla="*/ 265877 h 945851"/>
              <a:gd name="connsiteX700" fmla="*/ 1301849 w 4748675"/>
              <a:gd name="connsiteY700" fmla="*/ 186733 h 945851"/>
              <a:gd name="connsiteX701" fmla="*/ 1395794 w 4748675"/>
              <a:gd name="connsiteY701" fmla="*/ 156974 h 945851"/>
              <a:gd name="connsiteX702" fmla="*/ 1420487 w 4748675"/>
              <a:gd name="connsiteY702" fmla="*/ 151592 h 945851"/>
              <a:gd name="connsiteX703" fmla="*/ 1563739 w 4748675"/>
              <a:gd name="connsiteY703" fmla="*/ 67145 h 945851"/>
              <a:gd name="connsiteX704" fmla="*/ 1587946 w 4748675"/>
              <a:gd name="connsiteY704" fmla="*/ 22119 h 945851"/>
              <a:gd name="connsiteX705" fmla="*/ 1595034 w 4748675"/>
              <a:gd name="connsiteY705" fmla="*/ 0 h 945851"/>
              <a:gd name="connsiteX706" fmla="*/ 1603293 w 4748675"/>
              <a:gd name="connsiteY706" fmla="*/ 0 h 945851"/>
              <a:gd name="connsiteX707" fmla="*/ 1595380 w 4748675"/>
              <a:gd name="connsiteY707" fmla="*/ 24858 h 945851"/>
              <a:gd name="connsiteX708" fmla="*/ 1570387 w 4748675"/>
              <a:gd name="connsiteY708" fmla="*/ 71419 h 945851"/>
              <a:gd name="connsiteX709" fmla="*/ 1422228 w 4748675"/>
              <a:gd name="connsiteY709" fmla="*/ 159349 h 945851"/>
              <a:gd name="connsiteX710" fmla="*/ 1397456 w 4748675"/>
              <a:gd name="connsiteY710" fmla="*/ 164731 h 945851"/>
              <a:gd name="connsiteX711" fmla="*/ 1305649 w 4748675"/>
              <a:gd name="connsiteY711" fmla="*/ 193618 h 945851"/>
              <a:gd name="connsiteX712" fmla="*/ 1246290 w 4748675"/>
              <a:gd name="connsiteY712" fmla="*/ 268331 h 945851"/>
              <a:gd name="connsiteX713" fmla="*/ 959153 w 4748675"/>
              <a:gd name="connsiteY713" fmla="*/ 666507 h 945851"/>
              <a:gd name="connsiteX714" fmla="*/ 737707 w 4748675"/>
              <a:gd name="connsiteY714" fmla="*/ 736867 h 945851"/>
              <a:gd name="connsiteX715" fmla="*/ 615824 w 4748675"/>
              <a:gd name="connsiteY715" fmla="*/ 713994 h 945851"/>
              <a:gd name="connsiteX716" fmla="*/ 571186 w 4748675"/>
              <a:gd name="connsiteY716" fmla="*/ 693416 h 945851"/>
              <a:gd name="connsiteX717" fmla="*/ 535571 w 4748675"/>
              <a:gd name="connsiteY717" fmla="*/ 619733 h 945851"/>
              <a:gd name="connsiteX718" fmla="*/ 573877 w 4748675"/>
              <a:gd name="connsiteY718" fmla="*/ 456299 h 945851"/>
              <a:gd name="connsiteX719" fmla="*/ 587728 w 4748675"/>
              <a:gd name="connsiteY719" fmla="*/ 379608 h 945851"/>
              <a:gd name="connsiteX720" fmla="*/ 598412 w 4748675"/>
              <a:gd name="connsiteY720" fmla="*/ 309170 h 945851"/>
              <a:gd name="connsiteX721" fmla="*/ 633948 w 4748675"/>
              <a:gd name="connsiteY721" fmla="*/ 161565 h 945851"/>
              <a:gd name="connsiteX722" fmla="*/ 726705 w 4748675"/>
              <a:gd name="connsiteY722" fmla="*/ 73477 h 945851"/>
              <a:gd name="connsiteX723" fmla="*/ 869403 w 4748675"/>
              <a:gd name="connsiteY723" fmla="*/ 45539 h 945851"/>
              <a:gd name="connsiteX724" fmla="*/ 940634 w 4748675"/>
              <a:gd name="connsiteY724" fmla="*/ 29314 h 945851"/>
              <a:gd name="connsiteX725" fmla="*/ 955038 w 4748675"/>
              <a:gd name="connsiteY725" fmla="*/ 18788 h 945851"/>
              <a:gd name="connsiteX726" fmla="*/ 693637 w 4748675"/>
              <a:gd name="connsiteY726" fmla="*/ 0 h 945851"/>
              <a:gd name="connsiteX727" fmla="*/ 720277 w 4748675"/>
              <a:gd name="connsiteY727" fmla="*/ 0 h 945851"/>
              <a:gd name="connsiteX728" fmla="*/ 662658 w 4748675"/>
              <a:gd name="connsiteY728" fmla="*/ 41844 h 945851"/>
              <a:gd name="connsiteX729" fmla="*/ 538183 w 4748675"/>
              <a:gd name="connsiteY729" fmla="*/ 305529 h 945851"/>
              <a:gd name="connsiteX730" fmla="*/ 457852 w 4748675"/>
              <a:gd name="connsiteY730" fmla="*/ 529350 h 945851"/>
              <a:gd name="connsiteX731" fmla="*/ 428726 w 4748675"/>
              <a:gd name="connsiteY731" fmla="*/ 575016 h 945851"/>
              <a:gd name="connsiteX732" fmla="*/ 403637 w 4748675"/>
              <a:gd name="connsiteY732" fmla="*/ 616567 h 945851"/>
              <a:gd name="connsiteX733" fmla="*/ 379894 w 4748675"/>
              <a:gd name="connsiteY733" fmla="*/ 685423 h 945851"/>
              <a:gd name="connsiteX734" fmla="*/ 474076 w 4748675"/>
              <a:gd name="connsiteY734" fmla="*/ 744940 h 945851"/>
              <a:gd name="connsiteX735" fmla="*/ 478904 w 4748675"/>
              <a:gd name="connsiteY735" fmla="*/ 745889 h 945851"/>
              <a:gd name="connsiteX736" fmla="*/ 584958 w 4748675"/>
              <a:gd name="connsiteY736" fmla="*/ 800895 h 945851"/>
              <a:gd name="connsiteX737" fmla="*/ 1017087 w 4748675"/>
              <a:gd name="connsiteY737" fmla="*/ 718109 h 945851"/>
              <a:gd name="connsiteX738" fmla="*/ 1282142 w 4748675"/>
              <a:gd name="connsiteY738" fmla="*/ 376759 h 945851"/>
              <a:gd name="connsiteX739" fmla="*/ 1362553 w 4748675"/>
              <a:gd name="connsiteY739" fmla="*/ 277432 h 945851"/>
              <a:gd name="connsiteX740" fmla="*/ 1406241 w 4748675"/>
              <a:gd name="connsiteY740" fmla="*/ 258596 h 945851"/>
              <a:gd name="connsiteX741" fmla="*/ 1420487 w 4748675"/>
              <a:gd name="connsiteY741" fmla="*/ 251235 h 945851"/>
              <a:gd name="connsiteX742" fmla="*/ 1446209 w 4748675"/>
              <a:gd name="connsiteY742" fmla="*/ 238414 h 945851"/>
              <a:gd name="connsiteX743" fmla="*/ 1576560 w 4748675"/>
              <a:gd name="connsiteY743" fmla="*/ 134576 h 945851"/>
              <a:gd name="connsiteX744" fmla="*/ 1643596 w 4748675"/>
              <a:gd name="connsiteY744" fmla="*/ 46647 h 945851"/>
              <a:gd name="connsiteX745" fmla="*/ 1655656 w 4748675"/>
              <a:gd name="connsiteY745" fmla="*/ 17981 h 945851"/>
              <a:gd name="connsiteX746" fmla="*/ 1658167 w 4748675"/>
              <a:gd name="connsiteY746" fmla="*/ 0 h 945851"/>
              <a:gd name="connsiteX747" fmla="*/ 1674692 w 4748675"/>
              <a:gd name="connsiteY747" fmla="*/ 0 h 945851"/>
              <a:gd name="connsiteX748" fmla="*/ 1673513 w 4748675"/>
              <a:gd name="connsiteY748" fmla="*/ 10458 h 945851"/>
              <a:gd name="connsiteX749" fmla="*/ 1657288 w 4748675"/>
              <a:gd name="connsiteY749" fmla="*/ 54640 h 945851"/>
              <a:gd name="connsiteX750" fmla="*/ 1589223 w 4748675"/>
              <a:gd name="connsiteY750" fmla="*/ 144074 h 945851"/>
              <a:gd name="connsiteX751" fmla="*/ 1452620 w 4748675"/>
              <a:gd name="connsiteY751" fmla="*/ 252976 h 945851"/>
              <a:gd name="connsiteX752" fmla="*/ 1428639 w 4748675"/>
              <a:gd name="connsiteY752" fmla="*/ 264848 h 945851"/>
              <a:gd name="connsiteX753" fmla="*/ 1412810 w 4748675"/>
              <a:gd name="connsiteY753" fmla="*/ 272921 h 945851"/>
              <a:gd name="connsiteX754" fmla="*/ 1369122 w 4748675"/>
              <a:gd name="connsiteY754" fmla="*/ 291837 h 945851"/>
              <a:gd name="connsiteX755" fmla="*/ 1297971 w 4748675"/>
              <a:gd name="connsiteY755" fmla="*/ 376759 h 945851"/>
              <a:gd name="connsiteX756" fmla="*/ 1024843 w 4748675"/>
              <a:gd name="connsiteY756" fmla="*/ 731881 h 945851"/>
              <a:gd name="connsiteX757" fmla="*/ 765407 w 4748675"/>
              <a:gd name="connsiteY757" fmla="*/ 825746 h 945851"/>
              <a:gd name="connsiteX758" fmla="*/ 570554 w 4748675"/>
              <a:gd name="connsiteY758" fmla="*/ 807385 h 945851"/>
              <a:gd name="connsiteX759" fmla="*/ 475738 w 4748675"/>
              <a:gd name="connsiteY759" fmla="*/ 761402 h 945851"/>
              <a:gd name="connsiteX760" fmla="*/ 470990 w 4748675"/>
              <a:gd name="connsiteY760" fmla="*/ 760452 h 945851"/>
              <a:gd name="connsiteX761" fmla="*/ 399522 w 4748675"/>
              <a:gd name="connsiteY761" fmla="*/ 739558 h 945851"/>
              <a:gd name="connsiteX762" fmla="*/ 364065 w 4748675"/>
              <a:gd name="connsiteY762" fmla="*/ 685423 h 945851"/>
              <a:gd name="connsiteX763" fmla="*/ 389787 w 4748675"/>
              <a:gd name="connsiteY763" fmla="*/ 608890 h 945851"/>
              <a:gd name="connsiteX764" fmla="*/ 415351 w 4748675"/>
              <a:gd name="connsiteY764" fmla="*/ 566548 h 945851"/>
              <a:gd name="connsiteX765" fmla="*/ 444397 w 4748675"/>
              <a:gd name="connsiteY765" fmla="*/ 520960 h 945851"/>
              <a:gd name="connsiteX766" fmla="*/ 522354 w 4748675"/>
              <a:gd name="connsiteY766" fmla="*/ 305529 h 945851"/>
              <a:gd name="connsiteX767" fmla="*/ 651637 w 4748675"/>
              <a:gd name="connsiteY767" fmla="*/ 30514 h 945851"/>
              <a:gd name="connsiteX768" fmla="*/ 593681 w 4748675"/>
              <a:gd name="connsiteY768" fmla="*/ 0 h 945851"/>
              <a:gd name="connsiteX769" fmla="*/ 606259 w 4748675"/>
              <a:gd name="connsiteY769" fmla="*/ 0 h 945851"/>
              <a:gd name="connsiteX770" fmla="*/ 594051 w 4748675"/>
              <a:gd name="connsiteY770" fmla="*/ 9951 h 945851"/>
              <a:gd name="connsiteX771" fmla="*/ 548630 w 4748675"/>
              <a:gd name="connsiteY771" fmla="*/ 57252 h 945851"/>
              <a:gd name="connsiteX772" fmla="*/ 536996 w 4748675"/>
              <a:gd name="connsiteY772" fmla="*/ 98566 h 945851"/>
              <a:gd name="connsiteX773" fmla="*/ 518239 w 4748675"/>
              <a:gd name="connsiteY773" fmla="*/ 181193 h 945851"/>
              <a:gd name="connsiteX774" fmla="*/ 499323 w 4748675"/>
              <a:gd name="connsiteY774" fmla="*/ 264770 h 945851"/>
              <a:gd name="connsiteX775" fmla="*/ 489114 w 4748675"/>
              <a:gd name="connsiteY775" fmla="*/ 319775 h 945851"/>
              <a:gd name="connsiteX776" fmla="*/ 486027 w 4748675"/>
              <a:gd name="connsiteY776" fmla="*/ 336791 h 945851"/>
              <a:gd name="connsiteX777" fmla="*/ 422395 w 4748675"/>
              <a:gd name="connsiteY777" fmla="*/ 499354 h 945851"/>
              <a:gd name="connsiteX778" fmla="*/ 380132 w 4748675"/>
              <a:gd name="connsiteY778" fmla="*/ 537976 h 945851"/>
              <a:gd name="connsiteX779" fmla="*/ 324176 w 4748675"/>
              <a:gd name="connsiteY779" fmla="*/ 583722 h 945851"/>
              <a:gd name="connsiteX780" fmla="*/ 214719 w 4748675"/>
              <a:gd name="connsiteY780" fmla="*/ 748184 h 945851"/>
              <a:gd name="connsiteX781" fmla="*/ 263552 w 4748675"/>
              <a:gd name="connsiteY781" fmla="*/ 818069 h 945851"/>
              <a:gd name="connsiteX782" fmla="*/ 320852 w 4748675"/>
              <a:gd name="connsiteY782" fmla="*/ 874420 h 945851"/>
              <a:gd name="connsiteX783" fmla="*/ 355018 w 4748675"/>
              <a:gd name="connsiteY783" fmla="*/ 945851 h 945851"/>
              <a:gd name="connsiteX784" fmla="*/ 346335 w 4748675"/>
              <a:gd name="connsiteY784" fmla="*/ 945851 h 945851"/>
              <a:gd name="connsiteX785" fmla="*/ 314521 w 4748675"/>
              <a:gd name="connsiteY785" fmla="*/ 879169 h 945851"/>
              <a:gd name="connsiteX786" fmla="*/ 258803 w 4748675"/>
              <a:gd name="connsiteY786" fmla="*/ 824401 h 945851"/>
              <a:gd name="connsiteX787" fmla="*/ 206884 w 4748675"/>
              <a:gd name="connsiteY787" fmla="*/ 749292 h 945851"/>
              <a:gd name="connsiteX788" fmla="*/ 319032 w 4748675"/>
              <a:gd name="connsiteY788" fmla="*/ 577628 h 945851"/>
              <a:gd name="connsiteX789" fmla="*/ 375145 w 4748675"/>
              <a:gd name="connsiteY789" fmla="*/ 531882 h 945851"/>
              <a:gd name="connsiteX790" fmla="*/ 416538 w 4748675"/>
              <a:gd name="connsiteY790" fmla="*/ 494130 h 945851"/>
              <a:gd name="connsiteX791" fmla="*/ 478271 w 4748675"/>
              <a:gd name="connsiteY791" fmla="*/ 335287 h 945851"/>
              <a:gd name="connsiteX792" fmla="*/ 484603 w 4748675"/>
              <a:gd name="connsiteY792" fmla="*/ 300701 h 945851"/>
              <a:gd name="connsiteX793" fmla="*/ 491567 w 4748675"/>
              <a:gd name="connsiteY793" fmla="*/ 263266 h 945851"/>
              <a:gd name="connsiteX794" fmla="*/ 510562 w 4748675"/>
              <a:gd name="connsiteY794" fmla="*/ 179135 h 945851"/>
              <a:gd name="connsiteX795" fmla="*/ 529240 w 4748675"/>
              <a:gd name="connsiteY795" fmla="*/ 97062 h 945851"/>
              <a:gd name="connsiteX796" fmla="*/ 541587 w 4748675"/>
              <a:gd name="connsiteY796" fmla="*/ 53770 h 945851"/>
              <a:gd name="connsiteX797" fmla="*/ 588087 w 4748675"/>
              <a:gd name="connsiteY797" fmla="*/ 4566 h 945851"/>
              <a:gd name="connsiteX798" fmla="*/ 528919 w 4748675"/>
              <a:gd name="connsiteY798" fmla="*/ 0 h 945851"/>
              <a:gd name="connsiteX799" fmla="*/ 537525 w 4748675"/>
              <a:gd name="connsiteY799" fmla="*/ 0 h 945851"/>
              <a:gd name="connsiteX800" fmla="*/ 521730 w 4748675"/>
              <a:gd name="connsiteY800" fmla="*/ 35365 h 945851"/>
              <a:gd name="connsiteX801" fmla="*/ 502489 w 4748675"/>
              <a:gd name="connsiteY801" fmla="*/ 109804 h 945851"/>
              <a:gd name="connsiteX802" fmla="*/ 359237 w 4748675"/>
              <a:gd name="connsiteY802" fmla="*/ 467617 h 945851"/>
              <a:gd name="connsiteX803" fmla="*/ 273761 w 4748675"/>
              <a:gd name="connsiteY803" fmla="*/ 553410 h 945851"/>
              <a:gd name="connsiteX804" fmla="*/ 180212 w 4748675"/>
              <a:gd name="connsiteY804" fmla="*/ 643793 h 945851"/>
              <a:gd name="connsiteX805" fmla="*/ 138503 w 4748675"/>
              <a:gd name="connsiteY805" fmla="*/ 726261 h 945851"/>
              <a:gd name="connsiteX806" fmla="*/ 168578 w 4748675"/>
              <a:gd name="connsiteY806" fmla="*/ 822185 h 945851"/>
              <a:gd name="connsiteX807" fmla="*/ 198940 w 4748675"/>
              <a:gd name="connsiteY807" fmla="*/ 919117 h 945851"/>
              <a:gd name="connsiteX808" fmla="*/ 194799 w 4748675"/>
              <a:gd name="connsiteY808" fmla="*/ 945851 h 945851"/>
              <a:gd name="connsiteX809" fmla="*/ 186959 w 4748675"/>
              <a:gd name="connsiteY809" fmla="*/ 945851 h 945851"/>
              <a:gd name="connsiteX810" fmla="*/ 191006 w 4748675"/>
              <a:gd name="connsiteY810" fmla="*/ 919473 h 945851"/>
              <a:gd name="connsiteX811" fmla="*/ 161297 w 4748675"/>
              <a:gd name="connsiteY811" fmla="*/ 825271 h 945851"/>
              <a:gd name="connsiteX812" fmla="*/ 130589 w 4748675"/>
              <a:gd name="connsiteY812" fmla="*/ 726182 h 945851"/>
              <a:gd name="connsiteX813" fmla="*/ 174276 w 4748675"/>
              <a:gd name="connsiteY813" fmla="*/ 638569 h 945851"/>
              <a:gd name="connsiteX814" fmla="*/ 268458 w 4748675"/>
              <a:gd name="connsiteY814" fmla="*/ 547553 h 945851"/>
              <a:gd name="connsiteX815" fmla="*/ 353143 w 4748675"/>
              <a:gd name="connsiteY815" fmla="*/ 462472 h 945851"/>
              <a:gd name="connsiteX816" fmla="*/ 494812 w 4748675"/>
              <a:gd name="connsiteY816" fmla="*/ 108063 h 945851"/>
              <a:gd name="connsiteX817" fmla="*/ 514478 w 4748675"/>
              <a:gd name="connsiteY817" fmla="*/ 32119 h 945851"/>
              <a:gd name="connsiteX818" fmla="*/ 468142 w 4748675"/>
              <a:gd name="connsiteY818" fmla="*/ 0 h 945851"/>
              <a:gd name="connsiteX819" fmla="*/ 476206 w 4748675"/>
              <a:gd name="connsiteY819" fmla="*/ 0 h 945851"/>
              <a:gd name="connsiteX820" fmla="*/ 467208 w 4748675"/>
              <a:gd name="connsiteY820" fmla="*/ 43968 h 945851"/>
              <a:gd name="connsiteX821" fmla="*/ 446929 w 4748675"/>
              <a:gd name="connsiteY821" fmla="*/ 125950 h 945851"/>
              <a:gd name="connsiteX822" fmla="*/ 232210 w 4748675"/>
              <a:gd name="connsiteY822" fmla="*/ 531170 h 945851"/>
              <a:gd name="connsiteX823" fmla="*/ 144360 w 4748675"/>
              <a:gd name="connsiteY823" fmla="*/ 601292 h 945851"/>
              <a:gd name="connsiteX824" fmla="*/ 121249 w 4748675"/>
              <a:gd name="connsiteY824" fmla="*/ 613718 h 945851"/>
              <a:gd name="connsiteX825" fmla="*/ 9656 w 4748675"/>
              <a:gd name="connsiteY825" fmla="*/ 666428 h 945851"/>
              <a:gd name="connsiteX826" fmla="*/ 0 w 4748675"/>
              <a:gd name="connsiteY826" fmla="*/ 671335 h 945851"/>
              <a:gd name="connsiteX827" fmla="*/ 0 w 4748675"/>
              <a:gd name="connsiteY827" fmla="*/ 662392 h 945851"/>
              <a:gd name="connsiteX828" fmla="*/ 6174 w 4748675"/>
              <a:gd name="connsiteY828" fmla="*/ 659305 h 945851"/>
              <a:gd name="connsiteX829" fmla="*/ 117767 w 4748675"/>
              <a:gd name="connsiteY829" fmla="*/ 606674 h 945851"/>
              <a:gd name="connsiteX830" fmla="*/ 140244 w 4748675"/>
              <a:gd name="connsiteY830" fmla="*/ 594485 h 945851"/>
              <a:gd name="connsiteX831" fmla="*/ 226828 w 4748675"/>
              <a:gd name="connsiteY831" fmla="*/ 525392 h 945851"/>
              <a:gd name="connsiteX832" fmla="*/ 439490 w 4748675"/>
              <a:gd name="connsiteY832" fmla="*/ 123417 h 945851"/>
              <a:gd name="connsiteX833" fmla="*/ 459501 w 4748675"/>
              <a:gd name="connsiteY833" fmla="*/ 42204 h 945851"/>
              <a:gd name="connsiteX834" fmla="*/ 346749 w 4748675"/>
              <a:gd name="connsiteY834" fmla="*/ 0 h 945851"/>
              <a:gd name="connsiteX835" fmla="*/ 354691 w 4748675"/>
              <a:gd name="connsiteY835" fmla="*/ 0 h 945851"/>
              <a:gd name="connsiteX836" fmla="*/ 352194 w 4748675"/>
              <a:gd name="connsiteY836" fmla="*/ 21795 h 945851"/>
              <a:gd name="connsiteX837" fmla="*/ 113019 w 4748675"/>
              <a:gd name="connsiteY837" fmla="*/ 452421 h 945851"/>
              <a:gd name="connsiteX838" fmla="*/ 0 w 4748675"/>
              <a:gd name="connsiteY838" fmla="*/ 521118 h 945851"/>
              <a:gd name="connsiteX839" fmla="*/ 0 w 4748675"/>
              <a:gd name="connsiteY839" fmla="*/ 511938 h 945851"/>
              <a:gd name="connsiteX840" fmla="*/ 0 w 4748675"/>
              <a:gd name="connsiteY840" fmla="*/ 511859 h 945851"/>
              <a:gd name="connsiteX841" fmla="*/ 108507 w 4748675"/>
              <a:gd name="connsiteY841" fmla="*/ 445852 h 945851"/>
              <a:gd name="connsiteX842" fmla="*/ 344279 w 4748675"/>
              <a:gd name="connsiteY842" fmla="*/ 21716 h 945851"/>
              <a:gd name="connsiteX843" fmla="*/ 254265 w 4748675"/>
              <a:gd name="connsiteY843" fmla="*/ 0 h 945851"/>
              <a:gd name="connsiteX844" fmla="*/ 262784 w 4748675"/>
              <a:gd name="connsiteY844" fmla="*/ 0 h 945851"/>
              <a:gd name="connsiteX845" fmla="*/ 255835 w 4748675"/>
              <a:gd name="connsiteY845" fmla="*/ 17640 h 945851"/>
              <a:gd name="connsiteX846" fmla="*/ 153145 w 4748675"/>
              <a:gd name="connsiteY846" fmla="*/ 198684 h 945851"/>
              <a:gd name="connsiteX847" fmla="*/ 70834 w 4748675"/>
              <a:gd name="connsiteY847" fmla="*/ 301255 h 945851"/>
              <a:gd name="connsiteX848" fmla="*/ 0 w 4748675"/>
              <a:gd name="connsiteY848" fmla="*/ 389106 h 945851"/>
              <a:gd name="connsiteX849" fmla="*/ 0 w 4748675"/>
              <a:gd name="connsiteY849" fmla="*/ 376838 h 945851"/>
              <a:gd name="connsiteX850" fmla="*/ 75029 w 4748675"/>
              <a:gd name="connsiteY850" fmla="*/ 282102 h 945851"/>
              <a:gd name="connsiteX851" fmla="*/ 147605 w 4748675"/>
              <a:gd name="connsiteY851" fmla="*/ 193143 h 945851"/>
              <a:gd name="connsiteX852" fmla="*/ 248910 w 4748675"/>
              <a:gd name="connsiteY852" fmla="*/ 13624 h 945851"/>
              <a:gd name="connsiteX853" fmla="*/ 171488 w 4748675"/>
              <a:gd name="connsiteY853" fmla="*/ 0 h 945851"/>
              <a:gd name="connsiteX854" fmla="*/ 189363 w 4748675"/>
              <a:gd name="connsiteY854" fmla="*/ 0 h 945851"/>
              <a:gd name="connsiteX855" fmla="*/ 115571 w 4748675"/>
              <a:gd name="connsiteY855" fmla="*/ 137168 h 945851"/>
              <a:gd name="connsiteX856" fmla="*/ 0 w 4748675"/>
              <a:gd name="connsiteY856" fmla="*/ 282814 h 945851"/>
              <a:gd name="connsiteX857" fmla="*/ 0 w 4748675"/>
              <a:gd name="connsiteY857" fmla="*/ 259308 h 945851"/>
              <a:gd name="connsiteX858" fmla="*/ 0 w 4748675"/>
              <a:gd name="connsiteY858" fmla="*/ 259229 h 945851"/>
              <a:gd name="connsiteX859" fmla="*/ 106697 w 4748675"/>
              <a:gd name="connsiteY859" fmla="*/ 121795 h 945851"/>
              <a:gd name="connsiteX860" fmla="*/ 88169 w 4748675"/>
              <a:gd name="connsiteY860" fmla="*/ 0 h 945851"/>
              <a:gd name="connsiteX861" fmla="*/ 96359 w 4748675"/>
              <a:gd name="connsiteY861" fmla="*/ 0 h 945851"/>
              <a:gd name="connsiteX862" fmla="*/ 76947 w 4748675"/>
              <a:gd name="connsiteY862" fmla="*/ 27614 h 945851"/>
              <a:gd name="connsiteX863" fmla="*/ 42896 w 4748675"/>
              <a:gd name="connsiteY863" fmla="*/ 79334 h 945851"/>
              <a:gd name="connsiteX864" fmla="*/ 0 w 4748675"/>
              <a:gd name="connsiteY864" fmla="*/ 148268 h 945851"/>
              <a:gd name="connsiteX865" fmla="*/ 0 w 4748675"/>
              <a:gd name="connsiteY865" fmla="*/ 133231 h 945851"/>
              <a:gd name="connsiteX866" fmla="*/ 36249 w 4748675"/>
              <a:gd name="connsiteY866" fmla="*/ 75060 h 945851"/>
              <a:gd name="connsiteX867" fmla="*/ 0 w 4748675"/>
              <a:gd name="connsiteY867" fmla="*/ 0 h 945851"/>
              <a:gd name="connsiteX868" fmla="*/ 4300 w 4748675"/>
              <a:gd name="connsiteY868" fmla="*/ 0 h 945851"/>
              <a:gd name="connsiteX869" fmla="*/ 0 w 4748675"/>
              <a:gd name="connsiteY869" fmla="*/ 9924 h 94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Lst>
            <a:rect l="l" t="t" r="r" b="b"/>
            <a:pathLst>
              <a:path w="4748675" h="945851">
                <a:moveTo>
                  <a:pt x="4748675" y="872758"/>
                </a:moveTo>
                <a:lnTo>
                  <a:pt x="4748675" y="880672"/>
                </a:lnTo>
                <a:cubicBezTo>
                  <a:pt x="4709736" y="882216"/>
                  <a:pt x="4675294" y="895379"/>
                  <a:pt x="4635130" y="921730"/>
                </a:cubicBezTo>
                <a:lnTo>
                  <a:pt x="4601893" y="945851"/>
                </a:lnTo>
                <a:lnTo>
                  <a:pt x="4588478" y="945851"/>
                </a:lnTo>
                <a:lnTo>
                  <a:pt x="4631246" y="914784"/>
                </a:lnTo>
                <a:cubicBezTo>
                  <a:pt x="4672460" y="887776"/>
                  <a:pt x="4708074" y="874302"/>
                  <a:pt x="4748675" y="872758"/>
                </a:cubicBezTo>
                <a:close/>
                <a:moveTo>
                  <a:pt x="7915" y="872520"/>
                </a:moveTo>
                <a:cubicBezTo>
                  <a:pt x="45429" y="872520"/>
                  <a:pt x="59927" y="895670"/>
                  <a:pt x="55249" y="934491"/>
                </a:cubicBezTo>
                <a:lnTo>
                  <a:pt x="52413" y="945851"/>
                </a:lnTo>
                <a:lnTo>
                  <a:pt x="44507" y="945851"/>
                </a:lnTo>
                <a:lnTo>
                  <a:pt x="47236" y="935327"/>
                </a:lnTo>
                <a:cubicBezTo>
                  <a:pt x="52048" y="900113"/>
                  <a:pt x="39731" y="880435"/>
                  <a:pt x="7915" y="880435"/>
                </a:cubicBezTo>
                <a:cubicBezTo>
                  <a:pt x="5224" y="880435"/>
                  <a:pt x="2612" y="880435"/>
                  <a:pt x="0" y="880593"/>
                </a:cubicBezTo>
                <a:lnTo>
                  <a:pt x="0" y="876715"/>
                </a:lnTo>
                <a:lnTo>
                  <a:pt x="0" y="876557"/>
                </a:lnTo>
                <a:lnTo>
                  <a:pt x="0" y="872600"/>
                </a:lnTo>
                <a:close/>
                <a:moveTo>
                  <a:pt x="4748675" y="801449"/>
                </a:moveTo>
                <a:lnTo>
                  <a:pt x="4748675" y="809521"/>
                </a:lnTo>
                <a:cubicBezTo>
                  <a:pt x="4698260" y="818227"/>
                  <a:pt x="4632966" y="857008"/>
                  <a:pt x="4545353" y="927131"/>
                </a:cubicBezTo>
                <a:cubicBezTo>
                  <a:pt x="4537241" y="933621"/>
                  <a:pt x="4531038" y="938567"/>
                  <a:pt x="4524069" y="943741"/>
                </a:cubicBezTo>
                <a:lnTo>
                  <a:pt x="4521030" y="945851"/>
                </a:lnTo>
                <a:lnTo>
                  <a:pt x="4507164" y="945851"/>
                </a:lnTo>
                <a:lnTo>
                  <a:pt x="4519362" y="937393"/>
                </a:lnTo>
                <a:cubicBezTo>
                  <a:pt x="4526289" y="932260"/>
                  <a:pt x="4532433" y="927368"/>
                  <a:pt x="4540446" y="920957"/>
                </a:cubicBezTo>
                <a:cubicBezTo>
                  <a:pt x="4629484" y="849727"/>
                  <a:pt x="4696282" y="809996"/>
                  <a:pt x="4748675" y="801449"/>
                </a:cubicBezTo>
                <a:close/>
                <a:moveTo>
                  <a:pt x="33196" y="800284"/>
                </a:moveTo>
                <a:cubicBezTo>
                  <a:pt x="44182" y="801674"/>
                  <a:pt x="54945" y="804824"/>
                  <a:pt x="65057" y="809680"/>
                </a:cubicBezTo>
                <a:cubicBezTo>
                  <a:pt x="113968" y="834135"/>
                  <a:pt x="126286" y="855742"/>
                  <a:pt x="102642" y="945150"/>
                </a:cubicBezTo>
                <a:lnTo>
                  <a:pt x="102437" y="945851"/>
                </a:lnTo>
                <a:lnTo>
                  <a:pt x="94398" y="945851"/>
                </a:lnTo>
                <a:lnTo>
                  <a:pt x="94552" y="945328"/>
                </a:lnTo>
                <a:cubicBezTo>
                  <a:pt x="117906" y="858497"/>
                  <a:pt x="106568" y="839280"/>
                  <a:pt x="61575" y="816724"/>
                </a:cubicBezTo>
                <a:cubicBezTo>
                  <a:pt x="43767" y="807859"/>
                  <a:pt x="23585" y="805406"/>
                  <a:pt x="0" y="809521"/>
                </a:cubicBezTo>
                <a:lnTo>
                  <a:pt x="0" y="801449"/>
                </a:lnTo>
                <a:cubicBezTo>
                  <a:pt x="11003" y="799264"/>
                  <a:pt x="22211" y="798894"/>
                  <a:pt x="33196" y="800284"/>
                </a:cubicBezTo>
                <a:close/>
                <a:moveTo>
                  <a:pt x="2774018" y="757365"/>
                </a:moveTo>
                <a:cubicBezTo>
                  <a:pt x="2772672" y="757603"/>
                  <a:pt x="2770061" y="767100"/>
                  <a:pt x="2770061" y="789498"/>
                </a:cubicBezTo>
                <a:cubicBezTo>
                  <a:pt x="2770061" y="835956"/>
                  <a:pt x="2791192" y="846561"/>
                  <a:pt x="2810978" y="816803"/>
                </a:cubicBezTo>
                <a:cubicBezTo>
                  <a:pt x="2822850" y="798916"/>
                  <a:pt x="2822613" y="794325"/>
                  <a:pt x="2814144" y="787519"/>
                </a:cubicBezTo>
                <a:cubicBezTo>
                  <a:pt x="2814381" y="787757"/>
                  <a:pt x="2798711" y="776439"/>
                  <a:pt x="2793250" y="771690"/>
                </a:cubicBezTo>
                <a:lnTo>
                  <a:pt x="2793250" y="771611"/>
                </a:lnTo>
                <a:cubicBezTo>
                  <a:pt x="2781378" y="760927"/>
                  <a:pt x="2775601" y="756970"/>
                  <a:pt x="2774018" y="757365"/>
                </a:cubicBezTo>
                <a:close/>
                <a:moveTo>
                  <a:pt x="2770615" y="741853"/>
                </a:moveTo>
                <a:cubicBezTo>
                  <a:pt x="2779954" y="739795"/>
                  <a:pt x="2786444" y="744227"/>
                  <a:pt x="2803855" y="759898"/>
                </a:cubicBezTo>
                <a:cubicBezTo>
                  <a:pt x="2808446" y="764013"/>
                  <a:pt x="2823641" y="774935"/>
                  <a:pt x="2824037" y="775173"/>
                </a:cubicBezTo>
                <a:cubicBezTo>
                  <a:pt x="2839550" y="787599"/>
                  <a:pt x="2840183" y="801369"/>
                  <a:pt x="2824116" y="825508"/>
                </a:cubicBezTo>
                <a:cubicBezTo>
                  <a:pt x="2794516" y="870146"/>
                  <a:pt x="2754232" y="849965"/>
                  <a:pt x="2754232" y="789498"/>
                </a:cubicBezTo>
                <a:cubicBezTo>
                  <a:pt x="2754232" y="759344"/>
                  <a:pt x="2758268" y="744623"/>
                  <a:pt x="2770615" y="741853"/>
                </a:cubicBezTo>
                <a:close/>
                <a:moveTo>
                  <a:pt x="4748675" y="662471"/>
                </a:moveTo>
                <a:lnTo>
                  <a:pt x="4748675" y="671335"/>
                </a:lnTo>
                <a:cubicBezTo>
                  <a:pt x="4705122" y="692981"/>
                  <a:pt x="4664022" y="719257"/>
                  <a:pt x="4626080" y="749688"/>
                </a:cubicBezTo>
                <a:cubicBezTo>
                  <a:pt x="4627505" y="748580"/>
                  <a:pt x="4588407" y="780080"/>
                  <a:pt x="4575586" y="790052"/>
                </a:cubicBezTo>
                <a:cubicBezTo>
                  <a:pt x="4552855" y="807646"/>
                  <a:pt x="4529493" y="824409"/>
                  <a:pt x="4505543" y="840309"/>
                </a:cubicBezTo>
                <a:cubicBezTo>
                  <a:pt x="4483185" y="855188"/>
                  <a:pt x="4458393" y="870938"/>
                  <a:pt x="4429050" y="888914"/>
                </a:cubicBezTo>
                <a:lnTo>
                  <a:pt x="4333667" y="945851"/>
                </a:lnTo>
                <a:lnTo>
                  <a:pt x="4318085" y="945851"/>
                </a:lnTo>
                <a:lnTo>
                  <a:pt x="4321136" y="944067"/>
                </a:lnTo>
                <a:cubicBezTo>
                  <a:pt x="4402102" y="896580"/>
                  <a:pt x="4456474" y="863340"/>
                  <a:pt x="4501032" y="833661"/>
                </a:cubicBezTo>
                <a:cubicBezTo>
                  <a:pt x="4524846" y="817887"/>
                  <a:pt x="4548076" y="801259"/>
                  <a:pt x="4570680" y="783799"/>
                </a:cubicBezTo>
                <a:cubicBezTo>
                  <a:pt x="4587561" y="770495"/>
                  <a:pt x="4604364" y="757088"/>
                  <a:pt x="4621094" y="743594"/>
                </a:cubicBezTo>
                <a:cubicBezTo>
                  <a:pt x="4660540" y="711992"/>
                  <a:pt x="4703326" y="684790"/>
                  <a:pt x="4748675" y="662471"/>
                </a:cubicBezTo>
                <a:close/>
                <a:moveTo>
                  <a:pt x="4748675" y="511938"/>
                </a:moveTo>
                <a:lnTo>
                  <a:pt x="4748675" y="521118"/>
                </a:lnTo>
                <a:cubicBezTo>
                  <a:pt x="4698577" y="550640"/>
                  <a:pt x="4649032" y="579448"/>
                  <a:pt x="4636686" y="587046"/>
                </a:cubicBezTo>
                <a:cubicBezTo>
                  <a:pt x="4553267" y="638648"/>
                  <a:pt x="4490743" y="685740"/>
                  <a:pt x="4442860" y="736787"/>
                </a:cubicBezTo>
                <a:cubicBezTo>
                  <a:pt x="4397827" y="784908"/>
                  <a:pt x="4342663" y="817911"/>
                  <a:pt x="4262727" y="850756"/>
                </a:cubicBezTo>
                <a:cubicBezTo>
                  <a:pt x="4251172" y="855504"/>
                  <a:pt x="4239143" y="860174"/>
                  <a:pt x="4224342" y="865872"/>
                </a:cubicBezTo>
                <a:lnTo>
                  <a:pt x="4186749" y="880277"/>
                </a:lnTo>
                <a:cubicBezTo>
                  <a:pt x="4148522" y="894919"/>
                  <a:pt x="4119615" y="907146"/>
                  <a:pt x="4096257" y="919394"/>
                </a:cubicBezTo>
                <a:lnTo>
                  <a:pt x="4057692" y="945851"/>
                </a:lnTo>
                <a:lnTo>
                  <a:pt x="4043753" y="945851"/>
                </a:lnTo>
                <a:lnTo>
                  <a:pt x="4092171" y="912568"/>
                </a:lnTo>
                <a:cubicBezTo>
                  <a:pt x="4115914" y="900083"/>
                  <a:pt x="4145198" y="887677"/>
                  <a:pt x="4183899" y="872837"/>
                </a:cubicBezTo>
                <a:lnTo>
                  <a:pt x="4221493" y="858433"/>
                </a:lnTo>
                <a:cubicBezTo>
                  <a:pt x="4236293" y="852893"/>
                  <a:pt x="4248244" y="848144"/>
                  <a:pt x="4259720" y="843395"/>
                </a:cubicBezTo>
                <a:cubicBezTo>
                  <a:pt x="4338706" y="811025"/>
                  <a:pt x="4392999" y="778497"/>
                  <a:pt x="4437162" y="731406"/>
                </a:cubicBezTo>
                <a:cubicBezTo>
                  <a:pt x="4485519" y="679724"/>
                  <a:pt x="4548598" y="632238"/>
                  <a:pt x="4632492" y="580319"/>
                </a:cubicBezTo>
                <a:cubicBezTo>
                  <a:pt x="4645312" y="572404"/>
                  <a:pt x="4697231" y="542250"/>
                  <a:pt x="4748675" y="511938"/>
                </a:cubicBezTo>
                <a:close/>
                <a:moveTo>
                  <a:pt x="2879913" y="437225"/>
                </a:moveTo>
                <a:cubicBezTo>
                  <a:pt x="2849205" y="429548"/>
                  <a:pt x="2825145" y="454400"/>
                  <a:pt x="2791825" y="515579"/>
                </a:cubicBezTo>
                <a:cubicBezTo>
                  <a:pt x="2792380" y="514550"/>
                  <a:pt x="2774888" y="547078"/>
                  <a:pt x="2770219" y="555309"/>
                </a:cubicBezTo>
                <a:cubicBezTo>
                  <a:pt x="2764331" y="566350"/>
                  <a:pt x="2757295" y="576749"/>
                  <a:pt x="2749246" y="586334"/>
                </a:cubicBezTo>
                <a:cubicBezTo>
                  <a:pt x="2703262" y="637540"/>
                  <a:pt x="2686959" y="681307"/>
                  <a:pt x="2686959" y="789498"/>
                </a:cubicBezTo>
                <a:cubicBezTo>
                  <a:pt x="2686959" y="851151"/>
                  <a:pt x="2714501" y="880277"/>
                  <a:pt x="2762700" y="888033"/>
                </a:cubicBezTo>
                <a:cubicBezTo>
                  <a:pt x="2778608" y="890645"/>
                  <a:pt x="2793725" y="890724"/>
                  <a:pt x="2815806" y="889299"/>
                </a:cubicBezTo>
                <a:cubicBezTo>
                  <a:pt x="2819051" y="889117"/>
                  <a:pt x="2822296" y="888935"/>
                  <a:pt x="2825541" y="888745"/>
                </a:cubicBezTo>
                <a:cubicBezTo>
                  <a:pt x="2828865" y="888508"/>
                  <a:pt x="2831318" y="888428"/>
                  <a:pt x="2833376" y="888428"/>
                </a:cubicBezTo>
                <a:cubicBezTo>
                  <a:pt x="2858703" y="888428"/>
                  <a:pt x="2877697" y="817990"/>
                  <a:pt x="2868991" y="766388"/>
                </a:cubicBezTo>
                <a:cubicBezTo>
                  <a:pt x="2860919" y="717635"/>
                  <a:pt x="2861789" y="705921"/>
                  <a:pt x="2877143" y="661600"/>
                </a:cubicBezTo>
                <a:cubicBezTo>
                  <a:pt x="2887749" y="630734"/>
                  <a:pt x="2904527" y="612768"/>
                  <a:pt x="2990082" y="531328"/>
                </a:cubicBezTo>
                <a:cubicBezTo>
                  <a:pt x="3002350" y="519694"/>
                  <a:pt x="3011689" y="510592"/>
                  <a:pt x="3020553" y="501807"/>
                </a:cubicBezTo>
                <a:cubicBezTo>
                  <a:pt x="3035907" y="486374"/>
                  <a:pt x="3037728" y="479014"/>
                  <a:pt x="3031238" y="475452"/>
                </a:cubicBezTo>
                <a:cubicBezTo>
                  <a:pt x="3024748" y="471891"/>
                  <a:pt x="3012481" y="470862"/>
                  <a:pt x="2989133" y="471257"/>
                </a:cubicBezTo>
                <a:lnTo>
                  <a:pt x="2983434" y="471336"/>
                </a:lnTo>
                <a:cubicBezTo>
                  <a:pt x="2958583" y="471811"/>
                  <a:pt x="2949719" y="471495"/>
                  <a:pt x="2942754" y="468645"/>
                </a:cubicBezTo>
                <a:cubicBezTo>
                  <a:pt x="2934365" y="465401"/>
                  <a:pt x="2927162" y="461523"/>
                  <a:pt x="2917032" y="455428"/>
                </a:cubicBezTo>
                <a:lnTo>
                  <a:pt x="2906110" y="448859"/>
                </a:lnTo>
                <a:cubicBezTo>
                  <a:pt x="2898014" y="443692"/>
                  <a:pt x="2889181" y="439766"/>
                  <a:pt x="2879913" y="437225"/>
                </a:cubicBezTo>
                <a:close/>
                <a:moveTo>
                  <a:pt x="2881813" y="429469"/>
                </a:moveTo>
                <a:cubicBezTo>
                  <a:pt x="2891073" y="431844"/>
                  <a:pt x="2899225" y="435563"/>
                  <a:pt x="2910147" y="442053"/>
                </a:cubicBezTo>
                <a:lnTo>
                  <a:pt x="2921148" y="448701"/>
                </a:lnTo>
                <a:cubicBezTo>
                  <a:pt x="2928944" y="453632"/>
                  <a:pt x="2937151" y="457866"/>
                  <a:pt x="2945682" y="461364"/>
                </a:cubicBezTo>
                <a:cubicBezTo>
                  <a:pt x="2951223" y="463501"/>
                  <a:pt x="2959928" y="463897"/>
                  <a:pt x="2983276" y="463422"/>
                </a:cubicBezTo>
                <a:lnTo>
                  <a:pt x="2988975" y="463343"/>
                </a:lnTo>
                <a:cubicBezTo>
                  <a:pt x="3013984" y="462947"/>
                  <a:pt x="3026806" y="463976"/>
                  <a:pt x="3035116" y="468567"/>
                </a:cubicBezTo>
                <a:cubicBezTo>
                  <a:pt x="3047858" y="475610"/>
                  <a:pt x="3044613" y="488828"/>
                  <a:pt x="3026093" y="507348"/>
                </a:cubicBezTo>
                <a:cubicBezTo>
                  <a:pt x="3016034" y="517391"/>
                  <a:pt x="3005848" y="527316"/>
                  <a:pt x="2995543" y="537106"/>
                </a:cubicBezTo>
                <a:cubicBezTo>
                  <a:pt x="2911650" y="617042"/>
                  <a:pt x="2894634" y="635245"/>
                  <a:pt x="2884583" y="664133"/>
                </a:cubicBezTo>
                <a:cubicBezTo>
                  <a:pt x="2869704" y="707188"/>
                  <a:pt x="2868912" y="717635"/>
                  <a:pt x="2876827" y="765121"/>
                </a:cubicBezTo>
                <a:cubicBezTo>
                  <a:pt x="2886166" y="820997"/>
                  <a:pt x="2865905" y="896343"/>
                  <a:pt x="2833376" y="896343"/>
                </a:cubicBezTo>
                <a:cubicBezTo>
                  <a:pt x="2829387" y="896351"/>
                  <a:pt x="2825399" y="896533"/>
                  <a:pt x="2821425" y="896897"/>
                </a:cubicBezTo>
                <a:lnTo>
                  <a:pt x="2816360" y="897213"/>
                </a:lnTo>
                <a:cubicBezTo>
                  <a:pt x="2793725" y="898638"/>
                  <a:pt x="2778133" y="898559"/>
                  <a:pt x="2761434" y="895868"/>
                </a:cubicBezTo>
                <a:cubicBezTo>
                  <a:pt x="2709594" y="887479"/>
                  <a:pt x="2679044" y="855188"/>
                  <a:pt x="2679044" y="789498"/>
                </a:cubicBezTo>
                <a:cubicBezTo>
                  <a:pt x="2679044" y="679487"/>
                  <a:pt x="2695981" y="633662"/>
                  <a:pt x="2743389" y="581110"/>
                </a:cubicBezTo>
                <a:cubicBezTo>
                  <a:pt x="2751042" y="571930"/>
                  <a:pt x="2757730" y="561989"/>
                  <a:pt x="2763333" y="551431"/>
                </a:cubicBezTo>
                <a:cubicBezTo>
                  <a:pt x="2768003" y="543279"/>
                  <a:pt x="2785336" y="510830"/>
                  <a:pt x="2784861" y="511780"/>
                </a:cubicBezTo>
                <a:cubicBezTo>
                  <a:pt x="2820001" y="447356"/>
                  <a:pt x="2845881" y="420526"/>
                  <a:pt x="2881813" y="429469"/>
                </a:cubicBezTo>
                <a:close/>
                <a:moveTo>
                  <a:pt x="4748675" y="377551"/>
                </a:moveTo>
                <a:lnTo>
                  <a:pt x="4748675" y="389026"/>
                </a:lnTo>
                <a:cubicBezTo>
                  <a:pt x="4721608" y="417281"/>
                  <a:pt x="4695727" y="436513"/>
                  <a:pt x="4663357" y="452738"/>
                </a:cubicBezTo>
                <a:cubicBezTo>
                  <a:pt x="4622360" y="473236"/>
                  <a:pt x="4571470" y="513442"/>
                  <a:pt x="4495571" y="581902"/>
                </a:cubicBezTo>
                <a:lnTo>
                  <a:pt x="4470878" y="604458"/>
                </a:lnTo>
                <a:cubicBezTo>
                  <a:pt x="4337915" y="725945"/>
                  <a:pt x="4320107" y="741378"/>
                  <a:pt x="4283622" y="761322"/>
                </a:cubicBezTo>
                <a:cubicBezTo>
                  <a:pt x="4254496" y="777151"/>
                  <a:pt x="4229804" y="783087"/>
                  <a:pt x="4174244" y="790843"/>
                </a:cubicBezTo>
                <a:cubicBezTo>
                  <a:pt x="4158653" y="793060"/>
                  <a:pt x="4152242" y="794009"/>
                  <a:pt x="4143852" y="795354"/>
                </a:cubicBezTo>
                <a:cubicBezTo>
                  <a:pt x="4084019" y="805327"/>
                  <a:pt x="4044763" y="822897"/>
                  <a:pt x="4007644" y="863419"/>
                </a:cubicBezTo>
                <a:cubicBezTo>
                  <a:pt x="3986441" y="887344"/>
                  <a:pt x="3959184" y="905120"/>
                  <a:pt x="3928737" y="914863"/>
                </a:cubicBezTo>
                <a:cubicBezTo>
                  <a:pt x="3903411" y="922777"/>
                  <a:pt x="3883466" y="924914"/>
                  <a:pt x="3839701" y="926339"/>
                </a:cubicBezTo>
                <a:cubicBezTo>
                  <a:pt x="3792371" y="927922"/>
                  <a:pt x="3773297" y="930850"/>
                  <a:pt x="3753511" y="943197"/>
                </a:cubicBezTo>
                <a:lnTo>
                  <a:pt x="3749190" y="945851"/>
                </a:lnTo>
                <a:lnTo>
                  <a:pt x="3734298" y="945851"/>
                </a:lnTo>
                <a:lnTo>
                  <a:pt x="3749396" y="936469"/>
                </a:lnTo>
                <a:cubicBezTo>
                  <a:pt x="3770765" y="923173"/>
                  <a:pt x="3790709" y="920007"/>
                  <a:pt x="3839463" y="918424"/>
                </a:cubicBezTo>
                <a:cubicBezTo>
                  <a:pt x="3882517" y="917000"/>
                  <a:pt x="3901987" y="915021"/>
                  <a:pt x="3926284" y="907265"/>
                </a:cubicBezTo>
                <a:cubicBezTo>
                  <a:pt x="3955425" y="897950"/>
                  <a:pt x="3981511" y="880941"/>
                  <a:pt x="4001788" y="858037"/>
                </a:cubicBezTo>
                <a:cubicBezTo>
                  <a:pt x="4040331" y="816090"/>
                  <a:pt x="4081171" y="797808"/>
                  <a:pt x="4142586" y="787599"/>
                </a:cubicBezTo>
                <a:cubicBezTo>
                  <a:pt x="4151055" y="786174"/>
                  <a:pt x="4157465" y="785224"/>
                  <a:pt x="4173136" y="783008"/>
                </a:cubicBezTo>
                <a:cubicBezTo>
                  <a:pt x="4227746" y="775331"/>
                  <a:pt x="4251805" y="769632"/>
                  <a:pt x="4279823" y="754358"/>
                </a:cubicBezTo>
                <a:cubicBezTo>
                  <a:pt x="4315438" y="734967"/>
                  <a:pt x="4333562" y="719218"/>
                  <a:pt x="4465496" y="598601"/>
                </a:cubicBezTo>
                <a:lnTo>
                  <a:pt x="4490347" y="576045"/>
                </a:lnTo>
                <a:cubicBezTo>
                  <a:pt x="4566722" y="507110"/>
                  <a:pt x="4617928" y="466588"/>
                  <a:pt x="4659875" y="445614"/>
                </a:cubicBezTo>
                <a:cubicBezTo>
                  <a:pt x="4693512" y="428836"/>
                  <a:pt x="4720025" y="408496"/>
                  <a:pt x="4748675" y="377551"/>
                </a:cubicBezTo>
                <a:close/>
                <a:moveTo>
                  <a:pt x="2858940" y="366312"/>
                </a:moveTo>
                <a:cubicBezTo>
                  <a:pt x="2868912" y="366787"/>
                  <a:pt x="2879597" y="369873"/>
                  <a:pt x="2893130" y="375809"/>
                </a:cubicBezTo>
                <a:cubicBezTo>
                  <a:pt x="2902636" y="379933"/>
                  <a:pt x="2911983" y="384420"/>
                  <a:pt x="2921148" y="389264"/>
                </a:cubicBezTo>
                <a:lnTo>
                  <a:pt x="2931120" y="394250"/>
                </a:lnTo>
                <a:cubicBezTo>
                  <a:pt x="2968951" y="412769"/>
                  <a:pt x="2997443" y="421475"/>
                  <a:pt x="3031238" y="421475"/>
                </a:cubicBezTo>
                <a:cubicBezTo>
                  <a:pt x="3088222" y="421475"/>
                  <a:pt x="3110462" y="445773"/>
                  <a:pt x="3097323" y="484079"/>
                </a:cubicBezTo>
                <a:cubicBezTo>
                  <a:pt x="3086243" y="516212"/>
                  <a:pt x="3050470" y="554597"/>
                  <a:pt x="3009473" y="579211"/>
                </a:cubicBezTo>
                <a:cubicBezTo>
                  <a:pt x="2943783" y="618625"/>
                  <a:pt x="2916478" y="716131"/>
                  <a:pt x="2916478" y="844899"/>
                </a:cubicBezTo>
                <a:cubicBezTo>
                  <a:pt x="2916478" y="873312"/>
                  <a:pt x="2905635" y="894602"/>
                  <a:pt x="2884978" y="911064"/>
                </a:cubicBezTo>
                <a:cubicBezTo>
                  <a:pt x="2869308" y="923569"/>
                  <a:pt x="2851738" y="931641"/>
                  <a:pt x="2817943" y="943988"/>
                </a:cubicBezTo>
                <a:lnTo>
                  <a:pt x="2812809" y="945851"/>
                </a:lnTo>
                <a:lnTo>
                  <a:pt x="2791596" y="945851"/>
                </a:lnTo>
                <a:lnTo>
                  <a:pt x="2807179" y="939477"/>
                </a:lnTo>
                <a:lnTo>
                  <a:pt x="2815252" y="936548"/>
                </a:lnTo>
                <a:cubicBezTo>
                  <a:pt x="2883316" y="911776"/>
                  <a:pt x="2908564" y="891674"/>
                  <a:pt x="2908564" y="844899"/>
                </a:cubicBezTo>
                <a:cubicBezTo>
                  <a:pt x="2908564" y="713519"/>
                  <a:pt x="2936502" y="613797"/>
                  <a:pt x="3005437" y="572404"/>
                </a:cubicBezTo>
                <a:cubicBezTo>
                  <a:pt x="3045009" y="548661"/>
                  <a:pt x="3079437" y="511700"/>
                  <a:pt x="3089805" y="481546"/>
                </a:cubicBezTo>
                <a:cubicBezTo>
                  <a:pt x="3101043" y="448859"/>
                  <a:pt x="3083236" y="429390"/>
                  <a:pt x="3031238" y="429390"/>
                </a:cubicBezTo>
                <a:cubicBezTo>
                  <a:pt x="2996018" y="429390"/>
                  <a:pt x="2966418" y="420367"/>
                  <a:pt x="2927638" y="401373"/>
                </a:cubicBezTo>
                <a:cubicBezTo>
                  <a:pt x="2868121" y="372327"/>
                  <a:pt x="2873977" y="374939"/>
                  <a:pt x="2858623" y="374226"/>
                </a:cubicBezTo>
                <a:cubicBezTo>
                  <a:pt x="2838204" y="373435"/>
                  <a:pt x="2821821" y="386256"/>
                  <a:pt x="2805280" y="419339"/>
                </a:cubicBezTo>
                <a:cubicBezTo>
                  <a:pt x="2749562" y="530695"/>
                  <a:pt x="2574969" y="721196"/>
                  <a:pt x="2455698" y="800736"/>
                </a:cubicBezTo>
                <a:cubicBezTo>
                  <a:pt x="2401801" y="836668"/>
                  <a:pt x="2306590" y="868167"/>
                  <a:pt x="2150596" y="907423"/>
                </a:cubicBezTo>
                <a:cubicBezTo>
                  <a:pt x="2126675" y="913478"/>
                  <a:pt x="2058591" y="930039"/>
                  <a:pt x="2017430" y="940112"/>
                </a:cubicBezTo>
                <a:lnTo>
                  <a:pt x="1994131" y="945851"/>
                </a:lnTo>
                <a:lnTo>
                  <a:pt x="1962607" y="945851"/>
                </a:lnTo>
                <a:lnTo>
                  <a:pt x="1985975" y="939714"/>
                </a:lnTo>
                <a:cubicBezTo>
                  <a:pt x="2006394" y="934570"/>
                  <a:pt x="2116801" y="907740"/>
                  <a:pt x="2148697" y="899746"/>
                </a:cubicBezTo>
                <a:cubicBezTo>
                  <a:pt x="2303741" y="860728"/>
                  <a:pt x="2398398" y="829308"/>
                  <a:pt x="2451266" y="794088"/>
                </a:cubicBezTo>
                <a:cubicBezTo>
                  <a:pt x="2569429" y="715339"/>
                  <a:pt x="2743072" y="525947"/>
                  <a:pt x="2798157" y="415777"/>
                </a:cubicBezTo>
                <a:cubicBezTo>
                  <a:pt x="2815964" y="380162"/>
                  <a:pt x="2834959" y="365283"/>
                  <a:pt x="2858940" y="366312"/>
                </a:cubicBezTo>
                <a:close/>
                <a:moveTo>
                  <a:pt x="4748675" y="259308"/>
                </a:moveTo>
                <a:lnTo>
                  <a:pt x="4748675" y="282893"/>
                </a:lnTo>
                <a:cubicBezTo>
                  <a:pt x="4722581" y="311251"/>
                  <a:pt x="4695474" y="338651"/>
                  <a:pt x="4667393" y="365046"/>
                </a:cubicBezTo>
                <a:cubicBezTo>
                  <a:pt x="4642226" y="388789"/>
                  <a:pt x="4618324" y="407388"/>
                  <a:pt x="4590465" y="425987"/>
                </a:cubicBezTo>
                <a:cubicBezTo>
                  <a:pt x="4581601" y="432002"/>
                  <a:pt x="4572421" y="437859"/>
                  <a:pt x="4560786" y="444982"/>
                </a:cubicBezTo>
                <a:cubicBezTo>
                  <a:pt x="4465417" y="504340"/>
                  <a:pt x="4444364" y="518744"/>
                  <a:pt x="4381919" y="573829"/>
                </a:cubicBezTo>
                <a:cubicBezTo>
                  <a:pt x="4307048" y="639915"/>
                  <a:pt x="4286867" y="655506"/>
                  <a:pt x="4260116" y="665241"/>
                </a:cubicBezTo>
                <a:cubicBezTo>
                  <a:pt x="4238430" y="673155"/>
                  <a:pt x="4226954" y="673630"/>
                  <a:pt x="4165063" y="671731"/>
                </a:cubicBezTo>
                <a:cubicBezTo>
                  <a:pt x="4143219" y="671097"/>
                  <a:pt x="4126837" y="670781"/>
                  <a:pt x="4107604" y="670781"/>
                </a:cubicBezTo>
                <a:cubicBezTo>
                  <a:pt x="4042152" y="670781"/>
                  <a:pt x="3998780" y="692150"/>
                  <a:pt x="3953826" y="735838"/>
                </a:cubicBezTo>
                <a:cubicBezTo>
                  <a:pt x="3950344" y="739241"/>
                  <a:pt x="3918053" y="772561"/>
                  <a:pt x="3908872" y="780634"/>
                </a:cubicBezTo>
                <a:cubicBezTo>
                  <a:pt x="3890114" y="797175"/>
                  <a:pt x="3873573" y="805327"/>
                  <a:pt x="3854342" y="805327"/>
                </a:cubicBezTo>
                <a:cubicBezTo>
                  <a:pt x="3813978" y="805327"/>
                  <a:pt x="3802107" y="806118"/>
                  <a:pt x="3786594" y="810550"/>
                </a:cubicBezTo>
                <a:cubicBezTo>
                  <a:pt x="3765462" y="816724"/>
                  <a:pt x="3744726" y="829308"/>
                  <a:pt x="3692807" y="867139"/>
                </a:cubicBezTo>
                <a:cubicBezTo>
                  <a:pt x="3615246" y="923569"/>
                  <a:pt x="3551534" y="939872"/>
                  <a:pt x="3450704" y="939872"/>
                </a:cubicBezTo>
                <a:cubicBezTo>
                  <a:pt x="3441583" y="939872"/>
                  <a:pt x="3431655" y="941628"/>
                  <a:pt x="3421124" y="944953"/>
                </a:cubicBezTo>
                <a:lnTo>
                  <a:pt x="3419066" y="945851"/>
                </a:lnTo>
                <a:lnTo>
                  <a:pt x="3380425" y="945851"/>
                </a:lnTo>
                <a:lnTo>
                  <a:pt x="3382996" y="944245"/>
                </a:lnTo>
                <a:cubicBezTo>
                  <a:pt x="3407521" y="931290"/>
                  <a:pt x="3430621" y="924043"/>
                  <a:pt x="3450704" y="924043"/>
                </a:cubicBezTo>
                <a:cubicBezTo>
                  <a:pt x="3548528" y="924043"/>
                  <a:pt x="3608993" y="908531"/>
                  <a:pt x="3683468" y="854397"/>
                </a:cubicBezTo>
                <a:cubicBezTo>
                  <a:pt x="3736970" y="815457"/>
                  <a:pt x="3758655" y="802161"/>
                  <a:pt x="3782162" y="795354"/>
                </a:cubicBezTo>
                <a:cubicBezTo>
                  <a:pt x="3799732" y="790290"/>
                  <a:pt x="3812236" y="789498"/>
                  <a:pt x="3854342" y="789498"/>
                </a:cubicBezTo>
                <a:cubicBezTo>
                  <a:pt x="3869062" y="789498"/>
                  <a:pt x="3882279" y="782929"/>
                  <a:pt x="3898425" y="768762"/>
                </a:cubicBezTo>
                <a:cubicBezTo>
                  <a:pt x="3906972" y="761164"/>
                  <a:pt x="3938867" y="728240"/>
                  <a:pt x="3942746" y="724441"/>
                </a:cubicBezTo>
                <a:cubicBezTo>
                  <a:pt x="3990549" y="678141"/>
                  <a:pt x="4037561" y="654952"/>
                  <a:pt x="4107604" y="654952"/>
                </a:cubicBezTo>
                <a:cubicBezTo>
                  <a:pt x="4126994" y="654952"/>
                  <a:pt x="4143535" y="655269"/>
                  <a:pt x="4165538" y="655902"/>
                </a:cubicBezTo>
                <a:cubicBezTo>
                  <a:pt x="4224976" y="657722"/>
                  <a:pt x="4235739" y="657247"/>
                  <a:pt x="4254734" y="650362"/>
                </a:cubicBezTo>
                <a:cubicBezTo>
                  <a:pt x="4278714" y="641656"/>
                  <a:pt x="4298501" y="626381"/>
                  <a:pt x="4371472" y="561957"/>
                </a:cubicBezTo>
                <a:cubicBezTo>
                  <a:pt x="4434788" y="506081"/>
                  <a:pt x="4456315" y="491360"/>
                  <a:pt x="4552476" y="431606"/>
                </a:cubicBezTo>
                <a:cubicBezTo>
                  <a:pt x="4563873" y="424483"/>
                  <a:pt x="4572974" y="418705"/>
                  <a:pt x="4581680" y="412849"/>
                </a:cubicBezTo>
                <a:cubicBezTo>
                  <a:pt x="4608312" y="395271"/>
                  <a:pt x="4633361" y="375413"/>
                  <a:pt x="4656551" y="353491"/>
                </a:cubicBezTo>
                <a:cubicBezTo>
                  <a:pt x="4689158" y="322782"/>
                  <a:pt x="4720025" y="291362"/>
                  <a:pt x="4748675" y="259308"/>
                </a:cubicBezTo>
                <a:close/>
                <a:moveTo>
                  <a:pt x="3538160" y="215620"/>
                </a:moveTo>
                <a:lnTo>
                  <a:pt x="3538217" y="215625"/>
                </a:lnTo>
                <a:lnTo>
                  <a:pt x="3483826" y="228185"/>
                </a:lnTo>
                <a:cubicBezTo>
                  <a:pt x="3468175" y="234101"/>
                  <a:pt x="3455334" y="241659"/>
                  <a:pt x="3446272" y="250603"/>
                </a:cubicBezTo>
                <a:cubicBezTo>
                  <a:pt x="3426248" y="270389"/>
                  <a:pt x="3425061" y="296269"/>
                  <a:pt x="3446114" y="328164"/>
                </a:cubicBezTo>
                <a:cubicBezTo>
                  <a:pt x="3475634" y="373119"/>
                  <a:pt x="3503889" y="403431"/>
                  <a:pt x="3539504" y="422900"/>
                </a:cubicBezTo>
                <a:cubicBezTo>
                  <a:pt x="3584617" y="447514"/>
                  <a:pt x="3637881" y="451155"/>
                  <a:pt x="3702701" y="429548"/>
                </a:cubicBezTo>
                <a:cubicBezTo>
                  <a:pt x="3778601" y="404222"/>
                  <a:pt x="3824900" y="381112"/>
                  <a:pt x="3839937" y="359743"/>
                </a:cubicBezTo>
                <a:cubicBezTo>
                  <a:pt x="3855291" y="337978"/>
                  <a:pt x="3835980" y="316609"/>
                  <a:pt x="3773852" y="294527"/>
                </a:cubicBezTo>
                <a:cubicBezTo>
                  <a:pt x="3735545" y="280915"/>
                  <a:pt x="3706578" y="268410"/>
                  <a:pt x="3668747" y="250206"/>
                </a:cubicBezTo>
                <a:cubicBezTo>
                  <a:pt x="3622527" y="227967"/>
                  <a:pt x="3617937" y="225909"/>
                  <a:pt x="3601475" y="220844"/>
                </a:cubicBezTo>
                <a:lnTo>
                  <a:pt x="3538217" y="215625"/>
                </a:lnTo>
                <a:lnTo>
                  <a:pt x="3538238" y="215620"/>
                </a:lnTo>
                <a:close/>
                <a:moveTo>
                  <a:pt x="904385" y="207785"/>
                </a:moveTo>
                <a:cubicBezTo>
                  <a:pt x="903356" y="207785"/>
                  <a:pt x="901615" y="208023"/>
                  <a:pt x="899162" y="208418"/>
                </a:cubicBezTo>
                <a:cubicBezTo>
                  <a:pt x="878529" y="211592"/>
                  <a:pt x="858766" y="218945"/>
                  <a:pt x="841069" y="230025"/>
                </a:cubicBezTo>
                <a:cubicBezTo>
                  <a:pt x="807987" y="250919"/>
                  <a:pt x="785827" y="283685"/>
                  <a:pt x="779574" y="331013"/>
                </a:cubicBezTo>
                <a:cubicBezTo>
                  <a:pt x="764616" y="442686"/>
                  <a:pt x="790338" y="477035"/>
                  <a:pt x="861410" y="453371"/>
                </a:cubicBezTo>
                <a:cubicBezTo>
                  <a:pt x="960024" y="420447"/>
                  <a:pt x="1032837" y="362117"/>
                  <a:pt x="1032837" y="290887"/>
                </a:cubicBezTo>
                <a:cubicBezTo>
                  <a:pt x="1032837" y="254797"/>
                  <a:pt x="1009252" y="231528"/>
                  <a:pt x="969284" y="218470"/>
                </a:cubicBezTo>
                <a:cubicBezTo>
                  <a:pt x="948303" y="211703"/>
                  <a:pt x="926427" y="208102"/>
                  <a:pt x="904385" y="207785"/>
                </a:cubicBezTo>
                <a:close/>
                <a:moveTo>
                  <a:pt x="3537288" y="207706"/>
                </a:moveTo>
                <a:cubicBezTo>
                  <a:pt x="3561902" y="204778"/>
                  <a:pt x="3582401" y="206677"/>
                  <a:pt x="3603771" y="213246"/>
                </a:cubicBezTo>
                <a:cubicBezTo>
                  <a:pt x="3620786" y="218470"/>
                  <a:pt x="3625455" y="220607"/>
                  <a:pt x="3672152" y="243083"/>
                </a:cubicBezTo>
                <a:cubicBezTo>
                  <a:pt x="3709744" y="261208"/>
                  <a:pt x="3738553" y="273634"/>
                  <a:pt x="3776542" y="287088"/>
                </a:cubicBezTo>
                <a:cubicBezTo>
                  <a:pt x="3842865" y="310594"/>
                  <a:pt x="3866134" y="336395"/>
                  <a:pt x="3846427" y="364333"/>
                </a:cubicBezTo>
                <a:cubicBezTo>
                  <a:pt x="3829965" y="387602"/>
                  <a:pt x="3782794" y="411187"/>
                  <a:pt x="3705233" y="436988"/>
                </a:cubicBezTo>
                <a:cubicBezTo>
                  <a:pt x="3638357" y="459307"/>
                  <a:pt x="3582717" y="455587"/>
                  <a:pt x="3535626" y="429865"/>
                </a:cubicBezTo>
                <a:cubicBezTo>
                  <a:pt x="3498825" y="409683"/>
                  <a:pt x="3469699" y="378421"/>
                  <a:pt x="3439465" y="332517"/>
                </a:cubicBezTo>
                <a:cubicBezTo>
                  <a:pt x="3416513" y="297615"/>
                  <a:pt x="3417859" y="267619"/>
                  <a:pt x="3440732" y="244983"/>
                </a:cubicBezTo>
                <a:cubicBezTo>
                  <a:pt x="3460359" y="225593"/>
                  <a:pt x="3495104" y="212771"/>
                  <a:pt x="3537288" y="207785"/>
                </a:cubicBezTo>
                <a:close/>
                <a:moveTo>
                  <a:pt x="903910" y="199871"/>
                </a:moveTo>
                <a:cubicBezTo>
                  <a:pt x="926926" y="200393"/>
                  <a:pt x="949751" y="204121"/>
                  <a:pt x="971737" y="210951"/>
                </a:cubicBezTo>
                <a:cubicBezTo>
                  <a:pt x="1014634" y="225039"/>
                  <a:pt x="1040751" y="250761"/>
                  <a:pt x="1040751" y="290887"/>
                </a:cubicBezTo>
                <a:cubicBezTo>
                  <a:pt x="1040751" y="366787"/>
                  <a:pt x="965485" y="427016"/>
                  <a:pt x="863942" y="460810"/>
                </a:cubicBezTo>
                <a:cubicBezTo>
                  <a:pt x="786223" y="486770"/>
                  <a:pt x="756148" y="446644"/>
                  <a:pt x="771660" y="329905"/>
                </a:cubicBezTo>
                <a:cubicBezTo>
                  <a:pt x="778308" y="280202"/>
                  <a:pt x="801893" y="245458"/>
                  <a:pt x="836875" y="223377"/>
                </a:cubicBezTo>
                <a:cubicBezTo>
                  <a:pt x="857199" y="210658"/>
                  <a:pt x="880096" y="202625"/>
                  <a:pt x="903910" y="199871"/>
                </a:cubicBezTo>
                <a:close/>
                <a:moveTo>
                  <a:pt x="955354" y="142491"/>
                </a:moveTo>
                <a:cubicBezTo>
                  <a:pt x="893226" y="141145"/>
                  <a:pt x="853100" y="143520"/>
                  <a:pt x="819226" y="152780"/>
                </a:cubicBezTo>
                <a:cubicBezTo>
                  <a:pt x="777121" y="164097"/>
                  <a:pt x="750607" y="185704"/>
                  <a:pt x="739844" y="220844"/>
                </a:cubicBezTo>
                <a:cubicBezTo>
                  <a:pt x="735652" y="234600"/>
                  <a:pt x="731431" y="248339"/>
                  <a:pt x="727181" y="262078"/>
                </a:cubicBezTo>
                <a:cubicBezTo>
                  <a:pt x="721799" y="279490"/>
                  <a:pt x="717129" y="295082"/>
                  <a:pt x="712776" y="310356"/>
                </a:cubicBezTo>
                <a:cubicBezTo>
                  <a:pt x="705653" y="334892"/>
                  <a:pt x="699480" y="357764"/>
                  <a:pt x="694098" y="379450"/>
                </a:cubicBezTo>
                <a:cubicBezTo>
                  <a:pt x="666951" y="489303"/>
                  <a:pt x="663469" y="560928"/>
                  <a:pt x="690932" y="580477"/>
                </a:cubicBezTo>
                <a:cubicBezTo>
                  <a:pt x="739764" y="615459"/>
                  <a:pt x="839170" y="607782"/>
                  <a:pt x="892118" y="572562"/>
                </a:cubicBezTo>
                <a:cubicBezTo>
                  <a:pt x="960657" y="526817"/>
                  <a:pt x="1084677" y="394567"/>
                  <a:pt x="1104226" y="329351"/>
                </a:cubicBezTo>
                <a:cubicBezTo>
                  <a:pt x="1122429" y="268647"/>
                  <a:pt x="1129077" y="236673"/>
                  <a:pt x="1125832" y="206202"/>
                </a:cubicBezTo>
                <a:cubicBezTo>
                  <a:pt x="1121637" y="165839"/>
                  <a:pt x="1097023" y="144469"/>
                  <a:pt x="1044709" y="144469"/>
                </a:cubicBezTo>
                <a:cubicBezTo>
                  <a:pt x="1029117" y="144469"/>
                  <a:pt x="1016771" y="144153"/>
                  <a:pt x="986063" y="143283"/>
                </a:cubicBezTo>
                <a:close/>
                <a:moveTo>
                  <a:pt x="955513" y="134576"/>
                </a:moveTo>
                <a:lnTo>
                  <a:pt x="986300" y="135368"/>
                </a:lnTo>
                <a:cubicBezTo>
                  <a:pt x="1016929" y="136238"/>
                  <a:pt x="1029196" y="136555"/>
                  <a:pt x="1044709" y="136555"/>
                </a:cubicBezTo>
                <a:cubicBezTo>
                  <a:pt x="1101059" y="136555"/>
                  <a:pt x="1129077" y="160932"/>
                  <a:pt x="1133746" y="205411"/>
                </a:cubicBezTo>
                <a:cubicBezTo>
                  <a:pt x="1137070" y="237227"/>
                  <a:pt x="1130343" y="269834"/>
                  <a:pt x="1111823" y="331568"/>
                </a:cubicBezTo>
                <a:cubicBezTo>
                  <a:pt x="1091562" y="398999"/>
                  <a:pt x="966514" y="532436"/>
                  <a:pt x="896550" y="579132"/>
                </a:cubicBezTo>
                <a:cubicBezTo>
                  <a:pt x="841069" y="616092"/>
                  <a:pt x="738102" y="624006"/>
                  <a:pt x="686263" y="586967"/>
                </a:cubicBezTo>
                <a:cubicBezTo>
                  <a:pt x="654684" y="564411"/>
                  <a:pt x="658325" y="491360"/>
                  <a:pt x="686421" y="377551"/>
                </a:cubicBezTo>
                <a:cubicBezTo>
                  <a:pt x="691803" y="355786"/>
                  <a:pt x="698055" y="332833"/>
                  <a:pt x="705178" y="308220"/>
                </a:cubicBezTo>
                <a:cubicBezTo>
                  <a:pt x="712881" y="281366"/>
                  <a:pt x="720928" y="254615"/>
                  <a:pt x="729317" y="227967"/>
                </a:cubicBezTo>
                <a:lnTo>
                  <a:pt x="732246" y="218470"/>
                </a:lnTo>
                <a:cubicBezTo>
                  <a:pt x="743959" y="180480"/>
                  <a:pt x="772610" y="157133"/>
                  <a:pt x="817168" y="145103"/>
                </a:cubicBezTo>
                <a:cubicBezTo>
                  <a:pt x="851992" y="135605"/>
                  <a:pt x="892672" y="133231"/>
                  <a:pt x="955513" y="134576"/>
                </a:cubicBezTo>
                <a:close/>
                <a:moveTo>
                  <a:pt x="4748675" y="133231"/>
                </a:moveTo>
                <a:lnTo>
                  <a:pt x="4748675" y="148268"/>
                </a:lnTo>
                <a:cubicBezTo>
                  <a:pt x="4733084" y="173357"/>
                  <a:pt x="4721766" y="190848"/>
                  <a:pt x="4710686" y="206994"/>
                </a:cubicBezTo>
                <a:cubicBezTo>
                  <a:pt x="4675704" y="258279"/>
                  <a:pt x="4643730" y="293420"/>
                  <a:pt x="4600676" y="325710"/>
                </a:cubicBezTo>
                <a:cubicBezTo>
                  <a:pt x="4574636" y="345180"/>
                  <a:pt x="4558571" y="355390"/>
                  <a:pt x="4482828" y="401769"/>
                </a:cubicBezTo>
                <a:cubicBezTo>
                  <a:pt x="4467894" y="410870"/>
                  <a:pt x="4453039" y="420106"/>
                  <a:pt x="4438270" y="429469"/>
                </a:cubicBezTo>
                <a:cubicBezTo>
                  <a:pt x="4377329" y="468250"/>
                  <a:pt x="4341239" y="496900"/>
                  <a:pt x="4324618" y="522543"/>
                </a:cubicBezTo>
                <a:cubicBezTo>
                  <a:pt x="4300875" y="559187"/>
                  <a:pt x="4271591" y="581031"/>
                  <a:pt x="4233761" y="592586"/>
                </a:cubicBezTo>
                <a:cubicBezTo>
                  <a:pt x="4204635" y="601450"/>
                  <a:pt x="4179150" y="603825"/>
                  <a:pt x="4118763" y="605487"/>
                </a:cubicBezTo>
                <a:cubicBezTo>
                  <a:pt x="4019833" y="608178"/>
                  <a:pt x="3972821" y="614826"/>
                  <a:pt x="3911404" y="642685"/>
                </a:cubicBezTo>
                <a:cubicBezTo>
                  <a:pt x="3888334" y="653179"/>
                  <a:pt x="3865730" y="664663"/>
                  <a:pt x="3843657" y="677112"/>
                </a:cubicBezTo>
                <a:cubicBezTo>
                  <a:pt x="3809625" y="696345"/>
                  <a:pt x="3714334" y="757998"/>
                  <a:pt x="3700009" y="766309"/>
                </a:cubicBezTo>
                <a:cubicBezTo>
                  <a:pt x="3639860" y="801369"/>
                  <a:pt x="3588969" y="817198"/>
                  <a:pt x="3521934" y="817198"/>
                </a:cubicBezTo>
                <a:cubicBezTo>
                  <a:pt x="3428593" y="817198"/>
                  <a:pt x="3358253" y="840076"/>
                  <a:pt x="3269681" y="910255"/>
                </a:cubicBezTo>
                <a:lnTo>
                  <a:pt x="3228385" y="945851"/>
                </a:lnTo>
                <a:lnTo>
                  <a:pt x="3216199" y="945851"/>
                </a:lnTo>
                <a:lnTo>
                  <a:pt x="3265538" y="903412"/>
                </a:lnTo>
                <a:cubicBezTo>
                  <a:pt x="3355193" y="832564"/>
                  <a:pt x="3426862" y="809284"/>
                  <a:pt x="3521934" y="809284"/>
                </a:cubicBezTo>
                <a:cubicBezTo>
                  <a:pt x="3587466" y="809284"/>
                  <a:pt x="3637010" y="793851"/>
                  <a:pt x="3696052" y="759423"/>
                </a:cubicBezTo>
                <a:cubicBezTo>
                  <a:pt x="3710140" y="751271"/>
                  <a:pt x="3805430" y="689617"/>
                  <a:pt x="3839779" y="670227"/>
                </a:cubicBezTo>
                <a:cubicBezTo>
                  <a:pt x="3862178" y="657643"/>
                  <a:pt x="3884575" y="646246"/>
                  <a:pt x="3908082" y="635482"/>
                </a:cubicBezTo>
                <a:cubicBezTo>
                  <a:pt x="3970763" y="606990"/>
                  <a:pt x="4018645" y="600263"/>
                  <a:pt x="4118605" y="597493"/>
                </a:cubicBezTo>
                <a:cubicBezTo>
                  <a:pt x="4178201" y="595910"/>
                  <a:pt x="4203290" y="593615"/>
                  <a:pt x="4231465" y="584988"/>
                </a:cubicBezTo>
                <a:cubicBezTo>
                  <a:pt x="4267476" y="573908"/>
                  <a:pt x="4295256" y="553331"/>
                  <a:pt x="4317971" y="518269"/>
                </a:cubicBezTo>
                <a:cubicBezTo>
                  <a:pt x="4335382" y="491281"/>
                  <a:pt x="4372184" y="462235"/>
                  <a:pt x="4433996" y="422821"/>
                </a:cubicBezTo>
                <a:cubicBezTo>
                  <a:pt x="4446739" y="414669"/>
                  <a:pt x="4459877" y="406596"/>
                  <a:pt x="4478713" y="395120"/>
                </a:cubicBezTo>
                <a:cubicBezTo>
                  <a:pt x="4554138" y="348821"/>
                  <a:pt x="4570204" y="338690"/>
                  <a:pt x="4595927" y="319379"/>
                </a:cubicBezTo>
                <a:cubicBezTo>
                  <a:pt x="4638189" y="287721"/>
                  <a:pt x="4669531" y="253135"/>
                  <a:pt x="4704196" y="202482"/>
                </a:cubicBezTo>
                <a:cubicBezTo>
                  <a:pt x="4719606" y="179784"/>
                  <a:pt x="4734438" y="156690"/>
                  <a:pt x="4748675" y="133231"/>
                </a:cubicBezTo>
                <a:close/>
                <a:moveTo>
                  <a:pt x="1004136" y="87164"/>
                </a:moveTo>
                <a:cubicBezTo>
                  <a:pt x="978479" y="88084"/>
                  <a:pt x="950111" y="91344"/>
                  <a:pt x="918790" y="96904"/>
                </a:cubicBezTo>
                <a:cubicBezTo>
                  <a:pt x="892672" y="101573"/>
                  <a:pt x="874785" y="103077"/>
                  <a:pt x="832205" y="105214"/>
                </a:cubicBezTo>
                <a:cubicBezTo>
                  <a:pt x="779812" y="107826"/>
                  <a:pt x="759155" y="111387"/>
                  <a:pt x="738498" y="124683"/>
                </a:cubicBezTo>
                <a:cubicBezTo>
                  <a:pt x="712776" y="141304"/>
                  <a:pt x="695602" y="172882"/>
                  <a:pt x="684522" y="228363"/>
                </a:cubicBezTo>
                <a:cubicBezTo>
                  <a:pt x="678427" y="258754"/>
                  <a:pt x="672175" y="286534"/>
                  <a:pt x="659591" y="340511"/>
                </a:cubicBezTo>
                <a:lnTo>
                  <a:pt x="658641" y="344468"/>
                </a:lnTo>
                <a:cubicBezTo>
                  <a:pt x="636006" y="441341"/>
                  <a:pt x="627538" y="481071"/>
                  <a:pt x="621443" y="525709"/>
                </a:cubicBezTo>
                <a:cubicBezTo>
                  <a:pt x="613292" y="583959"/>
                  <a:pt x="615191" y="623532"/>
                  <a:pt x="628566" y="644980"/>
                </a:cubicBezTo>
                <a:cubicBezTo>
                  <a:pt x="666714" y="705921"/>
                  <a:pt x="830702" y="689855"/>
                  <a:pt x="939525" y="612135"/>
                </a:cubicBezTo>
                <a:cubicBezTo>
                  <a:pt x="1037902" y="541854"/>
                  <a:pt x="1083015" y="490332"/>
                  <a:pt x="1120292" y="415777"/>
                </a:cubicBezTo>
                <a:cubicBezTo>
                  <a:pt x="1174585" y="307191"/>
                  <a:pt x="1205372" y="186258"/>
                  <a:pt x="1168332" y="143124"/>
                </a:cubicBezTo>
                <a:cubicBezTo>
                  <a:pt x="1133667" y="102701"/>
                  <a:pt x="1081105" y="84404"/>
                  <a:pt x="1004136" y="87164"/>
                </a:cubicBezTo>
                <a:close/>
                <a:moveTo>
                  <a:pt x="1004642" y="79247"/>
                </a:moveTo>
                <a:cubicBezTo>
                  <a:pt x="1083559" y="76539"/>
                  <a:pt x="1138080" y="95578"/>
                  <a:pt x="1174348" y="137901"/>
                </a:cubicBezTo>
                <a:cubicBezTo>
                  <a:pt x="1214553" y="184833"/>
                  <a:pt x="1183291" y="307428"/>
                  <a:pt x="1127415" y="419260"/>
                </a:cubicBezTo>
                <a:cubicBezTo>
                  <a:pt x="1089504" y="495080"/>
                  <a:pt x="1043521" y="547553"/>
                  <a:pt x="944116" y="618625"/>
                </a:cubicBezTo>
                <a:cubicBezTo>
                  <a:pt x="832126" y="698561"/>
                  <a:pt x="663153" y="715181"/>
                  <a:pt x="621918" y="649096"/>
                </a:cubicBezTo>
                <a:cubicBezTo>
                  <a:pt x="607197" y="625589"/>
                  <a:pt x="605298" y="584672"/>
                  <a:pt x="613529" y="524601"/>
                </a:cubicBezTo>
                <a:cubicBezTo>
                  <a:pt x="619702" y="479647"/>
                  <a:pt x="628250" y="439837"/>
                  <a:pt x="650964" y="342727"/>
                </a:cubicBezTo>
                <a:lnTo>
                  <a:pt x="651914" y="338690"/>
                </a:lnTo>
                <a:cubicBezTo>
                  <a:pt x="664498" y="284872"/>
                  <a:pt x="670671" y="257092"/>
                  <a:pt x="676765" y="226780"/>
                </a:cubicBezTo>
                <a:cubicBezTo>
                  <a:pt x="688241" y="169400"/>
                  <a:pt x="706366" y="136001"/>
                  <a:pt x="734224" y="118035"/>
                </a:cubicBezTo>
                <a:cubicBezTo>
                  <a:pt x="756464" y="103789"/>
                  <a:pt x="777991" y="99990"/>
                  <a:pt x="831810" y="97299"/>
                </a:cubicBezTo>
                <a:cubicBezTo>
                  <a:pt x="873994" y="95163"/>
                  <a:pt x="891643" y="93659"/>
                  <a:pt x="917365" y="89148"/>
                </a:cubicBezTo>
                <a:cubicBezTo>
                  <a:pt x="949319" y="83469"/>
                  <a:pt x="978336" y="80150"/>
                  <a:pt x="1004642" y="79247"/>
                </a:cubicBezTo>
                <a:close/>
                <a:moveTo>
                  <a:pt x="4744473" y="0"/>
                </a:moveTo>
                <a:lnTo>
                  <a:pt x="4748675" y="0"/>
                </a:lnTo>
                <a:lnTo>
                  <a:pt x="4748675" y="10003"/>
                </a:lnTo>
                <a:cubicBezTo>
                  <a:pt x="4717017" y="74506"/>
                  <a:pt x="4681244" y="127532"/>
                  <a:pt x="4648162" y="151672"/>
                </a:cubicBezTo>
                <a:cubicBezTo>
                  <a:pt x="4628296" y="166076"/>
                  <a:pt x="4605582" y="183488"/>
                  <a:pt x="4576615" y="206440"/>
                </a:cubicBezTo>
                <a:cubicBezTo>
                  <a:pt x="4560129" y="219515"/>
                  <a:pt x="4543692" y="232652"/>
                  <a:pt x="4527308" y="245854"/>
                </a:cubicBezTo>
                <a:lnTo>
                  <a:pt x="4517256" y="253926"/>
                </a:lnTo>
                <a:cubicBezTo>
                  <a:pt x="4504419" y="264231"/>
                  <a:pt x="4491574" y="274520"/>
                  <a:pt x="4478713" y="284793"/>
                </a:cubicBezTo>
                <a:cubicBezTo>
                  <a:pt x="4418959" y="332280"/>
                  <a:pt x="4376617" y="364333"/>
                  <a:pt x="4339340" y="389185"/>
                </a:cubicBezTo>
                <a:cubicBezTo>
                  <a:pt x="4314805" y="405488"/>
                  <a:pt x="4308789" y="411187"/>
                  <a:pt x="4275549" y="445614"/>
                </a:cubicBezTo>
                <a:cubicBezTo>
                  <a:pt x="4229329" y="493655"/>
                  <a:pt x="4182791" y="513837"/>
                  <a:pt x="4044844" y="532278"/>
                </a:cubicBezTo>
                <a:cubicBezTo>
                  <a:pt x="3955409" y="544149"/>
                  <a:pt x="3886237" y="571138"/>
                  <a:pt x="3801473" y="619891"/>
                </a:cubicBezTo>
                <a:cubicBezTo>
                  <a:pt x="3788414" y="627331"/>
                  <a:pt x="3743935" y="653686"/>
                  <a:pt x="3746309" y="652340"/>
                </a:cubicBezTo>
                <a:cubicBezTo>
                  <a:pt x="3724940" y="664845"/>
                  <a:pt x="3709190" y="673630"/>
                  <a:pt x="3693757" y="681307"/>
                </a:cubicBezTo>
                <a:cubicBezTo>
                  <a:pt x="3649199" y="703468"/>
                  <a:pt x="3610893" y="714310"/>
                  <a:pt x="3569421" y="714310"/>
                </a:cubicBezTo>
                <a:cubicBezTo>
                  <a:pt x="3433846" y="714310"/>
                  <a:pt x="3241446" y="805406"/>
                  <a:pt x="3160798" y="894998"/>
                </a:cubicBezTo>
                <a:lnTo>
                  <a:pt x="3109064" y="945851"/>
                </a:lnTo>
                <a:lnTo>
                  <a:pt x="3097836" y="945851"/>
                </a:lnTo>
                <a:lnTo>
                  <a:pt x="3154941" y="889774"/>
                </a:lnTo>
                <a:cubicBezTo>
                  <a:pt x="3237014" y="798521"/>
                  <a:pt x="3431551" y="706396"/>
                  <a:pt x="3569421" y="706396"/>
                </a:cubicBezTo>
                <a:cubicBezTo>
                  <a:pt x="3609547" y="706396"/>
                  <a:pt x="3646745" y="695870"/>
                  <a:pt x="3690195" y="674184"/>
                </a:cubicBezTo>
                <a:cubicBezTo>
                  <a:pt x="3705471" y="666586"/>
                  <a:pt x="3721062" y="657960"/>
                  <a:pt x="3742274" y="645534"/>
                </a:cubicBezTo>
                <a:cubicBezTo>
                  <a:pt x="3739898" y="646958"/>
                  <a:pt x="3784458" y="620524"/>
                  <a:pt x="3797516" y="613006"/>
                </a:cubicBezTo>
                <a:cubicBezTo>
                  <a:pt x="3883150" y="563857"/>
                  <a:pt x="3953114" y="536473"/>
                  <a:pt x="4043734" y="524363"/>
                </a:cubicBezTo>
                <a:cubicBezTo>
                  <a:pt x="4180101" y="506160"/>
                  <a:pt x="4224976" y="486770"/>
                  <a:pt x="4269850" y="440153"/>
                </a:cubicBezTo>
                <a:cubicBezTo>
                  <a:pt x="4303487" y="405251"/>
                  <a:pt x="4309739" y="399315"/>
                  <a:pt x="4334907" y="382536"/>
                </a:cubicBezTo>
                <a:cubicBezTo>
                  <a:pt x="4371947" y="357923"/>
                  <a:pt x="4414131" y="326027"/>
                  <a:pt x="4473806" y="278540"/>
                </a:cubicBezTo>
                <a:cubicBezTo>
                  <a:pt x="4486659" y="268315"/>
                  <a:pt x="4499480" y="258050"/>
                  <a:pt x="4512270" y="247753"/>
                </a:cubicBezTo>
                <a:lnTo>
                  <a:pt x="4522401" y="239680"/>
                </a:lnTo>
                <a:cubicBezTo>
                  <a:pt x="4538823" y="226527"/>
                  <a:pt x="4555262" y="213389"/>
                  <a:pt x="4571709" y="200266"/>
                </a:cubicBezTo>
                <a:cubicBezTo>
                  <a:pt x="4600754" y="177314"/>
                  <a:pt x="4623548" y="159744"/>
                  <a:pt x="4643492" y="145261"/>
                </a:cubicBezTo>
                <a:cubicBezTo>
                  <a:pt x="4669432" y="126326"/>
                  <a:pt x="4697241" y="88781"/>
                  <a:pt x="4723314" y="41677"/>
                </a:cubicBezTo>
                <a:close/>
                <a:moveTo>
                  <a:pt x="4501634" y="0"/>
                </a:moveTo>
                <a:lnTo>
                  <a:pt x="4572175" y="0"/>
                </a:lnTo>
                <a:lnTo>
                  <a:pt x="4563842" y="6356"/>
                </a:lnTo>
                <a:cubicBezTo>
                  <a:pt x="4541772" y="20183"/>
                  <a:pt x="4524677" y="20865"/>
                  <a:pt x="4509184" y="8103"/>
                </a:cubicBezTo>
                <a:close/>
                <a:moveTo>
                  <a:pt x="4433604" y="0"/>
                </a:moveTo>
                <a:lnTo>
                  <a:pt x="4441790" y="0"/>
                </a:lnTo>
                <a:lnTo>
                  <a:pt x="4447372" y="22587"/>
                </a:lnTo>
                <a:cubicBezTo>
                  <a:pt x="4458927" y="67699"/>
                  <a:pt x="4468108" y="90493"/>
                  <a:pt x="4481246" y="101415"/>
                </a:cubicBezTo>
                <a:cubicBezTo>
                  <a:pt x="4496046" y="113761"/>
                  <a:pt x="4516782" y="108775"/>
                  <a:pt x="4548281" y="82104"/>
                </a:cubicBezTo>
                <a:cubicBezTo>
                  <a:pt x="4571668" y="62318"/>
                  <a:pt x="4592563" y="41394"/>
                  <a:pt x="4611024" y="19481"/>
                </a:cubicBezTo>
                <a:lnTo>
                  <a:pt x="4624705" y="0"/>
                </a:lnTo>
                <a:lnTo>
                  <a:pt x="4634324" y="0"/>
                </a:lnTo>
                <a:lnTo>
                  <a:pt x="4617100" y="24544"/>
                </a:lnTo>
                <a:cubicBezTo>
                  <a:pt x="4598341" y="46825"/>
                  <a:pt x="4577110" y="68095"/>
                  <a:pt x="4553347" y="88198"/>
                </a:cubicBezTo>
                <a:cubicBezTo>
                  <a:pt x="4519314" y="116927"/>
                  <a:pt x="4494701" y="122942"/>
                  <a:pt x="4476181" y="107509"/>
                </a:cubicBezTo>
                <a:cubicBezTo>
                  <a:pt x="4461301" y="95083"/>
                  <a:pt x="4451645" y="71340"/>
                  <a:pt x="4439696" y="24566"/>
                </a:cubicBezTo>
                <a:cubicBezTo>
                  <a:pt x="4439103" y="22291"/>
                  <a:pt x="4438097" y="18269"/>
                  <a:pt x="4436889" y="13377"/>
                </a:cubicBezTo>
                <a:close/>
                <a:moveTo>
                  <a:pt x="4396953" y="0"/>
                </a:moveTo>
                <a:lnTo>
                  <a:pt x="4405139" y="0"/>
                </a:lnTo>
                <a:lnTo>
                  <a:pt x="4422520" y="56698"/>
                </a:lnTo>
                <a:cubicBezTo>
                  <a:pt x="4424801" y="65808"/>
                  <a:pt x="4427016" y="74941"/>
                  <a:pt x="4429169" y="84082"/>
                </a:cubicBezTo>
                <a:cubicBezTo>
                  <a:pt x="4443889" y="144390"/>
                  <a:pt x="4454257" y="168846"/>
                  <a:pt x="4473173" y="176444"/>
                </a:cubicBezTo>
                <a:cubicBezTo>
                  <a:pt x="4490664" y="183409"/>
                  <a:pt x="4510371" y="181193"/>
                  <a:pt x="4532295" y="170746"/>
                </a:cubicBezTo>
                <a:cubicBezTo>
                  <a:pt x="4559836" y="157370"/>
                  <a:pt x="4589436" y="131648"/>
                  <a:pt x="4620936" y="95796"/>
                </a:cubicBezTo>
                <a:cubicBezTo>
                  <a:pt x="4632966" y="82341"/>
                  <a:pt x="4644442" y="68174"/>
                  <a:pt x="4657263" y="51712"/>
                </a:cubicBezTo>
                <a:lnTo>
                  <a:pt x="4682273" y="19263"/>
                </a:lnTo>
                <a:lnTo>
                  <a:pt x="4694058" y="0"/>
                </a:lnTo>
                <a:lnTo>
                  <a:pt x="4703603" y="0"/>
                </a:lnTo>
                <a:lnTo>
                  <a:pt x="4703122" y="1017"/>
                </a:lnTo>
                <a:cubicBezTo>
                  <a:pt x="4698023" y="10562"/>
                  <a:pt x="4693076" y="18491"/>
                  <a:pt x="4688446" y="24249"/>
                </a:cubicBezTo>
                <a:cubicBezTo>
                  <a:pt x="4684965" y="28602"/>
                  <a:pt x="4667314" y="51633"/>
                  <a:pt x="4663517" y="56619"/>
                </a:cubicBezTo>
                <a:cubicBezTo>
                  <a:pt x="4650615" y="73239"/>
                  <a:pt x="4638981" y="87485"/>
                  <a:pt x="4626952" y="101098"/>
                </a:cubicBezTo>
                <a:cubicBezTo>
                  <a:pt x="4594660" y="137584"/>
                  <a:pt x="4564426" y="163939"/>
                  <a:pt x="4535697" y="177869"/>
                </a:cubicBezTo>
                <a:cubicBezTo>
                  <a:pt x="4512033" y="189265"/>
                  <a:pt x="4490031" y="191719"/>
                  <a:pt x="4470165" y="183725"/>
                </a:cubicBezTo>
                <a:cubicBezTo>
                  <a:pt x="4447688" y="174782"/>
                  <a:pt x="4436926" y="149377"/>
                  <a:pt x="4421491" y="85981"/>
                </a:cubicBezTo>
                <a:cubicBezTo>
                  <a:pt x="4419269" y="76856"/>
                  <a:pt x="4417052" y="67731"/>
                  <a:pt x="4414844" y="58597"/>
                </a:cubicBezTo>
                <a:cubicBezTo>
                  <a:pt x="4411679" y="45935"/>
                  <a:pt x="4408770" y="35151"/>
                  <a:pt x="4405851" y="25545"/>
                </a:cubicBezTo>
                <a:close/>
                <a:moveTo>
                  <a:pt x="3474531" y="0"/>
                </a:moveTo>
                <a:lnTo>
                  <a:pt x="3485714" y="0"/>
                </a:lnTo>
                <a:lnTo>
                  <a:pt x="3463367" y="22112"/>
                </a:lnTo>
                <a:cubicBezTo>
                  <a:pt x="3443739" y="40315"/>
                  <a:pt x="3422529" y="58677"/>
                  <a:pt x="3392770" y="83607"/>
                </a:cubicBezTo>
                <a:cubicBezTo>
                  <a:pt x="3283076" y="175415"/>
                  <a:pt x="3275873" y="181746"/>
                  <a:pt x="3250469" y="211901"/>
                </a:cubicBezTo>
                <a:cubicBezTo>
                  <a:pt x="3216594" y="252106"/>
                  <a:pt x="3214220" y="278382"/>
                  <a:pt x="3246828" y="295873"/>
                </a:cubicBezTo>
                <a:cubicBezTo>
                  <a:pt x="3264477" y="305370"/>
                  <a:pt x="3285608" y="319537"/>
                  <a:pt x="3316000" y="341539"/>
                </a:cubicBezTo>
                <a:cubicBezTo>
                  <a:pt x="3325497" y="348425"/>
                  <a:pt x="3383035" y="390926"/>
                  <a:pt x="3400684" y="403668"/>
                </a:cubicBezTo>
                <a:cubicBezTo>
                  <a:pt x="3433452" y="427736"/>
                  <a:pt x="3467388" y="450165"/>
                  <a:pt x="3502385" y="470862"/>
                </a:cubicBezTo>
                <a:cubicBezTo>
                  <a:pt x="3582005" y="516924"/>
                  <a:pt x="3645400" y="534019"/>
                  <a:pt x="3694706" y="516607"/>
                </a:cubicBezTo>
                <a:cubicBezTo>
                  <a:pt x="3706420" y="512492"/>
                  <a:pt x="3823475" y="473315"/>
                  <a:pt x="3861701" y="459623"/>
                </a:cubicBezTo>
                <a:cubicBezTo>
                  <a:pt x="3938472" y="431923"/>
                  <a:pt x="3995141" y="407308"/>
                  <a:pt x="4033841" y="382695"/>
                </a:cubicBezTo>
                <a:cubicBezTo>
                  <a:pt x="4080062" y="353332"/>
                  <a:pt x="4096366" y="326502"/>
                  <a:pt x="4080537" y="301492"/>
                </a:cubicBezTo>
                <a:cubicBezTo>
                  <a:pt x="4071824" y="287421"/>
                  <a:pt x="4062112" y="273982"/>
                  <a:pt x="4051490" y="261287"/>
                </a:cubicBezTo>
                <a:cubicBezTo>
                  <a:pt x="4036469" y="243733"/>
                  <a:pt x="4018257" y="229178"/>
                  <a:pt x="3997831" y="218390"/>
                </a:cubicBezTo>
                <a:cubicBezTo>
                  <a:pt x="3981368" y="209210"/>
                  <a:pt x="3881646" y="162594"/>
                  <a:pt x="3844606" y="143995"/>
                </a:cubicBezTo>
                <a:cubicBezTo>
                  <a:pt x="3806222" y="124604"/>
                  <a:pt x="3771952" y="98170"/>
                  <a:pt x="3730321" y="58835"/>
                </a:cubicBezTo>
                <a:cubicBezTo>
                  <a:pt x="3724090" y="52900"/>
                  <a:pt x="3698269" y="27642"/>
                  <a:pt x="3680839" y="10877"/>
                </a:cubicBezTo>
                <a:lnTo>
                  <a:pt x="3669380" y="0"/>
                </a:lnTo>
                <a:lnTo>
                  <a:pt x="3680902" y="0"/>
                </a:lnTo>
                <a:lnTo>
                  <a:pt x="3686278" y="5122"/>
                </a:lnTo>
                <a:cubicBezTo>
                  <a:pt x="3703760" y="21969"/>
                  <a:pt x="3729610" y="47240"/>
                  <a:pt x="3735783" y="53058"/>
                </a:cubicBezTo>
                <a:cubicBezTo>
                  <a:pt x="3776938" y="91917"/>
                  <a:pt x="3810655" y="117956"/>
                  <a:pt x="3848168" y="136951"/>
                </a:cubicBezTo>
                <a:lnTo>
                  <a:pt x="3848247" y="136872"/>
                </a:lnTo>
                <a:cubicBezTo>
                  <a:pt x="3884970" y="155471"/>
                  <a:pt x="3984930" y="202087"/>
                  <a:pt x="4001708" y="211505"/>
                </a:cubicBezTo>
                <a:cubicBezTo>
                  <a:pt x="4022952" y="222744"/>
                  <a:pt x="4041882" y="237884"/>
                  <a:pt x="4057505" y="256142"/>
                </a:cubicBezTo>
                <a:cubicBezTo>
                  <a:pt x="4068364" y="269138"/>
                  <a:pt x="4078282" y="282893"/>
                  <a:pt x="4087184" y="297298"/>
                </a:cubicBezTo>
                <a:cubicBezTo>
                  <a:pt x="4106180" y="327214"/>
                  <a:pt x="4087502" y="357923"/>
                  <a:pt x="4038115" y="389343"/>
                </a:cubicBezTo>
                <a:cubicBezTo>
                  <a:pt x="3998780" y="414353"/>
                  <a:pt x="3941717" y="439204"/>
                  <a:pt x="3864393" y="467063"/>
                </a:cubicBezTo>
                <a:cubicBezTo>
                  <a:pt x="3826087" y="480834"/>
                  <a:pt x="3709032" y="519931"/>
                  <a:pt x="3697399" y="524047"/>
                </a:cubicBezTo>
                <a:cubicBezTo>
                  <a:pt x="3645241" y="542488"/>
                  <a:pt x="3579868" y="524839"/>
                  <a:pt x="3498428" y="477668"/>
                </a:cubicBezTo>
                <a:cubicBezTo>
                  <a:pt x="3467324" y="459702"/>
                  <a:pt x="3435113" y="438096"/>
                  <a:pt x="3396015" y="410079"/>
                </a:cubicBezTo>
                <a:cubicBezTo>
                  <a:pt x="3378366" y="397337"/>
                  <a:pt x="3320828" y="354757"/>
                  <a:pt x="3311330" y="347950"/>
                </a:cubicBezTo>
                <a:cubicBezTo>
                  <a:pt x="3289542" y="331480"/>
                  <a:pt x="3266732" y="316411"/>
                  <a:pt x="3243029" y="302838"/>
                </a:cubicBezTo>
                <a:cubicBezTo>
                  <a:pt x="3204881" y="282260"/>
                  <a:pt x="3207809" y="250286"/>
                  <a:pt x="3244374" y="206835"/>
                </a:cubicBezTo>
                <a:cubicBezTo>
                  <a:pt x="3270254" y="176127"/>
                  <a:pt x="3277377" y="169875"/>
                  <a:pt x="3387626" y="77592"/>
                </a:cubicBezTo>
                <a:cubicBezTo>
                  <a:pt x="3411599" y="57774"/>
                  <a:pt x="3435058" y="37347"/>
                  <a:pt x="3457985" y="16335"/>
                </a:cubicBezTo>
                <a:close/>
                <a:moveTo>
                  <a:pt x="3337123" y="0"/>
                </a:moveTo>
                <a:lnTo>
                  <a:pt x="3358071" y="0"/>
                </a:lnTo>
                <a:lnTo>
                  <a:pt x="3314417" y="50525"/>
                </a:lnTo>
                <a:cubicBezTo>
                  <a:pt x="3296451" y="72844"/>
                  <a:pt x="3274211" y="92472"/>
                  <a:pt x="3237884" y="120093"/>
                </a:cubicBezTo>
                <a:lnTo>
                  <a:pt x="3206701" y="143678"/>
                </a:lnTo>
                <a:cubicBezTo>
                  <a:pt x="3197014" y="150999"/>
                  <a:pt x="3187540" y="158605"/>
                  <a:pt x="3178288" y="166472"/>
                </a:cubicBezTo>
                <a:cubicBezTo>
                  <a:pt x="3147659" y="192827"/>
                  <a:pt x="3133414" y="213958"/>
                  <a:pt x="3134126" y="235248"/>
                </a:cubicBezTo>
                <a:cubicBezTo>
                  <a:pt x="3135788" y="287800"/>
                  <a:pt x="3277694" y="407150"/>
                  <a:pt x="3399102" y="473869"/>
                </a:cubicBezTo>
                <a:cubicBezTo>
                  <a:pt x="3413031" y="481546"/>
                  <a:pt x="3426802" y="489698"/>
                  <a:pt x="3441048" y="498641"/>
                </a:cubicBezTo>
                <a:cubicBezTo>
                  <a:pt x="3441998" y="499275"/>
                  <a:pt x="3548764" y="571613"/>
                  <a:pt x="3575831" y="585067"/>
                </a:cubicBezTo>
                <a:cubicBezTo>
                  <a:pt x="3640889" y="617517"/>
                  <a:pt x="3698189" y="612926"/>
                  <a:pt x="3781607" y="559899"/>
                </a:cubicBezTo>
                <a:cubicBezTo>
                  <a:pt x="3802035" y="546975"/>
                  <a:pt x="3823380" y="535578"/>
                  <a:pt x="3845477" y="525788"/>
                </a:cubicBezTo>
                <a:cubicBezTo>
                  <a:pt x="3887028" y="507189"/>
                  <a:pt x="3900878" y="502836"/>
                  <a:pt x="3996485" y="475294"/>
                </a:cubicBezTo>
                <a:cubicBezTo>
                  <a:pt x="4058218" y="457566"/>
                  <a:pt x="4090667" y="445061"/>
                  <a:pt x="4119159" y="425433"/>
                </a:cubicBezTo>
                <a:cubicBezTo>
                  <a:pt x="4154299" y="401373"/>
                  <a:pt x="4176381" y="368607"/>
                  <a:pt x="4186908" y="320804"/>
                </a:cubicBezTo>
                <a:cubicBezTo>
                  <a:pt x="4206219" y="233586"/>
                  <a:pt x="4180339" y="189424"/>
                  <a:pt x="4096288" y="137188"/>
                </a:cubicBezTo>
                <a:cubicBezTo>
                  <a:pt x="4081249" y="127849"/>
                  <a:pt x="4023236" y="94292"/>
                  <a:pt x="4014609" y="89068"/>
                </a:cubicBezTo>
                <a:cubicBezTo>
                  <a:pt x="3978995" y="67779"/>
                  <a:pt x="3950264" y="48546"/>
                  <a:pt x="3922485" y="26544"/>
                </a:cubicBezTo>
                <a:cubicBezTo>
                  <a:pt x="3916392" y="21795"/>
                  <a:pt x="3910455" y="16968"/>
                  <a:pt x="3904598" y="11982"/>
                </a:cubicBezTo>
                <a:lnTo>
                  <a:pt x="3894847" y="0"/>
                </a:lnTo>
                <a:lnTo>
                  <a:pt x="3914947" y="0"/>
                </a:lnTo>
                <a:lnTo>
                  <a:pt x="3932300" y="14198"/>
                </a:lnTo>
                <a:lnTo>
                  <a:pt x="3932220" y="14198"/>
                </a:lnTo>
                <a:cubicBezTo>
                  <a:pt x="3959445" y="35646"/>
                  <a:pt x="3987621" y="54562"/>
                  <a:pt x="4022761" y="75534"/>
                </a:cubicBezTo>
                <a:cubicBezTo>
                  <a:pt x="4031150" y="80600"/>
                  <a:pt x="4089401" y="114315"/>
                  <a:pt x="4104676" y="123813"/>
                </a:cubicBezTo>
                <a:cubicBezTo>
                  <a:pt x="4193872" y="179214"/>
                  <a:pt x="4223393" y="229471"/>
                  <a:pt x="4202419" y="324286"/>
                </a:cubicBezTo>
                <a:cubicBezTo>
                  <a:pt x="4190943" y="375888"/>
                  <a:pt x="4166567" y="412137"/>
                  <a:pt x="4128102" y="438571"/>
                </a:cubicBezTo>
                <a:cubicBezTo>
                  <a:pt x="4097791" y="459386"/>
                  <a:pt x="4064234" y="472286"/>
                  <a:pt x="4000838" y="490490"/>
                </a:cubicBezTo>
                <a:cubicBezTo>
                  <a:pt x="3906102" y="517795"/>
                  <a:pt x="3892568" y="522068"/>
                  <a:pt x="3851888" y="540192"/>
                </a:cubicBezTo>
                <a:cubicBezTo>
                  <a:pt x="3830503" y="549690"/>
                  <a:pt x="3809838" y="560746"/>
                  <a:pt x="3790076" y="573275"/>
                </a:cubicBezTo>
                <a:cubicBezTo>
                  <a:pt x="3702146" y="629230"/>
                  <a:pt x="3638910" y="634216"/>
                  <a:pt x="3568788" y="599234"/>
                </a:cubicBezTo>
                <a:cubicBezTo>
                  <a:pt x="3540612" y="585226"/>
                  <a:pt x="3432659" y="512175"/>
                  <a:pt x="3432659" y="512096"/>
                </a:cubicBezTo>
                <a:cubicBezTo>
                  <a:pt x="3419180" y="503588"/>
                  <a:pt x="3405457" y="495492"/>
                  <a:pt x="3391504" y="487799"/>
                </a:cubicBezTo>
                <a:cubicBezTo>
                  <a:pt x="3264556" y="417914"/>
                  <a:pt x="3120275" y="296585"/>
                  <a:pt x="3118297" y="235723"/>
                </a:cubicBezTo>
                <a:cubicBezTo>
                  <a:pt x="3117426" y="208339"/>
                  <a:pt x="3134047" y="183725"/>
                  <a:pt x="3168000" y="154521"/>
                </a:cubicBezTo>
                <a:cubicBezTo>
                  <a:pt x="3176151" y="147398"/>
                  <a:pt x="3185253" y="140195"/>
                  <a:pt x="3197125" y="131173"/>
                </a:cubicBezTo>
                <a:cubicBezTo>
                  <a:pt x="3202823" y="126820"/>
                  <a:pt x="3223876" y="110912"/>
                  <a:pt x="3228308" y="107430"/>
                </a:cubicBezTo>
                <a:cubicBezTo>
                  <a:pt x="3263685" y="80521"/>
                  <a:pt x="3285133" y="61605"/>
                  <a:pt x="3302070" y="40553"/>
                </a:cubicBezTo>
                <a:close/>
                <a:moveTo>
                  <a:pt x="3216948" y="0"/>
                </a:moveTo>
                <a:lnTo>
                  <a:pt x="3230634" y="0"/>
                </a:lnTo>
                <a:lnTo>
                  <a:pt x="3211450" y="13723"/>
                </a:lnTo>
                <a:cubicBezTo>
                  <a:pt x="3197521" y="23829"/>
                  <a:pt x="3183900" y="34364"/>
                  <a:pt x="3170611" y="45301"/>
                </a:cubicBezTo>
                <a:cubicBezTo>
                  <a:pt x="3134600" y="74901"/>
                  <a:pt x="3093525" y="113366"/>
                  <a:pt x="3042001" y="167026"/>
                </a:cubicBezTo>
                <a:cubicBezTo>
                  <a:pt x="2976707" y="234932"/>
                  <a:pt x="2948769" y="274188"/>
                  <a:pt x="2949402" y="293261"/>
                </a:cubicBezTo>
                <a:cubicBezTo>
                  <a:pt x="2949956" y="306320"/>
                  <a:pt x="2962382" y="309961"/>
                  <a:pt x="3003142" y="312098"/>
                </a:cubicBezTo>
                <a:cubicBezTo>
                  <a:pt x="3015883" y="312810"/>
                  <a:pt x="3020157" y="313047"/>
                  <a:pt x="3026727" y="313681"/>
                </a:cubicBezTo>
                <a:cubicBezTo>
                  <a:pt x="3050074" y="315580"/>
                  <a:pt x="3067011" y="319458"/>
                  <a:pt x="3080624" y="326977"/>
                </a:cubicBezTo>
                <a:cubicBezTo>
                  <a:pt x="3139824" y="359822"/>
                  <a:pt x="3172669" y="384436"/>
                  <a:pt x="3191031" y="418627"/>
                </a:cubicBezTo>
                <a:cubicBezTo>
                  <a:pt x="3217148" y="467300"/>
                  <a:pt x="3197362" y="520565"/>
                  <a:pt x="3120671" y="578973"/>
                </a:cubicBezTo>
                <a:cubicBezTo>
                  <a:pt x="3055139" y="628835"/>
                  <a:pt x="3032821" y="661046"/>
                  <a:pt x="3031159" y="697373"/>
                </a:cubicBezTo>
                <a:cubicBezTo>
                  <a:pt x="3030684" y="706633"/>
                  <a:pt x="3031159" y="712648"/>
                  <a:pt x="3033216" y="732435"/>
                </a:cubicBezTo>
                <a:cubicBezTo>
                  <a:pt x="3038677" y="783641"/>
                  <a:pt x="3035195" y="816724"/>
                  <a:pt x="3011056" y="870304"/>
                </a:cubicBezTo>
                <a:cubicBezTo>
                  <a:pt x="3002041" y="891191"/>
                  <a:pt x="2991016" y="911151"/>
                  <a:pt x="2978132" y="929900"/>
                </a:cubicBezTo>
                <a:lnTo>
                  <a:pt x="2962766" y="945851"/>
                </a:lnTo>
                <a:lnTo>
                  <a:pt x="2951890" y="945851"/>
                </a:lnTo>
                <a:lnTo>
                  <a:pt x="2971721" y="925310"/>
                </a:lnTo>
                <a:cubicBezTo>
                  <a:pt x="2982406" y="910273"/>
                  <a:pt x="2992932" y="891278"/>
                  <a:pt x="3003854" y="866980"/>
                </a:cubicBezTo>
                <a:cubicBezTo>
                  <a:pt x="3027360" y="814903"/>
                  <a:pt x="3030684" y="783167"/>
                  <a:pt x="3025381" y="733226"/>
                </a:cubicBezTo>
                <a:cubicBezTo>
                  <a:pt x="3023648" y="721228"/>
                  <a:pt x="3022935" y="709103"/>
                  <a:pt x="3023244" y="696978"/>
                </a:cubicBezTo>
                <a:cubicBezTo>
                  <a:pt x="3024985" y="657880"/>
                  <a:pt x="3048650" y="623848"/>
                  <a:pt x="3115843" y="572721"/>
                </a:cubicBezTo>
                <a:cubicBezTo>
                  <a:pt x="3189685" y="516449"/>
                  <a:pt x="3208126" y="467142"/>
                  <a:pt x="3184066" y="422346"/>
                </a:cubicBezTo>
                <a:cubicBezTo>
                  <a:pt x="3166654" y="389976"/>
                  <a:pt x="3134600" y="365995"/>
                  <a:pt x="3076825" y="333942"/>
                </a:cubicBezTo>
                <a:cubicBezTo>
                  <a:pt x="3064399" y="326977"/>
                  <a:pt x="3048333" y="323415"/>
                  <a:pt x="3026014" y="321516"/>
                </a:cubicBezTo>
                <a:cubicBezTo>
                  <a:pt x="3019683" y="320962"/>
                  <a:pt x="3015409" y="320725"/>
                  <a:pt x="3002667" y="320012"/>
                </a:cubicBezTo>
                <a:cubicBezTo>
                  <a:pt x="2957000" y="317638"/>
                  <a:pt x="2942279" y="313285"/>
                  <a:pt x="2941567" y="293578"/>
                </a:cubicBezTo>
                <a:cubicBezTo>
                  <a:pt x="2940776" y="271338"/>
                  <a:pt x="2969268" y="231291"/>
                  <a:pt x="3036303" y="161485"/>
                </a:cubicBezTo>
                <a:cubicBezTo>
                  <a:pt x="3087985" y="107668"/>
                  <a:pt x="3129298" y="68965"/>
                  <a:pt x="3165546" y="39207"/>
                </a:cubicBezTo>
                <a:cubicBezTo>
                  <a:pt x="3179713" y="27573"/>
                  <a:pt x="3192614" y="17680"/>
                  <a:pt x="3206701" y="7312"/>
                </a:cubicBezTo>
                <a:close/>
                <a:moveTo>
                  <a:pt x="3064147" y="0"/>
                </a:moveTo>
                <a:lnTo>
                  <a:pt x="3076906" y="0"/>
                </a:lnTo>
                <a:lnTo>
                  <a:pt x="3064795" y="9370"/>
                </a:lnTo>
                <a:cubicBezTo>
                  <a:pt x="2996968" y="48151"/>
                  <a:pt x="2927400" y="121993"/>
                  <a:pt x="2854033" y="224960"/>
                </a:cubicBezTo>
                <a:cubicBezTo>
                  <a:pt x="2809079" y="288038"/>
                  <a:pt x="2707853" y="451630"/>
                  <a:pt x="2701917" y="459465"/>
                </a:cubicBezTo>
                <a:cubicBezTo>
                  <a:pt x="2602195" y="592428"/>
                  <a:pt x="2484111" y="723175"/>
                  <a:pt x="2407657" y="761402"/>
                </a:cubicBezTo>
                <a:cubicBezTo>
                  <a:pt x="2312209" y="809126"/>
                  <a:pt x="1963340" y="904257"/>
                  <a:pt x="1883562" y="904257"/>
                </a:cubicBezTo>
                <a:cubicBezTo>
                  <a:pt x="1866111" y="904257"/>
                  <a:pt x="1838396" y="916698"/>
                  <a:pt x="1804508" y="937915"/>
                </a:cubicBezTo>
                <a:lnTo>
                  <a:pt x="1793017" y="945851"/>
                </a:lnTo>
                <a:lnTo>
                  <a:pt x="1779391" y="945851"/>
                </a:lnTo>
                <a:lnTo>
                  <a:pt x="1802333" y="930156"/>
                </a:lnTo>
                <a:cubicBezTo>
                  <a:pt x="1836818" y="908833"/>
                  <a:pt x="1865240" y="896343"/>
                  <a:pt x="1883562" y="896343"/>
                </a:cubicBezTo>
                <a:cubicBezTo>
                  <a:pt x="1962074" y="896343"/>
                  <a:pt x="2309677" y="801528"/>
                  <a:pt x="2404175" y="754278"/>
                </a:cubicBezTo>
                <a:cubicBezTo>
                  <a:pt x="2479046" y="716843"/>
                  <a:pt x="2596655" y="586650"/>
                  <a:pt x="2695586" y="454717"/>
                </a:cubicBezTo>
                <a:cubicBezTo>
                  <a:pt x="2701205" y="447197"/>
                  <a:pt x="2802431" y="283764"/>
                  <a:pt x="2847543" y="220449"/>
                </a:cubicBezTo>
                <a:cubicBezTo>
                  <a:pt x="2921543" y="116532"/>
                  <a:pt x="2991745" y="41977"/>
                  <a:pt x="3060838" y="2563"/>
                </a:cubicBezTo>
                <a:close/>
                <a:moveTo>
                  <a:pt x="2931617" y="0"/>
                </a:moveTo>
                <a:lnTo>
                  <a:pt x="2944761" y="0"/>
                </a:lnTo>
                <a:lnTo>
                  <a:pt x="2907297" y="28364"/>
                </a:lnTo>
                <a:cubicBezTo>
                  <a:pt x="2837967" y="85586"/>
                  <a:pt x="2782803" y="150485"/>
                  <a:pt x="2741965" y="229392"/>
                </a:cubicBezTo>
                <a:cubicBezTo>
                  <a:pt x="2618420" y="468408"/>
                  <a:pt x="2517510" y="619733"/>
                  <a:pt x="2447863" y="666191"/>
                </a:cubicBezTo>
                <a:cubicBezTo>
                  <a:pt x="2384705" y="708295"/>
                  <a:pt x="2273982" y="740508"/>
                  <a:pt x="1979565" y="809205"/>
                </a:cubicBezTo>
                <a:cubicBezTo>
                  <a:pt x="1871532" y="834373"/>
                  <a:pt x="1781861" y="875607"/>
                  <a:pt x="1703983" y="931246"/>
                </a:cubicBezTo>
                <a:lnTo>
                  <a:pt x="1686078" y="945851"/>
                </a:lnTo>
                <a:lnTo>
                  <a:pt x="1673529" y="945851"/>
                </a:lnTo>
                <a:lnTo>
                  <a:pt x="1699393" y="924756"/>
                </a:lnTo>
                <a:cubicBezTo>
                  <a:pt x="1778063" y="868563"/>
                  <a:pt x="1868762" y="826933"/>
                  <a:pt x="1977823" y="801449"/>
                </a:cubicBezTo>
                <a:cubicBezTo>
                  <a:pt x="2270896" y="733068"/>
                  <a:pt x="2381461" y="700935"/>
                  <a:pt x="2443431" y="659542"/>
                </a:cubicBezTo>
                <a:cubicBezTo>
                  <a:pt x="2511495" y="614193"/>
                  <a:pt x="2612009" y="463501"/>
                  <a:pt x="2735000" y="225751"/>
                </a:cubicBezTo>
                <a:cubicBezTo>
                  <a:pt x="2776313" y="145815"/>
                  <a:pt x="2832110" y="80125"/>
                  <a:pt x="2902232" y="22270"/>
                </a:cubicBezTo>
                <a:close/>
                <a:moveTo>
                  <a:pt x="2762887" y="0"/>
                </a:moveTo>
                <a:lnTo>
                  <a:pt x="2785190" y="0"/>
                </a:lnTo>
                <a:lnTo>
                  <a:pt x="2748543" y="36813"/>
                </a:lnTo>
                <a:cubicBezTo>
                  <a:pt x="2687810" y="101989"/>
                  <a:pt x="2631954" y="178502"/>
                  <a:pt x="2594993" y="247120"/>
                </a:cubicBezTo>
                <a:cubicBezTo>
                  <a:pt x="2579955" y="275216"/>
                  <a:pt x="2571645" y="296823"/>
                  <a:pt x="2555975" y="345259"/>
                </a:cubicBezTo>
                <a:cubicBezTo>
                  <a:pt x="2523921" y="443953"/>
                  <a:pt x="2498753" y="490806"/>
                  <a:pt x="2427206" y="557842"/>
                </a:cubicBezTo>
                <a:cubicBezTo>
                  <a:pt x="2371172" y="610394"/>
                  <a:pt x="2262031" y="657326"/>
                  <a:pt x="2098202" y="707346"/>
                </a:cubicBezTo>
                <a:cubicBezTo>
                  <a:pt x="2064803" y="717500"/>
                  <a:pt x="2031302" y="727291"/>
                  <a:pt x="1997689" y="736708"/>
                </a:cubicBezTo>
                <a:cubicBezTo>
                  <a:pt x="1966593" y="745486"/>
                  <a:pt x="1935465" y="754144"/>
                  <a:pt x="1904298" y="762668"/>
                </a:cubicBezTo>
                <a:cubicBezTo>
                  <a:pt x="1831169" y="783087"/>
                  <a:pt x="1793733" y="794405"/>
                  <a:pt x="1767853" y="804773"/>
                </a:cubicBezTo>
                <a:cubicBezTo>
                  <a:pt x="1714588" y="826063"/>
                  <a:pt x="1672484" y="858591"/>
                  <a:pt x="1617083" y="914942"/>
                </a:cubicBezTo>
                <a:cubicBezTo>
                  <a:pt x="1616489" y="915536"/>
                  <a:pt x="1605409" y="927012"/>
                  <a:pt x="1592944" y="939843"/>
                </a:cubicBezTo>
                <a:lnTo>
                  <a:pt x="1587085" y="945851"/>
                </a:lnTo>
                <a:lnTo>
                  <a:pt x="1565040" y="945851"/>
                </a:lnTo>
                <a:lnTo>
                  <a:pt x="1581656" y="928802"/>
                </a:lnTo>
                <a:cubicBezTo>
                  <a:pt x="1594072" y="916010"/>
                  <a:pt x="1605132" y="904535"/>
                  <a:pt x="1605765" y="903862"/>
                </a:cubicBezTo>
                <a:cubicBezTo>
                  <a:pt x="1662591" y="846086"/>
                  <a:pt x="1706278" y="812371"/>
                  <a:pt x="1761996" y="790052"/>
                </a:cubicBezTo>
                <a:cubicBezTo>
                  <a:pt x="1788589" y="779446"/>
                  <a:pt x="1826340" y="767971"/>
                  <a:pt x="1900103" y="747472"/>
                </a:cubicBezTo>
                <a:cubicBezTo>
                  <a:pt x="1931176" y="738798"/>
                  <a:pt x="1962256" y="730147"/>
                  <a:pt x="1993336" y="721513"/>
                </a:cubicBezTo>
                <a:cubicBezTo>
                  <a:pt x="2026869" y="712118"/>
                  <a:pt x="2060292" y="702360"/>
                  <a:pt x="2093612" y="692229"/>
                </a:cubicBezTo>
                <a:cubicBezTo>
                  <a:pt x="2255067" y="642843"/>
                  <a:pt x="2362703" y="596623"/>
                  <a:pt x="2416443" y="546287"/>
                </a:cubicBezTo>
                <a:cubicBezTo>
                  <a:pt x="2485615" y="481388"/>
                  <a:pt x="2509675" y="436750"/>
                  <a:pt x="2540937" y="340352"/>
                </a:cubicBezTo>
                <a:cubicBezTo>
                  <a:pt x="2556924" y="291124"/>
                  <a:pt x="2565393" y="268805"/>
                  <a:pt x="2581063" y="239680"/>
                </a:cubicBezTo>
                <a:cubicBezTo>
                  <a:pt x="2618816" y="169598"/>
                  <a:pt x="2675622" y="91700"/>
                  <a:pt x="2737621" y="25307"/>
                </a:cubicBezTo>
                <a:close/>
                <a:moveTo>
                  <a:pt x="2644432" y="0"/>
                </a:moveTo>
                <a:lnTo>
                  <a:pt x="2654172" y="0"/>
                </a:lnTo>
                <a:lnTo>
                  <a:pt x="2647367" y="9399"/>
                </a:lnTo>
                <a:cubicBezTo>
                  <a:pt x="2612860" y="62120"/>
                  <a:pt x="2575365" y="139523"/>
                  <a:pt x="2512366" y="276562"/>
                </a:cubicBezTo>
                <a:cubicBezTo>
                  <a:pt x="2462426" y="385465"/>
                  <a:pt x="2411852" y="456062"/>
                  <a:pt x="2357242" y="500145"/>
                </a:cubicBezTo>
                <a:cubicBezTo>
                  <a:pt x="2317037" y="532594"/>
                  <a:pt x="2289732" y="544229"/>
                  <a:pt x="2220322" y="565598"/>
                </a:cubicBezTo>
                <a:cubicBezTo>
                  <a:pt x="2200394" y="571091"/>
                  <a:pt x="2180979" y="578316"/>
                  <a:pt x="2162309" y="587204"/>
                </a:cubicBezTo>
                <a:cubicBezTo>
                  <a:pt x="2112924" y="611898"/>
                  <a:pt x="2038053" y="637857"/>
                  <a:pt x="1938330" y="666824"/>
                </a:cubicBezTo>
                <a:cubicBezTo>
                  <a:pt x="1881030" y="683325"/>
                  <a:pt x="1823507" y="699075"/>
                  <a:pt x="1765795" y="714073"/>
                </a:cubicBezTo>
                <a:cubicBezTo>
                  <a:pt x="1735958" y="722067"/>
                  <a:pt x="1703033" y="738608"/>
                  <a:pt x="1666389" y="763064"/>
                </a:cubicBezTo>
                <a:cubicBezTo>
                  <a:pt x="1630671" y="787567"/>
                  <a:pt x="1596441" y="814175"/>
                  <a:pt x="1563897" y="842762"/>
                </a:cubicBezTo>
                <a:cubicBezTo>
                  <a:pt x="1546169" y="857958"/>
                  <a:pt x="1488868" y="908452"/>
                  <a:pt x="1488868" y="908452"/>
                </a:cubicBezTo>
                <a:lnTo>
                  <a:pt x="1442839" y="945851"/>
                </a:lnTo>
                <a:lnTo>
                  <a:pt x="1430883" y="945851"/>
                </a:lnTo>
                <a:lnTo>
                  <a:pt x="1448673" y="932275"/>
                </a:lnTo>
                <a:cubicBezTo>
                  <a:pt x="1458675" y="924162"/>
                  <a:pt x="1470111" y="914467"/>
                  <a:pt x="1483724" y="902595"/>
                </a:cubicBezTo>
                <a:cubicBezTo>
                  <a:pt x="1483565" y="902595"/>
                  <a:pt x="1540945" y="852022"/>
                  <a:pt x="1558674" y="836905"/>
                </a:cubicBezTo>
                <a:cubicBezTo>
                  <a:pt x="1598008" y="803190"/>
                  <a:pt x="1630616" y="777547"/>
                  <a:pt x="1661957" y="756574"/>
                </a:cubicBezTo>
                <a:cubicBezTo>
                  <a:pt x="1699314" y="731643"/>
                  <a:pt x="1732950" y="714786"/>
                  <a:pt x="1763816" y="706554"/>
                </a:cubicBezTo>
                <a:cubicBezTo>
                  <a:pt x="1864963" y="679566"/>
                  <a:pt x="1887282" y="673472"/>
                  <a:pt x="1936114" y="659305"/>
                </a:cubicBezTo>
                <a:cubicBezTo>
                  <a:pt x="2035441" y="630497"/>
                  <a:pt x="2109916" y="604695"/>
                  <a:pt x="2158827" y="580160"/>
                </a:cubicBezTo>
                <a:cubicBezTo>
                  <a:pt x="2177846" y="571083"/>
                  <a:pt x="2197632" y="563690"/>
                  <a:pt x="2217948" y="558079"/>
                </a:cubicBezTo>
                <a:cubicBezTo>
                  <a:pt x="2286487" y="537027"/>
                  <a:pt x="2313080" y="525630"/>
                  <a:pt x="2352256" y="493972"/>
                </a:cubicBezTo>
                <a:cubicBezTo>
                  <a:pt x="2405916" y="450759"/>
                  <a:pt x="2455698" y="381191"/>
                  <a:pt x="2505243" y="273396"/>
                </a:cubicBezTo>
                <a:cubicBezTo>
                  <a:pt x="2568440" y="135803"/>
                  <a:pt x="2606192" y="57865"/>
                  <a:pt x="2641075" y="4631"/>
                </a:cubicBezTo>
                <a:close/>
                <a:moveTo>
                  <a:pt x="2464962" y="0"/>
                </a:moveTo>
                <a:lnTo>
                  <a:pt x="2473684" y="0"/>
                </a:lnTo>
                <a:lnTo>
                  <a:pt x="2443985" y="61130"/>
                </a:lnTo>
                <a:lnTo>
                  <a:pt x="2427523" y="96666"/>
                </a:lnTo>
                <a:cubicBezTo>
                  <a:pt x="2369747" y="220923"/>
                  <a:pt x="2336507" y="281073"/>
                  <a:pt x="2290207" y="333071"/>
                </a:cubicBezTo>
                <a:cubicBezTo>
                  <a:pt x="2229266" y="401610"/>
                  <a:pt x="2129939" y="447197"/>
                  <a:pt x="1971175" y="491994"/>
                </a:cubicBezTo>
                <a:cubicBezTo>
                  <a:pt x="1936589" y="501728"/>
                  <a:pt x="1820484" y="532199"/>
                  <a:pt x="1818901" y="532594"/>
                </a:cubicBezTo>
                <a:cubicBezTo>
                  <a:pt x="1764133" y="547395"/>
                  <a:pt x="1726460" y="559029"/>
                  <a:pt x="1695198" y="571533"/>
                </a:cubicBezTo>
                <a:cubicBezTo>
                  <a:pt x="1611701" y="604933"/>
                  <a:pt x="1547119" y="654794"/>
                  <a:pt x="1407270" y="781425"/>
                </a:cubicBezTo>
                <a:lnTo>
                  <a:pt x="1393815" y="793613"/>
                </a:lnTo>
                <a:cubicBezTo>
                  <a:pt x="1325910" y="855030"/>
                  <a:pt x="1287683" y="887795"/>
                  <a:pt x="1244944" y="919295"/>
                </a:cubicBezTo>
                <a:lnTo>
                  <a:pt x="1206288" y="945851"/>
                </a:lnTo>
                <a:lnTo>
                  <a:pt x="1192372" y="945851"/>
                </a:lnTo>
                <a:lnTo>
                  <a:pt x="1240275" y="912964"/>
                </a:lnTo>
                <a:cubicBezTo>
                  <a:pt x="1282776" y="881701"/>
                  <a:pt x="1320923" y="849015"/>
                  <a:pt x="1388592" y="787757"/>
                </a:cubicBezTo>
                <a:lnTo>
                  <a:pt x="1402046" y="775568"/>
                </a:lnTo>
                <a:cubicBezTo>
                  <a:pt x="1542607" y="648225"/>
                  <a:pt x="1607664" y="598047"/>
                  <a:pt x="1692270" y="564252"/>
                </a:cubicBezTo>
                <a:cubicBezTo>
                  <a:pt x="1723928" y="551589"/>
                  <a:pt x="1761917" y="539797"/>
                  <a:pt x="1816923" y="524997"/>
                </a:cubicBezTo>
                <a:cubicBezTo>
                  <a:pt x="1818585" y="524522"/>
                  <a:pt x="1934610" y="494130"/>
                  <a:pt x="1969038" y="484396"/>
                </a:cubicBezTo>
                <a:cubicBezTo>
                  <a:pt x="2126536" y="439995"/>
                  <a:pt x="2224833" y="394883"/>
                  <a:pt x="2284429" y="327848"/>
                </a:cubicBezTo>
                <a:cubicBezTo>
                  <a:pt x="2330017" y="276562"/>
                  <a:pt x="2363020" y="216887"/>
                  <a:pt x="2420400" y="93263"/>
                </a:cubicBezTo>
                <a:lnTo>
                  <a:pt x="2436941" y="57648"/>
                </a:lnTo>
                <a:close/>
                <a:moveTo>
                  <a:pt x="2173131" y="0"/>
                </a:moveTo>
                <a:lnTo>
                  <a:pt x="2181281" y="0"/>
                </a:lnTo>
                <a:lnTo>
                  <a:pt x="2157314" y="87718"/>
                </a:lnTo>
                <a:cubicBezTo>
                  <a:pt x="2142682" y="123056"/>
                  <a:pt x="2123687" y="156836"/>
                  <a:pt x="2100577" y="190215"/>
                </a:cubicBezTo>
                <a:cubicBezTo>
                  <a:pt x="2069156" y="235723"/>
                  <a:pt x="2072718" y="263028"/>
                  <a:pt x="2101052" y="261208"/>
                </a:cubicBezTo>
                <a:cubicBezTo>
                  <a:pt x="2133817" y="258992"/>
                  <a:pt x="2181858" y="222031"/>
                  <a:pt x="2220639" y="162119"/>
                </a:cubicBezTo>
                <a:cubicBezTo>
                  <a:pt x="2239040" y="133627"/>
                  <a:pt x="2252545" y="101351"/>
                  <a:pt x="2267996" y="49999"/>
                </a:cubicBezTo>
                <a:lnTo>
                  <a:pt x="2282027" y="0"/>
                </a:lnTo>
                <a:lnTo>
                  <a:pt x="2290201" y="0"/>
                </a:lnTo>
                <a:lnTo>
                  <a:pt x="2275423" y="52614"/>
                </a:lnTo>
                <a:cubicBezTo>
                  <a:pt x="2259801" y="104497"/>
                  <a:pt x="2246104" y="137247"/>
                  <a:pt x="2227287" y="166393"/>
                </a:cubicBezTo>
                <a:cubicBezTo>
                  <a:pt x="2187319" y="228204"/>
                  <a:pt x="2137300" y="266748"/>
                  <a:pt x="2101526" y="269122"/>
                </a:cubicBezTo>
                <a:cubicBezTo>
                  <a:pt x="2064328" y="271576"/>
                  <a:pt x="2059580" y="235644"/>
                  <a:pt x="2094087" y="185783"/>
                </a:cubicBezTo>
                <a:cubicBezTo>
                  <a:pt x="2116881" y="152859"/>
                  <a:pt x="2135608" y="119564"/>
                  <a:pt x="2150025" y="84731"/>
                </a:cubicBezTo>
                <a:close/>
                <a:moveTo>
                  <a:pt x="2089785" y="0"/>
                </a:moveTo>
                <a:lnTo>
                  <a:pt x="2097719" y="0"/>
                </a:lnTo>
                <a:lnTo>
                  <a:pt x="2093998" y="43511"/>
                </a:lnTo>
                <a:cubicBezTo>
                  <a:pt x="2088151" y="82301"/>
                  <a:pt x="2077902" y="110160"/>
                  <a:pt x="2060292" y="142095"/>
                </a:cubicBezTo>
                <a:cubicBezTo>
                  <a:pt x="2049093" y="162087"/>
                  <a:pt x="2035995" y="180955"/>
                  <a:pt x="2021195" y="198446"/>
                </a:cubicBezTo>
                <a:cubicBezTo>
                  <a:pt x="1969988" y="259941"/>
                  <a:pt x="1927725" y="326660"/>
                  <a:pt x="1920206" y="366787"/>
                </a:cubicBezTo>
                <a:cubicBezTo>
                  <a:pt x="1910709" y="416964"/>
                  <a:pt x="1957325" y="422425"/>
                  <a:pt x="2079841" y="366391"/>
                </a:cubicBezTo>
                <a:cubicBezTo>
                  <a:pt x="2185182" y="318271"/>
                  <a:pt x="2257125" y="248070"/>
                  <a:pt x="2305403" y="158082"/>
                </a:cubicBezTo>
                <a:cubicBezTo>
                  <a:pt x="2325506" y="119903"/>
                  <a:pt x="2341683" y="79785"/>
                  <a:pt x="2353681" y="38337"/>
                </a:cubicBezTo>
                <a:cubicBezTo>
                  <a:pt x="2355462" y="32441"/>
                  <a:pt x="2357920" y="23730"/>
                  <a:pt x="2360636" y="13877"/>
                </a:cubicBezTo>
                <a:lnTo>
                  <a:pt x="2364403" y="0"/>
                </a:lnTo>
                <a:lnTo>
                  <a:pt x="2372662" y="0"/>
                </a:lnTo>
                <a:lnTo>
                  <a:pt x="2368312" y="16094"/>
                </a:lnTo>
                <a:cubicBezTo>
                  <a:pt x="2365597" y="25990"/>
                  <a:pt x="2363139" y="34756"/>
                  <a:pt x="2361358" y="40711"/>
                </a:cubicBezTo>
                <a:cubicBezTo>
                  <a:pt x="2349170" y="82626"/>
                  <a:pt x="2332755" y="123203"/>
                  <a:pt x="2312368" y="161802"/>
                </a:cubicBezTo>
                <a:cubicBezTo>
                  <a:pt x="2263298" y="253293"/>
                  <a:pt x="2190168" y="324682"/>
                  <a:pt x="2083165" y="373593"/>
                </a:cubicBezTo>
                <a:cubicBezTo>
                  <a:pt x="1955742" y="431844"/>
                  <a:pt x="1901133" y="425433"/>
                  <a:pt x="1912371" y="365362"/>
                </a:cubicBezTo>
                <a:cubicBezTo>
                  <a:pt x="1920285" y="323495"/>
                  <a:pt x="1963023" y="255905"/>
                  <a:pt x="2015180" y="193381"/>
                </a:cubicBezTo>
                <a:cubicBezTo>
                  <a:pt x="2029624" y="176278"/>
                  <a:pt x="2042397" y="157829"/>
                  <a:pt x="2053327" y="138296"/>
                </a:cubicBezTo>
                <a:cubicBezTo>
                  <a:pt x="2070541" y="107113"/>
                  <a:pt x="2080553" y="79868"/>
                  <a:pt x="2086261" y="41671"/>
                </a:cubicBezTo>
                <a:close/>
                <a:moveTo>
                  <a:pt x="1918785" y="0"/>
                </a:moveTo>
                <a:lnTo>
                  <a:pt x="1926698" y="0"/>
                </a:lnTo>
                <a:lnTo>
                  <a:pt x="1925982" y="26841"/>
                </a:lnTo>
                <a:cubicBezTo>
                  <a:pt x="1923392" y="67160"/>
                  <a:pt x="1915972" y="96706"/>
                  <a:pt x="1898046" y="132440"/>
                </a:cubicBezTo>
                <a:cubicBezTo>
                  <a:pt x="1864963" y="198604"/>
                  <a:pt x="1800698" y="260179"/>
                  <a:pt x="1695594" y="318192"/>
                </a:cubicBezTo>
                <a:cubicBezTo>
                  <a:pt x="1502085" y="424958"/>
                  <a:pt x="1388275" y="536235"/>
                  <a:pt x="1277473" y="696819"/>
                </a:cubicBezTo>
                <a:cubicBezTo>
                  <a:pt x="1242531" y="747472"/>
                  <a:pt x="1148032" y="834947"/>
                  <a:pt x="1045055" y="919592"/>
                </a:cubicBezTo>
                <a:lnTo>
                  <a:pt x="1012186" y="945851"/>
                </a:lnTo>
                <a:lnTo>
                  <a:pt x="999496" y="945851"/>
                </a:lnTo>
                <a:lnTo>
                  <a:pt x="1039743" y="913705"/>
                </a:lnTo>
                <a:cubicBezTo>
                  <a:pt x="1142294" y="829446"/>
                  <a:pt x="1236397" y="742446"/>
                  <a:pt x="1270983" y="692387"/>
                </a:cubicBezTo>
                <a:cubicBezTo>
                  <a:pt x="1382418" y="530774"/>
                  <a:pt x="1497099" y="418627"/>
                  <a:pt x="1691795" y="311227"/>
                </a:cubicBezTo>
                <a:cubicBezTo>
                  <a:pt x="1795633" y="254006"/>
                  <a:pt x="1858711" y="193539"/>
                  <a:pt x="1891002" y="128957"/>
                </a:cubicBezTo>
                <a:cubicBezTo>
                  <a:pt x="1908335" y="94173"/>
                  <a:pt x="1915561" y="65488"/>
                  <a:pt x="1918091" y="26007"/>
                </a:cubicBezTo>
                <a:close/>
                <a:moveTo>
                  <a:pt x="1777578" y="0"/>
                </a:moveTo>
                <a:lnTo>
                  <a:pt x="1785350" y="0"/>
                </a:lnTo>
                <a:lnTo>
                  <a:pt x="1784473" y="7312"/>
                </a:lnTo>
                <a:cubicBezTo>
                  <a:pt x="1759305" y="79334"/>
                  <a:pt x="1694328" y="154283"/>
                  <a:pt x="1602203" y="227809"/>
                </a:cubicBezTo>
                <a:cubicBezTo>
                  <a:pt x="1535405" y="281073"/>
                  <a:pt x="1456894" y="330697"/>
                  <a:pt x="1402601" y="357843"/>
                </a:cubicBezTo>
                <a:cubicBezTo>
                  <a:pt x="1373159" y="372564"/>
                  <a:pt x="1350444" y="396466"/>
                  <a:pt x="1325276" y="436909"/>
                </a:cubicBezTo>
                <a:cubicBezTo>
                  <a:pt x="1319815" y="445614"/>
                  <a:pt x="1237426" y="597177"/>
                  <a:pt x="1198407" y="657168"/>
                </a:cubicBezTo>
                <a:cubicBezTo>
                  <a:pt x="1153928" y="725628"/>
                  <a:pt x="1076525" y="794563"/>
                  <a:pt x="959153" y="878456"/>
                </a:cubicBezTo>
                <a:cubicBezTo>
                  <a:pt x="935054" y="895639"/>
                  <a:pt x="910780" y="912576"/>
                  <a:pt x="886340" y="929267"/>
                </a:cubicBezTo>
                <a:cubicBezTo>
                  <a:pt x="886083" y="929445"/>
                  <a:pt x="882586" y="931834"/>
                  <a:pt x="877263" y="935471"/>
                </a:cubicBezTo>
                <a:lnTo>
                  <a:pt x="862079" y="945851"/>
                </a:lnTo>
                <a:lnTo>
                  <a:pt x="848024" y="945851"/>
                </a:lnTo>
                <a:lnTo>
                  <a:pt x="881829" y="922698"/>
                </a:lnTo>
                <a:cubicBezTo>
                  <a:pt x="910559" y="903071"/>
                  <a:pt x="932878" y="887558"/>
                  <a:pt x="954563" y="872046"/>
                </a:cubicBezTo>
                <a:cubicBezTo>
                  <a:pt x="1071143" y="788628"/>
                  <a:pt x="1147992" y="720246"/>
                  <a:pt x="1191759" y="652815"/>
                </a:cubicBezTo>
                <a:cubicBezTo>
                  <a:pt x="1230540" y="593140"/>
                  <a:pt x="1312930" y="441657"/>
                  <a:pt x="1318549" y="432793"/>
                </a:cubicBezTo>
                <a:cubicBezTo>
                  <a:pt x="1344429" y="391163"/>
                  <a:pt x="1368093" y="366233"/>
                  <a:pt x="1399118" y="350720"/>
                </a:cubicBezTo>
                <a:cubicBezTo>
                  <a:pt x="1452858" y="323811"/>
                  <a:pt x="1530894" y="274504"/>
                  <a:pt x="1597217" y="221556"/>
                </a:cubicBezTo>
                <a:cubicBezTo>
                  <a:pt x="1688392" y="148902"/>
                  <a:pt x="1752420" y="74901"/>
                  <a:pt x="1777034" y="4700"/>
                </a:cubicBezTo>
                <a:close/>
                <a:moveTo>
                  <a:pt x="1418578" y="0"/>
                </a:moveTo>
                <a:lnTo>
                  <a:pt x="1463235" y="0"/>
                </a:lnTo>
                <a:lnTo>
                  <a:pt x="1463067" y="110"/>
                </a:lnTo>
                <a:cubicBezTo>
                  <a:pt x="1450008" y="3118"/>
                  <a:pt x="1435050" y="3019"/>
                  <a:pt x="1419874" y="427"/>
                </a:cubicBezTo>
                <a:close/>
                <a:moveTo>
                  <a:pt x="1274071" y="0"/>
                </a:moveTo>
                <a:lnTo>
                  <a:pt x="1282880" y="0"/>
                </a:lnTo>
                <a:lnTo>
                  <a:pt x="1284489" y="3073"/>
                </a:lnTo>
                <a:cubicBezTo>
                  <a:pt x="1296666" y="17997"/>
                  <a:pt x="1312554" y="31531"/>
                  <a:pt x="1331529" y="42057"/>
                </a:cubicBezTo>
                <a:cubicBezTo>
                  <a:pt x="1421041" y="91839"/>
                  <a:pt x="1511978" y="91363"/>
                  <a:pt x="1531606" y="20687"/>
                </a:cubicBezTo>
                <a:lnTo>
                  <a:pt x="1535469" y="0"/>
                </a:lnTo>
                <a:lnTo>
                  <a:pt x="1543497" y="0"/>
                </a:lnTo>
                <a:lnTo>
                  <a:pt x="1539283" y="22904"/>
                </a:lnTo>
                <a:lnTo>
                  <a:pt x="1539204" y="22824"/>
                </a:lnTo>
                <a:cubicBezTo>
                  <a:pt x="1517677" y="100386"/>
                  <a:pt x="1421041" y="100861"/>
                  <a:pt x="1327730" y="48942"/>
                </a:cubicBezTo>
                <a:cubicBezTo>
                  <a:pt x="1307608" y="37783"/>
                  <a:pt x="1290720" y="23309"/>
                  <a:pt x="1277796" y="7271"/>
                </a:cubicBezTo>
                <a:close/>
                <a:moveTo>
                  <a:pt x="973661" y="0"/>
                </a:moveTo>
                <a:lnTo>
                  <a:pt x="984782" y="0"/>
                </a:lnTo>
                <a:lnTo>
                  <a:pt x="960261" y="24803"/>
                </a:lnTo>
                <a:cubicBezTo>
                  <a:pt x="955117" y="29156"/>
                  <a:pt x="949973" y="32955"/>
                  <a:pt x="944749" y="36121"/>
                </a:cubicBezTo>
                <a:cubicBezTo>
                  <a:pt x="924963" y="48071"/>
                  <a:pt x="908738" y="51158"/>
                  <a:pt x="869799" y="53453"/>
                </a:cubicBezTo>
                <a:cubicBezTo>
                  <a:pt x="811311" y="56777"/>
                  <a:pt x="780761" y="61684"/>
                  <a:pt x="729555" y="80916"/>
                </a:cubicBezTo>
                <a:cubicBezTo>
                  <a:pt x="687292" y="96745"/>
                  <a:pt x="659749" y="123655"/>
                  <a:pt x="641150" y="164810"/>
                </a:cubicBezTo>
                <a:cubicBezTo>
                  <a:pt x="625876" y="198604"/>
                  <a:pt x="617407" y="236594"/>
                  <a:pt x="606248" y="310356"/>
                </a:cubicBezTo>
                <a:lnTo>
                  <a:pt x="601103" y="344705"/>
                </a:lnTo>
                <a:lnTo>
                  <a:pt x="595563" y="380874"/>
                </a:lnTo>
                <a:cubicBezTo>
                  <a:pt x="591052" y="409050"/>
                  <a:pt x="586699" y="433664"/>
                  <a:pt x="581634" y="457882"/>
                </a:cubicBezTo>
                <a:cubicBezTo>
                  <a:pt x="573086" y="498879"/>
                  <a:pt x="545702" y="604537"/>
                  <a:pt x="543407" y="620841"/>
                </a:cubicBezTo>
                <a:cubicBezTo>
                  <a:pt x="538737" y="653844"/>
                  <a:pt x="546177" y="669752"/>
                  <a:pt x="575144" y="686531"/>
                </a:cubicBezTo>
                <a:cubicBezTo>
                  <a:pt x="585828" y="692625"/>
                  <a:pt x="599678" y="699036"/>
                  <a:pt x="618832" y="706713"/>
                </a:cubicBezTo>
                <a:cubicBezTo>
                  <a:pt x="662045" y="723966"/>
                  <a:pt x="699401" y="730852"/>
                  <a:pt x="737311" y="728873"/>
                </a:cubicBezTo>
                <a:cubicBezTo>
                  <a:pt x="790259" y="726182"/>
                  <a:pt x="826903" y="713598"/>
                  <a:pt x="956146" y="659226"/>
                </a:cubicBezTo>
                <a:cubicBezTo>
                  <a:pt x="1084439" y="605170"/>
                  <a:pt x="1177118" y="461285"/>
                  <a:pt x="1238771" y="265877"/>
                </a:cubicBezTo>
                <a:cubicBezTo>
                  <a:pt x="1250564" y="228680"/>
                  <a:pt x="1271379" y="203670"/>
                  <a:pt x="1301849" y="186733"/>
                </a:cubicBezTo>
                <a:cubicBezTo>
                  <a:pt x="1325039" y="173832"/>
                  <a:pt x="1347279" y="167343"/>
                  <a:pt x="1395794" y="156974"/>
                </a:cubicBezTo>
                <a:cubicBezTo>
                  <a:pt x="1410990" y="153809"/>
                  <a:pt x="1413839" y="153096"/>
                  <a:pt x="1420487" y="151592"/>
                </a:cubicBezTo>
                <a:cubicBezTo>
                  <a:pt x="1492667" y="135289"/>
                  <a:pt x="1533189" y="114395"/>
                  <a:pt x="1563739" y="67145"/>
                </a:cubicBezTo>
                <a:cubicBezTo>
                  <a:pt x="1573553" y="51969"/>
                  <a:pt x="1581600" y="36933"/>
                  <a:pt x="1587946" y="22119"/>
                </a:cubicBezTo>
                <a:lnTo>
                  <a:pt x="1595034" y="0"/>
                </a:lnTo>
                <a:lnTo>
                  <a:pt x="1603293" y="0"/>
                </a:lnTo>
                <a:lnTo>
                  <a:pt x="1595380" y="24858"/>
                </a:lnTo>
                <a:cubicBezTo>
                  <a:pt x="1588835" y="40198"/>
                  <a:pt x="1580528" y="55749"/>
                  <a:pt x="1570387" y="71419"/>
                </a:cubicBezTo>
                <a:cubicBezTo>
                  <a:pt x="1538413" y="120805"/>
                  <a:pt x="1496229" y="142649"/>
                  <a:pt x="1422228" y="159349"/>
                </a:cubicBezTo>
                <a:cubicBezTo>
                  <a:pt x="1415501" y="160932"/>
                  <a:pt x="1412731" y="161485"/>
                  <a:pt x="1397456" y="164731"/>
                </a:cubicBezTo>
                <a:cubicBezTo>
                  <a:pt x="1349653" y="174940"/>
                  <a:pt x="1327967" y="181193"/>
                  <a:pt x="1305649" y="193618"/>
                </a:cubicBezTo>
                <a:cubicBezTo>
                  <a:pt x="1276919" y="209605"/>
                  <a:pt x="1257449" y="233032"/>
                  <a:pt x="1246290" y="268331"/>
                </a:cubicBezTo>
                <a:cubicBezTo>
                  <a:pt x="1184003" y="465638"/>
                  <a:pt x="1090217" y="611343"/>
                  <a:pt x="959153" y="666507"/>
                </a:cubicBezTo>
                <a:cubicBezTo>
                  <a:pt x="828961" y="721355"/>
                  <a:pt x="791921" y="734017"/>
                  <a:pt x="737707" y="736867"/>
                </a:cubicBezTo>
                <a:cubicBezTo>
                  <a:pt x="698609" y="738846"/>
                  <a:pt x="660145" y="731723"/>
                  <a:pt x="615824" y="713994"/>
                </a:cubicBezTo>
                <a:cubicBezTo>
                  <a:pt x="600484" y="708185"/>
                  <a:pt x="585568" y="701307"/>
                  <a:pt x="571186" y="693416"/>
                </a:cubicBezTo>
                <a:cubicBezTo>
                  <a:pt x="539370" y="674976"/>
                  <a:pt x="530506" y="655902"/>
                  <a:pt x="535571" y="619733"/>
                </a:cubicBezTo>
                <a:cubicBezTo>
                  <a:pt x="537946" y="602875"/>
                  <a:pt x="565409" y="496821"/>
                  <a:pt x="573877" y="456299"/>
                </a:cubicBezTo>
                <a:cubicBezTo>
                  <a:pt x="578864" y="432160"/>
                  <a:pt x="583296" y="407705"/>
                  <a:pt x="587728" y="379608"/>
                </a:cubicBezTo>
                <a:cubicBezTo>
                  <a:pt x="591517" y="356166"/>
                  <a:pt x="595079" y="332683"/>
                  <a:pt x="598412" y="309170"/>
                </a:cubicBezTo>
                <a:cubicBezTo>
                  <a:pt x="609651" y="234694"/>
                  <a:pt x="618198" y="196230"/>
                  <a:pt x="633948" y="161565"/>
                </a:cubicBezTo>
                <a:cubicBezTo>
                  <a:pt x="653418" y="118589"/>
                  <a:pt x="682464" y="90097"/>
                  <a:pt x="726705" y="73477"/>
                </a:cubicBezTo>
                <a:cubicBezTo>
                  <a:pt x="778862" y="53928"/>
                  <a:pt x="810124" y="48942"/>
                  <a:pt x="869403" y="45539"/>
                </a:cubicBezTo>
                <a:cubicBezTo>
                  <a:pt x="906997" y="43402"/>
                  <a:pt x="922272" y="40473"/>
                  <a:pt x="940634" y="29314"/>
                </a:cubicBezTo>
                <a:cubicBezTo>
                  <a:pt x="945461" y="26386"/>
                  <a:pt x="950289" y="22904"/>
                  <a:pt x="955038" y="18788"/>
                </a:cubicBezTo>
                <a:close/>
                <a:moveTo>
                  <a:pt x="693637" y="0"/>
                </a:moveTo>
                <a:lnTo>
                  <a:pt x="720277" y="0"/>
                </a:lnTo>
                <a:lnTo>
                  <a:pt x="662658" y="41844"/>
                </a:lnTo>
                <a:cubicBezTo>
                  <a:pt x="586175" y="110996"/>
                  <a:pt x="538183" y="201118"/>
                  <a:pt x="538183" y="305529"/>
                </a:cubicBezTo>
                <a:cubicBezTo>
                  <a:pt x="538183" y="378342"/>
                  <a:pt x="512224" y="442370"/>
                  <a:pt x="457852" y="529350"/>
                </a:cubicBezTo>
                <a:lnTo>
                  <a:pt x="428726" y="575016"/>
                </a:lnTo>
                <a:cubicBezTo>
                  <a:pt x="417725" y="592349"/>
                  <a:pt x="410127" y="604854"/>
                  <a:pt x="403637" y="616567"/>
                </a:cubicBezTo>
                <a:cubicBezTo>
                  <a:pt x="387650" y="645296"/>
                  <a:pt x="379894" y="667061"/>
                  <a:pt x="379894" y="685423"/>
                </a:cubicBezTo>
                <a:cubicBezTo>
                  <a:pt x="379894" y="718584"/>
                  <a:pt x="402609" y="730298"/>
                  <a:pt x="474076" y="744940"/>
                </a:cubicBezTo>
                <a:lnTo>
                  <a:pt x="478904" y="745889"/>
                </a:lnTo>
                <a:cubicBezTo>
                  <a:pt x="544357" y="759344"/>
                  <a:pt x="571503" y="770662"/>
                  <a:pt x="584958" y="800895"/>
                </a:cubicBezTo>
                <a:cubicBezTo>
                  <a:pt x="610047" y="857404"/>
                  <a:pt x="869878" y="800895"/>
                  <a:pt x="1017087" y="718109"/>
                </a:cubicBezTo>
                <a:cubicBezTo>
                  <a:pt x="1135646" y="651390"/>
                  <a:pt x="1282142" y="457011"/>
                  <a:pt x="1282142" y="376759"/>
                </a:cubicBezTo>
                <a:cubicBezTo>
                  <a:pt x="1282142" y="330064"/>
                  <a:pt x="1309606" y="301730"/>
                  <a:pt x="1362553" y="277432"/>
                </a:cubicBezTo>
                <a:cubicBezTo>
                  <a:pt x="1371259" y="273475"/>
                  <a:pt x="1400938" y="260970"/>
                  <a:pt x="1406241" y="258596"/>
                </a:cubicBezTo>
                <a:cubicBezTo>
                  <a:pt x="1412098" y="255905"/>
                  <a:pt x="1416688" y="253531"/>
                  <a:pt x="1420487" y="251235"/>
                </a:cubicBezTo>
                <a:cubicBezTo>
                  <a:pt x="1427768" y="246883"/>
                  <a:pt x="1435129" y="243321"/>
                  <a:pt x="1446209" y="238414"/>
                </a:cubicBezTo>
                <a:cubicBezTo>
                  <a:pt x="1506755" y="211901"/>
                  <a:pt x="1531290" y="194885"/>
                  <a:pt x="1576560" y="134576"/>
                </a:cubicBezTo>
                <a:cubicBezTo>
                  <a:pt x="1584633" y="123813"/>
                  <a:pt x="1635682" y="60022"/>
                  <a:pt x="1643596" y="46647"/>
                </a:cubicBezTo>
                <a:cubicBezTo>
                  <a:pt x="1648909" y="37714"/>
                  <a:pt x="1652830" y="28736"/>
                  <a:pt x="1655656" y="17981"/>
                </a:cubicBezTo>
                <a:lnTo>
                  <a:pt x="1658167" y="0"/>
                </a:lnTo>
                <a:lnTo>
                  <a:pt x="1674692" y="0"/>
                </a:lnTo>
                <a:lnTo>
                  <a:pt x="1673513" y="10458"/>
                </a:lnTo>
                <a:cubicBezTo>
                  <a:pt x="1670347" y="27929"/>
                  <a:pt x="1665203" y="41265"/>
                  <a:pt x="1657288" y="54640"/>
                </a:cubicBezTo>
                <a:cubicBezTo>
                  <a:pt x="1648582" y="69203"/>
                  <a:pt x="1596663" y="134181"/>
                  <a:pt x="1589223" y="144074"/>
                </a:cubicBezTo>
                <a:cubicBezTo>
                  <a:pt x="1542053" y="206915"/>
                  <a:pt x="1515382" y="225434"/>
                  <a:pt x="1452620" y="252976"/>
                </a:cubicBezTo>
                <a:cubicBezTo>
                  <a:pt x="1442014" y="257567"/>
                  <a:pt x="1435208" y="260891"/>
                  <a:pt x="1428639" y="264848"/>
                </a:cubicBezTo>
                <a:cubicBezTo>
                  <a:pt x="1424286" y="267460"/>
                  <a:pt x="1419142" y="270072"/>
                  <a:pt x="1412810" y="272921"/>
                </a:cubicBezTo>
                <a:cubicBezTo>
                  <a:pt x="1407191" y="275533"/>
                  <a:pt x="1377512" y="287959"/>
                  <a:pt x="1369122" y="291837"/>
                </a:cubicBezTo>
                <a:cubicBezTo>
                  <a:pt x="1321240" y="313839"/>
                  <a:pt x="1297971" y="337741"/>
                  <a:pt x="1297971" y="376759"/>
                </a:cubicBezTo>
                <a:cubicBezTo>
                  <a:pt x="1297971" y="463581"/>
                  <a:pt x="1147992" y="662629"/>
                  <a:pt x="1024843" y="731881"/>
                </a:cubicBezTo>
                <a:cubicBezTo>
                  <a:pt x="960103" y="768287"/>
                  <a:pt x="856265" y="805960"/>
                  <a:pt x="765407" y="825746"/>
                </a:cubicBezTo>
                <a:cubicBezTo>
                  <a:pt x="659908" y="848698"/>
                  <a:pt x="587411" y="845374"/>
                  <a:pt x="570554" y="807385"/>
                </a:cubicBezTo>
                <a:cubicBezTo>
                  <a:pt x="560106" y="783879"/>
                  <a:pt x="535730" y="773669"/>
                  <a:pt x="475738" y="761402"/>
                </a:cubicBezTo>
                <a:lnTo>
                  <a:pt x="470990" y="760452"/>
                </a:lnTo>
                <a:cubicBezTo>
                  <a:pt x="432683" y="752616"/>
                  <a:pt x="416063" y="748184"/>
                  <a:pt x="399522" y="739558"/>
                </a:cubicBezTo>
                <a:cubicBezTo>
                  <a:pt x="376412" y="727686"/>
                  <a:pt x="364065" y="710274"/>
                  <a:pt x="364065" y="685423"/>
                </a:cubicBezTo>
                <a:cubicBezTo>
                  <a:pt x="364065" y="663737"/>
                  <a:pt x="372613" y="639756"/>
                  <a:pt x="389787" y="608890"/>
                </a:cubicBezTo>
                <a:cubicBezTo>
                  <a:pt x="396515" y="596781"/>
                  <a:pt x="404191" y="584118"/>
                  <a:pt x="415351" y="566548"/>
                </a:cubicBezTo>
                <a:cubicBezTo>
                  <a:pt x="414084" y="568526"/>
                  <a:pt x="437749" y="531724"/>
                  <a:pt x="444397" y="520960"/>
                </a:cubicBezTo>
                <a:cubicBezTo>
                  <a:pt x="497345" y="436276"/>
                  <a:pt x="522354" y="374543"/>
                  <a:pt x="522354" y="305529"/>
                </a:cubicBezTo>
                <a:cubicBezTo>
                  <a:pt x="522354" y="196250"/>
                  <a:pt x="572304" y="102330"/>
                  <a:pt x="651637" y="30514"/>
                </a:cubicBezTo>
                <a:close/>
                <a:moveTo>
                  <a:pt x="593681" y="0"/>
                </a:moveTo>
                <a:lnTo>
                  <a:pt x="606259" y="0"/>
                </a:lnTo>
                <a:lnTo>
                  <a:pt x="594051" y="9951"/>
                </a:lnTo>
                <a:cubicBezTo>
                  <a:pt x="557430" y="40187"/>
                  <a:pt x="555279" y="43956"/>
                  <a:pt x="548630" y="57252"/>
                </a:cubicBezTo>
                <a:cubicBezTo>
                  <a:pt x="544040" y="66433"/>
                  <a:pt x="541666" y="75455"/>
                  <a:pt x="536996" y="98566"/>
                </a:cubicBezTo>
                <a:cubicBezTo>
                  <a:pt x="529240" y="137267"/>
                  <a:pt x="526233" y="151039"/>
                  <a:pt x="518239" y="181193"/>
                </a:cubicBezTo>
                <a:cubicBezTo>
                  <a:pt x="511116" y="208339"/>
                  <a:pt x="505180" y="235011"/>
                  <a:pt x="499323" y="264770"/>
                </a:cubicBezTo>
                <a:cubicBezTo>
                  <a:pt x="495730" y="283067"/>
                  <a:pt x="492326" y="301405"/>
                  <a:pt x="489114" y="319775"/>
                </a:cubicBezTo>
                <a:lnTo>
                  <a:pt x="486027" y="336791"/>
                </a:lnTo>
                <a:cubicBezTo>
                  <a:pt x="470356" y="421317"/>
                  <a:pt x="456190" y="461364"/>
                  <a:pt x="422395" y="499354"/>
                </a:cubicBezTo>
                <a:cubicBezTo>
                  <a:pt x="409283" y="513259"/>
                  <a:pt x="395156" y="526168"/>
                  <a:pt x="380132" y="537976"/>
                </a:cubicBezTo>
                <a:cubicBezTo>
                  <a:pt x="376807" y="540667"/>
                  <a:pt x="336602" y="573354"/>
                  <a:pt x="324176" y="583722"/>
                </a:cubicBezTo>
                <a:cubicBezTo>
                  <a:pt x="244715" y="650203"/>
                  <a:pt x="207676" y="699669"/>
                  <a:pt x="214719" y="748184"/>
                </a:cubicBezTo>
                <a:cubicBezTo>
                  <a:pt x="218281" y="772719"/>
                  <a:pt x="234030" y="795909"/>
                  <a:pt x="263552" y="818069"/>
                </a:cubicBezTo>
                <a:cubicBezTo>
                  <a:pt x="287295" y="835876"/>
                  <a:pt x="306211" y="854634"/>
                  <a:pt x="320852" y="874420"/>
                </a:cubicBezTo>
                <a:lnTo>
                  <a:pt x="355018" y="945851"/>
                </a:lnTo>
                <a:lnTo>
                  <a:pt x="346335" y="945851"/>
                </a:lnTo>
                <a:lnTo>
                  <a:pt x="314521" y="879169"/>
                </a:lnTo>
                <a:cubicBezTo>
                  <a:pt x="298704" y="858306"/>
                  <a:pt x="279934" y="839858"/>
                  <a:pt x="258803" y="824401"/>
                </a:cubicBezTo>
                <a:cubicBezTo>
                  <a:pt x="227699" y="801053"/>
                  <a:pt x="210762" y="776043"/>
                  <a:pt x="206884" y="749292"/>
                </a:cubicBezTo>
                <a:cubicBezTo>
                  <a:pt x="199207" y="696978"/>
                  <a:pt x="237513" y="645929"/>
                  <a:pt x="319032" y="577628"/>
                </a:cubicBezTo>
                <a:cubicBezTo>
                  <a:pt x="331537" y="567181"/>
                  <a:pt x="371822" y="534573"/>
                  <a:pt x="375145" y="531882"/>
                </a:cubicBezTo>
                <a:cubicBezTo>
                  <a:pt x="389853" y="520335"/>
                  <a:pt x="403688" y="507711"/>
                  <a:pt x="416538" y="494130"/>
                </a:cubicBezTo>
                <a:cubicBezTo>
                  <a:pt x="448988" y="457486"/>
                  <a:pt x="462838" y="418547"/>
                  <a:pt x="478271" y="335287"/>
                </a:cubicBezTo>
                <a:cubicBezTo>
                  <a:pt x="480432" y="323772"/>
                  <a:pt x="482543" y="312240"/>
                  <a:pt x="484603" y="300701"/>
                </a:cubicBezTo>
                <a:cubicBezTo>
                  <a:pt x="487214" y="285901"/>
                  <a:pt x="489351" y="274583"/>
                  <a:pt x="491567" y="263266"/>
                </a:cubicBezTo>
                <a:cubicBezTo>
                  <a:pt x="497424" y="233349"/>
                  <a:pt x="503439" y="206440"/>
                  <a:pt x="510562" y="179135"/>
                </a:cubicBezTo>
                <a:cubicBezTo>
                  <a:pt x="518476" y="149218"/>
                  <a:pt x="521484" y="135605"/>
                  <a:pt x="529240" y="97062"/>
                </a:cubicBezTo>
                <a:cubicBezTo>
                  <a:pt x="533988" y="73160"/>
                  <a:pt x="536600" y="63742"/>
                  <a:pt x="541587" y="53770"/>
                </a:cubicBezTo>
                <a:cubicBezTo>
                  <a:pt x="548828" y="39227"/>
                  <a:pt x="550861" y="35369"/>
                  <a:pt x="588087" y="4566"/>
                </a:cubicBezTo>
                <a:close/>
                <a:moveTo>
                  <a:pt x="528919" y="0"/>
                </a:moveTo>
                <a:lnTo>
                  <a:pt x="537525" y="0"/>
                </a:lnTo>
                <a:lnTo>
                  <a:pt x="521730" y="35365"/>
                </a:lnTo>
                <a:cubicBezTo>
                  <a:pt x="514806" y="56124"/>
                  <a:pt x="508583" y="80540"/>
                  <a:pt x="502489" y="109804"/>
                </a:cubicBezTo>
                <a:cubicBezTo>
                  <a:pt x="460543" y="311227"/>
                  <a:pt x="435137" y="376521"/>
                  <a:pt x="359237" y="467617"/>
                </a:cubicBezTo>
                <a:cubicBezTo>
                  <a:pt x="338185" y="492864"/>
                  <a:pt x="314283" y="516370"/>
                  <a:pt x="273761" y="553410"/>
                </a:cubicBezTo>
                <a:cubicBezTo>
                  <a:pt x="207596" y="613876"/>
                  <a:pt x="200632" y="620524"/>
                  <a:pt x="180212" y="643793"/>
                </a:cubicBezTo>
                <a:cubicBezTo>
                  <a:pt x="152512" y="675530"/>
                  <a:pt x="138503" y="702043"/>
                  <a:pt x="138503" y="726261"/>
                </a:cubicBezTo>
                <a:cubicBezTo>
                  <a:pt x="138503" y="751429"/>
                  <a:pt x="143885" y="766625"/>
                  <a:pt x="168578" y="822185"/>
                </a:cubicBezTo>
                <a:cubicBezTo>
                  <a:pt x="185476" y="860174"/>
                  <a:pt x="195844" y="890585"/>
                  <a:pt x="198940" y="919117"/>
                </a:cubicBezTo>
                <a:lnTo>
                  <a:pt x="194799" y="945851"/>
                </a:lnTo>
                <a:lnTo>
                  <a:pt x="186959" y="945851"/>
                </a:lnTo>
                <a:lnTo>
                  <a:pt x="191006" y="919473"/>
                </a:lnTo>
                <a:cubicBezTo>
                  <a:pt x="187949" y="891951"/>
                  <a:pt x="177838" y="862430"/>
                  <a:pt x="161297" y="825271"/>
                </a:cubicBezTo>
                <a:cubicBezTo>
                  <a:pt x="136050" y="768525"/>
                  <a:pt x="130589" y="752933"/>
                  <a:pt x="130589" y="726182"/>
                </a:cubicBezTo>
                <a:cubicBezTo>
                  <a:pt x="130589" y="699669"/>
                  <a:pt x="145389" y="671573"/>
                  <a:pt x="174276" y="638569"/>
                </a:cubicBezTo>
                <a:cubicBezTo>
                  <a:pt x="194933" y="614826"/>
                  <a:pt x="201977" y="608257"/>
                  <a:pt x="268458" y="547553"/>
                </a:cubicBezTo>
                <a:cubicBezTo>
                  <a:pt x="308743" y="510672"/>
                  <a:pt x="332407" y="487403"/>
                  <a:pt x="353143" y="462472"/>
                </a:cubicBezTo>
                <a:cubicBezTo>
                  <a:pt x="428014" y="372564"/>
                  <a:pt x="453024" y="308378"/>
                  <a:pt x="494812" y="108063"/>
                </a:cubicBezTo>
                <a:cubicBezTo>
                  <a:pt x="500985" y="78285"/>
                  <a:pt x="507352" y="53365"/>
                  <a:pt x="514478" y="32119"/>
                </a:cubicBezTo>
                <a:close/>
                <a:moveTo>
                  <a:pt x="468142" y="0"/>
                </a:moveTo>
                <a:lnTo>
                  <a:pt x="476206" y="0"/>
                </a:lnTo>
                <a:lnTo>
                  <a:pt x="467208" y="43968"/>
                </a:lnTo>
                <a:cubicBezTo>
                  <a:pt x="458668" y="84607"/>
                  <a:pt x="452865" y="108261"/>
                  <a:pt x="446929" y="125950"/>
                </a:cubicBezTo>
                <a:cubicBezTo>
                  <a:pt x="393111" y="287721"/>
                  <a:pt x="310326" y="459623"/>
                  <a:pt x="232210" y="531170"/>
                </a:cubicBezTo>
                <a:cubicBezTo>
                  <a:pt x="191768" y="568368"/>
                  <a:pt x="168103" y="587125"/>
                  <a:pt x="144360" y="601292"/>
                </a:cubicBezTo>
                <a:cubicBezTo>
                  <a:pt x="137237" y="605566"/>
                  <a:pt x="129797" y="609523"/>
                  <a:pt x="121249" y="613718"/>
                </a:cubicBezTo>
                <a:cubicBezTo>
                  <a:pt x="117767" y="615459"/>
                  <a:pt x="45271" y="648541"/>
                  <a:pt x="9656" y="666428"/>
                </a:cubicBezTo>
                <a:lnTo>
                  <a:pt x="0" y="671335"/>
                </a:lnTo>
                <a:lnTo>
                  <a:pt x="0" y="662392"/>
                </a:lnTo>
                <a:lnTo>
                  <a:pt x="6174" y="659305"/>
                </a:lnTo>
                <a:cubicBezTo>
                  <a:pt x="41947" y="641418"/>
                  <a:pt x="114364" y="608336"/>
                  <a:pt x="117767" y="606674"/>
                </a:cubicBezTo>
                <a:cubicBezTo>
                  <a:pt x="125416" y="602907"/>
                  <a:pt x="132914" y="598839"/>
                  <a:pt x="140244" y="594485"/>
                </a:cubicBezTo>
                <a:cubicBezTo>
                  <a:pt x="163513" y="580635"/>
                  <a:pt x="186781" y="562116"/>
                  <a:pt x="226828" y="525392"/>
                </a:cubicBezTo>
                <a:cubicBezTo>
                  <a:pt x="303678" y="454954"/>
                  <a:pt x="385909" y="283922"/>
                  <a:pt x="439490" y="123417"/>
                </a:cubicBezTo>
                <a:cubicBezTo>
                  <a:pt x="445248" y="106085"/>
                  <a:pt x="451006" y="82608"/>
                  <a:pt x="459501" y="42204"/>
                </a:cubicBezTo>
                <a:close/>
                <a:moveTo>
                  <a:pt x="346749" y="0"/>
                </a:moveTo>
                <a:lnTo>
                  <a:pt x="354691" y="0"/>
                </a:lnTo>
                <a:lnTo>
                  <a:pt x="352194" y="21795"/>
                </a:lnTo>
                <a:cubicBezTo>
                  <a:pt x="352194" y="151118"/>
                  <a:pt x="223188" y="376205"/>
                  <a:pt x="113019" y="452421"/>
                </a:cubicBezTo>
                <a:cubicBezTo>
                  <a:pt x="96082" y="464135"/>
                  <a:pt x="47804" y="492943"/>
                  <a:pt x="0" y="521118"/>
                </a:cubicBezTo>
                <a:lnTo>
                  <a:pt x="0" y="511938"/>
                </a:lnTo>
                <a:lnTo>
                  <a:pt x="0" y="511859"/>
                </a:lnTo>
                <a:cubicBezTo>
                  <a:pt x="36682" y="490711"/>
                  <a:pt x="72861" y="468701"/>
                  <a:pt x="108507" y="445852"/>
                </a:cubicBezTo>
                <a:cubicBezTo>
                  <a:pt x="216619" y="370981"/>
                  <a:pt x="344279" y="148268"/>
                  <a:pt x="344279" y="21716"/>
                </a:cubicBezTo>
                <a:close/>
                <a:moveTo>
                  <a:pt x="254265" y="0"/>
                </a:moveTo>
                <a:lnTo>
                  <a:pt x="262784" y="0"/>
                </a:lnTo>
                <a:lnTo>
                  <a:pt x="255835" y="17640"/>
                </a:lnTo>
                <a:cubicBezTo>
                  <a:pt x="220695" y="102028"/>
                  <a:pt x="185792" y="166037"/>
                  <a:pt x="153145" y="198684"/>
                </a:cubicBezTo>
                <a:cubicBezTo>
                  <a:pt x="130984" y="220844"/>
                  <a:pt x="113098" y="243321"/>
                  <a:pt x="70834" y="301255"/>
                </a:cubicBezTo>
                <a:cubicBezTo>
                  <a:pt x="43925" y="338295"/>
                  <a:pt x="21527" y="366549"/>
                  <a:pt x="0" y="389106"/>
                </a:cubicBezTo>
                <a:lnTo>
                  <a:pt x="0" y="376838"/>
                </a:lnTo>
                <a:cubicBezTo>
                  <a:pt x="21686" y="353253"/>
                  <a:pt x="45350" y="322861"/>
                  <a:pt x="75029" y="282102"/>
                </a:cubicBezTo>
                <a:cubicBezTo>
                  <a:pt x="106924" y="238414"/>
                  <a:pt x="125049" y="215620"/>
                  <a:pt x="147605" y="193143"/>
                </a:cubicBezTo>
                <a:cubicBezTo>
                  <a:pt x="179540" y="161169"/>
                  <a:pt x="214047" y="97577"/>
                  <a:pt x="248910" y="13624"/>
                </a:cubicBezTo>
                <a:close/>
                <a:moveTo>
                  <a:pt x="171488" y="0"/>
                </a:moveTo>
                <a:lnTo>
                  <a:pt x="189363" y="0"/>
                </a:lnTo>
                <a:lnTo>
                  <a:pt x="115571" y="137168"/>
                </a:lnTo>
                <a:cubicBezTo>
                  <a:pt x="82330" y="186871"/>
                  <a:pt x="43451" y="235525"/>
                  <a:pt x="0" y="282814"/>
                </a:cubicBezTo>
                <a:lnTo>
                  <a:pt x="0" y="259308"/>
                </a:lnTo>
                <a:lnTo>
                  <a:pt x="0" y="259229"/>
                </a:lnTo>
                <a:cubicBezTo>
                  <a:pt x="40087" y="214473"/>
                  <a:pt x="75959" y="168569"/>
                  <a:pt x="106697" y="121795"/>
                </a:cubicBezTo>
                <a:close/>
                <a:moveTo>
                  <a:pt x="88169" y="0"/>
                </a:moveTo>
                <a:lnTo>
                  <a:pt x="96359" y="0"/>
                </a:lnTo>
                <a:lnTo>
                  <a:pt x="76947" y="27614"/>
                </a:lnTo>
                <a:cubicBezTo>
                  <a:pt x="65927" y="43714"/>
                  <a:pt x="54352" y="61151"/>
                  <a:pt x="42896" y="79334"/>
                </a:cubicBezTo>
                <a:lnTo>
                  <a:pt x="0" y="148268"/>
                </a:lnTo>
                <a:lnTo>
                  <a:pt x="0" y="133231"/>
                </a:lnTo>
                <a:lnTo>
                  <a:pt x="36249" y="75060"/>
                </a:lnTo>
                <a:close/>
                <a:moveTo>
                  <a:pt x="0" y="0"/>
                </a:moveTo>
                <a:lnTo>
                  <a:pt x="4300" y="0"/>
                </a:lnTo>
                <a:lnTo>
                  <a:pt x="0" y="9924"/>
                </a:lnTo>
                <a:close/>
              </a:path>
            </a:pathLst>
          </a:custGeom>
          <a:gradFill flip="none" rotWithShape="1">
            <a:gsLst>
              <a:gs pos="45000">
                <a:srgbClr val="96620E">
                  <a:alpha val="10000"/>
                </a:srgbClr>
              </a:gs>
              <a:gs pos="100000">
                <a:srgbClr val="96620E">
                  <a:alpha val="30000"/>
                </a:srgbClr>
              </a:gs>
            </a:gsLst>
            <a:lin ang="0" scaled="1"/>
            <a:tileRect/>
          </a:gradFill>
          <a:ln w="2032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HelveticaExt-Normal"/>
              <a:ea typeface="OPPOSans B" panose="00020600040101010101" pitchFamily="18" charset="-122"/>
              <a:cs typeface="+mn-ea"/>
            </a:endParaRPr>
          </a:p>
        </p:txBody>
      </p:sp>
      <p:sp>
        <p:nvSpPr>
          <p:cNvPr id="27" name="矩形 26"/>
          <p:cNvSpPr/>
          <p:nvPr>
            <p:custDataLst>
              <p:tags r:id="rId4"/>
            </p:custDataLst>
          </p:nvPr>
        </p:nvSpPr>
        <p:spPr>
          <a:xfrm>
            <a:off x="6630670" y="2080458"/>
            <a:ext cx="4532854" cy="6756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chemeClr val="tx1"/>
                </a:solidFill>
                <a:effectLst/>
                <a:uLnTx/>
                <a:uFillTx/>
                <a:latin typeface="字魂241号-秋枫体" panose="00000500000000000000" charset="-122"/>
                <a:ea typeface="字魂241号-秋枫体" panose="00000500000000000000" charset="-122"/>
                <a:cs typeface="华康行楷体 W5" panose="03000509000000000000" charset="-122"/>
                <a:sym typeface="华康行楷体 W5" panose="03000509000000000000" charset="-122"/>
              </a:rPr>
              <a:t>2010</a:t>
            </a:r>
            <a:r>
              <a:rPr kumimoji="0" lang="zh-CN" altLang="en-US" sz="1800" b="0" i="0" u="none" strike="noStrike" kern="1200" cap="none" spc="0" normalizeH="0" baseline="0" noProof="0" dirty="0">
                <a:ln>
                  <a:noFill/>
                </a:ln>
                <a:solidFill>
                  <a:schemeClr val="tx1"/>
                </a:solidFill>
                <a:effectLst/>
                <a:uLnTx/>
                <a:uFillTx/>
                <a:latin typeface="字魂241号-秋枫体" panose="00000500000000000000" charset="-122"/>
                <a:ea typeface="字魂241号-秋枫体" panose="00000500000000000000" charset="-122"/>
                <a:cs typeface="华康行楷体 W5" panose="03000509000000000000" charset="-122"/>
                <a:sym typeface="华康行楷体 W5" panose="03000509000000000000" charset="-122"/>
              </a:rPr>
              <a:t>年</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字魂241号-秋枫体" panose="00000500000000000000" charset="-122"/>
                <a:ea typeface="字魂241号-秋枫体" panose="00000500000000000000" charset="-122"/>
                <a:cs typeface="华康行楷体 W5" panose="03000509000000000000" charset="-122"/>
                <a:sym typeface="华康行楷体 W5" panose="03000509000000000000" charset="-122"/>
              </a:rPr>
              <a:t>中央累计拨付资金拉动汽车消费情况</a:t>
            </a:r>
          </a:p>
        </p:txBody>
      </p:sp>
      <p:sp>
        <p:nvSpPr>
          <p:cNvPr id="34" name="文本框 33"/>
          <p:cNvSpPr txBox="1"/>
          <p:nvPr/>
        </p:nvSpPr>
        <p:spPr>
          <a:xfrm>
            <a:off x="7329170" y="5663565"/>
            <a:ext cx="1223010" cy="368300"/>
          </a:xfrm>
          <a:prstGeom prst="rect">
            <a:avLst/>
          </a:prstGeom>
          <a:noFill/>
        </p:spPr>
        <p:txBody>
          <a:bodyPr wrap="square" rtlCol="0">
            <a:spAutoFit/>
          </a:bodyPr>
          <a:lstStyle/>
          <a:p>
            <a:r>
              <a:rPr lang="zh-CN">
                <a:solidFill>
                  <a:schemeClr val="bg1"/>
                </a:solidFill>
                <a:sym typeface="+mn-ea"/>
              </a:rPr>
              <a:t>补贴资金</a:t>
            </a:r>
            <a:endParaRPr lang="zh-CN">
              <a:solidFill>
                <a:schemeClr val="bg1"/>
              </a:solidFill>
            </a:endParaRPr>
          </a:p>
        </p:txBody>
      </p:sp>
      <p:graphicFrame>
        <p:nvGraphicFramePr>
          <p:cNvPr id="36" name="图表 35"/>
          <p:cNvGraphicFramePr/>
          <p:nvPr/>
        </p:nvGraphicFramePr>
        <p:xfrm>
          <a:off x="6540500" y="3139440"/>
          <a:ext cx="4502150" cy="2637790"/>
        </p:xfrm>
        <a:graphic>
          <a:graphicData uri="http://schemas.openxmlformats.org/drawingml/2006/chart">
            <c:chart xmlns:c="http://schemas.openxmlformats.org/drawingml/2006/chart" xmlns:r="http://schemas.openxmlformats.org/officeDocument/2006/relationships" r:id="rId7"/>
          </a:graphicData>
        </a:graphic>
      </p:graphicFrame>
      <p:sp>
        <p:nvSpPr>
          <p:cNvPr id="39" name="文本框 38"/>
          <p:cNvSpPr txBox="1"/>
          <p:nvPr/>
        </p:nvSpPr>
        <p:spPr>
          <a:xfrm>
            <a:off x="9399270" y="5673725"/>
            <a:ext cx="1210310" cy="368300"/>
          </a:xfrm>
          <a:prstGeom prst="rect">
            <a:avLst/>
          </a:prstGeom>
          <a:noFill/>
        </p:spPr>
        <p:txBody>
          <a:bodyPr wrap="square" rtlCol="0">
            <a:spAutoFit/>
          </a:bodyPr>
          <a:lstStyle/>
          <a:p>
            <a:r>
              <a:rPr lang="zh-CN">
                <a:solidFill>
                  <a:schemeClr val="bg1"/>
                </a:solidFill>
                <a:sym typeface="+mn-ea"/>
              </a:rPr>
              <a:t>拉动消费</a:t>
            </a:r>
            <a:endParaRPr lang="zh-CN">
              <a:solidFill>
                <a:schemeClr val="bg1"/>
              </a:solidFill>
            </a:endParaRPr>
          </a:p>
        </p:txBody>
      </p:sp>
      <p:pic>
        <p:nvPicPr>
          <p:cNvPr id="2" name="图片 1"/>
          <p:cNvPicPr>
            <a:picLocks noChangeAspect="1"/>
          </p:cNvPicPr>
          <p:nvPr/>
        </p:nvPicPr>
        <p:blipFill>
          <a:blip r:embed="rId8"/>
          <a:stretch>
            <a:fillRect/>
          </a:stretch>
        </p:blipFill>
        <p:spPr>
          <a:xfrm>
            <a:off x="445770" y="1930400"/>
            <a:ext cx="5542280" cy="3249930"/>
          </a:xfrm>
          <a:prstGeom prst="rect">
            <a:avLst/>
          </a:prstGeom>
        </p:spPr>
      </p:pic>
      <p:sp>
        <p:nvSpPr>
          <p:cNvPr id="5" name="文本框 4"/>
          <p:cNvSpPr txBox="1"/>
          <p:nvPr/>
        </p:nvSpPr>
        <p:spPr>
          <a:xfrm>
            <a:off x="532765" y="5253990"/>
            <a:ext cx="5541645" cy="368300"/>
          </a:xfrm>
          <a:prstGeom prst="rect">
            <a:avLst/>
          </a:prstGeom>
          <a:noFill/>
        </p:spPr>
        <p:txBody>
          <a:bodyPr wrap="square" rtlCol="0">
            <a:spAutoFit/>
          </a:bodyPr>
          <a:lstStyle/>
          <a:p>
            <a:r>
              <a:rPr lang="zh-CN" altLang="en-US">
                <a:latin typeface="思源宋体 CN Medium" panose="02020500000000000000" charset="-122"/>
                <a:ea typeface="思源宋体 CN Medium" panose="02020500000000000000" charset="-122"/>
                <a:cs typeface="思源宋体 CN Medium" panose="02020500000000000000" charset="-122"/>
              </a:rPr>
              <a:t>2009年和2010年中国汽车产量增速连续两年高于30%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9"/>
          <p:cNvSpPr/>
          <p:nvPr>
            <p:custDataLst>
              <p:tags r:id="rId1"/>
            </p:custDataLst>
          </p:nvPr>
        </p:nvSpPr>
        <p:spPr>
          <a:xfrm>
            <a:off x="541020" y="1283970"/>
            <a:ext cx="10828655" cy="3298190"/>
          </a:xfrm>
          <a:prstGeom prst="roundRect">
            <a:avLst>
              <a:gd name="adj" fmla="val 2571"/>
            </a:avLst>
          </a:prstGeom>
          <a:gradFill flip="none" rotWithShape="1">
            <a:gsLst>
              <a:gs pos="79000">
                <a:srgbClr val="FFFFFF">
                  <a:alpha val="80000"/>
                </a:srgbClr>
              </a:gs>
              <a:gs pos="56000">
                <a:srgbClr val="FFFFFF"/>
              </a:gs>
              <a:gs pos="100000">
                <a:srgbClr val="FFFFFF">
                  <a:alpha val="0"/>
                </a:srgbClr>
              </a:gs>
            </a:gsLst>
            <a:lin ang="0" scaled="1"/>
            <a:tileRect/>
          </a:gradFill>
          <a:ln>
            <a:noFill/>
          </a:ln>
          <a:effectLst>
            <a:outerShdw blurRad="292100" dist="241300" dir="102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sp>
        <p:nvSpPr>
          <p:cNvPr id="14" name="矩形 13"/>
          <p:cNvSpPr/>
          <p:nvPr/>
        </p:nvSpPr>
        <p:spPr>
          <a:xfrm>
            <a:off x="374015" y="4765040"/>
            <a:ext cx="11573510" cy="1840230"/>
          </a:xfrm>
          <a:prstGeom prst="rect">
            <a:avLst/>
          </a:prstGeom>
          <a:gradFill>
            <a:gsLst>
              <a:gs pos="100000">
                <a:srgbClr val="EEC988"/>
              </a:gs>
              <a:gs pos="0">
                <a:srgbClr val="CB954D"/>
              </a:gs>
            </a:gsLst>
            <a:lin ang="16200000" scaled="1"/>
          </a:gradFill>
          <a:ln>
            <a:noFill/>
          </a:ln>
        </p:spPr>
        <p:style>
          <a:lnRef idx="2">
            <a:srgbClr val="5EC179">
              <a:shade val="50000"/>
            </a:srgbClr>
          </a:lnRef>
          <a:fillRef idx="1">
            <a:srgbClr val="5EC179"/>
          </a:fillRef>
          <a:effectRef idx="0">
            <a:srgbClr val="5EC179"/>
          </a:effectRef>
          <a:fontRef idx="minor">
            <a:srgbClr val="FFFFFF"/>
          </a:fontRef>
        </p:style>
        <p:txBody>
          <a:bodyPr rtlCol="0" anchor="ctr"/>
          <a:lstStyle/>
          <a:p>
            <a:pPr algn="ctr"/>
            <a:endParaRPr kumimoji="1" lang="zh-CN" altLang="en-US">
              <a:solidFill>
                <a:srgbClr val="FFFFFF"/>
              </a:solidFill>
              <a:latin typeface="Calibri" panose="020F0502020204030204" charset="0"/>
              <a:ea typeface="Malgun Gothic" panose="020B0503020000020004" charset="-127"/>
            </a:endParaRPr>
          </a:p>
        </p:txBody>
      </p:sp>
      <p:cxnSp>
        <p:nvCxnSpPr>
          <p:cNvPr id="19" name="直接连接符 18"/>
          <p:cNvCxnSpPr/>
          <p:nvPr>
            <p:custDataLst>
              <p:tags r:id="rId2"/>
            </p:custDataLst>
          </p:nvPr>
        </p:nvCxnSpPr>
        <p:spPr>
          <a:xfrm>
            <a:off x="7900035" y="4766945"/>
            <a:ext cx="0" cy="1847215"/>
          </a:xfrm>
          <a:prstGeom prst="line">
            <a:avLst/>
          </a:prstGeom>
          <a:ln w="47625">
            <a:noFill/>
          </a:ln>
        </p:spPr>
        <p:style>
          <a:lnRef idx="1">
            <a:srgbClr val="5EC179"/>
          </a:lnRef>
          <a:fillRef idx="0">
            <a:srgbClr val="5EC179"/>
          </a:fillRef>
          <a:effectRef idx="0">
            <a:srgbClr val="5EC179"/>
          </a:effectRef>
          <a:fontRef idx="minor">
            <a:srgbClr val="000000"/>
          </a:fontRef>
        </p:style>
      </p:cxnSp>
      <p:cxnSp>
        <p:nvCxnSpPr>
          <p:cNvPr id="5" name="直接连接符 4"/>
          <p:cNvCxnSpPr/>
          <p:nvPr/>
        </p:nvCxnSpPr>
        <p:spPr>
          <a:xfrm>
            <a:off x="4079240" y="4742815"/>
            <a:ext cx="0" cy="1847215"/>
          </a:xfrm>
          <a:prstGeom prst="line">
            <a:avLst/>
          </a:prstGeom>
          <a:ln w="47625">
            <a:noFill/>
          </a:ln>
        </p:spPr>
        <p:style>
          <a:lnRef idx="1">
            <a:srgbClr val="5EC179"/>
          </a:lnRef>
          <a:fillRef idx="0">
            <a:srgbClr val="5EC179"/>
          </a:fillRef>
          <a:effectRef idx="0">
            <a:srgbClr val="5EC179"/>
          </a:effectRef>
          <a:fontRef idx="minor">
            <a:srgbClr val="000000"/>
          </a:fontRef>
        </p:style>
      </p:cxnSp>
      <p:grpSp>
        <p:nvGrpSpPr>
          <p:cNvPr id="9" name="组合 8"/>
          <p:cNvGrpSpPr/>
          <p:nvPr>
            <p:custDataLst>
              <p:tags r:id="rId3"/>
            </p:custDataLst>
          </p:nvPr>
        </p:nvGrpSpPr>
        <p:grpSpPr>
          <a:xfrm>
            <a:off x="4321175" y="2214245"/>
            <a:ext cx="3578860" cy="2367915"/>
            <a:chOff x="3711" y="4897"/>
            <a:chExt cx="5636" cy="3729"/>
          </a:xfrm>
        </p:grpSpPr>
        <p:sp>
          <p:nvSpPr>
            <p:cNvPr id="15" name="文本框 14"/>
            <p:cNvSpPr txBox="1"/>
            <p:nvPr>
              <p:custDataLst>
                <p:tags r:id="rId17"/>
              </p:custDataLst>
            </p:nvPr>
          </p:nvSpPr>
          <p:spPr>
            <a:xfrm>
              <a:off x="4471" y="7998"/>
              <a:ext cx="4876" cy="628"/>
            </a:xfrm>
            <a:prstGeom prst="rect">
              <a:avLst/>
            </a:prstGeom>
            <a:noFill/>
          </p:spPr>
          <p:txBody>
            <a:bodyPr wrap="square">
              <a:spAutoFit/>
            </a:bodyPr>
            <a:lstStyle/>
            <a:p>
              <a:pPr algn="ctr">
                <a:defRPr/>
              </a:pPr>
              <a:r>
                <a:rPr lang="zh-CN" altLang="en-US" sz="2000" b="1" kern="100" dirty="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2024年固定资产投资增速</a:t>
              </a:r>
            </a:p>
          </p:txBody>
        </p:sp>
        <p:grpSp>
          <p:nvGrpSpPr>
            <p:cNvPr id="20" name="组合 19"/>
            <p:cNvGrpSpPr/>
            <p:nvPr>
              <p:custDataLst>
                <p:tags r:id="rId18"/>
              </p:custDataLst>
            </p:nvPr>
          </p:nvGrpSpPr>
          <p:grpSpPr>
            <a:xfrm>
              <a:off x="5633" y="4897"/>
              <a:ext cx="2552" cy="2770"/>
              <a:chOff x="465567" y="2752816"/>
              <a:chExt cx="1620956" cy="1758640"/>
            </a:xfrm>
          </p:grpSpPr>
          <p:grpSp>
            <p:nvGrpSpPr>
              <p:cNvPr id="25" name="组合 24"/>
              <p:cNvGrpSpPr/>
              <p:nvPr/>
            </p:nvGrpSpPr>
            <p:grpSpPr>
              <a:xfrm>
                <a:off x="555974" y="2752816"/>
                <a:ext cx="1355383" cy="1740888"/>
                <a:chOff x="10741114" y="4324599"/>
                <a:chExt cx="1155353" cy="1381209"/>
              </a:xfrm>
            </p:grpSpPr>
            <p:sp>
              <p:nvSpPr>
                <p:cNvPr id="27" name="任意多边形: 形状 91"/>
                <p:cNvSpPr/>
                <p:nvPr>
                  <p:custDataLst>
                    <p:tags r:id="rId21"/>
                  </p:custDataLst>
                </p:nvPr>
              </p:nvSpPr>
              <p:spPr>
                <a:xfrm rot="16200000">
                  <a:off x="10962401" y="4707807"/>
                  <a:ext cx="224714" cy="467729"/>
                </a:xfrm>
                <a:custGeom>
                  <a:avLst/>
                  <a:gdLst>
                    <a:gd name="connsiteX0" fmla="*/ 710005 w 710005"/>
                    <a:gd name="connsiteY0" fmla="*/ 1041673 h 2083346"/>
                    <a:gd name="connsiteX1" fmla="*/ 355002 w 710005"/>
                    <a:gd name="connsiteY1" fmla="*/ 2083346 h 2083346"/>
                    <a:gd name="connsiteX2" fmla="*/ 0 w 710005"/>
                    <a:gd name="connsiteY2" fmla="*/ 1041674 h 2083346"/>
                    <a:gd name="connsiteX3" fmla="*/ 355003 w 710005"/>
                    <a:gd name="connsiteY3" fmla="*/ 0 h 2083346"/>
                    <a:gd name="connsiteX4" fmla="*/ 710005 w 710005"/>
                    <a:gd name="connsiteY4" fmla="*/ 1041673 h 208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005" h="2083346">
                      <a:moveTo>
                        <a:pt x="710005" y="1041673"/>
                      </a:moveTo>
                      <a:lnTo>
                        <a:pt x="355002" y="2083346"/>
                      </a:lnTo>
                      <a:lnTo>
                        <a:pt x="0" y="1041674"/>
                      </a:lnTo>
                      <a:lnTo>
                        <a:pt x="355003" y="0"/>
                      </a:lnTo>
                      <a:lnTo>
                        <a:pt x="710005" y="1041673"/>
                      </a:lnTo>
                      <a:close/>
                    </a:path>
                  </a:pathLst>
                </a:custGeom>
                <a:gradFill>
                  <a:gsLst>
                    <a:gs pos="98000">
                      <a:srgbClr val="FFFF9F"/>
                    </a:gs>
                    <a:gs pos="0">
                      <a:srgbClr val="FFCCCB"/>
                    </a:gs>
                  </a:gsLst>
                  <a:lin ang="27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ndParaRPr>
                </a:p>
              </p:txBody>
            </p:sp>
            <p:sp>
              <p:nvSpPr>
                <p:cNvPr id="28" name="平行四边形 27"/>
                <p:cNvSpPr/>
                <p:nvPr>
                  <p:custDataLst>
                    <p:tags r:id="rId22"/>
                  </p:custDataLst>
                </p:nvPr>
              </p:nvSpPr>
              <p:spPr>
                <a:xfrm rot="5400000">
                  <a:off x="10575500" y="5206549"/>
                  <a:ext cx="764653" cy="233864"/>
                </a:xfrm>
                <a:prstGeom prst="parallelogram">
                  <a:avLst>
                    <a:gd name="adj" fmla="val 47411"/>
                  </a:avLst>
                </a:prstGeom>
                <a:gradFill>
                  <a:gsLst>
                    <a:gs pos="0">
                      <a:srgbClr val="EEECD5"/>
                    </a:gs>
                    <a:gs pos="99000">
                      <a:srgbClr val="CF9661"/>
                    </a:gs>
                  </a:gsLst>
                  <a:lin ang="16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gradFill>
                      <a:gsLst>
                        <a:gs pos="53000">
                          <a:srgbClr val="FFDFD0"/>
                        </a:gs>
                        <a:gs pos="0">
                          <a:srgbClr val="F5BCD4"/>
                        </a:gs>
                        <a:gs pos="100000">
                          <a:srgbClr val="B6AEEA"/>
                        </a:gs>
                      </a:gsLst>
                      <a:lin ang="2700000" scaled="1"/>
                    </a:gradFill>
                    <a:effectLst/>
                    <a:uLnTx/>
                    <a:uFillTx/>
                    <a:latin typeface="微软雅黑" panose="020B0503020204020204" charset="-122"/>
                  </a:endParaRPr>
                </a:p>
              </p:txBody>
            </p:sp>
            <p:sp>
              <p:nvSpPr>
                <p:cNvPr id="31" name="平行四边形 30"/>
                <p:cNvSpPr/>
                <p:nvPr>
                  <p:custDataLst>
                    <p:tags r:id="rId23"/>
                  </p:custDataLst>
                </p:nvPr>
              </p:nvSpPr>
              <p:spPr>
                <a:xfrm rot="16200000" flipH="1">
                  <a:off x="10809371" y="5206547"/>
                  <a:ext cx="764651" cy="233867"/>
                </a:xfrm>
                <a:prstGeom prst="parallelogram">
                  <a:avLst>
                    <a:gd name="adj" fmla="val 47411"/>
                  </a:avLst>
                </a:prstGeom>
                <a:gradFill>
                  <a:gsLst>
                    <a:gs pos="9000">
                      <a:srgbClr val="D8AD80"/>
                    </a:gs>
                    <a:gs pos="100000">
                      <a:srgbClr val="F5E8DC"/>
                    </a:gs>
                  </a:gsLst>
                  <a:lin ang="162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7CECC"/>
                    </a:solidFill>
                    <a:effectLst/>
                    <a:uLnTx/>
                    <a:uFillTx/>
                    <a:latin typeface="微软雅黑" panose="020B0503020204020204" charset="-122"/>
                  </a:endParaRPr>
                </a:p>
              </p:txBody>
            </p:sp>
            <p:sp>
              <p:nvSpPr>
                <p:cNvPr id="33" name="任意多边形: 形状 95"/>
                <p:cNvSpPr/>
                <p:nvPr>
                  <p:custDataLst>
                    <p:tags r:id="rId24"/>
                  </p:custDataLst>
                </p:nvPr>
              </p:nvSpPr>
              <p:spPr>
                <a:xfrm rot="16200000">
                  <a:off x="11552282" y="4201048"/>
                  <a:ext cx="220628" cy="467730"/>
                </a:xfrm>
                <a:custGeom>
                  <a:avLst/>
                  <a:gdLst>
                    <a:gd name="connsiteX0" fmla="*/ 710005 w 710005"/>
                    <a:gd name="connsiteY0" fmla="*/ 1041673 h 2083346"/>
                    <a:gd name="connsiteX1" fmla="*/ 355002 w 710005"/>
                    <a:gd name="connsiteY1" fmla="*/ 2083346 h 2083346"/>
                    <a:gd name="connsiteX2" fmla="*/ 0 w 710005"/>
                    <a:gd name="connsiteY2" fmla="*/ 1041674 h 2083346"/>
                    <a:gd name="connsiteX3" fmla="*/ 355003 w 710005"/>
                    <a:gd name="connsiteY3" fmla="*/ 0 h 2083346"/>
                    <a:gd name="connsiteX4" fmla="*/ 710005 w 710005"/>
                    <a:gd name="connsiteY4" fmla="*/ 1041673 h 208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005" h="2083346">
                      <a:moveTo>
                        <a:pt x="710005" y="1041673"/>
                      </a:moveTo>
                      <a:lnTo>
                        <a:pt x="355002" y="2083346"/>
                      </a:lnTo>
                      <a:lnTo>
                        <a:pt x="0" y="1041674"/>
                      </a:lnTo>
                      <a:lnTo>
                        <a:pt x="355003" y="0"/>
                      </a:lnTo>
                      <a:lnTo>
                        <a:pt x="710005" y="1041673"/>
                      </a:lnTo>
                      <a:close/>
                    </a:path>
                  </a:pathLst>
                </a:custGeom>
                <a:gradFill>
                  <a:gsLst>
                    <a:gs pos="98000">
                      <a:srgbClr val="FFFF9F"/>
                    </a:gs>
                    <a:gs pos="0">
                      <a:srgbClr val="FFCCCB"/>
                    </a:gs>
                  </a:gsLst>
                  <a:lin ang="27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ndParaRPr>
                </a:p>
              </p:txBody>
            </p:sp>
            <p:sp>
              <p:nvSpPr>
                <p:cNvPr id="34" name="平行四边形 33"/>
                <p:cNvSpPr/>
                <p:nvPr>
                  <p:custDataLst>
                    <p:tags r:id="rId25"/>
                  </p:custDataLst>
                </p:nvPr>
              </p:nvSpPr>
              <p:spPr>
                <a:xfrm rot="5400000">
                  <a:off x="10911158" y="4954368"/>
                  <a:ext cx="1269014" cy="233865"/>
                </a:xfrm>
                <a:prstGeom prst="parallelogram">
                  <a:avLst>
                    <a:gd name="adj" fmla="val 47411"/>
                  </a:avLst>
                </a:prstGeom>
                <a:gradFill>
                  <a:gsLst>
                    <a:gs pos="0">
                      <a:srgbClr val="EEECD5"/>
                    </a:gs>
                    <a:gs pos="99000">
                      <a:srgbClr val="CF9661"/>
                    </a:gs>
                  </a:gsLst>
                  <a:lin ang="16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gradFill>
                      <a:gsLst>
                        <a:gs pos="53000">
                          <a:srgbClr val="FFDFD0"/>
                        </a:gs>
                        <a:gs pos="0">
                          <a:srgbClr val="F5BCD4"/>
                        </a:gs>
                        <a:gs pos="100000">
                          <a:srgbClr val="B6AEEA"/>
                        </a:gs>
                      </a:gsLst>
                      <a:lin ang="2700000" scaled="1"/>
                    </a:gradFill>
                    <a:effectLst/>
                    <a:uLnTx/>
                    <a:uFillTx/>
                    <a:latin typeface="微软雅黑" panose="020B0503020204020204" charset="-122"/>
                  </a:endParaRPr>
                </a:p>
              </p:txBody>
            </p:sp>
            <p:sp>
              <p:nvSpPr>
                <p:cNvPr id="36" name="平行四边形 35"/>
                <p:cNvSpPr/>
                <p:nvPr>
                  <p:custDataLst>
                    <p:tags r:id="rId26"/>
                  </p:custDataLst>
                </p:nvPr>
              </p:nvSpPr>
              <p:spPr>
                <a:xfrm rot="16200000" flipH="1">
                  <a:off x="11145027" y="4954367"/>
                  <a:ext cx="1269011" cy="233868"/>
                </a:xfrm>
                <a:prstGeom prst="parallelogram">
                  <a:avLst>
                    <a:gd name="adj" fmla="val 47411"/>
                  </a:avLst>
                </a:prstGeom>
                <a:gradFill>
                  <a:gsLst>
                    <a:gs pos="9000">
                      <a:srgbClr val="D8AD80"/>
                    </a:gs>
                    <a:gs pos="100000">
                      <a:srgbClr val="F5E8DC"/>
                    </a:gs>
                  </a:gsLst>
                  <a:lin ang="162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ndParaRPr>
                </a:p>
              </p:txBody>
            </p:sp>
            <p:pic>
              <p:nvPicPr>
                <p:cNvPr id="37" name="图片 36"/>
                <p:cNvPicPr>
                  <a:picLocks noChangeAspect="1"/>
                </p:cNvPicPr>
                <p:nvPr>
                  <p:custDataLst>
                    <p:tags r:id="rId27"/>
                  </p:custDataLst>
                </p:nvPr>
              </p:nvPicPr>
              <p:blipFill>
                <a:blip r:embed="rId30" cstate="print">
                  <a:extLst>
                    <a:ext uri="{BEBA8EAE-BF5A-486C-A8C5-ECC9F3942E4B}">
                      <a14:imgProps xmlns:a14="http://schemas.microsoft.com/office/drawing/2010/main">
                        <a14:imgLayer r:embed="rId31">
                          <a14:imgEffect>
                            <a14:colorTemperature colorTemp="7200"/>
                          </a14:imgEffect>
                        </a14:imgLayer>
                      </a14:imgProps>
                    </a:ext>
                  </a:extLst>
                </a:blip>
                <a:stretch>
                  <a:fillRect/>
                </a:stretch>
              </p:blipFill>
              <p:spPr>
                <a:xfrm>
                  <a:off x="10741114" y="4362881"/>
                  <a:ext cx="646349" cy="511272"/>
                </a:xfrm>
                <a:prstGeom prst="rect">
                  <a:avLst/>
                </a:prstGeom>
                <a:solidFill>
                  <a:srgbClr val="F7CECC">
                    <a:alpha val="0"/>
                  </a:srgbClr>
                </a:solidFill>
              </p:spPr>
            </p:pic>
          </p:grpSp>
          <p:cxnSp>
            <p:nvCxnSpPr>
              <p:cNvPr id="38" name="直接连接符 37"/>
              <p:cNvCxnSpPr/>
              <p:nvPr>
                <p:custDataLst>
                  <p:tags r:id="rId20"/>
                </p:custDataLst>
              </p:nvPr>
            </p:nvCxnSpPr>
            <p:spPr>
              <a:xfrm flipV="1">
                <a:off x="465567" y="4511093"/>
                <a:ext cx="1620956" cy="363"/>
              </a:xfrm>
              <a:prstGeom prst="line">
                <a:avLst/>
              </a:prstGeom>
              <a:noFill/>
              <a:ln w="4771" cap="flat" cmpd="sng" algn="ctr">
                <a:solidFill>
                  <a:srgbClr val="FF0000"/>
                </a:solidFill>
                <a:prstDash val="solid"/>
                <a:miter lim="800000"/>
              </a:ln>
              <a:effectLst>
                <a:outerShdw blurRad="66792" dist="76335" dir="5400000" algn="t" rotWithShape="0">
                  <a:srgbClr val="1E2CDC">
                    <a:alpha val="74000"/>
                  </a:srgbClr>
                </a:outerShdw>
              </a:effectLst>
            </p:spPr>
          </p:cxnSp>
        </p:grpSp>
        <p:sp>
          <p:nvSpPr>
            <p:cNvPr id="39" name="文本框 38"/>
            <p:cNvSpPr txBox="1"/>
            <p:nvPr>
              <p:custDataLst>
                <p:tags r:id="rId19"/>
              </p:custDataLst>
            </p:nvPr>
          </p:nvSpPr>
          <p:spPr>
            <a:xfrm>
              <a:off x="3711" y="5182"/>
              <a:ext cx="2681" cy="580"/>
            </a:xfrm>
            <a:prstGeom prst="rect">
              <a:avLst/>
            </a:prstGeom>
            <a:noFill/>
          </p:spPr>
          <p:txBody>
            <a:bodyPr wrap="square" rtlCol="0">
              <a:spAutoFit/>
            </a:bodyPr>
            <a:lstStyle/>
            <a:p>
              <a:pPr algn="ctr"/>
              <a:r>
                <a:rPr lang="en-US" altLang="zh-CN" dirty="0">
                  <a:solidFill>
                    <a:schemeClr val="accent5">
                      <a:lumMod val="75000"/>
                    </a:schemeClr>
                  </a:solidFill>
                  <a:latin typeface="思源宋体 CN Medium" panose="02020500000000000000" charset="-122"/>
                  <a:ea typeface="思源宋体 CN Medium" panose="02020500000000000000" charset="-122"/>
                  <a:cs typeface="思源宋体 CN Medium" panose="02020500000000000000" charset="-122"/>
                </a:rPr>
                <a:t>0.8个百分点</a:t>
              </a:r>
            </a:p>
          </p:txBody>
        </p:sp>
      </p:grpSp>
      <p:grpSp>
        <p:nvGrpSpPr>
          <p:cNvPr id="50" name="组合 49"/>
          <p:cNvGrpSpPr/>
          <p:nvPr>
            <p:custDataLst>
              <p:tags r:id="rId4"/>
            </p:custDataLst>
          </p:nvPr>
        </p:nvGrpSpPr>
        <p:grpSpPr>
          <a:xfrm>
            <a:off x="8083550" y="1857375"/>
            <a:ext cx="3325495" cy="2591435"/>
            <a:chOff x="10505" y="4457"/>
            <a:chExt cx="5237" cy="4081"/>
          </a:xfrm>
        </p:grpSpPr>
        <p:sp>
          <p:nvSpPr>
            <p:cNvPr id="41" name="文本框 40"/>
            <p:cNvSpPr txBox="1"/>
            <p:nvPr>
              <p:custDataLst>
                <p:tags r:id="rId9"/>
              </p:custDataLst>
            </p:nvPr>
          </p:nvSpPr>
          <p:spPr>
            <a:xfrm>
              <a:off x="10794" y="7910"/>
              <a:ext cx="4948" cy="628"/>
            </a:xfrm>
            <a:prstGeom prst="rect">
              <a:avLst/>
            </a:prstGeom>
            <a:noFill/>
          </p:spPr>
          <p:txBody>
            <a:bodyPr wrap="square">
              <a:spAutoFit/>
            </a:bodyPr>
            <a:lstStyle/>
            <a:p>
              <a:pPr algn="ctr">
                <a:buClrTx/>
                <a:buSzTx/>
                <a:buFontTx/>
                <a:defRPr/>
              </a:pPr>
              <a:r>
                <a:rPr lang="zh-CN" altLang="en-US" sz="2000" b="1" kern="100" dirty="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社会消费品零售总额增速</a:t>
              </a:r>
            </a:p>
          </p:txBody>
        </p:sp>
        <p:grpSp>
          <p:nvGrpSpPr>
            <p:cNvPr id="42" name="组合 41"/>
            <p:cNvGrpSpPr/>
            <p:nvPr>
              <p:custDataLst>
                <p:tags r:id="rId10"/>
              </p:custDataLst>
            </p:nvPr>
          </p:nvGrpSpPr>
          <p:grpSpPr>
            <a:xfrm>
              <a:off x="11524" y="5294"/>
              <a:ext cx="4134" cy="2425"/>
              <a:chOff x="1228396" y="1234614"/>
              <a:chExt cx="1330295" cy="957335"/>
            </a:xfrm>
          </p:grpSpPr>
          <p:sp>
            <p:nvSpPr>
              <p:cNvPr id="43" name="平行四边形 42"/>
              <p:cNvSpPr/>
              <p:nvPr>
                <p:custDataLst>
                  <p:tags r:id="rId14"/>
                </p:custDataLst>
              </p:nvPr>
            </p:nvSpPr>
            <p:spPr>
              <a:xfrm>
                <a:off x="1228396" y="1983305"/>
                <a:ext cx="1330295" cy="208644"/>
              </a:xfrm>
              <a:prstGeom prst="parallelogram">
                <a:avLst>
                  <a:gd name="adj" fmla="val 100345"/>
                </a:avLst>
              </a:prstGeom>
              <a:gradFill flip="none" rotWithShape="1">
                <a:gsLst>
                  <a:gs pos="2000">
                    <a:sysClr val="window" lastClr="FFFFFF">
                      <a:alpha val="0"/>
                    </a:sysClr>
                  </a:gs>
                  <a:gs pos="62000">
                    <a:srgbClr val="1721A9">
                      <a:alpha val="21000"/>
                    </a:srgbClr>
                  </a:gs>
                </a:gsLst>
                <a:lin ang="5400000" scaled="1"/>
                <a:tileRect/>
              </a:gradFill>
              <a:ln w="1905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3000" b="1" i="0" u="none" strike="noStrike" kern="1200" cap="none" spc="0" normalizeH="0" baseline="0" noProof="0">
                  <a:ln>
                    <a:noFill/>
                  </a:ln>
                  <a:solidFill>
                    <a:prstClr val="white"/>
                  </a:solidFill>
                  <a:effectLst>
                    <a:outerShdw blurRad="127000" algn="ctr" rotWithShape="0">
                      <a:srgbClr val="621414">
                        <a:alpha val="70000"/>
                      </a:srgbClr>
                    </a:outerShdw>
                  </a:effectLst>
                  <a:uLnTx/>
                  <a:uFillTx/>
                  <a:latin typeface="微软雅黑" panose="020B0503020204020204" charset="-122"/>
                  <a:ea typeface="微软雅黑" panose="020B0503020204020204" charset="-122"/>
                  <a:cs typeface="微软雅黑" panose="020B0503020204020204" charset="-122"/>
                </a:endParaRPr>
              </a:p>
            </p:txBody>
          </p:sp>
          <p:sp>
            <p:nvSpPr>
              <p:cNvPr id="44" name="矩形 43"/>
              <p:cNvSpPr/>
              <p:nvPr>
                <p:custDataLst>
                  <p:tags r:id="rId15"/>
                </p:custDataLst>
              </p:nvPr>
            </p:nvSpPr>
            <p:spPr>
              <a:xfrm>
                <a:off x="1441001" y="1714291"/>
                <a:ext cx="268151" cy="430471"/>
              </a:xfrm>
              <a:prstGeom prst="rect">
                <a:avLst/>
              </a:prstGeom>
              <a:gradFill>
                <a:gsLst>
                  <a:gs pos="2000">
                    <a:srgbClr val="EDE9CE"/>
                  </a:gs>
                  <a:gs pos="68000">
                    <a:srgbClr val="F4DE7B"/>
                  </a:gs>
                  <a:gs pos="100000">
                    <a:srgbClr val="FACF28"/>
                  </a:gs>
                </a:gsLst>
                <a:lin ang="16200000" scaled="1"/>
              </a:gradFill>
              <a:ln w="12700" cap="flat" cmpd="sng" algn="ctr">
                <a:noFill/>
                <a:prstDash val="solid"/>
                <a:miter lim="800000"/>
              </a:ln>
              <a:effectLst/>
            </p:spPr>
            <p:txBody>
              <a:bodyPr rtlCol="0" anchor="ctr"/>
              <a:lstStyle/>
              <a:p>
                <a:pPr algn="ctr"/>
                <a:endParaRPr lang="zh-CN" altLang="en-US">
                  <a:solidFill>
                    <a:sysClr val="window" lastClr="FFFFFF"/>
                  </a:solidFill>
                  <a:latin typeface="Impact" panose="020B0806030902050204" charset="0"/>
                  <a:ea typeface="微软雅黑" panose="020B0503020204020204" charset="-122"/>
                </a:endParaRPr>
              </a:p>
            </p:txBody>
          </p:sp>
          <p:sp>
            <p:nvSpPr>
              <p:cNvPr id="45" name="矩形 44"/>
              <p:cNvSpPr/>
              <p:nvPr>
                <p:custDataLst>
                  <p:tags r:id="rId16"/>
                </p:custDataLst>
              </p:nvPr>
            </p:nvSpPr>
            <p:spPr>
              <a:xfrm>
                <a:off x="1931675" y="1234614"/>
                <a:ext cx="297660" cy="893998"/>
              </a:xfrm>
              <a:prstGeom prst="rect">
                <a:avLst/>
              </a:prstGeom>
              <a:gradFill>
                <a:gsLst>
                  <a:gs pos="50000">
                    <a:srgbClr val="EDD044"/>
                  </a:gs>
                  <a:gs pos="0">
                    <a:srgbClr val="FCDB42"/>
                  </a:gs>
                  <a:gs pos="100000">
                    <a:srgbClr val="FAF0E6"/>
                  </a:gs>
                </a:gsLst>
                <a:lin ang="16200000" scaled="0"/>
              </a:gradFill>
              <a:ln w="12700" cap="flat" cmpd="sng" algn="ctr">
                <a:noFill/>
                <a:prstDash val="solid"/>
                <a:miter lim="800000"/>
              </a:ln>
              <a:effectLst/>
            </p:spPr>
            <p:txBody>
              <a:bodyPr rtlCol="0" anchor="ctr"/>
              <a:lstStyle/>
              <a:p>
                <a:pPr algn="ctr"/>
                <a:endParaRPr lang="zh-CN" altLang="en-US">
                  <a:solidFill>
                    <a:sysClr val="window" lastClr="FFFFFF"/>
                  </a:solidFill>
                  <a:latin typeface="Impact" panose="020B0806030902050204" charset="0"/>
                  <a:ea typeface="微软雅黑" panose="020B0503020204020204" charset="-122"/>
                </a:endParaRPr>
              </a:p>
            </p:txBody>
          </p:sp>
        </p:grpSp>
        <p:grpSp>
          <p:nvGrpSpPr>
            <p:cNvPr id="46" name="组合 45"/>
            <p:cNvGrpSpPr/>
            <p:nvPr>
              <p:custDataLst>
                <p:tags r:id="rId11"/>
              </p:custDataLst>
            </p:nvPr>
          </p:nvGrpSpPr>
          <p:grpSpPr>
            <a:xfrm rot="2284950">
              <a:off x="12407" y="4457"/>
              <a:ext cx="1537" cy="1945"/>
              <a:chOff x="34284" y="2035"/>
              <a:chExt cx="10380" cy="7931"/>
            </a:xfrm>
          </p:grpSpPr>
          <p:pic>
            <p:nvPicPr>
              <p:cNvPr id="47" name="https://img8.file.cache.docer.com/storage/1636032331542279110/34e742ad1908914485c69bb30a749411.png" descr="templates\picture_hover\&amp;pky48176463155_创客贴_&amp;39&amp;src_toppic_inpsrchzd1&amp;"/>
              <p:cNvPicPr>
                <a:picLocks noChangeAspect="1"/>
              </p:cNvPicPr>
              <p:nvPr>
                <p:custDataLst>
                  <p:tags r:id="rId13"/>
                </p:custDataLst>
              </p:nvPr>
            </p:nvPicPr>
            <p:blipFill>
              <a:blip r:embed="rId32"/>
              <a:stretch>
                <a:fillRect/>
              </a:stretch>
            </p:blipFill>
            <p:spPr>
              <a:xfrm rot="21000000">
                <a:off x="34284" y="2035"/>
                <a:ext cx="10380" cy="7931"/>
              </a:xfrm>
              <a:prstGeom prst="rect">
                <a:avLst/>
              </a:prstGeom>
            </p:spPr>
          </p:pic>
          <p:sp>
            <p:nvSpPr>
              <p:cNvPr id="48" name="文本框 47"/>
              <p:cNvSpPr txBox="1"/>
              <p:nvPr/>
            </p:nvSpPr>
            <p:spPr>
              <a:xfrm>
                <a:off x="40093" y="3326"/>
                <a:ext cx="1631" cy="3520"/>
              </a:xfrm>
              <a:prstGeom prst="rect">
                <a:avLst/>
              </a:prstGeom>
              <a:noFill/>
            </p:spPr>
            <p:txBody>
              <a:bodyPr vert="eaVert" wrap="square" rtlCol="0">
                <a:noAutofit/>
              </a:bodyPr>
              <a:lstStyle/>
              <a:p>
                <a:endParaRPr lang="zh-CN" altLang="en-US" sz="5400" b="1" dirty="0">
                  <a:solidFill>
                    <a:sysClr val="window" lastClr="FFFFFF"/>
                  </a:solidFill>
                  <a:latin typeface="微软雅黑" panose="020B0503020204020204" charset="-122"/>
                  <a:ea typeface="微软雅黑" panose="020B0503020204020204" charset="-122"/>
                  <a:cs typeface="微软雅黑" panose="020B0503020204020204" charset="-122"/>
                </a:endParaRPr>
              </a:p>
            </p:txBody>
          </p:sp>
        </p:grpSp>
        <p:sp>
          <p:nvSpPr>
            <p:cNvPr id="49" name="文本框 48"/>
            <p:cNvSpPr txBox="1"/>
            <p:nvPr>
              <p:custDataLst>
                <p:tags r:id="rId12"/>
              </p:custDataLst>
            </p:nvPr>
          </p:nvSpPr>
          <p:spPr>
            <a:xfrm>
              <a:off x="10505" y="5097"/>
              <a:ext cx="3657" cy="580"/>
            </a:xfrm>
            <a:prstGeom prst="rect">
              <a:avLst/>
            </a:prstGeom>
            <a:noFill/>
          </p:spPr>
          <p:txBody>
            <a:bodyPr wrap="square" rtlCol="0">
              <a:spAutoFit/>
            </a:bodyPr>
            <a:lstStyle/>
            <a:p>
              <a:pPr algn="ctr">
                <a:buClrTx/>
                <a:buSzTx/>
                <a:buFontTx/>
              </a:pPr>
              <a:r>
                <a:rPr lang="en-US" altLang="zh-CN" dirty="0">
                  <a:solidFill>
                    <a:schemeClr val="accent5">
                      <a:lumMod val="75000"/>
                    </a:schemeClr>
                  </a:solidFill>
                  <a:latin typeface="思源宋体 CN Medium" panose="02020500000000000000" charset="-122"/>
                  <a:ea typeface="思源宋体 CN Medium" panose="02020500000000000000" charset="-122"/>
                  <a:cs typeface="思源宋体 CN Medium" panose="02020500000000000000" charset="-122"/>
                </a:rPr>
                <a:t>0.9个百分点</a:t>
              </a:r>
            </a:p>
          </p:txBody>
        </p:sp>
      </p:grpSp>
      <p:grpSp>
        <p:nvGrpSpPr>
          <p:cNvPr id="51" name="组合 50"/>
          <p:cNvGrpSpPr/>
          <p:nvPr/>
        </p:nvGrpSpPr>
        <p:grpSpPr>
          <a:xfrm>
            <a:off x="1068705" y="2492375"/>
            <a:ext cx="2512695" cy="1629410"/>
            <a:chOff x="1388243" y="3280612"/>
            <a:chExt cx="2512736" cy="1629605"/>
          </a:xfrm>
        </p:grpSpPr>
        <p:grpSp>
          <p:nvGrpSpPr>
            <p:cNvPr id="52" name="组合 51"/>
            <p:cNvGrpSpPr/>
            <p:nvPr/>
          </p:nvGrpSpPr>
          <p:grpSpPr>
            <a:xfrm>
              <a:off x="1388243" y="4206738"/>
              <a:ext cx="2512736" cy="411048"/>
              <a:chOff x="1000735" y="3864881"/>
              <a:chExt cx="3296444" cy="411048"/>
            </a:xfrm>
          </p:grpSpPr>
          <p:sp>
            <p:nvSpPr>
              <p:cNvPr id="53" name="矩形 52"/>
              <p:cNvSpPr/>
              <p:nvPr>
                <p:custDataLst>
                  <p:tags r:id="rId7"/>
                </p:custDataLst>
              </p:nvPr>
            </p:nvSpPr>
            <p:spPr>
              <a:xfrm>
                <a:off x="1155699" y="3864881"/>
                <a:ext cx="3005251" cy="411048"/>
              </a:xfrm>
              <a:prstGeom prst="rect">
                <a:avLst/>
              </a:prstGeom>
              <a:gradFill flip="none" rotWithShape="0">
                <a:gsLst>
                  <a:gs pos="0">
                    <a:srgbClr val="0083FF">
                      <a:lumMod val="60000"/>
                      <a:lumOff val="40000"/>
                    </a:srgbClr>
                  </a:gs>
                  <a:gs pos="100000">
                    <a:srgbClr val="0083FF">
                      <a:lumMod val="80000"/>
                    </a:srgbClr>
                  </a:gs>
                </a:gsLst>
                <a:lin ang="5400000" scaled="1"/>
                <a:tileRect/>
              </a:gradFill>
              <a:ln w="12700" cap="flat" cmpd="sng" algn="ctr">
                <a:noFill/>
                <a:prstDash val="solid"/>
                <a:miter lim="800000"/>
              </a:ln>
              <a:effectLst>
                <a:outerShdw blurRad="203200" algn="ctr" rotWithShape="0">
                  <a:srgbClr val="0083FF">
                    <a:lumMod val="75000"/>
                    <a:alpha val="11000"/>
                  </a:srgbClr>
                </a:outerShdw>
                <a:reflection blurRad="25400" stA="20000" endPos="38500" dist="254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ea typeface="思源黑体 CN Normal"/>
                  <a:cs typeface="+mn-ea"/>
                </a:endParaRPr>
              </a:p>
            </p:txBody>
          </p:sp>
          <p:sp>
            <p:nvSpPr>
              <p:cNvPr id="54" name="文本框 53"/>
              <p:cNvSpPr txBox="1"/>
              <p:nvPr>
                <p:custDataLst>
                  <p:tags r:id="rId8"/>
                </p:custDataLst>
              </p:nvPr>
            </p:nvSpPr>
            <p:spPr>
              <a:xfrm>
                <a:off x="1000735" y="3915114"/>
                <a:ext cx="3296444" cy="276893"/>
              </a:xfrm>
              <a:prstGeom prst="rect">
                <a:avLst/>
              </a:prstGeom>
              <a:noFill/>
            </p:spPr>
            <p:txBody>
              <a:bodyPr wrap="square" lIns="0" tIns="0" rIns="0" bIns="0" anchor="ctr">
                <a:spAutoFit/>
              </a:bodyPr>
              <a:lstStyle>
                <a:defPPr>
                  <a:defRPr lang="zh-CN"/>
                </a:defPPr>
                <a:lvl1pPr>
                  <a:defRPr sz="1400">
                    <a:solidFill>
                      <a:srgbClr val="0266B4">
                        <a:lumMod val="75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00" cap="none" spc="0" normalizeH="0" baseline="0" noProof="0" dirty="0">
                    <a:ln>
                      <a:noFill/>
                    </a:ln>
                    <a:solidFill>
                      <a:prstClr val="white"/>
                    </a:solidFill>
                    <a:effectLst>
                      <a:outerShdw blurRad="76200" dist="63500" dir="2700000" algn="tl" rotWithShape="0">
                        <a:srgbClr val="0C3680">
                          <a:alpha val="60000"/>
                        </a:srgbClr>
                      </a:outerShdw>
                    </a:effectLst>
                    <a:uLnTx/>
                    <a:uFillTx/>
                    <a:ea typeface="微软雅黑" panose="020B0503020204020204" charset="-122"/>
                    <a:cs typeface="微软雅黑" panose="020B0503020204020204" charset="-122"/>
                  </a:rPr>
                  <a:t>拉动全国设备投资</a:t>
                </a:r>
              </a:p>
            </p:txBody>
          </p:sp>
        </p:grpSp>
        <p:grpSp>
          <p:nvGrpSpPr>
            <p:cNvPr id="55" name="组合 54"/>
            <p:cNvGrpSpPr/>
            <p:nvPr/>
          </p:nvGrpSpPr>
          <p:grpSpPr>
            <a:xfrm>
              <a:off x="1836949" y="3280612"/>
              <a:ext cx="1629605" cy="1629605"/>
              <a:chOff x="5055441" y="2501407"/>
              <a:chExt cx="1629605" cy="1629605"/>
            </a:xfrm>
          </p:grpSpPr>
          <p:sp>
            <p:nvSpPr>
              <p:cNvPr id="56" name="椭圆 55"/>
              <p:cNvSpPr/>
              <p:nvPr>
                <p:custDataLst>
                  <p:tags r:id="rId5"/>
                </p:custDataLst>
              </p:nvPr>
            </p:nvSpPr>
            <p:spPr>
              <a:xfrm rot="16200000" flipV="1">
                <a:off x="5055441" y="2501407"/>
                <a:ext cx="1629605" cy="1629605"/>
              </a:xfrm>
              <a:prstGeom prst="ellipse">
                <a:avLst/>
              </a:prstGeom>
              <a:noFill/>
              <a:ln>
                <a:gradFill flip="none" rotWithShape="1">
                  <a:gsLst>
                    <a:gs pos="100000">
                      <a:srgbClr val="0057C4"/>
                    </a:gs>
                    <a:gs pos="53000">
                      <a:srgbClr val="0057C4">
                        <a:alpha val="0"/>
                      </a:srgbClr>
                    </a:gs>
                  </a:gsLst>
                  <a:lin ang="0" scaled="1"/>
                  <a:tileRect/>
                </a:gradFill>
              </a:ln>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mpact" panose="020B0806030902050204" charset="0"/>
                  <a:ea typeface="微软雅黑" panose="020B0503020204020204" charset="-122"/>
                  <a:cs typeface="+mn-ea"/>
                </a:endParaRPr>
              </a:p>
            </p:txBody>
          </p:sp>
          <p:sp>
            <p:nvSpPr>
              <p:cNvPr id="57" name="文本框 56"/>
              <p:cNvSpPr txBox="1"/>
              <p:nvPr>
                <p:custDataLst>
                  <p:tags r:id="rId6"/>
                </p:custDataLst>
              </p:nvPr>
            </p:nvSpPr>
            <p:spPr>
              <a:xfrm>
                <a:off x="5266264" y="2859590"/>
                <a:ext cx="1399563" cy="460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i="0" u="none" strike="noStrike" kern="100" cap="none" spc="0" normalizeH="0" baseline="0" noProof="0" dirty="0">
                    <a:ln>
                      <a:noFill/>
                    </a:ln>
                    <a:solidFill>
                      <a:srgbClr val="C00000"/>
                    </a:solidFill>
                    <a:effectLst/>
                    <a:uLnTx/>
                    <a:uFillTx/>
                    <a:ea typeface="微软雅黑" panose="020B0503020204020204" charset="-122"/>
                    <a:cs typeface="Times New Roman" panose="02020603050405020304" pitchFamily="18" charset="0"/>
                  </a:rPr>
                  <a:t>1.5</a:t>
                </a:r>
                <a:r>
                  <a:rPr kumimoji="0" lang="zh-CN" altLang="en-US" sz="2400" i="0" u="none" strike="noStrike" kern="100" cap="none" spc="0" normalizeH="0" baseline="0" noProof="0" dirty="0">
                    <a:ln>
                      <a:noFill/>
                    </a:ln>
                    <a:solidFill>
                      <a:srgbClr val="C00000"/>
                    </a:solidFill>
                    <a:effectLst/>
                    <a:uLnTx/>
                    <a:uFillTx/>
                    <a:ea typeface="微软雅黑" panose="020B0503020204020204" charset="-122"/>
                    <a:cs typeface="Times New Roman" panose="02020603050405020304" pitchFamily="18" charset="0"/>
                  </a:rPr>
                  <a:t>万亿</a:t>
                </a:r>
              </a:p>
            </p:txBody>
          </p:sp>
        </p:grpSp>
      </p:grpSp>
      <p:grpSp>
        <p:nvGrpSpPr>
          <p:cNvPr id="184" name="组合 183"/>
          <p:cNvGrpSpPr/>
          <p:nvPr/>
        </p:nvGrpSpPr>
        <p:grpSpPr>
          <a:xfrm>
            <a:off x="878855" y="5080399"/>
            <a:ext cx="2085960" cy="398780"/>
            <a:chOff x="942990" y="5377023"/>
            <a:chExt cx="1625717" cy="398780"/>
          </a:xfrm>
        </p:grpSpPr>
        <p:sp>
          <p:nvSpPr>
            <p:cNvPr id="178" name="矩形: 圆角 177"/>
            <p:cNvSpPr/>
            <p:nvPr/>
          </p:nvSpPr>
          <p:spPr>
            <a:xfrm>
              <a:off x="944764" y="5383933"/>
              <a:ext cx="1623943" cy="386280"/>
            </a:xfrm>
            <a:prstGeom prst="roundRect">
              <a:avLst>
                <a:gd name="adj" fmla="val 50000"/>
              </a:avLst>
            </a:prstGeom>
            <a:gradFill>
              <a:gsLst>
                <a:gs pos="100000">
                  <a:srgbClr val="0597FF">
                    <a:lumMod val="20000"/>
                    <a:lumOff val="80000"/>
                  </a:srgbClr>
                </a:gs>
                <a:gs pos="0">
                  <a:sysClr val="window" lastClr="FFFFFF"/>
                </a:gs>
              </a:gsLst>
              <a:lin ang="0" scaled="1"/>
            </a:gradFill>
            <a:ln>
              <a:noFill/>
            </a:ln>
            <a:effectLst>
              <a:innerShdw blurRad="114300">
                <a:sysClr val="window" lastClr="FFFFFF"/>
              </a:innerShdw>
            </a:effectLst>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algn="ctr"/>
              <a:endParaRPr lang="en-US" altLang="en-US" sz="1200" dirty="0">
                <a:solidFill>
                  <a:sysClr val="window" lastClr="FFFFFF"/>
                </a:solidFill>
                <a:latin typeface="Arial" panose="020B0604020202020204" pitchFamily="34" charset="0"/>
              </a:endParaRPr>
            </a:p>
          </p:txBody>
        </p:sp>
        <p:sp>
          <p:nvSpPr>
            <p:cNvPr id="183" name="文本框 182"/>
            <p:cNvSpPr txBox="1"/>
            <p:nvPr/>
          </p:nvSpPr>
          <p:spPr>
            <a:xfrm>
              <a:off x="942990" y="5377023"/>
              <a:ext cx="1624942" cy="398780"/>
            </a:xfrm>
            <a:prstGeom prst="rect">
              <a:avLst/>
            </a:prstGeom>
            <a:noFill/>
          </p:spPr>
          <p:txBody>
            <a:bodyPr wrap="square">
              <a:spAutoFit/>
            </a:bodyPr>
            <a:lstStyle/>
            <a:p>
              <a:pPr algn="ctr"/>
              <a:r>
                <a:rPr lang="zh-CN" altLang="en-US" sz="2000" b="1">
                  <a:gradFill>
                    <a:gsLst>
                      <a:gs pos="0">
                        <a:srgbClr val="0597FF"/>
                      </a:gs>
                      <a:gs pos="68000">
                        <a:srgbClr val="0574D9"/>
                      </a:gs>
                    </a:gsLst>
                    <a:lin ang="5400000" scaled="0"/>
                  </a:gradFill>
                  <a:effectLst>
                    <a:outerShdw blurRad="38100" dist="50800" dir="2700000" algn="tl">
                      <a:srgbClr val="0597FF">
                        <a:alpha val="12000"/>
                      </a:srgbClr>
                    </a:outerShdw>
                  </a:effectLst>
                  <a:cs typeface="微软雅黑" panose="020B0503020204020204" charset="-122"/>
                </a:rPr>
                <a:t>到2027年</a:t>
              </a:r>
            </a:p>
          </p:txBody>
        </p:sp>
      </p:grpSp>
      <p:sp>
        <p:nvSpPr>
          <p:cNvPr id="3" name="文本框 2"/>
          <p:cNvSpPr txBox="1"/>
          <p:nvPr/>
        </p:nvSpPr>
        <p:spPr>
          <a:xfrm>
            <a:off x="916940" y="5737225"/>
            <a:ext cx="11253470" cy="368300"/>
          </a:xfrm>
          <a:prstGeom prst="rect">
            <a:avLst/>
          </a:prstGeom>
          <a:noFill/>
        </p:spPr>
        <p:txBody>
          <a:bodyPr wrap="square" rtlCol="0">
            <a:spAutoFit/>
          </a:bodyPr>
          <a:lstStyle/>
          <a:p>
            <a:r>
              <a:rPr lang="zh-CN" altLang="en-US" sz="1600">
                <a:latin typeface="思源黑体 CN Regular" panose="020B0500000000000000" charset="-122"/>
                <a:ea typeface="思源黑体 CN Regular" panose="020B0500000000000000" charset="-122"/>
                <a:cs typeface="思源黑体 CN Regular" panose="020B0500000000000000" charset="-122"/>
              </a:rPr>
              <a:t>拉动全国设备投资</a:t>
            </a:r>
            <a:r>
              <a:rPr lang="zh-CN" altLang="en-US">
                <a:solidFill>
                  <a:srgbClr val="FF0000"/>
                </a:solidFill>
                <a:latin typeface="思源黑体 CN Regular" panose="020B0500000000000000" charset="-122"/>
                <a:ea typeface="思源黑体 CN Regular" panose="020B0500000000000000" charset="-122"/>
                <a:cs typeface="思源黑体 CN Regular" panose="020B0500000000000000" charset="-122"/>
              </a:rPr>
              <a:t>1.5万</a:t>
            </a:r>
            <a:r>
              <a:rPr lang="zh-CN" altLang="en-US" sz="1600">
                <a:latin typeface="思源黑体 CN Regular" panose="020B0500000000000000" charset="-122"/>
                <a:ea typeface="思源黑体 CN Regular" panose="020B0500000000000000" charset="-122"/>
                <a:cs typeface="思源黑体 CN Regular" panose="020B0500000000000000" charset="-122"/>
              </a:rPr>
              <a:t>亿，带动2024年全国固定资产投资增速和社会消费品零售总额增速分别上行</a:t>
            </a:r>
            <a:r>
              <a:rPr lang="zh-CN" altLang="en-US" sz="1800">
                <a:solidFill>
                  <a:srgbClr val="FF0000"/>
                </a:solidFill>
                <a:latin typeface="思源黑体 CN Regular" panose="020B0500000000000000" charset="-122"/>
                <a:ea typeface="思源黑体 CN Regular" panose="020B0500000000000000" charset="-122"/>
                <a:cs typeface="思源黑体 CN Regular" panose="020B0500000000000000" charset="-122"/>
              </a:rPr>
              <a:t>0.8、0.9</a:t>
            </a:r>
            <a:r>
              <a:rPr lang="zh-CN" altLang="en-US" sz="1600">
                <a:latin typeface="思源黑体 CN Regular" panose="020B0500000000000000" charset="-122"/>
                <a:ea typeface="思源黑体 CN Regular" panose="020B0500000000000000" charset="-122"/>
                <a:cs typeface="思源黑体 CN Regular" panose="020B0500000000000000" charset="-122"/>
              </a:rPr>
              <a:t>个百分点</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1133022" y="5104133"/>
            <a:ext cx="9840497" cy="1050290"/>
          </a:xfrm>
          <a:prstGeom prst="rect">
            <a:avLst/>
          </a:prstGeom>
          <a:noFill/>
        </p:spPr>
        <p:txBody>
          <a:bodyPr wrap="square">
            <a:spAutoFit/>
          </a:bodyPr>
          <a:lstStyle>
            <a:defPPr>
              <a:defRPr lang="en-US"/>
            </a:defPPr>
            <a:lvl1pPr marR="0" lvl="0" indent="0" algn="ctr" fontAlgn="auto">
              <a:lnSpc>
                <a:spcPct val="130000"/>
              </a:lnSpc>
              <a:spcBef>
                <a:spcPts val="0"/>
              </a:spcBef>
              <a:spcAft>
                <a:spcPts val="0"/>
              </a:spcAft>
              <a:buClrTx/>
              <a:buSzTx/>
              <a:buFontTx/>
              <a:buNone/>
              <a:defRPr sz="2400" b="0" i="0" u="none" baseline="0">
                <a:gradFill>
                  <a:gsLst>
                    <a:gs pos="0">
                      <a:srgbClr val="DC342E"/>
                    </a:gs>
                    <a:gs pos="100000">
                      <a:srgbClr val="821A16"/>
                    </a:gs>
                  </a:gsLst>
                  <a:lin ang="5400000" scaled="1"/>
                </a:gradFill>
                <a:latin typeface="Times New Roman" panose="02020603050405020304" pitchFamily="18" charset="0"/>
                <a:ea typeface="微软雅黑" panose="020B0503020204020204" charset="-122"/>
                <a:cs typeface="Times New Roman" panose="02020603050405020304" pitchFamily="18" charset="0"/>
              </a:defRPr>
            </a:lvl1pPr>
            <a:lvl2pPr lvl="1"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2pPr>
            <a:lvl3pPr lvl="2"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3pPr>
            <a:lvl4pPr lvl="3"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4pPr>
            <a:lvl5pPr lvl="4"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5pPr>
            <a:lvl6pPr lvl="5"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6pPr>
            <a:lvl7pPr lvl="6"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7pPr>
            <a:lvl8pPr lvl="7"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8pPr>
            <a:lvl9pPr lvl="8"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9pPr>
          </a:lstStyle>
          <a:p>
            <a:r>
              <a:rPr lang="zh-CN" altLang="en-US" dirty="0">
                <a:solidFill>
                  <a:srgbClr val="002060"/>
                </a:solidFill>
                <a:sym typeface="微软雅黑" panose="020B0503020204020204" charset="-122"/>
              </a:rPr>
              <a:t>通过中央预算内资金、超长期特别国债、财政专项资金</a:t>
            </a:r>
            <a:r>
              <a:rPr lang="en-US" altLang="zh-CN" dirty="0">
                <a:solidFill>
                  <a:srgbClr val="002060"/>
                </a:solidFill>
                <a:sym typeface="微软雅黑" panose="020B0503020204020204" charset="-122"/>
              </a:rPr>
              <a:t>\</a:t>
            </a:r>
            <a:r>
              <a:rPr lang="zh-CN" altLang="en-US" dirty="0">
                <a:solidFill>
                  <a:srgbClr val="002060"/>
                </a:solidFill>
                <a:sym typeface="微软雅黑" panose="020B0503020204020204" charset="-122"/>
              </a:rPr>
              <a:t>结构性货币工具、中央财政贷款贴息、结构性减税等方式给予资金支持</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0102" y="2527902"/>
            <a:ext cx="3642828" cy="2506678"/>
          </a:xfrm>
          <a:prstGeom prst="rect">
            <a:avLst/>
          </a:prstGeom>
          <a:effectLst>
            <a:outerShdw blurRad="50800" dist="38100" dir="2700000" algn="tl" rotWithShape="0">
              <a:prstClr val="black">
                <a:alpha val="40000"/>
              </a:prstClr>
            </a:outerShdw>
          </a:effectLst>
        </p:spPr>
      </p:pic>
      <p:pic>
        <p:nvPicPr>
          <p:cNvPr id="21" name="图片 20"/>
          <p:cNvPicPr>
            <a:picLocks noChangeAspect="1"/>
          </p:cNvPicPr>
          <p:nvPr/>
        </p:nvPicPr>
        <p:blipFill>
          <a:blip r:embed="rId5"/>
          <a:stretch>
            <a:fillRect/>
          </a:stretch>
        </p:blipFill>
        <p:spPr>
          <a:xfrm>
            <a:off x="364611" y="2527902"/>
            <a:ext cx="3652660" cy="2506678"/>
          </a:xfrm>
          <a:prstGeom prst="rect">
            <a:avLst/>
          </a:prstGeom>
          <a:effectLst>
            <a:outerShdw blurRad="50800" dist="38100" dir="2700000" algn="tl"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5761" y="2527902"/>
            <a:ext cx="3637703" cy="2506678"/>
          </a:xfrm>
          <a:prstGeom prst="rect">
            <a:avLst/>
          </a:prstGeom>
          <a:effectLst>
            <a:outerShdw blurRad="50800" dist="38100" dir="2700000" algn="tl" rotWithShape="0">
              <a:prstClr val="black">
                <a:alpha val="40000"/>
              </a:prstClr>
            </a:outerShdw>
          </a:effectLst>
        </p:spPr>
      </p:pic>
      <p:sp>
        <p:nvSpPr>
          <p:cNvPr id="19" name="矩形: 圆角 18"/>
          <p:cNvSpPr/>
          <p:nvPr/>
        </p:nvSpPr>
        <p:spPr>
          <a:xfrm>
            <a:off x="295275" y="1437640"/>
            <a:ext cx="7125970" cy="546100"/>
          </a:xfrm>
          <a:prstGeom prst="roundRect">
            <a:avLst>
              <a:gd name="adj" fmla="val 50000"/>
            </a:avLst>
          </a:prstGeom>
          <a:gradFill>
            <a:gsLst>
              <a:gs pos="100000">
                <a:srgbClr val="EEC988"/>
              </a:gs>
              <a:gs pos="0">
                <a:srgbClr val="CB954D"/>
              </a:gs>
            </a:gsLst>
            <a:lin ang="16200000" scaled="1"/>
          </a:gradFill>
          <a:ln>
            <a:noFill/>
          </a:ln>
          <a:effectLst>
            <a:outerShdw blurRad="177800" dist="1143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chemeClr val="accent3">
                  <a:lumMod val="60000"/>
                  <a:lumOff val="40000"/>
                </a:schemeClr>
              </a:solidFill>
              <a:latin typeface="思源黑体 CN Regular" panose="020B0500000000000000" charset="-122"/>
              <a:ea typeface="思源黑体 CN Regular" panose="020B0500000000000000" charset="-122"/>
            </a:endParaRPr>
          </a:p>
        </p:txBody>
      </p:sp>
      <p:sp>
        <p:nvSpPr>
          <p:cNvPr id="12" name="文本框 11"/>
          <p:cNvSpPr txBox="1"/>
          <p:nvPr/>
        </p:nvSpPr>
        <p:spPr>
          <a:xfrm>
            <a:off x="364490" y="1475740"/>
            <a:ext cx="6760845" cy="472440"/>
          </a:xfrm>
          <a:prstGeom prst="rect">
            <a:avLst/>
          </a:prstGeom>
          <a:noFill/>
        </p:spPr>
        <p:txBody>
          <a:bodyPr wrap="square">
            <a:noAutofit/>
          </a:bodyPr>
          <a:lstStyle/>
          <a:p>
            <a:pPr algn="ctr"/>
            <a:r>
              <a:rPr lang="zh-CN" altLang="en-US" sz="2000" dirty="0">
                <a:solidFill>
                  <a:srgbClr val="FFFFFF"/>
                </a:solidFill>
                <a:latin typeface="思源宋体 CN Heavy" panose="02020900000000000000" pitchFamily="18" charset="-122"/>
                <a:ea typeface="思源宋体 CN Heavy" panose="02020900000000000000" pitchFamily="18" charset="-122"/>
              </a:rPr>
              <a:t>设备更新和消费品以旧换新工作预计到 2027年结束</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508000" y="0"/>
            <a:ext cx="12700000" cy="7505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砖墙上&#10;&#10;中度可信度描述已自动生成"/>
          <p:cNvPicPr>
            <a:picLocks noChangeAspect="1"/>
          </p:cNvPicPr>
          <p:nvPr/>
        </p:nvPicPr>
        <p:blipFill>
          <a:blip r:embed="rId5">
            <a:alphaModFix amt="20000"/>
            <a:duotone>
              <a:srgbClr val="DE352E">
                <a:shade val="45000"/>
                <a:satMod val="135000"/>
              </a:srgbClr>
              <a:prstClr val="white"/>
            </a:duotone>
            <a:extLst>
              <a:ext uri="{28A0092B-C50C-407E-A947-70E740481C1C}">
                <a14:useLocalDpi xmlns:a14="http://schemas.microsoft.com/office/drawing/2010/main" val="0"/>
              </a:ext>
            </a:extLst>
          </a:blip>
          <a:srcRect/>
          <a:stretch>
            <a:fillRect/>
          </a:stretch>
        </p:blipFill>
        <p:spPr>
          <a:xfrm flipH="1">
            <a:off x="0" y="0"/>
            <a:ext cx="12192000" cy="6858000"/>
          </a:xfrm>
          <a:prstGeom prst="rect">
            <a:avLst/>
          </a:prstGeom>
        </p:spPr>
      </p:pic>
      <p:graphicFrame>
        <p:nvGraphicFramePr>
          <p:cNvPr id="8" name="表格 7"/>
          <p:cNvGraphicFramePr/>
          <p:nvPr>
            <p:custDataLst>
              <p:tags r:id="rId1"/>
            </p:custDataLst>
          </p:nvPr>
        </p:nvGraphicFramePr>
        <p:xfrm>
          <a:off x="1765573" y="1262379"/>
          <a:ext cx="9472930" cy="5587460"/>
        </p:xfrm>
        <a:graphic>
          <a:graphicData uri="http://schemas.openxmlformats.org/drawingml/2006/table">
            <a:tbl>
              <a:tblPr firstRow="1" bandRow="1">
                <a:effectLst/>
              </a:tblPr>
              <a:tblGrid>
                <a:gridCol w="1889760">
                  <a:extLst>
                    <a:ext uri="{9D8B030D-6E8A-4147-A177-3AD203B41FA5}">
                      <a16:colId xmlns:a16="http://schemas.microsoft.com/office/drawing/2014/main" val="20000"/>
                    </a:ext>
                  </a:extLst>
                </a:gridCol>
                <a:gridCol w="4297680">
                  <a:extLst>
                    <a:ext uri="{9D8B030D-6E8A-4147-A177-3AD203B41FA5}">
                      <a16:colId xmlns:a16="http://schemas.microsoft.com/office/drawing/2014/main" val="20001"/>
                    </a:ext>
                  </a:extLst>
                </a:gridCol>
                <a:gridCol w="3285490">
                  <a:extLst>
                    <a:ext uri="{9D8B030D-6E8A-4147-A177-3AD203B41FA5}">
                      <a16:colId xmlns:a16="http://schemas.microsoft.com/office/drawing/2014/main" val="20002"/>
                    </a:ext>
                  </a:extLst>
                </a:gridCol>
              </a:tblGrid>
              <a:tr h="72707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endParaRPr lang="zh-CN" altLang="en-US" sz="1800" b="1" dirty="0">
                        <a:gradFill flip="none" rotWithShape="1">
                          <a:gsLst>
                            <a:gs pos="0">
                              <a:srgbClr val="30616E">
                                <a:lumMod val="60000"/>
                                <a:lumOff val="40000"/>
                              </a:srgbClr>
                            </a:gs>
                            <a:gs pos="100000">
                              <a:srgbClr val="30616E"/>
                            </a:gs>
                          </a:gsLst>
                          <a:lin ang="2700000" scaled="1"/>
                          <a:tileRect/>
                        </a:gradFill>
                        <a:latin typeface="微软雅黑" panose="020B0503020204020204" charset="-122"/>
                        <a:ea typeface="微软雅黑" panose="020B0503020204020204" charset="-122"/>
                      </a:endParaRPr>
                    </a:p>
                  </a:txBody>
                  <a:tcPr marL="12700" marR="12700" marT="12700" anchor="ctr">
                    <a:lnL>
                      <a:noFill/>
                    </a:lnL>
                    <a:lnR>
                      <a:noFill/>
                    </a:lnR>
                    <a:lnT w="12700" cap="flat" cmpd="sng" algn="ctr">
                      <a:noFill/>
                      <a:prstDash val="solid"/>
                      <a:round/>
                      <a:headEnd type="none" w="med" len="med"/>
                      <a:tailEnd type="none" w="med" len="med"/>
                    </a:lnT>
                    <a:lnB w="12700" cap="flat" cmpd="sng" algn="ctr">
                      <a:solidFill>
                        <a:srgbClr val="30616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endParaRPr lang="zh-CN" altLang="en-US" sz="1800" b="1" dirty="0">
                        <a:gradFill flip="none" rotWithShape="1">
                          <a:gsLst>
                            <a:gs pos="0">
                              <a:srgbClr val="30616E">
                                <a:lumMod val="60000"/>
                                <a:lumOff val="40000"/>
                              </a:srgbClr>
                            </a:gs>
                            <a:gs pos="100000">
                              <a:srgbClr val="30616E"/>
                            </a:gs>
                          </a:gsLst>
                          <a:lin ang="2700000" scaled="1"/>
                          <a:tileRect/>
                        </a:gradFill>
                        <a:latin typeface="微软雅黑" panose="020B0503020204020204" charset="-122"/>
                        <a:ea typeface="微软雅黑" panose="020B0503020204020204" charset="-122"/>
                      </a:endParaRPr>
                    </a:p>
                  </a:txBody>
                  <a:tcPr marL="12700" marR="12700" marT="12700" anchor="ctr">
                    <a:lnL>
                      <a:noFill/>
                    </a:lnL>
                    <a:lnR>
                      <a:noFill/>
                    </a:lnR>
                    <a:lnT w="12700" cap="flat" cmpd="sng" algn="ctr">
                      <a:noFill/>
                      <a:prstDash val="solid"/>
                      <a:round/>
                      <a:headEnd type="none" w="med" len="med"/>
                      <a:tailEnd type="none" w="med" len="med"/>
                    </a:lnT>
                    <a:lnB w="12700" cap="flat" cmpd="sng" algn="ctr">
                      <a:solidFill>
                        <a:srgbClr val="30616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endParaRPr lang="zh-CN" altLang="en-US" sz="1800" b="1" dirty="0">
                        <a:gradFill flip="none" rotWithShape="1">
                          <a:gsLst>
                            <a:gs pos="0">
                              <a:srgbClr val="30616E">
                                <a:lumMod val="60000"/>
                                <a:lumOff val="40000"/>
                              </a:srgbClr>
                            </a:gs>
                            <a:gs pos="100000">
                              <a:srgbClr val="30616E"/>
                            </a:gs>
                          </a:gsLst>
                          <a:lin ang="2700000" scaled="1"/>
                          <a:tileRect/>
                        </a:gradFill>
                        <a:latin typeface="微软雅黑" panose="020B0503020204020204" charset="-122"/>
                        <a:ea typeface="微软雅黑" panose="020B0503020204020204" charset="-122"/>
                      </a:endParaRPr>
                    </a:p>
                  </a:txBody>
                  <a:tcPr marL="12700" marR="12700" marT="12700" anchor="ctr">
                    <a:lnL>
                      <a:noFill/>
                    </a:lnL>
                    <a:lnR>
                      <a:noFill/>
                    </a:lnR>
                    <a:lnT w="12700" cap="flat" cmpd="sng" algn="ctr">
                      <a:noFill/>
                      <a:prstDash val="solid"/>
                      <a:round/>
                      <a:headEnd type="none" w="med" len="med"/>
                      <a:tailEnd type="none" w="med" len="med"/>
                    </a:lnT>
                    <a:lnB w="12700" cap="flat" cmpd="sng" algn="ctr">
                      <a:solidFill>
                        <a:srgbClr val="30616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000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endParaRPr lang="en-US" altLang="en-US" sz="1800" b="0" dirty="0">
                        <a:solidFill>
                          <a:srgbClr val="000000">
                            <a:lumMod val="75000"/>
                            <a:lumOff val="25000"/>
                          </a:srgbClr>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30616E"/>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rgbClr val="000000">
                              <a:lumMod val="75000"/>
                              <a:lumOff val="25000"/>
                            </a:srgbClr>
                          </a:solidFill>
                          <a:latin typeface="微软雅黑" panose="020B0503020204020204" charset="-122"/>
                          <a:ea typeface="微软雅黑" panose="020B0503020204020204" charset="-122"/>
                        </a:rPr>
                        <a:t>设备更新方面</a:t>
                      </a:r>
                    </a:p>
                  </a:txBody>
                  <a:tcPr marL="12700" marR="12700" marT="12700" anchor="ctr">
                    <a:lnL>
                      <a:noFill/>
                    </a:lnL>
                    <a:lnR>
                      <a:noFill/>
                    </a:lnR>
                    <a:lnT w="12700" cap="flat" cmpd="sng" algn="ctr">
                      <a:solidFill>
                        <a:srgbClr val="30616E"/>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rgbClr val="000000">
                              <a:lumMod val="75000"/>
                              <a:lumOff val="25000"/>
                            </a:srgbClr>
                          </a:solidFill>
                          <a:latin typeface="微软雅黑" panose="020B0503020204020204" charset="-122"/>
                          <a:ea typeface="微软雅黑" panose="020B0503020204020204" charset="-122"/>
                        </a:rPr>
                        <a:t>更新需求金额（亿元）</a:t>
                      </a:r>
                    </a:p>
                  </a:txBody>
                  <a:tcPr marL="12700" marR="12700" marT="12700" anchor="ctr">
                    <a:lnL>
                      <a:noFill/>
                    </a:lnL>
                    <a:lnR>
                      <a:noFill/>
                    </a:lnR>
                    <a:lnT w="12700" cap="flat" cmpd="sng" algn="ctr">
                      <a:solidFill>
                        <a:srgbClr val="30616E"/>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38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b="0" dirty="0">
                          <a:solidFill>
                            <a:sysClr val="windowText" lastClr="000000"/>
                          </a:solidFill>
                          <a:latin typeface="微软雅黑" panose="020B0503020204020204" charset="-122"/>
                          <a:ea typeface="微软雅黑" panose="020B0503020204020204" charset="-122"/>
                        </a:rPr>
                        <a:t>1</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rPr>
                        <a:t>工业技改</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dirty="0">
                          <a:solidFill>
                            <a:sysClr val="windowText" lastClr="000000"/>
                          </a:solidFill>
                          <a:latin typeface="微软雅黑" panose="020B0503020204020204" charset="-122"/>
                          <a:ea typeface="微软雅黑" panose="020B0503020204020204" charset="-122"/>
                          <a:sym typeface="+mn-ea"/>
                        </a:rPr>
                        <a:t>1100</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000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dirty="0">
                          <a:solidFill>
                            <a:sysClr val="windowText" lastClr="000000"/>
                          </a:solidFill>
                          <a:latin typeface="微软雅黑" panose="020B0503020204020204" charset="-122"/>
                          <a:ea typeface="微软雅黑" panose="020B0503020204020204" charset="-122"/>
                          <a:sym typeface="+mn-ea"/>
                        </a:rPr>
                        <a:t>2</a:t>
                      </a:r>
                      <a:endParaRPr lang="en-US" sz="1800" b="0" dirty="0">
                        <a:solidFill>
                          <a:sysClr val="windowText" lastClr="000000"/>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rPr>
                        <a:t>建筑市政</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sym typeface="宋体" panose="02010600030101010101" pitchFamily="2" charset="-122"/>
                        </a:rPr>
                        <a:t>270</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dirty="0">
                          <a:solidFill>
                            <a:sysClr val="windowText" lastClr="000000"/>
                          </a:solidFill>
                          <a:latin typeface="微软雅黑" panose="020B0503020204020204" charset="-122"/>
                          <a:ea typeface="微软雅黑" panose="020B0503020204020204" charset="-122"/>
                          <a:sym typeface="+mn-ea"/>
                        </a:rPr>
                        <a:t>3</a:t>
                      </a:r>
                      <a:endParaRPr lang="en-US" sz="1800" b="0" dirty="0">
                        <a:solidFill>
                          <a:sysClr val="windowText" lastClr="000000"/>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rPr>
                        <a:t>交通运输</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sym typeface="宋体" panose="02010600030101010101" pitchFamily="2" charset="-122"/>
                        </a:rPr>
                        <a:t>15</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000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dirty="0">
                          <a:solidFill>
                            <a:sysClr val="windowText" lastClr="000000"/>
                          </a:solidFill>
                          <a:latin typeface="微软雅黑" panose="020B0503020204020204" charset="-122"/>
                          <a:ea typeface="微软雅黑" panose="020B0503020204020204" charset="-122"/>
                          <a:sym typeface="+mn-ea"/>
                        </a:rPr>
                        <a:t>4</a:t>
                      </a:r>
                      <a:endParaRPr lang="en-US" sz="1800" b="0" dirty="0">
                        <a:solidFill>
                          <a:sysClr val="windowText" lastClr="000000"/>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rPr>
                        <a:t>农业农村</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sym typeface="宋体" panose="02010600030101010101" pitchFamily="2" charset="-122"/>
                        </a:rPr>
                        <a:t>55</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00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dirty="0">
                          <a:solidFill>
                            <a:sysClr val="windowText" lastClr="000000"/>
                          </a:solidFill>
                          <a:latin typeface="微软雅黑" panose="020B0503020204020204" charset="-122"/>
                          <a:ea typeface="微软雅黑" panose="020B0503020204020204" charset="-122"/>
                          <a:sym typeface="+mn-ea"/>
                        </a:rPr>
                        <a:t>5</a:t>
                      </a:r>
                      <a:endParaRPr lang="en-US" sz="1800" b="0" dirty="0">
                        <a:solidFill>
                          <a:sysClr val="windowText" lastClr="000000"/>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rPr>
                        <a:t>教育体育</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sym typeface="宋体" panose="02010600030101010101" pitchFamily="2" charset="-122"/>
                        </a:rPr>
                        <a:t>7.9</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000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dirty="0">
                          <a:solidFill>
                            <a:sysClr val="windowText" lastClr="000000"/>
                          </a:solidFill>
                          <a:latin typeface="微软雅黑" panose="020B0503020204020204" charset="-122"/>
                          <a:ea typeface="微软雅黑" panose="020B0503020204020204" charset="-122"/>
                          <a:sym typeface="+mn-ea"/>
                        </a:rPr>
                        <a:t>6</a:t>
                      </a:r>
                      <a:endParaRPr lang="en-US" sz="1800" b="0" dirty="0">
                        <a:solidFill>
                          <a:sysClr val="windowText" lastClr="000000"/>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rPr>
                        <a:t>文化旅游</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sym typeface="宋体" panose="02010600030101010101" pitchFamily="2" charset="-122"/>
                        </a:rPr>
                        <a:t>10</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4000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800" dirty="0">
                          <a:solidFill>
                            <a:sysClr val="windowText" lastClr="000000"/>
                          </a:solidFill>
                          <a:latin typeface="微软雅黑" panose="020B0503020204020204" charset="-122"/>
                          <a:ea typeface="微软雅黑" panose="020B0503020204020204" charset="-122"/>
                          <a:sym typeface="+mn-ea"/>
                        </a:rPr>
                        <a:t>7</a:t>
                      </a:r>
                      <a:endParaRPr lang="en-US" sz="1800" b="0" dirty="0">
                        <a:solidFill>
                          <a:sysClr val="windowText" lastClr="000000"/>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rPr>
                        <a:t>医疗卫生</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800" b="0" dirty="0">
                          <a:solidFill>
                            <a:sysClr val="windowText" lastClr="000000"/>
                          </a:solidFill>
                          <a:latin typeface="微软雅黑" panose="020B0503020204020204" charset="-122"/>
                          <a:ea typeface="微软雅黑" panose="020B0503020204020204" charset="-122"/>
                          <a:sym typeface="宋体" panose="02010600030101010101" pitchFamily="2" charset="-122"/>
                        </a:rPr>
                        <a:t>42.5</a:t>
                      </a: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40000">
                <a:tc gridSpan="3">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endParaRPr lang="zh-CN" altLang="en-US" sz="1800" b="0" dirty="0">
                        <a:solidFill>
                          <a:sysClr val="windowText" lastClr="000000"/>
                        </a:solidFill>
                        <a:latin typeface="微软雅黑" panose="020B0503020204020204" charset="-122"/>
                        <a:ea typeface="微软雅黑" panose="020B0503020204020204" charset="-122"/>
                      </a:endParaRPr>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noFill/>
                  </a:tcPr>
                </a:tc>
                <a:tc hMerge="1">
                  <a:txBody>
                    <a:bodyPr/>
                    <a:lstStyle/>
                    <a:p>
                      <a:endParaRPr lang="zh-CN"/>
                    </a:p>
                  </a:txBody>
                  <a:tcPr marL="12700" marR="12700" marT="12700" anchor="ctr">
                    <a:lnL>
                      <a:noFill/>
                    </a:lnL>
                    <a:lnR>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30" name="矩形: 圆顶角 29"/>
          <p:cNvSpPr/>
          <p:nvPr/>
        </p:nvSpPr>
        <p:spPr>
          <a:xfrm flipV="1">
            <a:off x="-6324973" y="1510019"/>
            <a:ext cx="5182961" cy="4821756"/>
          </a:xfrm>
          <a:prstGeom prst="round2SameRect">
            <a:avLst>
              <a:gd name="adj1" fmla="val 2181"/>
              <a:gd name="adj2" fmla="val 0"/>
            </a:avLst>
          </a:prstGeom>
          <a:solidFill>
            <a:srgbClr val="FFFFFF"/>
          </a:solidFill>
          <a:ln>
            <a:noFill/>
          </a:ln>
          <a:effectLst>
            <a:outerShdw blurRad="330200" dist="177800" dir="2700000" algn="tl" rotWithShape="0">
              <a:srgbClr val="DE352E">
                <a:lumMod val="75000"/>
                <a:alpha val="25000"/>
              </a:srgbClr>
            </a:outerShdw>
            <a:reflection blurRad="444500" stA="45000" endPos="35000" dist="127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19" name="矩形: 圆角 18"/>
          <p:cNvSpPr/>
          <p:nvPr/>
        </p:nvSpPr>
        <p:spPr>
          <a:xfrm>
            <a:off x="-5917938" y="1991360"/>
            <a:ext cx="2439670" cy="546100"/>
          </a:xfrm>
          <a:prstGeom prst="roundRect">
            <a:avLst>
              <a:gd name="adj" fmla="val 50000"/>
            </a:avLst>
          </a:prstGeom>
          <a:gradFill>
            <a:gsLst>
              <a:gs pos="100000">
                <a:srgbClr val="EEC988"/>
              </a:gs>
              <a:gs pos="0">
                <a:srgbClr val="CB954D"/>
              </a:gs>
            </a:gsLst>
            <a:lin ang="16200000" scaled="1"/>
          </a:gradFill>
          <a:ln>
            <a:noFill/>
          </a:ln>
          <a:effectLst>
            <a:outerShdw blurRad="177800" dist="1143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chemeClr val="accent3">
                  <a:lumMod val="60000"/>
                  <a:lumOff val="40000"/>
                </a:schemeClr>
              </a:solidFill>
              <a:latin typeface="思源黑体 CN Regular" panose="020B0500000000000000" charset="-122"/>
              <a:ea typeface="思源黑体 CN Regular" panose="020B0500000000000000" charset="-122"/>
            </a:endParaRPr>
          </a:p>
        </p:txBody>
      </p:sp>
      <p:grpSp>
        <p:nvGrpSpPr>
          <p:cNvPr id="20" name="组合 19"/>
          <p:cNvGrpSpPr/>
          <p:nvPr/>
        </p:nvGrpSpPr>
        <p:grpSpPr>
          <a:xfrm>
            <a:off x="-4879781" y="2758970"/>
            <a:ext cx="2582901" cy="876935"/>
            <a:chOff x="1028979" y="3274953"/>
            <a:chExt cx="2582901" cy="876935"/>
          </a:xfrm>
        </p:grpSpPr>
        <p:sp>
          <p:nvSpPr>
            <p:cNvPr id="3" name="文本框 2"/>
            <p:cNvSpPr txBox="1"/>
            <p:nvPr/>
          </p:nvSpPr>
          <p:spPr>
            <a:xfrm>
              <a:off x="1028979" y="3845183"/>
              <a:ext cx="2582545" cy="3067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sz="1400" i="0" u="none" strike="noStrike" kern="1200" cap="none" spc="0" normalizeH="0" baseline="0" noProof="0" dirty="0">
                  <a:ln>
                    <a:noFill/>
                  </a:ln>
                  <a:solidFill>
                    <a:schemeClr val="accent3">
                      <a:lumMod val="60000"/>
                      <a:lumOff val="40000"/>
                    </a:schemeClr>
                  </a:solidFill>
                  <a:effectLst/>
                  <a:uLnTx/>
                  <a:uFillTx/>
                  <a:latin typeface="思源黑体 CN Regular" panose="020B0500000000000000" charset="-122"/>
                  <a:cs typeface="+mn-ea"/>
                </a:rPr>
                <a:t>预计全市设备更新总需求超过</a:t>
              </a:r>
            </a:p>
          </p:txBody>
        </p:sp>
        <p:sp>
          <p:nvSpPr>
            <p:cNvPr id="10" name="文本框 9"/>
            <p:cNvSpPr txBox="1"/>
            <p:nvPr/>
          </p:nvSpPr>
          <p:spPr>
            <a:xfrm>
              <a:off x="1028979" y="3274953"/>
              <a:ext cx="2582901" cy="583565"/>
            </a:xfrm>
            <a:prstGeom prst="rect">
              <a:avLst/>
            </a:prstGeom>
            <a:noFill/>
          </p:spPr>
          <p:txBody>
            <a:bodyPr wrap="square">
              <a:spAutoFit/>
            </a:bodyPr>
            <a:lstStyle/>
            <a:p>
              <a:r>
                <a:rPr kumimoji="0" lang="en-US" altLang="zh-CN" sz="3200" b="0" i="0" u="none" strike="noStrike" kern="1200" cap="none" spc="0" normalizeH="0" baseline="0" noProof="0" dirty="0">
                  <a:ln>
                    <a:noFill/>
                  </a:ln>
                  <a:solidFill>
                    <a:schemeClr val="tx1">
                      <a:lumMod val="95000"/>
                      <a:lumOff val="5000"/>
                    </a:schemeClr>
                  </a:solidFill>
                  <a:effectLst/>
                  <a:uLnTx/>
                  <a:uFillTx/>
                  <a:latin typeface="思源宋体 CN Heavy" panose="02020900000000000000" pitchFamily="18" charset="-122"/>
                  <a:ea typeface="思源宋体 CN Heavy" panose="02020900000000000000" pitchFamily="18" charset="-122"/>
                  <a:cs typeface="+mn-ea"/>
                </a:rPr>
                <a:t>1500</a:t>
              </a:r>
              <a:r>
                <a:rPr kumimoji="0" lang="zh-CN" altLang="en-US" sz="2000" b="0" i="0" u="none" strike="noStrike" kern="1200" cap="none" spc="0" normalizeH="0" baseline="0" noProof="0" dirty="0">
                  <a:ln>
                    <a:noFill/>
                  </a:ln>
                  <a:solidFill>
                    <a:schemeClr val="tx1">
                      <a:lumMod val="95000"/>
                      <a:lumOff val="5000"/>
                    </a:schemeClr>
                  </a:solidFill>
                  <a:effectLst/>
                  <a:uLnTx/>
                  <a:uFillTx/>
                  <a:latin typeface="思源宋体 CN Heavy" panose="02020900000000000000" pitchFamily="18" charset="-122"/>
                  <a:ea typeface="思源宋体 CN Heavy" panose="02020900000000000000" pitchFamily="18" charset="-122"/>
                  <a:cs typeface="+mn-ea"/>
                </a:rPr>
                <a:t>亿元</a:t>
              </a:r>
            </a:p>
          </p:txBody>
        </p:sp>
      </p:grpSp>
      <p:sp>
        <p:nvSpPr>
          <p:cNvPr id="12" name="文本框 11"/>
          <p:cNvSpPr txBox="1"/>
          <p:nvPr/>
        </p:nvSpPr>
        <p:spPr>
          <a:xfrm>
            <a:off x="-5848723" y="2029460"/>
            <a:ext cx="2247265" cy="472440"/>
          </a:xfrm>
          <a:prstGeom prst="rect">
            <a:avLst/>
          </a:prstGeom>
          <a:noFill/>
        </p:spPr>
        <p:txBody>
          <a:bodyPr wrap="square">
            <a:noAutofit/>
          </a:bodyPr>
          <a:lstStyle/>
          <a:p>
            <a:pPr algn="ctr"/>
            <a:r>
              <a:rPr lang="zh-CN" altLang="en-US" sz="2000" dirty="0">
                <a:solidFill>
                  <a:srgbClr val="FFFFFF"/>
                </a:solidFill>
                <a:latin typeface="思源宋体 CN Heavy" panose="02020900000000000000" pitchFamily="18" charset="-122"/>
                <a:ea typeface="思源宋体 CN Heavy" panose="02020900000000000000" pitchFamily="18" charset="-122"/>
              </a:rPr>
              <a:t>2024-2027年</a:t>
            </a:r>
          </a:p>
        </p:txBody>
      </p:sp>
      <p:cxnSp>
        <p:nvCxnSpPr>
          <p:cNvPr id="33" name="直接连接符 32"/>
          <p:cNvCxnSpPr/>
          <p:nvPr/>
        </p:nvCxnSpPr>
        <p:spPr>
          <a:xfrm>
            <a:off x="-6324973" y="1510019"/>
            <a:ext cx="5182961"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nvGrpSpPr>
          <p:cNvPr id="86" name="组合 85"/>
          <p:cNvGrpSpPr/>
          <p:nvPr/>
        </p:nvGrpSpPr>
        <p:grpSpPr>
          <a:xfrm>
            <a:off x="-5721723" y="2970530"/>
            <a:ext cx="553720" cy="500380"/>
            <a:chOff x="2346436" y="3777440"/>
            <a:chExt cx="3052507" cy="2758810"/>
          </a:xfrm>
          <a:gradFill>
            <a:gsLst>
              <a:gs pos="0">
                <a:srgbClr val="DE352E"/>
              </a:gs>
              <a:gs pos="100000">
                <a:srgbClr val="DE352E">
                  <a:lumMod val="75000"/>
                </a:srgbClr>
              </a:gs>
            </a:gsLst>
            <a:lin ang="2700000" scaled="0"/>
          </a:gradFill>
        </p:grpSpPr>
        <p:sp>
          <p:nvSpPr>
            <p:cNvPr id="82" name="任意多边形: 形状 81"/>
            <p:cNvSpPr/>
            <p:nvPr/>
          </p:nvSpPr>
          <p:spPr>
            <a:xfrm>
              <a:off x="2346436" y="4866511"/>
              <a:ext cx="3052507" cy="1669739"/>
            </a:xfrm>
            <a:custGeom>
              <a:avLst/>
              <a:gdLst>
                <a:gd name="connsiteX0" fmla="*/ 3052428 w 3052507"/>
                <a:gd name="connsiteY0" fmla="*/ 1642897 h 1669739"/>
                <a:gd name="connsiteX1" fmla="*/ 2984486 w 3052507"/>
                <a:gd name="connsiteY1" fmla="*/ 1669740 h 1669739"/>
                <a:gd name="connsiteX2" fmla="*/ 69158 w 3052507"/>
                <a:gd name="connsiteY2" fmla="*/ 1669341 h 1669739"/>
                <a:gd name="connsiteX3" fmla="*/ 21 w 3052507"/>
                <a:gd name="connsiteY3" fmla="*/ 1623701 h 1669739"/>
                <a:gd name="connsiteX4" fmla="*/ 68282 w 3052507"/>
                <a:gd name="connsiteY4" fmla="*/ 1579893 h 1669739"/>
                <a:gd name="connsiteX5" fmla="*/ 250366 w 3052507"/>
                <a:gd name="connsiteY5" fmla="*/ 1579893 h 1669739"/>
                <a:gd name="connsiteX6" fmla="*/ 250366 w 3052507"/>
                <a:gd name="connsiteY6" fmla="*/ 1545563 h 1669739"/>
                <a:gd name="connsiteX7" fmla="*/ 250366 w 3052507"/>
                <a:gd name="connsiteY7" fmla="*/ 1098399 h 1669739"/>
                <a:gd name="connsiteX8" fmla="*/ 369684 w 3052507"/>
                <a:gd name="connsiteY8" fmla="*/ 979161 h 1669739"/>
                <a:gd name="connsiteX9" fmla="*/ 661846 w 3052507"/>
                <a:gd name="connsiteY9" fmla="*/ 979240 h 1669739"/>
                <a:gd name="connsiteX10" fmla="*/ 779013 w 3052507"/>
                <a:gd name="connsiteY10" fmla="*/ 1097921 h 1669739"/>
                <a:gd name="connsiteX11" fmla="*/ 779093 w 3052507"/>
                <a:gd name="connsiteY11" fmla="*/ 1539111 h 1669739"/>
                <a:gd name="connsiteX12" fmla="*/ 779093 w 3052507"/>
                <a:gd name="connsiteY12" fmla="*/ 1577264 h 1669739"/>
                <a:gd name="connsiteX13" fmla="*/ 924457 w 3052507"/>
                <a:gd name="connsiteY13" fmla="*/ 1577264 h 1669739"/>
                <a:gd name="connsiteX14" fmla="*/ 924457 w 3052507"/>
                <a:gd name="connsiteY14" fmla="*/ 1368498 h 1669739"/>
                <a:gd name="connsiteX15" fmla="*/ 924616 w 3052507"/>
                <a:gd name="connsiteY15" fmla="*/ 1332734 h 1669739"/>
                <a:gd name="connsiteX16" fmla="*/ 970018 w 3052507"/>
                <a:gd name="connsiteY16" fmla="*/ 1284386 h 1669739"/>
                <a:gd name="connsiteX17" fmla="*/ 1013826 w 3052507"/>
                <a:gd name="connsiteY17" fmla="*/ 1333531 h 1669739"/>
                <a:gd name="connsiteX18" fmla="*/ 1014065 w 3052507"/>
                <a:gd name="connsiteY18" fmla="*/ 1554086 h 1669739"/>
                <a:gd name="connsiteX19" fmla="*/ 1014065 w 3052507"/>
                <a:gd name="connsiteY19" fmla="*/ 1577185 h 1669739"/>
                <a:gd name="connsiteX20" fmla="*/ 1363974 w 3052507"/>
                <a:gd name="connsiteY20" fmla="*/ 1577185 h 1669739"/>
                <a:gd name="connsiteX21" fmla="*/ 1363974 w 3052507"/>
                <a:gd name="connsiteY21" fmla="*/ 1548112 h 1669739"/>
                <a:gd name="connsiteX22" fmla="*/ 1363974 w 3052507"/>
                <a:gd name="connsiteY22" fmla="*/ 782023 h 1669739"/>
                <a:gd name="connsiteX23" fmla="*/ 1323750 w 3052507"/>
                <a:gd name="connsiteY23" fmla="*/ 742516 h 1669739"/>
                <a:gd name="connsiteX24" fmla="*/ 1046563 w 3052507"/>
                <a:gd name="connsiteY24" fmla="*/ 742038 h 1669739"/>
                <a:gd name="connsiteX25" fmla="*/ 1013746 w 3052507"/>
                <a:gd name="connsiteY25" fmla="*/ 774695 h 1669739"/>
                <a:gd name="connsiteX26" fmla="*/ 1013587 w 3052507"/>
                <a:gd name="connsiteY26" fmla="*/ 1135358 h 1669739"/>
                <a:gd name="connsiteX27" fmla="*/ 1000524 w 3052507"/>
                <a:gd name="connsiteY27" fmla="*/ 1178608 h 1669739"/>
                <a:gd name="connsiteX28" fmla="*/ 958787 w 3052507"/>
                <a:gd name="connsiteY28" fmla="*/ 1189839 h 1669739"/>
                <a:gd name="connsiteX29" fmla="*/ 926289 w 3052507"/>
                <a:gd name="connsiteY29" fmla="*/ 1152801 h 1669739"/>
                <a:gd name="connsiteX30" fmla="*/ 924616 w 3052507"/>
                <a:gd name="connsiteY30" fmla="*/ 1105568 h 1669739"/>
                <a:gd name="connsiteX31" fmla="*/ 924616 w 3052507"/>
                <a:gd name="connsiteY31" fmla="*/ 771668 h 1669739"/>
                <a:gd name="connsiteX32" fmla="*/ 1044572 w 3052507"/>
                <a:gd name="connsiteY32" fmla="*/ 652749 h 1669739"/>
                <a:gd name="connsiteX33" fmla="*/ 1333707 w 3052507"/>
                <a:gd name="connsiteY33" fmla="*/ 652749 h 1669739"/>
                <a:gd name="connsiteX34" fmla="*/ 1453582 w 3052507"/>
                <a:gd name="connsiteY34" fmla="*/ 771907 h 1669739"/>
                <a:gd name="connsiteX35" fmla="*/ 1453662 w 3052507"/>
                <a:gd name="connsiteY35" fmla="*/ 1541023 h 1669739"/>
                <a:gd name="connsiteX36" fmla="*/ 1453662 w 3052507"/>
                <a:gd name="connsiteY36" fmla="*/ 1577822 h 1669739"/>
                <a:gd name="connsiteX37" fmla="*/ 1598867 w 3052507"/>
                <a:gd name="connsiteY37" fmla="*/ 1577822 h 1669739"/>
                <a:gd name="connsiteX38" fmla="*/ 1598867 w 3052507"/>
                <a:gd name="connsiteY38" fmla="*/ 1538952 h 1669739"/>
                <a:gd name="connsiteX39" fmla="*/ 1598867 w 3052507"/>
                <a:gd name="connsiteY39" fmla="*/ 453859 h 1669739"/>
                <a:gd name="connsiteX40" fmla="*/ 1725593 w 3052507"/>
                <a:gd name="connsiteY40" fmla="*/ 326098 h 1669739"/>
                <a:gd name="connsiteX41" fmla="*/ 2005807 w 3052507"/>
                <a:gd name="connsiteY41" fmla="*/ 326098 h 1669739"/>
                <a:gd name="connsiteX42" fmla="*/ 2127833 w 3052507"/>
                <a:gd name="connsiteY42" fmla="*/ 449478 h 1669739"/>
                <a:gd name="connsiteX43" fmla="*/ 2127833 w 3052507"/>
                <a:gd name="connsiteY43" fmla="*/ 1540465 h 1669739"/>
                <a:gd name="connsiteX44" fmla="*/ 2127833 w 3052507"/>
                <a:gd name="connsiteY44" fmla="*/ 1577583 h 1669739"/>
                <a:gd name="connsiteX45" fmla="*/ 2273197 w 3052507"/>
                <a:gd name="connsiteY45" fmla="*/ 1577583 h 1669739"/>
                <a:gd name="connsiteX46" fmla="*/ 2273197 w 3052507"/>
                <a:gd name="connsiteY46" fmla="*/ 1539430 h 1669739"/>
                <a:gd name="connsiteX47" fmla="*/ 2273038 w 3052507"/>
                <a:gd name="connsiteY47" fmla="*/ 126491 h 1669739"/>
                <a:gd name="connsiteX48" fmla="*/ 2301712 w 3052507"/>
                <a:gd name="connsiteY48" fmla="*/ 36086 h 1669739"/>
                <a:gd name="connsiteX49" fmla="*/ 2374514 w 3052507"/>
                <a:gd name="connsiteY49" fmla="*/ 2632 h 1669739"/>
                <a:gd name="connsiteX50" fmla="*/ 2699333 w 3052507"/>
                <a:gd name="connsiteY50" fmla="*/ 1438 h 1669739"/>
                <a:gd name="connsiteX51" fmla="*/ 2801685 w 3052507"/>
                <a:gd name="connsiteY51" fmla="*/ 106976 h 1669739"/>
                <a:gd name="connsiteX52" fmla="*/ 2801845 w 3052507"/>
                <a:gd name="connsiteY52" fmla="*/ 554140 h 1669739"/>
                <a:gd name="connsiteX53" fmla="*/ 2757240 w 3052507"/>
                <a:gd name="connsiteY53" fmla="*/ 606073 h 1669739"/>
                <a:gd name="connsiteX54" fmla="*/ 2712555 w 3052507"/>
                <a:gd name="connsiteY54" fmla="*/ 554538 h 1669739"/>
                <a:gd name="connsiteX55" fmla="*/ 2712953 w 3052507"/>
                <a:gd name="connsiteY55" fmla="*/ 128243 h 1669739"/>
                <a:gd name="connsiteX56" fmla="*/ 2676632 w 3052507"/>
                <a:gd name="connsiteY56" fmla="*/ 89931 h 1669739"/>
                <a:gd name="connsiteX57" fmla="*/ 2396418 w 3052507"/>
                <a:gd name="connsiteY57" fmla="*/ 90010 h 1669739"/>
                <a:gd name="connsiteX58" fmla="*/ 2362407 w 3052507"/>
                <a:gd name="connsiteY58" fmla="*/ 124579 h 1669739"/>
                <a:gd name="connsiteX59" fmla="*/ 2362885 w 3052507"/>
                <a:gd name="connsiteY59" fmla="*/ 1552413 h 1669739"/>
                <a:gd name="connsiteX60" fmla="*/ 2364796 w 3052507"/>
                <a:gd name="connsiteY60" fmla="*/ 1577583 h 1669739"/>
                <a:gd name="connsiteX61" fmla="*/ 2712396 w 3052507"/>
                <a:gd name="connsiteY61" fmla="*/ 1577583 h 1669739"/>
                <a:gd name="connsiteX62" fmla="*/ 2712396 w 3052507"/>
                <a:gd name="connsiteY62" fmla="*/ 1543253 h 1669739"/>
                <a:gd name="connsiteX63" fmla="*/ 2712396 w 3052507"/>
                <a:gd name="connsiteY63" fmla="*/ 765217 h 1669739"/>
                <a:gd name="connsiteX64" fmla="*/ 2712794 w 3052507"/>
                <a:gd name="connsiteY64" fmla="*/ 738374 h 1669739"/>
                <a:gd name="connsiteX65" fmla="*/ 2755487 w 3052507"/>
                <a:gd name="connsiteY65" fmla="*/ 697035 h 1669739"/>
                <a:gd name="connsiteX66" fmla="*/ 2801048 w 3052507"/>
                <a:gd name="connsiteY66" fmla="*/ 735427 h 1669739"/>
                <a:gd name="connsiteX67" fmla="*/ 2801924 w 3052507"/>
                <a:gd name="connsiteY67" fmla="*/ 765137 h 1669739"/>
                <a:gd name="connsiteX68" fmla="*/ 2801924 w 3052507"/>
                <a:gd name="connsiteY68" fmla="*/ 1540147 h 1669739"/>
                <a:gd name="connsiteX69" fmla="*/ 2801924 w 3052507"/>
                <a:gd name="connsiteY69" fmla="*/ 1579495 h 1669739"/>
                <a:gd name="connsiteX70" fmla="*/ 2984884 w 3052507"/>
                <a:gd name="connsiteY70" fmla="*/ 1579096 h 1669739"/>
                <a:gd name="connsiteX71" fmla="*/ 3052508 w 3052507"/>
                <a:gd name="connsiteY71" fmla="*/ 1606656 h 1669739"/>
                <a:gd name="connsiteX72" fmla="*/ 3052428 w 3052507"/>
                <a:gd name="connsiteY72" fmla="*/ 1642897 h 1669739"/>
                <a:gd name="connsiteX73" fmla="*/ 2036951 w 3052507"/>
                <a:gd name="connsiteY73" fmla="*/ 1578300 h 1669739"/>
                <a:gd name="connsiteX74" fmla="*/ 2038145 w 3052507"/>
                <a:gd name="connsiteY74" fmla="*/ 1560777 h 1669739"/>
                <a:gd name="connsiteX75" fmla="*/ 2038543 w 3052507"/>
                <a:gd name="connsiteY75" fmla="*/ 446770 h 1669739"/>
                <a:gd name="connsiteX76" fmla="*/ 2006842 w 3052507"/>
                <a:gd name="connsiteY76" fmla="*/ 415546 h 1669739"/>
                <a:gd name="connsiteX77" fmla="*/ 1729814 w 3052507"/>
                <a:gd name="connsiteY77" fmla="*/ 415865 h 1669739"/>
                <a:gd name="connsiteX78" fmla="*/ 1688395 w 3052507"/>
                <a:gd name="connsiteY78" fmla="*/ 457682 h 1669739"/>
                <a:gd name="connsiteX79" fmla="*/ 1688395 w 3052507"/>
                <a:gd name="connsiteY79" fmla="*/ 1544926 h 1669739"/>
                <a:gd name="connsiteX80" fmla="*/ 1688395 w 3052507"/>
                <a:gd name="connsiteY80" fmla="*/ 1578380 h 1669739"/>
                <a:gd name="connsiteX81" fmla="*/ 2036951 w 3052507"/>
                <a:gd name="connsiteY81" fmla="*/ 1578300 h 1669739"/>
                <a:gd name="connsiteX82" fmla="*/ 686777 w 3052507"/>
                <a:gd name="connsiteY82" fmla="*/ 1578141 h 1669739"/>
                <a:gd name="connsiteX83" fmla="*/ 689166 w 3052507"/>
                <a:gd name="connsiteY83" fmla="*/ 1564202 h 1669739"/>
                <a:gd name="connsiteX84" fmla="*/ 689644 w 3052507"/>
                <a:gd name="connsiteY84" fmla="*/ 1096647 h 1669739"/>
                <a:gd name="connsiteX85" fmla="*/ 658421 w 3052507"/>
                <a:gd name="connsiteY85" fmla="*/ 1068769 h 1669739"/>
                <a:gd name="connsiteX86" fmla="*/ 375498 w 3052507"/>
                <a:gd name="connsiteY86" fmla="*/ 1068450 h 1669739"/>
                <a:gd name="connsiteX87" fmla="*/ 339257 w 3052507"/>
                <a:gd name="connsiteY87" fmla="*/ 1106683 h 1669739"/>
                <a:gd name="connsiteX88" fmla="*/ 339814 w 3052507"/>
                <a:gd name="connsiteY88" fmla="*/ 1547395 h 1669739"/>
                <a:gd name="connsiteX89" fmla="*/ 339814 w 3052507"/>
                <a:gd name="connsiteY89" fmla="*/ 1578141 h 1669739"/>
                <a:gd name="connsiteX90" fmla="*/ 686777 w 3052507"/>
                <a:gd name="connsiteY90" fmla="*/ 1578141 h 166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052507" h="1669739">
                  <a:moveTo>
                    <a:pt x="3052428" y="1642897"/>
                  </a:moveTo>
                  <a:cubicBezTo>
                    <a:pt x="3035064" y="1665279"/>
                    <a:pt x="3011806" y="1669740"/>
                    <a:pt x="2984486" y="1669740"/>
                  </a:cubicBezTo>
                  <a:cubicBezTo>
                    <a:pt x="2012736" y="1669262"/>
                    <a:pt x="1040907" y="1669341"/>
                    <a:pt x="69158" y="1669341"/>
                  </a:cubicBezTo>
                  <a:cubicBezTo>
                    <a:pt x="21288" y="1669341"/>
                    <a:pt x="-776" y="1654765"/>
                    <a:pt x="21" y="1623701"/>
                  </a:cubicBezTo>
                  <a:cubicBezTo>
                    <a:pt x="817" y="1593513"/>
                    <a:pt x="21766" y="1579973"/>
                    <a:pt x="68282" y="1579893"/>
                  </a:cubicBezTo>
                  <a:cubicBezTo>
                    <a:pt x="127782" y="1579813"/>
                    <a:pt x="187202" y="1579893"/>
                    <a:pt x="250366" y="1579893"/>
                  </a:cubicBezTo>
                  <a:cubicBezTo>
                    <a:pt x="250366" y="1566830"/>
                    <a:pt x="250366" y="1556157"/>
                    <a:pt x="250366" y="1545563"/>
                  </a:cubicBezTo>
                  <a:cubicBezTo>
                    <a:pt x="250366" y="1396535"/>
                    <a:pt x="250286" y="1247507"/>
                    <a:pt x="250366" y="1098399"/>
                  </a:cubicBezTo>
                  <a:cubicBezTo>
                    <a:pt x="250445" y="1019703"/>
                    <a:pt x="290430" y="979479"/>
                    <a:pt x="369684" y="979161"/>
                  </a:cubicBezTo>
                  <a:cubicBezTo>
                    <a:pt x="467098" y="978763"/>
                    <a:pt x="564432" y="978683"/>
                    <a:pt x="661846" y="979240"/>
                  </a:cubicBezTo>
                  <a:cubicBezTo>
                    <a:pt x="738550" y="979639"/>
                    <a:pt x="778933" y="1020659"/>
                    <a:pt x="779013" y="1097921"/>
                  </a:cubicBezTo>
                  <a:cubicBezTo>
                    <a:pt x="779332" y="1244958"/>
                    <a:pt x="779093" y="1392074"/>
                    <a:pt x="779093" y="1539111"/>
                  </a:cubicBezTo>
                  <a:cubicBezTo>
                    <a:pt x="779093" y="1550900"/>
                    <a:pt x="779093" y="1562768"/>
                    <a:pt x="779093" y="1577264"/>
                  </a:cubicBezTo>
                  <a:cubicBezTo>
                    <a:pt x="827760" y="1577264"/>
                    <a:pt x="874515" y="1577264"/>
                    <a:pt x="924457" y="1577264"/>
                  </a:cubicBezTo>
                  <a:cubicBezTo>
                    <a:pt x="924457" y="1507091"/>
                    <a:pt x="924457" y="1437795"/>
                    <a:pt x="924457" y="1368498"/>
                  </a:cubicBezTo>
                  <a:cubicBezTo>
                    <a:pt x="924457" y="1356550"/>
                    <a:pt x="923979" y="1344602"/>
                    <a:pt x="924616" y="1332734"/>
                  </a:cubicBezTo>
                  <a:cubicBezTo>
                    <a:pt x="926130" y="1302546"/>
                    <a:pt x="943573" y="1284226"/>
                    <a:pt x="970018" y="1284386"/>
                  </a:cubicBezTo>
                  <a:cubicBezTo>
                    <a:pt x="996701" y="1284625"/>
                    <a:pt x="1013667" y="1302626"/>
                    <a:pt x="1013826" y="1333531"/>
                  </a:cubicBezTo>
                  <a:cubicBezTo>
                    <a:pt x="1014384" y="1407049"/>
                    <a:pt x="1013985" y="1480567"/>
                    <a:pt x="1014065" y="1554086"/>
                  </a:cubicBezTo>
                  <a:cubicBezTo>
                    <a:pt x="1014065" y="1560856"/>
                    <a:pt x="1014065" y="1567706"/>
                    <a:pt x="1014065" y="1577185"/>
                  </a:cubicBezTo>
                  <a:cubicBezTo>
                    <a:pt x="1130754" y="1577185"/>
                    <a:pt x="1245293" y="1577185"/>
                    <a:pt x="1363974" y="1577185"/>
                  </a:cubicBezTo>
                  <a:cubicBezTo>
                    <a:pt x="1363974" y="1567308"/>
                    <a:pt x="1363974" y="1557750"/>
                    <a:pt x="1363974" y="1548112"/>
                  </a:cubicBezTo>
                  <a:cubicBezTo>
                    <a:pt x="1363974" y="1292749"/>
                    <a:pt x="1363974" y="1037386"/>
                    <a:pt x="1363974" y="782023"/>
                  </a:cubicBezTo>
                  <a:cubicBezTo>
                    <a:pt x="1363974" y="742596"/>
                    <a:pt x="1363815" y="742596"/>
                    <a:pt x="1323750" y="742516"/>
                  </a:cubicBezTo>
                  <a:cubicBezTo>
                    <a:pt x="1231354" y="742516"/>
                    <a:pt x="1138959" y="743233"/>
                    <a:pt x="1046563" y="742038"/>
                  </a:cubicBezTo>
                  <a:cubicBezTo>
                    <a:pt x="1021712" y="741719"/>
                    <a:pt x="1013587" y="750083"/>
                    <a:pt x="1013746" y="774695"/>
                  </a:cubicBezTo>
                  <a:cubicBezTo>
                    <a:pt x="1014623" y="894889"/>
                    <a:pt x="1014543" y="1015163"/>
                    <a:pt x="1013587" y="1135358"/>
                  </a:cubicBezTo>
                  <a:cubicBezTo>
                    <a:pt x="1013428" y="1150173"/>
                    <a:pt x="1010003" y="1169050"/>
                    <a:pt x="1000524" y="1178608"/>
                  </a:cubicBezTo>
                  <a:cubicBezTo>
                    <a:pt x="991444" y="1187848"/>
                    <a:pt x="969858" y="1194379"/>
                    <a:pt x="958787" y="1189839"/>
                  </a:cubicBezTo>
                  <a:cubicBezTo>
                    <a:pt x="944927" y="1184184"/>
                    <a:pt x="932183" y="1167616"/>
                    <a:pt x="926289" y="1152801"/>
                  </a:cubicBezTo>
                  <a:cubicBezTo>
                    <a:pt x="920793" y="1139021"/>
                    <a:pt x="924616" y="1121498"/>
                    <a:pt x="924616" y="1105568"/>
                  </a:cubicBezTo>
                  <a:cubicBezTo>
                    <a:pt x="924537" y="994294"/>
                    <a:pt x="924457" y="883021"/>
                    <a:pt x="924616" y="771668"/>
                  </a:cubicBezTo>
                  <a:cubicBezTo>
                    <a:pt x="924696" y="693610"/>
                    <a:pt x="965955" y="652828"/>
                    <a:pt x="1044572" y="652749"/>
                  </a:cubicBezTo>
                  <a:cubicBezTo>
                    <a:pt x="1140950" y="652669"/>
                    <a:pt x="1237328" y="652669"/>
                    <a:pt x="1333707" y="652749"/>
                  </a:cubicBezTo>
                  <a:cubicBezTo>
                    <a:pt x="1412004" y="652828"/>
                    <a:pt x="1453503" y="693849"/>
                    <a:pt x="1453582" y="771907"/>
                  </a:cubicBezTo>
                  <a:cubicBezTo>
                    <a:pt x="1453742" y="1028306"/>
                    <a:pt x="1453662" y="1284625"/>
                    <a:pt x="1453662" y="1541023"/>
                  </a:cubicBezTo>
                  <a:cubicBezTo>
                    <a:pt x="1453662" y="1552652"/>
                    <a:pt x="1453662" y="1564361"/>
                    <a:pt x="1453662" y="1577822"/>
                  </a:cubicBezTo>
                  <a:cubicBezTo>
                    <a:pt x="1502887" y="1577822"/>
                    <a:pt x="1549005" y="1577822"/>
                    <a:pt x="1598867" y="1577822"/>
                  </a:cubicBezTo>
                  <a:cubicBezTo>
                    <a:pt x="1598867" y="1564122"/>
                    <a:pt x="1598867" y="1551537"/>
                    <a:pt x="1598867" y="1538952"/>
                  </a:cubicBezTo>
                  <a:cubicBezTo>
                    <a:pt x="1598867" y="1177254"/>
                    <a:pt x="1598867" y="815557"/>
                    <a:pt x="1598867" y="453859"/>
                  </a:cubicBezTo>
                  <a:cubicBezTo>
                    <a:pt x="1598867" y="365445"/>
                    <a:pt x="1637896" y="326177"/>
                    <a:pt x="1725593" y="326098"/>
                  </a:cubicBezTo>
                  <a:cubicBezTo>
                    <a:pt x="1819024" y="326098"/>
                    <a:pt x="1912375" y="326018"/>
                    <a:pt x="2005807" y="326098"/>
                  </a:cubicBezTo>
                  <a:cubicBezTo>
                    <a:pt x="2087211" y="326177"/>
                    <a:pt x="2127833" y="367198"/>
                    <a:pt x="2127833" y="449478"/>
                  </a:cubicBezTo>
                  <a:cubicBezTo>
                    <a:pt x="2127913" y="813167"/>
                    <a:pt x="2127833" y="1176856"/>
                    <a:pt x="2127833" y="1540465"/>
                  </a:cubicBezTo>
                  <a:cubicBezTo>
                    <a:pt x="2127833" y="1552174"/>
                    <a:pt x="2127833" y="1563883"/>
                    <a:pt x="2127833" y="1577583"/>
                  </a:cubicBezTo>
                  <a:cubicBezTo>
                    <a:pt x="2176659" y="1577583"/>
                    <a:pt x="2222698" y="1577583"/>
                    <a:pt x="2273197" y="1577583"/>
                  </a:cubicBezTo>
                  <a:cubicBezTo>
                    <a:pt x="2273197" y="1564441"/>
                    <a:pt x="2273197" y="1551935"/>
                    <a:pt x="2273197" y="1539430"/>
                  </a:cubicBezTo>
                  <a:cubicBezTo>
                    <a:pt x="2273197" y="1068450"/>
                    <a:pt x="2273277" y="597470"/>
                    <a:pt x="2273038" y="126491"/>
                  </a:cubicBezTo>
                  <a:cubicBezTo>
                    <a:pt x="2273038" y="92878"/>
                    <a:pt x="2274232" y="57990"/>
                    <a:pt x="2301712" y="36086"/>
                  </a:cubicBezTo>
                  <a:cubicBezTo>
                    <a:pt x="2322262" y="19758"/>
                    <a:pt x="2349662" y="3429"/>
                    <a:pt x="2374514" y="2632"/>
                  </a:cubicBezTo>
                  <a:cubicBezTo>
                    <a:pt x="2482681" y="-1032"/>
                    <a:pt x="2591086" y="-315"/>
                    <a:pt x="2699333" y="1438"/>
                  </a:cubicBezTo>
                  <a:cubicBezTo>
                    <a:pt x="2759868" y="2473"/>
                    <a:pt x="2801367" y="46600"/>
                    <a:pt x="2801685" y="106976"/>
                  </a:cubicBezTo>
                  <a:cubicBezTo>
                    <a:pt x="2802402" y="256004"/>
                    <a:pt x="2802084" y="405032"/>
                    <a:pt x="2801845" y="554140"/>
                  </a:cubicBezTo>
                  <a:cubicBezTo>
                    <a:pt x="2801765" y="586877"/>
                    <a:pt x="2784560" y="605993"/>
                    <a:pt x="2757240" y="606073"/>
                  </a:cubicBezTo>
                  <a:cubicBezTo>
                    <a:pt x="2729760" y="606232"/>
                    <a:pt x="2712635" y="587275"/>
                    <a:pt x="2712555" y="554538"/>
                  </a:cubicBezTo>
                  <a:cubicBezTo>
                    <a:pt x="2712237" y="412440"/>
                    <a:pt x="2711838" y="270341"/>
                    <a:pt x="2712953" y="128243"/>
                  </a:cubicBezTo>
                  <a:cubicBezTo>
                    <a:pt x="2713192" y="100684"/>
                    <a:pt x="2706502" y="89373"/>
                    <a:pt x="2676632" y="89931"/>
                  </a:cubicBezTo>
                  <a:cubicBezTo>
                    <a:pt x="2583281" y="91603"/>
                    <a:pt x="2489849" y="91285"/>
                    <a:pt x="2396418" y="90010"/>
                  </a:cubicBezTo>
                  <a:cubicBezTo>
                    <a:pt x="2369894" y="89612"/>
                    <a:pt x="2362407" y="99091"/>
                    <a:pt x="2362407" y="124579"/>
                  </a:cubicBezTo>
                  <a:cubicBezTo>
                    <a:pt x="2362964" y="600497"/>
                    <a:pt x="2362805" y="1076495"/>
                    <a:pt x="2362885" y="1552413"/>
                  </a:cubicBezTo>
                  <a:cubicBezTo>
                    <a:pt x="2362885" y="1560139"/>
                    <a:pt x="2364000" y="1567945"/>
                    <a:pt x="2364796" y="1577583"/>
                  </a:cubicBezTo>
                  <a:cubicBezTo>
                    <a:pt x="2479973" y="1577583"/>
                    <a:pt x="2593874" y="1577583"/>
                    <a:pt x="2712396" y="1577583"/>
                  </a:cubicBezTo>
                  <a:cubicBezTo>
                    <a:pt x="2712396" y="1566193"/>
                    <a:pt x="2712396" y="1554723"/>
                    <a:pt x="2712396" y="1543253"/>
                  </a:cubicBezTo>
                  <a:cubicBezTo>
                    <a:pt x="2712396" y="1283908"/>
                    <a:pt x="2712396" y="1024562"/>
                    <a:pt x="2712396" y="765217"/>
                  </a:cubicBezTo>
                  <a:cubicBezTo>
                    <a:pt x="2712396" y="756296"/>
                    <a:pt x="2711838" y="747295"/>
                    <a:pt x="2712794" y="738374"/>
                  </a:cubicBezTo>
                  <a:cubicBezTo>
                    <a:pt x="2715423" y="712886"/>
                    <a:pt x="2730716" y="697911"/>
                    <a:pt x="2755487" y="697035"/>
                  </a:cubicBezTo>
                  <a:cubicBezTo>
                    <a:pt x="2780418" y="696079"/>
                    <a:pt x="2796428" y="710655"/>
                    <a:pt x="2801048" y="735427"/>
                  </a:cubicBezTo>
                  <a:cubicBezTo>
                    <a:pt x="2802800" y="745065"/>
                    <a:pt x="2801924" y="755260"/>
                    <a:pt x="2801924" y="765137"/>
                  </a:cubicBezTo>
                  <a:cubicBezTo>
                    <a:pt x="2801924" y="1023447"/>
                    <a:pt x="2801924" y="1281837"/>
                    <a:pt x="2801924" y="1540147"/>
                  </a:cubicBezTo>
                  <a:cubicBezTo>
                    <a:pt x="2801924" y="1551855"/>
                    <a:pt x="2801924" y="1563644"/>
                    <a:pt x="2801924" y="1579495"/>
                  </a:cubicBezTo>
                  <a:cubicBezTo>
                    <a:pt x="2864530" y="1579495"/>
                    <a:pt x="2924747" y="1580371"/>
                    <a:pt x="2984884" y="1579096"/>
                  </a:cubicBezTo>
                  <a:cubicBezTo>
                    <a:pt x="3012284" y="1578539"/>
                    <a:pt x="3035542" y="1583716"/>
                    <a:pt x="3052508" y="1606656"/>
                  </a:cubicBezTo>
                  <a:cubicBezTo>
                    <a:pt x="3052428" y="1619081"/>
                    <a:pt x="3052428" y="1631029"/>
                    <a:pt x="3052428" y="1642897"/>
                  </a:cubicBezTo>
                  <a:close/>
                  <a:moveTo>
                    <a:pt x="2036951" y="1578300"/>
                  </a:moveTo>
                  <a:cubicBezTo>
                    <a:pt x="2037508" y="1570414"/>
                    <a:pt x="2038145" y="1565556"/>
                    <a:pt x="2038145" y="1560777"/>
                  </a:cubicBezTo>
                  <a:cubicBezTo>
                    <a:pt x="2038225" y="1189441"/>
                    <a:pt x="2038066" y="818105"/>
                    <a:pt x="2038543" y="446770"/>
                  </a:cubicBezTo>
                  <a:cubicBezTo>
                    <a:pt x="2038543" y="423272"/>
                    <a:pt x="2029622" y="415307"/>
                    <a:pt x="2006842" y="415546"/>
                  </a:cubicBezTo>
                  <a:cubicBezTo>
                    <a:pt x="1914526" y="416263"/>
                    <a:pt x="1822130" y="415785"/>
                    <a:pt x="1729814" y="415865"/>
                  </a:cubicBezTo>
                  <a:cubicBezTo>
                    <a:pt x="1688873" y="415865"/>
                    <a:pt x="1688395" y="416343"/>
                    <a:pt x="1688395" y="457682"/>
                  </a:cubicBezTo>
                  <a:cubicBezTo>
                    <a:pt x="1688395" y="820096"/>
                    <a:pt x="1688395" y="1182511"/>
                    <a:pt x="1688395" y="1544926"/>
                  </a:cubicBezTo>
                  <a:cubicBezTo>
                    <a:pt x="1688395" y="1555520"/>
                    <a:pt x="1688395" y="1566113"/>
                    <a:pt x="1688395" y="1578380"/>
                  </a:cubicBezTo>
                  <a:cubicBezTo>
                    <a:pt x="1806040" y="1578300"/>
                    <a:pt x="1919942" y="1578300"/>
                    <a:pt x="2036951" y="1578300"/>
                  </a:cubicBezTo>
                  <a:close/>
                  <a:moveTo>
                    <a:pt x="686777" y="1578141"/>
                  </a:moveTo>
                  <a:cubicBezTo>
                    <a:pt x="687892" y="1571848"/>
                    <a:pt x="689166" y="1568025"/>
                    <a:pt x="689166" y="1564202"/>
                  </a:cubicBezTo>
                  <a:cubicBezTo>
                    <a:pt x="689325" y="1408323"/>
                    <a:pt x="689087" y="1252525"/>
                    <a:pt x="689644" y="1096647"/>
                  </a:cubicBezTo>
                  <a:cubicBezTo>
                    <a:pt x="689724" y="1073468"/>
                    <a:pt x="678891" y="1068609"/>
                    <a:pt x="658421" y="1068769"/>
                  </a:cubicBezTo>
                  <a:cubicBezTo>
                    <a:pt x="564113" y="1069406"/>
                    <a:pt x="469806" y="1070123"/>
                    <a:pt x="375498" y="1068450"/>
                  </a:cubicBezTo>
                  <a:cubicBezTo>
                    <a:pt x="345629" y="1067893"/>
                    <a:pt x="339018" y="1079124"/>
                    <a:pt x="339257" y="1106683"/>
                  </a:cubicBezTo>
                  <a:cubicBezTo>
                    <a:pt x="340372" y="1253560"/>
                    <a:pt x="339814" y="1400517"/>
                    <a:pt x="339814" y="1547395"/>
                  </a:cubicBezTo>
                  <a:cubicBezTo>
                    <a:pt x="339814" y="1557033"/>
                    <a:pt x="339814" y="1566750"/>
                    <a:pt x="339814" y="1578141"/>
                  </a:cubicBezTo>
                  <a:cubicBezTo>
                    <a:pt x="456743" y="1578141"/>
                    <a:pt x="570485" y="1578141"/>
                    <a:pt x="686777" y="1578141"/>
                  </a:cubicBezTo>
                  <a:close/>
                </a:path>
              </a:pathLst>
            </a:custGeom>
            <a:grpFill/>
            <a:ln w="7956" cap="flat">
              <a:solidFill>
                <a:schemeClr val="accent5">
                  <a:lumMod val="60000"/>
                  <a:lumOff val="40000"/>
                </a:schemeClr>
              </a:solidFill>
              <a:prstDash val="solid"/>
              <a:miter/>
            </a:ln>
          </p:spPr>
          <p:txBody>
            <a:bodyPr rtlCol="0" anchor="ctr"/>
            <a:lstStyle/>
            <a:p>
              <a:endParaRPr lang="zh-CN" altLang="en-US"/>
            </a:p>
          </p:txBody>
        </p:sp>
        <p:sp>
          <p:nvSpPr>
            <p:cNvPr id="83" name="任意多边形: 形状 82"/>
            <p:cNvSpPr/>
            <p:nvPr/>
          </p:nvSpPr>
          <p:spPr>
            <a:xfrm>
              <a:off x="2724711" y="3777440"/>
              <a:ext cx="2187920" cy="1532715"/>
            </a:xfrm>
            <a:custGeom>
              <a:avLst/>
              <a:gdLst>
                <a:gd name="connsiteX0" fmla="*/ 2089511 w 2187920"/>
                <a:gd name="connsiteY0" fmla="*/ 574048 h 1532715"/>
                <a:gd name="connsiteX1" fmla="*/ 2041720 w 2187920"/>
                <a:gd name="connsiteY1" fmla="*/ 100201 h 1532715"/>
                <a:gd name="connsiteX2" fmla="*/ 1580776 w 2187920"/>
                <a:gd name="connsiteY2" fmla="*/ 220076 h 1532715"/>
                <a:gd name="connsiteX3" fmla="*/ 1674207 w 2187920"/>
                <a:gd name="connsiteY3" fmla="*/ 285709 h 1532715"/>
                <a:gd name="connsiteX4" fmla="*/ 1692527 w 2187920"/>
                <a:gd name="connsiteY4" fmla="*/ 365839 h 1532715"/>
                <a:gd name="connsiteX5" fmla="*/ 1453812 w 2187920"/>
                <a:gd name="connsiteY5" fmla="*/ 661983 h 1532715"/>
                <a:gd name="connsiteX6" fmla="*/ 1387462 w 2187920"/>
                <a:gd name="connsiteY6" fmla="*/ 664612 h 1532715"/>
                <a:gd name="connsiteX7" fmla="*/ 1390887 w 2187920"/>
                <a:gd name="connsiteY7" fmla="*/ 598182 h 1532715"/>
                <a:gd name="connsiteX8" fmla="*/ 1586272 w 2187920"/>
                <a:gd name="connsiteY8" fmla="*/ 365918 h 1532715"/>
                <a:gd name="connsiteX9" fmla="*/ 1600371 w 2187920"/>
                <a:gd name="connsiteY9" fmla="*/ 343775 h 1532715"/>
                <a:gd name="connsiteX10" fmla="*/ 1458830 w 2187920"/>
                <a:gd name="connsiteY10" fmla="*/ 245167 h 1532715"/>
                <a:gd name="connsiteX11" fmla="*/ 1431270 w 2187920"/>
                <a:gd name="connsiteY11" fmla="*/ 193951 h 1532715"/>
                <a:gd name="connsiteX12" fmla="*/ 1474362 w 2187920"/>
                <a:gd name="connsiteY12" fmla="*/ 155001 h 1532715"/>
                <a:gd name="connsiteX13" fmla="*/ 2050322 w 2187920"/>
                <a:gd name="connsiteY13" fmla="*/ 5256 h 1532715"/>
                <a:gd name="connsiteX14" fmla="*/ 2127186 w 2187920"/>
                <a:gd name="connsiteY14" fmla="*/ 58145 h 1532715"/>
                <a:gd name="connsiteX15" fmla="*/ 2187403 w 2187920"/>
                <a:gd name="connsiteY15" fmla="*/ 653859 h 1532715"/>
                <a:gd name="connsiteX16" fmla="*/ 2165259 w 2187920"/>
                <a:gd name="connsiteY16" fmla="*/ 704677 h 1532715"/>
                <a:gd name="connsiteX17" fmla="*/ 2110061 w 2187920"/>
                <a:gd name="connsiteY17" fmla="*/ 697986 h 1532715"/>
                <a:gd name="connsiteX18" fmla="*/ 1968361 w 2187920"/>
                <a:gd name="connsiteY18" fmla="*/ 599377 h 1532715"/>
                <a:gd name="connsiteX19" fmla="*/ 1861707 w 2187920"/>
                <a:gd name="connsiteY19" fmla="*/ 726501 h 1532715"/>
                <a:gd name="connsiteX20" fmla="*/ 611098 w 2187920"/>
                <a:gd name="connsiteY20" fmla="*/ 1455791 h 1532715"/>
                <a:gd name="connsiteX21" fmla="*/ 117258 w 2187920"/>
                <a:gd name="connsiteY21" fmla="*/ 1532256 h 1532715"/>
                <a:gd name="connsiteX22" fmla="*/ 2799 w 2187920"/>
                <a:gd name="connsiteY22" fmla="*/ 1455074 h 1532715"/>
                <a:gd name="connsiteX23" fmla="*/ 77353 w 2187920"/>
                <a:gd name="connsiteY23" fmla="*/ 1334243 h 1532715"/>
                <a:gd name="connsiteX24" fmla="*/ 774623 w 2187920"/>
                <a:gd name="connsiteY24" fmla="*/ 1045665 h 1532715"/>
                <a:gd name="connsiteX25" fmla="*/ 1241859 w 2187920"/>
                <a:gd name="connsiteY25" fmla="*/ 733351 h 1532715"/>
                <a:gd name="connsiteX26" fmla="*/ 1251098 w 2187920"/>
                <a:gd name="connsiteY26" fmla="*/ 725784 h 1532715"/>
                <a:gd name="connsiteX27" fmla="*/ 1321909 w 2187920"/>
                <a:gd name="connsiteY27" fmla="*/ 727218 h 1532715"/>
                <a:gd name="connsiteX28" fmla="*/ 1308448 w 2187920"/>
                <a:gd name="connsiteY28" fmla="*/ 794524 h 1532715"/>
                <a:gd name="connsiteX29" fmla="*/ 1174792 w 2187920"/>
                <a:gd name="connsiteY29" fmla="*/ 899265 h 1532715"/>
                <a:gd name="connsiteX30" fmla="*/ 211008 w 2187920"/>
                <a:gd name="connsiteY30" fmla="*/ 1384582 h 1532715"/>
                <a:gd name="connsiteX31" fmla="*/ 112161 w 2187920"/>
                <a:gd name="connsiteY31" fmla="*/ 1417319 h 1532715"/>
                <a:gd name="connsiteX32" fmla="*/ 91292 w 2187920"/>
                <a:gd name="connsiteY32" fmla="*/ 1433887 h 1532715"/>
                <a:gd name="connsiteX33" fmla="*/ 116063 w 2187920"/>
                <a:gd name="connsiteY33" fmla="*/ 1442011 h 1532715"/>
                <a:gd name="connsiteX34" fmla="*/ 519339 w 2187920"/>
                <a:gd name="connsiteY34" fmla="*/ 1382989 h 1532715"/>
                <a:gd name="connsiteX35" fmla="*/ 1444572 w 2187920"/>
                <a:gd name="connsiteY35" fmla="*/ 984493 h 1532715"/>
                <a:gd name="connsiteX36" fmla="*/ 1904082 w 2187920"/>
                <a:gd name="connsiteY36" fmla="*/ 533027 h 1532715"/>
                <a:gd name="connsiteX37" fmla="*/ 2005956 w 2187920"/>
                <a:gd name="connsiteY37" fmla="*/ 516301 h 1532715"/>
                <a:gd name="connsiteX38" fmla="*/ 2089511 w 2187920"/>
                <a:gd name="connsiteY38" fmla="*/ 574048 h 153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87920" h="1532715">
                  <a:moveTo>
                    <a:pt x="2089511" y="574048"/>
                  </a:moveTo>
                  <a:cubicBezTo>
                    <a:pt x="2073262" y="412515"/>
                    <a:pt x="2057650" y="257672"/>
                    <a:pt x="2041720" y="100201"/>
                  </a:cubicBezTo>
                  <a:cubicBezTo>
                    <a:pt x="1888311" y="140106"/>
                    <a:pt x="1738008" y="179215"/>
                    <a:pt x="1580776" y="220076"/>
                  </a:cubicBezTo>
                  <a:cubicBezTo>
                    <a:pt x="1615186" y="244211"/>
                    <a:pt x="1644737" y="264841"/>
                    <a:pt x="1674207" y="285709"/>
                  </a:cubicBezTo>
                  <a:cubicBezTo>
                    <a:pt x="1709891" y="310959"/>
                    <a:pt x="1714432" y="328880"/>
                    <a:pt x="1692527" y="365839"/>
                  </a:cubicBezTo>
                  <a:cubicBezTo>
                    <a:pt x="1627213" y="475997"/>
                    <a:pt x="1543898" y="571818"/>
                    <a:pt x="1453812" y="661983"/>
                  </a:cubicBezTo>
                  <a:cubicBezTo>
                    <a:pt x="1432784" y="683011"/>
                    <a:pt x="1405463" y="683011"/>
                    <a:pt x="1387462" y="664612"/>
                  </a:cubicBezTo>
                  <a:cubicBezTo>
                    <a:pt x="1369222" y="645973"/>
                    <a:pt x="1371054" y="621600"/>
                    <a:pt x="1390887" y="598182"/>
                  </a:cubicBezTo>
                  <a:cubicBezTo>
                    <a:pt x="1456281" y="521000"/>
                    <a:pt x="1521277" y="443499"/>
                    <a:pt x="1586272" y="365918"/>
                  </a:cubicBezTo>
                  <a:cubicBezTo>
                    <a:pt x="1591290" y="359945"/>
                    <a:pt x="1594795" y="352617"/>
                    <a:pt x="1600371" y="343775"/>
                  </a:cubicBezTo>
                  <a:cubicBezTo>
                    <a:pt x="1552898" y="310561"/>
                    <a:pt x="1506143" y="277426"/>
                    <a:pt x="1458830" y="245167"/>
                  </a:cubicBezTo>
                  <a:cubicBezTo>
                    <a:pt x="1440191" y="232502"/>
                    <a:pt x="1426810" y="218165"/>
                    <a:pt x="1431270" y="193951"/>
                  </a:cubicBezTo>
                  <a:cubicBezTo>
                    <a:pt x="1435651" y="170135"/>
                    <a:pt x="1452059" y="160736"/>
                    <a:pt x="1474362" y="155001"/>
                  </a:cubicBezTo>
                  <a:cubicBezTo>
                    <a:pt x="1666481" y="105537"/>
                    <a:pt x="1858362" y="55277"/>
                    <a:pt x="2050322" y="5256"/>
                  </a:cubicBezTo>
                  <a:cubicBezTo>
                    <a:pt x="2103370" y="-8524"/>
                    <a:pt x="2121611" y="3345"/>
                    <a:pt x="2127186" y="58145"/>
                  </a:cubicBezTo>
                  <a:cubicBezTo>
                    <a:pt x="2147497" y="256716"/>
                    <a:pt x="2167091" y="455367"/>
                    <a:pt x="2187403" y="653859"/>
                  </a:cubicBezTo>
                  <a:cubicBezTo>
                    <a:pt x="2189633" y="675763"/>
                    <a:pt x="2185093" y="693207"/>
                    <a:pt x="2165259" y="704677"/>
                  </a:cubicBezTo>
                  <a:cubicBezTo>
                    <a:pt x="2145267" y="716226"/>
                    <a:pt x="2127664" y="710411"/>
                    <a:pt x="2110061" y="697986"/>
                  </a:cubicBezTo>
                  <a:cubicBezTo>
                    <a:pt x="2063226" y="664851"/>
                    <a:pt x="2015913" y="632353"/>
                    <a:pt x="1968361" y="599377"/>
                  </a:cubicBezTo>
                  <a:cubicBezTo>
                    <a:pt x="1931880" y="643026"/>
                    <a:pt x="1897869" y="685720"/>
                    <a:pt x="1861707" y="726501"/>
                  </a:cubicBezTo>
                  <a:cubicBezTo>
                    <a:pt x="1524702" y="1106359"/>
                    <a:pt x="1099999" y="1336234"/>
                    <a:pt x="611098" y="1455791"/>
                  </a:cubicBezTo>
                  <a:cubicBezTo>
                    <a:pt x="448689" y="1495537"/>
                    <a:pt x="283810" y="1519114"/>
                    <a:pt x="117258" y="1532256"/>
                  </a:cubicBezTo>
                  <a:cubicBezTo>
                    <a:pt x="58555" y="1536876"/>
                    <a:pt x="13791" y="1506290"/>
                    <a:pt x="2799" y="1455074"/>
                  </a:cubicBezTo>
                  <a:cubicBezTo>
                    <a:pt x="-9228" y="1399079"/>
                    <a:pt x="17853" y="1353040"/>
                    <a:pt x="77353" y="1334243"/>
                  </a:cubicBezTo>
                  <a:cubicBezTo>
                    <a:pt x="318139" y="1258096"/>
                    <a:pt x="552076" y="1165780"/>
                    <a:pt x="774623" y="1045665"/>
                  </a:cubicBezTo>
                  <a:cubicBezTo>
                    <a:pt x="940218" y="956296"/>
                    <a:pt x="1096973" y="853705"/>
                    <a:pt x="1241859" y="733351"/>
                  </a:cubicBezTo>
                  <a:cubicBezTo>
                    <a:pt x="1244886" y="730802"/>
                    <a:pt x="1247912" y="728253"/>
                    <a:pt x="1251098" y="725784"/>
                  </a:cubicBezTo>
                  <a:cubicBezTo>
                    <a:pt x="1278260" y="704756"/>
                    <a:pt x="1304943" y="705314"/>
                    <a:pt x="1321909" y="727218"/>
                  </a:cubicBezTo>
                  <a:cubicBezTo>
                    <a:pt x="1338715" y="748883"/>
                    <a:pt x="1334573" y="773416"/>
                    <a:pt x="1308448" y="794524"/>
                  </a:cubicBezTo>
                  <a:cubicBezTo>
                    <a:pt x="1264400" y="830048"/>
                    <a:pt x="1220432" y="865812"/>
                    <a:pt x="1174792" y="899265"/>
                  </a:cubicBezTo>
                  <a:cubicBezTo>
                    <a:pt x="880798" y="1115041"/>
                    <a:pt x="555262" y="1268530"/>
                    <a:pt x="211008" y="1384582"/>
                  </a:cubicBezTo>
                  <a:cubicBezTo>
                    <a:pt x="178112" y="1395654"/>
                    <a:pt x="144818" y="1405531"/>
                    <a:pt x="112161" y="1417319"/>
                  </a:cubicBezTo>
                  <a:cubicBezTo>
                    <a:pt x="104275" y="1420187"/>
                    <a:pt x="98222" y="1428231"/>
                    <a:pt x="91292" y="1433887"/>
                  </a:cubicBezTo>
                  <a:cubicBezTo>
                    <a:pt x="99576" y="1436754"/>
                    <a:pt x="108337" y="1443126"/>
                    <a:pt x="116063" y="1442011"/>
                  </a:cubicBezTo>
                  <a:cubicBezTo>
                    <a:pt x="250675" y="1423293"/>
                    <a:pt x="386401" y="1410071"/>
                    <a:pt x="519339" y="1382989"/>
                  </a:cubicBezTo>
                  <a:cubicBezTo>
                    <a:pt x="854832" y="1314728"/>
                    <a:pt x="1165553" y="1185613"/>
                    <a:pt x="1444572" y="984493"/>
                  </a:cubicBezTo>
                  <a:cubicBezTo>
                    <a:pt x="1620761" y="857448"/>
                    <a:pt x="1773613" y="706588"/>
                    <a:pt x="1904082" y="533027"/>
                  </a:cubicBezTo>
                  <a:cubicBezTo>
                    <a:pt x="1942315" y="482210"/>
                    <a:pt x="1953864" y="480378"/>
                    <a:pt x="2005956" y="516301"/>
                  </a:cubicBezTo>
                  <a:cubicBezTo>
                    <a:pt x="2031923" y="534302"/>
                    <a:pt x="2057969" y="552303"/>
                    <a:pt x="2089511" y="574048"/>
                  </a:cubicBezTo>
                  <a:close/>
                </a:path>
              </a:pathLst>
            </a:custGeom>
            <a:grpFill/>
            <a:ln w="7956" cap="flat">
              <a:solidFill>
                <a:schemeClr val="accent5">
                  <a:lumMod val="60000"/>
                  <a:lumOff val="40000"/>
                </a:schemeClr>
              </a:solidFill>
              <a:prstDash val="solid"/>
              <a:miter/>
            </a:ln>
          </p:spPr>
          <p:txBody>
            <a:bodyPr rtlCol="0" anchor="ctr"/>
            <a:lstStyle/>
            <a:p>
              <a:endParaRPr lang="zh-CN" altLang="en-US"/>
            </a:p>
          </p:txBody>
        </p:sp>
      </p:grpSp>
      <p:sp>
        <p:nvSpPr>
          <p:cNvPr id="87" name="矩形: 圆角 86"/>
          <p:cNvSpPr/>
          <p:nvPr/>
        </p:nvSpPr>
        <p:spPr>
          <a:xfrm>
            <a:off x="-5841738" y="2824480"/>
            <a:ext cx="793115" cy="793115"/>
          </a:xfrm>
          <a:prstGeom prst="roundRect">
            <a:avLst>
              <a:gd name="adj" fmla="val 10930"/>
            </a:avLst>
          </a:prstGeom>
          <a:noFill/>
          <a:ln>
            <a:solidFill>
              <a:schemeClr val="accent3">
                <a:lumMod val="75000"/>
              </a:schemeClr>
            </a:solid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5" name="文本框 4"/>
          <p:cNvSpPr txBox="1"/>
          <p:nvPr/>
        </p:nvSpPr>
        <p:spPr>
          <a:xfrm>
            <a:off x="3183256" y="1429141"/>
            <a:ext cx="4731657" cy="423545"/>
          </a:xfrm>
          <a:prstGeom prst="rect">
            <a:avLst/>
          </a:prstGeom>
          <a:noFill/>
        </p:spPr>
        <p:txBody>
          <a:bodyPr wrap="square" rtlCol="0">
            <a:spAutoFit/>
          </a:bodyPr>
          <a:lstStyle/>
          <a:p>
            <a:pPr>
              <a:lnSpc>
                <a:spcPct val="120000"/>
              </a:lnSpc>
            </a:pPr>
            <a:r>
              <a:rPr altLang="zh-CN" dirty="0">
                <a:solidFill>
                  <a:srgbClr val="000000">
                    <a:lumMod val="75000"/>
                    <a:lumOff val="25000"/>
                  </a:srgbClr>
                </a:solidFill>
                <a:latin typeface="思源宋体 CN Heavy" panose="02020900000000000000" pitchFamily="18" charset="-122"/>
                <a:ea typeface="思源宋体 CN Heavy" panose="02020900000000000000" pitchFamily="18" charset="-122"/>
              </a:rPr>
              <a:t>2024-2027年，全市</a:t>
            </a:r>
            <a:r>
              <a:rPr lang="zh-CN" dirty="0">
                <a:solidFill>
                  <a:srgbClr val="000000">
                    <a:lumMod val="75000"/>
                    <a:lumOff val="25000"/>
                  </a:srgbClr>
                </a:solidFill>
                <a:latin typeface="思源宋体 CN Heavy" panose="02020900000000000000" pitchFamily="18" charset="-122"/>
                <a:ea typeface="思源宋体 CN Heavy" panose="02020900000000000000" pitchFamily="18" charset="-122"/>
              </a:rPr>
              <a:t>各领域</a:t>
            </a:r>
            <a:r>
              <a:rPr altLang="zh-CN" dirty="0">
                <a:solidFill>
                  <a:srgbClr val="000000">
                    <a:lumMod val="75000"/>
                    <a:lumOff val="25000"/>
                  </a:srgbClr>
                </a:solidFill>
                <a:latin typeface="思源宋体 CN Heavy" panose="02020900000000000000" pitchFamily="18" charset="-122"/>
                <a:ea typeface="思源宋体 CN Heavy" panose="02020900000000000000" pitchFamily="18" charset="-122"/>
              </a:rPr>
              <a:t>设备更新总需求</a:t>
            </a:r>
          </a:p>
        </p:txBody>
      </p:sp>
      <p:grpSp>
        <p:nvGrpSpPr>
          <p:cNvPr id="24" name="组合 23"/>
          <p:cNvGrpSpPr/>
          <p:nvPr/>
        </p:nvGrpSpPr>
        <p:grpSpPr>
          <a:xfrm>
            <a:off x="0" y="11024"/>
            <a:ext cx="12192000" cy="881517"/>
            <a:chOff x="0" y="397"/>
            <a:chExt cx="19200" cy="1388"/>
          </a:xfrm>
        </p:grpSpPr>
        <p:pic>
          <p:nvPicPr>
            <p:cNvPr id="2" name="图片 1"/>
            <p:cNvPicPr>
              <a:picLocks noChangeAspect="1"/>
            </p:cNvPicPr>
            <p:nvPr/>
          </p:nvPicPr>
          <p:blipFill>
            <a:blip r:embed="rId6"/>
            <a:stretch>
              <a:fillRect/>
            </a:stretch>
          </p:blipFill>
          <p:spPr>
            <a:xfrm>
              <a:off x="6252" y="397"/>
              <a:ext cx="6677" cy="1055"/>
            </a:xfrm>
            <a:prstGeom prst="rect">
              <a:avLst/>
            </a:prstGeom>
          </p:spPr>
        </p:pic>
        <p:sp>
          <p:nvSpPr>
            <p:cNvPr id="7" name="文本框 6"/>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9" name="直接连接符 8"/>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26" name="平行四边形 25"/>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3" name="平行四边形 12"/>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平行四边形 14"/>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2" name="平行四边形 21"/>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23" name="直接连接符 22"/>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grpSp>
        <p:nvGrpSpPr>
          <p:cNvPr id="54" name="组合 53"/>
          <p:cNvGrpSpPr/>
          <p:nvPr/>
        </p:nvGrpSpPr>
        <p:grpSpPr>
          <a:xfrm>
            <a:off x="-5841738" y="3820160"/>
            <a:ext cx="1847850" cy="452755"/>
            <a:chOff x="1856" y="6201"/>
            <a:chExt cx="2910" cy="713"/>
          </a:xfrm>
          <a:gradFill>
            <a:gsLst>
              <a:gs pos="100000">
                <a:srgbClr val="EEC988"/>
              </a:gs>
              <a:gs pos="0">
                <a:srgbClr val="CB954D"/>
              </a:gs>
            </a:gsLst>
            <a:lin ang="16200000" scaled="1"/>
          </a:gradFill>
        </p:grpSpPr>
        <p:sp>
          <p:nvSpPr>
            <p:cNvPr id="35" name="矩形: 圆角 215"/>
            <p:cNvSpPr/>
            <p:nvPr/>
          </p:nvSpPr>
          <p:spPr>
            <a:xfrm flipH="1">
              <a:off x="1856" y="6201"/>
              <a:ext cx="2910" cy="713"/>
            </a:xfrm>
            <a:prstGeom prst="roundRect">
              <a:avLst>
                <a:gd name="adj" fmla="val 50000"/>
              </a:avLst>
            </a:prstGeom>
            <a:grp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37" name="文本框 36"/>
            <p:cNvSpPr txBox="1"/>
            <p:nvPr/>
          </p:nvSpPr>
          <p:spPr>
            <a:xfrm flipH="1">
              <a:off x="2143" y="6222"/>
              <a:ext cx="2321" cy="58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工业技改</a:t>
              </a:r>
            </a:p>
          </p:txBody>
        </p:sp>
      </p:grpSp>
      <p:grpSp>
        <p:nvGrpSpPr>
          <p:cNvPr id="55" name="组合 54"/>
          <p:cNvGrpSpPr/>
          <p:nvPr/>
        </p:nvGrpSpPr>
        <p:grpSpPr>
          <a:xfrm>
            <a:off x="-3666863" y="3820160"/>
            <a:ext cx="1847850" cy="452755"/>
            <a:chOff x="1856" y="6201"/>
            <a:chExt cx="2910" cy="713"/>
          </a:xfrm>
          <a:gradFill>
            <a:gsLst>
              <a:gs pos="100000">
                <a:srgbClr val="EEC988"/>
              </a:gs>
              <a:gs pos="0">
                <a:srgbClr val="CB954D"/>
              </a:gs>
            </a:gsLst>
            <a:lin ang="16200000" scaled="1"/>
          </a:gradFill>
        </p:grpSpPr>
        <p:sp>
          <p:nvSpPr>
            <p:cNvPr id="56" name="矩形: 圆角 215"/>
            <p:cNvSpPr/>
            <p:nvPr/>
          </p:nvSpPr>
          <p:spPr>
            <a:xfrm flipH="1">
              <a:off x="1856" y="6201"/>
              <a:ext cx="2910" cy="713"/>
            </a:xfrm>
            <a:prstGeom prst="roundRect">
              <a:avLst>
                <a:gd name="adj" fmla="val 50000"/>
              </a:avLst>
            </a:prstGeom>
            <a:grp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57" name="文本框 56"/>
            <p:cNvSpPr txBox="1"/>
            <p:nvPr/>
          </p:nvSpPr>
          <p:spPr>
            <a:xfrm flipH="1">
              <a:off x="2143" y="6222"/>
              <a:ext cx="2321" cy="58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建筑市政</a:t>
              </a:r>
            </a:p>
          </p:txBody>
        </p:sp>
      </p:grpSp>
      <p:grpSp>
        <p:nvGrpSpPr>
          <p:cNvPr id="58" name="组合 57"/>
          <p:cNvGrpSpPr/>
          <p:nvPr/>
        </p:nvGrpSpPr>
        <p:grpSpPr>
          <a:xfrm>
            <a:off x="-5841738" y="4427855"/>
            <a:ext cx="1847850" cy="452755"/>
            <a:chOff x="1856" y="6201"/>
            <a:chExt cx="2910" cy="713"/>
          </a:xfrm>
          <a:gradFill>
            <a:gsLst>
              <a:gs pos="100000">
                <a:srgbClr val="EEC988"/>
              </a:gs>
              <a:gs pos="0">
                <a:srgbClr val="CB954D"/>
              </a:gs>
            </a:gsLst>
            <a:lin ang="16200000" scaled="1"/>
          </a:gradFill>
        </p:grpSpPr>
        <p:sp>
          <p:nvSpPr>
            <p:cNvPr id="59" name="矩形: 圆角 215"/>
            <p:cNvSpPr/>
            <p:nvPr/>
          </p:nvSpPr>
          <p:spPr>
            <a:xfrm flipH="1">
              <a:off x="1856" y="6201"/>
              <a:ext cx="2910" cy="713"/>
            </a:xfrm>
            <a:prstGeom prst="roundRect">
              <a:avLst>
                <a:gd name="adj" fmla="val 50000"/>
              </a:avLst>
            </a:prstGeom>
            <a:grp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0" name="文本框 59"/>
            <p:cNvSpPr txBox="1"/>
            <p:nvPr/>
          </p:nvSpPr>
          <p:spPr>
            <a:xfrm flipH="1">
              <a:off x="2143" y="6222"/>
              <a:ext cx="2321" cy="58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交通运输</a:t>
              </a:r>
            </a:p>
          </p:txBody>
        </p:sp>
      </p:grpSp>
      <p:grpSp>
        <p:nvGrpSpPr>
          <p:cNvPr id="61" name="组合 60"/>
          <p:cNvGrpSpPr/>
          <p:nvPr/>
        </p:nvGrpSpPr>
        <p:grpSpPr>
          <a:xfrm>
            <a:off x="-3666863" y="4427855"/>
            <a:ext cx="1847850" cy="452755"/>
            <a:chOff x="1856" y="6201"/>
            <a:chExt cx="2910" cy="713"/>
          </a:xfrm>
          <a:gradFill>
            <a:gsLst>
              <a:gs pos="100000">
                <a:srgbClr val="EEC988"/>
              </a:gs>
              <a:gs pos="0">
                <a:srgbClr val="CB954D"/>
              </a:gs>
            </a:gsLst>
            <a:lin ang="16200000" scaled="1"/>
          </a:gradFill>
        </p:grpSpPr>
        <p:sp>
          <p:nvSpPr>
            <p:cNvPr id="63" name="矩形: 圆角 215"/>
            <p:cNvSpPr/>
            <p:nvPr/>
          </p:nvSpPr>
          <p:spPr>
            <a:xfrm flipH="1">
              <a:off x="1856" y="6201"/>
              <a:ext cx="2910" cy="713"/>
            </a:xfrm>
            <a:prstGeom prst="roundRect">
              <a:avLst>
                <a:gd name="adj" fmla="val 50000"/>
              </a:avLst>
            </a:prstGeom>
            <a:grp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4" name="文本框 63"/>
            <p:cNvSpPr txBox="1"/>
            <p:nvPr/>
          </p:nvSpPr>
          <p:spPr>
            <a:xfrm flipH="1">
              <a:off x="2143" y="6222"/>
              <a:ext cx="2321" cy="58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农业农村</a:t>
              </a:r>
            </a:p>
          </p:txBody>
        </p:sp>
      </p:grpSp>
      <p:grpSp>
        <p:nvGrpSpPr>
          <p:cNvPr id="65" name="组合 64"/>
          <p:cNvGrpSpPr/>
          <p:nvPr/>
        </p:nvGrpSpPr>
        <p:grpSpPr>
          <a:xfrm>
            <a:off x="-3666863" y="5035550"/>
            <a:ext cx="1847850" cy="452755"/>
            <a:chOff x="1856" y="6201"/>
            <a:chExt cx="2910" cy="713"/>
          </a:xfrm>
          <a:gradFill>
            <a:gsLst>
              <a:gs pos="100000">
                <a:srgbClr val="EEC988"/>
              </a:gs>
              <a:gs pos="0">
                <a:srgbClr val="CB954D"/>
              </a:gs>
            </a:gsLst>
            <a:lin ang="16200000" scaled="1"/>
          </a:gradFill>
        </p:grpSpPr>
        <p:sp>
          <p:nvSpPr>
            <p:cNvPr id="66" name="矩形: 圆角 215"/>
            <p:cNvSpPr/>
            <p:nvPr/>
          </p:nvSpPr>
          <p:spPr>
            <a:xfrm flipH="1">
              <a:off x="1856" y="6201"/>
              <a:ext cx="2910" cy="713"/>
            </a:xfrm>
            <a:prstGeom prst="roundRect">
              <a:avLst>
                <a:gd name="adj" fmla="val 50000"/>
              </a:avLst>
            </a:prstGeom>
            <a:grp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7" name="文本框 66"/>
            <p:cNvSpPr txBox="1"/>
            <p:nvPr/>
          </p:nvSpPr>
          <p:spPr>
            <a:xfrm flipH="1">
              <a:off x="2143" y="6222"/>
              <a:ext cx="2321" cy="58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文化旅游</a:t>
              </a:r>
            </a:p>
          </p:txBody>
        </p:sp>
      </p:grpSp>
      <p:grpSp>
        <p:nvGrpSpPr>
          <p:cNvPr id="68" name="组合 67"/>
          <p:cNvGrpSpPr/>
          <p:nvPr/>
        </p:nvGrpSpPr>
        <p:grpSpPr>
          <a:xfrm>
            <a:off x="-5841738" y="5035550"/>
            <a:ext cx="1847850" cy="452755"/>
            <a:chOff x="1856" y="6201"/>
            <a:chExt cx="2910" cy="713"/>
          </a:xfrm>
          <a:gradFill>
            <a:gsLst>
              <a:gs pos="100000">
                <a:srgbClr val="EEC988"/>
              </a:gs>
              <a:gs pos="0">
                <a:srgbClr val="CB954D"/>
              </a:gs>
            </a:gsLst>
            <a:lin ang="16200000" scaled="1"/>
          </a:gradFill>
        </p:grpSpPr>
        <p:sp>
          <p:nvSpPr>
            <p:cNvPr id="69" name="矩形: 圆角 215"/>
            <p:cNvSpPr/>
            <p:nvPr/>
          </p:nvSpPr>
          <p:spPr>
            <a:xfrm flipH="1">
              <a:off x="1856" y="6201"/>
              <a:ext cx="2910" cy="713"/>
            </a:xfrm>
            <a:prstGeom prst="roundRect">
              <a:avLst>
                <a:gd name="adj" fmla="val 50000"/>
              </a:avLst>
            </a:prstGeom>
            <a:grp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70" name="文本框 69"/>
            <p:cNvSpPr txBox="1"/>
            <p:nvPr/>
          </p:nvSpPr>
          <p:spPr>
            <a:xfrm flipH="1">
              <a:off x="2143" y="6222"/>
              <a:ext cx="2321" cy="58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教育体育</a:t>
              </a:r>
            </a:p>
          </p:txBody>
        </p:sp>
      </p:grpSp>
      <p:grpSp>
        <p:nvGrpSpPr>
          <p:cNvPr id="71" name="组合 70"/>
          <p:cNvGrpSpPr/>
          <p:nvPr/>
        </p:nvGrpSpPr>
        <p:grpSpPr>
          <a:xfrm>
            <a:off x="-5841738" y="5643245"/>
            <a:ext cx="1847850" cy="452755"/>
            <a:chOff x="1856" y="6201"/>
            <a:chExt cx="2910" cy="713"/>
          </a:xfrm>
          <a:gradFill>
            <a:gsLst>
              <a:gs pos="100000">
                <a:srgbClr val="EEC988"/>
              </a:gs>
              <a:gs pos="0">
                <a:srgbClr val="CB954D"/>
              </a:gs>
            </a:gsLst>
            <a:lin ang="16200000" scaled="1"/>
          </a:gradFill>
        </p:grpSpPr>
        <p:sp>
          <p:nvSpPr>
            <p:cNvPr id="72" name="矩形: 圆角 215"/>
            <p:cNvSpPr/>
            <p:nvPr/>
          </p:nvSpPr>
          <p:spPr>
            <a:xfrm flipH="1">
              <a:off x="1856" y="6201"/>
              <a:ext cx="2910" cy="713"/>
            </a:xfrm>
            <a:prstGeom prst="roundRect">
              <a:avLst>
                <a:gd name="adj" fmla="val 50000"/>
              </a:avLst>
            </a:prstGeom>
            <a:grp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73" name="文本框 72"/>
            <p:cNvSpPr txBox="1"/>
            <p:nvPr/>
          </p:nvSpPr>
          <p:spPr>
            <a:xfrm flipH="1">
              <a:off x="2143" y="6222"/>
              <a:ext cx="2321" cy="58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医疗卫生</a:t>
              </a:r>
            </a:p>
          </p:txBody>
        </p:sp>
      </p:grpSp>
      <p:graphicFrame>
        <p:nvGraphicFramePr>
          <p:cNvPr id="11" name="表格 10"/>
          <p:cNvGraphicFramePr/>
          <p:nvPr>
            <p:custDataLst>
              <p:tags r:id="rId2"/>
            </p:custDataLst>
          </p:nvPr>
        </p:nvGraphicFramePr>
        <p:xfrm>
          <a:off x="7951152" y="1070755"/>
          <a:ext cx="3361690" cy="5883910"/>
        </p:xfrm>
        <a:graphic>
          <a:graphicData uri="http://schemas.openxmlformats.org/drawingml/2006/table">
            <a:tbl>
              <a:tblPr firstRow="1" bandRow="1">
                <a:effectLst>
                  <a:outerShdw blurRad="127000" sx="102000" sy="102000" algn="ctr" rotWithShape="0">
                    <a:prstClr val="black">
                      <a:alpha val="45000"/>
                    </a:prstClr>
                  </a:outerShdw>
                </a:effectLst>
              </a:tblPr>
              <a:tblGrid>
                <a:gridCol w="3361690">
                  <a:extLst>
                    <a:ext uri="{9D8B030D-6E8A-4147-A177-3AD203B41FA5}">
                      <a16:colId xmlns:a16="http://schemas.microsoft.com/office/drawing/2014/main" val="20000"/>
                    </a:ext>
                  </a:extLst>
                </a:gridCol>
              </a:tblGrid>
              <a:tr h="77660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endParaRPr lang="zh-CN" altLang="en-US" sz="1900" b="1" dirty="0">
                        <a:gradFill flip="none" rotWithShape="1">
                          <a:gsLst>
                            <a:gs pos="0">
                              <a:srgbClr val="30616E">
                                <a:lumMod val="60000"/>
                                <a:lumOff val="40000"/>
                              </a:srgbClr>
                            </a:gs>
                            <a:gs pos="100000">
                              <a:srgbClr val="30616E"/>
                            </a:gs>
                          </a:gsLst>
                          <a:lin ang="2700000" scaled="1"/>
                          <a:tileRect/>
                        </a:gradFill>
                        <a:latin typeface="微软雅黑" panose="020B0503020204020204" charset="-122"/>
                        <a:ea typeface="微软雅黑" panose="020B0503020204020204" charset="-122"/>
                      </a:endParaRPr>
                    </a:p>
                  </a:txBody>
                  <a:tcPr marL="12700" marR="12700" marT="12700" anchor="ctr">
                    <a:lnL w="28575">
                      <a:solidFill>
                        <a:srgbClr val="FFFFFF"/>
                      </a:solidFill>
                      <a:prstDash val="solid"/>
                    </a:lnL>
                    <a:lnR w="28575">
                      <a:solidFill>
                        <a:srgbClr val="FFFFFF"/>
                      </a:solidFill>
                      <a:prstDash val="solid"/>
                    </a:lnR>
                    <a:lnT w="28575" cap="flat" cmpd="sng" algn="ctr">
                      <a:solidFill>
                        <a:srgbClr val="FFFFFF"/>
                      </a:solidFill>
                      <a:prstDash val="solid"/>
                      <a:round/>
                      <a:headEnd type="none" w="med" len="med"/>
                      <a:tailEnd type="none" w="med" len="med"/>
                    </a:lnT>
                    <a:lnB w="12700" cap="flat" cmpd="sng" algn="ctr">
                      <a:solidFill>
                        <a:srgbClr val="30616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57658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zh-CN" altLang="en-US" sz="1900" b="1" dirty="0">
                          <a:solidFill>
                            <a:srgbClr val="000000">
                              <a:lumMod val="75000"/>
                              <a:lumOff val="25000"/>
                            </a:srgbClr>
                          </a:solidFill>
                          <a:latin typeface="微软雅黑" panose="020B0503020204020204" charset="-122"/>
                          <a:ea typeface="微软雅黑" panose="020B0503020204020204" charset="-122"/>
                        </a:rPr>
                        <a:t>更新需求金额（亿元）</a:t>
                      </a:r>
                    </a:p>
                  </a:txBody>
                  <a:tcPr marL="12700" marR="12700" marT="12700" anchor="ctr">
                    <a:lnL w="28575">
                      <a:solidFill>
                        <a:srgbClr val="FFFFFF"/>
                      </a:solidFill>
                      <a:prstDash val="solid"/>
                    </a:lnL>
                    <a:lnR w="28575">
                      <a:solidFill>
                        <a:srgbClr val="FFFFFF"/>
                      </a:solidFill>
                      <a:prstDash val="solid"/>
                    </a:lnR>
                    <a:lnT w="12700" cap="flat" cmpd="sng" algn="ctr">
                      <a:solidFill>
                        <a:srgbClr val="30616E"/>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7721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sz="1900" b="1" dirty="0">
                          <a:solidFill>
                            <a:sysClr val="windowText" lastClr="000000"/>
                          </a:solidFill>
                          <a:latin typeface="微软雅黑" panose="020B0503020204020204" charset="-122"/>
                          <a:ea typeface="微软雅黑" panose="020B0503020204020204" charset="-122"/>
                          <a:sym typeface="+mn-ea"/>
                        </a:rPr>
                        <a:t>1100</a:t>
                      </a: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7658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altLang="zh-CN" sz="1900" b="1" dirty="0">
                          <a:solidFill>
                            <a:sysClr val="windowText" lastClr="000000"/>
                          </a:solidFill>
                          <a:latin typeface="微软雅黑" panose="020B0503020204020204" charset="-122"/>
                          <a:ea typeface="微软雅黑" panose="020B0503020204020204" charset="-122"/>
                          <a:sym typeface="宋体" panose="02010600030101010101" pitchFamily="2" charset="-122"/>
                        </a:rPr>
                        <a:t>270</a:t>
                      </a: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57721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altLang="zh-CN" sz="1900" b="1" dirty="0">
                          <a:solidFill>
                            <a:sysClr val="windowText" lastClr="000000"/>
                          </a:solidFill>
                          <a:latin typeface="微软雅黑" panose="020B0503020204020204" charset="-122"/>
                          <a:ea typeface="微软雅黑" panose="020B0503020204020204" charset="-122"/>
                          <a:sym typeface="宋体" panose="02010600030101010101" pitchFamily="2" charset="-122"/>
                        </a:rPr>
                        <a:t>100</a:t>
                      </a: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57658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altLang="zh-CN" sz="1900" b="1" dirty="0">
                          <a:solidFill>
                            <a:sysClr val="windowText" lastClr="000000"/>
                          </a:solidFill>
                          <a:latin typeface="微软雅黑" panose="020B0503020204020204" charset="-122"/>
                          <a:ea typeface="微软雅黑" panose="020B0503020204020204" charset="-122"/>
                          <a:sym typeface="宋体" panose="02010600030101010101" pitchFamily="2" charset="-122"/>
                        </a:rPr>
                        <a:t>55</a:t>
                      </a: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57658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altLang="zh-CN" sz="1900" b="1" dirty="0">
                          <a:solidFill>
                            <a:sysClr val="windowText" lastClr="000000"/>
                          </a:solidFill>
                          <a:latin typeface="微软雅黑" panose="020B0503020204020204" charset="-122"/>
                          <a:ea typeface="微软雅黑" panose="020B0503020204020204" charset="-122"/>
                          <a:sym typeface="宋体" panose="02010600030101010101" pitchFamily="2" charset="-122"/>
                        </a:rPr>
                        <a:t>12</a:t>
                      </a: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49276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altLang="zh-CN" sz="1900" b="1" dirty="0">
                          <a:solidFill>
                            <a:sysClr val="windowText" lastClr="000000"/>
                          </a:solidFill>
                          <a:latin typeface="微软雅黑" panose="020B0503020204020204" charset="-122"/>
                          <a:ea typeface="微软雅黑" panose="020B0503020204020204" charset="-122"/>
                          <a:sym typeface="宋体" panose="02010600030101010101" pitchFamily="2" charset="-122"/>
                        </a:rPr>
                        <a:t>25</a:t>
                      </a: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57658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r>
                        <a:rPr lang="en-US" altLang="zh-CN" sz="1900" b="1" dirty="0">
                          <a:solidFill>
                            <a:sysClr val="windowText" lastClr="000000"/>
                          </a:solidFill>
                          <a:latin typeface="微软雅黑" panose="020B0503020204020204" charset="-122"/>
                          <a:ea typeface="微软雅黑" panose="020B0503020204020204" charset="-122"/>
                          <a:sym typeface="宋体" panose="02010600030101010101" pitchFamily="2" charset="-122"/>
                        </a:rPr>
                        <a:t>42</a:t>
                      </a: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57721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indent="0" algn="ctr">
                        <a:buNone/>
                      </a:pPr>
                      <a:endParaRPr lang="zh-CN" altLang="en-US" sz="1900" b="1" dirty="0">
                        <a:solidFill>
                          <a:sysClr val="windowText" lastClr="000000"/>
                        </a:solidFill>
                        <a:latin typeface="微软雅黑" panose="020B0503020204020204" charset="-122"/>
                        <a:ea typeface="微软雅黑" panose="020B0503020204020204" charset="-122"/>
                        <a:sym typeface="宋体" panose="02010600030101010101" pitchFamily="2" charset="-122"/>
                      </a:endParaRPr>
                    </a:p>
                  </a:txBody>
                  <a:tcPr marL="12700" marR="12700" marT="12700" anchor="ctr">
                    <a:lnL w="28575">
                      <a:solidFill>
                        <a:srgbClr val="FFFFFF"/>
                      </a:solidFill>
                      <a:prstDash val="solid"/>
                    </a:lnL>
                    <a:lnR w="28575">
                      <a:solidFill>
                        <a:srgbClr val="FFFFFF"/>
                      </a:solidFill>
                      <a:prstDash val="solid"/>
                    </a:lnR>
                    <a:lnT w="12700" cap="flat" cmpd="sng" algn="ctr">
                      <a:solidFill>
                        <a:srgbClr val="FFFFFF">
                          <a:lumMod val="75000"/>
                        </a:srgbClr>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bl>
          </a:graphicData>
        </a:graphic>
      </p:graphicFrame>
      <p:sp>
        <p:nvSpPr>
          <p:cNvPr id="6" name="文本框 5"/>
          <p:cNvSpPr txBox="1"/>
          <p:nvPr/>
        </p:nvSpPr>
        <p:spPr>
          <a:xfrm>
            <a:off x="695087" y="779507"/>
            <a:ext cx="4661774"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333333"/>
                </a:solidFill>
                <a:effectLst/>
                <a:uLnTx/>
                <a:uFillTx/>
                <a:latin typeface="思源宋体 CN Heavy" panose="02020900000000000000" pitchFamily="18" charset="-122"/>
                <a:ea typeface="思源宋体 CN Heavy" panose="02020900000000000000" pitchFamily="18" charset="-122"/>
                <a:cs typeface="+mn-ea"/>
              </a:rPr>
              <a:t>设备更新情况</a:t>
            </a:r>
          </a:p>
        </p:txBody>
      </p:sp>
      <p:sp>
        <p:nvSpPr>
          <p:cNvPr id="14" name="文本框 13"/>
          <p:cNvSpPr txBox="1"/>
          <p:nvPr/>
        </p:nvSpPr>
        <p:spPr>
          <a:xfrm>
            <a:off x="2743200" y="6353175"/>
            <a:ext cx="6367145" cy="737235"/>
          </a:xfrm>
          <a:prstGeom prst="rect">
            <a:avLst/>
          </a:prstGeom>
          <a:noFill/>
        </p:spPr>
        <p:txBody>
          <a:bodyPr wrap="square" rtlCol="0">
            <a:spAutoFit/>
          </a:bodyPr>
          <a:lstStyle/>
          <a:p>
            <a:r>
              <a:rPr lang="en-US" altLang="en-US" sz="1800" dirty="0">
                <a:solidFill>
                  <a:schemeClr val="tx1"/>
                </a:solidFill>
                <a:latin typeface="微软雅黑" panose="020B0503020204020204" charset="-122"/>
                <a:ea typeface="微软雅黑" panose="020B0503020204020204" charset="-122"/>
                <a:sym typeface="+mn-ea"/>
              </a:rPr>
              <a:t>2024-2027</a:t>
            </a:r>
            <a:r>
              <a:rPr lang="zh-CN" altLang="en-US" sz="1800" dirty="0">
                <a:solidFill>
                  <a:schemeClr val="tx1"/>
                </a:solidFill>
                <a:latin typeface="微软雅黑" panose="020B0503020204020204" charset="-122"/>
                <a:ea typeface="微软雅黑" panose="020B0503020204020204" charset="-122"/>
                <a:sym typeface="+mn-ea"/>
              </a:rPr>
              <a:t>年，预计全市设备更新总需求</a:t>
            </a:r>
            <a:r>
              <a:rPr lang="en-US" sz="2400" dirty="0">
                <a:solidFill>
                  <a:srgbClr val="FF0000"/>
                </a:solidFill>
                <a:latin typeface="微软雅黑" panose="020B0503020204020204" charset="-122"/>
                <a:ea typeface="微软雅黑" panose="020B0503020204020204" charset="-122"/>
                <a:sym typeface="+mn-ea"/>
              </a:rPr>
              <a:t>1944</a:t>
            </a:r>
            <a:r>
              <a:rPr lang="zh-CN" altLang="en-US" sz="2400" dirty="0">
                <a:solidFill>
                  <a:srgbClr val="FF0000"/>
                </a:solidFill>
                <a:latin typeface="微软雅黑" panose="020B0503020204020204" charset="-122"/>
                <a:ea typeface="微软雅黑" panose="020B0503020204020204" charset="-122"/>
                <a:sym typeface="+mn-ea"/>
              </a:rPr>
              <a:t>亿元</a:t>
            </a:r>
            <a:endParaRPr lang="zh-CN" altLang="en-US" sz="1800" b="0" dirty="0">
              <a:solidFill>
                <a:srgbClr val="FF0000"/>
              </a:solidFill>
              <a:latin typeface="微软雅黑" panose="020B0503020204020204" charset="-122"/>
              <a:ea typeface="微软雅黑" panose="020B0503020204020204" charset="-122"/>
            </a:endParaRPr>
          </a:p>
          <a:p>
            <a:endParaRPr lang="zh-CN" altLang="en-US" sz="1800" b="0" dirty="0">
              <a:solidFill>
                <a:srgbClr val="FF0000"/>
              </a:solidFill>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砖墙上&#10;&#10;中度可信度描述已自动生成"/>
          <p:cNvPicPr>
            <a:picLocks noChangeAspect="1"/>
          </p:cNvPicPr>
          <p:nvPr/>
        </p:nvPicPr>
        <p:blipFill>
          <a:blip r:embed="rId12">
            <a:alphaModFix amt="20000"/>
            <a:duotone>
              <a:srgbClr val="DE352E">
                <a:shade val="45000"/>
                <a:satMod val="135000"/>
              </a:srgbClr>
              <a:prstClr val="white"/>
            </a:duotone>
            <a:extLst>
              <a:ext uri="{28A0092B-C50C-407E-A947-70E740481C1C}">
                <a14:useLocalDpi xmlns:a14="http://schemas.microsoft.com/office/drawing/2010/main" val="0"/>
              </a:ext>
            </a:extLst>
          </a:blip>
          <a:srcRect/>
          <a:stretch>
            <a:fillRect/>
          </a:stretch>
        </p:blipFill>
        <p:spPr>
          <a:xfrm flipH="1">
            <a:off x="0" y="0"/>
            <a:ext cx="12192000" cy="6858000"/>
          </a:xfrm>
          <a:prstGeom prst="rect">
            <a:avLst/>
          </a:prstGeom>
        </p:spPr>
      </p:pic>
      <p:sp>
        <p:nvSpPr>
          <p:cNvPr id="34" name="矩形: 圆角 33"/>
          <p:cNvSpPr/>
          <p:nvPr/>
        </p:nvSpPr>
        <p:spPr>
          <a:xfrm>
            <a:off x="-12065" y="10795"/>
            <a:ext cx="12192000" cy="6858000"/>
          </a:xfrm>
          <a:prstGeom prst="roundRect">
            <a:avLst>
              <a:gd name="adj" fmla="val 0"/>
            </a:avLst>
          </a:prstGeom>
          <a:gradFill flip="none" rotWithShape="1">
            <a:gsLst>
              <a:gs pos="0">
                <a:srgbClr val="FFFFFF">
                  <a:alpha val="0"/>
                </a:srgbClr>
              </a:gs>
              <a:gs pos="100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cxnSp>
        <p:nvCxnSpPr>
          <p:cNvPr id="33" name="直接连接符 32"/>
          <p:cNvCxnSpPr/>
          <p:nvPr/>
        </p:nvCxnSpPr>
        <p:spPr>
          <a:xfrm>
            <a:off x="695325" y="1490969"/>
            <a:ext cx="5182961"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nvGrpSpPr>
          <p:cNvPr id="24" name="组合 23"/>
          <p:cNvGrpSpPr/>
          <p:nvPr/>
        </p:nvGrpSpPr>
        <p:grpSpPr>
          <a:xfrm>
            <a:off x="0" y="11024"/>
            <a:ext cx="12192000" cy="881517"/>
            <a:chOff x="0" y="397"/>
            <a:chExt cx="19200" cy="1388"/>
          </a:xfrm>
        </p:grpSpPr>
        <p:pic>
          <p:nvPicPr>
            <p:cNvPr id="2" name="图片 1"/>
            <p:cNvPicPr>
              <a:picLocks noChangeAspect="1"/>
            </p:cNvPicPr>
            <p:nvPr/>
          </p:nvPicPr>
          <p:blipFill>
            <a:blip r:embed="rId13"/>
            <a:stretch>
              <a:fillRect/>
            </a:stretch>
          </p:blipFill>
          <p:spPr>
            <a:xfrm>
              <a:off x="6252" y="397"/>
              <a:ext cx="6677" cy="1055"/>
            </a:xfrm>
            <a:prstGeom prst="rect">
              <a:avLst/>
            </a:prstGeom>
          </p:spPr>
        </p:pic>
        <p:sp>
          <p:nvSpPr>
            <p:cNvPr id="7" name="文本框 6"/>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9" name="直接连接符 8"/>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26" name="平行四边形 25"/>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3" name="平行四边形 12"/>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平行四边形 14"/>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2" name="平行四边形 21"/>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23" name="直接连接符 22"/>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sp>
        <p:nvSpPr>
          <p:cNvPr id="6" name="文本框 5"/>
          <p:cNvSpPr txBox="1"/>
          <p:nvPr/>
        </p:nvSpPr>
        <p:spPr>
          <a:xfrm>
            <a:off x="695325" y="843280"/>
            <a:ext cx="588327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设备更新情况</a:t>
            </a:r>
            <a:r>
              <a:rPr kumimoji="0" lang="en-US" altLang="zh-CN"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a:t>
            </a:r>
            <a:r>
              <a:rPr lang="zh-CN" altLang="en-US">
                <a:solidFill>
                  <a:srgbClr val="002060"/>
                </a:solidFill>
                <a:sym typeface="+mn-ea"/>
              </a:rPr>
              <a:t>工业技改方面</a:t>
            </a:r>
            <a:endPar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sym typeface="+mn-ea"/>
            </a:endParaRPr>
          </a:p>
        </p:txBody>
      </p:sp>
      <p:sp>
        <p:nvSpPr>
          <p:cNvPr id="46" name="文本框 45"/>
          <p:cNvSpPr txBox="1"/>
          <p:nvPr/>
        </p:nvSpPr>
        <p:spPr>
          <a:xfrm>
            <a:off x="-1529715" y="7752080"/>
            <a:ext cx="3110865" cy="368300"/>
          </a:xfrm>
          <a:prstGeom prst="rect">
            <a:avLst/>
          </a:prstGeom>
          <a:noFill/>
        </p:spPr>
        <p:txBody>
          <a:bodyPr wrap="square" rtlCol="0">
            <a:spAutoFit/>
          </a:bodyPr>
          <a:lstStyle/>
          <a:p>
            <a:r>
              <a:rPr lang="en-US" altLang="zh-CN"/>
              <a:t>220</a:t>
            </a:r>
            <a:r>
              <a:rPr lang="zh-CN" altLang="en-US"/>
              <a:t>亿元</a:t>
            </a:r>
          </a:p>
        </p:txBody>
      </p:sp>
      <p:sp>
        <p:nvSpPr>
          <p:cNvPr id="54" name="文本框 53"/>
          <p:cNvSpPr txBox="1"/>
          <p:nvPr/>
        </p:nvSpPr>
        <p:spPr>
          <a:xfrm>
            <a:off x="4340225" y="8422640"/>
            <a:ext cx="3771900" cy="368300"/>
          </a:xfrm>
          <a:prstGeom prst="rect">
            <a:avLst/>
          </a:prstGeom>
          <a:noFill/>
        </p:spPr>
        <p:txBody>
          <a:bodyPr wrap="square" rtlCol="0">
            <a:spAutoFit/>
          </a:bodyPr>
          <a:lstStyle/>
          <a:p>
            <a:r>
              <a:rPr lang="en-US" altLang="zh-CN"/>
              <a:t>1100</a:t>
            </a:r>
            <a:r>
              <a:rPr lang="zh-CN" altLang="en-US"/>
              <a:t>亿元</a:t>
            </a:r>
          </a:p>
        </p:txBody>
      </p:sp>
      <p:sp>
        <p:nvSpPr>
          <p:cNvPr id="11" name="矩形 10"/>
          <p:cNvSpPr/>
          <p:nvPr>
            <p:custDataLst>
              <p:tags r:id="rId1"/>
            </p:custDataLst>
          </p:nvPr>
        </p:nvSpPr>
        <p:spPr>
          <a:xfrm>
            <a:off x="683895" y="2002155"/>
            <a:ext cx="5231130" cy="817880"/>
          </a:xfrm>
          <a:prstGeom prst="rect">
            <a:avLst/>
          </a:prstGeom>
          <a:gradFill flip="none" rotWithShape="1">
            <a:gsLst>
              <a:gs pos="69000">
                <a:srgbClr val="FFFFFF">
                  <a:alpha val="80000"/>
                </a:srgbClr>
              </a:gs>
              <a:gs pos="43000">
                <a:srgbClr val="FFFFFF"/>
              </a:gs>
              <a:gs pos="100000">
                <a:srgbClr val="FFFFFF">
                  <a:alpha val="0"/>
                </a:srgbClr>
              </a:gs>
            </a:gsLst>
            <a:lin ang="0" scaled="1"/>
            <a:tileRect/>
          </a:gra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sp>
        <p:nvSpPr>
          <p:cNvPr id="8" name="矩形 7"/>
          <p:cNvSpPr/>
          <p:nvPr>
            <p:custDataLst>
              <p:tags r:id="rId2"/>
            </p:custDataLst>
          </p:nvPr>
        </p:nvSpPr>
        <p:spPr>
          <a:xfrm>
            <a:off x="683895" y="3047365"/>
            <a:ext cx="10119995" cy="817880"/>
          </a:xfrm>
          <a:prstGeom prst="rect">
            <a:avLst/>
          </a:prstGeom>
          <a:gradFill flip="none" rotWithShape="1">
            <a:gsLst>
              <a:gs pos="69000">
                <a:srgbClr val="FFFFFF">
                  <a:alpha val="80000"/>
                </a:srgbClr>
              </a:gs>
              <a:gs pos="43000">
                <a:srgbClr val="FFFFFF"/>
              </a:gs>
              <a:gs pos="100000">
                <a:srgbClr val="FFFFFF">
                  <a:alpha val="0"/>
                </a:srgbClr>
              </a:gs>
            </a:gsLst>
            <a:lin ang="0" scaled="1"/>
            <a:tileRect/>
          </a:gra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sp>
        <p:nvSpPr>
          <p:cNvPr id="10" name="矩形 9"/>
          <p:cNvSpPr/>
          <p:nvPr>
            <p:custDataLst>
              <p:tags r:id="rId3"/>
            </p:custDataLst>
          </p:nvPr>
        </p:nvSpPr>
        <p:spPr>
          <a:xfrm>
            <a:off x="683895" y="4092575"/>
            <a:ext cx="9865995" cy="817880"/>
          </a:xfrm>
          <a:prstGeom prst="rect">
            <a:avLst/>
          </a:prstGeom>
          <a:gradFill flip="none" rotWithShape="1">
            <a:gsLst>
              <a:gs pos="69000">
                <a:srgbClr val="FFFFFF">
                  <a:alpha val="80000"/>
                </a:srgbClr>
              </a:gs>
              <a:gs pos="43000">
                <a:srgbClr val="FFFFFF"/>
              </a:gs>
              <a:gs pos="100000">
                <a:srgbClr val="FFFFFF">
                  <a:alpha val="0"/>
                </a:srgbClr>
              </a:gs>
            </a:gsLst>
            <a:lin ang="0" scaled="1"/>
            <a:tileRect/>
          </a:gra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sp>
        <p:nvSpPr>
          <p:cNvPr id="12" name="矩形 11"/>
          <p:cNvSpPr/>
          <p:nvPr>
            <p:custDataLst>
              <p:tags r:id="rId4"/>
            </p:custDataLst>
          </p:nvPr>
        </p:nvSpPr>
        <p:spPr>
          <a:xfrm>
            <a:off x="683895" y="5137785"/>
            <a:ext cx="9281160" cy="817880"/>
          </a:xfrm>
          <a:prstGeom prst="rect">
            <a:avLst/>
          </a:prstGeom>
          <a:gradFill flip="none" rotWithShape="1">
            <a:gsLst>
              <a:gs pos="69000">
                <a:srgbClr val="FFFFFF">
                  <a:alpha val="80000"/>
                </a:srgbClr>
              </a:gs>
              <a:gs pos="43000">
                <a:srgbClr val="FFFFFF"/>
              </a:gs>
              <a:gs pos="100000">
                <a:srgbClr val="FFFFFF">
                  <a:alpha val="0"/>
                </a:srgbClr>
              </a:gs>
            </a:gsLst>
            <a:lin ang="0" scaled="1"/>
            <a:tileRect/>
          </a:gra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cxnSp>
        <p:nvCxnSpPr>
          <p:cNvPr id="78" name="直接连接符 77"/>
          <p:cNvCxnSpPr/>
          <p:nvPr>
            <p:custDataLst>
              <p:tags r:id="rId5"/>
            </p:custDataLst>
          </p:nvPr>
        </p:nvCxnSpPr>
        <p:spPr>
          <a:xfrm>
            <a:off x="683895" y="1998980"/>
            <a:ext cx="5080" cy="3957320"/>
          </a:xfrm>
          <a:prstGeom prst="line">
            <a:avLst/>
          </a:prstGeom>
          <a:ln w="76200" cap="rnd">
            <a:gradFill>
              <a:gsLst>
                <a:gs pos="0">
                  <a:srgbClr val="DE352E"/>
                </a:gs>
                <a:gs pos="100000">
                  <a:srgbClr val="DE352E">
                    <a:lumMod val="75000"/>
                  </a:srgbClr>
                </a:gs>
              </a:gsLst>
              <a:lin ang="5400000" scaled="0"/>
            </a:gradFill>
          </a:ln>
        </p:spPr>
        <p:style>
          <a:lnRef idx="1">
            <a:srgbClr val="DE352E"/>
          </a:lnRef>
          <a:fillRef idx="0">
            <a:srgbClr val="DE352E"/>
          </a:fillRef>
          <a:effectRef idx="0">
            <a:srgbClr val="DE352E"/>
          </a:effectRef>
          <a:fontRef idx="minor">
            <a:srgbClr val="000000"/>
          </a:fontRef>
        </p:style>
      </p:cxnSp>
      <p:sp>
        <p:nvSpPr>
          <p:cNvPr id="36" name="文本框 35"/>
          <p:cNvSpPr txBox="1"/>
          <p:nvPr>
            <p:custDataLst>
              <p:tags r:id="rId6"/>
            </p:custDataLst>
          </p:nvPr>
        </p:nvSpPr>
        <p:spPr>
          <a:xfrm>
            <a:off x="843280" y="2116455"/>
            <a:ext cx="493204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rPr>
              <a:t>近三年，累计支持技术改造企业</a:t>
            </a:r>
            <a:r>
              <a:rPr kumimoji="0" lang="zh-CN" altLang="en-US" sz="2400" b="1" i="0" u="none" strike="noStrike" kern="1200" cap="none" spc="0" normalizeH="0" baseline="0" noProof="0" dirty="0">
                <a:ln>
                  <a:noFill/>
                </a:ln>
                <a:gradFill>
                  <a:gsLst>
                    <a:gs pos="18000">
                      <a:srgbClr val="C48818"/>
                    </a:gs>
                    <a:gs pos="83000">
                      <a:srgbClr val="F0C781"/>
                    </a:gs>
                  </a:gsLst>
                  <a:lin ang="16200000" scaled="1"/>
                </a:gradFill>
                <a:effectLst/>
                <a:uLnTx/>
                <a:uFillTx/>
                <a:latin typeface="Arial" panose="020B0604020202020204" pitchFamily="34" charset="0"/>
                <a:ea typeface="思源黑体 CN Regular" panose="020B0500000000000000" charset="-122"/>
                <a:cs typeface="+mn-ea"/>
              </a:rPr>
              <a:t>213</a:t>
            </a:r>
            <a:r>
              <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rPr>
              <a:t>家</a:t>
            </a:r>
          </a:p>
        </p:txBody>
      </p:sp>
      <p:sp>
        <p:nvSpPr>
          <p:cNvPr id="16" name="文本框 15"/>
          <p:cNvSpPr txBox="1"/>
          <p:nvPr>
            <p:custDataLst>
              <p:tags r:id="rId7"/>
            </p:custDataLst>
          </p:nvPr>
        </p:nvSpPr>
        <p:spPr>
          <a:xfrm>
            <a:off x="843280" y="3264535"/>
            <a:ext cx="8449945" cy="7372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rPr>
              <a:t>支持技术改造企业奖补资金</a:t>
            </a:r>
            <a:r>
              <a:rPr kumimoji="0" lang="zh-CN" altLang="en-US" sz="2400" b="1" i="0" u="none" strike="noStrike" kern="1200" cap="none" spc="0" normalizeH="0" baseline="0" noProof="0" dirty="0">
                <a:ln>
                  <a:noFill/>
                </a:ln>
                <a:gradFill>
                  <a:gsLst>
                    <a:gs pos="18000">
                      <a:srgbClr val="C48818"/>
                    </a:gs>
                    <a:gs pos="83000">
                      <a:srgbClr val="F0C781"/>
                    </a:gs>
                  </a:gsLst>
                  <a:lin ang="16200000" scaled="1"/>
                </a:gradFill>
                <a:effectLst/>
                <a:uLnTx/>
                <a:uFillTx/>
                <a:latin typeface="Arial" panose="020B0604020202020204" pitchFamily="34" charset="0"/>
                <a:ea typeface="思源黑体 CN Regular" panose="020B0500000000000000" charset="-122"/>
                <a:cs typeface="+mn-ea"/>
              </a:rPr>
              <a:t>1.4亿</a:t>
            </a:r>
            <a:r>
              <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rPr>
              <a:t>元，</a:t>
            </a:r>
            <a:r>
              <a:rPr lang="zh-CN" altLang="en-US" noProof="0" dirty="0">
                <a:ln>
                  <a:noFill/>
                </a:ln>
                <a:solidFill>
                  <a:srgbClr val="323232"/>
                </a:solidFill>
                <a:effectLst/>
                <a:uLnTx/>
                <a:uFillTx/>
                <a:latin typeface="Arial" panose="020B0604020202020204" pitchFamily="34" charset="0"/>
                <a:ea typeface="思源黑体 CN Regular" panose="020B0500000000000000" charset="-122"/>
                <a:cs typeface="+mn-ea"/>
                <a:sym typeface="+mn-ea"/>
              </a:rPr>
              <a:t>三年平均增幅为</a:t>
            </a:r>
            <a:r>
              <a:rPr lang="zh-CN" altLang="en-US" sz="2400" b="1" noProof="0" dirty="0">
                <a:ln>
                  <a:noFill/>
                </a:ln>
                <a:gradFill>
                  <a:gsLst>
                    <a:gs pos="18000">
                      <a:srgbClr val="C48818"/>
                    </a:gs>
                    <a:gs pos="83000">
                      <a:srgbClr val="F0C781"/>
                    </a:gs>
                  </a:gsLst>
                  <a:lin ang="16200000" scaled="1"/>
                </a:gradFill>
                <a:effectLst/>
                <a:uLnTx/>
                <a:uFillTx/>
                <a:latin typeface="Arial" panose="020B0604020202020204" pitchFamily="34" charset="0"/>
                <a:ea typeface="思源黑体 CN Regular" panose="020B0500000000000000" charset="-122"/>
                <a:cs typeface="+mn-ea"/>
                <a:sym typeface="+mn-ea"/>
              </a:rPr>
              <a:t>15.6%</a:t>
            </a:r>
            <a:endParaRPr kumimoji="0" lang="zh-CN" altLang="en-US" sz="2400" b="1" i="0" u="none" strike="noStrike" kern="1200" cap="none" spc="0" normalizeH="0" baseline="0" noProof="0" dirty="0">
              <a:ln>
                <a:noFill/>
              </a:ln>
              <a:gradFill>
                <a:gsLst>
                  <a:gs pos="18000">
                    <a:srgbClr val="C48818"/>
                  </a:gs>
                  <a:gs pos="83000">
                    <a:srgbClr val="F0C781"/>
                  </a:gs>
                </a:gsLst>
                <a:lin ang="16200000" scaled="1"/>
              </a:gradFill>
              <a:effectLst/>
              <a:uLnTx/>
              <a:uFillTx/>
              <a:latin typeface="Arial" panose="020B0604020202020204" pitchFamily="34" charset="0"/>
              <a:ea typeface="思源黑体 CN Regular" panose="020B0500000000000000" charset="-122"/>
              <a:cs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endParaRPr>
          </a:p>
        </p:txBody>
      </p:sp>
      <p:sp>
        <p:nvSpPr>
          <p:cNvPr id="18" name="文本框 17"/>
          <p:cNvSpPr txBox="1"/>
          <p:nvPr>
            <p:custDataLst>
              <p:tags r:id="rId8"/>
            </p:custDataLst>
          </p:nvPr>
        </p:nvSpPr>
        <p:spPr>
          <a:xfrm>
            <a:off x="843280" y="4271010"/>
            <a:ext cx="10072370" cy="460375"/>
          </a:xfrm>
          <a:prstGeom prst="rect">
            <a:avLst/>
          </a:prstGeom>
          <a:noFill/>
        </p:spPr>
        <p:txBody>
          <a:bodyPr wrap="square">
            <a:spAutoFit/>
          </a:bodyPr>
          <a:lstStyle/>
          <a:p>
            <a:pPr marL="0" marR="0" lvl="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rPr>
              <a:t>每年撬动企业技术改造设备投资</a:t>
            </a:r>
            <a:r>
              <a:rPr kumimoji="0" lang="zh-CN" altLang="en-US" sz="2400" b="1" i="0" u="none" strike="noStrike" kern="1200" cap="none" spc="0" normalizeH="0" baseline="0" noProof="0" dirty="0">
                <a:ln>
                  <a:noFill/>
                </a:ln>
                <a:gradFill>
                  <a:gsLst>
                    <a:gs pos="18000">
                      <a:srgbClr val="C48818"/>
                    </a:gs>
                    <a:gs pos="83000">
                      <a:srgbClr val="F0C781"/>
                    </a:gs>
                  </a:gsLst>
                  <a:lin ang="16200000" scaled="1"/>
                </a:gradFill>
                <a:effectLst/>
                <a:uLnTx/>
                <a:uFillTx/>
                <a:latin typeface="Arial" panose="020B0604020202020204" pitchFamily="34" charset="0"/>
                <a:ea typeface="思源黑体 CN Regular" panose="020B0500000000000000" charset="-122"/>
                <a:cs typeface="+mn-ea"/>
              </a:rPr>
              <a:t>200亿元</a:t>
            </a:r>
            <a:r>
              <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rPr>
              <a:t>以上，</a:t>
            </a:r>
            <a:r>
              <a:rPr lang="zh-CN" altLang="en-US" noProof="0" dirty="0">
                <a:ln>
                  <a:noFill/>
                </a:ln>
                <a:solidFill>
                  <a:srgbClr val="323232"/>
                </a:solidFill>
                <a:effectLst/>
                <a:uLnTx/>
                <a:uFillTx/>
                <a:latin typeface="Arial" panose="020B0604020202020204" pitchFamily="34" charset="0"/>
                <a:ea typeface="思源黑体 CN Regular" panose="020B0500000000000000" charset="-122"/>
                <a:cs typeface="+mn-ea"/>
                <a:sym typeface="+mn-ea"/>
              </a:rPr>
              <a:t>其中，2023年企业技改投资达到</a:t>
            </a:r>
            <a:r>
              <a:rPr lang="zh-CN" altLang="en-US" sz="2400" b="1" noProof="0" dirty="0">
                <a:ln>
                  <a:noFill/>
                </a:ln>
                <a:gradFill>
                  <a:gsLst>
                    <a:gs pos="18000">
                      <a:srgbClr val="C48818"/>
                    </a:gs>
                    <a:gs pos="83000">
                      <a:srgbClr val="F0C781"/>
                    </a:gs>
                  </a:gsLst>
                  <a:lin ang="16200000" scaled="1"/>
                </a:gradFill>
                <a:effectLst/>
                <a:uLnTx/>
                <a:uFillTx/>
                <a:latin typeface="Arial" panose="020B0604020202020204" pitchFamily="34" charset="0"/>
                <a:ea typeface="思源黑体 CN Regular" panose="020B0500000000000000" charset="-122"/>
                <a:cs typeface="+mn-ea"/>
                <a:sym typeface="+mn-ea"/>
              </a:rPr>
              <a:t>220亿</a:t>
            </a:r>
            <a:r>
              <a:rPr lang="zh-CN" altLang="en-US" noProof="0" dirty="0">
                <a:ln>
                  <a:noFill/>
                </a:ln>
                <a:solidFill>
                  <a:srgbClr val="323232"/>
                </a:solidFill>
                <a:effectLst/>
                <a:uLnTx/>
                <a:uFillTx/>
                <a:latin typeface="Arial" panose="020B0604020202020204" pitchFamily="34" charset="0"/>
                <a:ea typeface="思源黑体 CN Regular" panose="020B0500000000000000" charset="-122"/>
                <a:cs typeface="+mn-ea"/>
                <a:sym typeface="+mn-ea"/>
              </a:rPr>
              <a:t>元</a:t>
            </a:r>
            <a:endParaRPr kumimoji="0" lang="zh-CN" altLang="en-US" sz="1800" b="0" i="0" u="none" strike="noStrike" kern="1200" cap="none" spc="0" normalizeH="0" baseline="0" noProof="0" dirty="0">
              <a:ln>
                <a:noFill/>
              </a:ln>
              <a:solidFill>
                <a:srgbClr val="323232"/>
              </a:solidFill>
              <a:effectLst/>
              <a:uLnTx/>
              <a:uFillTx/>
              <a:latin typeface="Arial" panose="020B0604020202020204" pitchFamily="34" charset="0"/>
              <a:ea typeface="思源黑体 CN Regular" panose="020B0500000000000000" charset="-122"/>
              <a:cs typeface="+mn-ea"/>
            </a:endParaRPr>
          </a:p>
        </p:txBody>
      </p:sp>
      <p:sp>
        <p:nvSpPr>
          <p:cNvPr id="19" name="文本框 18"/>
          <p:cNvSpPr txBox="1"/>
          <p:nvPr>
            <p:custDataLst>
              <p:tags r:id="rId9"/>
            </p:custDataLst>
          </p:nvPr>
        </p:nvSpPr>
        <p:spPr>
          <a:xfrm>
            <a:off x="919480" y="5370830"/>
            <a:ext cx="565975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i="0" u="none" strike="noStrike" kern="1200" cap="none" spc="0" normalizeH="0" baseline="0" noProof="0" dirty="0">
                <a:ln>
                  <a:noFill/>
                </a:ln>
                <a:effectLst/>
                <a:uLnTx/>
                <a:uFillTx/>
                <a:latin typeface="Arial" panose="020B0604020202020204" pitchFamily="34" charset="0"/>
                <a:ea typeface="思源黑体 CN Regular" panose="020B0500000000000000" charset="-122"/>
                <a:cs typeface="+mn-ea"/>
              </a:rPr>
              <a:t>预计2024-2027年，更新需求将达</a:t>
            </a:r>
            <a:r>
              <a:rPr kumimoji="0" lang="zh-CN" altLang="en-US" sz="2400" b="1" i="0" u="none" strike="noStrike" kern="1200" cap="none" spc="0" normalizeH="0" baseline="0" noProof="0" dirty="0">
                <a:ln>
                  <a:noFill/>
                </a:ln>
                <a:gradFill>
                  <a:gsLst>
                    <a:gs pos="18000">
                      <a:srgbClr val="C48818"/>
                    </a:gs>
                    <a:gs pos="83000">
                      <a:srgbClr val="F0C781"/>
                    </a:gs>
                  </a:gsLst>
                  <a:lin ang="16200000" scaled="1"/>
                </a:gradFill>
                <a:effectLst/>
                <a:uLnTx/>
                <a:uFillTx/>
                <a:latin typeface="Arial" panose="020B0604020202020204" pitchFamily="34" charset="0"/>
                <a:ea typeface="思源黑体 CN Regular" panose="020B0500000000000000" charset="-122"/>
                <a:cs typeface="+mn-ea"/>
              </a:rPr>
              <a:t>1100亿元</a:t>
            </a:r>
            <a:r>
              <a:rPr kumimoji="0" lang="zh-CN" altLang="en-US" sz="1800" i="0" u="none" strike="noStrike" kern="1200" cap="none" spc="0" normalizeH="0" baseline="0" noProof="0" dirty="0">
                <a:ln>
                  <a:noFill/>
                </a:ln>
                <a:effectLst/>
                <a:uLnTx/>
                <a:uFillTx/>
                <a:latin typeface="Arial" panose="020B0604020202020204" pitchFamily="34" charset="0"/>
                <a:ea typeface="思源黑体 CN Regular" panose="020B0500000000000000" charset="-122"/>
                <a:cs typeface="+mn-ea"/>
              </a:rPr>
              <a:t>以</a:t>
            </a:r>
            <a:r>
              <a:rPr kumimoji="0" lang="zh-CN" altLang="en-US" i="0" u="none" strike="noStrike" kern="1200" cap="none" spc="0" normalizeH="0" baseline="0" noProof="0" dirty="0">
                <a:ln>
                  <a:noFill/>
                </a:ln>
                <a:effectLst/>
                <a:uLnTx/>
                <a:uFillTx/>
                <a:latin typeface="Arial" panose="020B0604020202020204" pitchFamily="34" charset="0"/>
                <a:ea typeface="思源黑体 CN Regular" panose="020B0500000000000000" charset="-122"/>
                <a:cs typeface="+mn-ea"/>
              </a:rPr>
              <a:t>上</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砖墙上&#10;&#10;中度可信度描述已自动生成"/>
          <p:cNvPicPr>
            <a:picLocks noChangeAspect="1"/>
          </p:cNvPicPr>
          <p:nvPr/>
        </p:nvPicPr>
        <p:blipFill>
          <a:blip r:embed="rId3">
            <a:alphaModFix amt="20000"/>
            <a:duotone>
              <a:srgbClr val="DE352E">
                <a:shade val="45000"/>
                <a:satMod val="135000"/>
              </a:srgbClr>
              <a:prstClr val="white"/>
            </a:duotone>
            <a:extLst>
              <a:ext uri="{28A0092B-C50C-407E-A947-70E740481C1C}">
                <a14:useLocalDpi xmlns:a14="http://schemas.microsoft.com/office/drawing/2010/main" val="0"/>
              </a:ext>
            </a:extLst>
          </a:blip>
          <a:srcRect/>
          <a:stretch>
            <a:fillRect/>
          </a:stretch>
        </p:blipFill>
        <p:spPr>
          <a:xfrm flipH="1">
            <a:off x="0" y="0"/>
            <a:ext cx="12192000" cy="6858000"/>
          </a:xfrm>
          <a:prstGeom prst="rect">
            <a:avLst/>
          </a:prstGeom>
        </p:spPr>
      </p:pic>
      <p:sp>
        <p:nvSpPr>
          <p:cNvPr id="34" name="矩形: 圆角 33"/>
          <p:cNvSpPr/>
          <p:nvPr/>
        </p:nvSpPr>
        <p:spPr>
          <a:xfrm>
            <a:off x="0" y="0"/>
            <a:ext cx="12192000" cy="6858000"/>
          </a:xfrm>
          <a:prstGeom prst="roundRect">
            <a:avLst>
              <a:gd name="adj" fmla="val 0"/>
            </a:avLst>
          </a:prstGeom>
          <a:gradFill flip="none" rotWithShape="1">
            <a:gsLst>
              <a:gs pos="0">
                <a:srgbClr val="FFFFFF">
                  <a:alpha val="0"/>
                </a:srgbClr>
              </a:gs>
              <a:gs pos="100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cxnSp>
        <p:nvCxnSpPr>
          <p:cNvPr id="33" name="直接连接符 32"/>
          <p:cNvCxnSpPr/>
          <p:nvPr/>
        </p:nvCxnSpPr>
        <p:spPr>
          <a:xfrm>
            <a:off x="695325" y="1490969"/>
            <a:ext cx="5182961"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nvGrpSpPr>
          <p:cNvPr id="24" name="组合 23"/>
          <p:cNvGrpSpPr/>
          <p:nvPr/>
        </p:nvGrpSpPr>
        <p:grpSpPr>
          <a:xfrm>
            <a:off x="0" y="11024"/>
            <a:ext cx="12192000" cy="881517"/>
            <a:chOff x="0" y="397"/>
            <a:chExt cx="19200" cy="1388"/>
          </a:xfrm>
        </p:grpSpPr>
        <p:pic>
          <p:nvPicPr>
            <p:cNvPr id="2" name="图片 1"/>
            <p:cNvPicPr>
              <a:picLocks noChangeAspect="1"/>
            </p:cNvPicPr>
            <p:nvPr/>
          </p:nvPicPr>
          <p:blipFill>
            <a:blip r:embed="rId4"/>
            <a:stretch>
              <a:fillRect/>
            </a:stretch>
          </p:blipFill>
          <p:spPr>
            <a:xfrm>
              <a:off x="6252" y="397"/>
              <a:ext cx="6677" cy="1055"/>
            </a:xfrm>
            <a:prstGeom prst="rect">
              <a:avLst/>
            </a:prstGeom>
          </p:spPr>
        </p:pic>
        <p:sp>
          <p:nvSpPr>
            <p:cNvPr id="7" name="文本框 6"/>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9" name="直接连接符 8"/>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26" name="平行四边形 25"/>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3" name="平行四边形 12"/>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平行四边形 14"/>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2" name="平行四边形 21"/>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23" name="直接连接符 22"/>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sp>
        <p:nvSpPr>
          <p:cNvPr id="6" name="文本框 5"/>
          <p:cNvSpPr txBox="1"/>
          <p:nvPr/>
        </p:nvSpPr>
        <p:spPr>
          <a:xfrm>
            <a:off x="695325" y="843280"/>
            <a:ext cx="588327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设备更新情况</a:t>
            </a:r>
            <a:r>
              <a:rPr kumimoji="0" lang="en-US" altLang="zh-CN"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a:t>
            </a:r>
            <a:r>
              <a:rPr lang="zh-CN" altLang="en-US">
                <a:solidFill>
                  <a:srgbClr val="002060"/>
                </a:solidFill>
                <a:sym typeface="+mn-ea"/>
              </a:rPr>
              <a:t>建筑市政方面</a:t>
            </a:r>
            <a:endPar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sym typeface="+mn-ea"/>
            </a:endParaRPr>
          </a:p>
        </p:txBody>
      </p:sp>
      <p:sp>
        <p:nvSpPr>
          <p:cNvPr id="3" name="文本框 2"/>
          <p:cNvSpPr txBox="1"/>
          <p:nvPr/>
        </p:nvSpPr>
        <p:spPr>
          <a:xfrm>
            <a:off x="12449629" y="3579658"/>
            <a:ext cx="6262914" cy="650875"/>
          </a:xfrm>
          <a:prstGeom prst="rect">
            <a:avLst/>
          </a:prstGeom>
          <a:noFill/>
        </p:spPr>
        <p:txBody>
          <a:bodyPr wrap="square">
            <a:spAutoFit/>
          </a:bodyPr>
          <a:lstStyle>
            <a:defPPr>
              <a:defRPr lang="zh-CN"/>
            </a:defPPr>
            <a:lvl1pPr marR="0" lvl="0" indent="0" algn="ctr" fontAlgn="auto">
              <a:lnSpc>
                <a:spcPct val="130000"/>
              </a:lnSpc>
              <a:spcBef>
                <a:spcPts val="0"/>
              </a:spcBef>
              <a:spcAft>
                <a:spcPts val="0"/>
              </a:spcAft>
              <a:buClrTx/>
              <a:buSzTx/>
              <a:buFontTx/>
              <a:buNone/>
              <a:defRPr sz="2400" b="0" i="0" u="none" baseline="0">
                <a:gradFill>
                  <a:gsLst>
                    <a:gs pos="0">
                      <a:srgbClr val="DC342E"/>
                    </a:gs>
                    <a:gs pos="100000">
                      <a:srgbClr val="821A16"/>
                    </a:gs>
                  </a:gsLst>
                  <a:lin ang="5400000" scaled="1"/>
                </a:gradFill>
                <a:latin typeface="Times New Roman" panose="02020603050405020304" pitchFamily="18" charset="0"/>
                <a:ea typeface="微软雅黑" panose="020B0503020204020204" charset="-122"/>
                <a:cs typeface="Times New Roman" panose="02020603050405020304" pitchFamily="18" charset="0"/>
              </a:defRPr>
            </a:lvl1pPr>
            <a:lvl2pPr lvl="1"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2pPr>
            <a:lvl3pPr lvl="2"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3pPr>
            <a:lvl4pPr lvl="3"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4pPr>
            <a:lvl5pPr lvl="4"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5pPr>
            <a:lvl6pPr lvl="5"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6pPr>
            <a:lvl7pPr lvl="6"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7pPr>
            <a:lvl8pPr lvl="7"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8pPr>
            <a:lvl9pPr lvl="8"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9pPr>
          </a:lstStyle>
          <a:p>
            <a:r>
              <a:rPr lang="zh-CN" altLang="zh-CN" sz="2800">
                <a:solidFill>
                  <a:srgbClr val="002060"/>
                </a:solidFill>
              </a:rPr>
              <a:t>预计</a:t>
            </a:r>
            <a:r>
              <a:rPr lang="en-US" altLang="zh-CN" sz="2800" dirty="0">
                <a:solidFill>
                  <a:srgbClr val="002060"/>
                </a:solidFill>
              </a:rPr>
              <a:t>2024-2027</a:t>
            </a:r>
            <a:r>
              <a:rPr lang="zh-CN" altLang="zh-CN" sz="2800" dirty="0">
                <a:solidFill>
                  <a:srgbClr val="002060"/>
                </a:solidFill>
              </a:rPr>
              <a:t>年，更新</a:t>
            </a:r>
            <a:r>
              <a:rPr lang="zh-CN" altLang="zh-CN" sz="2800">
                <a:solidFill>
                  <a:srgbClr val="002060"/>
                </a:solidFill>
              </a:rPr>
              <a:t>需求约</a:t>
            </a:r>
            <a:r>
              <a:rPr lang="en-US" altLang="zh-CN" sz="2800" dirty="0">
                <a:solidFill>
                  <a:srgbClr val="002060"/>
                </a:solidFill>
              </a:rPr>
              <a:t>270</a:t>
            </a:r>
            <a:r>
              <a:rPr lang="zh-CN" altLang="zh-CN" sz="2800" dirty="0">
                <a:solidFill>
                  <a:srgbClr val="002060"/>
                </a:solidFill>
              </a:rPr>
              <a:t>亿元</a:t>
            </a:r>
          </a:p>
        </p:txBody>
      </p:sp>
      <p:sp>
        <p:nvSpPr>
          <p:cNvPr id="38" name="矩形: 圆顶角 37"/>
          <p:cNvSpPr/>
          <p:nvPr/>
        </p:nvSpPr>
        <p:spPr>
          <a:xfrm flipV="1">
            <a:off x="695325" y="1490967"/>
            <a:ext cx="10903786" cy="4833007"/>
          </a:xfrm>
          <a:prstGeom prst="round2SameRect">
            <a:avLst>
              <a:gd name="adj1" fmla="val 4259"/>
              <a:gd name="adj2" fmla="val 0"/>
            </a:avLst>
          </a:prstGeom>
          <a:solidFill>
            <a:srgbClr val="FFFFFF"/>
          </a:soli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sp>
        <p:nvSpPr>
          <p:cNvPr id="30" name="矩形 29"/>
          <p:cNvSpPr/>
          <p:nvPr/>
        </p:nvSpPr>
        <p:spPr>
          <a:xfrm flipH="1">
            <a:off x="1212835" y="5318201"/>
            <a:ext cx="4883165" cy="75565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600" b="0" i="0" u="none" strike="noStrike" kern="1200" cap="none" spc="0" normalizeH="0" baseline="0" noProof="0" dirty="0">
                <a:ln>
                  <a:noFill/>
                </a:ln>
                <a:gradFill flip="none" rotWithShape="1">
                  <a:gsLst>
                    <a:gs pos="0">
                      <a:srgbClr val="DE352E"/>
                    </a:gs>
                    <a:gs pos="100000">
                      <a:srgbClr val="DE352E">
                        <a:lumMod val="75000"/>
                      </a:srgbClr>
                    </a:gs>
                  </a:gsLst>
                  <a:lin ang="2700000" scaled="1"/>
                  <a:tileRect/>
                </a:gradFill>
                <a:effectLst/>
                <a:uLnTx/>
                <a:uFillTx/>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270</a:t>
            </a:r>
            <a:r>
              <a:rPr kumimoji="0" lang="zh-CN" altLang="en-US" sz="3600" b="0" i="0" u="none" strike="noStrike" kern="1200" cap="none" spc="0" normalizeH="0" baseline="0" noProof="0" dirty="0">
                <a:ln>
                  <a:noFill/>
                </a:ln>
                <a:gradFill flip="none" rotWithShape="1">
                  <a:gsLst>
                    <a:gs pos="0">
                      <a:srgbClr val="DE352E"/>
                    </a:gs>
                    <a:gs pos="100000">
                      <a:srgbClr val="DE352E">
                        <a:lumMod val="75000"/>
                      </a:srgbClr>
                    </a:gs>
                  </a:gsLst>
                  <a:lin ang="2700000" scaled="1"/>
                  <a:tileRect/>
                </a:gradFill>
                <a:effectLst/>
                <a:uLnTx/>
                <a:uFillTx/>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亿元</a:t>
            </a:r>
          </a:p>
        </p:txBody>
      </p:sp>
      <p:sp>
        <p:nvSpPr>
          <p:cNvPr id="14" name="矩形 13"/>
          <p:cNvSpPr/>
          <p:nvPr/>
        </p:nvSpPr>
        <p:spPr>
          <a:xfrm flipH="1">
            <a:off x="1223628" y="1990709"/>
            <a:ext cx="4654566" cy="2966720"/>
          </a:xfrm>
          <a:prstGeom prst="rect">
            <a:avLst/>
          </a:prstGeom>
          <a:noFill/>
        </p:spPr>
        <p:txBody>
          <a:bodyPr wrap="square" rtlCol="0">
            <a:spAutoFit/>
          </a:bodyPr>
          <a:lstStyle/>
          <a:p>
            <a:pPr marR="0" lvl="0" indent="0" algn="just" defTabSz="914400" rtl="0" fontAlgn="auto">
              <a:lnSpc>
                <a:spcPct val="170000"/>
              </a:lnSpc>
              <a:spcBef>
                <a:spcPts val="0"/>
              </a:spcBef>
              <a:spcAft>
                <a:spcPts val="0"/>
              </a:spcAft>
              <a:buClrTx/>
              <a:buSzTx/>
              <a:buFontTx/>
              <a:buNone/>
              <a:defRPr/>
            </a:pPr>
            <a:r>
              <a:rPr kumimoji="0" sz="2200" i="0" u="none" strike="noStrike" kern="1200" cap="none" spc="0" normalizeH="0" baseline="0" noProof="0" dirty="0">
                <a:ln>
                  <a:noFill/>
                </a:ln>
                <a:solidFill>
                  <a:prstClr val="black">
                    <a:lumMod val="85000"/>
                    <a:lumOff val="15000"/>
                  </a:prstClr>
                </a:solidFill>
                <a:effectLst/>
                <a:uLnTx/>
                <a:uFillTx/>
                <a:latin typeface="思源黑体 CN Regular" panose="020B0500000000000000" charset="-122"/>
                <a:ea typeface="思源黑体 CN Regular" panose="020B0500000000000000" charset="-122"/>
              </a:rPr>
              <a:t>将围绕建设新型城镇化，结合城市更新、老旧小区改造，重点推进电梯、建筑施工设备、存量建筑节能改造等建筑领域设备设施更新和供热、供气、供水等市政基础设施更新改造</a:t>
            </a:r>
          </a:p>
        </p:txBody>
      </p:sp>
      <p:cxnSp>
        <p:nvCxnSpPr>
          <p:cNvPr id="29" name="直接连接符 28"/>
          <p:cNvCxnSpPr/>
          <p:nvPr/>
        </p:nvCxnSpPr>
        <p:spPr>
          <a:xfrm flipH="1">
            <a:off x="695325" y="1490969"/>
            <a:ext cx="10903786" cy="0"/>
          </a:xfrm>
          <a:prstGeom prst="line">
            <a:avLst/>
          </a:prstGeom>
          <a:ln w="76200" cap="rnd">
            <a:gradFill>
              <a:gsLst>
                <a:gs pos="0">
                  <a:srgbClr val="DE352E">
                    <a:lumMod val="80000"/>
                    <a:lumOff val="20000"/>
                  </a:srgbClr>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sp>
        <p:nvSpPr>
          <p:cNvPr id="18" name="文本框 17"/>
          <p:cNvSpPr txBox="1"/>
          <p:nvPr/>
        </p:nvSpPr>
        <p:spPr>
          <a:xfrm>
            <a:off x="1210310" y="5123815"/>
            <a:ext cx="3924935" cy="368300"/>
          </a:xfrm>
          <a:prstGeom prst="rect">
            <a:avLst/>
          </a:prstGeom>
          <a:noFill/>
        </p:spPr>
        <p:txBody>
          <a:bodyPr wrap="square" rtlCol="0">
            <a:spAutoFit/>
          </a:bodyPr>
          <a:lstStyle/>
          <a:p>
            <a:r>
              <a:rPr lang="zh-CN" altLang="en-US">
                <a:solidFill>
                  <a:srgbClr val="002060"/>
                </a:solidFill>
              </a:rPr>
              <a:t>预计2024-2027年，更新需求约</a:t>
            </a:r>
          </a:p>
        </p:txBody>
      </p:sp>
      <p:pic>
        <p:nvPicPr>
          <p:cNvPr id="19" name="图片 18"/>
          <p:cNvPicPr>
            <a:picLocks noChangeAspect="1"/>
          </p:cNvPicPr>
          <p:nvPr/>
        </p:nvPicPr>
        <p:blipFill>
          <a:blip r:embed="rId5"/>
          <a:stretch>
            <a:fillRect/>
          </a:stretch>
        </p:blipFill>
        <p:spPr>
          <a:xfrm>
            <a:off x="6474460" y="2088515"/>
            <a:ext cx="4422775" cy="36004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圆角 33"/>
          <p:cNvSpPr/>
          <p:nvPr/>
        </p:nvSpPr>
        <p:spPr>
          <a:xfrm>
            <a:off x="-635" y="0"/>
            <a:ext cx="12192000" cy="6858000"/>
          </a:xfrm>
          <a:prstGeom prst="roundRect">
            <a:avLst>
              <a:gd name="adj" fmla="val 0"/>
            </a:avLst>
          </a:prstGeom>
          <a:gradFill flip="none" rotWithShape="1">
            <a:gsLst>
              <a:gs pos="0">
                <a:srgbClr val="FFFFFF">
                  <a:alpha val="0"/>
                </a:srgbClr>
              </a:gs>
              <a:gs pos="100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pic>
        <p:nvPicPr>
          <p:cNvPr id="31" name="图片 30" descr="砖墙上&#10;&#10;中度可信度描述已自动生成"/>
          <p:cNvPicPr>
            <a:picLocks noChangeAspect="1"/>
          </p:cNvPicPr>
          <p:nvPr/>
        </p:nvPicPr>
        <p:blipFill>
          <a:blip r:embed="rId17">
            <a:alphaModFix amt="20000"/>
            <a:duotone>
              <a:srgbClr val="DE352E">
                <a:shade val="45000"/>
                <a:satMod val="135000"/>
              </a:srgbClr>
              <a:prstClr val="white"/>
            </a:duotone>
            <a:extLst>
              <a:ext uri="{28A0092B-C50C-407E-A947-70E740481C1C}">
                <a14:useLocalDpi xmlns:a14="http://schemas.microsoft.com/office/drawing/2010/main" val="0"/>
              </a:ext>
            </a:extLst>
          </a:blip>
          <a:srcRect/>
          <a:stretch>
            <a:fillRect/>
          </a:stretch>
        </p:blipFill>
        <p:spPr>
          <a:xfrm flipH="1">
            <a:off x="0" y="0"/>
            <a:ext cx="12192000" cy="6858000"/>
          </a:xfrm>
          <a:prstGeom prst="rect">
            <a:avLst/>
          </a:prstGeom>
        </p:spPr>
      </p:pic>
      <p:sp>
        <p:nvSpPr>
          <p:cNvPr id="86" name="矩形: 圆角 47"/>
          <p:cNvSpPr/>
          <p:nvPr>
            <p:custDataLst>
              <p:tags r:id="rId1"/>
            </p:custDataLst>
          </p:nvPr>
        </p:nvSpPr>
        <p:spPr>
          <a:xfrm>
            <a:off x="1037590" y="3704590"/>
            <a:ext cx="10065385" cy="559435"/>
          </a:xfrm>
          <a:prstGeom prst="roundRect">
            <a:avLst>
              <a:gd name="adj" fmla="val 50000"/>
            </a:avLst>
          </a:prstGeom>
          <a:solidFill>
            <a:sysClr val="window" lastClr="FFFFFF"/>
          </a:solidFill>
          <a:ln w="6350">
            <a:solidFill>
              <a:srgbClr val="E33417">
                <a:alpha val="50196"/>
              </a:srgbClr>
            </a:solidFill>
            <a:prstDash val="dash"/>
          </a:ln>
          <a:effectLst>
            <a:outerShdw blurRad="50800" dist="38100" dir="2700000" algn="tl" rotWithShape="0">
              <a:srgbClr val="0084DE">
                <a:alpha val="40000"/>
              </a:srgbClr>
            </a:outerShdw>
          </a:effectLst>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Times New Roman" panose="02020603050405020304" pitchFamily="18" charset="0"/>
            </a:endParaRPr>
          </a:p>
        </p:txBody>
      </p:sp>
      <p:grpSp>
        <p:nvGrpSpPr>
          <p:cNvPr id="88" name="组合 87"/>
          <p:cNvGrpSpPr/>
          <p:nvPr>
            <p:custDataLst>
              <p:tags r:id="rId2"/>
            </p:custDataLst>
          </p:nvPr>
        </p:nvGrpSpPr>
        <p:grpSpPr>
          <a:xfrm>
            <a:off x="942957" y="3736340"/>
            <a:ext cx="10206355" cy="1478915"/>
            <a:chOff x="2782893" y="1011934"/>
            <a:chExt cx="5585132" cy="1478915"/>
          </a:xfrm>
        </p:grpSpPr>
        <p:sp>
          <p:nvSpPr>
            <p:cNvPr id="89" name="矩形: 圆角 47"/>
            <p:cNvSpPr/>
            <p:nvPr>
              <p:custDataLst>
                <p:tags r:id="rId13"/>
              </p:custDataLst>
            </p:nvPr>
          </p:nvSpPr>
          <p:spPr>
            <a:xfrm>
              <a:off x="2834678" y="1931414"/>
              <a:ext cx="5507990" cy="559435"/>
            </a:xfrm>
            <a:prstGeom prst="roundRect">
              <a:avLst>
                <a:gd name="adj" fmla="val 50000"/>
              </a:avLst>
            </a:prstGeom>
            <a:solidFill>
              <a:sysClr val="window" lastClr="FFFFFF"/>
            </a:solidFill>
            <a:ln w="6350">
              <a:solidFill>
                <a:srgbClr val="E33417">
                  <a:alpha val="50196"/>
                </a:srgbClr>
              </a:solidFill>
              <a:prstDash val="dash"/>
            </a:ln>
            <a:effectLst>
              <a:outerShdw blurRad="50800" dist="38100" dir="2700000" algn="tl" rotWithShape="0">
                <a:srgbClr val="0084DE">
                  <a:alpha val="40000"/>
                </a:srgbClr>
              </a:outerShdw>
            </a:effectLst>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Times New Roman" panose="02020603050405020304" pitchFamily="18" charset="0"/>
              </a:endParaRPr>
            </a:p>
          </p:txBody>
        </p:sp>
        <p:sp>
          <p:nvSpPr>
            <p:cNvPr id="90" name="文本框 89"/>
            <p:cNvSpPr txBox="1"/>
            <p:nvPr>
              <p:custDataLst>
                <p:tags r:id="rId14"/>
              </p:custDataLst>
            </p:nvPr>
          </p:nvSpPr>
          <p:spPr>
            <a:xfrm>
              <a:off x="2782893" y="1011934"/>
              <a:ext cx="5585132" cy="460375"/>
            </a:xfrm>
            <a:prstGeom prst="rect">
              <a:avLst/>
            </a:prstGeom>
            <a:noFill/>
          </p:spPr>
          <p:txBody>
            <a:bodyPr wrap="square">
              <a:spAutoFit/>
            </a:bodyPr>
            <a:lstStyle/>
            <a:p>
              <a:pPr algn="ct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巡游出租车</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2057</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辆，其中新能源车辆</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100</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辆，占比</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4.9%</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，低于2025年任务目标40.1个百分点</a:t>
              </a:r>
            </a:p>
          </p:txBody>
        </p:sp>
      </p:grpSp>
      <p:cxnSp>
        <p:nvCxnSpPr>
          <p:cNvPr id="33" name="直接连接符 32"/>
          <p:cNvCxnSpPr/>
          <p:nvPr/>
        </p:nvCxnSpPr>
        <p:spPr>
          <a:xfrm>
            <a:off x="695325" y="1490969"/>
            <a:ext cx="5182961"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nvGrpSpPr>
          <p:cNvPr id="24" name="组合 23"/>
          <p:cNvGrpSpPr/>
          <p:nvPr/>
        </p:nvGrpSpPr>
        <p:grpSpPr>
          <a:xfrm>
            <a:off x="0" y="11024"/>
            <a:ext cx="12192000" cy="881517"/>
            <a:chOff x="0" y="397"/>
            <a:chExt cx="19200" cy="1388"/>
          </a:xfrm>
        </p:grpSpPr>
        <p:pic>
          <p:nvPicPr>
            <p:cNvPr id="2" name="图片 1"/>
            <p:cNvPicPr>
              <a:picLocks noChangeAspect="1"/>
            </p:cNvPicPr>
            <p:nvPr/>
          </p:nvPicPr>
          <p:blipFill>
            <a:blip r:embed="rId18"/>
            <a:stretch>
              <a:fillRect/>
            </a:stretch>
          </p:blipFill>
          <p:spPr>
            <a:xfrm>
              <a:off x="6252" y="397"/>
              <a:ext cx="6677" cy="1055"/>
            </a:xfrm>
            <a:prstGeom prst="rect">
              <a:avLst/>
            </a:prstGeom>
          </p:spPr>
        </p:pic>
        <p:sp>
          <p:nvSpPr>
            <p:cNvPr id="7" name="文本框 6"/>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9" name="直接连接符 8"/>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26" name="平行四边形 25"/>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3" name="平行四边形 12"/>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平行四边形 14"/>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2" name="平行四边形 21"/>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23" name="直接连接符 22"/>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sp>
        <p:nvSpPr>
          <p:cNvPr id="6" name="文本框 5"/>
          <p:cNvSpPr txBox="1"/>
          <p:nvPr/>
        </p:nvSpPr>
        <p:spPr>
          <a:xfrm>
            <a:off x="695325" y="843280"/>
            <a:ext cx="588327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设备更新情况</a:t>
            </a:r>
            <a:r>
              <a:rPr kumimoji="0" lang="en-US" altLang="zh-CN"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a:t>
            </a:r>
            <a:r>
              <a:rPr lang="zh-CN" altLang="en-US">
                <a:solidFill>
                  <a:srgbClr val="002060"/>
                </a:solidFill>
                <a:sym typeface="+mn-ea"/>
              </a:rPr>
              <a:t>交通运输方面</a:t>
            </a:r>
            <a:endPar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sym typeface="+mn-ea"/>
            </a:endParaRPr>
          </a:p>
        </p:txBody>
      </p:sp>
      <p:grpSp>
        <p:nvGrpSpPr>
          <p:cNvPr id="3" name="组合 2"/>
          <p:cNvGrpSpPr/>
          <p:nvPr/>
        </p:nvGrpSpPr>
        <p:grpSpPr>
          <a:xfrm>
            <a:off x="13486765" y="1340485"/>
            <a:ext cx="1664970" cy="1920240"/>
            <a:chOff x="15921" y="3320"/>
            <a:chExt cx="2622" cy="3024"/>
          </a:xfrm>
        </p:grpSpPr>
        <p:grpSp>
          <p:nvGrpSpPr>
            <p:cNvPr id="42" name="组合 41"/>
            <p:cNvGrpSpPr/>
            <p:nvPr/>
          </p:nvGrpSpPr>
          <p:grpSpPr>
            <a:xfrm>
              <a:off x="15921" y="3320"/>
              <a:ext cx="2623" cy="1808"/>
              <a:chOff x="6019396" y="2396929"/>
              <a:chExt cx="1784285" cy="1229842"/>
            </a:xfrm>
          </p:grpSpPr>
          <p:sp>
            <p:nvSpPr>
              <p:cNvPr id="44" name="椭圆 43"/>
              <p:cNvSpPr/>
              <p:nvPr/>
            </p:nvSpPr>
            <p:spPr>
              <a:xfrm>
                <a:off x="6296618" y="2396929"/>
                <a:ext cx="1229844" cy="1229842"/>
              </a:xfrm>
              <a:prstGeom prst="ellipse">
                <a:avLst/>
              </a:prstGeom>
              <a:noFill/>
              <a:ln w="152400" cap="flat" cmpd="sng" algn="ctr">
                <a:solidFill>
                  <a:sysClr val="window" lastClr="FFFFFF">
                    <a:lumMod val="85000"/>
                    <a:alpha val="6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5" name="弧形 44"/>
              <p:cNvSpPr/>
              <p:nvPr/>
            </p:nvSpPr>
            <p:spPr>
              <a:xfrm>
                <a:off x="6291819" y="2396929"/>
                <a:ext cx="1239442" cy="1229842"/>
              </a:xfrm>
              <a:prstGeom prst="arc">
                <a:avLst>
                  <a:gd name="adj1" fmla="val 16200000"/>
                  <a:gd name="adj2" fmla="val 14813458"/>
                </a:avLst>
              </a:prstGeom>
              <a:noFill/>
              <a:ln w="152400" cap="rnd"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46" name="文本框 45"/>
              <p:cNvSpPr txBox="1"/>
              <p:nvPr/>
            </p:nvSpPr>
            <p:spPr>
              <a:xfrm>
                <a:off x="6019396" y="2779900"/>
                <a:ext cx="1784285" cy="4395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B050"/>
                    </a:solidFill>
                    <a:effectLst/>
                    <a:uLnTx/>
                    <a:uFillTx/>
                    <a:latin typeface="微软雅黑" panose="020B0503020204020204" charset="-122"/>
                    <a:ea typeface="微软雅黑" panose="020B0503020204020204" charset="-122"/>
                    <a:cs typeface="OPPOSans B" panose="00020600040101010101" pitchFamily="18" charset="-122"/>
                    <a:sym typeface="OPPOSans B" panose="00020600040101010101" pitchFamily="18" charset="-122"/>
                  </a:rPr>
                  <a:t>91.5</a:t>
                </a:r>
                <a:r>
                  <a:rPr kumimoji="0" lang="en-US" altLang="zh-CN" sz="1200" b="0" i="0" u="none" strike="noStrike" kern="1200" cap="none" spc="0" normalizeH="0" baseline="0" noProof="0" dirty="0">
                    <a:ln>
                      <a:noFill/>
                    </a:ln>
                    <a:solidFill>
                      <a:srgbClr val="00B050"/>
                    </a:solidFill>
                    <a:effectLst/>
                    <a:uLnTx/>
                    <a:uFillTx/>
                    <a:latin typeface="微软雅黑" panose="020B0503020204020204" charset="-122"/>
                    <a:ea typeface="微软雅黑" panose="020B0503020204020204" charset="-122"/>
                    <a:cs typeface="OPPOSans B" panose="00020600040101010101" pitchFamily="18" charset="-122"/>
                    <a:sym typeface="OPPOSans B" panose="00020600040101010101" pitchFamily="18" charset="-122"/>
                  </a:rPr>
                  <a:t>%</a:t>
                </a:r>
                <a:endParaRPr kumimoji="0" lang="zh-CN" altLang="en-US" sz="2800" b="0" i="0" u="none" strike="noStrike" kern="1200" cap="none" spc="0" normalizeH="0" baseline="0" noProof="0" dirty="0">
                  <a:ln>
                    <a:noFill/>
                  </a:ln>
                  <a:solidFill>
                    <a:srgbClr val="00B050"/>
                  </a:solidFill>
                  <a:effectLst/>
                  <a:uLnTx/>
                  <a:uFillTx/>
                  <a:latin typeface="微软雅黑" panose="020B0503020204020204" charset="-122"/>
                  <a:ea typeface="微软雅黑" panose="020B0503020204020204" charset="-122"/>
                  <a:cs typeface="OPPOSans B" panose="00020600040101010101" pitchFamily="18" charset="-122"/>
                  <a:sym typeface="OPPOSans B" panose="00020600040101010101" pitchFamily="18" charset="-122"/>
                </a:endParaRPr>
              </a:p>
            </p:txBody>
          </p:sp>
        </p:grpSp>
        <p:sp>
          <p:nvSpPr>
            <p:cNvPr id="73" name="文本框 72"/>
            <p:cNvSpPr txBox="1"/>
            <p:nvPr/>
          </p:nvSpPr>
          <p:spPr>
            <a:xfrm>
              <a:off x="15993" y="5328"/>
              <a:ext cx="2487" cy="1016"/>
            </a:xfrm>
            <a:prstGeom prst="rect">
              <a:avLst/>
            </a:prstGeom>
            <a:noFill/>
          </p:spPr>
          <p:txBody>
            <a:bodyPr wrap="square">
              <a:spAutoFit/>
            </a:bodyPr>
            <a:lstStyle/>
            <a:p>
              <a:pPr algn="ctr"/>
              <a:r>
                <a:rPr lang="zh-CN" altLang="zh-CN" sz="1800" kern="100" dirty="0">
                  <a:solidFill>
                    <a:srgbClr val="EE822F"/>
                  </a:solidFill>
                  <a:effectLst/>
                  <a:ea typeface="仿宋_GB2312" panose="02010609030101010101" charset="-122"/>
                  <a:cs typeface="仿宋_GB2312" panose="02010609030101010101" charset="-122"/>
                </a:rPr>
                <a:t>动力电池更新</a:t>
              </a:r>
              <a:endParaRPr lang="en-US" altLang="zh-CN" sz="1800" kern="100" dirty="0">
                <a:solidFill>
                  <a:srgbClr val="EE822F"/>
                </a:solidFill>
                <a:effectLst/>
                <a:ea typeface="仿宋_GB2312" panose="02010609030101010101" charset="-122"/>
                <a:cs typeface="仿宋_GB2312" panose="02010609030101010101" charset="-122"/>
              </a:endParaRPr>
            </a:p>
            <a:p>
              <a:pPr algn="ctr"/>
              <a:r>
                <a:rPr lang="zh-CN" altLang="zh-CN" sz="1800" kern="100" dirty="0">
                  <a:solidFill>
                    <a:srgbClr val="EE822F"/>
                  </a:solidFill>
                  <a:effectLst/>
                  <a:ea typeface="仿宋_GB2312" panose="02010609030101010101" charset="-122"/>
                  <a:cs typeface="仿宋_GB2312" panose="02010609030101010101" charset="-122"/>
                </a:rPr>
                <a:t>需求</a:t>
              </a:r>
              <a:r>
                <a:rPr lang="en-US" altLang="zh-CN" sz="1800" kern="100" dirty="0">
                  <a:solidFill>
                    <a:srgbClr val="EE822F"/>
                  </a:solidFill>
                  <a:effectLst/>
                  <a:ea typeface="仿宋_GB2312" panose="02010609030101010101" charset="-122"/>
                  <a:cs typeface="仿宋_GB2312" panose="02010609030101010101" charset="-122"/>
                </a:rPr>
                <a:t>1500</a:t>
              </a:r>
              <a:r>
                <a:rPr lang="zh-CN" altLang="zh-CN" sz="1800" kern="100" dirty="0">
                  <a:solidFill>
                    <a:srgbClr val="EE822F"/>
                  </a:solidFill>
                  <a:effectLst/>
                  <a:ea typeface="仿宋_GB2312" panose="02010609030101010101" charset="-122"/>
                  <a:cs typeface="仿宋_GB2312" panose="02010609030101010101" charset="-122"/>
                </a:rPr>
                <a:t>个</a:t>
              </a:r>
              <a:endParaRPr lang="zh-CN" altLang="en-US" dirty="0">
                <a:solidFill>
                  <a:srgbClr val="EE822F"/>
                </a:solidFill>
              </a:endParaRPr>
            </a:p>
          </p:txBody>
        </p:sp>
      </p:grpSp>
      <p:grpSp>
        <p:nvGrpSpPr>
          <p:cNvPr id="5" name="组合 4"/>
          <p:cNvGrpSpPr/>
          <p:nvPr>
            <p:custDataLst>
              <p:tags r:id="rId3"/>
            </p:custDataLst>
          </p:nvPr>
        </p:nvGrpSpPr>
        <p:grpSpPr>
          <a:xfrm>
            <a:off x="1037590" y="1802130"/>
            <a:ext cx="10065385" cy="559435"/>
            <a:chOff x="2834678" y="1931414"/>
            <a:chExt cx="5507990" cy="559435"/>
          </a:xfrm>
        </p:grpSpPr>
        <p:sp>
          <p:nvSpPr>
            <p:cNvPr id="11" name="矩形: 圆角 47"/>
            <p:cNvSpPr/>
            <p:nvPr>
              <p:custDataLst>
                <p:tags r:id="rId11"/>
              </p:custDataLst>
            </p:nvPr>
          </p:nvSpPr>
          <p:spPr>
            <a:xfrm>
              <a:off x="2834678" y="1931414"/>
              <a:ext cx="5507990" cy="559435"/>
            </a:xfrm>
            <a:prstGeom prst="roundRect">
              <a:avLst>
                <a:gd name="adj" fmla="val 50000"/>
              </a:avLst>
            </a:prstGeom>
            <a:solidFill>
              <a:sysClr val="window" lastClr="FFFFFF"/>
            </a:solidFill>
            <a:ln w="6350">
              <a:solidFill>
                <a:srgbClr val="E33417">
                  <a:alpha val="50196"/>
                </a:srgbClr>
              </a:solidFill>
              <a:prstDash val="dash"/>
            </a:ln>
            <a:effectLst>
              <a:outerShdw blurRad="50800" dist="38100" dir="2700000" algn="tl" rotWithShape="0">
                <a:srgbClr val="0084DE">
                  <a:alpha val="40000"/>
                </a:srgbClr>
              </a:outerShdw>
            </a:effectLst>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Times New Roman" panose="02020603050405020304" pitchFamily="18" charset="0"/>
              </a:endParaRPr>
            </a:p>
          </p:txBody>
        </p:sp>
        <p:sp>
          <p:nvSpPr>
            <p:cNvPr id="36" name="文本框 35"/>
            <p:cNvSpPr txBox="1"/>
            <p:nvPr>
              <p:custDataLst>
                <p:tags r:id="rId12"/>
              </p:custDataLst>
            </p:nvPr>
          </p:nvSpPr>
          <p:spPr>
            <a:xfrm>
              <a:off x="3189126" y="1938089"/>
              <a:ext cx="5057140" cy="460375"/>
            </a:xfrm>
            <a:prstGeom prst="rect">
              <a:avLst/>
            </a:prstGeom>
            <a:noFill/>
          </p:spPr>
          <p:txBody>
            <a:bodyPr wrap="square">
              <a:spAutoFit/>
            </a:bodyPr>
            <a:lstStyle/>
            <a:p>
              <a:pPr algn="ct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全市国Ⅲ及以下非营运柴油货车</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1.06万</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辆</a:t>
              </a:r>
            </a:p>
          </p:txBody>
        </p:sp>
      </p:grpSp>
      <p:grpSp>
        <p:nvGrpSpPr>
          <p:cNvPr id="38" name="组合 37"/>
          <p:cNvGrpSpPr/>
          <p:nvPr>
            <p:custDataLst>
              <p:tags r:id="rId4"/>
            </p:custDataLst>
          </p:nvPr>
        </p:nvGrpSpPr>
        <p:grpSpPr>
          <a:xfrm>
            <a:off x="923930" y="2753360"/>
            <a:ext cx="10319385" cy="559435"/>
            <a:chOff x="2772481" y="1931414"/>
            <a:chExt cx="5646984" cy="559435"/>
          </a:xfrm>
        </p:grpSpPr>
        <p:sp>
          <p:nvSpPr>
            <p:cNvPr id="43" name="矩形: 圆角 47"/>
            <p:cNvSpPr/>
            <p:nvPr>
              <p:custDataLst>
                <p:tags r:id="rId9"/>
              </p:custDataLst>
            </p:nvPr>
          </p:nvSpPr>
          <p:spPr>
            <a:xfrm>
              <a:off x="2834678" y="1931414"/>
              <a:ext cx="5507990" cy="559435"/>
            </a:xfrm>
            <a:prstGeom prst="roundRect">
              <a:avLst>
                <a:gd name="adj" fmla="val 50000"/>
              </a:avLst>
            </a:prstGeom>
            <a:solidFill>
              <a:sysClr val="window" lastClr="FFFFFF"/>
            </a:solidFill>
            <a:ln w="6350">
              <a:solidFill>
                <a:srgbClr val="E33417">
                  <a:alpha val="50196"/>
                </a:srgbClr>
              </a:solidFill>
              <a:prstDash val="dash"/>
            </a:ln>
            <a:effectLst>
              <a:outerShdw blurRad="50800" dist="38100" dir="2700000" algn="tl" rotWithShape="0">
                <a:srgbClr val="0084DE">
                  <a:alpha val="40000"/>
                </a:srgbClr>
              </a:outerShdw>
            </a:effectLst>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Times New Roman" panose="02020603050405020304" pitchFamily="18" charset="0"/>
              </a:endParaRPr>
            </a:p>
          </p:txBody>
        </p:sp>
        <p:sp>
          <p:nvSpPr>
            <p:cNvPr id="62" name="文本框 61"/>
            <p:cNvSpPr txBox="1"/>
            <p:nvPr>
              <p:custDataLst>
                <p:tags r:id="rId10"/>
              </p:custDataLst>
            </p:nvPr>
          </p:nvSpPr>
          <p:spPr>
            <a:xfrm>
              <a:off x="2772481" y="1994279"/>
              <a:ext cx="5646984" cy="460375"/>
            </a:xfrm>
            <a:prstGeom prst="rect">
              <a:avLst/>
            </a:prstGeom>
            <a:noFill/>
          </p:spPr>
          <p:txBody>
            <a:bodyPr wrap="square">
              <a:spAutoFit/>
            </a:bodyPr>
            <a:lstStyle/>
            <a:p>
              <a:pPr algn="ct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城市公交运营车辆</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2024</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辆，其中新能源公交车</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1852</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辆，占比</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91.5%</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，高于全省</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8.4</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个百分点</a:t>
              </a:r>
            </a:p>
          </p:txBody>
        </p:sp>
      </p:grpSp>
      <p:grpSp>
        <p:nvGrpSpPr>
          <p:cNvPr id="91" name="组合 90"/>
          <p:cNvGrpSpPr/>
          <p:nvPr>
            <p:custDataLst>
              <p:tags r:id="rId5"/>
            </p:custDataLst>
          </p:nvPr>
        </p:nvGrpSpPr>
        <p:grpSpPr>
          <a:xfrm>
            <a:off x="1037590" y="5607050"/>
            <a:ext cx="10065385" cy="578810"/>
            <a:chOff x="2834678" y="1931414"/>
            <a:chExt cx="5507990" cy="578810"/>
          </a:xfrm>
        </p:grpSpPr>
        <p:sp>
          <p:nvSpPr>
            <p:cNvPr id="92" name="矩形: 圆角 47"/>
            <p:cNvSpPr/>
            <p:nvPr>
              <p:custDataLst>
                <p:tags r:id="rId7"/>
              </p:custDataLst>
            </p:nvPr>
          </p:nvSpPr>
          <p:spPr>
            <a:xfrm>
              <a:off x="2834678" y="1931414"/>
              <a:ext cx="5507990" cy="559435"/>
            </a:xfrm>
            <a:prstGeom prst="roundRect">
              <a:avLst>
                <a:gd name="adj" fmla="val 50000"/>
              </a:avLst>
            </a:prstGeom>
            <a:solidFill>
              <a:sysClr val="window" lastClr="FFFFFF"/>
            </a:solidFill>
            <a:ln w="6350">
              <a:solidFill>
                <a:srgbClr val="E33417">
                  <a:alpha val="50196"/>
                </a:srgbClr>
              </a:solidFill>
              <a:prstDash val="dash"/>
            </a:ln>
            <a:effectLst>
              <a:outerShdw blurRad="50800" dist="38100" dir="2700000" algn="tl" rotWithShape="0">
                <a:srgbClr val="0084DE">
                  <a:alpha val="40000"/>
                </a:srgbClr>
              </a:outerShdw>
            </a:effectLst>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Times New Roman" panose="02020603050405020304" pitchFamily="18" charset="0"/>
              </a:endParaRPr>
            </a:p>
          </p:txBody>
        </p:sp>
        <p:sp>
          <p:nvSpPr>
            <p:cNvPr id="93" name="文本框 92"/>
            <p:cNvSpPr txBox="1"/>
            <p:nvPr>
              <p:custDataLst>
                <p:tags r:id="rId8"/>
              </p:custDataLst>
            </p:nvPr>
          </p:nvSpPr>
          <p:spPr>
            <a:xfrm>
              <a:off x="3189126" y="2049849"/>
              <a:ext cx="5057140" cy="460375"/>
            </a:xfrm>
            <a:prstGeom prst="rect">
              <a:avLst/>
            </a:prstGeom>
            <a:noFill/>
          </p:spPr>
          <p:txBody>
            <a:bodyPr wrap="square">
              <a:spAutoFit/>
            </a:bodyPr>
            <a:lstStyle/>
            <a:p>
              <a:pPr algn="ct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预计2024-2027年，更新需求约</a:t>
              </a:r>
              <a:r>
                <a:rPr kumimoji="0" lang="zh-CN" altLang="en-US" sz="240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100亿</a:t>
              </a:r>
              <a:r>
                <a:rPr kumimoji="0" lang="zh-CN" altLang="en-US" i="0" u="none" strike="noStrike" kern="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rPr>
                <a:t>元</a:t>
              </a:r>
            </a:p>
          </p:txBody>
        </p:sp>
      </p:grpSp>
      <p:sp>
        <p:nvSpPr>
          <p:cNvPr id="87" name="文本框 86"/>
          <p:cNvSpPr txBox="1"/>
          <p:nvPr>
            <p:custDataLst>
              <p:tags r:id="rId6"/>
            </p:custDataLst>
          </p:nvPr>
        </p:nvSpPr>
        <p:spPr>
          <a:xfrm>
            <a:off x="1425239" y="4671695"/>
            <a:ext cx="9241790" cy="460375"/>
          </a:xfrm>
          <a:prstGeom prst="rect">
            <a:avLst/>
          </a:prstGeom>
          <a:noFill/>
        </p:spPr>
        <p:txBody>
          <a:bodyPr wrap="square">
            <a:spAutoFit/>
          </a:bodyPr>
          <a:lstStyle/>
          <a:p>
            <a:pPr lvl="0" algn="ctr">
              <a:buClrTx/>
              <a:buSzTx/>
              <a:buFontTx/>
            </a:pPr>
            <a:r>
              <a:rPr lang="zh-CN" altLang="en-US" kern="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sym typeface="+mn-ea"/>
              </a:rPr>
              <a:t>需更新</a:t>
            </a:r>
            <a:r>
              <a:rPr lang="zh-CN" altLang="en-US" sz="2400" kern="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mn-ea"/>
              </a:rPr>
              <a:t>1070</a:t>
            </a:r>
            <a:r>
              <a:rPr lang="zh-CN" altLang="en-US" kern="0" noProof="0" dirty="0">
                <a:ln>
                  <a:noFill/>
                </a:ln>
                <a:solidFill>
                  <a:srgbClr val="002060"/>
                </a:solidFill>
                <a:effectLst/>
                <a:uLnTx/>
                <a:uFillTx/>
                <a:latin typeface="思源宋体 CN Medium" panose="02020500000000000000" charset="-122"/>
                <a:ea typeface="思源宋体 CN Medium" panose="02020500000000000000" charset="-122"/>
                <a:cs typeface="思源宋体 CN Medium" panose="02020500000000000000" charset="-122"/>
                <a:sym typeface="+mn-ea"/>
              </a:rPr>
              <a:t>辆以上</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231890" y="1577975"/>
            <a:ext cx="5372100" cy="4025900"/>
            <a:chOff x="797" y="3091"/>
            <a:chExt cx="8460" cy="6340"/>
          </a:xfrm>
        </p:grpSpPr>
        <p:sp>
          <p:nvSpPr>
            <p:cNvPr id="47" name="矩形 46"/>
            <p:cNvSpPr/>
            <p:nvPr>
              <p:custDataLst>
                <p:tags r:id="rId11"/>
              </p:custDataLst>
            </p:nvPr>
          </p:nvSpPr>
          <p:spPr>
            <a:xfrm>
              <a:off x="1179" y="3091"/>
              <a:ext cx="7844" cy="5464"/>
            </a:xfrm>
            <a:prstGeom prst="rect">
              <a:avLst/>
            </a:prstGeom>
            <a:noFill/>
            <a:ln w="25400" cap="flat" cmpd="sng" algn="ctr">
              <a:solidFill>
                <a:srgbClr val="FF0000"/>
              </a:solidFill>
              <a:prstDash val="solid"/>
            </a:ln>
            <a:effectLst/>
          </p:spPr>
          <p:txBody>
            <a:bodyPr rtlCol="0" anchor="ctr"/>
            <a:lstStyle/>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2" name="任意多边形: 形状 39"/>
            <p:cNvSpPr/>
            <p:nvPr>
              <p:custDataLst>
                <p:tags r:id="rId12"/>
              </p:custDataLst>
            </p:nvPr>
          </p:nvSpPr>
          <p:spPr>
            <a:xfrm>
              <a:off x="797" y="3225"/>
              <a:ext cx="8460" cy="6206"/>
            </a:xfrm>
            <a:custGeom>
              <a:avLst/>
              <a:gdLst>
                <a:gd name="connsiteX0" fmla="*/ 475191 w 6597537"/>
                <a:gd name="connsiteY0" fmla="*/ 0 h 3959596"/>
                <a:gd name="connsiteX1" fmla="*/ 6041021 w 6597537"/>
                <a:gd name="connsiteY1" fmla="*/ 0 h 3959596"/>
                <a:gd name="connsiteX2" fmla="*/ 6035365 w 6597537"/>
                <a:gd name="connsiteY2" fmla="*/ 56107 h 3959596"/>
                <a:gd name="connsiteX3" fmla="*/ 6507337 w 6597537"/>
                <a:gd name="connsiteY3" fmla="*/ 528079 h 3959596"/>
                <a:gd name="connsiteX4" fmla="*/ 6597537 w 6597537"/>
                <a:gd name="connsiteY4" fmla="*/ 518986 h 3959596"/>
                <a:gd name="connsiteX5" fmla="*/ 6597537 w 6597537"/>
                <a:gd name="connsiteY5" fmla="*/ 3342215 h 3959596"/>
                <a:gd name="connsiteX6" fmla="*/ 6507337 w 6597537"/>
                <a:gd name="connsiteY6" fmla="*/ 3333122 h 3959596"/>
                <a:gd name="connsiteX7" fmla="*/ 6035365 w 6597537"/>
                <a:gd name="connsiteY7" fmla="*/ 3805094 h 3959596"/>
                <a:gd name="connsiteX8" fmla="*/ 6044954 w 6597537"/>
                <a:gd name="connsiteY8" fmla="*/ 3900213 h 3959596"/>
                <a:gd name="connsiteX9" fmla="*/ 6063387 w 6597537"/>
                <a:gd name="connsiteY9" fmla="*/ 3959596 h 3959596"/>
                <a:gd name="connsiteX10" fmla="*/ 452825 w 6597537"/>
                <a:gd name="connsiteY10" fmla="*/ 3959596 h 3959596"/>
                <a:gd name="connsiteX11" fmla="*/ 471258 w 6597537"/>
                <a:gd name="connsiteY11" fmla="*/ 3900213 h 3959596"/>
                <a:gd name="connsiteX12" fmla="*/ 480847 w 6597537"/>
                <a:gd name="connsiteY12" fmla="*/ 3805094 h 3959596"/>
                <a:gd name="connsiteX13" fmla="*/ 8875 w 6597537"/>
                <a:gd name="connsiteY13" fmla="*/ 3333122 h 3959596"/>
                <a:gd name="connsiteX14" fmla="*/ 0 w 6597537"/>
                <a:gd name="connsiteY14" fmla="*/ 3334017 h 3959596"/>
                <a:gd name="connsiteX15" fmla="*/ 0 w 6597537"/>
                <a:gd name="connsiteY15" fmla="*/ 527184 h 3959596"/>
                <a:gd name="connsiteX16" fmla="*/ 8875 w 6597537"/>
                <a:gd name="connsiteY16" fmla="*/ 528079 h 3959596"/>
                <a:gd name="connsiteX17" fmla="*/ 480847 w 6597537"/>
                <a:gd name="connsiteY17" fmla="*/ 56107 h 3959596"/>
                <a:gd name="connsiteX18" fmla="*/ 475191 w 6597537"/>
                <a:gd name="connsiteY18" fmla="*/ 0 h 395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97537" h="3959596">
                  <a:moveTo>
                    <a:pt x="475191" y="0"/>
                  </a:moveTo>
                  <a:lnTo>
                    <a:pt x="6041021" y="0"/>
                  </a:lnTo>
                  <a:lnTo>
                    <a:pt x="6035365" y="56107"/>
                  </a:lnTo>
                  <a:cubicBezTo>
                    <a:pt x="6035365" y="316770"/>
                    <a:pt x="6246674" y="528079"/>
                    <a:pt x="6507337" y="528079"/>
                  </a:cubicBezTo>
                  <a:lnTo>
                    <a:pt x="6597537" y="518986"/>
                  </a:lnTo>
                  <a:lnTo>
                    <a:pt x="6597537" y="3342215"/>
                  </a:lnTo>
                  <a:lnTo>
                    <a:pt x="6507337" y="3333122"/>
                  </a:lnTo>
                  <a:cubicBezTo>
                    <a:pt x="6246674" y="3333122"/>
                    <a:pt x="6035365" y="3544431"/>
                    <a:pt x="6035365" y="3805094"/>
                  </a:cubicBezTo>
                  <a:cubicBezTo>
                    <a:pt x="6035365" y="3837677"/>
                    <a:pt x="6038667" y="3869489"/>
                    <a:pt x="6044954" y="3900213"/>
                  </a:cubicBezTo>
                  <a:lnTo>
                    <a:pt x="6063387" y="3959596"/>
                  </a:lnTo>
                  <a:lnTo>
                    <a:pt x="452825" y="3959596"/>
                  </a:lnTo>
                  <a:lnTo>
                    <a:pt x="471258" y="3900213"/>
                  </a:lnTo>
                  <a:cubicBezTo>
                    <a:pt x="477546" y="3869489"/>
                    <a:pt x="480847" y="3837677"/>
                    <a:pt x="480847" y="3805094"/>
                  </a:cubicBezTo>
                  <a:cubicBezTo>
                    <a:pt x="480847" y="3544431"/>
                    <a:pt x="269538" y="3333122"/>
                    <a:pt x="8875" y="3333122"/>
                  </a:cubicBezTo>
                  <a:lnTo>
                    <a:pt x="0" y="3334017"/>
                  </a:lnTo>
                  <a:lnTo>
                    <a:pt x="0" y="527184"/>
                  </a:lnTo>
                  <a:lnTo>
                    <a:pt x="8875" y="528079"/>
                  </a:lnTo>
                  <a:cubicBezTo>
                    <a:pt x="269538" y="528079"/>
                    <a:pt x="480847" y="316770"/>
                    <a:pt x="480847" y="56107"/>
                  </a:cubicBezTo>
                  <a:lnTo>
                    <a:pt x="475191" y="0"/>
                  </a:lnTo>
                  <a:close/>
                </a:path>
              </a:pathLst>
            </a:custGeom>
            <a:blipFill rotWithShape="1">
              <a:blip r:embed="rId15"/>
              <a:stretch>
                <a:fillRect/>
              </a:stretch>
            </a:blipFill>
            <a:ln w="63500" cap="flat" cmpd="sng" algn="ctr">
              <a:solidFill>
                <a:srgbClr val="FF0000"/>
              </a:solidFill>
              <a:prstDash val="solid"/>
            </a:ln>
            <a:effectLst/>
          </p:spPr>
          <p:txBody>
            <a:bodyPr wrap="square" rtlCol="0" anchor="ctr">
              <a:noAutofit/>
            </a:bodyPr>
            <a:lstStyle/>
            <a:p>
              <a:pPr algn="ctr"/>
              <a:endParaRPr lang="zh-CN" altLang="en-US">
                <a:solidFill>
                  <a:sysClr val="window" lastClr="FFFFFF"/>
                </a:solidFill>
                <a:latin typeface="Calibri" panose="020F0502020204030204" charset="0"/>
                <a:ea typeface="宋体" panose="02010600030101010101" pitchFamily="2" charset="-122"/>
              </a:endParaRPr>
            </a:p>
          </p:txBody>
        </p:sp>
      </p:grpSp>
      <p:grpSp>
        <p:nvGrpSpPr>
          <p:cNvPr id="14" name="组合 13"/>
          <p:cNvGrpSpPr/>
          <p:nvPr/>
        </p:nvGrpSpPr>
        <p:grpSpPr>
          <a:xfrm>
            <a:off x="539347" y="1379620"/>
            <a:ext cx="5674636" cy="4524610"/>
            <a:chOff x="1267" y="2885"/>
            <a:chExt cx="8936" cy="7125"/>
          </a:xfrm>
        </p:grpSpPr>
        <p:sp>
          <p:nvSpPr>
            <p:cNvPr id="95" name="矩形: 圆角 94"/>
            <p:cNvSpPr/>
            <p:nvPr>
              <p:custDataLst>
                <p:tags r:id="rId1"/>
              </p:custDataLst>
            </p:nvPr>
          </p:nvSpPr>
          <p:spPr>
            <a:xfrm>
              <a:off x="1267" y="2885"/>
              <a:ext cx="8711" cy="7125"/>
            </a:xfrm>
            <a:prstGeom prst="roundRect">
              <a:avLst>
                <a:gd name="adj" fmla="val 2210"/>
              </a:avLst>
            </a:prstGeom>
            <a:blipFill dpi="0" rotWithShape="1">
              <a:blip r:embed="rId16" cstate="screen">
                <a:extLst>
                  <a:ext uri="{BEBA8EAE-BF5A-486C-A8C5-ECC9F3942E4B}">
                    <a14:imgProps xmlns:a14="http://schemas.microsoft.com/office/drawing/2010/main">
                      <a14:imgLayer r:embed="rId17">
                        <a14:imgEffect>
                          <a14:artisticBlur radius="20"/>
                        </a14:imgEffect>
                        <a14:imgEffect>
                          <a14:brightnessContrast bright="5000"/>
                        </a14:imgEffect>
                      </a14:imgLayer>
                    </a14:imgProps>
                  </a:ext>
                </a:extLst>
              </a:blip>
              <a:srcRect/>
              <a:stretch>
                <a:fillRect/>
              </a:stretch>
            </a:bli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sp>
          <p:nvSpPr>
            <p:cNvPr id="96" name="矩形: 圆角 95"/>
            <p:cNvSpPr/>
            <p:nvPr>
              <p:custDataLst>
                <p:tags r:id="rId2"/>
              </p:custDataLst>
            </p:nvPr>
          </p:nvSpPr>
          <p:spPr>
            <a:xfrm>
              <a:off x="1296" y="2885"/>
              <a:ext cx="8682" cy="7125"/>
            </a:xfrm>
            <a:prstGeom prst="roundRect">
              <a:avLst>
                <a:gd name="adj" fmla="val 2210"/>
              </a:avLst>
            </a:prstGeom>
            <a:gradFill flip="none" rotWithShape="1">
              <a:gsLst>
                <a:gs pos="0">
                  <a:srgbClr val="4F81BD">
                    <a:lumMod val="0"/>
                    <a:lumOff val="100000"/>
                    <a:alpha val="80000"/>
                  </a:srgbClr>
                </a:gs>
                <a:gs pos="63000">
                  <a:sysClr val="window" lastClr="FFFFFF"/>
                </a:gs>
              </a:gsLst>
              <a:lin ang="0" scaled="1"/>
              <a:tileRect/>
            </a:gradFill>
            <a:ln w="19050" cap="flat" cmpd="sng" algn="ctr">
              <a:noFill/>
              <a:prstDash val="solid"/>
            </a:ln>
            <a:effectLst>
              <a:outerShdw blurRad="482600" dist="381000" dir="2700000" sx="95000" sy="95000" algn="t" rotWithShape="0">
                <a:srgbClr val="4F81BD">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98" name="矩形: 圆角 97"/>
            <p:cNvSpPr/>
            <p:nvPr>
              <p:custDataLst>
                <p:tags r:id="rId3"/>
              </p:custDataLst>
            </p:nvPr>
          </p:nvSpPr>
          <p:spPr>
            <a:xfrm>
              <a:off x="2315" y="7880"/>
              <a:ext cx="6476" cy="651"/>
            </a:xfrm>
            <a:prstGeom prst="roundRect">
              <a:avLst>
                <a:gd name="adj" fmla="val 50000"/>
              </a:avLst>
            </a:prstGeom>
            <a:solidFill>
              <a:srgbClr val="D33973"/>
            </a:solidFill>
            <a:ln w="6350" cap="flat" cmpd="sng" algn="ctr">
              <a:solidFill>
                <a:sysClr val="window" lastClr="FFFFFF"/>
              </a:solidFill>
              <a:prstDash val="soli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rPr>
                <a:t>要全力抓好这项工作</a:t>
              </a:r>
            </a:p>
          </p:txBody>
        </p:sp>
        <p:sp>
          <p:nvSpPr>
            <p:cNvPr id="99" name="任意多边形: 形状 98"/>
            <p:cNvSpPr/>
            <p:nvPr>
              <p:custDataLst>
                <p:tags r:id="rId4"/>
              </p:custDataLst>
            </p:nvPr>
          </p:nvSpPr>
          <p:spPr>
            <a:xfrm>
              <a:off x="2315" y="4834"/>
              <a:ext cx="7186" cy="294"/>
            </a:xfrm>
            <a:custGeom>
              <a:avLst/>
              <a:gdLst>
                <a:gd name="connsiteX0" fmla="*/ 0 w 5448300"/>
                <a:gd name="connsiteY0" fmla="*/ 4762 h 176212"/>
                <a:gd name="connsiteX1" fmla="*/ 447675 w 5448300"/>
                <a:gd name="connsiteY1" fmla="*/ 4762 h 176212"/>
                <a:gd name="connsiteX2" fmla="*/ 447675 w 5448300"/>
                <a:gd name="connsiteY2" fmla="*/ 176212 h 176212"/>
                <a:gd name="connsiteX3" fmla="*/ 619125 w 5448300"/>
                <a:gd name="connsiteY3" fmla="*/ 4762 h 176212"/>
                <a:gd name="connsiteX4" fmla="*/ 742950 w 5448300"/>
                <a:gd name="connsiteY4" fmla="*/ 0 h 176212"/>
                <a:gd name="connsiteX5" fmla="*/ 5448300 w 5448300"/>
                <a:gd name="connsiteY5" fmla="*/ 0 h 176212"/>
                <a:gd name="connsiteX0-1" fmla="*/ 0 w 5448300"/>
                <a:gd name="connsiteY0-2" fmla="*/ 4762 h 176212"/>
                <a:gd name="connsiteX1-3" fmla="*/ 447675 w 5448300"/>
                <a:gd name="connsiteY1-4" fmla="*/ 4762 h 176212"/>
                <a:gd name="connsiteX2-5" fmla="*/ 447675 w 5448300"/>
                <a:gd name="connsiteY2-6" fmla="*/ 176212 h 176212"/>
                <a:gd name="connsiteX3-7" fmla="*/ 619125 w 5448300"/>
                <a:gd name="connsiteY3-8" fmla="*/ 4762 h 176212"/>
                <a:gd name="connsiteX4-9" fmla="*/ 5448300 w 5448300"/>
                <a:gd name="connsiteY4-10" fmla="*/ 0 h 176212"/>
                <a:gd name="connsiteX0-11" fmla="*/ 0 w 5448300"/>
                <a:gd name="connsiteY0-12" fmla="*/ 4762 h 176212"/>
                <a:gd name="connsiteX1-13" fmla="*/ 447675 w 5448300"/>
                <a:gd name="connsiteY1-14" fmla="*/ 4762 h 176212"/>
                <a:gd name="connsiteX2-15" fmla="*/ 447675 w 5448300"/>
                <a:gd name="connsiteY2-16" fmla="*/ 176212 h 176212"/>
                <a:gd name="connsiteX3-17" fmla="*/ 619125 w 5448300"/>
                <a:gd name="connsiteY3-18" fmla="*/ 4762 h 176212"/>
                <a:gd name="connsiteX4-19" fmla="*/ 4836616 w 5448300"/>
                <a:gd name="connsiteY4-20" fmla="*/ 137 h 176212"/>
                <a:gd name="connsiteX5-21" fmla="*/ 5448300 w 5448300"/>
                <a:gd name="connsiteY5-22" fmla="*/ 0 h 176212"/>
                <a:gd name="connsiteX0-23" fmla="*/ 0 w 4836616"/>
                <a:gd name="connsiteY0-24" fmla="*/ 4625 h 176075"/>
                <a:gd name="connsiteX1-25" fmla="*/ 447675 w 4836616"/>
                <a:gd name="connsiteY1-26" fmla="*/ 4625 h 176075"/>
                <a:gd name="connsiteX2-27" fmla="*/ 447675 w 4836616"/>
                <a:gd name="connsiteY2-28" fmla="*/ 176075 h 176075"/>
                <a:gd name="connsiteX3-29" fmla="*/ 619125 w 4836616"/>
                <a:gd name="connsiteY3-30" fmla="*/ 4625 h 176075"/>
                <a:gd name="connsiteX4-31" fmla="*/ 4836616 w 4836616"/>
                <a:gd name="connsiteY4-32" fmla="*/ 0 h 1760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6616" h="176075">
                  <a:moveTo>
                    <a:pt x="0" y="4625"/>
                  </a:moveTo>
                  <a:lnTo>
                    <a:pt x="447675" y="4625"/>
                  </a:lnTo>
                  <a:lnTo>
                    <a:pt x="447675" y="176075"/>
                  </a:lnTo>
                  <a:lnTo>
                    <a:pt x="619125" y="4625"/>
                  </a:lnTo>
                  <a:lnTo>
                    <a:pt x="4836616" y="0"/>
                  </a:lnTo>
                </a:path>
              </a:pathLst>
            </a:custGeom>
            <a:noFill/>
            <a:ln w="9525" cap="flat" cmpd="sng" algn="ctr">
              <a:gradFill>
                <a:gsLst>
                  <a:gs pos="55000">
                    <a:srgbClr val="9BBB59"/>
                  </a:gs>
                  <a:gs pos="100000">
                    <a:srgbClr val="4F81BD">
                      <a:alpha val="0"/>
                    </a:srgbClr>
                  </a:gs>
                </a:gsLst>
                <a:lin ang="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03" name="矩形: 圆角 102"/>
            <p:cNvSpPr/>
            <p:nvPr>
              <p:custDataLst>
                <p:tags r:id="rId5"/>
              </p:custDataLst>
            </p:nvPr>
          </p:nvSpPr>
          <p:spPr>
            <a:xfrm>
              <a:off x="2130" y="3333"/>
              <a:ext cx="6943" cy="1189"/>
            </a:xfrm>
            <a:prstGeom prst="roundRect">
              <a:avLst>
                <a:gd name="adj" fmla="val 50000"/>
              </a:avLst>
            </a:prstGeom>
            <a:gradFill flip="none" rotWithShape="1">
              <a:gsLst>
                <a:gs pos="77000">
                  <a:srgbClr val="FFC000">
                    <a:lumMod val="20000"/>
                    <a:lumOff val="80000"/>
                  </a:srgbClr>
                </a:gs>
                <a:gs pos="0">
                  <a:srgbClr val="FFC000">
                    <a:lumMod val="40000"/>
                    <a:lumOff val="60000"/>
                  </a:srgbClr>
                </a:gs>
              </a:gsLst>
              <a:path path="circle">
                <a:fillToRect r="100000" b="100000"/>
              </a:path>
              <a:tileRect l="-100000" t="-100000"/>
            </a:gradFill>
            <a:ln w="12700" cap="flat" cmpd="sng" algn="ctr">
              <a:noFill/>
              <a:prstDash val="solid"/>
              <a:miter lim="800000"/>
            </a:ln>
            <a:effectLst>
              <a:outerShdw blurRad="254000" dist="127000" dir="2700000" sx="96000" sy="96000" algn="tl" rotWithShape="0">
                <a:srgbClr val="FFC000">
                  <a:lumMod val="50000"/>
                  <a:alpha val="20000"/>
                </a:srgbClr>
              </a:outerShdw>
            </a:effectLst>
          </p:spPr>
          <p:txBody>
            <a:bodyPr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rPr>
                <a:t>大规模设备更新和消费品以旧换新</a:t>
              </a:r>
            </a:p>
          </p:txBody>
        </p:sp>
        <p:sp>
          <p:nvSpPr>
            <p:cNvPr id="104" name="任意多边形: 形状 103"/>
            <p:cNvSpPr/>
            <p:nvPr>
              <p:custDataLst>
                <p:tags r:id="rId6"/>
              </p:custDataLst>
            </p:nvPr>
          </p:nvSpPr>
          <p:spPr>
            <a:xfrm>
              <a:off x="2032" y="7182"/>
              <a:ext cx="7186" cy="294"/>
            </a:xfrm>
            <a:custGeom>
              <a:avLst/>
              <a:gdLst>
                <a:gd name="connsiteX0" fmla="*/ 0 w 5448300"/>
                <a:gd name="connsiteY0" fmla="*/ 4762 h 176212"/>
                <a:gd name="connsiteX1" fmla="*/ 447675 w 5448300"/>
                <a:gd name="connsiteY1" fmla="*/ 4762 h 176212"/>
                <a:gd name="connsiteX2" fmla="*/ 447675 w 5448300"/>
                <a:gd name="connsiteY2" fmla="*/ 176212 h 176212"/>
                <a:gd name="connsiteX3" fmla="*/ 619125 w 5448300"/>
                <a:gd name="connsiteY3" fmla="*/ 4762 h 176212"/>
                <a:gd name="connsiteX4" fmla="*/ 742950 w 5448300"/>
                <a:gd name="connsiteY4" fmla="*/ 0 h 176212"/>
                <a:gd name="connsiteX5" fmla="*/ 5448300 w 5448300"/>
                <a:gd name="connsiteY5" fmla="*/ 0 h 176212"/>
                <a:gd name="connsiteX0-1" fmla="*/ 0 w 5448300"/>
                <a:gd name="connsiteY0-2" fmla="*/ 4762 h 176212"/>
                <a:gd name="connsiteX1-3" fmla="*/ 447675 w 5448300"/>
                <a:gd name="connsiteY1-4" fmla="*/ 4762 h 176212"/>
                <a:gd name="connsiteX2-5" fmla="*/ 447675 w 5448300"/>
                <a:gd name="connsiteY2-6" fmla="*/ 176212 h 176212"/>
                <a:gd name="connsiteX3-7" fmla="*/ 619125 w 5448300"/>
                <a:gd name="connsiteY3-8" fmla="*/ 4762 h 176212"/>
                <a:gd name="connsiteX4-9" fmla="*/ 5448300 w 5448300"/>
                <a:gd name="connsiteY4-10" fmla="*/ 0 h 176212"/>
                <a:gd name="connsiteX0-11" fmla="*/ 0 w 5448300"/>
                <a:gd name="connsiteY0-12" fmla="*/ 4762 h 176212"/>
                <a:gd name="connsiteX1-13" fmla="*/ 447675 w 5448300"/>
                <a:gd name="connsiteY1-14" fmla="*/ 4762 h 176212"/>
                <a:gd name="connsiteX2-15" fmla="*/ 447675 w 5448300"/>
                <a:gd name="connsiteY2-16" fmla="*/ 176212 h 176212"/>
                <a:gd name="connsiteX3-17" fmla="*/ 619125 w 5448300"/>
                <a:gd name="connsiteY3-18" fmla="*/ 4762 h 176212"/>
                <a:gd name="connsiteX4-19" fmla="*/ 4836616 w 5448300"/>
                <a:gd name="connsiteY4-20" fmla="*/ 137 h 176212"/>
                <a:gd name="connsiteX5-21" fmla="*/ 5448300 w 5448300"/>
                <a:gd name="connsiteY5-22" fmla="*/ 0 h 176212"/>
                <a:gd name="connsiteX0-23" fmla="*/ 0 w 4836616"/>
                <a:gd name="connsiteY0-24" fmla="*/ 4625 h 176075"/>
                <a:gd name="connsiteX1-25" fmla="*/ 447675 w 4836616"/>
                <a:gd name="connsiteY1-26" fmla="*/ 4625 h 176075"/>
                <a:gd name="connsiteX2-27" fmla="*/ 447675 w 4836616"/>
                <a:gd name="connsiteY2-28" fmla="*/ 176075 h 176075"/>
                <a:gd name="connsiteX3-29" fmla="*/ 619125 w 4836616"/>
                <a:gd name="connsiteY3-30" fmla="*/ 4625 h 176075"/>
                <a:gd name="connsiteX4-31" fmla="*/ 4836616 w 4836616"/>
                <a:gd name="connsiteY4-32" fmla="*/ 0 h 1760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6616" h="176075">
                  <a:moveTo>
                    <a:pt x="0" y="4625"/>
                  </a:moveTo>
                  <a:lnTo>
                    <a:pt x="447675" y="4625"/>
                  </a:lnTo>
                  <a:lnTo>
                    <a:pt x="447675" y="176075"/>
                  </a:lnTo>
                  <a:lnTo>
                    <a:pt x="619125" y="4625"/>
                  </a:lnTo>
                  <a:lnTo>
                    <a:pt x="4836616" y="0"/>
                  </a:lnTo>
                </a:path>
              </a:pathLst>
            </a:custGeom>
            <a:noFill/>
            <a:ln w="9525" cap="flat" cmpd="sng" algn="ctr">
              <a:gradFill>
                <a:gsLst>
                  <a:gs pos="55000">
                    <a:srgbClr val="9BBB59"/>
                  </a:gs>
                  <a:gs pos="100000">
                    <a:srgbClr val="4F81BD">
                      <a:alpha val="0"/>
                    </a:srgbClr>
                  </a:gs>
                </a:gsLst>
                <a:lin ang="0" scaled="0"/>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05" name="文本框 104"/>
            <p:cNvSpPr txBox="1"/>
            <p:nvPr>
              <p:custDataLst>
                <p:tags r:id="rId7"/>
              </p:custDataLst>
            </p:nvPr>
          </p:nvSpPr>
          <p:spPr>
            <a:xfrm>
              <a:off x="2373" y="4952"/>
              <a:ext cx="6846" cy="2236"/>
            </a:xfrm>
            <a:prstGeom prst="rect">
              <a:avLst/>
            </a:prstGeom>
            <a:noFill/>
          </p:spPr>
          <p:txBody>
            <a:bodyPr wrap="square" rtlCol="0">
              <a:spAutoFit/>
            </a:bodyPr>
            <a:lstStyle>
              <a:defPPr>
                <a:defRPr lang="zh-CN"/>
              </a:defPPr>
              <a:lvl1pPr marR="0" lvl="0" indent="0" fontAlgn="auto">
                <a:lnSpc>
                  <a:spcPct val="120000"/>
                </a:lnSpc>
                <a:spcBef>
                  <a:spcPts val="0"/>
                </a:spcBef>
                <a:spcAft>
                  <a:spcPts val="0"/>
                </a:spcAft>
                <a:buClrTx/>
                <a:buSzTx/>
                <a:buFontTx/>
                <a:buNone/>
                <a:defRPr kumimoji="0" sz="2000" b="1" i="0" u="none" strike="noStrike" cap="none" spc="0" normalizeH="0" baseline="0">
                  <a:ln>
                    <a:noFill/>
                  </a:ln>
                  <a:gradFill flip="none" rotWithShape="1">
                    <a:gsLst>
                      <a:gs pos="50000">
                        <a:srgbClr val="0067B6"/>
                      </a:gs>
                      <a:gs pos="100000">
                        <a:srgbClr val="2B8FAE"/>
                      </a:gs>
                    </a:gsLst>
                    <a:path path="circle">
                      <a:fillToRect l="100000" t="100000"/>
                    </a:path>
                    <a:tileRect r="-100000" b="-100000"/>
                  </a:gradFill>
                  <a:effectLst/>
                  <a:uLnTx/>
                  <a:uFillTx/>
                  <a:latin typeface="Arial" panose="020B0604020202020204"/>
                  <a:ea typeface="HarmonyOS Sans SC"/>
                </a:defRPr>
              </a:lvl1pPr>
            </a:lstStyle>
            <a:p>
              <a:pPr algn="ctr"/>
              <a:r>
                <a:rPr lang="zh-CN" altLang="en-US" sz="1800" dirty="0">
                  <a:solidFill>
                    <a:srgbClr val="C00000"/>
                  </a:solidFill>
                  <a:latin typeface="微软雅黑" panose="020B0503020204020204" charset="-122"/>
                  <a:ea typeface="微软雅黑" panose="020B0503020204020204" charset="-122"/>
                </a:rPr>
                <a:t>既有需求侧又有供给侧</a:t>
              </a:r>
            </a:p>
            <a:p>
              <a:pPr algn="ctr"/>
              <a:r>
                <a:rPr lang="zh-CN" altLang="en-US" sz="1800" dirty="0">
                  <a:solidFill>
                    <a:srgbClr val="C00000"/>
                  </a:solidFill>
                  <a:latin typeface="微软雅黑" panose="020B0503020204020204" charset="-122"/>
                  <a:ea typeface="微软雅黑" panose="020B0503020204020204" charset="-122"/>
                </a:rPr>
                <a:t>既稳增长又促转型</a:t>
              </a:r>
            </a:p>
            <a:p>
              <a:pPr algn="ctr"/>
              <a:r>
                <a:rPr lang="zh-CN" altLang="en-US" sz="1800" dirty="0">
                  <a:solidFill>
                    <a:srgbClr val="C00000"/>
                  </a:solidFill>
                  <a:latin typeface="微软雅黑" panose="020B0503020204020204" charset="-122"/>
                  <a:ea typeface="微软雅黑" panose="020B0503020204020204" charset="-122"/>
                </a:rPr>
                <a:t>既利企业又惠民生</a:t>
              </a:r>
            </a:p>
            <a:p>
              <a:pPr algn="ctr"/>
              <a:r>
                <a:rPr lang="zh-CN" altLang="en-US" sz="1800" dirty="0">
                  <a:solidFill>
                    <a:srgbClr val="C00000"/>
                  </a:solidFill>
                  <a:latin typeface="微软雅黑" panose="020B0503020204020204" charset="-122"/>
                  <a:ea typeface="微软雅黑" panose="020B0503020204020204" charset="-122"/>
                </a:rPr>
                <a:t>既利当前更利长远</a:t>
              </a:r>
            </a:p>
          </p:txBody>
        </p:sp>
        <p:sp>
          <p:nvSpPr>
            <p:cNvPr id="106" name="任意多边形: 形状 105"/>
            <p:cNvSpPr/>
            <p:nvPr>
              <p:custDataLst>
                <p:tags r:id="rId8"/>
              </p:custDataLst>
            </p:nvPr>
          </p:nvSpPr>
          <p:spPr>
            <a:xfrm rot="21209931">
              <a:off x="5700" y="8970"/>
              <a:ext cx="4503" cy="566"/>
            </a:xfrm>
            <a:custGeom>
              <a:avLst/>
              <a:gdLst>
                <a:gd name="connsiteX0" fmla="*/ 12101949 w 12101949"/>
                <a:gd name="connsiteY0" fmla="*/ 0 h 2239697"/>
                <a:gd name="connsiteX1" fmla="*/ 11877233 w 12101949"/>
                <a:gd name="connsiteY1" fmla="*/ 552841 h 2239697"/>
                <a:gd name="connsiteX2" fmla="*/ 11774766 w 12101949"/>
                <a:gd name="connsiteY2" fmla="*/ 432580 h 2239697"/>
                <a:gd name="connsiteX3" fmla="*/ 11744038 w 12101949"/>
                <a:gd name="connsiteY3" fmla="*/ 459824 h 2239697"/>
                <a:gd name="connsiteX4" fmla="*/ 5539420 w 12101949"/>
                <a:gd name="connsiteY4" fmla="*/ 2239697 h 2239697"/>
                <a:gd name="connsiteX5" fmla="*/ 108659 w 12101949"/>
                <a:gd name="connsiteY5" fmla="*/ 988601 h 2239697"/>
                <a:gd name="connsiteX6" fmla="*/ 0 w 12101949"/>
                <a:gd name="connsiteY6" fmla="*/ 923310 h 2239697"/>
                <a:gd name="connsiteX7" fmla="*/ 126181 w 12101949"/>
                <a:gd name="connsiteY7" fmla="*/ 997037 h 2239697"/>
                <a:gd name="connsiteX8" fmla="*/ 5368215 w 12101949"/>
                <a:gd name="connsiteY8" fmla="*/ 2171333 h 2239697"/>
                <a:gd name="connsiteX9" fmla="*/ 11595227 w 12101949"/>
                <a:gd name="connsiteY9" fmla="*/ 295527 h 2239697"/>
                <a:gd name="connsiteX10" fmla="*/ 11629301 w 12101949"/>
                <a:gd name="connsiteY10" fmla="*/ 261853 h 2239697"/>
                <a:gd name="connsiteX11" fmla="*/ 11520442 w 12101949"/>
                <a:gd name="connsiteY11" fmla="*/ 134089 h 22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01949" h="2239697">
                  <a:moveTo>
                    <a:pt x="12101949" y="0"/>
                  </a:moveTo>
                  <a:lnTo>
                    <a:pt x="11877233" y="552841"/>
                  </a:lnTo>
                  <a:lnTo>
                    <a:pt x="11774766" y="432580"/>
                  </a:lnTo>
                  <a:lnTo>
                    <a:pt x="11744038" y="459824"/>
                  </a:lnTo>
                  <a:cubicBezTo>
                    <a:pt x="10443927" y="1529455"/>
                    <a:pt x="8151028" y="2239697"/>
                    <a:pt x="5539420" y="2239697"/>
                  </a:cubicBezTo>
                  <a:cubicBezTo>
                    <a:pt x="3386822" y="2239697"/>
                    <a:pt x="1450747" y="1757175"/>
                    <a:pt x="108659" y="988601"/>
                  </a:cubicBezTo>
                  <a:lnTo>
                    <a:pt x="0" y="923310"/>
                  </a:lnTo>
                  <a:lnTo>
                    <a:pt x="126181" y="997037"/>
                  </a:lnTo>
                  <a:cubicBezTo>
                    <a:pt x="1421629" y="1718432"/>
                    <a:pt x="3290422" y="2171333"/>
                    <a:pt x="5368215" y="2171333"/>
                  </a:cubicBezTo>
                  <a:cubicBezTo>
                    <a:pt x="8057121" y="2171333"/>
                    <a:pt x="10396011" y="1412842"/>
                    <a:pt x="11595227" y="295527"/>
                  </a:cubicBezTo>
                  <a:lnTo>
                    <a:pt x="11629301" y="261853"/>
                  </a:lnTo>
                  <a:lnTo>
                    <a:pt x="11520442" y="134089"/>
                  </a:lnTo>
                  <a:close/>
                </a:path>
              </a:pathLst>
            </a:custGeom>
            <a:gradFill>
              <a:gsLst>
                <a:gs pos="0">
                  <a:srgbClr val="4F81BD"/>
                </a:gs>
                <a:gs pos="100000">
                  <a:srgbClr val="4F81BD">
                    <a:lumMod val="60000"/>
                    <a:lumOff val="40000"/>
                  </a:srgbClr>
                </a:gs>
              </a:gsLst>
              <a:path path="circle">
                <a:fillToRect r="100000" b="100000"/>
              </a:path>
            </a:gra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grpSp>
          <p:nvGrpSpPr>
            <p:cNvPr id="109" name="组合 108"/>
            <p:cNvGrpSpPr/>
            <p:nvPr/>
          </p:nvGrpSpPr>
          <p:grpSpPr>
            <a:xfrm>
              <a:off x="6448" y="8411"/>
              <a:ext cx="191" cy="191"/>
              <a:chOff x="-751707" y="4521008"/>
              <a:chExt cx="1219670" cy="1219200"/>
            </a:xfrm>
          </p:grpSpPr>
          <p:sp>
            <p:nvSpPr>
              <p:cNvPr id="112" name="任意多边形: 形状 111"/>
              <p:cNvSpPr/>
              <p:nvPr>
                <p:custDataLst>
                  <p:tags r:id="rId9"/>
                </p:custDataLst>
              </p:nvPr>
            </p:nvSpPr>
            <p:spPr>
              <a:xfrm>
                <a:off x="-670906" y="4601816"/>
                <a:ext cx="1138869" cy="1138392"/>
              </a:xfrm>
              <a:custGeom>
                <a:avLst/>
                <a:gdLst>
                  <a:gd name="connsiteX0" fmla="*/ 1114826 w 1138869"/>
                  <a:gd name="connsiteY0" fmla="*/ 24043 h 1138392"/>
                  <a:gd name="connsiteX1" fmla="*/ 1057117 w 1138869"/>
                  <a:gd name="connsiteY1" fmla="*/ 0 h 1138392"/>
                  <a:gd name="connsiteX2" fmla="*/ 999408 w 1138869"/>
                  <a:gd name="connsiteY2" fmla="*/ 24043 h 1138392"/>
                  <a:gd name="connsiteX3" fmla="*/ 24048 w 1138869"/>
                  <a:gd name="connsiteY3" fmla="*/ 999403 h 1138392"/>
                  <a:gd name="connsiteX4" fmla="*/ 6215 w 1138869"/>
                  <a:gd name="connsiteY4" fmla="*/ 1088282 h 1138392"/>
                  <a:gd name="connsiteX5" fmla="*/ 81757 w 1138869"/>
                  <a:gd name="connsiteY5" fmla="*/ 1138391 h 1138392"/>
                  <a:gd name="connsiteX6" fmla="*/ 139466 w 1138869"/>
                  <a:gd name="connsiteY6" fmla="*/ 1114820 h 1138392"/>
                  <a:gd name="connsiteX7" fmla="*/ 1114826 w 1138869"/>
                  <a:gd name="connsiteY7" fmla="*/ 139460 h 1138392"/>
                  <a:gd name="connsiteX8" fmla="*/ 1138868 w 1138869"/>
                  <a:gd name="connsiteY8" fmla="*/ 81751 h 1138392"/>
                  <a:gd name="connsiteX9" fmla="*/ 1114826 w 1138869"/>
                  <a:gd name="connsiteY9" fmla="*/ 24043 h 11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8869" h="1138392">
                    <a:moveTo>
                      <a:pt x="1114826" y="24043"/>
                    </a:moveTo>
                    <a:cubicBezTo>
                      <a:pt x="1099562" y="8656"/>
                      <a:pt x="1078786" y="0"/>
                      <a:pt x="1057117" y="0"/>
                    </a:cubicBezTo>
                    <a:cubicBezTo>
                      <a:pt x="1035448" y="0"/>
                      <a:pt x="1014673" y="8656"/>
                      <a:pt x="999408" y="24043"/>
                    </a:cubicBezTo>
                    <a:lnTo>
                      <a:pt x="24048" y="999403"/>
                    </a:lnTo>
                    <a:cubicBezTo>
                      <a:pt x="599" y="1022657"/>
                      <a:pt x="-6448" y="1057786"/>
                      <a:pt x="6215" y="1088282"/>
                    </a:cubicBezTo>
                    <a:cubicBezTo>
                      <a:pt x="18879" y="1118779"/>
                      <a:pt x="48733" y="1138586"/>
                      <a:pt x="81757" y="1138391"/>
                    </a:cubicBezTo>
                    <a:cubicBezTo>
                      <a:pt x="103361" y="1138513"/>
                      <a:pt x="124128" y="1130036"/>
                      <a:pt x="139466" y="1114820"/>
                    </a:cubicBezTo>
                    <a:lnTo>
                      <a:pt x="1114826" y="139460"/>
                    </a:lnTo>
                    <a:cubicBezTo>
                      <a:pt x="1130212" y="124196"/>
                      <a:pt x="1138868" y="103421"/>
                      <a:pt x="1138868" y="81751"/>
                    </a:cubicBezTo>
                    <a:cubicBezTo>
                      <a:pt x="1138868" y="60082"/>
                      <a:pt x="1130212" y="39307"/>
                      <a:pt x="1114826" y="24043"/>
                    </a:cubicBezTo>
                    <a:close/>
                  </a:path>
                </a:pathLst>
              </a:custGeom>
              <a:solidFill>
                <a:srgbClr val="4F81BD"/>
              </a:solidFill>
              <a:ln w="8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13" name="任意多边形: 形状 112"/>
              <p:cNvSpPr/>
              <p:nvPr>
                <p:custDataLst>
                  <p:tags r:id="rId10"/>
                </p:custDataLst>
              </p:nvPr>
            </p:nvSpPr>
            <p:spPr>
              <a:xfrm>
                <a:off x="-751707" y="4521008"/>
                <a:ext cx="487680" cy="487680"/>
              </a:xfrm>
              <a:custGeom>
                <a:avLst/>
                <a:gdLst>
                  <a:gd name="connsiteX0" fmla="*/ 487679 w 487680"/>
                  <a:gd name="connsiteY0" fmla="*/ 243840 h 487680"/>
                  <a:gd name="connsiteX1" fmla="*/ 243839 w 487680"/>
                  <a:gd name="connsiteY1" fmla="*/ 0 h 487680"/>
                  <a:gd name="connsiteX2" fmla="*/ -1 w 487680"/>
                  <a:gd name="connsiteY2" fmla="*/ 243840 h 487680"/>
                  <a:gd name="connsiteX3" fmla="*/ 243839 w 487680"/>
                  <a:gd name="connsiteY3" fmla="*/ 487680 h 487680"/>
                  <a:gd name="connsiteX4" fmla="*/ 487679 w 487680"/>
                  <a:gd name="connsiteY4" fmla="*/ 243840 h 487680"/>
                  <a:gd name="connsiteX5" fmla="*/ 162559 w 487680"/>
                  <a:gd name="connsiteY5" fmla="*/ 243840 h 487680"/>
                  <a:gd name="connsiteX6" fmla="*/ 243839 w 487680"/>
                  <a:gd name="connsiteY6" fmla="*/ 162560 h 487680"/>
                  <a:gd name="connsiteX7" fmla="*/ 325119 w 487680"/>
                  <a:gd name="connsiteY7" fmla="*/ 243840 h 487680"/>
                  <a:gd name="connsiteX8" fmla="*/ 243839 w 487680"/>
                  <a:gd name="connsiteY8" fmla="*/ 325120 h 487680"/>
                  <a:gd name="connsiteX9" fmla="*/ 162559 w 487680"/>
                  <a:gd name="connsiteY9" fmla="*/ 24384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487680">
                    <a:moveTo>
                      <a:pt x="487679" y="243840"/>
                    </a:moveTo>
                    <a:cubicBezTo>
                      <a:pt x="487679" y="109167"/>
                      <a:pt x="378512" y="0"/>
                      <a:pt x="243839" y="0"/>
                    </a:cubicBezTo>
                    <a:cubicBezTo>
                      <a:pt x="109166" y="0"/>
                      <a:pt x="-1" y="109167"/>
                      <a:pt x="-1" y="243840"/>
                    </a:cubicBezTo>
                    <a:cubicBezTo>
                      <a:pt x="-1" y="378513"/>
                      <a:pt x="109166" y="487680"/>
                      <a:pt x="243839" y="487680"/>
                    </a:cubicBezTo>
                    <a:cubicBezTo>
                      <a:pt x="378512" y="487680"/>
                      <a:pt x="487679" y="378513"/>
                      <a:pt x="487679" y="243840"/>
                    </a:cubicBezTo>
                    <a:close/>
                    <a:moveTo>
                      <a:pt x="162559" y="243840"/>
                    </a:moveTo>
                    <a:cubicBezTo>
                      <a:pt x="162559" y="198949"/>
                      <a:pt x="198948" y="162560"/>
                      <a:pt x="243839" y="162560"/>
                    </a:cubicBezTo>
                    <a:cubicBezTo>
                      <a:pt x="288730" y="162560"/>
                      <a:pt x="325119" y="198949"/>
                      <a:pt x="325119" y="243840"/>
                    </a:cubicBezTo>
                    <a:cubicBezTo>
                      <a:pt x="325119" y="288731"/>
                      <a:pt x="288730" y="325120"/>
                      <a:pt x="243839" y="325120"/>
                    </a:cubicBezTo>
                    <a:cubicBezTo>
                      <a:pt x="198948" y="325120"/>
                      <a:pt x="162559" y="288731"/>
                      <a:pt x="162559" y="243840"/>
                    </a:cubicBezTo>
                    <a:close/>
                  </a:path>
                </a:pathLst>
              </a:custGeom>
              <a:solidFill>
                <a:srgbClr val="4F81BD"/>
              </a:solidFill>
              <a:ln w="8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sp>
        <p:nvSpPr>
          <p:cNvPr id="2" name="文本框 1"/>
          <p:cNvSpPr txBox="1"/>
          <p:nvPr/>
        </p:nvSpPr>
        <p:spPr>
          <a:xfrm>
            <a:off x="12945110" y="4352925"/>
            <a:ext cx="4064000" cy="368300"/>
          </a:xfrm>
          <a:prstGeom prst="rect">
            <a:avLst/>
          </a:prstGeom>
          <a:noFill/>
        </p:spPr>
        <p:txBody>
          <a:bodyPr wrap="square" rtlCol="0">
            <a:spAutoFit/>
          </a:bodyPr>
          <a:lstStyle/>
          <a:p>
            <a:endParaRPr lang="zh-CN" altLang="en-US"/>
          </a:p>
        </p:txBody>
      </p:sp>
      <p:pic>
        <p:nvPicPr>
          <p:cNvPr id="71" name="图片 70" descr="天空中有许多云&#10;&#10;中度可信度描述已自动生成"/>
          <p:cNvPicPr>
            <a:picLocks noChangeAspect="1"/>
          </p:cNvPicPr>
          <p:nvPr/>
        </p:nvPicPr>
        <p:blipFill>
          <a:blip r:embed="rId18" cstate="print">
            <a:alphaModFix amt="70000"/>
            <a:extLst>
              <a:ext uri="{28A0092B-C50C-407E-A947-70E740481C1C}">
                <a14:useLocalDpi xmlns:a14="http://schemas.microsoft.com/office/drawing/2010/main" val="0"/>
              </a:ext>
            </a:extLst>
          </a:blip>
          <a:stretch>
            <a:fillRect/>
          </a:stretch>
        </p:blipFill>
        <p:spPr>
          <a:xfrm>
            <a:off x="7463257" y="5952337"/>
            <a:ext cx="5042036" cy="2176924"/>
          </a:xfrm>
          <a:prstGeom prst="rect">
            <a:avLst/>
          </a:prstGeom>
        </p:spPr>
      </p:pic>
      <p:pic>
        <p:nvPicPr>
          <p:cNvPr id="90" name="图片 89" descr="图片包含 烟, 飞行, 自然, 飞机&#10;&#10;描述已自动生成"/>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529962">
            <a:off x="4335600" y="4671701"/>
            <a:ext cx="1865420" cy="4258585"/>
          </a:xfrm>
          <a:prstGeom prst="rect">
            <a:avLst/>
          </a:prstGeom>
        </p:spPr>
      </p:pic>
      <p:pic>
        <p:nvPicPr>
          <p:cNvPr id="91" name="图片 90" descr="天空中有许多云&#10;&#10;中度可信度描述已自动生成"/>
          <p:cNvPicPr>
            <a:picLocks noChangeAspect="1"/>
          </p:cNvPicPr>
          <p:nvPr/>
        </p:nvPicPr>
        <p:blipFill>
          <a:blip r:embed="rId20" cstate="print">
            <a:alphaModFix amt="85000"/>
            <a:extLst>
              <a:ext uri="{BEBA8EAE-BF5A-486C-A8C5-ECC9F3942E4B}">
                <a14:imgProps xmlns:a14="http://schemas.microsoft.com/office/drawing/2010/main">
                  <a14:imgLayer r:embed="rId21">
                    <a14:imgEffect>
                      <a14:colorTemperature colorTemp="5524"/>
                    </a14:imgEffect>
                  </a14:imgLayer>
                </a14:imgProps>
              </a:ext>
              <a:ext uri="{28A0092B-C50C-407E-A947-70E740481C1C}">
                <a14:useLocalDpi xmlns:a14="http://schemas.microsoft.com/office/drawing/2010/main" val="0"/>
              </a:ext>
            </a:extLst>
          </a:blip>
          <a:stretch>
            <a:fillRect/>
          </a:stretch>
        </p:blipFill>
        <p:spPr>
          <a:xfrm flipV="1">
            <a:off x="3554657" y="6696505"/>
            <a:ext cx="5042036" cy="1896602"/>
          </a:xfrm>
          <a:prstGeom prst="rect">
            <a:avLst/>
          </a:prstGeom>
        </p:spPr>
      </p:pic>
      <p:pic>
        <p:nvPicPr>
          <p:cNvPr id="61" name="图片 60" descr="图片包含 烟, 飞行, 自然, 飞机&#10;&#10;描述已自动生成"/>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529962">
            <a:off x="3328621" y="4623454"/>
            <a:ext cx="2330545" cy="4734171"/>
          </a:xfrm>
          <a:prstGeom prst="rect">
            <a:avLst/>
          </a:prstGeom>
        </p:spPr>
      </p:pic>
      <p:pic>
        <p:nvPicPr>
          <p:cNvPr id="62" name="图片 61" descr="天空中有许多云&#10;&#10;中度可信度描述已自动生成"/>
          <p:cNvPicPr>
            <a:picLocks noChangeAspect="1"/>
          </p:cNvPicPr>
          <p:nvPr/>
        </p:nvPicPr>
        <p:blipFill>
          <a:blip r:embed="rId22" cstate="print">
            <a:alphaModFix amt="70000"/>
            <a:extLst>
              <a:ext uri="{28A0092B-C50C-407E-A947-70E740481C1C}">
                <a14:useLocalDpi xmlns:a14="http://schemas.microsoft.com/office/drawing/2010/main" val="0"/>
              </a:ext>
            </a:extLst>
          </a:blip>
          <a:stretch>
            <a:fillRect/>
          </a:stretch>
        </p:blipFill>
        <p:spPr>
          <a:xfrm flipH="1" flipV="1">
            <a:off x="5793497" y="5965145"/>
            <a:ext cx="5042036" cy="1943279"/>
          </a:xfrm>
          <a:prstGeom prst="rect">
            <a:avLst/>
          </a:prstGeom>
        </p:spPr>
      </p:pic>
      <p:pic>
        <p:nvPicPr>
          <p:cNvPr id="63" name="图片 62" descr="天空中有许多云&#10;&#10;中度可信度描述已自动生成"/>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524"/>
                    </a14:imgEffect>
                  </a14:imgLayer>
                </a14:imgProps>
              </a:ext>
              <a:ext uri="{28A0092B-C50C-407E-A947-70E740481C1C}">
                <a14:useLocalDpi xmlns:a14="http://schemas.microsoft.com/office/drawing/2010/main" val="0"/>
              </a:ext>
            </a:extLst>
          </a:blip>
          <a:stretch>
            <a:fillRect/>
          </a:stretch>
        </p:blipFill>
        <p:spPr>
          <a:xfrm flipV="1">
            <a:off x="-418925" y="5667126"/>
            <a:ext cx="5042036" cy="18966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连接符 32"/>
          <p:cNvCxnSpPr/>
          <p:nvPr/>
        </p:nvCxnSpPr>
        <p:spPr>
          <a:xfrm>
            <a:off x="695325" y="1719569"/>
            <a:ext cx="5182961"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nvGrpSpPr>
          <p:cNvPr id="24" name="组合 23"/>
          <p:cNvGrpSpPr/>
          <p:nvPr/>
        </p:nvGrpSpPr>
        <p:grpSpPr>
          <a:xfrm>
            <a:off x="0" y="11024"/>
            <a:ext cx="12192000" cy="881517"/>
            <a:chOff x="0" y="397"/>
            <a:chExt cx="19200" cy="1388"/>
          </a:xfrm>
        </p:grpSpPr>
        <p:pic>
          <p:nvPicPr>
            <p:cNvPr id="2" name="图片 1"/>
            <p:cNvPicPr>
              <a:picLocks noChangeAspect="1"/>
            </p:cNvPicPr>
            <p:nvPr/>
          </p:nvPicPr>
          <p:blipFill>
            <a:blip r:embed="rId36"/>
            <a:stretch>
              <a:fillRect/>
            </a:stretch>
          </p:blipFill>
          <p:spPr>
            <a:xfrm>
              <a:off x="6252" y="397"/>
              <a:ext cx="6677" cy="1055"/>
            </a:xfrm>
            <a:prstGeom prst="rect">
              <a:avLst/>
            </a:prstGeom>
          </p:spPr>
        </p:pic>
        <p:sp>
          <p:nvSpPr>
            <p:cNvPr id="7" name="文本框 6"/>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9" name="直接连接符 8"/>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26" name="平行四边形 25"/>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3" name="平行四边形 12"/>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平行四边形 14"/>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2" name="平行四边形 21"/>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23" name="直接连接符 22"/>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sp>
        <p:nvSpPr>
          <p:cNvPr id="6" name="文本框 5"/>
          <p:cNvSpPr txBox="1"/>
          <p:nvPr/>
        </p:nvSpPr>
        <p:spPr>
          <a:xfrm>
            <a:off x="695325" y="843280"/>
            <a:ext cx="588327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设备更新情况</a:t>
            </a:r>
            <a:r>
              <a:rPr kumimoji="0" lang="en-US" altLang="zh-CN"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a:t>
            </a:r>
            <a:r>
              <a:rPr lang="zh-CN" altLang="en-US">
                <a:solidFill>
                  <a:srgbClr val="002060"/>
                </a:solidFill>
                <a:sym typeface="+mn-ea"/>
              </a:rPr>
              <a:t>农业农村方面</a:t>
            </a:r>
            <a:endPar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sym typeface="+mn-ea"/>
            </a:endParaRPr>
          </a:p>
        </p:txBody>
      </p:sp>
      <p:sp>
        <p:nvSpPr>
          <p:cNvPr id="38" name="矩形: 圆顶角 37"/>
          <p:cNvSpPr/>
          <p:nvPr/>
        </p:nvSpPr>
        <p:spPr>
          <a:xfrm flipV="1">
            <a:off x="695325" y="1490980"/>
            <a:ext cx="7209155" cy="4832985"/>
          </a:xfrm>
          <a:prstGeom prst="round2SameRect">
            <a:avLst>
              <a:gd name="adj1" fmla="val 4259"/>
              <a:gd name="adj2" fmla="val 0"/>
            </a:avLst>
          </a:prstGeom>
          <a:solidFill>
            <a:srgbClr val="FFFFFF"/>
          </a:soli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cxnSp>
        <p:nvCxnSpPr>
          <p:cNvPr id="29" name="直接连接符 28"/>
          <p:cNvCxnSpPr/>
          <p:nvPr/>
        </p:nvCxnSpPr>
        <p:spPr>
          <a:xfrm flipH="1">
            <a:off x="695325" y="1490969"/>
            <a:ext cx="10903786" cy="0"/>
          </a:xfrm>
          <a:prstGeom prst="line">
            <a:avLst/>
          </a:prstGeom>
          <a:ln w="76200" cap="rnd">
            <a:gradFill>
              <a:gsLst>
                <a:gs pos="0">
                  <a:srgbClr val="DE352E">
                    <a:lumMod val="80000"/>
                    <a:lumOff val="20000"/>
                  </a:srgbClr>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nvGrpSpPr>
          <p:cNvPr id="3" name="组合 2"/>
          <p:cNvGrpSpPr/>
          <p:nvPr>
            <p:custDataLst>
              <p:tags r:id="rId1"/>
            </p:custDataLst>
          </p:nvPr>
        </p:nvGrpSpPr>
        <p:grpSpPr>
          <a:xfrm>
            <a:off x="13228320" y="1719580"/>
            <a:ext cx="3822065" cy="4438650"/>
            <a:chOff x="2464" y="2818"/>
            <a:chExt cx="6019" cy="6990"/>
          </a:xfrm>
        </p:grpSpPr>
        <p:grpSp>
          <p:nvGrpSpPr>
            <p:cNvPr id="171" name="组合 170"/>
            <p:cNvGrpSpPr/>
            <p:nvPr>
              <p:custDataLst>
                <p:tags r:id="rId9"/>
              </p:custDataLst>
            </p:nvPr>
          </p:nvGrpSpPr>
          <p:grpSpPr>
            <a:xfrm>
              <a:off x="2464" y="2818"/>
              <a:ext cx="5941" cy="1702"/>
              <a:chOff x="772581" y="1851146"/>
              <a:chExt cx="3378397" cy="967606"/>
            </a:xfrm>
          </p:grpSpPr>
          <p:grpSp>
            <p:nvGrpSpPr>
              <p:cNvPr id="135" name="组合 134"/>
              <p:cNvGrpSpPr/>
              <p:nvPr/>
            </p:nvGrpSpPr>
            <p:grpSpPr>
              <a:xfrm>
                <a:off x="1884011" y="1896629"/>
                <a:ext cx="2266967" cy="831950"/>
                <a:chOff x="2008031" y="1247701"/>
                <a:chExt cx="2266967" cy="831950"/>
              </a:xfrm>
            </p:grpSpPr>
            <p:sp>
              <p:nvSpPr>
                <p:cNvPr id="136" name="文本框 135"/>
                <p:cNvSpPr txBox="1"/>
                <p:nvPr>
                  <p:custDataLst>
                    <p:tags r:id="rId32"/>
                  </p:custDataLst>
                </p:nvPr>
              </p:nvSpPr>
              <p:spPr>
                <a:xfrm>
                  <a:off x="2083393" y="1247701"/>
                  <a:ext cx="1799250" cy="577762"/>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rPr>
                    <a:t>28</a:t>
                  </a:r>
                  <a:r>
                    <a:rPr kumimoji="0" lang="zh-CN" altLang="en-US" sz="20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rPr>
                    <a:t>万台（套）</a:t>
                  </a:r>
                </a:p>
              </p:txBody>
            </p:sp>
            <p:sp>
              <p:nvSpPr>
                <p:cNvPr id="137" name="文本框 136"/>
                <p:cNvSpPr txBox="1"/>
                <p:nvPr>
                  <p:custDataLst>
                    <p:tags r:id="rId33"/>
                  </p:custDataLst>
                </p:nvPr>
              </p:nvSpPr>
              <p:spPr>
                <a:xfrm>
                  <a:off x="2008031" y="1753373"/>
                  <a:ext cx="2266967" cy="3262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lumMod val="65000"/>
                          <a:lumOff val="35000"/>
                        </a:srgbClr>
                      </a:solidFill>
                      <a:effectLst/>
                      <a:uLnTx/>
                      <a:uFillTx/>
                      <a:latin typeface="思源黑体 CN Regular" panose="020B0500000000000000" charset="-122"/>
                      <a:ea typeface="思源黑体 CN Regular" panose="020B0500000000000000" charset="-122"/>
                      <a:cs typeface="+mn-ea"/>
                    </a:rPr>
                    <a:t>全市农机保有量</a:t>
                  </a:r>
                </a:p>
              </p:txBody>
            </p:sp>
          </p:grpSp>
          <p:grpSp>
            <p:nvGrpSpPr>
              <p:cNvPr id="144" name="组合 143"/>
              <p:cNvGrpSpPr/>
              <p:nvPr/>
            </p:nvGrpSpPr>
            <p:grpSpPr>
              <a:xfrm>
                <a:off x="772581" y="1851146"/>
                <a:ext cx="967606" cy="967606"/>
                <a:chOff x="708133" y="1854050"/>
                <a:chExt cx="1096502" cy="1096502"/>
              </a:xfrm>
            </p:grpSpPr>
            <p:grpSp>
              <p:nvGrpSpPr>
                <p:cNvPr id="141" name="组合 140"/>
                <p:cNvGrpSpPr/>
                <p:nvPr/>
              </p:nvGrpSpPr>
              <p:grpSpPr>
                <a:xfrm>
                  <a:off x="708133" y="1854050"/>
                  <a:ext cx="1096502" cy="1096502"/>
                  <a:chOff x="708133" y="1854050"/>
                  <a:chExt cx="1096502" cy="1096502"/>
                </a:xfrm>
              </p:grpSpPr>
              <p:sp>
                <p:nvSpPr>
                  <p:cNvPr id="140" name="椭圆 139"/>
                  <p:cNvSpPr/>
                  <p:nvPr>
                    <p:custDataLst>
                      <p:tags r:id="rId29"/>
                    </p:custDataLst>
                  </p:nvPr>
                </p:nvSpPr>
                <p:spPr>
                  <a:xfrm>
                    <a:off x="833642" y="1979559"/>
                    <a:ext cx="845484" cy="845484"/>
                  </a:xfrm>
                  <a:prstGeom prst="ellipse">
                    <a:avLst/>
                  </a:prstGeom>
                  <a:gradFill>
                    <a:gsLst>
                      <a:gs pos="0">
                        <a:srgbClr val="DE352E"/>
                      </a:gs>
                      <a:gs pos="100000">
                        <a:srgbClr val="DE352E">
                          <a:lumMod val="75000"/>
                        </a:srgbClr>
                      </a:gs>
                    </a:gsLst>
                    <a:lin ang="2700000" scaled="0"/>
                  </a:gradFill>
                  <a:ln w="6350">
                    <a:gradFill>
                      <a:gsLst>
                        <a:gs pos="0">
                          <a:srgbClr val="DE352E">
                            <a:lumMod val="20000"/>
                            <a:lumOff val="80000"/>
                          </a:srgbClr>
                        </a:gs>
                        <a:gs pos="100000">
                          <a:srgbClr val="DE352E"/>
                        </a:gs>
                      </a:gsLst>
                      <a:lin ang="2700000" scaled="0"/>
                    </a:gradFill>
                  </a:ln>
                  <a:effectLst>
                    <a:outerShdw blurRad="355600" dist="254000" dir="2700000" sx="85000" sy="85000" rotWithShape="0">
                      <a:srgbClr val="CE1729">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39" name="弧形 138"/>
                  <p:cNvSpPr/>
                  <p:nvPr>
                    <p:custDataLst>
                      <p:tags r:id="rId30"/>
                    </p:custDataLst>
                  </p:nvPr>
                </p:nvSpPr>
                <p:spPr>
                  <a:xfrm rot="2058054">
                    <a:off x="778959" y="1924876"/>
                    <a:ext cx="954850" cy="954850"/>
                  </a:xfrm>
                  <a:prstGeom prst="arc">
                    <a:avLst>
                      <a:gd name="adj1" fmla="val 16200000"/>
                      <a:gd name="adj2" fmla="val 15838808"/>
                    </a:avLst>
                  </a:prstGeom>
                  <a:gradFill>
                    <a:gsLst>
                      <a:gs pos="100000">
                        <a:srgbClr val="EEC988"/>
                      </a:gs>
                      <a:gs pos="0">
                        <a:srgbClr val="CB954D"/>
                      </a:gs>
                    </a:gsLst>
                    <a:lin ang="16200000" scaled="1"/>
                  </a:gradFill>
                  <a:ln w="6350">
                    <a:gradFill>
                      <a:gsLst>
                        <a:gs pos="100000">
                          <a:srgbClr val="DE352E">
                            <a:alpha val="0"/>
                          </a:srgbClr>
                        </a:gs>
                        <a:gs pos="18000">
                          <a:srgbClr val="DE352E">
                            <a:alpha val="0"/>
                          </a:srgbClr>
                        </a:gs>
                        <a:gs pos="63000">
                          <a:srgbClr val="DE352E">
                            <a:lumMod val="40000"/>
                            <a:lumOff val="60000"/>
                          </a:srgbClr>
                        </a:gs>
                      </a:gsLst>
                      <a:lin ang="5400000" scaled="1"/>
                    </a:gradFill>
                    <a:prstDash val="sysDash"/>
                  </a:ln>
                </p:spPr>
                <p:style>
                  <a:lnRef idx="1">
                    <a:srgbClr val="DE352E"/>
                  </a:lnRef>
                  <a:fillRef idx="0">
                    <a:srgbClr val="DE352E"/>
                  </a:fillRef>
                  <a:effectRef idx="0">
                    <a:srgbClr val="DE352E"/>
                  </a:effectRef>
                  <a:fontRef idx="minor">
                    <a:srgbClr val="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思源黑体 CN Regular" panose="020B0500000000000000" charset="-122"/>
                      <a:ea typeface="思源黑体 CN Regular" panose="020B0500000000000000" charset="-122"/>
                      <a:cs typeface="+mn-ea"/>
                    </a:endParaRPr>
                  </a:p>
                </p:txBody>
              </p:sp>
              <p:sp>
                <p:nvSpPr>
                  <p:cNvPr id="142" name="弧形 141"/>
                  <p:cNvSpPr/>
                  <p:nvPr>
                    <p:custDataLst>
                      <p:tags r:id="rId31"/>
                    </p:custDataLst>
                  </p:nvPr>
                </p:nvSpPr>
                <p:spPr>
                  <a:xfrm rot="5189795">
                    <a:off x="708133" y="1854050"/>
                    <a:ext cx="1096502" cy="1096502"/>
                  </a:xfrm>
                  <a:prstGeom prst="arc">
                    <a:avLst>
                      <a:gd name="adj1" fmla="val 15138664"/>
                      <a:gd name="adj2" fmla="val 14670675"/>
                    </a:avLst>
                  </a:prstGeom>
                  <a:ln w="6350">
                    <a:gradFill>
                      <a:gsLst>
                        <a:gs pos="96000">
                          <a:srgbClr val="DE352E">
                            <a:alpha val="0"/>
                          </a:srgbClr>
                        </a:gs>
                        <a:gs pos="18000">
                          <a:srgbClr val="DE352E">
                            <a:alpha val="0"/>
                          </a:srgbClr>
                        </a:gs>
                        <a:gs pos="63000">
                          <a:srgbClr val="DE352E">
                            <a:lumMod val="40000"/>
                            <a:lumOff val="60000"/>
                          </a:srgbClr>
                        </a:gs>
                      </a:gsLst>
                      <a:lin ang="5400000" scaled="1"/>
                    </a:gradFill>
                  </a:ln>
                </p:spPr>
                <p:style>
                  <a:lnRef idx="1">
                    <a:srgbClr val="DE352E"/>
                  </a:lnRef>
                  <a:fillRef idx="0">
                    <a:srgbClr val="DE352E"/>
                  </a:fillRef>
                  <a:effectRef idx="0">
                    <a:srgbClr val="DE352E"/>
                  </a:effectRef>
                  <a:fontRef idx="minor">
                    <a:srgbClr val="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solidFill>
                      <a:effectLst/>
                      <a:uLnTx/>
                      <a:uFillTx/>
                      <a:latin typeface="思源黑体 CN Regular" panose="020B0500000000000000" charset="-122"/>
                      <a:ea typeface="思源黑体 CN Regular" panose="020B0500000000000000" charset="-122"/>
                      <a:cs typeface="+mn-ea"/>
                    </a:endParaRPr>
                  </a:p>
                </p:txBody>
              </p:sp>
            </p:grpSp>
            <p:pic>
              <p:nvPicPr>
                <p:cNvPr id="2050" name="Picture 2" descr="Road free icon"/>
                <p:cNvPicPr>
                  <a:picLocks noChangeAspect="1" noChangeArrowheads="1"/>
                </p:cNvPicPr>
                <p:nvPr>
                  <p:custDataLst>
                    <p:tags r:id="rId28"/>
                  </p:custDataLst>
                </p:nvPr>
              </p:nvPicPr>
              <p:blipFill>
                <a:blip r:embed="rId37" cstate="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95565" y="2141483"/>
                  <a:ext cx="521639" cy="52163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组合 4"/>
            <p:cNvGrpSpPr/>
            <p:nvPr>
              <p:custDataLst>
                <p:tags r:id="rId10"/>
              </p:custDataLst>
            </p:nvPr>
          </p:nvGrpSpPr>
          <p:grpSpPr>
            <a:xfrm>
              <a:off x="2465" y="3073"/>
              <a:ext cx="5940" cy="3424"/>
              <a:chOff x="2464" y="3784"/>
              <a:chExt cx="5940" cy="3424"/>
            </a:xfrm>
          </p:grpSpPr>
          <p:grpSp>
            <p:nvGrpSpPr>
              <p:cNvPr id="108" name="组合 107"/>
              <p:cNvGrpSpPr/>
              <p:nvPr/>
            </p:nvGrpSpPr>
            <p:grpSpPr>
              <a:xfrm>
                <a:off x="4418" y="3784"/>
                <a:ext cx="3986" cy="3300"/>
                <a:chOff x="4962517" y="205419"/>
                <a:chExt cx="2266967" cy="1876362"/>
              </a:xfrm>
            </p:grpSpPr>
            <p:grpSp>
              <p:nvGrpSpPr>
                <p:cNvPr id="98" name="组合 97"/>
                <p:cNvGrpSpPr/>
                <p:nvPr/>
              </p:nvGrpSpPr>
              <p:grpSpPr>
                <a:xfrm>
                  <a:off x="4962517" y="1239597"/>
                  <a:ext cx="2266967" cy="842184"/>
                  <a:chOff x="2008031" y="1272722"/>
                  <a:chExt cx="2266967" cy="842184"/>
                </a:xfrm>
              </p:grpSpPr>
              <p:sp>
                <p:nvSpPr>
                  <p:cNvPr id="99" name="文本框 98"/>
                  <p:cNvSpPr txBox="1"/>
                  <p:nvPr>
                    <p:custDataLst>
                      <p:tags r:id="rId26"/>
                    </p:custDataLst>
                  </p:nvPr>
                </p:nvSpPr>
                <p:spPr>
                  <a:xfrm>
                    <a:off x="2088511" y="1272722"/>
                    <a:ext cx="1550176" cy="577762"/>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rPr>
                      <a:t>2</a:t>
                    </a:r>
                    <a:r>
                      <a:rPr kumimoji="0" lang="zh-CN" altLang="en-US" sz="20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rPr>
                      <a:t>万台（套）</a:t>
                    </a:r>
                  </a:p>
                </p:txBody>
              </p:sp>
              <p:sp>
                <p:nvSpPr>
                  <p:cNvPr id="100" name="文本框 99"/>
                  <p:cNvSpPr txBox="1"/>
                  <p:nvPr>
                    <p:custDataLst>
                      <p:tags r:id="rId27"/>
                    </p:custDataLst>
                  </p:nvPr>
                </p:nvSpPr>
                <p:spPr>
                  <a:xfrm>
                    <a:off x="2008031" y="1785123"/>
                    <a:ext cx="2266967" cy="3297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lumMod val="65000"/>
                            <a:lumOff val="35000"/>
                          </a:srgbClr>
                        </a:solidFill>
                        <a:effectLst/>
                        <a:uLnTx/>
                        <a:uFillTx/>
                        <a:latin typeface="思源黑体 CN Regular" panose="020B0500000000000000" charset="-122"/>
                        <a:ea typeface="思源黑体 CN Regular" panose="020B0500000000000000" charset="-122"/>
                        <a:cs typeface="+mn-ea"/>
                      </a:rPr>
                      <a:t>2024-2027年</a:t>
                    </a:r>
                    <a:r>
                      <a:rPr lang="zh-CN" altLang="en-US" noProof="0" dirty="0">
                        <a:ln>
                          <a:noFill/>
                        </a:ln>
                        <a:solidFill>
                          <a:srgbClr val="000000">
                            <a:lumMod val="65000"/>
                            <a:lumOff val="35000"/>
                          </a:srgbClr>
                        </a:solidFill>
                        <a:effectLst/>
                        <a:uLnTx/>
                        <a:uFillTx/>
                        <a:latin typeface="思源黑体 CN Regular" panose="020B0500000000000000" charset="-122"/>
                        <a:ea typeface="思源黑体 CN Regular" panose="020B0500000000000000" charset="-122"/>
                        <a:cs typeface="+mn-ea"/>
                        <a:sym typeface="+mn-ea"/>
                      </a:rPr>
                      <a:t>预计</a:t>
                    </a:r>
                    <a:r>
                      <a:rPr kumimoji="0" lang="zh-CN" altLang="en-US" sz="1800" b="0" i="0" u="none" strike="noStrike" kern="1200" cap="none" spc="0" normalizeH="0" baseline="0" noProof="0" dirty="0">
                        <a:ln>
                          <a:noFill/>
                        </a:ln>
                        <a:solidFill>
                          <a:srgbClr val="000000">
                            <a:lumMod val="65000"/>
                            <a:lumOff val="35000"/>
                          </a:srgbClr>
                        </a:solidFill>
                        <a:effectLst/>
                        <a:uLnTx/>
                        <a:uFillTx/>
                        <a:latin typeface="思源黑体 CN Regular" panose="020B0500000000000000" charset="-122"/>
                        <a:ea typeface="思源黑体 CN Regular" panose="020B0500000000000000" charset="-122"/>
                        <a:cs typeface="+mn-ea"/>
                      </a:rPr>
                      <a:t>报废</a:t>
                    </a:r>
                  </a:p>
                </p:txBody>
              </p:sp>
            </p:grpSp>
            <p:sp>
              <p:nvSpPr>
                <p:cNvPr id="102" name="加号 101"/>
                <p:cNvSpPr/>
                <p:nvPr>
                  <p:custDataLst>
                    <p:tags r:id="rId25"/>
                  </p:custDataLst>
                </p:nvPr>
              </p:nvSpPr>
              <p:spPr>
                <a:xfrm>
                  <a:off x="6570926" y="205419"/>
                  <a:ext cx="172661" cy="172661"/>
                </a:xfrm>
                <a:prstGeom prst="mathPlus">
                  <a:avLst>
                    <a:gd name="adj1" fmla="val 12172"/>
                  </a:avLst>
                </a:prstGeom>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grpSp>
          <p:grpSp>
            <p:nvGrpSpPr>
              <p:cNvPr id="149" name="组合 148"/>
              <p:cNvGrpSpPr/>
              <p:nvPr/>
            </p:nvGrpSpPr>
            <p:grpSpPr>
              <a:xfrm>
                <a:off x="2464" y="5506"/>
                <a:ext cx="1702" cy="1702"/>
                <a:chOff x="772581" y="3354833"/>
                <a:chExt cx="967606" cy="967606"/>
              </a:xfrm>
            </p:grpSpPr>
            <p:grpSp>
              <p:nvGrpSpPr>
                <p:cNvPr id="157" name="组合 156"/>
                <p:cNvGrpSpPr/>
                <p:nvPr/>
              </p:nvGrpSpPr>
              <p:grpSpPr>
                <a:xfrm>
                  <a:off x="772581" y="3354833"/>
                  <a:ext cx="967606" cy="967606"/>
                  <a:chOff x="708133" y="1854050"/>
                  <a:chExt cx="1096502" cy="1096502"/>
                </a:xfrm>
              </p:grpSpPr>
              <p:sp>
                <p:nvSpPr>
                  <p:cNvPr id="159" name="椭圆 158"/>
                  <p:cNvSpPr/>
                  <p:nvPr>
                    <p:custDataLst>
                      <p:tags r:id="rId22"/>
                    </p:custDataLst>
                  </p:nvPr>
                </p:nvSpPr>
                <p:spPr>
                  <a:xfrm>
                    <a:off x="833642" y="1979559"/>
                    <a:ext cx="845484" cy="845484"/>
                  </a:xfrm>
                  <a:prstGeom prst="ellipse">
                    <a:avLst/>
                  </a:prstGeom>
                  <a:gradFill>
                    <a:gsLst>
                      <a:gs pos="100000">
                        <a:srgbClr val="EEC988"/>
                      </a:gs>
                      <a:gs pos="0">
                        <a:srgbClr val="CB954D"/>
                      </a:gs>
                    </a:gsLst>
                    <a:lin ang="16200000" scaled="1"/>
                  </a:gradFill>
                  <a:ln w="6350">
                    <a:gradFill>
                      <a:gsLst>
                        <a:gs pos="0">
                          <a:srgbClr val="DE352E">
                            <a:lumMod val="20000"/>
                            <a:lumOff val="80000"/>
                          </a:srgbClr>
                        </a:gs>
                        <a:gs pos="100000">
                          <a:srgbClr val="DE352E"/>
                        </a:gs>
                      </a:gsLst>
                      <a:lin ang="2700000" scaled="0"/>
                    </a:gradFill>
                  </a:ln>
                  <a:effectLst>
                    <a:outerShdw blurRad="355600" dist="254000" dir="2700000" sx="85000" sy="85000" rotWithShape="0">
                      <a:srgbClr val="CE1729">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60" name="弧形 159"/>
                  <p:cNvSpPr/>
                  <p:nvPr>
                    <p:custDataLst>
                      <p:tags r:id="rId23"/>
                    </p:custDataLst>
                  </p:nvPr>
                </p:nvSpPr>
                <p:spPr>
                  <a:xfrm rot="2058054">
                    <a:off x="778959" y="1924876"/>
                    <a:ext cx="954850" cy="954850"/>
                  </a:xfrm>
                  <a:prstGeom prst="arc">
                    <a:avLst>
                      <a:gd name="adj1" fmla="val 16200000"/>
                      <a:gd name="adj2" fmla="val 15838808"/>
                    </a:avLst>
                  </a:prstGeom>
                  <a:ln w="6350">
                    <a:gradFill>
                      <a:gsLst>
                        <a:gs pos="100000">
                          <a:srgbClr val="DE352E">
                            <a:alpha val="0"/>
                          </a:srgbClr>
                        </a:gs>
                        <a:gs pos="18000">
                          <a:srgbClr val="DE352E">
                            <a:alpha val="0"/>
                          </a:srgbClr>
                        </a:gs>
                        <a:gs pos="63000">
                          <a:srgbClr val="DE352E">
                            <a:lumMod val="40000"/>
                            <a:lumOff val="60000"/>
                          </a:srgbClr>
                        </a:gs>
                      </a:gsLst>
                      <a:lin ang="5400000" scaled="1"/>
                    </a:gradFill>
                    <a:prstDash val="sysDash"/>
                  </a:ln>
                </p:spPr>
                <p:style>
                  <a:lnRef idx="1">
                    <a:srgbClr val="DE352E"/>
                  </a:lnRef>
                  <a:fillRef idx="0">
                    <a:srgbClr val="DE352E"/>
                  </a:fillRef>
                  <a:effectRef idx="0">
                    <a:srgbClr val="DE352E"/>
                  </a:effectRef>
                  <a:fontRef idx="minor">
                    <a:srgbClr val="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思源黑体 CN Regular" panose="020B0500000000000000" charset="-122"/>
                      <a:ea typeface="思源黑体 CN Regular" panose="020B0500000000000000" charset="-122"/>
                      <a:cs typeface="+mn-ea"/>
                    </a:endParaRPr>
                  </a:p>
                </p:txBody>
              </p:sp>
              <p:sp>
                <p:nvSpPr>
                  <p:cNvPr id="161" name="弧形 160"/>
                  <p:cNvSpPr/>
                  <p:nvPr>
                    <p:custDataLst>
                      <p:tags r:id="rId24"/>
                    </p:custDataLst>
                  </p:nvPr>
                </p:nvSpPr>
                <p:spPr>
                  <a:xfrm rot="5189795">
                    <a:off x="708133" y="1854050"/>
                    <a:ext cx="1096502" cy="1096502"/>
                  </a:xfrm>
                  <a:prstGeom prst="arc">
                    <a:avLst>
                      <a:gd name="adj1" fmla="val 15138664"/>
                      <a:gd name="adj2" fmla="val 14670675"/>
                    </a:avLst>
                  </a:prstGeom>
                  <a:ln w="6350">
                    <a:gradFill>
                      <a:gsLst>
                        <a:gs pos="96000">
                          <a:srgbClr val="DE352E">
                            <a:alpha val="0"/>
                          </a:srgbClr>
                        </a:gs>
                        <a:gs pos="18000">
                          <a:srgbClr val="DE352E">
                            <a:alpha val="0"/>
                          </a:srgbClr>
                        </a:gs>
                        <a:gs pos="63000">
                          <a:srgbClr val="DE352E">
                            <a:lumMod val="40000"/>
                            <a:lumOff val="60000"/>
                          </a:srgbClr>
                        </a:gs>
                      </a:gsLst>
                      <a:lin ang="5400000" scaled="1"/>
                    </a:gradFill>
                  </a:ln>
                </p:spPr>
                <p:style>
                  <a:lnRef idx="1">
                    <a:srgbClr val="DE352E"/>
                  </a:lnRef>
                  <a:fillRef idx="0">
                    <a:srgbClr val="DE352E"/>
                  </a:fillRef>
                  <a:effectRef idx="0">
                    <a:srgbClr val="DE352E"/>
                  </a:effectRef>
                  <a:fontRef idx="minor">
                    <a:srgbClr val="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solidFill>
                      <a:effectLst/>
                      <a:uLnTx/>
                      <a:uFillTx/>
                      <a:latin typeface="思源黑体 CN Regular" panose="020B0500000000000000" charset="-122"/>
                      <a:ea typeface="思源黑体 CN Regular" panose="020B0500000000000000" charset="-122"/>
                      <a:cs typeface="+mn-ea"/>
                    </a:endParaRPr>
                  </a:p>
                </p:txBody>
              </p:sp>
            </p:grpSp>
            <p:pic>
              <p:nvPicPr>
                <p:cNvPr id="2052" name="Picture 4" descr="Water drops"/>
                <p:cNvPicPr>
                  <a:picLocks noChangeAspect="1" noChangeArrowheads="1"/>
                </p:cNvPicPr>
                <p:nvPr>
                  <p:custDataLst>
                    <p:tags r:id="rId21"/>
                  </p:custDataLst>
                </p:nvPr>
              </p:nvPicPr>
              <p:blipFill>
                <a:blip r:embed="rId39" cstate="print">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2846" y="3655098"/>
                  <a:ext cx="367076" cy="36707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3" name="组合 162"/>
            <p:cNvGrpSpPr/>
            <p:nvPr>
              <p:custDataLst>
                <p:tags r:id="rId11"/>
              </p:custDataLst>
            </p:nvPr>
          </p:nvGrpSpPr>
          <p:grpSpPr>
            <a:xfrm>
              <a:off x="2465" y="6882"/>
              <a:ext cx="5941" cy="1702"/>
              <a:chOff x="772581" y="4858519"/>
              <a:chExt cx="3378397" cy="967606"/>
            </a:xfrm>
          </p:grpSpPr>
          <p:sp>
            <p:nvSpPr>
              <p:cNvPr id="127" name="文本框 126"/>
              <p:cNvSpPr txBox="1"/>
              <p:nvPr>
                <p:custDataLst>
                  <p:tags r:id="rId16"/>
                </p:custDataLst>
              </p:nvPr>
            </p:nvSpPr>
            <p:spPr>
              <a:xfrm>
                <a:off x="1884011" y="5409674"/>
                <a:ext cx="2266967" cy="3298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lumMod val="65000"/>
                        <a:lumOff val="35000"/>
                      </a:srgbClr>
                    </a:solidFill>
                    <a:effectLst/>
                    <a:uLnTx/>
                    <a:uFillTx/>
                    <a:latin typeface="思源黑体 CN Regular" panose="020B0500000000000000" charset="-122"/>
                    <a:ea typeface="思源黑体 CN Regular" panose="020B0500000000000000" charset="-122"/>
                    <a:cs typeface="+mn-ea"/>
                  </a:rPr>
                  <a:t>2024-2027年更新农机</a:t>
                </a:r>
              </a:p>
            </p:txBody>
          </p:sp>
          <p:grpSp>
            <p:nvGrpSpPr>
              <p:cNvPr id="162" name="组合 161"/>
              <p:cNvGrpSpPr/>
              <p:nvPr/>
            </p:nvGrpSpPr>
            <p:grpSpPr>
              <a:xfrm>
                <a:off x="772581" y="4858519"/>
                <a:ext cx="967606" cy="967606"/>
                <a:chOff x="772581" y="4858519"/>
                <a:chExt cx="967606" cy="967606"/>
              </a:xfrm>
            </p:grpSpPr>
            <p:grpSp>
              <p:nvGrpSpPr>
                <p:cNvPr id="165" name="组合 164"/>
                <p:cNvGrpSpPr/>
                <p:nvPr/>
              </p:nvGrpSpPr>
              <p:grpSpPr>
                <a:xfrm>
                  <a:off x="772581" y="4858519"/>
                  <a:ext cx="967606" cy="967606"/>
                  <a:chOff x="708133" y="1854050"/>
                  <a:chExt cx="1096502" cy="1096502"/>
                </a:xfrm>
              </p:grpSpPr>
              <p:sp>
                <p:nvSpPr>
                  <p:cNvPr id="167" name="椭圆 166"/>
                  <p:cNvSpPr/>
                  <p:nvPr>
                    <p:custDataLst>
                      <p:tags r:id="rId18"/>
                    </p:custDataLst>
                  </p:nvPr>
                </p:nvSpPr>
                <p:spPr>
                  <a:xfrm>
                    <a:off x="833642" y="1979559"/>
                    <a:ext cx="845484" cy="845484"/>
                  </a:xfrm>
                  <a:prstGeom prst="ellipse">
                    <a:avLst/>
                  </a:prstGeom>
                  <a:gradFill>
                    <a:gsLst>
                      <a:gs pos="0">
                        <a:srgbClr val="DE352E"/>
                      </a:gs>
                      <a:gs pos="100000">
                        <a:srgbClr val="DE352E">
                          <a:lumMod val="75000"/>
                        </a:srgbClr>
                      </a:gs>
                    </a:gsLst>
                    <a:lin ang="2700000" scaled="0"/>
                  </a:gradFill>
                  <a:ln w="6350">
                    <a:gradFill>
                      <a:gsLst>
                        <a:gs pos="0">
                          <a:srgbClr val="DE352E">
                            <a:lumMod val="20000"/>
                            <a:lumOff val="80000"/>
                          </a:srgbClr>
                        </a:gs>
                        <a:gs pos="100000">
                          <a:srgbClr val="DE352E"/>
                        </a:gs>
                      </a:gsLst>
                      <a:lin ang="2700000" scaled="0"/>
                    </a:gradFill>
                  </a:ln>
                  <a:effectLst>
                    <a:outerShdw blurRad="355600" dist="254000" dir="2700000" sx="85000" sy="85000" rotWithShape="0">
                      <a:srgbClr val="CE1729">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68" name="弧形 167"/>
                  <p:cNvSpPr/>
                  <p:nvPr>
                    <p:custDataLst>
                      <p:tags r:id="rId19"/>
                    </p:custDataLst>
                  </p:nvPr>
                </p:nvSpPr>
                <p:spPr>
                  <a:xfrm rot="2058054">
                    <a:off x="778959" y="1924876"/>
                    <a:ext cx="954850" cy="954850"/>
                  </a:xfrm>
                  <a:prstGeom prst="arc">
                    <a:avLst>
                      <a:gd name="adj1" fmla="val 16200000"/>
                      <a:gd name="adj2" fmla="val 15838808"/>
                    </a:avLst>
                  </a:prstGeom>
                  <a:gradFill>
                    <a:gsLst>
                      <a:gs pos="100000">
                        <a:srgbClr val="EEC988"/>
                      </a:gs>
                      <a:gs pos="0">
                        <a:srgbClr val="CB954D"/>
                      </a:gs>
                    </a:gsLst>
                    <a:lin ang="16200000" scaled="1"/>
                  </a:gradFill>
                  <a:ln w="6350">
                    <a:gradFill>
                      <a:gsLst>
                        <a:gs pos="100000">
                          <a:srgbClr val="DE352E">
                            <a:alpha val="0"/>
                          </a:srgbClr>
                        </a:gs>
                        <a:gs pos="18000">
                          <a:srgbClr val="DE352E">
                            <a:alpha val="0"/>
                          </a:srgbClr>
                        </a:gs>
                        <a:gs pos="63000">
                          <a:srgbClr val="DE352E">
                            <a:lumMod val="40000"/>
                            <a:lumOff val="60000"/>
                          </a:srgbClr>
                        </a:gs>
                      </a:gsLst>
                      <a:lin ang="5400000" scaled="1"/>
                    </a:gradFill>
                    <a:prstDash val="sysDash"/>
                  </a:ln>
                </p:spPr>
                <p:style>
                  <a:lnRef idx="1">
                    <a:srgbClr val="DE352E"/>
                  </a:lnRef>
                  <a:fillRef idx="0">
                    <a:srgbClr val="DE352E"/>
                  </a:fillRef>
                  <a:effectRef idx="0">
                    <a:srgbClr val="DE352E"/>
                  </a:effectRef>
                  <a:fontRef idx="minor">
                    <a:srgbClr val="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思源黑体 CN Regular" panose="020B0500000000000000" charset="-122"/>
                      <a:ea typeface="思源黑体 CN Regular" panose="020B0500000000000000" charset="-122"/>
                      <a:cs typeface="+mn-ea"/>
                    </a:endParaRPr>
                  </a:p>
                </p:txBody>
              </p:sp>
              <p:sp>
                <p:nvSpPr>
                  <p:cNvPr id="169" name="弧形 168"/>
                  <p:cNvSpPr/>
                  <p:nvPr>
                    <p:custDataLst>
                      <p:tags r:id="rId20"/>
                    </p:custDataLst>
                  </p:nvPr>
                </p:nvSpPr>
                <p:spPr>
                  <a:xfrm rot="5189795">
                    <a:off x="708133" y="1854050"/>
                    <a:ext cx="1096502" cy="1096502"/>
                  </a:xfrm>
                  <a:prstGeom prst="arc">
                    <a:avLst>
                      <a:gd name="adj1" fmla="val 15138664"/>
                      <a:gd name="adj2" fmla="val 14670675"/>
                    </a:avLst>
                  </a:prstGeom>
                  <a:ln w="6350">
                    <a:gradFill>
                      <a:gsLst>
                        <a:gs pos="96000">
                          <a:srgbClr val="DE352E">
                            <a:alpha val="0"/>
                          </a:srgbClr>
                        </a:gs>
                        <a:gs pos="18000">
                          <a:srgbClr val="DE352E">
                            <a:alpha val="0"/>
                          </a:srgbClr>
                        </a:gs>
                        <a:gs pos="63000">
                          <a:srgbClr val="DE352E">
                            <a:lumMod val="40000"/>
                            <a:lumOff val="60000"/>
                          </a:srgbClr>
                        </a:gs>
                      </a:gsLst>
                      <a:lin ang="5400000" scaled="1"/>
                    </a:gradFill>
                  </a:ln>
                </p:spPr>
                <p:style>
                  <a:lnRef idx="1">
                    <a:srgbClr val="DE352E"/>
                  </a:lnRef>
                  <a:fillRef idx="0">
                    <a:srgbClr val="DE352E"/>
                  </a:fillRef>
                  <a:effectRef idx="0">
                    <a:srgbClr val="DE352E"/>
                  </a:effectRef>
                  <a:fontRef idx="minor">
                    <a:srgbClr val="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solidFill>
                      <a:effectLst/>
                      <a:uLnTx/>
                      <a:uFillTx/>
                      <a:latin typeface="思源黑体 CN Regular" panose="020B0500000000000000" charset="-122"/>
                      <a:ea typeface="思源黑体 CN Regular" panose="020B0500000000000000" charset="-122"/>
                      <a:cs typeface="+mn-ea"/>
                    </a:endParaRPr>
                  </a:p>
                </p:txBody>
              </p:sp>
            </p:grpSp>
            <p:pic>
              <p:nvPicPr>
                <p:cNvPr id="2054" name="Picture 6" descr="Power plant free icon"/>
                <p:cNvPicPr>
                  <a:picLocks noChangeAspect="1" noChangeArrowheads="1"/>
                </p:cNvPicPr>
                <p:nvPr>
                  <p:custDataLst>
                    <p:tags r:id="rId17"/>
                  </p:custDataLst>
                </p:nvPr>
              </p:nvPicPr>
              <p:blipFill>
                <a:blip r:embed="rId41" cstate="print">
                  <a:extLst>
                    <a:ext uri="{BEBA8EAE-BF5A-486C-A8C5-ECC9F3942E4B}">
                      <a14:imgProps xmlns:a14="http://schemas.microsoft.com/office/drawing/2010/main">
                        <a14:imgLayer r:embed="rId4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52513" y="5138451"/>
                  <a:ext cx="407742" cy="407742"/>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74" name="直接连接符 173"/>
            <p:cNvCxnSpPr/>
            <p:nvPr>
              <p:custDataLst>
                <p:tags r:id="rId12"/>
              </p:custDataLst>
            </p:nvPr>
          </p:nvCxnSpPr>
          <p:spPr>
            <a:xfrm>
              <a:off x="2671" y="4626"/>
              <a:ext cx="5812" cy="0"/>
            </a:xfrm>
            <a:prstGeom prst="line">
              <a:avLst/>
            </a:prstGeom>
            <a:ln>
              <a:solidFill>
                <a:srgbClr val="FFFFFF">
                  <a:lumMod val="85000"/>
                </a:srgbClr>
              </a:solidFill>
            </a:ln>
          </p:spPr>
          <p:style>
            <a:lnRef idx="1">
              <a:srgbClr val="DE352E"/>
            </a:lnRef>
            <a:fillRef idx="0">
              <a:srgbClr val="DE352E"/>
            </a:fillRef>
            <a:effectRef idx="0">
              <a:srgbClr val="DE352E"/>
            </a:effectRef>
            <a:fontRef idx="minor">
              <a:srgbClr val="000000"/>
            </a:fontRef>
          </p:style>
        </p:cxnSp>
        <p:cxnSp>
          <p:nvCxnSpPr>
            <p:cNvPr id="178" name="直接连接符 177"/>
            <p:cNvCxnSpPr/>
            <p:nvPr>
              <p:custDataLst>
                <p:tags r:id="rId13"/>
              </p:custDataLst>
            </p:nvPr>
          </p:nvCxnSpPr>
          <p:spPr>
            <a:xfrm>
              <a:off x="2659" y="6693"/>
              <a:ext cx="5812" cy="0"/>
            </a:xfrm>
            <a:prstGeom prst="line">
              <a:avLst/>
            </a:prstGeom>
            <a:ln>
              <a:solidFill>
                <a:srgbClr val="FFFFFF">
                  <a:lumMod val="85000"/>
                </a:srgbClr>
              </a:solidFill>
            </a:ln>
          </p:spPr>
          <p:style>
            <a:lnRef idx="1">
              <a:srgbClr val="DE352E"/>
            </a:lnRef>
            <a:fillRef idx="0">
              <a:srgbClr val="DE352E"/>
            </a:fillRef>
            <a:effectRef idx="0">
              <a:srgbClr val="DE352E"/>
            </a:effectRef>
            <a:fontRef idx="minor">
              <a:srgbClr val="000000"/>
            </a:fontRef>
          </p:style>
        </p:cxnSp>
        <p:sp>
          <p:nvSpPr>
            <p:cNvPr id="8" name="文本框 7"/>
            <p:cNvSpPr txBox="1"/>
            <p:nvPr>
              <p:custDataLst>
                <p:tags r:id="rId14"/>
              </p:custDataLst>
            </p:nvPr>
          </p:nvSpPr>
          <p:spPr>
            <a:xfrm>
              <a:off x="4551" y="6924"/>
              <a:ext cx="3409" cy="1016"/>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rPr>
                <a:t>4.5</a:t>
              </a:r>
              <a:r>
                <a:rPr kumimoji="0" lang="zh-CN" altLang="en-US" sz="20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rPr>
                <a:t>万台（套）</a:t>
              </a:r>
            </a:p>
          </p:txBody>
        </p:sp>
        <p:cxnSp>
          <p:nvCxnSpPr>
            <p:cNvPr id="10" name="直接连接符 9"/>
            <p:cNvCxnSpPr/>
            <p:nvPr>
              <p:custDataLst>
                <p:tags r:id="rId15"/>
              </p:custDataLst>
            </p:nvPr>
          </p:nvCxnSpPr>
          <p:spPr>
            <a:xfrm>
              <a:off x="2671" y="8816"/>
              <a:ext cx="5812" cy="0"/>
            </a:xfrm>
            <a:prstGeom prst="line">
              <a:avLst/>
            </a:prstGeom>
            <a:ln>
              <a:solidFill>
                <a:srgbClr val="FFFFFF">
                  <a:lumMod val="85000"/>
                </a:srgbClr>
              </a:solidFill>
            </a:ln>
          </p:spPr>
          <p:style>
            <a:lnRef idx="1">
              <a:srgbClr val="DE352E"/>
            </a:lnRef>
            <a:fillRef idx="0">
              <a:srgbClr val="DE352E"/>
            </a:fillRef>
            <a:effectRef idx="0">
              <a:srgbClr val="DE352E"/>
            </a:effectRef>
            <a:fontRef idx="minor">
              <a:srgbClr val="000000"/>
            </a:fontRef>
          </p:style>
        </p:cxnSp>
        <p:grpSp>
          <p:nvGrpSpPr>
            <p:cNvPr id="17" name="组合 16"/>
            <p:cNvGrpSpPr/>
            <p:nvPr/>
          </p:nvGrpSpPr>
          <p:grpSpPr>
            <a:xfrm>
              <a:off x="3617" y="8792"/>
              <a:ext cx="3958" cy="1016"/>
              <a:chOff x="2197" y="7972"/>
              <a:chExt cx="3958" cy="1016"/>
            </a:xfrm>
          </p:grpSpPr>
          <p:sp>
            <p:nvSpPr>
              <p:cNvPr id="14" name="文本框 13"/>
              <p:cNvSpPr txBox="1"/>
              <p:nvPr/>
            </p:nvSpPr>
            <p:spPr>
              <a:xfrm>
                <a:off x="4191" y="7972"/>
                <a:ext cx="1964" cy="1016"/>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cs"/>
                  </a:rPr>
                  <a:t>55</a:t>
                </a:r>
                <a:r>
                  <a:rPr kumimoji="0" lang="zh-CN" altLang="en-US" sz="20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cs"/>
                  </a:rPr>
                  <a:t>亿元</a:t>
                </a:r>
                <a:endParaRPr kumimoji="0" lang="zh-CN" altLang="en-US" sz="3600" b="0"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cs"/>
                </a:endParaRPr>
              </a:p>
            </p:txBody>
          </p:sp>
          <p:sp>
            <p:nvSpPr>
              <p:cNvPr id="16" name="文本框 15"/>
              <p:cNvSpPr txBox="1"/>
              <p:nvPr/>
            </p:nvSpPr>
            <p:spPr>
              <a:xfrm>
                <a:off x="2197" y="8225"/>
                <a:ext cx="2399" cy="6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65000"/>
                        <a:lumOff val="35000"/>
                      </a:srgbClr>
                    </a:solidFill>
                    <a:effectLst/>
                    <a:uLnTx/>
                    <a:uFillTx/>
                    <a:latin typeface="思源黑体 CN Regular" panose="020B0500000000000000" charset="-122"/>
                    <a:ea typeface="思源黑体 CN Regular" panose="020B0500000000000000" charset="-122"/>
                    <a:cs typeface="+mn-cs"/>
                  </a:rPr>
                  <a:t>更新需求</a:t>
                </a:r>
              </a:p>
            </p:txBody>
          </p:sp>
        </p:grpSp>
      </p:grpSp>
      <p:sp>
        <p:nvSpPr>
          <p:cNvPr id="87" name="矩形: 圆角 86"/>
          <p:cNvSpPr/>
          <p:nvPr/>
        </p:nvSpPr>
        <p:spPr>
          <a:xfrm rot="10800000">
            <a:off x="607060" y="1922145"/>
            <a:ext cx="7081520" cy="1759585"/>
          </a:xfrm>
          <a:prstGeom prst="roundRect">
            <a:avLst>
              <a:gd name="adj" fmla="val 3741"/>
            </a:avLst>
          </a:prstGeom>
          <a:gradFill>
            <a:gsLst>
              <a:gs pos="0">
                <a:sysClr val="window" lastClr="FFFFFF"/>
              </a:gs>
              <a:gs pos="100000">
                <a:srgbClr val="0A6ADB">
                  <a:lumMod val="5000"/>
                  <a:lumOff val="95000"/>
                </a:srgbClr>
              </a:gs>
            </a:gsLst>
            <a:lin ang="2700000" scaled="1"/>
          </a:gradFill>
          <a:ln w="12700" cap="flat" cmpd="sng" algn="ctr">
            <a:noFill/>
            <a:prstDash val="solid"/>
            <a:miter lim="800000"/>
          </a:ln>
          <a:effectLst>
            <a:outerShdw blurRad="254000" dist="190500" dir="2700000" algn="tl" rotWithShape="0">
              <a:srgbClr val="0A6ADB">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等线" panose="02010600030101010101" pitchFamily="2" charset="-122"/>
              <a:cs typeface="+mn-ea"/>
            </a:endParaRPr>
          </a:p>
        </p:txBody>
      </p:sp>
      <p:sp>
        <p:nvSpPr>
          <p:cNvPr id="166" name="矩形: 圆角 165"/>
          <p:cNvSpPr/>
          <p:nvPr/>
        </p:nvSpPr>
        <p:spPr>
          <a:xfrm rot="10800000">
            <a:off x="11738610" y="7178675"/>
            <a:ext cx="10991850" cy="2564765"/>
          </a:xfrm>
          <a:prstGeom prst="roundRect">
            <a:avLst>
              <a:gd name="adj" fmla="val 3741"/>
            </a:avLst>
          </a:prstGeom>
          <a:gradFill>
            <a:gsLst>
              <a:gs pos="0">
                <a:sysClr val="window" lastClr="FFFFFF"/>
              </a:gs>
              <a:gs pos="100000">
                <a:srgbClr val="0A6ADB">
                  <a:lumMod val="5000"/>
                  <a:lumOff val="95000"/>
                </a:srgbClr>
              </a:gs>
            </a:gsLst>
            <a:lin ang="2700000" scaled="1"/>
          </a:gradFill>
          <a:ln w="12700" cap="flat" cmpd="sng" algn="ctr">
            <a:gradFill>
              <a:gsLst>
                <a:gs pos="0">
                  <a:srgbClr val="0266B4">
                    <a:lumMod val="5000"/>
                    <a:lumOff val="95000"/>
                  </a:srgbClr>
                </a:gs>
                <a:gs pos="74000">
                  <a:srgbClr val="0266B4">
                    <a:lumMod val="45000"/>
                    <a:lumOff val="55000"/>
                  </a:srgbClr>
                </a:gs>
                <a:gs pos="83000">
                  <a:srgbClr val="0266B4">
                    <a:lumMod val="45000"/>
                    <a:lumOff val="55000"/>
                  </a:srgbClr>
                </a:gs>
                <a:gs pos="100000">
                  <a:srgbClr val="0266B4">
                    <a:lumMod val="30000"/>
                    <a:lumOff val="70000"/>
                  </a:srgbClr>
                </a:gs>
              </a:gsLst>
              <a:lin ang="5400000" scaled="1"/>
            </a:gradFill>
            <a:prstDash val="solid"/>
            <a:miter lim="800000"/>
          </a:ln>
          <a:effectLst>
            <a:outerShdw blurRad="254000" dist="190500" dir="2700000" algn="tl" rotWithShape="0">
              <a:srgbClr val="70AD47">
                <a:lumMod val="7500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等线" panose="02010600030101010101" pitchFamily="2" charset="-122"/>
              <a:cs typeface="+mn-ea"/>
            </a:endParaRPr>
          </a:p>
        </p:txBody>
      </p:sp>
      <p:sp>
        <p:nvSpPr>
          <p:cNvPr id="25" name="文本框 24"/>
          <p:cNvSpPr txBox="1"/>
          <p:nvPr/>
        </p:nvSpPr>
        <p:spPr>
          <a:xfrm>
            <a:off x="11966575" y="7435850"/>
            <a:ext cx="2219325" cy="431165"/>
          </a:xfrm>
          <a:prstGeom prst="rect">
            <a:avLst/>
          </a:prstGeom>
          <a:noFill/>
        </p:spPr>
        <p:txBody>
          <a:bodyPr wrap="square" anchor="ctr" anchorCtr="0">
            <a:spAutoFit/>
          </a:bodyPr>
          <a:lstStyle>
            <a:defPPr>
              <a:defRPr lang="zh-CN"/>
            </a:defPPr>
            <a:lvl1pPr marR="0" lvl="0" indent="0" fontAlgn="base">
              <a:lnSpc>
                <a:spcPct val="100000"/>
              </a:lnSpc>
              <a:spcBef>
                <a:spcPts val="0"/>
              </a:spcBef>
              <a:spcAft>
                <a:spcPts val="0"/>
              </a:spcAft>
              <a:buClrTx/>
              <a:buSzTx/>
              <a:buFontTx/>
              <a:buNone/>
              <a:defRPr kumimoji="0" sz="2000" b="0" i="0" u="none" strike="noStrike" cap="none" spc="0" normalizeH="0" baseline="0">
                <a:ln>
                  <a:noFill/>
                </a:ln>
                <a:gradFill>
                  <a:gsLst>
                    <a:gs pos="0">
                      <a:srgbClr val="0266B4"/>
                    </a:gs>
                    <a:gs pos="100000">
                      <a:srgbClr val="0266B4">
                        <a:lumMod val="75000"/>
                      </a:srgbClr>
                    </a:gs>
                  </a:gsLst>
                  <a:lin ang="2700000" scaled="1"/>
                </a:gradFill>
                <a:effectLst/>
                <a:uLnTx/>
                <a:uFillTx/>
                <a:latin typeface="OPPOSans B" panose="00020600040101010101" pitchFamily="18" charset="-122"/>
                <a:ea typeface="OPPOSans B" panose="00020600040101010101" pitchFamily="18" charset="-122"/>
                <a:cs typeface="OPPOSans B" panose="00020600040101010101" pitchFamily="18" charset="-122"/>
              </a:defRPr>
            </a:lvl1pPr>
          </a:lstStyle>
          <a:p>
            <a:pPr>
              <a:defRPr/>
            </a:pPr>
            <a:r>
              <a:rPr lang="zh-CN" altLang="en-US" sz="2200" dirty="0">
                <a:solidFill>
                  <a:srgbClr val="00B050"/>
                </a:solidFill>
                <a:latin typeface="Impact" panose="020B0806030902050204" charset="0"/>
                <a:ea typeface="HarmonyOS Sans SC Black" panose="00000A00000000000000" pitchFamily="2" charset="-122"/>
                <a:cs typeface="OPPOSans H" panose="00020600040101010101" pitchFamily="18" charset="-122"/>
                <a:sym typeface="HarmonyOS Sans SC Black" panose="00000A00000000000000" pitchFamily="2" charset="-122"/>
              </a:rPr>
              <a:t>年度拟投产项目</a:t>
            </a:r>
          </a:p>
        </p:txBody>
      </p:sp>
      <p:cxnSp>
        <p:nvCxnSpPr>
          <p:cNvPr id="172" name="直接连接符 171"/>
          <p:cNvCxnSpPr/>
          <p:nvPr/>
        </p:nvCxnSpPr>
        <p:spPr>
          <a:xfrm>
            <a:off x="11966575" y="7926070"/>
            <a:ext cx="10547985" cy="0"/>
          </a:xfrm>
          <a:prstGeom prst="line">
            <a:avLst/>
          </a:prstGeom>
          <a:noFill/>
          <a:ln w="15875" cap="flat" cmpd="sng" algn="ctr">
            <a:gradFill flip="none" rotWithShape="1">
              <a:gsLst>
                <a:gs pos="0">
                  <a:srgbClr val="00B050"/>
                </a:gs>
                <a:gs pos="58000">
                  <a:srgbClr val="C00000"/>
                </a:gs>
                <a:gs pos="84000">
                  <a:srgbClr val="7030A0"/>
                </a:gs>
              </a:gsLst>
              <a:lin ang="0" scaled="1"/>
              <a:tileRect/>
            </a:gradFill>
            <a:prstDash val="solid"/>
            <a:miter lim="800000"/>
          </a:ln>
          <a:effectLst/>
        </p:spPr>
      </p:cxnSp>
      <p:sp>
        <p:nvSpPr>
          <p:cNvPr id="189" name="文本框 188"/>
          <p:cNvSpPr txBox="1"/>
          <p:nvPr/>
        </p:nvSpPr>
        <p:spPr>
          <a:xfrm>
            <a:off x="12044045" y="8872220"/>
            <a:ext cx="1116330" cy="369570"/>
          </a:xfrm>
          <a:prstGeom prst="rect">
            <a:avLst/>
          </a:prstGeom>
          <a:noFill/>
        </p:spPr>
        <p:txBody>
          <a:bodyPr wrap="square">
            <a:spAutoFit/>
          </a:bodyPr>
          <a:lstStyle/>
          <a:p>
            <a:pPr>
              <a:defRPr/>
            </a:pPr>
            <a:r>
              <a:rPr lang="zh-CN" altLang="en-US" dirty="0">
                <a:solidFill>
                  <a:prstClr val="black">
                    <a:lumMod val="85000"/>
                    <a:lumOff val="15000"/>
                  </a:prstClr>
                </a:solidFill>
                <a:ea typeface="HarmonyOS Sans SC" panose="00000800000000000000" pitchFamily="2" charset="-122"/>
                <a:cs typeface="OPPOSans R" panose="00020600040101010101" pitchFamily="18" charset="-122"/>
                <a:sym typeface="HarmonyOS Sans SC" panose="00000800000000000000" pitchFamily="2" charset="-122"/>
              </a:rPr>
              <a:t>竣工投产</a:t>
            </a:r>
          </a:p>
        </p:txBody>
      </p:sp>
      <p:sp>
        <p:nvSpPr>
          <p:cNvPr id="190" name="文本框 189"/>
          <p:cNvSpPr txBox="1"/>
          <p:nvPr/>
        </p:nvSpPr>
        <p:spPr>
          <a:xfrm>
            <a:off x="12044045" y="8401685"/>
            <a:ext cx="1167130" cy="461645"/>
          </a:xfrm>
          <a:prstGeom prst="rect">
            <a:avLst/>
          </a:prstGeom>
          <a:noFill/>
        </p:spPr>
        <p:txBody>
          <a:bodyPr wrap="square">
            <a:spAutoFit/>
          </a:bodyPr>
          <a:lstStyle/>
          <a:p>
            <a:pPr>
              <a:defRPr/>
            </a:pPr>
            <a:r>
              <a:rPr lang="en-US" altLang="zh-CN" sz="2400" dirty="0">
                <a:solidFill>
                  <a:srgbClr val="70AD47">
                    <a:lumMod val="75000"/>
                  </a:srgbClr>
                </a:solidFill>
                <a:ea typeface="HarmonyOS Sans SC" panose="00000800000000000000" pitchFamily="2" charset="-122"/>
                <a:cs typeface="OPPOSans B" panose="00020600040101010101" pitchFamily="18" charset="-122"/>
                <a:sym typeface="HarmonyOS Sans SC" panose="00000800000000000000" pitchFamily="2" charset="-122"/>
              </a:rPr>
              <a:t>62</a:t>
            </a:r>
            <a:r>
              <a:rPr lang="zh-CN" altLang="en-US" sz="1600" dirty="0">
                <a:solidFill>
                  <a:srgbClr val="70AD47">
                    <a:lumMod val="75000"/>
                  </a:srgbClr>
                </a:solidFill>
                <a:ea typeface="HarmonyOS Sans SC" panose="00000800000000000000" pitchFamily="2" charset="-122"/>
                <a:cs typeface="OPPOSans B" panose="00020600040101010101" pitchFamily="18" charset="-122"/>
                <a:sym typeface="HarmonyOS Sans SC" panose="00000800000000000000" pitchFamily="2" charset="-122"/>
              </a:rPr>
              <a:t>个</a:t>
            </a:r>
          </a:p>
        </p:txBody>
      </p:sp>
      <p:sp>
        <p:nvSpPr>
          <p:cNvPr id="191" name="文本框 190"/>
          <p:cNvSpPr txBox="1"/>
          <p:nvPr/>
        </p:nvSpPr>
        <p:spPr>
          <a:xfrm>
            <a:off x="13075920" y="8127365"/>
            <a:ext cx="1539240" cy="461645"/>
          </a:xfrm>
          <a:prstGeom prst="rect">
            <a:avLst/>
          </a:prstGeom>
          <a:noFill/>
        </p:spPr>
        <p:txBody>
          <a:bodyPr wrap="square">
            <a:spAutoFit/>
          </a:bodyPr>
          <a:lstStyle/>
          <a:p>
            <a:pPr>
              <a:defRPr/>
            </a:pPr>
            <a:r>
              <a:rPr lang="zh-CN" altLang="en-US" sz="2400" b="1" dirty="0">
                <a:solidFill>
                  <a:srgbClr val="70AD47">
                    <a:lumMod val="75000"/>
                  </a:srgbClr>
                </a:solidFill>
                <a:cs typeface="OPPOSans B" panose="00020600040101010101" pitchFamily="18" charset="-122"/>
                <a:sym typeface="HarmonyOS Sans SC" panose="00000800000000000000" pitchFamily="2" charset="-122"/>
              </a:rPr>
              <a:t>新增产值</a:t>
            </a:r>
            <a:endParaRPr lang="zh-CN" altLang="en-US" sz="1400" b="1" dirty="0">
              <a:solidFill>
                <a:srgbClr val="70AD47">
                  <a:lumMod val="75000"/>
                </a:srgbClr>
              </a:solidFill>
              <a:cs typeface="OPPOSans B" panose="00020600040101010101" pitchFamily="18" charset="-122"/>
              <a:sym typeface="HarmonyOS Sans SC" panose="00000800000000000000" pitchFamily="2" charset="-122"/>
            </a:endParaRPr>
          </a:p>
        </p:txBody>
      </p:sp>
      <p:sp>
        <p:nvSpPr>
          <p:cNvPr id="192" name="椭圆 191"/>
          <p:cNvSpPr/>
          <p:nvPr/>
        </p:nvSpPr>
        <p:spPr>
          <a:xfrm>
            <a:off x="13248640" y="8672830"/>
            <a:ext cx="937260" cy="937260"/>
          </a:xfrm>
          <a:prstGeom prst="ellipse">
            <a:avLst/>
          </a:prstGeom>
          <a:gradFill flip="none" rotWithShape="1">
            <a:gsLst>
              <a:gs pos="100000">
                <a:srgbClr val="70AD47">
                  <a:lumMod val="50000"/>
                </a:srgbClr>
              </a:gs>
              <a:gs pos="77000">
                <a:srgbClr val="70AD47">
                  <a:lumMod val="75000"/>
                </a:srgbClr>
              </a:gs>
              <a:gs pos="17000">
                <a:srgbClr val="70AD47">
                  <a:lumMod val="20000"/>
                  <a:lumOff val="80000"/>
                </a:srgbClr>
              </a:gs>
            </a:gsLst>
            <a:path path="circle">
              <a:fillToRect r="100000" b="100000"/>
            </a:path>
            <a:tileRect l="-100000" t="-100000"/>
          </a:gradFill>
          <a:ln w="12700" cap="flat" cmpd="sng" algn="ctr">
            <a:noFill/>
            <a:prstDash val="solid"/>
            <a:miter lim="800000"/>
          </a:ln>
          <a:effectLst>
            <a:outerShdw blurRad="279400" dist="241300" dir="2700000" algn="tl" rotWithShape="0">
              <a:srgbClr val="0F73C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ea typeface="思源黑体 CN Regular" panose="020B0500000000000000" charset="-122"/>
              <a:cs typeface="+mn-ea"/>
            </a:endParaRPr>
          </a:p>
        </p:txBody>
      </p:sp>
      <p:sp>
        <p:nvSpPr>
          <p:cNvPr id="193" name="文本框 192"/>
          <p:cNvSpPr txBox="1"/>
          <p:nvPr/>
        </p:nvSpPr>
        <p:spPr>
          <a:xfrm>
            <a:off x="13324205" y="8941435"/>
            <a:ext cx="977265" cy="400050"/>
          </a:xfrm>
          <a:prstGeom prst="rect">
            <a:avLst/>
          </a:prstGeom>
          <a:noFill/>
        </p:spPr>
        <p:txBody>
          <a:bodyPr wrap="square">
            <a:spAutoFit/>
          </a:bodyPr>
          <a:lstStyle/>
          <a:p>
            <a:pPr>
              <a:defRPr/>
            </a:pPr>
            <a:r>
              <a:rPr lang="en-US" altLang="zh-CN" sz="2000" dirty="0">
                <a:solidFill>
                  <a:sysClr val="window" lastClr="FFFFFF"/>
                </a:solidFill>
                <a:ea typeface="HarmonyOS Sans SC" panose="00000800000000000000" pitchFamily="2" charset="-122"/>
                <a:cs typeface="OPPOSans B" panose="00020600040101010101" pitchFamily="18" charset="-122"/>
                <a:sym typeface="HarmonyOS Sans SC" panose="00000800000000000000" pitchFamily="2" charset="-122"/>
              </a:rPr>
              <a:t>33</a:t>
            </a:r>
            <a:r>
              <a:rPr lang="zh-CN" altLang="en-US" sz="1400" dirty="0">
                <a:solidFill>
                  <a:sysClr val="window" lastClr="FFFFFF"/>
                </a:solidFill>
                <a:ea typeface="HarmonyOS Sans SC" panose="00000800000000000000" pitchFamily="2" charset="-122"/>
                <a:cs typeface="OPPOSans B" panose="00020600040101010101" pitchFamily="18" charset="-122"/>
                <a:sym typeface="HarmonyOS Sans SC" panose="00000800000000000000" pitchFamily="2" charset="-122"/>
              </a:rPr>
              <a:t>亿元</a:t>
            </a:r>
          </a:p>
        </p:txBody>
      </p:sp>
      <p:sp>
        <p:nvSpPr>
          <p:cNvPr id="194" name="文本框 193"/>
          <p:cNvSpPr txBox="1"/>
          <p:nvPr/>
        </p:nvSpPr>
        <p:spPr>
          <a:xfrm>
            <a:off x="14731365" y="8916035"/>
            <a:ext cx="1116330" cy="369570"/>
          </a:xfrm>
          <a:prstGeom prst="rect">
            <a:avLst/>
          </a:prstGeom>
          <a:noFill/>
        </p:spPr>
        <p:txBody>
          <a:bodyPr wrap="square">
            <a:spAutoFit/>
          </a:bodyPr>
          <a:lstStyle/>
          <a:p>
            <a:pPr>
              <a:defRPr/>
            </a:pPr>
            <a:r>
              <a:rPr lang="zh-CN" altLang="en-US" dirty="0">
                <a:solidFill>
                  <a:prstClr val="black">
                    <a:lumMod val="85000"/>
                    <a:lumOff val="15000"/>
                  </a:prstClr>
                </a:solidFill>
                <a:ea typeface="HarmonyOS Sans SC" panose="00000800000000000000" pitchFamily="2" charset="-122"/>
                <a:cs typeface="OPPOSans R" panose="00020600040101010101" pitchFamily="18" charset="-122"/>
                <a:sym typeface="HarmonyOS Sans SC" panose="00000800000000000000" pitchFamily="2" charset="-122"/>
              </a:rPr>
              <a:t>累计争取</a:t>
            </a:r>
          </a:p>
        </p:txBody>
      </p:sp>
      <p:sp>
        <p:nvSpPr>
          <p:cNvPr id="195" name="文本框 194"/>
          <p:cNvSpPr txBox="1"/>
          <p:nvPr/>
        </p:nvSpPr>
        <p:spPr>
          <a:xfrm>
            <a:off x="14731365" y="8444865"/>
            <a:ext cx="1167130" cy="461645"/>
          </a:xfrm>
          <a:prstGeom prst="rect">
            <a:avLst/>
          </a:prstGeom>
          <a:noFill/>
        </p:spPr>
        <p:txBody>
          <a:bodyPr wrap="square">
            <a:spAutoFit/>
          </a:bodyPr>
          <a:lstStyle/>
          <a:p>
            <a:pPr>
              <a:defRPr/>
            </a:pPr>
            <a:r>
              <a:rPr lang="en-US" altLang="zh-CN" sz="2400" dirty="0">
                <a:solidFill>
                  <a:srgbClr val="C00000"/>
                </a:solidFill>
                <a:ea typeface="HarmonyOS Sans SC" panose="00000800000000000000" pitchFamily="2" charset="-122"/>
                <a:cs typeface="OPPOSans B" panose="00020600040101010101" pitchFamily="18" charset="-122"/>
                <a:sym typeface="HarmonyOS Sans SC" panose="00000800000000000000" pitchFamily="2" charset="-122"/>
              </a:rPr>
              <a:t>22</a:t>
            </a:r>
            <a:r>
              <a:rPr lang="zh-CN" altLang="en-US" sz="1600" dirty="0">
                <a:solidFill>
                  <a:srgbClr val="C00000"/>
                </a:solidFill>
                <a:ea typeface="HarmonyOS Sans SC" panose="00000800000000000000" pitchFamily="2" charset="-122"/>
                <a:cs typeface="OPPOSans B" panose="00020600040101010101" pitchFamily="18" charset="-122"/>
                <a:sym typeface="HarmonyOS Sans SC" panose="00000800000000000000" pitchFamily="2" charset="-122"/>
              </a:rPr>
              <a:t>个</a:t>
            </a:r>
          </a:p>
        </p:txBody>
      </p:sp>
      <p:sp>
        <p:nvSpPr>
          <p:cNvPr id="196" name="文本框 195"/>
          <p:cNvSpPr txBox="1"/>
          <p:nvPr/>
        </p:nvSpPr>
        <p:spPr>
          <a:xfrm>
            <a:off x="15763240" y="8170545"/>
            <a:ext cx="1539240" cy="461645"/>
          </a:xfrm>
          <a:prstGeom prst="rect">
            <a:avLst/>
          </a:prstGeom>
          <a:noFill/>
        </p:spPr>
        <p:txBody>
          <a:bodyPr wrap="square">
            <a:spAutoFit/>
          </a:bodyPr>
          <a:lstStyle/>
          <a:p>
            <a:pPr>
              <a:defRPr/>
            </a:pPr>
            <a:r>
              <a:rPr lang="zh-CN" altLang="en-US" sz="2400" b="1" dirty="0">
                <a:solidFill>
                  <a:srgbClr val="C00000"/>
                </a:solidFill>
                <a:cs typeface="OPPOSans B" panose="00020600040101010101" pitchFamily="18" charset="-122"/>
                <a:sym typeface="HarmonyOS Sans SC" panose="00000800000000000000" pitchFamily="2" charset="-122"/>
              </a:rPr>
              <a:t>下达资金</a:t>
            </a:r>
            <a:endParaRPr lang="zh-CN" altLang="en-US" sz="1400" b="1" dirty="0">
              <a:solidFill>
                <a:srgbClr val="C00000"/>
              </a:solidFill>
              <a:cs typeface="OPPOSans B" panose="00020600040101010101" pitchFamily="18" charset="-122"/>
              <a:sym typeface="HarmonyOS Sans SC" panose="00000800000000000000" pitchFamily="2" charset="-122"/>
            </a:endParaRPr>
          </a:p>
        </p:txBody>
      </p:sp>
      <p:sp>
        <p:nvSpPr>
          <p:cNvPr id="200" name="文本框 199"/>
          <p:cNvSpPr txBox="1"/>
          <p:nvPr/>
        </p:nvSpPr>
        <p:spPr>
          <a:xfrm>
            <a:off x="14653260" y="7435850"/>
            <a:ext cx="2219325" cy="431165"/>
          </a:xfrm>
          <a:prstGeom prst="rect">
            <a:avLst/>
          </a:prstGeom>
          <a:noFill/>
        </p:spPr>
        <p:txBody>
          <a:bodyPr wrap="square" anchor="ctr" anchorCtr="0">
            <a:spAutoFit/>
          </a:bodyPr>
          <a:lstStyle>
            <a:defPPr>
              <a:defRPr lang="zh-CN"/>
            </a:defPPr>
            <a:lvl1pPr marR="0" lvl="0" indent="0" fontAlgn="base">
              <a:lnSpc>
                <a:spcPct val="100000"/>
              </a:lnSpc>
              <a:spcBef>
                <a:spcPts val="0"/>
              </a:spcBef>
              <a:spcAft>
                <a:spcPts val="0"/>
              </a:spcAft>
              <a:buClrTx/>
              <a:buSzTx/>
              <a:buFontTx/>
              <a:buNone/>
              <a:defRPr kumimoji="0" sz="2000" b="0" i="0" u="none" strike="noStrike" cap="none" spc="0" normalizeH="0" baseline="0">
                <a:ln>
                  <a:noFill/>
                </a:ln>
                <a:gradFill>
                  <a:gsLst>
                    <a:gs pos="0">
                      <a:srgbClr val="0266B4"/>
                    </a:gs>
                    <a:gs pos="100000">
                      <a:srgbClr val="0266B4">
                        <a:lumMod val="75000"/>
                      </a:srgbClr>
                    </a:gs>
                  </a:gsLst>
                  <a:lin ang="2700000" scaled="1"/>
                </a:gradFill>
                <a:effectLst/>
                <a:uLnTx/>
                <a:uFillTx/>
                <a:latin typeface="OPPOSans B" panose="00020600040101010101" pitchFamily="18" charset="-122"/>
                <a:ea typeface="OPPOSans B" panose="00020600040101010101" pitchFamily="18" charset="-122"/>
                <a:cs typeface="OPPOSans B" panose="00020600040101010101" pitchFamily="18" charset="-122"/>
              </a:defRPr>
            </a:lvl1pPr>
          </a:lstStyle>
          <a:p>
            <a:pPr>
              <a:defRPr/>
            </a:pPr>
            <a:r>
              <a:rPr lang="zh-CN" altLang="en-US" sz="2200" dirty="0">
                <a:solidFill>
                  <a:srgbClr val="C00000"/>
                </a:solidFill>
                <a:latin typeface="Impact" panose="020B0806030902050204" charset="0"/>
                <a:ea typeface="HarmonyOS Sans SC Black" panose="00000A00000000000000" pitchFamily="2" charset="-122"/>
                <a:cs typeface="OPPOSans H" panose="00020600040101010101" pitchFamily="18" charset="-122"/>
                <a:sym typeface="HarmonyOS Sans SC Black" panose="00000A00000000000000" pitchFamily="2" charset="-122"/>
              </a:rPr>
              <a:t>增发国债项目</a:t>
            </a:r>
          </a:p>
        </p:txBody>
      </p:sp>
      <p:sp>
        <p:nvSpPr>
          <p:cNvPr id="201" name="椭圆 200"/>
          <p:cNvSpPr/>
          <p:nvPr/>
        </p:nvSpPr>
        <p:spPr>
          <a:xfrm>
            <a:off x="16022955" y="8655685"/>
            <a:ext cx="937260" cy="937260"/>
          </a:xfrm>
          <a:prstGeom prst="ellipse">
            <a:avLst/>
          </a:prstGeom>
          <a:gradFill flip="none" rotWithShape="1">
            <a:gsLst>
              <a:gs pos="100000">
                <a:srgbClr val="ED7D31">
                  <a:lumMod val="50000"/>
                </a:srgbClr>
              </a:gs>
              <a:gs pos="77000">
                <a:srgbClr val="C00000"/>
              </a:gs>
              <a:gs pos="17000">
                <a:srgbClr val="ED7D31">
                  <a:lumMod val="20000"/>
                  <a:lumOff val="80000"/>
                </a:srgbClr>
              </a:gs>
            </a:gsLst>
            <a:path path="circle">
              <a:fillToRect r="100000" b="100000"/>
            </a:path>
            <a:tileRect l="-100000" t="-100000"/>
          </a:gradFill>
          <a:ln w="12700" cap="flat" cmpd="sng" algn="ctr">
            <a:noFill/>
            <a:prstDash val="solid"/>
            <a:miter lim="800000"/>
          </a:ln>
          <a:effectLst>
            <a:outerShdw blurRad="279400" dist="241300" dir="2700000" algn="tl" rotWithShape="0">
              <a:srgbClr val="0F73C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ea typeface="思源黑体 CN Regular" panose="020B0500000000000000" charset="-122"/>
              <a:cs typeface="+mn-ea"/>
            </a:endParaRPr>
          </a:p>
        </p:txBody>
      </p:sp>
      <p:sp>
        <p:nvSpPr>
          <p:cNvPr id="202" name="文本框 201"/>
          <p:cNvSpPr txBox="1"/>
          <p:nvPr/>
        </p:nvSpPr>
        <p:spPr>
          <a:xfrm>
            <a:off x="16098520" y="8924290"/>
            <a:ext cx="977265" cy="400050"/>
          </a:xfrm>
          <a:prstGeom prst="rect">
            <a:avLst/>
          </a:prstGeom>
          <a:noFill/>
        </p:spPr>
        <p:txBody>
          <a:bodyPr wrap="square">
            <a:spAutoFit/>
          </a:bodyPr>
          <a:lstStyle/>
          <a:p>
            <a:pPr>
              <a:defRPr/>
            </a:pPr>
            <a:r>
              <a:rPr lang="en-US" altLang="zh-CN" sz="2000" dirty="0">
                <a:solidFill>
                  <a:sysClr val="window" lastClr="FFFFFF"/>
                </a:solidFill>
                <a:ea typeface="HarmonyOS Sans SC" panose="00000800000000000000" pitchFamily="2" charset="-122"/>
                <a:cs typeface="OPPOSans B" panose="00020600040101010101" pitchFamily="18" charset="-122"/>
                <a:sym typeface="HarmonyOS Sans SC" panose="00000800000000000000" pitchFamily="2" charset="-122"/>
              </a:rPr>
              <a:t>30</a:t>
            </a:r>
            <a:r>
              <a:rPr lang="zh-CN" altLang="en-US" sz="1400" dirty="0">
                <a:solidFill>
                  <a:sysClr val="window" lastClr="FFFFFF"/>
                </a:solidFill>
                <a:ea typeface="HarmonyOS Sans SC" panose="00000800000000000000" pitchFamily="2" charset="-122"/>
                <a:cs typeface="OPPOSans B" panose="00020600040101010101" pitchFamily="18" charset="-122"/>
                <a:sym typeface="HarmonyOS Sans SC" panose="00000800000000000000" pitchFamily="2" charset="-122"/>
              </a:rPr>
              <a:t>亿元</a:t>
            </a:r>
          </a:p>
        </p:txBody>
      </p:sp>
      <p:pic>
        <p:nvPicPr>
          <p:cNvPr id="208" name="图片 207"/>
          <p:cNvPicPr>
            <a:picLocks noChangeAspect="1"/>
          </p:cNvPicPr>
          <p:nvPr/>
        </p:nvPicPr>
        <p:blipFill>
          <a:blip r:embed="rId43"/>
          <a:stretch>
            <a:fillRect/>
          </a:stretch>
        </p:blipFill>
        <p:spPr>
          <a:xfrm>
            <a:off x="17151350" y="8453120"/>
            <a:ext cx="2512695" cy="902970"/>
          </a:xfrm>
          <a:prstGeom prst="rect">
            <a:avLst/>
          </a:prstGeom>
        </p:spPr>
      </p:pic>
      <p:sp>
        <p:nvSpPr>
          <p:cNvPr id="209" name="文本框 208"/>
          <p:cNvSpPr txBox="1"/>
          <p:nvPr/>
        </p:nvSpPr>
        <p:spPr>
          <a:xfrm>
            <a:off x="19669760" y="7435850"/>
            <a:ext cx="2219325" cy="431165"/>
          </a:xfrm>
          <a:prstGeom prst="rect">
            <a:avLst/>
          </a:prstGeom>
          <a:noFill/>
        </p:spPr>
        <p:txBody>
          <a:bodyPr wrap="square" anchor="ctr" anchorCtr="0">
            <a:spAutoFit/>
          </a:bodyPr>
          <a:lstStyle>
            <a:defPPr>
              <a:defRPr lang="zh-CN"/>
            </a:defPPr>
            <a:lvl1pPr marR="0" lvl="0" indent="0" fontAlgn="base">
              <a:lnSpc>
                <a:spcPct val="100000"/>
              </a:lnSpc>
              <a:spcBef>
                <a:spcPts val="0"/>
              </a:spcBef>
              <a:spcAft>
                <a:spcPts val="0"/>
              </a:spcAft>
              <a:buClrTx/>
              <a:buSzTx/>
              <a:buFontTx/>
              <a:buNone/>
              <a:defRPr kumimoji="0" sz="2000" b="0" i="0" u="none" strike="noStrike" cap="none" spc="0" normalizeH="0" baseline="0">
                <a:ln>
                  <a:noFill/>
                </a:ln>
                <a:gradFill>
                  <a:gsLst>
                    <a:gs pos="0">
                      <a:srgbClr val="0266B4"/>
                    </a:gs>
                    <a:gs pos="100000">
                      <a:srgbClr val="0266B4">
                        <a:lumMod val="75000"/>
                      </a:srgbClr>
                    </a:gs>
                  </a:gsLst>
                  <a:lin ang="2700000" scaled="1"/>
                </a:gradFill>
                <a:effectLst/>
                <a:uLnTx/>
                <a:uFillTx/>
                <a:latin typeface="OPPOSans B" panose="00020600040101010101" pitchFamily="18" charset="-122"/>
                <a:ea typeface="OPPOSans B" panose="00020600040101010101" pitchFamily="18" charset="-122"/>
                <a:cs typeface="OPPOSans B" panose="00020600040101010101" pitchFamily="18" charset="-122"/>
              </a:defRPr>
            </a:lvl1pPr>
          </a:lstStyle>
          <a:p>
            <a:pPr>
              <a:defRPr/>
            </a:pPr>
            <a:r>
              <a:rPr lang="zh-CN" altLang="en-US" sz="2200" dirty="0">
                <a:solidFill>
                  <a:srgbClr val="7030A0"/>
                </a:solidFill>
                <a:latin typeface="Impact" panose="020B0806030902050204" charset="0"/>
                <a:ea typeface="HarmonyOS Sans SC Black" panose="00000A00000000000000" pitchFamily="2" charset="-122"/>
                <a:cs typeface="OPPOSans H" panose="00020600040101010101" pitchFamily="18" charset="-122"/>
                <a:sym typeface="HarmonyOS Sans SC Black" panose="00000A00000000000000" pitchFamily="2" charset="-122"/>
              </a:rPr>
              <a:t>专项债项目</a:t>
            </a:r>
          </a:p>
        </p:txBody>
      </p:sp>
      <p:sp>
        <p:nvSpPr>
          <p:cNvPr id="210" name="文本框 209"/>
          <p:cNvSpPr txBox="1"/>
          <p:nvPr/>
        </p:nvSpPr>
        <p:spPr>
          <a:xfrm>
            <a:off x="19855180" y="8872220"/>
            <a:ext cx="1116330" cy="369570"/>
          </a:xfrm>
          <a:prstGeom prst="rect">
            <a:avLst/>
          </a:prstGeom>
          <a:noFill/>
        </p:spPr>
        <p:txBody>
          <a:bodyPr wrap="square">
            <a:spAutoFit/>
          </a:bodyPr>
          <a:lstStyle/>
          <a:p>
            <a:pPr>
              <a:defRPr/>
            </a:pPr>
            <a:r>
              <a:rPr lang="zh-CN" altLang="en-US" dirty="0">
                <a:solidFill>
                  <a:prstClr val="black">
                    <a:lumMod val="85000"/>
                    <a:lumOff val="15000"/>
                  </a:prstClr>
                </a:solidFill>
                <a:ea typeface="HarmonyOS Sans SC" panose="00000800000000000000" pitchFamily="2" charset="-122"/>
                <a:cs typeface="OPPOSans R" panose="00020600040101010101" pitchFamily="18" charset="-122"/>
                <a:sym typeface="HarmonyOS Sans SC" panose="00000800000000000000" pitchFamily="2" charset="-122"/>
              </a:rPr>
              <a:t>通过审核</a:t>
            </a:r>
          </a:p>
        </p:txBody>
      </p:sp>
      <p:sp>
        <p:nvSpPr>
          <p:cNvPr id="211" name="文本框 210"/>
          <p:cNvSpPr txBox="1"/>
          <p:nvPr/>
        </p:nvSpPr>
        <p:spPr>
          <a:xfrm>
            <a:off x="19855180" y="8401685"/>
            <a:ext cx="1167130" cy="461645"/>
          </a:xfrm>
          <a:prstGeom prst="rect">
            <a:avLst/>
          </a:prstGeom>
          <a:noFill/>
        </p:spPr>
        <p:txBody>
          <a:bodyPr wrap="square">
            <a:spAutoFit/>
          </a:bodyPr>
          <a:lstStyle/>
          <a:p>
            <a:pPr>
              <a:defRPr/>
            </a:pPr>
            <a:r>
              <a:rPr lang="en-US" altLang="zh-CN" sz="2400" dirty="0">
                <a:solidFill>
                  <a:srgbClr val="7030A0"/>
                </a:solidFill>
                <a:ea typeface="HarmonyOS Sans SC" panose="00000800000000000000" pitchFamily="2" charset="-122"/>
                <a:cs typeface="OPPOSans B" panose="00020600040101010101" pitchFamily="18" charset="-122"/>
                <a:sym typeface="HarmonyOS Sans SC" panose="00000800000000000000" pitchFamily="2" charset="-122"/>
              </a:rPr>
              <a:t>263</a:t>
            </a:r>
            <a:r>
              <a:rPr lang="zh-CN" altLang="en-US" sz="1600" dirty="0">
                <a:solidFill>
                  <a:srgbClr val="7030A0"/>
                </a:solidFill>
                <a:ea typeface="HarmonyOS Sans SC" panose="00000800000000000000" pitchFamily="2" charset="-122"/>
                <a:cs typeface="OPPOSans B" panose="00020600040101010101" pitchFamily="18" charset="-122"/>
                <a:sym typeface="HarmonyOS Sans SC" panose="00000800000000000000" pitchFamily="2" charset="-122"/>
              </a:rPr>
              <a:t>个</a:t>
            </a:r>
          </a:p>
        </p:txBody>
      </p:sp>
      <p:grpSp>
        <p:nvGrpSpPr>
          <p:cNvPr id="214" name="组合 213"/>
          <p:cNvGrpSpPr/>
          <p:nvPr/>
        </p:nvGrpSpPr>
        <p:grpSpPr>
          <a:xfrm>
            <a:off x="21022310" y="8434070"/>
            <a:ext cx="1647825" cy="937260"/>
            <a:chOff x="9877699" y="5446238"/>
            <a:chExt cx="1647551" cy="937179"/>
          </a:xfrm>
        </p:grpSpPr>
        <p:sp>
          <p:nvSpPr>
            <p:cNvPr id="213" name="矩形: 圆角 212"/>
            <p:cNvSpPr/>
            <p:nvPr/>
          </p:nvSpPr>
          <p:spPr>
            <a:xfrm>
              <a:off x="9877699" y="5446238"/>
              <a:ext cx="1641201" cy="937179"/>
            </a:xfrm>
            <a:prstGeom prst="roundRect">
              <a:avLst>
                <a:gd name="adj" fmla="val 3591"/>
              </a:avLst>
            </a:prstGeom>
            <a:solidFill>
              <a:srgbClr val="E7EAF2"/>
            </a:solidFill>
            <a:ln>
              <a:solidFill>
                <a:srgbClr val="7030A0"/>
              </a:solidFill>
              <a:prstDash val="sysDot"/>
            </a:ln>
          </p:spPr>
          <p:style>
            <a:lnRef idx="2">
              <a:srgbClr val="0266B4">
                <a:shade val="15000"/>
              </a:srgbClr>
            </a:lnRef>
            <a:fillRef idx="1">
              <a:srgbClr val="0266B4"/>
            </a:fillRef>
            <a:effectRef idx="0">
              <a:srgbClr val="0266B4"/>
            </a:effectRef>
            <a:fontRef idx="minor">
              <a:sysClr val="window" lastClr="FFFFFF"/>
            </a:fontRef>
          </p:style>
          <p:txBody>
            <a:bodyPr rtlCol="0" anchor="ctr"/>
            <a:lstStyle/>
            <a:p>
              <a:pPr algn="ctr"/>
              <a:endParaRPr lang="zh-CN" altLang="en-US">
                <a:solidFill>
                  <a:sysClr val="window" lastClr="FFFFFF"/>
                </a:solidFill>
                <a:latin typeface="Impact" panose="020B0806030902050204" charset="0"/>
                <a:ea typeface="微软雅黑" panose="020B0503020204020204" charset="-122"/>
              </a:endParaRPr>
            </a:p>
          </p:txBody>
        </p:sp>
        <p:sp>
          <p:nvSpPr>
            <p:cNvPr id="212" name="文本框 211"/>
            <p:cNvSpPr txBox="1"/>
            <p:nvPr/>
          </p:nvSpPr>
          <p:spPr>
            <a:xfrm>
              <a:off x="9953604" y="5659764"/>
              <a:ext cx="1571646" cy="458908"/>
            </a:xfrm>
            <a:prstGeom prst="rect">
              <a:avLst/>
            </a:prstGeom>
            <a:noFill/>
          </p:spPr>
          <p:txBody>
            <a:bodyPr wrap="square">
              <a:spAutoFit/>
            </a:bodyPr>
            <a:lstStyle/>
            <a:p>
              <a:pPr>
                <a:lnSpc>
                  <a:spcPct val="150000"/>
                </a:lnSpc>
                <a:buClr>
                  <a:srgbClr val="C00000"/>
                </a:buClr>
              </a:pPr>
              <a:r>
                <a:rPr kumimoji="0" lang="zh-CN" altLang="en-US" b="0" i="0" u="none" strike="noStrike" kern="1200" cap="none" spc="0" normalizeH="0" baseline="0" noProof="0" dirty="0">
                  <a:ln>
                    <a:noFill/>
                  </a:ln>
                  <a:solidFill>
                    <a:srgbClr val="7030A0"/>
                  </a:solidFill>
                  <a:effectLst/>
                  <a:uLnTx/>
                  <a:uFillTx/>
                  <a:ea typeface="微软雅黑" panose="020B0503020204020204" charset="-122"/>
                  <a:cs typeface="+mn-ea"/>
                </a:rPr>
                <a:t>居全省第</a:t>
              </a:r>
              <a:r>
                <a:rPr kumimoji="0" lang="en-US" altLang="zh-CN" b="0" i="0" u="none" strike="noStrike" kern="1200" cap="none" spc="0" normalizeH="0" baseline="0" noProof="0" dirty="0">
                  <a:ln>
                    <a:noFill/>
                  </a:ln>
                  <a:solidFill>
                    <a:srgbClr val="7030A0"/>
                  </a:solidFill>
                  <a:effectLst/>
                  <a:uLnTx/>
                  <a:uFillTx/>
                  <a:ea typeface="微软雅黑" panose="020B0503020204020204" charset="-122"/>
                  <a:cs typeface="+mn-ea"/>
                </a:rPr>
                <a:t>5</a:t>
              </a:r>
              <a:r>
                <a:rPr kumimoji="0" lang="zh-CN" altLang="en-US" b="0" i="0" u="none" strike="noStrike" kern="1200" cap="none" spc="0" normalizeH="0" baseline="0" noProof="0" dirty="0">
                  <a:ln>
                    <a:noFill/>
                  </a:ln>
                  <a:solidFill>
                    <a:srgbClr val="7030A0"/>
                  </a:solidFill>
                  <a:effectLst/>
                  <a:uLnTx/>
                  <a:uFillTx/>
                  <a:ea typeface="微软雅黑" panose="020B0503020204020204" charset="-122"/>
                  <a:cs typeface="+mn-ea"/>
                </a:rPr>
                <a:t>位</a:t>
              </a:r>
            </a:p>
          </p:txBody>
        </p:sp>
      </p:grpSp>
      <p:sp>
        <p:nvSpPr>
          <p:cNvPr id="40" name="矩形: 圆角 140"/>
          <p:cNvSpPr/>
          <p:nvPr/>
        </p:nvSpPr>
        <p:spPr>
          <a:xfrm>
            <a:off x="802640" y="2132330"/>
            <a:ext cx="6734810" cy="1199515"/>
          </a:xfrm>
          <a:prstGeom prst="roundRect">
            <a:avLst>
              <a:gd name="adj" fmla="val 3591"/>
            </a:avLst>
          </a:prstGeom>
          <a:solidFill>
            <a:srgbClr val="E7F5FF"/>
          </a:solidFill>
          <a:ln>
            <a:solidFill>
              <a:srgbClr val="0057C4"/>
            </a:solidFill>
            <a:prstDash val="sysDot"/>
          </a:ln>
        </p:spPr>
        <p:style>
          <a:lnRef idx="2">
            <a:srgbClr val="0266B4">
              <a:shade val="15000"/>
            </a:srgbClr>
          </a:lnRef>
          <a:fillRef idx="1">
            <a:srgbClr val="0266B4"/>
          </a:fillRef>
          <a:effectRef idx="0">
            <a:srgbClr val="0266B4"/>
          </a:effectRef>
          <a:fontRef idx="minor">
            <a:sysClr val="window" lastClr="FFFFFF"/>
          </a:fontRef>
        </p:style>
        <p:txBody>
          <a:bodyPr rtlCol="0" anchor="ctr"/>
          <a:lstStyle/>
          <a:p>
            <a:pPr algn="ctr"/>
            <a:endParaRPr lang="zh-CN" altLang="en-US">
              <a:solidFill>
                <a:sysClr val="window" lastClr="FFFFFF"/>
              </a:solidFill>
              <a:latin typeface="Impact" panose="020B0806030902050204" charset="0"/>
              <a:ea typeface="微软雅黑" panose="020B0503020204020204" charset="-122"/>
            </a:endParaRPr>
          </a:p>
        </p:txBody>
      </p:sp>
      <p:sp>
        <p:nvSpPr>
          <p:cNvPr id="41" name="文本框 40"/>
          <p:cNvSpPr txBox="1"/>
          <p:nvPr/>
        </p:nvSpPr>
        <p:spPr>
          <a:xfrm>
            <a:off x="942340" y="2160905"/>
            <a:ext cx="6407785" cy="1198880"/>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ü"/>
            </a:pPr>
            <a:r>
              <a:rPr kumimoji="0" sz="2000" b="0" i="0" u="none" strike="noStrike" kern="1200" cap="none" spc="0" normalizeH="0" baseline="0" noProof="0" dirty="0">
                <a:ln>
                  <a:noFill/>
                </a:ln>
                <a:solidFill>
                  <a:srgbClr val="0070C0"/>
                </a:solidFill>
                <a:effectLst/>
                <a:uLnTx/>
                <a:uFillTx/>
                <a:ea typeface="微软雅黑" panose="020B0503020204020204" charset="-122"/>
                <a:cs typeface="+mn-ea"/>
              </a:rPr>
              <a:t>2020年以来累计发放农机购置和报废补贴约</a:t>
            </a:r>
            <a:r>
              <a:rPr kumimoji="0" sz="2400" b="1" i="0" u="none" strike="noStrike" kern="1200" cap="none" spc="0" normalizeH="0" baseline="0" noProof="0" dirty="0">
                <a:ln>
                  <a:noFill/>
                </a:ln>
                <a:gradFill>
                  <a:gsLst>
                    <a:gs pos="100000">
                      <a:srgbClr val="EEC988"/>
                    </a:gs>
                    <a:gs pos="0">
                      <a:srgbClr val="CB954D"/>
                    </a:gs>
                  </a:gsLst>
                  <a:lin ang="16200000" scaled="1"/>
                </a:gradFill>
                <a:effectLst/>
                <a:uLnTx/>
                <a:uFillTx/>
                <a:ea typeface="微软雅黑" panose="020B0503020204020204" charset="-122"/>
                <a:cs typeface="+mn-ea"/>
              </a:rPr>
              <a:t>10亿</a:t>
            </a:r>
            <a:r>
              <a:rPr kumimoji="0" sz="2000" b="0" i="0" u="none" strike="noStrike" kern="1200" cap="none" spc="0" normalizeH="0" baseline="0" noProof="0" dirty="0">
                <a:ln>
                  <a:noFill/>
                </a:ln>
                <a:solidFill>
                  <a:srgbClr val="0070C0"/>
                </a:solidFill>
                <a:effectLst/>
                <a:uLnTx/>
                <a:uFillTx/>
                <a:ea typeface="微软雅黑" panose="020B0503020204020204" charset="-122"/>
                <a:cs typeface="+mn-ea"/>
              </a:rPr>
              <a:t>元</a:t>
            </a:r>
          </a:p>
          <a:p>
            <a:pPr marL="342900" indent="-342900">
              <a:lnSpc>
                <a:spcPct val="150000"/>
              </a:lnSpc>
              <a:buClr>
                <a:srgbClr val="C00000"/>
              </a:buClr>
              <a:buFont typeface="Wingdings" panose="05000000000000000000" pitchFamily="2" charset="2"/>
              <a:buChar char="ü"/>
            </a:pPr>
            <a:r>
              <a:rPr kumimoji="0" lang="en-US" sz="2000" b="0" i="0" u="none" strike="noStrike" kern="1200" cap="none" spc="0" normalizeH="0" baseline="0" noProof="0" dirty="0">
                <a:ln>
                  <a:noFill/>
                </a:ln>
                <a:solidFill>
                  <a:srgbClr val="0070C0"/>
                </a:solidFill>
                <a:effectLst/>
                <a:uLnTx/>
                <a:uFillTx/>
                <a:ea typeface="微软雅黑" panose="020B0503020204020204" charset="-122"/>
                <a:cs typeface="+mn-ea"/>
              </a:rPr>
              <a:t>2020</a:t>
            </a:r>
            <a:r>
              <a:rPr kumimoji="0" lang="zh-CN" altLang="en-US" sz="2000" b="0" i="0" u="none" strike="noStrike" kern="1200" cap="none" spc="0" normalizeH="0" baseline="0" noProof="0" dirty="0">
                <a:ln>
                  <a:noFill/>
                </a:ln>
                <a:solidFill>
                  <a:srgbClr val="0070C0"/>
                </a:solidFill>
                <a:effectLst/>
                <a:uLnTx/>
                <a:uFillTx/>
                <a:ea typeface="微软雅黑" panose="020B0503020204020204" charset="-122"/>
                <a:cs typeface="+mn-ea"/>
              </a:rPr>
              <a:t>年以来累计补贴带动消费</a:t>
            </a:r>
            <a:r>
              <a:rPr kumimoji="0" sz="2400" b="1" i="0" u="none" strike="noStrike" kern="1200" cap="none" spc="0" normalizeH="0" baseline="0" noProof="0" dirty="0">
                <a:ln>
                  <a:noFill/>
                </a:ln>
                <a:gradFill>
                  <a:gsLst>
                    <a:gs pos="100000">
                      <a:srgbClr val="EEC988"/>
                    </a:gs>
                    <a:gs pos="0">
                      <a:srgbClr val="CB954D"/>
                    </a:gs>
                  </a:gsLst>
                  <a:lin ang="16200000" scaled="1"/>
                </a:gradFill>
                <a:effectLst/>
                <a:uLnTx/>
                <a:uFillTx/>
                <a:ea typeface="微软雅黑" panose="020B0503020204020204" charset="-122"/>
                <a:cs typeface="+mn-ea"/>
              </a:rPr>
              <a:t>40亿</a:t>
            </a:r>
            <a:r>
              <a:rPr kumimoji="0" lang="zh-CN" altLang="en-US" sz="2000" b="0" i="0" u="none" strike="noStrike" kern="1200" cap="none" spc="0" normalizeH="0" baseline="0" noProof="0" dirty="0">
                <a:ln>
                  <a:noFill/>
                </a:ln>
                <a:solidFill>
                  <a:srgbClr val="0070C0"/>
                </a:solidFill>
                <a:effectLst/>
                <a:uLnTx/>
                <a:uFillTx/>
                <a:ea typeface="微软雅黑" panose="020B0503020204020204" charset="-122"/>
                <a:cs typeface="+mn-ea"/>
              </a:rPr>
              <a:t>元</a:t>
            </a:r>
            <a:endParaRPr kumimoji="0" lang="en-US" altLang="zh-CN" sz="20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ea"/>
            </a:endParaRPr>
          </a:p>
        </p:txBody>
      </p:sp>
      <p:grpSp>
        <p:nvGrpSpPr>
          <p:cNvPr id="47" name="组合 46"/>
          <p:cNvGrpSpPr/>
          <p:nvPr/>
        </p:nvGrpSpPr>
        <p:grpSpPr>
          <a:xfrm>
            <a:off x="3218815" y="7935595"/>
            <a:ext cx="2487295" cy="1791335"/>
            <a:chOff x="5956" y="6832"/>
            <a:chExt cx="3917" cy="2821"/>
          </a:xfrm>
        </p:grpSpPr>
        <p:grpSp>
          <p:nvGrpSpPr>
            <p:cNvPr id="42" name="组合 41"/>
            <p:cNvGrpSpPr/>
            <p:nvPr/>
          </p:nvGrpSpPr>
          <p:grpSpPr>
            <a:xfrm>
              <a:off x="6418" y="8013"/>
              <a:ext cx="1943" cy="1640"/>
              <a:chOff x="1877411" y="2493366"/>
              <a:chExt cx="1456888" cy="1229842"/>
            </a:xfrm>
          </p:grpSpPr>
          <p:sp>
            <p:nvSpPr>
              <p:cNvPr id="43" name="椭圆 42"/>
              <p:cNvSpPr/>
              <p:nvPr/>
            </p:nvSpPr>
            <p:spPr>
              <a:xfrm>
                <a:off x="1941445" y="2493366"/>
                <a:ext cx="1229844" cy="1229842"/>
              </a:xfrm>
              <a:prstGeom prst="ellipse">
                <a:avLst/>
              </a:prstGeom>
              <a:noFill/>
              <a:ln w="152400" cap="flat" cmpd="sng" algn="ctr">
                <a:solidFill>
                  <a:sysClr val="window" lastClr="FFFFFF">
                    <a:lumMod val="85000"/>
                    <a:alpha val="6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等线" panose="02010600030101010101" pitchFamily="2" charset="-122"/>
                  <a:cs typeface="+mn-ea"/>
                </a:endParaRPr>
              </a:p>
            </p:txBody>
          </p:sp>
          <p:sp>
            <p:nvSpPr>
              <p:cNvPr id="44" name="弧形 43"/>
              <p:cNvSpPr/>
              <p:nvPr/>
            </p:nvSpPr>
            <p:spPr>
              <a:xfrm>
                <a:off x="1936646" y="2493366"/>
                <a:ext cx="1239442" cy="1229842"/>
              </a:xfrm>
              <a:prstGeom prst="arc">
                <a:avLst>
                  <a:gd name="adj1" fmla="val 16200000"/>
                  <a:gd name="adj2" fmla="val 14583580"/>
                </a:avLst>
              </a:prstGeom>
              <a:noFill/>
              <a:ln w="28575" cap="rnd" cmpd="thickThin" algn="ctr">
                <a:solidFill>
                  <a:schemeClr val="accent1">
                    <a:shade val="50000"/>
                  </a:scheme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等线" panose="02010600030101010101" pitchFamily="2" charset="-122"/>
                  <a:cs typeface="+mn-ea"/>
                </a:endParaRPr>
              </a:p>
            </p:txBody>
          </p:sp>
          <p:sp>
            <p:nvSpPr>
              <p:cNvPr id="45" name="文本框 44"/>
              <p:cNvSpPr txBox="1"/>
              <p:nvPr/>
            </p:nvSpPr>
            <p:spPr>
              <a:xfrm>
                <a:off x="1877411" y="2831573"/>
                <a:ext cx="1456888" cy="543680"/>
              </a:xfrm>
              <a:prstGeom prst="rect">
                <a:avLst/>
              </a:prstGeom>
            </p:spPr>
            <p:txBody>
              <a:bodyPr wrap="square">
                <a:spAutoFit/>
              </a:bodyPr>
              <a:lstStyle/>
              <a:p>
                <a:pPr algn="ctr">
                  <a:defRPr/>
                </a:pPr>
                <a:r>
                  <a:rPr lang="en-US" altLang="zh-CN" sz="2400" dirty="0">
                    <a:gradFill>
                      <a:gsLst>
                        <a:gs pos="50000">
                          <a:schemeClr val="accent4"/>
                        </a:gs>
                        <a:gs pos="0">
                          <a:schemeClr val="accent4">
                            <a:lumMod val="25000"/>
                            <a:lumOff val="75000"/>
                          </a:schemeClr>
                        </a:gs>
                        <a:gs pos="100000">
                          <a:schemeClr val="accent4">
                            <a:lumMod val="85000"/>
                          </a:schemeClr>
                        </a:gs>
                      </a:gsLst>
                      <a:lin ang="5400000" scaled="1"/>
                    </a:gradFill>
                    <a:latin typeface="思源宋体 CN SemiBold" panose="02020600000000000000" charset="-122"/>
                    <a:ea typeface="思源宋体 CN SemiBold" panose="02020600000000000000" charset="-122"/>
                    <a:cs typeface="OPPOSans B" panose="00020600040101010101" pitchFamily="18" charset="-122"/>
                    <a:sym typeface="OPPOSans B" panose="00020600040101010101" pitchFamily="18" charset="-122"/>
                  </a:rPr>
                  <a:t>93.3</a:t>
                </a:r>
                <a:r>
                  <a:rPr lang="en-US" altLang="zh-CN" sz="1000" dirty="0">
                    <a:gradFill>
                      <a:gsLst>
                        <a:gs pos="50000">
                          <a:schemeClr val="accent4"/>
                        </a:gs>
                        <a:gs pos="0">
                          <a:schemeClr val="accent4">
                            <a:lumMod val="25000"/>
                            <a:lumOff val="75000"/>
                          </a:schemeClr>
                        </a:gs>
                        <a:gs pos="100000">
                          <a:schemeClr val="accent4">
                            <a:lumMod val="85000"/>
                          </a:schemeClr>
                        </a:gs>
                      </a:gsLst>
                      <a:lin ang="5400000" scaled="1"/>
                    </a:gradFill>
                    <a:latin typeface="思源宋体 CN SemiBold" panose="02020600000000000000" charset="-122"/>
                    <a:ea typeface="思源宋体 CN SemiBold" panose="02020600000000000000" charset="-122"/>
                    <a:cs typeface="OPPOSans B" panose="00020600040101010101" pitchFamily="18" charset="-122"/>
                    <a:sym typeface="OPPOSans B" panose="00020600040101010101" pitchFamily="18" charset="-122"/>
                  </a:rPr>
                  <a:t>%</a:t>
                </a:r>
              </a:p>
            </p:txBody>
          </p:sp>
        </p:grpSp>
        <p:sp>
          <p:nvSpPr>
            <p:cNvPr id="46" name="文本框 45"/>
            <p:cNvSpPr txBox="1"/>
            <p:nvPr/>
          </p:nvSpPr>
          <p:spPr>
            <a:xfrm>
              <a:off x="5956" y="6832"/>
              <a:ext cx="3917" cy="1161"/>
            </a:xfrm>
            <a:prstGeom prst="rect">
              <a:avLst/>
            </a:prstGeom>
            <a:noFill/>
          </p:spPr>
          <p:txBody>
            <a:bodyPr wrap="square">
              <a:spAutoFit/>
            </a:bodyPr>
            <a:lstStyle/>
            <a:p>
              <a:pPr>
                <a:defRPr/>
              </a:pPr>
              <a:r>
                <a:rPr lang="zh-CN" altLang="en-US" dirty="0">
                  <a:solidFill>
                    <a:srgbClr val="002060"/>
                  </a:solidFill>
                  <a:latin typeface="微软雅黑" panose="020B0503020204020204" charset="-122"/>
                  <a:cs typeface="OPPOSans B" panose="00020600040101010101" pitchFamily="18" charset="-122"/>
                  <a:sym typeface="HarmonyOS Sans SC" panose="00000800000000000000" pitchFamily="2" charset="-122"/>
                </a:rPr>
                <a:t>农作物耕种</a:t>
              </a:r>
            </a:p>
            <a:p>
              <a:pPr>
                <a:defRPr/>
              </a:pPr>
              <a:r>
                <a:rPr lang="zh-CN" altLang="en-US" dirty="0">
                  <a:solidFill>
                    <a:srgbClr val="002060"/>
                  </a:solidFill>
                  <a:latin typeface="微软雅黑" panose="020B0503020204020204" charset="-122"/>
                  <a:cs typeface="OPPOSans B" panose="00020600040101010101" pitchFamily="18" charset="-122"/>
                  <a:sym typeface="HarmonyOS Sans SC" panose="00000800000000000000" pitchFamily="2" charset="-122"/>
                </a:rPr>
                <a:t>综合机械化率</a:t>
              </a:r>
              <a:r>
                <a:rPr sz="2400" b="1" noProof="0" dirty="0">
                  <a:ln>
                    <a:noFill/>
                  </a:ln>
                  <a:gradFill>
                    <a:gsLst>
                      <a:gs pos="100000">
                        <a:srgbClr val="EEC988"/>
                      </a:gs>
                      <a:gs pos="0">
                        <a:srgbClr val="CB954D"/>
                      </a:gs>
                    </a:gsLst>
                    <a:lin ang="16200000" scaled="1"/>
                  </a:gradFill>
                  <a:effectLst/>
                  <a:uLnTx/>
                  <a:uFillTx/>
                  <a:ea typeface="微软雅黑" panose="020B0503020204020204" charset="-122"/>
                  <a:cs typeface="+mn-ea"/>
                  <a:sym typeface="HarmonyOS Sans SC" panose="00000800000000000000" pitchFamily="2" charset="-122"/>
                </a:rPr>
                <a:t>93.3%</a:t>
              </a:r>
              <a:endParaRPr lang="en-US" altLang="zh-CN" dirty="0">
                <a:solidFill>
                  <a:srgbClr val="002060"/>
                </a:solidFill>
                <a:latin typeface="微软雅黑" panose="020B0503020204020204" charset="-122"/>
                <a:cs typeface="OPPOSans B" panose="00020600040101010101" pitchFamily="18" charset="-122"/>
                <a:sym typeface="HarmonyOS Sans SC" panose="00000800000000000000" pitchFamily="2" charset="-122"/>
              </a:endParaRPr>
            </a:p>
          </p:txBody>
        </p:sp>
      </p:grpSp>
      <p:grpSp>
        <p:nvGrpSpPr>
          <p:cNvPr id="51" name="组合 50"/>
          <p:cNvGrpSpPr/>
          <p:nvPr/>
        </p:nvGrpSpPr>
        <p:grpSpPr>
          <a:xfrm>
            <a:off x="1256030" y="4212590"/>
            <a:ext cx="2442210" cy="1636395"/>
            <a:chOff x="20606" y="12757"/>
            <a:chExt cx="3846" cy="2577"/>
          </a:xfrm>
        </p:grpSpPr>
        <p:sp>
          <p:nvSpPr>
            <p:cNvPr id="48" name="文本框 47"/>
            <p:cNvSpPr txBox="1"/>
            <p:nvPr/>
          </p:nvSpPr>
          <p:spPr>
            <a:xfrm>
              <a:off x="20606" y="12757"/>
              <a:ext cx="3846" cy="1161"/>
            </a:xfrm>
            <a:prstGeom prst="rect">
              <a:avLst/>
            </a:prstGeom>
            <a:noFill/>
          </p:spPr>
          <p:txBody>
            <a:bodyPr wrap="square">
              <a:spAutoFit/>
            </a:bodyPr>
            <a:lstStyle/>
            <a:p>
              <a:pPr algn="l">
                <a:buClrTx/>
                <a:buSzTx/>
                <a:buFontTx/>
                <a:defRPr/>
              </a:pPr>
              <a:r>
                <a:rPr lang="zh-CN" altLang="en-US" sz="1800" dirty="0">
                  <a:solidFill>
                    <a:schemeClr val="accent6">
                      <a:lumMod val="75000"/>
                    </a:schemeClr>
                  </a:solidFill>
                  <a:latin typeface="微软雅黑" panose="020B0503020204020204" charset="-122"/>
                  <a:cs typeface="OPPOSans B" panose="00020600040101010101" pitchFamily="18" charset="-122"/>
                  <a:sym typeface="HarmonyOS Sans SC" panose="00000800000000000000" pitchFamily="2" charset="-122"/>
                </a:rPr>
                <a:t>全市农机保有量</a:t>
              </a:r>
            </a:p>
            <a:p>
              <a:pPr algn="l">
                <a:buClrTx/>
                <a:buSzTx/>
                <a:buFontTx/>
                <a:defRPr/>
              </a:pPr>
              <a:r>
                <a:rPr sz="2400" b="1" noProof="0" dirty="0">
                  <a:ln>
                    <a:noFill/>
                  </a:ln>
                  <a:gradFill>
                    <a:gsLst>
                      <a:gs pos="100000">
                        <a:srgbClr val="EEC988"/>
                      </a:gs>
                      <a:gs pos="0">
                        <a:srgbClr val="CB954D"/>
                      </a:gs>
                    </a:gsLst>
                    <a:lin ang="16200000" scaled="1"/>
                  </a:gradFill>
                  <a:effectLst/>
                  <a:uLnTx/>
                  <a:uFillTx/>
                  <a:ea typeface="微软雅黑" panose="020B0503020204020204" charset="-122"/>
                  <a:cs typeface="+mn-ea"/>
                  <a:sym typeface="HarmonyOS Sans SC" panose="00000800000000000000" pitchFamily="2" charset="-122"/>
                </a:rPr>
                <a:t>28万</a:t>
              </a:r>
              <a:r>
                <a:rPr lang="zh-CN" altLang="en-US" sz="1800" dirty="0">
                  <a:solidFill>
                    <a:schemeClr val="accent6">
                      <a:lumMod val="75000"/>
                    </a:schemeClr>
                  </a:solidFill>
                  <a:latin typeface="微软雅黑" panose="020B0503020204020204" charset="-122"/>
                  <a:cs typeface="OPPOSans B" panose="00020600040101010101" pitchFamily="18" charset="-122"/>
                  <a:sym typeface="HarmonyOS Sans SC" panose="00000800000000000000" pitchFamily="2" charset="-122"/>
                </a:rPr>
                <a:t>余台套</a:t>
              </a:r>
            </a:p>
          </p:txBody>
        </p:sp>
        <p:sp>
          <p:nvSpPr>
            <p:cNvPr id="49" name="椭圆 48"/>
            <p:cNvSpPr/>
            <p:nvPr/>
          </p:nvSpPr>
          <p:spPr>
            <a:xfrm>
              <a:off x="21064" y="13858"/>
              <a:ext cx="1476" cy="1476"/>
            </a:xfrm>
            <a:prstGeom prst="ellipse">
              <a:avLst/>
            </a:prstGeom>
            <a:gradFill flip="none" rotWithShape="1">
              <a:gsLst>
                <a:gs pos="100000">
                  <a:srgbClr val="70AD47">
                    <a:lumMod val="50000"/>
                  </a:srgbClr>
                </a:gs>
                <a:gs pos="77000">
                  <a:srgbClr val="70AD47">
                    <a:lumMod val="75000"/>
                  </a:srgbClr>
                </a:gs>
                <a:gs pos="17000">
                  <a:srgbClr val="70AD47">
                    <a:lumMod val="20000"/>
                    <a:lumOff val="80000"/>
                  </a:srgbClr>
                </a:gs>
              </a:gsLst>
              <a:path path="circle">
                <a:fillToRect r="100000" b="100000"/>
              </a:path>
              <a:tileRect l="-100000" t="-100000"/>
            </a:gradFill>
            <a:ln w="12700" cap="flat" cmpd="sng" algn="ctr">
              <a:noFill/>
              <a:prstDash val="solid"/>
              <a:miter lim="800000"/>
            </a:ln>
            <a:effectLst>
              <a:outerShdw blurRad="279400" dist="241300" dir="2700000" algn="tl" rotWithShape="0">
                <a:srgbClr val="0F73C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ea typeface="思源黑体 CN Regular" panose="020B0500000000000000" charset="-122"/>
                <a:cs typeface="+mn-ea"/>
              </a:endParaRPr>
            </a:p>
          </p:txBody>
        </p:sp>
        <p:sp>
          <p:nvSpPr>
            <p:cNvPr id="50" name="文本框 49"/>
            <p:cNvSpPr txBox="1"/>
            <p:nvPr/>
          </p:nvSpPr>
          <p:spPr>
            <a:xfrm>
              <a:off x="21183" y="14281"/>
              <a:ext cx="1539" cy="628"/>
            </a:xfrm>
            <a:prstGeom prst="rect">
              <a:avLst/>
            </a:prstGeom>
            <a:noFill/>
          </p:spPr>
          <p:txBody>
            <a:bodyPr wrap="square">
              <a:spAutoFit/>
            </a:bodyPr>
            <a:lstStyle/>
            <a:p>
              <a:pPr>
                <a:defRPr/>
              </a:pPr>
              <a:r>
                <a:rPr lang="en-US" altLang="zh-CN" sz="2000" b="1" dirty="0">
                  <a:solidFill>
                    <a:schemeClr val="accent4">
                      <a:lumMod val="40000"/>
                      <a:lumOff val="60000"/>
                    </a:schemeClr>
                  </a:solidFill>
                  <a:ea typeface="HarmonyOS Sans SC" panose="00000800000000000000" pitchFamily="2" charset="-122"/>
                  <a:cs typeface="OPPOSans B" panose="00020600040101010101" pitchFamily="18" charset="-122"/>
                  <a:sym typeface="HarmonyOS Sans SC" panose="00000800000000000000" pitchFamily="2" charset="-122"/>
                </a:rPr>
                <a:t>22</a:t>
              </a:r>
              <a:r>
                <a:rPr lang="zh-CN" altLang="en-US" sz="1400" b="1" dirty="0">
                  <a:solidFill>
                    <a:schemeClr val="accent4">
                      <a:lumMod val="40000"/>
                      <a:lumOff val="60000"/>
                    </a:schemeClr>
                  </a:solidFill>
                  <a:ea typeface="HarmonyOS Sans SC" panose="00000800000000000000" pitchFamily="2" charset="-122"/>
                  <a:cs typeface="OPPOSans B" panose="00020600040101010101" pitchFamily="18" charset="-122"/>
                  <a:sym typeface="HarmonyOS Sans SC" panose="00000800000000000000" pitchFamily="2" charset="-122"/>
                </a:rPr>
                <a:t>万台</a:t>
              </a:r>
            </a:p>
          </p:txBody>
        </p:sp>
      </p:grpSp>
      <p:grpSp>
        <p:nvGrpSpPr>
          <p:cNvPr id="52" name="组合 51"/>
          <p:cNvGrpSpPr/>
          <p:nvPr/>
        </p:nvGrpSpPr>
        <p:grpSpPr>
          <a:xfrm>
            <a:off x="3754755" y="4588510"/>
            <a:ext cx="1986280" cy="1391920"/>
            <a:chOff x="672301" y="1901078"/>
            <a:chExt cx="3400737" cy="3189729"/>
          </a:xfrm>
        </p:grpSpPr>
        <p:sp>
          <p:nvSpPr>
            <p:cNvPr id="53" name="平行四边形 52"/>
            <p:cNvSpPr/>
            <p:nvPr/>
          </p:nvSpPr>
          <p:spPr>
            <a:xfrm>
              <a:off x="885907" y="4459018"/>
              <a:ext cx="3187131" cy="503927"/>
            </a:xfrm>
            <a:prstGeom prst="parallelogram">
              <a:avLst>
                <a:gd name="adj" fmla="val 100345"/>
              </a:avLst>
            </a:prstGeom>
            <a:gradFill flip="none" rotWithShape="1">
              <a:gsLst>
                <a:gs pos="2000">
                  <a:sysClr val="window" lastClr="FFFFFF">
                    <a:alpha val="0"/>
                  </a:sysClr>
                </a:gs>
                <a:gs pos="62000">
                  <a:srgbClr val="1721A9">
                    <a:alpha val="21000"/>
                  </a:srgbClr>
                </a:gs>
              </a:gsLst>
              <a:lin ang="5400000" scaled="1"/>
              <a:tileRect/>
            </a:gradFill>
            <a:ln w="19050">
              <a:noFill/>
            </a:ln>
          </p:spPr>
          <p:style>
            <a:lnRef idx="2">
              <a:srgbClr val="0266B4">
                <a:shade val="50000"/>
              </a:srgbClr>
            </a:lnRef>
            <a:fillRef idx="1">
              <a:srgbClr val="0266B4"/>
            </a:fillRef>
            <a:effectRef idx="0">
              <a:srgbClr val="0266B4"/>
            </a:effectRef>
            <a:fontRef idx="minor">
              <a:sysClr val="window" lastClr="FFFFFF"/>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3000" b="1" i="0" u="none" strike="noStrike" kern="1200" cap="none" spc="0" normalizeH="0" baseline="0" noProof="0">
                <a:ln>
                  <a:noFill/>
                </a:ln>
                <a:solidFill>
                  <a:prstClr val="white"/>
                </a:solidFill>
                <a:effectLst>
                  <a:outerShdw blurRad="127000" algn="ctr" rotWithShape="0">
                    <a:srgbClr val="621414">
                      <a:alpha val="70000"/>
                    </a:srgbClr>
                  </a:outerShdw>
                </a:effectLst>
                <a:uLnTx/>
                <a:uFillTx/>
                <a:latin typeface="微软雅黑" panose="020B0503020204020204" charset="-122"/>
                <a:ea typeface="微软雅黑" panose="020B0503020204020204" charset="-122"/>
              </a:endParaRPr>
            </a:p>
          </p:txBody>
        </p:sp>
        <p:sp>
          <p:nvSpPr>
            <p:cNvPr id="54" name="立方体 53"/>
            <p:cNvSpPr/>
            <p:nvPr/>
          </p:nvSpPr>
          <p:spPr>
            <a:xfrm>
              <a:off x="2611888" y="2299832"/>
              <a:ext cx="865699" cy="2490283"/>
            </a:xfrm>
            <a:prstGeom prst="cube">
              <a:avLst/>
            </a:prstGeom>
            <a:solidFill>
              <a:srgbClr val="226DC8"/>
            </a:solidFill>
            <a:ln>
              <a:noFill/>
            </a:ln>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55" name="立方体 54"/>
            <p:cNvSpPr/>
            <p:nvPr/>
          </p:nvSpPr>
          <p:spPr>
            <a:xfrm>
              <a:off x="1481172" y="2998274"/>
              <a:ext cx="963252" cy="1791313"/>
            </a:xfrm>
            <a:prstGeom prst="cube">
              <a:avLst/>
            </a:prstGeom>
            <a:gradFill>
              <a:gsLst>
                <a:gs pos="0">
                  <a:srgbClr val="E7E6E6">
                    <a:lumMod val="90000"/>
                  </a:srgbClr>
                </a:gs>
                <a:gs pos="100000">
                  <a:srgbClr val="E7E6E6">
                    <a:lumMod val="50000"/>
                  </a:srgbClr>
                </a:gs>
              </a:gsLst>
              <a:lin ang="5400000" scaled="0"/>
            </a:gradFill>
            <a:ln>
              <a:noFill/>
            </a:ln>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algn="ctr" defTabSz="457200"/>
              <a:endParaRPr lang="zh-CN" altLang="en-US">
                <a:solidFill>
                  <a:prstClr val="white"/>
                </a:solidFill>
                <a:latin typeface="微软雅黑" panose="020B0503020204020204" charset="-122"/>
                <a:ea typeface="微软雅黑" panose="020B0503020204020204" charset="-122"/>
              </a:endParaRPr>
            </a:p>
          </p:txBody>
        </p:sp>
        <p:sp>
          <p:nvSpPr>
            <p:cNvPr id="56" name="右箭头 25"/>
            <p:cNvSpPr/>
            <p:nvPr/>
          </p:nvSpPr>
          <p:spPr>
            <a:xfrm rot="18479478">
              <a:off x="1481859" y="2382903"/>
              <a:ext cx="1342691" cy="379040"/>
            </a:xfrm>
            <a:custGeom>
              <a:avLst/>
              <a:gdLst>
                <a:gd name="connsiteX0" fmla="*/ 0 w 3289992"/>
                <a:gd name="connsiteY0" fmla="*/ 355290 h 1421158"/>
                <a:gd name="connsiteX1" fmla="*/ 2579413 w 3289992"/>
                <a:gd name="connsiteY1" fmla="*/ 355290 h 1421158"/>
                <a:gd name="connsiteX2" fmla="*/ 2579413 w 3289992"/>
                <a:gd name="connsiteY2" fmla="*/ 0 h 1421158"/>
                <a:gd name="connsiteX3" fmla="*/ 3289992 w 3289992"/>
                <a:gd name="connsiteY3" fmla="*/ 710579 h 1421158"/>
                <a:gd name="connsiteX4" fmla="*/ 2579413 w 3289992"/>
                <a:gd name="connsiteY4" fmla="*/ 1421158 h 1421158"/>
                <a:gd name="connsiteX5" fmla="*/ 2579413 w 3289992"/>
                <a:gd name="connsiteY5" fmla="*/ 1065869 h 1421158"/>
                <a:gd name="connsiteX6" fmla="*/ 0 w 3289992"/>
                <a:gd name="connsiteY6" fmla="*/ 1065869 h 1421158"/>
                <a:gd name="connsiteX7" fmla="*/ 0 w 3289992"/>
                <a:gd name="connsiteY7" fmla="*/ 355290 h 1421158"/>
                <a:gd name="connsiteX0-1" fmla="*/ 0 w 3289992"/>
                <a:gd name="connsiteY0-2" fmla="*/ 355290 h 1421158"/>
                <a:gd name="connsiteX1-3" fmla="*/ 2579413 w 3289992"/>
                <a:gd name="connsiteY1-4" fmla="*/ 355290 h 1421158"/>
                <a:gd name="connsiteX2-5" fmla="*/ 2579413 w 3289992"/>
                <a:gd name="connsiteY2-6" fmla="*/ 0 h 1421158"/>
                <a:gd name="connsiteX3-7" fmla="*/ 3289992 w 3289992"/>
                <a:gd name="connsiteY3-8" fmla="*/ 710579 h 1421158"/>
                <a:gd name="connsiteX4-9" fmla="*/ 2579413 w 3289992"/>
                <a:gd name="connsiteY4-10" fmla="*/ 1421158 h 1421158"/>
                <a:gd name="connsiteX5-11" fmla="*/ 2579413 w 3289992"/>
                <a:gd name="connsiteY5-12" fmla="*/ 1065869 h 1421158"/>
                <a:gd name="connsiteX6-13" fmla="*/ 605481 w 3289992"/>
                <a:gd name="connsiteY6-14" fmla="*/ 583955 h 1421158"/>
                <a:gd name="connsiteX7-15" fmla="*/ 0 w 3289992"/>
                <a:gd name="connsiteY7-16" fmla="*/ 355290 h 1421158"/>
                <a:gd name="connsiteX0-17" fmla="*/ 296562 w 3586554"/>
                <a:gd name="connsiteY0-18" fmla="*/ 355290 h 1421158"/>
                <a:gd name="connsiteX1-19" fmla="*/ 2875975 w 3586554"/>
                <a:gd name="connsiteY1-20" fmla="*/ 355290 h 1421158"/>
                <a:gd name="connsiteX2-21" fmla="*/ 2875975 w 3586554"/>
                <a:gd name="connsiteY2-22" fmla="*/ 0 h 1421158"/>
                <a:gd name="connsiteX3-23" fmla="*/ 3586554 w 3586554"/>
                <a:gd name="connsiteY3-24" fmla="*/ 710579 h 1421158"/>
                <a:gd name="connsiteX4-25" fmla="*/ 2875975 w 3586554"/>
                <a:gd name="connsiteY4-26" fmla="*/ 1421158 h 1421158"/>
                <a:gd name="connsiteX5-27" fmla="*/ 2875975 w 3586554"/>
                <a:gd name="connsiteY5-28" fmla="*/ 1065869 h 1421158"/>
                <a:gd name="connsiteX6-29" fmla="*/ 0 w 3586554"/>
                <a:gd name="connsiteY6-30" fmla="*/ 1102939 h 1421158"/>
                <a:gd name="connsiteX7-31" fmla="*/ 296562 w 3586554"/>
                <a:gd name="connsiteY7-32" fmla="*/ 355290 h 1421158"/>
                <a:gd name="connsiteX0-33" fmla="*/ 1383957 w 3586554"/>
                <a:gd name="connsiteY0-34" fmla="*/ 639496 h 1421158"/>
                <a:gd name="connsiteX1-35" fmla="*/ 2875975 w 3586554"/>
                <a:gd name="connsiteY1-36" fmla="*/ 355290 h 1421158"/>
                <a:gd name="connsiteX2-37" fmla="*/ 2875975 w 3586554"/>
                <a:gd name="connsiteY2-38" fmla="*/ 0 h 1421158"/>
                <a:gd name="connsiteX3-39" fmla="*/ 3586554 w 3586554"/>
                <a:gd name="connsiteY3-40" fmla="*/ 710579 h 1421158"/>
                <a:gd name="connsiteX4-41" fmla="*/ 2875975 w 3586554"/>
                <a:gd name="connsiteY4-42" fmla="*/ 1421158 h 1421158"/>
                <a:gd name="connsiteX5-43" fmla="*/ 2875975 w 3586554"/>
                <a:gd name="connsiteY5-44" fmla="*/ 1065869 h 1421158"/>
                <a:gd name="connsiteX6-45" fmla="*/ 0 w 3586554"/>
                <a:gd name="connsiteY6-46" fmla="*/ 1102939 h 1421158"/>
                <a:gd name="connsiteX7-47" fmla="*/ 1383957 w 3586554"/>
                <a:gd name="connsiteY7-48" fmla="*/ 639496 h 1421158"/>
                <a:gd name="connsiteX0-49" fmla="*/ 0 w 3586554"/>
                <a:gd name="connsiteY0-50" fmla="*/ 1102939 h 1421158"/>
                <a:gd name="connsiteX1-51" fmla="*/ 2875975 w 3586554"/>
                <a:gd name="connsiteY1-52" fmla="*/ 355290 h 1421158"/>
                <a:gd name="connsiteX2-53" fmla="*/ 2875975 w 3586554"/>
                <a:gd name="connsiteY2-54" fmla="*/ 0 h 1421158"/>
                <a:gd name="connsiteX3-55" fmla="*/ 3586554 w 3586554"/>
                <a:gd name="connsiteY3-56" fmla="*/ 710579 h 1421158"/>
                <a:gd name="connsiteX4-57" fmla="*/ 2875975 w 3586554"/>
                <a:gd name="connsiteY4-58" fmla="*/ 1421158 h 1421158"/>
                <a:gd name="connsiteX5-59" fmla="*/ 2875975 w 3586554"/>
                <a:gd name="connsiteY5-60" fmla="*/ 1065869 h 1421158"/>
                <a:gd name="connsiteX6-61" fmla="*/ 0 w 3586554"/>
                <a:gd name="connsiteY6-62" fmla="*/ 1102939 h 1421158"/>
                <a:gd name="connsiteX0-63" fmla="*/ 0 w 3586554"/>
                <a:gd name="connsiteY0-64" fmla="*/ 1102939 h 1421158"/>
                <a:gd name="connsiteX1-65" fmla="*/ 2875975 w 3586554"/>
                <a:gd name="connsiteY1-66" fmla="*/ 355290 h 1421158"/>
                <a:gd name="connsiteX2-67" fmla="*/ 2875975 w 3586554"/>
                <a:gd name="connsiteY2-68" fmla="*/ 0 h 1421158"/>
                <a:gd name="connsiteX3-69" fmla="*/ 3586554 w 3586554"/>
                <a:gd name="connsiteY3-70" fmla="*/ 710579 h 1421158"/>
                <a:gd name="connsiteX4-71" fmla="*/ 2875975 w 3586554"/>
                <a:gd name="connsiteY4-72" fmla="*/ 1421158 h 1421158"/>
                <a:gd name="connsiteX5-73" fmla="*/ 2875975 w 3586554"/>
                <a:gd name="connsiteY5-74" fmla="*/ 1065869 h 1421158"/>
                <a:gd name="connsiteX6-75" fmla="*/ 0 w 3586554"/>
                <a:gd name="connsiteY6-76" fmla="*/ 1102939 h 1421158"/>
                <a:gd name="connsiteX0-77" fmla="*/ 0 w 3586554"/>
                <a:gd name="connsiteY0-78" fmla="*/ 1102939 h 1421158"/>
                <a:gd name="connsiteX1-79" fmla="*/ 2875975 w 3586554"/>
                <a:gd name="connsiteY1-80" fmla="*/ 355290 h 1421158"/>
                <a:gd name="connsiteX2-81" fmla="*/ 2875975 w 3586554"/>
                <a:gd name="connsiteY2-82" fmla="*/ 0 h 1421158"/>
                <a:gd name="connsiteX3-83" fmla="*/ 3586554 w 3586554"/>
                <a:gd name="connsiteY3-84" fmla="*/ 710579 h 1421158"/>
                <a:gd name="connsiteX4-85" fmla="*/ 2875975 w 3586554"/>
                <a:gd name="connsiteY4-86" fmla="*/ 1421158 h 1421158"/>
                <a:gd name="connsiteX5-87" fmla="*/ 2875975 w 3586554"/>
                <a:gd name="connsiteY5-88" fmla="*/ 1065869 h 1421158"/>
                <a:gd name="connsiteX6-89" fmla="*/ 0 w 3586554"/>
                <a:gd name="connsiteY6-90" fmla="*/ 1102939 h 1421158"/>
                <a:gd name="connsiteX0-91" fmla="*/ 0 w 3586554"/>
                <a:gd name="connsiteY0-92" fmla="*/ 1102939 h 1421158"/>
                <a:gd name="connsiteX1-93" fmla="*/ 2875975 w 3586554"/>
                <a:gd name="connsiteY1-94" fmla="*/ 355290 h 1421158"/>
                <a:gd name="connsiteX2-95" fmla="*/ 2875975 w 3586554"/>
                <a:gd name="connsiteY2-96" fmla="*/ 0 h 1421158"/>
                <a:gd name="connsiteX3-97" fmla="*/ 3586554 w 3586554"/>
                <a:gd name="connsiteY3-98" fmla="*/ 710579 h 1421158"/>
                <a:gd name="connsiteX4-99" fmla="*/ 2875975 w 3586554"/>
                <a:gd name="connsiteY4-100" fmla="*/ 1421158 h 1421158"/>
                <a:gd name="connsiteX5-101" fmla="*/ 2875975 w 3586554"/>
                <a:gd name="connsiteY5-102" fmla="*/ 1065869 h 1421158"/>
                <a:gd name="connsiteX6-103" fmla="*/ 0 w 3586554"/>
                <a:gd name="connsiteY6-104" fmla="*/ 1102939 h 1421158"/>
                <a:gd name="connsiteX0-105" fmla="*/ 0 w 3586554"/>
                <a:gd name="connsiteY0-106" fmla="*/ 1102939 h 1421158"/>
                <a:gd name="connsiteX1-107" fmla="*/ 2875975 w 3586554"/>
                <a:gd name="connsiteY1-108" fmla="*/ 355290 h 1421158"/>
                <a:gd name="connsiteX2-109" fmla="*/ 2875975 w 3586554"/>
                <a:gd name="connsiteY2-110" fmla="*/ 0 h 1421158"/>
                <a:gd name="connsiteX3-111" fmla="*/ 3586554 w 3586554"/>
                <a:gd name="connsiteY3-112" fmla="*/ 710579 h 1421158"/>
                <a:gd name="connsiteX4-113" fmla="*/ 2875975 w 3586554"/>
                <a:gd name="connsiteY4-114" fmla="*/ 1421158 h 1421158"/>
                <a:gd name="connsiteX5-115" fmla="*/ 2875975 w 3586554"/>
                <a:gd name="connsiteY5-116" fmla="*/ 1065869 h 1421158"/>
                <a:gd name="connsiteX6-117" fmla="*/ 0 w 3586554"/>
                <a:gd name="connsiteY6-118" fmla="*/ 1102939 h 1421158"/>
                <a:gd name="connsiteX0-119" fmla="*/ 0 w 3462987"/>
                <a:gd name="connsiteY0-120" fmla="*/ 1436572 h 1436572"/>
                <a:gd name="connsiteX1-121" fmla="*/ 2752408 w 3462987"/>
                <a:gd name="connsiteY1-122" fmla="*/ 355290 h 1436572"/>
                <a:gd name="connsiteX2-123" fmla="*/ 2752408 w 3462987"/>
                <a:gd name="connsiteY2-124" fmla="*/ 0 h 1436572"/>
                <a:gd name="connsiteX3-125" fmla="*/ 3462987 w 3462987"/>
                <a:gd name="connsiteY3-126" fmla="*/ 710579 h 1436572"/>
                <a:gd name="connsiteX4-127" fmla="*/ 2752408 w 3462987"/>
                <a:gd name="connsiteY4-128" fmla="*/ 1421158 h 1436572"/>
                <a:gd name="connsiteX5-129" fmla="*/ 2752408 w 3462987"/>
                <a:gd name="connsiteY5-130" fmla="*/ 1065869 h 1436572"/>
                <a:gd name="connsiteX6-131" fmla="*/ 0 w 3462987"/>
                <a:gd name="connsiteY6-132" fmla="*/ 1436572 h 1436572"/>
                <a:gd name="connsiteX0-133" fmla="*/ 0 w 3462987"/>
                <a:gd name="connsiteY0-134" fmla="*/ 1436572 h 1436572"/>
                <a:gd name="connsiteX1-135" fmla="*/ 2752408 w 3462987"/>
                <a:gd name="connsiteY1-136" fmla="*/ 355290 h 1436572"/>
                <a:gd name="connsiteX2-137" fmla="*/ 2752408 w 3462987"/>
                <a:gd name="connsiteY2-138" fmla="*/ 0 h 1436572"/>
                <a:gd name="connsiteX3-139" fmla="*/ 3462987 w 3462987"/>
                <a:gd name="connsiteY3-140" fmla="*/ 710579 h 1436572"/>
                <a:gd name="connsiteX4-141" fmla="*/ 2752408 w 3462987"/>
                <a:gd name="connsiteY4-142" fmla="*/ 1421158 h 1436572"/>
                <a:gd name="connsiteX5-143" fmla="*/ 2752408 w 3462987"/>
                <a:gd name="connsiteY5-144" fmla="*/ 1065869 h 1436572"/>
                <a:gd name="connsiteX6-145" fmla="*/ 0 w 3462987"/>
                <a:gd name="connsiteY6-146" fmla="*/ 1436572 h 1436572"/>
                <a:gd name="connsiteX0-147" fmla="*/ 0 w 3462987"/>
                <a:gd name="connsiteY0-148" fmla="*/ 1436572 h 1436572"/>
                <a:gd name="connsiteX1-149" fmla="*/ 2752408 w 3462987"/>
                <a:gd name="connsiteY1-150" fmla="*/ 355290 h 1436572"/>
                <a:gd name="connsiteX2-151" fmla="*/ 2752408 w 3462987"/>
                <a:gd name="connsiteY2-152" fmla="*/ 0 h 1436572"/>
                <a:gd name="connsiteX3-153" fmla="*/ 3462987 w 3462987"/>
                <a:gd name="connsiteY3-154" fmla="*/ 710579 h 1436572"/>
                <a:gd name="connsiteX4-155" fmla="*/ 2752408 w 3462987"/>
                <a:gd name="connsiteY4-156" fmla="*/ 1421158 h 1436572"/>
                <a:gd name="connsiteX5-157" fmla="*/ 2752408 w 3462987"/>
                <a:gd name="connsiteY5-158" fmla="*/ 1065869 h 1436572"/>
                <a:gd name="connsiteX6-159" fmla="*/ 0 w 3462987"/>
                <a:gd name="connsiteY6-160" fmla="*/ 1436572 h 1436572"/>
                <a:gd name="connsiteX0-161" fmla="*/ 0 w 3462987"/>
                <a:gd name="connsiteY0-162" fmla="*/ 1436572 h 1436572"/>
                <a:gd name="connsiteX1-163" fmla="*/ 2752408 w 3462987"/>
                <a:gd name="connsiteY1-164" fmla="*/ 355290 h 1436572"/>
                <a:gd name="connsiteX2-165" fmla="*/ 2752408 w 3462987"/>
                <a:gd name="connsiteY2-166" fmla="*/ 0 h 1436572"/>
                <a:gd name="connsiteX3-167" fmla="*/ 3462987 w 3462987"/>
                <a:gd name="connsiteY3-168" fmla="*/ 710579 h 1436572"/>
                <a:gd name="connsiteX4-169" fmla="*/ 2752408 w 3462987"/>
                <a:gd name="connsiteY4-170" fmla="*/ 1421158 h 1436572"/>
                <a:gd name="connsiteX5-171" fmla="*/ 2706676 w 3462987"/>
                <a:gd name="connsiteY5-172" fmla="*/ 991417 h 1436572"/>
                <a:gd name="connsiteX6-173" fmla="*/ 0 w 3462987"/>
                <a:gd name="connsiteY6-174" fmla="*/ 1436572 h 1436572"/>
                <a:gd name="connsiteX0-175" fmla="*/ 0 w 3462987"/>
                <a:gd name="connsiteY0-176" fmla="*/ 1436572 h 1436572"/>
                <a:gd name="connsiteX1-177" fmla="*/ 2752408 w 3462987"/>
                <a:gd name="connsiteY1-178" fmla="*/ 355290 h 1436572"/>
                <a:gd name="connsiteX2-179" fmla="*/ 2752408 w 3462987"/>
                <a:gd name="connsiteY2-180" fmla="*/ 0 h 1436572"/>
                <a:gd name="connsiteX3-181" fmla="*/ 3462987 w 3462987"/>
                <a:gd name="connsiteY3-182" fmla="*/ 710579 h 1436572"/>
                <a:gd name="connsiteX4-183" fmla="*/ 2482561 w 3462987"/>
                <a:gd name="connsiteY4-184" fmla="*/ 1295691 h 1436572"/>
                <a:gd name="connsiteX5-185" fmla="*/ 2706676 w 3462987"/>
                <a:gd name="connsiteY5-186" fmla="*/ 991417 h 1436572"/>
                <a:gd name="connsiteX6-187" fmla="*/ 0 w 3462987"/>
                <a:gd name="connsiteY6-188" fmla="*/ 1436572 h 1436572"/>
                <a:gd name="connsiteX0-189" fmla="*/ 0 w 3496630"/>
                <a:gd name="connsiteY0-190" fmla="*/ 1436572 h 1436572"/>
                <a:gd name="connsiteX1-191" fmla="*/ 2752408 w 3496630"/>
                <a:gd name="connsiteY1-192" fmla="*/ 355290 h 1436572"/>
                <a:gd name="connsiteX2-193" fmla="*/ 2752408 w 3496630"/>
                <a:gd name="connsiteY2-194" fmla="*/ 0 h 1436572"/>
                <a:gd name="connsiteX3-195" fmla="*/ 3496630 w 3496630"/>
                <a:gd name="connsiteY3-196" fmla="*/ 1005745 h 1436572"/>
                <a:gd name="connsiteX4-197" fmla="*/ 2482561 w 3496630"/>
                <a:gd name="connsiteY4-198" fmla="*/ 1295691 h 1436572"/>
                <a:gd name="connsiteX5-199" fmla="*/ 2706676 w 3496630"/>
                <a:gd name="connsiteY5-200" fmla="*/ 991417 h 1436572"/>
                <a:gd name="connsiteX6-201" fmla="*/ 0 w 3496630"/>
                <a:gd name="connsiteY6-202" fmla="*/ 1436572 h 1436572"/>
                <a:gd name="connsiteX0-203" fmla="*/ 0 w 3496630"/>
                <a:gd name="connsiteY0-204" fmla="*/ 1539753 h 1539753"/>
                <a:gd name="connsiteX1-205" fmla="*/ 2752408 w 3496630"/>
                <a:gd name="connsiteY1-206" fmla="*/ 458471 h 1539753"/>
                <a:gd name="connsiteX2-207" fmla="*/ 2990505 w 3496630"/>
                <a:gd name="connsiteY2-208" fmla="*/ 0 h 1539753"/>
                <a:gd name="connsiteX3-209" fmla="*/ 3496630 w 3496630"/>
                <a:gd name="connsiteY3-210" fmla="*/ 1108926 h 1539753"/>
                <a:gd name="connsiteX4-211" fmla="*/ 2482561 w 3496630"/>
                <a:gd name="connsiteY4-212" fmla="*/ 1398872 h 1539753"/>
                <a:gd name="connsiteX5-213" fmla="*/ 2706676 w 3496630"/>
                <a:gd name="connsiteY5-214" fmla="*/ 1094598 h 1539753"/>
                <a:gd name="connsiteX6-215" fmla="*/ 0 w 3496630"/>
                <a:gd name="connsiteY6-216" fmla="*/ 1539753 h 1539753"/>
                <a:gd name="connsiteX0-217" fmla="*/ 0 w 3496630"/>
                <a:gd name="connsiteY0-218" fmla="*/ 1539753 h 1539753"/>
                <a:gd name="connsiteX1-219" fmla="*/ 2872970 w 3496630"/>
                <a:gd name="connsiteY1-220" fmla="*/ 581298 h 1539753"/>
                <a:gd name="connsiteX2-221" fmla="*/ 2990505 w 3496630"/>
                <a:gd name="connsiteY2-222" fmla="*/ 0 h 1539753"/>
                <a:gd name="connsiteX3-223" fmla="*/ 3496630 w 3496630"/>
                <a:gd name="connsiteY3-224" fmla="*/ 1108926 h 1539753"/>
                <a:gd name="connsiteX4-225" fmla="*/ 2482561 w 3496630"/>
                <a:gd name="connsiteY4-226" fmla="*/ 1398872 h 1539753"/>
                <a:gd name="connsiteX5-227" fmla="*/ 2706676 w 3496630"/>
                <a:gd name="connsiteY5-228" fmla="*/ 1094598 h 1539753"/>
                <a:gd name="connsiteX6-229" fmla="*/ 0 w 3496630"/>
                <a:gd name="connsiteY6-230" fmla="*/ 1539753 h 1539753"/>
                <a:gd name="connsiteX0-231" fmla="*/ 0 w 3496630"/>
                <a:gd name="connsiteY0-232" fmla="*/ 1509522 h 1509522"/>
                <a:gd name="connsiteX1-233" fmla="*/ 2872970 w 3496630"/>
                <a:gd name="connsiteY1-234" fmla="*/ 551067 h 1509522"/>
                <a:gd name="connsiteX2-235" fmla="*/ 3138277 w 3496630"/>
                <a:gd name="connsiteY2-236" fmla="*/ 0 h 1509522"/>
                <a:gd name="connsiteX3-237" fmla="*/ 3496630 w 3496630"/>
                <a:gd name="connsiteY3-238" fmla="*/ 1078695 h 1509522"/>
                <a:gd name="connsiteX4-239" fmla="*/ 2482561 w 3496630"/>
                <a:gd name="connsiteY4-240" fmla="*/ 1368641 h 1509522"/>
                <a:gd name="connsiteX5-241" fmla="*/ 2706676 w 3496630"/>
                <a:gd name="connsiteY5-242" fmla="*/ 1064367 h 1509522"/>
                <a:gd name="connsiteX6-243" fmla="*/ 0 w 3496630"/>
                <a:gd name="connsiteY6-244" fmla="*/ 1509522 h 1509522"/>
                <a:gd name="connsiteX0-245" fmla="*/ 0 w 3496630"/>
                <a:gd name="connsiteY0-246" fmla="*/ 1509522 h 1509522"/>
                <a:gd name="connsiteX1-247" fmla="*/ 2872970 w 3496630"/>
                <a:gd name="connsiteY1-248" fmla="*/ 551067 h 1509522"/>
                <a:gd name="connsiteX2-249" fmla="*/ 3138277 w 3496630"/>
                <a:gd name="connsiteY2-250" fmla="*/ 0 h 1509522"/>
                <a:gd name="connsiteX3-251" fmla="*/ 3496630 w 3496630"/>
                <a:gd name="connsiteY3-252" fmla="*/ 1078695 h 1509522"/>
                <a:gd name="connsiteX4-253" fmla="*/ 2482561 w 3496630"/>
                <a:gd name="connsiteY4-254" fmla="*/ 1368641 h 1509522"/>
                <a:gd name="connsiteX5-255" fmla="*/ 2706676 w 3496630"/>
                <a:gd name="connsiteY5-256" fmla="*/ 1064367 h 1509522"/>
                <a:gd name="connsiteX6-257" fmla="*/ 0 w 3496630"/>
                <a:gd name="connsiteY6-258" fmla="*/ 1509522 h 1509522"/>
                <a:gd name="connsiteX0-259" fmla="*/ 0 w 3496630"/>
                <a:gd name="connsiteY0-260" fmla="*/ 1509522 h 1509522"/>
                <a:gd name="connsiteX1-261" fmla="*/ 2872970 w 3496630"/>
                <a:gd name="connsiteY1-262" fmla="*/ 551067 h 1509522"/>
                <a:gd name="connsiteX2-263" fmla="*/ 3138277 w 3496630"/>
                <a:gd name="connsiteY2-264" fmla="*/ 0 h 1509522"/>
                <a:gd name="connsiteX3-265" fmla="*/ 3496630 w 3496630"/>
                <a:gd name="connsiteY3-266" fmla="*/ 1078695 h 1509522"/>
                <a:gd name="connsiteX4-267" fmla="*/ 2482561 w 3496630"/>
                <a:gd name="connsiteY4-268" fmla="*/ 1368641 h 1509522"/>
                <a:gd name="connsiteX5-269" fmla="*/ 2706676 w 3496630"/>
                <a:gd name="connsiteY5-270" fmla="*/ 1064367 h 1509522"/>
                <a:gd name="connsiteX6-271" fmla="*/ 0 w 3496630"/>
                <a:gd name="connsiteY6-272" fmla="*/ 1509522 h 1509522"/>
                <a:gd name="connsiteX0-273" fmla="*/ 0 w 2858685"/>
                <a:gd name="connsiteY0-274" fmla="*/ 1179195 h 1368641"/>
                <a:gd name="connsiteX1-275" fmla="*/ 2235025 w 2858685"/>
                <a:gd name="connsiteY1-276" fmla="*/ 551067 h 1368641"/>
                <a:gd name="connsiteX2-277" fmla="*/ 2500332 w 2858685"/>
                <a:gd name="connsiteY2-278" fmla="*/ 0 h 1368641"/>
                <a:gd name="connsiteX3-279" fmla="*/ 2858685 w 2858685"/>
                <a:gd name="connsiteY3-280" fmla="*/ 1078695 h 1368641"/>
                <a:gd name="connsiteX4-281" fmla="*/ 1844616 w 2858685"/>
                <a:gd name="connsiteY4-282" fmla="*/ 1368641 h 1368641"/>
                <a:gd name="connsiteX5-283" fmla="*/ 2068731 w 2858685"/>
                <a:gd name="connsiteY5-284" fmla="*/ 1064367 h 1368641"/>
                <a:gd name="connsiteX6-285" fmla="*/ 0 w 2858685"/>
                <a:gd name="connsiteY6-286" fmla="*/ 1179195 h 1368641"/>
                <a:gd name="connsiteX0-287" fmla="*/ 0 w 2858685"/>
                <a:gd name="connsiteY0-288" fmla="*/ 1179195 h 1368641"/>
                <a:gd name="connsiteX1-289" fmla="*/ 2235025 w 2858685"/>
                <a:gd name="connsiteY1-290" fmla="*/ 551067 h 1368641"/>
                <a:gd name="connsiteX2-291" fmla="*/ 2500332 w 2858685"/>
                <a:gd name="connsiteY2-292" fmla="*/ 0 h 1368641"/>
                <a:gd name="connsiteX3-293" fmla="*/ 2858685 w 2858685"/>
                <a:gd name="connsiteY3-294" fmla="*/ 1078695 h 1368641"/>
                <a:gd name="connsiteX4-295" fmla="*/ 1844616 w 2858685"/>
                <a:gd name="connsiteY4-296" fmla="*/ 1368641 h 1368641"/>
                <a:gd name="connsiteX5-297" fmla="*/ 2068731 w 2858685"/>
                <a:gd name="connsiteY5-298" fmla="*/ 1064367 h 1368641"/>
                <a:gd name="connsiteX6-299" fmla="*/ 0 w 2858685"/>
                <a:gd name="connsiteY6-300" fmla="*/ 1179195 h 1368641"/>
                <a:gd name="connsiteX0-301" fmla="*/ 0 w 2858685"/>
                <a:gd name="connsiteY0-302" fmla="*/ 1179195 h 1368641"/>
                <a:gd name="connsiteX1-303" fmla="*/ 2235025 w 2858685"/>
                <a:gd name="connsiteY1-304" fmla="*/ 551067 h 1368641"/>
                <a:gd name="connsiteX2-305" fmla="*/ 2500332 w 2858685"/>
                <a:gd name="connsiteY2-306" fmla="*/ 0 h 1368641"/>
                <a:gd name="connsiteX3-307" fmla="*/ 2858685 w 2858685"/>
                <a:gd name="connsiteY3-308" fmla="*/ 1078695 h 1368641"/>
                <a:gd name="connsiteX4-309" fmla="*/ 1844616 w 2858685"/>
                <a:gd name="connsiteY4-310" fmla="*/ 1368641 h 1368641"/>
                <a:gd name="connsiteX5-311" fmla="*/ 2068731 w 2858685"/>
                <a:gd name="connsiteY5-312" fmla="*/ 1064367 h 1368641"/>
                <a:gd name="connsiteX6-313" fmla="*/ 0 w 2858685"/>
                <a:gd name="connsiteY6-314" fmla="*/ 1179195 h 1368641"/>
                <a:gd name="connsiteX0-315" fmla="*/ 0 w 2858685"/>
                <a:gd name="connsiteY0-316" fmla="*/ 1032474 h 1221920"/>
                <a:gd name="connsiteX1-317" fmla="*/ 2235025 w 2858685"/>
                <a:gd name="connsiteY1-318" fmla="*/ 404346 h 1221920"/>
                <a:gd name="connsiteX2-319" fmla="*/ 2481010 w 2858685"/>
                <a:gd name="connsiteY2-320" fmla="*/ 0 h 1221920"/>
                <a:gd name="connsiteX3-321" fmla="*/ 2858685 w 2858685"/>
                <a:gd name="connsiteY3-322" fmla="*/ 931974 h 1221920"/>
                <a:gd name="connsiteX4-323" fmla="*/ 1844616 w 2858685"/>
                <a:gd name="connsiteY4-324" fmla="*/ 1221920 h 1221920"/>
                <a:gd name="connsiteX5-325" fmla="*/ 2068731 w 2858685"/>
                <a:gd name="connsiteY5-326" fmla="*/ 917646 h 1221920"/>
                <a:gd name="connsiteX6-327" fmla="*/ 0 w 2858685"/>
                <a:gd name="connsiteY6-328" fmla="*/ 1032474 h 12219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858685" h="1221920">
                  <a:moveTo>
                    <a:pt x="0" y="1032474"/>
                  </a:moveTo>
                  <a:cubicBezTo>
                    <a:pt x="568334" y="457215"/>
                    <a:pt x="1350508" y="184005"/>
                    <a:pt x="2235025" y="404346"/>
                  </a:cubicBezTo>
                  <a:lnTo>
                    <a:pt x="2481010" y="0"/>
                  </a:lnTo>
                  <a:lnTo>
                    <a:pt x="2858685" y="931974"/>
                  </a:lnTo>
                  <a:lnTo>
                    <a:pt x="1844616" y="1221920"/>
                  </a:lnTo>
                  <a:lnTo>
                    <a:pt x="2068731" y="917646"/>
                  </a:lnTo>
                  <a:cubicBezTo>
                    <a:pt x="1270710" y="435733"/>
                    <a:pt x="496177" y="801109"/>
                    <a:pt x="0" y="1032474"/>
                  </a:cubicBezTo>
                  <a:close/>
                </a:path>
              </a:pathLst>
            </a:custGeom>
            <a:gradFill>
              <a:gsLst>
                <a:gs pos="0">
                  <a:srgbClr val="F14601">
                    <a:alpha val="0"/>
                  </a:srgbClr>
                </a:gs>
                <a:gs pos="100000">
                  <a:srgbClr val="F14601"/>
                </a:gs>
              </a:gsLst>
              <a:lin ang="0" scaled="0"/>
            </a:gradFill>
            <a:ln>
              <a:noFill/>
            </a:ln>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algn="ctr" defTabSz="457200"/>
              <a:endParaRPr lang="zh-CN" altLang="en-US">
                <a:solidFill>
                  <a:prstClr val="white"/>
                </a:solidFill>
                <a:latin typeface="微软雅黑" panose="020B0503020204020204" charset="-122"/>
                <a:ea typeface="微软雅黑" panose="020B0503020204020204" charset="-122"/>
              </a:endParaRPr>
            </a:p>
          </p:txBody>
        </p:sp>
        <p:cxnSp>
          <p:nvCxnSpPr>
            <p:cNvPr id="57" name="直接连接符 56"/>
            <p:cNvCxnSpPr/>
            <p:nvPr/>
          </p:nvCxnSpPr>
          <p:spPr>
            <a:xfrm>
              <a:off x="672301" y="5090807"/>
              <a:ext cx="3400425" cy="0"/>
            </a:xfrm>
            <a:prstGeom prst="line">
              <a:avLst/>
            </a:prstGeom>
            <a:ln>
              <a:solidFill>
                <a:sysClr val="window" lastClr="FFFFFF">
                  <a:lumMod val="65000"/>
                </a:sysClr>
              </a:solidFill>
              <a:prstDash val="sysDash"/>
            </a:ln>
          </p:spPr>
          <p:style>
            <a:lnRef idx="1">
              <a:srgbClr val="0266B4"/>
            </a:lnRef>
            <a:fillRef idx="0">
              <a:srgbClr val="0266B4"/>
            </a:fillRef>
            <a:effectRef idx="0">
              <a:srgbClr val="0266B4"/>
            </a:effectRef>
            <a:fontRef idx="minor">
              <a:sysClr val="windowText" lastClr="000000"/>
            </a:fontRef>
          </p:style>
        </p:cxnSp>
      </p:grpSp>
      <p:sp>
        <p:nvSpPr>
          <p:cNvPr id="58" name="文本框 57"/>
          <p:cNvSpPr txBox="1"/>
          <p:nvPr/>
        </p:nvSpPr>
        <p:spPr>
          <a:xfrm>
            <a:off x="4097655" y="4069715"/>
            <a:ext cx="2367280" cy="583565"/>
          </a:xfrm>
          <a:prstGeom prst="rect">
            <a:avLst/>
          </a:prstGeom>
          <a:noFill/>
        </p:spPr>
        <p:txBody>
          <a:bodyPr wrap="square" rtlCol="0">
            <a:spAutoFit/>
          </a:bodyPr>
          <a:lstStyle/>
          <a:p>
            <a:r>
              <a:rPr lang="zh-CN" altLang="en-US" sz="1600">
                <a:latin typeface="思源宋体 CN Medium" panose="02020500000000000000" charset="-122"/>
                <a:ea typeface="思源宋体 CN Medium" panose="02020500000000000000" charset="-122"/>
              </a:rPr>
              <a:t>省、市农作物耕种</a:t>
            </a:r>
          </a:p>
          <a:p>
            <a:r>
              <a:rPr lang="zh-CN" altLang="en-US" sz="1600">
                <a:latin typeface="思源宋体 CN Medium" panose="02020500000000000000" charset="-122"/>
                <a:ea typeface="思源宋体 CN Medium" panose="02020500000000000000" charset="-122"/>
              </a:rPr>
              <a:t>综合机械化率对比</a:t>
            </a:r>
          </a:p>
        </p:txBody>
      </p:sp>
      <p:sp>
        <p:nvSpPr>
          <p:cNvPr id="59" name="文本框 58"/>
          <p:cNvSpPr txBox="1"/>
          <p:nvPr/>
        </p:nvSpPr>
        <p:spPr>
          <a:xfrm>
            <a:off x="4055110" y="5947410"/>
            <a:ext cx="791210" cy="337185"/>
          </a:xfrm>
          <a:prstGeom prst="rect">
            <a:avLst/>
          </a:prstGeom>
          <a:noFill/>
        </p:spPr>
        <p:txBody>
          <a:bodyPr wrap="square" rtlCol="0">
            <a:spAutoFit/>
          </a:bodyPr>
          <a:lstStyle/>
          <a:p>
            <a:r>
              <a:rPr lang="zh-CN" altLang="en-US" sz="1600">
                <a:solidFill>
                  <a:schemeClr val="accent5">
                    <a:lumMod val="50000"/>
                  </a:schemeClr>
                </a:solidFill>
                <a:latin typeface="微软雅黑" panose="020B0503020204020204" charset="-122"/>
                <a:ea typeface="微软雅黑" panose="020B0503020204020204" charset="-122"/>
              </a:rPr>
              <a:t>全省</a:t>
            </a:r>
          </a:p>
        </p:txBody>
      </p:sp>
      <p:sp>
        <p:nvSpPr>
          <p:cNvPr id="60" name="文本框 59"/>
          <p:cNvSpPr txBox="1"/>
          <p:nvPr/>
        </p:nvSpPr>
        <p:spPr>
          <a:xfrm>
            <a:off x="4769485" y="5960745"/>
            <a:ext cx="791210" cy="337185"/>
          </a:xfrm>
          <a:prstGeom prst="rect">
            <a:avLst/>
          </a:prstGeom>
          <a:noFill/>
        </p:spPr>
        <p:txBody>
          <a:bodyPr wrap="square" rtlCol="0">
            <a:spAutoFit/>
          </a:bodyPr>
          <a:lstStyle/>
          <a:p>
            <a:r>
              <a:rPr lang="zh-CN" altLang="en-US" sz="1600">
                <a:solidFill>
                  <a:schemeClr val="accent5">
                    <a:lumMod val="50000"/>
                  </a:schemeClr>
                </a:solidFill>
                <a:latin typeface="微软雅黑" panose="020B0503020204020204" charset="-122"/>
                <a:ea typeface="微软雅黑" panose="020B0503020204020204" charset="-122"/>
              </a:rPr>
              <a:t>我市</a:t>
            </a:r>
          </a:p>
        </p:txBody>
      </p:sp>
      <p:sp>
        <p:nvSpPr>
          <p:cNvPr id="61" name="文本框 60"/>
          <p:cNvSpPr txBox="1"/>
          <p:nvPr/>
        </p:nvSpPr>
        <p:spPr>
          <a:xfrm>
            <a:off x="4846320" y="5603875"/>
            <a:ext cx="1027430" cy="245110"/>
          </a:xfrm>
          <a:prstGeom prst="rect">
            <a:avLst/>
          </a:prstGeom>
          <a:noFill/>
        </p:spPr>
        <p:txBody>
          <a:bodyPr wrap="square" rtlCol="0">
            <a:spAutoFit/>
          </a:bodyPr>
          <a:lstStyle/>
          <a:p>
            <a:r>
              <a:rPr lang="en-US" altLang="zh-CN" sz="1000">
                <a:solidFill>
                  <a:schemeClr val="bg1"/>
                </a:solidFill>
              </a:rPr>
              <a:t>93.3%</a:t>
            </a:r>
          </a:p>
        </p:txBody>
      </p:sp>
      <p:sp>
        <p:nvSpPr>
          <p:cNvPr id="62" name="文本框 61"/>
          <p:cNvSpPr txBox="1"/>
          <p:nvPr/>
        </p:nvSpPr>
        <p:spPr>
          <a:xfrm>
            <a:off x="4185285" y="5593080"/>
            <a:ext cx="800100" cy="245110"/>
          </a:xfrm>
          <a:prstGeom prst="rect">
            <a:avLst/>
          </a:prstGeom>
          <a:noFill/>
        </p:spPr>
        <p:txBody>
          <a:bodyPr wrap="square" rtlCol="0">
            <a:spAutoFit/>
          </a:bodyPr>
          <a:lstStyle/>
          <a:p>
            <a:r>
              <a:rPr lang="en-US" altLang="zh-CN" sz="1000">
                <a:solidFill>
                  <a:schemeClr val="bg1"/>
                </a:solidFill>
              </a:rPr>
              <a:t>91.3%</a:t>
            </a:r>
          </a:p>
        </p:txBody>
      </p:sp>
      <p:sp>
        <p:nvSpPr>
          <p:cNvPr id="65" name="矩形: 圆角 49"/>
          <p:cNvSpPr/>
          <p:nvPr>
            <p:custDataLst>
              <p:tags r:id="rId2"/>
            </p:custDataLst>
          </p:nvPr>
        </p:nvSpPr>
        <p:spPr>
          <a:xfrm>
            <a:off x="8123555" y="1605915"/>
            <a:ext cx="3237230" cy="4718685"/>
          </a:xfrm>
          <a:prstGeom prst="roundRect">
            <a:avLst>
              <a:gd name="adj" fmla="val 2828"/>
            </a:avLst>
          </a:prstGeom>
          <a:solidFill>
            <a:srgbClr val="FFFFFF"/>
          </a:solidFill>
          <a:ln>
            <a:noFill/>
          </a:ln>
          <a:effectLst>
            <a:outerShdw blurRad="393700" dist="88900" dir="2700000" algn="tl" rotWithShape="0">
              <a:srgbClr val="DE352E">
                <a:alpha val="40000"/>
              </a:srgbClr>
            </a:outerShdw>
            <a:reflection blurRad="279400" stA="52000" endA="300" endPos="35000" dist="254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cxnSp>
        <p:nvCxnSpPr>
          <p:cNvPr id="63" name="直接连接符 62"/>
          <p:cNvCxnSpPr/>
          <p:nvPr/>
        </p:nvCxnSpPr>
        <p:spPr>
          <a:xfrm flipV="1">
            <a:off x="3982720" y="5148580"/>
            <a:ext cx="2265680" cy="8890"/>
          </a:xfrm>
          <a:prstGeom prst="line">
            <a:avLst/>
          </a:prstGeom>
          <a:ln>
            <a:solidFill>
              <a:srgbClr val="C00000"/>
            </a:solidFill>
            <a:prstDash val="sysDash"/>
          </a:ln>
        </p:spPr>
        <p:style>
          <a:lnRef idx="2">
            <a:schemeClr val="accent1"/>
          </a:lnRef>
          <a:fillRef idx="0">
            <a:srgbClr val="FFFFFF"/>
          </a:fillRef>
          <a:effectRef idx="0">
            <a:srgbClr val="FFFFFF"/>
          </a:effectRef>
          <a:fontRef idx="minor">
            <a:schemeClr val="tx1"/>
          </a:fontRef>
        </p:style>
      </p:cxnSp>
      <p:sp>
        <p:nvSpPr>
          <p:cNvPr id="64" name="文本框 63"/>
          <p:cNvSpPr txBox="1"/>
          <p:nvPr/>
        </p:nvSpPr>
        <p:spPr>
          <a:xfrm>
            <a:off x="5393055" y="5182870"/>
            <a:ext cx="1024890" cy="521970"/>
          </a:xfrm>
          <a:prstGeom prst="rect">
            <a:avLst/>
          </a:prstGeom>
          <a:noFill/>
        </p:spPr>
        <p:txBody>
          <a:bodyPr wrap="square" rtlCol="0">
            <a:spAutoFit/>
          </a:bodyPr>
          <a:lstStyle/>
          <a:p>
            <a:r>
              <a:rPr lang="zh-CN" altLang="en-US" sz="1400">
                <a:solidFill>
                  <a:srgbClr val="002060"/>
                </a:solidFill>
                <a:latin typeface="思源黑体 CN Regular" panose="020B0500000000000000" charset="-122"/>
                <a:ea typeface="思源黑体 CN Regular" panose="020B0500000000000000" charset="-122"/>
                <a:cs typeface="思源黑体 CN Regular" panose="020B0500000000000000" charset="-122"/>
              </a:rPr>
              <a:t>高于全省</a:t>
            </a:r>
          </a:p>
          <a:p>
            <a:r>
              <a:rPr lang="en-US" altLang="zh-CN" sz="1400">
                <a:solidFill>
                  <a:srgbClr val="002060"/>
                </a:solidFill>
                <a:latin typeface="思源黑体 CN Regular" panose="020B0500000000000000" charset="-122"/>
                <a:ea typeface="思源黑体 CN Regular" panose="020B0500000000000000" charset="-122"/>
                <a:cs typeface="思源黑体 CN Regular" panose="020B0500000000000000" charset="-122"/>
              </a:rPr>
              <a:t>2</a:t>
            </a:r>
            <a:r>
              <a:rPr lang="zh-CN" altLang="en-US" sz="1400">
                <a:solidFill>
                  <a:srgbClr val="002060"/>
                </a:solidFill>
                <a:latin typeface="思源黑体 CN Regular" panose="020B0500000000000000" charset="-122"/>
                <a:ea typeface="思源黑体 CN Regular" panose="020B0500000000000000" charset="-122"/>
                <a:cs typeface="思源黑体 CN Regular" panose="020B0500000000000000" charset="-122"/>
              </a:rPr>
              <a:t>个百分点</a:t>
            </a:r>
          </a:p>
        </p:txBody>
      </p:sp>
      <p:grpSp>
        <p:nvGrpSpPr>
          <p:cNvPr id="68" name="组合 67"/>
          <p:cNvGrpSpPr/>
          <p:nvPr/>
        </p:nvGrpSpPr>
        <p:grpSpPr>
          <a:xfrm>
            <a:off x="8209915" y="2074545"/>
            <a:ext cx="3008630" cy="927100"/>
            <a:chOff x="1077" y="3153"/>
            <a:chExt cx="8238" cy="1460"/>
          </a:xfrm>
        </p:grpSpPr>
        <p:sp>
          <p:nvSpPr>
            <p:cNvPr id="66" name="矩形 65"/>
            <p:cNvSpPr/>
            <p:nvPr>
              <p:custDataLst>
                <p:tags r:id="rId7"/>
              </p:custDataLst>
            </p:nvPr>
          </p:nvSpPr>
          <p:spPr>
            <a:xfrm>
              <a:off x="1077" y="3153"/>
              <a:ext cx="8238" cy="1288"/>
            </a:xfrm>
            <a:prstGeom prst="rect">
              <a:avLst/>
            </a:prstGeom>
            <a:gradFill flip="none" rotWithShape="1">
              <a:gsLst>
                <a:gs pos="69000">
                  <a:srgbClr val="FFFFFF">
                    <a:alpha val="80000"/>
                  </a:srgbClr>
                </a:gs>
                <a:gs pos="43000">
                  <a:srgbClr val="FFFFFF"/>
                </a:gs>
                <a:gs pos="100000">
                  <a:srgbClr val="FFFFFF">
                    <a:alpha val="0"/>
                  </a:srgbClr>
                </a:gs>
              </a:gsLst>
              <a:lin ang="0" scaled="1"/>
              <a:tileRect/>
            </a:gra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2060"/>
                </a:solidFill>
                <a:effectLst/>
                <a:uLnTx/>
                <a:uFillTx/>
                <a:latin typeface="思源宋体 CN Heavy" panose="02020900000000000000" pitchFamily="18" charset="-122"/>
                <a:ea typeface="思源宋体 CN Heavy" panose="02020900000000000000" pitchFamily="18" charset="-122"/>
                <a:cs typeface="+mn-ea"/>
              </a:endParaRPr>
            </a:p>
          </p:txBody>
        </p:sp>
        <p:sp>
          <p:nvSpPr>
            <p:cNvPr id="67" name="文本框 66"/>
            <p:cNvSpPr txBox="1"/>
            <p:nvPr>
              <p:custDataLst>
                <p:tags r:id="rId8"/>
              </p:custDataLst>
            </p:nvPr>
          </p:nvSpPr>
          <p:spPr>
            <a:xfrm>
              <a:off x="1327" y="3304"/>
              <a:ext cx="7767" cy="1309"/>
            </a:xfrm>
            <a:prstGeom prst="rect">
              <a:avLst/>
            </a:prstGeom>
            <a:noFill/>
          </p:spPr>
          <p:txBody>
            <a:bodyPr wrap="square">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p"/>
                <a:defRPr/>
              </a:pPr>
              <a:r>
                <a:rPr lang="zh-CN" altLang="en-US" noProof="0" dirty="0">
                  <a:ln>
                    <a:noFill/>
                  </a:ln>
                  <a:solidFill>
                    <a:srgbClr val="002060"/>
                  </a:solidFill>
                  <a:effectLst/>
                  <a:uLnTx/>
                  <a:uFillTx/>
                  <a:latin typeface="Arial" panose="020B0604020202020204" pitchFamily="34" charset="0"/>
                  <a:ea typeface="思源黑体 CN Regular" panose="020B0500000000000000" charset="-122"/>
                  <a:cs typeface="+mn-ea"/>
                  <a:sym typeface="+mn-ea"/>
                </a:rPr>
                <a:t>2024-2027年，</a:t>
              </a:r>
              <a:r>
                <a:rPr kumimoji="0" lang="zh-CN" altLang="en-US" i="0" u="none" strike="noStrike" kern="1200" cap="none" spc="0" normalizeH="0" baseline="0" noProof="0" dirty="0">
                  <a:ln>
                    <a:noFill/>
                  </a:ln>
                  <a:solidFill>
                    <a:srgbClr val="002060"/>
                  </a:solidFill>
                  <a:effectLst/>
                  <a:uLnTx/>
                  <a:uFillTx/>
                  <a:latin typeface="Arial" panose="020B0604020202020204" pitchFamily="34" charset="0"/>
                  <a:ea typeface="思源黑体 CN Regular" panose="020B0500000000000000" charset="-122"/>
                  <a:cs typeface="+mn-ea"/>
                </a:rPr>
                <a:t>预计报废农机</a:t>
              </a:r>
              <a:r>
                <a:rPr kumimoji="0" sz="2400" b="1" i="0" u="none" strike="noStrike" kern="1200" cap="none" spc="0" normalizeH="0" baseline="0" noProof="0" dirty="0">
                  <a:ln>
                    <a:noFill/>
                  </a:ln>
                  <a:gradFill>
                    <a:gsLst>
                      <a:gs pos="100000">
                        <a:srgbClr val="EEC988"/>
                      </a:gs>
                      <a:gs pos="0">
                        <a:srgbClr val="CB954D"/>
                      </a:gs>
                    </a:gsLst>
                    <a:lin ang="16200000" scaled="1"/>
                  </a:gradFill>
                  <a:effectLst/>
                  <a:uLnTx/>
                  <a:uFillTx/>
                  <a:ea typeface="微软雅黑" panose="020B0503020204020204" charset="-122"/>
                  <a:cs typeface="+mn-ea"/>
                </a:rPr>
                <a:t>2万</a:t>
              </a:r>
              <a:r>
                <a:rPr kumimoji="0" lang="zh-CN" altLang="en-US" i="0" u="none" strike="noStrike" kern="1200" cap="none" spc="0" normalizeH="0" baseline="0" noProof="0" dirty="0">
                  <a:ln>
                    <a:noFill/>
                  </a:ln>
                  <a:solidFill>
                    <a:srgbClr val="002060"/>
                  </a:solidFill>
                  <a:effectLst/>
                  <a:uLnTx/>
                  <a:uFillTx/>
                  <a:latin typeface="Arial" panose="020B0604020202020204" pitchFamily="34" charset="0"/>
                  <a:ea typeface="思源黑体 CN Regular" panose="020B0500000000000000" charset="-122"/>
                  <a:cs typeface="+mn-ea"/>
                </a:rPr>
                <a:t>台（套）</a:t>
              </a:r>
            </a:p>
          </p:txBody>
        </p:sp>
      </p:grpSp>
      <p:grpSp>
        <p:nvGrpSpPr>
          <p:cNvPr id="69" name="组合 68"/>
          <p:cNvGrpSpPr/>
          <p:nvPr/>
        </p:nvGrpSpPr>
        <p:grpSpPr>
          <a:xfrm>
            <a:off x="8129270" y="3351530"/>
            <a:ext cx="3008630" cy="1108710"/>
            <a:chOff x="1077" y="3153"/>
            <a:chExt cx="8238" cy="1746"/>
          </a:xfrm>
        </p:grpSpPr>
        <p:sp>
          <p:nvSpPr>
            <p:cNvPr id="70" name="矩形 69"/>
            <p:cNvSpPr/>
            <p:nvPr>
              <p:custDataLst>
                <p:tags r:id="rId5"/>
              </p:custDataLst>
            </p:nvPr>
          </p:nvSpPr>
          <p:spPr>
            <a:xfrm>
              <a:off x="1077" y="3153"/>
              <a:ext cx="8238" cy="1288"/>
            </a:xfrm>
            <a:prstGeom prst="rect">
              <a:avLst/>
            </a:prstGeom>
            <a:gradFill flip="none" rotWithShape="1">
              <a:gsLst>
                <a:gs pos="69000">
                  <a:srgbClr val="FFFFFF">
                    <a:alpha val="80000"/>
                  </a:srgbClr>
                </a:gs>
                <a:gs pos="43000">
                  <a:srgbClr val="FFFFFF"/>
                </a:gs>
                <a:gs pos="100000">
                  <a:srgbClr val="FFFFFF">
                    <a:alpha val="0"/>
                  </a:srgbClr>
                </a:gs>
              </a:gsLst>
              <a:lin ang="0" scaled="1"/>
              <a:tileRect/>
            </a:gra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2060"/>
                </a:solidFill>
                <a:effectLst/>
                <a:uLnTx/>
                <a:uFillTx/>
                <a:latin typeface="思源宋体 CN Heavy" panose="02020900000000000000" pitchFamily="18" charset="-122"/>
                <a:ea typeface="思源宋体 CN Heavy" panose="02020900000000000000" pitchFamily="18" charset="-122"/>
                <a:cs typeface="+mn-ea"/>
              </a:endParaRPr>
            </a:p>
          </p:txBody>
        </p:sp>
        <p:sp>
          <p:nvSpPr>
            <p:cNvPr id="71" name="文本框 70"/>
            <p:cNvSpPr txBox="1"/>
            <p:nvPr>
              <p:custDataLst>
                <p:tags r:id="rId6"/>
              </p:custDataLst>
            </p:nvPr>
          </p:nvSpPr>
          <p:spPr>
            <a:xfrm>
              <a:off x="1517" y="3590"/>
              <a:ext cx="7767" cy="1309"/>
            </a:xfrm>
            <a:prstGeom prst="rect">
              <a:avLst/>
            </a:prstGeom>
            <a:noFill/>
          </p:spPr>
          <p:txBody>
            <a:bodyPr wrap="square">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p"/>
                <a:defRPr/>
              </a:pPr>
              <a:r>
                <a:rPr lang="zh-CN" altLang="en-US" noProof="0" dirty="0">
                  <a:ln>
                    <a:noFill/>
                  </a:ln>
                  <a:solidFill>
                    <a:srgbClr val="002060"/>
                  </a:solidFill>
                  <a:effectLst/>
                  <a:uLnTx/>
                  <a:uFillTx/>
                  <a:latin typeface="Arial" panose="020B0604020202020204" pitchFamily="34" charset="0"/>
                  <a:ea typeface="思源黑体 CN Regular" panose="020B0500000000000000" charset="-122"/>
                  <a:cs typeface="+mn-ea"/>
                </a:rPr>
                <a:t>更新农机</a:t>
              </a:r>
              <a:r>
                <a:rPr sz="2400" b="1" noProof="0" dirty="0">
                  <a:ln>
                    <a:noFill/>
                  </a:ln>
                  <a:gradFill>
                    <a:gsLst>
                      <a:gs pos="100000">
                        <a:srgbClr val="EEC988"/>
                      </a:gs>
                      <a:gs pos="0">
                        <a:srgbClr val="CB954D"/>
                      </a:gs>
                    </a:gsLst>
                    <a:lin ang="16200000" scaled="1"/>
                  </a:gradFill>
                  <a:effectLst/>
                  <a:uLnTx/>
                  <a:uFillTx/>
                  <a:ea typeface="微软雅黑" panose="020B0503020204020204" charset="-122"/>
                  <a:cs typeface="+mn-ea"/>
                </a:rPr>
                <a:t>4.5万</a:t>
              </a:r>
              <a:r>
                <a:rPr lang="zh-CN" altLang="en-US" noProof="0" dirty="0">
                  <a:ln>
                    <a:noFill/>
                  </a:ln>
                  <a:solidFill>
                    <a:srgbClr val="002060"/>
                  </a:solidFill>
                  <a:effectLst/>
                  <a:uLnTx/>
                  <a:uFillTx/>
                  <a:latin typeface="Arial" panose="020B0604020202020204" pitchFamily="34" charset="0"/>
                  <a:ea typeface="思源黑体 CN Regular" panose="020B0500000000000000" charset="-122"/>
                  <a:cs typeface="+mn-ea"/>
                </a:rPr>
                <a:t>台套</a:t>
              </a:r>
            </a:p>
          </p:txBody>
        </p:sp>
      </p:grpSp>
      <p:grpSp>
        <p:nvGrpSpPr>
          <p:cNvPr id="74" name="组合 73"/>
          <p:cNvGrpSpPr/>
          <p:nvPr/>
        </p:nvGrpSpPr>
        <p:grpSpPr>
          <a:xfrm>
            <a:off x="8209915" y="4516755"/>
            <a:ext cx="3008630" cy="1122680"/>
            <a:chOff x="1077" y="3153"/>
            <a:chExt cx="8238" cy="1768"/>
          </a:xfrm>
        </p:grpSpPr>
        <p:sp>
          <p:nvSpPr>
            <p:cNvPr id="75" name="矩形 74"/>
            <p:cNvSpPr/>
            <p:nvPr>
              <p:custDataLst>
                <p:tags r:id="rId3"/>
              </p:custDataLst>
            </p:nvPr>
          </p:nvSpPr>
          <p:spPr>
            <a:xfrm>
              <a:off x="1077" y="3153"/>
              <a:ext cx="8238" cy="1288"/>
            </a:xfrm>
            <a:prstGeom prst="rect">
              <a:avLst/>
            </a:prstGeom>
            <a:gradFill flip="none" rotWithShape="1">
              <a:gsLst>
                <a:gs pos="69000">
                  <a:srgbClr val="FFFFFF">
                    <a:alpha val="80000"/>
                  </a:srgbClr>
                </a:gs>
                <a:gs pos="43000">
                  <a:srgbClr val="FFFFFF"/>
                </a:gs>
                <a:gs pos="100000">
                  <a:srgbClr val="FFFFFF">
                    <a:alpha val="0"/>
                  </a:srgbClr>
                </a:gs>
              </a:gsLst>
              <a:lin ang="0" scaled="1"/>
              <a:tileRect/>
            </a:gradFill>
            <a:ln>
              <a:noFill/>
            </a:ln>
            <a:effectLst>
              <a:outerShdw blurRad="292100" dist="241300" dir="270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2060"/>
                </a:solidFill>
                <a:effectLst/>
                <a:uLnTx/>
                <a:uFillTx/>
                <a:latin typeface="思源宋体 CN Heavy" panose="02020900000000000000" pitchFamily="18" charset="-122"/>
                <a:ea typeface="思源宋体 CN Heavy" panose="02020900000000000000" pitchFamily="18" charset="-122"/>
                <a:cs typeface="+mn-ea"/>
              </a:endParaRPr>
            </a:p>
          </p:txBody>
        </p:sp>
        <p:sp>
          <p:nvSpPr>
            <p:cNvPr id="76" name="文本框 75"/>
            <p:cNvSpPr txBox="1"/>
            <p:nvPr>
              <p:custDataLst>
                <p:tags r:id="rId4"/>
              </p:custDataLst>
            </p:nvPr>
          </p:nvSpPr>
          <p:spPr>
            <a:xfrm>
              <a:off x="1327" y="3612"/>
              <a:ext cx="7767" cy="1309"/>
            </a:xfrm>
            <a:prstGeom prst="rect">
              <a:avLst/>
            </a:prstGeom>
            <a:noFill/>
          </p:spPr>
          <p:txBody>
            <a:bodyPr wrap="square">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p"/>
                <a:defRPr/>
              </a:pPr>
              <a:r>
                <a:rPr lang="zh-CN" altLang="en-US" noProof="0" dirty="0">
                  <a:ln>
                    <a:noFill/>
                  </a:ln>
                  <a:solidFill>
                    <a:srgbClr val="002060"/>
                  </a:solidFill>
                  <a:effectLst/>
                  <a:uLnTx/>
                  <a:uFillTx/>
                  <a:latin typeface="Arial" panose="020B0604020202020204" pitchFamily="34" charset="0"/>
                  <a:ea typeface="思源黑体 CN Regular" panose="020B0500000000000000" charset="-122"/>
                  <a:cs typeface="+mn-ea"/>
                </a:rPr>
                <a:t>更新需求约</a:t>
              </a:r>
              <a:r>
                <a:rPr sz="2400" b="1" noProof="0" dirty="0">
                  <a:ln>
                    <a:noFill/>
                  </a:ln>
                  <a:gradFill>
                    <a:gsLst>
                      <a:gs pos="100000">
                        <a:srgbClr val="EEC988"/>
                      </a:gs>
                      <a:gs pos="0">
                        <a:srgbClr val="CB954D"/>
                      </a:gs>
                    </a:gsLst>
                    <a:lin ang="16200000" scaled="1"/>
                  </a:gradFill>
                  <a:effectLst/>
                  <a:uLnTx/>
                  <a:uFillTx/>
                  <a:ea typeface="微软雅黑" panose="020B0503020204020204" charset="-122"/>
                  <a:cs typeface="+mn-ea"/>
                </a:rPr>
                <a:t>55亿</a:t>
              </a:r>
              <a:r>
                <a:rPr lang="zh-CN" altLang="en-US" noProof="0" dirty="0">
                  <a:ln>
                    <a:noFill/>
                  </a:ln>
                  <a:solidFill>
                    <a:srgbClr val="002060"/>
                  </a:solidFill>
                  <a:effectLst/>
                  <a:uLnTx/>
                  <a:uFillTx/>
                  <a:latin typeface="Arial" panose="020B0604020202020204" pitchFamily="34" charset="0"/>
                  <a:ea typeface="思源黑体 CN Regular" panose="020B0500000000000000" charset="-122"/>
                  <a:cs typeface="+mn-ea"/>
                </a:rPr>
                <a:t>元</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雪地上的风景&#10;&#10;描述已自动生成"/>
          <p:cNvPicPr>
            <a:picLocks noChangeAspect="1"/>
          </p:cNvPicPr>
          <p:nvPr/>
        </p:nvPicPr>
        <p:blipFill rotWithShape="1">
          <a:blip r:embed="rId3">
            <a:extLst>
              <a:ext uri="{28A0092B-C50C-407E-A947-70E740481C1C}">
                <a14:useLocalDpi xmlns:a14="http://schemas.microsoft.com/office/drawing/2010/main" val="0"/>
              </a:ext>
            </a:extLst>
          </a:blip>
          <a:srcRect l="24200" t="7040" r="24010" b="7040"/>
          <a:stretch>
            <a:fillRect/>
          </a:stretch>
        </p:blipFill>
        <p:spPr>
          <a:xfrm>
            <a:off x="0" y="0"/>
            <a:ext cx="12192000" cy="6858000"/>
          </a:xfrm>
          <a:prstGeom prst="rect">
            <a:avLst/>
          </a:prstGeom>
        </p:spPr>
      </p:pic>
      <p:grpSp>
        <p:nvGrpSpPr>
          <p:cNvPr id="1027" name="组合 1026"/>
          <p:cNvGrpSpPr/>
          <p:nvPr/>
        </p:nvGrpSpPr>
        <p:grpSpPr>
          <a:xfrm>
            <a:off x="1048394" y="541836"/>
            <a:ext cx="10303480" cy="6240567"/>
            <a:chOff x="937705" y="580571"/>
            <a:chExt cx="10303480" cy="6240567"/>
          </a:xfrm>
        </p:grpSpPr>
        <p:sp>
          <p:nvSpPr>
            <p:cNvPr id="377" name="椭圆 376"/>
            <p:cNvSpPr/>
            <p:nvPr/>
          </p:nvSpPr>
          <p:spPr>
            <a:xfrm>
              <a:off x="950806" y="5795001"/>
              <a:ext cx="10290379" cy="1026137"/>
            </a:xfrm>
            <a:prstGeom prst="ellipse">
              <a:avLst/>
            </a:prstGeom>
            <a:gradFill flip="none" rotWithShape="1">
              <a:gsLst>
                <a:gs pos="0">
                  <a:srgbClr val="000000">
                    <a:lumMod val="75000"/>
                    <a:lumOff val="25000"/>
                    <a:alpha val="60000"/>
                  </a:srgbClr>
                </a:gs>
                <a:gs pos="98000">
                  <a:srgbClr val="000000">
                    <a:lumMod val="85000"/>
                    <a:lumOff val="15000"/>
                    <a:alpha val="30000"/>
                  </a:srgbClr>
                </a:gs>
              </a:gsLst>
              <a:path path="shape">
                <a:fillToRect l="50000" t="50000" r="50000" b="50000"/>
              </a:path>
              <a:tileRect/>
            </a:gradFill>
            <a:ln>
              <a:noFill/>
            </a:ln>
            <a:effectLst>
              <a:softEdge rad="15240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58" name="任意多边形: 形状 57"/>
            <p:cNvSpPr/>
            <p:nvPr/>
          </p:nvSpPr>
          <p:spPr>
            <a:xfrm>
              <a:off x="937705" y="580571"/>
              <a:ext cx="10094556" cy="5942431"/>
            </a:xfrm>
            <a:custGeom>
              <a:avLst/>
              <a:gdLst>
                <a:gd name="connsiteX0" fmla="*/ 432435 w 438435"/>
                <a:gd name="connsiteY0" fmla="*/ 1715 h 278606"/>
                <a:gd name="connsiteX1" fmla="*/ 236792 w 438435"/>
                <a:gd name="connsiteY1" fmla="*/ 1715 h 278606"/>
                <a:gd name="connsiteX2" fmla="*/ 234601 w 438435"/>
                <a:gd name="connsiteY2" fmla="*/ 0 h 278606"/>
                <a:gd name="connsiteX3" fmla="*/ 203645 w 438435"/>
                <a:gd name="connsiteY3" fmla="*/ 0 h 278606"/>
                <a:gd name="connsiteX4" fmla="*/ 201454 w 438435"/>
                <a:gd name="connsiteY4" fmla="*/ 1715 h 278606"/>
                <a:gd name="connsiteX5" fmla="*/ 6001 w 438435"/>
                <a:gd name="connsiteY5" fmla="*/ 1715 h 278606"/>
                <a:gd name="connsiteX6" fmla="*/ 0 w 438435"/>
                <a:gd name="connsiteY6" fmla="*/ 7715 h 278606"/>
                <a:gd name="connsiteX7" fmla="*/ 0 w 438435"/>
                <a:gd name="connsiteY7" fmla="*/ 271177 h 278606"/>
                <a:gd name="connsiteX8" fmla="*/ 6001 w 438435"/>
                <a:gd name="connsiteY8" fmla="*/ 277178 h 278606"/>
                <a:gd name="connsiteX9" fmla="*/ 201644 w 438435"/>
                <a:gd name="connsiteY9" fmla="*/ 277178 h 278606"/>
                <a:gd name="connsiteX10" fmla="*/ 203740 w 438435"/>
                <a:gd name="connsiteY10" fmla="*/ 278606 h 278606"/>
                <a:gd name="connsiteX11" fmla="*/ 234696 w 438435"/>
                <a:gd name="connsiteY11" fmla="*/ 278606 h 278606"/>
                <a:gd name="connsiteX12" fmla="*/ 236792 w 438435"/>
                <a:gd name="connsiteY12" fmla="*/ 277178 h 278606"/>
                <a:gd name="connsiteX13" fmla="*/ 432435 w 438435"/>
                <a:gd name="connsiteY13" fmla="*/ 277178 h 278606"/>
                <a:gd name="connsiteX14" fmla="*/ 438436 w 438435"/>
                <a:gd name="connsiteY14" fmla="*/ 271177 h 278606"/>
                <a:gd name="connsiteX15" fmla="*/ 438436 w 438435"/>
                <a:gd name="connsiteY15" fmla="*/ 7715 h 278606"/>
                <a:gd name="connsiteX16" fmla="*/ 432435 w 438435"/>
                <a:gd name="connsiteY16" fmla="*/ 1715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435" h="278606">
                  <a:moveTo>
                    <a:pt x="432435" y="1715"/>
                  </a:moveTo>
                  <a:lnTo>
                    <a:pt x="236792" y="1715"/>
                  </a:lnTo>
                  <a:cubicBezTo>
                    <a:pt x="236506" y="762"/>
                    <a:pt x="235649" y="0"/>
                    <a:pt x="234601" y="0"/>
                  </a:cubicBezTo>
                  <a:lnTo>
                    <a:pt x="203645" y="0"/>
                  </a:lnTo>
                  <a:cubicBezTo>
                    <a:pt x="202597" y="0"/>
                    <a:pt x="201740" y="762"/>
                    <a:pt x="201454" y="1715"/>
                  </a:cubicBezTo>
                  <a:lnTo>
                    <a:pt x="6001" y="1715"/>
                  </a:lnTo>
                  <a:cubicBezTo>
                    <a:pt x="2667" y="1715"/>
                    <a:pt x="0" y="4381"/>
                    <a:pt x="0" y="7715"/>
                  </a:cubicBezTo>
                  <a:lnTo>
                    <a:pt x="0" y="271177"/>
                  </a:lnTo>
                  <a:cubicBezTo>
                    <a:pt x="0" y="274511"/>
                    <a:pt x="2667" y="277178"/>
                    <a:pt x="6001" y="277178"/>
                  </a:cubicBezTo>
                  <a:lnTo>
                    <a:pt x="201644" y="277178"/>
                  </a:lnTo>
                  <a:cubicBezTo>
                    <a:pt x="202025" y="278035"/>
                    <a:pt x="202787" y="278606"/>
                    <a:pt x="203740" y="278606"/>
                  </a:cubicBezTo>
                  <a:lnTo>
                    <a:pt x="234696" y="278606"/>
                  </a:lnTo>
                  <a:cubicBezTo>
                    <a:pt x="235649" y="278606"/>
                    <a:pt x="236411" y="278035"/>
                    <a:pt x="236792" y="277178"/>
                  </a:cubicBezTo>
                  <a:lnTo>
                    <a:pt x="432435" y="277178"/>
                  </a:lnTo>
                  <a:cubicBezTo>
                    <a:pt x="435769" y="277178"/>
                    <a:pt x="438436" y="274511"/>
                    <a:pt x="438436" y="271177"/>
                  </a:cubicBezTo>
                  <a:lnTo>
                    <a:pt x="438436" y="7715"/>
                  </a:lnTo>
                  <a:cubicBezTo>
                    <a:pt x="438436" y="4381"/>
                    <a:pt x="435769" y="1715"/>
                    <a:pt x="432435" y="1715"/>
                  </a:cubicBezTo>
                  <a:close/>
                </a:path>
              </a:pathLst>
            </a:custGeom>
            <a:gradFill>
              <a:gsLst>
                <a:gs pos="0">
                  <a:srgbClr val="E7C375">
                    <a:lumMod val="80000"/>
                    <a:lumOff val="20000"/>
                  </a:srgbClr>
                </a:gs>
                <a:gs pos="100000">
                  <a:srgbClr val="E7C375">
                    <a:lumMod val="70000"/>
                  </a:srgbClr>
                </a:gs>
                <a:gs pos="68000">
                  <a:srgbClr val="E7C375">
                    <a:lumMod val="80000"/>
                    <a:lumOff val="20000"/>
                  </a:srgbClr>
                </a:gs>
                <a:gs pos="35000">
                  <a:srgbClr val="E7C375">
                    <a:lumMod val="90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20000"/>
                </a:lnSpc>
              </a:pPr>
              <a:endParaRPr lang="zh-CN" altLang="en-US" sz="2400" dirty="0">
                <a:gradFill>
                  <a:gsLst>
                    <a:gs pos="0">
                      <a:srgbClr val="E7C375">
                        <a:lumMod val="80000"/>
                        <a:lumOff val="20000"/>
                      </a:srgbClr>
                    </a:gs>
                    <a:gs pos="100000">
                      <a:srgbClr val="E7C375">
                        <a:lumMod val="90000"/>
                      </a:srgbClr>
                    </a:gs>
                    <a:gs pos="68000">
                      <a:srgbClr val="E7C375">
                        <a:lumMod val="80000"/>
                        <a:lumOff val="20000"/>
                      </a:srgbClr>
                    </a:gs>
                    <a:gs pos="35000">
                      <a:srgbClr val="E7C375">
                        <a:lumMod val="90000"/>
                      </a:srgbClr>
                    </a:gs>
                  </a:gsLst>
                  <a:lin ang="2700000" scaled="0"/>
                </a:gradFill>
                <a:latin typeface="思源宋体 CN Heavy" panose="02020900000000000000" pitchFamily="18" charset="-122"/>
                <a:ea typeface="思源宋体 CN Heavy" panose="02020900000000000000" pitchFamily="18" charset="-122"/>
              </a:endParaRPr>
            </a:p>
          </p:txBody>
        </p:sp>
        <p:sp>
          <p:nvSpPr>
            <p:cNvPr id="380" name="矩形: 圆角 379"/>
            <p:cNvSpPr/>
            <p:nvPr/>
          </p:nvSpPr>
          <p:spPr>
            <a:xfrm>
              <a:off x="1001125" y="586288"/>
              <a:ext cx="10001972" cy="5865026"/>
            </a:xfrm>
            <a:prstGeom prst="roundRect">
              <a:avLst>
                <a:gd name="adj" fmla="val 0"/>
              </a:avLst>
            </a:prstGeom>
            <a:gradFill flip="none" rotWithShape="1">
              <a:gsLst>
                <a:gs pos="99000">
                  <a:srgbClr val="000000">
                    <a:lumMod val="85000"/>
                    <a:lumOff val="15000"/>
                    <a:alpha val="45000"/>
                  </a:srgbClr>
                </a:gs>
                <a:gs pos="94000">
                  <a:srgbClr val="000000">
                    <a:lumMod val="85000"/>
                    <a:lumOff val="15000"/>
                    <a:alpha val="0"/>
                  </a:srgbClr>
                </a:gs>
              </a:gsLst>
              <a:path path="rect">
                <a:fillToRect l="50000" t="50000" r="50000" b="50000"/>
              </a:path>
              <a:tileRect/>
            </a:gradFill>
            <a:ln w="12700" cap="flat" cmpd="sng" algn="ctr">
              <a:noFill/>
              <a:prstDash val="solid"/>
              <a:miter lim="800000"/>
            </a:ln>
            <a:effectLst>
              <a:softEdge rad="11430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grpSp>
          <p:nvGrpSpPr>
            <p:cNvPr id="222" name="组合 221"/>
            <p:cNvGrpSpPr/>
            <p:nvPr/>
          </p:nvGrpSpPr>
          <p:grpSpPr>
            <a:xfrm>
              <a:off x="1141076" y="719744"/>
              <a:ext cx="4871150" cy="5618375"/>
              <a:chOff x="3511874" y="713096"/>
              <a:chExt cx="4587176" cy="5854390"/>
            </a:xfrm>
          </p:grpSpPr>
          <p:sp>
            <p:nvSpPr>
              <p:cNvPr id="114" name="任意多边形: 形状 113"/>
              <p:cNvSpPr/>
              <p:nvPr/>
            </p:nvSpPr>
            <p:spPr>
              <a:xfrm>
                <a:off x="3511874" y="713096"/>
                <a:ext cx="4577629" cy="5854390"/>
              </a:xfrm>
              <a:custGeom>
                <a:avLst/>
                <a:gdLst>
                  <a:gd name="connsiteX0" fmla="*/ 0 w 210026"/>
                  <a:gd name="connsiteY0" fmla="*/ 0 h 268605"/>
                  <a:gd name="connsiteX1" fmla="*/ 210026 w 210026"/>
                  <a:gd name="connsiteY1" fmla="*/ 0 h 268605"/>
                  <a:gd name="connsiteX2" fmla="*/ 210026 w 210026"/>
                  <a:gd name="connsiteY2" fmla="*/ 268605 h 268605"/>
                  <a:gd name="connsiteX3" fmla="*/ 0 w 210026"/>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10026" h="268605">
                    <a:moveTo>
                      <a:pt x="0" y="0"/>
                    </a:moveTo>
                    <a:lnTo>
                      <a:pt x="210026" y="0"/>
                    </a:lnTo>
                    <a:lnTo>
                      <a:pt x="210026"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5" name="任意多边形: 形状 114"/>
              <p:cNvSpPr/>
              <p:nvPr/>
            </p:nvSpPr>
            <p:spPr>
              <a:xfrm>
                <a:off x="3545090" y="713096"/>
                <a:ext cx="4546483" cy="5854390"/>
              </a:xfrm>
              <a:custGeom>
                <a:avLst/>
                <a:gdLst>
                  <a:gd name="connsiteX0" fmla="*/ 0 w 208597"/>
                  <a:gd name="connsiteY0" fmla="*/ 0 h 268605"/>
                  <a:gd name="connsiteX1" fmla="*/ 208598 w 208597"/>
                  <a:gd name="connsiteY1" fmla="*/ 0 h 268605"/>
                  <a:gd name="connsiteX2" fmla="*/ 208598 w 208597"/>
                  <a:gd name="connsiteY2" fmla="*/ 268605 h 268605"/>
                  <a:gd name="connsiteX3" fmla="*/ 0 w 208597"/>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8597" h="268605">
                    <a:moveTo>
                      <a:pt x="0" y="0"/>
                    </a:moveTo>
                    <a:lnTo>
                      <a:pt x="208598" y="0"/>
                    </a:lnTo>
                    <a:lnTo>
                      <a:pt x="208598"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6" name="任意多边形: 形状 115"/>
              <p:cNvSpPr/>
              <p:nvPr/>
            </p:nvSpPr>
            <p:spPr>
              <a:xfrm>
                <a:off x="3570003" y="713096"/>
                <a:ext cx="4519501" cy="5854390"/>
              </a:xfrm>
              <a:custGeom>
                <a:avLst/>
                <a:gdLst>
                  <a:gd name="connsiteX0" fmla="*/ 0 w 207359"/>
                  <a:gd name="connsiteY0" fmla="*/ 0 h 268605"/>
                  <a:gd name="connsiteX1" fmla="*/ 207359 w 207359"/>
                  <a:gd name="connsiteY1" fmla="*/ 0 h 268605"/>
                  <a:gd name="connsiteX2" fmla="*/ 207359 w 207359"/>
                  <a:gd name="connsiteY2" fmla="*/ 268605 h 268605"/>
                  <a:gd name="connsiteX3" fmla="*/ 0 w 207359"/>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7359" h="268605">
                    <a:moveTo>
                      <a:pt x="0" y="0"/>
                    </a:moveTo>
                    <a:lnTo>
                      <a:pt x="207359" y="0"/>
                    </a:lnTo>
                    <a:lnTo>
                      <a:pt x="207359"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7" name="任意多边形: 形状 116"/>
              <p:cNvSpPr/>
              <p:nvPr/>
            </p:nvSpPr>
            <p:spPr>
              <a:xfrm>
                <a:off x="3590774" y="713096"/>
                <a:ext cx="4500822" cy="5854390"/>
              </a:xfrm>
              <a:custGeom>
                <a:avLst/>
                <a:gdLst>
                  <a:gd name="connsiteX0" fmla="*/ 0 w 206502"/>
                  <a:gd name="connsiteY0" fmla="*/ 0 h 268605"/>
                  <a:gd name="connsiteX1" fmla="*/ 206502 w 206502"/>
                  <a:gd name="connsiteY1" fmla="*/ 0 h 268605"/>
                  <a:gd name="connsiteX2" fmla="*/ 206502 w 206502"/>
                  <a:gd name="connsiteY2" fmla="*/ 268605 h 268605"/>
                  <a:gd name="connsiteX3" fmla="*/ 0 w 206502"/>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6502" h="268605">
                    <a:moveTo>
                      <a:pt x="0" y="0"/>
                    </a:moveTo>
                    <a:lnTo>
                      <a:pt x="206502" y="0"/>
                    </a:lnTo>
                    <a:lnTo>
                      <a:pt x="206502"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8" name="任意多边形: 形状 117"/>
              <p:cNvSpPr/>
              <p:nvPr/>
            </p:nvSpPr>
            <p:spPr>
              <a:xfrm>
                <a:off x="3615686" y="713096"/>
                <a:ext cx="4473817" cy="5854390"/>
              </a:xfrm>
              <a:custGeom>
                <a:avLst/>
                <a:gdLst>
                  <a:gd name="connsiteX0" fmla="*/ 0 w 205263"/>
                  <a:gd name="connsiteY0" fmla="*/ 0 h 268605"/>
                  <a:gd name="connsiteX1" fmla="*/ 205264 w 205263"/>
                  <a:gd name="connsiteY1" fmla="*/ 0 h 268605"/>
                  <a:gd name="connsiteX2" fmla="*/ 205264 w 205263"/>
                  <a:gd name="connsiteY2" fmla="*/ 268605 h 268605"/>
                  <a:gd name="connsiteX3" fmla="*/ 0 w 205263"/>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5263" h="268605">
                    <a:moveTo>
                      <a:pt x="0" y="0"/>
                    </a:moveTo>
                    <a:lnTo>
                      <a:pt x="205264" y="0"/>
                    </a:lnTo>
                    <a:lnTo>
                      <a:pt x="205264"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9" name="任意多边形: 形状 118"/>
              <p:cNvSpPr/>
              <p:nvPr/>
            </p:nvSpPr>
            <p:spPr>
              <a:xfrm>
                <a:off x="3644740" y="713096"/>
                <a:ext cx="4446834" cy="5854390"/>
              </a:xfrm>
              <a:custGeom>
                <a:avLst/>
                <a:gdLst>
                  <a:gd name="connsiteX0" fmla="*/ 0 w 204025"/>
                  <a:gd name="connsiteY0" fmla="*/ 0 h 268605"/>
                  <a:gd name="connsiteX1" fmla="*/ 204026 w 204025"/>
                  <a:gd name="connsiteY1" fmla="*/ 0 h 268605"/>
                  <a:gd name="connsiteX2" fmla="*/ 204026 w 204025"/>
                  <a:gd name="connsiteY2" fmla="*/ 268605 h 268605"/>
                  <a:gd name="connsiteX3" fmla="*/ 0 w 204025"/>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4025" h="268605">
                    <a:moveTo>
                      <a:pt x="0" y="0"/>
                    </a:moveTo>
                    <a:lnTo>
                      <a:pt x="204026" y="0"/>
                    </a:lnTo>
                    <a:lnTo>
                      <a:pt x="204026"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0" name="任意多边形: 形状 119"/>
              <p:cNvSpPr/>
              <p:nvPr/>
            </p:nvSpPr>
            <p:spPr>
              <a:xfrm>
                <a:off x="3671744" y="713096"/>
                <a:ext cx="4417781" cy="5854390"/>
              </a:xfrm>
              <a:custGeom>
                <a:avLst/>
                <a:gdLst>
                  <a:gd name="connsiteX0" fmla="*/ 0 w 202692"/>
                  <a:gd name="connsiteY0" fmla="*/ 0 h 268605"/>
                  <a:gd name="connsiteX1" fmla="*/ 202692 w 202692"/>
                  <a:gd name="connsiteY1" fmla="*/ 0 h 268605"/>
                  <a:gd name="connsiteX2" fmla="*/ 202692 w 202692"/>
                  <a:gd name="connsiteY2" fmla="*/ 268605 h 268605"/>
                  <a:gd name="connsiteX3" fmla="*/ 0 w 202692"/>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2692" h="268605">
                    <a:moveTo>
                      <a:pt x="0" y="0"/>
                    </a:moveTo>
                    <a:lnTo>
                      <a:pt x="202692" y="0"/>
                    </a:lnTo>
                    <a:lnTo>
                      <a:pt x="202692"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1" name="任意多边形: 形状 120"/>
              <p:cNvSpPr/>
              <p:nvPr/>
            </p:nvSpPr>
            <p:spPr>
              <a:xfrm>
                <a:off x="3694564" y="713096"/>
                <a:ext cx="4394939" cy="5854390"/>
              </a:xfrm>
              <a:custGeom>
                <a:avLst/>
                <a:gdLst>
                  <a:gd name="connsiteX0" fmla="*/ 0 w 201644"/>
                  <a:gd name="connsiteY0" fmla="*/ 0 h 268605"/>
                  <a:gd name="connsiteX1" fmla="*/ 201644 w 201644"/>
                  <a:gd name="connsiteY1" fmla="*/ 0 h 268605"/>
                  <a:gd name="connsiteX2" fmla="*/ 201644 w 201644"/>
                  <a:gd name="connsiteY2" fmla="*/ 268605 h 268605"/>
                  <a:gd name="connsiteX3" fmla="*/ 0 w 201644"/>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1644" h="268605">
                    <a:moveTo>
                      <a:pt x="0" y="0"/>
                    </a:moveTo>
                    <a:lnTo>
                      <a:pt x="201644" y="0"/>
                    </a:lnTo>
                    <a:lnTo>
                      <a:pt x="201644"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2" name="任意多边形: 形状 121"/>
              <p:cNvSpPr/>
              <p:nvPr/>
            </p:nvSpPr>
            <p:spPr>
              <a:xfrm>
                <a:off x="3715335" y="713096"/>
                <a:ext cx="4374168" cy="5854390"/>
              </a:xfrm>
              <a:custGeom>
                <a:avLst/>
                <a:gdLst>
                  <a:gd name="connsiteX0" fmla="*/ 0 w 200691"/>
                  <a:gd name="connsiteY0" fmla="*/ 0 h 268605"/>
                  <a:gd name="connsiteX1" fmla="*/ 200692 w 200691"/>
                  <a:gd name="connsiteY1" fmla="*/ 0 h 268605"/>
                  <a:gd name="connsiteX2" fmla="*/ 200692 w 200691"/>
                  <a:gd name="connsiteY2" fmla="*/ 268605 h 268605"/>
                  <a:gd name="connsiteX3" fmla="*/ 0 w 200691"/>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0691" h="268605">
                    <a:moveTo>
                      <a:pt x="0" y="0"/>
                    </a:moveTo>
                    <a:lnTo>
                      <a:pt x="200692" y="0"/>
                    </a:lnTo>
                    <a:lnTo>
                      <a:pt x="200692"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3" name="任意多边形: 形状 122"/>
              <p:cNvSpPr/>
              <p:nvPr/>
            </p:nvSpPr>
            <p:spPr>
              <a:xfrm>
                <a:off x="3740248" y="713096"/>
                <a:ext cx="4351348" cy="5854390"/>
              </a:xfrm>
              <a:custGeom>
                <a:avLst/>
                <a:gdLst>
                  <a:gd name="connsiteX0" fmla="*/ 0 w 199644"/>
                  <a:gd name="connsiteY0" fmla="*/ 0 h 268605"/>
                  <a:gd name="connsiteX1" fmla="*/ 199644 w 199644"/>
                  <a:gd name="connsiteY1" fmla="*/ 0 h 268605"/>
                  <a:gd name="connsiteX2" fmla="*/ 199644 w 199644"/>
                  <a:gd name="connsiteY2" fmla="*/ 268605 h 268605"/>
                  <a:gd name="connsiteX3" fmla="*/ 0 w 199644"/>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9644" h="268605">
                    <a:moveTo>
                      <a:pt x="0" y="0"/>
                    </a:moveTo>
                    <a:lnTo>
                      <a:pt x="199644" y="0"/>
                    </a:lnTo>
                    <a:lnTo>
                      <a:pt x="199644"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4" name="任意多边形: 形状 123"/>
              <p:cNvSpPr/>
              <p:nvPr/>
            </p:nvSpPr>
            <p:spPr>
              <a:xfrm>
                <a:off x="3756856" y="713096"/>
                <a:ext cx="4332647" cy="5854390"/>
              </a:xfrm>
              <a:custGeom>
                <a:avLst/>
                <a:gdLst>
                  <a:gd name="connsiteX0" fmla="*/ 0 w 198786"/>
                  <a:gd name="connsiteY0" fmla="*/ 0 h 268605"/>
                  <a:gd name="connsiteX1" fmla="*/ 198787 w 198786"/>
                  <a:gd name="connsiteY1" fmla="*/ 0 h 268605"/>
                  <a:gd name="connsiteX2" fmla="*/ 198787 w 198786"/>
                  <a:gd name="connsiteY2" fmla="*/ 268605 h 268605"/>
                  <a:gd name="connsiteX3" fmla="*/ 0 w 198786"/>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8786" h="268605">
                    <a:moveTo>
                      <a:pt x="0" y="0"/>
                    </a:moveTo>
                    <a:lnTo>
                      <a:pt x="198787" y="0"/>
                    </a:lnTo>
                    <a:lnTo>
                      <a:pt x="198787"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5" name="任意多边形: 形状 124"/>
              <p:cNvSpPr/>
              <p:nvPr/>
            </p:nvSpPr>
            <p:spPr>
              <a:xfrm>
                <a:off x="3775535" y="713096"/>
                <a:ext cx="4313969" cy="5854390"/>
              </a:xfrm>
              <a:custGeom>
                <a:avLst/>
                <a:gdLst>
                  <a:gd name="connsiteX0" fmla="*/ 0 w 197929"/>
                  <a:gd name="connsiteY0" fmla="*/ 0 h 268605"/>
                  <a:gd name="connsiteX1" fmla="*/ 197930 w 197929"/>
                  <a:gd name="connsiteY1" fmla="*/ 0 h 268605"/>
                  <a:gd name="connsiteX2" fmla="*/ 197930 w 197929"/>
                  <a:gd name="connsiteY2" fmla="*/ 268605 h 268605"/>
                  <a:gd name="connsiteX3" fmla="*/ 0 w 197929"/>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7929" h="268605">
                    <a:moveTo>
                      <a:pt x="0" y="0"/>
                    </a:moveTo>
                    <a:lnTo>
                      <a:pt x="197930" y="0"/>
                    </a:lnTo>
                    <a:lnTo>
                      <a:pt x="197930"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6" name="任意多边形: 形状 125"/>
              <p:cNvSpPr/>
              <p:nvPr/>
            </p:nvSpPr>
            <p:spPr>
              <a:xfrm>
                <a:off x="3797527" y="713096"/>
                <a:ext cx="4301523" cy="5854390"/>
              </a:xfrm>
              <a:custGeom>
                <a:avLst/>
                <a:gdLst>
                  <a:gd name="connsiteX0" fmla="*/ 0 w 197358"/>
                  <a:gd name="connsiteY0" fmla="*/ 0 h 268605"/>
                  <a:gd name="connsiteX1" fmla="*/ 197358 w 197358"/>
                  <a:gd name="connsiteY1" fmla="*/ 0 h 268605"/>
                  <a:gd name="connsiteX2" fmla="*/ 197358 w 197358"/>
                  <a:gd name="connsiteY2" fmla="*/ 268605 h 268605"/>
                  <a:gd name="connsiteX3" fmla="*/ 0 w 197358"/>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7358" h="268605">
                    <a:moveTo>
                      <a:pt x="0" y="0"/>
                    </a:moveTo>
                    <a:lnTo>
                      <a:pt x="197358" y="0"/>
                    </a:lnTo>
                    <a:lnTo>
                      <a:pt x="197358" y="268605"/>
                    </a:lnTo>
                    <a:lnTo>
                      <a:pt x="0" y="268605"/>
                    </a:lnTo>
                    <a:close/>
                  </a:path>
                </a:pathLst>
              </a:custGeom>
              <a:gradFill>
                <a:gsLst>
                  <a:gs pos="72000">
                    <a:srgbClr val="FFFFFF"/>
                  </a:gs>
                  <a:gs pos="22000">
                    <a:srgbClr val="F5F5F5"/>
                  </a:gs>
                  <a:gs pos="0">
                    <a:srgbClr val="E6E6E7"/>
                  </a:gs>
                  <a:gs pos="98000">
                    <a:srgbClr val="CFCFCF"/>
                  </a:gs>
                  <a:gs pos="88000">
                    <a:srgbClr val="FFFFFF">
                      <a:lumMod val="95000"/>
                    </a:srgbClr>
                  </a:gs>
                </a:gsLst>
                <a:lin ang="0" scaled="0"/>
              </a:gradFill>
              <a:ln w="9525" cap="flat">
                <a:noFill/>
                <a:prstDash val="solid"/>
                <a:miter/>
              </a:ln>
              <a:effectLst>
                <a:outerShdw blurRad="88900" dist="12700" dir="10800000" algn="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grpSp>
        <p:grpSp>
          <p:nvGrpSpPr>
            <p:cNvPr id="251" name="组合 250"/>
            <p:cNvGrpSpPr/>
            <p:nvPr/>
          </p:nvGrpSpPr>
          <p:grpSpPr>
            <a:xfrm flipH="1">
              <a:off x="6012226" y="719744"/>
              <a:ext cx="4871150" cy="5618375"/>
              <a:chOff x="3511874" y="713096"/>
              <a:chExt cx="4587176" cy="5854390"/>
            </a:xfrm>
          </p:grpSpPr>
          <p:sp>
            <p:nvSpPr>
              <p:cNvPr id="252" name="任意多边形: 形状 251"/>
              <p:cNvSpPr/>
              <p:nvPr/>
            </p:nvSpPr>
            <p:spPr>
              <a:xfrm>
                <a:off x="3511874" y="713096"/>
                <a:ext cx="4577629" cy="5854390"/>
              </a:xfrm>
              <a:custGeom>
                <a:avLst/>
                <a:gdLst>
                  <a:gd name="connsiteX0" fmla="*/ 0 w 210026"/>
                  <a:gd name="connsiteY0" fmla="*/ 0 h 268605"/>
                  <a:gd name="connsiteX1" fmla="*/ 210026 w 210026"/>
                  <a:gd name="connsiteY1" fmla="*/ 0 h 268605"/>
                  <a:gd name="connsiteX2" fmla="*/ 210026 w 210026"/>
                  <a:gd name="connsiteY2" fmla="*/ 268605 h 268605"/>
                  <a:gd name="connsiteX3" fmla="*/ 0 w 210026"/>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10026" h="268605">
                    <a:moveTo>
                      <a:pt x="0" y="0"/>
                    </a:moveTo>
                    <a:lnTo>
                      <a:pt x="210026" y="0"/>
                    </a:lnTo>
                    <a:lnTo>
                      <a:pt x="210026"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53" name="任意多边形: 形状 252"/>
              <p:cNvSpPr/>
              <p:nvPr/>
            </p:nvSpPr>
            <p:spPr>
              <a:xfrm>
                <a:off x="3545090" y="713096"/>
                <a:ext cx="4546483" cy="5854390"/>
              </a:xfrm>
              <a:custGeom>
                <a:avLst/>
                <a:gdLst>
                  <a:gd name="connsiteX0" fmla="*/ 0 w 208597"/>
                  <a:gd name="connsiteY0" fmla="*/ 0 h 268605"/>
                  <a:gd name="connsiteX1" fmla="*/ 208598 w 208597"/>
                  <a:gd name="connsiteY1" fmla="*/ 0 h 268605"/>
                  <a:gd name="connsiteX2" fmla="*/ 208598 w 208597"/>
                  <a:gd name="connsiteY2" fmla="*/ 268605 h 268605"/>
                  <a:gd name="connsiteX3" fmla="*/ 0 w 208597"/>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8597" h="268605">
                    <a:moveTo>
                      <a:pt x="0" y="0"/>
                    </a:moveTo>
                    <a:lnTo>
                      <a:pt x="208598" y="0"/>
                    </a:lnTo>
                    <a:lnTo>
                      <a:pt x="208598"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54" name="任意多边形: 形状 253"/>
              <p:cNvSpPr/>
              <p:nvPr/>
            </p:nvSpPr>
            <p:spPr>
              <a:xfrm>
                <a:off x="3570003" y="713096"/>
                <a:ext cx="4519501" cy="5854390"/>
              </a:xfrm>
              <a:custGeom>
                <a:avLst/>
                <a:gdLst>
                  <a:gd name="connsiteX0" fmla="*/ 0 w 207359"/>
                  <a:gd name="connsiteY0" fmla="*/ 0 h 268605"/>
                  <a:gd name="connsiteX1" fmla="*/ 207359 w 207359"/>
                  <a:gd name="connsiteY1" fmla="*/ 0 h 268605"/>
                  <a:gd name="connsiteX2" fmla="*/ 207359 w 207359"/>
                  <a:gd name="connsiteY2" fmla="*/ 268605 h 268605"/>
                  <a:gd name="connsiteX3" fmla="*/ 0 w 207359"/>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7359" h="268605">
                    <a:moveTo>
                      <a:pt x="0" y="0"/>
                    </a:moveTo>
                    <a:lnTo>
                      <a:pt x="207359" y="0"/>
                    </a:lnTo>
                    <a:lnTo>
                      <a:pt x="207359"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55" name="任意多边形: 形状 254"/>
              <p:cNvSpPr/>
              <p:nvPr/>
            </p:nvSpPr>
            <p:spPr>
              <a:xfrm>
                <a:off x="3590774" y="713096"/>
                <a:ext cx="4500822" cy="5854390"/>
              </a:xfrm>
              <a:custGeom>
                <a:avLst/>
                <a:gdLst>
                  <a:gd name="connsiteX0" fmla="*/ 0 w 206502"/>
                  <a:gd name="connsiteY0" fmla="*/ 0 h 268605"/>
                  <a:gd name="connsiteX1" fmla="*/ 206502 w 206502"/>
                  <a:gd name="connsiteY1" fmla="*/ 0 h 268605"/>
                  <a:gd name="connsiteX2" fmla="*/ 206502 w 206502"/>
                  <a:gd name="connsiteY2" fmla="*/ 268605 h 268605"/>
                  <a:gd name="connsiteX3" fmla="*/ 0 w 206502"/>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6502" h="268605">
                    <a:moveTo>
                      <a:pt x="0" y="0"/>
                    </a:moveTo>
                    <a:lnTo>
                      <a:pt x="206502" y="0"/>
                    </a:lnTo>
                    <a:lnTo>
                      <a:pt x="206502"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56" name="任意多边形: 形状 255"/>
              <p:cNvSpPr/>
              <p:nvPr/>
            </p:nvSpPr>
            <p:spPr>
              <a:xfrm>
                <a:off x="3615686" y="713096"/>
                <a:ext cx="4473817" cy="5854390"/>
              </a:xfrm>
              <a:custGeom>
                <a:avLst/>
                <a:gdLst>
                  <a:gd name="connsiteX0" fmla="*/ 0 w 205263"/>
                  <a:gd name="connsiteY0" fmla="*/ 0 h 268605"/>
                  <a:gd name="connsiteX1" fmla="*/ 205264 w 205263"/>
                  <a:gd name="connsiteY1" fmla="*/ 0 h 268605"/>
                  <a:gd name="connsiteX2" fmla="*/ 205264 w 205263"/>
                  <a:gd name="connsiteY2" fmla="*/ 268605 h 268605"/>
                  <a:gd name="connsiteX3" fmla="*/ 0 w 205263"/>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5263" h="268605">
                    <a:moveTo>
                      <a:pt x="0" y="0"/>
                    </a:moveTo>
                    <a:lnTo>
                      <a:pt x="205264" y="0"/>
                    </a:lnTo>
                    <a:lnTo>
                      <a:pt x="205264"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57" name="任意多边形: 形状 256"/>
              <p:cNvSpPr/>
              <p:nvPr/>
            </p:nvSpPr>
            <p:spPr>
              <a:xfrm>
                <a:off x="3644740" y="713096"/>
                <a:ext cx="4446834" cy="5854390"/>
              </a:xfrm>
              <a:custGeom>
                <a:avLst/>
                <a:gdLst>
                  <a:gd name="connsiteX0" fmla="*/ 0 w 204025"/>
                  <a:gd name="connsiteY0" fmla="*/ 0 h 268605"/>
                  <a:gd name="connsiteX1" fmla="*/ 204026 w 204025"/>
                  <a:gd name="connsiteY1" fmla="*/ 0 h 268605"/>
                  <a:gd name="connsiteX2" fmla="*/ 204026 w 204025"/>
                  <a:gd name="connsiteY2" fmla="*/ 268605 h 268605"/>
                  <a:gd name="connsiteX3" fmla="*/ 0 w 204025"/>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4025" h="268605">
                    <a:moveTo>
                      <a:pt x="0" y="0"/>
                    </a:moveTo>
                    <a:lnTo>
                      <a:pt x="204026" y="0"/>
                    </a:lnTo>
                    <a:lnTo>
                      <a:pt x="204026"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58" name="任意多边形: 形状 257"/>
              <p:cNvSpPr/>
              <p:nvPr/>
            </p:nvSpPr>
            <p:spPr>
              <a:xfrm>
                <a:off x="3671744" y="713096"/>
                <a:ext cx="4417781" cy="5854390"/>
              </a:xfrm>
              <a:custGeom>
                <a:avLst/>
                <a:gdLst>
                  <a:gd name="connsiteX0" fmla="*/ 0 w 202692"/>
                  <a:gd name="connsiteY0" fmla="*/ 0 h 268605"/>
                  <a:gd name="connsiteX1" fmla="*/ 202692 w 202692"/>
                  <a:gd name="connsiteY1" fmla="*/ 0 h 268605"/>
                  <a:gd name="connsiteX2" fmla="*/ 202692 w 202692"/>
                  <a:gd name="connsiteY2" fmla="*/ 268605 h 268605"/>
                  <a:gd name="connsiteX3" fmla="*/ 0 w 202692"/>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2692" h="268605">
                    <a:moveTo>
                      <a:pt x="0" y="0"/>
                    </a:moveTo>
                    <a:lnTo>
                      <a:pt x="202692" y="0"/>
                    </a:lnTo>
                    <a:lnTo>
                      <a:pt x="202692"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59" name="任意多边形: 形状 258"/>
              <p:cNvSpPr/>
              <p:nvPr/>
            </p:nvSpPr>
            <p:spPr>
              <a:xfrm>
                <a:off x="3694564" y="713096"/>
                <a:ext cx="4394939" cy="5854390"/>
              </a:xfrm>
              <a:custGeom>
                <a:avLst/>
                <a:gdLst>
                  <a:gd name="connsiteX0" fmla="*/ 0 w 201644"/>
                  <a:gd name="connsiteY0" fmla="*/ 0 h 268605"/>
                  <a:gd name="connsiteX1" fmla="*/ 201644 w 201644"/>
                  <a:gd name="connsiteY1" fmla="*/ 0 h 268605"/>
                  <a:gd name="connsiteX2" fmla="*/ 201644 w 201644"/>
                  <a:gd name="connsiteY2" fmla="*/ 268605 h 268605"/>
                  <a:gd name="connsiteX3" fmla="*/ 0 w 201644"/>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1644" h="268605">
                    <a:moveTo>
                      <a:pt x="0" y="0"/>
                    </a:moveTo>
                    <a:lnTo>
                      <a:pt x="201644" y="0"/>
                    </a:lnTo>
                    <a:lnTo>
                      <a:pt x="201644"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60" name="任意多边形: 形状 259"/>
              <p:cNvSpPr/>
              <p:nvPr/>
            </p:nvSpPr>
            <p:spPr>
              <a:xfrm>
                <a:off x="3715335" y="713096"/>
                <a:ext cx="4374168" cy="5854390"/>
              </a:xfrm>
              <a:custGeom>
                <a:avLst/>
                <a:gdLst>
                  <a:gd name="connsiteX0" fmla="*/ 0 w 200691"/>
                  <a:gd name="connsiteY0" fmla="*/ 0 h 268605"/>
                  <a:gd name="connsiteX1" fmla="*/ 200692 w 200691"/>
                  <a:gd name="connsiteY1" fmla="*/ 0 h 268605"/>
                  <a:gd name="connsiteX2" fmla="*/ 200692 w 200691"/>
                  <a:gd name="connsiteY2" fmla="*/ 268605 h 268605"/>
                  <a:gd name="connsiteX3" fmla="*/ 0 w 200691"/>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200691" h="268605">
                    <a:moveTo>
                      <a:pt x="0" y="0"/>
                    </a:moveTo>
                    <a:lnTo>
                      <a:pt x="200692" y="0"/>
                    </a:lnTo>
                    <a:lnTo>
                      <a:pt x="200692"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61" name="任意多边形: 形状 260"/>
              <p:cNvSpPr/>
              <p:nvPr/>
            </p:nvSpPr>
            <p:spPr>
              <a:xfrm>
                <a:off x="3740248" y="713096"/>
                <a:ext cx="4351348" cy="5854390"/>
              </a:xfrm>
              <a:custGeom>
                <a:avLst/>
                <a:gdLst>
                  <a:gd name="connsiteX0" fmla="*/ 0 w 199644"/>
                  <a:gd name="connsiteY0" fmla="*/ 0 h 268605"/>
                  <a:gd name="connsiteX1" fmla="*/ 199644 w 199644"/>
                  <a:gd name="connsiteY1" fmla="*/ 0 h 268605"/>
                  <a:gd name="connsiteX2" fmla="*/ 199644 w 199644"/>
                  <a:gd name="connsiteY2" fmla="*/ 268605 h 268605"/>
                  <a:gd name="connsiteX3" fmla="*/ 0 w 199644"/>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9644" h="268605">
                    <a:moveTo>
                      <a:pt x="0" y="0"/>
                    </a:moveTo>
                    <a:lnTo>
                      <a:pt x="199644" y="0"/>
                    </a:lnTo>
                    <a:lnTo>
                      <a:pt x="199644"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62" name="任意多边形: 形状 261"/>
              <p:cNvSpPr/>
              <p:nvPr/>
            </p:nvSpPr>
            <p:spPr>
              <a:xfrm>
                <a:off x="3756856" y="713096"/>
                <a:ext cx="4332647" cy="5854390"/>
              </a:xfrm>
              <a:custGeom>
                <a:avLst/>
                <a:gdLst>
                  <a:gd name="connsiteX0" fmla="*/ 0 w 198786"/>
                  <a:gd name="connsiteY0" fmla="*/ 0 h 268605"/>
                  <a:gd name="connsiteX1" fmla="*/ 198787 w 198786"/>
                  <a:gd name="connsiteY1" fmla="*/ 0 h 268605"/>
                  <a:gd name="connsiteX2" fmla="*/ 198787 w 198786"/>
                  <a:gd name="connsiteY2" fmla="*/ 268605 h 268605"/>
                  <a:gd name="connsiteX3" fmla="*/ 0 w 198786"/>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8786" h="268605">
                    <a:moveTo>
                      <a:pt x="0" y="0"/>
                    </a:moveTo>
                    <a:lnTo>
                      <a:pt x="198787" y="0"/>
                    </a:lnTo>
                    <a:lnTo>
                      <a:pt x="198787"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63" name="任意多边形: 形状 262"/>
              <p:cNvSpPr/>
              <p:nvPr/>
            </p:nvSpPr>
            <p:spPr>
              <a:xfrm>
                <a:off x="3775535" y="713096"/>
                <a:ext cx="4313969" cy="5854390"/>
              </a:xfrm>
              <a:custGeom>
                <a:avLst/>
                <a:gdLst>
                  <a:gd name="connsiteX0" fmla="*/ 0 w 197929"/>
                  <a:gd name="connsiteY0" fmla="*/ 0 h 268605"/>
                  <a:gd name="connsiteX1" fmla="*/ 197930 w 197929"/>
                  <a:gd name="connsiteY1" fmla="*/ 0 h 268605"/>
                  <a:gd name="connsiteX2" fmla="*/ 197930 w 197929"/>
                  <a:gd name="connsiteY2" fmla="*/ 268605 h 268605"/>
                  <a:gd name="connsiteX3" fmla="*/ 0 w 197929"/>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7929" h="268605">
                    <a:moveTo>
                      <a:pt x="0" y="0"/>
                    </a:moveTo>
                    <a:lnTo>
                      <a:pt x="197930" y="0"/>
                    </a:lnTo>
                    <a:lnTo>
                      <a:pt x="197930" y="268605"/>
                    </a:lnTo>
                    <a:lnTo>
                      <a:pt x="0" y="268605"/>
                    </a:lnTo>
                    <a:close/>
                  </a:path>
                </a:pathLst>
              </a:custGeom>
              <a:gradFill>
                <a:gsLst>
                  <a:gs pos="0">
                    <a:srgbClr val="FFFFFF"/>
                  </a:gs>
                  <a:gs pos="100000">
                    <a:srgbClr val="4D4D4D"/>
                  </a:gs>
                  <a:gs pos="63000">
                    <a:srgbClr val="838383"/>
                  </a:gs>
                  <a:gs pos="1000">
                    <a:srgbClr val="686868"/>
                  </a:gs>
                </a:gsLst>
                <a:lin ang="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64" name="任意多边形: 形状 263"/>
              <p:cNvSpPr/>
              <p:nvPr/>
            </p:nvSpPr>
            <p:spPr>
              <a:xfrm>
                <a:off x="3797527" y="713096"/>
                <a:ext cx="4301523" cy="5854390"/>
              </a:xfrm>
              <a:custGeom>
                <a:avLst/>
                <a:gdLst>
                  <a:gd name="connsiteX0" fmla="*/ 0 w 197358"/>
                  <a:gd name="connsiteY0" fmla="*/ 0 h 268605"/>
                  <a:gd name="connsiteX1" fmla="*/ 197358 w 197358"/>
                  <a:gd name="connsiteY1" fmla="*/ 0 h 268605"/>
                  <a:gd name="connsiteX2" fmla="*/ 197358 w 197358"/>
                  <a:gd name="connsiteY2" fmla="*/ 268605 h 268605"/>
                  <a:gd name="connsiteX3" fmla="*/ 0 w 197358"/>
                  <a:gd name="connsiteY3" fmla="*/ 268605 h 268605"/>
                </a:gdLst>
                <a:ahLst/>
                <a:cxnLst>
                  <a:cxn ang="0">
                    <a:pos x="connsiteX0" y="connsiteY0"/>
                  </a:cxn>
                  <a:cxn ang="0">
                    <a:pos x="connsiteX1" y="connsiteY1"/>
                  </a:cxn>
                  <a:cxn ang="0">
                    <a:pos x="connsiteX2" y="connsiteY2"/>
                  </a:cxn>
                  <a:cxn ang="0">
                    <a:pos x="connsiteX3" y="connsiteY3"/>
                  </a:cxn>
                </a:cxnLst>
                <a:rect l="l" t="t" r="r" b="b"/>
                <a:pathLst>
                  <a:path w="197358" h="268605">
                    <a:moveTo>
                      <a:pt x="0" y="0"/>
                    </a:moveTo>
                    <a:lnTo>
                      <a:pt x="197358" y="0"/>
                    </a:lnTo>
                    <a:lnTo>
                      <a:pt x="197358" y="268605"/>
                    </a:lnTo>
                    <a:lnTo>
                      <a:pt x="0" y="268605"/>
                    </a:lnTo>
                    <a:close/>
                  </a:path>
                </a:pathLst>
              </a:custGeom>
              <a:gradFill>
                <a:gsLst>
                  <a:gs pos="72000">
                    <a:srgbClr val="FFFFFF"/>
                  </a:gs>
                  <a:gs pos="22000">
                    <a:srgbClr val="F5F5F5"/>
                  </a:gs>
                  <a:gs pos="0">
                    <a:srgbClr val="E6E6E7"/>
                  </a:gs>
                  <a:gs pos="98000">
                    <a:srgbClr val="CFCFCF"/>
                  </a:gs>
                  <a:gs pos="88000">
                    <a:srgbClr val="FFFFFF">
                      <a:lumMod val="95000"/>
                    </a:srgbClr>
                  </a:gs>
                </a:gsLst>
                <a:lin ang="0" scaled="0"/>
              </a:gradFill>
              <a:ln w="9525" cap="flat">
                <a:noFill/>
                <a:prstDash val="solid"/>
                <a:miter/>
              </a:ln>
              <a:effectLst>
                <a:outerShdw blurRad="88900" dist="12700" dir="10800000" algn="r" rotWithShape="0">
                  <a:prstClr val="black">
                    <a:alpha val="3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grpSp>
        <p:sp>
          <p:nvSpPr>
            <p:cNvPr id="325" name="文本框 324"/>
            <p:cNvSpPr txBox="1"/>
            <p:nvPr/>
          </p:nvSpPr>
          <p:spPr>
            <a:xfrm>
              <a:off x="1723835" y="966016"/>
              <a:ext cx="2493010" cy="523240"/>
            </a:xfrm>
            <a:prstGeom prst="rect">
              <a:avLst/>
            </a:prstGeom>
            <a:noFill/>
          </p:spPr>
          <p:txBody>
            <a:bodyPr wrap="square">
              <a:noAutofit/>
            </a:bodyPr>
            <a:lstStyle/>
            <a:p>
              <a:r>
                <a:rPr lang="zh-CN" altLang="en-US" sz="2800" dirty="0">
                  <a:solidFill>
                    <a:schemeClr val="bg2">
                      <a:lumMod val="50000"/>
                    </a:schemeClr>
                  </a:solidFill>
                  <a:latin typeface="思源宋体 CN Heavy" panose="02020900000000000000" pitchFamily="18" charset="-122"/>
                  <a:ea typeface="思源宋体 CN Heavy" panose="02020900000000000000" pitchFamily="18" charset="-122"/>
                </a:rPr>
                <a:t>教育体育方面</a:t>
              </a:r>
            </a:p>
          </p:txBody>
        </p:sp>
      </p:grpSp>
      <p:sp>
        <p:nvSpPr>
          <p:cNvPr id="5" name="文本框 4"/>
          <p:cNvSpPr txBox="1"/>
          <p:nvPr/>
        </p:nvSpPr>
        <p:spPr>
          <a:xfrm>
            <a:off x="7892424" y="927281"/>
            <a:ext cx="2493010" cy="523240"/>
          </a:xfrm>
          <a:prstGeom prst="rect">
            <a:avLst/>
          </a:prstGeom>
          <a:noFill/>
        </p:spPr>
        <p:txBody>
          <a:bodyPr wrap="square">
            <a:noAutofit/>
          </a:bodyPr>
          <a:lstStyle/>
          <a:p>
            <a:pPr algn="r"/>
            <a:r>
              <a:rPr lang="zh-CN" altLang="en-US" sz="2800" dirty="0">
                <a:solidFill>
                  <a:schemeClr val="bg2">
                    <a:lumMod val="50000"/>
                  </a:schemeClr>
                </a:solidFill>
                <a:latin typeface="思源宋体 CN Heavy" panose="02020900000000000000" pitchFamily="18" charset="-122"/>
                <a:ea typeface="思源宋体 CN Heavy" panose="02020900000000000000" pitchFamily="18" charset="-122"/>
              </a:rPr>
              <a:t>文化旅游方面</a:t>
            </a:r>
          </a:p>
        </p:txBody>
      </p:sp>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065" y="2780030"/>
            <a:ext cx="4213225" cy="3193415"/>
          </a:xfrm>
          <a:prstGeom prst="rect">
            <a:avLst/>
          </a:prstGeom>
        </p:spPr>
      </p:pic>
      <p:pic>
        <p:nvPicPr>
          <p:cNvPr id="2055" name="图片 2054" descr="E:\e：\webSite\专题\2023\8.8发改委PPT\用图\运河博物馆1.jpg运河博物馆1"/>
          <p:cNvPicPr>
            <a:picLocks noChangeAspect="1"/>
          </p:cNvPicPr>
          <p:nvPr/>
        </p:nvPicPr>
        <p:blipFill rotWithShape="1">
          <a:blip r:embed="rId5"/>
          <a:srcRect l="3712" r="3712" b="4367"/>
          <a:stretch>
            <a:fillRect/>
          </a:stretch>
        </p:blipFill>
        <p:spPr>
          <a:xfrm>
            <a:off x="6597650" y="2823845"/>
            <a:ext cx="3710940" cy="1685290"/>
          </a:xfrm>
          <a:prstGeom prst="roundRect">
            <a:avLst>
              <a:gd name="adj" fmla="val 0"/>
            </a:avLst>
          </a:prstGeom>
          <a:ln w="25400">
            <a:noFill/>
          </a:ln>
        </p:spPr>
      </p:pic>
      <p:pic>
        <p:nvPicPr>
          <p:cNvPr id="2056" name="图片 2055" descr="E:\e：\webSite\专题\2023\8.8发改委PPT\用图\7.jpg7"/>
          <p:cNvPicPr>
            <a:picLocks noChangeAspect="1"/>
          </p:cNvPicPr>
          <p:nvPr/>
        </p:nvPicPr>
        <p:blipFill rotWithShape="1">
          <a:blip r:embed="rId6"/>
          <a:srcRect l="4154" t="-15" r="4154" b="18323"/>
          <a:stretch>
            <a:fillRect/>
          </a:stretch>
        </p:blipFill>
        <p:spPr>
          <a:xfrm>
            <a:off x="6597650" y="4683760"/>
            <a:ext cx="3710305" cy="1289685"/>
          </a:xfrm>
          <a:prstGeom prst="rect">
            <a:avLst/>
          </a:prstGeom>
          <a:ln>
            <a:noFill/>
          </a:ln>
        </p:spPr>
      </p:pic>
      <p:sp>
        <p:nvSpPr>
          <p:cNvPr id="65" name="矩形 64"/>
          <p:cNvSpPr/>
          <p:nvPr/>
        </p:nvSpPr>
        <p:spPr>
          <a:xfrm flipH="1">
            <a:off x="1825625" y="1551940"/>
            <a:ext cx="3850640" cy="1137285"/>
          </a:xfrm>
          <a:prstGeom prst="rect">
            <a:avLst/>
          </a:prstGeom>
          <a:gradFill>
            <a:gsLst>
              <a:gs pos="46000">
                <a:srgbClr val="DE352E">
                  <a:lumMod val="20000"/>
                  <a:lumOff val="80000"/>
                  <a:alpha val="0"/>
                </a:srgbClr>
              </a:gs>
              <a:gs pos="100000">
                <a:srgbClr val="DE352E">
                  <a:alpha val="31000"/>
                </a:srgbClr>
              </a:gs>
            </a:gsLst>
            <a:lin ang="2700000" scaled="1"/>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69" name="矩形: 圆角 68"/>
          <p:cNvSpPr/>
          <p:nvPr/>
        </p:nvSpPr>
        <p:spPr>
          <a:xfrm flipH="1">
            <a:off x="1826260" y="1668780"/>
            <a:ext cx="76200" cy="1020445"/>
          </a:xfrm>
          <a:prstGeom prst="roundRect">
            <a:avLst>
              <a:gd name="adj" fmla="val 0"/>
            </a:avLst>
          </a:prstGeom>
          <a:gradFill>
            <a:gsLst>
              <a:gs pos="0">
                <a:srgbClr val="DE352E"/>
              </a:gs>
              <a:gs pos="100000">
                <a:srgbClr val="DE352E">
                  <a:lumMod val="75000"/>
                </a:srgbClr>
              </a:gs>
            </a:gsLst>
            <a:lin ang="2700000" scaled="0"/>
          </a:gradFill>
          <a:ln>
            <a:noFill/>
          </a:ln>
          <a:effectLst>
            <a:outerShdw blurRad="355600" dist="254000" dir="2700000" sx="85000" sy="85000" rotWithShape="0">
              <a:srgbClr val="CE1729">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grpSp>
        <p:nvGrpSpPr>
          <p:cNvPr id="19" name="组合 18"/>
          <p:cNvGrpSpPr/>
          <p:nvPr/>
        </p:nvGrpSpPr>
        <p:grpSpPr>
          <a:xfrm>
            <a:off x="7430135" y="1551940"/>
            <a:ext cx="2796540" cy="1200150"/>
            <a:chOff x="20281" y="13874"/>
            <a:chExt cx="4404" cy="1890"/>
          </a:xfrm>
        </p:grpSpPr>
        <p:sp>
          <p:nvSpPr>
            <p:cNvPr id="53" name="矩形 52"/>
            <p:cNvSpPr/>
            <p:nvPr/>
          </p:nvSpPr>
          <p:spPr>
            <a:xfrm>
              <a:off x="20281" y="13874"/>
              <a:ext cx="4404" cy="1890"/>
            </a:xfrm>
            <a:prstGeom prst="rect">
              <a:avLst/>
            </a:prstGeom>
            <a:gradFill>
              <a:gsLst>
                <a:gs pos="46000">
                  <a:srgbClr val="DE352E">
                    <a:lumMod val="20000"/>
                    <a:lumOff val="80000"/>
                    <a:alpha val="0"/>
                  </a:srgbClr>
                </a:gs>
                <a:gs pos="100000">
                  <a:srgbClr val="DE352E">
                    <a:alpha val="31000"/>
                  </a:srgbClr>
                </a:gs>
              </a:gsLst>
              <a:lin ang="2700000" scaled="1"/>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18" name="矩形: 圆角 57"/>
            <p:cNvSpPr/>
            <p:nvPr/>
          </p:nvSpPr>
          <p:spPr>
            <a:xfrm flipH="1">
              <a:off x="24513" y="14254"/>
              <a:ext cx="135" cy="1510"/>
            </a:xfrm>
            <a:prstGeom prst="roundRect">
              <a:avLst>
                <a:gd name="adj" fmla="val 0"/>
              </a:avLst>
            </a:prstGeom>
            <a:gradFill>
              <a:gsLst>
                <a:gs pos="0">
                  <a:srgbClr val="DE352E"/>
                </a:gs>
                <a:gs pos="100000">
                  <a:srgbClr val="DE352E">
                    <a:lumMod val="75000"/>
                  </a:srgbClr>
                </a:gs>
              </a:gsLst>
              <a:lin ang="2700000" scaled="0"/>
            </a:gradFill>
            <a:ln>
              <a:noFill/>
            </a:ln>
            <a:effectLst>
              <a:outerShdw blurRad="355600" dist="254000" dir="2700000" sx="85000" sy="85000" rotWithShape="0">
                <a:srgbClr val="CE1729">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grpSp>
      <p:sp>
        <p:nvSpPr>
          <p:cNvPr id="2" name="文本框 1"/>
          <p:cNvSpPr txBox="1"/>
          <p:nvPr/>
        </p:nvSpPr>
        <p:spPr>
          <a:xfrm>
            <a:off x="2001520" y="1766570"/>
            <a:ext cx="396811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000000">
                    <a:lumMod val="75000"/>
                    <a:lumOff val="25000"/>
                  </a:srgbClr>
                </a:solidFill>
                <a:effectLst/>
                <a:uLnTx/>
                <a:uFillTx/>
                <a:latin typeface="思源宋体 CN Heavy" panose="02020900000000000000" pitchFamily="18" charset="-122"/>
                <a:ea typeface="思源宋体 CN Heavy" panose="02020900000000000000" pitchFamily="18" charset="-122"/>
                <a:cs typeface="+mn-ea"/>
              </a:rPr>
              <a:t>全市高校和职业学校拟更新设备</a:t>
            </a:r>
            <a:r>
              <a:rPr kumimoji="0" lang="en-US" altLang="zh-CN" sz="180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21.5</a:t>
            </a:r>
            <a:r>
              <a:rPr kumimoji="0" lang="zh-CN" altLang="en-US" sz="180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万</a:t>
            </a:r>
            <a:r>
              <a:rPr kumimoji="0" lang="zh-CN" altLang="en-US" sz="1600" i="0" u="none" strike="noStrike" kern="1200" cap="none" spc="0" normalizeH="0" baseline="0" noProof="0" dirty="0">
                <a:ln>
                  <a:noFill/>
                </a:ln>
                <a:solidFill>
                  <a:srgbClr val="000000">
                    <a:lumMod val="75000"/>
                    <a:lumOff val="25000"/>
                  </a:srgbClr>
                </a:solidFill>
                <a:effectLst/>
                <a:uLnTx/>
                <a:uFillTx/>
                <a:latin typeface="思源宋体 CN Heavy" panose="02020900000000000000" pitchFamily="18" charset="-122"/>
                <a:ea typeface="思源宋体 CN Heavy" panose="02020900000000000000" pitchFamily="18" charset="-122"/>
                <a:cs typeface="+mn-ea"/>
              </a:rPr>
              <a:t>台</a:t>
            </a:r>
          </a:p>
        </p:txBody>
      </p:sp>
      <p:sp>
        <p:nvSpPr>
          <p:cNvPr id="4" name="文本框 3"/>
          <p:cNvSpPr txBox="1"/>
          <p:nvPr/>
        </p:nvSpPr>
        <p:spPr>
          <a:xfrm>
            <a:off x="2015490" y="2174875"/>
            <a:ext cx="38474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000000">
                    <a:lumMod val="75000"/>
                    <a:lumOff val="25000"/>
                  </a:srgbClr>
                </a:solidFill>
                <a:effectLst/>
                <a:uLnTx/>
                <a:uFillTx/>
                <a:latin typeface="思源宋体 CN Heavy" panose="02020900000000000000" pitchFamily="18" charset="-122"/>
                <a:ea typeface="思源宋体 CN Heavy" panose="02020900000000000000" pitchFamily="18" charset="-122"/>
                <a:cs typeface="+mn-ea"/>
              </a:rPr>
              <a:t>更新需求约</a:t>
            </a:r>
            <a:r>
              <a:rPr kumimoji="0" lang="zh-CN" altLang="en-US" sz="180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12亿</a:t>
            </a:r>
            <a:r>
              <a:rPr kumimoji="0" lang="zh-CN" altLang="en-US" sz="1600" i="0" u="none" strike="noStrike" kern="1200" cap="none" spc="0" normalizeH="0" baseline="0" noProof="0" dirty="0">
                <a:ln>
                  <a:noFill/>
                </a:ln>
                <a:solidFill>
                  <a:srgbClr val="000000">
                    <a:lumMod val="75000"/>
                    <a:lumOff val="25000"/>
                  </a:srgbClr>
                </a:solidFill>
                <a:effectLst/>
                <a:uLnTx/>
                <a:uFillTx/>
                <a:latin typeface="思源宋体 CN Heavy" panose="02020900000000000000" pitchFamily="18" charset="-122"/>
                <a:ea typeface="思源宋体 CN Heavy" panose="02020900000000000000" pitchFamily="18" charset="-122"/>
                <a:cs typeface="+mn-ea"/>
              </a:rPr>
              <a:t>元</a:t>
            </a:r>
          </a:p>
        </p:txBody>
      </p:sp>
      <p:sp>
        <p:nvSpPr>
          <p:cNvPr id="6" name="文本框 5"/>
          <p:cNvSpPr txBox="1"/>
          <p:nvPr/>
        </p:nvSpPr>
        <p:spPr>
          <a:xfrm>
            <a:off x="6216650" y="2117090"/>
            <a:ext cx="3847465" cy="36830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000000">
                    <a:lumMod val="75000"/>
                    <a:lumOff val="25000"/>
                  </a:srgbClr>
                </a:solidFill>
                <a:effectLst/>
                <a:uLnTx/>
                <a:uFillTx/>
                <a:latin typeface="思源宋体 CN Heavy" panose="02020900000000000000" pitchFamily="18" charset="-122"/>
                <a:ea typeface="思源宋体 CN Heavy" panose="02020900000000000000" pitchFamily="18" charset="-122"/>
                <a:cs typeface="+mn-ea"/>
              </a:rPr>
              <a:t>设备更新需求预计超过</a:t>
            </a:r>
            <a:r>
              <a:rPr kumimoji="0" lang="zh-CN" altLang="en-US"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25亿</a:t>
            </a:r>
            <a:r>
              <a:rPr kumimoji="0" lang="zh-CN" altLang="en-US" sz="1600" i="0" u="none" strike="noStrike" kern="1200" cap="none" spc="0" normalizeH="0" baseline="0" noProof="0" dirty="0">
                <a:ln>
                  <a:noFill/>
                </a:ln>
                <a:solidFill>
                  <a:srgbClr val="000000">
                    <a:lumMod val="75000"/>
                    <a:lumOff val="25000"/>
                  </a:srgbClr>
                </a:solidFill>
                <a:effectLst/>
                <a:uLnTx/>
                <a:uFillTx/>
                <a:latin typeface="思源宋体 CN Heavy" panose="02020900000000000000" pitchFamily="18" charset="-122"/>
                <a:ea typeface="思源宋体 CN Heavy" panose="02020900000000000000" pitchFamily="18" charset="-122"/>
                <a:cs typeface="+mn-ea"/>
              </a:rPr>
              <a:t>元</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IMG_256"/>
          <p:cNvPicPr>
            <a:picLocks noChangeAspect="1"/>
          </p:cNvPicPr>
          <p:nvPr/>
        </p:nvPicPr>
        <p:blipFill>
          <a:blip r:embed="rId3"/>
          <a:stretch>
            <a:fillRect/>
          </a:stretch>
        </p:blipFill>
        <p:spPr>
          <a:xfrm>
            <a:off x="441960" y="4251960"/>
            <a:ext cx="6385560" cy="2376805"/>
          </a:xfrm>
          <a:prstGeom prst="rect">
            <a:avLst/>
          </a:prstGeom>
          <a:noFill/>
          <a:ln w="9525">
            <a:noFill/>
          </a:ln>
        </p:spPr>
      </p:pic>
      <p:pic>
        <p:nvPicPr>
          <p:cNvPr id="31" name="图片 30" descr="砖墙上&#10;&#10;中度可信度描述已自动生成"/>
          <p:cNvPicPr>
            <a:picLocks noChangeAspect="1"/>
          </p:cNvPicPr>
          <p:nvPr/>
        </p:nvPicPr>
        <p:blipFill>
          <a:blip r:embed="rId4">
            <a:alphaModFix amt="20000"/>
            <a:duotone>
              <a:srgbClr val="DE352E">
                <a:shade val="45000"/>
                <a:satMod val="135000"/>
              </a:srgbClr>
              <a:prstClr val="white"/>
            </a:duotone>
            <a:extLst>
              <a:ext uri="{28A0092B-C50C-407E-A947-70E740481C1C}">
                <a14:useLocalDpi xmlns:a14="http://schemas.microsoft.com/office/drawing/2010/main" val="0"/>
              </a:ext>
            </a:extLst>
          </a:blip>
          <a:srcRect/>
          <a:stretch>
            <a:fillRect/>
          </a:stretch>
        </p:blipFill>
        <p:spPr>
          <a:xfrm flipH="1">
            <a:off x="0" y="0"/>
            <a:ext cx="12192000" cy="6858000"/>
          </a:xfrm>
          <a:prstGeom prst="rect">
            <a:avLst/>
          </a:prstGeom>
        </p:spPr>
      </p:pic>
      <p:cxnSp>
        <p:nvCxnSpPr>
          <p:cNvPr id="33" name="直接连接符 32"/>
          <p:cNvCxnSpPr/>
          <p:nvPr/>
        </p:nvCxnSpPr>
        <p:spPr>
          <a:xfrm>
            <a:off x="695325" y="1490969"/>
            <a:ext cx="5182961"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nvGrpSpPr>
          <p:cNvPr id="24" name="组合 23"/>
          <p:cNvGrpSpPr/>
          <p:nvPr/>
        </p:nvGrpSpPr>
        <p:grpSpPr>
          <a:xfrm>
            <a:off x="0" y="11024"/>
            <a:ext cx="12192000" cy="881517"/>
            <a:chOff x="0" y="397"/>
            <a:chExt cx="19200" cy="1388"/>
          </a:xfrm>
        </p:grpSpPr>
        <p:pic>
          <p:nvPicPr>
            <p:cNvPr id="2" name="图片 1"/>
            <p:cNvPicPr>
              <a:picLocks noChangeAspect="1"/>
            </p:cNvPicPr>
            <p:nvPr/>
          </p:nvPicPr>
          <p:blipFill>
            <a:blip r:embed="rId5"/>
            <a:stretch>
              <a:fillRect/>
            </a:stretch>
          </p:blipFill>
          <p:spPr>
            <a:xfrm>
              <a:off x="6252" y="397"/>
              <a:ext cx="6677" cy="1055"/>
            </a:xfrm>
            <a:prstGeom prst="rect">
              <a:avLst/>
            </a:prstGeom>
          </p:spPr>
        </p:pic>
        <p:sp>
          <p:nvSpPr>
            <p:cNvPr id="7" name="文本框 6"/>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9" name="直接连接符 8"/>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26" name="平行四边形 25"/>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3" name="平行四边形 12"/>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5" name="平行四边形 14"/>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22" name="平行四边形 21"/>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23" name="直接连接符 22"/>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sp>
        <p:nvSpPr>
          <p:cNvPr id="6" name="文本框 5"/>
          <p:cNvSpPr txBox="1"/>
          <p:nvPr/>
        </p:nvSpPr>
        <p:spPr>
          <a:xfrm>
            <a:off x="695325" y="843280"/>
            <a:ext cx="588327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设备更新情况</a:t>
            </a:r>
            <a:r>
              <a:rPr kumimoji="0" lang="en-US" altLang="zh-CN"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a:t>
            </a:r>
            <a:r>
              <a:rPr lang="zh-CN" altLang="en-US">
                <a:solidFill>
                  <a:srgbClr val="002060"/>
                </a:solidFill>
                <a:sym typeface="+mn-ea"/>
              </a:rPr>
              <a:t>医疗卫生方面</a:t>
            </a:r>
            <a:endPar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sym typeface="+mn-ea"/>
            </a:endParaRPr>
          </a:p>
        </p:txBody>
      </p:sp>
      <p:grpSp>
        <p:nvGrpSpPr>
          <p:cNvPr id="5" name="组合 4"/>
          <p:cNvGrpSpPr/>
          <p:nvPr/>
        </p:nvGrpSpPr>
        <p:grpSpPr>
          <a:xfrm>
            <a:off x="4815205" y="987425"/>
            <a:ext cx="7172325" cy="5030470"/>
            <a:chOff x="7583" y="2039"/>
            <a:chExt cx="11295" cy="7922"/>
          </a:xfrm>
        </p:grpSpPr>
        <p:sp>
          <p:nvSpPr>
            <p:cNvPr id="81" name="矩形: 圆角 80"/>
            <p:cNvSpPr/>
            <p:nvPr/>
          </p:nvSpPr>
          <p:spPr>
            <a:xfrm>
              <a:off x="12274" y="2039"/>
              <a:ext cx="6068" cy="3831"/>
            </a:xfrm>
            <a:prstGeom prst="roundRect">
              <a:avLst>
                <a:gd name="adj" fmla="val 0"/>
              </a:avLst>
            </a:prstGeom>
            <a:solidFill>
              <a:srgbClr val="FFFFFF"/>
            </a:solidFill>
            <a:ln>
              <a:noFill/>
            </a:ln>
            <a:effectLst>
              <a:outerShdw blurRad="393700" dist="88900" dir="2700000" algn="tl" rotWithShape="0">
                <a:srgbClr val="DE352E">
                  <a:alpha val="40000"/>
                </a:srgbClr>
              </a:outerShdw>
              <a:reflection blurRad="279400" stA="52000" endA="300" endPos="35000" dist="254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83" name="文本框 82"/>
            <p:cNvSpPr txBox="1"/>
            <p:nvPr/>
          </p:nvSpPr>
          <p:spPr>
            <a:xfrm>
              <a:off x="12480" y="2194"/>
              <a:ext cx="6398" cy="1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2">
                      <a:lumMod val="50000"/>
                    </a:schemeClr>
                  </a:solidFill>
                  <a:effectLst/>
                  <a:uLnTx/>
                  <a:uFillTx/>
                  <a:latin typeface="思源宋体 CN Heavy" panose="02020900000000000000" pitchFamily="18" charset="-122"/>
                  <a:ea typeface="思源宋体 CN Heavy" panose="02020900000000000000" pitchFamily="18" charset="-122"/>
                  <a:cs typeface="+mn-ea"/>
                </a:rPr>
                <a:t>2024-2027年</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2">
                      <a:lumMod val="50000"/>
                    </a:schemeClr>
                  </a:solidFill>
                  <a:effectLst/>
                  <a:uLnTx/>
                  <a:uFillTx/>
                  <a:latin typeface="思源宋体 CN Heavy" panose="02020900000000000000" pitchFamily="18" charset="-122"/>
                  <a:ea typeface="思源宋体 CN Heavy" panose="02020900000000000000" pitchFamily="18" charset="-122"/>
                  <a:cs typeface="+mn-ea"/>
                </a:rPr>
                <a:t>全市需更新信息化设备</a:t>
              </a:r>
            </a:p>
          </p:txBody>
        </p:sp>
        <p:graphicFrame>
          <p:nvGraphicFramePr>
            <p:cNvPr id="84" name="图表 83"/>
            <p:cNvGraphicFramePr/>
            <p:nvPr/>
          </p:nvGraphicFramePr>
          <p:xfrm>
            <a:off x="13146" y="3600"/>
            <a:ext cx="4562" cy="1787"/>
          </p:xfrm>
          <a:graphic>
            <a:graphicData uri="http://schemas.openxmlformats.org/drawingml/2006/chart">
              <c:chart xmlns:c="http://schemas.openxmlformats.org/drawingml/2006/chart" xmlns:r="http://schemas.openxmlformats.org/officeDocument/2006/relationships" r:id="rId6"/>
            </a:graphicData>
          </a:graphic>
        </p:graphicFrame>
        <p:sp>
          <p:nvSpPr>
            <p:cNvPr id="85" name="文本框 84"/>
            <p:cNvSpPr txBox="1"/>
            <p:nvPr/>
          </p:nvSpPr>
          <p:spPr>
            <a:xfrm>
              <a:off x="15762" y="3349"/>
              <a:ext cx="1383" cy="5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gradFill>
                    <a:gsLst>
                      <a:gs pos="0">
                        <a:srgbClr val="DE352E"/>
                      </a:gs>
                      <a:gs pos="93000">
                        <a:srgbClr val="DE352E">
                          <a:lumMod val="50000"/>
                        </a:srgbClr>
                      </a:gs>
                    </a:gsLst>
                    <a:lin ang="5400000" scaled="0"/>
                  </a:gra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rPr>
                <a:t>31000</a:t>
              </a:r>
            </a:p>
          </p:txBody>
        </p:sp>
        <p:sp>
          <p:nvSpPr>
            <p:cNvPr id="87" name="文本框 86"/>
            <p:cNvSpPr txBox="1"/>
            <p:nvPr/>
          </p:nvSpPr>
          <p:spPr>
            <a:xfrm>
              <a:off x="17009" y="3453"/>
              <a:ext cx="528" cy="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reflection blurRad="114300" stA="55000" endA="300" endPos="45500" dist="38100" dir="5400000" sy="-100000" algn="bl" rotWithShape="0"/>
                  </a:effectLst>
                  <a:uLnTx/>
                  <a:uFillTx/>
                  <a:latin typeface="思源黑体 CN Regular" panose="020B0500000000000000" charset="-122"/>
                  <a:ea typeface="思源黑体 CN Regular" panose="020B0500000000000000" charset="-122"/>
                  <a:cs typeface="+mn-ea"/>
                </a:rPr>
                <a:t>套</a:t>
              </a:r>
            </a:p>
          </p:txBody>
        </p:sp>
        <p:sp>
          <p:nvSpPr>
            <p:cNvPr id="49" name="矩形: 圆角 48"/>
            <p:cNvSpPr/>
            <p:nvPr/>
          </p:nvSpPr>
          <p:spPr>
            <a:xfrm>
              <a:off x="7583" y="3732"/>
              <a:ext cx="5576" cy="3831"/>
            </a:xfrm>
            <a:prstGeom prst="roundRect">
              <a:avLst>
                <a:gd name="adj" fmla="val 0"/>
              </a:avLst>
            </a:prstGeom>
            <a:solidFill>
              <a:srgbClr val="FFFFFF"/>
            </a:solidFill>
            <a:ln>
              <a:noFill/>
            </a:ln>
            <a:effectLst>
              <a:outerShdw blurRad="393700" dist="88900" dir="2700000" algn="tl" rotWithShape="0">
                <a:srgbClr val="DE352E">
                  <a:alpha val="40000"/>
                </a:srgbClr>
              </a:outerShdw>
              <a:reflection blurRad="279400" stA="52000" endA="300" endPos="35000" dist="254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51" name="文本框 50"/>
            <p:cNvSpPr txBox="1"/>
            <p:nvPr/>
          </p:nvSpPr>
          <p:spPr>
            <a:xfrm>
              <a:off x="7809" y="4046"/>
              <a:ext cx="5277" cy="1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2">
                      <a:lumMod val="50000"/>
                    </a:schemeClr>
                  </a:solidFill>
                  <a:effectLst/>
                  <a:uLnTx/>
                  <a:uFillTx/>
                  <a:latin typeface="思源宋体 CN Heavy" panose="02020900000000000000" pitchFamily="18" charset="-122"/>
                  <a:ea typeface="思源宋体 CN Heavy" panose="02020900000000000000" pitchFamily="18" charset="-122"/>
                  <a:cs typeface="+mn-ea"/>
                </a:rPr>
                <a:t>2024-2027年</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2">
                      <a:lumMod val="50000"/>
                    </a:schemeClr>
                  </a:solidFill>
                  <a:effectLst/>
                  <a:uLnTx/>
                  <a:uFillTx/>
                  <a:latin typeface="思源宋体 CN Heavy" panose="02020900000000000000" pitchFamily="18" charset="-122"/>
                  <a:ea typeface="思源宋体 CN Heavy" panose="02020900000000000000" pitchFamily="18" charset="-122"/>
                  <a:cs typeface="+mn-ea"/>
                </a:rPr>
                <a:t>全市需更新医疗设备</a:t>
              </a:r>
            </a:p>
          </p:txBody>
        </p:sp>
        <p:graphicFrame>
          <p:nvGraphicFramePr>
            <p:cNvPr id="63" name="图表 62"/>
            <p:cNvGraphicFramePr/>
            <p:nvPr/>
          </p:nvGraphicFramePr>
          <p:xfrm>
            <a:off x="7963" y="5472"/>
            <a:ext cx="4562" cy="1787"/>
          </p:xfrm>
          <a:graphic>
            <a:graphicData uri="http://schemas.openxmlformats.org/drawingml/2006/chart">
              <c:chart xmlns:c="http://schemas.openxmlformats.org/drawingml/2006/chart" xmlns:r="http://schemas.openxmlformats.org/officeDocument/2006/relationships" r:id="rId7"/>
            </a:graphicData>
          </a:graphic>
        </p:graphicFrame>
        <p:sp>
          <p:nvSpPr>
            <p:cNvPr id="65" name="文本框 64"/>
            <p:cNvSpPr txBox="1"/>
            <p:nvPr/>
          </p:nvSpPr>
          <p:spPr>
            <a:xfrm>
              <a:off x="10883" y="5242"/>
              <a:ext cx="1164" cy="5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gradFill>
                    <a:gsLst>
                      <a:gs pos="0">
                        <a:srgbClr val="DE352E"/>
                      </a:gs>
                      <a:gs pos="93000">
                        <a:srgbClr val="DE352E">
                          <a:lumMod val="50000"/>
                        </a:srgbClr>
                      </a:gs>
                    </a:gsLst>
                    <a:lin ang="5400000" scaled="0"/>
                  </a:gra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rPr>
                <a:t>6000</a:t>
              </a:r>
            </a:p>
          </p:txBody>
        </p:sp>
        <p:sp>
          <p:nvSpPr>
            <p:cNvPr id="70" name="文本框 69"/>
            <p:cNvSpPr txBox="1"/>
            <p:nvPr/>
          </p:nvSpPr>
          <p:spPr>
            <a:xfrm>
              <a:off x="11812" y="5298"/>
              <a:ext cx="528" cy="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reflection blurRad="114300" stA="55000" endA="300" endPos="45500" dist="38100" dir="5400000" sy="-100000" algn="bl" rotWithShape="0"/>
                  </a:effectLst>
                  <a:uLnTx/>
                  <a:uFillTx/>
                  <a:latin typeface="思源黑体 CN Regular" panose="020B0500000000000000" charset="-122"/>
                  <a:ea typeface="思源黑体 CN Regular" panose="020B0500000000000000" charset="-122"/>
                  <a:cs typeface="+mn-ea"/>
                </a:rPr>
                <a:t>台</a:t>
              </a:r>
            </a:p>
          </p:txBody>
        </p:sp>
        <p:sp>
          <p:nvSpPr>
            <p:cNvPr id="59" name="矩形: 圆角 58"/>
            <p:cNvSpPr/>
            <p:nvPr/>
          </p:nvSpPr>
          <p:spPr>
            <a:xfrm>
              <a:off x="12129" y="6131"/>
              <a:ext cx="5576" cy="3831"/>
            </a:xfrm>
            <a:prstGeom prst="roundRect">
              <a:avLst>
                <a:gd name="adj" fmla="val 0"/>
              </a:avLst>
            </a:prstGeom>
            <a:solidFill>
              <a:srgbClr val="FFFFFF"/>
            </a:solidFill>
            <a:ln>
              <a:noFill/>
            </a:ln>
            <a:effectLst>
              <a:outerShdw blurRad="393700" dist="88900" dir="2700000" algn="tl" rotWithShape="0">
                <a:srgbClr val="DE352E">
                  <a:alpha val="40000"/>
                </a:srgbClr>
              </a:outerShdw>
              <a:reflection blurRad="279400" stA="52000" endA="300" endPos="35000" dist="254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1" name="文本框 60"/>
            <p:cNvSpPr txBox="1"/>
            <p:nvPr/>
          </p:nvSpPr>
          <p:spPr>
            <a:xfrm>
              <a:off x="12355" y="6445"/>
              <a:ext cx="5277" cy="1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200" noProof="0" dirty="0">
                  <a:ln>
                    <a:noFill/>
                  </a:ln>
                  <a:solidFill>
                    <a:schemeClr val="bg2">
                      <a:lumMod val="50000"/>
                    </a:schemeClr>
                  </a:solidFill>
                  <a:effectLst/>
                  <a:uLnTx/>
                  <a:uFillTx/>
                  <a:latin typeface="思源宋体 CN Heavy" panose="02020900000000000000" pitchFamily="18" charset="-122"/>
                  <a:ea typeface="思源宋体 CN Heavy" panose="02020900000000000000" pitchFamily="18" charset="-122"/>
                  <a:cs typeface="+mn-ea"/>
                  <a:sym typeface="+mn-ea"/>
                </a:rPr>
                <a:t>2024-2027年</a:t>
              </a:r>
              <a:endParaRPr kumimoji="0" lang="zh-CN" altLang="en-US" sz="2200" b="0" i="0" u="none" strike="noStrike" kern="1200" cap="none" spc="0" normalizeH="0" baseline="0" noProof="0" dirty="0">
                <a:ln>
                  <a:noFill/>
                </a:ln>
                <a:solidFill>
                  <a:schemeClr val="bg2">
                    <a:lumMod val="50000"/>
                  </a:schemeClr>
                </a:solidFill>
                <a:effectLst/>
                <a:uLnTx/>
                <a:uFillTx/>
                <a:latin typeface="思源宋体 CN Heavy" panose="02020900000000000000" pitchFamily="18" charset="-122"/>
                <a:ea typeface="思源宋体 CN Heavy" panose="02020900000000000000" pitchFamily="18" charset="-122"/>
                <a:cs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2">
                      <a:lumMod val="50000"/>
                    </a:schemeClr>
                  </a:solidFill>
                  <a:effectLst/>
                  <a:uLnTx/>
                  <a:uFillTx/>
                  <a:latin typeface="思源宋体 CN Heavy" panose="02020900000000000000" pitchFamily="18" charset="-122"/>
                  <a:ea typeface="思源宋体 CN Heavy" panose="02020900000000000000" pitchFamily="18" charset="-122"/>
                  <a:cs typeface="+mn-ea"/>
                </a:rPr>
                <a:t>病房升级改造</a:t>
              </a:r>
            </a:p>
          </p:txBody>
        </p:sp>
        <p:graphicFrame>
          <p:nvGraphicFramePr>
            <p:cNvPr id="68" name="图表 67"/>
            <p:cNvGraphicFramePr/>
            <p:nvPr/>
          </p:nvGraphicFramePr>
          <p:xfrm>
            <a:off x="12509" y="7691"/>
            <a:ext cx="4562" cy="1787"/>
          </p:xfrm>
          <a:graphic>
            <a:graphicData uri="http://schemas.openxmlformats.org/drawingml/2006/chart">
              <c:chart xmlns:c="http://schemas.openxmlformats.org/drawingml/2006/chart" xmlns:r="http://schemas.openxmlformats.org/officeDocument/2006/relationships" r:id="rId8"/>
            </a:graphicData>
          </a:graphic>
        </p:graphicFrame>
        <p:sp>
          <p:nvSpPr>
            <p:cNvPr id="72" name="文本框 71"/>
            <p:cNvSpPr txBox="1"/>
            <p:nvPr/>
          </p:nvSpPr>
          <p:spPr>
            <a:xfrm>
              <a:off x="14943" y="7441"/>
              <a:ext cx="1164" cy="5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gradFill>
                    <a:gsLst>
                      <a:gs pos="0">
                        <a:srgbClr val="DE352E"/>
                      </a:gs>
                      <a:gs pos="93000">
                        <a:srgbClr val="DE352E">
                          <a:lumMod val="50000"/>
                        </a:srgbClr>
                      </a:gs>
                    </a:gsLst>
                    <a:lin ang="5400000" scaled="0"/>
                  </a:gra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rPr>
                <a:t>2500</a:t>
              </a:r>
              <a:endParaRPr kumimoji="0" lang="zh-CN" altLang="en-US" sz="1800" b="0" i="0" u="none" strike="noStrike" kern="1200" cap="none" spc="0" normalizeH="0" baseline="0" noProof="0" dirty="0">
                <a:ln>
                  <a:noFill/>
                </a:ln>
                <a:gradFill>
                  <a:gsLst>
                    <a:gs pos="0">
                      <a:srgbClr val="DE352E"/>
                    </a:gs>
                    <a:gs pos="93000">
                      <a:srgbClr val="DE352E">
                        <a:lumMod val="50000"/>
                      </a:srgbClr>
                    </a:gs>
                  </a:gsLst>
                  <a:lin ang="5400000" scaled="0"/>
                </a:gra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endParaRPr>
            </a:p>
          </p:txBody>
        </p:sp>
        <p:sp>
          <p:nvSpPr>
            <p:cNvPr id="73" name="文本框 72"/>
            <p:cNvSpPr txBox="1"/>
            <p:nvPr/>
          </p:nvSpPr>
          <p:spPr>
            <a:xfrm>
              <a:off x="16044" y="7545"/>
              <a:ext cx="528" cy="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reflection blurRad="114300" stA="55000" endA="300" endPos="45500" dist="38100" dir="5400000" sy="-100000" algn="bl" rotWithShape="0"/>
                  </a:effectLst>
                  <a:uLnTx/>
                  <a:uFillTx/>
                  <a:latin typeface="思源黑体 CN Regular" panose="020B0500000000000000" charset="-122"/>
                  <a:ea typeface="思源黑体 CN Regular" panose="020B0500000000000000" charset="-122"/>
                  <a:cs typeface="+mn-ea"/>
                </a:rPr>
                <a:t>间</a:t>
              </a:r>
            </a:p>
          </p:txBody>
        </p:sp>
      </p:grpSp>
      <p:pic>
        <p:nvPicPr>
          <p:cNvPr id="4" name="图片 3"/>
          <p:cNvPicPr>
            <a:picLocks noChangeAspect="1"/>
          </p:cNvPicPr>
          <p:nvPr/>
        </p:nvPicPr>
        <p:blipFill>
          <a:blip r:embed="rId9"/>
          <a:stretch>
            <a:fillRect/>
          </a:stretch>
        </p:blipFill>
        <p:spPr>
          <a:xfrm>
            <a:off x="1134745" y="1764665"/>
            <a:ext cx="3067050" cy="2327910"/>
          </a:xfrm>
          <a:prstGeom prst="rect">
            <a:avLst/>
          </a:prstGeom>
        </p:spPr>
      </p:pic>
      <p:sp>
        <p:nvSpPr>
          <p:cNvPr id="10" name="文本框 9"/>
          <p:cNvSpPr txBox="1"/>
          <p:nvPr/>
        </p:nvSpPr>
        <p:spPr>
          <a:xfrm>
            <a:off x="7500620" y="6236335"/>
            <a:ext cx="3021965" cy="460375"/>
          </a:xfrm>
          <a:prstGeom prst="rect">
            <a:avLst/>
          </a:prstGeom>
          <a:noFill/>
        </p:spPr>
        <p:txBody>
          <a:bodyPr wrap="square" rtlCol="0">
            <a:spAutoFit/>
          </a:bodyPr>
          <a:lstStyle/>
          <a:p>
            <a:r>
              <a:rPr lang="zh-CN" altLang="en-US"/>
              <a:t>更新需求达到</a:t>
            </a:r>
            <a:r>
              <a:rPr lang="zh-CN" altLang="en-US" sz="2400">
                <a:solidFill>
                  <a:srgbClr val="C00000"/>
                </a:solidFill>
              </a:rPr>
              <a:t>42亿</a:t>
            </a:r>
            <a:r>
              <a:rPr lang="zh-CN" altLang="en-US"/>
              <a:t>以上</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矩形: 圆角 111"/>
          <p:cNvSpPr/>
          <p:nvPr/>
        </p:nvSpPr>
        <p:spPr>
          <a:xfrm>
            <a:off x="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07" name="椭圆 106"/>
          <p:cNvSpPr/>
          <p:nvPr/>
        </p:nvSpPr>
        <p:spPr>
          <a:xfrm>
            <a:off x="13844674" y="7501027"/>
            <a:ext cx="1491430" cy="195351"/>
          </a:xfrm>
          <a:prstGeom prst="ellipse">
            <a:avLst/>
          </a:prstGeom>
          <a:gradFill flip="none" rotWithShape="1">
            <a:gsLst>
              <a:gs pos="0">
                <a:srgbClr val="DE352E">
                  <a:alpha val="40000"/>
                </a:srgbClr>
              </a:gs>
              <a:gs pos="93000">
                <a:srgbClr val="DE352E">
                  <a:lumMod val="20000"/>
                  <a:lumOff val="80000"/>
                  <a:alpha val="0"/>
                </a:srgbClr>
              </a:gs>
            </a:gsLst>
            <a:path path="shape">
              <a:fillToRect l="50000" t="50000" r="50000" b="50000"/>
            </a:path>
            <a:tileRect/>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a:ea typeface="思源黑体 CN Regular" panose="020B0500000000000000" charset="-122"/>
              <a:cs typeface="+mn-ea"/>
            </a:endParaRPr>
          </a:p>
        </p:txBody>
      </p:sp>
      <p:grpSp>
        <p:nvGrpSpPr>
          <p:cNvPr id="28" name="组合 27"/>
          <p:cNvGrpSpPr/>
          <p:nvPr/>
        </p:nvGrpSpPr>
        <p:grpSpPr>
          <a:xfrm>
            <a:off x="687705" y="720725"/>
            <a:ext cx="10980420" cy="5840095"/>
            <a:chOff x="1083" y="655"/>
            <a:chExt cx="17292" cy="9197"/>
          </a:xfrm>
        </p:grpSpPr>
        <p:sp>
          <p:nvSpPr>
            <p:cNvPr id="33" name="文本框 32"/>
            <p:cNvSpPr txBox="1"/>
            <p:nvPr/>
          </p:nvSpPr>
          <p:spPr>
            <a:xfrm>
              <a:off x="1083" y="655"/>
              <a:ext cx="9600" cy="8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消费品以旧换新情况</a:t>
              </a:r>
            </a:p>
          </p:txBody>
        </p:sp>
        <p:grpSp>
          <p:nvGrpSpPr>
            <p:cNvPr id="27" name="组合 26"/>
            <p:cNvGrpSpPr/>
            <p:nvPr/>
          </p:nvGrpSpPr>
          <p:grpSpPr>
            <a:xfrm>
              <a:off x="1133" y="1531"/>
              <a:ext cx="17242" cy="8321"/>
              <a:chOff x="913" y="1851"/>
              <a:chExt cx="17242" cy="8321"/>
            </a:xfrm>
          </p:grpSpPr>
          <p:sp>
            <p:nvSpPr>
              <p:cNvPr id="64" name="矩形: 圆角 63"/>
              <p:cNvSpPr/>
              <p:nvPr/>
            </p:nvSpPr>
            <p:spPr>
              <a:xfrm>
                <a:off x="913" y="6900"/>
                <a:ext cx="8277" cy="3272"/>
              </a:xfrm>
              <a:prstGeom prst="roundRect">
                <a:avLst>
                  <a:gd name="adj" fmla="val 3920"/>
                </a:avLst>
              </a:prstGeom>
              <a:solidFill>
                <a:srgbClr val="FFFFFF"/>
              </a:solidFill>
              <a:ln>
                <a:noFill/>
              </a:ln>
              <a:effectLst>
                <a:outerShdw blurRad="393700" dist="88900" dir="2700000" algn="tl" rotWithShape="0">
                  <a:srgbClr val="DE352E">
                    <a:alpha val="25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2" name="矩形: 圆角 61"/>
              <p:cNvSpPr/>
              <p:nvPr/>
            </p:nvSpPr>
            <p:spPr>
              <a:xfrm>
                <a:off x="913" y="1890"/>
                <a:ext cx="8277" cy="4448"/>
              </a:xfrm>
              <a:prstGeom prst="roundRect">
                <a:avLst>
                  <a:gd name="adj" fmla="val 3920"/>
                </a:avLst>
              </a:prstGeom>
              <a:solidFill>
                <a:srgbClr val="FFFFFF"/>
              </a:solidFill>
              <a:ln>
                <a:noFill/>
              </a:ln>
              <a:effectLst>
                <a:outerShdw blurRad="393700" dist="88900" dir="2700000" algn="tl" rotWithShape="0">
                  <a:srgbClr val="DE352E">
                    <a:alpha val="25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46" name="文本框 45"/>
              <p:cNvSpPr txBox="1"/>
              <p:nvPr/>
            </p:nvSpPr>
            <p:spPr>
              <a:xfrm>
                <a:off x="1441" y="2182"/>
                <a:ext cx="6825" cy="7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dirty="0">
                    <a:ln>
                      <a:noFill/>
                    </a:ln>
                    <a:solidFill>
                      <a:srgbClr val="7030A0"/>
                    </a:solidFill>
                    <a:effectLst/>
                    <a:uLnTx/>
                    <a:uFillTx/>
                    <a:latin typeface="思源宋体 CN Heavy" panose="02020900000000000000" pitchFamily="18" charset="-122"/>
                    <a:ea typeface="思源宋体 CN Heavy" panose="02020900000000000000" pitchFamily="18" charset="-122"/>
                    <a:cs typeface="+mn-ea"/>
                  </a:rPr>
                  <a:t>家电方面</a:t>
                </a:r>
              </a:p>
            </p:txBody>
          </p:sp>
          <p:grpSp>
            <p:nvGrpSpPr>
              <p:cNvPr id="4" name="组合 3"/>
              <p:cNvGrpSpPr/>
              <p:nvPr/>
            </p:nvGrpSpPr>
            <p:grpSpPr>
              <a:xfrm>
                <a:off x="1639" y="7286"/>
                <a:ext cx="7185" cy="2590"/>
                <a:chOff x="1836" y="3372"/>
                <a:chExt cx="7185" cy="2590"/>
              </a:xfrm>
            </p:grpSpPr>
            <p:grpSp>
              <p:nvGrpSpPr>
                <p:cNvPr id="35" name="组合 34"/>
                <p:cNvGrpSpPr/>
                <p:nvPr/>
              </p:nvGrpSpPr>
              <p:grpSpPr>
                <a:xfrm>
                  <a:off x="1836" y="3372"/>
                  <a:ext cx="6368" cy="1280"/>
                  <a:chOff x="2008031" y="916192"/>
                  <a:chExt cx="4043680" cy="812496"/>
                </a:xfrm>
              </p:grpSpPr>
              <p:sp>
                <p:nvSpPr>
                  <p:cNvPr id="42" name="文本框 41"/>
                  <p:cNvSpPr txBox="1"/>
                  <p:nvPr/>
                </p:nvSpPr>
                <p:spPr>
                  <a:xfrm>
                    <a:off x="2008031" y="1203915"/>
                    <a:ext cx="1856740" cy="524773"/>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90-100</a:t>
                    </a:r>
                    <a:r>
                      <a:rPr kumimoji="0" lang="zh-CN" altLang="en-US" sz="1800" b="1"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万台</a:t>
                    </a:r>
                  </a:p>
                </p:txBody>
              </p:sp>
              <p:sp>
                <p:nvSpPr>
                  <p:cNvPr id="43" name="文本框 42"/>
                  <p:cNvSpPr txBox="1"/>
                  <p:nvPr/>
                </p:nvSpPr>
                <p:spPr>
                  <a:xfrm>
                    <a:off x="2008031" y="916192"/>
                    <a:ext cx="4043680"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2060"/>
                        </a:solidFill>
                        <a:effectLst/>
                        <a:uLnTx/>
                        <a:uFillTx/>
                        <a:latin typeface="思源黑体 CN Regular" panose="020B0500000000000000" charset="-122"/>
                        <a:ea typeface="思源黑体 CN Regular" panose="020B0500000000000000" charset="-122"/>
                        <a:cs typeface="+mn-ea"/>
                      </a:rPr>
                      <a:t>每年需要淘汰各类废旧家电</a:t>
                    </a:r>
                  </a:p>
                </p:txBody>
              </p:sp>
            </p:grpSp>
            <p:grpSp>
              <p:nvGrpSpPr>
                <p:cNvPr id="50" name="组合 49"/>
                <p:cNvGrpSpPr/>
                <p:nvPr/>
              </p:nvGrpSpPr>
              <p:grpSpPr>
                <a:xfrm>
                  <a:off x="1836" y="4621"/>
                  <a:ext cx="7185" cy="1341"/>
                  <a:chOff x="2008031" y="687231"/>
                  <a:chExt cx="4562475" cy="851329"/>
                </a:xfrm>
              </p:grpSpPr>
              <p:sp>
                <p:nvSpPr>
                  <p:cNvPr id="51" name="文本框 50"/>
                  <p:cNvSpPr txBox="1"/>
                  <p:nvPr/>
                </p:nvSpPr>
                <p:spPr>
                  <a:xfrm>
                    <a:off x="2008031" y="1016590"/>
                    <a:ext cx="1681480" cy="521970"/>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30</a:t>
                    </a:r>
                    <a:r>
                      <a:rPr kumimoji="0" lang="zh-CN" altLang="en-US" sz="28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亿以上</a:t>
                    </a:r>
                  </a:p>
                </p:txBody>
              </p:sp>
              <p:sp>
                <p:nvSpPr>
                  <p:cNvPr id="52" name="文本框 51"/>
                  <p:cNvSpPr txBox="1"/>
                  <p:nvPr/>
                </p:nvSpPr>
                <p:spPr>
                  <a:xfrm>
                    <a:off x="2008031" y="687231"/>
                    <a:ext cx="4562475"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600" b="0" i="0" u="none" strike="noStrike" kern="1200" cap="none" spc="0" normalizeH="0" baseline="0" noProof="0" dirty="0">
                        <a:ln>
                          <a:noFill/>
                        </a:ln>
                        <a:solidFill>
                          <a:srgbClr val="002060"/>
                        </a:solidFill>
                        <a:effectLst/>
                        <a:uLnTx/>
                        <a:uFillTx/>
                        <a:latin typeface="思源黑体 CN Regular" panose="020B0500000000000000" charset="-122"/>
                        <a:ea typeface="思源黑体 CN Regular" panose="020B0500000000000000" charset="-122"/>
                        <a:cs typeface="+mn-ea"/>
                      </a:rPr>
                      <a:t>以旧换新可带动绿色智能家电销售规模</a:t>
                    </a:r>
                  </a:p>
                </p:txBody>
              </p:sp>
            </p:grpSp>
          </p:grpSp>
          <p:sp>
            <p:nvSpPr>
              <p:cNvPr id="19" name="矩形 18"/>
              <p:cNvSpPr/>
              <p:nvPr/>
            </p:nvSpPr>
            <p:spPr>
              <a:xfrm>
                <a:off x="2097" y="2956"/>
                <a:ext cx="5910" cy="495"/>
              </a:xfrm>
              <a:prstGeom prst="rect">
                <a:avLst/>
              </a:prstGeom>
            </p:spPr>
            <p:txBody>
              <a:bodyPr wrap="square">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sz="1400" b="0" i="0" u="none" strike="noStrike" kern="1200" cap="none" spc="0" normalizeH="0" baseline="0" noProof="0" dirty="0">
                    <a:ln>
                      <a:noFill/>
                    </a:ln>
                    <a:solidFill>
                      <a:srgbClr val="002060"/>
                    </a:solidFill>
                    <a:effectLst/>
                    <a:uLnTx/>
                    <a:uFillTx/>
                    <a:latin typeface="思源黑体 CN Regular" panose="020B0500000000000000" charset="-122"/>
                    <a:ea typeface="思源黑体 CN Regular" panose="020B0500000000000000" charset="-122"/>
                    <a:cs typeface="+mn-ea"/>
                  </a:rPr>
                  <a:t>彩电等</a:t>
                </a:r>
                <a:r>
                  <a:rPr kumimoji="0" altLang="zh-CN" sz="1400" b="0" i="0" u="none" strike="noStrike" kern="1200" cap="none" spc="0" normalizeH="0" baseline="0" noProof="0" dirty="0">
                    <a:ln>
                      <a:noFill/>
                    </a:ln>
                    <a:solidFill>
                      <a:srgbClr val="002060"/>
                    </a:solidFill>
                    <a:effectLst/>
                    <a:uLnTx/>
                    <a:uFillTx/>
                    <a:latin typeface="思源黑体 CN Regular" panose="020B0500000000000000" charset="-122"/>
                    <a:ea typeface="思源黑体 CN Regular" panose="020B0500000000000000" charset="-122"/>
                    <a:cs typeface="+mn-ea"/>
                  </a:rPr>
                  <a:t>居民家庭耐用消费品</a:t>
                </a:r>
                <a:r>
                  <a:rPr kumimoji="0" lang="zh-CN" sz="1400" b="0" i="0" u="none" strike="noStrike" kern="1200" cap="none" spc="0" normalizeH="0" baseline="0" noProof="0" dirty="0">
                    <a:ln>
                      <a:noFill/>
                    </a:ln>
                    <a:solidFill>
                      <a:srgbClr val="002060"/>
                    </a:solidFill>
                    <a:effectLst/>
                    <a:uLnTx/>
                    <a:uFillTx/>
                    <a:latin typeface="思源黑体 CN Regular" panose="020B0500000000000000" charset="-122"/>
                    <a:ea typeface="思源黑体 CN Regular" panose="020B0500000000000000" charset="-122"/>
                    <a:cs typeface="+mn-ea"/>
                  </a:rPr>
                  <a:t>保有量占全省比重</a:t>
                </a:r>
              </a:p>
            </p:txBody>
          </p:sp>
          <p:graphicFrame>
            <p:nvGraphicFramePr>
              <p:cNvPr id="67" name="图表 66"/>
              <p:cNvGraphicFramePr/>
              <p:nvPr/>
            </p:nvGraphicFramePr>
            <p:xfrm>
              <a:off x="3475" y="3690"/>
              <a:ext cx="3837" cy="2558"/>
            </p:xfrm>
            <a:graphic>
              <a:graphicData uri="http://schemas.openxmlformats.org/drawingml/2006/chart">
                <c:chart xmlns:c="http://schemas.openxmlformats.org/drawingml/2006/chart" xmlns:r="http://schemas.openxmlformats.org/officeDocument/2006/relationships" r:id="rId3"/>
              </a:graphicData>
            </a:graphic>
          </p:graphicFrame>
          <p:sp>
            <p:nvSpPr>
              <p:cNvPr id="68" name="文本框 67"/>
              <p:cNvSpPr txBox="1"/>
              <p:nvPr/>
            </p:nvSpPr>
            <p:spPr>
              <a:xfrm>
                <a:off x="7314" y="3896"/>
                <a:ext cx="1011" cy="628"/>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95</a:t>
                </a:r>
                <a:r>
                  <a:rPr kumimoji="0" lang="en-US" altLang="zh-CN" sz="12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a:t>
                </a:r>
              </a:p>
            </p:txBody>
          </p:sp>
          <p:sp>
            <p:nvSpPr>
              <p:cNvPr id="69" name="文本框 68"/>
              <p:cNvSpPr txBox="1"/>
              <p:nvPr/>
            </p:nvSpPr>
            <p:spPr>
              <a:xfrm>
                <a:off x="7314" y="3551"/>
                <a:ext cx="1510" cy="4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4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其他</a:t>
                </a:r>
                <a:r>
                  <a:rPr kumimoji="0" lang="en-US" altLang="zh-CN" sz="14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15</a:t>
                </a:r>
                <a:r>
                  <a:rPr kumimoji="0" lang="zh-CN" sz="14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市</a:t>
                </a:r>
              </a:p>
            </p:txBody>
          </p:sp>
          <p:cxnSp>
            <p:nvCxnSpPr>
              <p:cNvPr id="71" name="直接连接符 70"/>
              <p:cNvCxnSpPr/>
              <p:nvPr/>
            </p:nvCxnSpPr>
            <p:spPr>
              <a:xfrm flipV="1">
                <a:off x="6189" y="4230"/>
                <a:ext cx="379" cy="429"/>
              </a:xfrm>
              <a:prstGeom prst="line">
                <a:avLst/>
              </a:prstGeom>
              <a:ln w="12700">
                <a:solidFill>
                  <a:srgbClr val="FFC000"/>
                </a:solidFill>
              </a:ln>
            </p:spPr>
            <p:style>
              <a:lnRef idx="1">
                <a:srgbClr val="DE352E"/>
              </a:lnRef>
              <a:fillRef idx="0">
                <a:srgbClr val="DE352E"/>
              </a:fillRef>
              <a:effectRef idx="0">
                <a:srgbClr val="DE352E"/>
              </a:effectRef>
              <a:fontRef idx="minor">
                <a:srgbClr val="000000"/>
              </a:fontRef>
            </p:style>
          </p:cxnSp>
          <p:cxnSp>
            <p:nvCxnSpPr>
              <p:cNvPr id="73" name="直接连接符 72"/>
              <p:cNvCxnSpPr/>
              <p:nvPr/>
            </p:nvCxnSpPr>
            <p:spPr>
              <a:xfrm>
                <a:off x="6568" y="4230"/>
                <a:ext cx="707" cy="0"/>
              </a:xfrm>
              <a:prstGeom prst="line">
                <a:avLst/>
              </a:prstGeom>
              <a:ln w="12700">
                <a:solidFill>
                  <a:srgbClr val="FFC000"/>
                </a:solidFill>
                <a:tailEnd type="oval"/>
              </a:ln>
            </p:spPr>
            <p:style>
              <a:lnRef idx="1">
                <a:srgbClr val="DE352E"/>
              </a:lnRef>
              <a:fillRef idx="0">
                <a:srgbClr val="DE352E"/>
              </a:fillRef>
              <a:effectRef idx="0">
                <a:srgbClr val="DE352E"/>
              </a:effectRef>
              <a:fontRef idx="minor">
                <a:srgbClr val="000000"/>
              </a:fontRef>
            </p:style>
          </p:cxnSp>
          <p:grpSp>
            <p:nvGrpSpPr>
              <p:cNvPr id="21" name="组合 20"/>
              <p:cNvGrpSpPr/>
              <p:nvPr/>
            </p:nvGrpSpPr>
            <p:grpSpPr>
              <a:xfrm>
                <a:off x="2618" y="4189"/>
                <a:ext cx="1801" cy="1246"/>
                <a:chOff x="2798" y="3521"/>
                <a:chExt cx="1801" cy="1246"/>
              </a:xfrm>
            </p:grpSpPr>
            <p:grpSp>
              <p:nvGrpSpPr>
                <p:cNvPr id="77" name="组合 76"/>
                <p:cNvGrpSpPr/>
                <p:nvPr/>
              </p:nvGrpSpPr>
              <p:grpSpPr>
                <a:xfrm flipH="1">
                  <a:off x="2940" y="4338"/>
                  <a:ext cx="1659" cy="429"/>
                  <a:chOff x="1508615" y="4924706"/>
                  <a:chExt cx="1053368" cy="272172"/>
                </a:xfrm>
              </p:grpSpPr>
              <p:cxnSp>
                <p:nvCxnSpPr>
                  <p:cNvPr id="75" name="直接连接符 74"/>
                  <p:cNvCxnSpPr/>
                  <p:nvPr/>
                </p:nvCxnSpPr>
                <p:spPr>
                  <a:xfrm flipV="1">
                    <a:off x="1508615" y="4924706"/>
                    <a:ext cx="240567" cy="272172"/>
                  </a:xfrm>
                  <a:prstGeom prst="line">
                    <a:avLst/>
                  </a:prstGeom>
                  <a:ln w="12700">
                    <a:solidFill>
                      <a:srgbClr val="DE352E">
                        <a:lumMod val="60000"/>
                        <a:lumOff val="40000"/>
                      </a:srgbClr>
                    </a:solidFill>
                  </a:ln>
                </p:spPr>
                <p:style>
                  <a:lnRef idx="1">
                    <a:srgbClr val="DE352E"/>
                  </a:lnRef>
                  <a:fillRef idx="0">
                    <a:srgbClr val="DE352E"/>
                  </a:fillRef>
                  <a:effectRef idx="0">
                    <a:srgbClr val="DE352E"/>
                  </a:effectRef>
                  <a:fontRef idx="minor">
                    <a:srgbClr val="000000"/>
                  </a:fontRef>
                </p:style>
              </p:cxnSp>
              <p:cxnSp>
                <p:nvCxnSpPr>
                  <p:cNvPr id="76" name="直接连接符 75"/>
                  <p:cNvCxnSpPr/>
                  <p:nvPr/>
                </p:nvCxnSpPr>
                <p:spPr>
                  <a:xfrm>
                    <a:off x="1749179" y="4924706"/>
                    <a:ext cx="812804" cy="0"/>
                  </a:xfrm>
                  <a:prstGeom prst="line">
                    <a:avLst/>
                  </a:prstGeom>
                  <a:ln w="12700">
                    <a:solidFill>
                      <a:srgbClr val="DE352E">
                        <a:lumMod val="60000"/>
                        <a:lumOff val="40000"/>
                      </a:srgbClr>
                    </a:solidFill>
                    <a:tailEnd type="oval"/>
                  </a:ln>
                </p:spPr>
                <p:style>
                  <a:lnRef idx="1">
                    <a:srgbClr val="DE352E"/>
                  </a:lnRef>
                  <a:fillRef idx="0">
                    <a:srgbClr val="DE352E"/>
                  </a:fillRef>
                  <a:effectRef idx="0">
                    <a:srgbClr val="DE352E"/>
                  </a:effectRef>
                  <a:fontRef idx="minor">
                    <a:srgbClr val="000000"/>
                  </a:fontRef>
                </p:style>
              </p:cxnSp>
            </p:grpSp>
            <p:sp>
              <p:nvSpPr>
                <p:cNvPr id="17" name="文本框 16"/>
                <p:cNvSpPr txBox="1"/>
                <p:nvPr/>
              </p:nvSpPr>
              <p:spPr>
                <a:xfrm>
                  <a:off x="2798" y="3822"/>
                  <a:ext cx="863" cy="580"/>
                </a:xfrm>
                <a:prstGeom prst="rect">
                  <a:avLst/>
                </a:prstGeom>
                <a:noFill/>
              </p:spPr>
              <p:txBody>
                <a:bodyPr wrap="none" rtlCol="0">
                  <a:spAutoFit/>
                </a:bodyPr>
                <a:lstStyle>
                  <a:defPPr>
                    <a:defRPr lang="zh-CN"/>
                  </a:defPPr>
                  <a:lvl1pPr>
                    <a:defRPr b="1">
                      <a:solidFill>
                        <a:srgbClr val="FF0000"/>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7CECC"/>
                      </a:solidFill>
                      <a:effectLst/>
                      <a:uLnTx/>
                      <a:uFillTx/>
                      <a:latin typeface="思源宋体 CN Heavy" panose="02020900000000000000" pitchFamily="18" charset="-122"/>
                      <a:ea typeface="思源宋体 CN Heavy" panose="02020900000000000000" pitchFamily="18" charset="-122"/>
                      <a:cs typeface="+mn-ea"/>
                    </a:rPr>
                    <a:t>5%</a:t>
                  </a:r>
                </a:p>
              </p:txBody>
            </p:sp>
            <p:sp>
              <p:nvSpPr>
                <p:cNvPr id="82" name="文本框 81"/>
                <p:cNvSpPr txBox="1"/>
                <p:nvPr/>
              </p:nvSpPr>
              <p:spPr>
                <a:xfrm>
                  <a:off x="2798" y="3521"/>
                  <a:ext cx="1702" cy="4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4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聊城</a:t>
                  </a:r>
                  <a:r>
                    <a:rPr kumimoji="0" lang="en-US" altLang="zh-CN" sz="14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900</a:t>
                  </a:r>
                  <a:r>
                    <a:rPr kumimoji="0" lang="zh-CN" altLang="en-US" sz="14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台</a:t>
                  </a:r>
                </a:p>
              </p:txBody>
            </p:sp>
          </p:grpSp>
          <p:sp>
            <p:nvSpPr>
              <p:cNvPr id="84" name="椭圆 83"/>
              <p:cNvSpPr/>
              <p:nvPr/>
            </p:nvSpPr>
            <p:spPr>
              <a:xfrm flipV="1">
                <a:off x="4219" y="6030"/>
                <a:ext cx="2349" cy="308"/>
              </a:xfrm>
              <a:prstGeom prst="ellipse">
                <a:avLst/>
              </a:prstGeom>
              <a:gradFill flip="none" rotWithShape="1">
                <a:gsLst>
                  <a:gs pos="0">
                    <a:srgbClr val="DE352E">
                      <a:alpha val="40000"/>
                    </a:srgbClr>
                  </a:gs>
                  <a:gs pos="93000">
                    <a:srgbClr val="DE352E">
                      <a:lumMod val="20000"/>
                      <a:lumOff val="80000"/>
                      <a:alpha val="0"/>
                    </a:srgbClr>
                  </a:gs>
                </a:gsLst>
                <a:path path="shape">
                  <a:fillToRect l="50000" t="50000" r="50000" b="50000"/>
                </a:path>
                <a:tileRect/>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a:ea typeface="思源黑体 CN Regular" panose="020B0500000000000000" charset="-122"/>
                  <a:cs typeface="+mn-ea"/>
                </a:endParaRPr>
              </a:p>
            </p:txBody>
          </p:sp>
          <p:sp>
            <p:nvSpPr>
              <p:cNvPr id="85" name="矩形: 圆角 84"/>
              <p:cNvSpPr/>
              <p:nvPr/>
            </p:nvSpPr>
            <p:spPr>
              <a:xfrm>
                <a:off x="9600" y="1851"/>
                <a:ext cx="8555" cy="8321"/>
              </a:xfrm>
              <a:prstGeom prst="roundRect">
                <a:avLst>
                  <a:gd name="adj" fmla="val 2286"/>
                </a:avLst>
              </a:prstGeom>
              <a:solidFill>
                <a:srgbClr val="FFFFFF"/>
              </a:solidFill>
              <a:ln>
                <a:noFill/>
              </a:ln>
              <a:effectLst>
                <a:outerShdw blurRad="393700" dist="88900" dir="2700000" algn="tl" rotWithShape="0">
                  <a:srgbClr val="DE352E">
                    <a:alpha val="25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0" name="文本框 59"/>
              <p:cNvSpPr txBox="1"/>
              <p:nvPr/>
            </p:nvSpPr>
            <p:spPr>
              <a:xfrm>
                <a:off x="10120" y="2182"/>
                <a:ext cx="6825" cy="7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7030A0"/>
                    </a:solidFill>
                    <a:effectLst/>
                    <a:uLnTx/>
                    <a:uFillTx/>
                    <a:latin typeface="思源宋体 CN Heavy" panose="02020900000000000000" pitchFamily="18" charset="-122"/>
                    <a:ea typeface="思源宋体 CN Heavy" panose="02020900000000000000" pitchFamily="18" charset="-122"/>
                    <a:cs typeface="+mn-ea"/>
                  </a:rPr>
                  <a:t>汽车方面</a:t>
                </a:r>
              </a:p>
            </p:txBody>
          </p:sp>
          <p:cxnSp>
            <p:nvCxnSpPr>
              <p:cNvPr id="61" name="直接连接符 60"/>
              <p:cNvCxnSpPr/>
              <p:nvPr/>
            </p:nvCxnSpPr>
            <p:spPr>
              <a:xfrm>
                <a:off x="10293" y="6552"/>
                <a:ext cx="7445" cy="0"/>
              </a:xfrm>
              <a:prstGeom prst="line">
                <a:avLst/>
              </a:prstGeom>
              <a:ln>
                <a:solidFill>
                  <a:srgbClr val="FFFFFF">
                    <a:lumMod val="75000"/>
                  </a:srgbClr>
                </a:solidFill>
              </a:ln>
            </p:spPr>
            <p:style>
              <a:lnRef idx="1">
                <a:srgbClr val="DE352E"/>
              </a:lnRef>
              <a:fillRef idx="0">
                <a:srgbClr val="DE352E"/>
              </a:fillRef>
              <a:effectRef idx="0">
                <a:srgbClr val="DE352E"/>
              </a:effectRef>
              <a:fontRef idx="minor">
                <a:srgbClr val="000000"/>
              </a:fontRef>
            </p:style>
          </p:cxnSp>
          <p:grpSp>
            <p:nvGrpSpPr>
              <p:cNvPr id="86" name="组合 85"/>
              <p:cNvGrpSpPr/>
              <p:nvPr/>
            </p:nvGrpSpPr>
            <p:grpSpPr>
              <a:xfrm>
                <a:off x="10762" y="3946"/>
                <a:ext cx="3021" cy="1303"/>
                <a:chOff x="2305850" y="1286430"/>
                <a:chExt cx="1918382" cy="827491"/>
              </a:xfrm>
            </p:grpSpPr>
            <p:sp>
              <p:nvSpPr>
                <p:cNvPr id="87" name="文本框 86"/>
                <p:cNvSpPr txBox="1"/>
                <p:nvPr/>
              </p:nvSpPr>
              <p:spPr>
                <a:xfrm>
                  <a:off x="2391581" y="1653546"/>
                  <a:ext cx="1146175" cy="460375"/>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170</a:t>
                  </a:r>
                  <a:r>
                    <a:rPr kumimoji="0" lang="zh-CN" altLang="en-US" sz="16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万</a:t>
                  </a:r>
                  <a:r>
                    <a:rPr kumimoji="0" lang="zh-CN" altLang="en-US" sz="1600" b="1"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辆</a:t>
                  </a:r>
                </a:p>
              </p:txBody>
            </p:sp>
            <p:sp>
              <p:nvSpPr>
                <p:cNvPr id="88" name="文本框 87"/>
                <p:cNvSpPr txBox="1"/>
                <p:nvPr/>
              </p:nvSpPr>
              <p:spPr>
                <a:xfrm>
                  <a:off x="2305850" y="1286430"/>
                  <a:ext cx="1918382"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全市汽车保有量</a:t>
                  </a:r>
                </a:p>
              </p:txBody>
            </p:sp>
          </p:grpSp>
          <p:grpSp>
            <p:nvGrpSpPr>
              <p:cNvPr id="104" name="组合 103"/>
              <p:cNvGrpSpPr/>
              <p:nvPr/>
            </p:nvGrpSpPr>
            <p:grpSpPr>
              <a:xfrm>
                <a:off x="10147" y="6608"/>
                <a:ext cx="3580" cy="3368"/>
                <a:chOff x="6471570" y="2090863"/>
                <a:chExt cx="2273410" cy="2138598"/>
              </a:xfrm>
            </p:grpSpPr>
            <p:graphicFrame>
              <p:nvGraphicFramePr>
                <p:cNvPr id="89" name="图表 88"/>
                <p:cNvGraphicFramePr/>
                <p:nvPr/>
              </p:nvGraphicFramePr>
              <p:xfrm>
                <a:off x="6471570" y="2090863"/>
                <a:ext cx="2273410" cy="2138598"/>
              </p:xfrm>
              <a:graphic>
                <a:graphicData uri="http://schemas.openxmlformats.org/drawingml/2006/chart">
                  <c:chart xmlns:c="http://schemas.openxmlformats.org/drawingml/2006/chart" xmlns:r="http://schemas.openxmlformats.org/officeDocument/2006/relationships" r:id="rId4"/>
                </a:graphicData>
              </a:graphic>
            </p:graphicFrame>
            <p:sp>
              <p:nvSpPr>
                <p:cNvPr id="91" name="椭圆 90"/>
                <p:cNvSpPr/>
                <p:nvPr/>
              </p:nvSpPr>
              <p:spPr>
                <a:xfrm>
                  <a:off x="7107153" y="2667891"/>
                  <a:ext cx="986704" cy="986704"/>
                </a:xfrm>
                <a:prstGeom prst="ellipse">
                  <a:avLst/>
                </a:prstGeom>
                <a:solidFill>
                  <a:srgbClr val="FFFFFF"/>
                </a:solidFill>
                <a:ln>
                  <a:noFill/>
                </a:ln>
                <a:effectLst>
                  <a:outerShdw blurRad="279400" algn="ctr" rotWithShape="0">
                    <a:srgbClr val="DE352E">
                      <a:alpha val="36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panose="02000000000000000000"/>
                    <a:ea typeface="思源黑体 CN Regular" panose="020B0500000000000000" charset="-122"/>
                    <a:cs typeface="+mn-ea"/>
                  </a:endParaRPr>
                </a:p>
              </p:txBody>
            </p:sp>
            <p:sp>
              <p:nvSpPr>
                <p:cNvPr id="94" name="文本框 93"/>
                <p:cNvSpPr txBox="1"/>
                <p:nvPr/>
              </p:nvSpPr>
              <p:spPr>
                <a:xfrm>
                  <a:off x="6938930" y="2809048"/>
                  <a:ext cx="1380490" cy="460375"/>
                </a:xfrm>
                <a:prstGeom prst="rect">
                  <a:avLst/>
                </a:prstGeom>
                <a:noFill/>
              </p:spPr>
              <p:txBody>
                <a:bodyPr wrap="squar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46.85</a:t>
                  </a:r>
                  <a:r>
                    <a:rPr kumimoji="0" lang="en-US" altLang="zh-CN" sz="16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a:t>
                  </a:r>
                </a:p>
              </p:txBody>
            </p:sp>
            <p:sp>
              <p:nvSpPr>
                <p:cNvPr id="95" name="文本框 94"/>
                <p:cNvSpPr txBox="1"/>
                <p:nvPr/>
              </p:nvSpPr>
              <p:spPr>
                <a:xfrm>
                  <a:off x="7107205" y="3141153"/>
                  <a:ext cx="986790"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1400" b="0"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mn-ea"/>
                    </a:rPr>
                    <a:t>新能源</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sz="1400" b="0"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mn-ea"/>
                    </a:rPr>
                    <a:t>汽车增幅</a:t>
                  </a:r>
                </a:p>
              </p:txBody>
            </p:sp>
          </p:grpSp>
          <p:grpSp>
            <p:nvGrpSpPr>
              <p:cNvPr id="23" name="组合 22"/>
              <p:cNvGrpSpPr/>
              <p:nvPr/>
            </p:nvGrpSpPr>
            <p:grpSpPr>
              <a:xfrm>
                <a:off x="13966" y="3099"/>
                <a:ext cx="3580" cy="3450"/>
                <a:chOff x="13981" y="3195"/>
                <a:chExt cx="3580" cy="3450"/>
              </a:xfrm>
            </p:grpSpPr>
            <p:grpSp>
              <p:nvGrpSpPr>
                <p:cNvPr id="105" name="组合 104"/>
                <p:cNvGrpSpPr/>
                <p:nvPr/>
              </p:nvGrpSpPr>
              <p:grpSpPr>
                <a:xfrm>
                  <a:off x="13981" y="3195"/>
                  <a:ext cx="3580" cy="3368"/>
                  <a:chOff x="8714630" y="2090863"/>
                  <a:chExt cx="2273410" cy="2138598"/>
                </a:xfrm>
              </p:grpSpPr>
              <p:graphicFrame>
                <p:nvGraphicFramePr>
                  <p:cNvPr id="96" name="图表 95"/>
                  <p:cNvGraphicFramePr/>
                  <p:nvPr/>
                </p:nvGraphicFramePr>
                <p:xfrm>
                  <a:off x="8714630" y="2090863"/>
                  <a:ext cx="2273410" cy="2138598"/>
                </p:xfrm>
                <a:graphic>
                  <a:graphicData uri="http://schemas.openxmlformats.org/drawingml/2006/chart">
                    <c:chart xmlns:c="http://schemas.openxmlformats.org/drawingml/2006/chart" xmlns:r="http://schemas.openxmlformats.org/officeDocument/2006/relationships" r:id="rId5"/>
                  </a:graphicData>
                </a:graphic>
              </p:graphicFrame>
              <p:sp>
                <p:nvSpPr>
                  <p:cNvPr id="97" name="椭圆 96"/>
                  <p:cNvSpPr/>
                  <p:nvPr/>
                </p:nvSpPr>
                <p:spPr>
                  <a:xfrm>
                    <a:off x="9350213" y="2667891"/>
                    <a:ext cx="986704" cy="986704"/>
                  </a:xfrm>
                  <a:prstGeom prst="ellipse">
                    <a:avLst/>
                  </a:prstGeom>
                  <a:solidFill>
                    <a:srgbClr val="FFFFFF"/>
                  </a:solidFill>
                  <a:ln>
                    <a:noFill/>
                  </a:ln>
                  <a:effectLst>
                    <a:outerShdw blurRad="279400" algn="ctr" rotWithShape="0">
                      <a:srgbClr val="DE352E">
                        <a:alpha val="36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panose="02000000000000000000"/>
                      <a:ea typeface="思源黑体 CN Regular" panose="020B0500000000000000" charset="-122"/>
                      <a:cs typeface="+mn-ea"/>
                    </a:endParaRPr>
                  </a:p>
                </p:txBody>
              </p:sp>
              <p:sp>
                <p:nvSpPr>
                  <p:cNvPr id="99" name="文本框 98"/>
                  <p:cNvSpPr txBox="1"/>
                  <p:nvPr/>
                </p:nvSpPr>
                <p:spPr>
                  <a:xfrm>
                    <a:off x="9181376" y="2809019"/>
                    <a:ext cx="1307528" cy="768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mn-ea"/>
                      </a:rPr>
                      <a:t>新能源汽车</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mn-ea"/>
                      </a:rPr>
                      <a:t>保有量</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8.2万辆</a:t>
                    </a:r>
                  </a:p>
                </p:txBody>
              </p:sp>
            </p:grpSp>
            <p:sp>
              <p:nvSpPr>
                <p:cNvPr id="108" name="椭圆 107"/>
                <p:cNvSpPr/>
                <p:nvPr/>
              </p:nvSpPr>
              <p:spPr>
                <a:xfrm>
                  <a:off x="14597" y="6337"/>
                  <a:ext cx="2349" cy="308"/>
                </a:xfrm>
                <a:prstGeom prst="ellipse">
                  <a:avLst/>
                </a:prstGeom>
                <a:gradFill flip="none" rotWithShape="1">
                  <a:gsLst>
                    <a:gs pos="0">
                      <a:srgbClr val="DE352E">
                        <a:alpha val="40000"/>
                      </a:srgbClr>
                    </a:gs>
                    <a:gs pos="93000">
                      <a:srgbClr val="DE352E">
                        <a:lumMod val="20000"/>
                        <a:lumOff val="80000"/>
                        <a:alpha val="0"/>
                      </a:srgbClr>
                    </a:gs>
                  </a:gsLst>
                  <a:path path="shape">
                    <a:fillToRect l="50000" t="50000" r="50000" b="50000"/>
                  </a:path>
                  <a:tileRect/>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a:ea typeface="思源黑体 CN Regular" panose="020B0500000000000000" charset="-122"/>
                    <a:cs typeface="+mn-ea"/>
                  </a:endParaRPr>
                </a:p>
              </p:txBody>
            </p:sp>
          </p:grpSp>
          <p:grpSp>
            <p:nvGrpSpPr>
              <p:cNvPr id="109" name="组合 108"/>
              <p:cNvGrpSpPr/>
              <p:nvPr/>
            </p:nvGrpSpPr>
            <p:grpSpPr>
              <a:xfrm>
                <a:off x="14343" y="6843"/>
                <a:ext cx="3021" cy="1498"/>
                <a:chOff x="2008031" y="712992"/>
                <a:chExt cx="1918383" cy="951298"/>
              </a:xfrm>
            </p:grpSpPr>
            <p:sp>
              <p:nvSpPr>
                <p:cNvPr id="110" name="文本框 109"/>
                <p:cNvSpPr txBox="1"/>
                <p:nvPr/>
              </p:nvSpPr>
              <p:spPr>
                <a:xfrm>
                  <a:off x="2008031" y="1203915"/>
                  <a:ext cx="960755" cy="460375"/>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19</a:t>
                  </a:r>
                  <a:r>
                    <a:rPr kumimoji="0" lang="zh-CN" altLang="en-US" sz="16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万</a:t>
                  </a:r>
                  <a:r>
                    <a:rPr kumimoji="0" lang="zh-CN" altLang="en-US" sz="1600" b="1"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辆</a:t>
                  </a:r>
                </a:p>
              </p:txBody>
            </p:sp>
            <p:sp>
              <p:nvSpPr>
                <p:cNvPr id="111" name="文本框 110"/>
                <p:cNvSpPr txBox="1"/>
                <p:nvPr/>
              </p:nvSpPr>
              <p:spPr>
                <a:xfrm>
                  <a:off x="2008032" y="712992"/>
                  <a:ext cx="1918382"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预计2027年新能源汽车保有量</a:t>
                  </a:r>
                </a:p>
              </p:txBody>
            </p:sp>
          </p:grpSp>
          <p:grpSp>
            <p:nvGrpSpPr>
              <p:cNvPr id="24" name="组合 23"/>
              <p:cNvGrpSpPr/>
              <p:nvPr/>
            </p:nvGrpSpPr>
            <p:grpSpPr>
              <a:xfrm>
                <a:off x="14343" y="8343"/>
                <a:ext cx="3021" cy="1178"/>
                <a:chOff x="2008031" y="916192"/>
                <a:chExt cx="1918383" cy="748098"/>
              </a:xfrm>
            </p:grpSpPr>
            <p:sp>
              <p:nvSpPr>
                <p:cNvPr id="25" name="文本框 24"/>
                <p:cNvSpPr txBox="1"/>
                <p:nvPr/>
              </p:nvSpPr>
              <p:spPr>
                <a:xfrm>
                  <a:off x="2008031" y="1203915"/>
                  <a:ext cx="942340" cy="460375"/>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220</a:t>
                  </a:r>
                  <a:r>
                    <a:rPr kumimoji="0" lang="zh-CN" altLang="en-US" sz="1600" b="0" i="0" u="none" strike="noStrike" kern="1200" cap="none" spc="0" normalizeH="0" baseline="0" noProof="0" dirty="0">
                      <a:ln>
                        <a:noFill/>
                      </a:ln>
                      <a:gradFill>
                        <a:gsLst>
                          <a:gs pos="100000">
                            <a:srgbClr val="EEC988"/>
                          </a:gs>
                          <a:gs pos="0">
                            <a:srgbClr val="CB954D"/>
                          </a:gs>
                        </a:gsLst>
                        <a:lin ang="16200000" scaled="1"/>
                      </a:gradFill>
                      <a:effectLst/>
                      <a:uLnTx/>
                      <a:uFillTx/>
                      <a:latin typeface="思源宋体 CN Heavy" panose="02020900000000000000" pitchFamily="18" charset="-122"/>
                      <a:ea typeface="思源宋体 CN Heavy" panose="02020900000000000000" pitchFamily="18" charset="-122"/>
                      <a:cs typeface="+mn-ea"/>
                    </a:rPr>
                    <a:t>亿</a:t>
                  </a:r>
                </a:p>
              </p:txBody>
            </p:sp>
            <p:sp>
              <p:nvSpPr>
                <p:cNvPr id="26" name="文本框 25"/>
                <p:cNvSpPr txBox="1"/>
                <p:nvPr/>
              </p:nvSpPr>
              <p:spPr>
                <a:xfrm>
                  <a:off x="2008032" y="916192"/>
                  <a:ext cx="1918382" cy="3371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拉动消费</a:t>
                  </a:r>
                </a:p>
              </p:txBody>
            </p:sp>
          </p:grpSp>
        </p:grpSp>
      </p:grpSp>
      <p:grpSp>
        <p:nvGrpSpPr>
          <p:cNvPr id="29" name="组合 28"/>
          <p:cNvGrpSpPr/>
          <p:nvPr/>
        </p:nvGrpSpPr>
        <p:grpSpPr>
          <a:xfrm>
            <a:off x="0" y="-65176"/>
            <a:ext cx="12192000" cy="881517"/>
            <a:chOff x="0" y="397"/>
            <a:chExt cx="19200" cy="1388"/>
          </a:xfrm>
        </p:grpSpPr>
        <p:pic>
          <p:nvPicPr>
            <p:cNvPr id="30" name="图片 29"/>
            <p:cNvPicPr>
              <a:picLocks noChangeAspect="1"/>
            </p:cNvPicPr>
            <p:nvPr/>
          </p:nvPicPr>
          <p:blipFill>
            <a:blip r:embed="rId6"/>
            <a:stretch>
              <a:fillRect/>
            </a:stretch>
          </p:blipFill>
          <p:spPr>
            <a:xfrm>
              <a:off x="6252" y="397"/>
              <a:ext cx="6677" cy="1055"/>
            </a:xfrm>
            <a:prstGeom prst="rect">
              <a:avLst/>
            </a:prstGeom>
          </p:spPr>
        </p:pic>
        <p:sp>
          <p:nvSpPr>
            <p:cNvPr id="31" name="文本框 30"/>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32" name="直接连接符 31"/>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34" name="平行四边形 33"/>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6" name="平行四边形 35"/>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7" name="平行四边形 36"/>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8" name="平行四边形 37"/>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39" name="直接连接符 38"/>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cxnSp>
        <p:nvCxnSpPr>
          <p:cNvPr id="3" name="直接连接符 2"/>
          <p:cNvCxnSpPr/>
          <p:nvPr/>
        </p:nvCxnSpPr>
        <p:spPr>
          <a:xfrm>
            <a:off x="8291830" y="3074035"/>
            <a:ext cx="577215" cy="110490"/>
          </a:xfrm>
          <a:prstGeom prst="line">
            <a:avLst/>
          </a:prstGeom>
          <a:ln w="12700">
            <a:solidFill>
              <a:srgbClr val="FFC000"/>
            </a:solidFill>
          </a:ln>
        </p:spPr>
        <p:style>
          <a:lnRef idx="1">
            <a:srgbClr val="DE352E"/>
          </a:lnRef>
          <a:fillRef idx="0">
            <a:srgbClr val="DE352E"/>
          </a:fillRef>
          <a:effectRef idx="0">
            <a:srgbClr val="DE352E"/>
          </a:effectRef>
          <a:fontRef idx="minor">
            <a:srgbClr val="000000"/>
          </a:fontRef>
        </p:style>
      </p:cxnSp>
      <p:cxnSp>
        <p:nvCxnSpPr>
          <p:cNvPr id="5" name="直接连接符 4"/>
          <p:cNvCxnSpPr/>
          <p:nvPr/>
        </p:nvCxnSpPr>
        <p:spPr>
          <a:xfrm>
            <a:off x="8856345" y="3187065"/>
            <a:ext cx="448945" cy="0"/>
          </a:xfrm>
          <a:prstGeom prst="line">
            <a:avLst/>
          </a:prstGeom>
          <a:ln w="12700">
            <a:solidFill>
              <a:srgbClr val="FFC000"/>
            </a:solidFill>
            <a:tailEnd type="oval"/>
          </a:ln>
        </p:spPr>
        <p:style>
          <a:lnRef idx="1">
            <a:srgbClr val="DE352E"/>
          </a:lnRef>
          <a:fillRef idx="0">
            <a:srgbClr val="DE352E"/>
          </a:fillRef>
          <a:effectRef idx="0">
            <a:srgbClr val="DE352E"/>
          </a:effectRef>
          <a:fontRef idx="minor">
            <a:srgbClr val="000000"/>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矩形: 圆角 111"/>
          <p:cNvSpPr/>
          <p:nvPr/>
        </p:nvSpPr>
        <p:spPr>
          <a:xfrm>
            <a:off x="13317855" y="110744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07" name="椭圆 106"/>
          <p:cNvSpPr/>
          <p:nvPr/>
        </p:nvSpPr>
        <p:spPr>
          <a:xfrm>
            <a:off x="13844674" y="7501027"/>
            <a:ext cx="1491430" cy="195351"/>
          </a:xfrm>
          <a:prstGeom prst="ellipse">
            <a:avLst/>
          </a:prstGeom>
          <a:gradFill flip="none" rotWithShape="1">
            <a:gsLst>
              <a:gs pos="0">
                <a:srgbClr val="DE352E">
                  <a:alpha val="40000"/>
                </a:srgbClr>
              </a:gs>
              <a:gs pos="93000">
                <a:srgbClr val="DE352E">
                  <a:lumMod val="20000"/>
                  <a:lumOff val="80000"/>
                  <a:alpha val="0"/>
                </a:srgbClr>
              </a:gs>
            </a:gsLst>
            <a:path path="shape">
              <a:fillToRect l="50000" t="50000" r="50000" b="50000"/>
            </a:path>
            <a:tileRect/>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a:ea typeface="思源黑体 CN Regular" panose="020B0500000000000000" charset="-122"/>
              <a:cs typeface="+mn-ea"/>
            </a:endParaRPr>
          </a:p>
        </p:txBody>
      </p:sp>
      <p:grpSp>
        <p:nvGrpSpPr>
          <p:cNvPr id="29" name="组合 28"/>
          <p:cNvGrpSpPr/>
          <p:nvPr/>
        </p:nvGrpSpPr>
        <p:grpSpPr>
          <a:xfrm>
            <a:off x="0" y="-65176"/>
            <a:ext cx="12192000" cy="881517"/>
            <a:chOff x="0" y="397"/>
            <a:chExt cx="19200" cy="1388"/>
          </a:xfrm>
        </p:grpSpPr>
        <p:pic>
          <p:nvPicPr>
            <p:cNvPr id="30" name="图片 29"/>
            <p:cNvPicPr>
              <a:picLocks noChangeAspect="1"/>
            </p:cNvPicPr>
            <p:nvPr/>
          </p:nvPicPr>
          <p:blipFill>
            <a:blip r:embed="rId3"/>
            <a:stretch>
              <a:fillRect/>
            </a:stretch>
          </p:blipFill>
          <p:spPr>
            <a:xfrm>
              <a:off x="6252" y="397"/>
              <a:ext cx="6677" cy="1055"/>
            </a:xfrm>
            <a:prstGeom prst="rect">
              <a:avLst/>
            </a:prstGeom>
          </p:spPr>
        </p:pic>
        <p:sp>
          <p:nvSpPr>
            <p:cNvPr id="31" name="文本框 30"/>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32" name="直接连接符 31"/>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34" name="平行四边形 33"/>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6" name="平行四边形 35"/>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7" name="平行四边形 36"/>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8" name="平行四边形 37"/>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39" name="直接连接符 38"/>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sp>
        <p:nvSpPr>
          <p:cNvPr id="2" name="文本框 1"/>
          <p:cNvSpPr txBox="1"/>
          <p:nvPr/>
        </p:nvSpPr>
        <p:spPr>
          <a:xfrm>
            <a:off x="687705" y="825500"/>
            <a:ext cx="609600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废旧家电等大宗产品循环利用情况</a:t>
            </a:r>
          </a:p>
        </p:txBody>
      </p:sp>
      <p:grpSp>
        <p:nvGrpSpPr>
          <p:cNvPr id="48" name="组合 47"/>
          <p:cNvGrpSpPr/>
          <p:nvPr/>
        </p:nvGrpSpPr>
        <p:grpSpPr>
          <a:xfrm>
            <a:off x="673100" y="1457325"/>
            <a:ext cx="10599420" cy="814070"/>
            <a:chOff x="692" y="2295"/>
            <a:chExt cx="16692" cy="1282"/>
          </a:xfrm>
        </p:grpSpPr>
        <p:sp>
          <p:nvSpPr>
            <p:cNvPr id="17" name="平行四边形 15"/>
            <p:cNvSpPr/>
            <p:nvPr/>
          </p:nvSpPr>
          <p:spPr>
            <a:xfrm>
              <a:off x="692" y="2398"/>
              <a:ext cx="16692" cy="1179"/>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a:gradFill>
                <a:gsLst>
                  <a:gs pos="100000">
                    <a:srgbClr val="DE352E">
                      <a:lumMod val="20000"/>
                      <a:lumOff val="80000"/>
                      <a:alpha val="0"/>
                    </a:srgbClr>
                  </a:gs>
                  <a:gs pos="16000">
                    <a:srgbClr val="DE352E"/>
                  </a:gs>
                </a:gsLst>
                <a:lin ang="0" scaled="0"/>
              </a:gradFill>
            </a:ln>
            <a:effectLst>
              <a:outerShdw blurRad="355600" dist="254000" dir="2700000" sx="85000" sy="85000" rotWithShape="0">
                <a:srgbClr val="DE352E">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4" name="文本框 3"/>
            <p:cNvSpPr txBox="1"/>
            <p:nvPr/>
          </p:nvSpPr>
          <p:spPr>
            <a:xfrm>
              <a:off x="2110" y="2600"/>
              <a:ext cx="13210" cy="822"/>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Wingdings" panose="05000000000000000000" charset="0"/>
                <a:buNone/>
                <a:defRPr/>
              </a:pP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目前，全市废旧家电拆解资质企业</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1</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家，占全省的</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14.3%</a:t>
              </a:r>
              <a:endParaRPr kumimoji="0" sz="2400" b="1" i="0" u="none" strike="noStrike" cap="none" spc="0" normalizeH="0" baseline="0" noProof="0" dirty="0">
                <a:ln>
                  <a:noFill/>
                </a:ln>
                <a:solidFill>
                  <a:srgbClr val="C00000"/>
                </a:solidFill>
                <a:effectLst/>
                <a:uLnTx/>
                <a:uFillTx/>
                <a:latin typeface="字魂241号-秋枫体" panose="00000500000000000000" charset="-122"/>
                <a:ea typeface="字魂241号-秋枫体" panose="00000500000000000000" charset="-122"/>
                <a:cs typeface="+mn-ea"/>
              </a:endParaRPr>
            </a:p>
          </p:txBody>
        </p:sp>
        <p:cxnSp>
          <p:nvCxnSpPr>
            <p:cNvPr id="7" name="直接连接符 6"/>
            <p:cNvCxnSpPr/>
            <p:nvPr/>
          </p:nvCxnSpPr>
          <p:spPr>
            <a:xfrm>
              <a:off x="2549" y="2295"/>
              <a:ext cx="3115" cy="0"/>
            </a:xfrm>
            <a:prstGeom prst="line">
              <a:avLst/>
            </a:prstGeom>
            <a:ln w="19050" cap="rnd">
              <a:gradFill>
                <a:gsLst>
                  <a:gs pos="15000">
                    <a:srgbClr val="DE352E">
                      <a:alpha val="70000"/>
                    </a:srgbClr>
                  </a:gs>
                  <a:gs pos="100000">
                    <a:srgbClr val="DE352E">
                      <a:lumMod val="30000"/>
                      <a:lumOff val="70000"/>
                      <a:alpha val="0"/>
                    </a:srgbClr>
                  </a:gs>
                </a:gsLst>
                <a:lin ang="0" scaled="0"/>
              </a:gradFill>
            </a:ln>
          </p:spPr>
          <p:style>
            <a:lnRef idx="1">
              <a:srgbClr val="DE352E"/>
            </a:lnRef>
            <a:fillRef idx="0">
              <a:srgbClr val="DE352E"/>
            </a:fillRef>
            <a:effectRef idx="0">
              <a:srgbClr val="DE352E"/>
            </a:effectRef>
            <a:fontRef idx="minor">
              <a:srgbClr val="000000"/>
            </a:fontRef>
          </p:style>
        </p:cxnSp>
      </p:grpSp>
      <p:grpSp>
        <p:nvGrpSpPr>
          <p:cNvPr id="49" name="组合 48"/>
          <p:cNvGrpSpPr/>
          <p:nvPr/>
        </p:nvGrpSpPr>
        <p:grpSpPr>
          <a:xfrm>
            <a:off x="673100" y="2466975"/>
            <a:ext cx="10599420" cy="814070"/>
            <a:chOff x="692" y="2295"/>
            <a:chExt cx="16692" cy="1282"/>
          </a:xfrm>
        </p:grpSpPr>
        <p:sp>
          <p:nvSpPr>
            <p:cNvPr id="50" name="平行四边形 15"/>
            <p:cNvSpPr/>
            <p:nvPr/>
          </p:nvSpPr>
          <p:spPr>
            <a:xfrm>
              <a:off x="692" y="2398"/>
              <a:ext cx="16692" cy="1179"/>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a:gradFill>
                <a:gsLst>
                  <a:gs pos="100000">
                    <a:srgbClr val="DE352E">
                      <a:lumMod val="20000"/>
                      <a:lumOff val="80000"/>
                      <a:alpha val="0"/>
                    </a:srgbClr>
                  </a:gs>
                  <a:gs pos="16000">
                    <a:srgbClr val="DE352E"/>
                  </a:gs>
                </a:gsLst>
                <a:lin ang="0" scaled="0"/>
              </a:gradFill>
            </a:ln>
            <a:effectLst>
              <a:outerShdw blurRad="355600" dist="254000" dir="2700000" sx="85000" sy="85000" rotWithShape="0">
                <a:srgbClr val="DE352E">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51" name="文本框 50"/>
            <p:cNvSpPr txBox="1"/>
            <p:nvPr/>
          </p:nvSpPr>
          <p:spPr>
            <a:xfrm>
              <a:off x="2110" y="2600"/>
              <a:ext cx="14415" cy="822"/>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Wingdings" panose="05000000000000000000" charset="0"/>
                <a:buNone/>
                <a:defRPr/>
              </a:pP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二手车交易市场</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41</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家，2023年累计交易二手车约</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7.2万</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辆，占全省交易量近</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6.3%</a:t>
              </a:r>
              <a:endParaRPr kumimoji="0" sz="2400" b="1" i="0" u="none" strike="noStrike" cap="none" spc="0" normalizeH="0" baseline="0" noProof="0" dirty="0">
                <a:ln>
                  <a:noFill/>
                </a:ln>
                <a:solidFill>
                  <a:srgbClr val="C00000"/>
                </a:solidFill>
                <a:effectLst/>
                <a:uLnTx/>
                <a:uFillTx/>
                <a:latin typeface="字魂241号-秋枫体" panose="00000500000000000000" charset="-122"/>
                <a:ea typeface="字魂241号-秋枫体" panose="00000500000000000000" charset="-122"/>
                <a:cs typeface="+mn-ea"/>
              </a:endParaRPr>
            </a:p>
          </p:txBody>
        </p:sp>
        <p:cxnSp>
          <p:nvCxnSpPr>
            <p:cNvPr id="52" name="直接连接符 51"/>
            <p:cNvCxnSpPr/>
            <p:nvPr/>
          </p:nvCxnSpPr>
          <p:spPr>
            <a:xfrm>
              <a:off x="2549" y="2295"/>
              <a:ext cx="3115" cy="0"/>
            </a:xfrm>
            <a:prstGeom prst="line">
              <a:avLst/>
            </a:prstGeom>
            <a:ln w="19050" cap="rnd">
              <a:gradFill>
                <a:gsLst>
                  <a:gs pos="15000">
                    <a:srgbClr val="DE352E">
                      <a:alpha val="70000"/>
                    </a:srgbClr>
                  </a:gs>
                  <a:gs pos="100000">
                    <a:srgbClr val="DE352E">
                      <a:lumMod val="30000"/>
                      <a:lumOff val="70000"/>
                      <a:alpha val="0"/>
                    </a:srgbClr>
                  </a:gs>
                </a:gsLst>
                <a:lin ang="0" scaled="0"/>
              </a:gradFill>
            </a:ln>
          </p:spPr>
          <p:style>
            <a:lnRef idx="1">
              <a:srgbClr val="DE352E"/>
            </a:lnRef>
            <a:fillRef idx="0">
              <a:srgbClr val="DE352E"/>
            </a:fillRef>
            <a:effectRef idx="0">
              <a:srgbClr val="DE352E"/>
            </a:effectRef>
            <a:fontRef idx="minor">
              <a:srgbClr val="000000"/>
            </a:fontRef>
          </p:style>
        </p:cxnSp>
      </p:grpSp>
      <p:grpSp>
        <p:nvGrpSpPr>
          <p:cNvPr id="53" name="组合 52"/>
          <p:cNvGrpSpPr/>
          <p:nvPr/>
        </p:nvGrpSpPr>
        <p:grpSpPr>
          <a:xfrm>
            <a:off x="673100" y="5495925"/>
            <a:ext cx="10599420" cy="814070"/>
            <a:chOff x="692" y="2295"/>
            <a:chExt cx="16692" cy="1282"/>
          </a:xfrm>
        </p:grpSpPr>
        <p:sp>
          <p:nvSpPr>
            <p:cNvPr id="54" name="平行四边形 15"/>
            <p:cNvSpPr/>
            <p:nvPr/>
          </p:nvSpPr>
          <p:spPr>
            <a:xfrm>
              <a:off x="692" y="2398"/>
              <a:ext cx="16692" cy="1179"/>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a:gradFill>
                <a:gsLst>
                  <a:gs pos="100000">
                    <a:srgbClr val="DE352E">
                      <a:lumMod val="20000"/>
                      <a:lumOff val="80000"/>
                      <a:alpha val="0"/>
                    </a:srgbClr>
                  </a:gs>
                  <a:gs pos="16000">
                    <a:srgbClr val="DE352E"/>
                  </a:gs>
                </a:gsLst>
                <a:lin ang="0" scaled="0"/>
              </a:gradFill>
            </a:ln>
            <a:effectLst>
              <a:outerShdw blurRad="355600" dist="254000" dir="2700000" sx="85000" sy="85000" rotWithShape="0">
                <a:srgbClr val="DE352E">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55" name="文本框 54"/>
            <p:cNvSpPr txBox="1"/>
            <p:nvPr/>
          </p:nvSpPr>
          <p:spPr>
            <a:xfrm>
              <a:off x="2110" y="2534"/>
              <a:ext cx="14800" cy="9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全市再生资源回收企业和个体共计</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183</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处，分拣中心</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2</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处，拥有省级再生资源产业园</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1</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家</a:t>
              </a:r>
            </a:p>
          </p:txBody>
        </p:sp>
        <p:cxnSp>
          <p:nvCxnSpPr>
            <p:cNvPr id="56" name="直接连接符 55"/>
            <p:cNvCxnSpPr/>
            <p:nvPr/>
          </p:nvCxnSpPr>
          <p:spPr>
            <a:xfrm>
              <a:off x="2549" y="2295"/>
              <a:ext cx="3115" cy="0"/>
            </a:xfrm>
            <a:prstGeom prst="line">
              <a:avLst/>
            </a:prstGeom>
            <a:ln w="19050" cap="rnd">
              <a:gradFill>
                <a:gsLst>
                  <a:gs pos="15000">
                    <a:srgbClr val="DE352E">
                      <a:alpha val="70000"/>
                    </a:srgbClr>
                  </a:gs>
                  <a:gs pos="100000">
                    <a:srgbClr val="DE352E">
                      <a:lumMod val="30000"/>
                      <a:lumOff val="70000"/>
                      <a:alpha val="0"/>
                    </a:srgbClr>
                  </a:gs>
                </a:gsLst>
                <a:lin ang="0" scaled="0"/>
              </a:gradFill>
            </a:ln>
          </p:spPr>
          <p:style>
            <a:lnRef idx="1">
              <a:srgbClr val="DE352E"/>
            </a:lnRef>
            <a:fillRef idx="0">
              <a:srgbClr val="DE352E"/>
            </a:fillRef>
            <a:effectRef idx="0">
              <a:srgbClr val="DE352E"/>
            </a:effectRef>
            <a:fontRef idx="minor">
              <a:srgbClr val="000000"/>
            </a:fontRef>
          </p:style>
        </p:cxnSp>
      </p:grpSp>
      <p:grpSp>
        <p:nvGrpSpPr>
          <p:cNvPr id="57" name="组合 56"/>
          <p:cNvGrpSpPr/>
          <p:nvPr/>
        </p:nvGrpSpPr>
        <p:grpSpPr>
          <a:xfrm>
            <a:off x="673100" y="3476625"/>
            <a:ext cx="10599420" cy="814070"/>
            <a:chOff x="692" y="2295"/>
            <a:chExt cx="16692" cy="1282"/>
          </a:xfrm>
        </p:grpSpPr>
        <p:sp>
          <p:nvSpPr>
            <p:cNvPr id="58" name="平行四边形 15"/>
            <p:cNvSpPr/>
            <p:nvPr/>
          </p:nvSpPr>
          <p:spPr>
            <a:xfrm>
              <a:off x="692" y="2398"/>
              <a:ext cx="16692" cy="1179"/>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a:gradFill>
                <a:gsLst>
                  <a:gs pos="100000">
                    <a:srgbClr val="DE352E">
                      <a:lumMod val="20000"/>
                      <a:lumOff val="80000"/>
                      <a:alpha val="0"/>
                    </a:srgbClr>
                  </a:gs>
                  <a:gs pos="16000">
                    <a:srgbClr val="DE352E"/>
                  </a:gs>
                </a:gsLst>
                <a:lin ang="0" scaled="0"/>
              </a:gradFill>
            </a:ln>
            <a:effectLst>
              <a:outerShdw blurRad="355600" dist="254000" dir="2700000" sx="85000" sy="85000" rotWithShape="0">
                <a:srgbClr val="DE352E">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59" name="文本框 58"/>
            <p:cNvSpPr txBox="1"/>
            <p:nvPr/>
          </p:nvSpPr>
          <p:spPr>
            <a:xfrm>
              <a:off x="2110" y="2534"/>
              <a:ext cx="15273" cy="9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拥有</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11</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家报废汽车回收拆解企业，年拆解能力</a:t>
              </a:r>
              <a:r>
                <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rPr>
                <a:t>20.5万</a:t>
              </a:r>
              <a:r>
                <a:rPr kumimoji="0" lang="zh-CN" i="0" u="none" strike="noStrike" cap="none" spc="0" normalizeH="0" baseline="0" dirty="0">
                  <a:solidFill>
                    <a:srgbClr val="000000">
                      <a:lumMod val="75000"/>
                      <a:lumOff val="25000"/>
                    </a:srgbClr>
                  </a:solidFill>
                  <a:latin typeface="思源黑体 CN Regular" panose="020B0500000000000000" charset="-122"/>
                  <a:cs typeface="+mn-ea"/>
                </a:rPr>
                <a:t>台</a:t>
              </a:r>
            </a:p>
          </p:txBody>
        </p:sp>
        <p:cxnSp>
          <p:nvCxnSpPr>
            <p:cNvPr id="60" name="直接连接符 59"/>
            <p:cNvCxnSpPr/>
            <p:nvPr/>
          </p:nvCxnSpPr>
          <p:spPr>
            <a:xfrm>
              <a:off x="2549" y="2295"/>
              <a:ext cx="3115" cy="0"/>
            </a:xfrm>
            <a:prstGeom prst="line">
              <a:avLst/>
            </a:prstGeom>
            <a:ln w="19050" cap="rnd">
              <a:gradFill>
                <a:gsLst>
                  <a:gs pos="15000">
                    <a:srgbClr val="DE352E">
                      <a:alpha val="70000"/>
                    </a:srgbClr>
                  </a:gs>
                  <a:gs pos="100000">
                    <a:srgbClr val="DE352E">
                      <a:lumMod val="30000"/>
                      <a:lumOff val="70000"/>
                      <a:alpha val="0"/>
                    </a:srgbClr>
                  </a:gs>
                </a:gsLst>
                <a:lin ang="0" scaled="0"/>
              </a:gradFill>
            </a:ln>
          </p:spPr>
          <p:style>
            <a:lnRef idx="1">
              <a:srgbClr val="DE352E"/>
            </a:lnRef>
            <a:fillRef idx="0">
              <a:srgbClr val="DE352E"/>
            </a:fillRef>
            <a:effectRef idx="0">
              <a:srgbClr val="DE352E"/>
            </a:effectRef>
            <a:fontRef idx="minor">
              <a:srgbClr val="000000"/>
            </a:fontRef>
          </p:style>
        </p:cxnSp>
      </p:grpSp>
      <p:grpSp>
        <p:nvGrpSpPr>
          <p:cNvPr id="61" name="组合 60"/>
          <p:cNvGrpSpPr/>
          <p:nvPr/>
        </p:nvGrpSpPr>
        <p:grpSpPr>
          <a:xfrm>
            <a:off x="673100" y="4486275"/>
            <a:ext cx="10599420" cy="814070"/>
            <a:chOff x="692" y="2295"/>
            <a:chExt cx="16692" cy="1282"/>
          </a:xfrm>
        </p:grpSpPr>
        <p:sp>
          <p:nvSpPr>
            <p:cNvPr id="62" name="平行四边形 15"/>
            <p:cNvSpPr/>
            <p:nvPr/>
          </p:nvSpPr>
          <p:spPr>
            <a:xfrm>
              <a:off x="692" y="2398"/>
              <a:ext cx="16692" cy="1179"/>
            </a:xfrm>
            <a:custGeom>
              <a:avLst/>
              <a:gdLst>
                <a:gd name="connsiteX0" fmla="*/ 2186 w 3751971"/>
                <a:gd name="connsiteY0" fmla="*/ 1112720 h 1202183"/>
                <a:gd name="connsiteX1" fmla="*/ 266732 w 3751971"/>
                <a:gd name="connsiteY1" fmla="*/ 54537 h 1202183"/>
                <a:gd name="connsiteX2" fmla="*/ 336582 w 3751971"/>
                <a:gd name="connsiteY2" fmla="*/ 0 h 1202183"/>
                <a:gd name="connsiteX3" fmla="*/ 3679936 w 3751971"/>
                <a:gd name="connsiteY3" fmla="*/ 0 h 1202183"/>
                <a:gd name="connsiteX4" fmla="*/ 3749786 w 3751971"/>
                <a:gd name="connsiteY4" fmla="*/ 89462 h 1202183"/>
                <a:gd name="connsiteX5" fmla="*/ 3485240 w 3751971"/>
                <a:gd name="connsiteY5" fmla="*/ 1147646 h 1202183"/>
                <a:gd name="connsiteX6" fmla="*/ 3415390 w 3751971"/>
                <a:gd name="connsiteY6" fmla="*/ 1202183 h 1202183"/>
                <a:gd name="connsiteX7" fmla="*/ 72036 w 3751971"/>
                <a:gd name="connsiteY7" fmla="*/ 1202183 h 1202183"/>
                <a:gd name="connsiteX8" fmla="*/ 2186 w 3751971"/>
                <a:gd name="connsiteY8" fmla="*/ 1112720 h 120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971" h="1202183">
                  <a:moveTo>
                    <a:pt x="2186" y="1112720"/>
                  </a:moveTo>
                  <a:lnTo>
                    <a:pt x="266732" y="54537"/>
                  </a:lnTo>
                  <a:cubicBezTo>
                    <a:pt x="274749" y="22469"/>
                    <a:pt x="303527" y="0"/>
                    <a:pt x="336582" y="0"/>
                  </a:cubicBezTo>
                  <a:lnTo>
                    <a:pt x="3679936" y="0"/>
                  </a:lnTo>
                  <a:cubicBezTo>
                    <a:pt x="3726782" y="0"/>
                    <a:pt x="3761148" y="44015"/>
                    <a:pt x="3749786" y="89462"/>
                  </a:cubicBezTo>
                  <a:lnTo>
                    <a:pt x="3485240" y="1147646"/>
                  </a:lnTo>
                  <a:cubicBezTo>
                    <a:pt x="3477224" y="1179714"/>
                    <a:pt x="3448445" y="1202183"/>
                    <a:pt x="3415390" y="1202183"/>
                  </a:cubicBezTo>
                  <a:lnTo>
                    <a:pt x="72036" y="1202183"/>
                  </a:lnTo>
                  <a:cubicBezTo>
                    <a:pt x="25190" y="1202183"/>
                    <a:pt x="-9176" y="1158167"/>
                    <a:pt x="2186" y="1112720"/>
                  </a:cubicBezTo>
                </a:path>
              </a:pathLst>
            </a:custGeom>
            <a:gradFill>
              <a:gsLst>
                <a:gs pos="100000">
                  <a:srgbClr val="FFFFFF">
                    <a:alpha val="0"/>
                  </a:srgbClr>
                </a:gs>
                <a:gs pos="63000">
                  <a:srgbClr val="FFFFFF"/>
                </a:gs>
              </a:gsLst>
              <a:lin ang="0" scaled="0"/>
            </a:gradFill>
            <a:ln w="19050">
              <a:gradFill>
                <a:gsLst>
                  <a:gs pos="100000">
                    <a:srgbClr val="DE352E">
                      <a:lumMod val="20000"/>
                      <a:lumOff val="80000"/>
                      <a:alpha val="0"/>
                    </a:srgbClr>
                  </a:gs>
                  <a:gs pos="16000">
                    <a:srgbClr val="DE352E"/>
                  </a:gs>
                </a:gsLst>
                <a:lin ang="0" scaled="0"/>
              </a:gradFill>
            </a:ln>
            <a:effectLst>
              <a:outerShdw blurRad="355600" dist="254000" dir="2700000" sx="85000" sy="85000" rotWithShape="0">
                <a:srgbClr val="DE352E">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63" name="文本框 62"/>
            <p:cNvSpPr txBox="1"/>
            <p:nvPr/>
          </p:nvSpPr>
          <p:spPr>
            <a:xfrm>
              <a:off x="2110" y="2468"/>
              <a:ext cx="14415" cy="95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a:sym typeface="+mn-ea"/>
                </a:rPr>
                <a:t>2023年回收拆解报废汽车</a:t>
              </a:r>
              <a:r>
                <a:rPr sz="2800" b="1" noProof="0" dirty="0">
                  <a:ln>
                    <a:noFill/>
                  </a:ln>
                  <a:solidFill>
                    <a:srgbClr val="C00000"/>
                  </a:solidFill>
                  <a:effectLst/>
                  <a:uLnTx/>
                  <a:uFillTx/>
                  <a:latin typeface="思源宋体 CN Medium" panose="02020500000000000000" charset="-122"/>
                  <a:ea typeface="思源宋体 CN Medium" panose="02020500000000000000" charset="-122"/>
                  <a:cs typeface="+mn-ea"/>
                  <a:sym typeface="+mn-ea"/>
                </a:rPr>
                <a:t>3.4万</a:t>
              </a:r>
              <a:r>
                <a:rPr lang="zh-CN" altLang="en-US">
                  <a:sym typeface="+mn-ea"/>
                </a:rPr>
                <a:t>辆，占全省回收拆解量</a:t>
              </a:r>
              <a:r>
                <a:rPr sz="2800" b="1" noProof="0" dirty="0">
                  <a:ln>
                    <a:noFill/>
                  </a:ln>
                  <a:solidFill>
                    <a:srgbClr val="C00000"/>
                  </a:solidFill>
                  <a:effectLst/>
                  <a:uLnTx/>
                  <a:uFillTx/>
                  <a:latin typeface="思源宋体 CN Medium" panose="02020500000000000000" charset="-122"/>
                  <a:ea typeface="思源宋体 CN Medium" panose="02020500000000000000" charset="-122"/>
                  <a:cs typeface="+mn-ea"/>
                  <a:sym typeface="+mn-ea"/>
                </a:rPr>
                <a:t>6.2%</a:t>
              </a:r>
              <a:endParaRPr kumimoji="0" sz="2800" b="1" i="0" u="none" strike="noStrike" cap="none" spc="0" normalizeH="0" baseline="0" noProof="0" dirty="0">
                <a:ln>
                  <a:noFill/>
                </a:ln>
                <a:solidFill>
                  <a:srgbClr val="C00000"/>
                </a:solidFill>
                <a:effectLst/>
                <a:uLnTx/>
                <a:uFillTx/>
                <a:latin typeface="思源宋体 CN Medium" panose="02020500000000000000" charset="-122"/>
                <a:ea typeface="思源宋体 CN Medium" panose="02020500000000000000" charset="-122"/>
                <a:cs typeface="+mn-ea"/>
              </a:endParaRPr>
            </a:p>
          </p:txBody>
        </p:sp>
        <p:cxnSp>
          <p:nvCxnSpPr>
            <p:cNvPr id="64" name="直接连接符 63"/>
            <p:cNvCxnSpPr/>
            <p:nvPr/>
          </p:nvCxnSpPr>
          <p:spPr>
            <a:xfrm>
              <a:off x="2549" y="2295"/>
              <a:ext cx="3115" cy="0"/>
            </a:xfrm>
            <a:prstGeom prst="line">
              <a:avLst/>
            </a:prstGeom>
            <a:ln w="19050" cap="rnd">
              <a:gradFill>
                <a:gsLst>
                  <a:gs pos="15000">
                    <a:srgbClr val="DE352E">
                      <a:alpha val="70000"/>
                    </a:srgbClr>
                  </a:gs>
                  <a:gs pos="100000">
                    <a:srgbClr val="DE352E">
                      <a:lumMod val="30000"/>
                      <a:lumOff val="70000"/>
                      <a:alpha val="0"/>
                    </a:srgbClr>
                  </a:gs>
                </a:gsLst>
                <a:lin ang="0" scaled="0"/>
              </a:gradFill>
            </a:ln>
          </p:spPr>
          <p:style>
            <a:lnRef idx="1">
              <a:srgbClr val="DE352E"/>
            </a:lnRef>
            <a:fillRef idx="0">
              <a:srgbClr val="DE352E"/>
            </a:fillRef>
            <a:effectRef idx="0">
              <a:srgbClr val="DE352E"/>
            </a:effectRef>
            <a:fontRef idx="minor">
              <a:srgbClr val="000000"/>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p:nvPr/>
        </p:nvSpPr>
        <p:spPr>
          <a:xfrm>
            <a:off x="13844674" y="7501027"/>
            <a:ext cx="1491430" cy="195351"/>
          </a:xfrm>
          <a:prstGeom prst="ellipse">
            <a:avLst/>
          </a:prstGeom>
          <a:gradFill flip="none" rotWithShape="1">
            <a:gsLst>
              <a:gs pos="0">
                <a:srgbClr val="DE352E">
                  <a:alpha val="40000"/>
                </a:srgbClr>
              </a:gs>
              <a:gs pos="93000">
                <a:srgbClr val="DE352E">
                  <a:lumMod val="20000"/>
                  <a:lumOff val="80000"/>
                  <a:alpha val="0"/>
                </a:srgbClr>
              </a:gs>
            </a:gsLst>
            <a:path path="shape">
              <a:fillToRect l="50000" t="50000" r="50000" b="50000"/>
            </a:path>
            <a:tileRect/>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a:ea typeface="思源黑体 CN Regular" panose="020B0500000000000000" charset="-122"/>
              <a:cs typeface="+mn-ea"/>
            </a:endParaRPr>
          </a:p>
        </p:txBody>
      </p:sp>
      <p:grpSp>
        <p:nvGrpSpPr>
          <p:cNvPr id="29" name="组合 28"/>
          <p:cNvGrpSpPr/>
          <p:nvPr/>
        </p:nvGrpSpPr>
        <p:grpSpPr>
          <a:xfrm>
            <a:off x="0" y="-65176"/>
            <a:ext cx="12192000" cy="881517"/>
            <a:chOff x="0" y="397"/>
            <a:chExt cx="19200" cy="1388"/>
          </a:xfrm>
        </p:grpSpPr>
        <p:pic>
          <p:nvPicPr>
            <p:cNvPr id="30" name="图片 29"/>
            <p:cNvPicPr>
              <a:picLocks noChangeAspect="1"/>
            </p:cNvPicPr>
            <p:nvPr/>
          </p:nvPicPr>
          <p:blipFill>
            <a:blip r:embed="rId3"/>
            <a:stretch>
              <a:fillRect/>
            </a:stretch>
          </p:blipFill>
          <p:spPr>
            <a:xfrm>
              <a:off x="6252" y="397"/>
              <a:ext cx="6677" cy="1055"/>
            </a:xfrm>
            <a:prstGeom prst="rect">
              <a:avLst/>
            </a:prstGeom>
          </p:spPr>
        </p:pic>
        <p:sp>
          <p:nvSpPr>
            <p:cNvPr id="31" name="文本框 30"/>
            <p:cNvSpPr txBox="1"/>
            <p:nvPr/>
          </p:nvSpPr>
          <p:spPr>
            <a:xfrm>
              <a:off x="7941" y="577"/>
              <a:ext cx="3318" cy="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2060"/>
                  </a:solidFill>
                  <a:effectLst/>
                  <a:uLnTx/>
                  <a:uFillTx/>
                  <a:latin typeface="思源黑体 CN Medium" panose="020B0600000000000000" pitchFamily="34" charset="-122"/>
                  <a:ea typeface="思源黑体 CN Medium" panose="020B0600000000000000" pitchFamily="34" charset="-122"/>
                  <a:cs typeface="+mn-ea"/>
                </a:rPr>
                <a:t>我市家底</a:t>
              </a:r>
            </a:p>
          </p:txBody>
        </p:sp>
        <p:cxnSp>
          <p:nvCxnSpPr>
            <p:cNvPr id="32" name="直接连接符 31"/>
            <p:cNvCxnSpPr/>
            <p:nvPr/>
          </p:nvCxnSpPr>
          <p:spPr>
            <a:xfrm>
              <a:off x="0" y="1450"/>
              <a:ext cx="8000" cy="0"/>
            </a:xfrm>
            <a:prstGeom prst="line">
              <a:avLst/>
            </a:prstGeom>
            <a:ln>
              <a:solidFill>
                <a:srgbClr val="FCCE5E"/>
              </a:solidFill>
            </a:ln>
          </p:spPr>
          <p:style>
            <a:lnRef idx="1">
              <a:srgbClr val="F8EAE2"/>
            </a:lnRef>
            <a:fillRef idx="0">
              <a:srgbClr val="F8EAE2"/>
            </a:fillRef>
            <a:effectRef idx="0">
              <a:srgbClr val="F8EAE2"/>
            </a:effectRef>
            <a:fontRef idx="minor">
              <a:sysClr val="windowText" lastClr="000000"/>
            </a:fontRef>
          </p:style>
        </p:cxnSp>
        <p:sp>
          <p:nvSpPr>
            <p:cNvPr id="34" name="平行四边形 33"/>
            <p:cNvSpPr/>
            <p:nvPr/>
          </p:nvSpPr>
          <p:spPr>
            <a:xfrm>
              <a:off x="9316" y="1469"/>
              <a:ext cx="1776" cy="317"/>
            </a:xfrm>
            <a:prstGeom prst="parallelogram">
              <a:avLst>
                <a:gd name="adj" fmla="val 46583"/>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6" name="平行四边形 35"/>
            <p:cNvSpPr/>
            <p:nvPr/>
          </p:nvSpPr>
          <p:spPr>
            <a:xfrm>
              <a:off x="8053" y="1390"/>
              <a:ext cx="1548" cy="317"/>
            </a:xfrm>
            <a:prstGeom prst="parallelogram">
              <a:avLst>
                <a:gd name="adj" fmla="val 46583"/>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7" name="平行四边形 36"/>
            <p:cNvSpPr/>
            <p:nvPr/>
          </p:nvSpPr>
          <p:spPr>
            <a:xfrm>
              <a:off x="8021" y="1284"/>
              <a:ext cx="170" cy="332"/>
            </a:xfrm>
            <a:prstGeom prst="parallelogram">
              <a:avLst>
                <a:gd name="adj" fmla="val 84807"/>
              </a:avLst>
            </a:prstGeom>
            <a:solidFill>
              <a:srgbClr val="DE413D"/>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38" name="平行四边形 37"/>
            <p:cNvSpPr/>
            <p:nvPr/>
          </p:nvSpPr>
          <p:spPr>
            <a:xfrm>
              <a:off x="11052" y="1390"/>
              <a:ext cx="170" cy="332"/>
            </a:xfrm>
            <a:prstGeom prst="parallelogram">
              <a:avLst>
                <a:gd name="adj" fmla="val 84807"/>
              </a:avLst>
            </a:prstGeom>
            <a:solidFill>
              <a:srgbClr val="FCCE5E"/>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cxnSp>
          <p:nvCxnSpPr>
            <p:cNvPr id="39" name="直接连接符 38"/>
            <p:cNvCxnSpPr/>
            <p:nvPr/>
          </p:nvCxnSpPr>
          <p:spPr>
            <a:xfrm>
              <a:off x="11137" y="1557"/>
              <a:ext cx="8063" cy="0"/>
            </a:xfrm>
            <a:prstGeom prst="line">
              <a:avLst/>
            </a:prstGeom>
            <a:ln>
              <a:solidFill>
                <a:srgbClr val="DE413D"/>
              </a:solidFill>
            </a:ln>
          </p:spPr>
          <p:style>
            <a:lnRef idx="1">
              <a:srgbClr val="F8EAE2"/>
            </a:lnRef>
            <a:fillRef idx="0">
              <a:srgbClr val="F8EAE2"/>
            </a:fillRef>
            <a:effectRef idx="0">
              <a:srgbClr val="F8EAE2"/>
            </a:effectRef>
            <a:fontRef idx="minor">
              <a:sysClr val="windowText" lastClr="000000"/>
            </a:fontRef>
          </p:style>
        </p:cxnSp>
      </p:grpSp>
      <p:pic>
        <p:nvPicPr>
          <p:cNvPr id="3" name="ECB019B1-382A-4266-B25C-5B523AA43C14-1" descr="C:/Users/萌萌/AppData/Local/Temp/wpp.CiSVhewpp"/>
          <p:cNvPicPr>
            <a:picLocks noChangeAspect="1"/>
          </p:cNvPicPr>
          <p:nvPr/>
        </p:nvPicPr>
        <p:blipFill>
          <a:blip r:embed="rId4"/>
          <a:stretch>
            <a:fillRect/>
          </a:stretch>
        </p:blipFill>
        <p:spPr>
          <a:xfrm>
            <a:off x="960120" y="738505"/>
            <a:ext cx="10271760" cy="3209925"/>
          </a:xfrm>
          <a:prstGeom prst="rect">
            <a:avLst/>
          </a:prstGeom>
        </p:spPr>
      </p:pic>
      <p:sp>
        <p:nvSpPr>
          <p:cNvPr id="2" name="文本框 1"/>
          <p:cNvSpPr txBox="1"/>
          <p:nvPr/>
        </p:nvSpPr>
        <p:spPr>
          <a:xfrm>
            <a:off x="687705" y="825500"/>
            <a:ext cx="609600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关于我市产业</a:t>
            </a:r>
          </a:p>
        </p:txBody>
      </p:sp>
      <p:sp>
        <p:nvSpPr>
          <p:cNvPr id="35" name="矩形: 圆角 215"/>
          <p:cNvSpPr/>
          <p:nvPr/>
        </p:nvSpPr>
        <p:spPr>
          <a:xfrm flipH="1">
            <a:off x="1178560" y="4144010"/>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 name="文本框 5"/>
          <p:cNvSpPr txBox="1"/>
          <p:nvPr/>
        </p:nvSpPr>
        <p:spPr>
          <a:xfrm flipH="1">
            <a:off x="1360805" y="4144010"/>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高精管材</a:t>
            </a:r>
          </a:p>
        </p:txBody>
      </p:sp>
      <p:sp>
        <p:nvSpPr>
          <p:cNvPr id="9" name="矩形: 圆角 215"/>
          <p:cNvSpPr/>
          <p:nvPr/>
        </p:nvSpPr>
        <p:spPr>
          <a:xfrm flipH="1">
            <a:off x="3353435" y="4144010"/>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0" name="文本框 9"/>
          <p:cNvSpPr txBox="1"/>
          <p:nvPr/>
        </p:nvSpPr>
        <p:spPr>
          <a:xfrm flipH="1">
            <a:off x="3535680" y="4144010"/>
            <a:ext cx="1635760"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现代农业机械</a:t>
            </a:r>
          </a:p>
        </p:txBody>
      </p:sp>
      <p:sp>
        <p:nvSpPr>
          <p:cNvPr id="12" name="矩形: 圆角 215"/>
          <p:cNvSpPr/>
          <p:nvPr/>
        </p:nvSpPr>
        <p:spPr>
          <a:xfrm flipH="1">
            <a:off x="1178560" y="4751705"/>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3" name="文本框 12"/>
          <p:cNvSpPr txBox="1"/>
          <p:nvPr/>
        </p:nvSpPr>
        <p:spPr>
          <a:xfrm flipH="1">
            <a:off x="1360805" y="4751705"/>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光纤光缆</a:t>
            </a:r>
          </a:p>
        </p:txBody>
      </p:sp>
      <p:sp>
        <p:nvSpPr>
          <p:cNvPr id="15" name="矩形: 圆角 215"/>
          <p:cNvSpPr/>
          <p:nvPr/>
        </p:nvSpPr>
        <p:spPr>
          <a:xfrm flipH="1">
            <a:off x="3353435" y="4751705"/>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6" name="文本框 15"/>
          <p:cNvSpPr txBox="1"/>
          <p:nvPr/>
        </p:nvSpPr>
        <p:spPr>
          <a:xfrm flipH="1">
            <a:off x="3535680" y="4751705"/>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汽车电子</a:t>
            </a:r>
          </a:p>
        </p:txBody>
      </p:sp>
      <p:sp>
        <p:nvSpPr>
          <p:cNvPr id="66" name="矩形: 圆角 215"/>
          <p:cNvSpPr/>
          <p:nvPr/>
        </p:nvSpPr>
        <p:spPr>
          <a:xfrm flipH="1">
            <a:off x="3353435" y="5359400"/>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7" name="文本框 66"/>
          <p:cNvSpPr txBox="1"/>
          <p:nvPr/>
        </p:nvSpPr>
        <p:spPr>
          <a:xfrm flipH="1">
            <a:off x="3535680" y="5363210"/>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环保建材</a:t>
            </a:r>
          </a:p>
        </p:txBody>
      </p:sp>
      <p:sp>
        <p:nvSpPr>
          <p:cNvPr id="69" name="矩形: 圆角 215"/>
          <p:cNvSpPr/>
          <p:nvPr/>
        </p:nvSpPr>
        <p:spPr>
          <a:xfrm flipH="1">
            <a:off x="1178560" y="5399405"/>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70" name="文本框 69"/>
          <p:cNvSpPr txBox="1"/>
          <p:nvPr/>
        </p:nvSpPr>
        <p:spPr>
          <a:xfrm flipH="1">
            <a:off x="1360805" y="5394960"/>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造纸印刷</a:t>
            </a:r>
          </a:p>
        </p:txBody>
      </p:sp>
      <p:grpSp>
        <p:nvGrpSpPr>
          <p:cNvPr id="106" name="组合 105"/>
          <p:cNvGrpSpPr/>
          <p:nvPr/>
        </p:nvGrpSpPr>
        <p:grpSpPr>
          <a:xfrm>
            <a:off x="1178560" y="6021070"/>
            <a:ext cx="1847850" cy="452120"/>
            <a:chOff x="1856" y="9397"/>
            <a:chExt cx="2910" cy="712"/>
          </a:xfrm>
        </p:grpSpPr>
        <p:sp>
          <p:nvSpPr>
            <p:cNvPr id="72" name="矩形: 圆角 215"/>
            <p:cNvSpPr/>
            <p:nvPr/>
          </p:nvSpPr>
          <p:spPr>
            <a:xfrm flipH="1">
              <a:off x="1856" y="9397"/>
              <a:ext cx="2910" cy="713"/>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73" name="文本框 72"/>
            <p:cNvSpPr txBox="1"/>
            <p:nvPr/>
          </p:nvSpPr>
          <p:spPr>
            <a:xfrm flipH="1">
              <a:off x="2143" y="9418"/>
              <a:ext cx="2321" cy="58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医疗器械</a:t>
              </a:r>
            </a:p>
          </p:txBody>
        </p:sp>
      </p:grpSp>
      <p:sp>
        <p:nvSpPr>
          <p:cNvPr id="44" name="矩形: 圆角 215"/>
          <p:cNvSpPr/>
          <p:nvPr/>
        </p:nvSpPr>
        <p:spPr>
          <a:xfrm flipH="1">
            <a:off x="5710555" y="4144010"/>
            <a:ext cx="2580005"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45" name="文本框 44"/>
          <p:cNvSpPr txBox="1"/>
          <p:nvPr/>
        </p:nvSpPr>
        <p:spPr>
          <a:xfrm flipH="1">
            <a:off x="5892800" y="4144010"/>
            <a:ext cx="215582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铝铜及深加工制品</a:t>
            </a:r>
          </a:p>
        </p:txBody>
      </p:sp>
      <p:sp>
        <p:nvSpPr>
          <p:cNvPr id="47" name="矩形: 圆角 215"/>
          <p:cNvSpPr/>
          <p:nvPr/>
        </p:nvSpPr>
        <p:spPr>
          <a:xfrm flipH="1">
            <a:off x="9016365" y="4177030"/>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74" name="文本框 73"/>
          <p:cNvSpPr txBox="1"/>
          <p:nvPr/>
        </p:nvSpPr>
        <p:spPr>
          <a:xfrm flipH="1">
            <a:off x="9198610" y="4177030"/>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新能源汽车</a:t>
            </a:r>
          </a:p>
        </p:txBody>
      </p:sp>
      <p:sp>
        <p:nvSpPr>
          <p:cNvPr id="76" name="矩形: 圆角 215"/>
          <p:cNvSpPr/>
          <p:nvPr/>
        </p:nvSpPr>
        <p:spPr>
          <a:xfrm flipH="1">
            <a:off x="9016365" y="4784725"/>
            <a:ext cx="18478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77" name="文本框 76"/>
          <p:cNvSpPr txBox="1"/>
          <p:nvPr/>
        </p:nvSpPr>
        <p:spPr>
          <a:xfrm flipH="1">
            <a:off x="9198610" y="4784725"/>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纺织服装</a:t>
            </a:r>
          </a:p>
        </p:txBody>
      </p:sp>
      <p:sp>
        <p:nvSpPr>
          <p:cNvPr id="79" name="矩形: 圆角 215"/>
          <p:cNvSpPr/>
          <p:nvPr/>
        </p:nvSpPr>
        <p:spPr>
          <a:xfrm flipH="1">
            <a:off x="5710555" y="4751705"/>
            <a:ext cx="2571750"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80" name="文本框 79"/>
          <p:cNvSpPr txBox="1"/>
          <p:nvPr/>
        </p:nvSpPr>
        <p:spPr>
          <a:xfrm flipH="1">
            <a:off x="6235700" y="4751705"/>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智能机器人</a:t>
            </a:r>
          </a:p>
        </p:txBody>
      </p:sp>
      <p:sp>
        <p:nvSpPr>
          <p:cNvPr id="82" name="矩形: 圆角 215"/>
          <p:cNvSpPr/>
          <p:nvPr/>
        </p:nvSpPr>
        <p:spPr>
          <a:xfrm flipH="1">
            <a:off x="5710555" y="5350510"/>
            <a:ext cx="2571115" cy="452755"/>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83" name="文本框 82"/>
          <p:cNvSpPr txBox="1"/>
          <p:nvPr/>
        </p:nvSpPr>
        <p:spPr>
          <a:xfrm flipH="1">
            <a:off x="6216650" y="5390515"/>
            <a:ext cx="1473835" cy="36830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生物制药</a:t>
            </a:r>
          </a:p>
        </p:txBody>
      </p:sp>
      <p:grpSp>
        <p:nvGrpSpPr>
          <p:cNvPr id="101" name="组合 100"/>
          <p:cNvGrpSpPr/>
          <p:nvPr/>
        </p:nvGrpSpPr>
        <p:grpSpPr>
          <a:xfrm>
            <a:off x="3386455" y="6020435"/>
            <a:ext cx="1847850" cy="452755"/>
            <a:chOff x="2056" y="9597"/>
            <a:chExt cx="2910" cy="713"/>
          </a:xfrm>
        </p:grpSpPr>
        <p:sp>
          <p:nvSpPr>
            <p:cNvPr id="99" name="矩形: 圆角 215"/>
            <p:cNvSpPr/>
            <p:nvPr/>
          </p:nvSpPr>
          <p:spPr>
            <a:xfrm flipH="1">
              <a:off x="2056" y="9597"/>
              <a:ext cx="2910" cy="713"/>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00" name="文本框 99"/>
            <p:cNvSpPr txBox="1"/>
            <p:nvPr/>
          </p:nvSpPr>
          <p:spPr>
            <a:xfrm flipH="1">
              <a:off x="2343" y="9618"/>
              <a:ext cx="2321" cy="58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精密轴承</a:t>
              </a:r>
            </a:p>
          </p:txBody>
        </p:sp>
      </p:grpSp>
      <p:grpSp>
        <p:nvGrpSpPr>
          <p:cNvPr id="103" name="组合 102"/>
          <p:cNvGrpSpPr/>
          <p:nvPr/>
        </p:nvGrpSpPr>
        <p:grpSpPr>
          <a:xfrm>
            <a:off x="5666105" y="6020435"/>
            <a:ext cx="2628265" cy="452755"/>
            <a:chOff x="2056" y="9597"/>
            <a:chExt cx="2910" cy="713"/>
          </a:xfrm>
        </p:grpSpPr>
        <p:sp>
          <p:nvSpPr>
            <p:cNvPr id="104" name="矩形: 圆角 215"/>
            <p:cNvSpPr/>
            <p:nvPr/>
          </p:nvSpPr>
          <p:spPr>
            <a:xfrm flipH="1">
              <a:off x="2056" y="9597"/>
              <a:ext cx="2910" cy="713"/>
            </a:xfrm>
            <a:prstGeom prst="roundRect">
              <a:avLst>
                <a:gd name="adj" fmla="val 50000"/>
              </a:avLst>
            </a:prstGeom>
            <a:gradFill>
              <a:gsLst>
                <a:gs pos="100000">
                  <a:srgbClr val="EEC988"/>
                </a:gs>
                <a:gs pos="0">
                  <a:srgbClr val="CB954D"/>
                </a:gs>
              </a:gsLst>
              <a:lin ang="16200000" scaled="1"/>
            </a:gradFill>
            <a:ln>
              <a:noFill/>
            </a:ln>
            <a:effectLst>
              <a:outerShdw blurRad="355600" dist="254000" dir="2700000" sx="89000" sy="89000" rotWithShape="0">
                <a:srgbClr val="DE352E">
                  <a:lumMod val="75000"/>
                  <a:alpha val="3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05" name="文本框 104"/>
            <p:cNvSpPr txBox="1"/>
            <p:nvPr/>
          </p:nvSpPr>
          <p:spPr>
            <a:xfrm flipH="1">
              <a:off x="2343" y="9618"/>
              <a:ext cx="2321" cy="580"/>
            </a:xfrm>
            <a:prstGeom prst="rect">
              <a:avLst/>
            </a:prstGeom>
            <a:gradFill>
              <a:gsLst>
                <a:gs pos="100000">
                  <a:srgbClr val="EEC988"/>
                </a:gs>
                <a:gs pos="0">
                  <a:srgbClr val="CB954D"/>
                </a:gs>
              </a:gsLst>
              <a:lin ang="162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化工新材料</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08000" y="0"/>
            <a:ext cx="12700000" cy="75057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duotone>
              <a:schemeClr val="accent4">
                <a:shade val="45000"/>
                <a:satMod val="135000"/>
              </a:schemeClr>
              <a:prstClr val="white"/>
            </a:duotone>
          </a:blip>
          <a:stretch>
            <a:fillRect/>
          </a:stretch>
        </p:blipFill>
        <p:spPr>
          <a:xfrm>
            <a:off x="6030594" y="1523814"/>
            <a:ext cx="6681795" cy="6139204"/>
          </a:xfrm>
          <a:prstGeom prst="rect">
            <a:avLst/>
          </a:prstGeom>
        </p:spPr>
      </p:pic>
      <p:sp>
        <p:nvSpPr>
          <p:cNvPr id="112" name="矩形: 圆角 111"/>
          <p:cNvSpPr/>
          <p:nvPr/>
        </p:nvSpPr>
        <p:spPr>
          <a:xfrm>
            <a:off x="0" y="-98177"/>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07" name="椭圆 106"/>
          <p:cNvSpPr/>
          <p:nvPr/>
        </p:nvSpPr>
        <p:spPr>
          <a:xfrm>
            <a:off x="13844674" y="7501027"/>
            <a:ext cx="1491430" cy="195351"/>
          </a:xfrm>
          <a:prstGeom prst="ellipse">
            <a:avLst/>
          </a:prstGeom>
          <a:gradFill flip="none" rotWithShape="1">
            <a:gsLst>
              <a:gs pos="0">
                <a:srgbClr val="DE352E">
                  <a:alpha val="40000"/>
                </a:srgbClr>
              </a:gs>
              <a:gs pos="93000">
                <a:srgbClr val="DE352E">
                  <a:lumMod val="20000"/>
                  <a:lumOff val="80000"/>
                  <a:alpha val="0"/>
                </a:srgbClr>
              </a:gs>
            </a:gsLst>
            <a:path path="shape">
              <a:fillToRect l="50000" t="50000" r="50000" b="50000"/>
            </a:path>
            <a:tileRect/>
          </a:gradFill>
          <a:ln>
            <a:noFill/>
          </a:ln>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a:ea typeface="思源黑体 CN Regular" panose="020B0500000000000000" charset="-122"/>
              <a:cs typeface="+mn-ea"/>
            </a:endParaRPr>
          </a:p>
        </p:txBody>
      </p:sp>
      <p:sp>
        <p:nvSpPr>
          <p:cNvPr id="14" name="矩形 13"/>
          <p:cNvSpPr/>
          <p:nvPr userDrawn="1"/>
        </p:nvSpPr>
        <p:spPr>
          <a:xfrm>
            <a:off x="-7620" y="6758305"/>
            <a:ext cx="12198985" cy="99695"/>
          </a:xfrm>
          <a:prstGeom prst="rect">
            <a:avLst/>
          </a:prstGeom>
          <a:solidFill>
            <a:srgbClr val="D7322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pitchFamily="34" charset="0"/>
              <a:ea typeface="微软雅黑" panose="020B0503020204020204" charset="-122"/>
              <a:cs typeface="+mn-cs"/>
            </a:endParaRPr>
          </a:p>
        </p:txBody>
      </p:sp>
      <p:sp>
        <p:nvSpPr>
          <p:cNvPr id="160" name="文本框 159"/>
          <p:cNvSpPr txBox="1"/>
          <p:nvPr/>
        </p:nvSpPr>
        <p:spPr>
          <a:xfrm>
            <a:off x="1377315" y="5164455"/>
            <a:ext cx="123761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回收循环利用</a:t>
            </a:r>
          </a:p>
        </p:txBody>
      </p:sp>
      <p:sp>
        <p:nvSpPr>
          <p:cNvPr id="161" name="文本框 160"/>
          <p:cNvSpPr txBox="1"/>
          <p:nvPr/>
        </p:nvSpPr>
        <p:spPr>
          <a:xfrm>
            <a:off x="3914140" y="5110480"/>
            <a:ext cx="123761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标准</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提升</a:t>
            </a:r>
          </a:p>
        </p:txBody>
      </p:sp>
      <p:sp>
        <p:nvSpPr>
          <p:cNvPr id="162" name="文本框 161"/>
          <p:cNvSpPr txBox="1"/>
          <p:nvPr/>
        </p:nvSpPr>
        <p:spPr>
          <a:xfrm>
            <a:off x="1294130" y="1188085"/>
            <a:ext cx="4107180" cy="9531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国务院文件明确实施</a:t>
            </a:r>
          </a:p>
          <a:p>
            <a:pPr marL="0" marR="0" lvl="0" indent="0" algn="ctr" defTabSz="914400" rtl="0" eaLnBrk="1" fontAlgn="auto" latinLnBrk="0" hangingPunct="1">
              <a:lnSpc>
                <a:spcPct val="100000"/>
              </a:lnSpc>
              <a:spcBef>
                <a:spcPts val="0"/>
              </a:spcBef>
              <a:spcAft>
                <a:spcPts val="0"/>
              </a:spcAft>
              <a:buClrTx/>
              <a:buSzTx/>
              <a:buFontTx/>
              <a:buNone/>
              <a:defRPr/>
            </a:pPr>
            <a:r>
              <a:rPr kumimoji="0" sz="28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“四大行动”</a:t>
            </a:r>
          </a:p>
        </p:txBody>
      </p:sp>
      <p:sp>
        <p:nvSpPr>
          <p:cNvPr id="168" name="矩形 167"/>
          <p:cNvSpPr/>
          <p:nvPr/>
        </p:nvSpPr>
        <p:spPr>
          <a:xfrm>
            <a:off x="6041390" y="1445895"/>
            <a:ext cx="5927090" cy="4217035"/>
          </a:xfrm>
          <a:prstGeom prst="rect">
            <a:avLst/>
          </a:prstGeom>
          <a:solidFill>
            <a:srgbClr val="F7CECC">
              <a:alpha val="11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微软雅黑" panose="020B0503020204020204" charset="-122"/>
            </a:endParaRPr>
          </a:p>
        </p:txBody>
      </p:sp>
      <p:sp>
        <p:nvSpPr>
          <p:cNvPr id="165" name="矩形: 圆角 14"/>
          <p:cNvSpPr/>
          <p:nvPr/>
        </p:nvSpPr>
        <p:spPr>
          <a:xfrm>
            <a:off x="6671945" y="4708525"/>
            <a:ext cx="4665345" cy="4665345"/>
          </a:xfrm>
          <a:prstGeom prst="roundRect">
            <a:avLst>
              <a:gd name="adj" fmla="val 4214"/>
            </a:avLst>
          </a:prstGeom>
          <a:noFill/>
          <a:ln w="38100" cap="flat" cmpd="sng" algn="ctr">
            <a:gradFill flip="none" rotWithShape="1">
              <a:gsLst>
                <a:gs pos="0">
                  <a:srgbClr val="0266B4">
                    <a:alpha val="74000"/>
                  </a:srgbClr>
                </a:gs>
                <a:gs pos="78000">
                  <a:srgbClr val="0266B4">
                    <a:alpha val="0"/>
                  </a:srgbClr>
                </a:gs>
              </a:gsLst>
              <a:lin ang="18900000" scaled="1"/>
              <a:tileRect/>
            </a:gradFill>
            <a:prstDash val="solid"/>
            <a:miter lim="800000"/>
          </a:ln>
          <a:effectLst/>
          <a:scene3d>
            <a:camera prst="isometricTopUp">
              <a:rot lat="18951832" lon="17040113" rev="4808936"/>
            </a:camera>
            <a:lightRig rig="threePt" dir="t"/>
          </a:scene3d>
          <a:sp3d>
            <a:extrusionClr>
              <a:srgbClr val="0266B4">
                <a:lumMod val="60000"/>
                <a:lumOff val="40000"/>
              </a:srgbClr>
            </a:extrusion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微软雅黑" panose="020B0503020204020204" charset="-122"/>
            </a:endParaRPr>
          </a:p>
        </p:txBody>
      </p:sp>
      <p:grpSp>
        <p:nvGrpSpPr>
          <p:cNvPr id="169" name="组合 168"/>
          <p:cNvGrpSpPr/>
          <p:nvPr/>
        </p:nvGrpSpPr>
        <p:grpSpPr>
          <a:xfrm>
            <a:off x="6601785" y="1813545"/>
            <a:ext cx="4873558" cy="3893183"/>
            <a:chOff x="1301000" y="509577"/>
            <a:chExt cx="4106528" cy="3138266"/>
          </a:xfrm>
        </p:grpSpPr>
        <p:pic>
          <p:nvPicPr>
            <p:cNvPr id="170" name="图片 1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80452">
              <a:off x="3283394" y="911660"/>
              <a:ext cx="2124134" cy="2678255"/>
            </a:xfrm>
            <a:prstGeom prst="rect">
              <a:avLst/>
            </a:prstGeom>
            <a:effectLst>
              <a:outerShdw blurRad="50800" dist="38100" dir="2700000" algn="tl" rotWithShape="0">
                <a:prstClr val="black">
                  <a:alpha val="40000"/>
                </a:prstClr>
              </a:outerShdw>
            </a:effectLst>
          </p:spPr>
        </p:pic>
        <p:pic>
          <p:nvPicPr>
            <p:cNvPr id="171" name="图片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2398">
              <a:off x="2959809" y="668002"/>
              <a:ext cx="2241053" cy="2632821"/>
            </a:xfrm>
            <a:prstGeom prst="rect">
              <a:avLst/>
            </a:prstGeom>
            <a:effectLst>
              <a:outerShdw blurRad="50800" dist="38100" dir="2700000" algn="tl" rotWithShape="0">
                <a:prstClr val="black">
                  <a:alpha val="40000"/>
                </a:prstClr>
              </a:outerShdw>
            </a:effectLst>
          </p:spPr>
        </p:pic>
        <p:pic>
          <p:nvPicPr>
            <p:cNvPr id="172" name="图片 1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7413">
              <a:off x="2637083" y="509577"/>
              <a:ext cx="2094230" cy="2684559"/>
            </a:xfrm>
            <a:prstGeom prst="rect">
              <a:avLst/>
            </a:prstGeom>
            <a:effectLst>
              <a:outerShdw blurRad="50800" dist="38100" dir="2700000" algn="tl" rotWithShape="0">
                <a:prstClr val="black">
                  <a:alpha val="40000"/>
                </a:prstClr>
              </a:outerShdw>
            </a:effectLst>
          </p:spPr>
        </p:pic>
        <p:pic>
          <p:nvPicPr>
            <p:cNvPr id="173" name="图片 1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77250">
              <a:off x="1970179" y="512853"/>
              <a:ext cx="2234996" cy="2668932"/>
            </a:xfrm>
            <a:prstGeom prst="rect">
              <a:avLst/>
            </a:prstGeom>
            <a:effectLst>
              <a:outerShdw blurRad="50800" dist="38100" dir="2700000" algn="tl" rotWithShape="0">
                <a:prstClr val="black">
                  <a:alpha val="40000"/>
                </a:prstClr>
              </a:outerShdw>
            </a:effectLst>
          </p:spPr>
        </p:pic>
        <p:pic>
          <p:nvPicPr>
            <p:cNvPr id="174" name="图片 1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37518">
              <a:off x="1536389" y="693274"/>
              <a:ext cx="2214389" cy="2646362"/>
            </a:xfrm>
            <a:prstGeom prst="rect">
              <a:avLst/>
            </a:prstGeom>
            <a:effectLst>
              <a:outerShdw blurRad="50800" dist="38100" dir="2700000" algn="tl" rotWithShape="0">
                <a:prstClr val="black">
                  <a:alpha val="40000"/>
                </a:prstClr>
              </a:outerShdw>
            </a:effectLst>
          </p:spPr>
        </p:pic>
        <p:pic>
          <p:nvPicPr>
            <p:cNvPr id="175" name="图片 1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83167">
              <a:off x="1301000" y="959772"/>
              <a:ext cx="2165675" cy="2688071"/>
            </a:xfrm>
            <a:prstGeom prst="rect">
              <a:avLst/>
            </a:prstGeom>
            <a:effectLst>
              <a:outerShdw blurRad="50800" dist="38100" dir="2700000" algn="tl" rotWithShape="0">
                <a:prstClr val="black">
                  <a:alpha val="40000"/>
                </a:prstClr>
              </a:outerShdw>
            </a:effectLst>
          </p:spPr>
        </p:pic>
      </p:grpSp>
      <p:grpSp>
        <p:nvGrpSpPr>
          <p:cNvPr id="124" name="组合 123"/>
          <p:cNvGrpSpPr/>
          <p:nvPr/>
        </p:nvGrpSpPr>
        <p:grpSpPr>
          <a:xfrm>
            <a:off x="1345565" y="2369185"/>
            <a:ext cx="3834130" cy="3831590"/>
            <a:chOff x="2119" y="3329"/>
            <a:chExt cx="6038" cy="6034"/>
          </a:xfrm>
        </p:grpSpPr>
        <p:grpSp>
          <p:nvGrpSpPr>
            <p:cNvPr id="119" name="组合 118"/>
            <p:cNvGrpSpPr/>
            <p:nvPr/>
          </p:nvGrpSpPr>
          <p:grpSpPr>
            <a:xfrm>
              <a:off x="2119" y="3329"/>
              <a:ext cx="6039" cy="6035"/>
              <a:chOff x="2119" y="3001"/>
              <a:chExt cx="6039" cy="6035"/>
            </a:xfrm>
          </p:grpSpPr>
          <p:sp>
            <p:nvSpPr>
              <p:cNvPr id="85" name="椭圆 84"/>
              <p:cNvSpPr/>
              <p:nvPr/>
            </p:nvSpPr>
            <p:spPr>
              <a:xfrm rot="16200000" flipH="1">
                <a:off x="2121" y="2999"/>
                <a:ext cx="6035" cy="6039"/>
              </a:xfrm>
              <a:prstGeom prst="ellipse">
                <a:avLst/>
              </a:prstGeom>
              <a:noFill/>
              <a:ln>
                <a:gradFill>
                  <a:gsLst>
                    <a:gs pos="0">
                      <a:schemeClr val="accent1">
                        <a:alpha val="0"/>
                      </a:schemeClr>
                    </a:gs>
                    <a:gs pos="12000">
                      <a:schemeClr val="accent1">
                        <a:alpha val="20000"/>
                      </a:schemeClr>
                    </a:gs>
                    <a:gs pos="100000">
                      <a:srgbClr val="0F73C0">
                        <a:alpha val="2000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HarmonyOS Sans SC" panose="00000800000000000000" pitchFamily="2" charset="-122"/>
                  <a:ea typeface="HarmonyOS Sans SC" panose="00000800000000000000" pitchFamily="2" charset="-122"/>
                  <a:cs typeface="+mn-cs"/>
                  <a:sym typeface="HarmonyOS Sans SC" panose="00000800000000000000" pitchFamily="2" charset="-122"/>
                </a:endParaRPr>
              </a:p>
            </p:txBody>
          </p:sp>
          <p:sp>
            <p:nvSpPr>
              <p:cNvPr id="83" name="椭圆 82"/>
              <p:cNvSpPr/>
              <p:nvPr/>
            </p:nvSpPr>
            <p:spPr>
              <a:xfrm>
                <a:off x="2941" y="3820"/>
                <a:ext cx="4395" cy="4398"/>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HarmonyOS Sans SC" panose="00000800000000000000" pitchFamily="2" charset="-122"/>
                  <a:ea typeface="HarmonyOS Sans SC" panose="00000800000000000000" pitchFamily="2" charset="-122"/>
                  <a:cs typeface="+mn-cs"/>
                  <a:sym typeface="HarmonyOS Sans SC" panose="00000800000000000000" pitchFamily="2" charset="-122"/>
                </a:endParaRPr>
              </a:p>
            </p:txBody>
          </p:sp>
          <p:sp>
            <p:nvSpPr>
              <p:cNvPr id="84" name="椭圆 83"/>
              <p:cNvSpPr/>
              <p:nvPr/>
            </p:nvSpPr>
            <p:spPr>
              <a:xfrm flipH="1">
                <a:off x="2787" y="3666"/>
                <a:ext cx="4702" cy="4705"/>
              </a:xfrm>
              <a:prstGeom prst="ellipse">
                <a:avLst/>
              </a:prstGeom>
              <a:noFill/>
              <a:ln>
                <a:gradFill>
                  <a:gsLst>
                    <a:gs pos="0">
                      <a:schemeClr val="accent1">
                        <a:alpha val="0"/>
                      </a:schemeClr>
                    </a:gs>
                    <a:gs pos="8000">
                      <a:schemeClr val="accent1">
                        <a:alpha val="40000"/>
                      </a:schemeClr>
                    </a:gs>
                    <a:gs pos="7500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HarmonyOS Sans SC" panose="00000800000000000000" pitchFamily="2" charset="-122"/>
                  <a:ea typeface="HarmonyOS Sans SC" panose="00000800000000000000" pitchFamily="2" charset="-122"/>
                  <a:cs typeface="+mn-cs"/>
                  <a:sym typeface="HarmonyOS Sans SC" panose="00000800000000000000" pitchFamily="2" charset="-122"/>
                </a:endParaRPr>
              </a:p>
            </p:txBody>
          </p:sp>
          <p:sp>
            <p:nvSpPr>
              <p:cNvPr id="86" name="椭圆 85"/>
              <p:cNvSpPr/>
              <p:nvPr/>
            </p:nvSpPr>
            <p:spPr>
              <a:xfrm>
                <a:off x="3744" y="4609"/>
                <a:ext cx="2789" cy="2789"/>
              </a:xfrm>
              <a:prstGeom prst="ellipse">
                <a:avLst/>
              </a:prstGeom>
              <a:gradFill flip="none" rotWithShape="1">
                <a:gsLst>
                  <a:gs pos="100000">
                    <a:schemeClr val="accent1">
                      <a:lumMod val="75000"/>
                    </a:schemeClr>
                  </a:gs>
                  <a:gs pos="77000">
                    <a:schemeClr val="accent1"/>
                  </a:gs>
                  <a:gs pos="17000">
                    <a:schemeClr val="accent1">
                      <a:lumMod val="20000"/>
                      <a:lumOff val="80000"/>
                    </a:schemeClr>
                  </a:gs>
                </a:gsLst>
                <a:path path="circle">
                  <a:fillToRect r="100000" b="100000"/>
                </a:path>
                <a:tileRect l="-100000" t="-100000"/>
              </a:gradFill>
              <a:ln>
                <a:noFill/>
              </a:ln>
              <a:effectLst>
                <a:outerShdw blurRad="279400" dist="2413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Roboto" panose="02000000000000000000"/>
                  <a:ea typeface="思源黑体 CN Regular" panose="020B0500000000000000" charset="-122"/>
                  <a:cs typeface="+mn-cs"/>
                </a:endParaRPr>
              </a:p>
            </p:txBody>
          </p:sp>
          <p:sp>
            <p:nvSpPr>
              <p:cNvPr id="87" name="椭圆 86"/>
              <p:cNvSpPr/>
              <p:nvPr/>
            </p:nvSpPr>
            <p:spPr>
              <a:xfrm>
                <a:off x="2281" y="3373"/>
                <a:ext cx="1700" cy="1700"/>
              </a:xfrm>
              <a:prstGeom prst="ellipse">
                <a:avLst/>
              </a:prstGeom>
              <a:gradFill flip="none" rotWithShape="1">
                <a:gsLst>
                  <a:gs pos="100000">
                    <a:schemeClr val="accent1">
                      <a:lumMod val="20000"/>
                      <a:lumOff val="80000"/>
                    </a:schemeClr>
                  </a:gs>
                  <a:gs pos="13000">
                    <a:schemeClr val="bg1"/>
                  </a:gs>
                </a:gsLst>
                <a:path path="circle">
                  <a:fillToRect r="100000" b="100000"/>
                </a:path>
                <a:tileRect l="-100000" t="-100000"/>
              </a:gradFill>
              <a:ln>
                <a:noFill/>
              </a:ln>
              <a:effectLst>
                <a:outerShdw blurRad="279400" dist="2413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HarmonyOS Sans SC" panose="00000800000000000000" pitchFamily="2" charset="-122"/>
                  <a:ea typeface="HarmonyOS Sans SC" panose="00000800000000000000" pitchFamily="2" charset="-122"/>
                  <a:cs typeface="+mn-cs"/>
                  <a:sym typeface="HarmonyOS Sans SC" panose="00000800000000000000" pitchFamily="2" charset="-122"/>
                </a:endParaRPr>
              </a:p>
            </p:txBody>
          </p:sp>
          <p:sp>
            <p:nvSpPr>
              <p:cNvPr id="88" name="椭圆 87"/>
              <p:cNvSpPr/>
              <p:nvPr/>
            </p:nvSpPr>
            <p:spPr>
              <a:xfrm>
                <a:off x="6292" y="3373"/>
                <a:ext cx="1700" cy="1700"/>
              </a:xfrm>
              <a:prstGeom prst="ellipse">
                <a:avLst/>
              </a:prstGeom>
              <a:gradFill flip="none" rotWithShape="1">
                <a:gsLst>
                  <a:gs pos="100000">
                    <a:schemeClr val="accent1">
                      <a:lumMod val="20000"/>
                      <a:lumOff val="80000"/>
                    </a:schemeClr>
                  </a:gs>
                  <a:gs pos="13000">
                    <a:schemeClr val="bg1"/>
                  </a:gs>
                </a:gsLst>
                <a:path path="circle">
                  <a:fillToRect r="100000" b="100000"/>
                </a:path>
                <a:tileRect l="-100000" t="-100000"/>
              </a:gradFill>
              <a:ln>
                <a:noFill/>
              </a:ln>
              <a:effectLst>
                <a:outerShdw blurRad="279400" dist="2413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HarmonyOS Sans SC" panose="00000800000000000000" pitchFamily="2" charset="-122"/>
                  <a:ea typeface="HarmonyOS Sans SC" panose="00000800000000000000" pitchFamily="2" charset="-122"/>
                  <a:cs typeface="+mn-cs"/>
                  <a:sym typeface="HarmonyOS Sans SC" panose="00000800000000000000" pitchFamily="2" charset="-122"/>
                </a:endParaRPr>
              </a:p>
            </p:txBody>
          </p:sp>
          <p:sp>
            <p:nvSpPr>
              <p:cNvPr id="89" name="椭圆 88"/>
              <p:cNvSpPr/>
              <p:nvPr/>
            </p:nvSpPr>
            <p:spPr>
              <a:xfrm>
                <a:off x="2281" y="6938"/>
                <a:ext cx="1700" cy="1700"/>
              </a:xfrm>
              <a:prstGeom prst="ellipse">
                <a:avLst/>
              </a:prstGeom>
              <a:gradFill flip="none" rotWithShape="1">
                <a:gsLst>
                  <a:gs pos="100000">
                    <a:schemeClr val="accent1">
                      <a:lumMod val="20000"/>
                      <a:lumOff val="80000"/>
                    </a:schemeClr>
                  </a:gs>
                  <a:gs pos="13000">
                    <a:schemeClr val="bg1"/>
                  </a:gs>
                </a:gsLst>
                <a:path path="circle">
                  <a:fillToRect r="100000" b="100000"/>
                </a:path>
                <a:tileRect l="-100000" t="-100000"/>
              </a:gradFill>
              <a:ln>
                <a:noFill/>
              </a:ln>
              <a:effectLst>
                <a:outerShdw blurRad="279400" dist="2413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HarmonyOS Sans SC" panose="00000800000000000000" pitchFamily="2" charset="-122"/>
                  <a:ea typeface="HarmonyOS Sans SC" panose="00000800000000000000" pitchFamily="2" charset="-122"/>
                  <a:cs typeface="+mn-cs"/>
                  <a:sym typeface="HarmonyOS Sans SC" panose="00000800000000000000" pitchFamily="2" charset="-122"/>
                </a:endParaRPr>
              </a:p>
            </p:txBody>
          </p:sp>
          <p:sp>
            <p:nvSpPr>
              <p:cNvPr id="90" name="椭圆 89"/>
              <p:cNvSpPr/>
              <p:nvPr/>
            </p:nvSpPr>
            <p:spPr>
              <a:xfrm>
                <a:off x="6292" y="6938"/>
                <a:ext cx="1700" cy="1700"/>
              </a:xfrm>
              <a:prstGeom prst="ellipse">
                <a:avLst/>
              </a:prstGeom>
              <a:gradFill flip="none" rotWithShape="1">
                <a:gsLst>
                  <a:gs pos="100000">
                    <a:schemeClr val="accent1">
                      <a:lumMod val="20000"/>
                      <a:lumOff val="80000"/>
                    </a:schemeClr>
                  </a:gs>
                  <a:gs pos="13000">
                    <a:schemeClr val="bg1"/>
                  </a:gs>
                </a:gsLst>
                <a:path path="circle">
                  <a:fillToRect r="100000" b="100000"/>
                </a:path>
                <a:tileRect l="-100000" t="-100000"/>
              </a:gradFill>
              <a:ln>
                <a:noFill/>
              </a:ln>
              <a:effectLst>
                <a:outerShdw blurRad="279400" dist="2413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HarmonyOS Sans SC" panose="00000800000000000000" pitchFamily="2" charset="-122"/>
                  <a:ea typeface="HarmonyOS Sans SC" panose="00000800000000000000" pitchFamily="2" charset="-122"/>
                  <a:cs typeface="+mn-cs"/>
                  <a:sym typeface="HarmonyOS Sans SC" panose="00000800000000000000" pitchFamily="2" charset="-122"/>
                </a:endParaRPr>
              </a:p>
            </p:txBody>
          </p:sp>
          <p:sp>
            <p:nvSpPr>
              <p:cNvPr id="91" name="文本框 90"/>
              <p:cNvSpPr txBox="1"/>
              <p:nvPr/>
            </p:nvSpPr>
            <p:spPr>
              <a:xfrm>
                <a:off x="2282" y="3740"/>
                <a:ext cx="1699" cy="10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gradFill flip="none" rotWithShape="1">
                      <a:gsLst>
                        <a:gs pos="7000">
                          <a:srgbClr val="0F6FC6"/>
                        </a:gs>
                        <a:gs pos="99000">
                          <a:srgbClr val="0F6FC6">
                            <a:lumMod val="50000"/>
                          </a:srgbClr>
                        </a:gs>
                      </a:gsLst>
                      <a:lin ang="2700000" scaled="1"/>
                      <a:tileRect/>
                    </a:gra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设备</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gradFill flip="none" rotWithShape="1">
                      <a:gsLst>
                        <a:gs pos="7000">
                          <a:srgbClr val="0F6FC6"/>
                        </a:gs>
                        <a:gs pos="99000">
                          <a:srgbClr val="0F6FC6">
                            <a:lumMod val="50000"/>
                          </a:srgbClr>
                        </a:gs>
                      </a:gsLst>
                      <a:lin ang="2700000" scaled="1"/>
                      <a:tileRect/>
                    </a:gra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更新</a:t>
                </a:r>
              </a:p>
            </p:txBody>
          </p:sp>
          <p:sp>
            <p:nvSpPr>
              <p:cNvPr id="93" name="文本框 92"/>
              <p:cNvSpPr txBox="1"/>
              <p:nvPr/>
            </p:nvSpPr>
            <p:spPr>
              <a:xfrm>
                <a:off x="6192" y="3740"/>
                <a:ext cx="1949" cy="10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gradFill flip="none" rotWithShape="1">
                      <a:gsLst>
                        <a:gs pos="7000">
                          <a:srgbClr val="0F6FC6"/>
                        </a:gs>
                        <a:gs pos="99000">
                          <a:srgbClr val="0F6FC6">
                            <a:lumMod val="50000"/>
                          </a:srgbClr>
                        </a:gs>
                      </a:gsLst>
                      <a:lin ang="2700000" scaled="1"/>
                      <a:tileRect/>
                    </a:gra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消费品</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gradFill flip="none" rotWithShape="1">
                      <a:gsLst>
                        <a:gs pos="7000">
                          <a:srgbClr val="0F6FC6"/>
                        </a:gs>
                        <a:gs pos="99000">
                          <a:srgbClr val="0F6FC6">
                            <a:lumMod val="50000"/>
                          </a:srgbClr>
                        </a:gs>
                      </a:gsLst>
                      <a:lin ang="2700000" scaled="1"/>
                      <a:tileRect/>
                    </a:gra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以旧换新</a:t>
                </a:r>
              </a:p>
            </p:txBody>
          </p:sp>
          <p:sp>
            <p:nvSpPr>
              <p:cNvPr id="95" name="文本框 94"/>
              <p:cNvSpPr txBox="1"/>
              <p:nvPr/>
            </p:nvSpPr>
            <p:spPr>
              <a:xfrm>
                <a:off x="3831" y="6047"/>
                <a:ext cx="2610" cy="84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国务院</a:t>
                </a:r>
                <a:endParaRPr kumimoji="0" lang="en-US" altLang="zh-CN" sz="2400" b="0" i="0" u="none" strike="noStrike" kern="1200" cap="none" spc="0" normalizeH="0" baseline="0" noProof="0" dirty="0">
                  <a:ln>
                    <a:noFill/>
                  </a:ln>
                  <a:solidFill>
                    <a:srgbClr val="FFFFFF"/>
                  </a:soli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endParaRPr>
              </a:p>
            </p:txBody>
          </p:sp>
          <p:grpSp>
            <p:nvGrpSpPr>
              <p:cNvPr id="97" name="组合 96"/>
              <p:cNvGrpSpPr/>
              <p:nvPr/>
            </p:nvGrpSpPr>
            <p:grpSpPr>
              <a:xfrm>
                <a:off x="4617" y="4963"/>
                <a:ext cx="1043" cy="1054"/>
                <a:chOff x="2364669" y="3361568"/>
                <a:chExt cx="588621" cy="594612"/>
              </a:xfrm>
            </p:grpSpPr>
            <p:sp>
              <p:nvSpPr>
                <p:cNvPr id="98" name="任意多边形: 形状 62"/>
                <p:cNvSpPr/>
                <p:nvPr/>
              </p:nvSpPr>
              <p:spPr>
                <a:xfrm>
                  <a:off x="2795717" y="3619086"/>
                  <a:ext cx="78312" cy="17899"/>
                </a:xfrm>
                <a:custGeom>
                  <a:avLst/>
                  <a:gdLst>
                    <a:gd name="connsiteX0" fmla="*/ 0 w 78312"/>
                    <a:gd name="connsiteY0" fmla="*/ 0 h 17899"/>
                    <a:gd name="connsiteX1" fmla="*/ 78313 w 78312"/>
                    <a:gd name="connsiteY1" fmla="*/ 17899 h 17899"/>
                  </a:gdLst>
                  <a:ahLst/>
                  <a:cxnLst>
                    <a:cxn ang="0">
                      <a:pos x="connsiteX0" y="connsiteY0"/>
                    </a:cxn>
                    <a:cxn ang="0">
                      <a:pos x="connsiteX1" y="connsiteY1"/>
                    </a:cxn>
                  </a:cxnLst>
                  <a:rect l="l" t="t" r="r" b="b"/>
                  <a:pathLst>
                    <a:path w="78312" h="17899">
                      <a:moveTo>
                        <a:pt x="0" y="0"/>
                      </a:moveTo>
                      <a:lnTo>
                        <a:pt x="78313" y="17899"/>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99" name="任意多边形: 形状 63"/>
                <p:cNvSpPr/>
                <p:nvPr/>
              </p:nvSpPr>
              <p:spPr>
                <a:xfrm>
                  <a:off x="2443930" y="3619120"/>
                  <a:ext cx="78162" cy="17865"/>
                </a:xfrm>
                <a:custGeom>
                  <a:avLst/>
                  <a:gdLst>
                    <a:gd name="connsiteX0" fmla="*/ 0 w 78162"/>
                    <a:gd name="connsiteY0" fmla="*/ 17866 h 17865"/>
                    <a:gd name="connsiteX1" fmla="*/ 78162 w 78162"/>
                    <a:gd name="connsiteY1" fmla="*/ 0 h 17865"/>
                  </a:gdLst>
                  <a:ahLst/>
                  <a:cxnLst>
                    <a:cxn ang="0">
                      <a:pos x="connsiteX0" y="connsiteY0"/>
                    </a:cxn>
                    <a:cxn ang="0">
                      <a:pos x="connsiteX1" y="connsiteY1"/>
                    </a:cxn>
                  </a:cxnLst>
                  <a:rect l="l" t="t" r="r" b="b"/>
                  <a:pathLst>
                    <a:path w="78162" h="17865">
                      <a:moveTo>
                        <a:pt x="0" y="17866"/>
                      </a:moveTo>
                      <a:lnTo>
                        <a:pt x="78162"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1" name="任意多边形: 形状 64"/>
                <p:cNvSpPr/>
                <p:nvPr/>
              </p:nvSpPr>
              <p:spPr>
                <a:xfrm>
                  <a:off x="2570156" y="3447435"/>
                  <a:ext cx="261498" cy="216470"/>
                </a:xfrm>
                <a:custGeom>
                  <a:avLst/>
                  <a:gdLst>
                    <a:gd name="connsiteX0" fmla="*/ 0 w 261498"/>
                    <a:gd name="connsiteY0" fmla="*/ 104200 h 216470"/>
                    <a:gd name="connsiteX1" fmla="*/ 22066 w 261498"/>
                    <a:gd name="connsiteY1" fmla="*/ 100993 h 216470"/>
                    <a:gd name="connsiteX2" fmla="*/ 33594 w 261498"/>
                    <a:gd name="connsiteY2" fmla="*/ 92616 h 216470"/>
                    <a:gd name="connsiteX3" fmla="*/ 75093 w 261498"/>
                    <a:gd name="connsiteY3" fmla="*/ 8535 h 216470"/>
                    <a:gd name="connsiteX4" fmla="*/ 102555 w 261498"/>
                    <a:gd name="connsiteY4" fmla="*/ 8535 h 216470"/>
                    <a:gd name="connsiteX5" fmla="*/ 144052 w 261498"/>
                    <a:gd name="connsiteY5" fmla="*/ 92618 h 216470"/>
                    <a:gd name="connsiteX6" fmla="*/ 155581 w 261498"/>
                    <a:gd name="connsiteY6" fmla="*/ 100994 h 216470"/>
                    <a:gd name="connsiteX7" fmla="*/ 248372 w 261498"/>
                    <a:gd name="connsiteY7" fmla="*/ 114478 h 216470"/>
                    <a:gd name="connsiteX8" fmla="*/ 256857 w 261498"/>
                    <a:gd name="connsiteY8" fmla="*/ 140596 h 216470"/>
                    <a:gd name="connsiteX9" fmla="*/ 189713 w 261498"/>
                    <a:gd name="connsiteY9" fmla="*/ 206045 h 216470"/>
                    <a:gd name="connsiteX10" fmla="*/ 185098 w 261498"/>
                    <a:gd name="connsiteY10" fmla="*/ 216470 h 21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498" h="216470">
                      <a:moveTo>
                        <a:pt x="0" y="104200"/>
                      </a:moveTo>
                      <a:lnTo>
                        <a:pt x="22066" y="100993"/>
                      </a:lnTo>
                      <a:cubicBezTo>
                        <a:pt x="27053" y="100269"/>
                        <a:pt x="31364" y="97136"/>
                        <a:pt x="33594" y="92616"/>
                      </a:cubicBezTo>
                      <a:lnTo>
                        <a:pt x="75093" y="8535"/>
                      </a:lnTo>
                      <a:cubicBezTo>
                        <a:pt x="80709" y="-2845"/>
                        <a:pt x="96937" y="-2845"/>
                        <a:pt x="102555" y="8535"/>
                      </a:cubicBezTo>
                      <a:lnTo>
                        <a:pt x="144052" y="92618"/>
                      </a:lnTo>
                      <a:cubicBezTo>
                        <a:pt x="146282" y="97136"/>
                        <a:pt x="150594" y="100269"/>
                        <a:pt x="155581" y="100994"/>
                      </a:cubicBezTo>
                      <a:lnTo>
                        <a:pt x="248372" y="114478"/>
                      </a:lnTo>
                      <a:cubicBezTo>
                        <a:pt x="260931" y="116303"/>
                        <a:pt x="265945" y="131736"/>
                        <a:pt x="256857" y="140596"/>
                      </a:cubicBezTo>
                      <a:lnTo>
                        <a:pt x="189713" y="206045"/>
                      </a:lnTo>
                      <a:cubicBezTo>
                        <a:pt x="186863" y="208823"/>
                        <a:pt x="185236" y="212570"/>
                        <a:pt x="185098" y="216470"/>
                      </a:cubicBez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2" name="任意多边形: 形状 65"/>
                <p:cNvSpPr/>
                <p:nvPr/>
              </p:nvSpPr>
              <p:spPr>
                <a:xfrm>
                  <a:off x="2486305" y="3557570"/>
                  <a:ext cx="76403" cy="106451"/>
                </a:xfrm>
                <a:custGeom>
                  <a:avLst/>
                  <a:gdLst>
                    <a:gd name="connsiteX0" fmla="*/ 76404 w 76403"/>
                    <a:gd name="connsiteY0" fmla="*/ 106451 h 106451"/>
                    <a:gd name="connsiteX1" fmla="*/ 71785 w 76403"/>
                    <a:gd name="connsiteY1" fmla="*/ 95909 h 106451"/>
                    <a:gd name="connsiteX2" fmla="*/ 4641 w 76403"/>
                    <a:gd name="connsiteY2" fmla="*/ 30459 h 106451"/>
                    <a:gd name="connsiteX3" fmla="*/ 13127 w 76403"/>
                    <a:gd name="connsiteY3" fmla="*/ 4342 h 106451"/>
                    <a:gd name="connsiteX4" fmla="*/ 43005 w 76403"/>
                    <a:gd name="connsiteY4" fmla="*/ 0 h 10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03" h="106451">
                      <a:moveTo>
                        <a:pt x="76404" y="106451"/>
                      </a:moveTo>
                      <a:cubicBezTo>
                        <a:pt x="76295" y="102509"/>
                        <a:pt x="74664" y="98716"/>
                        <a:pt x="71785" y="95909"/>
                      </a:cubicBezTo>
                      <a:lnTo>
                        <a:pt x="4641" y="30459"/>
                      </a:lnTo>
                      <a:cubicBezTo>
                        <a:pt x="-4447" y="21601"/>
                        <a:pt x="567" y="6167"/>
                        <a:pt x="13127" y="4342"/>
                      </a:cubicBezTo>
                      <a:lnTo>
                        <a:pt x="43005" y="0"/>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3" name="任意多边形: 形状 66"/>
                <p:cNvSpPr/>
                <p:nvPr/>
              </p:nvSpPr>
              <p:spPr>
                <a:xfrm>
                  <a:off x="2443930" y="3734161"/>
                  <a:ext cx="62585" cy="187479"/>
                </a:xfrm>
                <a:custGeom>
                  <a:avLst/>
                  <a:gdLst>
                    <a:gd name="connsiteX0" fmla="*/ 62585 w 62585"/>
                    <a:gd name="connsiteY0" fmla="*/ 187479 h 187479"/>
                    <a:gd name="connsiteX1" fmla="*/ 9550 w 62585"/>
                    <a:gd name="connsiteY1" fmla="*/ 175357 h 187479"/>
                    <a:gd name="connsiteX2" fmla="*/ 0 w 62585"/>
                    <a:gd name="connsiteY2" fmla="*/ 163377 h 187479"/>
                    <a:gd name="connsiteX3" fmla="*/ 0 w 62585"/>
                    <a:gd name="connsiteY3" fmla="*/ 0 h 187479"/>
                  </a:gdLst>
                  <a:ahLst/>
                  <a:cxnLst>
                    <a:cxn ang="0">
                      <a:pos x="connsiteX0" y="connsiteY0"/>
                    </a:cxn>
                    <a:cxn ang="0">
                      <a:pos x="connsiteX1" y="connsiteY1"/>
                    </a:cxn>
                    <a:cxn ang="0">
                      <a:pos x="connsiteX2" y="connsiteY2"/>
                    </a:cxn>
                    <a:cxn ang="0">
                      <a:pos x="connsiteX3" y="connsiteY3"/>
                    </a:cxn>
                  </a:cxnLst>
                  <a:rect l="l" t="t" r="r" b="b"/>
                  <a:pathLst>
                    <a:path w="62585" h="187479">
                      <a:moveTo>
                        <a:pt x="62585" y="187479"/>
                      </a:moveTo>
                      <a:lnTo>
                        <a:pt x="9550" y="175357"/>
                      </a:lnTo>
                      <a:cubicBezTo>
                        <a:pt x="3962" y="174080"/>
                        <a:pt x="0" y="169109"/>
                        <a:pt x="0" y="163377"/>
                      </a:cubicBezTo>
                      <a:lnTo>
                        <a:pt x="0" y="0"/>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4" name="任意多边形: 形状 67"/>
                <p:cNvSpPr/>
                <p:nvPr/>
              </p:nvSpPr>
              <p:spPr>
                <a:xfrm>
                  <a:off x="2547279" y="3734543"/>
                  <a:ext cx="326751" cy="221637"/>
                </a:xfrm>
                <a:custGeom>
                  <a:avLst/>
                  <a:gdLst>
                    <a:gd name="connsiteX0" fmla="*/ 326752 w 326751"/>
                    <a:gd name="connsiteY0" fmla="*/ 0 h 221637"/>
                    <a:gd name="connsiteX1" fmla="*/ 326752 w 326751"/>
                    <a:gd name="connsiteY1" fmla="*/ 162995 h 221637"/>
                    <a:gd name="connsiteX2" fmla="*/ 317202 w 326751"/>
                    <a:gd name="connsiteY2" fmla="*/ 174975 h 221637"/>
                    <a:gd name="connsiteX3" fmla="*/ 114370 w 326751"/>
                    <a:gd name="connsiteY3" fmla="*/ 221337 h 221637"/>
                    <a:gd name="connsiteX4" fmla="*/ 109036 w 326751"/>
                    <a:gd name="connsiteY4" fmla="*/ 221337 h 221637"/>
                    <a:gd name="connsiteX5" fmla="*/ 0 w 326751"/>
                    <a:gd name="connsiteY5" fmla="*/ 196415 h 22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751" h="221637">
                      <a:moveTo>
                        <a:pt x="326752" y="0"/>
                      </a:moveTo>
                      <a:lnTo>
                        <a:pt x="326752" y="162995"/>
                      </a:lnTo>
                      <a:cubicBezTo>
                        <a:pt x="326752" y="168726"/>
                        <a:pt x="322789" y="173698"/>
                        <a:pt x="317202" y="174975"/>
                      </a:cubicBezTo>
                      <a:lnTo>
                        <a:pt x="114370" y="221337"/>
                      </a:lnTo>
                      <a:cubicBezTo>
                        <a:pt x="112614" y="221738"/>
                        <a:pt x="110791" y="221738"/>
                        <a:pt x="109036" y="221337"/>
                      </a:cubicBezTo>
                      <a:lnTo>
                        <a:pt x="0" y="196415"/>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5" name="任意多边形: 形状 68"/>
                <p:cNvSpPr/>
                <p:nvPr/>
              </p:nvSpPr>
              <p:spPr>
                <a:xfrm>
                  <a:off x="2658980" y="3854678"/>
                  <a:ext cx="1197" cy="100014"/>
                </a:xfrm>
                <a:custGeom>
                  <a:avLst/>
                  <a:gdLst>
                    <a:gd name="connsiteX0" fmla="*/ 0 w 1197"/>
                    <a:gd name="connsiteY0" fmla="*/ 0 h 100014"/>
                    <a:gd name="connsiteX1" fmla="*/ 0 w 1197"/>
                    <a:gd name="connsiteY1" fmla="*/ 100015 h 100014"/>
                  </a:gdLst>
                  <a:ahLst/>
                  <a:cxnLst>
                    <a:cxn ang="0">
                      <a:pos x="connsiteX0" y="connsiteY0"/>
                    </a:cxn>
                    <a:cxn ang="0">
                      <a:pos x="connsiteX1" y="connsiteY1"/>
                    </a:cxn>
                  </a:cxnLst>
                  <a:rect l="l" t="t" r="r" b="b"/>
                  <a:pathLst>
                    <a:path w="1197" h="100014">
                      <a:moveTo>
                        <a:pt x="0" y="0"/>
                      </a:moveTo>
                      <a:lnTo>
                        <a:pt x="0" y="100015"/>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6" name="任意多边形: 形状 69"/>
                <p:cNvSpPr/>
                <p:nvPr/>
              </p:nvSpPr>
              <p:spPr>
                <a:xfrm>
                  <a:off x="2658980" y="3686140"/>
                  <a:ext cx="1197" cy="126642"/>
                </a:xfrm>
                <a:custGeom>
                  <a:avLst/>
                  <a:gdLst>
                    <a:gd name="connsiteX0" fmla="*/ 0 w 1197"/>
                    <a:gd name="connsiteY0" fmla="*/ 0 h 126642"/>
                    <a:gd name="connsiteX1" fmla="*/ 0 w 1197"/>
                    <a:gd name="connsiteY1" fmla="*/ 126643 h 126642"/>
                  </a:gdLst>
                  <a:ahLst/>
                  <a:cxnLst>
                    <a:cxn ang="0">
                      <a:pos x="connsiteX0" y="connsiteY0"/>
                    </a:cxn>
                    <a:cxn ang="0">
                      <a:pos x="connsiteX1" y="connsiteY1"/>
                    </a:cxn>
                  </a:cxnLst>
                  <a:rect l="l" t="t" r="r" b="b"/>
                  <a:pathLst>
                    <a:path w="1197" h="126642">
                      <a:moveTo>
                        <a:pt x="0" y="0"/>
                      </a:moveTo>
                      <a:lnTo>
                        <a:pt x="0" y="126643"/>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4" name="任意多边形: 形状 70"/>
                <p:cNvSpPr/>
                <p:nvPr/>
              </p:nvSpPr>
              <p:spPr>
                <a:xfrm>
                  <a:off x="2364669" y="3636985"/>
                  <a:ext cx="588621" cy="127801"/>
                </a:xfrm>
                <a:custGeom>
                  <a:avLst/>
                  <a:gdLst>
                    <a:gd name="connsiteX0" fmla="*/ 458483 w 588621"/>
                    <a:gd name="connsiteY0" fmla="*/ 108552 h 127801"/>
                    <a:gd name="connsiteX1" fmla="*/ 588622 w 588621"/>
                    <a:gd name="connsiteY1" fmla="*/ 79262 h 127801"/>
                    <a:gd name="connsiteX2" fmla="*/ 509361 w 588621"/>
                    <a:gd name="connsiteY2" fmla="*/ 0 h 127801"/>
                    <a:gd name="connsiteX3" fmla="*/ 294311 w 588621"/>
                    <a:gd name="connsiteY3" fmla="*/ 49155 h 127801"/>
                    <a:gd name="connsiteX4" fmla="*/ 79261 w 588621"/>
                    <a:gd name="connsiteY4" fmla="*/ 0 h 127801"/>
                    <a:gd name="connsiteX5" fmla="*/ 0 w 588621"/>
                    <a:gd name="connsiteY5" fmla="*/ 79262 h 127801"/>
                    <a:gd name="connsiteX6" fmla="*/ 215664 w 588621"/>
                    <a:gd name="connsiteY6" fmla="*/ 127801 h 127801"/>
                    <a:gd name="connsiteX7" fmla="*/ 294311 w 588621"/>
                    <a:gd name="connsiteY7" fmla="*/ 49155 h 1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621" h="127801">
                      <a:moveTo>
                        <a:pt x="458483" y="108552"/>
                      </a:moveTo>
                      <a:lnTo>
                        <a:pt x="588622" y="79262"/>
                      </a:lnTo>
                      <a:lnTo>
                        <a:pt x="509361" y="0"/>
                      </a:lnTo>
                      <a:lnTo>
                        <a:pt x="294311" y="49155"/>
                      </a:lnTo>
                      <a:lnTo>
                        <a:pt x="79261" y="0"/>
                      </a:lnTo>
                      <a:lnTo>
                        <a:pt x="0" y="79262"/>
                      </a:lnTo>
                      <a:lnTo>
                        <a:pt x="215664" y="127801"/>
                      </a:lnTo>
                      <a:lnTo>
                        <a:pt x="294311" y="49155"/>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8" name="任意多边形: 形状 71"/>
                <p:cNvSpPr/>
                <p:nvPr/>
              </p:nvSpPr>
              <p:spPr>
                <a:xfrm>
                  <a:off x="2658980" y="3686140"/>
                  <a:ext cx="123519" cy="78646"/>
                </a:xfrm>
                <a:custGeom>
                  <a:avLst/>
                  <a:gdLst>
                    <a:gd name="connsiteX0" fmla="*/ 0 w 123519"/>
                    <a:gd name="connsiteY0" fmla="*/ 0 h 78646"/>
                    <a:gd name="connsiteX1" fmla="*/ 78647 w 123519"/>
                    <a:gd name="connsiteY1" fmla="*/ 78647 h 78646"/>
                    <a:gd name="connsiteX2" fmla="*/ 123520 w 123519"/>
                    <a:gd name="connsiteY2" fmla="*/ 68548 h 78646"/>
                  </a:gdLst>
                  <a:ahLst/>
                  <a:cxnLst>
                    <a:cxn ang="0">
                      <a:pos x="connsiteX0" y="connsiteY0"/>
                    </a:cxn>
                    <a:cxn ang="0">
                      <a:pos x="connsiteX1" y="connsiteY1"/>
                    </a:cxn>
                    <a:cxn ang="0">
                      <a:pos x="connsiteX2" y="connsiteY2"/>
                    </a:cxn>
                  </a:cxnLst>
                  <a:rect l="l" t="t" r="r" b="b"/>
                  <a:pathLst>
                    <a:path w="123519" h="78646">
                      <a:moveTo>
                        <a:pt x="0" y="0"/>
                      </a:moveTo>
                      <a:lnTo>
                        <a:pt x="78647" y="78647"/>
                      </a:lnTo>
                      <a:lnTo>
                        <a:pt x="123520" y="68548"/>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09" name="任意多边形: 形状 72"/>
                <p:cNvSpPr/>
                <p:nvPr/>
              </p:nvSpPr>
              <p:spPr>
                <a:xfrm>
                  <a:off x="2658980" y="3361568"/>
                  <a:ext cx="1197" cy="36865"/>
                </a:xfrm>
                <a:custGeom>
                  <a:avLst/>
                  <a:gdLst>
                    <a:gd name="connsiteX0" fmla="*/ 0 w 1197"/>
                    <a:gd name="connsiteY0" fmla="*/ 0 h 36865"/>
                    <a:gd name="connsiteX1" fmla="*/ 0 w 1197"/>
                    <a:gd name="connsiteY1" fmla="*/ 36866 h 36865"/>
                  </a:gdLst>
                  <a:ahLst/>
                  <a:cxnLst>
                    <a:cxn ang="0">
                      <a:pos x="connsiteX0" y="connsiteY0"/>
                    </a:cxn>
                    <a:cxn ang="0">
                      <a:pos x="connsiteX1" y="connsiteY1"/>
                    </a:cxn>
                  </a:cxnLst>
                  <a:rect l="l" t="t" r="r" b="b"/>
                  <a:pathLst>
                    <a:path w="1197" h="36865">
                      <a:moveTo>
                        <a:pt x="0" y="0"/>
                      </a:moveTo>
                      <a:lnTo>
                        <a:pt x="0" y="36866"/>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0" name="任意多边形: 形状 73"/>
                <p:cNvSpPr/>
                <p:nvPr/>
              </p:nvSpPr>
              <p:spPr>
                <a:xfrm>
                  <a:off x="2658980" y="3361568"/>
                  <a:ext cx="1197" cy="36865"/>
                </a:xfrm>
                <a:custGeom>
                  <a:avLst/>
                  <a:gdLst>
                    <a:gd name="connsiteX0" fmla="*/ 0 w 1197"/>
                    <a:gd name="connsiteY0" fmla="*/ 0 h 36865"/>
                    <a:gd name="connsiteX1" fmla="*/ 0 w 1197"/>
                    <a:gd name="connsiteY1" fmla="*/ 36866 h 36865"/>
                  </a:gdLst>
                  <a:ahLst/>
                  <a:cxnLst>
                    <a:cxn ang="0">
                      <a:pos x="connsiteX0" y="connsiteY0"/>
                    </a:cxn>
                    <a:cxn ang="0">
                      <a:pos x="connsiteX1" y="connsiteY1"/>
                    </a:cxn>
                  </a:cxnLst>
                  <a:rect l="l" t="t" r="r" b="b"/>
                  <a:pathLst>
                    <a:path w="1197" h="36865">
                      <a:moveTo>
                        <a:pt x="0" y="0"/>
                      </a:moveTo>
                      <a:lnTo>
                        <a:pt x="0" y="36866"/>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1" name="任意多边形: 形状 74"/>
                <p:cNvSpPr/>
                <p:nvPr/>
              </p:nvSpPr>
              <p:spPr>
                <a:xfrm>
                  <a:off x="2734688" y="3439612"/>
                  <a:ext cx="23696" cy="28241"/>
                </a:xfrm>
                <a:custGeom>
                  <a:avLst/>
                  <a:gdLst>
                    <a:gd name="connsiteX0" fmla="*/ 23696 w 23696"/>
                    <a:gd name="connsiteY0" fmla="*/ 0 h 28241"/>
                    <a:gd name="connsiteX1" fmla="*/ 0 w 23696"/>
                    <a:gd name="connsiteY1" fmla="*/ 28241 h 28241"/>
                  </a:gdLst>
                  <a:ahLst/>
                  <a:cxnLst>
                    <a:cxn ang="0">
                      <a:pos x="connsiteX0" y="connsiteY0"/>
                    </a:cxn>
                    <a:cxn ang="0">
                      <a:pos x="connsiteX1" y="connsiteY1"/>
                    </a:cxn>
                  </a:cxnLst>
                  <a:rect l="l" t="t" r="r" b="b"/>
                  <a:pathLst>
                    <a:path w="23696" h="28241">
                      <a:moveTo>
                        <a:pt x="23696" y="0"/>
                      </a:moveTo>
                      <a:lnTo>
                        <a:pt x="0" y="28241"/>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5" name="任意多边形: 形状 75"/>
                <p:cNvSpPr/>
                <p:nvPr/>
              </p:nvSpPr>
              <p:spPr>
                <a:xfrm>
                  <a:off x="2734688" y="3439612"/>
                  <a:ext cx="23696" cy="28241"/>
                </a:xfrm>
                <a:custGeom>
                  <a:avLst/>
                  <a:gdLst>
                    <a:gd name="connsiteX0" fmla="*/ 23696 w 23696"/>
                    <a:gd name="connsiteY0" fmla="*/ 0 h 28241"/>
                    <a:gd name="connsiteX1" fmla="*/ 0 w 23696"/>
                    <a:gd name="connsiteY1" fmla="*/ 28241 h 28241"/>
                  </a:gdLst>
                  <a:ahLst/>
                  <a:cxnLst>
                    <a:cxn ang="0">
                      <a:pos x="connsiteX0" y="connsiteY0"/>
                    </a:cxn>
                    <a:cxn ang="0">
                      <a:pos x="connsiteX1" y="connsiteY1"/>
                    </a:cxn>
                  </a:cxnLst>
                  <a:rect l="l" t="t" r="r" b="b"/>
                  <a:pathLst>
                    <a:path w="23696" h="28241">
                      <a:moveTo>
                        <a:pt x="23696" y="0"/>
                      </a:moveTo>
                      <a:lnTo>
                        <a:pt x="0" y="28241"/>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3" name="任意多边形: 形状 76"/>
                <p:cNvSpPr/>
                <p:nvPr/>
              </p:nvSpPr>
              <p:spPr>
                <a:xfrm>
                  <a:off x="2839081" y="3480285"/>
                  <a:ext cx="28240" cy="23697"/>
                </a:xfrm>
                <a:custGeom>
                  <a:avLst/>
                  <a:gdLst>
                    <a:gd name="connsiteX0" fmla="*/ 28240 w 28240"/>
                    <a:gd name="connsiteY0" fmla="*/ 0 h 23697"/>
                    <a:gd name="connsiteX1" fmla="*/ 0 w 28240"/>
                    <a:gd name="connsiteY1" fmla="*/ 23697 h 23697"/>
                  </a:gdLst>
                  <a:ahLst/>
                  <a:cxnLst>
                    <a:cxn ang="0">
                      <a:pos x="connsiteX0" y="connsiteY0"/>
                    </a:cxn>
                    <a:cxn ang="0">
                      <a:pos x="connsiteX1" y="connsiteY1"/>
                    </a:cxn>
                  </a:cxnLst>
                  <a:rect l="l" t="t" r="r" b="b"/>
                  <a:pathLst>
                    <a:path w="28240" h="23697">
                      <a:moveTo>
                        <a:pt x="28240" y="0"/>
                      </a:moveTo>
                      <a:lnTo>
                        <a:pt x="0" y="23697"/>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4" name="任意多边形: 形状 77"/>
                <p:cNvSpPr/>
                <p:nvPr/>
              </p:nvSpPr>
              <p:spPr>
                <a:xfrm>
                  <a:off x="2839081" y="3480285"/>
                  <a:ext cx="28240" cy="23697"/>
                </a:xfrm>
                <a:custGeom>
                  <a:avLst/>
                  <a:gdLst>
                    <a:gd name="connsiteX0" fmla="*/ 28240 w 28240"/>
                    <a:gd name="connsiteY0" fmla="*/ 0 h 23697"/>
                    <a:gd name="connsiteX1" fmla="*/ 0 w 28240"/>
                    <a:gd name="connsiteY1" fmla="*/ 23697 h 23697"/>
                  </a:gdLst>
                  <a:ahLst/>
                  <a:cxnLst>
                    <a:cxn ang="0">
                      <a:pos x="connsiteX0" y="connsiteY0"/>
                    </a:cxn>
                    <a:cxn ang="0">
                      <a:pos x="connsiteX1" y="connsiteY1"/>
                    </a:cxn>
                  </a:cxnLst>
                  <a:rect l="l" t="t" r="r" b="b"/>
                  <a:pathLst>
                    <a:path w="28240" h="23697">
                      <a:moveTo>
                        <a:pt x="28240" y="0"/>
                      </a:moveTo>
                      <a:lnTo>
                        <a:pt x="0" y="23697"/>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5" name="任意多边形: 形状 78"/>
                <p:cNvSpPr/>
                <p:nvPr/>
              </p:nvSpPr>
              <p:spPr>
                <a:xfrm>
                  <a:off x="2559576" y="3439612"/>
                  <a:ext cx="23696" cy="28241"/>
                </a:xfrm>
                <a:custGeom>
                  <a:avLst/>
                  <a:gdLst>
                    <a:gd name="connsiteX0" fmla="*/ 0 w 23696"/>
                    <a:gd name="connsiteY0" fmla="*/ 0 h 28241"/>
                    <a:gd name="connsiteX1" fmla="*/ 23696 w 23696"/>
                    <a:gd name="connsiteY1" fmla="*/ 28241 h 28241"/>
                  </a:gdLst>
                  <a:ahLst/>
                  <a:cxnLst>
                    <a:cxn ang="0">
                      <a:pos x="connsiteX0" y="connsiteY0"/>
                    </a:cxn>
                    <a:cxn ang="0">
                      <a:pos x="connsiteX1" y="connsiteY1"/>
                    </a:cxn>
                  </a:cxnLst>
                  <a:rect l="l" t="t" r="r" b="b"/>
                  <a:pathLst>
                    <a:path w="23696" h="28241">
                      <a:moveTo>
                        <a:pt x="0" y="0"/>
                      </a:moveTo>
                      <a:lnTo>
                        <a:pt x="23696" y="28241"/>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6" name="任意多边形: 形状 79"/>
                <p:cNvSpPr/>
                <p:nvPr/>
              </p:nvSpPr>
              <p:spPr>
                <a:xfrm>
                  <a:off x="2559576" y="3439612"/>
                  <a:ext cx="23696" cy="28241"/>
                </a:xfrm>
                <a:custGeom>
                  <a:avLst/>
                  <a:gdLst>
                    <a:gd name="connsiteX0" fmla="*/ 0 w 23696"/>
                    <a:gd name="connsiteY0" fmla="*/ 0 h 28241"/>
                    <a:gd name="connsiteX1" fmla="*/ 23696 w 23696"/>
                    <a:gd name="connsiteY1" fmla="*/ 28241 h 28241"/>
                  </a:gdLst>
                  <a:ahLst/>
                  <a:cxnLst>
                    <a:cxn ang="0">
                      <a:pos x="connsiteX0" y="connsiteY0"/>
                    </a:cxn>
                    <a:cxn ang="0">
                      <a:pos x="connsiteX1" y="connsiteY1"/>
                    </a:cxn>
                  </a:cxnLst>
                  <a:rect l="l" t="t" r="r" b="b"/>
                  <a:pathLst>
                    <a:path w="23696" h="28241">
                      <a:moveTo>
                        <a:pt x="0" y="0"/>
                      </a:moveTo>
                      <a:lnTo>
                        <a:pt x="23696" y="28241"/>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7" name="任意多边形: 形状 80"/>
                <p:cNvSpPr/>
                <p:nvPr/>
              </p:nvSpPr>
              <p:spPr>
                <a:xfrm>
                  <a:off x="2450639" y="3480285"/>
                  <a:ext cx="28240" cy="23697"/>
                </a:xfrm>
                <a:custGeom>
                  <a:avLst/>
                  <a:gdLst>
                    <a:gd name="connsiteX0" fmla="*/ 0 w 28240"/>
                    <a:gd name="connsiteY0" fmla="*/ 0 h 23697"/>
                    <a:gd name="connsiteX1" fmla="*/ 28240 w 28240"/>
                    <a:gd name="connsiteY1" fmla="*/ 23697 h 23697"/>
                  </a:gdLst>
                  <a:ahLst/>
                  <a:cxnLst>
                    <a:cxn ang="0">
                      <a:pos x="connsiteX0" y="connsiteY0"/>
                    </a:cxn>
                    <a:cxn ang="0">
                      <a:pos x="connsiteX1" y="connsiteY1"/>
                    </a:cxn>
                  </a:cxnLst>
                  <a:rect l="l" t="t" r="r" b="b"/>
                  <a:pathLst>
                    <a:path w="28240" h="23697">
                      <a:moveTo>
                        <a:pt x="0" y="0"/>
                      </a:moveTo>
                      <a:lnTo>
                        <a:pt x="28240" y="23697"/>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sp>
              <p:nvSpPr>
                <p:cNvPr id="118" name="任意多边形: 形状 81"/>
                <p:cNvSpPr/>
                <p:nvPr/>
              </p:nvSpPr>
              <p:spPr>
                <a:xfrm>
                  <a:off x="2450639" y="3480285"/>
                  <a:ext cx="28240" cy="23697"/>
                </a:xfrm>
                <a:custGeom>
                  <a:avLst/>
                  <a:gdLst>
                    <a:gd name="connsiteX0" fmla="*/ 0 w 28240"/>
                    <a:gd name="connsiteY0" fmla="*/ 0 h 23697"/>
                    <a:gd name="connsiteX1" fmla="*/ 28240 w 28240"/>
                    <a:gd name="connsiteY1" fmla="*/ 23697 h 23697"/>
                  </a:gdLst>
                  <a:ahLst/>
                  <a:cxnLst>
                    <a:cxn ang="0">
                      <a:pos x="connsiteX0" y="connsiteY0"/>
                    </a:cxn>
                    <a:cxn ang="0">
                      <a:pos x="connsiteX1" y="connsiteY1"/>
                    </a:cxn>
                  </a:cxnLst>
                  <a:rect l="l" t="t" r="r" b="b"/>
                  <a:pathLst>
                    <a:path w="28240" h="23697">
                      <a:moveTo>
                        <a:pt x="0" y="0"/>
                      </a:moveTo>
                      <a:lnTo>
                        <a:pt x="28240" y="23697"/>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otham"/>
                    <a:ea typeface="HarmonyOS Sans SC"/>
                    <a:cs typeface="+mn-cs"/>
                  </a:endParaRPr>
                </a:p>
              </p:txBody>
            </p:sp>
          </p:grpSp>
        </p:grpSp>
        <p:sp>
          <p:nvSpPr>
            <p:cNvPr id="120" name="文本框 119"/>
            <p:cNvSpPr txBox="1"/>
            <p:nvPr/>
          </p:nvSpPr>
          <p:spPr>
            <a:xfrm>
              <a:off x="2169" y="7731"/>
              <a:ext cx="1949" cy="10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gradFill flip="none" rotWithShape="1">
                    <a:gsLst>
                      <a:gs pos="7000">
                        <a:srgbClr val="0F6FC6"/>
                      </a:gs>
                      <a:gs pos="99000">
                        <a:srgbClr val="0F6FC6">
                          <a:lumMod val="50000"/>
                        </a:srgbClr>
                      </a:gs>
                    </a:gsLst>
                    <a:lin ang="2700000" scaled="1"/>
                    <a:tileRect/>
                  </a:gra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回收循环利用</a:t>
              </a:r>
            </a:p>
          </p:txBody>
        </p:sp>
        <p:sp>
          <p:nvSpPr>
            <p:cNvPr id="122" name="文本框 121"/>
            <p:cNvSpPr txBox="1"/>
            <p:nvPr/>
          </p:nvSpPr>
          <p:spPr>
            <a:xfrm>
              <a:off x="6164" y="7646"/>
              <a:ext cx="1949" cy="10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gradFill flip="none" rotWithShape="1">
                    <a:gsLst>
                      <a:gs pos="7000">
                        <a:srgbClr val="0F6FC6"/>
                      </a:gs>
                      <a:gs pos="99000">
                        <a:srgbClr val="0F6FC6">
                          <a:lumMod val="50000"/>
                        </a:srgbClr>
                      </a:gs>
                    </a:gsLst>
                    <a:lin ang="2700000" scaled="1"/>
                    <a:tileRect/>
                  </a:gra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标准</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gradFill flip="none" rotWithShape="1">
                    <a:gsLst>
                      <a:gs pos="7000">
                        <a:srgbClr val="0F6FC6"/>
                      </a:gs>
                      <a:gs pos="99000">
                        <a:srgbClr val="0F6FC6">
                          <a:lumMod val="50000"/>
                        </a:srgbClr>
                      </a:gs>
                    </a:gsLst>
                    <a:lin ang="2700000" scaled="1"/>
                    <a:tileRect/>
                  </a:gradFill>
                  <a:effectLst/>
                  <a:uLnTx/>
                  <a:uFillTx/>
                  <a:latin typeface="阿里巴巴普惠体 B" panose="00020600040101010101" charset="-122"/>
                  <a:ea typeface="阿里巴巴普惠体 B" panose="00020600040101010101" charset="-122"/>
                  <a:cs typeface="阿里巴巴普惠体 B" panose="00020600040101010101" charset="-122"/>
                  <a:sym typeface="阿里巴巴普惠体 B" panose="00020600040101010101" charset="-122"/>
                </a:rPr>
                <a:t>提升</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duotone>
              <a:schemeClr val="accent4">
                <a:shade val="45000"/>
                <a:satMod val="135000"/>
              </a:schemeClr>
              <a:prstClr val="white"/>
            </a:duotone>
          </a:blip>
          <a:stretch>
            <a:fillRect/>
          </a:stretch>
        </p:blipFill>
        <p:spPr>
          <a:xfrm>
            <a:off x="-266990" y="1787505"/>
            <a:ext cx="6657975" cy="6134100"/>
          </a:xfrm>
          <a:prstGeom prst="rect">
            <a:avLst/>
          </a:prstGeom>
        </p:spPr>
      </p:pic>
      <p:sp>
        <p:nvSpPr>
          <p:cNvPr id="58" name="文本框 57"/>
          <p:cNvSpPr txBox="1"/>
          <p:nvPr/>
        </p:nvSpPr>
        <p:spPr>
          <a:xfrm>
            <a:off x="586740" y="973455"/>
            <a:ext cx="10984865" cy="570865"/>
          </a:xfrm>
          <a:prstGeom prst="rect">
            <a:avLst/>
          </a:prstGeom>
          <a:noFill/>
        </p:spPr>
        <p:txBody>
          <a:bodyPr wrap="square">
            <a:spAutoFit/>
          </a:bodyPr>
          <a:lstStyle>
            <a:defPPr>
              <a:defRPr lang="zh-CN"/>
            </a:defPPr>
            <a:lvl1pPr algn="just">
              <a:lnSpc>
                <a:spcPct val="130000"/>
              </a:lnSpc>
              <a:defRPr sz="2000">
                <a:gradFill>
                  <a:gsLst>
                    <a:gs pos="0">
                      <a:srgbClr val="01A5DB"/>
                    </a:gs>
                    <a:gs pos="74000">
                      <a:srgbClr val="0254A5">
                        <a:lumMod val="70000"/>
                      </a:srgbClr>
                    </a:gs>
                  </a:gsLst>
                  <a:lin ang="2700000" scaled="0"/>
                </a:gradFill>
                <a:latin typeface="微软雅黑" panose="020B0503020204020204" charset="-122"/>
                <a:ea typeface="微软雅黑" panose="020B0503020204020204" charset="-122"/>
              </a:defRPr>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pPr marL="0" marR="0" lvl="0" indent="45720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00" cap="none" spc="0" normalizeH="0" baseline="0" noProof="0" dirty="0">
                <a:ln>
                  <a:noFill/>
                </a:ln>
                <a:solidFill>
                  <a:srgbClr val="002060"/>
                </a:solidFill>
                <a:effectLst/>
                <a:uLnTx/>
                <a:uFillTx/>
                <a:latin typeface="思源宋体 CN SemiBold" panose="02020600000000000000" charset="-122"/>
                <a:ea typeface="思源宋体 CN SemiBold" panose="02020600000000000000" charset="-122"/>
                <a:cs typeface="思源宋体 CN SemiBold" panose="02020600000000000000" charset="-122"/>
              </a:rPr>
              <a:t>省政府文件在此基础上，突出了工业大省特点，拓展为“六大工程”</a:t>
            </a:r>
          </a:p>
        </p:txBody>
      </p:sp>
      <p:pic>
        <p:nvPicPr>
          <p:cNvPr id="60" name="图片 59"/>
          <p:cNvPicPr>
            <a:picLocks noChangeAspect="1"/>
          </p:cNvPicPr>
          <p:nvPr/>
        </p:nvPicPr>
        <p:blipFill>
          <a:blip r:embed="rId4"/>
          <a:stretch>
            <a:fillRect/>
          </a:stretch>
        </p:blipFill>
        <p:spPr>
          <a:xfrm>
            <a:off x="3063240" y="1962785"/>
            <a:ext cx="2727960" cy="4078605"/>
          </a:xfrm>
          <a:prstGeom prst="rect">
            <a:avLst/>
          </a:prstGeom>
          <a:effectLst>
            <a:outerShdw blurRad="50800" dist="38100" dir="2700000" algn="tl" rotWithShape="0">
              <a:prstClr val="black">
                <a:alpha val="40000"/>
              </a:prstClr>
            </a:outerShdw>
          </a:effectLst>
        </p:spPr>
      </p:pic>
      <p:pic>
        <p:nvPicPr>
          <p:cNvPr id="61" name="图片 60"/>
          <p:cNvPicPr>
            <a:picLocks noChangeAspect="1"/>
          </p:cNvPicPr>
          <p:nvPr/>
        </p:nvPicPr>
        <p:blipFill>
          <a:blip r:embed="rId5"/>
          <a:stretch>
            <a:fillRect/>
          </a:stretch>
        </p:blipFill>
        <p:spPr>
          <a:xfrm>
            <a:off x="715645" y="1954530"/>
            <a:ext cx="2887345" cy="4078605"/>
          </a:xfrm>
          <a:prstGeom prst="rect">
            <a:avLst/>
          </a:prstGeom>
          <a:effectLst>
            <a:outerShdw blurRad="50800" dist="38100" dir="2700000" algn="tl" rotWithShape="0">
              <a:prstClr val="black">
                <a:alpha val="40000"/>
              </a:prstClr>
            </a:outerShdw>
          </a:effectLst>
        </p:spPr>
      </p:pic>
      <p:sp>
        <p:nvSpPr>
          <p:cNvPr id="15" name="矩形: 圆角 93"/>
          <p:cNvSpPr/>
          <p:nvPr/>
        </p:nvSpPr>
        <p:spPr>
          <a:xfrm>
            <a:off x="6280402" y="5140673"/>
            <a:ext cx="695496" cy="695492"/>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7" name="矩形: 圆角 94"/>
          <p:cNvSpPr/>
          <p:nvPr/>
        </p:nvSpPr>
        <p:spPr>
          <a:xfrm>
            <a:off x="6273430" y="5133701"/>
            <a:ext cx="709440" cy="709436"/>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27" name="文本框 126"/>
          <p:cNvSpPr txBox="1"/>
          <p:nvPr/>
        </p:nvSpPr>
        <p:spPr>
          <a:xfrm>
            <a:off x="7060677" y="5167437"/>
            <a:ext cx="1767881" cy="645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mn-cs"/>
                <a:sym typeface="HarmonyOS Sans SC" panose="00000800000000000000" pitchFamily="2" charset="-122"/>
              </a:rPr>
              <a:t>高效能循环利用工程</a:t>
            </a:r>
          </a:p>
        </p:txBody>
      </p:sp>
      <p:grpSp>
        <p:nvGrpSpPr>
          <p:cNvPr id="139" name="组合 138"/>
          <p:cNvGrpSpPr/>
          <p:nvPr/>
        </p:nvGrpSpPr>
        <p:grpSpPr>
          <a:xfrm>
            <a:off x="6417973" y="5278246"/>
            <a:ext cx="420345" cy="420341"/>
            <a:chOff x="6293232" y="5255712"/>
            <a:chExt cx="467382" cy="467378"/>
          </a:xfrm>
        </p:grpSpPr>
        <p:sp>
          <p:nvSpPr>
            <p:cNvPr id="140" name="任意多边形: 形状 112"/>
            <p:cNvSpPr/>
            <p:nvPr/>
          </p:nvSpPr>
          <p:spPr>
            <a:xfrm>
              <a:off x="6510509" y="5552573"/>
              <a:ext cx="198969" cy="134995"/>
            </a:xfrm>
            <a:custGeom>
              <a:avLst/>
              <a:gdLst>
                <a:gd name="connsiteX0" fmla="*/ 185262 w 198969"/>
                <a:gd name="connsiteY0" fmla="*/ 0 h 134995"/>
                <a:gd name="connsiteX1" fmla="*/ 0 w 198969"/>
                <a:gd name="connsiteY1" fmla="*/ 0 h 134995"/>
                <a:gd name="connsiteX2" fmla="*/ 130974 w 198969"/>
                <a:gd name="connsiteY2" fmla="*/ 130973 h 134995"/>
                <a:gd name="connsiteX3" fmla="*/ 151395 w 198969"/>
                <a:gd name="connsiteY3" fmla="*/ 129792 h 134995"/>
                <a:gd name="connsiteX4" fmla="*/ 198866 w 198969"/>
                <a:gd name="connsiteY4" fmla="*/ 15278 h 134995"/>
                <a:gd name="connsiteX5" fmla="*/ 185262 w 198969"/>
                <a:gd name="connsiteY5" fmla="*/ 0 h 13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69" h="134995">
                  <a:moveTo>
                    <a:pt x="185262" y="0"/>
                  </a:moveTo>
                  <a:lnTo>
                    <a:pt x="0" y="0"/>
                  </a:lnTo>
                  <a:lnTo>
                    <a:pt x="130974" y="130973"/>
                  </a:lnTo>
                  <a:cubicBezTo>
                    <a:pt x="136764" y="136763"/>
                    <a:pt x="146354" y="136245"/>
                    <a:pt x="151395" y="129792"/>
                  </a:cubicBezTo>
                  <a:cubicBezTo>
                    <a:pt x="177402" y="96501"/>
                    <a:pt x="193710" y="57160"/>
                    <a:pt x="198866" y="15278"/>
                  </a:cubicBezTo>
                  <a:cubicBezTo>
                    <a:pt x="199867" y="7150"/>
                    <a:pt x="193452" y="0"/>
                    <a:pt x="185262" y="0"/>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41" name="任意多边形: 形状 113"/>
            <p:cNvSpPr/>
            <p:nvPr/>
          </p:nvSpPr>
          <p:spPr>
            <a:xfrm>
              <a:off x="6293232" y="5356838"/>
              <a:ext cx="297572" cy="366252"/>
            </a:xfrm>
            <a:custGeom>
              <a:avLst/>
              <a:gdLst>
                <a:gd name="connsiteX0" fmla="*/ 174534 w 297572"/>
                <a:gd name="connsiteY0" fmla="*/ 191720 h 366253"/>
                <a:gd name="connsiteX1" fmla="*/ 170523 w 297572"/>
                <a:gd name="connsiteY1" fmla="*/ 182038 h 366253"/>
                <a:gd name="connsiteX2" fmla="*/ 170523 w 297572"/>
                <a:gd name="connsiteY2" fmla="*/ 13711 h 366253"/>
                <a:gd name="connsiteX3" fmla="*/ 154756 w 297572"/>
                <a:gd name="connsiteY3" fmla="*/ 175 h 366253"/>
                <a:gd name="connsiteX4" fmla="*/ 1 w 297572"/>
                <a:gd name="connsiteY4" fmla="*/ 182600 h 366253"/>
                <a:gd name="connsiteX5" fmla="*/ 183736 w 297572"/>
                <a:gd name="connsiteY5" fmla="*/ 366253 h 366253"/>
                <a:gd name="connsiteX6" fmla="*/ 291967 w 297572"/>
                <a:gd name="connsiteY6" fmla="*/ 331468 h 366253"/>
                <a:gd name="connsiteX7" fmla="*/ 293552 w 297572"/>
                <a:gd name="connsiteY7" fmla="*/ 310738 h 36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72" h="366253">
                  <a:moveTo>
                    <a:pt x="174534" y="191720"/>
                  </a:moveTo>
                  <a:cubicBezTo>
                    <a:pt x="171966" y="189152"/>
                    <a:pt x="170523" y="185669"/>
                    <a:pt x="170523" y="182038"/>
                  </a:cubicBezTo>
                  <a:lnTo>
                    <a:pt x="170523" y="13711"/>
                  </a:lnTo>
                  <a:cubicBezTo>
                    <a:pt x="170523" y="5323"/>
                    <a:pt x="163038" y="-1161"/>
                    <a:pt x="154756" y="175"/>
                  </a:cubicBezTo>
                  <a:cubicBezTo>
                    <a:pt x="66955" y="14348"/>
                    <a:pt x="-275" y="90799"/>
                    <a:pt x="1" y="182600"/>
                  </a:cubicBezTo>
                  <a:cubicBezTo>
                    <a:pt x="304" y="283572"/>
                    <a:pt x="82765" y="365997"/>
                    <a:pt x="183736" y="366253"/>
                  </a:cubicBezTo>
                  <a:cubicBezTo>
                    <a:pt x="223128" y="366352"/>
                    <a:pt x="260662" y="354154"/>
                    <a:pt x="291967" y="331468"/>
                  </a:cubicBezTo>
                  <a:cubicBezTo>
                    <a:pt x="298763" y="326542"/>
                    <a:pt x="299487" y="316672"/>
                    <a:pt x="293552" y="310738"/>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42" name="任意多边形: 形状 114"/>
            <p:cNvSpPr/>
            <p:nvPr/>
          </p:nvSpPr>
          <p:spPr>
            <a:xfrm>
              <a:off x="6491136" y="5255712"/>
              <a:ext cx="269478" cy="269477"/>
            </a:xfrm>
            <a:custGeom>
              <a:avLst/>
              <a:gdLst>
                <a:gd name="connsiteX0" fmla="*/ 269408 w 269478"/>
                <a:gd name="connsiteY0" fmla="*/ 254400 h 269477"/>
                <a:gd name="connsiteX1" fmla="*/ 15077 w 269478"/>
                <a:gd name="connsiteY1" fmla="*/ 70 h 269477"/>
                <a:gd name="connsiteX2" fmla="*/ 0 w 269478"/>
                <a:gd name="connsiteY2" fmla="*/ 13773 h 269477"/>
                <a:gd name="connsiteX3" fmla="*/ 0 w 269478"/>
                <a:gd name="connsiteY3" fmla="*/ 269477 h 269477"/>
                <a:gd name="connsiteX4" fmla="*/ 255705 w 269478"/>
                <a:gd name="connsiteY4" fmla="*/ 269477 h 269477"/>
                <a:gd name="connsiteX5" fmla="*/ 269408 w 269478"/>
                <a:gd name="connsiteY5" fmla="*/ 254400 h 26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78" h="269477">
                  <a:moveTo>
                    <a:pt x="269408" y="254400"/>
                  </a:moveTo>
                  <a:cubicBezTo>
                    <a:pt x="255862" y="120445"/>
                    <a:pt x="149033" y="13617"/>
                    <a:pt x="15077" y="70"/>
                  </a:cubicBezTo>
                  <a:cubicBezTo>
                    <a:pt x="6998" y="-747"/>
                    <a:pt x="0" y="5653"/>
                    <a:pt x="0" y="13773"/>
                  </a:cubicBezTo>
                  <a:lnTo>
                    <a:pt x="0" y="269477"/>
                  </a:lnTo>
                  <a:lnTo>
                    <a:pt x="255705" y="269477"/>
                  </a:lnTo>
                  <a:cubicBezTo>
                    <a:pt x="263825" y="269477"/>
                    <a:pt x="270225" y="262479"/>
                    <a:pt x="269408" y="254400"/>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grpSp>
      <p:grpSp>
        <p:nvGrpSpPr>
          <p:cNvPr id="154" name="组合 153"/>
          <p:cNvGrpSpPr/>
          <p:nvPr/>
        </p:nvGrpSpPr>
        <p:grpSpPr>
          <a:xfrm>
            <a:off x="9286875" y="2501900"/>
            <a:ext cx="2524125" cy="715010"/>
            <a:chOff x="14325" y="4612"/>
            <a:chExt cx="3975" cy="1126"/>
          </a:xfrm>
        </p:grpSpPr>
        <p:sp>
          <p:nvSpPr>
            <p:cNvPr id="22" name="矩形: 圆角 85"/>
            <p:cNvSpPr/>
            <p:nvPr/>
          </p:nvSpPr>
          <p:spPr>
            <a:xfrm>
              <a:off x="14336" y="4623"/>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28" name="矩形: 圆角 86"/>
            <p:cNvSpPr/>
            <p:nvPr/>
          </p:nvSpPr>
          <p:spPr>
            <a:xfrm>
              <a:off x="14325" y="4612"/>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37" name="文本框 36"/>
            <p:cNvSpPr txBox="1"/>
            <p:nvPr/>
          </p:nvSpPr>
          <p:spPr>
            <a:xfrm>
              <a:off x="15532" y="4720"/>
              <a:ext cx="2768" cy="10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mn-cs"/>
                  <a:sym typeface="HarmonyOS Sans SC" panose="00000800000000000000" pitchFamily="2" charset="-122"/>
                </a:rPr>
                <a:t>多领域设备更新工程</a:t>
              </a:r>
            </a:p>
          </p:txBody>
        </p:sp>
        <p:grpSp>
          <p:nvGrpSpPr>
            <p:cNvPr id="128" name="组合 127"/>
            <p:cNvGrpSpPr/>
            <p:nvPr/>
          </p:nvGrpSpPr>
          <p:grpSpPr>
            <a:xfrm>
              <a:off x="14548" y="4820"/>
              <a:ext cx="702" cy="702"/>
              <a:chOff x="9326963" y="3061653"/>
              <a:chExt cx="445886" cy="445894"/>
            </a:xfrm>
          </p:grpSpPr>
          <p:sp>
            <p:nvSpPr>
              <p:cNvPr id="129" name="任意多边形: 形状 101"/>
              <p:cNvSpPr/>
              <p:nvPr/>
            </p:nvSpPr>
            <p:spPr>
              <a:xfrm>
                <a:off x="9536843" y="3219288"/>
                <a:ext cx="236006" cy="235135"/>
              </a:xfrm>
              <a:custGeom>
                <a:avLst/>
                <a:gdLst>
                  <a:gd name="connsiteX0" fmla="*/ 121965 w 244831"/>
                  <a:gd name="connsiteY0" fmla="*/ 0 h 243928"/>
                  <a:gd name="connsiteX1" fmla="*/ 0 w 244831"/>
                  <a:gd name="connsiteY1" fmla="*/ 121964 h 243928"/>
                  <a:gd name="connsiteX2" fmla="*/ 121964 w 244831"/>
                  <a:gd name="connsiteY2" fmla="*/ 243928 h 243928"/>
                  <a:gd name="connsiteX3" fmla="*/ 244832 w 244831"/>
                  <a:gd name="connsiteY3" fmla="*/ 121964 h 243928"/>
                  <a:gd name="connsiteX4" fmla="*/ 121965 w 244831"/>
                  <a:gd name="connsiteY4" fmla="*/ 0 h 243928"/>
                  <a:gd name="connsiteX5" fmla="*/ 135873 w 244831"/>
                  <a:gd name="connsiteY5" fmla="*/ 187274 h 243928"/>
                  <a:gd name="connsiteX6" fmla="*/ 135515 w 244831"/>
                  <a:gd name="connsiteY6" fmla="*/ 187338 h 243928"/>
                  <a:gd name="connsiteX7" fmla="*/ 135515 w 244831"/>
                  <a:gd name="connsiteY7" fmla="*/ 203274 h 243928"/>
                  <a:gd name="connsiteX8" fmla="*/ 121963 w 244831"/>
                  <a:gd name="connsiteY8" fmla="*/ 216826 h 243928"/>
                  <a:gd name="connsiteX9" fmla="*/ 108411 w 244831"/>
                  <a:gd name="connsiteY9" fmla="*/ 203274 h 243928"/>
                  <a:gd name="connsiteX10" fmla="*/ 108411 w 244831"/>
                  <a:gd name="connsiteY10" fmla="*/ 187246 h 243928"/>
                  <a:gd name="connsiteX11" fmla="*/ 83623 w 244831"/>
                  <a:gd name="connsiteY11" fmla="*/ 169792 h 243928"/>
                  <a:gd name="connsiteX12" fmla="*/ 85291 w 244831"/>
                  <a:gd name="connsiteY12" fmla="*/ 150708 h 243928"/>
                  <a:gd name="connsiteX13" fmla="*/ 104375 w 244831"/>
                  <a:gd name="connsiteY13" fmla="*/ 152376 h 243928"/>
                  <a:gd name="connsiteX14" fmla="*/ 126595 w 244831"/>
                  <a:gd name="connsiteY14" fmla="*/ 161812 h 243928"/>
                  <a:gd name="connsiteX15" fmla="*/ 135515 w 244831"/>
                  <a:gd name="connsiteY15" fmla="*/ 149068 h 243928"/>
                  <a:gd name="connsiteX16" fmla="*/ 121963 w 244831"/>
                  <a:gd name="connsiteY16" fmla="*/ 135516 h 243928"/>
                  <a:gd name="connsiteX17" fmla="*/ 81309 w 244831"/>
                  <a:gd name="connsiteY17" fmla="*/ 94861 h 243928"/>
                  <a:gd name="connsiteX18" fmla="*/ 106123 w 244831"/>
                  <a:gd name="connsiteY18" fmla="*/ 57410 h 243928"/>
                  <a:gd name="connsiteX19" fmla="*/ 108412 w 244831"/>
                  <a:gd name="connsiteY19" fmla="*/ 56842 h 243928"/>
                  <a:gd name="connsiteX20" fmla="*/ 108412 w 244831"/>
                  <a:gd name="connsiteY20" fmla="*/ 40655 h 243928"/>
                  <a:gd name="connsiteX21" fmla="*/ 121964 w 244831"/>
                  <a:gd name="connsiteY21" fmla="*/ 27104 h 243928"/>
                  <a:gd name="connsiteX22" fmla="*/ 135516 w 244831"/>
                  <a:gd name="connsiteY22" fmla="*/ 40655 h 243928"/>
                  <a:gd name="connsiteX23" fmla="*/ 135516 w 244831"/>
                  <a:gd name="connsiteY23" fmla="*/ 56867 h 243928"/>
                  <a:gd name="connsiteX24" fmla="*/ 155486 w 244831"/>
                  <a:gd name="connsiteY24" fmla="*/ 68923 h 243928"/>
                  <a:gd name="connsiteX25" fmla="*/ 155777 w 244831"/>
                  <a:gd name="connsiteY25" fmla="*/ 88086 h 243928"/>
                  <a:gd name="connsiteX26" fmla="*/ 136614 w 244831"/>
                  <a:gd name="connsiteY26" fmla="*/ 88377 h 243928"/>
                  <a:gd name="connsiteX27" fmla="*/ 116696 w 244831"/>
                  <a:gd name="connsiteY27" fmla="*/ 82369 h 243928"/>
                  <a:gd name="connsiteX28" fmla="*/ 108411 w 244831"/>
                  <a:gd name="connsiteY28" fmla="*/ 94862 h 243928"/>
                  <a:gd name="connsiteX29" fmla="*/ 121963 w 244831"/>
                  <a:gd name="connsiteY29" fmla="*/ 108414 h 243928"/>
                  <a:gd name="connsiteX30" fmla="*/ 162618 w 244831"/>
                  <a:gd name="connsiteY30" fmla="*/ 149069 h 243928"/>
                  <a:gd name="connsiteX31" fmla="*/ 135873 w 244831"/>
                  <a:gd name="connsiteY31" fmla="*/ 187274 h 24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4831" h="243928">
                    <a:moveTo>
                      <a:pt x="121965" y="0"/>
                    </a:moveTo>
                    <a:cubicBezTo>
                      <a:pt x="54710" y="0"/>
                      <a:pt x="0" y="54709"/>
                      <a:pt x="0" y="121964"/>
                    </a:cubicBezTo>
                    <a:cubicBezTo>
                      <a:pt x="0" y="189219"/>
                      <a:pt x="54709" y="243928"/>
                      <a:pt x="121964" y="243928"/>
                    </a:cubicBezTo>
                    <a:cubicBezTo>
                      <a:pt x="189219" y="243928"/>
                      <a:pt x="244832" y="189219"/>
                      <a:pt x="244832" y="121964"/>
                    </a:cubicBezTo>
                    <a:cubicBezTo>
                      <a:pt x="244832" y="54709"/>
                      <a:pt x="189220" y="0"/>
                      <a:pt x="121965" y="0"/>
                    </a:cubicBezTo>
                    <a:close/>
                    <a:moveTo>
                      <a:pt x="135873" y="187274"/>
                    </a:moveTo>
                    <a:cubicBezTo>
                      <a:pt x="135755" y="187317"/>
                      <a:pt x="135632" y="187297"/>
                      <a:pt x="135515" y="187338"/>
                    </a:cubicBezTo>
                    <a:lnTo>
                      <a:pt x="135515" y="203274"/>
                    </a:lnTo>
                    <a:cubicBezTo>
                      <a:pt x="135515" y="210764"/>
                      <a:pt x="129454" y="216826"/>
                      <a:pt x="121963" y="216826"/>
                    </a:cubicBezTo>
                    <a:cubicBezTo>
                      <a:pt x="114473" y="216826"/>
                      <a:pt x="108411" y="210764"/>
                      <a:pt x="108411" y="203274"/>
                    </a:cubicBezTo>
                    <a:lnTo>
                      <a:pt x="108411" y="187246"/>
                    </a:lnTo>
                    <a:cubicBezTo>
                      <a:pt x="99486" y="184230"/>
                      <a:pt x="90934" y="178507"/>
                      <a:pt x="83623" y="169792"/>
                    </a:cubicBezTo>
                    <a:cubicBezTo>
                      <a:pt x="78806" y="164061"/>
                      <a:pt x="79547" y="155512"/>
                      <a:pt x="85291" y="150708"/>
                    </a:cubicBezTo>
                    <a:cubicBezTo>
                      <a:pt x="91022" y="145891"/>
                      <a:pt x="99597" y="146632"/>
                      <a:pt x="104375" y="152376"/>
                    </a:cubicBezTo>
                    <a:cubicBezTo>
                      <a:pt x="111547" y="160912"/>
                      <a:pt x="119660" y="164300"/>
                      <a:pt x="126595" y="161812"/>
                    </a:cubicBezTo>
                    <a:cubicBezTo>
                      <a:pt x="131928" y="159867"/>
                      <a:pt x="135515" y="154745"/>
                      <a:pt x="135515" y="149068"/>
                    </a:cubicBezTo>
                    <a:cubicBezTo>
                      <a:pt x="135515" y="141591"/>
                      <a:pt x="129440" y="135516"/>
                      <a:pt x="121963" y="135516"/>
                    </a:cubicBezTo>
                    <a:cubicBezTo>
                      <a:pt x="99545" y="135516"/>
                      <a:pt x="81309" y="117279"/>
                      <a:pt x="81309" y="94861"/>
                    </a:cubicBezTo>
                    <a:cubicBezTo>
                      <a:pt x="81309" y="78491"/>
                      <a:pt x="91049" y="63787"/>
                      <a:pt x="106123" y="57410"/>
                    </a:cubicBezTo>
                    <a:cubicBezTo>
                      <a:pt x="106869" y="57094"/>
                      <a:pt x="107660" y="57112"/>
                      <a:pt x="108412" y="56842"/>
                    </a:cubicBezTo>
                    <a:lnTo>
                      <a:pt x="108412" y="40655"/>
                    </a:lnTo>
                    <a:cubicBezTo>
                      <a:pt x="108412" y="33165"/>
                      <a:pt x="114474" y="27104"/>
                      <a:pt x="121964" y="27104"/>
                    </a:cubicBezTo>
                    <a:cubicBezTo>
                      <a:pt x="129455" y="27104"/>
                      <a:pt x="135516" y="33165"/>
                      <a:pt x="135516" y="40655"/>
                    </a:cubicBezTo>
                    <a:lnTo>
                      <a:pt x="135516" y="56867"/>
                    </a:lnTo>
                    <a:cubicBezTo>
                      <a:pt x="142533" y="59237"/>
                      <a:pt x="149376" y="63006"/>
                      <a:pt x="155486" y="68923"/>
                    </a:cubicBezTo>
                    <a:cubicBezTo>
                      <a:pt x="160859" y="74125"/>
                      <a:pt x="160991" y="82700"/>
                      <a:pt x="155777" y="88086"/>
                    </a:cubicBezTo>
                    <a:cubicBezTo>
                      <a:pt x="150575" y="93459"/>
                      <a:pt x="141986" y="93579"/>
                      <a:pt x="136614" y="88377"/>
                    </a:cubicBezTo>
                    <a:cubicBezTo>
                      <a:pt x="130023" y="81985"/>
                      <a:pt x="122731" y="79788"/>
                      <a:pt x="116696" y="82369"/>
                    </a:cubicBezTo>
                    <a:cubicBezTo>
                      <a:pt x="111667" y="84500"/>
                      <a:pt x="108411" y="89396"/>
                      <a:pt x="108411" y="94862"/>
                    </a:cubicBezTo>
                    <a:cubicBezTo>
                      <a:pt x="108411" y="102339"/>
                      <a:pt x="114486" y="108414"/>
                      <a:pt x="121963" y="108414"/>
                    </a:cubicBezTo>
                    <a:cubicBezTo>
                      <a:pt x="144381" y="108414"/>
                      <a:pt x="162618" y="126651"/>
                      <a:pt x="162618" y="149069"/>
                    </a:cubicBezTo>
                    <a:cubicBezTo>
                      <a:pt x="162619" y="166100"/>
                      <a:pt x="151873" y="181451"/>
                      <a:pt x="135873" y="187274"/>
                    </a:cubicBezTo>
                    <a:close/>
                  </a:path>
                </a:pathLst>
              </a:custGeom>
              <a:solidFill>
                <a:srgbClr val="FFC000"/>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30" name="任意多边形: 形状 102"/>
              <p:cNvSpPr/>
              <p:nvPr/>
            </p:nvSpPr>
            <p:spPr>
              <a:xfrm>
                <a:off x="9326963" y="3349919"/>
                <a:ext cx="52252" cy="157628"/>
              </a:xfrm>
              <a:custGeom>
                <a:avLst/>
                <a:gdLst>
                  <a:gd name="connsiteX0" fmla="*/ 13552 w 54206"/>
                  <a:gd name="connsiteY0" fmla="*/ 0 h 163522"/>
                  <a:gd name="connsiteX1" fmla="*/ 0 w 54206"/>
                  <a:gd name="connsiteY1" fmla="*/ 13552 h 163522"/>
                  <a:gd name="connsiteX2" fmla="*/ 0 w 54206"/>
                  <a:gd name="connsiteY2" fmla="*/ 149971 h 163522"/>
                  <a:gd name="connsiteX3" fmla="*/ 13552 w 54206"/>
                  <a:gd name="connsiteY3" fmla="*/ 163523 h 163522"/>
                  <a:gd name="connsiteX4" fmla="*/ 54206 w 54206"/>
                  <a:gd name="connsiteY4" fmla="*/ 163523 h 163522"/>
                  <a:gd name="connsiteX5" fmla="*/ 54206 w 54206"/>
                  <a:gd name="connsiteY5" fmla="*/ 0 h 163522"/>
                  <a:gd name="connsiteX6" fmla="*/ 13552 w 54206"/>
                  <a:gd name="connsiteY6" fmla="*/ 0 h 1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06" h="163522">
                    <a:moveTo>
                      <a:pt x="13552" y="0"/>
                    </a:moveTo>
                    <a:cubicBezTo>
                      <a:pt x="6061" y="0"/>
                      <a:pt x="0" y="6061"/>
                      <a:pt x="0" y="13552"/>
                    </a:cubicBezTo>
                    <a:lnTo>
                      <a:pt x="0" y="149971"/>
                    </a:lnTo>
                    <a:cubicBezTo>
                      <a:pt x="0" y="157462"/>
                      <a:pt x="6061" y="163523"/>
                      <a:pt x="13552" y="163523"/>
                    </a:cubicBezTo>
                    <a:lnTo>
                      <a:pt x="54206" y="163523"/>
                    </a:lnTo>
                    <a:lnTo>
                      <a:pt x="54206" y="0"/>
                    </a:lnTo>
                    <a:lnTo>
                      <a:pt x="13552" y="0"/>
                    </a:ln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31" name="任意多边形: 形状 103"/>
              <p:cNvSpPr/>
              <p:nvPr/>
            </p:nvSpPr>
            <p:spPr>
              <a:xfrm>
                <a:off x="9432340" y="3061653"/>
                <a:ext cx="209008" cy="445894"/>
              </a:xfrm>
              <a:custGeom>
                <a:avLst/>
                <a:gdLst>
                  <a:gd name="connsiteX0" fmla="*/ 212087 w 216823"/>
                  <a:gd name="connsiteY0" fmla="*/ 84585 h 462568"/>
                  <a:gd name="connsiteX1" fmla="*/ 117225 w 216823"/>
                  <a:gd name="connsiteY1" fmla="*/ 3275 h 462568"/>
                  <a:gd name="connsiteX2" fmla="*/ 99597 w 216823"/>
                  <a:gd name="connsiteY2" fmla="*/ 3275 h 462568"/>
                  <a:gd name="connsiteX3" fmla="*/ 4737 w 216823"/>
                  <a:gd name="connsiteY3" fmla="*/ 84585 h 462568"/>
                  <a:gd name="connsiteX4" fmla="*/ 845 w 216823"/>
                  <a:gd name="connsiteY4" fmla="*/ 99566 h 462568"/>
                  <a:gd name="connsiteX5" fmla="*/ 13551 w 216823"/>
                  <a:gd name="connsiteY5" fmla="*/ 108420 h 462568"/>
                  <a:gd name="connsiteX6" fmla="*/ 54205 w 216823"/>
                  <a:gd name="connsiteY6" fmla="*/ 108420 h 462568"/>
                  <a:gd name="connsiteX7" fmla="*/ 54205 w 216823"/>
                  <a:gd name="connsiteY7" fmla="*/ 462568 h 462568"/>
                  <a:gd name="connsiteX8" fmla="*/ 149067 w 216823"/>
                  <a:gd name="connsiteY8" fmla="*/ 462568 h 462568"/>
                  <a:gd name="connsiteX9" fmla="*/ 162618 w 216823"/>
                  <a:gd name="connsiteY9" fmla="*/ 449017 h 462568"/>
                  <a:gd name="connsiteX10" fmla="*/ 162618 w 216823"/>
                  <a:gd name="connsiteY10" fmla="*/ 418106 h 462568"/>
                  <a:gd name="connsiteX11" fmla="*/ 81309 w 216823"/>
                  <a:gd name="connsiteY11" fmla="*/ 285495 h 462568"/>
                  <a:gd name="connsiteX12" fmla="*/ 162618 w 216823"/>
                  <a:gd name="connsiteY12" fmla="*/ 152883 h 462568"/>
                  <a:gd name="connsiteX13" fmla="*/ 162618 w 216823"/>
                  <a:gd name="connsiteY13" fmla="*/ 108421 h 462568"/>
                  <a:gd name="connsiteX14" fmla="*/ 203273 w 216823"/>
                  <a:gd name="connsiteY14" fmla="*/ 108421 h 462568"/>
                  <a:gd name="connsiteX15" fmla="*/ 215978 w 216823"/>
                  <a:gd name="connsiteY15" fmla="*/ 99567 h 462568"/>
                  <a:gd name="connsiteX16" fmla="*/ 212087 w 216823"/>
                  <a:gd name="connsiteY16" fmla="*/ 84585 h 46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823" h="462568">
                    <a:moveTo>
                      <a:pt x="212087" y="84585"/>
                    </a:moveTo>
                    <a:lnTo>
                      <a:pt x="117225" y="3275"/>
                    </a:lnTo>
                    <a:cubicBezTo>
                      <a:pt x="112170" y="-1092"/>
                      <a:pt x="104653" y="-1092"/>
                      <a:pt x="99597" y="3275"/>
                    </a:cubicBezTo>
                    <a:lnTo>
                      <a:pt x="4737" y="84585"/>
                    </a:lnTo>
                    <a:cubicBezTo>
                      <a:pt x="423" y="88264"/>
                      <a:pt x="-1126" y="94246"/>
                      <a:pt x="845" y="99566"/>
                    </a:cubicBezTo>
                    <a:cubicBezTo>
                      <a:pt x="2804" y="104887"/>
                      <a:pt x="7872" y="108420"/>
                      <a:pt x="13551" y="108420"/>
                    </a:cubicBezTo>
                    <a:lnTo>
                      <a:pt x="54205" y="108420"/>
                    </a:lnTo>
                    <a:cubicBezTo>
                      <a:pt x="54205" y="225579"/>
                      <a:pt x="54205" y="345402"/>
                      <a:pt x="54205" y="462568"/>
                    </a:cubicBezTo>
                    <a:cubicBezTo>
                      <a:pt x="89116" y="462568"/>
                      <a:pt x="113252" y="462568"/>
                      <a:pt x="149067" y="462568"/>
                    </a:cubicBezTo>
                    <a:cubicBezTo>
                      <a:pt x="156557" y="462568"/>
                      <a:pt x="162618" y="456507"/>
                      <a:pt x="162618" y="449017"/>
                    </a:cubicBezTo>
                    <a:lnTo>
                      <a:pt x="162618" y="418106"/>
                    </a:lnTo>
                    <a:cubicBezTo>
                      <a:pt x="114426" y="393379"/>
                      <a:pt x="81309" y="343283"/>
                      <a:pt x="81309" y="285495"/>
                    </a:cubicBezTo>
                    <a:cubicBezTo>
                      <a:pt x="81309" y="227707"/>
                      <a:pt x="114427" y="177610"/>
                      <a:pt x="162618" y="152883"/>
                    </a:cubicBezTo>
                    <a:lnTo>
                      <a:pt x="162618" y="108421"/>
                    </a:lnTo>
                    <a:lnTo>
                      <a:pt x="203273" y="108421"/>
                    </a:lnTo>
                    <a:cubicBezTo>
                      <a:pt x="208950" y="108421"/>
                      <a:pt x="214019" y="104888"/>
                      <a:pt x="215978" y="99567"/>
                    </a:cubicBezTo>
                    <a:cubicBezTo>
                      <a:pt x="217950" y="94246"/>
                      <a:pt x="216402" y="88264"/>
                      <a:pt x="212087" y="84585"/>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32" name="任意多边形: 形状 104"/>
              <p:cNvSpPr/>
              <p:nvPr/>
            </p:nvSpPr>
            <p:spPr>
              <a:xfrm>
                <a:off x="9406212" y="3245414"/>
                <a:ext cx="52252" cy="262132"/>
              </a:xfrm>
              <a:custGeom>
                <a:avLst/>
                <a:gdLst>
                  <a:gd name="connsiteX0" fmla="*/ 13552 w 54206"/>
                  <a:gd name="connsiteY0" fmla="*/ 0 h 271934"/>
                  <a:gd name="connsiteX1" fmla="*/ 0 w 54206"/>
                  <a:gd name="connsiteY1" fmla="*/ 13552 h 271934"/>
                  <a:gd name="connsiteX2" fmla="*/ 0 w 54206"/>
                  <a:gd name="connsiteY2" fmla="*/ 108413 h 271934"/>
                  <a:gd name="connsiteX3" fmla="*/ 0 w 54206"/>
                  <a:gd name="connsiteY3" fmla="*/ 271934 h 271934"/>
                  <a:gd name="connsiteX4" fmla="*/ 54206 w 54206"/>
                  <a:gd name="connsiteY4" fmla="*/ 271934 h 271934"/>
                  <a:gd name="connsiteX5" fmla="*/ 54206 w 54206"/>
                  <a:gd name="connsiteY5" fmla="*/ 0 h 271934"/>
                  <a:gd name="connsiteX6" fmla="*/ 13552 w 54206"/>
                  <a:gd name="connsiteY6" fmla="*/ 0 h 27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06" h="271934">
                    <a:moveTo>
                      <a:pt x="13552" y="0"/>
                    </a:moveTo>
                    <a:cubicBezTo>
                      <a:pt x="6061" y="0"/>
                      <a:pt x="0" y="6061"/>
                      <a:pt x="0" y="13552"/>
                    </a:cubicBezTo>
                    <a:lnTo>
                      <a:pt x="0" y="108413"/>
                    </a:lnTo>
                    <a:lnTo>
                      <a:pt x="0" y="271934"/>
                    </a:lnTo>
                    <a:cubicBezTo>
                      <a:pt x="19795" y="271934"/>
                      <a:pt x="34987" y="271934"/>
                      <a:pt x="54206" y="271934"/>
                    </a:cubicBezTo>
                    <a:lnTo>
                      <a:pt x="54206" y="0"/>
                    </a:lnTo>
                    <a:lnTo>
                      <a:pt x="13552" y="0"/>
                    </a:ln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grpSp>
      </p:grpSp>
      <p:grpSp>
        <p:nvGrpSpPr>
          <p:cNvPr id="153" name="组合 152"/>
          <p:cNvGrpSpPr/>
          <p:nvPr/>
        </p:nvGrpSpPr>
        <p:grpSpPr>
          <a:xfrm>
            <a:off x="6273165" y="2501900"/>
            <a:ext cx="2520315" cy="709295"/>
            <a:chOff x="9579" y="4612"/>
            <a:chExt cx="3969" cy="1117"/>
          </a:xfrm>
        </p:grpSpPr>
        <p:sp>
          <p:nvSpPr>
            <p:cNvPr id="46" name="矩形: 圆角 82"/>
            <p:cNvSpPr/>
            <p:nvPr/>
          </p:nvSpPr>
          <p:spPr>
            <a:xfrm>
              <a:off x="9590" y="4623"/>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47" name="矩形: 圆角 83"/>
            <p:cNvSpPr/>
            <p:nvPr/>
          </p:nvSpPr>
          <p:spPr>
            <a:xfrm>
              <a:off x="9579" y="4612"/>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48" name="文本框 47"/>
            <p:cNvSpPr txBox="1"/>
            <p:nvPr/>
          </p:nvSpPr>
          <p:spPr>
            <a:xfrm>
              <a:off x="10780" y="4701"/>
              <a:ext cx="2768" cy="10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mn-cs"/>
                  <a:sym typeface="HarmonyOS Sans SC" panose="00000800000000000000" pitchFamily="2" charset="-122"/>
                </a:rPr>
                <a:t>高水平工业技改工程</a:t>
              </a:r>
            </a:p>
          </p:txBody>
        </p:sp>
        <p:grpSp>
          <p:nvGrpSpPr>
            <p:cNvPr id="143" name="组合 142"/>
            <p:cNvGrpSpPr/>
            <p:nvPr/>
          </p:nvGrpSpPr>
          <p:grpSpPr>
            <a:xfrm>
              <a:off x="9910" y="4780"/>
              <a:ext cx="457" cy="783"/>
              <a:chOff x="6394348" y="3057404"/>
              <a:chExt cx="265144" cy="454392"/>
            </a:xfrm>
          </p:grpSpPr>
          <p:sp>
            <p:nvSpPr>
              <p:cNvPr id="144" name="任意多边形: 形状 116"/>
              <p:cNvSpPr/>
              <p:nvPr/>
            </p:nvSpPr>
            <p:spPr>
              <a:xfrm>
                <a:off x="6398176" y="3057404"/>
                <a:ext cx="257489" cy="342059"/>
              </a:xfrm>
              <a:custGeom>
                <a:avLst/>
                <a:gdLst>
                  <a:gd name="connsiteX0" fmla="*/ 231528 w 257489"/>
                  <a:gd name="connsiteY0" fmla="*/ 49808 h 342059"/>
                  <a:gd name="connsiteX1" fmla="*/ 128745 w 257489"/>
                  <a:gd name="connsiteY1" fmla="*/ 0 h 342059"/>
                  <a:gd name="connsiteX2" fmla="*/ 25962 w 257489"/>
                  <a:gd name="connsiteY2" fmla="*/ 49808 h 342059"/>
                  <a:gd name="connsiteX3" fmla="*/ 7948 w 257489"/>
                  <a:gd name="connsiteY3" fmla="*/ 168768 h 342059"/>
                  <a:gd name="connsiteX4" fmla="*/ 75654 w 257489"/>
                  <a:gd name="connsiteY4" fmla="*/ 275997 h 342059"/>
                  <a:gd name="connsiteX5" fmla="*/ 118655 w 257489"/>
                  <a:gd name="connsiteY5" fmla="*/ 336835 h 342059"/>
                  <a:gd name="connsiteX6" fmla="*/ 138834 w 257489"/>
                  <a:gd name="connsiteY6" fmla="*/ 336835 h 342059"/>
                  <a:gd name="connsiteX7" fmla="*/ 181835 w 257489"/>
                  <a:gd name="connsiteY7" fmla="*/ 275997 h 342059"/>
                  <a:gd name="connsiteX8" fmla="*/ 249541 w 257489"/>
                  <a:gd name="connsiteY8" fmla="*/ 168768 h 342059"/>
                  <a:gd name="connsiteX9" fmla="*/ 231528 w 257489"/>
                  <a:gd name="connsiteY9" fmla="*/ 49808 h 342059"/>
                  <a:gd name="connsiteX10" fmla="*/ 128745 w 257489"/>
                  <a:gd name="connsiteY10" fmla="*/ 199914 h 342059"/>
                  <a:gd name="connsiteX11" fmla="*/ 54268 w 257489"/>
                  <a:gd name="connsiteY11" fmla="*/ 125438 h 342059"/>
                  <a:gd name="connsiteX12" fmla="*/ 128745 w 257489"/>
                  <a:gd name="connsiteY12" fmla="*/ 50952 h 342059"/>
                  <a:gd name="connsiteX13" fmla="*/ 203222 w 257489"/>
                  <a:gd name="connsiteY13" fmla="*/ 125438 h 342059"/>
                  <a:gd name="connsiteX14" fmla="*/ 128745 w 257489"/>
                  <a:gd name="connsiteY14" fmla="*/ 199914 h 34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89" h="342059">
                    <a:moveTo>
                      <a:pt x="231528" y="49808"/>
                    </a:moveTo>
                    <a:cubicBezTo>
                      <a:pt x="207082" y="18626"/>
                      <a:pt x="168694" y="0"/>
                      <a:pt x="128745" y="0"/>
                    </a:cubicBezTo>
                    <a:cubicBezTo>
                      <a:pt x="88796" y="0"/>
                      <a:pt x="50408" y="18626"/>
                      <a:pt x="25962" y="49808"/>
                    </a:cubicBezTo>
                    <a:cubicBezTo>
                      <a:pt x="-1609" y="84973"/>
                      <a:pt x="-6543" y="127354"/>
                      <a:pt x="7948" y="168768"/>
                    </a:cubicBezTo>
                    <a:cubicBezTo>
                      <a:pt x="21880" y="208584"/>
                      <a:pt x="51464" y="241781"/>
                      <a:pt x="75654" y="275997"/>
                    </a:cubicBezTo>
                    <a:cubicBezTo>
                      <a:pt x="87136" y="292245"/>
                      <a:pt x="106756" y="319992"/>
                      <a:pt x="118655" y="336835"/>
                    </a:cubicBezTo>
                    <a:cubicBezTo>
                      <a:pt x="123581" y="343801"/>
                      <a:pt x="133909" y="343801"/>
                      <a:pt x="138834" y="336835"/>
                    </a:cubicBezTo>
                    <a:cubicBezTo>
                      <a:pt x="150733" y="319993"/>
                      <a:pt x="170353" y="292245"/>
                      <a:pt x="181835" y="275997"/>
                    </a:cubicBezTo>
                    <a:cubicBezTo>
                      <a:pt x="206025" y="241780"/>
                      <a:pt x="235610" y="208583"/>
                      <a:pt x="249541" y="168768"/>
                    </a:cubicBezTo>
                    <a:cubicBezTo>
                      <a:pt x="264033" y="127354"/>
                      <a:pt x="259099" y="84974"/>
                      <a:pt x="231528" y="49808"/>
                    </a:cubicBezTo>
                    <a:close/>
                    <a:moveTo>
                      <a:pt x="128745" y="199914"/>
                    </a:moveTo>
                    <a:cubicBezTo>
                      <a:pt x="87677" y="199914"/>
                      <a:pt x="54268" y="166505"/>
                      <a:pt x="54268" y="125438"/>
                    </a:cubicBezTo>
                    <a:cubicBezTo>
                      <a:pt x="54268" y="84372"/>
                      <a:pt x="87677" y="50952"/>
                      <a:pt x="128745" y="50952"/>
                    </a:cubicBezTo>
                    <a:cubicBezTo>
                      <a:pt x="169813" y="50952"/>
                      <a:pt x="203222" y="84371"/>
                      <a:pt x="203222" y="125438"/>
                    </a:cubicBezTo>
                    <a:cubicBezTo>
                      <a:pt x="203222" y="166506"/>
                      <a:pt x="169813" y="199914"/>
                      <a:pt x="128745" y="199914"/>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grpSp>
            <p:nvGrpSpPr>
              <p:cNvPr id="145" name="组合 144"/>
              <p:cNvGrpSpPr/>
              <p:nvPr/>
            </p:nvGrpSpPr>
            <p:grpSpPr>
              <a:xfrm>
                <a:off x="6394348" y="3134977"/>
                <a:ext cx="265144" cy="376819"/>
                <a:chOff x="6394348" y="3134977"/>
                <a:chExt cx="265144" cy="376819"/>
              </a:xfrm>
            </p:grpSpPr>
            <p:sp>
              <p:nvSpPr>
                <p:cNvPr id="146" name="任意多边形: 形状 118"/>
                <p:cNvSpPr/>
                <p:nvPr/>
              </p:nvSpPr>
              <p:spPr>
                <a:xfrm>
                  <a:off x="6479065" y="3134977"/>
                  <a:ext cx="95711" cy="95720"/>
                </a:xfrm>
                <a:custGeom>
                  <a:avLst/>
                  <a:gdLst>
                    <a:gd name="connsiteX0" fmla="*/ 95712 w 95711"/>
                    <a:gd name="connsiteY0" fmla="*/ 47865 h 95720"/>
                    <a:gd name="connsiteX1" fmla="*/ 47856 w 95711"/>
                    <a:gd name="connsiteY1" fmla="*/ 95721 h 95720"/>
                    <a:gd name="connsiteX2" fmla="*/ 0 w 95711"/>
                    <a:gd name="connsiteY2" fmla="*/ 47865 h 95720"/>
                    <a:gd name="connsiteX3" fmla="*/ 47856 w 95711"/>
                    <a:gd name="connsiteY3" fmla="*/ 0 h 95720"/>
                    <a:gd name="connsiteX4" fmla="*/ 95712 w 95711"/>
                    <a:gd name="connsiteY4" fmla="*/ 47865 h 9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1" h="95720">
                      <a:moveTo>
                        <a:pt x="95712" y="47865"/>
                      </a:moveTo>
                      <a:cubicBezTo>
                        <a:pt x="95712" y="74246"/>
                        <a:pt x="74246" y="95721"/>
                        <a:pt x="47856" y="95721"/>
                      </a:cubicBezTo>
                      <a:cubicBezTo>
                        <a:pt x="21466" y="95721"/>
                        <a:pt x="0" y="74246"/>
                        <a:pt x="0" y="47865"/>
                      </a:cubicBezTo>
                      <a:cubicBezTo>
                        <a:pt x="0" y="21475"/>
                        <a:pt x="21466" y="0"/>
                        <a:pt x="47856" y="0"/>
                      </a:cubicBezTo>
                      <a:cubicBezTo>
                        <a:pt x="74246" y="0"/>
                        <a:pt x="95712" y="21475"/>
                        <a:pt x="95712" y="47865"/>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47" name="任意多边形: 形状 119"/>
                <p:cNvSpPr/>
                <p:nvPr/>
              </p:nvSpPr>
              <p:spPr>
                <a:xfrm>
                  <a:off x="6394348" y="3369908"/>
                  <a:ext cx="265144" cy="141888"/>
                </a:xfrm>
                <a:custGeom>
                  <a:avLst/>
                  <a:gdLst>
                    <a:gd name="connsiteX0" fmla="*/ 265145 w 265144"/>
                    <a:gd name="connsiteY0" fmla="*/ 53241 h 141888"/>
                    <a:gd name="connsiteX1" fmla="*/ 258942 w 265144"/>
                    <a:gd name="connsiteY1" fmla="*/ 64493 h 141888"/>
                    <a:gd name="connsiteX2" fmla="*/ 139681 w 265144"/>
                    <a:gd name="connsiteY2" fmla="*/ 139830 h 141888"/>
                    <a:gd name="connsiteX3" fmla="*/ 132573 w 265144"/>
                    <a:gd name="connsiteY3" fmla="*/ 141889 h 141888"/>
                    <a:gd name="connsiteX4" fmla="*/ 125465 w 265144"/>
                    <a:gd name="connsiteY4" fmla="*/ 139830 h 141888"/>
                    <a:gd name="connsiteX5" fmla="*/ 6203 w 265144"/>
                    <a:gd name="connsiteY5" fmla="*/ 64493 h 141888"/>
                    <a:gd name="connsiteX6" fmla="*/ 0 w 265144"/>
                    <a:gd name="connsiteY6" fmla="*/ 53241 h 141888"/>
                    <a:gd name="connsiteX7" fmla="*/ 6203 w 265144"/>
                    <a:gd name="connsiteY7" fmla="*/ 41990 h 141888"/>
                    <a:gd name="connsiteX8" fmla="*/ 72675 w 265144"/>
                    <a:gd name="connsiteY8" fmla="*/ 0 h 141888"/>
                    <a:gd name="connsiteX9" fmla="*/ 100743 w 265144"/>
                    <a:gd name="connsiteY9" fmla="*/ 39701 h 141888"/>
                    <a:gd name="connsiteX10" fmla="*/ 132573 w 265144"/>
                    <a:gd name="connsiteY10" fmla="*/ 56179 h 141888"/>
                    <a:gd name="connsiteX11" fmla="*/ 164402 w 265144"/>
                    <a:gd name="connsiteY11" fmla="*/ 39701 h 141888"/>
                    <a:gd name="connsiteX12" fmla="*/ 182496 w 265144"/>
                    <a:gd name="connsiteY12" fmla="*/ 14100 h 141888"/>
                    <a:gd name="connsiteX13" fmla="*/ 192461 w 265144"/>
                    <a:gd name="connsiteY13" fmla="*/ 0 h 141888"/>
                    <a:gd name="connsiteX14" fmla="*/ 258943 w 265144"/>
                    <a:gd name="connsiteY14" fmla="*/ 41990 h 141888"/>
                    <a:gd name="connsiteX15" fmla="*/ 265145 w 265144"/>
                    <a:gd name="connsiteY15" fmla="*/ 53241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144" h="141888">
                      <a:moveTo>
                        <a:pt x="265145" y="53241"/>
                      </a:moveTo>
                      <a:cubicBezTo>
                        <a:pt x="265145" y="57811"/>
                        <a:pt x="262802" y="62053"/>
                        <a:pt x="258942" y="64493"/>
                      </a:cubicBezTo>
                      <a:lnTo>
                        <a:pt x="139681" y="139830"/>
                      </a:lnTo>
                      <a:cubicBezTo>
                        <a:pt x="137507" y="141205"/>
                        <a:pt x="135040" y="141889"/>
                        <a:pt x="132573" y="141889"/>
                      </a:cubicBezTo>
                      <a:cubicBezTo>
                        <a:pt x="130105" y="141889"/>
                        <a:pt x="127639" y="141205"/>
                        <a:pt x="125465" y="139830"/>
                      </a:cubicBezTo>
                      <a:lnTo>
                        <a:pt x="6203" y="64493"/>
                      </a:lnTo>
                      <a:cubicBezTo>
                        <a:pt x="2343" y="62052"/>
                        <a:pt x="0" y="57811"/>
                        <a:pt x="0" y="53241"/>
                      </a:cubicBezTo>
                      <a:cubicBezTo>
                        <a:pt x="0" y="48672"/>
                        <a:pt x="2343" y="44429"/>
                        <a:pt x="6203" y="41990"/>
                      </a:cubicBezTo>
                      <a:lnTo>
                        <a:pt x="72675" y="0"/>
                      </a:lnTo>
                      <a:lnTo>
                        <a:pt x="100743" y="39701"/>
                      </a:lnTo>
                      <a:cubicBezTo>
                        <a:pt x="108037" y="50012"/>
                        <a:pt x="119937" y="56179"/>
                        <a:pt x="132573" y="56179"/>
                      </a:cubicBezTo>
                      <a:cubicBezTo>
                        <a:pt x="145209" y="56179"/>
                        <a:pt x="157108" y="50012"/>
                        <a:pt x="164402" y="39701"/>
                      </a:cubicBezTo>
                      <a:lnTo>
                        <a:pt x="182496" y="14100"/>
                      </a:lnTo>
                      <a:lnTo>
                        <a:pt x="192461" y="0"/>
                      </a:lnTo>
                      <a:lnTo>
                        <a:pt x="258943" y="41990"/>
                      </a:lnTo>
                      <a:cubicBezTo>
                        <a:pt x="262802" y="44429"/>
                        <a:pt x="265145" y="48671"/>
                        <a:pt x="265145" y="53241"/>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grpSp>
        </p:grpSp>
      </p:grpSp>
      <p:sp>
        <p:nvSpPr>
          <p:cNvPr id="148" name="矩形: 圆角 120"/>
          <p:cNvSpPr/>
          <p:nvPr/>
        </p:nvSpPr>
        <p:spPr>
          <a:xfrm>
            <a:off x="9252201" y="5150005"/>
            <a:ext cx="695496" cy="695492"/>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49" name="矩形: 圆角 121"/>
          <p:cNvSpPr/>
          <p:nvPr/>
        </p:nvSpPr>
        <p:spPr>
          <a:xfrm>
            <a:off x="9245229" y="5143033"/>
            <a:ext cx="709440" cy="709436"/>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50" name="文本框 149"/>
          <p:cNvSpPr txBox="1"/>
          <p:nvPr/>
        </p:nvSpPr>
        <p:spPr>
          <a:xfrm>
            <a:off x="10007794" y="5166400"/>
            <a:ext cx="1757533" cy="645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mn-cs"/>
                <a:sym typeface="HarmonyOS Sans SC" panose="00000800000000000000" pitchFamily="2" charset="-122"/>
              </a:rPr>
              <a:t>全方位标准提升工程</a:t>
            </a:r>
          </a:p>
        </p:txBody>
      </p:sp>
      <p:grpSp>
        <p:nvGrpSpPr>
          <p:cNvPr id="156" name="组合 155"/>
          <p:cNvGrpSpPr/>
          <p:nvPr/>
        </p:nvGrpSpPr>
        <p:grpSpPr>
          <a:xfrm>
            <a:off x="6273165" y="3831590"/>
            <a:ext cx="5534025" cy="709295"/>
            <a:chOff x="9579" y="6349"/>
            <a:chExt cx="8715" cy="1117"/>
          </a:xfrm>
        </p:grpSpPr>
        <p:sp>
          <p:nvSpPr>
            <p:cNvPr id="49" name="矩形: 圆角 88"/>
            <p:cNvSpPr/>
            <p:nvPr/>
          </p:nvSpPr>
          <p:spPr>
            <a:xfrm>
              <a:off x="9590" y="6359"/>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50" name="矩形: 圆角 89"/>
            <p:cNvSpPr/>
            <p:nvPr/>
          </p:nvSpPr>
          <p:spPr>
            <a:xfrm>
              <a:off x="9579" y="6349"/>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51" name="矩形: 圆角 91"/>
            <p:cNvSpPr/>
            <p:nvPr/>
          </p:nvSpPr>
          <p:spPr>
            <a:xfrm>
              <a:off x="14336" y="6359"/>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52" name="矩形: 圆角 92"/>
            <p:cNvSpPr/>
            <p:nvPr/>
          </p:nvSpPr>
          <p:spPr>
            <a:xfrm>
              <a:off x="14325" y="6349"/>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53" name="文本框 52"/>
            <p:cNvSpPr txBox="1"/>
            <p:nvPr/>
          </p:nvSpPr>
          <p:spPr>
            <a:xfrm>
              <a:off x="10806" y="6385"/>
              <a:ext cx="2742" cy="10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mn-cs"/>
                  <a:sym typeface="HarmonyOS Sans SC" panose="00000800000000000000" pitchFamily="2" charset="-122"/>
                </a:rPr>
                <a:t>消费品以旧换新工程</a:t>
              </a:r>
            </a:p>
          </p:txBody>
        </p:sp>
        <p:sp>
          <p:nvSpPr>
            <p:cNvPr id="54" name="文本框 53"/>
            <p:cNvSpPr txBox="1"/>
            <p:nvPr/>
          </p:nvSpPr>
          <p:spPr>
            <a:xfrm>
              <a:off x="15526" y="6385"/>
              <a:ext cx="2768" cy="10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mn-cs"/>
                  <a:sym typeface="HarmonyOS Sans SC" panose="00000800000000000000" pitchFamily="2" charset="-122"/>
                </a:rPr>
                <a:t>高品质供给升级工程</a:t>
              </a:r>
            </a:p>
          </p:txBody>
        </p:sp>
        <p:grpSp>
          <p:nvGrpSpPr>
            <p:cNvPr id="133" name="组合 132"/>
            <p:cNvGrpSpPr/>
            <p:nvPr/>
          </p:nvGrpSpPr>
          <p:grpSpPr>
            <a:xfrm>
              <a:off x="9832" y="6595"/>
              <a:ext cx="612" cy="629"/>
              <a:chOff x="6332665" y="4189108"/>
              <a:chExt cx="388900" cy="399261"/>
            </a:xfrm>
          </p:grpSpPr>
          <p:sp>
            <p:nvSpPr>
              <p:cNvPr id="134" name="任意多边形: 形状 106"/>
              <p:cNvSpPr/>
              <p:nvPr/>
            </p:nvSpPr>
            <p:spPr>
              <a:xfrm>
                <a:off x="6332665" y="4189108"/>
                <a:ext cx="388900" cy="123250"/>
              </a:xfrm>
              <a:custGeom>
                <a:avLst/>
                <a:gdLst>
                  <a:gd name="connsiteX0" fmla="*/ 194381 w 388900"/>
                  <a:gd name="connsiteY0" fmla="*/ 0 h 123250"/>
                  <a:gd name="connsiteX1" fmla="*/ 287745 w 388900"/>
                  <a:gd name="connsiteY1" fmla="*/ 53508 h 123250"/>
                  <a:gd name="connsiteX2" fmla="*/ 375027 w 388900"/>
                  <a:gd name="connsiteY2" fmla="*/ 53508 h 123250"/>
                  <a:gd name="connsiteX3" fmla="*/ 388900 w 388900"/>
                  <a:gd name="connsiteY3" fmla="*/ 67409 h 123250"/>
                  <a:gd name="connsiteX4" fmla="*/ 388845 w 388900"/>
                  <a:gd name="connsiteY4" fmla="*/ 109376 h 123250"/>
                  <a:gd name="connsiteX5" fmla="*/ 374957 w 388900"/>
                  <a:gd name="connsiteY5" fmla="*/ 123250 h 123250"/>
                  <a:gd name="connsiteX6" fmla="*/ 13887 w 388900"/>
                  <a:gd name="connsiteY6" fmla="*/ 123250 h 123250"/>
                  <a:gd name="connsiteX7" fmla="*/ 4069 w 388900"/>
                  <a:gd name="connsiteY7" fmla="*/ 119181 h 123250"/>
                  <a:gd name="connsiteX8" fmla="*/ 0 w 388900"/>
                  <a:gd name="connsiteY8" fmla="*/ 109349 h 123250"/>
                  <a:gd name="connsiteX9" fmla="*/ 56 w 388900"/>
                  <a:gd name="connsiteY9" fmla="*/ 67381 h 123250"/>
                  <a:gd name="connsiteX10" fmla="*/ 13943 w 388900"/>
                  <a:gd name="connsiteY10" fmla="*/ 53508 h 123250"/>
                  <a:gd name="connsiteX11" fmla="*/ 101030 w 388900"/>
                  <a:gd name="connsiteY11" fmla="*/ 53508 h 123250"/>
                  <a:gd name="connsiteX12" fmla="*/ 194381 w 388900"/>
                  <a:gd name="connsiteY12" fmla="*/ 0 h 1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900" h="123250">
                    <a:moveTo>
                      <a:pt x="194381" y="0"/>
                    </a:moveTo>
                    <a:cubicBezTo>
                      <a:pt x="233987" y="0"/>
                      <a:pt x="269525" y="20831"/>
                      <a:pt x="287745" y="53508"/>
                    </a:cubicBezTo>
                    <a:lnTo>
                      <a:pt x="375027" y="53508"/>
                    </a:lnTo>
                    <a:cubicBezTo>
                      <a:pt x="389136" y="54716"/>
                      <a:pt x="388900" y="67409"/>
                      <a:pt x="388900" y="67409"/>
                    </a:cubicBezTo>
                    <a:lnTo>
                      <a:pt x="388845" y="109376"/>
                    </a:lnTo>
                    <a:cubicBezTo>
                      <a:pt x="388831" y="117042"/>
                      <a:pt x="382623" y="123250"/>
                      <a:pt x="374957" y="123250"/>
                    </a:cubicBezTo>
                    <a:lnTo>
                      <a:pt x="13887" y="123250"/>
                    </a:lnTo>
                    <a:cubicBezTo>
                      <a:pt x="10193" y="123250"/>
                      <a:pt x="6666" y="121792"/>
                      <a:pt x="4069" y="119181"/>
                    </a:cubicBezTo>
                    <a:cubicBezTo>
                      <a:pt x="1458" y="116570"/>
                      <a:pt x="0" y="113043"/>
                      <a:pt x="0" y="109349"/>
                    </a:cubicBezTo>
                    <a:lnTo>
                      <a:pt x="56" y="67381"/>
                    </a:lnTo>
                    <a:cubicBezTo>
                      <a:pt x="56" y="67381"/>
                      <a:pt x="-500" y="55813"/>
                      <a:pt x="13943" y="53508"/>
                    </a:cubicBezTo>
                    <a:lnTo>
                      <a:pt x="101030" y="53508"/>
                    </a:lnTo>
                    <a:cubicBezTo>
                      <a:pt x="119250" y="20845"/>
                      <a:pt x="154857" y="0"/>
                      <a:pt x="194381" y="0"/>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35" name="任意多边形: 形状 107"/>
              <p:cNvSpPr/>
              <p:nvPr/>
            </p:nvSpPr>
            <p:spPr>
              <a:xfrm>
                <a:off x="6360427" y="4340134"/>
                <a:ext cx="333337" cy="248235"/>
              </a:xfrm>
              <a:custGeom>
                <a:avLst/>
                <a:gdLst>
                  <a:gd name="connsiteX0" fmla="*/ 0 w 333337"/>
                  <a:gd name="connsiteY0" fmla="*/ 0 h 248235"/>
                  <a:gd name="connsiteX1" fmla="*/ 333295 w 333337"/>
                  <a:gd name="connsiteY1" fmla="*/ 0 h 248235"/>
                  <a:gd name="connsiteX2" fmla="*/ 333337 w 333337"/>
                  <a:gd name="connsiteY2" fmla="*/ 234348 h 248235"/>
                  <a:gd name="connsiteX3" fmla="*/ 319450 w 333337"/>
                  <a:gd name="connsiteY3" fmla="*/ 248235 h 248235"/>
                  <a:gd name="connsiteX4" fmla="*/ 208351 w 333337"/>
                  <a:gd name="connsiteY4" fmla="*/ 248235 h 248235"/>
                  <a:gd name="connsiteX5" fmla="*/ 194464 w 333337"/>
                  <a:gd name="connsiteY5" fmla="*/ 234348 h 248235"/>
                  <a:gd name="connsiteX6" fmla="*/ 194464 w 333337"/>
                  <a:gd name="connsiteY6" fmla="*/ 199630 h 248235"/>
                  <a:gd name="connsiteX7" fmla="*/ 138915 w 333337"/>
                  <a:gd name="connsiteY7" fmla="*/ 199630 h 248235"/>
                  <a:gd name="connsiteX8" fmla="*/ 138915 w 333337"/>
                  <a:gd name="connsiteY8" fmla="*/ 234348 h 248235"/>
                  <a:gd name="connsiteX9" fmla="*/ 125027 w 333337"/>
                  <a:gd name="connsiteY9" fmla="*/ 248235 h 248235"/>
                  <a:gd name="connsiteX10" fmla="*/ 13929 w 333337"/>
                  <a:gd name="connsiteY10" fmla="*/ 248235 h 248235"/>
                  <a:gd name="connsiteX11" fmla="*/ 4110 w 333337"/>
                  <a:gd name="connsiteY11" fmla="*/ 244180 h 248235"/>
                  <a:gd name="connsiteX12" fmla="*/ 41 w 333337"/>
                  <a:gd name="connsiteY12" fmla="*/ 234348 h 248235"/>
                  <a:gd name="connsiteX13" fmla="*/ 0 w 333337"/>
                  <a:gd name="connsiteY13" fmla="*/ 0 h 248235"/>
                  <a:gd name="connsiteX14" fmla="*/ 57854 w 333337"/>
                  <a:gd name="connsiteY14" fmla="*/ 33107 h 248235"/>
                  <a:gd name="connsiteX15" fmla="*/ 49730 w 333337"/>
                  <a:gd name="connsiteY15" fmla="*/ 41245 h 248235"/>
                  <a:gd name="connsiteX16" fmla="*/ 49730 w 333337"/>
                  <a:gd name="connsiteY16" fmla="*/ 75283 h 248235"/>
                  <a:gd name="connsiteX17" fmla="*/ 57854 w 333337"/>
                  <a:gd name="connsiteY17" fmla="*/ 83421 h 248235"/>
                  <a:gd name="connsiteX18" fmla="*/ 95919 w 333337"/>
                  <a:gd name="connsiteY18" fmla="*/ 83421 h 248235"/>
                  <a:gd name="connsiteX19" fmla="*/ 104043 w 333337"/>
                  <a:gd name="connsiteY19" fmla="*/ 75283 h 248235"/>
                  <a:gd name="connsiteX20" fmla="*/ 104043 w 333337"/>
                  <a:gd name="connsiteY20" fmla="*/ 41245 h 248235"/>
                  <a:gd name="connsiteX21" fmla="*/ 95919 w 333337"/>
                  <a:gd name="connsiteY21" fmla="*/ 33107 h 248235"/>
                  <a:gd name="connsiteX22" fmla="*/ 57854 w 333337"/>
                  <a:gd name="connsiteY22" fmla="*/ 33107 h 248235"/>
                  <a:gd name="connsiteX23" fmla="*/ 147650 w 333337"/>
                  <a:gd name="connsiteY23" fmla="*/ 33107 h 248235"/>
                  <a:gd name="connsiteX24" fmla="*/ 139498 w 333337"/>
                  <a:gd name="connsiteY24" fmla="*/ 41245 h 248235"/>
                  <a:gd name="connsiteX25" fmla="*/ 139498 w 333337"/>
                  <a:gd name="connsiteY25" fmla="*/ 75283 h 248235"/>
                  <a:gd name="connsiteX26" fmla="*/ 147650 w 333337"/>
                  <a:gd name="connsiteY26" fmla="*/ 83421 h 248235"/>
                  <a:gd name="connsiteX27" fmla="*/ 185701 w 333337"/>
                  <a:gd name="connsiteY27" fmla="*/ 83421 h 248235"/>
                  <a:gd name="connsiteX28" fmla="*/ 193839 w 333337"/>
                  <a:gd name="connsiteY28" fmla="*/ 75283 h 248235"/>
                  <a:gd name="connsiteX29" fmla="*/ 193839 w 333337"/>
                  <a:gd name="connsiteY29" fmla="*/ 41245 h 248235"/>
                  <a:gd name="connsiteX30" fmla="*/ 185701 w 333337"/>
                  <a:gd name="connsiteY30" fmla="*/ 33107 h 248235"/>
                  <a:gd name="connsiteX31" fmla="*/ 147650 w 333337"/>
                  <a:gd name="connsiteY31" fmla="*/ 33107 h 248235"/>
                  <a:gd name="connsiteX32" fmla="*/ 237403 w 333337"/>
                  <a:gd name="connsiteY32" fmla="*/ 33107 h 248235"/>
                  <a:gd name="connsiteX33" fmla="*/ 229279 w 333337"/>
                  <a:gd name="connsiteY33" fmla="*/ 41245 h 248235"/>
                  <a:gd name="connsiteX34" fmla="*/ 229279 w 333337"/>
                  <a:gd name="connsiteY34" fmla="*/ 75283 h 248235"/>
                  <a:gd name="connsiteX35" fmla="*/ 237403 w 333337"/>
                  <a:gd name="connsiteY35" fmla="*/ 83421 h 248235"/>
                  <a:gd name="connsiteX36" fmla="*/ 275468 w 333337"/>
                  <a:gd name="connsiteY36" fmla="*/ 83421 h 248235"/>
                  <a:gd name="connsiteX37" fmla="*/ 283606 w 333337"/>
                  <a:gd name="connsiteY37" fmla="*/ 75283 h 248235"/>
                  <a:gd name="connsiteX38" fmla="*/ 283606 w 333337"/>
                  <a:gd name="connsiteY38" fmla="*/ 41245 h 248235"/>
                  <a:gd name="connsiteX39" fmla="*/ 275468 w 333337"/>
                  <a:gd name="connsiteY39" fmla="*/ 33107 h 248235"/>
                  <a:gd name="connsiteX40" fmla="*/ 237403 w 333337"/>
                  <a:gd name="connsiteY40" fmla="*/ 33107 h 248235"/>
                  <a:gd name="connsiteX41" fmla="*/ 57854 w 333337"/>
                  <a:gd name="connsiteY41" fmla="*/ 110293 h 248235"/>
                  <a:gd name="connsiteX42" fmla="*/ 49730 w 333337"/>
                  <a:gd name="connsiteY42" fmla="*/ 118431 h 248235"/>
                  <a:gd name="connsiteX43" fmla="*/ 49730 w 333337"/>
                  <a:gd name="connsiteY43" fmla="*/ 152468 h 248235"/>
                  <a:gd name="connsiteX44" fmla="*/ 57854 w 333337"/>
                  <a:gd name="connsiteY44" fmla="*/ 160606 h 248235"/>
                  <a:gd name="connsiteX45" fmla="*/ 95919 w 333337"/>
                  <a:gd name="connsiteY45" fmla="*/ 160606 h 248235"/>
                  <a:gd name="connsiteX46" fmla="*/ 104043 w 333337"/>
                  <a:gd name="connsiteY46" fmla="*/ 152468 h 248235"/>
                  <a:gd name="connsiteX47" fmla="*/ 104043 w 333337"/>
                  <a:gd name="connsiteY47" fmla="*/ 118431 h 248235"/>
                  <a:gd name="connsiteX48" fmla="*/ 95919 w 333337"/>
                  <a:gd name="connsiteY48" fmla="*/ 110293 h 248235"/>
                  <a:gd name="connsiteX49" fmla="*/ 57854 w 333337"/>
                  <a:gd name="connsiteY49" fmla="*/ 110293 h 248235"/>
                  <a:gd name="connsiteX50" fmla="*/ 147650 w 333337"/>
                  <a:gd name="connsiteY50" fmla="*/ 110293 h 248235"/>
                  <a:gd name="connsiteX51" fmla="*/ 139498 w 333337"/>
                  <a:gd name="connsiteY51" fmla="*/ 118431 h 248235"/>
                  <a:gd name="connsiteX52" fmla="*/ 139498 w 333337"/>
                  <a:gd name="connsiteY52" fmla="*/ 152468 h 248235"/>
                  <a:gd name="connsiteX53" fmla="*/ 147650 w 333337"/>
                  <a:gd name="connsiteY53" fmla="*/ 160606 h 248235"/>
                  <a:gd name="connsiteX54" fmla="*/ 185701 w 333337"/>
                  <a:gd name="connsiteY54" fmla="*/ 160606 h 248235"/>
                  <a:gd name="connsiteX55" fmla="*/ 193839 w 333337"/>
                  <a:gd name="connsiteY55" fmla="*/ 152468 h 248235"/>
                  <a:gd name="connsiteX56" fmla="*/ 193839 w 333337"/>
                  <a:gd name="connsiteY56" fmla="*/ 118431 h 248235"/>
                  <a:gd name="connsiteX57" fmla="*/ 185701 w 333337"/>
                  <a:gd name="connsiteY57" fmla="*/ 110293 h 248235"/>
                  <a:gd name="connsiteX58" fmla="*/ 147650 w 333337"/>
                  <a:gd name="connsiteY58" fmla="*/ 110293 h 248235"/>
                  <a:gd name="connsiteX59" fmla="*/ 237403 w 333337"/>
                  <a:gd name="connsiteY59" fmla="*/ 110293 h 248235"/>
                  <a:gd name="connsiteX60" fmla="*/ 229279 w 333337"/>
                  <a:gd name="connsiteY60" fmla="*/ 118431 h 248235"/>
                  <a:gd name="connsiteX61" fmla="*/ 229279 w 333337"/>
                  <a:gd name="connsiteY61" fmla="*/ 152468 h 248235"/>
                  <a:gd name="connsiteX62" fmla="*/ 237403 w 333337"/>
                  <a:gd name="connsiteY62" fmla="*/ 160606 h 248235"/>
                  <a:gd name="connsiteX63" fmla="*/ 275468 w 333337"/>
                  <a:gd name="connsiteY63" fmla="*/ 160606 h 248235"/>
                  <a:gd name="connsiteX64" fmla="*/ 283606 w 333337"/>
                  <a:gd name="connsiteY64" fmla="*/ 152468 h 248235"/>
                  <a:gd name="connsiteX65" fmla="*/ 283606 w 333337"/>
                  <a:gd name="connsiteY65" fmla="*/ 118431 h 248235"/>
                  <a:gd name="connsiteX66" fmla="*/ 275468 w 333337"/>
                  <a:gd name="connsiteY66" fmla="*/ 110293 h 248235"/>
                  <a:gd name="connsiteX67" fmla="*/ 237403 w 333337"/>
                  <a:gd name="connsiteY67" fmla="*/ 110293 h 2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3337" h="248235">
                    <a:moveTo>
                      <a:pt x="0" y="0"/>
                    </a:moveTo>
                    <a:lnTo>
                      <a:pt x="333295" y="0"/>
                    </a:lnTo>
                    <a:lnTo>
                      <a:pt x="333337" y="234348"/>
                    </a:lnTo>
                    <a:cubicBezTo>
                      <a:pt x="333337" y="242014"/>
                      <a:pt x="327115" y="248235"/>
                      <a:pt x="319450" y="248235"/>
                    </a:cubicBezTo>
                    <a:lnTo>
                      <a:pt x="208351" y="248235"/>
                    </a:lnTo>
                    <a:cubicBezTo>
                      <a:pt x="200671" y="248235"/>
                      <a:pt x="194464" y="242014"/>
                      <a:pt x="194464" y="234348"/>
                    </a:cubicBezTo>
                    <a:lnTo>
                      <a:pt x="194464" y="199630"/>
                    </a:lnTo>
                    <a:lnTo>
                      <a:pt x="138915" y="199630"/>
                    </a:lnTo>
                    <a:lnTo>
                      <a:pt x="138915" y="234348"/>
                    </a:lnTo>
                    <a:cubicBezTo>
                      <a:pt x="138915" y="242014"/>
                      <a:pt x="132707" y="248235"/>
                      <a:pt x="125027" y="248235"/>
                    </a:cubicBezTo>
                    <a:lnTo>
                      <a:pt x="13929" y="248235"/>
                    </a:lnTo>
                    <a:cubicBezTo>
                      <a:pt x="10235" y="248235"/>
                      <a:pt x="6721" y="246791"/>
                      <a:pt x="4110" y="244180"/>
                    </a:cubicBezTo>
                    <a:cubicBezTo>
                      <a:pt x="1500" y="241569"/>
                      <a:pt x="41" y="238042"/>
                      <a:pt x="41" y="234348"/>
                    </a:cubicBezTo>
                    <a:lnTo>
                      <a:pt x="0" y="0"/>
                    </a:lnTo>
                    <a:close/>
                    <a:moveTo>
                      <a:pt x="57854" y="33107"/>
                    </a:moveTo>
                    <a:cubicBezTo>
                      <a:pt x="53383" y="33107"/>
                      <a:pt x="49730" y="36759"/>
                      <a:pt x="49730" y="41245"/>
                    </a:cubicBezTo>
                    <a:lnTo>
                      <a:pt x="49730" y="75283"/>
                    </a:lnTo>
                    <a:cubicBezTo>
                      <a:pt x="49730" y="79768"/>
                      <a:pt x="53383" y="83421"/>
                      <a:pt x="57854" y="83421"/>
                    </a:cubicBezTo>
                    <a:lnTo>
                      <a:pt x="95919" y="83421"/>
                    </a:lnTo>
                    <a:cubicBezTo>
                      <a:pt x="100405" y="83421"/>
                      <a:pt x="104043" y="79768"/>
                      <a:pt x="104043" y="75283"/>
                    </a:cubicBezTo>
                    <a:lnTo>
                      <a:pt x="104043" y="41245"/>
                    </a:lnTo>
                    <a:cubicBezTo>
                      <a:pt x="104043" y="36759"/>
                      <a:pt x="100405" y="33107"/>
                      <a:pt x="95919" y="33107"/>
                    </a:cubicBezTo>
                    <a:lnTo>
                      <a:pt x="57854" y="33107"/>
                    </a:lnTo>
                    <a:close/>
                    <a:moveTo>
                      <a:pt x="147650" y="33107"/>
                    </a:moveTo>
                    <a:cubicBezTo>
                      <a:pt x="143164" y="33107"/>
                      <a:pt x="139498" y="36759"/>
                      <a:pt x="139498" y="41245"/>
                    </a:cubicBezTo>
                    <a:lnTo>
                      <a:pt x="139498" y="75283"/>
                    </a:lnTo>
                    <a:cubicBezTo>
                      <a:pt x="139498" y="79768"/>
                      <a:pt x="143164" y="83421"/>
                      <a:pt x="147650" y="83421"/>
                    </a:cubicBezTo>
                    <a:lnTo>
                      <a:pt x="185701" y="83421"/>
                    </a:lnTo>
                    <a:cubicBezTo>
                      <a:pt x="190186" y="83421"/>
                      <a:pt x="193839" y="79768"/>
                      <a:pt x="193839" y="75283"/>
                    </a:cubicBezTo>
                    <a:lnTo>
                      <a:pt x="193839" y="41245"/>
                    </a:lnTo>
                    <a:cubicBezTo>
                      <a:pt x="193839" y="36759"/>
                      <a:pt x="190186" y="33107"/>
                      <a:pt x="185701" y="33107"/>
                    </a:cubicBezTo>
                    <a:lnTo>
                      <a:pt x="147650" y="33107"/>
                    </a:lnTo>
                    <a:close/>
                    <a:moveTo>
                      <a:pt x="237403" y="33107"/>
                    </a:moveTo>
                    <a:cubicBezTo>
                      <a:pt x="232918" y="33107"/>
                      <a:pt x="229279" y="36759"/>
                      <a:pt x="229279" y="41245"/>
                    </a:cubicBezTo>
                    <a:lnTo>
                      <a:pt x="229279" y="75283"/>
                    </a:lnTo>
                    <a:cubicBezTo>
                      <a:pt x="229279" y="79768"/>
                      <a:pt x="232918" y="83421"/>
                      <a:pt x="237403" y="83421"/>
                    </a:cubicBezTo>
                    <a:lnTo>
                      <a:pt x="275468" y="83421"/>
                    </a:lnTo>
                    <a:cubicBezTo>
                      <a:pt x="279968" y="83421"/>
                      <a:pt x="283606" y="79768"/>
                      <a:pt x="283606" y="75283"/>
                    </a:cubicBezTo>
                    <a:lnTo>
                      <a:pt x="283606" y="41245"/>
                    </a:lnTo>
                    <a:cubicBezTo>
                      <a:pt x="283606" y="36759"/>
                      <a:pt x="279968" y="33107"/>
                      <a:pt x="275468" y="33107"/>
                    </a:cubicBezTo>
                    <a:lnTo>
                      <a:pt x="237403" y="33107"/>
                    </a:lnTo>
                    <a:close/>
                    <a:moveTo>
                      <a:pt x="57854" y="110293"/>
                    </a:moveTo>
                    <a:cubicBezTo>
                      <a:pt x="53383" y="110293"/>
                      <a:pt x="49730" y="113945"/>
                      <a:pt x="49730" y="118431"/>
                    </a:cubicBezTo>
                    <a:lnTo>
                      <a:pt x="49730" y="152468"/>
                    </a:lnTo>
                    <a:cubicBezTo>
                      <a:pt x="49730" y="156954"/>
                      <a:pt x="53383" y="160606"/>
                      <a:pt x="57854" y="160606"/>
                    </a:cubicBezTo>
                    <a:lnTo>
                      <a:pt x="95919" y="160606"/>
                    </a:lnTo>
                    <a:cubicBezTo>
                      <a:pt x="100405" y="160606"/>
                      <a:pt x="104043" y="156954"/>
                      <a:pt x="104043" y="152468"/>
                    </a:cubicBezTo>
                    <a:lnTo>
                      <a:pt x="104043" y="118431"/>
                    </a:lnTo>
                    <a:cubicBezTo>
                      <a:pt x="104043" y="113945"/>
                      <a:pt x="100405" y="110293"/>
                      <a:pt x="95919" y="110293"/>
                    </a:cubicBezTo>
                    <a:lnTo>
                      <a:pt x="57854" y="110293"/>
                    </a:lnTo>
                    <a:close/>
                    <a:moveTo>
                      <a:pt x="147650" y="110293"/>
                    </a:moveTo>
                    <a:cubicBezTo>
                      <a:pt x="143164" y="110293"/>
                      <a:pt x="139498" y="113945"/>
                      <a:pt x="139498" y="118431"/>
                    </a:cubicBezTo>
                    <a:lnTo>
                      <a:pt x="139498" y="152468"/>
                    </a:lnTo>
                    <a:cubicBezTo>
                      <a:pt x="139498" y="156954"/>
                      <a:pt x="143164" y="160606"/>
                      <a:pt x="147650" y="160606"/>
                    </a:cubicBezTo>
                    <a:lnTo>
                      <a:pt x="185701" y="160606"/>
                    </a:lnTo>
                    <a:cubicBezTo>
                      <a:pt x="190186" y="160606"/>
                      <a:pt x="193839" y="156954"/>
                      <a:pt x="193839" y="152468"/>
                    </a:cubicBezTo>
                    <a:lnTo>
                      <a:pt x="193839" y="118431"/>
                    </a:lnTo>
                    <a:cubicBezTo>
                      <a:pt x="193839" y="113945"/>
                      <a:pt x="190186" y="110293"/>
                      <a:pt x="185701" y="110293"/>
                    </a:cubicBezTo>
                    <a:lnTo>
                      <a:pt x="147650" y="110293"/>
                    </a:lnTo>
                    <a:close/>
                    <a:moveTo>
                      <a:pt x="237403" y="110293"/>
                    </a:moveTo>
                    <a:cubicBezTo>
                      <a:pt x="232918" y="110293"/>
                      <a:pt x="229279" y="113945"/>
                      <a:pt x="229279" y="118431"/>
                    </a:cubicBezTo>
                    <a:lnTo>
                      <a:pt x="229279" y="152468"/>
                    </a:lnTo>
                    <a:cubicBezTo>
                      <a:pt x="229279" y="156954"/>
                      <a:pt x="232918" y="160606"/>
                      <a:pt x="237403" y="160606"/>
                    </a:cubicBezTo>
                    <a:lnTo>
                      <a:pt x="275468" y="160606"/>
                    </a:lnTo>
                    <a:cubicBezTo>
                      <a:pt x="279968" y="160606"/>
                      <a:pt x="283606" y="156954"/>
                      <a:pt x="283606" y="152468"/>
                    </a:cubicBezTo>
                    <a:lnTo>
                      <a:pt x="283606" y="118431"/>
                    </a:lnTo>
                    <a:cubicBezTo>
                      <a:pt x="283606" y="113945"/>
                      <a:pt x="279968" y="110293"/>
                      <a:pt x="275468" y="110293"/>
                    </a:cubicBezTo>
                    <a:lnTo>
                      <a:pt x="237403" y="110293"/>
                    </a:ln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grpSp>
        <p:grpSp>
          <p:nvGrpSpPr>
            <p:cNvPr id="136" name="组合 135"/>
            <p:cNvGrpSpPr/>
            <p:nvPr/>
          </p:nvGrpSpPr>
          <p:grpSpPr>
            <a:xfrm>
              <a:off x="14574" y="6662"/>
              <a:ext cx="619" cy="490"/>
              <a:chOff x="9321488" y="4213601"/>
              <a:chExt cx="437973" cy="346805"/>
            </a:xfrm>
          </p:grpSpPr>
          <p:sp>
            <p:nvSpPr>
              <p:cNvPr id="137" name="任意多边形: 形状 109"/>
              <p:cNvSpPr/>
              <p:nvPr/>
            </p:nvSpPr>
            <p:spPr>
              <a:xfrm>
                <a:off x="9339741" y="4323118"/>
                <a:ext cx="419720" cy="237288"/>
              </a:xfrm>
              <a:custGeom>
                <a:avLst/>
                <a:gdLst>
                  <a:gd name="connsiteX0" fmla="*/ 416355 w 419720"/>
                  <a:gd name="connsiteY0" fmla="*/ 14049 h 237288"/>
                  <a:gd name="connsiteX1" fmla="*/ 392426 w 419720"/>
                  <a:gd name="connsiteY1" fmla="*/ 0 h 237288"/>
                  <a:gd name="connsiteX2" fmla="*/ 132994 w 419720"/>
                  <a:gd name="connsiteY2" fmla="*/ 0 h 237288"/>
                  <a:gd name="connsiteX3" fmla="*/ 94185 w 419720"/>
                  <a:gd name="connsiteY3" fmla="*/ 29105 h 237288"/>
                  <a:gd name="connsiteX4" fmla="*/ 42835 w 419720"/>
                  <a:gd name="connsiteY4" fmla="*/ 205163 h 237288"/>
                  <a:gd name="connsiteX5" fmla="*/ 0 w 419720"/>
                  <a:gd name="connsiteY5" fmla="*/ 237288 h 237288"/>
                  <a:gd name="connsiteX6" fmla="*/ 326252 w 419720"/>
                  <a:gd name="connsiteY6" fmla="*/ 237288 h 237288"/>
                  <a:gd name="connsiteX7" fmla="*/ 369096 w 419720"/>
                  <a:gd name="connsiteY7" fmla="*/ 205156 h 237288"/>
                  <a:gd name="connsiteX8" fmla="*/ 418392 w 419720"/>
                  <a:gd name="connsiteY8" fmla="*/ 36149 h 237288"/>
                  <a:gd name="connsiteX9" fmla="*/ 416356 w 419720"/>
                  <a:gd name="connsiteY9" fmla="*/ 14049 h 23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20" h="237288">
                    <a:moveTo>
                      <a:pt x="416355" y="14049"/>
                    </a:moveTo>
                    <a:cubicBezTo>
                      <a:pt x="411538" y="5353"/>
                      <a:pt x="402368" y="-31"/>
                      <a:pt x="392426" y="0"/>
                    </a:cubicBezTo>
                    <a:lnTo>
                      <a:pt x="132994" y="0"/>
                    </a:lnTo>
                    <a:cubicBezTo>
                      <a:pt x="115027" y="-1"/>
                      <a:pt x="99216" y="11857"/>
                      <a:pt x="94185" y="29105"/>
                    </a:cubicBezTo>
                    <a:lnTo>
                      <a:pt x="42835" y="205163"/>
                    </a:lnTo>
                    <a:cubicBezTo>
                      <a:pt x="37282" y="224200"/>
                      <a:pt x="19831" y="237288"/>
                      <a:pt x="0" y="237288"/>
                    </a:cubicBezTo>
                    <a:lnTo>
                      <a:pt x="326252" y="237288"/>
                    </a:lnTo>
                    <a:cubicBezTo>
                      <a:pt x="346087" y="237288"/>
                      <a:pt x="363542" y="224197"/>
                      <a:pt x="369096" y="205156"/>
                    </a:cubicBezTo>
                    <a:lnTo>
                      <a:pt x="418392" y="36149"/>
                    </a:lnTo>
                    <a:cubicBezTo>
                      <a:pt x="420708" y="28808"/>
                      <a:pt x="419974" y="20844"/>
                      <a:pt x="416356" y="14049"/>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38" name="任意多边形: 形状 110"/>
              <p:cNvSpPr/>
              <p:nvPr/>
            </p:nvSpPr>
            <p:spPr>
              <a:xfrm>
                <a:off x="9321488" y="4213601"/>
                <a:ext cx="383313" cy="328552"/>
              </a:xfrm>
              <a:custGeom>
                <a:avLst/>
                <a:gdLst>
                  <a:gd name="connsiteX0" fmla="*/ 43533 w 383313"/>
                  <a:gd name="connsiteY0" fmla="*/ 309569 h 328552"/>
                  <a:gd name="connsiteX1" fmla="*/ 94916 w 383313"/>
                  <a:gd name="connsiteY1" fmla="*/ 133520 h 328552"/>
                  <a:gd name="connsiteX2" fmla="*/ 151226 w 383313"/>
                  <a:gd name="connsiteY2" fmla="*/ 91265 h 328552"/>
                  <a:gd name="connsiteX3" fmla="*/ 383313 w 383313"/>
                  <a:gd name="connsiteY3" fmla="*/ 91265 h 328552"/>
                  <a:gd name="connsiteX4" fmla="*/ 383313 w 383313"/>
                  <a:gd name="connsiteY4" fmla="*/ 82138 h 328552"/>
                  <a:gd name="connsiteX5" fmla="*/ 346807 w 383313"/>
                  <a:gd name="connsiteY5" fmla="*/ 45632 h 328552"/>
                  <a:gd name="connsiteX6" fmla="*/ 207680 w 383313"/>
                  <a:gd name="connsiteY6" fmla="*/ 45632 h 328552"/>
                  <a:gd name="connsiteX7" fmla="*/ 193482 w 383313"/>
                  <a:gd name="connsiteY7" fmla="*/ 38879 h 328552"/>
                  <a:gd name="connsiteX8" fmla="*/ 175542 w 383313"/>
                  <a:gd name="connsiteY8" fmla="*/ 16819 h 328552"/>
                  <a:gd name="connsiteX9" fmla="*/ 140183 w 383313"/>
                  <a:gd name="connsiteY9" fmla="*/ 0 h 328552"/>
                  <a:gd name="connsiteX10" fmla="*/ 36506 w 383313"/>
                  <a:gd name="connsiteY10" fmla="*/ 0 h 328552"/>
                  <a:gd name="connsiteX11" fmla="*/ 0 w 383313"/>
                  <a:gd name="connsiteY11" fmla="*/ 36506 h 328552"/>
                  <a:gd name="connsiteX12" fmla="*/ 0 w 383313"/>
                  <a:gd name="connsiteY12" fmla="*/ 310300 h 328552"/>
                  <a:gd name="connsiteX13" fmla="*/ 18253 w 383313"/>
                  <a:gd name="connsiteY13" fmla="*/ 328553 h 328552"/>
                  <a:gd name="connsiteX14" fmla="*/ 43533 w 383313"/>
                  <a:gd name="connsiteY14" fmla="*/ 309569 h 32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313" h="328552">
                    <a:moveTo>
                      <a:pt x="43533" y="309569"/>
                    </a:moveTo>
                    <a:lnTo>
                      <a:pt x="94916" y="133520"/>
                    </a:lnTo>
                    <a:cubicBezTo>
                      <a:pt x="102267" y="108526"/>
                      <a:pt x="125173" y="91337"/>
                      <a:pt x="151226" y="91265"/>
                    </a:cubicBezTo>
                    <a:lnTo>
                      <a:pt x="383313" y="91265"/>
                    </a:lnTo>
                    <a:lnTo>
                      <a:pt x="383313" y="82138"/>
                    </a:lnTo>
                    <a:cubicBezTo>
                      <a:pt x="383313" y="61977"/>
                      <a:pt x="366969" y="45632"/>
                      <a:pt x="346807" y="45632"/>
                    </a:cubicBezTo>
                    <a:lnTo>
                      <a:pt x="207680" y="45632"/>
                    </a:lnTo>
                    <a:cubicBezTo>
                      <a:pt x="202172" y="45632"/>
                      <a:pt x="196957" y="43152"/>
                      <a:pt x="193482" y="38879"/>
                    </a:cubicBezTo>
                    <a:lnTo>
                      <a:pt x="175542" y="16819"/>
                    </a:lnTo>
                    <a:cubicBezTo>
                      <a:pt x="166887" y="6178"/>
                      <a:pt x="153900" y="0"/>
                      <a:pt x="140183" y="0"/>
                    </a:cubicBezTo>
                    <a:lnTo>
                      <a:pt x="36506" y="0"/>
                    </a:lnTo>
                    <a:cubicBezTo>
                      <a:pt x="16344" y="0"/>
                      <a:pt x="0" y="16344"/>
                      <a:pt x="0" y="36506"/>
                    </a:cubicBezTo>
                    <a:lnTo>
                      <a:pt x="0" y="310300"/>
                    </a:lnTo>
                    <a:cubicBezTo>
                      <a:pt x="0" y="320380"/>
                      <a:pt x="8172" y="328553"/>
                      <a:pt x="18253" y="328553"/>
                    </a:cubicBezTo>
                    <a:cubicBezTo>
                      <a:pt x="29954" y="328521"/>
                      <a:pt x="40240" y="320797"/>
                      <a:pt x="43533" y="309569"/>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grpSp>
      </p:grpSp>
      <p:sp>
        <p:nvSpPr>
          <p:cNvPr id="151" name="任意多边形: 形状 123"/>
          <p:cNvSpPr/>
          <p:nvPr/>
        </p:nvSpPr>
        <p:spPr>
          <a:xfrm>
            <a:off x="9311005" y="5045075"/>
            <a:ext cx="201930" cy="130175"/>
          </a:xfrm>
          <a:custGeom>
            <a:avLst/>
            <a:gdLst>
              <a:gd name="connsiteX0" fmla="*/ 1066792 w 2133584"/>
              <a:gd name="connsiteY0" fmla="*/ 918195 h 1371599"/>
              <a:gd name="connsiteX1" fmla="*/ 1483585 w 2133584"/>
              <a:gd name="connsiteY1" fmla="*/ 1115764 h 1371599"/>
              <a:gd name="connsiteX2" fmla="*/ 1474953 w 2133584"/>
              <a:gd name="connsiteY2" fmla="*/ 1331119 h 1371599"/>
              <a:gd name="connsiteX3" fmla="*/ 1371592 w 2133584"/>
              <a:gd name="connsiteY3" fmla="*/ 1371599 h 1371599"/>
              <a:gd name="connsiteX4" fmla="*/ 1259599 w 2133584"/>
              <a:gd name="connsiteY4" fmla="*/ 1322635 h 1371599"/>
              <a:gd name="connsiteX5" fmla="*/ 1066792 w 2133584"/>
              <a:gd name="connsiteY5" fmla="*/ 1219199 h 1371599"/>
              <a:gd name="connsiteX6" fmla="*/ 873985 w 2133584"/>
              <a:gd name="connsiteY6" fmla="*/ 1322635 h 1371599"/>
              <a:gd name="connsiteX7" fmla="*/ 658631 w 2133584"/>
              <a:gd name="connsiteY7" fmla="*/ 1331119 h 1371599"/>
              <a:gd name="connsiteX8" fmla="*/ 649999 w 2133584"/>
              <a:gd name="connsiteY8" fmla="*/ 1115764 h 1371599"/>
              <a:gd name="connsiteX9" fmla="*/ 1066792 w 2133584"/>
              <a:gd name="connsiteY9" fmla="*/ 918195 h 1371599"/>
              <a:gd name="connsiteX10" fmla="*/ 1066792 w 2133584"/>
              <a:gd name="connsiteY10" fmla="*/ 457200 h 1371599"/>
              <a:gd name="connsiteX11" fmla="*/ 1788385 w 2133584"/>
              <a:gd name="connsiteY11" fmla="*/ 810964 h 1371599"/>
              <a:gd name="connsiteX12" fmla="*/ 1779753 w 2133584"/>
              <a:gd name="connsiteY12" fmla="*/ 1026319 h 1371599"/>
              <a:gd name="connsiteX13" fmla="*/ 1676466 w 2133584"/>
              <a:gd name="connsiteY13" fmla="*/ 1066800 h 1371599"/>
              <a:gd name="connsiteX14" fmla="*/ 1564399 w 2133584"/>
              <a:gd name="connsiteY14" fmla="*/ 1017836 h 1371599"/>
              <a:gd name="connsiteX15" fmla="*/ 569185 w 2133584"/>
              <a:gd name="connsiteY15" fmla="*/ 1017836 h 1371599"/>
              <a:gd name="connsiteX16" fmla="*/ 353831 w 2133584"/>
              <a:gd name="connsiteY16" fmla="*/ 1026319 h 1371599"/>
              <a:gd name="connsiteX17" fmla="*/ 345199 w 2133584"/>
              <a:gd name="connsiteY17" fmla="*/ 810964 h 1371599"/>
              <a:gd name="connsiteX18" fmla="*/ 1066792 w 2133584"/>
              <a:gd name="connsiteY18" fmla="*/ 457200 h 1371599"/>
              <a:gd name="connsiteX19" fmla="*/ 1066792 w 2133584"/>
              <a:gd name="connsiteY19" fmla="*/ 0 h 1371599"/>
              <a:gd name="connsiteX20" fmla="*/ 2093185 w 2133584"/>
              <a:gd name="connsiteY20" fmla="*/ 506164 h 1371599"/>
              <a:gd name="connsiteX21" fmla="*/ 2084553 w 2133584"/>
              <a:gd name="connsiteY21" fmla="*/ 721519 h 1371599"/>
              <a:gd name="connsiteX22" fmla="*/ 1981266 w 2133584"/>
              <a:gd name="connsiteY22" fmla="*/ 762000 h 1371599"/>
              <a:gd name="connsiteX23" fmla="*/ 1869199 w 2133584"/>
              <a:gd name="connsiteY23" fmla="*/ 713036 h 1371599"/>
              <a:gd name="connsiteX24" fmla="*/ 264385 w 2133584"/>
              <a:gd name="connsiteY24" fmla="*/ 713036 h 1371599"/>
              <a:gd name="connsiteX25" fmla="*/ 49031 w 2133584"/>
              <a:gd name="connsiteY25" fmla="*/ 721519 h 1371599"/>
              <a:gd name="connsiteX26" fmla="*/ 40399 w 2133584"/>
              <a:gd name="connsiteY26" fmla="*/ 506164 h 1371599"/>
              <a:gd name="connsiteX27" fmla="*/ 1066792 w 2133584"/>
              <a:gd name="connsiteY27"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33584" h="1371599">
                <a:moveTo>
                  <a:pt x="1066792" y="918195"/>
                </a:moveTo>
                <a:cubicBezTo>
                  <a:pt x="1214355" y="918195"/>
                  <a:pt x="1361918" y="984052"/>
                  <a:pt x="1483585" y="1115764"/>
                </a:cubicBezTo>
                <a:cubicBezTo>
                  <a:pt x="1540661" y="1177677"/>
                  <a:pt x="1536791" y="1274117"/>
                  <a:pt x="1474953" y="1331119"/>
                </a:cubicBezTo>
                <a:cubicBezTo>
                  <a:pt x="1445708" y="1358205"/>
                  <a:pt x="1408576" y="1371599"/>
                  <a:pt x="1371592" y="1371599"/>
                </a:cubicBezTo>
                <a:cubicBezTo>
                  <a:pt x="1330590" y="1371599"/>
                  <a:pt x="1289662" y="1355079"/>
                  <a:pt x="1259599" y="1322635"/>
                </a:cubicBezTo>
                <a:cubicBezTo>
                  <a:pt x="1216067" y="1275457"/>
                  <a:pt x="1147308" y="1219199"/>
                  <a:pt x="1066792" y="1219199"/>
                </a:cubicBezTo>
                <a:cubicBezTo>
                  <a:pt x="986276" y="1219199"/>
                  <a:pt x="917517" y="1275457"/>
                  <a:pt x="873985" y="1322635"/>
                </a:cubicBezTo>
                <a:cubicBezTo>
                  <a:pt x="816761" y="1384399"/>
                  <a:pt x="720171" y="1388119"/>
                  <a:pt x="658631" y="1331119"/>
                </a:cubicBezTo>
                <a:cubicBezTo>
                  <a:pt x="596793" y="1274117"/>
                  <a:pt x="592923" y="1177677"/>
                  <a:pt x="649999" y="1115764"/>
                </a:cubicBezTo>
                <a:cubicBezTo>
                  <a:pt x="771666" y="984052"/>
                  <a:pt x="919229" y="918195"/>
                  <a:pt x="1066792" y="918195"/>
                </a:cubicBezTo>
                <a:close/>
                <a:moveTo>
                  <a:pt x="1066792" y="457200"/>
                </a:moveTo>
                <a:cubicBezTo>
                  <a:pt x="1325158" y="457200"/>
                  <a:pt x="1574668" y="579537"/>
                  <a:pt x="1788385" y="810964"/>
                </a:cubicBezTo>
                <a:cubicBezTo>
                  <a:pt x="1845461" y="872877"/>
                  <a:pt x="1841591" y="969318"/>
                  <a:pt x="1779753" y="1026319"/>
                </a:cubicBezTo>
                <a:cubicBezTo>
                  <a:pt x="1750434" y="1053406"/>
                  <a:pt x="1713376" y="1066800"/>
                  <a:pt x="1676466" y="1066800"/>
                </a:cubicBezTo>
                <a:cubicBezTo>
                  <a:pt x="1635390" y="1066800"/>
                  <a:pt x="1594462" y="1050280"/>
                  <a:pt x="1564399" y="1017836"/>
                </a:cubicBezTo>
                <a:cubicBezTo>
                  <a:pt x="1255432" y="682972"/>
                  <a:pt x="878152" y="682972"/>
                  <a:pt x="569185" y="1017836"/>
                </a:cubicBezTo>
                <a:cubicBezTo>
                  <a:pt x="512184" y="1079599"/>
                  <a:pt x="415892" y="1083618"/>
                  <a:pt x="353831" y="1026319"/>
                </a:cubicBezTo>
                <a:cubicBezTo>
                  <a:pt x="291993" y="969318"/>
                  <a:pt x="288123" y="872877"/>
                  <a:pt x="345199" y="810964"/>
                </a:cubicBezTo>
                <a:cubicBezTo>
                  <a:pt x="558916" y="579537"/>
                  <a:pt x="808426" y="457200"/>
                  <a:pt x="1066792" y="457200"/>
                </a:cubicBezTo>
                <a:close/>
                <a:moveTo>
                  <a:pt x="1066792" y="0"/>
                </a:moveTo>
                <a:cubicBezTo>
                  <a:pt x="1432463" y="0"/>
                  <a:pt x="1787343" y="175022"/>
                  <a:pt x="2093185" y="506164"/>
                </a:cubicBezTo>
                <a:cubicBezTo>
                  <a:pt x="2150261" y="568077"/>
                  <a:pt x="2146391" y="664518"/>
                  <a:pt x="2084553" y="721519"/>
                </a:cubicBezTo>
                <a:cubicBezTo>
                  <a:pt x="2055308" y="748606"/>
                  <a:pt x="2018176" y="762000"/>
                  <a:pt x="1981266" y="762000"/>
                </a:cubicBezTo>
                <a:cubicBezTo>
                  <a:pt x="1940190" y="762000"/>
                  <a:pt x="1899262" y="745480"/>
                  <a:pt x="1869199" y="713036"/>
                </a:cubicBezTo>
                <a:cubicBezTo>
                  <a:pt x="1376131" y="178743"/>
                  <a:pt x="757453" y="178743"/>
                  <a:pt x="264385" y="713036"/>
                </a:cubicBezTo>
                <a:cubicBezTo>
                  <a:pt x="207310" y="774650"/>
                  <a:pt x="111018" y="778818"/>
                  <a:pt x="49031" y="721519"/>
                </a:cubicBezTo>
                <a:cubicBezTo>
                  <a:pt x="-12807" y="664518"/>
                  <a:pt x="-16677" y="568077"/>
                  <a:pt x="40399" y="506164"/>
                </a:cubicBezTo>
                <a:cubicBezTo>
                  <a:pt x="346241" y="175022"/>
                  <a:pt x="701121" y="0"/>
                  <a:pt x="1066792" y="0"/>
                </a:cubicBezTo>
                <a:close/>
              </a:path>
            </a:pathLst>
          </a:custGeom>
          <a:solidFill>
            <a:srgbClr val="FFC000"/>
          </a:solidFill>
          <a:ln w="1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
        <p:nvSpPr>
          <p:cNvPr id="152" name="Freeform 24"/>
          <p:cNvSpPr>
            <a:spLocks noEditPoints="1"/>
          </p:cNvSpPr>
          <p:nvPr/>
        </p:nvSpPr>
        <p:spPr bwMode="auto">
          <a:xfrm>
            <a:off x="9354797" y="5336387"/>
            <a:ext cx="568638" cy="417687"/>
          </a:xfrm>
          <a:custGeom>
            <a:avLst/>
            <a:gdLst>
              <a:gd name="T0" fmla="*/ 259 w 597"/>
              <a:gd name="T1" fmla="*/ 136 h 438"/>
              <a:gd name="T2" fmla="*/ 284 w 597"/>
              <a:gd name="T3" fmla="*/ 199 h 438"/>
              <a:gd name="T4" fmla="*/ 326 w 597"/>
              <a:gd name="T5" fmla="*/ 239 h 438"/>
              <a:gd name="T6" fmla="*/ 300 w 597"/>
              <a:gd name="T7" fmla="*/ 302 h 438"/>
              <a:gd name="T8" fmla="*/ 301 w 597"/>
              <a:gd name="T9" fmla="*/ 359 h 438"/>
              <a:gd name="T10" fmla="*/ 238 w 597"/>
              <a:gd name="T11" fmla="*/ 385 h 438"/>
              <a:gd name="T12" fmla="*/ 198 w 597"/>
              <a:gd name="T13" fmla="*/ 427 h 438"/>
              <a:gd name="T14" fmla="*/ 136 w 597"/>
              <a:gd name="T15" fmla="*/ 400 h 438"/>
              <a:gd name="T16" fmla="*/ 78 w 597"/>
              <a:gd name="T17" fmla="*/ 402 h 438"/>
              <a:gd name="T18" fmla="*/ 53 w 597"/>
              <a:gd name="T19" fmla="*/ 338 h 438"/>
              <a:gd name="T20" fmla="*/ 11 w 597"/>
              <a:gd name="T21" fmla="*/ 299 h 438"/>
              <a:gd name="T22" fmla="*/ 38 w 597"/>
              <a:gd name="T23" fmla="*/ 236 h 438"/>
              <a:gd name="T24" fmla="*/ 36 w 597"/>
              <a:gd name="T25" fmla="*/ 178 h 438"/>
              <a:gd name="T26" fmla="*/ 99 w 597"/>
              <a:gd name="T27" fmla="*/ 153 h 438"/>
              <a:gd name="T28" fmla="*/ 139 w 597"/>
              <a:gd name="T29" fmla="*/ 111 h 438"/>
              <a:gd name="T30" fmla="*/ 201 w 597"/>
              <a:gd name="T31" fmla="*/ 138 h 438"/>
              <a:gd name="T32" fmla="*/ 169 w 597"/>
              <a:gd name="T33" fmla="*/ 325 h 438"/>
              <a:gd name="T34" fmla="*/ 531 w 597"/>
              <a:gd name="T35" fmla="*/ 300 h 438"/>
              <a:gd name="T36" fmla="*/ 409 w 597"/>
              <a:gd name="T37" fmla="*/ 84 h 438"/>
              <a:gd name="T38" fmla="*/ 409 w 597"/>
              <a:gd name="T39" fmla="*/ 84 h 438"/>
              <a:gd name="T40" fmla="*/ 474 w 597"/>
              <a:gd name="T41" fmla="*/ 25 h 438"/>
              <a:gd name="T42" fmla="*/ 492 w 597"/>
              <a:gd name="T43" fmla="*/ 70 h 438"/>
              <a:gd name="T44" fmla="*/ 522 w 597"/>
              <a:gd name="T45" fmla="*/ 99 h 438"/>
              <a:gd name="T46" fmla="*/ 503 w 597"/>
              <a:gd name="T47" fmla="*/ 143 h 438"/>
              <a:gd name="T48" fmla="*/ 504 w 597"/>
              <a:gd name="T49" fmla="*/ 184 h 438"/>
              <a:gd name="T50" fmla="*/ 459 w 597"/>
              <a:gd name="T51" fmla="*/ 202 h 438"/>
              <a:gd name="T52" fmla="*/ 431 w 597"/>
              <a:gd name="T53" fmla="*/ 232 h 438"/>
              <a:gd name="T54" fmla="*/ 386 w 597"/>
              <a:gd name="T55" fmla="*/ 213 h 438"/>
              <a:gd name="T56" fmla="*/ 345 w 597"/>
              <a:gd name="T57" fmla="*/ 214 h 438"/>
              <a:gd name="T58" fmla="*/ 327 w 597"/>
              <a:gd name="T59" fmla="*/ 170 h 438"/>
              <a:gd name="T60" fmla="*/ 297 w 597"/>
              <a:gd name="T61" fmla="*/ 141 h 438"/>
              <a:gd name="T62" fmla="*/ 316 w 597"/>
              <a:gd name="T63" fmla="*/ 96 h 438"/>
              <a:gd name="T64" fmla="*/ 315 w 597"/>
              <a:gd name="T65" fmla="*/ 55 h 438"/>
              <a:gd name="T66" fmla="*/ 360 w 597"/>
              <a:gd name="T67" fmla="*/ 37 h 438"/>
              <a:gd name="T68" fmla="*/ 388 w 597"/>
              <a:gd name="T69" fmla="*/ 7 h 438"/>
              <a:gd name="T70" fmla="*/ 433 w 597"/>
              <a:gd name="T71" fmla="*/ 26 h 438"/>
              <a:gd name="T72" fmla="*/ 410 w 597"/>
              <a:gd name="T73" fmla="*/ 178 h 438"/>
              <a:gd name="T74" fmla="*/ 551 w 597"/>
              <a:gd name="T75" fmla="*/ 246 h 438"/>
              <a:gd name="T76" fmla="*/ 585 w 597"/>
              <a:gd name="T77" fmla="*/ 257 h 438"/>
              <a:gd name="T78" fmla="*/ 576 w 597"/>
              <a:gd name="T79" fmla="*/ 293 h 438"/>
              <a:gd name="T80" fmla="*/ 593 w 597"/>
              <a:gd name="T81" fmla="*/ 324 h 438"/>
              <a:gd name="T82" fmla="*/ 561 w 597"/>
              <a:gd name="T83" fmla="*/ 344 h 438"/>
              <a:gd name="T84" fmla="*/ 550 w 597"/>
              <a:gd name="T85" fmla="*/ 378 h 438"/>
              <a:gd name="T86" fmla="*/ 514 w 597"/>
              <a:gd name="T87" fmla="*/ 369 h 438"/>
              <a:gd name="T88" fmla="*/ 482 w 597"/>
              <a:gd name="T89" fmla="*/ 386 h 438"/>
              <a:gd name="T90" fmla="*/ 463 w 597"/>
              <a:gd name="T91" fmla="*/ 354 h 438"/>
              <a:gd name="T92" fmla="*/ 429 w 597"/>
              <a:gd name="T93" fmla="*/ 343 h 438"/>
              <a:gd name="T94" fmla="*/ 438 w 597"/>
              <a:gd name="T95" fmla="*/ 307 h 438"/>
              <a:gd name="T96" fmla="*/ 421 w 597"/>
              <a:gd name="T97" fmla="*/ 275 h 438"/>
              <a:gd name="T98" fmla="*/ 453 w 597"/>
              <a:gd name="T99" fmla="*/ 256 h 438"/>
              <a:gd name="T100" fmla="*/ 464 w 597"/>
              <a:gd name="T101" fmla="*/ 222 h 438"/>
              <a:gd name="T102" fmla="*/ 500 w 597"/>
              <a:gd name="T103" fmla="*/ 231 h 438"/>
              <a:gd name="T104" fmla="*/ 532 w 597"/>
              <a:gd name="T105" fmla="*/ 214 h 438"/>
              <a:gd name="T106" fmla="*/ 514 w 597"/>
              <a:gd name="T107" fmla="*/ 258 h 438"/>
              <a:gd name="T108" fmla="*/ 514 w 597"/>
              <a:gd name="T109" fmla="*/ 258 h 438"/>
              <a:gd name="T110" fmla="*/ 87 w 597"/>
              <a:gd name="T111" fmla="*/ 26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7" h="438">
                <a:moveTo>
                  <a:pt x="204" y="141"/>
                </a:moveTo>
                <a:cubicBezTo>
                  <a:pt x="215" y="144"/>
                  <a:pt x="225" y="148"/>
                  <a:pt x="234" y="153"/>
                </a:cubicBezTo>
                <a:cubicBezTo>
                  <a:pt x="236" y="154"/>
                  <a:pt x="237" y="154"/>
                  <a:pt x="238" y="153"/>
                </a:cubicBezTo>
                <a:cubicBezTo>
                  <a:pt x="245" y="147"/>
                  <a:pt x="252" y="142"/>
                  <a:pt x="259" y="136"/>
                </a:cubicBezTo>
                <a:cubicBezTo>
                  <a:pt x="264" y="133"/>
                  <a:pt x="270" y="132"/>
                  <a:pt x="274" y="136"/>
                </a:cubicBezTo>
                <a:cubicBezTo>
                  <a:pt x="284" y="145"/>
                  <a:pt x="293" y="154"/>
                  <a:pt x="302" y="163"/>
                </a:cubicBezTo>
                <a:cubicBezTo>
                  <a:pt x="306" y="167"/>
                  <a:pt x="305" y="173"/>
                  <a:pt x="301" y="178"/>
                </a:cubicBezTo>
                <a:cubicBezTo>
                  <a:pt x="296" y="185"/>
                  <a:pt x="290" y="192"/>
                  <a:pt x="284" y="199"/>
                </a:cubicBezTo>
                <a:cubicBezTo>
                  <a:pt x="284" y="200"/>
                  <a:pt x="283" y="202"/>
                  <a:pt x="284" y="203"/>
                </a:cubicBezTo>
                <a:cubicBezTo>
                  <a:pt x="289" y="213"/>
                  <a:pt x="294" y="223"/>
                  <a:pt x="297" y="234"/>
                </a:cubicBezTo>
                <a:cubicBezTo>
                  <a:pt x="297" y="235"/>
                  <a:pt x="298" y="236"/>
                  <a:pt x="300" y="236"/>
                </a:cubicBezTo>
                <a:cubicBezTo>
                  <a:pt x="309" y="237"/>
                  <a:pt x="318" y="238"/>
                  <a:pt x="326" y="239"/>
                </a:cubicBezTo>
                <a:cubicBezTo>
                  <a:pt x="333" y="240"/>
                  <a:pt x="338" y="244"/>
                  <a:pt x="338" y="250"/>
                </a:cubicBezTo>
                <a:cubicBezTo>
                  <a:pt x="338" y="262"/>
                  <a:pt x="338" y="275"/>
                  <a:pt x="338" y="288"/>
                </a:cubicBezTo>
                <a:cubicBezTo>
                  <a:pt x="338" y="294"/>
                  <a:pt x="333" y="298"/>
                  <a:pt x="326" y="299"/>
                </a:cubicBezTo>
                <a:cubicBezTo>
                  <a:pt x="318" y="299"/>
                  <a:pt x="309" y="301"/>
                  <a:pt x="300" y="302"/>
                </a:cubicBezTo>
                <a:cubicBezTo>
                  <a:pt x="298" y="302"/>
                  <a:pt x="297" y="303"/>
                  <a:pt x="297" y="304"/>
                </a:cubicBezTo>
                <a:cubicBezTo>
                  <a:pt x="294" y="315"/>
                  <a:pt x="289" y="325"/>
                  <a:pt x="284" y="335"/>
                </a:cubicBezTo>
                <a:cubicBezTo>
                  <a:pt x="283" y="336"/>
                  <a:pt x="284" y="337"/>
                  <a:pt x="284" y="338"/>
                </a:cubicBezTo>
                <a:cubicBezTo>
                  <a:pt x="290" y="345"/>
                  <a:pt x="296" y="352"/>
                  <a:pt x="301" y="359"/>
                </a:cubicBezTo>
                <a:cubicBezTo>
                  <a:pt x="305" y="364"/>
                  <a:pt x="306" y="371"/>
                  <a:pt x="302" y="375"/>
                </a:cubicBezTo>
                <a:cubicBezTo>
                  <a:pt x="293" y="384"/>
                  <a:pt x="284" y="393"/>
                  <a:pt x="274" y="402"/>
                </a:cubicBezTo>
                <a:cubicBezTo>
                  <a:pt x="270" y="406"/>
                  <a:pt x="264" y="405"/>
                  <a:pt x="259" y="402"/>
                </a:cubicBezTo>
                <a:cubicBezTo>
                  <a:pt x="252" y="396"/>
                  <a:pt x="245" y="390"/>
                  <a:pt x="238" y="385"/>
                </a:cubicBezTo>
                <a:cubicBezTo>
                  <a:pt x="237" y="384"/>
                  <a:pt x="236" y="384"/>
                  <a:pt x="234" y="384"/>
                </a:cubicBezTo>
                <a:cubicBezTo>
                  <a:pt x="225" y="390"/>
                  <a:pt x="215" y="394"/>
                  <a:pt x="204" y="397"/>
                </a:cubicBezTo>
                <a:cubicBezTo>
                  <a:pt x="203" y="397"/>
                  <a:pt x="201" y="399"/>
                  <a:pt x="201" y="400"/>
                </a:cubicBezTo>
                <a:cubicBezTo>
                  <a:pt x="200" y="409"/>
                  <a:pt x="199" y="418"/>
                  <a:pt x="198" y="427"/>
                </a:cubicBezTo>
                <a:cubicBezTo>
                  <a:pt x="198" y="433"/>
                  <a:pt x="194" y="438"/>
                  <a:pt x="188" y="438"/>
                </a:cubicBezTo>
                <a:cubicBezTo>
                  <a:pt x="175" y="438"/>
                  <a:pt x="162" y="438"/>
                  <a:pt x="149" y="438"/>
                </a:cubicBezTo>
                <a:cubicBezTo>
                  <a:pt x="144" y="438"/>
                  <a:pt x="140" y="433"/>
                  <a:pt x="139" y="427"/>
                </a:cubicBezTo>
                <a:cubicBezTo>
                  <a:pt x="138" y="418"/>
                  <a:pt x="137" y="409"/>
                  <a:pt x="136" y="400"/>
                </a:cubicBezTo>
                <a:cubicBezTo>
                  <a:pt x="136" y="399"/>
                  <a:pt x="135" y="397"/>
                  <a:pt x="133" y="397"/>
                </a:cubicBezTo>
                <a:cubicBezTo>
                  <a:pt x="123" y="394"/>
                  <a:pt x="112" y="390"/>
                  <a:pt x="103" y="384"/>
                </a:cubicBezTo>
                <a:cubicBezTo>
                  <a:pt x="102" y="384"/>
                  <a:pt x="100" y="384"/>
                  <a:pt x="99" y="385"/>
                </a:cubicBezTo>
                <a:cubicBezTo>
                  <a:pt x="92" y="390"/>
                  <a:pt x="85" y="396"/>
                  <a:pt x="78" y="402"/>
                </a:cubicBezTo>
                <a:cubicBezTo>
                  <a:pt x="73" y="405"/>
                  <a:pt x="67" y="406"/>
                  <a:pt x="63" y="402"/>
                </a:cubicBezTo>
                <a:cubicBezTo>
                  <a:pt x="54" y="393"/>
                  <a:pt x="45" y="384"/>
                  <a:pt x="36" y="375"/>
                </a:cubicBezTo>
                <a:cubicBezTo>
                  <a:pt x="31" y="371"/>
                  <a:pt x="32" y="364"/>
                  <a:pt x="36" y="359"/>
                </a:cubicBezTo>
                <a:cubicBezTo>
                  <a:pt x="42" y="352"/>
                  <a:pt x="47" y="345"/>
                  <a:pt x="53" y="338"/>
                </a:cubicBezTo>
                <a:cubicBezTo>
                  <a:pt x="54" y="337"/>
                  <a:pt x="54" y="336"/>
                  <a:pt x="53" y="335"/>
                </a:cubicBezTo>
                <a:cubicBezTo>
                  <a:pt x="48" y="325"/>
                  <a:pt x="44" y="315"/>
                  <a:pt x="40" y="304"/>
                </a:cubicBezTo>
                <a:cubicBezTo>
                  <a:pt x="40" y="303"/>
                  <a:pt x="39" y="302"/>
                  <a:pt x="38" y="302"/>
                </a:cubicBezTo>
                <a:cubicBezTo>
                  <a:pt x="29" y="301"/>
                  <a:pt x="20" y="299"/>
                  <a:pt x="11" y="299"/>
                </a:cubicBezTo>
                <a:cubicBezTo>
                  <a:pt x="5" y="298"/>
                  <a:pt x="0" y="294"/>
                  <a:pt x="0" y="288"/>
                </a:cubicBezTo>
                <a:cubicBezTo>
                  <a:pt x="0" y="275"/>
                  <a:pt x="0" y="262"/>
                  <a:pt x="0" y="250"/>
                </a:cubicBezTo>
                <a:cubicBezTo>
                  <a:pt x="0" y="244"/>
                  <a:pt x="5" y="240"/>
                  <a:pt x="11" y="239"/>
                </a:cubicBezTo>
                <a:cubicBezTo>
                  <a:pt x="20" y="238"/>
                  <a:pt x="29" y="237"/>
                  <a:pt x="38" y="236"/>
                </a:cubicBezTo>
                <a:cubicBezTo>
                  <a:pt x="39" y="236"/>
                  <a:pt x="40" y="235"/>
                  <a:pt x="40" y="234"/>
                </a:cubicBezTo>
                <a:cubicBezTo>
                  <a:pt x="44" y="223"/>
                  <a:pt x="48" y="213"/>
                  <a:pt x="53" y="203"/>
                </a:cubicBezTo>
                <a:cubicBezTo>
                  <a:pt x="54" y="202"/>
                  <a:pt x="54" y="200"/>
                  <a:pt x="53" y="199"/>
                </a:cubicBezTo>
                <a:cubicBezTo>
                  <a:pt x="47" y="192"/>
                  <a:pt x="42" y="185"/>
                  <a:pt x="36" y="178"/>
                </a:cubicBezTo>
                <a:cubicBezTo>
                  <a:pt x="32" y="173"/>
                  <a:pt x="31" y="167"/>
                  <a:pt x="36" y="163"/>
                </a:cubicBezTo>
                <a:cubicBezTo>
                  <a:pt x="45" y="154"/>
                  <a:pt x="54" y="145"/>
                  <a:pt x="63" y="136"/>
                </a:cubicBezTo>
                <a:cubicBezTo>
                  <a:pt x="67" y="132"/>
                  <a:pt x="73" y="133"/>
                  <a:pt x="78" y="136"/>
                </a:cubicBezTo>
                <a:cubicBezTo>
                  <a:pt x="85" y="142"/>
                  <a:pt x="92" y="147"/>
                  <a:pt x="99" y="153"/>
                </a:cubicBezTo>
                <a:cubicBezTo>
                  <a:pt x="100" y="154"/>
                  <a:pt x="102" y="154"/>
                  <a:pt x="103" y="153"/>
                </a:cubicBezTo>
                <a:cubicBezTo>
                  <a:pt x="112" y="148"/>
                  <a:pt x="123" y="144"/>
                  <a:pt x="133" y="141"/>
                </a:cubicBezTo>
                <a:cubicBezTo>
                  <a:pt x="135" y="140"/>
                  <a:pt x="136" y="139"/>
                  <a:pt x="136" y="138"/>
                </a:cubicBezTo>
                <a:cubicBezTo>
                  <a:pt x="137" y="129"/>
                  <a:pt x="138" y="120"/>
                  <a:pt x="139" y="111"/>
                </a:cubicBezTo>
                <a:cubicBezTo>
                  <a:pt x="140" y="105"/>
                  <a:pt x="144" y="100"/>
                  <a:pt x="149" y="100"/>
                </a:cubicBezTo>
                <a:cubicBezTo>
                  <a:pt x="162" y="100"/>
                  <a:pt x="175" y="100"/>
                  <a:pt x="188" y="100"/>
                </a:cubicBezTo>
                <a:cubicBezTo>
                  <a:pt x="194" y="100"/>
                  <a:pt x="198" y="105"/>
                  <a:pt x="198" y="111"/>
                </a:cubicBezTo>
                <a:cubicBezTo>
                  <a:pt x="199" y="120"/>
                  <a:pt x="200" y="129"/>
                  <a:pt x="201" y="138"/>
                </a:cubicBezTo>
                <a:cubicBezTo>
                  <a:pt x="201" y="139"/>
                  <a:pt x="203" y="140"/>
                  <a:pt x="204" y="141"/>
                </a:cubicBezTo>
                <a:close/>
                <a:moveTo>
                  <a:pt x="169" y="211"/>
                </a:moveTo>
                <a:cubicBezTo>
                  <a:pt x="201" y="211"/>
                  <a:pt x="227" y="237"/>
                  <a:pt x="227" y="268"/>
                </a:cubicBezTo>
                <a:cubicBezTo>
                  <a:pt x="227" y="300"/>
                  <a:pt x="201" y="325"/>
                  <a:pt x="169" y="325"/>
                </a:cubicBezTo>
                <a:cubicBezTo>
                  <a:pt x="137" y="325"/>
                  <a:pt x="111" y="300"/>
                  <a:pt x="111" y="268"/>
                </a:cubicBezTo>
                <a:cubicBezTo>
                  <a:pt x="111" y="237"/>
                  <a:pt x="137" y="211"/>
                  <a:pt x="169" y="211"/>
                </a:cubicBezTo>
                <a:close/>
                <a:moveTo>
                  <a:pt x="507" y="277"/>
                </a:moveTo>
                <a:cubicBezTo>
                  <a:pt x="520" y="277"/>
                  <a:pt x="531" y="287"/>
                  <a:pt x="531" y="300"/>
                </a:cubicBezTo>
                <a:cubicBezTo>
                  <a:pt x="531" y="314"/>
                  <a:pt x="520" y="324"/>
                  <a:pt x="507" y="324"/>
                </a:cubicBezTo>
                <a:cubicBezTo>
                  <a:pt x="493" y="324"/>
                  <a:pt x="483" y="314"/>
                  <a:pt x="483" y="300"/>
                </a:cubicBezTo>
                <a:cubicBezTo>
                  <a:pt x="483" y="287"/>
                  <a:pt x="493" y="277"/>
                  <a:pt x="507" y="277"/>
                </a:cubicBezTo>
                <a:close/>
                <a:moveTo>
                  <a:pt x="409" y="84"/>
                </a:moveTo>
                <a:cubicBezTo>
                  <a:pt x="429" y="84"/>
                  <a:pt x="446" y="100"/>
                  <a:pt x="446" y="120"/>
                </a:cubicBezTo>
                <a:cubicBezTo>
                  <a:pt x="446" y="140"/>
                  <a:pt x="429" y="157"/>
                  <a:pt x="409" y="157"/>
                </a:cubicBezTo>
                <a:cubicBezTo>
                  <a:pt x="388" y="157"/>
                  <a:pt x="372" y="140"/>
                  <a:pt x="372" y="120"/>
                </a:cubicBezTo>
                <a:cubicBezTo>
                  <a:pt x="372" y="100"/>
                  <a:pt x="388" y="84"/>
                  <a:pt x="409" y="84"/>
                </a:cubicBezTo>
                <a:close/>
                <a:moveTo>
                  <a:pt x="435" y="29"/>
                </a:moveTo>
                <a:cubicBezTo>
                  <a:pt x="442" y="31"/>
                  <a:pt x="450" y="34"/>
                  <a:pt x="456" y="38"/>
                </a:cubicBezTo>
                <a:cubicBezTo>
                  <a:pt x="457" y="38"/>
                  <a:pt x="458" y="38"/>
                  <a:pt x="459" y="37"/>
                </a:cubicBezTo>
                <a:cubicBezTo>
                  <a:pt x="464" y="33"/>
                  <a:pt x="469" y="29"/>
                  <a:pt x="474" y="25"/>
                </a:cubicBezTo>
                <a:cubicBezTo>
                  <a:pt x="478" y="23"/>
                  <a:pt x="482" y="22"/>
                  <a:pt x="485" y="25"/>
                </a:cubicBezTo>
                <a:cubicBezTo>
                  <a:pt x="492" y="31"/>
                  <a:pt x="498" y="38"/>
                  <a:pt x="505" y="44"/>
                </a:cubicBezTo>
                <a:cubicBezTo>
                  <a:pt x="507" y="47"/>
                  <a:pt x="507" y="52"/>
                  <a:pt x="504" y="55"/>
                </a:cubicBezTo>
                <a:cubicBezTo>
                  <a:pt x="500" y="60"/>
                  <a:pt x="496" y="65"/>
                  <a:pt x="492" y="70"/>
                </a:cubicBezTo>
                <a:cubicBezTo>
                  <a:pt x="492" y="71"/>
                  <a:pt x="492" y="72"/>
                  <a:pt x="492" y="73"/>
                </a:cubicBezTo>
                <a:cubicBezTo>
                  <a:pt x="496" y="80"/>
                  <a:pt x="499" y="87"/>
                  <a:pt x="501" y="95"/>
                </a:cubicBezTo>
                <a:cubicBezTo>
                  <a:pt x="501" y="96"/>
                  <a:pt x="502" y="96"/>
                  <a:pt x="503" y="96"/>
                </a:cubicBezTo>
                <a:cubicBezTo>
                  <a:pt x="509" y="97"/>
                  <a:pt x="516" y="98"/>
                  <a:pt x="522" y="99"/>
                </a:cubicBezTo>
                <a:cubicBezTo>
                  <a:pt x="526" y="99"/>
                  <a:pt x="530" y="102"/>
                  <a:pt x="530" y="106"/>
                </a:cubicBezTo>
                <a:cubicBezTo>
                  <a:pt x="530" y="115"/>
                  <a:pt x="530" y="124"/>
                  <a:pt x="530" y="134"/>
                </a:cubicBezTo>
                <a:cubicBezTo>
                  <a:pt x="530" y="138"/>
                  <a:pt x="526" y="140"/>
                  <a:pt x="522" y="141"/>
                </a:cubicBezTo>
                <a:cubicBezTo>
                  <a:pt x="516" y="142"/>
                  <a:pt x="509" y="142"/>
                  <a:pt x="503" y="143"/>
                </a:cubicBezTo>
                <a:cubicBezTo>
                  <a:pt x="502" y="143"/>
                  <a:pt x="501" y="144"/>
                  <a:pt x="501" y="145"/>
                </a:cubicBezTo>
                <a:cubicBezTo>
                  <a:pt x="499" y="153"/>
                  <a:pt x="496" y="160"/>
                  <a:pt x="492" y="167"/>
                </a:cubicBezTo>
                <a:cubicBezTo>
                  <a:pt x="492" y="168"/>
                  <a:pt x="492" y="169"/>
                  <a:pt x="492" y="170"/>
                </a:cubicBezTo>
                <a:cubicBezTo>
                  <a:pt x="496" y="174"/>
                  <a:pt x="500" y="179"/>
                  <a:pt x="504" y="184"/>
                </a:cubicBezTo>
                <a:cubicBezTo>
                  <a:pt x="507" y="188"/>
                  <a:pt x="507" y="192"/>
                  <a:pt x="505" y="195"/>
                </a:cubicBezTo>
                <a:cubicBezTo>
                  <a:pt x="498" y="202"/>
                  <a:pt x="492" y="208"/>
                  <a:pt x="485" y="215"/>
                </a:cubicBezTo>
                <a:cubicBezTo>
                  <a:pt x="482" y="217"/>
                  <a:pt x="478" y="217"/>
                  <a:pt x="474" y="214"/>
                </a:cubicBezTo>
                <a:cubicBezTo>
                  <a:pt x="469" y="210"/>
                  <a:pt x="464" y="206"/>
                  <a:pt x="459" y="202"/>
                </a:cubicBezTo>
                <a:cubicBezTo>
                  <a:pt x="458" y="202"/>
                  <a:pt x="457" y="202"/>
                  <a:pt x="456" y="202"/>
                </a:cubicBezTo>
                <a:cubicBezTo>
                  <a:pt x="450" y="206"/>
                  <a:pt x="442" y="209"/>
                  <a:pt x="435" y="211"/>
                </a:cubicBezTo>
                <a:cubicBezTo>
                  <a:pt x="434" y="211"/>
                  <a:pt x="433" y="212"/>
                  <a:pt x="433" y="213"/>
                </a:cubicBezTo>
                <a:cubicBezTo>
                  <a:pt x="432" y="220"/>
                  <a:pt x="432" y="226"/>
                  <a:pt x="431" y="232"/>
                </a:cubicBezTo>
                <a:cubicBezTo>
                  <a:pt x="430" y="237"/>
                  <a:pt x="428" y="240"/>
                  <a:pt x="423" y="240"/>
                </a:cubicBezTo>
                <a:cubicBezTo>
                  <a:pt x="414" y="240"/>
                  <a:pt x="405" y="240"/>
                  <a:pt x="396" y="240"/>
                </a:cubicBezTo>
                <a:cubicBezTo>
                  <a:pt x="392" y="240"/>
                  <a:pt x="389" y="237"/>
                  <a:pt x="388" y="232"/>
                </a:cubicBezTo>
                <a:cubicBezTo>
                  <a:pt x="388" y="226"/>
                  <a:pt x="387" y="220"/>
                  <a:pt x="386" y="213"/>
                </a:cubicBezTo>
                <a:cubicBezTo>
                  <a:pt x="386" y="212"/>
                  <a:pt x="386" y="211"/>
                  <a:pt x="384" y="211"/>
                </a:cubicBezTo>
                <a:cubicBezTo>
                  <a:pt x="377" y="209"/>
                  <a:pt x="370" y="206"/>
                  <a:pt x="363" y="202"/>
                </a:cubicBezTo>
                <a:cubicBezTo>
                  <a:pt x="362" y="202"/>
                  <a:pt x="361" y="202"/>
                  <a:pt x="360" y="202"/>
                </a:cubicBezTo>
                <a:cubicBezTo>
                  <a:pt x="355" y="206"/>
                  <a:pt x="350" y="210"/>
                  <a:pt x="345" y="214"/>
                </a:cubicBezTo>
                <a:cubicBezTo>
                  <a:pt x="342" y="217"/>
                  <a:pt x="337" y="217"/>
                  <a:pt x="334" y="215"/>
                </a:cubicBezTo>
                <a:cubicBezTo>
                  <a:pt x="328" y="208"/>
                  <a:pt x="321" y="202"/>
                  <a:pt x="315" y="195"/>
                </a:cubicBezTo>
                <a:cubicBezTo>
                  <a:pt x="312" y="192"/>
                  <a:pt x="312" y="188"/>
                  <a:pt x="315" y="184"/>
                </a:cubicBezTo>
                <a:cubicBezTo>
                  <a:pt x="319" y="179"/>
                  <a:pt x="323" y="174"/>
                  <a:pt x="327" y="170"/>
                </a:cubicBezTo>
                <a:cubicBezTo>
                  <a:pt x="328" y="169"/>
                  <a:pt x="328" y="168"/>
                  <a:pt x="327" y="167"/>
                </a:cubicBezTo>
                <a:cubicBezTo>
                  <a:pt x="324" y="160"/>
                  <a:pt x="321" y="153"/>
                  <a:pt x="318" y="145"/>
                </a:cubicBezTo>
                <a:cubicBezTo>
                  <a:pt x="318" y="144"/>
                  <a:pt x="317" y="143"/>
                  <a:pt x="316" y="143"/>
                </a:cubicBezTo>
                <a:cubicBezTo>
                  <a:pt x="310" y="142"/>
                  <a:pt x="303" y="142"/>
                  <a:pt x="297" y="141"/>
                </a:cubicBezTo>
                <a:cubicBezTo>
                  <a:pt x="293" y="140"/>
                  <a:pt x="289" y="138"/>
                  <a:pt x="289" y="134"/>
                </a:cubicBezTo>
                <a:cubicBezTo>
                  <a:pt x="289" y="124"/>
                  <a:pt x="289" y="115"/>
                  <a:pt x="289" y="106"/>
                </a:cubicBezTo>
                <a:cubicBezTo>
                  <a:pt x="289" y="102"/>
                  <a:pt x="293" y="99"/>
                  <a:pt x="297" y="99"/>
                </a:cubicBezTo>
                <a:cubicBezTo>
                  <a:pt x="303" y="98"/>
                  <a:pt x="310" y="97"/>
                  <a:pt x="316" y="96"/>
                </a:cubicBezTo>
                <a:cubicBezTo>
                  <a:pt x="317" y="96"/>
                  <a:pt x="318" y="96"/>
                  <a:pt x="318" y="95"/>
                </a:cubicBezTo>
                <a:cubicBezTo>
                  <a:pt x="321" y="87"/>
                  <a:pt x="324" y="80"/>
                  <a:pt x="327" y="73"/>
                </a:cubicBezTo>
                <a:cubicBezTo>
                  <a:pt x="328" y="72"/>
                  <a:pt x="328" y="71"/>
                  <a:pt x="327" y="70"/>
                </a:cubicBezTo>
                <a:cubicBezTo>
                  <a:pt x="323" y="65"/>
                  <a:pt x="319" y="60"/>
                  <a:pt x="315" y="55"/>
                </a:cubicBezTo>
                <a:cubicBezTo>
                  <a:pt x="312" y="52"/>
                  <a:pt x="312" y="47"/>
                  <a:pt x="315" y="44"/>
                </a:cubicBezTo>
                <a:cubicBezTo>
                  <a:pt x="321" y="38"/>
                  <a:pt x="328" y="31"/>
                  <a:pt x="334" y="25"/>
                </a:cubicBezTo>
                <a:cubicBezTo>
                  <a:pt x="337" y="22"/>
                  <a:pt x="342" y="23"/>
                  <a:pt x="345" y="25"/>
                </a:cubicBezTo>
                <a:cubicBezTo>
                  <a:pt x="350" y="29"/>
                  <a:pt x="355" y="33"/>
                  <a:pt x="360" y="37"/>
                </a:cubicBezTo>
                <a:cubicBezTo>
                  <a:pt x="361" y="38"/>
                  <a:pt x="362" y="38"/>
                  <a:pt x="363" y="38"/>
                </a:cubicBezTo>
                <a:cubicBezTo>
                  <a:pt x="370" y="34"/>
                  <a:pt x="377" y="31"/>
                  <a:pt x="384" y="29"/>
                </a:cubicBezTo>
                <a:cubicBezTo>
                  <a:pt x="386" y="28"/>
                  <a:pt x="386" y="27"/>
                  <a:pt x="386" y="26"/>
                </a:cubicBezTo>
                <a:cubicBezTo>
                  <a:pt x="387" y="20"/>
                  <a:pt x="388" y="14"/>
                  <a:pt x="388" y="7"/>
                </a:cubicBezTo>
                <a:cubicBezTo>
                  <a:pt x="389" y="3"/>
                  <a:pt x="392" y="0"/>
                  <a:pt x="396" y="0"/>
                </a:cubicBezTo>
                <a:cubicBezTo>
                  <a:pt x="405" y="0"/>
                  <a:pt x="414" y="0"/>
                  <a:pt x="423" y="0"/>
                </a:cubicBezTo>
                <a:cubicBezTo>
                  <a:pt x="428" y="0"/>
                  <a:pt x="430" y="3"/>
                  <a:pt x="431" y="7"/>
                </a:cubicBezTo>
                <a:cubicBezTo>
                  <a:pt x="432" y="14"/>
                  <a:pt x="432" y="20"/>
                  <a:pt x="433" y="26"/>
                </a:cubicBezTo>
                <a:cubicBezTo>
                  <a:pt x="433" y="27"/>
                  <a:pt x="434" y="28"/>
                  <a:pt x="435" y="29"/>
                </a:cubicBezTo>
                <a:close/>
                <a:moveTo>
                  <a:pt x="410" y="62"/>
                </a:moveTo>
                <a:cubicBezTo>
                  <a:pt x="442" y="62"/>
                  <a:pt x="468" y="88"/>
                  <a:pt x="468" y="120"/>
                </a:cubicBezTo>
                <a:cubicBezTo>
                  <a:pt x="468" y="152"/>
                  <a:pt x="442" y="178"/>
                  <a:pt x="410" y="178"/>
                </a:cubicBezTo>
                <a:cubicBezTo>
                  <a:pt x="377" y="178"/>
                  <a:pt x="351" y="152"/>
                  <a:pt x="351" y="120"/>
                </a:cubicBezTo>
                <a:cubicBezTo>
                  <a:pt x="351" y="88"/>
                  <a:pt x="377" y="62"/>
                  <a:pt x="410" y="62"/>
                </a:cubicBezTo>
                <a:close/>
                <a:moveTo>
                  <a:pt x="536" y="237"/>
                </a:moveTo>
                <a:cubicBezTo>
                  <a:pt x="542" y="239"/>
                  <a:pt x="546" y="242"/>
                  <a:pt x="551" y="246"/>
                </a:cubicBezTo>
                <a:cubicBezTo>
                  <a:pt x="551" y="246"/>
                  <a:pt x="552" y="246"/>
                  <a:pt x="553" y="246"/>
                </a:cubicBezTo>
                <a:cubicBezTo>
                  <a:pt x="557" y="244"/>
                  <a:pt x="561" y="241"/>
                  <a:pt x="565" y="239"/>
                </a:cubicBezTo>
                <a:cubicBezTo>
                  <a:pt x="568" y="237"/>
                  <a:pt x="572" y="238"/>
                  <a:pt x="573" y="240"/>
                </a:cubicBezTo>
                <a:cubicBezTo>
                  <a:pt x="577" y="246"/>
                  <a:pt x="581" y="251"/>
                  <a:pt x="585" y="257"/>
                </a:cubicBezTo>
                <a:cubicBezTo>
                  <a:pt x="587" y="259"/>
                  <a:pt x="586" y="262"/>
                  <a:pt x="583" y="265"/>
                </a:cubicBezTo>
                <a:cubicBezTo>
                  <a:pt x="580" y="268"/>
                  <a:pt x="577" y="271"/>
                  <a:pt x="573" y="274"/>
                </a:cubicBezTo>
                <a:cubicBezTo>
                  <a:pt x="572" y="274"/>
                  <a:pt x="572" y="275"/>
                  <a:pt x="573" y="276"/>
                </a:cubicBezTo>
                <a:cubicBezTo>
                  <a:pt x="574" y="281"/>
                  <a:pt x="576" y="287"/>
                  <a:pt x="576" y="293"/>
                </a:cubicBezTo>
                <a:cubicBezTo>
                  <a:pt x="577" y="294"/>
                  <a:pt x="577" y="294"/>
                  <a:pt x="578" y="294"/>
                </a:cubicBezTo>
                <a:cubicBezTo>
                  <a:pt x="582" y="296"/>
                  <a:pt x="587" y="297"/>
                  <a:pt x="591" y="298"/>
                </a:cubicBezTo>
                <a:cubicBezTo>
                  <a:pt x="594" y="299"/>
                  <a:pt x="597" y="302"/>
                  <a:pt x="596" y="305"/>
                </a:cubicBezTo>
                <a:cubicBezTo>
                  <a:pt x="595" y="311"/>
                  <a:pt x="594" y="318"/>
                  <a:pt x="593" y="324"/>
                </a:cubicBezTo>
                <a:cubicBezTo>
                  <a:pt x="592" y="328"/>
                  <a:pt x="589" y="329"/>
                  <a:pt x="586" y="329"/>
                </a:cubicBezTo>
                <a:cubicBezTo>
                  <a:pt x="581" y="329"/>
                  <a:pt x="577" y="328"/>
                  <a:pt x="572" y="328"/>
                </a:cubicBezTo>
                <a:cubicBezTo>
                  <a:pt x="571" y="328"/>
                  <a:pt x="571" y="328"/>
                  <a:pt x="570" y="329"/>
                </a:cubicBezTo>
                <a:cubicBezTo>
                  <a:pt x="568" y="335"/>
                  <a:pt x="565" y="339"/>
                  <a:pt x="561" y="344"/>
                </a:cubicBezTo>
                <a:cubicBezTo>
                  <a:pt x="561" y="345"/>
                  <a:pt x="561" y="345"/>
                  <a:pt x="561" y="346"/>
                </a:cubicBezTo>
                <a:cubicBezTo>
                  <a:pt x="563" y="350"/>
                  <a:pt x="565" y="354"/>
                  <a:pt x="568" y="358"/>
                </a:cubicBezTo>
                <a:cubicBezTo>
                  <a:pt x="569" y="361"/>
                  <a:pt x="569" y="365"/>
                  <a:pt x="567" y="366"/>
                </a:cubicBezTo>
                <a:cubicBezTo>
                  <a:pt x="561" y="370"/>
                  <a:pt x="556" y="374"/>
                  <a:pt x="550" y="378"/>
                </a:cubicBezTo>
                <a:cubicBezTo>
                  <a:pt x="548" y="380"/>
                  <a:pt x="545" y="379"/>
                  <a:pt x="542" y="377"/>
                </a:cubicBezTo>
                <a:cubicBezTo>
                  <a:pt x="539" y="373"/>
                  <a:pt x="536" y="369"/>
                  <a:pt x="533" y="366"/>
                </a:cubicBezTo>
                <a:cubicBezTo>
                  <a:pt x="532" y="365"/>
                  <a:pt x="532" y="365"/>
                  <a:pt x="531" y="365"/>
                </a:cubicBezTo>
                <a:cubicBezTo>
                  <a:pt x="526" y="367"/>
                  <a:pt x="520" y="369"/>
                  <a:pt x="514" y="369"/>
                </a:cubicBezTo>
                <a:cubicBezTo>
                  <a:pt x="513" y="369"/>
                  <a:pt x="513" y="370"/>
                  <a:pt x="513" y="371"/>
                </a:cubicBezTo>
                <a:cubicBezTo>
                  <a:pt x="511" y="375"/>
                  <a:pt x="510" y="380"/>
                  <a:pt x="509" y="384"/>
                </a:cubicBezTo>
                <a:cubicBezTo>
                  <a:pt x="508" y="388"/>
                  <a:pt x="505" y="390"/>
                  <a:pt x="502" y="389"/>
                </a:cubicBezTo>
                <a:cubicBezTo>
                  <a:pt x="496" y="388"/>
                  <a:pt x="489" y="387"/>
                  <a:pt x="482" y="386"/>
                </a:cubicBezTo>
                <a:cubicBezTo>
                  <a:pt x="479" y="385"/>
                  <a:pt x="478" y="382"/>
                  <a:pt x="478" y="379"/>
                </a:cubicBezTo>
                <a:cubicBezTo>
                  <a:pt x="478" y="374"/>
                  <a:pt x="478" y="370"/>
                  <a:pt x="479" y="365"/>
                </a:cubicBezTo>
                <a:cubicBezTo>
                  <a:pt x="479" y="364"/>
                  <a:pt x="478" y="364"/>
                  <a:pt x="478" y="363"/>
                </a:cubicBezTo>
                <a:cubicBezTo>
                  <a:pt x="472" y="361"/>
                  <a:pt x="467" y="358"/>
                  <a:pt x="463" y="354"/>
                </a:cubicBezTo>
                <a:cubicBezTo>
                  <a:pt x="462" y="354"/>
                  <a:pt x="462" y="354"/>
                  <a:pt x="461" y="354"/>
                </a:cubicBezTo>
                <a:cubicBezTo>
                  <a:pt x="457" y="356"/>
                  <a:pt x="453" y="358"/>
                  <a:pt x="448" y="361"/>
                </a:cubicBezTo>
                <a:cubicBezTo>
                  <a:pt x="446" y="362"/>
                  <a:pt x="442" y="362"/>
                  <a:pt x="441" y="360"/>
                </a:cubicBezTo>
                <a:cubicBezTo>
                  <a:pt x="437" y="354"/>
                  <a:pt x="433" y="349"/>
                  <a:pt x="429" y="343"/>
                </a:cubicBezTo>
                <a:cubicBezTo>
                  <a:pt x="427" y="341"/>
                  <a:pt x="428" y="338"/>
                  <a:pt x="430" y="336"/>
                </a:cubicBezTo>
                <a:cubicBezTo>
                  <a:pt x="434" y="332"/>
                  <a:pt x="437" y="329"/>
                  <a:pt x="441" y="326"/>
                </a:cubicBezTo>
                <a:cubicBezTo>
                  <a:pt x="442" y="325"/>
                  <a:pt x="442" y="325"/>
                  <a:pt x="441" y="324"/>
                </a:cubicBezTo>
                <a:cubicBezTo>
                  <a:pt x="439" y="319"/>
                  <a:pt x="438" y="313"/>
                  <a:pt x="438" y="307"/>
                </a:cubicBezTo>
                <a:cubicBezTo>
                  <a:pt x="437" y="306"/>
                  <a:pt x="437" y="306"/>
                  <a:pt x="436" y="306"/>
                </a:cubicBezTo>
                <a:cubicBezTo>
                  <a:pt x="432" y="304"/>
                  <a:pt x="427" y="303"/>
                  <a:pt x="423" y="302"/>
                </a:cubicBezTo>
                <a:cubicBezTo>
                  <a:pt x="419" y="301"/>
                  <a:pt x="417" y="298"/>
                  <a:pt x="418" y="295"/>
                </a:cubicBezTo>
                <a:cubicBezTo>
                  <a:pt x="419" y="289"/>
                  <a:pt x="420" y="282"/>
                  <a:pt x="421" y="275"/>
                </a:cubicBezTo>
                <a:cubicBezTo>
                  <a:pt x="421" y="272"/>
                  <a:pt x="424" y="271"/>
                  <a:pt x="428" y="271"/>
                </a:cubicBezTo>
                <a:cubicBezTo>
                  <a:pt x="432" y="271"/>
                  <a:pt x="437" y="271"/>
                  <a:pt x="442" y="272"/>
                </a:cubicBezTo>
                <a:cubicBezTo>
                  <a:pt x="443" y="272"/>
                  <a:pt x="443" y="271"/>
                  <a:pt x="443" y="271"/>
                </a:cubicBezTo>
                <a:cubicBezTo>
                  <a:pt x="446" y="265"/>
                  <a:pt x="449" y="260"/>
                  <a:pt x="453" y="256"/>
                </a:cubicBezTo>
                <a:cubicBezTo>
                  <a:pt x="453" y="255"/>
                  <a:pt x="453" y="255"/>
                  <a:pt x="453" y="254"/>
                </a:cubicBezTo>
                <a:cubicBezTo>
                  <a:pt x="451" y="250"/>
                  <a:pt x="448" y="246"/>
                  <a:pt x="446" y="242"/>
                </a:cubicBezTo>
                <a:cubicBezTo>
                  <a:pt x="444" y="239"/>
                  <a:pt x="445" y="235"/>
                  <a:pt x="447" y="234"/>
                </a:cubicBezTo>
                <a:cubicBezTo>
                  <a:pt x="453" y="230"/>
                  <a:pt x="458" y="226"/>
                  <a:pt x="464" y="222"/>
                </a:cubicBezTo>
                <a:cubicBezTo>
                  <a:pt x="466" y="220"/>
                  <a:pt x="469" y="221"/>
                  <a:pt x="471" y="223"/>
                </a:cubicBezTo>
                <a:cubicBezTo>
                  <a:pt x="475" y="227"/>
                  <a:pt x="478" y="230"/>
                  <a:pt x="481" y="234"/>
                </a:cubicBezTo>
                <a:cubicBezTo>
                  <a:pt x="481" y="235"/>
                  <a:pt x="482" y="235"/>
                  <a:pt x="483" y="234"/>
                </a:cubicBezTo>
                <a:cubicBezTo>
                  <a:pt x="488" y="232"/>
                  <a:pt x="494" y="231"/>
                  <a:pt x="500" y="231"/>
                </a:cubicBezTo>
                <a:cubicBezTo>
                  <a:pt x="501" y="230"/>
                  <a:pt x="501" y="230"/>
                  <a:pt x="501" y="229"/>
                </a:cubicBezTo>
                <a:cubicBezTo>
                  <a:pt x="503" y="225"/>
                  <a:pt x="504" y="220"/>
                  <a:pt x="505" y="216"/>
                </a:cubicBezTo>
                <a:cubicBezTo>
                  <a:pt x="506" y="213"/>
                  <a:pt x="509" y="210"/>
                  <a:pt x="512" y="211"/>
                </a:cubicBezTo>
                <a:cubicBezTo>
                  <a:pt x="518" y="212"/>
                  <a:pt x="525" y="213"/>
                  <a:pt x="532" y="214"/>
                </a:cubicBezTo>
                <a:cubicBezTo>
                  <a:pt x="535" y="214"/>
                  <a:pt x="536" y="217"/>
                  <a:pt x="536" y="221"/>
                </a:cubicBezTo>
                <a:cubicBezTo>
                  <a:pt x="536" y="225"/>
                  <a:pt x="536" y="230"/>
                  <a:pt x="535" y="235"/>
                </a:cubicBezTo>
                <a:cubicBezTo>
                  <a:pt x="535" y="236"/>
                  <a:pt x="536" y="236"/>
                  <a:pt x="536" y="237"/>
                </a:cubicBezTo>
                <a:close/>
                <a:moveTo>
                  <a:pt x="514" y="258"/>
                </a:moveTo>
                <a:cubicBezTo>
                  <a:pt x="537" y="262"/>
                  <a:pt x="553" y="284"/>
                  <a:pt x="549" y="307"/>
                </a:cubicBezTo>
                <a:cubicBezTo>
                  <a:pt x="545" y="330"/>
                  <a:pt x="523" y="346"/>
                  <a:pt x="500" y="342"/>
                </a:cubicBezTo>
                <a:cubicBezTo>
                  <a:pt x="477" y="338"/>
                  <a:pt x="461" y="316"/>
                  <a:pt x="465" y="293"/>
                </a:cubicBezTo>
                <a:cubicBezTo>
                  <a:pt x="469" y="269"/>
                  <a:pt x="491" y="254"/>
                  <a:pt x="514" y="258"/>
                </a:cubicBezTo>
                <a:close/>
                <a:moveTo>
                  <a:pt x="169" y="187"/>
                </a:moveTo>
                <a:cubicBezTo>
                  <a:pt x="214" y="187"/>
                  <a:pt x="250" y="224"/>
                  <a:pt x="250" y="269"/>
                </a:cubicBezTo>
                <a:cubicBezTo>
                  <a:pt x="250" y="314"/>
                  <a:pt x="214" y="351"/>
                  <a:pt x="169" y="351"/>
                </a:cubicBezTo>
                <a:cubicBezTo>
                  <a:pt x="124" y="351"/>
                  <a:pt x="87" y="314"/>
                  <a:pt x="87" y="269"/>
                </a:cubicBezTo>
                <a:cubicBezTo>
                  <a:pt x="87" y="224"/>
                  <a:pt x="124" y="187"/>
                  <a:pt x="169" y="187"/>
                </a:cubicBezTo>
                <a:close/>
              </a:path>
            </a:pathLst>
          </a:custGeom>
          <a:gradFill>
            <a:gsLst>
              <a:gs pos="0">
                <a:srgbClr val="0056C6">
                  <a:lumMod val="0"/>
                  <a:lumOff val="100000"/>
                </a:srgbClr>
              </a:gs>
              <a:gs pos="100000">
                <a:srgbClr val="0056C6">
                  <a:lumMod val="20000"/>
                  <a:lumOff val="80000"/>
                </a:srgb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srgbClr val="002060"/>
              </a:solidFill>
              <a:effectLst/>
              <a:uLnTx/>
              <a:uFillTx/>
              <a:latin typeface="思源宋体 CN Medium" panose="02020500000000000000" charset="-122"/>
              <a:ea typeface="思源宋体 CN Medium" panose="02020500000000000000" charset="-122"/>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687705" y="762000"/>
            <a:ext cx="708469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lang="zh-CN" dirty="0"/>
              <a:t>实施</a:t>
            </a:r>
            <a:r>
              <a:rPr lang="en-US" altLang="zh-CN" dirty="0"/>
              <a:t>“</a:t>
            </a:r>
            <a:r>
              <a:rPr lang="zh-CN" altLang="en-US" dirty="0"/>
              <a:t>十大工程</a:t>
            </a:r>
            <a:r>
              <a:rPr lang="en-US" altLang="zh-CN" dirty="0"/>
              <a:t>”</a:t>
            </a:r>
          </a:p>
        </p:txBody>
      </p:sp>
      <p:graphicFrame>
        <p:nvGraphicFramePr>
          <p:cNvPr id="2" name="表格 1"/>
          <p:cNvGraphicFramePr/>
          <p:nvPr/>
        </p:nvGraphicFramePr>
        <p:xfrm>
          <a:off x="641985" y="2049780"/>
          <a:ext cx="11160000" cy="3600000"/>
        </p:xfrm>
        <a:graphic>
          <a:graphicData uri="http://schemas.openxmlformats.org/drawingml/2006/table">
            <a:tbl>
              <a:tblPr firstRow="1" bandRow="1">
                <a:tableStyleId>{EB344D84-9AFB-497E-A393-DC336BA19D2E}</a:tableStyleId>
              </a:tblPr>
              <a:tblGrid>
                <a:gridCol w="1177925">
                  <a:extLst>
                    <a:ext uri="{9D8B030D-6E8A-4147-A177-3AD203B41FA5}">
                      <a16:colId xmlns:a16="http://schemas.microsoft.com/office/drawing/2014/main" val="20000"/>
                    </a:ext>
                  </a:extLst>
                </a:gridCol>
                <a:gridCol w="2896235">
                  <a:extLst>
                    <a:ext uri="{9D8B030D-6E8A-4147-A177-3AD203B41FA5}">
                      <a16:colId xmlns:a16="http://schemas.microsoft.com/office/drawing/2014/main" val="20001"/>
                    </a:ext>
                  </a:extLst>
                </a:gridCol>
                <a:gridCol w="2867025">
                  <a:extLst>
                    <a:ext uri="{9D8B030D-6E8A-4147-A177-3AD203B41FA5}">
                      <a16:colId xmlns:a16="http://schemas.microsoft.com/office/drawing/2014/main" val="20002"/>
                    </a:ext>
                  </a:extLst>
                </a:gridCol>
                <a:gridCol w="2578100">
                  <a:extLst>
                    <a:ext uri="{9D8B030D-6E8A-4147-A177-3AD203B41FA5}">
                      <a16:colId xmlns:a16="http://schemas.microsoft.com/office/drawing/2014/main" val="20003"/>
                    </a:ext>
                  </a:extLst>
                </a:gridCol>
                <a:gridCol w="1640715">
                  <a:extLst>
                    <a:ext uri="{9D8B030D-6E8A-4147-A177-3AD203B41FA5}">
                      <a16:colId xmlns:a16="http://schemas.microsoft.com/office/drawing/2014/main" val="20004"/>
                    </a:ext>
                  </a:extLst>
                </a:gridCol>
              </a:tblGrid>
              <a:tr h="900000">
                <a:tc>
                  <a:txBody>
                    <a:bodyPr/>
                    <a:lstStyle/>
                    <a:p>
                      <a:pPr algn="ctr">
                        <a:buNone/>
                      </a:pPr>
                      <a:r>
                        <a:rPr lang="zh-CN" altLang="en-US" sz="2000">
                          <a:latin typeface="思源黑体 CN Regular" panose="020B0500000000000000" charset="-122"/>
                          <a:ea typeface="思源黑体 CN Regular" panose="020B0500000000000000" charset="-122"/>
                        </a:rPr>
                        <a:t>序号</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实施工程</a:t>
                      </a:r>
                    </a:p>
                  </a:txBody>
                  <a:tcPr anchor="ctr"/>
                </a:tc>
                <a:tc gridSpan="3">
                  <a:txBody>
                    <a:bodyPr/>
                    <a:lstStyle/>
                    <a:p>
                      <a:pPr algn="ctr">
                        <a:buNone/>
                      </a:pPr>
                      <a:r>
                        <a:rPr lang="zh-CN" altLang="en-US" sz="2000">
                          <a:latin typeface="思源黑体 CN Regular" panose="020B0500000000000000" charset="-122"/>
                          <a:ea typeface="思源黑体 CN Regular" panose="020B0500000000000000" charset="-122"/>
                        </a:rPr>
                        <a:t>具体措施</a:t>
                      </a:r>
                    </a:p>
                  </a:txBody>
                  <a:tcPr anchor="ct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1</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工业技改提级</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noProof="0">
                          <a:ln>
                            <a:noFill/>
                          </a:ln>
                          <a:effectLst/>
                          <a:uLnTx/>
                          <a:uFillTx/>
                          <a:latin typeface="思源黑体 CN Regular" panose="020B0500000000000000" charset="-122"/>
                          <a:ea typeface="思源黑体 CN Regular" panose="020B0500000000000000" charset="-122"/>
                        </a:rPr>
                        <a:t>推动产业高端化跃升</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推动产业智能化改造</a:t>
                      </a:r>
                      <a:endPar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endParaRP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推动产业</a:t>
                      </a:r>
                    </a:p>
                    <a:p>
                      <a:pPr algn="ctr">
                        <a:buNone/>
                      </a:pPr>
                      <a:r>
                        <a:rPr lang="zh-CN" altLang="en-US" sz="2000" noProof="0">
                          <a:ln>
                            <a:noFill/>
                          </a:ln>
                          <a:effectLst/>
                          <a:uLnTx/>
                          <a:uFillTx/>
                          <a:latin typeface="思源黑体 CN Regular" panose="020B0500000000000000" charset="-122"/>
                          <a:ea typeface="思源黑体 CN Regular" panose="020B0500000000000000" charset="-122"/>
                        </a:rPr>
                        <a:t>绿色化转型</a:t>
                      </a:r>
                      <a:endPar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endParaRPr>
                    </a:p>
                  </a:txBody>
                  <a:tcPr anchor="ctr"/>
                </a:tc>
                <a:extLst>
                  <a:ext uri="{0D108BD9-81ED-4DB2-BD59-A6C34878D82A}">
                    <a16:rowId xmlns:a16="http://schemas.microsoft.com/office/drawing/2014/main" val="10001"/>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2</a:t>
                      </a:r>
                    </a:p>
                  </a:txBody>
                  <a:tcPr anchor="ctr"/>
                </a:tc>
                <a:tc>
                  <a:txBody>
                    <a:bodyPr/>
                    <a:lstStyle/>
                    <a:p>
                      <a:pPr algn="ctr">
                        <a:buNone/>
                      </a:pPr>
                      <a:r>
                        <a:rPr lang="zh-CN" altLang="en-US" sz="2000" noProof="0" dirty="0">
                          <a:ln>
                            <a:noFill/>
                          </a:ln>
                          <a:effectLst/>
                          <a:uLnTx/>
                          <a:uFillTx/>
                          <a:latin typeface="思源黑体 CN Regular" panose="020B0500000000000000" charset="-122"/>
                          <a:ea typeface="思源黑体 CN Regular" panose="020B0500000000000000" charset="-122"/>
                        </a:rPr>
                        <a:t>农业机械装备升级</a:t>
                      </a:r>
                      <a:endParaRPr kumimoji="0" lang="zh-CN" altLang="en-US" sz="2000" u="none" strike="noStrike" kern="1200" cap="none" spc="0" normalizeH="0" baseline="0" noProof="0" dirty="0">
                        <a:ln>
                          <a:noFill/>
                        </a:ln>
                        <a:effectLst/>
                        <a:uLnTx/>
                        <a:uFillTx/>
                        <a:latin typeface="思源黑体 CN Regular" panose="020B0500000000000000" charset="-122"/>
                        <a:ea typeface="思源黑体 CN Regular" panose="020B0500000000000000" charset="-122"/>
                      </a:endParaRP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优化农机装备结构</a:t>
                      </a:r>
                      <a:endPar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endParaRP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补齐粮食烘干设施</a:t>
                      </a:r>
                    </a:p>
                    <a:p>
                      <a:pPr algn="ctr">
                        <a:buNone/>
                      </a:pPr>
                      <a:r>
                        <a:rPr lang="zh-CN" altLang="en-US" sz="2000" noProof="0">
                          <a:ln>
                            <a:noFill/>
                          </a:ln>
                          <a:effectLst/>
                          <a:uLnTx/>
                          <a:uFillTx/>
                          <a:latin typeface="思源黑体 CN Regular" panose="020B0500000000000000" charset="-122"/>
                          <a:ea typeface="思源黑体 CN Regular" panose="020B0500000000000000" charset="-122"/>
                        </a:rPr>
                        <a:t>装备短板</a:t>
                      </a:r>
                      <a:endPar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endParaRPr>
                    </a:p>
                  </a:txBody>
                  <a:tcPr anchor="ctr"/>
                </a:tc>
                <a:tc>
                  <a:txBody>
                    <a:bodyPr/>
                    <a:lstStyle/>
                    <a:p>
                      <a:pPr algn="ctr">
                        <a:buNone/>
                      </a:pPr>
                      <a:endParaRPr lang="zh-CN" altLang="en-US" sz="2000">
                        <a:latin typeface="思源黑体 CN Regular" panose="020B0500000000000000" charset="-122"/>
                        <a:ea typeface="思源黑体 CN Regular" panose="020B0500000000000000" charset="-122"/>
                      </a:endParaRPr>
                    </a:p>
                  </a:txBody>
                  <a:tcPr anchor="ctr"/>
                </a:tc>
                <a:extLst>
                  <a:ext uri="{0D108BD9-81ED-4DB2-BD59-A6C34878D82A}">
                    <a16:rowId xmlns:a16="http://schemas.microsoft.com/office/drawing/2014/main" val="10002"/>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noProof="0" dirty="0">
                          <a:ln>
                            <a:noFill/>
                          </a:ln>
                          <a:effectLst/>
                          <a:uLnTx/>
                          <a:uFillTx/>
                          <a:latin typeface="思源黑体 CN Regular" panose="020B0500000000000000" charset="-122"/>
                          <a:ea typeface="思源黑体 CN Regular" panose="020B0500000000000000" charset="-122"/>
                        </a:rPr>
                        <a:t>交通运输设备绿色转型</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推动客运设备转型提能</a:t>
                      </a:r>
                      <a:endPar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endParaRP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推动运输装备</a:t>
                      </a:r>
                    </a:p>
                    <a:p>
                      <a:pPr algn="ctr">
                        <a:buNone/>
                      </a:pPr>
                      <a:r>
                        <a:rPr lang="zh-CN" altLang="en-US" sz="2000" noProof="0">
                          <a:ln>
                            <a:noFill/>
                          </a:ln>
                          <a:effectLst/>
                          <a:uLnTx/>
                          <a:uFillTx/>
                          <a:latin typeface="思源黑体 CN Regular" panose="020B0500000000000000" charset="-122"/>
                          <a:ea typeface="思源黑体 CN Regular" panose="020B0500000000000000" charset="-122"/>
                        </a:rPr>
                        <a:t>降碳提效</a:t>
                      </a:r>
                      <a:endPar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endParaRPr>
                    </a:p>
                  </a:txBody>
                  <a:tcPr anchor="ctr"/>
                </a:tc>
                <a:tc>
                  <a:txBody>
                    <a:bodyPr/>
                    <a:lstStyle/>
                    <a:p>
                      <a:pPr algn="ctr">
                        <a:buNone/>
                      </a:pPr>
                      <a:endParaRPr lang="zh-CN" altLang="en-US" sz="2000">
                        <a:latin typeface="思源黑体 CN Regular" panose="020B0500000000000000" charset="-122"/>
                        <a:ea typeface="思源黑体 CN Regular" panose="020B0500000000000000" charset="-122"/>
                      </a:endParaRPr>
                    </a:p>
                  </a:txBody>
                  <a:tcPr anchor="ctr"/>
                </a:tc>
                <a:extLst>
                  <a:ext uri="{0D108BD9-81ED-4DB2-BD59-A6C34878D82A}">
                    <a16:rowId xmlns:a16="http://schemas.microsoft.com/office/drawing/2014/main" val="10003"/>
                  </a:ext>
                </a:extLst>
              </a:tr>
            </a:tbl>
          </a:graphicData>
        </a:graphic>
      </p:graphicFrame>
      <p:graphicFrame>
        <p:nvGraphicFramePr>
          <p:cNvPr id="3" name="表格 2"/>
          <p:cNvGraphicFramePr/>
          <p:nvPr/>
        </p:nvGraphicFramePr>
        <p:xfrm>
          <a:off x="273685" y="2049780"/>
          <a:ext cx="11160000" cy="3599590"/>
        </p:xfrm>
        <a:graphic>
          <a:graphicData uri="http://schemas.openxmlformats.org/drawingml/2006/table">
            <a:tbl>
              <a:tblPr firstRow="1" bandRow="1">
                <a:tableStyleId>{EB344D84-9AFB-497E-A393-DC336BA19D2E}</a:tableStyleId>
              </a:tblPr>
              <a:tblGrid>
                <a:gridCol w="932815">
                  <a:extLst>
                    <a:ext uri="{9D8B030D-6E8A-4147-A177-3AD203B41FA5}">
                      <a16:colId xmlns:a16="http://schemas.microsoft.com/office/drawing/2014/main" val="20000"/>
                    </a:ext>
                  </a:extLst>
                </a:gridCol>
                <a:gridCol w="2881630">
                  <a:extLst>
                    <a:ext uri="{9D8B030D-6E8A-4147-A177-3AD203B41FA5}">
                      <a16:colId xmlns:a16="http://schemas.microsoft.com/office/drawing/2014/main" val="20001"/>
                    </a:ext>
                  </a:extLst>
                </a:gridCol>
                <a:gridCol w="2896235">
                  <a:extLst>
                    <a:ext uri="{9D8B030D-6E8A-4147-A177-3AD203B41FA5}">
                      <a16:colId xmlns:a16="http://schemas.microsoft.com/office/drawing/2014/main" val="20002"/>
                    </a:ext>
                  </a:extLst>
                </a:gridCol>
                <a:gridCol w="2649855">
                  <a:extLst>
                    <a:ext uri="{9D8B030D-6E8A-4147-A177-3AD203B41FA5}">
                      <a16:colId xmlns:a16="http://schemas.microsoft.com/office/drawing/2014/main" val="20003"/>
                    </a:ext>
                  </a:extLst>
                </a:gridCol>
                <a:gridCol w="1799465">
                  <a:extLst>
                    <a:ext uri="{9D8B030D-6E8A-4147-A177-3AD203B41FA5}">
                      <a16:colId xmlns:a16="http://schemas.microsoft.com/office/drawing/2014/main" val="20004"/>
                    </a:ext>
                  </a:extLst>
                </a:gridCol>
              </a:tblGrid>
              <a:tr h="899795">
                <a:tc>
                  <a:txBody>
                    <a:bodyPr/>
                    <a:lstStyle/>
                    <a:p>
                      <a:pPr algn="ctr">
                        <a:buNone/>
                      </a:pPr>
                      <a:r>
                        <a:rPr lang="zh-CN" altLang="en-US" sz="2000">
                          <a:latin typeface="思源黑体 CN Regular" panose="020B0500000000000000" charset="-122"/>
                          <a:ea typeface="思源黑体 CN Regular" panose="020B0500000000000000" charset="-122"/>
                        </a:rPr>
                        <a:t>序号</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实施工程</a:t>
                      </a:r>
                    </a:p>
                  </a:txBody>
                  <a:tcPr anchor="ctr"/>
                </a:tc>
                <a:tc gridSpan="3">
                  <a:txBody>
                    <a:bodyPr/>
                    <a:lstStyle/>
                    <a:p>
                      <a:pPr algn="ctr">
                        <a:buNone/>
                      </a:pPr>
                      <a:r>
                        <a:rPr lang="zh-CN" altLang="en-US" sz="2000">
                          <a:latin typeface="思源黑体 CN Regular" panose="020B0500000000000000" charset="-122"/>
                          <a:ea typeface="思源黑体 CN Regular" panose="020B0500000000000000" charset="-122"/>
                        </a:rPr>
                        <a:t>具体措施</a:t>
                      </a:r>
                    </a:p>
                  </a:txBody>
                  <a:tcPr anchor="ct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899795">
                <a:tc>
                  <a:txBody>
                    <a:bodyPr/>
                    <a:lstStyle/>
                    <a:p>
                      <a:pPr algn="ctr">
                        <a:buNone/>
                      </a:pPr>
                      <a:r>
                        <a:rPr lang="en-US" altLang="zh-CN" sz="2000">
                          <a:latin typeface="思源黑体 CN Regular" panose="020B0500000000000000" charset="-122"/>
                          <a:ea typeface="思源黑体 CN Regular" panose="020B0500000000000000" charset="-122"/>
                        </a:rPr>
                        <a:t>4</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建筑和市政基础设施设备更新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noProof="0">
                          <a:ln>
                            <a:noFill/>
                          </a:ln>
                          <a:effectLst/>
                          <a:uLnTx/>
                          <a:uFillTx/>
                          <a:latin typeface="思源黑体 CN Regular" panose="020B0500000000000000" charset="-122"/>
                          <a:ea typeface="思源黑体 CN Regular" panose="020B0500000000000000" charset="-122"/>
                        </a:rPr>
                        <a:t>推进建筑设施设备更新</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推进市政基础设施</a:t>
                      </a:r>
                    </a:p>
                    <a:p>
                      <a:pPr algn="ctr">
                        <a:buNone/>
                      </a:pPr>
                      <a:r>
                        <a:rPr lang="zh-CN" altLang="en-US" sz="2000" noProof="0">
                          <a:ln>
                            <a:noFill/>
                          </a:ln>
                          <a:effectLst/>
                          <a:uLnTx/>
                          <a:uFillTx/>
                          <a:latin typeface="思源黑体 CN Regular" panose="020B0500000000000000" charset="-122"/>
                          <a:ea typeface="思源黑体 CN Regular" panose="020B0500000000000000" charset="-122"/>
                        </a:rPr>
                        <a:t>设备更新</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推动产业</a:t>
                      </a:r>
                    </a:p>
                    <a:p>
                      <a:pPr algn="ctr">
                        <a:buNone/>
                      </a:pPr>
                      <a:r>
                        <a:rPr lang="zh-CN" altLang="en-US" sz="2000" noProof="0">
                          <a:ln>
                            <a:noFill/>
                          </a:ln>
                          <a:effectLst/>
                          <a:uLnTx/>
                          <a:uFillTx/>
                          <a:latin typeface="思源黑体 CN Regular" panose="020B0500000000000000" charset="-122"/>
                          <a:ea typeface="思源黑体 CN Regular" panose="020B0500000000000000" charset="-122"/>
                        </a:rPr>
                        <a:t>绿色化转型</a:t>
                      </a:r>
                      <a:endPar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endParaRPr>
                    </a:p>
                  </a:txBody>
                  <a:tcPr anchor="ctr"/>
                </a:tc>
                <a:extLst>
                  <a:ext uri="{0D108BD9-81ED-4DB2-BD59-A6C34878D82A}">
                    <a16:rowId xmlns:a16="http://schemas.microsoft.com/office/drawing/2014/main" val="10001"/>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5</a:t>
                      </a:r>
                    </a:p>
                  </a:txBody>
                  <a:tcPr anchor="ctr"/>
                </a:tc>
                <a:tc>
                  <a:txBody>
                    <a:bodyPr/>
                    <a:lstStyle/>
                    <a:p>
                      <a:pPr algn="ctr">
                        <a:buNone/>
                      </a:pPr>
                      <a:r>
                        <a:rPr lang="zh-CN" altLang="en-US" sz="2000" noProof="0" dirty="0">
                          <a:ln>
                            <a:noFill/>
                          </a:ln>
                          <a:effectLst/>
                          <a:uLnTx/>
                          <a:uFillTx/>
                          <a:latin typeface="思源黑体 CN Regular" panose="020B0500000000000000" charset="-122"/>
                          <a:ea typeface="思源黑体 CN Regular" panose="020B0500000000000000" charset="-122"/>
                        </a:rPr>
                        <a:t>教体文旅设施更新</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教育设备标准化更新</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体育设施智慧化水平</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文旅设施设备更新提升</a:t>
                      </a:r>
                    </a:p>
                  </a:txBody>
                  <a:tcPr anchor="ctr"/>
                </a:tc>
                <a:extLst>
                  <a:ext uri="{0D108BD9-81ED-4DB2-BD59-A6C34878D82A}">
                    <a16:rowId xmlns:a16="http://schemas.microsoft.com/office/drawing/2014/main" val="10002"/>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noProof="0" dirty="0">
                          <a:ln>
                            <a:noFill/>
                          </a:ln>
                          <a:effectLst/>
                          <a:uLnTx/>
                          <a:uFillTx/>
                          <a:latin typeface="思源黑体 CN Regular" panose="020B0500000000000000" charset="-122"/>
                          <a:ea typeface="思源黑体 CN Regular" panose="020B0500000000000000" charset="-122"/>
                        </a:rPr>
                        <a:t>医疗设备更新</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扩充优质医疗资源布局</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强化基层医疗卫生服务网底</a:t>
                      </a:r>
                    </a:p>
                  </a:txBody>
                  <a:tcPr anchor="ctr"/>
                </a:tc>
                <a:tc>
                  <a:txBody>
                    <a:bodyPr/>
                    <a:lstStyle/>
                    <a:p>
                      <a:pPr algn="ctr">
                        <a:buNone/>
                      </a:pPr>
                      <a:endParaRPr lang="zh-CN" altLang="en-US" sz="2000">
                        <a:latin typeface="思源黑体 CN Regular" panose="020B0500000000000000" charset="-122"/>
                        <a:ea typeface="思源黑体 CN Regular" panose="020B0500000000000000" charset="-122"/>
                      </a:endParaRPr>
                    </a:p>
                  </a:txBody>
                  <a:tcPr anchor="ctr"/>
                </a:tc>
                <a:extLst>
                  <a:ext uri="{0D108BD9-81ED-4DB2-BD59-A6C34878D82A}">
                    <a16:rowId xmlns:a16="http://schemas.microsoft.com/office/drawing/2014/main" val="10003"/>
                  </a:ext>
                </a:extLst>
              </a:tr>
            </a:tbl>
          </a:graphicData>
        </a:graphic>
      </p:graphicFrame>
      <p:graphicFrame>
        <p:nvGraphicFramePr>
          <p:cNvPr id="4" name="表格 3"/>
          <p:cNvGraphicFramePr/>
          <p:nvPr/>
        </p:nvGraphicFramePr>
        <p:xfrm>
          <a:off x="641985" y="1600200"/>
          <a:ext cx="11160000" cy="4499795"/>
        </p:xfrm>
        <a:graphic>
          <a:graphicData uri="http://schemas.openxmlformats.org/drawingml/2006/table">
            <a:tbl>
              <a:tblPr firstRow="1" bandRow="1">
                <a:tableStyleId>{EB344D84-9AFB-497E-A393-DC336BA19D2E}</a:tableStyleId>
              </a:tblPr>
              <a:tblGrid>
                <a:gridCol w="1177925">
                  <a:extLst>
                    <a:ext uri="{9D8B030D-6E8A-4147-A177-3AD203B41FA5}">
                      <a16:colId xmlns:a16="http://schemas.microsoft.com/office/drawing/2014/main" val="20000"/>
                    </a:ext>
                  </a:extLst>
                </a:gridCol>
                <a:gridCol w="2896235">
                  <a:extLst>
                    <a:ext uri="{9D8B030D-6E8A-4147-A177-3AD203B41FA5}">
                      <a16:colId xmlns:a16="http://schemas.microsoft.com/office/drawing/2014/main" val="20001"/>
                    </a:ext>
                  </a:extLst>
                </a:gridCol>
                <a:gridCol w="2867025">
                  <a:extLst>
                    <a:ext uri="{9D8B030D-6E8A-4147-A177-3AD203B41FA5}">
                      <a16:colId xmlns:a16="http://schemas.microsoft.com/office/drawing/2014/main" val="20002"/>
                    </a:ext>
                  </a:extLst>
                </a:gridCol>
                <a:gridCol w="2578100">
                  <a:extLst>
                    <a:ext uri="{9D8B030D-6E8A-4147-A177-3AD203B41FA5}">
                      <a16:colId xmlns:a16="http://schemas.microsoft.com/office/drawing/2014/main" val="20003"/>
                    </a:ext>
                  </a:extLst>
                </a:gridCol>
                <a:gridCol w="1640715">
                  <a:extLst>
                    <a:ext uri="{9D8B030D-6E8A-4147-A177-3AD203B41FA5}">
                      <a16:colId xmlns:a16="http://schemas.microsoft.com/office/drawing/2014/main" val="20004"/>
                    </a:ext>
                  </a:extLst>
                </a:gridCol>
              </a:tblGrid>
              <a:tr h="899795">
                <a:tc>
                  <a:txBody>
                    <a:bodyPr/>
                    <a:lstStyle/>
                    <a:p>
                      <a:pPr algn="ctr">
                        <a:buNone/>
                      </a:pPr>
                      <a:r>
                        <a:rPr lang="zh-CN" altLang="en-US" sz="2000">
                          <a:latin typeface="思源黑体 CN Regular" panose="020B0500000000000000" charset="-122"/>
                          <a:ea typeface="思源黑体 CN Regular" panose="020B0500000000000000" charset="-122"/>
                        </a:rPr>
                        <a:t>序号</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实施工程</a:t>
                      </a:r>
                    </a:p>
                  </a:txBody>
                  <a:tcPr anchor="ctr"/>
                </a:tc>
                <a:tc gridSpan="3">
                  <a:txBody>
                    <a:bodyPr/>
                    <a:lstStyle/>
                    <a:p>
                      <a:pPr algn="ctr">
                        <a:buNone/>
                      </a:pPr>
                      <a:r>
                        <a:rPr lang="zh-CN" altLang="en-US" sz="2000">
                          <a:latin typeface="思源黑体 CN Regular" panose="020B0500000000000000" charset="-122"/>
                          <a:ea typeface="思源黑体 CN Regular" panose="020B0500000000000000" charset="-122"/>
                        </a:rPr>
                        <a:t>具体措施</a:t>
                      </a:r>
                    </a:p>
                  </a:txBody>
                  <a:tcPr anchor="ct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7</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消费品以旧换新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noProof="0">
                          <a:ln>
                            <a:noFill/>
                          </a:ln>
                          <a:effectLst/>
                          <a:uLnTx/>
                          <a:uFillTx/>
                          <a:latin typeface="思源黑体 CN Regular" panose="020B0500000000000000" charset="-122"/>
                          <a:ea typeface="思源黑体 CN Regular" panose="020B0500000000000000" charset="-122"/>
                        </a:rPr>
                        <a:t>汽车换“能”</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家电换“智”</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家装消费品“焕新”</a:t>
                      </a:r>
                    </a:p>
                  </a:txBody>
                  <a:tcPr anchor="ctr"/>
                </a:tc>
                <a:extLst>
                  <a:ext uri="{0D108BD9-81ED-4DB2-BD59-A6C34878D82A}">
                    <a16:rowId xmlns:a16="http://schemas.microsoft.com/office/drawing/2014/main" val="10001"/>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8</a:t>
                      </a:r>
                    </a:p>
                  </a:txBody>
                  <a:tcPr anchor="ctr"/>
                </a:tc>
                <a:tc>
                  <a:txBody>
                    <a:bodyPr/>
                    <a:lstStyle/>
                    <a:p>
                      <a:pPr algn="ctr">
                        <a:buNone/>
                      </a:pPr>
                      <a:r>
                        <a:rPr lang="zh-CN" altLang="en-US" sz="2000" noProof="0" dirty="0">
                          <a:ln>
                            <a:noFill/>
                          </a:ln>
                          <a:effectLst/>
                          <a:uLnTx/>
                          <a:uFillTx/>
                          <a:latin typeface="思源黑体 CN Regular" panose="020B0500000000000000" charset="-122"/>
                          <a:ea typeface="思源黑体 CN Regular" panose="020B0500000000000000" charset="-122"/>
                        </a:rPr>
                        <a:t>高品质供给升级</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着力提升先进产能占比</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着力提升优质产品品质</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着力提升产业创新能力</a:t>
                      </a:r>
                    </a:p>
                  </a:txBody>
                  <a:tcPr anchor="ctr"/>
                </a:tc>
                <a:extLst>
                  <a:ext uri="{0D108BD9-81ED-4DB2-BD59-A6C34878D82A}">
                    <a16:rowId xmlns:a16="http://schemas.microsoft.com/office/drawing/2014/main" val="10002"/>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noProof="0" dirty="0">
                          <a:ln>
                            <a:noFill/>
                          </a:ln>
                          <a:effectLst/>
                          <a:uLnTx/>
                          <a:uFillTx/>
                          <a:latin typeface="思源黑体 CN Regular" panose="020B0500000000000000" charset="-122"/>
                          <a:ea typeface="思源黑体 CN Regular" panose="020B0500000000000000" charset="-122"/>
                        </a:rPr>
                        <a:t>高效能循环利用</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完善废旧物资回收体系</a:t>
                      </a:r>
                    </a:p>
                  </a:txBody>
                  <a:tcPr anchor="ctr"/>
                </a:tc>
                <a:tc>
                  <a:txBody>
                    <a:bodyPr/>
                    <a:lstStyle/>
                    <a:p>
                      <a:pPr algn="ctr">
                        <a:buNone/>
                      </a:pPr>
                      <a:r>
                        <a:rPr lang="zh-CN" altLang="en-US" sz="2000" noProof="0">
                          <a:ln>
                            <a:noFill/>
                          </a:ln>
                          <a:effectLst/>
                          <a:uLnTx/>
                          <a:uFillTx/>
                          <a:latin typeface="思源黑体 CN Regular" panose="020B0500000000000000" charset="-122"/>
                          <a:ea typeface="思源黑体 CN Regular" panose="020B0500000000000000" charset="-122"/>
                        </a:rPr>
                        <a:t>支持二手车流通交易</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资源高水平再生利用</a:t>
                      </a:r>
                    </a:p>
                  </a:txBody>
                  <a:tcPr anchor="ctr"/>
                </a:tc>
                <a:extLst>
                  <a:ext uri="{0D108BD9-81ED-4DB2-BD59-A6C34878D82A}">
                    <a16:rowId xmlns:a16="http://schemas.microsoft.com/office/drawing/2014/main" val="10003"/>
                  </a:ext>
                </a:extLst>
              </a:tr>
              <a:tr h="900000">
                <a:tc>
                  <a:txBody>
                    <a:bodyPr/>
                    <a:lstStyle/>
                    <a:p>
                      <a:pPr algn="ctr">
                        <a:buNone/>
                      </a:pPr>
                      <a:r>
                        <a:rPr lang="en-US" altLang="zh-CN" sz="2000">
                          <a:latin typeface="思源黑体 CN Regular" panose="020B0500000000000000" charset="-122"/>
                          <a:ea typeface="思源黑体 CN Regular" panose="020B0500000000000000" charset="-122"/>
                        </a:rPr>
                        <a:t>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noProof="0" dirty="0">
                          <a:ln>
                            <a:noFill/>
                          </a:ln>
                          <a:effectLst/>
                          <a:uLnTx/>
                          <a:uFillTx/>
                          <a:latin typeface="思源黑体 CN Regular" panose="020B0500000000000000" charset="-122"/>
                          <a:ea typeface="思源黑体 CN Regular" panose="020B0500000000000000" charset="-122"/>
                        </a:rPr>
                        <a:t>全方位标准提升</a:t>
                      </a:r>
                    </a:p>
                  </a:txBody>
                  <a:tcPr anchor="ctr"/>
                </a:tc>
                <a:tc>
                  <a:txBody>
                    <a:bodyPr/>
                    <a:lstStyle/>
                    <a:p>
                      <a:pPr algn="ctr">
                        <a:buNone/>
                      </a:pPr>
                      <a:r>
                        <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rPr>
                        <a:t>能耗排放技术标准制修订</a:t>
                      </a:r>
                    </a:p>
                  </a:txBody>
                  <a:tcPr anchor="ctr"/>
                </a:tc>
                <a:tc>
                  <a:txBody>
                    <a:bodyPr/>
                    <a:lstStyle/>
                    <a:p>
                      <a:pPr algn="ctr">
                        <a:buNone/>
                      </a:pPr>
                      <a:r>
                        <a:rPr kumimoji="0" lang="zh-CN" altLang="en-US" sz="2000" u="none" strike="noStrike" kern="1200" cap="none" spc="0" normalizeH="0" baseline="0" noProof="0">
                          <a:ln>
                            <a:noFill/>
                          </a:ln>
                          <a:effectLst/>
                          <a:uLnTx/>
                          <a:uFillTx/>
                          <a:latin typeface="思源黑体 CN Regular" panose="020B0500000000000000" charset="-122"/>
                          <a:ea typeface="思源黑体 CN Regular" panose="020B0500000000000000" charset="-122"/>
                        </a:rPr>
                        <a:t>消费品标准制修订</a:t>
                      </a:r>
                    </a:p>
                  </a:txBody>
                  <a:tcPr anchor="ctr"/>
                </a:tc>
                <a:tc>
                  <a:txBody>
                    <a:bodyPr/>
                    <a:lstStyle/>
                    <a:p>
                      <a:pPr algn="ctr">
                        <a:buNone/>
                      </a:pPr>
                      <a:r>
                        <a:rPr lang="zh-CN" altLang="en-US" sz="2000">
                          <a:latin typeface="思源黑体 CN Regular" panose="020B0500000000000000" charset="-122"/>
                          <a:ea typeface="思源黑体 CN Regular" panose="020B0500000000000000" charset="-122"/>
                        </a:rPr>
                        <a:t>强化循环利用标准引领</a:t>
                      </a:r>
                    </a:p>
                  </a:txBody>
                  <a:tcPr anchor="ct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10;&#10;描述已自动生成"/>
          <p:cNvPicPr>
            <a:picLocks noChangeAspect="1"/>
          </p:cNvPicPr>
          <p:nvPr/>
        </p:nvPicPr>
        <p:blipFill rotWithShape="1">
          <a:blip r:embed="rId12">
            <a:extLst>
              <a:ext uri="{28A0092B-C50C-407E-A947-70E740481C1C}">
                <a14:useLocalDpi xmlns:a14="http://schemas.microsoft.com/office/drawing/2010/main" val="0"/>
              </a:ext>
            </a:extLst>
          </a:blip>
          <a:srcRect l="18736" r="1286" b="39199"/>
          <a:stretch>
            <a:fillRect/>
          </a:stretch>
        </p:blipFill>
        <p:spPr>
          <a:xfrm rot="21121497">
            <a:off x="-254331" y="2104312"/>
            <a:ext cx="12852976" cy="5559657"/>
          </a:xfrm>
          <a:custGeom>
            <a:avLst/>
            <a:gdLst>
              <a:gd name="connsiteX0" fmla="*/ 12852976 w 12852976"/>
              <a:gd name="connsiteY0" fmla="*/ 0 h 5559657"/>
              <a:gd name="connsiteX1" fmla="*/ 12074086 w 12852976"/>
              <a:gd name="connsiteY1" fmla="*/ 5559657 h 5559657"/>
              <a:gd name="connsiteX2" fmla="*/ 0 w 12852976"/>
              <a:gd name="connsiteY2" fmla="*/ 3868116 h 5559657"/>
              <a:gd name="connsiteX3" fmla="*/ 541911 w 12852976"/>
              <a:gd name="connsiteY3" fmla="*/ 0 h 5559657"/>
            </a:gdLst>
            <a:ahLst/>
            <a:cxnLst>
              <a:cxn ang="0">
                <a:pos x="connsiteX0" y="connsiteY0"/>
              </a:cxn>
              <a:cxn ang="0">
                <a:pos x="connsiteX1" y="connsiteY1"/>
              </a:cxn>
              <a:cxn ang="0">
                <a:pos x="connsiteX2" y="connsiteY2"/>
              </a:cxn>
              <a:cxn ang="0">
                <a:pos x="connsiteX3" y="connsiteY3"/>
              </a:cxn>
            </a:cxnLst>
            <a:rect l="l" t="t" r="r" b="b"/>
            <a:pathLst>
              <a:path w="12852976" h="5559657">
                <a:moveTo>
                  <a:pt x="12852976" y="0"/>
                </a:moveTo>
                <a:lnTo>
                  <a:pt x="12074086" y="5559657"/>
                </a:lnTo>
                <a:lnTo>
                  <a:pt x="0" y="3868116"/>
                </a:lnTo>
                <a:lnTo>
                  <a:pt x="541911" y="0"/>
                </a:lnTo>
                <a:close/>
              </a:path>
            </a:pathLst>
          </a:custGeom>
          <a:effectLst>
            <a:outerShdw blurRad="190500" dist="76200" dir="16200000" rotWithShape="0">
              <a:srgbClr val="FE391F">
                <a:lumMod val="75000"/>
                <a:alpha val="40000"/>
              </a:srgbClr>
            </a:outerShdw>
          </a:effectLst>
        </p:spPr>
      </p:pic>
      <p:pic>
        <p:nvPicPr>
          <p:cNvPr id="100" name="图片 99"/>
          <p:cNvPicPr/>
          <p:nvPr/>
        </p:nvPicPr>
        <p:blipFill>
          <a:blip r:embed="rId13"/>
          <a:stretch>
            <a:fillRect/>
          </a:stretch>
        </p:blipFill>
        <p:spPr>
          <a:xfrm>
            <a:off x="610870" y="1665605"/>
            <a:ext cx="4107180" cy="4303395"/>
          </a:xfrm>
          <a:prstGeom prst="rect">
            <a:avLst/>
          </a:prstGeom>
          <a:noFill/>
          <a:ln w="9525">
            <a:noFill/>
          </a:ln>
        </p:spPr>
      </p:pic>
      <p:sp>
        <p:nvSpPr>
          <p:cNvPr id="29" name="矩形: 圆角 28"/>
          <p:cNvSpPr/>
          <p:nvPr/>
        </p:nvSpPr>
        <p:spPr>
          <a:xfrm>
            <a:off x="5146675" y="1656715"/>
            <a:ext cx="6672580" cy="5431155"/>
          </a:xfrm>
          <a:prstGeom prst="roundRect">
            <a:avLst>
              <a:gd name="adj" fmla="val 3461"/>
            </a:avLst>
          </a:prstGeom>
          <a:gradFill flip="none" rotWithShape="1">
            <a:gsLst>
              <a:gs pos="0">
                <a:srgbClr val="E8F4FC"/>
              </a:gs>
              <a:gs pos="100000">
                <a:srgbClr val="E8F4FC">
                  <a:alpha val="0"/>
                </a:srgbClr>
              </a:gs>
            </a:gsLst>
            <a:lin ang="5400000" scaled="1"/>
            <a:tileRect/>
          </a:gradFill>
          <a:ln w="12700" cap="flat" cmpd="sng" algn="ctr">
            <a:noFill/>
            <a:prstDash val="solid"/>
            <a:miter lim="800000"/>
          </a:ln>
          <a:effectLst/>
        </p:spPr>
        <p:txBody>
          <a:bodyPr rtlCol="0" anchor="ctr"/>
          <a:lstStyle/>
          <a:p>
            <a:pPr algn="ctr"/>
            <a:endParaRPr lang="zh-CN" altLang="en-US">
              <a:solidFill>
                <a:srgbClr val="FFFFFF"/>
              </a:solidFill>
              <a:latin typeface="Verdana" panose="020B0604030504040204" pitchFamily="34" charset="0"/>
              <a:ea typeface="微软雅黑" panose="020B0503020204020204" charset="-122"/>
            </a:endParaRPr>
          </a:p>
        </p:txBody>
      </p:sp>
      <p:sp>
        <p:nvSpPr>
          <p:cNvPr id="5" name="文本框 4"/>
          <p:cNvSpPr txBox="1"/>
          <p:nvPr/>
        </p:nvSpPr>
        <p:spPr>
          <a:xfrm>
            <a:off x="1017905" y="1037590"/>
            <a:ext cx="10304145" cy="398780"/>
          </a:xfrm>
          <a:prstGeom prst="rect">
            <a:avLst/>
          </a:prstGeom>
          <a:noFill/>
        </p:spPr>
        <p:txBody>
          <a:bodyPr wrap="square">
            <a:spAutoFit/>
          </a:bodyPr>
          <a:lstStyle/>
          <a:p>
            <a:pPr algn="ctr" defTabSz="913765" fontAlgn="base">
              <a:spcBef>
                <a:spcPct val="0"/>
              </a:spcBef>
              <a:defRPr/>
            </a:pPr>
            <a:r>
              <a:rPr lang="zh-CN" altLang="en-US" sz="2000" b="1" kern="100" dirty="0">
                <a:solidFill>
                  <a:srgbClr val="002060"/>
                </a:solidFill>
                <a:latin typeface="微软雅黑" panose="020B0503020204020204" charset="-122"/>
                <a:ea typeface="微软雅黑" panose="020B0503020204020204" charset="-122"/>
                <a:cs typeface="Verdana" panose="020B0604030504040204" pitchFamily="34" charset="0"/>
              </a:rPr>
              <a:t>我国新一轮的设备更新工作加速推进，设备更新和以旧换新成为中央顶层推动的重要议题</a:t>
            </a:r>
          </a:p>
        </p:txBody>
      </p:sp>
      <p:grpSp>
        <p:nvGrpSpPr>
          <p:cNvPr id="10" name="组合 9"/>
          <p:cNvGrpSpPr/>
          <p:nvPr/>
        </p:nvGrpSpPr>
        <p:grpSpPr>
          <a:xfrm>
            <a:off x="5444075" y="2618105"/>
            <a:ext cx="5599210" cy="2178050"/>
            <a:chOff x="8573" y="4361"/>
            <a:chExt cx="8818" cy="3430"/>
          </a:xfrm>
        </p:grpSpPr>
        <p:grpSp>
          <p:nvGrpSpPr>
            <p:cNvPr id="9" name="组合 8"/>
            <p:cNvGrpSpPr/>
            <p:nvPr/>
          </p:nvGrpSpPr>
          <p:grpSpPr>
            <a:xfrm>
              <a:off x="8573" y="4361"/>
              <a:ext cx="8738" cy="778"/>
              <a:chOff x="8579" y="4429"/>
              <a:chExt cx="8981" cy="778"/>
            </a:xfrm>
          </p:grpSpPr>
          <p:sp>
            <p:nvSpPr>
              <p:cNvPr id="33" name="矩形: 圆角 32"/>
              <p:cNvSpPr/>
              <p:nvPr>
                <p:custDataLst>
                  <p:tags r:id="rId8"/>
                </p:custDataLst>
              </p:nvPr>
            </p:nvSpPr>
            <p:spPr>
              <a:xfrm>
                <a:off x="8579" y="4429"/>
                <a:ext cx="8812" cy="662"/>
              </a:xfrm>
              <a:prstGeom prst="roundRect">
                <a:avLst>
                  <a:gd name="adj" fmla="val 50000"/>
                </a:avLst>
              </a:prstGeom>
              <a:gradFill flip="none" rotWithShape="1">
                <a:gsLst>
                  <a:gs pos="100000">
                    <a:srgbClr val="EEC988"/>
                  </a:gs>
                  <a:gs pos="0">
                    <a:srgbClr val="CB954D"/>
                  </a:gs>
                </a:gsLst>
                <a:lin ang="16200000" scaled="1"/>
              </a:gradFill>
              <a:ln w="12700" cap="flat" cmpd="sng" algn="ctr">
                <a:noFill/>
                <a:prstDash val="solid"/>
                <a:miter lim="800000"/>
              </a:ln>
              <a:effectLst/>
            </p:spPr>
            <p:txBody>
              <a:bodyPr rtlCol="0" anchor="ctr"/>
              <a:lstStyle/>
              <a:p>
                <a:pPr algn="ctr"/>
                <a:endParaRPr lang="zh-CN" altLang="en-US">
                  <a:solidFill>
                    <a:srgbClr val="FFFFFF"/>
                  </a:solidFill>
                  <a:latin typeface="Verdana" panose="020B0604030504040204" pitchFamily="34" charset="0"/>
                  <a:ea typeface="微软雅黑" panose="020B0503020204020204" charset="-122"/>
                </a:endParaRPr>
              </a:p>
            </p:txBody>
          </p:sp>
          <p:sp>
            <p:nvSpPr>
              <p:cNvPr id="35" name="文本框 34"/>
              <p:cNvSpPr txBox="1"/>
              <p:nvPr>
                <p:custDataLst>
                  <p:tags r:id="rId9"/>
                </p:custDataLst>
              </p:nvPr>
            </p:nvSpPr>
            <p:spPr>
              <a:xfrm>
                <a:off x="8782" y="4451"/>
                <a:ext cx="8778" cy="756"/>
              </a:xfrm>
              <a:prstGeom prst="rect">
                <a:avLst/>
              </a:prstGeom>
              <a:noFill/>
            </p:spPr>
            <p:txBody>
              <a:bodyPr wrap="square">
                <a:noAutofit/>
              </a:bodyPr>
              <a:lstStyle/>
              <a:p>
                <a:pPr algn="ctr"/>
                <a:r>
                  <a:rPr lang="zh-CN" altLang="en-US" sz="2000" b="1" kern="100" dirty="0">
                    <a:solidFill>
                      <a:srgbClr val="FFFFFF"/>
                    </a:solidFill>
                    <a:effectLst>
                      <a:outerShdw blurRad="50800" dist="38100" dir="2700000" algn="tl" rotWithShape="0">
                        <a:srgbClr val="002060">
                          <a:alpha val="40000"/>
                        </a:srgbClr>
                      </a:outerShdw>
                    </a:effectLst>
                    <a:latin typeface="微软雅黑" panose="020B0503020204020204" charset="-122"/>
                    <a:ea typeface="微软雅黑" panose="020B0503020204020204" charset="-122"/>
                  </a:rPr>
                  <a:t>推动先进产能占比持续提升</a:t>
                </a:r>
              </a:p>
            </p:txBody>
          </p:sp>
        </p:grpSp>
        <p:grpSp>
          <p:nvGrpSpPr>
            <p:cNvPr id="6" name="组合 5"/>
            <p:cNvGrpSpPr/>
            <p:nvPr/>
          </p:nvGrpSpPr>
          <p:grpSpPr>
            <a:xfrm>
              <a:off x="8580" y="5345"/>
              <a:ext cx="8811" cy="628"/>
              <a:chOff x="8580" y="5467"/>
              <a:chExt cx="8811" cy="628"/>
            </a:xfrm>
          </p:grpSpPr>
          <p:sp>
            <p:nvSpPr>
              <p:cNvPr id="38" name="矩形: 圆角 37"/>
              <p:cNvSpPr/>
              <p:nvPr>
                <p:custDataLst>
                  <p:tags r:id="rId6"/>
                </p:custDataLst>
              </p:nvPr>
            </p:nvSpPr>
            <p:spPr>
              <a:xfrm>
                <a:off x="8580" y="5467"/>
                <a:ext cx="8568" cy="567"/>
              </a:xfrm>
              <a:prstGeom prst="roundRect">
                <a:avLst>
                  <a:gd name="adj" fmla="val 50000"/>
                </a:avLst>
              </a:prstGeom>
              <a:gradFill flip="none" rotWithShape="1">
                <a:gsLst>
                  <a:gs pos="100000">
                    <a:srgbClr val="EEC988"/>
                  </a:gs>
                  <a:gs pos="0">
                    <a:srgbClr val="CB954D"/>
                  </a:gs>
                </a:gsLst>
                <a:lin ang="16200000" scaled="1"/>
              </a:gradFill>
              <a:ln w="12700" cap="flat" cmpd="sng" algn="ctr">
                <a:noFill/>
                <a:prstDash val="solid"/>
                <a:miter lim="800000"/>
              </a:ln>
              <a:effectLst/>
            </p:spPr>
            <p:txBody>
              <a:bodyPr rtlCol="0" anchor="ctr"/>
              <a:lstStyle/>
              <a:p>
                <a:pPr algn="ctr"/>
                <a:endParaRPr lang="zh-CN" altLang="en-US">
                  <a:solidFill>
                    <a:srgbClr val="FFFFFF"/>
                  </a:solidFill>
                  <a:latin typeface="Verdana" panose="020B0604030504040204" pitchFamily="34" charset="0"/>
                  <a:ea typeface="微软雅黑" panose="020B0503020204020204" charset="-122"/>
                </a:endParaRPr>
              </a:p>
            </p:txBody>
          </p:sp>
          <p:sp>
            <p:nvSpPr>
              <p:cNvPr id="39" name="文本框 38"/>
              <p:cNvSpPr txBox="1"/>
              <p:nvPr>
                <p:custDataLst>
                  <p:tags r:id="rId7"/>
                </p:custDataLst>
              </p:nvPr>
            </p:nvSpPr>
            <p:spPr>
              <a:xfrm>
                <a:off x="9047" y="5467"/>
                <a:ext cx="8345" cy="628"/>
              </a:xfrm>
              <a:prstGeom prst="rect">
                <a:avLst/>
              </a:prstGeom>
              <a:noFill/>
            </p:spPr>
            <p:txBody>
              <a:bodyPr wrap="square">
                <a:spAutoFit/>
              </a:bodyPr>
              <a:lstStyle/>
              <a:p>
                <a:pPr algn="ctr"/>
                <a:r>
                  <a:rPr lang="zh-CN" altLang="en-US" sz="2000" b="1" kern="100" dirty="0">
                    <a:solidFill>
                      <a:srgbClr val="FFFFFF"/>
                    </a:solidFill>
                    <a:effectLst>
                      <a:outerShdw blurRad="50800" dist="38100" dir="2700000" algn="tl" rotWithShape="0">
                        <a:srgbClr val="002060">
                          <a:alpha val="40000"/>
                        </a:srgbClr>
                      </a:outerShdw>
                    </a:effectLst>
                    <a:latin typeface="微软雅黑" panose="020B0503020204020204" charset="-122"/>
                    <a:ea typeface="微软雅黑" panose="020B0503020204020204" charset="-122"/>
                  </a:rPr>
                  <a:t>高质量耐用消费品更多进入居民生活</a:t>
                </a:r>
              </a:p>
            </p:txBody>
          </p:sp>
        </p:grpSp>
        <p:grpSp>
          <p:nvGrpSpPr>
            <p:cNvPr id="4" name="组合 3"/>
            <p:cNvGrpSpPr/>
            <p:nvPr/>
          </p:nvGrpSpPr>
          <p:grpSpPr>
            <a:xfrm>
              <a:off x="8580" y="7031"/>
              <a:ext cx="8751" cy="760"/>
              <a:chOff x="8580" y="7098"/>
              <a:chExt cx="8751" cy="760"/>
            </a:xfrm>
          </p:grpSpPr>
          <p:sp>
            <p:nvSpPr>
              <p:cNvPr id="55" name="椭圆 54"/>
              <p:cNvSpPr/>
              <p:nvPr>
                <p:custDataLst>
                  <p:tags r:id="rId3"/>
                </p:custDataLst>
              </p:nvPr>
            </p:nvSpPr>
            <p:spPr>
              <a:xfrm>
                <a:off x="15821" y="7098"/>
                <a:ext cx="633" cy="633"/>
              </a:xfrm>
              <a:prstGeom prst="ellipse">
                <a:avLst/>
              </a:prstGeom>
              <a:solidFill>
                <a:srgbClr val="FEE27A">
                  <a:alpha val="36000"/>
                </a:srgbClr>
              </a:solidFill>
              <a:ln w="12700" cap="flat" cmpd="sng" algn="ctr">
                <a:noFill/>
                <a:prstDash val="solid"/>
                <a:miter lim="800000"/>
              </a:ln>
              <a:effectLst/>
            </p:spPr>
            <p:txBody>
              <a:bodyPr rtlCol="0" anchor="ctr"/>
              <a:lstStyle/>
              <a:p>
                <a:pPr algn="ctr"/>
                <a:endParaRPr lang="zh-CN" altLang="en-US">
                  <a:solidFill>
                    <a:srgbClr val="FFFFFF"/>
                  </a:solidFill>
                  <a:latin typeface="Verdana" panose="020B0604030504040204" pitchFamily="34" charset="0"/>
                  <a:ea typeface="微软雅黑" panose="020B0503020204020204" charset="-122"/>
                </a:endParaRPr>
              </a:p>
            </p:txBody>
          </p:sp>
          <p:sp>
            <p:nvSpPr>
              <p:cNvPr id="20" name="矩形: 圆角 37"/>
              <p:cNvSpPr/>
              <p:nvPr>
                <p:custDataLst>
                  <p:tags r:id="rId4"/>
                </p:custDataLst>
              </p:nvPr>
            </p:nvSpPr>
            <p:spPr>
              <a:xfrm>
                <a:off x="8580" y="7260"/>
                <a:ext cx="8568" cy="567"/>
              </a:xfrm>
              <a:prstGeom prst="roundRect">
                <a:avLst>
                  <a:gd name="adj" fmla="val 50000"/>
                </a:avLst>
              </a:prstGeom>
              <a:gradFill flip="none" rotWithShape="1">
                <a:gsLst>
                  <a:gs pos="100000">
                    <a:srgbClr val="EEC988"/>
                  </a:gs>
                  <a:gs pos="0">
                    <a:srgbClr val="CB954D"/>
                  </a:gs>
                </a:gsLst>
                <a:lin ang="16200000" scaled="1"/>
              </a:gradFill>
              <a:ln w="12700" cap="flat" cmpd="sng" algn="ctr">
                <a:noFill/>
                <a:prstDash val="solid"/>
                <a:miter lim="800000"/>
              </a:ln>
              <a:effectLst/>
            </p:spPr>
            <p:txBody>
              <a:bodyPr rtlCol="0" anchor="ctr"/>
              <a:lstStyle/>
              <a:p>
                <a:pPr algn="ctr"/>
                <a:endParaRPr lang="zh-CN" altLang="en-US">
                  <a:solidFill>
                    <a:srgbClr val="FFFFFF"/>
                  </a:solidFill>
                  <a:latin typeface="Verdana" panose="020B0604030504040204" pitchFamily="34" charset="0"/>
                  <a:ea typeface="微软雅黑" panose="020B0503020204020204" charset="-122"/>
                </a:endParaRPr>
              </a:p>
            </p:txBody>
          </p:sp>
          <p:sp>
            <p:nvSpPr>
              <p:cNvPr id="21" name="文本框 20"/>
              <p:cNvSpPr txBox="1"/>
              <p:nvPr>
                <p:custDataLst>
                  <p:tags r:id="rId5"/>
                </p:custDataLst>
              </p:nvPr>
            </p:nvSpPr>
            <p:spPr>
              <a:xfrm>
                <a:off x="8987" y="7230"/>
                <a:ext cx="8345" cy="628"/>
              </a:xfrm>
              <a:prstGeom prst="rect">
                <a:avLst/>
              </a:prstGeom>
              <a:noFill/>
            </p:spPr>
            <p:txBody>
              <a:bodyPr wrap="square">
                <a:spAutoFit/>
              </a:bodyPr>
              <a:lstStyle/>
              <a:p>
                <a:pPr algn="ctr"/>
                <a:r>
                  <a:rPr lang="zh-CN" altLang="en-US" sz="2000" b="1" kern="100" dirty="0">
                    <a:solidFill>
                      <a:srgbClr val="FFFFFF"/>
                    </a:solidFill>
                    <a:effectLst>
                      <a:outerShdw blurRad="50800" dist="38100" dir="2700000" algn="tl" rotWithShape="0">
                        <a:srgbClr val="002060">
                          <a:alpha val="40000"/>
                        </a:srgbClr>
                      </a:outerShdw>
                    </a:effectLst>
                    <a:latin typeface="微软雅黑" panose="020B0503020204020204" charset="-122"/>
                    <a:ea typeface="微软雅黑" panose="020B0503020204020204" charset="-122"/>
                  </a:rPr>
                  <a:t>国民经济循环质量和水平大幅提高</a:t>
                </a:r>
              </a:p>
            </p:txBody>
          </p:sp>
        </p:grpSp>
        <p:grpSp>
          <p:nvGrpSpPr>
            <p:cNvPr id="13" name="组合 12"/>
            <p:cNvGrpSpPr/>
            <p:nvPr/>
          </p:nvGrpSpPr>
          <p:grpSpPr>
            <a:xfrm>
              <a:off x="8579" y="6179"/>
              <a:ext cx="8802" cy="646"/>
              <a:chOff x="8579" y="6482"/>
              <a:chExt cx="8802" cy="646"/>
            </a:xfrm>
          </p:grpSpPr>
          <p:sp>
            <p:nvSpPr>
              <p:cNvPr id="41" name="矩形: 圆角 40"/>
              <p:cNvSpPr/>
              <p:nvPr>
                <p:custDataLst>
                  <p:tags r:id="rId1"/>
                </p:custDataLst>
              </p:nvPr>
            </p:nvSpPr>
            <p:spPr>
              <a:xfrm>
                <a:off x="8579" y="6505"/>
                <a:ext cx="8569" cy="567"/>
              </a:xfrm>
              <a:prstGeom prst="roundRect">
                <a:avLst>
                  <a:gd name="adj" fmla="val 50000"/>
                </a:avLst>
              </a:prstGeom>
              <a:gradFill flip="none" rotWithShape="1">
                <a:gsLst>
                  <a:gs pos="100000">
                    <a:srgbClr val="EEC988"/>
                  </a:gs>
                  <a:gs pos="0">
                    <a:srgbClr val="CB954D"/>
                  </a:gs>
                </a:gsLst>
                <a:lin ang="16200000" scaled="1"/>
              </a:gradFill>
              <a:ln w="12700" cap="flat" cmpd="sng" algn="ctr">
                <a:noFill/>
                <a:prstDash val="solid"/>
                <a:miter lim="800000"/>
              </a:ln>
              <a:effectLst/>
            </p:spPr>
            <p:txBody>
              <a:bodyPr rtlCol="0" anchor="ctr"/>
              <a:lstStyle/>
              <a:p>
                <a:pPr algn="ctr"/>
                <a:endParaRPr lang="zh-CN" altLang="en-US">
                  <a:solidFill>
                    <a:srgbClr val="FFFFFF"/>
                  </a:solidFill>
                  <a:latin typeface="Verdana" panose="020B0604030504040204" pitchFamily="34" charset="0"/>
                  <a:ea typeface="微软雅黑" panose="020B0503020204020204" charset="-122"/>
                </a:endParaRPr>
              </a:p>
            </p:txBody>
          </p:sp>
          <p:sp>
            <p:nvSpPr>
              <p:cNvPr id="25" name="文本框 24"/>
              <p:cNvSpPr txBox="1"/>
              <p:nvPr>
                <p:custDataLst>
                  <p:tags r:id="rId2"/>
                </p:custDataLst>
              </p:nvPr>
            </p:nvSpPr>
            <p:spPr>
              <a:xfrm>
                <a:off x="9037" y="6482"/>
                <a:ext cx="8345" cy="646"/>
              </a:xfrm>
              <a:prstGeom prst="rect">
                <a:avLst/>
              </a:prstGeom>
              <a:noFill/>
            </p:spPr>
            <p:txBody>
              <a:bodyPr wrap="square">
                <a:noAutofit/>
              </a:bodyPr>
              <a:lstStyle/>
              <a:p>
                <a:pPr algn="ctr"/>
                <a:r>
                  <a:rPr lang="zh-CN" altLang="en-US" sz="2000" b="1" kern="100" dirty="0">
                    <a:solidFill>
                      <a:srgbClr val="FFFFFF"/>
                    </a:solidFill>
                    <a:effectLst>
                      <a:outerShdw blurRad="50800" dist="38100" dir="2700000" algn="tl" rotWithShape="0">
                        <a:srgbClr val="002060">
                          <a:alpha val="40000"/>
                        </a:srgbClr>
                      </a:outerShdw>
                    </a:effectLst>
                    <a:latin typeface="微软雅黑" panose="020B0503020204020204" charset="-122"/>
                    <a:ea typeface="微软雅黑" panose="020B0503020204020204" charset="-122"/>
                  </a:rPr>
                  <a:t>废旧资源得到循环利用</a:t>
                </a:r>
              </a:p>
            </p:txBody>
          </p:sp>
        </p:grpSp>
      </p:grpSp>
      <p:sp>
        <p:nvSpPr>
          <p:cNvPr id="27" name="文本框 26"/>
          <p:cNvSpPr txBox="1"/>
          <p:nvPr/>
        </p:nvSpPr>
        <p:spPr>
          <a:xfrm>
            <a:off x="5314950" y="1951990"/>
            <a:ext cx="3849370" cy="398780"/>
          </a:xfrm>
          <a:prstGeom prst="rect">
            <a:avLst/>
          </a:prstGeom>
          <a:noFill/>
        </p:spPr>
        <p:txBody>
          <a:bodyPr wrap="square">
            <a:spAutoFit/>
          </a:bodyPr>
          <a:lstStyle/>
          <a:p>
            <a:r>
              <a:rPr lang="zh-CN" altLang="en-US" sz="2000" b="1" kern="100" dirty="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习近平总书记亲自谋划</a:t>
            </a:r>
            <a:r>
              <a:rPr lang="en-US" altLang="zh-CN" sz="2000" b="1" kern="100" dirty="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0" y="0"/>
            <a:ext cx="12192000" cy="6858000"/>
          </a:xfrm>
          <a:prstGeom prst="rect">
            <a:avLst/>
          </a:prstGeom>
        </p:spPr>
      </p:pic>
      <p:sp>
        <p:nvSpPr>
          <p:cNvPr id="4" name="Freeform 1807"/>
          <p:cNvSpPr>
            <a:spLocks noEditPoints="1"/>
          </p:cNvSpPr>
          <p:nvPr/>
        </p:nvSpPr>
        <p:spPr bwMode="auto">
          <a:xfrm rot="19690862">
            <a:off x="-128079" y="950871"/>
            <a:ext cx="11158206" cy="4956258"/>
          </a:xfrm>
          <a:custGeom>
            <a:avLst/>
            <a:gdLst>
              <a:gd name="T0" fmla="*/ 876 w 3806"/>
              <a:gd name="T1" fmla="*/ 292 h 1688"/>
              <a:gd name="T2" fmla="*/ 831 w 3806"/>
              <a:gd name="T3" fmla="*/ 562 h 1688"/>
              <a:gd name="T4" fmla="*/ 507 w 3806"/>
              <a:gd name="T5" fmla="*/ 624 h 1688"/>
              <a:gd name="T6" fmla="*/ 511 w 3806"/>
              <a:gd name="T7" fmla="*/ 982 h 1688"/>
              <a:gd name="T8" fmla="*/ 815 w 3806"/>
              <a:gd name="T9" fmla="*/ 829 h 1688"/>
              <a:gd name="T10" fmla="*/ 1052 w 3806"/>
              <a:gd name="T11" fmla="*/ 847 h 1688"/>
              <a:gd name="T12" fmla="*/ 96 w 3806"/>
              <a:gd name="T13" fmla="*/ 1125 h 1688"/>
              <a:gd name="T14" fmla="*/ 2226 w 3806"/>
              <a:gd name="T15" fmla="*/ 1168 h 1688"/>
              <a:gd name="T16" fmla="*/ 2242 w 3806"/>
              <a:gd name="T17" fmla="*/ 1229 h 1688"/>
              <a:gd name="T18" fmla="*/ 2690 w 3806"/>
              <a:gd name="T19" fmla="*/ 1291 h 1688"/>
              <a:gd name="T20" fmla="*/ 2903 w 3806"/>
              <a:gd name="T21" fmla="*/ 1448 h 1688"/>
              <a:gd name="T22" fmla="*/ 637 w 3806"/>
              <a:gd name="T23" fmla="*/ 1330 h 1688"/>
              <a:gd name="T24" fmla="*/ 3182 w 3806"/>
              <a:gd name="T25" fmla="*/ 1196 h 1688"/>
              <a:gd name="T26" fmla="*/ 3212 w 3806"/>
              <a:gd name="T27" fmla="*/ 1135 h 1688"/>
              <a:gd name="T28" fmla="*/ 3470 w 3806"/>
              <a:gd name="T29" fmla="*/ 1165 h 1688"/>
              <a:gd name="T30" fmla="*/ 3687 w 3806"/>
              <a:gd name="T31" fmla="*/ 1160 h 1688"/>
              <a:gd name="T32" fmla="*/ 3713 w 3806"/>
              <a:gd name="T33" fmla="*/ 970 h 1688"/>
              <a:gd name="T34" fmla="*/ 3526 w 3806"/>
              <a:gd name="T35" fmla="*/ 681 h 1688"/>
              <a:gd name="T36" fmla="*/ 2863 w 3806"/>
              <a:gd name="T37" fmla="*/ 382 h 1688"/>
              <a:gd name="T38" fmla="*/ 2291 w 3806"/>
              <a:gd name="T39" fmla="*/ 183 h 1688"/>
              <a:gd name="T40" fmla="*/ 1315 w 3806"/>
              <a:gd name="T41" fmla="*/ 97 h 1688"/>
              <a:gd name="T42" fmla="*/ 904 w 3806"/>
              <a:gd name="T43" fmla="*/ 307 h 1688"/>
              <a:gd name="T44" fmla="*/ 587 w 3806"/>
              <a:gd name="T45" fmla="*/ 393 h 1688"/>
              <a:gd name="T46" fmla="*/ 679 w 3806"/>
              <a:gd name="T47" fmla="*/ 677 h 1688"/>
              <a:gd name="T48" fmla="*/ 751 w 3806"/>
              <a:gd name="T49" fmla="*/ 526 h 1688"/>
              <a:gd name="T50" fmla="*/ 1018 w 3806"/>
              <a:gd name="T51" fmla="*/ 642 h 1688"/>
              <a:gd name="T52" fmla="*/ 945 w 3806"/>
              <a:gd name="T53" fmla="*/ 677 h 1688"/>
              <a:gd name="T54" fmla="*/ 889 w 3806"/>
              <a:gd name="T55" fmla="*/ 803 h 1688"/>
              <a:gd name="T56" fmla="*/ 1079 w 3806"/>
              <a:gd name="T57" fmla="*/ 853 h 1688"/>
              <a:gd name="T58" fmla="*/ 581 w 3806"/>
              <a:gd name="T59" fmla="*/ 985 h 1688"/>
              <a:gd name="T60" fmla="*/ 69 w 3806"/>
              <a:gd name="T61" fmla="*/ 1205 h 1688"/>
              <a:gd name="T62" fmla="*/ 284 w 3806"/>
              <a:gd name="T63" fmla="*/ 1252 h 1688"/>
              <a:gd name="T64" fmla="*/ 544 w 3806"/>
              <a:gd name="T65" fmla="*/ 1190 h 1688"/>
              <a:gd name="T66" fmla="*/ 649 w 3806"/>
              <a:gd name="T67" fmla="*/ 1278 h 1688"/>
              <a:gd name="T68" fmla="*/ 778 w 3806"/>
              <a:gd name="T69" fmla="*/ 1313 h 1688"/>
              <a:gd name="T70" fmla="*/ 1005 w 3806"/>
              <a:gd name="T71" fmla="*/ 1283 h 1688"/>
              <a:gd name="T72" fmla="*/ 1341 w 3806"/>
              <a:gd name="T73" fmla="*/ 1267 h 1688"/>
              <a:gd name="T74" fmla="*/ 1669 w 3806"/>
              <a:gd name="T75" fmla="*/ 1272 h 1688"/>
              <a:gd name="T76" fmla="*/ 2092 w 3806"/>
              <a:gd name="T77" fmla="*/ 1267 h 1688"/>
              <a:gd name="T78" fmla="*/ 2259 w 3806"/>
              <a:gd name="T79" fmla="*/ 1094 h 1688"/>
              <a:gd name="T80" fmla="*/ 2676 w 3806"/>
              <a:gd name="T81" fmla="*/ 1120 h 1688"/>
              <a:gd name="T82" fmla="*/ 3082 w 3806"/>
              <a:gd name="T83" fmla="*/ 1289 h 1688"/>
              <a:gd name="T84" fmla="*/ 2961 w 3806"/>
              <a:gd name="T85" fmla="*/ 1426 h 1688"/>
              <a:gd name="T86" fmla="*/ 3500 w 3806"/>
              <a:gd name="T87" fmla="*/ 1612 h 1688"/>
              <a:gd name="T88" fmla="*/ 3560 w 3806"/>
              <a:gd name="T89" fmla="*/ 1495 h 1688"/>
              <a:gd name="T90" fmla="*/ 3682 w 3806"/>
              <a:gd name="T91" fmla="*/ 1497 h 1688"/>
              <a:gd name="T92" fmla="*/ 856 w 3806"/>
              <a:gd name="T93" fmla="*/ 353 h 1688"/>
              <a:gd name="T94" fmla="*/ 691 w 3806"/>
              <a:gd name="T95" fmla="*/ 1176 h 1688"/>
              <a:gd name="T96" fmla="*/ 739 w 3806"/>
              <a:gd name="T97" fmla="*/ 1139 h 1688"/>
              <a:gd name="T98" fmla="*/ 1053 w 3806"/>
              <a:gd name="T99" fmla="*/ 1246 h 1688"/>
              <a:gd name="T100" fmla="*/ 1327 w 3806"/>
              <a:gd name="T101" fmla="*/ 844 h 1688"/>
              <a:gd name="T102" fmla="*/ 1519 w 3806"/>
              <a:gd name="T103" fmla="*/ 1234 h 1688"/>
              <a:gd name="T104" fmla="*/ 1853 w 3806"/>
              <a:gd name="T105" fmla="*/ 1215 h 1688"/>
              <a:gd name="T106" fmla="*/ 2681 w 3806"/>
              <a:gd name="T107" fmla="*/ 1028 h 1688"/>
              <a:gd name="T108" fmla="*/ 2930 w 3806"/>
              <a:gd name="T109" fmla="*/ 1074 h 1688"/>
              <a:gd name="T110" fmla="*/ 3017 w 3806"/>
              <a:gd name="T111" fmla="*/ 426 h 1688"/>
              <a:gd name="T112" fmla="*/ 2337 w 3806"/>
              <a:gd name="T113" fmla="*/ 1234 h 1688"/>
              <a:gd name="T114" fmla="*/ 1798 w 3806"/>
              <a:gd name="T115" fmla="*/ 1274 h 1688"/>
              <a:gd name="T116" fmla="*/ 2794 w 3806"/>
              <a:gd name="T117" fmla="*/ 1317 h 1688"/>
              <a:gd name="T118" fmla="*/ 3211 w 3806"/>
              <a:gd name="T119" fmla="*/ 1570 h 1688"/>
              <a:gd name="T120" fmla="*/ 2016 w 3806"/>
              <a:gd name="T121" fmla="*/ 1274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06" h="1688">
                <a:moveTo>
                  <a:pt x="1382" y="7"/>
                </a:moveTo>
                <a:cubicBezTo>
                  <a:pt x="1383" y="9"/>
                  <a:pt x="1384" y="10"/>
                  <a:pt x="1388" y="10"/>
                </a:cubicBezTo>
                <a:cubicBezTo>
                  <a:pt x="1391" y="0"/>
                  <a:pt x="1378" y="5"/>
                  <a:pt x="1373" y="4"/>
                </a:cubicBezTo>
                <a:cubicBezTo>
                  <a:pt x="1373" y="10"/>
                  <a:pt x="1373" y="10"/>
                  <a:pt x="1373" y="10"/>
                </a:cubicBezTo>
                <a:cubicBezTo>
                  <a:pt x="1376" y="10"/>
                  <a:pt x="1376" y="13"/>
                  <a:pt x="1379" y="13"/>
                </a:cubicBezTo>
                <a:cubicBezTo>
                  <a:pt x="1380" y="11"/>
                  <a:pt x="1379" y="7"/>
                  <a:pt x="1382" y="7"/>
                </a:cubicBezTo>
                <a:close/>
                <a:moveTo>
                  <a:pt x="1269" y="60"/>
                </a:moveTo>
                <a:cubicBezTo>
                  <a:pt x="1269" y="58"/>
                  <a:pt x="1269" y="57"/>
                  <a:pt x="1272" y="57"/>
                </a:cubicBezTo>
                <a:cubicBezTo>
                  <a:pt x="1273" y="61"/>
                  <a:pt x="1273" y="65"/>
                  <a:pt x="1278" y="63"/>
                </a:cubicBezTo>
                <a:cubicBezTo>
                  <a:pt x="1282" y="54"/>
                  <a:pt x="1273" y="56"/>
                  <a:pt x="1272" y="51"/>
                </a:cubicBezTo>
                <a:cubicBezTo>
                  <a:pt x="1274" y="51"/>
                  <a:pt x="1276" y="51"/>
                  <a:pt x="1275" y="48"/>
                </a:cubicBezTo>
                <a:cubicBezTo>
                  <a:pt x="1267" y="45"/>
                  <a:pt x="1262" y="59"/>
                  <a:pt x="1269" y="60"/>
                </a:cubicBezTo>
                <a:close/>
                <a:moveTo>
                  <a:pt x="1269" y="76"/>
                </a:moveTo>
                <a:cubicBezTo>
                  <a:pt x="1270" y="71"/>
                  <a:pt x="1276" y="73"/>
                  <a:pt x="1278" y="76"/>
                </a:cubicBezTo>
                <a:cubicBezTo>
                  <a:pt x="1282" y="63"/>
                  <a:pt x="1270" y="68"/>
                  <a:pt x="1266" y="63"/>
                </a:cubicBezTo>
                <a:cubicBezTo>
                  <a:pt x="1267" y="68"/>
                  <a:pt x="1265" y="75"/>
                  <a:pt x="1269" y="76"/>
                </a:cubicBezTo>
                <a:close/>
                <a:moveTo>
                  <a:pt x="744" y="260"/>
                </a:moveTo>
                <a:cubicBezTo>
                  <a:pt x="737" y="259"/>
                  <a:pt x="735" y="254"/>
                  <a:pt x="729" y="260"/>
                </a:cubicBezTo>
                <a:cubicBezTo>
                  <a:pt x="726" y="271"/>
                  <a:pt x="746" y="266"/>
                  <a:pt x="744" y="260"/>
                </a:cubicBezTo>
                <a:close/>
                <a:moveTo>
                  <a:pt x="889" y="282"/>
                </a:moveTo>
                <a:cubicBezTo>
                  <a:pt x="876" y="283"/>
                  <a:pt x="876" y="283"/>
                  <a:pt x="876" y="283"/>
                </a:cubicBezTo>
                <a:cubicBezTo>
                  <a:pt x="876" y="292"/>
                  <a:pt x="876" y="292"/>
                  <a:pt x="876" y="292"/>
                </a:cubicBezTo>
                <a:cubicBezTo>
                  <a:pt x="882" y="290"/>
                  <a:pt x="890" y="290"/>
                  <a:pt x="889" y="282"/>
                </a:cubicBezTo>
                <a:close/>
                <a:moveTo>
                  <a:pt x="2660" y="292"/>
                </a:moveTo>
                <a:cubicBezTo>
                  <a:pt x="2660" y="282"/>
                  <a:pt x="2646" y="286"/>
                  <a:pt x="2641" y="280"/>
                </a:cubicBezTo>
                <a:cubicBezTo>
                  <a:pt x="2642" y="290"/>
                  <a:pt x="2649" y="294"/>
                  <a:pt x="2660" y="292"/>
                </a:cubicBezTo>
                <a:close/>
                <a:moveTo>
                  <a:pt x="550" y="378"/>
                </a:moveTo>
                <a:cubicBezTo>
                  <a:pt x="540" y="377"/>
                  <a:pt x="539" y="369"/>
                  <a:pt x="525" y="372"/>
                </a:cubicBezTo>
                <a:cubicBezTo>
                  <a:pt x="530" y="389"/>
                  <a:pt x="507" y="379"/>
                  <a:pt x="507" y="391"/>
                </a:cubicBezTo>
                <a:cubicBezTo>
                  <a:pt x="520" y="402"/>
                  <a:pt x="538" y="379"/>
                  <a:pt x="550" y="378"/>
                </a:cubicBezTo>
                <a:close/>
                <a:moveTo>
                  <a:pt x="2842" y="367"/>
                </a:moveTo>
                <a:cubicBezTo>
                  <a:pt x="2847" y="365"/>
                  <a:pt x="2854" y="365"/>
                  <a:pt x="2857" y="361"/>
                </a:cubicBezTo>
                <a:cubicBezTo>
                  <a:pt x="2852" y="360"/>
                  <a:pt x="2854" y="353"/>
                  <a:pt x="2848" y="354"/>
                </a:cubicBezTo>
                <a:cubicBezTo>
                  <a:pt x="2850" y="363"/>
                  <a:pt x="2842" y="361"/>
                  <a:pt x="2842" y="367"/>
                </a:cubicBezTo>
                <a:close/>
                <a:moveTo>
                  <a:pt x="560" y="501"/>
                </a:moveTo>
                <a:cubicBezTo>
                  <a:pt x="542" y="504"/>
                  <a:pt x="529" y="494"/>
                  <a:pt x="514" y="486"/>
                </a:cubicBezTo>
                <a:cubicBezTo>
                  <a:pt x="509" y="506"/>
                  <a:pt x="493" y="509"/>
                  <a:pt x="499" y="529"/>
                </a:cubicBezTo>
                <a:cubicBezTo>
                  <a:pt x="523" y="523"/>
                  <a:pt x="534" y="504"/>
                  <a:pt x="560" y="501"/>
                </a:cubicBezTo>
                <a:close/>
                <a:moveTo>
                  <a:pt x="506" y="560"/>
                </a:moveTo>
                <a:cubicBezTo>
                  <a:pt x="521" y="565"/>
                  <a:pt x="529" y="566"/>
                  <a:pt x="524" y="547"/>
                </a:cubicBezTo>
                <a:cubicBezTo>
                  <a:pt x="511" y="544"/>
                  <a:pt x="509" y="552"/>
                  <a:pt x="506" y="560"/>
                </a:cubicBezTo>
                <a:close/>
                <a:moveTo>
                  <a:pt x="867" y="568"/>
                </a:moveTo>
                <a:cubicBezTo>
                  <a:pt x="870" y="558"/>
                  <a:pt x="865" y="556"/>
                  <a:pt x="861" y="552"/>
                </a:cubicBezTo>
                <a:cubicBezTo>
                  <a:pt x="853" y="567"/>
                  <a:pt x="835" y="540"/>
                  <a:pt x="831" y="562"/>
                </a:cubicBezTo>
                <a:cubicBezTo>
                  <a:pt x="827" y="560"/>
                  <a:pt x="802" y="556"/>
                  <a:pt x="809" y="562"/>
                </a:cubicBezTo>
                <a:cubicBezTo>
                  <a:pt x="835" y="570"/>
                  <a:pt x="839" y="568"/>
                  <a:pt x="867" y="568"/>
                </a:cubicBezTo>
                <a:close/>
                <a:moveTo>
                  <a:pt x="926" y="561"/>
                </a:moveTo>
                <a:cubicBezTo>
                  <a:pt x="933" y="565"/>
                  <a:pt x="942" y="567"/>
                  <a:pt x="950" y="570"/>
                </a:cubicBezTo>
                <a:cubicBezTo>
                  <a:pt x="949" y="556"/>
                  <a:pt x="929" y="563"/>
                  <a:pt x="922" y="555"/>
                </a:cubicBezTo>
                <a:cubicBezTo>
                  <a:pt x="920" y="562"/>
                  <a:pt x="912" y="563"/>
                  <a:pt x="910" y="570"/>
                </a:cubicBezTo>
                <a:cubicBezTo>
                  <a:pt x="918" y="566"/>
                  <a:pt x="923" y="579"/>
                  <a:pt x="926" y="570"/>
                </a:cubicBezTo>
                <a:cubicBezTo>
                  <a:pt x="922" y="570"/>
                  <a:pt x="922" y="562"/>
                  <a:pt x="926" y="561"/>
                </a:cubicBezTo>
                <a:close/>
                <a:moveTo>
                  <a:pt x="907" y="573"/>
                </a:moveTo>
                <a:cubicBezTo>
                  <a:pt x="904" y="558"/>
                  <a:pt x="891" y="572"/>
                  <a:pt x="883" y="561"/>
                </a:cubicBezTo>
                <a:cubicBezTo>
                  <a:pt x="882" y="580"/>
                  <a:pt x="895" y="567"/>
                  <a:pt x="907" y="573"/>
                </a:cubicBezTo>
                <a:close/>
                <a:moveTo>
                  <a:pt x="978" y="569"/>
                </a:moveTo>
                <a:cubicBezTo>
                  <a:pt x="979" y="559"/>
                  <a:pt x="957" y="557"/>
                  <a:pt x="956" y="567"/>
                </a:cubicBezTo>
                <a:cubicBezTo>
                  <a:pt x="966" y="565"/>
                  <a:pt x="971" y="568"/>
                  <a:pt x="978" y="569"/>
                </a:cubicBezTo>
                <a:close/>
                <a:moveTo>
                  <a:pt x="1067" y="574"/>
                </a:moveTo>
                <a:cubicBezTo>
                  <a:pt x="1077" y="569"/>
                  <a:pt x="1077" y="577"/>
                  <a:pt x="1085" y="580"/>
                </a:cubicBezTo>
                <a:cubicBezTo>
                  <a:pt x="1086" y="573"/>
                  <a:pt x="1079" y="574"/>
                  <a:pt x="1082" y="565"/>
                </a:cubicBezTo>
                <a:cubicBezTo>
                  <a:pt x="1074" y="566"/>
                  <a:pt x="1066" y="566"/>
                  <a:pt x="1067" y="574"/>
                </a:cubicBezTo>
                <a:close/>
                <a:moveTo>
                  <a:pt x="1097" y="568"/>
                </a:moveTo>
                <a:cubicBezTo>
                  <a:pt x="1096" y="575"/>
                  <a:pt x="1103" y="575"/>
                  <a:pt x="1101" y="583"/>
                </a:cubicBezTo>
                <a:cubicBezTo>
                  <a:pt x="1117" y="583"/>
                  <a:pt x="1104" y="571"/>
                  <a:pt x="1097" y="568"/>
                </a:cubicBezTo>
                <a:close/>
                <a:moveTo>
                  <a:pt x="507" y="624"/>
                </a:moveTo>
                <a:cubicBezTo>
                  <a:pt x="500" y="622"/>
                  <a:pt x="498" y="616"/>
                  <a:pt x="488" y="618"/>
                </a:cubicBezTo>
                <a:cubicBezTo>
                  <a:pt x="484" y="628"/>
                  <a:pt x="504" y="630"/>
                  <a:pt x="507" y="624"/>
                </a:cubicBezTo>
                <a:close/>
                <a:moveTo>
                  <a:pt x="832" y="645"/>
                </a:moveTo>
                <a:cubicBezTo>
                  <a:pt x="820" y="646"/>
                  <a:pt x="823" y="632"/>
                  <a:pt x="810" y="636"/>
                </a:cubicBezTo>
                <a:cubicBezTo>
                  <a:pt x="813" y="645"/>
                  <a:pt x="813" y="645"/>
                  <a:pt x="810" y="654"/>
                </a:cubicBezTo>
                <a:cubicBezTo>
                  <a:pt x="818" y="651"/>
                  <a:pt x="825" y="648"/>
                  <a:pt x="832" y="645"/>
                </a:cubicBezTo>
                <a:close/>
                <a:moveTo>
                  <a:pt x="639" y="659"/>
                </a:moveTo>
                <a:cubicBezTo>
                  <a:pt x="637" y="650"/>
                  <a:pt x="619" y="641"/>
                  <a:pt x="611" y="647"/>
                </a:cubicBezTo>
                <a:cubicBezTo>
                  <a:pt x="620" y="655"/>
                  <a:pt x="625" y="664"/>
                  <a:pt x="639" y="659"/>
                </a:cubicBezTo>
                <a:close/>
                <a:moveTo>
                  <a:pt x="642" y="662"/>
                </a:moveTo>
                <a:cubicBezTo>
                  <a:pt x="650" y="661"/>
                  <a:pt x="656" y="658"/>
                  <a:pt x="660" y="653"/>
                </a:cubicBezTo>
                <a:cubicBezTo>
                  <a:pt x="656" y="652"/>
                  <a:pt x="655" y="648"/>
                  <a:pt x="651" y="647"/>
                </a:cubicBezTo>
                <a:cubicBezTo>
                  <a:pt x="652" y="656"/>
                  <a:pt x="643" y="655"/>
                  <a:pt x="642" y="662"/>
                </a:cubicBezTo>
                <a:close/>
                <a:moveTo>
                  <a:pt x="863" y="681"/>
                </a:moveTo>
                <a:cubicBezTo>
                  <a:pt x="853" y="680"/>
                  <a:pt x="851" y="688"/>
                  <a:pt x="844" y="681"/>
                </a:cubicBezTo>
                <a:cubicBezTo>
                  <a:pt x="844" y="687"/>
                  <a:pt x="845" y="691"/>
                  <a:pt x="847" y="693"/>
                </a:cubicBezTo>
                <a:cubicBezTo>
                  <a:pt x="853" y="690"/>
                  <a:pt x="862" y="689"/>
                  <a:pt x="863" y="681"/>
                </a:cubicBezTo>
                <a:close/>
                <a:moveTo>
                  <a:pt x="422" y="987"/>
                </a:moveTo>
                <a:cubicBezTo>
                  <a:pt x="418" y="987"/>
                  <a:pt x="417" y="990"/>
                  <a:pt x="416" y="993"/>
                </a:cubicBezTo>
                <a:cubicBezTo>
                  <a:pt x="420" y="993"/>
                  <a:pt x="423" y="994"/>
                  <a:pt x="422" y="999"/>
                </a:cubicBezTo>
                <a:cubicBezTo>
                  <a:pt x="431" y="999"/>
                  <a:pt x="431" y="992"/>
                  <a:pt x="440" y="992"/>
                </a:cubicBezTo>
                <a:cubicBezTo>
                  <a:pt x="461" y="1022"/>
                  <a:pt x="484" y="972"/>
                  <a:pt x="511" y="982"/>
                </a:cubicBezTo>
                <a:cubicBezTo>
                  <a:pt x="508" y="966"/>
                  <a:pt x="515" y="972"/>
                  <a:pt x="526" y="973"/>
                </a:cubicBezTo>
                <a:cubicBezTo>
                  <a:pt x="532" y="962"/>
                  <a:pt x="526" y="950"/>
                  <a:pt x="516" y="946"/>
                </a:cubicBezTo>
                <a:cubicBezTo>
                  <a:pt x="515" y="949"/>
                  <a:pt x="513" y="953"/>
                  <a:pt x="510" y="955"/>
                </a:cubicBezTo>
                <a:cubicBezTo>
                  <a:pt x="508" y="948"/>
                  <a:pt x="493" y="954"/>
                  <a:pt x="495" y="943"/>
                </a:cubicBezTo>
                <a:cubicBezTo>
                  <a:pt x="510" y="938"/>
                  <a:pt x="519" y="945"/>
                  <a:pt x="529" y="933"/>
                </a:cubicBezTo>
                <a:cubicBezTo>
                  <a:pt x="539" y="942"/>
                  <a:pt x="553" y="939"/>
                  <a:pt x="562" y="942"/>
                </a:cubicBezTo>
                <a:cubicBezTo>
                  <a:pt x="562" y="930"/>
                  <a:pt x="581" y="938"/>
                  <a:pt x="587" y="932"/>
                </a:cubicBezTo>
                <a:cubicBezTo>
                  <a:pt x="594" y="935"/>
                  <a:pt x="597" y="943"/>
                  <a:pt x="602" y="948"/>
                </a:cubicBezTo>
                <a:cubicBezTo>
                  <a:pt x="603" y="933"/>
                  <a:pt x="613" y="909"/>
                  <a:pt x="623" y="929"/>
                </a:cubicBezTo>
                <a:cubicBezTo>
                  <a:pt x="626" y="920"/>
                  <a:pt x="619" y="921"/>
                  <a:pt x="620" y="914"/>
                </a:cubicBezTo>
                <a:cubicBezTo>
                  <a:pt x="630" y="910"/>
                  <a:pt x="634" y="916"/>
                  <a:pt x="642" y="907"/>
                </a:cubicBezTo>
                <a:cubicBezTo>
                  <a:pt x="645" y="911"/>
                  <a:pt x="645" y="919"/>
                  <a:pt x="648" y="923"/>
                </a:cubicBezTo>
                <a:cubicBezTo>
                  <a:pt x="666" y="918"/>
                  <a:pt x="670" y="923"/>
                  <a:pt x="685" y="925"/>
                </a:cubicBezTo>
                <a:cubicBezTo>
                  <a:pt x="684" y="914"/>
                  <a:pt x="694" y="912"/>
                  <a:pt x="703" y="910"/>
                </a:cubicBezTo>
                <a:cubicBezTo>
                  <a:pt x="705" y="901"/>
                  <a:pt x="698" y="902"/>
                  <a:pt x="700" y="894"/>
                </a:cubicBezTo>
                <a:cubicBezTo>
                  <a:pt x="710" y="899"/>
                  <a:pt x="716" y="892"/>
                  <a:pt x="712" y="882"/>
                </a:cubicBezTo>
                <a:cubicBezTo>
                  <a:pt x="731" y="885"/>
                  <a:pt x="733" y="870"/>
                  <a:pt x="752" y="872"/>
                </a:cubicBezTo>
                <a:cubicBezTo>
                  <a:pt x="754" y="876"/>
                  <a:pt x="756" y="881"/>
                  <a:pt x="755" y="888"/>
                </a:cubicBezTo>
                <a:cubicBezTo>
                  <a:pt x="768" y="884"/>
                  <a:pt x="768" y="892"/>
                  <a:pt x="776" y="893"/>
                </a:cubicBezTo>
                <a:cubicBezTo>
                  <a:pt x="785" y="874"/>
                  <a:pt x="827" y="898"/>
                  <a:pt x="837" y="874"/>
                </a:cubicBezTo>
                <a:cubicBezTo>
                  <a:pt x="833" y="869"/>
                  <a:pt x="829" y="862"/>
                  <a:pt x="822" y="859"/>
                </a:cubicBezTo>
                <a:cubicBezTo>
                  <a:pt x="844" y="847"/>
                  <a:pt x="824" y="841"/>
                  <a:pt x="815" y="829"/>
                </a:cubicBezTo>
                <a:cubicBezTo>
                  <a:pt x="808" y="828"/>
                  <a:pt x="809" y="834"/>
                  <a:pt x="800" y="832"/>
                </a:cubicBezTo>
                <a:cubicBezTo>
                  <a:pt x="786" y="788"/>
                  <a:pt x="726" y="883"/>
                  <a:pt x="720" y="827"/>
                </a:cubicBezTo>
                <a:cubicBezTo>
                  <a:pt x="702" y="827"/>
                  <a:pt x="686" y="851"/>
                  <a:pt x="671" y="837"/>
                </a:cubicBezTo>
                <a:cubicBezTo>
                  <a:pt x="666" y="844"/>
                  <a:pt x="655" y="849"/>
                  <a:pt x="656" y="855"/>
                </a:cubicBezTo>
                <a:cubicBezTo>
                  <a:pt x="649" y="852"/>
                  <a:pt x="641" y="850"/>
                  <a:pt x="632" y="849"/>
                </a:cubicBezTo>
                <a:cubicBezTo>
                  <a:pt x="631" y="863"/>
                  <a:pt x="623" y="869"/>
                  <a:pt x="617" y="877"/>
                </a:cubicBezTo>
                <a:cubicBezTo>
                  <a:pt x="605" y="877"/>
                  <a:pt x="594" y="875"/>
                  <a:pt x="589" y="868"/>
                </a:cubicBezTo>
                <a:cubicBezTo>
                  <a:pt x="591" y="890"/>
                  <a:pt x="579" y="868"/>
                  <a:pt x="571" y="884"/>
                </a:cubicBezTo>
                <a:cubicBezTo>
                  <a:pt x="573" y="888"/>
                  <a:pt x="581" y="888"/>
                  <a:pt x="580" y="896"/>
                </a:cubicBezTo>
                <a:cubicBezTo>
                  <a:pt x="566" y="896"/>
                  <a:pt x="578" y="908"/>
                  <a:pt x="571" y="911"/>
                </a:cubicBezTo>
                <a:cubicBezTo>
                  <a:pt x="557" y="914"/>
                  <a:pt x="554" y="906"/>
                  <a:pt x="544" y="905"/>
                </a:cubicBezTo>
                <a:cubicBezTo>
                  <a:pt x="541" y="917"/>
                  <a:pt x="522" y="923"/>
                  <a:pt x="507" y="921"/>
                </a:cubicBezTo>
                <a:cubicBezTo>
                  <a:pt x="503" y="927"/>
                  <a:pt x="499" y="932"/>
                  <a:pt x="495" y="937"/>
                </a:cubicBezTo>
                <a:cubicBezTo>
                  <a:pt x="477" y="939"/>
                  <a:pt x="484" y="916"/>
                  <a:pt x="473" y="912"/>
                </a:cubicBezTo>
                <a:cubicBezTo>
                  <a:pt x="471" y="925"/>
                  <a:pt x="461" y="929"/>
                  <a:pt x="458" y="940"/>
                </a:cubicBezTo>
                <a:cubicBezTo>
                  <a:pt x="455" y="935"/>
                  <a:pt x="442" y="945"/>
                  <a:pt x="437" y="946"/>
                </a:cubicBezTo>
                <a:cubicBezTo>
                  <a:pt x="434" y="938"/>
                  <a:pt x="424" y="937"/>
                  <a:pt x="418" y="931"/>
                </a:cubicBezTo>
                <a:cubicBezTo>
                  <a:pt x="415" y="942"/>
                  <a:pt x="408" y="950"/>
                  <a:pt x="397" y="953"/>
                </a:cubicBezTo>
                <a:cubicBezTo>
                  <a:pt x="406" y="964"/>
                  <a:pt x="404" y="970"/>
                  <a:pt x="407" y="984"/>
                </a:cubicBezTo>
                <a:cubicBezTo>
                  <a:pt x="411" y="985"/>
                  <a:pt x="422" y="980"/>
                  <a:pt x="422" y="987"/>
                </a:cubicBezTo>
                <a:close/>
                <a:moveTo>
                  <a:pt x="1036" y="838"/>
                </a:moveTo>
                <a:cubicBezTo>
                  <a:pt x="1036" y="847"/>
                  <a:pt x="1044" y="847"/>
                  <a:pt x="1052" y="847"/>
                </a:cubicBezTo>
                <a:cubicBezTo>
                  <a:pt x="1053" y="838"/>
                  <a:pt x="1045" y="838"/>
                  <a:pt x="1036" y="838"/>
                </a:cubicBezTo>
                <a:close/>
                <a:moveTo>
                  <a:pt x="1049" y="863"/>
                </a:moveTo>
                <a:cubicBezTo>
                  <a:pt x="1048" y="859"/>
                  <a:pt x="1050" y="856"/>
                  <a:pt x="1052" y="854"/>
                </a:cubicBezTo>
                <a:cubicBezTo>
                  <a:pt x="1045" y="847"/>
                  <a:pt x="1038" y="856"/>
                  <a:pt x="1033" y="860"/>
                </a:cubicBezTo>
                <a:cubicBezTo>
                  <a:pt x="1042" y="857"/>
                  <a:pt x="1041" y="864"/>
                  <a:pt x="1049" y="863"/>
                </a:cubicBezTo>
                <a:close/>
                <a:moveTo>
                  <a:pt x="3796" y="1002"/>
                </a:moveTo>
                <a:cubicBezTo>
                  <a:pt x="3794" y="995"/>
                  <a:pt x="3796" y="984"/>
                  <a:pt x="3787" y="984"/>
                </a:cubicBezTo>
                <a:cubicBezTo>
                  <a:pt x="3785" y="995"/>
                  <a:pt x="3789" y="1000"/>
                  <a:pt x="3796" y="1002"/>
                </a:cubicBezTo>
                <a:close/>
                <a:moveTo>
                  <a:pt x="3747" y="1055"/>
                </a:moveTo>
                <a:cubicBezTo>
                  <a:pt x="3751" y="1058"/>
                  <a:pt x="3758" y="1058"/>
                  <a:pt x="3766" y="1058"/>
                </a:cubicBezTo>
                <a:cubicBezTo>
                  <a:pt x="3766" y="1052"/>
                  <a:pt x="3766" y="1052"/>
                  <a:pt x="3766" y="1052"/>
                </a:cubicBezTo>
                <a:cubicBezTo>
                  <a:pt x="3763" y="1052"/>
                  <a:pt x="3762" y="1049"/>
                  <a:pt x="3760" y="1049"/>
                </a:cubicBezTo>
                <a:cubicBezTo>
                  <a:pt x="3762" y="1057"/>
                  <a:pt x="3745" y="1047"/>
                  <a:pt x="3747" y="1055"/>
                </a:cubicBezTo>
                <a:close/>
                <a:moveTo>
                  <a:pt x="120" y="1131"/>
                </a:moveTo>
                <a:cubicBezTo>
                  <a:pt x="122" y="1138"/>
                  <a:pt x="106" y="1129"/>
                  <a:pt x="111" y="1140"/>
                </a:cubicBezTo>
                <a:cubicBezTo>
                  <a:pt x="123" y="1141"/>
                  <a:pt x="129" y="1135"/>
                  <a:pt x="129" y="1125"/>
                </a:cubicBezTo>
                <a:cubicBezTo>
                  <a:pt x="119" y="1125"/>
                  <a:pt x="118" y="1116"/>
                  <a:pt x="105" y="1119"/>
                </a:cubicBezTo>
                <a:cubicBezTo>
                  <a:pt x="105" y="1131"/>
                  <a:pt x="105" y="1131"/>
                  <a:pt x="105" y="1131"/>
                </a:cubicBezTo>
                <a:cubicBezTo>
                  <a:pt x="113" y="1135"/>
                  <a:pt x="117" y="1122"/>
                  <a:pt x="120" y="1131"/>
                </a:cubicBezTo>
                <a:close/>
                <a:moveTo>
                  <a:pt x="93" y="1144"/>
                </a:moveTo>
                <a:cubicBezTo>
                  <a:pt x="93" y="1140"/>
                  <a:pt x="98" y="1141"/>
                  <a:pt x="99" y="1137"/>
                </a:cubicBezTo>
                <a:cubicBezTo>
                  <a:pt x="88" y="1137"/>
                  <a:pt x="106" y="1126"/>
                  <a:pt x="96" y="1125"/>
                </a:cubicBezTo>
                <a:cubicBezTo>
                  <a:pt x="93" y="1131"/>
                  <a:pt x="79" y="1140"/>
                  <a:pt x="93" y="1144"/>
                </a:cubicBezTo>
                <a:close/>
                <a:moveTo>
                  <a:pt x="2223" y="1149"/>
                </a:moveTo>
                <a:cubicBezTo>
                  <a:pt x="2230" y="1147"/>
                  <a:pt x="2234" y="1140"/>
                  <a:pt x="2247" y="1143"/>
                </a:cubicBezTo>
                <a:cubicBezTo>
                  <a:pt x="2246" y="1133"/>
                  <a:pt x="2232" y="1136"/>
                  <a:pt x="2222" y="1134"/>
                </a:cubicBezTo>
                <a:cubicBezTo>
                  <a:pt x="2223" y="1124"/>
                  <a:pt x="2215" y="1120"/>
                  <a:pt x="2204" y="1116"/>
                </a:cubicBezTo>
                <a:cubicBezTo>
                  <a:pt x="2204" y="1121"/>
                  <a:pt x="2203" y="1125"/>
                  <a:pt x="2201" y="1128"/>
                </a:cubicBezTo>
                <a:cubicBezTo>
                  <a:pt x="2206" y="1138"/>
                  <a:pt x="2229" y="1136"/>
                  <a:pt x="2223" y="1149"/>
                </a:cubicBezTo>
                <a:close/>
                <a:moveTo>
                  <a:pt x="2256" y="1149"/>
                </a:moveTo>
                <a:cubicBezTo>
                  <a:pt x="2258" y="1157"/>
                  <a:pt x="2255" y="1160"/>
                  <a:pt x="2247" y="1158"/>
                </a:cubicBezTo>
                <a:cubicBezTo>
                  <a:pt x="2248" y="1180"/>
                  <a:pt x="2274" y="1176"/>
                  <a:pt x="2275" y="1198"/>
                </a:cubicBezTo>
                <a:cubicBezTo>
                  <a:pt x="2288" y="1199"/>
                  <a:pt x="2283" y="1174"/>
                  <a:pt x="2293" y="1182"/>
                </a:cubicBezTo>
                <a:cubicBezTo>
                  <a:pt x="2295" y="1175"/>
                  <a:pt x="2288" y="1176"/>
                  <a:pt x="2290" y="1167"/>
                </a:cubicBezTo>
                <a:cubicBezTo>
                  <a:pt x="2305" y="1162"/>
                  <a:pt x="2335" y="1165"/>
                  <a:pt x="2330" y="1185"/>
                </a:cubicBezTo>
                <a:cubicBezTo>
                  <a:pt x="2341" y="1182"/>
                  <a:pt x="2342" y="1189"/>
                  <a:pt x="2352" y="1188"/>
                </a:cubicBezTo>
                <a:cubicBezTo>
                  <a:pt x="2337" y="1157"/>
                  <a:pt x="2297" y="1154"/>
                  <a:pt x="2256" y="1149"/>
                </a:cubicBezTo>
                <a:close/>
                <a:moveTo>
                  <a:pt x="2358" y="1166"/>
                </a:moveTo>
                <a:cubicBezTo>
                  <a:pt x="2365" y="1169"/>
                  <a:pt x="2372" y="1172"/>
                  <a:pt x="2376" y="1178"/>
                </a:cubicBezTo>
                <a:cubicBezTo>
                  <a:pt x="2382" y="1167"/>
                  <a:pt x="2393" y="1179"/>
                  <a:pt x="2397" y="1169"/>
                </a:cubicBezTo>
                <a:cubicBezTo>
                  <a:pt x="2387" y="1167"/>
                  <a:pt x="2369" y="1157"/>
                  <a:pt x="2358" y="1166"/>
                </a:cubicBezTo>
                <a:close/>
                <a:moveTo>
                  <a:pt x="2226" y="1168"/>
                </a:moveTo>
                <a:cubicBezTo>
                  <a:pt x="2226" y="1181"/>
                  <a:pt x="2238" y="1182"/>
                  <a:pt x="2241" y="1171"/>
                </a:cubicBezTo>
                <a:cubicBezTo>
                  <a:pt x="2238" y="1168"/>
                  <a:pt x="2233" y="1167"/>
                  <a:pt x="2226" y="1168"/>
                </a:cubicBezTo>
                <a:close/>
                <a:moveTo>
                  <a:pt x="1500" y="1198"/>
                </a:moveTo>
                <a:cubicBezTo>
                  <a:pt x="1494" y="1208"/>
                  <a:pt x="1511" y="1210"/>
                  <a:pt x="1512" y="1204"/>
                </a:cubicBezTo>
                <a:cubicBezTo>
                  <a:pt x="1507" y="1202"/>
                  <a:pt x="1510" y="1194"/>
                  <a:pt x="1500" y="1198"/>
                </a:cubicBezTo>
                <a:close/>
                <a:moveTo>
                  <a:pt x="642" y="1232"/>
                </a:moveTo>
                <a:cubicBezTo>
                  <a:pt x="637" y="1232"/>
                  <a:pt x="641" y="1224"/>
                  <a:pt x="636" y="1223"/>
                </a:cubicBezTo>
                <a:cubicBezTo>
                  <a:pt x="632" y="1229"/>
                  <a:pt x="630" y="1216"/>
                  <a:pt x="621" y="1223"/>
                </a:cubicBezTo>
                <a:cubicBezTo>
                  <a:pt x="621" y="1239"/>
                  <a:pt x="612" y="1245"/>
                  <a:pt x="606" y="1254"/>
                </a:cubicBezTo>
                <a:cubicBezTo>
                  <a:pt x="605" y="1262"/>
                  <a:pt x="611" y="1264"/>
                  <a:pt x="615" y="1266"/>
                </a:cubicBezTo>
                <a:cubicBezTo>
                  <a:pt x="612" y="1251"/>
                  <a:pt x="635" y="1251"/>
                  <a:pt x="642" y="1232"/>
                </a:cubicBezTo>
                <a:close/>
                <a:moveTo>
                  <a:pt x="2291" y="1219"/>
                </a:moveTo>
                <a:cubicBezTo>
                  <a:pt x="2293" y="1231"/>
                  <a:pt x="2266" y="1220"/>
                  <a:pt x="2254" y="1223"/>
                </a:cubicBezTo>
                <a:cubicBezTo>
                  <a:pt x="2260" y="1216"/>
                  <a:pt x="2254" y="1209"/>
                  <a:pt x="2248" y="1207"/>
                </a:cubicBezTo>
                <a:cubicBezTo>
                  <a:pt x="2250" y="1217"/>
                  <a:pt x="2245" y="1219"/>
                  <a:pt x="2242" y="1223"/>
                </a:cubicBezTo>
                <a:cubicBezTo>
                  <a:pt x="2248" y="1223"/>
                  <a:pt x="2244" y="1233"/>
                  <a:pt x="2251" y="1232"/>
                </a:cubicBezTo>
                <a:cubicBezTo>
                  <a:pt x="2255" y="1231"/>
                  <a:pt x="2266" y="1229"/>
                  <a:pt x="2279" y="1228"/>
                </a:cubicBezTo>
                <a:cubicBezTo>
                  <a:pt x="2279" y="1234"/>
                  <a:pt x="2281" y="1239"/>
                  <a:pt x="2285" y="1241"/>
                </a:cubicBezTo>
                <a:cubicBezTo>
                  <a:pt x="2288" y="1237"/>
                  <a:pt x="2291" y="1234"/>
                  <a:pt x="2294" y="1231"/>
                </a:cubicBezTo>
                <a:cubicBezTo>
                  <a:pt x="2295" y="1234"/>
                  <a:pt x="2297" y="1235"/>
                  <a:pt x="2300" y="1234"/>
                </a:cubicBezTo>
                <a:cubicBezTo>
                  <a:pt x="2302" y="1226"/>
                  <a:pt x="2296" y="1210"/>
                  <a:pt x="2291" y="1219"/>
                </a:cubicBezTo>
                <a:close/>
                <a:moveTo>
                  <a:pt x="2202" y="1223"/>
                </a:moveTo>
                <a:cubicBezTo>
                  <a:pt x="2191" y="1226"/>
                  <a:pt x="2195" y="1208"/>
                  <a:pt x="2187" y="1217"/>
                </a:cubicBezTo>
                <a:cubicBezTo>
                  <a:pt x="2188" y="1231"/>
                  <a:pt x="2233" y="1229"/>
                  <a:pt x="2242" y="1229"/>
                </a:cubicBezTo>
                <a:cubicBezTo>
                  <a:pt x="2238" y="1207"/>
                  <a:pt x="2215" y="1215"/>
                  <a:pt x="2202" y="1223"/>
                </a:cubicBezTo>
                <a:close/>
                <a:moveTo>
                  <a:pt x="1715" y="1238"/>
                </a:moveTo>
                <a:cubicBezTo>
                  <a:pt x="1712" y="1243"/>
                  <a:pt x="1703" y="1242"/>
                  <a:pt x="1706" y="1253"/>
                </a:cubicBezTo>
                <a:cubicBezTo>
                  <a:pt x="1714" y="1253"/>
                  <a:pt x="1717" y="1248"/>
                  <a:pt x="1721" y="1244"/>
                </a:cubicBezTo>
                <a:cubicBezTo>
                  <a:pt x="1717" y="1244"/>
                  <a:pt x="1718" y="1239"/>
                  <a:pt x="1715" y="1238"/>
                </a:cubicBezTo>
                <a:close/>
                <a:moveTo>
                  <a:pt x="5" y="1279"/>
                </a:moveTo>
                <a:cubicBezTo>
                  <a:pt x="2" y="1290"/>
                  <a:pt x="1" y="1290"/>
                  <a:pt x="0" y="1298"/>
                </a:cubicBezTo>
                <a:cubicBezTo>
                  <a:pt x="8" y="1300"/>
                  <a:pt x="12" y="1282"/>
                  <a:pt x="5" y="1279"/>
                </a:cubicBezTo>
                <a:close/>
                <a:moveTo>
                  <a:pt x="2478" y="1251"/>
                </a:moveTo>
                <a:cubicBezTo>
                  <a:pt x="2480" y="1259"/>
                  <a:pt x="2461" y="1248"/>
                  <a:pt x="2463" y="1257"/>
                </a:cubicBezTo>
                <a:cubicBezTo>
                  <a:pt x="2467" y="1260"/>
                  <a:pt x="2474" y="1260"/>
                  <a:pt x="2478" y="1263"/>
                </a:cubicBezTo>
                <a:cubicBezTo>
                  <a:pt x="2475" y="1257"/>
                  <a:pt x="2487" y="1252"/>
                  <a:pt x="2478" y="1251"/>
                </a:cubicBezTo>
                <a:close/>
                <a:moveTo>
                  <a:pt x="1908" y="1263"/>
                </a:moveTo>
                <a:cubicBezTo>
                  <a:pt x="1909" y="1273"/>
                  <a:pt x="1899" y="1256"/>
                  <a:pt x="1899" y="1266"/>
                </a:cubicBezTo>
                <a:cubicBezTo>
                  <a:pt x="1905" y="1267"/>
                  <a:pt x="1901" y="1277"/>
                  <a:pt x="1908" y="1276"/>
                </a:cubicBezTo>
                <a:cubicBezTo>
                  <a:pt x="1909" y="1274"/>
                  <a:pt x="1916" y="1264"/>
                  <a:pt x="1908" y="1263"/>
                </a:cubicBezTo>
                <a:close/>
                <a:moveTo>
                  <a:pt x="2052" y="1280"/>
                </a:moveTo>
                <a:cubicBezTo>
                  <a:pt x="2054" y="1287"/>
                  <a:pt x="2058" y="1291"/>
                  <a:pt x="2065" y="1292"/>
                </a:cubicBezTo>
                <a:cubicBezTo>
                  <a:pt x="2063" y="1280"/>
                  <a:pt x="2076" y="1282"/>
                  <a:pt x="2080" y="1277"/>
                </a:cubicBezTo>
                <a:cubicBezTo>
                  <a:pt x="2066" y="1280"/>
                  <a:pt x="2063" y="1275"/>
                  <a:pt x="2052" y="1280"/>
                </a:cubicBezTo>
                <a:close/>
                <a:moveTo>
                  <a:pt x="2687" y="1282"/>
                </a:moveTo>
                <a:cubicBezTo>
                  <a:pt x="2687" y="1286"/>
                  <a:pt x="2688" y="1289"/>
                  <a:pt x="2690" y="1291"/>
                </a:cubicBezTo>
                <a:cubicBezTo>
                  <a:pt x="2686" y="1296"/>
                  <a:pt x="2680" y="1303"/>
                  <a:pt x="2693" y="1303"/>
                </a:cubicBezTo>
                <a:cubicBezTo>
                  <a:pt x="2693" y="1290"/>
                  <a:pt x="2698" y="1286"/>
                  <a:pt x="2687" y="1282"/>
                </a:cubicBezTo>
                <a:close/>
                <a:moveTo>
                  <a:pt x="2724" y="1291"/>
                </a:moveTo>
                <a:cubicBezTo>
                  <a:pt x="2718" y="1299"/>
                  <a:pt x="2713" y="1291"/>
                  <a:pt x="2708" y="1297"/>
                </a:cubicBezTo>
                <a:cubicBezTo>
                  <a:pt x="2713" y="1297"/>
                  <a:pt x="2711" y="1304"/>
                  <a:pt x="2712" y="1309"/>
                </a:cubicBezTo>
                <a:cubicBezTo>
                  <a:pt x="2723" y="1300"/>
                  <a:pt x="2731" y="1301"/>
                  <a:pt x="2739" y="1293"/>
                </a:cubicBezTo>
                <a:cubicBezTo>
                  <a:pt x="2735" y="1286"/>
                  <a:pt x="2701" y="1280"/>
                  <a:pt x="2724" y="1291"/>
                </a:cubicBezTo>
                <a:close/>
                <a:moveTo>
                  <a:pt x="2745" y="1315"/>
                </a:moveTo>
                <a:cubicBezTo>
                  <a:pt x="2744" y="1326"/>
                  <a:pt x="2748" y="1331"/>
                  <a:pt x="2755" y="1333"/>
                </a:cubicBezTo>
                <a:cubicBezTo>
                  <a:pt x="2755" y="1328"/>
                  <a:pt x="2755" y="1324"/>
                  <a:pt x="2758" y="1321"/>
                </a:cubicBezTo>
                <a:cubicBezTo>
                  <a:pt x="2749" y="1323"/>
                  <a:pt x="2752" y="1315"/>
                  <a:pt x="2745" y="1315"/>
                </a:cubicBezTo>
                <a:close/>
                <a:moveTo>
                  <a:pt x="2663" y="1334"/>
                </a:moveTo>
                <a:cubicBezTo>
                  <a:pt x="2663" y="1337"/>
                  <a:pt x="2685" y="1335"/>
                  <a:pt x="2684" y="1328"/>
                </a:cubicBezTo>
                <a:cubicBezTo>
                  <a:pt x="2677" y="1330"/>
                  <a:pt x="2660" y="1323"/>
                  <a:pt x="2663" y="1334"/>
                </a:cubicBezTo>
                <a:close/>
                <a:moveTo>
                  <a:pt x="2697" y="1328"/>
                </a:moveTo>
                <a:cubicBezTo>
                  <a:pt x="2695" y="1343"/>
                  <a:pt x="2713" y="1337"/>
                  <a:pt x="2721" y="1343"/>
                </a:cubicBezTo>
                <a:cubicBezTo>
                  <a:pt x="2719" y="1332"/>
                  <a:pt x="2701" y="1337"/>
                  <a:pt x="2697" y="1328"/>
                </a:cubicBezTo>
                <a:close/>
                <a:moveTo>
                  <a:pt x="2780" y="1400"/>
                </a:moveTo>
                <a:cubicBezTo>
                  <a:pt x="2787" y="1403"/>
                  <a:pt x="2794" y="1405"/>
                  <a:pt x="2799" y="1409"/>
                </a:cubicBezTo>
                <a:cubicBezTo>
                  <a:pt x="2800" y="1400"/>
                  <a:pt x="2784" y="1393"/>
                  <a:pt x="2780" y="1400"/>
                </a:cubicBezTo>
                <a:close/>
                <a:moveTo>
                  <a:pt x="2900" y="1436"/>
                </a:moveTo>
                <a:cubicBezTo>
                  <a:pt x="2900" y="1441"/>
                  <a:pt x="2901" y="1445"/>
                  <a:pt x="2903" y="1448"/>
                </a:cubicBezTo>
                <a:cubicBezTo>
                  <a:pt x="2911" y="1441"/>
                  <a:pt x="2917" y="1442"/>
                  <a:pt x="2922" y="1454"/>
                </a:cubicBezTo>
                <a:cubicBezTo>
                  <a:pt x="2930" y="1454"/>
                  <a:pt x="2929" y="1445"/>
                  <a:pt x="2934" y="1441"/>
                </a:cubicBezTo>
                <a:cubicBezTo>
                  <a:pt x="2921" y="1441"/>
                  <a:pt x="2914" y="1434"/>
                  <a:pt x="2900" y="1436"/>
                </a:cubicBezTo>
                <a:close/>
                <a:moveTo>
                  <a:pt x="3005" y="1468"/>
                </a:moveTo>
                <a:cubicBezTo>
                  <a:pt x="3014" y="1478"/>
                  <a:pt x="3038" y="1485"/>
                  <a:pt x="3041" y="1477"/>
                </a:cubicBezTo>
                <a:cubicBezTo>
                  <a:pt x="3034" y="1471"/>
                  <a:pt x="3013" y="1463"/>
                  <a:pt x="3005" y="1468"/>
                </a:cubicBezTo>
                <a:close/>
                <a:moveTo>
                  <a:pt x="3611" y="1473"/>
                </a:moveTo>
                <a:cubicBezTo>
                  <a:pt x="3611" y="1481"/>
                  <a:pt x="3618" y="1481"/>
                  <a:pt x="3624" y="1482"/>
                </a:cubicBezTo>
                <a:cubicBezTo>
                  <a:pt x="3626" y="1471"/>
                  <a:pt x="3617" y="1467"/>
                  <a:pt x="3611" y="1473"/>
                </a:cubicBezTo>
                <a:close/>
                <a:moveTo>
                  <a:pt x="3467" y="1671"/>
                </a:moveTo>
                <a:cubicBezTo>
                  <a:pt x="3477" y="1666"/>
                  <a:pt x="3484" y="1666"/>
                  <a:pt x="3491" y="1665"/>
                </a:cubicBezTo>
                <a:cubicBezTo>
                  <a:pt x="3481" y="1661"/>
                  <a:pt x="3472" y="1657"/>
                  <a:pt x="3463" y="1653"/>
                </a:cubicBezTo>
                <a:cubicBezTo>
                  <a:pt x="3465" y="1665"/>
                  <a:pt x="3478" y="1661"/>
                  <a:pt x="3467" y="1671"/>
                </a:cubicBezTo>
                <a:close/>
                <a:moveTo>
                  <a:pt x="3592" y="1673"/>
                </a:moveTo>
                <a:cubicBezTo>
                  <a:pt x="3595" y="1686"/>
                  <a:pt x="3606" y="1679"/>
                  <a:pt x="3617" y="1688"/>
                </a:cubicBezTo>
                <a:cubicBezTo>
                  <a:pt x="3618" y="1674"/>
                  <a:pt x="3600" y="1678"/>
                  <a:pt x="3592" y="1673"/>
                </a:cubicBezTo>
                <a:close/>
                <a:moveTo>
                  <a:pt x="2740" y="1122"/>
                </a:moveTo>
                <a:cubicBezTo>
                  <a:pt x="2740" y="1123"/>
                  <a:pt x="2740" y="1124"/>
                  <a:pt x="2740" y="1125"/>
                </a:cubicBezTo>
                <a:cubicBezTo>
                  <a:pt x="2740" y="1124"/>
                  <a:pt x="2740" y="1123"/>
                  <a:pt x="2740" y="1122"/>
                </a:cubicBezTo>
                <a:close/>
                <a:moveTo>
                  <a:pt x="637" y="1330"/>
                </a:moveTo>
                <a:cubicBezTo>
                  <a:pt x="641" y="1327"/>
                  <a:pt x="643" y="1324"/>
                  <a:pt x="644" y="1320"/>
                </a:cubicBezTo>
                <a:cubicBezTo>
                  <a:pt x="641" y="1322"/>
                  <a:pt x="639" y="1325"/>
                  <a:pt x="637" y="1330"/>
                </a:cubicBezTo>
                <a:close/>
                <a:moveTo>
                  <a:pt x="2697" y="302"/>
                </a:moveTo>
                <a:cubicBezTo>
                  <a:pt x="2696" y="302"/>
                  <a:pt x="2695" y="301"/>
                  <a:pt x="2694" y="301"/>
                </a:cubicBezTo>
                <a:cubicBezTo>
                  <a:pt x="2695" y="302"/>
                  <a:pt x="2696" y="302"/>
                  <a:pt x="2697" y="302"/>
                </a:cubicBezTo>
                <a:close/>
                <a:moveTo>
                  <a:pt x="3687" y="1399"/>
                </a:moveTo>
                <a:cubicBezTo>
                  <a:pt x="3677" y="1381"/>
                  <a:pt x="3651" y="1378"/>
                  <a:pt x="3638" y="1363"/>
                </a:cubicBezTo>
                <a:cubicBezTo>
                  <a:pt x="3628" y="1361"/>
                  <a:pt x="3627" y="1366"/>
                  <a:pt x="3619" y="1366"/>
                </a:cubicBezTo>
                <a:cubicBezTo>
                  <a:pt x="3607" y="1353"/>
                  <a:pt x="3571" y="1325"/>
                  <a:pt x="3564" y="1345"/>
                </a:cubicBezTo>
                <a:cubicBezTo>
                  <a:pt x="3547" y="1325"/>
                  <a:pt x="3520" y="1304"/>
                  <a:pt x="3499" y="1306"/>
                </a:cubicBezTo>
                <a:cubicBezTo>
                  <a:pt x="3515" y="1317"/>
                  <a:pt x="3490" y="1305"/>
                  <a:pt x="3487" y="1312"/>
                </a:cubicBezTo>
                <a:cubicBezTo>
                  <a:pt x="3494" y="1312"/>
                  <a:pt x="3497" y="1315"/>
                  <a:pt x="3496" y="1321"/>
                </a:cubicBezTo>
                <a:cubicBezTo>
                  <a:pt x="3487" y="1320"/>
                  <a:pt x="3484" y="1326"/>
                  <a:pt x="3478" y="1328"/>
                </a:cubicBezTo>
                <a:cubicBezTo>
                  <a:pt x="3475" y="1310"/>
                  <a:pt x="3454" y="1311"/>
                  <a:pt x="3453" y="1291"/>
                </a:cubicBezTo>
                <a:cubicBezTo>
                  <a:pt x="3441" y="1291"/>
                  <a:pt x="3435" y="1293"/>
                  <a:pt x="3441" y="1282"/>
                </a:cubicBezTo>
                <a:cubicBezTo>
                  <a:pt x="3429" y="1298"/>
                  <a:pt x="3404" y="1265"/>
                  <a:pt x="3395" y="1289"/>
                </a:cubicBezTo>
                <a:cubicBezTo>
                  <a:pt x="3381" y="1270"/>
                  <a:pt x="3360" y="1242"/>
                  <a:pt x="3333" y="1247"/>
                </a:cubicBezTo>
                <a:cubicBezTo>
                  <a:pt x="3318" y="1221"/>
                  <a:pt x="3285" y="1213"/>
                  <a:pt x="3268" y="1189"/>
                </a:cubicBezTo>
                <a:cubicBezTo>
                  <a:pt x="3261" y="1192"/>
                  <a:pt x="3250" y="1191"/>
                  <a:pt x="3244" y="1196"/>
                </a:cubicBezTo>
                <a:cubicBezTo>
                  <a:pt x="3245" y="1178"/>
                  <a:pt x="3209" y="1201"/>
                  <a:pt x="3213" y="1175"/>
                </a:cubicBezTo>
                <a:cubicBezTo>
                  <a:pt x="3197" y="1177"/>
                  <a:pt x="3190" y="1169"/>
                  <a:pt x="3191" y="1163"/>
                </a:cubicBezTo>
                <a:cubicBezTo>
                  <a:pt x="3187" y="1176"/>
                  <a:pt x="3174" y="1162"/>
                  <a:pt x="3160" y="1166"/>
                </a:cubicBezTo>
                <a:cubicBezTo>
                  <a:pt x="3161" y="1170"/>
                  <a:pt x="3159" y="1173"/>
                  <a:pt x="3157" y="1175"/>
                </a:cubicBezTo>
                <a:cubicBezTo>
                  <a:pt x="3167" y="1178"/>
                  <a:pt x="3184" y="1174"/>
                  <a:pt x="3182" y="1196"/>
                </a:cubicBezTo>
                <a:cubicBezTo>
                  <a:pt x="3167" y="1197"/>
                  <a:pt x="3167" y="1197"/>
                  <a:pt x="3167" y="1197"/>
                </a:cubicBezTo>
                <a:cubicBezTo>
                  <a:pt x="3168" y="1187"/>
                  <a:pt x="3123" y="1180"/>
                  <a:pt x="3142" y="1160"/>
                </a:cubicBezTo>
                <a:cubicBezTo>
                  <a:pt x="3132" y="1162"/>
                  <a:pt x="3130" y="1153"/>
                  <a:pt x="3124" y="1160"/>
                </a:cubicBezTo>
                <a:cubicBezTo>
                  <a:pt x="3117" y="1155"/>
                  <a:pt x="3117" y="1143"/>
                  <a:pt x="3108" y="1139"/>
                </a:cubicBezTo>
                <a:cubicBezTo>
                  <a:pt x="3102" y="1145"/>
                  <a:pt x="3085" y="1135"/>
                  <a:pt x="3071" y="1139"/>
                </a:cubicBezTo>
                <a:cubicBezTo>
                  <a:pt x="3062" y="1145"/>
                  <a:pt x="3080" y="1149"/>
                  <a:pt x="3071" y="1152"/>
                </a:cubicBezTo>
                <a:cubicBezTo>
                  <a:pt x="3058" y="1152"/>
                  <a:pt x="3050" y="1144"/>
                  <a:pt x="3041" y="1134"/>
                </a:cubicBezTo>
                <a:cubicBezTo>
                  <a:pt x="3047" y="1138"/>
                  <a:pt x="3050" y="1132"/>
                  <a:pt x="3059" y="1136"/>
                </a:cubicBezTo>
                <a:cubicBezTo>
                  <a:pt x="3059" y="1128"/>
                  <a:pt x="3047" y="1129"/>
                  <a:pt x="3056" y="1121"/>
                </a:cubicBezTo>
                <a:cubicBezTo>
                  <a:pt x="3046" y="1118"/>
                  <a:pt x="3054" y="1131"/>
                  <a:pt x="3044" y="1127"/>
                </a:cubicBezTo>
                <a:cubicBezTo>
                  <a:pt x="3045" y="1120"/>
                  <a:pt x="3046" y="1112"/>
                  <a:pt x="3056" y="1112"/>
                </a:cubicBezTo>
                <a:cubicBezTo>
                  <a:pt x="3058" y="1102"/>
                  <a:pt x="3043" y="1108"/>
                  <a:pt x="3046" y="1097"/>
                </a:cubicBezTo>
                <a:cubicBezTo>
                  <a:pt x="3064" y="1101"/>
                  <a:pt x="3064" y="1122"/>
                  <a:pt x="3083" y="1124"/>
                </a:cubicBezTo>
                <a:cubicBezTo>
                  <a:pt x="3085" y="1114"/>
                  <a:pt x="3085" y="1118"/>
                  <a:pt x="3083" y="1109"/>
                </a:cubicBezTo>
                <a:cubicBezTo>
                  <a:pt x="3092" y="1106"/>
                  <a:pt x="3096" y="1099"/>
                  <a:pt x="3111" y="1102"/>
                </a:cubicBezTo>
                <a:cubicBezTo>
                  <a:pt x="3111" y="1106"/>
                  <a:pt x="3109" y="1109"/>
                  <a:pt x="3108" y="1111"/>
                </a:cubicBezTo>
                <a:cubicBezTo>
                  <a:pt x="3130" y="1100"/>
                  <a:pt x="3139" y="1109"/>
                  <a:pt x="3154" y="1111"/>
                </a:cubicBezTo>
                <a:cubicBezTo>
                  <a:pt x="3156" y="1116"/>
                  <a:pt x="3160" y="1135"/>
                  <a:pt x="3166" y="1126"/>
                </a:cubicBezTo>
                <a:cubicBezTo>
                  <a:pt x="3161" y="1127"/>
                  <a:pt x="3161" y="1109"/>
                  <a:pt x="3166" y="1111"/>
                </a:cubicBezTo>
                <a:cubicBezTo>
                  <a:pt x="3169" y="1119"/>
                  <a:pt x="3188" y="1120"/>
                  <a:pt x="3200" y="1113"/>
                </a:cubicBezTo>
                <a:cubicBezTo>
                  <a:pt x="3206" y="1120"/>
                  <a:pt x="3198" y="1119"/>
                  <a:pt x="3197" y="1126"/>
                </a:cubicBezTo>
                <a:cubicBezTo>
                  <a:pt x="3202" y="1128"/>
                  <a:pt x="3206" y="1133"/>
                  <a:pt x="3212" y="1135"/>
                </a:cubicBezTo>
                <a:cubicBezTo>
                  <a:pt x="3213" y="1129"/>
                  <a:pt x="3208" y="1127"/>
                  <a:pt x="3212" y="1126"/>
                </a:cubicBezTo>
                <a:cubicBezTo>
                  <a:pt x="3227" y="1136"/>
                  <a:pt x="3251" y="1145"/>
                  <a:pt x="3268" y="1162"/>
                </a:cubicBezTo>
                <a:cubicBezTo>
                  <a:pt x="3268" y="1153"/>
                  <a:pt x="3261" y="1152"/>
                  <a:pt x="3261" y="1143"/>
                </a:cubicBezTo>
                <a:cubicBezTo>
                  <a:pt x="3273" y="1145"/>
                  <a:pt x="3276" y="1137"/>
                  <a:pt x="3283" y="1134"/>
                </a:cubicBezTo>
                <a:cubicBezTo>
                  <a:pt x="3280" y="1154"/>
                  <a:pt x="3289" y="1138"/>
                  <a:pt x="3292" y="1143"/>
                </a:cubicBezTo>
                <a:cubicBezTo>
                  <a:pt x="3295" y="1149"/>
                  <a:pt x="3283" y="1153"/>
                  <a:pt x="3292" y="1155"/>
                </a:cubicBezTo>
                <a:cubicBezTo>
                  <a:pt x="3295" y="1152"/>
                  <a:pt x="3293" y="1144"/>
                  <a:pt x="3301" y="1146"/>
                </a:cubicBezTo>
                <a:cubicBezTo>
                  <a:pt x="3305" y="1150"/>
                  <a:pt x="3305" y="1154"/>
                  <a:pt x="3301" y="1158"/>
                </a:cubicBezTo>
                <a:cubicBezTo>
                  <a:pt x="3330" y="1158"/>
                  <a:pt x="3333" y="1136"/>
                  <a:pt x="3347" y="1142"/>
                </a:cubicBezTo>
                <a:cubicBezTo>
                  <a:pt x="3350" y="1133"/>
                  <a:pt x="3334" y="1127"/>
                  <a:pt x="3341" y="1124"/>
                </a:cubicBezTo>
                <a:cubicBezTo>
                  <a:pt x="3348" y="1130"/>
                  <a:pt x="3354" y="1136"/>
                  <a:pt x="3353" y="1142"/>
                </a:cubicBezTo>
                <a:cubicBezTo>
                  <a:pt x="3362" y="1139"/>
                  <a:pt x="3383" y="1149"/>
                  <a:pt x="3381" y="1166"/>
                </a:cubicBezTo>
                <a:cubicBezTo>
                  <a:pt x="3392" y="1161"/>
                  <a:pt x="3392" y="1165"/>
                  <a:pt x="3396" y="1172"/>
                </a:cubicBezTo>
                <a:cubicBezTo>
                  <a:pt x="3401" y="1168"/>
                  <a:pt x="3399" y="1156"/>
                  <a:pt x="3409" y="1157"/>
                </a:cubicBezTo>
                <a:cubicBezTo>
                  <a:pt x="3409" y="1160"/>
                  <a:pt x="3411" y="1161"/>
                  <a:pt x="3412" y="1163"/>
                </a:cubicBezTo>
                <a:cubicBezTo>
                  <a:pt x="3408" y="1162"/>
                  <a:pt x="3405" y="1158"/>
                  <a:pt x="3406" y="1166"/>
                </a:cubicBezTo>
                <a:cubicBezTo>
                  <a:pt x="3412" y="1169"/>
                  <a:pt x="3421" y="1168"/>
                  <a:pt x="3430" y="1163"/>
                </a:cubicBezTo>
                <a:cubicBezTo>
                  <a:pt x="3424" y="1170"/>
                  <a:pt x="3433" y="1181"/>
                  <a:pt x="3436" y="1175"/>
                </a:cubicBezTo>
                <a:cubicBezTo>
                  <a:pt x="3426" y="1166"/>
                  <a:pt x="3445" y="1172"/>
                  <a:pt x="3449" y="1175"/>
                </a:cubicBezTo>
                <a:cubicBezTo>
                  <a:pt x="3449" y="1169"/>
                  <a:pt x="3444" y="1169"/>
                  <a:pt x="3442" y="1166"/>
                </a:cubicBezTo>
                <a:cubicBezTo>
                  <a:pt x="3453" y="1161"/>
                  <a:pt x="3451" y="1157"/>
                  <a:pt x="3464" y="1150"/>
                </a:cubicBezTo>
                <a:cubicBezTo>
                  <a:pt x="3465" y="1156"/>
                  <a:pt x="3465" y="1163"/>
                  <a:pt x="3470" y="1165"/>
                </a:cubicBezTo>
                <a:cubicBezTo>
                  <a:pt x="3473" y="1161"/>
                  <a:pt x="3504" y="1163"/>
                  <a:pt x="3495" y="1180"/>
                </a:cubicBezTo>
                <a:cubicBezTo>
                  <a:pt x="3506" y="1181"/>
                  <a:pt x="3509" y="1173"/>
                  <a:pt x="3516" y="1168"/>
                </a:cubicBezTo>
                <a:cubicBezTo>
                  <a:pt x="3524" y="1179"/>
                  <a:pt x="3515" y="1176"/>
                  <a:pt x="3522" y="1192"/>
                </a:cubicBezTo>
                <a:cubicBezTo>
                  <a:pt x="3531" y="1178"/>
                  <a:pt x="3555" y="1198"/>
                  <a:pt x="3556" y="1186"/>
                </a:cubicBezTo>
                <a:cubicBezTo>
                  <a:pt x="3557" y="1193"/>
                  <a:pt x="3566" y="1187"/>
                  <a:pt x="3568" y="1186"/>
                </a:cubicBezTo>
                <a:cubicBezTo>
                  <a:pt x="3569" y="1189"/>
                  <a:pt x="3568" y="1194"/>
                  <a:pt x="3571" y="1195"/>
                </a:cubicBezTo>
                <a:cubicBezTo>
                  <a:pt x="3571" y="1188"/>
                  <a:pt x="3574" y="1185"/>
                  <a:pt x="3580" y="1186"/>
                </a:cubicBezTo>
                <a:cubicBezTo>
                  <a:pt x="3580" y="1195"/>
                  <a:pt x="3593" y="1191"/>
                  <a:pt x="3596" y="1198"/>
                </a:cubicBezTo>
                <a:cubicBezTo>
                  <a:pt x="3601" y="1188"/>
                  <a:pt x="3584" y="1185"/>
                  <a:pt x="3593" y="1182"/>
                </a:cubicBezTo>
                <a:cubicBezTo>
                  <a:pt x="3615" y="1178"/>
                  <a:pt x="3606" y="1216"/>
                  <a:pt x="3615" y="1216"/>
                </a:cubicBezTo>
                <a:cubicBezTo>
                  <a:pt x="3618" y="1208"/>
                  <a:pt x="3618" y="1203"/>
                  <a:pt x="3620" y="1194"/>
                </a:cubicBezTo>
                <a:cubicBezTo>
                  <a:pt x="3627" y="1194"/>
                  <a:pt x="3627" y="1194"/>
                  <a:pt x="3627" y="1194"/>
                </a:cubicBezTo>
                <a:cubicBezTo>
                  <a:pt x="3626" y="1202"/>
                  <a:pt x="3621" y="1204"/>
                  <a:pt x="3630" y="1206"/>
                </a:cubicBezTo>
                <a:cubicBezTo>
                  <a:pt x="3642" y="1205"/>
                  <a:pt x="3652" y="1201"/>
                  <a:pt x="3667" y="1206"/>
                </a:cubicBezTo>
                <a:cubicBezTo>
                  <a:pt x="3665" y="1206"/>
                  <a:pt x="3663" y="1209"/>
                  <a:pt x="3667" y="1209"/>
                </a:cubicBezTo>
                <a:cubicBezTo>
                  <a:pt x="3674" y="1205"/>
                  <a:pt x="3661" y="1200"/>
                  <a:pt x="3669" y="1197"/>
                </a:cubicBezTo>
                <a:cubicBezTo>
                  <a:pt x="3673" y="1199"/>
                  <a:pt x="3678" y="1201"/>
                  <a:pt x="3685" y="1200"/>
                </a:cubicBezTo>
                <a:cubicBezTo>
                  <a:pt x="3690" y="1182"/>
                  <a:pt x="3705" y="1184"/>
                  <a:pt x="3715" y="1184"/>
                </a:cubicBezTo>
                <a:cubicBezTo>
                  <a:pt x="3715" y="1179"/>
                  <a:pt x="3716" y="1174"/>
                  <a:pt x="3718" y="1172"/>
                </a:cubicBezTo>
                <a:cubicBezTo>
                  <a:pt x="3711" y="1163"/>
                  <a:pt x="3700" y="1173"/>
                  <a:pt x="3697" y="1163"/>
                </a:cubicBezTo>
                <a:cubicBezTo>
                  <a:pt x="3697" y="1159"/>
                  <a:pt x="3702" y="1160"/>
                  <a:pt x="3703" y="1157"/>
                </a:cubicBezTo>
                <a:cubicBezTo>
                  <a:pt x="3695" y="1149"/>
                  <a:pt x="3697" y="1161"/>
                  <a:pt x="3687" y="1160"/>
                </a:cubicBezTo>
                <a:cubicBezTo>
                  <a:pt x="3684" y="1152"/>
                  <a:pt x="3693" y="1142"/>
                  <a:pt x="3687" y="1141"/>
                </a:cubicBezTo>
                <a:cubicBezTo>
                  <a:pt x="3678" y="1153"/>
                  <a:pt x="3666" y="1145"/>
                  <a:pt x="3654" y="1151"/>
                </a:cubicBezTo>
                <a:cubicBezTo>
                  <a:pt x="3655" y="1134"/>
                  <a:pt x="3630" y="1128"/>
                  <a:pt x="3635" y="1118"/>
                </a:cubicBezTo>
                <a:cubicBezTo>
                  <a:pt x="3641" y="1117"/>
                  <a:pt x="3647" y="1134"/>
                  <a:pt x="3650" y="1127"/>
                </a:cubicBezTo>
                <a:cubicBezTo>
                  <a:pt x="3639" y="1114"/>
                  <a:pt x="3623" y="1101"/>
                  <a:pt x="3631" y="1084"/>
                </a:cubicBezTo>
                <a:cubicBezTo>
                  <a:pt x="3634" y="1093"/>
                  <a:pt x="3650" y="1088"/>
                  <a:pt x="3653" y="1096"/>
                </a:cubicBezTo>
                <a:cubicBezTo>
                  <a:pt x="3653" y="1099"/>
                  <a:pt x="3648" y="1103"/>
                  <a:pt x="3653" y="1105"/>
                </a:cubicBezTo>
                <a:cubicBezTo>
                  <a:pt x="3662" y="1094"/>
                  <a:pt x="3670" y="1133"/>
                  <a:pt x="3678" y="1114"/>
                </a:cubicBezTo>
                <a:cubicBezTo>
                  <a:pt x="3671" y="1107"/>
                  <a:pt x="3662" y="1103"/>
                  <a:pt x="3659" y="1093"/>
                </a:cubicBezTo>
                <a:cubicBezTo>
                  <a:pt x="3663" y="1093"/>
                  <a:pt x="3662" y="1087"/>
                  <a:pt x="3665" y="1087"/>
                </a:cubicBezTo>
                <a:cubicBezTo>
                  <a:pt x="3670" y="1091"/>
                  <a:pt x="3680" y="1099"/>
                  <a:pt x="3687" y="1092"/>
                </a:cubicBezTo>
                <a:cubicBezTo>
                  <a:pt x="3688" y="1105"/>
                  <a:pt x="3700" y="1106"/>
                  <a:pt x="3699" y="1098"/>
                </a:cubicBezTo>
                <a:cubicBezTo>
                  <a:pt x="3713" y="1108"/>
                  <a:pt x="3723" y="1107"/>
                  <a:pt x="3727" y="1123"/>
                </a:cubicBezTo>
                <a:cubicBezTo>
                  <a:pt x="3738" y="1112"/>
                  <a:pt x="3739" y="1137"/>
                  <a:pt x="3748" y="1125"/>
                </a:cubicBezTo>
                <a:cubicBezTo>
                  <a:pt x="3739" y="1119"/>
                  <a:pt x="3752" y="1109"/>
                  <a:pt x="3748" y="1098"/>
                </a:cubicBezTo>
                <a:cubicBezTo>
                  <a:pt x="3738" y="1093"/>
                  <a:pt x="3731" y="1085"/>
                  <a:pt x="3726" y="1074"/>
                </a:cubicBezTo>
                <a:cubicBezTo>
                  <a:pt x="3733" y="1080"/>
                  <a:pt x="3732" y="1072"/>
                  <a:pt x="3738" y="1070"/>
                </a:cubicBezTo>
                <a:cubicBezTo>
                  <a:pt x="3738" y="1051"/>
                  <a:pt x="3722" y="1054"/>
                  <a:pt x="3729" y="1034"/>
                </a:cubicBezTo>
                <a:cubicBezTo>
                  <a:pt x="3715" y="1029"/>
                  <a:pt x="3705" y="1021"/>
                  <a:pt x="3698" y="1010"/>
                </a:cubicBezTo>
                <a:cubicBezTo>
                  <a:pt x="3708" y="1007"/>
                  <a:pt x="3707" y="1014"/>
                  <a:pt x="3713" y="1015"/>
                </a:cubicBezTo>
                <a:cubicBezTo>
                  <a:pt x="3716" y="998"/>
                  <a:pt x="3720" y="1007"/>
                  <a:pt x="3729" y="1012"/>
                </a:cubicBezTo>
                <a:cubicBezTo>
                  <a:pt x="3730" y="991"/>
                  <a:pt x="3717" y="984"/>
                  <a:pt x="3713" y="970"/>
                </a:cubicBezTo>
                <a:cubicBezTo>
                  <a:pt x="3719" y="978"/>
                  <a:pt x="3723" y="970"/>
                  <a:pt x="3728" y="975"/>
                </a:cubicBezTo>
                <a:cubicBezTo>
                  <a:pt x="3723" y="990"/>
                  <a:pt x="3740" y="998"/>
                  <a:pt x="3753" y="1003"/>
                </a:cubicBezTo>
                <a:cubicBezTo>
                  <a:pt x="3741" y="988"/>
                  <a:pt x="3723" y="977"/>
                  <a:pt x="3740" y="957"/>
                </a:cubicBezTo>
                <a:cubicBezTo>
                  <a:pt x="3731" y="957"/>
                  <a:pt x="3722" y="955"/>
                  <a:pt x="3722" y="945"/>
                </a:cubicBezTo>
                <a:cubicBezTo>
                  <a:pt x="3728" y="938"/>
                  <a:pt x="3732" y="947"/>
                  <a:pt x="3743" y="945"/>
                </a:cubicBezTo>
                <a:cubicBezTo>
                  <a:pt x="3731" y="922"/>
                  <a:pt x="3698" y="913"/>
                  <a:pt x="3703" y="884"/>
                </a:cubicBezTo>
                <a:cubicBezTo>
                  <a:pt x="3689" y="888"/>
                  <a:pt x="3674" y="865"/>
                  <a:pt x="3653" y="875"/>
                </a:cubicBezTo>
                <a:cubicBezTo>
                  <a:pt x="3603" y="864"/>
                  <a:pt x="3555" y="841"/>
                  <a:pt x="3512" y="840"/>
                </a:cubicBezTo>
                <a:cubicBezTo>
                  <a:pt x="3511" y="829"/>
                  <a:pt x="3508" y="828"/>
                  <a:pt x="3503" y="816"/>
                </a:cubicBezTo>
                <a:cubicBezTo>
                  <a:pt x="3520" y="817"/>
                  <a:pt x="3513" y="804"/>
                  <a:pt x="3509" y="797"/>
                </a:cubicBezTo>
                <a:cubicBezTo>
                  <a:pt x="3519" y="805"/>
                  <a:pt x="3506" y="788"/>
                  <a:pt x="3521" y="788"/>
                </a:cubicBezTo>
                <a:cubicBezTo>
                  <a:pt x="3515" y="802"/>
                  <a:pt x="3535" y="793"/>
                  <a:pt x="3545" y="800"/>
                </a:cubicBezTo>
                <a:cubicBezTo>
                  <a:pt x="3546" y="797"/>
                  <a:pt x="3545" y="794"/>
                  <a:pt x="3548" y="794"/>
                </a:cubicBezTo>
                <a:cubicBezTo>
                  <a:pt x="3545" y="784"/>
                  <a:pt x="3540" y="776"/>
                  <a:pt x="3536" y="775"/>
                </a:cubicBezTo>
                <a:cubicBezTo>
                  <a:pt x="3533" y="766"/>
                  <a:pt x="3548" y="743"/>
                  <a:pt x="3532" y="733"/>
                </a:cubicBezTo>
                <a:cubicBezTo>
                  <a:pt x="3535" y="729"/>
                  <a:pt x="3544" y="732"/>
                  <a:pt x="3541" y="723"/>
                </a:cubicBezTo>
                <a:cubicBezTo>
                  <a:pt x="3533" y="714"/>
                  <a:pt x="3523" y="730"/>
                  <a:pt x="3511" y="718"/>
                </a:cubicBezTo>
                <a:cubicBezTo>
                  <a:pt x="3510" y="721"/>
                  <a:pt x="3511" y="726"/>
                  <a:pt x="3508" y="727"/>
                </a:cubicBezTo>
                <a:cubicBezTo>
                  <a:pt x="3509" y="722"/>
                  <a:pt x="3504" y="711"/>
                  <a:pt x="3511" y="711"/>
                </a:cubicBezTo>
                <a:cubicBezTo>
                  <a:pt x="3532" y="711"/>
                  <a:pt x="3532" y="711"/>
                  <a:pt x="3532" y="711"/>
                </a:cubicBezTo>
                <a:cubicBezTo>
                  <a:pt x="3539" y="698"/>
                  <a:pt x="3526" y="683"/>
                  <a:pt x="3519" y="684"/>
                </a:cubicBezTo>
                <a:cubicBezTo>
                  <a:pt x="3520" y="681"/>
                  <a:pt x="3522" y="680"/>
                  <a:pt x="3526" y="681"/>
                </a:cubicBezTo>
                <a:cubicBezTo>
                  <a:pt x="3512" y="659"/>
                  <a:pt x="3498" y="637"/>
                  <a:pt x="3485" y="614"/>
                </a:cubicBezTo>
                <a:cubicBezTo>
                  <a:pt x="3457" y="616"/>
                  <a:pt x="3443" y="602"/>
                  <a:pt x="3436" y="584"/>
                </a:cubicBezTo>
                <a:cubicBezTo>
                  <a:pt x="3426" y="590"/>
                  <a:pt x="3414" y="580"/>
                  <a:pt x="3405" y="590"/>
                </a:cubicBezTo>
                <a:cubicBezTo>
                  <a:pt x="3405" y="587"/>
                  <a:pt x="3402" y="586"/>
                  <a:pt x="3402" y="584"/>
                </a:cubicBezTo>
                <a:cubicBezTo>
                  <a:pt x="3402" y="579"/>
                  <a:pt x="3410" y="581"/>
                  <a:pt x="3408" y="575"/>
                </a:cubicBezTo>
                <a:cubicBezTo>
                  <a:pt x="3385" y="540"/>
                  <a:pt x="3333" y="554"/>
                  <a:pt x="3294" y="539"/>
                </a:cubicBezTo>
                <a:cubicBezTo>
                  <a:pt x="3295" y="533"/>
                  <a:pt x="3291" y="533"/>
                  <a:pt x="3291" y="527"/>
                </a:cubicBezTo>
                <a:cubicBezTo>
                  <a:pt x="3295" y="527"/>
                  <a:pt x="3295" y="531"/>
                  <a:pt x="3300" y="530"/>
                </a:cubicBezTo>
                <a:cubicBezTo>
                  <a:pt x="3300" y="518"/>
                  <a:pt x="3300" y="518"/>
                  <a:pt x="3300" y="518"/>
                </a:cubicBezTo>
                <a:cubicBezTo>
                  <a:pt x="3253" y="511"/>
                  <a:pt x="3206" y="476"/>
                  <a:pt x="3162" y="483"/>
                </a:cubicBezTo>
                <a:cubicBezTo>
                  <a:pt x="3164" y="483"/>
                  <a:pt x="3165" y="485"/>
                  <a:pt x="3165" y="489"/>
                </a:cubicBezTo>
                <a:cubicBezTo>
                  <a:pt x="3153" y="486"/>
                  <a:pt x="3150" y="493"/>
                  <a:pt x="3140" y="492"/>
                </a:cubicBezTo>
                <a:cubicBezTo>
                  <a:pt x="3140" y="472"/>
                  <a:pt x="3122" y="470"/>
                  <a:pt x="3112" y="459"/>
                </a:cubicBezTo>
                <a:cubicBezTo>
                  <a:pt x="3120" y="455"/>
                  <a:pt x="3125" y="467"/>
                  <a:pt x="3128" y="458"/>
                </a:cubicBezTo>
                <a:cubicBezTo>
                  <a:pt x="3110" y="441"/>
                  <a:pt x="3088" y="463"/>
                  <a:pt x="3069" y="462"/>
                </a:cubicBezTo>
                <a:cubicBezTo>
                  <a:pt x="3059" y="462"/>
                  <a:pt x="3044" y="453"/>
                  <a:pt x="3033" y="450"/>
                </a:cubicBezTo>
                <a:cubicBezTo>
                  <a:pt x="3020" y="448"/>
                  <a:pt x="2995" y="439"/>
                  <a:pt x="2971" y="433"/>
                </a:cubicBezTo>
                <a:cubicBezTo>
                  <a:pt x="2961" y="450"/>
                  <a:pt x="2942" y="427"/>
                  <a:pt x="2937" y="418"/>
                </a:cubicBezTo>
                <a:cubicBezTo>
                  <a:pt x="2918" y="423"/>
                  <a:pt x="2906" y="401"/>
                  <a:pt x="2897" y="415"/>
                </a:cubicBezTo>
                <a:cubicBezTo>
                  <a:pt x="2891" y="414"/>
                  <a:pt x="2892" y="407"/>
                  <a:pt x="2882" y="409"/>
                </a:cubicBezTo>
                <a:cubicBezTo>
                  <a:pt x="2889" y="403"/>
                  <a:pt x="2880" y="398"/>
                  <a:pt x="2870" y="400"/>
                </a:cubicBezTo>
                <a:cubicBezTo>
                  <a:pt x="2874" y="387"/>
                  <a:pt x="2854" y="391"/>
                  <a:pt x="2863" y="382"/>
                </a:cubicBezTo>
                <a:cubicBezTo>
                  <a:pt x="2836" y="398"/>
                  <a:pt x="2822" y="373"/>
                  <a:pt x="2811" y="355"/>
                </a:cubicBezTo>
                <a:cubicBezTo>
                  <a:pt x="2826" y="357"/>
                  <a:pt x="2836" y="369"/>
                  <a:pt x="2845" y="355"/>
                </a:cubicBezTo>
                <a:cubicBezTo>
                  <a:pt x="2829" y="345"/>
                  <a:pt x="2795" y="350"/>
                  <a:pt x="2789" y="337"/>
                </a:cubicBezTo>
                <a:cubicBezTo>
                  <a:pt x="2786" y="330"/>
                  <a:pt x="2782" y="318"/>
                  <a:pt x="2786" y="322"/>
                </a:cubicBezTo>
                <a:cubicBezTo>
                  <a:pt x="2775" y="312"/>
                  <a:pt x="2748" y="303"/>
                  <a:pt x="2734" y="301"/>
                </a:cubicBezTo>
                <a:cubicBezTo>
                  <a:pt x="2723" y="299"/>
                  <a:pt x="2708" y="306"/>
                  <a:pt x="2697" y="302"/>
                </a:cubicBezTo>
                <a:cubicBezTo>
                  <a:pt x="2703" y="305"/>
                  <a:pt x="2707" y="310"/>
                  <a:pt x="2706" y="319"/>
                </a:cubicBezTo>
                <a:cubicBezTo>
                  <a:pt x="2698" y="316"/>
                  <a:pt x="2675" y="302"/>
                  <a:pt x="2666" y="320"/>
                </a:cubicBezTo>
                <a:cubicBezTo>
                  <a:pt x="2645" y="308"/>
                  <a:pt x="2623" y="269"/>
                  <a:pt x="2602" y="293"/>
                </a:cubicBezTo>
                <a:cubicBezTo>
                  <a:pt x="2610" y="285"/>
                  <a:pt x="2595" y="284"/>
                  <a:pt x="2595" y="275"/>
                </a:cubicBezTo>
                <a:cubicBezTo>
                  <a:pt x="2590" y="274"/>
                  <a:pt x="2589" y="278"/>
                  <a:pt x="2583" y="278"/>
                </a:cubicBezTo>
                <a:cubicBezTo>
                  <a:pt x="2577" y="272"/>
                  <a:pt x="2584" y="272"/>
                  <a:pt x="2586" y="266"/>
                </a:cubicBezTo>
                <a:cubicBezTo>
                  <a:pt x="2560" y="263"/>
                  <a:pt x="2555" y="278"/>
                  <a:pt x="2531" y="285"/>
                </a:cubicBezTo>
                <a:cubicBezTo>
                  <a:pt x="2551" y="269"/>
                  <a:pt x="2507" y="267"/>
                  <a:pt x="2518" y="251"/>
                </a:cubicBezTo>
                <a:cubicBezTo>
                  <a:pt x="2506" y="253"/>
                  <a:pt x="2496" y="258"/>
                  <a:pt x="2491" y="267"/>
                </a:cubicBezTo>
                <a:cubicBezTo>
                  <a:pt x="2492" y="244"/>
                  <a:pt x="2460" y="255"/>
                  <a:pt x="2454" y="240"/>
                </a:cubicBezTo>
                <a:cubicBezTo>
                  <a:pt x="2451" y="250"/>
                  <a:pt x="2420" y="237"/>
                  <a:pt x="2408" y="246"/>
                </a:cubicBezTo>
                <a:cubicBezTo>
                  <a:pt x="2402" y="234"/>
                  <a:pt x="2365" y="239"/>
                  <a:pt x="2356" y="228"/>
                </a:cubicBezTo>
                <a:cubicBezTo>
                  <a:pt x="2360" y="228"/>
                  <a:pt x="2363" y="227"/>
                  <a:pt x="2362" y="222"/>
                </a:cubicBezTo>
                <a:cubicBezTo>
                  <a:pt x="2345" y="216"/>
                  <a:pt x="2337" y="223"/>
                  <a:pt x="2319" y="223"/>
                </a:cubicBezTo>
                <a:cubicBezTo>
                  <a:pt x="2327" y="213"/>
                  <a:pt x="2312" y="216"/>
                  <a:pt x="2319" y="204"/>
                </a:cubicBezTo>
                <a:cubicBezTo>
                  <a:pt x="2303" y="204"/>
                  <a:pt x="2303" y="187"/>
                  <a:pt x="2291" y="183"/>
                </a:cubicBezTo>
                <a:cubicBezTo>
                  <a:pt x="2281" y="182"/>
                  <a:pt x="2299" y="192"/>
                  <a:pt x="2288" y="192"/>
                </a:cubicBezTo>
                <a:cubicBezTo>
                  <a:pt x="2274" y="180"/>
                  <a:pt x="2267" y="175"/>
                  <a:pt x="2239" y="175"/>
                </a:cubicBezTo>
                <a:cubicBezTo>
                  <a:pt x="2236" y="161"/>
                  <a:pt x="2225" y="156"/>
                  <a:pt x="2214" y="150"/>
                </a:cubicBezTo>
                <a:cubicBezTo>
                  <a:pt x="2179" y="168"/>
                  <a:pt x="2142" y="167"/>
                  <a:pt x="2107" y="155"/>
                </a:cubicBezTo>
                <a:cubicBezTo>
                  <a:pt x="2106" y="158"/>
                  <a:pt x="2107" y="163"/>
                  <a:pt x="2104" y="164"/>
                </a:cubicBezTo>
                <a:cubicBezTo>
                  <a:pt x="2059" y="155"/>
                  <a:pt x="1999" y="167"/>
                  <a:pt x="1950" y="135"/>
                </a:cubicBezTo>
                <a:cubicBezTo>
                  <a:pt x="1934" y="142"/>
                  <a:pt x="1912" y="138"/>
                  <a:pt x="1892" y="130"/>
                </a:cubicBezTo>
                <a:cubicBezTo>
                  <a:pt x="1891" y="133"/>
                  <a:pt x="1889" y="137"/>
                  <a:pt x="1886" y="139"/>
                </a:cubicBezTo>
                <a:cubicBezTo>
                  <a:pt x="1884" y="125"/>
                  <a:pt x="1874" y="132"/>
                  <a:pt x="1864" y="133"/>
                </a:cubicBezTo>
                <a:cubicBezTo>
                  <a:pt x="1843" y="135"/>
                  <a:pt x="1807" y="122"/>
                  <a:pt x="1785" y="125"/>
                </a:cubicBezTo>
                <a:cubicBezTo>
                  <a:pt x="1763" y="128"/>
                  <a:pt x="1723" y="109"/>
                  <a:pt x="1723" y="129"/>
                </a:cubicBezTo>
                <a:cubicBezTo>
                  <a:pt x="1706" y="118"/>
                  <a:pt x="1684" y="130"/>
                  <a:pt x="1668" y="126"/>
                </a:cubicBezTo>
                <a:cubicBezTo>
                  <a:pt x="1638" y="119"/>
                  <a:pt x="1603" y="110"/>
                  <a:pt x="1573" y="106"/>
                </a:cubicBezTo>
                <a:cubicBezTo>
                  <a:pt x="1568" y="105"/>
                  <a:pt x="1566" y="112"/>
                  <a:pt x="1561" y="112"/>
                </a:cubicBezTo>
                <a:cubicBezTo>
                  <a:pt x="1558" y="112"/>
                  <a:pt x="1555" y="103"/>
                  <a:pt x="1551" y="103"/>
                </a:cubicBezTo>
                <a:cubicBezTo>
                  <a:pt x="1541" y="102"/>
                  <a:pt x="1523" y="116"/>
                  <a:pt x="1518" y="100"/>
                </a:cubicBezTo>
                <a:cubicBezTo>
                  <a:pt x="1517" y="107"/>
                  <a:pt x="1510" y="107"/>
                  <a:pt x="1506" y="110"/>
                </a:cubicBezTo>
                <a:cubicBezTo>
                  <a:pt x="1486" y="97"/>
                  <a:pt x="1457" y="111"/>
                  <a:pt x="1435" y="92"/>
                </a:cubicBezTo>
                <a:cubicBezTo>
                  <a:pt x="1423" y="106"/>
                  <a:pt x="1391" y="98"/>
                  <a:pt x="1383" y="108"/>
                </a:cubicBezTo>
                <a:cubicBezTo>
                  <a:pt x="1377" y="103"/>
                  <a:pt x="1370" y="98"/>
                  <a:pt x="1361" y="96"/>
                </a:cubicBezTo>
                <a:cubicBezTo>
                  <a:pt x="1350" y="105"/>
                  <a:pt x="1335" y="100"/>
                  <a:pt x="1328" y="109"/>
                </a:cubicBezTo>
                <a:cubicBezTo>
                  <a:pt x="1326" y="102"/>
                  <a:pt x="1322" y="98"/>
                  <a:pt x="1315" y="97"/>
                </a:cubicBezTo>
                <a:cubicBezTo>
                  <a:pt x="1303" y="106"/>
                  <a:pt x="1268" y="92"/>
                  <a:pt x="1257" y="110"/>
                </a:cubicBezTo>
                <a:cubicBezTo>
                  <a:pt x="1252" y="95"/>
                  <a:pt x="1231" y="99"/>
                  <a:pt x="1217" y="101"/>
                </a:cubicBezTo>
                <a:cubicBezTo>
                  <a:pt x="1184" y="104"/>
                  <a:pt x="1140" y="103"/>
                  <a:pt x="1114" y="123"/>
                </a:cubicBezTo>
                <a:cubicBezTo>
                  <a:pt x="1113" y="120"/>
                  <a:pt x="1113" y="116"/>
                  <a:pt x="1107" y="117"/>
                </a:cubicBezTo>
                <a:cubicBezTo>
                  <a:pt x="1083" y="137"/>
                  <a:pt x="1068" y="166"/>
                  <a:pt x="1022" y="164"/>
                </a:cubicBezTo>
                <a:cubicBezTo>
                  <a:pt x="1018" y="172"/>
                  <a:pt x="1014" y="179"/>
                  <a:pt x="1010" y="186"/>
                </a:cubicBezTo>
                <a:cubicBezTo>
                  <a:pt x="1001" y="179"/>
                  <a:pt x="989" y="193"/>
                  <a:pt x="992" y="198"/>
                </a:cubicBezTo>
                <a:cubicBezTo>
                  <a:pt x="981" y="189"/>
                  <a:pt x="970" y="194"/>
                  <a:pt x="970" y="205"/>
                </a:cubicBezTo>
                <a:cubicBezTo>
                  <a:pt x="952" y="193"/>
                  <a:pt x="939" y="212"/>
                  <a:pt x="918" y="202"/>
                </a:cubicBezTo>
                <a:cubicBezTo>
                  <a:pt x="911" y="213"/>
                  <a:pt x="892" y="224"/>
                  <a:pt x="879" y="218"/>
                </a:cubicBezTo>
                <a:cubicBezTo>
                  <a:pt x="878" y="232"/>
                  <a:pt x="853" y="221"/>
                  <a:pt x="851" y="234"/>
                </a:cubicBezTo>
                <a:cubicBezTo>
                  <a:pt x="871" y="240"/>
                  <a:pt x="920" y="223"/>
                  <a:pt x="919" y="251"/>
                </a:cubicBezTo>
                <a:cubicBezTo>
                  <a:pt x="926" y="250"/>
                  <a:pt x="931" y="252"/>
                  <a:pt x="934" y="254"/>
                </a:cubicBezTo>
                <a:cubicBezTo>
                  <a:pt x="935" y="223"/>
                  <a:pt x="976" y="232"/>
                  <a:pt x="980" y="254"/>
                </a:cubicBezTo>
                <a:cubicBezTo>
                  <a:pt x="990" y="255"/>
                  <a:pt x="987" y="244"/>
                  <a:pt x="999" y="247"/>
                </a:cubicBezTo>
                <a:cubicBezTo>
                  <a:pt x="1001" y="253"/>
                  <a:pt x="1004" y="259"/>
                  <a:pt x="1005" y="266"/>
                </a:cubicBezTo>
                <a:cubicBezTo>
                  <a:pt x="985" y="259"/>
                  <a:pt x="980" y="270"/>
                  <a:pt x="959" y="269"/>
                </a:cubicBezTo>
                <a:cubicBezTo>
                  <a:pt x="974" y="293"/>
                  <a:pt x="1019" y="293"/>
                  <a:pt x="1012" y="324"/>
                </a:cubicBezTo>
                <a:cubicBezTo>
                  <a:pt x="982" y="317"/>
                  <a:pt x="971" y="331"/>
                  <a:pt x="944" y="319"/>
                </a:cubicBezTo>
                <a:cubicBezTo>
                  <a:pt x="944" y="323"/>
                  <a:pt x="945" y="330"/>
                  <a:pt x="941" y="331"/>
                </a:cubicBezTo>
                <a:cubicBezTo>
                  <a:pt x="938" y="331"/>
                  <a:pt x="938" y="333"/>
                  <a:pt x="935" y="334"/>
                </a:cubicBezTo>
                <a:cubicBezTo>
                  <a:pt x="927" y="325"/>
                  <a:pt x="915" y="320"/>
                  <a:pt x="904" y="307"/>
                </a:cubicBezTo>
                <a:cubicBezTo>
                  <a:pt x="904" y="316"/>
                  <a:pt x="914" y="315"/>
                  <a:pt x="911" y="328"/>
                </a:cubicBezTo>
                <a:cubicBezTo>
                  <a:pt x="908" y="328"/>
                  <a:pt x="907" y="331"/>
                  <a:pt x="905" y="331"/>
                </a:cubicBezTo>
                <a:cubicBezTo>
                  <a:pt x="899" y="326"/>
                  <a:pt x="886" y="328"/>
                  <a:pt x="883" y="319"/>
                </a:cubicBezTo>
                <a:cubicBezTo>
                  <a:pt x="887" y="319"/>
                  <a:pt x="886" y="314"/>
                  <a:pt x="889" y="313"/>
                </a:cubicBezTo>
                <a:cubicBezTo>
                  <a:pt x="889" y="318"/>
                  <a:pt x="891" y="321"/>
                  <a:pt x="895" y="322"/>
                </a:cubicBezTo>
                <a:cubicBezTo>
                  <a:pt x="894" y="312"/>
                  <a:pt x="900" y="309"/>
                  <a:pt x="898" y="298"/>
                </a:cubicBezTo>
                <a:cubicBezTo>
                  <a:pt x="888" y="297"/>
                  <a:pt x="893" y="311"/>
                  <a:pt x="880" y="307"/>
                </a:cubicBezTo>
                <a:cubicBezTo>
                  <a:pt x="882" y="325"/>
                  <a:pt x="868" y="325"/>
                  <a:pt x="855" y="329"/>
                </a:cubicBezTo>
                <a:cubicBezTo>
                  <a:pt x="816" y="308"/>
                  <a:pt x="760" y="326"/>
                  <a:pt x="717" y="309"/>
                </a:cubicBezTo>
                <a:cubicBezTo>
                  <a:pt x="692" y="310"/>
                  <a:pt x="669" y="316"/>
                  <a:pt x="647" y="307"/>
                </a:cubicBezTo>
                <a:cubicBezTo>
                  <a:pt x="673" y="292"/>
                  <a:pt x="702" y="288"/>
                  <a:pt x="726" y="266"/>
                </a:cubicBezTo>
                <a:cubicBezTo>
                  <a:pt x="718" y="260"/>
                  <a:pt x="701" y="285"/>
                  <a:pt x="689" y="276"/>
                </a:cubicBezTo>
                <a:cubicBezTo>
                  <a:pt x="688" y="269"/>
                  <a:pt x="710" y="270"/>
                  <a:pt x="702" y="266"/>
                </a:cubicBezTo>
                <a:cubicBezTo>
                  <a:pt x="663" y="273"/>
                  <a:pt x="637" y="286"/>
                  <a:pt x="607" y="298"/>
                </a:cubicBezTo>
                <a:cubicBezTo>
                  <a:pt x="593" y="303"/>
                  <a:pt x="580" y="301"/>
                  <a:pt x="567" y="311"/>
                </a:cubicBezTo>
                <a:cubicBezTo>
                  <a:pt x="560" y="317"/>
                  <a:pt x="565" y="332"/>
                  <a:pt x="549" y="326"/>
                </a:cubicBezTo>
                <a:cubicBezTo>
                  <a:pt x="549" y="330"/>
                  <a:pt x="551" y="333"/>
                  <a:pt x="552" y="335"/>
                </a:cubicBezTo>
                <a:cubicBezTo>
                  <a:pt x="541" y="340"/>
                  <a:pt x="532" y="333"/>
                  <a:pt x="522" y="342"/>
                </a:cubicBezTo>
                <a:cubicBezTo>
                  <a:pt x="526" y="343"/>
                  <a:pt x="529" y="347"/>
                  <a:pt x="531" y="351"/>
                </a:cubicBezTo>
                <a:cubicBezTo>
                  <a:pt x="523" y="350"/>
                  <a:pt x="512" y="362"/>
                  <a:pt x="522" y="369"/>
                </a:cubicBezTo>
                <a:cubicBezTo>
                  <a:pt x="540" y="340"/>
                  <a:pt x="571" y="382"/>
                  <a:pt x="595" y="365"/>
                </a:cubicBezTo>
                <a:cubicBezTo>
                  <a:pt x="600" y="376"/>
                  <a:pt x="597" y="390"/>
                  <a:pt x="587" y="393"/>
                </a:cubicBezTo>
                <a:cubicBezTo>
                  <a:pt x="595" y="396"/>
                  <a:pt x="593" y="409"/>
                  <a:pt x="599" y="414"/>
                </a:cubicBezTo>
                <a:cubicBezTo>
                  <a:pt x="576" y="413"/>
                  <a:pt x="612" y="421"/>
                  <a:pt x="596" y="430"/>
                </a:cubicBezTo>
                <a:cubicBezTo>
                  <a:pt x="598" y="422"/>
                  <a:pt x="590" y="424"/>
                  <a:pt x="587" y="421"/>
                </a:cubicBezTo>
                <a:cubicBezTo>
                  <a:pt x="567" y="437"/>
                  <a:pt x="566" y="469"/>
                  <a:pt x="551" y="482"/>
                </a:cubicBezTo>
                <a:cubicBezTo>
                  <a:pt x="556" y="491"/>
                  <a:pt x="574" y="488"/>
                  <a:pt x="579" y="497"/>
                </a:cubicBezTo>
                <a:cubicBezTo>
                  <a:pt x="578" y="513"/>
                  <a:pt x="568" y="511"/>
                  <a:pt x="560" y="513"/>
                </a:cubicBezTo>
                <a:cubicBezTo>
                  <a:pt x="563" y="535"/>
                  <a:pt x="542" y="543"/>
                  <a:pt x="549" y="559"/>
                </a:cubicBezTo>
                <a:cubicBezTo>
                  <a:pt x="543" y="562"/>
                  <a:pt x="527" y="583"/>
                  <a:pt x="525" y="590"/>
                </a:cubicBezTo>
                <a:cubicBezTo>
                  <a:pt x="516" y="585"/>
                  <a:pt x="505" y="582"/>
                  <a:pt x="494" y="593"/>
                </a:cubicBezTo>
                <a:cubicBezTo>
                  <a:pt x="530" y="593"/>
                  <a:pt x="533" y="620"/>
                  <a:pt x="553" y="630"/>
                </a:cubicBezTo>
                <a:cubicBezTo>
                  <a:pt x="558" y="626"/>
                  <a:pt x="572" y="615"/>
                  <a:pt x="580" y="623"/>
                </a:cubicBezTo>
                <a:cubicBezTo>
                  <a:pt x="571" y="631"/>
                  <a:pt x="568" y="632"/>
                  <a:pt x="562" y="639"/>
                </a:cubicBezTo>
                <a:cubicBezTo>
                  <a:pt x="573" y="640"/>
                  <a:pt x="581" y="641"/>
                  <a:pt x="593" y="647"/>
                </a:cubicBezTo>
                <a:cubicBezTo>
                  <a:pt x="594" y="637"/>
                  <a:pt x="595" y="637"/>
                  <a:pt x="605" y="644"/>
                </a:cubicBezTo>
                <a:cubicBezTo>
                  <a:pt x="605" y="631"/>
                  <a:pt x="589" y="633"/>
                  <a:pt x="589" y="620"/>
                </a:cubicBezTo>
                <a:cubicBezTo>
                  <a:pt x="607" y="613"/>
                  <a:pt x="608" y="620"/>
                  <a:pt x="626" y="610"/>
                </a:cubicBezTo>
                <a:cubicBezTo>
                  <a:pt x="631" y="621"/>
                  <a:pt x="633" y="628"/>
                  <a:pt x="654" y="628"/>
                </a:cubicBezTo>
                <a:cubicBezTo>
                  <a:pt x="661" y="626"/>
                  <a:pt x="662" y="618"/>
                  <a:pt x="669" y="616"/>
                </a:cubicBezTo>
                <a:cubicBezTo>
                  <a:pt x="671" y="628"/>
                  <a:pt x="684" y="629"/>
                  <a:pt x="691" y="637"/>
                </a:cubicBezTo>
                <a:cubicBezTo>
                  <a:pt x="679" y="642"/>
                  <a:pt x="684" y="647"/>
                  <a:pt x="688" y="656"/>
                </a:cubicBezTo>
                <a:cubicBezTo>
                  <a:pt x="680" y="665"/>
                  <a:pt x="669" y="656"/>
                  <a:pt x="666" y="659"/>
                </a:cubicBezTo>
                <a:cubicBezTo>
                  <a:pt x="673" y="663"/>
                  <a:pt x="670" y="676"/>
                  <a:pt x="679" y="677"/>
                </a:cubicBezTo>
                <a:cubicBezTo>
                  <a:pt x="688" y="672"/>
                  <a:pt x="670" y="668"/>
                  <a:pt x="679" y="665"/>
                </a:cubicBezTo>
                <a:cubicBezTo>
                  <a:pt x="689" y="666"/>
                  <a:pt x="686" y="673"/>
                  <a:pt x="697" y="668"/>
                </a:cubicBezTo>
                <a:cubicBezTo>
                  <a:pt x="696" y="661"/>
                  <a:pt x="690" y="655"/>
                  <a:pt x="700" y="652"/>
                </a:cubicBezTo>
                <a:cubicBezTo>
                  <a:pt x="722" y="654"/>
                  <a:pt x="750" y="663"/>
                  <a:pt x="764" y="667"/>
                </a:cubicBezTo>
                <a:cubicBezTo>
                  <a:pt x="754" y="661"/>
                  <a:pt x="782" y="673"/>
                  <a:pt x="777" y="658"/>
                </a:cubicBezTo>
                <a:cubicBezTo>
                  <a:pt x="772" y="656"/>
                  <a:pt x="761" y="661"/>
                  <a:pt x="761" y="655"/>
                </a:cubicBezTo>
                <a:cubicBezTo>
                  <a:pt x="769" y="651"/>
                  <a:pt x="781" y="650"/>
                  <a:pt x="780" y="664"/>
                </a:cubicBezTo>
                <a:cubicBezTo>
                  <a:pt x="783" y="657"/>
                  <a:pt x="806" y="654"/>
                  <a:pt x="801" y="648"/>
                </a:cubicBezTo>
                <a:cubicBezTo>
                  <a:pt x="783" y="648"/>
                  <a:pt x="770" y="631"/>
                  <a:pt x="752" y="652"/>
                </a:cubicBezTo>
                <a:cubicBezTo>
                  <a:pt x="741" y="655"/>
                  <a:pt x="724" y="634"/>
                  <a:pt x="718" y="652"/>
                </a:cubicBezTo>
                <a:cubicBezTo>
                  <a:pt x="707" y="638"/>
                  <a:pt x="696" y="616"/>
                  <a:pt x="696" y="600"/>
                </a:cubicBezTo>
                <a:cubicBezTo>
                  <a:pt x="706" y="597"/>
                  <a:pt x="717" y="585"/>
                  <a:pt x="711" y="576"/>
                </a:cubicBezTo>
                <a:cubicBezTo>
                  <a:pt x="718" y="582"/>
                  <a:pt x="724" y="568"/>
                  <a:pt x="736" y="569"/>
                </a:cubicBezTo>
                <a:cubicBezTo>
                  <a:pt x="736" y="575"/>
                  <a:pt x="738" y="579"/>
                  <a:pt x="742" y="581"/>
                </a:cubicBezTo>
                <a:cubicBezTo>
                  <a:pt x="744" y="572"/>
                  <a:pt x="760" y="576"/>
                  <a:pt x="763" y="569"/>
                </a:cubicBezTo>
                <a:cubicBezTo>
                  <a:pt x="774" y="583"/>
                  <a:pt x="797" y="566"/>
                  <a:pt x="803" y="556"/>
                </a:cubicBezTo>
                <a:cubicBezTo>
                  <a:pt x="786" y="553"/>
                  <a:pt x="776" y="559"/>
                  <a:pt x="766" y="547"/>
                </a:cubicBezTo>
                <a:cubicBezTo>
                  <a:pt x="761" y="550"/>
                  <a:pt x="758" y="555"/>
                  <a:pt x="751" y="557"/>
                </a:cubicBezTo>
                <a:cubicBezTo>
                  <a:pt x="747" y="547"/>
                  <a:pt x="761" y="554"/>
                  <a:pt x="757" y="544"/>
                </a:cubicBezTo>
                <a:cubicBezTo>
                  <a:pt x="746" y="542"/>
                  <a:pt x="753" y="557"/>
                  <a:pt x="742" y="554"/>
                </a:cubicBezTo>
                <a:cubicBezTo>
                  <a:pt x="740" y="548"/>
                  <a:pt x="730" y="551"/>
                  <a:pt x="732" y="542"/>
                </a:cubicBezTo>
                <a:cubicBezTo>
                  <a:pt x="738" y="532"/>
                  <a:pt x="748" y="541"/>
                  <a:pt x="751" y="526"/>
                </a:cubicBezTo>
                <a:cubicBezTo>
                  <a:pt x="789" y="550"/>
                  <a:pt x="809" y="481"/>
                  <a:pt x="845" y="519"/>
                </a:cubicBezTo>
                <a:cubicBezTo>
                  <a:pt x="846" y="514"/>
                  <a:pt x="844" y="508"/>
                  <a:pt x="848" y="507"/>
                </a:cubicBezTo>
                <a:cubicBezTo>
                  <a:pt x="855" y="517"/>
                  <a:pt x="878" y="498"/>
                  <a:pt x="882" y="521"/>
                </a:cubicBezTo>
                <a:cubicBezTo>
                  <a:pt x="866" y="515"/>
                  <a:pt x="868" y="528"/>
                  <a:pt x="852" y="528"/>
                </a:cubicBezTo>
                <a:cubicBezTo>
                  <a:pt x="856" y="535"/>
                  <a:pt x="862" y="540"/>
                  <a:pt x="870" y="543"/>
                </a:cubicBezTo>
                <a:cubicBezTo>
                  <a:pt x="875" y="534"/>
                  <a:pt x="878" y="543"/>
                  <a:pt x="885" y="537"/>
                </a:cubicBezTo>
                <a:cubicBezTo>
                  <a:pt x="886" y="531"/>
                  <a:pt x="881" y="531"/>
                  <a:pt x="879" y="528"/>
                </a:cubicBezTo>
                <a:cubicBezTo>
                  <a:pt x="884" y="527"/>
                  <a:pt x="884" y="523"/>
                  <a:pt x="888" y="521"/>
                </a:cubicBezTo>
                <a:cubicBezTo>
                  <a:pt x="920" y="533"/>
                  <a:pt x="973" y="503"/>
                  <a:pt x="999" y="529"/>
                </a:cubicBezTo>
                <a:cubicBezTo>
                  <a:pt x="1045" y="522"/>
                  <a:pt x="1078" y="508"/>
                  <a:pt x="1112" y="528"/>
                </a:cubicBezTo>
                <a:cubicBezTo>
                  <a:pt x="1108" y="538"/>
                  <a:pt x="1092" y="537"/>
                  <a:pt x="1091" y="550"/>
                </a:cubicBezTo>
                <a:cubicBezTo>
                  <a:pt x="1088" y="550"/>
                  <a:pt x="1086" y="545"/>
                  <a:pt x="1085" y="550"/>
                </a:cubicBezTo>
                <a:cubicBezTo>
                  <a:pt x="1094" y="563"/>
                  <a:pt x="1127" y="550"/>
                  <a:pt x="1119" y="571"/>
                </a:cubicBezTo>
                <a:cubicBezTo>
                  <a:pt x="1112" y="572"/>
                  <a:pt x="1115" y="562"/>
                  <a:pt x="1109" y="562"/>
                </a:cubicBezTo>
                <a:cubicBezTo>
                  <a:pt x="1109" y="574"/>
                  <a:pt x="1127" y="585"/>
                  <a:pt x="1116" y="598"/>
                </a:cubicBezTo>
                <a:cubicBezTo>
                  <a:pt x="1102" y="598"/>
                  <a:pt x="1094" y="599"/>
                  <a:pt x="1079" y="599"/>
                </a:cubicBezTo>
                <a:cubicBezTo>
                  <a:pt x="1078" y="603"/>
                  <a:pt x="1083" y="615"/>
                  <a:pt x="1076" y="614"/>
                </a:cubicBezTo>
                <a:cubicBezTo>
                  <a:pt x="1062" y="610"/>
                  <a:pt x="1046" y="623"/>
                  <a:pt x="1034" y="630"/>
                </a:cubicBezTo>
                <a:cubicBezTo>
                  <a:pt x="1034" y="624"/>
                  <a:pt x="1031" y="624"/>
                  <a:pt x="1027" y="627"/>
                </a:cubicBezTo>
                <a:cubicBezTo>
                  <a:pt x="1028" y="623"/>
                  <a:pt x="1031" y="623"/>
                  <a:pt x="1030" y="618"/>
                </a:cubicBezTo>
                <a:cubicBezTo>
                  <a:pt x="1025" y="617"/>
                  <a:pt x="1024" y="621"/>
                  <a:pt x="1018" y="621"/>
                </a:cubicBezTo>
                <a:cubicBezTo>
                  <a:pt x="1021" y="630"/>
                  <a:pt x="1021" y="639"/>
                  <a:pt x="1018" y="642"/>
                </a:cubicBezTo>
                <a:cubicBezTo>
                  <a:pt x="1013" y="632"/>
                  <a:pt x="1009" y="638"/>
                  <a:pt x="1000" y="633"/>
                </a:cubicBezTo>
                <a:cubicBezTo>
                  <a:pt x="1002" y="648"/>
                  <a:pt x="1000" y="646"/>
                  <a:pt x="997" y="655"/>
                </a:cubicBezTo>
                <a:cubicBezTo>
                  <a:pt x="993" y="651"/>
                  <a:pt x="986" y="651"/>
                  <a:pt x="982" y="655"/>
                </a:cubicBezTo>
                <a:cubicBezTo>
                  <a:pt x="981" y="652"/>
                  <a:pt x="982" y="646"/>
                  <a:pt x="979" y="646"/>
                </a:cubicBezTo>
                <a:cubicBezTo>
                  <a:pt x="976" y="657"/>
                  <a:pt x="966" y="649"/>
                  <a:pt x="960" y="646"/>
                </a:cubicBezTo>
                <a:cubicBezTo>
                  <a:pt x="953" y="654"/>
                  <a:pt x="965" y="652"/>
                  <a:pt x="964" y="661"/>
                </a:cubicBezTo>
                <a:cubicBezTo>
                  <a:pt x="950" y="660"/>
                  <a:pt x="935" y="660"/>
                  <a:pt x="930" y="650"/>
                </a:cubicBezTo>
                <a:cubicBezTo>
                  <a:pt x="923" y="654"/>
                  <a:pt x="897" y="665"/>
                  <a:pt x="896" y="647"/>
                </a:cubicBezTo>
                <a:cubicBezTo>
                  <a:pt x="878" y="647"/>
                  <a:pt x="878" y="647"/>
                  <a:pt x="878" y="647"/>
                </a:cubicBezTo>
                <a:cubicBezTo>
                  <a:pt x="874" y="654"/>
                  <a:pt x="871" y="661"/>
                  <a:pt x="866" y="666"/>
                </a:cubicBezTo>
                <a:cubicBezTo>
                  <a:pt x="868" y="661"/>
                  <a:pt x="859" y="652"/>
                  <a:pt x="859" y="660"/>
                </a:cubicBezTo>
                <a:cubicBezTo>
                  <a:pt x="863" y="660"/>
                  <a:pt x="863" y="664"/>
                  <a:pt x="863" y="669"/>
                </a:cubicBezTo>
                <a:cubicBezTo>
                  <a:pt x="867" y="669"/>
                  <a:pt x="874" y="668"/>
                  <a:pt x="875" y="672"/>
                </a:cubicBezTo>
                <a:cubicBezTo>
                  <a:pt x="862" y="674"/>
                  <a:pt x="871" y="679"/>
                  <a:pt x="866" y="687"/>
                </a:cubicBezTo>
                <a:cubicBezTo>
                  <a:pt x="875" y="681"/>
                  <a:pt x="896" y="680"/>
                  <a:pt x="890" y="668"/>
                </a:cubicBezTo>
                <a:cubicBezTo>
                  <a:pt x="900" y="671"/>
                  <a:pt x="896" y="660"/>
                  <a:pt x="905" y="662"/>
                </a:cubicBezTo>
                <a:cubicBezTo>
                  <a:pt x="907" y="667"/>
                  <a:pt x="910" y="670"/>
                  <a:pt x="912" y="674"/>
                </a:cubicBezTo>
                <a:cubicBezTo>
                  <a:pt x="908" y="675"/>
                  <a:pt x="904" y="675"/>
                  <a:pt x="906" y="681"/>
                </a:cubicBezTo>
                <a:cubicBezTo>
                  <a:pt x="920" y="677"/>
                  <a:pt x="901" y="691"/>
                  <a:pt x="912" y="693"/>
                </a:cubicBezTo>
                <a:cubicBezTo>
                  <a:pt x="915" y="684"/>
                  <a:pt x="919" y="667"/>
                  <a:pt x="908" y="662"/>
                </a:cubicBezTo>
                <a:cubicBezTo>
                  <a:pt x="922" y="661"/>
                  <a:pt x="949" y="654"/>
                  <a:pt x="954" y="674"/>
                </a:cubicBezTo>
                <a:cubicBezTo>
                  <a:pt x="951" y="674"/>
                  <a:pt x="950" y="678"/>
                  <a:pt x="945" y="677"/>
                </a:cubicBezTo>
                <a:cubicBezTo>
                  <a:pt x="945" y="669"/>
                  <a:pt x="950" y="671"/>
                  <a:pt x="945" y="665"/>
                </a:cubicBezTo>
                <a:cubicBezTo>
                  <a:pt x="937" y="664"/>
                  <a:pt x="935" y="669"/>
                  <a:pt x="936" y="677"/>
                </a:cubicBezTo>
                <a:cubicBezTo>
                  <a:pt x="957" y="684"/>
                  <a:pt x="978" y="682"/>
                  <a:pt x="995" y="698"/>
                </a:cubicBezTo>
                <a:cubicBezTo>
                  <a:pt x="990" y="699"/>
                  <a:pt x="992" y="705"/>
                  <a:pt x="992" y="710"/>
                </a:cubicBezTo>
                <a:cubicBezTo>
                  <a:pt x="987" y="711"/>
                  <a:pt x="987" y="714"/>
                  <a:pt x="982" y="710"/>
                </a:cubicBezTo>
                <a:cubicBezTo>
                  <a:pt x="984" y="717"/>
                  <a:pt x="986" y="723"/>
                  <a:pt x="992" y="726"/>
                </a:cubicBezTo>
                <a:cubicBezTo>
                  <a:pt x="992" y="718"/>
                  <a:pt x="996" y="714"/>
                  <a:pt x="1004" y="713"/>
                </a:cubicBezTo>
                <a:cubicBezTo>
                  <a:pt x="1005" y="718"/>
                  <a:pt x="1000" y="721"/>
                  <a:pt x="1004" y="722"/>
                </a:cubicBezTo>
                <a:cubicBezTo>
                  <a:pt x="1009" y="719"/>
                  <a:pt x="1008" y="710"/>
                  <a:pt x="1016" y="710"/>
                </a:cubicBezTo>
                <a:cubicBezTo>
                  <a:pt x="1019" y="723"/>
                  <a:pt x="1038" y="723"/>
                  <a:pt x="1044" y="722"/>
                </a:cubicBezTo>
                <a:cubicBezTo>
                  <a:pt x="1039" y="729"/>
                  <a:pt x="1051" y="743"/>
                  <a:pt x="1035" y="743"/>
                </a:cubicBezTo>
                <a:cubicBezTo>
                  <a:pt x="1035" y="736"/>
                  <a:pt x="1030" y="732"/>
                  <a:pt x="1023" y="731"/>
                </a:cubicBezTo>
                <a:cubicBezTo>
                  <a:pt x="1022" y="734"/>
                  <a:pt x="1023" y="737"/>
                  <a:pt x="1020" y="737"/>
                </a:cubicBezTo>
                <a:cubicBezTo>
                  <a:pt x="1019" y="743"/>
                  <a:pt x="1024" y="743"/>
                  <a:pt x="1026" y="747"/>
                </a:cubicBezTo>
                <a:cubicBezTo>
                  <a:pt x="1014" y="749"/>
                  <a:pt x="1016" y="749"/>
                  <a:pt x="1004" y="747"/>
                </a:cubicBezTo>
                <a:cubicBezTo>
                  <a:pt x="1005" y="764"/>
                  <a:pt x="990" y="747"/>
                  <a:pt x="983" y="756"/>
                </a:cubicBezTo>
                <a:cubicBezTo>
                  <a:pt x="982" y="768"/>
                  <a:pt x="994" y="766"/>
                  <a:pt x="999" y="771"/>
                </a:cubicBezTo>
                <a:cubicBezTo>
                  <a:pt x="998" y="779"/>
                  <a:pt x="996" y="785"/>
                  <a:pt x="990" y="787"/>
                </a:cubicBezTo>
                <a:cubicBezTo>
                  <a:pt x="972" y="784"/>
                  <a:pt x="948" y="786"/>
                  <a:pt x="938" y="797"/>
                </a:cubicBezTo>
                <a:cubicBezTo>
                  <a:pt x="941" y="797"/>
                  <a:pt x="946" y="796"/>
                  <a:pt x="947" y="800"/>
                </a:cubicBezTo>
                <a:cubicBezTo>
                  <a:pt x="935" y="805"/>
                  <a:pt x="926" y="793"/>
                  <a:pt x="907" y="797"/>
                </a:cubicBezTo>
                <a:cubicBezTo>
                  <a:pt x="906" y="808"/>
                  <a:pt x="896" y="806"/>
                  <a:pt x="889" y="803"/>
                </a:cubicBezTo>
                <a:cubicBezTo>
                  <a:pt x="887" y="809"/>
                  <a:pt x="893" y="811"/>
                  <a:pt x="889" y="813"/>
                </a:cubicBezTo>
                <a:cubicBezTo>
                  <a:pt x="879" y="797"/>
                  <a:pt x="868" y="820"/>
                  <a:pt x="858" y="807"/>
                </a:cubicBezTo>
                <a:cubicBezTo>
                  <a:pt x="858" y="816"/>
                  <a:pt x="848" y="817"/>
                  <a:pt x="837" y="816"/>
                </a:cubicBezTo>
                <a:cubicBezTo>
                  <a:pt x="834" y="833"/>
                  <a:pt x="834" y="835"/>
                  <a:pt x="843" y="847"/>
                </a:cubicBezTo>
                <a:cubicBezTo>
                  <a:pt x="858" y="838"/>
                  <a:pt x="881" y="839"/>
                  <a:pt x="889" y="849"/>
                </a:cubicBezTo>
                <a:cubicBezTo>
                  <a:pt x="899" y="843"/>
                  <a:pt x="891" y="837"/>
                  <a:pt x="892" y="825"/>
                </a:cubicBezTo>
                <a:cubicBezTo>
                  <a:pt x="898" y="824"/>
                  <a:pt x="900" y="819"/>
                  <a:pt x="904" y="815"/>
                </a:cubicBezTo>
                <a:cubicBezTo>
                  <a:pt x="907" y="846"/>
                  <a:pt x="933" y="819"/>
                  <a:pt x="944" y="836"/>
                </a:cubicBezTo>
                <a:cubicBezTo>
                  <a:pt x="956" y="836"/>
                  <a:pt x="956" y="824"/>
                  <a:pt x="965" y="821"/>
                </a:cubicBezTo>
                <a:cubicBezTo>
                  <a:pt x="997" y="842"/>
                  <a:pt x="1038" y="814"/>
                  <a:pt x="1070" y="813"/>
                </a:cubicBezTo>
                <a:cubicBezTo>
                  <a:pt x="1062" y="813"/>
                  <a:pt x="1056" y="810"/>
                  <a:pt x="1054" y="804"/>
                </a:cubicBezTo>
                <a:cubicBezTo>
                  <a:pt x="1066" y="812"/>
                  <a:pt x="1073" y="804"/>
                  <a:pt x="1085" y="804"/>
                </a:cubicBezTo>
                <a:cubicBezTo>
                  <a:pt x="1100" y="830"/>
                  <a:pt x="1136" y="808"/>
                  <a:pt x="1161" y="800"/>
                </a:cubicBezTo>
                <a:cubicBezTo>
                  <a:pt x="1166" y="805"/>
                  <a:pt x="1176" y="806"/>
                  <a:pt x="1180" y="812"/>
                </a:cubicBezTo>
                <a:cubicBezTo>
                  <a:pt x="1175" y="818"/>
                  <a:pt x="1180" y="816"/>
                  <a:pt x="1180" y="824"/>
                </a:cubicBezTo>
                <a:cubicBezTo>
                  <a:pt x="1173" y="828"/>
                  <a:pt x="1171" y="823"/>
                  <a:pt x="1168" y="834"/>
                </a:cubicBezTo>
                <a:cubicBezTo>
                  <a:pt x="1171" y="834"/>
                  <a:pt x="1176" y="833"/>
                  <a:pt x="1177" y="837"/>
                </a:cubicBezTo>
                <a:cubicBezTo>
                  <a:pt x="1172" y="846"/>
                  <a:pt x="1175" y="849"/>
                  <a:pt x="1171" y="855"/>
                </a:cubicBezTo>
                <a:cubicBezTo>
                  <a:pt x="1145" y="855"/>
                  <a:pt x="1147" y="844"/>
                  <a:pt x="1119" y="847"/>
                </a:cubicBezTo>
                <a:cubicBezTo>
                  <a:pt x="1117" y="858"/>
                  <a:pt x="1105" y="859"/>
                  <a:pt x="1095" y="862"/>
                </a:cubicBezTo>
                <a:cubicBezTo>
                  <a:pt x="1093" y="858"/>
                  <a:pt x="1091" y="857"/>
                  <a:pt x="1094" y="853"/>
                </a:cubicBezTo>
                <a:cubicBezTo>
                  <a:pt x="1079" y="853"/>
                  <a:pt x="1079" y="853"/>
                  <a:pt x="1079" y="853"/>
                </a:cubicBezTo>
                <a:cubicBezTo>
                  <a:pt x="1079" y="858"/>
                  <a:pt x="1080" y="864"/>
                  <a:pt x="1076" y="865"/>
                </a:cubicBezTo>
                <a:cubicBezTo>
                  <a:pt x="1070" y="854"/>
                  <a:pt x="1059" y="865"/>
                  <a:pt x="1049" y="872"/>
                </a:cubicBezTo>
                <a:cubicBezTo>
                  <a:pt x="1042" y="863"/>
                  <a:pt x="1027" y="868"/>
                  <a:pt x="1040" y="875"/>
                </a:cubicBezTo>
                <a:cubicBezTo>
                  <a:pt x="1030" y="877"/>
                  <a:pt x="1030" y="869"/>
                  <a:pt x="1024" y="875"/>
                </a:cubicBezTo>
                <a:cubicBezTo>
                  <a:pt x="1024" y="870"/>
                  <a:pt x="1023" y="866"/>
                  <a:pt x="1021" y="863"/>
                </a:cubicBezTo>
                <a:cubicBezTo>
                  <a:pt x="1011" y="862"/>
                  <a:pt x="1010" y="869"/>
                  <a:pt x="1000" y="866"/>
                </a:cubicBezTo>
                <a:cubicBezTo>
                  <a:pt x="993" y="879"/>
                  <a:pt x="984" y="889"/>
                  <a:pt x="976" y="900"/>
                </a:cubicBezTo>
                <a:cubicBezTo>
                  <a:pt x="947" y="886"/>
                  <a:pt x="933" y="909"/>
                  <a:pt x="908" y="904"/>
                </a:cubicBezTo>
                <a:cubicBezTo>
                  <a:pt x="909" y="912"/>
                  <a:pt x="914" y="914"/>
                  <a:pt x="905" y="917"/>
                </a:cubicBezTo>
                <a:cubicBezTo>
                  <a:pt x="893" y="904"/>
                  <a:pt x="879" y="916"/>
                  <a:pt x="865" y="920"/>
                </a:cubicBezTo>
                <a:cubicBezTo>
                  <a:pt x="858" y="913"/>
                  <a:pt x="858" y="899"/>
                  <a:pt x="844" y="899"/>
                </a:cubicBezTo>
                <a:cubicBezTo>
                  <a:pt x="836" y="915"/>
                  <a:pt x="827" y="934"/>
                  <a:pt x="810" y="918"/>
                </a:cubicBezTo>
                <a:cubicBezTo>
                  <a:pt x="806" y="921"/>
                  <a:pt x="798" y="922"/>
                  <a:pt x="795" y="927"/>
                </a:cubicBezTo>
                <a:cubicBezTo>
                  <a:pt x="797" y="927"/>
                  <a:pt x="797" y="939"/>
                  <a:pt x="795" y="939"/>
                </a:cubicBezTo>
                <a:cubicBezTo>
                  <a:pt x="777" y="929"/>
                  <a:pt x="762" y="956"/>
                  <a:pt x="746" y="940"/>
                </a:cubicBezTo>
                <a:cubicBezTo>
                  <a:pt x="732" y="957"/>
                  <a:pt x="708" y="964"/>
                  <a:pt x="691" y="971"/>
                </a:cubicBezTo>
                <a:cubicBezTo>
                  <a:pt x="683" y="966"/>
                  <a:pt x="674" y="960"/>
                  <a:pt x="667" y="953"/>
                </a:cubicBezTo>
                <a:cubicBezTo>
                  <a:pt x="665" y="965"/>
                  <a:pt x="663" y="967"/>
                  <a:pt x="670" y="974"/>
                </a:cubicBezTo>
                <a:cubicBezTo>
                  <a:pt x="657" y="985"/>
                  <a:pt x="647" y="969"/>
                  <a:pt x="624" y="969"/>
                </a:cubicBezTo>
                <a:cubicBezTo>
                  <a:pt x="615" y="985"/>
                  <a:pt x="606" y="989"/>
                  <a:pt x="587" y="991"/>
                </a:cubicBezTo>
                <a:cubicBezTo>
                  <a:pt x="586" y="984"/>
                  <a:pt x="606" y="983"/>
                  <a:pt x="596" y="978"/>
                </a:cubicBezTo>
                <a:cubicBezTo>
                  <a:pt x="594" y="983"/>
                  <a:pt x="587" y="983"/>
                  <a:pt x="581" y="985"/>
                </a:cubicBezTo>
                <a:cubicBezTo>
                  <a:pt x="580" y="990"/>
                  <a:pt x="586" y="992"/>
                  <a:pt x="581" y="994"/>
                </a:cubicBezTo>
                <a:cubicBezTo>
                  <a:pt x="570" y="996"/>
                  <a:pt x="566" y="990"/>
                  <a:pt x="560" y="988"/>
                </a:cubicBezTo>
                <a:cubicBezTo>
                  <a:pt x="544" y="1004"/>
                  <a:pt x="500" y="1004"/>
                  <a:pt x="489" y="995"/>
                </a:cubicBezTo>
                <a:cubicBezTo>
                  <a:pt x="489" y="1002"/>
                  <a:pt x="482" y="1002"/>
                  <a:pt x="474" y="1001"/>
                </a:cubicBezTo>
                <a:cubicBezTo>
                  <a:pt x="474" y="1005"/>
                  <a:pt x="476" y="1008"/>
                  <a:pt x="477" y="1010"/>
                </a:cubicBezTo>
                <a:cubicBezTo>
                  <a:pt x="461" y="1017"/>
                  <a:pt x="446" y="1028"/>
                  <a:pt x="431" y="1020"/>
                </a:cubicBezTo>
                <a:cubicBezTo>
                  <a:pt x="399" y="1040"/>
                  <a:pt x="349" y="1069"/>
                  <a:pt x="319" y="1064"/>
                </a:cubicBezTo>
                <a:cubicBezTo>
                  <a:pt x="303" y="1082"/>
                  <a:pt x="281" y="1083"/>
                  <a:pt x="254" y="1083"/>
                </a:cubicBezTo>
                <a:cubicBezTo>
                  <a:pt x="253" y="1093"/>
                  <a:pt x="250" y="1101"/>
                  <a:pt x="239" y="1102"/>
                </a:cubicBezTo>
                <a:cubicBezTo>
                  <a:pt x="227" y="1091"/>
                  <a:pt x="223" y="1107"/>
                  <a:pt x="212" y="1096"/>
                </a:cubicBezTo>
                <a:cubicBezTo>
                  <a:pt x="213" y="1111"/>
                  <a:pt x="186" y="1105"/>
                  <a:pt x="197" y="1121"/>
                </a:cubicBezTo>
                <a:cubicBezTo>
                  <a:pt x="160" y="1127"/>
                  <a:pt x="120" y="1156"/>
                  <a:pt x="87" y="1147"/>
                </a:cubicBezTo>
                <a:cubicBezTo>
                  <a:pt x="83" y="1163"/>
                  <a:pt x="76" y="1156"/>
                  <a:pt x="62" y="1153"/>
                </a:cubicBezTo>
                <a:cubicBezTo>
                  <a:pt x="58" y="1169"/>
                  <a:pt x="43" y="1177"/>
                  <a:pt x="44" y="1190"/>
                </a:cubicBezTo>
                <a:cubicBezTo>
                  <a:pt x="37" y="1190"/>
                  <a:pt x="35" y="1185"/>
                  <a:pt x="26" y="1187"/>
                </a:cubicBezTo>
                <a:cubicBezTo>
                  <a:pt x="23" y="1204"/>
                  <a:pt x="29" y="1199"/>
                  <a:pt x="35" y="1202"/>
                </a:cubicBezTo>
                <a:cubicBezTo>
                  <a:pt x="33" y="1204"/>
                  <a:pt x="18" y="1209"/>
                  <a:pt x="26" y="1212"/>
                </a:cubicBezTo>
                <a:cubicBezTo>
                  <a:pt x="34" y="1211"/>
                  <a:pt x="35" y="1205"/>
                  <a:pt x="45" y="1212"/>
                </a:cubicBezTo>
                <a:cubicBezTo>
                  <a:pt x="46" y="1206"/>
                  <a:pt x="45" y="1198"/>
                  <a:pt x="54" y="1199"/>
                </a:cubicBezTo>
                <a:cubicBezTo>
                  <a:pt x="58" y="1211"/>
                  <a:pt x="45" y="1207"/>
                  <a:pt x="45" y="1215"/>
                </a:cubicBezTo>
                <a:cubicBezTo>
                  <a:pt x="52" y="1213"/>
                  <a:pt x="67" y="1218"/>
                  <a:pt x="69" y="1211"/>
                </a:cubicBezTo>
                <a:cubicBezTo>
                  <a:pt x="66" y="1211"/>
                  <a:pt x="65" y="1206"/>
                  <a:pt x="69" y="1205"/>
                </a:cubicBezTo>
                <a:cubicBezTo>
                  <a:pt x="71" y="1206"/>
                  <a:pt x="75" y="1205"/>
                  <a:pt x="75" y="1208"/>
                </a:cubicBezTo>
                <a:cubicBezTo>
                  <a:pt x="71" y="1218"/>
                  <a:pt x="66" y="1227"/>
                  <a:pt x="57" y="1233"/>
                </a:cubicBezTo>
                <a:cubicBezTo>
                  <a:pt x="63" y="1240"/>
                  <a:pt x="73" y="1226"/>
                  <a:pt x="76" y="1239"/>
                </a:cubicBezTo>
                <a:cubicBezTo>
                  <a:pt x="63" y="1238"/>
                  <a:pt x="62" y="1244"/>
                  <a:pt x="69" y="1248"/>
                </a:cubicBezTo>
                <a:cubicBezTo>
                  <a:pt x="60" y="1248"/>
                  <a:pt x="60" y="1248"/>
                  <a:pt x="60" y="1248"/>
                </a:cubicBezTo>
                <a:cubicBezTo>
                  <a:pt x="62" y="1258"/>
                  <a:pt x="58" y="1262"/>
                  <a:pt x="57" y="1270"/>
                </a:cubicBezTo>
                <a:cubicBezTo>
                  <a:pt x="70" y="1282"/>
                  <a:pt x="68" y="1294"/>
                  <a:pt x="86" y="1309"/>
                </a:cubicBezTo>
                <a:cubicBezTo>
                  <a:pt x="92" y="1310"/>
                  <a:pt x="92" y="1305"/>
                  <a:pt x="95" y="1303"/>
                </a:cubicBezTo>
                <a:cubicBezTo>
                  <a:pt x="98" y="1310"/>
                  <a:pt x="103" y="1314"/>
                  <a:pt x="95" y="1318"/>
                </a:cubicBezTo>
                <a:cubicBezTo>
                  <a:pt x="99" y="1324"/>
                  <a:pt x="111" y="1323"/>
                  <a:pt x="110" y="1333"/>
                </a:cubicBezTo>
                <a:cubicBezTo>
                  <a:pt x="118" y="1333"/>
                  <a:pt x="120" y="1327"/>
                  <a:pt x="126" y="1333"/>
                </a:cubicBezTo>
                <a:cubicBezTo>
                  <a:pt x="128" y="1321"/>
                  <a:pt x="128" y="1307"/>
                  <a:pt x="141" y="1305"/>
                </a:cubicBezTo>
                <a:cubicBezTo>
                  <a:pt x="152" y="1308"/>
                  <a:pt x="141" y="1316"/>
                  <a:pt x="147" y="1321"/>
                </a:cubicBezTo>
                <a:cubicBezTo>
                  <a:pt x="151" y="1320"/>
                  <a:pt x="154" y="1322"/>
                  <a:pt x="156" y="1324"/>
                </a:cubicBezTo>
                <a:cubicBezTo>
                  <a:pt x="178" y="1297"/>
                  <a:pt x="214" y="1285"/>
                  <a:pt x="229" y="1255"/>
                </a:cubicBezTo>
                <a:cubicBezTo>
                  <a:pt x="233" y="1247"/>
                  <a:pt x="223" y="1236"/>
                  <a:pt x="241" y="1237"/>
                </a:cubicBezTo>
                <a:cubicBezTo>
                  <a:pt x="245" y="1239"/>
                  <a:pt x="251" y="1241"/>
                  <a:pt x="250" y="1249"/>
                </a:cubicBezTo>
                <a:cubicBezTo>
                  <a:pt x="245" y="1267"/>
                  <a:pt x="234" y="1279"/>
                  <a:pt x="217" y="1286"/>
                </a:cubicBezTo>
                <a:cubicBezTo>
                  <a:pt x="213" y="1303"/>
                  <a:pt x="227" y="1299"/>
                  <a:pt x="220" y="1311"/>
                </a:cubicBezTo>
                <a:cubicBezTo>
                  <a:pt x="234" y="1308"/>
                  <a:pt x="243" y="1301"/>
                  <a:pt x="257" y="1313"/>
                </a:cubicBezTo>
                <a:cubicBezTo>
                  <a:pt x="264" y="1312"/>
                  <a:pt x="253" y="1305"/>
                  <a:pt x="260" y="1301"/>
                </a:cubicBezTo>
                <a:cubicBezTo>
                  <a:pt x="289" y="1305"/>
                  <a:pt x="275" y="1274"/>
                  <a:pt x="284" y="1252"/>
                </a:cubicBezTo>
                <a:cubicBezTo>
                  <a:pt x="278" y="1250"/>
                  <a:pt x="276" y="1245"/>
                  <a:pt x="269" y="1246"/>
                </a:cubicBezTo>
                <a:cubicBezTo>
                  <a:pt x="272" y="1255"/>
                  <a:pt x="262" y="1251"/>
                  <a:pt x="256" y="1252"/>
                </a:cubicBezTo>
                <a:cubicBezTo>
                  <a:pt x="257" y="1246"/>
                  <a:pt x="253" y="1245"/>
                  <a:pt x="253" y="1240"/>
                </a:cubicBezTo>
                <a:cubicBezTo>
                  <a:pt x="259" y="1240"/>
                  <a:pt x="260" y="1236"/>
                  <a:pt x="265" y="1237"/>
                </a:cubicBezTo>
                <a:cubicBezTo>
                  <a:pt x="274" y="1234"/>
                  <a:pt x="272" y="1243"/>
                  <a:pt x="278" y="1243"/>
                </a:cubicBezTo>
                <a:cubicBezTo>
                  <a:pt x="291" y="1221"/>
                  <a:pt x="260" y="1228"/>
                  <a:pt x="262" y="1209"/>
                </a:cubicBezTo>
                <a:cubicBezTo>
                  <a:pt x="221" y="1205"/>
                  <a:pt x="245" y="1137"/>
                  <a:pt x="286" y="1157"/>
                </a:cubicBezTo>
                <a:cubicBezTo>
                  <a:pt x="285" y="1136"/>
                  <a:pt x="313" y="1155"/>
                  <a:pt x="304" y="1135"/>
                </a:cubicBezTo>
                <a:cubicBezTo>
                  <a:pt x="315" y="1137"/>
                  <a:pt x="329" y="1126"/>
                  <a:pt x="338" y="1135"/>
                </a:cubicBezTo>
                <a:cubicBezTo>
                  <a:pt x="330" y="1140"/>
                  <a:pt x="329" y="1133"/>
                  <a:pt x="319" y="1138"/>
                </a:cubicBezTo>
                <a:cubicBezTo>
                  <a:pt x="308" y="1158"/>
                  <a:pt x="332" y="1160"/>
                  <a:pt x="332" y="1178"/>
                </a:cubicBezTo>
                <a:cubicBezTo>
                  <a:pt x="329" y="1187"/>
                  <a:pt x="313" y="1185"/>
                  <a:pt x="311" y="1196"/>
                </a:cubicBezTo>
                <a:cubicBezTo>
                  <a:pt x="335" y="1216"/>
                  <a:pt x="378" y="1216"/>
                  <a:pt x="385" y="1254"/>
                </a:cubicBezTo>
                <a:cubicBezTo>
                  <a:pt x="400" y="1257"/>
                  <a:pt x="405" y="1248"/>
                  <a:pt x="425" y="1244"/>
                </a:cubicBezTo>
                <a:cubicBezTo>
                  <a:pt x="421" y="1232"/>
                  <a:pt x="430" y="1233"/>
                  <a:pt x="434" y="1228"/>
                </a:cubicBezTo>
                <a:cubicBezTo>
                  <a:pt x="429" y="1223"/>
                  <a:pt x="410" y="1216"/>
                  <a:pt x="418" y="1207"/>
                </a:cubicBezTo>
                <a:cubicBezTo>
                  <a:pt x="428" y="1206"/>
                  <a:pt x="420" y="1222"/>
                  <a:pt x="431" y="1219"/>
                </a:cubicBezTo>
                <a:cubicBezTo>
                  <a:pt x="436" y="1219"/>
                  <a:pt x="432" y="1211"/>
                  <a:pt x="437" y="1210"/>
                </a:cubicBezTo>
                <a:cubicBezTo>
                  <a:pt x="446" y="1213"/>
                  <a:pt x="447" y="1219"/>
                  <a:pt x="443" y="1228"/>
                </a:cubicBezTo>
                <a:cubicBezTo>
                  <a:pt x="469" y="1228"/>
                  <a:pt x="489" y="1226"/>
                  <a:pt x="514" y="1228"/>
                </a:cubicBezTo>
                <a:cubicBezTo>
                  <a:pt x="524" y="1225"/>
                  <a:pt x="530" y="1215"/>
                  <a:pt x="526" y="1206"/>
                </a:cubicBezTo>
                <a:cubicBezTo>
                  <a:pt x="537" y="1202"/>
                  <a:pt x="536" y="1201"/>
                  <a:pt x="544" y="1190"/>
                </a:cubicBezTo>
                <a:cubicBezTo>
                  <a:pt x="550" y="1196"/>
                  <a:pt x="542" y="1196"/>
                  <a:pt x="544" y="1206"/>
                </a:cubicBezTo>
                <a:cubicBezTo>
                  <a:pt x="561" y="1208"/>
                  <a:pt x="579" y="1221"/>
                  <a:pt x="587" y="1208"/>
                </a:cubicBezTo>
                <a:cubicBezTo>
                  <a:pt x="581" y="1209"/>
                  <a:pt x="580" y="1205"/>
                  <a:pt x="581" y="1199"/>
                </a:cubicBezTo>
                <a:cubicBezTo>
                  <a:pt x="585" y="1199"/>
                  <a:pt x="585" y="1195"/>
                  <a:pt x="590" y="1196"/>
                </a:cubicBezTo>
                <a:cubicBezTo>
                  <a:pt x="586" y="1208"/>
                  <a:pt x="598" y="1204"/>
                  <a:pt x="602" y="1208"/>
                </a:cubicBezTo>
                <a:cubicBezTo>
                  <a:pt x="605" y="1198"/>
                  <a:pt x="592" y="1204"/>
                  <a:pt x="593" y="1196"/>
                </a:cubicBezTo>
                <a:cubicBezTo>
                  <a:pt x="605" y="1195"/>
                  <a:pt x="613" y="1192"/>
                  <a:pt x="614" y="1174"/>
                </a:cubicBezTo>
                <a:cubicBezTo>
                  <a:pt x="600" y="1175"/>
                  <a:pt x="596" y="1166"/>
                  <a:pt x="605" y="1159"/>
                </a:cubicBezTo>
                <a:cubicBezTo>
                  <a:pt x="596" y="1157"/>
                  <a:pt x="597" y="1163"/>
                  <a:pt x="589" y="1162"/>
                </a:cubicBezTo>
                <a:cubicBezTo>
                  <a:pt x="592" y="1154"/>
                  <a:pt x="580" y="1146"/>
                  <a:pt x="589" y="1141"/>
                </a:cubicBezTo>
                <a:cubicBezTo>
                  <a:pt x="596" y="1148"/>
                  <a:pt x="605" y="1152"/>
                  <a:pt x="614" y="1156"/>
                </a:cubicBezTo>
                <a:cubicBezTo>
                  <a:pt x="617" y="1148"/>
                  <a:pt x="601" y="1145"/>
                  <a:pt x="611" y="1141"/>
                </a:cubicBezTo>
                <a:cubicBezTo>
                  <a:pt x="622" y="1144"/>
                  <a:pt x="625" y="1157"/>
                  <a:pt x="632" y="1165"/>
                </a:cubicBezTo>
                <a:cubicBezTo>
                  <a:pt x="640" y="1166"/>
                  <a:pt x="639" y="1159"/>
                  <a:pt x="648" y="1162"/>
                </a:cubicBezTo>
                <a:cubicBezTo>
                  <a:pt x="652" y="1170"/>
                  <a:pt x="657" y="1182"/>
                  <a:pt x="648" y="1189"/>
                </a:cubicBezTo>
                <a:cubicBezTo>
                  <a:pt x="665" y="1189"/>
                  <a:pt x="661" y="1197"/>
                  <a:pt x="663" y="1207"/>
                </a:cubicBezTo>
                <a:cubicBezTo>
                  <a:pt x="673" y="1209"/>
                  <a:pt x="669" y="1209"/>
                  <a:pt x="679" y="1207"/>
                </a:cubicBezTo>
                <a:cubicBezTo>
                  <a:pt x="684" y="1212"/>
                  <a:pt x="683" y="1224"/>
                  <a:pt x="688" y="1229"/>
                </a:cubicBezTo>
                <a:cubicBezTo>
                  <a:pt x="692" y="1220"/>
                  <a:pt x="713" y="1213"/>
                  <a:pt x="722" y="1219"/>
                </a:cubicBezTo>
                <a:cubicBezTo>
                  <a:pt x="711" y="1226"/>
                  <a:pt x="722" y="1255"/>
                  <a:pt x="698" y="1250"/>
                </a:cubicBezTo>
                <a:cubicBezTo>
                  <a:pt x="701" y="1244"/>
                  <a:pt x="688" y="1241"/>
                  <a:pt x="673" y="1238"/>
                </a:cubicBezTo>
                <a:cubicBezTo>
                  <a:pt x="660" y="1252"/>
                  <a:pt x="653" y="1258"/>
                  <a:pt x="649" y="1278"/>
                </a:cubicBezTo>
                <a:cubicBezTo>
                  <a:pt x="640" y="1270"/>
                  <a:pt x="630" y="1266"/>
                  <a:pt x="618" y="1272"/>
                </a:cubicBezTo>
                <a:cubicBezTo>
                  <a:pt x="622" y="1288"/>
                  <a:pt x="607" y="1291"/>
                  <a:pt x="603" y="1309"/>
                </a:cubicBezTo>
                <a:cubicBezTo>
                  <a:pt x="616" y="1302"/>
                  <a:pt x="612" y="1316"/>
                  <a:pt x="622" y="1318"/>
                </a:cubicBezTo>
                <a:cubicBezTo>
                  <a:pt x="626" y="1307"/>
                  <a:pt x="613" y="1312"/>
                  <a:pt x="616" y="1303"/>
                </a:cubicBezTo>
                <a:cubicBezTo>
                  <a:pt x="638" y="1297"/>
                  <a:pt x="647" y="1309"/>
                  <a:pt x="644" y="1320"/>
                </a:cubicBezTo>
                <a:cubicBezTo>
                  <a:pt x="658" y="1310"/>
                  <a:pt x="681" y="1338"/>
                  <a:pt x="689" y="1327"/>
                </a:cubicBezTo>
                <a:cubicBezTo>
                  <a:pt x="687" y="1326"/>
                  <a:pt x="687" y="1315"/>
                  <a:pt x="689" y="1314"/>
                </a:cubicBezTo>
                <a:cubicBezTo>
                  <a:pt x="694" y="1314"/>
                  <a:pt x="691" y="1323"/>
                  <a:pt x="695" y="1323"/>
                </a:cubicBezTo>
                <a:cubicBezTo>
                  <a:pt x="694" y="1310"/>
                  <a:pt x="706" y="1315"/>
                  <a:pt x="704" y="1308"/>
                </a:cubicBezTo>
                <a:cubicBezTo>
                  <a:pt x="712" y="1309"/>
                  <a:pt x="706" y="1321"/>
                  <a:pt x="705" y="1323"/>
                </a:cubicBezTo>
                <a:cubicBezTo>
                  <a:pt x="718" y="1325"/>
                  <a:pt x="709" y="1306"/>
                  <a:pt x="717" y="1302"/>
                </a:cubicBezTo>
                <a:cubicBezTo>
                  <a:pt x="722" y="1309"/>
                  <a:pt x="725" y="1307"/>
                  <a:pt x="720" y="1299"/>
                </a:cubicBezTo>
                <a:cubicBezTo>
                  <a:pt x="737" y="1299"/>
                  <a:pt x="747" y="1293"/>
                  <a:pt x="766" y="1295"/>
                </a:cubicBezTo>
                <a:cubicBezTo>
                  <a:pt x="768" y="1281"/>
                  <a:pt x="756" y="1297"/>
                  <a:pt x="756" y="1289"/>
                </a:cubicBezTo>
                <a:cubicBezTo>
                  <a:pt x="759" y="1285"/>
                  <a:pt x="759" y="1278"/>
                  <a:pt x="765" y="1277"/>
                </a:cubicBezTo>
                <a:cubicBezTo>
                  <a:pt x="763" y="1288"/>
                  <a:pt x="769" y="1292"/>
                  <a:pt x="778" y="1292"/>
                </a:cubicBezTo>
                <a:cubicBezTo>
                  <a:pt x="780" y="1278"/>
                  <a:pt x="772" y="1294"/>
                  <a:pt x="772" y="1286"/>
                </a:cubicBezTo>
                <a:cubicBezTo>
                  <a:pt x="773" y="1282"/>
                  <a:pt x="775" y="1279"/>
                  <a:pt x="778" y="1277"/>
                </a:cubicBezTo>
                <a:cubicBezTo>
                  <a:pt x="780" y="1289"/>
                  <a:pt x="792" y="1273"/>
                  <a:pt x="793" y="1286"/>
                </a:cubicBezTo>
                <a:cubicBezTo>
                  <a:pt x="783" y="1289"/>
                  <a:pt x="782" y="1303"/>
                  <a:pt x="766" y="1301"/>
                </a:cubicBezTo>
                <a:cubicBezTo>
                  <a:pt x="761" y="1312"/>
                  <a:pt x="776" y="1303"/>
                  <a:pt x="775" y="1310"/>
                </a:cubicBezTo>
                <a:cubicBezTo>
                  <a:pt x="766" y="1309"/>
                  <a:pt x="780" y="1322"/>
                  <a:pt x="778" y="1313"/>
                </a:cubicBezTo>
                <a:cubicBezTo>
                  <a:pt x="767" y="1309"/>
                  <a:pt x="787" y="1313"/>
                  <a:pt x="784" y="1307"/>
                </a:cubicBezTo>
                <a:cubicBezTo>
                  <a:pt x="779" y="1300"/>
                  <a:pt x="798" y="1291"/>
                  <a:pt x="805" y="1279"/>
                </a:cubicBezTo>
                <a:cubicBezTo>
                  <a:pt x="804" y="1285"/>
                  <a:pt x="809" y="1285"/>
                  <a:pt x="812" y="1288"/>
                </a:cubicBezTo>
                <a:cubicBezTo>
                  <a:pt x="808" y="1289"/>
                  <a:pt x="804" y="1289"/>
                  <a:pt x="805" y="1295"/>
                </a:cubicBezTo>
                <a:cubicBezTo>
                  <a:pt x="812" y="1295"/>
                  <a:pt x="812" y="1295"/>
                  <a:pt x="812" y="1295"/>
                </a:cubicBezTo>
                <a:cubicBezTo>
                  <a:pt x="812" y="1296"/>
                  <a:pt x="814" y="1298"/>
                  <a:pt x="815" y="1294"/>
                </a:cubicBezTo>
                <a:cubicBezTo>
                  <a:pt x="808" y="1291"/>
                  <a:pt x="820" y="1280"/>
                  <a:pt x="830" y="1282"/>
                </a:cubicBezTo>
                <a:cubicBezTo>
                  <a:pt x="831" y="1302"/>
                  <a:pt x="835" y="1281"/>
                  <a:pt x="842" y="1282"/>
                </a:cubicBezTo>
                <a:cubicBezTo>
                  <a:pt x="842" y="1286"/>
                  <a:pt x="844" y="1289"/>
                  <a:pt x="845" y="1291"/>
                </a:cubicBezTo>
                <a:cubicBezTo>
                  <a:pt x="840" y="1296"/>
                  <a:pt x="830" y="1312"/>
                  <a:pt x="836" y="1319"/>
                </a:cubicBezTo>
                <a:cubicBezTo>
                  <a:pt x="850" y="1312"/>
                  <a:pt x="843" y="1285"/>
                  <a:pt x="860" y="1276"/>
                </a:cubicBezTo>
                <a:cubicBezTo>
                  <a:pt x="875" y="1272"/>
                  <a:pt x="890" y="1281"/>
                  <a:pt x="906" y="1272"/>
                </a:cubicBezTo>
                <a:cubicBezTo>
                  <a:pt x="912" y="1280"/>
                  <a:pt x="920" y="1287"/>
                  <a:pt x="928" y="1293"/>
                </a:cubicBezTo>
                <a:cubicBezTo>
                  <a:pt x="930" y="1284"/>
                  <a:pt x="920" y="1287"/>
                  <a:pt x="922" y="1278"/>
                </a:cubicBezTo>
                <a:cubicBezTo>
                  <a:pt x="932" y="1278"/>
                  <a:pt x="929" y="1265"/>
                  <a:pt x="940" y="1265"/>
                </a:cubicBezTo>
                <a:cubicBezTo>
                  <a:pt x="929" y="1275"/>
                  <a:pt x="944" y="1273"/>
                  <a:pt x="940" y="1290"/>
                </a:cubicBezTo>
                <a:cubicBezTo>
                  <a:pt x="964" y="1308"/>
                  <a:pt x="959" y="1273"/>
                  <a:pt x="977" y="1268"/>
                </a:cubicBezTo>
                <a:cubicBezTo>
                  <a:pt x="976" y="1272"/>
                  <a:pt x="972" y="1273"/>
                  <a:pt x="971" y="1277"/>
                </a:cubicBezTo>
                <a:cubicBezTo>
                  <a:pt x="980" y="1280"/>
                  <a:pt x="974" y="1267"/>
                  <a:pt x="986" y="1271"/>
                </a:cubicBezTo>
                <a:cubicBezTo>
                  <a:pt x="986" y="1274"/>
                  <a:pt x="984" y="1275"/>
                  <a:pt x="983" y="1277"/>
                </a:cubicBezTo>
                <a:cubicBezTo>
                  <a:pt x="989" y="1278"/>
                  <a:pt x="989" y="1273"/>
                  <a:pt x="992" y="1271"/>
                </a:cubicBezTo>
                <a:cubicBezTo>
                  <a:pt x="998" y="1274"/>
                  <a:pt x="997" y="1282"/>
                  <a:pt x="1005" y="1283"/>
                </a:cubicBezTo>
                <a:cubicBezTo>
                  <a:pt x="1008" y="1275"/>
                  <a:pt x="992" y="1274"/>
                  <a:pt x="1001" y="1271"/>
                </a:cubicBezTo>
                <a:cubicBezTo>
                  <a:pt x="1003" y="1275"/>
                  <a:pt x="1006" y="1278"/>
                  <a:pt x="1011" y="1280"/>
                </a:cubicBezTo>
                <a:cubicBezTo>
                  <a:pt x="1011" y="1259"/>
                  <a:pt x="1042" y="1287"/>
                  <a:pt x="1041" y="1273"/>
                </a:cubicBezTo>
                <a:cubicBezTo>
                  <a:pt x="1037" y="1273"/>
                  <a:pt x="1030" y="1275"/>
                  <a:pt x="1029" y="1271"/>
                </a:cubicBezTo>
                <a:cubicBezTo>
                  <a:pt x="1054" y="1265"/>
                  <a:pt x="1060" y="1264"/>
                  <a:pt x="1087" y="1273"/>
                </a:cubicBezTo>
                <a:cubicBezTo>
                  <a:pt x="1086" y="1263"/>
                  <a:pt x="1097" y="1264"/>
                  <a:pt x="1099" y="1257"/>
                </a:cubicBezTo>
                <a:cubicBezTo>
                  <a:pt x="1099" y="1266"/>
                  <a:pt x="1118" y="1255"/>
                  <a:pt x="1118" y="1263"/>
                </a:cubicBezTo>
                <a:cubicBezTo>
                  <a:pt x="1117" y="1269"/>
                  <a:pt x="1108" y="1266"/>
                  <a:pt x="1109" y="1273"/>
                </a:cubicBezTo>
                <a:cubicBezTo>
                  <a:pt x="1123" y="1269"/>
                  <a:pt x="1131" y="1271"/>
                  <a:pt x="1145" y="1278"/>
                </a:cubicBezTo>
                <a:cubicBezTo>
                  <a:pt x="1141" y="1271"/>
                  <a:pt x="1153" y="1267"/>
                  <a:pt x="1145" y="1266"/>
                </a:cubicBezTo>
                <a:cubicBezTo>
                  <a:pt x="1144" y="1270"/>
                  <a:pt x="1141" y="1272"/>
                  <a:pt x="1136" y="1272"/>
                </a:cubicBezTo>
                <a:cubicBezTo>
                  <a:pt x="1131" y="1266"/>
                  <a:pt x="1126" y="1260"/>
                  <a:pt x="1124" y="1251"/>
                </a:cubicBezTo>
                <a:cubicBezTo>
                  <a:pt x="1151" y="1238"/>
                  <a:pt x="1168" y="1235"/>
                  <a:pt x="1188" y="1256"/>
                </a:cubicBezTo>
                <a:cubicBezTo>
                  <a:pt x="1189" y="1241"/>
                  <a:pt x="1202" y="1258"/>
                  <a:pt x="1210" y="1256"/>
                </a:cubicBezTo>
                <a:cubicBezTo>
                  <a:pt x="1213" y="1246"/>
                  <a:pt x="1205" y="1249"/>
                  <a:pt x="1203" y="1244"/>
                </a:cubicBezTo>
                <a:cubicBezTo>
                  <a:pt x="1217" y="1241"/>
                  <a:pt x="1216" y="1246"/>
                  <a:pt x="1218" y="1232"/>
                </a:cubicBezTo>
                <a:cubicBezTo>
                  <a:pt x="1239" y="1252"/>
                  <a:pt x="1252" y="1264"/>
                  <a:pt x="1277" y="1268"/>
                </a:cubicBezTo>
                <a:cubicBezTo>
                  <a:pt x="1278" y="1260"/>
                  <a:pt x="1283" y="1255"/>
                  <a:pt x="1277" y="1249"/>
                </a:cubicBezTo>
                <a:cubicBezTo>
                  <a:pt x="1290" y="1249"/>
                  <a:pt x="1290" y="1236"/>
                  <a:pt x="1301" y="1234"/>
                </a:cubicBezTo>
                <a:cubicBezTo>
                  <a:pt x="1306" y="1240"/>
                  <a:pt x="1318" y="1239"/>
                  <a:pt x="1323" y="1246"/>
                </a:cubicBezTo>
                <a:cubicBezTo>
                  <a:pt x="1326" y="1255"/>
                  <a:pt x="1318" y="1253"/>
                  <a:pt x="1317" y="1258"/>
                </a:cubicBezTo>
                <a:cubicBezTo>
                  <a:pt x="1324" y="1260"/>
                  <a:pt x="1337" y="1272"/>
                  <a:pt x="1341" y="1267"/>
                </a:cubicBezTo>
                <a:cubicBezTo>
                  <a:pt x="1335" y="1268"/>
                  <a:pt x="1342" y="1258"/>
                  <a:pt x="1344" y="1258"/>
                </a:cubicBezTo>
                <a:cubicBezTo>
                  <a:pt x="1351" y="1264"/>
                  <a:pt x="1360" y="1269"/>
                  <a:pt x="1369" y="1273"/>
                </a:cubicBezTo>
                <a:cubicBezTo>
                  <a:pt x="1359" y="1254"/>
                  <a:pt x="1385" y="1276"/>
                  <a:pt x="1375" y="1257"/>
                </a:cubicBezTo>
                <a:cubicBezTo>
                  <a:pt x="1384" y="1254"/>
                  <a:pt x="1384" y="1254"/>
                  <a:pt x="1393" y="1257"/>
                </a:cubicBezTo>
                <a:cubicBezTo>
                  <a:pt x="1395" y="1246"/>
                  <a:pt x="1402" y="1239"/>
                  <a:pt x="1415" y="1238"/>
                </a:cubicBezTo>
                <a:cubicBezTo>
                  <a:pt x="1418" y="1246"/>
                  <a:pt x="1425" y="1250"/>
                  <a:pt x="1433" y="1254"/>
                </a:cubicBezTo>
                <a:cubicBezTo>
                  <a:pt x="1434" y="1249"/>
                  <a:pt x="1432" y="1242"/>
                  <a:pt x="1436" y="1241"/>
                </a:cubicBezTo>
                <a:cubicBezTo>
                  <a:pt x="1450" y="1245"/>
                  <a:pt x="1462" y="1250"/>
                  <a:pt x="1470" y="1238"/>
                </a:cubicBezTo>
                <a:cubicBezTo>
                  <a:pt x="1471" y="1242"/>
                  <a:pt x="1473" y="1243"/>
                  <a:pt x="1470" y="1247"/>
                </a:cubicBezTo>
                <a:cubicBezTo>
                  <a:pt x="1482" y="1249"/>
                  <a:pt x="1486" y="1250"/>
                  <a:pt x="1494" y="1244"/>
                </a:cubicBezTo>
                <a:cubicBezTo>
                  <a:pt x="1500" y="1247"/>
                  <a:pt x="1499" y="1258"/>
                  <a:pt x="1504" y="1262"/>
                </a:cubicBezTo>
                <a:cubicBezTo>
                  <a:pt x="1527" y="1225"/>
                  <a:pt x="1583" y="1271"/>
                  <a:pt x="1602" y="1242"/>
                </a:cubicBezTo>
                <a:cubicBezTo>
                  <a:pt x="1610" y="1248"/>
                  <a:pt x="1623" y="1249"/>
                  <a:pt x="1620" y="1267"/>
                </a:cubicBezTo>
                <a:cubicBezTo>
                  <a:pt x="1615" y="1261"/>
                  <a:pt x="1603" y="1258"/>
                  <a:pt x="1599" y="1267"/>
                </a:cubicBezTo>
                <a:cubicBezTo>
                  <a:pt x="1613" y="1274"/>
                  <a:pt x="1610" y="1268"/>
                  <a:pt x="1636" y="1276"/>
                </a:cubicBezTo>
                <a:cubicBezTo>
                  <a:pt x="1639" y="1266"/>
                  <a:pt x="1626" y="1273"/>
                  <a:pt x="1629" y="1264"/>
                </a:cubicBezTo>
                <a:cubicBezTo>
                  <a:pt x="1639" y="1266"/>
                  <a:pt x="1641" y="1260"/>
                  <a:pt x="1648" y="1260"/>
                </a:cubicBezTo>
                <a:cubicBezTo>
                  <a:pt x="1648" y="1264"/>
                  <a:pt x="1638" y="1272"/>
                  <a:pt x="1645" y="1273"/>
                </a:cubicBezTo>
                <a:cubicBezTo>
                  <a:pt x="1654" y="1263"/>
                  <a:pt x="1644" y="1279"/>
                  <a:pt x="1654" y="1279"/>
                </a:cubicBezTo>
                <a:cubicBezTo>
                  <a:pt x="1649" y="1268"/>
                  <a:pt x="1664" y="1277"/>
                  <a:pt x="1663" y="1269"/>
                </a:cubicBezTo>
                <a:cubicBezTo>
                  <a:pt x="1658" y="1269"/>
                  <a:pt x="1653" y="1270"/>
                  <a:pt x="1654" y="1263"/>
                </a:cubicBezTo>
                <a:cubicBezTo>
                  <a:pt x="1666" y="1259"/>
                  <a:pt x="1661" y="1272"/>
                  <a:pt x="1669" y="1272"/>
                </a:cubicBezTo>
                <a:cubicBezTo>
                  <a:pt x="1673" y="1255"/>
                  <a:pt x="1680" y="1260"/>
                  <a:pt x="1684" y="1244"/>
                </a:cubicBezTo>
                <a:cubicBezTo>
                  <a:pt x="1668" y="1245"/>
                  <a:pt x="1642" y="1242"/>
                  <a:pt x="1647" y="1230"/>
                </a:cubicBezTo>
                <a:cubicBezTo>
                  <a:pt x="1631" y="1241"/>
                  <a:pt x="1615" y="1219"/>
                  <a:pt x="1604" y="1218"/>
                </a:cubicBezTo>
                <a:cubicBezTo>
                  <a:pt x="1615" y="1209"/>
                  <a:pt x="1597" y="1216"/>
                  <a:pt x="1598" y="1212"/>
                </a:cubicBezTo>
                <a:cubicBezTo>
                  <a:pt x="1598" y="1203"/>
                  <a:pt x="1598" y="1203"/>
                  <a:pt x="1598" y="1203"/>
                </a:cubicBezTo>
                <a:cubicBezTo>
                  <a:pt x="1603" y="1203"/>
                  <a:pt x="1608" y="1202"/>
                  <a:pt x="1610" y="1199"/>
                </a:cubicBezTo>
                <a:cubicBezTo>
                  <a:pt x="1615" y="1203"/>
                  <a:pt x="1612" y="1214"/>
                  <a:pt x="1620" y="1215"/>
                </a:cubicBezTo>
                <a:cubicBezTo>
                  <a:pt x="1621" y="1209"/>
                  <a:pt x="1624" y="1215"/>
                  <a:pt x="1629" y="1214"/>
                </a:cubicBezTo>
                <a:cubicBezTo>
                  <a:pt x="1636" y="1207"/>
                  <a:pt x="1642" y="1208"/>
                  <a:pt x="1659" y="1202"/>
                </a:cubicBezTo>
                <a:cubicBezTo>
                  <a:pt x="1670" y="1224"/>
                  <a:pt x="1673" y="1204"/>
                  <a:pt x="1681" y="1220"/>
                </a:cubicBezTo>
                <a:cubicBezTo>
                  <a:pt x="1687" y="1215"/>
                  <a:pt x="1684" y="1210"/>
                  <a:pt x="1687" y="1208"/>
                </a:cubicBezTo>
                <a:cubicBezTo>
                  <a:pt x="1715" y="1210"/>
                  <a:pt x="1734" y="1217"/>
                  <a:pt x="1767" y="1222"/>
                </a:cubicBezTo>
                <a:cubicBezTo>
                  <a:pt x="1767" y="1216"/>
                  <a:pt x="1769" y="1212"/>
                  <a:pt x="1773" y="1210"/>
                </a:cubicBezTo>
                <a:cubicBezTo>
                  <a:pt x="1796" y="1233"/>
                  <a:pt x="1825" y="1212"/>
                  <a:pt x="1853" y="1239"/>
                </a:cubicBezTo>
                <a:cubicBezTo>
                  <a:pt x="1861" y="1215"/>
                  <a:pt x="1888" y="1232"/>
                  <a:pt x="1892" y="1214"/>
                </a:cubicBezTo>
                <a:cubicBezTo>
                  <a:pt x="1897" y="1223"/>
                  <a:pt x="1903" y="1230"/>
                  <a:pt x="1917" y="1230"/>
                </a:cubicBezTo>
                <a:cubicBezTo>
                  <a:pt x="1918" y="1224"/>
                  <a:pt x="1912" y="1222"/>
                  <a:pt x="1917" y="1220"/>
                </a:cubicBezTo>
                <a:cubicBezTo>
                  <a:pt x="1930" y="1235"/>
                  <a:pt x="1946" y="1227"/>
                  <a:pt x="1951" y="1247"/>
                </a:cubicBezTo>
                <a:cubicBezTo>
                  <a:pt x="1961" y="1240"/>
                  <a:pt x="1976" y="1231"/>
                  <a:pt x="1972" y="1220"/>
                </a:cubicBezTo>
                <a:cubicBezTo>
                  <a:pt x="1992" y="1229"/>
                  <a:pt x="1993" y="1244"/>
                  <a:pt x="2006" y="1253"/>
                </a:cubicBezTo>
                <a:cubicBezTo>
                  <a:pt x="2013" y="1252"/>
                  <a:pt x="2007" y="1239"/>
                  <a:pt x="2015" y="1241"/>
                </a:cubicBezTo>
                <a:cubicBezTo>
                  <a:pt x="2033" y="1266"/>
                  <a:pt x="2071" y="1259"/>
                  <a:pt x="2092" y="1267"/>
                </a:cubicBezTo>
                <a:cubicBezTo>
                  <a:pt x="2104" y="1261"/>
                  <a:pt x="2107" y="1264"/>
                  <a:pt x="2120" y="1261"/>
                </a:cubicBezTo>
                <a:cubicBezTo>
                  <a:pt x="2119" y="1268"/>
                  <a:pt x="2133" y="1282"/>
                  <a:pt x="2138" y="1279"/>
                </a:cubicBezTo>
                <a:cubicBezTo>
                  <a:pt x="2135" y="1271"/>
                  <a:pt x="2168" y="1273"/>
                  <a:pt x="2169" y="1260"/>
                </a:cubicBezTo>
                <a:cubicBezTo>
                  <a:pt x="2164" y="1260"/>
                  <a:pt x="2170" y="1249"/>
                  <a:pt x="2162" y="1245"/>
                </a:cubicBezTo>
                <a:cubicBezTo>
                  <a:pt x="2163" y="1253"/>
                  <a:pt x="2156" y="1253"/>
                  <a:pt x="2150" y="1254"/>
                </a:cubicBezTo>
                <a:cubicBezTo>
                  <a:pt x="2150" y="1251"/>
                  <a:pt x="2155" y="1250"/>
                  <a:pt x="2150" y="1248"/>
                </a:cubicBezTo>
                <a:cubicBezTo>
                  <a:pt x="2138" y="1265"/>
                  <a:pt x="2113" y="1236"/>
                  <a:pt x="2098" y="1246"/>
                </a:cubicBezTo>
                <a:cubicBezTo>
                  <a:pt x="2086" y="1228"/>
                  <a:pt x="2111" y="1219"/>
                  <a:pt x="2095" y="1215"/>
                </a:cubicBezTo>
                <a:cubicBezTo>
                  <a:pt x="2119" y="1220"/>
                  <a:pt x="2130" y="1213"/>
                  <a:pt x="2147" y="1218"/>
                </a:cubicBezTo>
                <a:cubicBezTo>
                  <a:pt x="2147" y="1207"/>
                  <a:pt x="2137" y="1207"/>
                  <a:pt x="2137" y="1196"/>
                </a:cubicBezTo>
                <a:cubicBezTo>
                  <a:pt x="2144" y="1201"/>
                  <a:pt x="2147" y="1209"/>
                  <a:pt x="2156" y="1211"/>
                </a:cubicBezTo>
                <a:cubicBezTo>
                  <a:pt x="2152" y="1213"/>
                  <a:pt x="2150" y="1215"/>
                  <a:pt x="2150" y="1221"/>
                </a:cubicBezTo>
                <a:cubicBezTo>
                  <a:pt x="2163" y="1212"/>
                  <a:pt x="2163" y="1233"/>
                  <a:pt x="2177" y="1217"/>
                </a:cubicBezTo>
                <a:cubicBezTo>
                  <a:pt x="2174" y="1217"/>
                  <a:pt x="2175" y="1214"/>
                  <a:pt x="2177" y="1211"/>
                </a:cubicBezTo>
                <a:cubicBezTo>
                  <a:pt x="2165" y="1207"/>
                  <a:pt x="2159" y="1194"/>
                  <a:pt x="2152" y="1184"/>
                </a:cubicBezTo>
                <a:cubicBezTo>
                  <a:pt x="2160" y="1185"/>
                  <a:pt x="2159" y="1178"/>
                  <a:pt x="2168" y="1181"/>
                </a:cubicBezTo>
                <a:cubicBezTo>
                  <a:pt x="2178" y="1143"/>
                  <a:pt x="2126" y="1167"/>
                  <a:pt x="2118" y="1138"/>
                </a:cubicBezTo>
                <a:cubicBezTo>
                  <a:pt x="2131" y="1133"/>
                  <a:pt x="2136" y="1125"/>
                  <a:pt x="2146" y="1126"/>
                </a:cubicBezTo>
                <a:cubicBezTo>
                  <a:pt x="2146" y="1113"/>
                  <a:pt x="2146" y="1113"/>
                  <a:pt x="2146" y="1113"/>
                </a:cubicBezTo>
                <a:cubicBezTo>
                  <a:pt x="2176" y="1103"/>
                  <a:pt x="2175" y="1095"/>
                  <a:pt x="2207" y="1104"/>
                </a:cubicBezTo>
                <a:cubicBezTo>
                  <a:pt x="2211" y="1095"/>
                  <a:pt x="2217" y="1089"/>
                  <a:pt x="2225" y="1085"/>
                </a:cubicBezTo>
                <a:cubicBezTo>
                  <a:pt x="2233" y="1089"/>
                  <a:pt x="2249" y="1101"/>
                  <a:pt x="2259" y="1094"/>
                </a:cubicBezTo>
                <a:cubicBezTo>
                  <a:pt x="2255" y="1093"/>
                  <a:pt x="2251" y="1089"/>
                  <a:pt x="2256" y="1088"/>
                </a:cubicBezTo>
                <a:cubicBezTo>
                  <a:pt x="2274" y="1097"/>
                  <a:pt x="2292" y="1107"/>
                  <a:pt x="2317" y="1096"/>
                </a:cubicBezTo>
                <a:cubicBezTo>
                  <a:pt x="2309" y="1094"/>
                  <a:pt x="2315" y="1081"/>
                  <a:pt x="2323" y="1084"/>
                </a:cubicBezTo>
                <a:cubicBezTo>
                  <a:pt x="2333" y="1090"/>
                  <a:pt x="2358" y="1113"/>
                  <a:pt x="2360" y="1099"/>
                </a:cubicBezTo>
                <a:cubicBezTo>
                  <a:pt x="2370" y="1110"/>
                  <a:pt x="2397" y="1116"/>
                  <a:pt x="2403" y="1098"/>
                </a:cubicBezTo>
                <a:cubicBezTo>
                  <a:pt x="2399" y="1098"/>
                  <a:pt x="2391" y="1086"/>
                  <a:pt x="2396" y="1086"/>
                </a:cubicBezTo>
                <a:cubicBezTo>
                  <a:pt x="2435" y="1088"/>
                  <a:pt x="2476" y="1087"/>
                  <a:pt x="2501" y="1100"/>
                </a:cubicBezTo>
                <a:cubicBezTo>
                  <a:pt x="2504" y="1097"/>
                  <a:pt x="2502" y="1089"/>
                  <a:pt x="2510" y="1091"/>
                </a:cubicBezTo>
                <a:cubicBezTo>
                  <a:pt x="2510" y="1095"/>
                  <a:pt x="2509" y="1098"/>
                  <a:pt x="2507" y="1100"/>
                </a:cubicBezTo>
                <a:cubicBezTo>
                  <a:pt x="2517" y="1103"/>
                  <a:pt x="2514" y="1100"/>
                  <a:pt x="2525" y="1100"/>
                </a:cubicBezTo>
                <a:cubicBezTo>
                  <a:pt x="2528" y="1093"/>
                  <a:pt x="2514" y="1087"/>
                  <a:pt x="2522" y="1085"/>
                </a:cubicBezTo>
                <a:cubicBezTo>
                  <a:pt x="2528" y="1091"/>
                  <a:pt x="2535" y="1094"/>
                  <a:pt x="2544" y="1090"/>
                </a:cubicBezTo>
                <a:cubicBezTo>
                  <a:pt x="2547" y="1080"/>
                  <a:pt x="2534" y="1088"/>
                  <a:pt x="2537" y="1078"/>
                </a:cubicBezTo>
                <a:cubicBezTo>
                  <a:pt x="2555" y="1083"/>
                  <a:pt x="2572" y="1089"/>
                  <a:pt x="2584" y="1099"/>
                </a:cubicBezTo>
                <a:cubicBezTo>
                  <a:pt x="2571" y="1070"/>
                  <a:pt x="2591" y="1089"/>
                  <a:pt x="2592" y="1075"/>
                </a:cubicBezTo>
                <a:cubicBezTo>
                  <a:pt x="2600" y="1087"/>
                  <a:pt x="2611" y="1080"/>
                  <a:pt x="2614" y="1093"/>
                </a:cubicBezTo>
                <a:cubicBezTo>
                  <a:pt x="2610" y="1093"/>
                  <a:pt x="2589" y="1092"/>
                  <a:pt x="2599" y="1096"/>
                </a:cubicBezTo>
                <a:cubicBezTo>
                  <a:pt x="2614" y="1105"/>
                  <a:pt x="2626" y="1093"/>
                  <a:pt x="2633" y="1102"/>
                </a:cubicBezTo>
                <a:cubicBezTo>
                  <a:pt x="2622" y="1099"/>
                  <a:pt x="2632" y="1118"/>
                  <a:pt x="2633" y="1123"/>
                </a:cubicBezTo>
                <a:cubicBezTo>
                  <a:pt x="2644" y="1125"/>
                  <a:pt x="2645" y="1116"/>
                  <a:pt x="2654" y="1117"/>
                </a:cubicBezTo>
                <a:cubicBezTo>
                  <a:pt x="2654" y="1109"/>
                  <a:pt x="2648" y="1107"/>
                  <a:pt x="2657" y="1104"/>
                </a:cubicBezTo>
                <a:cubicBezTo>
                  <a:pt x="2658" y="1119"/>
                  <a:pt x="2669" y="1108"/>
                  <a:pt x="2676" y="1120"/>
                </a:cubicBezTo>
                <a:cubicBezTo>
                  <a:pt x="2685" y="1115"/>
                  <a:pt x="2677" y="1107"/>
                  <a:pt x="2691" y="1104"/>
                </a:cubicBezTo>
                <a:cubicBezTo>
                  <a:pt x="2695" y="1105"/>
                  <a:pt x="2697" y="1108"/>
                  <a:pt x="2697" y="1113"/>
                </a:cubicBezTo>
                <a:cubicBezTo>
                  <a:pt x="2708" y="1115"/>
                  <a:pt x="2705" y="1102"/>
                  <a:pt x="2715" y="1104"/>
                </a:cubicBezTo>
                <a:cubicBezTo>
                  <a:pt x="2715" y="1118"/>
                  <a:pt x="2736" y="1112"/>
                  <a:pt x="2740" y="1122"/>
                </a:cubicBezTo>
                <a:cubicBezTo>
                  <a:pt x="2739" y="1117"/>
                  <a:pt x="2748" y="1119"/>
                  <a:pt x="2752" y="1119"/>
                </a:cubicBezTo>
                <a:cubicBezTo>
                  <a:pt x="2752" y="1114"/>
                  <a:pt x="2754" y="1112"/>
                  <a:pt x="2755" y="1109"/>
                </a:cubicBezTo>
                <a:cubicBezTo>
                  <a:pt x="2752" y="1104"/>
                  <a:pt x="2748" y="1099"/>
                  <a:pt x="2746" y="1091"/>
                </a:cubicBezTo>
                <a:cubicBezTo>
                  <a:pt x="2750" y="1091"/>
                  <a:pt x="2750" y="1087"/>
                  <a:pt x="2755" y="1088"/>
                </a:cubicBezTo>
                <a:cubicBezTo>
                  <a:pt x="2756" y="1096"/>
                  <a:pt x="2770" y="1091"/>
                  <a:pt x="2774" y="1097"/>
                </a:cubicBezTo>
                <a:cubicBezTo>
                  <a:pt x="2774" y="1106"/>
                  <a:pt x="2764" y="1106"/>
                  <a:pt x="2768" y="1118"/>
                </a:cubicBezTo>
                <a:cubicBezTo>
                  <a:pt x="2783" y="1123"/>
                  <a:pt x="2779" y="1109"/>
                  <a:pt x="2789" y="1109"/>
                </a:cubicBezTo>
                <a:cubicBezTo>
                  <a:pt x="2792" y="1124"/>
                  <a:pt x="2816" y="1137"/>
                  <a:pt x="2805" y="1152"/>
                </a:cubicBezTo>
                <a:cubicBezTo>
                  <a:pt x="2825" y="1162"/>
                  <a:pt x="2847" y="1170"/>
                  <a:pt x="2863" y="1185"/>
                </a:cubicBezTo>
                <a:cubicBezTo>
                  <a:pt x="2869" y="1217"/>
                  <a:pt x="2920" y="1212"/>
                  <a:pt x="2931" y="1239"/>
                </a:cubicBezTo>
                <a:cubicBezTo>
                  <a:pt x="2942" y="1239"/>
                  <a:pt x="2942" y="1229"/>
                  <a:pt x="2953" y="1230"/>
                </a:cubicBezTo>
                <a:cubicBezTo>
                  <a:pt x="2960" y="1244"/>
                  <a:pt x="2977" y="1244"/>
                  <a:pt x="2990" y="1238"/>
                </a:cubicBezTo>
                <a:cubicBezTo>
                  <a:pt x="2991" y="1248"/>
                  <a:pt x="3005" y="1246"/>
                  <a:pt x="3014" y="1247"/>
                </a:cubicBezTo>
                <a:cubicBezTo>
                  <a:pt x="3013" y="1252"/>
                  <a:pt x="3011" y="1253"/>
                  <a:pt x="3014" y="1257"/>
                </a:cubicBezTo>
                <a:cubicBezTo>
                  <a:pt x="3030" y="1249"/>
                  <a:pt x="3034" y="1269"/>
                  <a:pt x="3051" y="1259"/>
                </a:cubicBezTo>
                <a:cubicBezTo>
                  <a:pt x="3062" y="1276"/>
                  <a:pt x="3090" y="1270"/>
                  <a:pt x="3097" y="1283"/>
                </a:cubicBezTo>
                <a:cubicBezTo>
                  <a:pt x="3095" y="1284"/>
                  <a:pt x="3094" y="1286"/>
                  <a:pt x="3094" y="1289"/>
                </a:cubicBezTo>
                <a:cubicBezTo>
                  <a:pt x="3093" y="1288"/>
                  <a:pt x="3083" y="1282"/>
                  <a:pt x="3082" y="1289"/>
                </a:cubicBezTo>
                <a:cubicBezTo>
                  <a:pt x="3086" y="1297"/>
                  <a:pt x="3092" y="1295"/>
                  <a:pt x="3101" y="1292"/>
                </a:cubicBezTo>
                <a:cubicBezTo>
                  <a:pt x="3094" y="1309"/>
                  <a:pt x="3114" y="1308"/>
                  <a:pt x="3110" y="1323"/>
                </a:cubicBezTo>
                <a:cubicBezTo>
                  <a:pt x="3111" y="1319"/>
                  <a:pt x="3114" y="1318"/>
                  <a:pt x="3116" y="1317"/>
                </a:cubicBezTo>
                <a:cubicBezTo>
                  <a:pt x="3118" y="1318"/>
                  <a:pt x="3124" y="1331"/>
                  <a:pt x="3116" y="1332"/>
                </a:cubicBezTo>
                <a:cubicBezTo>
                  <a:pt x="3109" y="1325"/>
                  <a:pt x="3099" y="1321"/>
                  <a:pt x="3095" y="1311"/>
                </a:cubicBezTo>
                <a:cubicBezTo>
                  <a:pt x="3068" y="1322"/>
                  <a:pt x="3048" y="1301"/>
                  <a:pt x="3024" y="1305"/>
                </a:cubicBezTo>
                <a:cubicBezTo>
                  <a:pt x="3015" y="1291"/>
                  <a:pt x="2997" y="1290"/>
                  <a:pt x="2984" y="1294"/>
                </a:cubicBezTo>
                <a:cubicBezTo>
                  <a:pt x="2965" y="1286"/>
                  <a:pt x="2950" y="1280"/>
                  <a:pt x="2929" y="1276"/>
                </a:cubicBezTo>
                <a:cubicBezTo>
                  <a:pt x="2922" y="1265"/>
                  <a:pt x="2928" y="1255"/>
                  <a:pt x="2907" y="1255"/>
                </a:cubicBezTo>
                <a:cubicBezTo>
                  <a:pt x="2902" y="1281"/>
                  <a:pt x="2865" y="1261"/>
                  <a:pt x="2840" y="1259"/>
                </a:cubicBezTo>
                <a:cubicBezTo>
                  <a:pt x="2853" y="1275"/>
                  <a:pt x="2858" y="1284"/>
                  <a:pt x="2865" y="1304"/>
                </a:cubicBezTo>
                <a:cubicBezTo>
                  <a:pt x="2857" y="1323"/>
                  <a:pt x="2845" y="1341"/>
                  <a:pt x="2825" y="1326"/>
                </a:cubicBezTo>
                <a:cubicBezTo>
                  <a:pt x="2826" y="1338"/>
                  <a:pt x="2829" y="1335"/>
                  <a:pt x="2825" y="1345"/>
                </a:cubicBezTo>
                <a:cubicBezTo>
                  <a:pt x="2834" y="1341"/>
                  <a:pt x="2837" y="1343"/>
                  <a:pt x="2841" y="1350"/>
                </a:cubicBezTo>
                <a:cubicBezTo>
                  <a:pt x="2832" y="1351"/>
                  <a:pt x="2832" y="1351"/>
                  <a:pt x="2832" y="1351"/>
                </a:cubicBezTo>
                <a:cubicBezTo>
                  <a:pt x="2832" y="1383"/>
                  <a:pt x="2872" y="1362"/>
                  <a:pt x="2878" y="1384"/>
                </a:cubicBezTo>
                <a:cubicBezTo>
                  <a:pt x="2874" y="1383"/>
                  <a:pt x="2856" y="1384"/>
                  <a:pt x="2866" y="1387"/>
                </a:cubicBezTo>
                <a:cubicBezTo>
                  <a:pt x="2876" y="1384"/>
                  <a:pt x="2876" y="1391"/>
                  <a:pt x="2875" y="1399"/>
                </a:cubicBezTo>
                <a:cubicBezTo>
                  <a:pt x="2894" y="1404"/>
                  <a:pt x="2899" y="1409"/>
                  <a:pt x="2912" y="1417"/>
                </a:cubicBezTo>
                <a:cubicBezTo>
                  <a:pt x="2922" y="1405"/>
                  <a:pt x="2943" y="1419"/>
                  <a:pt x="2940" y="1426"/>
                </a:cubicBezTo>
                <a:cubicBezTo>
                  <a:pt x="2952" y="1425"/>
                  <a:pt x="2950" y="1410"/>
                  <a:pt x="2961" y="1407"/>
                </a:cubicBezTo>
                <a:cubicBezTo>
                  <a:pt x="2961" y="1426"/>
                  <a:pt x="2961" y="1426"/>
                  <a:pt x="2961" y="1426"/>
                </a:cubicBezTo>
                <a:cubicBezTo>
                  <a:pt x="2986" y="1430"/>
                  <a:pt x="2991" y="1454"/>
                  <a:pt x="3017" y="1437"/>
                </a:cubicBezTo>
                <a:cubicBezTo>
                  <a:pt x="3031" y="1456"/>
                  <a:pt x="3052" y="1445"/>
                  <a:pt x="3072" y="1443"/>
                </a:cubicBezTo>
                <a:cubicBezTo>
                  <a:pt x="3076" y="1452"/>
                  <a:pt x="3081" y="1461"/>
                  <a:pt x="3084" y="1470"/>
                </a:cubicBezTo>
                <a:cubicBezTo>
                  <a:pt x="3089" y="1470"/>
                  <a:pt x="3103" y="1469"/>
                  <a:pt x="3112" y="1464"/>
                </a:cubicBezTo>
                <a:cubicBezTo>
                  <a:pt x="3114" y="1468"/>
                  <a:pt x="3108" y="1480"/>
                  <a:pt x="3115" y="1479"/>
                </a:cubicBezTo>
                <a:cubicBezTo>
                  <a:pt x="3115" y="1474"/>
                  <a:pt x="3118" y="1472"/>
                  <a:pt x="3124" y="1473"/>
                </a:cubicBezTo>
                <a:cubicBezTo>
                  <a:pt x="3124" y="1479"/>
                  <a:pt x="3128" y="1480"/>
                  <a:pt x="3127" y="1485"/>
                </a:cubicBezTo>
                <a:cubicBezTo>
                  <a:pt x="3140" y="1480"/>
                  <a:pt x="3145" y="1486"/>
                  <a:pt x="3155" y="1482"/>
                </a:cubicBezTo>
                <a:cubicBezTo>
                  <a:pt x="3156" y="1486"/>
                  <a:pt x="3159" y="1487"/>
                  <a:pt x="3158" y="1494"/>
                </a:cubicBezTo>
                <a:cubicBezTo>
                  <a:pt x="3177" y="1491"/>
                  <a:pt x="3182" y="1497"/>
                  <a:pt x="3201" y="1490"/>
                </a:cubicBezTo>
                <a:cubicBezTo>
                  <a:pt x="3232" y="1498"/>
                  <a:pt x="3239" y="1530"/>
                  <a:pt x="3257" y="1551"/>
                </a:cubicBezTo>
                <a:cubicBezTo>
                  <a:pt x="3264" y="1550"/>
                  <a:pt x="3269" y="1547"/>
                  <a:pt x="3275" y="1545"/>
                </a:cubicBezTo>
                <a:cubicBezTo>
                  <a:pt x="3288" y="1563"/>
                  <a:pt x="3323" y="1559"/>
                  <a:pt x="3337" y="1578"/>
                </a:cubicBezTo>
                <a:cubicBezTo>
                  <a:pt x="3343" y="1578"/>
                  <a:pt x="3359" y="1573"/>
                  <a:pt x="3364" y="1577"/>
                </a:cubicBezTo>
                <a:cubicBezTo>
                  <a:pt x="3364" y="1582"/>
                  <a:pt x="3357" y="1580"/>
                  <a:pt x="3358" y="1587"/>
                </a:cubicBezTo>
                <a:cubicBezTo>
                  <a:pt x="3361" y="1593"/>
                  <a:pt x="3374" y="1589"/>
                  <a:pt x="3374" y="1599"/>
                </a:cubicBezTo>
                <a:cubicBezTo>
                  <a:pt x="3383" y="1593"/>
                  <a:pt x="3389" y="1599"/>
                  <a:pt x="3395" y="1595"/>
                </a:cubicBezTo>
                <a:cubicBezTo>
                  <a:pt x="3399" y="1606"/>
                  <a:pt x="3422" y="1623"/>
                  <a:pt x="3426" y="1613"/>
                </a:cubicBezTo>
                <a:cubicBezTo>
                  <a:pt x="3423" y="1609"/>
                  <a:pt x="3417" y="1606"/>
                  <a:pt x="3417" y="1598"/>
                </a:cubicBezTo>
                <a:cubicBezTo>
                  <a:pt x="3419" y="1594"/>
                  <a:pt x="3421" y="1588"/>
                  <a:pt x="3429" y="1589"/>
                </a:cubicBezTo>
                <a:cubicBezTo>
                  <a:pt x="3426" y="1600"/>
                  <a:pt x="3437" y="1597"/>
                  <a:pt x="3435" y="1607"/>
                </a:cubicBezTo>
                <a:cubicBezTo>
                  <a:pt x="3458" y="1610"/>
                  <a:pt x="3489" y="1583"/>
                  <a:pt x="3500" y="1612"/>
                </a:cubicBezTo>
                <a:cubicBezTo>
                  <a:pt x="3494" y="1617"/>
                  <a:pt x="3483" y="1616"/>
                  <a:pt x="3478" y="1622"/>
                </a:cubicBezTo>
                <a:cubicBezTo>
                  <a:pt x="3486" y="1635"/>
                  <a:pt x="3497" y="1628"/>
                  <a:pt x="3500" y="1643"/>
                </a:cubicBezTo>
                <a:cubicBezTo>
                  <a:pt x="3512" y="1644"/>
                  <a:pt x="3511" y="1633"/>
                  <a:pt x="3518" y="1631"/>
                </a:cubicBezTo>
                <a:cubicBezTo>
                  <a:pt x="3521" y="1644"/>
                  <a:pt x="3530" y="1650"/>
                  <a:pt x="3540" y="1655"/>
                </a:cubicBezTo>
                <a:cubicBezTo>
                  <a:pt x="3540" y="1649"/>
                  <a:pt x="3543" y="1648"/>
                  <a:pt x="3549" y="1649"/>
                </a:cubicBezTo>
                <a:cubicBezTo>
                  <a:pt x="3552" y="1639"/>
                  <a:pt x="3541" y="1642"/>
                  <a:pt x="3540" y="1636"/>
                </a:cubicBezTo>
                <a:cubicBezTo>
                  <a:pt x="3544" y="1632"/>
                  <a:pt x="3552" y="1630"/>
                  <a:pt x="3558" y="1627"/>
                </a:cubicBezTo>
                <a:cubicBezTo>
                  <a:pt x="3562" y="1634"/>
                  <a:pt x="3569" y="1639"/>
                  <a:pt x="3574" y="1645"/>
                </a:cubicBezTo>
                <a:cubicBezTo>
                  <a:pt x="3578" y="1643"/>
                  <a:pt x="3574" y="1633"/>
                  <a:pt x="3580" y="1633"/>
                </a:cubicBezTo>
                <a:cubicBezTo>
                  <a:pt x="3587" y="1640"/>
                  <a:pt x="3597" y="1655"/>
                  <a:pt x="3607" y="1642"/>
                </a:cubicBezTo>
                <a:cubicBezTo>
                  <a:pt x="3615" y="1648"/>
                  <a:pt x="3612" y="1664"/>
                  <a:pt x="3626" y="1663"/>
                </a:cubicBezTo>
                <a:cubicBezTo>
                  <a:pt x="3625" y="1652"/>
                  <a:pt x="3652" y="1661"/>
                  <a:pt x="3644" y="1672"/>
                </a:cubicBezTo>
                <a:cubicBezTo>
                  <a:pt x="3653" y="1669"/>
                  <a:pt x="3652" y="1676"/>
                  <a:pt x="3660" y="1675"/>
                </a:cubicBezTo>
                <a:cubicBezTo>
                  <a:pt x="3657" y="1662"/>
                  <a:pt x="3656" y="1661"/>
                  <a:pt x="3666" y="1656"/>
                </a:cubicBezTo>
                <a:cubicBezTo>
                  <a:pt x="3640" y="1639"/>
                  <a:pt x="3628" y="1606"/>
                  <a:pt x="3591" y="1593"/>
                </a:cubicBezTo>
                <a:cubicBezTo>
                  <a:pt x="3601" y="1594"/>
                  <a:pt x="3599" y="1585"/>
                  <a:pt x="3607" y="1584"/>
                </a:cubicBezTo>
                <a:cubicBezTo>
                  <a:pt x="3612" y="1591"/>
                  <a:pt x="3618" y="1597"/>
                  <a:pt x="3625" y="1602"/>
                </a:cubicBezTo>
                <a:cubicBezTo>
                  <a:pt x="3627" y="1592"/>
                  <a:pt x="3616" y="1595"/>
                  <a:pt x="3619" y="1583"/>
                </a:cubicBezTo>
                <a:cubicBezTo>
                  <a:pt x="3623" y="1587"/>
                  <a:pt x="3630" y="1587"/>
                  <a:pt x="3637" y="1586"/>
                </a:cubicBezTo>
                <a:cubicBezTo>
                  <a:pt x="3640" y="1571"/>
                  <a:pt x="3648" y="1562"/>
                  <a:pt x="3658" y="1562"/>
                </a:cubicBezTo>
                <a:cubicBezTo>
                  <a:pt x="3646" y="1510"/>
                  <a:pt x="3594" y="1511"/>
                  <a:pt x="3559" y="1474"/>
                </a:cubicBezTo>
                <a:cubicBezTo>
                  <a:pt x="3557" y="1485"/>
                  <a:pt x="3556" y="1488"/>
                  <a:pt x="3560" y="1495"/>
                </a:cubicBezTo>
                <a:cubicBezTo>
                  <a:pt x="3576" y="1494"/>
                  <a:pt x="3579" y="1506"/>
                  <a:pt x="3586" y="1515"/>
                </a:cubicBezTo>
                <a:cubicBezTo>
                  <a:pt x="3586" y="1515"/>
                  <a:pt x="3587" y="1516"/>
                  <a:pt x="3587" y="1516"/>
                </a:cubicBezTo>
                <a:cubicBezTo>
                  <a:pt x="3587" y="1516"/>
                  <a:pt x="3586" y="1515"/>
                  <a:pt x="3586" y="1515"/>
                </a:cubicBezTo>
                <a:cubicBezTo>
                  <a:pt x="3572" y="1502"/>
                  <a:pt x="3535" y="1522"/>
                  <a:pt x="3532" y="1493"/>
                </a:cubicBezTo>
                <a:cubicBezTo>
                  <a:pt x="3522" y="1494"/>
                  <a:pt x="3510" y="1515"/>
                  <a:pt x="3501" y="1499"/>
                </a:cubicBezTo>
                <a:cubicBezTo>
                  <a:pt x="3503" y="1495"/>
                  <a:pt x="3505" y="1492"/>
                  <a:pt x="3507" y="1490"/>
                </a:cubicBezTo>
                <a:cubicBezTo>
                  <a:pt x="3505" y="1498"/>
                  <a:pt x="3514" y="1496"/>
                  <a:pt x="3517" y="1499"/>
                </a:cubicBezTo>
                <a:cubicBezTo>
                  <a:pt x="3519" y="1492"/>
                  <a:pt x="3526" y="1490"/>
                  <a:pt x="3526" y="1480"/>
                </a:cubicBezTo>
                <a:cubicBezTo>
                  <a:pt x="3516" y="1473"/>
                  <a:pt x="3502" y="1470"/>
                  <a:pt x="3498" y="1456"/>
                </a:cubicBezTo>
                <a:cubicBezTo>
                  <a:pt x="3500" y="1441"/>
                  <a:pt x="3520" y="1444"/>
                  <a:pt x="3522" y="1428"/>
                </a:cubicBezTo>
                <a:cubicBezTo>
                  <a:pt x="3525" y="1434"/>
                  <a:pt x="3531" y="1436"/>
                  <a:pt x="3528" y="1447"/>
                </a:cubicBezTo>
                <a:cubicBezTo>
                  <a:pt x="3538" y="1446"/>
                  <a:pt x="3539" y="1455"/>
                  <a:pt x="3550" y="1453"/>
                </a:cubicBezTo>
                <a:cubicBezTo>
                  <a:pt x="3550" y="1432"/>
                  <a:pt x="3563" y="1459"/>
                  <a:pt x="3565" y="1440"/>
                </a:cubicBezTo>
                <a:cubicBezTo>
                  <a:pt x="3565" y="1449"/>
                  <a:pt x="3565" y="1449"/>
                  <a:pt x="3565" y="1449"/>
                </a:cubicBezTo>
                <a:cubicBezTo>
                  <a:pt x="3576" y="1446"/>
                  <a:pt x="3582" y="1454"/>
                  <a:pt x="3587" y="1449"/>
                </a:cubicBezTo>
                <a:cubicBezTo>
                  <a:pt x="3573" y="1435"/>
                  <a:pt x="3546" y="1435"/>
                  <a:pt x="3543" y="1410"/>
                </a:cubicBezTo>
                <a:cubicBezTo>
                  <a:pt x="3553" y="1412"/>
                  <a:pt x="3554" y="1406"/>
                  <a:pt x="3562" y="1406"/>
                </a:cubicBezTo>
                <a:cubicBezTo>
                  <a:pt x="3589" y="1434"/>
                  <a:pt x="3646" y="1453"/>
                  <a:pt x="3685" y="1479"/>
                </a:cubicBezTo>
                <a:cubicBezTo>
                  <a:pt x="3675" y="1476"/>
                  <a:pt x="3676" y="1483"/>
                  <a:pt x="3670" y="1485"/>
                </a:cubicBezTo>
                <a:cubicBezTo>
                  <a:pt x="3664" y="1479"/>
                  <a:pt x="3658" y="1472"/>
                  <a:pt x="3645" y="1473"/>
                </a:cubicBezTo>
                <a:cubicBezTo>
                  <a:pt x="3645" y="1477"/>
                  <a:pt x="3644" y="1480"/>
                  <a:pt x="3642" y="1482"/>
                </a:cubicBezTo>
                <a:cubicBezTo>
                  <a:pt x="3664" y="1477"/>
                  <a:pt x="3671" y="1502"/>
                  <a:pt x="3682" y="1497"/>
                </a:cubicBezTo>
                <a:cubicBezTo>
                  <a:pt x="3670" y="1484"/>
                  <a:pt x="3701" y="1481"/>
                  <a:pt x="3691" y="1469"/>
                </a:cubicBezTo>
                <a:cubicBezTo>
                  <a:pt x="3697" y="1469"/>
                  <a:pt x="3695" y="1478"/>
                  <a:pt x="3703" y="1475"/>
                </a:cubicBezTo>
                <a:cubicBezTo>
                  <a:pt x="3704" y="1460"/>
                  <a:pt x="3689" y="1461"/>
                  <a:pt x="3688" y="1448"/>
                </a:cubicBezTo>
                <a:cubicBezTo>
                  <a:pt x="3703" y="1448"/>
                  <a:pt x="3707" y="1460"/>
                  <a:pt x="3716" y="1466"/>
                </a:cubicBezTo>
                <a:cubicBezTo>
                  <a:pt x="3711" y="1457"/>
                  <a:pt x="3718" y="1455"/>
                  <a:pt x="3712" y="1448"/>
                </a:cubicBezTo>
                <a:cubicBezTo>
                  <a:pt x="3737" y="1444"/>
                  <a:pt x="3738" y="1429"/>
                  <a:pt x="3755" y="1429"/>
                </a:cubicBezTo>
                <a:cubicBezTo>
                  <a:pt x="3737" y="1417"/>
                  <a:pt x="3704" y="1392"/>
                  <a:pt x="3687" y="1399"/>
                </a:cubicBezTo>
                <a:close/>
                <a:moveTo>
                  <a:pt x="552" y="605"/>
                </a:moveTo>
                <a:cubicBezTo>
                  <a:pt x="548" y="604"/>
                  <a:pt x="551" y="596"/>
                  <a:pt x="546" y="596"/>
                </a:cubicBezTo>
                <a:cubicBezTo>
                  <a:pt x="548" y="592"/>
                  <a:pt x="553" y="590"/>
                  <a:pt x="558" y="590"/>
                </a:cubicBezTo>
                <a:cubicBezTo>
                  <a:pt x="558" y="597"/>
                  <a:pt x="563" y="599"/>
                  <a:pt x="568" y="602"/>
                </a:cubicBezTo>
                <a:cubicBezTo>
                  <a:pt x="565" y="613"/>
                  <a:pt x="550" y="589"/>
                  <a:pt x="552" y="605"/>
                </a:cubicBezTo>
                <a:close/>
                <a:moveTo>
                  <a:pt x="773" y="363"/>
                </a:moveTo>
                <a:cubicBezTo>
                  <a:pt x="772" y="356"/>
                  <a:pt x="773" y="352"/>
                  <a:pt x="776" y="348"/>
                </a:cubicBezTo>
                <a:cubicBezTo>
                  <a:pt x="766" y="356"/>
                  <a:pt x="755" y="347"/>
                  <a:pt x="748" y="342"/>
                </a:cubicBezTo>
                <a:cubicBezTo>
                  <a:pt x="747" y="347"/>
                  <a:pt x="745" y="342"/>
                  <a:pt x="745" y="339"/>
                </a:cubicBezTo>
                <a:cubicBezTo>
                  <a:pt x="771" y="339"/>
                  <a:pt x="790" y="345"/>
                  <a:pt x="806" y="332"/>
                </a:cubicBezTo>
                <a:cubicBezTo>
                  <a:pt x="813" y="333"/>
                  <a:pt x="815" y="338"/>
                  <a:pt x="819" y="341"/>
                </a:cubicBezTo>
                <a:cubicBezTo>
                  <a:pt x="826" y="342"/>
                  <a:pt x="829" y="339"/>
                  <a:pt x="828" y="332"/>
                </a:cubicBezTo>
                <a:cubicBezTo>
                  <a:pt x="838" y="335"/>
                  <a:pt x="836" y="331"/>
                  <a:pt x="843" y="335"/>
                </a:cubicBezTo>
                <a:cubicBezTo>
                  <a:pt x="847" y="345"/>
                  <a:pt x="845" y="343"/>
                  <a:pt x="840" y="350"/>
                </a:cubicBezTo>
                <a:cubicBezTo>
                  <a:pt x="840" y="357"/>
                  <a:pt x="851" y="352"/>
                  <a:pt x="856" y="353"/>
                </a:cubicBezTo>
                <a:cubicBezTo>
                  <a:pt x="835" y="371"/>
                  <a:pt x="799" y="368"/>
                  <a:pt x="773" y="363"/>
                </a:cubicBezTo>
                <a:close/>
                <a:moveTo>
                  <a:pt x="1001" y="692"/>
                </a:moveTo>
                <a:cubicBezTo>
                  <a:pt x="995" y="677"/>
                  <a:pt x="972" y="680"/>
                  <a:pt x="961" y="671"/>
                </a:cubicBezTo>
                <a:cubicBezTo>
                  <a:pt x="957" y="657"/>
                  <a:pt x="974" y="676"/>
                  <a:pt x="976" y="664"/>
                </a:cubicBezTo>
                <a:cubicBezTo>
                  <a:pt x="980" y="666"/>
                  <a:pt x="982" y="671"/>
                  <a:pt x="982" y="677"/>
                </a:cubicBezTo>
                <a:cubicBezTo>
                  <a:pt x="995" y="666"/>
                  <a:pt x="1016" y="682"/>
                  <a:pt x="1001" y="692"/>
                </a:cubicBezTo>
                <a:close/>
                <a:moveTo>
                  <a:pt x="1007" y="673"/>
                </a:moveTo>
                <a:cubicBezTo>
                  <a:pt x="1007" y="662"/>
                  <a:pt x="1017" y="661"/>
                  <a:pt x="1025" y="664"/>
                </a:cubicBezTo>
                <a:cubicBezTo>
                  <a:pt x="1022" y="670"/>
                  <a:pt x="1016" y="673"/>
                  <a:pt x="1007" y="673"/>
                </a:cubicBezTo>
                <a:close/>
                <a:moveTo>
                  <a:pt x="1068" y="654"/>
                </a:moveTo>
                <a:cubicBezTo>
                  <a:pt x="1058" y="654"/>
                  <a:pt x="1058" y="654"/>
                  <a:pt x="1058" y="654"/>
                </a:cubicBezTo>
                <a:cubicBezTo>
                  <a:pt x="1056" y="646"/>
                  <a:pt x="1064" y="648"/>
                  <a:pt x="1064" y="642"/>
                </a:cubicBezTo>
                <a:cubicBezTo>
                  <a:pt x="1073" y="644"/>
                  <a:pt x="1068" y="646"/>
                  <a:pt x="1068" y="654"/>
                </a:cubicBezTo>
                <a:close/>
                <a:moveTo>
                  <a:pt x="790" y="1270"/>
                </a:moveTo>
                <a:cubicBezTo>
                  <a:pt x="802" y="1270"/>
                  <a:pt x="802" y="1270"/>
                  <a:pt x="802" y="1270"/>
                </a:cubicBezTo>
                <a:cubicBezTo>
                  <a:pt x="805" y="1282"/>
                  <a:pt x="788" y="1282"/>
                  <a:pt x="790" y="1270"/>
                </a:cubicBezTo>
                <a:close/>
                <a:moveTo>
                  <a:pt x="805" y="1227"/>
                </a:moveTo>
                <a:cubicBezTo>
                  <a:pt x="789" y="1239"/>
                  <a:pt x="768" y="1220"/>
                  <a:pt x="743" y="1222"/>
                </a:cubicBezTo>
                <a:cubicBezTo>
                  <a:pt x="743" y="1197"/>
                  <a:pt x="723" y="1193"/>
                  <a:pt x="715" y="1176"/>
                </a:cubicBezTo>
                <a:cubicBezTo>
                  <a:pt x="711" y="1184"/>
                  <a:pt x="700" y="1173"/>
                  <a:pt x="700" y="1179"/>
                </a:cubicBezTo>
                <a:cubicBezTo>
                  <a:pt x="690" y="1176"/>
                  <a:pt x="699" y="1169"/>
                  <a:pt x="691" y="1161"/>
                </a:cubicBezTo>
                <a:cubicBezTo>
                  <a:pt x="682" y="1164"/>
                  <a:pt x="695" y="1169"/>
                  <a:pt x="691" y="1176"/>
                </a:cubicBezTo>
                <a:cubicBezTo>
                  <a:pt x="677" y="1166"/>
                  <a:pt x="677" y="1172"/>
                  <a:pt x="663" y="1171"/>
                </a:cubicBezTo>
                <a:cubicBezTo>
                  <a:pt x="672" y="1159"/>
                  <a:pt x="649" y="1151"/>
                  <a:pt x="641" y="1156"/>
                </a:cubicBezTo>
                <a:cubicBezTo>
                  <a:pt x="646" y="1142"/>
                  <a:pt x="641" y="1138"/>
                  <a:pt x="626" y="1137"/>
                </a:cubicBezTo>
                <a:cubicBezTo>
                  <a:pt x="626" y="1127"/>
                  <a:pt x="637" y="1128"/>
                  <a:pt x="647" y="1128"/>
                </a:cubicBezTo>
                <a:cubicBezTo>
                  <a:pt x="647" y="1136"/>
                  <a:pt x="652" y="1134"/>
                  <a:pt x="647" y="1140"/>
                </a:cubicBezTo>
                <a:cubicBezTo>
                  <a:pt x="650" y="1147"/>
                  <a:pt x="666" y="1148"/>
                  <a:pt x="672" y="1143"/>
                </a:cubicBezTo>
                <a:cubicBezTo>
                  <a:pt x="670" y="1135"/>
                  <a:pt x="666" y="1130"/>
                  <a:pt x="663" y="1125"/>
                </a:cubicBezTo>
                <a:cubicBezTo>
                  <a:pt x="671" y="1123"/>
                  <a:pt x="672" y="1117"/>
                  <a:pt x="681" y="1124"/>
                </a:cubicBezTo>
                <a:cubicBezTo>
                  <a:pt x="680" y="1113"/>
                  <a:pt x="660" y="1109"/>
                  <a:pt x="641" y="1103"/>
                </a:cubicBezTo>
                <a:cubicBezTo>
                  <a:pt x="636" y="1088"/>
                  <a:pt x="629" y="1074"/>
                  <a:pt x="622" y="1061"/>
                </a:cubicBezTo>
                <a:cubicBezTo>
                  <a:pt x="625" y="1052"/>
                  <a:pt x="635" y="1049"/>
                  <a:pt x="631" y="1033"/>
                </a:cubicBezTo>
                <a:cubicBezTo>
                  <a:pt x="642" y="1035"/>
                  <a:pt x="645" y="1029"/>
                  <a:pt x="655" y="1030"/>
                </a:cubicBezTo>
                <a:cubicBezTo>
                  <a:pt x="662" y="1044"/>
                  <a:pt x="673" y="1055"/>
                  <a:pt x="683" y="1066"/>
                </a:cubicBezTo>
                <a:cubicBezTo>
                  <a:pt x="690" y="1067"/>
                  <a:pt x="685" y="1055"/>
                  <a:pt x="686" y="1051"/>
                </a:cubicBezTo>
                <a:cubicBezTo>
                  <a:pt x="687" y="1054"/>
                  <a:pt x="701" y="1054"/>
                  <a:pt x="692" y="1051"/>
                </a:cubicBezTo>
                <a:cubicBezTo>
                  <a:pt x="699" y="1041"/>
                  <a:pt x="701" y="1060"/>
                  <a:pt x="711" y="1057"/>
                </a:cubicBezTo>
                <a:cubicBezTo>
                  <a:pt x="697" y="1064"/>
                  <a:pt x="713" y="1073"/>
                  <a:pt x="720" y="1078"/>
                </a:cubicBezTo>
                <a:cubicBezTo>
                  <a:pt x="726" y="1068"/>
                  <a:pt x="730" y="1078"/>
                  <a:pt x="739" y="1078"/>
                </a:cubicBezTo>
                <a:cubicBezTo>
                  <a:pt x="729" y="1082"/>
                  <a:pt x="725" y="1088"/>
                  <a:pt x="717" y="1087"/>
                </a:cubicBezTo>
                <a:cubicBezTo>
                  <a:pt x="709" y="1105"/>
                  <a:pt x="727" y="1100"/>
                  <a:pt x="727" y="1118"/>
                </a:cubicBezTo>
                <a:cubicBezTo>
                  <a:pt x="736" y="1118"/>
                  <a:pt x="742" y="1120"/>
                  <a:pt x="745" y="1127"/>
                </a:cubicBezTo>
                <a:cubicBezTo>
                  <a:pt x="749" y="1137"/>
                  <a:pt x="735" y="1129"/>
                  <a:pt x="739" y="1139"/>
                </a:cubicBezTo>
                <a:cubicBezTo>
                  <a:pt x="742" y="1147"/>
                  <a:pt x="751" y="1133"/>
                  <a:pt x="752" y="1145"/>
                </a:cubicBezTo>
                <a:cubicBezTo>
                  <a:pt x="757" y="1142"/>
                  <a:pt x="755" y="1133"/>
                  <a:pt x="767" y="1136"/>
                </a:cubicBezTo>
                <a:cubicBezTo>
                  <a:pt x="763" y="1149"/>
                  <a:pt x="773" y="1148"/>
                  <a:pt x="779" y="1151"/>
                </a:cubicBezTo>
                <a:cubicBezTo>
                  <a:pt x="770" y="1157"/>
                  <a:pt x="777" y="1166"/>
                  <a:pt x="773" y="1172"/>
                </a:cubicBezTo>
                <a:cubicBezTo>
                  <a:pt x="784" y="1168"/>
                  <a:pt x="799" y="1184"/>
                  <a:pt x="801" y="1169"/>
                </a:cubicBezTo>
                <a:cubicBezTo>
                  <a:pt x="811" y="1169"/>
                  <a:pt x="812" y="1178"/>
                  <a:pt x="816" y="1184"/>
                </a:cubicBezTo>
                <a:cubicBezTo>
                  <a:pt x="823" y="1180"/>
                  <a:pt x="820" y="1167"/>
                  <a:pt x="835" y="1172"/>
                </a:cubicBezTo>
                <a:cubicBezTo>
                  <a:pt x="837" y="1187"/>
                  <a:pt x="824" y="1187"/>
                  <a:pt x="832" y="1199"/>
                </a:cubicBezTo>
                <a:cubicBezTo>
                  <a:pt x="823" y="1199"/>
                  <a:pt x="823" y="1199"/>
                  <a:pt x="823" y="1199"/>
                </a:cubicBezTo>
                <a:cubicBezTo>
                  <a:pt x="823" y="1204"/>
                  <a:pt x="824" y="1211"/>
                  <a:pt x="820" y="1212"/>
                </a:cubicBezTo>
                <a:cubicBezTo>
                  <a:pt x="840" y="1221"/>
                  <a:pt x="855" y="1248"/>
                  <a:pt x="857" y="1266"/>
                </a:cubicBezTo>
                <a:cubicBezTo>
                  <a:pt x="842" y="1246"/>
                  <a:pt x="797" y="1260"/>
                  <a:pt x="805" y="1227"/>
                </a:cubicBezTo>
                <a:close/>
                <a:moveTo>
                  <a:pt x="979" y="1231"/>
                </a:moveTo>
                <a:cubicBezTo>
                  <a:pt x="959" y="1225"/>
                  <a:pt x="961" y="1216"/>
                  <a:pt x="951" y="1201"/>
                </a:cubicBezTo>
                <a:cubicBezTo>
                  <a:pt x="958" y="1202"/>
                  <a:pt x="958" y="1209"/>
                  <a:pt x="964" y="1210"/>
                </a:cubicBezTo>
                <a:cubicBezTo>
                  <a:pt x="972" y="1207"/>
                  <a:pt x="956" y="1204"/>
                  <a:pt x="961" y="1195"/>
                </a:cubicBezTo>
                <a:cubicBezTo>
                  <a:pt x="979" y="1203"/>
                  <a:pt x="997" y="1194"/>
                  <a:pt x="1007" y="1213"/>
                </a:cubicBezTo>
                <a:cubicBezTo>
                  <a:pt x="988" y="1210"/>
                  <a:pt x="975" y="1212"/>
                  <a:pt x="979" y="1231"/>
                </a:cubicBezTo>
                <a:close/>
                <a:moveTo>
                  <a:pt x="1053" y="1258"/>
                </a:moveTo>
                <a:cubicBezTo>
                  <a:pt x="1044" y="1256"/>
                  <a:pt x="1047" y="1256"/>
                  <a:pt x="1038" y="1258"/>
                </a:cubicBezTo>
                <a:cubicBezTo>
                  <a:pt x="1035" y="1248"/>
                  <a:pt x="1043" y="1249"/>
                  <a:pt x="1044" y="1243"/>
                </a:cubicBezTo>
                <a:cubicBezTo>
                  <a:pt x="1046" y="1244"/>
                  <a:pt x="1049" y="1246"/>
                  <a:pt x="1053" y="1246"/>
                </a:cubicBezTo>
                <a:cubicBezTo>
                  <a:pt x="1048" y="1252"/>
                  <a:pt x="1053" y="1250"/>
                  <a:pt x="1053" y="1258"/>
                </a:cubicBezTo>
                <a:close/>
                <a:moveTo>
                  <a:pt x="1117" y="902"/>
                </a:moveTo>
                <a:cubicBezTo>
                  <a:pt x="1118" y="899"/>
                  <a:pt x="1120" y="897"/>
                  <a:pt x="1119" y="893"/>
                </a:cubicBezTo>
                <a:cubicBezTo>
                  <a:pt x="1136" y="897"/>
                  <a:pt x="1133" y="893"/>
                  <a:pt x="1135" y="883"/>
                </a:cubicBezTo>
                <a:cubicBezTo>
                  <a:pt x="1146" y="885"/>
                  <a:pt x="1151" y="893"/>
                  <a:pt x="1159" y="898"/>
                </a:cubicBezTo>
                <a:cubicBezTo>
                  <a:pt x="1152" y="905"/>
                  <a:pt x="1126" y="905"/>
                  <a:pt x="1117" y="902"/>
                </a:cubicBezTo>
                <a:close/>
                <a:moveTo>
                  <a:pt x="1279" y="912"/>
                </a:moveTo>
                <a:cubicBezTo>
                  <a:pt x="1249" y="896"/>
                  <a:pt x="1212" y="923"/>
                  <a:pt x="1190" y="895"/>
                </a:cubicBezTo>
                <a:cubicBezTo>
                  <a:pt x="1190" y="879"/>
                  <a:pt x="1204" y="861"/>
                  <a:pt x="1226" y="870"/>
                </a:cubicBezTo>
                <a:cubicBezTo>
                  <a:pt x="1231" y="865"/>
                  <a:pt x="1235" y="860"/>
                  <a:pt x="1239" y="854"/>
                </a:cubicBezTo>
                <a:cubicBezTo>
                  <a:pt x="1241" y="856"/>
                  <a:pt x="1244" y="858"/>
                  <a:pt x="1248" y="857"/>
                </a:cubicBezTo>
                <a:cubicBezTo>
                  <a:pt x="1248" y="876"/>
                  <a:pt x="1248" y="876"/>
                  <a:pt x="1248" y="876"/>
                </a:cubicBezTo>
                <a:cubicBezTo>
                  <a:pt x="1259" y="857"/>
                  <a:pt x="1254" y="886"/>
                  <a:pt x="1279" y="878"/>
                </a:cubicBezTo>
                <a:cubicBezTo>
                  <a:pt x="1270" y="896"/>
                  <a:pt x="1280" y="902"/>
                  <a:pt x="1279" y="912"/>
                </a:cubicBezTo>
                <a:close/>
                <a:moveTo>
                  <a:pt x="1469" y="1180"/>
                </a:moveTo>
                <a:cubicBezTo>
                  <a:pt x="1465" y="1188"/>
                  <a:pt x="1456" y="1185"/>
                  <a:pt x="1451" y="1180"/>
                </a:cubicBezTo>
                <a:cubicBezTo>
                  <a:pt x="1452" y="1173"/>
                  <a:pt x="1467" y="1177"/>
                  <a:pt x="1469" y="1180"/>
                </a:cubicBezTo>
                <a:close/>
                <a:moveTo>
                  <a:pt x="1343" y="872"/>
                </a:moveTo>
                <a:cubicBezTo>
                  <a:pt x="1342" y="883"/>
                  <a:pt x="1333" y="886"/>
                  <a:pt x="1322" y="887"/>
                </a:cubicBezTo>
                <a:cubicBezTo>
                  <a:pt x="1321" y="870"/>
                  <a:pt x="1312" y="862"/>
                  <a:pt x="1300" y="857"/>
                </a:cubicBezTo>
                <a:cubicBezTo>
                  <a:pt x="1310" y="845"/>
                  <a:pt x="1315" y="864"/>
                  <a:pt x="1327" y="859"/>
                </a:cubicBezTo>
                <a:cubicBezTo>
                  <a:pt x="1327" y="852"/>
                  <a:pt x="1322" y="850"/>
                  <a:pt x="1327" y="844"/>
                </a:cubicBezTo>
                <a:cubicBezTo>
                  <a:pt x="1333" y="844"/>
                  <a:pt x="1334" y="848"/>
                  <a:pt x="1340" y="847"/>
                </a:cubicBezTo>
                <a:cubicBezTo>
                  <a:pt x="1336" y="852"/>
                  <a:pt x="1336" y="855"/>
                  <a:pt x="1343" y="856"/>
                </a:cubicBezTo>
                <a:cubicBezTo>
                  <a:pt x="1342" y="863"/>
                  <a:pt x="1335" y="863"/>
                  <a:pt x="1327" y="863"/>
                </a:cubicBezTo>
                <a:cubicBezTo>
                  <a:pt x="1328" y="870"/>
                  <a:pt x="1339" y="867"/>
                  <a:pt x="1343" y="872"/>
                </a:cubicBezTo>
                <a:close/>
                <a:moveTo>
                  <a:pt x="1349" y="853"/>
                </a:moveTo>
                <a:cubicBezTo>
                  <a:pt x="1360" y="853"/>
                  <a:pt x="1368" y="853"/>
                  <a:pt x="1370" y="856"/>
                </a:cubicBezTo>
                <a:cubicBezTo>
                  <a:pt x="1373" y="866"/>
                  <a:pt x="1348" y="861"/>
                  <a:pt x="1349" y="853"/>
                </a:cubicBezTo>
                <a:close/>
                <a:moveTo>
                  <a:pt x="1408" y="1211"/>
                </a:moveTo>
                <a:cubicBezTo>
                  <a:pt x="1404" y="1215"/>
                  <a:pt x="1404" y="1223"/>
                  <a:pt x="1396" y="1223"/>
                </a:cubicBezTo>
                <a:cubicBezTo>
                  <a:pt x="1388" y="1222"/>
                  <a:pt x="1392" y="1214"/>
                  <a:pt x="1384" y="1208"/>
                </a:cubicBezTo>
                <a:cubicBezTo>
                  <a:pt x="1377" y="1212"/>
                  <a:pt x="1382" y="1227"/>
                  <a:pt x="1375" y="1230"/>
                </a:cubicBezTo>
                <a:cubicBezTo>
                  <a:pt x="1365" y="1229"/>
                  <a:pt x="1367" y="1215"/>
                  <a:pt x="1365" y="1205"/>
                </a:cubicBezTo>
                <a:cubicBezTo>
                  <a:pt x="1382" y="1191"/>
                  <a:pt x="1392" y="1208"/>
                  <a:pt x="1408" y="1196"/>
                </a:cubicBezTo>
                <a:cubicBezTo>
                  <a:pt x="1413" y="1212"/>
                  <a:pt x="1439" y="1208"/>
                  <a:pt x="1442" y="1226"/>
                </a:cubicBezTo>
                <a:cubicBezTo>
                  <a:pt x="1424" y="1222"/>
                  <a:pt x="1420" y="1215"/>
                  <a:pt x="1408" y="1211"/>
                </a:cubicBezTo>
                <a:close/>
                <a:moveTo>
                  <a:pt x="1426" y="1195"/>
                </a:moveTo>
                <a:cubicBezTo>
                  <a:pt x="1428" y="1186"/>
                  <a:pt x="1420" y="1184"/>
                  <a:pt x="1426" y="1177"/>
                </a:cubicBezTo>
                <a:cubicBezTo>
                  <a:pt x="1436" y="1178"/>
                  <a:pt x="1443" y="1183"/>
                  <a:pt x="1454" y="1183"/>
                </a:cubicBezTo>
                <a:cubicBezTo>
                  <a:pt x="1454" y="1192"/>
                  <a:pt x="1454" y="1192"/>
                  <a:pt x="1454" y="1192"/>
                </a:cubicBezTo>
                <a:cubicBezTo>
                  <a:pt x="1442" y="1185"/>
                  <a:pt x="1440" y="1196"/>
                  <a:pt x="1426" y="1195"/>
                </a:cubicBezTo>
                <a:close/>
                <a:moveTo>
                  <a:pt x="1534" y="1243"/>
                </a:moveTo>
                <a:cubicBezTo>
                  <a:pt x="1525" y="1244"/>
                  <a:pt x="1517" y="1244"/>
                  <a:pt x="1519" y="1234"/>
                </a:cubicBezTo>
                <a:cubicBezTo>
                  <a:pt x="1526" y="1241"/>
                  <a:pt x="1538" y="1220"/>
                  <a:pt x="1549" y="1231"/>
                </a:cubicBezTo>
                <a:cubicBezTo>
                  <a:pt x="1547" y="1238"/>
                  <a:pt x="1530" y="1230"/>
                  <a:pt x="1534" y="1243"/>
                </a:cubicBezTo>
                <a:close/>
                <a:moveTo>
                  <a:pt x="1546" y="1225"/>
                </a:moveTo>
                <a:cubicBezTo>
                  <a:pt x="1543" y="1213"/>
                  <a:pt x="1531" y="1225"/>
                  <a:pt x="1528" y="1219"/>
                </a:cubicBezTo>
                <a:cubicBezTo>
                  <a:pt x="1520" y="1225"/>
                  <a:pt x="1519" y="1236"/>
                  <a:pt x="1503" y="1234"/>
                </a:cubicBezTo>
                <a:cubicBezTo>
                  <a:pt x="1505" y="1228"/>
                  <a:pt x="1501" y="1226"/>
                  <a:pt x="1500" y="1222"/>
                </a:cubicBezTo>
                <a:cubicBezTo>
                  <a:pt x="1498" y="1225"/>
                  <a:pt x="1492" y="1224"/>
                  <a:pt x="1491" y="1228"/>
                </a:cubicBezTo>
                <a:cubicBezTo>
                  <a:pt x="1482" y="1220"/>
                  <a:pt x="1472" y="1213"/>
                  <a:pt x="1454" y="1213"/>
                </a:cubicBezTo>
                <a:cubicBezTo>
                  <a:pt x="1460" y="1206"/>
                  <a:pt x="1490" y="1208"/>
                  <a:pt x="1494" y="1213"/>
                </a:cubicBezTo>
                <a:cubicBezTo>
                  <a:pt x="1502" y="1209"/>
                  <a:pt x="1489" y="1199"/>
                  <a:pt x="1491" y="1192"/>
                </a:cubicBezTo>
                <a:cubicBezTo>
                  <a:pt x="1488" y="1193"/>
                  <a:pt x="1485" y="1194"/>
                  <a:pt x="1485" y="1198"/>
                </a:cubicBezTo>
                <a:cubicBezTo>
                  <a:pt x="1475" y="1189"/>
                  <a:pt x="1487" y="1176"/>
                  <a:pt x="1497" y="1176"/>
                </a:cubicBezTo>
                <a:cubicBezTo>
                  <a:pt x="1502" y="1189"/>
                  <a:pt x="1531" y="1204"/>
                  <a:pt x="1521" y="1203"/>
                </a:cubicBezTo>
                <a:cubicBezTo>
                  <a:pt x="1523" y="1209"/>
                  <a:pt x="1523" y="1217"/>
                  <a:pt x="1531" y="1216"/>
                </a:cubicBezTo>
                <a:cubicBezTo>
                  <a:pt x="1537" y="1215"/>
                  <a:pt x="1531" y="1202"/>
                  <a:pt x="1540" y="1203"/>
                </a:cubicBezTo>
                <a:cubicBezTo>
                  <a:pt x="1552" y="1201"/>
                  <a:pt x="1546" y="1218"/>
                  <a:pt x="1558" y="1215"/>
                </a:cubicBezTo>
                <a:cubicBezTo>
                  <a:pt x="1558" y="1222"/>
                  <a:pt x="1547" y="1218"/>
                  <a:pt x="1546" y="1225"/>
                </a:cubicBezTo>
                <a:close/>
                <a:moveTo>
                  <a:pt x="1595" y="1230"/>
                </a:moveTo>
                <a:cubicBezTo>
                  <a:pt x="1576" y="1233"/>
                  <a:pt x="1574" y="1219"/>
                  <a:pt x="1561" y="1215"/>
                </a:cubicBezTo>
                <a:cubicBezTo>
                  <a:pt x="1573" y="1204"/>
                  <a:pt x="1583" y="1225"/>
                  <a:pt x="1595" y="1215"/>
                </a:cubicBezTo>
                <a:lnTo>
                  <a:pt x="1595" y="1230"/>
                </a:lnTo>
                <a:close/>
                <a:moveTo>
                  <a:pt x="1853" y="1215"/>
                </a:moveTo>
                <a:cubicBezTo>
                  <a:pt x="1832" y="1204"/>
                  <a:pt x="1798" y="1217"/>
                  <a:pt x="1785" y="1197"/>
                </a:cubicBezTo>
                <a:cubicBezTo>
                  <a:pt x="1795" y="1192"/>
                  <a:pt x="1797" y="1198"/>
                  <a:pt x="1809" y="1197"/>
                </a:cubicBezTo>
                <a:cubicBezTo>
                  <a:pt x="1812" y="1188"/>
                  <a:pt x="1805" y="1189"/>
                  <a:pt x="1806" y="1182"/>
                </a:cubicBezTo>
                <a:cubicBezTo>
                  <a:pt x="1822" y="1188"/>
                  <a:pt x="1836" y="1178"/>
                  <a:pt x="1840" y="1194"/>
                </a:cubicBezTo>
                <a:cubicBezTo>
                  <a:pt x="1849" y="1190"/>
                  <a:pt x="1857" y="1184"/>
                  <a:pt x="1865" y="1193"/>
                </a:cubicBezTo>
                <a:cubicBezTo>
                  <a:pt x="1863" y="1203"/>
                  <a:pt x="1851" y="1203"/>
                  <a:pt x="1853" y="1215"/>
                </a:cubicBezTo>
                <a:close/>
                <a:moveTo>
                  <a:pt x="2583" y="1010"/>
                </a:moveTo>
                <a:cubicBezTo>
                  <a:pt x="2574" y="1009"/>
                  <a:pt x="2565" y="1007"/>
                  <a:pt x="2567" y="995"/>
                </a:cubicBezTo>
                <a:cubicBezTo>
                  <a:pt x="2577" y="1001"/>
                  <a:pt x="2581" y="992"/>
                  <a:pt x="2589" y="998"/>
                </a:cubicBezTo>
                <a:cubicBezTo>
                  <a:pt x="2591" y="1006"/>
                  <a:pt x="2582" y="1004"/>
                  <a:pt x="2583" y="1010"/>
                </a:cubicBezTo>
                <a:close/>
                <a:moveTo>
                  <a:pt x="2745" y="1030"/>
                </a:moveTo>
                <a:cubicBezTo>
                  <a:pt x="2743" y="1033"/>
                  <a:pt x="2742" y="1035"/>
                  <a:pt x="2745" y="1036"/>
                </a:cubicBezTo>
                <a:cubicBezTo>
                  <a:pt x="2745" y="1042"/>
                  <a:pt x="2735" y="1038"/>
                  <a:pt x="2736" y="1045"/>
                </a:cubicBezTo>
                <a:cubicBezTo>
                  <a:pt x="2730" y="1043"/>
                  <a:pt x="2737" y="1028"/>
                  <a:pt x="2745" y="1030"/>
                </a:cubicBezTo>
                <a:close/>
                <a:moveTo>
                  <a:pt x="2789" y="1094"/>
                </a:moveTo>
                <a:cubicBezTo>
                  <a:pt x="2780" y="1080"/>
                  <a:pt x="2748" y="1055"/>
                  <a:pt x="2737" y="1076"/>
                </a:cubicBezTo>
                <a:cubicBezTo>
                  <a:pt x="2717" y="1076"/>
                  <a:pt x="2708" y="1069"/>
                  <a:pt x="2696" y="1055"/>
                </a:cubicBezTo>
                <a:cubicBezTo>
                  <a:pt x="2692" y="1056"/>
                  <a:pt x="2694" y="1063"/>
                  <a:pt x="2694" y="1067"/>
                </a:cubicBezTo>
                <a:cubicBezTo>
                  <a:pt x="2686" y="1059"/>
                  <a:pt x="2685" y="1061"/>
                  <a:pt x="2675" y="1058"/>
                </a:cubicBezTo>
                <a:cubicBezTo>
                  <a:pt x="2677" y="1055"/>
                  <a:pt x="2683" y="1054"/>
                  <a:pt x="2678" y="1052"/>
                </a:cubicBezTo>
                <a:cubicBezTo>
                  <a:pt x="2680" y="1043"/>
                  <a:pt x="2685" y="1055"/>
                  <a:pt x="2690" y="1052"/>
                </a:cubicBezTo>
                <a:cubicBezTo>
                  <a:pt x="2686" y="1045"/>
                  <a:pt x="2683" y="1037"/>
                  <a:pt x="2681" y="1028"/>
                </a:cubicBezTo>
                <a:cubicBezTo>
                  <a:pt x="2697" y="1032"/>
                  <a:pt x="2706" y="1038"/>
                  <a:pt x="2718" y="1039"/>
                </a:cubicBezTo>
                <a:cubicBezTo>
                  <a:pt x="2717" y="1043"/>
                  <a:pt x="2712" y="1042"/>
                  <a:pt x="2709" y="1043"/>
                </a:cubicBezTo>
                <a:cubicBezTo>
                  <a:pt x="2709" y="1049"/>
                  <a:pt x="2717" y="1046"/>
                  <a:pt x="2715" y="1055"/>
                </a:cubicBezTo>
                <a:cubicBezTo>
                  <a:pt x="2734" y="1054"/>
                  <a:pt x="2744" y="1065"/>
                  <a:pt x="2767" y="1054"/>
                </a:cubicBezTo>
                <a:cubicBezTo>
                  <a:pt x="2763" y="1068"/>
                  <a:pt x="2774" y="1067"/>
                  <a:pt x="2782" y="1069"/>
                </a:cubicBezTo>
                <a:cubicBezTo>
                  <a:pt x="2773" y="1080"/>
                  <a:pt x="2792" y="1080"/>
                  <a:pt x="2789" y="1094"/>
                </a:cubicBezTo>
                <a:close/>
                <a:moveTo>
                  <a:pt x="2859" y="1071"/>
                </a:moveTo>
                <a:cubicBezTo>
                  <a:pt x="2855" y="1065"/>
                  <a:pt x="2860" y="1060"/>
                  <a:pt x="2850" y="1056"/>
                </a:cubicBezTo>
                <a:cubicBezTo>
                  <a:pt x="2857" y="1044"/>
                  <a:pt x="2875" y="1068"/>
                  <a:pt x="2877" y="1053"/>
                </a:cubicBezTo>
                <a:cubicBezTo>
                  <a:pt x="2885" y="1054"/>
                  <a:pt x="2884" y="1064"/>
                  <a:pt x="2887" y="1071"/>
                </a:cubicBezTo>
                <a:cubicBezTo>
                  <a:pt x="2873" y="1062"/>
                  <a:pt x="2878" y="1072"/>
                  <a:pt x="2859" y="1071"/>
                </a:cubicBezTo>
                <a:close/>
                <a:moveTo>
                  <a:pt x="3007" y="1110"/>
                </a:moveTo>
                <a:cubicBezTo>
                  <a:pt x="3000" y="1102"/>
                  <a:pt x="2994" y="1120"/>
                  <a:pt x="2985" y="1110"/>
                </a:cubicBezTo>
                <a:cubicBezTo>
                  <a:pt x="2987" y="1112"/>
                  <a:pt x="2988" y="1115"/>
                  <a:pt x="2988" y="1119"/>
                </a:cubicBezTo>
                <a:cubicBezTo>
                  <a:pt x="2990" y="1122"/>
                  <a:pt x="3001" y="1118"/>
                  <a:pt x="3001" y="1131"/>
                </a:cubicBezTo>
                <a:cubicBezTo>
                  <a:pt x="2981" y="1125"/>
                  <a:pt x="2965" y="1103"/>
                  <a:pt x="2945" y="1092"/>
                </a:cubicBezTo>
                <a:cubicBezTo>
                  <a:pt x="2944" y="1102"/>
                  <a:pt x="2929" y="1099"/>
                  <a:pt x="2930" y="1110"/>
                </a:cubicBezTo>
                <a:cubicBezTo>
                  <a:pt x="2918" y="1108"/>
                  <a:pt x="2917" y="1095"/>
                  <a:pt x="2911" y="1086"/>
                </a:cubicBezTo>
                <a:cubicBezTo>
                  <a:pt x="2904" y="1089"/>
                  <a:pt x="2890" y="1092"/>
                  <a:pt x="2884" y="1086"/>
                </a:cubicBezTo>
                <a:cubicBezTo>
                  <a:pt x="2887" y="1074"/>
                  <a:pt x="2898" y="1073"/>
                  <a:pt x="2896" y="1062"/>
                </a:cubicBezTo>
                <a:cubicBezTo>
                  <a:pt x="2905" y="1064"/>
                  <a:pt x="2899" y="1066"/>
                  <a:pt x="2899" y="1074"/>
                </a:cubicBezTo>
                <a:cubicBezTo>
                  <a:pt x="2909" y="1070"/>
                  <a:pt x="2915" y="1072"/>
                  <a:pt x="2930" y="1074"/>
                </a:cubicBezTo>
                <a:cubicBezTo>
                  <a:pt x="2933" y="1078"/>
                  <a:pt x="2931" y="1078"/>
                  <a:pt x="2930" y="1083"/>
                </a:cubicBezTo>
                <a:cubicBezTo>
                  <a:pt x="2941" y="1078"/>
                  <a:pt x="2936" y="1091"/>
                  <a:pt x="2945" y="1089"/>
                </a:cubicBezTo>
                <a:cubicBezTo>
                  <a:pt x="2954" y="1080"/>
                  <a:pt x="2949" y="1074"/>
                  <a:pt x="2945" y="1064"/>
                </a:cubicBezTo>
                <a:cubicBezTo>
                  <a:pt x="2963" y="1071"/>
                  <a:pt x="2961" y="1067"/>
                  <a:pt x="2975" y="1064"/>
                </a:cubicBezTo>
                <a:cubicBezTo>
                  <a:pt x="2969" y="1067"/>
                  <a:pt x="2969" y="1076"/>
                  <a:pt x="2960" y="1076"/>
                </a:cubicBezTo>
                <a:cubicBezTo>
                  <a:pt x="2965" y="1088"/>
                  <a:pt x="2983" y="1086"/>
                  <a:pt x="2988" y="1097"/>
                </a:cubicBezTo>
                <a:cubicBezTo>
                  <a:pt x="2987" y="1092"/>
                  <a:pt x="2999" y="1088"/>
                  <a:pt x="3012" y="1088"/>
                </a:cubicBezTo>
                <a:cubicBezTo>
                  <a:pt x="3011" y="1100"/>
                  <a:pt x="3010" y="1097"/>
                  <a:pt x="3007" y="1110"/>
                </a:cubicBezTo>
                <a:close/>
                <a:moveTo>
                  <a:pt x="2964" y="1404"/>
                </a:moveTo>
                <a:cubicBezTo>
                  <a:pt x="2964" y="1392"/>
                  <a:pt x="2964" y="1392"/>
                  <a:pt x="2964" y="1392"/>
                </a:cubicBezTo>
                <a:cubicBezTo>
                  <a:pt x="2973" y="1394"/>
                  <a:pt x="2980" y="1399"/>
                  <a:pt x="2982" y="1407"/>
                </a:cubicBezTo>
                <a:cubicBezTo>
                  <a:pt x="2978" y="1412"/>
                  <a:pt x="2971" y="1406"/>
                  <a:pt x="2964" y="1404"/>
                </a:cubicBezTo>
                <a:close/>
                <a:moveTo>
                  <a:pt x="3108" y="1157"/>
                </a:moveTo>
                <a:cubicBezTo>
                  <a:pt x="3115" y="1150"/>
                  <a:pt x="3122" y="1168"/>
                  <a:pt x="3124" y="1176"/>
                </a:cubicBezTo>
                <a:cubicBezTo>
                  <a:pt x="3106" y="1178"/>
                  <a:pt x="3113" y="1162"/>
                  <a:pt x="3108" y="1157"/>
                </a:cubicBezTo>
                <a:close/>
                <a:moveTo>
                  <a:pt x="3495" y="1441"/>
                </a:moveTo>
                <a:cubicBezTo>
                  <a:pt x="3487" y="1441"/>
                  <a:pt x="3485" y="1436"/>
                  <a:pt x="3479" y="1435"/>
                </a:cubicBezTo>
                <a:cubicBezTo>
                  <a:pt x="3482" y="1432"/>
                  <a:pt x="3482" y="1428"/>
                  <a:pt x="3482" y="1423"/>
                </a:cubicBezTo>
                <a:cubicBezTo>
                  <a:pt x="3492" y="1420"/>
                  <a:pt x="3488" y="1431"/>
                  <a:pt x="3498" y="1429"/>
                </a:cubicBezTo>
                <a:cubicBezTo>
                  <a:pt x="3498" y="1434"/>
                  <a:pt x="3494" y="1435"/>
                  <a:pt x="3495" y="1441"/>
                </a:cubicBezTo>
                <a:close/>
                <a:moveTo>
                  <a:pt x="3013" y="389"/>
                </a:moveTo>
                <a:cubicBezTo>
                  <a:pt x="3020" y="403"/>
                  <a:pt x="3025" y="412"/>
                  <a:pt x="3017" y="426"/>
                </a:cubicBezTo>
                <a:cubicBezTo>
                  <a:pt x="3026" y="424"/>
                  <a:pt x="3023" y="434"/>
                  <a:pt x="3032" y="432"/>
                </a:cubicBezTo>
                <a:cubicBezTo>
                  <a:pt x="3050" y="421"/>
                  <a:pt x="3074" y="426"/>
                  <a:pt x="3097" y="425"/>
                </a:cubicBezTo>
                <a:cubicBezTo>
                  <a:pt x="3095" y="408"/>
                  <a:pt x="3131" y="405"/>
                  <a:pt x="3121" y="388"/>
                </a:cubicBezTo>
                <a:cubicBezTo>
                  <a:pt x="3123" y="395"/>
                  <a:pt x="3097" y="382"/>
                  <a:pt x="3099" y="370"/>
                </a:cubicBezTo>
                <a:cubicBezTo>
                  <a:pt x="3072" y="372"/>
                  <a:pt x="3035" y="371"/>
                  <a:pt x="3013" y="383"/>
                </a:cubicBezTo>
                <a:cubicBezTo>
                  <a:pt x="3023" y="382"/>
                  <a:pt x="3026" y="392"/>
                  <a:pt x="3013" y="389"/>
                </a:cubicBezTo>
                <a:close/>
                <a:moveTo>
                  <a:pt x="852" y="798"/>
                </a:moveTo>
                <a:cubicBezTo>
                  <a:pt x="852" y="799"/>
                  <a:pt x="854" y="801"/>
                  <a:pt x="855" y="798"/>
                </a:cubicBezTo>
                <a:cubicBezTo>
                  <a:pt x="849" y="795"/>
                  <a:pt x="847" y="789"/>
                  <a:pt x="836" y="792"/>
                </a:cubicBezTo>
                <a:cubicBezTo>
                  <a:pt x="837" y="797"/>
                  <a:pt x="833" y="799"/>
                  <a:pt x="827" y="798"/>
                </a:cubicBezTo>
                <a:cubicBezTo>
                  <a:pt x="827" y="813"/>
                  <a:pt x="827" y="813"/>
                  <a:pt x="827" y="813"/>
                </a:cubicBezTo>
                <a:cubicBezTo>
                  <a:pt x="845" y="818"/>
                  <a:pt x="838" y="798"/>
                  <a:pt x="852" y="798"/>
                </a:cubicBezTo>
                <a:close/>
                <a:moveTo>
                  <a:pt x="3787" y="1048"/>
                </a:moveTo>
                <a:cubicBezTo>
                  <a:pt x="3772" y="1048"/>
                  <a:pt x="3782" y="1031"/>
                  <a:pt x="3766" y="1027"/>
                </a:cubicBezTo>
                <a:cubicBezTo>
                  <a:pt x="3765" y="1029"/>
                  <a:pt x="3758" y="1039"/>
                  <a:pt x="3766" y="1039"/>
                </a:cubicBezTo>
                <a:cubicBezTo>
                  <a:pt x="3766" y="1037"/>
                  <a:pt x="3766" y="1033"/>
                  <a:pt x="3769" y="1033"/>
                </a:cubicBezTo>
                <a:cubicBezTo>
                  <a:pt x="3772" y="1041"/>
                  <a:pt x="3776" y="1049"/>
                  <a:pt x="3778" y="1058"/>
                </a:cubicBezTo>
                <a:cubicBezTo>
                  <a:pt x="3774" y="1053"/>
                  <a:pt x="3768" y="1055"/>
                  <a:pt x="3769" y="1064"/>
                </a:cubicBezTo>
                <a:cubicBezTo>
                  <a:pt x="3777" y="1062"/>
                  <a:pt x="3780" y="1065"/>
                  <a:pt x="3778" y="1073"/>
                </a:cubicBezTo>
                <a:cubicBezTo>
                  <a:pt x="3798" y="1065"/>
                  <a:pt x="3792" y="1080"/>
                  <a:pt x="3806" y="1085"/>
                </a:cubicBezTo>
                <a:cubicBezTo>
                  <a:pt x="3804" y="1070"/>
                  <a:pt x="3778" y="1066"/>
                  <a:pt x="3787" y="1048"/>
                </a:cubicBezTo>
                <a:close/>
                <a:moveTo>
                  <a:pt x="2337" y="1234"/>
                </a:moveTo>
                <a:cubicBezTo>
                  <a:pt x="2333" y="1218"/>
                  <a:pt x="2320" y="1232"/>
                  <a:pt x="2312" y="1222"/>
                </a:cubicBezTo>
                <a:cubicBezTo>
                  <a:pt x="2313" y="1227"/>
                  <a:pt x="2312" y="1231"/>
                  <a:pt x="2309" y="1234"/>
                </a:cubicBezTo>
                <a:cubicBezTo>
                  <a:pt x="2328" y="1234"/>
                  <a:pt x="2341" y="1237"/>
                  <a:pt x="2352" y="1234"/>
                </a:cubicBezTo>
                <a:cubicBezTo>
                  <a:pt x="2348" y="1232"/>
                  <a:pt x="2344" y="1229"/>
                  <a:pt x="2340" y="1228"/>
                </a:cubicBezTo>
                <a:cubicBezTo>
                  <a:pt x="2339" y="1230"/>
                  <a:pt x="2340" y="1234"/>
                  <a:pt x="2337" y="1234"/>
                </a:cubicBezTo>
                <a:close/>
                <a:moveTo>
                  <a:pt x="1890" y="1251"/>
                </a:moveTo>
                <a:cubicBezTo>
                  <a:pt x="1874" y="1246"/>
                  <a:pt x="1880" y="1262"/>
                  <a:pt x="1868" y="1261"/>
                </a:cubicBezTo>
                <a:cubicBezTo>
                  <a:pt x="1865" y="1260"/>
                  <a:pt x="1864" y="1257"/>
                  <a:pt x="1862" y="1255"/>
                </a:cubicBezTo>
                <a:cubicBezTo>
                  <a:pt x="1863" y="1250"/>
                  <a:pt x="1867" y="1249"/>
                  <a:pt x="1868" y="1245"/>
                </a:cubicBezTo>
                <a:cubicBezTo>
                  <a:pt x="1854" y="1258"/>
                  <a:pt x="1841" y="1248"/>
                  <a:pt x="1822" y="1249"/>
                </a:cubicBezTo>
                <a:cubicBezTo>
                  <a:pt x="1823" y="1270"/>
                  <a:pt x="1803" y="1252"/>
                  <a:pt x="1795" y="1265"/>
                </a:cubicBezTo>
                <a:cubicBezTo>
                  <a:pt x="1794" y="1259"/>
                  <a:pt x="1808" y="1252"/>
                  <a:pt x="1798" y="1246"/>
                </a:cubicBezTo>
                <a:cubicBezTo>
                  <a:pt x="1795" y="1248"/>
                  <a:pt x="1787" y="1259"/>
                  <a:pt x="1786" y="1252"/>
                </a:cubicBezTo>
                <a:cubicBezTo>
                  <a:pt x="1786" y="1248"/>
                  <a:pt x="1791" y="1250"/>
                  <a:pt x="1792" y="1246"/>
                </a:cubicBezTo>
                <a:cubicBezTo>
                  <a:pt x="1780" y="1251"/>
                  <a:pt x="1791" y="1233"/>
                  <a:pt x="1779" y="1237"/>
                </a:cubicBezTo>
                <a:cubicBezTo>
                  <a:pt x="1779" y="1242"/>
                  <a:pt x="1779" y="1247"/>
                  <a:pt x="1779" y="1253"/>
                </a:cubicBezTo>
                <a:cubicBezTo>
                  <a:pt x="1769" y="1249"/>
                  <a:pt x="1758" y="1257"/>
                  <a:pt x="1752" y="1244"/>
                </a:cubicBezTo>
                <a:cubicBezTo>
                  <a:pt x="1751" y="1246"/>
                  <a:pt x="1749" y="1247"/>
                  <a:pt x="1746" y="1247"/>
                </a:cubicBezTo>
                <a:cubicBezTo>
                  <a:pt x="1746" y="1268"/>
                  <a:pt x="1756" y="1244"/>
                  <a:pt x="1755" y="1262"/>
                </a:cubicBezTo>
                <a:cubicBezTo>
                  <a:pt x="1761" y="1263"/>
                  <a:pt x="1761" y="1258"/>
                  <a:pt x="1764" y="1256"/>
                </a:cubicBezTo>
                <a:cubicBezTo>
                  <a:pt x="1765" y="1270"/>
                  <a:pt x="1768" y="1260"/>
                  <a:pt x="1779" y="1256"/>
                </a:cubicBezTo>
                <a:cubicBezTo>
                  <a:pt x="1788" y="1260"/>
                  <a:pt x="1791" y="1269"/>
                  <a:pt x="1798" y="1274"/>
                </a:cubicBezTo>
                <a:cubicBezTo>
                  <a:pt x="1798" y="1270"/>
                  <a:pt x="1799" y="1267"/>
                  <a:pt x="1804" y="1268"/>
                </a:cubicBezTo>
                <a:cubicBezTo>
                  <a:pt x="1805" y="1272"/>
                  <a:pt x="1803" y="1279"/>
                  <a:pt x="1807" y="1280"/>
                </a:cubicBezTo>
                <a:cubicBezTo>
                  <a:pt x="1811" y="1274"/>
                  <a:pt x="1818" y="1270"/>
                  <a:pt x="1826" y="1267"/>
                </a:cubicBezTo>
                <a:cubicBezTo>
                  <a:pt x="1827" y="1272"/>
                  <a:pt x="1830" y="1275"/>
                  <a:pt x="1832" y="1280"/>
                </a:cubicBezTo>
                <a:cubicBezTo>
                  <a:pt x="1841" y="1282"/>
                  <a:pt x="1838" y="1271"/>
                  <a:pt x="1847" y="1273"/>
                </a:cubicBezTo>
                <a:cubicBezTo>
                  <a:pt x="1848" y="1280"/>
                  <a:pt x="1838" y="1277"/>
                  <a:pt x="1838" y="1283"/>
                </a:cubicBezTo>
                <a:cubicBezTo>
                  <a:pt x="1861" y="1279"/>
                  <a:pt x="1867" y="1270"/>
                  <a:pt x="1887" y="1282"/>
                </a:cubicBezTo>
                <a:cubicBezTo>
                  <a:pt x="1898" y="1271"/>
                  <a:pt x="1885" y="1263"/>
                  <a:pt x="1890" y="1251"/>
                </a:cubicBezTo>
                <a:close/>
                <a:moveTo>
                  <a:pt x="1997" y="1281"/>
                </a:moveTo>
                <a:cubicBezTo>
                  <a:pt x="1989" y="1277"/>
                  <a:pt x="1992" y="1264"/>
                  <a:pt x="2000" y="1271"/>
                </a:cubicBezTo>
                <a:cubicBezTo>
                  <a:pt x="2002" y="1264"/>
                  <a:pt x="1990" y="1253"/>
                  <a:pt x="1988" y="1259"/>
                </a:cubicBezTo>
                <a:cubicBezTo>
                  <a:pt x="1993" y="1266"/>
                  <a:pt x="1978" y="1278"/>
                  <a:pt x="1979" y="1290"/>
                </a:cubicBezTo>
                <a:cubicBezTo>
                  <a:pt x="1989" y="1293"/>
                  <a:pt x="1988" y="1285"/>
                  <a:pt x="1994" y="1284"/>
                </a:cubicBezTo>
                <a:cubicBezTo>
                  <a:pt x="1995" y="1288"/>
                  <a:pt x="1998" y="1288"/>
                  <a:pt x="1997" y="1293"/>
                </a:cubicBezTo>
                <a:cubicBezTo>
                  <a:pt x="1994" y="1293"/>
                  <a:pt x="1990" y="1288"/>
                  <a:pt x="1988" y="1293"/>
                </a:cubicBezTo>
                <a:cubicBezTo>
                  <a:pt x="1995" y="1300"/>
                  <a:pt x="2000" y="1289"/>
                  <a:pt x="2007" y="1296"/>
                </a:cubicBezTo>
                <a:cubicBezTo>
                  <a:pt x="2003" y="1286"/>
                  <a:pt x="2011" y="1288"/>
                  <a:pt x="2013" y="1284"/>
                </a:cubicBezTo>
                <a:cubicBezTo>
                  <a:pt x="2008" y="1283"/>
                  <a:pt x="2010" y="1277"/>
                  <a:pt x="2013" y="1274"/>
                </a:cubicBezTo>
                <a:cubicBezTo>
                  <a:pt x="1999" y="1273"/>
                  <a:pt x="1999" y="1277"/>
                  <a:pt x="1997" y="1281"/>
                </a:cubicBezTo>
                <a:close/>
                <a:moveTo>
                  <a:pt x="2798" y="1339"/>
                </a:moveTo>
                <a:cubicBezTo>
                  <a:pt x="2810" y="1334"/>
                  <a:pt x="2815" y="1324"/>
                  <a:pt x="2825" y="1317"/>
                </a:cubicBezTo>
                <a:cubicBezTo>
                  <a:pt x="2815" y="1305"/>
                  <a:pt x="2802" y="1332"/>
                  <a:pt x="2794" y="1317"/>
                </a:cubicBezTo>
                <a:cubicBezTo>
                  <a:pt x="2799" y="1322"/>
                  <a:pt x="2804" y="1320"/>
                  <a:pt x="2804" y="1311"/>
                </a:cubicBezTo>
                <a:cubicBezTo>
                  <a:pt x="2794" y="1312"/>
                  <a:pt x="2789" y="1308"/>
                  <a:pt x="2782" y="1305"/>
                </a:cubicBezTo>
                <a:cubicBezTo>
                  <a:pt x="2781" y="1308"/>
                  <a:pt x="2782" y="1311"/>
                  <a:pt x="2779" y="1311"/>
                </a:cubicBezTo>
                <a:cubicBezTo>
                  <a:pt x="2778" y="1309"/>
                  <a:pt x="2779" y="1305"/>
                  <a:pt x="2776" y="1305"/>
                </a:cubicBezTo>
                <a:cubicBezTo>
                  <a:pt x="2780" y="1313"/>
                  <a:pt x="2769" y="1320"/>
                  <a:pt x="2776" y="1321"/>
                </a:cubicBezTo>
                <a:cubicBezTo>
                  <a:pt x="2782" y="1315"/>
                  <a:pt x="2783" y="1343"/>
                  <a:pt x="2798" y="1339"/>
                </a:cubicBezTo>
                <a:close/>
                <a:moveTo>
                  <a:pt x="2792" y="1351"/>
                </a:moveTo>
                <a:cubicBezTo>
                  <a:pt x="2790" y="1365"/>
                  <a:pt x="2792" y="1373"/>
                  <a:pt x="2804" y="1363"/>
                </a:cubicBezTo>
                <a:cubicBezTo>
                  <a:pt x="2800" y="1387"/>
                  <a:pt x="2842" y="1395"/>
                  <a:pt x="2860" y="1384"/>
                </a:cubicBezTo>
                <a:cubicBezTo>
                  <a:pt x="2835" y="1369"/>
                  <a:pt x="2811" y="1372"/>
                  <a:pt x="2792" y="1351"/>
                </a:cubicBezTo>
                <a:close/>
                <a:moveTo>
                  <a:pt x="3125" y="1513"/>
                </a:moveTo>
                <a:cubicBezTo>
                  <a:pt x="3124" y="1507"/>
                  <a:pt x="3103" y="1497"/>
                  <a:pt x="3109" y="1504"/>
                </a:cubicBezTo>
                <a:cubicBezTo>
                  <a:pt x="3119" y="1512"/>
                  <a:pt x="3134" y="1523"/>
                  <a:pt x="3143" y="1515"/>
                </a:cubicBezTo>
                <a:cubicBezTo>
                  <a:pt x="3132" y="1513"/>
                  <a:pt x="3126" y="1500"/>
                  <a:pt x="3125" y="1513"/>
                </a:cubicBezTo>
                <a:close/>
                <a:moveTo>
                  <a:pt x="3109" y="1522"/>
                </a:moveTo>
                <a:cubicBezTo>
                  <a:pt x="3112" y="1540"/>
                  <a:pt x="3125" y="1527"/>
                  <a:pt x="3131" y="1540"/>
                </a:cubicBezTo>
                <a:cubicBezTo>
                  <a:pt x="3132" y="1535"/>
                  <a:pt x="3138" y="1538"/>
                  <a:pt x="3140" y="1540"/>
                </a:cubicBezTo>
                <a:cubicBezTo>
                  <a:pt x="3135" y="1529"/>
                  <a:pt x="3116" y="1532"/>
                  <a:pt x="3109" y="1522"/>
                </a:cubicBezTo>
                <a:close/>
                <a:moveTo>
                  <a:pt x="3235" y="1551"/>
                </a:moveTo>
                <a:cubicBezTo>
                  <a:pt x="3235" y="1565"/>
                  <a:pt x="3225" y="1546"/>
                  <a:pt x="3223" y="1542"/>
                </a:cubicBezTo>
                <a:cubicBezTo>
                  <a:pt x="3192" y="1561"/>
                  <a:pt x="3178" y="1518"/>
                  <a:pt x="3162" y="1528"/>
                </a:cubicBezTo>
                <a:cubicBezTo>
                  <a:pt x="3186" y="1533"/>
                  <a:pt x="3187" y="1563"/>
                  <a:pt x="3211" y="1570"/>
                </a:cubicBezTo>
                <a:cubicBezTo>
                  <a:pt x="3212" y="1565"/>
                  <a:pt x="3206" y="1562"/>
                  <a:pt x="3211" y="1561"/>
                </a:cubicBezTo>
                <a:cubicBezTo>
                  <a:pt x="3221" y="1563"/>
                  <a:pt x="3228" y="1567"/>
                  <a:pt x="3226" y="1573"/>
                </a:cubicBezTo>
                <a:cubicBezTo>
                  <a:pt x="3229" y="1558"/>
                  <a:pt x="3242" y="1570"/>
                  <a:pt x="3248" y="1563"/>
                </a:cubicBezTo>
                <a:cubicBezTo>
                  <a:pt x="3240" y="1563"/>
                  <a:pt x="3243" y="1551"/>
                  <a:pt x="3235" y="1551"/>
                </a:cubicBezTo>
                <a:close/>
                <a:moveTo>
                  <a:pt x="3390" y="1626"/>
                </a:moveTo>
                <a:cubicBezTo>
                  <a:pt x="3379" y="1608"/>
                  <a:pt x="3353" y="1612"/>
                  <a:pt x="3337" y="1605"/>
                </a:cubicBezTo>
                <a:cubicBezTo>
                  <a:pt x="3336" y="1604"/>
                  <a:pt x="3335" y="1596"/>
                  <a:pt x="3334" y="1596"/>
                </a:cubicBezTo>
                <a:cubicBezTo>
                  <a:pt x="3318" y="1589"/>
                  <a:pt x="3301" y="1586"/>
                  <a:pt x="3285" y="1584"/>
                </a:cubicBezTo>
                <a:cubicBezTo>
                  <a:pt x="3280" y="1571"/>
                  <a:pt x="3258" y="1564"/>
                  <a:pt x="3251" y="1572"/>
                </a:cubicBezTo>
                <a:cubicBezTo>
                  <a:pt x="3266" y="1577"/>
                  <a:pt x="3277" y="1587"/>
                  <a:pt x="3282" y="1603"/>
                </a:cubicBezTo>
                <a:cubicBezTo>
                  <a:pt x="3261" y="1595"/>
                  <a:pt x="3265" y="1591"/>
                  <a:pt x="3251" y="1582"/>
                </a:cubicBezTo>
                <a:cubicBezTo>
                  <a:pt x="3250" y="1601"/>
                  <a:pt x="3270" y="1598"/>
                  <a:pt x="3276" y="1609"/>
                </a:cubicBezTo>
                <a:cubicBezTo>
                  <a:pt x="3285" y="1608"/>
                  <a:pt x="3287" y="1599"/>
                  <a:pt x="3300" y="1603"/>
                </a:cubicBezTo>
                <a:cubicBezTo>
                  <a:pt x="3301" y="1607"/>
                  <a:pt x="3299" y="1614"/>
                  <a:pt x="3304" y="1615"/>
                </a:cubicBezTo>
                <a:cubicBezTo>
                  <a:pt x="3310" y="1599"/>
                  <a:pt x="3327" y="1625"/>
                  <a:pt x="3334" y="1608"/>
                </a:cubicBezTo>
                <a:cubicBezTo>
                  <a:pt x="3340" y="1630"/>
                  <a:pt x="3380" y="1620"/>
                  <a:pt x="3380" y="1638"/>
                </a:cubicBezTo>
                <a:cubicBezTo>
                  <a:pt x="3386" y="1639"/>
                  <a:pt x="3386" y="1634"/>
                  <a:pt x="3390" y="1632"/>
                </a:cubicBezTo>
                <a:cubicBezTo>
                  <a:pt x="3393" y="1640"/>
                  <a:pt x="3398" y="1643"/>
                  <a:pt x="3402" y="1635"/>
                </a:cubicBezTo>
                <a:cubicBezTo>
                  <a:pt x="3410" y="1647"/>
                  <a:pt x="3406" y="1640"/>
                  <a:pt x="3414" y="1650"/>
                </a:cubicBezTo>
                <a:cubicBezTo>
                  <a:pt x="3414" y="1640"/>
                  <a:pt x="3433" y="1648"/>
                  <a:pt x="3433" y="1638"/>
                </a:cubicBezTo>
                <a:cubicBezTo>
                  <a:pt x="3415" y="1639"/>
                  <a:pt x="3406" y="1617"/>
                  <a:pt x="3390" y="1626"/>
                </a:cubicBezTo>
                <a:close/>
                <a:moveTo>
                  <a:pt x="2016" y="1274"/>
                </a:moveTo>
                <a:cubicBezTo>
                  <a:pt x="2016" y="1283"/>
                  <a:pt x="2021" y="1287"/>
                  <a:pt x="2028" y="1289"/>
                </a:cubicBezTo>
                <a:cubicBezTo>
                  <a:pt x="2031" y="1284"/>
                  <a:pt x="2032" y="1275"/>
                  <a:pt x="2034" y="1268"/>
                </a:cubicBezTo>
                <a:cubicBezTo>
                  <a:pt x="2024" y="1267"/>
                  <a:pt x="2027" y="1277"/>
                  <a:pt x="2016" y="1274"/>
                </a:cubicBezTo>
                <a:close/>
              </a:path>
            </a:pathLst>
          </a:custGeom>
          <a:solidFill>
            <a:schemeClr val="tx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12165" y="2117090"/>
            <a:ext cx="10506075" cy="4305935"/>
            <a:chOff x="1326" y="5412"/>
            <a:chExt cx="16545" cy="6151"/>
          </a:xfrm>
        </p:grpSpPr>
        <p:pic>
          <p:nvPicPr>
            <p:cNvPr id="6" name="图片 5"/>
            <p:cNvPicPr>
              <a:picLocks noChangeAspect="1"/>
            </p:cNvPicPr>
            <p:nvPr/>
          </p:nvPicPr>
          <p:blipFill>
            <a:blip r:embed="rId4"/>
            <a:stretch>
              <a:fillRect/>
            </a:stretch>
          </p:blipFill>
          <p:spPr>
            <a:xfrm>
              <a:off x="1352" y="6043"/>
              <a:ext cx="16519" cy="5520"/>
            </a:xfrm>
            <a:prstGeom prst="rect">
              <a:avLst/>
            </a:prstGeom>
          </p:spPr>
        </p:pic>
        <p:sp>
          <p:nvSpPr>
            <p:cNvPr id="7" name="文本框 6"/>
            <p:cNvSpPr txBox="1"/>
            <p:nvPr/>
          </p:nvSpPr>
          <p:spPr>
            <a:xfrm>
              <a:off x="1326" y="5412"/>
              <a:ext cx="10697" cy="526"/>
            </a:xfrm>
            <a:prstGeom prst="rect">
              <a:avLst/>
            </a:prstGeom>
            <a:noFill/>
          </p:spPr>
          <p:txBody>
            <a:bodyPr wrap="square" rtlCol="0">
              <a:spAutoFit/>
            </a:bodyPr>
            <a:lstStyle/>
            <a:p>
              <a:r>
                <a:rPr lang="zh-CN" altLang="en-US">
                  <a:solidFill>
                    <a:schemeClr val="accent5">
                      <a:lumMod val="50000"/>
                    </a:schemeClr>
                  </a:solidFill>
                  <a:latin typeface="思源黑体 CN Regular" panose="020B0500000000000000" charset="-122"/>
                  <a:ea typeface="思源黑体 CN Regular" panose="020B0500000000000000" charset="-122"/>
                  <a:cs typeface="思源黑体 CN Regular" panose="020B0500000000000000" charset="-122"/>
                </a:rPr>
                <a:t>五大领域设备更新项目库，已经纳入“重点项目全周期管理系统”</a:t>
              </a:r>
            </a:p>
          </p:txBody>
        </p:sp>
      </p:grpSp>
      <p:grpSp>
        <p:nvGrpSpPr>
          <p:cNvPr id="252" name="组合 251"/>
          <p:cNvGrpSpPr/>
          <p:nvPr/>
        </p:nvGrpSpPr>
        <p:grpSpPr>
          <a:xfrm>
            <a:off x="7313930" y="1228090"/>
            <a:ext cx="2839085" cy="422275"/>
            <a:chOff x="951370" y="1804806"/>
            <a:chExt cx="2839362" cy="422459"/>
          </a:xfrm>
        </p:grpSpPr>
        <p:sp>
          <p:nvSpPr>
            <p:cNvPr id="255" name="箭头: 五边形 254"/>
            <p:cNvSpPr/>
            <p:nvPr/>
          </p:nvSpPr>
          <p:spPr>
            <a:xfrm>
              <a:off x="951370" y="1804806"/>
              <a:ext cx="2839362" cy="422459"/>
            </a:xfrm>
            <a:prstGeom prst="homePlate">
              <a:avLst/>
            </a:prstGeom>
            <a:gradFill>
              <a:gsLst>
                <a:gs pos="0">
                  <a:srgbClr val="0597FF">
                    <a:alpha val="0"/>
                  </a:srgbClr>
                </a:gs>
                <a:gs pos="100000">
                  <a:srgbClr val="0597FF">
                    <a:lumMod val="40000"/>
                    <a:lumOff val="60000"/>
                  </a:srgbClr>
                </a:gs>
              </a:gsLst>
              <a:lin ang="0" scaled="0"/>
            </a:gradFill>
            <a:ln>
              <a:noFill/>
            </a:ln>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OPPOSans M" panose="00020600040101010101" charset="-122"/>
                <a:ea typeface="OPPOSans M" panose="00020600040101010101" charset="-122"/>
                <a:cs typeface="+mn-ea"/>
              </a:endParaRPr>
            </a:p>
          </p:txBody>
        </p:sp>
        <p:sp>
          <p:nvSpPr>
            <p:cNvPr id="259" name="文本框 258"/>
            <p:cNvSpPr txBox="1"/>
            <p:nvPr/>
          </p:nvSpPr>
          <p:spPr>
            <a:xfrm>
              <a:off x="1242229" y="1826158"/>
              <a:ext cx="2257644" cy="368460"/>
            </a:xfrm>
            <a:prstGeom prst="rect">
              <a:avLst/>
            </a:prstGeom>
            <a:noFill/>
          </p:spPr>
          <p:txBody>
            <a:bodyPr wrap="square">
              <a:spAutoFit/>
            </a:bodyPr>
            <a:lstStyle/>
            <a:p>
              <a:pPr algn="ctr"/>
              <a:r>
                <a:rPr lang="zh-CN" altLang="en-US" sz="1800">
                  <a:solidFill>
                    <a:srgbClr val="44546A">
                      <a:lumMod val="50000"/>
                    </a:srgbClr>
                  </a:solidFill>
                </a:rPr>
                <a:t>必须靠项目</a:t>
              </a:r>
            </a:p>
          </p:txBody>
        </p:sp>
      </p:grpSp>
      <p:sp>
        <p:nvSpPr>
          <p:cNvPr id="279" name="矩形: 圆角 278"/>
          <p:cNvSpPr/>
          <p:nvPr/>
        </p:nvSpPr>
        <p:spPr>
          <a:xfrm>
            <a:off x="1255395" y="1224915"/>
            <a:ext cx="6349365" cy="422275"/>
          </a:xfrm>
          <a:prstGeom prst="roundRect">
            <a:avLst>
              <a:gd name="adj" fmla="val 50000"/>
            </a:avLst>
          </a:prstGeom>
          <a:solidFill>
            <a:sysClr val="window" lastClr="FFFFFF"/>
          </a:solidFill>
          <a:ln w="9525">
            <a:solidFill>
              <a:srgbClr val="0597FF">
                <a:lumMod val="40000"/>
                <a:lumOff val="60000"/>
              </a:srgbClr>
            </a:solidFill>
          </a:ln>
          <a:effectLst>
            <a:outerShdw blurRad="152400" dist="63500" dir="2700000" sx="98000" sy="98000" algn="t" rotWithShape="0">
              <a:srgbClr val="0574D9">
                <a:alpha val="35000"/>
              </a:srgbClr>
            </a:outerShdw>
          </a:effectLst>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algn="ctr"/>
            <a:r>
              <a:rPr lang="zh-CN" altLang="en-US">
                <a:solidFill>
                  <a:srgbClr val="0574D9"/>
                </a:solidFill>
                <a:latin typeface="Arial" panose="020B0604020202020204" pitchFamily="34" charset="0"/>
                <a:ea typeface="微软雅黑" panose="020B0503020204020204" charset="-122"/>
              </a:rPr>
              <a:t>推动大规模设备更新和消费品以旧换新政策落地</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pSp>
        <p:nvGrpSpPr>
          <p:cNvPr id="8" name="组合 7"/>
          <p:cNvGrpSpPr/>
          <p:nvPr/>
        </p:nvGrpSpPr>
        <p:grpSpPr>
          <a:xfrm>
            <a:off x="3654425" y="113665"/>
            <a:ext cx="4580255" cy="843915"/>
            <a:chOff x="3827147" y="579974"/>
            <a:chExt cx="4407535" cy="843915"/>
          </a:xfrm>
        </p:grpSpPr>
        <p:sp>
          <p:nvSpPr>
            <p:cNvPr id="9" name="平行四边形 8"/>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0" name="文本框 9"/>
            <p:cNvSpPr txBox="1"/>
            <p:nvPr/>
          </p:nvSpPr>
          <p:spPr>
            <a:xfrm>
              <a:off x="3863342" y="593944"/>
              <a:ext cx="437134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围绕工业领域更新设备谋划项目</a:t>
              </a:r>
            </a:p>
          </p:txBody>
        </p:sp>
        <p:grpSp>
          <p:nvGrpSpPr>
            <p:cNvPr id="11" name="组合 10"/>
            <p:cNvGrpSpPr/>
            <p:nvPr/>
          </p:nvGrpSpPr>
          <p:grpSpPr>
            <a:xfrm>
              <a:off x="5115620" y="872273"/>
              <a:ext cx="3091120" cy="258027"/>
              <a:chOff x="4838301" y="1097063"/>
              <a:chExt cx="3091120" cy="258027"/>
            </a:xfrm>
          </p:grpSpPr>
          <p:sp>
            <p:nvSpPr>
              <p:cNvPr id="12"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3" name="椭圆 12"/>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
        <p:nvSpPr>
          <p:cNvPr id="14" name="矩形: 圆角 13"/>
          <p:cNvSpPr/>
          <p:nvPr/>
        </p:nvSpPr>
        <p:spPr>
          <a:xfrm>
            <a:off x="-2794" y="870377"/>
            <a:ext cx="12192000" cy="2063721"/>
          </a:xfrm>
          <a:prstGeom prst="roundRect">
            <a:avLst>
              <a:gd name="adj" fmla="val 0"/>
            </a:avLst>
          </a:prstGeom>
          <a:gradFill flip="none" rotWithShape="1">
            <a:gsLst>
              <a:gs pos="0">
                <a:schemeClr val="accent1"/>
              </a:gs>
              <a:gs pos="100000">
                <a:schemeClr val="accent2">
                  <a:lumMod val="80000"/>
                  <a:lumOff val="20000"/>
                </a:schemeClr>
              </a:gs>
            </a:gsLst>
            <a:path path="circle">
              <a:fillToRect r="100000" b="100000"/>
            </a:path>
            <a:tileRect l="-100000" t="-100000"/>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pic>
        <p:nvPicPr>
          <p:cNvPr id="15" name="Picture 192"/>
          <p:cNvPicPr>
            <a:picLocks noChangeAspect="1"/>
          </p:cNvPicPr>
          <p:nvPr/>
        </p:nvPicPr>
        <p:blipFill>
          <a:blip r:embed="rId4" cstate="screen">
            <a:alphaModFix amt="25000"/>
          </a:blip>
          <a:stretch>
            <a:fillRect/>
          </a:stretch>
        </p:blipFill>
        <p:spPr>
          <a:xfrm>
            <a:off x="5909925" y="857930"/>
            <a:ext cx="6268655" cy="2061045"/>
          </a:xfrm>
          <a:prstGeom prst="rect">
            <a:avLst/>
          </a:prstGeom>
        </p:spPr>
      </p:pic>
      <p:sp>
        <p:nvSpPr>
          <p:cNvPr id="17" name="文本框 16"/>
          <p:cNvSpPr txBox="1"/>
          <p:nvPr/>
        </p:nvSpPr>
        <p:spPr>
          <a:xfrm>
            <a:off x="542726" y="1001163"/>
            <a:ext cx="2829234"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rPr>
              <a:t>工业技改方面</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cxnSp>
        <p:nvCxnSpPr>
          <p:cNvPr id="18" name="直接连接符 17"/>
          <p:cNvCxnSpPr/>
          <p:nvPr/>
        </p:nvCxnSpPr>
        <p:spPr>
          <a:xfrm flipV="1">
            <a:off x="7102545" y="1410544"/>
            <a:ext cx="0" cy="1321981"/>
          </a:xfrm>
          <a:prstGeom prst="line">
            <a:avLst/>
          </a:prstGeom>
          <a:ln>
            <a:solidFill>
              <a:schemeClr val="bg1">
                <a:alpha val="73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0283216" y="2237505"/>
            <a:ext cx="146706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字魂50号-白鸽天行体" panose="00000500000000000000" charset="-122"/>
                <a:ea typeface="字魂50号-白鸽天行体" panose="00000500000000000000" charset="-122"/>
                <a:cs typeface="+mn-cs"/>
              </a:rPr>
              <a:t>数字化改造</a:t>
            </a:r>
          </a:p>
        </p:txBody>
      </p:sp>
      <p:sp>
        <p:nvSpPr>
          <p:cNvPr id="52" name="文本框 51"/>
          <p:cNvSpPr txBox="1"/>
          <p:nvPr/>
        </p:nvSpPr>
        <p:spPr>
          <a:xfrm>
            <a:off x="7114248" y="2237505"/>
            <a:ext cx="1201420" cy="39878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字魂50号-白鸽天行体" panose="00000500000000000000" charset="-122"/>
                <a:ea typeface="字魂50号-白鸽天行体" panose="00000500000000000000" charset="-122"/>
                <a:cs typeface="+mn-cs"/>
              </a:rPr>
              <a:t>超低排放</a:t>
            </a:r>
          </a:p>
        </p:txBody>
      </p:sp>
      <p:sp>
        <p:nvSpPr>
          <p:cNvPr id="55" name="文本框 54"/>
          <p:cNvSpPr txBox="1"/>
          <p:nvPr/>
        </p:nvSpPr>
        <p:spPr>
          <a:xfrm>
            <a:off x="8640101" y="2237505"/>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字魂50号-白鸽天行体" panose="00000500000000000000" charset="-122"/>
                <a:ea typeface="字魂50号-白鸽天行体" panose="00000500000000000000" charset="-122"/>
                <a:cs typeface="+mn-cs"/>
              </a:rPr>
              <a:t>安全生产</a:t>
            </a:r>
          </a:p>
        </p:txBody>
      </p:sp>
      <p:sp>
        <p:nvSpPr>
          <p:cNvPr id="57" name="任意多边形: 形状 56"/>
          <p:cNvSpPr/>
          <p:nvPr/>
        </p:nvSpPr>
        <p:spPr>
          <a:xfrm>
            <a:off x="7263890" y="1269513"/>
            <a:ext cx="781301" cy="781309"/>
          </a:xfrm>
          <a:custGeom>
            <a:avLst/>
            <a:gdLst>
              <a:gd name="connsiteX0" fmla="*/ 3814763 w 5224115"/>
              <a:gd name="connsiteY0" fmla="*/ 4832896 h 5224165"/>
              <a:gd name="connsiteX1" fmla="*/ 3705820 w 5224115"/>
              <a:gd name="connsiteY1" fmla="*/ 4941838 h 5224165"/>
              <a:gd name="connsiteX2" fmla="*/ 3814763 w 5224115"/>
              <a:gd name="connsiteY2" fmla="*/ 5050731 h 5224165"/>
              <a:gd name="connsiteX3" fmla="*/ 3923655 w 5224115"/>
              <a:gd name="connsiteY3" fmla="*/ 4941838 h 5224165"/>
              <a:gd name="connsiteX4" fmla="*/ 3814763 w 5224115"/>
              <a:gd name="connsiteY4" fmla="*/ 4832896 h 5224165"/>
              <a:gd name="connsiteX5" fmla="*/ 4681736 w 5224115"/>
              <a:gd name="connsiteY5" fmla="*/ 4572794 h 5224165"/>
              <a:gd name="connsiteX6" fmla="*/ 4639568 w 5224115"/>
              <a:gd name="connsiteY6" fmla="*/ 4581327 h 5224165"/>
              <a:gd name="connsiteX7" fmla="*/ 4638923 w 5224115"/>
              <a:gd name="connsiteY7" fmla="*/ 4581674 h 5224165"/>
              <a:gd name="connsiteX8" fmla="*/ 4572794 w 5224115"/>
              <a:gd name="connsiteY8" fmla="*/ 4681736 h 5224165"/>
              <a:gd name="connsiteX9" fmla="*/ 4681736 w 5224115"/>
              <a:gd name="connsiteY9" fmla="*/ 4790629 h 5224165"/>
              <a:gd name="connsiteX10" fmla="*/ 4790629 w 5224115"/>
              <a:gd name="connsiteY10" fmla="*/ 4681736 h 5224165"/>
              <a:gd name="connsiteX11" fmla="*/ 4681736 w 5224115"/>
              <a:gd name="connsiteY11" fmla="*/ 4572794 h 5224165"/>
              <a:gd name="connsiteX12" fmla="*/ 1733947 w 5224115"/>
              <a:gd name="connsiteY12" fmla="*/ 3337917 h 5224165"/>
              <a:gd name="connsiteX13" fmla="*/ 1820664 w 5224115"/>
              <a:gd name="connsiteY13" fmla="*/ 3424585 h 5224165"/>
              <a:gd name="connsiteX14" fmla="*/ 2124075 w 5224115"/>
              <a:gd name="connsiteY14" fmla="*/ 3728045 h 5224165"/>
              <a:gd name="connsiteX15" fmla="*/ 2210793 w 5224115"/>
              <a:gd name="connsiteY15" fmla="*/ 3814762 h 5224165"/>
              <a:gd name="connsiteX16" fmla="*/ 2124075 w 5224115"/>
              <a:gd name="connsiteY16" fmla="*/ 3901430 h 5224165"/>
              <a:gd name="connsiteX17" fmla="*/ 1647230 w 5224115"/>
              <a:gd name="connsiteY17" fmla="*/ 3424585 h 5224165"/>
              <a:gd name="connsiteX18" fmla="*/ 1733947 w 5224115"/>
              <a:gd name="connsiteY18" fmla="*/ 3337917 h 5224165"/>
              <a:gd name="connsiteX19" fmla="*/ 4941789 w 5224115"/>
              <a:gd name="connsiteY19" fmla="*/ 3185666 h 5224165"/>
              <a:gd name="connsiteX20" fmla="*/ 4832896 w 5224115"/>
              <a:gd name="connsiteY20" fmla="*/ 3294559 h 5224165"/>
              <a:gd name="connsiteX21" fmla="*/ 4941789 w 5224115"/>
              <a:gd name="connsiteY21" fmla="*/ 3403501 h 5224165"/>
              <a:gd name="connsiteX22" fmla="*/ 5050731 w 5224115"/>
              <a:gd name="connsiteY22" fmla="*/ 3294559 h 5224165"/>
              <a:gd name="connsiteX23" fmla="*/ 4941789 w 5224115"/>
              <a:gd name="connsiteY23" fmla="*/ 3185666 h 5224165"/>
              <a:gd name="connsiteX24" fmla="*/ 1473845 w 5224115"/>
              <a:gd name="connsiteY24" fmla="*/ 2839243 h 5224165"/>
              <a:gd name="connsiteX25" fmla="*/ 1560562 w 5224115"/>
              <a:gd name="connsiteY25" fmla="*/ 2925960 h 5224165"/>
              <a:gd name="connsiteX26" fmla="*/ 1473845 w 5224115"/>
              <a:gd name="connsiteY26" fmla="*/ 3012628 h 5224165"/>
              <a:gd name="connsiteX27" fmla="*/ 1127075 w 5224115"/>
              <a:gd name="connsiteY27" fmla="*/ 3359447 h 5224165"/>
              <a:gd name="connsiteX28" fmla="*/ 1127075 w 5224115"/>
              <a:gd name="connsiteY28" fmla="*/ 3381225 h 5224165"/>
              <a:gd name="connsiteX29" fmla="*/ 1040358 w 5224115"/>
              <a:gd name="connsiteY29" fmla="*/ 3467943 h 5224165"/>
              <a:gd name="connsiteX30" fmla="*/ 953641 w 5224115"/>
              <a:gd name="connsiteY30" fmla="*/ 3381225 h 5224165"/>
              <a:gd name="connsiteX31" fmla="*/ 953641 w 5224115"/>
              <a:gd name="connsiteY31" fmla="*/ 3359447 h 5224165"/>
              <a:gd name="connsiteX32" fmla="*/ 1473845 w 5224115"/>
              <a:gd name="connsiteY32" fmla="*/ 2839243 h 5224165"/>
              <a:gd name="connsiteX33" fmla="*/ 3641328 w 5224115"/>
              <a:gd name="connsiteY33" fmla="*/ 2838847 h 5224165"/>
              <a:gd name="connsiteX34" fmla="*/ 3532386 w 5224115"/>
              <a:gd name="connsiteY34" fmla="*/ 2947740 h 5224165"/>
              <a:gd name="connsiteX35" fmla="*/ 3641328 w 5224115"/>
              <a:gd name="connsiteY35" fmla="*/ 3056682 h 5224165"/>
              <a:gd name="connsiteX36" fmla="*/ 3750221 w 5224115"/>
              <a:gd name="connsiteY36" fmla="*/ 2947740 h 5224165"/>
              <a:gd name="connsiteX37" fmla="*/ 3641328 w 5224115"/>
              <a:gd name="connsiteY37" fmla="*/ 2838847 h 5224165"/>
              <a:gd name="connsiteX38" fmla="*/ 4334917 w 5224115"/>
              <a:gd name="connsiteY38" fmla="*/ 2231926 h 5224165"/>
              <a:gd name="connsiteX39" fmla="*/ 4225975 w 5224115"/>
              <a:gd name="connsiteY39" fmla="*/ 2340868 h 5224165"/>
              <a:gd name="connsiteX40" fmla="*/ 4334917 w 5224115"/>
              <a:gd name="connsiteY40" fmla="*/ 2449761 h 5224165"/>
              <a:gd name="connsiteX41" fmla="*/ 4443810 w 5224115"/>
              <a:gd name="connsiteY41" fmla="*/ 2340868 h 5224165"/>
              <a:gd name="connsiteX42" fmla="*/ 4334917 w 5224115"/>
              <a:gd name="connsiteY42" fmla="*/ 2231926 h 5224165"/>
              <a:gd name="connsiteX43" fmla="*/ 4941789 w 5224115"/>
              <a:gd name="connsiteY43" fmla="*/ 1885156 h 5224165"/>
              <a:gd name="connsiteX44" fmla="*/ 4832896 w 5224115"/>
              <a:gd name="connsiteY44" fmla="*/ 1994049 h 5224165"/>
              <a:gd name="connsiteX45" fmla="*/ 4941789 w 5224115"/>
              <a:gd name="connsiteY45" fmla="*/ 2102991 h 5224165"/>
              <a:gd name="connsiteX46" fmla="*/ 5050731 w 5224115"/>
              <a:gd name="connsiteY46" fmla="*/ 1994049 h 5224165"/>
              <a:gd name="connsiteX47" fmla="*/ 4941789 w 5224115"/>
              <a:gd name="connsiteY47" fmla="*/ 1885156 h 5224165"/>
              <a:gd name="connsiteX48" fmla="*/ 953641 w 5224115"/>
              <a:gd name="connsiteY48" fmla="*/ 1647279 h 5224165"/>
              <a:gd name="connsiteX49" fmla="*/ 996999 w 5224115"/>
              <a:gd name="connsiteY49" fmla="*/ 1647279 h 5224165"/>
              <a:gd name="connsiteX50" fmla="*/ 1387177 w 5224115"/>
              <a:gd name="connsiteY50" fmla="*/ 2037407 h 5224165"/>
              <a:gd name="connsiteX51" fmla="*/ 996999 w 5224115"/>
              <a:gd name="connsiteY51" fmla="*/ 2427585 h 5224165"/>
              <a:gd name="connsiteX52" fmla="*/ 910332 w 5224115"/>
              <a:gd name="connsiteY52" fmla="*/ 2340868 h 5224165"/>
              <a:gd name="connsiteX53" fmla="*/ 996999 w 5224115"/>
              <a:gd name="connsiteY53" fmla="*/ 2254151 h 5224165"/>
              <a:gd name="connsiteX54" fmla="*/ 1213743 w 5224115"/>
              <a:gd name="connsiteY54" fmla="*/ 2037407 h 5224165"/>
              <a:gd name="connsiteX55" fmla="*/ 996999 w 5224115"/>
              <a:gd name="connsiteY55" fmla="*/ 1820664 h 5224165"/>
              <a:gd name="connsiteX56" fmla="*/ 953641 w 5224115"/>
              <a:gd name="connsiteY56" fmla="*/ 1820664 h 5224165"/>
              <a:gd name="connsiteX57" fmla="*/ 866973 w 5224115"/>
              <a:gd name="connsiteY57" fmla="*/ 1733996 h 5224165"/>
              <a:gd name="connsiteX58" fmla="*/ 953641 w 5224115"/>
              <a:gd name="connsiteY58" fmla="*/ 1647279 h 5224165"/>
              <a:gd name="connsiteX59" fmla="*/ 1994049 w 5224115"/>
              <a:gd name="connsiteY59" fmla="*/ 1300460 h 5224165"/>
              <a:gd name="connsiteX60" fmla="*/ 2080766 w 5224115"/>
              <a:gd name="connsiteY60" fmla="*/ 1387177 h 5224165"/>
              <a:gd name="connsiteX61" fmla="*/ 1733947 w 5224115"/>
              <a:gd name="connsiteY61" fmla="*/ 1733996 h 5224165"/>
              <a:gd name="connsiteX62" fmla="*/ 1647230 w 5224115"/>
              <a:gd name="connsiteY62" fmla="*/ 1647279 h 5224165"/>
              <a:gd name="connsiteX63" fmla="*/ 1733947 w 5224115"/>
              <a:gd name="connsiteY63" fmla="*/ 1560562 h 5224165"/>
              <a:gd name="connsiteX64" fmla="*/ 1907332 w 5224115"/>
              <a:gd name="connsiteY64" fmla="*/ 1387177 h 5224165"/>
              <a:gd name="connsiteX65" fmla="*/ 1994049 w 5224115"/>
              <a:gd name="connsiteY65" fmla="*/ 1300460 h 5224165"/>
              <a:gd name="connsiteX66" fmla="*/ 4681687 w 5224115"/>
              <a:gd name="connsiteY66" fmla="*/ 497979 h 5224165"/>
              <a:gd name="connsiteX67" fmla="*/ 4572794 w 5224115"/>
              <a:gd name="connsiteY67" fmla="*/ 606872 h 5224165"/>
              <a:gd name="connsiteX68" fmla="*/ 4681687 w 5224115"/>
              <a:gd name="connsiteY68" fmla="*/ 715814 h 5224165"/>
              <a:gd name="connsiteX69" fmla="*/ 4790629 w 5224115"/>
              <a:gd name="connsiteY69" fmla="*/ 606872 h 5224165"/>
              <a:gd name="connsiteX70" fmla="*/ 4681687 w 5224115"/>
              <a:gd name="connsiteY70" fmla="*/ 497979 h 5224165"/>
              <a:gd name="connsiteX71" fmla="*/ 3814713 w 5224115"/>
              <a:gd name="connsiteY71" fmla="*/ 237877 h 5224165"/>
              <a:gd name="connsiteX72" fmla="*/ 3705820 w 5224115"/>
              <a:gd name="connsiteY72" fmla="*/ 346819 h 5224165"/>
              <a:gd name="connsiteX73" fmla="*/ 3814713 w 5224115"/>
              <a:gd name="connsiteY73" fmla="*/ 455712 h 5224165"/>
              <a:gd name="connsiteX74" fmla="*/ 3923655 w 5224115"/>
              <a:gd name="connsiteY74" fmla="*/ 346819 h 5224165"/>
              <a:gd name="connsiteX75" fmla="*/ 3814713 w 5224115"/>
              <a:gd name="connsiteY75" fmla="*/ 237877 h 5224165"/>
              <a:gd name="connsiteX76" fmla="*/ 2340868 w 5224115"/>
              <a:gd name="connsiteY76" fmla="*/ 173385 h 5224165"/>
              <a:gd name="connsiteX77" fmla="*/ 1965176 w 5224115"/>
              <a:gd name="connsiteY77" fmla="*/ 392807 h 5224165"/>
              <a:gd name="connsiteX78" fmla="*/ 2340868 w 5224115"/>
              <a:gd name="connsiteY78" fmla="*/ 953691 h 5224165"/>
              <a:gd name="connsiteX79" fmla="*/ 2254151 w 5224115"/>
              <a:gd name="connsiteY79" fmla="*/ 1040408 h 5224165"/>
              <a:gd name="connsiteX80" fmla="*/ 2167483 w 5224115"/>
              <a:gd name="connsiteY80" fmla="*/ 953691 h 5224165"/>
              <a:gd name="connsiteX81" fmla="*/ 1825129 w 5224115"/>
              <a:gd name="connsiteY81" fmla="*/ 530225 h 5224165"/>
              <a:gd name="connsiteX82" fmla="*/ 1811139 w 5224115"/>
              <a:gd name="connsiteY82" fmla="*/ 527993 h 5224165"/>
              <a:gd name="connsiteX83" fmla="*/ 1740347 w 5224115"/>
              <a:gd name="connsiteY83" fmla="*/ 520849 h 5224165"/>
              <a:gd name="connsiteX84" fmla="*/ 1300460 w 5224115"/>
              <a:gd name="connsiteY84" fmla="*/ 953691 h 5224165"/>
              <a:gd name="connsiteX85" fmla="*/ 1326456 w 5224115"/>
              <a:gd name="connsiteY85" fmla="*/ 1100187 h 5224165"/>
              <a:gd name="connsiteX86" fmla="*/ 1298029 w 5224115"/>
              <a:gd name="connsiteY86" fmla="*/ 1197967 h 5224165"/>
              <a:gd name="connsiteX87" fmla="*/ 1196281 w 5224115"/>
              <a:gd name="connsiteY87" fmla="*/ 1201291 h 5224165"/>
              <a:gd name="connsiteX88" fmla="*/ 953691 w 5224115"/>
              <a:gd name="connsiteY88" fmla="*/ 1127075 h 5224165"/>
              <a:gd name="connsiteX89" fmla="*/ 520204 w 5224115"/>
              <a:gd name="connsiteY89" fmla="*/ 1560562 h 5224165"/>
              <a:gd name="connsiteX90" fmla="*/ 586532 w 5224115"/>
              <a:gd name="connsiteY90" fmla="*/ 1790154 h 5224165"/>
              <a:gd name="connsiteX91" fmla="*/ 597049 w 5224115"/>
              <a:gd name="connsiteY91" fmla="*/ 1857921 h 5224165"/>
              <a:gd name="connsiteX92" fmla="*/ 554980 w 5224115"/>
              <a:gd name="connsiteY92" fmla="*/ 1912094 h 5224165"/>
              <a:gd name="connsiteX93" fmla="*/ 173434 w 5224115"/>
              <a:gd name="connsiteY93" fmla="*/ 2557611 h 5224165"/>
              <a:gd name="connsiteX94" fmla="*/ 554980 w 5224115"/>
              <a:gd name="connsiteY94" fmla="*/ 3203129 h 5224165"/>
              <a:gd name="connsiteX95" fmla="*/ 597049 w 5224115"/>
              <a:gd name="connsiteY95" fmla="*/ 3257302 h 5224165"/>
              <a:gd name="connsiteX96" fmla="*/ 586532 w 5224115"/>
              <a:gd name="connsiteY96" fmla="*/ 3325068 h 5224165"/>
              <a:gd name="connsiteX97" fmla="*/ 520204 w 5224115"/>
              <a:gd name="connsiteY97" fmla="*/ 3554661 h 5224165"/>
              <a:gd name="connsiteX98" fmla="*/ 953691 w 5224115"/>
              <a:gd name="connsiteY98" fmla="*/ 3988147 h 5224165"/>
              <a:gd name="connsiteX99" fmla="*/ 1196281 w 5224115"/>
              <a:gd name="connsiteY99" fmla="*/ 3913932 h 5224165"/>
              <a:gd name="connsiteX100" fmla="*/ 1298029 w 5224115"/>
              <a:gd name="connsiteY100" fmla="*/ 3917256 h 5224165"/>
              <a:gd name="connsiteX101" fmla="*/ 1326456 w 5224115"/>
              <a:gd name="connsiteY101" fmla="*/ 4015036 h 5224165"/>
              <a:gd name="connsiteX102" fmla="*/ 1300460 w 5224115"/>
              <a:gd name="connsiteY102" fmla="*/ 4161532 h 5224165"/>
              <a:gd name="connsiteX103" fmla="*/ 1739602 w 5224115"/>
              <a:gd name="connsiteY103" fmla="*/ 4594473 h 5224165"/>
              <a:gd name="connsiteX104" fmla="*/ 1811288 w 5224115"/>
              <a:gd name="connsiteY104" fmla="*/ 4587230 h 5224165"/>
              <a:gd name="connsiteX105" fmla="*/ 1825129 w 5224115"/>
              <a:gd name="connsiteY105" fmla="*/ 4584998 h 5224165"/>
              <a:gd name="connsiteX106" fmla="*/ 2167434 w 5224115"/>
              <a:gd name="connsiteY106" fmla="*/ 4161532 h 5224165"/>
              <a:gd name="connsiteX107" fmla="*/ 2254151 w 5224115"/>
              <a:gd name="connsiteY107" fmla="*/ 4074815 h 5224165"/>
              <a:gd name="connsiteX108" fmla="*/ 2340818 w 5224115"/>
              <a:gd name="connsiteY108" fmla="*/ 4161532 h 5224165"/>
              <a:gd name="connsiteX109" fmla="*/ 1965176 w 5224115"/>
              <a:gd name="connsiteY109" fmla="*/ 4722416 h 5224165"/>
              <a:gd name="connsiteX110" fmla="*/ 2340818 w 5224115"/>
              <a:gd name="connsiteY110" fmla="*/ 4941838 h 5224165"/>
              <a:gd name="connsiteX111" fmla="*/ 2774355 w 5224115"/>
              <a:gd name="connsiteY111" fmla="*/ 4508351 h 5224165"/>
              <a:gd name="connsiteX112" fmla="*/ 2774355 w 5224115"/>
              <a:gd name="connsiteY112" fmla="*/ 3381226 h 5224165"/>
              <a:gd name="connsiteX113" fmla="*/ 2578447 w 5224115"/>
              <a:gd name="connsiteY113" fmla="*/ 3381226 h 5224165"/>
              <a:gd name="connsiteX114" fmla="*/ 2254151 w 5224115"/>
              <a:gd name="connsiteY114" fmla="*/ 3056979 h 5224165"/>
              <a:gd name="connsiteX115" fmla="*/ 1884859 w 5224115"/>
              <a:gd name="connsiteY115" fmla="*/ 2687638 h 5224165"/>
              <a:gd name="connsiteX116" fmla="*/ 1820664 w 5224115"/>
              <a:gd name="connsiteY116" fmla="*/ 2687638 h 5224165"/>
              <a:gd name="connsiteX117" fmla="*/ 1733947 w 5224115"/>
              <a:gd name="connsiteY117" fmla="*/ 2600970 h 5224165"/>
              <a:gd name="connsiteX118" fmla="*/ 1820664 w 5224115"/>
              <a:gd name="connsiteY118" fmla="*/ 2514253 h 5224165"/>
              <a:gd name="connsiteX119" fmla="*/ 1884859 w 5224115"/>
              <a:gd name="connsiteY119" fmla="*/ 2514253 h 5224165"/>
              <a:gd name="connsiteX120" fmla="*/ 2427536 w 5224115"/>
              <a:gd name="connsiteY120" fmla="*/ 3056979 h 5224165"/>
              <a:gd name="connsiteX121" fmla="*/ 2578447 w 5224115"/>
              <a:gd name="connsiteY121" fmla="*/ 3207842 h 5224165"/>
              <a:gd name="connsiteX122" fmla="*/ 2774355 w 5224115"/>
              <a:gd name="connsiteY122" fmla="*/ 3207842 h 5224165"/>
              <a:gd name="connsiteX123" fmla="*/ 2774355 w 5224115"/>
              <a:gd name="connsiteY123" fmla="*/ 2427585 h 5224165"/>
              <a:gd name="connsiteX124" fmla="*/ 2600970 w 5224115"/>
              <a:gd name="connsiteY124" fmla="*/ 2427585 h 5224165"/>
              <a:gd name="connsiteX125" fmla="*/ 2167483 w 5224115"/>
              <a:gd name="connsiteY125" fmla="*/ 1994049 h 5224165"/>
              <a:gd name="connsiteX126" fmla="*/ 2254151 w 5224115"/>
              <a:gd name="connsiteY126" fmla="*/ 1907381 h 5224165"/>
              <a:gd name="connsiteX127" fmla="*/ 2340868 w 5224115"/>
              <a:gd name="connsiteY127" fmla="*/ 1994049 h 5224165"/>
              <a:gd name="connsiteX128" fmla="*/ 2600970 w 5224115"/>
              <a:gd name="connsiteY128" fmla="*/ 2254151 h 5224165"/>
              <a:gd name="connsiteX129" fmla="*/ 2774355 w 5224115"/>
              <a:gd name="connsiteY129" fmla="*/ 2254151 h 5224165"/>
              <a:gd name="connsiteX130" fmla="*/ 2774355 w 5224115"/>
              <a:gd name="connsiteY130" fmla="*/ 1773039 h 5224165"/>
              <a:gd name="connsiteX131" fmla="*/ 2763937 w 5224115"/>
              <a:gd name="connsiteY131" fmla="*/ 1733997 h 5224165"/>
              <a:gd name="connsiteX132" fmla="*/ 2774355 w 5224115"/>
              <a:gd name="connsiteY132" fmla="*/ 1694904 h 5224165"/>
              <a:gd name="connsiteX133" fmla="*/ 2774355 w 5224115"/>
              <a:gd name="connsiteY133" fmla="*/ 606872 h 5224165"/>
              <a:gd name="connsiteX134" fmla="*/ 2340868 w 5224115"/>
              <a:gd name="connsiteY134" fmla="*/ 173385 h 5224165"/>
              <a:gd name="connsiteX135" fmla="*/ 2340868 w 5224115"/>
              <a:gd name="connsiteY135" fmla="*/ 0 h 5224165"/>
              <a:gd name="connsiteX136" fmla="*/ 2947740 w 5224115"/>
              <a:gd name="connsiteY136" fmla="*/ 606872 h 5224165"/>
              <a:gd name="connsiteX137" fmla="*/ 2947740 w 5224115"/>
              <a:gd name="connsiteY137" fmla="*/ 693589 h 5224165"/>
              <a:gd name="connsiteX138" fmla="*/ 3501033 w 5224115"/>
              <a:gd name="connsiteY138" fmla="*/ 693589 h 5224165"/>
              <a:gd name="connsiteX139" fmla="*/ 3589983 w 5224115"/>
              <a:gd name="connsiteY139" fmla="*/ 515739 h 5224165"/>
              <a:gd name="connsiteX140" fmla="*/ 3532436 w 5224115"/>
              <a:gd name="connsiteY140" fmla="*/ 346819 h 5224165"/>
              <a:gd name="connsiteX141" fmla="*/ 3814763 w 5224115"/>
              <a:gd name="connsiteY141" fmla="*/ 64492 h 5224165"/>
              <a:gd name="connsiteX142" fmla="*/ 4097040 w 5224115"/>
              <a:gd name="connsiteY142" fmla="*/ 346819 h 5224165"/>
              <a:gd name="connsiteX143" fmla="*/ 3814763 w 5224115"/>
              <a:gd name="connsiteY143" fmla="*/ 629097 h 5224165"/>
              <a:gd name="connsiteX144" fmla="*/ 3733800 w 5224115"/>
              <a:gd name="connsiteY144" fmla="*/ 615851 h 5224165"/>
              <a:gd name="connsiteX145" fmla="*/ 3632200 w 5224115"/>
              <a:gd name="connsiteY145" fmla="*/ 819051 h 5224165"/>
              <a:gd name="connsiteX146" fmla="*/ 3554661 w 5224115"/>
              <a:gd name="connsiteY146" fmla="*/ 866973 h 5224165"/>
              <a:gd name="connsiteX147" fmla="*/ 2947740 w 5224115"/>
              <a:gd name="connsiteY147" fmla="*/ 866973 h 5224165"/>
              <a:gd name="connsiteX148" fmla="*/ 2947740 w 5224115"/>
              <a:gd name="connsiteY148" fmla="*/ 1127075 h 5224165"/>
              <a:gd name="connsiteX149" fmla="*/ 4206578 w 5224115"/>
              <a:gd name="connsiteY149" fmla="*/ 1127075 h 5224165"/>
              <a:gd name="connsiteX150" fmla="*/ 4472484 w 5224115"/>
              <a:gd name="connsiteY150" fmla="*/ 794693 h 5224165"/>
              <a:gd name="connsiteX151" fmla="*/ 4399409 w 5224115"/>
              <a:gd name="connsiteY151" fmla="*/ 606872 h 5224165"/>
              <a:gd name="connsiteX152" fmla="*/ 4681687 w 5224115"/>
              <a:gd name="connsiteY152" fmla="*/ 324594 h 5224165"/>
              <a:gd name="connsiteX153" fmla="*/ 4964014 w 5224115"/>
              <a:gd name="connsiteY153" fmla="*/ 606872 h 5224165"/>
              <a:gd name="connsiteX154" fmla="*/ 4681687 w 5224115"/>
              <a:gd name="connsiteY154" fmla="*/ 889198 h 5224165"/>
              <a:gd name="connsiteX155" fmla="*/ 4623743 w 5224115"/>
              <a:gd name="connsiteY155" fmla="*/ 883097 h 5224165"/>
              <a:gd name="connsiteX156" fmla="*/ 4315917 w 5224115"/>
              <a:gd name="connsiteY156" fmla="*/ 1267916 h 5224165"/>
              <a:gd name="connsiteX157" fmla="*/ 4248200 w 5224115"/>
              <a:gd name="connsiteY157" fmla="*/ 1300460 h 5224165"/>
              <a:gd name="connsiteX158" fmla="*/ 2947740 w 5224115"/>
              <a:gd name="connsiteY158" fmla="*/ 1300460 h 5224165"/>
              <a:gd name="connsiteX159" fmla="*/ 2947740 w 5224115"/>
              <a:gd name="connsiteY159" fmla="*/ 1647279 h 5224165"/>
              <a:gd name="connsiteX160" fmla="*/ 4508302 w 5224115"/>
              <a:gd name="connsiteY160" fmla="*/ 1647279 h 5224165"/>
              <a:gd name="connsiteX161" fmla="*/ 4552950 w 5224115"/>
              <a:gd name="connsiteY161" fmla="*/ 1659632 h 5224165"/>
              <a:gd name="connsiteX162" fmla="*/ 4757242 w 5224115"/>
              <a:gd name="connsiteY162" fmla="*/ 1782217 h 5224165"/>
              <a:gd name="connsiteX163" fmla="*/ 4941789 w 5224115"/>
              <a:gd name="connsiteY163" fmla="*/ 1711772 h 5224165"/>
              <a:gd name="connsiteX164" fmla="*/ 5224115 w 5224115"/>
              <a:gd name="connsiteY164" fmla="*/ 1994049 h 5224165"/>
              <a:gd name="connsiteX165" fmla="*/ 4941789 w 5224115"/>
              <a:gd name="connsiteY165" fmla="*/ 2276376 h 5224165"/>
              <a:gd name="connsiteX166" fmla="*/ 4659511 w 5224115"/>
              <a:gd name="connsiteY166" fmla="*/ 1994049 h 5224165"/>
              <a:gd name="connsiteX167" fmla="*/ 4667349 w 5224115"/>
              <a:gd name="connsiteY167" fmla="*/ 1930499 h 5224165"/>
              <a:gd name="connsiteX168" fmla="*/ 4484291 w 5224115"/>
              <a:gd name="connsiteY168" fmla="*/ 1820664 h 5224165"/>
              <a:gd name="connsiteX169" fmla="*/ 2947740 w 5224115"/>
              <a:gd name="connsiteY169" fmla="*/ 1820664 h 5224165"/>
              <a:gd name="connsiteX170" fmla="*/ 2947740 w 5224115"/>
              <a:gd name="connsiteY170" fmla="*/ 2254151 h 5224165"/>
              <a:gd name="connsiteX171" fmla="*/ 4067622 w 5224115"/>
              <a:gd name="connsiteY171" fmla="*/ 2254151 h 5224165"/>
              <a:gd name="connsiteX172" fmla="*/ 4334917 w 5224115"/>
              <a:gd name="connsiteY172" fmla="*/ 2058541 h 5224165"/>
              <a:gd name="connsiteX173" fmla="*/ 4617244 w 5224115"/>
              <a:gd name="connsiteY173" fmla="*/ 2340868 h 5224165"/>
              <a:gd name="connsiteX174" fmla="*/ 4334917 w 5224115"/>
              <a:gd name="connsiteY174" fmla="*/ 2623195 h 5224165"/>
              <a:gd name="connsiteX175" fmla="*/ 4067622 w 5224115"/>
              <a:gd name="connsiteY175" fmla="*/ 2427585 h 5224165"/>
              <a:gd name="connsiteX176" fmla="*/ 2947740 w 5224115"/>
              <a:gd name="connsiteY176" fmla="*/ 2427585 h 5224165"/>
              <a:gd name="connsiteX177" fmla="*/ 2947740 w 5224115"/>
              <a:gd name="connsiteY177" fmla="*/ 2861072 h 5224165"/>
              <a:gd name="connsiteX178" fmla="*/ 3374033 w 5224115"/>
              <a:gd name="connsiteY178" fmla="*/ 2861072 h 5224165"/>
              <a:gd name="connsiteX179" fmla="*/ 3641328 w 5224115"/>
              <a:gd name="connsiteY179" fmla="*/ 2665462 h 5224165"/>
              <a:gd name="connsiteX180" fmla="*/ 3923655 w 5224115"/>
              <a:gd name="connsiteY180" fmla="*/ 2947740 h 5224165"/>
              <a:gd name="connsiteX181" fmla="*/ 3641328 w 5224115"/>
              <a:gd name="connsiteY181" fmla="*/ 3230067 h 5224165"/>
              <a:gd name="connsiteX182" fmla="*/ 3374033 w 5224115"/>
              <a:gd name="connsiteY182" fmla="*/ 3034457 h 5224165"/>
              <a:gd name="connsiteX183" fmla="*/ 2947740 w 5224115"/>
              <a:gd name="connsiteY183" fmla="*/ 3034457 h 5224165"/>
              <a:gd name="connsiteX184" fmla="*/ 2947740 w 5224115"/>
              <a:gd name="connsiteY184" fmla="*/ 3467943 h 5224165"/>
              <a:gd name="connsiteX185" fmla="*/ 4484291 w 5224115"/>
              <a:gd name="connsiteY185" fmla="*/ 3467943 h 5224165"/>
              <a:gd name="connsiteX186" fmla="*/ 4667349 w 5224115"/>
              <a:gd name="connsiteY186" fmla="*/ 3358158 h 5224165"/>
              <a:gd name="connsiteX187" fmla="*/ 4659511 w 5224115"/>
              <a:gd name="connsiteY187" fmla="*/ 3294559 h 5224165"/>
              <a:gd name="connsiteX188" fmla="*/ 4941789 w 5224115"/>
              <a:gd name="connsiteY188" fmla="*/ 3012232 h 5224165"/>
              <a:gd name="connsiteX189" fmla="*/ 5224115 w 5224115"/>
              <a:gd name="connsiteY189" fmla="*/ 3294559 h 5224165"/>
              <a:gd name="connsiteX190" fmla="*/ 4941789 w 5224115"/>
              <a:gd name="connsiteY190" fmla="*/ 3576886 h 5224165"/>
              <a:gd name="connsiteX191" fmla="*/ 4757242 w 5224115"/>
              <a:gd name="connsiteY191" fmla="*/ 3506440 h 5224165"/>
              <a:gd name="connsiteX192" fmla="*/ 4552950 w 5224115"/>
              <a:gd name="connsiteY192" fmla="*/ 3629025 h 5224165"/>
              <a:gd name="connsiteX193" fmla="*/ 4508302 w 5224115"/>
              <a:gd name="connsiteY193" fmla="*/ 3641378 h 5224165"/>
              <a:gd name="connsiteX194" fmla="*/ 2947740 w 5224115"/>
              <a:gd name="connsiteY194" fmla="*/ 3641378 h 5224165"/>
              <a:gd name="connsiteX195" fmla="*/ 2947740 w 5224115"/>
              <a:gd name="connsiteY195" fmla="*/ 3988147 h 5224165"/>
              <a:gd name="connsiteX196" fmla="*/ 4248200 w 5224115"/>
              <a:gd name="connsiteY196" fmla="*/ 3988147 h 5224165"/>
              <a:gd name="connsiteX197" fmla="*/ 4315917 w 5224115"/>
              <a:gd name="connsiteY197" fmla="*/ 4020691 h 5224165"/>
              <a:gd name="connsiteX198" fmla="*/ 4623743 w 5224115"/>
              <a:gd name="connsiteY198" fmla="*/ 4405511 h 5224165"/>
              <a:gd name="connsiteX199" fmla="*/ 4681687 w 5224115"/>
              <a:gd name="connsiteY199" fmla="*/ 4399459 h 5224165"/>
              <a:gd name="connsiteX200" fmla="*/ 4964014 w 5224115"/>
              <a:gd name="connsiteY200" fmla="*/ 4681736 h 5224165"/>
              <a:gd name="connsiteX201" fmla="*/ 4681687 w 5224115"/>
              <a:gd name="connsiteY201" fmla="*/ 4964063 h 5224165"/>
              <a:gd name="connsiteX202" fmla="*/ 4399409 w 5224115"/>
              <a:gd name="connsiteY202" fmla="*/ 4681736 h 5224165"/>
              <a:gd name="connsiteX203" fmla="*/ 4472484 w 5224115"/>
              <a:gd name="connsiteY203" fmla="*/ 4493965 h 5224165"/>
              <a:gd name="connsiteX204" fmla="*/ 4206578 w 5224115"/>
              <a:gd name="connsiteY204" fmla="*/ 4161582 h 5224165"/>
              <a:gd name="connsiteX205" fmla="*/ 2947740 w 5224115"/>
              <a:gd name="connsiteY205" fmla="*/ 4161582 h 5224165"/>
              <a:gd name="connsiteX206" fmla="*/ 2947740 w 5224115"/>
              <a:gd name="connsiteY206" fmla="*/ 4421634 h 5224165"/>
              <a:gd name="connsiteX207" fmla="*/ 3554661 w 5224115"/>
              <a:gd name="connsiteY207" fmla="*/ 4421634 h 5224165"/>
              <a:gd name="connsiteX208" fmla="*/ 3632200 w 5224115"/>
              <a:gd name="connsiteY208" fmla="*/ 4469557 h 5224165"/>
              <a:gd name="connsiteX209" fmla="*/ 3733800 w 5224115"/>
              <a:gd name="connsiteY209" fmla="*/ 4672757 h 5224165"/>
              <a:gd name="connsiteX210" fmla="*/ 3814763 w 5224115"/>
              <a:gd name="connsiteY210" fmla="*/ 4659511 h 5224165"/>
              <a:gd name="connsiteX211" fmla="*/ 4097040 w 5224115"/>
              <a:gd name="connsiteY211" fmla="*/ 4941838 h 5224165"/>
              <a:gd name="connsiteX212" fmla="*/ 3814763 w 5224115"/>
              <a:gd name="connsiteY212" fmla="*/ 5224165 h 5224165"/>
              <a:gd name="connsiteX213" fmla="*/ 3532436 w 5224115"/>
              <a:gd name="connsiteY213" fmla="*/ 4941838 h 5224165"/>
              <a:gd name="connsiteX214" fmla="*/ 3589983 w 5224115"/>
              <a:gd name="connsiteY214" fmla="*/ 4772869 h 5224165"/>
              <a:gd name="connsiteX215" fmla="*/ 3501033 w 5224115"/>
              <a:gd name="connsiteY215" fmla="*/ 4595069 h 5224165"/>
              <a:gd name="connsiteX216" fmla="*/ 2940794 w 5224115"/>
              <a:gd name="connsiteY216" fmla="*/ 4595069 h 5224165"/>
              <a:gd name="connsiteX217" fmla="*/ 2340818 w 5224115"/>
              <a:gd name="connsiteY217" fmla="*/ 5115223 h 5224165"/>
              <a:gd name="connsiteX218" fmla="*/ 1791295 w 5224115"/>
              <a:gd name="connsiteY218" fmla="*/ 4765626 h 5224165"/>
              <a:gd name="connsiteX219" fmla="*/ 1779439 w 5224115"/>
              <a:gd name="connsiteY219" fmla="*/ 4766171 h 5224165"/>
              <a:gd name="connsiteX220" fmla="*/ 1733947 w 5224115"/>
              <a:gd name="connsiteY220" fmla="*/ 4768453 h 5224165"/>
              <a:gd name="connsiteX221" fmla="*/ 1732905 w 5224115"/>
              <a:gd name="connsiteY221" fmla="*/ 4768255 h 5224165"/>
              <a:gd name="connsiteX222" fmla="*/ 1127075 w 5224115"/>
              <a:gd name="connsiteY222" fmla="*/ 4161582 h 5224165"/>
              <a:gd name="connsiteX223" fmla="*/ 1127621 w 5224115"/>
              <a:gd name="connsiteY223" fmla="*/ 4136231 h 5224165"/>
              <a:gd name="connsiteX224" fmla="*/ 953691 w 5224115"/>
              <a:gd name="connsiteY224" fmla="*/ 4161582 h 5224165"/>
              <a:gd name="connsiteX225" fmla="*/ 346770 w 5224115"/>
              <a:gd name="connsiteY225" fmla="*/ 3554661 h 5224165"/>
              <a:gd name="connsiteX226" fmla="*/ 398512 w 5224115"/>
              <a:gd name="connsiteY226" fmla="*/ 3310334 h 5224165"/>
              <a:gd name="connsiteX227" fmla="*/ 0 w 5224115"/>
              <a:gd name="connsiteY227" fmla="*/ 2557611 h 5224165"/>
              <a:gd name="connsiteX228" fmla="*/ 398512 w 5224115"/>
              <a:gd name="connsiteY228" fmla="*/ 1804938 h 5224165"/>
              <a:gd name="connsiteX229" fmla="*/ 346770 w 5224115"/>
              <a:gd name="connsiteY229" fmla="*/ 1560612 h 5224165"/>
              <a:gd name="connsiteX230" fmla="*/ 953691 w 5224115"/>
              <a:gd name="connsiteY230" fmla="*/ 953691 h 5224165"/>
              <a:gd name="connsiteX231" fmla="*/ 1127621 w 5224115"/>
              <a:gd name="connsiteY231" fmla="*/ 979041 h 5224165"/>
              <a:gd name="connsiteX232" fmla="*/ 1127075 w 5224115"/>
              <a:gd name="connsiteY232" fmla="*/ 953691 h 5224165"/>
              <a:gd name="connsiteX233" fmla="*/ 1732856 w 5224115"/>
              <a:gd name="connsiteY233" fmla="*/ 347018 h 5224165"/>
              <a:gd name="connsiteX234" fmla="*/ 1733947 w 5224115"/>
              <a:gd name="connsiteY234" fmla="*/ 346819 h 5224165"/>
              <a:gd name="connsiteX235" fmla="*/ 1779984 w 5224115"/>
              <a:gd name="connsiteY235" fmla="*/ 349151 h 5224165"/>
              <a:gd name="connsiteX236" fmla="*/ 1791295 w 5224115"/>
              <a:gd name="connsiteY236" fmla="*/ 349647 h 5224165"/>
              <a:gd name="connsiteX237" fmla="*/ 2340868 w 5224115"/>
              <a:gd name="connsiteY237" fmla="*/ 0 h 52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5224115" h="5224165">
                <a:moveTo>
                  <a:pt x="3814763" y="4832896"/>
                </a:moveTo>
                <a:cubicBezTo>
                  <a:pt x="3754686" y="4832896"/>
                  <a:pt x="3705820" y="4881761"/>
                  <a:pt x="3705820" y="4941838"/>
                </a:cubicBezTo>
                <a:cubicBezTo>
                  <a:pt x="3705820" y="5001865"/>
                  <a:pt x="3754686" y="5050731"/>
                  <a:pt x="3814763" y="5050731"/>
                </a:cubicBezTo>
                <a:cubicBezTo>
                  <a:pt x="3874790" y="5050731"/>
                  <a:pt x="3923655" y="5001865"/>
                  <a:pt x="3923655" y="4941838"/>
                </a:cubicBezTo>
                <a:cubicBezTo>
                  <a:pt x="3923655" y="4881761"/>
                  <a:pt x="3874790" y="4832896"/>
                  <a:pt x="3814763" y="4832896"/>
                </a:cubicBezTo>
                <a:close/>
                <a:moveTo>
                  <a:pt x="4681736" y="4572794"/>
                </a:moveTo>
                <a:cubicBezTo>
                  <a:pt x="4666804" y="4572794"/>
                  <a:pt x="4652516" y="4575870"/>
                  <a:pt x="4639568" y="4581327"/>
                </a:cubicBezTo>
                <a:cubicBezTo>
                  <a:pt x="4639320" y="4581476"/>
                  <a:pt x="4639122" y="4581525"/>
                  <a:pt x="4638923" y="4581674"/>
                </a:cubicBezTo>
                <a:cubicBezTo>
                  <a:pt x="4600129" y="4598343"/>
                  <a:pt x="4572794" y="4636889"/>
                  <a:pt x="4572794" y="4681736"/>
                </a:cubicBezTo>
                <a:cubicBezTo>
                  <a:pt x="4572794" y="4741813"/>
                  <a:pt x="4621659" y="4790629"/>
                  <a:pt x="4681736" y="4790629"/>
                </a:cubicBezTo>
                <a:cubicBezTo>
                  <a:pt x="4741764" y="4790629"/>
                  <a:pt x="4790629" y="4741813"/>
                  <a:pt x="4790629" y="4681736"/>
                </a:cubicBezTo>
                <a:cubicBezTo>
                  <a:pt x="4790629" y="4621659"/>
                  <a:pt x="4741764" y="4572794"/>
                  <a:pt x="4681736" y="4572794"/>
                </a:cubicBezTo>
                <a:close/>
                <a:moveTo>
                  <a:pt x="1733947" y="3337917"/>
                </a:moveTo>
                <a:cubicBezTo>
                  <a:pt x="1781820" y="3337917"/>
                  <a:pt x="1820664" y="3376712"/>
                  <a:pt x="1820664" y="3424585"/>
                </a:cubicBezTo>
                <a:cubicBezTo>
                  <a:pt x="1820664" y="3591917"/>
                  <a:pt x="1956793" y="3728045"/>
                  <a:pt x="2124075" y="3728045"/>
                </a:cubicBezTo>
                <a:cubicBezTo>
                  <a:pt x="2171948" y="3728045"/>
                  <a:pt x="2210793" y="3766840"/>
                  <a:pt x="2210793" y="3814762"/>
                </a:cubicBezTo>
                <a:cubicBezTo>
                  <a:pt x="2210793" y="3862635"/>
                  <a:pt x="2171948" y="3901430"/>
                  <a:pt x="2124075" y="3901430"/>
                </a:cubicBezTo>
                <a:cubicBezTo>
                  <a:pt x="1861146" y="3901430"/>
                  <a:pt x="1647230" y="3687514"/>
                  <a:pt x="1647230" y="3424585"/>
                </a:cubicBezTo>
                <a:cubicBezTo>
                  <a:pt x="1647230" y="3376712"/>
                  <a:pt x="1686074" y="3337917"/>
                  <a:pt x="1733947" y="3337917"/>
                </a:cubicBezTo>
                <a:close/>
                <a:moveTo>
                  <a:pt x="4941789" y="3185666"/>
                </a:moveTo>
                <a:cubicBezTo>
                  <a:pt x="4881761" y="3185666"/>
                  <a:pt x="4832896" y="3234531"/>
                  <a:pt x="4832896" y="3294559"/>
                </a:cubicBezTo>
                <a:cubicBezTo>
                  <a:pt x="4832896" y="3354636"/>
                  <a:pt x="4881761" y="3403501"/>
                  <a:pt x="4941789" y="3403501"/>
                </a:cubicBezTo>
                <a:cubicBezTo>
                  <a:pt x="5001865" y="3403501"/>
                  <a:pt x="5050731" y="3354636"/>
                  <a:pt x="5050731" y="3294559"/>
                </a:cubicBezTo>
                <a:cubicBezTo>
                  <a:pt x="5050731" y="3234531"/>
                  <a:pt x="5001865" y="3185666"/>
                  <a:pt x="4941789" y="3185666"/>
                </a:cubicBezTo>
                <a:close/>
                <a:moveTo>
                  <a:pt x="1473845" y="2839243"/>
                </a:moveTo>
                <a:cubicBezTo>
                  <a:pt x="1521718" y="2839243"/>
                  <a:pt x="1560562" y="2878087"/>
                  <a:pt x="1560562" y="2925960"/>
                </a:cubicBezTo>
                <a:cubicBezTo>
                  <a:pt x="1560562" y="2973833"/>
                  <a:pt x="1521718" y="3012628"/>
                  <a:pt x="1473845" y="3012628"/>
                </a:cubicBezTo>
                <a:cubicBezTo>
                  <a:pt x="1282650" y="3012628"/>
                  <a:pt x="1127075" y="3168252"/>
                  <a:pt x="1127075" y="3359447"/>
                </a:cubicBezTo>
                <a:lnTo>
                  <a:pt x="1127075" y="3381225"/>
                </a:lnTo>
                <a:cubicBezTo>
                  <a:pt x="1127075" y="3429148"/>
                  <a:pt x="1088231" y="3467943"/>
                  <a:pt x="1040358" y="3467943"/>
                </a:cubicBezTo>
                <a:cubicBezTo>
                  <a:pt x="992485" y="3467943"/>
                  <a:pt x="953641" y="3429148"/>
                  <a:pt x="953641" y="3381225"/>
                </a:cubicBezTo>
                <a:lnTo>
                  <a:pt x="953641" y="3359447"/>
                </a:lnTo>
                <a:cubicBezTo>
                  <a:pt x="953641" y="3072606"/>
                  <a:pt x="1187004" y="2839243"/>
                  <a:pt x="1473845" y="2839243"/>
                </a:cubicBezTo>
                <a:close/>
                <a:moveTo>
                  <a:pt x="3641328" y="2838847"/>
                </a:moveTo>
                <a:cubicBezTo>
                  <a:pt x="3581251" y="2838847"/>
                  <a:pt x="3532386" y="2887712"/>
                  <a:pt x="3532386" y="2947740"/>
                </a:cubicBezTo>
                <a:cubicBezTo>
                  <a:pt x="3532386" y="3007817"/>
                  <a:pt x="3581251" y="3056682"/>
                  <a:pt x="3641328" y="3056682"/>
                </a:cubicBezTo>
                <a:cubicBezTo>
                  <a:pt x="3701356" y="3056682"/>
                  <a:pt x="3750221" y="3007817"/>
                  <a:pt x="3750221" y="2947740"/>
                </a:cubicBezTo>
                <a:cubicBezTo>
                  <a:pt x="3750221" y="2887712"/>
                  <a:pt x="3701356" y="2838847"/>
                  <a:pt x="3641328" y="2838847"/>
                </a:cubicBezTo>
                <a:close/>
                <a:moveTo>
                  <a:pt x="4334917" y="2231926"/>
                </a:moveTo>
                <a:cubicBezTo>
                  <a:pt x="4274840" y="2231926"/>
                  <a:pt x="4225975" y="2280791"/>
                  <a:pt x="4225975" y="2340868"/>
                </a:cubicBezTo>
                <a:cubicBezTo>
                  <a:pt x="4225975" y="2400945"/>
                  <a:pt x="4274840" y="2449761"/>
                  <a:pt x="4334917" y="2449761"/>
                </a:cubicBezTo>
                <a:cubicBezTo>
                  <a:pt x="4394944" y="2449761"/>
                  <a:pt x="4443810" y="2400945"/>
                  <a:pt x="4443810" y="2340868"/>
                </a:cubicBezTo>
                <a:cubicBezTo>
                  <a:pt x="4443810" y="2280791"/>
                  <a:pt x="4394944" y="2231926"/>
                  <a:pt x="4334917" y="2231926"/>
                </a:cubicBezTo>
                <a:close/>
                <a:moveTo>
                  <a:pt x="4941789" y="1885156"/>
                </a:moveTo>
                <a:cubicBezTo>
                  <a:pt x="4881761" y="1885156"/>
                  <a:pt x="4832896" y="1934022"/>
                  <a:pt x="4832896" y="1994049"/>
                </a:cubicBezTo>
                <a:cubicBezTo>
                  <a:pt x="4832896" y="2054126"/>
                  <a:pt x="4881761" y="2102991"/>
                  <a:pt x="4941789" y="2102991"/>
                </a:cubicBezTo>
                <a:cubicBezTo>
                  <a:pt x="5001865" y="2102991"/>
                  <a:pt x="5050731" y="2054126"/>
                  <a:pt x="5050731" y="1994049"/>
                </a:cubicBezTo>
                <a:cubicBezTo>
                  <a:pt x="5050731" y="1934022"/>
                  <a:pt x="5001865" y="1885156"/>
                  <a:pt x="4941789" y="1885156"/>
                </a:cubicBezTo>
                <a:close/>
                <a:moveTo>
                  <a:pt x="953641" y="1647279"/>
                </a:moveTo>
                <a:lnTo>
                  <a:pt x="996999" y="1647279"/>
                </a:lnTo>
                <a:cubicBezTo>
                  <a:pt x="1212155" y="1647279"/>
                  <a:pt x="1387177" y="1822251"/>
                  <a:pt x="1387177" y="2037407"/>
                </a:cubicBezTo>
                <a:cubicBezTo>
                  <a:pt x="1387177" y="2252563"/>
                  <a:pt x="1212155" y="2427585"/>
                  <a:pt x="996999" y="2427585"/>
                </a:cubicBezTo>
                <a:cubicBezTo>
                  <a:pt x="949126" y="2427585"/>
                  <a:pt x="910332" y="2388741"/>
                  <a:pt x="910332" y="2340868"/>
                </a:cubicBezTo>
                <a:cubicBezTo>
                  <a:pt x="910332" y="2292995"/>
                  <a:pt x="949126" y="2254151"/>
                  <a:pt x="996999" y="2254151"/>
                </a:cubicBezTo>
                <a:cubicBezTo>
                  <a:pt x="1116508" y="2254151"/>
                  <a:pt x="1213743" y="2156916"/>
                  <a:pt x="1213743" y="2037407"/>
                </a:cubicBezTo>
                <a:cubicBezTo>
                  <a:pt x="1213743" y="1917898"/>
                  <a:pt x="1116508" y="1820664"/>
                  <a:pt x="996999" y="1820664"/>
                </a:cubicBezTo>
                <a:lnTo>
                  <a:pt x="953641" y="1820664"/>
                </a:lnTo>
                <a:cubicBezTo>
                  <a:pt x="905768" y="1820664"/>
                  <a:pt x="866973" y="1781869"/>
                  <a:pt x="866973" y="1733996"/>
                </a:cubicBezTo>
                <a:cubicBezTo>
                  <a:pt x="866973" y="1686074"/>
                  <a:pt x="905768" y="1647279"/>
                  <a:pt x="953641" y="1647279"/>
                </a:cubicBezTo>
                <a:close/>
                <a:moveTo>
                  <a:pt x="1994049" y="1300460"/>
                </a:moveTo>
                <a:cubicBezTo>
                  <a:pt x="2041922" y="1300460"/>
                  <a:pt x="2080766" y="1339304"/>
                  <a:pt x="2080766" y="1387177"/>
                </a:cubicBezTo>
                <a:cubicBezTo>
                  <a:pt x="2080766" y="1578372"/>
                  <a:pt x="1925142" y="1733996"/>
                  <a:pt x="1733947" y="1733996"/>
                </a:cubicBezTo>
                <a:cubicBezTo>
                  <a:pt x="1686074" y="1733996"/>
                  <a:pt x="1647230" y="1695152"/>
                  <a:pt x="1647230" y="1647279"/>
                </a:cubicBezTo>
                <a:cubicBezTo>
                  <a:pt x="1647230" y="1599406"/>
                  <a:pt x="1686074" y="1560562"/>
                  <a:pt x="1733947" y="1560562"/>
                </a:cubicBezTo>
                <a:cubicBezTo>
                  <a:pt x="1829594" y="1560562"/>
                  <a:pt x="1907332" y="1482824"/>
                  <a:pt x="1907332" y="1387177"/>
                </a:cubicBezTo>
                <a:cubicBezTo>
                  <a:pt x="1907332" y="1339304"/>
                  <a:pt x="1946176" y="1300460"/>
                  <a:pt x="1994049" y="1300460"/>
                </a:cubicBezTo>
                <a:close/>
                <a:moveTo>
                  <a:pt x="4681687" y="497979"/>
                </a:moveTo>
                <a:cubicBezTo>
                  <a:pt x="4621659" y="497979"/>
                  <a:pt x="4572794" y="546844"/>
                  <a:pt x="4572794" y="606872"/>
                </a:cubicBezTo>
                <a:cubicBezTo>
                  <a:pt x="4572794" y="666948"/>
                  <a:pt x="4621659" y="715814"/>
                  <a:pt x="4681687" y="715814"/>
                </a:cubicBezTo>
                <a:cubicBezTo>
                  <a:pt x="4741764" y="715814"/>
                  <a:pt x="4790629" y="666948"/>
                  <a:pt x="4790629" y="606872"/>
                </a:cubicBezTo>
                <a:cubicBezTo>
                  <a:pt x="4790629" y="546844"/>
                  <a:pt x="4741764" y="497979"/>
                  <a:pt x="4681687" y="497979"/>
                </a:cubicBezTo>
                <a:close/>
                <a:moveTo>
                  <a:pt x="3814713" y="237877"/>
                </a:moveTo>
                <a:cubicBezTo>
                  <a:pt x="3754636" y="237877"/>
                  <a:pt x="3705820" y="286742"/>
                  <a:pt x="3705820" y="346819"/>
                </a:cubicBezTo>
                <a:cubicBezTo>
                  <a:pt x="3705820" y="406846"/>
                  <a:pt x="3754636" y="455712"/>
                  <a:pt x="3814713" y="455712"/>
                </a:cubicBezTo>
                <a:cubicBezTo>
                  <a:pt x="3874790" y="455712"/>
                  <a:pt x="3923655" y="406846"/>
                  <a:pt x="3923655" y="346819"/>
                </a:cubicBezTo>
                <a:cubicBezTo>
                  <a:pt x="3923655" y="286742"/>
                  <a:pt x="3874790" y="237877"/>
                  <a:pt x="3814713" y="237877"/>
                </a:cubicBezTo>
                <a:close/>
                <a:moveTo>
                  <a:pt x="2340868" y="173385"/>
                </a:moveTo>
                <a:cubicBezTo>
                  <a:pt x="2182565" y="173385"/>
                  <a:pt x="2041079" y="259159"/>
                  <a:pt x="1965176" y="392807"/>
                </a:cubicBezTo>
                <a:cubicBezTo>
                  <a:pt x="2185392" y="483939"/>
                  <a:pt x="2340868" y="700931"/>
                  <a:pt x="2340868" y="953691"/>
                </a:cubicBezTo>
                <a:cubicBezTo>
                  <a:pt x="2340868" y="1001564"/>
                  <a:pt x="2302024" y="1040408"/>
                  <a:pt x="2254151" y="1040408"/>
                </a:cubicBezTo>
                <a:cubicBezTo>
                  <a:pt x="2206278" y="1040408"/>
                  <a:pt x="2167483" y="1001564"/>
                  <a:pt x="2167483" y="953691"/>
                </a:cubicBezTo>
                <a:cubicBezTo>
                  <a:pt x="2167483" y="745976"/>
                  <a:pt x="2020441" y="572294"/>
                  <a:pt x="1825129" y="530225"/>
                </a:cubicBezTo>
                <a:cubicBezTo>
                  <a:pt x="1820416" y="529233"/>
                  <a:pt x="1815852" y="528836"/>
                  <a:pt x="1811139" y="527993"/>
                </a:cubicBezTo>
                <a:cubicBezTo>
                  <a:pt x="1788071" y="523825"/>
                  <a:pt x="1764506" y="521196"/>
                  <a:pt x="1740347" y="520849"/>
                </a:cubicBezTo>
                <a:cubicBezTo>
                  <a:pt x="1498799" y="516186"/>
                  <a:pt x="1300460" y="712688"/>
                  <a:pt x="1300460" y="953691"/>
                </a:cubicBezTo>
                <a:cubicBezTo>
                  <a:pt x="1300460" y="1002903"/>
                  <a:pt x="1309241" y="1052165"/>
                  <a:pt x="1326456" y="1100187"/>
                </a:cubicBezTo>
                <a:cubicBezTo>
                  <a:pt x="1339156" y="1135459"/>
                  <a:pt x="1327696" y="1174948"/>
                  <a:pt x="1298029" y="1197967"/>
                </a:cubicBezTo>
                <a:cubicBezTo>
                  <a:pt x="1268413" y="1221085"/>
                  <a:pt x="1227286" y="1222226"/>
                  <a:pt x="1196281" y="1201291"/>
                </a:cubicBezTo>
                <a:cubicBezTo>
                  <a:pt x="1124595" y="1152723"/>
                  <a:pt x="1040706" y="1127075"/>
                  <a:pt x="953691" y="1127075"/>
                </a:cubicBezTo>
                <a:cubicBezTo>
                  <a:pt x="714673" y="1127075"/>
                  <a:pt x="520204" y="1321594"/>
                  <a:pt x="520204" y="1560562"/>
                </a:cubicBezTo>
                <a:cubicBezTo>
                  <a:pt x="520204" y="1641525"/>
                  <a:pt x="543123" y="1720900"/>
                  <a:pt x="586532" y="1790154"/>
                </a:cubicBezTo>
                <a:cubicBezTo>
                  <a:pt x="599182" y="1810345"/>
                  <a:pt x="603002" y="1834852"/>
                  <a:pt x="597049" y="1857921"/>
                </a:cubicBezTo>
                <a:cubicBezTo>
                  <a:pt x="591046" y="1880989"/>
                  <a:pt x="575816" y="1900585"/>
                  <a:pt x="554980" y="1912094"/>
                </a:cubicBezTo>
                <a:cubicBezTo>
                  <a:pt x="319633" y="2041972"/>
                  <a:pt x="173434" y="2289324"/>
                  <a:pt x="173434" y="2557611"/>
                </a:cubicBezTo>
                <a:cubicBezTo>
                  <a:pt x="173434" y="2825899"/>
                  <a:pt x="319633" y="3073251"/>
                  <a:pt x="554980" y="3203129"/>
                </a:cubicBezTo>
                <a:cubicBezTo>
                  <a:pt x="575816" y="3214638"/>
                  <a:pt x="591046" y="3234184"/>
                  <a:pt x="597049" y="3257302"/>
                </a:cubicBezTo>
                <a:cubicBezTo>
                  <a:pt x="603002" y="3280370"/>
                  <a:pt x="599182" y="3304877"/>
                  <a:pt x="586532" y="3325068"/>
                </a:cubicBezTo>
                <a:cubicBezTo>
                  <a:pt x="543123" y="3394323"/>
                  <a:pt x="520204" y="3473698"/>
                  <a:pt x="520204" y="3554661"/>
                </a:cubicBezTo>
                <a:cubicBezTo>
                  <a:pt x="520204" y="3793629"/>
                  <a:pt x="714673" y="3988147"/>
                  <a:pt x="953691" y="3988147"/>
                </a:cubicBezTo>
                <a:cubicBezTo>
                  <a:pt x="1040656" y="3988147"/>
                  <a:pt x="1124545" y="3962499"/>
                  <a:pt x="1196281" y="3913932"/>
                </a:cubicBezTo>
                <a:cubicBezTo>
                  <a:pt x="1227286" y="3892897"/>
                  <a:pt x="1268413" y="3894138"/>
                  <a:pt x="1298029" y="3917256"/>
                </a:cubicBezTo>
                <a:cubicBezTo>
                  <a:pt x="1327696" y="3940274"/>
                  <a:pt x="1339156" y="3979763"/>
                  <a:pt x="1326456" y="4015036"/>
                </a:cubicBezTo>
                <a:cubicBezTo>
                  <a:pt x="1309241" y="4063058"/>
                  <a:pt x="1300460" y="4112320"/>
                  <a:pt x="1300460" y="4161532"/>
                </a:cubicBezTo>
                <a:cubicBezTo>
                  <a:pt x="1300460" y="4402287"/>
                  <a:pt x="1498451" y="4598839"/>
                  <a:pt x="1739602" y="4594473"/>
                </a:cubicBezTo>
                <a:cubicBezTo>
                  <a:pt x="1764109" y="4594126"/>
                  <a:pt x="1787922" y="4591497"/>
                  <a:pt x="1811288" y="4587230"/>
                </a:cubicBezTo>
                <a:cubicBezTo>
                  <a:pt x="1815902" y="4586387"/>
                  <a:pt x="1820466" y="4585990"/>
                  <a:pt x="1825129" y="4584998"/>
                </a:cubicBezTo>
                <a:cubicBezTo>
                  <a:pt x="2020441" y="4542929"/>
                  <a:pt x="2167434" y="4369247"/>
                  <a:pt x="2167434" y="4161532"/>
                </a:cubicBezTo>
                <a:cubicBezTo>
                  <a:pt x="2167434" y="4113659"/>
                  <a:pt x="2206278" y="4074815"/>
                  <a:pt x="2254151" y="4074815"/>
                </a:cubicBezTo>
                <a:cubicBezTo>
                  <a:pt x="2302024" y="4074815"/>
                  <a:pt x="2340818" y="4113659"/>
                  <a:pt x="2340818" y="4161532"/>
                </a:cubicBezTo>
                <a:cubicBezTo>
                  <a:pt x="2340818" y="4414292"/>
                  <a:pt x="2185392" y="4631283"/>
                  <a:pt x="1965176" y="4722416"/>
                </a:cubicBezTo>
                <a:cubicBezTo>
                  <a:pt x="2041079" y="4856064"/>
                  <a:pt x="2182515" y="4941838"/>
                  <a:pt x="2340818" y="4941838"/>
                </a:cubicBezTo>
                <a:cubicBezTo>
                  <a:pt x="2579886" y="4941838"/>
                  <a:pt x="2774355" y="4747369"/>
                  <a:pt x="2774355" y="4508351"/>
                </a:cubicBezTo>
                <a:lnTo>
                  <a:pt x="2774355" y="3381226"/>
                </a:lnTo>
                <a:lnTo>
                  <a:pt x="2578447" y="3381226"/>
                </a:lnTo>
                <a:cubicBezTo>
                  <a:pt x="2399606" y="3381226"/>
                  <a:pt x="2254151" y="3235772"/>
                  <a:pt x="2254151" y="3056979"/>
                </a:cubicBezTo>
                <a:cubicBezTo>
                  <a:pt x="2254151" y="2853383"/>
                  <a:pt x="2088505" y="2687638"/>
                  <a:pt x="1884859" y="2687638"/>
                </a:cubicBezTo>
                <a:lnTo>
                  <a:pt x="1820664" y="2687638"/>
                </a:lnTo>
                <a:cubicBezTo>
                  <a:pt x="1772791" y="2687638"/>
                  <a:pt x="1733947" y="2648843"/>
                  <a:pt x="1733947" y="2600970"/>
                </a:cubicBezTo>
                <a:cubicBezTo>
                  <a:pt x="1733947" y="2553097"/>
                  <a:pt x="1772791" y="2514253"/>
                  <a:pt x="1820664" y="2514253"/>
                </a:cubicBezTo>
                <a:lnTo>
                  <a:pt x="1884859" y="2514253"/>
                </a:lnTo>
                <a:cubicBezTo>
                  <a:pt x="2184102" y="2514253"/>
                  <a:pt x="2427536" y="2757736"/>
                  <a:pt x="2427536" y="3056979"/>
                </a:cubicBezTo>
                <a:cubicBezTo>
                  <a:pt x="2427536" y="3140174"/>
                  <a:pt x="2495252" y="3207842"/>
                  <a:pt x="2578447" y="3207842"/>
                </a:cubicBezTo>
                <a:lnTo>
                  <a:pt x="2774355" y="3207842"/>
                </a:lnTo>
                <a:lnTo>
                  <a:pt x="2774355" y="2427585"/>
                </a:lnTo>
                <a:lnTo>
                  <a:pt x="2600970" y="2427585"/>
                </a:lnTo>
                <a:cubicBezTo>
                  <a:pt x="2361952" y="2427585"/>
                  <a:pt x="2167483" y="2233067"/>
                  <a:pt x="2167483" y="1994049"/>
                </a:cubicBezTo>
                <a:cubicBezTo>
                  <a:pt x="2167483" y="1946176"/>
                  <a:pt x="2206278" y="1907381"/>
                  <a:pt x="2254151" y="1907381"/>
                </a:cubicBezTo>
                <a:cubicBezTo>
                  <a:pt x="2302024" y="1907381"/>
                  <a:pt x="2340868" y="1946176"/>
                  <a:pt x="2340868" y="1994049"/>
                </a:cubicBezTo>
                <a:cubicBezTo>
                  <a:pt x="2340868" y="2137470"/>
                  <a:pt x="2457549" y="2254151"/>
                  <a:pt x="2600970" y="2254151"/>
                </a:cubicBezTo>
                <a:lnTo>
                  <a:pt x="2774355" y="2254151"/>
                </a:lnTo>
                <a:lnTo>
                  <a:pt x="2774355" y="1773039"/>
                </a:lnTo>
                <a:cubicBezTo>
                  <a:pt x="2768253" y="1761182"/>
                  <a:pt x="2763937" y="1748234"/>
                  <a:pt x="2763937" y="1733997"/>
                </a:cubicBezTo>
                <a:cubicBezTo>
                  <a:pt x="2763937" y="1719709"/>
                  <a:pt x="2768253" y="1706761"/>
                  <a:pt x="2774355" y="1694904"/>
                </a:cubicBezTo>
                <a:lnTo>
                  <a:pt x="2774355" y="606872"/>
                </a:lnTo>
                <a:cubicBezTo>
                  <a:pt x="2774355" y="367903"/>
                  <a:pt x="2579886" y="173385"/>
                  <a:pt x="2340868" y="173385"/>
                </a:cubicBezTo>
                <a:close/>
                <a:moveTo>
                  <a:pt x="2340868" y="0"/>
                </a:moveTo>
                <a:cubicBezTo>
                  <a:pt x="2675483" y="0"/>
                  <a:pt x="2947740" y="272256"/>
                  <a:pt x="2947740" y="606872"/>
                </a:cubicBezTo>
                <a:lnTo>
                  <a:pt x="2947740" y="693589"/>
                </a:lnTo>
                <a:lnTo>
                  <a:pt x="3501033" y="693589"/>
                </a:lnTo>
                <a:lnTo>
                  <a:pt x="3589983" y="515739"/>
                </a:lnTo>
                <a:cubicBezTo>
                  <a:pt x="3554363" y="468511"/>
                  <a:pt x="3532436" y="410369"/>
                  <a:pt x="3532436" y="346819"/>
                </a:cubicBezTo>
                <a:cubicBezTo>
                  <a:pt x="3532436" y="191145"/>
                  <a:pt x="3659088" y="64492"/>
                  <a:pt x="3814763" y="64492"/>
                </a:cubicBezTo>
                <a:cubicBezTo>
                  <a:pt x="3970387" y="64492"/>
                  <a:pt x="4097040" y="191145"/>
                  <a:pt x="4097040" y="346819"/>
                </a:cubicBezTo>
                <a:cubicBezTo>
                  <a:pt x="4097040" y="502444"/>
                  <a:pt x="3970387" y="629097"/>
                  <a:pt x="3814763" y="629097"/>
                </a:cubicBezTo>
                <a:cubicBezTo>
                  <a:pt x="3786436" y="629097"/>
                  <a:pt x="3759597" y="623689"/>
                  <a:pt x="3733800" y="615851"/>
                </a:cubicBezTo>
                <a:lnTo>
                  <a:pt x="3632200" y="819051"/>
                </a:lnTo>
                <a:cubicBezTo>
                  <a:pt x="3617516" y="848469"/>
                  <a:pt x="3587502" y="866973"/>
                  <a:pt x="3554661" y="866973"/>
                </a:cubicBezTo>
                <a:lnTo>
                  <a:pt x="2947740" y="866973"/>
                </a:lnTo>
                <a:lnTo>
                  <a:pt x="2947740" y="1127075"/>
                </a:lnTo>
                <a:lnTo>
                  <a:pt x="4206578" y="1127075"/>
                </a:lnTo>
                <a:lnTo>
                  <a:pt x="4472484" y="794693"/>
                </a:lnTo>
                <a:cubicBezTo>
                  <a:pt x="4427538" y="744637"/>
                  <a:pt x="4399409" y="679252"/>
                  <a:pt x="4399409" y="606872"/>
                </a:cubicBezTo>
                <a:cubicBezTo>
                  <a:pt x="4399409" y="451247"/>
                  <a:pt x="4526062" y="324594"/>
                  <a:pt x="4681687" y="324594"/>
                </a:cubicBezTo>
                <a:cubicBezTo>
                  <a:pt x="4837361" y="324594"/>
                  <a:pt x="4964014" y="451247"/>
                  <a:pt x="4964014" y="606872"/>
                </a:cubicBezTo>
                <a:cubicBezTo>
                  <a:pt x="4964014" y="762546"/>
                  <a:pt x="4837361" y="889198"/>
                  <a:pt x="4681687" y="889198"/>
                </a:cubicBezTo>
                <a:cubicBezTo>
                  <a:pt x="4661843" y="889198"/>
                  <a:pt x="4642495" y="887016"/>
                  <a:pt x="4623743" y="883097"/>
                </a:cubicBezTo>
                <a:lnTo>
                  <a:pt x="4315917" y="1267916"/>
                </a:lnTo>
                <a:cubicBezTo>
                  <a:pt x="4299446" y="1288504"/>
                  <a:pt x="4274542" y="1300460"/>
                  <a:pt x="4248200" y="1300460"/>
                </a:cubicBezTo>
                <a:lnTo>
                  <a:pt x="2947740" y="1300460"/>
                </a:lnTo>
                <a:lnTo>
                  <a:pt x="2947740" y="1647279"/>
                </a:lnTo>
                <a:lnTo>
                  <a:pt x="4508302" y="1647279"/>
                </a:lnTo>
                <a:cubicBezTo>
                  <a:pt x="4524028" y="1647279"/>
                  <a:pt x="4539407" y="1651546"/>
                  <a:pt x="4552950" y="1659632"/>
                </a:cubicBezTo>
                <a:lnTo>
                  <a:pt x="4757242" y="1782217"/>
                </a:lnTo>
                <a:cubicBezTo>
                  <a:pt x="4806851" y="1738908"/>
                  <a:pt x="4870946" y="1711772"/>
                  <a:pt x="4941789" y="1711772"/>
                </a:cubicBezTo>
                <a:cubicBezTo>
                  <a:pt x="5097463" y="1711772"/>
                  <a:pt x="5224115" y="1838424"/>
                  <a:pt x="5224115" y="1994049"/>
                </a:cubicBezTo>
                <a:cubicBezTo>
                  <a:pt x="5224115" y="2149723"/>
                  <a:pt x="5097463" y="2276376"/>
                  <a:pt x="4941789" y="2276376"/>
                </a:cubicBezTo>
                <a:cubicBezTo>
                  <a:pt x="4786164" y="2276376"/>
                  <a:pt x="4659511" y="2149723"/>
                  <a:pt x="4659511" y="1994049"/>
                </a:cubicBezTo>
                <a:cubicBezTo>
                  <a:pt x="4659511" y="1972122"/>
                  <a:pt x="4662587" y="1950988"/>
                  <a:pt x="4667349" y="1930499"/>
                </a:cubicBezTo>
                <a:lnTo>
                  <a:pt x="4484291" y="1820664"/>
                </a:lnTo>
                <a:lnTo>
                  <a:pt x="2947740" y="1820664"/>
                </a:lnTo>
                <a:lnTo>
                  <a:pt x="2947740" y="2254151"/>
                </a:lnTo>
                <a:lnTo>
                  <a:pt x="4067622" y="2254151"/>
                </a:lnTo>
                <a:cubicBezTo>
                  <a:pt x="4104481" y="2141091"/>
                  <a:pt x="4209653" y="2058541"/>
                  <a:pt x="4334917" y="2058541"/>
                </a:cubicBezTo>
                <a:cubicBezTo>
                  <a:pt x="4490542" y="2058541"/>
                  <a:pt x="4617244" y="2185194"/>
                  <a:pt x="4617244" y="2340868"/>
                </a:cubicBezTo>
                <a:cubicBezTo>
                  <a:pt x="4617244" y="2496493"/>
                  <a:pt x="4490591" y="2623195"/>
                  <a:pt x="4334917" y="2623195"/>
                </a:cubicBezTo>
                <a:cubicBezTo>
                  <a:pt x="4209703" y="2623195"/>
                  <a:pt x="4104481" y="2540645"/>
                  <a:pt x="4067622" y="2427585"/>
                </a:cubicBezTo>
                <a:lnTo>
                  <a:pt x="2947740" y="2427585"/>
                </a:lnTo>
                <a:lnTo>
                  <a:pt x="2947740" y="2861072"/>
                </a:lnTo>
                <a:lnTo>
                  <a:pt x="3374033" y="2861072"/>
                </a:lnTo>
                <a:cubicBezTo>
                  <a:pt x="3410893" y="2747963"/>
                  <a:pt x="3516065" y="2665462"/>
                  <a:pt x="3641328" y="2665462"/>
                </a:cubicBezTo>
                <a:cubicBezTo>
                  <a:pt x="3796953" y="2665462"/>
                  <a:pt x="3923655" y="2792115"/>
                  <a:pt x="3923655" y="2947740"/>
                </a:cubicBezTo>
                <a:cubicBezTo>
                  <a:pt x="3923655" y="3103414"/>
                  <a:pt x="3797002" y="3230067"/>
                  <a:pt x="3641328" y="3230067"/>
                </a:cubicBezTo>
                <a:cubicBezTo>
                  <a:pt x="3516114" y="3230067"/>
                  <a:pt x="3410893" y="3147566"/>
                  <a:pt x="3374033" y="3034457"/>
                </a:cubicBezTo>
                <a:lnTo>
                  <a:pt x="2947740" y="3034457"/>
                </a:lnTo>
                <a:lnTo>
                  <a:pt x="2947740" y="3467943"/>
                </a:lnTo>
                <a:lnTo>
                  <a:pt x="4484291" y="3467943"/>
                </a:lnTo>
                <a:lnTo>
                  <a:pt x="4667349" y="3358158"/>
                </a:lnTo>
                <a:cubicBezTo>
                  <a:pt x="4662587" y="3337620"/>
                  <a:pt x="4659511" y="3316486"/>
                  <a:pt x="4659511" y="3294559"/>
                </a:cubicBezTo>
                <a:cubicBezTo>
                  <a:pt x="4659511" y="3138884"/>
                  <a:pt x="4786114" y="3012232"/>
                  <a:pt x="4941789" y="3012232"/>
                </a:cubicBezTo>
                <a:cubicBezTo>
                  <a:pt x="5097463" y="3012232"/>
                  <a:pt x="5224115" y="3138934"/>
                  <a:pt x="5224115" y="3294559"/>
                </a:cubicBezTo>
                <a:cubicBezTo>
                  <a:pt x="5224115" y="3450233"/>
                  <a:pt x="5097463" y="3576886"/>
                  <a:pt x="4941789" y="3576886"/>
                </a:cubicBezTo>
                <a:cubicBezTo>
                  <a:pt x="4870946" y="3576886"/>
                  <a:pt x="4806851" y="3549749"/>
                  <a:pt x="4757242" y="3506440"/>
                </a:cubicBezTo>
                <a:lnTo>
                  <a:pt x="4552950" y="3629025"/>
                </a:lnTo>
                <a:cubicBezTo>
                  <a:pt x="4539407" y="3637111"/>
                  <a:pt x="4524028" y="3641378"/>
                  <a:pt x="4508302" y="3641378"/>
                </a:cubicBezTo>
                <a:lnTo>
                  <a:pt x="2947740" y="3641378"/>
                </a:lnTo>
                <a:lnTo>
                  <a:pt x="2947740" y="3988147"/>
                </a:lnTo>
                <a:lnTo>
                  <a:pt x="4248200" y="3988147"/>
                </a:lnTo>
                <a:cubicBezTo>
                  <a:pt x="4274542" y="3988147"/>
                  <a:pt x="4299446" y="4000153"/>
                  <a:pt x="4315917" y="4020691"/>
                </a:cubicBezTo>
                <a:lnTo>
                  <a:pt x="4623743" y="4405511"/>
                </a:lnTo>
                <a:cubicBezTo>
                  <a:pt x="4642495" y="4401592"/>
                  <a:pt x="4661843" y="4399459"/>
                  <a:pt x="4681687" y="4399459"/>
                </a:cubicBezTo>
                <a:cubicBezTo>
                  <a:pt x="4837361" y="4399459"/>
                  <a:pt x="4964014" y="4526112"/>
                  <a:pt x="4964014" y="4681736"/>
                </a:cubicBezTo>
                <a:cubicBezTo>
                  <a:pt x="4964014" y="4837410"/>
                  <a:pt x="4837361" y="4964063"/>
                  <a:pt x="4681687" y="4964063"/>
                </a:cubicBezTo>
                <a:cubicBezTo>
                  <a:pt x="4526062" y="4964063"/>
                  <a:pt x="4399409" y="4837410"/>
                  <a:pt x="4399409" y="4681736"/>
                </a:cubicBezTo>
                <a:cubicBezTo>
                  <a:pt x="4399409" y="4609356"/>
                  <a:pt x="4427587" y="4543971"/>
                  <a:pt x="4472484" y="4493965"/>
                </a:cubicBezTo>
                <a:lnTo>
                  <a:pt x="4206578" y="4161582"/>
                </a:lnTo>
                <a:lnTo>
                  <a:pt x="2947740" y="4161582"/>
                </a:lnTo>
                <a:lnTo>
                  <a:pt x="2947740" y="4421634"/>
                </a:lnTo>
                <a:lnTo>
                  <a:pt x="3554661" y="4421634"/>
                </a:lnTo>
                <a:cubicBezTo>
                  <a:pt x="3587502" y="4421634"/>
                  <a:pt x="3617516" y="4440188"/>
                  <a:pt x="3632200" y="4469557"/>
                </a:cubicBezTo>
                <a:lnTo>
                  <a:pt x="3733800" y="4672757"/>
                </a:lnTo>
                <a:cubicBezTo>
                  <a:pt x="3759597" y="4665018"/>
                  <a:pt x="3786386" y="4659511"/>
                  <a:pt x="3814763" y="4659511"/>
                </a:cubicBezTo>
                <a:cubicBezTo>
                  <a:pt x="3970387" y="4659511"/>
                  <a:pt x="4097040" y="4786214"/>
                  <a:pt x="4097040" y="4941838"/>
                </a:cubicBezTo>
                <a:cubicBezTo>
                  <a:pt x="4097040" y="5097512"/>
                  <a:pt x="3970387" y="5224165"/>
                  <a:pt x="3814763" y="5224165"/>
                </a:cubicBezTo>
                <a:cubicBezTo>
                  <a:pt x="3659088" y="5224165"/>
                  <a:pt x="3532436" y="5097512"/>
                  <a:pt x="3532436" y="4941838"/>
                </a:cubicBezTo>
                <a:cubicBezTo>
                  <a:pt x="3532436" y="4878239"/>
                  <a:pt x="3554363" y="4820146"/>
                  <a:pt x="3589983" y="4772869"/>
                </a:cubicBezTo>
                <a:lnTo>
                  <a:pt x="3501033" y="4595069"/>
                </a:lnTo>
                <a:lnTo>
                  <a:pt x="2940794" y="4595069"/>
                </a:lnTo>
                <a:cubicBezTo>
                  <a:pt x="2898527" y="4888657"/>
                  <a:pt x="2645966" y="5115223"/>
                  <a:pt x="2340818" y="5115223"/>
                </a:cubicBezTo>
                <a:cubicBezTo>
                  <a:pt x="2102445" y="5115223"/>
                  <a:pt x="1890068" y="4977458"/>
                  <a:pt x="1791295" y="4765626"/>
                </a:cubicBezTo>
                <a:cubicBezTo>
                  <a:pt x="1787277" y="4766023"/>
                  <a:pt x="1783407" y="4765824"/>
                  <a:pt x="1779439" y="4766171"/>
                </a:cubicBezTo>
                <a:cubicBezTo>
                  <a:pt x="1764357" y="4767263"/>
                  <a:pt x="1749326" y="4768453"/>
                  <a:pt x="1733947" y="4768453"/>
                </a:cubicBezTo>
                <a:cubicBezTo>
                  <a:pt x="1733600" y="4768453"/>
                  <a:pt x="1733302" y="4768255"/>
                  <a:pt x="1732905" y="4768255"/>
                </a:cubicBezTo>
                <a:cubicBezTo>
                  <a:pt x="1399332" y="4769545"/>
                  <a:pt x="1127125" y="4495850"/>
                  <a:pt x="1127075" y="4161582"/>
                </a:cubicBezTo>
                <a:cubicBezTo>
                  <a:pt x="1127075" y="4153148"/>
                  <a:pt x="1127224" y="4144715"/>
                  <a:pt x="1127621" y="4136231"/>
                </a:cubicBezTo>
                <a:cubicBezTo>
                  <a:pt x="1071662" y="4152999"/>
                  <a:pt x="1013172" y="4161582"/>
                  <a:pt x="953691" y="4161582"/>
                </a:cubicBezTo>
                <a:cubicBezTo>
                  <a:pt x="619026" y="4161582"/>
                  <a:pt x="346770" y="3889326"/>
                  <a:pt x="346770" y="3554661"/>
                </a:cubicBezTo>
                <a:cubicBezTo>
                  <a:pt x="346770" y="3470325"/>
                  <a:pt x="364530" y="3387229"/>
                  <a:pt x="398512" y="3310334"/>
                </a:cubicBezTo>
                <a:cubicBezTo>
                  <a:pt x="150763" y="3141712"/>
                  <a:pt x="0" y="2860477"/>
                  <a:pt x="0" y="2557611"/>
                </a:cubicBezTo>
                <a:cubicBezTo>
                  <a:pt x="0" y="2254796"/>
                  <a:pt x="150763" y="1973560"/>
                  <a:pt x="398512" y="1804938"/>
                </a:cubicBezTo>
                <a:cubicBezTo>
                  <a:pt x="364530" y="1728093"/>
                  <a:pt x="346770" y="1644997"/>
                  <a:pt x="346770" y="1560612"/>
                </a:cubicBezTo>
                <a:cubicBezTo>
                  <a:pt x="346770" y="1225947"/>
                  <a:pt x="619026" y="953691"/>
                  <a:pt x="953691" y="953691"/>
                </a:cubicBezTo>
                <a:cubicBezTo>
                  <a:pt x="1013172" y="953691"/>
                  <a:pt x="1071662" y="962323"/>
                  <a:pt x="1127621" y="979041"/>
                </a:cubicBezTo>
                <a:cubicBezTo>
                  <a:pt x="1127274" y="970558"/>
                  <a:pt x="1127075" y="962124"/>
                  <a:pt x="1127075" y="953691"/>
                </a:cubicBezTo>
                <a:cubicBezTo>
                  <a:pt x="1127125" y="619472"/>
                  <a:pt x="1399034" y="345827"/>
                  <a:pt x="1732856" y="347018"/>
                </a:cubicBezTo>
                <a:cubicBezTo>
                  <a:pt x="1733252" y="347018"/>
                  <a:pt x="1733600" y="346819"/>
                  <a:pt x="1733947" y="346819"/>
                </a:cubicBezTo>
                <a:cubicBezTo>
                  <a:pt x="1749524" y="346819"/>
                  <a:pt x="1764754" y="348010"/>
                  <a:pt x="1779984" y="349151"/>
                </a:cubicBezTo>
                <a:cubicBezTo>
                  <a:pt x="1783804" y="349448"/>
                  <a:pt x="1787475" y="349250"/>
                  <a:pt x="1791295" y="349647"/>
                </a:cubicBezTo>
                <a:cubicBezTo>
                  <a:pt x="1890068" y="137765"/>
                  <a:pt x="2102495" y="0"/>
                  <a:pt x="2340868" y="0"/>
                </a:cubicBezTo>
                <a:close/>
              </a:path>
            </a:pathLst>
          </a:custGeom>
          <a:gradFill>
            <a:gsLst>
              <a:gs pos="85000">
                <a:schemeClr val="accent1">
                  <a:lumMod val="20000"/>
                  <a:lumOff val="80000"/>
                </a:schemeClr>
              </a:gs>
              <a:gs pos="12000">
                <a:schemeClr val="accent1">
                  <a:lumMod val="0"/>
                  <a:lumOff val="100000"/>
                </a:schemeClr>
              </a:gs>
            </a:gsLst>
            <a:lin ang="27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cs typeface="+mn-cs"/>
            </a:endParaRPr>
          </a:p>
        </p:txBody>
      </p:sp>
      <p:sp>
        <p:nvSpPr>
          <p:cNvPr id="58" name="任意多边形: 形状 57"/>
          <p:cNvSpPr/>
          <p:nvPr/>
        </p:nvSpPr>
        <p:spPr>
          <a:xfrm>
            <a:off x="10499281" y="1213049"/>
            <a:ext cx="846007" cy="846097"/>
          </a:xfrm>
          <a:custGeom>
            <a:avLst/>
            <a:gdLst>
              <a:gd name="connsiteX0" fmla="*/ 762463 w 4469842"/>
              <a:gd name="connsiteY0" fmla="*/ 4063923 h 4470324"/>
              <a:gd name="connsiteX1" fmla="*/ 762458 w 4469842"/>
              <a:gd name="connsiteY1" fmla="*/ 4063924 h 4470324"/>
              <a:gd name="connsiteX2" fmla="*/ 356058 w 4469842"/>
              <a:gd name="connsiteY2" fmla="*/ 4063924 h 4470324"/>
              <a:gd name="connsiteX3" fmla="*/ 102058 w 4469842"/>
              <a:gd name="connsiteY3" fmla="*/ 4317924 h 4470324"/>
              <a:gd name="connsiteX4" fmla="*/ 102058 w 4469842"/>
              <a:gd name="connsiteY4" fmla="*/ 4368724 h 4470324"/>
              <a:gd name="connsiteX5" fmla="*/ 2946858 w 4469842"/>
              <a:gd name="connsiteY5" fmla="*/ 4368724 h 4470324"/>
              <a:gd name="connsiteX6" fmla="*/ 2946858 w 4469842"/>
              <a:gd name="connsiteY6" fmla="*/ 4317924 h 4470324"/>
              <a:gd name="connsiteX7" fmla="*/ 2692858 w 4469842"/>
              <a:gd name="connsiteY7" fmla="*/ 4063924 h 4470324"/>
              <a:gd name="connsiteX8" fmla="*/ 2286458 w 4469842"/>
              <a:gd name="connsiteY8" fmla="*/ 4063924 h 4470324"/>
              <a:gd name="connsiteX9" fmla="*/ 2286453 w 4469842"/>
              <a:gd name="connsiteY9" fmla="*/ 4063923 h 4470324"/>
              <a:gd name="connsiteX10" fmla="*/ 1090971 w 4469842"/>
              <a:gd name="connsiteY10" fmla="*/ 3258576 h 4470324"/>
              <a:gd name="connsiteX11" fmla="*/ 834594 w 4469842"/>
              <a:gd name="connsiteY11" fmla="*/ 3962323 h 4470324"/>
              <a:gd name="connsiteX12" fmla="*/ 2235658 w 4469842"/>
              <a:gd name="connsiteY12" fmla="*/ 3962323 h 4470324"/>
              <a:gd name="connsiteX13" fmla="*/ 2235658 w 4469842"/>
              <a:gd name="connsiteY13" fmla="*/ 3442324 h 4470324"/>
              <a:gd name="connsiteX14" fmla="*/ 2214433 w 4469842"/>
              <a:gd name="connsiteY14" fmla="*/ 3465072 h 4470324"/>
              <a:gd name="connsiteX15" fmla="*/ 1727658 w 4469842"/>
              <a:gd name="connsiteY15" fmla="*/ 3657524 h 4470324"/>
              <a:gd name="connsiteX16" fmla="*/ 1136442 w 4469842"/>
              <a:gd name="connsiteY16" fmla="*/ 3341199 h 4470324"/>
              <a:gd name="connsiteX17" fmla="*/ 3607258 w 4469842"/>
              <a:gd name="connsiteY17" fmla="*/ 3047924 h 4470324"/>
              <a:gd name="connsiteX18" fmla="*/ 3454858 w 4469842"/>
              <a:gd name="connsiteY18" fmla="*/ 3200324 h 4470324"/>
              <a:gd name="connsiteX19" fmla="*/ 3607258 w 4469842"/>
              <a:gd name="connsiteY19" fmla="*/ 3352724 h 4470324"/>
              <a:gd name="connsiteX20" fmla="*/ 3759658 w 4469842"/>
              <a:gd name="connsiteY20" fmla="*/ 3200324 h 4470324"/>
              <a:gd name="connsiteX21" fmla="*/ 3607258 w 4469842"/>
              <a:gd name="connsiteY21" fmla="*/ 3047924 h 4470324"/>
              <a:gd name="connsiteX22" fmla="*/ 3607258 w 4469842"/>
              <a:gd name="connsiteY22" fmla="*/ 2946324 h 4470324"/>
              <a:gd name="connsiteX23" fmla="*/ 3861258 w 4469842"/>
              <a:gd name="connsiteY23" fmla="*/ 3200324 h 4470324"/>
              <a:gd name="connsiteX24" fmla="*/ 3607258 w 4469842"/>
              <a:gd name="connsiteY24" fmla="*/ 3454324 h 4470324"/>
              <a:gd name="connsiteX25" fmla="*/ 3353258 w 4469842"/>
              <a:gd name="connsiteY25" fmla="*/ 3200324 h 4470324"/>
              <a:gd name="connsiteX26" fmla="*/ 3607258 w 4469842"/>
              <a:gd name="connsiteY26" fmla="*/ 2946324 h 4470324"/>
              <a:gd name="connsiteX27" fmla="*/ 3607258 w 4469842"/>
              <a:gd name="connsiteY27" fmla="*/ 2844724 h 4470324"/>
              <a:gd name="connsiteX28" fmla="*/ 3251658 w 4469842"/>
              <a:gd name="connsiteY28" fmla="*/ 3200324 h 4470324"/>
              <a:gd name="connsiteX29" fmla="*/ 3607258 w 4469842"/>
              <a:gd name="connsiteY29" fmla="*/ 3555924 h 4470324"/>
              <a:gd name="connsiteX30" fmla="*/ 3962858 w 4469842"/>
              <a:gd name="connsiteY30" fmla="*/ 3200324 h 4470324"/>
              <a:gd name="connsiteX31" fmla="*/ 3607258 w 4469842"/>
              <a:gd name="connsiteY31" fmla="*/ 2844724 h 4470324"/>
              <a:gd name="connsiteX32" fmla="*/ 3607258 w 4469842"/>
              <a:gd name="connsiteY32" fmla="*/ 2743124 h 4470324"/>
              <a:gd name="connsiteX33" fmla="*/ 4064458 w 4469842"/>
              <a:gd name="connsiteY33" fmla="*/ 3200324 h 4470324"/>
              <a:gd name="connsiteX34" fmla="*/ 3607258 w 4469842"/>
              <a:gd name="connsiteY34" fmla="*/ 3657524 h 4470324"/>
              <a:gd name="connsiteX35" fmla="*/ 3150058 w 4469842"/>
              <a:gd name="connsiteY35" fmla="*/ 3200324 h 4470324"/>
              <a:gd name="connsiteX36" fmla="*/ 3607258 w 4469842"/>
              <a:gd name="connsiteY36" fmla="*/ 2743124 h 4470324"/>
              <a:gd name="connsiteX37" fmla="*/ 1727658 w 4469842"/>
              <a:gd name="connsiteY37" fmla="*/ 2539924 h 4470324"/>
              <a:gd name="connsiteX38" fmla="*/ 1321258 w 4469842"/>
              <a:gd name="connsiteY38" fmla="*/ 2946324 h 4470324"/>
              <a:gd name="connsiteX39" fmla="*/ 1727658 w 4469842"/>
              <a:gd name="connsiteY39" fmla="*/ 3352724 h 4470324"/>
              <a:gd name="connsiteX40" fmla="*/ 2134058 w 4469842"/>
              <a:gd name="connsiteY40" fmla="*/ 2946324 h 4470324"/>
              <a:gd name="connsiteX41" fmla="*/ 1727658 w 4469842"/>
              <a:gd name="connsiteY41" fmla="*/ 2539924 h 4470324"/>
              <a:gd name="connsiteX42" fmla="*/ 3494482 w 4469842"/>
              <a:gd name="connsiteY42" fmla="*/ 2438324 h 4470324"/>
              <a:gd name="connsiteX43" fmla="*/ 3457906 w 4469842"/>
              <a:gd name="connsiteY43" fmla="*/ 2582596 h 4470324"/>
              <a:gd name="connsiteX44" fmla="*/ 3423362 w 4469842"/>
              <a:gd name="connsiteY44" fmla="*/ 2619172 h 4470324"/>
              <a:gd name="connsiteX45" fmla="*/ 3326842 w 4469842"/>
              <a:gd name="connsiteY45" fmla="*/ 2659812 h 4470324"/>
              <a:gd name="connsiteX46" fmla="*/ 3276042 w 4469842"/>
              <a:gd name="connsiteY46" fmla="*/ 2658796 h 4470324"/>
              <a:gd name="connsiteX47" fmla="*/ 3148026 w 4469842"/>
              <a:gd name="connsiteY47" fmla="*/ 2581580 h 4470324"/>
              <a:gd name="connsiteX48" fmla="*/ 2988514 w 4469842"/>
              <a:gd name="connsiteY48" fmla="*/ 2742108 h 4470324"/>
              <a:gd name="connsiteX49" fmla="*/ 3064714 w 4469842"/>
              <a:gd name="connsiteY49" fmla="*/ 2870124 h 4470324"/>
              <a:gd name="connsiteX50" fmla="*/ 3065730 w 4469842"/>
              <a:gd name="connsiteY50" fmla="*/ 2920924 h 4470324"/>
              <a:gd name="connsiteX51" fmla="*/ 3025090 w 4469842"/>
              <a:gd name="connsiteY51" fmla="*/ 3017444 h 4470324"/>
              <a:gd name="connsiteX52" fmla="*/ 2988514 w 4469842"/>
              <a:gd name="connsiteY52" fmla="*/ 3051988 h 4470324"/>
              <a:gd name="connsiteX53" fmla="*/ 2845258 w 4469842"/>
              <a:gd name="connsiteY53" fmla="*/ 3088564 h 4470324"/>
              <a:gd name="connsiteX54" fmla="*/ 2845258 w 4469842"/>
              <a:gd name="connsiteY54" fmla="*/ 3313100 h 4470324"/>
              <a:gd name="connsiteX55" fmla="*/ 2989530 w 4469842"/>
              <a:gd name="connsiteY55" fmla="*/ 3349676 h 4470324"/>
              <a:gd name="connsiteX56" fmla="*/ 3026106 w 4469842"/>
              <a:gd name="connsiteY56" fmla="*/ 3384220 h 4470324"/>
              <a:gd name="connsiteX57" fmla="*/ 3066746 w 4469842"/>
              <a:gd name="connsiteY57" fmla="*/ 3480740 h 4470324"/>
              <a:gd name="connsiteX58" fmla="*/ 3065730 w 4469842"/>
              <a:gd name="connsiteY58" fmla="*/ 3531540 h 4470324"/>
              <a:gd name="connsiteX59" fmla="*/ 2988514 w 4469842"/>
              <a:gd name="connsiteY59" fmla="*/ 3659556 h 4470324"/>
              <a:gd name="connsiteX60" fmla="*/ 3148026 w 4469842"/>
              <a:gd name="connsiteY60" fmla="*/ 3819068 h 4470324"/>
              <a:gd name="connsiteX61" fmla="*/ 3276042 w 4469842"/>
              <a:gd name="connsiteY61" fmla="*/ 3742868 h 4470324"/>
              <a:gd name="connsiteX62" fmla="*/ 3302458 w 4469842"/>
              <a:gd name="connsiteY62" fmla="*/ 3734740 h 4470324"/>
              <a:gd name="connsiteX63" fmla="*/ 3326842 w 4469842"/>
              <a:gd name="connsiteY63" fmla="*/ 3740836 h 4470324"/>
              <a:gd name="connsiteX64" fmla="*/ 3423362 w 4469842"/>
              <a:gd name="connsiteY64" fmla="*/ 3781476 h 4470324"/>
              <a:gd name="connsiteX65" fmla="*/ 3457906 w 4469842"/>
              <a:gd name="connsiteY65" fmla="*/ 3818052 h 4470324"/>
              <a:gd name="connsiteX66" fmla="*/ 3495498 w 4469842"/>
              <a:gd name="connsiteY66" fmla="*/ 3962324 h 4470324"/>
              <a:gd name="connsiteX67" fmla="*/ 3720034 w 4469842"/>
              <a:gd name="connsiteY67" fmla="*/ 3962324 h 4470324"/>
              <a:gd name="connsiteX68" fmla="*/ 3756610 w 4469842"/>
              <a:gd name="connsiteY68" fmla="*/ 3818052 h 4470324"/>
              <a:gd name="connsiteX69" fmla="*/ 3791154 w 4469842"/>
              <a:gd name="connsiteY69" fmla="*/ 3781476 h 4470324"/>
              <a:gd name="connsiteX70" fmla="*/ 3887674 w 4469842"/>
              <a:gd name="connsiteY70" fmla="*/ 3740836 h 4470324"/>
              <a:gd name="connsiteX71" fmla="*/ 3938474 w 4469842"/>
              <a:gd name="connsiteY71" fmla="*/ 3741852 h 4470324"/>
              <a:gd name="connsiteX72" fmla="*/ 4066490 w 4469842"/>
              <a:gd name="connsiteY72" fmla="*/ 3819068 h 4470324"/>
              <a:gd name="connsiteX73" fmla="*/ 4226002 w 4469842"/>
              <a:gd name="connsiteY73" fmla="*/ 3658540 h 4470324"/>
              <a:gd name="connsiteX74" fmla="*/ 4149802 w 4469842"/>
              <a:gd name="connsiteY74" fmla="*/ 3530524 h 4470324"/>
              <a:gd name="connsiteX75" fmla="*/ 4148786 w 4469842"/>
              <a:gd name="connsiteY75" fmla="*/ 3479724 h 4470324"/>
              <a:gd name="connsiteX76" fmla="*/ 4189426 w 4469842"/>
              <a:gd name="connsiteY76" fmla="*/ 3383204 h 4470324"/>
              <a:gd name="connsiteX77" fmla="*/ 4226002 w 4469842"/>
              <a:gd name="connsiteY77" fmla="*/ 3348660 h 4470324"/>
              <a:gd name="connsiteX78" fmla="*/ 4369258 w 4469842"/>
              <a:gd name="connsiteY78" fmla="*/ 3312084 h 4470324"/>
              <a:gd name="connsiteX79" fmla="*/ 4369258 w 4469842"/>
              <a:gd name="connsiteY79" fmla="*/ 3087548 h 4470324"/>
              <a:gd name="connsiteX80" fmla="*/ 4224986 w 4469842"/>
              <a:gd name="connsiteY80" fmla="*/ 3050972 h 4470324"/>
              <a:gd name="connsiteX81" fmla="*/ 4188410 w 4469842"/>
              <a:gd name="connsiteY81" fmla="*/ 3016428 h 4470324"/>
              <a:gd name="connsiteX82" fmla="*/ 4147770 w 4469842"/>
              <a:gd name="connsiteY82" fmla="*/ 2919908 h 4470324"/>
              <a:gd name="connsiteX83" fmla="*/ 4148786 w 4469842"/>
              <a:gd name="connsiteY83" fmla="*/ 2869108 h 4470324"/>
              <a:gd name="connsiteX84" fmla="*/ 4226002 w 4469842"/>
              <a:gd name="connsiteY84" fmla="*/ 2741092 h 4470324"/>
              <a:gd name="connsiteX85" fmla="*/ 4066490 w 4469842"/>
              <a:gd name="connsiteY85" fmla="*/ 2581580 h 4470324"/>
              <a:gd name="connsiteX86" fmla="*/ 3938474 w 4469842"/>
              <a:gd name="connsiteY86" fmla="*/ 2657780 h 4470324"/>
              <a:gd name="connsiteX87" fmla="*/ 3887674 w 4469842"/>
              <a:gd name="connsiteY87" fmla="*/ 2658796 h 4470324"/>
              <a:gd name="connsiteX88" fmla="*/ 3791154 w 4469842"/>
              <a:gd name="connsiteY88" fmla="*/ 2618156 h 4470324"/>
              <a:gd name="connsiteX89" fmla="*/ 3756610 w 4469842"/>
              <a:gd name="connsiteY89" fmla="*/ 2581580 h 4470324"/>
              <a:gd name="connsiteX90" fmla="*/ 3719018 w 4469842"/>
              <a:gd name="connsiteY90" fmla="*/ 2438324 h 4470324"/>
              <a:gd name="connsiteX91" fmla="*/ 1727658 w 4469842"/>
              <a:gd name="connsiteY91" fmla="*/ 2438324 h 4470324"/>
              <a:gd name="connsiteX92" fmla="*/ 2235658 w 4469842"/>
              <a:gd name="connsiteY92" fmla="*/ 2946324 h 4470324"/>
              <a:gd name="connsiteX93" fmla="*/ 1727658 w 4469842"/>
              <a:gd name="connsiteY93" fmla="*/ 3454324 h 4470324"/>
              <a:gd name="connsiteX94" fmla="*/ 1219658 w 4469842"/>
              <a:gd name="connsiteY94" fmla="*/ 2946324 h 4470324"/>
              <a:gd name="connsiteX95" fmla="*/ 1727658 w 4469842"/>
              <a:gd name="connsiteY95" fmla="*/ 2438324 h 4470324"/>
              <a:gd name="connsiteX96" fmla="*/ 3494482 w 4469842"/>
              <a:gd name="connsiteY96" fmla="*/ 2337740 h 4470324"/>
              <a:gd name="connsiteX97" fmla="*/ 3720034 w 4469842"/>
              <a:gd name="connsiteY97" fmla="*/ 2337740 h 4470324"/>
              <a:gd name="connsiteX98" fmla="*/ 3818586 w 4469842"/>
              <a:gd name="connsiteY98" fmla="*/ 2415972 h 4470324"/>
              <a:gd name="connsiteX99" fmla="*/ 3848050 w 4469842"/>
              <a:gd name="connsiteY99" fmla="*/ 2531796 h 4470324"/>
              <a:gd name="connsiteX100" fmla="*/ 3910026 w 4469842"/>
              <a:gd name="connsiteY100" fmla="*/ 2558212 h 4470324"/>
              <a:gd name="connsiteX101" fmla="*/ 4013658 w 4469842"/>
              <a:gd name="connsiteY101" fmla="*/ 2495220 h 4470324"/>
              <a:gd name="connsiteX102" fmla="*/ 4137610 w 4469842"/>
              <a:gd name="connsiteY102" fmla="*/ 2510460 h 4470324"/>
              <a:gd name="connsiteX103" fmla="*/ 4297122 w 4469842"/>
              <a:gd name="connsiteY103" fmla="*/ 2669972 h 4470324"/>
              <a:gd name="connsiteX104" fmla="*/ 4313378 w 4469842"/>
              <a:gd name="connsiteY104" fmla="*/ 2792908 h 4470324"/>
              <a:gd name="connsiteX105" fmla="*/ 4249370 w 4469842"/>
              <a:gd name="connsiteY105" fmla="*/ 2898572 h 4470324"/>
              <a:gd name="connsiteX106" fmla="*/ 4275786 w 4469842"/>
              <a:gd name="connsiteY106" fmla="*/ 2960548 h 4470324"/>
              <a:gd name="connsiteX107" fmla="*/ 4392626 w 4469842"/>
              <a:gd name="connsiteY107" fmla="*/ 2990012 h 4470324"/>
              <a:gd name="connsiteX108" fmla="*/ 4469842 w 4469842"/>
              <a:gd name="connsiteY108" fmla="*/ 3087548 h 4470324"/>
              <a:gd name="connsiteX109" fmla="*/ 4469842 w 4469842"/>
              <a:gd name="connsiteY109" fmla="*/ 3313100 h 4470324"/>
              <a:gd name="connsiteX110" fmla="*/ 4391610 w 4469842"/>
              <a:gd name="connsiteY110" fmla="*/ 3411652 h 4470324"/>
              <a:gd name="connsiteX111" fmla="*/ 4275786 w 4469842"/>
              <a:gd name="connsiteY111" fmla="*/ 3441116 h 4470324"/>
              <a:gd name="connsiteX112" fmla="*/ 4249370 w 4469842"/>
              <a:gd name="connsiteY112" fmla="*/ 3503092 h 4470324"/>
              <a:gd name="connsiteX113" fmla="*/ 4312362 w 4469842"/>
              <a:gd name="connsiteY113" fmla="*/ 3606724 h 4470324"/>
              <a:gd name="connsiteX114" fmla="*/ 4297122 w 4469842"/>
              <a:gd name="connsiteY114" fmla="*/ 3730676 h 4470324"/>
              <a:gd name="connsiteX115" fmla="*/ 4137610 w 4469842"/>
              <a:gd name="connsiteY115" fmla="*/ 3890188 h 4470324"/>
              <a:gd name="connsiteX116" fmla="*/ 4015690 w 4469842"/>
              <a:gd name="connsiteY116" fmla="*/ 3907460 h 4470324"/>
              <a:gd name="connsiteX117" fmla="*/ 3910026 w 4469842"/>
              <a:gd name="connsiteY117" fmla="*/ 3843452 h 4470324"/>
              <a:gd name="connsiteX118" fmla="*/ 3848050 w 4469842"/>
              <a:gd name="connsiteY118" fmla="*/ 3869868 h 4470324"/>
              <a:gd name="connsiteX119" fmla="*/ 3818586 w 4469842"/>
              <a:gd name="connsiteY119" fmla="*/ 3986708 h 4470324"/>
              <a:gd name="connsiteX120" fmla="*/ 3720034 w 4469842"/>
              <a:gd name="connsiteY120" fmla="*/ 4063924 h 4470324"/>
              <a:gd name="connsiteX121" fmla="*/ 3494482 w 4469842"/>
              <a:gd name="connsiteY121" fmla="*/ 4063924 h 4470324"/>
              <a:gd name="connsiteX122" fmla="*/ 3395930 w 4469842"/>
              <a:gd name="connsiteY122" fmla="*/ 3985692 h 4470324"/>
              <a:gd name="connsiteX123" fmla="*/ 3366466 w 4469842"/>
              <a:gd name="connsiteY123" fmla="*/ 3869868 h 4470324"/>
              <a:gd name="connsiteX124" fmla="*/ 3304490 w 4469842"/>
              <a:gd name="connsiteY124" fmla="*/ 3843452 h 4470324"/>
              <a:gd name="connsiteX125" fmla="*/ 3200858 w 4469842"/>
              <a:gd name="connsiteY125" fmla="*/ 3906444 h 4470324"/>
              <a:gd name="connsiteX126" fmla="*/ 3076906 w 4469842"/>
              <a:gd name="connsiteY126" fmla="*/ 3891204 h 4470324"/>
              <a:gd name="connsiteX127" fmla="*/ 2917394 w 4469842"/>
              <a:gd name="connsiteY127" fmla="*/ 3731692 h 4470324"/>
              <a:gd name="connsiteX128" fmla="*/ 2901138 w 4469842"/>
              <a:gd name="connsiteY128" fmla="*/ 3608756 h 4470324"/>
              <a:gd name="connsiteX129" fmla="*/ 2965146 w 4469842"/>
              <a:gd name="connsiteY129" fmla="*/ 3503092 h 4470324"/>
              <a:gd name="connsiteX130" fmla="*/ 2938730 w 4469842"/>
              <a:gd name="connsiteY130" fmla="*/ 3441116 h 4470324"/>
              <a:gd name="connsiteX131" fmla="*/ 2821890 w 4469842"/>
              <a:gd name="connsiteY131" fmla="*/ 3411652 h 4470324"/>
              <a:gd name="connsiteX132" fmla="*/ 2744674 w 4469842"/>
              <a:gd name="connsiteY132" fmla="*/ 3314116 h 4470324"/>
              <a:gd name="connsiteX133" fmla="*/ 2744674 w 4469842"/>
              <a:gd name="connsiteY133" fmla="*/ 3088564 h 4470324"/>
              <a:gd name="connsiteX134" fmla="*/ 2822906 w 4469842"/>
              <a:gd name="connsiteY134" fmla="*/ 2990012 h 4470324"/>
              <a:gd name="connsiteX135" fmla="*/ 2938730 w 4469842"/>
              <a:gd name="connsiteY135" fmla="*/ 2960548 h 4470324"/>
              <a:gd name="connsiteX136" fmla="*/ 2965146 w 4469842"/>
              <a:gd name="connsiteY136" fmla="*/ 2898572 h 4470324"/>
              <a:gd name="connsiteX137" fmla="*/ 2902154 w 4469842"/>
              <a:gd name="connsiteY137" fmla="*/ 2794940 h 4470324"/>
              <a:gd name="connsiteX138" fmla="*/ 2917394 w 4469842"/>
              <a:gd name="connsiteY138" fmla="*/ 2670988 h 4470324"/>
              <a:gd name="connsiteX139" fmla="*/ 3076906 w 4469842"/>
              <a:gd name="connsiteY139" fmla="*/ 2511476 h 4470324"/>
              <a:gd name="connsiteX140" fmla="*/ 3198826 w 4469842"/>
              <a:gd name="connsiteY140" fmla="*/ 2494204 h 4470324"/>
              <a:gd name="connsiteX141" fmla="*/ 3304490 w 4469842"/>
              <a:gd name="connsiteY141" fmla="*/ 2558212 h 4470324"/>
              <a:gd name="connsiteX142" fmla="*/ 3366466 w 4469842"/>
              <a:gd name="connsiteY142" fmla="*/ 2531796 h 4470324"/>
              <a:gd name="connsiteX143" fmla="*/ 3395930 w 4469842"/>
              <a:gd name="connsiteY143" fmla="*/ 2414956 h 4470324"/>
              <a:gd name="connsiteX144" fmla="*/ 3494482 w 4469842"/>
              <a:gd name="connsiteY144" fmla="*/ 2337740 h 4470324"/>
              <a:gd name="connsiteX145" fmla="*/ 1727658 w 4469842"/>
              <a:gd name="connsiteY145" fmla="*/ 2336724 h 4470324"/>
              <a:gd name="connsiteX146" fmla="*/ 1154634 w 4469842"/>
              <a:gd name="connsiteY146" fmla="*/ 2739060 h 4470324"/>
              <a:gd name="connsiteX147" fmla="*/ 1118058 w 4469842"/>
              <a:gd name="connsiteY147" fmla="*/ 2946324 h 4470324"/>
              <a:gd name="connsiteX148" fmla="*/ 1138378 w 4469842"/>
              <a:gd name="connsiteY148" fmla="*/ 3099740 h 4470324"/>
              <a:gd name="connsiteX149" fmla="*/ 1727658 w 4469842"/>
              <a:gd name="connsiteY149" fmla="*/ 3555924 h 4470324"/>
              <a:gd name="connsiteX150" fmla="*/ 2243786 w 4469842"/>
              <a:gd name="connsiteY150" fmla="*/ 3270428 h 4470324"/>
              <a:gd name="connsiteX151" fmla="*/ 2337258 w 4469842"/>
              <a:gd name="connsiteY151" fmla="*/ 2946324 h 4470324"/>
              <a:gd name="connsiteX152" fmla="*/ 2073098 w 4469842"/>
              <a:gd name="connsiteY152" fmla="*/ 2443404 h 4470324"/>
              <a:gd name="connsiteX153" fmla="*/ 1727658 w 4469842"/>
              <a:gd name="connsiteY153" fmla="*/ 2336724 h 4470324"/>
              <a:gd name="connsiteX154" fmla="*/ 3269163 w 4469842"/>
              <a:gd name="connsiteY154" fmla="*/ 1693437 h 4470324"/>
              <a:gd name="connsiteX155" fmla="*/ 3054554 w 4469842"/>
              <a:gd name="connsiteY155" fmla="*/ 1943532 h 4470324"/>
              <a:gd name="connsiteX156" fmla="*/ 3150058 w 4469842"/>
              <a:gd name="connsiteY156" fmla="*/ 2226996 h 4470324"/>
              <a:gd name="connsiteX157" fmla="*/ 3150058 w 4469842"/>
              <a:gd name="connsiteY157" fmla="*/ 1981124 h 4470324"/>
              <a:gd name="connsiteX158" fmla="*/ 3172410 w 4469842"/>
              <a:gd name="connsiteY158" fmla="*/ 1938452 h 4470324"/>
              <a:gd name="connsiteX159" fmla="*/ 3353108 w 4469842"/>
              <a:gd name="connsiteY159" fmla="*/ 1819355 h 4470324"/>
              <a:gd name="connsiteX160" fmla="*/ 3946115 w 4469842"/>
              <a:gd name="connsiteY160" fmla="*/ 1692293 h 4470324"/>
              <a:gd name="connsiteX161" fmla="*/ 3860627 w 4469842"/>
              <a:gd name="connsiteY161" fmla="*/ 1820526 h 4470324"/>
              <a:gd name="connsiteX162" fmla="*/ 4041090 w 4469842"/>
              <a:gd name="connsiteY162" fmla="*/ 1939468 h 4470324"/>
              <a:gd name="connsiteX163" fmla="*/ 4064458 w 4469842"/>
              <a:gd name="connsiteY163" fmla="*/ 1981124 h 4470324"/>
              <a:gd name="connsiteX164" fmla="*/ 4064458 w 4469842"/>
              <a:gd name="connsiteY164" fmla="*/ 2226996 h 4470324"/>
              <a:gd name="connsiteX165" fmla="*/ 4159961 w 4469842"/>
              <a:gd name="connsiteY165" fmla="*/ 1941500 h 4470324"/>
              <a:gd name="connsiteX166" fmla="*/ 3384754 w 4469842"/>
              <a:gd name="connsiteY166" fmla="*/ 1422324 h 4470324"/>
              <a:gd name="connsiteX167" fmla="*/ 3310586 w 4469842"/>
              <a:gd name="connsiteY167" fmla="*/ 1570660 h 4470324"/>
              <a:gd name="connsiteX168" fmla="*/ 3482290 w 4469842"/>
              <a:gd name="connsiteY168" fmla="*/ 1828724 h 4470324"/>
              <a:gd name="connsiteX169" fmla="*/ 3732226 w 4469842"/>
              <a:gd name="connsiteY169" fmla="*/ 1828724 h 4470324"/>
              <a:gd name="connsiteX170" fmla="*/ 3903929 w 4469842"/>
              <a:gd name="connsiteY170" fmla="*/ 1570660 h 4470324"/>
              <a:gd name="connsiteX171" fmla="*/ 3829762 w 4469842"/>
              <a:gd name="connsiteY171" fmla="*/ 1422324 h 4470324"/>
              <a:gd name="connsiteX172" fmla="*/ 3810458 w 4469842"/>
              <a:gd name="connsiteY172" fmla="*/ 1422324 h 4470324"/>
              <a:gd name="connsiteX173" fmla="*/ 3404058 w 4469842"/>
              <a:gd name="connsiteY173" fmla="*/ 1422324 h 4470324"/>
              <a:gd name="connsiteX174" fmla="*/ 809534 w 4469842"/>
              <a:gd name="connsiteY174" fmla="*/ 914324 h 4470324"/>
              <a:gd name="connsiteX175" fmla="*/ 747521 w 4469842"/>
              <a:gd name="connsiteY175" fmla="*/ 955262 h 4470324"/>
              <a:gd name="connsiteX176" fmla="*/ 1277569 w 4469842"/>
              <a:gd name="connsiteY176" fmla="*/ 1854123 h 4470324"/>
              <a:gd name="connsiteX177" fmla="*/ 1259281 w 4469842"/>
              <a:gd name="connsiteY177" fmla="*/ 1923211 h 4470324"/>
              <a:gd name="connsiteX178" fmla="*/ 1233881 w 4469842"/>
              <a:gd name="connsiteY178" fmla="*/ 1930323 h 4470324"/>
              <a:gd name="connsiteX179" fmla="*/ 1190193 w 4469842"/>
              <a:gd name="connsiteY179" fmla="*/ 1904923 h 4470324"/>
              <a:gd name="connsiteX180" fmla="*/ 653349 w 4469842"/>
              <a:gd name="connsiteY180" fmla="*/ 994537 h 4470324"/>
              <a:gd name="connsiteX181" fmla="*/ 650697 w 4469842"/>
              <a:gd name="connsiteY181" fmla="*/ 995603 h 4470324"/>
              <a:gd name="connsiteX182" fmla="*/ 508457 w 4469842"/>
              <a:gd name="connsiteY182" fmla="*/ 1015923 h 4470324"/>
              <a:gd name="connsiteX183" fmla="*/ 442497 w 4469842"/>
              <a:gd name="connsiteY183" fmla="*/ 1011573 h 4470324"/>
              <a:gd name="connsiteX184" fmla="*/ 378867 w 4469842"/>
              <a:gd name="connsiteY184" fmla="*/ 998869 h 4470324"/>
              <a:gd name="connsiteX185" fmla="*/ 1106697 w 4469842"/>
              <a:gd name="connsiteY185" fmla="*/ 2600454 h 4470324"/>
              <a:gd name="connsiteX186" fmla="*/ 1164016 w 4469842"/>
              <a:gd name="connsiteY186" fmla="*/ 2512873 h 4470324"/>
              <a:gd name="connsiteX187" fmla="*/ 1727658 w 4469842"/>
              <a:gd name="connsiteY187" fmla="*/ 2235124 h 4470324"/>
              <a:gd name="connsiteX188" fmla="*/ 1938351 w 4469842"/>
              <a:gd name="connsiteY188" fmla="*/ 2266747 h 4470324"/>
              <a:gd name="connsiteX189" fmla="*/ 1949769 w 4469842"/>
              <a:gd name="connsiteY189" fmla="*/ 2271260 h 4470324"/>
              <a:gd name="connsiteX190" fmla="*/ 1009593 w 4469842"/>
              <a:gd name="connsiteY190" fmla="*/ 914324 h 4470324"/>
              <a:gd name="connsiteX191" fmla="*/ 3454858 w 4469842"/>
              <a:gd name="connsiteY191" fmla="*/ 880575 h 4470324"/>
              <a:gd name="connsiteX192" fmla="*/ 3454858 w 4469842"/>
              <a:gd name="connsiteY192" fmla="*/ 1320724 h 4470324"/>
              <a:gd name="connsiteX193" fmla="*/ 3759658 w 4469842"/>
              <a:gd name="connsiteY193" fmla="*/ 1320724 h 4470324"/>
              <a:gd name="connsiteX194" fmla="*/ 3759658 w 4469842"/>
              <a:gd name="connsiteY194" fmla="*/ 880575 h 4470324"/>
              <a:gd name="connsiteX195" fmla="*/ 3715970 w 4469842"/>
              <a:gd name="connsiteY195" fmla="*/ 899465 h 4470324"/>
              <a:gd name="connsiteX196" fmla="*/ 3607258 w 4469842"/>
              <a:gd name="connsiteY196" fmla="*/ 914324 h 4470324"/>
              <a:gd name="connsiteX197" fmla="*/ 3498546 w 4469842"/>
              <a:gd name="connsiteY197" fmla="*/ 899465 h 4470324"/>
              <a:gd name="connsiteX198" fmla="*/ 3607258 w 4469842"/>
              <a:gd name="connsiteY198" fmla="*/ 406325 h 4470324"/>
              <a:gd name="connsiteX199" fmla="*/ 3505658 w 4469842"/>
              <a:gd name="connsiteY199" fmla="*/ 507925 h 4470324"/>
              <a:gd name="connsiteX200" fmla="*/ 3607258 w 4469842"/>
              <a:gd name="connsiteY200" fmla="*/ 609525 h 4470324"/>
              <a:gd name="connsiteX201" fmla="*/ 3708858 w 4469842"/>
              <a:gd name="connsiteY201" fmla="*/ 507925 h 4470324"/>
              <a:gd name="connsiteX202" fmla="*/ 3607258 w 4469842"/>
              <a:gd name="connsiteY202" fmla="*/ 406325 h 4470324"/>
              <a:gd name="connsiteX203" fmla="*/ 3607258 w 4469842"/>
              <a:gd name="connsiteY203" fmla="*/ 304725 h 4470324"/>
              <a:gd name="connsiteX204" fmla="*/ 3810458 w 4469842"/>
              <a:gd name="connsiteY204" fmla="*/ 507925 h 4470324"/>
              <a:gd name="connsiteX205" fmla="*/ 3607258 w 4469842"/>
              <a:gd name="connsiteY205" fmla="*/ 711125 h 4470324"/>
              <a:gd name="connsiteX206" fmla="*/ 3404058 w 4469842"/>
              <a:gd name="connsiteY206" fmla="*/ 507925 h 4470324"/>
              <a:gd name="connsiteX207" fmla="*/ 3607258 w 4469842"/>
              <a:gd name="connsiteY207" fmla="*/ 304725 h 4470324"/>
              <a:gd name="connsiteX208" fmla="*/ 2337257 w 4469842"/>
              <a:gd name="connsiteY208" fmla="*/ 304725 h 4470324"/>
              <a:gd name="connsiteX209" fmla="*/ 2337257 w 4469842"/>
              <a:gd name="connsiteY209" fmla="*/ 406324 h 4470324"/>
              <a:gd name="connsiteX210" fmla="*/ 3048458 w 4469842"/>
              <a:gd name="connsiteY210" fmla="*/ 406324 h 4470324"/>
              <a:gd name="connsiteX211" fmla="*/ 3099258 w 4469842"/>
              <a:gd name="connsiteY211" fmla="*/ 457125 h 4470324"/>
              <a:gd name="connsiteX212" fmla="*/ 3048458 w 4469842"/>
              <a:gd name="connsiteY212" fmla="*/ 507924 h 4470324"/>
              <a:gd name="connsiteX213" fmla="*/ 2337257 w 4469842"/>
              <a:gd name="connsiteY213" fmla="*/ 507924 h 4470324"/>
              <a:gd name="connsiteX214" fmla="*/ 2337257 w 4469842"/>
              <a:gd name="connsiteY214" fmla="*/ 711124 h 4470324"/>
              <a:gd name="connsiteX215" fmla="*/ 3257360 w 4469842"/>
              <a:gd name="connsiteY215" fmla="*/ 711124 h 4470324"/>
              <a:gd name="connsiteX216" fmla="*/ 3230957 w 4469842"/>
              <a:gd name="connsiteY216" fmla="*/ 661086 h 4470324"/>
              <a:gd name="connsiteX217" fmla="*/ 3200858 w 4469842"/>
              <a:gd name="connsiteY217" fmla="*/ 507925 h 4470324"/>
              <a:gd name="connsiteX218" fmla="*/ 3230957 w 4469842"/>
              <a:gd name="connsiteY218" fmla="*/ 354763 h 4470324"/>
              <a:gd name="connsiteX219" fmla="*/ 3257360 w 4469842"/>
              <a:gd name="connsiteY219" fmla="*/ 304725 h 4470324"/>
              <a:gd name="connsiteX220" fmla="*/ 508458 w 4469842"/>
              <a:gd name="connsiteY220" fmla="*/ 304724 h 4470324"/>
              <a:gd name="connsiteX221" fmla="*/ 451562 w 4469842"/>
              <a:gd name="connsiteY221" fmla="*/ 312852 h 4470324"/>
              <a:gd name="connsiteX222" fmla="*/ 313386 w 4469842"/>
              <a:gd name="connsiteY222" fmla="*/ 564820 h 4470324"/>
              <a:gd name="connsiteX223" fmla="*/ 565354 w 4469842"/>
              <a:gd name="connsiteY223" fmla="*/ 702996 h 4470324"/>
              <a:gd name="connsiteX224" fmla="*/ 703530 w 4469842"/>
              <a:gd name="connsiteY224" fmla="*/ 451028 h 4470324"/>
              <a:gd name="connsiteX225" fmla="*/ 508458 w 4469842"/>
              <a:gd name="connsiteY225" fmla="*/ 304724 h 4470324"/>
              <a:gd name="connsiteX226" fmla="*/ 481969 w 4469842"/>
              <a:gd name="connsiteY226" fmla="*/ 204634 h 4470324"/>
              <a:gd name="connsiteX227" fmla="*/ 800050 w 4469842"/>
              <a:gd name="connsiteY227" fmla="*/ 421564 h 4470324"/>
              <a:gd name="connsiteX228" fmla="*/ 593802 w 4469842"/>
              <a:gd name="connsiteY228" fmla="*/ 799516 h 4470324"/>
              <a:gd name="connsiteX229" fmla="*/ 508458 w 4469842"/>
              <a:gd name="connsiteY229" fmla="*/ 812724 h 4470324"/>
              <a:gd name="connsiteX230" fmla="*/ 215850 w 4469842"/>
              <a:gd name="connsiteY230" fmla="*/ 593268 h 4470324"/>
              <a:gd name="connsiteX231" fmla="*/ 422098 w 4469842"/>
              <a:gd name="connsiteY231" fmla="*/ 215316 h 4470324"/>
              <a:gd name="connsiteX232" fmla="*/ 481969 w 4469842"/>
              <a:gd name="connsiteY232" fmla="*/ 204634 h 4470324"/>
              <a:gd name="connsiteX233" fmla="*/ 3607258 w 4469842"/>
              <a:gd name="connsiteY233" fmla="*/ 203125 h 4470324"/>
              <a:gd name="connsiteX234" fmla="*/ 3389834 w 4469842"/>
              <a:gd name="connsiteY234" fmla="*/ 295581 h 4470324"/>
              <a:gd name="connsiteX235" fmla="*/ 3302458 w 4469842"/>
              <a:gd name="connsiteY235" fmla="*/ 507925 h 4470324"/>
              <a:gd name="connsiteX236" fmla="*/ 3389834 w 4469842"/>
              <a:gd name="connsiteY236" fmla="*/ 720269 h 4470324"/>
              <a:gd name="connsiteX237" fmla="*/ 3450794 w 4469842"/>
              <a:gd name="connsiteY237" fmla="*/ 769037 h 4470324"/>
              <a:gd name="connsiteX238" fmla="*/ 3762706 w 4469842"/>
              <a:gd name="connsiteY238" fmla="*/ 770052 h 4470324"/>
              <a:gd name="connsiteX239" fmla="*/ 3912058 w 4469842"/>
              <a:gd name="connsiteY239" fmla="*/ 507925 h 4470324"/>
              <a:gd name="connsiteX240" fmla="*/ 3607258 w 4469842"/>
              <a:gd name="connsiteY240" fmla="*/ 203125 h 4470324"/>
              <a:gd name="connsiteX241" fmla="*/ 913567 w 4469842"/>
              <a:gd name="connsiteY241" fmla="*/ 203125 h 4470324"/>
              <a:gd name="connsiteX242" fmla="*/ 930351 w 4469842"/>
              <a:gd name="connsiteY242" fmla="*/ 224460 h 4470324"/>
              <a:gd name="connsiteX243" fmla="*/ 995121 w 4469842"/>
              <a:gd name="connsiteY243" fmla="*/ 363652 h 4470324"/>
              <a:gd name="connsiteX244" fmla="*/ 968705 w 4469842"/>
              <a:gd name="connsiteY244" fmla="*/ 721283 h 4470324"/>
              <a:gd name="connsiteX245" fmla="*/ 912559 w 4469842"/>
              <a:gd name="connsiteY245" fmla="*/ 812725 h 4470324"/>
              <a:gd name="connsiteX246" fmla="*/ 1044953 w 4469842"/>
              <a:gd name="connsiteY246" fmla="*/ 812725 h 4470324"/>
              <a:gd name="connsiteX247" fmla="*/ 1045541 w 4469842"/>
              <a:gd name="connsiteY247" fmla="*/ 812598 h 4470324"/>
              <a:gd name="connsiteX248" fmla="*/ 1045736 w 4469842"/>
              <a:gd name="connsiteY248" fmla="*/ 812725 h 4470324"/>
              <a:gd name="connsiteX249" fmla="*/ 2235657 w 4469842"/>
              <a:gd name="connsiteY249" fmla="*/ 812725 h 4470324"/>
              <a:gd name="connsiteX250" fmla="*/ 2235657 w 4469842"/>
              <a:gd name="connsiteY250" fmla="*/ 203125 h 4470324"/>
              <a:gd name="connsiteX251" fmla="*/ 508457 w 4469842"/>
              <a:gd name="connsiteY251" fmla="*/ 101524 h 4470324"/>
              <a:gd name="connsiteX252" fmla="*/ 393649 w 4469842"/>
              <a:gd name="connsiteY252" fmla="*/ 117780 h 4470324"/>
              <a:gd name="connsiteX253" fmla="*/ 118313 w 4469842"/>
              <a:gd name="connsiteY253" fmla="*/ 622732 h 4470324"/>
              <a:gd name="connsiteX254" fmla="*/ 306273 w 4469842"/>
              <a:gd name="connsiteY254" fmla="*/ 860475 h 4470324"/>
              <a:gd name="connsiteX255" fmla="*/ 622249 w 4469842"/>
              <a:gd name="connsiteY255" fmla="*/ 899084 h 4470324"/>
              <a:gd name="connsiteX256" fmla="*/ 695147 w 4469842"/>
              <a:gd name="connsiteY256" fmla="*/ 869620 h 4470324"/>
              <a:gd name="connsiteX257" fmla="*/ 758365 w 4469842"/>
              <a:gd name="connsiteY257" fmla="*/ 828258 h 4470324"/>
              <a:gd name="connsiteX258" fmla="*/ 758901 w 4469842"/>
              <a:gd name="connsiteY258" fmla="*/ 827456 h 4470324"/>
              <a:gd name="connsiteX259" fmla="*/ 760733 w 4469842"/>
              <a:gd name="connsiteY259" fmla="*/ 826708 h 4470324"/>
              <a:gd name="connsiteX260" fmla="*/ 763473 w 4469842"/>
              <a:gd name="connsiteY260" fmla="*/ 824916 h 4470324"/>
              <a:gd name="connsiteX261" fmla="*/ 877265 w 4469842"/>
              <a:gd name="connsiteY261" fmla="*/ 679628 h 4470324"/>
              <a:gd name="connsiteX262" fmla="*/ 897585 w 4469842"/>
              <a:gd name="connsiteY262" fmla="*/ 394132 h 4470324"/>
              <a:gd name="connsiteX263" fmla="*/ 763473 w 4469842"/>
              <a:gd name="connsiteY263" fmla="*/ 192964 h 4470324"/>
              <a:gd name="connsiteX264" fmla="*/ 508457 w 4469842"/>
              <a:gd name="connsiteY264" fmla="*/ 101524 h 4470324"/>
              <a:gd name="connsiteX265" fmla="*/ 486867 w 4469842"/>
              <a:gd name="connsiteY265" fmla="*/ 400 h 4470324"/>
              <a:gd name="connsiteX266" fmla="*/ 724103 w 4469842"/>
              <a:gd name="connsiteY266" fmla="*/ 47962 h 4470324"/>
              <a:gd name="connsiteX267" fmla="*/ 809637 w 4469842"/>
              <a:gd name="connsiteY267" fmla="*/ 101525 h 4470324"/>
              <a:gd name="connsiteX268" fmla="*/ 2286457 w 4469842"/>
              <a:gd name="connsiteY268" fmla="*/ 101525 h 4470324"/>
              <a:gd name="connsiteX269" fmla="*/ 2337257 w 4469842"/>
              <a:gd name="connsiteY269" fmla="*/ 152324 h 4470324"/>
              <a:gd name="connsiteX270" fmla="*/ 2337257 w 4469842"/>
              <a:gd name="connsiteY270" fmla="*/ 203125 h 4470324"/>
              <a:gd name="connsiteX271" fmla="*/ 3341743 w 4469842"/>
              <a:gd name="connsiteY271" fmla="*/ 203125 h 4470324"/>
              <a:gd name="connsiteX272" fmla="*/ 3378515 w 4469842"/>
              <a:gd name="connsiteY272" fmla="*/ 171819 h 4470324"/>
              <a:gd name="connsiteX273" fmla="*/ 3607258 w 4469842"/>
              <a:gd name="connsiteY273" fmla="*/ 101525 h 4470324"/>
              <a:gd name="connsiteX274" fmla="*/ 4013658 w 4469842"/>
              <a:gd name="connsiteY274" fmla="*/ 507925 h 4470324"/>
              <a:gd name="connsiteX275" fmla="*/ 3898787 w 4469842"/>
              <a:gd name="connsiteY275" fmla="*/ 790960 h 4470324"/>
              <a:gd name="connsiteX276" fmla="*/ 3861258 w 4469842"/>
              <a:gd name="connsiteY276" fmla="*/ 820466 h 4470324"/>
              <a:gd name="connsiteX277" fmla="*/ 3861258 w 4469842"/>
              <a:gd name="connsiteY277" fmla="*/ 1320724 h 4470324"/>
              <a:gd name="connsiteX278" fmla="*/ 3906978 w 4469842"/>
              <a:gd name="connsiteY278" fmla="*/ 1349172 h 4470324"/>
              <a:gd name="connsiteX279" fmla="*/ 4008578 w 4469842"/>
              <a:gd name="connsiteY279" fmla="*/ 1552372 h 4470324"/>
              <a:gd name="connsiteX280" fmla="*/ 4005529 w 4469842"/>
              <a:gd name="connsiteY280" fmla="*/ 1603172 h 4470324"/>
              <a:gd name="connsiteX281" fmla="*/ 4005034 w 4469842"/>
              <a:gd name="connsiteY281" fmla="*/ 1603916 h 4470324"/>
              <a:gd name="connsiteX282" fmla="*/ 4255466 w 4469842"/>
              <a:gd name="connsiteY282" fmla="*/ 1895780 h 4470324"/>
              <a:gd name="connsiteX283" fmla="*/ 4264610 w 4469842"/>
              <a:gd name="connsiteY283" fmla="*/ 1944547 h 4470324"/>
              <a:gd name="connsiteX284" fmla="*/ 4112210 w 4469842"/>
              <a:gd name="connsiteY284" fmla="*/ 2401748 h 4470324"/>
              <a:gd name="connsiteX285" fmla="*/ 4064458 w 4469842"/>
              <a:gd name="connsiteY285" fmla="*/ 2438324 h 4470324"/>
              <a:gd name="connsiteX286" fmla="*/ 4013658 w 4469842"/>
              <a:gd name="connsiteY286" fmla="*/ 2438324 h 4470324"/>
              <a:gd name="connsiteX287" fmla="*/ 3962858 w 4469842"/>
              <a:gd name="connsiteY287" fmla="*/ 2387524 h 4470324"/>
              <a:gd name="connsiteX288" fmla="*/ 3962858 w 4469842"/>
              <a:gd name="connsiteY288" fmla="*/ 2008556 h 4470324"/>
              <a:gd name="connsiteX289" fmla="*/ 3804562 w 4469842"/>
              <a:gd name="connsiteY289" fmla="*/ 1904623 h 4470324"/>
              <a:gd name="connsiteX290" fmla="*/ 3802329 w 4469842"/>
              <a:gd name="connsiteY290" fmla="*/ 1907972 h 4470324"/>
              <a:gd name="connsiteX291" fmla="*/ 3759658 w 4469842"/>
              <a:gd name="connsiteY291" fmla="*/ 1930324 h 4470324"/>
              <a:gd name="connsiteX292" fmla="*/ 3454858 w 4469842"/>
              <a:gd name="connsiteY292" fmla="*/ 1930324 h 4470324"/>
              <a:gd name="connsiteX293" fmla="*/ 3412186 w 4469842"/>
              <a:gd name="connsiteY293" fmla="*/ 1907972 h 4470324"/>
              <a:gd name="connsiteX294" fmla="*/ 3409340 w 4469842"/>
              <a:gd name="connsiteY294" fmla="*/ 1903702 h 4470324"/>
              <a:gd name="connsiteX295" fmla="*/ 3251658 w 4469842"/>
              <a:gd name="connsiteY295" fmla="*/ 2008556 h 4470324"/>
              <a:gd name="connsiteX296" fmla="*/ 3251658 w 4469842"/>
              <a:gd name="connsiteY296" fmla="*/ 2387524 h 4470324"/>
              <a:gd name="connsiteX297" fmla="*/ 3200858 w 4469842"/>
              <a:gd name="connsiteY297" fmla="*/ 2438324 h 4470324"/>
              <a:gd name="connsiteX298" fmla="*/ 3150058 w 4469842"/>
              <a:gd name="connsiteY298" fmla="*/ 2438324 h 4470324"/>
              <a:gd name="connsiteX299" fmla="*/ 3102305 w 4469842"/>
              <a:gd name="connsiteY299" fmla="*/ 2403780 h 4470324"/>
              <a:gd name="connsiteX300" fmla="*/ 2949906 w 4469842"/>
              <a:gd name="connsiteY300" fmla="*/ 1946580 h 4470324"/>
              <a:gd name="connsiteX301" fmla="*/ 2959050 w 4469842"/>
              <a:gd name="connsiteY301" fmla="*/ 1897812 h 4470324"/>
              <a:gd name="connsiteX302" fmla="*/ 3210245 w 4469842"/>
              <a:gd name="connsiteY302" fmla="*/ 1605060 h 4470324"/>
              <a:gd name="connsiteX303" fmla="*/ 3208986 w 4469842"/>
              <a:gd name="connsiteY303" fmla="*/ 1603172 h 4470324"/>
              <a:gd name="connsiteX304" fmla="*/ 3205938 w 4469842"/>
              <a:gd name="connsiteY304" fmla="*/ 1552372 h 4470324"/>
              <a:gd name="connsiteX305" fmla="*/ 3307538 w 4469842"/>
              <a:gd name="connsiteY305" fmla="*/ 1349172 h 4470324"/>
              <a:gd name="connsiteX306" fmla="*/ 3353258 w 4469842"/>
              <a:gd name="connsiteY306" fmla="*/ 1320724 h 4470324"/>
              <a:gd name="connsiteX307" fmla="*/ 3353258 w 4469842"/>
              <a:gd name="connsiteY307" fmla="*/ 820288 h 4470324"/>
              <a:gd name="connsiteX308" fmla="*/ 3343685 w 4469842"/>
              <a:gd name="connsiteY308" fmla="*/ 812724 h 4470324"/>
              <a:gd name="connsiteX309" fmla="*/ 2337257 w 4469842"/>
              <a:gd name="connsiteY309" fmla="*/ 812724 h 4470324"/>
              <a:gd name="connsiteX310" fmla="*/ 2337257 w 4469842"/>
              <a:gd name="connsiteY310" fmla="*/ 863525 h 4470324"/>
              <a:gd name="connsiteX311" fmla="*/ 2286457 w 4469842"/>
              <a:gd name="connsiteY311" fmla="*/ 914324 h 4470324"/>
              <a:gd name="connsiteX312" fmla="*/ 1134046 w 4469842"/>
              <a:gd name="connsiteY312" fmla="*/ 914324 h 4470324"/>
              <a:gd name="connsiteX313" fmla="*/ 2142618 w 4469842"/>
              <a:gd name="connsiteY313" fmla="*/ 2369974 h 4470324"/>
              <a:gd name="connsiteX314" fmla="*/ 2198689 w 4469842"/>
              <a:gd name="connsiteY314" fmla="*/ 2413869 h 4470324"/>
              <a:gd name="connsiteX315" fmla="*/ 2438858 w 4469842"/>
              <a:gd name="connsiteY315" fmla="*/ 2946324 h 4470324"/>
              <a:gd name="connsiteX316" fmla="*/ 2376708 w 4469842"/>
              <a:gd name="connsiteY316" fmla="*/ 3236932 h 4470324"/>
              <a:gd name="connsiteX317" fmla="*/ 2337258 w 4469842"/>
              <a:gd name="connsiteY317" fmla="*/ 3310197 h 4470324"/>
              <a:gd name="connsiteX318" fmla="*/ 2337258 w 4469842"/>
              <a:gd name="connsiteY318" fmla="*/ 3962324 h 4470324"/>
              <a:gd name="connsiteX319" fmla="*/ 2692858 w 4469842"/>
              <a:gd name="connsiteY319" fmla="*/ 3962324 h 4470324"/>
              <a:gd name="connsiteX320" fmla="*/ 3048458 w 4469842"/>
              <a:gd name="connsiteY320" fmla="*/ 4317924 h 4470324"/>
              <a:gd name="connsiteX321" fmla="*/ 3048458 w 4469842"/>
              <a:gd name="connsiteY321" fmla="*/ 4419524 h 4470324"/>
              <a:gd name="connsiteX322" fmla="*/ 2997658 w 4469842"/>
              <a:gd name="connsiteY322" fmla="*/ 4470324 h 4470324"/>
              <a:gd name="connsiteX323" fmla="*/ 51258 w 4469842"/>
              <a:gd name="connsiteY323" fmla="*/ 4470324 h 4470324"/>
              <a:gd name="connsiteX324" fmla="*/ 458 w 4469842"/>
              <a:gd name="connsiteY324" fmla="*/ 4419524 h 4470324"/>
              <a:gd name="connsiteX325" fmla="*/ 458 w 4469842"/>
              <a:gd name="connsiteY325" fmla="*/ 4317924 h 4470324"/>
              <a:gd name="connsiteX326" fmla="*/ 356058 w 4469842"/>
              <a:gd name="connsiteY326" fmla="*/ 3962324 h 4470324"/>
              <a:gd name="connsiteX327" fmla="*/ 726904 w 4469842"/>
              <a:gd name="connsiteY327" fmla="*/ 3962324 h 4470324"/>
              <a:gd name="connsiteX328" fmla="*/ 1037275 w 4469842"/>
              <a:gd name="connsiteY328" fmla="*/ 3109287 h 4470324"/>
              <a:gd name="connsiteX329" fmla="*/ 1022554 w 4469842"/>
              <a:gd name="connsiteY329" fmla="*/ 3039669 h 4470324"/>
              <a:gd name="connsiteX330" fmla="*/ 1016458 w 4469842"/>
              <a:gd name="connsiteY330" fmla="*/ 2946324 h 4470324"/>
              <a:gd name="connsiteX331" fmla="*/ 1027126 w 4469842"/>
              <a:gd name="connsiteY331" fmla="*/ 2823896 h 4470324"/>
              <a:gd name="connsiteX332" fmla="*/ 1052997 w 4469842"/>
              <a:gd name="connsiteY332" fmla="*/ 2727393 h 4470324"/>
              <a:gd name="connsiteX333" fmla="*/ 239091 w 4469842"/>
              <a:gd name="connsiteY333" fmla="*/ 936399 h 4470324"/>
              <a:gd name="connsiteX334" fmla="*/ 176082 w 4469842"/>
              <a:gd name="connsiteY334" fmla="*/ 892352 h 4470324"/>
              <a:gd name="connsiteX335" fmla="*/ 20777 w 4469842"/>
              <a:gd name="connsiteY335" fmla="*/ 651180 h 4470324"/>
              <a:gd name="connsiteX336" fmla="*/ 365201 w 4469842"/>
              <a:gd name="connsiteY336" fmla="*/ 20243 h 4470324"/>
              <a:gd name="connsiteX337" fmla="*/ 486867 w 4469842"/>
              <a:gd name="connsiteY337" fmla="*/ 400 h 44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4469842" h="4470324">
                <a:moveTo>
                  <a:pt x="762463" y="4063923"/>
                </a:moveTo>
                <a:lnTo>
                  <a:pt x="762458" y="4063924"/>
                </a:lnTo>
                <a:lnTo>
                  <a:pt x="356058" y="4063924"/>
                </a:lnTo>
                <a:cubicBezTo>
                  <a:pt x="215850" y="4063924"/>
                  <a:pt x="102058" y="4177716"/>
                  <a:pt x="102058" y="4317924"/>
                </a:cubicBezTo>
                <a:lnTo>
                  <a:pt x="102058" y="4368724"/>
                </a:lnTo>
                <a:lnTo>
                  <a:pt x="2946858" y="4368724"/>
                </a:lnTo>
                <a:lnTo>
                  <a:pt x="2946858" y="4317924"/>
                </a:lnTo>
                <a:cubicBezTo>
                  <a:pt x="2946858" y="4177716"/>
                  <a:pt x="2833066" y="4063924"/>
                  <a:pt x="2692858" y="4063924"/>
                </a:cubicBezTo>
                <a:lnTo>
                  <a:pt x="2286458" y="4063924"/>
                </a:lnTo>
                <a:lnTo>
                  <a:pt x="2286453" y="4063923"/>
                </a:lnTo>
                <a:close/>
                <a:moveTo>
                  <a:pt x="1090971" y="3258576"/>
                </a:moveTo>
                <a:lnTo>
                  <a:pt x="834594" y="3962323"/>
                </a:lnTo>
                <a:lnTo>
                  <a:pt x="2235658" y="3962323"/>
                </a:lnTo>
                <a:lnTo>
                  <a:pt x="2235658" y="3442324"/>
                </a:lnTo>
                <a:lnTo>
                  <a:pt x="2214433" y="3465072"/>
                </a:lnTo>
                <a:cubicBezTo>
                  <a:pt x="2084465" y="3587801"/>
                  <a:pt x="1912062" y="3657524"/>
                  <a:pt x="1727658" y="3657524"/>
                </a:cubicBezTo>
                <a:cubicBezTo>
                  <a:pt x="1484580" y="3657524"/>
                  <a:pt x="1264934" y="3534652"/>
                  <a:pt x="1136442" y="3341199"/>
                </a:cubicBezTo>
                <a:close/>
                <a:moveTo>
                  <a:pt x="3607258" y="3047924"/>
                </a:moveTo>
                <a:cubicBezTo>
                  <a:pt x="3522930" y="3047924"/>
                  <a:pt x="3454858" y="3115996"/>
                  <a:pt x="3454858" y="3200324"/>
                </a:cubicBezTo>
                <a:cubicBezTo>
                  <a:pt x="3454858" y="3284652"/>
                  <a:pt x="3522930" y="3352724"/>
                  <a:pt x="3607258" y="3352724"/>
                </a:cubicBezTo>
                <a:cubicBezTo>
                  <a:pt x="3691586" y="3352724"/>
                  <a:pt x="3759658" y="3284652"/>
                  <a:pt x="3759658" y="3200324"/>
                </a:cubicBezTo>
                <a:cubicBezTo>
                  <a:pt x="3759658" y="3115996"/>
                  <a:pt x="3691586" y="3047924"/>
                  <a:pt x="3607258" y="3047924"/>
                </a:cubicBezTo>
                <a:close/>
                <a:moveTo>
                  <a:pt x="3607258" y="2946324"/>
                </a:moveTo>
                <a:cubicBezTo>
                  <a:pt x="3747466" y="2946324"/>
                  <a:pt x="3861258" y="3060116"/>
                  <a:pt x="3861258" y="3200324"/>
                </a:cubicBezTo>
                <a:cubicBezTo>
                  <a:pt x="3861258" y="3340532"/>
                  <a:pt x="3747466" y="3454324"/>
                  <a:pt x="3607258" y="3454324"/>
                </a:cubicBezTo>
                <a:cubicBezTo>
                  <a:pt x="3467050" y="3454324"/>
                  <a:pt x="3353258" y="3340532"/>
                  <a:pt x="3353258" y="3200324"/>
                </a:cubicBezTo>
                <a:cubicBezTo>
                  <a:pt x="3353258" y="3060116"/>
                  <a:pt x="3467050" y="2946324"/>
                  <a:pt x="3607258" y="2946324"/>
                </a:cubicBezTo>
                <a:close/>
                <a:moveTo>
                  <a:pt x="3607258" y="2844724"/>
                </a:moveTo>
                <a:cubicBezTo>
                  <a:pt x="3411170" y="2844724"/>
                  <a:pt x="3251658" y="3004236"/>
                  <a:pt x="3251658" y="3200324"/>
                </a:cubicBezTo>
                <a:cubicBezTo>
                  <a:pt x="3251658" y="3396412"/>
                  <a:pt x="3411170" y="3555924"/>
                  <a:pt x="3607258" y="3555924"/>
                </a:cubicBezTo>
                <a:cubicBezTo>
                  <a:pt x="3803346" y="3555924"/>
                  <a:pt x="3962858" y="3396412"/>
                  <a:pt x="3962858" y="3200324"/>
                </a:cubicBezTo>
                <a:cubicBezTo>
                  <a:pt x="3962858" y="3004236"/>
                  <a:pt x="3803346" y="2844724"/>
                  <a:pt x="3607258" y="2844724"/>
                </a:cubicBezTo>
                <a:close/>
                <a:moveTo>
                  <a:pt x="3607258" y="2743124"/>
                </a:moveTo>
                <a:cubicBezTo>
                  <a:pt x="3859226" y="2743124"/>
                  <a:pt x="4064458" y="2948356"/>
                  <a:pt x="4064458" y="3200324"/>
                </a:cubicBezTo>
                <a:cubicBezTo>
                  <a:pt x="4064458" y="3452292"/>
                  <a:pt x="3859226" y="3657524"/>
                  <a:pt x="3607258" y="3657524"/>
                </a:cubicBezTo>
                <a:cubicBezTo>
                  <a:pt x="3355290" y="3657524"/>
                  <a:pt x="3150058" y="3452292"/>
                  <a:pt x="3150058" y="3200324"/>
                </a:cubicBezTo>
                <a:cubicBezTo>
                  <a:pt x="3150058" y="2948356"/>
                  <a:pt x="3355290" y="2743124"/>
                  <a:pt x="3607258" y="2743124"/>
                </a:cubicBezTo>
                <a:close/>
                <a:moveTo>
                  <a:pt x="1727658" y="2539924"/>
                </a:moveTo>
                <a:cubicBezTo>
                  <a:pt x="1503122" y="2539924"/>
                  <a:pt x="1321258" y="2721788"/>
                  <a:pt x="1321258" y="2946324"/>
                </a:cubicBezTo>
                <a:cubicBezTo>
                  <a:pt x="1321258" y="3170860"/>
                  <a:pt x="1503122" y="3352724"/>
                  <a:pt x="1727658" y="3352724"/>
                </a:cubicBezTo>
                <a:cubicBezTo>
                  <a:pt x="1952194" y="3352724"/>
                  <a:pt x="2134058" y="3170860"/>
                  <a:pt x="2134058" y="2946324"/>
                </a:cubicBezTo>
                <a:cubicBezTo>
                  <a:pt x="2134058" y="2721788"/>
                  <a:pt x="1952194" y="2539924"/>
                  <a:pt x="1727658" y="2539924"/>
                </a:cubicBezTo>
                <a:close/>
                <a:moveTo>
                  <a:pt x="3494482" y="2438324"/>
                </a:moveTo>
                <a:lnTo>
                  <a:pt x="3457906" y="2582596"/>
                </a:lnTo>
                <a:cubicBezTo>
                  <a:pt x="3453842" y="2599868"/>
                  <a:pt x="3440634" y="2614092"/>
                  <a:pt x="3423362" y="2619172"/>
                </a:cubicBezTo>
                <a:cubicBezTo>
                  <a:pt x="3390850" y="2629332"/>
                  <a:pt x="3358338" y="2642540"/>
                  <a:pt x="3326842" y="2659812"/>
                </a:cubicBezTo>
                <a:cubicBezTo>
                  <a:pt x="3310586" y="2667940"/>
                  <a:pt x="3291282" y="2667940"/>
                  <a:pt x="3276042" y="2658796"/>
                </a:cubicBezTo>
                <a:lnTo>
                  <a:pt x="3148026" y="2581580"/>
                </a:lnTo>
                <a:lnTo>
                  <a:pt x="2988514" y="2742108"/>
                </a:lnTo>
                <a:lnTo>
                  <a:pt x="3064714" y="2870124"/>
                </a:lnTo>
                <a:cubicBezTo>
                  <a:pt x="3073858" y="2885364"/>
                  <a:pt x="3074874" y="2904668"/>
                  <a:pt x="3065730" y="2920924"/>
                </a:cubicBezTo>
                <a:cubicBezTo>
                  <a:pt x="3048458" y="2952420"/>
                  <a:pt x="3035250" y="2984932"/>
                  <a:pt x="3025090" y="3017444"/>
                </a:cubicBezTo>
                <a:cubicBezTo>
                  <a:pt x="3020010" y="3034716"/>
                  <a:pt x="3005786" y="3047924"/>
                  <a:pt x="2988514" y="3051988"/>
                </a:cubicBezTo>
                <a:lnTo>
                  <a:pt x="2845258" y="3088564"/>
                </a:lnTo>
                <a:lnTo>
                  <a:pt x="2845258" y="3313100"/>
                </a:lnTo>
                <a:lnTo>
                  <a:pt x="2989530" y="3349676"/>
                </a:lnTo>
                <a:cubicBezTo>
                  <a:pt x="3006802" y="3353740"/>
                  <a:pt x="3021026" y="3366948"/>
                  <a:pt x="3026106" y="3384220"/>
                </a:cubicBezTo>
                <a:cubicBezTo>
                  <a:pt x="3036266" y="3416732"/>
                  <a:pt x="3049474" y="3449244"/>
                  <a:pt x="3066746" y="3480740"/>
                </a:cubicBezTo>
                <a:cubicBezTo>
                  <a:pt x="3074874" y="3496996"/>
                  <a:pt x="3074874" y="3516300"/>
                  <a:pt x="3065730" y="3531540"/>
                </a:cubicBezTo>
                <a:lnTo>
                  <a:pt x="2988514" y="3659556"/>
                </a:lnTo>
                <a:lnTo>
                  <a:pt x="3148026" y="3819068"/>
                </a:lnTo>
                <a:lnTo>
                  <a:pt x="3276042" y="3742868"/>
                </a:lnTo>
                <a:cubicBezTo>
                  <a:pt x="3284170" y="3736772"/>
                  <a:pt x="3293314" y="3734740"/>
                  <a:pt x="3302458" y="3734740"/>
                </a:cubicBezTo>
                <a:cubicBezTo>
                  <a:pt x="3310586" y="3734740"/>
                  <a:pt x="3319730" y="3736772"/>
                  <a:pt x="3326842" y="3740836"/>
                </a:cubicBezTo>
                <a:cubicBezTo>
                  <a:pt x="3358338" y="3758108"/>
                  <a:pt x="3390850" y="3771316"/>
                  <a:pt x="3423362" y="3781476"/>
                </a:cubicBezTo>
                <a:cubicBezTo>
                  <a:pt x="3440634" y="3786556"/>
                  <a:pt x="3453842" y="3800780"/>
                  <a:pt x="3457906" y="3818052"/>
                </a:cubicBezTo>
                <a:lnTo>
                  <a:pt x="3495498" y="3962324"/>
                </a:lnTo>
                <a:lnTo>
                  <a:pt x="3720034" y="3962324"/>
                </a:lnTo>
                <a:lnTo>
                  <a:pt x="3756610" y="3818052"/>
                </a:lnTo>
                <a:cubicBezTo>
                  <a:pt x="3760674" y="3800780"/>
                  <a:pt x="3773882" y="3786556"/>
                  <a:pt x="3791154" y="3781476"/>
                </a:cubicBezTo>
                <a:cubicBezTo>
                  <a:pt x="3823666" y="3771316"/>
                  <a:pt x="3856178" y="3758108"/>
                  <a:pt x="3887674" y="3740836"/>
                </a:cubicBezTo>
                <a:cubicBezTo>
                  <a:pt x="3903930" y="3732708"/>
                  <a:pt x="3923234" y="3732708"/>
                  <a:pt x="3938474" y="3741852"/>
                </a:cubicBezTo>
                <a:lnTo>
                  <a:pt x="4066490" y="3819068"/>
                </a:lnTo>
                <a:lnTo>
                  <a:pt x="4226002" y="3658540"/>
                </a:lnTo>
                <a:lnTo>
                  <a:pt x="4149802" y="3530524"/>
                </a:lnTo>
                <a:cubicBezTo>
                  <a:pt x="4140658" y="3515284"/>
                  <a:pt x="4139642" y="3495980"/>
                  <a:pt x="4148786" y="3479724"/>
                </a:cubicBezTo>
                <a:cubicBezTo>
                  <a:pt x="4166058" y="3448228"/>
                  <a:pt x="4179266" y="3415716"/>
                  <a:pt x="4189426" y="3383204"/>
                </a:cubicBezTo>
                <a:cubicBezTo>
                  <a:pt x="4194506" y="3365932"/>
                  <a:pt x="4208730" y="3352724"/>
                  <a:pt x="4226002" y="3348660"/>
                </a:cubicBezTo>
                <a:lnTo>
                  <a:pt x="4369258" y="3312084"/>
                </a:lnTo>
                <a:lnTo>
                  <a:pt x="4369258" y="3087548"/>
                </a:lnTo>
                <a:lnTo>
                  <a:pt x="4224986" y="3050972"/>
                </a:lnTo>
                <a:cubicBezTo>
                  <a:pt x="4207714" y="3046908"/>
                  <a:pt x="4193490" y="3033700"/>
                  <a:pt x="4188410" y="3016428"/>
                </a:cubicBezTo>
                <a:cubicBezTo>
                  <a:pt x="4178250" y="2983916"/>
                  <a:pt x="4165042" y="2951404"/>
                  <a:pt x="4147770" y="2919908"/>
                </a:cubicBezTo>
                <a:cubicBezTo>
                  <a:pt x="4139642" y="2903652"/>
                  <a:pt x="4139642" y="2884348"/>
                  <a:pt x="4148786" y="2869108"/>
                </a:cubicBezTo>
                <a:lnTo>
                  <a:pt x="4226002" y="2741092"/>
                </a:lnTo>
                <a:lnTo>
                  <a:pt x="4066490" y="2581580"/>
                </a:lnTo>
                <a:lnTo>
                  <a:pt x="3938474" y="2657780"/>
                </a:lnTo>
                <a:cubicBezTo>
                  <a:pt x="3923234" y="2666924"/>
                  <a:pt x="3903930" y="2666924"/>
                  <a:pt x="3887674" y="2658796"/>
                </a:cubicBezTo>
                <a:cubicBezTo>
                  <a:pt x="3856178" y="2641524"/>
                  <a:pt x="3823666" y="2628316"/>
                  <a:pt x="3791154" y="2618156"/>
                </a:cubicBezTo>
                <a:cubicBezTo>
                  <a:pt x="3773882" y="2613076"/>
                  <a:pt x="3760674" y="2598852"/>
                  <a:pt x="3756610" y="2581580"/>
                </a:cubicBezTo>
                <a:lnTo>
                  <a:pt x="3719018" y="2438324"/>
                </a:lnTo>
                <a:close/>
                <a:moveTo>
                  <a:pt x="1727658" y="2438324"/>
                </a:moveTo>
                <a:cubicBezTo>
                  <a:pt x="2008074" y="2438324"/>
                  <a:pt x="2235658" y="2665908"/>
                  <a:pt x="2235658" y="2946324"/>
                </a:cubicBezTo>
                <a:cubicBezTo>
                  <a:pt x="2235658" y="3226740"/>
                  <a:pt x="2008074" y="3454324"/>
                  <a:pt x="1727658" y="3454324"/>
                </a:cubicBezTo>
                <a:cubicBezTo>
                  <a:pt x="1447242" y="3454324"/>
                  <a:pt x="1219658" y="3226740"/>
                  <a:pt x="1219658" y="2946324"/>
                </a:cubicBezTo>
                <a:cubicBezTo>
                  <a:pt x="1219658" y="2665908"/>
                  <a:pt x="1447242" y="2438324"/>
                  <a:pt x="1727658" y="2438324"/>
                </a:cubicBezTo>
                <a:close/>
                <a:moveTo>
                  <a:pt x="3494482" y="2337740"/>
                </a:moveTo>
                <a:lnTo>
                  <a:pt x="3720034" y="2337740"/>
                </a:lnTo>
                <a:cubicBezTo>
                  <a:pt x="3766770" y="2337740"/>
                  <a:pt x="3808426" y="2370252"/>
                  <a:pt x="3818586" y="2415972"/>
                </a:cubicBezTo>
                <a:lnTo>
                  <a:pt x="3848050" y="2531796"/>
                </a:lnTo>
                <a:cubicBezTo>
                  <a:pt x="3869386" y="2538908"/>
                  <a:pt x="3889706" y="2548052"/>
                  <a:pt x="3910026" y="2558212"/>
                </a:cubicBezTo>
                <a:lnTo>
                  <a:pt x="4013658" y="2495220"/>
                </a:lnTo>
                <a:cubicBezTo>
                  <a:pt x="4057346" y="2470836"/>
                  <a:pt x="4106114" y="2479980"/>
                  <a:pt x="4137610" y="2510460"/>
                </a:cubicBezTo>
                <a:lnTo>
                  <a:pt x="4297122" y="2669972"/>
                </a:lnTo>
                <a:cubicBezTo>
                  <a:pt x="4328618" y="2701468"/>
                  <a:pt x="4335730" y="2752268"/>
                  <a:pt x="4313378" y="2792908"/>
                </a:cubicBezTo>
                <a:lnTo>
                  <a:pt x="4249370" y="2898572"/>
                </a:lnTo>
                <a:cubicBezTo>
                  <a:pt x="4259530" y="2918892"/>
                  <a:pt x="4267658" y="2940228"/>
                  <a:pt x="4275786" y="2960548"/>
                </a:cubicBezTo>
                <a:lnTo>
                  <a:pt x="4392626" y="2990012"/>
                </a:lnTo>
                <a:cubicBezTo>
                  <a:pt x="4436314" y="3000172"/>
                  <a:pt x="4469842" y="3041828"/>
                  <a:pt x="4469842" y="3087548"/>
                </a:cubicBezTo>
                <a:lnTo>
                  <a:pt x="4469842" y="3313100"/>
                </a:lnTo>
                <a:cubicBezTo>
                  <a:pt x="4469842" y="3359836"/>
                  <a:pt x="4437330" y="3401492"/>
                  <a:pt x="4391610" y="3411652"/>
                </a:cubicBezTo>
                <a:lnTo>
                  <a:pt x="4275786" y="3441116"/>
                </a:lnTo>
                <a:cubicBezTo>
                  <a:pt x="4268674" y="3462452"/>
                  <a:pt x="4259530" y="3482772"/>
                  <a:pt x="4249370" y="3503092"/>
                </a:cubicBezTo>
                <a:lnTo>
                  <a:pt x="4312362" y="3606724"/>
                </a:lnTo>
                <a:cubicBezTo>
                  <a:pt x="4335730" y="3648380"/>
                  <a:pt x="4328618" y="3699180"/>
                  <a:pt x="4297122" y="3730676"/>
                </a:cubicBezTo>
                <a:lnTo>
                  <a:pt x="4137610" y="3890188"/>
                </a:lnTo>
                <a:cubicBezTo>
                  <a:pt x="4106114" y="3921684"/>
                  <a:pt x="4054298" y="3928796"/>
                  <a:pt x="4015690" y="3907460"/>
                </a:cubicBezTo>
                <a:lnTo>
                  <a:pt x="3910026" y="3843452"/>
                </a:lnTo>
                <a:cubicBezTo>
                  <a:pt x="3889706" y="3853612"/>
                  <a:pt x="3868370" y="3861740"/>
                  <a:pt x="3848050" y="3869868"/>
                </a:cubicBezTo>
                <a:lnTo>
                  <a:pt x="3818586" y="3986708"/>
                </a:lnTo>
                <a:cubicBezTo>
                  <a:pt x="3808426" y="4031412"/>
                  <a:pt x="3766770" y="4063924"/>
                  <a:pt x="3720034" y="4063924"/>
                </a:cubicBezTo>
                <a:lnTo>
                  <a:pt x="3494482" y="4063924"/>
                </a:lnTo>
                <a:cubicBezTo>
                  <a:pt x="3447746" y="4063924"/>
                  <a:pt x="3406090" y="4031412"/>
                  <a:pt x="3395930" y="3985692"/>
                </a:cubicBezTo>
                <a:lnTo>
                  <a:pt x="3366466" y="3869868"/>
                </a:lnTo>
                <a:cubicBezTo>
                  <a:pt x="3345130" y="3862756"/>
                  <a:pt x="3324810" y="3853612"/>
                  <a:pt x="3304490" y="3843452"/>
                </a:cubicBezTo>
                <a:lnTo>
                  <a:pt x="3200858" y="3906444"/>
                </a:lnTo>
                <a:cubicBezTo>
                  <a:pt x="3157170" y="3930828"/>
                  <a:pt x="3108402" y="3921684"/>
                  <a:pt x="3076906" y="3891204"/>
                </a:cubicBezTo>
                <a:lnTo>
                  <a:pt x="2917394" y="3731692"/>
                </a:lnTo>
                <a:cubicBezTo>
                  <a:pt x="2885898" y="3700196"/>
                  <a:pt x="2878786" y="3649396"/>
                  <a:pt x="2901138" y="3608756"/>
                </a:cubicBezTo>
                <a:lnTo>
                  <a:pt x="2965146" y="3503092"/>
                </a:lnTo>
                <a:cubicBezTo>
                  <a:pt x="2954986" y="3482772"/>
                  <a:pt x="2946858" y="3461436"/>
                  <a:pt x="2938730" y="3441116"/>
                </a:cubicBezTo>
                <a:lnTo>
                  <a:pt x="2821890" y="3411652"/>
                </a:lnTo>
                <a:cubicBezTo>
                  <a:pt x="2778202" y="3401492"/>
                  <a:pt x="2744674" y="3359836"/>
                  <a:pt x="2744674" y="3314116"/>
                </a:cubicBezTo>
                <a:lnTo>
                  <a:pt x="2744674" y="3088564"/>
                </a:lnTo>
                <a:cubicBezTo>
                  <a:pt x="2744674" y="3041828"/>
                  <a:pt x="2777186" y="3000172"/>
                  <a:pt x="2822906" y="2990012"/>
                </a:cubicBezTo>
                <a:lnTo>
                  <a:pt x="2938730" y="2960548"/>
                </a:lnTo>
                <a:cubicBezTo>
                  <a:pt x="2945842" y="2939212"/>
                  <a:pt x="2954986" y="2918892"/>
                  <a:pt x="2965146" y="2898572"/>
                </a:cubicBezTo>
                <a:lnTo>
                  <a:pt x="2902154" y="2794940"/>
                </a:lnTo>
                <a:cubicBezTo>
                  <a:pt x="2878786" y="2753284"/>
                  <a:pt x="2885898" y="2702484"/>
                  <a:pt x="2917394" y="2670988"/>
                </a:cubicBezTo>
                <a:lnTo>
                  <a:pt x="3076906" y="2511476"/>
                </a:lnTo>
                <a:cubicBezTo>
                  <a:pt x="3108402" y="2479980"/>
                  <a:pt x="3160218" y="2472868"/>
                  <a:pt x="3198826" y="2494204"/>
                </a:cubicBezTo>
                <a:lnTo>
                  <a:pt x="3304490" y="2558212"/>
                </a:lnTo>
                <a:cubicBezTo>
                  <a:pt x="3324810" y="2548052"/>
                  <a:pt x="3346146" y="2539924"/>
                  <a:pt x="3366466" y="2531796"/>
                </a:cubicBezTo>
                <a:lnTo>
                  <a:pt x="3395930" y="2414956"/>
                </a:lnTo>
                <a:cubicBezTo>
                  <a:pt x="3406090" y="2371268"/>
                  <a:pt x="3447746" y="2337740"/>
                  <a:pt x="3494482" y="2337740"/>
                </a:cubicBezTo>
                <a:close/>
                <a:moveTo>
                  <a:pt x="1727658" y="2336724"/>
                </a:moveTo>
                <a:cubicBezTo>
                  <a:pt x="1471626" y="2336724"/>
                  <a:pt x="1240994" y="2498268"/>
                  <a:pt x="1154634" y="2739060"/>
                </a:cubicBezTo>
                <a:cubicBezTo>
                  <a:pt x="1130250" y="2806116"/>
                  <a:pt x="1118058" y="2876220"/>
                  <a:pt x="1118058" y="2946324"/>
                </a:cubicBezTo>
                <a:cubicBezTo>
                  <a:pt x="1118058" y="3000172"/>
                  <a:pt x="1125170" y="3051988"/>
                  <a:pt x="1138378" y="3099740"/>
                </a:cubicBezTo>
                <a:cubicBezTo>
                  <a:pt x="1207466" y="3368980"/>
                  <a:pt x="1450290" y="3555924"/>
                  <a:pt x="1727658" y="3555924"/>
                </a:cubicBezTo>
                <a:cubicBezTo>
                  <a:pt x="1937970" y="3555924"/>
                  <a:pt x="2131010" y="3449244"/>
                  <a:pt x="2243786" y="3270428"/>
                </a:cubicBezTo>
                <a:cubicBezTo>
                  <a:pt x="2304746" y="3172892"/>
                  <a:pt x="2337258" y="3061132"/>
                  <a:pt x="2337258" y="2946324"/>
                </a:cubicBezTo>
                <a:cubicBezTo>
                  <a:pt x="2337258" y="2745156"/>
                  <a:pt x="2238706" y="2557196"/>
                  <a:pt x="2073098" y="2443404"/>
                </a:cubicBezTo>
                <a:cubicBezTo>
                  <a:pt x="1970482" y="2373300"/>
                  <a:pt x="1851610" y="2336724"/>
                  <a:pt x="1727658" y="2336724"/>
                </a:cubicBezTo>
                <a:close/>
                <a:moveTo>
                  <a:pt x="3269163" y="1693437"/>
                </a:moveTo>
                <a:lnTo>
                  <a:pt x="3054554" y="1943532"/>
                </a:lnTo>
                <a:lnTo>
                  <a:pt x="3150058" y="2226996"/>
                </a:lnTo>
                <a:lnTo>
                  <a:pt x="3150058" y="1981124"/>
                </a:lnTo>
                <a:cubicBezTo>
                  <a:pt x="3150058" y="1963852"/>
                  <a:pt x="3158186" y="1947596"/>
                  <a:pt x="3172410" y="1938452"/>
                </a:cubicBezTo>
                <a:lnTo>
                  <a:pt x="3353108" y="1819355"/>
                </a:lnTo>
                <a:close/>
                <a:moveTo>
                  <a:pt x="3946115" y="1692293"/>
                </a:moveTo>
                <a:lnTo>
                  <a:pt x="3860627" y="1820526"/>
                </a:lnTo>
                <a:lnTo>
                  <a:pt x="4041090" y="1939468"/>
                </a:lnTo>
                <a:cubicBezTo>
                  <a:pt x="4056329" y="1947596"/>
                  <a:pt x="4064458" y="1963852"/>
                  <a:pt x="4064458" y="1981124"/>
                </a:cubicBezTo>
                <a:lnTo>
                  <a:pt x="4064458" y="2226996"/>
                </a:lnTo>
                <a:lnTo>
                  <a:pt x="4159961" y="1941500"/>
                </a:lnTo>
                <a:close/>
                <a:moveTo>
                  <a:pt x="3384754" y="1422324"/>
                </a:moveTo>
                <a:lnTo>
                  <a:pt x="3310586" y="1570660"/>
                </a:lnTo>
                <a:lnTo>
                  <a:pt x="3482290" y="1828724"/>
                </a:lnTo>
                <a:lnTo>
                  <a:pt x="3732226" y="1828724"/>
                </a:lnTo>
                <a:lnTo>
                  <a:pt x="3903929" y="1570660"/>
                </a:lnTo>
                <a:lnTo>
                  <a:pt x="3829762" y="1422324"/>
                </a:lnTo>
                <a:lnTo>
                  <a:pt x="3810458" y="1422324"/>
                </a:lnTo>
                <a:lnTo>
                  <a:pt x="3404058" y="1422324"/>
                </a:lnTo>
                <a:close/>
                <a:moveTo>
                  <a:pt x="809534" y="914324"/>
                </a:moveTo>
                <a:lnTo>
                  <a:pt x="747521" y="955262"/>
                </a:lnTo>
                <a:lnTo>
                  <a:pt x="1277569" y="1854123"/>
                </a:lnTo>
                <a:cubicBezTo>
                  <a:pt x="1291793" y="1878507"/>
                  <a:pt x="1283665" y="1908987"/>
                  <a:pt x="1259281" y="1923211"/>
                </a:cubicBezTo>
                <a:cubicBezTo>
                  <a:pt x="1251153" y="1928291"/>
                  <a:pt x="1243025" y="1930323"/>
                  <a:pt x="1233881" y="1930323"/>
                </a:cubicBezTo>
                <a:cubicBezTo>
                  <a:pt x="1216609" y="1930323"/>
                  <a:pt x="1199337" y="1921179"/>
                  <a:pt x="1190193" y="1904923"/>
                </a:cubicBezTo>
                <a:lnTo>
                  <a:pt x="653349" y="994537"/>
                </a:lnTo>
                <a:lnTo>
                  <a:pt x="650697" y="995603"/>
                </a:lnTo>
                <a:cubicBezTo>
                  <a:pt x="604977" y="1008811"/>
                  <a:pt x="556209" y="1015923"/>
                  <a:pt x="508457" y="1015923"/>
                </a:cubicBezTo>
                <a:cubicBezTo>
                  <a:pt x="486359" y="1015923"/>
                  <a:pt x="464325" y="1014463"/>
                  <a:pt x="442497" y="1011573"/>
                </a:cubicBezTo>
                <a:lnTo>
                  <a:pt x="378867" y="998869"/>
                </a:lnTo>
                <a:lnTo>
                  <a:pt x="1106697" y="2600454"/>
                </a:lnTo>
                <a:lnTo>
                  <a:pt x="1164016" y="2512873"/>
                </a:lnTo>
                <a:cubicBezTo>
                  <a:pt x="1296176" y="2341423"/>
                  <a:pt x="1503630" y="2235124"/>
                  <a:pt x="1727658" y="2235124"/>
                </a:cubicBezTo>
                <a:cubicBezTo>
                  <a:pt x="1799794" y="2235124"/>
                  <a:pt x="1870660" y="2245792"/>
                  <a:pt x="1938351" y="2266747"/>
                </a:cubicBezTo>
                <a:lnTo>
                  <a:pt x="1949769" y="2271260"/>
                </a:lnTo>
                <a:lnTo>
                  <a:pt x="1009593" y="914324"/>
                </a:lnTo>
                <a:close/>
                <a:moveTo>
                  <a:pt x="3454858" y="880575"/>
                </a:moveTo>
                <a:lnTo>
                  <a:pt x="3454858" y="1320724"/>
                </a:lnTo>
                <a:lnTo>
                  <a:pt x="3759658" y="1320724"/>
                </a:lnTo>
                <a:lnTo>
                  <a:pt x="3759658" y="880575"/>
                </a:lnTo>
                <a:lnTo>
                  <a:pt x="3715970" y="899465"/>
                </a:lnTo>
                <a:cubicBezTo>
                  <a:pt x="3680918" y="909244"/>
                  <a:pt x="3644342" y="914324"/>
                  <a:pt x="3607258" y="914324"/>
                </a:cubicBezTo>
                <a:cubicBezTo>
                  <a:pt x="3570174" y="914324"/>
                  <a:pt x="3533598" y="909244"/>
                  <a:pt x="3498546" y="899465"/>
                </a:cubicBezTo>
                <a:close/>
                <a:moveTo>
                  <a:pt x="3607258" y="406325"/>
                </a:moveTo>
                <a:cubicBezTo>
                  <a:pt x="3551378" y="406325"/>
                  <a:pt x="3505658" y="452045"/>
                  <a:pt x="3505658" y="507925"/>
                </a:cubicBezTo>
                <a:cubicBezTo>
                  <a:pt x="3505658" y="563805"/>
                  <a:pt x="3551378" y="609525"/>
                  <a:pt x="3607258" y="609525"/>
                </a:cubicBezTo>
                <a:cubicBezTo>
                  <a:pt x="3663138" y="609525"/>
                  <a:pt x="3708858" y="563805"/>
                  <a:pt x="3708858" y="507925"/>
                </a:cubicBezTo>
                <a:cubicBezTo>
                  <a:pt x="3708858" y="452045"/>
                  <a:pt x="3663138" y="406325"/>
                  <a:pt x="3607258" y="406325"/>
                </a:cubicBezTo>
                <a:close/>
                <a:moveTo>
                  <a:pt x="3607258" y="304725"/>
                </a:moveTo>
                <a:cubicBezTo>
                  <a:pt x="3719018" y="304725"/>
                  <a:pt x="3810458" y="396165"/>
                  <a:pt x="3810458" y="507925"/>
                </a:cubicBezTo>
                <a:cubicBezTo>
                  <a:pt x="3810458" y="619685"/>
                  <a:pt x="3719018" y="711125"/>
                  <a:pt x="3607258" y="711125"/>
                </a:cubicBezTo>
                <a:cubicBezTo>
                  <a:pt x="3495498" y="711125"/>
                  <a:pt x="3404058" y="619685"/>
                  <a:pt x="3404058" y="507925"/>
                </a:cubicBezTo>
                <a:cubicBezTo>
                  <a:pt x="3404058" y="396165"/>
                  <a:pt x="3495498" y="304725"/>
                  <a:pt x="3607258" y="304725"/>
                </a:cubicBezTo>
                <a:close/>
                <a:moveTo>
                  <a:pt x="2337257" y="304725"/>
                </a:moveTo>
                <a:lnTo>
                  <a:pt x="2337257" y="406324"/>
                </a:lnTo>
                <a:lnTo>
                  <a:pt x="3048458" y="406324"/>
                </a:lnTo>
                <a:cubicBezTo>
                  <a:pt x="3076906" y="406324"/>
                  <a:pt x="3099258" y="428676"/>
                  <a:pt x="3099258" y="457125"/>
                </a:cubicBezTo>
                <a:cubicBezTo>
                  <a:pt x="3099258" y="485572"/>
                  <a:pt x="3076906" y="507924"/>
                  <a:pt x="3048458" y="507924"/>
                </a:cubicBezTo>
                <a:lnTo>
                  <a:pt x="2337257" y="507924"/>
                </a:lnTo>
                <a:lnTo>
                  <a:pt x="2337257" y="711124"/>
                </a:lnTo>
                <a:lnTo>
                  <a:pt x="3257360" y="711124"/>
                </a:lnTo>
                <a:lnTo>
                  <a:pt x="3230957" y="661086"/>
                </a:lnTo>
                <a:cubicBezTo>
                  <a:pt x="3211272" y="613081"/>
                  <a:pt x="3200858" y="561265"/>
                  <a:pt x="3200858" y="507925"/>
                </a:cubicBezTo>
                <a:cubicBezTo>
                  <a:pt x="3200858" y="454585"/>
                  <a:pt x="3211272" y="402769"/>
                  <a:pt x="3230957" y="354763"/>
                </a:cubicBezTo>
                <a:lnTo>
                  <a:pt x="3257360" y="304725"/>
                </a:lnTo>
                <a:close/>
                <a:moveTo>
                  <a:pt x="508458" y="304724"/>
                </a:moveTo>
                <a:cubicBezTo>
                  <a:pt x="489154" y="304724"/>
                  <a:pt x="469850" y="307773"/>
                  <a:pt x="451562" y="312852"/>
                </a:cubicBezTo>
                <a:cubicBezTo>
                  <a:pt x="343866" y="344349"/>
                  <a:pt x="281890" y="457125"/>
                  <a:pt x="313386" y="564820"/>
                </a:cubicBezTo>
                <a:cubicBezTo>
                  <a:pt x="343866" y="669468"/>
                  <a:pt x="459690" y="733476"/>
                  <a:pt x="565354" y="702996"/>
                </a:cubicBezTo>
                <a:cubicBezTo>
                  <a:pt x="673050" y="671500"/>
                  <a:pt x="735026" y="558724"/>
                  <a:pt x="703530" y="451028"/>
                </a:cubicBezTo>
                <a:cubicBezTo>
                  <a:pt x="678130" y="364668"/>
                  <a:pt x="597866" y="304724"/>
                  <a:pt x="508458" y="304724"/>
                </a:cubicBezTo>
                <a:close/>
                <a:moveTo>
                  <a:pt x="481969" y="204634"/>
                </a:moveTo>
                <a:cubicBezTo>
                  <a:pt x="622028" y="194425"/>
                  <a:pt x="760045" y="284659"/>
                  <a:pt x="800050" y="421564"/>
                </a:cubicBezTo>
                <a:cubicBezTo>
                  <a:pt x="847802" y="583108"/>
                  <a:pt x="754330" y="752780"/>
                  <a:pt x="593802" y="799516"/>
                </a:cubicBezTo>
                <a:cubicBezTo>
                  <a:pt x="566370" y="808660"/>
                  <a:pt x="536906" y="812724"/>
                  <a:pt x="508458" y="812724"/>
                </a:cubicBezTo>
                <a:cubicBezTo>
                  <a:pt x="374346" y="812724"/>
                  <a:pt x="254458" y="722300"/>
                  <a:pt x="215850" y="593268"/>
                </a:cubicBezTo>
                <a:cubicBezTo>
                  <a:pt x="169114" y="432740"/>
                  <a:pt x="261570" y="263069"/>
                  <a:pt x="422098" y="215316"/>
                </a:cubicBezTo>
                <a:cubicBezTo>
                  <a:pt x="441910" y="209601"/>
                  <a:pt x="461960" y="206093"/>
                  <a:pt x="481969" y="204634"/>
                </a:cubicBezTo>
                <a:close/>
                <a:moveTo>
                  <a:pt x="3607258" y="203125"/>
                </a:moveTo>
                <a:cubicBezTo>
                  <a:pt x="3523946" y="203125"/>
                  <a:pt x="3446730" y="235637"/>
                  <a:pt x="3389834" y="295581"/>
                </a:cubicBezTo>
                <a:cubicBezTo>
                  <a:pt x="3332938" y="352477"/>
                  <a:pt x="3302458" y="427661"/>
                  <a:pt x="3302458" y="507925"/>
                </a:cubicBezTo>
                <a:cubicBezTo>
                  <a:pt x="3302458" y="588189"/>
                  <a:pt x="3332938" y="663373"/>
                  <a:pt x="3389834" y="720269"/>
                </a:cubicBezTo>
                <a:cubicBezTo>
                  <a:pt x="3408122" y="739572"/>
                  <a:pt x="3429458" y="755828"/>
                  <a:pt x="3450794" y="769037"/>
                </a:cubicBezTo>
                <a:cubicBezTo>
                  <a:pt x="3545282" y="826948"/>
                  <a:pt x="3670250" y="825932"/>
                  <a:pt x="3762706" y="770052"/>
                </a:cubicBezTo>
                <a:cubicBezTo>
                  <a:pt x="3856178" y="713156"/>
                  <a:pt x="3912058" y="615621"/>
                  <a:pt x="3912058" y="507925"/>
                </a:cubicBezTo>
                <a:cubicBezTo>
                  <a:pt x="3912058" y="340285"/>
                  <a:pt x="3774898" y="203125"/>
                  <a:pt x="3607258" y="203125"/>
                </a:cubicBezTo>
                <a:close/>
                <a:moveTo>
                  <a:pt x="913567" y="203125"/>
                </a:moveTo>
                <a:lnTo>
                  <a:pt x="930351" y="224460"/>
                </a:lnTo>
                <a:cubicBezTo>
                  <a:pt x="958545" y="266624"/>
                  <a:pt x="980389" y="313360"/>
                  <a:pt x="995121" y="363652"/>
                </a:cubicBezTo>
                <a:cubicBezTo>
                  <a:pt x="1029665" y="483540"/>
                  <a:pt x="1020521" y="609524"/>
                  <a:pt x="968705" y="721283"/>
                </a:cubicBezTo>
                <a:lnTo>
                  <a:pt x="912559" y="812725"/>
                </a:lnTo>
                <a:lnTo>
                  <a:pt x="1044953" y="812725"/>
                </a:lnTo>
                <a:lnTo>
                  <a:pt x="1045541" y="812598"/>
                </a:lnTo>
                <a:lnTo>
                  <a:pt x="1045736" y="812725"/>
                </a:lnTo>
                <a:lnTo>
                  <a:pt x="2235657" y="812725"/>
                </a:lnTo>
                <a:lnTo>
                  <a:pt x="2235657" y="203125"/>
                </a:lnTo>
                <a:close/>
                <a:moveTo>
                  <a:pt x="508457" y="101524"/>
                </a:moveTo>
                <a:cubicBezTo>
                  <a:pt x="469849" y="101524"/>
                  <a:pt x="431241" y="106604"/>
                  <a:pt x="393649" y="117780"/>
                </a:cubicBezTo>
                <a:cubicBezTo>
                  <a:pt x="179273" y="180772"/>
                  <a:pt x="55321" y="407340"/>
                  <a:pt x="118313" y="622732"/>
                </a:cubicBezTo>
                <a:cubicBezTo>
                  <a:pt x="147777" y="724332"/>
                  <a:pt x="214833" y="808659"/>
                  <a:pt x="306273" y="860475"/>
                </a:cubicBezTo>
                <a:cubicBezTo>
                  <a:pt x="401777" y="915339"/>
                  <a:pt x="517601" y="929563"/>
                  <a:pt x="622249" y="899084"/>
                </a:cubicBezTo>
                <a:cubicBezTo>
                  <a:pt x="647141" y="891972"/>
                  <a:pt x="671525" y="882066"/>
                  <a:pt x="695147" y="869620"/>
                </a:cubicBezTo>
                <a:lnTo>
                  <a:pt x="758365" y="828258"/>
                </a:lnTo>
                <a:lnTo>
                  <a:pt x="758901" y="827456"/>
                </a:lnTo>
                <a:lnTo>
                  <a:pt x="760733" y="826708"/>
                </a:lnTo>
                <a:lnTo>
                  <a:pt x="763473" y="824916"/>
                </a:lnTo>
                <a:cubicBezTo>
                  <a:pt x="811225" y="787324"/>
                  <a:pt x="850849" y="736524"/>
                  <a:pt x="877265" y="679628"/>
                </a:cubicBezTo>
                <a:cubicBezTo>
                  <a:pt x="917905" y="590219"/>
                  <a:pt x="926033" y="489636"/>
                  <a:pt x="897585" y="394132"/>
                </a:cubicBezTo>
                <a:cubicBezTo>
                  <a:pt x="874217" y="313868"/>
                  <a:pt x="827481" y="243764"/>
                  <a:pt x="763473" y="192964"/>
                </a:cubicBezTo>
                <a:cubicBezTo>
                  <a:pt x="691337" y="133020"/>
                  <a:pt x="600913" y="101524"/>
                  <a:pt x="508457" y="101524"/>
                </a:cubicBezTo>
                <a:close/>
                <a:moveTo>
                  <a:pt x="486867" y="400"/>
                </a:moveTo>
                <a:cubicBezTo>
                  <a:pt x="568655" y="-2839"/>
                  <a:pt x="650443" y="13608"/>
                  <a:pt x="724103" y="47962"/>
                </a:cubicBezTo>
                <a:lnTo>
                  <a:pt x="809637" y="101525"/>
                </a:lnTo>
                <a:lnTo>
                  <a:pt x="2286457" y="101525"/>
                </a:lnTo>
                <a:cubicBezTo>
                  <a:pt x="2314905" y="101525"/>
                  <a:pt x="2337257" y="123877"/>
                  <a:pt x="2337257" y="152324"/>
                </a:cubicBezTo>
                <a:lnTo>
                  <a:pt x="2337257" y="203125"/>
                </a:lnTo>
                <a:lnTo>
                  <a:pt x="3341743" y="203125"/>
                </a:lnTo>
                <a:lnTo>
                  <a:pt x="3378515" y="171819"/>
                </a:lnTo>
                <a:cubicBezTo>
                  <a:pt x="3444762" y="126099"/>
                  <a:pt x="3523438" y="101525"/>
                  <a:pt x="3607258" y="101525"/>
                </a:cubicBezTo>
                <a:cubicBezTo>
                  <a:pt x="3831794" y="101525"/>
                  <a:pt x="4013658" y="283388"/>
                  <a:pt x="4013658" y="507925"/>
                </a:cubicBezTo>
                <a:cubicBezTo>
                  <a:pt x="4013658" y="616129"/>
                  <a:pt x="3971939" y="716331"/>
                  <a:pt x="3898787" y="790960"/>
                </a:cubicBezTo>
                <a:lnTo>
                  <a:pt x="3861258" y="820466"/>
                </a:lnTo>
                <a:lnTo>
                  <a:pt x="3861258" y="1320724"/>
                </a:lnTo>
                <a:cubicBezTo>
                  <a:pt x="3880562" y="1320724"/>
                  <a:pt x="3897834" y="1331900"/>
                  <a:pt x="3906978" y="1349172"/>
                </a:cubicBezTo>
                <a:lnTo>
                  <a:pt x="4008578" y="1552372"/>
                </a:lnTo>
                <a:cubicBezTo>
                  <a:pt x="4016706" y="1568628"/>
                  <a:pt x="4015690" y="1587932"/>
                  <a:pt x="4005529" y="1603172"/>
                </a:cubicBezTo>
                <a:lnTo>
                  <a:pt x="4005034" y="1603916"/>
                </a:lnTo>
                <a:lnTo>
                  <a:pt x="4255466" y="1895780"/>
                </a:lnTo>
                <a:cubicBezTo>
                  <a:pt x="4266642" y="1908988"/>
                  <a:pt x="4270705" y="1928292"/>
                  <a:pt x="4264610" y="1944547"/>
                </a:cubicBezTo>
                <a:lnTo>
                  <a:pt x="4112210" y="2401748"/>
                </a:lnTo>
                <a:cubicBezTo>
                  <a:pt x="4106114" y="2424100"/>
                  <a:pt x="4086810" y="2438324"/>
                  <a:pt x="4064458" y="2438324"/>
                </a:cubicBezTo>
                <a:lnTo>
                  <a:pt x="4013658" y="2438324"/>
                </a:lnTo>
                <a:cubicBezTo>
                  <a:pt x="3985210" y="2438324"/>
                  <a:pt x="3962858" y="2415972"/>
                  <a:pt x="3962858" y="2387524"/>
                </a:cubicBezTo>
                <a:lnTo>
                  <a:pt x="3962858" y="2008556"/>
                </a:lnTo>
                <a:lnTo>
                  <a:pt x="3804562" y="1904623"/>
                </a:lnTo>
                <a:lnTo>
                  <a:pt x="3802329" y="1907972"/>
                </a:lnTo>
                <a:cubicBezTo>
                  <a:pt x="3792170" y="1922196"/>
                  <a:pt x="3776929" y="1930324"/>
                  <a:pt x="3759658" y="1930324"/>
                </a:cubicBezTo>
                <a:lnTo>
                  <a:pt x="3454858" y="1930324"/>
                </a:lnTo>
                <a:cubicBezTo>
                  <a:pt x="3437586" y="1930324"/>
                  <a:pt x="3422346" y="1922196"/>
                  <a:pt x="3412186" y="1907972"/>
                </a:cubicBezTo>
                <a:lnTo>
                  <a:pt x="3409340" y="1903702"/>
                </a:lnTo>
                <a:lnTo>
                  <a:pt x="3251658" y="2008556"/>
                </a:lnTo>
                <a:lnTo>
                  <a:pt x="3251658" y="2387524"/>
                </a:lnTo>
                <a:cubicBezTo>
                  <a:pt x="3251658" y="2415972"/>
                  <a:pt x="3229306" y="2438324"/>
                  <a:pt x="3200858" y="2438324"/>
                </a:cubicBezTo>
                <a:lnTo>
                  <a:pt x="3150058" y="2438324"/>
                </a:lnTo>
                <a:cubicBezTo>
                  <a:pt x="3127705" y="2438324"/>
                  <a:pt x="3108402" y="2424100"/>
                  <a:pt x="3102305" y="2403780"/>
                </a:cubicBezTo>
                <a:lnTo>
                  <a:pt x="2949906" y="1946580"/>
                </a:lnTo>
                <a:cubicBezTo>
                  <a:pt x="2943810" y="1929308"/>
                  <a:pt x="2947874" y="1911020"/>
                  <a:pt x="2959050" y="1897812"/>
                </a:cubicBezTo>
                <a:lnTo>
                  <a:pt x="3210245" y="1605060"/>
                </a:lnTo>
                <a:lnTo>
                  <a:pt x="3208986" y="1603172"/>
                </a:lnTo>
                <a:cubicBezTo>
                  <a:pt x="3198826" y="1587932"/>
                  <a:pt x="3197810" y="1568628"/>
                  <a:pt x="3205938" y="1552372"/>
                </a:cubicBezTo>
                <a:lnTo>
                  <a:pt x="3307538" y="1349172"/>
                </a:lnTo>
                <a:cubicBezTo>
                  <a:pt x="3316682" y="1331900"/>
                  <a:pt x="3333954" y="1320724"/>
                  <a:pt x="3353258" y="1320724"/>
                </a:cubicBezTo>
                <a:lnTo>
                  <a:pt x="3353258" y="820288"/>
                </a:lnTo>
                <a:lnTo>
                  <a:pt x="3343685" y="812724"/>
                </a:lnTo>
                <a:lnTo>
                  <a:pt x="2337257" y="812724"/>
                </a:lnTo>
                <a:lnTo>
                  <a:pt x="2337257" y="863525"/>
                </a:lnTo>
                <a:cubicBezTo>
                  <a:pt x="2337257" y="891973"/>
                  <a:pt x="2314905" y="914324"/>
                  <a:pt x="2286457" y="914324"/>
                </a:cubicBezTo>
                <a:lnTo>
                  <a:pt x="1134046" y="914324"/>
                </a:lnTo>
                <a:lnTo>
                  <a:pt x="2142618" y="2369974"/>
                </a:lnTo>
                <a:lnTo>
                  <a:pt x="2198689" y="2413869"/>
                </a:lnTo>
                <a:cubicBezTo>
                  <a:pt x="2350180" y="2548052"/>
                  <a:pt x="2438858" y="2740965"/>
                  <a:pt x="2438858" y="2946324"/>
                </a:cubicBezTo>
                <a:cubicBezTo>
                  <a:pt x="2438858" y="3046908"/>
                  <a:pt x="2417713" y="3145778"/>
                  <a:pt x="2376708" y="3236932"/>
                </a:cubicBezTo>
                <a:lnTo>
                  <a:pt x="2337258" y="3310197"/>
                </a:lnTo>
                <a:lnTo>
                  <a:pt x="2337258" y="3962324"/>
                </a:lnTo>
                <a:lnTo>
                  <a:pt x="2692858" y="3962324"/>
                </a:lnTo>
                <a:cubicBezTo>
                  <a:pt x="2888946" y="3962324"/>
                  <a:pt x="3048458" y="4121836"/>
                  <a:pt x="3048458" y="4317924"/>
                </a:cubicBezTo>
                <a:lnTo>
                  <a:pt x="3048458" y="4419524"/>
                </a:lnTo>
                <a:cubicBezTo>
                  <a:pt x="3048458" y="4447972"/>
                  <a:pt x="3026106" y="4470324"/>
                  <a:pt x="2997658" y="4470324"/>
                </a:cubicBezTo>
                <a:lnTo>
                  <a:pt x="51258" y="4470324"/>
                </a:lnTo>
                <a:cubicBezTo>
                  <a:pt x="22810" y="4470324"/>
                  <a:pt x="458" y="4447972"/>
                  <a:pt x="458" y="4419524"/>
                </a:cubicBezTo>
                <a:lnTo>
                  <a:pt x="458" y="4317924"/>
                </a:lnTo>
                <a:cubicBezTo>
                  <a:pt x="458" y="4121836"/>
                  <a:pt x="159970" y="3962324"/>
                  <a:pt x="356058" y="3962324"/>
                </a:cubicBezTo>
                <a:lnTo>
                  <a:pt x="726904" y="3962324"/>
                </a:lnTo>
                <a:lnTo>
                  <a:pt x="1037275" y="3109287"/>
                </a:lnTo>
                <a:lnTo>
                  <a:pt x="1022554" y="3039669"/>
                </a:lnTo>
                <a:cubicBezTo>
                  <a:pt x="1018490" y="3009570"/>
                  <a:pt x="1016458" y="2978328"/>
                  <a:pt x="1016458" y="2946324"/>
                </a:cubicBezTo>
                <a:cubicBezTo>
                  <a:pt x="1016458" y="2905176"/>
                  <a:pt x="1020014" y="2864282"/>
                  <a:pt x="1027126" y="2823896"/>
                </a:cubicBezTo>
                <a:lnTo>
                  <a:pt x="1052997" y="2727393"/>
                </a:lnTo>
                <a:lnTo>
                  <a:pt x="239091" y="936399"/>
                </a:lnTo>
                <a:lnTo>
                  <a:pt x="176082" y="892352"/>
                </a:lnTo>
                <a:cubicBezTo>
                  <a:pt x="102882" y="829678"/>
                  <a:pt x="48971" y="746430"/>
                  <a:pt x="20777" y="651180"/>
                </a:cubicBezTo>
                <a:cubicBezTo>
                  <a:pt x="-58471" y="381940"/>
                  <a:pt x="95961" y="99491"/>
                  <a:pt x="365201" y="20243"/>
                </a:cubicBezTo>
                <a:cubicBezTo>
                  <a:pt x="405079" y="8560"/>
                  <a:pt x="445973" y="2019"/>
                  <a:pt x="486867" y="400"/>
                </a:cubicBezTo>
                <a:close/>
              </a:path>
            </a:pathLst>
          </a:custGeom>
          <a:gradFill>
            <a:gsLst>
              <a:gs pos="85000">
                <a:schemeClr val="accent1">
                  <a:lumMod val="20000"/>
                  <a:lumOff val="80000"/>
                </a:schemeClr>
              </a:gs>
              <a:gs pos="12000">
                <a:schemeClr val="accent1">
                  <a:lumMod val="0"/>
                  <a:lumOff val="100000"/>
                </a:schemeClr>
              </a:gs>
            </a:gsLst>
            <a:lin ang="27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59" name="图形 50"/>
          <p:cNvSpPr/>
          <p:nvPr/>
        </p:nvSpPr>
        <p:spPr>
          <a:xfrm>
            <a:off x="8705141" y="1213049"/>
            <a:ext cx="1027887" cy="891734"/>
          </a:xfrm>
          <a:custGeom>
            <a:avLst/>
            <a:gdLst>
              <a:gd name="connsiteX0" fmla="*/ 3530270 w 4572009"/>
              <a:gd name="connsiteY0" fmla="*/ 2494693 h 3966410"/>
              <a:gd name="connsiteX1" fmla="*/ 3100281 w 4572009"/>
              <a:gd name="connsiteY1" fmla="*/ 2931453 h 3966410"/>
              <a:gd name="connsiteX2" fmla="*/ 3537041 w 4572009"/>
              <a:gd name="connsiteY2" fmla="*/ 3361442 h 3966410"/>
              <a:gd name="connsiteX3" fmla="*/ 3967029 w 4572009"/>
              <a:gd name="connsiteY3" fmla="*/ 2924682 h 3966410"/>
              <a:gd name="connsiteX4" fmla="*/ 3967029 w 4572009"/>
              <a:gd name="connsiteY4" fmla="*/ 2924633 h 3966410"/>
              <a:gd name="connsiteX5" fmla="*/ 3530270 w 4572009"/>
              <a:gd name="connsiteY5" fmla="*/ 2494693 h 3966410"/>
              <a:gd name="connsiteX6" fmla="*/ 3529860 w 4572009"/>
              <a:gd name="connsiteY6" fmla="*/ 2390395 h 3966410"/>
              <a:gd name="connsiteX7" fmla="*/ 4071329 w 4572009"/>
              <a:gd name="connsiteY7" fmla="*/ 2924233 h 3966410"/>
              <a:gd name="connsiteX8" fmla="*/ 3537491 w 4572009"/>
              <a:gd name="connsiteY8" fmla="*/ 3465702 h 3966410"/>
              <a:gd name="connsiteX9" fmla="*/ 2996022 w 4572009"/>
              <a:gd name="connsiteY9" fmla="*/ 2931891 h 3966410"/>
              <a:gd name="connsiteX10" fmla="*/ 3529357 w 4572009"/>
              <a:gd name="connsiteY10" fmla="*/ 2390417 h 3966410"/>
              <a:gd name="connsiteX11" fmla="*/ 3529860 w 4572009"/>
              <a:gd name="connsiteY11" fmla="*/ 2390414 h 3966410"/>
              <a:gd name="connsiteX12" fmla="*/ 382172 w 4572009"/>
              <a:gd name="connsiteY12" fmla="*/ 2421437 h 3966410"/>
              <a:gd name="connsiteX13" fmla="*/ 2761298 w 4572009"/>
              <a:gd name="connsiteY13" fmla="*/ 2421437 h 3966410"/>
              <a:gd name="connsiteX14" fmla="*/ 2710091 w 4572009"/>
              <a:gd name="connsiteY14" fmla="*/ 2345437 h 3966410"/>
              <a:gd name="connsiteX15" fmla="*/ 2718464 w 4572009"/>
              <a:gd name="connsiteY15" fmla="*/ 2277333 h 3966410"/>
              <a:gd name="connsiteX16" fmla="*/ 2883799 w 4572009"/>
              <a:gd name="connsiteY16" fmla="*/ 2109512 h 3966410"/>
              <a:gd name="connsiteX17" fmla="*/ 2950826 w 4572009"/>
              <a:gd name="connsiteY17" fmla="*/ 2103254 h 3966410"/>
              <a:gd name="connsiteX18" fmla="*/ 3107055 w 4572009"/>
              <a:gd name="connsiteY18" fmla="*/ 2205133 h 3966410"/>
              <a:gd name="connsiteX19" fmla="*/ 3328112 w 4572009"/>
              <a:gd name="connsiteY19" fmla="*/ 2114265 h 3966410"/>
              <a:gd name="connsiteX20" fmla="*/ 3363287 w 4572009"/>
              <a:gd name="connsiteY20" fmla="*/ 1933842 h 3966410"/>
              <a:gd name="connsiteX21" fmla="*/ 3417704 w 4572009"/>
              <a:gd name="connsiteY21" fmla="*/ 1891484 h 3966410"/>
              <a:gd name="connsiteX22" fmla="*/ 3653161 w 4572009"/>
              <a:gd name="connsiteY22" fmla="*/ 1889722 h 3966410"/>
              <a:gd name="connsiteX23" fmla="*/ 3704434 w 4572009"/>
              <a:gd name="connsiteY23" fmla="*/ 1931251 h 3966410"/>
              <a:gd name="connsiteX24" fmla="*/ 3743230 w 4572009"/>
              <a:gd name="connsiteY24" fmla="*/ 2115256 h 3966410"/>
              <a:gd name="connsiteX25" fmla="*/ 3813943 w 4572009"/>
              <a:gd name="connsiteY25" fmla="*/ 2136791 h 3966410"/>
              <a:gd name="connsiteX26" fmla="*/ 3530165 w 4572009"/>
              <a:gd name="connsiteY26" fmla="*/ 1416625 h 3966410"/>
              <a:gd name="connsiteX27" fmla="*/ 2954569 w 4572009"/>
              <a:gd name="connsiteY27" fmla="*/ 889493 h 3966410"/>
              <a:gd name="connsiteX28" fmla="*/ 2954569 w 4572009"/>
              <a:gd name="connsiteY28" fmla="*/ 1516304 h 3966410"/>
              <a:gd name="connsiteX29" fmla="*/ 2900347 w 4572009"/>
              <a:gd name="connsiteY29" fmla="*/ 1566790 h 3966410"/>
              <a:gd name="connsiteX30" fmla="*/ 2849861 w 4572009"/>
              <a:gd name="connsiteY30" fmla="*/ 1516304 h 3966410"/>
              <a:gd name="connsiteX31" fmla="*/ 2849861 w 4572009"/>
              <a:gd name="connsiteY31" fmla="*/ 568519 h 3966410"/>
              <a:gd name="connsiteX32" fmla="*/ 2773975 w 4572009"/>
              <a:gd name="connsiteY32" fmla="*/ 509912 h 3966410"/>
              <a:gd name="connsiteX33" fmla="*/ 2511724 w 4572009"/>
              <a:gd name="connsiteY33" fmla="*/ 509855 h 3966410"/>
              <a:gd name="connsiteX34" fmla="*/ 2511724 w 4572009"/>
              <a:gd name="connsiteY34" fmla="*/ 1787157 h 3966410"/>
              <a:gd name="connsiteX35" fmla="*/ 2461238 w 4572009"/>
              <a:gd name="connsiteY35" fmla="*/ 1841380 h 3966410"/>
              <a:gd name="connsiteX36" fmla="*/ 2407015 w 4572009"/>
              <a:gd name="connsiteY36" fmla="*/ 1790895 h 3966410"/>
              <a:gd name="connsiteX37" fmla="*/ 2407015 w 4572009"/>
              <a:gd name="connsiteY37" fmla="*/ 1787157 h 3966410"/>
              <a:gd name="connsiteX38" fmla="*/ 2407015 w 4572009"/>
              <a:gd name="connsiteY38" fmla="*/ 172946 h 3966410"/>
              <a:gd name="connsiteX39" fmla="*/ 2331044 w 4572009"/>
              <a:gd name="connsiteY39" fmla="*/ 104709 h 3966410"/>
              <a:gd name="connsiteX40" fmla="*/ 1883712 w 4572009"/>
              <a:gd name="connsiteY40" fmla="*/ 104709 h 3966410"/>
              <a:gd name="connsiteX41" fmla="*/ 1807731 w 4572009"/>
              <a:gd name="connsiteY41" fmla="*/ 172946 h 3966410"/>
              <a:gd name="connsiteX42" fmla="*/ 1807731 w 4572009"/>
              <a:gd name="connsiteY42" fmla="*/ 1787186 h 3966410"/>
              <a:gd name="connsiteX43" fmla="*/ 1757245 w 4572009"/>
              <a:gd name="connsiteY43" fmla="*/ 1841409 h 3966410"/>
              <a:gd name="connsiteX44" fmla="*/ 1703022 w 4572009"/>
              <a:gd name="connsiteY44" fmla="*/ 1790923 h 3966410"/>
              <a:gd name="connsiteX45" fmla="*/ 1703022 w 4572009"/>
              <a:gd name="connsiteY45" fmla="*/ 1787186 h 3966410"/>
              <a:gd name="connsiteX46" fmla="*/ 1703022 w 4572009"/>
              <a:gd name="connsiteY46" fmla="*/ 509883 h 3966410"/>
              <a:gd name="connsiteX47" fmla="*/ 1440771 w 4572009"/>
              <a:gd name="connsiteY47" fmla="*/ 509940 h 3966410"/>
              <a:gd name="connsiteX48" fmla="*/ 1364885 w 4572009"/>
              <a:gd name="connsiteY48" fmla="*/ 568548 h 3966410"/>
              <a:gd name="connsiteX49" fmla="*/ 1364885 w 4572009"/>
              <a:gd name="connsiteY49" fmla="*/ 1516371 h 3966410"/>
              <a:gd name="connsiteX50" fmla="*/ 1310662 w 4572009"/>
              <a:gd name="connsiteY50" fmla="*/ 1566857 h 3966410"/>
              <a:gd name="connsiteX51" fmla="*/ 1260176 w 4572009"/>
              <a:gd name="connsiteY51" fmla="*/ 1516371 h 3966410"/>
              <a:gd name="connsiteX52" fmla="*/ 1260177 w 4572009"/>
              <a:gd name="connsiteY52" fmla="*/ 889540 h 3966410"/>
              <a:gd name="connsiteX53" fmla="*/ 382076 w 4572009"/>
              <a:gd name="connsiteY53" fmla="*/ 2393119 h 3966410"/>
              <a:gd name="connsiteX54" fmla="*/ 382172 w 4572009"/>
              <a:gd name="connsiteY54" fmla="*/ 2421437 h 3966410"/>
              <a:gd name="connsiteX55" fmla="*/ 434826 w 4572009"/>
              <a:gd name="connsiteY55" fmla="*/ 2852043 h 3966410"/>
              <a:gd name="connsiteX56" fmla="*/ 610495 w 4572009"/>
              <a:gd name="connsiteY56" fmla="*/ 2671563 h 3966410"/>
              <a:gd name="connsiteX57" fmla="*/ 1084526 w 4572009"/>
              <a:gd name="connsiteY57" fmla="*/ 2679745 h 3966410"/>
              <a:gd name="connsiteX58" fmla="*/ 1251585 w 4572009"/>
              <a:gd name="connsiteY58" fmla="*/ 2858949 h 3966410"/>
              <a:gd name="connsiteX59" fmla="*/ 2495731 w 4572009"/>
              <a:gd name="connsiteY59" fmla="*/ 2858948 h 3966410"/>
              <a:gd name="connsiteX60" fmla="*/ 2495360 w 4572009"/>
              <a:gd name="connsiteY60" fmla="*/ 2808590 h 3966410"/>
              <a:gd name="connsiteX61" fmla="*/ 2536889 w 4572009"/>
              <a:gd name="connsiteY61" fmla="*/ 2757317 h 3966410"/>
              <a:gd name="connsiteX62" fmla="*/ 2720854 w 4572009"/>
              <a:gd name="connsiteY62" fmla="*/ 2718540 h 3966410"/>
              <a:gd name="connsiteX63" fmla="*/ 2796645 w 4572009"/>
              <a:gd name="connsiteY63" fmla="*/ 2526135 h 3966410"/>
              <a:gd name="connsiteX64" fmla="*/ 203711 w 4572009"/>
              <a:gd name="connsiteY64" fmla="*/ 2526135 h 3966410"/>
              <a:gd name="connsiteX65" fmla="*/ 104708 w 4572009"/>
              <a:gd name="connsiteY65" fmla="*/ 2625186 h 3966410"/>
              <a:gd name="connsiteX66" fmla="*/ 104508 w 4572009"/>
              <a:gd name="connsiteY66" fmla="*/ 2753526 h 3966410"/>
              <a:gd name="connsiteX67" fmla="*/ 203711 w 4572009"/>
              <a:gd name="connsiteY67" fmla="*/ 2852481 h 3966410"/>
              <a:gd name="connsiteX68" fmla="*/ 434826 w 4572009"/>
              <a:gd name="connsiteY68" fmla="*/ 2852081 h 3966410"/>
              <a:gd name="connsiteX69" fmla="*/ 2804579 w 4572009"/>
              <a:gd name="connsiteY69" fmla="*/ 3344019 h 3966410"/>
              <a:gd name="connsiteX70" fmla="*/ 1254805 w 4572009"/>
              <a:gd name="connsiteY70" fmla="*/ 3344019 h 3966410"/>
              <a:gd name="connsiteX71" fmla="*/ 1090155 w 4572009"/>
              <a:gd name="connsiteY71" fmla="*/ 3525156 h 3966410"/>
              <a:gd name="connsiteX72" fmla="*/ 616268 w 4572009"/>
              <a:gd name="connsiteY72" fmla="*/ 3539710 h 3966410"/>
              <a:gd name="connsiteX73" fmla="*/ 443960 w 4572009"/>
              <a:gd name="connsiteY73" fmla="*/ 3372679 h 3966410"/>
              <a:gd name="connsiteX74" fmla="*/ 468377 w 4572009"/>
              <a:gd name="connsiteY74" fmla="*/ 3267871 h 3966410"/>
              <a:gd name="connsiteX75" fmla="*/ 508454 w 4572009"/>
              <a:gd name="connsiteY75" fmla="*/ 3256389 h 3966410"/>
              <a:gd name="connsiteX76" fmla="*/ 786355 w 4572009"/>
              <a:gd name="connsiteY76" fmla="*/ 3254560 h 3966410"/>
              <a:gd name="connsiteX77" fmla="*/ 872080 w 4572009"/>
              <a:gd name="connsiteY77" fmla="*/ 3103846 h 3966410"/>
              <a:gd name="connsiteX78" fmla="*/ 784450 w 4572009"/>
              <a:gd name="connsiteY78" fmla="*/ 2954379 h 3966410"/>
              <a:gd name="connsiteX79" fmla="*/ 203749 w 4572009"/>
              <a:gd name="connsiteY79" fmla="*/ 2956742 h 3966410"/>
              <a:gd name="connsiteX80" fmla="*/ 210 w 4572009"/>
              <a:gd name="connsiteY80" fmla="*/ 2753488 h 3966410"/>
              <a:gd name="connsiteX81" fmla="*/ 0 w 4572009"/>
              <a:gd name="connsiteY81" fmla="*/ 2625186 h 3966410"/>
              <a:gd name="connsiteX82" fmla="*/ 203711 w 4572009"/>
              <a:gd name="connsiteY82" fmla="*/ 2421475 h 3966410"/>
              <a:gd name="connsiteX83" fmla="*/ 277749 w 4572009"/>
              <a:gd name="connsiteY83" fmla="*/ 2421475 h 3966410"/>
              <a:gd name="connsiteX84" fmla="*/ 277368 w 4572009"/>
              <a:gd name="connsiteY84" fmla="*/ 2393157 h 3966410"/>
              <a:gd name="connsiteX85" fmla="*/ 1260158 w 4572009"/>
              <a:gd name="connsiteY85" fmla="*/ 770859 h 3966410"/>
              <a:gd name="connsiteX86" fmla="*/ 1260158 w 4572009"/>
              <a:gd name="connsiteY86" fmla="*/ 568519 h 3966410"/>
              <a:gd name="connsiteX87" fmla="*/ 1316031 w 4572009"/>
              <a:gd name="connsiteY87" fmla="*/ 450676 h 3966410"/>
              <a:gd name="connsiteX88" fmla="*/ 1440752 w 4572009"/>
              <a:gd name="connsiteY88" fmla="*/ 405203 h 3966410"/>
              <a:gd name="connsiteX89" fmla="*/ 1703003 w 4572009"/>
              <a:gd name="connsiteY89" fmla="*/ 405261 h 3966410"/>
              <a:gd name="connsiteX90" fmla="*/ 1703003 w 4572009"/>
              <a:gd name="connsiteY90" fmla="*/ 172946 h 3966410"/>
              <a:gd name="connsiteX91" fmla="*/ 1757296 w 4572009"/>
              <a:gd name="connsiteY91" fmla="*/ 49740 h 3966410"/>
              <a:gd name="connsiteX92" fmla="*/ 1883721 w 4572009"/>
              <a:gd name="connsiteY92" fmla="*/ 0 h 3966410"/>
              <a:gd name="connsiteX93" fmla="*/ 2331053 w 4572009"/>
              <a:gd name="connsiteY93" fmla="*/ 0 h 3966410"/>
              <a:gd name="connsiteX94" fmla="*/ 2457450 w 4572009"/>
              <a:gd name="connsiteY94" fmla="*/ 49740 h 3966410"/>
              <a:gd name="connsiteX95" fmla="*/ 2511743 w 4572009"/>
              <a:gd name="connsiteY95" fmla="*/ 172946 h 3966410"/>
              <a:gd name="connsiteX96" fmla="*/ 2511743 w 4572009"/>
              <a:gd name="connsiteY96" fmla="*/ 405261 h 3966410"/>
              <a:gd name="connsiteX97" fmla="*/ 2773994 w 4572009"/>
              <a:gd name="connsiteY97" fmla="*/ 405204 h 3966410"/>
              <a:gd name="connsiteX98" fmla="*/ 2898715 w 4572009"/>
              <a:gd name="connsiteY98" fmla="*/ 450676 h 3966410"/>
              <a:gd name="connsiteX99" fmla="*/ 2954588 w 4572009"/>
              <a:gd name="connsiteY99" fmla="*/ 568519 h 3966410"/>
              <a:gd name="connsiteX100" fmla="*/ 2954588 w 4572009"/>
              <a:gd name="connsiteY100" fmla="*/ 770868 h 3966410"/>
              <a:gd name="connsiteX101" fmla="*/ 3925577 w 4572009"/>
              <a:gd name="connsiteY101" fmla="*/ 2185693 h 3966410"/>
              <a:gd name="connsiteX102" fmla="*/ 3963838 w 4572009"/>
              <a:gd name="connsiteY102" fmla="*/ 2207200 h 3966410"/>
              <a:gd name="connsiteX103" fmla="*/ 4116324 w 4572009"/>
              <a:gd name="connsiteY103" fmla="*/ 2104473 h 3966410"/>
              <a:gd name="connsiteX104" fmla="*/ 4184428 w 4572009"/>
              <a:gd name="connsiteY104" fmla="*/ 2112846 h 3966410"/>
              <a:gd name="connsiteX105" fmla="*/ 4352258 w 4572009"/>
              <a:gd name="connsiteY105" fmla="*/ 2278181 h 3966410"/>
              <a:gd name="connsiteX106" fmla="*/ 4358516 w 4572009"/>
              <a:gd name="connsiteY106" fmla="*/ 2345208 h 3966410"/>
              <a:gd name="connsiteX107" fmla="*/ 4256599 w 4572009"/>
              <a:gd name="connsiteY107" fmla="*/ 2501475 h 3966410"/>
              <a:gd name="connsiteX108" fmla="*/ 4347477 w 4572009"/>
              <a:gd name="connsiteY108" fmla="*/ 2722522 h 3966410"/>
              <a:gd name="connsiteX109" fmla="*/ 4527890 w 4572009"/>
              <a:gd name="connsiteY109" fmla="*/ 2757698 h 3966410"/>
              <a:gd name="connsiteX110" fmla="*/ 4570247 w 4572009"/>
              <a:gd name="connsiteY110" fmla="*/ 2812124 h 3966410"/>
              <a:gd name="connsiteX111" fmla="*/ 4572010 w 4572009"/>
              <a:gd name="connsiteY111" fmla="*/ 3047582 h 3966410"/>
              <a:gd name="connsiteX112" fmla="*/ 4530481 w 4572009"/>
              <a:gd name="connsiteY112" fmla="*/ 3098855 h 3966410"/>
              <a:gd name="connsiteX113" fmla="*/ 4346467 w 4572009"/>
              <a:gd name="connsiteY113" fmla="*/ 3137631 h 3966410"/>
              <a:gd name="connsiteX114" fmla="*/ 4254561 w 4572009"/>
              <a:gd name="connsiteY114" fmla="*/ 3358240 h 3966410"/>
              <a:gd name="connsiteX115" fmla="*/ 4357288 w 4572009"/>
              <a:gd name="connsiteY115" fmla="*/ 3510715 h 3966410"/>
              <a:gd name="connsiteX116" fmla="*/ 4348915 w 4572009"/>
              <a:gd name="connsiteY116" fmla="*/ 3578829 h 3966410"/>
              <a:gd name="connsiteX117" fmla="*/ 4183590 w 4572009"/>
              <a:gd name="connsiteY117" fmla="*/ 3746659 h 3966410"/>
              <a:gd name="connsiteX118" fmla="*/ 4116553 w 4572009"/>
              <a:gd name="connsiteY118" fmla="*/ 3752918 h 3966410"/>
              <a:gd name="connsiteX119" fmla="*/ 3960295 w 4572009"/>
              <a:gd name="connsiteY119" fmla="*/ 3651000 h 3966410"/>
              <a:gd name="connsiteX120" fmla="*/ 3739239 w 4572009"/>
              <a:gd name="connsiteY120" fmla="*/ 3741878 h 3966410"/>
              <a:gd name="connsiteX121" fmla="*/ 3704063 w 4572009"/>
              <a:gd name="connsiteY121" fmla="*/ 3922300 h 3966410"/>
              <a:gd name="connsiteX122" fmla="*/ 3649637 w 4572009"/>
              <a:gd name="connsiteY122" fmla="*/ 3964658 h 3966410"/>
              <a:gd name="connsiteX123" fmla="*/ 3414179 w 4572009"/>
              <a:gd name="connsiteY123" fmla="*/ 3966411 h 3966410"/>
              <a:gd name="connsiteX124" fmla="*/ 3362906 w 4572009"/>
              <a:gd name="connsiteY124" fmla="*/ 3924891 h 3966410"/>
              <a:gd name="connsiteX125" fmla="*/ 3324120 w 4572009"/>
              <a:gd name="connsiteY125" fmla="*/ 3740887 h 3966410"/>
              <a:gd name="connsiteX126" fmla="*/ 3103512 w 4572009"/>
              <a:gd name="connsiteY126" fmla="*/ 3648981 h 3966410"/>
              <a:gd name="connsiteX127" fmla="*/ 2951036 w 4572009"/>
              <a:gd name="connsiteY127" fmla="*/ 3751689 h 3966410"/>
              <a:gd name="connsiteX128" fmla="*/ 2882922 w 4572009"/>
              <a:gd name="connsiteY128" fmla="*/ 3743326 h 3966410"/>
              <a:gd name="connsiteX129" fmla="*/ 2715101 w 4572009"/>
              <a:gd name="connsiteY129" fmla="*/ 3577991 h 3966410"/>
              <a:gd name="connsiteX130" fmla="*/ 2708843 w 4572009"/>
              <a:gd name="connsiteY130" fmla="*/ 3510963 h 3966410"/>
              <a:gd name="connsiteX131" fmla="*/ 2810761 w 4572009"/>
              <a:gd name="connsiteY131" fmla="*/ 3354687 h 3966410"/>
              <a:gd name="connsiteX132" fmla="*/ 2804570 w 4572009"/>
              <a:gd name="connsiteY132" fmla="*/ 3344019 h 3966410"/>
              <a:gd name="connsiteX133" fmla="*/ 2496503 w 4572009"/>
              <a:gd name="connsiteY133" fmla="*/ 2963657 h 3966410"/>
              <a:gd name="connsiteX134" fmla="*/ 2497103 w 4572009"/>
              <a:gd name="connsiteY134" fmla="*/ 3044048 h 3966410"/>
              <a:gd name="connsiteX135" fmla="*/ 2539460 w 4572009"/>
              <a:gd name="connsiteY135" fmla="*/ 3098464 h 3966410"/>
              <a:gd name="connsiteX136" fmla="*/ 2719902 w 4572009"/>
              <a:gd name="connsiteY136" fmla="*/ 3133650 h 3966410"/>
              <a:gd name="connsiteX137" fmla="*/ 2754125 w 4572009"/>
              <a:gd name="connsiteY137" fmla="*/ 3239310 h 3966410"/>
              <a:gd name="connsiteX138" fmla="*/ 1234697 w 4572009"/>
              <a:gd name="connsiteY138" fmla="*/ 3239520 h 3966410"/>
              <a:gd name="connsiteX139" fmla="*/ 1191711 w 4572009"/>
              <a:gd name="connsiteY139" fmla="*/ 3253807 h 3966410"/>
              <a:gd name="connsiteX140" fmla="*/ 1168851 w 4572009"/>
              <a:gd name="connsiteY140" fmla="*/ 3282554 h 3966410"/>
              <a:gd name="connsiteX141" fmla="*/ 1033301 w 4572009"/>
              <a:gd name="connsiteY141" fmla="*/ 3437668 h 3966410"/>
              <a:gd name="connsiteX142" fmla="*/ 667798 w 4572009"/>
              <a:gd name="connsiteY142" fmla="*/ 3448965 h 3966410"/>
              <a:gd name="connsiteX143" fmla="*/ 563023 w 4572009"/>
              <a:gd name="connsiteY143" fmla="*/ 3360383 h 3966410"/>
              <a:gd name="connsiteX144" fmla="*/ 803139 w 4572009"/>
              <a:gd name="connsiteY144" fmla="*/ 3358792 h 3966410"/>
              <a:gd name="connsiteX145" fmla="*/ 869099 w 4572009"/>
              <a:gd name="connsiteY145" fmla="*/ 3320244 h 3966410"/>
              <a:gd name="connsiteX146" fmla="*/ 970798 w 4572009"/>
              <a:gd name="connsiteY146" fmla="*/ 3141393 h 3966410"/>
              <a:gd name="connsiteX147" fmla="*/ 970226 w 4572009"/>
              <a:gd name="connsiteY147" fmla="*/ 3065193 h 3966410"/>
              <a:gd name="connsiteX148" fmla="*/ 866204 w 4572009"/>
              <a:gd name="connsiteY148" fmla="*/ 2887638 h 3966410"/>
              <a:gd name="connsiteX149" fmla="*/ 800100 w 4572009"/>
              <a:gd name="connsiteY149" fmla="*/ 2849976 h 3966410"/>
              <a:gd name="connsiteX150" fmla="*/ 559708 w 4572009"/>
              <a:gd name="connsiteY150" fmla="*/ 2851576 h 3966410"/>
              <a:gd name="connsiteX151" fmla="*/ 663273 w 4572009"/>
              <a:gd name="connsiteY151" fmla="*/ 2761555 h 3966410"/>
              <a:gd name="connsiteX152" fmla="*/ 1028919 w 4572009"/>
              <a:gd name="connsiteY152" fmla="*/ 2768099 h 3966410"/>
              <a:gd name="connsiteX153" fmla="*/ 1166613 w 4572009"/>
              <a:gd name="connsiteY153" fmla="*/ 2921328 h 3966410"/>
              <a:gd name="connsiteX154" fmla="*/ 1234926 w 4572009"/>
              <a:gd name="connsiteY154" fmla="*/ 2963457 h 3966410"/>
              <a:gd name="connsiteX155" fmla="*/ 2496531 w 4572009"/>
              <a:gd name="connsiteY155" fmla="*/ 2963666 h 3966410"/>
              <a:gd name="connsiteX156" fmla="*/ 2601106 w 4572009"/>
              <a:gd name="connsiteY156" fmla="*/ 3003995 h 3966410"/>
              <a:gd name="connsiteX157" fmla="*/ 2599963 w 4572009"/>
              <a:gd name="connsiteY157" fmla="*/ 2850700 h 3966410"/>
              <a:gd name="connsiteX158" fmla="*/ 2774737 w 4572009"/>
              <a:gd name="connsiteY158" fmla="*/ 2813914 h 3966410"/>
              <a:gd name="connsiteX159" fmla="*/ 2815200 w 4572009"/>
              <a:gd name="connsiteY159" fmla="*/ 2773623 h 3966410"/>
              <a:gd name="connsiteX160" fmla="*/ 2918879 w 4572009"/>
              <a:gd name="connsiteY160" fmla="*/ 2525478 h 3966410"/>
              <a:gd name="connsiteX161" fmla="*/ 2917803 w 4572009"/>
              <a:gd name="connsiteY161" fmla="*/ 2466613 h 3966410"/>
              <a:gd name="connsiteX162" fmla="*/ 2820648 w 4572009"/>
              <a:gd name="connsiteY162" fmla="*/ 2322367 h 3966410"/>
              <a:gd name="connsiteX163" fmla="*/ 2928280 w 4572009"/>
              <a:gd name="connsiteY163" fmla="*/ 2213144 h 3966410"/>
              <a:gd name="connsiteX164" fmla="*/ 3077937 w 4572009"/>
              <a:gd name="connsiteY164" fmla="*/ 2310756 h 3966410"/>
              <a:gd name="connsiteX165" fmla="*/ 3135659 w 4572009"/>
              <a:gd name="connsiteY165" fmla="*/ 2310204 h 3966410"/>
              <a:gd name="connsiteX166" fmla="*/ 3383604 w 4572009"/>
              <a:gd name="connsiteY166" fmla="*/ 2208705 h 3966410"/>
              <a:gd name="connsiteX167" fmla="*/ 3424276 w 4572009"/>
              <a:gd name="connsiteY167" fmla="*/ 2167386 h 3966410"/>
              <a:gd name="connsiteX168" fmla="*/ 3457813 w 4572009"/>
              <a:gd name="connsiteY168" fmla="*/ 1995526 h 3966410"/>
              <a:gd name="connsiteX169" fmla="*/ 3611108 w 4572009"/>
              <a:gd name="connsiteY169" fmla="*/ 1994374 h 3966410"/>
              <a:gd name="connsiteX170" fmla="*/ 3647894 w 4572009"/>
              <a:gd name="connsiteY170" fmla="*/ 2169186 h 3966410"/>
              <a:gd name="connsiteX171" fmla="*/ 3688194 w 4572009"/>
              <a:gd name="connsiteY171" fmla="*/ 2209648 h 3966410"/>
              <a:gd name="connsiteX172" fmla="*/ 3936301 w 4572009"/>
              <a:gd name="connsiteY172" fmla="*/ 2313318 h 3966410"/>
              <a:gd name="connsiteX173" fmla="*/ 3995175 w 4572009"/>
              <a:gd name="connsiteY173" fmla="*/ 2312232 h 3966410"/>
              <a:gd name="connsiteX174" fmla="*/ 4139451 w 4572009"/>
              <a:gd name="connsiteY174" fmla="*/ 2215077 h 3966410"/>
              <a:gd name="connsiteX175" fmla="*/ 4248664 w 4572009"/>
              <a:gd name="connsiteY175" fmla="*/ 2322710 h 3966410"/>
              <a:gd name="connsiteX176" fmla="*/ 4150995 w 4572009"/>
              <a:gd name="connsiteY176" fmla="*/ 2472300 h 3966410"/>
              <a:gd name="connsiteX177" fmla="*/ 4151557 w 4572009"/>
              <a:gd name="connsiteY177" fmla="*/ 2530022 h 3966410"/>
              <a:gd name="connsiteX178" fmla="*/ 4253055 w 4572009"/>
              <a:gd name="connsiteY178" fmla="*/ 2777967 h 3966410"/>
              <a:gd name="connsiteX179" fmla="*/ 4294365 w 4572009"/>
              <a:gd name="connsiteY179" fmla="*/ 2818639 h 3966410"/>
              <a:gd name="connsiteX180" fmla="*/ 4466235 w 4572009"/>
              <a:gd name="connsiteY180" fmla="*/ 2852176 h 3966410"/>
              <a:gd name="connsiteX181" fmla="*/ 4467378 w 4572009"/>
              <a:gd name="connsiteY181" fmla="*/ 3005472 h 3966410"/>
              <a:gd name="connsiteX182" fmla="*/ 4292565 w 4572009"/>
              <a:gd name="connsiteY182" fmla="*/ 3042257 h 3966410"/>
              <a:gd name="connsiteX183" fmla="*/ 4252103 w 4572009"/>
              <a:gd name="connsiteY183" fmla="*/ 3082557 h 3966410"/>
              <a:gd name="connsiteX184" fmla="*/ 4148433 w 4572009"/>
              <a:gd name="connsiteY184" fmla="*/ 3330665 h 3966410"/>
              <a:gd name="connsiteX185" fmla="*/ 4149519 w 4572009"/>
              <a:gd name="connsiteY185" fmla="*/ 3389539 h 3966410"/>
              <a:gd name="connsiteX186" fmla="*/ 4246674 w 4572009"/>
              <a:gd name="connsiteY186" fmla="*/ 3533804 h 3966410"/>
              <a:gd name="connsiteX187" fmla="*/ 4139041 w 4572009"/>
              <a:gd name="connsiteY187" fmla="*/ 3643018 h 3966410"/>
              <a:gd name="connsiteX188" fmla="*/ 3989385 w 4572009"/>
              <a:gd name="connsiteY188" fmla="*/ 3545405 h 3966410"/>
              <a:gd name="connsiteX189" fmla="*/ 3931673 w 4572009"/>
              <a:gd name="connsiteY189" fmla="*/ 3545967 h 3966410"/>
              <a:gd name="connsiteX190" fmla="*/ 3683718 w 4572009"/>
              <a:gd name="connsiteY190" fmla="*/ 3647466 h 3966410"/>
              <a:gd name="connsiteX191" fmla="*/ 3643055 w 4572009"/>
              <a:gd name="connsiteY191" fmla="*/ 3688776 h 3966410"/>
              <a:gd name="connsiteX192" fmla="*/ 3609518 w 4572009"/>
              <a:gd name="connsiteY192" fmla="*/ 3860645 h 3966410"/>
              <a:gd name="connsiteX193" fmla="*/ 3456223 w 4572009"/>
              <a:gd name="connsiteY193" fmla="*/ 3861788 h 3966410"/>
              <a:gd name="connsiteX194" fmla="*/ 3419475 w 4572009"/>
              <a:gd name="connsiteY194" fmla="*/ 3686976 h 3966410"/>
              <a:gd name="connsiteX195" fmla="*/ 3379184 w 4572009"/>
              <a:gd name="connsiteY195" fmla="*/ 3646523 h 3966410"/>
              <a:gd name="connsiteX196" fmla="*/ 3131067 w 4572009"/>
              <a:gd name="connsiteY196" fmla="*/ 3542853 h 3966410"/>
              <a:gd name="connsiteX197" fmla="*/ 3072193 w 4572009"/>
              <a:gd name="connsiteY197" fmla="*/ 3543929 h 3966410"/>
              <a:gd name="connsiteX198" fmla="*/ 2927985 w 4572009"/>
              <a:gd name="connsiteY198" fmla="*/ 3641122 h 3966410"/>
              <a:gd name="connsiteX199" fmla="*/ 2818771 w 4572009"/>
              <a:gd name="connsiteY199" fmla="*/ 3533490 h 3966410"/>
              <a:gd name="connsiteX200" fmla="*/ 2916384 w 4572009"/>
              <a:gd name="connsiteY200" fmla="*/ 3383833 h 3966410"/>
              <a:gd name="connsiteX201" fmla="*/ 2915831 w 4572009"/>
              <a:gd name="connsiteY201" fmla="*/ 3326112 h 3966410"/>
              <a:gd name="connsiteX202" fmla="*/ 2883713 w 4572009"/>
              <a:gd name="connsiteY202" fmla="*/ 3271257 h 3966410"/>
              <a:gd name="connsiteX203" fmla="*/ 2853862 w 4572009"/>
              <a:gd name="connsiteY203" fmla="*/ 3207439 h 3966410"/>
              <a:gd name="connsiteX204" fmla="*/ 2814343 w 4572009"/>
              <a:gd name="connsiteY204" fmla="*/ 3078147 h 3966410"/>
              <a:gd name="connsiteX205" fmla="*/ 2773033 w 4572009"/>
              <a:gd name="connsiteY205" fmla="*/ 3037475 h 39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4572009" h="3966410">
                <a:moveTo>
                  <a:pt x="3530270" y="2494693"/>
                </a:moveTo>
                <a:cubicBezTo>
                  <a:pt x="3290924" y="2496563"/>
                  <a:pt x="3098411" y="2692107"/>
                  <a:pt x="3100281" y="2931453"/>
                </a:cubicBezTo>
                <a:cubicBezTo>
                  <a:pt x="3102151" y="3170799"/>
                  <a:pt x="3297695" y="3363312"/>
                  <a:pt x="3537041" y="3361442"/>
                </a:cubicBezTo>
                <a:cubicBezTo>
                  <a:pt x="3776387" y="3359572"/>
                  <a:pt x="3968899" y="3164028"/>
                  <a:pt x="3967029" y="2924682"/>
                </a:cubicBezTo>
                <a:cubicBezTo>
                  <a:pt x="3967029" y="2924666"/>
                  <a:pt x="3967029" y="2924649"/>
                  <a:pt x="3967029" y="2924633"/>
                </a:cubicBezTo>
                <a:cubicBezTo>
                  <a:pt x="3965080" y="2685329"/>
                  <a:pt x="3769575" y="2492877"/>
                  <a:pt x="3530270" y="2494693"/>
                </a:cubicBezTo>
                <a:close/>
                <a:moveTo>
                  <a:pt x="3529860" y="2390395"/>
                </a:moveTo>
                <a:cubicBezTo>
                  <a:pt x="3826798" y="2388287"/>
                  <a:pt x="4069222" y="2627295"/>
                  <a:pt x="4071329" y="2924233"/>
                </a:cubicBezTo>
                <a:cubicBezTo>
                  <a:pt x="4073436" y="3221171"/>
                  <a:pt x="3834429" y="3463595"/>
                  <a:pt x="3537491" y="3465702"/>
                </a:cubicBezTo>
                <a:cubicBezTo>
                  <a:pt x="3240564" y="3467809"/>
                  <a:pt x="2998144" y="3228818"/>
                  <a:pt x="2996022" y="2931891"/>
                </a:cubicBezTo>
                <a:cubicBezTo>
                  <a:pt x="2993775" y="2635091"/>
                  <a:pt x="3232557" y="2392665"/>
                  <a:pt x="3529357" y="2390417"/>
                </a:cubicBezTo>
                <a:cubicBezTo>
                  <a:pt x="3529525" y="2390416"/>
                  <a:pt x="3529693" y="2390415"/>
                  <a:pt x="3529860" y="2390414"/>
                </a:cubicBezTo>
                <a:close/>
                <a:moveTo>
                  <a:pt x="382172" y="2421437"/>
                </a:moveTo>
                <a:lnTo>
                  <a:pt x="2761298" y="2421437"/>
                </a:lnTo>
                <a:lnTo>
                  <a:pt x="2710091" y="2345437"/>
                </a:lnTo>
                <a:cubicBezTo>
                  <a:pt x="2695520" y="2323821"/>
                  <a:pt x="2699091" y="2294775"/>
                  <a:pt x="2718464" y="2277333"/>
                </a:cubicBezTo>
                <a:lnTo>
                  <a:pt x="2883799" y="2109512"/>
                </a:lnTo>
                <a:cubicBezTo>
                  <a:pt x="2901633" y="2091376"/>
                  <a:pt x="2929942" y="2088733"/>
                  <a:pt x="2950826" y="2103254"/>
                </a:cubicBezTo>
                <a:lnTo>
                  <a:pt x="3107055" y="2205133"/>
                </a:lnTo>
                <a:cubicBezTo>
                  <a:pt x="3176011" y="2164419"/>
                  <a:pt x="3250457" y="2133818"/>
                  <a:pt x="3328112" y="2114265"/>
                </a:cubicBezTo>
                <a:lnTo>
                  <a:pt x="3363287" y="1933842"/>
                </a:lnTo>
                <a:cubicBezTo>
                  <a:pt x="3368216" y="1908062"/>
                  <a:pt x="3391502" y="1889936"/>
                  <a:pt x="3417704" y="1891484"/>
                </a:cubicBezTo>
                <a:lnTo>
                  <a:pt x="3653161" y="1889722"/>
                </a:lnTo>
                <a:cubicBezTo>
                  <a:pt x="3677948" y="1889627"/>
                  <a:pt x="3699380" y="1906986"/>
                  <a:pt x="3704434" y="1931251"/>
                </a:cubicBezTo>
                <a:lnTo>
                  <a:pt x="3743230" y="2115256"/>
                </a:lnTo>
                <a:cubicBezTo>
                  <a:pt x="3767055" y="2121383"/>
                  <a:pt x="3790626" y="2128562"/>
                  <a:pt x="3813943" y="2136791"/>
                </a:cubicBezTo>
                <a:cubicBezTo>
                  <a:pt x="3775471" y="1878246"/>
                  <a:pt x="3678406" y="1631917"/>
                  <a:pt x="3530165" y="1416625"/>
                </a:cubicBezTo>
                <a:cubicBezTo>
                  <a:pt x="3380834" y="1199472"/>
                  <a:pt x="3183986" y="1019198"/>
                  <a:pt x="2954569" y="889493"/>
                </a:cubicBezTo>
                <a:lnTo>
                  <a:pt x="2954569" y="1516304"/>
                </a:lnTo>
                <a:cubicBezTo>
                  <a:pt x="2953538" y="1545219"/>
                  <a:pt x="2929261" y="1567822"/>
                  <a:pt x="2900347" y="1566790"/>
                </a:cubicBezTo>
                <a:cubicBezTo>
                  <a:pt x="2872881" y="1565810"/>
                  <a:pt x="2850842" y="1543770"/>
                  <a:pt x="2849861" y="1516304"/>
                </a:cubicBezTo>
                <a:lnTo>
                  <a:pt x="2849861" y="568519"/>
                </a:lnTo>
                <a:cubicBezTo>
                  <a:pt x="2849861" y="530781"/>
                  <a:pt x="2807284" y="509912"/>
                  <a:pt x="2773975" y="509912"/>
                </a:cubicBezTo>
                <a:cubicBezTo>
                  <a:pt x="2689089" y="509912"/>
                  <a:pt x="2595706" y="509683"/>
                  <a:pt x="2511724" y="509855"/>
                </a:cubicBezTo>
                <a:lnTo>
                  <a:pt x="2511724" y="1787157"/>
                </a:lnTo>
                <a:cubicBezTo>
                  <a:pt x="2512755" y="1816072"/>
                  <a:pt x="2490152" y="1840348"/>
                  <a:pt x="2461238" y="1841380"/>
                </a:cubicBezTo>
                <a:cubicBezTo>
                  <a:pt x="2432323" y="1842412"/>
                  <a:pt x="2408047" y="1819809"/>
                  <a:pt x="2407015" y="1790895"/>
                </a:cubicBezTo>
                <a:cubicBezTo>
                  <a:pt x="2406971" y="1789649"/>
                  <a:pt x="2406971" y="1788403"/>
                  <a:pt x="2407015" y="1787157"/>
                </a:cubicBezTo>
                <a:lnTo>
                  <a:pt x="2407015" y="172946"/>
                </a:lnTo>
                <a:cubicBezTo>
                  <a:pt x="2407015" y="132446"/>
                  <a:pt x="2369477" y="104709"/>
                  <a:pt x="2331044" y="104709"/>
                </a:cubicBezTo>
                <a:lnTo>
                  <a:pt x="1883712" y="104709"/>
                </a:lnTo>
                <a:cubicBezTo>
                  <a:pt x="1845278" y="104709"/>
                  <a:pt x="1807731" y="132446"/>
                  <a:pt x="1807731" y="172946"/>
                </a:cubicBezTo>
                <a:lnTo>
                  <a:pt x="1807731" y="1787186"/>
                </a:lnTo>
                <a:cubicBezTo>
                  <a:pt x="1808763" y="1816100"/>
                  <a:pt x="1786160" y="1840377"/>
                  <a:pt x="1757245" y="1841409"/>
                </a:cubicBezTo>
                <a:cubicBezTo>
                  <a:pt x="1728331" y="1842441"/>
                  <a:pt x="1704054" y="1819838"/>
                  <a:pt x="1703022" y="1790923"/>
                </a:cubicBezTo>
                <a:cubicBezTo>
                  <a:pt x="1702978" y="1789678"/>
                  <a:pt x="1702978" y="1788431"/>
                  <a:pt x="1703022" y="1787186"/>
                </a:cubicBezTo>
                <a:lnTo>
                  <a:pt x="1703022" y="509883"/>
                </a:lnTo>
                <a:cubicBezTo>
                  <a:pt x="1619812" y="510312"/>
                  <a:pt x="1525657" y="509940"/>
                  <a:pt x="1440771" y="509940"/>
                </a:cubicBezTo>
                <a:cubicBezTo>
                  <a:pt x="1407433" y="509940"/>
                  <a:pt x="1364885" y="530810"/>
                  <a:pt x="1364885" y="568548"/>
                </a:cubicBezTo>
                <a:lnTo>
                  <a:pt x="1364885" y="1516371"/>
                </a:lnTo>
                <a:cubicBezTo>
                  <a:pt x="1363853" y="1545285"/>
                  <a:pt x="1339577" y="1567888"/>
                  <a:pt x="1310662" y="1566857"/>
                </a:cubicBezTo>
                <a:cubicBezTo>
                  <a:pt x="1283196" y="1565876"/>
                  <a:pt x="1261157" y="1543837"/>
                  <a:pt x="1260176" y="1516371"/>
                </a:cubicBezTo>
                <a:lnTo>
                  <a:pt x="1260177" y="889540"/>
                </a:lnTo>
                <a:cubicBezTo>
                  <a:pt x="717362" y="1195318"/>
                  <a:pt x="381683" y="1770104"/>
                  <a:pt x="382076" y="2393119"/>
                </a:cubicBezTo>
                <a:cubicBezTo>
                  <a:pt x="382076" y="2404752"/>
                  <a:pt x="382108" y="2414191"/>
                  <a:pt x="382172" y="2421437"/>
                </a:cubicBezTo>
                <a:close/>
                <a:moveTo>
                  <a:pt x="434826" y="2852043"/>
                </a:moveTo>
                <a:cubicBezTo>
                  <a:pt x="476602" y="2767585"/>
                  <a:pt x="551755" y="2705929"/>
                  <a:pt x="610495" y="2671563"/>
                </a:cubicBezTo>
                <a:cubicBezTo>
                  <a:pt x="757558" y="2585258"/>
                  <a:pt x="940530" y="2588417"/>
                  <a:pt x="1084526" y="2679745"/>
                </a:cubicBezTo>
                <a:cubicBezTo>
                  <a:pt x="1154546" y="2724301"/>
                  <a:pt x="1212044" y="2785979"/>
                  <a:pt x="1251585" y="2858949"/>
                </a:cubicBezTo>
                <a:lnTo>
                  <a:pt x="2495731" y="2858948"/>
                </a:lnTo>
                <a:lnTo>
                  <a:pt x="2495360" y="2808590"/>
                </a:lnTo>
                <a:cubicBezTo>
                  <a:pt x="2495264" y="2783803"/>
                  <a:pt x="2512623" y="2762372"/>
                  <a:pt x="2536889" y="2757317"/>
                </a:cubicBezTo>
                <a:lnTo>
                  <a:pt x="2720854" y="2718540"/>
                </a:lnTo>
                <a:cubicBezTo>
                  <a:pt x="2738059" y="2651516"/>
                  <a:pt x="2763517" y="2586887"/>
                  <a:pt x="2796645" y="2526135"/>
                </a:cubicBezTo>
                <a:lnTo>
                  <a:pt x="203711" y="2526135"/>
                </a:lnTo>
                <a:cubicBezTo>
                  <a:pt x="149110" y="2526365"/>
                  <a:pt x="104912" y="2570585"/>
                  <a:pt x="104708" y="2625186"/>
                </a:cubicBezTo>
                <a:lnTo>
                  <a:pt x="104508" y="2753526"/>
                </a:lnTo>
                <a:cubicBezTo>
                  <a:pt x="104899" y="2808111"/>
                  <a:pt x="149125" y="2852227"/>
                  <a:pt x="203711" y="2852481"/>
                </a:cubicBezTo>
                <a:lnTo>
                  <a:pt x="434826" y="2852081"/>
                </a:lnTo>
                <a:close/>
                <a:moveTo>
                  <a:pt x="2804579" y="3344019"/>
                </a:moveTo>
                <a:lnTo>
                  <a:pt x="1254805" y="3344019"/>
                </a:lnTo>
                <a:cubicBezTo>
                  <a:pt x="1216201" y="3417405"/>
                  <a:pt x="1159536" y="3479745"/>
                  <a:pt x="1090155" y="3525156"/>
                </a:cubicBezTo>
                <a:cubicBezTo>
                  <a:pt x="947388" y="3618386"/>
                  <a:pt x="764487" y="3624003"/>
                  <a:pt x="616268" y="3539710"/>
                </a:cubicBezTo>
                <a:cubicBezTo>
                  <a:pt x="545736" y="3499361"/>
                  <a:pt x="486483" y="3441923"/>
                  <a:pt x="443960" y="3372679"/>
                </a:cubicBezTo>
                <a:cubicBezTo>
                  <a:pt x="421761" y="3336995"/>
                  <a:pt x="432693" y="3290070"/>
                  <a:pt x="468377" y="3267871"/>
                </a:cubicBezTo>
                <a:cubicBezTo>
                  <a:pt x="480407" y="3260388"/>
                  <a:pt x="494287" y="3256411"/>
                  <a:pt x="508454" y="3256389"/>
                </a:cubicBezTo>
                <a:lnTo>
                  <a:pt x="786355" y="3254560"/>
                </a:lnTo>
                <a:lnTo>
                  <a:pt x="872080" y="3103846"/>
                </a:lnTo>
                <a:lnTo>
                  <a:pt x="784450" y="2954379"/>
                </a:lnTo>
                <a:cubicBezTo>
                  <a:pt x="590655" y="2955665"/>
                  <a:pt x="397564" y="2956408"/>
                  <a:pt x="203749" y="2956742"/>
                </a:cubicBezTo>
                <a:cubicBezTo>
                  <a:pt x="91494" y="2956632"/>
                  <a:pt x="477" y="2865742"/>
                  <a:pt x="210" y="2753488"/>
                </a:cubicBezTo>
                <a:lnTo>
                  <a:pt x="0" y="2625186"/>
                </a:lnTo>
                <a:cubicBezTo>
                  <a:pt x="257" y="2512786"/>
                  <a:pt x="91311" y="2421731"/>
                  <a:pt x="203711" y="2421475"/>
                </a:cubicBezTo>
                <a:lnTo>
                  <a:pt x="277749" y="2421475"/>
                </a:lnTo>
                <a:cubicBezTo>
                  <a:pt x="277495" y="2408743"/>
                  <a:pt x="277368" y="2399304"/>
                  <a:pt x="277368" y="2393157"/>
                </a:cubicBezTo>
                <a:cubicBezTo>
                  <a:pt x="277335" y="1711579"/>
                  <a:pt x="656043" y="1086444"/>
                  <a:pt x="1260158" y="770859"/>
                </a:cubicBezTo>
                <a:lnTo>
                  <a:pt x="1260158" y="568519"/>
                </a:lnTo>
                <a:cubicBezTo>
                  <a:pt x="1260617" y="522949"/>
                  <a:pt x="1281041" y="479874"/>
                  <a:pt x="1316031" y="450676"/>
                </a:cubicBezTo>
                <a:cubicBezTo>
                  <a:pt x="1350830" y="421093"/>
                  <a:pt x="1395078" y="404960"/>
                  <a:pt x="1440752" y="405203"/>
                </a:cubicBezTo>
                <a:cubicBezTo>
                  <a:pt x="1525638" y="405204"/>
                  <a:pt x="1619193" y="403556"/>
                  <a:pt x="1703003" y="405261"/>
                </a:cubicBezTo>
                <a:lnTo>
                  <a:pt x="1703003" y="172946"/>
                </a:lnTo>
                <a:cubicBezTo>
                  <a:pt x="1703217" y="126122"/>
                  <a:pt x="1722883" y="81493"/>
                  <a:pt x="1757296" y="49740"/>
                </a:cubicBezTo>
                <a:cubicBezTo>
                  <a:pt x="1791577" y="17684"/>
                  <a:pt x="1836787" y="-103"/>
                  <a:pt x="1883721" y="0"/>
                </a:cubicBezTo>
                <a:lnTo>
                  <a:pt x="2331053" y="0"/>
                </a:lnTo>
                <a:cubicBezTo>
                  <a:pt x="2377978" y="-96"/>
                  <a:pt x="2423176" y="17690"/>
                  <a:pt x="2457450" y="49740"/>
                </a:cubicBezTo>
                <a:cubicBezTo>
                  <a:pt x="2491863" y="81493"/>
                  <a:pt x="2511529" y="126122"/>
                  <a:pt x="2511743" y="172946"/>
                </a:cubicBezTo>
                <a:lnTo>
                  <a:pt x="2511743" y="405261"/>
                </a:lnTo>
                <a:cubicBezTo>
                  <a:pt x="2595029" y="405423"/>
                  <a:pt x="2689108" y="405204"/>
                  <a:pt x="2773994" y="405204"/>
                </a:cubicBezTo>
                <a:cubicBezTo>
                  <a:pt x="2819668" y="404957"/>
                  <a:pt x="2863918" y="421090"/>
                  <a:pt x="2898715" y="450676"/>
                </a:cubicBezTo>
                <a:cubicBezTo>
                  <a:pt x="2933705" y="479874"/>
                  <a:pt x="2954129" y="522949"/>
                  <a:pt x="2954588" y="568519"/>
                </a:cubicBezTo>
                <a:lnTo>
                  <a:pt x="2954588" y="770868"/>
                </a:lnTo>
                <a:cubicBezTo>
                  <a:pt x="3492951" y="1052158"/>
                  <a:pt x="3856709" y="1582190"/>
                  <a:pt x="3925577" y="2185693"/>
                </a:cubicBezTo>
                <a:cubicBezTo>
                  <a:pt x="3938492" y="2192513"/>
                  <a:pt x="3951246" y="2199682"/>
                  <a:pt x="3963838" y="2207200"/>
                </a:cubicBezTo>
                <a:lnTo>
                  <a:pt x="4116324" y="2104473"/>
                </a:lnTo>
                <a:cubicBezTo>
                  <a:pt x="4137940" y="2089902"/>
                  <a:pt x="4166985" y="2093473"/>
                  <a:pt x="4184428" y="2112846"/>
                </a:cubicBezTo>
                <a:lnTo>
                  <a:pt x="4352258" y="2278181"/>
                </a:lnTo>
                <a:cubicBezTo>
                  <a:pt x="4370387" y="2296019"/>
                  <a:pt x="4373029" y="2324322"/>
                  <a:pt x="4358516" y="2345208"/>
                </a:cubicBezTo>
                <a:lnTo>
                  <a:pt x="4256599" y="2501475"/>
                </a:lnTo>
                <a:cubicBezTo>
                  <a:pt x="4297319" y="2570426"/>
                  <a:pt x="4327924" y="2644868"/>
                  <a:pt x="4347477" y="2722522"/>
                </a:cubicBezTo>
                <a:lnTo>
                  <a:pt x="4527890" y="2757698"/>
                </a:lnTo>
                <a:cubicBezTo>
                  <a:pt x="4553672" y="2762631"/>
                  <a:pt x="4571796" y="2785920"/>
                  <a:pt x="4570247" y="2812124"/>
                </a:cubicBezTo>
                <a:lnTo>
                  <a:pt x="4572010" y="3047582"/>
                </a:lnTo>
                <a:cubicBezTo>
                  <a:pt x="4572105" y="3072368"/>
                  <a:pt x="4554747" y="3093800"/>
                  <a:pt x="4530481" y="3098855"/>
                </a:cubicBezTo>
                <a:lnTo>
                  <a:pt x="4346467" y="3137631"/>
                </a:lnTo>
                <a:cubicBezTo>
                  <a:pt x="4326559" y="3215190"/>
                  <a:pt x="4295607" y="3289486"/>
                  <a:pt x="4254561" y="3358240"/>
                </a:cubicBezTo>
                <a:lnTo>
                  <a:pt x="4357288" y="3510715"/>
                </a:lnTo>
                <a:cubicBezTo>
                  <a:pt x="4371856" y="3532335"/>
                  <a:pt x="4368286" y="3561381"/>
                  <a:pt x="4348915" y="3578829"/>
                </a:cubicBezTo>
                <a:lnTo>
                  <a:pt x="4183590" y="3746659"/>
                </a:lnTo>
                <a:cubicBezTo>
                  <a:pt x="4165746" y="3764786"/>
                  <a:pt x="4137442" y="3767428"/>
                  <a:pt x="4116553" y="3752918"/>
                </a:cubicBezTo>
                <a:lnTo>
                  <a:pt x="3960295" y="3651000"/>
                </a:lnTo>
                <a:cubicBezTo>
                  <a:pt x="3891340" y="3691718"/>
                  <a:pt x="3816894" y="3722323"/>
                  <a:pt x="3739239" y="3741878"/>
                </a:cubicBezTo>
                <a:lnTo>
                  <a:pt x="3704063" y="3922300"/>
                </a:lnTo>
                <a:cubicBezTo>
                  <a:pt x="3699130" y="3948082"/>
                  <a:pt x="3675841" y="3966207"/>
                  <a:pt x="3649637" y="3964658"/>
                </a:cubicBezTo>
                <a:lnTo>
                  <a:pt x="3414179" y="3966411"/>
                </a:lnTo>
                <a:cubicBezTo>
                  <a:pt x="3389396" y="3966507"/>
                  <a:pt x="3367965" y="3949153"/>
                  <a:pt x="3362906" y="3924891"/>
                </a:cubicBezTo>
                <a:lnTo>
                  <a:pt x="3324120" y="3740887"/>
                </a:lnTo>
                <a:cubicBezTo>
                  <a:pt x="3246563" y="3720974"/>
                  <a:pt x="3172268" y="3690022"/>
                  <a:pt x="3103512" y="3648981"/>
                </a:cubicBezTo>
                <a:lnTo>
                  <a:pt x="2951036" y="3751689"/>
                </a:lnTo>
                <a:cubicBezTo>
                  <a:pt x="2929420" y="3766268"/>
                  <a:pt x="2900369" y="3762701"/>
                  <a:pt x="2882922" y="3743326"/>
                </a:cubicBezTo>
                <a:lnTo>
                  <a:pt x="2715101" y="3577991"/>
                </a:lnTo>
                <a:cubicBezTo>
                  <a:pt x="2696973" y="3560153"/>
                  <a:pt x="2694330" y="3531849"/>
                  <a:pt x="2708843" y="3510963"/>
                </a:cubicBezTo>
                <a:lnTo>
                  <a:pt x="2810761" y="3354687"/>
                </a:lnTo>
                <a:cubicBezTo>
                  <a:pt x="2808672" y="3351143"/>
                  <a:pt x="2806608" y="3347587"/>
                  <a:pt x="2804570" y="3344019"/>
                </a:cubicBezTo>
                <a:close/>
                <a:moveTo>
                  <a:pt x="2496503" y="2963657"/>
                </a:moveTo>
                <a:lnTo>
                  <a:pt x="2497103" y="3044048"/>
                </a:lnTo>
                <a:cubicBezTo>
                  <a:pt x="2495554" y="3070249"/>
                  <a:pt x="2513680" y="3093535"/>
                  <a:pt x="2539460" y="3098464"/>
                </a:cubicBezTo>
                <a:lnTo>
                  <a:pt x="2719902" y="3133650"/>
                </a:lnTo>
                <a:cubicBezTo>
                  <a:pt x="2728964" y="3169587"/>
                  <a:pt x="2740397" y="3204884"/>
                  <a:pt x="2754125" y="3239310"/>
                </a:cubicBezTo>
                <a:lnTo>
                  <a:pt x="1234697" y="3239520"/>
                </a:lnTo>
                <a:cubicBezTo>
                  <a:pt x="1219173" y="3239336"/>
                  <a:pt x="1204036" y="3244367"/>
                  <a:pt x="1191711" y="3253807"/>
                </a:cubicBezTo>
                <a:cubicBezTo>
                  <a:pt x="1181888" y="3261409"/>
                  <a:pt x="1174046" y="3271271"/>
                  <a:pt x="1168851" y="3282554"/>
                </a:cubicBezTo>
                <a:cubicBezTo>
                  <a:pt x="1138628" y="3345633"/>
                  <a:pt x="1091760" y="3399265"/>
                  <a:pt x="1033301" y="3437668"/>
                </a:cubicBezTo>
                <a:cubicBezTo>
                  <a:pt x="923258" y="3509783"/>
                  <a:pt x="782084" y="3514146"/>
                  <a:pt x="667798" y="3448965"/>
                </a:cubicBezTo>
                <a:cubicBezTo>
                  <a:pt x="627730" y="3426121"/>
                  <a:pt x="592213" y="3396093"/>
                  <a:pt x="563023" y="3360383"/>
                </a:cubicBezTo>
                <a:lnTo>
                  <a:pt x="803139" y="3358792"/>
                </a:lnTo>
                <a:cubicBezTo>
                  <a:pt x="830468" y="3358779"/>
                  <a:pt x="855673" y="3344049"/>
                  <a:pt x="869099" y="3320244"/>
                </a:cubicBezTo>
                <a:lnTo>
                  <a:pt x="970798" y="3141393"/>
                </a:lnTo>
                <a:cubicBezTo>
                  <a:pt x="984272" y="3117725"/>
                  <a:pt x="984054" y="3088657"/>
                  <a:pt x="970226" y="3065193"/>
                </a:cubicBezTo>
                <a:lnTo>
                  <a:pt x="866204" y="2887638"/>
                </a:lnTo>
                <a:cubicBezTo>
                  <a:pt x="852598" y="2864056"/>
                  <a:pt x="827323" y="2849656"/>
                  <a:pt x="800100" y="2849976"/>
                </a:cubicBezTo>
                <a:lnTo>
                  <a:pt x="559708" y="2851576"/>
                </a:lnTo>
                <a:cubicBezTo>
                  <a:pt x="588402" y="2815457"/>
                  <a:pt x="623511" y="2784940"/>
                  <a:pt x="663273" y="2761555"/>
                </a:cubicBezTo>
                <a:cubicBezTo>
                  <a:pt x="776717" y="2694914"/>
                  <a:pt x="917933" y="2697441"/>
                  <a:pt x="1028919" y="2768099"/>
                </a:cubicBezTo>
                <a:cubicBezTo>
                  <a:pt x="1087909" y="2805690"/>
                  <a:pt x="1135518" y="2858671"/>
                  <a:pt x="1166613" y="2921328"/>
                </a:cubicBezTo>
                <a:cubicBezTo>
                  <a:pt x="1179369" y="2947356"/>
                  <a:pt x="1205941" y="2963744"/>
                  <a:pt x="1234926" y="2963457"/>
                </a:cubicBezTo>
                <a:lnTo>
                  <a:pt x="2496531" y="2963666"/>
                </a:lnTo>
                <a:close/>
                <a:moveTo>
                  <a:pt x="2601106" y="3003995"/>
                </a:moveTo>
                <a:cubicBezTo>
                  <a:pt x="2600725" y="2952884"/>
                  <a:pt x="2600344" y="2901785"/>
                  <a:pt x="2599963" y="2850700"/>
                </a:cubicBezTo>
                <a:lnTo>
                  <a:pt x="2774737" y="2813914"/>
                </a:lnTo>
                <a:cubicBezTo>
                  <a:pt x="2795024" y="2809701"/>
                  <a:pt x="2810901" y="2793892"/>
                  <a:pt x="2815200" y="2773623"/>
                </a:cubicBezTo>
                <a:cubicBezTo>
                  <a:pt x="2834093" y="2685201"/>
                  <a:pt x="2869249" y="2601058"/>
                  <a:pt x="2918879" y="2525478"/>
                </a:cubicBezTo>
                <a:cubicBezTo>
                  <a:pt x="2930649" y="2507499"/>
                  <a:pt x="2930222" y="2484150"/>
                  <a:pt x="2917803" y="2466613"/>
                </a:cubicBezTo>
                <a:cubicBezTo>
                  <a:pt x="2885418" y="2418531"/>
                  <a:pt x="2853033" y="2370449"/>
                  <a:pt x="2820648" y="2322367"/>
                </a:cubicBezTo>
                <a:lnTo>
                  <a:pt x="2928280" y="2213144"/>
                </a:lnTo>
                <a:lnTo>
                  <a:pt x="3077937" y="2310756"/>
                </a:lnTo>
                <a:cubicBezTo>
                  <a:pt x="3095539" y="2322193"/>
                  <a:pt x="3118279" y="2321976"/>
                  <a:pt x="3135659" y="2310204"/>
                </a:cubicBezTo>
                <a:cubicBezTo>
                  <a:pt x="3211328" y="2261345"/>
                  <a:pt x="3295395" y="2226932"/>
                  <a:pt x="3383604" y="2208705"/>
                </a:cubicBezTo>
                <a:cubicBezTo>
                  <a:pt x="3404260" y="2204406"/>
                  <a:pt x="3420304" y="2188107"/>
                  <a:pt x="3424276" y="2167386"/>
                </a:cubicBezTo>
                <a:lnTo>
                  <a:pt x="3457813" y="1995526"/>
                </a:lnTo>
                <a:lnTo>
                  <a:pt x="3611108" y="1994374"/>
                </a:lnTo>
                <a:lnTo>
                  <a:pt x="3647894" y="2169186"/>
                </a:lnTo>
                <a:cubicBezTo>
                  <a:pt x="3652115" y="2189472"/>
                  <a:pt x="3667926" y="2205346"/>
                  <a:pt x="3688194" y="2209648"/>
                </a:cubicBezTo>
                <a:cubicBezTo>
                  <a:pt x="3776603" y="2228541"/>
                  <a:pt x="3860733" y="2263694"/>
                  <a:pt x="3936301" y="2313318"/>
                </a:cubicBezTo>
                <a:cubicBezTo>
                  <a:pt x="3954288" y="2325079"/>
                  <a:pt x="3977635" y="2324649"/>
                  <a:pt x="3995175" y="2312232"/>
                </a:cubicBezTo>
                <a:lnTo>
                  <a:pt x="4139451" y="2215077"/>
                </a:lnTo>
                <a:lnTo>
                  <a:pt x="4248664" y="2322710"/>
                </a:lnTo>
                <a:lnTo>
                  <a:pt x="4150995" y="2472300"/>
                </a:lnTo>
                <a:cubicBezTo>
                  <a:pt x="4139556" y="2489902"/>
                  <a:pt x="4139777" y="2512645"/>
                  <a:pt x="4151557" y="2530022"/>
                </a:cubicBezTo>
                <a:cubicBezTo>
                  <a:pt x="4200415" y="2605691"/>
                  <a:pt x="4234829" y="2689758"/>
                  <a:pt x="4253055" y="2777967"/>
                </a:cubicBezTo>
                <a:cubicBezTo>
                  <a:pt x="4257353" y="2798620"/>
                  <a:pt x="4273648" y="2814663"/>
                  <a:pt x="4294365" y="2818639"/>
                </a:cubicBezTo>
                <a:lnTo>
                  <a:pt x="4466235" y="2852176"/>
                </a:lnTo>
                <a:lnTo>
                  <a:pt x="4467378" y="3005472"/>
                </a:lnTo>
                <a:lnTo>
                  <a:pt x="4292565" y="3042257"/>
                </a:lnTo>
                <a:cubicBezTo>
                  <a:pt x="4272277" y="3046474"/>
                  <a:pt x="4256401" y="3062286"/>
                  <a:pt x="4252103" y="3082557"/>
                </a:cubicBezTo>
                <a:cubicBezTo>
                  <a:pt x="4233210" y="3170966"/>
                  <a:pt x="4198057" y="3255096"/>
                  <a:pt x="4148433" y="3330665"/>
                </a:cubicBezTo>
                <a:cubicBezTo>
                  <a:pt x="4136672" y="3348651"/>
                  <a:pt x="4137103" y="3371998"/>
                  <a:pt x="4149519" y="3389539"/>
                </a:cubicBezTo>
                <a:lnTo>
                  <a:pt x="4246674" y="3533804"/>
                </a:lnTo>
                <a:lnTo>
                  <a:pt x="4139041" y="3643018"/>
                </a:lnTo>
                <a:lnTo>
                  <a:pt x="3989385" y="3545405"/>
                </a:lnTo>
                <a:cubicBezTo>
                  <a:pt x="3971783" y="3533976"/>
                  <a:pt x="3949048" y="3534197"/>
                  <a:pt x="3931673" y="3545967"/>
                </a:cubicBezTo>
                <a:cubicBezTo>
                  <a:pt x="3855999" y="3594824"/>
                  <a:pt x="3771929" y="3629237"/>
                  <a:pt x="3683718" y="3647466"/>
                </a:cubicBezTo>
                <a:cubicBezTo>
                  <a:pt x="3663065" y="3651760"/>
                  <a:pt x="3647023" y="3668057"/>
                  <a:pt x="3643055" y="3688776"/>
                </a:cubicBezTo>
                <a:lnTo>
                  <a:pt x="3609518" y="3860645"/>
                </a:lnTo>
                <a:lnTo>
                  <a:pt x="3456223" y="3861788"/>
                </a:lnTo>
                <a:lnTo>
                  <a:pt x="3419475" y="3686976"/>
                </a:lnTo>
                <a:cubicBezTo>
                  <a:pt x="3415259" y="3666693"/>
                  <a:pt x="3399450" y="3650821"/>
                  <a:pt x="3379184" y="3646523"/>
                </a:cubicBezTo>
                <a:cubicBezTo>
                  <a:pt x="3290771" y="3627632"/>
                  <a:pt x="3206638" y="3592479"/>
                  <a:pt x="3131067" y="3542853"/>
                </a:cubicBezTo>
                <a:cubicBezTo>
                  <a:pt x="3113083" y="3531089"/>
                  <a:pt x="3089735" y="3531516"/>
                  <a:pt x="3072193" y="3543929"/>
                </a:cubicBezTo>
                <a:lnTo>
                  <a:pt x="2927985" y="3641122"/>
                </a:lnTo>
                <a:lnTo>
                  <a:pt x="2818771" y="3533490"/>
                </a:lnTo>
                <a:lnTo>
                  <a:pt x="2916384" y="3383833"/>
                </a:lnTo>
                <a:cubicBezTo>
                  <a:pt x="2927816" y="3366230"/>
                  <a:pt x="2927598" y="3343493"/>
                  <a:pt x="2915831" y="3326112"/>
                </a:cubicBezTo>
                <a:cubicBezTo>
                  <a:pt x="2904268" y="3308205"/>
                  <a:pt x="2893562" y="3289920"/>
                  <a:pt x="2883713" y="3271257"/>
                </a:cubicBezTo>
                <a:cubicBezTo>
                  <a:pt x="2872640" y="3250528"/>
                  <a:pt x="2862676" y="3229225"/>
                  <a:pt x="2853862" y="3207439"/>
                </a:cubicBezTo>
                <a:cubicBezTo>
                  <a:pt x="2836738" y="3165650"/>
                  <a:pt x="2823509" y="3122369"/>
                  <a:pt x="2814343" y="3078147"/>
                </a:cubicBezTo>
                <a:cubicBezTo>
                  <a:pt x="2810047" y="3057493"/>
                  <a:pt x="2793751" y="3041449"/>
                  <a:pt x="2773033" y="3037475"/>
                </a:cubicBezTo>
                <a:close/>
              </a:path>
            </a:pathLst>
          </a:custGeom>
          <a:gradFill>
            <a:gsLst>
              <a:gs pos="85000">
                <a:schemeClr val="accent1">
                  <a:lumMod val="20000"/>
                  <a:lumOff val="80000"/>
                </a:schemeClr>
              </a:gs>
              <a:gs pos="12000">
                <a:schemeClr val="accent1">
                  <a:lumMod val="0"/>
                  <a:lumOff val="100000"/>
                </a:schemeClr>
              </a:gs>
            </a:gsLst>
            <a:lin ang="27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HarmonyOS Sans SC"/>
              <a:cs typeface="+mn-cs"/>
            </a:endParaRPr>
          </a:p>
        </p:txBody>
      </p:sp>
      <p:sp>
        <p:nvSpPr>
          <p:cNvPr id="60" name="文本框 59"/>
          <p:cNvSpPr txBox="1"/>
          <p:nvPr/>
        </p:nvSpPr>
        <p:spPr>
          <a:xfrm>
            <a:off x="639695" y="3067088"/>
            <a:ext cx="2314774"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微软雅黑" panose="020B0503020204020204" charset="-122"/>
                <a:ea typeface="微软雅黑" panose="020B0503020204020204" charset="-122"/>
              </a:rPr>
              <a:t>节能降碳方面</a:t>
            </a:r>
            <a:endParaRPr kumimoji="0" lang="en-US" altLang="zh-CN" sz="2400" b="1"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
        <p:nvSpPr>
          <p:cNvPr id="61" name="矩形: 圆角 60"/>
          <p:cNvSpPr/>
          <p:nvPr/>
        </p:nvSpPr>
        <p:spPr>
          <a:xfrm>
            <a:off x="-21976" y="4811449"/>
            <a:ext cx="12213976" cy="2063721"/>
          </a:xfrm>
          <a:prstGeom prst="roundRect">
            <a:avLst>
              <a:gd name="adj" fmla="val 0"/>
            </a:avLst>
          </a:prstGeom>
          <a:solidFill>
            <a:srgbClr val="00B0F0"/>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pic>
        <p:nvPicPr>
          <p:cNvPr id="62" name="图片 61"/>
          <p:cNvPicPr>
            <a:picLocks noChangeAspect="1"/>
          </p:cNvPicPr>
          <p:nvPr/>
        </p:nvPicPr>
        <p:blipFill>
          <a:blip r:embed="rId5"/>
          <a:stretch>
            <a:fillRect/>
          </a:stretch>
        </p:blipFill>
        <p:spPr>
          <a:xfrm>
            <a:off x="7656286" y="2996920"/>
            <a:ext cx="4538233" cy="3926558"/>
          </a:xfrm>
          <a:prstGeom prst="rect">
            <a:avLst/>
          </a:prstGeom>
        </p:spPr>
      </p:pic>
      <p:sp>
        <p:nvSpPr>
          <p:cNvPr id="81" name="文本框 80"/>
          <p:cNvSpPr txBox="1"/>
          <p:nvPr/>
        </p:nvSpPr>
        <p:spPr>
          <a:xfrm>
            <a:off x="542726" y="4944439"/>
            <a:ext cx="2829234"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rPr>
              <a:t>污染治理方面</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83" name="文本框 82"/>
          <p:cNvSpPr txBox="1"/>
          <p:nvPr/>
        </p:nvSpPr>
        <p:spPr>
          <a:xfrm>
            <a:off x="660504" y="5659393"/>
            <a:ext cx="6146800" cy="923330"/>
          </a:xfrm>
          <a:prstGeom prst="rect">
            <a:avLst/>
          </a:prstGeom>
          <a:noFill/>
        </p:spPr>
        <p:txBody>
          <a:bodyPr wrap="square">
            <a:spAutoFit/>
          </a:bodyPr>
          <a:lstStyle/>
          <a:p>
            <a:r>
              <a:rPr lang="zh-CN" altLang="zh-CN" sz="1800" kern="100" dirty="0">
                <a:solidFill>
                  <a:schemeClr val="bg1"/>
                </a:solidFill>
                <a:effectLst/>
                <a:latin typeface="思源宋体 CN Medium" panose="02020500000000000000" charset="-122"/>
                <a:ea typeface="思源宋体 CN Medium" panose="02020500000000000000" charset="-122"/>
                <a:cs typeface="仿宋_GB2312" panose="02010609030101010101" charset="-122"/>
              </a:rPr>
              <a:t>主要谋划生活垃圾分类、收集、转运和处理设施升级改造、既有焚烧处理设施提标改造、危险废物处置设施升级改造、污水处理设施、污水资源化利用、重点行业节水改造等项目</a:t>
            </a:r>
          </a:p>
        </p:txBody>
      </p:sp>
      <p:sp>
        <p:nvSpPr>
          <p:cNvPr id="85" name="文本框 84"/>
          <p:cNvSpPr txBox="1"/>
          <p:nvPr/>
        </p:nvSpPr>
        <p:spPr>
          <a:xfrm>
            <a:off x="677310" y="1784716"/>
            <a:ext cx="6146800" cy="706755"/>
          </a:xfrm>
          <a:prstGeom prst="rect">
            <a:avLst/>
          </a:prstGeom>
          <a:noFill/>
        </p:spPr>
        <p:txBody>
          <a:bodyPr wrap="square">
            <a:spAutoFit/>
          </a:bodyPr>
          <a:lstStyle/>
          <a:p>
            <a:r>
              <a:rPr lang="zh-CN" altLang="zh-CN" sz="2000" kern="100" dirty="0">
                <a:solidFill>
                  <a:schemeClr val="bg1"/>
                </a:solidFill>
                <a:effectLst/>
                <a:latin typeface="思源宋体 CN Medium" panose="02020500000000000000" charset="-122"/>
                <a:ea typeface="思源宋体 CN Medium" panose="02020500000000000000" charset="-122"/>
                <a:cs typeface="仿宋_GB2312" panose="02010609030101010101" charset="-122"/>
              </a:rPr>
              <a:t>聚焦钢铁、有色、石化、化工、建材、电力、机械、轻纺、电子等重点行业老旧设备情况</a:t>
            </a:r>
          </a:p>
        </p:txBody>
      </p:sp>
      <p:sp>
        <p:nvSpPr>
          <p:cNvPr id="86" name="文本框 85"/>
          <p:cNvSpPr txBox="1"/>
          <p:nvPr/>
        </p:nvSpPr>
        <p:spPr>
          <a:xfrm>
            <a:off x="594383" y="3671122"/>
            <a:ext cx="6607788" cy="923330"/>
          </a:xfrm>
          <a:prstGeom prst="rect">
            <a:avLst/>
          </a:prstGeom>
          <a:noFill/>
        </p:spPr>
        <p:txBody>
          <a:bodyPr wrap="square">
            <a:spAutoFit/>
          </a:bodyPr>
          <a:lstStyle/>
          <a:p>
            <a:r>
              <a:rPr lang="zh-CN" altLang="en-US" sz="1800" kern="100" dirty="0">
                <a:effectLst/>
                <a:latin typeface="思源宋体 CN Medium" panose="02020500000000000000" charset="-122"/>
                <a:ea typeface="思源宋体 CN Medium" panose="02020500000000000000" charset="-122"/>
                <a:cs typeface="仿宋_GB2312" panose="02010609030101010101" charset="-122"/>
              </a:rPr>
              <a:t>对标工业重点领域能效标杆水平，重点谋划钢铁、有色、建材、石化、化工、轮胎、煤电、数据中心等重点行业节能降碳改造、重点用能产品设备更新改造、园区综合能效提升项目</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aphicFrame>
        <p:nvGraphicFramePr>
          <p:cNvPr id="16" name="表格 15"/>
          <p:cNvGraphicFramePr>
            <a:graphicFrameLocks noGrp="1"/>
          </p:cNvGraphicFramePr>
          <p:nvPr/>
        </p:nvGraphicFramePr>
        <p:xfrm>
          <a:off x="13166801" y="1526213"/>
          <a:ext cx="9950282" cy="5893632"/>
        </p:xfrm>
        <a:graphic>
          <a:graphicData uri="http://schemas.openxmlformats.org/drawingml/2006/table">
            <a:tbl>
              <a:tblPr firstRow="1" bandRow="1">
                <a:tableStyleId>{5C22544A-7EE6-4342-B048-85BDC9FD1C3A}</a:tableStyleId>
              </a:tblPr>
              <a:tblGrid>
                <a:gridCol w="4975225">
                  <a:extLst>
                    <a:ext uri="{9D8B030D-6E8A-4147-A177-3AD203B41FA5}">
                      <a16:colId xmlns:a16="http://schemas.microsoft.com/office/drawing/2014/main" val="20000"/>
                    </a:ext>
                  </a:extLst>
                </a:gridCol>
                <a:gridCol w="4975057">
                  <a:extLst>
                    <a:ext uri="{9D8B030D-6E8A-4147-A177-3AD203B41FA5}">
                      <a16:colId xmlns:a16="http://schemas.microsoft.com/office/drawing/2014/main" val="20001"/>
                    </a:ext>
                  </a:extLst>
                </a:gridCol>
              </a:tblGrid>
              <a:tr h="457200">
                <a:tc>
                  <a:txBody>
                    <a:bodyPr/>
                    <a:lstStyle/>
                    <a:p>
                      <a:r>
                        <a:rPr lang="zh-CN" altLang="en-US" sz="2400" b="0" dirty="0">
                          <a:latin typeface="优设标题黑" panose="00000500000000000000" charset="-122"/>
                          <a:ea typeface="优设标题黑" panose="00000500000000000000" charset="-122"/>
                        </a:rPr>
                        <a:t>县（市、区）</a:t>
                      </a:r>
                    </a:p>
                  </a:txBody>
                  <a:tcPr anchor="ctr" anchorCtr="1"/>
                </a:tc>
                <a:tc>
                  <a:txBody>
                    <a:bodyPr/>
                    <a:lstStyle/>
                    <a:p>
                      <a:r>
                        <a:rPr lang="zh-CN" altLang="en-US" sz="2400" b="0" dirty="0">
                          <a:latin typeface="优设标题黑" panose="00000500000000000000" charset="-122"/>
                          <a:ea typeface="优设标题黑" panose="00000500000000000000" charset="-122"/>
                        </a:rPr>
                        <a:t>工业领域更新改造储备项目个数</a:t>
                      </a:r>
                    </a:p>
                  </a:txBody>
                  <a:tcPr anchor="ctr" anchorCtr="1"/>
                </a:tc>
                <a:extLst>
                  <a:ext uri="{0D108BD9-81ED-4DB2-BD59-A6C34878D82A}">
                    <a16:rowId xmlns:a16="http://schemas.microsoft.com/office/drawing/2014/main" val="10000"/>
                  </a:ext>
                </a:extLst>
              </a:tr>
              <a:tr h="453036">
                <a:tc>
                  <a:txBody>
                    <a:bodyPr/>
                    <a:lstStyle/>
                    <a:p>
                      <a:r>
                        <a:rPr lang="zh-CN" altLang="en-US" dirty="0">
                          <a:latin typeface="微软雅黑" panose="020B0503020204020204" charset="-122"/>
                          <a:ea typeface="微软雅黑" panose="020B0503020204020204" charset="-122"/>
                        </a:rPr>
                        <a:t>东昌府区</a:t>
                      </a:r>
                    </a:p>
                  </a:txBody>
                  <a:tcPr anchor="ctr" anchorCtr="1"/>
                </a:tc>
                <a:tc>
                  <a:txBody>
                    <a:bodyPr/>
                    <a:lstStyle/>
                    <a:p>
                      <a:r>
                        <a:rPr lang="en-US" altLang="zh-CN" dirty="0">
                          <a:latin typeface="微软雅黑" panose="020B0503020204020204" charset="-122"/>
                          <a:ea typeface="微软雅黑" panose="020B0503020204020204" charset="-122"/>
                        </a:rPr>
                        <a:t>17</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1"/>
                  </a:ext>
                </a:extLst>
              </a:tr>
              <a:tr h="453036">
                <a:tc>
                  <a:txBody>
                    <a:bodyPr/>
                    <a:lstStyle/>
                    <a:p>
                      <a:r>
                        <a:rPr lang="zh-CN" altLang="en-US" dirty="0">
                          <a:latin typeface="微软雅黑" panose="020B0503020204020204" charset="-122"/>
                          <a:ea typeface="微软雅黑" panose="020B0503020204020204" charset="-122"/>
                        </a:rPr>
                        <a:t>茌平区</a:t>
                      </a:r>
                    </a:p>
                  </a:txBody>
                  <a:tcPr anchor="ctr" anchorCtr="1"/>
                </a:tc>
                <a:tc>
                  <a:txBody>
                    <a:bodyPr/>
                    <a:lstStyle/>
                    <a:p>
                      <a:r>
                        <a:rPr lang="en-US" altLang="zh-CN" dirty="0">
                          <a:latin typeface="微软雅黑" panose="020B0503020204020204" charset="-122"/>
                          <a:ea typeface="微软雅黑" panose="020B0503020204020204" charset="-122"/>
                        </a:rPr>
                        <a:t>51</a:t>
                      </a:r>
                    </a:p>
                  </a:txBody>
                  <a:tcPr anchor="ctr" anchorCtr="1"/>
                </a:tc>
                <a:extLst>
                  <a:ext uri="{0D108BD9-81ED-4DB2-BD59-A6C34878D82A}">
                    <a16:rowId xmlns:a16="http://schemas.microsoft.com/office/drawing/2014/main" val="10002"/>
                  </a:ext>
                </a:extLst>
              </a:tr>
              <a:tr h="453036">
                <a:tc>
                  <a:txBody>
                    <a:bodyPr/>
                    <a:lstStyle/>
                    <a:p>
                      <a:r>
                        <a:rPr lang="zh-CN" altLang="en-US" dirty="0">
                          <a:latin typeface="微软雅黑" panose="020B0503020204020204" charset="-122"/>
                          <a:ea typeface="微软雅黑" panose="020B0503020204020204" charset="-122"/>
                        </a:rPr>
                        <a:t>临清市</a:t>
                      </a:r>
                    </a:p>
                  </a:txBody>
                  <a:tcPr anchor="ctr" anchorCtr="1"/>
                </a:tc>
                <a:tc>
                  <a:txBody>
                    <a:bodyPr/>
                    <a:lstStyle/>
                    <a:p>
                      <a:r>
                        <a:rPr lang="en-US" altLang="zh-CN" dirty="0">
                          <a:latin typeface="微软雅黑" panose="020B0503020204020204" charset="-122"/>
                          <a:ea typeface="微软雅黑" panose="020B0503020204020204" charset="-122"/>
                        </a:rPr>
                        <a:t>95</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3"/>
                  </a:ext>
                </a:extLst>
              </a:tr>
              <a:tr h="453036">
                <a:tc>
                  <a:txBody>
                    <a:bodyPr/>
                    <a:lstStyle/>
                    <a:p>
                      <a:r>
                        <a:rPr lang="zh-CN" altLang="en-US" dirty="0">
                          <a:latin typeface="微软雅黑" panose="020B0503020204020204" charset="-122"/>
                          <a:ea typeface="微软雅黑" panose="020B0503020204020204" charset="-122"/>
                        </a:rPr>
                        <a:t>冠县</a:t>
                      </a:r>
                    </a:p>
                  </a:txBody>
                  <a:tcPr anchor="ctr" anchorCtr="1"/>
                </a:tc>
                <a:tc>
                  <a:txBody>
                    <a:bodyPr/>
                    <a:lstStyle/>
                    <a:p>
                      <a:r>
                        <a:rPr lang="en-US" altLang="zh-CN" dirty="0">
                          <a:latin typeface="微软雅黑" panose="020B0503020204020204" charset="-122"/>
                          <a:ea typeface="微软雅黑" panose="020B0503020204020204" charset="-122"/>
                        </a:rPr>
                        <a:t>133</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4"/>
                  </a:ext>
                </a:extLst>
              </a:tr>
              <a:tr h="453036">
                <a:tc>
                  <a:txBody>
                    <a:bodyPr/>
                    <a:lstStyle/>
                    <a:p>
                      <a:r>
                        <a:rPr lang="zh-CN" altLang="en-US" dirty="0">
                          <a:latin typeface="微软雅黑" panose="020B0503020204020204" charset="-122"/>
                          <a:ea typeface="微软雅黑" panose="020B0503020204020204" charset="-122"/>
                        </a:rPr>
                        <a:t>莘县</a:t>
                      </a:r>
                    </a:p>
                  </a:txBody>
                  <a:tcPr anchor="ctr" anchorCtr="1"/>
                </a:tc>
                <a:tc>
                  <a:txBody>
                    <a:bodyPr/>
                    <a:lstStyle/>
                    <a:p>
                      <a:r>
                        <a:rPr lang="en-US" altLang="zh-CN" dirty="0">
                          <a:latin typeface="微软雅黑" panose="020B0503020204020204" charset="-122"/>
                          <a:ea typeface="微软雅黑" panose="020B0503020204020204" charset="-122"/>
                        </a:rPr>
                        <a:t>38</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5"/>
                  </a:ext>
                </a:extLst>
              </a:tr>
              <a:tr h="453036">
                <a:tc>
                  <a:txBody>
                    <a:bodyPr/>
                    <a:lstStyle/>
                    <a:p>
                      <a:r>
                        <a:rPr lang="zh-CN" altLang="en-US" dirty="0">
                          <a:latin typeface="微软雅黑" panose="020B0503020204020204" charset="-122"/>
                          <a:ea typeface="微软雅黑" panose="020B0503020204020204" charset="-122"/>
                        </a:rPr>
                        <a:t>阳谷县</a:t>
                      </a:r>
                    </a:p>
                  </a:txBody>
                  <a:tcPr anchor="ctr" anchorCtr="1"/>
                </a:tc>
                <a:tc>
                  <a:txBody>
                    <a:bodyPr/>
                    <a:lstStyle/>
                    <a:p>
                      <a:r>
                        <a:rPr lang="en-US" altLang="zh-CN" dirty="0">
                          <a:latin typeface="微软雅黑" panose="020B0503020204020204" charset="-122"/>
                          <a:ea typeface="微软雅黑" panose="020B0503020204020204" charset="-122"/>
                        </a:rPr>
                        <a:t>88</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6"/>
                  </a:ext>
                </a:extLst>
              </a:tr>
              <a:tr h="453036">
                <a:tc>
                  <a:txBody>
                    <a:bodyPr/>
                    <a:lstStyle/>
                    <a:p>
                      <a:r>
                        <a:rPr lang="zh-CN" altLang="en-US" dirty="0">
                          <a:latin typeface="微软雅黑" panose="020B0503020204020204" charset="-122"/>
                          <a:ea typeface="微软雅黑" panose="020B0503020204020204" charset="-122"/>
                        </a:rPr>
                        <a:t>东阿县</a:t>
                      </a:r>
                    </a:p>
                  </a:txBody>
                  <a:tcPr anchor="ctr" anchorCtr="1"/>
                </a:tc>
                <a:tc>
                  <a:txBody>
                    <a:bodyPr/>
                    <a:lstStyle/>
                    <a:p>
                      <a:r>
                        <a:rPr lang="en-US" altLang="zh-CN" dirty="0">
                          <a:latin typeface="微软雅黑" panose="020B0503020204020204" charset="-122"/>
                          <a:ea typeface="微软雅黑" panose="020B0503020204020204" charset="-122"/>
                        </a:rPr>
                        <a:t>44</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7"/>
                  </a:ext>
                </a:extLst>
              </a:tr>
              <a:tr h="453036">
                <a:tc>
                  <a:txBody>
                    <a:bodyPr/>
                    <a:lstStyle/>
                    <a:p>
                      <a:r>
                        <a:rPr lang="zh-CN" altLang="en-US" dirty="0">
                          <a:latin typeface="微软雅黑" panose="020B0503020204020204" charset="-122"/>
                          <a:ea typeface="微软雅黑" panose="020B0503020204020204" charset="-122"/>
                        </a:rPr>
                        <a:t>高唐县</a:t>
                      </a:r>
                    </a:p>
                  </a:txBody>
                  <a:tcPr anchor="ctr" anchorCtr="1"/>
                </a:tc>
                <a:tc>
                  <a:txBody>
                    <a:bodyPr/>
                    <a:lstStyle/>
                    <a:p>
                      <a:r>
                        <a:rPr lang="en-US" altLang="zh-CN" dirty="0">
                          <a:latin typeface="微软雅黑" panose="020B0503020204020204" charset="-122"/>
                          <a:ea typeface="微软雅黑" panose="020B0503020204020204" charset="-122"/>
                        </a:rPr>
                        <a:t>55</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8"/>
                  </a:ext>
                </a:extLst>
              </a:tr>
              <a:tr h="453036">
                <a:tc>
                  <a:txBody>
                    <a:bodyPr/>
                    <a:lstStyle/>
                    <a:p>
                      <a:r>
                        <a:rPr lang="zh-CN" altLang="en-US" dirty="0">
                          <a:latin typeface="微软雅黑" panose="020B0503020204020204" charset="-122"/>
                          <a:ea typeface="微软雅黑" panose="020B0503020204020204" charset="-122"/>
                        </a:rPr>
                        <a:t>开发区</a:t>
                      </a:r>
                    </a:p>
                  </a:txBody>
                  <a:tcPr anchor="ctr" anchorCtr="1"/>
                </a:tc>
                <a:tc>
                  <a:txBody>
                    <a:bodyPr/>
                    <a:lstStyle/>
                    <a:p>
                      <a:r>
                        <a:rPr lang="en-US" altLang="zh-CN" dirty="0">
                          <a:latin typeface="微软雅黑" panose="020B0503020204020204" charset="-122"/>
                          <a:ea typeface="微软雅黑" panose="020B0503020204020204" charset="-122"/>
                        </a:rPr>
                        <a:t>57</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9"/>
                  </a:ext>
                </a:extLst>
              </a:tr>
              <a:tr h="453036">
                <a:tc>
                  <a:txBody>
                    <a:bodyPr/>
                    <a:lstStyle/>
                    <a:p>
                      <a:r>
                        <a:rPr lang="zh-CN" altLang="en-US" dirty="0">
                          <a:latin typeface="微软雅黑" panose="020B0503020204020204" charset="-122"/>
                          <a:ea typeface="微软雅黑" panose="020B0503020204020204" charset="-122"/>
                        </a:rPr>
                        <a:t>高新区</a:t>
                      </a:r>
                    </a:p>
                  </a:txBody>
                  <a:tcPr anchor="ctr" anchorCtr="1"/>
                </a:tc>
                <a:tc>
                  <a:txBody>
                    <a:bodyPr/>
                    <a:lstStyle/>
                    <a:p>
                      <a:r>
                        <a:rPr lang="en-US" altLang="zh-CN" dirty="0">
                          <a:latin typeface="微软雅黑" panose="020B0503020204020204" charset="-122"/>
                          <a:ea typeface="微软雅黑" panose="020B0503020204020204" charset="-122"/>
                        </a:rPr>
                        <a:t>15</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0"/>
                  </a:ext>
                </a:extLst>
              </a:tr>
              <a:tr h="453036">
                <a:tc>
                  <a:txBody>
                    <a:bodyPr/>
                    <a:lstStyle/>
                    <a:p>
                      <a:r>
                        <a:rPr lang="zh-CN" altLang="en-US" dirty="0">
                          <a:latin typeface="微软雅黑" panose="020B0503020204020204" charset="-122"/>
                          <a:ea typeface="微软雅黑" panose="020B0503020204020204" charset="-122"/>
                        </a:rPr>
                        <a:t>度假区</a:t>
                      </a:r>
                    </a:p>
                  </a:txBody>
                  <a:tcPr anchor="ctr" anchorCtr="1"/>
                </a:tc>
                <a:tc>
                  <a:txBody>
                    <a:bodyPr/>
                    <a:lstStyle/>
                    <a:p>
                      <a:r>
                        <a:rPr lang="en-US" altLang="zh-CN" dirty="0">
                          <a:latin typeface="微软雅黑" panose="020B0503020204020204" charset="-122"/>
                          <a:ea typeface="微软雅黑" panose="020B0503020204020204" charset="-122"/>
                        </a:rPr>
                        <a:t>9</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1"/>
                  </a:ext>
                </a:extLst>
              </a:tr>
              <a:tr h="453036">
                <a:tc>
                  <a:txBody>
                    <a:bodyPr/>
                    <a:lstStyle/>
                    <a:p>
                      <a:r>
                        <a:rPr lang="zh-CN" altLang="en-US" dirty="0">
                          <a:solidFill>
                            <a:schemeClr val="bg1"/>
                          </a:solidFill>
                          <a:latin typeface="微软雅黑" panose="020B0503020204020204" charset="-122"/>
                          <a:ea typeface="微软雅黑" panose="020B0503020204020204" charset="-122"/>
                        </a:rPr>
                        <a:t>总计</a:t>
                      </a:r>
                    </a:p>
                  </a:txBody>
                  <a:tcPr anchor="ctr" anchorCtr="1">
                    <a:solidFill>
                      <a:srgbClr val="7030A0"/>
                    </a:solidFill>
                  </a:tcPr>
                </a:tc>
                <a:tc>
                  <a:txBody>
                    <a:bodyPr/>
                    <a:lstStyle/>
                    <a:p>
                      <a:r>
                        <a:rPr lang="en-US" altLang="zh-CN" dirty="0">
                          <a:solidFill>
                            <a:schemeClr val="bg1"/>
                          </a:solidFill>
                          <a:latin typeface="微软雅黑" panose="020B0503020204020204" charset="-122"/>
                          <a:ea typeface="微软雅黑" panose="020B0503020204020204" charset="-122"/>
                        </a:rPr>
                        <a:t>609</a:t>
                      </a:r>
                      <a:endParaRPr lang="zh-CN" altLang="en-US" dirty="0">
                        <a:solidFill>
                          <a:schemeClr val="bg1"/>
                        </a:solidFill>
                        <a:latin typeface="微软雅黑" panose="020B0503020204020204" charset="-122"/>
                        <a:ea typeface="微软雅黑" panose="020B0503020204020204" charset="-122"/>
                      </a:endParaRPr>
                    </a:p>
                  </a:txBody>
                  <a:tcPr anchor="ctr" anchorCtr="1">
                    <a:solidFill>
                      <a:srgbClr val="7030A0"/>
                    </a:solidFill>
                  </a:tcPr>
                </a:tc>
                <a:extLst>
                  <a:ext uri="{0D108BD9-81ED-4DB2-BD59-A6C34878D82A}">
                    <a16:rowId xmlns:a16="http://schemas.microsoft.com/office/drawing/2014/main" val="10012"/>
                  </a:ext>
                </a:extLst>
              </a:tr>
            </a:tbl>
          </a:graphicData>
        </a:graphic>
      </p:graphicFrame>
      <p:graphicFrame>
        <p:nvGraphicFramePr>
          <p:cNvPr id="2" name="图表 1" descr="7b0a202020202263686172745265734964223a20223230343736333434220a7d0a"/>
          <p:cNvGraphicFramePr/>
          <p:nvPr/>
        </p:nvGraphicFramePr>
        <p:xfrm>
          <a:off x="1042035" y="1193800"/>
          <a:ext cx="10321290" cy="5261610"/>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组合 13"/>
          <p:cNvGrpSpPr/>
          <p:nvPr/>
        </p:nvGrpSpPr>
        <p:grpSpPr>
          <a:xfrm>
            <a:off x="3827147" y="225357"/>
            <a:ext cx="4379593" cy="550326"/>
            <a:chOff x="3827147" y="579974"/>
            <a:chExt cx="4379593" cy="550326"/>
          </a:xfrm>
        </p:grpSpPr>
        <p:sp>
          <p:nvSpPr>
            <p:cNvPr id="15" name="平行四边形 14"/>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7" name="文本框 16"/>
            <p:cNvSpPr txBox="1"/>
            <p:nvPr/>
          </p:nvSpPr>
          <p:spPr>
            <a:xfrm>
              <a:off x="3863204" y="59371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围绕工业领域更新设备</a:t>
              </a:r>
            </a:p>
          </p:txBody>
        </p:sp>
        <p:grpSp>
          <p:nvGrpSpPr>
            <p:cNvPr id="18" name="组合 17"/>
            <p:cNvGrpSpPr/>
            <p:nvPr/>
          </p:nvGrpSpPr>
          <p:grpSpPr>
            <a:xfrm>
              <a:off x="5115620" y="872273"/>
              <a:ext cx="3091120" cy="258027"/>
              <a:chOff x="4838301" y="1097063"/>
              <a:chExt cx="3091120" cy="258027"/>
            </a:xfrm>
          </p:grpSpPr>
          <p:sp>
            <p:nvSpPr>
              <p:cNvPr id="19"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20" name="椭圆 19"/>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pSp>
        <p:nvGrpSpPr>
          <p:cNvPr id="8" name="组合 7"/>
          <p:cNvGrpSpPr/>
          <p:nvPr/>
        </p:nvGrpSpPr>
        <p:grpSpPr>
          <a:xfrm>
            <a:off x="3402967" y="155507"/>
            <a:ext cx="5516245" cy="550326"/>
            <a:chOff x="3780157" y="579974"/>
            <a:chExt cx="5516245" cy="550326"/>
          </a:xfrm>
        </p:grpSpPr>
        <p:sp>
          <p:nvSpPr>
            <p:cNvPr id="9" name="平行四边形 8"/>
            <p:cNvSpPr/>
            <p:nvPr/>
          </p:nvSpPr>
          <p:spPr>
            <a:xfrm>
              <a:off x="3827147" y="579974"/>
              <a:ext cx="5469255" cy="514350"/>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0" name="文本框 9"/>
            <p:cNvSpPr txBox="1"/>
            <p:nvPr/>
          </p:nvSpPr>
          <p:spPr>
            <a:xfrm>
              <a:off x="3780157" y="621884"/>
              <a:ext cx="5516245"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围绕建筑和市政基础设施领域</a:t>
              </a:r>
              <a:r>
                <a:rPr lang="zh-CN" altLang="en-US" sz="240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ea"/>
                </a:rPr>
                <a:t>更新设备</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nvGrpSpPr>
            <p:cNvPr id="11" name="组合 10"/>
            <p:cNvGrpSpPr/>
            <p:nvPr/>
          </p:nvGrpSpPr>
          <p:grpSpPr>
            <a:xfrm>
              <a:off x="5115620" y="872273"/>
              <a:ext cx="3091120" cy="258027"/>
              <a:chOff x="4838301" y="1097063"/>
              <a:chExt cx="3091120" cy="258027"/>
            </a:xfrm>
          </p:grpSpPr>
          <p:sp>
            <p:nvSpPr>
              <p:cNvPr id="12"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3" name="椭圆 12"/>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
        <p:nvSpPr>
          <p:cNvPr id="21" name="矩形: 圆角 20"/>
          <p:cNvSpPr/>
          <p:nvPr/>
        </p:nvSpPr>
        <p:spPr>
          <a:xfrm>
            <a:off x="-2794" y="870377"/>
            <a:ext cx="12192000" cy="2063721"/>
          </a:xfrm>
          <a:prstGeom prst="roundRect">
            <a:avLst>
              <a:gd name="adj" fmla="val 0"/>
            </a:avLst>
          </a:prstGeom>
          <a:solidFill>
            <a:srgbClr val="EBF1E5"/>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22" name="矩形: 圆角 21"/>
          <p:cNvSpPr/>
          <p:nvPr/>
        </p:nvSpPr>
        <p:spPr>
          <a:xfrm>
            <a:off x="-21976" y="4811449"/>
            <a:ext cx="12213976" cy="2063721"/>
          </a:xfrm>
          <a:prstGeom prst="roundRect">
            <a:avLst>
              <a:gd name="adj" fmla="val 0"/>
            </a:avLst>
          </a:prstGeom>
          <a:solidFill>
            <a:schemeClr val="accent1">
              <a:lumMod val="40000"/>
              <a:lumOff val="6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flipH="1">
            <a:off x="9994517" y="4916224"/>
            <a:ext cx="1891388" cy="2063721"/>
          </a:xfrm>
          <a:prstGeom prst="rect">
            <a:avLst/>
          </a:prstGeom>
        </p:spPr>
      </p:pic>
      <p:sp>
        <p:nvSpPr>
          <p:cNvPr id="23" name="文本框 22"/>
          <p:cNvSpPr txBox="1"/>
          <p:nvPr/>
        </p:nvSpPr>
        <p:spPr>
          <a:xfrm>
            <a:off x="528756" y="1001163"/>
            <a:ext cx="4219774"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accent6">
                    <a:lumMod val="75000"/>
                  </a:schemeClr>
                </a:solidFill>
                <a:effectLst/>
                <a:uLnTx/>
                <a:uFillTx/>
                <a:latin typeface="微软雅黑" panose="020B0503020204020204" charset="-122"/>
                <a:ea typeface="微软雅黑" panose="020B0503020204020204" charset="-122"/>
              </a:rPr>
              <a:t>安居工程配套基础设施方面</a:t>
            </a:r>
            <a:endParaRPr kumimoji="0" lang="en-US" altLang="zh-CN" sz="2400" b="1" i="0" u="none" strike="noStrike" kern="1200" cap="none" spc="0" normalizeH="0" baseline="0" noProof="0" dirty="0">
              <a:ln>
                <a:noFill/>
              </a:ln>
              <a:solidFill>
                <a:schemeClr val="accent6">
                  <a:lumMod val="75000"/>
                </a:schemeClr>
              </a:solidFill>
              <a:effectLst/>
              <a:uLnTx/>
              <a:uFillTx/>
              <a:latin typeface="微软雅黑" panose="020B0503020204020204" charset="-122"/>
              <a:ea typeface="微软雅黑" panose="020B0503020204020204" charset="-122"/>
            </a:endParaRPr>
          </a:p>
        </p:txBody>
      </p:sp>
      <p:sp>
        <p:nvSpPr>
          <p:cNvPr id="24" name="文本框 23"/>
          <p:cNvSpPr txBox="1"/>
          <p:nvPr/>
        </p:nvSpPr>
        <p:spPr>
          <a:xfrm>
            <a:off x="676525" y="3055023"/>
            <a:ext cx="4439036"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微软雅黑" panose="020B0503020204020204" charset="-122"/>
                <a:ea typeface="微软雅黑" panose="020B0503020204020204" charset="-122"/>
              </a:rPr>
              <a:t>城市燃气管道等更新改造方面</a:t>
            </a:r>
            <a:endParaRPr kumimoji="0" lang="en-US" altLang="zh-CN" sz="2400" b="1"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
        <p:nvSpPr>
          <p:cNvPr id="25" name="文本框 24"/>
          <p:cNvSpPr txBox="1"/>
          <p:nvPr/>
        </p:nvSpPr>
        <p:spPr>
          <a:xfrm>
            <a:off x="676075" y="4941264"/>
            <a:ext cx="3943549"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智能感知和防护设备方面</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pic>
        <p:nvPicPr>
          <p:cNvPr id="27" name="图片 26"/>
          <p:cNvPicPr>
            <a:picLocks noChangeAspect="1"/>
          </p:cNvPicPr>
          <p:nvPr/>
        </p:nvPicPr>
        <p:blipFill>
          <a:blip r:embed="rId5"/>
          <a:stretch>
            <a:fillRect/>
          </a:stretch>
        </p:blipFill>
        <p:spPr>
          <a:xfrm>
            <a:off x="9202794" y="1003907"/>
            <a:ext cx="2063725" cy="1692898"/>
          </a:xfrm>
          <a:prstGeom prst="rect">
            <a:avLst/>
          </a:prstGeom>
        </p:spPr>
      </p:pic>
      <p:pic>
        <p:nvPicPr>
          <p:cNvPr id="28" name="图片 27"/>
          <p:cNvPicPr>
            <a:picLocks noChangeAspect="1"/>
          </p:cNvPicPr>
          <p:nvPr/>
        </p:nvPicPr>
        <p:blipFill>
          <a:blip r:embed="rId6"/>
          <a:stretch>
            <a:fillRect/>
          </a:stretch>
        </p:blipFill>
        <p:spPr>
          <a:xfrm>
            <a:off x="10239887" y="2808266"/>
            <a:ext cx="1857248" cy="1891963"/>
          </a:xfrm>
          <a:prstGeom prst="rect">
            <a:avLst/>
          </a:prstGeom>
        </p:spPr>
      </p:pic>
      <p:sp>
        <p:nvSpPr>
          <p:cNvPr id="103" name="文本框 102"/>
          <p:cNvSpPr txBox="1"/>
          <p:nvPr/>
        </p:nvSpPr>
        <p:spPr>
          <a:xfrm>
            <a:off x="528874" y="3673520"/>
            <a:ext cx="7800193" cy="941155"/>
          </a:xfrm>
          <a:prstGeom prst="rect">
            <a:avLst/>
          </a:prstGeom>
          <a:noFill/>
        </p:spPr>
        <p:txBody>
          <a:bodyPr wrap="square">
            <a:spAutoFit/>
          </a:bodyPr>
          <a:lstStyle/>
          <a:p>
            <a:pPr algn="ctr">
              <a:lnSpc>
                <a:spcPct val="120000"/>
              </a:lnSpc>
            </a:pPr>
            <a:r>
              <a:rPr lang="zh-CN" altLang="zh-CN" sz="2400" kern="100" dirty="0">
                <a:effectLst/>
                <a:latin typeface="思源宋体 CN Medium" panose="02020500000000000000" charset="-122"/>
                <a:ea typeface="思源宋体 CN Medium" panose="02020500000000000000" charset="-122"/>
                <a:cs typeface="仿宋_GB2312" panose="02010609030101010101" charset="-122"/>
              </a:rPr>
              <a:t>谋划城市燃气、供水、排水、供热等老化管道和设施更新改造项目，以及自来水厂、城镇污水处理厂提标改造</a:t>
            </a:r>
          </a:p>
        </p:txBody>
      </p:sp>
      <p:sp>
        <p:nvSpPr>
          <p:cNvPr id="147" name="文本框 146"/>
          <p:cNvSpPr txBox="1"/>
          <p:nvPr/>
        </p:nvSpPr>
        <p:spPr>
          <a:xfrm>
            <a:off x="685165" y="5597427"/>
            <a:ext cx="7567386" cy="835025"/>
          </a:xfrm>
          <a:prstGeom prst="rect">
            <a:avLst/>
          </a:prstGeom>
          <a:noFill/>
        </p:spPr>
        <p:txBody>
          <a:bodyPr wrap="square">
            <a:spAutoFit/>
          </a:bodyPr>
          <a:lstStyle/>
          <a:p>
            <a:pPr indent="0" fontAlgn="auto">
              <a:lnSpc>
                <a:spcPts val="2900"/>
              </a:lnSpc>
            </a:pPr>
            <a:r>
              <a:rPr lang="zh-CN" altLang="zh-CN" sz="2000" b="1" kern="100" dirty="0">
                <a:solidFill>
                  <a:schemeClr val="accent2">
                    <a:lumMod val="75000"/>
                  </a:schemeClr>
                </a:solidFill>
                <a:effectLst/>
                <a:latin typeface="思源宋体 CN Medium" panose="02020500000000000000" charset="-122"/>
                <a:ea typeface="思源宋体 CN Medium" panose="02020500000000000000" charset="-122"/>
                <a:cs typeface="仿宋_GB2312" panose="02010609030101010101" charset="-122"/>
              </a:rPr>
              <a:t>谋划在地下管网、桥梁隧道、窨井盖等重要点位，配套物联智能感知防护设备、道路视频监控等安防设备改造项目</a:t>
            </a:r>
          </a:p>
        </p:txBody>
      </p:sp>
      <p:sp>
        <p:nvSpPr>
          <p:cNvPr id="15" name="文本框 14"/>
          <p:cNvSpPr txBox="1"/>
          <p:nvPr/>
        </p:nvSpPr>
        <p:spPr>
          <a:xfrm>
            <a:off x="523159" y="1492295"/>
            <a:ext cx="7800193" cy="1198880"/>
          </a:xfrm>
          <a:prstGeom prst="rect">
            <a:avLst/>
          </a:prstGeom>
          <a:noFill/>
        </p:spPr>
        <p:txBody>
          <a:bodyPr wrap="square">
            <a:spAutoFit/>
          </a:bodyPr>
          <a:lstStyle/>
          <a:p>
            <a:pPr indent="0" algn="l" fontAlgn="auto">
              <a:lnSpc>
                <a:spcPct val="100000"/>
              </a:lnSpc>
            </a:pPr>
            <a:r>
              <a:rPr lang="zh-CN" altLang="zh-CN" sz="2400" kern="100" dirty="0">
                <a:solidFill>
                  <a:schemeClr val="accent6">
                    <a:lumMod val="50000"/>
                  </a:schemeClr>
                </a:solidFill>
                <a:effectLst/>
                <a:latin typeface="思源宋体 CN Medium" panose="02020500000000000000" charset="-122"/>
                <a:ea typeface="思源宋体 CN Medium" panose="02020500000000000000" charset="-122"/>
                <a:cs typeface="仿宋_GB2312" panose="02010609030101010101" charset="-122"/>
              </a:rPr>
              <a:t>主要谋划小区内排水、供水、供热、垃圾收储等基础设施，停车场、充电桩、老旧住宅电梯更新，以及存量建筑外墙保温、门窗、供热装置等节能改造项目</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aphicFrame>
        <p:nvGraphicFramePr>
          <p:cNvPr id="14" name="表格 13"/>
          <p:cNvGraphicFramePr>
            <a:graphicFrameLocks noGrp="1"/>
          </p:cNvGraphicFramePr>
          <p:nvPr/>
        </p:nvGraphicFramePr>
        <p:xfrm>
          <a:off x="13182041" y="862456"/>
          <a:ext cx="9950114" cy="5848212"/>
        </p:xfrm>
        <a:graphic>
          <a:graphicData uri="http://schemas.openxmlformats.org/drawingml/2006/table">
            <a:tbl>
              <a:tblPr firstRow="1" bandRow="1">
                <a:tableStyleId>{5C22544A-7EE6-4342-B048-85BDC9FD1C3A}</a:tableStyleId>
              </a:tblPr>
              <a:tblGrid>
                <a:gridCol w="4975057">
                  <a:extLst>
                    <a:ext uri="{9D8B030D-6E8A-4147-A177-3AD203B41FA5}">
                      <a16:colId xmlns:a16="http://schemas.microsoft.com/office/drawing/2014/main" val="20000"/>
                    </a:ext>
                  </a:extLst>
                </a:gridCol>
                <a:gridCol w="4975057">
                  <a:extLst>
                    <a:ext uri="{9D8B030D-6E8A-4147-A177-3AD203B41FA5}">
                      <a16:colId xmlns:a16="http://schemas.microsoft.com/office/drawing/2014/main" val="20001"/>
                    </a:ext>
                  </a:extLst>
                </a:gridCol>
              </a:tblGrid>
              <a:tr h="457200">
                <a:tc>
                  <a:txBody>
                    <a:bodyPr/>
                    <a:lstStyle/>
                    <a:p>
                      <a:r>
                        <a:rPr lang="zh-CN" altLang="en-US" sz="2400" b="0" dirty="0">
                          <a:latin typeface="优设标题黑" panose="00000500000000000000" charset="-122"/>
                          <a:ea typeface="优设标题黑" panose="00000500000000000000" charset="-122"/>
                        </a:rPr>
                        <a:t>县（市、区）</a:t>
                      </a:r>
                    </a:p>
                  </a:txBody>
                  <a:tcPr anchor="ctr" anchorCtr="1"/>
                </a:tc>
                <a:tc>
                  <a:txBody>
                    <a:bodyPr/>
                    <a:lstStyle/>
                    <a:p>
                      <a:r>
                        <a:rPr lang="zh-CN" altLang="en-US" sz="2400" b="0" dirty="0">
                          <a:latin typeface="优设标题黑" panose="00000500000000000000" charset="-122"/>
                          <a:ea typeface="优设标题黑" panose="00000500000000000000" charset="-122"/>
                        </a:rPr>
                        <a:t>工业领域更新改造储备项目个数</a:t>
                      </a:r>
                    </a:p>
                  </a:txBody>
                  <a:tcPr anchor="ctr" anchorCtr="1"/>
                </a:tc>
                <a:extLst>
                  <a:ext uri="{0D108BD9-81ED-4DB2-BD59-A6C34878D82A}">
                    <a16:rowId xmlns:a16="http://schemas.microsoft.com/office/drawing/2014/main" val="10000"/>
                  </a:ext>
                </a:extLst>
              </a:tr>
              <a:tr h="449251">
                <a:tc>
                  <a:txBody>
                    <a:bodyPr/>
                    <a:lstStyle/>
                    <a:p>
                      <a:r>
                        <a:rPr lang="zh-CN" altLang="en-US" dirty="0">
                          <a:latin typeface="微软雅黑" panose="020B0503020204020204" charset="-122"/>
                          <a:ea typeface="微软雅黑" panose="020B0503020204020204" charset="-122"/>
                        </a:rPr>
                        <a:t>东昌府区</a:t>
                      </a:r>
                    </a:p>
                  </a:txBody>
                  <a:tcPr anchor="ctr" anchorCtr="1"/>
                </a:tc>
                <a:tc>
                  <a:txBody>
                    <a:bodyPr/>
                    <a:lstStyle/>
                    <a:p>
                      <a:r>
                        <a:rPr lang="en-US" altLang="zh-CN" dirty="0">
                          <a:latin typeface="微软雅黑" panose="020B0503020204020204" charset="-122"/>
                          <a:ea typeface="微软雅黑" panose="020B0503020204020204" charset="-122"/>
                        </a:rPr>
                        <a:t>7</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1"/>
                  </a:ext>
                </a:extLst>
              </a:tr>
              <a:tr h="449251">
                <a:tc>
                  <a:txBody>
                    <a:bodyPr/>
                    <a:lstStyle/>
                    <a:p>
                      <a:r>
                        <a:rPr lang="zh-CN" altLang="en-US" dirty="0">
                          <a:latin typeface="微软雅黑" panose="020B0503020204020204" charset="-122"/>
                          <a:ea typeface="微软雅黑" panose="020B0503020204020204" charset="-122"/>
                        </a:rPr>
                        <a:t>茌平区</a:t>
                      </a:r>
                    </a:p>
                  </a:txBody>
                  <a:tcPr anchor="ctr" anchorCtr="1"/>
                </a:tc>
                <a:tc>
                  <a:txBody>
                    <a:bodyPr/>
                    <a:lstStyle/>
                    <a:p>
                      <a:r>
                        <a:rPr lang="en-US" altLang="zh-CN" dirty="0">
                          <a:latin typeface="微软雅黑" panose="020B0503020204020204" charset="-122"/>
                          <a:ea typeface="微软雅黑" panose="020B0503020204020204" charset="-122"/>
                        </a:rPr>
                        <a:t>4</a:t>
                      </a:r>
                    </a:p>
                  </a:txBody>
                  <a:tcPr anchor="ctr" anchorCtr="1"/>
                </a:tc>
                <a:extLst>
                  <a:ext uri="{0D108BD9-81ED-4DB2-BD59-A6C34878D82A}">
                    <a16:rowId xmlns:a16="http://schemas.microsoft.com/office/drawing/2014/main" val="10002"/>
                  </a:ext>
                </a:extLst>
              </a:tr>
              <a:tr h="449251">
                <a:tc>
                  <a:txBody>
                    <a:bodyPr/>
                    <a:lstStyle/>
                    <a:p>
                      <a:r>
                        <a:rPr lang="zh-CN" altLang="en-US" dirty="0">
                          <a:latin typeface="微软雅黑" panose="020B0503020204020204" charset="-122"/>
                          <a:ea typeface="微软雅黑" panose="020B0503020204020204" charset="-122"/>
                        </a:rPr>
                        <a:t>临清市</a:t>
                      </a:r>
                    </a:p>
                  </a:txBody>
                  <a:tcPr anchor="ctr" anchorCtr="1"/>
                </a:tc>
                <a:tc>
                  <a:txBody>
                    <a:bodyPr/>
                    <a:lstStyle/>
                    <a:p>
                      <a:r>
                        <a:rPr lang="en-US" altLang="zh-CN" dirty="0">
                          <a:latin typeface="微软雅黑" panose="020B0503020204020204" charset="-122"/>
                          <a:ea typeface="微软雅黑" panose="020B0503020204020204" charset="-122"/>
                        </a:rPr>
                        <a:t>8</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3"/>
                  </a:ext>
                </a:extLst>
              </a:tr>
              <a:tr h="449251">
                <a:tc>
                  <a:txBody>
                    <a:bodyPr/>
                    <a:lstStyle/>
                    <a:p>
                      <a:r>
                        <a:rPr lang="zh-CN" altLang="en-US" dirty="0">
                          <a:latin typeface="微软雅黑" panose="020B0503020204020204" charset="-122"/>
                          <a:ea typeface="微软雅黑" panose="020B0503020204020204" charset="-122"/>
                        </a:rPr>
                        <a:t>冠县</a:t>
                      </a:r>
                    </a:p>
                  </a:txBody>
                  <a:tcPr anchor="ctr" anchorCtr="1"/>
                </a:tc>
                <a:tc>
                  <a:txBody>
                    <a:bodyPr/>
                    <a:lstStyle/>
                    <a:p>
                      <a:r>
                        <a:rPr lang="en-US" altLang="zh-CN" dirty="0">
                          <a:latin typeface="微软雅黑" panose="020B0503020204020204" charset="-122"/>
                          <a:ea typeface="微软雅黑" panose="020B0503020204020204" charset="-122"/>
                        </a:rPr>
                        <a:t>14</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4"/>
                  </a:ext>
                </a:extLst>
              </a:tr>
              <a:tr h="449251">
                <a:tc>
                  <a:txBody>
                    <a:bodyPr/>
                    <a:lstStyle/>
                    <a:p>
                      <a:r>
                        <a:rPr lang="zh-CN" altLang="en-US" dirty="0">
                          <a:latin typeface="微软雅黑" panose="020B0503020204020204" charset="-122"/>
                          <a:ea typeface="微软雅黑" panose="020B0503020204020204" charset="-122"/>
                        </a:rPr>
                        <a:t>莘县</a:t>
                      </a:r>
                    </a:p>
                  </a:txBody>
                  <a:tcPr anchor="ctr" anchorCtr="1"/>
                </a:tc>
                <a:tc>
                  <a:txBody>
                    <a:bodyPr/>
                    <a:lstStyle/>
                    <a:p>
                      <a:r>
                        <a:rPr lang="en-US" altLang="zh-CN" dirty="0">
                          <a:latin typeface="微软雅黑" panose="020B0503020204020204" charset="-122"/>
                          <a:ea typeface="微软雅黑" panose="020B0503020204020204" charset="-122"/>
                        </a:rPr>
                        <a:t>10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5"/>
                  </a:ext>
                </a:extLst>
              </a:tr>
              <a:tr h="449251">
                <a:tc>
                  <a:txBody>
                    <a:bodyPr/>
                    <a:lstStyle/>
                    <a:p>
                      <a:r>
                        <a:rPr lang="zh-CN" altLang="en-US" dirty="0">
                          <a:latin typeface="微软雅黑" panose="020B0503020204020204" charset="-122"/>
                          <a:ea typeface="微软雅黑" panose="020B0503020204020204" charset="-122"/>
                        </a:rPr>
                        <a:t>阳谷县</a:t>
                      </a:r>
                    </a:p>
                  </a:txBody>
                  <a:tcPr anchor="ctr" anchorCtr="1"/>
                </a:tc>
                <a:tc>
                  <a:txBody>
                    <a:bodyPr/>
                    <a:lstStyle/>
                    <a:p>
                      <a:r>
                        <a:rPr lang="en-US" altLang="zh-CN" dirty="0">
                          <a:latin typeface="微软雅黑" panose="020B0503020204020204" charset="-122"/>
                          <a:ea typeface="微软雅黑" panose="020B0503020204020204" charset="-122"/>
                        </a:rPr>
                        <a:t>2</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6"/>
                  </a:ext>
                </a:extLst>
              </a:tr>
              <a:tr h="449251">
                <a:tc>
                  <a:txBody>
                    <a:bodyPr/>
                    <a:lstStyle/>
                    <a:p>
                      <a:r>
                        <a:rPr lang="zh-CN" altLang="en-US" dirty="0">
                          <a:latin typeface="微软雅黑" panose="020B0503020204020204" charset="-122"/>
                          <a:ea typeface="微软雅黑" panose="020B0503020204020204" charset="-122"/>
                        </a:rPr>
                        <a:t>东阿县</a:t>
                      </a:r>
                    </a:p>
                  </a:txBody>
                  <a:tcPr anchor="ctr" anchorCtr="1"/>
                </a:tc>
                <a:tc>
                  <a:txBody>
                    <a:bodyPr/>
                    <a:lstStyle/>
                    <a:p>
                      <a:r>
                        <a:rPr lang="en-US" altLang="zh-CN"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7"/>
                  </a:ext>
                </a:extLst>
              </a:tr>
              <a:tr h="449251">
                <a:tc>
                  <a:txBody>
                    <a:bodyPr/>
                    <a:lstStyle/>
                    <a:p>
                      <a:r>
                        <a:rPr lang="zh-CN" altLang="en-US" dirty="0">
                          <a:latin typeface="微软雅黑" panose="020B0503020204020204" charset="-122"/>
                          <a:ea typeface="微软雅黑" panose="020B0503020204020204" charset="-122"/>
                        </a:rPr>
                        <a:t>高唐县</a:t>
                      </a:r>
                    </a:p>
                  </a:txBody>
                  <a:tcPr anchor="ctr" anchorCtr="1"/>
                </a:tc>
                <a:tc>
                  <a:txBody>
                    <a:bodyPr/>
                    <a:lstStyle/>
                    <a:p>
                      <a:r>
                        <a:rPr lang="en-US" altLang="zh-CN" dirty="0">
                          <a:latin typeface="微软雅黑" panose="020B0503020204020204" charset="-122"/>
                          <a:ea typeface="微软雅黑" panose="020B0503020204020204" charset="-122"/>
                        </a:rPr>
                        <a:t>8</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8"/>
                  </a:ext>
                </a:extLst>
              </a:tr>
              <a:tr h="449251">
                <a:tc>
                  <a:txBody>
                    <a:bodyPr/>
                    <a:lstStyle/>
                    <a:p>
                      <a:r>
                        <a:rPr lang="zh-CN" altLang="en-US" dirty="0">
                          <a:latin typeface="微软雅黑" panose="020B0503020204020204" charset="-122"/>
                          <a:ea typeface="微软雅黑" panose="020B0503020204020204" charset="-122"/>
                        </a:rPr>
                        <a:t>开发区</a:t>
                      </a:r>
                    </a:p>
                  </a:txBody>
                  <a:tcPr anchor="ctr" anchorCtr="1"/>
                </a:tc>
                <a:tc>
                  <a:txBody>
                    <a:bodyPr/>
                    <a:lstStyle/>
                    <a:p>
                      <a:r>
                        <a:rPr lang="en-US" altLang="zh-CN" dirty="0">
                          <a:latin typeface="微软雅黑" panose="020B0503020204020204" charset="-122"/>
                          <a:ea typeface="微软雅黑" panose="020B0503020204020204" charset="-122"/>
                        </a:rPr>
                        <a:t>35</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9"/>
                  </a:ext>
                </a:extLst>
              </a:tr>
              <a:tr h="449251">
                <a:tc>
                  <a:txBody>
                    <a:bodyPr/>
                    <a:lstStyle/>
                    <a:p>
                      <a:r>
                        <a:rPr lang="zh-CN" altLang="en-US" dirty="0">
                          <a:latin typeface="微软雅黑" panose="020B0503020204020204" charset="-122"/>
                          <a:ea typeface="微软雅黑" panose="020B0503020204020204" charset="-122"/>
                        </a:rPr>
                        <a:t>高新区</a:t>
                      </a:r>
                    </a:p>
                  </a:txBody>
                  <a:tcPr anchor="ctr" anchorCtr="1"/>
                </a:tc>
                <a:tc>
                  <a:txBody>
                    <a:bodyPr/>
                    <a:lstStyle/>
                    <a:p>
                      <a:r>
                        <a:rPr lang="en-US" altLang="zh-CN" dirty="0">
                          <a:latin typeface="微软雅黑" panose="020B0503020204020204" charset="-122"/>
                          <a:ea typeface="微软雅黑" panose="020B0503020204020204" charset="-122"/>
                        </a:rPr>
                        <a:t>2</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0"/>
                  </a:ext>
                </a:extLst>
              </a:tr>
              <a:tr h="449251">
                <a:tc>
                  <a:txBody>
                    <a:bodyPr/>
                    <a:lstStyle/>
                    <a:p>
                      <a:r>
                        <a:rPr lang="zh-CN" altLang="en-US" dirty="0">
                          <a:latin typeface="微软雅黑" panose="020B0503020204020204" charset="-122"/>
                          <a:ea typeface="微软雅黑" panose="020B0503020204020204" charset="-122"/>
                        </a:rPr>
                        <a:t>度假区</a:t>
                      </a:r>
                    </a:p>
                  </a:txBody>
                  <a:tcPr anchor="ctr" anchorCtr="1"/>
                </a:tc>
                <a:tc>
                  <a:txBody>
                    <a:bodyPr/>
                    <a:lstStyle/>
                    <a:p>
                      <a:r>
                        <a:rPr lang="en-US" altLang="zh-CN" dirty="0">
                          <a:latin typeface="微软雅黑" panose="020B0503020204020204" charset="-122"/>
                          <a:ea typeface="微软雅黑" panose="020B0503020204020204" charset="-122"/>
                        </a:rPr>
                        <a:t>15</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1"/>
                  </a:ext>
                </a:extLst>
              </a:tr>
              <a:tr h="449251">
                <a:tc>
                  <a:txBody>
                    <a:bodyPr/>
                    <a:lstStyle/>
                    <a:p>
                      <a:r>
                        <a:rPr lang="zh-CN" altLang="en-US" dirty="0">
                          <a:solidFill>
                            <a:schemeClr val="bg1"/>
                          </a:solidFill>
                          <a:latin typeface="微软雅黑" panose="020B0503020204020204" charset="-122"/>
                          <a:ea typeface="微软雅黑" panose="020B0503020204020204" charset="-122"/>
                        </a:rPr>
                        <a:t>合计</a:t>
                      </a:r>
                    </a:p>
                  </a:txBody>
                  <a:tcPr anchor="ctr" anchorCtr="1">
                    <a:solidFill>
                      <a:srgbClr val="7030A0"/>
                    </a:solidFill>
                  </a:tcPr>
                </a:tc>
                <a:tc>
                  <a:txBody>
                    <a:bodyPr/>
                    <a:lstStyle/>
                    <a:p>
                      <a:r>
                        <a:rPr lang="en-US" altLang="zh-CN" dirty="0">
                          <a:solidFill>
                            <a:schemeClr val="bg1"/>
                          </a:solidFill>
                          <a:latin typeface="微软雅黑" panose="020B0503020204020204" charset="-122"/>
                          <a:ea typeface="微软雅黑" panose="020B0503020204020204" charset="-122"/>
                        </a:rPr>
                        <a:t>106</a:t>
                      </a:r>
                      <a:endParaRPr lang="zh-CN" altLang="en-US" dirty="0">
                        <a:solidFill>
                          <a:schemeClr val="bg1"/>
                        </a:solidFill>
                        <a:latin typeface="微软雅黑" panose="020B0503020204020204" charset="-122"/>
                        <a:ea typeface="微软雅黑" panose="020B0503020204020204" charset="-122"/>
                      </a:endParaRPr>
                    </a:p>
                  </a:txBody>
                  <a:tcPr anchor="ctr" anchorCtr="1">
                    <a:solidFill>
                      <a:srgbClr val="7030A0"/>
                    </a:solidFill>
                  </a:tcPr>
                </a:tc>
                <a:extLst>
                  <a:ext uri="{0D108BD9-81ED-4DB2-BD59-A6C34878D82A}">
                    <a16:rowId xmlns:a16="http://schemas.microsoft.com/office/drawing/2014/main" val="10012"/>
                  </a:ext>
                </a:extLst>
              </a:tr>
            </a:tbl>
          </a:graphicData>
        </a:graphic>
      </p:graphicFrame>
      <p:graphicFrame>
        <p:nvGraphicFramePr>
          <p:cNvPr id="2" name="图表 1" descr="7b0a202020202263686172745265734964223a20223230343736333430220a7d0a"/>
          <p:cNvGraphicFramePr/>
          <p:nvPr/>
        </p:nvGraphicFramePr>
        <p:xfrm>
          <a:off x="1042035" y="1193800"/>
          <a:ext cx="10321290" cy="5261610"/>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组合 14"/>
          <p:cNvGrpSpPr/>
          <p:nvPr/>
        </p:nvGrpSpPr>
        <p:grpSpPr>
          <a:xfrm>
            <a:off x="3402967" y="295207"/>
            <a:ext cx="5516245" cy="550326"/>
            <a:chOff x="3780157" y="579974"/>
            <a:chExt cx="5516245" cy="550326"/>
          </a:xfrm>
        </p:grpSpPr>
        <p:sp>
          <p:nvSpPr>
            <p:cNvPr id="16" name="平行四边形 15"/>
            <p:cNvSpPr/>
            <p:nvPr/>
          </p:nvSpPr>
          <p:spPr>
            <a:xfrm>
              <a:off x="3827147" y="579974"/>
              <a:ext cx="5469255" cy="514350"/>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7" name="文本框 16"/>
            <p:cNvSpPr txBox="1"/>
            <p:nvPr/>
          </p:nvSpPr>
          <p:spPr>
            <a:xfrm>
              <a:off x="3780157" y="621884"/>
              <a:ext cx="5516245"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围绕建筑和市政基础设施领域</a:t>
              </a:r>
              <a:r>
                <a:rPr lang="zh-CN" altLang="en-US" sz="240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ea"/>
                </a:rPr>
                <a:t>更新设备</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nvGrpSpPr>
            <p:cNvPr id="18" name="组合 17"/>
            <p:cNvGrpSpPr/>
            <p:nvPr/>
          </p:nvGrpSpPr>
          <p:grpSpPr>
            <a:xfrm>
              <a:off x="5115620" y="872273"/>
              <a:ext cx="3091120" cy="258027"/>
              <a:chOff x="4838301" y="1097063"/>
              <a:chExt cx="3091120" cy="258027"/>
            </a:xfrm>
          </p:grpSpPr>
          <p:sp>
            <p:nvSpPr>
              <p:cNvPr id="19"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20" name="椭圆 19"/>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pSp>
        <p:nvGrpSpPr>
          <p:cNvPr id="8" name="组合 7"/>
          <p:cNvGrpSpPr/>
          <p:nvPr/>
        </p:nvGrpSpPr>
        <p:grpSpPr>
          <a:xfrm>
            <a:off x="3827147" y="197417"/>
            <a:ext cx="4379593" cy="550326"/>
            <a:chOff x="3827147" y="579974"/>
            <a:chExt cx="4379593" cy="550326"/>
          </a:xfrm>
        </p:grpSpPr>
        <p:sp>
          <p:nvSpPr>
            <p:cNvPr id="9" name="平行四边形 8"/>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0" name="文本框 9"/>
            <p:cNvSpPr txBox="1"/>
            <p:nvPr/>
          </p:nvSpPr>
          <p:spPr>
            <a:xfrm>
              <a:off x="3988934" y="62165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围绕交通运输领域更新设备</a:t>
              </a:r>
            </a:p>
          </p:txBody>
        </p:sp>
        <p:grpSp>
          <p:nvGrpSpPr>
            <p:cNvPr id="11" name="组合 10"/>
            <p:cNvGrpSpPr/>
            <p:nvPr/>
          </p:nvGrpSpPr>
          <p:grpSpPr>
            <a:xfrm>
              <a:off x="5115620" y="872273"/>
              <a:ext cx="3091120" cy="258027"/>
              <a:chOff x="4838301" y="1097063"/>
              <a:chExt cx="3091120" cy="258027"/>
            </a:xfrm>
          </p:grpSpPr>
          <p:sp>
            <p:nvSpPr>
              <p:cNvPr id="12"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3" name="椭圆 12"/>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
        <p:nvSpPr>
          <p:cNvPr id="14" name="矩形: 单圆角 13"/>
          <p:cNvSpPr/>
          <p:nvPr/>
        </p:nvSpPr>
        <p:spPr>
          <a:xfrm>
            <a:off x="5626100" y="1181099"/>
            <a:ext cx="6565900" cy="5676900"/>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sp>
        <p:nvSpPr>
          <p:cNvPr id="15" name="矩形: 单圆角 14"/>
          <p:cNvSpPr/>
          <p:nvPr/>
        </p:nvSpPr>
        <p:spPr>
          <a:xfrm>
            <a:off x="0" y="1181099"/>
            <a:ext cx="5626100" cy="5676900"/>
          </a:xfrm>
          <a:prstGeom prst="round1Rect">
            <a:avLst>
              <a:gd name="adj" fmla="val 0"/>
            </a:avLst>
          </a:prstGeom>
          <a:gradFill flip="none" rotWithShape="1">
            <a:gsLst>
              <a:gs pos="100000">
                <a:srgbClr val="EEC988"/>
              </a:gs>
              <a:gs pos="0">
                <a:srgbClr val="CB954D"/>
              </a:gs>
            </a:gsLst>
            <a:lin ang="16200000" scaled="1"/>
          </a:gradFill>
          <a:ln>
            <a:noFill/>
          </a:ln>
          <a:effectLst>
            <a:outerShdw blurRad="254000" dist="431800" sx="96000" sy="96000" algn="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pic>
        <p:nvPicPr>
          <p:cNvPr id="16" name="Picture 2"/>
          <p:cNvPicPr>
            <a:picLocks noChangeAspect="1"/>
          </p:cNvPicPr>
          <p:nvPr/>
        </p:nvPicPr>
        <p:blipFill rotWithShape="1">
          <a:blip r:embed="rId5">
            <a:alphaModFix amt="30000"/>
            <a:duotone>
              <a:schemeClr val="accent1">
                <a:shade val="45000"/>
                <a:satMod val="135000"/>
              </a:schemeClr>
              <a:prstClr val="white"/>
            </a:duotone>
          </a:blip>
          <a:srcRect l="53854"/>
          <a:stretch>
            <a:fillRect/>
          </a:stretch>
        </p:blipFill>
        <p:spPr>
          <a:xfrm flipH="1">
            <a:off x="0" y="2170209"/>
            <a:ext cx="5626100" cy="4687791"/>
          </a:xfrm>
          <a:prstGeom prst="rect">
            <a:avLst/>
          </a:prstGeom>
        </p:spPr>
      </p:pic>
      <p:sp>
        <p:nvSpPr>
          <p:cNvPr id="17" name="TextBox 30_1"/>
          <p:cNvSpPr txBox="1"/>
          <p:nvPr/>
        </p:nvSpPr>
        <p:spPr>
          <a:xfrm>
            <a:off x="6096000" y="1806711"/>
            <a:ext cx="4407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rPr>
              <a:t>众量联行大中华区业务概览</a:t>
            </a:r>
          </a:p>
        </p:txBody>
      </p:sp>
      <p:cxnSp>
        <p:nvCxnSpPr>
          <p:cNvPr id="18" name="直接连接符 17"/>
          <p:cNvCxnSpPr/>
          <p:nvPr/>
        </p:nvCxnSpPr>
        <p:spPr>
          <a:xfrm>
            <a:off x="6152197" y="2435192"/>
            <a:ext cx="5277803" cy="0"/>
          </a:xfrm>
          <a:prstGeom prst="line">
            <a:avLst/>
          </a:prstGeom>
          <a:ln w="25400">
            <a:gradFill>
              <a:gsLst>
                <a:gs pos="100000">
                  <a:srgbClr val="EEC988"/>
                </a:gs>
                <a:gs pos="0">
                  <a:srgbClr val="CB954D"/>
                </a:gs>
              </a:gsLst>
              <a:lin ang="16200000" scaled="0"/>
            </a:gra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078219" y="1806711"/>
            <a:ext cx="59359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gradFill>
                  <a:gsLst>
                    <a:gs pos="100000">
                      <a:srgbClr val="EEC988"/>
                    </a:gs>
                    <a:gs pos="0">
                      <a:srgbClr val="CB954D"/>
                    </a:gs>
                  </a:gsLst>
                  <a:lin ang="16200000" scaled="1"/>
                </a:gradFill>
                <a:effectLst/>
                <a:uLnTx/>
                <a:uFillTx/>
                <a:latin typeface="微软雅黑" panose="020B0503020204020204" charset="-122"/>
                <a:ea typeface="微软雅黑" panose="020B0503020204020204" charset="-122"/>
                <a:sym typeface="HarmonyOS Sans SC" panose="00000800000000000000" pitchFamily="2" charset="-122"/>
              </a:rPr>
              <a:t>船舶方面</a:t>
            </a:r>
          </a:p>
        </p:txBody>
      </p:sp>
      <p:sp>
        <p:nvSpPr>
          <p:cNvPr id="44" name="文本框 43"/>
          <p:cNvSpPr txBox="1"/>
          <p:nvPr/>
        </p:nvSpPr>
        <p:spPr>
          <a:xfrm>
            <a:off x="569604" y="3647455"/>
            <a:ext cx="46652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HarmonyOS Sans SC" panose="00000800000000000000" pitchFamily="2" charset="-122"/>
              </a:rPr>
              <a:t>老旧新能源公交车和动力电池</a:t>
            </a:r>
            <a:r>
              <a:rPr lang="zh-CN" altLang="en-US" sz="2000" b="1" dirty="0">
                <a:solidFill>
                  <a:srgbClr val="C00000"/>
                </a:solidFill>
                <a:latin typeface="微软雅黑" panose="020B0503020204020204" charset="-122"/>
                <a:ea typeface="微软雅黑" panose="020B0503020204020204" charset="-122"/>
                <a:sym typeface="HarmonyOS Sans SC" panose="00000800000000000000" pitchFamily="2" charset="-122"/>
              </a:rPr>
              <a:t>更新换代</a:t>
            </a:r>
            <a:endParaRPr kumimoji="0" lang="zh-CN" altLang="en-US" sz="2000" b="1" i="0" u="none" strike="noStrike" kern="1200" cap="none" spc="0" normalizeH="0" noProof="0" dirty="0">
              <a:ln>
                <a:noFill/>
              </a:ln>
              <a:solidFill>
                <a:srgbClr val="C00000"/>
              </a:solidFill>
              <a:effectLst/>
              <a:uLnTx/>
              <a:uFillTx/>
              <a:latin typeface="微软雅黑" panose="020B0503020204020204" charset="-122"/>
              <a:ea typeface="微软雅黑" panose="020B0503020204020204" charset="-122"/>
              <a:sym typeface="HarmonyOS Sans SC" panose="00000800000000000000" pitchFamily="2" charset="-122"/>
            </a:endParaRPr>
          </a:p>
        </p:txBody>
      </p:sp>
      <p:sp>
        <p:nvSpPr>
          <p:cNvPr id="45" name="TextBox 30_1"/>
          <p:cNvSpPr txBox="1"/>
          <p:nvPr/>
        </p:nvSpPr>
        <p:spPr>
          <a:xfrm>
            <a:off x="766763" y="1806711"/>
            <a:ext cx="4407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rPr>
              <a:t>城市公交车电动化替代方面</a:t>
            </a:r>
          </a:p>
        </p:txBody>
      </p:sp>
      <p:cxnSp>
        <p:nvCxnSpPr>
          <p:cNvPr id="46" name="直接连接符 45"/>
          <p:cNvCxnSpPr/>
          <p:nvPr/>
        </p:nvCxnSpPr>
        <p:spPr>
          <a:xfrm>
            <a:off x="822960" y="2435192"/>
            <a:ext cx="40005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6" name="图片 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1801" y="4663459"/>
            <a:ext cx="4290568" cy="2392200"/>
          </a:xfrm>
          <a:prstGeom prst="rect">
            <a:avLst/>
          </a:prstGeom>
        </p:spPr>
      </p:pic>
      <p:sp>
        <p:nvSpPr>
          <p:cNvPr id="108" name="文本框 107"/>
          <p:cNvSpPr txBox="1"/>
          <p:nvPr/>
        </p:nvSpPr>
        <p:spPr>
          <a:xfrm>
            <a:off x="569604" y="4119491"/>
            <a:ext cx="4665254"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HarmonyOS Sans SC" panose="00000800000000000000" pitchFamily="2" charset="-122"/>
              </a:rPr>
              <a:t>新能源公交车辆充换电设施</a:t>
            </a:r>
            <a:r>
              <a:rPr lang="zh-CN" altLang="en-US" sz="2000" b="1" dirty="0">
                <a:solidFill>
                  <a:srgbClr val="C00000"/>
                </a:solidFill>
                <a:latin typeface="微软雅黑" panose="020B0503020204020204" charset="-122"/>
                <a:ea typeface="微软雅黑" panose="020B0503020204020204" charset="-122"/>
                <a:sym typeface="HarmonyOS Sans SC" panose="00000800000000000000" pitchFamily="2" charset="-122"/>
              </a:rPr>
              <a:t>建设</a:t>
            </a:r>
          </a:p>
        </p:txBody>
      </p:sp>
      <p:sp>
        <p:nvSpPr>
          <p:cNvPr id="109" name="文本框 108"/>
          <p:cNvSpPr txBox="1"/>
          <p:nvPr/>
        </p:nvSpPr>
        <p:spPr>
          <a:xfrm>
            <a:off x="569604" y="4591526"/>
            <a:ext cx="4665254"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HarmonyOS Sans SC" panose="00000800000000000000" pitchFamily="2" charset="-122"/>
              </a:rPr>
              <a:t>混凝土搅拌车新能源</a:t>
            </a:r>
            <a:r>
              <a:rPr lang="zh-CN" altLang="en-US" sz="2000" b="1" dirty="0">
                <a:solidFill>
                  <a:srgbClr val="C00000"/>
                </a:solidFill>
                <a:latin typeface="微软雅黑" panose="020B0503020204020204" charset="-122"/>
                <a:ea typeface="微软雅黑" panose="020B0503020204020204" charset="-122"/>
                <a:sym typeface="HarmonyOS Sans SC" panose="00000800000000000000" pitchFamily="2" charset="-122"/>
              </a:rPr>
              <a:t>更新</a:t>
            </a:r>
            <a:endParaRPr lang="en-US" altLang="zh-CN" sz="2000" b="1" dirty="0">
              <a:solidFill>
                <a:srgbClr val="FFBA00"/>
              </a:solidFill>
              <a:latin typeface="微软雅黑" panose="020B0503020204020204" charset="-122"/>
              <a:ea typeface="微软雅黑" panose="020B0503020204020204" charset="-122"/>
              <a:sym typeface="HarmonyOS Sans SC" panose="00000800000000000000" pitchFamily="2" charset="-122"/>
            </a:endParaRPr>
          </a:p>
        </p:txBody>
      </p:sp>
      <p:pic>
        <p:nvPicPr>
          <p:cNvPr id="117" name="图片 1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777697" y="4188407"/>
            <a:ext cx="6150612" cy="2669593"/>
          </a:xfrm>
          <a:prstGeom prst="rect">
            <a:avLst/>
          </a:prstGeom>
        </p:spPr>
      </p:pic>
      <p:sp>
        <p:nvSpPr>
          <p:cNvPr id="122" name="矩形 121"/>
          <p:cNvSpPr/>
          <p:nvPr>
            <p:custDataLst>
              <p:tags r:id="rId2"/>
            </p:custDataLst>
          </p:nvPr>
        </p:nvSpPr>
        <p:spPr>
          <a:xfrm flipV="1">
            <a:off x="7897121" y="4001969"/>
            <a:ext cx="2298440" cy="45719"/>
          </a:xfrm>
          <a:prstGeom prst="rect">
            <a:avLst/>
          </a:prstGeom>
          <a:gradFill>
            <a:gsLst>
              <a:gs pos="0">
                <a:srgbClr val="FFC000">
                  <a:alpha val="0"/>
                </a:srgbClr>
              </a:gs>
              <a:gs pos="100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 name="文本框 1"/>
          <p:cNvSpPr txBox="1"/>
          <p:nvPr/>
        </p:nvSpPr>
        <p:spPr>
          <a:xfrm>
            <a:off x="569595" y="2803525"/>
            <a:ext cx="1471930" cy="583565"/>
          </a:xfrm>
          <a:prstGeom prst="rect">
            <a:avLst/>
          </a:prstGeom>
          <a:noFill/>
        </p:spPr>
        <p:txBody>
          <a:bodyPr wrap="square" rtlCol="0">
            <a:spAutoFit/>
          </a:bodyPr>
          <a:lstStyle/>
          <a:p>
            <a:r>
              <a:rPr lang="zh-CN" altLang="en-US" sz="3200">
                <a:solidFill>
                  <a:srgbClr val="C00000"/>
                </a:solidFill>
                <a:latin typeface="字魂71号-御守锦书" panose="00000500000000000000" charset="-122"/>
                <a:ea typeface="字魂71号-御守锦书" panose="00000500000000000000" charset="-122"/>
              </a:rPr>
              <a:t>谋划</a:t>
            </a:r>
          </a:p>
        </p:txBody>
      </p:sp>
      <p:sp>
        <p:nvSpPr>
          <p:cNvPr id="20" name="文本框 19"/>
          <p:cNvSpPr txBox="1"/>
          <p:nvPr/>
        </p:nvSpPr>
        <p:spPr>
          <a:xfrm>
            <a:off x="6777990" y="3217545"/>
            <a:ext cx="3925570" cy="829945"/>
          </a:xfrm>
          <a:prstGeom prst="rect">
            <a:avLst/>
          </a:prstGeom>
          <a:noFill/>
        </p:spPr>
        <p:txBody>
          <a:bodyPr wrap="square" rtlCol="0">
            <a:spAutoFit/>
          </a:bodyPr>
          <a:lstStyle/>
          <a:p>
            <a:r>
              <a:rPr lang="zh-CN" altLang="en-US" sz="2400">
                <a:latin typeface="思源宋体 CN Medium" panose="02020500000000000000" charset="-122"/>
                <a:ea typeface="思源宋体 CN Medium" panose="02020500000000000000" charset="-122"/>
              </a:rPr>
              <a:t>主要支持内河运输船舶改造</a:t>
            </a:r>
          </a:p>
          <a:p>
            <a:r>
              <a:rPr lang="zh-CN" altLang="en-US" sz="2400">
                <a:latin typeface="思源宋体 CN Medium" panose="02020500000000000000" charset="-122"/>
                <a:ea typeface="思源宋体 CN Medium" panose="02020500000000000000" charset="-122"/>
              </a:rPr>
              <a:t>我市不涉及</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aphicFrame>
        <p:nvGraphicFramePr>
          <p:cNvPr id="2" name="表格 1"/>
          <p:cNvGraphicFramePr>
            <a:graphicFrameLocks noGrp="1"/>
          </p:cNvGraphicFramePr>
          <p:nvPr/>
        </p:nvGraphicFramePr>
        <p:xfrm>
          <a:off x="12994081" y="1237741"/>
          <a:ext cx="9950114" cy="5848212"/>
        </p:xfrm>
        <a:graphic>
          <a:graphicData uri="http://schemas.openxmlformats.org/drawingml/2006/table">
            <a:tbl>
              <a:tblPr firstRow="1" bandRow="1">
                <a:tableStyleId>{5C22544A-7EE6-4342-B048-85BDC9FD1C3A}</a:tableStyleId>
              </a:tblPr>
              <a:tblGrid>
                <a:gridCol w="4975057">
                  <a:extLst>
                    <a:ext uri="{9D8B030D-6E8A-4147-A177-3AD203B41FA5}">
                      <a16:colId xmlns:a16="http://schemas.microsoft.com/office/drawing/2014/main" val="20000"/>
                    </a:ext>
                  </a:extLst>
                </a:gridCol>
                <a:gridCol w="4975057">
                  <a:extLst>
                    <a:ext uri="{9D8B030D-6E8A-4147-A177-3AD203B41FA5}">
                      <a16:colId xmlns:a16="http://schemas.microsoft.com/office/drawing/2014/main" val="20001"/>
                    </a:ext>
                  </a:extLst>
                </a:gridCol>
              </a:tblGrid>
              <a:tr h="449251">
                <a:tc>
                  <a:txBody>
                    <a:bodyPr/>
                    <a:lstStyle/>
                    <a:p>
                      <a:r>
                        <a:rPr lang="zh-CN" altLang="en-US" sz="2400" b="0" dirty="0">
                          <a:latin typeface="优设标题黑" panose="00000500000000000000" charset="-122"/>
                          <a:ea typeface="优设标题黑" panose="00000500000000000000" charset="-122"/>
                        </a:rPr>
                        <a:t>县（市、区）</a:t>
                      </a:r>
                    </a:p>
                  </a:txBody>
                  <a:tcPr anchor="ctr" anchorCtr="1"/>
                </a:tc>
                <a:tc>
                  <a:txBody>
                    <a:bodyPr/>
                    <a:lstStyle/>
                    <a:p>
                      <a:r>
                        <a:rPr lang="zh-CN" altLang="en-US" sz="2400" b="0" dirty="0">
                          <a:latin typeface="优设标题黑" panose="00000500000000000000" charset="-122"/>
                          <a:ea typeface="优设标题黑" panose="00000500000000000000" charset="-122"/>
                        </a:rPr>
                        <a:t>工业领域更新改造储备项目个数</a:t>
                      </a:r>
                    </a:p>
                  </a:txBody>
                  <a:tcPr anchor="ctr" anchorCtr="1"/>
                </a:tc>
                <a:extLst>
                  <a:ext uri="{0D108BD9-81ED-4DB2-BD59-A6C34878D82A}">
                    <a16:rowId xmlns:a16="http://schemas.microsoft.com/office/drawing/2014/main" val="10000"/>
                  </a:ext>
                </a:extLst>
              </a:tr>
              <a:tr h="449251">
                <a:tc>
                  <a:txBody>
                    <a:bodyPr/>
                    <a:lstStyle/>
                    <a:p>
                      <a:r>
                        <a:rPr lang="zh-CN" altLang="en-US" dirty="0">
                          <a:latin typeface="微软雅黑" panose="020B0503020204020204" charset="-122"/>
                          <a:ea typeface="微软雅黑" panose="020B0503020204020204" charset="-122"/>
                        </a:rPr>
                        <a:t>东昌府区</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1"/>
                  </a:ext>
                </a:extLst>
              </a:tr>
              <a:tr h="449251">
                <a:tc>
                  <a:txBody>
                    <a:bodyPr/>
                    <a:lstStyle/>
                    <a:p>
                      <a:r>
                        <a:rPr lang="zh-CN" altLang="en-US" dirty="0">
                          <a:latin typeface="微软雅黑" panose="020B0503020204020204" charset="-122"/>
                          <a:ea typeface="微软雅黑" panose="020B0503020204020204" charset="-122"/>
                        </a:rPr>
                        <a:t>茌平区</a:t>
                      </a:r>
                    </a:p>
                  </a:txBody>
                  <a:tcPr anchor="ctr" anchorCtr="1"/>
                </a:tc>
                <a:tc>
                  <a:txBody>
                    <a:bodyPr/>
                    <a:lstStyle/>
                    <a:p>
                      <a:r>
                        <a:rPr lang="en-US" altLang="zh-CN" dirty="0">
                          <a:latin typeface="微软雅黑" panose="020B0503020204020204" charset="-122"/>
                          <a:ea typeface="微软雅黑" panose="020B0503020204020204" charset="-122"/>
                        </a:rPr>
                        <a:t>3</a:t>
                      </a:r>
                    </a:p>
                  </a:txBody>
                  <a:tcPr anchor="ctr" anchorCtr="1"/>
                </a:tc>
                <a:extLst>
                  <a:ext uri="{0D108BD9-81ED-4DB2-BD59-A6C34878D82A}">
                    <a16:rowId xmlns:a16="http://schemas.microsoft.com/office/drawing/2014/main" val="10002"/>
                  </a:ext>
                </a:extLst>
              </a:tr>
              <a:tr h="449251">
                <a:tc>
                  <a:txBody>
                    <a:bodyPr/>
                    <a:lstStyle/>
                    <a:p>
                      <a:r>
                        <a:rPr lang="zh-CN" altLang="en-US" dirty="0">
                          <a:latin typeface="微软雅黑" panose="020B0503020204020204" charset="-122"/>
                          <a:ea typeface="微软雅黑" panose="020B0503020204020204" charset="-122"/>
                        </a:rPr>
                        <a:t>临清市</a:t>
                      </a:r>
                    </a:p>
                  </a:txBody>
                  <a:tcPr anchor="ctr" anchorCtr="1"/>
                </a:tc>
                <a:tc>
                  <a:txBody>
                    <a:bodyPr/>
                    <a:lstStyle/>
                    <a:p>
                      <a:r>
                        <a:rPr lang="en-US" altLang="zh-CN" dirty="0">
                          <a:latin typeface="微软雅黑" panose="020B0503020204020204" charset="-122"/>
                          <a:ea typeface="微软雅黑" panose="020B0503020204020204" charset="-122"/>
                        </a:rPr>
                        <a:t>5</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3"/>
                  </a:ext>
                </a:extLst>
              </a:tr>
              <a:tr h="449251">
                <a:tc>
                  <a:txBody>
                    <a:bodyPr/>
                    <a:lstStyle/>
                    <a:p>
                      <a:r>
                        <a:rPr lang="zh-CN" altLang="en-US" dirty="0">
                          <a:latin typeface="微软雅黑" panose="020B0503020204020204" charset="-122"/>
                          <a:ea typeface="微软雅黑" panose="020B0503020204020204" charset="-122"/>
                        </a:rPr>
                        <a:t>冠县</a:t>
                      </a:r>
                    </a:p>
                  </a:txBody>
                  <a:tcPr anchor="ctr" anchorCtr="1"/>
                </a:tc>
                <a:tc>
                  <a:txBody>
                    <a:bodyPr/>
                    <a:lstStyle/>
                    <a:p>
                      <a:r>
                        <a:rPr lang="en-US" altLang="zh-CN" dirty="0">
                          <a:latin typeface="微软雅黑" panose="020B0503020204020204" charset="-122"/>
                          <a:ea typeface="微软雅黑" panose="020B0503020204020204" charset="-122"/>
                        </a:rPr>
                        <a:t>7</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4"/>
                  </a:ext>
                </a:extLst>
              </a:tr>
              <a:tr h="449251">
                <a:tc>
                  <a:txBody>
                    <a:bodyPr/>
                    <a:lstStyle/>
                    <a:p>
                      <a:r>
                        <a:rPr lang="zh-CN" altLang="en-US" dirty="0">
                          <a:latin typeface="微软雅黑" panose="020B0503020204020204" charset="-122"/>
                          <a:ea typeface="微软雅黑" panose="020B0503020204020204" charset="-122"/>
                        </a:rPr>
                        <a:t>莘县</a:t>
                      </a:r>
                    </a:p>
                  </a:txBody>
                  <a:tcPr anchor="ctr" anchorCtr="1"/>
                </a:tc>
                <a:tc>
                  <a:txBody>
                    <a:bodyPr/>
                    <a:lstStyle/>
                    <a:p>
                      <a:r>
                        <a:rPr lang="en-US" altLang="zh-CN" dirty="0">
                          <a:latin typeface="微软雅黑" panose="020B0503020204020204" charset="-122"/>
                          <a:ea typeface="微软雅黑" panose="020B0503020204020204" charset="-122"/>
                        </a:rPr>
                        <a:t>7</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5"/>
                  </a:ext>
                </a:extLst>
              </a:tr>
              <a:tr h="449251">
                <a:tc>
                  <a:txBody>
                    <a:bodyPr/>
                    <a:lstStyle/>
                    <a:p>
                      <a:r>
                        <a:rPr lang="zh-CN" altLang="en-US" dirty="0">
                          <a:latin typeface="微软雅黑" panose="020B0503020204020204" charset="-122"/>
                          <a:ea typeface="微软雅黑" panose="020B0503020204020204" charset="-122"/>
                        </a:rPr>
                        <a:t>阳谷县</a:t>
                      </a:r>
                    </a:p>
                  </a:txBody>
                  <a:tcPr anchor="ctr" anchorCtr="1"/>
                </a:tc>
                <a:tc>
                  <a:txBody>
                    <a:bodyPr/>
                    <a:lstStyle/>
                    <a:p>
                      <a:r>
                        <a:rPr lang="en-US" altLang="zh-CN" dirty="0">
                          <a:latin typeface="微软雅黑" panose="020B0503020204020204" charset="-122"/>
                          <a:ea typeface="微软雅黑" panose="020B0503020204020204" charset="-122"/>
                        </a:rPr>
                        <a:t>2</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6"/>
                  </a:ext>
                </a:extLst>
              </a:tr>
              <a:tr h="449251">
                <a:tc>
                  <a:txBody>
                    <a:bodyPr/>
                    <a:lstStyle/>
                    <a:p>
                      <a:r>
                        <a:rPr lang="zh-CN" altLang="en-US" dirty="0">
                          <a:latin typeface="微软雅黑" panose="020B0503020204020204" charset="-122"/>
                          <a:ea typeface="微软雅黑" panose="020B0503020204020204" charset="-122"/>
                        </a:rPr>
                        <a:t>东阿县</a:t>
                      </a:r>
                    </a:p>
                  </a:txBody>
                  <a:tcPr anchor="ctr" anchorCtr="1"/>
                </a:tc>
                <a:tc>
                  <a:txBody>
                    <a:bodyPr/>
                    <a:lstStyle/>
                    <a:p>
                      <a:r>
                        <a:rPr lang="en-US" altLang="zh-CN"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7"/>
                  </a:ext>
                </a:extLst>
              </a:tr>
              <a:tr h="449251">
                <a:tc>
                  <a:txBody>
                    <a:bodyPr/>
                    <a:lstStyle/>
                    <a:p>
                      <a:r>
                        <a:rPr lang="zh-CN" altLang="en-US" dirty="0">
                          <a:latin typeface="微软雅黑" panose="020B0503020204020204" charset="-122"/>
                          <a:ea typeface="微软雅黑" panose="020B0503020204020204" charset="-122"/>
                        </a:rPr>
                        <a:t>高唐县</a:t>
                      </a:r>
                    </a:p>
                  </a:txBody>
                  <a:tcPr anchor="ctr" anchorCtr="1"/>
                </a:tc>
                <a:tc>
                  <a:txBody>
                    <a:bodyPr/>
                    <a:lstStyle/>
                    <a:p>
                      <a:r>
                        <a:rPr lang="en-US" altLang="zh-CN" dirty="0">
                          <a:latin typeface="微软雅黑" panose="020B0503020204020204" charset="-122"/>
                          <a:ea typeface="微软雅黑" panose="020B0503020204020204" charset="-122"/>
                        </a:rPr>
                        <a:t>5</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8"/>
                  </a:ext>
                </a:extLst>
              </a:tr>
              <a:tr h="449251">
                <a:tc>
                  <a:txBody>
                    <a:bodyPr/>
                    <a:lstStyle/>
                    <a:p>
                      <a:r>
                        <a:rPr lang="zh-CN" altLang="en-US" dirty="0">
                          <a:latin typeface="微软雅黑" panose="020B0503020204020204" charset="-122"/>
                          <a:ea typeface="微软雅黑" panose="020B0503020204020204" charset="-122"/>
                        </a:rPr>
                        <a:t>开发区</a:t>
                      </a:r>
                    </a:p>
                  </a:txBody>
                  <a:tcPr anchor="ctr" anchorCtr="1"/>
                </a:tc>
                <a:tc>
                  <a:txBody>
                    <a:bodyPr/>
                    <a:lstStyle/>
                    <a:p>
                      <a:r>
                        <a:rPr lang="en-US" altLang="zh-CN" dirty="0">
                          <a:latin typeface="微软雅黑" panose="020B0503020204020204" charset="-122"/>
                          <a:ea typeface="微软雅黑" panose="020B0503020204020204" charset="-122"/>
                        </a:rPr>
                        <a:t>21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9"/>
                  </a:ext>
                </a:extLst>
              </a:tr>
              <a:tr h="449251">
                <a:tc>
                  <a:txBody>
                    <a:bodyPr/>
                    <a:lstStyle/>
                    <a:p>
                      <a:r>
                        <a:rPr lang="zh-CN" altLang="en-US" dirty="0">
                          <a:latin typeface="微软雅黑" panose="020B0503020204020204" charset="-122"/>
                          <a:ea typeface="微软雅黑" panose="020B0503020204020204" charset="-122"/>
                        </a:rPr>
                        <a:t>高新区</a:t>
                      </a:r>
                    </a:p>
                  </a:txBody>
                  <a:tcPr anchor="ctr" anchorCtr="1"/>
                </a:tc>
                <a:tc>
                  <a:txBody>
                    <a:bodyPr/>
                    <a:lstStyle/>
                    <a:p>
                      <a:r>
                        <a:rPr lang="en-US" altLang="zh-CN"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0"/>
                  </a:ext>
                </a:extLst>
              </a:tr>
              <a:tr h="449251">
                <a:tc>
                  <a:txBody>
                    <a:bodyPr/>
                    <a:lstStyle/>
                    <a:p>
                      <a:r>
                        <a:rPr lang="zh-CN" altLang="en-US" dirty="0">
                          <a:latin typeface="微软雅黑" panose="020B0503020204020204" charset="-122"/>
                          <a:ea typeface="微软雅黑" panose="020B0503020204020204" charset="-122"/>
                        </a:rPr>
                        <a:t>度假区</a:t>
                      </a:r>
                    </a:p>
                  </a:txBody>
                  <a:tcPr anchor="ctr" anchorCtr="1"/>
                </a:tc>
                <a:tc>
                  <a:txBody>
                    <a:bodyPr/>
                    <a:lstStyle/>
                    <a:p>
                      <a:r>
                        <a:rPr lang="en-US" altLang="zh-CN" dirty="0">
                          <a:latin typeface="微软雅黑" panose="020B0503020204020204" charset="-122"/>
                          <a:ea typeface="微软雅黑" panose="020B0503020204020204" charset="-122"/>
                        </a:rPr>
                        <a:t>4</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1"/>
                  </a:ext>
                </a:extLst>
              </a:tr>
              <a:tr h="449251">
                <a:tc>
                  <a:txBody>
                    <a:bodyPr/>
                    <a:lstStyle/>
                    <a:p>
                      <a:r>
                        <a:rPr lang="zh-CN" altLang="en-US" dirty="0">
                          <a:solidFill>
                            <a:schemeClr val="bg1"/>
                          </a:solidFill>
                          <a:latin typeface="微软雅黑" panose="020B0503020204020204" charset="-122"/>
                          <a:ea typeface="微软雅黑" panose="020B0503020204020204" charset="-122"/>
                        </a:rPr>
                        <a:t>合计</a:t>
                      </a:r>
                    </a:p>
                  </a:txBody>
                  <a:tcPr anchor="ctr" anchorCtr="1">
                    <a:solidFill>
                      <a:srgbClr val="7030A0"/>
                    </a:solidFill>
                  </a:tcPr>
                </a:tc>
                <a:tc>
                  <a:txBody>
                    <a:bodyPr/>
                    <a:lstStyle/>
                    <a:p>
                      <a:r>
                        <a:rPr lang="en-US" altLang="zh-CN" dirty="0">
                          <a:solidFill>
                            <a:schemeClr val="bg1"/>
                          </a:solidFill>
                          <a:latin typeface="微软雅黑" panose="020B0503020204020204" charset="-122"/>
                          <a:ea typeface="微软雅黑" panose="020B0503020204020204" charset="-122"/>
                        </a:rPr>
                        <a:t>56</a:t>
                      </a:r>
                      <a:endParaRPr lang="zh-CN" altLang="en-US" dirty="0">
                        <a:solidFill>
                          <a:schemeClr val="bg1"/>
                        </a:solidFill>
                        <a:latin typeface="微软雅黑" panose="020B0503020204020204" charset="-122"/>
                        <a:ea typeface="微软雅黑" panose="020B0503020204020204" charset="-122"/>
                      </a:endParaRPr>
                    </a:p>
                  </a:txBody>
                  <a:tcPr anchor="ctr" anchorCtr="1">
                    <a:solidFill>
                      <a:srgbClr val="7030A0"/>
                    </a:solidFill>
                  </a:tcPr>
                </a:tc>
                <a:extLst>
                  <a:ext uri="{0D108BD9-81ED-4DB2-BD59-A6C34878D82A}">
                    <a16:rowId xmlns:a16="http://schemas.microsoft.com/office/drawing/2014/main" val="10012"/>
                  </a:ext>
                </a:extLst>
              </a:tr>
            </a:tbl>
          </a:graphicData>
        </a:graphic>
      </p:graphicFrame>
      <p:graphicFrame>
        <p:nvGraphicFramePr>
          <p:cNvPr id="14" name="图表 13" descr="7b0a202020202263686172745265734964223a20223230343732323939220a7d0a"/>
          <p:cNvGraphicFramePr/>
          <p:nvPr/>
        </p:nvGraphicFramePr>
        <p:xfrm>
          <a:off x="1042035" y="1193800"/>
          <a:ext cx="10321290" cy="5261610"/>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组合 16"/>
          <p:cNvGrpSpPr/>
          <p:nvPr/>
        </p:nvGrpSpPr>
        <p:grpSpPr>
          <a:xfrm>
            <a:off x="3827147" y="197417"/>
            <a:ext cx="4379593" cy="550326"/>
            <a:chOff x="3827147" y="579974"/>
            <a:chExt cx="4379593" cy="550326"/>
          </a:xfrm>
        </p:grpSpPr>
        <p:sp>
          <p:nvSpPr>
            <p:cNvPr id="18" name="平行四边形 17"/>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9" name="文本框 18"/>
            <p:cNvSpPr txBox="1"/>
            <p:nvPr/>
          </p:nvSpPr>
          <p:spPr>
            <a:xfrm>
              <a:off x="3988934" y="62165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围绕交通运输领域更新设备</a:t>
              </a:r>
            </a:p>
          </p:txBody>
        </p:sp>
        <p:grpSp>
          <p:nvGrpSpPr>
            <p:cNvPr id="20" name="组合 19"/>
            <p:cNvGrpSpPr/>
            <p:nvPr/>
          </p:nvGrpSpPr>
          <p:grpSpPr>
            <a:xfrm>
              <a:off x="5115620" y="872273"/>
              <a:ext cx="3091120" cy="258027"/>
              <a:chOff x="4838301" y="1097063"/>
              <a:chExt cx="3091120" cy="258027"/>
            </a:xfrm>
          </p:grpSpPr>
          <p:sp>
            <p:nvSpPr>
              <p:cNvPr id="21"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22" name="椭圆 21"/>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矩形: 圆角 108"/>
          <p:cNvSpPr/>
          <p:nvPr/>
        </p:nvSpPr>
        <p:spPr>
          <a:xfrm>
            <a:off x="-2794" y="4811449"/>
            <a:ext cx="12194794" cy="2063721"/>
          </a:xfrm>
          <a:prstGeom prst="roundRect">
            <a:avLst>
              <a:gd name="adj" fmla="val 0"/>
            </a:avLst>
          </a:prstGeom>
          <a:solidFill>
            <a:schemeClr val="accent6">
              <a:lumMod val="40000"/>
              <a:lumOff val="6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sp>
        <p:nvSpPr>
          <p:cNvPr id="21" name="矩形: 圆角 20"/>
          <p:cNvSpPr/>
          <p:nvPr/>
        </p:nvSpPr>
        <p:spPr>
          <a:xfrm>
            <a:off x="-2794" y="870377"/>
            <a:ext cx="12192000" cy="2063721"/>
          </a:xfrm>
          <a:prstGeom prst="roundRect">
            <a:avLst>
              <a:gd name="adj" fmla="val 0"/>
            </a:avLst>
          </a:prstGeom>
          <a:solidFill>
            <a:srgbClr val="A7B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endParaRPr>
          </a:p>
        </p:txBody>
      </p:sp>
      <p:grpSp>
        <p:nvGrpSpPr>
          <p:cNvPr id="16" name="组合 15"/>
          <p:cNvGrpSpPr/>
          <p:nvPr/>
        </p:nvGrpSpPr>
        <p:grpSpPr>
          <a:xfrm>
            <a:off x="8872647" y="1332483"/>
            <a:ext cx="2056611" cy="1139508"/>
            <a:chOff x="9453218" y="2547574"/>
            <a:chExt cx="965931" cy="535194"/>
          </a:xfrm>
        </p:grpSpPr>
        <p:sp>
          <p:nvSpPr>
            <p:cNvPr id="17" name="Freeform 499"/>
            <p:cNvSpPr/>
            <p:nvPr/>
          </p:nvSpPr>
          <p:spPr bwMode="auto">
            <a:xfrm>
              <a:off x="10186762" y="2891459"/>
              <a:ext cx="25821" cy="104457"/>
            </a:xfrm>
            <a:custGeom>
              <a:avLst/>
              <a:gdLst>
                <a:gd name="T0" fmla="*/ 12 w 12"/>
                <a:gd name="T1" fmla="*/ 0 h 50"/>
                <a:gd name="T2" fmla="*/ 0 w 12"/>
                <a:gd name="T3" fmla="*/ 50 h 50"/>
                <a:gd name="T4" fmla="*/ 5 w 12"/>
                <a:gd name="T5" fmla="*/ 50 h 50"/>
                <a:gd name="T6" fmla="*/ 12 w 12"/>
                <a:gd name="T7" fmla="*/ 0 h 50"/>
              </a:gdLst>
              <a:ahLst/>
              <a:cxnLst>
                <a:cxn ang="0">
                  <a:pos x="T0" y="T1"/>
                </a:cxn>
                <a:cxn ang="0">
                  <a:pos x="T2" y="T3"/>
                </a:cxn>
                <a:cxn ang="0">
                  <a:pos x="T4" y="T5"/>
                </a:cxn>
                <a:cxn ang="0">
                  <a:pos x="T6" y="T7"/>
                </a:cxn>
              </a:cxnLst>
              <a:rect l="0" t="0" r="r" b="b"/>
              <a:pathLst>
                <a:path w="12" h="50">
                  <a:moveTo>
                    <a:pt x="12" y="0"/>
                  </a:moveTo>
                  <a:cubicBezTo>
                    <a:pt x="5" y="4"/>
                    <a:pt x="0" y="37"/>
                    <a:pt x="0" y="50"/>
                  </a:cubicBezTo>
                  <a:cubicBezTo>
                    <a:pt x="5" y="50"/>
                    <a:pt x="5" y="50"/>
                    <a:pt x="5" y="50"/>
                  </a:cubicBezTo>
                  <a:cubicBezTo>
                    <a:pt x="5" y="33"/>
                    <a:pt x="5" y="15"/>
                    <a:pt x="12" y="0"/>
                  </a:cubicBezTo>
                  <a:close/>
                </a:path>
              </a:pathLst>
            </a:custGeom>
            <a:solidFill>
              <a:srgbClr val="DB2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Freeform 500"/>
            <p:cNvSpPr/>
            <p:nvPr/>
          </p:nvSpPr>
          <p:spPr bwMode="auto">
            <a:xfrm>
              <a:off x="10197325" y="2889112"/>
              <a:ext cx="19953" cy="106804"/>
            </a:xfrm>
            <a:custGeom>
              <a:avLst/>
              <a:gdLst>
                <a:gd name="T0" fmla="*/ 9 w 9"/>
                <a:gd name="T1" fmla="*/ 0 h 51"/>
                <a:gd name="T2" fmla="*/ 9 w 9"/>
                <a:gd name="T3" fmla="*/ 0 h 51"/>
                <a:gd name="T4" fmla="*/ 7 w 9"/>
                <a:gd name="T5" fmla="*/ 1 h 51"/>
                <a:gd name="T6" fmla="*/ 0 w 9"/>
                <a:gd name="T7" fmla="*/ 51 h 51"/>
                <a:gd name="T8" fmla="*/ 5 w 9"/>
                <a:gd name="T9" fmla="*/ 51 h 51"/>
                <a:gd name="T10" fmla="*/ 9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9" y="0"/>
                  </a:moveTo>
                  <a:cubicBezTo>
                    <a:pt x="9" y="0"/>
                    <a:pt x="9" y="0"/>
                    <a:pt x="9" y="0"/>
                  </a:cubicBezTo>
                  <a:cubicBezTo>
                    <a:pt x="8" y="0"/>
                    <a:pt x="8" y="1"/>
                    <a:pt x="7" y="1"/>
                  </a:cubicBezTo>
                  <a:cubicBezTo>
                    <a:pt x="0" y="16"/>
                    <a:pt x="0" y="34"/>
                    <a:pt x="0" y="51"/>
                  </a:cubicBezTo>
                  <a:cubicBezTo>
                    <a:pt x="5" y="51"/>
                    <a:pt x="5" y="51"/>
                    <a:pt x="5" y="51"/>
                  </a:cubicBezTo>
                  <a:cubicBezTo>
                    <a:pt x="1" y="33"/>
                    <a:pt x="4" y="17"/>
                    <a:pt x="9" y="0"/>
                  </a:cubicBezTo>
                  <a:close/>
                </a:path>
              </a:pathLst>
            </a:custGeom>
            <a:solidFill>
              <a:srgbClr val="FBB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501"/>
            <p:cNvSpPr/>
            <p:nvPr/>
          </p:nvSpPr>
          <p:spPr bwMode="auto">
            <a:xfrm>
              <a:off x="10199673" y="2889112"/>
              <a:ext cx="21126" cy="106804"/>
            </a:xfrm>
            <a:custGeom>
              <a:avLst/>
              <a:gdLst>
                <a:gd name="T0" fmla="*/ 8 w 10"/>
                <a:gd name="T1" fmla="*/ 1 h 51"/>
                <a:gd name="T2" fmla="*/ 8 w 10"/>
                <a:gd name="T3" fmla="*/ 0 h 51"/>
                <a:gd name="T4" fmla="*/ 4 w 10"/>
                <a:gd name="T5" fmla="*/ 51 h 51"/>
                <a:gd name="T6" fmla="*/ 7 w 10"/>
                <a:gd name="T7" fmla="*/ 51 h 51"/>
                <a:gd name="T8" fmla="*/ 8 w 10"/>
                <a:gd name="T9" fmla="*/ 1 h 51"/>
              </a:gdLst>
              <a:ahLst/>
              <a:cxnLst>
                <a:cxn ang="0">
                  <a:pos x="T0" y="T1"/>
                </a:cxn>
                <a:cxn ang="0">
                  <a:pos x="T2" y="T3"/>
                </a:cxn>
                <a:cxn ang="0">
                  <a:pos x="T4" y="T5"/>
                </a:cxn>
                <a:cxn ang="0">
                  <a:pos x="T6" y="T7"/>
                </a:cxn>
                <a:cxn ang="0">
                  <a:pos x="T8" y="T9"/>
                </a:cxn>
              </a:cxnLst>
              <a:rect l="0" t="0" r="r" b="b"/>
              <a:pathLst>
                <a:path w="10" h="51">
                  <a:moveTo>
                    <a:pt x="8" y="1"/>
                  </a:moveTo>
                  <a:cubicBezTo>
                    <a:pt x="8" y="0"/>
                    <a:pt x="8" y="0"/>
                    <a:pt x="8" y="0"/>
                  </a:cubicBezTo>
                  <a:cubicBezTo>
                    <a:pt x="3" y="17"/>
                    <a:pt x="0" y="33"/>
                    <a:pt x="4" y="51"/>
                  </a:cubicBezTo>
                  <a:cubicBezTo>
                    <a:pt x="7" y="51"/>
                    <a:pt x="7" y="51"/>
                    <a:pt x="7" y="51"/>
                  </a:cubicBezTo>
                  <a:cubicBezTo>
                    <a:pt x="6" y="34"/>
                    <a:pt x="10" y="18"/>
                    <a:pt x="8" y="1"/>
                  </a:cubicBezTo>
                  <a:close/>
                </a:path>
              </a:pathLst>
            </a:custGeom>
            <a:solidFill>
              <a:srgbClr val="DB2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502"/>
            <p:cNvSpPr/>
            <p:nvPr/>
          </p:nvSpPr>
          <p:spPr bwMode="auto">
            <a:xfrm>
              <a:off x="10212583" y="2891459"/>
              <a:ext cx="16431" cy="104457"/>
            </a:xfrm>
            <a:custGeom>
              <a:avLst/>
              <a:gdLst>
                <a:gd name="T0" fmla="*/ 3 w 8"/>
                <a:gd name="T1" fmla="*/ 0 h 50"/>
                <a:gd name="T2" fmla="*/ 2 w 8"/>
                <a:gd name="T3" fmla="*/ 0 h 50"/>
                <a:gd name="T4" fmla="*/ 1 w 8"/>
                <a:gd name="T5" fmla="*/ 50 h 50"/>
                <a:gd name="T6" fmla="*/ 8 w 8"/>
                <a:gd name="T7" fmla="*/ 50 h 50"/>
                <a:gd name="T8" fmla="*/ 3 w 8"/>
                <a:gd name="T9" fmla="*/ 0 h 50"/>
              </a:gdLst>
              <a:ahLst/>
              <a:cxnLst>
                <a:cxn ang="0">
                  <a:pos x="T0" y="T1"/>
                </a:cxn>
                <a:cxn ang="0">
                  <a:pos x="T2" y="T3"/>
                </a:cxn>
                <a:cxn ang="0">
                  <a:pos x="T4" y="T5"/>
                </a:cxn>
                <a:cxn ang="0">
                  <a:pos x="T6" y="T7"/>
                </a:cxn>
                <a:cxn ang="0">
                  <a:pos x="T8" y="T9"/>
                </a:cxn>
              </a:cxnLst>
              <a:rect l="0" t="0" r="r" b="b"/>
              <a:pathLst>
                <a:path w="8" h="50">
                  <a:moveTo>
                    <a:pt x="3" y="0"/>
                  </a:moveTo>
                  <a:cubicBezTo>
                    <a:pt x="2" y="0"/>
                    <a:pt x="2" y="0"/>
                    <a:pt x="2" y="0"/>
                  </a:cubicBezTo>
                  <a:cubicBezTo>
                    <a:pt x="4" y="17"/>
                    <a:pt x="0" y="33"/>
                    <a:pt x="1" y="50"/>
                  </a:cubicBezTo>
                  <a:cubicBezTo>
                    <a:pt x="8" y="50"/>
                    <a:pt x="8" y="50"/>
                    <a:pt x="8" y="50"/>
                  </a:cubicBezTo>
                  <a:cubicBezTo>
                    <a:pt x="8" y="33"/>
                    <a:pt x="7" y="16"/>
                    <a:pt x="3" y="0"/>
                  </a:cubicBezTo>
                  <a:close/>
                </a:path>
              </a:pathLst>
            </a:custGeom>
            <a:solidFill>
              <a:srgbClr val="FBB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503"/>
            <p:cNvSpPr/>
            <p:nvPr/>
          </p:nvSpPr>
          <p:spPr bwMode="auto">
            <a:xfrm>
              <a:off x="10218452" y="2891459"/>
              <a:ext cx="25821" cy="104457"/>
            </a:xfrm>
            <a:custGeom>
              <a:avLst/>
              <a:gdLst>
                <a:gd name="T0" fmla="*/ 0 w 12"/>
                <a:gd name="T1" fmla="*/ 0 h 50"/>
                <a:gd name="T2" fmla="*/ 5 w 12"/>
                <a:gd name="T3" fmla="*/ 50 h 50"/>
                <a:gd name="T4" fmla="*/ 12 w 12"/>
                <a:gd name="T5" fmla="*/ 50 h 50"/>
                <a:gd name="T6" fmla="*/ 0 w 12"/>
                <a:gd name="T7" fmla="*/ 0 h 50"/>
              </a:gdLst>
              <a:ahLst/>
              <a:cxnLst>
                <a:cxn ang="0">
                  <a:pos x="T0" y="T1"/>
                </a:cxn>
                <a:cxn ang="0">
                  <a:pos x="T2" y="T3"/>
                </a:cxn>
                <a:cxn ang="0">
                  <a:pos x="T4" y="T5"/>
                </a:cxn>
                <a:cxn ang="0">
                  <a:pos x="T6" y="T7"/>
                </a:cxn>
              </a:cxnLst>
              <a:rect l="0" t="0" r="r" b="b"/>
              <a:pathLst>
                <a:path w="12" h="50">
                  <a:moveTo>
                    <a:pt x="0" y="0"/>
                  </a:moveTo>
                  <a:cubicBezTo>
                    <a:pt x="4" y="16"/>
                    <a:pt x="5" y="33"/>
                    <a:pt x="5" y="50"/>
                  </a:cubicBezTo>
                  <a:cubicBezTo>
                    <a:pt x="12" y="50"/>
                    <a:pt x="12" y="50"/>
                    <a:pt x="12" y="50"/>
                  </a:cubicBezTo>
                  <a:cubicBezTo>
                    <a:pt x="12" y="37"/>
                    <a:pt x="7" y="3"/>
                    <a:pt x="0" y="0"/>
                  </a:cubicBezTo>
                  <a:close/>
                </a:path>
              </a:pathLst>
            </a:custGeom>
            <a:solidFill>
              <a:srgbClr val="DB2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504"/>
            <p:cNvSpPr/>
            <p:nvPr/>
          </p:nvSpPr>
          <p:spPr bwMode="auto">
            <a:xfrm>
              <a:off x="9690300" y="2693109"/>
              <a:ext cx="490594" cy="389659"/>
            </a:xfrm>
            <a:custGeom>
              <a:avLst/>
              <a:gdLst>
                <a:gd name="T0" fmla="*/ 0 w 233"/>
                <a:gd name="T1" fmla="*/ 0 h 185"/>
                <a:gd name="T2" fmla="*/ 0 w 233"/>
                <a:gd name="T3" fmla="*/ 146 h 185"/>
                <a:gd name="T4" fmla="*/ 116 w 233"/>
                <a:gd name="T5" fmla="*/ 185 h 185"/>
                <a:gd name="T6" fmla="*/ 233 w 233"/>
                <a:gd name="T7" fmla="*/ 146 h 185"/>
                <a:gd name="T8" fmla="*/ 233 w 233"/>
                <a:gd name="T9" fmla="*/ 0 h 185"/>
                <a:gd name="T10" fmla="*/ 0 w 233"/>
                <a:gd name="T11" fmla="*/ 0 h 185"/>
              </a:gdLst>
              <a:ahLst/>
              <a:cxnLst>
                <a:cxn ang="0">
                  <a:pos x="T0" y="T1"/>
                </a:cxn>
                <a:cxn ang="0">
                  <a:pos x="T2" y="T3"/>
                </a:cxn>
                <a:cxn ang="0">
                  <a:pos x="T4" y="T5"/>
                </a:cxn>
                <a:cxn ang="0">
                  <a:pos x="T6" y="T7"/>
                </a:cxn>
                <a:cxn ang="0">
                  <a:pos x="T8" y="T9"/>
                </a:cxn>
                <a:cxn ang="0">
                  <a:pos x="T10" y="T11"/>
                </a:cxn>
              </a:cxnLst>
              <a:rect l="0" t="0" r="r" b="b"/>
              <a:pathLst>
                <a:path w="233" h="185">
                  <a:moveTo>
                    <a:pt x="0" y="0"/>
                  </a:moveTo>
                  <a:cubicBezTo>
                    <a:pt x="0" y="146"/>
                    <a:pt x="0" y="146"/>
                    <a:pt x="0" y="146"/>
                  </a:cubicBezTo>
                  <a:cubicBezTo>
                    <a:pt x="0" y="160"/>
                    <a:pt x="52" y="185"/>
                    <a:pt x="116" y="185"/>
                  </a:cubicBezTo>
                  <a:cubicBezTo>
                    <a:pt x="181" y="185"/>
                    <a:pt x="233" y="160"/>
                    <a:pt x="233" y="146"/>
                  </a:cubicBezTo>
                  <a:cubicBezTo>
                    <a:pt x="233" y="0"/>
                    <a:pt x="233" y="0"/>
                    <a:pt x="233" y="0"/>
                  </a:cubicBezTo>
                  <a:cubicBezTo>
                    <a:pt x="0" y="0"/>
                    <a:pt x="0" y="0"/>
                    <a:pt x="0" y="0"/>
                  </a:cubicBezTo>
                </a:path>
              </a:pathLst>
            </a:custGeom>
            <a:solidFill>
              <a:srgbClr val="0E34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505"/>
            <p:cNvSpPr/>
            <p:nvPr/>
          </p:nvSpPr>
          <p:spPr bwMode="auto">
            <a:xfrm>
              <a:off x="9690300" y="2741229"/>
              <a:ext cx="490594" cy="177225"/>
            </a:xfrm>
            <a:custGeom>
              <a:avLst/>
              <a:gdLst>
                <a:gd name="T0" fmla="*/ 418 w 418"/>
                <a:gd name="T1" fmla="*/ 0 h 151"/>
                <a:gd name="T2" fmla="*/ 0 w 418"/>
                <a:gd name="T3" fmla="*/ 0 h 151"/>
                <a:gd name="T4" fmla="*/ 0 w 418"/>
                <a:gd name="T5" fmla="*/ 76 h 151"/>
                <a:gd name="T6" fmla="*/ 208 w 418"/>
                <a:gd name="T7" fmla="*/ 151 h 151"/>
                <a:gd name="T8" fmla="*/ 418 w 418"/>
                <a:gd name="T9" fmla="*/ 76 h 151"/>
                <a:gd name="T10" fmla="*/ 418 w 418"/>
                <a:gd name="T11" fmla="*/ 0 h 151"/>
              </a:gdLst>
              <a:ahLst/>
              <a:cxnLst>
                <a:cxn ang="0">
                  <a:pos x="T0" y="T1"/>
                </a:cxn>
                <a:cxn ang="0">
                  <a:pos x="T2" y="T3"/>
                </a:cxn>
                <a:cxn ang="0">
                  <a:pos x="T4" y="T5"/>
                </a:cxn>
                <a:cxn ang="0">
                  <a:pos x="T6" y="T7"/>
                </a:cxn>
                <a:cxn ang="0">
                  <a:pos x="T8" y="T9"/>
                </a:cxn>
                <a:cxn ang="0">
                  <a:pos x="T10" y="T11"/>
                </a:cxn>
              </a:cxnLst>
              <a:rect l="0" t="0" r="r" b="b"/>
              <a:pathLst>
                <a:path w="418" h="151">
                  <a:moveTo>
                    <a:pt x="418" y="0"/>
                  </a:moveTo>
                  <a:lnTo>
                    <a:pt x="0" y="0"/>
                  </a:lnTo>
                  <a:lnTo>
                    <a:pt x="0" y="76"/>
                  </a:lnTo>
                  <a:lnTo>
                    <a:pt x="208" y="151"/>
                  </a:lnTo>
                  <a:lnTo>
                    <a:pt x="418" y="76"/>
                  </a:lnTo>
                  <a:lnTo>
                    <a:pt x="418" y="0"/>
                  </a:lnTo>
                  <a:close/>
                </a:path>
              </a:pathLst>
            </a:custGeom>
            <a:solidFill>
              <a:srgbClr val="092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506"/>
            <p:cNvSpPr/>
            <p:nvPr/>
          </p:nvSpPr>
          <p:spPr bwMode="auto">
            <a:xfrm>
              <a:off x="9690300" y="2741229"/>
              <a:ext cx="490594" cy="177225"/>
            </a:xfrm>
            <a:custGeom>
              <a:avLst/>
              <a:gdLst>
                <a:gd name="T0" fmla="*/ 418 w 418"/>
                <a:gd name="T1" fmla="*/ 0 h 151"/>
                <a:gd name="T2" fmla="*/ 0 w 418"/>
                <a:gd name="T3" fmla="*/ 0 h 151"/>
                <a:gd name="T4" fmla="*/ 0 w 418"/>
                <a:gd name="T5" fmla="*/ 76 h 151"/>
                <a:gd name="T6" fmla="*/ 208 w 418"/>
                <a:gd name="T7" fmla="*/ 151 h 151"/>
                <a:gd name="T8" fmla="*/ 418 w 418"/>
                <a:gd name="T9" fmla="*/ 76 h 151"/>
                <a:gd name="T10" fmla="*/ 418 w 418"/>
                <a:gd name="T11" fmla="*/ 0 h 151"/>
              </a:gdLst>
              <a:ahLst/>
              <a:cxnLst>
                <a:cxn ang="0">
                  <a:pos x="T0" y="T1"/>
                </a:cxn>
                <a:cxn ang="0">
                  <a:pos x="T2" y="T3"/>
                </a:cxn>
                <a:cxn ang="0">
                  <a:pos x="T4" y="T5"/>
                </a:cxn>
                <a:cxn ang="0">
                  <a:pos x="T6" y="T7"/>
                </a:cxn>
                <a:cxn ang="0">
                  <a:pos x="T8" y="T9"/>
                </a:cxn>
                <a:cxn ang="0">
                  <a:pos x="T10" y="T11"/>
                </a:cxn>
              </a:cxnLst>
              <a:rect l="0" t="0" r="r" b="b"/>
              <a:pathLst>
                <a:path w="418" h="151">
                  <a:moveTo>
                    <a:pt x="418" y="0"/>
                  </a:moveTo>
                  <a:lnTo>
                    <a:pt x="0" y="0"/>
                  </a:lnTo>
                  <a:lnTo>
                    <a:pt x="0" y="76"/>
                  </a:lnTo>
                  <a:lnTo>
                    <a:pt x="208" y="151"/>
                  </a:lnTo>
                  <a:lnTo>
                    <a:pt x="418" y="76"/>
                  </a:lnTo>
                  <a:lnTo>
                    <a:pt x="4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507"/>
            <p:cNvSpPr/>
            <p:nvPr/>
          </p:nvSpPr>
          <p:spPr bwMode="auto">
            <a:xfrm>
              <a:off x="9453218" y="2547574"/>
              <a:ext cx="965931" cy="328628"/>
            </a:xfrm>
            <a:custGeom>
              <a:avLst/>
              <a:gdLst>
                <a:gd name="T0" fmla="*/ 412 w 823"/>
                <a:gd name="T1" fmla="*/ 280 h 280"/>
                <a:gd name="T2" fmla="*/ 0 w 823"/>
                <a:gd name="T3" fmla="*/ 135 h 280"/>
                <a:gd name="T4" fmla="*/ 403 w 823"/>
                <a:gd name="T5" fmla="*/ 0 h 280"/>
                <a:gd name="T6" fmla="*/ 823 w 823"/>
                <a:gd name="T7" fmla="*/ 128 h 280"/>
                <a:gd name="T8" fmla="*/ 412 w 823"/>
                <a:gd name="T9" fmla="*/ 280 h 280"/>
              </a:gdLst>
              <a:ahLst/>
              <a:cxnLst>
                <a:cxn ang="0">
                  <a:pos x="T0" y="T1"/>
                </a:cxn>
                <a:cxn ang="0">
                  <a:pos x="T2" y="T3"/>
                </a:cxn>
                <a:cxn ang="0">
                  <a:pos x="T4" y="T5"/>
                </a:cxn>
                <a:cxn ang="0">
                  <a:pos x="T6" y="T7"/>
                </a:cxn>
                <a:cxn ang="0">
                  <a:pos x="T8" y="T9"/>
                </a:cxn>
              </a:cxnLst>
              <a:rect l="0" t="0" r="r" b="b"/>
              <a:pathLst>
                <a:path w="823" h="280">
                  <a:moveTo>
                    <a:pt x="412" y="280"/>
                  </a:moveTo>
                  <a:lnTo>
                    <a:pt x="0" y="135"/>
                  </a:lnTo>
                  <a:lnTo>
                    <a:pt x="403" y="0"/>
                  </a:lnTo>
                  <a:lnTo>
                    <a:pt x="823" y="128"/>
                  </a:lnTo>
                  <a:lnTo>
                    <a:pt x="412" y="280"/>
                  </a:lnTo>
                  <a:close/>
                </a:path>
              </a:pathLst>
            </a:custGeom>
            <a:solidFill>
              <a:srgbClr val="2B5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508"/>
            <p:cNvSpPr/>
            <p:nvPr/>
          </p:nvSpPr>
          <p:spPr bwMode="auto">
            <a:xfrm>
              <a:off x="9934423" y="2703672"/>
              <a:ext cx="291070" cy="71594"/>
            </a:xfrm>
            <a:custGeom>
              <a:avLst/>
              <a:gdLst>
                <a:gd name="T0" fmla="*/ 248 w 248"/>
                <a:gd name="T1" fmla="*/ 56 h 61"/>
                <a:gd name="T2" fmla="*/ 11 w 248"/>
                <a:gd name="T3" fmla="*/ 0 h 61"/>
                <a:gd name="T4" fmla="*/ 0 w 248"/>
                <a:gd name="T5" fmla="*/ 7 h 61"/>
                <a:gd name="T6" fmla="*/ 232 w 248"/>
                <a:gd name="T7" fmla="*/ 61 h 61"/>
                <a:gd name="T8" fmla="*/ 248 w 248"/>
                <a:gd name="T9" fmla="*/ 56 h 61"/>
              </a:gdLst>
              <a:ahLst/>
              <a:cxnLst>
                <a:cxn ang="0">
                  <a:pos x="T0" y="T1"/>
                </a:cxn>
                <a:cxn ang="0">
                  <a:pos x="T2" y="T3"/>
                </a:cxn>
                <a:cxn ang="0">
                  <a:pos x="T4" y="T5"/>
                </a:cxn>
                <a:cxn ang="0">
                  <a:pos x="T6" y="T7"/>
                </a:cxn>
                <a:cxn ang="0">
                  <a:pos x="T8" y="T9"/>
                </a:cxn>
              </a:cxnLst>
              <a:rect l="0" t="0" r="r" b="b"/>
              <a:pathLst>
                <a:path w="248" h="61">
                  <a:moveTo>
                    <a:pt x="248" y="56"/>
                  </a:moveTo>
                  <a:lnTo>
                    <a:pt x="11" y="0"/>
                  </a:lnTo>
                  <a:lnTo>
                    <a:pt x="0" y="7"/>
                  </a:lnTo>
                  <a:lnTo>
                    <a:pt x="232" y="61"/>
                  </a:lnTo>
                  <a:lnTo>
                    <a:pt x="248" y="56"/>
                  </a:lnTo>
                  <a:close/>
                </a:path>
              </a:pathLst>
            </a:custGeom>
            <a:solidFill>
              <a:srgbClr val="DB2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509"/>
            <p:cNvSpPr/>
            <p:nvPr/>
          </p:nvSpPr>
          <p:spPr bwMode="auto">
            <a:xfrm>
              <a:off x="9928554" y="2695456"/>
              <a:ext cx="26995" cy="23473"/>
            </a:xfrm>
            <a:custGeom>
              <a:avLst/>
              <a:gdLst>
                <a:gd name="T0" fmla="*/ 8 w 13"/>
                <a:gd name="T1" fmla="*/ 10 h 11"/>
                <a:gd name="T2" fmla="*/ 1 w 13"/>
                <a:gd name="T3" fmla="*/ 8 h 11"/>
                <a:gd name="T4" fmla="*/ 5 w 13"/>
                <a:gd name="T5" fmla="*/ 1 h 11"/>
                <a:gd name="T6" fmla="*/ 12 w 13"/>
                <a:gd name="T7" fmla="*/ 3 h 11"/>
                <a:gd name="T8" fmla="*/ 8 w 13"/>
                <a:gd name="T9" fmla="*/ 10 h 11"/>
              </a:gdLst>
              <a:ahLst/>
              <a:cxnLst>
                <a:cxn ang="0">
                  <a:pos x="T0" y="T1"/>
                </a:cxn>
                <a:cxn ang="0">
                  <a:pos x="T2" y="T3"/>
                </a:cxn>
                <a:cxn ang="0">
                  <a:pos x="T4" y="T5"/>
                </a:cxn>
                <a:cxn ang="0">
                  <a:pos x="T6" y="T7"/>
                </a:cxn>
                <a:cxn ang="0">
                  <a:pos x="T8" y="T9"/>
                </a:cxn>
              </a:cxnLst>
              <a:rect l="0" t="0" r="r" b="b"/>
              <a:pathLst>
                <a:path w="13" h="11">
                  <a:moveTo>
                    <a:pt x="8" y="10"/>
                  </a:moveTo>
                  <a:cubicBezTo>
                    <a:pt x="5" y="11"/>
                    <a:pt x="2" y="10"/>
                    <a:pt x="1" y="8"/>
                  </a:cubicBezTo>
                  <a:cubicBezTo>
                    <a:pt x="0" y="5"/>
                    <a:pt x="2" y="2"/>
                    <a:pt x="5" y="1"/>
                  </a:cubicBezTo>
                  <a:cubicBezTo>
                    <a:pt x="8" y="0"/>
                    <a:pt x="11" y="1"/>
                    <a:pt x="12" y="3"/>
                  </a:cubicBezTo>
                  <a:cubicBezTo>
                    <a:pt x="13" y="6"/>
                    <a:pt x="11" y="8"/>
                    <a:pt x="8" y="10"/>
                  </a:cubicBezTo>
                  <a:close/>
                </a:path>
              </a:pathLst>
            </a:custGeom>
            <a:solidFill>
              <a:srgbClr val="DB2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510"/>
            <p:cNvSpPr/>
            <p:nvPr/>
          </p:nvSpPr>
          <p:spPr bwMode="auto">
            <a:xfrm>
              <a:off x="10206715" y="2769397"/>
              <a:ext cx="18779" cy="119714"/>
            </a:xfrm>
            <a:custGeom>
              <a:avLst/>
              <a:gdLst>
                <a:gd name="T0" fmla="*/ 16 w 16"/>
                <a:gd name="T1" fmla="*/ 98 h 102"/>
                <a:gd name="T2" fmla="*/ 0 w 16"/>
                <a:gd name="T3" fmla="*/ 102 h 102"/>
                <a:gd name="T4" fmla="*/ 0 w 16"/>
                <a:gd name="T5" fmla="*/ 5 h 102"/>
                <a:gd name="T6" fmla="*/ 16 w 16"/>
                <a:gd name="T7" fmla="*/ 0 h 102"/>
                <a:gd name="T8" fmla="*/ 16 w 16"/>
                <a:gd name="T9" fmla="*/ 98 h 102"/>
              </a:gdLst>
              <a:ahLst/>
              <a:cxnLst>
                <a:cxn ang="0">
                  <a:pos x="T0" y="T1"/>
                </a:cxn>
                <a:cxn ang="0">
                  <a:pos x="T2" y="T3"/>
                </a:cxn>
                <a:cxn ang="0">
                  <a:pos x="T4" y="T5"/>
                </a:cxn>
                <a:cxn ang="0">
                  <a:pos x="T6" y="T7"/>
                </a:cxn>
                <a:cxn ang="0">
                  <a:pos x="T8" y="T9"/>
                </a:cxn>
              </a:cxnLst>
              <a:rect l="0" t="0" r="r" b="b"/>
              <a:pathLst>
                <a:path w="16" h="102">
                  <a:moveTo>
                    <a:pt x="16" y="98"/>
                  </a:moveTo>
                  <a:lnTo>
                    <a:pt x="0" y="102"/>
                  </a:lnTo>
                  <a:lnTo>
                    <a:pt x="0" y="5"/>
                  </a:lnTo>
                  <a:lnTo>
                    <a:pt x="16" y="0"/>
                  </a:lnTo>
                  <a:lnTo>
                    <a:pt x="16" y="98"/>
                  </a:lnTo>
                  <a:close/>
                </a:path>
              </a:pathLst>
            </a:custGeom>
            <a:solidFill>
              <a:srgbClr val="DB2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Oval 511"/>
            <p:cNvSpPr>
              <a:spLocks noChangeArrowheads="1"/>
            </p:cNvSpPr>
            <p:nvPr/>
          </p:nvSpPr>
          <p:spPr bwMode="auto">
            <a:xfrm>
              <a:off x="10204367" y="2862118"/>
              <a:ext cx="24647" cy="41079"/>
            </a:xfrm>
            <a:prstGeom prst="ellipse">
              <a:avLst/>
            </a:prstGeom>
            <a:solidFill>
              <a:srgbClr val="FBB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文本框 22"/>
          <p:cNvSpPr txBox="1"/>
          <p:nvPr/>
        </p:nvSpPr>
        <p:spPr>
          <a:xfrm>
            <a:off x="612775" y="1001395"/>
            <a:ext cx="4219575" cy="49784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accent5">
                    <a:lumMod val="50000"/>
                  </a:schemeClr>
                </a:solidFill>
                <a:effectLst/>
                <a:uLnTx/>
                <a:uFillTx/>
                <a:latin typeface="微软雅黑" panose="020B0503020204020204" charset="-122"/>
                <a:ea typeface="微软雅黑" panose="020B0503020204020204" charset="-122"/>
              </a:rPr>
              <a:t>教育领域</a:t>
            </a:r>
          </a:p>
        </p:txBody>
      </p:sp>
      <p:sp>
        <p:nvSpPr>
          <p:cNvPr id="24" name="文本框 23"/>
          <p:cNvSpPr txBox="1"/>
          <p:nvPr/>
        </p:nvSpPr>
        <p:spPr>
          <a:xfrm>
            <a:off x="583565" y="3067050"/>
            <a:ext cx="1472565" cy="49784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微软雅黑" panose="020B0503020204020204" charset="-122"/>
                <a:ea typeface="微软雅黑" panose="020B0503020204020204" charset="-122"/>
              </a:rPr>
              <a:t>文旅领域</a:t>
            </a:r>
            <a:endParaRPr kumimoji="0" lang="en-US" altLang="zh-CN" sz="2400" b="1"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
        <p:nvSpPr>
          <p:cNvPr id="25" name="文本框 24"/>
          <p:cNvSpPr txBox="1"/>
          <p:nvPr/>
        </p:nvSpPr>
        <p:spPr>
          <a:xfrm>
            <a:off x="612775" y="4944745"/>
            <a:ext cx="1596390" cy="49784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rPr>
              <a:t>卫生领域</a:t>
            </a:r>
            <a:endParaRPr kumimoji="0" lang="en-US" altLang="zh-CN"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endParaRPr>
          </a:p>
        </p:txBody>
      </p:sp>
      <p:sp>
        <p:nvSpPr>
          <p:cNvPr id="15" name="文本框 14"/>
          <p:cNvSpPr txBox="1"/>
          <p:nvPr/>
        </p:nvSpPr>
        <p:spPr>
          <a:xfrm>
            <a:off x="758190" y="1749425"/>
            <a:ext cx="6247765" cy="645160"/>
          </a:xfrm>
          <a:prstGeom prst="rect">
            <a:avLst/>
          </a:prstGeom>
          <a:noFill/>
        </p:spPr>
        <p:txBody>
          <a:bodyPr wrap="square">
            <a:spAutoFit/>
          </a:bodyPr>
          <a:lstStyle/>
          <a:p>
            <a:pPr algn="l"/>
            <a:r>
              <a:rPr altLang="zh-CN" kern="100" dirty="0">
                <a:solidFill>
                  <a:schemeClr val="bg1"/>
                </a:solidFill>
                <a:effectLst/>
                <a:latin typeface="思源宋体 CN Medium" panose="02020500000000000000" charset="-122"/>
                <a:ea typeface="思源宋体 CN Medium" panose="02020500000000000000" charset="-122"/>
                <a:cs typeface="思源宋体 CN Medium" panose="02020500000000000000" charset="-122"/>
              </a:rPr>
              <a:t>推动符合条件的高校、职业院校(含技工院校)更新置换先进教学及科研技术设备</a:t>
            </a:r>
          </a:p>
        </p:txBody>
      </p:sp>
      <p:sp>
        <p:nvSpPr>
          <p:cNvPr id="45" name="文本框 44"/>
          <p:cNvSpPr txBox="1"/>
          <p:nvPr/>
        </p:nvSpPr>
        <p:spPr>
          <a:xfrm>
            <a:off x="758190" y="3792220"/>
            <a:ext cx="6473190" cy="645160"/>
          </a:xfrm>
          <a:prstGeom prst="rect">
            <a:avLst/>
          </a:prstGeom>
          <a:noFill/>
        </p:spPr>
        <p:txBody>
          <a:bodyPr wrap="square">
            <a:spAutoFit/>
          </a:bodyPr>
          <a:lstStyle/>
          <a:p>
            <a:pPr algn="l"/>
            <a:r>
              <a:rPr lang="zh-CN" altLang="zh-CN" kern="100" dirty="0">
                <a:effectLst/>
                <a:latin typeface="思源宋体 CN Medium" panose="02020500000000000000" charset="-122"/>
                <a:ea typeface="思源宋体 CN Medium" panose="02020500000000000000" charset="-122"/>
                <a:cs typeface="仿宋_GB2312" panose="02010609030101010101" charset="-122"/>
              </a:rPr>
              <a:t>谋划索道缆车、轨道滑道、游乐设备、演艺设备、广播设备、影视设备、出版印刷设备等文旅设备更新项目</a:t>
            </a:r>
          </a:p>
        </p:txBody>
      </p:sp>
      <p:pic>
        <p:nvPicPr>
          <p:cNvPr id="86" name="图片 85"/>
          <p:cNvPicPr>
            <a:picLocks noChangeAspect="1"/>
          </p:cNvPicPr>
          <p:nvPr/>
        </p:nvPicPr>
        <p:blipFill>
          <a:blip r:embed="rId4">
            <a:duotone>
              <a:prstClr val="black"/>
              <a:schemeClr val="accent1">
                <a:tint val="45000"/>
                <a:satMod val="400000"/>
              </a:schemeClr>
            </a:duotone>
          </a:blip>
          <a:stretch>
            <a:fillRect/>
          </a:stretch>
        </p:blipFill>
        <p:spPr>
          <a:xfrm>
            <a:off x="583565" y="5310505"/>
            <a:ext cx="1732915" cy="1141095"/>
          </a:xfrm>
          <a:prstGeom prst="rect">
            <a:avLst/>
          </a:prstGeom>
        </p:spPr>
      </p:pic>
      <p:grpSp>
        <p:nvGrpSpPr>
          <p:cNvPr id="89" name="组合 88"/>
          <p:cNvGrpSpPr/>
          <p:nvPr/>
        </p:nvGrpSpPr>
        <p:grpSpPr>
          <a:xfrm>
            <a:off x="2203450" y="5616575"/>
            <a:ext cx="5450205" cy="453390"/>
            <a:chOff x="441382" y="2053730"/>
            <a:chExt cx="4972680" cy="801383"/>
          </a:xfrm>
        </p:grpSpPr>
        <p:sp>
          <p:nvSpPr>
            <p:cNvPr id="94" name="矩形: 圆角 93"/>
            <p:cNvSpPr/>
            <p:nvPr/>
          </p:nvSpPr>
          <p:spPr>
            <a:xfrm>
              <a:off x="452754" y="2162287"/>
              <a:ext cx="4961308" cy="635593"/>
            </a:xfrm>
            <a:prstGeom prst="roundRect">
              <a:avLst>
                <a:gd name="adj" fmla="val 50000"/>
              </a:avLst>
            </a:prstGeom>
            <a:gradFill>
              <a:gsLst>
                <a:gs pos="17000">
                  <a:srgbClr val="00B050"/>
                </a:gs>
                <a:gs pos="83000">
                  <a:schemeClr val="accent6">
                    <a:lumMod val="75000"/>
                  </a:schemeClr>
                </a:gs>
              </a:gsLst>
              <a:lin ang="27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fontAlgn="base">
                <a:lnSpc>
                  <a:spcPct val="120000"/>
                </a:lnSpc>
                <a:spcBef>
                  <a:spcPct val="0"/>
                </a:spcBef>
                <a:spcAft>
                  <a:spcPct val="0"/>
                </a:spcAft>
              </a:pPr>
              <a:endParaRPr lang="zh-CN" altLang="en-US" sz="1600">
                <a:gradFill>
                  <a:gsLst>
                    <a:gs pos="17000">
                      <a:srgbClr val="00ACFC"/>
                    </a:gs>
                    <a:gs pos="83000">
                      <a:srgbClr val="0064FA"/>
                    </a:gs>
                  </a:gsLst>
                  <a:lin ang="2700000" scaled="0"/>
                </a:gradFill>
                <a:latin typeface="微软雅黑" panose="020B0503020204020204" charset="-122"/>
                <a:ea typeface="微软雅黑" panose="020B0503020204020204" charset="-122"/>
              </a:endParaRPr>
            </a:p>
          </p:txBody>
        </p:sp>
        <p:sp>
          <p:nvSpPr>
            <p:cNvPr id="96" name="文本框 95"/>
            <p:cNvSpPr txBox="1"/>
            <p:nvPr/>
          </p:nvSpPr>
          <p:spPr>
            <a:xfrm>
              <a:off x="441382" y="2053730"/>
              <a:ext cx="4961308" cy="801383"/>
            </a:xfrm>
            <a:prstGeom prst="rect">
              <a:avLst/>
            </a:prstGeom>
            <a:noFill/>
          </p:spPr>
          <p:txBody>
            <a:bodyPr wrap="square">
              <a:spAutoFit/>
            </a:bodyPr>
            <a:lstStyle>
              <a:defPPr>
                <a:defRPr lang="zh-CN"/>
              </a:defPPr>
              <a:lvl1pPr marR="0" lvl="0" indent="0" algn="ctr" fontAlgn="auto">
                <a:lnSpc>
                  <a:spcPct val="130000"/>
                </a:lnSpc>
                <a:spcBef>
                  <a:spcPts val="0"/>
                </a:spcBef>
                <a:spcAft>
                  <a:spcPts val="0"/>
                </a:spcAft>
                <a:buClrTx/>
                <a:buSzTx/>
                <a:buFontTx/>
                <a:buNone/>
                <a:defRPr sz="2400" b="0" i="0" u="none" baseline="0">
                  <a:gradFill>
                    <a:gsLst>
                      <a:gs pos="0">
                        <a:srgbClr val="DC342E"/>
                      </a:gs>
                      <a:gs pos="100000">
                        <a:srgbClr val="821A16"/>
                      </a:gs>
                    </a:gsLst>
                    <a:lin ang="5400000" scaled="1"/>
                  </a:gradFill>
                  <a:latin typeface="Times New Roman" panose="02020603050405020304" pitchFamily="18" charset="0"/>
                  <a:ea typeface="微软雅黑" panose="020B0503020204020204" charset="-122"/>
                  <a:cs typeface="Times New Roman" panose="02020603050405020304" pitchFamily="18" charset="0"/>
                </a:defRPr>
              </a:lvl1pPr>
              <a:lvl2pPr lvl="1"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2pPr>
              <a:lvl3pPr lvl="2"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3pPr>
              <a:lvl4pPr lvl="3"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4pPr>
              <a:lvl5pPr lvl="4"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5pPr>
              <a:lvl6pPr lvl="5"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6pPr>
              <a:lvl7pPr lvl="6"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7pPr>
              <a:lvl8pPr lvl="7"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8pPr>
              <a:lvl9pPr lvl="8" indent="0" defTabSz="457200" fontAlgn="base">
                <a:lnSpc>
                  <a:spcPct val="100000"/>
                </a:lnSpc>
                <a:spcBef>
                  <a:spcPct val="0"/>
                </a:spcBef>
                <a:spcAft>
                  <a:spcPct val="0"/>
                </a:spcAft>
                <a:buNone/>
                <a:defRPr b="0" i="0" u="none" baseline="0">
                  <a:latin typeface="微软雅黑" panose="020B0503020204020204" charset="-122"/>
                  <a:ea typeface="微软雅黑" panose="020B0503020204020204" charset="-122"/>
                </a:defRPr>
              </a:lvl9pPr>
            </a:lstStyle>
            <a:p>
              <a:r>
                <a:rPr lang="zh-CN" altLang="en-US" sz="2000" b="1" dirty="0">
                  <a:solidFill>
                    <a:schemeClr val="bg1"/>
                  </a:solidFill>
                </a:rPr>
                <a:t>医疗卫生机构装备和信息化设施迭代升级项目</a:t>
              </a:r>
            </a:p>
          </p:txBody>
        </p:sp>
      </p:grpSp>
      <p:sp>
        <p:nvSpPr>
          <p:cNvPr id="97" name="矩形: 圆角 96"/>
          <p:cNvSpPr/>
          <p:nvPr/>
        </p:nvSpPr>
        <p:spPr>
          <a:xfrm>
            <a:off x="685165" y="6299200"/>
            <a:ext cx="1298575" cy="350520"/>
          </a:xfrm>
          <a:prstGeom prst="roundRect">
            <a:avLst>
              <a:gd name="adj" fmla="val 5000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rPr>
              <a:t>医学影像</a:t>
            </a:r>
          </a:p>
        </p:txBody>
      </p:sp>
      <p:sp>
        <p:nvSpPr>
          <p:cNvPr id="102" name="矩形: 圆角 101"/>
          <p:cNvSpPr/>
          <p:nvPr/>
        </p:nvSpPr>
        <p:spPr>
          <a:xfrm>
            <a:off x="1972310" y="6299200"/>
            <a:ext cx="1298575" cy="350520"/>
          </a:xfrm>
          <a:prstGeom prst="roundRect">
            <a:avLst>
              <a:gd name="adj" fmla="val 5000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rPr>
              <a:t>放射治疗</a:t>
            </a:r>
          </a:p>
        </p:txBody>
      </p:sp>
      <p:sp>
        <p:nvSpPr>
          <p:cNvPr id="107" name="矩形: 圆角 106"/>
          <p:cNvSpPr/>
          <p:nvPr/>
        </p:nvSpPr>
        <p:spPr>
          <a:xfrm>
            <a:off x="3259455" y="6306820"/>
            <a:ext cx="1298575" cy="350520"/>
          </a:xfrm>
          <a:prstGeom prst="roundRect">
            <a:avLst>
              <a:gd name="adj" fmla="val 5000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rPr>
              <a:t>远程诊疗</a:t>
            </a:r>
          </a:p>
        </p:txBody>
      </p:sp>
      <p:sp>
        <p:nvSpPr>
          <p:cNvPr id="108" name="矩形: 圆角 107"/>
          <p:cNvSpPr/>
          <p:nvPr/>
        </p:nvSpPr>
        <p:spPr>
          <a:xfrm>
            <a:off x="4546600" y="6306820"/>
            <a:ext cx="1298575" cy="350520"/>
          </a:xfrm>
          <a:prstGeom prst="roundRect">
            <a:avLst>
              <a:gd name="adj" fmla="val 5000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rPr>
              <a:t>手术机器人</a:t>
            </a:r>
          </a:p>
        </p:txBody>
      </p:sp>
      <p:sp>
        <p:nvSpPr>
          <p:cNvPr id="111" name="矩形: 圆角 110"/>
          <p:cNvSpPr/>
          <p:nvPr/>
        </p:nvSpPr>
        <p:spPr>
          <a:xfrm>
            <a:off x="5834380" y="6313170"/>
            <a:ext cx="1490345" cy="350520"/>
          </a:xfrm>
          <a:prstGeom prst="roundRect">
            <a:avLst>
              <a:gd name="adj" fmla="val 5000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rPr>
              <a:t>病房改造提升</a:t>
            </a:r>
          </a:p>
        </p:txBody>
      </p:sp>
      <p:sp>
        <p:nvSpPr>
          <p:cNvPr id="112" name="矩形: 圆角 111"/>
          <p:cNvSpPr/>
          <p:nvPr/>
        </p:nvSpPr>
        <p:spPr>
          <a:xfrm>
            <a:off x="7303135" y="6313170"/>
            <a:ext cx="1757045" cy="350520"/>
          </a:xfrm>
          <a:prstGeom prst="roundRect">
            <a:avLst>
              <a:gd name="adj" fmla="val 5000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思源宋体 CN Medium" panose="02020500000000000000" charset="-122"/>
                <a:ea typeface="思源宋体 CN Medium" panose="02020500000000000000" charset="-122"/>
              </a:rPr>
              <a:t>村卫生室改造提升</a:t>
            </a:r>
          </a:p>
        </p:txBody>
      </p:sp>
      <p:sp>
        <p:nvSpPr>
          <p:cNvPr id="113" name="Freeform 34"/>
          <p:cNvSpPr>
            <a:spLocks noEditPoints="1"/>
          </p:cNvSpPr>
          <p:nvPr/>
        </p:nvSpPr>
        <p:spPr bwMode="auto">
          <a:xfrm>
            <a:off x="9329279" y="5415052"/>
            <a:ext cx="1247094" cy="1088660"/>
          </a:xfrm>
          <a:custGeom>
            <a:avLst/>
            <a:gdLst>
              <a:gd name="T0" fmla="*/ 136 w 152"/>
              <a:gd name="T1" fmla="*/ 26 h 132"/>
              <a:gd name="T2" fmla="*/ 122 w 152"/>
              <a:gd name="T3" fmla="*/ 26 h 132"/>
              <a:gd name="T4" fmla="*/ 122 w 152"/>
              <a:gd name="T5" fmla="*/ 23 h 132"/>
              <a:gd name="T6" fmla="*/ 119 w 152"/>
              <a:gd name="T7" fmla="*/ 21 h 132"/>
              <a:gd name="T8" fmla="*/ 116 w 152"/>
              <a:gd name="T9" fmla="*/ 21 h 132"/>
              <a:gd name="T10" fmla="*/ 116 w 152"/>
              <a:gd name="T11" fmla="*/ 4 h 132"/>
              <a:gd name="T12" fmla="*/ 115 w 152"/>
              <a:gd name="T13" fmla="*/ 1 h 132"/>
              <a:gd name="T14" fmla="*/ 113 w 152"/>
              <a:gd name="T15" fmla="*/ 0 h 132"/>
              <a:gd name="T16" fmla="*/ 40 w 152"/>
              <a:gd name="T17" fmla="*/ 0 h 132"/>
              <a:gd name="T18" fmla="*/ 40 w 152"/>
              <a:gd name="T19" fmla="*/ 0 h 132"/>
              <a:gd name="T20" fmla="*/ 40 w 152"/>
              <a:gd name="T21" fmla="*/ 0 h 132"/>
              <a:gd name="T22" fmla="*/ 37 w 152"/>
              <a:gd name="T23" fmla="*/ 4 h 132"/>
              <a:gd name="T24" fmla="*/ 37 w 152"/>
              <a:gd name="T25" fmla="*/ 21 h 132"/>
              <a:gd name="T26" fmla="*/ 34 w 152"/>
              <a:gd name="T27" fmla="*/ 21 h 132"/>
              <a:gd name="T28" fmla="*/ 33 w 152"/>
              <a:gd name="T29" fmla="*/ 21 h 132"/>
              <a:gd name="T30" fmla="*/ 30 w 152"/>
              <a:gd name="T31" fmla="*/ 23 h 132"/>
              <a:gd name="T32" fmla="*/ 30 w 152"/>
              <a:gd name="T33" fmla="*/ 26 h 132"/>
              <a:gd name="T34" fmla="*/ 17 w 152"/>
              <a:gd name="T35" fmla="*/ 26 h 132"/>
              <a:gd name="T36" fmla="*/ 0 w 152"/>
              <a:gd name="T37" fmla="*/ 43 h 132"/>
              <a:gd name="T38" fmla="*/ 0 w 152"/>
              <a:gd name="T39" fmla="*/ 115 h 132"/>
              <a:gd name="T40" fmla="*/ 17 w 152"/>
              <a:gd name="T41" fmla="*/ 132 h 132"/>
              <a:gd name="T42" fmla="*/ 136 w 152"/>
              <a:gd name="T43" fmla="*/ 132 h 132"/>
              <a:gd name="T44" fmla="*/ 152 w 152"/>
              <a:gd name="T45" fmla="*/ 115 h 132"/>
              <a:gd name="T46" fmla="*/ 152 w 152"/>
              <a:gd name="T47" fmla="*/ 43 h 132"/>
              <a:gd name="T48" fmla="*/ 136 w 152"/>
              <a:gd name="T49" fmla="*/ 26 h 132"/>
              <a:gd name="T50" fmla="*/ 104 w 152"/>
              <a:gd name="T51" fmla="*/ 87 h 132"/>
              <a:gd name="T52" fmla="*/ 84 w 152"/>
              <a:gd name="T53" fmla="*/ 87 h 132"/>
              <a:gd name="T54" fmla="*/ 84 w 152"/>
              <a:gd name="T55" fmla="*/ 110 h 132"/>
              <a:gd name="T56" fmla="*/ 69 w 152"/>
              <a:gd name="T57" fmla="*/ 110 h 132"/>
              <a:gd name="T58" fmla="*/ 69 w 152"/>
              <a:gd name="T59" fmla="*/ 87 h 132"/>
              <a:gd name="T60" fmla="*/ 48 w 152"/>
              <a:gd name="T61" fmla="*/ 87 h 132"/>
              <a:gd name="T62" fmla="*/ 48 w 152"/>
              <a:gd name="T63" fmla="*/ 71 h 132"/>
              <a:gd name="T64" fmla="*/ 69 w 152"/>
              <a:gd name="T65" fmla="*/ 71 h 132"/>
              <a:gd name="T66" fmla="*/ 69 w 152"/>
              <a:gd name="T67" fmla="*/ 48 h 132"/>
              <a:gd name="T68" fmla="*/ 84 w 152"/>
              <a:gd name="T69" fmla="*/ 48 h 132"/>
              <a:gd name="T70" fmla="*/ 84 w 152"/>
              <a:gd name="T71" fmla="*/ 71 h 132"/>
              <a:gd name="T72" fmla="*/ 104 w 152"/>
              <a:gd name="T73" fmla="*/ 71 h 132"/>
              <a:gd name="T74" fmla="*/ 104 w 152"/>
              <a:gd name="T75" fmla="*/ 87 h 132"/>
              <a:gd name="T76" fmla="*/ 109 w 152"/>
              <a:gd name="T77" fmla="*/ 21 h 132"/>
              <a:gd name="T78" fmla="*/ 107 w 152"/>
              <a:gd name="T79" fmla="*/ 21 h 132"/>
              <a:gd name="T80" fmla="*/ 106 w 152"/>
              <a:gd name="T81" fmla="*/ 21 h 132"/>
              <a:gd name="T82" fmla="*/ 104 w 152"/>
              <a:gd name="T83" fmla="*/ 23 h 132"/>
              <a:gd name="T84" fmla="*/ 104 w 152"/>
              <a:gd name="T85" fmla="*/ 26 h 132"/>
              <a:gd name="T86" fmla="*/ 49 w 152"/>
              <a:gd name="T87" fmla="*/ 26 h 132"/>
              <a:gd name="T88" fmla="*/ 49 w 152"/>
              <a:gd name="T89" fmla="*/ 23 h 132"/>
              <a:gd name="T90" fmla="*/ 46 w 152"/>
              <a:gd name="T91" fmla="*/ 21 h 132"/>
              <a:gd name="T92" fmla="*/ 43 w 152"/>
              <a:gd name="T93" fmla="*/ 21 h 132"/>
              <a:gd name="T94" fmla="*/ 43 w 152"/>
              <a:gd name="T95" fmla="*/ 7 h 132"/>
              <a:gd name="T96" fmla="*/ 109 w 152"/>
              <a:gd name="T97" fmla="*/ 7 h 132"/>
              <a:gd name="T98" fmla="*/ 109 w 152"/>
              <a:gd name="T99" fmla="*/ 2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132">
                <a:moveTo>
                  <a:pt x="136" y="26"/>
                </a:moveTo>
                <a:cubicBezTo>
                  <a:pt x="122" y="26"/>
                  <a:pt x="122" y="26"/>
                  <a:pt x="122" y="26"/>
                </a:cubicBezTo>
                <a:cubicBezTo>
                  <a:pt x="123" y="25"/>
                  <a:pt x="123" y="24"/>
                  <a:pt x="122" y="23"/>
                </a:cubicBezTo>
                <a:cubicBezTo>
                  <a:pt x="121" y="22"/>
                  <a:pt x="120" y="21"/>
                  <a:pt x="119" y="21"/>
                </a:cubicBezTo>
                <a:cubicBezTo>
                  <a:pt x="116" y="21"/>
                  <a:pt x="116" y="21"/>
                  <a:pt x="116" y="21"/>
                </a:cubicBezTo>
                <a:cubicBezTo>
                  <a:pt x="116" y="4"/>
                  <a:pt x="116" y="4"/>
                  <a:pt x="116" y="4"/>
                </a:cubicBezTo>
                <a:cubicBezTo>
                  <a:pt x="116" y="3"/>
                  <a:pt x="116" y="2"/>
                  <a:pt x="115" y="1"/>
                </a:cubicBezTo>
                <a:cubicBezTo>
                  <a:pt x="114" y="0"/>
                  <a:pt x="113" y="0"/>
                  <a:pt x="113" y="0"/>
                </a:cubicBezTo>
                <a:cubicBezTo>
                  <a:pt x="40" y="0"/>
                  <a:pt x="40" y="0"/>
                  <a:pt x="40" y="0"/>
                </a:cubicBezTo>
                <a:cubicBezTo>
                  <a:pt x="40" y="0"/>
                  <a:pt x="40" y="0"/>
                  <a:pt x="40" y="0"/>
                </a:cubicBezTo>
                <a:cubicBezTo>
                  <a:pt x="40" y="0"/>
                  <a:pt x="40" y="0"/>
                  <a:pt x="40" y="0"/>
                </a:cubicBezTo>
                <a:cubicBezTo>
                  <a:pt x="38" y="0"/>
                  <a:pt x="37" y="2"/>
                  <a:pt x="37" y="4"/>
                </a:cubicBezTo>
                <a:cubicBezTo>
                  <a:pt x="37" y="21"/>
                  <a:pt x="37" y="21"/>
                  <a:pt x="37" y="21"/>
                </a:cubicBezTo>
                <a:cubicBezTo>
                  <a:pt x="34" y="21"/>
                  <a:pt x="34" y="21"/>
                  <a:pt x="34" y="21"/>
                </a:cubicBezTo>
                <a:cubicBezTo>
                  <a:pt x="33" y="21"/>
                  <a:pt x="33" y="21"/>
                  <a:pt x="33" y="21"/>
                </a:cubicBezTo>
                <a:cubicBezTo>
                  <a:pt x="32" y="21"/>
                  <a:pt x="31" y="22"/>
                  <a:pt x="30" y="23"/>
                </a:cubicBezTo>
                <a:cubicBezTo>
                  <a:pt x="30" y="24"/>
                  <a:pt x="30" y="25"/>
                  <a:pt x="30" y="26"/>
                </a:cubicBezTo>
                <a:cubicBezTo>
                  <a:pt x="17" y="26"/>
                  <a:pt x="17" y="26"/>
                  <a:pt x="17" y="26"/>
                </a:cubicBezTo>
                <a:cubicBezTo>
                  <a:pt x="8" y="26"/>
                  <a:pt x="0" y="34"/>
                  <a:pt x="0" y="43"/>
                </a:cubicBezTo>
                <a:cubicBezTo>
                  <a:pt x="0" y="115"/>
                  <a:pt x="0" y="115"/>
                  <a:pt x="0" y="115"/>
                </a:cubicBezTo>
                <a:cubicBezTo>
                  <a:pt x="0" y="124"/>
                  <a:pt x="8" y="132"/>
                  <a:pt x="17" y="132"/>
                </a:cubicBezTo>
                <a:cubicBezTo>
                  <a:pt x="136" y="132"/>
                  <a:pt x="136" y="132"/>
                  <a:pt x="136" y="132"/>
                </a:cubicBezTo>
                <a:cubicBezTo>
                  <a:pt x="145" y="132"/>
                  <a:pt x="152" y="124"/>
                  <a:pt x="152" y="115"/>
                </a:cubicBezTo>
                <a:cubicBezTo>
                  <a:pt x="152" y="43"/>
                  <a:pt x="152" y="43"/>
                  <a:pt x="152" y="43"/>
                </a:cubicBezTo>
                <a:cubicBezTo>
                  <a:pt x="152" y="34"/>
                  <a:pt x="145" y="26"/>
                  <a:pt x="136" y="26"/>
                </a:cubicBezTo>
                <a:close/>
                <a:moveTo>
                  <a:pt x="104" y="87"/>
                </a:moveTo>
                <a:cubicBezTo>
                  <a:pt x="84" y="87"/>
                  <a:pt x="84" y="87"/>
                  <a:pt x="84" y="87"/>
                </a:cubicBezTo>
                <a:cubicBezTo>
                  <a:pt x="84" y="110"/>
                  <a:pt x="84" y="110"/>
                  <a:pt x="84" y="110"/>
                </a:cubicBezTo>
                <a:cubicBezTo>
                  <a:pt x="69" y="110"/>
                  <a:pt x="69" y="110"/>
                  <a:pt x="69" y="110"/>
                </a:cubicBezTo>
                <a:cubicBezTo>
                  <a:pt x="69" y="87"/>
                  <a:pt x="69" y="87"/>
                  <a:pt x="69" y="87"/>
                </a:cubicBezTo>
                <a:cubicBezTo>
                  <a:pt x="48" y="87"/>
                  <a:pt x="48" y="87"/>
                  <a:pt x="48" y="87"/>
                </a:cubicBezTo>
                <a:cubicBezTo>
                  <a:pt x="48" y="71"/>
                  <a:pt x="48" y="71"/>
                  <a:pt x="48" y="71"/>
                </a:cubicBezTo>
                <a:cubicBezTo>
                  <a:pt x="69" y="71"/>
                  <a:pt x="69" y="71"/>
                  <a:pt x="69" y="71"/>
                </a:cubicBezTo>
                <a:cubicBezTo>
                  <a:pt x="69" y="48"/>
                  <a:pt x="69" y="48"/>
                  <a:pt x="69" y="48"/>
                </a:cubicBezTo>
                <a:cubicBezTo>
                  <a:pt x="84" y="48"/>
                  <a:pt x="84" y="48"/>
                  <a:pt x="84" y="48"/>
                </a:cubicBezTo>
                <a:cubicBezTo>
                  <a:pt x="84" y="71"/>
                  <a:pt x="84" y="71"/>
                  <a:pt x="84" y="71"/>
                </a:cubicBezTo>
                <a:cubicBezTo>
                  <a:pt x="104" y="71"/>
                  <a:pt x="104" y="71"/>
                  <a:pt x="104" y="71"/>
                </a:cubicBezTo>
                <a:lnTo>
                  <a:pt x="104" y="87"/>
                </a:lnTo>
                <a:close/>
                <a:moveTo>
                  <a:pt x="109" y="21"/>
                </a:moveTo>
                <a:cubicBezTo>
                  <a:pt x="107" y="21"/>
                  <a:pt x="107" y="21"/>
                  <a:pt x="107" y="21"/>
                </a:cubicBezTo>
                <a:cubicBezTo>
                  <a:pt x="107" y="21"/>
                  <a:pt x="107" y="21"/>
                  <a:pt x="106" y="21"/>
                </a:cubicBezTo>
                <a:cubicBezTo>
                  <a:pt x="105" y="21"/>
                  <a:pt x="104" y="22"/>
                  <a:pt x="104" y="23"/>
                </a:cubicBezTo>
                <a:cubicBezTo>
                  <a:pt x="103" y="24"/>
                  <a:pt x="103" y="25"/>
                  <a:pt x="104" y="26"/>
                </a:cubicBezTo>
                <a:cubicBezTo>
                  <a:pt x="49" y="26"/>
                  <a:pt x="49" y="26"/>
                  <a:pt x="49" y="26"/>
                </a:cubicBezTo>
                <a:cubicBezTo>
                  <a:pt x="50" y="25"/>
                  <a:pt x="50" y="24"/>
                  <a:pt x="49" y="23"/>
                </a:cubicBezTo>
                <a:cubicBezTo>
                  <a:pt x="48" y="22"/>
                  <a:pt x="47" y="21"/>
                  <a:pt x="46" y="21"/>
                </a:cubicBezTo>
                <a:cubicBezTo>
                  <a:pt x="43" y="21"/>
                  <a:pt x="43" y="21"/>
                  <a:pt x="43" y="21"/>
                </a:cubicBezTo>
                <a:cubicBezTo>
                  <a:pt x="43" y="7"/>
                  <a:pt x="43" y="7"/>
                  <a:pt x="43" y="7"/>
                </a:cubicBezTo>
                <a:cubicBezTo>
                  <a:pt x="109" y="7"/>
                  <a:pt x="109" y="7"/>
                  <a:pt x="109" y="7"/>
                </a:cubicBezTo>
                <a:lnTo>
                  <a:pt x="109" y="21"/>
                </a:lnTo>
                <a:close/>
              </a:path>
            </a:pathLst>
          </a:custGeom>
          <a:solidFill>
            <a:srgbClr val="D952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14" name="组合 113"/>
          <p:cNvGrpSpPr/>
          <p:nvPr/>
        </p:nvGrpSpPr>
        <p:grpSpPr>
          <a:xfrm>
            <a:off x="9197546" y="3235066"/>
            <a:ext cx="1510560" cy="1377673"/>
            <a:chOff x="2034617" y="5794885"/>
            <a:chExt cx="709417" cy="574632"/>
          </a:xfrm>
        </p:grpSpPr>
        <p:sp>
          <p:nvSpPr>
            <p:cNvPr id="115" name="Freeform 5012"/>
            <p:cNvSpPr/>
            <p:nvPr/>
          </p:nvSpPr>
          <p:spPr bwMode="auto">
            <a:xfrm>
              <a:off x="2133934" y="5965147"/>
              <a:ext cx="510782" cy="397273"/>
            </a:xfrm>
            <a:custGeom>
              <a:avLst/>
              <a:gdLst>
                <a:gd name="T0" fmla="*/ 91 w 100"/>
                <a:gd name="T1" fmla="*/ 43 h 78"/>
                <a:gd name="T2" fmla="*/ 9 w 100"/>
                <a:gd name="T3" fmla="*/ 43 h 78"/>
                <a:gd name="T4" fmla="*/ 9 w 100"/>
                <a:gd name="T5" fmla="*/ 0 h 78"/>
                <a:gd name="T6" fmla="*/ 0 w 100"/>
                <a:gd name="T7" fmla="*/ 5 h 78"/>
                <a:gd name="T8" fmla="*/ 0 w 100"/>
                <a:gd name="T9" fmla="*/ 73 h 78"/>
                <a:gd name="T10" fmla="*/ 4 w 100"/>
                <a:gd name="T11" fmla="*/ 78 h 78"/>
                <a:gd name="T12" fmla="*/ 96 w 100"/>
                <a:gd name="T13" fmla="*/ 78 h 78"/>
                <a:gd name="T14" fmla="*/ 100 w 100"/>
                <a:gd name="T15" fmla="*/ 73 h 78"/>
                <a:gd name="T16" fmla="*/ 100 w 100"/>
                <a:gd name="T17" fmla="*/ 5 h 78"/>
                <a:gd name="T18" fmla="*/ 91 w 100"/>
                <a:gd name="T19" fmla="*/ 0 h 78"/>
                <a:gd name="T20" fmla="*/ 91 w 100"/>
                <a:gd name="T21"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78">
                  <a:moveTo>
                    <a:pt x="91" y="43"/>
                  </a:moveTo>
                  <a:cubicBezTo>
                    <a:pt x="9" y="43"/>
                    <a:pt x="9" y="43"/>
                    <a:pt x="9" y="43"/>
                  </a:cubicBezTo>
                  <a:cubicBezTo>
                    <a:pt x="9" y="0"/>
                    <a:pt x="9" y="0"/>
                    <a:pt x="9" y="0"/>
                  </a:cubicBezTo>
                  <a:cubicBezTo>
                    <a:pt x="6" y="3"/>
                    <a:pt x="3" y="4"/>
                    <a:pt x="0" y="5"/>
                  </a:cubicBezTo>
                  <a:cubicBezTo>
                    <a:pt x="0" y="73"/>
                    <a:pt x="0" y="73"/>
                    <a:pt x="0" y="73"/>
                  </a:cubicBezTo>
                  <a:cubicBezTo>
                    <a:pt x="0" y="76"/>
                    <a:pt x="2" y="78"/>
                    <a:pt x="4" y="78"/>
                  </a:cubicBezTo>
                  <a:cubicBezTo>
                    <a:pt x="96" y="78"/>
                    <a:pt x="96" y="78"/>
                    <a:pt x="96" y="78"/>
                  </a:cubicBezTo>
                  <a:cubicBezTo>
                    <a:pt x="98" y="78"/>
                    <a:pt x="100" y="76"/>
                    <a:pt x="100" y="73"/>
                  </a:cubicBezTo>
                  <a:cubicBezTo>
                    <a:pt x="100" y="5"/>
                    <a:pt x="100" y="5"/>
                    <a:pt x="100" y="5"/>
                  </a:cubicBezTo>
                  <a:cubicBezTo>
                    <a:pt x="97" y="4"/>
                    <a:pt x="94" y="2"/>
                    <a:pt x="91" y="0"/>
                  </a:cubicBezTo>
                  <a:cubicBezTo>
                    <a:pt x="91" y="43"/>
                    <a:pt x="91" y="43"/>
                    <a:pt x="91" y="43"/>
                  </a:cubicBezTo>
                </a:path>
              </a:pathLst>
            </a:cu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5013"/>
            <p:cNvSpPr/>
            <p:nvPr/>
          </p:nvSpPr>
          <p:spPr bwMode="auto">
            <a:xfrm>
              <a:off x="2133934" y="5794885"/>
              <a:ext cx="510782" cy="49661"/>
            </a:xfrm>
            <a:custGeom>
              <a:avLst/>
              <a:gdLst>
                <a:gd name="T0" fmla="*/ 99 w 100"/>
                <a:gd name="T1" fmla="*/ 9 h 9"/>
                <a:gd name="T2" fmla="*/ 100 w 100"/>
                <a:gd name="T3" fmla="*/ 9 h 9"/>
                <a:gd name="T4" fmla="*/ 100 w 100"/>
                <a:gd name="T5" fmla="*/ 4 h 9"/>
                <a:gd name="T6" fmla="*/ 96 w 100"/>
                <a:gd name="T7" fmla="*/ 0 h 9"/>
                <a:gd name="T8" fmla="*/ 4 w 100"/>
                <a:gd name="T9" fmla="*/ 0 h 9"/>
                <a:gd name="T10" fmla="*/ 0 w 100"/>
                <a:gd name="T11" fmla="*/ 4 h 9"/>
                <a:gd name="T12" fmla="*/ 0 w 100"/>
                <a:gd name="T13" fmla="*/ 9 h 9"/>
                <a:gd name="T14" fmla="*/ 2 w 100"/>
                <a:gd name="T15" fmla="*/ 9 h 9"/>
                <a:gd name="T16" fmla="*/ 99 w 100"/>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9">
                  <a:moveTo>
                    <a:pt x="99" y="9"/>
                  </a:moveTo>
                  <a:cubicBezTo>
                    <a:pt x="99" y="9"/>
                    <a:pt x="100" y="9"/>
                    <a:pt x="100" y="9"/>
                  </a:cubicBezTo>
                  <a:cubicBezTo>
                    <a:pt x="100" y="4"/>
                    <a:pt x="100" y="4"/>
                    <a:pt x="100" y="4"/>
                  </a:cubicBezTo>
                  <a:cubicBezTo>
                    <a:pt x="100" y="2"/>
                    <a:pt x="98" y="0"/>
                    <a:pt x="96" y="0"/>
                  </a:cubicBezTo>
                  <a:cubicBezTo>
                    <a:pt x="4" y="0"/>
                    <a:pt x="4" y="0"/>
                    <a:pt x="4" y="0"/>
                  </a:cubicBezTo>
                  <a:cubicBezTo>
                    <a:pt x="2" y="0"/>
                    <a:pt x="0" y="2"/>
                    <a:pt x="0" y="4"/>
                  </a:cubicBezTo>
                  <a:cubicBezTo>
                    <a:pt x="0" y="9"/>
                    <a:pt x="0" y="9"/>
                    <a:pt x="0" y="9"/>
                  </a:cubicBezTo>
                  <a:cubicBezTo>
                    <a:pt x="0" y="9"/>
                    <a:pt x="1" y="9"/>
                    <a:pt x="2" y="9"/>
                  </a:cubicBezTo>
                  <a:cubicBezTo>
                    <a:pt x="99" y="9"/>
                    <a:pt x="99" y="9"/>
                    <a:pt x="99" y="9"/>
                  </a:cubicBezTo>
                </a:path>
              </a:pathLst>
            </a:custGeom>
            <a:solidFill>
              <a:srgbClr val="F2CE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5014"/>
            <p:cNvSpPr/>
            <p:nvPr/>
          </p:nvSpPr>
          <p:spPr bwMode="auto">
            <a:xfrm>
              <a:off x="2034617" y="5837454"/>
              <a:ext cx="709417" cy="219923"/>
            </a:xfrm>
            <a:custGeom>
              <a:avLst/>
              <a:gdLst>
                <a:gd name="T0" fmla="*/ 120 w 139"/>
                <a:gd name="T1" fmla="*/ 0 h 43"/>
                <a:gd name="T2" fmla="*/ 112 w 139"/>
                <a:gd name="T3" fmla="*/ 0 h 43"/>
                <a:gd name="T4" fmla="*/ 26 w 139"/>
                <a:gd name="T5" fmla="*/ 0 h 43"/>
                <a:gd name="T6" fmla="*/ 19 w 139"/>
                <a:gd name="T7" fmla="*/ 0 h 43"/>
                <a:gd name="T8" fmla="*/ 0 w 139"/>
                <a:gd name="T9" fmla="*/ 26 h 43"/>
                <a:gd name="T10" fmla="*/ 14 w 139"/>
                <a:gd name="T11" fmla="*/ 43 h 43"/>
                <a:gd name="T12" fmla="*/ 18 w 139"/>
                <a:gd name="T13" fmla="*/ 42 h 43"/>
                <a:gd name="T14" fmla="*/ 18 w 139"/>
                <a:gd name="T15" fmla="*/ 42 h 43"/>
                <a:gd name="T16" fmla="*/ 20 w 139"/>
                <a:gd name="T17" fmla="*/ 41 h 43"/>
                <a:gd name="T18" fmla="*/ 20 w 139"/>
                <a:gd name="T19" fmla="*/ 41 h 43"/>
                <a:gd name="T20" fmla="*/ 21 w 139"/>
                <a:gd name="T21" fmla="*/ 40 h 43"/>
                <a:gd name="T22" fmla="*/ 21 w 139"/>
                <a:gd name="T23" fmla="*/ 40 h 43"/>
                <a:gd name="T24" fmla="*/ 26 w 139"/>
                <a:gd name="T25" fmla="*/ 35 h 43"/>
                <a:gd name="T26" fmla="*/ 26 w 139"/>
                <a:gd name="T27" fmla="*/ 35 h 43"/>
                <a:gd name="T28" fmla="*/ 26 w 139"/>
                <a:gd name="T29" fmla="*/ 33 h 43"/>
                <a:gd name="T30" fmla="*/ 26 w 139"/>
                <a:gd name="T31" fmla="*/ 33 h 43"/>
                <a:gd name="T32" fmla="*/ 28 w 139"/>
                <a:gd name="T33" fmla="*/ 26 h 43"/>
                <a:gd name="T34" fmla="*/ 42 w 139"/>
                <a:gd name="T35" fmla="*/ 43 h 43"/>
                <a:gd name="T36" fmla="*/ 55 w 139"/>
                <a:gd name="T37" fmla="*/ 26 h 43"/>
                <a:gd name="T38" fmla="*/ 69 w 139"/>
                <a:gd name="T39" fmla="*/ 43 h 43"/>
                <a:gd name="T40" fmla="*/ 83 w 139"/>
                <a:gd name="T41" fmla="*/ 26 h 43"/>
                <a:gd name="T42" fmla="*/ 97 w 139"/>
                <a:gd name="T43" fmla="*/ 43 h 43"/>
                <a:gd name="T44" fmla="*/ 111 w 139"/>
                <a:gd name="T45" fmla="*/ 26 h 43"/>
                <a:gd name="T46" fmla="*/ 113 w 139"/>
                <a:gd name="T47" fmla="*/ 34 h 43"/>
                <a:gd name="T48" fmla="*/ 113 w 139"/>
                <a:gd name="T49" fmla="*/ 34 h 43"/>
                <a:gd name="T50" fmla="*/ 114 w 139"/>
                <a:gd name="T51" fmla="*/ 36 h 43"/>
                <a:gd name="T52" fmla="*/ 114 w 139"/>
                <a:gd name="T53" fmla="*/ 36 h 43"/>
                <a:gd name="T54" fmla="*/ 115 w 139"/>
                <a:gd name="T55" fmla="*/ 37 h 43"/>
                <a:gd name="T56" fmla="*/ 115 w 139"/>
                <a:gd name="T57" fmla="*/ 37 h 43"/>
                <a:gd name="T58" fmla="*/ 116 w 139"/>
                <a:gd name="T59" fmla="*/ 39 h 43"/>
                <a:gd name="T60" fmla="*/ 116 w 139"/>
                <a:gd name="T61" fmla="*/ 39 h 43"/>
                <a:gd name="T62" fmla="*/ 120 w 139"/>
                <a:gd name="T63" fmla="*/ 42 h 43"/>
                <a:gd name="T64" fmla="*/ 120 w 139"/>
                <a:gd name="T65" fmla="*/ 42 h 43"/>
                <a:gd name="T66" fmla="*/ 122 w 139"/>
                <a:gd name="T67" fmla="*/ 42 h 43"/>
                <a:gd name="T68" fmla="*/ 122 w 139"/>
                <a:gd name="T69" fmla="*/ 42 h 43"/>
                <a:gd name="T70" fmla="*/ 125 w 139"/>
                <a:gd name="T71" fmla="*/ 43 h 43"/>
                <a:gd name="T72" fmla="*/ 139 w 139"/>
                <a:gd name="T73" fmla="*/ 26 h 43"/>
                <a:gd name="T74" fmla="*/ 120 w 139"/>
                <a:gd name="T7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43">
                  <a:moveTo>
                    <a:pt x="120" y="0"/>
                  </a:moveTo>
                  <a:cubicBezTo>
                    <a:pt x="112" y="0"/>
                    <a:pt x="112" y="0"/>
                    <a:pt x="112" y="0"/>
                  </a:cubicBezTo>
                  <a:cubicBezTo>
                    <a:pt x="26" y="0"/>
                    <a:pt x="26" y="0"/>
                    <a:pt x="26" y="0"/>
                  </a:cubicBezTo>
                  <a:cubicBezTo>
                    <a:pt x="19" y="0"/>
                    <a:pt x="19" y="0"/>
                    <a:pt x="19" y="0"/>
                  </a:cubicBezTo>
                  <a:cubicBezTo>
                    <a:pt x="0" y="26"/>
                    <a:pt x="0" y="26"/>
                    <a:pt x="0" y="26"/>
                  </a:cubicBezTo>
                  <a:cubicBezTo>
                    <a:pt x="0" y="35"/>
                    <a:pt x="6" y="43"/>
                    <a:pt x="14" y="43"/>
                  </a:cubicBezTo>
                  <a:cubicBezTo>
                    <a:pt x="15" y="43"/>
                    <a:pt x="17" y="42"/>
                    <a:pt x="18" y="42"/>
                  </a:cubicBezTo>
                  <a:cubicBezTo>
                    <a:pt x="18" y="42"/>
                    <a:pt x="18" y="42"/>
                    <a:pt x="18" y="42"/>
                  </a:cubicBezTo>
                  <a:cubicBezTo>
                    <a:pt x="19" y="42"/>
                    <a:pt x="19" y="41"/>
                    <a:pt x="20" y="41"/>
                  </a:cubicBezTo>
                  <a:cubicBezTo>
                    <a:pt x="20" y="41"/>
                    <a:pt x="20" y="41"/>
                    <a:pt x="20" y="41"/>
                  </a:cubicBezTo>
                  <a:cubicBezTo>
                    <a:pt x="20" y="41"/>
                    <a:pt x="21" y="40"/>
                    <a:pt x="21" y="40"/>
                  </a:cubicBezTo>
                  <a:cubicBezTo>
                    <a:pt x="21" y="40"/>
                    <a:pt x="21" y="40"/>
                    <a:pt x="21" y="40"/>
                  </a:cubicBezTo>
                  <a:cubicBezTo>
                    <a:pt x="23" y="39"/>
                    <a:pt x="25" y="37"/>
                    <a:pt x="26" y="35"/>
                  </a:cubicBezTo>
                  <a:cubicBezTo>
                    <a:pt x="26" y="35"/>
                    <a:pt x="26" y="35"/>
                    <a:pt x="26" y="35"/>
                  </a:cubicBezTo>
                  <a:cubicBezTo>
                    <a:pt x="26" y="34"/>
                    <a:pt x="26" y="33"/>
                    <a:pt x="26" y="33"/>
                  </a:cubicBezTo>
                  <a:cubicBezTo>
                    <a:pt x="26" y="33"/>
                    <a:pt x="26" y="33"/>
                    <a:pt x="26" y="33"/>
                  </a:cubicBezTo>
                  <a:cubicBezTo>
                    <a:pt x="27" y="31"/>
                    <a:pt x="28" y="28"/>
                    <a:pt x="28" y="26"/>
                  </a:cubicBezTo>
                  <a:cubicBezTo>
                    <a:pt x="28" y="35"/>
                    <a:pt x="34" y="43"/>
                    <a:pt x="42" y="43"/>
                  </a:cubicBezTo>
                  <a:cubicBezTo>
                    <a:pt x="49" y="43"/>
                    <a:pt x="55" y="35"/>
                    <a:pt x="55" y="26"/>
                  </a:cubicBezTo>
                  <a:cubicBezTo>
                    <a:pt x="55" y="35"/>
                    <a:pt x="62" y="43"/>
                    <a:pt x="69" y="43"/>
                  </a:cubicBezTo>
                  <a:cubicBezTo>
                    <a:pt x="77" y="43"/>
                    <a:pt x="83" y="35"/>
                    <a:pt x="83" y="26"/>
                  </a:cubicBezTo>
                  <a:cubicBezTo>
                    <a:pt x="83" y="35"/>
                    <a:pt x="89" y="43"/>
                    <a:pt x="97" y="43"/>
                  </a:cubicBezTo>
                  <a:cubicBezTo>
                    <a:pt x="105" y="43"/>
                    <a:pt x="111" y="35"/>
                    <a:pt x="111" y="26"/>
                  </a:cubicBezTo>
                  <a:cubicBezTo>
                    <a:pt x="111" y="29"/>
                    <a:pt x="112" y="32"/>
                    <a:pt x="113" y="34"/>
                  </a:cubicBezTo>
                  <a:cubicBezTo>
                    <a:pt x="113" y="34"/>
                    <a:pt x="113" y="34"/>
                    <a:pt x="113" y="34"/>
                  </a:cubicBezTo>
                  <a:cubicBezTo>
                    <a:pt x="113" y="35"/>
                    <a:pt x="113" y="35"/>
                    <a:pt x="114" y="36"/>
                  </a:cubicBezTo>
                  <a:cubicBezTo>
                    <a:pt x="114" y="36"/>
                    <a:pt x="114" y="36"/>
                    <a:pt x="114" y="36"/>
                  </a:cubicBezTo>
                  <a:cubicBezTo>
                    <a:pt x="114" y="36"/>
                    <a:pt x="114" y="37"/>
                    <a:pt x="115" y="37"/>
                  </a:cubicBezTo>
                  <a:cubicBezTo>
                    <a:pt x="115" y="37"/>
                    <a:pt x="115" y="37"/>
                    <a:pt x="115" y="37"/>
                  </a:cubicBezTo>
                  <a:cubicBezTo>
                    <a:pt x="115" y="38"/>
                    <a:pt x="116" y="38"/>
                    <a:pt x="116" y="39"/>
                  </a:cubicBezTo>
                  <a:cubicBezTo>
                    <a:pt x="116" y="39"/>
                    <a:pt x="116" y="39"/>
                    <a:pt x="116" y="39"/>
                  </a:cubicBezTo>
                  <a:cubicBezTo>
                    <a:pt x="117" y="40"/>
                    <a:pt x="119" y="41"/>
                    <a:pt x="120" y="42"/>
                  </a:cubicBezTo>
                  <a:cubicBezTo>
                    <a:pt x="120" y="42"/>
                    <a:pt x="120" y="42"/>
                    <a:pt x="120" y="42"/>
                  </a:cubicBezTo>
                  <a:cubicBezTo>
                    <a:pt x="121" y="42"/>
                    <a:pt x="121" y="42"/>
                    <a:pt x="122" y="42"/>
                  </a:cubicBezTo>
                  <a:cubicBezTo>
                    <a:pt x="122" y="42"/>
                    <a:pt x="122" y="42"/>
                    <a:pt x="122" y="42"/>
                  </a:cubicBezTo>
                  <a:cubicBezTo>
                    <a:pt x="123" y="43"/>
                    <a:pt x="124" y="43"/>
                    <a:pt x="125" y="43"/>
                  </a:cubicBezTo>
                  <a:cubicBezTo>
                    <a:pt x="133" y="43"/>
                    <a:pt x="139" y="35"/>
                    <a:pt x="139" y="26"/>
                  </a:cubicBezTo>
                  <a:cubicBezTo>
                    <a:pt x="120" y="0"/>
                    <a:pt x="120" y="0"/>
                    <a:pt x="120" y="0"/>
                  </a:cubicBezTo>
                </a:path>
              </a:pathLst>
            </a:custGeom>
            <a:solidFill>
              <a:srgbClr val="EA7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5015"/>
            <p:cNvSpPr/>
            <p:nvPr/>
          </p:nvSpPr>
          <p:spPr bwMode="auto">
            <a:xfrm>
              <a:off x="2133934" y="6341141"/>
              <a:ext cx="148981" cy="21283"/>
            </a:xfrm>
            <a:custGeom>
              <a:avLst/>
              <a:gdLst>
                <a:gd name="T0" fmla="*/ 0 w 30"/>
                <a:gd name="T1" fmla="*/ 0 h 5"/>
                <a:gd name="T2" fmla="*/ 0 w 30"/>
                <a:gd name="T3" fmla="*/ 0 h 5"/>
                <a:gd name="T4" fmla="*/ 4 w 30"/>
                <a:gd name="T5" fmla="*/ 5 h 5"/>
                <a:gd name="T6" fmla="*/ 30 w 30"/>
                <a:gd name="T7" fmla="*/ 5 h 5"/>
                <a:gd name="T8" fmla="*/ 30 w 30"/>
                <a:gd name="T9" fmla="*/ 5 h 5"/>
                <a:gd name="T10" fmla="*/ 4 w 30"/>
                <a:gd name="T11" fmla="*/ 5 h 5"/>
                <a:gd name="T12" fmla="*/ 0 w 3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0" h="5">
                  <a:moveTo>
                    <a:pt x="0" y="0"/>
                  </a:moveTo>
                  <a:cubicBezTo>
                    <a:pt x="0" y="0"/>
                    <a:pt x="0" y="0"/>
                    <a:pt x="0" y="0"/>
                  </a:cubicBezTo>
                  <a:cubicBezTo>
                    <a:pt x="0" y="3"/>
                    <a:pt x="2" y="5"/>
                    <a:pt x="4" y="5"/>
                  </a:cubicBezTo>
                  <a:cubicBezTo>
                    <a:pt x="30" y="5"/>
                    <a:pt x="30" y="5"/>
                    <a:pt x="30" y="5"/>
                  </a:cubicBezTo>
                  <a:cubicBezTo>
                    <a:pt x="30" y="5"/>
                    <a:pt x="30" y="5"/>
                    <a:pt x="30" y="5"/>
                  </a:cubicBezTo>
                  <a:cubicBezTo>
                    <a:pt x="4" y="5"/>
                    <a:pt x="4" y="5"/>
                    <a:pt x="4" y="5"/>
                  </a:cubicBezTo>
                  <a:cubicBezTo>
                    <a:pt x="2" y="5"/>
                    <a:pt x="0" y="3"/>
                    <a:pt x="0" y="0"/>
                  </a:cubicBezTo>
                </a:path>
              </a:pathLst>
            </a:custGeom>
            <a:solidFill>
              <a:srgbClr val="373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5016"/>
            <p:cNvSpPr/>
            <p:nvPr/>
          </p:nvSpPr>
          <p:spPr bwMode="auto">
            <a:xfrm>
              <a:off x="2133934" y="6185070"/>
              <a:ext cx="326331" cy="177359"/>
            </a:xfrm>
            <a:custGeom>
              <a:avLst/>
              <a:gdLst>
                <a:gd name="T0" fmla="*/ 65 w 65"/>
                <a:gd name="T1" fmla="*/ 0 h 35"/>
                <a:gd name="T2" fmla="*/ 17 w 65"/>
                <a:gd name="T3" fmla="*/ 0 h 35"/>
                <a:gd name="T4" fmla="*/ 0 w 65"/>
                <a:gd name="T5" fmla="*/ 17 h 35"/>
                <a:gd name="T6" fmla="*/ 0 w 65"/>
                <a:gd name="T7" fmla="*/ 30 h 35"/>
                <a:gd name="T8" fmla="*/ 4 w 65"/>
                <a:gd name="T9" fmla="*/ 35 h 35"/>
                <a:gd name="T10" fmla="*/ 30 w 65"/>
                <a:gd name="T11" fmla="*/ 35 h 35"/>
                <a:gd name="T12" fmla="*/ 65 w 6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65" h="35">
                  <a:moveTo>
                    <a:pt x="65" y="0"/>
                  </a:moveTo>
                  <a:cubicBezTo>
                    <a:pt x="17" y="0"/>
                    <a:pt x="17" y="0"/>
                    <a:pt x="17" y="0"/>
                  </a:cubicBezTo>
                  <a:cubicBezTo>
                    <a:pt x="0" y="17"/>
                    <a:pt x="0" y="17"/>
                    <a:pt x="0" y="17"/>
                  </a:cubicBezTo>
                  <a:cubicBezTo>
                    <a:pt x="0" y="30"/>
                    <a:pt x="0" y="30"/>
                    <a:pt x="0" y="30"/>
                  </a:cubicBezTo>
                  <a:cubicBezTo>
                    <a:pt x="0" y="33"/>
                    <a:pt x="2" y="35"/>
                    <a:pt x="4" y="35"/>
                  </a:cubicBezTo>
                  <a:cubicBezTo>
                    <a:pt x="30" y="35"/>
                    <a:pt x="30" y="35"/>
                    <a:pt x="30" y="35"/>
                  </a:cubicBezTo>
                  <a:cubicBezTo>
                    <a:pt x="65" y="0"/>
                    <a:pt x="65" y="0"/>
                    <a:pt x="65" y="0"/>
                  </a:cubicBezTo>
                </a:path>
              </a:pathLst>
            </a:custGeom>
            <a:solidFill>
              <a:srgbClr val="CAC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5017"/>
            <p:cNvSpPr>
              <a:spLocks noChangeArrowheads="1"/>
            </p:cNvSpPr>
            <p:nvPr/>
          </p:nvSpPr>
          <p:spPr bwMode="auto">
            <a:xfrm>
              <a:off x="2368044" y="6362420"/>
              <a:ext cx="241202" cy="7097"/>
            </a:xfrm>
            <a:prstGeom prst="rect">
              <a:avLst/>
            </a:prstGeom>
            <a:solidFill>
              <a:srgbClr val="3737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1" name="Rectangle 5018"/>
            <p:cNvSpPr>
              <a:spLocks noChangeArrowheads="1"/>
            </p:cNvSpPr>
            <p:nvPr/>
          </p:nvSpPr>
          <p:spPr bwMode="auto">
            <a:xfrm>
              <a:off x="2368044" y="6362420"/>
              <a:ext cx="241202" cy="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2" name="Freeform 5019"/>
            <p:cNvSpPr/>
            <p:nvPr/>
          </p:nvSpPr>
          <p:spPr bwMode="auto">
            <a:xfrm>
              <a:off x="2368044" y="6085750"/>
              <a:ext cx="276674" cy="276674"/>
            </a:xfrm>
            <a:custGeom>
              <a:avLst/>
              <a:gdLst>
                <a:gd name="T0" fmla="*/ 39 w 39"/>
                <a:gd name="T1" fmla="*/ 0 h 39"/>
                <a:gd name="T2" fmla="*/ 32 w 39"/>
                <a:gd name="T3" fmla="*/ 7 h 39"/>
                <a:gd name="T4" fmla="*/ 32 w 39"/>
                <a:gd name="T5" fmla="*/ 14 h 39"/>
                <a:gd name="T6" fmla="*/ 26 w 39"/>
                <a:gd name="T7" fmla="*/ 14 h 39"/>
                <a:gd name="T8" fmla="*/ 0 w 39"/>
                <a:gd name="T9" fmla="*/ 39 h 39"/>
                <a:gd name="T10" fmla="*/ 34 w 39"/>
                <a:gd name="T11" fmla="*/ 39 h 39"/>
                <a:gd name="T12" fmla="*/ 39 w 39"/>
                <a:gd name="T13" fmla="*/ 35 h 39"/>
                <a:gd name="T14" fmla="*/ 39 w 39"/>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39" y="0"/>
                  </a:moveTo>
                  <a:lnTo>
                    <a:pt x="32" y="7"/>
                  </a:lnTo>
                  <a:lnTo>
                    <a:pt x="32" y="14"/>
                  </a:lnTo>
                  <a:lnTo>
                    <a:pt x="26" y="14"/>
                  </a:lnTo>
                  <a:lnTo>
                    <a:pt x="0" y="39"/>
                  </a:lnTo>
                  <a:lnTo>
                    <a:pt x="34" y="39"/>
                  </a:lnTo>
                  <a:lnTo>
                    <a:pt x="39" y="35"/>
                  </a:lnTo>
                  <a:lnTo>
                    <a:pt x="39" y="0"/>
                  </a:lnTo>
                  <a:close/>
                </a:path>
              </a:pathLst>
            </a:custGeom>
            <a:solidFill>
              <a:srgbClr val="CAC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5020"/>
            <p:cNvSpPr/>
            <p:nvPr/>
          </p:nvSpPr>
          <p:spPr bwMode="auto">
            <a:xfrm>
              <a:off x="2368044" y="6085750"/>
              <a:ext cx="276674" cy="276674"/>
            </a:xfrm>
            <a:custGeom>
              <a:avLst/>
              <a:gdLst>
                <a:gd name="T0" fmla="*/ 39 w 39"/>
                <a:gd name="T1" fmla="*/ 0 h 39"/>
                <a:gd name="T2" fmla="*/ 32 w 39"/>
                <a:gd name="T3" fmla="*/ 7 h 39"/>
                <a:gd name="T4" fmla="*/ 32 w 39"/>
                <a:gd name="T5" fmla="*/ 14 h 39"/>
                <a:gd name="T6" fmla="*/ 26 w 39"/>
                <a:gd name="T7" fmla="*/ 14 h 39"/>
                <a:gd name="T8" fmla="*/ 0 w 39"/>
                <a:gd name="T9" fmla="*/ 39 h 39"/>
                <a:gd name="T10" fmla="*/ 34 w 39"/>
                <a:gd name="T11" fmla="*/ 39 h 39"/>
                <a:gd name="T12" fmla="*/ 39 w 39"/>
                <a:gd name="T13" fmla="*/ 35 h 39"/>
                <a:gd name="T14" fmla="*/ 39 w 39"/>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39" y="0"/>
                  </a:moveTo>
                  <a:lnTo>
                    <a:pt x="32" y="7"/>
                  </a:lnTo>
                  <a:lnTo>
                    <a:pt x="32" y="14"/>
                  </a:lnTo>
                  <a:lnTo>
                    <a:pt x="26" y="14"/>
                  </a:lnTo>
                  <a:lnTo>
                    <a:pt x="0" y="39"/>
                  </a:lnTo>
                  <a:lnTo>
                    <a:pt x="34" y="39"/>
                  </a:lnTo>
                  <a:lnTo>
                    <a:pt x="39" y="35"/>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5021"/>
            <p:cNvSpPr/>
            <p:nvPr/>
          </p:nvSpPr>
          <p:spPr bwMode="auto">
            <a:xfrm>
              <a:off x="2602147" y="5972244"/>
              <a:ext cx="141882" cy="85129"/>
            </a:xfrm>
            <a:custGeom>
              <a:avLst/>
              <a:gdLst>
                <a:gd name="T0" fmla="*/ 28 w 28"/>
                <a:gd name="T1" fmla="*/ 0 h 17"/>
                <a:gd name="T2" fmla="*/ 0 w 28"/>
                <a:gd name="T3" fmla="*/ 0 h 17"/>
                <a:gd name="T4" fmla="*/ 2 w 28"/>
                <a:gd name="T5" fmla="*/ 8 h 17"/>
                <a:gd name="T6" fmla="*/ 2 w 28"/>
                <a:gd name="T7" fmla="*/ 8 h 17"/>
                <a:gd name="T8" fmla="*/ 3 w 28"/>
                <a:gd name="T9" fmla="*/ 10 h 17"/>
                <a:gd name="T10" fmla="*/ 3 w 28"/>
                <a:gd name="T11" fmla="*/ 10 h 17"/>
                <a:gd name="T12" fmla="*/ 4 w 28"/>
                <a:gd name="T13" fmla="*/ 11 h 17"/>
                <a:gd name="T14" fmla="*/ 4 w 28"/>
                <a:gd name="T15" fmla="*/ 11 h 17"/>
                <a:gd name="T16" fmla="*/ 5 w 28"/>
                <a:gd name="T17" fmla="*/ 13 h 17"/>
                <a:gd name="T18" fmla="*/ 5 w 28"/>
                <a:gd name="T19" fmla="*/ 13 h 17"/>
                <a:gd name="T20" fmla="*/ 9 w 28"/>
                <a:gd name="T21" fmla="*/ 16 h 17"/>
                <a:gd name="T22" fmla="*/ 9 w 28"/>
                <a:gd name="T23" fmla="*/ 16 h 17"/>
                <a:gd name="T24" fmla="*/ 11 w 28"/>
                <a:gd name="T25" fmla="*/ 16 h 17"/>
                <a:gd name="T26" fmla="*/ 11 w 28"/>
                <a:gd name="T27" fmla="*/ 16 h 17"/>
                <a:gd name="T28" fmla="*/ 14 w 28"/>
                <a:gd name="T29" fmla="*/ 17 h 17"/>
                <a:gd name="T30" fmla="*/ 28 w 2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7">
                  <a:moveTo>
                    <a:pt x="28" y="0"/>
                  </a:moveTo>
                  <a:cubicBezTo>
                    <a:pt x="0" y="0"/>
                    <a:pt x="0" y="0"/>
                    <a:pt x="0" y="0"/>
                  </a:cubicBezTo>
                  <a:cubicBezTo>
                    <a:pt x="0" y="3"/>
                    <a:pt x="1" y="6"/>
                    <a:pt x="2" y="8"/>
                  </a:cubicBezTo>
                  <a:cubicBezTo>
                    <a:pt x="2" y="8"/>
                    <a:pt x="2" y="8"/>
                    <a:pt x="2" y="8"/>
                  </a:cubicBezTo>
                  <a:cubicBezTo>
                    <a:pt x="2" y="9"/>
                    <a:pt x="2" y="9"/>
                    <a:pt x="3" y="10"/>
                  </a:cubicBezTo>
                  <a:cubicBezTo>
                    <a:pt x="3" y="10"/>
                    <a:pt x="3" y="10"/>
                    <a:pt x="3" y="10"/>
                  </a:cubicBezTo>
                  <a:cubicBezTo>
                    <a:pt x="3" y="10"/>
                    <a:pt x="3" y="11"/>
                    <a:pt x="4" y="11"/>
                  </a:cubicBezTo>
                  <a:cubicBezTo>
                    <a:pt x="4" y="11"/>
                    <a:pt x="4" y="11"/>
                    <a:pt x="4" y="11"/>
                  </a:cubicBezTo>
                  <a:cubicBezTo>
                    <a:pt x="4" y="12"/>
                    <a:pt x="5" y="12"/>
                    <a:pt x="5" y="13"/>
                  </a:cubicBezTo>
                  <a:cubicBezTo>
                    <a:pt x="5" y="13"/>
                    <a:pt x="5" y="13"/>
                    <a:pt x="5" y="13"/>
                  </a:cubicBezTo>
                  <a:cubicBezTo>
                    <a:pt x="6" y="14"/>
                    <a:pt x="8" y="15"/>
                    <a:pt x="9" y="16"/>
                  </a:cubicBezTo>
                  <a:cubicBezTo>
                    <a:pt x="9" y="16"/>
                    <a:pt x="9" y="16"/>
                    <a:pt x="9" y="16"/>
                  </a:cubicBezTo>
                  <a:cubicBezTo>
                    <a:pt x="10" y="16"/>
                    <a:pt x="10" y="16"/>
                    <a:pt x="11" y="16"/>
                  </a:cubicBezTo>
                  <a:cubicBezTo>
                    <a:pt x="11" y="16"/>
                    <a:pt x="11" y="16"/>
                    <a:pt x="11" y="16"/>
                  </a:cubicBezTo>
                  <a:cubicBezTo>
                    <a:pt x="12" y="17"/>
                    <a:pt x="13" y="17"/>
                    <a:pt x="14" y="17"/>
                  </a:cubicBezTo>
                  <a:cubicBezTo>
                    <a:pt x="22" y="17"/>
                    <a:pt x="28" y="9"/>
                    <a:pt x="28" y="0"/>
                  </a:cubicBezTo>
                </a:path>
              </a:pathLst>
            </a:custGeom>
            <a:solidFill>
              <a:srgbClr val="CA69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5022"/>
            <p:cNvSpPr/>
            <p:nvPr/>
          </p:nvSpPr>
          <p:spPr bwMode="auto">
            <a:xfrm>
              <a:off x="2034617" y="5972244"/>
              <a:ext cx="141882" cy="85129"/>
            </a:xfrm>
            <a:custGeom>
              <a:avLst/>
              <a:gdLst>
                <a:gd name="T0" fmla="*/ 28 w 28"/>
                <a:gd name="T1" fmla="*/ 0 h 17"/>
                <a:gd name="T2" fmla="*/ 0 w 28"/>
                <a:gd name="T3" fmla="*/ 0 h 17"/>
                <a:gd name="T4" fmla="*/ 14 w 28"/>
                <a:gd name="T5" fmla="*/ 17 h 17"/>
                <a:gd name="T6" fmla="*/ 18 w 28"/>
                <a:gd name="T7" fmla="*/ 16 h 17"/>
                <a:gd name="T8" fmla="*/ 18 w 28"/>
                <a:gd name="T9" fmla="*/ 16 h 17"/>
                <a:gd name="T10" fmla="*/ 20 w 28"/>
                <a:gd name="T11" fmla="*/ 15 h 17"/>
                <a:gd name="T12" fmla="*/ 20 w 28"/>
                <a:gd name="T13" fmla="*/ 15 h 17"/>
                <a:gd name="T14" fmla="*/ 21 w 28"/>
                <a:gd name="T15" fmla="*/ 14 h 17"/>
                <a:gd name="T16" fmla="*/ 21 w 28"/>
                <a:gd name="T17" fmla="*/ 14 h 17"/>
                <a:gd name="T18" fmla="*/ 26 w 28"/>
                <a:gd name="T19" fmla="*/ 9 h 17"/>
                <a:gd name="T20" fmla="*/ 26 w 28"/>
                <a:gd name="T21" fmla="*/ 9 h 17"/>
                <a:gd name="T22" fmla="*/ 26 w 28"/>
                <a:gd name="T23" fmla="*/ 7 h 17"/>
                <a:gd name="T24" fmla="*/ 26 w 28"/>
                <a:gd name="T25" fmla="*/ 7 h 17"/>
                <a:gd name="T26" fmla="*/ 28 w 2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7">
                  <a:moveTo>
                    <a:pt x="28" y="0"/>
                  </a:moveTo>
                  <a:cubicBezTo>
                    <a:pt x="0" y="0"/>
                    <a:pt x="0" y="0"/>
                    <a:pt x="0" y="0"/>
                  </a:cubicBezTo>
                  <a:cubicBezTo>
                    <a:pt x="0" y="9"/>
                    <a:pt x="6" y="17"/>
                    <a:pt x="14" y="17"/>
                  </a:cubicBezTo>
                  <a:cubicBezTo>
                    <a:pt x="15" y="17"/>
                    <a:pt x="17" y="16"/>
                    <a:pt x="18" y="16"/>
                  </a:cubicBezTo>
                  <a:cubicBezTo>
                    <a:pt x="18" y="16"/>
                    <a:pt x="18" y="16"/>
                    <a:pt x="18" y="16"/>
                  </a:cubicBezTo>
                  <a:cubicBezTo>
                    <a:pt x="19" y="16"/>
                    <a:pt x="19" y="15"/>
                    <a:pt x="20" y="15"/>
                  </a:cubicBezTo>
                  <a:cubicBezTo>
                    <a:pt x="20" y="15"/>
                    <a:pt x="20" y="15"/>
                    <a:pt x="20" y="15"/>
                  </a:cubicBezTo>
                  <a:cubicBezTo>
                    <a:pt x="20" y="15"/>
                    <a:pt x="21" y="14"/>
                    <a:pt x="21" y="14"/>
                  </a:cubicBezTo>
                  <a:cubicBezTo>
                    <a:pt x="21" y="14"/>
                    <a:pt x="21" y="14"/>
                    <a:pt x="21" y="14"/>
                  </a:cubicBezTo>
                  <a:cubicBezTo>
                    <a:pt x="23" y="13"/>
                    <a:pt x="25" y="11"/>
                    <a:pt x="26" y="9"/>
                  </a:cubicBezTo>
                  <a:cubicBezTo>
                    <a:pt x="26" y="9"/>
                    <a:pt x="26" y="9"/>
                    <a:pt x="26" y="9"/>
                  </a:cubicBezTo>
                  <a:cubicBezTo>
                    <a:pt x="26" y="8"/>
                    <a:pt x="26" y="7"/>
                    <a:pt x="26" y="7"/>
                  </a:cubicBezTo>
                  <a:cubicBezTo>
                    <a:pt x="26" y="7"/>
                    <a:pt x="26" y="7"/>
                    <a:pt x="26" y="7"/>
                  </a:cubicBezTo>
                  <a:cubicBezTo>
                    <a:pt x="27" y="5"/>
                    <a:pt x="28" y="2"/>
                    <a:pt x="28" y="0"/>
                  </a:cubicBezTo>
                </a:path>
              </a:pathLst>
            </a:custGeom>
            <a:solidFill>
              <a:srgbClr val="CA69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5023"/>
            <p:cNvSpPr/>
            <p:nvPr/>
          </p:nvSpPr>
          <p:spPr bwMode="auto">
            <a:xfrm>
              <a:off x="2460265" y="5972244"/>
              <a:ext cx="141882" cy="85129"/>
            </a:xfrm>
            <a:custGeom>
              <a:avLst/>
              <a:gdLst>
                <a:gd name="T0" fmla="*/ 28 w 28"/>
                <a:gd name="T1" fmla="*/ 0 h 17"/>
                <a:gd name="T2" fmla="*/ 0 w 28"/>
                <a:gd name="T3" fmla="*/ 0 h 17"/>
                <a:gd name="T4" fmla="*/ 14 w 28"/>
                <a:gd name="T5" fmla="*/ 17 h 17"/>
                <a:gd name="T6" fmla="*/ 28 w 28"/>
                <a:gd name="T7" fmla="*/ 0 h 17"/>
              </a:gdLst>
              <a:ahLst/>
              <a:cxnLst>
                <a:cxn ang="0">
                  <a:pos x="T0" y="T1"/>
                </a:cxn>
                <a:cxn ang="0">
                  <a:pos x="T2" y="T3"/>
                </a:cxn>
                <a:cxn ang="0">
                  <a:pos x="T4" y="T5"/>
                </a:cxn>
                <a:cxn ang="0">
                  <a:pos x="T6" y="T7"/>
                </a:cxn>
              </a:cxnLst>
              <a:rect l="0" t="0" r="r" b="b"/>
              <a:pathLst>
                <a:path w="28" h="17">
                  <a:moveTo>
                    <a:pt x="28" y="0"/>
                  </a:moveTo>
                  <a:cubicBezTo>
                    <a:pt x="0" y="0"/>
                    <a:pt x="0" y="0"/>
                    <a:pt x="0" y="0"/>
                  </a:cubicBezTo>
                  <a:cubicBezTo>
                    <a:pt x="0" y="9"/>
                    <a:pt x="6" y="17"/>
                    <a:pt x="14" y="17"/>
                  </a:cubicBezTo>
                  <a:cubicBezTo>
                    <a:pt x="22" y="17"/>
                    <a:pt x="28" y="9"/>
                    <a:pt x="28" y="0"/>
                  </a:cubicBezTo>
                </a:path>
              </a:pathLst>
            </a:custGeom>
            <a:solidFill>
              <a:srgbClr val="CA69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5024"/>
            <p:cNvSpPr/>
            <p:nvPr/>
          </p:nvSpPr>
          <p:spPr bwMode="auto">
            <a:xfrm>
              <a:off x="2176499" y="5972244"/>
              <a:ext cx="141882" cy="85129"/>
            </a:xfrm>
            <a:custGeom>
              <a:avLst/>
              <a:gdLst>
                <a:gd name="T0" fmla="*/ 27 w 27"/>
                <a:gd name="T1" fmla="*/ 0 h 17"/>
                <a:gd name="T2" fmla="*/ 0 w 27"/>
                <a:gd name="T3" fmla="*/ 0 h 17"/>
                <a:gd name="T4" fmla="*/ 14 w 27"/>
                <a:gd name="T5" fmla="*/ 17 h 17"/>
                <a:gd name="T6" fmla="*/ 27 w 27"/>
                <a:gd name="T7" fmla="*/ 0 h 17"/>
              </a:gdLst>
              <a:ahLst/>
              <a:cxnLst>
                <a:cxn ang="0">
                  <a:pos x="T0" y="T1"/>
                </a:cxn>
                <a:cxn ang="0">
                  <a:pos x="T2" y="T3"/>
                </a:cxn>
                <a:cxn ang="0">
                  <a:pos x="T4" y="T5"/>
                </a:cxn>
                <a:cxn ang="0">
                  <a:pos x="T6" y="T7"/>
                </a:cxn>
              </a:cxnLst>
              <a:rect l="0" t="0" r="r" b="b"/>
              <a:pathLst>
                <a:path w="27" h="17">
                  <a:moveTo>
                    <a:pt x="27" y="0"/>
                  </a:moveTo>
                  <a:cubicBezTo>
                    <a:pt x="0" y="0"/>
                    <a:pt x="0" y="0"/>
                    <a:pt x="0" y="0"/>
                  </a:cubicBezTo>
                  <a:cubicBezTo>
                    <a:pt x="0" y="9"/>
                    <a:pt x="6" y="17"/>
                    <a:pt x="14" y="17"/>
                  </a:cubicBezTo>
                  <a:cubicBezTo>
                    <a:pt x="21" y="17"/>
                    <a:pt x="27" y="9"/>
                    <a:pt x="27" y="0"/>
                  </a:cubicBezTo>
                </a:path>
              </a:pathLst>
            </a:custGeom>
            <a:solidFill>
              <a:srgbClr val="CA69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5025"/>
            <p:cNvSpPr/>
            <p:nvPr/>
          </p:nvSpPr>
          <p:spPr bwMode="auto">
            <a:xfrm>
              <a:off x="2318385" y="5972244"/>
              <a:ext cx="141882" cy="85129"/>
            </a:xfrm>
            <a:custGeom>
              <a:avLst/>
              <a:gdLst>
                <a:gd name="T0" fmla="*/ 28 w 28"/>
                <a:gd name="T1" fmla="*/ 0 h 17"/>
                <a:gd name="T2" fmla="*/ 0 w 28"/>
                <a:gd name="T3" fmla="*/ 0 h 17"/>
                <a:gd name="T4" fmla="*/ 14 w 28"/>
                <a:gd name="T5" fmla="*/ 17 h 17"/>
                <a:gd name="T6" fmla="*/ 28 w 28"/>
                <a:gd name="T7" fmla="*/ 0 h 17"/>
              </a:gdLst>
              <a:ahLst/>
              <a:cxnLst>
                <a:cxn ang="0">
                  <a:pos x="T0" y="T1"/>
                </a:cxn>
                <a:cxn ang="0">
                  <a:pos x="T2" y="T3"/>
                </a:cxn>
                <a:cxn ang="0">
                  <a:pos x="T4" y="T5"/>
                </a:cxn>
                <a:cxn ang="0">
                  <a:pos x="T6" y="T7"/>
                </a:cxn>
              </a:cxnLst>
              <a:rect l="0" t="0" r="r" b="b"/>
              <a:pathLst>
                <a:path w="28" h="17">
                  <a:moveTo>
                    <a:pt x="28" y="0"/>
                  </a:moveTo>
                  <a:cubicBezTo>
                    <a:pt x="0" y="0"/>
                    <a:pt x="0" y="0"/>
                    <a:pt x="0" y="0"/>
                  </a:cubicBezTo>
                  <a:cubicBezTo>
                    <a:pt x="0" y="9"/>
                    <a:pt x="7" y="17"/>
                    <a:pt x="14" y="17"/>
                  </a:cubicBezTo>
                  <a:cubicBezTo>
                    <a:pt x="22" y="17"/>
                    <a:pt x="28" y="9"/>
                    <a:pt x="28" y="0"/>
                  </a:cubicBezTo>
                </a:path>
              </a:pathLst>
            </a:custGeom>
            <a:solidFill>
              <a:srgbClr val="CA69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5026"/>
            <p:cNvSpPr/>
            <p:nvPr/>
          </p:nvSpPr>
          <p:spPr bwMode="auto">
            <a:xfrm>
              <a:off x="2133934" y="5794885"/>
              <a:ext cx="255391" cy="42564"/>
            </a:xfrm>
            <a:custGeom>
              <a:avLst/>
              <a:gdLst>
                <a:gd name="T0" fmla="*/ 50 w 50"/>
                <a:gd name="T1" fmla="*/ 0 h 8"/>
                <a:gd name="T2" fmla="*/ 4 w 50"/>
                <a:gd name="T3" fmla="*/ 0 h 8"/>
                <a:gd name="T4" fmla="*/ 0 w 50"/>
                <a:gd name="T5" fmla="*/ 4 h 8"/>
                <a:gd name="T6" fmla="*/ 0 w 50"/>
                <a:gd name="T7" fmla="*/ 8 h 8"/>
                <a:gd name="T8" fmla="*/ 50 w 50"/>
                <a:gd name="T9" fmla="*/ 8 h 8"/>
                <a:gd name="T10" fmla="*/ 50 w 50"/>
                <a:gd name="T11" fmla="*/ 0 h 8"/>
              </a:gdLst>
              <a:ahLst/>
              <a:cxnLst>
                <a:cxn ang="0">
                  <a:pos x="T0" y="T1"/>
                </a:cxn>
                <a:cxn ang="0">
                  <a:pos x="T2" y="T3"/>
                </a:cxn>
                <a:cxn ang="0">
                  <a:pos x="T4" y="T5"/>
                </a:cxn>
                <a:cxn ang="0">
                  <a:pos x="T6" y="T7"/>
                </a:cxn>
                <a:cxn ang="0">
                  <a:pos x="T8" y="T9"/>
                </a:cxn>
                <a:cxn ang="0">
                  <a:pos x="T10" y="T11"/>
                </a:cxn>
              </a:cxnLst>
              <a:rect l="0" t="0" r="r" b="b"/>
              <a:pathLst>
                <a:path w="50" h="8">
                  <a:moveTo>
                    <a:pt x="50" y="0"/>
                  </a:moveTo>
                  <a:cubicBezTo>
                    <a:pt x="4" y="0"/>
                    <a:pt x="4" y="0"/>
                    <a:pt x="4" y="0"/>
                  </a:cubicBezTo>
                  <a:cubicBezTo>
                    <a:pt x="2" y="0"/>
                    <a:pt x="0" y="2"/>
                    <a:pt x="0" y="4"/>
                  </a:cubicBezTo>
                  <a:cubicBezTo>
                    <a:pt x="0" y="8"/>
                    <a:pt x="0" y="8"/>
                    <a:pt x="0" y="8"/>
                  </a:cubicBezTo>
                  <a:cubicBezTo>
                    <a:pt x="50" y="8"/>
                    <a:pt x="50" y="8"/>
                    <a:pt x="50" y="8"/>
                  </a:cubicBezTo>
                  <a:cubicBezTo>
                    <a:pt x="50" y="0"/>
                    <a:pt x="50" y="0"/>
                    <a:pt x="50" y="0"/>
                  </a:cubicBezTo>
                </a:path>
              </a:pathLst>
            </a:custGeom>
            <a:solidFill>
              <a:srgbClr val="D0B2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 name="组合 13"/>
          <p:cNvGrpSpPr/>
          <p:nvPr/>
        </p:nvGrpSpPr>
        <p:grpSpPr>
          <a:xfrm>
            <a:off x="3827147" y="183447"/>
            <a:ext cx="4379593" cy="550326"/>
            <a:chOff x="3827147" y="579974"/>
            <a:chExt cx="4379593" cy="550326"/>
          </a:xfrm>
        </p:grpSpPr>
        <p:sp>
          <p:nvSpPr>
            <p:cNvPr id="22" name="平行四边形 21"/>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27" name="文本框 26"/>
            <p:cNvSpPr txBox="1"/>
            <p:nvPr/>
          </p:nvSpPr>
          <p:spPr>
            <a:xfrm>
              <a:off x="3988934" y="62165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围绕文教卫生领域</a:t>
              </a:r>
              <a:r>
                <a:rPr lang="zh-CN" altLang="en-US" sz="240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ea"/>
                </a:rPr>
                <a:t>更新设备</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nvGrpSpPr>
            <p:cNvPr id="28" name="组合 27"/>
            <p:cNvGrpSpPr/>
            <p:nvPr/>
          </p:nvGrpSpPr>
          <p:grpSpPr>
            <a:xfrm>
              <a:off x="5115620" y="872273"/>
              <a:ext cx="3091120" cy="258027"/>
              <a:chOff x="4838301" y="1097063"/>
              <a:chExt cx="3091120" cy="258027"/>
            </a:xfrm>
          </p:grpSpPr>
          <p:sp>
            <p:nvSpPr>
              <p:cNvPr id="29"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33" name="椭圆 32"/>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aphicFrame>
        <p:nvGraphicFramePr>
          <p:cNvPr id="2" name="表格 1"/>
          <p:cNvGraphicFramePr>
            <a:graphicFrameLocks noGrp="1"/>
          </p:cNvGraphicFramePr>
          <p:nvPr/>
        </p:nvGraphicFramePr>
        <p:xfrm>
          <a:off x="12735001" y="664336"/>
          <a:ext cx="9950114" cy="5848212"/>
        </p:xfrm>
        <a:graphic>
          <a:graphicData uri="http://schemas.openxmlformats.org/drawingml/2006/table">
            <a:tbl>
              <a:tblPr firstRow="1" bandRow="1">
                <a:tableStyleId>{5C22544A-7EE6-4342-B048-85BDC9FD1C3A}</a:tableStyleId>
              </a:tblPr>
              <a:tblGrid>
                <a:gridCol w="4975057">
                  <a:extLst>
                    <a:ext uri="{9D8B030D-6E8A-4147-A177-3AD203B41FA5}">
                      <a16:colId xmlns:a16="http://schemas.microsoft.com/office/drawing/2014/main" val="20000"/>
                    </a:ext>
                  </a:extLst>
                </a:gridCol>
                <a:gridCol w="4975057">
                  <a:extLst>
                    <a:ext uri="{9D8B030D-6E8A-4147-A177-3AD203B41FA5}">
                      <a16:colId xmlns:a16="http://schemas.microsoft.com/office/drawing/2014/main" val="20001"/>
                    </a:ext>
                  </a:extLst>
                </a:gridCol>
              </a:tblGrid>
              <a:tr h="449251">
                <a:tc>
                  <a:txBody>
                    <a:bodyPr/>
                    <a:lstStyle/>
                    <a:p>
                      <a:r>
                        <a:rPr lang="zh-CN" altLang="en-US" sz="2400" b="0" dirty="0">
                          <a:latin typeface="优设标题黑" panose="00000500000000000000" charset="-122"/>
                          <a:ea typeface="优设标题黑" panose="00000500000000000000" charset="-122"/>
                        </a:rPr>
                        <a:t>县（市、区）</a:t>
                      </a:r>
                    </a:p>
                  </a:txBody>
                  <a:tcPr anchor="ctr" anchorCtr="1"/>
                </a:tc>
                <a:tc>
                  <a:txBody>
                    <a:bodyPr/>
                    <a:lstStyle/>
                    <a:p>
                      <a:r>
                        <a:rPr lang="zh-CN" altLang="en-US" sz="2400" b="0" dirty="0">
                          <a:latin typeface="优设标题黑" panose="00000500000000000000" charset="-122"/>
                          <a:ea typeface="优设标题黑" panose="00000500000000000000" charset="-122"/>
                        </a:rPr>
                        <a:t>工业领域更新改造储备项目个数</a:t>
                      </a:r>
                    </a:p>
                  </a:txBody>
                  <a:tcPr anchor="ctr" anchorCtr="1"/>
                </a:tc>
                <a:extLst>
                  <a:ext uri="{0D108BD9-81ED-4DB2-BD59-A6C34878D82A}">
                    <a16:rowId xmlns:a16="http://schemas.microsoft.com/office/drawing/2014/main" val="10000"/>
                  </a:ext>
                </a:extLst>
              </a:tr>
              <a:tr h="449251">
                <a:tc>
                  <a:txBody>
                    <a:bodyPr/>
                    <a:lstStyle/>
                    <a:p>
                      <a:r>
                        <a:rPr lang="zh-CN" altLang="en-US" dirty="0">
                          <a:latin typeface="微软雅黑" panose="020B0503020204020204" charset="-122"/>
                          <a:ea typeface="微软雅黑" panose="020B0503020204020204" charset="-122"/>
                        </a:rPr>
                        <a:t>东昌府区</a:t>
                      </a:r>
                    </a:p>
                  </a:txBody>
                  <a:tcPr anchor="ctr" anchorCtr="1"/>
                </a:tc>
                <a:tc>
                  <a:txBody>
                    <a:bodyPr/>
                    <a:lstStyle/>
                    <a:p>
                      <a:r>
                        <a:rPr lang="en-US" altLang="zh-CN" dirty="0">
                          <a:latin typeface="微软雅黑" panose="020B0503020204020204" charset="-122"/>
                          <a:ea typeface="微软雅黑" panose="020B0503020204020204" charset="-122"/>
                        </a:rPr>
                        <a:t>2</a:t>
                      </a:r>
                    </a:p>
                  </a:txBody>
                  <a:tcPr anchor="ctr" anchorCtr="1"/>
                </a:tc>
                <a:extLst>
                  <a:ext uri="{0D108BD9-81ED-4DB2-BD59-A6C34878D82A}">
                    <a16:rowId xmlns:a16="http://schemas.microsoft.com/office/drawing/2014/main" val="10001"/>
                  </a:ext>
                </a:extLst>
              </a:tr>
              <a:tr h="449251">
                <a:tc>
                  <a:txBody>
                    <a:bodyPr/>
                    <a:lstStyle/>
                    <a:p>
                      <a:r>
                        <a:rPr lang="zh-CN" altLang="en-US" dirty="0">
                          <a:latin typeface="微软雅黑" panose="020B0503020204020204" charset="-122"/>
                          <a:ea typeface="微软雅黑" panose="020B0503020204020204" charset="-122"/>
                        </a:rPr>
                        <a:t>茌平区</a:t>
                      </a:r>
                    </a:p>
                  </a:txBody>
                  <a:tcPr anchor="ctr" anchorCtr="1"/>
                </a:tc>
                <a:tc>
                  <a:txBody>
                    <a:bodyPr/>
                    <a:lstStyle/>
                    <a:p>
                      <a:r>
                        <a:rPr lang="en-US" altLang="zh-CN" dirty="0">
                          <a:latin typeface="微软雅黑" panose="020B0503020204020204" charset="-122"/>
                          <a:ea typeface="微软雅黑" panose="020B0503020204020204" charset="-122"/>
                        </a:rPr>
                        <a:t>1</a:t>
                      </a:r>
                    </a:p>
                  </a:txBody>
                  <a:tcPr anchor="ctr" anchorCtr="1"/>
                </a:tc>
                <a:extLst>
                  <a:ext uri="{0D108BD9-81ED-4DB2-BD59-A6C34878D82A}">
                    <a16:rowId xmlns:a16="http://schemas.microsoft.com/office/drawing/2014/main" val="10002"/>
                  </a:ext>
                </a:extLst>
              </a:tr>
              <a:tr h="449251">
                <a:tc>
                  <a:txBody>
                    <a:bodyPr/>
                    <a:lstStyle/>
                    <a:p>
                      <a:r>
                        <a:rPr lang="zh-CN" altLang="en-US" dirty="0">
                          <a:latin typeface="微软雅黑" panose="020B0503020204020204" charset="-122"/>
                          <a:ea typeface="微软雅黑" panose="020B0503020204020204" charset="-122"/>
                        </a:rPr>
                        <a:t>临清市</a:t>
                      </a:r>
                    </a:p>
                  </a:txBody>
                  <a:tcPr anchor="ctr" anchorCtr="1"/>
                </a:tc>
                <a:tc>
                  <a:txBody>
                    <a:bodyPr/>
                    <a:lstStyle/>
                    <a:p>
                      <a:r>
                        <a:rPr lang="en-US" altLang="zh-CN" dirty="0">
                          <a:latin typeface="微软雅黑" panose="020B0503020204020204" charset="-122"/>
                          <a:ea typeface="微软雅黑" panose="020B0503020204020204" charset="-122"/>
                        </a:rPr>
                        <a:t>6</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3"/>
                  </a:ext>
                </a:extLst>
              </a:tr>
              <a:tr h="449251">
                <a:tc>
                  <a:txBody>
                    <a:bodyPr/>
                    <a:lstStyle/>
                    <a:p>
                      <a:r>
                        <a:rPr lang="zh-CN" altLang="en-US" dirty="0">
                          <a:latin typeface="微软雅黑" panose="020B0503020204020204" charset="-122"/>
                          <a:ea typeface="微软雅黑" panose="020B0503020204020204" charset="-122"/>
                        </a:rPr>
                        <a:t>冠县</a:t>
                      </a:r>
                    </a:p>
                  </a:txBody>
                  <a:tcPr anchor="ctr" anchorCtr="1"/>
                </a:tc>
                <a:tc>
                  <a:txBody>
                    <a:bodyPr/>
                    <a:lstStyle/>
                    <a:p>
                      <a:r>
                        <a:rPr lang="en-US" altLang="zh-CN" dirty="0">
                          <a:latin typeface="微软雅黑" panose="020B0503020204020204" charset="-122"/>
                          <a:ea typeface="微软雅黑" panose="020B0503020204020204" charset="-122"/>
                        </a:rPr>
                        <a:t>7</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4"/>
                  </a:ext>
                </a:extLst>
              </a:tr>
              <a:tr h="449251">
                <a:tc>
                  <a:txBody>
                    <a:bodyPr/>
                    <a:lstStyle/>
                    <a:p>
                      <a:r>
                        <a:rPr lang="zh-CN" altLang="en-US" dirty="0">
                          <a:latin typeface="微软雅黑" panose="020B0503020204020204" charset="-122"/>
                          <a:ea typeface="微软雅黑" panose="020B0503020204020204" charset="-122"/>
                        </a:rPr>
                        <a:t>莘县</a:t>
                      </a:r>
                    </a:p>
                  </a:txBody>
                  <a:tcPr anchor="ctr" anchorCtr="1"/>
                </a:tc>
                <a:tc>
                  <a:txBody>
                    <a:bodyPr/>
                    <a:lstStyle/>
                    <a:p>
                      <a:r>
                        <a:rPr lang="en-US" altLang="zh-CN"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5"/>
                  </a:ext>
                </a:extLst>
              </a:tr>
              <a:tr h="449251">
                <a:tc>
                  <a:txBody>
                    <a:bodyPr/>
                    <a:lstStyle/>
                    <a:p>
                      <a:r>
                        <a:rPr lang="zh-CN" altLang="en-US" dirty="0">
                          <a:latin typeface="微软雅黑" panose="020B0503020204020204" charset="-122"/>
                          <a:ea typeface="微软雅黑" panose="020B0503020204020204" charset="-122"/>
                        </a:rPr>
                        <a:t>阳谷县</a:t>
                      </a:r>
                    </a:p>
                  </a:txBody>
                  <a:tcPr anchor="ctr" anchorCtr="1"/>
                </a:tc>
                <a:tc>
                  <a:txBody>
                    <a:bodyPr/>
                    <a:lstStyle/>
                    <a:p>
                      <a:r>
                        <a:rPr lang="en-US" altLang="zh-CN" dirty="0">
                          <a:latin typeface="微软雅黑" panose="020B0503020204020204" charset="-122"/>
                          <a:ea typeface="微软雅黑" panose="020B0503020204020204" charset="-122"/>
                        </a:rPr>
                        <a:t>6</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6"/>
                  </a:ext>
                </a:extLst>
              </a:tr>
              <a:tr h="449251">
                <a:tc>
                  <a:txBody>
                    <a:bodyPr/>
                    <a:lstStyle/>
                    <a:p>
                      <a:r>
                        <a:rPr lang="zh-CN" altLang="en-US" dirty="0">
                          <a:latin typeface="微软雅黑" panose="020B0503020204020204" charset="-122"/>
                          <a:ea typeface="微软雅黑" panose="020B0503020204020204" charset="-122"/>
                        </a:rPr>
                        <a:t>东阿县</a:t>
                      </a:r>
                    </a:p>
                  </a:txBody>
                  <a:tcPr anchor="ctr" anchorCtr="1"/>
                </a:tc>
                <a:tc>
                  <a:txBody>
                    <a:bodyPr/>
                    <a:lstStyle/>
                    <a:p>
                      <a:r>
                        <a:rPr lang="en-US" altLang="zh-CN"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7"/>
                  </a:ext>
                </a:extLst>
              </a:tr>
              <a:tr h="449251">
                <a:tc>
                  <a:txBody>
                    <a:bodyPr/>
                    <a:lstStyle/>
                    <a:p>
                      <a:r>
                        <a:rPr lang="zh-CN" altLang="en-US" dirty="0">
                          <a:latin typeface="微软雅黑" panose="020B0503020204020204" charset="-122"/>
                          <a:ea typeface="微软雅黑" panose="020B0503020204020204" charset="-122"/>
                        </a:rPr>
                        <a:t>高唐县</a:t>
                      </a:r>
                    </a:p>
                  </a:txBody>
                  <a:tcPr anchor="ctr" anchorCtr="1"/>
                </a:tc>
                <a:tc>
                  <a:txBody>
                    <a:bodyPr/>
                    <a:lstStyle/>
                    <a:p>
                      <a:r>
                        <a:rPr lang="en-US" altLang="zh-CN"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8"/>
                  </a:ext>
                </a:extLst>
              </a:tr>
              <a:tr h="449251">
                <a:tc>
                  <a:txBody>
                    <a:bodyPr/>
                    <a:lstStyle/>
                    <a:p>
                      <a:r>
                        <a:rPr lang="zh-CN" altLang="en-US" dirty="0">
                          <a:latin typeface="微软雅黑" panose="020B0503020204020204" charset="-122"/>
                          <a:ea typeface="微软雅黑" panose="020B0503020204020204" charset="-122"/>
                        </a:rPr>
                        <a:t>开发区</a:t>
                      </a:r>
                    </a:p>
                  </a:txBody>
                  <a:tcPr anchor="ctr" anchorCtr="1"/>
                </a:tc>
                <a:tc>
                  <a:txBody>
                    <a:bodyPr/>
                    <a:lstStyle/>
                    <a:p>
                      <a:r>
                        <a:rPr lang="en-US" altLang="zh-CN" dirty="0">
                          <a:latin typeface="微软雅黑" panose="020B0503020204020204" charset="-122"/>
                          <a:ea typeface="微软雅黑" panose="020B0503020204020204" charset="-122"/>
                        </a:rPr>
                        <a:t>26</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9"/>
                  </a:ext>
                </a:extLst>
              </a:tr>
              <a:tr h="449251">
                <a:tc>
                  <a:txBody>
                    <a:bodyPr/>
                    <a:lstStyle/>
                    <a:p>
                      <a:r>
                        <a:rPr lang="zh-CN" altLang="en-US" dirty="0">
                          <a:latin typeface="微软雅黑" panose="020B0503020204020204" charset="-122"/>
                          <a:ea typeface="微软雅黑" panose="020B0503020204020204" charset="-122"/>
                        </a:rPr>
                        <a:t>高新区</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0"/>
                  </a:ext>
                </a:extLst>
              </a:tr>
              <a:tr h="449251">
                <a:tc>
                  <a:txBody>
                    <a:bodyPr/>
                    <a:lstStyle/>
                    <a:p>
                      <a:r>
                        <a:rPr lang="zh-CN" altLang="en-US" dirty="0">
                          <a:latin typeface="微软雅黑" panose="020B0503020204020204" charset="-122"/>
                          <a:ea typeface="微软雅黑" panose="020B0503020204020204" charset="-122"/>
                        </a:rPr>
                        <a:t>度假区</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1"/>
                  </a:ext>
                </a:extLst>
              </a:tr>
              <a:tr h="449251">
                <a:tc>
                  <a:txBody>
                    <a:bodyPr/>
                    <a:lstStyle/>
                    <a:p>
                      <a:r>
                        <a:rPr lang="zh-CN" altLang="en-US" dirty="0">
                          <a:solidFill>
                            <a:schemeClr val="bg1"/>
                          </a:solidFill>
                          <a:latin typeface="微软雅黑" panose="020B0503020204020204" charset="-122"/>
                          <a:ea typeface="微软雅黑" panose="020B0503020204020204" charset="-122"/>
                        </a:rPr>
                        <a:t>合计</a:t>
                      </a:r>
                    </a:p>
                  </a:txBody>
                  <a:tcPr anchor="ctr" anchorCtr="1">
                    <a:solidFill>
                      <a:srgbClr val="7030A0"/>
                    </a:solidFill>
                  </a:tcPr>
                </a:tc>
                <a:tc>
                  <a:txBody>
                    <a:bodyPr/>
                    <a:lstStyle/>
                    <a:p>
                      <a:r>
                        <a:rPr lang="en-US" altLang="zh-CN" dirty="0">
                          <a:solidFill>
                            <a:schemeClr val="bg1"/>
                          </a:solidFill>
                          <a:latin typeface="微软雅黑" panose="020B0503020204020204" charset="-122"/>
                          <a:ea typeface="微软雅黑" panose="020B0503020204020204" charset="-122"/>
                        </a:rPr>
                        <a:t>51</a:t>
                      </a:r>
                      <a:endParaRPr lang="zh-CN" altLang="en-US" dirty="0">
                        <a:solidFill>
                          <a:schemeClr val="bg1"/>
                        </a:solidFill>
                        <a:latin typeface="微软雅黑" panose="020B0503020204020204" charset="-122"/>
                        <a:ea typeface="微软雅黑" panose="020B0503020204020204" charset="-122"/>
                      </a:endParaRPr>
                    </a:p>
                  </a:txBody>
                  <a:tcPr anchor="ctr" anchorCtr="1">
                    <a:solidFill>
                      <a:srgbClr val="7030A0"/>
                    </a:solidFill>
                  </a:tcPr>
                </a:tc>
                <a:extLst>
                  <a:ext uri="{0D108BD9-81ED-4DB2-BD59-A6C34878D82A}">
                    <a16:rowId xmlns:a16="http://schemas.microsoft.com/office/drawing/2014/main" val="10012"/>
                  </a:ext>
                </a:extLst>
              </a:tr>
            </a:tbl>
          </a:graphicData>
        </a:graphic>
      </p:graphicFrame>
      <p:graphicFrame>
        <p:nvGraphicFramePr>
          <p:cNvPr id="14" name="图表 13" descr="7b0a202020202263686172745265734964223a20223230343731353338220a7d0a"/>
          <p:cNvGraphicFramePr/>
          <p:nvPr/>
        </p:nvGraphicFramePr>
        <p:xfrm>
          <a:off x="1042035" y="1193800"/>
          <a:ext cx="10321290" cy="5261610"/>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组合 14"/>
          <p:cNvGrpSpPr/>
          <p:nvPr/>
        </p:nvGrpSpPr>
        <p:grpSpPr>
          <a:xfrm>
            <a:off x="3827147" y="211387"/>
            <a:ext cx="4379593" cy="550326"/>
            <a:chOff x="3827147" y="579974"/>
            <a:chExt cx="4379593" cy="550326"/>
          </a:xfrm>
        </p:grpSpPr>
        <p:sp>
          <p:nvSpPr>
            <p:cNvPr id="16" name="平行四边形 15"/>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7" name="文本框 16"/>
            <p:cNvSpPr txBox="1"/>
            <p:nvPr/>
          </p:nvSpPr>
          <p:spPr>
            <a:xfrm>
              <a:off x="3988934" y="62165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围绕文教卫生领域</a:t>
              </a:r>
              <a:r>
                <a:rPr lang="zh-CN" altLang="en-US" sz="240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ea"/>
                </a:rPr>
                <a:t>更新设备</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nvGrpSpPr>
            <p:cNvPr id="18" name="组合 17"/>
            <p:cNvGrpSpPr/>
            <p:nvPr/>
          </p:nvGrpSpPr>
          <p:grpSpPr>
            <a:xfrm>
              <a:off x="5115620" y="872273"/>
              <a:ext cx="3091120" cy="258027"/>
              <a:chOff x="4838301" y="1097063"/>
              <a:chExt cx="3091120" cy="258027"/>
            </a:xfrm>
          </p:grpSpPr>
          <p:sp>
            <p:nvSpPr>
              <p:cNvPr id="19"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20" name="椭圆 19"/>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0" y="0"/>
            <a:ext cx="12192000" cy="6858000"/>
            <a:chOff x="689" y="3406"/>
            <a:chExt cx="19200" cy="10800"/>
          </a:xfrm>
        </p:grpSpPr>
        <p:pic>
          <p:nvPicPr>
            <p:cNvPr id="68" name="图片 67"/>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41176" t="5449" r="3491" b="32301"/>
            <a:stretch>
              <a:fillRect/>
            </a:stretch>
          </p:blipFill>
          <p:spPr>
            <a:xfrm flipH="1">
              <a:off x="689" y="3406"/>
              <a:ext cx="19200" cy="108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69" name="矩形: 圆角 25"/>
            <p:cNvSpPr/>
            <p:nvPr/>
          </p:nvSpPr>
          <p:spPr>
            <a:xfrm>
              <a:off x="689" y="3406"/>
              <a:ext cx="19200" cy="10800"/>
            </a:xfrm>
            <a:prstGeom prst="roundRect">
              <a:avLst>
                <a:gd name="adj" fmla="val 0"/>
              </a:avLst>
            </a:prstGeom>
            <a:gradFill flip="none" rotWithShape="1">
              <a:gsLst>
                <a:gs pos="0">
                  <a:srgbClr val="FFFFFF">
                    <a:alpha val="55000"/>
                  </a:srgbClr>
                </a:gs>
                <a:gs pos="100000">
                  <a:srgbClr val="FFFFFF">
                    <a:alpha val="0"/>
                  </a:srgbClr>
                </a:gs>
              </a:gsLst>
              <a:lin ang="54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70" name="矩形: 圆角 25"/>
            <p:cNvSpPr/>
            <p:nvPr/>
          </p:nvSpPr>
          <p:spPr>
            <a:xfrm>
              <a:off x="689" y="3406"/>
              <a:ext cx="19200" cy="10800"/>
            </a:xfrm>
            <a:prstGeom prst="roundRect">
              <a:avLst>
                <a:gd name="adj" fmla="val 0"/>
              </a:avLst>
            </a:prstGeom>
            <a:gradFill flip="none" rotWithShape="1">
              <a:gsLst>
                <a:gs pos="0">
                  <a:srgbClr val="FFFFFF">
                    <a:alpha val="55000"/>
                  </a:srgbClr>
                </a:gs>
                <a:gs pos="100000">
                  <a:srgbClr val="FFFFFF">
                    <a:alpha val="0"/>
                  </a:srgbClr>
                </a:gs>
              </a:gsLst>
              <a:lin ang="54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grpSp>
      <p:grpSp>
        <p:nvGrpSpPr>
          <p:cNvPr id="64" name="组合 63"/>
          <p:cNvGrpSpPr/>
          <p:nvPr/>
        </p:nvGrpSpPr>
        <p:grpSpPr>
          <a:xfrm>
            <a:off x="615950" y="1791335"/>
            <a:ext cx="5927090" cy="8042910"/>
            <a:chOff x="-736" y="4194"/>
            <a:chExt cx="9334" cy="12666"/>
          </a:xfrm>
        </p:grpSpPr>
        <p:grpSp>
          <p:nvGrpSpPr>
            <p:cNvPr id="58" name="组合 57"/>
            <p:cNvGrpSpPr/>
            <p:nvPr/>
          </p:nvGrpSpPr>
          <p:grpSpPr>
            <a:xfrm>
              <a:off x="-736" y="4450"/>
              <a:ext cx="9334" cy="12410"/>
              <a:chOff x="3559727" y="3631705"/>
              <a:chExt cx="2312611" cy="3074589"/>
            </a:xfrm>
          </p:grpSpPr>
          <p:grpSp>
            <p:nvGrpSpPr>
              <p:cNvPr id="59" name="组合 58"/>
              <p:cNvGrpSpPr/>
              <p:nvPr/>
            </p:nvGrpSpPr>
            <p:grpSpPr>
              <a:xfrm>
                <a:off x="3805862" y="4371670"/>
                <a:ext cx="1820341" cy="2334624"/>
                <a:chOff x="1032516" y="3706138"/>
                <a:chExt cx="1878324" cy="2408988"/>
              </a:xfrm>
            </p:grpSpPr>
            <p:sp>
              <p:nvSpPr>
                <p:cNvPr id="60" name="矩形: 圆角 14"/>
                <p:cNvSpPr/>
                <p:nvPr/>
              </p:nvSpPr>
              <p:spPr>
                <a:xfrm>
                  <a:off x="1032516" y="4236802"/>
                  <a:ext cx="1878324" cy="1878324"/>
                </a:xfrm>
                <a:prstGeom prst="roundRect">
                  <a:avLst>
                    <a:gd name="adj" fmla="val 4214"/>
                  </a:avLst>
                </a:prstGeom>
                <a:noFill/>
                <a:ln w="38100">
                  <a:gradFill flip="none" rotWithShape="1">
                    <a:gsLst>
                      <a:gs pos="0">
                        <a:srgbClr val="0266B4">
                          <a:alpha val="74000"/>
                        </a:srgbClr>
                      </a:gs>
                      <a:gs pos="78000">
                        <a:srgbClr val="0266B4">
                          <a:alpha val="0"/>
                        </a:srgbClr>
                      </a:gs>
                    </a:gsLst>
                    <a:lin ang="18900000" scaled="1"/>
                    <a:tileRect/>
                  </a:gradFill>
                </a:ln>
                <a:effectLst/>
                <a:scene3d>
                  <a:camera prst="isometricTopUp">
                    <a:rot lat="18951832" lon="17040113" rev="4808936"/>
                  </a:camera>
                  <a:lightRig rig="threePt" dir="t"/>
                </a:scene3d>
                <a:sp3d>
                  <a:extrusionClr>
                    <a:srgbClr val="0266B4">
                      <a:lumMod val="60000"/>
                      <a:lumOff val="40000"/>
                    </a:srgbClr>
                  </a:extrusionClr>
                </a:sp3d>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ea"/>
                  </a:endParaRPr>
                </a:p>
              </p:txBody>
            </p:sp>
            <p:sp>
              <p:nvSpPr>
                <p:cNvPr id="61" name="矩形: 圆角 16"/>
                <p:cNvSpPr/>
                <p:nvPr/>
              </p:nvSpPr>
              <p:spPr>
                <a:xfrm>
                  <a:off x="1032516" y="3865711"/>
                  <a:ext cx="1878324" cy="1878324"/>
                </a:xfrm>
                <a:prstGeom prst="roundRect">
                  <a:avLst>
                    <a:gd name="adj" fmla="val 4214"/>
                  </a:avLst>
                </a:prstGeom>
                <a:gradFill flip="none" rotWithShape="1">
                  <a:gsLst>
                    <a:gs pos="0">
                      <a:srgbClr val="0266B4">
                        <a:lumMod val="60000"/>
                        <a:lumOff val="40000"/>
                      </a:srgbClr>
                    </a:gs>
                    <a:gs pos="52000">
                      <a:srgbClr val="0266B4">
                        <a:lumMod val="40000"/>
                        <a:lumOff val="60000"/>
                      </a:srgbClr>
                    </a:gs>
                    <a:gs pos="100000">
                      <a:srgbClr val="0266B4">
                        <a:lumMod val="20000"/>
                        <a:lumOff val="80000"/>
                        <a:alpha val="0"/>
                      </a:srgbClr>
                    </a:gs>
                  </a:gsLst>
                  <a:path path="circle">
                    <a:fillToRect t="100000" r="100000"/>
                  </a:path>
                  <a:tileRect l="-100000" b="-100000"/>
                </a:gradFill>
                <a:ln>
                  <a:noFill/>
                </a:ln>
                <a:scene3d>
                  <a:camera prst="isometricTopUp">
                    <a:rot lat="18951832" lon="17040113" rev="4808936"/>
                  </a:camera>
                  <a:lightRig rig="threePt" dir="t"/>
                </a:scene3d>
                <a:sp3d>
                  <a:extrusionClr>
                    <a:srgbClr val="0266B4">
                      <a:lumMod val="60000"/>
                      <a:lumOff val="40000"/>
                    </a:srgbClr>
                  </a:extrusionClr>
                </a:sp3d>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ea"/>
                  </a:endParaRPr>
                </a:p>
              </p:txBody>
            </p:sp>
            <p:sp>
              <p:nvSpPr>
                <p:cNvPr id="62" name="矩形: 圆角 19"/>
                <p:cNvSpPr/>
                <p:nvPr/>
              </p:nvSpPr>
              <p:spPr>
                <a:xfrm>
                  <a:off x="1032516" y="3706138"/>
                  <a:ext cx="1878324" cy="1878324"/>
                </a:xfrm>
                <a:prstGeom prst="roundRect">
                  <a:avLst>
                    <a:gd name="adj" fmla="val 4214"/>
                  </a:avLst>
                </a:prstGeom>
                <a:gradFill flip="none" rotWithShape="1">
                  <a:gsLst>
                    <a:gs pos="0">
                      <a:srgbClr val="0266B4"/>
                    </a:gs>
                    <a:gs pos="100000">
                      <a:srgbClr val="0266B4">
                        <a:lumMod val="85000"/>
                        <a:lumOff val="15000"/>
                      </a:srgbClr>
                    </a:gs>
                  </a:gsLst>
                  <a:path path="circle">
                    <a:fillToRect t="100000" r="100000"/>
                  </a:path>
                  <a:tileRect l="-100000" b="-100000"/>
                </a:gradFill>
                <a:ln>
                  <a:noFill/>
                </a:ln>
                <a:scene3d>
                  <a:camera prst="isometricTopUp">
                    <a:rot lat="18951832" lon="17040113" rev="4808936"/>
                  </a:camera>
                  <a:lightRig rig="contrasting" dir="t"/>
                </a:scene3d>
                <a:sp3d extrusionH="19050">
                  <a:extrusionClr>
                    <a:srgbClr val="0266B4"/>
                  </a:extrusionClr>
                </a:sp3d>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ea"/>
                  </a:endParaRPr>
                </a:p>
              </p:txBody>
            </p:sp>
          </p:grpSp>
          <p:sp>
            <p:nvSpPr>
              <p:cNvPr id="63" name="矩形 62"/>
              <p:cNvSpPr/>
              <p:nvPr/>
            </p:nvSpPr>
            <p:spPr>
              <a:xfrm>
                <a:off x="3559727" y="3631705"/>
                <a:ext cx="2312611" cy="1645253"/>
              </a:xfrm>
              <a:prstGeom prst="rect">
                <a:avLst/>
              </a:prstGeom>
              <a:gradFill flip="none" rotWithShape="1">
                <a:gsLst>
                  <a:gs pos="0">
                    <a:srgbClr val="0266B4">
                      <a:alpha val="0"/>
                    </a:srgbClr>
                  </a:gs>
                  <a:gs pos="53000">
                    <a:srgbClr val="0266B4">
                      <a:lumMod val="60000"/>
                      <a:lumOff val="40000"/>
                      <a:alpha val="15000"/>
                    </a:srgbClr>
                  </a:gs>
                  <a:gs pos="100000">
                    <a:srgbClr val="0266B4">
                      <a:alpha val="0"/>
                    </a:srgbClr>
                  </a:gs>
                </a:gsLst>
                <a:lin ang="5400000" scaled="1"/>
                <a:tileRect/>
              </a:gradFill>
              <a:ln w="12700" cap="flat" cmpd="sng" algn="ctr">
                <a:noFill/>
                <a:prstDash val="solid"/>
                <a:miter lim="800000"/>
              </a:ln>
              <a:effectLst/>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endParaRPr>
              </a:p>
            </p:txBody>
          </p:sp>
        </p:grpSp>
        <p:grpSp>
          <p:nvGrpSpPr>
            <p:cNvPr id="7" name="组合 6"/>
            <p:cNvGrpSpPr/>
            <p:nvPr/>
          </p:nvGrpSpPr>
          <p:grpSpPr>
            <a:xfrm>
              <a:off x="606" y="4291"/>
              <a:ext cx="7675" cy="6131"/>
              <a:chOff x="1301000" y="509577"/>
              <a:chExt cx="4106528" cy="3138266"/>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80452">
                <a:off x="3283394" y="911660"/>
                <a:ext cx="2124134" cy="2678255"/>
              </a:xfrm>
              <a:prstGeom prst="rect">
                <a:avLst/>
              </a:prstGeom>
              <a:effectLst>
                <a:outerShdw blurRad="50800" dist="38100" dir="2700000" algn="tl" rotWithShape="0">
                  <a:prstClr val="black">
                    <a:alpha val="40000"/>
                  </a:prstClr>
                </a:outerShdw>
              </a:effectLst>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398">
                <a:off x="2959809" y="668002"/>
                <a:ext cx="2241053" cy="2632821"/>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27413">
                <a:off x="2637083" y="509577"/>
                <a:ext cx="2094230" cy="2684559"/>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77250">
                <a:off x="1970179" y="512853"/>
                <a:ext cx="2234996" cy="2668932"/>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37518">
                <a:off x="1536389" y="693274"/>
                <a:ext cx="2214389" cy="2646362"/>
              </a:xfrm>
              <a:prstGeom prst="rect">
                <a:avLst/>
              </a:prstGeom>
              <a:effectLst>
                <a:outerShdw blurRad="50800" dist="38100" dir="2700000" algn="tl" rotWithShape="0">
                  <a:prstClr val="black">
                    <a:alpha val="40000"/>
                  </a:prstClr>
                </a:outerShdw>
              </a:effectLst>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183167">
                <a:off x="1301000" y="959772"/>
                <a:ext cx="2165675" cy="2688071"/>
              </a:xfrm>
              <a:prstGeom prst="rect">
                <a:avLst/>
              </a:prstGeom>
              <a:effectLst>
                <a:outerShdw blurRad="50800" dist="38100" dir="2700000" algn="tl" rotWithShape="0">
                  <a:prstClr val="black">
                    <a:alpha val="40000"/>
                  </a:prstClr>
                </a:outerShdw>
              </a:effectLst>
            </p:spPr>
          </p:pic>
        </p:grpSp>
        <p:grpSp>
          <p:nvGrpSpPr>
            <p:cNvPr id="28" name="组合 27"/>
            <p:cNvGrpSpPr/>
            <p:nvPr/>
          </p:nvGrpSpPr>
          <p:grpSpPr>
            <a:xfrm>
              <a:off x="245" y="4194"/>
              <a:ext cx="7871" cy="6423"/>
              <a:chOff x="180335" y="2640172"/>
              <a:chExt cx="4997834" cy="4078437"/>
            </a:xfrm>
          </p:grpSpPr>
          <p:pic>
            <p:nvPicPr>
              <p:cNvPr id="26" name="图片 25"/>
              <p:cNvPicPr>
                <a:picLocks noChangeAspect="1"/>
              </p:cNvPicPr>
              <p:nvPr/>
            </p:nvPicPr>
            <p:blipFill>
              <a:blip r:embed="rId11"/>
              <a:stretch>
                <a:fillRect/>
              </a:stretch>
            </p:blipFill>
            <p:spPr>
              <a:xfrm>
                <a:off x="2450443" y="2640172"/>
                <a:ext cx="2727726" cy="4078437"/>
              </a:xfrm>
              <a:prstGeom prst="rect">
                <a:avLst/>
              </a:prstGeom>
              <a:effectLst>
                <a:outerShdw blurRad="50800" dist="38100" dir="2700000" algn="tl" rotWithShape="0">
                  <a:prstClr val="black">
                    <a:alpha val="40000"/>
                  </a:prstClr>
                </a:outerShdw>
              </a:effectLst>
            </p:spPr>
          </p:pic>
          <p:pic>
            <p:nvPicPr>
              <p:cNvPr id="15" name="图片 14"/>
              <p:cNvPicPr>
                <a:picLocks noChangeAspect="1"/>
              </p:cNvPicPr>
              <p:nvPr/>
            </p:nvPicPr>
            <p:blipFill>
              <a:blip r:embed="rId12"/>
              <a:stretch>
                <a:fillRect/>
              </a:stretch>
            </p:blipFill>
            <p:spPr>
              <a:xfrm>
                <a:off x="180335" y="2640172"/>
                <a:ext cx="2886983" cy="4078437"/>
              </a:xfrm>
              <a:prstGeom prst="rect">
                <a:avLst/>
              </a:prstGeom>
              <a:effectLst>
                <a:outerShdw blurRad="50800" dist="38100" dir="2700000" algn="tl" rotWithShape="0">
                  <a:prstClr val="black">
                    <a:alpha val="40000"/>
                  </a:prstClr>
                </a:outerShdw>
              </a:effectLst>
            </p:spPr>
          </p:pic>
        </p:grpSp>
      </p:grpSp>
      <p:grpSp>
        <p:nvGrpSpPr>
          <p:cNvPr id="72" name="组合 71"/>
          <p:cNvGrpSpPr/>
          <p:nvPr userDrawn="1"/>
        </p:nvGrpSpPr>
        <p:grpSpPr>
          <a:xfrm>
            <a:off x="-521970" y="309880"/>
            <a:ext cx="13475970" cy="521970"/>
            <a:chOff x="-822" y="968"/>
            <a:chExt cx="21222" cy="822"/>
          </a:xfrm>
        </p:grpSpPr>
        <p:cxnSp>
          <p:nvCxnSpPr>
            <p:cNvPr id="73" name="直接连接符 72"/>
            <p:cNvCxnSpPr/>
            <p:nvPr userDrawn="1"/>
          </p:nvCxnSpPr>
          <p:spPr>
            <a:xfrm>
              <a:off x="450" y="1355"/>
              <a:ext cx="4752"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4" name="直接连接符 73"/>
            <p:cNvCxnSpPr/>
            <p:nvPr userDrawn="1"/>
          </p:nvCxnSpPr>
          <p:spPr>
            <a:xfrm>
              <a:off x="-822" y="1520"/>
              <a:ext cx="55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nvGrpSpPr>
            <p:cNvPr id="75" name="组合 74"/>
            <p:cNvGrpSpPr/>
            <p:nvPr userDrawn="1"/>
          </p:nvGrpSpPr>
          <p:grpSpPr>
            <a:xfrm>
              <a:off x="14124" y="1355"/>
              <a:ext cx="6276" cy="165"/>
              <a:chOff x="12246" y="1355"/>
              <a:chExt cx="6276" cy="165"/>
            </a:xfrm>
          </p:grpSpPr>
          <p:cxnSp>
            <p:nvCxnSpPr>
              <p:cNvPr id="76" name="直接连接符 75"/>
              <p:cNvCxnSpPr/>
              <p:nvPr userDrawn="1"/>
            </p:nvCxnSpPr>
            <p:spPr>
              <a:xfrm>
                <a:off x="12822" y="1355"/>
                <a:ext cx="57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7" name="直接连接符 76"/>
              <p:cNvCxnSpPr/>
              <p:nvPr userDrawn="1"/>
            </p:nvCxnSpPr>
            <p:spPr>
              <a:xfrm>
                <a:off x="12246" y="1520"/>
                <a:ext cx="4944"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sp>
          <p:nvSpPr>
            <p:cNvPr id="78" name="文本框 77"/>
            <p:cNvSpPr txBox="1"/>
            <p:nvPr userDrawn="1"/>
          </p:nvSpPr>
          <p:spPr>
            <a:xfrm>
              <a:off x="5160" y="968"/>
              <a:ext cx="2625" cy="822"/>
            </a:xfrm>
            <a:prstGeom prst="rect">
              <a:avLst/>
            </a:prstGeom>
            <a:noFill/>
          </p:spPr>
          <p:txBody>
            <a:bodyPr wrap="square" rtlCol="0">
              <a:spAutoFit/>
            </a:bodyPr>
            <a:lstStyle>
              <a:defPPr>
                <a:defRPr lang="zh-CN"/>
              </a:defPPr>
              <a:lvl1pPr algn="ctr">
                <a:defRPr sz="2400">
                  <a:gradFill flip="none" rotWithShape="1">
                    <a:gsLst>
                      <a:gs pos="0">
                        <a:srgbClr val="BE1B1A"/>
                      </a:gs>
                      <a:gs pos="100000">
                        <a:srgbClr val="BE1B1A">
                          <a:lumMod val="76000"/>
                        </a:srgbClr>
                      </a:gs>
                    </a:gsLst>
                    <a:lin ang="16200000" scaled="1"/>
                    <a:tileRect/>
                  </a:gradFill>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5706A"/>
                  </a:solidFill>
                  <a:effectLst/>
                  <a:uLnTx/>
                  <a:uFillTx/>
                  <a:latin typeface="思源宋体 CN Heavy" panose="02020900000000000000" pitchFamily="18" charset="-122"/>
                  <a:ea typeface="思源宋体 CN Heavy" panose="02020900000000000000" pitchFamily="18" charset="-122"/>
                  <a:cs typeface="+mn-ea"/>
                </a:rPr>
                <a:t>政策解读</a:t>
              </a:r>
            </a:p>
          </p:txBody>
        </p:sp>
        <p:sp>
          <p:nvSpPr>
            <p:cNvPr id="79" name="平行四边形 78"/>
            <p:cNvSpPr/>
            <p:nvPr userDrawn="1"/>
          </p:nvSpPr>
          <p:spPr>
            <a:xfrm>
              <a:off x="7655" y="1071"/>
              <a:ext cx="6470" cy="557"/>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80" name="文本框 79"/>
            <p:cNvSpPr txBox="1"/>
            <p:nvPr userDrawn="1"/>
          </p:nvSpPr>
          <p:spPr>
            <a:xfrm>
              <a:off x="7655" y="1091"/>
              <a:ext cx="6469"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rPr>
                <a:t>推动大规模设备更新和消费品以旧换新</a:t>
              </a:r>
            </a:p>
          </p:txBody>
        </p:sp>
        <p:grpSp>
          <p:nvGrpSpPr>
            <p:cNvPr id="81" name="组合 80"/>
            <p:cNvGrpSpPr/>
            <p:nvPr userDrawn="1"/>
          </p:nvGrpSpPr>
          <p:grpSpPr>
            <a:xfrm>
              <a:off x="9481" y="1384"/>
              <a:ext cx="4868" cy="406"/>
              <a:chOff x="4838301" y="1097063"/>
              <a:chExt cx="3091120" cy="258027"/>
            </a:xfrm>
          </p:grpSpPr>
          <p:sp>
            <p:nvSpPr>
              <p:cNvPr id="82"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85" name="椭圆 84"/>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grpSp>
      </p:grpSp>
      <p:grpSp>
        <p:nvGrpSpPr>
          <p:cNvPr id="110" name="组合 109"/>
          <p:cNvGrpSpPr/>
          <p:nvPr/>
        </p:nvGrpSpPr>
        <p:grpSpPr>
          <a:xfrm>
            <a:off x="7523237" y="966448"/>
            <a:ext cx="3526767" cy="875665"/>
            <a:chOff x="699" y="2741"/>
            <a:chExt cx="17235" cy="1379"/>
          </a:xfrm>
        </p:grpSpPr>
        <p:sp>
          <p:nvSpPr>
            <p:cNvPr id="111" name="矩形: 圆角 2"/>
            <p:cNvSpPr/>
            <p:nvPr/>
          </p:nvSpPr>
          <p:spPr>
            <a:xfrm>
              <a:off x="699" y="2741"/>
              <a:ext cx="17235" cy="1379"/>
            </a:xfrm>
            <a:prstGeom prst="roundRect">
              <a:avLst>
                <a:gd name="adj" fmla="val 5115"/>
              </a:avLst>
            </a:prstGeom>
            <a:solidFill>
              <a:srgbClr val="137AC4">
                <a:alpha val="8000"/>
              </a:srgbClr>
            </a:solidFill>
            <a:ln>
              <a:gradFill>
                <a:gsLst>
                  <a:gs pos="0">
                    <a:srgbClr val="137AC4">
                      <a:lumMod val="63000"/>
                      <a:lumOff val="37000"/>
                    </a:srgbClr>
                  </a:gs>
                  <a:gs pos="100000">
                    <a:srgbClr val="137AC4"/>
                  </a:gs>
                </a:gsLst>
                <a:lin ang="5400000" scaled="1"/>
              </a:gradFill>
            </a:ln>
          </p:spPr>
          <p:style>
            <a:lnRef idx="2">
              <a:srgbClr val="0266B4">
                <a:shade val="50000"/>
              </a:srgbClr>
            </a:lnRef>
            <a:fillRef idx="1">
              <a:srgbClr val="0266B4"/>
            </a:fillRef>
            <a:effectRef idx="0">
              <a:srgbClr val="0266B4"/>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ea"/>
              </a:endParaRPr>
            </a:p>
          </p:txBody>
        </p:sp>
        <p:sp>
          <p:nvSpPr>
            <p:cNvPr id="121" name="文本框 120"/>
            <p:cNvSpPr txBox="1"/>
            <p:nvPr/>
          </p:nvSpPr>
          <p:spPr>
            <a:xfrm>
              <a:off x="1411" y="2991"/>
              <a:ext cx="16039" cy="1113"/>
            </a:xfrm>
            <a:prstGeom prst="rect">
              <a:avLst/>
            </a:prstGeom>
            <a:noFill/>
          </p:spPr>
          <p:txBody>
            <a:bodyPr wrap="square">
              <a:spAutoFit/>
            </a:bodyPr>
            <a:lstStyle>
              <a:defPPr>
                <a:defRPr lang="zh-CN"/>
              </a:defPPr>
              <a:lvl1pPr algn="ctr" defTabSz="913765" fontAlgn="base">
                <a:spcBef>
                  <a:spcPct val="0"/>
                </a:spcBef>
                <a:defRPr b="1" kern="100">
                  <a:gradFill flip="none" rotWithShape="1">
                    <a:gsLst>
                      <a:gs pos="0">
                        <a:srgbClr val="3C9BD7"/>
                      </a:gs>
                      <a:gs pos="100000">
                        <a:srgbClr val="205382"/>
                      </a:gs>
                    </a:gsLst>
                    <a:lin ang="5400000" scaled="1"/>
                    <a:tileRect/>
                  </a:gradFill>
                  <a:latin typeface="微软雅黑" panose="020B0503020204020204" charset="-122"/>
                  <a:ea typeface="微软雅黑" panose="020B0503020204020204" charset="-122"/>
                  <a:cs typeface="Verdana" panose="020B0604030504040204" pitchFamily="34" charset="0"/>
                </a:defRPr>
              </a:lvl1pPr>
            </a:lstStyle>
            <a:p>
              <a:pPr marL="0" marR="0" lvl="0" indent="0" algn="ctr" defTabSz="913765" rtl="0" eaLnBrk="1" fontAlgn="base" latinLnBrk="0" hangingPunct="1">
                <a:lnSpc>
                  <a:spcPct val="100000"/>
                </a:lnSpc>
                <a:spcBef>
                  <a:spcPct val="0"/>
                </a:spcBef>
                <a:spcAft>
                  <a:spcPts val="0"/>
                </a:spcAft>
                <a:buClrTx/>
                <a:buSzTx/>
                <a:buFontTx/>
                <a:buNone/>
                <a:defRPr/>
              </a:pPr>
              <a:r>
                <a:rPr kumimoji="0" lang="zh-CN" altLang="en-US" sz="2000" b="1" i="0" u="none" strike="noStrike" kern="1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rPr>
                <a:t>市政府常务会议研究通过</a:t>
              </a:r>
            </a:p>
            <a:p>
              <a:pPr marL="0" marR="0" lvl="0" indent="0" algn="ctr" defTabSz="913765" rtl="0" eaLnBrk="1" fontAlgn="base" latinLnBrk="0" hangingPunct="1">
                <a:lnSpc>
                  <a:spcPct val="100000"/>
                </a:lnSpc>
                <a:spcBef>
                  <a:spcPct val="0"/>
                </a:spcBef>
                <a:spcAft>
                  <a:spcPts val="0"/>
                </a:spcAft>
                <a:buClrTx/>
                <a:buSzTx/>
                <a:buFontTx/>
                <a:buNone/>
                <a:defRPr/>
              </a:pPr>
              <a:r>
                <a:rPr kumimoji="0" lang="zh-CN" altLang="en-US" sz="2000" b="1" i="0" u="none" strike="noStrike" kern="1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rPr>
                <a:t>我市实施方案</a:t>
              </a:r>
            </a:p>
          </p:txBody>
        </p:sp>
      </p:grpSp>
      <p:grpSp>
        <p:nvGrpSpPr>
          <p:cNvPr id="185" name="组合 184"/>
          <p:cNvGrpSpPr/>
          <p:nvPr/>
        </p:nvGrpSpPr>
        <p:grpSpPr>
          <a:xfrm>
            <a:off x="7832246" y="2372961"/>
            <a:ext cx="3019750" cy="4116872"/>
            <a:chOff x="13264" y="3077"/>
            <a:chExt cx="4756" cy="6483"/>
          </a:xfrm>
        </p:grpSpPr>
        <p:sp>
          <p:nvSpPr>
            <p:cNvPr id="122" name="矩形: 圆角 81"/>
            <p:cNvSpPr/>
            <p:nvPr/>
          </p:nvSpPr>
          <p:spPr>
            <a:xfrm>
              <a:off x="13270" y="3077"/>
              <a:ext cx="4749" cy="1370"/>
            </a:xfrm>
            <a:prstGeom prst="roundRect">
              <a:avLst>
                <a:gd name="adj" fmla="val 12779"/>
              </a:avLst>
            </a:prstGeom>
            <a:gradFill flip="none" rotWithShape="1">
              <a:gsLst>
                <a:gs pos="0">
                  <a:srgbClr val="0056C6">
                    <a:lumMod val="20000"/>
                    <a:lumOff val="80000"/>
                  </a:srgbClr>
                </a:gs>
                <a:gs pos="20000">
                  <a:srgbClr val="0056C6">
                    <a:lumMod val="20000"/>
                    <a:lumOff val="80000"/>
                    <a:alpha val="80000"/>
                  </a:srgbClr>
                </a:gs>
                <a:gs pos="79000">
                  <a:srgbClr val="0056C6">
                    <a:lumMod val="20000"/>
                    <a:lumOff val="80000"/>
                    <a:alpha val="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等线" panose="02010600030101010101" pitchFamily="2" charset="-122"/>
                <a:cs typeface="+mn-ea"/>
              </a:endParaRPr>
            </a:p>
          </p:txBody>
        </p:sp>
        <p:sp>
          <p:nvSpPr>
            <p:cNvPr id="123" name="矩形: 圆角 82"/>
            <p:cNvSpPr/>
            <p:nvPr/>
          </p:nvSpPr>
          <p:spPr>
            <a:xfrm>
              <a:off x="13401" y="3214"/>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24" name="矩形: 圆角 83"/>
            <p:cNvSpPr/>
            <p:nvPr/>
          </p:nvSpPr>
          <p:spPr>
            <a:xfrm>
              <a:off x="13390" y="3203"/>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25" name="矩形: 圆角 84"/>
            <p:cNvSpPr/>
            <p:nvPr/>
          </p:nvSpPr>
          <p:spPr>
            <a:xfrm>
              <a:off x="13264" y="6454"/>
              <a:ext cx="4749" cy="1370"/>
            </a:xfrm>
            <a:prstGeom prst="roundRect">
              <a:avLst>
                <a:gd name="adj" fmla="val 12779"/>
              </a:avLst>
            </a:prstGeom>
            <a:gradFill flip="none" rotWithShape="1">
              <a:gsLst>
                <a:gs pos="0">
                  <a:srgbClr val="0056C6">
                    <a:lumMod val="20000"/>
                    <a:lumOff val="80000"/>
                  </a:srgbClr>
                </a:gs>
                <a:gs pos="20000">
                  <a:srgbClr val="0056C6">
                    <a:lumMod val="20000"/>
                    <a:lumOff val="80000"/>
                    <a:alpha val="80000"/>
                  </a:srgbClr>
                </a:gs>
                <a:gs pos="79000">
                  <a:srgbClr val="0056C6">
                    <a:lumMod val="20000"/>
                    <a:lumOff val="80000"/>
                    <a:alpha val="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等线" panose="02010600030101010101" pitchFamily="2" charset="-122"/>
                <a:cs typeface="+mn-ea"/>
              </a:endParaRPr>
            </a:p>
          </p:txBody>
        </p:sp>
        <p:sp>
          <p:nvSpPr>
            <p:cNvPr id="126" name="矩形: 圆角 85"/>
            <p:cNvSpPr/>
            <p:nvPr/>
          </p:nvSpPr>
          <p:spPr>
            <a:xfrm>
              <a:off x="13395" y="6591"/>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27" name="矩形: 圆角 86"/>
            <p:cNvSpPr/>
            <p:nvPr/>
          </p:nvSpPr>
          <p:spPr>
            <a:xfrm>
              <a:off x="13384" y="6580"/>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28" name="矩形: 圆角 87"/>
            <p:cNvSpPr/>
            <p:nvPr/>
          </p:nvSpPr>
          <p:spPr>
            <a:xfrm>
              <a:off x="13270" y="4813"/>
              <a:ext cx="4749" cy="1370"/>
            </a:xfrm>
            <a:prstGeom prst="roundRect">
              <a:avLst>
                <a:gd name="adj" fmla="val 12779"/>
              </a:avLst>
            </a:prstGeom>
            <a:gradFill flip="none" rotWithShape="1">
              <a:gsLst>
                <a:gs pos="0">
                  <a:srgbClr val="0056C6">
                    <a:lumMod val="20000"/>
                    <a:lumOff val="80000"/>
                  </a:srgbClr>
                </a:gs>
                <a:gs pos="20000">
                  <a:srgbClr val="0056C6">
                    <a:lumMod val="20000"/>
                    <a:lumOff val="80000"/>
                    <a:alpha val="80000"/>
                  </a:srgbClr>
                </a:gs>
                <a:gs pos="79000">
                  <a:srgbClr val="0056C6">
                    <a:lumMod val="20000"/>
                    <a:lumOff val="80000"/>
                    <a:alpha val="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等线" panose="02010600030101010101" pitchFamily="2" charset="-122"/>
                <a:cs typeface="+mn-ea"/>
              </a:endParaRPr>
            </a:p>
          </p:txBody>
        </p:sp>
        <p:sp>
          <p:nvSpPr>
            <p:cNvPr id="129" name="矩形: 圆角 88"/>
            <p:cNvSpPr/>
            <p:nvPr/>
          </p:nvSpPr>
          <p:spPr>
            <a:xfrm>
              <a:off x="13401" y="4950"/>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30" name="矩形: 圆角 89"/>
            <p:cNvSpPr/>
            <p:nvPr/>
          </p:nvSpPr>
          <p:spPr>
            <a:xfrm>
              <a:off x="13390" y="4940"/>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37" name="矩形: 圆角 90"/>
            <p:cNvSpPr/>
            <p:nvPr/>
          </p:nvSpPr>
          <p:spPr>
            <a:xfrm>
              <a:off x="13264" y="8190"/>
              <a:ext cx="4749" cy="1370"/>
            </a:xfrm>
            <a:prstGeom prst="roundRect">
              <a:avLst>
                <a:gd name="adj" fmla="val 12779"/>
              </a:avLst>
            </a:prstGeom>
            <a:gradFill flip="none" rotWithShape="1">
              <a:gsLst>
                <a:gs pos="0">
                  <a:srgbClr val="0056C6">
                    <a:lumMod val="20000"/>
                    <a:lumOff val="80000"/>
                  </a:srgbClr>
                </a:gs>
                <a:gs pos="20000">
                  <a:srgbClr val="0056C6">
                    <a:lumMod val="20000"/>
                    <a:lumOff val="80000"/>
                    <a:alpha val="80000"/>
                  </a:srgbClr>
                </a:gs>
                <a:gs pos="79000">
                  <a:srgbClr val="0056C6">
                    <a:lumMod val="20000"/>
                    <a:lumOff val="80000"/>
                    <a:alpha val="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等线" panose="02010600030101010101" pitchFamily="2" charset="-122"/>
                <a:cs typeface="+mn-ea"/>
              </a:endParaRPr>
            </a:p>
          </p:txBody>
        </p:sp>
        <p:sp>
          <p:nvSpPr>
            <p:cNvPr id="138" name="矩形: 圆角 91"/>
            <p:cNvSpPr/>
            <p:nvPr/>
          </p:nvSpPr>
          <p:spPr>
            <a:xfrm>
              <a:off x="13395" y="8327"/>
              <a:ext cx="1095" cy="1095"/>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42" name="矩形: 圆角 92"/>
            <p:cNvSpPr/>
            <p:nvPr/>
          </p:nvSpPr>
          <p:spPr>
            <a:xfrm>
              <a:off x="13384" y="8317"/>
              <a:ext cx="1117" cy="1117"/>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ndParaRPr>
            </a:p>
          </p:txBody>
        </p:sp>
        <p:sp>
          <p:nvSpPr>
            <p:cNvPr id="155" name="文本框 154"/>
            <p:cNvSpPr txBox="1"/>
            <p:nvPr/>
          </p:nvSpPr>
          <p:spPr>
            <a:xfrm>
              <a:off x="14591" y="3532"/>
              <a:ext cx="2768" cy="580"/>
            </a:xfrm>
            <a:prstGeom prst="rect">
              <a:avLst/>
            </a:prstGeom>
            <a:noFill/>
          </p:spPr>
          <p:txBody>
            <a:bodyPr wrap="square">
              <a:spAutoFit/>
            </a:bodyPr>
            <a:lstStyle/>
            <a:p>
              <a:pPr>
                <a:defRPr/>
              </a:pPr>
              <a:r>
                <a:rPr lang="zh-CN" altLang="en-US" b="1" dirty="0">
                  <a:solidFill>
                    <a:prstClr val="black"/>
                  </a:solidFill>
                  <a:latin typeface="微软雅黑" panose="020B0503020204020204" charset="-122"/>
                  <a:sym typeface="HarmonyOS Sans SC" panose="00000800000000000000" pitchFamily="2" charset="-122"/>
                </a:rPr>
                <a:t>政策分析</a:t>
              </a:r>
            </a:p>
          </p:txBody>
        </p:sp>
        <p:sp>
          <p:nvSpPr>
            <p:cNvPr id="156" name="文本框 155"/>
            <p:cNvSpPr txBox="1"/>
            <p:nvPr/>
          </p:nvSpPr>
          <p:spPr>
            <a:xfrm>
              <a:off x="14591" y="6958"/>
              <a:ext cx="2768" cy="580"/>
            </a:xfrm>
            <a:prstGeom prst="rect">
              <a:avLst/>
            </a:prstGeom>
            <a:noFill/>
          </p:spPr>
          <p:txBody>
            <a:bodyPr wrap="square">
              <a:spAutoFit/>
            </a:bodyPr>
            <a:lstStyle/>
            <a:p>
              <a:pPr>
                <a:defRPr/>
              </a:pPr>
              <a:r>
                <a:rPr lang="zh-CN" altLang="en-US" b="1" dirty="0">
                  <a:solidFill>
                    <a:prstClr val="black"/>
                  </a:solidFill>
                  <a:latin typeface="微软雅黑" panose="020B0503020204020204" charset="-122"/>
                  <a:sym typeface="HarmonyOS Sans SC" panose="00000800000000000000" pitchFamily="2" charset="-122"/>
                </a:rPr>
                <a:t>实施路径</a:t>
              </a:r>
            </a:p>
          </p:txBody>
        </p:sp>
        <p:sp>
          <p:nvSpPr>
            <p:cNvPr id="157" name="文本框 156"/>
            <p:cNvSpPr txBox="1"/>
            <p:nvPr/>
          </p:nvSpPr>
          <p:spPr>
            <a:xfrm>
              <a:off x="14617" y="5216"/>
              <a:ext cx="2742" cy="580"/>
            </a:xfrm>
            <a:prstGeom prst="rect">
              <a:avLst/>
            </a:prstGeom>
            <a:noFill/>
          </p:spPr>
          <p:txBody>
            <a:bodyPr wrap="square">
              <a:spAutoFit/>
            </a:bodyPr>
            <a:lstStyle/>
            <a:p>
              <a:pPr>
                <a:defRPr/>
              </a:pPr>
              <a:r>
                <a:rPr lang="zh-CN" altLang="en-US" b="1" dirty="0">
                  <a:solidFill>
                    <a:prstClr val="black"/>
                  </a:solidFill>
                  <a:latin typeface="微软雅黑" panose="020B0503020204020204" charset="-122"/>
                  <a:sym typeface="HarmonyOS Sans SC" panose="00000800000000000000" pitchFamily="2" charset="-122"/>
                </a:rPr>
                <a:t>我市家底</a:t>
              </a:r>
            </a:p>
          </p:txBody>
        </p:sp>
        <p:sp>
          <p:nvSpPr>
            <p:cNvPr id="158" name="文本框 157"/>
            <p:cNvSpPr txBox="1"/>
            <p:nvPr/>
          </p:nvSpPr>
          <p:spPr>
            <a:xfrm>
              <a:off x="14585" y="8623"/>
              <a:ext cx="2768" cy="580"/>
            </a:xfrm>
            <a:prstGeom prst="rect">
              <a:avLst/>
            </a:prstGeom>
            <a:noFill/>
          </p:spPr>
          <p:txBody>
            <a:bodyPr wrap="square">
              <a:spAutoFit/>
            </a:bodyPr>
            <a:lstStyle/>
            <a:p>
              <a:pPr>
                <a:defRPr/>
              </a:pPr>
              <a:r>
                <a:rPr lang="zh-CN" altLang="en-US" b="1" dirty="0">
                  <a:solidFill>
                    <a:prstClr val="black"/>
                  </a:solidFill>
                  <a:latin typeface="微软雅黑" panose="020B0503020204020204" charset="-122"/>
                  <a:sym typeface="HarmonyOS Sans SC" panose="00000800000000000000" pitchFamily="2" charset="-122"/>
                </a:rPr>
                <a:t>如何谋划项目</a:t>
              </a:r>
            </a:p>
          </p:txBody>
        </p:sp>
        <p:grpSp>
          <p:nvGrpSpPr>
            <p:cNvPr id="160" name="组合 159"/>
            <p:cNvGrpSpPr/>
            <p:nvPr/>
          </p:nvGrpSpPr>
          <p:grpSpPr>
            <a:xfrm>
              <a:off x="13607" y="6788"/>
              <a:ext cx="702" cy="702"/>
              <a:chOff x="9326963" y="3061653"/>
              <a:chExt cx="445886" cy="445894"/>
            </a:xfrm>
          </p:grpSpPr>
          <p:sp>
            <p:nvSpPr>
              <p:cNvPr id="161" name="任意多边形: 形状 101"/>
              <p:cNvSpPr/>
              <p:nvPr/>
            </p:nvSpPr>
            <p:spPr>
              <a:xfrm>
                <a:off x="9536843" y="3219288"/>
                <a:ext cx="236006" cy="235135"/>
              </a:xfrm>
              <a:custGeom>
                <a:avLst/>
                <a:gdLst>
                  <a:gd name="connsiteX0" fmla="*/ 121965 w 244831"/>
                  <a:gd name="connsiteY0" fmla="*/ 0 h 243928"/>
                  <a:gd name="connsiteX1" fmla="*/ 0 w 244831"/>
                  <a:gd name="connsiteY1" fmla="*/ 121964 h 243928"/>
                  <a:gd name="connsiteX2" fmla="*/ 121964 w 244831"/>
                  <a:gd name="connsiteY2" fmla="*/ 243928 h 243928"/>
                  <a:gd name="connsiteX3" fmla="*/ 244832 w 244831"/>
                  <a:gd name="connsiteY3" fmla="*/ 121964 h 243928"/>
                  <a:gd name="connsiteX4" fmla="*/ 121965 w 244831"/>
                  <a:gd name="connsiteY4" fmla="*/ 0 h 243928"/>
                  <a:gd name="connsiteX5" fmla="*/ 135873 w 244831"/>
                  <a:gd name="connsiteY5" fmla="*/ 187274 h 243928"/>
                  <a:gd name="connsiteX6" fmla="*/ 135515 w 244831"/>
                  <a:gd name="connsiteY6" fmla="*/ 187338 h 243928"/>
                  <a:gd name="connsiteX7" fmla="*/ 135515 w 244831"/>
                  <a:gd name="connsiteY7" fmla="*/ 203274 h 243928"/>
                  <a:gd name="connsiteX8" fmla="*/ 121963 w 244831"/>
                  <a:gd name="connsiteY8" fmla="*/ 216826 h 243928"/>
                  <a:gd name="connsiteX9" fmla="*/ 108411 w 244831"/>
                  <a:gd name="connsiteY9" fmla="*/ 203274 h 243928"/>
                  <a:gd name="connsiteX10" fmla="*/ 108411 w 244831"/>
                  <a:gd name="connsiteY10" fmla="*/ 187246 h 243928"/>
                  <a:gd name="connsiteX11" fmla="*/ 83623 w 244831"/>
                  <a:gd name="connsiteY11" fmla="*/ 169792 h 243928"/>
                  <a:gd name="connsiteX12" fmla="*/ 85291 w 244831"/>
                  <a:gd name="connsiteY12" fmla="*/ 150708 h 243928"/>
                  <a:gd name="connsiteX13" fmla="*/ 104375 w 244831"/>
                  <a:gd name="connsiteY13" fmla="*/ 152376 h 243928"/>
                  <a:gd name="connsiteX14" fmla="*/ 126595 w 244831"/>
                  <a:gd name="connsiteY14" fmla="*/ 161812 h 243928"/>
                  <a:gd name="connsiteX15" fmla="*/ 135515 w 244831"/>
                  <a:gd name="connsiteY15" fmla="*/ 149068 h 243928"/>
                  <a:gd name="connsiteX16" fmla="*/ 121963 w 244831"/>
                  <a:gd name="connsiteY16" fmla="*/ 135516 h 243928"/>
                  <a:gd name="connsiteX17" fmla="*/ 81309 w 244831"/>
                  <a:gd name="connsiteY17" fmla="*/ 94861 h 243928"/>
                  <a:gd name="connsiteX18" fmla="*/ 106123 w 244831"/>
                  <a:gd name="connsiteY18" fmla="*/ 57410 h 243928"/>
                  <a:gd name="connsiteX19" fmla="*/ 108412 w 244831"/>
                  <a:gd name="connsiteY19" fmla="*/ 56842 h 243928"/>
                  <a:gd name="connsiteX20" fmla="*/ 108412 w 244831"/>
                  <a:gd name="connsiteY20" fmla="*/ 40655 h 243928"/>
                  <a:gd name="connsiteX21" fmla="*/ 121964 w 244831"/>
                  <a:gd name="connsiteY21" fmla="*/ 27104 h 243928"/>
                  <a:gd name="connsiteX22" fmla="*/ 135516 w 244831"/>
                  <a:gd name="connsiteY22" fmla="*/ 40655 h 243928"/>
                  <a:gd name="connsiteX23" fmla="*/ 135516 w 244831"/>
                  <a:gd name="connsiteY23" fmla="*/ 56867 h 243928"/>
                  <a:gd name="connsiteX24" fmla="*/ 155486 w 244831"/>
                  <a:gd name="connsiteY24" fmla="*/ 68923 h 243928"/>
                  <a:gd name="connsiteX25" fmla="*/ 155777 w 244831"/>
                  <a:gd name="connsiteY25" fmla="*/ 88086 h 243928"/>
                  <a:gd name="connsiteX26" fmla="*/ 136614 w 244831"/>
                  <a:gd name="connsiteY26" fmla="*/ 88377 h 243928"/>
                  <a:gd name="connsiteX27" fmla="*/ 116696 w 244831"/>
                  <a:gd name="connsiteY27" fmla="*/ 82369 h 243928"/>
                  <a:gd name="connsiteX28" fmla="*/ 108411 w 244831"/>
                  <a:gd name="connsiteY28" fmla="*/ 94862 h 243928"/>
                  <a:gd name="connsiteX29" fmla="*/ 121963 w 244831"/>
                  <a:gd name="connsiteY29" fmla="*/ 108414 h 243928"/>
                  <a:gd name="connsiteX30" fmla="*/ 162618 w 244831"/>
                  <a:gd name="connsiteY30" fmla="*/ 149069 h 243928"/>
                  <a:gd name="connsiteX31" fmla="*/ 135873 w 244831"/>
                  <a:gd name="connsiteY31" fmla="*/ 187274 h 24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4831" h="243928">
                    <a:moveTo>
                      <a:pt x="121965" y="0"/>
                    </a:moveTo>
                    <a:cubicBezTo>
                      <a:pt x="54710" y="0"/>
                      <a:pt x="0" y="54709"/>
                      <a:pt x="0" y="121964"/>
                    </a:cubicBezTo>
                    <a:cubicBezTo>
                      <a:pt x="0" y="189219"/>
                      <a:pt x="54709" y="243928"/>
                      <a:pt x="121964" y="243928"/>
                    </a:cubicBezTo>
                    <a:cubicBezTo>
                      <a:pt x="189219" y="243928"/>
                      <a:pt x="244832" y="189219"/>
                      <a:pt x="244832" y="121964"/>
                    </a:cubicBezTo>
                    <a:cubicBezTo>
                      <a:pt x="244832" y="54709"/>
                      <a:pt x="189220" y="0"/>
                      <a:pt x="121965" y="0"/>
                    </a:cubicBezTo>
                    <a:close/>
                    <a:moveTo>
                      <a:pt x="135873" y="187274"/>
                    </a:moveTo>
                    <a:cubicBezTo>
                      <a:pt x="135755" y="187317"/>
                      <a:pt x="135632" y="187297"/>
                      <a:pt x="135515" y="187338"/>
                    </a:cubicBezTo>
                    <a:lnTo>
                      <a:pt x="135515" y="203274"/>
                    </a:lnTo>
                    <a:cubicBezTo>
                      <a:pt x="135515" y="210764"/>
                      <a:pt x="129454" y="216826"/>
                      <a:pt x="121963" y="216826"/>
                    </a:cubicBezTo>
                    <a:cubicBezTo>
                      <a:pt x="114473" y="216826"/>
                      <a:pt x="108411" y="210764"/>
                      <a:pt x="108411" y="203274"/>
                    </a:cubicBezTo>
                    <a:lnTo>
                      <a:pt x="108411" y="187246"/>
                    </a:lnTo>
                    <a:cubicBezTo>
                      <a:pt x="99486" y="184230"/>
                      <a:pt x="90934" y="178507"/>
                      <a:pt x="83623" y="169792"/>
                    </a:cubicBezTo>
                    <a:cubicBezTo>
                      <a:pt x="78806" y="164061"/>
                      <a:pt x="79547" y="155512"/>
                      <a:pt x="85291" y="150708"/>
                    </a:cubicBezTo>
                    <a:cubicBezTo>
                      <a:pt x="91022" y="145891"/>
                      <a:pt x="99597" y="146632"/>
                      <a:pt x="104375" y="152376"/>
                    </a:cubicBezTo>
                    <a:cubicBezTo>
                      <a:pt x="111547" y="160912"/>
                      <a:pt x="119660" y="164300"/>
                      <a:pt x="126595" y="161812"/>
                    </a:cubicBezTo>
                    <a:cubicBezTo>
                      <a:pt x="131928" y="159867"/>
                      <a:pt x="135515" y="154745"/>
                      <a:pt x="135515" y="149068"/>
                    </a:cubicBezTo>
                    <a:cubicBezTo>
                      <a:pt x="135515" y="141591"/>
                      <a:pt x="129440" y="135516"/>
                      <a:pt x="121963" y="135516"/>
                    </a:cubicBezTo>
                    <a:cubicBezTo>
                      <a:pt x="99545" y="135516"/>
                      <a:pt x="81309" y="117279"/>
                      <a:pt x="81309" y="94861"/>
                    </a:cubicBezTo>
                    <a:cubicBezTo>
                      <a:pt x="81309" y="78491"/>
                      <a:pt x="91049" y="63787"/>
                      <a:pt x="106123" y="57410"/>
                    </a:cubicBezTo>
                    <a:cubicBezTo>
                      <a:pt x="106869" y="57094"/>
                      <a:pt x="107660" y="57112"/>
                      <a:pt x="108412" y="56842"/>
                    </a:cubicBezTo>
                    <a:lnTo>
                      <a:pt x="108412" y="40655"/>
                    </a:lnTo>
                    <a:cubicBezTo>
                      <a:pt x="108412" y="33165"/>
                      <a:pt x="114474" y="27104"/>
                      <a:pt x="121964" y="27104"/>
                    </a:cubicBezTo>
                    <a:cubicBezTo>
                      <a:pt x="129455" y="27104"/>
                      <a:pt x="135516" y="33165"/>
                      <a:pt x="135516" y="40655"/>
                    </a:cubicBezTo>
                    <a:lnTo>
                      <a:pt x="135516" y="56867"/>
                    </a:lnTo>
                    <a:cubicBezTo>
                      <a:pt x="142533" y="59237"/>
                      <a:pt x="149376" y="63006"/>
                      <a:pt x="155486" y="68923"/>
                    </a:cubicBezTo>
                    <a:cubicBezTo>
                      <a:pt x="160859" y="74125"/>
                      <a:pt x="160991" y="82700"/>
                      <a:pt x="155777" y="88086"/>
                    </a:cubicBezTo>
                    <a:cubicBezTo>
                      <a:pt x="150575" y="93459"/>
                      <a:pt x="141986" y="93579"/>
                      <a:pt x="136614" y="88377"/>
                    </a:cubicBezTo>
                    <a:cubicBezTo>
                      <a:pt x="130023" y="81985"/>
                      <a:pt x="122731" y="79788"/>
                      <a:pt x="116696" y="82369"/>
                    </a:cubicBezTo>
                    <a:cubicBezTo>
                      <a:pt x="111667" y="84500"/>
                      <a:pt x="108411" y="89396"/>
                      <a:pt x="108411" y="94862"/>
                    </a:cubicBezTo>
                    <a:cubicBezTo>
                      <a:pt x="108411" y="102339"/>
                      <a:pt x="114486" y="108414"/>
                      <a:pt x="121963" y="108414"/>
                    </a:cubicBezTo>
                    <a:cubicBezTo>
                      <a:pt x="144381" y="108414"/>
                      <a:pt x="162618" y="126651"/>
                      <a:pt x="162618" y="149069"/>
                    </a:cubicBezTo>
                    <a:cubicBezTo>
                      <a:pt x="162619" y="166100"/>
                      <a:pt x="151873" y="181451"/>
                      <a:pt x="135873" y="187274"/>
                    </a:cubicBezTo>
                    <a:close/>
                  </a:path>
                </a:pathLst>
              </a:custGeom>
              <a:solidFill>
                <a:srgbClr val="FFC000"/>
              </a:solidFill>
              <a:ln w="89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sp>
            <p:nvSpPr>
              <p:cNvPr id="162" name="任意多边形: 形状 102"/>
              <p:cNvSpPr/>
              <p:nvPr/>
            </p:nvSpPr>
            <p:spPr>
              <a:xfrm>
                <a:off x="9326963" y="3349919"/>
                <a:ext cx="52252" cy="157628"/>
              </a:xfrm>
              <a:custGeom>
                <a:avLst/>
                <a:gdLst>
                  <a:gd name="connsiteX0" fmla="*/ 13552 w 54206"/>
                  <a:gd name="connsiteY0" fmla="*/ 0 h 163522"/>
                  <a:gd name="connsiteX1" fmla="*/ 0 w 54206"/>
                  <a:gd name="connsiteY1" fmla="*/ 13552 h 163522"/>
                  <a:gd name="connsiteX2" fmla="*/ 0 w 54206"/>
                  <a:gd name="connsiteY2" fmla="*/ 149971 h 163522"/>
                  <a:gd name="connsiteX3" fmla="*/ 13552 w 54206"/>
                  <a:gd name="connsiteY3" fmla="*/ 163523 h 163522"/>
                  <a:gd name="connsiteX4" fmla="*/ 54206 w 54206"/>
                  <a:gd name="connsiteY4" fmla="*/ 163523 h 163522"/>
                  <a:gd name="connsiteX5" fmla="*/ 54206 w 54206"/>
                  <a:gd name="connsiteY5" fmla="*/ 0 h 163522"/>
                  <a:gd name="connsiteX6" fmla="*/ 13552 w 54206"/>
                  <a:gd name="connsiteY6" fmla="*/ 0 h 1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06" h="163522">
                    <a:moveTo>
                      <a:pt x="13552" y="0"/>
                    </a:moveTo>
                    <a:cubicBezTo>
                      <a:pt x="6061" y="0"/>
                      <a:pt x="0" y="6061"/>
                      <a:pt x="0" y="13552"/>
                    </a:cubicBezTo>
                    <a:lnTo>
                      <a:pt x="0" y="149971"/>
                    </a:lnTo>
                    <a:cubicBezTo>
                      <a:pt x="0" y="157462"/>
                      <a:pt x="6061" y="163523"/>
                      <a:pt x="13552" y="163523"/>
                    </a:cubicBezTo>
                    <a:lnTo>
                      <a:pt x="54206" y="163523"/>
                    </a:lnTo>
                    <a:lnTo>
                      <a:pt x="54206" y="0"/>
                    </a:lnTo>
                    <a:lnTo>
                      <a:pt x="13552" y="0"/>
                    </a:ln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sp>
            <p:nvSpPr>
              <p:cNvPr id="163" name="任意多边形: 形状 103"/>
              <p:cNvSpPr/>
              <p:nvPr/>
            </p:nvSpPr>
            <p:spPr>
              <a:xfrm>
                <a:off x="9432340" y="3061653"/>
                <a:ext cx="209008" cy="445894"/>
              </a:xfrm>
              <a:custGeom>
                <a:avLst/>
                <a:gdLst>
                  <a:gd name="connsiteX0" fmla="*/ 212087 w 216823"/>
                  <a:gd name="connsiteY0" fmla="*/ 84585 h 462568"/>
                  <a:gd name="connsiteX1" fmla="*/ 117225 w 216823"/>
                  <a:gd name="connsiteY1" fmla="*/ 3275 h 462568"/>
                  <a:gd name="connsiteX2" fmla="*/ 99597 w 216823"/>
                  <a:gd name="connsiteY2" fmla="*/ 3275 h 462568"/>
                  <a:gd name="connsiteX3" fmla="*/ 4737 w 216823"/>
                  <a:gd name="connsiteY3" fmla="*/ 84585 h 462568"/>
                  <a:gd name="connsiteX4" fmla="*/ 845 w 216823"/>
                  <a:gd name="connsiteY4" fmla="*/ 99566 h 462568"/>
                  <a:gd name="connsiteX5" fmla="*/ 13551 w 216823"/>
                  <a:gd name="connsiteY5" fmla="*/ 108420 h 462568"/>
                  <a:gd name="connsiteX6" fmla="*/ 54205 w 216823"/>
                  <a:gd name="connsiteY6" fmla="*/ 108420 h 462568"/>
                  <a:gd name="connsiteX7" fmla="*/ 54205 w 216823"/>
                  <a:gd name="connsiteY7" fmla="*/ 462568 h 462568"/>
                  <a:gd name="connsiteX8" fmla="*/ 149067 w 216823"/>
                  <a:gd name="connsiteY8" fmla="*/ 462568 h 462568"/>
                  <a:gd name="connsiteX9" fmla="*/ 162618 w 216823"/>
                  <a:gd name="connsiteY9" fmla="*/ 449017 h 462568"/>
                  <a:gd name="connsiteX10" fmla="*/ 162618 w 216823"/>
                  <a:gd name="connsiteY10" fmla="*/ 418106 h 462568"/>
                  <a:gd name="connsiteX11" fmla="*/ 81309 w 216823"/>
                  <a:gd name="connsiteY11" fmla="*/ 285495 h 462568"/>
                  <a:gd name="connsiteX12" fmla="*/ 162618 w 216823"/>
                  <a:gd name="connsiteY12" fmla="*/ 152883 h 462568"/>
                  <a:gd name="connsiteX13" fmla="*/ 162618 w 216823"/>
                  <a:gd name="connsiteY13" fmla="*/ 108421 h 462568"/>
                  <a:gd name="connsiteX14" fmla="*/ 203273 w 216823"/>
                  <a:gd name="connsiteY14" fmla="*/ 108421 h 462568"/>
                  <a:gd name="connsiteX15" fmla="*/ 215978 w 216823"/>
                  <a:gd name="connsiteY15" fmla="*/ 99567 h 462568"/>
                  <a:gd name="connsiteX16" fmla="*/ 212087 w 216823"/>
                  <a:gd name="connsiteY16" fmla="*/ 84585 h 46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823" h="462568">
                    <a:moveTo>
                      <a:pt x="212087" y="84585"/>
                    </a:moveTo>
                    <a:lnTo>
                      <a:pt x="117225" y="3275"/>
                    </a:lnTo>
                    <a:cubicBezTo>
                      <a:pt x="112170" y="-1092"/>
                      <a:pt x="104653" y="-1092"/>
                      <a:pt x="99597" y="3275"/>
                    </a:cubicBezTo>
                    <a:lnTo>
                      <a:pt x="4737" y="84585"/>
                    </a:lnTo>
                    <a:cubicBezTo>
                      <a:pt x="423" y="88264"/>
                      <a:pt x="-1126" y="94246"/>
                      <a:pt x="845" y="99566"/>
                    </a:cubicBezTo>
                    <a:cubicBezTo>
                      <a:pt x="2804" y="104887"/>
                      <a:pt x="7872" y="108420"/>
                      <a:pt x="13551" y="108420"/>
                    </a:cubicBezTo>
                    <a:lnTo>
                      <a:pt x="54205" y="108420"/>
                    </a:lnTo>
                    <a:cubicBezTo>
                      <a:pt x="54205" y="225579"/>
                      <a:pt x="54205" y="345402"/>
                      <a:pt x="54205" y="462568"/>
                    </a:cubicBezTo>
                    <a:cubicBezTo>
                      <a:pt x="89116" y="462568"/>
                      <a:pt x="113252" y="462568"/>
                      <a:pt x="149067" y="462568"/>
                    </a:cubicBezTo>
                    <a:cubicBezTo>
                      <a:pt x="156557" y="462568"/>
                      <a:pt x="162618" y="456507"/>
                      <a:pt x="162618" y="449017"/>
                    </a:cubicBezTo>
                    <a:lnTo>
                      <a:pt x="162618" y="418106"/>
                    </a:lnTo>
                    <a:cubicBezTo>
                      <a:pt x="114426" y="393379"/>
                      <a:pt x="81309" y="343283"/>
                      <a:pt x="81309" y="285495"/>
                    </a:cubicBezTo>
                    <a:cubicBezTo>
                      <a:pt x="81309" y="227707"/>
                      <a:pt x="114427" y="177610"/>
                      <a:pt x="162618" y="152883"/>
                    </a:cubicBezTo>
                    <a:lnTo>
                      <a:pt x="162618" y="108421"/>
                    </a:lnTo>
                    <a:lnTo>
                      <a:pt x="203273" y="108421"/>
                    </a:lnTo>
                    <a:cubicBezTo>
                      <a:pt x="208950" y="108421"/>
                      <a:pt x="214019" y="104888"/>
                      <a:pt x="215978" y="99567"/>
                    </a:cubicBezTo>
                    <a:cubicBezTo>
                      <a:pt x="217950" y="94246"/>
                      <a:pt x="216402" y="88264"/>
                      <a:pt x="212087" y="84585"/>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sp>
            <p:nvSpPr>
              <p:cNvPr id="164" name="任意多边形: 形状 104"/>
              <p:cNvSpPr/>
              <p:nvPr/>
            </p:nvSpPr>
            <p:spPr>
              <a:xfrm>
                <a:off x="9406212" y="3245414"/>
                <a:ext cx="52252" cy="262132"/>
              </a:xfrm>
              <a:custGeom>
                <a:avLst/>
                <a:gdLst>
                  <a:gd name="connsiteX0" fmla="*/ 13552 w 54206"/>
                  <a:gd name="connsiteY0" fmla="*/ 0 h 271934"/>
                  <a:gd name="connsiteX1" fmla="*/ 0 w 54206"/>
                  <a:gd name="connsiteY1" fmla="*/ 13552 h 271934"/>
                  <a:gd name="connsiteX2" fmla="*/ 0 w 54206"/>
                  <a:gd name="connsiteY2" fmla="*/ 108413 h 271934"/>
                  <a:gd name="connsiteX3" fmla="*/ 0 w 54206"/>
                  <a:gd name="connsiteY3" fmla="*/ 271934 h 271934"/>
                  <a:gd name="connsiteX4" fmla="*/ 54206 w 54206"/>
                  <a:gd name="connsiteY4" fmla="*/ 271934 h 271934"/>
                  <a:gd name="connsiteX5" fmla="*/ 54206 w 54206"/>
                  <a:gd name="connsiteY5" fmla="*/ 0 h 271934"/>
                  <a:gd name="connsiteX6" fmla="*/ 13552 w 54206"/>
                  <a:gd name="connsiteY6" fmla="*/ 0 h 27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06" h="271934">
                    <a:moveTo>
                      <a:pt x="13552" y="0"/>
                    </a:moveTo>
                    <a:cubicBezTo>
                      <a:pt x="6061" y="0"/>
                      <a:pt x="0" y="6061"/>
                      <a:pt x="0" y="13552"/>
                    </a:cubicBezTo>
                    <a:lnTo>
                      <a:pt x="0" y="108413"/>
                    </a:lnTo>
                    <a:lnTo>
                      <a:pt x="0" y="271934"/>
                    </a:lnTo>
                    <a:cubicBezTo>
                      <a:pt x="19795" y="271934"/>
                      <a:pt x="34987" y="271934"/>
                      <a:pt x="54206" y="271934"/>
                    </a:cubicBezTo>
                    <a:lnTo>
                      <a:pt x="54206" y="0"/>
                    </a:lnTo>
                    <a:lnTo>
                      <a:pt x="13552" y="0"/>
                    </a:ln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grpSp>
        <p:grpSp>
          <p:nvGrpSpPr>
            <p:cNvPr id="165" name="组合 164"/>
            <p:cNvGrpSpPr/>
            <p:nvPr/>
          </p:nvGrpSpPr>
          <p:grpSpPr>
            <a:xfrm>
              <a:off x="13643" y="5186"/>
              <a:ext cx="612" cy="629"/>
              <a:chOff x="6332665" y="4189108"/>
              <a:chExt cx="388900" cy="399261"/>
            </a:xfrm>
          </p:grpSpPr>
          <p:sp>
            <p:nvSpPr>
              <p:cNvPr id="166" name="任意多边形: 形状 106"/>
              <p:cNvSpPr/>
              <p:nvPr/>
            </p:nvSpPr>
            <p:spPr>
              <a:xfrm>
                <a:off x="6332665" y="4189108"/>
                <a:ext cx="388900" cy="123250"/>
              </a:xfrm>
              <a:custGeom>
                <a:avLst/>
                <a:gdLst>
                  <a:gd name="connsiteX0" fmla="*/ 194381 w 388900"/>
                  <a:gd name="connsiteY0" fmla="*/ 0 h 123250"/>
                  <a:gd name="connsiteX1" fmla="*/ 287745 w 388900"/>
                  <a:gd name="connsiteY1" fmla="*/ 53508 h 123250"/>
                  <a:gd name="connsiteX2" fmla="*/ 375027 w 388900"/>
                  <a:gd name="connsiteY2" fmla="*/ 53508 h 123250"/>
                  <a:gd name="connsiteX3" fmla="*/ 388900 w 388900"/>
                  <a:gd name="connsiteY3" fmla="*/ 67409 h 123250"/>
                  <a:gd name="connsiteX4" fmla="*/ 388845 w 388900"/>
                  <a:gd name="connsiteY4" fmla="*/ 109376 h 123250"/>
                  <a:gd name="connsiteX5" fmla="*/ 374957 w 388900"/>
                  <a:gd name="connsiteY5" fmla="*/ 123250 h 123250"/>
                  <a:gd name="connsiteX6" fmla="*/ 13887 w 388900"/>
                  <a:gd name="connsiteY6" fmla="*/ 123250 h 123250"/>
                  <a:gd name="connsiteX7" fmla="*/ 4069 w 388900"/>
                  <a:gd name="connsiteY7" fmla="*/ 119181 h 123250"/>
                  <a:gd name="connsiteX8" fmla="*/ 0 w 388900"/>
                  <a:gd name="connsiteY8" fmla="*/ 109349 h 123250"/>
                  <a:gd name="connsiteX9" fmla="*/ 56 w 388900"/>
                  <a:gd name="connsiteY9" fmla="*/ 67381 h 123250"/>
                  <a:gd name="connsiteX10" fmla="*/ 13943 w 388900"/>
                  <a:gd name="connsiteY10" fmla="*/ 53508 h 123250"/>
                  <a:gd name="connsiteX11" fmla="*/ 101030 w 388900"/>
                  <a:gd name="connsiteY11" fmla="*/ 53508 h 123250"/>
                  <a:gd name="connsiteX12" fmla="*/ 194381 w 388900"/>
                  <a:gd name="connsiteY12" fmla="*/ 0 h 1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900" h="123250">
                    <a:moveTo>
                      <a:pt x="194381" y="0"/>
                    </a:moveTo>
                    <a:cubicBezTo>
                      <a:pt x="233987" y="0"/>
                      <a:pt x="269525" y="20831"/>
                      <a:pt x="287745" y="53508"/>
                    </a:cubicBezTo>
                    <a:lnTo>
                      <a:pt x="375027" y="53508"/>
                    </a:lnTo>
                    <a:cubicBezTo>
                      <a:pt x="389136" y="54716"/>
                      <a:pt x="388900" y="67409"/>
                      <a:pt x="388900" y="67409"/>
                    </a:cubicBezTo>
                    <a:lnTo>
                      <a:pt x="388845" y="109376"/>
                    </a:lnTo>
                    <a:cubicBezTo>
                      <a:pt x="388831" y="117042"/>
                      <a:pt x="382623" y="123250"/>
                      <a:pt x="374957" y="123250"/>
                    </a:cubicBezTo>
                    <a:lnTo>
                      <a:pt x="13887" y="123250"/>
                    </a:lnTo>
                    <a:cubicBezTo>
                      <a:pt x="10193" y="123250"/>
                      <a:pt x="6666" y="121792"/>
                      <a:pt x="4069" y="119181"/>
                    </a:cubicBezTo>
                    <a:cubicBezTo>
                      <a:pt x="1458" y="116570"/>
                      <a:pt x="0" y="113043"/>
                      <a:pt x="0" y="109349"/>
                    </a:cubicBezTo>
                    <a:lnTo>
                      <a:pt x="56" y="67381"/>
                    </a:lnTo>
                    <a:cubicBezTo>
                      <a:pt x="56" y="67381"/>
                      <a:pt x="-500" y="55813"/>
                      <a:pt x="13943" y="53508"/>
                    </a:cubicBezTo>
                    <a:lnTo>
                      <a:pt x="101030" y="53508"/>
                    </a:lnTo>
                    <a:cubicBezTo>
                      <a:pt x="119250" y="20845"/>
                      <a:pt x="154857" y="0"/>
                      <a:pt x="194381" y="0"/>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sp>
            <p:nvSpPr>
              <p:cNvPr id="167" name="任意多边形: 形状 107"/>
              <p:cNvSpPr/>
              <p:nvPr/>
            </p:nvSpPr>
            <p:spPr>
              <a:xfrm>
                <a:off x="6360427" y="4340134"/>
                <a:ext cx="333337" cy="248235"/>
              </a:xfrm>
              <a:custGeom>
                <a:avLst/>
                <a:gdLst>
                  <a:gd name="connsiteX0" fmla="*/ 0 w 333337"/>
                  <a:gd name="connsiteY0" fmla="*/ 0 h 248235"/>
                  <a:gd name="connsiteX1" fmla="*/ 333295 w 333337"/>
                  <a:gd name="connsiteY1" fmla="*/ 0 h 248235"/>
                  <a:gd name="connsiteX2" fmla="*/ 333337 w 333337"/>
                  <a:gd name="connsiteY2" fmla="*/ 234348 h 248235"/>
                  <a:gd name="connsiteX3" fmla="*/ 319450 w 333337"/>
                  <a:gd name="connsiteY3" fmla="*/ 248235 h 248235"/>
                  <a:gd name="connsiteX4" fmla="*/ 208351 w 333337"/>
                  <a:gd name="connsiteY4" fmla="*/ 248235 h 248235"/>
                  <a:gd name="connsiteX5" fmla="*/ 194464 w 333337"/>
                  <a:gd name="connsiteY5" fmla="*/ 234348 h 248235"/>
                  <a:gd name="connsiteX6" fmla="*/ 194464 w 333337"/>
                  <a:gd name="connsiteY6" fmla="*/ 199630 h 248235"/>
                  <a:gd name="connsiteX7" fmla="*/ 138915 w 333337"/>
                  <a:gd name="connsiteY7" fmla="*/ 199630 h 248235"/>
                  <a:gd name="connsiteX8" fmla="*/ 138915 w 333337"/>
                  <a:gd name="connsiteY8" fmla="*/ 234348 h 248235"/>
                  <a:gd name="connsiteX9" fmla="*/ 125027 w 333337"/>
                  <a:gd name="connsiteY9" fmla="*/ 248235 h 248235"/>
                  <a:gd name="connsiteX10" fmla="*/ 13929 w 333337"/>
                  <a:gd name="connsiteY10" fmla="*/ 248235 h 248235"/>
                  <a:gd name="connsiteX11" fmla="*/ 4110 w 333337"/>
                  <a:gd name="connsiteY11" fmla="*/ 244180 h 248235"/>
                  <a:gd name="connsiteX12" fmla="*/ 41 w 333337"/>
                  <a:gd name="connsiteY12" fmla="*/ 234348 h 248235"/>
                  <a:gd name="connsiteX13" fmla="*/ 0 w 333337"/>
                  <a:gd name="connsiteY13" fmla="*/ 0 h 248235"/>
                  <a:gd name="connsiteX14" fmla="*/ 57854 w 333337"/>
                  <a:gd name="connsiteY14" fmla="*/ 33107 h 248235"/>
                  <a:gd name="connsiteX15" fmla="*/ 49730 w 333337"/>
                  <a:gd name="connsiteY15" fmla="*/ 41245 h 248235"/>
                  <a:gd name="connsiteX16" fmla="*/ 49730 w 333337"/>
                  <a:gd name="connsiteY16" fmla="*/ 75283 h 248235"/>
                  <a:gd name="connsiteX17" fmla="*/ 57854 w 333337"/>
                  <a:gd name="connsiteY17" fmla="*/ 83421 h 248235"/>
                  <a:gd name="connsiteX18" fmla="*/ 95919 w 333337"/>
                  <a:gd name="connsiteY18" fmla="*/ 83421 h 248235"/>
                  <a:gd name="connsiteX19" fmla="*/ 104043 w 333337"/>
                  <a:gd name="connsiteY19" fmla="*/ 75283 h 248235"/>
                  <a:gd name="connsiteX20" fmla="*/ 104043 w 333337"/>
                  <a:gd name="connsiteY20" fmla="*/ 41245 h 248235"/>
                  <a:gd name="connsiteX21" fmla="*/ 95919 w 333337"/>
                  <a:gd name="connsiteY21" fmla="*/ 33107 h 248235"/>
                  <a:gd name="connsiteX22" fmla="*/ 57854 w 333337"/>
                  <a:gd name="connsiteY22" fmla="*/ 33107 h 248235"/>
                  <a:gd name="connsiteX23" fmla="*/ 147650 w 333337"/>
                  <a:gd name="connsiteY23" fmla="*/ 33107 h 248235"/>
                  <a:gd name="connsiteX24" fmla="*/ 139498 w 333337"/>
                  <a:gd name="connsiteY24" fmla="*/ 41245 h 248235"/>
                  <a:gd name="connsiteX25" fmla="*/ 139498 w 333337"/>
                  <a:gd name="connsiteY25" fmla="*/ 75283 h 248235"/>
                  <a:gd name="connsiteX26" fmla="*/ 147650 w 333337"/>
                  <a:gd name="connsiteY26" fmla="*/ 83421 h 248235"/>
                  <a:gd name="connsiteX27" fmla="*/ 185701 w 333337"/>
                  <a:gd name="connsiteY27" fmla="*/ 83421 h 248235"/>
                  <a:gd name="connsiteX28" fmla="*/ 193839 w 333337"/>
                  <a:gd name="connsiteY28" fmla="*/ 75283 h 248235"/>
                  <a:gd name="connsiteX29" fmla="*/ 193839 w 333337"/>
                  <a:gd name="connsiteY29" fmla="*/ 41245 h 248235"/>
                  <a:gd name="connsiteX30" fmla="*/ 185701 w 333337"/>
                  <a:gd name="connsiteY30" fmla="*/ 33107 h 248235"/>
                  <a:gd name="connsiteX31" fmla="*/ 147650 w 333337"/>
                  <a:gd name="connsiteY31" fmla="*/ 33107 h 248235"/>
                  <a:gd name="connsiteX32" fmla="*/ 237403 w 333337"/>
                  <a:gd name="connsiteY32" fmla="*/ 33107 h 248235"/>
                  <a:gd name="connsiteX33" fmla="*/ 229279 w 333337"/>
                  <a:gd name="connsiteY33" fmla="*/ 41245 h 248235"/>
                  <a:gd name="connsiteX34" fmla="*/ 229279 w 333337"/>
                  <a:gd name="connsiteY34" fmla="*/ 75283 h 248235"/>
                  <a:gd name="connsiteX35" fmla="*/ 237403 w 333337"/>
                  <a:gd name="connsiteY35" fmla="*/ 83421 h 248235"/>
                  <a:gd name="connsiteX36" fmla="*/ 275468 w 333337"/>
                  <a:gd name="connsiteY36" fmla="*/ 83421 h 248235"/>
                  <a:gd name="connsiteX37" fmla="*/ 283606 w 333337"/>
                  <a:gd name="connsiteY37" fmla="*/ 75283 h 248235"/>
                  <a:gd name="connsiteX38" fmla="*/ 283606 w 333337"/>
                  <a:gd name="connsiteY38" fmla="*/ 41245 h 248235"/>
                  <a:gd name="connsiteX39" fmla="*/ 275468 w 333337"/>
                  <a:gd name="connsiteY39" fmla="*/ 33107 h 248235"/>
                  <a:gd name="connsiteX40" fmla="*/ 237403 w 333337"/>
                  <a:gd name="connsiteY40" fmla="*/ 33107 h 248235"/>
                  <a:gd name="connsiteX41" fmla="*/ 57854 w 333337"/>
                  <a:gd name="connsiteY41" fmla="*/ 110293 h 248235"/>
                  <a:gd name="connsiteX42" fmla="*/ 49730 w 333337"/>
                  <a:gd name="connsiteY42" fmla="*/ 118431 h 248235"/>
                  <a:gd name="connsiteX43" fmla="*/ 49730 w 333337"/>
                  <a:gd name="connsiteY43" fmla="*/ 152468 h 248235"/>
                  <a:gd name="connsiteX44" fmla="*/ 57854 w 333337"/>
                  <a:gd name="connsiteY44" fmla="*/ 160606 h 248235"/>
                  <a:gd name="connsiteX45" fmla="*/ 95919 w 333337"/>
                  <a:gd name="connsiteY45" fmla="*/ 160606 h 248235"/>
                  <a:gd name="connsiteX46" fmla="*/ 104043 w 333337"/>
                  <a:gd name="connsiteY46" fmla="*/ 152468 h 248235"/>
                  <a:gd name="connsiteX47" fmla="*/ 104043 w 333337"/>
                  <a:gd name="connsiteY47" fmla="*/ 118431 h 248235"/>
                  <a:gd name="connsiteX48" fmla="*/ 95919 w 333337"/>
                  <a:gd name="connsiteY48" fmla="*/ 110293 h 248235"/>
                  <a:gd name="connsiteX49" fmla="*/ 57854 w 333337"/>
                  <a:gd name="connsiteY49" fmla="*/ 110293 h 248235"/>
                  <a:gd name="connsiteX50" fmla="*/ 147650 w 333337"/>
                  <a:gd name="connsiteY50" fmla="*/ 110293 h 248235"/>
                  <a:gd name="connsiteX51" fmla="*/ 139498 w 333337"/>
                  <a:gd name="connsiteY51" fmla="*/ 118431 h 248235"/>
                  <a:gd name="connsiteX52" fmla="*/ 139498 w 333337"/>
                  <a:gd name="connsiteY52" fmla="*/ 152468 h 248235"/>
                  <a:gd name="connsiteX53" fmla="*/ 147650 w 333337"/>
                  <a:gd name="connsiteY53" fmla="*/ 160606 h 248235"/>
                  <a:gd name="connsiteX54" fmla="*/ 185701 w 333337"/>
                  <a:gd name="connsiteY54" fmla="*/ 160606 h 248235"/>
                  <a:gd name="connsiteX55" fmla="*/ 193839 w 333337"/>
                  <a:gd name="connsiteY55" fmla="*/ 152468 h 248235"/>
                  <a:gd name="connsiteX56" fmla="*/ 193839 w 333337"/>
                  <a:gd name="connsiteY56" fmla="*/ 118431 h 248235"/>
                  <a:gd name="connsiteX57" fmla="*/ 185701 w 333337"/>
                  <a:gd name="connsiteY57" fmla="*/ 110293 h 248235"/>
                  <a:gd name="connsiteX58" fmla="*/ 147650 w 333337"/>
                  <a:gd name="connsiteY58" fmla="*/ 110293 h 248235"/>
                  <a:gd name="connsiteX59" fmla="*/ 237403 w 333337"/>
                  <a:gd name="connsiteY59" fmla="*/ 110293 h 248235"/>
                  <a:gd name="connsiteX60" fmla="*/ 229279 w 333337"/>
                  <a:gd name="connsiteY60" fmla="*/ 118431 h 248235"/>
                  <a:gd name="connsiteX61" fmla="*/ 229279 w 333337"/>
                  <a:gd name="connsiteY61" fmla="*/ 152468 h 248235"/>
                  <a:gd name="connsiteX62" fmla="*/ 237403 w 333337"/>
                  <a:gd name="connsiteY62" fmla="*/ 160606 h 248235"/>
                  <a:gd name="connsiteX63" fmla="*/ 275468 w 333337"/>
                  <a:gd name="connsiteY63" fmla="*/ 160606 h 248235"/>
                  <a:gd name="connsiteX64" fmla="*/ 283606 w 333337"/>
                  <a:gd name="connsiteY64" fmla="*/ 152468 h 248235"/>
                  <a:gd name="connsiteX65" fmla="*/ 283606 w 333337"/>
                  <a:gd name="connsiteY65" fmla="*/ 118431 h 248235"/>
                  <a:gd name="connsiteX66" fmla="*/ 275468 w 333337"/>
                  <a:gd name="connsiteY66" fmla="*/ 110293 h 248235"/>
                  <a:gd name="connsiteX67" fmla="*/ 237403 w 333337"/>
                  <a:gd name="connsiteY67" fmla="*/ 110293 h 2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3337" h="248235">
                    <a:moveTo>
                      <a:pt x="0" y="0"/>
                    </a:moveTo>
                    <a:lnTo>
                      <a:pt x="333295" y="0"/>
                    </a:lnTo>
                    <a:lnTo>
                      <a:pt x="333337" y="234348"/>
                    </a:lnTo>
                    <a:cubicBezTo>
                      <a:pt x="333337" y="242014"/>
                      <a:pt x="327115" y="248235"/>
                      <a:pt x="319450" y="248235"/>
                    </a:cubicBezTo>
                    <a:lnTo>
                      <a:pt x="208351" y="248235"/>
                    </a:lnTo>
                    <a:cubicBezTo>
                      <a:pt x="200671" y="248235"/>
                      <a:pt x="194464" y="242014"/>
                      <a:pt x="194464" y="234348"/>
                    </a:cubicBezTo>
                    <a:lnTo>
                      <a:pt x="194464" y="199630"/>
                    </a:lnTo>
                    <a:lnTo>
                      <a:pt x="138915" y="199630"/>
                    </a:lnTo>
                    <a:lnTo>
                      <a:pt x="138915" y="234348"/>
                    </a:lnTo>
                    <a:cubicBezTo>
                      <a:pt x="138915" y="242014"/>
                      <a:pt x="132707" y="248235"/>
                      <a:pt x="125027" y="248235"/>
                    </a:cubicBezTo>
                    <a:lnTo>
                      <a:pt x="13929" y="248235"/>
                    </a:lnTo>
                    <a:cubicBezTo>
                      <a:pt x="10235" y="248235"/>
                      <a:pt x="6721" y="246791"/>
                      <a:pt x="4110" y="244180"/>
                    </a:cubicBezTo>
                    <a:cubicBezTo>
                      <a:pt x="1500" y="241569"/>
                      <a:pt x="41" y="238042"/>
                      <a:pt x="41" y="234348"/>
                    </a:cubicBezTo>
                    <a:lnTo>
                      <a:pt x="0" y="0"/>
                    </a:lnTo>
                    <a:close/>
                    <a:moveTo>
                      <a:pt x="57854" y="33107"/>
                    </a:moveTo>
                    <a:cubicBezTo>
                      <a:pt x="53383" y="33107"/>
                      <a:pt x="49730" y="36759"/>
                      <a:pt x="49730" y="41245"/>
                    </a:cubicBezTo>
                    <a:lnTo>
                      <a:pt x="49730" y="75283"/>
                    </a:lnTo>
                    <a:cubicBezTo>
                      <a:pt x="49730" y="79768"/>
                      <a:pt x="53383" y="83421"/>
                      <a:pt x="57854" y="83421"/>
                    </a:cubicBezTo>
                    <a:lnTo>
                      <a:pt x="95919" y="83421"/>
                    </a:lnTo>
                    <a:cubicBezTo>
                      <a:pt x="100405" y="83421"/>
                      <a:pt x="104043" y="79768"/>
                      <a:pt x="104043" y="75283"/>
                    </a:cubicBezTo>
                    <a:lnTo>
                      <a:pt x="104043" y="41245"/>
                    </a:lnTo>
                    <a:cubicBezTo>
                      <a:pt x="104043" y="36759"/>
                      <a:pt x="100405" y="33107"/>
                      <a:pt x="95919" y="33107"/>
                    </a:cubicBezTo>
                    <a:lnTo>
                      <a:pt x="57854" y="33107"/>
                    </a:lnTo>
                    <a:close/>
                    <a:moveTo>
                      <a:pt x="147650" y="33107"/>
                    </a:moveTo>
                    <a:cubicBezTo>
                      <a:pt x="143164" y="33107"/>
                      <a:pt x="139498" y="36759"/>
                      <a:pt x="139498" y="41245"/>
                    </a:cubicBezTo>
                    <a:lnTo>
                      <a:pt x="139498" y="75283"/>
                    </a:lnTo>
                    <a:cubicBezTo>
                      <a:pt x="139498" y="79768"/>
                      <a:pt x="143164" y="83421"/>
                      <a:pt x="147650" y="83421"/>
                    </a:cubicBezTo>
                    <a:lnTo>
                      <a:pt x="185701" y="83421"/>
                    </a:lnTo>
                    <a:cubicBezTo>
                      <a:pt x="190186" y="83421"/>
                      <a:pt x="193839" y="79768"/>
                      <a:pt x="193839" y="75283"/>
                    </a:cubicBezTo>
                    <a:lnTo>
                      <a:pt x="193839" y="41245"/>
                    </a:lnTo>
                    <a:cubicBezTo>
                      <a:pt x="193839" y="36759"/>
                      <a:pt x="190186" y="33107"/>
                      <a:pt x="185701" y="33107"/>
                    </a:cubicBezTo>
                    <a:lnTo>
                      <a:pt x="147650" y="33107"/>
                    </a:lnTo>
                    <a:close/>
                    <a:moveTo>
                      <a:pt x="237403" y="33107"/>
                    </a:moveTo>
                    <a:cubicBezTo>
                      <a:pt x="232918" y="33107"/>
                      <a:pt x="229279" y="36759"/>
                      <a:pt x="229279" y="41245"/>
                    </a:cubicBezTo>
                    <a:lnTo>
                      <a:pt x="229279" y="75283"/>
                    </a:lnTo>
                    <a:cubicBezTo>
                      <a:pt x="229279" y="79768"/>
                      <a:pt x="232918" y="83421"/>
                      <a:pt x="237403" y="83421"/>
                    </a:cubicBezTo>
                    <a:lnTo>
                      <a:pt x="275468" y="83421"/>
                    </a:lnTo>
                    <a:cubicBezTo>
                      <a:pt x="279968" y="83421"/>
                      <a:pt x="283606" y="79768"/>
                      <a:pt x="283606" y="75283"/>
                    </a:cubicBezTo>
                    <a:lnTo>
                      <a:pt x="283606" y="41245"/>
                    </a:lnTo>
                    <a:cubicBezTo>
                      <a:pt x="283606" y="36759"/>
                      <a:pt x="279968" y="33107"/>
                      <a:pt x="275468" y="33107"/>
                    </a:cubicBezTo>
                    <a:lnTo>
                      <a:pt x="237403" y="33107"/>
                    </a:lnTo>
                    <a:close/>
                    <a:moveTo>
                      <a:pt x="57854" y="110293"/>
                    </a:moveTo>
                    <a:cubicBezTo>
                      <a:pt x="53383" y="110293"/>
                      <a:pt x="49730" y="113945"/>
                      <a:pt x="49730" y="118431"/>
                    </a:cubicBezTo>
                    <a:lnTo>
                      <a:pt x="49730" y="152468"/>
                    </a:lnTo>
                    <a:cubicBezTo>
                      <a:pt x="49730" y="156954"/>
                      <a:pt x="53383" y="160606"/>
                      <a:pt x="57854" y="160606"/>
                    </a:cubicBezTo>
                    <a:lnTo>
                      <a:pt x="95919" y="160606"/>
                    </a:lnTo>
                    <a:cubicBezTo>
                      <a:pt x="100405" y="160606"/>
                      <a:pt x="104043" y="156954"/>
                      <a:pt x="104043" y="152468"/>
                    </a:cubicBezTo>
                    <a:lnTo>
                      <a:pt x="104043" y="118431"/>
                    </a:lnTo>
                    <a:cubicBezTo>
                      <a:pt x="104043" y="113945"/>
                      <a:pt x="100405" y="110293"/>
                      <a:pt x="95919" y="110293"/>
                    </a:cubicBezTo>
                    <a:lnTo>
                      <a:pt x="57854" y="110293"/>
                    </a:lnTo>
                    <a:close/>
                    <a:moveTo>
                      <a:pt x="147650" y="110293"/>
                    </a:moveTo>
                    <a:cubicBezTo>
                      <a:pt x="143164" y="110293"/>
                      <a:pt x="139498" y="113945"/>
                      <a:pt x="139498" y="118431"/>
                    </a:cubicBezTo>
                    <a:lnTo>
                      <a:pt x="139498" y="152468"/>
                    </a:lnTo>
                    <a:cubicBezTo>
                      <a:pt x="139498" y="156954"/>
                      <a:pt x="143164" y="160606"/>
                      <a:pt x="147650" y="160606"/>
                    </a:cubicBezTo>
                    <a:lnTo>
                      <a:pt x="185701" y="160606"/>
                    </a:lnTo>
                    <a:cubicBezTo>
                      <a:pt x="190186" y="160606"/>
                      <a:pt x="193839" y="156954"/>
                      <a:pt x="193839" y="152468"/>
                    </a:cubicBezTo>
                    <a:lnTo>
                      <a:pt x="193839" y="118431"/>
                    </a:lnTo>
                    <a:cubicBezTo>
                      <a:pt x="193839" y="113945"/>
                      <a:pt x="190186" y="110293"/>
                      <a:pt x="185701" y="110293"/>
                    </a:cubicBezTo>
                    <a:lnTo>
                      <a:pt x="147650" y="110293"/>
                    </a:lnTo>
                    <a:close/>
                    <a:moveTo>
                      <a:pt x="237403" y="110293"/>
                    </a:moveTo>
                    <a:cubicBezTo>
                      <a:pt x="232918" y="110293"/>
                      <a:pt x="229279" y="113945"/>
                      <a:pt x="229279" y="118431"/>
                    </a:cubicBezTo>
                    <a:lnTo>
                      <a:pt x="229279" y="152468"/>
                    </a:lnTo>
                    <a:cubicBezTo>
                      <a:pt x="229279" y="156954"/>
                      <a:pt x="232918" y="160606"/>
                      <a:pt x="237403" y="160606"/>
                    </a:cubicBezTo>
                    <a:lnTo>
                      <a:pt x="275468" y="160606"/>
                    </a:lnTo>
                    <a:cubicBezTo>
                      <a:pt x="279968" y="160606"/>
                      <a:pt x="283606" y="156954"/>
                      <a:pt x="283606" y="152468"/>
                    </a:cubicBezTo>
                    <a:lnTo>
                      <a:pt x="283606" y="118431"/>
                    </a:lnTo>
                    <a:cubicBezTo>
                      <a:pt x="283606" y="113945"/>
                      <a:pt x="279968" y="110293"/>
                      <a:pt x="275468" y="110293"/>
                    </a:cubicBezTo>
                    <a:lnTo>
                      <a:pt x="237403" y="110293"/>
                    </a:ln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grpSp>
        <p:grpSp>
          <p:nvGrpSpPr>
            <p:cNvPr id="168" name="组合 167"/>
            <p:cNvGrpSpPr/>
            <p:nvPr/>
          </p:nvGrpSpPr>
          <p:grpSpPr>
            <a:xfrm>
              <a:off x="13633" y="8630"/>
              <a:ext cx="619" cy="490"/>
              <a:chOff x="9321488" y="4213601"/>
              <a:chExt cx="437973" cy="346805"/>
            </a:xfrm>
          </p:grpSpPr>
          <p:sp>
            <p:nvSpPr>
              <p:cNvPr id="169" name="任意多边形: 形状 109"/>
              <p:cNvSpPr/>
              <p:nvPr/>
            </p:nvSpPr>
            <p:spPr>
              <a:xfrm>
                <a:off x="9339741" y="4323118"/>
                <a:ext cx="419720" cy="237288"/>
              </a:xfrm>
              <a:custGeom>
                <a:avLst/>
                <a:gdLst>
                  <a:gd name="connsiteX0" fmla="*/ 416355 w 419720"/>
                  <a:gd name="connsiteY0" fmla="*/ 14049 h 237288"/>
                  <a:gd name="connsiteX1" fmla="*/ 392426 w 419720"/>
                  <a:gd name="connsiteY1" fmla="*/ 0 h 237288"/>
                  <a:gd name="connsiteX2" fmla="*/ 132994 w 419720"/>
                  <a:gd name="connsiteY2" fmla="*/ 0 h 237288"/>
                  <a:gd name="connsiteX3" fmla="*/ 94185 w 419720"/>
                  <a:gd name="connsiteY3" fmla="*/ 29105 h 237288"/>
                  <a:gd name="connsiteX4" fmla="*/ 42835 w 419720"/>
                  <a:gd name="connsiteY4" fmla="*/ 205163 h 237288"/>
                  <a:gd name="connsiteX5" fmla="*/ 0 w 419720"/>
                  <a:gd name="connsiteY5" fmla="*/ 237288 h 237288"/>
                  <a:gd name="connsiteX6" fmla="*/ 326252 w 419720"/>
                  <a:gd name="connsiteY6" fmla="*/ 237288 h 237288"/>
                  <a:gd name="connsiteX7" fmla="*/ 369096 w 419720"/>
                  <a:gd name="connsiteY7" fmla="*/ 205156 h 237288"/>
                  <a:gd name="connsiteX8" fmla="*/ 418392 w 419720"/>
                  <a:gd name="connsiteY8" fmla="*/ 36149 h 237288"/>
                  <a:gd name="connsiteX9" fmla="*/ 416356 w 419720"/>
                  <a:gd name="connsiteY9" fmla="*/ 14049 h 23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20" h="237288">
                    <a:moveTo>
                      <a:pt x="416355" y="14049"/>
                    </a:moveTo>
                    <a:cubicBezTo>
                      <a:pt x="411538" y="5353"/>
                      <a:pt x="402368" y="-31"/>
                      <a:pt x="392426" y="0"/>
                    </a:cubicBezTo>
                    <a:lnTo>
                      <a:pt x="132994" y="0"/>
                    </a:lnTo>
                    <a:cubicBezTo>
                      <a:pt x="115027" y="-1"/>
                      <a:pt x="99216" y="11857"/>
                      <a:pt x="94185" y="29105"/>
                    </a:cubicBezTo>
                    <a:lnTo>
                      <a:pt x="42835" y="205163"/>
                    </a:lnTo>
                    <a:cubicBezTo>
                      <a:pt x="37282" y="224200"/>
                      <a:pt x="19831" y="237288"/>
                      <a:pt x="0" y="237288"/>
                    </a:cubicBezTo>
                    <a:lnTo>
                      <a:pt x="326252" y="237288"/>
                    </a:lnTo>
                    <a:cubicBezTo>
                      <a:pt x="346087" y="237288"/>
                      <a:pt x="363542" y="224197"/>
                      <a:pt x="369096" y="205156"/>
                    </a:cubicBezTo>
                    <a:lnTo>
                      <a:pt x="418392" y="36149"/>
                    </a:lnTo>
                    <a:cubicBezTo>
                      <a:pt x="420708" y="28808"/>
                      <a:pt x="419974" y="20844"/>
                      <a:pt x="416356" y="14049"/>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sp>
            <p:nvSpPr>
              <p:cNvPr id="170" name="任意多边形: 形状 110"/>
              <p:cNvSpPr/>
              <p:nvPr/>
            </p:nvSpPr>
            <p:spPr>
              <a:xfrm>
                <a:off x="9321488" y="4213601"/>
                <a:ext cx="383313" cy="328552"/>
              </a:xfrm>
              <a:custGeom>
                <a:avLst/>
                <a:gdLst>
                  <a:gd name="connsiteX0" fmla="*/ 43533 w 383313"/>
                  <a:gd name="connsiteY0" fmla="*/ 309569 h 328552"/>
                  <a:gd name="connsiteX1" fmla="*/ 94916 w 383313"/>
                  <a:gd name="connsiteY1" fmla="*/ 133520 h 328552"/>
                  <a:gd name="connsiteX2" fmla="*/ 151226 w 383313"/>
                  <a:gd name="connsiteY2" fmla="*/ 91265 h 328552"/>
                  <a:gd name="connsiteX3" fmla="*/ 383313 w 383313"/>
                  <a:gd name="connsiteY3" fmla="*/ 91265 h 328552"/>
                  <a:gd name="connsiteX4" fmla="*/ 383313 w 383313"/>
                  <a:gd name="connsiteY4" fmla="*/ 82138 h 328552"/>
                  <a:gd name="connsiteX5" fmla="*/ 346807 w 383313"/>
                  <a:gd name="connsiteY5" fmla="*/ 45632 h 328552"/>
                  <a:gd name="connsiteX6" fmla="*/ 207680 w 383313"/>
                  <a:gd name="connsiteY6" fmla="*/ 45632 h 328552"/>
                  <a:gd name="connsiteX7" fmla="*/ 193482 w 383313"/>
                  <a:gd name="connsiteY7" fmla="*/ 38879 h 328552"/>
                  <a:gd name="connsiteX8" fmla="*/ 175542 w 383313"/>
                  <a:gd name="connsiteY8" fmla="*/ 16819 h 328552"/>
                  <a:gd name="connsiteX9" fmla="*/ 140183 w 383313"/>
                  <a:gd name="connsiteY9" fmla="*/ 0 h 328552"/>
                  <a:gd name="connsiteX10" fmla="*/ 36506 w 383313"/>
                  <a:gd name="connsiteY10" fmla="*/ 0 h 328552"/>
                  <a:gd name="connsiteX11" fmla="*/ 0 w 383313"/>
                  <a:gd name="connsiteY11" fmla="*/ 36506 h 328552"/>
                  <a:gd name="connsiteX12" fmla="*/ 0 w 383313"/>
                  <a:gd name="connsiteY12" fmla="*/ 310300 h 328552"/>
                  <a:gd name="connsiteX13" fmla="*/ 18253 w 383313"/>
                  <a:gd name="connsiteY13" fmla="*/ 328553 h 328552"/>
                  <a:gd name="connsiteX14" fmla="*/ 43533 w 383313"/>
                  <a:gd name="connsiteY14" fmla="*/ 309569 h 32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313" h="328552">
                    <a:moveTo>
                      <a:pt x="43533" y="309569"/>
                    </a:moveTo>
                    <a:lnTo>
                      <a:pt x="94916" y="133520"/>
                    </a:lnTo>
                    <a:cubicBezTo>
                      <a:pt x="102267" y="108526"/>
                      <a:pt x="125173" y="91337"/>
                      <a:pt x="151226" y="91265"/>
                    </a:cubicBezTo>
                    <a:lnTo>
                      <a:pt x="383313" y="91265"/>
                    </a:lnTo>
                    <a:lnTo>
                      <a:pt x="383313" y="82138"/>
                    </a:lnTo>
                    <a:cubicBezTo>
                      <a:pt x="383313" y="61977"/>
                      <a:pt x="366969" y="45632"/>
                      <a:pt x="346807" y="45632"/>
                    </a:cubicBezTo>
                    <a:lnTo>
                      <a:pt x="207680" y="45632"/>
                    </a:lnTo>
                    <a:cubicBezTo>
                      <a:pt x="202172" y="45632"/>
                      <a:pt x="196957" y="43152"/>
                      <a:pt x="193482" y="38879"/>
                    </a:cubicBezTo>
                    <a:lnTo>
                      <a:pt x="175542" y="16819"/>
                    </a:lnTo>
                    <a:cubicBezTo>
                      <a:pt x="166887" y="6178"/>
                      <a:pt x="153900" y="0"/>
                      <a:pt x="140183" y="0"/>
                    </a:cubicBezTo>
                    <a:lnTo>
                      <a:pt x="36506" y="0"/>
                    </a:lnTo>
                    <a:cubicBezTo>
                      <a:pt x="16344" y="0"/>
                      <a:pt x="0" y="16344"/>
                      <a:pt x="0" y="36506"/>
                    </a:cubicBezTo>
                    <a:lnTo>
                      <a:pt x="0" y="310300"/>
                    </a:lnTo>
                    <a:cubicBezTo>
                      <a:pt x="0" y="320380"/>
                      <a:pt x="8172" y="328553"/>
                      <a:pt x="18253" y="328553"/>
                    </a:cubicBezTo>
                    <a:cubicBezTo>
                      <a:pt x="29954" y="328521"/>
                      <a:pt x="40240" y="320797"/>
                      <a:pt x="43533" y="309569"/>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grpSp>
        <p:grpSp>
          <p:nvGrpSpPr>
            <p:cNvPr id="175" name="组合 174"/>
            <p:cNvGrpSpPr/>
            <p:nvPr/>
          </p:nvGrpSpPr>
          <p:grpSpPr>
            <a:xfrm>
              <a:off x="13721" y="3371"/>
              <a:ext cx="457" cy="783"/>
              <a:chOff x="6394348" y="3057404"/>
              <a:chExt cx="265144" cy="454392"/>
            </a:xfrm>
          </p:grpSpPr>
          <p:sp>
            <p:nvSpPr>
              <p:cNvPr id="176" name="任意多边形: 形状 116"/>
              <p:cNvSpPr/>
              <p:nvPr/>
            </p:nvSpPr>
            <p:spPr>
              <a:xfrm>
                <a:off x="6398176" y="3057404"/>
                <a:ext cx="257489" cy="342059"/>
              </a:xfrm>
              <a:custGeom>
                <a:avLst/>
                <a:gdLst>
                  <a:gd name="connsiteX0" fmla="*/ 231528 w 257489"/>
                  <a:gd name="connsiteY0" fmla="*/ 49808 h 342059"/>
                  <a:gd name="connsiteX1" fmla="*/ 128745 w 257489"/>
                  <a:gd name="connsiteY1" fmla="*/ 0 h 342059"/>
                  <a:gd name="connsiteX2" fmla="*/ 25962 w 257489"/>
                  <a:gd name="connsiteY2" fmla="*/ 49808 h 342059"/>
                  <a:gd name="connsiteX3" fmla="*/ 7948 w 257489"/>
                  <a:gd name="connsiteY3" fmla="*/ 168768 h 342059"/>
                  <a:gd name="connsiteX4" fmla="*/ 75654 w 257489"/>
                  <a:gd name="connsiteY4" fmla="*/ 275997 h 342059"/>
                  <a:gd name="connsiteX5" fmla="*/ 118655 w 257489"/>
                  <a:gd name="connsiteY5" fmla="*/ 336835 h 342059"/>
                  <a:gd name="connsiteX6" fmla="*/ 138834 w 257489"/>
                  <a:gd name="connsiteY6" fmla="*/ 336835 h 342059"/>
                  <a:gd name="connsiteX7" fmla="*/ 181835 w 257489"/>
                  <a:gd name="connsiteY7" fmla="*/ 275997 h 342059"/>
                  <a:gd name="connsiteX8" fmla="*/ 249541 w 257489"/>
                  <a:gd name="connsiteY8" fmla="*/ 168768 h 342059"/>
                  <a:gd name="connsiteX9" fmla="*/ 231528 w 257489"/>
                  <a:gd name="connsiteY9" fmla="*/ 49808 h 342059"/>
                  <a:gd name="connsiteX10" fmla="*/ 128745 w 257489"/>
                  <a:gd name="connsiteY10" fmla="*/ 199914 h 342059"/>
                  <a:gd name="connsiteX11" fmla="*/ 54268 w 257489"/>
                  <a:gd name="connsiteY11" fmla="*/ 125438 h 342059"/>
                  <a:gd name="connsiteX12" fmla="*/ 128745 w 257489"/>
                  <a:gd name="connsiteY12" fmla="*/ 50952 h 342059"/>
                  <a:gd name="connsiteX13" fmla="*/ 203222 w 257489"/>
                  <a:gd name="connsiteY13" fmla="*/ 125438 h 342059"/>
                  <a:gd name="connsiteX14" fmla="*/ 128745 w 257489"/>
                  <a:gd name="connsiteY14" fmla="*/ 199914 h 34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89" h="342059">
                    <a:moveTo>
                      <a:pt x="231528" y="49808"/>
                    </a:moveTo>
                    <a:cubicBezTo>
                      <a:pt x="207082" y="18626"/>
                      <a:pt x="168694" y="0"/>
                      <a:pt x="128745" y="0"/>
                    </a:cubicBezTo>
                    <a:cubicBezTo>
                      <a:pt x="88796" y="0"/>
                      <a:pt x="50408" y="18626"/>
                      <a:pt x="25962" y="49808"/>
                    </a:cubicBezTo>
                    <a:cubicBezTo>
                      <a:pt x="-1609" y="84973"/>
                      <a:pt x="-6543" y="127354"/>
                      <a:pt x="7948" y="168768"/>
                    </a:cubicBezTo>
                    <a:cubicBezTo>
                      <a:pt x="21880" y="208584"/>
                      <a:pt x="51464" y="241781"/>
                      <a:pt x="75654" y="275997"/>
                    </a:cubicBezTo>
                    <a:cubicBezTo>
                      <a:pt x="87136" y="292245"/>
                      <a:pt x="106756" y="319992"/>
                      <a:pt x="118655" y="336835"/>
                    </a:cubicBezTo>
                    <a:cubicBezTo>
                      <a:pt x="123581" y="343801"/>
                      <a:pt x="133909" y="343801"/>
                      <a:pt x="138834" y="336835"/>
                    </a:cubicBezTo>
                    <a:cubicBezTo>
                      <a:pt x="150733" y="319993"/>
                      <a:pt x="170353" y="292245"/>
                      <a:pt x="181835" y="275997"/>
                    </a:cubicBezTo>
                    <a:cubicBezTo>
                      <a:pt x="206025" y="241780"/>
                      <a:pt x="235610" y="208583"/>
                      <a:pt x="249541" y="168768"/>
                    </a:cubicBezTo>
                    <a:cubicBezTo>
                      <a:pt x="264033" y="127354"/>
                      <a:pt x="259099" y="84974"/>
                      <a:pt x="231528" y="49808"/>
                    </a:cubicBezTo>
                    <a:close/>
                    <a:moveTo>
                      <a:pt x="128745" y="199914"/>
                    </a:moveTo>
                    <a:cubicBezTo>
                      <a:pt x="87677" y="199914"/>
                      <a:pt x="54268" y="166505"/>
                      <a:pt x="54268" y="125438"/>
                    </a:cubicBezTo>
                    <a:cubicBezTo>
                      <a:pt x="54268" y="84372"/>
                      <a:pt x="87677" y="50952"/>
                      <a:pt x="128745" y="50952"/>
                    </a:cubicBezTo>
                    <a:cubicBezTo>
                      <a:pt x="169813" y="50952"/>
                      <a:pt x="203222" y="84371"/>
                      <a:pt x="203222" y="125438"/>
                    </a:cubicBezTo>
                    <a:cubicBezTo>
                      <a:pt x="203222" y="166506"/>
                      <a:pt x="169813" y="199914"/>
                      <a:pt x="128745" y="199914"/>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grpSp>
            <p:nvGrpSpPr>
              <p:cNvPr id="177" name="组合 176"/>
              <p:cNvGrpSpPr/>
              <p:nvPr/>
            </p:nvGrpSpPr>
            <p:grpSpPr>
              <a:xfrm>
                <a:off x="6394348" y="3134977"/>
                <a:ext cx="265144" cy="376819"/>
                <a:chOff x="6394348" y="3134977"/>
                <a:chExt cx="265144" cy="376819"/>
              </a:xfrm>
            </p:grpSpPr>
            <p:sp>
              <p:nvSpPr>
                <p:cNvPr id="178" name="任意多边形: 形状 118"/>
                <p:cNvSpPr/>
                <p:nvPr/>
              </p:nvSpPr>
              <p:spPr>
                <a:xfrm>
                  <a:off x="6479065" y="3134977"/>
                  <a:ext cx="95711" cy="95720"/>
                </a:xfrm>
                <a:custGeom>
                  <a:avLst/>
                  <a:gdLst>
                    <a:gd name="connsiteX0" fmla="*/ 95712 w 95711"/>
                    <a:gd name="connsiteY0" fmla="*/ 47865 h 95720"/>
                    <a:gd name="connsiteX1" fmla="*/ 47856 w 95711"/>
                    <a:gd name="connsiteY1" fmla="*/ 95721 h 95720"/>
                    <a:gd name="connsiteX2" fmla="*/ 0 w 95711"/>
                    <a:gd name="connsiteY2" fmla="*/ 47865 h 95720"/>
                    <a:gd name="connsiteX3" fmla="*/ 47856 w 95711"/>
                    <a:gd name="connsiteY3" fmla="*/ 0 h 95720"/>
                    <a:gd name="connsiteX4" fmla="*/ 95712 w 95711"/>
                    <a:gd name="connsiteY4" fmla="*/ 47865 h 9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1" h="95720">
                      <a:moveTo>
                        <a:pt x="95712" y="47865"/>
                      </a:moveTo>
                      <a:cubicBezTo>
                        <a:pt x="95712" y="74246"/>
                        <a:pt x="74246" y="95721"/>
                        <a:pt x="47856" y="95721"/>
                      </a:cubicBezTo>
                      <a:cubicBezTo>
                        <a:pt x="21466" y="95721"/>
                        <a:pt x="0" y="74246"/>
                        <a:pt x="0" y="47865"/>
                      </a:cubicBezTo>
                      <a:cubicBezTo>
                        <a:pt x="0" y="21475"/>
                        <a:pt x="21466" y="0"/>
                        <a:pt x="47856" y="0"/>
                      </a:cubicBezTo>
                      <a:cubicBezTo>
                        <a:pt x="74246" y="0"/>
                        <a:pt x="95712" y="21475"/>
                        <a:pt x="95712" y="47865"/>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sp>
              <p:nvSpPr>
                <p:cNvPr id="179" name="任意多边形: 形状 119"/>
                <p:cNvSpPr/>
                <p:nvPr/>
              </p:nvSpPr>
              <p:spPr>
                <a:xfrm>
                  <a:off x="6394348" y="3369908"/>
                  <a:ext cx="265144" cy="141888"/>
                </a:xfrm>
                <a:custGeom>
                  <a:avLst/>
                  <a:gdLst>
                    <a:gd name="connsiteX0" fmla="*/ 265145 w 265144"/>
                    <a:gd name="connsiteY0" fmla="*/ 53241 h 141888"/>
                    <a:gd name="connsiteX1" fmla="*/ 258942 w 265144"/>
                    <a:gd name="connsiteY1" fmla="*/ 64493 h 141888"/>
                    <a:gd name="connsiteX2" fmla="*/ 139681 w 265144"/>
                    <a:gd name="connsiteY2" fmla="*/ 139830 h 141888"/>
                    <a:gd name="connsiteX3" fmla="*/ 132573 w 265144"/>
                    <a:gd name="connsiteY3" fmla="*/ 141889 h 141888"/>
                    <a:gd name="connsiteX4" fmla="*/ 125465 w 265144"/>
                    <a:gd name="connsiteY4" fmla="*/ 139830 h 141888"/>
                    <a:gd name="connsiteX5" fmla="*/ 6203 w 265144"/>
                    <a:gd name="connsiteY5" fmla="*/ 64493 h 141888"/>
                    <a:gd name="connsiteX6" fmla="*/ 0 w 265144"/>
                    <a:gd name="connsiteY6" fmla="*/ 53241 h 141888"/>
                    <a:gd name="connsiteX7" fmla="*/ 6203 w 265144"/>
                    <a:gd name="connsiteY7" fmla="*/ 41990 h 141888"/>
                    <a:gd name="connsiteX8" fmla="*/ 72675 w 265144"/>
                    <a:gd name="connsiteY8" fmla="*/ 0 h 141888"/>
                    <a:gd name="connsiteX9" fmla="*/ 100743 w 265144"/>
                    <a:gd name="connsiteY9" fmla="*/ 39701 h 141888"/>
                    <a:gd name="connsiteX10" fmla="*/ 132573 w 265144"/>
                    <a:gd name="connsiteY10" fmla="*/ 56179 h 141888"/>
                    <a:gd name="connsiteX11" fmla="*/ 164402 w 265144"/>
                    <a:gd name="connsiteY11" fmla="*/ 39701 h 141888"/>
                    <a:gd name="connsiteX12" fmla="*/ 182496 w 265144"/>
                    <a:gd name="connsiteY12" fmla="*/ 14100 h 141888"/>
                    <a:gd name="connsiteX13" fmla="*/ 192461 w 265144"/>
                    <a:gd name="connsiteY13" fmla="*/ 0 h 141888"/>
                    <a:gd name="connsiteX14" fmla="*/ 258943 w 265144"/>
                    <a:gd name="connsiteY14" fmla="*/ 41990 h 141888"/>
                    <a:gd name="connsiteX15" fmla="*/ 265145 w 265144"/>
                    <a:gd name="connsiteY15" fmla="*/ 53241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144" h="141888">
                      <a:moveTo>
                        <a:pt x="265145" y="53241"/>
                      </a:moveTo>
                      <a:cubicBezTo>
                        <a:pt x="265145" y="57811"/>
                        <a:pt x="262802" y="62053"/>
                        <a:pt x="258942" y="64493"/>
                      </a:cubicBezTo>
                      <a:lnTo>
                        <a:pt x="139681" y="139830"/>
                      </a:lnTo>
                      <a:cubicBezTo>
                        <a:pt x="137507" y="141205"/>
                        <a:pt x="135040" y="141889"/>
                        <a:pt x="132573" y="141889"/>
                      </a:cubicBezTo>
                      <a:cubicBezTo>
                        <a:pt x="130105" y="141889"/>
                        <a:pt x="127639" y="141205"/>
                        <a:pt x="125465" y="139830"/>
                      </a:cubicBezTo>
                      <a:lnTo>
                        <a:pt x="6203" y="64493"/>
                      </a:lnTo>
                      <a:cubicBezTo>
                        <a:pt x="2343" y="62052"/>
                        <a:pt x="0" y="57811"/>
                        <a:pt x="0" y="53241"/>
                      </a:cubicBezTo>
                      <a:cubicBezTo>
                        <a:pt x="0" y="48672"/>
                        <a:pt x="2343" y="44429"/>
                        <a:pt x="6203" y="41990"/>
                      </a:cubicBezTo>
                      <a:lnTo>
                        <a:pt x="72675" y="0"/>
                      </a:lnTo>
                      <a:lnTo>
                        <a:pt x="100743" y="39701"/>
                      </a:lnTo>
                      <a:cubicBezTo>
                        <a:pt x="108037" y="50012"/>
                        <a:pt x="119937" y="56179"/>
                        <a:pt x="132573" y="56179"/>
                      </a:cubicBezTo>
                      <a:cubicBezTo>
                        <a:pt x="145209" y="56179"/>
                        <a:pt x="157108" y="50012"/>
                        <a:pt x="164402" y="39701"/>
                      </a:cubicBezTo>
                      <a:lnTo>
                        <a:pt x="182496" y="14100"/>
                      </a:lnTo>
                      <a:lnTo>
                        <a:pt x="192461" y="0"/>
                      </a:lnTo>
                      <a:lnTo>
                        <a:pt x="258943" y="41990"/>
                      </a:lnTo>
                      <a:cubicBezTo>
                        <a:pt x="262802" y="44429"/>
                        <a:pt x="265145" y="48671"/>
                        <a:pt x="265145" y="53241"/>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ndParaRPr>
                </a:p>
              </p:txBody>
            </p:sp>
          </p:gr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矩形: 圆角 102"/>
          <p:cNvSpPr/>
          <p:nvPr/>
        </p:nvSpPr>
        <p:spPr>
          <a:xfrm>
            <a:off x="8433054" y="899887"/>
            <a:ext cx="3758945" cy="5958113"/>
          </a:xfrm>
          <a:prstGeom prst="roundRect">
            <a:avLst>
              <a:gd name="adj" fmla="val 3410"/>
            </a:avLst>
          </a:prstGeom>
          <a:gradFill>
            <a:gsLst>
              <a:gs pos="85000">
                <a:srgbClr val="44546A">
                  <a:lumMod val="80000"/>
                  <a:lumOff val="20000"/>
                </a:srgbClr>
              </a:gs>
              <a:gs pos="0">
                <a:srgbClr val="44546A">
                  <a:lumMod val="60000"/>
                  <a:lumOff val="4000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HarmonyOS Sans SC"/>
            </a:endParaRPr>
          </a:p>
        </p:txBody>
      </p:sp>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pSp>
        <p:nvGrpSpPr>
          <p:cNvPr id="8" name="组合 7"/>
          <p:cNvGrpSpPr/>
          <p:nvPr/>
        </p:nvGrpSpPr>
        <p:grpSpPr>
          <a:xfrm>
            <a:off x="3827147" y="169477"/>
            <a:ext cx="4379593" cy="550326"/>
            <a:chOff x="3827147" y="579974"/>
            <a:chExt cx="4379593" cy="550326"/>
          </a:xfrm>
        </p:grpSpPr>
        <p:sp>
          <p:nvSpPr>
            <p:cNvPr id="9" name="平行四边形 8"/>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0" name="文本框 9"/>
            <p:cNvSpPr txBox="1"/>
            <p:nvPr/>
          </p:nvSpPr>
          <p:spPr>
            <a:xfrm>
              <a:off x="3988934" y="62165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围绕循环利用领域</a:t>
              </a:r>
              <a:r>
                <a:rPr lang="zh-CN" altLang="en-US" sz="240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ea"/>
                </a:rPr>
                <a:t>更新设备</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nvGrpSpPr>
            <p:cNvPr id="11" name="组合 10"/>
            <p:cNvGrpSpPr/>
            <p:nvPr/>
          </p:nvGrpSpPr>
          <p:grpSpPr>
            <a:xfrm>
              <a:off x="5115620" y="872273"/>
              <a:ext cx="3091120" cy="258027"/>
              <a:chOff x="4838301" y="1097063"/>
              <a:chExt cx="3091120" cy="258027"/>
            </a:xfrm>
          </p:grpSpPr>
          <p:sp>
            <p:nvSpPr>
              <p:cNvPr id="12"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3" name="椭圆 12"/>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
        <p:nvSpPr>
          <p:cNvPr id="2" name="矩形: 圆角 1"/>
          <p:cNvSpPr/>
          <p:nvPr/>
        </p:nvSpPr>
        <p:spPr>
          <a:xfrm>
            <a:off x="0" y="899887"/>
            <a:ext cx="4237391" cy="5958114"/>
          </a:xfrm>
          <a:prstGeom prst="roundRect">
            <a:avLst>
              <a:gd name="adj" fmla="val 3410"/>
            </a:avLst>
          </a:prstGeom>
          <a:gradFill>
            <a:gsLst>
              <a:gs pos="0">
                <a:srgbClr val="486FDF">
                  <a:lumMod val="14000"/>
                  <a:lumOff val="86000"/>
                </a:srgbClr>
              </a:gs>
              <a:gs pos="93000">
                <a:srgbClr val="518CFB">
                  <a:lumMod val="10000"/>
                  <a:lumOff val="9000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HarmonyOS Sans SC"/>
              <a:cs typeface="+mn-cs"/>
            </a:endParaRPr>
          </a:p>
        </p:txBody>
      </p:sp>
      <p:sp>
        <p:nvSpPr>
          <p:cNvPr id="14" name="文本框 13"/>
          <p:cNvSpPr txBox="1"/>
          <p:nvPr/>
        </p:nvSpPr>
        <p:spPr>
          <a:xfrm>
            <a:off x="123626" y="1001163"/>
            <a:ext cx="3592031"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微软雅黑" panose="020B0503020204020204" charset="-122"/>
                <a:ea typeface="微软雅黑" panose="020B0503020204020204" charset="-122"/>
              </a:rPr>
              <a:t>平台建设方面</a:t>
            </a:r>
            <a:endParaRPr kumimoji="0" lang="en-US" altLang="zh-CN" sz="2400" b="1"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
        <p:nvSpPr>
          <p:cNvPr id="28" name="文本框 27"/>
          <p:cNvSpPr txBox="1"/>
          <p:nvPr/>
        </p:nvSpPr>
        <p:spPr>
          <a:xfrm>
            <a:off x="273036" y="1911857"/>
            <a:ext cx="1069536" cy="521977"/>
          </a:xfrm>
          <a:custGeom>
            <a:avLst/>
            <a:gdLst/>
            <a:ahLst/>
            <a:cxnLst/>
            <a:rect l="l" t="t" r="r" b="b"/>
            <a:pathLst>
              <a:path w="513088" h="250408">
                <a:moveTo>
                  <a:pt x="156592" y="111328"/>
                </a:moveTo>
                <a:cubicBezTo>
                  <a:pt x="156316" y="111420"/>
                  <a:pt x="156362" y="111927"/>
                  <a:pt x="156731" y="112848"/>
                </a:cubicBezTo>
                <a:cubicBezTo>
                  <a:pt x="157283" y="114137"/>
                  <a:pt x="158112" y="114781"/>
                  <a:pt x="159217" y="114781"/>
                </a:cubicBezTo>
                <a:cubicBezTo>
                  <a:pt x="160321" y="114781"/>
                  <a:pt x="160874" y="114413"/>
                  <a:pt x="160874" y="113676"/>
                </a:cubicBezTo>
                <a:cubicBezTo>
                  <a:pt x="160690" y="112940"/>
                  <a:pt x="160045" y="112387"/>
                  <a:pt x="158940" y="112019"/>
                </a:cubicBezTo>
                <a:cubicBezTo>
                  <a:pt x="157651" y="111466"/>
                  <a:pt x="156869" y="111236"/>
                  <a:pt x="156592" y="111328"/>
                </a:cubicBezTo>
                <a:close/>
                <a:moveTo>
                  <a:pt x="402087" y="66580"/>
                </a:moveTo>
                <a:cubicBezTo>
                  <a:pt x="401581" y="66672"/>
                  <a:pt x="400821" y="67178"/>
                  <a:pt x="399808" y="68099"/>
                </a:cubicBezTo>
                <a:cubicBezTo>
                  <a:pt x="399808" y="68099"/>
                  <a:pt x="399624" y="68283"/>
                  <a:pt x="399256" y="68652"/>
                </a:cubicBezTo>
                <a:cubicBezTo>
                  <a:pt x="398151" y="69941"/>
                  <a:pt x="394468" y="72933"/>
                  <a:pt x="388207" y="77629"/>
                </a:cubicBezTo>
                <a:cubicBezTo>
                  <a:pt x="381946" y="82325"/>
                  <a:pt x="378815" y="85041"/>
                  <a:pt x="378815" y="85778"/>
                </a:cubicBezTo>
                <a:cubicBezTo>
                  <a:pt x="378815" y="86514"/>
                  <a:pt x="378355" y="86652"/>
                  <a:pt x="377434" y="86192"/>
                </a:cubicBezTo>
                <a:cubicBezTo>
                  <a:pt x="376513" y="85731"/>
                  <a:pt x="375593" y="86422"/>
                  <a:pt x="374672" y="88264"/>
                </a:cubicBezTo>
                <a:cubicBezTo>
                  <a:pt x="373751" y="90105"/>
                  <a:pt x="372692" y="91026"/>
                  <a:pt x="371495" y="91026"/>
                </a:cubicBezTo>
                <a:cubicBezTo>
                  <a:pt x="370298" y="91026"/>
                  <a:pt x="368549" y="92269"/>
                  <a:pt x="366247" y="94755"/>
                </a:cubicBezTo>
                <a:cubicBezTo>
                  <a:pt x="363945" y="97241"/>
                  <a:pt x="361782" y="99220"/>
                  <a:pt x="359756" y="100694"/>
                </a:cubicBezTo>
                <a:lnTo>
                  <a:pt x="356717" y="102903"/>
                </a:lnTo>
                <a:lnTo>
                  <a:pt x="360584" y="110638"/>
                </a:lnTo>
                <a:cubicBezTo>
                  <a:pt x="363163" y="115794"/>
                  <a:pt x="364544" y="118464"/>
                  <a:pt x="364728" y="118648"/>
                </a:cubicBezTo>
                <a:cubicBezTo>
                  <a:pt x="365096" y="119201"/>
                  <a:pt x="365971" y="119017"/>
                  <a:pt x="367352" y="118096"/>
                </a:cubicBezTo>
                <a:cubicBezTo>
                  <a:pt x="368733" y="117175"/>
                  <a:pt x="370529" y="115702"/>
                  <a:pt x="372738" y="113676"/>
                </a:cubicBezTo>
                <a:cubicBezTo>
                  <a:pt x="374948" y="111651"/>
                  <a:pt x="377250" y="109349"/>
                  <a:pt x="379644" y="106771"/>
                </a:cubicBezTo>
                <a:cubicBezTo>
                  <a:pt x="387747" y="97931"/>
                  <a:pt x="391245" y="92683"/>
                  <a:pt x="390141" y="91026"/>
                </a:cubicBezTo>
                <a:cubicBezTo>
                  <a:pt x="389588" y="90105"/>
                  <a:pt x="390463" y="87987"/>
                  <a:pt x="392765" y="84673"/>
                </a:cubicBezTo>
                <a:cubicBezTo>
                  <a:pt x="395067" y="81358"/>
                  <a:pt x="396217" y="79010"/>
                  <a:pt x="396217" y="77629"/>
                </a:cubicBezTo>
                <a:cubicBezTo>
                  <a:pt x="396217" y="76248"/>
                  <a:pt x="397322" y="74314"/>
                  <a:pt x="399532" y="71828"/>
                </a:cubicBezTo>
                <a:cubicBezTo>
                  <a:pt x="401742" y="69342"/>
                  <a:pt x="402847" y="67915"/>
                  <a:pt x="402847" y="67547"/>
                </a:cubicBezTo>
                <a:cubicBezTo>
                  <a:pt x="402847" y="66810"/>
                  <a:pt x="402594" y="66488"/>
                  <a:pt x="402087" y="66580"/>
                </a:cubicBezTo>
                <a:close/>
                <a:moveTo>
                  <a:pt x="156178" y="60365"/>
                </a:moveTo>
                <a:cubicBezTo>
                  <a:pt x="155073" y="60917"/>
                  <a:pt x="152219" y="62390"/>
                  <a:pt x="147615" y="64784"/>
                </a:cubicBezTo>
                <a:cubicBezTo>
                  <a:pt x="143195" y="67363"/>
                  <a:pt x="140617" y="69066"/>
                  <a:pt x="139881" y="69895"/>
                </a:cubicBezTo>
                <a:cubicBezTo>
                  <a:pt x="139144" y="70723"/>
                  <a:pt x="138684" y="72427"/>
                  <a:pt x="138500" y="75005"/>
                </a:cubicBezTo>
                <a:cubicBezTo>
                  <a:pt x="138315" y="77583"/>
                  <a:pt x="138315" y="79056"/>
                  <a:pt x="138500" y="79424"/>
                </a:cubicBezTo>
                <a:cubicBezTo>
                  <a:pt x="138684" y="79793"/>
                  <a:pt x="139605" y="79885"/>
                  <a:pt x="141262" y="79701"/>
                </a:cubicBezTo>
                <a:cubicBezTo>
                  <a:pt x="143840" y="79148"/>
                  <a:pt x="146510" y="78319"/>
                  <a:pt x="149272" y="77215"/>
                </a:cubicBezTo>
                <a:cubicBezTo>
                  <a:pt x="152035" y="76110"/>
                  <a:pt x="153784" y="75005"/>
                  <a:pt x="154521" y="73900"/>
                </a:cubicBezTo>
                <a:cubicBezTo>
                  <a:pt x="156362" y="71690"/>
                  <a:pt x="156731" y="70677"/>
                  <a:pt x="155626" y="70861"/>
                </a:cubicBezTo>
                <a:cubicBezTo>
                  <a:pt x="155441" y="70861"/>
                  <a:pt x="155165" y="70953"/>
                  <a:pt x="154797" y="71138"/>
                </a:cubicBezTo>
                <a:cubicBezTo>
                  <a:pt x="153692" y="71874"/>
                  <a:pt x="153508" y="71414"/>
                  <a:pt x="154244" y="69756"/>
                </a:cubicBezTo>
                <a:cubicBezTo>
                  <a:pt x="154613" y="69020"/>
                  <a:pt x="155257" y="68007"/>
                  <a:pt x="156178" y="66718"/>
                </a:cubicBezTo>
                <a:cubicBezTo>
                  <a:pt x="157651" y="63956"/>
                  <a:pt x="158388" y="62114"/>
                  <a:pt x="158388" y="61193"/>
                </a:cubicBezTo>
                <a:cubicBezTo>
                  <a:pt x="158388" y="60089"/>
                  <a:pt x="157651" y="59812"/>
                  <a:pt x="156178" y="60365"/>
                </a:cubicBezTo>
                <a:close/>
                <a:moveTo>
                  <a:pt x="368319" y="60089"/>
                </a:moveTo>
                <a:cubicBezTo>
                  <a:pt x="367398" y="60089"/>
                  <a:pt x="366615" y="60549"/>
                  <a:pt x="365971" y="61470"/>
                </a:cubicBezTo>
                <a:cubicBezTo>
                  <a:pt x="365326" y="62390"/>
                  <a:pt x="365188" y="63035"/>
                  <a:pt x="365557" y="63403"/>
                </a:cubicBezTo>
                <a:cubicBezTo>
                  <a:pt x="365925" y="63772"/>
                  <a:pt x="366707" y="63311"/>
                  <a:pt x="367904" y="62022"/>
                </a:cubicBezTo>
                <a:cubicBezTo>
                  <a:pt x="369101" y="60733"/>
                  <a:pt x="369240" y="60089"/>
                  <a:pt x="368319" y="60089"/>
                </a:cubicBezTo>
                <a:close/>
                <a:moveTo>
                  <a:pt x="382406" y="49592"/>
                </a:moveTo>
                <a:cubicBezTo>
                  <a:pt x="382406" y="49224"/>
                  <a:pt x="381393" y="49776"/>
                  <a:pt x="379368" y="51249"/>
                </a:cubicBezTo>
                <a:cubicBezTo>
                  <a:pt x="377526" y="52538"/>
                  <a:pt x="376882" y="53413"/>
                  <a:pt x="377434" y="53874"/>
                </a:cubicBezTo>
                <a:cubicBezTo>
                  <a:pt x="377987" y="54334"/>
                  <a:pt x="379092" y="53735"/>
                  <a:pt x="380749" y="52078"/>
                </a:cubicBezTo>
                <a:cubicBezTo>
                  <a:pt x="382038" y="50605"/>
                  <a:pt x="382590" y="49776"/>
                  <a:pt x="382406" y="49592"/>
                </a:cubicBezTo>
                <a:close/>
                <a:moveTo>
                  <a:pt x="139190" y="47106"/>
                </a:moveTo>
                <a:cubicBezTo>
                  <a:pt x="138730" y="46738"/>
                  <a:pt x="138223" y="46830"/>
                  <a:pt x="137671" y="47382"/>
                </a:cubicBezTo>
                <a:cubicBezTo>
                  <a:pt x="137118" y="47935"/>
                  <a:pt x="136842" y="48579"/>
                  <a:pt x="136842" y="49316"/>
                </a:cubicBezTo>
                <a:cubicBezTo>
                  <a:pt x="136842" y="50052"/>
                  <a:pt x="137349" y="49960"/>
                  <a:pt x="138361" y="49040"/>
                </a:cubicBezTo>
                <a:cubicBezTo>
                  <a:pt x="139374" y="48119"/>
                  <a:pt x="139651" y="47474"/>
                  <a:pt x="139190" y="47106"/>
                </a:cubicBezTo>
                <a:close/>
                <a:moveTo>
                  <a:pt x="158664" y="41858"/>
                </a:moveTo>
                <a:cubicBezTo>
                  <a:pt x="155718" y="41858"/>
                  <a:pt x="152449" y="42502"/>
                  <a:pt x="148858" y="43791"/>
                </a:cubicBezTo>
                <a:cubicBezTo>
                  <a:pt x="145267" y="45080"/>
                  <a:pt x="143011" y="45817"/>
                  <a:pt x="142091" y="46001"/>
                </a:cubicBezTo>
                <a:cubicBezTo>
                  <a:pt x="141170" y="46185"/>
                  <a:pt x="140663" y="47290"/>
                  <a:pt x="140571" y="49316"/>
                </a:cubicBezTo>
                <a:cubicBezTo>
                  <a:pt x="140479" y="51341"/>
                  <a:pt x="140802" y="52538"/>
                  <a:pt x="141538" y="52907"/>
                </a:cubicBezTo>
                <a:cubicBezTo>
                  <a:pt x="142275" y="53459"/>
                  <a:pt x="143794" y="53275"/>
                  <a:pt x="146096" y="52354"/>
                </a:cubicBezTo>
                <a:cubicBezTo>
                  <a:pt x="148398" y="51434"/>
                  <a:pt x="151574" y="50881"/>
                  <a:pt x="155626" y="50697"/>
                </a:cubicBezTo>
                <a:cubicBezTo>
                  <a:pt x="158388" y="50513"/>
                  <a:pt x="160091" y="50237"/>
                  <a:pt x="160736" y="49868"/>
                </a:cubicBezTo>
                <a:cubicBezTo>
                  <a:pt x="161380" y="49500"/>
                  <a:pt x="161887" y="48257"/>
                  <a:pt x="162255" y="46139"/>
                </a:cubicBezTo>
                <a:cubicBezTo>
                  <a:pt x="162623" y="44022"/>
                  <a:pt x="162623" y="42732"/>
                  <a:pt x="162255" y="42272"/>
                </a:cubicBezTo>
                <a:cubicBezTo>
                  <a:pt x="161887" y="41812"/>
                  <a:pt x="160690" y="41674"/>
                  <a:pt x="158664" y="41858"/>
                </a:cubicBezTo>
                <a:close/>
                <a:moveTo>
                  <a:pt x="30496" y="14788"/>
                </a:moveTo>
                <a:cubicBezTo>
                  <a:pt x="33258" y="15340"/>
                  <a:pt x="35560" y="16261"/>
                  <a:pt x="37401" y="17550"/>
                </a:cubicBezTo>
                <a:cubicBezTo>
                  <a:pt x="39611" y="19207"/>
                  <a:pt x="42834" y="20865"/>
                  <a:pt x="47069" y="22522"/>
                </a:cubicBezTo>
                <a:cubicBezTo>
                  <a:pt x="55540" y="25837"/>
                  <a:pt x="62630" y="29336"/>
                  <a:pt x="68338" y="33019"/>
                </a:cubicBezTo>
                <a:cubicBezTo>
                  <a:pt x="74047" y="36702"/>
                  <a:pt x="76993" y="39740"/>
                  <a:pt x="77178" y="42134"/>
                </a:cubicBezTo>
                <a:cubicBezTo>
                  <a:pt x="77546" y="44896"/>
                  <a:pt x="76395" y="47474"/>
                  <a:pt x="73725" y="49868"/>
                </a:cubicBezTo>
                <a:cubicBezTo>
                  <a:pt x="71055" y="52262"/>
                  <a:pt x="68154" y="53275"/>
                  <a:pt x="65024" y="52907"/>
                </a:cubicBezTo>
                <a:cubicBezTo>
                  <a:pt x="55632" y="51618"/>
                  <a:pt x="49555" y="50237"/>
                  <a:pt x="46793" y="48763"/>
                </a:cubicBezTo>
                <a:cubicBezTo>
                  <a:pt x="45504" y="48027"/>
                  <a:pt x="44215" y="48257"/>
                  <a:pt x="42926" y="49454"/>
                </a:cubicBezTo>
                <a:cubicBezTo>
                  <a:pt x="41637" y="50651"/>
                  <a:pt x="40624" y="51249"/>
                  <a:pt x="39887" y="51249"/>
                </a:cubicBezTo>
                <a:cubicBezTo>
                  <a:pt x="39151" y="51249"/>
                  <a:pt x="35974" y="54104"/>
                  <a:pt x="30358" y="59812"/>
                </a:cubicBezTo>
                <a:cubicBezTo>
                  <a:pt x="24741" y="65521"/>
                  <a:pt x="21933" y="68836"/>
                  <a:pt x="21933" y="69756"/>
                </a:cubicBezTo>
                <a:cubicBezTo>
                  <a:pt x="21933" y="70309"/>
                  <a:pt x="20552" y="72519"/>
                  <a:pt x="17789" y="76386"/>
                </a:cubicBezTo>
                <a:cubicBezTo>
                  <a:pt x="13738" y="81910"/>
                  <a:pt x="12817" y="84673"/>
                  <a:pt x="15027" y="84673"/>
                </a:cubicBezTo>
                <a:cubicBezTo>
                  <a:pt x="15948" y="84673"/>
                  <a:pt x="20229" y="82601"/>
                  <a:pt x="27872" y="78458"/>
                </a:cubicBezTo>
                <a:cubicBezTo>
                  <a:pt x="35514" y="74314"/>
                  <a:pt x="39519" y="71966"/>
                  <a:pt x="39887" y="71414"/>
                </a:cubicBezTo>
                <a:cubicBezTo>
                  <a:pt x="40071" y="70677"/>
                  <a:pt x="41545" y="70401"/>
                  <a:pt x="44307" y="70585"/>
                </a:cubicBezTo>
                <a:cubicBezTo>
                  <a:pt x="47069" y="70769"/>
                  <a:pt x="49739" y="71322"/>
                  <a:pt x="52317" y="72243"/>
                </a:cubicBezTo>
                <a:cubicBezTo>
                  <a:pt x="57658" y="73900"/>
                  <a:pt x="60420" y="77399"/>
                  <a:pt x="60604" y="82739"/>
                </a:cubicBezTo>
                <a:cubicBezTo>
                  <a:pt x="60604" y="85870"/>
                  <a:pt x="60282" y="91716"/>
                  <a:pt x="59637" y="100279"/>
                </a:cubicBezTo>
                <a:cubicBezTo>
                  <a:pt x="58993" y="108842"/>
                  <a:pt x="58394" y="115242"/>
                  <a:pt x="57842" y="119477"/>
                </a:cubicBezTo>
                <a:cubicBezTo>
                  <a:pt x="56921" y="125554"/>
                  <a:pt x="55908" y="134485"/>
                  <a:pt x="54803" y="146271"/>
                </a:cubicBezTo>
                <a:cubicBezTo>
                  <a:pt x="54251" y="154005"/>
                  <a:pt x="54343" y="157872"/>
                  <a:pt x="55080" y="157872"/>
                </a:cubicBezTo>
                <a:cubicBezTo>
                  <a:pt x="55816" y="157872"/>
                  <a:pt x="58302" y="154373"/>
                  <a:pt x="62538" y="147376"/>
                </a:cubicBezTo>
                <a:cubicBezTo>
                  <a:pt x="66221" y="141667"/>
                  <a:pt x="68431" y="138813"/>
                  <a:pt x="69167" y="138813"/>
                </a:cubicBezTo>
                <a:cubicBezTo>
                  <a:pt x="69535" y="138629"/>
                  <a:pt x="69812" y="138997"/>
                  <a:pt x="69996" y="139918"/>
                </a:cubicBezTo>
                <a:cubicBezTo>
                  <a:pt x="70548" y="141943"/>
                  <a:pt x="70548" y="143324"/>
                  <a:pt x="69996" y="144061"/>
                </a:cubicBezTo>
                <a:cubicBezTo>
                  <a:pt x="69443" y="144798"/>
                  <a:pt x="68431" y="148389"/>
                  <a:pt x="66957" y="154834"/>
                </a:cubicBezTo>
                <a:cubicBezTo>
                  <a:pt x="65484" y="161279"/>
                  <a:pt x="64425" y="165284"/>
                  <a:pt x="63781" y="166850"/>
                </a:cubicBezTo>
                <a:cubicBezTo>
                  <a:pt x="63136" y="168415"/>
                  <a:pt x="62400" y="171407"/>
                  <a:pt x="61571" y="175827"/>
                </a:cubicBezTo>
                <a:cubicBezTo>
                  <a:pt x="60742" y="180246"/>
                  <a:pt x="59729" y="184298"/>
                  <a:pt x="58532" y="187981"/>
                </a:cubicBezTo>
                <a:cubicBezTo>
                  <a:pt x="57336" y="191664"/>
                  <a:pt x="56599" y="195623"/>
                  <a:pt x="56323" y="199858"/>
                </a:cubicBezTo>
                <a:cubicBezTo>
                  <a:pt x="56046" y="204094"/>
                  <a:pt x="55540" y="206856"/>
                  <a:pt x="54803" y="208145"/>
                </a:cubicBezTo>
                <a:cubicBezTo>
                  <a:pt x="54435" y="208882"/>
                  <a:pt x="53606" y="209572"/>
                  <a:pt x="52317" y="210217"/>
                </a:cubicBezTo>
                <a:cubicBezTo>
                  <a:pt x="51028" y="210861"/>
                  <a:pt x="49877" y="211230"/>
                  <a:pt x="48865" y="211322"/>
                </a:cubicBezTo>
                <a:cubicBezTo>
                  <a:pt x="47852" y="211414"/>
                  <a:pt x="47253" y="211184"/>
                  <a:pt x="47069" y="210631"/>
                </a:cubicBezTo>
                <a:cubicBezTo>
                  <a:pt x="47069" y="209895"/>
                  <a:pt x="45872" y="209296"/>
                  <a:pt x="43478" y="208836"/>
                </a:cubicBezTo>
                <a:cubicBezTo>
                  <a:pt x="41084" y="208375"/>
                  <a:pt x="39887" y="207593"/>
                  <a:pt x="39887" y="206488"/>
                </a:cubicBezTo>
                <a:cubicBezTo>
                  <a:pt x="39887" y="205383"/>
                  <a:pt x="39289" y="204278"/>
                  <a:pt x="38092" y="203173"/>
                </a:cubicBezTo>
                <a:cubicBezTo>
                  <a:pt x="36895" y="202068"/>
                  <a:pt x="35560" y="200135"/>
                  <a:pt x="34087" y="197372"/>
                </a:cubicBezTo>
                <a:cubicBezTo>
                  <a:pt x="32613" y="194610"/>
                  <a:pt x="30956" y="192308"/>
                  <a:pt x="29115" y="190467"/>
                </a:cubicBezTo>
                <a:lnTo>
                  <a:pt x="26629" y="187705"/>
                </a:lnTo>
                <a:lnTo>
                  <a:pt x="28562" y="173893"/>
                </a:lnTo>
                <a:cubicBezTo>
                  <a:pt x="29851" y="164686"/>
                  <a:pt x="30312" y="159898"/>
                  <a:pt x="29943" y="159530"/>
                </a:cubicBezTo>
                <a:cubicBezTo>
                  <a:pt x="29575" y="159161"/>
                  <a:pt x="29759" y="157688"/>
                  <a:pt x="30496" y="155110"/>
                </a:cubicBezTo>
                <a:cubicBezTo>
                  <a:pt x="31232" y="152532"/>
                  <a:pt x="31969" y="148665"/>
                  <a:pt x="32705" y="143509"/>
                </a:cubicBezTo>
                <a:cubicBezTo>
                  <a:pt x="34915" y="129513"/>
                  <a:pt x="37770" y="114413"/>
                  <a:pt x="41268" y="98208"/>
                </a:cubicBezTo>
                <a:cubicBezTo>
                  <a:pt x="42742" y="90658"/>
                  <a:pt x="43478" y="86698"/>
                  <a:pt x="43478" y="86330"/>
                </a:cubicBezTo>
                <a:cubicBezTo>
                  <a:pt x="43478" y="86330"/>
                  <a:pt x="43386" y="86330"/>
                  <a:pt x="43202" y="86330"/>
                </a:cubicBezTo>
                <a:cubicBezTo>
                  <a:pt x="43018" y="86330"/>
                  <a:pt x="42650" y="86514"/>
                  <a:pt x="42097" y="86882"/>
                </a:cubicBezTo>
                <a:cubicBezTo>
                  <a:pt x="41545" y="87251"/>
                  <a:pt x="40762" y="87711"/>
                  <a:pt x="39749" y="88264"/>
                </a:cubicBezTo>
                <a:cubicBezTo>
                  <a:pt x="38736" y="88816"/>
                  <a:pt x="37401" y="89645"/>
                  <a:pt x="35744" y="90750"/>
                </a:cubicBezTo>
                <a:cubicBezTo>
                  <a:pt x="33350" y="92223"/>
                  <a:pt x="29989" y="94018"/>
                  <a:pt x="25662" y="96136"/>
                </a:cubicBezTo>
                <a:cubicBezTo>
                  <a:pt x="21334" y="98254"/>
                  <a:pt x="18434" y="99681"/>
                  <a:pt x="16961" y="100417"/>
                </a:cubicBezTo>
                <a:cubicBezTo>
                  <a:pt x="15487" y="101154"/>
                  <a:pt x="13001" y="101430"/>
                  <a:pt x="9503" y="101246"/>
                </a:cubicBezTo>
                <a:cubicBezTo>
                  <a:pt x="6924" y="101246"/>
                  <a:pt x="5221" y="101016"/>
                  <a:pt x="4392" y="100556"/>
                </a:cubicBezTo>
                <a:cubicBezTo>
                  <a:pt x="3564" y="100095"/>
                  <a:pt x="2689" y="98852"/>
                  <a:pt x="1768" y="96827"/>
                </a:cubicBezTo>
                <a:cubicBezTo>
                  <a:pt x="295" y="93880"/>
                  <a:pt x="-257" y="90934"/>
                  <a:pt x="111" y="87987"/>
                </a:cubicBezTo>
                <a:cubicBezTo>
                  <a:pt x="479" y="85041"/>
                  <a:pt x="1768" y="82647"/>
                  <a:pt x="3978" y="80805"/>
                </a:cubicBezTo>
                <a:cubicBezTo>
                  <a:pt x="6004" y="79148"/>
                  <a:pt x="10331" y="74729"/>
                  <a:pt x="16961" y="67547"/>
                </a:cubicBezTo>
                <a:cubicBezTo>
                  <a:pt x="23590" y="60365"/>
                  <a:pt x="27595" y="55991"/>
                  <a:pt x="28976" y="54426"/>
                </a:cubicBezTo>
                <a:cubicBezTo>
                  <a:pt x="30358" y="52861"/>
                  <a:pt x="31969" y="50605"/>
                  <a:pt x="33810" y="47658"/>
                </a:cubicBezTo>
                <a:cubicBezTo>
                  <a:pt x="35468" y="45080"/>
                  <a:pt x="36388" y="43423"/>
                  <a:pt x="36573" y="42686"/>
                </a:cubicBezTo>
                <a:cubicBezTo>
                  <a:pt x="36757" y="41950"/>
                  <a:pt x="36296" y="40845"/>
                  <a:pt x="35191" y="39372"/>
                </a:cubicBezTo>
                <a:cubicBezTo>
                  <a:pt x="33718" y="37346"/>
                  <a:pt x="31739" y="35136"/>
                  <a:pt x="29253" y="32742"/>
                </a:cubicBezTo>
                <a:cubicBezTo>
                  <a:pt x="26767" y="30348"/>
                  <a:pt x="25524" y="28691"/>
                  <a:pt x="25524" y="27770"/>
                </a:cubicBezTo>
                <a:cubicBezTo>
                  <a:pt x="25524" y="26850"/>
                  <a:pt x="25063" y="25929"/>
                  <a:pt x="24142" y="25008"/>
                </a:cubicBezTo>
                <a:cubicBezTo>
                  <a:pt x="23222" y="24271"/>
                  <a:pt x="22853" y="22614"/>
                  <a:pt x="23038" y="20036"/>
                </a:cubicBezTo>
                <a:cubicBezTo>
                  <a:pt x="23222" y="17458"/>
                  <a:pt x="23820" y="15801"/>
                  <a:pt x="24833" y="15064"/>
                </a:cubicBezTo>
                <a:cubicBezTo>
                  <a:pt x="25846" y="14327"/>
                  <a:pt x="27733" y="14235"/>
                  <a:pt x="30496" y="14788"/>
                </a:cubicBezTo>
                <a:close/>
                <a:moveTo>
                  <a:pt x="312798" y="7744"/>
                </a:moveTo>
                <a:cubicBezTo>
                  <a:pt x="313902" y="8020"/>
                  <a:pt x="314455" y="8711"/>
                  <a:pt x="314455" y="9816"/>
                </a:cubicBezTo>
                <a:cubicBezTo>
                  <a:pt x="314455" y="11105"/>
                  <a:pt x="314869" y="11749"/>
                  <a:pt x="315698" y="11749"/>
                </a:cubicBezTo>
                <a:cubicBezTo>
                  <a:pt x="316527" y="11749"/>
                  <a:pt x="317631" y="13130"/>
                  <a:pt x="319013" y="15893"/>
                </a:cubicBezTo>
                <a:cubicBezTo>
                  <a:pt x="320394" y="18655"/>
                  <a:pt x="321084" y="21049"/>
                  <a:pt x="321084" y="23074"/>
                </a:cubicBezTo>
                <a:cubicBezTo>
                  <a:pt x="321084" y="25284"/>
                  <a:pt x="321499" y="26619"/>
                  <a:pt x="322327" y="27080"/>
                </a:cubicBezTo>
                <a:cubicBezTo>
                  <a:pt x="323156" y="27540"/>
                  <a:pt x="323847" y="29428"/>
                  <a:pt x="324399" y="32742"/>
                </a:cubicBezTo>
                <a:cubicBezTo>
                  <a:pt x="324767" y="34584"/>
                  <a:pt x="326563" y="39003"/>
                  <a:pt x="329785" y="46001"/>
                </a:cubicBezTo>
                <a:cubicBezTo>
                  <a:pt x="333008" y="52999"/>
                  <a:pt x="336231" y="59536"/>
                  <a:pt x="339453" y="65613"/>
                </a:cubicBezTo>
                <a:cubicBezTo>
                  <a:pt x="342676" y="71690"/>
                  <a:pt x="344563" y="74544"/>
                  <a:pt x="345116" y="74176"/>
                </a:cubicBezTo>
                <a:cubicBezTo>
                  <a:pt x="353587" y="68836"/>
                  <a:pt x="360769" y="63680"/>
                  <a:pt x="366661" y="58707"/>
                </a:cubicBezTo>
                <a:cubicBezTo>
                  <a:pt x="370713" y="55393"/>
                  <a:pt x="373843" y="52815"/>
                  <a:pt x="376053" y="50973"/>
                </a:cubicBezTo>
                <a:lnTo>
                  <a:pt x="379368" y="48211"/>
                </a:lnTo>
                <a:lnTo>
                  <a:pt x="371910" y="40477"/>
                </a:lnTo>
                <a:cubicBezTo>
                  <a:pt x="367122" y="35505"/>
                  <a:pt x="363439" y="32374"/>
                  <a:pt x="360861" y="31085"/>
                </a:cubicBezTo>
                <a:cubicBezTo>
                  <a:pt x="358651" y="29980"/>
                  <a:pt x="357500" y="28553"/>
                  <a:pt x="357408" y="26803"/>
                </a:cubicBezTo>
                <a:cubicBezTo>
                  <a:pt x="357316" y="25054"/>
                  <a:pt x="358375" y="23443"/>
                  <a:pt x="360584" y="21970"/>
                </a:cubicBezTo>
                <a:cubicBezTo>
                  <a:pt x="364452" y="19391"/>
                  <a:pt x="369332" y="20957"/>
                  <a:pt x="375224" y="26665"/>
                </a:cubicBezTo>
                <a:cubicBezTo>
                  <a:pt x="378907" y="30164"/>
                  <a:pt x="382130" y="31914"/>
                  <a:pt x="384892" y="31914"/>
                </a:cubicBezTo>
                <a:cubicBezTo>
                  <a:pt x="387655" y="31914"/>
                  <a:pt x="392350" y="33571"/>
                  <a:pt x="398980" y="36886"/>
                </a:cubicBezTo>
                <a:cubicBezTo>
                  <a:pt x="405609" y="40200"/>
                  <a:pt x="409384" y="41858"/>
                  <a:pt x="410305" y="41858"/>
                </a:cubicBezTo>
                <a:cubicBezTo>
                  <a:pt x="416198" y="42226"/>
                  <a:pt x="421170" y="44436"/>
                  <a:pt x="425221" y="48487"/>
                </a:cubicBezTo>
                <a:cubicBezTo>
                  <a:pt x="428720" y="51618"/>
                  <a:pt x="430147" y="54104"/>
                  <a:pt x="429503" y="55945"/>
                </a:cubicBezTo>
                <a:cubicBezTo>
                  <a:pt x="428858" y="57787"/>
                  <a:pt x="426142" y="58707"/>
                  <a:pt x="421354" y="58707"/>
                </a:cubicBezTo>
                <a:cubicBezTo>
                  <a:pt x="418776" y="58707"/>
                  <a:pt x="415369" y="59904"/>
                  <a:pt x="411134" y="62298"/>
                </a:cubicBezTo>
                <a:cubicBezTo>
                  <a:pt x="410950" y="62298"/>
                  <a:pt x="410950" y="62437"/>
                  <a:pt x="411134" y="62713"/>
                </a:cubicBezTo>
                <a:cubicBezTo>
                  <a:pt x="411318" y="62989"/>
                  <a:pt x="411594" y="63311"/>
                  <a:pt x="411962" y="63680"/>
                </a:cubicBezTo>
                <a:lnTo>
                  <a:pt x="413343" y="65061"/>
                </a:lnTo>
                <a:cubicBezTo>
                  <a:pt x="415369" y="66718"/>
                  <a:pt x="416796" y="70539"/>
                  <a:pt x="417625" y="76524"/>
                </a:cubicBezTo>
                <a:cubicBezTo>
                  <a:pt x="418454" y="82509"/>
                  <a:pt x="418868" y="85778"/>
                  <a:pt x="418868" y="86330"/>
                </a:cubicBezTo>
                <a:cubicBezTo>
                  <a:pt x="418500" y="88540"/>
                  <a:pt x="418638" y="89875"/>
                  <a:pt x="419282" y="90335"/>
                </a:cubicBezTo>
                <a:cubicBezTo>
                  <a:pt x="419927" y="90796"/>
                  <a:pt x="421446" y="90842"/>
                  <a:pt x="423840" y="90473"/>
                </a:cubicBezTo>
                <a:cubicBezTo>
                  <a:pt x="428075" y="89737"/>
                  <a:pt x="432081" y="90243"/>
                  <a:pt x="435856" y="91993"/>
                </a:cubicBezTo>
                <a:cubicBezTo>
                  <a:pt x="439631" y="93742"/>
                  <a:pt x="442715" y="96458"/>
                  <a:pt x="445109" y="100141"/>
                </a:cubicBezTo>
                <a:cubicBezTo>
                  <a:pt x="451002" y="108980"/>
                  <a:pt x="453580" y="117635"/>
                  <a:pt x="452844" y="126106"/>
                </a:cubicBezTo>
                <a:cubicBezTo>
                  <a:pt x="452475" y="131078"/>
                  <a:pt x="450818" y="133380"/>
                  <a:pt x="447872" y="133012"/>
                </a:cubicBezTo>
                <a:cubicBezTo>
                  <a:pt x="446583" y="132828"/>
                  <a:pt x="445293" y="132183"/>
                  <a:pt x="444004" y="131078"/>
                </a:cubicBezTo>
                <a:cubicBezTo>
                  <a:pt x="441979" y="129605"/>
                  <a:pt x="439953" y="127027"/>
                  <a:pt x="437927" y="123344"/>
                </a:cubicBezTo>
                <a:cubicBezTo>
                  <a:pt x="435902" y="119661"/>
                  <a:pt x="434889" y="116807"/>
                  <a:pt x="434889" y="114781"/>
                </a:cubicBezTo>
                <a:cubicBezTo>
                  <a:pt x="434889" y="113308"/>
                  <a:pt x="434475" y="112295"/>
                  <a:pt x="433646" y="111743"/>
                </a:cubicBezTo>
                <a:cubicBezTo>
                  <a:pt x="432817" y="111190"/>
                  <a:pt x="432403" y="108704"/>
                  <a:pt x="432403" y="104285"/>
                </a:cubicBezTo>
                <a:cubicBezTo>
                  <a:pt x="432403" y="97471"/>
                  <a:pt x="430239" y="93834"/>
                  <a:pt x="425912" y="93374"/>
                </a:cubicBezTo>
                <a:cubicBezTo>
                  <a:pt x="421584" y="92913"/>
                  <a:pt x="417671" y="95998"/>
                  <a:pt x="414172" y="102627"/>
                </a:cubicBezTo>
                <a:cubicBezTo>
                  <a:pt x="412515" y="105942"/>
                  <a:pt x="410673" y="108980"/>
                  <a:pt x="408648" y="111743"/>
                </a:cubicBezTo>
                <a:cubicBezTo>
                  <a:pt x="406622" y="114505"/>
                  <a:pt x="405609" y="116346"/>
                  <a:pt x="405609" y="117267"/>
                </a:cubicBezTo>
                <a:cubicBezTo>
                  <a:pt x="405609" y="118188"/>
                  <a:pt x="404734" y="119707"/>
                  <a:pt x="402985" y="121825"/>
                </a:cubicBezTo>
                <a:cubicBezTo>
                  <a:pt x="401236" y="123943"/>
                  <a:pt x="398980" y="127718"/>
                  <a:pt x="396217" y="133150"/>
                </a:cubicBezTo>
                <a:cubicBezTo>
                  <a:pt x="393455" y="138583"/>
                  <a:pt x="390325" y="143140"/>
                  <a:pt x="386826" y="146823"/>
                </a:cubicBezTo>
                <a:cubicBezTo>
                  <a:pt x="383879" y="150138"/>
                  <a:pt x="382544" y="152532"/>
                  <a:pt x="382821" y="154005"/>
                </a:cubicBezTo>
                <a:cubicBezTo>
                  <a:pt x="383097" y="155478"/>
                  <a:pt x="385721" y="159622"/>
                  <a:pt x="390693" y="166435"/>
                </a:cubicBezTo>
                <a:lnTo>
                  <a:pt x="395389" y="172788"/>
                </a:lnTo>
                <a:lnTo>
                  <a:pt x="398427" y="158977"/>
                </a:lnTo>
                <a:cubicBezTo>
                  <a:pt x="400453" y="149770"/>
                  <a:pt x="401926" y="143278"/>
                  <a:pt x="402847" y="139503"/>
                </a:cubicBezTo>
                <a:cubicBezTo>
                  <a:pt x="403768" y="135728"/>
                  <a:pt x="404228" y="131907"/>
                  <a:pt x="404228" y="128040"/>
                </a:cubicBezTo>
                <a:cubicBezTo>
                  <a:pt x="404228" y="124725"/>
                  <a:pt x="404504" y="123252"/>
                  <a:pt x="405057" y="123620"/>
                </a:cubicBezTo>
                <a:cubicBezTo>
                  <a:pt x="405609" y="123989"/>
                  <a:pt x="406070" y="126106"/>
                  <a:pt x="406438" y="129974"/>
                </a:cubicBezTo>
                <a:cubicBezTo>
                  <a:pt x="406806" y="134761"/>
                  <a:pt x="407911" y="140470"/>
                  <a:pt x="409753" y="147099"/>
                </a:cubicBezTo>
                <a:cubicBezTo>
                  <a:pt x="411226" y="152072"/>
                  <a:pt x="412469" y="159345"/>
                  <a:pt x="413482" y="168921"/>
                </a:cubicBezTo>
                <a:cubicBezTo>
                  <a:pt x="414494" y="178497"/>
                  <a:pt x="415415" y="184160"/>
                  <a:pt x="416244" y="185909"/>
                </a:cubicBezTo>
                <a:cubicBezTo>
                  <a:pt x="417073" y="187659"/>
                  <a:pt x="417257" y="189224"/>
                  <a:pt x="416796" y="190605"/>
                </a:cubicBezTo>
                <a:cubicBezTo>
                  <a:pt x="416336" y="191986"/>
                  <a:pt x="416566" y="192677"/>
                  <a:pt x="417487" y="192677"/>
                </a:cubicBezTo>
                <a:cubicBezTo>
                  <a:pt x="418408" y="192677"/>
                  <a:pt x="418868" y="193275"/>
                  <a:pt x="418868" y="194472"/>
                </a:cubicBezTo>
                <a:cubicBezTo>
                  <a:pt x="418868" y="195669"/>
                  <a:pt x="419973" y="197925"/>
                  <a:pt x="422183" y="201240"/>
                </a:cubicBezTo>
                <a:cubicBezTo>
                  <a:pt x="425129" y="205475"/>
                  <a:pt x="426096" y="208790"/>
                  <a:pt x="425083" y="211184"/>
                </a:cubicBezTo>
                <a:cubicBezTo>
                  <a:pt x="424070" y="213578"/>
                  <a:pt x="421354" y="214406"/>
                  <a:pt x="416934" y="213670"/>
                </a:cubicBezTo>
                <a:cubicBezTo>
                  <a:pt x="411042" y="212565"/>
                  <a:pt x="404781" y="207040"/>
                  <a:pt x="398151" y="197096"/>
                </a:cubicBezTo>
                <a:cubicBezTo>
                  <a:pt x="394652" y="191940"/>
                  <a:pt x="392673" y="189132"/>
                  <a:pt x="392212" y="188671"/>
                </a:cubicBezTo>
                <a:cubicBezTo>
                  <a:pt x="391752" y="188211"/>
                  <a:pt x="389542" y="185126"/>
                  <a:pt x="385583" y="179418"/>
                </a:cubicBezTo>
                <a:cubicBezTo>
                  <a:pt x="381624" y="173709"/>
                  <a:pt x="378907" y="170118"/>
                  <a:pt x="377434" y="168645"/>
                </a:cubicBezTo>
                <a:cubicBezTo>
                  <a:pt x="375961" y="167172"/>
                  <a:pt x="374856" y="165607"/>
                  <a:pt x="374120" y="163949"/>
                </a:cubicBezTo>
                <a:cubicBezTo>
                  <a:pt x="373383" y="163028"/>
                  <a:pt x="372600" y="162752"/>
                  <a:pt x="371772" y="163121"/>
                </a:cubicBezTo>
                <a:cubicBezTo>
                  <a:pt x="370943" y="163489"/>
                  <a:pt x="368963" y="165054"/>
                  <a:pt x="365833" y="167816"/>
                </a:cubicBezTo>
                <a:cubicBezTo>
                  <a:pt x="361413" y="171868"/>
                  <a:pt x="357638" y="175459"/>
                  <a:pt x="354508" y="178589"/>
                </a:cubicBezTo>
                <a:cubicBezTo>
                  <a:pt x="351377" y="181720"/>
                  <a:pt x="348385" y="183791"/>
                  <a:pt x="345530" y="184804"/>
                </a:cubicBezTo>
                <a:cubicBezTo>
                  <a:pt x="342676" y="185817"/>
                  <a:pt x="341249" y="186784"/>
                  <a:pt x="341249" y="187705"/>
                </a:cubicBezTo>
                <a:cubicBezTo>
                  <a:pt x="341249" y="188441"/>
                  <a:pt x="340696" y="188809"/>
                  <a:pt x="339591" y="188809"/>
                </a:cubicBezTo>
                <a:cubicBezTo>
                  <a:pt x="338486" y="188809"/>
                  <a:pt x="337151" y="188533"/>
                  <a:pt x="335586" y="187981"/>
                </a:cubicBezTo>
                <a:cubicBezTo>
                  <a:pt x="334021" y="187428"/>
                  <a:pt x="332686" y="186692"/>
                  <a:pt x="331581" y="185771"/>
                </a:cubicBezTo>
                <a:cubicBezTo>
                  <a:pt x="329187" y="183745"/>
                  <a:pt x="326839" y="180569"/>
                  <a:pt x="324537" y="176241"/>
                </a:cubicBezTo>
                <a:cubicBezTo>
                  <a:pt x="322235" y="171914"/>
                  <a:pt x="320624" y="167632"/>
                  <a:pt x="319703" y="163397"/>
                </a:cubicBezTo>
                <a:cubicBezTo>
                  <a:pt x="318967" y="160266"/>
                  <a:pt x="318644" y="158195"/>
                  <a:pt x="318736" y="157182"/>
                </a:cubicBezTo>
                <a:cubicBezTo>
                  <a:pt x="318828" y="156169"/>
                  <a:pt x="319427" y="155110"/>
                  <a:pt x="320532" y="154005"/>
                </a:cubicBezTo>
                <a:lnTo>
                  <a:pt x="322189" y="152624"/>
                </a:lnTo>
                <a:cubicBezTo>
                  <a:pt x="322189" y="152808"/>
                  <a:pt x="321821" y="153361"/>
                  <a:pt x="321084" y="154281"/>
                </a:cubicBezTo>
                <a:cubicBezTo>
                  <a:pt x="319979" y="155755"/>
                  <a:pt x="319887" y="156491"/>
                  <a:pt x="320808" y="156491"/>
                </a:cubicBezTo>
                <a:cubicBezTo>
                  <a:pt x="321545" y="156491"/>
                  <a:pt x="322742" y="155662"/>
                  <a:pt x="324399" y="154005"/>
                </a:cubicBezTo>
                <a:cubicBezTo>
                  <a:pt x="326056" y="152164"/>
                  <a:pt x="327806" y="150967"/>
                  <a:pt x="329647" y="150414"/>
                </a:cubicBezTo>
                <a:cubicBezTo>
                  <a:pt x="333514" y="149125"/>
                  <a:pt x="340144" y="143877"/>
                  <a:pt x="349536" y="134669"/>
                </a:cubicBezTo>
                <a:cubicBezTo>
                  <a:pt x="351561" y="132644"/>
                  <a:pt x="352850" y="131078"/>
                  <a:pt x="353403" y="129974"/>
                </a:cubicBezTo>
                <a:cubicBezTo>
                  <a:pt x="353955" y="128869"/>
                  <a:pt x="354047" y="127580"/>
                  <a:pt x="353679" y="126106"/>
                </a:cubicBezTo>
                <a:cubicBezTo>
                  <a:pt x="353126" y="124265"/>
                  <a:pt x="351975" y="121503"/>
                  <a:pt x="350226" y="117820"/>
                </a:cubicBezTo>
                <a:cubicBezTo>
                  <a:pt x="348477" y="114137"/>
                  <a:pt x="347418" y="112295"/>
                  <a:pt x="347049" y="112295"/>
                </a:cubicBezTo>
                <a:cubicBezTo>
                  <a:pt x="346865" y="112295"/>
                  <a:pt x="345668" y="113308"/>
                  <a:pt x="343459" y="115334"/>
                </a:cubicBezTo>
                <a:cubicBezTo>
                  <a:pt x="337566" y="120674"/>
                  <a:pt x="325320" y="122884"/>
                  <a:pt x="306721" y="121963"/>
                </a:cubicBezTo>
                <a:cubicBezTo>
                  <a:pt x="303590" y="121779"/>
                  <a:pt x="300321" y="119937"/>
                  <a:pt x="296915" y="116439"/>
                </a:cubicBezTo>
                <a:cubicBezTo>
                  <a:pt x="293508" y="112940"/>
                  <a:pt x="291252" y="108980"/>
                  <a:pt x="290147" y="104561"/>
                </a:cubicBezTo>
                <a:cubicBezTo>
                  <a:pt x="288306" y="97563"/>
                  <a:pt x="289042" y="93512"/>
                  <a:pt x="292357" y="92407"/>
                </a:cubicBezTo>
                <a:cubicBezTo>
                  <a:pt x="294014" y="91854"/>
                  <a:pt x="295948" y="92683"/>
                  <a:pt x="298158" y="94893"/>
                </a:cubicBezTo>
                <a:lnTo>
                  <a:pt x="301196" y="97931"/>
                </a:lnTo>
                <a:lnTo>
                  <a:pt x="318046" y="89645"/>
                </a:lnTo>
                <a:cubicBezTo>
                  <a:pt x="319151" y="88908"/>
                  <a:pt x="320808" y="88079"/>
                  <a:pt x="323018" y="87159"/>
                </a:cubicBezTo>
                <a:cubicBezTo>
                  <a:pt x="325780" y="85870"/>
                  <a:pt x="327714" y="84949"/>
                  <a:pt x="328819" y="84396"/>
                </a:cubicBezTo>
                <a:cubicBezTo>
                  <a:pt x="329924" y="83844"/>
                  <a:pt x="330982" y="82923"/>
                  <a:pt x="331995" y="81634"/>
                </a:cubicBezTo>
                <a:cubicBezTo>
                  <a:pt x="333008" y="80345"/>
                  <a:pt x="333560" y="79424"/>
                  <a:pt x="333653" y="78872"/>
                </a:cubicBezTo>
                <a:cubicBezTo>
                  <a:pt x="333745" y="78319"/>
                  <a:pt x="333422" y="76800"/>
                  <a:pt x="332686" y="74314"/>
                </a:cubicBezTo>
                <a:cubicBezTo>
                  <a:pt x="331949" y="71828"/>
                  <a:pt x="331167" y="69664"/>
                  <a:pt x="330338" y="67823"/>
                </a:cubicBezTo>
                <a:cubicBezTo>
                  <a:pt x="329509" y="65981"/>
                  <a:pt x="327990" y="62851"/>
                  <a:pt x="325780" y="58431"/>
                </a:cubicBezTo>
                <a:cubicBezTo>
                  <a:pt x="323939" y="54932"/>
                  <a:pt x="322558" y="52078"/>
                  <a:pt x="321637" y="49868"/>
                </a:cubicBezTo>
                <a:cubicBezTo>
                  <a:pt x="315007" y="35873"/>
                  <a:pt x="311693" y="26297"/>
                  <a:pt x="311693" y="21141"/>
                </a:cubicBezTo>
                <a:cubicBezTo>
                  <a:pt x="311693" y="18379"/>
                  <a:pt x="311232" y="16998"/>
                  <a:pt x="310312" y="16998"/>
                </a:cubicBezTo>
                <a:cubicBezTo>
                  <a:pt x="309575" y="16998"/>
                  <a:pt x="309161" y="15754"/>
                  <a:pt x="309069" y="13268"/>
                </a:cubicBezTo>
                <a:cubicBezTo>
                  <a:pt x="308976" y="10782"/>
                  <a:pt x="309299" y="9171"/>
                  <a:pt x="310035" y="8435"/>
                </a:cubicBezTo>
                <a:cubicBezTo>
                  <a:pt x="310772" y="7698"/>
                  <a:pt x="311693" y="7468"/>
                  <a:pt x="312798" y="7744"/>
                </a:cubicBezTo>
                <a:close/>
                <a:moveTo>
                  <a:pt x="486129" y="6915"/>
                </a:moveTo>
                <a:cubicBezTo>
                  <a:pt x="488615" y="7376"/>
                  <a:pt x="491515" y="8619"/>
                  <a:pt x="494830" y="10644"/>
                </a:cubicBezTo>
                <a:cubicBezTo>
                  <a:pt x="499802" y="13407"/>
                  <a:pt x="503024" y="15939"/>
                  <a:pt x="504498" y="18241"/>
                </a:cubicBezTo>
                <a:cubicBezTo>
                  <a:pt x="505971" y="20542"/>
                  <a:pt x="506984" y="21924"/>
                  <a:pt x="507536" y="22384"/>
                </a:cubicBezTo>
                <a:cubicBezTo>
                  <a:pt x="508089" y="22844"/>
                  <a:pt x="509194" y="25330"/>
                  <a:pt x="510851" y="29842"/>
                </a:cubicBezTo>
                <a:cubicBezTo>
                  <a:pt x="512508" y="34354"/>
                  <a:pt x="513245" y="41305"/>
                  <a:pt x="513061" y="50697"/>
                </a:cubicBezTo>
                <a:cubicBezTo>
                  <a:pt x="512877" y="60089"/>
                  <a:pt x="512232" y="66580"/>
                  <a:pt x="511127" y="70171"/>
                </a:cubicBezTo>
                <a:cubicBezTo>
                  <a:pt x="510022" y="73762"/>
                  <a:pt x="509562" y="84028"/>
                  <a:pt x="509746" y="100970"/>
                </a:cubicBezTo>
                <a:cubicBezTo>
                  <a:pt x="509930" y="117912"/>
                  <a:pt x="509608" y="129513"/>
                  <a:pt x="508779" y="135774"/>
                </a:cubicBezTo>
                <a:cubicBezTo>
                  <a:pt x="507951" y="142035"/>
                  <a:pt x="507122" y="152624"/>
                  <a:pt x="506293" y="167540"/>
                </a:cubicBezTo>
                <a:cubicBezTo>
                  <a:pt x="505465" y="182456"/>
                  <a:pt x="504590" y="190513"/>
                  <a:pt x="503669" y="191710"/>
                </a:cubicBezTo>
                <a:cubicBezTo>
                  <a:pt x="502748" y="192907"/>
                  <a:pt x="502058" y="197096"/>
                  <a:pt x="501597" y="204278"/>
                </a:cubicBezTo>
                <a:cubicBezTo>
                  <a:pt x="501137" y="211460"/>
                  <a:pt x="499802" y="218366"/>
                  <a:pt x="497592" y="224995"/>
                </a:cubicBezTo>
                <a:cubicBezTo>
                  <a:pt x="495382" y="231624"/>
                  <a:pt x="494231" y="235676"/>
                  <a:pt x="494139" y="237149"/>
                </a:cubicBezTo>
                <a:cubicBezTo>
                  <a:pt x="494047" y="238622"/>
                  <a:pt x="493679" y="239543"/>
                  <a:pt x="493034" y="239911"/>
                </a:cubicBezTo>
                <a:cubicBezTo>
                  <a:pt x="492390" y="240279"/>
                  <a:pt x="491285" y="242121"/>
                  <a:pt x="489720" y="245436"/>
                </a:cubicBezTo>
                <a:cubicBezTo>
                  <a:pt x="488154" y="248750"/>
                  <a:pt x="486267" y="250408"/>
                  <a:pt x="484057" y="250408"/>
                </a:cubicBezTo>
                <a:cubicBezTo>
                  <a:pt x="481111" y="250408"/>
                  <a:pt x="479361" y="248934"/>
                  <a:pt x="478809" y="245988"/>
                </a:cubicBezTo>
                <a:cubicBezTo>
                  <a:pt x="478256" y="243042"/>
                  <a:pt x="478164" y="234479"/>
                  <a:pt x="478533" y="220299"/>
                </a:cubicBezTo>
                <a:cubicBezTo>
                  <a:pt x="478901" y="202437"/>
                  <a:pt x="479361" y="173801"/>
                  <a:pt x="479914" y="134393"/>
                </a:cubicBezTo>
                <a:cubicBezTo>
                  <a:pt x="480466" y="94433"/>
                  <a:pt x="480926" y="68974"/>
                  <a:pt x="481295" y="58017"/>
                </a:cubicBezTo>
                <a:cubicBezTo>
                  <a:pt x="481663" y="47060"/>
                  <a:pt x="482400" y="37622"/>
                  <a:pt x="483505" y="29704"/>
                </a:cubicBezTo>
                <a:cubicBezTo>
                  <a:pt x="484241" y="23259"/>
                  <a:pt x="484563" y="19207"/>
                  <a:pt x="484471" y="17550"/>
                </a:cubicBezTo>
                <a:cubicBezTo>
                  <a:pt x="484379" y="15893"/>
                  <a:pt x="483781" y="14419"/>
                  <a:pt x="482676" y="13130"/>
                </a:cubicBezTo>
                <a:cubicBezTo>
                  <a:pt x="481019" y="11289"/>
                  <a:pt x="479085" y="10368"/>
                  <a:pt x="476875" y="10368"/>
                </a:cubicBezTo>
                <a:cubicBezTo>
                  <a:pt x="474850" y="10368"/>
                  <a:pt x="473837" y="9954"/>
                  <a:pt x="473837" y="9125"/>
                </a:cubicBezTo>
                <a:cubicBezTo>
                  <a:pt x="473837" y="8296"/>
                  <a:pt x="474850" y="7698"/>
                  <a:pt x="476875" y="7330"/>
                </a:cubicBezTo>
                <a:cubicBezTo>
                  <a:pt x="480558" y="6593"/>
                  <a:pt x="483643" y="6455"/>
                  <a:pt x="486129" y="6915"/>
                </a:cubicBezTo>
                <a:close/>
                <a:moveTo>
                  <a:pt x="167227" y="10"/>
                </a:moveTo>
                <a:cubicBezTo>
                  <a:pt x="168148" y="-82"/>
                  <a:pt x="169989" y="516"/>
                  <a:pt x="172751" y="1805"/>
                </a:cubicBezTo>
                <a:cubicBezTo>
                  <a:pt x="175145" y="2910"/>
                  <a:pt x="176895" y="4429"/>
                  <a:pt x="178000" y="6363"/>
                </a:cubicBezTo>
                <a:cubicBezTo>
                  <a:pt x="179105" y="8296"/>
                  <a:pt x="180025" y="11197"/>
                  <a:pt x="180762" y="15064"/>
                </a:cubicBezTo>
                <a:cubicBezTo>
                  <a:pt x="181130" y="17274"/>
                  <a:pt x="181637" y="18793"/>
                  <a:pt x="182281" y="19622"/>
                </a:cubicBezTo>
                <a:cubicBezTo>
                  <a:pt x="182926" y="20450"/>
                  <a:pt x="184353" y="21417"/>
                  <a:pt x="186563" y="22522"/>
                </a:cubicBezTo>
                <a:cubicBezTo>
                  <a:pt x="190062" y="24179"/>
                  <a:pt x="192363" y="25929"/>
                  <a:pt x="193468" y="27770"/>
                </a:cubicBezTo>
                <a:cubicBezTo>
                  <a:pt x="194389" y="29059"/>
                  <a:pt x="194803" y="29934"/>
                  <a:pt x="194711" y="30394"/>
                </a:cubicBezTo>
                <a:cubicBezTo>
                  <a:pt x="194619" y="30855"/>
                  <a:pt x="194021" y="31545"/>
                  <a:pt x="192916" y="32466"/>
                </a:cubicBezTo>
                <a:cubicBezTo>
                  <a:pt x="191259" y="33755"/>
                  <a:pt x="189463" y="34400"/>
                  <a:pt x="187530" y="34400"/>
                </a:cubicBezTo>
                <a:cubicBezTo>
                  <a:pt x="185596" y="34400"/>
                  <a:pt x="184491" y="34906"/>
                  <a:pt x="184215" y="35919"/>
                </a:cubicBezTo>
                <a:cubicBezTo>
                  <a:pt x="183939" y="36932"/>
                  <a:pt x="183616" y="42226"/>
                  <a:pt x="183248" y="51802"/>
                </a:cubicBezTo>
                <a:cubicBezTo>
                  <a:pt x="182511" y="66534"/>
                  <a:pt x="181407" y="76938"/>
                  <a:pt x="179933" y="83015"/>
                </a:cubicBezTo>
                <a:cubicBezTo>
                  <a:pt x="179013" y="86146"/>
                  <a:pt x="178460" y="88540"/>
                  <a:pt x="178276" y="90197"/>
                </a:cubicBezTo>
                <a:cubicBezTo>
                  <a:pt x="177724" y="92775"/>
                  <a:pt x="176757" y="95722"/>
                  <a:pt x="175376" y="99036"/>
                </a:cubicBezTo>
                <a:cubicBezTo>
                  <a:pt x="173995" y="102351"/>
                  <a:pt x="173028" y="104008"/>
                  <a:pt x="172475" y="104008"/>
                </a:cubicBezTo>
                <a:cubicBezTo>
                  <a:pt x="172107" y="104008"/>
                  <a:pt x="172383" y="104377"/>
                  <a:pt x="173304" y="105113"/>
                </a:cubicBezTo>
                <a:cubicBezTo>
                  <a:pt x="175514" y="106586"/>
                  <a:pt x="179197" y="108520"/>
                  <a:pt x="184353" y="110914"/>
                </a:cubicBezTo>
                <a:cubicBezTo>
                  <a:pt x="188588" y="112940"/>
                  <a:pt x="189970" y="115610"/>
                  <a:pt x="188496" y="118925"/>
                </a:cubicBezTo>
                <a:cubicBezTo>
                  <a:pt x="187576" y="120950"/>
                  <a:pt x="186839" y="121871"/>
                  <a:pt x="186287" y="121687"/>
                </a:cubicBezTo>
                <a:cubicBezTo>
                  <a:pt x="185366" y="121503"/>
                  <a:pt x="183110" y="121825"/>
                  <a:pt x="179519" y="122654"/>
                </a:cubicBezTo>
                <a:cubicBezTo>
                  <a:pt x="175928" y="123482"/>
                  <a:pt x="172751" y="124449"/>
                  <a:pt x="169989" y="125554"/>
                </a:cubicBezTo>
                <a:cubicBezTo>
                  <a:pt x="165938" y="127027"/>
                  <a:pt x="163176" y="127948"/>
                  <a:pt x="161703" y="128316"/>
                </a:cubicBezTo>
                <a:cubicBezTo>
                  <a:pt x="160782" y="128500"/>
                  <a:pt x="160229" y="129237"/>
                  <a:pt x="160045" y="130526"/>
                </a:cubicBezTo>
                <a:cubicBezTo>
                  <a:pt x="159861" y="131815"/>
                  <a:pt x="159769" y="134669"/>
                  <a:pt x="159769" y="139089"/>
                </a:cubicBezTo>
                <a:cubicBezTo>
                  <a:pt x="159769" y="145718"/>
                  <a:pt x="160275" y="149678"/>
                  <a:pt x="161288" y="150967"/>
                </a:cubicBezTo>
                <a:cubicBezTo>
                  <a:pt x="162301" y="152256"/>
                  <a:pt x="165570" y="154235"/>
                  <a:pt x="171094" y="156905"/>
                </a:cubicBezTo>
                <a:cubicBezTo>
                  <a:pt x="176619" y="159576"/>
                  <a:pt x="179565" y="161095"/>
                  <a:pt x="179933" y="161463"/>
                </a:cubicBezTo>
                <a:cubicBezTo>
                  <a:pt x="181038" y="162384"/>
                  <a:pt x="185136" y="164410"/>
                  <a:pt x="192225" y="167540"/>
                </a:cubicBezTo>
                <a:cubicBezTo>
                  <a:pt x="199315" y="170671"/>
                  <a:pt x="205438" y="173065"/>
                  <a:pt x="210594" y="174722"/>
                </a:cubicBezTo>
                <a:cubicBezTo>
                  <a:pt x="218513" y="177300"/>
                  <a:pt x="224590" y="179510"/>
                  <a:pt x="228825" y="181351"/>
                </a:cubicBezTo>
                <a:cubicBezTo>
                  <a:pt x="229930" y="181720"/>
                  <a:pt x="230989" y="182134"/>
                  <a:pt x="232002" y="182594"/>
                </a:cubicBezTo>
                <a:cubicBezTo>
                  <a:pt x="233015" y="183055"/>
                  <a:pt x="233797" y="183377"/>
                  <a:pt x="234350" y="183561"/>
                </a:cubicBezTo>
                <a:lnTo>
                  <a:pt x="235178" y="183561"/>
                </a:lnTo>
                <a:cubicBezTo>
                  <a:pt x="235178" y="182456"/>
                  <a:pt x="238033" y="184758"/>
                  <a:pt x="243741" y="190467"/>
                </a:cubicBezTo>
                <a:cubicBezTo>
                  <a:pt x="243926" y="190835"/>
                  <a:pt x="244110" y="191111"/>
                  <a:pt x="244294" y="191295"/>
                </a:cubicBezTo>
                <a:cubicBezTo>
                  <a:pt x="245951" y="192953"/>
                  <a:pt x="247010" y="194380"/>
                  <a:pt x="247470" y="195577"/>
                </a:cubicBezTo>
                <a:cubicBezTo>
                  <a:pt x="247931" y="196774"/>
                  <a:pt x="248161" y="198569"/>
                  <a:pt x="248161" y="200963"/>
                </a:cubicBezTo>
                <a:cubicBezTo>
                  <a:pt x="248161" y="203541"/>
                  <a:pt x="247977" y="205199"/>
                  <a:pt x="247608" y="205935"/>
                </a:cubicBezTo>
                <a:cubicBezTo>
                  <a:pt x="247240" y="206672"/>
                  <a:pt x="245951" y="207593"/>
                  <a:pt x="243741" y="208698"/>
                </a:cubicBezTo>
                <a:cubicBezTo>
                  <a:pt x="240242" y="210171"/>
                  <a:pt x="236283" y="210493"/>
                  <a:pt x="231864" y="209664"/>
                </a:cubicBezTo>
                <a:cubicBezTo>
                  <a:pt x="227444" y="208836"/>
                  <a:pt x="224129" y="207040"/>
                  <a:pt x="221920" y="204278"/>
                </a:cubicBezTo>
                <a:cubicBezTo>
                  <a:pt x="220630" y="202805"/>
                  <a:pt x="219387" y="202068"/>
                  <a:pt x="218191" y="202068"/>
                </a:cubicBezTo>
                <a:cubicBezTo>
                  <a:pt x="216994" y="202068"/>
                  <a:pt x="215566" y="201516"/>
                  <a:pt x="213909" y="200411"/>
                </a:cubicBezTo>
                <a:cubicBezTo>
                  <a:pt x="212252" y="199306"/>
                  <a:pt x="211239" y="198938"/>
                  <a:pt x="210871" y="199306"/>
                </a:cubicBezTo>
                <a:cubicBezTo>
                  <a:pt x="210502" y="199674"/>
                  <a:pt x="209443" y="199398"/>
                  <a:pt x="207694" y="198477"/>
                </a:cubicBezTo>
                <a:cubicBezTo>
                  <a:pt x="205945" y="197557"/>
                  <a:pt x="204609" y="197465"/>
                  <a:pt x="203689" y="198201"/>
                </a:cubicBezTo>
                <a:cubicBezTo>
                  <a:pt x="201295" y="199674"/>
                  <a:pt x="199361" y="199582"/>
                  <a:pt x="197888" y="197925"/>
                </a:cubicBezTo>
                <a:cubicBezTo>
                  <a:pt x="196967" y="196636"/>
                  <a:pt x="195954" y="195991"/>
                  <a:pt x="194849" y="195991"/>
                </a:cubicBezTo>
                <a:cubicBezTo>
                  <a:pt x="192640" y="195991"/>
                  <a:pt x="192640" y="194058"/>
                  <a:pt x="194849" y="190191"/>
                </a:cubicBezTo>
                <a:cubicBezTo>
                  <a:pt x="195586" y="188533"/>
                  <a:pt x="195264" y="187060"/>
                  <a:pt x="193883" y="185771"/>
                </a:cubicBezTo>
                <a:cubicBezTo>
                  <a:pt x="192502" y="184482"/>
                  <a:pt x="187484" y="181259"/>
                  <a:pt x="178829" y="176103"/>
                </a:cubicBezTo>
                <a:cubicBezTo>
                  <a:pt x="175145" y="173893"/>
                  <a:pt x="171555" y="171407"/>
                  <a:pt x="168056" y="168645"/>
                </a:cubicBezTo>
                <a:cubicBezTo>
                  <a:pt x="164557" y="165883"/>
                  <a:pt x="162669" y="164502"/>
                  <a:pt x="162393" y="164502"/>
                </a:cubicBezTo>
                <a:cubicBezTo>
                  <a:pt x="162117" y="164502"/>
                  <a:pt x="161795" y="168829"/>
                  <a:pt x="161426" y="177484"/>
                </a:cubicBezTo>
                <a:cubicBezTo>
                  <a:pt x="160690" y="202713"/>
                  <a:pt x="159677" y="219332"/>
                  <a:pt x="158388" y="227343"/>
                </a:cubicBezTo>
                <a:cubicBezTo>
                  <a:pt x="157099" y="235353"/>
                  <a:pt x="154705" y="239911"/>
                  <a:pt x="151206" y="241016"/>
                </a:cubicBezTo>
                <a:cubicBezTo>
                  <a:pt x="149549" y="241568"/>
                  <a:pt x="147155" y="240786"/>
                  <a:pt x="144024" y="238668"/>
                </a:cubicBezTo>
                <a:cubicBezTo>
                  <a:pt x="140894" y="236550"/>
                  <a:pt x="138592" y="234295"/>
                  <a:pt x="137118" y="231901"/>
                </a:cubicBezTo>
                <a:cubicBezTo>
                  <a:pt x="134909" y="228218"/>
                  <a:pt x="131778" y="223982"/>
                  <a:pt x="127727" y="219194"/>
                </a:cubicBezTo>
                <a:cubicBezTo>
                  <a:pt x="124965" y="215880"/>
                  <a:pt x="123077" y="212841"/>
                  <a:pt x="122064" y="210079"/>
                </a:cubicBezTo>
                <a:cubicBezTo>
                  <a:pt x="121051" y="207317"/>
                  <a:pt x="120637" y="203818"/>
                  <a:pt x="120821" y="199582"/>
                </a:cubicBezTo>
                <a:cubicBezTo>
                  <a:pt x="121374" y="185403"/>
                  <a:pt x="122386" y="178313"/>
                  <a:pt x="123860" y="178313"/>
                </a:cubicBezTo>
                <a:cubicBezTo>
                  <a:pt x="124228" y="178313"/>
                  <a:pt x="124504" y="180154"/>
                  <a:pt x="124688" y="183837"/>
                </a:cubicBezTo>
                <a:cubicBezTo>
                  <a:pt x="124872" y="191203"/>
                  <a:pt x="126162" y="196544"/>
                  <a:pt x="128556" y="199858"/>
                </a:cubicBezTo>
                <a:lnTo>
                  <a:pt x="130765" y="202621"/>
                </a:lnTo>
                <a:lnTo>
                  <a:pt x="131318" y="199582"/>
                </a:lnTo>
                <a:cubicBezTo>
                  <a:pt x="132607" y="194058"/>
                  <a:pt x="133988" y="182825"/>
                  <a:pt x="135461" y="165883"/>
                </a:cubicBezTo>
                <a:cubicBezTo>
                  <a:pt x="135645" y="163121"/>
                  <a:pt x="135645" y="161279"/>
                  <a:pt x="135461" y="160358"/>
                </a:cubicBezTo>
                <a:cubicBezTo>
                  <a:pt x="135277" y="159438"/>
                  <a:pt x="134817" y="158977"/>
                  <a:pt x="134080" y="158977"/>
                </a:cubicBezTo>
                <a:cubicBezTo>
                  <a:pt x="132791" y="158977"/>
                  <a:pt x="132146" y="159299"/>
                  <a:pt x="132146" y="159944"/>
                </a:cubicBezTo>
                <a:cubicBezTo>
                  <a:pt x="132146" y="160588"/>
                  <a:pt x="130351" y="162844"/>
                  <a:pt x="126760" y="166711"/>
                </a:cubicBezTo>
                <a:cubicBezTo>
                  <a:pt x="123169" y="170579"/>
                  <a:pt x="121374" y="172788"/>
                  <a:pt x="121374" y="173341"/>
                </a:cubicBezTo>
                <a:cubicBezTo>
                  <a:pt x="121374" y="173709"/>
                  <a:pt x="118750" y="176610"/>
                  <a:pt x="113501" y="182042"/>
                </a:cubicBezTo>
                <a:cubicBezTo>
                  <a:pt x="108253" y="187474"/>
                  <a:pt x="105445" y="190191"/>
                  <a:pt x="105076" y="190191"/>
                </a:cubicBezTo>
                <a:cubicBezTo>
                  <a:pt x="104708" y="190191"/>
                  <a:pt x="102544" y="192170"/>
                  <a:pt x="98585" y="196129"/>
                </a:cubicBezTo>
                <a:cubicBezTo>
                  <a:pt x="94626" y="200089"/>
                  <a:pt x="92094" y="202068"/>
                  <a:pt x="90989" y="202068"/>
                </a:cubicBezTo>
                <a:cubicBezTo>
                  <a:pt x="89700" y="202068"/>
                  <a:pt x="88227" y="201240"/>
                  <a:pt x="86569" y="199582"/>
                </a:cubicBezTo>
                <a:cubicBezTo>
                  <a:pt x="84912" y="197925"/>
                  <a:pt x="83807" y="196175"/>
                  <a:pt x="83255" y="194334"/>
                </a:cubicBezTo>
                <a:cubicBezTo>
                  <a:pt x="82334" y="191572"/>
                  <a:pt x="82104" y="188625"/>
                  <a:pt x="82564" y="185495"/>
                </a:cubicBezTo>
                <a:cubicBezTo>
                  <a:pt x="83024" y="182364"/>
                  <a:pt x="83899" y="180339"/>
                  <a:pt x="85188" y="179418"/>
                </a:cubicBezTo>
                <a:cubicBezTo>
                  <a:pt x="86661" y="178129"/>
                  <a:pt x="88963" y="176287"/>
                  <a:pt x="92094" y="173893"/>
                </a:cubicBezTo>
                <a:cubicBezTo>
                  <a:pt x="94488" y="172236"/>
                  <a:pt x="97849" y="169336"/>
                  <a:pt x="102176" y="165192"/>
                </a:cubicBezTo>
                <a:cubicBezTo>
                  <a:pt x="106504" y="161049"/>
                  <a:pt x="110325" y="157274"/>
                  <a:pt x="113639" y="153867"/>
                </a:cubicBezTo>
                <a:cubicBezTo>
                  <a:pt x="116954" y="150460"/>
                  <a:pt x="118335" y="148665"/>
                  <a:pt x="117783" y="148481"/>
                </a:cubicBezTo>
                <a:cubicBezTo>
                  <a:pt x="117230" y="148296"/>
                  <a:pt x="114100" y="149125"/>
                  <a:pt x="108391" y="150967"/>
                </a:cubicBezTo>
                <a:cubicBezTo>
                  <a:pt x="99552" y="154097"/>
                  <a:pt x="92002" y="154558"/>
                  <a:pt x="85741" y="152348"/>
                </a:cubicBezTo>
                <a:cubicBezTo>
                  <a:pt x="79480" y="150138"/>
                  <a:pt x="77178" y="146271"/>
                  <a:pt x="78835" y="140746"/>
                </a:cubicBezTo>
                <a:cubicBezTo>
                  <a:pt x="79387" y="139273"/>
                  <a:pt x="80677" y="137340"/>
                  <a:pt x="82702" y="134946"/>
                </a:cubicBezTo>
                <a:cubicBezTo>
                  <a:pt x="84728" y="132552"/>
                  <a:pt x="86109" y="131355"/>
                  <a:pt x="86846" y="131355"/>
                </a:cubicBezTo>
                <a:cubicBezTo>
                  <a:pt x="87582" y="131355"/>
                  <a:pt x="90252" y="129974"/>
                  <a:pt x="94856" y="127211"/>
                </a:cubicBezTo>
                <a:cubicBezTo>
                  <a:pt x="105721" y="120214"/>
                  <a:pt x="112719" y="116254"/>
                  <a:pt x="115849" y="115334"/>
                </a:cubicBezTo>
                <a:cubicBezTo>
                  <a:pt x="116954" y="115149"/>
                  <a:pt x="117506" y="115242"/>
                  <a:pt x="117506" y="115610"/>
                </a:cubicBezTo>
                <a:cubicBezTo>
                  <a:pt x="117322" y="116162"/>
                  <a:pt x="115113" y="118464"/>
                  <a:pt x="110877" y="122515"/>
                </a:cubicBezTo>
                <a:cubicBezTo>
                  <a:pt x="105168" y="127856"/>
                  <a:pt x="101209" y="131355"/>
                  <a:pt x="98999" y="133012"/>
                </a:cubicBezTo>
                <a:cubicBezTo>
                  <a:pt x="94027" y="136879"/>
                  <a:pt x="91541" y="139549"/>
                  <a:pt x="91541" y="141023"/>
                </a:cubicBezTo>
                <a:cubicBezTo>
                  <a:pt x="91541" y="141759"/>
                  <a:pt x="93337" y="141667"/>
                  <a:pt x="96928" y="140746"/>
                </a:cubicBezTo>
                <a:cubicBezTo>
                  <a:pt x="100519" y="139826"/>
                  <a:pt x="104478" y="138537"/>
                  <a:pt x="108805" y="136879"/>
                </a:cubicBezTo>
                <a:cubicBezTo>
                  <a:pt x="113133" y="135222"/>
                  <a:pt x="116125" y="133749"/>
                  <a:pt x="117783" y="132460"/>
                </a:cubicBezTo>
                <a:cubicBezTo>
                  <a:pt x="119993" y="130986"/>
                  <a:pt x="121558" y="130250"/>
                  <a:pt x="122479" y="130250"/>
                </a:cubicBezTo>
                <a:cubicBezTo>
                  <a:pt x="123952" y="130250"/>
                  <a:pt x="126944" y="128915"/>
                  <a:pt x="131456" y="126245"/>
                </a:cubicBezTo>
                <a:cubicBezTo>
                  <a:pt x="135968" y="123574"/>
                  <a:pt x="138223" y="121779"/>
                  <a:pt x="138223" y="120858"/>
                </a:cubicBezTo>
                <a:cubicBezTo>
                  <a:pt x="138408" y="119569"/>
                  <a:pt x="138592" y="118326"/>
                  <a:pt x="138776" y="117129"/>
                </a:cubicBezTo>
                <a:cubicBezTo>
                  <a:pt x="138960" y="115932"/>
                  <a:pt x="139328" y="112479"/>
                  <a:pt x="139881" y="106771"/>
                </a:cubicBezTo>
                <a:cubicBezTo>
                  <a:pt x="140249" y="102719"/>
                  <a:pt x="140387" y="100233"/>
                  <a:pt x="140295" y="99313"/>
                </a:cubicBezTo>
                <a:cubicBezTo>
                  <a:pt x="140203" y="98392"/>
                  <a:pt x="139697" y="97931"/>
                  <a:pt x="138776" y="97931"/>
                </a:cubicBezTo>
                <a:cubicBezTo>
                  <a:pt x="137855" y="97931"/>
                  <a:pt x="137303" y="98300"/>
                  <a:pt x="137118" y="99036"/>
                </a:cubicBezTo>
                <a:cubicBezTo>
                  <a:pt x="136934" y="99773"/>
                  <a:pt x="137026" y="101338"/>
                  <a:pt x="137395" y="103732"/>
                </a:cubicBezTo>
                <a:cubicBezTo>
                  <a:pt x="137763" y="107047"/>
                  <a:pt x="137487" y="109717"/>
                  <a:pt x="136566" y="111743"/>
                </a:cubicBezTo>
                <a:cubicBezTo>
                  <a:pt x="135645" y="113768"/>
                  <a:pt x="134264" y="114781"/>
                  <a:pt x="132423" y="114781"/>
                </a:cubicBezTo>
                <a:cubicBezTo>
                  <a:pt x="130397" y="114597"/>
                  <a:pt x="127727" y="113124"/>
                  <a:pt x="124412" y="110362"/>
                </a:cubicBezTo>
                <a:cubicBezTo>
                  <a:pt x="121097" y="107599"/>
                  <a:pt x="118151" y="104285"/>
                  <a:pt x="115573" y="100417"/>
                </a:cubicBezTo>
                <a:lnTo>
                  <a:pt x="110325" y="92683"/>
                </a:lnTo>
                <a:lnTo>
                  <a:pt x="111153" y="81910"/>
                </a:lnTo>
                <a:cubicBezTo>
                  <a:pt x="111522" y="74729"/>
                  <a:pt x="112350" y="67409"/>
                  <a:pt x="113639" y="59950"/>
                </a:cubicBezTo>
                <a:cubicBezTo>
                  <a:pt x="114928" y="52492"/>
                  <a:pt x="115343" y="48441"/>
                  <a:pt x="114882" y="47797"/>
                </a:cubicBezTo>
                <a:cubicBezTo>
                  <a:pt x="114422" y="47152"/>
                  <a:pt x="113087" y="46646"/>
                  <a:pt x="110877" y="46277"/>
                </a:cubicBezTo>
                <a:cubicBezTo>
                  <a:pt x="108667" y="45725"/>
                  <a:pt x="106365" y="44344"/>
                  <a:pt x="103972" y="42134"/>
                </a:cubicBezTo>
                <a:cubicBezTo>
                  <a:pt x="101578" y="39924"/>
                  <a:pt x="99552" y="37254"/>
                  <a:pt x="97895" y="34123"/>
                </a:cubicBezTo>
                <a:cubicBezTo>
                  <a:pt x="96790" y="31914"/>
                  <a:pt x="96237" y="30533"/>
                  <a:pt x="96237" y="29980"/>
                </a:cubicBezTo>
                <a:cubicBezTo>
                  <a:pt x="96237" y="29428"/>
                  <a:pt x="96790" y="28691"/>
                  <a:pt x="97895" y="27770"/>
                </a:cubicBezTo>
                <a:cubicBezTo>
                  <a:pt x="101025" y="25560"/>
                  <a:pt x="104984" y="26021"/>
                  <a:pt x="109772" y="29151"/>
                </a:cubicBezTo>
                <a:cubicBezTo>
                  <a:pt x="112719" y="31177"/>
                  <a:pt x="114882" y="31914"/>
                  <a:pt x="116263" y="31361"/>
                </a:cubicBezTo>
                <a:cubicBezTo>
                  <a:pt x="117645" y="30809"/>
                  <a:pt x="118704" y="28783"/>
                  <a:pt x="119440" y="25284"/>
                </a:cubicBezTo>
                <a:cubicBezTo>
                  <a:pt x="120177" y="22338"/>
                  <a:pt x="120867" y="20128"/>
                  <a:pt x="121512" y="18655"/>
                </a:cubicBezTo>
                <a:cubicBezTo>
                  <a:pt x="122156" y="17182"/>
                  <a:pt x="122479" y="15801"/>
                  <a:pt x="122479" y="14511"/>
                </a:cubicBezTo>
                <a:cubicBezTo>
                  <a:pt x="122479" y="12302"/>
                  <a:pt x="122985" y="9908"/>
                  <a:pt x="123998" y="7330"/>
                </a:cubicBezTo>
                <a:cubicBezTo>
                  <a:pt x="125011" y="4752"/>
                  <a:pt x="125977" y="3462"/>
                  <a:pt x="126898" y="3462"/>
                </a:cubicBezTo>
                <a:cubicBezTo>
                  <a:pt x="128371" y="3462"/>
                  <a:pt x="130029" y="5166"/>
                  <a:pt x="131870" y="8573"/>
                </a:cubicBezTo>
                <a:cubicBezTo>
                  <a:pt x="133712" y="11979"/>
                  <a:pt x="134725" y="15524"/>
                  <a:pt x="134909" y="19207"/>
                </a:cubicBezTo>
                <a:cubicBezTo>
                  <a:pt x="135277" y="23811"/>
                  <a:pt x="135645" y="26297"/>
                  <a:pt x="136014" y="26665"/>
                </a:cubicBezTo>
                <a:cubicBezTo>
                  <a:pt x="136566" y="27218"/>
                  <a:pt x="139328" y="26711"/>
                  <a:pt x="144300" y="25146"/>
                </a:cubicBezTo>
                <a:cubicBezTo>
                  <a:pt x="149272" y="23581"/>
                  <a:pt x="151851" y="22430"/>
                  <a:pt x="152035" y="21693"/>
                </a:cubicBezTo>
                <a:cubicBezTo>
                  <a:pt x="152403" y="20773"/>
                  <a:pt x="153324" y="20496"/>
                  <a:pt x="154797" y="20865"/>
                </a:cubicBezTo>
                <a:cubicBezTo>
                  <a:pt x="156270" y="21233"/>
                  <a:pt x="158434" y="20496"/>
                  <a:pt x="161288" y="18655"/>
                </a:cubicBezTo>
                <a:cubicBezTo>
                  <a:pt x="164143" y="16813"/>
                  <a:pt x="165570" y="15156"/>
                  <a:pt x="165570" y="13683"/>
                </a:cubicBezTo>
                <a:cubicBezTo>
                  <a:pt x="165570" y="11657"/>
                  <a:pt x="164373" y="11473"/>
                  <a:pt x="161979" y="13130"/>
                </a:cubicBezTo>
                <a:cubicBezTo>
                  <a:pt x="161242" y="13499"/>
                  <a:pt x="160137" y="14235"/>
                  <a:pt x="158664" y="15340"/>
                </a:cubicBezTo>
                <a:cubicBezTo>
                  <a:pt x="155902" y="17550"/>
                  <a:pt x="154521" y="18379"/>
                  <a:pt x="154521" y="17826"/>
                </a:cubicBezTo>
                <a:cubicBezTo>
                  <a:pt x="154521" y="17642"/>
                  <a:pt x="154613" y="17182"/>
                  <a:pt x="154797" y="16445"/>
                </a:cubicBezTo>
                <a:cubicBezTo>
                  <a:pt x="157743" y="8895"/>
                  <a:pt x="160413" y="4199"/>
                  <a:pt x="162807" y="2358"/>
                </a:cubicBezTo>
                <a:cubicBezTo>
                  <a:pt x="164833" y="884"/>
                  <a:pt x="166306" y="102"/>
                  <a:pt x="167227" y="10"/>
                </a:cubicBezTo>
                <a:close/>
              </a:path>
            </a:pathLst>
          </a:custGeom>
          <a:gradFill>
            <a:gsLst>
              <a:gs pos="17000">
                <a:srgbClr val="00ACFC"/>
              </a:gs>
              <a:gs pos="83000">
                <a:srgbClr val="0064FA"/>
              </a:gs>
            </a:gsLst>
            <a:lin ang="27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R="0" lvl="0" indent="0" fontAlgn="auto">
              <a:lnSpc>
                <a:spcPct val="120000"/>
              </a:lnSpc>
              <a:spcBef>
                <a:spcPts val="0"/>
              </a:spcBef>
              <a:spcAft>
                <a:spcPts val="0"/>
              </a:spcAft>
              <a:buClrTx/>
              <a:buSzTx/>
              <a:buFontTx/>
              <a:buNone/>
              <a:defRPr kumimoji="0" i="0" u="none" strike="noStrike" cap="none" spc="0" normalizeH="0" baseline="0">
                <a:ln>
                  <a:noFill/>
                </a:ln>
                <a:gradFill>
                  <a:gsLst>
                    <a:gs pos="17000">
                      <a:srgbClr val="00ACFC"/>
                    </a:gs>
                    <a:gs pos="83000">
                      <a:srgbClr val="0064FA"/>
                    </a:gs>
                  </a:gsLst>
                  <a:lin ang="2700000" scaled="0"/>
                </a:gradFill>
                <a:effectLst/>
                <a:uLnTx/>
                <a:uFillTx/>
                <a:latin typeface="微软雅黑" panose="020B0503020204020204" charset="-122"/>
                <a:ea typeface="微软雅黑" panose="020B0503020204020204" charset="-122"/>
              </a:defRPr>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endParaRPr lang="zh-CN" altLang="en-US" dirty="0"/>
          </a:p>
        </p:txBody>
      </p:sp>
      <p:sp>
        <p:nvSpPr>
          <p:cNvPr id="33" name="矩形 32"/>
          <p:cNvSpPr/>
          <p:nvPr>
            <p:custDataLst>
              <p:tags r:id="rId2"/>
            </p:custDataLst>
          </p:nvPr>
        </p:nvSpPr>
        <p:spPr>
          <a:xfrm flipV="1">
            <a:off x="273036" y="2433834"/>
            <a:ext cx="1407631" cy="45719"/>
          </a:xfrm>
          <a:prstGeom prst="rect">
            <a:avLst/>
          </a:prstGeom>
          <a:gradFill>
            <a:gsLst>
              <a:gs pos="0">
                <a:srgbClr val="FFC000">
                  <a:alpha val="0"/>
                </a:srgbClr>
              </a:gs>
              <a:gs pos="100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nvGrpSpPr>
          <p:cNvPr id="76" name="组合 75"/>
          <p:cNvGrpSpPr/>
          <p:nvPr/>
        </p:nvGrpSpPr>
        <p:grpSpPr>
          <a:xfrm>
            <a:off x="310691" y="3592370"/>
            <a:ext cx="497113" cy="497110"/>
            <a:chOff x="6172201" y="4032285"/>
            <a:chExt cx="709440" cy="709436"/>
          </a:xfrm>
        </p:grpSpPr>
        <p:sp>
          <p:nvSpPr>
            <p:cNvPr id="41" name="矩形: 圆角 40"/>
            <p:cNvSpPr/>
            <p:nvPr/>
          </p:nvSpPr>
          <p:spPr>
            <a:xfrm>
              <a:off x="6179173" y="4039257"/>
              <a:ext cx="695496" cy="695492"/>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Arial" panose="020B0604020202020204"/>
                <a:ea typeface="HarmonyOS Sans SC"/>
              </a:endParaRPr>
            </a:p>
          </p:txBody>
        </p:sp>
        <p:sp>
          <p:nvSpPr>
            <p:cNvPr id="42" name="矩形: 圆角 41"/>
            <p:cNvSpPr/>
            <p:nvPr/>
          </p:nvSpPr>
          <p:spPr>
            <a:xfrm>
              <a:off x="6172201" y="4032285"/>
              <a:ext cx="709440" cy="709436"/>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Arial" panose="020B0604020202020204"/>
                <a:ea typeface="HarmonyOS Sans SC"/>
              </a:endParaRPr>
            </a:p>
          </p:txBody>
        </p:sp>
        <p:grpSp>
          <p:nvGrpSpPr>
            <p:cNvPr id="63" name="组合 62"/>
            <p:cNvGrpSpPr/>
            <p:nvPr/>
          </p:nvGrpSpPr>
          <p:grpSpPr>
            <a:xfrm>
              <a:off x="6332665" y="4189108"/>
              <a:ext cx="388900" cy="399261"/>
              <a:chOff x="6332665" y="4189108"/>
              <a:chExt cx="388900" cy="399261"/>
            </a:xfrm>
          </p:grpSpPr>
          <p:sp>
            <p:nvSpPr>
              <p:cNvPr id="64" name="任意多边形: 形状 63"/>
              <p:cNvSpPr/>
              <p:nvPr/>
            </p:nvSpPr>
            <p:spPr>
              <a:xfrm>
                <a:off x="6332665" y="4189108"/>
                <a:ext cx="388900" cy="123250"/>
              </a:xfrm>
              <a:custGeom>
                <a:avLst/>
                <a:gdLst>
                  <a:gd name="connsiteX0" fmla="*/ 194381 w 388900"/>
                  <a:gd name="connsiteY0" fmla="*/ 0 h 123250"/>
                  <a:gd name="connsiteX1" fmla="*/ 287745 w 388900"/>
                  <a:gd name="connsiteY1" fmla="*/ 53508 h 123250"/>
                  <a:gd name="connsiteX2" fmla="*/ 375027 w 388900"/>
                  <a:gd name="connsiteY2" fmla="*/ 53508 h 123250"/>
                  <a:gd name="connsiteX3" fmla="*/ 388900 w 388900"/>
                  <a:gd name="connsiteY3" fmla="*/ 67409 h 123250"/>
                  <a:gd name="connsiteX4" fmla="*/ 388845 w 388900"/>
                  <a:gd name="connsiteY4" fmla="*/ 109376 h 123250"/>
                  <a:gd name="connsiteX5" fmla="*/ 374957 w 388900"/>
                  <a:gd name="connsiteY5" fmla="*/ 123250 h 123250"/>
                  <a:gd name="connsiteX6" fmla="*/ 13887 w 388900"/>
                  <a:gd name="connsiteY6" fmla="*/ 123250 h 123250"/>
                  <a:gd name="connsiteX7" fmla="*/ 4069 w 388900"/>
                  <a:gd name="connsiteY7" fmla="*/ 119181 h 123250"/>
                  <a:gd name="connsiteX8" fmla="*/ 0 w 388900"/>
                  <a:gd name="connsiteY8" fmla="*/ 109349 h 123250"/>
                  <a:gd name="connsiteX9" fmla="*/ 56 w 388900"/>
                  <a:gd name="connsiteY9" fmla="*/ 67381 h 123250"/>
                  <a:gd name="connsiteX10" fmla="*/ 13943 w 388900"/>
                  <a:gd name="connsiteY10" fmla="*/ 53508 h 123250"/>
                  <a:gd name="connsiteX11" fmla="*/ 101030 w 388900"/>
                  <a:gd name="connsiteY11" fmla="*/ 53508 h 123250"/>
                  <a:gd name="connsiteX12" fmla="*/ 194381 w 388900"/>
                  <a:gd name="connsiteY12" fmla="*/ 0 h 1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900" h="123250">
                    <a:moveTo>
                      <a:pt x="194381" y="0"/>
                    </a:moveTo>
                    <a:cubicBezTo>
                      <a:pt x="233987" y="0"/>
                      <a:pt x="269525" y="20831"/>
                      <a:pt x="287745" y="53508"/>
                    </a:cubicBezTo>
                    <a:lnTo>
                      <a:pt x="375027" y="53508"/>
                    </a:lnTo>
                    <a:cubicBezTo>
                      <a:pt x="389136" y="54716"/>
                      <a:pt x="388900" y="67409"/>
                      <a:pt x="388900" y="67409"/>
                    </a:cubicBezTo>
                    <a:lnTo>
                      <a:pt x="388845" y="109376"/>
                    </a:lnTo>
                    <a:cubicBezTo>
                      <a:pt x="388831" y="117042"/>
                      <a:pt x="382623" y="123250"/>
                      <a:pt x="374957" y="123250"/>
                    </a:cubicBezTo>
                    <a:lnTo>
                      <a:pt x="13887" y="123250"/>
                    </a:lnTo>
                    <a:cubicBezTo>
                      <a:pt x="10193" y="123250"/>
                      <a:pt x="6666" y="121792"/>
                      <a:pt x="4069" y="119181"/>
                    </a:cubicBezTo>
                    <a:cubicBezTo>
                      <a:pt x="1458" y="116570"/>
                      <a:pt x="0" y="113043"/>
                      <a:pt x="0" y="109349"/>
                    </a:cubicBezTo>
                    <a:lnTo>
                      <a:pt x="56" y="67381"/>
                    </a:lnTo>
                    <a:cubicBezTo>
                      <a:pt x="56" y="67381"/>
                      <a:pt x="-500" y="55813"/>
                      <a:pt x="13943" y="53508"/>
                    </a:cubicBezTo>
                    <a:lnTo>
                      <a:pt x="101030" y="53508"/>
                    </a:lnTo>
                    <a:cubicBezTo>
                      <a:pt x="119250" y="20845"/>
                      <a:pt x="154857" y="0"/>
                      <a:pt x="194381" y="0"/>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5" name="任意多边形: 形状 64"/>
              <p:cNvSpPr/>
              <p:nvPr/>
            </p:nvSpPr>
            <p:spPr>
              <a:xfrm>
                <a:off x="6360427" y="4340134"/>
                <a:ext cx="333337" cy="248235"/>
              </a:xfrm>
              <a:custGeom>
                <a:avLst/>
                <a:gdLst>
                  <a:gd name="connsiteX0" fmla="*/ 0 w 333337"/>
                  <a:gd name="connsiteY0" fmla="*/ 0 h 248235"/>
                  <a:gd name="connsiteX1" fmla="*/ 333295 w 333337"/>
                  <a:gd name="connsiteY1" fmla="*/ 0 h 248235"/>
                  <a:gd name="connsiteX2" fmla="*/ 333337 w 333337"/>
                  <a:gd name="connsiteY2" fmla="*/ 234348 h 248235"/>
                  <a:gd name="connsiteX3" fmla="*/ 319450 w 333337"/>
                  <a:gd name="connsiteY3" fmla="*/ 248235 h 248235"/>
                  <a:gd name="connsiteX4" fmla="*/ 208351 w 333337"/>
                  <a:gd name="connsiteY4" fmla="*/ 248235 h 248235"/>
                  <a:gd name="connsiteX5" fmla="*/ 194464 w 333337"/>
                  <a:gd name="connsiteY5" fmla="*/ 234348 h 248235"/>
                  <a:gd name="connsiteX6" fmla="*/ 194464 w 333337"/>
                  <a:gd name="connsiteY6" fmla="*/ 199630 h 248235"/>
                  <a:gd name="connsiteX7" fmla="*/ 138915 w 333337"/>
                  <a:gd name="connsiteY7" fmla="*/ 199630 h 248235"/>
                  <a:gd name="connsiteX8" fmla="*/ 138915 w 333337"/>
                  <a:gd name="connsiteY8" fmla="*/ 234348 h 248235"/>
                  <a:gd name="connsiteX9" fmla="*/ 125027 w 333337"/>
                  <a:gd name="connsiteY9" fmla="*/ 248235 h 248235"/>
                  <a:gd name="connsiteX10" fmla="*/ 13929 w 333337"/>
                  <a:gd name="connsiteY10" fmla="*/ 248235 h 248235"/>
                  <a:gd name="connsiteX11" fmla="*/ 4110 w 333337"/>
                  <a:gd name="connsiteY11" fmla="*/ 244180 h 248235"/>
                  <a:gd name="connsiteX12" fmla="*/ 41 w 333337"/>
                  <a:gd name="connsiteY12" fmla="*/ 234348 h 248235"/>
                  <a:gd name="connsiteX13" fmla="*/ 0 w 333337"/>
                  <a:gd name="connsiteY13" fmla="*/ 0 h 248235"/>
                  <a:gd name="connsiteX14" fmla="*/ 57854 w 333337"/>
                  <a:gd name="connsiteY14" fmla="*/ 33107 h 248235"/>
                  <a:gd name="connsiteX15" fmla="*/ 49730 w 333337"/>
                  <a:gd name="connsiteY15" fmla="*/ 41245 h 248235"/>
                  <a:gd name="connsiteX16" fmla="*/ 49730 w 333337"/>
                  <a:gd name="connsiteY16" fmla="*/ 75283 h 248235"/>
                  <a:gd name="connsiteX17" fmla="*/ 57854 w 333337"/>
                  <a:gd name="connsiteY17" fmla="*/ 83421 h 248235"/>
                  <a:gd name="connsiteX18" fmla="*/ 95919 w 333337"/>
                  <a:gd name="connsiteY18" fmla="*/ 83421 h 248235"/>
                  <a:gd name="connsiteX19" fmla="*/ 104043 w 333337"/>
                  <a:gd name="connsiteY19" fmla="*/ 75283 h 248235"/>
                  <a:gd name="connsiteX20" fmla="*/ 104043 w 333337"/>
                  <a:gd name="connsiteY20" fmla="*/ 41245 h 248235"/>
                  <a:gd name="connsiteX21" fmla="*/ 95919 w 333337"/>
                  <a:gd name="connsiteY21" fmla="*/ 33107 h 248235"/>
                  <a:gd name="connsiteX22" fmla="*/ 57854 w 333337"/>
                  <a:gd name="connsiteY22" fmla="*/ 33107 h 248235"/>
                  <a:gd name="connsiteX23" fmla="*/ 147650 w 333337"/>
                  <a:gd name="connsiteY23" fmla="*/ 33107 h 248235"/>
                  <a:gd name="connsiteX24" fmla="*/ 139498 w 333337"/>
                  <a:gd name="connsiteY24" fmla="*/ 41245 h 248235"/>
                  <a:gd name="connsiteX25" fmla="*/ 139498 w 333337"/>
                  <a:gd name="connsiteY25" fmla="*/ 75283 h 248235"/>
                  <a:gd name="connsiteX26" fmla="*/ 147650 w 333337"/>
                  <a:gd name="connsiteY26" fmla="*/ 83421 h 248235"/>
                  <a:gd name="connsiteX27" fmla="*/ 185701 w 333337"/>
                  <a:gd name="connsiteY27" fmla="*/ 83421 h 248235"/>
                  <a:gd name="connsiteX28" fmla="*/ 193839 w 333337"/>
                  <a:gd name="connsiteY28" fmla="*/ 75283 h 248235"/>
                  <a:gd name="connsiteX29" fmla="*/ 193839 w 333337"/>
                  <a:gd name="connsiteY29" fmla="*/ 41245 h 248235"/>
                  <a:gd name="connsiteX30" fmla="*/ 185701 w 333337"/>
                  <a:gd name="connsiteY30" fmla="*/ 33107 h 248235"/>
                  <a:gd name="connsiteX31" fmla="*/ 147650 w 333337"/>
                  <a:gd name="connsiteY31" fmla="*/ 33107 h 248235"/>
                  <a:gd name="connsiteX32" fmla="*/ 237403 w 333337"/>
                  <a:gd name="connsiteY32" fmla="*/ 33107 h 248235"/>
                  <a:gd name="connsiteX33" fmla="*/ 229279 w 333337"/>
                  <a:gd name="connsiteY33" fmla="*/ 41245 h 248235"/>
                  <a:gd name="connsiteX34" fmla="*/ 229279 w 333337"/>
                  <a:gd name="connsiteY34" fmla="*/ 75283 h 248235"/>
                  <a:gd name="connsiteX35" fmla="*/ 237403 w 333337"/>
                  <a:gd name="connsiteY35" fmla="*/ 83421 h 248235"/>
                  <a:gd name="connsiteX36" fmla="*/ 275468 w 333337"/>
                  <a:gd name="connsiteY36" fmla="*/ 83421 h 248235"/>
                  <a:gd name="connsiteX37" fmla="*/ 283606 w 333337"/>
                  <a:gd name="connsiteY37" fmla="*/ 75283 h 248235"/>
                  <a:gd name="connsiteX38" fmla="*/ 283606 w 333337"/>
                  <a:gd name="connsiteY38" fmla="*/ 41245 h 248235"/>
                  <a:gd name="connsiteX39" fmla="*/ 275468 w 333337"/>
                  <a:gd name="connsiteY39" fmla="*/ 33107 h 248235"/>
                  <a:gd name="connsiteX40" fmla="*/ 237403 w 333337"/>
                  <a:gd name="connsiteY40" fmla="*/ 33107 h 248235"/>
                  <a:gd name="connsiteX41" fmla="*/ 57854 w 333337"/>
                  <a:gd name="connsiteY41" fmla="*/ 110293 h 248235"/>
                  <a:gd name="connsiteX42" fmla="*/ 49730 w 333337"/>
                  <a:gd name="connsiteY42" fmla="*/ 118431 h 248235"/>
                  <a:gd name="connsiteX43" fmla="*/ 49730 w 333337"/>
                  <a:gd name="connsiteY43" fmla="*/ 152468 h 248235"/>
                  <a:gd name="connsiteX44" fmla="*/ 57854 w 333337"/>
                  <a:gd name="connsiteY44" fmla="*/ 160606 h 248235"/>
                  <a:gd name="connsiteX45" fmla="*/ 95919 w 333337"/>
                  <a:gd name="connsiteY45" fmla="*/ 160606 h 248235"/>
                  <a:gd name="connsiteX46" fmla="*/ 104043 w 333337"/>
                  <a:gd name="connsiteY46" fmla="*/ 152468 h 248235"/>
                  <a:gd name="connsiteX47" fmla="*/ 104043 w 333337"/>
                  <a:gd name="connsiteY47" fmla="*/ 118431 h 248235"/>
                  <a:gd name="connsiteX48" fmla="*/ 95919 w 333337"/>
                  <a:gd name="connsiteY48" fmla="*/ 110293 h 248235"/>
                  <a:gd name="connsiteX49" fmla="*/ 57854 w 333337"/>
                  <a:gd name="connsiteY49" fmla="*/ 110293 h 248235"/>
                  <a:gd name="connsiteX50" fmla="*/ 147650 w 333337"/>
                  <a:gd name="connsiteY50" fmla="*/ 110293 h 248235"/>
                  <a:gd name="connsiteX51" fmla="*/ 139498 w 333337"/>
                  <a:gd name="connsiteY51" fmla="*/ 118431 h 248235"/>
                  <a:gd name="connsiteX52" fmla="*/ 139498 w 333337"/>
                  <a:gd name="connsiteY52" fmla="*/ 152468 h 248235"/>
                  <a:gd name="connsiteX53" fmla="*/ 147650 w 333337"/>
                  <a:gd name="connsiteY53" fmla="*/ 160606 h 248235"/>
                  <a:gd name="connsiteX54" fmla="*/ 185701 w 333337"/>
                  <a:gd name="connsiteY54" fmla="*/ 160606 h 248235"/>
                  <a:gd name="connsiteX55" fmla="*/ 193839 w 333337"/>
                  <a:gd name="connsiteY55" fmla="*/ 152468 h 248235"/>
                  <a:gd name="connsiteX56" fmla="*/ 193839 w 333337"/>
                  <a:gd name="connsiteY56" fmla="*/ 118431 h 248235"/>
                  <a:gd name="connsiteX57" fmla="*/ 185701 w 333337"/>
                  <a:gd name="connsiteY57" fmla="*/ 110293 h 248235"/>
                  <a:gd name="connsiteX58" fmla="*/ 147650 w 333337"/>
                  <a:gd name="connsiteY58" fmla="*/ 110293 h 248235"/>
                  <a:gd name="connsiteX59" fmla="*/ 237403 w 333337"/>
                  <a:gd name="connsiteY59" fmla="*/ 110293 h 248235"/>
                  <a:gd name="connsiteX60" fmla="*/ 229279 w 333337"/>
                  <a:gd name="connsiteY60" fmla="*/ 118431 h 248235"/>
                  <a:gd name="connsiteX61" fmla="*/ 229279 w 333337"/>
                  <a:gd name="connsiteY61" fmla="*/ 152468 h 248235"/>
                  <a:gd name="connsiteX62" fmla="*/ 237403 w 333337"/>
                  <a:gd name="connsiteY62" fmla="*/ 160606 h 248235"/>
                  <a:gd name="connsiteX63" fmla="*/ 275468 w 333337"/>
                  <a:gd name="connsiteY63" fmla="*/ 160606 h 248235"/>
                  <a:gd name="connsiteX64" fmla="*/ 283606 w 333337"/>
                  <a:gd name="connsiteY64" fmla="*/ 152468 h 248235"/>
                  <a:gd name="connsiteX65" fmla="*/ 283606 w 333337"/>
                  <a:gd name="connsiteY65" fmla="*/ 118431 h 248235"/>
                  <a:gd name="connsiteX66" fmla="*/ 275468 w 333337"/>
                  <a:gd name="connsiteY66" fmla="*/ 110293 h 248235"/>
                  <a:gd name="connsiteX67" fmla="*/ 237403 w 333337"/>
                  <a:gd name="connsiteY67" fmla="*/ 110293 h 2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3337" h="248235">
                    <a:moveTo>
                      <a:pt x="0" y="0"/>
                    </a:moveTo>
                    <a:lnTo>
                      <a:pt x="333295" y="0"/>
                    </a:lnTo>
                    <a:lnTo>
                      <a:pt x="333337" y="234348"/>
                    </a:lnTo>
                    <a:cubicBezTo>
                      <a:pt x="333337" y="242014"/>
                      <a:pt x="327115" y="248235"/>
                      <a:pt x="319450" y="248235"/>
                    </a:cubicBezTo>
                    <a:lnTo>
                      <a:pt x="208351" y="248235"/>
                    </a:lnTo>
                    <a:cubicBezTo>
                      <a:pt x="200671" y="248235"/>
                      <a:pt x="194464" y="242014"/>
                      <a:pt x="194464" y="234348"/>
                    </a:cubicBezTo>
                    <a:lnTo>
                      <a:pt x="194464" y="199630"/>
                    </a:lnTo>
                    <a:lnTo>
                      <a:pt x="138915" y="199630"/>
                    </a:lnTo>
                    <a:lnTo>
                      <a:pt x="138915" y="234348"/>
                    </a:lnTo>
                    <a:cubicBezTo>
                      <a:pt x="138915" y="242014"/>
                      <a:pt x="132707" y="248235"/>
                      <a:pt x="125027" y="248235"/>
                    </a:cubicBezTo>
                    <a:lnTo>
                      <a:pt x="13929" y="248235"/>
                    </a:lnTo>
                    <a:cubicBezTo>
                      <a:pt x="10235" y="248235"/>
                      <a:pt x="6721" y="246791"/>
                      <a:pt x="4110" y="244180"/>
                    </a:cubicBezTo>
                    <a:cubicBezTo>
                      <a:pt x="1500" y="241569"/>
                      <a:pt x="41" y="238042"/>
                      <a:pt x="41" y="234348"/>
                    </a:cubicBezTo>
                    <a:lnTo>
                      <a:pt x="0" y="0"/>
                    </a:lnTo>
                    <a:close/>
                    <a:moveTo>
                      <a:pt x="57854" y="33107"/>
                    </a:moveTo>
                    <a:cubicBezTo>
                      <a:pt x="53383" y="33107"/>
                      <a:pt x="49730" y="36759"/>
                      <a:pt x="49730" y="41245"/>
                    </a:cubicBezTo>
                    <a:lnTo>
                      <a:pt x="49730" y="75283"/>
                    </a:lnTo>
                    <a:cubicBezTo>
                      <a:pt x="49730" y="79768"/>
                      <a:pt x="53383" y="83421"/>
                      <a:pt x="57854" y="83421"/>
                    </a:cubicBezTo>
                    <a:lnTo>
                      <a:pt x="95919" y="83421"/>
                    </a:lnTo>
                    <a:cubicBezTo>
                      <a:pt x="100405" y="83421"/>
                      <a:pt x="104043" y="79768"/>
                      <a:pt x="104043" y="75283"/>
                    </a:cubicBezTo>
                    <a:lnTo>
                      <a:pt x="104043" y="41245"/>
                    </a:lnTo>
                    <a:cubicBezTo>
                      <a:pt x="104043" y="36759"/>
                      <a:pt x="100405" y="33107"/>
                      <a:pt x="95919" y="33107"/>
                    </a:cubicBezTo>
                    <a:lnTo>
                      <a:pt x="57854" y="33107"/>
                    </a:lnTo>
                    <a:close/>
                    <a:moveTo>
                      <a:pt x="147650" y="33107"/>
                    </a:moveTo>
                    <a:cubicBezTo>
                      <a:pt x="143164" y="33107"/>
                      <a:pt x="139498" y="36759"/>
                      <a:pt x="139498" y="41245"/>
                    </a:cubicBezTo>
                    <a:lnTo>
                      <a:pt x="139498" y="75283"/>
                    </a:lnTo>
                    <a:cubicBezTo>
                      <a:pt x="139498" y="79768"/>
                      <a:pt x="143164" y="83421"/>
                      <a:pt x="147650" y="83421"/>
                    </a:cubicBezTo>
                    <a:lnTo>
                      <a:pt x="185701" y="83421"/>
                    </a:lnTo>
                    <a:cubicBezTo>
                      <a:pt x="190186" y="83421"/>
                      <a:pt x="193839" y="79768"/>
                      <a:pt x="193839" y="75283"/>
                    </a:cubicBezTo>
                    <a:lnTo>
                      <a:pt x="193839" y="41245"/>
                    </a:lnTo>
                    <a:cubicBezTo>
                      <a:pt x="193839" y="36759"/>
                      <a:pt x="190186" y="33107"/>
                      <a:pt x="185701" y="33107"/>
                    </a:cubicBezTo>
                    <a:lnTo>
                      <a:pt x="147650" y="33107"/>
                    </a:lnTo>
                    <a:close/>
                    <a:moveTo>
                      <a:pt x="237403" y="33107"/>
                    </a:moveTo>
                    <a:cubicBezTo>
                      <a:pt x="232918" y="33107"/>
                      <a:pt x="229279" y="36759"/>
                      <a:pt x="229279" y="41245"/>
                    </a:cubicBezTo>
                    <a:lnTo>
                      <a:pt x="229279" y="75283"/>
                    </a:lnTo>
                    <a:cubicBezTo>
                      <a:pt x="229279" y="79768"/>
                      <a:pt x="232918" y="83421"/>
                      <a:pt x="237403" y="83421"/>
                    </a:cubicBezTo>
                    <a:lnTo>
                      <a:pt x="275468" y="83421"/>
                    </a:lnTo>
                    <a:cubicBezTo>
                      <a:pt x="279968" y="83421"/>
                      <a:pt x="283606" y="79768"/>
                      <a:pt x="283606" y="75283"/>
                    </a:cubicBezTo>
                    <a:lnTo>
                      <a:pt x="283606" y="41245"/>
                    </a:lnTo>
                    <a:cubicBezTo>
                      <a:pt x="283606" y="36759"/>
                      <a:pt x="279968" y="33107"/>
                      <a:pt x="275468" y="33107"/>
                    </a:cubicBezTo>
                    <a:lnTo>
                      <a:pt x="237403" y="33107"/>
                    </a:lnTo>
                    <a:close/>
                    <a:moveTo>
                      <a:pt x="57854" y="110293"/>
                    </a:moveTo>
                    <a:cubicBezTo>
                      <a:pt x="53383" y="110293"/>
                      <a:pt x="49730" y="113945"/>
                      <a:pt x="49730" y="118431"/>
                    </a:cubicBezTo>
                    <a:lnTo>
                      <a:pt x="49730" y="152468"/>
                    </a:lnTo>
                    <a:cubicBezTo>
                      <a:pt x="49730" y="156954"/>
                      <a:pt x="53383" y="160606"/>
                      <a:pt x="57854" y="160606"/>
                    </a:cubicBezTo>
                    <a:lnTo>
                      <a:pt x="95919" y="160606"/>
                    </a:lnTo>
                    <a:cubicBezTo>
                      <a:pt x="100405" y="160606"/>
                      <a:pt x="104043" y="156954"/>
                      <a:pt x="104043" y="152468"/>
                    </a:cubicBezTo>
                    <a:lnTo>
                      <a:pt x="104043" y="118431"/>
                    </a:lnTo>
                    <a:cubicBezTo>
                      <a:pt x="104043" y="113945"/>
                      <a:pt x="100405" y="110293"/>
                      <a:pt x="95919" y="110293"/>
                    </a:cubicBezTo>
                    <a:lnTo>
                      <a:pt x="57854" y="110293"/>
                    </a:lnTo>
                    <a:close/>
                    <a:moveTo>
                      <a:pt x="147650" y="110293"/>
                    </a:moveTo>
                    <a:cubicBezTo>
                      <a:pt x="143164" y="110293"/>
                      <a:pt x="139498" y="113945"/>
                      <a:pt x="139498" y="118431"/>
                    </a:cubicBezTo>
                    <a:lnTo>
                      <a:pt x="139498" y="152468"/>
                    </a:lnTo>
                    <a:cubicBezTo>
                      <a:pt x="139498" y="156954"/>
                      <a:pt x="143164" y="160606"/>
                      <a:pt x="147650" y="160606"/>
                    </a:cubicBezTo>
                    <a:lnTo>
                      <a:pt x="185701" y="160606"/>
                    </a:lnTo>
                    <a:cubicBezTo>
                      <a:pt x="190186" y="160606"/>
                      <a:pt x="193839" y="156954"/>
                      <a:pt x="193839" y="152468"/>
                    </a:cubicBezTo>
                    <a:lnTo>
                      <a:pt x="193839" y="118431"/>
                    </a:lnTo>
                    <a:cubicBezTo>
                      <a:pt x="193839" y="113945"/>
                      <a:pt x="190186" y="110293"/>
                      <a:pt x="185701" y="110293"/>
                    </a:cubicBezTo>
                    <a:lnTo>
                      <a:pt x="147650" y="110293"/>
                    </a:lnTo>
                    <a:close/>
                    <a:moveTo>
                      <a:pt x="237403" y="110293"/>
                    </a:moveTo>
                    <a:cubicBezTo>
                      <a:pt x="232918" y="110293"/>
                      <a:pt x="229279" y="113945"/>
                      <a:pt x="229279" y="118431"/>
                    </a:cubicBezTo>
                    <a:lnTo>
                      <a:pt x="229279" y="152468"/>
                    </a:lnTo>
                    <a:cubicBezTo>
                      <a:pt x="229279" y="156954"/>
                      <a:pt x="232918" y="160606"/>
                      <a:pt x="237403" y="160606"/>
                    </a:cubicBezTo>
                    <a:lnTo>
                      <a:pt x="275468" y="160606"/>
                    </a:lnTo>
                    <a:cubicBezTo>
                      <a:pt x="279968" y="160606"/>
                      <a:pt x="283606" y="156954"/>
                      <a:pt x="283606" y="152468"/>
                    </a:cubicBezTo>
                    <a:lnTo>
                      <a:pt x="283606" y="118431"/>
                    </a:lnTo>
                    <a:cubicBezTo>
                      <a:pt x="283606" y="113945"/>
                      <a:pt x="279968" y="110293"/>
                      <a:pt x="275468" y="110293"/>
                    </a:cubicBezTo>
                    <a:lnTo>
                      <a:pt x="237403" y="110293"/>
                    </a:ln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grpSp>
        <p:nvGrpSpPr>
          <p:cNvPr id="77" name="组合 76"/>
          <p:cNvGrpSpPr/>
          <p:nvPr/>
        </p:nvGrpSpPr>
        <p:grpSpPr>
          <a:xfrm>
            <a:off x="302918" y="4280220"/>
            <a:ext cx="497113" cy="497110"/>
            <a:chOff x="6172201" y="5134688"/>
            <a:chExt cx="709440" cy="709436"/>
          </a:xfrm>
        </p:grpSpPr>
        <p:sp>
          <p:nvSpPr>
            <p:cNvPr id="44" name="矩形: 圆角 43"/>
            <p:cNvSpPr/>
            <p:nvPr/>
          </p:nvSpPr>
          <p:spPr>
            <a:xfrm>
              <a:off x="6179173" y="5141660"/>
              <a:ext cx="695496" cy="695492"/>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Arial" panose="020B0604020202020204"/>
                <a:ea typeface="HarmonyOS Sans SC"/>
              </a:endParaRPr>
            </a:p>
          </p:txBody>
        </p:sp>
        <p:sp>
          <p:nvSpPr>
            <p:cNvPr id="56" name="矩形: 圆角 55"/>
            <p:cNvSpPr/>
            <p:nvPr/>
          </p:nvSpPr>
          <p:spPr>
            <a:xfrm>
              <a:off x="6172201" y="5134688"/>
              <a:ext cx="709440" cy="709436"/>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Arial" panose="020B0604020202020204"/>
                <a:ea typeface="HarmonyOS Sans SC"/>
              </a:endParaRPr>
            </a:p>
          </p:txBody>
        </p:sp>
        <p:grpSp>
          <p:nvGrpSpPr>
            <p:cNvPr id="66" name="组合 65"/>
            <p:cNvGrpSpPr/>
            <p:nvPr/>
          </p:nvGrpSpPr>
          <p:grpSpPr>
            <a:xfrm>
              <a:off x="6316746" y="5279231"/>
              <a:ext cx="420350" cy="420348"/>
              <a:chOff x="6293227" y="5255712"/>
              <a:chExt cx="467387" cy="467386"/>
            </a:xfrm>
          </p:grpSpPr>
          <p:sp>
            <p:nvSpPr>
              <p:cNvPr id="67" name="任意多边形: 形状 66"/>
              <p:cNvSpPr/>
              <p:nvPr/>
            </p:nvSpPr>
            <p:spPr>
              <a:xfrm>
                <a:off x="6510501" y="5552576"/>
                <a:ext cx="198969" cy="134995"/>
              </a:xfrm>
              <a:custGeom>
                <a:avLst/>
                <a:gdLst>
                  <a:gd name="connsiteX0" fmla="*/ 185262 w 198969"/>
                  <a:gd name="connsiteY0" fmla="*/ 0 h 134995"/>
                  <a:gd name="connsiteX1" fmla="*/ 0 w 198969"/>
                  <a:gd name="connsiteY1" fmla="*/ 0 h 134995"/>
                  <a:gd name="connsiteX2" fmla="*/ 130974 w 198969"/>
                  <a:gd name="connsiteY2" fmla="*/ 130973 h 134995"/>
                  <a:gd name="connsiteX3" fmla="*/ 151395 w 198969"/>
                  <a:gd name="connsiteY3" fmla="*/ 129792 h 134995"/>
                  <a:gd name="connsiteX4" fmla="*/ 198866 w 198969"/>
                  <a:gd name="connsiteY4" fmla="*/ 15278 h 134995"/>
                  <a:gd name="connsiteX5" fmla="*/ 185262 w 198969"/>
                  <a:gd name="connsiteY5" fmla="*/ 0 h 13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69" h="134995">
                    <a:moveTo>
                      <a:pt x="185262" y="0"/>
                    </a:moveTo>
                    <a:lnTo>
                      <a:pt x="0" y="0"/>
                    </a:lnTo>
                    <a:lnTo>
                      <a:pt x="130974" y="130973"/>
                    </a:lnTo>
                    <a:cubicBezTo>
                      <a:pt x="136764" y="136763"/>
                      <a:pt x="146354" y="136245"/>
                      <a:pt x="151395" y="129792"/>
                    </a:cubicBezTo>
                    <a:cubicBezTo>
                      <a:pt x="177402" y="96501"/>
                      <a:pt x="193710" y="57160"/>
                      <a:pt x="198866" y="15278"/>
                    </a:cubicBezTo>
                    <a:cubicBezTo>
                      <a:pt x="199867" y="7150"/>
                      <a:pt x="193452" y="0"/>
                      <a:pt x="185262" y="0"/>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8" name="任意多边形: 形状 67"/>
              <p:cNvSpPr/>
              <p:nvPr/>
            </p:nvSpPr>
            <p:spPr>
              <a:xfrm>
                <a:off x="6293227" y="5356845"/>
                <a:ext cx="297572" cy="366253"/>
              </a:xfrm>
              <a:custGeom>
                <a:avLst/>
                <a:gdLst>
                  <a:gd name="connsiteX0" fmla="*/ 174534 w 297572"/>
                  <a:gd name="connsiteY0" fmla="*/ 191720 h 366253"/>
                  <a:gd name="connsiteX1" fmla="*/ 170523 w 297572"/>
                  <a:gd name="connsiteY1" fmla="*/ 182038 h 366253"/>
                  <a:gd name="connsiteX2" fmla="*/ 170523 w 297572"/>
                  <a:gd name="connsiteY2" fmla="*/ 13711 h 366253"/>
                  <a:gd name="connsiteX3" fmla="*/ 154756 w 297572"/>
                  <a:gd name="connsiteY3" fmla="*/ 175 h 366253"/>
                  <a:gd name="connsiteX4" fmla="*/ 1 w 297572"/>
                  <a:gd name="connsiteY4" fmla="*/ 182600 h 366253"/>
                  <a:gd name="connsiteX5" fmla="*/ 183736 w 297572"/>
                  <a:gd name="connsiteY5" fmla="*/ 366253 h 366253"/>
                  <a:gd name="connsiteX6" fmla="*/ 291967 w 297572"/>
                  <a:gd name="connsiteY6" fmla="*/ 331468 h 366253"/>
                  <a:gd name="connsiteX7" fmla="*/ 293552 w 297572"/>
                  <a:gd name="connsiteY7" fmla="*/ 310738 h 36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72" h="366253">
                    <a:moveTo>
                      <a:pt x="174534" y="191720"/>
                    </a:moveTo>
                    <a:cubicBezTo>
                      <a:pt x="171966" y="189152"/>
                      <a:pt x="170523" y="185669"/>
                      <a:pt x="170523" y="182038"/>
                    </a:cubicBezTo>
                    <a:lnTo>
                      <a:pt x="170523" y="13711"/>
                    </a:lnTo>
                    <a:cubicBezTo>
                      <a:pt x="170523" y="5323"/>
                      <a:pt x="163038" y="-1161"/>
                      <a:pt x="154756" y="175"/>
                    </a:cubicBezTo>
                    <a:cubicBezTo>
                      <a:pt x="66955" y="14348"/>
                      <a:pt x="-275" y="90799"/>
                      <a:pt x="1" y="182600"/>
                    </a:cubicBezTo>
                    <a:cubicBezTo>
                      <a:pt x="304" y="283572"/>
                      <a:pt x="82765" y="365997"/>
                      <a:pt x="183736" y="366253"/>
                    </a:cubicBezTo>
                    <a:cubicBezTo>
                      <a:pt x="223128" y="366352"/>
                      <a:pt x="260662" y="354154"/>
                      <a:pt x="291967" y="331468"/>
                    </a:cubicBezTo>
                    <a:cubicBezTo>
                      <a:pt x="298763" y="326542"/>
                      <a:pt x="299487" y="316672"/>
                      <a:pt x="293552" y="310738"/>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9" name="任意多边形: 形状 68"/>
              <p:cNvSpPr/>
              <p:nvPr/>
            </p:nvSpPr>
            <p:spPr>
              <a:xfrm>
                <a:off x="6491136" y="5255712"/>
                <a:ext cx="269478" cy="269477"/>
              </a:xfrm>
              <a:custGeom>
                <a:avLst/>
                <a:gdLst>
                  <a:gd name="connsiteX0" fmla="*/ 269408 w 269478"/>
                  <a:gd name="connsiteY0" fmla="*/ 254400 h 269477"/>
                  <a:gd name="connsiteX1" fmla="*/ 15077 w 269478"/>
                  <a:gd name="connsiteY1" fmla="*/ 70 h 269477"/>
                  <a:gd name="connsiteX2" fmla="*/ 0 w 269478"/>
                  <a:gd name="connsiteY2" fmla="*/ 13773 h 269477"/>
                  <a:gd name="connsiteX3" fmla="*/ 0 w 269478"/>
                  <a:gd name="connsiteY3" fmla="*/ 269477 h 269477"/>
                  <a:gd name="connsiteX4" fmla="*/ 255705 w 269478"/>
                  <a:gd name="connsiteY4" fmla="*/ 269477 h 269477"/>
                  <a:gd name="connsiteX5" fmla="*/ 269408 w 269478"/>
                  <a:gd name="connsiteY5" fmla="*/ 254400 h 26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78" h="269477">
                    <a:moveTo>
                      <a:pt x="269408" y="254400"/>
                    </a:moveTo>
                    <a:cubicBezTo>
                      <a:pt x="255862" y="120445"/>
                      <a:pt x="149033" y="13617"/>
                      <a:pt x="15077" y="70"/>
                    </a:cubicBezTo>
                    <a:cubicBezTo>
                      <a:pt x="6998" y="-747"/>
                      <a:pt x="0" y="5653"/>
                      <a:pt x="0" y="13773"/>
                    </a:cubicBezTo>
                    <a:lnTo>
                      <a:pt x="0" y="269477"/>
                    </a:lnTo>
                    <a:lnTo>
                      <a:pt x="255705" y="269477"/>
                    </a:lnTo>
                    <a:cubicBezTo>
                      <a:pt x="263825" y="269477"/>
                      <a:pt x="270225" y="262479"/>
                      <a:pt x="269408" y="254400"/>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grpSp>
        <p:nvGrpSpPr>
          <p:cNvPr id="75" name="组合 74"/>
          <p:cNvGrpSpPr/>
          <p:nvPr/>
        </p:nvGrpSpPr>
        <p:grpSpPr>
          <a:xfrm>
            <a:off x="307804" y="2889944"/>
            <a:ext cx="497113" cy="497110"/>
            <a:chOff x="6172201" y="2929882"/>
            <a:chExt cx="709440" cy="709436"/>
          </a:xfrm>
        </p:grpSpPr>
        <p:sp>
          <p:nvSpPr>
            <p:cNvPr id="35" name="矩形: 圆角 34"/>
            <p:cNvSpPr/>
            <p:nvPr/>
          </p:nvSpPr>
          <p:spPr>
            <a:xfrm>
              <a:off x="6179173" y="2936854"/>
              <a:ext cx="695496" cy="695492"/>
            </a:xfrm>
            <a:prstGeom prst="roundRect">
              <a:avLst>
                <a:gd name="adj" fmla="val 50000"/>
              </a:avLst>
            </a:prstGeom>
            <a:gradFill flip="none" rotWithShape="1">
              <a:gsLst>
                <a:gs pos="0">
                  <a:srgbClr val="157AF6"/>
                </a:gs>
                <a:gs pos="100000">
                  <a:srgbClr val="0056C6"/>
                </a:gs>
              </a:gsLst>
              <a:lin ang="2700000" scaled="1"/>
              <a:tileRect/>
            </a:gradFill>
            <a:ln>
              <a:noFill/>
            </a:ln>
            <a:effectLst>
              <a:outerShdw blurRad="254000" dist="292100" dir="2700000" sx="96000" sy="96000" algn="tl" rotWithShape="0">
                <a:srgbClr val="0056C6">
                  <a:lumMod val="75000"/>
                  <a:alpha val="30000"/>
                </a:srgbClr>
              </a:out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Arial" panose="020B0604020202020204"/>
                <a:ea typeface="HarmonyOS Sans SC"/>
              </a:endParaRPr>
            </a:p>
          </p:txBody>
        </p:sp>
        <p:sp>
          <p:nvSpPr>
            <p:cNvPr id="40" name="矩形: 圆角 39"/>
            <p:cNvSpPr/>
            <p:nvPr/>
          </p:nvSpPr>
          <p:spPr>
            <a:xfrm>
              <a:off x="6172201" y="2929882"/>
              <a:ext cx="709440" cy="709436"/>
            </a:xfrm>
            <a:prstGeom prst="roundRect">
              <a:avLst>
                <a:gd name="adj" fmla="val 13078"/>
              </a:avLst>
            </a:prstGeom>
            <a:gradFill flip="none" rotWithShape="1">
              <a:gsLst>
                <a:gs pos="0">
                  <a:srgbClr val="157AF6"/>
                </a:gs>
                <a:gs pos="100000">
                  <a:srgbClr val="0056C6"/>
                </a:gs>
              </a:gsLst>
              <a:lin ang="2700000" scaled="1"/>
              <a:tileRect/>
            </a:gradFill>
            <a:ln>
              <a:noFill/>
            </a:ln>
            <a:effectLst>
              <a:innerShdw blurRad="152400">
                <a:srgbClr val="FFFFFF">
                  <a:alpha val="76000"/>
                </a:srgbClr>
              </a:innerShdw>
            </a:effectLst>
          </p:spPr>
          <p:txBody>
            <a:bodyPr wrap="non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Arial" panose="020B0604020202020204"/>
                <a:ea typeface="HarmonyOS Sans SC"/>
              </a:endParaRPr>
            </a:p>
          </p:txBody>
        </p:sp>
        <p:grpSp>
          <p:nvGrpSpPr>
            <p:cNvPr id="70" name="组合 69"/>
            <p:cNvGrpSpPr/>
            <p:nvPr/>
          </p:nvGrpSpPr>
          <p:grpSpPr>
            <a:xfrm>
              <a:off x="6381913" y="3036094"/>
              <a:ext cx="290014" cy="497012"/>
              <a:chOff x="6394348" y="3057404"/>
              <a:chExt cx="265144" cy="454392"/>
            </a:xfrm>
          </p:grpSpPr>
          <p:sp>
            <p:nvSpPr>
              <p:cNvPr id="71" name="任意多边形: 形状 70"/>
              <p:cNvSpPr/>
              <p:nvPr/>
            </p:nvSpPr>
            <p:spPr>
              <a:xfrm>
                <a:off x="6398176" y="3057404"/>
                <a:ext cx="257489" cy="342059"/>
              </a:xfrm>
              <a:custGeom>
                <a:avLst/>
                <a:gdLst>
                  <a:gd name="connsiteX0" fmla="*/ 231528 w 257489"/>
                  <a:gd name="connsiteY0" fmla="*/ 49808 h 342059"/>
                  <a:gd name="connsiteX1" fmla="*/ 128745 w 257489"/>
                  <a:gd name="connsiteY1" fmla="*/ 0 h 342059"/>
                  <a:gd name="connsiteX2" fmla="*/ 25962 w 257489"/>
                  <a:gd name="connsiteY2" fmla="*/ 49808 h 342059"/>
                  <a:gd name="connsiteX3" fmla="*/ 7948 w 257489"/>
                  <a:gd name="connsiteY3" fmla="*/ 168768 h 342059"/>
                  <a:gd name="connsiteX4" fmla="*/ 75654 w 257489"/>
                  <a:gd name="connsiteY4" fmla="*/ 275997 h 342059"/>
                  <a:gd name="connsiteX5" fmla="*/ 118655 w 257489"/>
                  <a:gd name="connsiteY5" fmla="*/ 336835 h 342059"/>
                  <a:gd name="connsiteX6" fmla="*/ 138834 w 257489"/>
                  <a:gd name="connsiteY6" fmla="*/ 336835 h 342059"/>
                  <a:gd name="connsiteX7" fmla="*/ 181835 w 257489"/>
                  <a:gd name="connsiteY7" fmla="*/ 275997 h 342059"/>
                  <a:gd name="connsiteX8" fmla="*/ 249541 w 257489"/>
                  <a:gd name="connsiteY8" fmla="*/ 168768 h 342059"/>
                  <a:gd name="connsiteX9" fmla="*/ 231528 w 257489"/>
                  <a:gd name="connsiteY9" fmla="*/ 49808 h 342059"/>
                  <a:gd name="connsiteX10" fmla="*/ 128745 w 257489"/>
                  <a:gd name="connsiteY10" fmla="*/ 199914 h 342059"/>
                  <a:gd name="connsiteX11" fmla="*/ 54268 w 257489"/>
                  <a:gd name="connsiteY11" fmla="*/ 125438 h 342059"/>
                  <a:gd name="connsiteX12" fmla="*/ 128745 w 257489"/>
                  <a:gd name="connsiteY12" fmla="*/ 50952 h 342059"/>
                  <a:gd name="connsiteX13" fmla="*/ 203222 w 257489"/>
                  <a:gd name="connsiteY13" fmla="*/ 125438 h 342059"/>
                  <a:gd name="connsiteX14" fmla="*/ 128745 w 257489"/>
                  <a:gd name="connsiteY14" fmla="*/ 199914 h 34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89" h="342059">
                    <a:moveTo>
                      <a:pt x="231528" y="49808"/>
                    </a:moveTo>
                    <a:cubicBezTo>
                      <a:pt x="207082" y="18626"/>
                      <a:pt x="168694" y="0"/>
                      <a:pt x="128745" y="0"/>
                    </a:cubicBezTo>
                    <a:cubicBezTo>
                      <a:pt x="88796" y="0"/>
                      <a:pt x="50408" y="18626"/>
                      <a:pt x="25962" y="49808"/>
                    </a:cubicBezTo>
                    <a:cubicBezTo>
                      <a:pt x="-1609" y="84973"/>
                      <a:pt x="-6543" y="127354"/>
                      <a:pt x="7948" y="168768"/>
                    </a:cubicBezTo>
                    <a:cubicBezTo>
                      <a:pt x="21880" y="208584"/>
                      <a:pt x="51464" y="241781"/>
                      <a:pt x="75654" y="275997"/>
                    </a:cubicBezTo>
                    <a:cubicBezTo>
                      <a:pt x="87136" y="292245"/>
                      <a:pt x="106756" y="319992"/>
                      <a:pt x="118655" y="336835"/>
                    </a:cubicBezTo>
                    <a:cubicBezTo>
                      <a:pt x="123581" y="343801"/>
                      <a:pt x="133909" y="343801"/>
                      <a:pt x="138834" y="336835"/>
                    </a:cubicBezTo>
                    <a:cubicBezTo>
                      <a:pt x="150733" y="319993"/>
                      <a:pt x="170353" y="292245"/>
                      <a:pt x="181835" y="275997"/>
                    </a:cubicBezTo>
                    <a:cubicBezTo>
                      <a:pt x="206025" y="241780"/>
                      <a:pt x="235610" y="208583"/>
                      <a:pt x="249541" y="168768"/>
                    </a:cubicBezTo>
                    <a:cubicBezTo>
                      <a:pt x="264033" y="127354"/>
                      <a:pt x="259099" y="84974"/>
                      <a:pt x="231528" y="49808"/>
                    </a:cubicBezTo>
                    <a:close/>
                    <a:moveTo>
                      <a:pt x="128745" y="199914"/>
                    </a:moveTo>
                    <a:cubicBezTo>
                      <a:pt x="87677" y="199914"/>
                      <a:pt x="54268" y="166505"/>
                      <a:pt x="54268" y="125438"/>
                    </a:cubicBezTo>
                    <a:cubicBezTo>
                      <a:pt x="54268" y="84372"/>
                      <a:pt x="87677" y="50952"/>
                      <a:pt x="128745" y="50952"/>
                    </a:cubicBezTo>
                    <a:cubicBezTo>
                      <a:pt x="169813" y="50952"/>
                      <a:pt x="203222" y="84371"/>
                      <a:pt x="203222" y="125438"/>
                    </a:cubicBezTo>
                    <a:cubicBezTo>
                      <a:pt x="203222" y="166506"/>
                      <a:pt x="169813" y="199914"/>
                      <a:pt x="128745" y="199914"/>
                    </a:cubicBezTo>
                    <a:close/>
                  </a:path>
                </a:pathLst>
              </a:custGeom>
              <a:solidFill>
                <a:srgbClr val="0056C6">
                  <a:lumMod val="20000"/>
                  <a:lumOff val="80000"/>
                </a:srgbClr>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nvGrpSpPr>
              <p:cNvPr id="72" name="组合 71"/>
              <p:cNvGrpSpPr/>
              <p:nvPr/>
            </p:nvGrpSpPr>
            <p:grpSpPr>
              <a:xfrm>
                <a:off x="6394348" y="3134977"/>
                <a:ext cx="265144" cy="376819"/>
                <a:chOff x="6394348" y="3134977"/>
                <a:chExt cx="265144" cy="376819"/>
              </a:xfrm>
            </p:grpSpPr>
            <p:sp>
              <p:nvSpPr>
                <p:cNvPr id="73" name="任意多边形: 形状 72"/>
                <p:cNvSpPr/>
                <p:nvPr/>
              </p:nvSpPr>
              <p:spPr>
                <a:xfrm>
                  <a:off x="6479065" y="3134977"/>
                  <a:ext cx="95711" cy="95720"/>
                </a:xfrm>
                <a:custGeom>
                  <a:avLst/>
                  <a:gdLst>
                    <a:gd name="connsiteX0" fmla="*/ 95712 w 95711"/>
                    <a:gd name="connsiteY0" fmla="*/ 47865 h 95720"/>
                    <a:gd name="connsiteX1" fmla="*/ 47856 w 95711"/>
                    <a:gd name="connsiteY1" fmla="*/ 95721 h 95720"/>
                    <a:gd name="connsiteX2" fmla="*/ 0 w 95711"/>
                    <a:gd name="connsiteY2" fmla="*/ 47865 h 95720"/>
                    <a:gd name="connsiteX3" fmla="*/ 47856 w 95711"/>
                    <a:gd name="connsiteY3" fmla="*/ 0 h 95720"/>
                    <a:gd name="connsiteX4" fmla="*/ 95712 w 95711"/>
                    <a:gd name="connsiteY4" fmla="*/ 47865 h 9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11" h="95720">
                      <a:moveTo>
                        <a:pt x="95712" y="47865"/>
                      </a:moveTo>
                      <a:cubicBezTo>
                        <a:pt x="95712" y="74246"/>
                        <a:pt x="74246" y="95721"/>
                        <a:pt x="47856" y="95721"/>
                      </a:cubicBezTo>
                      <a:cubicBezTo>
                        <a:pt x="21466" y="95721"/>
                        <a:pt x="0" y="74246"/>
                        <a:pt x="0" y="47865"/>
                      </a:cubicBezTo>
                      <a:cubicBezTo>
                        <a:pt x="0" y="21475"/>
                        <a:pt x="21466" y="0"/>
                        <a:pt x="47856" y="0"/>
                      </a:cubicBezTo>
                      <a:cubicBezTo>
                        <a:pt x="74246" y="0"/>
                        <a:pt x="95712" y="21475"/>
                        <a:pt x="95712" y="47865"/>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74" name="任意多边形: 形状 73"/>
                <p:cNvSpPr/>
                <p:nvPr/>
              </p:nvSpPr>
              <p:spPr>
                <a:xfrm>
                  <a:off x="6394348" y="3369908"/>
                  <a:ext cx="265144" cy="141888"/>
                </a:xfrm>
                <a:custGeom>
                  <a:avLst/>
                  <a:gdLst>
                    <a:gd name="connsiteX0" fmla="*/ 265145 w 265144"/>
                    <a:gd name="connsiteY0" fmla="*/ 53241 h 141888"/>
                    <a:gd name="connsiteX1" fmla="*/ 258942 w 265144"/>
                    <a:gd name="connsiteY1" fmla="*/ 64493 h 141888"/>
                    <a:gd name="connsiteX2" fmla="*/ 139681 w 265144"/>
                    <a:gd name="connsiteY2" fmla="*/ 139830 h 141888"/>
                    <a:gd name="connsiteX3" fmla="*/ 132573 w 265144"/>
                    <a:gd name="connsiteY3" fmla="*/ 141889 h 141888"/>
                    <a:gd name="connsiteX4" fmla="*/ 125465 w 265144"/>
                    <a:gd name="connsiteY4" fmla="*/ 139830 h 141888"/>
                    <a:gd name="connsiteX5" fmla="*/ 6203 w 265144"/>
                    <a:gd name="connsiteY5" fmla="*/ 64493 h 141888"/>
                    <a:gd name="connsiteX6" fmla="*/ 0 w 265144"/>
                    <a:gd name="connsiteY6" fmla="*/ 53241 h 141888"/>
                    <a:gd name="connsiteX7" fmla="*/ 6203 w 265144"/>
                    <a:gd name="connsiteY7" fmla="*/ 41990 h 141888"/>
                    <a:gd name="connsiteX8" fmla="*/ 72675 w 265144"/>
                    <a:gd name="connsiteY8" fmla="*/ 0 h 141888"/>
                    <a:gd name="connsiteX9" fmla="*/ 100743 w 265144"/>
                    <a:gd name="connsiteY9" fmla="*/ 39701 h 141888"/>
                    <a:gd name="connsiteX10" fmla="*/ 132573 w 265144"/>
                    <a:gd name="connsiteY10" fmla="*/ 56179 h 141888"/>
                    <a:gd name="connsiteX11" fmla="*/ 164402 w 265144"/>
                    <a:gd name="connsiteY11" fmla="*/ 39701 h 141888"/>
                    <a:gd name="connsiteX12" fmla="*/ 182496 w 265144"/>
                    <a:gd name="connsiteY12" fmla="*/ 14100 h 141888"/>
                    <a:gd name="connsiteX13" fmla="*/ 192461 w 265144"/>
                    <a:gd name="connsiteY13" fmla="*/ 0 h 141888"/>
                    <a:gd name="connsiteX14" fmla="*/ 258943 w 265144"/>
                    <a:gd name="connsiteY14" fmla="*/ 41990 h 141888"/>
                    <a:gd name="connsiteX15" fmla="*/ 265145 w 265144"/>
                    <a:gd name="connsiteY15" fmla="*/ 53241 h 1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144" h="141888">
                      <a:moveTo>
                        <a:pt x="265145" y="53241"/>
                      </a:moveTo>
                      <a:cubicBezTo>
                        <a:pt x="265145" y="57811"/>
                        <a:pt x="262802" y="62053"/>
                        <a:pt x="258942" y="64493"/>
                      </a:cubicBezTo>
                      <a:lnTo>
                        <a:pt x="139681" y="139830"/>
                      </a:lnTo>
                      <a:cubicBezTo>
                        <a:pt x="137507" y="141205"/>
                        <a:pt x="135040" y="141889"/>
                        <a:pt x="132573" y="141889"/>
                      </a:cubicBezTo>
                      <a:cubicBezTo>
                        <a:pt x="130105" y="141889"/>
                        <a:pt x="127639" y="141205"/>
                        <a:pt x="125465" y="139830"/>
                      </a:cubicBezTo>
                      <a:lnTo>
                        <a:pt x="6203" y="64493"/>
                      </a:lnTo>
                      <a:cubicBezTo>
                        <a:pt x="2343" y="62052"/>
                        <a:pt x="0" y="57811"/>
                        <a:pt x="0" y="53241"/>
                      </a:cubicBezTo>
                      <a:cubicBezTo>
                        <a:pt x="0" y="48672"/>
                        <a:pt x="2343" y="44429"/>
                        <a:pt x="6203" y="41990"/>
                      </a:cubicBezTo>
                      <a:lnTo>
                        <a:pt x="72675" y="0"/>
                      </a:lnTo>
                      <a:lnTo>
                        <a:pt x="100743" y="39701"/>
                      </a:lnTo>
                      <a:cubicBezTo>
                        <a:pt x="108037" y="50012"/>
                        <a:pt x="119937" y="56179"/>
                        <a:pt x="132573" y="56179"/>
                      </a:cubicBezTo>
                      <a:cubicBezTo>
                        <a:pt x="145209" y="56179"/>
                        <a:pt x="157108" y="50012"/>
                        <a:pt x="164402" y="39701"/>
                      </a:cubicBezTo>
                      <a:lnTo>
                        <a:pt x="182496" y="14100"/>
                      </a:lnTo>
                      <a:lnTo>
                        <a:pt x="192461" y="0"/>
                      </a:lnTo>
                      <a:lnTo>
                        <a:pt x="258943" y="41990"/>
                      </a:lnTo>
                      <a:cubicBezTo>
                        <a:pt x="262802" y="44429"/>
                        <a:pt x="265145" y="48671"/>
                        <a:pt x="265145" y="53241"/>
                      </a:cubicBezTo>
                      <a:close/>
                    </a:path>
                  </a:pathLst>
                </a:custGeom>
                <a:solidFill>
                  <a:srgbClr val="FFC000"/>
                </a:solidFill>
                <a:ln w="101600" cap="flat">
                  <a:noFill/>
                  <a:prstDash val="solid"/>
                  <a:miter/>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grpSp>
        </p:grpSp>
      </p:grpSp>
      <p:sp>
        <p:nvSpPr>
          <p:cNvPr id="78" name="文本框 77"/>
          <p:cNvSpPr txBox="1"/>
          <p:nvPr/>
        </p:nvSpPr>
        <p:spPr>
          <a:xfrm>
            <a:off x="891031" y="2981352"/>
            <a:ext cx="33499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gradFill>
                  <a:gsLst>
                    <a:gs pos="0">
                      <a:srgbClr val="0187DB"/>
                    </a:gs>
                    <a:gs pos="80000">
                      <a:srgbClr val="034FBF"/>
                    </a:gs>
                    <a:gs pos="100000">
                      <a:srgbClr val="013DC3"/>
                    </a:gs>
                  </a:gsLst>
                  <a:lin ang="2700000" scaled="0"/>
                </a:gradFill>
                <a:effectLst/>
                <a:uLnTx/>
                <a:uFillTx/>
                <a:latin typeface="Arial" panose="020B0604020202020204"/>
                <a:ea typeface="微软雅黑" panose="020B0503020204020204" charset="-122"/>
                <a:cs typeface="+mn-ea"/>
                <a:sym typeface="+mn-lt"/>
              </a:rPr>
              <a:t>再生资源绿色分拣中心</a:t>
            </a:r>
            <a:r>
              <a:rPr lang="zh-CN" altLang="en-US" sz="2000" b="1" kern="100" dirty="0">
                <a:gradFill>
                  <a:gsLst>
                    <a:gs pos="0">
                      <a:srgbClr val="0187DB"/>
                    </a:gs>
                    <a:gs pos="80000">
                      <a:srgbClr val="034FBF"/>
                    </a:gs>
                    <a:gs pos="100000">
                      <a:srgbClr val="013DC3"/>
                    </a:gs>
                  </a:gsLst>
                  <a:lin ang="2700000" scaled="0"/>
                </a:gradFill>
                <a:latin typeface="Arial" panose="020B0604020202020204"/>
                <a:ea typeface="微软雅黑" panose="020B0503020204020204" charset="-122"/>
                <a:cs typeface="+mn-ea"/>
                <a:sym typeface="+mn-lt"/>
              </a:rPr>
              <a:t>项目</a:t>
            </a:r>
            <a:endParaRPr kumimoji="0" lang="zh-CN" altLang="en-US" sz="2000" b="1" i="0" u="none" strike="noStrike" kern="100" cap="none" spc="0" normalizeH="0" baseline="0" noProof="0" dirty="0">
              <a:ln>
                <a:noFill/>
              </a:ln>
              <a:gradFill>
                <a:gsLst>
                  <a:gs pos="0">
                    <a:srgbClr val="0187DB"/>
                  </a:gs>
                  <a:gs pos="80000">
                    <a:srgbClr val="034FBF"/>
                  </a:gs>
                  <a:gs pos="100000">
                    <a:srgbClr val="013DC3"/>
                  </a:gs>
                </a:gsLst>
                <a:lin ang="2700000" scaled="0"/>
              </a:gradFill>
              <a:effectLst/>
              <a:uLnTx/>
              <a:uFillTx/>
              <a:latin typeface="Arial" panose="020B0604020202020204"/>
              <a:ea typeface="微软雅黑" panose="020B0503020204020204" charset="-122"/>
              <a:cs typeface="+mn-ea"/>
              <a:sym typeface="+mn-lt"/>
            </a:endParaRPr>
          </a:p>
        </p:txBody>
      </p:sp>
      <p:sp>
        <p:nvSpPr>
          <p:cNvPr id="79" name="文本框 78"/>
          <p:cNvSpPr txBox="1"/>
          <p:nvPr/>
        </p:nvSpPr>
        <p:spPr>
          <a:xfrm>
            <a:off x="910472" y="3675499"/>
            <a:ext cx="33499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gradFill>
                  <a:gsLst>
                    <a:gs pos="0">
                      <a:srgbClr val="0187DB"/>
                    </a:gs>
                    <a:gs pos="80000">
                      <a:srgbClr val="034FBF"/>
                    </a:gs>
                    <a:gs pos="100000">
                      <a:srgbClr val="013DC3"/>
                    </a:gs>
                  </a:gsLst>
                  <a:lin ang="2700000" scaled="0"/>
                </a:gradFill>
                <a:effectLst/>
                <a:uLnTx/>
                <a:uFillTx/>
                <a:latin typeface="Arial" panose="020B0604020202020204"/>
                <a:ea typeface="微软雅黑" panose="020B0503020204020204" charset="-122"/>
                <a:cs typeface="+mn-ea"/>
                <a:sym typeface="+mn-lt"/>
              </a:rPr>
              <a:t>智能分类回收设施</a:t>
            </a:r>
            <a:r>
              <a:rPr lang="zh-CN" altLang="en-US" sz="2000" b="1" kern="100" dirty="0">
                <a:gradFill>
                  <a:gsLst>
                    <a:gs pos="0">
                      <a:srgbClr val="0187DB"/>
                    </a:gs>
                    <a:gs pos="80000">
                      <a:srgbClr val="034FBF"/>
                    </a:gs>
                    <a:gs pos="100000">
                      <a:srgbClr val="013DC3"/>
                    </a:gs>
                  </a:gsLst>
                  <a:lin ang="2700000" scaled="0"/>
                </a:gradFill>
                <a:latin typeface="Arial" panose="020B0604020202020204"/>
                <a:ea typeface="微软雅黑" panose="020B0503020204020204" charset="-122"/>
                <a:cs typeface="+mn-ea"/>
                <a:sym typeface="+mn-lt"/>
              </a:rPr>
              <a:t>项目</a:t>
            </a:r>
            <a:endParaRPr kumimoji="0" lang="zh-CN" altLang="en-US" sz="2000" b="1" i="0" u="none" strike="noStrike" kern="100" cap="none" spc="0" normalizeH="0" baseline="0" noProof="0" dirty="0">
              <a:ln>
                <a:noFill/>
              </a:ln>
              <a:gradFill>
                <a:gsLst>
                  <a:gs pos="0">
                    <a:srgbClr val="0187DB"/>
                  </a:gs>
                  <a:gs pos="80000">
                    <a:srgbClr val="034FBF"/>
                  </a:gs>
                  <a:gs pos="100000">
                    <a:srgbClr val="013DC3"/>
                  </a:gs>
                </a:gsLst>
                <a:lin ang="2700000" scaled="0"/>
              </a:gradFill>
              <a:effectLst/>
              <a:uLnTx/>
              <a:uFillTx/>
              <a:latin typeface="Arial" panose="020B0604020202020204"/>
              <a:ea typeface="微软雅黑" panose="020B0503020204020204" charset="-122"/>
              <a:cs typeface="+mn-ea"/>
              <a:sym typeface="+mn-lt"/>
            </a:endParaRPr>
          </a:p>
        </p:txBody>
      </p:sp>
      <p:sp>
        <p:nvSpPr>
          <p:cNvPr id="80" name="文本框 79"/>
          <p:cNvSpPr txBox="1"/>
          <p:nvPr/>
        </p:nvSpPr>
        <p:spPr>
          <a:xfrm>
            <a:off x="891031" y="4360586"/>
            <a:ext cx="33499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gradFill>
                  <a:gsLst>
                    <a:gs pos="0">
                      <a:srgbClr val="0187DB"/>
                    </a:gs>
                    <a:gs pos="80000">
                      <a:srgbClr val="034FBF"/>
                    </a:gs>
                    <a:gs pos="100000">
                      <a:srgbClr val="013DC3"/>
                    </a:gs>
                  </a:gsLst>
                  <a:lin ang="2700000" scaled="0"/>
                </a:gradFill>
                <a:effectLst/>
                <a:uLnTx/>
                <a:uFillTx/>
                <a:latin typeface="Arial" panose="020B0604020202020204"/>
                <a:ea typeface="微软雅黑" panose="020B0503020204020204" charset="-122"/>
                <a:cs typeface="+mn-ea"/>
                <a:sym typeface="+mn-lt"/>
              </a:rPr>
              <a:t>数字化回收平台</a:t>
            </a:r>
            <a:r>
              <a:rPr lang="zh-CN" altLang="en-US" sz="2000" b="1" kern="100" dirty="0">
                <a:gradFill>
                  <a:gsLst>
                    <a:gs pos="0">
                      <a:srgbClr val="0187DB"/>
                    </a:gs>
                    <a:gs pos="80000">
                      <a:srgbClr val="034FBF"/>
                    </a:gs>
                    <a:gs pos="100000">
                      <a:srgbClr val="013DC3"/>
                    </a:gs>
                  </a:gsLst>
                  <a:lin ang="2700000" scaled="0"/>
                </a:gradFill>
                <a:latin typeface="Arial" panose="020B0604020202020204"/>
                <a:ea typeface="微软雅黑" panose="020B0503020204020204" charset="-122"/>
                <a:cs typeface="+mn-ea"/>
                <a:sym typeface="+mn-lt"/>
              </a:rPr>
              <a:t>项目</a:t>
            </a:r>
            <a:endParaRPr kumimoji="0" lang="zh-CN" altLang="en-US" sz="2000" b="1" i="0" u="none" strike="noStrike" kern="100" cap="none" spc="0" normalizeH="0" baseline="0" noProof="0" dirty="0">
              <a:ln>
                <a:noFill/>
              </a:ln>
              <a:gradFill>
                <a:gsLst>
                  <a:gs pos="0">
                    <a:srgbClr val="0187DB"/>
                  </a:gs>
                  <a:gs pos="80000">
                    <a:srgbClr val="034FBF"/>
                  </a:gs>
                  <a:gs pos="100000">
                    <a:srgbClr val="013DC3"/>
                  </a:gs>
                </a:gsLst>
                <a:lin ang="2700000" scaled="0"/>
              </a:gradFill>
              <a:effectLst/>
              <a:uLnTx/>
              <a:uFillTx/>
              <a:latin typeface="Arial" panose="020B0604020202020204"/>
              <a:ea typeface="微软雅黑" panose="020B0503020204020204" charset="-122"/>
              <a:cs typeface="+mn-ea"/>
              <a:sym typeface="+mn-lt"/>
            </a:endParaRPr>
          </a:p>
        </p:txBody>
      </p:sp>
      <p:sp>
        <p:nvSpPr>
          <p:cNvPr id="87" name="矩形: 圆角 86"/>
          <p:cNvSpPr/>
          <p:nvPr/>
        </p:nvSpPr>
        <p:spPr>
          <a:xfrm>
            <a:off x="4237391" y="889166"/>
            <a:ext cx="4172459" cy="5958114"/>
          </a:xfrm>
          <a:prstGeom prst="roundRect">
            <a:avLst>
              <a:gd name="adj" fmla="val 4120"/>
            </a:avLst>
          </a:prstGeom>
          <a:gradFill>
            <a:gsLst>
              <a:gs pos="0">
                <a:srgbClr val="0CBDB9">
                  <a:lumMod val="10000"/>
                  <a:lumOff val="90000"/>
                </a:srgbClr>
              </a:gs>
              <a:gs pos="66000">
                <a:srgbClr val="48CDA0">
                  <a:lumMod val="10000"/>
                  <a:lumOff val="90000"/>
                </a:srgbClr>
              </a:gs>
            </a:gsLst>
            <a:lin ang="5400000" scaled="0"/>
          </a:gradFill>
          <a:ln w="12700" cap="flat" cmpd="sng" algn="ctr">
            <a:noFill/>
            <a:prstDash val="solid"/>
            <a:miter lim="800000"/>
          </a:ln>
          <a:effectLst>
            <a:outerShdw blurRad="330200" dist="304800" dir="5400000" sx="94000" sy="94000" algn="t" rotWithShape="0">
              <a:srgbClr val="0CBDB9">
                <a:alpha val="2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HarmonyOS Sans SC"/>
              <a:cs typeface="+mn-cs"/>
            </a:endParaRPr>
          </a:p>
        </p:txBody>
      </p:sp>
      <p:sp>
        <p:nvSpPr>
          <p:cNvPr id="88" name="文本框 87"/>
          <p:cNvSpPr txBox="1"/>
          <p:nvPr/>
        </p:nvSpPr>
        <p:spPr>
          <a:xfrm>
            <a:off x="4615798" y="992792"/>
            <a:ext cx="3758945"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微软雅黑" panose="020B0503020204020204" charset="-122"/>
                <a:ea typeface="微软雅黑" panose="020B0503020204020204" charset="-122"/>
              </a:rPr>
              <a:t>废旧物资处置方面</a:t>
            </a:r>
            <a:endParaRPr kumimoji="0" lang="en-US" altLang="zh-CN" sz="2400" b="1"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
        <p:nvSpPr>
          <p:cNvPr id="91" name="文本框 90"/>
          <p:cNvSpPr txBox="1"/>
          <p:nvPr/>
        </p:nvSpPr>
        <p:spPr>
          <a:xfrm>
            <a:off x="4621530" y="3197860"/>
            <a:ext cx="3395345" cy="1050925"/>
          </a:xfrm>
          <a:prstGeom prst="rect">
            <a:avLst/>
          </a:prstGeom>
          <a:noFill/>
        </p:spPr>
        <p:txBody>
          <a:bodyPr wrap="square">
            <a:spAutoFit/>
          </a:bodyPr>
          <a:lstStyle/>
          <a:p>
            <a:pPr algn="l">
              <a:lnSpc>
                <a:spcPct val="130000"/>
              </a:lnSpc>
            </a:pPr>
            <a:r>
              <a:rPr lang="zh-CN" altLang="zh-CN" sz="1600" kern="100" dirty="0">
                <a:effectLst/>
                <a:latin typeface="思源宋体 CN Medium" panose="02020500000000000000" charset="-122"/>
                <a:ea typeface="思源宋体 CN Medium" panose="02020500000000000000" charset="-122"/>
                <a:cs typeface="仿宋_GB2312" panose="02010609030101010101" charset="-122"/>
              </a:rPr>
              <a:t>废钢精和废有色金属精深加工、报废汽车家电及废旧动力电池拆解利用、建筑垃圾资源化利用等项目</a:t>
            </a:r>
          </a:p>
        </p:txBody>
      </p:sp>
      <p:sp>
        <p:nvSpPr>
          <p:cNvPr id="92" name="文本框 91"/>
          <p:cNvSpPr txBox="1"/>
          <p:nvPr/>
        </p:nvSpPr>
        <p:spPr>
          <a:xfrm>
            <a:off x="4580852" y="1880959"/>
            <a:ext cx="1069536" cy="521977"/>
          </a:xfrm>
          <a:custGeom>
            <a:avLst/>
            <a:gdLst/>
            <a:ahLst/>
            <a:cxnLst/>
            <a:rect l="l" t="t" r="r" b="b"/>
            <a:pathLst>
              <a:path w="513088" h="250408">
                <a:moveTo>
                  <a:pt x="156592" y="111328"/>
                </a:moveTo>
                <a:cubicBezTo>
                  <a:pt x="156316" y="111420"/>
                  <a:pt x="156362" y="111927"/>
                  <a:pt x="156731" y="112848"/>
                </a:cubicBezTo>
                <a:cubicBezTo>
                  <a:pt x="157283" y="114137"/>
                  <a:pt x="158112" y="114781"/>
                  <a:pt x="159217" y="114781"/>
                </a:cubicBezTo>
                <a:cubicBezTo>
                  <a:pt x="160321" y="114781"/>
                  <a:pt x="160874" y="114413"/>
                  <a:pt x="160874" y="113676"/>
                </a:cubicBezTo>
                <a:cubicBezTo>
                  <a:pt x="160690" y="112940"/>
                  <a:pt x="160045" y="112387"/>
                  <a:pt x="158940" y="112019"/>
                </a:cubicBezTo>
                <a:cubicBezTo>
                  <a:pt x="157651" y="111466"/>
                  <a:pt x="156869" y="111236"/>
                  <a:pt x="156592" y="111328"/>
                </a:cubicBezTo>
                <a:close/>
                <a:moveTo>
                  <a:pt x="402087" y="66580"/>
                </a:moveTo>
                <a:cubicBezTo>
                  <a:pt x="401581" y="66672"/>
                  <a:pt x="400821" y="67178"/>
                  <a:pt x="399808" y="68099"/>
                </a:cubicBezTo>
                <a:cubicBezTo>
                  <a:pt x="399808" y="68099"/>
                  <a:pt x="399624" y="68283"/>
                  <a:pt x="399256" y="68652"/>
                </a:cubicBezTo>
                <a:cubicBezTo>
                  <a:pt x="398151" y="69941"/>
                  <a:pt x="394468" y="72933"/>
                  <a:pt x="388207" y="77629"/>
                </a:cubicBezTo>
                <a:cubicBezTo>
                  <a:pt x="381946" y="82325"/>
                  <a:pt x="378815" y="85041"/>
                  <a:pt x="378815" y="85778"/>
                </a:cubicBezTo>
                <a:cubicBezTo>
                  <a:pt x="378815" y="86514"/>
                  <a:pt x="378355" y="86652"/>
                  <a:pt x="377434" y="86192"/>
                </a:cubicBezTo>
                <a:cubicBezTo>
                  <a:pt x="376513" y="85731"/>
                  <a:pt x="375593" y="86422"/>
                  <a:pt x="374672" y="88264"/>
                </a:cubicBezTo>
                <a:cubicBezTo>
                  <a:pt x="373751" y="90105"/>
                  <a:pt x="372692" y="91026"/>
                  <a:pt x="371495" y="91026"/>
                </a:cubicBezTo>
                <a:cubicBezTo>
                  <a:pt x="370298" y="91026"/>
                  <a:pt x="368549" y="92269"/>
                  <a:pt x="366247" y="94755"/>
                </a:cubicBezTo>
                <a:cubicBezTo>
                  <a:pt x="363945" y="97241"/>
                  <a:pt x="361782" y="99220"/>
                  <a:pt x="359756" y="100694"/>
                </a:cubicBezTo>
                <a:lnTo>
                  <a:pt x="356717" y="102903"/>
                </a:lnTo>
                <a:lnTo>
                  <a:pt x="360584" y="110638"/>
                </a:lnTo>
                <a:cubicBezTo>
                  <a:pt x="363163" y="115794"/>
                  <a:pt x="364544" y="118464"/>
                  <a:pt x="364728" y="118648"/>
                </a:cubicBezTo>
                <a:cubicBezTo>
                  <a:pt x="365096" y="119201"/>
                  <a:pt x="365971" y="119017"/>
                  <a:pt x="367352" y="118096"/>
                </a:cubicBezTo>
                <a:cubicBezTo>
                  <a:pt x="368733" y="117175"/>
                  <a:pt x="370529" y="115702"/>
                  <a:pt x="372738" y="113676"/>
                </a:cubicBezTo>
                <a:cubicBezTo>
                  <a:pt x="374948" y="111651"/>
                  <a:pt x="377250" y="109349"/>
                  <a:pt x="379644" y="106771"/>
                </a:cubicBezTo>
                <a:cubicBezTo>
                  <a:pt x="387747" y="97931"/>
                  <a:pt x="391245" y="92683"/>
                  <a:pt x="390141" y="91026"/>
                </a:cubicBezTo>
                <a:cubicBezTo>
                  <a:pt x="389588" y="90105"/>
                  <a:pt x="390463" y="87987"/>
                  <a:pt x="392765" y="84673"/>
                </a:cubicBezTo>
                <a:cubicBezTo>
                  <a:pt x="395067" y="81358"/>
                  <a:pt x="396217" y="79010"/>
                  <a:pt x="396217" y="77629"/>
                </a:cubicBezTo>
                <a:cubicBezTo>
                  <a:pt x="396217" y="76248"/>
                  <a:pt x="397322" y="74314"/>
                  <a:pt x="399532" y="71828"/>
                </a:cubicBezTo>
                <a:cubicBezTo>
                  <a:pt x="401742" y="69342"/>
                  <a:pt x="402847" y="67915"/>
                  <a:pt x="402847" y="67547"/>
                </a:cubicBezTo>
                <a:cubicBezTo>
                  <a:pt x="402847" y="66810"/>
                  <a:pt x="402594" y="66488"/>
                  <a:pt x="402087" y="66580"/>
                </a:cubicBezTo>
                <a:close/>
                <a:moveTo>
                  <a:pt x="156178" y="60365"/>
                </a:moveTo>
                <a:cubicBezTo>
                  <a:pt x="155073" y="60917"/>
                  <a:pt x="152219" y="62390"/>
                  <a:pt x="147615" y="64784"/>
                </a:cubicBezTo>
                <a:cubicBezTo>
                  <a:pt x="143195" y="67363"/>
                  <a:pt x="140617" y="69066"/>
                  <a:pt x="139881" y="69895"/>
                </a:cubicBezTo>
                <a:cubicBezTo>
                  <a:pt x="139144" y="70723"/>
                  <a:pt x="138684" y="72427"/>
                  <a:pt x="138500" y="75005"/>
                </a:cubicBezTo>
                <a:cubicBezTo>
                  <a:pt x="138315" y="77583"/>
                  <a:pt x="138315" y="79056"/>
                  <a:pt x="138500" y="79424"/>
                </a:cubicBezTo>
                <a:cubicBezTo>
                  <a:pt x="138684" y="79793"/>
                  <a:pt x="139605" y="79885"/>
                  <a:pt x="141262" y="79701"/>
                </a:cubicBezTo>
                <a:cubicBezTo>
                  <a:pt x="143840" y="79148"/>
                  <a:pt x="146510" y="78319"/>
                  <a:pt x="149272" y="77215"/>
                </a:cubicBezTo>
                <a:cubicBezTo>
                  <a:pt x="152035" y="76110"/>
                  <a:pt x="153784" y="75005"/>
                  <a:pt x="154521" y="73900"/>
                </a:cubicBezTo>
                <a:cubicBezTo>
                  <a:pt x="156362" y="71690"/>
                  <a:pt x="156731" y="70677"/>
                  <a:pt x="155626" y="70861"/>
                </a:cubicBezTo>
                <a:cubicBezTo>
                  <a:pt x="155441" y="70861"/>
                  <a:pt x="155165" y="70953"/>
                  <a:pt x="154797" y="71138"/>
                </a:cubicBezTo>
                <a:cubicBezTo>
                  <a:pt x="153692" y="71874"/>
                  <a:pt x="153508" y="71414"/>
                  <a:pt x="154244" y="69756"/>
                </a:cubicBezTo>
                <a:cubicBezTo>
                  <a:pt x="154613" y="69020"/>
                  <a:pt x="155257" y="68007"/>
                  <a:pt x="156178" y="66718"/>
                </a:cubicBezTo>
                <a:cubicBezTo>
                  <a:pt x="157651" y="63956"/>
                  <a:pt x="158388" y="62114"/>
                  <a:pt x="158388" y="61193"/>
                </a:cubicBezTo>
                <a:cubicBezTo>
                  <a:pt x="158388" y="60089"/>
                  <a:pt x="157651" y="59812"/>
                  <a:pt x="156178" y="60365"/>
                </a:cubicBezTo>
                <a:close/>
                <a:moveTo>
                  <a:pt x="368319" y="60089"/>
                </a:moveTo>
                <a:cubicBezTo>
                  <a:pt x="367398" y="60089"/>
                  <a:pt x="366615" y="60549"/>
                  <a:pt x="365971" y="61470"/>
                </a:cubicBezTo>
                <a:cubicBezTo>
                  <a:pt x="365326" y="62390"/>
                  <a:pt x="365188" y="63035"/>
                  <a:pt x="365557" y="63403"/>
                </a:cubicBezTo>
                <a:cubicBezTo>
                  <a:pt x="365925" y="63772"/>
                  <a:pt x="366707" y="63311"/>
                  <a:pt x="367904" y="62022"/>
                </a:cubicBezTo>
                <a:cubicBezTo>
                  <a:pt x="369101" y="60733"/>
                  <a:pt x="369240" y="60089"/>
                  <a:pt x="368319" y="60089"/>
                </a:cubicBezTo>
                <a:close/>
                <a:moveTo>
                  <a:pt x="382406" y="49592"/>
                </a:moveTo>
                <a:cubicBezTo>
                  <a:pt x="382406" y="49224"/>
                  <a:pt x="381393" y="49776"/>
                  <a:pt x="379368" y="51249"/>
                </a:cubicBezTo>
                <a:cubicBezTo>
                  <a:pt x="377526" y="52538"/>
                  <a:pt x="376882" y="53413"/>
                  <a:pt x="377434" y="53874"/>
                </a:cubicBezTo>
                <a:cubicBezTo>
                  <a:pt x="377987" y="54334"/>
                  <a:pt x="379092" y="53735"/>
                  <a:pt x="380749" y="52078"/>
                </a:cubicBezTo>
                <a:cubicBezTo>
                  <a:pt x="382038" y="50605"/>
                  <a:pt x="382590" y="49776"/>
                  <a:pt x="382406" y="49592"/>
                </a:cubicBezTo>
                <a:close/>
                <a:moveTo>
                  <a:pt x="139190" y="47106"/>
                </a:moveTo>
                <a:cubicBezTo>
                  <a:pt x="138730" y="46738"/>
                  <a:pt x="138223" y="46830"/>
                  <a:pt x="137671" y="47382"/>
                </a:cubicBezTo>
                <a:cubicBezTo>
                  <a:pt x="137118" y="47935"/>
                  <a:pt x="136842" y="48579"/>
                  <a:pt x="136842" y="49316"/>
                </a:cubicBezTo>
                <a:cubicBezTo>
                  <a:pt x="136842" y="50052"/>
                  <a:pt x="137349" y="49960"/>
                  <a:pt x="138361" y="49040"/>
                </a:cubicBezTo>
                <a:cubicBezTo>
                  <a:pt x="139374" y="48119"/>
                  <a:pt x="139651" y="47474"/>
                  <a:pt x="139190" y="47106"/>
                </a:cubicBezTo>
                <a:close/>
                <a:moveTo>
                  <a:pt x="158664" y="41858"/>
                </a:moveTo>
                <a:cubicBezTo>
                  <a:pt x="155718" y="41858"/>
                  <a:pt x="152449" y="42502"/>
                  <a:pt x="148858" y="43791"/>
                </a:cubicBezTo>
                <a:cubicBezTo>
                  <a:pt x="145267" y="45080"/>
                  <a:pt x="143011" y="45817"/>
                  <a:pt x="142091" y="46001"/>
                </a:cubicBezTo>
                <a:cubicBezTo>
                  <a:pt x="141170" y="46185"/>
                  <a:pt x="140663" y="47290"/>
                  <a:pt x="140571" y="49316"/>
                </a:cubicBezTo>
                <a:cubicBezTo>
                  <a:pt x="140479" y="51341"/>
                  <a:pt x="140802" y="52538"/>
                  <a:pt x="141538" y="52907"/>
                </a:cubicBezTo>
                <a:cubicBezTo>
                  <a:pt x="142275" y="53459"/>
                  <a:pt x="143794" y="53275"/>
                  <a:pt x="146096" y="52354"/>
                </a:cubicBezTo>
                <a:cubicBezTo>
                  <a:pt x="148398" y="51434"/>
                  <a:pt x="151574" y="50881"/>
                  <a:pt x="155626" y="50697"/>
                </a:cubicBezTo>
                <a:cubicBezTo>
                  <a:pt x="158388" y="50513"/>
                  <a:pt x="160091" y="50237"/>
                  <a:pt x="160736" y="49868"/>
                </a:cubicBezTo>
                <a:cubicBezTo>
                  <a:pt x="161380" y="49500"/>
                  <a:pt x="161887" y="48257"/>
                  <a:pt x="162255" y="46139"/>
                </a:cubicBezTo>
                <a:cubicBezTo>
                  <a:pt x="162623" y="44022"/>
                  <a:pt x="162623" y="42732"/>
                  <a:pt x="162255" y="42272"/>
                </a:cubicBezTo>
                <a:cubicBezTo>
                  <a:pt x="161887" y="41812"/>
                  <a:pt x="160690" y="41674"/>
                  <a:pt x="158664" y="41858"/>
                </a:cubicBezTo>
                <a:close/>
                <a:moveTo>
                  <a:pt x="30496" y="14788"/>
                </a:moveTo>
                <a:cubicBezTo>
                  <a:pt x="33258" y="15340"/>
                  <a:pt x="35560" y="16261"/>
                  <a:pt x="37401" y="17550"/>
                </a:cubicBezTo>
                <a:cubicBezTo>
                  <a:pt x="39611" y="19207"/>
                  <a:pt x="42834" y="20865"/>
                  <a:pt x="47069" y="22522"/>
                </a:cubicBezTo>
                <a:cubicBezTo>
                  <a:pt x="55540" y="25837"/>
                  <a:pt x="62630" y="29336"/>
                  <a:pt x="68338" y="33019"/>
                </a:cubicBezTo>
                <a:cubicBezTo>
                  <a:pt x="74047" y="36702"/>
                  <a:pt x="76993" y="39740"/>
                  <a:pt x="77178" y="42134"/>
                </a:cubicBezTo>
                <a:cubicBezTo>
                  <a:pt x="77546" y="44896"/>
                  <a:pt x="76395" y="47474"/>
                  <a:pt x="73725" y="49868"/>
                </a:cubicBezTo>
                <a:cubicBezTo>
                  <a:pt x="71055" y="52262"/>
                  <a:pt x="68154" y="53275"/>
                  <a:pt x="65024" y="52907"/>
                </a:cubicBezTo>
                <a:cubicBezTo>
                  <a:pt x="55632" y="51618"/>
                  <a:pt x="49555" y="50237"/>
                  <a:pt x="46793" y="48763"/>
                </a:cubicBezTo>
                <a:cubicBezTo>
                  <a:pt x="45504" y="48027"/>
                  <a:pt x="44215" y="48257"/>
                  <a:pt x="42926" y="49454"/>
                </a:cubicBezTo>
                <a:cubicBezTo>
                  <a:pt x="41637" y="50651"/>
                  <a:pt x="40624" y="51249"/>
                  <a:pt x="39887" y="51249"/>
                </a:cubicBezTo>
                <a:cubicBezTo>
                  <a:pt x="39151" y="51249"/>
                  <a:pt x="35974" y="54104"/>
                  <a:pt x="30358" y="59812"/>
                </a:cubicBezTo>
                <a:cubicBezTo>
                  <a:pt x="24741" y="65521"/>
                  <a:pt x="21933" y="68836"/>
                  <a:pt x="21933" y="69756"/>
                </a:cubicBezTo>
                <a:cubicBezTo>
                  <a:pt x="21933" y="70309"/>
                  <a:pt x="20552" y="72519"/>
                  <a:pt x="17789" y="76386"/>
                </a:cubicBezTo>
                <a:cubicBezTo>
                  <a:pt x="13738" y="81910"/>
                  <a:pt x="12817" y="84673"/>
                  <a:pt x="15027" y="84673"/>
                </a:cubicBezTo>
                <a:cubicBezTo>
                  <a:pt x="15948" y="84673"/>
                  <a:pt x="20229" y="82601"/>
                  <a:pt x="27872" y="78458"/>
                </a:cubicBezTo>
                <a:cubicBezTo>
                  <a:pt x="35514" y="74314"/>
                  <a:pt x="39519" y="71966"/>
                  <a:pt x="39887" y="71414"/>
                </a:cubicBezTo>
                <a:cubicBezTo>
                  <a:pt x="40071" y="70677"/>
                  <a:pt x="41545" y="70401"/>
                  <a:pt x="44307" y="70585"/>
                </a:cubicBezTo>
                <a:cubicBezTo>
                  <a:pt x="47069" y="70769"/>
                  <a:pt x="49739" y="71322"/>
                  <a:pt x="52317" y="72243"/>
                </a:cubicBezTo>
                <a:cubicBezTo>
                  <a:pt x="57658" y="73900"/>
                  <a:pt x="60420" y="77399"/>
                  <a:pt x="60604" y="82739"/>
                </a:cubicBezTo>
                <a:cubicBezTo>
                  <a:pt x="60604" y="85870"/>
                  <a:pt x="60282" y="91716"/>
                  <a:pt x="59637" y="100279"/>
                </a:cubicBezTo>
                <a:cubicBezTo>
                  <a:pt x="58993" y="108842"/>
                  <a:pt x="58394" y="115242"/>
                  <a:pt x="57842" y="119477"/>
                </a:cubicBezTo>
                <a:cubicBezTo>
                  <a:pt x="56921" y="125554"/>
                  <a:pt x="55908" y="134485"/>
                  <a:pt x="54803" y="146271"/>
                </a:cubicBezTo>
                <a:cubicBezTo>
                  <a:pt x="54251" y="154005"/>
                  <a:pt x="54343" y="157872"/>
                  <a:pt x="55080" y="157872"/>
                </a:cubicBezTo>
                <a:cubicBezTo>
                  <a:pt x="55816" y="157872"/>
                  <a:pt x="58302" y="154373"/>
                  <a:pt x="62538" y="147376"/>
                </a:cubicBezTo>
                <a:cubicBezTo>
                  <a:pt x="66221" y="141667"/>
                  <a:pt x="68431" y="138813"/>
                  <a:pt x="69167" y="138813"/>
                </a:cubicBezTo>
                <a:cubicBezTo>
                  <a:pt x="69535" y="138629"/>
                  <a:pt x="69812" y="138997"/>
                  <a:pt x="69996" y="139918"/>
                </a:cubicBezTo>
                <a:cubicBezTo>
                  <a:pt x="70548" y="141943"/>
                  <a:pt x="70548" y="143324"/>
                  <a:pt x="69996" y="144061"/>
                </a:cubicBezTo>
                <a:cubicBezTo>
                  <a:pt x="69443" y="144798"/>
                  <a:pt x="68431" y="148389"/>
                  <a:pt x="66957" y="154834"/>
                </a:cubicBezTo>
                <a:cubicBezTo>
                  <a:pt x="65484" y="161279"/>
                  <a:pt x="64425" y="165284"/>
                  <a:pt x="63781" y="166850"/>
                </a:cubicBezTo>
                <a:cubicBezTo>
                  <a:pt x="63136" y="168415"/>
                  <a:pt x="62400" y="171407"/>
                  <a:pt x="61571" y="175827"/>
                </a:cubicBezTo>
                <a:cubicBezTo>
                  <a:pt x="60742" y="180246"/>
                  <a:pt x="59729" y="184298"/>
                  <a:pt x="58532" y="187981"/>
                </a:cubicBezTo>
                <a:cubicBezTo>
                  <a:pt x="57336" y="191664"/>
                  <a:pt x="56599" y="195623"/>
                  <a:pt x="56323" y="199858"/>
                </a:cubicBezTo>
                <a:cubicBezTo>
                  <a:pt x="56046" y="204094"/>
                  <a:pt x="55540" y="206856"/>
                  <a:pt x="54803" y="208145"/>
                </a:cubicBezTo>
                <a:cubicBezTo>
                  <a:pt x="54435" y="208882"/>
                  <a:pt x="53606" y="209572"/>
                  <a:pt x="52317" y="210217"/>
                </a:cubicBezTo>
                <a:cubicBezTo>
                  <a:pt x="51028" y="210861"/>
                  <a:pt x="49877" y="211230"/>
                  <a:pt x="48865" y="211322"/>
                </a:cubicBezTo>
                <a:cubicBezTo>
                  <a:pt x="47852" y="211414"/>
                  <a:pt x="47253" y="211184"/>
                  <a:pt x="47069" y="210631"/>
                </a:cubicBezTo>
                <a:cubicBezTo>
                  <a:pt x="47069" y="209895"/>
                  <a:pt x="45872" y="209296"/>
                  <a:pt x="43478" y="208836"/>
                </a:cubicBezTo>
                <a:cubicBezTo>
                  <a:pt x="41084" y="208375"/>
                  <a:pt x="39887" y="207593"/>
                  <a:pt x="39887" y="206488"/>
                </a:cubicBezTo>
                <a:cubicBezTo>
                  <a:pt x="39887" y="205383"/>
                  <a:pt x="39289" y="204278"/>
                  <a:pt x="38092" y="203173"/>
                </a:cubicBezTo>
                <a:cubicBezTo>
                  <a:pt x="36895" y="202068"/>
                  <a:pt x="35560" y="200135"/>
                  <a:pt x="34087" y="197372"/>
                </a:cubicBezTo>
                <a:cubicBezTo>
                  <a:pt x="32613" y="194610"/>
                  <a:pt x="30956" y="192308"/>
                  <a:pt x="29115" y="190467"/>
                </a:cubicBezTo>
                <a:lnTo>
                  <a:pt x="26629" y="187705"/>
                </a:lnTo>
                <a:lnTo>
                  <a:pt x="28562" y="173893"/>
                </a:lnTo>
                <a:cubicBezTo>
                  <a:pt x="29851" y="164686"/>
                  <a:pt x="30312" y="159898"/>
                  <a:pt x="29943" y="159530"/>
                </a:cubicBezTo>
                <a:cubicBezTo>
                  <a:pt x="29575" y="159161"/>
                  <a:pt x="29759" y="157688"/>
                  <a:pt x="30496" y="155110"/>
                </a:cubicBezTo>
                <a:cubicBezTo>
                  <a:pt x="31232" y="152532"/>
                  <a:pt x="31969" y="148665"/>
                  <a:pt x="32705" y="143509"/>
                </a:cubicBezTo>
                <a:cubicBezTo>
                  <a:pt x="34915" y="129513"/>
                  <a:pt x="37770" y="114413"/>
                  <a:pt x="41268" y="98208"/>
                </a:cubicBezTo>
                <a:cubicBezTo>
                  <a:pt x="42742" y="90658"/>
                  <a:pt x="43478" y="86698"/>
                  <a:pt x="43478" y="86330"/>
                </a:cubicBezTo>
                <a:cubicBezTo>
                  <a:pt x="43478" y="86330"/>
                  <a:pt x="43386" y="86330"/>
                  <a:pt x="43202" y="86330"/>
                </a:cubicBezTo>
                <a:cubicBezTo>
                  <a:pt x="43018" y="86330"/>
                  <a:pt x="42650" y="86514"/>
                  <a:pt x="42097" y="86882"/>
                </a:cubicBezTo>
                <a:cubicBezTo>
                  <a:pt x="41545" y="87251"/>
                  <a:pt x="40762" y="87711"/>
                  <a:pt x="39749" y="88264"/>
                </a:cubicBezTo>
                <a:cubicBezTo>
                  <a:pt x="38736" y="88816"/>
                  <a:pt x="37401" y="89645"/>
                  <a:pt x="35744" y="90750"/>
                </a:cubicBezTo>
                <a:cubicBezTo>
                  <a:pt x="33350" y="92223"/>
                  <a:pt x="29989" y="94018"/>
                  <a:pt x="25662" y="96136"/>
                </a:cubicBezTo>
                <a:cubicBezTo>
                  <a:pt x="21334" y="98254"/>
                  <a:pt x="18434" y="99681"/>
                  <a:pt x="16961" y="100417"/>
                </a:cubicBezTo>
                <a:cubicBezTo>
                  <a:pt x="15487" y="101154"/>
                  <a:pt x="13001" y="101430"/>
                  <a:pt x="9503" y="101246"/>
                </a:cubicBezTo>
                <a:cubicBezTo>
                  <a:pt x="6924" y="101246"/>
                  <a:pt x="5221" y="101016"/>
                  <a:pt x="4392" y="100556"/>
                </a:cubicBezTo>
                <a:cubicBezTo>
                  <a:pt x="3564" y="100095"/>
                  <a:pt x="2689" y="98852"/>
                  <a:pt x="1768" y="96827"/>
                </a:cubicBezTo>
                <a:cubicBezTo>
                  <a:pt x="295" y="93880"/>
                  <a:pt x="-257" y="90934"/>
                  <a:pt x="111" y="87987"/>
                </a:cubicBezTo>
                <a:cubicBezTo>
                  <a:pt x="479" y="85041"/>
                  <a:pt x="1768" y="82647"/>
                  <a:pt x="3978" y="80805"/>
                </a:cubicBezTo>
                <a:cubicBezTo>
                  <a:pt x="6004" y="79148"/>
                  <a:pt x="10331" y="74729"/>
                  <a:pt x="16961" y="67547"/>
                </a:cubicBezTo>
                <a:cubicBezTo>
                  <a:pt x="23590" y="60365"/>
                  <a:pt x="27595" y="55991"/>
                  <a:pt x="28976" y="54426"/>
                </a:cubicBezTo>
                <a:cubicBezTo>
                  <a:pt x="30358" y="52861"/>
                  <a:pt x="31969" y="50605"/>
                  <a:pt x="33810" y="47658"/>
                </a:cubicBezTo>
                <a:cubicBezTo>
                  <a:pt x="35468" y="45080"/>
                  <a:pt x="36388" y="43423"/>
                  <a:pt x="36573" y="42686"/>
                </a:cubicBezTo>
                <a:cubicBezTo>
                  <a:pt x="36757" y="41950"/>
                  <a:pt x="36296" y="40845"/>
                  <a:pt x="35191" y="39372"/>
                </a:cubicBezTo>
                <a:cubicBezTo>
                  <a:pt x="33718" y="37346"/>
                  <a:pt x="31739" y="35136"/>
                  <a:pt x="29253" y="32742"/>
                </a:cubicBezTo>
                <a:cubicBezTo>
                  <a:pt x="26767" y="30348"/>
                  <a:pt x="25524" y="28691"/>
                  <a:pt x="25524" y="27770"/>
                </a:cubicBezTo>
                <a:cubicBezTo>
                  <a:pt x="25524" y="26850"/>
                  <a:pt x="25063" y="25929"/>
                  <a:pt x="24142" y="25008"/>
                </a:cubicBezTo>
                <a:cubicBezTo>
                  <a:pt x="23222" y="24271"/>
                  <a:pt x="22853" y="22614"/>
                  <a:pt x="23038" y="20036"/>
                </a:cubicBezTo>
                <a:cubicBezTo>
                  <a:pt x="23222" y="17458"/>
                  <a:pt x="23820" y="15801"/>
                  <a:pt x="24833" y="15064"/>
                </a:cubicBezTo>
                <a:cubicBezTo>
                  <a:pt x="25846" y="14327"/>
                  <a:pt x="27733" y="14235"/>
                  <a:pt x="30496" y="14788"/>
                </a:cubicBezTo>
                <a:close/>
                <a:moveTo>
                  <a:pt x="312798" y="7744"/>
                </a:moveTo>
                <a:cubicBezTo>
                  <a:pt x="313902" y="8020"/>
                  <a:pt x="314455" y="8711"/>
                  <a:pt x="314455" y="9816"/>
                </a:cubicBezTo>
                <a:cubicBezTo>
                  <a:pt x="314455" y="11105"/>
                  <a:pt x="314869" y="11749"/>
                  <a:pt x="315698" y="11749"/>
                </a:cubicBezTo>
                <a:cubicBezTo>
                  <a:pt x="316527" y="11749"/>
                  <a:pt x="317631" y="13130"/>
                  <a:pt x="319013" y="15893"/>
                </a:cubicBezTo>
                <a:cubicBezTo>
                  <a:pt x="320394" y="18655"/>
                  <a:pt x="321084" y="21049"/>
                  <a:pt x="321084" y="23074"/>
                </a:cubicBezTo>
                <a:cubicBezTo>
                  <a:pt x="321084" y="25284"/>
                  <a:pt x="321499" y="26619"/>
                  <a:pt x="322327" y="27080"/>
                </a:cubicBezTo>
                <a:cubicBezTo>
                  <a:pt x="323156" y="27540"/>
                  <a:pt x="323847" y="29428"/>
                  <a:pt x="324399" y="32742"/>
                </a:cubicBezTo>
                <a:cubicBezTo>
                  <a:pt x="324767" y="34584"/>
                  <a:pt x="326563" y="39003"/>
                  <a:pt x="329785" y="46001"/>
                </a:cubicBezTo>
                <a:cubicBezTo>
                  <a:pt x="333008" y="52999"/>
                  <a:pt x="336231" y="59536"/>
                  <a:pt x="339453" y="65613"/>
                </a:cubicBezTo>
                <a:cubicBezTo>
                  <a:pt x="342676" y="71690"/>
                  <a:pt x="344563" y="74544"/>
                  <a:pt x="345116" y="74176"/>
                </a:cubicBezTo>
                <a:cubicBezTo>
                  <a:pt x="353587" y="68836"/>
                  <a:pt x="360769" y="63680"/>
                  <a:pt x="366661" y="58707"/>
                </a:cubicBezTo>
                <a:cubicBezTo>
                  <a:pt x="370713" y="55393"/>
                  <a:pt x="373843" y="52815"/>
                  <a:pt x="376053" y="50973"/>
                </a:cubicBezTo>
                <a:lnTo>
                  <a:pt x="379368" y="48211"/>
                </a:lnTo>
                <a:lnTo>
                  <a:pt x="371910" y="40477"/>
                </a:lnTo>
                <a:cubicBezTo>
                  <a:pt x="367122" y="35505"/>
                  <a:pt x="363439" y="32374"/>
                  <a:pt x="360861" y="31085"/>
                </a:cubicBezTo>
                <a:cubicBezTo>
                  <a:pt x="358651" y="29980"/>
                  <a:pt x="357500" y="28553"/>
                  <a:pt x="357408" y="26803"/>
                </a:cubicBezTo>
                <a:cubicBezTo>
                  <a:pt x="357316" y="25054"/>
                  <a:pt x="358375" y="23443"/>
                  <a:pt x="360584" y="21970"/>
                </a:cubicBezTo>
                <a:cubicBezTo>
                  <a:pt x="364452" y="19391"/>
                  <a:pt x="369332" y="20957"/>
                  <a:pt x="375224" y="26665"/>
                </a:cubicBezTo>
                <a:cubicBezTo>
                  <a:pt x="378907" y="30164"/>
                  <a:pt x="382130" y="31914"/>
                  <a:pt x="384892" y="31914"/>
                </a:cubicBezTo>
                <a:cubicBezTo>
                  <a:pt x="387655" y="31914"/>
                  <a:pt x="392350" y="33571"/>
                  <a:pt x="398980" y="36886"/>
                </a:cubicBezTo>
                <a:cubicBezTo>
                  <a:pt x="405609" y="40200"/>
                  <a:pt x="409384" y="41858"/>
                  <a:pt x="410305" y="41858"/>
                </a:cubicBezTo>
                <a:cubicBezTo>
                  <a:pt x="416198" y="42226"/>
                  <a:pt x="421170" y="44436"/>
                  <a:pt x="425221" y="48487"/>
                </a:cubicBezTo>
                <a:cubicBezTo>
                  <a:pt x="428720" y="51618"/>
                  <a:pt x="430147" y="54104"/>
                  <a:pt x="429503" y="55945"/>
                </a:cubicBezTo>
                <a:cubicBezTo>
                  <a:pt x="428858" y="57787"/>
                  <a:pt x="426142" y="58707"/>
                  <a:pt x="421354" y="58707"/>
                </a:cubicBezTo>
                <a:cubicBezTo>
                  <a:pt x="418776" y="58707"/>
                  <a:pt x="415369" y="59904"/>
                  <a:pt x="411134" y="62298"/>
                </a:cubicBezTo>
                <a:cubicBezTo>
                  <a:pt x="410950" y="62298"/>
                  <a:pt x="410950" y="62437"/>
                  <a:pt x="411134" y="62713"/>
                </a:cubicBezTo>
                <a:cubicBezTo>
                  <a:pt x="411318" y="62989"/>
                  <a:pt x="411594" y="63311"/>
                  <a:pt x="411962" y="63680"/>
                </a:cubicBezTo>
                <a:lnTo>
                  <a:pt x="413343" y="65061"/>
                </a:lnTo>
                <a:cubicBezTo>
                  <a:pt x="415369" y="66718"/>
                  <a:pt x="416796" y="70539"/>
                  <a:pt x="417625" y="76524"/>
                </a:cubicBezTo>
                <a:cubicBezTo>
                  <a:pt x="418454" y="82509"/>
                  <a:pt x="418868" y="85778"/>
                  <a:pt x="418868" y="86330"/>
                </a:cubicBezTo>
                <a:cubicBezTo>
                  <a:pt x="418500" y="88540"/>
                  <a:pt x="418638" y="89875"/>
                  <a:pt x="419282" y="90335"/>
                </a:cubicBezTo>
                <a:cubicBezTo>
                  <a:pt x="419927" y="90796"/>
                  <a:pt x="421446" y="90842"/>
                  <a:pt x="423840" y="90473"/>
                </a:cubicBezTo>
                <a:cubicBezTo>
                  <a:pt x="428075" y="89737"/>
                  <a:pt x="432081" y="90243"/>
                  <a:pt x="435856" y="91993"/>
                </a:cubicBezTo>
                <a:cubicBezTo>
                  <a:pt x="439631" y="93742"/>
                  <a:pt x="442715" y="96458"/>
                  <a:pt x="445109" y="100141"/>
                </a:cubicBezTo>
                <a:cubicBezTo>
                  <a:pt x="451002" y="108980"/>
                  <a:pt x="453580" y="117635"/>
                  <a:pt x="452844" y="126106"/>
                </a:cubicBezTo>
                <a:cubicBezTo>
                  <a:pt x="452475" y="131078"/>
                  <a:pt x="450818" y="133380"/>
                  <a:pt x="447872" y="133012"/>
                </a:cubicBezTo>
                <a:cubicBezTo>
                  <a:pt x="446583" y="132828"/>
                  <a:pt x="445293" y="132183"/>
                  <a:pt x="444004" y="131078"/>
                </a:cubicBezTo>
                <a:cubicBezTo>
                  <a:pt x="441979" y="129605"/>
                  <a:pt x="439953" y="127027"/>
                  <a:pt x="437927" y="123344"/>
                </a:cubicBezTo>
                <a:cubicBezTo>
                  <a:pt x="435902" y="119661"/>
                  <a:pt x="434889" y="116807"/>
                  <a:pt x="434889" y="114781"/>
                </a:cubicBezTo>
                <a:cubicBezTo>
                  <a:pt x="434889" y="113308"/>
                  <a:pt x="434475" y="112295"/>
                  <a:pt x="433646" y="111743"/>
                </a:cubicBezTo>
                <a:cubicBezTo>
                  <a:pt x="432817" y="111190"/>
                  <a:pt x="432403" y="108704"/>
                  <a:pt x="432403" y="104285"/>
                </a:cubicBezTo>
                <a:cubicBezTo>
                  <a:pt x="432403" y="97471"/>
                  <a:pt x="430239" y="93834"/>
                  <a:pt x="425912" y="93374"/>
                </a:cubicBezTo>
                <a:cubicBezTo>
                  <a:pt x="421584" y="92913"/>
                  <a:pt x="417671" y="95998"/>
                  <a:pt x="414172" y="102627"/>
                </a:cubicBezTo>
                <a:cubicBezTo>
                  <a:pt x="412515" y="105942"/>
                  <a:pt x="410673" y="108980"/>
                  <a:pt x="408648" y="111743"/>
                </a:cubicBezTo>
                <a:cubicBezTo>
                  <a:pt x="406622" y="114505"/>
                  <a:pt x="405609" y="116346"/>
                  <a:pt x="405609" y="117267"/>
                </a:cubicBezTo>
                <a:cubicBezTo>
                  <a:pt x="405609" y="118188"/>
                  <a:pt x="404734" y="119707"/>
                  <a:pt x="402985" y="121825"/>
                </a:cubicBezTo>
                <a:cubicBezTo>
                  <a:pt x="401236" y="123943"/>
                  <a:pt x="398980" y="127718"/>
                  <a:pt x="396217" y="133150"/>
                </a:cubicBezTo>
                <a:cubicBezTo>
                  <a:pt x="393455" y="138583"/>
                  <a:pt x="390325" y="143140"/>
                  <a:pt x="386826" y="146823"/>
                </a:cubicBezTo>
                <a:cubicBezTo>
                  <a:pt x="383879" y="150138"/>
                  <a:pt x="382544" y="152532"/>
                  <a:pt x="382821" y="154005"/>
                </a:cubicBezTo>
                <a:cubicBezTo>
                  <a:pt x="383097" y="155478"/>
                  <a:pt x="385721" y="159622"/>
                  <a:pt x="390693" y="166435"/>
                </a:cubicBezTo>
                <a:lnTo>
                  <a:pt x="395389" y="172788"/>
                </a:lnTo>
                <a:lnTo>
                  <a:pt x="398427" y="158977"/>
                </a:lnTo>
                <a:cubicBezTo>
                  <a:pt x="400453" y="149770"/>
                  <a:pt x="401926" y="143278"/>
                  <a:pt x="402847" y="139503"/>
                </a:cubicBezTo>
                <a:cubicBezTo>
                  <a:pt x="403768" y="135728"/>
                  <a:pt x="404228" y="131907"/>
                  <a:pt x="404228" y="128040"/>
                </a:cubicBezTo>
                <a:cubicBezTo>
                  <a:pt x="404228" y="124725"/>
                  <a:pt x="404504" y="123252"/>
                  <a:pt x="405057" y="123620"/>
                </a:cubicBezTo>
                <a:cubicBezTo>
                  <a:pt x="405609" y="123989"/>
                  <a:pt x="406070" y="126106"/>
                  <a:pt x="406438" y="129974"/>
                </a:cubicBezTo>
                <a:cubicBezTo>
                  <a:pt x="406806" y="134761"/>
                  <a:pt x="407911" y="140470"/>
                  <a:pt x="409753" y="147099"/>
                </a:cubicBezTo>
                <a:cubicBezTo>
                  <a:pt x="411226" y="152072"/>
                  <a:pt x="412469" y="159345"/>
                  <a:pt x="413482" y="168921"/>
                </a:cubicBezTo>
                <a:cubicBezTo>
                  <a:pt x="414494" y="178497"/>
                  <a:pt x="415415" y="184160"/>
                  <a:pt x="416244" y="185909"/>
                </a:cubicBezTo>
                <a:cubicBezTo>
                  <a:pt x="417073" y="187659"/>
                  <a:pt x="417257" y="189224"/>
                  <a:pt x="416796" y="190605"/>
                </a:cubicBezTo>
                <a:cubicBezTo>
                  <a:pt x="416336" y="191986"/>
                  <a:pt x="416566" y="192677"/>
                  <a:pt x="417487" y="192677"/>
                </a:cubicBezTo>
                <a:cubicBezTo>
                  <a:pt x="418408" y="192677"/>
                  <a:pt x="418868" y="193275"/>
                  <a:pt x="418868" y="194472"/>
                </a:cubicBezTo>
                <a:cubicBezTo>
                  <a:pt x="418868" y="195669"/>
                  <a:pt x="419973" y="197925"/>
                  <a:pt x="422183" y="201240"/>
                </a:cubicBezTo>
                <a:cubicBezTo>
                  <a:pt x="425129" y="205475"/>
                  <a:pt x="426096" y="208790"/>
                  <a:pt x="425083" y="211184"/>
                </a:cubicBezTo>
                <a:cubicBezTo>
                  <a:pt x="424070" y="213578"/>
                  <a:pt x="421354" y="214406"/>
                  <a:pt x="416934" y="213670"/>
                </a:cubicBezTo>
                <a:cubicBezTo>
                  <a:pt x="411042" y="212565"/>
                  <a:pt x="404781" y="207040"/>
                  <a:pt x="398151" y="197096"/>
                </a:cubicBezTo>
                <a:cubicBezTo>
                  <a:pt x="394652" y="191940"/>
                  <a:pt x="392673" y="189132"/>
                  <a:pt x="392212" y="188671"/>
                </a:cubicBezTo>
                <a:cubicBezTo>
                  <a:pt x="391752" y="188211"/>
                  <a:pt x="389542" y="185126"/>
                  <a:pt x="385583" y="179418"/>
                </a:cubicBezTo>
                <a:cubicBezTo>
                  <a:pt x="381624" y="173709"/>
                  <a:pt x="378907" y="170118"/>
                  <a:pt x="377434" y="168645"/>
                </a:cubicBezTo>
                <a:cubicBezTo>
                  <a:pt x="375961" y="167172"/>
                  <a:pt x="374856" y="165607"/>
                  <a:pt x="374120" y="163949"/>
                </a:cubicBezTo>
                <a:cubicBezTo>
                  <a:pt x="373383" y="163028"/>
                  <a:pt x="372600" y="162752"/>
                  <a:pt x="371772" y="163121"/>
                </a:cubicBezTo>
                <a:cubicBezTo>
                  <a:pt x="370943" y="163489"/>
                  <a:pt x="368963" y="165054"/>
                  <a:pt x="365833" y="167816"/>
                </a:cubicBezTo>
                <a:cubicBezTo>
                  <a:pt x="361413" y="171868"/>
                  <a:pt x="357638" y="175459"/>
                  <a:pt x="354508" y="178589"/>
                </a:cubicBezTo>
                <a:cubicBezTo>
                  <a:pt x="351377" y="181720"/>
                  <a:pt x="348385" y="183791"/>
                  <a:pt x="345530" y="184804"/>
                </a:cubicBezTo>
                <a:cubicBezTo>
                  <a:pt x="342676" y="185817"/>
                  <a:pt x="341249" y="186784"/>
                  <a:pt x="341249" y="187705"/>
                </a:cubicBezTo>
                <a:cubicBezTo>
                  <a:pt x="341249" y="188441"/>
                  <a:pt x="340696" y="188809"/>
                  <a:pt x="339591" y="188809"/>
                </a:cubicBezTo>
                <a:cubicBezTo>
                  <a:pt x="338486" y="188809"/>
                  <a:pt x="337151" y="188533"/>
                  <a:pt x="335586" y="187981"/>
                </a:cubicBezTo>
                <a:cubicBezTo>
                  <a:pt x="334021" y="187428"/>
                  <a:pt x="332686" y="186692"/>
                  <a:pt x="331581" y="185771"/>
                </a:cubicBezTo>
                <a:cubicBezTo>
                  <a:pt x="329187" y="183745"/>
                  <a:pt x="326839" y="180569"/>
                  <a:pt x="324537" y="176241"/>
                </a:cubicBezTo>
                <a:cubicBezTo>
                  <a:pt x="322235" y="171914"/>
                  <a:pt x="320624" y="167632"/>
                  <a:pt x="319703" y="163397"/>
                </a:cubicBezTo>
                <a:cubicBezTo>
                  <a:pt x="318967" y="160266"/>
                  <a:pt x="318644" y="158195"/>
                  <a:pt x="318736" y="157182"/>
                </a:cubicBezTo>
                <a:cubicBezTo>
                  <a:pt x="318828" y="156169"/>
                  <a:pt x="319427" y="155110"/>
                  <a:pt x="320532" y="154005"/>
                </a:cubicBezTo>
                <a:lnTo>
                  <a:pt x="322189" y="152624"/>
                </a:lnTo>
                <a:cubicBezTo>
                  <a:pt x="322189" y="152808"/>
                  <a:pt x="321821" y="153361"/>
                  <a:pt x="321084" y="154281"/>
                </a:cubicBezTo>
                <a:cubicBezTo>
                  <a:pt x="319979" y="155755"/>
                  <a:pt x="319887" y="156491"/>
                  <a:pt x="320808" y="156491"/>
                </a:cubicBezTo>
                <a:cubicBezTo>
                  <a:pt x="321545" y="156491"/>
                  <a:pt x="322742" y="155662"/>
                  <a:pt x="324399" y="154005"/>
                </a:cubicBezTo>
                <a:cubicBezTo>
                  <a:pt x="326056" y="152164"/>
                  <a:pt x="327806" y="150967"/>
                  <a:pt x="329647" y="150414"/>
                </a:cubicBezTo>
                <a:cubicBezTo>
                  <a:pt x="333514" y="149125"/>
                  <a:pt x="340144" y="143877"/>
                  <a:pt x="349536" y="134669"/>
                </a:cubicBezTo>
                <a:cubicBezTo>
                  <a:pt x="351561" y="132644"/>
                  <a:pt x="352850" y="131078"/>
                  <a:pt x="353403" y="129974"/>
                </a:cubicBezTo>
                <a:cubicBezTo>
                  <a:pt x="353955" y="128869"/>
                  <a:pt x="354047" y="127580"/>
                  <a:pt x="353679" y="126106"/>
                </a:cubicBezTo>
                <a:cubicBezTo>
                  <a:pt x="353126" y="124265"/>
                  <a:pt x="351975" y="121503"/>
                  <a:pt x="350226" y="117820"/>
                </a:cubicBezTo>
                <a:cubicBezTo>
                  <a:pt x="348477" y="114137"/>
                  <a:pt x="347418" y="112295"/>
                  <a:pt x="347049" y="112295"/>
                </a:cubicBezTo>
                <a:cubicBezTo>
                  <a:pt x="346865" y="112295"/>
                  <a:pt x="345668" y="113308"/>
                  <a:pt x="343459" y="115334"/>
                </a:cubicBezTo>
                <a:cubicBezTo>
                  <a:pt x="337566" y="120674"/>
                  <a:pt x="325320" y="122884"/>
                  <a:pt x="306721" y="121963"/>
                </a:cubicBezTo>
                <a:cubicBezTo>
                  <a:pt x="303590" y="121779"/>
                  <a:pt x="300321" y="119937"/>
                  <a:pt x="296915" y="116439"/>
                </a:cubicBezTo>
                <a:cubicBezTo>
                  <a:pt x="293508" y="112940"/>
                  <a:pt x="291252" y="108980"/>
                  <a:pt x="290147" y="104561"/>
                </a:cubicBezTo>
                <a:cubicBezTo>
                  <a:pt x="288306" y="97563"/>
                  <a:pt x="289042" y="93512"/>
                  <a:pt x="292357" y="92407"/>
                </a:cubicBezTo>
                <a:cubicBezTo>
                  <a:pt x="294014" y="91854"/>
                  <a:pt x="295948" y="92683"/>
                  <a:pt x="298158" y="94893"/>
                </a:cubicBezTo>
                <a:lnTo>
                  <a:pt x="301196" y="97931"/>
                </a:lnTo>
                <a:lnTo>
                  <a:pt x="318046" y="89645"/>
                </a:lnTo>
                <a:cubicBezTo>
                  <a:pt x="319151" y="88908"/>
                  <a:pt x="320808" y="88079"/>
                  <a:pt x="323018" y="87159"/>
                </a:cubicBezTo>
                <a:cubicBezTo>
                  <a:pt x="325780" y="85870"/>
                  <a:pt x="327714" y="84949"/>
                  <a:pt x="328819" y="84396"/>
                </a:cubicBezTo>
                <a:cubicBezTo>
                  <a:pt x="329924" y="83844"/>
                  <a:pt x="330982" y="82923"/>
                  <a:pt x="331995" y="81634"/>
                </a:cubicBezTo>
                <a:cubicBezTo>
                  <a:pt x="333008" y="80345"/>
                  <a:pt x="333560" y="79424"/>
                  <a:pt x="333653" y="78872"/>
                </a:cubicBezTo>
                <a:cubicBezTo>
                  <a:pt x="333745" y="78319"/>
                  <a:pt x="333422" y="76800"/>
                  <a:pt x="332686" y="74314"/>
                </a:cubicBezTo>
                <a:cubicBezTo>
                  <a:pt x="331949" y="71828"/>
                  <a:pt x="331167" y="69664"/>
                  <a:pt x="330338" y="67823"/>
                </a:cubicBezTo>
                <a:cubicBezTo>
                  <a:pt x="329509" y="65981"/>
                  <a:pt x="327990" y="62851"/>
                  <a:pt x="325780" y="58431"/>
                </a:cubicBezTo>
                <a:cubicBezTo>
                  <a:pt x="323939" y="54932"/>
                  <a:pt x="322558" y="52078"/>
                  <a:pt x="321637" y="49868"/>
                </a:cubicBezTo>
                <a:cubicBezTo>
                  <a:pt x="315007" y="35873"/>
                  <a:pt x="311693" y="26297"/>
                  <a:pt x="311693" y="21141"/>
                </a:cubicBezTo>
                <a:cubicBezTo>
                  <a:pt x="311693" y="18379"/>
                  <a:pt x="311232" y="16998"/>
                  <a:pt x="310312" y="16998"/>
                </a:cubicBezTo>
                <a:cubicBezTo>
                  <a:pt x="309575" y="16998"/>
                  <a:pt x="309161" y="15754"/>
                  <a:pt x="309069" y="13268"/>
                </a:cubicBezTo>
                <a:cubicBezTo>
                  <a:pt x="308976" y="10782"/>
                  <a:pt x="309299" y="9171"/>
                  <a:pt x="310035" y="8435"/>
                </a:cubicBezTo>
                <a:cubicBezTo>
                  <a:pt x="310772" y="7698"/>
                  <a:pt x="311693" y="7468"/>
                  <a:pt x="312798" y="7744"/>
                </a:cubicBezTo>
                <a:close/>
                <a:moveTo>
                  <a:pt x="486129" y="6915"/>
                </a:moveTo>
                <a:cubicBezTo>
                  <a:pt x="488615" y="7376"/>
                  <a:pt x="491515" y="8619"/>
                  <a:pt x="494830" y="10644"/>
                </a:cubicBezTo>
                <a:cubicBezTo>
                  <a:pt x="499802" y="13407"/>
                  <a:pt x="503024" y="15939"/>
                  <a:pt x="504498" y="18241"/>
                </a:cubicBezTo>
                <a:cubicBezTo>
                  <a:pt x="505971" y="20542"/>
                  <a:pt x="506984" y="21924"/>
                  <a:pt x="507536" y="22384"/>
                </a:cubicBezTo>
                <a:cubicBezTo>
                  <a:pt x="508089" y="22844"/>
                  <a:pt x="509194" y="25330"/>
                  <a:pt x="510851" y="29842"/>
                </a:cubicBezTo>
                <a:cubicBezTo>
                  <a:pt x="512508" y="34354"/>
                  <a:pt x="513245" y="41305"/>
                  <a:pt x="513061" y="50697"/>
                </a:cubicBezTo>
                <a:cubicBezTo>
                  <a:pt x="512877" y="60089"/>
                  <a:pt x="512232" y="66580"/>
                  <a:pt x="511127" y="70171"/>
                </a:cubicBezTo>
                <a:cubicBezTo>
                  <a:pt x="510022" y="73762"/>
                  <a:pt x="509562" y="84028"/>
                  <a:pt x="509746" y="100970"/>
                </a:cubicBezTo>
                <a:cubicBezTo>
                  <a:pt x="509930" y="117912"/>
                  <a:pt x="509608" y="129513"/>
                  <a:pt x="508779" y="135774"/>
                </a:cubicBezTo>
                <a:cubicBezTo>
                  <a:pt x="507951" y="142035"/>
                  <a:pt x="507122" y="152624"/>
                  <a:pt x="506293" y="167540"/>
                </a:cubicBezTo>
                <a:cubicBezTo>
                  <a:pt x="505465" y="182456"/>
                  <a:pt x="504590" y="190513"/>
                  <a:pt x="503669" y="191710"/>
                </a:cubicBezTo>
                <a:cubicBezTo>
                  <a:pt x="502748" y="192907"/>
                  <a:pt x="502058" y="197096"/>
                  <a:pt x="501597" y="204278"/>
                </a:cubicBezTo>
                <a:cubicBezTo>
                  <a:pt x="501137" y="211460"/>
                  <a:pt x="499802" y="218366"/>
                  <a:pt x="497592" y="224995"/>
                </a:cubicBezTo>
                <a:cubicBezTo>
                  <a:pt x="495382" y="231624"/>
                  <a:pt x="494231" y="235676"/>
                  <a:pt x="494139" y="237149"/>
                </a:cubicBezTo>
                <a:cubicBezTo>
                  <a:pt x="494047" y="238622"/>
                  <a:pt x="493679" y="239543"/>
                  <a:pt x="493034" y="239911"/>
                </a:cubicBezTo>
                <a:cubicBezTo>
                  <a:pt x="492390" y="240279"/>
                  <a:pt x="491285" y="242121"/>
                  <a:pt x="489720" y="245436"/>
                </a:cubicBezTo>
                <a:cubicBezTo>
                  <a:pt x="488154" y="248750"/>
                  <a:pt x="486267" y="250408"/>
                  <a:pt x="484057" y="250408"/>
                </a:cubicBezTo>
                <a:cubicBezTo>
                  <a:pt x="481111" y="250408"/>
                  <a:pt x="479361" y="248934"/>
                  <a:pt x="478809" y="245988"/>
                </a:cubicBezTo>
                <a:cubicBezTo>
                  <a:pt x="478256" y="243042"/>
                  <a:pt x="478164" y="234479"/>
                  <a:pt x="478533" y="220299"/>
                </a:cubicBezTo>
                <a:cubicBezTo>
                  <a:pt x="478901" y="202437"/>
                  <a:pt x="479361" y="173801"/>
                  <a:pt x="479914" y="134393"/>
                </a:cubicBezTo>
                <a:cubicBezTo>
                  <a:pt x="480466" y="94433"/>
                  <a:pt x="480926" y="68974"/>
                  <a:pt x="481295" y="58017"/>
                </a:cubicBezTo>
                <a:cubicBezTo>
                  <a:pt x="481663" y="47060"/>
                  <a:pt x="482400" y="37622"/>
                  <a:pt x="483505" y="29704"/>
                </a:cubicBezTo>
                <a:cubicBezTo>
                  <a:pt x="484241" y="23259"/>
                  <a:pt x="484563" y="19207"/>
                  <a:pt x="484471" y="17550"/>
                </a:cubicBezTo>
                <a:cubicBezTo>
                  <a:pt x="484379" y="15893"/>
                  <a:pt x="483781" y="14419"/>
                  <a:pt x="482676" y="13130"/>
                </a:cubicBezTo>
                <a:cubicBezTo>
                  <a:pt x="481019" y="11289"/>
                  <a:pt x="479085" y="10368"/>
                  <a:pt x="476875" y="10368"/>
                </a:cubicBezTo>
                <a:cubicBezTo>
                  <a:pt x="474850" y="10368"/>
                  <a:pt x="473837" y="9954"/>
                  <a:pt x="473837" y="9125"/>
                </a:cubicBezTo>
                <a:cubicBezTo>
                  <a:pt x="473837" y="8296"/>
                  <a:pt x="474850" y="7698"/>
                  <a:pt x="476875" y="7330"/>
                </a:cubicBezTo>
                <a:cubicBezTo>
                  <a:pt x="480558" y="6593"/>
                  <a:pt x="483643" y="6455"/>
                  <a:pt x="486129" y="6915"/>
                </a:cubicBezTo>
                <a:close/>
                <a:moveTo>
                  <a:pt x="167227" y="10"/>
                </a:moveTo>
                <a:cubicBezTo>
                  <a:pt x="168148" y="-82"/>
                  <a:pt x="169989" y="516"/>
                  <a:pt x="172751" y="1805"/>
                </a:cubicBezTo>
                <a:cubicBezTo>
                  <a:pt x="175145" y="2910"/>
                  <a:pt x="176895" y="4429"/>
                  <a:pt x="178000" y="6363"/>
                </a:cubicBezTo>
                <a:cubicBezTo>
                  <a:pt x="179105" y="8296"/>
                  <a:pt x="180025" y="11197"/>
                  <a:pt x="180762" y="15064"/>
                </a:cubicBezTo>
                <a:cubicBezTo>
                  <a:pt x="181130" y="17274"/>
                  <a:pt x="181637" y="18793"/>
                  <a:pt x="182281" y="19622"/>
                </a:cubicBezTo>
                <a:cubicBezTo>
                  <a:pt x="182926" y="20450"/>
                  <a:pt x="184353" y="21417"/>
                  <a:pt x="186563" y="22522"/>
                </a:cubicBezTo>
                <a:cubicBezTo>
                  <a:pt x="190062" y="24179"/>
                  <a:pt x="192363" y="25929"/>
                  <a:pt x="193468" y="27770"/>
                </a:cubicBezTo>
                <a:cubicBezTo>
                  <a:pt x="194389" y="29059"/>
                  <a:pt x="194803" y="29934"/>
                  <a:pt x="194711" y="30394"/>
                </a:cubicBezTo>
                <a:cubicBezTo>
                  <a:pt x="194619" y="30855"/>
                  <a:pt x="194021" y="31545"/>
                  <a:pt x="192916" y="32466"/>
                </a:cubicBezTo>
                <a:cubicBezTo>
                  <a:pt x="191259" y="33755"/>
                  <a:pt x="189463" y="34400"/>
                  <a:pt x="187530" y="34400"/>
                </a:cubicBezTo>
                <a:cubicBezTo>
                  <a:pt x="185596" y="34400"/>
                  <a:pt x="184491" y="34906"/>
                  <a:pt x="184215" y="35919"/>
                </a:cubicBezTo>
                <a:cubicBezTo>
                  <a:pt x="183939" y="36932"/>
                  <a:pt x="183616" y="42226"/>
                  <a:pt x="183248" y="51802"/>
                </a:cubicBezTo>
                <a:cubicBezTo>
                  <a:pt x="182511" y="66534"/>
                  <a:pt x="181407" y="76938"/>
                  <a:pt x="179933" y="83015"/>
                </a:cubicBezTo>
                <a:cubicBezTo>
                  <a:pt x="179013" y="86146"/>
                  <a:pt x="178460" y="88540"/>
                  <a:pt x="178276" y="90197"/>
                </a:cubicBezTo>
                <a:cubicBezTo>
                  <a:pt x="177724" y="92775"/>
                  <a:pt x="176757" y="95722"/>
                  <a:pt x="175376" y="99036"/>
                </a:cubicBezTo>
                <a:cubicBezTo>
                  <a:pt x="173995" y="102351"/>
                  <a:pt x="173028" y="104008"/>
                  <a:pt x="172475" y="104008"/>
                </a:cubicBezTo>
                <a:cubicBezTo>
                  <a:pt x="172107" y="104008"/>
                  <a:pt x="172383" y="104377"/>
                  <a:pt x="173304" y="105113"/>
                </a:cubicBezTo>
                <a:cubicBezTo>
                  <a:pt x="175514" y="106586"/>
                  <a:pt x="179197" y="108520"/>
                  <a:pt x="184353" y="110914"/>
                </a:cubicBezTo>
                <a:cubicBezTo>
                  <a:pt x="188588" y="112940"/>
                  <a:pt x="189970" y="115610"/>
                  <a:pt x="188496" y="118925"/>
                </a:cubicBezTo>
                <a:cubicBezTo>
                  <a:pt x="187576" y="120950"/>
                  <a:pt x="186839" y="121871"/>
                  <a:pt x="186287" y="121687"/>
                </a:cubicBezTo>
                <a:cubicBezTo>
                  <a:pt x="185366" y="121503"/>
                  <a:pt x="183110" y="121825"/>
                  <a:pt x="179519" y="122654"/>
                </a:cubicBezTo>
                <a:cubicBezTo>
                  <a:pt x="175928" y="123482"/>
                  <a:pt x="172751" y="124449"/>
                  <a:pt x="169989" y="125554"/>
                </a:cubicBezTo>
                <a:cubicBezTo>
                  <a:pt x="165938" y="127027"/>
                  <a:pt x="163176" y="127948"/>
                  <a:pt x="161703" y="128316"/>
                </a:cubicBezTo>
                <a:cubicBezTo>
                  <a:pt x="160782" y="128500"/>
                  <a:pt x="160229" y="129237"/>
                  <a:pt x="160045" y="130526"/>
                </a:cubicBezTo>
                <a:cubicBezTo>
                  <a:pt x="159861" y="131815"/>
                  <a:pt x="159769" y="134669"/>
                  <a:pt x="159769" y="139089"/>
                </a:cubicBezTo>
                <a:cubicBezTo>
                  <a:pt x="159769" y="145718"/>
                  <a:pt x="160275" y="149678"/>
                  <a:pt x="161288" y="150967"/>
                </a:cubicBezTo>
                <a:cubicBezTo>
                  <a:pt x="162301" y="152256"/>
                  <a:pt x="165570" y="154235"/>
                  <a:pt x="171094" y="156905"/>
                </a:cubicBezTo>
                <a:cubicBezTo>
                  <a:pt x="176619" y="159576"/>
                  <a:pt x="179565" y="161095"/>
                  <a:pt x="179933" y="161463"/>
                </a:cubicBezTo>
                <a:cubicBezTo>
                  <a:pt x="181038" y="162384"/>
                  <a:pt x="185136" y="164410"/>
                  <a:pt x="192225" y="167540"/>
                </a:cubicBezTo>
                <a:cubicBezTo>
                  <a:pt x="199315" y="170671"/>
                  <a:pt x="205438" y="173065"/>
                  <a:pt x="210594" y="174722"/>
                </a:cubicBezTo>
                <a:cubicBezTo>
                  <a:pt x="218513" y="177300"/>
                  <a:pt x="224590" y="179510"/>
                  <a:pt x="228825" y="181351"/>
                </a:cubicBezTo>
                <a:cubicBezTo>
                  <a:pt x="229930" y="181720"/>
                  <a:pt x="230989" y="182134"/>
                  <a:pt x="232002" y="182594"/>
                </a:cubicBezTo>
                <a:cubicBezTo>
                  <a:pt x="233015" y="183055"/>
                  <a:pt x="233797" y="183377"/>
                  <a:pt x="234350" y="183561"/>
                </a:cubicBezTo>
                <a:lnTo>
                  <a:pt x="235178" y="183561"/>
                </a:lnTo>
                <a:cubicBezTo>
                  <a:pt x="235178" y="182456"/>
                  <a:pt x="238033" y="184758"/>
                  <a:pt x="243741" y="190467"/>
                </a:cubicBezTo>
                <a:cubicBezTo>
                  <a:pt x="243926" y="190835"/>
                  <a:pt x="244110" y="191111"/>
                  <a:pt x="244294" y="191295"/>
                </a:cubicBezTo>
                <a:cubicBezTo>
                  <a:pt x="245951" y="192953"/>
                  <a:pt x="247010" y="194380"/>
                  <a:pt x="247470" y="195577"/>
                </a:cubicBezTo>
                <a:cubicBezTo>
                  <a:pt x="247931" y="196774"/>
                  <a:pt x="248161" y="198569"/>
                  <a:pt x="248161" y="200963"/>
                </a:cubicBezTo>
                <a:cubicBezTo>
                  <a:pt x="248161" y="203541"/>
                  <a:pt x="247977" y="205199"/>
                  <a:pt x="247608" y="205935"/>
                </a:cubicBezTo>
                <a:cubicBezTo>
                  <a:pt x="247240" y="206672"/>
                  <a:pt x="245951" y="207593"/>
                  <a:pt x="243741" y="208698"/>
                </a:cubicBezTo>
                <a:cubicBezTo>
                  <a:pt x="240242" y="210171"/>
                  <a:pt x="236283" y="210493"/>
                  <a:pt x="231864" y="209664"/>
                </a:cubicBezTo>
                <a:cubicBezTo>
                  <a:pt x="227444" y="208836"/>
                  <a:pt x="224129" y="207040"/>
                  <a:pt x="221920" y="204278"/>
                </a:cubicBezTo>
                <a:cubicBezTo>
                  <a:pt x="220630" y="202805"/>
                  <a:pt x="219387" y="202068"/>
                  <a:pt x="218191" y="202068"/>
                </a:cubicBezTo>
                <a:cubicBezTo>
                  <a:pt x="216994" y="202068"/>
                  <a:pt x="215566" y="201516"/>
                  <a:pt x="213909" y="200411"/>
                </a:cubicBezTo>
                <a:cubicBezTo>
                  <a:pt x="212252" y="199306"/>
                  <a:pt x="211239" y="198938"/>
                  <a:pt x="210871" y="199306"/>
                </a:cubicBezTo>
                <a:cubicBezTo>
                  <a:pt x="210502" y="199674"/>
                  <a:pt x="209443" y="199398"/>
                  <a:pt x="207694" y="198477"/>
                </a:cubicBezTo>
                <a:cubicBezTo>
                  <a:pt x="205945" y="197557"/>
                  <a:pt x="204609" y="197465"/>
                  <a:pt x="203689" y="198201"/>
                </a:cubicBezTo>
                <a:cubicBezTo>
                  <a:pt x="201295" y="199674"/>
                  <a:pt x="199361" y="199582"/>
                  <a:pt x="197888" y="197925"/>
                </a:cubicBezTo>
                <a:cubicBezTo>
                  <a:pt x="196967" y="196636"/>
                  <a:pt x="195954" y="195991"/>
                  <a:pt x="194849" y="195991"/>
                </a:cubicBezTo>
                <a:cubicBezTo>
                  <a:pt x="192640" y="195991"/>
                  <a:pt x="192640" y="194058"/>
                  <a:pt x="194849" y="190191"/>
                </a:cubicBezTo>
                <a:cubicBezTo>
                  <a:pt x="195586" y="188533"/>
                  <a:pt x="195264" y="187060"/>
                  <a:pt x="193883" y="185771"/>
                </a:cubicBezTo>
                <a:cubicBezTo>
                  <a:pt x="192502" y="184482"/>
                  <a:pt x="187484" y="181259"/>
                  <a:pt x="178829" y="176103"/>
                </a:cubicBezTo>
                <a:cubicBezTo>
                  <a:pt x="175145" y="173893"/>
                  <a:pt x="171555" y="171407"/>
                  <a:pt x="168056" y="168645"/>
                </a:cubicBezTo>
                <a:cubicBezTo>
                  <a:pt x="164557" y="165883"/>
                  <a:pt x="162669" y="164502"/>
                  <a:pt x="162393" y="164502"/>
                </a:cubicBezTo>
                <a:cubicBezTo>
                  <a:pt x="162117" y="164502"/>
                  <a:pt x="161795" y="168829"/>
                  <a:pt x="161426" y="177484"/>
                </a:cubicBezTo>
                <a:cubicBezTo>
                  <a:pt x="160690" y="202713"/>
                  <a:pt x="159677" y="219332"/>
                  <a:pt x="158388" y="227343"/>
                </a:cubicBezTo>
                <a:cubicBezTo>
                  <a:pt x="157099" y="235353"/>
                  <a:pt x="154705" y="239911"/>
                  <a:pt x="151206" y="241016"/>
                </a:cubicBezTo>
                <a:cubicBezTo>
                  <a:pt x="149549" y="241568"/>
                  <a:pt x="147155" y="240786"/>
                  <a:pt x="144024" y="238668"/>
                </a:cubicBezTo>
                <a:cubicBezTo>
                  <a:pt x="140894" y="236550"/>
                  <a:pt x="138592" y="234295"/>
                  <a:pt x="137118" y="231901"/>
                </a:cubicBezTo>
                <a:cubicBezTo>
                  <a:pt x="134909" y="228218"/>
                  <a:pt x="131778" y="223982"/>
                  <a:pt x="127727" y="219194"/>
                </a:cubicBezTo>
                <a:cubicBezTo>
                  <a:pt x="124965" y="215880"/>
                  <a:pt x="123077" y="212841"/>
                  <a:pt x="122064" y="210079"/>
                </a:cubicBezTo>
                <a:cubicBezTo>
                  <a:pt x="121051" y="207317"/>
                  <a:pt x="120637" y="203818"/>
                  <a:pt x="120821" y="199582"/>
                </a:cubicBezTo>
                <a:cubicBezTo>
                  <a:pt x="121374" y="185403"/>
                  <a:pt x="122386" y="178313"/>
                  <a:pt x="123860" y="178313"/>
                </a:cubicBezTo>
                <a:cubicBezTo>
                  <a:pt x="124228" y="178313"/>
                  <a:pt x="124504" y="180154"/>
                  <a:pt x="124688" y="183837"/>
                </a:cubicBezTo>
                <a:cubicBezTo>
                  <a:pt x="124872" y="191203"/>
                  <a:pt x="126162" y="196544"/>
                  <a:pt x="128556" y="199858"/>
                </a:cubicBezTo>
                <a:lnTo>
                  <a:pt x="130765" y="202621"/>
                </a:lnTo>
                <a:lnTo>
                  <a:pt x="131318" y="199582"/>
                </a:lnTo>
                <a:cubicBezTo>
                  <a:pt x="132607" y="194058"/>
                  <a:pt x="133988" y="182825"/>
                  <a:pt x="135461" y="165883"/>
                </a:cubicBezTo>
                <a:cubicBezTo>
                  <a:pt x="135645" y="163121"/>
                  <a:pt x="135645" y="161279"/>
                  <a:pt x="135461" y="160358"/>
                </a:cubicBezTo>
                <a:cubicBezTo>
                  <a:pt x="135277" y="159438"/>
                  <a:pt x="134817" y="158977"/>
                  <a:pt x="134080" y="158977"/>
                </a:cubicBezTo>
                <a:cubicBezTo>
                  <a:pt x="132791" y="158977"/>
                  <a:pt x="132146" y="159299"/>
                  <a:pt x="132146" y="159944"/>
                </a:cubicBezTo>
                <a:cubicBezTo>
                  <a:pt x="132146" y="160588"/>
                  <a:pt x="130351" y="162844"/>
                  <a:pt x="126760" y="166711"/>
                </a:cubicBezTo>
                <a:cubicBezTo>
                  <a:pt x="123169" y="170579"/>
                  <a:pt x="121374" y="172788"/>
                  <a:pt x="121374" y="173341"/>
                </a:cubicBezTo>
                <a:cubicBezTo>
                  <a:pt x="121374" y="173709"/>
                  <a:pt x="118750" y="176610"/>
                  <a:pt x="113501" y="182042"/>
                </a:cubicBezTo>
                <a:cubicBezTo>
                  <a:pt x="108253" y="187474"/>
                  <a:pt x="105445" y="190191"/>
                  <a:pt x="105076" y="190191"/>
                </a:cubicBezTo>
                <a:cubicBezTo>
                  <a:pt x="104708" y="190191"/>
                  <a:pt x="102544" y="192170"/>
                  <a:pt x="98585" y="196129"/>
                </a:cubicBezTo>
                <a:cubicBezTo>
                  <a:pt x="94626" y="200089"/>
                  <a:pt x="92094" y="202068"/>
                  <a:pt x="90989" y="202068"/>
                </a:cubicBezTo>
                <a:cubicBezTo>
                  <a:pt x="89700" y="202068"/>
                  <a:pt x="88227" y="201240"/>
                  <a:pt x="86569" y="199582"/>
                </a:cubicBezTo>
                <a:cubicBezTo>
                  <a:pt x="84912" y="197925"/>
                  <a:pt x="83807" y="196175"/>
                  <a:pt x="83255" y="194334"/>
                </a:cubicBezTo>
                <a:cubicBezTo>
                  <a:pt x="82334" y="191572"/>
                  <a:pt x="82104" y="188625"/>
                  <a:pt x="82564" y="185495"/>
                </a:cubicBezTo>
                <a:cubicBezTo>
                  <a:pt x="83024" y="182364"/>
                  <a:pt x="83899" y="180339"/>
                  <a:pt x="85188" y="179418"/>
                </a:cubicBezTo>
                <a:cubicBezTo>
                  <a:pt x="86661" y="178129"/>
                  <a:pt x="88963" y="176287"/>
                  <a:pt x="92094" y="173893"/>
                </a:cubicBezTo>
                <a:cubicBezTo>
                  <a:pt x="94488" y="172236"/>
                  <a:pt x="97849" y="169336"/>
                  <a:pt x="102176" y="165192"/>
                </a:cubicBezTo>
                <a:cubicBezTo>
                  <a:pt x="106504" y="161049"/>
                  <a:pt x="110325" y="157274"/>
                  <a:pt x="113639" y="153867"/>
                </a:cubicBezTo>
                <a:cubicBezTo>
                  <a:pt x="116954" y="150460"/>
                  <a:pt x="118335" y="148665"/>
                  <a:pt x="117783" y="148481"/>
                </a:cubicBezTo>
                <a:cubicBezTo>
                  <a:pt x="117230" y="148296"/>
                  <a:pt x="114100" y="149125"/>
                  <a:pt x="108391" y="150967"/>
                </a:cubicBezTo>
                <a:cubicBezTo>
                  <a:pt x="99552" y="154097"/>
                  <a:pt x="92002" y="154558"/>
                  <a:pt x="85741" y="152348"/>
                </a:cubicBezTo>
                <a:cubicBezTo>
                  <a:pt x="79480" y="150138"/>
                  <a:pt x="77178" y="146271"/>
                  <a:pt x="78835" y="140746"/>
                </a:cubicBezTo>
                <a:cubicBezTo>
                  <a:pt x="79387" y="139273"/>
                  <a:pt x="80677" y="137340"/>
                  <a:pt x="82702" y="134946"/>
                </a:cubicBezTo>
                <a:cubicBezTo>
                  <a:pt x="84728" y="132552"/>
                  <a:pt x="86109" y="131355"/>
                  <a:pt x="86846" y="131355"/>
                </a:cubicBezTo>
                <a:cubicBezTo>
                  <a:pt x="87582" y="131355"/>
                  <a:pt x="90252" y="129974"/>
                  <a:pt x="94856" y="127211"/>
                </a:cubicBezTo>
                <a:cubicBezTo>
                  <a:pt x="105721" y="120214"/>
                  <a:pt x="112719" y="116254"/>
                  <a:pt x="115849" y="115334"/>
                </a:cubicBezTo>
                <a:cubicBezTo>
                  <a:pt x="116954" y="115149"/>
                  <a:pt x="117506" y="115242"/>
                  <a:pt x="117506" y="115610"/>
                </a:cubicBezTo>
                <a:cubicBezTo>
                  <a:pt x="117322" y="116162"/>
                  <a:pt x="115113" y="118464"/>
                  <a:pt x="110877" y="122515"/>
                </a:cubicBezTo>
                <a:cubicBezTo>
                  <a:pt x="105168" y="127856"/>
                  <a:pt x="101209" y="131355"/>
                  <a:pt x="98999" y="133012"/>
                </a:cubicBezTo>
                <a:cubicBezTo>
                  <a:pt x="94027" y="136879"/>
                  <a:pt x="91541" y="139549"/>
                  <a:pt x="91541" y="141023"/>
                </a:cubicBezTo>
                <a:cubicBezTo>
                  <a:pt x="91541" y="141759"/>
                  <a:pt x="93337" y="141667"/>
                  <a:pt x="96928" y="140746"/>
                </a:cubicBezTo>
                <a:cubicBezTo>
                  <a:pt x="100519" y="139826"/>
                  <a:pt x="104478" y="138537"/>
                  <a:pt x="108805" y="136879"/>
                </a:cubicBezTo>
                <a:cubicBezTo>
                  <a:pt x="113133" y="135222"/>
                  <a:pt x="116125" y="133749"/>
                  <a:pt x="117783" y="132460"/>
                </a:cubicBezTo>
                <a:cubicBezTo>
                  <a:pt x="119993" y="130986"/>
                  <a:pt x="121558" y="130250"/>
                  <a:pt x="122479" y="130250"/>
                </a:cubicBezTo>
                <a:cubicBezTo>
                  <a:pt x="123952" y="130250"/>
                  <a:pt x="126944" y="128915"/>
                  <a:pt x="131456" y="126245"/>
                </a:cubicBezTo>
                <a:cubicBezTo>
                  <a:pt x="135968" y="123574"/>
                  <a:pt x="138223" y="121779"/>
                  <a:pt x="138223" y="120858"/>
                </a:cubicBezTo>
                <a:cubicBezTo>
                  <a:pt x="138408" y="119569"/>
                  <a:pt x="138592" y="118326"/>
                  <a:pt x="138776" y="117129"/>
                </a:cubicBezTo>
                <a:cubicBezTo>
                  <a:pt x="138960" y="115932"/>
                  <a:pt x="139328" y="112479"/>
                  <a:pt x="139881" y="106771"/>
                </a:cubicBezTo>
                <a:cubicBezTo>
                  <a:pt x="140249" y="102719"/>
                  <a:pt x="140387" y="100233"/>
                  <a:pt x="140295" y="99313"/>
                </a:cubicBezTo>
                <a:cubicBezTo>
                  <a:pt x="140203" y="98392"/>
                  <a:pt x="139697" y="97931"/>
                  <a:pt x="138776" y="97931"/>
                </a:cubicBezTo>
                <a:cubicBezTo>
                  <a:pt x="137855" y="97931"/>
                  <a:pt x="137303" y="98300"/>
                  <a:pt x="137118" y="99036"/>
                </a:cubicBezTo>
                <a:cubicBezTo>
                  <a:pt x="136934" y="99773"/>
                  <a:pt x="137026" y="101338"/>
                  <a:pt x="137395" y="103732"/>
                </a:cubicBezTo>
                <a:cubicBezTo>
                  <a:pt x="137763" y="107047"/>
                  <a:pt x="137487" y="109717"/>
                  <a:pt x="136566" y="111743"/>
                </a:cubicBezTo>
                <a:cubicBezTo>
                  <a:pt x="135645" y="113768"/>
                  <a:pt x="134264" y="114781"/>
                  <a:pt x="132423" y="114781"/>
                </a:cubicBezTo>
                <a:cubicBezTo>
                  <a:pt x="130397" y="114597"/>
                  <a:pt x="127727" y="113124"/>
                  <a:pt x="124412" y="110362"/>
                </a:cubicBezTo>
                <a:cubicBezTo>
                  <a:pt x="121097" y="107599"/>
                  <a:pt x="118151" y="104285"/>
                  <a:pt x="115573" y="100417"/>
                </a:cubicBezTo>
                <a:lnTo>
                  <a:pt x="110325" y="92683"/>
                </a:lnTo>
                <a:lnTo>
                  <a:pt x="111153" y="81910"/>
                </a:lnTo>
                <a:cubicBezTo>
                  <a:pt x="111522" y="74729"/>
                  <a:pt x="112350" y="67409"/>
                  <a:pt x="113639" y="59950"/>
                </a:cubicBezTo>
                <a:cubicBezTo>
                  <a:pt x="114928" y="52492"/>
                  <a:pt x="115343" y="48441"/>
                  <a:pt x="114882" y="47797"/>
                </a:cubicBezTo>
                <a:cubicBezTo>
                  <a:pt x="114422" y="47152"/>
                  <a:pt x="113087" y="46646"/>
                  <a:pt x="110877" y="46277"/>
                </a:cubicBezTo>
                <a:cubicBezTo>
                  <a:pt x="108667" y="45725"/>
                  <a:pt x="106365" y="44344"/>
                  <a:pt x="103972" y="42134"/>
                </a:cubicBezTo>
                <a:cubicBezTo>
                  <a:pt x="101578" y="39924"/>
                  <a:pt x="99552" y="37254"/>
                  <a:pt x="97895" y="34123"/>
                </a:cubicBezTo>
                <a:cubicBezTo>
                  <a:pt x="96790" y="31914"/>
                  <a:pt x="96237" y="30533"/>
                  <a:pt x="96237" y="29980"/>
                </a:cubicBezTo>
                <a:cubicBezTo>
                  <a:pt x="96237" y="29428"/>
                  <a:pt x="96790" y="28691"/>
                  <a:pt x="97895" y="27770"/>
                </a:cubicBezTo>
                <a:cubicBezTo>
                  <a:pt x="101025" y="25560"/>
                  <a:pt x="104984" y="26021"/>
                  <a:pt x="109772" y="29151"/>
                </a:cubicBezTo>
                <a:cubicBezTo>
                  <a:pt x="112719" y="31177"/>
                  <a:pt x="114882" y="31914"/>
                  <a:pt x="116263" y="31361"/>
                </a:cubicBezTo>
                <a:cubicBezTo>
                  <a:pt x="117645" y="30809"/>
                  <a:pt x="118704" y="28783"/>
                  <a:pt x="119440" y="25284"/>
                </a:cubicBezTo>
                <a:cubicBezTo>
                  <a:pt x="120177" y="22338"/>
                  <a:pt x="120867" y="20128"/>
                  <a:pt x="121512" y="18655"/>
                </a:cubicBezTo>
                <a:cubicBezTo>
                  <a:pt x="122156" y="17182"/>
                  <a:pt x="122479" y="15801"/>
                  <a:pt x="122479" y="14511"/>
                </a:cubicBezTo>
                <a:cubicBezTo>
                  <a:pt x="122479" y="12302"/>
                  <a:pt x="122985" y="9908"/>
                  <a:pt x="123998" y="7330"/>
                </a:cubicBezTo>
                <a:cubicBezTo>
                  <a:pt x="125011" y="4752"/>
                  <a:pt x="125977" y="3462"/>
                  <a:pt x="126898" y="3462"/>
                </a:cubicBezTo>
                <a:cubicBezTo>
                  <a:pt x="128371" y="3462"/>
                  <a:pt x="130029" y="5166"/>
                  <a:pt x="131870" y="8573"/>
                </a:cubicBezTo>
                <a:cubicBezTo>
                  <a:pt x="133712" y="11979"/>
                  <a:pt x="134725" y="15524"/>
                  <a:pt x="134909" y="19207"/>
                </a:cubicBezTo>
                <a:cubicBezTo>
                  <a:pt x="135277" y="23811"/>
                  <a:pt x="135645" y="26297"/>
                  <a:pt x="136014" y="26665"/>
                </a:cubicBezTo>
                <a:cubicBezTo>
                  <a:pt x="136566" y="27218"/>
                  <a:pt x="139328" y="26711"/>
                  <a:pt x="144300" y="25146"/>
                </a:cubicBezTo>
                <a:cubicBezTo>
                  <a:pt x="149272" y="23581"/>
                  <a:pt x="151851" y="22430"/>
                  <a:pt x="152035" y="21693"/>
                </a:cubicBezTo>
                <a:cubicBezTo>
                  <a:pt x="152403" y="20773"/>
                  <a:pt x="153324" y="20496"/>
                  <a:pt x="154797" y="20865"/>
                </a:cubicBezTo>
                <a:cubicBezTo>
                  <a:pt x="156270" y="21233"/>
                  <a:pt x="158434" y="20496"/>
                  <a:pt x="161288" y="18655"/>
                </a:cubicBezTo>
                <a:cubicBezTo>
                  <a:pt x="164143" y="16813"/>
                  <a:pt x="165570" y="15156"/>
                  <a:pt x="165570" y="13683"/>
                </a:cubicBezTo>
                <a:cubicBezTo>
                  <a:pt x="165570" y="11657"/>
                  <a:pt x="164373" y="11473"/>
                  <a:pt x="161979" y="13130"/>
                </a:cubicBezTo>
                <a:cubicBezTo>
                  <a:pt x="161242" y="13499"/>
                  <a:pt x="160137" y="14235"/>
                  <a:pt x="158664" y="15340"/>
                </a:cubicBezTo>
                <a:cubicBezTo>
                  <a:pt x="155902" y="17550"/>
                  <a:pt x="154521" y="18379"/>
                  <a:pt x="154521" y="17826"/>
                </a:cubicBezTo>
                <a:cubicBezTo>
                  <a:pt x="154521" y="17642"/>
                  <a:pt x="154613" y="17182"/>
                  <a:pt x="154797" y="16445"/>
                </a:cubicBezTo>
                <a:cubicBezTo>
                  <a:pt x="157743" y="8895"/>
                  <a:pt x="160413" y="4199"/>
                  <a:pt x="162807" y="2358"/>
                </a:cubicBezTo>
                <a:cubicBezTo>
                  <a:pt x="164833" y="884"/>
                  <a:pt x="166306" y="102"/>
                  <a:pt x="167227" y="10"/>
                </a:cubicBezTo>
                <a:close/>
              </a:path>
            </a:pathLst>
          </a:custGeom>
          <a:gradFill>
            <a:gsLst>
              <a:gs pos="17000">
                <a:schemeClr val="accent6">
                  <a:lumMod val="75000"/>
                </a:schemeClr>
              </a:gs>
              <a:gs pos="83000">
                <a:srgbClr val="00B050"/>
              </a:gs>
            </a:gsLst>
            <a:lin ang="27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R="0" lvl="0" indent="0" fontAlgn="auto">
              <a:lnSpc>
                <a:spcPct val="120000"/>
              </a:lnSpc>
              <a:spcBef>
                <a:spcPts val="0"/>
              </a:spcBef>
              <a:spcAft>
                <a:spcPts val="0"/>
              </a:spcAft>
              <a:buClrTx/>
              <a:buSzTx/>
              <a:buFontTx/>
              <a:buNone/>
              <a:defRPr kumimoji="0" i="0" u="none" strike="noStrike" cap="none" spc="0" normalizeH="0" baseline="0">
                <a:ln>
                  <a:noFill/>
                </a:ln>
                <a:gradFill>
                  <a:gsLst>
                    <a:gs pos="17000">
                      <a:srgbClr val="00ACFC"/>
                    </a:gs>
                    <a:gs pos="83000">
                      <a:srgbClr val="0064FA"/>
                    </a:gs>
                  </a:gsLst>
                  <a:lin ang="2700000" scaled="0"/>
                </a:gradFill>
                <a:effectLst/>
                <a:uLnTx/>
                <a:uFillTx/>
                <a:latin typeface="微软雅黑" panose="020B0503020204020204" charset="-122"/>
                <a:ea typeface="微软雅黑" panose="020B0503020204020204" charset="-122"/>
              </a:defRPr>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endParaRPr lang="zh-CN" altLang="en-US" dirty="0"/>
          </a:p>
        </p:txBody>
      </p:sp>
      <p:sp>
        <p:nvSpPr>
          <p:cNvPr id="93" name="矩形 92"/>
          <p:cNvSpPr/>
          <p:nvPr>
            <p:custDataLst>
              <p:tags r:id="rId3"/>
            </p:custDataLst>
          </p:nvPr>
        </p:nvSpPr>
        <p:spPr>
          <a:xfrm flipV="1">
            <a:off x="4580852" y="2402936"/>
            <a:ext cx="1407631" cy="45719"/>
          </a:xfrm>
          <a:prstGeom prst="rect">
            <a:avLst/>
          </a:prstGeom>
          <a:gradFill>
            <a:gsLst>
              <a:gs pos="0">
                <a:srgbClr val="FFC000">
                  <a:alpha val="0"/>
                </a:srgbClr>
              </a:gs>
              <a:gs pos="100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nvGrpSpPr>
          <p:cNvPr id="95" name="组合 94"/>
          <p:cNvGrpSpPr/>
          <p:nvPr/>
        </p:nvGrpSpPr>
        <p:grpSpPr>
          <a:xfrm>
            <a:off x="1342572" y="5147313"/>
            <a:ext cx="1144588" cy="1146175"/>
            <a:chOff x="9559926" y="419100"/>
            <a:chExt cx="1144588" cy="1146175"/>
          </a:xfrm>
        </p:grpSpPr>
        <p:sp>
          <p:nvSpPr>
            <p:cNvPr id="98" name="Freeform 15"/>
            <p:cNvSpPr/>
            <p:nvPr/>
          </p:nvSpPr>
          <p:spPr bwMode="auto">
            <a:xfrm>
              <a:off x="9559926" y="419100"/>
              <a:ext cx="1144588" cy="1146175"/>
            </a:xfrm>
            <a:custGeom>
              <a:avLst/>
              <a:gdLst>
                <a:gd name="T0" fmla="*/ 0 w 576"/>
                <a:gd name="T1" fmla="*/ 65 h 577"/>
                <a:gd name="T2" fmla="*/ 65 w 576"/>
                <a:gd name="T3" fmla="*/ 0 h 577"/>
                <a:gd name="T4" fmla="*/ 511 w 576"/>
                <a:gd name="T5" fmla="*/ 0 h 577"/>
                <a:gd name="T6" fmla="*/ 576 w 576"/>
                <a:gd name="T7" fmla="*/ 65 h 577"/>
                <a:gd name="T8" fmla="*/ 576 w 576"/>
                <a:gd name="T9" fmla="*/ 512 h 577"/>
                <a:gd name="T10" fmla="*/ 511 w 576"/>
                <a:gd name="T11" fmla="*/ 577 h 577"/>
                <a:gd name="T12" fmla="*/ 65 w 576"/>
                <a:gd name="T13" fmla="*/ 577 h 577"/>
                <a:gd name="T14" fmla="*/ 0 w 576"/>
                <a:gd name="T15" fmla="*/ 512 h 577"/>
                <a:gd name="T16" fmla="*/ 0 w 576"/>
                <a:gd name="T17" fmla="*/ 6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 h="577">
                  <a:moveTo>
                    <a:pt x="0" y="65"/>
                  </a:moveTo>
                  <a:cubicBezTo>
                    <a:pt x="0" y="29"/>
                    <a:pt x="29" y="0"/>
                    <a:pt x="65" y="0"/>
                  </a:cubicBezTo>
                  <a:cubicBezTo>
                    <a:pt x="511" y="0"/>
                    <a:pt x="511" y="0"/>
                    <a:pt x="511" y="0"/>
                  </a:cubicBezTo>
                  <a:cubicBezTo>
                    <a:pt x="547" y="0"/>
                    <a:pt x="576" y="29"/>
                    <a:pt x="576" y="65"/>
                  </a:cubicBezTo>
                  <a:cubicBezTo>
                    <a:pt x="576" y="512"/>
                    <a:pt x="576" y="512"/>
                    <a:pt x="576" y="512"/>
                  </a:cubicBezTo>
                  <a:cubicBezTo>
                    <a:pt x="576" y="548"/>
                    <a:pt x="547" y="577"/>
                    <a:pt x="511" y="577"/>
                  </a:cubicBezTo>
                  <a:cubicBezTo>
                    <a:pt x="65" y="577"/>
                    <a:pt x="65" y="577"/>
                    <a:pt x="65" y="577"/>
                  </a:cubicBezTo>
                  <a:cubicBezTo>
                    <a:pt x="29" y="577"/>
                    <a:pt x="0" y="548"/>
                    <a:pt x="0" y="512"/>
                  </a:cubicBezTo>
                  <a:cubicBezTo>
                    <a:pt x="0" y="65"/>
                    <a:pt x="0" y="65"/>
                    <a:pt x="0" y="6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Freeform 16"/>
            <p:cNvSpPr>
              <a:spLocks noEditPoints="1"/>
            </p:cNvSpPr>
            <p:nvPr/>
          </p:nvSpPr>
          <p:spPr bwMode="auto">
            <a:xfrm>
              <a:off x="9667876" y="527050"/>
              <a:ext cx="933450" cy="935038"/>
            </a:xfrm>
            <a:custGeom>
              <a:avLst/>
              <a:gdLst>
                <a:gd name="T0" fmla="*/ 19 w 470"/>
                <a:gd name="T1" fmla="*/ 160 h 471"/>
                <a:gd name="T2" fmla="*/ 19 w 470"/>
                <a:gd name="T3" fmla="*/ 102 h 471"/>
                <a:gd name="T4" fmla="*/ 101 w 470"/>
                <a:gd name="T5" fmla="*/ 19 h 471"/>
                <a:gd name="T6" fmla="*/ 160 w 470"/>
                <a:gd name="T7" fmla="*/ 19 h 471"/>
                <a:gd name="T8" fmla="*/ 454 w 470"/>
                <a:gd name="T9" fmla="*/ 314 h 471"/>
                <a:gd name="T10" fmla="*/ 454 w 470"/>
                <a:gd name="T11" fmla="*/ 372 h 471"/>
                <a:gd name="T12" fmla="*/ 372 w 470"/>
                <a:gd name="T13" fmla="*/ 455 h 471"/>
                <a:gd name="T14" fmla="*/ 314 w 470"/>
                <a:gd name="T15" fmla="*/ 455 h 471"/>
                <a:gd name="T16" fmla="*/ 19 w 470"/>
                <a:gd name="T17" fmla="*/ 160 h 471"/>
                <a:gd name="T18" fmla="*/ 176 w 470"/>
                <a:gd name="T19" fmla="*/ 278 h 471"/>
                <a:gd name="T20" fmla="*/ 346 w 470"/>
                <a:gd name="T21" fmla="*/ 245 h 471"/>
                <a:gd name="T22" fmla="*/ 140 w 470"/>
                <a:gd name="T23" fmla="*/ 39 h 471"/>
                <a:gd name="T24" fmla="*/ 121 w 470"/>
                <a:gd name="T25" fmla="*/ 39 h 471"/>
                <a:gd name="T26" fmla="*/ 39 w 470"/>
                <a:gd name="T27" fmla="*/ 121 h 471"/>
                <a:gd name="T28" fmla="*/ 39 w 470"/>
                <a:gd name="T29" fmla="*/ 140 h 471"/>
                <a:gd name="T30" fmla="*/ 176 w 470"/>
                <a:gd name="T31" fmla="*/ 278 h 471"/>
                <a:gd name="T32" fmla="*/ 222 w 470"/>
                <a:gd name="T33" fmla="*/ 233 h 471"/>
                <a:gd name="T34" fmla="*/ 177 w 470"/>
                <a:gd name="T35" fmla="*/ 188 h 471"/>
                <a:gd name="T36" fmla="*/ 183 w 470"/>
                <a:gd name="T37" fmla="*/ 183 h 471"/>
                <a:gd name="T38" fmla="*/ 188 w 470"/>
                <a:gd name="T39" fmla="*/ 178 h 471"/>
                <a:gd name="T40" fmla="*/ 232 w 470"/>
                <a:gd name="T41" fmla="*/ 222 h 471"/>
                <a:gd name="T42" fmla="*/ 222 w 470"/>
                <a:gd name="T43" fmla="*/ 233 h 471"/>
                <a:gd name="T44" fmla="*/ 135 w 470"/>
                <a:gd name="T45" fmla="*/ 123 h 471"/>
                <a:gd name="T46" fmla="*/ 111 w 470"/>
                <a:gd name="T47" fmla="*/ 99 h 471"/>
                <a:gd name="T48" fmla="*/ 112 w 470"/>
                <a:gd name="T49" fmla="*/ 91 h 471"/>
                <a:gd name="T50" fmla="*/ 120 w 470"/>
                <a:gd name="T51" fmla="*/ 90 h 471"/>
                <a:gd name="T52" fmla="*/ 144 w 470"/>
                <a:gd name="T53" fmla="*/ 114 h 471"/>
                <a:gd name="T54" fmla="*/ 135 w 470"/>
                <a:gd name="T55" fmla="*/ 123 h 471"/>
                <a:gd name="T56" fmla="*/ 113 w 470"/>
                <a:gd name="T57" fmla="*/ 144 h 471"/>
                <a:gd name="T58" fmla="*/ 89 w 470"/>
                <a:gd name="T59" fmla="*/ 120 h 471"/>
                <a:gd name="T60" fmla="*/ 91 w 470"/>
                <a:gd name="T61" fmla="*/ 112 h 471"/>
                <a:gd name="T62" fmla="*/ 99 w 470"/>
                <a:gd name="T63" fmla="*/ 111 h 471"/>
                <a:gd name="T64" fmla="*/ 123 w 470"/>
                <a:gd name="T65" fmla="*/ 135 h 471"/>
                <a:gd name="T66" fmla="*/ 113 w 470"/>
                <a:gd name="T67" fmla="*/ 144 h 471"/>
                <a:gd name="T68" fmla="*/ 156 w 470"/>
                <a:gd name="T69" fmla="*/ 111 h 471"/>
                <a:gd name="T70" fmla="*/ 172 w 470"/>
                <a:gd name="T71" fmla="*/ 111 h 471"/>
                <a:gd name="T72" fmla="*/ 193 w 470"/>
                <a:gd name="T73" fmla="*/ 131 h 471"/>
                <a:gd name="T74" fmla="*/ 179 w 470"/>
                <a:gd name="T75" fmla="*/ 180 h 471"/>
                <a:gd name="T76" fmla="*/ 131 w 470"/>
                <a:gd name="T77" fmla="*/ 193 h 471"/>
                <a:gd name="T78" fmla="*/ 110 w 470"/>
                <a:gd name="T79" fmla="*/ 173 h 471"/>
                <a:gd name="T80" fmla="*/ 110 w 470"/>
                <a:gd name="T81" fmla="*/ 156 h 471"/>
                <a:gd name="T82" fmla="*/ 156 w 470"/>
                <a:gd name="T83" fmla="*/ 111 h 471"/>
                <a:gd name="T84" fmla="*/ 7 w 470"/>
                <a:gd name="T85" fmla="*/ 70 h 471"/>
                <a:gd name="T86" fmla="*/ 7 w 470"/>
                <a:gd name="T87" fmla="*/ 44 h 471"/>
                <a:gd name="T88" fmla="*/ 44 w 470"/>
                <a:gd name="T89" fmla="*/ 7 h 471"/>
                <a:gd name="T90" fmla="*/ 70 w 470"/>
                <a:gd name="T91" fmla="*/ 7 h 471"/>
                <a:gd name="T92" fmla="*/ 83 w 470"/>
                <a:gd name="T93" fmla="*/ 21 h 471"/>
                <a:gd name="T94" fmla="*/ 20 w 470"/>
                <a:gd name="T95" fmla="*/ 83 h 471"/>
                <a:gd name="T96" fmla="*/ 7 w 470"/>
                <a:gd name="T97" fmla="*/ 7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0" h="471">
                  <a:moveTo>
                    <a:pt x="19" y="160"/>
                  </a:moveTo>
                  <a:cubicBezTo>
                    <a:pt x="3" y="144"/>
                    <a:pt x="3" y="118"/>
                    <a:pt x="19" y="102"/>
                  </a:cubicBezTo>
                  <a:cubicBezTo>
                    <a:pt x="101" y="19"/>
                    <a:pt x="101" y="19"/>
                    <a:pt x="101" y="19"/>
                  </a:cubicBezTo>
                  <a:cubicBezTo>
                    <a:pt x="117" y="3"/>
                    <a:pt x="144" y="3"/>
                    <a:pt x="160" y="19"/>
                  </a:cubicBezTo>
                  <a:cubicBezTo>
                    <a:pt x="454" y="314"/>
                    <a:pt x="454" y="314"/>
                    <a:pt x="454" y="314"/>
                  </a:cubicBezTo>
                  <a:cubicBezTo>
                    <a:pt x="470" y="330"/>
                    <a:pt x="470" y="356"/>
                    <a:pt x="454" y="372"/>
                  </a:cubicBezTo>
                  <a:cubicBezTo>
                    <a:pt x="372" y="455"/>
                    <a:pt x="372" y="455"/>
                    <a:pt x="372" y="455"/>
                  </a:cubicBezTo>
                  <a:cubicBezTo>
                    <a:pt x="356" y="471"/>
                    <a:pt x="330" y="471"/>
                    <a:pt x="314" y="455"/>
                  </a:cubicBezTo>
                  <a:cubicBezTo>
                    <a:pt x="19" y="160"/>
                    <a:pt x="19" y="160"/>
                    <a:pt x="19" y="160"/>
                  </a:cubicBezTo>
                  <a:close/>
                  <a:moveTo>
                    <a:pt x="176" y="278"/>
                  </a:moveTo>
                  <a:cubicBezTo>
                    <a:pt x="346" y="245"/>
                    <a:pt x="346" y="245"/>
                    <a:pt x="346" y="245"/>
                  </a:cubicBezTo>
                  <a:cubicBezTo>
                    <a:pt x="140" y="39"/>
                    <a:pt x="140" y="39"/>
                    <a:pt x="140" y="39"/>
                  </a:cubicBezTo>
                  <a:cubicBezTo>
                    <a:pt x="135" y="33"/>
                    <a:pt x="126" y="33"/>
                    <a:pt x="121" y="39"/>
                  </a:cubicBezTo>
                  <a:cubicBezTo>
                    <a:pt x="39" y="121"/>
                    <a:pt x="39" y="121"/>
                    <a:pt x="39" y="121"/>
                  </a:cubicBezTo>
                  <a:cubicBezTo>
                    <a:pt x="33" y="126"/>
                    <a:pt x="33" y="135"/>
                    <a:pt x="39" y="140"/>
                  </a:cubicBezTo>
                  <a:cubicBezTo>
                    <a:pt x="176" y="278"/>
                    <a:pt x="176" y="278"/>
                    <a:pt x="176" y="278"/>
                  </a:cubicBezTo>
                  <a:close/>
                  <a:moveTo>
                    <a:pt x="222" y="233"/>
                  </a:moveTo>
                  <a:cubicBezTo>
                    <a:pt x="177" y="188"/>
                    <a:pt x="177" y="188"/>
                    <a:pt x="177" y="188"/>
                  </a:cubicBezTo>
                  <a:cubicBezTo>
                    <a:pt x="179" y="186"/>
                    <a:pt x="181" y="185"/>
                    <a:pt x="183" y="183"/>
                  </a:cubicBezTo>
                  <a:cubicBezTo>
                    <a:pt x="184" y="181"/>
                    <a:pt x="186" y="179"/>
                    <a:pt x="188" y="178"/>
                  </a:cubicBezTo>
                  <a:cubicBezTo>
                    <a:pt x="232" y="222"/>
                    <a:pt x="232" y="222"/>
                    <a:pt x="232" y="222"/>
                  </a:cubicBezTo>
                  <a:cubicBezTo>
                    <a:pt x="222" y="233"/>
                    <a:pt x="222" y="233"/>
                    <a:pt x="222" y="233"/>
                  </a:cubicBezTo>
                  <a:close/>
                  <a:moveTo>
                    <a:pt x="135" y="123"/>
                  </a:moveTo>
                  <a:cubicBezTo>
                    <a:pt x="111" y="99"/>
                    <a:pt x="111" y="99"/>
                    <a:pt x="111" y="99"/>
                  </a:cubicBezTo>
                  <a:cubicBezTo>
                    <a:pt x="109" y="97"/>
                    <a:pt x="109" y="94"/>
                    <a:pt x="112" y="91"/>
                  </a:cubicBezTo>
                  <a:cubicBezTo>
                    <a:pt x="114" y="89"/>
                    <a:pt x="118" y="88"/>
                    <a:pt x="120" y="90"/>
                  </a:cubicBezTo>
                  <a:cubicBezTo>
                    <a:pt x="144" y="114"/>
                    <a:pt x="144" y="114"/>
                    <a:pt x="144" y="114"/>
                  </a:cubicBezTo>
                  <a:cubicBezTo>
                    <a:pt x="135" y="123"/>
                    <a:pt x="135" y="123"/>
                    <a:pt x="135" y="123"/>
                  </a:cubicBezTo>
                  <a:close/>
                  <a:moveTo>
                    <a:pt x="113" y="144"/>
                  </a:moveTo>
                  <a:cubicBezTo>
                    <a:pt x="89" y="120"/>
                    <a:pt x="89" y="120"/>
                    <a:pt x="89" y="120"/>
                  </a:cubicBezTo>
                  <a:cubicBezTo>
                    <a:pt x="88" y="118"/>
                    <a:pt x="88" y="115"/>
                    <a:pt x="91" y="112"/>
                  </a:cubicBezTo>
                  <a:cubicBezTo>
                    <a:pt x="93" y="110"/>
                    <a:pt x="97" y="109"/>
                    <a:pt x="99" y="111"/>
                  </a:cubicBezTo>
                  <a:cubicBezTo>
                    <a:pt x="123" y="135"/>
                    <a:pt x="123" y="135"/>
                    <a:pt x="123" y="135"/>
                  </a:cubicBezTo>
                  <a:cubicBezTo>
                    <a:pt x="113" y="144"/>
                    <a:pt x="113" y="144"/>
                    <a:pt x="113" y="144"/>
                  </a:cubicBezTo>
                  <a:close/>
                  <a:moveTo>
                    <a:pt x="156" y="111"/>
                  </a:moveTo>
                  <a:cubicBezTo>
                    <a:pt x="161" y="106"/>
                    <a:pt x="168" y="106"/>
                    <a:pt x="172" y="111"/>
                  </a:cubicBezTo>
                  <a:cubicBezTo>
                    <a:pt x="193" y="131"/>
                    <a:pt x="193" y="131"/>
                    <a:pt x="193" y="131"/>
                  </a:cubicBezTo>
                  <a:cubicBezTo>
                    <a:pt x="203" y="141"/>
                    <a:pt x="197" y="163"/>
                    <a:pt x="179" y="180"/>
                  </a:cubicBezTo>
                  <a:cubicBezTo>
                    <a:pt x="162" y="197"/>
                    <a:pt x="141" y="203"/>
                    <a:pt x="131" y="193"/>
                  </a:cubicBezTo>
                  <a:cubicBezTo>
                    <a:pt x="110" y="173"/>
                    <a:pt x="110" y="173"/>
                    <a:pt x="110" y="173"/>
                  </a:cubicBezTo>
                  <a:cubicBezTo>
                    <a:pt x="106" y="168"/>
                    <a:pt x="106" y="161"/>
                    <a:pt x="110" y="156"/>
                  </a:cubicBezTo>
                  <a:cubicBezTo>
                    <a:pt x="156" y="111"/>
                    <a:pt x="156" y="111"/>
                    <a:pt x="156" y="111"/>
                  </a:cubicBezTo>
                  <a:close/>
                  <a:moveTo>
                    <a:pt x="7" y="70"/>
                  </a:moveTo>
                  <a:cubicBezTo>
                    <a:pt x="0" y="63"/>
                    <a:pt x="0" y="51"/>
                    <a:pt x="7" y="44"/>
                  </a:cubicBezTo>
                  <a:cubicBezTo>
                    <a:pt x="44" y="7"/>
                    <a:pt x="44" y="7"/>
                    <a:pt x="44" y="7"/>
                  </a:cubicBezTo>
                  <a:cubicBezTo>
                    <a:pt x="51" y="0"/>
                    <a:pt x="62" y="0"/>
                    <a:pt x="70" y="7"/>
                  </a:cubicBezTo>
                  <a:cubicBezTo>
                    <a:pt x="83" y="21"/>
                    <a:pt x="83" y="21"/>
                    <a:pt x="83" y="21"/>
                  </a:cubicBezTo>
                  <a:cubicBezTo>
                    <a:pt x="20" y="83"/>
                    <a:pt x="20" y="83"/>
                    <a:pt x="20" y="83"/>
                  </a:cubicBezTo>
                  <a:cubicBezTo>
                    <a:pt x="7" y="70"/>
                    <a:pt x="7" y="70"/>
                    <a:pt x="7"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0" name="文本框 99"/>
          <p:cNvSpPr txBox="1"/>
          <p:nvPr/>
        </p:nvSpPr>
        <p:spPr>
          <a:xfrm>
            <a:off x="8658575" y="992791"/>
            <a:ext cx="3243139" cy="4979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装备再制造方面</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nvGrpSpPr>
          <p:cNvPr id="104" name="组合 103"/>
          <p:cNvGrpSpPr/>
          <p:nvPr/>
        </p:nvGrpSpPr>
        <p:grpSpPr>
          <a:xfrm>
            <a:off x="9814476" y="5147314"/>
            <a:ext cx="1146175" cy="1146175"/>
            <a:chOff x="8305801" y="1671638"/>
            <a:chExt cx="1146175" cy="1146175"/>
          </a:xfrm>
        </p:grpSpPr>
        <p:sp>
          <p:nvSpPr>
            <p:cNvPr id="105" name="Freeform 35"/>
            <p:cNvSpPr/>
            <p:nvPr/>
          </p:nvSpPr>
          <p:spPr bwMode="auto">
            <a:xfrm>
              <a:off x="8305801" y="1671638"/>
              <a:ext cx="1146175" cy="1146175"/>
            </a:xfrm>
            <a:custGeom>
              <a:avLst/>
              <a:gdLst>
                <a:gd name="T0" fmla="*/ 0 w 577"/>
                <a:gd name="T1" fmla="*/ 65 h 577"/>
                <a:gd name="T2" fmla="*/ 65 w 577"/>
                <a:gd name="T3" fmla="*/ 0 h 577"/>
                <a:gd name="T4" fmla="*/ 512 w 577"/>
                <a:gd name="T5" fmla="*/ 0 h 577"/>
                <a:gd name="T6" fmla="*/ 577 w 577"/>
                <a:gd name="T7" fmla="*/ 65 h 577"/>
                <a:gd name="T8" fmla="*/ 577 w 577"/>
                <a:gd name="T9" fmla="*/ 512 h 577"/>
                <a:gd name="T10" fmla="*/ 512 w 577"/>
                <a:gd name="T11" fmla="*/ 577 h 577"/>
                <a:gd name="T12" fmla="*/ 65 w 577"/>
                <a:gd name="T13" fmla="*/ 577 h 577"/>
                <a:gd name="T14" fmla="*/ 0 w 577"/>
                <a:gd name="T15" fmla="*/ 512 h 577"/>
                <a:gd name="T16" fmla="*/ 0 w 577"/>
                <a:gd name="T17" fmla="*/ 6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7" h="577">
                  <a:moveTo>
                    <a:pt x="0" y="65"/>
                  </a:moveTo>
                  <a:cubicBezTo>
                    <a:pt x="0" y="29"/>
                    <a:pt x="29" y="0"/>
                    <a:pt x="65" y="0"/>
                  </a:cubicBezTo>
                  <a:cubicBezTo>
                    <a:pt x="512" y="0"/>
                    <a:pt x="512" y="0"/>
                    <a:pt x="512" y="0"/>
                  </a:cubicBezTo>
                  <a:cubicBezTo>
                    <a:pt x="548" y="0"/>
                    <a:pt x="577" y="29"/>
                    <a:pt x="577" y="65"/>
                  </a:cubicBezTo>
                  <a:cubicBezTo>
                    <a:pt x="577" y="512"/>
                    <a:pt x="577" y="512"/>
                    <a:pt x="577" y="512"/>
                  </a:cubicBezTo>
                  <a:cubicBezTo>
                    <a:pt x="577" y="548"/>
                    <a:pt x="548" y="577"/>
                    <a:pt x="512" y="577"/>
                  </a:cubicBezTo>
                  <a:cubicBezTo>
                    <a:pt x="65" y="577"/>
                    <a:pt x="65" y="577"/>
                    <a:pt x="65" y="577"/>
                  </a:cubicBezTo>
                  <a:cubicBezTo>
                    <a:pt x="29" y="577"/>
                    <a:pt x="0" y="548"/>
                    <a:pt x="0" y="512"/>
                  </a:cubicBezTo>
                  <a:cubicBezTo>
                    <a:pt x="0" y="65"/>
                    <a:pt x="0" y="65"/>
                    <a:pt x="0"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36"/>
            <p:cNvSpPr>
              <a:spLocks noEditPoints="1"/>
            </p:cNvSpPr>
            <p:nvPr/>
          </p:nvSpPr>
          <p:spPr bwMode="auto">
            <a:xfrm>
              <a:off x="8518526" y="1797050"/>
              <a:ext cx="720725" cy="896938"/>
            </a:xfrm>
            <a:custGeom>
              <a:avLst/>
              <a:gdLst>
                <a:gd name="T0" fmla="*/ 156 w 363"/>
                <a:gd name="T1" fmla="*/ 70 h 452"/>
                <a:gd name="T2" fmla="*/ 331 w 363"/>
                <a:gd name="T3" fmla="*/ 194 h 452"/>
                <a:gd name="T4" fmla="*/ 32 w 363"/>
                <a:gd name="T5" fmla="*/ 414 h 452"/>
                <a:gd name="T6" fmla="*/ 147 w 363"/>
                <a:gd name="T7" fmla="*/ 164 h 452"/>
                <a:gd name="T8" fmla="*/ 216 w 363"/>
                <a:gd name="T9" fmla="*/ 164 h 452"/>
                <a:gd name="T10" fmla="*/ 147 w 363"/>
                <a:gd name="T11" fmla="*/ 164 h 452"/>
                <a:gd name="T12" fmla="*/ 182 w 363"/>
                <a:gd name="T13" fmla="*/ 360 h 452"/>
                <a:gd name="T14" fmla="*/ 182 w 363"/>
                <a:gd name="T15" fmla="*/ 232 h 452"/>
                <a:gd name="T16" fmla="*/ 160 w 363"/>
                <a:gd name="T17" fmla="*/ 301 h 452"/>
                <a:gd name="T18" fmla="*/ 148 w 363"/>
                <a:gd name="T19" fmla="*/ 333 h 452"/>
                <a:gd name="T20" fmla="*/ 134 w 363"/>
                <a:gd name="T21" fmla="*/ 300 h 452"/>
                <a:gd name="T22" fmla="*/ 132 w 363"/>
                <a:gd name="T23" fmla="*/ 285 h 452"/>
                <a:gd name="T24" fmla="*/ 167 w 363"/>
                <a:gd name="T25" fmla="*/ 305 h 452"/>
                <a:gd name="T26" fmla="*/ 150 w 363"/>
                <a:gd name="T27" fmla="*/ 332 h 452"/>
                <a:gd name="T28" fmla="*/ 155 w 363"/>
                <a:gd name="T29" fmla="*/ 313 h 452"/>
                <a:gd name="T30" fmla="*/ 179 w 363"/>
                <a:gd name="T31" fmla="*/ 336 h 452"/>
                <a:gd name="T32" fmla="*/ 150 w 363"/>
                <a:gd name="T33" fmla="*/ 332 h 452"/>
                <a:gd name="T34" fmla="*/ 209 w 363"/>
                <a:gd name="T35" fmla="*/ 262 h 452"/>
                <a:gd name="T36" fmla="*/ 204 w 363"/>
                <a:gd name="T37" fmla="*/ 278 h 452"/>
                <a:gd name="T38" fmla="*/ 189 w 363"/>
                <a:gd name="T39" fmla="*/ 274 h 452"/>
                <a:gd name="T40" fmla="*/ 189 w 363"/>
                <a:gd name="T41" fmla="*/ 255 h 452"/>
                <a:gd name="T42" fmla="*/ 205 w 363"/>
                <a:gd name="T43" fmla="*/ 255 h 452"/>
                <a:gd name="T44" fmla="*/ 161 w 363"/>
                <a:gd name="T45" fmla="*/ 252 h 452"/>
                <a:gd name="T46" fmla="*/ 197 w 363"/>
                <a:gd name="T47" fmla="*/ 248 h 452"/>
                <a:gd name="T48" fmla="*/ 169 w 363"/>
                <a:gd name="T49" fmla="*/ 285 h 452"/>
                <a:gd name="T50" fmla="*/ 229 w 363"/>
                <a:gd name="T51" fmla="*/ 306 h 452"/>
                <a:gd name="T52" fmla="*/ 210 w 363"/>
                <a:gd name="T53" fmla="*/ 310 h 452"/>
                <a:gd name="T54" fmla="*/ 219 w 363"/>
                <a:gd name="T55" fmla="*/ 279 h 452"/>
                <a:gd name="T56" fmla="*/ 229 w 363"/>
                <a:gd name="T57" fmla="*/ 306 h 452"/>
                <a:gd name="T58" fmla="*/ 221 w 363"/>
                <a:gd name="T59" fmla="*/ 313 h 452"/>
                <a:gd name="T60" fmla="*/ 217 w 363"/>
                <a:gd name="T61" fmla="*/ 332 h 452"/>
                <a:gd name="T62" fmla="*/ 198 w 363"/>
                <a:gd name="T63" fmla="*/ 336 h 452"/>
                <a:gd name="T64" fmla="*/ 186 w 363"/>
                <a:gd name="T65" fmla="*/ 324 h 452"/>
                <a:gd name="T66" fmla="*/ 198 w 363"/>
                <a:gd name="T67" fmla="*/ 313 h 452"/>
                <a:gd name="T68" fmla="*/ 11 w 363"/>
                <a:gd name="T69" fmla="*/ 425 h 452"/>
                <a:gd name="T70" fmla="*/ 363 w 363"/>
                <a:gd name="T71" fmla="*/ 436 h 452"/>
                <a:gd name="T72" fmla="*/ 352 w 363"/>
                <a:gd name="T73" fmla="*/ 452 h 452"/>
                <a:gd name="T74" fmla="*/ 0 w 363"/>
                <a:gd name="T75" fmla="*/ 441 h 452"/>
                <a:gd name="T76" fmla="*/ 182 w 363"/>
                <a:gd name="T77" fmla="*/ 16 h 452"/>
                <a:gd name="T78" fmla="*/ 139 w 363"/>
                <a:gd name="T79" fmla="*/ 61 h 452"/>
                <a:gd name="T80" fmla="*/ 124 w 363"/>
                <a:gd name="T81" fmla="*/ 58 h 452"/>
                <a:gd name="T82" fmla="*/ 240 w 363"/>
                <a:gd name="T83" fmla="*/ 58 h 452"/>
                <a:gd name="T84" fmla="*/ 224 w 363"/>
                <a:gd name="T85" fmla="*/ 61 h 452"/>
                <a:gd name="T86" fmla="*/ 182 w 363"/>
                <a:gd name="T87" fmla="*/ 1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3" h="452">
                  <a:moveTo>
                    <a:pt x="32" y="194"/>
                  </a:moveTo>
                  <a:cubicBezTo>
                    <a:pt x="32" y="126"/>
                    <a:pt x="87" y="70"/>
                    <a:pt x="156" y="70"/>
                  </a:cubicBezTo>
                  <a:cubicBezTo>
                    <a:pt x="208" y="70"/>
                    <a:pt x="208" y="70"/>
                    <a:pt x="208" y="70"/>
                  </a:cubicBezTo>
                  <a:cubicBezTo>
                    <a:pt x="276" y="70"/>
                    <a:pt x="331" y="126"/>
                    <a:pt x="331" y="194"/>
                  </a:cubicBezTo>
                  <a:cubicBezTo>
                    <a:pt x="331" y="414"/>
                    <a:pt x="331" y="414"/>
                    <a:pt x="331" y="414"/>
                  </a:cubicBezTo>
                  <a:cubicBezTo>
                    <a:pt x="32" y="414"/>
                    <a:pt x="32" y="414"/>
                    <a:pt x="32" y="414"/>
                  </a:cubicBezTo>
                  <a:cubicBezTo>
                    <a:pt x="32" y="194"/>
                    <a:pt x="32" y="194"/>
                    <a:pt x="32" y="194"/>
                  </a:cubicBezTo>
                  <a:close/>
                  <a:moveTo>
                    <a:pt x="147" y="164"/>
                  </a:moveTo>
                  <a:cubicBezTo>
                    <a:pt x="147" y="184"/>
                    <a:pt x="162" y="199"/>
                    <a:pt x="182" y="199"/>
                  </a:cubicBezTo>
                  <a:cubicBezTo>
                    <a:pt x="201" y="199"/>
                    <a:pt x="216" y="184"/>
                    <a:pt x="216" y="164"/>
                  </a:cubicBezTo>
                  <a:cubicBezTo>
                    <a:pt x="216" y="145"/>
                    <a:pt x="201" y="130"/>
                    <a:pt x="182" y="130"/>
                  </a:cubicBezTo>
                  <a:cubicBezTo>
                    <a:pt x="162" y="130"/>
                    <a:pt x="147" y="145"/>
                    <a:pt x="147" y="164"/>
                  </a:cubicBezTo>
                  <a:close/>
                  <a:moveTo>
                    <a:pt x="118" y="296"/>
                  </a:moveTo>
                  <a:cubicBezTo>
                    <a:pt x="118" y="332"/>
                    <a:pt x="146" y="360"/>
                    <a:pt x="182" y="360"/>
                  </a:cubicBezTo>
                  <a:cubicBezTo>
                    <a:pt x="217" y="360"/>
                    <a:pt x="245" y="332"/>
                    <a:pt x="245" y="296"/>
                  </a:cubicBezTo>
                  <a:cubicBezTo>
                    <a:pt x="245" y="261"/>
                    <a:pt x="217" y="232"/>
                    <a:pt x="182" y="232"/>
                  </a:cubicBezTo>
                  <a:cubicBezTo>
                    <a:pt x="146" y="232"/>
                    <a:pt x="118" y="261"/>
                    <a:pt x="118" y="296"/>
                  </a:cubicBezTo>
                  <a:close/>
                  <a:moveTo>
                    <a:pt x="160" y="301"/>
                  </a:moveTo>
                  <a:cubicBezTo>
                    <a:pt x="148" y="321"/>
                    <a:pt x="148" y="321"/>
                    <a:pt x="148" y="321"/>
                  </a:cubicBezTo>
                  <a:cubicBezTo>
                    <a:pt x="146" y="324"/>
                    <a:pt x="146" y="329"/>
                    <a:pt x="148" y="333"/>
                  </a:cubicBezTo>
                  <a:cubicBezTo>
                    <a:pt x="134" y="308"/>
                    <a:pt x="134" y="308"/>
                    <a:pt x="134" y="308"/>
                  </a:cubicBezTo>
                  <a:cubicBezTo>
                    <a:pt x="132" y="305"/>
                    <a:pt x="132" y="302"/>
                    <a:pt x="134" y="300"/>
                  </a:cubicBezTo>
                  <a:cubicBezTo>
                    <a:pt x="140" y="289"/>
                    <a:pt x="140" y="289"/>
                    <a:pt x="140" y="289"/>
                  </a:cubicBezTo>
                  <a:cubicBezTo>
                    <a:pt x="132" y="285"/>
                    <a:pt x="132" y="285"/>
                    <a:pt x="132" y="285"/>
                  </a:cubicBezTo>
                  <a:cubicBezTo>
                    <a:pt x="155" y="285"/>
                    <a:pt x="155" y="285"/>
                    <a:pt x="155" y="285"/>
                  </a:cubicBezTo>
                  <a:cubicBezTo>
                    <a:pt x="167" y="305"/>
                    <a:pt x="167" y="305"/>
                    <a:pt x="167" y="305"/>
                  </a:cubicBezTo>
                  <a:cubicBezTo>
                    <a:pt x="160" y="301"/>
                    <a:pt x="160" y="301"/>
                    <a:pt x="160" y="301"/>
                  </a:cubicBezTo>
                  <a:close/>
                  <a:moveTo>
                    <a:pt x="150" y="332"/>
                  </a:moveTo>
                  <a:cubicBezTo>
                    <a:pt x="148" y="329"/>
                    <a:pt x="148" y="325"/>
                    <a:pt x="150" y="322"/>
                  </a:cubicBezTo>
                  <a:cubicBezTo>
                    <a:pt x="155" y="313"/>
                    <a:pt x="155" y="313"/>
                    <a:pt x="155" y="313"/>
                  </a:cubicBezTo>
                  <a:cubicBezTo>
                    <a:pt x="179" y="313"/>
                    <a:pt x="179" y="313"/>
                    <a:pt x="179" y="313"/>
                  </a:cubicBezTo>
                  <a:cubicBezTo>
                    <a:pt x="179" y="336"/>
                    <a:pt x="179" y="336"/>
                    <a:pt x="179" y="336"/>
                  </a:cubicBezTo>
                  <a:cubicBezTo>
                    <a:pt x="158" y="336"/>
                    <a:pt x="158" y="336"/>
                    <a:pt x="158" y="336"/>
                  </a:cubicBezTo>
                  <a:cubicBezTo>
                    <a:pt x="155" y="336"/>
                    <a:pt x="152" y="334"/>
                    <a:pt x="150" y="332"/>
                  </a:cubicBezTo>
                  <a:close/>
                  <a:moveTo>
                    <a:pt x="205" y="255"/>
                  </a:moveTo>
                  <a:cubicBezTo>
                    <a:pt x="209" y="262"/>
                    <a:pt x="209" y="262"/>
                    <a:pt x="209" y="262"/>
                  </a:cubicBezTo>
                  <a:cubicBezTo>
                    <a:pt x="216" y="258"/>
                    <a:pt x="216" y="258"/>
                    <a:pt x="216" y="258"/>
                  </a:cubicBezTo>
                  <a:cubicBezTo>
                    <a:pt x="204" y="278"/>
                    <a:pt x="204" y="278"/>
                    <a:pt x="204" y="278"/>
                  </a:cubicBezTo>
                  <a:cubicBezTo>
                    <a:pt x="181" y="278"/>
                    <a:pt x="181" y="278"/>
                    <a:pt x="181" y="278"/>
                  </a:cubicBezTo>
                  <a:cubicBezTo>
                    <a:pt x="189" y="274"/>
                    <a:pt x="189" y="274"/>
                    <a:pt x="189" y="274"/>
                  </a:cubicBezTo>
                  <a:cubicBezTo>
                    <a:pt x="183" y="264"/>
                    <a:pt x="183" y="264"/>
                    <a:pt x="183" y="264"/>
                  </a:cubicBezTo>
                  <a:cubicBezTo>
                    <a:pt x="189" y="255"/>
                    <a:pt x="189" y="255"/>
                    <a:pt x="189" y="255"/>
                  </a:cubicBezTo>
                  <a:cubicBezTo>
                    <a:pt x="190" y="252"/>
                    <a:pt x="193" y="250"/>
                    <a:pt x="197" y="250"/>
                  </a:cubicBezTo>
                  <a:cubicBezTo>
                    <a:pt x="200" y="250"/>
                    <a:pt x="203" y="252"/>
                    <a:pt x="205" y="255"/>
                  </a:cubicBezTo>
                  <a:close/>
                  <a:moveTo>
                    <a:pt x="149" y="273"/>
                  </a:moveTo>
                  <a:cubicBezTo>
                    <a:pt x="149" y="273"/>
                    <a:pt x="158" y="256"/>
                    <a:pt x="161" y="252"/>
                  </a:cubicBezTo>
                  <a:cubicBezTo>
                    <a:pt x="162" y="250"/>
                    <a:pt x="165" y="248"/>
                    <a:pt x="168" y="248"/>
                  </a:cubicBezTo>
                  <a:cubicBezTo>
                    <a:pt x="197" y="248"/>
                    <a:pt x="197" y="248"/>
                    <a:pt x="197" y="248"/>
                  </a:cubicBezTo>
                  <a:cubicBezTo>
                    <a:pt x="192" y="248"/>
                    <a:pt x="189" y="250"/>
                    <a:pt x="187" y="254"/>
                  </a:cubicBezTo>
                  <a:cubicBezTo>
                    <a:pt x="169" y="285"/>
                    <a:pt x="169" y="285"/>
                    <a:pt x="169" y="285"/>
                  </a:cubicBezTo>
                  <a:cubicBezTo>
                    <a:pt x="149" y="273"/>
                    <a:pt x="149" y="273"/>
                    <a:pt x="149" y="273"/>
                  </a:cubicBezTo>
                  <a:close/>
                  <a:moveTo>
                    <a:pt x="229" y="306"/>
                  </a:moveTo>
                  <a:cubicBezTo>
                    <a:pt x="227" y="309"/>
                    <a:pt x="224" y="310"/>
                    <a:pt x="221" y="310"/>
                  </a:cubicBezTo>
                  <a:cubicBezTo>
                    <a:pt x="210" y="310"/>
                    <a:pt x="210" y="310"/>
                    <a:pt x="210" y="310"/>
                  </a:cubicBezTo>
                  <a:cubicBezTo>
                    <a:pt x="199" y="290"/>
                    <a:pt x="199" y="290"/>
                    <a:pt x="199" y="290"/>
                  </a:cubicBezTo>
                  <a:cubicBezTo>
                    <a:pt x="219" y="279"/>
                    <a:pt x="219" y="279"/>
                    <a:pt x="219" y="279"/>
                  </a:cubicBezTo>
                  <a:cubicBezTo>
                    <a:pt x="229" y="297"/>
                    <a:pt x="229" y="297"/>
                    <a:pt x="229" y="297"/>
                  </a:cubicBezTo>
                  <a:cubicBezTo>
                    <a:pt x="231" y="299"/>
                    <a:pt x="231" y="303"/>
                    <a:pt x="229" y="306"/>
                  </a:cubicBezTo>
                  <a:close/>
                  <a:moveTo>
                    <a:pt x="198" y="313"/>
                  </a:moveTo>
                  <a:cubicBezTo>
                    <a:pt x="221" y="313"/>
                    <a:pt x="221" y="313"/>
                    <a:pt x="221" y="313"/>
                  </a:cubicBezTo>
                  <a:cubicBezTo>
                    <a:pt x="225" y="313"/>
                    <a:pt x="229" y="311"/>
                    <a:pt x="231" y="307"/>
                  </a:cubicBezTo>
                  <a:cubicBezTo>
                    <a:pt x="217" y="332"/>
                    <a:pt x="217" y="332"/>
                    <a:pt x="217" y="332"/>
                  </a:cubicBezTo>
                  <a:cubicBezTo>
                    <a:pt x="215" y="334"/>
                    <a:pt x="212" y="336"/>
                    <a:pt x="210" y="336"/>
                  </a:cubicBezTo>
                  <a:cubicBezTo>
                    <a:pt x="198" y="336"/>
                    <a:pt x="198" y="336"/>
                    <a:pt x="198" y="336"/>
                  </a:cubicBezTo>
                  <a:cubicBezTo>
                    <a:pt x="198" y="344"/>
                    <a:pt x="198" y="344"/>
                    <a:pt x="198" y="344"/>
                  </a:cubicBezTo>
                  <a:cubicBezTo>
                    <a:pt x="186" y="324"/>
                    <a:pt x="186" y="324"/>
                    <a:pt x="186" y="324"/>
                  </a:cubicBezTo>
                  <a:cubicBezTo>
                    <a:pt x="198" y="304"/>
                    <a:pt x="198" y="304"/>
                    <a:pt x="198" y="304"/>
                  </a:cubicBezTo>
                  <a:cubicBezTo>
                    <a:pt x="198" y="313"/>
                    <a:pt x="198" y="313"/>
                    <a:pt x="198" y="313"/>
                  </a:cubicBezTo>
                  <a:close/>
                  <a:moveTo>
                    <a:pt x="0" y="436"/>
                  </a:moveTo>
                  <a:cubicBezTo>
                    <a:pt x="0" y="430"/>
                    <a:pt x="5" y="425"/>
                    <a:pt x="11" y="425"/>
                  </a:cubicBezTo>
                  <a:cubicBezTo>
                    <a:pt x="352" y="425"/>
                    <a:pt x="352" y="425"/>
                    <a:pt x="352" y="425"/>
                  </a:cubicBezTo>
                  <a:cubicBezTo>
                    <a:pt x="358" y="425"/>
                    <a:pt x="363" y="430"/>
                    <a:pt x="363" y="436"/>
                  </a:cubicBezTo>
                  <a:cubicBezTo>
                    <a:pt x="363" y="441"/>
                    <a:pt x="363" y="441"/>
                    <a:pt x="363" y="441"/>
                  </a:cubicBezTo>
                  <a:cubicBezTo>
                    <a:pt x="363" y="447"/>
                    <a:pt x="358" y="452"/>
                    <a:pt x="352" y="452"/>
                  </a:cubicBezTo>
                  <a:cubicBezTo>
                    <a:pt x="11" y="452"/>
                    <a:pt x="11" y="452"/>
                    <a:pt x="11" y="452"/>
                  </a:cubicBezTo>
                  <a:cubicBezTo>
                    <a:pt x="5" y="452"/>
                    <a:pt x="0" y="447"/>
                    <a:pt x="0" y="441"/>
                  </a:cubicBezTo>
                  <a:cubicBezTo>
                    <a:pt x="0" y="436"/>
                    <a:pt x="0" y="436"/>
                    <a:pt x="0" y="436"/>
                  </a:cubicBezTo>
                  <a:close/>
                  <a:moveTo>
                    <a:pt x="182" y="16"/>
                  </a:moveTo>
                  <a:cubicBezTo>
                    <a:pt x="158" y="16"/>
                    <a:pt x="139" y="34"/>
                    <a:pt x="139" y="58"/>
                  </a:cubicBezTo>
                  <a:cubicBezTo>
                    <a:pt x="139" y="61"/>
                    <a:pt x="139" y="61"/>
                    <a:pt x="139" y="61"/>
                  </a:cubicBezTo>
                  <a:cubicBezTo>
                    <a:pt x="134" y="62"/>
                    <a:pt x="129" y="63"/>
                    <a:pt x="124" y="64"/>
                  </a:cubicBezTo>
                  <a:cubicBezTo>
                    <a:pt x="124" y="58"/>
                    <a:pt x="124" y="58"/>
                    <a:pt x="124" y="58"/>
                  </a:cubicBezTo>
                  <a:cubicBezTo>
                    <a:pt x="124" y="26"/>
                    <a:pt x="150" y="0"/>
                    <a:pt x="182" y="0"/>
                  </a:cubicBezTo>
                  <a:cubicBezTo>
                    <a:pt x="214" y="0"/>
                    <a:pt x="240" y="26"/>
                    <a:pt x="240" y="58"/>
                  </a:cubicBezTo>
                  <a:cubicBezTo>
                    <a:pt x="240" y="64"/>
                    <a:pt x="240" y="64"/>
                    <a:pt x="240" y="64"/>
                  </a:cubicBezTo>
                  <a:cubicBezTo>
                    <a:pt x="234" y="63"/>
                    <a:pt x="229" y="62"/>
                    <a:pt x="224" y="61"/>
                  </a:cubicBezTo>
                  <a:cubicBezTo>
                    <a:pt x="224" y="58"/>
                    <a:pt x="224" y="58"/>
                    <a:pt x="224" y="58"/>
                  </a:cubicBezTo>
                  <a:cubicBezTo>
                    <a:pt x="224" y="34"/>
                    <a:pt x="205" y="16"/>
                    <a:pt x="182"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85" name="组合 84"/>
          <p:cNvGrpSpPr/>
          <p:nvPr/>
        </p:nvGrpSpPr>
        <p:grpSpPr>
          <a:xfrm>
            <a:off x="5703614" y="5150331"/>
            <a:ext cx="1144588" cy="1146175"/>
            <a:chOff x="4545013" y="419100"/>
            <a:chExt cx="1144588" cy="1146175"/>
          </a:xfrm>
        </p:grpSpPr>
        <p:sp>
          <p:nvSpPr>
            <p:cNvPr id="83" name="Freeform 7"/>
            <p:cNvSpPr/>
            <p:nvPr/>
          </p:nvSpPr>
          <p:spPr bwMode="auto">
            <a:xfrm>
              <a:off x="4545013" y="419100"/>
              <a:ext cx="1144588" cy="1146175"/>
            </a:xfrm>
            <a:custGeom>
              <a:avLst/>
              <a:gdLst>
                <a:gd name="T0" fmla="*/ 0 w 577"/>
                <a:gd name="T1" fmla="*/ 65 h 577"/>
                <a:gd name="T2" fmla="*/ 65 w 577"/>
                <a:gd name="T3" fmla="*/ 0 h 577"/>
                <a:gd name="T4" fmla="*/ 512 w 577"/>
                <a:gd name="T5" fmla="*/ 0 h 577"/>
                <a:gd name="T6" fmla="*/ 577 w 577"/>
                <a:gd name="T7" fmla="*/ 65 h 577"/>
                <a:gd name="T8" fmla="*/ 577 w 577"/>
                <a:gd name="T9" fmla="*/ 512 h 577"/>
                <a:gd name="T10" fmla="*/ 512 w 577"/>
                <a:gd name="T11" fmla="*/ 577 h 577"/>
                <a:gd name="T12" fmla="*/ 65 w 577"/>
                <a:gd name="T13" fmla="*/ 577 h 577"/>
                <a:gd name="T14" fmla="*/ 0 w 577"/>
                <a:gd name="T15" fmla="*/ 512 h 577"/>
                <a:gd name="T16" fmla="*/ 0 w 577"/>
                <a:gd name="T17" fmla="*/ 6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7" h="577">
                  <a:moveTo>
                    <a:pt x="0" y="65"/>
                  </a:moveTo>
                  <a:cubicBezTo>
                    <a:pt x="0" y="29"/>
                    <a:pt x="29" y="0"/>
                    <a:pt x="65" y="0"/>
                  </a:cubicBezTo>
                  <a:cubicBezTo>
                    <a:pt x="512" y="0"/>
                    <a:pt x="512" y="0"/>
                    <a:pt x="512" y="0"/>
                  </a:cubicBezTo>
                  <a:cubicBezTo>
                    <a:pt x="548" y="0"/>
                    <a:pt x="577" y="29"/>
                    <a:pt x="577" y="65"/>
                  </a:cubicBezTo>
                  <a:cubicBezTo>
                    <a:pt x="577" y="512"/>
                    <a:pt x="577" y="512"/>
                    <a:pt x="577" y="512"/>
                  </a:cubicBezTo>
                  <a:cubicBezTo>
                    <a:pt x="577" y="548"/>
                    <a:pt x="548" y="577"/>
                    <a:pt x="512" y="577"/>
                  </a:cubicBezTo>
                  <a:cubicBezTo>
                    <a:pt x="65" y="577"/>
                    <a:pt x="65" y="577"/>
                    <a:pt x="65" y="577"/>
                  </a:cubicBezTo>
                  <a:cubicBezTo>
                    <a:pt x="29" y="577"/>
                    <a:pt x="0" y="548"/>
                    <a:pt x="0" y="512"/>
                  </a:cubicBezTo>
                  <a:cubicBezTo>
                    <a:pt x="0" y="65"/>
                    <a:pt x="0" y="65"/>
                    <a:pt x="0" y="65"/>
                  </a:cubicBezTo>
                  <a:close/>
                </a:path>
              </a:pathLst>
            </a:custGeom>
            <a:solidFill>
              <a:srgbClr val="0079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4" name="Freeform 8"/>
            <p:cNvSpPr>
              <a:spLocks noEditPoints="1"/>
            </p:cNvSpPr>
            <p:nvPr/>
          </p:nvSpPr>
          <p:spPr bwMode="auto">
            <a:xfrm>
              <a:off x="4683126" y="569913"/>
              <a:ext cx="866775" cy="844550"/>
            </a:xfrm>
            <a:custGeom>
              <a:avLst/>
              <a:gdLst>
                <a:gd name="T0" fmla="*/ 291 w 436"/>
                <a:gd name="T1" fmla="*/ 285 h 425"/>
                <a:gd name="T2" fmla="*/ 291 w 436"/>
                <a:gd name="T3" fmla="*/ 285 h 425"/>
                <a:gd name="T4" fmla="*/ 291 w 436"/>
                <a:gd name="T5" fmla="*/ 285 h 425"/>
                <a:gd name="T6" fmla="*/ 291 w 436"/>
                <a:gd name="T7" fmla="*/ 285 h 425"/>
                <a:gd name="T8" fmla="*/ 291 w 436"/>
                <a:gd name="T9" fmla="*/ 285 h 425"/>
                <a:gd name="T10" fmla="*/ 291 w 436"/>
                <a:gd name="T11" fmla="*/ 285 h 425"/>
                <a:gd name="T12" fmla="*/ 291 w 436"/>
                <a:gd name="T13" fmla="*/ 285 h 425"/>
                <a:gd name="T14" fmla="*/ 291 w 436"/>
                <a:gd name="T15" fmla="*/ 285 h 425"/>
                <a:gd name="T16" fmla="*/ 291 w 436"/>
                <a:gd name="T17" fmla="*/ 285 h 425"/>
                <a:gd name="T18" fmla="*/ 291 w 436"/>
                <a:gd name="T19" fmla="*/ 285 h 425"/>
                <a:gd name="T20" fmla="*/ 291 w 436"/>
                <a:gd name="T21" fmla="*/ 285 h 425"/>
                <a:gd name="T22" fmla="*/ 291 w 436"/>
                <a:gd name="T23" fmla="*/ 247 h 425"/>
                <a:gd name="T24" fmla="*/ 291 w 436"/>
                <a:gd name="T25" fmla="*/ 425 h 425"/>
                <a:gd name="T26" fmla="*/ 342 w 436"/>
                <a:gd name="T27" fmla="*/ 387 h 425"/>
                <a:gd name="T28" fmla="*/ 436 w 436"/>
                <a:gd name="T29" fmla="*/ 259 h 425"/>
                <a:gd name="T30" fmla="*/ 291 w 436"/>
                <a:gd name="T31" fmla="*/ 285 h 425"/>
                <a:gd name="T32" fmla="*/ 291 w 436"/>
                <a:gd name="T33" fmla="*/ 285 h 425"/>
                <a:gd name="T34" fmla="*/ 291 w 436"/>
                <a:gd name="T35" fmla="*/ 285 h 425"/>
                <a:gd name="T36" fmla="*/ 291 w 436"/>
                <a:gd name="T37" fmla="*/ 285 h 425"/>
                <a:gd name="T38" fmla="*/ 291 w 436"/>
                <a:gd name="T39" fmla="*/ 285 h 425"/>
                <a:gd name="T40" fmla="*/ 291 w 436"/>
                <a:gd name="T41" fmla="*/ 285 h 425"/>
                <a:gd name="T42" fmla="*/ 291 w 436"/>
                <a:gd name="T43" fmla="*/ 285 h 425"/>
                <a:gd name="T44" fmla="*/ 291 w 436"/>
                <a:gd name="T45" fmla="*/ 285 h 425"/>
                <a:gd name="T46" fmla="*/ 291 w 436"/>
                <a:gd name="T47" fmla="*/ 285 h 425"/>
                <a:gd name="T48" fmla="*/ 291 w 436"/>
                <a:gd name="T49" fmla="*/ 285 h 425"/>
                <a:gd name="T50" fmla="*/ 428 w 436"/>
                <a:gd name="T51" fmla="*/ 213 h 425"/>
                <a:gd name="T52" fmla="*/ 294 w 436"/>
                <a:gd name="T53" fmla="*/ 185 h 425"/>
                <a:gd name="T54" fmla="*/ 393 w 436"/>
                <a:gd name="T55" fmla="*/ 274 h 425"/>
                <a:gd name="T56" fmla="*/ 74 w 436"/>
                <a:gd name="T57" fmla="*/ 110 h 425"/>
                <a:gd name="T58" fmla="*/ 241 w 436"/>
                <a:gd name="T59" fmla="*/ 26 h 425"/>
                <a:gd name="T60" fmla="*/ 158 w 436"/>
                <a:gd name="T61" fmla="*/ 0 h 425"/>
                <a:gd name="T62" fmla="*/ 74 w 436"/>
                <a:gd name="T63" fmla="*/ 110 h 425"/>
                <a:gd name="T64" fmla="*/ 285 w 436"/>
                <a:gd name="T65" fmla="*/ 10 h 425"/>
                <a:gd name="T66" fmla="*/ 226 w 436"/>
                <a:gd name="T67" fmla="*/ 72 h 425"/>
                <a:gd name="T68" fmla="*/ 217 w 436"/>
                <a:gd name="T69" fmla="*/ 132 h 425"/>
                <a:gd name="T70" fmla="*/ 371 w 436"/>
                <a:gd name="T71" fmla="*/ 43 h 425"/>
                <a:gd name="T72" fmla="*/ 320 w 436"/>
                <a:gd name="T73" fmla="*/ 31 h 425"/>
                <a:gd name="T74" fmla="*/ 115 w 436"/>
                <a:gd name="T75" fmla="*/ 388 h 425"/>
                <a:gd name="T76" fmla="*/ 206 w 436"/>
                <a:gd name="T77" fmla="*/ 286 h 425"/>
                <a:gd name="T78" fmla="*/ 80 w 436"/>
                <a:gd name="T79" fmla="*/ 327 h 425"/>
                <a:gd name="T80" fmla="*/ 121 w 436"/>
                <a:gd name="T81" fmla="*/ 233 h 425"/>
                <a:gd name="T82" fmla="*/ 103 w 436"/>
                <a:gd name="T83" fmla="*/ 163 h 425"/>
                <a:gd name="T84" fmla="*/ 33 w 436"/>
                <a:gd name="T85" fmla="*/ 182 h 425"/>
                <a:gd name="T86" fmla="*/ 7 w 436"/>
                <a:gd name="T87" fmla="*/ 262 h 425"/>
                <a:gd name="T88" fmla="*/ 71 w 436"/>
                <a:gd name="T89" fmla="*/ 32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6" h="425">
                  <a:moveTo>
                    <a:pt x="291" y="285"/>
                  </a:move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lose/>
                  <a:moveTo>
                    <a:pt x="291" y="285"/>
                  </a:move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lose/>
                  <a:moveTo>
                    <a:pt x="291" y="285"/>
                  </a:moveTo>
                  <a:cubicBezTo>
                    <a:pt x="291" y="285"/>
                    <a:pt x="291" y="285"/>
                    <a:pt x="291" y="285"/>
                  </a:cubicBezTo>
                  <a:cubicBezTo>
                    <a:pt x="291" y="285"/>
                    <a:pt x="291" y="285"/>
                    <a:pt x="291" y="285"/>
                  </a:cubicBezTo>
                  <a:cubicBezTo>
                    <a:pt x="291" y="285"/>
                    <a:pt x="291" y="285"/>
                    <a:pt x="291" y="285"/>
                  </a:cubicBezTo>
                  <a:cubicBezTo>
                    <a:pt x="291" y="285"/>
                    <a:pt x="291" y="285"/>
                    <a:pt x="291" y="285"/>
                  </a:cubicBezTo>
                  <a:close/>
                  <a:moveTo>
                    <a:pt x="291" y="285"/>
                  </a:moveTo>
                  <a:cubicBezTo>
                    <a:pt x="291" y="247"/>
                    <a:pt x="291" y="247"/>
                    <a:pt x="291" y="247"/>
                  </a:cubicBezTo>
                  <a:cubicBezTo>
                    <a:pt x="239" y="336"/>
                    <a:pt x="239" y="336"/>
                    <a:pt x="239" y="336"/>
                  </a:cubicBezTo>
                  <a:cubicBezTo>
                    <a:pt x="291" y="425"/>
                    <a:pt x="291" y="425"/>
                    <a:pt x="291" y="425"/>
                  </a:cubicBezTo>
                  <a:cubicBezTo>
                    <a:pt x="291" y="387"/>
                    <a:pt x="291" y="387"/>
                    <a:pt x="291" y="387"/>
                  </a:cubicBezTo>
                  <a:cubicBezTo>
                    <a:pt x="342" y="387"/>
                    <a:pt x="342" y="387"/>
                    <a:pt x="342" y="387"/>
                  </a:cubicBezTo>
                  <a:cubicBezTo>
                    <a:pt x="354" y="387"/>
                    <a:pt x="366" y="380"/>
                    <a:pt x="373" y="369"/>
                  </a:cubicBezTo>
                  <a:cubicBezTo>
                    <a:pt x="436" y="259"/>
                    <a:pt x="436" y="259"/>
                    <a:pt x="436" y="259"/>
                  </a:cubicBezTo>
                  <a:cubicBezTo>
                    <a:pt x="427" y="275"/>
                    <a:pt x="410" y="285"/>
                    <a:pt x="3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ubicBezTo>
                    <a:pt x="291" y="285"/>
                    <a:pt x="291" y="285"/>
                    <a:pt x="291" y="285"/>
                  </a:cubicBezTo>
                  <a:close/>
                  <a:moveTo>
                    <a:pt x="428" y="254"/>
                  </a:moveTo>
                  <a:cubicBezTo>
                    <a:pt x="435" y="241"/>
                    <a:pt x="435" y="226"/>
                    <a:pt x="428" y="213"/>
                  </a:cubicBezTo>
                  <a:cubicBezTo>
                    <a:pt x="428" y="213"/>
                    <a:pt x="402" y="169"/>
                    <a:pt x="382" y="134"/>
                  </a:cubicBezTo>
                  <a:cubicBezTo>
                    <a:pt x="294" y="185"/>
                    <a:pt x="294" y="185"/>
                    <a:pt x="294" y="185"/>
                  </a:cubicBezTo>
                  <a:cubicBezTo>
                    <a:pt x="345" y="274"/>
                    <a:pt x="345" y="274"/>
                    <a:pt x="345" y="274"/>
                  </a:cubicBezTo>
                  <a:cubicBezTo>
                    <a:pt x="369" y="274"/>
                    <a:pt x="393" y="274"/>
                    <a:pt x="393" y="274"/>
                  </a:cubicBezTo>
                  <a:cubicBezTo>
                    <a:pt x="407" y="274"/>
                    <a:pt x="421" y="267"/>
                    <a:pt x="428" y="254"/>
                  </a:cubicBezTo>
                  <a:close/>
                  <a:moveTo>
                    <a:pt x="74" y="110"/>
                  </a:moveTo>
                  <a:cubicBezTo>
                    <a:pt x="162" y="162"/>
                    <a:pt x="162" y="162"/>
                    <a:pt x="162" y="162"/>
                  </a:cubicBezTo>
                  <a:cubicBezTo>
                    <a:pt x="162" y="162"/>
                    <a:pt x="229" y="46"/>
                    <a:pt x="241" y="26"/>
                  </a:cubicBezTo>
                  <a:cubicBezTo>
                    <a:pt x="250" y="10"/>
                    <a:pt x="266" y="0"/>
                    <a:pt x="285" y="0"/>
                  </a:cubicBezTo>
                  <a:cubicBezTo>
                    <a:pt x="158" y="0"/>
                    <a:pt x="158" y="0"/>
                    <a:pt x="158" y="0"/>
                  </a:cubicBezTo>
                  <a:cubicBezTo>
                    <a:pt x="145" y="0"/>
                    <a:pt x="134" y="7"/>
                    <a:pt x="127" y="18"/>
                  </a:cubicBezTo>
                  <a:cubicBezTo>
                    <a:pt x="116" y="36"/>
                    <a:pt x="74" y="110"/>
                    <a:pt x="74" y="110"/>
                  </a:cubicBezTo>
                  <a:close/>
                  <a:moveTo>
                    <a:pt x="320" y="31"/>
                  </a:moveTo>
                  <a:cubicBezTo>
                    <a:pt x="312" y="18"/>
                    <a:pt x="299" y="10"/>
                    <a:pt x="285" y="10"/>
                  </a:cubicBezTo>
                  <a:cubicBezTo>
                    <a:pt x="270" y="10"/>
                    <a:pt x="257" y="18"/>
                    <a:pt x="250" y="31"/>
                  </a:cubicBezTo>
                  <a:cubicBezTo>
                    <a:pt x="250" y="31"/>
                    <a:pt x="238" y="51"/>
                    <a:pt x="226" y="72"/>
                  </a:cubicBezTo>
                  <a:cubicBezTo>
                    <a:pt x="250" y="113"/>
                    <a:pt x="250" y="113"/>
                    <a:pt x="250" y="113"/>
                  </a:cubicBezTo>
                  <a:cubicBezTo>
                    <a:pt x="217" y="132"/>
                    <a:pt x="217" y="132"/>
                    <a:pt x="217" y="132"/>
                  </a:cubicBezTo>
                  <a:cubicBezTo>
                    <a:pt x="319" y="132"/>
                    <a:pt x="319" y="132"/>
                    <a:pt x="319" y="132"/>
                  </a:cubicBezTo>
                  <a:cubicBezTo>
                    <a:pt x="371" y="43"/>
                    <a:pt x="371" y="43"/>
                    <a:pt x="371" y="43"/>
                  </a:cubicBezTo>
                  <a:cubicBezTo>
                    <a:pt x="338" y="62"/>
                    <a:pt x="338" y="62"/>
                    <a:pt x="338" y="62"/>
                  </a:cubicBezTo>
                  <a:cubicBezTo>
                    <a:pt x="338" y="62"/>
                    <a:pt x="325" y="40"/>
                    <a:pt x="320" y="31"/>
                  </a:cubicBezTo>
                  <a:close/>
                  <a:moveTo>
                    <a:pt x="79" y="368"/>
                  </a:moveTo>
                  <a:cubicBezTo>
                    <a:pt x="87" y="380"/>
                    <a:pt x="100" y="388"/>
                    <a:pt x="115" y="388"/>
                  </a:cubicBezTo>
                  <a:cubicBezTo>
                    <a:pt x="115" y="388"/>
                    <a:pt x="166" y="388"/>
                    <a:pt x="206" y="388"/>
                  </a:cubicBezTo>
                  <a:cubicBezTo>
                    <a:pt x="206" y="286"/>
                    <a:pt x="206" y="286"/>
                    <a:pt x="206" y="286"/>
                  </a:cubicBezTo>
                  <a:cubicBezTo>
                    <a:pt x="103" y="286"/>
                    <a:pt x="103" y="286"/>
                    <a:pt x="103" y="286"/>
                  </a:cubicBezTo>
                  <a:cubicBezTo>
                    <a:pt x="91" y="307"/>
                    <a:pt x="80" y="327"/>
                    <a:pt x="80" y="327"/>
                  </a:cubicBezTo>
                  <a:cubicBezTo>
                    <a:pt x="72" y="340"/>
                    <a:pt x="72" y="355"/>
                    <a:pt x="79" y="368"/>
                  </a:cubicBezTo>
                  <a:close/>
                  <a:moveTo>
                    <a:pt x="121" y="233"/>
                  </a:moveTo>
                  <a:cubicBezTo>
                    <a:pt x="154" y="252"/>
                    <a:pt x="154" y="252"/>
                    <a:pt x="154" y="252"/>
                  </a:cubicBezTo>
                  <a:cubicBezTo>
                    <a:pt x="103" y="163"/>
                    <a:pt x="103" y="163"/>
                    <a:pt x="103" y="163"/>
                  </a:cubicBezTo>
                  <a:cubicBezTo>
                    <a:pt x="0" y="163"/>
                    <a:pt x="0" y="163"/>
                    <a:pt x="0" y="163"/>
                  </a:cubicBezTo>
                  <a:cubicBezTo>
                    <a:pt x="33" y="182"/>
                    <a:pt x="33" y="182"/>
                    <a:pt x="33" y="182"/>
                  </a:cubicBezTo>
                  <a:cubicBezTo>
                    <a:pt x="8" y="227"/>
                    <a:pt x="8" y="227"/>
                    <a:pt x="8" y="227"/>
                  </a:cubicBezTo>
                  <a:cubicBezTo>
                    <a:pt x="1" y="237"/>
                    <a:pt x="1" y="251"/>
                    <a:pt x="7" y="262"/>
                  </a:cubicBezTo>
                  <a:cubicBezTo>
                    <a:pt x="71" y="372"/>
                    <a:pt x="71" y="372"/>
                    <a:pt x="71" y="372"/>
                  </a:cubicBezTo>
                  <a:cubicBezTo>
                    <a:pt x="62" y="356"/>
                    <a:pt x="62" y="336"/>
                    <a:pt x="71" y="320"/>
                  </a:cubicBezTo>
                  <a:cubicBezTo>
                    <a:pt x="121" y="233"/>
                    <a:pt x="121" y="233"/>
                    <a:pt x="121" y="2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0" name="文本框 109"/>
          <p:cNvSpPr txBox="1"/>
          <p:nvPr/>
        </p:nvSpPr>
        <p:spPr>
          <a:xfrm>
            <a:off x="8735033" y="1909467"/>
            <a:ext cx="1069536" cy="521977"/>
          </a:xfrm>
          <a:custGeom>
            <a:avLst/>
            <a:gdLst/>
            <a:ahLst/>
            <a:cxnLst/>
            <a:rect l="l" t="t" r="r" b="b"/>
            <a:pathLst>
              <a:path w="513088" h="250408">
                <a:moveTo>
                  <a:pt x="156592" y="111328"/>
                </a:moveTo>
                <a:cubicBezTo>
                  <a:pt x="156316" y="111420"/>
                  <a:pt x="156362" y="111927"/>
                  <a:pt x="156731" y="112848"/>
                </a:cubicBezTo>
                <a:cubicBezTo>
                  <a:pt x="157283" y="114137"/>
                  <a:pt x="158112" y="114781"/>
                  <a:pt x="159217" y="114781"/>
                </a:cubicBezTo>
                <a:cubicBezTo>
                  <a:pt x="160321" y="114781"/>
                  <a:pt x="160874" y="114413"/>
                  <a:pt x="160874" y="113676"/>
                </a:cubicBezTo>
                <a:cubicBezTo>
                  <a:pt x="160690" y="112940"/>
                  <a:pt x="160045" y="112387"/>
                  <a:pt x="158940" y="112019"/>
                </a:cubicBezTo>
                <a:cubicBezTo>
                  <a:pt x="157651" y="111466"/>
                  <a:pt x="156869" y="111236"/>
                  <a:pt x="156592" y="111328"/>
                </a:cubicBezTo>
                <a:close/>
                <a:moveTo>
                  <a:pt x="402087" y="66580"/>
                </a:moveTo>
                <a:cubicBezTo>
                  <a:pt x="401581" y="66672"/>
                  <a:pt x="400821" y="67178"/>
                  <a:pt x="399808" y="68099"/>
                </a:cubicBezTo>
                <a:cubicBezTo>
                  <a:pt x="399808" y="68099"/>
                  <a:pt x="399624" y="68283"/>
                  <a:pt x="399256" y="68652"/>
                </a:cubicBezTo>
                <a:cubicBezTo>
                  <a:pt x="398151" y="69941"/>
                  <a:pt x="394468" y="72933"/>
                  <a:pt x="388207" y="77629"/>
                </a:cubicBezTo>
                <a:cubicBezTo>
                  <a:pt x="381946" y="82325"/>
                  <a:pt x="378815" y="85041"/>
                  <a:pt x="378815" y="85778"/>
                </a:cubicBezTo>
                <a:cubicBezTo>
                  <a:pt x="378815" y="86514"/>
                  <a:pt x="378355" y="86652"/>
                  <a:pt x="377434" y="86192"/>
                </a:cubicBezTo>
                <a:cubicBezTo>
                  <a:pt x="376513" y="85731"/>
                  <a:pt x="375593" y="86422"/>
                  <a:pt x="374672" y="88264"/>
                </a:cubicBezTo>
                <a:cubicBezTo>
                  <a:pt x="373751" y="90105"/>
                  <a:pt x="372692" y="91026"/>
                  <a:pt x="371495" y="91026"/>
                </a:cubicBezTo>
                <a:cubicBezTo>
                  <a:pt x="370298" y="91026"/>
                  <a:pt x="368549" y="92269"/>
                  <a:pt x="366247" y="94755"/>
                </a:cubicBezTo>
                <a:cubicBezTo>
                  <a:pt x="363945" y="97241"/>
                  <a:pt x="361782" y="99220"/>
                  <a:pt x="359756" y="100694"/>
                </a:cubicBezTo>
                <a:lnTo>
                  <a:pt x="356717" y="102903"/>
                </a:lnTo>
                <a:lnTo>
                  <a:pt x="360584" y="110638"/>
                </a:lnTo>
                <a:cubicBezTo>
                  <a:pt x="363163" y="115794"/>
                  <a:pt x="364544" y="118464"/>
                  <a:pt x="364728" y="118648"/>
                </a:cubicBezTo>
                <a:cubicBezTo>
                  <a:pt x="365096" y="119201"/>
                  <a:pt x="365971" y="119017"/>
                  <a:pt x="367352" y="118096"/>
                </a:cubicBezTo>
                <a:cubicBezTo>
                  <a:pt x="368733" y="117175"/>
                  <a:pt x="370529" y="115702"/>
                  <a:pt x="372738" y="113676"/>
                </a:cubicBezTo>
                <a:cubicBezTo>
                  <a:pt x="374948" y="111651"/>
                  <a:pt x="377250" y="109349"/>
                  <a:pt x="379644" y="106771"/>
                </a:cubicBezTo>
                <a:cubicBezTo>
                  <a:pt x="387747" y="97931"/>
                  <a:pt x="391245" y="92683"/>
                  <a:pt x="390141" y="91026"/>
                </a:cubicBezTo>
                <a:cubicBezTo>
                  <a:pt x="389588" y="90105"/>
                  <a:pt x="390463" y="87987"/>
                  <a:pt x="392765" y="84673"/>
                </a:cubicBezTo>
                <a:cubicBezTo>
                  <a:pt x="395067" y="81358"/>
                  <a:pt x="396217" y="79010"/>
                  <a:pt x="396217" y="77629"/>
                </a:cubicBezTo>
                <a:cubicBezTo>
                  <a:pt x="396217" y="76248"/>
                  <a:pt x="397322" y="74314"/>
                  <a:pt x="399532" y="71828"/>
                </a:cubicBezTo>
                <a:cubicBezTo>
                  <a:pt x="401742" y="69342"/>
                  <a:pt x="402847" y="67915"/>
                  <a:pt x="402847" y="67547"/>
                </a:cubicBezTo>
                <a:cubicBezTo>
                  <a:pt x="402847" y="66810"/>
                  <a:pt x="402594" y="66488"/>
                  <a:pt x="402087" y="66580"/>
                </a:cubicBezTo>
                <a:close/>
                <a:moveTo>
                  <a:pt x="156178" y="60365"/>
                </a:moveTo>
                <a:cubicBezTo>
                  <a:pt x="155073" y="60917"/>
                  <a:pt x="152219" y="62390"/>
                  <a:pt x="147615" y="64784"/>
                </a:cubicBezTo>
                <a:cubicBezTo>
                  <a:pt x="143195" y="67363"/>
                  <a:pt x="140617" y="69066"/>
                  <a:pt x="139881" y="69895"/>
                </a:cubicBezTo>
                <a:cubicBezTo>
                  <a:pt x="139144" y="70723"/>
                  <a:pt x="138684" y="72427"/>
                  <a:pt x="138500" y="75005"/>
                </a:cubicBezTo>
                <a:cubicBezTo>
                  <a:pt x="138315" y="77583"/>
                  <a:pt x="138315" y="79056"/>
                  <a:pt x="138500" y="79424"/>
                </a:cubicBezTo>
                <a:cubicBezTo>
                  <a:pt x="138684" y="79793"/>
                  <a:pt x="139605" y="79885"/>
                  <a:pt x="141262" y="79701"/>
                </a:cubicBezTo>
                <a:cubicBezTo>
                  <a:pt x="143840" y="79148"/>
                  <a:pt x="146510" y="78319"/>
                  <a:pt x="149272" y="77215"/>
                </a:cubicBezTo>
                <a:cubicBezTo>
                  <a:pt x="152035" y="76110"/>
                  <a:pt x="153784" y="75005"/>
                  <a:pt x="154521" y="73900"/>
                </a:cubicBezTo>
                <a:cubicBezTo>
                  <a:pt x="156362" y="71690"/>
                  <a:pt x="156731" y="70677"/>
                  <a:pt x="155626" y="70861"/>
                </a:cubicBezTo>
                <a:cubicBezTo>
                  <a:pt x="155441" y="70861"/>
                  <a:pt x="155165" y="70953"/>
                  <a:pt x="154797" y="71138"/>
                </a:cubicBezTo>
                <a:cubicBezTo>
                  <a:pt x="153692" y="71874"/>
                  <a:pt x="153508" y="71414"/>
                  <a:pt x="154244" y="69756"/>
                </a:cubicBezTo>
                <a:cubicBezTo>
                  <a:pt x="154613" y="69020"/>
                  <a:pt x="155257" y="68007"/>
                  <a:pt x="156178" y="66718"/>
                </a:cubicBezTo>
                <a:cubicBezTo>
                  <a:pt x="157651" y="63956"/>
                  <a:pt x="158388" y="62114"/>
                  <a:pt x="158388" y="61193"/>
                </a:cubicBezTo>
                <a:cubicBezTo>
                  <a:pt x="158388" y="60089"/>
                  <a:pt x="157651" y="59812"/>
                  <a:pt x="156178" y="60365"/>
                </a:cubicBezTo>
                <a:close/>
                <a:moveTo>
                  <a:pt x="368319" y="60089"/>
                </a:moveTo>
                <a:cubicBezTo>
                  <a:pt x="367398" y="60089"/>
                  <a:pt x="366615" y="60549"/>
                  <a:pt x="365971" y="61470"/>
                </a:cubicBezTo>
                <a:cubicBezTo>
                  <a:pt x="365326" y="62390"/>
                  <a:pt x="365188" y="63035"/>
                  <a:pt x="365557" y="63403"/>
                </a:cubicBezTo>
                <a:cubicBezTo>
                  <a:pt x="365925" y="63772"/>
                  <a:pt x="366707" y="63311"/>
                  <a:pt x="367904" y="62022"/>
                </a:cubicBezTo>
                <a:cubicBezTo>
                  <a:pt x="369101" y="60733"/>
                  <a:pt x="369240" y="60089"/>
                  <a:pt x="368319" y="60089"/>
                </a:cubicBezTo>
                <a:close/>
                <a:moveTo>
                  <a:pt x="382406" y="49592"/>
                </a:moveTo>
                <a:cubicBezTo>
                  <a:pt x="382406" y="49224"/>
                  <a:pt x="381393" y="49776"/>
                  <a:pt x="379368" y="51249"/>
                </a:cubicBezTo>
                <a:cubicBezTo>
                  <a:pt x="377526" y="52538"/>
                  <a:pt x="376882" y="53413"/>
                  <a:pt x="377434" y="53874"/>
                </a:cubicBezTo>
                <a:cubicBezTo>
                  <a:pt x="377987" y="54334"/>
                  <a:pt x="379092" y="53735"/>
                  <a:pt x="380749" y="52078"/>
                </a:cubicBezTo>
                <a:cubicBezTo>
                  <a:pt x="382038" y="50605"/>
                  <a:pt x="382590" y="49776"/>
                  <a:pt x="382406" y="49592"/>
                </a:cubicBezTo>
                <a:close/>
                <a:moveTo>
                  <a:pt x="139190" y="47106"/>
                </a:moveTo>
                <a:cubicBezTo>
                  <a:pt x="138730" y="46738"/>
                  <a:pt x="138223" y="46830"/>
                  <a:pt x="137671" y="47382"/>
                </a:cubicBezTo>
                <a:cubicBezTo>
                  <a:pt x="137118" y="47935"/>
                  <a:pt x="136842" y="48579"/>
                  <a:pt x="136842" y="49316"/>
                </a:cubicBezTo>
                <a:cubicBezTo>
                  <a:pt x="136842" y="50052"/>
                  <a:pt x="137349" y="49960"/>
                  <a:pt x="138361" y="49040"/>
                </a:cubicBezTo>
                <a:cubicBezTo>
                  <a:pt x="139374" y="48119"/>
                  <a:pt x="139651" y="47474"/>
                  <a:pt x="139190" y="47106"/>
                </a:cubicBezTo>
                <a:close/>
                <a:moveTo>
                  <a:pt x="158664" y="41858"/>
                </a:moveTo>
                <a:cubicBezTo>
                  <a:pt x="155718" y="41858"/>
                  <a:pt x="152449" y="42502"/>
                  <a:pt x="148858" y="43791"/>
                </a:cubicBezTo>
                <a:cubicBezTo>
                  <a:pt x="145267" y="45080"/>
                  <a:pt x="143011" y="45817"/>
                  <a:pt x="142091" y="46001"/>
                </a:cubicBezTo>
                <a:cubicBezTo>
                  <a:pt x="141170" y="46185"/>
                  <a:pt x="140663" y="47290"/>
                  <a:pt x="140571" y="49316"/>
                </a:cubicBezTo>
                <a:cubicBezTo>
                  <a:pt x="140479" y="51341"/>
                  <a:pt x="140802" y="52538"/>
                  <a:pt x="141538" y="52907"/>
                </a:cubicBezTo>
                <a:cubicBezTo>
                  <a:pt x="142275" y="53459"/>
                  <a:pt x="143794" y="53275"/>
                  <a:pt x="146096" y="52354"/>
                </a:cubicBezTo>
                <a:cubicBezTo>
                  <a:pt x="148398" y="51434"/>
                  <a:pt x="151574" y="50881"/>
                  <a:pt x="155626" y="50697"/>
                </a:cubicBezTo>
                <a:cubicBezTo>
                  <a:pt x="158388" y="50513"/>
                  <a:pt x="160091" y="50237"/>
                  <a:pt x="160736" y="49868"/>
                </a:cubicBezTo>
                <a:cubicBezTo>
                  <a:pt x="161380" y="49500"/>
                  <a:pt x="161887" y="48257"/>
                  <a:pt x="162255" y="46139"/>
                </a:cubicBezTo>
                <a:cubicBezTo>
                  <a:pt x="162623" y="44022"/>
                  <a:pt x="162623" y="42732"/>
                  <a:pt x="162255" y="42272"/>
                </a:cubicBezTo>
                <a:cubicBezTo>
                  <a:pt x="161887" y="41812"/>
                  <a:pt x="160690" y="41674"/>
                  <a:pt x="158664" y="41858"/>
                </a:cubicBezTo>
                <a:close/>
                <a:moveTo>
                  <a:pt x="30496" y="14788"/>
                </a:moveTo>
                <a:cubicBezTo>
                  <a:pt x="33258" y="15340"/>
                  <a:pt x="35560" y="16261"/>
                  <a:pt x="37401" y="17550"/>
                </a:cubicBezTo>
                <a:cubicBezTo>
                  <a:pt x="39611" y="19207"/>
                  <a:pt x="42834" y="20865"/>
                  <a:pt x="47069" y="22522"/>
                </a:cubicBezTo>
                <a:cubicBezTo>
                  <a:pt x="55540" y="25837"/>
                  <a:pt x="62630" y="29336"/>
                  <a:pt x="68338" y="33019"/>
                </a:cubicBezTo>
                <a:cubicBezTo>
                  <a:pt x="74047" y="36702"/>
                  <a:pt x="76993" y="39740"/>
                  <a:pt x="77178" y="42134"/>
                </a:cubicBezTo>
                <a:cubicBezTo>
                  <a:pt x="77546" y="44896"/>
                  <a:pt x="76395" y="47474"/>
                  <a:pt x="73725" y="49868"/>
                </a:cubicBezTo>
                <a:cubicBezTo>
                  <a:pt x="71055" y="52262"/>
                  <a:pt x="68154" y="53275"/>
                  <a:pt x="65024" y="52907"/>
                </a:cubicBezTo>
                <a:cubicBezTo>
                  <a:pt x="55632" y="51618"/>
                  <a:pt x="49555" y="50237"/>
                  <a:pt x="46793" y="48763"/>
                </a:cubicBezTo>
                <a:cubicBezTo>
                  <a:pt x="45504" y="48027"/>
                  <a:pt x="44215" y="48257"/>
                  <a:pt x="42926" y="49454"/>
                </a:cubicBezTo>
                <a:cubicBezTo>
                  <a:pt x="41637" y="50651"/>
                  <a:pt x="40624" y="51249"/>
                  <a:pt x="39887" y="51249"/>
                </a:cubicBezTo>
                <a:cubicBezTo>
                  <a:pt x="39151" y="51249"/>
                  <a:pt x="35974" y="54104"/>
                  <a:pt x="30358" y="59812"/>
                </a:cubicBezTo>
                <a:cubicBezTo>
                  <a:pt x="24741" y="65521"/>
                  <a:pt x="21933" y="68836"/>
                  <a:pt x="21933" y="69756"/>
                </a:cubicBezTo>
                <a:cubicBezTo>
                  <a:pt x="21933" y="70309"/>
                  <a:pt x="20552" y="72519"/>
                  <a:pt x="17789" y="76386"/>
                </a:cubicBezTo>
                <a:cubicBezTo>
                  <a:pt x="13738" y="81910"/>
                  <a:pt x="12817" y="84673"/>
                  <a:pt x="15027" y="84673"/>
                </a:cubicBezTo>
                <a:cubicBezTo>
                  <a:pt x="15948" y="84673"/>
                  <a:pt x="20229" y="82601"/>
                  <a:pt x="27872" y="78458"/>
                </a:cubicBezTo>
                <a:cubicBezTo>
                  <a:pt x="35514" y="74314"/>
                  <a:pt x="39519" y="71966"/>
                  <a:pt x="39887" y="71414"/>
                </a:cubicBezTo>
                <a:cubicBezTo>
                  <a:pt x="40071" y="70677"/>
                  <a:pt x="41545" y="70401"/>
                  <a:pt x="44307" y="70585"/>
                </a:cubicBezTo>
                <a:cubicBezTo>
                  <a:pt x="47069" y="70769"/>
                  <a:pt x="49739" y="71322"/>
                  <a:pt x="52317" y="72243"/>
                </a:cubicBezTo>
                <a:cubicBezTo>
                  <a:pt x="57658" y="73900"/>
                  <a:pt x="60420" y="77399"/>
                  <a:pt x="60604" y="82739"/>
                </a:cubicBezTo>
                <a:cubicBezTo>
                  <a:pt x="60604" y="85870"/>
                  <a:pt x="60282" y="91716"/>
                  <a:pt x="59637" y="100279"/>
                </a:cubicBezTo>
                <a:cubicBezTo>
                  <a:pt x="58993" y="108842"/>
                  <a:pt x="58394" y="115242"/>
                  <a:pt x="57842" y="119477"/>
                </a:cubicBezTo>
                <a:cubicBezTo>
                  <a:pt x="56921" y="125554"/>
                  <a:pt x="55908" y="134485"/>
                  <a:pt x="54803" y="146271"/>
                </a:cubicBezTo>
                <a:cubicBezTo>
                  <a:pt x="54251" y="154005"/>
                  <a:pt x="54343" y="157872"/>
                  <a:pt x="55080" y="157872"/>
                </a:cubicBezTo>
                <a:cubicBezTo>
                  <a:pt x="55816" y="157872"/>
                  <a:pt x="58302" y="154373"/>
                  <a:pt x="62538" y="147376"/>
                </a:cubicBezTo>
                <a:cubicBezTo>
                  <a:pt x="66221" y="141667"/>
                  <a:pt x="68431" y="138813"/>
                  <a:pt x="69167" y="138813"/>
                </a:cubicBezTo>
                <a:cubicBezTo>
                  <a:pt x="69535" y="138629"/>
                  <a:pt x="69812" y="138997"/>
                  <a:pt x="69996" y="139918"/>
                </a:cubicBezTo>
                <a:cubicBezTo>
                  <a:pt x="70548" y="141943"/>
                  <a:pt x="70548" y="143324"/>
                  <a:pt x="69996" y="144061"/>
                </a:cubicBezTo>
                <a:cubicBezTo>
                  <a:pt x="69443" y="144798"/>
                  <a:pt x="68431" y="148389"/>
                  <a:pt x="66957" y="154834"/>
                </a:cubicBezTo>
                <a:cubicBezTo>
                  <a:pt x="65484" y="161279"/>
                  <a:pt x="64425" y="165284"/>
                  <a:pt x="63781" y="166850"/>
                </a:cubicBezTo>
                <a:cubicBezTo>
                  <a:pt x="63136" y="168415"/>
                  <a:pt x="62400" y="171407"/>
                  <a:pt x="61571" y="175827"/>
                </a:cubicBezTo>
                <a:cubicBezTo>
                  <a:pt x="60742" y="180246"/>
                  <a:pt x="59729" y="184298"/>
                  <a:pt x="58532" y="187981"/>
                </a:cubicBezTo>
                <a:cubicBezTo>
                  <a:pt x="57336" y="191664"/>
                  <a:pt x="56599" y="195623"/>
                  <a:pt x="56323" y="199858"/>
                </a:cubicBezTo>
                <a:cubicBezTo>
                  <a:pt x="56046" y="204094"/>
                  <a:pt x="55540" y="206856"/>
                  <a:pt x="54803" y="208145"/>
                </a:cubicBezTo>
                <a:cubicBezTo>
                  <a:pt x="54435" y="208882"/>
                  <a:pt x="53606" y="209572"/>
                  <a:pt x="52317" y="210217"/>
                </a:cubicBezTo>
                <a:cubicBezTo>
                  <a:pt x="51028" y="210861"/>
                  <a:pt x="49877" y="211230"/>
                  <a:pt x="48865" y="211322"/>
                </a:cubicBezTo>
                <a:cubicBezTo>
                  <a:pt x="47852" y="211414"/>
                  <a:pt x="47253" y="211184"/>
                  <a:pt x="47069" y="210631"/>
                </a:cubicBezTo>
                <a:cubicBezTo>
                  <a:pt x="47069" y="209895"/>
                  <a:pt x="45872" y="209296"/>
                  <a:pt x="43478" y="208836"/>
                </a:cubicBezTo>
                <a:cubicBezTo>
                  <a:pt x="41084" y="208375"/>
                  <a:pt x="39887" y="207593"/>
                  <a:pt x="39887" y="206488"/>
                </a:cubicBezTo>
                <a:cubicBezTo>
                  <a:pt x="39887" y="205383"/>
                  <a:pt x="39289" y="204278"/>
                  <a:pt x="38092" y="203173"/>
                </a:cubicBezTo>
                <a:cubicBezTo>
                  <a:pt x="36895" y="202068"/>
                  <a:pt x="35560" y="200135"/>
                  <a:pt x="34087" y="197372"/>
                </a:cubicBezTo>
                <a:cubicBezTo>
                  <a:pt x="32613" y="194610"/>
                  <a:pt x="30956" y="192308"/>
                  <a:pt x="29115" y="190467"/>
                </a:cubicBezTo>
                <a:lnTo>
                  <a:pt x="26629" y="187705"/>
                </a:lnTo>
                <a:lnTo>
                  <a:pt x="28562" y="173893"/>
                </a:lnTo>
                <a:cubicBezTo>
                  <a:pt x="29851" y="164686"/>
                  <a:pt x="30312" y="159898"/>
                  <a:pt x="29943" y="159530"/>
                </a:cubicBezTo>
                <a:cubicBezTo>
                  <a:pt x="29575" y="159161"/>
                  <a:pt x="29759" y="157688"/>
                  <a:pt x="30496" y="155110"/>
                </a:cubicBezTo>
                <a:cubicBezTo>
                  <a:pt x="31232" y="152532"/>
                  <a:pt x="31969" y="148665"/>
                  <a:pt x="32705" y="143509"/>
                </a:cubicBezTo>
                <a:cubicBezTo>
                  <a:pt x="34915" y="129513"/>
                  <a:pt x="37770" y="114413"/>
                  <a:pt x="41268" y="98208"/>
                </a:cubicBezTo>
                <a:cubicBezTo>
                  <a:pt x="42742" y="90658"/>
                  <a:pt x="43478" y="86698"/>
                  <a:pt x="43478" y="86330"/>
                </a:cubicBezTo>
                <a:cubicBezTo>
                  <a:pt x="43478" y="86330"/>
                  <a:pt x="43386" y="86330"/>
                  <a:pt x="43202" y="86330"/>
                </a:cubicBezTo>
                <a:cubicBezTo>
                  <a:pt x="43018" y="86330"/>
                  <a:pt x="42650" y="86514"/>
                  <a:pt x="42097" y="86882"/>
                </a:cubicBezTo>
                <a:cubicBezTo>
                  <a:pt x="41545" y="87251"/>
                  <a:pt x="40762" y="87711"/>
                  <a:pt x="39749" y="88264"/>
                </a:cubicBezTo>
                <a:cubicBezTo>
                  <a:pt x="38736" y="88816"/>
                  <a:pt x="37401" y="89645"/>
                  <a:pt x="35744" y="90750"/>
                </a:cubicBezTo>
                <a:cubicBezTo>
                  <a:pt x="33350" y="92223"/>
                  <a:pt x="29989" y="94018"/>
                  <a:pt x="25662" y="96136"/>
                </a:cubicBezTo>
                <a:cubicBezTo>
                  <a:pt x="21334" y="98254"/>
                  <a:pt x="18434" y="99681"/>
                  <a:pt x="16961" y="100417"/>
                </a:cubicBezTo>
                <a:cubicBezTo>
                  <a:pt x="15487" y="101154"/>
                  <a:pt x="13001" y="101430"/>
                  <a:pt x="9503" y="101246"/>
                </a:cubicBezTo>
                <a:cubicBezTo>
                  <a:pt x="6924" y="101246"/>
                  <a:pt x="5221" y="101016"/>
                  <a:pt x="4392" y="100556"/>
                </a:cubicBezTo>
                <a:cubicBezTo>
                  <a:pt x="3564" y="100095"/>
                  <a:pt x="2689" y="98852"/>
                  <a:pt x="1768" y="96827"/>
                </a:cubicBezTo>
                <a:cubicBezTo>
                  <a:pt x="295" y="93880"/>
                  <a:pt x="-257" y="90934"/>
                  <a:pt x="111" y="87987"/>
                </a:cubicBezTo>
                <a:cubicBezTo>
                  <a:pt x="479" y="85041"/>
                  <a:pt x="1768" y="82647"/>
                  <a:pt x="3978" y="80805"/>
                </a:cubicBezTo>
                <a:cubicBezTo>
                  <a:pt x="6004" y="79148"/>
                  <a:pt x="10331" y="74729"/>
                  <a:pt x="16961" y="67547"/>
                </a:cubicBezTo>
                <a:cubicBezTo>
                  <a:pt x="23590" y="60365"/>
                  <a:pt x="27595" y="55991"/>
                  <a:pt x="28976" y="54426"/>
                </a:cubicBezTo>
                <a:cubicBezTo>
                  <a:pt x="30358" y="52861"/>
                  <a:pt x="31969" y="50605"/>
                  <a:pt x="33810" y="47658"/>
                </a:cubicBezTo>
                <a:cubicBezTo>
                  <a:pt x="35468" y="45080"/>
                  <a:pt x="36388" y="43423"/>
                  <a:pt x="36573" y="42686"/>
                </a:cubicBezTo>
                <a:cubicBezTo>
                  <a:pt x="36757" y="41950"/>
                  <a:pt x="36296" y="40845"/>
                  <a:pt x="35191" y="39372"/>
                </a:cubicBezTo>
                <a:cubicBezTo>
                  <a:pt x="33718" y="37346"/>
                  <a:pt x="31739" y="35136"/>
                  <a:pt x="29253" y="32742"/>
                </a:cubicBezTo>
                <a:cubicBezTo>
                  <a:pt x="26767" y="30348"/>
                  <a:pt x="25524" y="28691"/>
                  <a:pt x="25524" y="27770"/>
                </a:cubicBezTo>
                <a:cubicBezTo>
                  <a:pt x="25524" y="26850"/>
                  <a:pt x="25063" y="25929"/>
                  <a:pt x="24142" y="25008"/>
                </a:cubicBezTo>
                <a:cubicBezTo>
                  <a:pt x="23222" y="24271"/>
                  <a:pt x="22853" y="22614"/>
                  <a:pt x="23038" y="20036"/>
                </a:cubicBezTo>
                <a:cubicBezTo>
                  <a:pt x="23222" y="17458"/>
                  <a:pt x="23820" y="15801"/>
                  <a:pt x="24833" y="15064"/>
                </a:cubicBezTo>
                <a:cubicBezTo>
                  <a:pt x="25846" y="14327"/>
                  <a:pt x="27733" y="14235"/>
                  <a:pt x="30496" y="14788"/>
                </a:cubicBezTo>
                <a:close/>
                <a:moveTo>
                  <a:pt x="312798" y="7744"/>
                </a:moveTo>
                <a:cubicBezTo>
                  <a:pt x="313902" y="8020"/>
                  <a:pt x="314455" y="8711"/>
                  <a:pt x="314455" y="9816"/>
                </a:cubicBezTo>
                <a:cubicBezTo>
                  <a:pt x="314455" y="11105"/>
                  <a:pt x="314869" y="11749"/>
                  <a:pt x="315698" y="11749"/>
                </a:cubicBezTo>
                <a:cubicBezTo>
                  <a:pt x="316527" y="11749"/>
                  <a:pt x="317631" y="13130"/>
                  <a:pt x="319013" y="15893"/>
                </a:cubicBezTo>
                <a:cubicBezTo>
                  <a:pt x="320394" y="18655"/>
                  <a:pt x="321084" y="21049"/>
                  <a:pt x="321084" y="23074"/>
                </a:cubicBezTo>
                <a:cubicBezTo>
                  <a:pt x="321084" y="25284"/>
                  <a:pt x="321499" y="26619"/>
                  <a:pt x="322327" y="27080"/>
                </a:cubicBezTo>
                <a:cubicBezTo>
                  <a:pt x="323156" y="27540"/>
                  <a:pt x="323847" y="29428"/>
                  <a:pt x="324399" y="32742"/>
                </a:cubicBezTo>
                <a:cubicBezTo>
                  <a:pt x="324767" y="34584"/>
                  <a:pt x="326563" y="39003"/>
                  <a:pt x="329785" y="46001"/>
                </a:cubicBezTo>
                <a:cubicBezTo>
                  <a:pt x="333008" y="52999"/>
                  <a:pt x="336231" y="59536"/>
                  <a:pt x="339453" y="65613"/>
                </a:cubicBezTo>
                <a:cubicBezTo>
                  <a:pt x="342676" y="71690"/>
                  <a:pt x="344563" y="74544"/>
                  <a:pt x="345116" y="74176"/>
                </a:cubicBezTo>
                <a:cubicBezTo>
                  <a:pt x="353587" y="68836"/>
                  <a:pt x="360769" y="63680"/>
                  <a:pt x="366661" y="58707"/>
                </a:cubicBezTo>
                <a:cubicBezTo>
                  <a:pt x="370713" y="55393"/>
                  <a:pt x="373843" y="52815"/>
                  <a:pt x="376053" y="50973"/>
                </a:cubicBezTo>
                <a:lnTo>
                  <a:pt x="379368" y="48211"/>
                </a:lnTo>
                <a:lnTo>
                  <a:pt x="371910" y="40477"/>
                </a:lnTo>
                <a:cubicBezTo>
                  <a:pt x="367122" y="35505"/>
                  <a:pt x="363439" y="32374"/>
                  <a:pt x="360861" y="31085"/>
                </a:cubicBezTo>
                <a:cubicBezTo>
                  <a:pt x="358651" y="29980"/>
                  <a:pt x="357500" y="28553"/>
                  <a:pt x="357408" y="26803"/>
                </a:cubicBezTo>
                <a:cubicBezTo>
                  <a:pt x="357316" y="25054"/>
                  <a:pt x="358375" y="23443"/>
                  <a:pt x="360584" y="21970"/>
                </a:cubicBezTo>
                <a:cubicBezTo>
                  <a:pt x="364452" y="19391"/>
                  <a:pt x="369332" y="20957"/>
                  <a:pt x="375224" y="26665"/>
                </a:cubicBezTo>
                <a:cubicBezTo>
                  <a:pt x="378907" y="30164"/>
                  <a:pt x="382130" y="31914"/>
                  <a:pt x="384892" y="31914"/>
                </a:cubicBezTo>
                <a:cubicBezTo>
                  <a:pt x="387655" y="31914"/>
                  <a:pt x="392350" y="33571"/>
                  <a:pt x="398980" y="36886"/>
                </a:cubicBezTo>
                <a:cubicBezTo>
                  <a:pt x="405609" y="40200"/>
                  <a:pt x="409384" y="41858"/>
                  <a:pt x="410305" y="41858"/>
                </a:cubicBezTo>
                <a:cubicBezTo>
                  <a:pt x="416198" y="42226"/>
                  <a:pt x="421170" y="44436"/>
                  <a:pt x="425221" y="48487"/>
                </a:cubicBezTo>
                <a:cubicBezTo>
                  <a:pt x="428720" y="51618"/>
                  <a:pt x="430147" y="54104"/>
                  <a:pt x="429503" y="55945"/>
                </a:cubicBezTo>
                <a:cubicBezTo>
                  <a:pt x="428858" y="57787"/>
                  <a:pt x="426142" y="58707"/>
                  <a:pt x="421354" y="58707"/>
                </a:cubicBezTo>
                <a:cubicBezTo>
                  <a:pt x="418776" y="58707"/>
                  <a:pt x="415369" y="59904"/>
                  <a:pt x="411134" y="62298"/>
                </a:cubicBezTo>
                <a:cubicBezTo>
                  <a:pt x="410950" y="62298"/>
                  <a:pt x="410950" y="62437"/>
                  <a:pt x="411134" y="62713"/>
                </a:cubicBezTo>
                <a:cubicBezTo>
                  <a:pt x="411318" y="62989"/>
                  <a:pt x="411594" y="63311"/>
                  <a:pt x="411962" y="63680"/>
                </a:cubicBezTo>
                <a:lnTo>
                  <a:pt x="413343" y="65061"/>
                </a:lnTo>
                <a:cubicBezTo>
                  <a:pt x="415369" y="66718"/>
                  <a:pt x="416796" y="70539"/>
                  <a:pt x="417625" y="76524"/>
                </a:cubicBezTo>
                <a:cubicBezTo>
                  <a:pt x="418454" y="82509"/>
                  <a:pt x="418868" y="85778"/>
                  <a:pt x="418868" y="86330"/>
                </a:cubicBezTo>
                <a:cubicBezTo>
                  <a:pt x="418500" y="88540"/>
                  <a:pt x="418638" y="89875"/>
                  <a:pt x="419282" y="90335"/>
                </a:cubicBezTo>
                <a:cubicBezTo>
                  <a:pt x="419927" y="90796"/>
                  <a:pt x="421446" y="90842"/>
                  <a:pt x="423840" y="90473"/>
                </a:cubicBezTo>
                <a:cubicBezTo>
                  <a:pt x="428075" y="89737"/>
                  <a:pt x="432081" y="90243"/>
                  <a:pt x="435856" y="91993"/>
                </a:cubicBezTo>
                <a:cubicBezTo>
                  <a:pt x="439631" y="93742"/>
                  <a:pt x="442715" y="96458"/>
                  <a:pt x="445109" y="100141"/>
                </a:cubicBezTo>
                <a:cubicBezTo>
                  <a:pt x="451002" y="108980"/>
                  <a:pt x="453580" y="117635"/>
                  <a:pt x="452844" y="126106"/>
                </a:cubicBezTo>
                <a:cubicBezTo>
                  <a:pt x="452475" y="131078"/>
                  <a:pt x="450818" y="133380"/>
                  <a:pt x="447872" y="133012"/>
                </a:cubicBezTo>
                <a:cubicBezTo>
                  <a:pt x="446583" y="132828"/>
                  <a:pt x="445293" y="132183"/>
                  <a:pt x="444004" y="131078"/>
                </a:cubicBezTo>
                <a:cubicBezTo>
                  <a:pt x="441979" y="129605"/>
                  <a:pt x="439953" y="127027"/>
                  <a:pt x="437927" y="123344"/>
                </a:cubicBezTo>
                <a:cubicBezTo>
                  <a:pt x="435902" y="119661"/>
                  <a:pt x="434889" y="116807"/>
                  <a:pt x="434889" y="114781"/>
                </a:cubicBezTo>
                <a:cubicBezTo>
                  <a:pt x="434889" y="113308"/>
                  <a:pt x="434475" y="112295"/>
                  <a:pt x="433646" y="111743"/>
                </a:cubicBezTo>
                <a:cubicBezTo>
                  <a:pt x="432817" y="111190"/>
                  <a:pt x="432403" y="108704"/>
                  <a:pt x="432403" y="104285"/>
                </a:cubicBezTo>
                <a:cubicBezTo>
                  <a:pt x="432403" y="97471"/>
                  <a:pt x="430239" y="93834"/>
                  <a:pt x="425912" y="93374"/>
                </a:cubicBezTo>
                <a:cubicBezTo>
                  <a:pt x="421584" y="92913"/>
                  <a:pt x="417671" y="95998"/>
                  <a:pt x="414172" y="102627"/>
                </a:cubicBezTo>
                <a:cubicBezTo>
                  <a:pt x="412515" y="105942"/>
                  <a:pt x="410673" y="108980"/>
                  <a:pt x="408648" y="111743"/>
                </a:cubicBezTo>
                <a:cubicBezTo>
                  <a:pt x="406622" y="114505"/>
                  <a:pt x="405609" y="116346"/>
                  <a:pt x="405609" y="117267"/>
                </a:cubicBezTo>
                <a:cubicBezTo>
                  <a:pt x="405609" y="118188"/>
                  <a:pt x="404734" y="119707"/>
                  <a:pt x="402985" y="121825"/>
                </a:cubicBezTo>
                <a:cubicBezTo>
                  <a:pt x="401236" y="123943"/>
                  <a:pt x="398980" y="127718"/>
                  <a:pt x="396217" y="133150"/>
                </a:cubicBezTo>
                <a:cubicBezTo>
                  <a:pt x="393455" y="138583"/>
                  <a:pt x="390325" y="143140"/>
                  <a:pt x="386826" y="146823"/>
                </a:cubicBezTo>
                <a:cubicBezTo>
                  <a:pt x="383879" y="150138"/>
                  <a:pt x="382544" y="152532"/>
                  <a:pt x="382821" y="154005"/>
                </a:cubicBezTo>
                <a:cubicBezTo>
                  <a:pt x="383097" y="155478"/>
                  <a:pt x="385721" y="159622"/>
                  <a:pt x="390693" y="166435"/>
                </a:cubicBezTo>
                <a:lnTo>
                  <a:pt x="395389" y="172788"/>
                </a:lnTo>
                <a:lnTo>
                  <a:pt x="398427" y="158977"/>
                </a:lnTo>
                <a:cubicBezTo>
                  <a:pt x="400453" y="149770"/>
                  <a:pt x="401926" y="143278"/>
                  <a:pt x="402847" y="139503"/>
                </a:cubicBezTo>
                <a:cubicBezTo>
                  <a:pt x="403768" y="135728"/>
                  <a:pt x="404228" y="131907"/>
                  <a:pt x="404228" y="128040"/>
                </a:cubicBezTo>
                <a:cubicBezTo>
                  <a:pt x="404228" y="124725"/>
                  <a:pt x="404504" y="123252"/>
                  <a:pt x="405057" y="123620"/>
                </a:cubicBezTo>
                <a:cubicBezTo>
                  <a:pt x="405609" y="123989"/>
                  <a:pt x="406070" y="126106"/>
                  <a:pt x="406438" y="129974"/>
                </a:cubicBezTo>
                <a:cubicBezTo>
                  <a:pt x="406806" y="134761"/>
                  <a:pt x="407911" y="140470"/>
                  <a:pt x="409753" y="147099"/>
                </a:cubicBezTo>
                <a:cubicBezTo>
                  <a:pt x="411226" y="152072"/>
                  <a:pt x="412469" y="159345"/>
                  <a:pt x="413482" y="168921"/>
                </a:cubicBezTo>
                <a:cubicBezTo>
                  <a:pt x="414494" y="178497"/>
                  <a:pt x="415415" y="184160"/>
                  <a:pt x="416244" y="185909"/>
                </a:cubicBezTo>
                <a:cubicBezTo>
                  <a:pt x="417073" y="187659"/>
                  <a:pt x="417257" y="189224"/>
                  <a:pt x="416796" y="190605"/>
                </a:cubicBezTo>
                <a:cubicBezTo>
                  <a:pt x="416336" y="191986"/>
                  <a:pt x="416566" y="192677"/>
                  <a:pt x="417487" y="192677"/>
                </a:cubicBezTo>
                <a:cubicBezTo>
                  <a:pt x="418408" y="192677"/>
                  <a:pt x="418868" y="193275"/>
                  <a:pt x="418868" y="194472"/>
                </a:cubicBezTo>
                <a:cubicBezTo>
                  <a:pt x="418868" y="195669"/>
                  <a:pt x="419973" y="197925"/>
                  <a:pt x="422183" y="201240"/>
                </a:cubicBezTo>
                <a:cubicBezTo>
                  <a:pt x="425129" y="205475"/>
                  <a:pt x="426096" y="208790"/>
                  <a:pt x="425083" y="211184"/>
                </a:cubicBezTo>
                <a:cubicBezTo>
                  <a:pt x="424070" y="213578"/>
                  <a:pt x="421354" y="214406"/>
                  <a:pt x="416934" y="213670"/>
                </a:cubicBezTo>
                <a:cubicBezTo>
                  <a:pt x="411042" y="212565"/>
                  <a:pt x="404781" y="207040"/>
                  <a:pt x="398151" y="197096"/>
                </a:cubicBezTo>
                <a:cubicBezTo>
                  <a:pt x="394652" y="191940"/>
                  <a:pt x="392673" y="189132"/>
                  <a:pt x="392212" y="188671"/>
                </a:cubicBezTo>
                <a:cubicBezTo>
                  <a:pt x="391752" y="188211"/>
                  <a:pt x="389542" y="185126"/>
                  <a:pt x="385583" y="179418"/>
                </a:cubicBezTo>
                <a:cubicBezTo>
                  <a:pt x="381624" y="173709"/>
                  <a:pt x="378907" y="170118"/>
                  <a:pt x="377434" y="168645"/>
                </a:cubicBezTo>
                <a:cubicBezTo>
                  <a:pt x="375961" y="167172"/>
                  <a:pt x="374856" y="165607"/>
                  <a:pt x="374120" y="163949"/>
                </a:cubicBezTo>
                <a:cubicBezTo>
                  <a:pt x="373383" y="163028"/>
                  <a:pt x="372600" y="162752"/>
                  <a:pt x="371772" y="163121"/>
                </a:cubicBezTo>
                <a:cubicBezTo>
                  <a:pt x="370943" y="163489"/>
                  <a:pt x="368963" y="165054"/>
                  <a:pt x="365833" y="167816"/>
                </a:cubicBezTo>
                <a:cubicBezTo>
                  <a:pt x="361413" y="171868"/>
                  <a:pt x="357638" y="175459"/>
                  <a:pt x="354508" y="178589"/>
                </a:cubicBezTo>
                <a:cubicBezTo>
                  <a:pt x="351377" y="181720"/>
                  <a:pt x="348385" y="183791"/>
                  <a:pt x="345530" y="184804"/>
                </a:cubicBezTo>
                <a:cubicBezTo>
                  <a:pt x="342676" y="185817"/>
                  <a:pt x="341249" y="186784"/>
                  <a:pt x="341249" y="187705"/>
                </a:cubicBezTo>
                <a:cubicBezTo>
                  <a:pt x="341249" y="188441"/>
                  <a:pt x="340696" y="188809"/>
                  <a:pt x="339591" y="188809"/>
                </a:cubicBezTo>
                <a:cubicBezTo>
                  <a:pt x="338486" y="188809"/>
                  <a:pt x="337151" y="188533"/>
                  <a:pt x="335586" y="187981"/>
                </a:cubicBezTo>
                <a:cubicBezTo>
                  <a:pt x="334021" y="187428"/>
                  <a:pt x="332686" y="186692"/>
                  <a:pt x="331581" y="185771"/>
                </a:cubicBezTo>
                <a:cubicBezTo>
                  <a:pt x="329187" y="183745"/>
                  <a:pt x="326839" y="180569"/>
                  <a:pt x="324537" y="176241"/>
                </a:cubicBezTo>
                <a:cubicBezTo>
                  <a:pt x="322235" y="171914"/>
                  <a:pt x="320624" y="167632"/>
                  <a:pt x="319703" y="163397"/>
                </a:cubicBezTo>
                <a:cubicBezTo>
                  <a:pt x="318967" y="160266"/>
                  <a:pt x="318644" y="158195"/>
                  <a:pt x="318736" y="157182"/>
                </a:cubicBezTo>
                <a:cubicBezTo>
                  <a:pt x="318828" y="156169"/>
                  <a:pt x="319427" y="155110"/>
                  <a:pt x="320532" y="154005"/>
                </a:cubicBezTo>
                <a:lnTo>
                  <a:pt x="322189" y="152624"/>
                </a:lnTo>
                <a:cubicBezTo>
                  <a:pt x="322189" y="152808"/>
                  <a:pt x="321821" y="153361"/>
                  <a:pt x="321084" y="154281"/>
                </a:cubicBezTo>
                <a:cubicBezTo>
                  <a:pt x="319979" y="155755"/>
                  <a:pt x="319887" y="156491"/>
                  <a:pt x="320808" y="156491"/>
                </a:cubicBezTo>
                <a:cubicBezTo>
                  <a:pt x="321545" y="156491"/>
                  <a:pt x="322742" y="155662"/>
                  <a:pt x="324399" y="154005"/>
                </a:cubicBezTo>
                <a:cubicBezTo>
                  <a:pt x="326056" y="152164"/>
                  <a:pt x="327806" y="150967"/>
                  <a:pt x="329647" y="150414"/>
                </a:cubicBezTo>
                <a:cubicBezTo>
                  <a:pt x="333514" y="149125"/>
                  <a:pt x="340144" y="143877"/>
                  <a:pt x="349536" y="134669"/>
                </a:cubicBezTo>
                <a:cubicBezTo>
                  <a:pt x="351561" y="132644"/>
                  <a:pt x="352850" y="131078"/>
                  <a:pt x="353403" y="129974"/>
                </a:cubicBezTo>
                <a:cubicBezTo>
                  <a:pt x="353955" y="128869"/>
                  <a:pt x="354047" y="127580"/>
                  <a:pt x="353679" y="126106"/>
                </a:cubicBezTo>
                <a:cubicBezTo>
                  <a:pt x="353126" y="124265"/>
                  <a:pt x="351975" y="121503"/>
                  <a:pt x="350226" y="117820"/>
                </a:cubicBezTo>
                <a:cubicBezTo>
                  <a:pt x="348477" y="114137"/>
                  <a:pt x="347418" y="112295"/>
                  <a:pt x="347049" y="112295"/>
                </a:cubicBezTo>
                <a:cubicBezTo>
                  <a:pt x="346865" y="112295"/>
                  <a:pt x="345668" y="113308"/>
                  <a:pt x="343459" y="115334"/>
                </a:cubicBezTo>
                <a:cubicBezTo>
                  <a:pt x="337566" y="120674"/>
                  <a:pt x="325320" y="122884"/>
                  <a:pt x="306721" y="121963"/>
                </a:cubicBezTo>
                <a:cubicBezTo>
                  <a:pt x="303590" y="121779"/>
                  <a:pt x="300321" y="119937"/>
                  <a:pt x="296915" y="116439"/>
                </a:cubicBezTo>
                <a:cubicBezTo>
                  <a:pt x="293508" y="112940"/>
                  <a:pt x="291252" y="108980"/>
                  <a:pt x="290147" y="104561"/>
                </a:cubicBezTo>
                <a:cubicBezTo>
                  <a:pt x="288306" y="97563"/>
                  <a:pt x="289042" y="93512"/>
                  <a:pt x="292357" y="92407"/>
                </a:cubicBezTo>
                <a:cubicBezTo>
                  <a:pt x="294014" y="91854"/>
                  <a:pt x="295948" y="92683"/>
                  <a:pt x="298158" y="94893"/>
                </a:cubicBezTo>
                <a:lnTo>
                  <a:pt x="301196" y="97931"/>
                </a:lnTo>
                <a:lnTo>
                  <a:pt x="318046" y="89645"/>
                </a:lnTo>
                <a:cubicBezTo>
                  <a:pt x="319151" y="88908"/>
                  <a:pt x="320808" y="88079"/>
                  <a:pt x="323018" y="87159"/>
                </a:cubicBezTo>
                <a:cubicBezTo>
                  <a:pt x="325780" y="85870"/>
                  <a:pt x="327714" y="84949"/>
                  <a:pt x="328819" y="84396"/>
                </a:cubicBezTo>
                <a:cubicBezTo>
                  <a:pt x="329924" y="83844"/>
                  <a:pt x="330982" y="82923"/>
                  <a:pt x="331995" y="81634"/>
                </a:cubicBezTo>
                <a:cubicBezTo>
                  <a:pt x="333008" y="80345"/>
                  <a:pt x="333560" y="79424"/>
                  <a:pt x="333653" y="78872"/>
                </a:cubicBezTo>
                <a:cubicBezTo>
                  <a:pt x="333745" y="78319"/>
                  <a:pt x="333422" y="76800"/>
                  <a:pt x="332686" y="74314"/>
                </a:cubicBezTo>
                <a:cubicBezTo>
                  <a:pt x="331949" y="71828"/>
                  <a:pt x="331167" y="69664"/>
                  <a:pt x="330338" y="67823"/>
                </a:cubicBezTo>
                <a:cubicBezTo>
                  <a:pt x="329509" y="65981"/>
                  <a:pt x="327990" y="62851"/>
                  <a:pt x="325780" y="58431"/>
                </a:cubicBezTo>
                <a:cubicBezTo>
                  <a:pt x="323939" y="54932"/>
                  <a:pt x="322558" y="52078"/>
                  <a:pt x="321637" y="49868"/>
                </a:cubicBezTo>
                <a:cubicBezTo>
                  <a:pt x="315007" y="35873"/>
                  <a:pt x="311693" y="26297"/>
                  <a:pt x="311693" y="21141"/>
                </a:cubicBezTo>
                <a:cubicBezTo>
                  <a:pt x="311693" y="18379"/>
                  <a:pt x="311232" y="16998"/>
                  <a:pt x="310312" y="16998"/>
                </a:cubicBezTo>
                <a:cubicBezTo>
                  <a:pt x="309575" y="16998"/>
                  <a:pt x="309161" y="15754"/>
                  <a:pt x="309069" y="13268"/>
                </a:cubicBezTo>
                <a:cubicBezTo>
                  <a:pt x="308976" y="10782"/>
                  <a:pt x="309299" y="9171"/>
                  <a:pt x="310035" y="8435"/>
                </a:cubicBezTo>
                <a:cubicBezTo>
                  <a:pt x="310772" y="7698"/>
                  <a:pt x="311693" y="7468"/>
                  <a:pt x="312798" y="7744"/>
                </a:cubicBezTo>
                <a:close/>
                <a:moveTo>
                  <a:pt x="486129" y="6915"/>
                </a:moveTo>
                <a:cubicBezTo>
                  <a:pt x="488615" y="7376"/>
                  <a:pt x="491515" y="8619"/>
                  <a:pt x="494830" y="10644"/>
                </a:cubicBezTo>
                <a:cubicBezTo>
                  <a:pt x="499802" y="13407"/>
                  <a:pt x="503024" y="15939"/>
                  <a:pt x="504498" y="18241"/>
                </a:cubicBezTo>
                <a:cubicBezTo>
                  <a:pt x="505971" y="20542"/>
                  <a:pt x="506984" y="21924"/>
                  <a:pt x="507536" y="22384"/>
                </a:cubicBezTo>
                <a:cubicBezTo>
                  <a:pt x="508089" y="22844"/>
                  <a:pt x="509194" y="25330"/>
                  <a:pt x="510851" y="29842"/>
                </a:cubicBezTo>
                <a:cubicBezTo>
                  <a:pt x="512508" y="34354"/>
                  <a:pt x="513245" y="41305"/>
                  <a:pt x="513061" y="50697"/>
                </a:cubicBezTo>
                <a:cubicBezTo>
                  <a:pt x="512877" y="60089"/>
                  <a:pt x="512232" y="66580"/>
                  <a:pt x="511127" y="70171"/>
                </a:cubicBezTo>
                <a:cubicBezTo>
                  <a:pt x="510022" y="73762"/>
                  <a:pt x="509562" y="84028"/>
                  <a:pt x="509746" y="100970"/>
                </a:cubicBezTo>
                <a:cubicBezTo>
                  <a:pt x="509930" y="117912"/>
                  <a:pt x="509608" y="129513"/>
                  <a:pt x="508779" y="135774"/>
                </a:cubicBezTo>
                <a:cubicBezTo>
                  <a:pt x="507951" y="142035"/>
                  <a:pt x="507122" y="152624"/>
                  <a:pt x="506293" y="167540"/>
                </a:cubicBezTo>
                <a:cubicBezTo>
                  <a:pt x="505465" y="182456"/>
                  <a:pt x="504590" y="190513"/>
                  <a:pt x="503669" y="191710"/>
                </a:cubicBezTo>
                <a:cubicBezTo>
                  <a:pt x="502748" y="192907"/>
                  <a:pt x="502058" y="197096"/>
                  <a:pt x="501597" y="204278"/>
                </a:cubicBezTo>
                <a:cubicBezTo>
                  <a:pt x="501137" y="211460"/>
                  <a:pt x="499802" y="218366"/>
                  <a:pt x="497592" y="224995"/>
                </a:cubicBezTo>
                <a:cubicBezTo>
                  <a:pt x="495382" y="231624"/>
                  <a:pt x="494231" y="235676"/>
                  <a:pt x="494139" y="237149"/>
                </a:cubicBezTo>
                <a:cubicBezTo>
                  <a:pt x="494047" y="238622"/>
                  <a:pt x="493679" y="239543"/>
                  <a:pt x="493034" y="239911"/>
                </a:cubicBezTo>
                <a:cubicBezTo>
                  <a:pt x="492390" y="240279"/>
                  <a:pt x="491285" y="242121"/>
                  <a:pt x="489720" y="245436"/>
                </a:cubicBezTo>
                <a:cubicBezTo>
                  <a:pt x="488154" y="248750"/>
                  <a:pt x="486267" y="250408"/>
                  <a:pt x="484057" y="250408"/>
                </a:cubicBezTo>
                <a:cubicBezTo>
                  <a:pt x="481111" y="250408"/>
                  <a:pt x="479361" y="248934"/>
                  <a:pt x="478809" y="245988"/>
                </a:cubicBezTo>
                <a:cubicBezTo>
                  <a:pt x="478256" y="243042"/>
                  <a:pt x="478164" y="234479"/>
                  <a:pt x="478533" y="220299"/>
                </a:cubicBezTo>
                <a:cubicBezTo>
                  <a:pt x="478901" y="202437"/>
                  <a:pt x="479361" y="173801"/>
                  <a:pt x="479914" y="134393"/>
                </a:cubicBezTo>
                <a:cubicBezTo>
                  <a:pt x="480466" y="94433"/>
                  <a:pt x="480926" y="68974"/>
                  <a:pt x="481295" y="58017"/>
                </a:cubicBezTo>
                <a:cubicBezTo>
                  <a:pt x="481663" y="47060"/>
                  <a:pt x="482400" y="37622"/>
                  <a:pt x="483505" y="29704"/>
                </a:cubicBezTo>
                <a:cubicBezTo>
                  <a:pt x="484241" y="23259"/>
                  <a:pt x="484563" y="19207"/>
                  <a:pt x="484471" y="17550"/>
                </a:cubicBezTo>
                <a:cubicBezTo>
                  <a:pt x="484379" y="15893"/>
                  <a:pt x="483781" y="14419"/>
                  <a:pt x="482676" y="13130"/>
                </a:cubicBezTo>
                <a:cubicBezTo>
                  <a:pt x="481019" y="11289"/>
                  <a:pt x="479085" y="10368"/>
                  <a:pt x="476875" y="10368"/>
                </a:cubicBezTo>
                <a:cubicBezTo>
                  <a:pt x="474850" y="10368"/>
                  <a:pt x="473837" y="9954"/>
                  <a:pt x="473837" y="9125"/>
                </a:cubicBezTo>
                <a:cubicBezTo>
                  <a:pt x="473837" y="8296"/>
                  <a:pt x="474850" y="7698"/>
                  <a:pt x="476875" y="7330"/>
                </a:cubicBezTo>
                <a:cubicBezTo>
                  <a:pt x="480558" y="6593"/>
                  <a:pt x="483643" y="6455"/>
                  <a:pt x="486129" y="6915"/>
                </a:cubicBezTo>
                <a:close/>
                <a:moveTo>
                  <a:pt x="167227" y="10"/>
                </a:moveTo>
                <a:cubicBezTo>
                  <a:pt x="168148" y="-82"/>
                  <a:pt x="169989" y="516"/>
                  <a:pt x="172751" y="1805"/>
                </a:cubicBezTo>
                <a:cubicBezTo>
                  <a:pt x="175145" y="2910"/>
                  <a:pt x="176895" y="4429"/>
                  <a:pt x="178000" y="6363"/>
                </a:cubicBezTo>
                <a:cubicBezTo>
                  <a:pt x="179105" y="8296"/>
                  <a:pt x="180025" y="11197"/>
                  <a:pt x="180762" y="15064"/>
                </a:cubicBezTo>
                <a:cubicBezTo>
                  <a:pt x="181130" y="17274"/>
                  <a:pt x="181637" y="18793"/>
                  <a:pt x="182281" y="19622"/>
                </a:cubicBezTo>
                <a:cubicBezTo>
                  <a:pt x="182926" y="20450"/>
                  <a:pt x="184353" y="21417"/>
                  <a:pt x="186563" y="22522"/>
                </a:cubicBezTo>
                <a:cubicBezTo>
                  <a:pt x="190062" y="24179"/>
                  <a:pt x="192363" y="25929"/>
                  <a:pt x="193468" y="27770"/>
                </a:cubicBezTo>
                <a:cubicBezTo>
                  <a:pt x="194389" y="29059"/>
                  <a:pt x="194803" y="29934"/>
                  <a:pt x="194711" y="30394"/>
                </a:cubicBezTo>
                <a:cubicBezTo>
                  <a:pt x="194619" y="30855"/>
                  <a:pt x="194021" y="31545"/>
                  <a:pt x="192916" y="32466"/>
                </a:cubicBezTo>
                <a:cubicBezTo>
                  <a:pt x="191259" y="33755"/>
                  <a:pt x="189463" y="34400"/>
                  <a:pt x="187530" y="34400"/>
                </a:cubicBezTo>
                <a:cubicBezTo>
                  <a:pt x="185596" y="34400"/>
                  <a:pt x="184491" y="34906"/>
                  <a:pt x="184215" y="35919"/>
                </a:cubicBezTo>
                <a:cubicBezTo>
                  <a:pt x="183939" y="36932"/>
                  <a:pt x="183616" y="42226"/>
                  <a:pt x="183248" y="51802"/>
                </a:cubicBezTo>
                <a:cubicBezTo>
                  <a:pt x="182511" y="66534"/>
                  <a:pt x="181407" y="76938"/>
                  <a:pt x="179933" y="83015"/>
                </a:cubicBezTo>
                <a:cubicBezTo>
                  <a:pt x="179013" y="86146"/>
                  <a:pt x="178460" y="88540"/>
                  <a:pt x="178276" y="90197"/>
                </a:cubicBezTo>
                <a:cubicBezTo>
                  <a:pt x="177724" y="92775"/>
                  <a:pt x="176757" y="95722"/>
                  <a:pt x="175376" y="99036"/>
                </a:cubicBezTo>
                <a:cubicBezTo>
                  <a:pt x="173995" y="102351"/>
                  <a:pt x="173028" y="104008"/>
                  <a:pt x="172475" y="104008"/>
                </a:cubicBezTo>
                <a:cubicBezTo>
                  <a:pt x="172107" y="104008"/>
                  <a:pt x="172383" y="104377"/>
                  <a:pt x="173304" y="105113"/>
                </a:cubicBezTo>
                <a:cubicBezTo>
                  <a:pt x="175514" y="106586"/>
                  <a:pt x="179197" y="108520"/>
                  <a:pt x="184353" y="110914"/>
                </a:cubicBezTo>
                <a:cubicBezTo>
                  <a:pt x="188588" y="112940"/>
                  <a:pt x="189970" y="115610"/>
                  <a:pt x="188496" y="118925"/>
                </a:cubicBezTo>
                <a:cubicBezTo>
                  <a:pt x="187576" y="120950"/>
                  <a:pt x="186839" y="121871"/>
                  <a:pt x="186287" y="121687"/>
                </a:cubicBezTo>
                <a:cubicBezTo>
                  <a:pt x="185366" y="121503"/>
                  <a:pt x="183110" y="121825"/>
                  <a:pt x="179519" y="122654"/>
                </a:cubicBezTo>
                <a:cubicBezTo>
                  <a:pt x="175928" y="123482"/>
                  <a:pt x="172751" y="124449"/>
                  <a:pt x="169989" y="125554"/>
                </a:cubicBezTo>
                <a:cubicBezTo>
                  <a:pt x="165938" y="127027"/>
                  <a:pt x="163176" y="127948"/>
                  <a:pt x="161703" y="128316"/>
                </a:cubicBezTo>
                <a:cubicBezTo>
                  <a:pt x="160782" y="128500"/>
                  <a:pt x="160229" y="129237"/>
                  <a:pt x="160045" y="130526"/>
                </a:cubicBezTo>
                <a:cubicBezTo>
                  <a:pt x="159861" y="131815"/>
                  <a:pt x="159769" y="134669"/>
                  <a:pt x="159769" y="139089"/>
                </a:cubicBezTo>
                <a:cubicBezTo>
                  <a:pt x="159769" y="145718"/>
                  <a:pt x="160275" y="149678"/>
                  <a:pt x="161288" y="150967"/>
                </a:cubicBezTo>
                <a:cubicBezTo>
                  <a:pt x="162301" y="152256"/>
                  <a:pt x="165570" y="154235"/>
                  <a:pt x="171094" y="156905"/>
                </a:cubicBezTo>
                <a:cubicBezTo>
                  <a:pt x="176619" y="159576"/>
                  <a:pt x="179565" y="161095"/>
                  <a:pt x="179933" y="161463"/>
                </a:cubicBezTo>
                <a:cubicBezTo>
                  <a:pt x="181038" y="162384"/>
                  <a:pt x="185136" y="164410"/>
                  <a:pt x="192225" y="167540"/>
                </a:cubicBezTo>
                <a:cubicBezTo>
                  <a:pt x="199315" y="170671"/>
                  <a:pt x="205438" y="173065"/>
                  <a:pt x="210594" y="174722"/>
                </a:cubicBezTo>
                <a:cubicBezTo>
                  <a:pt x="218513" y="177300"/>
                  <a:pt x="224590" y="179510"/>
                  <a:pt x="228825" y="181351"/>
                </a:cubicBezTo>
                <a:cubicBezTo>
                  <a:pt x="229930" y="181720"/>
                  <a:pt x="230989" y="182134"/>
                  <a:pt x="232002" y="182594"/>
                </a:cubicBezTo>
                <a:cubicBezTo>
                  <a:pt x="233015" y="183055"/>
                  <a:pt x="233797" y="183377"/>
                  <a:pt x="234350" y="183561"/>
                </a:cubicBezTo>
                <a:lnTo>
                  <a:pt x="235178" y="183561"/>
                </a:lnTo>
                <a:cubicBezTo>
                  <a:pt x="235178" y="182456"/>
                  <a:pt x="238033" y="184758"/>
                  <a:pt x="243741" y="190467"/>
                </a:cubicBezTo>
                <a:cubicBezTo>
                  <a:pt x="243926" y="190835"/>
                  <a:pt x="244110" y="191111"/>
                  <a:pt x="244294" y="191295"/>
                </a:cubicBezTo>
                <a:cubicBezTo>
                  <a:pt x="245951" y="192953"/>
                  <a:pt x="247010" y="194380"/>
                  <a:pt x="247470" y="195577"/>
                </a:cubicBezTo>
                <a:cubicBezTo>
                  <a:pt x="247931" y="196774"/>
                  <a:pt x="248161" y="198569"/>
                  <a:pt x="248161" y="200963"/>
                </a:cubicBezTo>
                <a:cubicBezTo>
                  <a:pt x="248161" y="203541"/>
                  <a:pt x="247977" y="205199"/>
                  <a:pt x="247608" y="205935"/>
                </a:cubicBezTo>
                <a:cubicBezTo>
                  <a:pt x="247240" y="206672"/>
                  <a:pt x="245951" y="207593"/>
                  <a:pt x="243741" y="208698"/>
                </a:cubicBezTo>
                <a:cubicBezTo>
                  <a:pt x="240242" y="210171"/>
                  <a:pt x="236283" y="210493"/>
                  <a:pt x="231864" y="209664"/>
                </a:cubicBezTo>
                <a:cubicBezTo>
                  <a:pt x="227444" y="208836"/>
                  <a:pt x="224129" y="207040"/>
                  <a:pt x="221920" y="204278"/>
                </a:cubicBezTo>
                <a:cubicBezTo>
                  <a:pt x="220630" y="202805"/>
                  <a:pt x="219387" y="202068"/>
                  <a:pt x="218191" y="202068"/>
                </a:cubicBezTo>
                <a:cubicBezTo>
                  <a:pt x="216994" y="202068"/>
                  <a:pt x="215566" y="201516"/>
                  <a:pt x="213909" y="200411"/>
                </a:cubicBezTo>
                <a:cubicBezTo>
                  <a:pt x="212252" y="199306"/>
                  <a:pt x="211239" y="198938"/>
                  <a:pt x="210871" y="199306"/>
                </a:cubicBezTo>
                <a:cubicBezTo>
                  <a:pt x="210502" y="199674"/>
                  <a:pt x="209443" y="199398"/>
                  <a:pt x="207694" y="198477"/>
                </a:cubicBezTo>
                <a:cubicBezTo>
                  <a:pt x="205945" y="197557"/>
                  <a:pt x="204609" y="197465"/>
                  <a:pt x="203689" y="198201"/>
                </a:cubicBezTo>
                <a:cubicBezTo>
                  <a:pt x="201295" y="199674"/>
                  <a:pt x="199361" y="199582"/>
                  <a:pt x="197888" y="197925"/>
                </a:cubicBezTo>
                <a:cubicBezTo>
                  <a:pt x="196967" y="196636"/>
                  <a:pt x="195954" y="195991"/>
                  <a:pt x="194849" y="195991"/>
                </a:cubicBezTo>
                <a:cubicBezTo>
                  <a:pt x="192640" y="195991"/>
                  <a:pt x="192640" y="194058"/>
                  <a:pt x="194849" y="190191"/>
                </a:cubicBezTo>
                <a:cubicBezTo>
                  <a:pt x="195586" y="188533"/>
                  <a:pt x="195264" y="187060"/>
                  <a:pt x="193883" y="185771"/>
                </a:cubicBezTo>
                <a:cubicBezTo>
                  <a:pt x="192502" y="184482"/>
                  <a:pt x="187484" y="181259"/>
                  <a:pt x="178829" y="176103"/>
                </a:cubicBezTo>
                <a:cubicBezTo>
                  <a:pt x="175145" y="173893"/>
                  <a:pt x="171555" y="171407"/>
                  <a:pt x="168056" y="168645"/>
                </a:cubicBezTo>
                <a:cubicBezTo>
                  <a:pt x="164557" y="165883"/>
                  <a:pt x="162669" y="164502"/>
                  <a:pt x="162393" y="164502"/>
                </a:cubicBezTo>
                <a:cubicBezTo>
                  <a:pt x="162117" y="164502"/>
                  <a:pt x="161795" y="168829"/>
                  <a:pt x="161426" y="177484"/>
                </a:cubicBezTo>
                <a:cubicBezTo>
                  <a:pt x="160690" y="202713"/>
                  <a:pt x="159677" y="219332"/>
                  <a:pt x="158388" y="227343"/>
                </a:cubicBezTo>
                <a:cubicBezTo>
                  <a:pt x="157099" y="235353"/>
                  <a:pt x="154705" y="239911"/>
                  <a:pt x="151206" y="241016"/>
                </a:cubicBezTo>
                <a:cubicBezTo>
                  <a:pt x="149549" y="241568"/>
                  <a:pt x="147155" y="240786"/>
                  <a:pt x="144024" y="238668"/>
                </a:cubicBezTo>
                <a:cubicBezTo>
                  <a:pt x="140894" y="236550"/>
                  <a:pt x="138592" y="234295"/>
                  <a:pt x="137118" y="231901"/>
                </a:cubicBezTo>
                <a:cubicBezTo>
                  <a:pt x="134909" y="228218"/>
                  <a:pt x="131778" y="223982"/>
                  <a:pt x="127727" y="219194"/>
                </a:cubicBezTo>
                <a:cubicBezTo>
                  <a:pt x="124965" y="215880"/>
                  <a:pt x="123077" y="212841"/>
                  <a:pt x="122064" y="210079"/>
                </a:cubicBezTo>
                <a:cubicBezTo>
                  <a:pt x="121051" y="207317"/>
                  <a:pt x="120637" y="203818"/>
                  <a:pt x="120821" y="199582"/>
                </a:cubicBezTo>
                <a:cubicBezTo>
                  <a:pt x="121374" y="185403"/>
                  <a:pt x="122386" y="178313"/>
                  <a:pt x="123860" y="178313"/>
                </a:cubicBezTo>
                <a:cubicBezTo>
                  <a:pt x="124228" y="178313"/>
                  <a:pt x="124504" y="180154"/>
                  <a:pt x="124688" y="183837"/>
                </a:cubicBezTo>
                <a:cubicBezTo>
                  <a:pt x="124872" y="191203"/>
                  <a:pt x="126162" y="196544"/>
                  <a:pt x="128556" y="199858"/>
                </a:cubicBezTo>
                <a:lnTo>
                  <a:pt x="130765" y="202621"/>
                </a:lnTo>
                <a:lnTo>
                  <a:pt x="131318" y="199582"/>
                </a:lnTo>
                <a:cubicBezTo>
                  <a:pt x="132607" y="194058"/>
                  <a:pt x="133988" y="182825"/>
                  <a:pt x="135461" y="165883"/>
                </a:cubicBezTo>
                <a:cubicBezTo>
                  <a:pt x="135645" y="163121"/>
                  <a:pt x="135645" y="161279"/>
                  <a:pt x="135461" y="160358"/>
                </a:cubicBezTo>
                <a:cubicBezTo>
                  <a:pt x="135277" y="159438"/>
                  <a:pt x="134817" y="158977"/>
                  <a:pt x="134080" y="158977"/>
                </a:cubicBezTo>
                <a:cubicBezTo>
                  <a:pt x="132791" y="158977"/>
                  <a:pt x="132146" y="159299"/>
                  <a:pt x="132146" y="159944"/>
                </a:cubicBezTo>
                <a:cubicBezTo>
                  <a:pt x="132146" y="160588"/>
                  <a:pt x="130351" y="162844"/>
                  <a:pt x="126760" y="166711"/>
                </a:cubicBezTo>
                <a:cubicBezTo>
                  <a:pt x="123169" y="170579"/>
                  <a:pt x="121374" y="172788"/>
                  <a:pt x="121374" y="173341"/>
                </a:cubicBezTo>
                <a:cubicBezTo>
                  <a:pt x="121374" y="173709"/>
                  <a:pt x="118750" y="176610"/>
                  <a:pt x="113501" y="182042"/>
                </a:cubicBezTo>
                <a:cubicBezTo>
                  <a:pt x="108253" y="187474"/>
                  <a:pt x="105445" y="190191"/>
                  <a:pt x="105076" y="190191"/>
                </a:cubicBezTo>
                <a:cubicBezTo>
                  <a:pt x="104708" y="190191"/>
                  <a:pt x="102544" y="192170"/>
                  <a:pt x="98585" y="196129"/>
                </a:cubicBezTo>
                <a:cubicBezTo>
                  <a:pt x="94626" y="200089"/>
                  <a:pt x="92094" y="202068"/>
                  <a:pt x="90989" y="202068"/>
                </a:cubicBezTo>
                <a:cubicBezTo>
                  <a:pt x="89700" y="202068"/>
                  <a:pt x="88227" y="201240"/>
                  <a:pt x="86569" y="199582"/>
                </a:cubicBezTo>
                <a:cubicBezTo>
                  <a:pt x="84912" y="197925"/>
                  <a:pt x="83807" y="196175"/>
                  <a:pt x="83255" y="194334"/>
                </a:cubicBezTo>
                <a:cubicBezTo>
                  <a:pt x="82334" y="191572"/>
                  <a:pt x="82104" y="188625"/>
                  <a:pt x="82564" y="185495"/>
                </a:cubicBezTo>
                <a:cubicBezTo>
                  <a:pt x="83024" y="182364"/>
                  <a:pt x="83899" y="180339"/>
                  <a:pt x="85188" y="179418"/>
                </a:cubicBezTo>
                <a:cubicBezTo>
                  <a:pt x="86661" y="178129"/>
                  <a:pt x="88963" y="176287"/>
                  <a:pt x="92094" y="173893"/>
                </a:cubicBezTo>
                <a:cubicBezTo>
                  <a:pt x="94488" y="172236"/>
                  <a:pt x="97849" y="169336"/>
                  <a:pt x="102176" y="165192"/>
                </a:cubicBezTo>
                <a:cubicBezTo>
                  <a:pt x="106504" y="161049"/>
                  <a:pt x="110325" y="157274"/>
                  <a:pt x="113639" y="153867"/>
                </a:cubicBezTo>
                <a:cubicBezTo>
                  <a:pt x="116954" y="150460"/>
                  <a:pt x="118335" y="148665"/>
                  <a:pt x="117783" y="148481"/>
                </a:cubicBezTo>
                <a:cubicBezTo>
                  <a:pt x="117230" y="148296"/>
                  <a:pt x="114100" y="149125"/>
                  <a:pt x="108391" y="150967"/>
                </a:cubicBezTo>
                <a:cubicBezTo>
                  <a:pt x="99552" y="154097"/>
                  <a:pt x="92002" y="154558"/>
                  <a:pt x="85741" y="152348"/>
                </a:cubicBezTo>
                <a:cubicBezTo>
                  <a:pt x="79480" y="150138"/>
                  <a:pt x="77178" y="146271"/>
                  <a:pt x="78835" y="140746"/>
                </a:cubicBezTo>
                <a:cubicBezTo>
                  <a:pt x="79387" y="139273"/>
                  <a:pt x="80677" y="137340"/>
                  <a:pt x="82702" y="134946"/>
                </a:cubicBezTo>
                <a:cubicBezTo>
                  <a:pt x="84728" y="132552"/>
                  <a:pt x="86109" y="131355"/>
                  <a:pt x="86846" y="131355"/>
                </a:cubicBezTo>
                <a:cubicBezTo>
                  <a:pt x="87582" y="131355"/>
                  <a:pt x="90252" y="129974"/>
                  <a:pt x="94856" y="127211"/>
                </a:cubicBezTo>
                <a:cubicBezTo>
                  <a:pt x="105721" y="120214"/>
                  <a:pt x="112719" y="116254"/>
                  <a:pt x="115849" y="115334"/>
                </a:cubicBezTo>
                <a:cubicBezTo>
                  <a:pt x="116954" y="115149"/>
                  <a:pt x="117506" y="115242"/>
                  <a:pt x="117506" y="115610"/>
                </a:cubicBezTo>
                <a:cubicBezTo>
                  <a:pt x="117322" y="116162"/>
                  <a:pt x="115113" y="118464"/>
                  <a:pt x="110877" y="122515"/>
                </a:cubicBezTo>
                <a:cubicBezTo>
                  <a:pt x="105168" y="127856"/>
                  <a:pt x="101209" y="131355"/>
                  <a:pt x="98999" y="133012"/>
                </a:cubicBezTo>
                <a:cubicBezTo>
                  <a:pt x="94027" y="136879"/>
                  <a:pt x="91541" y="139549"/>
                  <a:pt x="91541" y="141023"/>
                </a:cubicBezTo>
                <a:cubicBezTo>
                  <a:pt x="91541" y="141759"/>
                  <a:pt x="93337" y="141667"/>
                  <a:pt x="96928" y="140746"/>
                </a:cubicBezTo>
                <a:cubicBezTo>
                  <a:pt x="100519" y="139826"/>
                  <a:pt x="104478" y="138537"/>
                  <a:pt x="108805" y="136879"/>
                </a:cubicBezTo>
                <a:cubicBezTo>
                  <a:pt x="113133" y="135222"/>
                  <a:pt x="116125" y="133749"/>
                  <a:pt x="117783" y="132460"/>
                </a:cubicBezTo>
                <a:cubicBezTo>
                  <a:pt x="119993" y="130986"/>
                  <a:pt x="121558" y="130250"/>
                  <a:pt x="122479" y="130250"/>
                </a:cubicBezTo>
                <a:cubicBezTo>
                  <a:pt x="123952" y="130250"/>
                  <a:pt x="126944" y="128915"/>
                  <a:pt x="131456" y="126245"/>
                </a:cubicBezTo>
                <a:cubicBezTo>
                  <a:pt x="135968" y="123574"/>
                  <a:pt x="138223" y="121779"/>
                  <a:pt x="138223" y="120858"/>
                </a:cubicBezTo>
                <a:cubicBezTo>
                  <a:pt x="138408" y="119569"/>
                  <a:pt x="138592" y="118326"/>
                  <a:pt x="138776" y="117129"/>
                </a:cubicBezTo>
                <a:cubicBezTo>
                  <a:pt x="138960" y="115932"/>
                  <a:pt x="139328" y="112479"/>
                  <a:pt x="139881" y="106771"/>
                </a:cubicBezTo>
                <a:cubicBezTo>
                  <a:pt x="140249" y="102719"/>
                  <a:pt x="140387" y="100233"/>
                  <a:pt x="140295" y="99313"/>
                </a:cubicBezTo>
                <a:cubicBezTo>
                  <a:pt x="140203" y="98392"/>
                  <a:pt x="139697" y="97931"/>
                  <a:pt x="138776" y="97931"/>
                </a:cubicBezTo>
                <a:cubicBezTo>
                  <a:pt x="137855" y="97931"/>
                  <a:pt x="137303" y="98300"/>
                  <a:pt x="137118" y="99036"/>
                </a:cubicBezTo>
                <a:cubicBezTo>
                  <a:pt x="136934" y="99773"/>
                  <a:pt x="137026" y="101338"/>
                  <a:pt x="137395" y="103732"/>
                </a:cubicBezTo>
                <a:cubicBezTo>
                  <a:pt x="137763" y="107047"/>
                  <a:pt x="137487" y="109717"/>
                  <a:pt x="136566" y="111743"/>
                </a:cubicBezTo>
                <a:cubicBezTo>
                  <a:pt x="135645" y="113768"/>
                  <a:pt x="134264" y="114781"/>
                  <a:pt x="132423" y="114781"/>
                </a:cubicBezTo>
                <a:cubicBezTo>
                  <a:pt x="130397" y="114597"/>
                  <a:pt x="127727" y="113124"/>
                  <a:pt x="124412" y="110362"/>
                </a:cubicBezTo>
                <a:cubicBezTo>
                  <a:pt x="121097" y="107599"/>
                  <a:pt x="118151" y="104285"/>
                  <a:pt x="115573" y="100417"/>
                </a:cubicBezTo>
                <a:lnTo>
                  <a:pt x="110325" y="92683"/>
                </a:lnTo>
                <a:lnTo>
                  <a:pt x="111153" y="81910"/>
                </a:lnTo>
                <a:cubicBezTo>
                  <a:pt x="111522" y="74729"/>
                  <a:pt x="112350" y="67409"/>
                  <a:pt x="113639" y="59950"/>
                </a:cubicBezTo>
                <a:cubicBezTo>
                  <a:pt x="114928" y="52492"/>
                  <a:pt x="115343" y="48441"/>
                  <a:pt x="114882" y="47797"/>
                </a:cubicBezTo>
                <a:cubicBezTo>
                  <a:pt x="114422" y="47152"/>
                  <a:pt x="113087" y="46646"/>
                  <a:pt x="110877" y="46277"/>
                </a:cubicBezTo>
                <a:cubicBezTo>
                  <a:pt x="108667" y="45725"/>
                  <a:pt x="106365" y="44344"/>
                  <a:pt x="103972" y="42134"/>
                </a:cubicBezTo>
                <a:cubicBezTo>
                  <a:pt x="101578" y="39924"/>
                  <a:pt x="99552" y="37254"/>
                  <a:pt x="97895" y="34123"/>
                </a:cubicBezTo>
                <a:cubicBezTo>
                  <a:pt x="96790" y="31914"/>
                  <a:pt x="96237" y="30533"/>
                  <a:pt x="96237" y="29980"/>
                </a:cubicBezTo>
                <a:cubicBezTo>
                  <a:pt x="96237" y="29428"/>
                  <a:pt x="96790" y="28691"/>
                  <a:pt x="97895" y="27770"/>
                </a:cubicBezTo>
                <a:cubicBezTo>
                  <a:pt x="101025" y="25560"/>
                  <a:pt x="104984" y="26021"/>
                  <a:pt x="109772" y="29151"/>
                </a:cubicBezTo>
                <a:cubicBezTo>
                  <a:pt x="112719" y="31177"/>
                  <a:pt x="114882" y="31914"/>
                  <a:pt x="116263" y="31361"/>
                </a:cubicBezTo>
                <a:cubicBezTo>
                  <a:pt x="117645" y="30809"/>
                  <a:pt x="118704" y="28783"/>
                  <a:pt x="119440" y="25284"/>
                </a:cubicBezTo>
                <a:cubicBezTo>
                  <a:pt x="120177" y="22338"/>
                  <a:pt x="120867" y="20128"/>
                  <a:pt x="121512" y="18655"/>
                </a:cubicBezTo>
                <a:cubicBezTo>
                  <a:pt x="122156" y="17182"/>
                  <a:pt x="122479" y="15801"/>
                  <a:pt x="122479" y="14511"/>
                </a:cubicBezTo>
                <a:cubicBezTo>
                  <a:pt x="122479" y="12302"/>
                  <a:pt x="122985" y="9908"/>
                  <a:pt x="123998" y="7330"/>
                </a:cubicBezTo>
                <a:cubicBezTo>
                  <a:pt x="125011" y="4752"/>
                  <a:pt x="125977" y="3462"/>
                  <a:pt x="126898" y="3462"/>
                </a:cubicBezTo>
                <a:cubicBezTo>
                  <a:pt x="128371" y="3462"/>
                  <a:pt x="130029" y="5166"/>
                  <a:pt x="131870" y="8573"/>
                </a:cubicBezTo>
                <a:cubicBezTo>
                  <a:pt x="133712" y="11979"/>
                  <a:pt x="134725" y="15524"/>
                  <a:pt x="134909" y="19207"/>
                </a:cubicBezTo>
                <a:cubicBezTo>
                  <a:pt x="135277" y="23811"/>
                  <a:pt x="135645" y="26297"/>
                  <a:pt x="136014" y="26665"/>
                </a:cubicBezTo>
                <a:cubicBezTo>
                  <a:pt x="136566" y="27218"/>
                  <a:pt x="139328" y="26711"/>
                  <a:pt x="144300" y="25146"/>
                </a:cubicBezTo>
                <a:cubicBezTo>
                  <a:pt x="149272" y="23581"/>
                  <a:pt x="151851" y="22430"/>
                  <a:pt x="152035" y="21693"/>
                </a:cubicBezTo>
                <a:cubicBezTo>
                  <a:pt x="152403" y="20773"/>
                  <a:pt x="153324" y="20496"/>
                  <a:pt x="154797" y="20865"/>
                </a:cubicBezTo>
                <a:cubicBezTo>
                  <a:pt x="156270" y="21233"/>
                  <a:pt x="158434" y="20496"/>
                  <a:pt x="161288" y="18655"/>
                </a:cubicBezTo>
                <a:cubicBezTo>
                  <a:pt x="164143" y="16813"/>
                  <a:pt x="165570" y="15156"/>
                  <a:pt x="165570" y="13683"/>
                </a:cubicBezTo>
                <a:cubicBezTo>
                  <a:pt x="165570" y="11657"/>
                  <a:pt x="164373" y="11473"/>
                  <a:pt x="161979" y="13130"/>
                </a:cubicBezTo>
                <a:cubicBezTo>
                  <a:pt x="161242" y="13499"/>
                  <a:pt x="160137" y="14235"/>
                  <a:pt x="158664" y="15340"/>
                </a:cubicBezTo>
                <a:cubicBezTo>
                  <a:pt x="155902" y="17550"/>
                  <a:pt x="154521" y="18379"/>
                  <a:pt x="154521" y="17826"/>
                </a:cubicBezTo>
                <a:cubicBezTo>
                  <a:pt x="154521" y="17642"/>
                  <a:pt x="154613" y="17182"/>
                  <a:pt x="154797" y="16445"/>
                </a:cubicBezTo>
                <a:cubicBezTo>
                  <a:pt x="157743" y="8895"/>
                  <a:pt x="160413" y="4199"/>
                  <a:pt x="162807" y="2358"/>
                </a:cubicBezTo>
                <a:cubicBezTo>
                  <a:pt x="164833" y="884"/>
                  <a:pt x="166306" y="102"/>
                  <a:pt x="167227" y="10"/>
                </a:cubicBezTo>
                <a:close/>
              </a:path>
            </a:pathLst>
          </a:custGeom>
          <a:gradFill>
            <a:gsLst>
              <a:gs pos="17000">
                <a:schemeClr val="bg1">
                  <a:lumMod val="85000"/>
                </a:schemeClr>
              </a:gs>
              <a:gs pos="83000">
                <a:schemeClr val="bg1">
                  <a:lumMod val="65000"/>
                </a:schemeClr>
              </a:gs>
            </a:gsLst>
            <a:lin ang="27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R="0" lvl="0" indent="0" fontAlgn="auto">
              <a:lnSpc>
                <a:spcPct val="120000"/>
              </a:lnSpc>
              <a:spcBef>
                <a:spcPts val="0"/>
              </a:spcBef>
              <a:spcAft>
                <a:spcPts val="0"/>
              </a:spcAft>
              <a:buClrTx/>
              <a:buSzTx/>
              <a:buFontTx/>
              <a:buNone/>
              <a:defRPr kumimoji="0" i="0" u="none" strike="noStrike" cap="none" spc="0" normalizeH="0" baseline="0">
                <a:ln>
                  <a:noFill/>
                </a:ln>
                <a:gradFill>
                  <a:gsLst>
                    <a:gs pos="17000">
                      <a:srgbClr val="00ACFC"/>
                    </a:gs>
                    <a:gs pos="83000">
                      <a:srgbClr val="0064FA"/>
                    </a:gs>
                  </a:gsLst>
                  <a:lin ang="2700000" scaled="0"/>
                </a:gradFill>
                <a:effectLst/>
                <a:uLnTx/>
                <a:uFillTx/>
                <a:latin typeface="微软雅黑" panose="020B0503020204020204" charset="-122"/>
                <a:ea typeface="微软雅黑" panose="020B0503020204020204" charset="-122"/>
              </a:defRPr>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endParaRPr lang="zh-CN" altLang="en-US" dirty="0"/>
          </a:p>
        </p:txBody>
      </p:sp>
      <p:sp>
        <p:nvSpPr>
          <p:cNvPr id="114" name="矩形 113"/>
          <p:cNvSpPr/>
          <p:nvPr>
            <p:custDataLst>
              <p:tags r:id="rId4"/>
            </p:custDataLst>
          </p:nvPr>
        </p:nvSpPr>
        <p:spPr>
          <a:xfrm flipV="1">
            <a:off x="8735033" y="2431444"/>
            <a:ext cx="1407631" cy="45719"/>
          </a:xfrm>
          <a:prstGeom prst="rect">
            <a:avLst/>
          </a:prstGeom>
          <a:gradFill>
            <a:gsLst>
              <a:gs pos="0">
                <a:srgbClr val="FFC000">
                  <a:alpha val="0"/>
                </a:srgbClr>
              </a:gs>
              <a:gs pos="100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16" name="文本框 115"/>
          <p:cNvSpPr txBox="1"/>
          <p:nvPr/>
        </p:nvSpPr>
        <p:spPr>
          <a:xfrm>
            <a:off x="8658860" y="2937510"/>
            <a:ext cx="3286760" cy="2011045"/>
          </a:xfrm>
          <a:prstGeom prst="rect">
            <a:avLst/>
          </a:prstGeom>
          <a:noFill/>
        </p:spPr>
        <p:txBody>
          <a:bodyPr wrap="square">
            <a:spAutoFit/>
          </a:bodyPr>
          <a:lstStyle>
            <a:defPPr>
              <a:defRPr lang="zh-CN"/>
            </a:defPPr>
            <a:lvl1pPr algn="ctr">
              <a:lnSpc>
                <a:spcPct val="130000"/>
              </a:lnSpc>
              <a:defRPr sz="2000" kern="100">
                <a:effectLst/>
                <a:ea typeface="仿宋_GB2312" panose="02010609030101010101" charset="-122"/>
                <a:cs typeface="仿宋_GB2312" panose="02010609030101010101" charset="-122"/>
              </a:defRPr>
            </a:lvl1pPr>
          </a:lstStyle>
          <a:p>
            <a:pPr algn="l"/>
            <a:r>
              <a:rPr lang="zh-CN" altLang="zh-CN" sz="1600" dirty="0">
                <a:solidFill>
                  <a:schemeClr val="bg1"/>
                </a:solidFill>
                <a:latin typeface="思源宋体 CN Medium" panose="02020500000000000000" charset="-122"/>
                <a:ea typeface="思源宋体 CN Medium" panose="02020500000000000000" charset="-122"/>
              </a:rPr>
              <a:t>汽车零部件、工程机械、机床等工业设备再制造项目；拖拉机、联合收割机等农业机械再制造项目；医疗影像设备关键件、盾构机、内燃机整机、工业机器人等高端智能再制造项目，以及专业设备生产项目</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 y="454342"/>
            <a:ext cx="12283440" cy="104775"/>
            <a:chOff x="60960" y="1077912"/>
            <a:chExt cx="12283440" cy="104775"/>
          </a:xfrm>
        </p:grpSpPr>
        <p:cxnSp>
          <p:nvCxnSpPr>
            <p:cNvPr id="4" name="直接连接符 3"/>
            <p:cNvCxnSpPr/>
            <p:nvPr/>
          </p:nvCxnSpPr>
          <p:spPr>
            <a:xfrm>
              <a:off x="868680" y="1077912"/>
              <a:ext cx="301752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5" name="直接连接符 4"/>
            <p:cNvCxnSpPr/>
            <p:nvPr/>
          </p:nvCxnSpPr>
          <p:spPr>
            <a:xfrm>
              <a:off x="60960" y="1182687"/>
              <a:ext cx="3520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6" name="直接连接符 5"/>
            <p:cNvCxnSpPr/>
            <p:nvPr/>
          </p:nvCxnSpPr>
          <p:spPr>
            <a:xfrm>
              <a:off x="8724900" y="1077912"/>
              <a:ext cx="361950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cxnSp>
          <p:nvCxnSpPr>
            <p:cNvPr id="7" name="直接连接符 6"/>
            <p:cNvCxnSpPr/>
            <p:nvPr/>
          </p:nvCxnSpPr>
          <p:spPr>
            <a:xfrm>
              <a:off x="8359140" y="1182687"/>
              <a:ext cx="3139440" cy="0"/>
            </a:xfrm>
            <a:prstGeom prst="line">
              <a:avLst/>
            </a:prstGeom>
            <a:ln w="9525">
              <a:solidFill>
                <a:srgbClr val="9D896B"/>
              </a:solidFill>
            </a:ln>
          </p:spPr>
          <p:style>
            <a:lnRef idx="1">
              <a:srgbClr val="F8EAE2"/>
            </a:lnRef>
            <a:fillRef idx="0">
              <a:srgbClr val="F8EAE2"/>
            </a:fillRef>
            <a:effectRef idx="0">
              <a:srgbClr val="F8EAE2"/>
            </a:effectRef>
            <a:fontRef idx="minor">
              <a:sysClr val="windowText" lastClr="000000"/>
            </a:fontRef>
          </p:style>
        </p:cxnSp>
      </p:grpSp>
      <p:graphicFrame>
        <p:nvGraphicFramePr>
          <p:cNvPr id="15" name="表格 14"/>
          <p:cNvGraphicFramePr>
            <a:graphicFrameLocks noGrp="1"/>
          </p:cNvGraphicFramePr>
          <p:nvPr/>
        </p:nvGraphicFramePr>
        <p:xfrm>
          <a:off x="12696901" y="126"/>
          <a:ext cx="9950114" cy="5848212"/>
        </p:xfrm>
        <a:graphic>
          <a:graphicData uri="http://schemas.openxmlformats.org/drawingml/2006/table">
            <a:tbl>
              <a:tblPr firstRow="1" bandRow="1">
                <a:tableStyleId>{5C22544A-7EE6-4342-B048-85BDC9FD1C3A}</a:tableStyleId>
              </a:tblPr>
              <a:tblGrid>
                <a:gridCol w="4975057">
                  <a:extLst>
                    <a:ext uri="{9D8B030D-6E8A-4147-A177-3AD203B41FA5}">
                      <a16:colId xmlns:a16="http://schemas.microsoft.com/office/drawing/2014/main" val="20000"/>
                    </a:ext>
                  </a:extLst>
                </a:gridCol>
                <a:gridCol w="4975057">
                  <a:extLst>
                    <a:ext uri="{9D8B030D-6E8A-4147-A177-3AD203B41FA5}">
                      <a16:colId xmlns:a16="http://schemas.microsoft.com/office/drawing/2014/main" val="20001"/>
                    </a:ext>
                  </a:extLst>
                </a:gridCol>
              </a:tblGrid>
              <a:tr h="449251">
                <a:tc>
                  <a:txBody>
                    <a:bodyPr/>
                    <a:lstStyle/>
                    <a:p>
                      <a:r>
                        <a:rPr lang="zh-CN" altLang="en-US" sz="2400" b="0" dirty="0">
                          <a:latin typeface="优设标题黑" panose="00000500000000000000" charset="-122"/>
                          <a:ea typeface="优设标题黑" panose="00000500000000000000" charset="-122"/>
                        </a:rPr>
                        <a:t>县（市、区）</a:t>
                      </a:r>
                    </a:p>
                  </a:txBody>
                  <a:tcPr anchor="ctr" anchorCtr="1"/>
                </a:tc>
                <a:tc>
                  <a:txBody>
                    <a:bodyPr/>
                    <a:lstStyle/>
                    <a:p>
                      <a:r>
                        <a:rPr lang="zh-CN" altLang="en-US" sz="2400" b="0" dirty="0">
                          <a:latin typeface="优设标题黑" panose="00000500000000000000" charset="-122"/>
                          <a:ea typeface="优设标题黑" panose="00000500000000000000" charset="-122"/>
                        </a:rPr>
                        <a:t>工业领域更新改造储备项目个数</a:t>
                      </a:r>
                    </a:p>
                  </a:txBody>
                  <a:tcPr anchor="ctr" anchorCtr="1"/>
                </a:tc>
                <a:extLst>
                  <a:ext uri="{0D108BD9-81ED-4DB2-BD59-A6C34878D82A}">
                    <a16:rowId xmlns:a16="http://schemas.microsoft.com/office/drawing/2014/main" val="10000"/>
                  </a:ext>
                </a:extLst>
              </a:tr>
              <a:tr h="449251">
                <a:tc>
                  <a:txBody>
                    <a:bodyPr/>
                    <a:lstStyle/>
                    <a:p>
                      <a:r>
                        <a:rPr lang="zh-CN" altLang="en-US" dirty="0">
                          <a:latin typeface="微软雅黑" panose="020B0503020204020204" charset="-122"/>
                          <a:ea typeface="微软雅黑" panose="020B0503020204020204" charset="-122"/>
                        </a:rPr>
                        <a:t>东昌府区</a:t>
                      </a:r>
                    </a:p>
                  </a:txBody>
                  <a:tcPr anchor="ctr" anchorCtr="1"/>
                </a:tc>
                <a:tc>
                  <a:txBody>
                    <a:bodyPr/>
                    <a:lstStyle/>
                    <a:p>
                      <a:r>
                        <a:rPr lang="en-US" altLang="zh-CN" dirty="0">
                          <a:latin typeface="微软雅黑" panose="020B0503020204020204" charset="-122"/>
                          <a:ea typeface="微软雅黑" panose="020B0503020204020204" charset="-122"/>
                        </a:rPr>
                        <a:t>2</a:t>
                      </a:r>
                    </a:p>
                  </a:txBody>
                  <a:tcPr anchor="ctr" anchorCtr="1"/>
                </a:tc>
                <a:extLst>
                  <a:ext uri="{0D108BD9-81ED-4DB2-BD59-A6C34878D82A}">
                    <a16:rowId xmlns:a16="http://schemas.microsoft.com/office/drawing/2014/main" val="10001"/>
                  </a:ext>
                </a:extLst>
              </a:tr>
              <a:tr h="449251">
                <a:tc>
                  <a:txBody>
                    <a:bodyPr/>
                    <a:lstStyle/>
                    <a:p>
                      <a:r>
                        <a:rPr lang="zh-CN" altLang="en-US" dirty="0">
                          <a:latin typeface="微软雅黑" panose="020B0503020204020204" charset="-122"/>
                          <a:ea typeface="微软雅黑" panose="020B0503020204020204" charset="-122"/>
                        </a:rPr>
                        <a:t>茌平区</a:t>
                      </a:r>
                    </a:p>
                  </a:txBody>
                  <a:tcPr anchor="ctr" anchorCtr="1"/>
                </a:tc>
                <a:tc>
                  <a:txBody>
                    <a:bodyPr/>
                    <a:lstStyle/>
                    <a:p>
                      <a:r>
                        <a:rPr lang="en-US" altLang="zh-CN" dirty="0">
                          <a:latin typeface="微软雅黑" panose="020B0503020204020204" charset="-122"/>
                          <a:ea typeface="微软雅黑" panose="020B0503020204020204" charset="-122"/>
                        </a:rPr>
                        <a:t>1</a:t>
                      </a:r>
                    </a:p>
                  </a:txBody>
                  <a:tcPr anchor="ctr" anchorCtr="1"/>
                </a:tc>
                <a:extLst>
                  <a:ext uri="{0D108BD9-81ED-4DB2-BD59-A6C34878D82A}">
                    <a16:rowId xmlns:a16="http://schemas.microsoft.com/office/drawing/2014/main" val="10002"/>
                  </a:ext>
                </a:extLst>
              </a:tr>
              <a:tr h="449251">
                <a:tc>
                  <a:txBody>
                    <a:bodyPr/>
                    <a:lstStyle/>
                    <a:p>
                      <a:r>
                        <a:rPr lang="zh-CN" altLang="en-US" dirty="0">
                          <a:latin typeface="微软雅黑" panose="020B0503020204020204" charset="-122"/>
                          <a:ea typeface="微软雅黑" panose="020B0503020204020204" charset="-122"/>
                        </a:rPr>
                        <a:t>临清市</a:t>
                      </a:r>
                    </a:p>
                  </a:txBody>
                  <a:tcPr anchor="ctr" anchorCtr="1"/>
                </a:tc>
                <a:tc>
                  <a:txBody>
                    <a:bodyPr/>
                    <a:lstStyle/>
                    <a:p>
                      <a:r>
                        <a:rPr lang="en-US" altLang="zh-CN" dirty="0">
                          <a:latin typeface="微软雅黑" panose="020B0503020204020204" charset="-122"/>
                          <a:ea typeface="微软雅黑" panose="020B0503020204020204" charset="-122"/>
                        </a:rPr>
                        <a:t>2</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3"/>
                  </a:ext>
                </a:extLst>
              </a:tr>
              <a:tr h="449251">
                <a:tc>
                  <a:txBody>
                    <a:bodyPr/>
                    <a:lstStyle/>
                    <a:p>
                      <a:r>
                        <a:rPr lang="zh-CN" altLang="en-US" dirty="0">
                          <a:latin typeface="微软雅黑" panose="020B0503020204020204" charset="-122"/>
                          <a:ea typeface="微软雅黑" panose="020B0503020204020204" charset="-122"/>
                        </a:rPr>
                        <a:t>冠县</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4"/>
                  </a:ext>
                </a:extLst>
              </a:tr>
              <a:tr h="449251">
                <a:tc>
                  <a:txBody>
                    <a:bodyPr/>
                    <a:lstStyle/>
                    <a:p>
                      <a:r>
                        <a:rPr lang="zh-CN" altLang="en-US" dirty="0">
                          <a:latin typeface="微软雅黑" panose="020B0503020204020204" charset="-122"/>
                          <a:ea typeface="微软雅黑" panose="020B0503020204020204" charset="-122"/>
                        </a:rPr>
                        <a:t>莘县</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5"/>
                  </a:ext>
                </a:extLst>
              </a:tr>
              <a:tr h="449251">
                <a:tc>
                  <a:txBody>
                    <a:bodyPr/>
                    <a:lstStyle/>
                    <a:p>
                      <a:r>
                        <a:rPr lang="zh-CN" altLang="en-US" dirty="0">
                          <a:latin typeface="微软雅黑" panose="020B0503020204020204" charset="-122"/>
                          <a:ea typeface="微软雅黑" panose="020B0503020204020204" charset="-122"/>
                        </a:rPr>
                        <a:t>阳谷县</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6"/>
                  </a:ext>
                </a:extLst>
              </a:tr>
              <a:tr h="449251">
                <a:tc>
                  <a:txBody>
                    <a:bodyPr/>
                    <a:lstStyle/>
                    <a:p>
                      <a:r>
                        <a:rPr lang="zh-CN" altLang="en-US" dirty="0">
                          <a:latin typeface="微软雅黑" panose="020B0503020204020204" charset="-122"/>
                          <a:ea typeface="微软雅黑" panose="020B0503020204020204" charset="-122"/>
                        </a:rPr>
                        <a:t>东阿县</a:t>
                      </a:r>
                    </a:p>
                  </a:txBody>
                  <a:tcPr anchor="ctr" anchorCtr="1"/>
                </a:tc>
                <a:tc>
                  <a:txBody>
                    <a:bodyPr/>
                    <a:lstStyle/>
                    <a:p>
                      <a:r>
                        <a:rPr lang="en-US" altLang="zh-CN"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7"/>
                  </a:ext>
                </a:extLst>
              </a:tr>
              <a:tr h="449251">
                <a:tc>
                  <a:txBody>
                    <a:bodyPr/>
                    <a:lstStyle/>
                    <a:p>
                      <a:r>
                        <a:rPr lang="zh-CN" altLang="en-US" dirty="0">
                          <a:latin typeface="微软雅黑" panose="020B0503020204020204" charset="-122"/>
                          <a:ea typeface="微软雅黑" panose="020B0503020204020204" charset="-122"/>
                        </a:rPr>
                        <a:t>高唐县</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8"/>
                  </a:ext>
                </a:extLst>
              </a:tr>
              <a:tr h="449251">
                <a:tc>
                  <a:txBody>
                    <a:bodyPr/>
                    <a:lstStyle/>
                    <a:p>
                      <a:r>
                        <a:rPr lang="zh-CN" altLang="en-US" dirty="0">
                          <a:latin typeface="微软雅黑" panose="020B0503020204020204" charset="-122"/>
                          <a:ea typeface="微软雅黑" panose="020B0503020204020204" charset="-122"/>
                        </a:rPr>
                        <a:t>开发区</a:t>
                      </a:r>
                    </a:p>
                  </a:txBody>
                  <a:tcPr anchor="ctr" anchorCtr="1"/>
                </a:tc>
                <a:tc>
                  <a:txBody>
                    <a:bodyPr/>
                    <a:lstStyle/>
                    <a:p>
                      <a:r>
                        <a:rPr lang="en-US" altLang="zh-CN" dirty="0">
                          <a:latin typeface="微软雅黑" panose="020B0503020204020204" charset="-122"/>
                          <a:ea typeface="微软雅黑" panose="020B0503020204020204" charset="-122"/>
                        </a:rPr>
                        <a:t>7</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09"/>
                  </a:ext>
                </a:extLst>
              </a:tr>
              <a:tr h="449251">
                <a:tc>
                  <a:txBody>
                    <a:bodyPr/>
                    <a:lstStyle/>
                    <a:p>
                      <a:r>
                        <a:rPr lang="zh-CN" altLang="en-US" dirty="0">
                          <a:latin typeface="微软雅黑" panose="020B0503020204020204" charset="-122"/>
                          <a:ea typeface="微软雅黑" panose="020B0503020204020204" charset="-122"/>
                        </a:rPr>
                        <a:t>高新区</a:t>
                      </a:r>
                    </a:p>
                  </a:txBody>
                  <a:tcPr anchor="ctr" anchorCtr="1"/>
                </a:tc>
                <a:tc>
                  <a:txBody>
                    <a:bodyPr/>
                    <a:lstStyle/>
                    <a:p>
                      <a:r>
                        <a:rPr lang="en-US" altLang="zh-CN" dirty="0">
                          <a:latin typeface="微软雅黑" panose="020B0503020204020204" charset="-122"/>
                          <a:ea typeface="微软雅黑" panose="020B0503020204020204" charset="-122"/>
                        </a:rPr>
                        <a:t>0</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0"/>
                  </a:ext>
                </a:extLst>
              </a:tr>
              <a:tr h="449251">
                <a:tc>
                  <a:txBody>
                    <a:bodyPr/>
                    <a:lstStyle/>
                    <a:p>
                      <a:r>
                        <a:rPr lang="zh-CN" altLang="en-US" dirty="0">
                          <a:latin typeface="微软雅黑" panose="020B0503020204020204" charset="-122"/>
                          <a:ea typeface="微软雅黑" panose="020B0503020204020204" charset="-122"/>
                        </a:rPr>
                        <a:t>度假区</a:t>
                      </a:r>
                    </a:p>
                  </a:txBody>
                  <a:tcPr anchor="ctr" anchorCtr="1"/>
                </a:tc>
                <a:tc>
                  <a:txBody>
                    <a:bodyPr/>
                    <a:lstStyle/>
                    <a:p>
                      <a:r>
                        <a:rPr lang="en-US" altLang="zh-CN" dirty="0">
                          <a:latin typeface="微软雅黑" panose="020B0503020204020204" charset="-122"/>
                          <a:ea typeface="微软雅黑" panose="020B0503020204020204" charset="-122"/>
                        </a:rPr>
                        <a:t>2</a:t>
                      </a:r>
                      <a:endParaRPr lang="zh-CN" altLang="en-US" dirty="0">
                        <a:latin typeface="微软雅黑" panose="020B0503020204020204" charset="-122"/>
                        <a:ea typeface="微软雅黑" panose="020B0503020204020204" charset="-122"/>
                      </a:endParaRPr>
                    </a:p>
                  </a:txBody>
                  <a:tcPr anchor="ctr" anchorCtr="1"/>
                </a:tc>
                <a:extLst>
                  <a:ext uri="{0D108BD9-81ED-4DB2-BD59-A6C34878D82A}">
                    <a16:rowId xmlns:a16="http://schemas.microsoft.com/office/drawing/2014/main" val="10011"/>
                  </a:ext>
                </a:extLst>
              </a:tr>
              <a:tr h="449251">
                <a:tc>
                  <a:txBody>
                    <a:bodyPr/>
                    <a:lstStyle/>
                    <a:p>
                      <a:r>
                        <a:rPr lang="zh-CN" altLang="en-US" dirty="0">
                          <a:solidFill>
                            <a:schemeClr val="bg1"/>
                          </a:solidFill>
                          <a:latin typeface="微软雅黑" panose="020B0503020204020204" charset="-122"/>
                          <a:ea typeface="微软雅黑" panose="020B0503020204020204" charset="-122"/>
                        </a:rPr>
                        <a:t>合计</a:t>
                      </a:r>
                    </a:p>
                  </a:txBody>
                  <a:tcPr anchor="ctr" anchorCtr="1">
                    <a:solidFill>
                      <a:srgbClr val="7030A0"/>
                    </a:solidFill>
                  </a:tcPr>
                </a:tc>
                <a:tc>
                  <a:txBody>
                    <a:bodyPr/>
                    <a:lstStyle/>
                    <a:p>
                      <a:r>
                        <a:rPr lang="en-US" altLang="zh-CN" dirty="0">
                          <a:solidFill>
                            <a:schemeClr val="bg1"/>
                          </a:solidFill>
                          <a:latin typeface="微软雅黑" panose="020B0503020204020204" charset="-122"/>
                          <a:ea typeface="微软雅黑" panose="020B0503020204020204" charset="-122"/>
                        </a:rPr>
                        <a:t>15</a:t>
                      </a:r>
                      <a:endParaRPr lang="zh-CN" altLang="en-US" dirty="0">
                        <a:solidFill>
                          <a:schemeClr val="bg1"/>
                        </a:solidFill>
                        <a:latin typeface="微软雅黑" panose="020B0503020204020204" charset="-122"/>
                        <a:ea typeface="微软雅黑" panose="020B0503020204020204" charset="-122"/>
                      </a:endParaRPr>
                    </a:p>
                  </a:txBody>
                  <a:tcPr anchor="ctr" anchorCtr="1">
                    <a:solidFill>
                      <a:srgbClr val="7030A0"/>
                    </a:solidFill>
                  </a:tcPr>
                </a:tc>
                <a:extLst>
                  <a:ext uri="{0D108BD9-81ED-4DB2-BD59-A6C34878D82A}">
                    <a16:rowId xmlns:a16="http://schemas.microsoft.com/office/drawing/2014/main" val="10012"/>
                  </a:ext>
                </a:extLst>
              </a:tr>
            </a:tbl>
          </a:graphicData>
        </a:graphic>
      </p:graphicFrame>
      <p:graphicFrame>
        <p:nvGraphicFramePr>
          <p:cNvPr id="2" name="图表 1" descr="7b0a202020202263686172745265734964223a20223230343736333437220a7d0a"/>
          <p:cNvGraphicFramePr/>
          <p:nvPr/>
        </p:nvGraphicFramePr>
        <p:xfrm>
          <a:off x="1042035" y="1193800"/>
          <a:ext cx="10321290" cy="5261610"/>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组合 13"/>
          <p:cNvGrpSpPr/>
          <p:nvPr/>
        </p:nvGrpSpPr>
        <p:grpSpPr>
          <a:xfrm>
            <a:off x="3827147" y="169477"/>
            <a:ext cx="4379593" cy="550326"/>
            <a:chOff x="3827147" y="579974"/>
            <a:chExt cx="4379593" cy="550326"/>
          </a:xfrm>
        </p:grpSpPr>
        <p:sp>
          <p:nvSpPr>
            <p:cNvPr id="16" name="平行四边形 15"/>
            <p:cNvSpPr/>
            <p:nvPr/>
          </p:nvSpPr>
          <p:spPr>
            <a:xfrm>
              <a:off x="3827147" y="579974"/>
              <a:ext cx="4331967" cy="514065"/>
            </a:xfrm>
            <a:prstGeom prst="parallelogram">
              <a:avLst>
                <a:gd name="adj" fmla="val 19619"/>
              </a:avLst>
            </a:prstGeom>
            <a:solidFill>
              <a:srgbClr val="9D896B"/>
            </a:solidFill>
            <a:ln>
              <a:no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7" name="文本框 16"/>
            <p:cNvSpPr txBox="1"/>
            <p:nvPr/>
          </p:nvSpPr>
          <p:spPr>
            <a:xfrm>
              <a:off x="3988934" y="621653"/>
              <a:ext cx="417018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rPr>
                <a:t>围绕循环利用领域</a:t>
              </a:r>
              <a:r>
                <a:rPr lang="zh-CN" altLang="en-US" sz="240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ea"/>
                </a:rPr>
                <a:t>更新设备</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nvGrpSpPr>
            <p:cNvPr id="18" name="组合 17"/>
            <p:cNvGrpSpPr/>
            <p:nvPr/>
          </p:nvGrpSpPr>
          <p:grpSpPr>
            <a:xfrm>
              <a:off x="5115620" y="872273"/>
              <a:ext cx="3091120" cy="258027"/>
              <a:chOff x="4838301" y="1097063"/>
              <a:chExt cx="3091120" cy="258027"/>
            </a:xfrm>
          </p:grpSpPr>
          <p:sp>
            <p:nvSpPr>
              <p:cNvPr id="19" name="任意多边形: 形状 16"/>
              <p:cNvSpPr/>
              <p:nvPr/>
            </p:nvSpPr>
            <p:spPr>
              <a:xfrm>
                <a:off x="4838301" y="1133633"/>
                <a:ext cx="3071813" cy="221457"/>
              </a:xfrm>
              <a:custGeom>
                <a:avLst/>
                <a:gdLst>
                  <a:gd name="connsiteX0" fmla="*/ 0 w 3074194"/>
                  <a:gd name="connsiteY0" fmla="*/ 247650 h 247650"/>
                  <a:gd name="connsiteX1" fmla="*/ 3031331 w 3074194"/>
                  <a:gd name="connsiteY1" fmla="*/ 247650 h 247650"/>
                  <a:gd name="connsiteX2" fmla="*/ 3074194 w 3074194"/>
                  <a:gd name="connsiteY2" fmla="*/ 0 h 247650"/>
                  <a:gd name="connsiteX0-1" fmla="*/ 0 w 3071813"/>
                  <a:gd name="connsiteY0-2" fmla="*/ 221457 h 221457"/>
                  <a:gd name="connsiteX1-3" fmla="*/ 3031331 w 3071813"/>
                  <a:gd name="connsiteY1-4" fmla="*/ 221457 h 221457"/>
                  <a:gd name="connsiteX2-5" fmla="*/ 3071813 w 3071813"/>
                  <a:gd name="connsiteY2-6" fmla="*/ 0 h 221457"/>
                </a:gdLst>
                <a:ahLst/>
                <a:cxnLst>
                  <a:cxn ang="0">
                    <a:pos x="connsiteX0-1" y="connsiteY0-2"/>
                  </a:cxn>
                  <a:cxn ang="0">
                    <a:pos x="connsiteX1-3" y="connsiteY1-4"/>
                  </a:cxn>
                  <a:cxn ang="0">
                    <a:pos x="connsiteX2-5" y="connsiteY2-6"/>
                  </a:cxn>
                </a:cxnLst>
                <a:rect l="l" t="t" r="r" b="b"/>
                <a:pathLst>
                  <a:path w="3071813" h="221457">
                    <a:moveTo>
                      <a:pt x="0" y="221457"/>
                    </a:moveTo>
                    <a:lnTo>
                      <a:pt x="3031331" y="221457"/>
                    </a:lnTo>
                    <a:cubicBezTo>
                      <a:pt x="3045619" y="138907"/>
                      <a:pt x="3057525" y="82550"/>
                      <a:pt x="3071813" y="0"/>
                    </a:cubicBezTo>
                  </a:path>
                </a:pathLst>
              </a:custGeom>
              <a:noFill/>
              <a:ln w="6350">
                <a:solidFill>
                  <a:srgbClr val="9D896B">
                    <a:alpha val="40000"/>
                  </a:srgbClr>
                </a:solidFill>
                <a:prstDash val="sysDash"/>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20" name="椭圆 19"/>
              <p:cNvSpPr>
                <a:spLocks noChangeAspect="1"/>
              </p:cNvSpPr>
              <p:nvPr/>
            </p:nvSpPr>
            <p:spPr>
              <a:xfrm>
                <a:off x="7893421" y="1097063"/>
                <a:ext cx="36000" cy="36000"/>
              </a:xfrm>
              <a:prstGeom prst="ellipse">
                <a:avLst/>
              </a:prstGeom>
              <a:noFill/>
              <a:ln w="6350">
                <a:solidFill>
                  <a:srgbClr val="9D896B">
                    <a:alpha val="40000"/>
                  </a:srgbClr>
                </a:solidFill>
              </a:ln>
            </p:spPr>
            <p:style>
              <a:lnRef idx="2">
                <a:srgbClr val="F8EAE2">
                  <a:shade val="50000"/>
                </a:srgbClr>
              </a:lnRef>
              <a:fillRef idx="1">
                <a:srgbClr val="F8EAE2"/>
              </a:fillRef>
              <a:effectRef idx="0">
                <a:srgbClr val="F8EAE2"/>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grpSp>
      </p:gr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4872335" cy="12233910"/>
            <a:chOff x="0" y="0"/>
            <a:chExt cx="23421" cy="19266"/>
          </a:xfrm>
        </p:grpSpPr>
        <p:sp>
          <p:nvSpPr>
            <p:cNvPr id="3" name="矩形: 圆角 2"/>
            <p:cNvSpPr/>
            <p:nvPr/>
          </p:nvSpPr>
          <p:spPr>
            <a:xfrm flipV="1">
              <a:off x="0" y="0"/>
              <a:ext cx="19200" cy="10800"/>
            </a:xfrm>
            <a:prstGeom prst="roundRect">
              <a:avLst>
                <a:gd name="adj" fmla="val 0"/>
              </a:avLst>
            </a:prstGeom>
            <a:gradFill flip="none" rotWithShape="1">
              <a:gsLst>
                <a:gs pos="0">
                  <a:srgbClr val="FFFFFF">
                    <a:alpha val="0"/>
                  </a:srgbClr>
                </a:gs>
                <a:gs pos="100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6" name="矩形: 单圆角 5"/>
            <p:cNvSpPr/>
            <p:nvPr/>
          </p:nvSpPr>
          <p:spPr>
            <a:xfrm>
              <a:off x="0" y="8936"/>
              <a:ext cx="19200" cy="1864"/>
            </a:xfrm>
            <a:prstGeom prst="round1Rect">
              <a:avLst>
                <a:gd name="adj" fmla="val 0"/>
              </a:avLst>
            </a:prstGeom>
            <a:gradFill>
              <a:gsLst>
                <a:gs pos="0">
                  <a:srgbClr val="DE352E"/>
                </a:gs>
                <a:gs pos="100000">
                  <a:srgbClr val="DE352E">
                    <a:lumMod val="50000"/>
                  </a:srgbClr>
                </a:gs>
              </a:gsLst>
              <a:lin ang="2700000" scaled="0"/>
            </a:gradFill>
            <a:ln>
              <a:noFill/>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srgbClr val="FFFFFF"/>
                </a:solidFill>
                <a:latin typeface="思源黑体 CN Regular" panose="020B0500000000000000" charset="-122"/>
                <a:ea typeface="思源黑体 CN Regular" panose="020B0500000000000000" charset="-122"/>
              </a:endParaRPr>
            </a:p>
          </p:txBody>
        </p:sp>
        <p:sp>
          <p:nvSpPr>
            <p:cNvPr id="7" name="矩形: 圆角 6"/>
            <p:cNvSpPr/>
            <p:nvPr/>
          </p:nvSpPr>
          <p:spPr>
            <a:xfrm>
              <a:off x="738" y="1865"/>
              <a:ext cx="17724" cy="8085"/>
            </a:xfrm>
            <a:prstGeom prst="roundRect">
              <a:avLst>
                <a:gd name="adj" fmla="val 2875"/>
              </a:avLst>
            </a:prstGeom>
            <a:solidFill>
              <a:srgbClr val="FFFFFF"/>
            </a:solidFill>
            <a:ln>
              <a:noFill/>
            </a:ln>
            <a:effectLst>
              <a:outerShdw blurRad="355600" algn="ctr" rotWithShape="0">
                <a:srgbClr val="DE352E">
                  <a:alpha val="40000"/>
                </a:srgbClr>
              </a:outerShdw>
              <a:reflection blurRad="304800" stA="52000" endA="300" endPos="21000" dist="254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a:solidFill>
                  <a:prstClr val="white"/>
                </a:solidFill>
                <a:latin typeface="思源宋体 CN Heavy" panose="02020900000000000000" pitchFamily="18" charset="-122"/>
                <a:ea typeface="思源宋体 CN Heavy" panose="02020900000000000000" pitchFamily="18" charset="-122"/>
              </a:endParaRPr>
            </a:p>
          </p:txBody>
        </p:sp>
        <p:graphicFrame>
          <p:nvGraphicFramePr>
            <p:cNvPr id="9" name="图表 8"/>
            <p:cNvGraphicFramePr/>
            <p:nvPr/>
          </p:nvGraphicFramePr>
          <p:xfrm>
            <a:off x="10761" y="11597"/>
            <a:ext cx="12660" cy="7669"/>
          </p:xfrm>
          <a:graphic>
            <a:graphicData uri="http://schemas.openxmlformats.org/drawingml/2006/chart">
              <c:chart xmlns:c="http://schemas.openxmlformats.org/drawingml/2006/chart" xmlns:r="http://schemas.openxmlformats.org/officeDocument/2006/relationships" r:id="rId5"/>
            </a:graphicData>
          </a:graphic>
        </p:graphicFrame>
        <p:sp>
          <p:nvSpPr>
            <p:cNvPr id="17" name="文本框 16"/>
            <p:cNvSpPr txBox="1"/>
            <p:nvPr/>
          </p:nvSpPr>
          <p:spPr>
            <a:xfrm>
              <a:off x="1083" y="655"/>
              <a:ext cx="11157" cy="822"/>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dirty="0"/>
                <a:t>项目谋划储备情况</a:t>
              </a:r>
            </a:p>
          </p:txBody>
        </p:sp>
        <p:cxnSp>
          <p:nvCxnSpPr>
            <p:cNvPr id="25" name="直接连接符 24"/>
            <p:cNvCxnSpPr/>
            <p:nvPr/>
          </p:nvCxnSpPr>
          <p:spPr>
            <a:xfrm>
              <a:off x="1434" y="8971"/>
              <a:ext cx="5207" cy="0"/>
            </a:xfrm>
            <a:prstGeom prst="line">
              <a:avLst/>
            </a:prstGeom>
            <a:ln>
              <a:solidFill>
                <a:srgbClr val="FFFFFF">
                  <a:lumMod val="75000"/>
                </a:srgbClr>
              </a:solidFill>
            </a:ln>
          </p:spPr>
          <p:style>
            <a:lnRef idx="1">
              <a:srgbClr val="DE352E"/>
            </a:lnRef>
            <a:fillRef idx="0">
              <a:srgbClr val="DE352E"/>
            </a:fillRef>
            <a:effectRef idx="0">
              <a:srgbClr val="DE352E"/>
            </a:effectRef>
            <a:fontRef idx="minor">
              <a:srgbClr val="000000"/>
            </a:fontRef>
          </p:style>
        </p:cxnSp>
        <p:grpSp>
          <p:nvGrpSpPr>
            <p:cNvPr id="32" name="组合 31"/>
            <p:cNvGrpSpPr/>
            <p:nvPr/>
          </p:nvGrpSpPr>
          <p:grpSpPr>
            <a:xfrm>
              <a:off x="1632" y="6240"/>
              <a:ext cx="3588" cy="1452"/>
              <a:chOff x="-550179" y="3402243"/>
              <a:chExt cx="2278021" cy="922015"/>
            </a:xfrm>
          </p:grpSpPr>
          <p:sp>
            <p:nvSpPr>
              <p:cNvPr id="33" name="文本框 32"/>
              <p:cNvSpPr txBox="1"/>
              <p:nvPr/>
            </p:nvSpPr>
            <p:spPr>
              <a:xfrm>
                <a:off x="-545706" y="3863898"/>
                <a:ext cx="1458365" cy="460360"/>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400" b="0" dirty="0">
                    <a:gradFill>
                      <a:gsLst>
                        <a:gs pos="100000">
                          <a:srgbClr val="DE352E">
                            <a:lumMod val="75000"/>
                          </a:srgbClr>
                        </a:gs>
                        <a:gs pos="0">
                          <a:srgbClr val="DE352E"/>
                        </a:gs>
                      </a:gsLst>
                      <a:lin ang="2700000" scaled="1"/>
                    </a:gradFill>
                    <a:latin typeface="思源宋体 CN Heavy" panose="02020900000000000000" pitchFamily="18" charset="-122"/>
                    <a:ea typeface="思源宋体 CN Heavy" panose="02020900000000000000" pitchFamily="18" charset="-122"/>
                  </a:rPr>
                  <a:t>1484</a:t>
                </a:r>
                <a:r>
                  <a:rPr lang="zh-CN" altLang="en-US" sz="2400" b="0" dirty="0">
                    <a:gradFill>
                      <a:gsLst>
                        <a:gs pos="100000">
                          <a:srgbClr val="DE352E">
                            <a:lumMod val="75000"/>
                          </a:srgbClr>
                        </a:gs>
                        <a:gs pos="0">
                          <a:srgbClr val="DE352E"/>
                        </a:gs>
                      </a:gsLst>
                      <a:lin ang="2700000" scaled="1"/>
                    </a:gradFill>
                    <a:latin typeface="思源宋体 CN Heavy" panose="02020900000000000000" pitchFamily="18" charset="-122"/>
                    <a:ea typeface="思源宋体 CN Heavy" panose="02020900000000000000" pitchFamily="18" charset="-122"/>
                  </a:rPr>
                  <a:t>亿</a:t>
                </a:r>
                <a:r>
                  <a:rPr lang="zh-CN" altLang="en-US" sz="1800" dirty="0">
                    <a:gradFill>
                      <a:gsLst>
                        <a:gs pos="100000">
                          <a:srgbClr val="DE352E">
                            <a:lumMod val="75000"/>
                          </a:srgbClr>
                        </a:gs>
                        <a:gs pos="0">
                          <a:srgbClr val="DE352E"/>
                        </a:gs>
                      </a:gsLst>
                      <a:lin ang="2700000" scaled="1"/>
                    </a:gradFill>
                    <a:latin typeface="思源宋体 CN Heavy" panose="02020900000000000000" pitchFamily="18" charset="-122"/>
                    <a:ea typeface="思源宋体 CN Heavy" panose="02020900000000000000" pitchFamily="18" charset="-122"/>
                  </a:rPr>
                  <a:t>元</a:t>
                </a:r>
                <a:endParaRPr kumimoji="0" lang="zh-CN" altLang="en-US" sz="3200" b="1"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endParaRPr>
              </a:p>
            </p:txBody>
          </p:sp>
          <p:sp>
            <p:nvSpPr>
              <p:cNvPr id="34" name="文本框 33"/>
              <p:cNvSpPr txBox="1"/>
              <p:nvPr/>
            </p:nvSpPr>
            <p:spPr>
              <a:xfrm>
                <a:off x="-550179" y="3402243"/>
                <a:ext cx="2278021" cy="461454"/>
              </a:xfrm>
              <a:prstGeom prst="rect">
                <a:avLst/>
              </a:prstGeom>
              <a:noFill/>
            </p:spPr>
            <p:txBody>
              <a:bodyPr wrap="square">
                <a:noAutofit/>
              </a:bodyPr>
              <a:lstStyle/>
              <a:p>
                <a:r>
                  <a:rPr lang="zh-CN" altLang="en-US" sz="2400" dirty="0">
                    <a:solidFill>
                      <a:srgbClr val="000000">
                        <a:lumMod val="85000"/>
                        <a:lumOff val="15000"/>
                      </a:srgbClr>
                    </a:solidFill>
                  </a:rPr>
                  <a:t>计划总投资</a:t>
                </a:r>
              </a:p>
            </p:txBody>
          </p:sp>
        </p:grpSp>
      </p:grpSp>
      <p:sp>
        <p:nvSpPr>
          <p:cNvPr id="22" name="文本框 21"/>
          <p:cNvSpPr txBox="1"/>
          <p:nvPr/>
        </p:nvSpPr>
        <p:spPr>
          <a:xfrm>
            <a:off x="1040765" y="2800985"/>
            <a:ext cx="1229360" cy="460375"/>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defTabSz="914400" rtl="0" eaLnBrk="1" fontAlgn="auto" latinLnBrk="0" hangingPunct="1">
              <a:lnSpc>
                <a:spcPct val="100000"/>
              </a:lnSpc>
              <a:spcBef>
                <a:spcPts val="0"/>
              </a:spcBef>
              <a:spcAft>
                <a:spcPts val="0"/>
              </a:spcAft>
              <a:buClrTx/>
              <a:buSzTx/>
              <a:buFontTx/>
              <a:buNone/>
              <a:defRPr/>
            </a:pPr>
            <a:r>
              <a:rPr lang="en-US" sz="2400" b="0" dirty="0">
                <a:gradFill>
                  <a:gsLst>
                    <a:gs pos="100000">
                      <a:srgbClr val="DE352E">
                        <a:lumMod val="75000"/>
                      </a:srgbClr>
                    </a:gs>
                    <a:gs pos="0">
                      <a:srgbClr val="DE352E"/>
                    </a:gs>
                  </a:gsLst>
                  <a:lin ang="2700000" scaled="1"/>
                </a:gradFill>
                <a:latin typeface="思源宋体 CN Heavy" panose="02020900000000000000" pitchFamily="18" charset="-122"/>
                <a:ea typeface="思源宋体 CN Heavy" panose="02020900000000000000" pitchFamily="18" charset="-122"/>
              </a:rPr>
              <a:t>1453</a:t>
            </a:r>
            <a:r>
              <a:rPr lang="zh-CN" altLang="en-US" sz="2400" b="0" dirty="0">
                <a:gradFill>
                  <a:gsLst>
                    <a:gs pos="100000">
                      <a:srgbClr val="DE352E">
                        <a:lumMod val="75000"/>
                      </a:srgbClr>
                    </a:gs>
                    <a:gs pos="0">
                      <a:srgbClr val="DE352E"/>
                    </a:gs>
                  </a:gsLst>
                  <a:lin ang="2700000" scaled="1"/>
                </a:gradFill>
                <a:latin typeface="思源宋体 CN Heavy" panose="02020900000000000000" pitchFamily="18" charset="-122"/>
                <a:ea typeface="思源宋体 CN Heavy" panose="02020900000000000000" pitchFamily="18" charset="-122"/>
              </a:rPr>
              <a:t>个</a:t>
            </a:r>
            <a:endParaRPr kumimoji="0" lang="zh-CN" altLang="en-US" sz="3200" b="1" i="0" u="none" strike="noStrike" kern="1200" cap="none" spc="0" normalizeH="0" baseline="0" noProof="0" dirty="0">
              <a:ln>
                <a:noFill/>
              </a:ln>
              <a:gradFill>
                <a:gsLst>
                  <a:gs pos="100000">
                    <a:srgbClr val="DE352E">
                      <a:lumMod val="75000"/>
                    </a:srgbClr>
                  </a:gs>
                  <a:gs pos="0">
                    <a:srgbClr val="DE352E"/>
                  </a:gs>
                </a:gsLst>
                <a:lin ang="2700000" scaled="1"/>
              </a:gradFill>
              <a:effectLst/>
              <a:uLnTx/>
              <a:uFillTx/>
              <a:latin typeface="思源宋体 CN Heavy" panose="02020900000000000000" pitchFamily="18" charset="-122"/>
              <a:ea typeface="思源宋体 CN Heavy" panose="02020900000000000000" pitchFamily="18" charset="-122"/>
              <a:cs typeface="+mn-ea"/>
            </a:endParaRPr>
          </a:p>
        </p:txBody>
      </p:sp>
      <p:sp>
        <p:nvSpPr>
          <p:cNvPr id="23" name="文本框 22"/>
          <p:cNvSpPr txBox="1"/>
          <p:nvPr/>
        </p:nvSpPr>
        <p:spPr>
          <a:xfrm>
            <a:off x="1002665" y="2045970"/>
            <a:ext cx="3176270" cy="461645"/>
          </a:xfrm>
          <a:prstGeom prst="rect">
            <a:avLst/>
          </a:prstGeom>
          <a:noFill/>
        </p:spPr>
        <p:txBody>
          <a:bodyPr wrap="square">
            <a:noAutofit/>
          </a:bodyPr>
          <a:lstStyle/>
          <a:p>
            <a:r>
              <a:rPr lang="zh-CN" altLang="en-US" sz="2400" dirty="0">
                <a:solidFill>
                  <a:srgbClr val="000000">
                    <a:lumMod val="85000"/>
                    <a:lumOff val="15000"/>
                  </a:srgbClr>
                </a:solidFill>
              </a:rPr>
              <a:t>全市储备五个领域</a:t>
            </a:r>
            <a:endParaRPr lang="en-US" altLang="zh-CN" sz="2400" dirty="0">
              <a:solidFill>
                <a:srgbClr val="000000">
                  <a:lumMod val="85000"/>
                  <a:lumOff val="15000"/>
                </a:srgbClr>
              </a:solidFill>
            </a:endParaRPr>
          </a:p>
          <a:p>
            <a:r>
              <a:rPr lang="zh-CN" altLang="en-US" sz="2400" dirty="0">
                <a:solidFill>
                  <a:srgbClr val="000000">
                    <a:lumMod val="85000"/>
                    <a:lumOff val="15000"/>
                  </a:srgbClr>
                </a:solidFill>
              </a:rPr>
              <a:t>设备更新项目</a:t>
            </a:r>
          </a:p>
        </p:txBody>
      </p:sp>
      <p:graphicFrame>
        <p:nvGraphicFramePr>
          <p:cNvPr id="4" name="表格 3"/>
          <p:cNvGraphicFramePr>
            <a:graphicFrameLocks noGrp="1"/>
          </p:cNvGraphicFramePr>
          <p:nvPr>
            <p:custDataLst>
              <p:tags r:id="rId1"/>
            </p:custDataLst>
          </p:nvPr>
        </p:nvGraphicFramePr>
        <p:xfrm>
          <a:off x="3617111" y="1530124"/>
          <a:ext cx="7893624" cy="4168140"/>
        </p:xfrm>
        <a:graphic>
          <a:graphicData uri="http://schemas.openxmlformats.org/drawingml/2006/table">
            <a:tbl>
              <a:tblPr firstRow="1"/>
              <a:tblGrid>
                <a:gridCol w="3535045">
                  <a:extLst>
                    <a:ext uri="{9D8B030D-6E8A-4147-A177-3AD203B41FA5}">
                      <a16:colId xmlns:a16="http://schemas.microsoft.com/office/drawing/2014/main" val="20000"/>
                    </a:ext>
                  </a:extLst>
                </a:gridCol>
                <a:gridCol w="1756440">
                  <a:extLst>
                    <a:ext uri="{9D8B030D-6E8A-4147-A177-3AD203B41FA5}">
                      <a16:colId xmlns:a16="http://schemas.microsoft.com/office/drawing/2014/main" val="20001"/>
                    </a:ext>
                  </a:extLst>
                </a:gridCol>
                <a:gridCol w="2602139">
                  <a:extLst>
                    <a:ext uri="{9D8B030D-6E8A-4147-A177-3AD203B41FA5}">
                      <a16:colId xmlns:a16="http://schemas.microsoft.com/office/drawing/2014/main" val="20002"/>
                    </a:ext>
                  </a:extLst>
                </a:gridCol>
              </a:tblGrid>
              <a:tr h="614680">
                <a:tc gridSpan="3">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buNone/>
                      </a:pPr>
                      <a:r>
                        <a:rPr lang="zh-CN" altLang="en-US" sz="2400" b="1" u="none" strike="noStrike" dirty="0">
                          <a:solidFill>
                            <a:srgbClr val="002060"/>
                          </a:solidFill>
                          <a:effectLst/>
                        </a:rPr>
                        <a:t>全市各领域储备项目个数及计划投资情况表</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hMerge="1">
                  <a:txBody>
                    <a:bodyPr/>
                    <a:lstStyle/>
                    <a:p>
                      <a:endParaRPr lang="zh-CN"/>
                    </a:p>
                  </a:txBody>
                  <a:tcPr marL="4839" marR="4839" marT="4839" marB="0" anchor="ctr"/>
                </a:tc>
                <a:tc hMerge="1">
                  <a:txBody>
                    <a:bodyPr/>
                    <a:lstStyle/>
                    <a:p>
                      <a:endParaRPr lang="zh-CN"/>
                    </a:p>
                  </a:txBody>
                  <a:tcPr marL="4839" marR="4839" marT="4839" marB="0" anchor="ctr"/>
                </a:tc>
                <a:extLst>
                  <a:ext uri="{0D108BD9-81ED-4DB2-BD59-A6C34878D82A}">
                    <a16:rowId xmlns:a16="http://schemas.microsoft.com/office/drawing/2014/main" val="10000"/>
                  </a:ext>
                </a:extLst>
              </a:tr>
              <a:tr h="61468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endParaRPr lang="zh-CN" altLang="en-US" sz="2000" u="none" strike="noStrike" dirty="0">
                        <a:solidFill>
                          <a:srgbClr val="0070C0"/>
                        </a:solidFill>
                        <a:effectLst/>
                      </a:endParaRP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en-US" altLang="zh-CN" sz="2000" u="none" strike="noStrike" dirty="0">
                          <a:solidFill>
                            <a:srgbClr val="0070C0"/>
                          </a:solidFill>
                          <a:effectLst/>
                        </a:rPr>
                        <a:t>  </a:t>
                      </a:r>
                      <a:r>
                        <a:rPr lang="zh-CN" sz="2000" u="none" strike="noStrike" dirty="0">
                          <a:solidFill>
                            <a:srgbClr val="0070C0"/>
                          </a:solidFill>
                          <a:effectLst/>
                        </a:rPr>
                        <a:t>储备项目（个）</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buNone/>
                      </a:pPr>
                      <a:r>
                        <a:rPr lang="en-US" altLang="zh-CN" sz="2000" u="none" strike="noStrike" dirty="0">
                          <a:solidFill>
                            <a:srgbClr val="0070C0"/>
                          </a:solidFill>
                          <a:effectLst/>
                        </a:rPr>
                        <a:t>  </a:t>
                      </a:r>
                      <a:r>
                        <a:rPr lang="zh-CN" altLang="en-US" sz="2000" u="none" strike="noStrike" dirty="0">
                          <a:solidFill>
                            <a:srgbClr val="0070C0"/>
                          </a:solidFill>
                          <a:effectLst/>
                        </a:rPr>
                        <a:t>计划投资（亿元）</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500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zh-CN" altLang="en-US" sz="2000" u="none" strike="noStrike" dirty="0">
                          <a:solidFill>
                            <a:srgbClr val="0070C0"/>
                          </a:solidFill>
                          <a:effectLst/>
                        </a:rPr>
                        <a:t>              工业领域</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en-US" sz="2000" dirty="0">
                          <a:solidFill>
                            <a:srgbClr val="0070C0"/>
                          </a:solidFill>
                          <a:effectLst/>
                        </a:rPr>
                        <a:t>                     762</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buNone/>
                      </a:pPr>
                      <a:r>
                        <a:rPr lang="en-US" altLang="zh-CN" sz="2000" dirty="0">
                          <a:solidFill>
                            <a:srgbClr val="0070C0"/>
                          </a:solidFill>
                          <a:effectLst/>
                        </a:rPr>
                        <a:t>                          1100</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451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en-US" altLang="zh-CN" sz="2000" u="none" strike="noStrike" dirty="0">
                          <a:solidFill>
                            <a:srgbClr val="0070C0"/>
                          </a:solidFill>
                          <a:effectLst/>
                        </a:rPr>
                        <a:t>建筑和市政基础设施领域</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marL="0" marR="0" lvl="0" indent="0" algn="ctr" defTabSz="1219200" rtl="0" eaLnBrk="1" fontAlgn="ctr" latinLnBrk="0" hangingPunct="1">
                        <a:lnSpc>
                          <a:spcPct val="100000"/>
                        </a:lnSpc>
                        <a:spcBef>
                          <a:spcPts val="0"/>
                        </a:spcBef>
                        <a:spcAft>
                          <a:spcPts val="0"/>
                        </a:spcAft>
                        <a:buClrTx/>
                        <a:buSzTx/>
                        <a:buFontTx/>
                        <a:buNone/>
                        <a:defRPr/>
                      </a:pPr>
                      <a:r>
                        <a:rPr lang="en-US" sz="2000" u="none" strike="noStrike" dirty="0">
                          <a:solidFill>
                            <a:srgbClr val="0070C0"/>
                          </a:solidFill>
                          <a:effectLst/>
                        </a:rPr>
                        <a:t>362</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marL="0" marR="0" lvl="0" indent="0" algn="ctr" defTabSz="1219200" rtl="0" eaLnBrk="1" fontAlgn="ctr" latinLnBrk="0" hangingPunct="1">
                        <a:lnSpc>
                          <a:spcPct val="100000"/>
                        </a:lnSpc>
                        <a:spcBef>
                          <a:spcPts val="0"/>
                        </a:spcBef>
                        <a:spcAft>
                          <a:spcPts val="0"/>
                        </a:spcAft>
                        <a:buClrTx/>
                        <a:buSzTx/>
                        <a:buFontTx/>
                        <a:buNone/>
                        <a:defRPr/>
                      </a:pPr>
                      <a:r>
                        <a:rPr lang="en-US" altLang="zh-CN" sz="2000" u="none" strike="noStrike" dirty="0">
                          <a:solidFill>
                            <a:srgbClr val="0070C0"/>
                          </a:solidFill>
                          <a:effectLst/>
                        </a:rPr>
                        <a:t>200</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642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zh-CN" altLang="en-US" sz="2000" u="none" strike="noStrike" dirty="0">
                          <a:solidFill>
                            <a:srgbClr val="0070C0"/>
                          </a:solidFill>
                          <a:effectLst/>
                        </a:rPr>
                        <a:t>交通运输领域</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en-US" altLang="zh-CN" sz="2000" u="none" strike="noStrike" dirty="0">
                          <a:solidFill>
                            <a:srgbClr val="0070C0"/>
                          </a:solidFill>
                          <a:effectLst/>
                        </a:rPr>
                        <a:t>56</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buNone/>
                      </a:pPr>
                      <a:r>
                        <a:rPr lang="en-US" altLang="zh-CN" sz="2000" u="none" strike="noStrike" dirty="0">
                          <a:solidFill>
                            <a:srgbClr val="0070C0"/>
                          </a:solidFill>
                          <a:effectLst/>
                        </a:rPr>
                        <a:t>100</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642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en-US" altLang="zh-CN" sz="2000" u="none" strike="noStrike" dirty="0">
                          <a:solidFill>
                            <a:srgbClr val="0070C0"/>
                          </a:solidFill>
                          <a:effectLst/>
                        </a:rPr>
                        <a:t>文教卫生领域</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marL="0" marR="0" lvl="0" indent="0" algn="ctr" defTabSz="1219200" rtl="0" eaLnBrk="1" fontAlgn="ctr" latinLnBrk="0" hangingPunct="1">
                        <a:lnSpc>
                          <a:spcPct val="100000"/>
                        </a:lnSpc>
                        <a:spcBef>
                          <a:spcPts val="0"/>
                        </a:spcBef>
                        <a:spcAft>
                          <a:spcPts val="0"/>
                        </a:spcAft>
                        <a:buClrTx/>
                        <a:buSzTx/>
                        <a:buFontTx/>
                        <a:buNone/>
                        <a:defRPr/>
                      </a:pPr>
                      <a:r>
                        <a:rPr lang="en-US" sz="2000" u="none" strike="noStrike" dirty="0">
                          <a:solidFill>
                            <a:srgbClr val="0070C0"/>
                          </a:solidFill>
                          <a:effectLst/>
                        </a:rPr>
                        <a:t>231</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marL="0" marR="0" lvl="0" indent="0" algn="ctr" defTabSz="1219200" rtl="0" eaLnBrk="1" fontAlgn="ctr" latinLnBrk="0" hangingPunct="1">
                        <a:lnSpc>
                          <a:spcPct val="100000"/>
                        </a:lnSpc>
                        <a:spcBef>
                          <a:spcPts val="0"/>
                        </a:spcBef>
                        <a:spcAft>
                          <a:spcPts val="0"/>
                        </a:spcAft>
                        <a:buClrTx/>
                        <a:buSzTx/>
                        <a:buFontTx/>
                        <a:buNone/>
                        <a:defRPr/>
                      </a:pPr>
                      <a:r>
                        <a:rPr lang="en-US" altLang="zh-CN" sz="2000" u="none" strike="noStrike" dirty="0">
                          <a:solidFill>
                            <a:srgbClr val="0070C0"/>
                          </a:solidFill>
                          <a:effectLst/>
                        </a:rPr>
                        <a:t>50</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6420">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buNone/>
                      </a:pPr>
                      <a:r>
                        <a:rPr lang="zh-CN" altLang="en-US" sz="2000" u="none" strike="noStrike" dirty="0">
                          <a:solidFill>
                            <a:srgbClr val="0070C0"/>
                          </a:solidFill>
                          <a:effectLst/>
                        </a:rPr>
                        <a:t>循环利用领域能力提升领域</a:t>
                      </a:r>
                    </a:p>
                  </a:txBody>
                  <a:tcPr marL="4839"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buNone/>
                      </a:pPr>
                      <a:r>
                        <a:rPr lang="en-US" altLang="zh-CN" sz="2000" u="none" strike="noStrike" dirty="0">
                          <a:solidFill>
                            <a:srgbClr val="0070C0"/>
                          </a:solidFill>
                          <a:effectLst/>
                        </a:rPr>
                        <a:t>42</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buNone/>
                      </a:pPr>
                      <a:r>
                        <a:rPr lang="en-US" altLang="zh-CN" sz="2000" u="none" strike="noStrike" dirty="0">
                          <a:solidFill>
                            <a:srgbClr val="0070C0"/>
                          </a:solidFill>
                          <a:effectLst/>
                        </a:rPr>
                        <a:t> 34</a:t>
                      </a:r>
                    </a:p>
                  </a:txBody>
                  <a:tcPr marL="464498" marR="4839" marT="4839"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5" name="表格 4"/>
          <p:cNvGraphicFramePr>
            <a:graphicFrameLocks noGrp="1"/>
          </p:cNvGraphicFramePr>
          <p:nvPr>
            <p:custDataLst>
              <p:tags r:id="rId2"/>
            </p:custDataLst>
          </p:nvPr>
        </p:nvGraphicFramePr>
        <p:xfrm>
          <a:off x="3402481" y="2720565"/>
          <a:ext cx="8408519" cy="751205"/>
        </p:xfrm>
        <a:graphic>
          <a:graphicData uri="http://schemas.openxmlformats.org/drawingml/2006/table">
            <a:tbl>
              <a:tblPr firstRow="1">
                <a:effectLst>
                  <a:outerShdw blurRad="50800" dist="76200" dir="2700000" algn="tl" rotWithShape="0">
                    <a:prstClr val="black">
                      <a:alpha val="45000"/>
                    </a:prstClr>
                  </a:outerShdw>
                </a:effectLst>
              </a:tblPr>
              <a:tblGrid>
                <a:gridCol w="2649793">
                  <a:extLst>
                    <a:ext uri="{9D8B030D-6E8A-4147-A177-3AD203B41FA5}">
                      <a16:colId xmlns:a16="http://schemas.microsoft.com/office/drawing/2014/main" val="20000"/>
                    </a:ext>
                  </a:extLst>
                </a:gridCol>
                <a:gridCol w="2065679">
                  <a:extLst>
                    <a:ext uri="{9D8B030D-6E8A-4147-A177-3AD203B41FA5}">
                      <a16:colId xmlns:a16="http://schemas.microsoft.com/office/drawing/2014/main" val="20001"/>
                    </a:ext>
                  </a:extLst>
                </a:gridCol>
                <a:gridCol w="3693047">
                  <a:extLst>
                    <a:ext uri="{9D8B030D-6E8A-4147-A177-3AD203B41FA5}">
                      <a16:colId xmlns:a16="http://schemas.microsoft.com/office/drawing/2014/main" val="20002"/>
                    </a:ext>
                  </a:extLst>
                </a:gridCol>
              </a:tblGrid>
              <a:tr h="751205">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en-US" altLang="zh-CN" sz="2100" b="1" u="none" strike="noStrike" dirty="0">
                          <a:solidFill>
                            <a:srgbClr val="C00000"/>
                          </a:solidFill>
                          <a:effectLst/>
                        </a:rPr>
                        <a:t>              </a:t>
                      </a:r>
                      <a:r>
                        <a:rPr lang="zh-CN" altLang="en-US" sz="2100" b="1" u="none" strike="noStrike" dirty="0">
                          <a:solidFill>
                            <a:srgbClr val="C00000"/>
                          </a:solidFill>
                          <a:effectLst/>
                        </a:rPr>
                        <a:t>工业领域</a:t>
                      </a:r>
                    </a:p>
                  </a:txBody>
                  <a:tcPr marL="4839" marR="4839" marT="4839" marB="0" anchor="ctr">
                    <a:lnL w="28575">
                      <a:solidFill>
                        <a:srgbClr val="2B1104"/>
                      </a:solidFill>
                      <a:prstDash val="solid"/>
                    </a:lnL>
                    <a:lnR>
                      <a:noFill/>
                    </a:lnR>
                    <a:lnT w="28575" cmpd="sng">
                      <a:solidFill>
                        <a:srgbClr val="2B1104"/>
                      </a:solidFill>
                      <a:prstDash val="solid"/>
                    </a:lnT>
                    <a:lnB w="28575" cmpd="sng">
                      <a:solidFill>
                        <a:srgbClr val="2B1104"/>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ctr" fontAlgn="ctr"/>
                      <a:r>
                        <a:rPr lang="en-US" sz="2100" b="1" dirty="0">
                          <a:solidFill>
                            <a:srgbClr val="C00000"/>
                          </a:solidFill>
                          <a:effectLst/>
                        </a:rPr>
                        <a:t>                     762</a:t>
                      </a:r>
                    </a:p>
                  </a:txBody>
                  <a:tcPr marL="4839" marR="4839" marT="4839" marB="0" anchor="ctr">
                    <a:lnL>
                      <a:noFill/>
                    </a:lnL>
                    <a:lnR>
                      <a:noFill/>
                    </a:lnR>
                    <a:lnT w="28575" cmpd="sng">
                      <a:solidFill>
                        <a:srgbClr val="2B1104"/>
                      </a:solidFill>
                      <a:prstDash val="solid"/>
                    </a:lnT>
                    <a:lnB w="28575" cmpd="sng">
                      <a:solidFill>
                        <a:srgbClr val="2B1104"/>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charset="-122"/>
                        </a:defRPr>
                      </a:lvl1pPr>
                      <a:lvl2pPr marL="457200" algn="l" defTabSz="914400" rtl="0" eaLnBrk="1" latinLnBrk="0" hangingPunct="1">
                        <a:defRPr sz="1800" kern="1200">
                          <a:solidFill>
                            <a:schemeClr val="tx1"/>
                          </a:solidFill>
                          <a:latin typeface="Arial" panose="020B0604020202020204"/>
                          <a:ea typeface="微软雅黑" panose="020B0503020204020204" charset="-122"/>
                        </a:defRPr>
                      </a:lvl2pPr>
                      <a:lvl3pPr marL="914400" algn="l" defTabSz="914400" rtl="0" eaLnBrk="1" latinLnBrk="0" hangingPunct="1">
                        <a:defRPr sz="1800" kern="1200">
                          <a:solidFill>
                            <a:schemeClr val="tx1"/>
                          </a:solidFill>
                          <a:latin typeface="Arial" panose="020B0604020202020204"/>
                          <a:ea typeface="微软雅黑" panose="020B0503020204020204" charset="-122"/>
                        </a:defRPr>
                      </a:lvl3pPr>
                      <a:lvl4pPr marL="1371600" algn="l" defTabSz="914400" rtl="0" eaLnBrk="1" latinLnBrk="0" hangingPunct="1">
                        <a:defRPr sz="1800" kern="1200">
                          <a:solidFill>
                            <a:schemeClr val="tx1"/>
                          </a:solidFill>
                          <a:latin typeface="Arial" panose="020B0604020202020204"/>
                          <a:ea typeface="微软雅黑" panose="020B0503020204020204" charset="-122"/>
                        </a:defRPr>
                      </a:lvl4pPr>
                      <a:lvl5pPr marL="1828800" algn="l" defTabSz="914400" rtl="0" eaLnBrk="1" latinLnBrk="0" hangingPunct="1">
                        <a:defRPr sz="1800" kern="1200">
                          <a:solidFill>
                            <a:schemeClr val="tx1"/>
                          </a:solidFill>
                          <a:latin typeface="Arial" panose="020B0604020202020204"/>
                          <a:ea typeface="微软雅黑" panose="020B0503020204020204" charset="-122"/>
                        </a:defRPr>
                      </a:lvl5pPr>
                      <a:lvl6pPr marL="2286000" algn="l" defTabSz="914400" rtl="0" eaLnBrk="1" latinLnBrk="0" hangingPunct="1">
                        <a:defRPr sz="1800" kern="1200">
                          <a:solidFill>
                            <a:schemeClr val="tx1"/>
                          </a:solidFill>
                          <a:latin typeface="Arial" panose="020B0604020202020204"/>
                          <a:ea typeface="微软雅黑" panose="020B0503020204020204" charset="-122"/>
                        </a:defRPr>
                      </a:lvl6pPr>
                      <a:lvl7pPr marL="2743200" algn="l" defTabSz="914400" rtl="0" eaLnBrk="1" latinLnBrk="0" hangingPunct="1">
                        <a:defRPr sz="1800" kern="1200">
                          <a:solidFill>
                            <a:schemeClr val="tx1"/>
                          </a:solidFill>
                          <a:latin typeface="Arial" panose="020B0604020202020204"/>
                          <a:ea typeface="微软雅黑" panose="020B0503020204020204" charset="-122"/>
                        </a:defRPr>
                      </a:lvl7pPr>
                      <a:lvl8pPr marL="3200400" algn="l" defTabSz="914400" rtl="0" eaLnBrk="1" latinLnBrk="0" hangingPunct="1">
                        <a:defRPr sz="1800" kern="1200">
                          <a:solidFill>
                            <a:schemeClr val="tx1"/>
                          </a:solidFill>
                          <a:latin typeface="Arial" panose="020B0604020202020204"/>
                          <a:ea typeface="微软雅黑" panose="020B0503020204020204" charset="-122"/>
                        </a:defRPr>
                      </a:lvl8pPr>
                      <a:lvl9pPr marL="3657600" algn="l" defTabSz="914400" rtl="0" eaLnBrk="1" latinLnBrk="0" hangingPunct="1">
                        <a:defRPr sz="1800" kern="1200">
                          <a:solidFill>
                            <a:schemeClr val="tx1"/>
                          </a:solidFill>
                          <a:latin typeface="Arial" panose="020B0604020202020204"/>
                          <a:ea typeface="微软雅黑" panose="020B0503020204020204" charset="-122"/>
                        </a:defRPr>
                      </a:lvl9pPr>
                    </a:lstStyle>
                    <a:p>
                      <a:pPr algn="l" fontAlgn="ctr">
                        <a:buNone/>
                      </a:pPr>
                      <a:r>
                        <a:rPr lang="zh-CN" altLang="en-US" sz="2100" b="1" dirty="0">
                          <a:solidFill>
                            <a:srgbClr val="C00000"/>
                          </a:solidFill>
                          <a:effectLst/>
                        </a:rPr>
                        <a:t>                          1</a:t>
                      </a:r>
                      <a:r>
                        <a:rPr lang="en-US" altLang="zh-CN" sz="2100" b="1" dirty="0">
                          <a:solidFill>
                            <a:srgbClr val="C00000"/>
                          </a:solidFill>
                          <a:effectLst/>
                        </a:rPr>
                        <a:t>1</a:t>
                      </a:r>
                      <a:r>
                        <a:rPr lang="zh-CN" altLang="en-US" sz="2100" b="1" dirty="0">
                          <a:solidFill>
                            <a:srgbClr val="C00000"/>
                          </a:solidFill>
                          <a:effectLst/>
                        </a:rPr>
                        <a:t>00</a:t>
                      </a:r>
                    </a:p>
                  </a:txBody>
                  <a:tcPr marL="4839" marR="4839" marT="4839" marB="0" anchor="ctr">
                    <a:lnL>
                      <a:noFill/>
                    </a:lnL>
                    <a:lnR w="28575">
                      <a:solidFill>
                        <a:srgbClr val="2B1104"/>
                      </a:solidFill>
                      <a:prstDash val="solid"/>
                    </a:lnR>
                    <a:lnT w="28575" cmpd="sng">
                      <a:solidFill>
                        <a:srgbClr val="2B1104"/>
                      </a:solidFill>
                      <a:prstDash val="solid"/>
                    </a:lnT>
                    <a:lnB w="28575" cmpd="sng">
                      <a:solidFill>
                        <a:srgbClr val="2B1104"/>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9550" y="266700"/>
            <a:ext cx="14872335" cy="12233910"/>
            <a:chOff x="0" y="0"/>
            <a:chExt cx="23421" cy="19266"/>
          </a:xfrm>
        </p:grpSpPr>
        <p:sp>
          <p:nvSpPr>
            <p:cNvPr id="3" name="矩形: 圆角 2"/>
            <p:cNvSpPr/>
            <p:nvPr/>
          </p:nvSpPr>
          <p:spPr>
            <a:xfrm flipV="1">
              <a:off x="0" y="0"/>
              <a:ext cx="19200" cy="10800"/>
            </a:xfrm>
            <a:prstGeom prst="roundRect">
              <a:avLst>
                <a:gd name="adj" fmla="val 0"/>
              </a:avLst>
            </a:prstGeom>
            <a:gradFill flip="none" rotWithShape="1">
              <a:gsLst>
                <a:gs pos="0">
                  <a:srgbClr val="FFFFFF">
                    <a:alpha val="0"/>
                  </a:srgbClr>
                </a:gs>
                <a:gs pos="100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graphicFrame>
          <p:nvGraphicFramePr>
            <p:cNvPr id="9" name="图表 8"/>
            <p:cNvGraphicFramePr/>
            <p:nvPr/>
          </p:nvGraphicFramePr>
          <p:xfrm>
            <a:off x="10761" y="11597"/>
            <a:ext cx="12660" cy="7669"/>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本框 16"/>
            <p:cNvSpPr txBox="1"/>
            <p:nvPr/>
          </p:nvSpPr>
          <p:spPr>
            <a:xfrm>
              <a:off x="1083" y="655"/>
              <a:ext cx="11157" cy="822"/>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dirty="0"/>
                <a:t>项目谋划储备情况</a:t>
              </a:r>
            </a:p>
          </p:txBody>
        </p:sp>
      </p:grpSp>
      <p:graphicFrame>
        <p:nvGraphicFramePr>
          <p:cNvPr id="8" name="图表 7" descr="7b0a202020202263686172745265734964223a20223230343736333434220a7d0a"/>
          <p:cNvGraphicFramePr/>
          <p:nvPr/>
        </p:nvGraphicFramePr>
        <p:xfrm>
          <a:off x="1042035" y="1289050"/>
          <a:ext cx="10321290" cy="526161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9550" y="266700"/>
            <a:ext cx="14872335" cy="12233910"/>
            <a:chOff x="0" y="0"/>
            <a:chExt cx="23421" cy="19266"/>
          </a:xfrm>
        </p:grpSpPr>
        <p:sp>
          <p:nvSpPr>
            <p:cNvPr id="3" name="矩形: 圆角 2"/>
            <p:cNvSpPr/>
            <p:nvPr/>
          </p:nvSpPr>
          <p:spPr>
            <a:xfrm flipV="1">
              <a:off x="0" y="0"/>
              <a:ext cx="19200" cy="10800"/>
            </a:xfrm>
            <a:prstGeom prst="roundRect">
              <a:avLst>
                <a:gd name="adj" fmla="val 0"/>
              </a:avLst>
            </a:prstGeom>
            <a:gradFill flip="none" rotWithShape="1">
              <a:gsLst>
                <a:gs pos="0">
                  <a:srgbClr val="FFFFFF">
                    <a:alpha val="0"/>
                  </a:srgbClr>
                </a:gs>
                <a:gs pos="100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graphicFrame>
          <p:nvGraphicFramePr>
            <p:cNvPr id="9" name="图表 8"/>
            <p:cNvGraphicFramePr/>
            <p:nvPr/>
          </p:nvGraphicFramePr>
          <p:xfrm>
            <a:off x="10761" y="11597"/>
            <a:ext cx="12660" cy="7669"/>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本框 16"/>
            <p:cNvSpPr txBox="1"/>
            <p:nvPr/>
          </p:nvSpPr>
          <p:spPr>
            <a:xfrm>
              <a:off x="1083" y="655"/>
              <a:ext cx="11157" cy="822"/>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dirty="0"/>
                <a:t>项目谋划储备情况</a:t>
              </a:r>
            </a:p>
          </p:txBody>
        </p:sp>
      </p:grpSp>
      <p:graphicFrame>
        <p:nvGraphicFramePr>
          <p:cNvPr id="8" name="图表 7" descr="7b0a202020202263686172745265734964223a20223230343736333434220a7d0a"/>
          <p:cNvGraphicFramePr/>
          <p:nvPr/>
        </p:nvGraphicFramePr>
        <p:xfrm>
          <a:off x="1042035" y="1289050"/>
          <a:ext cx="10321290" cy="526161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0" y="12623"/>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17" name="文本框 16"/>
          <p:cNvSpPr txBox="1"/>
          <p:nvPr/>
        </p:nvSpPr>
        <p:spPr>
          <a:xfrm>
            <a:off x="695325" y="949325"/>
            <a:ext cx="708469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lang="zh-CN" altLang="en-US" dirty="0"/>
              <a:t>吃透上级政策</a:t>
            </a:r>
            <a:endParaRPr lang="zh-CN" dirty="0"/>
          </a:p>
        </p:txBody>
      </p:sp>
      <p:grpSp>
        <p:nvGrpSpPr>
          <p:cNvPr id="2" name="组合 1"/>
          <p:cNvGrpSpPr/>
          <p:nvPr>
            <p:custDataLst>
              <p:tags r:id="rId2"/>
            </p:custDataLst>
          </p:nvPr>
        </p:nvGrpSpPr>
        <p:grpSpPr>
          <a:xfrm>
            <a:off x="411828" y="1865246"/>
            <a:ext cx="3688715" cy="4408805"/>
            <a:chOff x="5991" y="2718"/>
            <a:chExt cx="5809" cy="6943"/>
          </a:xfrm>
        </p:grpSpPr>
        <p:sp>
          <p:nvSpPr>
            <p:cNvPr id="3" name="Freeform 2"/>
            <p:cNvSpPr/>
            <p:nvPr>
              <p:custDataLst>
                <p:tags r:id="rId3"/>
              </p:custDataLst>
            </p:nvPr>
          </p:nvSpPr>
          <p:spPr bwMode="auto">
            <a:xfrm>
              <a:off x="5991" y="4010"/>
              <a:ext cx="903" cy="1438"/>
            </a:xfrm>
            <a:custGeom>
              <a:avLst/>
              <a:gdLst>
                <a:gd name="T0" fmla="*/ 113 w 113"/>
                <a:gd name="T1" fmla="*/ 19 h 180"/>
                <a:gd name="T2" fmla="*/ 109 w 113"/>
                <a:gd name="T3" fmla="*/ 10 h 180"/>
                <a:gd name="T4" fmla="*/ 105 w 113"/>
                <a:gd name="T5" fmla="*/ 0 h 180"/>
                <a:gd name="T6" fmla="*/ 8 w 113"/>
                <a:gd name="T7" fmla="*/ 149 h 180"/>
                <a:gd name="T8" fmla="*/ 0 w 113"/>
                <a:gd name="T9" fmla="*/ 150 h 180"/>
                <a:gd name="T10" fmla="*/ 20 w 113"/>
                <a:gd name="T11" fmla="*/ 180 h 180"/>
                <a:gd name="T12" fmla="*/ 35 w 113"/>
                <a:gd name="T13" fmla="*/ 147 h 180"/>
                <a:gd name="T14" fmla="*/ 28 w 113"/>
                <a:gd name="T15" fmla="*/ 148 h 180"/>
                <a:gd name="T16" fmla="*/ 113 w 113"/>
                <a:gd name="T17" fmla="*/ 1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80">
                  <a:moveTo>
                    <a:pt x="113" y="19"/>
                  </a:moveTo>
                  <a:cubicBezTo>
                    <a:pt x="109" y="10"/>
                    <a:pt x="109" y="10"/>
                    <a:pt x="109" y="10"/>
                  </a:cubicBezTo>
                  <a:cubicBezTo>
                    <a:pt x="105" y="0"/>
                    <a:pt x="105" y="0"/>
                    <a:pt x="105" y="0"/>
                  </a:cubicBezTo>
                  <a:cubicBezTo>
                    <a:pt x="104" y="1"/>
                    <a:pt x="8" y="41"/>
                    <a:pt x="8" y="149"/>
                  </a:cubicBezTo>
                  <a:cubicBezTo>
                    <a:pt x="0" y="150"/>
                    <a:pt x="0" y="150"/>
                    <a:pt x="0" y="150"/>
                  </a:cubicBezTo>
                  <a:cubicBezTo>
                    <a:pt x="20" y="180"/>
                    <a:pt x="20" y="180"/>
                    <a:pt x="20" y="180"/>
                  </a:cubicBezTo>
                  <a:cubicBezTo>
                    <a:pt x="35" y="147"/>
                    <a:pt x="35" y="147"/>
                    <a:pt x="35" y="147"/>
                  </a:cubicBezTo>
                  <a:cubicBezTo>
                    <a:pt x="28" y="148"/>
                    <a:pt x="28" y="148"/>
                    <a:pt x="28" y="148"/>
                  </a:cubicBezTo>
                  <a:cubicBezTo>
                    <a:pt x="29" y="54"/>
                    <a:pt x="109" y="20"/>
                    <a:pt x="113" y="19"/>
                  </a:cubicBezTo>
                  <a:close/>
                </a:path>
              </a:pathLst>
            </a:custGeom>
            <a:solidFill>
              <a:srgbClr val="FB8500"/>
            </a:solidFill>
            <a:ln>
              <a:noFill/>
            </a:ln>
          </p:spPr>
          <p:txBody>
            <a:bodyPr vert="horz" wrap="square" lIns="90000" tIns="46800" rIns="90000" bIns="46800" anchor="ctr" anchorCtr="0">
              <a:normAutofit/>
            </a:bodyPr>
            <a:lstStyle/>
            <a:p>
              <a:endParaRPr lang="zh-CN" altLang="en-US" sz="1270"/>
            </a:p>
          </p:txBody>
        </p:sp>
        <p:sp>
          <p:nvSpPr>
            <p:cNvPr id="4" name="Freeform 3"/>
            <p:cNvSpPr/>
            <p:nvPr>
              <p:custDataLst>
                <p:tags r:id="rId4"/>
              </p:custDataLst>
            </p:nvPr>
          </p:nvSpPr>
          <p:spPr bwMode="auto">
            <a:xfrm>
              <a:off x="7117" y="2828"/>
              <a:ext cx="582" cy="1102"/>
            </a:xfrm>
            <a:custGeom>
              <a:avLst/>
              <a:gdLst>
                <a:gd name="T0" fmla="*/ 62 w 73"/>
                <a:gd name="T1" fmla="*/ 34 h 138"/>
                <a:gd name="T2" fmla="*/ 73 w 73"/>
                <a:gd name="T3" fmla="*/ 0 h 138"/>
                <a:gd name="T4" fmla="*/ 38 w 73"/>
                <a:gd name="T5" fmla="*/ 7 h 138"/>
                <a:gd name="T6" fmla="*/ 43 w 73"/>
                <a:gd name="T7" fmla="*/ 13 h 138"/>
                <a:gd name="T8" fmla="*/ 10 w 73"/>
                <a:gd name="T9" fmla="*/ 138 h 138"/>
                <a:gd name="T10" fmla="*/ 30 w 73"/>
                <a:gd name="T11" fmla="*/ 135 h 138"/>
                <a:gd name="T12" fmla="*/ 56 w 73"/>
                <a:gd name="T13" fmla="*/ 28 h 138"/>
                <a:gd name="T14" fmla="*/ 62 w 73"/>
                <a:gd name="T15" fmla="*/ 34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38">
                  <a:moveTo>
                    <a:pt x="62" y="34"/>
                  </a:moveTo>
                  <a:cubicBezTo>
                    <a:pt x="73" y="0"/>
                    <a:pt x="73" y="0"/>
                    <a:pt x="73" y="0"/>
                  </a:cubicBezTo>
                  <a:cubicBezTo>
                    <a:pt x="38" y="7"/>
                    <a:pt x="38" y="7"/>
                    <a:pt x="38" y="7"/>
                  </a:cubicBezTo>
                  <a:cubicBezTo>
                    <a:pt x="43" y="13"/>
                    <a:pt x="43" y="13"/>
                    <a:pt x="43" y="13"/>
                  </a:cubicBezTo>
                  <a:cubicBezTo>
                    <a:pt x="0" y="63"/>
                    <a:pt x="9" y="135"/>
                    <a:pt x="10" y="138"/>
                  </a:cubicBezTo>
                  <a:cubicBezTo>
                    <a:pt x="30" y="135"/>
                    <a:pt x="30" y="135"/>
                    <a:pt x="30" y="135"/>
                  </a:cubicBezTo>
                  <a:cubicBezTo>
                    <a:pt x="29" y="135"/>
                    <a:pt x="21" y="71"/>
                    <a:pt x="56" y="28"/>
                  </a:cubicBezTo>
                  <a:lnTo>
                    <a:pt x="62" y="34"/>
                  </a:lnTo>
                  <a:close/>
                </a:path>
              </a:pathLst>
            </a:custGeom>
            <a:solidFill>
              <a:srgbClr val="FB8500"/>
            </a:solidFill>
            <a:ln>
              <a:noFill/>
            </a:ln>
          </p:spPr>
          <p:txBody>
            <a:bodyPr vert="horz" wrap="square" lIns="90000" tIns="46800" rIns="90000" bIns="46800" anchor="ctr" anchorCtr="0">
              <a:normAutofit/>
            </a:bodyPr>
            <a:lstStyle/>
            <a:p>
              <a:endParaRPr lang="zh-CN" altLang="en-US" sz="1270"/>
            </a:p>
          </p:txBody>
        </p:sp>
        <p:sp>
          <p:nvSpPr>
            <p:cNvPr id="5" name="Freeform 4"/>
            <p:cNvSpPr/>
            <p:nvPr>
              <p:custDataLst>
                <p:tags r:id="rId5"/>
              </p:custDataLst>
            </p:nvPr>
          </p:nvSpPr>
          <p:spPr bwMode="auto">
            <a:xfrm>
              <a:off x="9644" y="4578"/>
              <a:ext cx="2156" cy="3170"/>
            </a:xfrm>
            <a:custGeom>
              <a:avLst/>
              <a:gdLst>
                <a:gd name="T0" fmla="*/ 220 w 270"/>
                <a:gd name="T1" fmla="*/ 143 h 397"/>
                <a:gd name="T2" fmla="*/ 0 w 270"/>
                <a:gd name="T3" fmla="*/ 13 h 397"/>
                <a:gd name="T4" fmla="*/ 2 w 270"/>
                <a:gd name="T5" fmla="*/ 33 h 397"/>
                <a:gd name="T6" fmla="*/ 202 w 270"/>
                <a:gd name="T7" fmla="*/ 151 h 397"/>
                <a:gd name="T8" fmla="*/ 179 w 270"/>
                <a:gd name="T9" fmla="*/ 366 h 397"/>
                <a:gd name="T10" fmla="*/ 173 w 270"/>
                <a:gd name="T11" fmla="*/ 361 h 397"/>
                <a:gd name="T12" fmla="*/ 167 w 270"/>
                <a:gd name="T13" fmla="*/ 397 h 397"/>
                <a:gd name="T14" fmla="*/ 201 w 270"/>
                <a:gd name="T15" fmla="*/ 384 h 397"/>
                <a:gd name="T16" fmla="*/ 194 w 270"/>
                <a:gd name="T17" fmla="*/ 379 h 397"/>
                <a:gd name="T18" fmla="*/ 220 w 270"/>
                <a:gd name="T19" fmla="*/ 14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397">
                  <a:moveTo>
                    <a:pt x="220" y="143"/>
                  </a:moveTo>
                  <a:cubicBezTo>
                    <a:pt x="154" y="0"/>
                    <a:pt x="2" y="13"/>
                    <a:pt x="0" y="13"/>
                  </a:cubicBezTo>
                  <a:cubicBezTo>
                    <a:pt x="2" y="33"/>
                    <a:pt x="2" y="33"/>
                    <a:pt x="2" y="33"/>
                  </a:cubicBezTo>
                  <a:cubicBezTo>
                    <a:pt x="4" y="33"/>
                    <a:pt x="141" y="21"/>
                    <a:pt x="202" y="151"/>
                  </a:cubicBezTo>
                  <a:cubicBezTo>
                    <a:pt x="246" y="244"/>
                    <a:pt x="208" y="324"/>
                    <a:pt x="179" y="366"/>
                  </a:cubicBezTo>
                  <a:cubicBezTo>
                    <a:pt x="173" y="361"/>
                    <a:pt x="173" y="361"/>
                    <a:pt x="173" y="361"/>
                  </a:cubicBezTo>
                  <a:cubicBezTo>
                    <a:pt x="167" y="397"/>
                    <a:pt x="167" y="397"/>
                    <a:pt x="167" y="397"/>
                  </a:cubicBezTo>
                  <a:cubicBezTo>
                    <a:pt x="201" y="384"/>
                    <a:pt x="201" y="384"/>
                    <a:pt x="201" y="384"/>
                  </a:cubicBezTo>
                  <a:cubicBezTo>
                    <a:pt x="194" y="379"/>
                    <a:pt x="194" y="379"/>
                    <a:pt x="194" y="379"/>
                  </a:cubicBezTo>
                  <a:cubicBezTo>
                    <a:pt x="221" y="340"/>
                    <a:pt x="270" y="248"/>
                    <a:pt x="220" y="143"/>
                  </a:cubicBezTo>
                  <a:close/>
                </a:path>
              </a:pathLst>
            </a:custGeom>
            <a:solidFill>
              <a:srgbClr val="FB8500"/>
            </a:solidFill>
            <a:ln>
              <a:noFill/>
            </a:ln>
          </p:spPr>
          <p:txBody>
            <a:bodyPr vert="horz" wrap="square" lIns="90000" tIns="46800" rIns="90000" bIns="46800" anchor="ctr" anchorCtr="0">
              <a:normAutofit/>
            </a:bodyPr>
            <a:lstStyle/>
            <a:p>
              <a:endParaRPr lang="zh-CN" altLang="en-US" sz="1270"/>
            </a:p>
          </p:txBody>
        </p:sp>
        <p:sp>
          <p:nvSpPr>
            <p:cNvPr id="6" name="Freeform 6"/>
            <p:cNvSpPr/>
            <p:nvPr>
              <p:custDataLst>
                <p:tags r:id="rId6"/>
              </p:custDataLst>
            </p:nvPr>
          </p:nvSpPr>
          <p:spPr bwMode="auto">
            <a:xfrm>
              <a:off x="8097" y="5009"/>
              <a:ext cx="3118" cy="2988"/>
            </a:xfrm>
            <a:custGeom>
              <a:avLst/>
              <a:gdLst>
                <a:gd name="T0" fmla="*/ 299 w 391"/>
                <a:gd name="T1" fmla="*/ 103 h 374"/>
                <a:gd name="T2" fmla="*/ 275 w 391"/>
                <a:gd name="T3" fmla="*/ 79 h 374"/>
                <a:gd name="T4" fmla="*/ 286 w 391"/>
                <a:gd name="T5" fmla="*/ 14 h 374"/>
                <a:gd name="T6" fmla="*/ 249 w 391"/>
                <a:gd name="T7" fmla="*/ 0 h 374"/>
                <a:gd name="T8" fmla="*/ 215 w 391"/>
                <a:gd name="T9" fmla="*/ 55 h 374"/>
                <a:gd name="T10" fmla="*/ 142 w 391"/>
                <a:gd name="T11" fmla="*/ 64 h 374"/>
                <a:gd name="T12" fmla="*/ 92 w 391"/>
                <a:gd name="T13" fmla="*/ 21 h 374"/>
                <a:gd name="T14" fmla="*/ 61 w 391"/>
                <a:gd name="T15" fmla="*/ 46 h 374"/>
                <a:gd name="T16" fmla="*/ 91 w 391"/>
                <a:gd name="T17" fmla="*/ 103 h 374"/>
                <a:gd name="T18" fmla="*/ 62 w 391"/>
                <a:gd name="T19" fmla="*/ 172 h 374"/>
                <a:gd name="T20" fmla="*/ 0 w 391"/>
                <a:gd name="T21" fmla="*/ 194 h 374"/>
                <a:gd name="T22" fmla="*/ 6 w 391"/>
                <a:gd name="T23" fmla="*/ 233 h 374"/>
                <a:gd name="T24" fmla="*/ 70 w 391"/>
                <a:gd name="T25" fmla="*/ 235 h 374"/>
                <a:gd name="T26" fmla="*/ 91 w 391"/>
                <a:gd name="T27" fmla="*/ 272 h 374"/>
                <a:gd name="T28" fmla="*/ 115 w 391"/>
                <a:gd name="T29" fmla="*/ 295 h 374"/>
                <a:gd name="T30" fmla="*/ 103 w 391"/>
                <a:gd name="T31" fmla="*/ 360 h 374"/>
                <a:gd name="T32" fmla="*/ 140 w 391"/>
                <a:gd name="T33" fmla="*/ 374 h 374"/>
                <a:gd name="T34" fmla="*/ 174 w 391"/>
                <a:gd name="T35" fmla="*/ 320 h 374"/>
                <a:gd name="T36" fmla="*/ 248 w 391"/>
                <a:gd name="T37" fmla="*/ 311 h 374"/>
                <a:gd name="T38" fmla="*/ 298 w 391"/>
                <a:gd name="T39" fmla="*/ 354 h 374"/>
                <a:gd name="T40" fmla="*/ 329 w 391"/>
                <a:gd name="T41" fmla="*/ 328 h 374"/>
                <a:gd name="T42" fmla="*/ 299 w 391"/>
                <a:gd name="T43" fmla="*/ 272 h 374"/>
                <a:gd name="T44" fmla="*/ 328 w 391"/>
                <a:gd name="T45" fmla="*/ 203 h 374"/>
                <a:gd name="T46" fmla="*/ 391 w 391"/>
                <a:gd name="T47" fmla="*/ 181 h 374"/>
                <a:gd name="T48" fmla="*/ 384 w 391"/>
                <a:gd name="T49" fmla="*/ 142 h 374"/>
                <a:gd name="T50" fmla="*/ 320 w 391"/>
                <a:gd name="T51" fmla="*/ 139 h 374"/>
                <a:gd name="T52" fmla="*/ 299 w 391"/>
                <a:gd name="T53" fmla="*/ 10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1" h="374">
                  <a:moveTo>
                    <a:pt x="299" y="103"/>
                  </a:moveTo>
                  <a:cubicBezTo>
                    <a:pt x="292" y="94"/>
                    <a:pt x="284" y="86"/>
                    <a:pt x="275" y="79"/>
                  </a:cubicBezTo>
                  <a:cubicBezTo>
                    <a:pt x="286" y="14"/>
                    <a:pt x="286" y="14"/>
                    <a:pt x="286" y="14"/>
                  </a:cubicBezTo>
                  <a:cubicBezTo>
                    <a:pt x="249" y="0"/>
                    <a:pt x="249" y="0"/>
                    <a:pt x="249" y="0"/>
                  </a:cubicBezTo>
                  <a:cubicBezTo>
                    <a:pt x="215" y="55"/>
                    <a:pt x="215" y="55"/>
                    <a:pt x="215" y="55"/>
                  </a:cubicBezTo>
                  <a:cubicBezTo>
                    <a:pt x="191" y="51"/>
                    <a:pt x="165" y="54"/>
                    <a:pt x="142" y="64"/>
                  </a:cubicBezTo>
                  <a:cubicBezTo>
                    <a:pt x="92" y="21"/>
                    <a:pt x="92" y="21"/>
                    <a:pt x="92" y="21"/>
                  </a:cubicBezTo>
                  <a:cubicBezTo>
                    <a:pt x="61" y="46"/>
                    <a:pt x="61" y="46"/>
                    <a:pt x="61" y="46"/>
                  </a:cubicBezTo>
                  <a:cubicBezTo>
                    <a:pt x="91" y="103"/>
                    <a:pt x="91" y="103"/>
                    <a:pt x="91" y="103"/>
                  </a:cubicBezTo>
                  <a:cubicBezTo>
                    <a:pt x="75" y="123"/>
                    <a:pt x="65" y="147"/>
                    <a:pt x="62" y="172"/>
                  </a:cubicBezTo>
                  <a:cubicBezTo>
                    <a:pt x="0" y="194"/>
                    <a:pt x="0" y="194"/>
                    <a:pt x="0" y="194"/>
                  </a:cubicBezTo>
                  <a:cubicBezTo>
                    <a:pt x="6" y="233"/>
                    <a:pt x="6" y="233"/>
                    <a:pt x="6" y="233"/>
                  </a:cubicBezTo>
                  <a:cubicBezTo>
                    <a:pt x="70" y="235"/>
                    <a:pt x="70" y="235"/>
                    <a:pt x="70" y="235"/>
                  </a:cubicBezTo>
                  <a:cubicBezTo>
                    <a:pt x="75" y="248"/>
                    <a:pt x="82" y="260"/>
                    <a:pt x="91" y="272"/>
                  </a:cubicBezTo>
                  <a:cubicBezTo>
                    <a:pt x="98" y="281"/>
                    <a:pt x="106" y="288"/>
                    <a:pt x="115" y="295"/>
                  </a:cubicBezTo>
                  <a:cubicBezTo>
                    <a:pt x="103" y="360"/>
                    <a:pt x="103" y="360"/>
                    <a:pt x="103" y="360"/>
                  </a:cubicBezTo>
                  <a:cubicBezTo>
                    <a:pt x="140" y="374"/>
                    <a:pt x="140" y="374"/>
                    <a:pt x="140" y="374"/>
                  </a:cubicBezTo>
                  <a:cubicBezTo>
                    <a:pt x="174" y="320"/>
                    <a:pt x="174" y="320"/>
                    <a:pt x="174" y="320"/>
                  </a:cubicBezTo>
                  <a:cubicBezTo>
                    <a:pt x="199" y="324"/>
                    <a:pt x="225" y="321"/>
                    <a:pt x="248" y="311"/>
                  </a:cubicBezTo>
                  <a:cubicBezTo>
                    <a:pt x="298" y="354"/>
                    <a:pt x="298" y="354"/>
                    <a:pt x="298" y="354"/>
                  </a:cubicBezTo>
                  <a:cubicBezTo>
                    <a:pt x="329" y="328"/>
                    <a:pt x="329" y="328"/>
                    <a:pt x="329" y="328"/>
                  </a:cubicBezTo>
                  <a:cubicBezTo>
                    <a:pt x="299" y="272"/>
                    <a:pt x="299" y="272"/>
                    <a:pt x="299" y="272"/>
                  </a:cubicBezTo>
                  <a:cubicBezTo>
                    <a:pt x="316" y="252"/>
                    <a:pt x="325" y="228"/>
                    <a:pt x="328" y="203"/>
                  </a:cubicBezTo>
                  <a:cubicBezTo>
                    <a:pt x="391" y="181"/>
                    <a:pt x="391" y="181"/>
                    <a:pt x="391" y="181"/>
                  </a:cubicBezTo>
                  <a:cubicBezTo>
                    <a:pt x="384" y="142"/>
                    <a:pt x="384" y="142"/>
                    <a:pt x="384" y="142"/>
                  </a:cubicBezTo>
                  <a:cubicBezTo>
                    <a:pt x="320" y="139"/>
                    <a:pt x="320" y="139"/>
                    <a:pt x="320" y="139"/>
                  </a:cubicBezTo>
                  <a:cubicBezTo>
                    <a:pt x="315" y="127"/>
                    <a:pt x="309" y="114"/>
                    <a:pt x="299" y="103"/>
                  </a:cubicBezTo>
                  <a:close/>
                </a:path>
              </a:pathLst>
            </a:custGeom>
            <a:solidFill>
              <a:srgbClr val="433123"/>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7" name="Freeform 7"/>
            <p:cNvSpPr/>
            <p:nvPr>
              <p:custDataLst>
                <p:tags r:id="rId7"/>
              </p:custDataLst>
            </p:nvPr>
          </p:nvSpPr>
          <p:spPr bwMode="auto">
            <a:xfrm>
              <a:off x="8800" y="5647"/>
              <a:ext cx="1716" cy="1717"/>
            </a:xfrm>
            <a:custGeom>
              <a:avLst/>
              <a:gdLst>
                <a:gd name="T0" fmla="*/ 182 w 215"/>
                <a:gd name="T1" fmla="*/ 47 h 215"/>
                <a:gd name="T2" fmla="*/ 167 w 215"/>
                <a:gd name="T3" fmla="*/ 182 h 215"/>
                <a:gd name="T4" fmla="*/ 33 w 215"/>
                <a:gd name="T5" fmla="*/ 167 h 215"/>
                <a:gd name="T6" fmla="*/ 47 w 215"/>
                <a:gd name="T7" fmla="*/ 33 h 215"/>
                <a:gd name="T8" fmla="*/ 182 w 215"/>
                <a:gd name="T9" fmla="*/ 47 h 215"/>
              </a:gdLst>
              <a:ahLst/>
              <a:cxnLst>
                <a:cxn ang="0">
                  <a:pos x="T0" y="T1"/>
                </a:cxn>
                <a:cxn ang="0">
                  <a:pos x="T2" y="T3"/>
                </a:cxn>
                <a:cxn ang="0">
                  <a:pos x="T4" y="T5"/>
                </a:cxn>
                <a:cxn ang="0">
                  <a:pos x="T6" y="T7"/>
                </a:cxn>
                <a:cxn ang="0">
                  <a:pos x="T8" y="T9"/>
                </a:cxn>
              </a:cxnLst>
              <a:rect l="0" t="0" r="r" b="b"/>
              <a:pathLst>
                <a:path w="215" h="215">
                  <a:moveTo>
                    <a:pt x="182" y="47"/>
                  </a:moveTo>
                  <a:cubicBezTo>
                    <a:pt x="215" y="88"/>
                    <a:pt x="208" y="149"/>
                    <a:pt x="167" y="182"/>
                  </a:cubicBezTo>
                  <a:cubicBezTo>
                    <a:pt x="126" y="215"/>
                    <a:pt x="66" y="209"/>
                    <a:pt x="33" y="167"/>
                  </a:cubicBezTo>
                  <a:cubicBezTo>
                    <a:pt x="0" y="126"/>
                    <a:pt x="6" y="66"/>
                    <a:pt x="47" y="33"/>
                  </a:cubicBezTo>
                  <a:cubicBezTo>
                    <a:pt x="88" y="0"/>
                    <a:pt x="148" y="6"/>
                    <a:pt x="182" y="47"/>
                  </a:cubicBezTo>
                  <a:close/>
                </a:path>
              </a:pathLst>
            </a:custGeom>
            <a:solidFill>
              <a:srgbClr val="FB8500"/>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8" name="Freeform 8"/>
            <p:cNvSpPr>
              <a:spLocks noEditPoints="1"/>
            </p:cNvSpPr>
            <p:nvPr>
              <p:custDataLst>
                <p:tags r:id="rId8"/>
              </p:custDataLst>
            </p:nvPr>
          </p:nvSpPr>
          <p:spPr bwMode="auto">
            <a:xfrm>
              <a:off x="9391" y="6209"/>
              <a:ext cx="612" cy="606"/>
            </a:xfrm>
            <a:custGeom>
              <a:avLst/>
              <a:gdLst>
                <a:gd name="T0" fmla="*/ 10 w 77"/>
                <a:gd name="T1" fmla="*/ 2 h 76"/>
                <a:gd name="T2" fmla="*/ 15 w 77"/>
                <a:gd name="T3" fmla="*/ 2 h 76"/>
                <a:gd name="T4" fmla="*/ 12 w 77"/>
                <a:gd name="T5" fmla="*/ 14 h 76"/>
                <a:gd name="T6" fmla="*/ 50 w 77"/>
                <a:gd name="T7" fmla="*/ 14 h 76"/>
                <a:gd name="T8" fmla="*/ 53 w 77"/>
                <a:gd name="T9" fmla="*/ 2 h 76"/>
                <a:gd name="T10" fmla="*/ 48 w 77"/>
                <a:gd name="T11" fmla="*/ 2 h 76"/>
                <a:gd name="T12" fmla="*/ 50 w 77"/>
                <a:gd name="T13" fmla="*/ 14 h 76"/>
                <a:gd name="T14" fmla="*/ 57 w 77"/>
                <a:gd name="T15" fmla="*/ 76 h 76"/>
                <a:gd name="T16" fmla="*/ 57 w 77"/>
                <a:gd name="T17" fmla="*/ 38 h 76"/>
                <a:gd name="T18" fmla="*/ 72 w 77"/>
                <a:gd name="T19" fmla="*/ 57 h 76"/>
                <a:gd name="T20" fmla="*/ 43 w 77"/>
                <a:gd name="T21" fmla="*/ 57 h 76"/>
                <a:gd name="T22" fmla="*/ 72 w 77"/>
                <a:gd name="T23" fmla="*/ 57 h 76"/>
                <a:gd name="T24" fmla="*/ 10 w 77"/>
                <a:gd name="T25" fmla="*/ 28 h 76"/>
                <a:gd name="T26" fmla="*/ 19 w 77"/>
                <a:gd name="T27" fmla="*/ 38 h 76"/>
                <a:gd name="T28" fmla="*/ 10 w 77"/>
                <a:gd name="T29" fmla="*/ 52 h 76"/>
                <a:gd name="T30" fmla="*/ 19 w 77"/>
                <a:gd name="T31" fmla="*/ 43 h 76"/>
                <a:gd name="T32" fmla="*/ 10 w 77"/>
                <a:gd name="T33" fmla="*/ 52 h 76"/>
                <a:gd name="T34" fmla="*/ 34 w 77"/>
                <a:gd name="T35" fmla="*/ 38 h 76"/>
                <a:gd name="T36" fmla="*/ 24 w 77"/>
                <a:gd name="T37" fmla="*/ 28 h 76"/>
                <a:gd name="T38" fmla="*/ 24 w 77"/>
                <a:gd name="T39" fmla="*/ 52 h 76"/>
                <a:gd name="T40" fmla="*/ 34 w 77"/>
                <a:gd name="T41" fmla="*/ 43 h 76"/>
                <a:gd name="T42" fmla="*/ 24 w 77"/>
                <a:gd name="T43" fmla="*/ 52 h 76"/>
                <a:gd name="T44" fmla="*/ 5 w 77"/>
                <a:gd name="T45" fmla="*/ 24 h 76"/>
                <a:gd name="T46" fmla="*/ 57 w 77"/>
                <a:gd name="T47" fmla="*/ 33 h 76"/>
                <a:gd name="T48" fmla="*/ 62 w 77"/>
                <a:gd name="T49" fmla="*/ 15 h 76"/>
                <a:gd name="T50" fmla="*/ 55 w 77"/>
                <a:gd name="T51" fmla="*/ 9 h 76"/>
                <a:gd name="T52" fmla="*/ 50 w 77"/>
                <a:gd name="T53" fmla="*/ 17 h 76"/>
                <a:gd name="T54" fmla="*/ 46 w 77"/>
                <a:gd name="T55" fmla="*/ 9 h 76"/>
                <a:gd name="T56" fmla="*/ 17 w 77"/>
                <a:gd name="T57" fmla="*/ 12 h 76"/>
                <a:gd name="T58" fmla="*/ 7 w 77"/>
                <a:gd name="T59" fmla="*/ 12 h 76"/>
                <a:gd name="T60" fmla="*/ 5 w 77"/>
                <a:gd name="T61" fmla="*/ 9 h 76"/>
                <a:gd name="T62" fmla="*/ 0 w 77"/>
                <a:gd name="T63" fmla="*/ 57 h 76"/>
                <a:gd name="T64" fmla="*/ 34 w 77"/>
                <a:gd name="T65" fmla="*/ 62 h 76"/>
                <a:gd name="T66" fmla="*/ 5 w 77"/>
                <a:gd name="T67" fmla="*/ 57 h 76"/>
                <a:gd name="T68" fmla="*/ 48 w 77"/>
                <a:gd name="T69" fmla="*/ 38 h 76"/>
                <a:gd name="T70" fmla="*/ 38 w 77"/>
                <a:gd name="T71" fmla="*/ 28 h 76"/>
                <a:gd name="T72" fmla="*/ 48 w 77"/>
                <a:gd name="T73" fmla="*/ 38 h 76"/>
                <a:gd name="T74" fmla="*/ 57 w 77"/>
                <a:gd name="T75" fmla="*/ 57 h 76"/>
                <a:gd name="T76" fmla="*/ 55 w 77"/>
                <a:gd name="T77" fmla="*/ 48 h 76"/>
                <a:gd name="T78" fmla="*/ 53 w 77"/>
                <a:gd name="T79" fmla="*/ 59 h 76"/>
                <a:gd name="T80" fmla="*/ 65 w 77"/>
                <a:gd name="T81" fmla="*/ 62 h 76"/>
                <a:gd name="T82" fmla="*/ 65 w 77"/>
                <a:gd name="T83" fmla="*/ 5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76">
                  <a:moveTo>
                    <a:pt x="10" y="12"/>
                  </a:moveTo>
                  <a:cubicBezTo>
                    <a:pt x="10" y="2"/>
                    <a:pt x="10" y="2"/>
                    <a:pt x="10" y="2"/>
                  </a:cubicBezTo>
                  <a:cubicBezTo>
                    <a:pt x="10" y="1"/>
                    <a:pt x="11" y="0"/>
                    <a:pt x="12" y="0"/>
                  </a:cubicBezTo>
                  <a:cubicBezTo>
                    <a:pt x="13" y="0"/>
                    <a:pt x="15" y="1"/>
                    <a:pt x="15" y="2"/>
                  </a:cubicBezTo>
                  <a:cubicBezTo>
                    <a:pt x="15" y="12"/>
                    <a:pt x="15" y="12"/>
                    <a:pt x="15" y="12"/>
                  </a:cubicBezTo>
                  <a:cubicBezTo>
                    <a:pt x="15" y="13"/>
                    <a:pt x="13" y="14"/>
                    <a:pt x="12" y="14"/>
                  </a:cubicBezTo>
                  <a:cubicBezTo>
                    <a:pt x="11" y="14"/>
                    <a:pt x="10" y="13"/>
                    <a:pt x="10" y="12"/>
                  </a:cubicBezTo>
                  <a:close/>
                  <a:moveTo>
                    <a:pt x="50" y="14"/>
                  </a:moveTo>
                  <a:cubicBezTo>
                    <a:pt x="52" y="14"/>
                    <a:pt x="53" y="13"/>
                    <a:pt x="53" y="12"/>
                  </a:cubicBezTo>
                  <a:cubicBezTo>
                    <a:pt x="53" y="2"/>
                    <a:pt x="53" y="2"/>
                    <a:pt x="53" y="2"/>
                  </a:cubicBezTo>
                  <a:cubicBezTo>
                    <a:pt x="53" y="1"/>
                    <a:pt x="52" y="0"/>
                    <a:pt x="50" y="0"/>
                  </a:cubicBezTo>
                  <a:cubicBezTo>
                    <a:pt x="49" y="0"/>
                    <a:pt x="48" y="1"/>
                    <a:pt x="48" y="2"/>
                  </a:cubicBezTo>
                  <a:cubicBezTo>
                    <a:pt x="48" y="12"/>
                    <a:pt x="48" y="12"/>
                    <a:pt x="48" y="12"/>
                  </a:cubicBezTo>
                  <a:cubicBezTo>
                    <a:pt x="48" y="13"/>
                    <a:pt x="49" y="14"/>
                    <a:pt x="50" y="14"/>
                  </a:cubicBezTo>
                  <a:close/>
                  <a:moveTo>
                    <a:pt x="77" y="57"/>
                  </a:moveTo>
                  <a:cubicBezTo>
                    <a:pt x="77" y="68"/>
                    <a:pt x="68" y="76"/>
                    <a:pt x="57" y="76"/>
                  </a:cubicBezTo>
                  <a:cubicBezTo>
                    <a:pt x="47" y="76"/>
                    <a:pt x="38" y="68"/>
                    <a:pt x="38" y="57"/>
                  </a:cubicBezTo>
                  <a:cubicBezTo>
                    <a:pt x="38" y="47"/>
                    <a:pt x="47" y="38"/>
                    <a:pt x="57" y="38"/>
                  </a:cubicBezTo>
                  <a:cubicBezTo>
                    <a:pt x="68" y="38"/>
                    <a:pt x="77" y="47"/>
                    <a:pt x="77" y="57"/>
                  </a:cubicBezTo>
                  <a:close/>
                  <a:moveTo>
                    <a:pt x="72" y="57"/>
                  </a:moveTo>
                  <a:cubicBezTo>
                    <a:pt x="72" y="49"/>
                    <a:pt x="65" y="43"/>
                    <a:pt x="57" y="43"/>
                  </a:cubicBezTo>
                  <a:cubicBezTo>
                    <a:pt x="50" y="43"/>
                    <a:pt x="43" y="49"/>
                    <a:pt x="43" y="57"/>
                  </a:cubicBezTo>
                  <a:cubicBezTo>
                    <a:pt x="43" y="65"/>
                    <a:pt x="50" y="71"/>
                    <a:pt x="57" y="71"/>
                  </a:cubicBezTo>
                  <a:cubicBezTo>
                    <a:pt x="65" y="71"/>
                    <a:pt x="72" y="65"/>
                    <a:pt x="72" y="57"/>
                  </a:cubicBezTo>
                  <a:close/>
                  <a:moveTo>
                    <a:pt x="19" y="28"/>
                  </a:moveTo>
                  <a:cubicBezTo>
                    <a:pt x="10" y="28"/>
                    <a:pt x="10" y="28"/>
                    <a:pt x="10" y="28"/>
                  </a:cubicBezTo>
                  <a:cubicBezTo>
                    <a:pt x="10" y="38"/>
                    <a:pt x="10" y="38"/>
                    <a:pt x="10" y="38"/>
                  </a:cubicBezTo>
                  <a:cubicBezTo>
                    <a:pt x="19" y="38"/>
                    <a:pt x="19" y="38"/>
                    <a:pt x="19" y="38"/>
                  </a:cubicBezTo>
                  <a:lnTo>
                    <a:pt x="19" y="28"/>
                  </a:lnTo>
                  <a:close/>
                  <a:moveTo>
                    <a:pt x="10" y="52"/>
                  </a:moveTo>
                  <a:cubicBezTo>
                    <a:pt x="19" y="52"/>
                    <a:pt x="19" y="52"/>
                    <a:pt x="19" y="52"/>
                  </a:cubicBezTo>
                  <a:cubicBezTo>
                    <a:pt x="19" y="43"/>
                    <a:pt x="19" y="43"/>
                    <a:pt x="19" y="43"/>
                  </a:cubicBezTo>
                  <a:cubicBezTo>
                    <a:pt x="10" y="43"/>
                    <a:pt x="10" y="43"/>
                    <a:pt x="10" y="43"/>
                  </a:cubicBezTo>
                  <a:lnTo>
                    <a:pt x="10" y="52"/>
                  </a:lnTo>
                  <a:close/>
                  <a:moveTo>
                    <a:pt x="24" y="38"/>
                  </a:moveTo>
                  <a:cubicBezTo>
                    <a:pt x="34" y="38"/>
                    <a:pt x="34" y="38"/>
                    <a:pt x="34" y="38"/>
                  </a:cubicBezTo>
                  <a:cubicBezTo>
                    <a:pt x="34" y="28"/>
                    <a:pt x="34" y="28"/>
                    <a:pt x="34" y="28"/>
                  </a:cubicBezTo>
                  <a:cubicBezTo>
                    <a:pt x="24" y="28"/>
                    <a:pt x="24" y="28"/>
                    <a:pt x="24" y="28"/>
                  </a:cubicBezTo>
                  <a:lnTo>
                    <a:pt x="24" y="38"/>
                  </a:lnTo>
                  <a:close/>
                  <a:moveTo>
                    <a:pt x="24" y="52"/>
                  </a:moveTo>
                  <a:cubicBezTo>
                    <a:pt x="34" y="52"/>
                    <a:pt x="34" y="52"/>
                    <a:pt x="34" y="52"/>
                  </a:cubicBezTo>
                  <a:cubicBezTo>
                    <a:pt x="34" y="43"/>
                    <a:pt x="34" y="43"/>
                    <a:pt x="34" y="43"/>
                  </a:cubicBezTo>
                  <a:cubicBezTo>
                    <a:pt x="24" y="43"/>
                    <a:pt x="24" y="43"/>
                    <a:pt x="24" y="43"/>
                  </a:cubicBezTo>
                  <a:lnTo>
                    <a:pt x="24" y="52"/>
                  </a:lnTo>
                  <a:close/>
                  <a:moveTo>
                    <a:pt x="5" y="57"/>
                  </a:moveTo>
                  <a:cubicBezTo>
                    <a:pt x="5" y="24"/>
                    <a:pt x="5" y="24"/>
                    <a:pt x="5" y="24"/>
                  </a:cubicBezTo>
                  <a:cubicBezTo>
                    <a:pt x="57" y="24"/>
                    <a:pt x="57" y="24"/>
                    <a:pt x="57" y="24"/>
                  </a:cubicBezTo>
                  <a:cubicBezTo>
                    <a:pt x="57" y="33"/>
                    <a:pt x="57" y="33"/>
                    <a:pt x="57" y="33"/>
                  </a:cubicBezTo>
                  <a:cubicBezTo>
                    <a:pt x="62" y="33"/>
                    <a:pt x="62" y="33"/>
                    <a:pt x="62" y="33"/>
                  </a:cubicBezTo>
                  <a:cubicBezTo>
                    <a:pt x="62" y="15"/>
                    <a:pt x="62" y="15"/>
                    <a:pt x="62" y="15"/>
                  </a:cubicBezTo>
                  <a:cubicBezTo>
                    <a:pt x="62" y="12"/>
                    <a:pt x="60" y="9"/>
                    <a:pt x="57" y="9"/>
                  </a:cubicBezTo>
                  <a:cubicBezTo>
                    <a:pt x="55" y="9"/>
                    <a:pt x="55" y="9"/>
                    <a:pt x="55" y="9"/>
                  </a:cubicBezTo>
                  <a:cubicBezTo>
                    <a:pt x="55" y="12"/>
                    <a:pt x="55" y="12"/>
                    <a:pt x="55" y="12"/>
                  </a:cubicBezTo>
                  <a:cubicBezTo>
                    <a:pt x="55" y="14"/>
                    <a:pt x="53" y="17"/>
                    <a:pt x="50" y="17"/>
                  </a:cubicBezTo>
                  <a:cubicBezTo>
                    <a:pt x="48" y="17"/>
                    <a:pt x="46" y="14"/>
                    <a:pt x="46" y="12"/>
                  </a:cubicBezTo>
                  <a:cubicBezTo>
                    <a:pt x="46" y="9"/>
                    <a:pt x="46" y="9"/>
                    <a:pt x="46" y="9"/>
                  </a:cubicBezTo>
                  <a:cubicBezTo>
                    <a:pt x="17" y="9"/>
                    <a:pt x="17" y="9"/>
                    <a:pt x="17" y="9"/>
                  </a:cubicBezTo>
                  <a:cubicBezTo>
                    <a:pt x="17" y="12"/>
                    <a:pt x="17" y="12"/>
                    <a:pt x="17" y="12"/>
                  </a:cubicBezTo>
                  <a:cubicBezTo>
                    <a:pt x="17" y="14"/>
                    <a:pt x="15" y="17"/>
                    <a:pt x="12" y="17"/>
                  </a:cubicBezTo>
                  <a:cubicBezTo>
                    <a:pt x="10" y="17"/>
                    <a:pt x="7" y="14"/>
                    <a:pt x="7" y="12"/>
                  </a:cubicBezTo>
                  <a:cubicBezTo>
                    <a:pt x="7" y="9"/>
                    <a:pt x="7" y="9"/>
                    <a:pt x="7" y="9"/>
                  </a:cubicBezTo>
                  <a:cubicBezTo>
                    <a:pt x="5" y="9"/>
                    <a:pt x="5" y="9"/>
                    <a:pt x="5" y="9"/>
                  </a:cubicBezTo>
                  <a:cubicBezTo>
                    <a:pt x="3" y="9"/>
                    <a:pt x="0" y="12"/>
                    <a:pt x="0" y="15"/>
                  </a:cubicBezTo>
                  <a:cubicBezTo>
                    <a:pt x="0" y="57"/>
                    <a:pt x="0" y="57"/>
                    <a:pt x="0" y="57"/>
                  </a:cubicBezTo>
                  <a:cubicBezTo>
                    <a:pt x="0" y="59"/>
                    <a:pt x="3" y="62"/>
                    <a:pt x="5" y="62"/>
                  </a:cubicBezTo>
                  <a:cubicBezTo>
                    <a:pt x="34" y="62"/>
                    <a:pt x="34" y="62"/>
                    <a:pt x="34" y="62"/>
                  </a:cubicBezTo>
                  <a:cubicBezTo>
                    <a:pt x="34" y="57"/>
                    <a:pt x="34" y="57"/>
                    <a:pt x="34" y="57"/>
                  </a:cubicBezTo>
                  <a:cubicBezTo>
                    <a:pt x="5" y="57"/>
                    <a:pt x="5" y="57"/>
                    <a:pt x="5" y="57"/>
                  </a:cubicBezTo>
                  <a:cubicBezTo>
                    <a:pt x="5" y="57"/>
                    <a:pt x="5" y="57"/>
                    <a:pt x="5" y="57"/>
                  </a:cubicBezTo>
                  <a:close/>
                  <a:moveTo>
                    <a:pt x="48" y="38"/>
                  </a:moveTo>
                  <a:cubicBezTo>
                    <a:pt x="48" y="28"/>
                    <a:pt x="48" y="28"/>
                    <a:pt x="48" y="28"/>
                  </a:cubicBezTo>
                  <a:cubicBezTo>
                    <a:pt x="38" y="28"/>
                    <a:pt x="38" y="28"/>
                    <a:pt x="38" y="28"/>
                  </a:cubicBezTo>
                  <a:cubicBezTo>
                    <a:pt x="38" y="38"/>
                    <a:pt x="38" y="38"/>
                    <a:pt x="38" y="38"/>
                  </a:cubicBezTo>
                  <a:lnTo>
                    <a:pt x="48" y="38"/>
                  </a:lnTo>
                  <a:close/>
                  <a:moveTo>
                    <a:pt x="65" y="57"/>
                  </a:moveTo>
                  <a:cubicBezTo>
                    <a:pt x="57" y="57"/>
                    <a:pt x="57" y="57"/>
                    <a:pt x="57" y="57"/>
                  </a:cubicBezTo>
                  <a:cubicBezTo>
                    <a:pt x="57" y="50"/>
                    <a:pt x="57" y="50"/>
                    <a:pt x="57" y="50"/>
                  </a:cubicBezTo>
                  <a:cubicBezTo>
                    <a:pt x="57" y="49"/>
                    <a:pt x="56" y="48"/>
                    <a:pt x="55" y="48"/>
                  </a:cubicBezTo>
                  <a:cubicBezTo>
                    <a:pt x="54" y="48"/>
                    <a:pt x="53" y="49"/>
                    <a:pt x="53" y="50"/>
                  </a:cubicBezTo>
                  <a:cubicBezTo>
                    <a:pt x="53" y="59"/>
                    <a:pt x="53" y="59"/>
                    <a:pt x="53" y="59"/>
                  </a:cubicBezTo>
                  <a:cubicBezTo>
                    <a:pt x="53" y="61"/>
                    <a:pt x="54" y="62"/>
                    <a:pt x="55" y="62"/>
                  </a:cubicBezTo>
                  <a:cubicBezTo>
                    <a:pt x="65" y="62"/>
                    <a:pt x="65" y="62"/>
                    <a:pt x="65" y="62"/>
                  </a:cubicBezTo>
                  <a:cubicBezTo>
                    <a:pt x="66" y="62"/>
                    <a:pt x="67" y="61"/>
                    <a:pt x="67" y="59"/>
                  </a:cubicBezTo>
                  <a:cubicBezTo>
                    <a:pt x="67" y="58"/>
                    <a:pt x="66" y="57"/>
                    <a:pt x="65" y="57"/>
                  </a:cubicBezTo>
                  <a:close/>
                </a:path>
              </a:pathLst>
            </a:custGeom>
            <a:solidFill>
              <a:srgbClr val="FFFFFF"/>
            </a:solidFill>
            <a:ln>
              <a:noFill/>
            </a:ln>
          </p:spPr>
          <p:txBody>
            <a:bodyPr vert="horz" wrap="square" lIns="90000" tIns="46800" rIns="90000" bIns="46800" anchor="ctr" anchorCtr="0">
              <a:normAutofit/>
            </a:bodyPr>
            <a:lstStyle/>
            <a:p>
              <a:endParaRPr lang="zh-CN" altLang="en-US" sz="1270"/>
            </a:p>
          </p:txBody>
        </p:sp>
        <p:sp>
          <p:nvSpPr>
            <p:cNvPr id="9" name="Freeform 10"/>
            <p:cNvSpPr/>
            <p:nvPr>
              <p:custDataLst>
                <p:tags r:id="rId9"/>
              </p:custDataLst>
            </p:nvPr>
          </p:nvSpPr>
          <p:spPr bwMode="auto">
            <a:xfrm>
              <a:off x="6419" y="4364"/>
              <a:ext cx="2010" cy="2169"/>
            </a:xfrm>
            <a:custGeom>
              <a:avLst/>
              <a:gdLst>
                <a:gd name="T0" fmla="*/ 220 w 252"/>
                <a:gd name="T1" fmla="*/ 136 h 272"/>
                <a:gd name="T2" fmla="*/ 217 w 252"/>
                <a:gd name="T3" fmla="*/ 112 h 272"/>
                <a:gd name="T4" fmla="*/ 252 w 252"/>
                <a:gd name="T5" fmla="*/ 82 h 272"/>
                <a:gd name="T6" fmla="*/ 238 w 252"/>
                <a:gd name="T7" fmla="*/ 58 h 272"/>
                <a:gd name="T8" fmla="*/ 195 w 252"/>
                <a:gd name="T9" fmla="*/ 73 h 272"/>
                <a:gd name="T10" fmla="*/ 151 w 252"/>
                <a:gd name="T11" fmla="*/ 45 h 272"/>
                <a:gd name="T12" fmla="*/ 143 w 252"/>
                <a:gd name="T13" fmla="*/ 0 h 272"/>
                <a:gd name="T14" fmla="*/ 115 w 252"/>
                <a:gd name="T15" fmla="*/ 0 h 272"/>
                <a:gd name="T16" fmla="*/ 106 w 252"/>
                <a:gd name="T17" fmla="*/ 44 h 272"/>
                <a:gd name="T18" fmla="*/ 60 w 252"/>
                <a:gd name="T19" fmla="*/ 69 h 272"/>
                <a:gd name="T20" fmla="*/ 17 w 252"/>
                <a:gd name="T21" fmla="*/ 53 h 272"/>
                <a:gd name="T22" fmla="*/ 3 w 252"/>
                <a:gd name="T23" fmla="*/ 78 h 272"/>
                <a:gd name="T24" fmla="*/ 37 w 252"/>
                <a:gd name="T25" fmla="*/ 107 h 272"/>
                <a:gd name="T26" fmla="*/ 32 w 252"/>
                <a:gd name="T27" fmla="*/ 136 h 272"/>
                <a:gd name="T28" fmla="*/ 35 w 252"/>
                <a:gd name="T29" fmla="*/ 159 h 272"/>
                <a:gd name="T30" fmla="*/ 0 w 252"/>
                <a:gd name="T31" fmla="*/ 189 h 272"/>
                <a:gd name="T32" fmla="*/ 14 w 252"/>
                <a:gd name="T33" fmla="*/ 214 h 272"/>
                <a:gd name="T34" fmla="*/ 56 w 252"/>
                <a:gd name="T35" fmla="*/ 199 h 272"/>
                <a:gd name="T36" fmla="*/ 101 w 252"/>
                <a:gd name="T37" fmla="*/ 227 h 272"/>
                <a:gd name="T38" fmla="*/ 109 w 252"/>
                <a:gd name="T39" fmla="*/ 272 h 272"/>
                <a:gd name="T40" fmla="*/ 137 w 252"/>
                <a:gd name="T41" fmla="*/ 272 h 272"/>
                <a:gd name="T42" fmla="*/ 146 w 252"/>
                <a:gd name="T43" fmla="*/ 228 h 272"/>
                <a:gd name="T44" fmla="*/ 192 w 252"/>
                <a:gd name="T45" fmla="*/ 203 h 272"/>
                <a:gd name="T46" fmla="*/ 235 w 252"/>
                <a:gd name="T47" fmla="*/ 219 h 272"/>
                <a:gd name="T48" fmla="*/ 249 w 252"/>
                <a:gd name="T49" fmla="*/ 194 h 272"/>
                <a:gd name="T50" fmla="*/ 215 w 252"/>
                <a:gd name="T51" fmla="*/ 165 h 272"/>
                <a:gd name="T52" fmla="*/ 220 w 252"/>
                <a:gd name="T53"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2" h="272">
                  <a:moveTo>
                    <a:pt x="220" y="136"/>
                  </a:moveTo>
                  <a:cubicBezTo>
                    <a:pt x="220" y="128"/>
                    <a:pt x="219" y="120"/>
                    <a:pt x="217" y="112"/>
                  </a:cubicBezTo>
                  <a:cubicBezTo>
                    <a:pt x="252" y="82"/>
                    <a:pt x="252" y="82"/>
                    <a:pt x="252" y="82"/>
                  </a:cubicBezTo>
                  <a:cubicBezTo>
                    <a:pt x="238" y="58"/>
                    <a:pt x="238" y="58"/>
                    <a:pt x="238" y="58"/>
                  </a:cubicBezTo>
                  <a:cubicBezTo>
                    <a:pt x="195" y="73"/>
                    <a:pt x="195" y="73"/>
                    <a:pt x="195" y="73"/>
                  </a:cubicBezTo>
                  <a:cubicBezTo>
                    <a:pt x="184" y="60"/>
                    <a:pt x="168" y="50"/>
                    <a:pt x="151" y="45"/>
                  </a:cubicBezTo>
                  <a:cubicBezTo>
                    <a:pt x="143" y="0"/>
                    <a:pt x="143" y="0"/>
                    <a:pt x="143" y="0"/>
                  </a:cubicBezTo>
                  <a:cubicBezTo>
                    <a:pt x="115" y="0"/>
                    <a:pt x="115" y="0"/>
                    <a:pt x="115" y="0"/>
                  </a:cubicBezTo>
                  <a:cubicBezTo>
                    <a:pt x="106" y="44"/>
                    <a:pt x="106" y="44"/>
                    <a:pt x="106" y="44"/>
                  </a:cubicBezTo>
                  <a:cubicBezTo>
                    <a:pt x="89" y="48"/>
                    <a:pt x="73" y="57"/>
                    <a:pt x="60" y="69"/>
                  </a:cubicBezTo>
                  <a:cubicBezTo>
                    <a:pt x="17" y="53"/>
                    <a:pt x="17" y="53"/>
                    <a:pt x="17" y="53"/>
                  </a:cubicBezTo>
                  <a:cubicBezTo>
                    <a:pt x="3" y="78"/>
                    <a:pt x="3" y="78"/>
                    <a:pt x="3" y="78"/>
                  </a:cubicBezTo>
                  <a:cubicBezTo>
                    <a:pt x="37" y="107"/>
                    <a:pt x="37" y="107"/>
                    <a:pt x="37" y="107"/>
                  </a:cubicBezTo>
                  <a:cubicBezTo>
                    <a:pt x="34" y="116"/>
                    <a:pt x="32" y="126"/>
                    <a:pt x="32" y="136"/>
                  </a:cubicBezTo>
                  <a:cubicBezTo>
                    <a:pt x="32" y="144"/>
                    <a:pt x="33" y="152"/>
                    <a:pt x="35" y="159"/>
                  </a:cubicBezTo>
                  <a:cubicBezTo>
                    <a:pt x="0" y="189"/>
                    <a:pt x="0" y="189"/>
                    <a:pt x="0" y="189"/>
                  </a:cubicBezTo>
                  <a:cubicBezTo>
                    <a:pt x="14" y="214"/>
                    <a:pt x="14" y="214"/>
                    <a:pt x="14" y="214"/>
                  </a:cubicBezTo>
                  <a:cubicBezTo>
                    <a:pt x="56" y="199"/>
                    <a:pt x="56" y="199"/>
                    <a:pt x="56" y="199"/>
                  </a:cubicBezTo>
                  <a:cubicBezTo>
                    <a:pt x="68" y="212"/>
                    <a:pt x="83" y="222"/>
                    <a:pt x="101" y="227"/>
                  </a:cubicBezTo>
                  <a:cubicBezTo>
                    <a:pt x="109" y="272"/>
                    <a:pt x="109" y="272"/>
                    <a:pt x="109" y="272"/>
                  </a:cubicBezTo>
                  <a:cubicBezTo>
                    <a:pt x="137" y="272"/>
                    <a:pt x="137" y="272"/>
                    <a:pt x="137" y="272"/>
                  </a:cubicBezTo>
                  <a:cubicBezTo>
                    <a:pt x="146" y="228"/>
                    <a:pt x="146" y="228"/>
                    <a:pt x="146" y="228"/>
                  </a:cubicBezTo>
                  <a:cubicBezTo>
                    <a:pt x="163" y="224"/>
                    <a:pt x="179" y="215"/>
                    <a:pt x="192" y="203"/>
                  </a:cubicBezTo>
                  <a:cubicBezTo>
                    <a:pt x="235" y="219"/>
                    <a:pt x="235" y="219"/>
                    <a:pt x="235" y="219"/>
                  </a:cubicBezTo>
                  <a:cubicBezTo>
                    <a:pt x="249" y="194"/>
                    <a:pt x="249" y="194"/>
                    <a:pt x="249" y="194"/>
                  </a:cubicBezTo>
                  <a:cubicBezTo>
                    <a:pt x="215" y="165"/>
                    <a:pt x="215" y="165"/>
                    <a:pt x="215" y="165"/>
                  </a:cubicBezTo>
                  <a:cubicBezTo>
                    <a:pt x="218" y="156"/>
                    <a:pt x="220" y="146"/>
                    <a:pt x="220" y="136"/>
                  </a:cubicBezTo>
                  <a:close/>
                </a:path>
              </a:pathLst>
            </a:custGeom>
            <a:solidFill>
              <a:srgbClr val="433123"/>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10" name="Oval 11"/>
            <p:cNvSpPr>
              <a:spLocks noChangeArrowheads="1"/>
            </p:cNvSpPr>
            <p:nvPr>
              <p:custDataLst>
                <p:tags r:id="rId10"/>
              </p:custDataLst>
            </p:nvPr>
          </p:nvSpPr>
          <p:spPr bwMode="auto">
            <a:xfrm>
              <a:off x="6888" y="4914"/>
              <a:ext cx="1072" cy="1069"/>
            </a:xfrm>
            <a:prstGeom prst="ellipse">
              <a:avLst/>
            </a:prstGeom>
            <a:solidFill>
              <a:srgbClr val="FB8500"/>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11" name="Freeform 12"/>
            <p:cNvSpPr>
              <a:spLocks noEditPoints="1"/>
            </p:cNvSpPr>
            <p:nvPr>
              <p:custDataLst>
                <p:tags r:id="rId11"/>
              </p:custDataLst>
            </p:nvPr>
          </p:nvSpPr>
          <p:spPr bwMode="auto">
            <a:xfrm>
              <a:off x="7256" y="5255"/>
              <a:ext cx="336" cy="386"/>
            </a:xfrm>
            <a:custGeom>
              <a:avLst/>
              <a:gdLst>
                <a:gd name="T0" fmla="*/ 39 w 42"/>
                <a:gd name="T1" fmla="*/ 0 h 48"/>
                <a:gd name="T2" fmla="*/ 3 w 42"/>
                <a:gd name="T3" fmla="*/ 0 h 48"/>
                <a:gd name="T4" fmla="*/ 0 w 42"/>
                <a:gd name="T5" fmla="*/ 3 h 48"/>
                <a:gd name="T6" fmla="*/ 0 w 42"/>
                <a:gd name="T7" fmla="*/ 45 h 48"/>
                <a:gd name="T8" fmla="*/ 3 w 42"/>
                <a:gd name="T9" fmla="*/ 48 h 48"/>
                <a:gd name="T10" fmla="*/ 39 w 42"/>
                <a:gd name="T11" fmla="*/ 48 h 48"/>
                <a:gd name="T12" fmla="*/ 42 w 42"/>
                <a:gd name="T13" fmla="*/ 45 h 48"/>
                <a:gd name="T14" fmla="*/ 42 w 42"/>
                <a:gd name="T15" fmla="*/ 3 h 48"/>
                <a:gd name="T16" fmla="*/ 39 w 42"/>
                <a:gd name="T17" fmla="*/ 0 h 48"/>
                <a:gd name="T18" fmla="*/ 6 w 42"/>
                <a:gd name="T19" fmla="*/ 3 h 48"/>
                <a:gd name="T20" fmla="*/ 9 w 42"/>
                <a:gd name="T21" fmla="*/ 6 h 48"/>
                <a:gd name="T22" fmla="*/ 6 w 42"/>
                <a:gd name="T23" fmla="*/ 9 h 48"/>
                <a:gd name="T24" fmla="*/ 3 w 42"/>
                <a:gd name="T25" fmla="*/ 6 h 48"/>
                <a:gd name="T26" fmla="*/ 6 w 42"/>
                <a:gd name="T27" fmla="*/ 3 h 48"/>
                <a:gd name="T28" fmla="*/ 39 w 42"/>
                <a:gd name="T29" fmla="*/ 45 h 48"/>
                <a:gd name="T30" fmla="*/ 3 w 42"/>
                <a:gd name="T31" fmla="*/ 45 h 48"/>
                <a:gd name="T32" fmla="*/ 3 w 42"/>
                <a:gd name="T33" fmla="*/ 12 h 48"/>
                <a:gd name="T34" fmla="*/ 39 w 42"/>
                <a:gd name="T35" fmla="*/ 12 h 48"/>
                <a:gd name="T36" fmla="*/ 39 w 42"/>
                <a:gd name="T37" fmla="*/ 45 h 48"/>
                <a:gd name="T38" fmla="*/ 36 w 42"/>
                <a:gd name="T39" fmla="*/ 9 h 48"/>
                <a:gd name="T40" fmla="*/ 33 w 42"/>
                <a:gd name="T41" fmla="*/ 6 h 48"/>
                <a:gd name="T42" fmla="*/ 36 w 42"/>
                <a:gd name="T43" fmla="*/ 3 h 48"/>
                <a:gd name="T44" fmla="*/ 39 w 42"/>
                <a:gd name="T45" fmla="*/ 6 h 48"/>
                <a:gd name="T46" fmla="*/ 36 w 42"/>
                <a:gd name="T47" fmla="*/ 9 h 48"/>
                <a:gd name="T48" fmla="*/ 6 w 42"/>
                <a:gd name="T49" fmla="*/ 20 h 48"/>
                <a:gd name="T50" fmla="*/ 8 w 42"/>
                <a:gd name="T51" fmla="*/ 18 h 48"/>
                <a:gd name="T52" fmla="*/ 34 w 42"/>
                <a:gd name="T53" fmla="*/ 18 h 48"/>
                <a:gd name="T54" fmla="*/ 36 w 42"/>
                <a:gd name="T55" fmla="*/ 20 h 48"/>
                <a:gd name="T56" fmla="*/ 34 w 42"/>
                <a:gd name="T57" fmla="*/ 21 h 48"/>
                <a:gd name="T58" fmla="*/ 8 w 42"/>
                <a:gd name="T59" fmla="*/ 21 h 48"/>
                <a:gd name="T60" fmla="*/ 6 w 42"/>
                <a:gd name="T61" fmla="*/ 20 h 48"/>
                <a:gd name="T62" fmla="*/ 6 w 42"/>
                <a:gd name="T63" fmla="*/ 28 h 48"/>
                <a:gd name="T64" fmla="*/ 8 w 42"/>
                <a:gd name="T65" fmla="*/ 27 h 48"/>
                <a:gd name="T66" fmla="*/ 34 w 42"/>
                <a:gd name="T67" fmla="*/ 27 h 48"/>
                <a:gd name="T68" fmla="*/ 36 w 42"/>
                <a:gd name="T69" fmla="*/ 28 h 48"/>
                <a:gd name="T70" fmla="*/ 34 w 42"/>
                <a:gd name="T71" fmla="*/ 30 h 48"/>
                <a:gd name="T72" fmla="*/ 8 w 42"/>
                <a:gd name="T73" fmla="*/ 30 h 48"/>
                <a:gd name="T74" fmla="*/ 6 w 42"/>
                <a:gd name="T75" fmla="*/ 28 h 48"/>
                <a:gd name="T76" fmla="*/ 6 w 42"/>
                <a:gd name="T77" fmla="*/ 37 h 48"/>
                <a:gd name="T78" fmla="*/ 8 w 42"/>
                <a:gd name="T79" fmla="*/ 36 h 48"/>
                <a:gd name="T80" fmla="*/ 34 w 42"/>
                <a:gd name="T81" fmla="*/ 36 h 48"/>
                <a:gd name="T82" fmla="*/ 36 w 42"/>
                <a:gd name="T83" fmla="*/ 37 h 48"/>
                <a:gd name="T84" fmla="*/ 34 w 42"/>
                <a:gd name="T85" fmla="*/ 39 h 48"/>
                <a:gd name="T86" fmla="*/ 8 w 42"/>
                <a:gd name="T87" fmla="*/ 39 h 48"/>
                <a:gd name="T88" fmla="*/ 6 w 42"/>
                <a:gd name="T8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48">
                  <a:moveTo>
                    <a:pt x="39" y="0"/>
                  </a:moveTo>
                  <a:cubicBezTo>
                    <a:pt x="3" y="0"/>
                    <a:pt x="3" y="0"/>
                    <a:pt x="3" y="0"/>
                  </a:cubicBezTo>
                  <a:cubicBezTo>
                    <a:pt x="1" y="0"/>
                    <a:pt x="0" y="1"/>
                    <a:pt x="0" y="3"/>
                  </a:cubicBezTo>
                  <a:cubicBezTo>
                    <a:pt x="0" y="45"/>
                    <a:pt x="0" y="45"/>
                    <a:pt x="0" y="45"/>
                  </a:cubicBezTo>
                  <a:cubicBezTo>
                    <a:pt x="0" y="47"/>
                    <a:pt x="1" y="48"/>
                    <a:pt x="3" y="48"/>
                  </a:cubicBezTo>
                  <a:cubicBezTo>
                    <a:pt x="39" y="48"/>
                    <a:pt x="39" y="48"/>
                    <a:pt x="39" y="48"/>
                  </a:cubicBezTo>
                  <a:cubicBezTo>
                    <a:pt x="41" y="48"/>
                    <a:pt x="42" y="47"/>
                    <a:pt x="42" y="45"/>
                  </a:cubicBezTo>
                  <a:cubicBezTo>
                    <a:pt x="42" y="3"/>
                    <a:pt x="42" y="3"/>
                    <a:pt x="42" y="3"/>
                  </a:cubicBezTo>
                  <a:cubicBezTo>
                    <a:pt x="42" y="1"/>
                    <a:pt x="41" y="0"/>
                    <a:pt x="39" y="0"/>
                  </a:cubicBezTo>
                  <a:close/>
                  <a:moveTo>
                    <a:pt x="6" y="3"/>
                  </a:moveTo>
                  <a:cubicBezTo>
                    <a:pt x="8" y="3"/>
                    <a:pt x="9" y="4"/>
                    <a:pt x="9" y="6"/>
                  </a:cubicBezTo>
                  <a:cubicBezTo>
                    <a:pt x="9" y="8"/>
                    <a:pt x="8" y="9"/>
                    <a:pt x="6" y="9"/>
                  </a:cubicBezTo>
                  <a:cubicBezTo>
                    <a:pt x="4" y="9"/>
                    <a:pt x="3" y="8"/>
                    <a:pt x="3" y="6"/>
                  </a:cubicBezTo>
                  <a:cubicBezTo>
                    <a:pt x="3" y="4"/>
                    <a:pt x="4" y="3"/>
                    <a:pt x="6" y="3"/>
                  </a:cubicBezTo>
                  <a:close/>
                  <a:moveTo>
                    <a:pt x="39" y="45"/>
                  </a:moveTo>
                  <a:cubicBezTo>
                    <a:pt x="3" y="45"/>
                    <a:pt x="3" y="45"/>
                    <a:pt x="3" y="45"/>
                  </a:cubicBezTo>
                  <a:cubicBezTo>
                    <a:pt x="3" y="12"/>
                    <a:pt x="3" y="12"/>
                    <a:pt x="3" y="12"/>
                  </a:cubicBezTo>
                  <a:cubicBezTo>
                    <a:pt x="39" y="12"/>
                    <a:pt x="39" y="12"/>
                    <a:pt x="39" y="12"/>
                  </a:cubicBezTo>
                  <a:lnTo>
                    <a:pt x="39" y="45"/>
                  </a:lnTo>
                  <a:close/>
                  <a:moveTo>
                    <a:pt x="36" y="9"/>
                  </a:moveTo>
                  <a:cubicBezTo>
                    <a:pt x="34" y="9"/>
                    <a:pt x="33" y="8"/>
                    <a:pt x="33" y="6"/>
                  </a:cubicBezTo>
                  <a:cubicBezTo>
                    <a:pt x="33" y="4"/>
                    <a:pt x="34" y="3"/>
                    <a:pt x="36" y="3"/>
                  </a:cubicBezTo>
                  <a:cubicBezTo>
                    <a:pt x="38" y="3"/>
                    <a:pt x="39" y="4"/>
                    <a:pt x="39" y="6"/>
                  </a:cubicBezTo>
                  <a:cubicBezTo>
                    <a:pt x="39" y="8"/>
                    <a:pt x="38" y="9"/>
                    <a:pt x="36" y="9"/>
                  </a:cubicBezTo>
                  <a:close/>
                  <a:moveTo>
                    <a:pt x="6" y="20"/>
                  </a:moveTo>
                  <a:cubicBezTo>
                    <a:pt x="6" y="19"/>
                    <a:pt x="7" y="18"/>
                    <a:pt x="8" y="18"/>
                  </a:cubicBezTo>
                  <a:cubicBezTo>
                    <a:pt x="34" y="18"/>
                    <a:pt x="34" y="18"/>
                    <a:pt x="34" y="18"/>
                  </a:cubicBezTo>
                  <a:cubicBezTo>
                    <a:pt x="35" y="18"/>
                    <a:pt x="36" y="19"/>
                    <a:pt x="36" y="20"/>
                  </a:cubicBezTo>
                  <a:cubicBezTo>
                    <a:pt x="36" y="20"/>
                    <a:pt x="35" y="21"/>
                    <a:pt x="34" y="21"/>
                  </a:cubicBezTo>
                  <a:cubicBezTo>
                    <a:pt x="8" y="21"/>
                    <a:pt x="8" y="21"/>
                    <a:pt x="8" y="21"/>
                  </a:cubicBezTo>
                  <a:cubicBezTo>
                    <a:pt x="7" y="21"/>
                    <a:pt x="6" y="20"/>
                    <a:pt x="6" y="20"/>
                  </a:cubicBezTo>
                  <a:close/>
                  <a:moveTo>
                    <a:pt x="6" y="28"/>
                  </a:moveTo>
                  <a:cubicBezTo>
                    <a:pt x="6" y="28"/>
                    <a:pt x="7" y="27"/>
                    <a:pt x="8" y="27"/>
                  </a:cubicBezTo>
                  <a:cubicBezTo>
                    <a:pt x="34" y="27"/>
                    <a:pt x="34" y="27"/>
                    <a:pt x="34" y="27"/>
                  </a:cubicBezTo>
                  <a:cubicBezTo>
                    <a:pt x="35" y="27"/>
                    <a:pt x="36" y="28"/>
                    <a:pt x="36" y="28"/>
                  </a:cubicBezTo>
                  <a:cubicBezTo>
                    <a:pt x="36" y="29"/>
                    <a:pt x="35" y="30"/>
                    <a:pt x="34" y="30"/>
                  </a:cubicBezTo>
                  <a:cubicBezTo>
                    <a:pt x="8" y="30"/>
                    <a:pt x="8" y="30"/>
                    <a:pt x="8" y="30"/>
                  </a:cubicBezTo>
                  <a:cubicBezTo>
                    <a:pt x="7" y="30"/>
                    <a:pt x="6" y="29"/>
                    <a:pt x="6" y="28"/>
                  </a:cubicBezTo>
                  <a:close/>
                  <a:moveTo>
                    <a:pt x="6" y="37"/>
                  </a:moveTo>
                  <a:cubicBezTo>
                    <a:pt x="6" y="37"/>
                    <a:pt x="7" y="36"/>
                    <a:pt x="8" y="36"/>
                  </a:cubicBezTo>
                  <a:cubicBezTo>
                    <a:pt x="34" y="36"/>
                    <a:pt x="34" y="36"/>
                    <a:pt x="34" y="36"/>
                  </a:cubicBezTo>
                  <a:cubicBezTo>
                    <a:pt x="35" y="36"/>
                    <a:pt x="36" y="37"/>
                    <a:pt x="36" y="37"/>
                  </a:cubicBezTo>
                  <a:cubicBezTo>
                    <a:pt x="36" y="38"/>
                    <a:pt x="35" y="39"/>
                    <a:pt x="34" y="39"/>
                  </a:cubicBezTo>
                  <a:cubicBezTo>
                    <a:pt x="8" y="39"/>
                    <a:pt x="8" y="39"/>
                    <a:pt x="8" y="39"/>
                  </a:cubicBezTo>
                  <a:cubicBezTo>
                    <a:pt x="7" y="39"/>
                    <a:pt x="6" y="38"/>
                    <a:pt x="6" y="37"/>
                  </a:cubicBezTo>
                  <a:close/>
                </a:path>
              </a:pathLst>
            </a:custGeom>
            <a:solidFill>
              <a:srgbClr val="FFFFFF"/>
            </a:solidFill>
            <a:ln>
              <a:noFill/>
            </a:ln>
          </p:spPr>
          <p:txBody>
            <a:bodyPr vert="horz" wrap="square" lIns="90000" tIns="46800" rIns="90000" bIns="46800" anchor="ctr" anchorCtr="0">
              <a:normAutofit fontScale="90000" lnSpcReduction="10000"/>
            </a:bodyPr>
            <a:lstStyle/>
            <a:p>
              <a:endParaRPr lang="zh-CN" altLang="en-US" sz="1270"/>
            </a:p>
          </p:txBody>
        </p:sp>
        <p:sp>
          <p:nvSpPr>
            <p:cNvPr id="12" name="Freeform 14"/>
            <p:cNvSpPr/>
            <p:nvPr>
              <p:custDataLst>
                <p:tags r:id="rId12"/>
              </p:custDataLst>
            </p:nvPr>
          </p:nvSpPr>
          <p:spPr bwMode="auto">
            <a:xfrm>
              <a:off x="7678" y="2718"/>
              <a:ext cx="2153" cy="2157"/>
            </a:xfrm>
            <a:custGeom>
              <a:avLst/>
              <a:gdLst>
                <a:gd name="T0" fmla="*/ 225 w 270"/>
                <a:gd name="T1" fmla="*/ 108 h 270"/>
                <a:gd name="T2" fmla="*/ 215 w 270"/>
                <a:gd name="T3" fmla="*/ 86 h 270"/>
                <a:gd name="T4" fmla="*/ 240 w 270"/>
                <a:gd name="T5" fmla="*/ 47 h 270"/>
                <a:gd name="T6" fmla="*/ 220 w 270"/>
                <a:gd name="T7" fmla="*/ 28 h 270"/>
                <a:gd name="T8" fmla="*/ 183 w 270"/>
                <a:gd name="T9" fmla="*/ 54 h 270"/>
                <a:gd name="T10" fmla="*/ 134 w 270"/>
                <a:gd name="T11" fmla="*/ 41 h 270"/>
                <a:gd name="T12" fmla="*/ 113 w 270"/>
                <a:gd name="T13" fmla="*/ 0 h 270"/>
                <a:gd name="T14" fmla="*/ 86 w 270"/>
                <a:gd name="T15" fmla="*/ 8 h 270"/>
                <a:gd name="T16" fmla="*/ 90 w 270"/>
                <a:gd name="T17" fmla="*/ 53 h 270"/>
                <a:gd name="T18" fmla="*/ 53 w 270"/>
                <a:gd name="T19" fmla="*/ 90 h 270"/>
                <a:gd name="T20" fmla="*/ 7 w 270"/>
                <a:gd name="T21" fmla="*/ 87 h 270"/>
                <a:gd name="T22" fmla="*/ 0 w 270"/>
                <a:gd name="T23" fmla="*/ 114 h 270"/>
                <a:gd name="T24" fmla="*/ 41 w 270"/>
                <a:gd name="T25" fmla="*/ 133 h 270"/>
                <a:gd name="T26" fmla="*/ 45 w 270"/>
                <a:gd name="T27" fmla="*/ 162 h 270"/>
                <a:gd name="T28" fmla="*/ 55 w 270"/>
                <a:gd name="T29" fmla="*/ 184 h 270"/>
                <a:gd name="T30" fmla="*/ 29 w 270"/>
                <a:gd name="T31" fmla="*/ 222 h 270"/>
                <a:gd name="T32" fmla="*/ 50 w 270"/>
                <a:gd name="T33" fmla="*/ 242 h 270"/>
                <a:gd name="T34" fmla="*/ 86 w 270"/>
                <a:gd name="T35" fmla="*/ 215 h 270"/>
                <a:gd name="T36" fmla="*/ 137 w 270"/>
                <a:gd name="T37" fmla="*/ 229 h 270"/>
                <a:gd name="T38" fmla="*/ 158 w 270"/>
                <a:gd name="T39" fmla="*/ 270 h 270"/>
                <a:gd name="T40" fmla="*/ 185 w 270"/>
                <a:gd name="T41" fmla="*/ 262 h 270"/>
                <a:gd name="T42" fmla="*/ 180 w 270"/>
                <a:gd name="T43" fmla="*/ 218 h 270"/>
                <a:gd name="T44" fmla="*/ 217 w 270"/>
                <a:gd name="T45" fmla="*/ 181 h 270"/>
                <a:gd name="T46" fmla="*/ 264 w 270"/>
                <a:gd name="T47" fmla="*/ 183 h 270"/>
                <a:gd name="T48" fmla="*/ 270 w 270"/>
                <a:gd name="T49" fmla="*/ 156 h 270"/>
                <a:gd name="T50" fmla="*/ 229 w 270"/>
                <a:gd name="T51" fmla="*/ 137 h 270"/>
                <a:gd name="T52" fmla="*/ 225 w 270"/>
                <a:gd name="T53" fmla="*/ 10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0" h="270">
                  <a:moveTo>
                    <a:pt x="225" y="108"/>
                  </a:moveTo>
                  <a:cubicBezTo>
                    <a:pt x="223" y="100"/>
                    <a:pt x="220" y="93"/>
                    <a:pt x="215" y="86"/>
                  </a:cubicBezTo>
                  <a:cubicBezTo>
                    <a:pt x="240" y="47"/>
                    <a:pt x="240" y="47"/>
                    <a:pt x="240" y="47"/>
                  </a:cubicBezTo>
                  <a:cubicBezTo>
                    <a:pt x="220" y="28"/>
                    <a:pt x="220" y="28"/>
                    <a:pt x="220" y="28"/>
                  </a:cubicBezTo>
                  <a:cubicBezTo>
                    <a:pt x="183" y="54"/>
                    <a:pt x="183" y="54"/>
                    <a:pt x="183" y="54"/>
                  </a:cubicBezTo>
                  <a:cubicBezTo>
                    <a:pt x="169" y="46"/>
                    <a:pt x="151" y="41"/>
                    <a:pt x="134" y="41"/>
                  </a:cubicBezTo>
                  <a:cubicBezTo>
                    <a:pt x="113" y="0"/>
                    <a:pt x="113" y="0"/>
                    <a:pt x="113" y="0"/>
                  </a:cubicBezTo>
                  <a:cubicBezTo>
                    <a:pt x="86" y="8"/>
                    <a:pt x="86" y="8"/>
                    <a:pt x="86" y="8"/>
                  </a:cubicBezTo>
                  <a:cubicBezTo>
                    <a:pt x="90" y="53"/>
                    <a:pt x="90" y="53"/>
                    <a:pt x="90" y="53"/>
                  </a:cubicBezTo>
                  <a:cubicBezTo>
                    <a:pt x="74" y="61"/>
                    <a:pt x="61" y="74"/>
                    <a:pt x="53" y="90"/>
                  </a:cubicBezTo>
                  <a:cubicBezTo>
                    <a:pt x="7" y="87"/>
                    <a:pt x="7" y="87"/>
                    <a:pt x="7" y="87"/>
                  </a:cubicBezTo>
                  <a:cubicBezTo>
                    <a:pt x="0" y="114"/>
                    <a:pt x="0" y="114"/>
                    <a:pt x="0" y="114"/>
                  </a:cubicBezTo>
                  <a:cubicBezTo>
                    <a:pt x="41" y="133"/>
                    <a:pt x="41" y="133"/>
                    <a:pt x="41" y="133"/>
                  </a:cubicBezTo>
                  <a:cubicBezTo>
                    <a:pt x="41" y="143"/>
                    <a:pt x="42" y="152"/>
                    <a:pt x="45" y="162"/>
                  </a:cubicBezTo>
                  <a:cubicBezTo>
                    <a:pt x="47" y="170"/>
                    <a:pt x="51" y="177"/>
                    <a:pt x="55" y="184"/>
                  </a:cubicBezTo>
                  <a:cubicBezTo>
                    <a:pt x="29" y="222"/>
                    <a:pt x="29" y="222"/>
                    <a:pt x="29" y="222"/>
                  </a:cubicBezTo>
                  <a:cubicBezTo>
                    <a:pt x="50" y="242"/>
                    <a:pt x="50" y="242"/>
                    <a:pt x="50" y="242"/>
                  </a:cubicBezTo>
                  <a:cubicBezTo>
                    <a:pt x="86" y="215"/>
                    <a:pt x="86" y="215"/>
                    <a:pt x="86" y="215"/>
                  </a:cubicBezTo>
                  <a:cubicBezTo>
                    <a:pt x="101" y="225"/>
                    <a:pt x="119" y="229"/>
                    <a:pt x="137" y="229"/>
                  </a:cubicBezTo>
                  <a:cubicBezTo>
                    <a:pt x="158" y="270"/>
                    <a:pt x="158" y="270"/>
                    <a:pt x="158" y="270"/>
                  </a:cubicBezTo>
                  <a:cubicBezTo>
                    <a:pt x="185" y="262"/>
                    <a:pt x="185" y="262"/>
                    <a:pt x="185" y="262"/>
                  </a:cubicBezTo>
                  <a:cubicBezTo>
                    <a:pt x="180" y="218"/>
                    <a:pt x="180" y="218"/>
                    <a:pt x="180" y="218"/>
                  </a:cubicBezTo>
                  <a:cubicBezTo>
                    <a:pt x="196" y="209"/>
                    <a:pt x="209" y="196"/>
                    <a:pt x="217" y="181"/>
                  </a:cubicBezTo>
                  <a:cubicBezTo>
                    <a:pt x="264" y="183"/>
                    <a:pt x="264" y="183"/>
                    <a:pt x="264" y="183"/>
                  </a:cubicBezTo>
                  <a:cubicBezTo>
                    <a:pt x="270" y="156"/>
                    <a:pt x="270" y="156"/>
                    <a:pt x="270" y="156"/>
                  </a:cubicBezTo>
                  <a:cubicBezTo>
                    <a:pt x="229" y="137"/>
                    <a:pt x="229" y="137"/>
                    <a:pt x="229" y="137"/>
                  </a:cubicBezTo>
                  <a:cubicBezTo>
                    <a:pt x="229" y="128"/>
                    <a:pt x="228" y="118"/>
                    <a:pt x="225" y="108"/>
                  </a:cubicBezTo>
                  <a:close/>
                </a:path>
              </a:pathLst>
            </a:custGeom>
            <a:solidFill>
              <a:srgbClr val="433123"/>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13" name="Freeform 15"/>
            <p:cNvSpPr/>
            <p:nvPr>
              <p:custDataLst>
                <p:tags r:id="rId13"/>
              </p:custDataLst>
            </p:nvPr>
          </p:nvSpPr>
          <p:spPr bwMode="auto">
            <a:xfrm>
              <a:off x="8153" y="3200"/>
              <a:ext cx="1200" cy="1194"/>
            </a:xfrm>
            <a:custGeom>
              <a:avLst/>
              <a:gdLst>
                <a:gd name="T0" fmla="*/ 139 w 150"/>
                <a:gd name="T1" fmla="*/ 56 h 150"/>
                <a:gd name="T2" fmla="*/ 94 w 150"/>
                <a:gd name="T3" fmla="*/ 139 h 150"/>
                <a:gd name="T4" fmla="*/ 11 w 150"/>
                <a:gd name="T5" fmla="*/ 94 h 150"/>
                <a:gd name="T6" fmla="*/ 56 w 150"/>
                <a:gd name="T7" fmla="*/ 11 h 150"/>
                <a:gd name="T8" fmla="*/ 139 w 150"/>
                <a:gd name="T9" fmla="*/ 56 h 150"/>
              </a:gdLst>
              <a:ahLst/>
              <a:cxnLst>
                <a:cxn ang="0">
                  <a:pos x="T0" y="T1"/>
                </a:cxn>
                <a:cxn ang="0">
                  <a:pos x="T2" y="T3"/>
                </a:cxn>
                <a:cxn ang="0">
                  <a:pos x="T4" y="T5"/>
                </a:cxn>
                <a:cxn ang="0">
                  <a:pos x="T6" y="T7"/>
                </a:cxn>
                <a:cxn ang="0">
                  <a:pos x="T8" y="T9"/>
                </a:cxn>
              </a:cxnLst>
              <a:rect l="0" t="0" r="r" b="b"/>
              <a:pathLst>
                <a:path w="150" h="150">
                  <a:moveTo>
                    <a:pt x="139" y="56"/>
                  </a:moveTo>
                  <a:cubicBezTo>
                    <a:pt x="150" y="91"/>
                    <a:pt x="130" y="129"/>
                    <a:pt x="94" y="139"/>
                  </a:cubicBezTo>
                  <a:cubicBezTo>
                    <a:pt x="59" y="150"/>
                    <a:pt x="22" y="130"/>
                    <a:pt x="11" y="94"/>
                  </a:cubicBezTo>
                  <a:cubicBezTo>
                    <a:pt x="0" y="59"/>
                    <a:pt x="21" y="22"/>
                    <a:pt x="56" y="11"/>
                  </a:cubicBezTo>
                  <a:cubicBezTo>
                    <a:pt x="91" y="0"/>
                    <a:pt x="129" y="21"/>
                    <a:pt x="139" y="56"/>
                  </a:cubicBezTo>
                  <a:close/>
                </a:path>
              </a:pathLst>
            </a:custGeom>
            <a:solidFill>
              <a:srgbClr val="FB8500"/>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14" name="Freeform 16"/>
            <p:cNvSpPr>
              <a:spLocks noEditPoints="1"/>
            </p:cNvSpPr>
            <p:nvPr>
              <p:custDataLst>
                <p:tags r:id="rId14"/>
              </p:custDataLst>
            </p:nvPr>
          </p:nvSpPr>
          <p:spPr bwMode="auto">
            <a:xfrm>
              <a:off x="8563" y="3604"/>
              <a:ext cx="383" cy="383"/>
            </a:xfrm>
            <a:custGeom>
              <a:avLst/>
              <a:gdLst>
                <a:gd name="T0" fmla="*/ 23 w 48"/>
                <a:gd name="T1" fmla="*/ 25 h 48"/>
                <a:gd name="T2" fmla="*/ 35 w 48"/>
                <a:gd name="T3" fmla="*/ 46 h 48"/>
                <a:gd name="T4" fmla="*/ 24 w 48"/>
                <a:gd name="T5" fmla="*/ 48 h 48"/>
                <a:gd name="T6" fmla="*/ 0 w 48"/>
                <a:gd name="T7" fmla="*/ 24 h 48"/>
                <a:gd name="T8" fmla="*/ 23 w 48"/>
                <a:gd name="T9" fmla="*/ 0 h 48"/>
                <a:gd name="T10" fmla="*/ 23 w 48"/>
                <a:gd name="T11" fmla="*/ 24 h 48"/>
                <a:gd name="T12" fmla="*/ 23 w 48"/>
                <a:gd name="T13" fmla="*/ 25 h 48"/>
                <a:gd name="T14" fmla="*/ 48 w 48"/>
                <a:gd name="T15" fmla="*/ 23 h 48"/>
                <a:gd name="T16" fmla="*/ 26 w 48"/>
                <a:gd name="T17" fmla="*/ 23 h 48"/>
                <a:gd name="T18" fmla="*/ 26 w 48"/>
                <a:gd name="T19" fmla="*/ 0 h 48"/>
                <a:gd name="T20" fmla="*/ 48 w 48"/>
                <a:gd name="T21" fmla="*/ 23 h 48"/>
                <a:gd name="T22" fmla="*/ 29 w 48"/>
                <a:gd name="T23" fmla="*/ 20 h 48"/>
                <a:gd name="T24" fmla="*/ 45 w 48"/>
                <a:gd name="T25" fmla="*/ 20 h 48"/>
                <a:gd name="T26" fmla="*/ 29 w 48"/>
                <a:gd name="T27" fmla="*/ 4 h 48"/>
                <a:gd name="T28" fmla="*/ 29 w 48"/>
                <a:gd name="T29" fmla="*/ 20 h 48"/>
                <a:gd name="T30" fmla="*/ 37 w 48"/>
                <a:gd name="T31" fmla="*/ 44 h 48"/>
                <a:gd name="T32" fmla="*/ 48 w 48"/>
                <a:gd name="T33" fmla="*/ 26 h 48"/>
                <a:gd name="T34" fmla="*/ 27 w 48"/>
                <a:gd name="T35" fmla="*/ 26 h 48"/>
                <a:gd name="T36" fmla="*/ 37 w 48"/>
                <a:gd name="T3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48">
                  <a:moveTo>
                    <a:pt x="23" y="25"/>
                  </a:moveTo>
                  <a:cubicBezTo>
                    <a:pt x="35" y="46"/>
                    <a:pt x="35" y="46"/>
                    <a:pt x="35" y="46"/>
                  </a:cubicBezTo>
                  <a:cubicBezTo>
                    <a:pt x="32" y="47"/>
                    <a:pt x="28" y="48"/>
                    <a:pt x="24" y="48"/>
                  </a:cubicBezTo>
                  <a:cubicBezTo>
                    <a:pt x="11" y="48"/>
                    <a:pt x="0" y="37"/>
                    <a:pt x="0" y="24"/>
                  </a:cubicBezTo>
                  <a:cubicBezTo>
                    <a:pt x="0" y="11"/>
                    <a:pt x="10" y="1"/>
                    <a:pt x="23" y="0"/>
                  </a:cubicBezTo>
                  <a:cubicBezTo>
                    <a:pt x="23" y="24"/>
                    <a:pt x="23" y="24"/>
                    <a:pt x="23" y="24"/>
                  </a:cubicBezTo>
                  <a:cubicBezTo>
                    <a:pt x="23" y="24"/>
                    <a:pt x="23" y="25"/>
                    <a:pt x="23" y="25"/>
                  </a:cubicBezTo>
                  <a:close/>
                  <a:moveTo>
                    <a:pt x="48" y="23"/>
                  </a:moveTo>
                  <a:cubicBezTo>
                    <a:pt x="26" y="23"/>
                    <a:pt x="26" y="23"/>
                    <a:pt x="26" y="23"/>
                  </a:cubicBezTo>
                  <a:cubicBezTo>
                    <a:pt x="26" y="0"/>
                    <a:pt x="26" y="0"/>
                    <a:pt x="26" y="0"/>
                  </a:cubicBezTo>
                  <a:cubicBezTo>
                    <a:pt x="38" y="1"/>
                    <a:pt x="47" y="11"/>
                    <a:pt x="48" y="23"/>
                  </a:cubicBezTo>
                  <a:close/>
                  <a:moveTo>
                    <a:pt x="29" y="20"/>
                  </a:moveTo>
                  <a:cubicBezTo>
                    <a:pt x="45" y="20"/>
                    <a:pt x="45" y="20"/>
                    <a:pt x="45" y="20"/>
                  </a:cubicBezTo>
                  <a:cubicBezTo>
                    <a:pt x="43" y="12"/>
                    <a:pt x="37" y="5"/>
                    <a:pt x="29" y="4"/>
                  </a:cubicBezTo>
                  <a:lnTo>
                    <a:pt x="29" y="20"/>
                  </a:lnTo>
                  <a:close/>
                  <a:moveTo>
                    <a:pt x="37" y="44"/>
                  </a:moveTo>
                  <a:cubicBezTo>
                    <a:pt x="44" y="40"/>
                    <a:pt x="48" y="33"/>
                    <a:pt x="48" y="26"/>
                  </a:cubicBezTo>
                  <a:cubicBezTo>
                    <a:pt x="27" y="26"/>
                    <a:pt x="27" y="26"/>
                    <a:pt x="27" y="26"/>
                  </a:cubicBezTo>
                  <a:lnTo>
                    <a:pt x="37" y="44"/>
                  </a:lnTo>
                  <a:close/>
                </a:path>
              </a:pathLst>
            </a:custGeom>
            <a:solidFill>
              <a:srgbClr val="FFFFFF"/>
            </a:solidFill>
            <a:ln>
              <a:noFill/>
            </a:ln>
          </p:spPr>
          <p:txBody>
            <a:bodyPr vert="horz" wrap="square" lIns="90000" tIns="46800" rIns="90000" bIns="46800" anchor="ctr" anchorCtr="0">
              <a:normAutofit fontScale="90000" lnSpcReduction="20000"/>
            </a:bodyPr>
            <a:lstStyle/>
            <a:p>
              <a:endParaRPr lang="zh-CN" altLang="en-US" sz="1270"/>
            </a:p>
          </p:txBody>
        </p:sp>
        <p:sp>
          <p:nvSpPr>
            <p:cNvPr id="15" name="Freeform 6"/>
            <p:cNvSpPr/>
            <p:nvPr>
              <p:custDataLst>
                <p:tags r:id="rId15"/>
              </p:custDataLst>
            </p:nvPr>
          </p:nvSpPr>
          <p:spPr bwMode="auto">
            <a:xfrm>
              <a:off x="6706" y="7311"/>
              <a:ext cx="2330" cy="2233"/>
            </a:xfrm>
            <a:custGeom>
              <a:avLst/>
              <a:gdLst>
                <a:gd name="T0" fmla="*/ 299 w 391"/>
                <a:gd name="T1" fmla="*/ 103 h 374"/>
                <a:gd name="T2" fmla="*/ 275 w 391"/>
                <a:gd name="T3" fmla="*/ 79 h 374"/>
                <a:gd name="T4" fmla="*/ 286 w 391"/>
                <a:gd name="T5" fmla="*/ 14 h 374"/>
                <a:gd name="T6" fmla="*/ 249 w 391"/>
                <a:gd name="T7" fmla="*/ 0 h 374"/>
                <a:gd name="T8" fmla="*/ 215 w 391"/>
                <a:gd name="T9" fmla="*/ 55 h 374"/>
                <a:gd name="T10" fmla="*/ 142 w 391"/>
                <a:gd name="T11" fmla="*/ 64 h 374"/>
                <a:gd name="T12" fmla="*/ 92 w 391"/>
                <a:gd name="T13" fmla="*/ 21 h 374"/>
                <a:gd name="T14" fmla="*/ 61 w 391"/>
                <a:gd name="T15" fmla="*/ 46 h 374"/>
                <a:gd name="T16" fmla="*/ 91 w 391"/>
                <a:gd name="T17" fmla="*/ 103 h 374"/>
                <a:gd name="T18" fmla="*/ 62 w 391"/>
                <a:gd name="T19" fmla="*/ 172 h 374"/>
                <a:gd name="T20" fmla="*/ 0 w 391"/>
                <a:gd name="T21" fmla="*/ 194 h 374"/>
                <a:gd name="T22" fmla="*/ 6 w 391"/>
                <a:gd name="T23" fmla="*/ 233 h 374"/>
                <a:gd name="T24" fmla="*/ 70 w 391"/>
                <a:gd name="T25" fmla="*/ 235 h 374"/>
                <a:gd name="T26" fmla="*/ 91 w 391"/>
                <a:gd name="T27" fmla="*/ 272 h 374"/>
                <a:gd name="T28" fmla="*/ 115 w 391"/>
                <a:gd name="T29" fmla="*/ 295 h 374"/>
                <a:gd name="T30" fmla="*/ 103 w 391"/>
                <a:gd name="T31" fmla="*/ 360 h 374"/>
                <a:gd name="T32" fmla="*/ 140 w 391"/>
                <a:gd name="T33" fmla="*/ 374 h 374"/>
                <a:gd name="T34" fmla="*/ 174 w 391"/>
                <a:gd name="T35" fmla="*/ 320 h 374"/>
                <a:gd name="T36" fmla="*/ 248 w 391"/>
                <a:gd name="T37" fmla="*/ 311 h 374"/>
                <a:gd name="T38" fmla="*/ 298 w 391"/>
                <a:gd name="T39" fmla="*/ 354 h 374"/>
                <a:gd name="T40" fmla="*/ 329 w 391"/>
                <a:gd name="T41" fmla="*/ 328 h 374"/>
                <a:gd name="T42" fmla="*/ 299 w 391"/>
                <a:gd name="T43" fmla="*/ 272 h 374"/>
                <a:gd name="T44" fmla="*/ 328 w 391"/>
                <a:gd name="T45" fmla="*/ 203 h 374"/>
                <a:gd name="T46" fmla="*/ 391 w 391"/>
                <a:gd name="T47" fmla="*/ 181 h 374"/>
                <a:gd name="T48" fmla="*/ 384 w 391"/>
                <a:gd name="T49" fmla="*/ 142 h 374"/>
                <a:gd name="T50" fmla="*/ 320 w 391"/>
                <a:gd name="T51" fmla="*/ 139 h 374"/>
                <a:gd name="T52" fmla="*/ 299 w 391"/>
                <a:gd name="T53" fmla="*/ 10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1" h="374">
                  <a:moveTo>
                    <a:pt x="299" y="103"/>
                  </a:moveTo>
                  <a:cubicBezTo>
                    <a:pt x="292" y="94"/>
                    <a:pt x="284" y="86"/>
                    <a:pt x="275" y="79"/>
                  </a:cubicBezTo>
                  <a:cubicBezTo>
                    <a:pt x="286" y="14"/>
                    <a:pt x="286" y="14"/>
                    <a:pt x="286" y="14"/>
                  </a:cubicBezTo>
                  <a:cubicBezTo>
                    <a:pt x="249" y="0"/>
                    <a:pt x="249" y="0"/>
                    <a:pt x="249" y="0"/>
                  </a:cubicBezTo>
                  <a:cubicBezTo>
                    <a:pt x="215" y="55"/>
                    <a:pt x="215" y="55"/>
                    <a:pt x="215" y="55"/>
                  </a:cubicBezTo>
                  <a:cubicBezTo>
                    <a:pt x="191" y="51"/>
                    <a:pt x="165" y="54"/>
                    <a:pt x="142" y="64"/>
                  </a:cubicBezTo>
                  <a:cubicBezTo>
                    <a:pt x="92" y="21"/>
                    <a:pt x="92" y="21"/>
                    <a:pt x="92" y="21"/>
                  </a:cubicBezTo>
                  <a:cubicBezTo>
                    <a:pt x="61" y="46"/>
                    <a:pt x="61" y="46"/>
                    <a:pt x="61" y="46"/>
                  </a:cubicBezTo>
                  <a:cubicBezTo>
                    <a:pt x="91" y="103"/>
                    <a:pt x="91" y="103"/>
                    <a:pt x="91" y="103"/>
                  </a:cubicBezTo>
                  <a:cubicBezTo>
                    <a:pt x="75" y="123"/>
                    <a:pt x="65" y="147"/>
                    <a:pt x="62" y="172"/>
                  </a:cubicBezTo>
                  <a:cubicBezTo>
                    <a:pt x="0" y="194"/>
                    <a:pt x="0" y="194"/>
                    <a:pt x="0" y="194"/>
                  </a:cubicBezTo>
                  <a:cubicBezTo>
                    <a:pt x="6" y="233"/>
                    <a:pt x="6" y="233"/>
                    <a:pt x="6" y="233"/>
                  </a:cubicBezTo>
                  <a:cubicBezTo>
                    <a:pt x="70" y="235"/>
                    <a:pt x="70" y="235"/>
                    <a:pt x="70" y="235"/>
                  </a:cubicBezTo>
                  <a:cubicBezTo>
                    <a:pt x="75" y="248"/>
                    <a:pt x="82" y="260"/>
                    <a:pt x="91" y="272"/>
                  </a:cubicBezTo>
                  <a:cubicBezTo>
                    <a:pt x="98" y="281"/>
                    <a:pt x="106" y="288"/>
                    <a:pt x="115" y="295"/>
                  </a:cubicBezTo>
                  <a:cubicBezTo>
                    <a:pt x="103" y="360"/>
                    <a:pt x="103" y="360"/>
                    <a:pt x="103" y="360"/>
                  </a:cubicBezTo>
                  <a:cubicBezTo>
                    <a:pt x="140" y="374"/>
                    <a:pt x="140" y="374"/>
                    <a:pt x="140" y="374"/>
                  </a:cubicBezTo>
                  <a:cubicBezTo>
                    <a:pt x="174" y="320"/>
                    <a:pt x="174" y="320"/>
                    <a:pt x="174" y="320"/>
                  </a:cubicBezTo>
                  <a:cubicBezTo>
                    <a:pt x="199" y="324"/>
                    <a:pt x="225" y="321"/>
                    <a:pt x="248" y="311"/>
                  </a:cubicBezTo>
                  <a:cubicBezTo>
                    <a:pt x="298" y="354"/>
                    <a:pt x="298" y="354"/>
                    <a:pt x="298" y="354"/>
                  </a:cubicBezTo>
                  <a:cubicBezTo>
                    <a:pt x="329" y="328"/>
                    <a:pt x="329" y="328"/>
                    <a:pt x="329" y="328"/>
                  </a:cubicBezTo>
                  <a:cubicBezTo>
                    <a:pt x="299" y="272"/>
                    <a:pt x="299" y="272"/>
                    <a:pt x="299" y="272"/>
                  </a:cubicBezTo>
                  <a:cubicBezTo>
                    <a:pt x="316" y="252"/>
                    <a:pt x="325" y="228"/>
                    <a:pt x="328" y="203"/>
                  </a:cubicBezTo>
                  <a:cubicBezTo>
                    <a:pt x="391" y="181"/>
                    <a:pt x="391" y="181"/>
                    <a:pt x="391" y="181"/>
                  </a:cubicBezTo>
                  <a:cubicBezTo>
                    <a:pt x="384" y="142"/>
                    <a:pt x="384" y="142"/>
                    <a:pt x="384" y="142"/>
                  </a:cubicBezTo>
                  <a:cubicBezTo>
                    <a:pt x="320" y="139"/>
                    <a:pt x="320" y="139"/>
                    <a:pt x="320" y="139"/>
                  </a:cubicBezTo>
                  <a:cubicBezTo>
                    <a:pt x="315" y="127"/>
                    <a:pt x="309" y="114"/>
                    <a:pt x="299" y="103"/>
                  </a:cubicBezTo>
                  <a:close/>
                </a:path>
              </a:pathLst>
            </a:custGeom>
            <a:solidFill>
              <a:srgbClr val="433123"/>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16" name="Freeform 7"/>
            <p:cNvSpPr/>
            <p:nvPr>
              <p:custDataLst>
                <p:tags r:id="rId16"/>
              </p:custDataLst>
            </p:nvPr>
          </p:nvSpPr>
          <p:spPr bwMode="auto">
            <a:xfrm>
              <a:off x="7232" y="7788"/>
              <a:ext cx="1283" cy="1283"/>
            </a:xfrm>
            <a:custGeom>
              <a:avLst/>
              <a:gdLst>
                <a:gd name="T0" fmla="*/ 182 w 215"/>
                <a:gd name="T1" fmla="*/ 47 h 215"/>
                <a:gd name="T2" fmla="*/ 167 w 215"/>
                <a:gd name="T3" fmla="*/ 182 h 215"/>
                <a:gd name="T4" fmla="*/ 33 w 215"/>
                <a:gd name="T5" fmla="*/ 167 h 215"/>
                <a:gd name="T6" fmla="*/ 47 w 215"/>
                <a:gd name="T7" fmla="*/ 33 h 215"/>
                <a:gd name="T8" fmla="*/ 182 w 215"/>
                <a:gd name="T9" fmla="*/ 47 h 215"/>
              </a:gdLst>
              <a:ahLst/>
              <a:cxnLst>
                <a:cxn ang="0">
                  <a:pos x="T0" y="T1"/>
                </a:cxn>
                <a:cxn ang="0">
                  <a:pos x="T2" y="T3"/>
                </a:cxn>
                <a:cxn ang="0">
                  <a:pos x="T4" y="T5"/>
                </a:cxn>
                <a:cxn ang="0">
                  <a:pos x="T6" y="T7"/>
                </a:cxn>
                <a:cxn ang="0">
                  <a:pos x="T8" y="T9"/>
                </a:cxn>
              </a:cxnLst>
              <a:rect l="0" t="0" r="r" b="b"/>
              <a:pathLst>
                <a:path w="215" h="215">
                  <a:moveTo>
                    <a:pt x="182" y="47"/>
                  </a:moveTo>
                  <a:cubicBezTo>
                    <a:pt x="215" y="88"/>
                    <a:pt x="208" y="149"/>
                    <a:pt x="167" y="182"/>
                  </a:cubicBezTo>
                  <a:cubicBezTo>
                    <a:pt x="126" y="215"/>
                    <a:pt x="66" y="209"/>
                    <a:pt x="33" y="167"/>
                  </a:cubicBezTo>
                  <a:cubicBezTo>
                    <a:pt x="0" y="126"/>
                    <a:pt x="6" y="66"/>
                    <a:pt x="47" y="33"/>
                  </a:cubicBezTo>
                  <a:cubicBezTo>
                    <a:pt x="88" y="0"/>
                    <a:pt x="148" y="6"/>
                    <a:pt x="182" y="47"/>
                  </a:cubicBezTo>
                  <a:close/>
                </a:path>
              </a:pathLst>
            </a:custGeom>
            <a:solidFill>
              <a:srgbClr val="FB8500"/>
            </a:solidFill>
            <a:ln>
              <a:noFill/>
            </a:ln>
            <a:extLst>
              <a:ext uri="{91240B29-F687-4F45-9708-019B960494DF}">
                <a14:hiddenLine xmlns:a14="http://schemas.microsoft.com/office/drawing/2010/main" w="9525">
                  <a:solidFill>
                    <a:srgbClr val="000000"/>
                  </a:solidFill>
                  <a:round/>
                </a14:hiddenLine>
              </a:ext>
            </a:extLst>
          </p:spPr>
          <p:txBody>
            <a:bodyPr vert="horz" wrap="square" lIns="90000" tIns="46800" rIns="90000" bIns="46800" anchor="ctr" anchorCtr="0">
              <a:normAutofit/>
            </a:bodyPr>
            <a:lstStyle/>
            <a:p>
              <a:endParaRPr lang="zh-CN" altLang="en-US" sz="1270"/>
            </a:p>
          </p:txBody>
        </p:sp>
        <p:sp>
          <p:nvSpPr>
            <p:cNvPr id="18" name="Freeform 58"/>
            <p:cNvSpPr/>
            <p:nvPr>
              <p:custDataLst>
                <p:tags r:id="rId17"/>
              </p:custDataLst>
            </p:nvPr>
          </p:nvSpPr>
          <p:spPr bwMode="auto">
            <a:xfrm>
              <a:off x="7761" y="8162"/>
              <a:ext cx="223" cy="335"/>
            </a:xfrm>
            <a:custGeom>
              <a:avLst/>
              <a:gdLst>
                <a:gd name="T0" fmla="*/ 126779 w 53"/>
                <a:gd name="T1" fmla="*/ 164468 h 80"/>
                <a:gd name="T2" fmla="*/ 126779 w 53"/>
                <a:gd name="T3" fmla="*/ 0 h 80"/>
                <a:gd name="T4" fmla="*/ 54824 w 53"/>
                <a:gd name="T5" fmla="*/ 0 h 80"/>
                <a:gd name="T6" fmla="*/ 54824 w 53"/>
                <a:gd name="T7" fmla="*/ 164468 h 80"/>
                <a:gd name="T8" fmla="*/ 0 w 53"/>
                <a:gd name="T9" fmla="*/ 164468 h 80"/>
                <a:gd name="T10" fmla="*/ 92515 w 53"/>
                <a:gd name="T11" fmla="*/ 274113 h 80"/>
                <a:gd name="T12" fmla="*/ 181603 w 53"/>
                <a:gd name="T13" fmla="*/ 164468 h 80"/>
                <a:gd name="T14" fmla="*/ 126779 w 53"/>
                <a:gd name="T15" fmla="*/ 164468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80">
                  <a:moveTo>
                    <a:pt x="37" y="48"/>
                  </a:moveTo>
                  <a:lnTo>
                    <a:pt x="37" y="0"/>
                  </a:lnTo>
                  <a:lnTo>
                    <a:pt x="16" y="0"/>
                  </a:lnTo>
                  <a:lnTo>
                    <a:pt x="16" y="48"/>
                  </a:lnTo>
                  <a:lnTo>
                    <a:pt x="0" y="48"/>
                  </a:lnTo>
                  <a:lnTo>
                    <a:pt x="27" y="80"/>
                  </a:lnTo>
                  <a:lnTo>
                    <a:pt x="53" y="48"/>
                  </a:lnTo>
                  <a:lnTo>
                    <a:pt x="37" y="48"/>
                  </a:lnTo>
                  <a:close/>
                </a:path>
              </a:pathLst>
            </a:custGeom>
            <a:solidFill>
              <a:srgbClr val="FFFFFF"/>
            </a:solidFill>
            <a:ln>
              <a:noFill/>
            </a:ln>
          </p:spPr>
          <p:txBody>
            <a:bodyPr vert="horz" wrap="square" lIns="90000" tIns="46800" rIns="90000" bIns="46800" anchor="ctr" anchorCtr="0">
              <a:normAutofit fontScale="47500" lnSpcReduction="20000"/>
            </a:bodyPr>
            <a:lstStyle/>
            <a:p>
              <a:endParaRPr lang="zh-CN" altLang="en-US"/>
            </a:p>
          </p:txBody>
        </p:sp>
        <p:sp>
          <p:nvSpPr>
            <p:cNvPr id="19" name="Freeform 59"/>
            <p:cNvSpPr/>
            <p:nvPr>
              <p:custDataLst>
                <p:tags r:id="rId18"/>
              </p:custDataLst>
            </p:nvPr>
          </p:nvSpPr>
          <p:spPr bwMode="auto">
            <a:xfrm>
              <a:off x="7608" y="8209"/>
              <a:ext cx="531" cy="489"/>
            </a:xfrm>
            <a:custGeom>
              <a:avLst/>
              <a:gdLst>
                <a:gd name="T0" fmla="*/ 339222 w 127"/>
                <a:gd name="T1" fmla="*/ 0 h 117"/>
                <a:gd name="T2" fmla="*/ 291251 w 127"/>
                <a:gd name="T3" fmla="*/ 0 h 117"/>
                <a:gd name="T4" fmla="*/ 291251 w 127"/>
                <a:gd name="T5" fmla="*/ 34264 h 117"/>
                <a:gd name="T6" fmla="*/ 315236 w 127"/>
                <a:gd name="T7" fmla="*/ 34264 h 117"/>
                <a:gd name="T8" fmla="*/ 397472 w 127"/>
                <a:gd name="T9" fmla="*/ 215863 h 117"/>
                <a:gd name="T10" fmla="*/ 301530 w 127"/>
                <a:gd name="T11" fmla="*/ 215863 h 117"/>
                <a:gd name="T12" fmla="*/ 263839 w 127"/>
                <a:gd name="T13" fmla="*/ 270686 h 117"/>
                <a:gd name="T14" fmla="*/ 171324 w 127"/>
                <a:gd name="T15" fmla="*/ 270686 h 117"/>
                <a:gd name="T16" fmla="*/ 137059 w 127"/>
                <a:gd name="T17" fmla="*/ 215863 h 117"/>
                <a:gd name="T18" fmla="*/ 41118 w 127"/>
                <a:gd name="T19" fmla="*/ 215863 h 117"/>
                <a:gd name="T20" fmla="*/ 119927 w 127"/>
                <a:gd name="T21" fmla="*/ 34264 h 117"/>
                <a:gd name="T22" fmla="*/ 147339 w 127"/>
                <a:gd name="T23" fmla="*/ 34264 h 117"/>
                <a:gd name="T24" fmla="*/ 147339 w 127"/>
                <a:gd name="T25" fmla="*/ 0 h 117"/>
                <a:gd name="T26" fmla="*/ 95941 w 127"/>
                <a:gd name="T27" fmla="*/ 0 h 117"/>
                <a:gd name="T28" fmla="*/ 0 w 127"/>
                <a:gd name="T29" fmla="*/ 215863 h 117"/>
                <a:gd name="T30" fmla="*/ 0 w 127"/>
                <a:gd name="T31" fmla="*/ 400889 h 117"/>
                <a:gd name="T32" fmla="*/ 435163 w 127"/>
                <a:gd name="T33" fmla="*/ 400889 h 117"/>
                <a:gd name="T34" fmla="*/ 435163 w 127"/>
                <a:gd name="T35" fmla="*/ 215863 h 117"/>
                <a:gd name="T36" fmla="*/ 339222 w 127"/>
                <a:gd name="T37" fmla="*/ 0 h 1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7" h="117">
                  <a:moveTo>
                    <a:pt x="99" y="0"/>
                  </a:moveTo>
                  <a:lnTo>
                    <a:pt x="85" y="0"/>
                  </a:lnTo>
                  <a:lnTo>
                    <a:pt x="85" y="10"/>
                  </a:lnTo>
                  <a:lnTo>
                    <a:pt x="92" y="10"/>
                  </a:lnTo>
                  <a:lnTo>
                    <a:pt x="116" y="63"/>
                  </a:lnTo>
                  <a:lnTo>
                    <a:pt x="88" y="63"/>
                  </a:lnTo>
                  <a:lnTo>
                    <a:pt x="77" y="79"/>
                  </a:lnTo>
                  <a:lnTo>
                    <a:pt x="50" y="79"/>
                  </a:lnTo>
                  <a:lnTo>
                    <a:pt x="40" y="63"/>
                  </a:lnTo>
                  <a:lnTo>
                    <a:pt x="12" y="63"/>
                  </a:lnTo>
                  <a:lnTo>
                    <a:pt x="35" y="10"/>
                  </a:lnTo>
                  <a:lnTo>
                    <a:pt x="43" y="10"/>
                  </a:lnTo>
                  <a:lnTo>
                    <a:pt x="43" y="0"/>
                  </a:lnTo>
                  <a:lnTo>
                    <a:pt x="28" y="0"/>
                  </a:lnTo>
                  <a:lnTo>
                    <a:pt x="0" y="63"/>
                  </a:lnTo>
                  <a:lnTo>
                    <a:pt x="0" y="117"/>
                  </a:lnTo>
                  <a:lnTo>
                    <a:pt x="127" y="117"/>
                  </a:lnTo>
                  <a:lnTo>
                    <a:pt x="127" y="63"/>
                  </a:lnTo>
                  <a:lnTo>
                    <a:pt x="99" y="0"/>
                  </a:lnTo>
                  <a:close/>
                </a:path>
              </a:pathLst>
            </a:custGeom>
            <a:solidFill>
              <a:srgbClr val="FFFFFF"/>
            </a:solidFill>
            <a:ln>
              <a:noFill/>
            </a:ln>
          </p:spPr>
          <p:txBody>
            <a:bodyPr vert="horz" wrap="square" lIns="90000" tIns="46800" rIns="90000" bIns="46800" anchor="ctr" anchorCtr="0">
              <a:normAutofit fontScale="87500" lnSpcReduction="20000"/>
            </a:bodyPr>
            <a:lstStyle/>
            <a:p>
              <a:endParaRPr lang="zh-CN" altLang="en-US"/>
            </a:p>
          </p:txBody>
        </p:sp>
        <p:sp>
          <p:nvSpPr>
            <p:cNvPr id="20" name="Freeform 2"/>
            <p:cNvSpPr/>
            <p:nvPr>
              <p:custDataLst>
                <p:tags r:id="rId19"/>
              </p:custDataLst>
            </p:nvPr>
          </p:nvSpPr>
          <p:spPr bwMode="auto">
            <a:xfrm rot="2940917" flipH="1">
              <a:off x="8428" y="8318"/>
              <a:ext cx="1036" cy="1650"/>
            </a:xfrm>
            <a:custGeom>
              <a:avLst/>
              <a:gdLst>
                <a:gd name="T0" fmla="*/ 113 w 113"/>
                <a:gd name="T1" fmla="*/ 19 h 180"/>
                <a:gd name="T2" fmla="*/ 109 w 113"/>
                <a:gd name="T3" fmla="*/ 10 h 180"/>
                <a:gd name="T4" fmla="*/ 105 w 113"/>
                <a:gd name="T5" fmla="*/ 0 h 180"/>
                <a:gd name="T6" fmla="*/ 8 w 113"/>
                <a:gd name="T7" fmla="*/ 149 h 180"/>
                <a:gd name="T8" fmla="*/ 0 w 113"/>
                <a:gd name="T9" fmla="*/ 150 h 180"/>
                <a:gd name="T10" fmla="*/ 20 w 113"/>
                <a:gd name="T11" fmla="*/ 180 h 180"/>
                <a:gd name="T12" fmla="*/ 35 w 113"/>
                <a:gd name="T13" fmla="*/ 147 h 180"/>
                <a:gd name="T14" fmla="*/ 28 w 113"/>
                <a:gd name="T15" fmla="*/ 148 h 180"/>
                <a:gd name="T16" fmla="*/ 113 w 113"/>
                <a:gd name="T17" fmla="*/ 1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80">
                  <a:moveTo>
                    <a:pt x="113" y="19"/>
                  </a:moveTo>
                  <a:cubicBezTo>
                    <a:pt x="109" y="10"/>
                    <a:pt x="109" y="10"/>
                    <a:pt x="109" y="10"/>
                  </a:cubicBezTo>
                  <a:cubicBezTo>
                    <a:pt x="105" y="0"/>
                    <a:pt x="105" y="0"/>
                    <a:pt x="105" y="0"/>
                  </a:cubicBezTo>
                  <a:cubicBezTo>
                    <a:pt x="104" y="1"/>
                    <a:pt x="8" y="41"/>
                    <a:pt x="8" y="149"/>
                  </a:cubicBezTo>
                  <a:cubicBezTo>
                    <a:pt x="0" y="150"/>
                    <a:pt x="0" y="150"/>
                    <a:pt x="0" y="150"/>
                  </a:cubicBezTo>
                  <a:cubicBezTo>
                    <a:pt x="20" y="180"/>
                    <a:pt x="20" y="180"/>
                    <a:pt x="20" y="180"/>
                  </a:cubicBezTo>
                  <a:cubicBezTo>
                    <a:pt x="35" y="147"/>
                    <a:pt x="35" y="147"/>
                    <a:pt x="35" y="147"/>
                  </a:cubicBezTo>
                  <a:cubicBezTo>
                    <a:pt x="28" y="148"/>
                    <a:pt x="28" y="148"/>
                    <a:pt x="28" y="148"/>
                  </a:cubicBezTo>
                  <a:cubicBezTo>
                    <a:pt x="29" y="54"/>
                    <a:pt x="109" y="20"/>
                    <a:pt x="113" y="19"/>
                  </a:cubicBezTo>
                  <a:close/>
                </a:path>
              </a:pathLst>
            </a:custGeom>
            <a:solidFill>
              <a:srgbClr val="FB8500"/>
            </a:solidFill>
            <a:ln>
              <a:noFill/>
            </a:ln>
          </p:spPr>
          <p:txBody>
            <a:bodyPr vert="horz" wrap="square" lIns="90000" tIns="46800" rIns="90000" bIns="46800" anchor="ctr" anchorCtr="0">
              <a:normAutofit/>
            </a:bodyPr>
            <a:lstStyle/>
            <a:p>
              <a:endParaRPr lang="zh-CN" altLang="en-US" sz="1270"/>
            </a:p>
          </p:txBody>
        </p:sp>
      </p:grpSp>
      <p:sp>
        <p:nvSpPr>
          <p:cNvPr id="21" name="文本框 20"/>
          <p:cNvSpPr txBox="1"/>
          <p:nvPr/>
        </p:nvSpPr>
        <p:spPr>
          <a:xfrm>
            <a:off x="4383106" y="2411401"/>
            <a:ext cx="6887210" cy="3282950"/>
          </a:xfrm>
          <a:prstGeom prst="rect">
            <a:avLst/>
          </a:prstGeom>
          <a:noFill/>
          <a:ln w="9525">
            <a:noFill/>
          </a:ln>
        </p:spPr>
        <p:txBody>
          <a:bodyPr wrap="square">
            <a:noAutofit/>
          </a:bodyPr>
          <a:lstStyle/>
          <a:p>
            <a:pPr indent="0" algn="just" fontAlgn="auto">
              <a:lnSpc>
                <a:spcPct val="180000"/>
              </a:lnSpc>
              <a:spcBef>
                <a:spcPts val="0"/>
              </a:spcBef>
              <a:spcAft>
                <a:spcPts val="1200"/>
              </a:spcAft>
              <a:buClrTx/>
              <a:buSzTx/>
              <a:buFont typeface="Wingdings" panose="05000000000000000000" charset="0"/>
              <a:buNone/>
            </a:pPr>
            <a:r>
              <a:rPr lang="zh-CN" altLang="en-US" sz="2400" b="1" kern="100" dirty="0">
                <a:solidFill>
                  <a:schemeClr val="accent5">
                    <a:lumMod val="75000"/>
                  </a:schemeClr>
                </a:solidFill>
                <a:latin typeface="微软雅黑" panose="020B0503020204020204" charset="-122"/>
                <a:ea typeface="微软雅黑" panose="020B0503020204020204" charset="-122"/>
                <a:cs typeface="仿宋_GB2312" panose="02010609030101010101" charset="-122"/>
              </a:rPr>
              <a:t>       各行业部门、各县市区都要</a:t>
            </a:r>
            <a:r>
              <a:rPr lang="zh-CN" altLang="en-US" sz="2400" b="1" kern="100" dirty="0">
                <a:solidFill>
                  <a:srgbClr val="C00000"/>
                </a:solidFill>
                <a:latin typeface="微软雅黑" panose="020B0503020204020204" charset="-122"/>
                <a:ea typeface="微软雅黑" panose="020B0503020204020204" charset="-122"/>
                <a:cs typeface="仿宋_GB2312" panose="02010609030101010101" charset="-122"/>
              </a:rPr>
              <a:t>结合我市产业、家底</a:t>
            </a:r>
            <a:r>
              <a:rPr lang="zh-CN" altLang="en-US" sz="2400" b="1" kern="100" dirty="0">
                <a:solidFill>
                  <a:schemeClr val="accent5">
                    <a:lumMod val="75000"/>
                  </a:schemeClr>
                </a:solidFill>
                <a:latin typeface="微软雅黑" panose="020B0503020204020204" charset="-122"/>
                <a:ea typeface="微软雅黑" panose="020B0503020204020204" charset="-122"/>
                <a:cs typeface="仿宋_GB2312" panose="02010609030101010101" charset="-122"/>
              </a:rPr>
              <a:t>，精准研究、精准对接</a:t>
            </a:r>
            <a:r>
              <a:rPr lang="zh-CN" altLang="en-US" sz="2400" b="1" kern="100" dirty="0">
                <a:solidFill>
                  <a:srgbClr val="C00000"/>
                </a:solidFill>
                <a:latin typeface="微软雅黑" panose="020B0503020204020204" charset="-122"/>
                <a:ea typeface="微软雅黑" panose="020B0503020204020204" charset="-122"/>
                <a:cs typeface="仿宋_GB2312" panose="02010609030101010101" charset="-122"/>
              </a:rPr>
              <a:t>国家和省政策</a:t>
            </a:r>
            <a:r>
              <a:rPr lang="zh-CN" altLang="en-US" sz="2400" b="1" kern="100" dirty="0">
                <a:solidFill>
                  <a:schemeClr val="accent5">
                    <a:lumMod val="75000"/>
                  </a:schemeClr>
                </a:solidFill>
                <a:latin typeface="微软雅黑" panose="020B0503020204020204" charset="-122"/>
                <a:ea typeface="微软雅黑" panose="020B0503020204020204" charset="-122"/>
                <a:cs typeface="仿宋_GB2312" panose="02010609030101010101" charset="-122"/>
              </a:rPr>
              <a:t>，编制具体工作方案，确保政策在我市落地落实。</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0" y="12623"/>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17" name="文本框 16"/>
          <p:cNvSpPr txBox="1"/>
          <p:nvPr/>
        </p:nvSpPr>
        <p:spPr>
          <a:xfrm>
            <a:off x="695325" y="949325"/>
            <a:ext cx="708469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lang="zh-CN" altLang="en-US" dirty="0"/>
              <a:t>发动社会力量</a:t>
            </a:r>
            <a:endParaRPr lang="zh-CN" dirty="0"/>
          </a:p>
        </p:txBody>
      </p:sp>
      <p:sp>
        <p:nvSpPr>
          <p:cNvPr id="50" name="圆角矩形 26"/>
          <p:cNvSpPr/>
          <p:nvPr>
            <p:custDataLst>
              <p:tags r:id="rId2"/>
            </p:custDataLst>
          </p:nvPr>
        </p:nvSpPr>
        <p:spPr>
          <a:xfrm rot="2700000">
            <a:off x="4782854" y="2291717"/>
            <a:ext cx="2698633" cy="2698630"/>
          </a:xfrm>
          <a:prstGeom prst="roundRect">
            <a:avLst>
              <a:gd name="adj" fmla="val 26744"/>
            </a:avLst>
          </a:prstGeom>
          <a:noFill/>
          <a:ln w="12700" cap="flat" cmpd="sng" algn="ctr">
            <a:gradFill>
              <a:gsLst>
                <a:gs pos="100000">
                  <a:srgbClr val="003C83">
                    <a:lumMod val="10000"/>
                    <a:lumOff val="90000"/>
                  </a:srgbClr>
                </a:gs>
                <a:gs pos="0">
                  <a:srgbClr val="003C83">
                    <a:lumMod val="10000"/>
                    <a:lumOff val="90000"/>
                  </a:srgbClr>
                </a:gs>
              </a:gsLst>
              <a:lin ang="19560000" scaled="1"/>
            </a:gradFill>
            <a:prstDash val="dash"/>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a:cs typeface="+mn-cs"/>
            </a:endParaRPr>
          </a:p>
        </p:txBody>
      </p:sp>
      <p:grpSp>
        <p:nvGrpSpPr>
          <p:cNvPr id="108" name="组合 107"/>
          <p:cNvGrpSpPr/>
          <p:nvPr/>
        </p:nvGrpSpPr>
        <p:grpSpPr>
          <a:xfrm>
            <a:off x="1732892" y="2377155"/>
            <a:ext cx="10203815" cy="1127125"/>
            <a:chOff x="3569" y="4020"/>
            <a:chExt cx="23806" cy="1562"/>
          </a:xfrm>
        </p:grpSpPr>
        <p:grpSp>
          <p:nvGrpSpPr>
            <p:cNvPr id="109" name="组合 108"/>
            <p:cNvGrpSpPr/>
            <p:nvPr/>
          </p:nvGrpSpPr>
          <p:grpSpPr>
            <a:xfrm>
              <a:off x="3654" y="4020"/>
              <a:ext cx="23721" cy="1562"/>
              <a:chOff x="3654" y="4020"/>
              <a:chExt cx="23721" cy="1562"/>
            </a:xfrm>
          </p:grpSpPr>
          <p:sp>
            <p:nvSpPr>
              <p:cNvPr id="111" name="矩形 110"/>
              <p:cNvSpPr/>
              <p:nvPr/>
            </p:nvSpPr>
            <p:spPr>
              <a:xfrm>
                <a:off x="3654" y="4020"/>
                <a:ext cx="23721" cy="1562"/>
              </a:xfrm>
              <a:prstGeom prst="rect">
                <a:avLst/>
              </a:prstGeom>
              <a:gradFill flip="none" rotWithShape="1">
                <a:gsLst>
                  <a:gs pos="50000">
                    <a:srgbClr val="18497E">
                      <a:shade val="67500"/>
                      <a:satMod val="115000"/>
                      <a:alpha val="84000"/>
                      <a:lumMod val="71000"/>
                      <a:lumOff val="29000"/>
                    </a:srgbClr>
                  </a:gs>
                  <a:gs pos="94000">
                    <a:schemeClr val="accent5">
                      <a:lumMod val="75000"/>
                    </a:schemeClr>
                  </a:gs>
                </a:gsLst>
                <a:lin ang="4200000" scaled="0"/>
                <a:tileRect/>
              </a:gradFill>
              <a:ln w="254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7pPr>
                <a:lvl8pPr marL="31997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8pPr>
                <a:lvl9pPr marL="36569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charset="0"/>
                  <a:ea typeface="微软雅黑" panose="020B0503020204020204" charset="-122"/>
                </a:endParaRPr>
              </a:p>
            </p:txBody>
          </p:sp>
          <p:sp>
            <p:nvSpPr>
              <p:cNvPr id="112" name="文本框 111"/>
              <p:cNvSpPr txBox="1"/>
              <p:nvPr/>
            </p:nvSpPr>
            <p:spPr>
              <a:xfrm>
                <a:off x="4521" y="4457"/>
                <a:ext cx="22183" cy="59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rgbClr val="000000"/>
                    </a:solidFill>
                    <a:latin typeface="Calibri" panose="020F0502020204030204" charset="0"/>
                    <a:ea typeface="微软雅黑" panose="020B0503020204020204" charset="-122"/>
                    <a:cs typeface="+mn-ea"/>
                  </a:defRPr>
                </a:lvl1pPr>
                <a:lvl2pPr marL="4572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2pPr>
                <a:lvl3pPr marL="9144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3pPr>
                <a:lvl4pPr marL="13716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4pPr>
                <a:lvl5pPr marL="18288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5pPr>
                <a:lvl6pPr marL="22860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6pPr>
                <a:lvl7pPr marL="27432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7pPr>
                <a:lvl8pPr marL="3199765" algn="l" defTabSz="914400" rtl="0" eaLnBrk="1" latinLnBrk="0" hangingPunct="1">
                  <a:defRPr sz="1800" kern="1200">
                    <a:solidFill>
                      <a:srgbClr val="000000"/>
                    </a:solidFill>
                    <a:latin typeface="Calibri" panose="020F0502020204030204" charset="0"/>
                    <a:ea typeface="微软雅黑" panose="020B0503020204020204" charset="-122"/>
                    <a:cs typeface="+mn-ea"/>
                  </a:defRPr>
                </a:lvl8pPr>
                <a:lvl9pPr marL="3656965" algn="l" defTabSz="914400" rtl="0" eaLnBrk="1" latinLnBrk="0" hangingPunct="1">
                  <a:defRPr sz="1800" kern="1200">
                    <a:solidFill>
                      <a:srgbClr val="000000"/>
                    </a:solidFill>
                    <a:latin typeface="Calibri" panose="020F0502020204030204" charset="0"/>
                    <a:ea typeface="微软雅黑" panose="020B0503020204020204" charset="-122"/>
                    <a:cs typeface="+mn-ea"/>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开展政策解读、培训，让生产企业、消费企业、社会大众都熟悉政策、积极参与</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sp>
          <p:nvSpPr>
            <p:cNvPr id="110" name="矩形 109"/>
            <p:cNvSpPr/>
            <p:nvPr/>
          </p:nvSpPr>
          <p:spPr>
            <a:xfrm flipH="1">
              <a:off x="3569" y="4266"/>
              <a:ext cx="222" cy="1050"/>
            </a:xfrm>
            <a:prstGeom prst="rect">
              <a:avLst/>
            </a:prstGeom>
            <a:solidFill>
              <a:srgbClr val="FFC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7pPr>
              <a:lvl8pPr marL="31997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8pPr>
              <a:lvl9pPr marL="36569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charset="0"/>
                <a:ea typeface="微软雅黑" panose="020B0503020204020204" charset="-122"/>
              </a:endParaRPr>
            </a:p>
          </p:txBody>
        </p:sp>
      </p:grpSp>
      <p:grpSp>
        <p:nvGrpSpPr>
          <p:cNvPr id="113" name="组合 112"/>
          <p:cNvGrpSpPr/>
          <p:nvPr/>
        </p:nvGrpSpPr>
        <p:grpSpPr>
          <a:xfrm>
            <a:off x="382247" y="1878214"/>
            <a:ext cx="1217295" cy="3932555"/>
            <a:chOff x="1765" y="4103"/>
            <a:chExt cx="1917" cy="4785"/>
          </a:xfrm>
        </p:grpSpPr>
        <p:sp>
          <p:nvSpPr>
            <p:cNvPr id="114" name="右箭头标注 31"/>
            <p:cNvSpPr/>
            <p:nvPr/>
          </p:nvSpPr>
          <p:spPr>
            <a:xfrm>
              <a:off x="1765" y="4103"/>
              <a:ext cx="1917" cy="4785"/>
            </a:xfrm>
            <a:prstGeom prst="rightArrowCallout">
              <a:avLst/>
            </a:prstGeom>
            <a:gradFill>
              <a:gsLst>
                <a:gs pos="75000">
                  <a:srgbClr val="1672D5">
                    <a:lumMod val="71000"/>
                    <a:lumOff val="29000"/>
                    <a:alpha val="84000"/>
                  </a:srgbClr>
                </a:gs>
                <a:gs pos="94000">
                  <a:schemeClr val="accent5">
                    <a:lumMod val="75000"/>
                  </a:schemeClr>
                </a:gs>
              </a:gsLst>
              <a:lin ang="4200000" scaled="0"/>
            </a:gradFill>
            <a:ln w="15240">
              <a:noFill/>
            </a:ln>
            <a:effectLst>
              <a:outerShdw dist="25400" dir="2700000" algn="tl" rotWithShape="0">
                <a:srgbClr val="542708"/>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horz" wrap="square" lIns="42588" tIns="42588" rIns="42588" bIns="42588" numCol="1" spcCol="1270" anchor="ctr" anchorCtr="0" forceAA="0">
              <a:noAutofit/>
            </a:bodyPr>
            <a:lstStyle/>
            <a:p>
              <a:pPr marL="360045" marR="0" lvl="0" indent="0" algn="l" defTabSz="355600" rtl="0" eaLnBrk="1" fontAlgn="auto" latinLnBrk="0" hangingPunct="1">
                <a:lnSpc>
                  <a:spcPct val="90000"/>
                </a:lnSpc>
                <a:spcBef>
                  <a:spcPct val="0"/>
                </a:spcBef>
                <a:spcAft>
                  <a:spcPct val="35000"/>
                </a:spcAft>
                <a:buClrTx/>
                <a:buSzTx/>
                <a:buFontTx/>
                <a:buNone/>
                <a:defRPr/>
              </a:pPr>
              <a:endParaRPr kumimoji="0" lang="zh-CN" altLang="en-US" sz="2400" b="0" i="0" u="none" strike="noStrike" kern="1200" cap="none" spc="0" normalizeH="0" baseline="0" noProof="0" dirty="0">
                <a:ln>
                  <a:noFill/>
                </a:ln>
                <a:solidFill>
                  <a:prstClr val="black">
                    <a:lumMod val="85000"/>
                    <a:lumOff val="15000"/>
                  </a:prstClr>
                </a:solidFill>
                <a:effectLst/>
                <a:uLnTx/>
                <a:uFillTx/>
                <a:latin typeface="等线" panose="02010600030101010101" pitchFamily="2" charset="-122"/>
                <a:ea typeface="等线" panose="02010600030101010101" pitchFamily="2" charset="-122"/>
                <a:cs typeface="+mn-cs"/>
              </a:endParaRPr>
            </a:p>
          </p:txBody>
        </p:sp>
        <p:sp>
          <p:nvSpPr>
            <p:cNvPr id="115" name="文本框 114"/>
            <p:cNvSpPr txBox="1"/>
            <p:nvPr/>
          </p:nvSpPr>
          <p:spPr>
            <a:xfrm>
              <a:off x="1975" y="4808"/>
              <a:ext cx="830" cy="334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rgbClr val="000000"/>
                  </a:solidFill>
                  <a:latin typeface="Calibri" panose="020F0502020204030204" charset="0"/>
                  <a:ea typeface="微软雅黑" panose="020B0503020204020204" charset="-122"/>
                  <a:cs typeface="+mn-ea"/>
                </a:defRPr>
              </a:lvl1pPr>
              <a:lvl2pPr marL="4572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2pPr>
              <a:lvl3pPr marL="9144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3pPr>
              <a:lvl4pPr marL="13716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4pPr>
              <a:lvl5pPr marL="18288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5pPr>
              <a:lvl6pPr marL="22860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6pPr>
              <a:lvl7pPr marL="27432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7pPr>
              <a:lvl8pPr marL="3199765" algn="l" defTabSz="914400" rtl="0" eaLnBrk="1" latinLnBrk="0" hangingPunct="1">
                <a:defRPr sz="1800" kern="1200">
                  <a:solidFill>
                    <a:srgbClr val="000000"/>
                  </a:solidFill>
                  <a:latin typeface="Calibri" panose="020F0502020204030204" charset="0"/>
                  <a:ea typeface="微软雅黑" panose="020B0503020204020204" charset="-122"/>
                  <a:cs typeface="+mn-ea"/>
                </a:defRPr>
              </a:lvl8pPr>
              <a:lvl9pPr marL="3656965" algn="l" defTabSz="914400" rtl="0" eaLnBrk="1" latinLnBrk="0" hangingPunct="1">
                <a:defRPr sz="1800" kern="1200">
                  <a:solidFill>
                    <a:srgbClr val="000000"/>
                  </a:solidFill>
                  <a:latin typeface="Calibri" panose="020F0502020204030204" charset="0"/>
                  <a:ea typeface="微软雅黑" panose="020B0503020204020204" charset="-122"/>
                  <a:cs typeface="+mn-ea"/>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00"/>
                  </a:solidFill>
                  <a:effectLst/>
                  <a:uLnTx/>
                  <a:uFillTx/>
                  <a:latin typeface="微软雅黑" panose="020B0503020204020204" charset="-122"/>
                  <a:ea typeface="微软雅黑" panose="020B0503020204020204" charset="-122"/>
                </a:rPr>
                <a:t>强化宣传引导</a:t>
              </a:r>
            </a:p>
          </p:txBody>
        </p:sp>
      </p:grpSp>
      <p:grpSp>
        <p:nvGrpSpPr>
          <p:cNvPr id="116" name="组合 115"/>
          <p:cNvGrpSpPr/>
          <p:nvPr/>
        </p:nvGrpSpPr>
        <p:grpSpPr>
          <a:xfrm>
            <a:off x="1732892" y="4232630"/>
            <a:ext cx="10203815" cy="1127125"/>
            <a:chOff x="3569" y="4020"/>
            <a:chExt cx="23806" cy="1562"/>
          </a:xfrm>
        </p:grpSpPr>
        <p:grpSp>
          <p:nvGrpSpPr>
            <p:cNvPr id="117" name="组合 116"/>
            <p:cNvGrpSpPr/>
            <p:nvPr/>
          </p:nvGrpSpPr>
          <p:grpSpPr>
            <a:xfrm>
              <a:off x="3654" y="4020"/>
              <a:ext cx="23721" cy="1562"/>
              <a:chOff x="3654" y="4020"/>
              <a:chExt cx="23721" cy="1562"/>
            </a:xfrm>
          </p:grpSpPr>
          <p:sp>
            <p:nvSpPr>
              <p:cNvPr id="119" name="矩形 118"/>
              <p:cNvSpPr/>
              <p:nvPr/>
            </p:nvSpPr>
            <p:spPr>
              <a:xfrm>
                <a:off x="3654" y="4020"/>
                <a:ext cx="23721" cy="1562"/>
              </a:xfrm>
              <a:prstGeom prst="rect">
                <a:avLst/>
              </a:prstGeom>
              <a:gradFill flip="none" rotWithShape="1">
                <a:gsLst>
                  <a:gs pos="50000">
                    <a:srgbClr val="18497E">
                      <a:shade val="67500"/>
                      <a:satMod val="115000"/>
                      <a:alpha val="84000"/>
                      <a:lumMod val="71000"/>
                      <a:lumOff val="29000"/>
                    </a:srgbClr>
                  </a:gs>
                  <a:gs pos="94000">
                    <a:schemeClr val="accent5">
                      <a:lumMod val="75000"/>
                    </a:schemeClr>
                  </a:gs>
                </a:gsLst>
                <a:lin ang="4200000" scaled="0"/>
                <a:tileRect/>
              </a:gradFill>
              <a:ln w="254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7pPr>
                <a:lvl8pPr marL="31997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8pPr>
                <a:lvl9pPr marL="36569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charset="0"/>
                  <a:ea typeface="微软雅黑" panose="020B0503020204020204" charset="-122"/>
                </a:endParaRPr>
              </a:p>
            </p:txBody>
          </p:sp>
          <p:sp>
            <p:nvSpPr>
              <p:cNvPr id="120" name="文本框 119"/>
              <p:cNvSpPr txBox="1"/>
              <p:nvPr/>
            </p:nvSpPr>
            <p:spPr>
              <a:xfrm>
                <a:off x="4423" y="4503"/>
                <a:ext cx="22183" cy="59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rgbClr val="000000"/>
                    </a:solidFill>
                    <a:latin typeface="Calibri" panose="020F0502020204030204" charset="0"/>
                    <a:ea typeface="微软雅黑" panose="020B0503020204020204" charset="-122"/>
                    <a:cs typeface="+mn-ea"/>
                  </a:defRPr>
                </a:lvl1pPr>
                <a:lvl2pPr marL="4572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2pPr>
                <a:lvl3pPr marL="9144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3pPr>
                <a:lvl4pPr marL="13716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4pPr>
                <a:lvl5pPr marL="18288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5pPr>
                <a:lvl6pPr marL="22860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6pPr>
                <a:lvl7pPr marL="2743200" algn="l" defTabSz="914400" rtl="0" eaLnBrk="1" latinLnBrk="0" hangingPunct="1">
                  <a:defRPr sz="1800" kern="1200">
                    <a:solidFill>
                      <a:srgbClr val="000000"/>
                    </a:solidFill>
                    <a:latin typeface="Calibri" panose="020F0502020204030204" charset="0"/>
                    <a:ea typeface="微软雅黑" panose="020B0503020204020204" charset="-122"/>
                    <a:cs typeface="+mn-ea"/>
                  </a:defRPr>
                </a:lvl7pPr>
                <a:lvl8pPr marL="3199765" algn="l" defTabSz="914400" rtl="0" eaLnBrk="1" latinLnBrk="0" hangingPunct="1">
                  <a:defRPr sz="1800" kern="1200">
                    <a:solidFill>
                      <a:srgbClr val="000000"/>
                    </a:solidFill>
                    <a:latin typeface="Calibri" panose="020F0502020204030204" charset="0"/>
                    <a:ea typeface="微软雅黑" panose="020B0503020204020204" charset="-122"/>
                    <a:cs typeface="+mn-ea"/>
                  </a:defRPr>
                </a:lvl8pPr>
                <a:lvl9pPr marL="3656965" algn="l" defTabSz="914400" rtl="0" eaLnBrk="1" latinLnBrk="0" hangingPunct="1">
                  <a:defRPr sz="1800" kern="1200">
                    <a:solidFill>
                      <a:srgbClr val="000000"/>
                    </a:solidFill>
                    <a:latin typeface="Calibri" panose="020F0502020204030204" charset="0"/>
                    <a:ea typeface="微软雅黑" panose="020B0503020204020204" charset="-122"/>
                    <a:cs typeface="+mn-ea"/>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帮助企业谋划项目，最大限度调动企业家的热情，发挥好企业主体作用</a:t>
                </a:r>
              </a:p>
            </p:txBody>
          </p:sp>
        </p:grpSp>
        <p:sp>
          <p:nvSpPr>
            <p:cNvPr id="118" name="矩形 117"/>
            <p:cNvSpPr/>
            <p:nvPr/>
          </p:nvSpPr>
          <p:spPr>
            <a:xfrm flipH="1">
              <a:off x="3569" y="4266"/>
              <a:ext cx="222" cy="1050"/>
            </a:xfrm>
            <a:prstGeom prst="rect">
              <a:avLst/>
            </a:prstGeom>
            <a:solidFill>
              <a:srgbClr val="FFC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7pPr>
              <a:lvl8pPr marL="31997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8pPr>
              <a:lvl9pPr marL="3656965" algn="l" defTabSz="914400" rtl="0" eaLnBrk="1" latinLnBrk="0" hangingPunct="1">
                <a:defRPr sz="1800" kern="1200">
                  <a:solidFill>
                    <a:sysClr val="window" lastClr="FFFFFF"/>
                  </a:solidFill>
                  <a:latin typeface="Calibri" panose="020F0502020204030204" charset="0"/>
                  <a:ea typeface="微软雅黑" panose="020B050302020402020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charset="0"/>
                <a:ea typeface="微软雅黑" panose="020B0503020204020204" charset="-122"/>
              </a:endParaRPr>
            </a:p>
          </p:txBody>
        </p:sp>
      </p:gr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5080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17" name="文本框 16"/>
          <p:cNvSpPr txBox="1"/>
          <p:nvPr/>
        </p:nvSpPr>
        <p:spPr>
          <a:xfrm>
            <a:off x="695325" y="949325"/>
            <a:ext cx="708469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lang="zh-CN" altLang="en-US" dirty="0"/>
              <a:t>抓好服务保障</a:t>
            </a:r>
            <a:endParaRPr lang="zh-CN" dirty="0"/>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112" r="-230" b="9300"/>
          <a:stretch>
            <a:fillRect/>
          </a:stretch>
        </p:blipFill>
        <p:spPr>
          <a:xfrm>
            <a:off x="0" y="2319020"/>
            <a:ext cx="12192000" cy="4538980"/>
          </a:xfrm>
          <a:prstGeom prst="rect">
            <a:avLst/>
          </a:prstGeom>
        </p:spPr>
      </p:pic>
      <p:sp>
        <p:nvSpPr>
          <p:cNvPr id="5" name="文本框 4"/>
          <p:cNvSpPr txBox="1"/>
          <p:nvPr/>
        </p:nvSpPr>
        <p:spPr>
          <a:xfrm>
            <a:off x="2886981" y="1762660"/>
            <a:ext cx="6162675" cy="461665"/>
          </a:xfrm>
          <a:prstGeom prst="rect">
            <a:avLst/>
          </a:prstGeom>
          <a:noFill/>
        </p:spPr>
        <p:txBody>
          <a:bodyPr wrap="square">
            <a:spAutoFit/>
          </a:bodyPr>
          <a:lstStyle/>
          <a:p>
            <a:r>
              <a:rPr lang="zh-CN" altLang="en-US" sz="2400" b="1" dirty="0">
                <a:solidFill>
                  <a:srgbClr val="C00000"/>
                </a:solidFill>
              </a:rPr>
              <a:t>出台更多接地气的配套政策，实现便捷兑现</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矩形: 圆角 28"/>
          <p:cNvSpPr/>
          <p:nvPr/>
        </p:nvSpPr>
        <p:spPr>
          <a:xfrm>
            <a:off x="50800" y="0"/>
            <a:ext cx="12192000" cy="6858000"/>
          </a:xfrm>
          <a:prstGeom prst="roundRect">
            <a:avLst>
              <a:gd name="adj" fmla="val 0"/>
            </a:avLst>
          </a:prstGeom>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graphicFrame>
        <p:nvGraphicFramePr>
          <p:cNvPr id="2" name="表格 1"/>
          <p:cNvGraphicFramePr>
            <a:graphicFrameLocks noGrp="1"/>
          </p:cNvGraphicFramePr>
          <p:nvPr/>
        </p:nvGraphicFramePr>
        <p:xfrm>
          <a:off x="623794" y="717545"/>
          <a:ext cx="10944411" cy="6140455"/>
        </p:xfrm>
        <a:graphic>
          <a:graphicData uri="http://schemas.openxmlformats.org/drawingml/2006/table">
            <a:tbl>
              <a:tblPr>
                <a:tableStyleId>{5C22544A-7EE6-4342-B048-85BDC9FD1C3A}</a:tableStyleId>
              </a:tblPr>
              <a:tblGrid>
                <a:gridCol w="4637074">
                  <a:extLst>
                    <a:ext uri="{9D8B030D-6E8A-4147-A177-3AD203B41FA5}">
                      <a16:colId xmlns:a16="http://schemas.microsoft.com/office/drawing/2014/main" val="20000"/>
                    </a:ext>
                  </a:extLst>
                </a:gridCol>
                <a:gridCol w="6307337">
                  <a:extLst>
                    <a:ext uri="{9D8B030D-6E8A-4147-A177-3AD203B41FA5}">
                      <a16:colId xmlns:a16="http://schemas.microsoft.com/office/drawing/2014/main" val="20001"/>
                    </a:ext>
                  </a:extLst>
                </a:gridCol>
              </a:tblGrid>
              <a:tr h="345053">
                <a:tc>
                  <a:txBody>
                    <a:bodyPr/>
                    <a:lstStyle/>
                    <a:p>
                      <a:pPr algn="ctr" fontAlgn="ctr"/>
                      <a:r>
                        <a:rPr lang="zh-CN" altLang="en-US" sz="1600" b="1" u="none" strike="noStrike" dirty="0">
                          <a:solidFill>
                            <a:schemeClr val="bg1"/>
                          </a:solidFill>
                          <a:effectLst/>
                          <a:latin typeface="优设标题黑" panose="00000500000000000000" charset="-122"/>
                          <a:ea typeface="优设标题黑" panose="00000500000000000000" charset="-122"/>
                        </a:rPr>
                        <a:t>支持方向</a:t>
                      </a:r>
                      <a:endParaRPr lang="zh-CN" altLang="en-US" sz="1600" b="1" i="0" u="none" strike="noStrike" dirty="0">
                        <a:solidFill>
                          <a:schemeClr val="bg1"/>
                        </a:solidFill>
                        <a:effectLst/>
                        <a:latin typeface="优设标题黑" panose="00000500000000000000" charset="-122"/>
                        <a:ea typeface="优设标题黑" panose="00000500000000000000" charset="-122"/>
                      </a:endParaRPr>
                    </a:p>
                  </a:txBody>
                  <a:tcPr marL="4839" marR="4839" marT="4839" marB="0" anchor="ctr">
                    <a:solidFill>
                      <a:srgbClr val="002060"/>
                    </a:solidFill>
                  </a:tcPr>
                </a:tc>
                <a:tc>
                  <a:txBody>
                    <a:bodyPr/>
                    <a:lstStyle/>
                    <a:p>
                      <a:pPr algn="ctr" fontAlgn="ctr"/>
                      <a:r>
                        <a:rPr lang="en-US" altLang="zh-CN" sz="1600" b="1" u="none" strike="noStrike" dirty="0">
                          <a:solidFill>
                            <a:schemeClr val="bg1"/>
                          </a:solidFill>
                          <a:effectLst/>
                          <a:latin typeface="优设标题黑" panose="00000500000000000000" charset="-122"/>
                          <a:ea typeface="优设标题黑" panose="00000500000000000000" charset="-122"/>
                        </a:rPr>
                        <a:t>3</a:t>
                      </a:r>
                      <a:r>
                        <a:rPr lang="zh-CN" altLang="en-US" sz="1600" b="1" u="none" strike="noStrike" dirty="0">
                          <a:solidFill>
                            <a:schemeClr val="bg1"/>
                          </a:solidFill>
                          <a:effectLst/>
                          <a:latin typeface="优设标题黑" panose="00000500000000000000" charset="-122"/>
                          <a:ea typeface="优设标题黑" panose="00000500000000000000" charset="-122"/>
                        </a:rPr>
                        <a:t>月</a:t>
                      </a:r>
                      <a:r>
                        <a:rPr lang="en-US" altLang="zh-CN" sz="1600" b="1" u="none" strike="noStrike" dirty="0">
                          <a:solidFill>
                            <a:schemeClr val="bg1"/>
                          </a:solidFill>
                          <a:effectLst/>
                          <a:latin typeface="优设标题黑" panose="00000500000000000000" charset="-122"/>
                          <a:ea typeface="优设标题黑" panose="00000500000000000000" charset="-122"/>
                        </a:rPr>
                        <a:t>9</a:t>
                      </a:r>
                      <a:r>
                        <a:rPr lang="zh-CN" altLang="en-US" sz="1600" b="1" u="none" strike="noStrike" dirty="0">
                          <a:solidFill>
                            <a:schemeClr val="bg1"/>
                          </a:solidFill>
                          <a:effectLst/>
                          <a:latin typeface="优设标题黑" panose="00000500000000000000" charset="-122"/>
                          <a:ea typeface="优设标题黑" panose="00000500000000000000" charset="-122"/>
                        </a:rPr>
                        <a:t>日全市投资工作会议确定的牵头部门</a:t>
                      </a:r>
                      <a:endParaRPr lang="zh-CN" altLang="en-US" sz="1600" b="1" i="0" u="none" strike="noStrike" dirty="0">
                        <a:solidFill>
                          <a:schemeClr val="bg1"/>
                        </a:solidFill>
                        <a:effectLst/>
                        <a:latin typeface="优设标题黑" panose="00000500000000000000" charset="-122"/>
                        <a:ea typeface="优设标题黑" panose="00000500000000000000" charset="-122"/>
                      </a:endParaRPr>
                    </a:p>
                  </a:txBody>
                  <a:tcPr marL="4839" marR="4839" marT="4839" marB="0" anchor="ctr">
                    <a:solidFill>
                      <a:srgbClr val="002060"/>
                    </a:solidFill>
                  </a:tcPr>
                </a:tc>
                <a:extLst>
                  <a:ext uri="{0D108BD9-81ED-4DB2-BD59-A6C34878D82A}">
                    <a16:rowId xmlns:a16="http://schemas.microsoft.com/office/drawing/2014/main" val="10000"/>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强化应用基础研究和前沿研究</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dirty="0">
                          <a:effectLst/>
                          <a:latin typeface="微软雅黑" panose="020B0503020204020204" charset="-122"/>
                          <a:ea typeface="微软雅黑" panose="020B0503020204020204" charset="-122"/>
                        </a:rPr>
                        <a:t>市教育体育局、市科技局</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01"/>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加大创新创业投资支持力度</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marL="0" marR="0" lvl="0" indent="0" algn="ctr" defTabSz="1219200" rtl="0" eaLnBrk="1" fontAlgn="ctr" latinLnBrk="0" hangingPunct="1">
                        <a:lnSpc>
                          <a:spcPct val="100000"/>
                        </a:lnSpc>
                        <a:spcBef>
                          <a:spcPts val="0"/>
                        </a:spcBef>
                        <a:spcAft>
                          <a:spcPts val="0"/>
                        </a:spcAft>
                        <a:buClrTx/>
                        <a:buSzTx/>
                        <a:buFontTx/>
                        <a:buNone/>
                        <a:defRPr/>
                      </a:pPr>
                      <a:r>
                        <a:rPr lang="zh-CN" altLang="en-US" sz="1300" b="1" u="none" strike="noStrike" dirty="0">
                          <a:effectLst/>
                          <a:latin typeface="微软雅黑" panose="020B0503020204020204" charset="-122"/>
                          <a:ea typeface="微软雅黑" panose="020B0503020204020204" charset="-122"/>
                        </a:rPr>
                        <a:t>市科技局、市财政局</a:t>
                      </a:r>
                      <a:endParaRPr lang="zh-CN" altLang="en-US" sz="1300" b="1" i="0" u="none" strike="noStrike" dirty="0">
                        <a:effectLst/>
                        <a:latin typeface="微软雅黑" panose="020B0503020204020204" charset="-122"/>
                        <a:ea typeface="微软雅黑" panose="020B0503020204020204" charset="-122"/>
                      </a:endParaRPr>
                    </a:p>
                  </a:txBody>
                  <a:tcPr marL="464498" marR="4839" marT="4839" marB="0" anchor="ctr"/>
                </a:tc>
                <a:extLst>
                  <a:ext uri="{0D108BD9-81ED-4DB2-BD59-A6C34878D82A}">
                    <a16:rowId xmlns:a16="http://schemas.microsoft.com/office/drawing/2014/main" val="10002"/>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推动集成电路、人工智能加快发展</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dirty="0">
                          <a:effectLst/>
                          <a:latin typeface="微软雅黑" panose="020B0503020204020204" charset="-122"/>
                          <a:ea typeface="微软雅黑" panose="020B0503020204020204" charset="-122"/>
                        </a:rPr>
                        <a:t>市工业和信息化局、市大数据局</a:t>
                      </a:r>
                      <a:endParaRPr lang="zh-CN" altLang="en-US" sz="1300" b="1" i="0" u="none" strike="noStrike" dirty="0">
                        <a:effectLst/>
                        <a:latin typeface="微软雅黑" panose="020B0503020204020204" charset="-122"/>
                        <a:ea typeface="微软雅黑" panose="020B0503020204020204" charset="-122"/>
                      </a:endParaRPr>
                    </a:p>
                  </a:txBody>
                  <a:tcPr marL="464498" marR="4839" marT="4839" marB="0" anchor="ctr"/>
                </a:tc>
                <a:extLst>
                  <a:ext uri="{0D108BD9-81ED-4DB2-BD59-A6C34878D82A}">
                    <a16:rowId xmlns:a16="http://schemas.microsoft.com/office/drawing/2014/main" val="10003"/>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筑牢数字经济根基</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a:effectLst/>
                          <a:latin typeface="微软雅黑" panose="020B0503020204020204" charset="-122"/>
                          <a:ea typeface="微软雅黑" panose="020B0503020204020204" charset="-122"/>
                        </a:rPr>
                        <a:t>市工业和信息化局、市大数据局</a:t>
                      </a:r>
                      <a:endParaRPr lang="zh-CN" altLang="en-US" sz="1300" b="1" i="0" u="none" strike="noStrike">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04"/>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推进实施“占频保轨”行动</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dirty="0">
                          <a:effectLst/>
                          <a:latin typeface="微软雅黑" panose="020B0503020204020204" charset="-122"/>
                          <a:ea typeface="微软雅黑" panose="020B0503020204020204" charset="-122"/>
                        </a:rPr>
                        <a:t>市科技局、市工业和信息化局</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05"/>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推进农业转移人口市民化</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dirty="0">
                          <a:effectLst/>
                          <a:latin typeface="微软雅黑" panose="020B0503020204020204" charset="-122"/>
                          <a:ea typeface="微软雅黑" panose="020B0503020204020204" charset="-122"/>
                        </a:rPr>
                        <a:t>市人力资源社会保障局、市教育体育局、市医疗保障局、市卫生健康委、市发展改革委</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06"/>
                  </a:ext>
                </a:extLst>
              </a:tr>
              <a:tr h="340906">
                <a:tc>
                  <a:txBody>
                    <a:bodyPr/>
                    <a:lstStyle/>
                    <a:p>
                      <a:pPr algn="ctr" fontAlgn="ctr"/>
                      <a:r>
                        <a:rPr lang="zh-CN" altLang="en-US" sz="1300" b="1" u="none" strike="noStrike" kern="1200" dirty="0">
                          <a:solidFill>
                            <a:schemeClr val="bg1"/>
                          </a:solidFill>
                          <a:effectLst/>
                          <a:latin typeface="微软雅黑" panose="020B0503020204020204" charset="-122"/>
                          <a:ea typeface="微软雅黑" panose="020B0503020204020204" charset="-122"/>
                          <a:cs typeface="+mn-cs"/>
                        </a:rPr>
                        <a:t>加快长江沿线高质量绿色融合发展</a:t>
                      </a:r>
                    </a:p>
                  </a:txBody>
                  <a:tcPr marL="4839" marR="4839" marT="4839" marB="0" anchor="ctr">
                    <a:solidFill>
                      <a:srgbClr val="0070C0"/>
                    </a:solidFill>
                  </a:tcPr>
                </a:tc>
                <a:tc>
                  <a:txBody>
                    <a:bodyPr/>
                    <a:lstStyle/>
                    <a:p>
                      <a:pPr algn="ctr" fontAlgn="ct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07"/>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支持东北优先把黑土地建成高标准农田</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dirty="0">
                          <a:effectLst/>
                          <a:latin typeface="微软雅黑" panose="020B0503020204020204" charset="-122"/>
                          <a:ea typeface="微软雅黑" panose="020B0503020204020204" charset="-122"/>
                        </a:rPr>
                        <a:t>市农业农村局</a:t>
                      </a:r>
                    </a:p>
                  </a:txBody>
                  <a:tcPr marL="464498" marR="4839" marT="4839" marB="0" anchor="ctr"/>
                </a:tc>
                <a:extLst>
                  <a:ext uri="{0D108BD9-81ED-4DB2-BD59-A6C34878D82A}">
                    <a16:rowId xmlns:a16="http://schemas.microsoft.com/office/drawing/2014/main" val="10008"/>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加大力度推进“三江”连通工程</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300" b="1" u="none" strike="noStrike" dirty="0">
                          <a:effectLst/>
                          <a:latin typeface="微软雅黑" panose="020B0503020204020204" charset="-122"/>
                          <a:ea typeface="微软雅黑" panose="020B0503020204020204" charset="-122"/>
                        </a:rPr>
                        <a:t>市水利局</a:t>
                      </a:r>
                    </a:p>
                  </a:txBody>
                  <a:tcPr marL="464498" marR="4839" marT="4839" marB="0" anchor="ctr"/>
                </a:tc>
                <a:extLst>
                  <a:ext uri="{0D108BD9-81ED-4DB2-BD59-A6C34878D82A}">
                    <a16:rowId xmlns:a16="http://schemas.microsoft.com/office/drawing/2014/main" val="10009"/>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加快海外能源资源基地和通道建设</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300" b="1" u="none" strike="noStrike" dirty="0">
                          <a:effectLst/>
                          <a:latin typeface="微软雅黑" panose="020B0503020204020204" charset="-122"/>
                          <a:ea typeface="微软雅黑" panose="020B0503020204020204" charset="-122"/>
                        </a:rPr>
                        <a:t>市商务局</a:t>
                      </a:r>
                    </a:p>
                  </a:txBody>
                  <a:tcPr marL="464498" marR="4839" marT="4839" marB="0" anchor="ctr"/>
                </a:tc>
                <a:extLst>
                  <a:ext uri="{0D108BD9-81ED-4DB2-BD59-A6C34878D82A}">
                    <a16:rowId xmlns:a16="http://schemas.microsoft.com/office/drawing/2014/main" val="10010"/>
                  </a:ext>
                </a:extLst>
              </a:tr>
              <a:tr h="340906">
                <a:tc>
                  <a:txBody>
                    <a:bodyPr/>
                    <a:lstStyle/>
                    <a:p>
                      <a:pPr algn="ctr" fontAlgn="ctr"/>
                      <a:r>
                        <a:rPr lang="zh-CN" altLang="en-US" sz="1300" b="1" u="none" strike="noStrike">
                          <a:effectLst/>
                          <a:latin typeface="微软雅黑" panose="020B0503020204020204" charset="-122"/>
                          <a:ea typeface="微软雅黑" panose="020B0503020204020204" charset="-122"/>
                        </a:rPr>
                        <a:t>实施全国生育率提升行动</a:t>
                      </a:r>
                      <a:endParaRPr lang="zh-CN" altLang="en-US" sz="1300" b="1" i="0" u="none" strike="noStrike">
                        <a:effectLst/>
                        <a:latin typeface="微软雅黑" panose="020B0503020204020204" charset="-122"/>
                        <a:ea typeface="微软雅黑" panose="020B0503020204020204" charset="-122"/>
                      </a:endParaRPr>
                    </a:p>
                  </a:txBody>
                  <a:tcPr marL="4839" marR="4839" marT="483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300" b="1" u="none" strike="noStrike" dirty="0">
                          <a:effectLst/>
                          <a:latin typeface="微软雅黑" panose="020B0503020204020204" charset="-122"/>
                          <a:ea typeface="微软雅黑" panose="020B0503020204020204" charset="-122"/>
                        </a:rPr>
                        <a:t>市卫生健康委</a:t>
                      </a:r>
                    </a:p>
                  </a:txBody>
                  <a:tcPr marL="464498" marR="4839" marT="4839" marB="0" anchor="ctr"/>
                </a:tc>
                <a:extLst>
                  <a:ext uri="{0D108BD9-81ED-4DB2-BD59-A6C34878D82A}">
                    <a16:rowId xmlns:a16="http://schemas.microsoft.com/office/drawing/2014/main" val="10011"/>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支持高等教育体质升级</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300" b="1" u="none" strike="noStrike" dirty="0">
                          <a:effectLst/>
                          <a:latin typeface="微软雅黑" panose="020B0503020204020204" charset="-122"/>
                          <a:ea typeface="微软雅黑" panose="020B0503020204020204" charset="-122"/>
                        </a:rPr>
                        <a:t>市教育体育局</a:t>
                      </a:r>
                      <a:endParaRPr lang="zh-CN" altLang="en-US" sz="1300" b="1" i="0" u="none" strike="noStrike" dirty="0">
                        <a:effectLst/>
                        <a:latin typeface="微软雅黑" panose="020B0503020204020204" charset="-122"/>
                        <a:ea typeface="微软雅黑" panose="020B0503020204020204" charset="-122"/>
                      </a:endParaRPr>
                    </a:p>
                  </a:txBody>
                  <a:tcPr marL="464498" marR="4839" marT="4839" marB="0" anchor="ctr"/>
                </a:tc>
                <a:extLst>
                  <a:ext uri="{0D108BD9-81ED-4DB2-BD59-A6C34878D82A}">
                    <a16:rowId xmlns:a16="http://schemas.microsoft.com/office/drawing/2014/main" val="10012"/>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加快重点地区和城市平战结合建设</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dirty="0">
                          <a:effectLst/>
                          <a:latin typeface="微软雅黑" panose="020B0503020204020204" charset="-122"/>
                          <a:ea typeface="微软雅黑" panose="020B0503020204020204" charset="-122"/>
                        </a:rPr>
                        <a:t>市住房城乡建设局、市城管局</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13"/>
                  </a:ext>
                </a:extLst>
              </a:tr>
              <a:tr h="340906">
                <a:tc>
                  <a:txBody>
                    <a:bodyPr/>
                    <a:lstStyle/>
                    <a:p>
                      <a:pPr marL="0" algn="ctr" defTabSz="1219200" rtl="0" eaLnBrk="1" fontAlgn="ctr" latinLnBrk="0" hangingPunct="1"/>
                      <a:r>
                        <a:rPr lang="zh-CN" altLang="en-US" sz="1300" b="1" u="none" strike="noStrike" kern="1200" dirty="0">
                          <a:solidFill>
                            <a:schemeClr val="bg1"/>
                          </a:solidFill>
                          <a:effectLst/>
                          <a:latin typeface="微软雅黑" panose="020B0503020204020204" charset="-122"/>
                          <a:ea typeface="微软雅黑" panose="020B0503020204020204" charset="-122"/>
                          <a:cs typeface="+mn-cs"/>
                        </a:rPr>
                        <a:t>增强中印边境管控和安全风险应对能大</a:t>
                      </a:r>
                    </a:p>
                  </a:txBody>
                  <a:tcPr marL="4839" marR="4839" marT="4839" marB="0" anchor="ctr">
                    <a:solidFill>
                      <a:srgbClr val="0070C0"/>
                    </a:solidFill>
                  </a:tcPr>
                </a:tc>
                <a:tc>
                  <a:txBody>
                    <a:bodyPr/>
                    <a:lstStyle/>
                    <a:p>
                      <a:pPr algn="ctr" fontAlgn="ct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14"/>
                  </a:ext>
                </a:extLst>
              </a:tr>
              <a:tr h="340906">
                <a:tc>
                  <a:txBody>
                    <a:bodyPr/>
                    <a:lstStyle/>
                    <a:p>
                      <a:pPr marL="0" algn="ctr" defTabSz="1219200" rtl="0" eaLnBrk="1" fontAlgn="ctr" latinLnBrk="0" hangingPunct="1"/>
                      <a:r>
                        <a:rPr lang="zh-CN" altLang="en-US" sz="1300" b="1" u="none" strike="noStrike" kern="1200" dirty="0">
                          <a:solidFill>
                            <a:schemeClr val="bg1"/>
                          </a:solidFill>
                          <a:effectLst/>
                          <a:latin typeface="微软雅黑" panose="020B0503020204020204" charset="-122"/>
                          <a:ea typeface="微软雅黑" panose="020B0503020204020204" charset="-122"/>
                          <a:cs typeface="+mn-cs"/>
                        </a:rPr>
                        <a:t>加强国家战略腹地和战略备份基地规划建设</a:t>
                      </a:r>
                    </a:p>
                  </a:txBody>
                  <a:tcPr marL="4839" marR="4839" marT="4839" marB="0" anchor="ctr">
                    <a:solidFill>
                      <a:srgbClr val="0070C0"/>
                    </a:solidFill>
                  </a:tcPr>
                </a:tc>
                <a:tc>
                  <a:txBody>
                    <a:bodyPr/>
                    <a:lstStyle/>
                    <a:p>
                      <a:pPr algn="ctr" fontAlgn="ct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15"/>
                  </a:ext>
                </a:extLst>
              </a:tr>
              <a:tr h="340906">
                <a:tc>
                  <a:txBody>
                    <a:bodyPr/>
                    <a:lstStyle/>
                    <a:p>
                      <a:pPr algn="ctr" fontAlgn="ctr"/>
                      <a:r>
                        <a:rPr lang="zh-CN" altLang="en-US" sz="1300" b="1" u="none" strike="noStrike" dirty="0">
                          <a:effectLst/>
                          <a:latin typeface="微软雅黑" panose="020B0503020204020204" charset="-122"/>
                          <a:ea typeface="微软雅黑" panose="020B0503020204020204" charset="-122"/>
                        </a:rPr>
                        <a:t>提升减缓和适应气候变化的基础能力</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tc>
                  <a:txBody>
                    <a:bodyPr/>
                    <a:lstStyle/>
                    <a:p>
                      <a:pPr algn="ctr" fontAlgn="ctr"/>
                      <a:r>
                        <a:rPr lang="zh-CN" altLang="en-US" sz="1300" b="1" u="none" strike="noStrike" dirty="0">
                          <a:effectLst/>
                          <a:latin typeface="微软雅黑" panose="020B0503020204020204" charset="-122"/>
                          <a:ea typeface="微软雅黑" panose="020B0503020204020204" charset="-122"/>
                        </a:rPr>
                        <a:t>市发展改革委、市工业和信息化局、市交通运输局、市农业农村局</a:t>
                      </a: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16"/>
                  </a:ext>
                </a:extLst>
              </a:tr>
              <a:tr h="340906">
                <a:tc>
                  <a:txBody>
                    <a:bodyPr/>
                    <a:lstStyle/>
                    <a:p>
                      <a:pPr marL="0" algn="ctr" defTabSz="1219200" rtl="0" eaLnBrk="1" fontAlgn="ctr" latinLnBrk="0" hangingPunct="1"/>
                      <a:r>
                        <a:rPr lang="zh-CN" altLang="en-US" sz="1300" b="1" u="none" strike="noStrike" kern="1200" dirty="0">
                          <a:solidFill>
                            <a:schemeClr val="bg1"/>
                          </a:solidFill>
                          <a:effectLst/>
                          <a:latin typeface="微软雅黑" panose="020B0503020204020204" charset="-122"/>
                          <a:ea typeface="微软雅黑" panose="020B0503020204020204" charset="-122"/>
                          <a:cs typeface="+mn-cs"/>
                        </a:rPr>
                        <a:t>持之以恒推进三北工程建设</a:t>
                      </a:r>
                    </a:p>
                  </a:txBody>
                  <a:tcPr marL="4839" marR="4839" marT="4839" marB="0" anchor="ctr">
                    <a:solidFill>
                      <a:srgbClr val="0070C0"/>
                    </a:solidFill>
                  </a:tcPr>
                </a:tc>
                <a:tc>
                  <a:txBody>
                    <a:bodyPr/>
                    <a:lstStyle/>
                    <a:p>
                      <a:pPr algn="ctr" fontAlgn="ctr"/>
                      <a:endParaRPr lang="zh-CN" altLang="en-US" sz="1300" b="1" i="0" u="none" strike="noStrike" dirty="0">
                        <a:effectLst/>
                        <a:latin typeface="微软雅黑" panose="020B0503020204020204" charset="-122"/>
                        <a:ea typeface="微软雅黑" panose="020B0503020204020204" charset="-122"/>
                      </a:endParaRPr>
                    </a:p>
                  </a:txBody>
                  <a:tcPr marL="4839" marR="4839" marT="4839" marB="0" anchor="ctr"/>
                </a:tc>
                <a:extLst>
                  <a:ext uri="{0D108BD9-81ED-4DB2-BD59-A6C34878D82A}">
                    <a16:rowId xmlns:a16="http://schemas.microsoft.com/office/drawing/2014/main" val="10017"/>
                  </a:ext>
                </a:extLst>
              </a:tr>
            </a:tbl>
          </a:graphicData>
        </a:graphic>
      </p:graphicFrame>
      <p:sp>
        <p:nvSpPr>
          <p:cNvPr id="4" name="文本框 3"/>
          <p:cNvSpPr txBox="1"/>
          <p:nvPr/>
        </p:nvSpPr>
        <p:spPr>
          <a:xfrm>
            <a:off x="1957480" y="147088"/>
            <a:ext cx="8772526" cy="453457"/>
          </a:xfrm>
          <a:prstGeom prst="rect">
            <a:avLst/>
          </a:prstGeom>
          <a:noFill/>
        </p:spPr>
        <p:txBody>
          <a:bodyPr wrap="square">
            <a:spAutoFit/>
          </a:bodyPr>
          <a:lstStyle>
            <a:defPPr>
              <a:defRPr lang="zh-CN"/>
            </a:defPPr>
            <a:lvl1pPr algn="just">
              <a:lnSpc>
                <a:spcPct val="130000"/>
              </a:lnSpc>
              <a:defRPr sz="2800">
                <a:gradFill>
                  <a:gsLst>
                    <a:gs pos="0">
                      <a:srgbClr val="01A5DB"/>
                    </a:gs>
                    <a:gs pos="74000">
                      <a:srgbClr val="0254A5">
                        <a:lumMod val="70000"/>
                      </a:srgbClr>
                    </a:gs>
                  </a:gsLst>
                  <a:lin ang="2700000" scaled="0"/>
                </a:gradFill>
                <a:latin typeface="微软雅黑" panose="020B0503020204020204" charset="-122"/>
                <a:ea typeface="微软雅黑" panose="020B0503020204020204" charset="-122"/>
              </a:defRPr>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r>
              <a:rPr lang="zh-CN" altLang="en-US" sz="2000" b="1" dirty="0"/>
              <a:t>超长期特别国债</a:t>
            </a:r>
            <a:r>
              <a:rPr lang="en-US" altLang="zh-CN" sz="2000" b="1" dirty="0"/>
              <a:t>17</a:t>
            </a:r>
            <a:r>
              <a:rPr lang="zh-CN" altLang="en-US" sz="2000" b="1" dirty="0"/>
              <a:t>个支持方向（涉及我省、我市</a:t>
            </a:r>
            <a:r>
              <a:rPr lang="en-US" altLang="zh-CN" sz="2000" b="1" dirty="0"/>
              <a:t>13</a:t>
            </a:r>
            <a:r>
              <a:rPr lang="zh-CN" altLang="en-US" sz="2000" b="1" dirty="0"/>
              <a:t>个，标蓝的不涉及我市）</a:t>
            </a:r>
          </a:p>
        </p:txBody>
      </p:sp>
      <p:sp>
        <p:nvSpPr>
          <p:cNvPr id="6" name="矩形: 圆角 5"/>
          <p:cNvSpPr/>
          <p:nvPr/>
        </p:nvSpPr>
        <p:spPr>
          <a:xfrm>
            <a:off x="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grpSp>
        <p:nvGrpSpPr>
          <p:cNvPr id="9" name="组合 8"/>
          <p:cNvGrpSpPr/>
          <p:nvPr/>
        </p:nvGrpSpPr>
        <p:grpSpPr>
          <a:xfrm>
            <a:off x="0" y="2764972"/>
            <a:ext cx="12235815" cy="1801945"/>
            <a:chOff x="0" y="2764972"/>
            <a:chExt cx="12235815" cy="1801945"/>
          </a:xfrm>
        </p:grpSpPr>
        <p:sp>
          <p:nvSpPr>
            <p:cNvPr id="7" name="object 3"/>
            <p:cNvSpPr/>
            <p:nvPr/>
          </p:nvSpPr>
          <p:spPr>
            <a:xfrm>
              <a:off x="0" y="2764972"/>
              <a:ext cx="12235815" cy="1661885"/>
            </a:xfrm>
            <a:prstGeom prst="rect">
              <a:avLst/>
            </a:prstGeom>
            <a:blipFill dpi="0" rotWithShape="1">
              <a:blip r:embed="rId4" cstate="print">
                <a:alphaModFix amt="86000"/>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a:blipFill>
          </p:spPr>
          <p:txBody>
            <a:bodyPr wrap="square" lIns="0" tIns="0" rIns="0" bIns="0"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pitchFamily="2" charset="-122"/>
                <a:ea typeface="+mn-ea"/>
                <a:cs typeface="+mn-cs"/>
              </a:endParaRPr>
            </a:p>
          </p:txBody>
        </p:sp>
        <p:sp>
          <p:nvSpPr>
            <p:cNvPr id="8" name="object 4"/>
            <p:cNvSpPr txBox="1"/>
            <p:nvPr/>
          </p:nvSpPr>
          <p:spPr>
            <a:xfrm>
              <a:off x="584200" y="3008627"/>
              <a:ext cx="11292162" cy="1558290"/>
            </a:xfrm>
            <a:prstGeom prst="rect">
              <a:avLst/>
            </a:prstGeom>
          </p:spPr>
          <p:txBody>
            <a:bodyPr vert="horz" wrap="square" lIns="0" tIns="1270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12700" marR="5080" lvl="0" indent="0" algn="just" defTabSz="914400" rtl="0" eaLnBrk="1" fontAlgn="auto" latinLnBrk="0" hangingPunct="1">
                <a:lnSpc>
                  <a:spcPct val="150000"/>
                </a:lnSpc>
                <a:spcBef>
                  <a:spcPts val="10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超长期国债优先支持今年年底前、特别是</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7</a:t>
              </a: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rPr>
                <a:t>月底前能开工的设备更新项目，要强化要素保障，加快手续办理，确保有政策即拿即报。关键是动作要快，快才能抓住机遇。</a:t>
              </a:r>
              <a:endParaRPr kumimoji="0"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5080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17" name="文本框 16"/>
          <p:cNvSpPr txBox="1"/>
          <p:nvPr/>
        </p:nvSpPr>
        <p:spPr>
          <a:xfrm>
            <a:off x="695325" y="949325"/>
            <a:ext cx="708469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lang="zh-CN" altLang="en-US" dirty="0"/>
              <a:t>强化项目论证</a:t>
            </a:r>
            <a:endParaRPr lang="zh-CN" dirty="0"/>
          </a:p>
        </p:txBody>
      </p:sp>
      <p:grpSp>
        <p:nvGrpSpPr>
          <p:cNvPr id="120" name="组合 119"/>
          <p:cNvGrpSpPr/>
          <p:nvPr/>
        </p:nvGrpSpPr>
        <p:grpSpPr>
          <a:xfrm>
            <a:off x="1245952" y="1845025"/>
            <a:ext cx="9881576" cy="1616710"/>
            <a:chOff x="1245952" y="1845025"/>
            <a:chExt cx="9881576" cy="1616710"/>
          </a:xfrm>
        </p:grpSpPr>
        <p:sp>
          <p:nvSpPr>
            <p:cNvPr id="2" name="文本框 1"/>
            <p:cNvSpPr txBox="1"/>
            <p:nvPr/>
          </p:nvSpPr>
          <p:spPr>
            <a:xfrm>
              <a:off x="3432884" y="2412706"/>
              <a:ext cx="7694644" cy="525657"/>
            </a:xfrm>
            <a:prstGeom prst="rect">
              <a:avLst/>
            </a:prstGeom>
            <a:noFill/>
          </p:spPr>
          <p:txBody>
            <a:bodyPr wrap="square">
              <a:spAutoFit/>
            </a:bodyPr>
            <a:lstStyle>
              <a:defPPr>
                <a:defRPr lang="zh-CN"/>
              </a:defPPr>
              <a:lvl1pPr algn="just">
                <a:lnSpc>
                  <a:spcPct val="110000"/>
                </a:lnSpc>
                <a:defRPr sz="2000">
                  <a:gradFill>
                    <a:gsLst>
                      <a:gs pos="0">
                        <a:srgbClr val="01A5DB"/>
                      </a:gs>
                      <a:gs pos="74000">
                        <a:srgbClr val="0254A5">
                          <a:lumMod val="70000"/>
                        </a:srgbClr>
                      </a:gs>
                    </a:gsLst>
                    <a:lin ang="2700000" scaled="0"/>
                  </a:gradFill>
                  <a:latin typeface="微软雅黑" panose="020B0503020204020204" charset="-122"/>
                  <a:ea typeface="微软雅黑" panose="020B0503020204020204" charset="-122"/>
                </a:defRPr>
              </a:lvl1pPr>
              <a:lvl2pPr>
                <a:defRPr sz="1900"/>
              </a:lvl2pPr>
              <a:lvl3pPr>
                <a:defRPr sz="1900"/>
              </a:lvl3pPr>
              <a:lvl4pPr>
                <a:defRPr sz="1900"/>
              </a:lvl4pPr>
              <a:lvl5pPr>
                <a:defRPr sz="1900"/>
              </a:lvl5pPr>
              <a:lvl6pPr>
                <a:defRPr sz="1900"/>
              </a:lvl6pPr>
              <a:lvl7pPr>
                <a:defRPr sz="1900"/>
              </a:lvl7pPr>
              <a:lvl8pPr>
                <a:defRPr sz="1900"/>
              </a:lvl8pPr>
              <a:lvl9pPr>
                <a:defRPr sz="1900"/>
              </a:lvl9pPr>
            </a:lstStyle>
            <a:p>
              <a:pPr>
                <a:lnSpc>
                  <a:spcPct val="130000"/>
                </a:lnSpc>
              </a:pPr>
              <a:r>
                <a:rPr lang="zh-CN" altLang="en-US" sz="2400" b="1" dirty="0">
                  <a:solidFill>
                    <a:srgbClr val="C00000"/>
                  </a:solidFill>
                </a:rPr>
                <a:t>充分论证项目的必要性、紧迫性和配套资金压力</a:t>
              </a:r>
              <a:endParaRPr lang="zh-CN" sz="2400" b="1" dirty="0">
                <a:solidFill>
                  <a:srgbClr val="C00000"/>
                </a:solidFill>
              </a:endParaRPr>
            </a:p>
          </p:txBody>
        </p:sp>
        <p:grpSp>
          <p:nvGrpSpPr>
            <p:cNvPr id="85" name="组合 84"/>
            <p:cNvGrpSpPr/>
            <p:nvPr/>
          </p:nvGrpSpPr>
          <p:grpSpPr>
            <a:xfrm>
              <a:off x="1245952" y="1845025"/>
              <a:ext cx="1879600" cy="1616710"/>
              <a:chOff x="4195763" y="211137"/>
              <a:chExt cx="1090613" cy="981075"/>
            </a:xfrm>
            <a:solidFill>
              <a:srgbClr val="424953"/>
            </a:solidFill>
          </p:grpSpPr>
          <p:sp>
            <p:nvSpPr>
              <p:cNvPr id="86" name="Freeform 202"/>
              <p:cNvSpPr/>
              <p:nvPr>
                <p:custDataLst>
                  <p:tags r:id="rId2"/>
                </p:custDataLst>
              </p:nvPr>
            </p:nvSpPr>
            <p:spPr bwMode="auto">
              <a:xfrm>
                <a:off x="4645026" y="900112"/>
                <a:ext cx="87313" cy="182563"/>
              </a:xfrm>
              <a:custGeom>
                <a:avLst/>
                <a:gdLst>
                  <a:gd name="T0" fmla="*/ 0 w 55"/>
                  <a:gd name="T1" fmla="*/ 0 h 115"/>
                  <a:gd name="T2" fmla="*/ 29 w 55"/>
                  <a:gd name="T3" fmla="*/ 115 h 115"/>
                  <a:gd name="T4" fmla="*/ 55 w 55"/>
                  <a:gd name="T5" fmla="*/ 114 h 115"/>
                  <a:gd name="T6" fmla="*/ 52 w 55"/>
                  <a:gd name="T7" fmla="*/ 0 h 115"/>
                  <a:gd name="T8" fmla="*/ 0 w 55"/>
                  <a:gd name="T9" fmla="*/ 0 h 115"/>
                </a:gdLst>
                <a:ahLst/>
                <a:cxnLst>
                  <a:cxn ang="0">
                    <a:pos x="T0" y="T1"/>
                  </a:cxn>
                  <a:cxn ang="0">
                    <a:pos x="T2" y="T3"/>
                  </a:cxn>
                  <a:cxn ang="0">
                    <a:pos x="T4" y="T5"/>
                  </a:cxn>
                  <a:cxn ang="0">
                    <a:pos x="T6" y="T7"/>
                  </a:cxn>
                  <a:cxn ang="0">
                    <a:pos x="T8" y="T9"/>
                  </a:cxn>
                </a:cxnLst>
                <a:rect l="0" t="0" r="r" b="b"/>
                <a:pathLst>
                  <a:path w="55" h="115">
                    <a:moveTo>
                      <a:pt x="0" y="0"/>
                    </a:moveTo>
                    <a:lnTo>
                      <a:pt x="29" y="115"/>
                    </a:lnTo>
                    <a:lnTo>
                      <a:pt x="55" y="114"/>
                    </a:lnTo>
                    <a:lnTo>
                      <a:pt x="52" y="0"/>
                    </a:lnTo>
                    <a:lnTo>
                      <a:pt x="0" y="0"/>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87" name="Freeform 203"/>
              <p:cNvSpPr>
                <a:spLocks noEditPoints="1"/>
              </p:cNvSpPr>
              <p:nvPr>
                <p:custDataLst>
                  <p:tags r:id="rId3"/>
                </p:custDataLst>
              </p:nvPr>
            </p:nvSpPr>
            <p:spPr bwMode="auto">
              <a:xfrm>
                <a:off x="4549776" y="555625"/>
                <a:ext cx="352425" cy="168275"/>
              </a:xfrm>
              <a:custGeom>
                <a:avLst/>
                <a:gdLst>
                  <a:gd name="T0" fmla="*/ 200 w 202"/>
                  <a:gd name="T1" fmla="*/ 95 h 96"/>
                  <a:gd name="T2" fmla="*/ 201 w 202"/>
                  <a:gd name="T3" fmla="*/ 31 h 96"/>
                  <a:gd name="T4" fmla="*/ 146 w 202"/>
                  <a:gd name="T5" fmla="*/ 4 h 96"/>
                  <a:gd name="T6" fmla="*/ 143 w 202"/>
                  <a:gd name="T7" fmla="*/ 5 h 96"/>
                  <a:gd name="T8" fmla="*/ 130 w 202"/>
                  <a:gd name="T9" fmla="*/ 64 h 96"/>
                  <a:gd name="T10" fmla="*/ 125 w 202"/>
                  <a:gd name="T11" fmla="*/ 21 h 96"/>
                  <a:gd name="T12" fmla="*/ 126 w 202"/>
                  <a:gd name="T13" fmla="*/ 16 h 96"/>
                  <a:gd name="T14" fmla="*/ 123 w 202"/>
                  <a:gd name="T15" fmla="*/ 10 h 96"/>
                  <a:gd name="T16" fmla="*/ 116 w 202"/>
                  <a:gd name="T17" fmla="*/ 11 h 96"/>
                  <a:gd name="T18" fmla="*/ 113 w 202"/>
                  <a:gd name="T19" fmla="*/ 16 h 96"/>
                  <a:gd name="T20" fmla="*/ 115 w 202"/>
                  <a:gd name="T21" fmla="*/ 20 h 96"/>
                  <a:gd name="T22" fmla="*/ 109 w 202"/>
                  <a:gd name="T23" fmla="*/ 61 h 96"/>
                  <a:gd name="T24" fmla="*/ 109 w 202"/>
                  <a:gd name="T25" fmla="*/ 63 h 96"/>
                  <a:gd name="T26" fmla="*/ 92 w 202"/>
                  <a:gd name="T27" fmla="*/ 4 h 96"/>
                  <a:gd name="T28" fmla="*/ 90 w 202"/>
                  <a:gd name="T29" fmla="*/ 4 h 96"/>
                  <a:gd name="T30" fmla="*/ 31 w 202"/>
                  <a:gd name="T31" fmla="*/ 34 h 96"/>
                  <a:gd name="T32" fmla="*/ 12 w 202"/>
                  <a:gd name="T33" fmla="*/ 57 h 96"/>
                  <a:gd name="T34" fmla="*/ 15 w 202"/>
                  <a:gd name="T35" fmla="*/ 92 h 96"/>
                  <a:gd name="T36" fmla="*/ 61 w 202"/>
                  <a:gd name="T37" fmla="*/ 87 h 96"/>
                  <a:gd name="T38" fmla="*/ 62 w 202"/>
                  <a:gd name="T39" fmla="*/ 95 h 96"/>
                  <a:gd name="T40" fmla="*/ 73 w 202"/>
                  <a:gd name="T41" fmla="*/ 95 h 96"/>
                  <a:gd name="T42" fmla="*/ 69 w 202"/>
                  <a:gd name="T43" fmla="*/ 63 h 96"/>
                  <a:gd name="T44" fmla="*/ 114 w 202"/>
                  <a:gd name="T45" fmla="*/ 82 h 96"/>
                  <a:gd name="T46" fmla="*/ 160 w 202"/>
                  <a:gd name="T47" fmla="*/ 84 h 96"/>
                  <a:gd name="T48" fmla="*/ 160 w 202"/>
                  <a:gd name="T49" fmla="*/ 95 h 96"/>
                  <a:gd name="T50" fmla="*/ 172 w 202"/>
                  <a:gd name="T51" fmla="*/ 95 h 96"/>
                  <a:gd name="T52" fmla="*/ 175 w 202"/>
                  <a:gd name="T53" fmla="*/ 55 h 96"/>
                  <a:gd name="T54" fmla="*/ 175 w 202"/>
                  <a:gd name="T55" fmla="*/ 55 h 96"/>
                  <a:gd name="T56" fmla="*/ 176 w 202"/>
                  <a:gd name="T57" fmla="*/ 54 h 96"/>
                  <a:gd name="T58" fmla="*/ 176 w 202"/>
                  <a:gd name="T59" fmla="*/ 95 h 96"/>
                  <a:gd name="T60" fmla="*/ 200 w 202"/>
                  <a:gd name="T61" fmla="*/ 95 h 96"/>
                  <a:gd name="T62" fmla="*/ 38 w 202"/>
                  <a:gd name="T63" fmla="*/ 70 h 96"/>
                  <a:gd name="T64" fmla="*/ 56 w 202"/>
                  <a:gd name="T65" fmla="*/ 51 h 96"/>
                  <a:gd name="T66" fmla="*/ 59 w 202"/>
                  <a:gd name="T67" fmla="*/ 54 h 96"/>
                  <a:gd name="T68" fmla="*/ 59 w 202"/>
                  <a:gd name="T69" fmla="*/ 54 h 96"/>
                  <a:gd name="T70" fmla="*/ 61 w 202"/>
                  <a:gd name="T71" fmla="*/ 87 h 96"/>
                  <a:gd name="T72" fmla="*/ 38 w 202"/>
                  <a:gd name="T73" fmla="*/ 7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96">
                    <a:moveTo>
                      <a:pt x="200" y="95"/>
                    </a:moveTo>
                    <a:cubicBezTo>
                      <a:pt x="201" y="66"/>
                      <a:pt x="202" y="36"/>
                      <a:pt x="201" y="31"/>
                    </a:cubicBezTo>
                    <a:cubicBezTo>
                      <a:pt x="200" y="26"/>
                      <a:pt x="172" y="0"/>
                      <a:pt x="146" y="4"/>
                    </a:cubicBezTo>
                    <a:cubicBezTo>
                      <a:pt x="147" y="4"/>
                      <a:pt x="145" y="4"/>
                      <a:pt x="143" y="5"/>
                    </a:cubicBezTo>
                    <a:cubicBezTo>
                      <a:pt x="130" y="64"/>
                      <a:pt x="130" y="64"/>
                      <a:pt x="130" y="64"/>
                    </a:cubicBezTo>
                    <a:cubicBezTo>
                      <a:pt x="125" y="21"/>
                      <a:pt x="125" y="21"/>
                      <a:pt x="125" y="21"/>
                    </a:cubicBezTo>
                    <a:cubicBezTo>
                      <a:pt x="126" y="16"/>
                      <a:pt x="126" y="16"/>
                      <a:pt x="126" y="16"/>
                    </a:cubicBezTo>
                    <a:cubicBezTo>
                      <a:pt x="123" y="10"/>
                      <a:pt x="123" y="10"/>
                      <a:pt x="123" y="10"/>
                    </a:cubicBezTo>
                    <a:cubicBezTo>
                      <a:pt x="116" y="11"/>
                      <a:pt x="116" y="11"/>
                      <a:pt x="116" y="11"/>
                    </a:cubicBezTo>
                    <a:cubicBezTo>
                      <a:pt x="113" y="16"/>
                      <a:pt x="113" y="16"/>
                      <a:pt x="113" y="16"/>
                    </a:cubicBezTo>
                    <a:cubicBezTo>
                      <a:pt x="115" y="20"/>
                      <a:pt x="115" y="20"/>
                      <a:pt x="115" y="20"/>
                    </a:cubicBezTo>
                    <a:cubicBezTo>
                      <a:pt x="109" y="61"/>
                      <a:pt x="109" y="61"/>
                      <a:pt x="109" y="61"/>
                    </a:cubicBezTo>
                    <a:cubicBezTo>
                      <a:pt x="109" y="63"/>
                      <a:pt x="109" y="63"/>
                      <a:pt x="109" y="63"/>
                    </a:cubicBezTo>
                    <a:cubicBezTo>
                      <a:pt x="92" y="4"/>
                      <a:pt x="92" y="4"/>
                      <a:pt x="92" y="4"/>
                    </a:cubicBezTo>
                    <a:cubicBezTo>
                      <a:pt x="92" y="3"/>
                      <a:pt x="91" y="3"/>
                      <a:pt x="90" y="4"/>
                    </a:cubicBezTo>
                    <a:cubicBezTo>
                      <a:pt x="64" y="7"/>
                      <a:pt x="46" y="8"/>
                      <a:pt x="31" y="34"/>
                    </a:cubicBezTo>
                    <a:cubicBezTo>
                      <a:pt x="22" y="43"/>
                      <a:pt x="20" y="49"/>
                      <a:pt x="12" y="57"/>
                    </a:cubicBezTo>
                    <a:cubicBezTo>
                      <a:pt x="0" y="73"/>
                      <a:pt x="8" y="77"/>
                      <a:pt x="15" y="92"/>
                    </a:cubicBezTo>
                    <a:cubicBezTo>
                      <a:pt x="23" y="96"/>
                      <a:pt x="56" y="88"/>
                      <a:pt x="61" y="87"/>
                    </a:cubicBezTo>
                    <a:cubicBezTo>
                      <a:pt x="62" y="95"/>
                      <a:pt x="62" y="95"/>
                      <a:pt x="62" y="95"/>
                    </a:cubicBezTo>
                    <a:cubicBezTo>
                      <a:pt x="73" y="95"/>
                      <a:pt x="73" y="95"/>
                      <a:pt x="73" y="95"/>
                    </a:cubicBezTo>
                    <a:cubicBezTo>
                      <a:pt x="69" y="63"/>
                      <a:pt x="69" y="63"/>
                      <a:pt x="69" y="63"/>
                    </a:cubicBezTo>
                    <a:cubicBezTo>
                      <a:pt x="69" y="63"/>
                      <a:pt x="87" y="77"/>
                      <a:pt x="114" y="82"/>
                    </a:cubicBezTo>
                    <a:cubicBezTo>
                      <a:pt x="141" y="86"/>
                      <a:pt x="160" y="84"/>
                      <a:pt x="160" y="84"/>
                    </a:cubicBezTo>
                    <a:cubicBezTo>
                      <a:pt x="160" y="95"/>
                      <a:pt x="160" y="95"/>
                      <a:pt x="160" y="95"/>
                    </a:cubicBezTo>
                    <a:cubicBezTo>
                      <a:pt x="172" y="95"/>
                      <a:pt x="172" y="95"/>
                      <a:pt x="172" y="95"/>
                    </a:cubicBezTo>
                    <a:cubicBezTo>
                      <a:pt x="175" y="55"/>
                      <a:pt x="175" y="55"/>
                      <a:pt x="175" y="55"/>
                    </a:cubicBezTo>
                    <a:cubicBezTo>
                      <a:pt x="175" y="55"/>
                      <a:pt x="175" y="55"/>
                      <a:pt x="175" y="55"/>
                    </a:cubicBezTo>
                    <a:cubicBezTo>
                      <a:pt x="176" y="53"/>
                      <a:pt x="175" y="55"/>
                      <a:pt x="176" y="54"/>
                    </a:cubicBezTo>
                    <a:cubicBezTo>
                      <a:pt x="177" y="52"/>
                      <a:pt x="177" y="72"/>
                      <a:pt x="176" y="95"/>
                    </a:cubicBezTo>
                    <a:lnTo>
                      <a:pt x="200" y="95"/>
                    </a:lnTo>
                    <a:close/>
                    <a:moveTo>
                      <a:pt x="38" y="70"/>
                    </a:moveTo>
                    <a:cubicBezTo>
                      <a:pt x="48" y="59"/>
                      <a:pt x="55" y="50"/>
                      <a:pt x="56" y="51"/>
                    </a:cubicBezTo>
                    <a:cubicBezTo>
                      <a:pt x="57" y="52"/>
                      <a:pt x="58" y="53"/>
                      <a:pt x="59" y="54"/>
                    </a:cubicBezTo>
                    <a:cubicBezTo>
                      <a:pt x="59" y="54"/>
                      <a:pt x="59" y="54"/>
                      <a:pt x="59" y="54"/>
                    </a:cubicBezTo>
                    <a:cubicBezTo>
                      <a:pt x="61" y="87"/>
                      <a:pt x="61" y="87"/>
                      <a:pt x="61" y="87"/>
                    </a:cubicBezTo>
                    <a:cubicBezTo>
                      <a:pt x="46" y="79"/>
                      <a:pt x="47" y="81"/>
                      <a:pt x="38" y="70"/>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88" name="Freeform 204"/>
              <p:cNvSpPr/>
              <p:nvPr>
                <p:custDataLst>
                  <p:tags r:id="rId4"/>
                </p:custDataLst>
              </p:nvPr>
            </p:nvSpPr>
            <p:spPr bwMode="auto">
              <a:xfrm>
                <a:off x="4776788" y="900112"/>
                <a:ext cx="90488" cy="182563"/>
              </a:xfrm>
              <a:custGeom>
                <a:avLst/>
                <a:gdLst>
                  <a:gd name="T0" fmla="*/ 0 w 57"/>
                  <a:gd name="T1" fmla="*/ 115 h 115"/>
                  <a:gd name="T2" fmla="*/ 25 w 57"/>
                  <a:gd name="T3" fmla="*/ 115 h 115"/>
                  <a:gd name="T4" fmla="*/ 57 w 57"/>
                  <a:gd name="T5" fmla="*/ 0 h 115"/>
                  <a:gd name="T6" fmla="*/ 4 w 57"/>
                  <a:gd name="T7" fmla="*/ 0 h 115"/>
                  <a:gd name="T8" fmla="*/ 0 w 57"/>
                  <a:gd name="T9" fmla="*/ 115 h 115"/>
                </a:gdLst>
                <a:ahLst/>
                <a:cxnLst>
                  <a:cxn ang="0">
                    <a:pos x="T0" y="T1"/>
                  </a:cxn>
                  <a:cxn ang="0">
                    <a:pos x="T2" y="T3"/>
                  </a:cxn>
                  <a:cxn ang="0">
                    <a:pos x="T4" y="T5"/>
                  </a:cxn>
                  <a:cxn ang="0">
                    <a:pos x="T6" y="T7"/>
                  </a:cxn>
                  <a:cxn ang="0">
                    <a:pos x="T8" y="T9"/>
                  </a:cxn>
                </a:cxnLst>
                <a:rect l="0" t="0" r="r" b="b"/>
                <a:pathLst>
                  <a:path w="57" h="115">
                    <a:moveTo>
                      <a:pt x="0" y="115"/>
                    </a:moveTo>
                    <a:lnTo>
                      <a:pt x="25" y="115"/>
                    </a:lnTo>
                    <a:lnTo>
                      <a:pt x="57" y="0"/>
                    </a:lnTo>
                    <a:lnTo>
                      <a:pt x="4" y="0"/>
                    </a:lnTo>
                    <a:lnTo>
                      <a:pt x="0" y="115"/>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89" name="Freeform 206"/>
              <p:cNvSpPr/>
              <p:nvPr>
                <p:custDataLst>
                  <p:tags r:id="rId5"/>
                </p:custDataLst>
              </p:nvPr>
            </p:nvSpPr>
            <p:spPr bwMode="auto">
              <a:xfrm>
                <a:off x="4687888" y="368300"/>
                <a:ext cx="138113" cy="195263"/>
              </a:xfrm>
              <a:custGeom>
                <a:avLst/>
                <a:gdLst>
                  <a:gd name="T0" fmla="*/ 3 w 79"/>
                  <a:gd name="T1" fmla="*/ 53 h 112"/>
                  <a:gd name="T2" fmla="*/ 0 w 79"/>
                  <a:gd name="T3" fmla="*/ 65 h 112"/>
                  <a:gd name="T4" fmla="*/ 3 w 79"/>
                  <a:gd name="T5" fmla="*/ 78 h 112"/>
                  <a:gd name="T6" fmla="*/ 6 w 79"/>
                  <a:gd name="T7" fmla="*/ 75 h 112"/>
                  <a:gd name="T8" fmla="*/ 40 w 79"/>
                  <a:gd name="T9" fmla="*/ 112 h 112"/>
                  <a:gd name="T10" fmla="*/ 73 w 79"/>
                  <a:gd name="T11" fmla="*/ 74 h 112"/>
                  <a:gd name="T12" fmla="*/ 76 w 79"/>
                  <a:gd name="T13" fmla="*/ 78 h 112"/>
                  <a:gd name="T14" fmla="*/ 79 w 79"/>
                  <a:gd name="T15" fmla="*/ 65 h 112"/>
                  <a:gd name="T16" fmla="*/ 76 w 79"/>
                  <a:gd name="T17" fmla="*/ 52 h 112"/>
                  <a:gd name="T18" fmla="*/ 75 w 79"/>
                  <a:gd name="T19" fmla="*/ 53 h 112"/>
                  <a:gd name="T20" fmla="*/ 75 w 79"/>
                  <a:gd name="T21" fmla="*/ 42 h 112"/>
                  <a:gd name="T22" fmla="*/ 46 w 79"/>
                  <a:gd name="T23" fmla="*/ 35 h 112"/>
                  <a:gd name="T24" fmla="*/ 50 w 79"/>
                  <a:gd name="T25" fmla="*/ 37 h 112"/>
                  <a:gd name="T26" fmla="*/ 78 w 79"/>
                  <a:gd name="T27" fmla="*/ 27 h 112"/>
                  <a:gd name="T28" fmla="*/ 14 w 79"/>
                  <a:gd name="T29" fmla="*/ 21 h 112"/>
                  <a:gd name="T30" fmla="*/ 2 w 79"/>
                  <a:gd name="T31" fmla="*/ 29 h 112"/>
                  <a:gd name="T32" fmla="*/ 10 w 79"/>
                  <a:gd name="T33" fmla="*/ 29 h 112"/>
                  <a:gd name="T34" fmla="*/ 4 w 79"/>
                  <a:gd name="T35" fmla="*/ 47 h 112"/>
                  <a:gd name="T36" fmla="*/ 4 w 79"/>
                  <a:gd name="T37" fmla="*/ 53 h 112"/>
                  <a:gd name="T38" fmla="*/ 3 w 79"/>
                  <a:gd name="T39"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112">
                    <a:moveTo>
                      <a:pt x="3" y="53"/>
                    </a:moveTo>
                    <a:cubicBezTo>
                      <a:pt x="2" y="53"/>
                      <a:pt x="0" y="58"/>
                      <a:pt x="0" y="65"/>
                    </a:cubicBezTo>
                    <a:cubicBezTo>
                      <a:pt x="0" y="73"/>
                      <a:pt x="2" y="78"/>
                      <a:pt x="3" y="78"/>
                    </a:cubicBezTo>
                    <a:cubicBezTo>
                      <a:pt x="4" y="78"/>
                      <a:pt x="5" y="77"/>
                      <a:pt x="6" y="75"/>
                    </a:cubicBezTo>
                    <a:cubicBezTo>
                      <a:pt x="11" y="96"/>
                      <a:pt x="30" y="112"/>
                      <a:pt x="40" y="112"/>
                    </a:cubicBezTo>
                    <a:cubicBezTo>
                      <a:pt x="53" y="112"/>
                      <a:pt x="71" y="97"/>
                      <a:pt x="73" y="74"/>
                    </a:cubicBezTo>
                    <a:cubicBezTo>
                      <a:pt x="74" y="76"/>
                      <a:pt x="75" y="78"/>
                      <a:pt x="76" y="78"/>
                    </a:cubicBezTo>
                    <a:cubicBezTo>
                      <a:pt x="77" y="78"/>
                      <a:pt x="79" y="72"/>
                      <a:pt x="79" y="65"/>
                    </a:cubicBezTo>
                    <a:cubicBezTo>
                      <a:pt x="79" y="58"/>
                      <a:pt x="77" y="52"/>
                      <a:pt x="76" y="52"/>
                    </a:cubicBezTo>
                    <a:cubicBezTo>
                      <a:pt x="75" y="52"/>
                      <a:pt x="75" y="52"/>
                      <a:pt x="75" y="53"/>
                    </a:cubicBezTo>
                    <a:cubicBezTo>
                      <a:pt x="75" y="50"/>
                      <a:pt x="75" y="46"/>
                      <a:pt x="75" y="42"/>
                    </a:cubicBezTo>
                    <a:cubicBezTo>
                      <a:pt x="69" y="47"/>
                      <a:pt x="58" y="40"/>
                      <a:pt x="46" y="35"/>
                    </a:cubicBezTo>
                    <a:cubicBezTo>
                      <a:pt x="47" y="35"/>
                      <a:pt x="49" y="36"/>
                      <a:pt x="50" y="37"/>
                    </a:cubicBezTo>
                    <a:cubicBezTo>
                      <a:pt x="70" y="47"/>
                      <a:pt x="78" y="27"/>
                      <a:pt x="78" y="27"/>
                    </a:cubicBezTo>
                    <a:cubicBezTo>
                      <a:pt x="78" y="27"/>
                      <a:pt x="53" y="0"/>
                      <a:pt x="14" y="21"/>
                    </a:cubicBezTo>
                    <a:cubicBezTo>
                      <a:pt x="11" y="22"/>
                      <a:pt x="6" y="27"/>
                      <a:pt x="2" y="29"/>
                    </a:cubicBezTo>
                    <a:cubicBezTo>
                      <a:pt x="2" y="29"/>
                      <a:pt x="5" y="29"/>
                      <a:pt x="10" y="29"/>
                    </a:cubicBezTo>
                    <a:cubicBezTo>
                      <a:pt x="6" y="31"/>
                      <a:pt x="3" y="37"/>
                      <a:pt x="4" y="47"/>
                    </a:cubicBezTo>
                    <a:cubicBezTo>
                      <a:pt x="4" y="48"/>
                      <a:pt x="4" y="51"/>
                      <a:pt x="4" y="53"/>
                    </a:cubicBezTo>
                    <a:cubicBezTo>
                      <a:pt x="4" y="53"/>
                      <a:pt x="4" y="53"/>
                      <a:pt x="3" y="53"/>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0" name="Freeform 207"/>
              <p:cNvSpPr/>
              <p:nvPr>
                <p:custDataLst>
                  <p:tags r:id="rId6"/>
                </p:custDataLst>
              </p:nvPr>
            </p:nvSpPr>
            <p:spPr bwMode="auto">
              <a:xfrm>
                <a:off x="4652963" y="1087437"/>
                <a:ext cx="74613" cy="28575"/>
              </a:xfrm>
              <a:custGeom>
                <a:avLst/>
                <a:gdLst>
                  <a:gd name="T0" fmla="*/ 22 w 43"/>
                  <a:gd name="T1" fmla="*/ 0 h 16"/>
                  <a:gd name="T2" fmla="*/ 15 w 43"/>
                  <a:gd name="T3" fmla="*/ 15 h 16"/>
                  <a:gd name="T4" fmla="*/ 35 w 43"/>
                  <a:gd name="T5" fmla="*/ 9 h 16"/>
                  <a:gd name="T6" fmla="*/ 37 w 43"/>
                  <a:gd name="T7" fmla="*/ 9 h 16"/>
                  <a:gd name="T8" fmla="*/ 42 w 43"/>
                  <a:gd name="T9" fmla="*/ 8 h 16"/>
                  <a:gd name="T10" fmla="*/ 42 w 43"/>
                  <a:gd name="T11" fmla="*/ 1 h 16"/>
                  <a:gd name="T12" fmla="*/ 43 w 43"/>
                  <a:gd name="T13" fmla="*/ 0 h 16"/>
                  <a:gd name="T14" fmla="*/ 22 w 4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6">
                    <a:moveTo>
                      <a:pt x="22" y="0"/>
                    </a:moveTo>
                    <a:cubicBezTo>
                      <a:pt x="22" y="0"/>
                      <a:pt x="0" y="14"/>
                      <a:pt x="15" y="15"/>
                    </a:cubicBezTo>
                    <a:cubicBezTo>
                      <a:pt x="24" y="16"/>
                      <a:pt x="30" y="13"/>
                      <a:pt x="35" y="9"/>
                    </a:cubicBezTo>
                    <a:cubicBezTo>
                      <a:pt x="37" y="7"/>
                      <a:pt x="37" y="9"/>
                      <a:pt x="37" y="9"/>
                    </a:cubicBezTo>
                    <a:cubicBezTo>
                      <a:pt x="38" y="9"/>
                      <a:pt x="41" y="9"/>
                      <a:pt x="42" y="8"/>
                    </a:cubicBezTo>
                    <a:cubicBezTo>
                      <a:pt x="43" y="3"/>
                      <a:pt x="42" y="1"/>
                      <a:pt x="42" y="1"/>
                    </a:cubicBezTo>
                    <a:cubicBezTo>
                      <a:pt x="43" y="0"/>
                      <a:pt x="43" y="0"/>
                      <a:pt x="43" y="0"/>
                    </a:cubicBez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1" name="Freeform 208"/>
              <p:cNvSpPr/>
              <p:nvPr>
                <p:custDataLst>
                  <p:tags r:id="rId7"/>
                </p:custDataLst>
              </p:nvPr>
            </p:nvSpPr>
            <p:spPr bwMode="auto">
              <a:xfrm>
                <a:off x="4779963" y="1087437"/>
                <a:ext cx="74613" cy="28575"/>
              </a:xfrm>
              <a:custGeom>
                <a:avLst/>
                <a:gdLst>
                  <a:gd name="T0" fmla="*/ 21 w 43"/>
                  <a:gd name="T1" fmla="*/ 0 h 16"/>
                  <a:gd name="T2" fmla="*/ 0 w 43"/>
                  <a:gd name="T3" fmla="*/ 0 h 16"/>
                  <a:gd name="T4" fmla="*/ 1 w 43"/>
                  <a:gd name="T5" fmla="*/ 1 h 16"/>
                  <a:gd name="T6" fmla="*/ 1 w 43"/>
                  <a:gd name="T7" fmla="*/ 8 h 16"/>
                  <a:gd name="T8" fmla="*/ 6 w 43"/>
                  <a:gd name="T9" fmla="*/ 9 h 16"/>
                  <a:gd name="T10" fmla="*/ 8 w 43"/>
                  <a:gd name="T11" fmla="*/ 9 h 16"/>
                  <a:gd name="T12" fmla="*/ 28 w 43"/>
                  <a:gd name="T13" fmla="*/ 15 h 16"/>
                  <a:gd name="T14" fmla="*/ 21 w 4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6">
                    <a:moveTo>
                      <a:pt x="21" y="0"/>
                    </a:moveTo>
                    <a:cubicBezTo>
                      <a:pt x="0" y="0"/>
                      <a:pt x="0" y="0"/>
                      <a:pt x="0" y="0"/>
                    </a:cubicBezTo>
                    <a:cubicBezTo>
                      <a:pt x="1" y="1"/>
                      <a:pt x="1" y="1"/>
                      <a:pt x="1" y="1"/>
                    </a:cubicBezTo>
                    <a:cubicBezTo>
                      <a:pt x="1" y="1"/>
                      <a:pt x="0" y="3"/>
                      <a:pt x="1" y="8"/>
                    </a:cubicBezTo>
                    <a:cubicBezTo>
                      <a:pt x="2" y="9"/>
                      <a:pt x="5" y="9"/>
                      <a:pt x="6" y="9"/>
                    </a:cubicBezTo>
                    <a:cubicBezTo>
                      <a:pt x="7" y="9"/>
                      <a:pt x="6" y="7"/>
                      <a:pt x="8" y="9"/>
                    </a:cubicBezTo>
                    <a:cubicBezTo>
                      <a:pt x="14" y="13"/>
                      <a:pt x="19" y="16"/>
                      <a:pt x="28" y="15"/>
                    </a:cubicBezTo>
                    <a:cubicBezTo>
                      <a:pt x="43" y="14"/>
                      <a:pt x="21" y="0"/>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2" name="Freeform 209"/>
              <p:cNvSpPr>
                <a:spLocks noEditPoints="1"/>
              </p:cNvSpPr>
              <p:nvPr>
                <p:custDataLst>
                  <p:tags r:id="rId8"/>
                </p:custDataLst>
              </p:nvPr>
            </p:nvSpPr>
            <p:spPr bwMode="auto">
              <a:xfrm>
                <a:off x="4460876" y="211137"/>
                <a:ext cx="228600" cy="200025"/>
              </a:xfrm>
              <a:custGeom>
                <a:avLst/>
                <a:gdLst>
                  <a:gd name="T0" fmla="*/ 33 w 131"/>
                  <a:gd name="T1" fmla="*/ 98 h 115"/>
                  <a:gd name="T2" fmla="*/ 67 w 131"/>
                  <a:gd name="T3" fmla="*/ 98 h 115"/>
                  <a:gd name="T4" fmla="*/ 98 w 131"/>
                  <a:gd name="T5" fmla="*/ 115 h 115"/>
                  <a:gd name="T6" fmla="*/ 92 w 131"/>
                  <a:gd name="T7" fmla="*/ 98 h 115"/>
                  <a:gd name="T8" fmla="*/ 98 w 131"/>
                  <a:gd name="T9" fmla="*/ 98 h 115"/>
                  <a:gd name="T10" fmla="*/ 131 w 131"/>
                  <a:gd name="T11" fmla="*/ 65 h 115"/>
                  <a:gd name="T12" fmla="*/ 131 w 131"/>
                  <a:gd name="T13" fmla="*/ 33 h 115"/>
                  <a:gd name="T14" fmla="*/ 98 w 131"/>
                  <a:gd name="T15" fmla="*/ 0 h 115"/>
                  <a:gd name="T16" fmla="*/ 33 w 131"/>
                  <a:gd name="T17" fmla="*/ 0 h 115"/>
                  <a:gd name="T18" fmla="*/ 0 w 131"/>
                  <a:gd name="T19" fmla="*/ 33 h 115"/>
                  <a:gd name="T20" fmla="*/ 0 w 131"/>
                  <a:gd name="T21" fmla="*/ 65 h 115"/>
                  <a:gd name="T22" fmla="*/ 33 w 131"/>
                  <a:gd name="T23" fmla="*/ 98 h 115"/>
                  <a:gd name="T24" fmla="*/ 24 w 131"/>
                  <a:gd name="T25" fmla="*/ 31 h 115"/>
                  <a:gd name="T26" fmla="*/ 108 w 131"/>
                  <a:gd name="T27" fmla="*/ 31 h 115"/>
                  <a:gd name="T28" fmla="*/ 111 w 131"/>
                  <a:gd name="T29" fmla="*/ 34 h 115"/>
                  <a:gd name="T30" fmla="*/ 108 w 131"/>
                  <a:gd name="T31" fmla="*/ 36 h 115"/>
                  <a:gd name="T32" fmla="*/ 24 w 131"/>
                  <a:gd name="T33" fmla="*/ 36 h 115"/>
                  <a:gd name="T34" fmla="*/ 22 w 131"/>
                  <a:gd name="T35" fmla="*/ 34 h 115"/>
                  <a:gd name="T36" fmla="*/ 24 w 131"/>
                  <a:gd name="T37" fmla="*/ 31 h 115"/>
                  <a:gd name="T38" fmla="*/ 24 w 131"/>
                  <a:gd name="T39" fmla="*/ 48 h 115"/>
                  <a:gd name="T40" fmla="*/ 108 w 131"/>
                  <a:gd name="T41" fmla="*/ 48 h 115"/>
                  <a:gd name="T42" fmla="*/ 111 w 131"/>
                  <a:gd name="T43" fmla="*/ 51 h 115"/>
                  <a:gd name="T44" fmla="*/ 108 w 131"/>
                  <a:gd name="T45" fmla="*/ 53 h 115"/>
                  <a:gd name="T46" fmla="*/ 24 w 131"/>
                  <a:gd name="T47" fmla="*/ 53 h 115"/>
                  <a:gd name="T48" fmla="*/ 22 w 131"/>
                  <a:gd name="T49" fmla="*/ 51 h 115"/>
                  <a:gd name="T50" fmla="*/ 24 w 131"/>
                  <a:gd name="T51" fmla="*/ 48 h 115"/>
                  <a:gd name="T52" fmla="*/ 24 w 131"/>
                  <a:gd name="T53" fmla="*/ 67 h 115"/>
                  <a:gd name="T54" fmla="*/ 77 w 131"/>
                  <a:gd name="T55" fmla="*/ 67 h 115"/>
                  <a:gd name="T56" fmla="*/ 79 w 131"/>
                  <a:gd name="T57" fmla="*/ 69 h 115"/>
                  <a:gd name="T58" fmla="*/ 77 w 131"/>
                  <a:gd name="T59" fmla="*/ 71 h 115"/>
                  <a:gd name="T60" fmla="*/ 24 w 131"/>
                  <a:gd name="T61" fmla="*/ 71 h 115"/>
                  <a:gd name="T62" fmla="*/ 22 w 131"/>
                  <a:gd name="T63" fmla="*/ 69 h 115"/>
                  <a:gd name="T64" fmla="*/ 24 w 131"/>
                  <a:gd name="T65"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 h="115">
                    <a:moveTo>
                      <a:pt x="33" y="98"/>
                    </a:moveTo>
                    <a:cubicBezTo>
                      <a:pt x="67" y="98"/>
                      <a:pt x="67" y="98"/>
                      <a:pt x="67" y="98"/>
                    </a:cubicBezTo>
                    <a:cubicBezTo>
                      <a:pt x="98" y="115"/>
                      <a:pt x="98" y="115"/>
                      <a:pt x="98" y="115"/>
                    </a:cubicBezTo>
                    <a:cubicBezTo>
                      <a:pt x="92" y="98"/>
                      <a:pt x="92" y="98"/>
                      <a:pt x="92" y="98"/>
                    </a:cubicBezTo>
                    <a:cubicBezTo>
                      <a:pt x="98" y="98"/>
                      <a:pt x="98" y="98"/>
                      <a:pt x="98" y="98"/>
                    </a:cubicBezTo>
                    <a:cubicBezTo>
                      <a:pt x="116" y="98"/>
                      <a:pt x="131" y="83"/>
                      <a:pt x="131" y="65"/>
                    </a:cubicBezTo>
                    <a:cubicBezTo>
                      <a:pt x="131" y="33"/>
                      <a:pt x="131" y="33"/>
                      <a:pt x="131" y="33"/>
                    </a:cubicBezTo>
                    <a:cubicBezTo>
                      <a:pt x="131" y="15"/>
                      <a:pt x="116" y="0"/>
                      <a:pt x="98" y="0"/>
                    </a:cubicBezTo>
                    <a:cubicBezTo>
                      <a:pt x="33" y="0"/>
                      <a:pt x="33" y="0"/>
                      <a:pt x="33" y="0"/>
                    </a:cubicBezTo>
                    <a:cubicBezTo>
                      <a:pt x="14" y="0"/>
                      <a:pt x="0" y="15"/>
                      <a:pt x="0" y="33"/>
                    </a:cubicBezTo>
                    <a:cubicBezTo>
                      <a:pt x="0" y="65"/>
                      <a:pt x="0" y="65"/>
                      <a:pt x="0" y="65"/>
                    </a:cubicBezTo>
                    <a:cubicBezTo>
                      <a:pt x="0" y="83"/>
                      <a:pt x="14" y="98"/>
                      <a:pt x="33" y="98"/>
                    </a:cubicBezTo>
                    <a:close/>
                    <a:moveTo>
                      <a:pt x="24" y="31"/>
                    </a:moveTo>
                    <a:cubicBezTo>
                      <a:pt x="108" y="31"/>
                      <a:pt x="108" y="31"/>
                      <a:pt x="108" y="31"/>
                    </a:cubicBezTo>
                    <a:cubicBezTo>
                      <a:pt x="110" y="31"/>
                      <a:pt x="111" y="32"/>
                      <a:pt x="111" y="34"/>
                    </a:cubicBezTo>
                    <a:cubicBezTo>
                      <a:pt x="111" y="35"/>
                      <a:pt x="110" y="36"/>
                      <a:pt x="108" y="36"/>
                    </a:cubicBezTo>
                    <a:cubicBezTo>
                      <a:pt x="24" y="36"/>
                      <a:pt x="24" y="36"/>
                      <a:pt x="24" y="36"/>
                    </a:cubicBezTo>
                    <a:cubicBezTo>
                      <a:pt x="23" y="36"/>
                      <a:pt x="22" y="35"/>
                      <a:pt x="22" y="34"/>
                    </a:cubicBezTo>
                    <a:cubicBezTo>
                      <a:pt x="22" y="32"/>
                      <a:pt x="23" y="31"/>
                      <a:pt x="24" y="31"/>
                    </a:cubicBezTo>
                    <a:close/>
                    <a:moveTo>
                      <a:pt x="24" y="48"/>
                    </a:moveTo>
                    <a:cubicBezTo>
                      <a:pt x="108" y="48"/>
                      <a:pt x="108" y="48"/>
                      <a:pt x="108" y="48"/>
                    </a:cubicBezTo>
                    <a:cubicBezTo>
                      <a:pt x="110" y="48"/>
                      <a:pt x="111" y="49"/>
                      <a:pt x="111" y="51"/>
                    </a:cubicBezTo>
                    <a:cubicBezTo>
                      <a:pt x="111" y="52"/>
                      <a:pt x="110" y="53"/>
                      <a:pt x="108" y="53"/>
                    </a:cubicBezTo>
                    <a:cubicBezTo>
                      <a:pt x="24" y="53"/>
                      <a:pt x="24" y="53"/>
                      <a:pt x="24" y="53"/>
                    </a:cubicBezTo>
                    <a:cubicBezTo>
                      <a:pt x="23" y="53"/>
                      <a:pt x="22" y="52"/>
                      <a:pt x="22" y="51"/>
                    </a:cubicBezTo>
                    <a:cubicBezTo>
                      <a:pt x="22" y="49"/>
                      <a:pt x="23" y="48"/>
                      <a:pt x="24" y="48"/>
                    </a:cubicBezTo>
                    <a:close/>
                    <a:moveTo>
                      <a:pt x="24" y="67"/>
                    </a:moveTo>
                    <a:cubicBezTo>
                      <a:pt x="77" y="67"/>
                      <a:pt x="77" y="67"/>
                      <a:pt x="77" y="67"/>
                    </a:cubicBezTo>
                    <a:cubicBezTo>
                      <a:pt x="78" y="67"/>
                      <a:pt x="79" y="68"/>
                      <a:pt x="79" y="69"/>
                    </a:cubicBezTo>
                    <a:cubicBezTo>
                      <a:pt x="79" y="70"/>
                      <a:pt x="78" y="71"/>
                      <a:pt x="77" y="71"/>
                    </a:cubicBezTo>
                    <a:cubicBezTo>
                      <a:pt x="24" y="71"/>
                      <a:pt x="24" y="71"/>
                      <a:pt x="24" y="71"/>
                    </a:cubicBezTo>
                    <a:cubicBezTo>
                      <a:pt x="23" y="71"/>
                      <a:pt x="22" y="70"/>
                      <a:pt x="22" y="69"/>
                    </a:cubicBezTo>
                    <a:cubicBezTo>
                      <a:pt x="22" y="68"/>
                      <a:pt x="23" y="67"/>
                      <a:pt x="24" y="67"/>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3" name="Freeform 210"/>
              <p:cNvSpPr/>
              <p:nvPr>
                <p:custDataLst>
                  <p:tags r:id="rId9"/>
                </p:custDataLst>
              </p:nvPr>
            </p:nvSpPr>
            <p:spPr bwMode="auto">
              <a:xfrm>
                <a:off x="4373563" y="1154112"/>
                <a:ext cx="104775" cy="38100"/>
              </a:xfrm>
              <a:custGeom>
                <a:avLst/>
                <a:gdLst>
                  <a:gd name="T0" fmla="*/ 29 w 60"/>
                  <a:gd name="T1" fmla="*/ 0 h 22"/>
                  <a:gd name="T2" fmla="*/ 1 w 60"/>
                  <a:gd name="T3" fmla="*/ 0 h 22"/>
                  <a:gd name="T4" fmla="*/ 1 w 60"/>
                  <a:gd name="T5" fmla="*/ 1 h 22"/>
                  <a:gd name="T6" fmla="*/ 2 w 60"/>
                  <a:gd name="T7" fmla="*/ 11 h 22"/>
                  <a:gd name="T8" fmla="*/ 8 w 60"/>
                  <a:gd name="T9" fmla="*/ 12 h 22"/>
                  <a:gd name="T10" fmla="*/ 12 w 60"/>
                  <a:gd name="T11" fmla="*/ 12 h 22"/>
                  <a:gd name="T12" fmla="*/ 39 w 60"/>
                  <a:gd name="T13" fmla="*/ 21 h 22"/>
                  <a:gd name="T14" fmla="*/ 29 w 6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2">
                    <a:moveTo>
                      <a:pt x="29" y="0"/>
                    </a:moveTo>
                    <a:cubicBezTo>
                      <a:pt x="1" y="0"/>
                      <a:pt x="1" y="0"/>
                      <a:pt x="1" y="0"/>
                    </a:cubicBezTo>
                    <a:cubicBezTo>
                      <a:pt x="1" y="1"/>
                      <a:pt x="1" y="1"/>
                      <a:pt x="1" y="1"/>
                    </a:cubicBezTo>
                    <a:cubicBezTo>
                      <a:pt x="1" y="1"/>
                      <a:pt x="0" y="4"/>
                      <a:pt x="2" y="11"/>
                    </a:cubicBezTo>
                    <a:cubicBezTo>
                      <a:pt x="3" y="12"/>
                      <a:pt x="7" y="12"/>
                      <a:pt x="8" y="12"/>
                    </a:cubicBezTo>
                    <a:cubicBezTo>
                      <a:pt x="10" y="12"/>
                      <a:pt x="8" y="9"/>
                      <a:pt x="12" y="12"/>
                    </a:cubicBezTo>
                    <a:cubicBezTo>
                      <a:pt x="19" y="17"/>
                      <a:pt x="27" y="22"/>
                      <a:pt x="39" y="21"/>
                    </a:cubicBezTo>
                    <a:cubicBezTo>
                      <a:pt x="60" y="19"/>
                      <a:pt x="29"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4" name="Freeform 211"/>
              <p:cNvSpPr/>
              <p:nvPr>
                <p:custDataLst>
                  <p:tags r:id="rId10"/>
                </p:custDataLst>
              </p:nvPr>
            </p:nvSpPr>
            <p:spPr bwMode="auto">
              <a:xfrm>
                <a:off x="4441826" y="1111250"/>
                <a:ext cx="82550" cy="28575"/>
              </a:xfrm>
              <a:custGeom>
                <a:avLst/>
                <a:gdLst>
                  <a:gd name="T0" fmla="*/ 23 w 47"/>
                  <a:gd name="T1" fmla="*/ 0 h 17"/>
                  <a:gd name="T2" fmla="*/ 0 w 47"/>
                  <a:gd name="T3" fmla="*/ 0 h 17"/>
                  <a:gd name="T4" fmla="*/ 1 w 47"/>
                  <a:gd name="T5" fmla="*/ 1 h 17"/>
                  <a:gd name="T6" fmla="*/ 1 w 47"/>
                  <a:gd name="T7" fmla="*/ 9 h 17"/>
                  <a:gd name="T8" fmla="*/ 6 w 47"/>
                  <a:gd name="T9" fmla="*/ 9 h 17"/>
                  <a:gd name="T10" fmla="*/ 9 w 47"/>
                  <a:gd name="T11" fmla="*/ 9 h 17"/>
                  <a:gd name="T12" fmla="*/ 31 w 47"/>
                  <a:gd name="T13" fmla="*/ 16 h 17"/>
                  <a:gd name="T14" fmla="*/ 23 w 47"/>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7">
                    <a:moveTo>
                      <a:pt x="23" y="0"/>
                    </a:moveTo>
                    <a:cubicBezTo>
                      <a:pt x="0" y="0"/>
                      <a:pt x="0" y="0"/>
                      <a:pt x="0" y="0"/>
                    </a:cubicBezTo>
                    <a:cubicBezTo>
                      <a:pt x="1" y="1"/>
                      <a:pt x="1" y="1"/>
                      <a:pt x="1" y="1"/>
                    </a:cubicBezTo>
                    <a:cubicBezTo>
                      <a:pt x="1" y="1"/>
                      <a:pt x="0" y="2"/>
                      <a:pt x="1" y="9"/>
                    </a:cubicBezTo>
                    <a:cubicBezTo>
                      <a:pt x="2" y="9"/>
                      <a:pt x="5" y="9"/>
                      <a:pt x="6" y="9"/>
                    </a:cubicBezTo>
                    <a:cubicBezTo>
                      <a:pt x="7" y="9"/>
                      <a:pt x="6" y="7"/>
                      <a:pt x="9" y="9"/>
                    </a:cubicBezTo>
                    <a:cubicBezTo>
                      <a:pt x="15" y="13"/>
                      <a:pt x="21" y="17"/>
                      <a:pt x="31" y="16"/>
                    </a:cubicBezTo>
                    <a:cubicBezTo>
                      <a:pt x="47" y="15"/>
                      <a:pt x="23"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5" name="Freeform 212"/>
              <p:cNvSpPr/>
              <p:nvPr>
                <p:custDataLst>
                  <p:tags r:id="rId11"/>
                </p:custDataLst>
              </p:nvPr>
            </p:nvSpPr>
            <p:spPr bwMode="auto">
              <a:xfrm>
                <a:off x="5005388" y="1154112"/>
                <a:ext cx="103188" cy="38100"/>
              </a:xfrm>
              <a:custGeom>
                <a:avLst/>
                <a:gdLst>
                  <a:gd name="T0" fmla="*/ 31 w 59"/>
                  <a:gd name="T1" fmla="*/ 0 h 22"/>
                  <a:gd name="T2" fmla="*/ 21 w 59"/>
                  <a:gd name="T3" fmla="*/ 21 h 22"/>
                  <a:gd name="T4" fmla="*/ 48 w 59"/>
                  <a:gd name="T5" fmla="*/ 12 h 22"/>
                  <a:gd name="T6" fmla="*/ 51 w 59"/>
                  <a:gd name="T7" fmla="*/ 12 h 22"/>
                  <a:gd name="T8" fmla="*/ 57 w 59"/>
                  <a:gd name="T9" fmla="*/ 11 h 22"/>
                  <a:gd name="T10" fmla="*/ 58 w 59"/>
                  <a:gd name="T11" fmla="*/ 1 h 22"/>
                  <a:gd name="T12" fmla="*/ 59 w 59"/>
                  <a:gd name="T13" fmla="*/ 0 h 22"/>
                  <a:gd name="T14" fmla="*/ 31 w 59"/>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22">
                    <a:moveTo>
                      <a:pt x="31" y="0"/>
                    </a:moveTo>
                    <a:cubicBezTo>
                      <a:pt x="31" y="0"/>
                      <a:pt x="0" y="19"/>
                      <a:pt x="21" y="21"/>
                    </a:cubicBezTo>
                    <a:cubicBezTo>
                      <a:pt x="33" y="22"/>
                      <a:pt x="40" y="17"/>
                      <a:pt x="48" y="12"/>
                    </a:cubicBezTo>
                    <a:cubicBezTo>
                      <a:pt x="51" y="9"/>
                      <a:pt x="50" y="12"/>
                      <a:pt x="51" y="12"/>
                    </a:cubicBezTo>
                    <a:cubicBezTo>
                      <a:pt x="53" y="12"/>
                      <a:pt x="57" y="12"/>
                      <a:pt x="57" y="11"/>
                    </a:cubicBezTo>
                    <a:cubicBezTo>
                      <a:pt x="59" y="4"/>
                      <a:pt x="58" y="1"/>
                      <a:pt x="58" y="1"/>
                    </a:cubicBezTo>
                    <a:cubicBezTo>
                      <a:pt x="59" y="0"/>
                      <a:pt x="59" y="0"/>
                      <a:pt x="59" y="0"/>
                    </a:cubicBez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6" name="Freeform 213"/>
              <p:cNvSpPr/>
              <p:nvPr>
                <p:custDataLst>
                  <p:tags r:id="rId12"/>
                </p:custDataLst>
              </p:nvPr>
            </p:nvSpPr>
            <p:spPr bwMode="auto">
              <a:xfrm>
                <a:off x="4959351" y="1111250"/>
                <a:ext cx="82550" cy="28575"/>
              </a:xfrm>
              <a:custGeom>
                <a:avLst/>
                <a:gdLst>
                  <a:gd name="T0" fmla="*/ 40 w 47"/>
                  <a:gd name="T1" fmla="*/ 9 h 17"/>
                  <a:gd name="T2" fmla="*/ 45 w 47"/>
                  <a:gd name="T3" fmla="*/ 9 h 17"/>
                  <a:gd name="T4" fmla="*/ 46 w 47"/>
                  <a:gd name="T5" fmla="*/ 1 h 17"/>
                  <a:gd name="T6" fmla="*/ 46 w 47"/>
                  <a:gd name="T7" fmla="*/ 0 h 17"/>
                  <a:gd name="T8" fmla="*/ 24 w 47"/>
                  <a:gd name="T9" fmla="*/ 0 h 17"/>
                  <a:gd name="T10" fmla="*/ 16 w 47"/>
                  <a:gd name="T11" fmla="*/ 16 h 17"/>
                  <a:gd name="T12" fmla="*/ 37 w 47"/>
                  <a:gd name="T13" fmla="*/ 9 h 17"/>
                  <a:gd name="T14" fmla="*/ 40 w 47"/>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7">
                    <a:moveTo>
                      <a:pt x="40" y="9"/>
                    </a:moveTo>
                    <a:cubicBezTo>
                      <a:pt x="41" y="9"/>
                      <a:pt x="45" y="9"/>
                      <a:pt x="45" y="9"/>
                    </a:cubicBezTo>
                    <a:cubicBezTo>
                      <a:pt x="47" y="2"/>
                      <a:pt x="46" y="1"/>
                      <a:pt x="46" y="1"/>
                    </a:cubicBezTo>
                    <a:cubicBezTo>
                      <a:pt x="46" y="0"/>
                      <a:pt x="46" y="0"/>
                      <a:pt x="46" y="0"/>
                    </a:cubicBezTo>
                    <a:cubicBezTo>
                      <a:pt x="24" y="0"/>
                      <a:pt x="24" y="0"/>
                      <a:pt x="24" y="0"/>
                    </a:cubicBezTo>
                    <a:cubicBezTo>
                      <a:pt x="24" y="0"/>
                      <a:pt x="0" y="15"/>
                      <a:pt x="16" y="16"/>
                    </a:cubicBezTo>
                    <a:cubicBezTo>
                      <a:pt x="26" y="17"/>
                      <a:pt x="32" y="13"/>
                      <a:pt x="37" y="9"/>
                    </a:cubicBezTo>
                    <a:cubicBezTo>
                      <a:pt x="40" y="7"/>
                      <a:pt x="39" y="9"/>
                      <a:pt x="4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7" name="Freeform 214"/>
              <p:cNvSpPr>
                <a:spLocks noEditPoints="1"/>
              </p:cNvSpPr>
              <p:nvPr>
                <p:custDataLst>
                  <p:tags r:id="rId13"/>
                </p:custDataLst>
              </p:nvPr>
            </p:nvSpPr>
            <p:spPr bwMode="auto">
              <a:xfrm>
                <a:off x="4195763" y="587375"/>
                <a:ext cx="309563" cy="560388"/>
              </a:xfrm>
              <a:custGeom>
                <a:avLst/>
                <a:gdLst>
                  <a:gd name="T0" fmla="*/ 138 w 177"/>
                  <a:gd name="T1" fmla="*/ 194 h 321"/>
                  <a:gd name="T2" fmla="*/ 140 w 177"/>
                  <a:gd name="T3" fmla="*/ 190 h 321"/>
                  <a:gd name="T4" fmla="*/ 142 w 177"/>
                  <a:gd name="T5" fmla="*/ 295 h 321"/>
                  <a:gd name="T6" fmla="*/ 162 w 177"/>
                  <a:gd name="T7" fmla="*/ 295 h 321"/>
                  <a:gd name="T8" fmla="*/ 177 w 177"/>
                  <a:gd name="T9" fmla="*/ 179 h 321"/>
                  <a:gd name="T10" fmla="*/ 140 w 177"/>
                  <a:gd name="T11" fmla="*/ 179 h 321"/>
                  <a:gd name="T12" fmla="*/ 82 w 177"/>
                  <a:gd name="T13" fmla="*/ 179 h 321"/>
                  <a:gd name="T14" fmla="*/ 144 w 177"/>
                  <a:gd name="T15" fmla="*/ 122 h 321"/>
                  <a:gd name="T16" fmla="*/ 45 w 177"/>
                  <a:gd name="T17" fmla="*/ 92 h 321"/>
                  <a:gd name="T18" fmla="*/ 61 w 177"/>
                  <a:gd name="T19" fmla="*/ 95 h 321"/>
                  <a:gd name="T20" fmla="*/ 148 w 177"/>
                  <a:gd name="T21" fmla="*/ 118 h 321"/>
                  <a:gd name="T22" fmla="*/ 150 w 177"/>
                  <a:gd name="T23" fmla="*/ 117 h 321"/>
                  <a:gd name="T24" fmla="*/ 151 w 177"/>
                  <a:gd name="T25" fmla="*/ 97 h 321"/>
                  <a:gd name="T26" fmla="*/ 153 w 177"/>
                  <a:gd name="T27" fmla="*/ 114 h 321"/>
                  <a:gd name="T28" fmla="*/ 154 w 177"/>
                  <a:gd name="T29" fmla="*/ 113 h 321"/>
                  <a:gd name="T30" fmla="*/ 121 w 177"/>
                  <a:gd name="T31" fmla="*/ 5 h 321"/>
                  <a:gd name="T32" fmla="*/ 117 w 177"/>
                  <a:gd name="T33" fmla="*/ 7 h 321"/>
                  <a:gd name="T34" fmla="*/ 119 w 177"/>
                  <a:gd name="T35" fmla="*/ 92 h 321"/>
                  <a:gd name="T36" fmla="*/ 109 w 177"/>
                  <a:gd name="T37" fmla="*/ 22 h 321"/>
                  <a:gd name="T38" fmla="*/ 110 w 177"/>
                  <a:gd name="T39" fmla="*/ 16 h 321"/>
                  <a:gd name="T40" fmla="*/ 107 w 177"/>
                  <a:gd name="T41" fmla="*/ 10 h 321"/>
                  <a:gd name="T42" fmla="*/ 99 w 177"/>
                  <a:gd name="T43" fmla="*/ 10 h 321"/>
                  <a:gd name="T44" fmla="*/ 95 w 177"/>
                  <a:gd name="T45" fmla="*/ 16 h 321"/>
                  <a:gd name="T46" fmla="*/ 97 w 177"/>
                  <a:gd name="T47" fmla="*/ 21 h 321"/>
                  <a:gd name="T48" fmla="*/ 99 w 177"/>
                  <a:gd name="T49" fmla="*/ 69 h 321"/>
                  <a:gd name="T50" fmla="*/ 101 w 177"/>
                  <a:gd name="T51" fmla="*/ 96 h 321"/>
                  <a:gd name="T52" fmla="*/ 73 w 177"/>
                  <a:gd name="T53" fmla="*/ 6 h 321"/>
                  <a:gd name="T54" fmla="*/ 57 w 177"/>
                  <a:gd name="T55" fmla="*/ 5 h 321"/>
                  <a:gd name="T56" fmla="*/ 16 w 177"/>
                  <a:gd name="T57" fmla="*/ 120 h 321"/>
                  <a:gd name="T58" fmla="*/ 25 w 177"/>
                  <a:gd name="T59" fmla="*/ 126 h 321"/>
                  <a:gd name="T60" fmla="*/ 30 w 177"/>
                  <a:gd name="T61" fmla="*/ 180 h 321"/>
                  <a:gd name="T62" fmla="*/ 30 w 177"/>
                  <a:gd name="T63" fmla="*/ 181 h 321"/>
                  <a:gd name="T64" fmla="*/ 43 w 177"/>
                  <a:gd name="T65" fmla="*/ 215 h 321"/>
                  <a:gd name="T66" fmla="*/ 84 w 177"/>
                  <a:gd name="T67" fmla="*/ 220 h 321"/>
                  <a:gd name="T68" fmla="*/ 87 w 177"/>
                  <a:gd name="T69" fmla="*/ 221 h 321"/>
                  <a:gd name="T70" fmla="*/ 90 w 177"/>
                  <a:gd name="T71" fmla="*/ 220 h 321"/>
                  <a:gd name="T72" fmla="*/ 103 w 177"/>
                  <a:gd name="T73" fmla="*/ 321 h 321"/>
                  <a:gd name="T74" fmla="*/ 128 w 177"/>
                  <a:gd name="T75" fmla="*/ 321 h 321"/>
                  <a:gd name="T76" fmla="*/ 138 w 177"/>
                  <a:gd name="T77" fmla="*/ 194 h 321"/>
                  <a:gd name="T78" fmla="*/ 26 w 177"/>
                  <a:gd name="T79" fmla="*/ 134 h 321"/>
                  <a:gd name="T80" fmla="*/ 26 w 177"/>
                  <a:gd name="T81" fmla="*/ 127 h 321"/>
                  <a:gd name="T82" fmla="*/ 58 w 177"/>
                  <a:gd name="T83" fmla="*/ 136 h 321"/>
                  <a:gd name="T84" fmla="*/ 26 w 177"/>
                  <a:gd name="T85" fmla="*/ 13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321">
                    <a:moveTo>
                      <a:pt x="138" y="194"/>
                    </a:moveTo>
                    <a:cubicBezTo>
                      <a:pt x="139" y="193"/>
                      <a:pt x="139" y="192"/>
                      <a:pt x="140" y="190"/>
                    </a:cubicBezTo>
                    <a:cubicBezTo>
                      <a:pt x="142" y="295"/>
                      <a:pt x="142" y="295"/>
                      <a:pt x="142" y="295"/>
                    </a:cubicBezTo>
                    <a:cubicBezTo>
                      <a:pt x="162" y="295"/>
                      <a:pt x="162" y="295"/>
                      <a:pt x="162" y="295"/>
                    </a:cubicBezTo>
                    <a:cubicBezTo>
                      <a:pt x="177" y="179"/>
                      <a:pt x="177" y="179"/>
                      <a:pt x="177" y="179"/>
                    </a:cubicBezTo>
                    <a:cubicBezTo>
                      <a:pt x="140" y="179"/>
                      <a:pt x="140" y="179"/>
                      <a:pt x="140" y="179"/>
                    </a:cubicBezTo>
                    <a:cubicBezTo>
                      <a:pt x="82" y="179"/>
                      <a:pt x="82" y="179"/>
                      <a:pt x="82" y="179"/>
                    </a:cubicBezTo>
                    <a:cubicBezTo>
                      <a:pt x="144" y="122"/>
                      <a:pt x="144" y="122"/>
                      <a:pt x="144" y="122"/>
                    </a:cubicBezTo>
                    <a:cubicBezTo>
                      <a:pt x="45" y="92"/>
                      <a:pt x="45" y="92"/>
                      <a:pt x="45" y="92"/>
                    </a:cubicBezTo>
                    <a:cubicBezTo>
                      <a:pt x="61" y="95"/>
                      <a:pt x="61" y="95"/>
                      <a:pt x="61" y="95"/>
                    </a:cubicBezTo>
                    <a:cubicBezTo>
                      <a:pt x="148" y="118"/>
                      <a:pt x="148" y="118"/>
                      <a:pt x="148" y="118"/>
                    </a:cubicBezTo>
                    <a:cubicBezTo>
                      <a:pt x="150" y="117"/>
                      <a:pt x="150" y="117"/>
                      <a:pt x="150" y="117"/>
                    </a:cubicBezTo>
                    <a:cubicBezTo>
                      <a:pt x="151" y="97"/>
                      <a:pt x="151" y="97"/>
                      <a:pt x="151" y="97"/>
                    </a:cubicBezTo>
                    <a:cubicBezTo>
                      <a:pt x="151" y="102"/>
                      <a:pt x="152" y="109"/>
                      <a:pt x="153" y="114"/>
                    </a:cubicBezTo>
                    <a:cubicBezTo>
                      <a:pt x="154" y="113"/>
                      <a:pt x="154" y="113"/>
                      <a:pt x="154" y="113"/>
                    </a:cubicBezTo>
                    <a:cubicBezTo>
                      <a:pt x="154" y="88"/>
                      <a:pt x="149" y="0"/>
                      <a:pt x="121" y="5"/>
                    </a:cubicBezTo>
                    <a:cubicBezTo>
                      <a:pt x="121" y="5"/>
                      <a:pt x="120" y="6"/>
                      <a:pt x="117" y="7"/>
                    </a:cubicBezTo>
                    <a:cubicBezTo>
                      <a:pt x="119" y="92"/>
                      <a:pt x="119" y="92"/>
                      <a:pt x="119" y="92"/>
                    </a:cubicBezTo>
                    <a:cubicBezTo>
                      <a:pt x="109" y="22"/>
                      <a:pt x="109" y="22"/>
                      <a:pt x="109" y="22"/>
                    </a:cubicBezTo>
                    <a:cubicBezTo>
                      <a:pt x="110" y="16"/>
                      <a:pt x="110" y="16"/>
                      <a:pt x="110" y="16"/>
                    </a:cubicBezTo>
                    <a:cubicBezTo>
                      <a:pt x="107" y="10"/>
                      <a:pt x="107" y="10"/>
                      <a:pt x="107" y="10"/>
                    </a:cubicBezTo>
                    <a:cubicBezTo>
                      <a:pt x="99" y="10"/>
                      <a:pt x="99" y="10"/>
                      <a:pt x="99" y="10"/>
                    </a:cubicBezTo>
                    <a:cubicBezTo>
                      <a:pt x="95" y="16"/>
                      <a:pt x="95" y="16"/>
                      <a:pt x="95" y="16"/>
                    </a:cubicBezTo>
                    <a:cubicBezTo>
                      <a:pt x="97" y="21"/>
                      <a:pt x="97" y="21"/>
                      <a:pt x="97" y="21"/>
                    </a:cubicBezTo>
                    <a:cubicBezTo>
                      <a:pt x="99" y="69"/>
                      <a:pt x="99" y="69"/>
                      <a:pt x="99" y="69"/>
                    </a:cubicBezTo>
                    <a:cubicBezTo>
                      <a:pt x="101" y="96"/>
                      <a:pt x="101" y="96"/>
                      <a:pt x="101" y="96"/>
                    </a:cubicBezTo>
                    <a:cubicBezTo>
                      <a:pt x="73" y="6"/>
                      <a:pt x="73" y="6"/>
                      <a:pt x="73" y="6"/>
                    </a:cubicBezTo>
                    <a:cubicBezTo>
                      <a:pt x="72" y="6"/>
                      <a:pt x="58" y="5"/>
                      <a:pt x="57" y="5"/>
                    </a:cubicBezTo>
                    <a:cubicBezTo>
                      <a:pt x="0" y="18"/>
                      <a:pt x="10" y="108"/>
                      <a:pt x="16" y="120"/>
                    </a:cubicBezTo>
                    <a:cubicBezTo>
                      <a:pt x="16" y="122"/>
                      <a:pt x="19" y="124"/>
                      <a:pt x="25" y="126"/>
                    </a:cubicBezTo>
                    <a:cubicBezTo>
                      <a:pt x="28" y="157"/>
                      <a:pt x="30" y="180"/>
                      <a:pt x="30" y="180"/>
                    </a:cubicBezTo>
                    <a:cubicBezTo>
                      <a:pt x="30" y="181"/>
                      <a:pt x="30" y="181"/>
                      <a:pt x="30" y="181"/>
                    </a:cubicBezTo>
                    <a:cubicBezTo>
                      <a:pt x="31" y="185"/>
                      <a:pt x="33" y="212"/>
                      <a:pt x="43" y="215"/>
                    </a:cubicBezTo>
                    <a:cubicBezTo>
                      <a:pt x="84" y="220"/>
                      <a:pt x="84" y="220"/>
                      <a:pt x="84" y="220"/>
                    </a:cubicBezTo>
                    <a:cubicBezTo>
                      <a:pt x="85" y="220"/>
                      <a:pt x="86" y="221"/>
                      <a:pt x="87" y="221"/>
                    </a:cubicBezTo>
                    <a:cubicBezTo>
                      <a:pt x="88" y="221"/>
                      <a:pt x="89" y="220"/>
                      <a:pt x="90" y="220"/>
                    </a:cubicBezTo>
                    <a:cubicBezTo>
                      <a:pt x="103" y="321"/>
                      <a:pt x="103" y="321"/>
                      <a:pt x="103" y="321"/>
                    </a:cubicBezTo>
                    <a:cubicBezTo>
                      <a:pt x="128" y="321"/>
                      <a:pt x="128" y="321"/>
                      <a:pt x="128" y="321"/>
                    </a:cubicBezTo>
                    <a:lnTo>
                      <a:pt x="138" y="194"/>
                    </a:lnTo>
                    <a:close/>
                    <a:moveTo>
                      <a:pt x="26" y="134"/>
                    </a:moveTo>
                    <a:cubicBezTo>
                      <a:pt x="26" y="127"/>
                      <a:pt x="26" y="127"/>
                      <a:pt x="26" y="127"/>
                    </a:cubicBezTo>
                    <a:cubicBezTo>
                      <a:pt x="58" y="136"/>
                      <a:pt x="58" y="136"/>
                      <a:pt x="58" y="136"/>
                    </a:cubicBezTo>
                    <a:lnTo>
                      <a:pt x="26" y="134"/>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8" name="Freeform 215"/>
              <p:cNvSpPr>
                <a:spLocks noEditPoints="1"/>
              </p:cNvSpPr>
              <p:nvPr>
                <p:custDataLst>
                  <p:tags r:id="rId14"/>
                </p:custDataLst>
              </p:nvPr>
            </p:nvSpPr>
            <p:spPr bwMode="auto">
              <a:xfrm>
                <a:off x="4259263" y="371475"/>
                <a:ext cx="168275" cy="227013"/>
              </a:xfrm>
              <a:custGeom>
                <a:avLst/>
                <a:gdLst>
                  <a:gd name="T0" fmla="*/ 8 w 97"/>
                  <a:gd name="T1" fmla="*/ 77 h 130"/>
                  <a:gd name="T2" fmla="*/ 12 w 97"/>
                  <a:gd name="T3" fmla="*/ 91 h 130"/>
                  <a:gd name="T4" fmla="*/ 14 w 97"/>
                  <a:gd name="T5" fmla="*/ 87 h 130"/>
                  <a:gd name="T6" fmla="*/ 54 w 97"/>
                  <a:gd name="T7" fmla="*/ 130 h 130"/>
                  <a:gd name="T8" fmla="*/ 92 w 97"/>
                  <a:gd name="T9" fmla="*/ 86 h 130"/>
                  <a:gd name="T10" fmla="*/ 95 w 97"/>
                  <a:gd name="T11" fmla="*/ 61 h 130"/>
                  <a:gd name="T12" fmla="*/ 93 w 97"/>
                  <a:gd name="T13" fmla="*/ 62 h 130"/>
                  <a:gd name="T14" fmla="*/ 93 w 97"/>
                  <a:gd name="T15" fmla="*/ 50 h 130"/>
                  <a:gd name="T16" fmla="*/ 60 w 97"/>
                  <a:gd name="T17" fmla="*/ 41 h 130"/>
                  <a:gd name="T18" fmla="*/ 65 w 97"/>
                  <a:gd name="T19" fmla="*/ 43 h 130"/>
                  <a:gd name="T20" fmla="*/ 97 w 97"/>
                  <a:gd name="T21" fmla="*/ 32 h 130"/>
                  <a:gd name="T22" fmla="*/ 17 w 97"/>
                  <a:gd name="T23" fmla="*/ 23 h 130"/>
                  <a:gd name="T24" fmla="*/ 11 w 97"/>
                  <a:gd name="T25" fmla="*/ 62 h 130"/>
                  <a:gd name="T26" fmla="*/ 8 w 97"/>
                  <a:gd name="T27" fmla="*/ 77 h 130"/>
                  <a:gd name="T28" fmla="*/ 19 w 97"/>
                  <a:gd name="T29" fmla="*/ 34 h 130"/>
                  <a:gd name="T30" fmla="*/ 17 w 97"/>
                  <a:gd name="T31" fmla="*/ 37 h 130"/>
                  <a:gd name="T32" fmla="*/ 19 w 97"/>
                  <a:gd name="T33" fmla="*/ 34 h 130"/>
                  <a:gd name="T34" fmla="*/ 13 w 97"/>
                  <a:gd name="T35" fmla="*/ 53 h 130"/>
                  <a:gd name="T36" fmla="*/ 13 w 97"/>
                  <a:gd name="T37" fmla="*/ 55 h 130"/>
                  <a:gd name="T38" fmla="*/ 12 w 97"/>
                  <a:gd name="T39" fmla="*/ 62 h 130"/>
                  <a:gd name="T40" fmla="*/ 12 w 97"/>
                  <a:gd name="T41" fmla="*/ 62 h 130"/>
                  <a:gd name="T42" fmla="*/ 13 w 97"/>
                  <a:gd name="T43" fmla="*/ 5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30">
                    <a:moveTo>
                      <a:pt x="8" y="77"/>
                    </a:moveTo>
                    <a:cubicBezTo>
                      <a:pt x="8" y="85"/>
                      <a:pt x="10" y="91"/>
                      <a:pt x="12" y="91"/>
                    </a:cubicBezTo>
                    <a:cubicBezTo>
                      <a:pt x="13" y="91"/>
                      <a:pt x="14" y="90"/>
                      <a:pt x="14" y="87"/>
                    </a:cubicBezTo>
                    <a:cubicBezTo>
                      <a:pt x="21" y="112"/>
                      <a:pt x="42" y="130"/>
                      <a:pt x="54" y="130"/>
                    </a:cubicBezTo>
                    <a:cubicBezTo>
                      <a:pt x="69" y="130"/>
                      <a:pt x="89" y="113"/>
                      <a:pt x="92" y="86"/>
                    </a:cubicBezTo>
                    <a:cubicBezTo>
                      <a:pt x="93" y="89"/>
                      <a:pt x="97" y="61"/>
                      <a:pt x="95" y="61"/>
                    </a:cubicBezTo>
                    <a:cubicBezTo>
                      <a:pt x="94" y="61"/>
                      <a:pt x="94" y="62"/>
                      <a:pt x="93" y="62"/>
                    </a:cubicBezTo>
                    <a:cubicBezTo>
                      <a:pt x="94" y="58"/>
                      <a:pt x="94" y="54"/>
                      <a:pt x="93" y="50"/>
                    </a:cubicBezTo>
                    <a:cubicBezTo>
                      <a:pt x="86" y="55"/>
                      <a:pt x="74" y="48"/>
                      <a:pt x="60" y="41"/>
                    </a:cubicBezTo>
                    <a:cubicBezTo>
                      <a:pt x="62" y="42"/>
                      <a:pt x="63" y="43"/>
                      <a:pt x="65" y="43"/>
                    </a:cubicBezTo>
                    <a:cubicBezTo>
                      <a:pt x="88" y="55"/>
                      <a:pt x="97" y="32"/>
                      <a:pt x="97" y="32"/>
                    </a:cubicBezTo>
                    <a:cubicBezTo>
                      <a:pt x="97" y="32"/>
                      <a:pt x="62" y="0"/>
                      <a:pt x="17" y="23"/>
                    </a:cubicBezTo>
                    <a:cubicBezTo>
                      <a:pt x="13" y="25"/>
                      <a:pt x="0" y="51"/>
                      <a:pt x="11" y="62"/>
                    </a:cubicBezTo>
                    <a:cubicBezTo>
                      <a:pt x="10" y="63"/>
                      <a:pt x="8" y="69"/>
                      <a:pt x="8" y="77"/>
                    </a:cubicBezTo>
                    <a:close/>
                    <a:moveTo>
                      <a:pt x="19" y="34"/>
                    </a:moveTo>
                    <a:cubicBezTo>
                      <a:pt x="18" y="35"/>
                      <a:pt x="17" y="36"/>
                      <a:pt x="17" y="37"/>
                    </a:cubicBezTo>
                    <a:cubicBezTo>
                      <a:pt x="17" y="35"/>
                      <a:pt x="18" y="34"/>
                      <a:pt x="19" y="34"/>
                    </a:cubicBezTo>
                    <a:close/>
                    <a:moveTo>
                      <a:pt x="13" y="53"/>
                    </a:moveTo>
                    <a:cubicBezTo>
                      <a:pt x="13" y="54"/>
                      <a:pt x="13" y="54"/>
                      <a:pt x="13" y="55"/>
                    </a:cubicBezTo>
                    <a:cubicBezTo>
                      <a:pt x="13" y="57"/>
                      <a:pt x="12" y="60"/>
                      <a:pt x="12" y="62"/>
                    </a:cubicBezTo>
                    <a:cubicBezTo>
                      <a:pt x="12" y="62"/>
                      <a:pt x="12" y="62"/>
                      <a:pt x="12" y="62"/>
                    </a:cubicBezTo>
                    <a:cubicBezTo>
                      <a:pt x="12" y="61"/>
                      <a:pt x="13" y="57"/>
                      <a:pt x="13" y="53"/>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99" name="Freeform 216"/>
              <p:cNvSpPr>
                <a:spLocks noEditPoints="1"/>
              </p:cNvSpPr>
              <p:nvPr>
                <p:custDataLst>
                  <p:tags r:id="rId15"/>
                </p:custDataLst>
              </p:nvPr>
            </p:nvSpPr>
            <p:spPr bwMode="auto">
              <a:xfrm>
                <a:off x="4978401" y="588962"/>
                <a:ext cx="307975" cy="558800"/>
              </a:xfrm>
              <a:custGeom>
                <a:avLst/>
                <a:gdLst>
                  <a:gd name="T0" fmla="*/ 120 w 176"/>
                  <a:gd name="T1" fmla="*/ 4 h 320"/>
                  <a:gd name="T2" fmla="*/ 103 w 176"/>
                  <a:gd name="T3" fmla="*/ 5 h 320"/>
                  <a:gd name="T4" fmla="*/ 75 w 176"/>
                  <a:gd name="T5" fmla="*/ 95 h 320"/>
                  <a:gd name="T6" fmla="*/ 78 w 176"/>
                  <a:gd name="T7" fmla="*/ 68 h 320"/>
                  <a:gd name="T8" fmla="*/ 79 w 176"/>
                  <a:gd name="T9" fmla="*/ 20 h 320"/>
                  <a:gd name="T10" fmla="*/ 81 w 176"/>
                  <a:gd name="T11" fmla="*/ 15 h 320"/>
                  <a:gd name="T12" fmla="*/ 77 w 176"/>
                  <a:gd name="T13" fmla="*/ 9 h 320"/>
                  <a:gd name="T14" fmla="*/ 69 w 176"/>
                  <a:gd name="T15" fmla="*/ 9 h 320"/>
                  <a:gd name="T16" fmla="*/ 66 w 176"/>
                  <a:gd name="T17" fmla="*/ 15 h 320"/>
                  <a:gd name="T18" fmla="*/ 68 w 176"/>
                  <a:gd name="T19" fmla="*/ 21 h 320"/>
                  <a:gd name="T20" fmla="*/ 58 w 176"/>
                  <a:gd name="T21" fmla="*/ 91 h 320"/>
                  <a:gd name="T22" fmla="*/ 59 w 176"/>
                  <a:gd name="T23" fmla="*/ 6 h 320"/>
                  <a:gd name="T24" fmla="*/ 55 w 176"/>
                  <a:gd name="T25" fmla="*/ 4 h 320"/>
                  <a:gd name="T26" fmla="*/ 22 w 176"/>
                  <a:gd name="T27" fmla="*/ 103 h 320"/>
                  <a:gd name="T28" fmla="*/ 24 w 176"/>
                  <a:gd name="T29" fmla="*/ 105 h 320"/>
                  <a:gd name="T30" fmla="*/ 26 w 176"/>
                  <a:gd name="T31" fmla="*/ 96 h 320"/>
                  <a:gd name="T32" fmla="*/ 26 w 176"/>
                  <a:gd name="T33" fmla="*/ 107 h 320"/>
                  <a:gd name="T34" fmla="*/ 35 w 176"/>
                  <a:gd name="T35" fmla="*/ 115 h 320"/>
                  <a:gd name="T36" fmla="*/ 115 w 176"/>
                  <a:gd name="T37" fmla="*/ 94 h 320"/>
                  <a:gd name="T38" fmla="*/ 131 w 176"/>
                  <a:gd name="T39" fmla="*/ 91 h 320"/>
                  <a:gd name="T40" fmla="*/ 39 w 176"/>
                  <a:gd name="T41" fmla="*/ 119 h 320"/>
                  <a:gd name="T42" fmla="*/ 99 w 176"/>
                  <a:gd name="T43" fmla="*/ 178 h 320"/>
                  <a:gd name="T44" fmla="*/ 36 w 176"/>
                  <a:gd name="T45" fmla="*/ 178 h 320"/>
                  <a:gd name="T46" fmla="*/ 0 w 176"/>
                  <a:gd name="T47" fmla="*/ 178 h 320"/>
                  <a:gd name="T48" fmla="*/ 16 w 176"/>
                  <a:gd name="T49" fmla="*/ 293 h 320"/>
                  <a:gd name="T50" fmla="*/ 34 w 176"/>
                  <a:gd name="T51" fmla="*/ 294 h 320"/>
                  <a:gd name="T52" fmla="*/ 36 w 176"/>
                  <a:gd name="T53" fmla="*/ 189 h 320"/>
                  <a:gd name="T54" fmla="*/ 39 w 176"/>
                  <a:gd name="T55" fmla="*/ 193 h 320"/>
                  <a:gd name="T56" fmla="*/ 48 w 176"/>
                  <a:gd name="T57" fmla="*/ 320 h 320"/>
                  <a:gd name="T58" fmla="*/ 74 w 176"/>
                  <a:gd name="T59" fmla="*/ 320 h 320"/>
                  <a:gd name="T60" fmla="*/ 87 w 176"/>
                  <a:gd name="T61" fmla="*/ 219 h 320"/>
                  <a:gd name="T62" fmla="*/ 90 w 176"/>
                  <a:gd name="T63" fmla="*/ 220 h 320"/>
                  <a:gd name="T64" fmla="*/ 92 w 176"/>
                  <a:gd name="T65" fmla="*/ 219 h 320"/>
                  <a:gd name="T66" fmla="*/ 133 w 176"/>
                  <a:gd name="T67" fmla="*/ 214 h 320"/>
                  <a:gd name="T68" fmla="*/ 146 w 176"/>
                  <a:gd name="T69" fmla="*/ 180 h 320"/>
                  <a:gd name="T70" fmla="*/ 147 w 176"/>
                  <a:gd name="T71" fmla="*/ 179 h 320"/>
                  <a:gd name="T72" fmla="*/ 151 w 176"/>
                  <a:gd name="T73" fmla="*/ 125 h 320"/>
                  <a:gd name="T74" fmla="*/ 160 w 176"/>
                  <a:gd name="T75" fmla="*/ 119 h 320"/>
                  <a:gd name="T76" fmla="*/ 120 w 176"/>
                  <a:gd name="T77" fmla="*/ 4 h 320"/>
                  <a:gd name="T78" fmla="*/ 150 w 176"/>
                  <a:gd name="T79" fmla="*/ 133 h 320"/>
                  <a:gd name="T80" fmla="*/ 118 w 176"/>
                  <a:gd name="T81" fmla="*/ 135 h 320"/>
                  <a:gd name="T82" fmla="*/ 151 w 176"/>
                  <a:gd name="T83" fmla="*/ 126 h 320"/>
                  <a:gd name="T84" fmla="*/ 150 w 176"/>
                  <a:gd name="T85" fmla="*/ 13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20">
                    <a:moveTo>
                      <a:pt x="120" y="4"/>
                    </a:moveTo>
                    <a:cubicBezTo>
                      <a:pt x="119" y="4"/>
                      <a:pt x="104" y="5"/>
                      <a:pt x="103" y="5"/>
                    </a:cubicBezTo>
                    <a:cubicBezTo>
                      <a:pt x="75" y="95"/>
                      <a:pt x="75" y="95"/>
                      <a:pt x="75" y="95"/>
                    </a:cubicBezTo>
                    <a:cubicBezTo>
                      <a:pt x="78" y="68"/>
                      <a:pt x="78" y="68"/>
                      <a:pt x="78" y="68"/>
                    </a:cubicBezTo>
                    <a:cubicBezTo>
                      <a:pt x="79" y="20"/>
                      <a:pt x="79" y="20"/>
                      <a:pt x="79" y="20"/>
                    </a:cubicBezTo>
                    <a:cubicBezTo>
                      <a:pt x="81" y="15"/>
                      <a:pt x="81" y="15"/>
                      <a:pt x="81" y="15"/>
                    </a:cubicBezTo>
                    <a:cubicBezTo>
                      <a:pt x="77" y="9"/>
                      <a:pt x="77" y="9"/>
                      <a:pt x="77" y="9"/>
                    </a:cubicBezTo>
                    <a:cubicBezTo>
                      <a:pt x="69" y="9"/>
                      <a:pt x="69" y="9"/>
                      <a:pt x="69" y="9"/>
                    </a:cubicBezTo>
                    <a:cubicBezTo>
                      <a:pt x="66" y="15"/>
                      <a:pt x="66" y="15"/>
                      <a:pt x="66" y="15"/>
                    </a:cubicBezTo>
                    <a:cubicBezTo>
                      <a:pt x="68" y="21"/>
                      <a:pt x="68" y="21"/>
                      <a:pt x="68" y="21"/>
                    </a:cubicBezTo>
                    <a:cubicBezTo>
                      <a:pt x="58" y="91"/>
                      <a:pt x="58" y="91"/>
                      <a:pt x="58" y="91"/>
                    </a:cubicBezTo>
                    <a:cubicBezTo>
                      <a:pt x="59" y="6"/>
                      <a:pt x="59" y="6"/>
                      <a:pt x="59" y="6"/>
                    </a:cubicBezTo>
                    <a:cubicBezTo>
                      <a:pt x="57" y="5"/>
                      <a:pt x="55" y="4"/>
                      <a:pt x="55" y="4"/>
                    </a:cubicBezTo>
                    <a:cubicBezTo>
                      <a:pt x="30" y="0"/>
                      <a:pt x="23" y="71"/>
                      <a:pt x="22" y="103"/>
                    </a:cubicBezTo>
                    <a:cubicBezTo>
                      <a:pt x="24" y="105"/>
                      <a:pt x="24" y="105"/>
                      <a:pt x="24" y="105"/>
                    </a:cubicBezTo>
                    <a:cubicBezTo>
                      <a:pt x="25" y="102"/>
                      <a:pt x="25" y="99"/>
                      <a:pt x="26" y="96"/>
                    </a:cubicBezTo>
                    <a:cubicBezTo>
                      <a:pt x="26" y="107"/>
                      <a:pt x="26" y="107"/>
                      <a:pt x="26" y="107"/>
                    </a:cubicBezTo>
                    <a:cubicBezTo>
                      <a:pt x="35" y="115"/>
                      <a:pt x="35" y="115"/>
                      <a:pt x="35" y="115"/>
                    </a:cubicBezTo>
                    <a:cubicBezTo>
                      <a:pt x="115" y="94"/>
                      <a:pt x="115" y="94"/>
                      <a:pt x="115" y="94"/>
                    </a:cubicBezTo>
                    <a:cubicBezTo>
                      <a:pt x="131" y="91"/>
                      <a:pt x="131" y="91"/>
                      <a:pt x="131" y="91"/>
                    </a:cubicBezTo>
                    <a:cubicBezTo>
                      <a:pt x="39" y="119"/>
                      <a:pt x="39" y="119"/>
                      <a:pt x="39" y="119"/>
                    </a:cubicBezTo>
                    <a:cubicBezTo>
                      <a:pt x="99" y="178"/>
                      <a:pt x="99" y="178"/>
                      <a:pt x="99" y="178"/>
                    </a:cubicBezTo>
                    <a:cubicBezTo>
                      <a:pt x="36" y="178"/>
                      <a:pt x="36" y="178"/>
                      <a:pt x="36" y="178"/>
                    </a:cubicBezTo>
                    <a:cubicBezTo>
                      <a:pt x="0" y="178"/>
                      <a:pt x="0" y="178"/>
                      <a:pt x="0" y="178"/>
                    </a:cubicBezTo>
                    <a:cubicBezTo>
                      <a:pt x="16" y="293"/>
                      <a:pt x="16" y="293"/>
                      <a:pt x="16" y="293"/>
                    </a:cubicBezTo>
                    <a:cubicBezTo>
                      <a:pt x="34" y="294"/>
                      <a:pt x="34" y="294"/>
                      <a:pt x="34" y="294"/>
                    </a:cubicBezTo>
                    <a:cubicBezTo>
                      <a:pt x="36" y="189"/>
                      <a:pt x="36" y="189"/>
                      <a:pt x="36" y="189"/>
                    </a:cubicBezTo>
                    <a:cubicBezTo>
                      <a:pt x="37" y="191"/>
                      <a:pt x="38" y="192"/>
                      <a:pt x="39" y="193"/>
                    </a:cubicBezTo>
                    <a:cubicBezTo>
                      <a:pt x="48" y="320"/>
                      <a:pt x="48" y="320"/>
                      <a:pt x="48" y="320"/>
                    </a:cubicBezTo>
                    <a:cubicBezTo>
                      <a:pt x="74" y="320"/>
                      <a:pt x="74" y="320"/>
                      <a:pt x="74" y="320"/>
                    </a:cubicBezTo>
                    <a:cubicBezTo>
                      <a:pt x="87" y="219"/>
                      <a:pt x="87" y="219"/>
                      <a:pt x="87" y="219"/>
                    </a:cubicBezTo>
                    <a:cubicBezTo>
                      <a:pt x="88" y="219"/>
                      <a:pt x="89" y="220"/>
                      <a:pt x="90" y="220"/>
                    </a:cubicBezTo>
                    <a:cubicBezTo>
                      <a:pt x="91" y="220"/>
                      <a:pt x="91" y="219"/>
                      <a:pt x="92" y="219"/>
                    </a:cubicBezTo>
                    <a:cubicBezTo>
                      <a:pt x="133" y="214"/>
                      <a:pt x="133" y="214"/>
                      <a:pt x="133" y="214"/>
                    </a:cubicBezTo>
                    <a:cubicBezTo>
                      <a:pt x="144" y="211"/>
                      <a:pt x="145" y="184"/>
                      <a:pt x="146" y="180"/>
                    </a:cubicBezTo>
                    <a:cubicBezTo>
                      <a:pt x="147" y="179"/>
                      <a:pt x="147" y="179"/>
                      <a:pt x="147" y="179"/>
                    </a:cubicBezTo>
                    <a:cubicBezTo>
                      <a:pt x="147" y="179"/>
                      <a:pt x="149" y="156"/>
                      <a:pt x="151" y="125"/>
                    </a:cubicBezTo>
                    <a:cubicBezTo>
                      <a:pt x="157" y="123"/>
                      <a:pt x="161" y="121"/>
                      <a:pt x="160" y="119"/>
                    </a:cubicBezTo>
                    <a:cubicBezTo>
                      <a:pt x="166" y="107"/>
                      <a:pt x="176" y="17"/>
                      <a:pt x="120" y="4"/>
                    </a:cubicBezTo>
                    <a:close/>
                    <a:moveTo>
                      <a:pt x="150" y="133"/>
                    </a:moveTo>
                    <a:cubicBezTo>
                      <a:pt x="118" y="135"/>
                      <a:pt x="118" y="135"/>
                      <a:pt x="118" y="135"/>
                    </a:cubicBezTo>
                    <a:cubicBezTo>
                      <a:pt x="151" y="126"/>
                      <a:pt x="151" y="126"/>
                      <a:pt x="151" y="126"/>
                    </a:cubicBezTo>
                    <a:lnTo>
                      <a:pt x="150" y="133"/>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00" name="Freeform 217"/>
              <p:cNvSpPr>
                <a:spLocks noEditPoints="1"/>
              </p:cNvSpPr>
              <p:nvPr>
                <p:custDataLst>
                  <p:tags r:id="rId16"/>
                </p:custDataLst>
              </p:nvPr>
            </p:nvSpPr>
            <p:spPr bwMode="auto">
              <a:xfrm>
                <a:off x="5054601" y="371475"/>
                <a:ext cx="168275" cy="227013"/>
              </a:xfrm>
              <a:custGeom>
                <a:avLst/>
                <a:gdLst>
                  <a:gd name="T0" fmla="*/ 81 w 97"/>
                  <a:gd name="T1" fmla="*/ 23 h 130"/>
                  <a:gd name="T2" fmla="*/ 0 w 97"/>
                  <a:gd name="T3" fmla="*/ 32 h 130"/>
                  <a:gd name="T4" fmla="*/ 32 w 97"/>
                  <a:gd name="T5" fmla="*/ 43 h 130"/>
                  <a:gd name="T6" fmla="*/ 37 w 97"/>
                  <a:gd name="T7" fmla="*/ 41 h 130"/>
                  <a:gd name="T8" fmla="*/ 4 w 97"/>
                  <a:gd name="T9" fmla="*/ 50 h 130"/>
                  <a:gd name="T10" fmla="*/ 4 w 97"/>
                  <a:gd name="T11" fmla="*/ 62 h 130"/>
                  <a:gd name="T12" fmla="*/ 3 w 97"/>
                  <a:gd name="T13" fmla="*/ 61 h 130"/>
                  <a:gd name="T14" fmla="*/ 5 w 97"/>
                  <a:gd name="T15" fmla="*/ 86 h 130"/>
                  <a:gd name="T16" fmla="*/ 44 w 97"/>
                  <a:gd name="T17" fmla="*/ 130 h 130"/>
                  <a:gd name="T18" fmla="*/ 83 w 97"/>
                  <a:gd name="T19" fmla="*/ 87 h 130"/>
                  <a:gd name="T20" fmla="*/ 86 w 97"/>
                  <a:gd name="T21" fmla="*/ 91 h 130"/>
                  <a:gd name="T22" fmla="*/ 89 w 97"/>
                  <a:gd name="T23" fmla="*/ 77 h 130"/>
                  <a:gd name="T24" fmla="*/ 86 w 97"/>
                  <a:gd name="T25" fmla="*/ 62 h 130"/>
                  <a:gd name="T26" fmla="*/ 81 w 97"/>
                  <a:gd name="T27" fmla="*/ 23 h 130"/>
                  <a:gd name="T28" fmla="*/ 78 w 97"/>
                  <a:gd name="T29" fmla="*/ 34 h 130"/>
                  <a:gd name="T30" fmla="*/ 81 w 97"/>
                  <a:gd name="T31" fmla="*/ 37 h 130"/>
                  <a:gd name="T32" fmla="*/ 78 w 97"/>
                  <a:gd name="T33" fmla="*/ 34 h 130"/>
                  <a:gd name="T34" fmla="*/ 85 w 97"/>
                  <a:gd name="T35" fmla="*/ 62 h 130"/>
                  <a:gd name="T36" fmla="*/ 84 w 97"/>
                  <a:gd name="T37" fmla="*/ 55 h 130"/>
                  <a:gd name="T38" fmla="*/ 84 w 97"/>
                  <a:gd name="T39" fmla="*/ 53 h 130"/>
                  <a:gd name="T40" fmla="*/ 85 w 97"/>
                  <a:gd name="T41" fmla="*/ 62 h 130"/>
                  <a:gd name="T42" fmla="*/ 85 w 97"/>
                  <a:gd name="T43" fmla="*/ 6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30">
                    <a:moveTo>
                      <a:pt x="81" y="23"/>
                    </a:moveTo>
                    <a:cubicBezTo>
                      <a:pt x="36" y="0"/>
                      <a:pt x="0" y="32"/>
                      <a:pt x="0" y="32"/>
                    </a:cubicBezTo>
                    <a:cubicBezTo>
                      <a:pt x="0" y="32"/>
                      <a:pt x="10" y="55"/>
                      <a:pt x="32" y="43"/>
                    </a:cubicBezTo>
                    <a:cubicBezTo>
                      <a:pt x="34" y="43"/>
                      <a:pt x="36" y="42"/>
                      <a:pt x="37" y="41"/>
                    </a:cubicBezTo>
                    <a:cubicBezTo>
                      <a:pt x="24" y="48"/>
                      <a:pt x="11" y="55"/>
                      <a:pt x="4" y="50"/>
                    </a:cubicBezTo>
                    <a:cubicBezTo>
                      <a:pt x="4" y="54"/>
                      <a:pt x="4" y="58"/>
                      <a:pt x="4" y="62"/>
                    </a:cubicBezTo>
                    <a:cubicBezTo>
                      <a:pt x="4" y="62"/>
                      <a:pt x="3" y="61"/>
                      <a:pt x="3" y="61"/>
                    </a:cubicBezTo>
                    <a:cubicBezTo>
                      <a:pt x="1" y="61"/>
                      <a:pt x="5" y="89"/>
                      <a:pt x="5" y="86"/>
                    </a:cubicBezTo>
                    <a:cubicBezTo>
                      <a:pt x="8" y="113"/>
                      <a:pt x="29" y="130"/>
                      <a:pt x="44" y="130"/>
                    </a:cubicBezTo>
                    <a:cubicBezTo>
                      <a:pt x="56" y="130"/>
                      <a:pt x="77" y="112"/>
                      <a:pt x="83" y="87"/>
                    </a:cubicBezTo>
                    <a:cubicBezTo>
                      <a:pt x="84" y="90"/>
                      <a:pt x="85" y="91"/>
                      <a:pt x="86" y="91"/>
                    </a:cubicBezTo>
                    <a:cubicBezTo>
                      <a:pt x="88" y="91"/>
                      <a:pt x="89" y="85"/>
                      <a:pt x="89" y="77"/>
                    </a:cubicBezTo>
                    <a:cubicBezTo>
                      <a:pt x="89" y="69"/>
                      <a:pt x="88" y="63"/>
                      <a:pt x="86" y="62"/>
                    </a:cubicBezTo>
                    <a:cubicBezTo>
                      <a:pt x="97" y="51"/>
                      <a:pt x="84" y="25"/>
                      <a:pt x="81" y="23"/>
                    </a:cubicBezTo>
                    <a:close/>
                    <a:moveTo>
                      <a:pt x="78" y="34"/>
                    </a:moveTo>
                    <a:cubicBezTo>
                      <a:pt x="79" y="34"/>
                      <a:pt x="80" y="35"/>
                      <a:pt x="81" y="37"/>
                    </a:cubicBezTo>
                    <a:cubicBezTo>
                      <a:pt x="80" y="36"/>
                      <a:pt x="79" y="35"/>
                      <a:pt x="78" y="34"/>
                    </a:cubicBezTo>
                    <a:close/>
                    <a:moveTo>
                      <a:pt x="85" y="62"/>
                    </a:moveTo>
                    <a:cubicBezTo>
                      <a:pt x="85" y="60"/>
                      <a:pt x="85" y="57"/>
                      <a:pt x="84" y="55"/>
                    </a:cubicBezTo>
                    <a:cubicBezTo>
                      <a:pt x="84" y="54"/>
                      <a:pt x="84" y="54"/>
                      <a:pt x="84" y="53"/>
                    </a:cubicBezTo>
                    <a:cubicBezTo>
                      <a:pt x="85" y="57"/>
                      <a:pt x="85" y="61"/>
                      <a:pt x="85" y="62"/>
                    </a:cubicBezTo>
                    <a:cubicBezTo>
                      <a:pt x="85" y="62"/>
                      <a:pt x="85" y="62"/>
                      <a:pt x="85" y="62"/>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01" name="Freeform 218"/>
              <p:cNvSpPr>
                <a:spLocks noEditPoints="1"/>
              </p:cNvSpPr>
              <p:nvPr>
                <p:custDataLst>
                  <p:tags r:id="rId17"/>
                </p:custDataLst>
              </p:nvPr>
            </p:nvSpPr>
            <p:spPr bwMode="auto">
              <a:xfrm>
                <a:off x="4368801" y="733425"/>
                <a:ext cx="755650" cy="155575"/>
              </a:xfrm>
              <a:custGeom>
                <a:avLst/>
                <a:gdLst>
                  <a:gd name="T0" fmla="*/ 476 w 476"/>
                  <a:gd name="T1" fmla="*/ 98 h 98"/>
                  <a:gd name="T2" fmla="*/ 376 w 476"/>
                  <a:gd name="T3" fmla="*/ 0 h 98"/>
                  <a:gd name="T4" fmla="*/ 107 w 476"/>
                  <a:gd name="T5" fmla="*/ 0 h 98"/>
                  <a:gd name="T6" fmla="*/ 0 w 476"/>
                  <a:gd name="T7" fmla="*/ 98 h 98"/>
                  <a:gd name="T8" fmla="*/ 476 w 476"/>
                  <a:gd name="T9" fmla="*/ 98 h 98"/>
                  <a:gd name="T10" fmla="*/ 399 w 476"/>
                  <a:gd name="T11" fmla="*/ 39 h 98"/>
                  <a:gd name="T12" fmla="*/ 434 w 476"/>
                  <a:gd name="T13" fmla="*/ 75 h 98"/>
                  <a:gd name="T14" fmla="*/ 342 w 476"/>
                  <a:gd name="T15" fmla="*/ 75 h 98"/>
                  <a:gd name="T16" fmla="*/ 324 w 476"/>
                  <a:gd name="T17" fmla="*/ 36 h 98"/>
                  <a:gd name="T18" fmla="*/ 399 w 476"/>
                  <a:gd name="T19" fmla="*/ 39 h 98"/>
                  <a:gd name="T20" fmla="*/ 168 w 476"/>
                  <a:gd name="T21" fmla="*/ 36 h 98"/>
                  <a:gd name="T22" fmla="*/ 151 w 476"/>
                  <a:gd name="T23" fmla="*/ 75 h 98"/>
                  <a:gd name="T24" fmla="*/ 58 w 476"/>
                  <a:gd name="T25" fmla="*/ 75 h 98"/>
                  <a:gd name="T26" fmla="*/ 93 w 476"/>
                  <a:gd name="T27" fmla="*/ 39 h 98"/>
                  <a:gd name="T28" fmla="*/ 168 w 476"/>
                  <a:gd name="T29"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98">
                    <a:moveTo>
                      <a:pt x="476" y="98"/>
                    </a:moveTo>
                    <a:lnTo>
                      <a:pt x="376" y="0"/>
                    </a:lnTo>
                    <a:lnTo>
                      <a:pt x="107" y="0"/>
                    </a:lnTo>
                    <a:lnTo>
                      <a:pt x="0" y="98"/>
                    </a:lnTo>
                    <a:lnTo>
                      <a:pt x="476" y="98"/>
                    </a:lnTo>
                    <a:close/>
                    <a:moveTo>
                      <a:pt x="399" y="39"/>
                    </a:moveTo>
                    <a:lnTo>
                      <a:pt x="434" y="75"/>
                    </a:lnTo>
                    <a:lnTo>
                      <a:pt x="342" y="75"/>
                    </a:lnTo>
                    <a:lnTo>
                      <a:pt x="324" y="36"/>
                    </a:lnTo>
                    <a:lnTo>
                      <a:pt x="399" y="39"/>
                    </a:lnTo>
                    <a:close/>
                    <a:moveTo>
                      <a:pt x="168" y="36"/>
                    </a:moveTo>
                    <a:lnTo>
                      <a:pt x="151" y="75"/>
                    </a:lnTo>
                    <a:lnTo>
                      <a:pt x="58" y="75"/>
                    </a:lnTo>
                    <a:lnTo>
                      <a:pt x="93" y="39"/>
                    </a:lnTo>
                    <a:lnTo>
                      <a:pt x="168" y="3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grpSp>
      <p:pic>
        <p:nvPicPr>
          <p:cNvPr id="118" name="图片 117"/>
          <p:cNvPicPr>
            <a:picLocks noChangeAspect="1"/>
          </p:cNvPicPr>
          <p:nvPr/>
        </p:nvPicPr>
        <p:blipFill>
          <a:blip r:embed="rId20"/>
          <a:stretch>
            <a:fillRect/>
          </a:stretch>
        </p:blipFill>
        <p:spPr>
          <a:xfrm>
            <a:off x="2434108" y="3886321"/>
            <a:ext cx="7273158" cy="1719221"/>
          </a:xfrm>
          <a:prstGeom prst="rect">
            <a:avLst/>
          </a:prstGeom>
        </p:spPr>
      </p:pic>
      <p:sp>
        <p:nvSpPr>
          <p:cNvPr id="119" name="禁止符 118"/>
          <p:cNvSpPr/>
          <p:nvPr/>
        </p:nvSpPr>
        <p:spPr>
          <a:xfrm>
            <a:off x="4856875" y="3442520"/>
            <a:ext cx="2579849" cy="2579849"/>
          </a:xfrm>
          <a:prstGeom prst="noSmoking">
            <a:avLst>
              <a:gd name="adj" fmla="val 1395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anim calcmode="lin" valueType="num">
                                      <p:cBhvr>
                                        <p:cTn id="8" dur="1000" fill="hold"/>
                                        <p:tgtEl>
                                          <p:spTgt spid="120"/>
                                        </p:tgtEl>
                                        <p:attrNameLst>
                                          <p:attrName>ppt_x</p:attrName>
                                        </p:attrNameLst>
                                      </p:cBhvr>
                                      <p:tavLst>
                                        <p:tav tm="0">
                                          <p:val>
                                            <p:strVal val="#ppt_x"/>
                                          </p:val>
                                        </p:tav>
                                        <p:tav tm="100000">
                                          <p:val>
                                            <p:strVal val="#ppt_x"/>
                                          </p:val>
                                        </p:tav>
                                      </p:tavLst>
                                    </p:anim>
                                    <p:anim calcmode="lin" valueType="num">
                                      <p:cBhvr>
                                        <p:cTn id="9" dur="1000" fill="hold"/>
                                        <p:tgtEl>
                                          <p:spTgt spid="1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400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1000"/>
                                        <p:tgtEl>
                                          <p:spTgt spid="118"/>
                                        </p:tgtEl>
                                      </p:cBhvr>
                                    </p:animEffect>
                                    <p:anim calcmode="lin" valueType="num">
                                      <p:cBhvr>
                                        <p:cTn id="14" dur="1000" fill="hold"/>
                                        <p:tgtEl>
                                          <p:spTgt spid="118"/>
                                        </p:tgtEl>
                                        <p:attrNameLst>
                                          <p:attrName>ppt_x</p:attrName>
                                        </p:attrNameLst>
                                      </p:cBhvr>
                                      <p:tavLst>
                                        <p:tav tm="0">
                                          <p:val>
                                            <p:strVal val="#ppt_x"/>
                                          </p:val>
                                        </p:tav>
                                        <p:tav tm="100000">
                                          <p:val>
                                            <p:strVal val="#ppt_x"/>
                                          </p:val>
                                        </p:tav>
                                      </p:tavLst>
                                    </p:anim>
                                    <p:anim calcmode="lin" valueType="num">
                                      <p:cBhvr>
                                        <p:cTn id="15" dur="1000" fill="hold"/>
                                        <p:tgtEl>
                                          <p:spTgt spid="118"/>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10" presetClass="entr" presetSubtype="0" accel="30000" decel="70000" fill="hold" grpId="0" nodeType="afterEffect">
                                  <p:stCondLst>
                                    <p:cond delay="0"/>
                                  </p:stCondLst>
                                  <p:childTnLst>
                                    <p:set>
                                      <p:cBhvr>
                                        <p:cTn id="18" dur="800" fill="hold">
                                          <p:stCondLst>
                                            <p:cond delay="0"/>
                                          </p:stCondLst>
                                        </p:cTn>
                                        <p:tgtEl>
                                          <p:spTgt spid="119"/>
                                        </p:tgtEl>
                                        <p:attrNameLst>
                                          <p:attrName>style.visibility</p:attrName>
                                        </p:attrNameLst>
                                      </p:cBhvr>
                                      <p:to>
                                        <p:strVal val="visible"/>
                                      </p:to>
                                    </p:set>
                                    <p:animEffect transition="in" filter="fade">
                                      <p:cBhvr>
                                        <p:cTn id="19" dur="800" decel="100000">
                                          <p:stCondLst>
                                            <p:cond delay="0"/>
                                          </p:stCondLst>
                                        </p:cTn>
                                        <p:tgtEl>
                                          <p:spTgt spid="119"/>
                                        </p:tgtEl>
                                      </p:cBhvr>
                                    </p:animEffect>
                                    <p:anim to="" calcmode="lin" valueType="num">
                                      <p:cBhvr>
                                        <p:cTn id="20" dur="800" fill="hold">
                                          <p:stCondLst>
                                            <p:cond delay="0"/>
                                          </p:stCondLst>
                                        </p:cTn>
                                        <p:tgtEl>
                                          <p:spTgt spid="119"/>
                                        </p:tgtEl>
                                        <p:attrNameLst>
                                          <p:attrName>ppt_h</p:attrName>
                                        </p:attrNameLst>
                                      </p:cBhvr>
                                      <p:tavLst>
                                        <p:tav tm="0">
                                          <p:val>
                                            <p:strVal val="ppt_h*2.1"/>
                                          </p:val>
                                        </p:tav>
                                        <p:tav tm="45000">
                                          <p:val>
                                            <p:strVal val="ppt_h*1.04"/>
                                          </p:val>
                                        </p:tav>
                                        <p:tav tm="100000">
                                          <p:val>
                                            <p:strVal val="#ppt_h"/>
                                          </p:val>
                                        </p:tav>
                                      </p:tavLst>
                                    </p:anim>
                                    <p:anim to="" calcmode="lin" valueType="num">
                                      <p:cBhvr>
                                        <p:cTn id="21" dur="800" fill="hold">
                                          <p:stCondLst>
                                            <p:cond delay="0"/>
                                          </p:stCondLst>
                                        </p:cTn>
                                        <p:tgtEl>
                                          <p:spTgt spid="119"/>
                                        </p:tgtEl>
                                        <p:attrNameLst>
                                          <p:attrName>ppt_w</p:attrName>
                                        </p:attrNameLst>
                                      </p:cBhvr>
                                      <p:tavLst>
                                        <p:tav tm="0">
                                          <p:val>
                                            <p:strVal val="ppt_w*2.1"/>
                                          </p:val>
                                        </p:tav>
                                        <p:tav tm="45000">
                                          <p:val>
                                            <p:strVal val="ppt_w*1.04"/>
                                          </p:val>
                                        </p:tav>
                                        <p:tav tm="100000">
                                          <p:val>
                                            <p:strVal val="#ppt_w"/>
                                          </p:val>
                                        </p:tav>
                                      </p:tavLst>
                                    </p:anim>
                                  </p:childTnLst>
                                </p:cTn>
                              </p:par>
                            </p:childTnLst>
                          </p:cTn>
                        </p:par>
                        <p:par>
                          <p:cTn id="22" fill="hold">
                            <p:stCondLst>
                              <p:cond delay="7000"/>
                            </p:stCondLst>
                            <p:childTnLst>
                              <p:par>
                                <p:cTn id="23" presetID="6" presetClass="emph" presetSubtype="0" repeatCount="indefinite" autoRev="1" fill="hold" grpId="1" nodeType="afterEffect">
                                  <p:stCondLst>
                                    <p:cond delay="0"/>
                                  </p:stCondLst>
                                  <p:childTnLst>
                                    <p:animScale>
                                      <p:cBhvr>
                                        <p:cTn id="24" dur="1000" fill="hold"/>
                                        <p:tgtEl>
                                          <p:spTgt spid="1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ldLvl="0" animBg="1"/>
      <p:bldP spid="119"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12192000" cy="6858000"/>
          </a:xfrm>
          <a:prstGeom prst="rect">
            <a:avLst/>
          </a:prstGeom>
        </p:spPr>
      </p:pic>
      <p:sp>
        <p:nvSpPr>
          <p:cNvPr id="4" name="Freeform 1807"/>
          <p:cNvSpPr>
            <a:spLocks noEditPoints="1"/>
          </p:cNvSpPr>
          <p:nvPr/>
        </p:nvSpPr>
        <p:spPr bwMode="auto">
          <a:xfrm rot="19690862">
            <a:off x="-128079" y="950871"/>
            <a:ext cx="11158206" cy="4956258"/>
          </a:xfrm>
          <a:custGeom>
            <a:avLst/>
            <a:gdLst>
              <a:gd name="T0" fmla="*/ 876 w 3806"/>
              <a:gd name="T1" fmla="*/ 292 h 1688"/>
              <a:gd name="T2" fmla="*/ 831 w 3806"/>
              <a:gd name="T3" fmla="*/ 562 h 1688"/>
              <a:gd name="T4" fmla="*/ 507 w 3806"/>
              <a:gd name="T5" fmla="*/ 624 h 1688"/>
              <a:gd name="T6" fmla="*/ 511 w 3806"/>
              <a:gd name="T7" fmla="*/ 982 h 1688"/>
              <a:gd name="T8" fmla="*/ 815 w 3806"/>
              <a:gd name="T9" fmla="*/ 829 h 1688"/>
              <a:gd name="T10" fmla="*/ 1052 w 3806"/>
              <a:gd name="T11" fmla="*/ 847 h 1688"/>
              <a:gd name="T12" fmla="*/ 96 w 3806"/>
              <a:gd name="T13" fmla="*/ 1125 h 1688"/>
              <a:gd name="T14" fmla="*/ 2226 w 3806"/>
              <a:gd name="T15" fmla="*/ 1168 h 1688"/>
              <a:gd name="T16" fmla="*/ 2242 w 3806"/>
              <a:gd name="T17" fmla="*/ 1229 h 1688"/>
              <a:gd name="T18" fmla="*/ 2690 w 3806"/>
              <a:gd name="T19" fmla="*/ 1291 h 1688"/>
              <a:gd name="T20" fmla="*/ 2903 w 3806"/>
              <a:gd name="T21" fmla="*/ 1448 h 1688"/>
              <a:gd name="T22" fmla="*/ 637 w 3806"/>
              <a:gd name="T23" fmla="*/ 1330 h 1688"/>
              <a:gd name="T24" fmla="*/ 3182 w 3806"/>
              <a:gd name="T25" fmla="*/ 1196 h 1688"/>
              <a:gd name="T26" fmla="*/ 3212 w 3806"/>
              <a:gd name="T27" fmla="*/ 1135 h 1688"/>
              <a:gd name="T28" fmla="*/ 3470 w 3806"/>
              <a:gd name="T29" fmla="*/ 1165 h 1688"/>
              <a:gd name="T30" fmla="*/ 3687 w 3806"/>
              <a:gd name="T31" fmla="*/ 1160 h 1688"/>
              <a:gd name="T32" fmla="*/ 3713 w 3806"/>
              <a:gd name="T33" fmla="*/ 970 h 1688"/>
              <a:gd name="T34" fmla="*/ 3526 w 3806"/>
              <a:gd name="T35" fmla="*/ 681 h 1688"/>
              <a:gd name="T36" fmla="*/ 2863 w 3806"/>
              <a:gd name="T37" fmla="*/ 382 h 1688"/>
              <a:gd name="T38" fmla="*/ 2291 w 3806"/>
              <a:gd name="T39" fmla="*/ 183 h 1688"/>
              <a:gd name="T40" fmla="*/ 1315 w 3806"/>
              <a:gd name="T41" fmla="*/ 97 h 1688"/>
              <a:gd name="T42" fmla="*/ 904 w 3806"/>
              <a:gd name="T43" fmla="*/ 307 h 1688"/>
              <a:gd name="T44" fmla="*/ 587 w 3806"/>
              <a:gd name="T45" fmla="*/ 393 h 1688"/>
              <a:gd name="T46" fmla="*/ 679 w 3806"/>
              <a:gd name="T47" fmla="*/ 677 h 1688"/>
              <a:gd name="T48" fmla="*/ 751 w 3806"/>
              <a:gd name="T49" fmla="*/ 526 h 1688"/>
              <a:gd name="T50" fmla="*/ 1018 w 3806"/>
              <a:gd name="T51" fmla="*/ 642 h 1688"/>
              <a:gd name="T52" fmla="*/ 945 w 3806"/>
              <a:gd name="T53" fmla="*/ 677 h 1688"/>
              <a:gd name="T54" fmla="*/ 889 w 3806"/>
              <a:gd name="T55" fmla="*/ 803 h 1688"/>
              <a:gd name="T56" fmla="*/ 1079 w 3806"/>
              <a:gd name="T57" fmla="*/ 853 h 1688"/>
              <a:gd name="T58" fmla="*/ 581 w 3806"/>
              <a:gd name="T59" fmla="*/ 985 h 1688"/>
              <a:gd name="T60" fmla="*/ 69 w 3806"/>
              <a:gd name="T61" fmla="*/ 1205 h 1688"/>
              <a:gd name="T62" fmla="*/ 284 w 3806"/>
              <a:gd name="T63" fmla="*/ 1252 h 1688"/>
              <a:gd name="T64" fmla="*/ 544 w 3806"/>
              <a:gd name="T65" fmla="*/ 1190 h 1688"/>
              <a:gd name="T66" fmla="*/ 649 w 3806"/>
              <a:gd name="T67" fmla="*/ 1278 h 1688"/>
              <a:gd name="T68" fmla="*/ 778 w 3806"/>
              <a:gd name="T69" fmla="*/ 1313 h 1688"/>
              <a:gd name="T70" fmla="*/ 1005 w 3806"/>
              <a:gd name="T71" fmla="*/ 1283 h 1688"/>
              <a:gd name="T72" fmla="*/ 1341 w 3806"/>
              <a:gd name="T73" fmla="*/ 1267 h 1688"/>
              <a:gd name="T74" fmla="*/ 1669 w 3806"/>
              <a:gd name="T75" fmla="*/ 1272 h 1688"/>
              <a:gd name="T76" fmla="*/ 2092 w 3806"/>
              <a:gd name="T77" fmla="*/ 1267 h 1688"/>
              <a:gd name="T78" fmla="*/ 2259 w 3806"/>
              <a:gd name="T79" fmla="*/ 1094 h 1688"/>
              <a:gd name="T80" fmla="*/ 2676 w 3806"/>
              <a:gd name="T81" fmla="*/ 1120 h 1688"/>
              <a:gd name="T82" fmla="*/ 3082 w 3806"/>
              <a:gd name="T83" fmla="*/ 1289 h 1688"/>
              <a:gd name="T84" fmla="*/ 2961 w 3806"/>
              <a:gd name="T85" fmla="*/ 1426 h 1688"/>
              <a:gd name="T86" fmla="*/ 3500 w 3806"/>
              <a:gd name="T87" fmla="*/ 1612 h 1688"/>
              <a:gd name="T88" fmla="*/ 3560 w 3806"/>
              <a:gd name="T89" fmla="*/ 1495 h 1688"/>
              <a:gd name="T90" fmla="*/ 3682 w 3806"/>
              <a:gd name="T91" fmla="*/ 1497 h 1688"/>
              <a:gd name="T92" fmla="*/ 856 w 3806"/>
              <a:gd name="T93" fmla="*/ 353 h 1688"/>
              <a:gd name="T94" fmla="*/ 691 w 3806"/>
              <a:gd name="T95" fmla="*/ 1176 h 1688"/>
              <a:gd name="T96" fmla="*/ 739 w 3806"/>
              <a:gd name="T97" fmla="*/ 1139 h 1688"/>
              <a:gd name="T98" fmla="*/ 1053 w 3806"/>
              <a:gd name="T99" fmla="*/ 1246 h 1688"/>
              <a:gd name="T100" fmla="*/ 1327 w 3806"/>
              <a:gd name="T101" fmla="*/ 844 h 1688"/>
              <a:gd name="T102" fmla="*/ 1519 w 3806"/>
              <a:gd name="T103" fmla="*/ 1234 h 1688"/>
              <a:gd name="T104" fmla="*/ 1853 w 3806"/>
              <a:gd name="T105" fmla="*/ 1215 h 1688"/>
              <a:gd name="T106" fmla="*/ 2681 w 3806"/>
              <a:gd name="T107" fmla="*/ 1028 h 1688"/>
              <a:gd name="T108" fmla="*/ 2930 w 3806"/>
              <a:gd name="T109" fmla="*/ 1074 h 1688"/>
              <a:gd name="T110" fmla="*/ 3017 w 3806"/>
              <a:gd name="T111" fmla="*/ 426 h 1688"/>
              <a:gd name="T112" fmla="*/ 2337 w 3806"/>
              <a:gd name="T113" fmla="*/ 1234 h 1688"/>
              <a:gd name="T114" fmla="*/ 1798 w 3806"/>
              <a:gd name="T115" fmla="*/ 1274 h 1688"/>
              <a:gd name="T116" fmla="*/ 2794 w 3806"/>
              <a:gd name="T117" fmla="*/ 1317 h 1688"/>
              <a:gd name="T118" fmla="*/ 3211 w 3806"/>
              <a:gd name="T119" fmla="*/ 1570 h 1688"/>
              <a:gd name="T120" fmla="*/ 2016 w 3806"/>
              <a:gd name="T121" fmla="*/ 1274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06" h="1688">
                <a:moveTo>
                  <a:pt x="1382" y="7"/>
                </a:moveTo>
                <a:cubicBezTo>
                  <a:pt x="1383" y="9"/>
                  <a:pt x="1384" y="10"/>
                  <a:pt x="1388" y="10"/>
                </a:cubicBezTo>
                <a:cubicBezTo>
                  <a:pt x="1391" y="0"/>
                  <a:pt x="1378" y="5"/>
                  <a:pt x="1373" y="4"/>
                </a:cubicBezTo>
                <a:cubicBezTo>
                  <a:pt x="1373" y="10"/>
                  <a:pt x="1373" y="10"/>
                  <a:pt x="1373" y="10"/>
                </a:cubicBezTo>
                <a:cubicBezTo>
                  <a:pt x="1376" y="10"/>
                  <a:pt x="1376" y="13"/>
                  <a:pt x="1379" y="13"/>
                </a:cubicBezTo>
                <a:cubicBezTo>
                  <a:pt x="1380" y="11"/>
                  <a:pt x="1379" y="7"/>
                  <a:pt x="1382" y="7"/>
                </a:cubicBezTo>
                <a:close/>
                <a:moveTo>
                  <a:pt x="1269" y="60"/>
                </a:moveTo>
                <a:cubicBezTo>
                  <a:pt x="1269" y="58"/>
                  <a:pt x="1269" y="57"/>
                  <a:pt x="1272" y="57"/>
                </a:cubicBezTo>
                <a:cubicBezTo>
                  <a:pt x="1273" y="61"/>
                  <a:pt x="1273" y="65"/>
                  <a:pt x="1278" y="63"/>
                </a:cubicBezTo>
                <a:cubicBezTo>
                  <a:pt x="1282" y="54"/>
                  <a:pt x="1273" y="56"/>
                  <a:pt x="1272" y="51"/>
                </a:cubicBezTo>
                <a:cubicBezTo>
                  <a:pt x="1274" y="51"/>
                  <a:pt x="1276" y="51"/>
                  <a:pt x="1275" y="48"/>
                </a:cubicBezTo>
                <a:cubicBezTo>
                  <a:pt x="1267" y="45"/>
                  <a:pt x="1262" y="59"/>
                  <a:pt x="1269" y="60"/>
                </a:cubicBezTo>
                <a:close/>
                <a:moveTo>
                  <a:pt x="1269" y="76"/>
                </a:moveTo>
                <a:cubicBezTo>
                  <a:pt x="1270" y="71"/>
                  <a:pt x="1276" y="73"/>
                  <a:pt x="1278" y="76"/>
                </a:cubicBezTo>
                <a:cubicBezTo>
                  <a:pt x="1282" y="63"/>
                  <a:pt x="1270" y="68"/>
                  <a:pt x="1266" y="63"/>
                </a:cubicBezTo>
                <a:cubicBezTo>
                  <a:pt x="1267" y="68"/>
                  <a:pt x="1265" y="75"/>
                  <a:pt x="1269" y="76"/>
                </a:cubicBezTo>
                <a:close/>
                <a:moveTo>
                  <a:pt x="744" y="260"/>
                </a:moveTo>
                <a:cubicBezTo>
                  <a:pt x="737" y="259"/>
                  <a:pt x="735" y="254"/>
                  <a:pt x="729" y="260"/>
                </a:cubicBezTo>
                <a:cubicBezTo>
                  <a:pt x="726" y="271"/>
                  <a:pt x="746" y="266"/>
                  <a:pt x="744" y="260"/>
                </a:cubicBezTo>
                <a:close/>
                <a:moveTo>
                  <a:pt x="889" y="282"/>
                </a:moveTo>
                <a:cubicBezTo>
                  <a:pt x="876" y="283"/>
                  <a:pt x="876" y="283"/>
                  <a:pt x="876" y="283"/>
                </a:cubicBezTo>
                <a:cubicBezTo>
                  <a:pt x="876" y="292"/>
                  <a:pt x="876" y="292"/>
                  <a:pt x="876" y="292"/>
                </a:cubicBezTo>
                <a:cubicBezTo>
                  <a:pt x="882" y="290"/>
                  <a:pt x="890" y="290"/>
                  <a:pt x="889" y="282"/>
                </a:cubicBezTo>
                <a:close/>
                <a:moveTo>
                  <a:pt x="2660" y="292"/>
                </a:moveTo>
                <a:cubicBezTo>
                  <a:pt x="2660" y="282"/>
                  <a:pt x="2646" y="286"/>
                  <a:pt x="2641" y="280"/>
                </a:cubicBezTo>
                <a:cubicBezTo>
                  <a:pt x="2642" y="290"/>
                  <a:pt x="2649" y="294"/>
                  <a:pt x="2660" y="292"/>
                </a:cubicBezTo>
                <a:close/>
                <a:moveTo>
                  <a:pt x="550" y="378"/>
                </a:moveTo>
                <a:cubicBezTo>
                  <a:pt x="540" y="377"/>
                  <a:pt x="539" y="369"/>
                  <a:pt x="525" y="372"/>
                </a:cubicBezTo>
                <a:cubicBezTo>
                  <a:pt x="530" y="389"/>
                  <a:pt x="507" y="379"/>
                  <a:pt x="507" y="391"/>
                </a:cubicBezTo>
                <a:cubicBezTo>
                  <a:pt x="520" y="402"/>
                  <a:pt x="538" y="379"/>
                  <a:pt x="550" y="378"/>
                </a:cubicBezTo>
                <a:close/>
                <a:moveTo>
                  <a:pt x="2842" y="367"/>
                </a:moveTo>
                <a:cubicBezTo>
                  <a:pt x="2847" y="365"/>
                  <a:pt x="2854" y="365"/>
                  <a:pt x="2857" y="361"/>
                </a:cubicBezTo>
                <a:cubicBezTo>
                  <a:pt x="2852" y="360"/>
                  <a:pt x="2854" y="353"/>
                  <a:pt x="2848" y="354"/>
                </a:cubicBezTo>
                <a:cubicBezTo>
                  <a:pt x="2850" y="363"/>
                  <a:pt x="2842" y="361"/>
                  <a:pt x="2842" y="367"/>
                </a:cubicBezTo>
                <a:close/>
                <a:moveTo>
                  <a:pt x="560" y="501"/>
                </a:moveTo>
                <a:cubicBezTo>
                  <a:pt x="542" y="504"/>
                  <a:pt x="529" y="494"/>
                  <a:pt x="514" y="486"/>
                </a:cubicBezTo>
                <a:cubicBezTo>
                  <a:pt x="509" y="506"/>
                  <a:pt x="493" y="509"/>
                  <a:pt x="499" y="529"/>
                </a:cubicBezTo>
                <a:cubicBezTo>
                  <a:pt x="523" y="523"/>
                  <a:pt x="534" y="504"/>
                  <a:pt x="560" y="501"/>
                </a:cubicBezTo>
                <a:close/>
                <a:moveTo>
                  <a:pt x="506" y="560"/>
                </a:moveTo>
                <a:cubicBezTo>
                  <a:pt x="521" y="565"/>
                  <a:pt x="529" y="566"/>
                  <a:pt x="524" y="547"/>
                </a:cubicBezTo>
                <a:cubicBezTo>
                  <a:pt x="511" y="544"/>
                  <a:pt x="509" y="552"/>
                  <a:pt x="506" y="560"/>
                </a:cubicBezTo>
                <a:close/>
                <a:moveTo>
                  <a:pt x="867" y="568"/>
                </a:moveTo>
                <a:cubicBezTo>
                  <a:pt x="870" y="558"/>
                  <a:pt x="865" y="556"/>
                  <a:pt x="861" y="552"/>
                </a:cubicBezTo>
                <a:cubicBezTo>
                  <a:pt x="853" y="567"/>
                  <a:pt x="835" y="540"/>
                  <a:pt x="831" y="562"/>
                </a:cubicBezTo>
                <a:cubicBezTo>
                  <a:pt x="827" y="560"/>
                  <a:pt x="802" y="556"/>
                  <a:pt x="809" y="562"/>
                </a:cubicBezTo>
                <a:cubicBezTo>
                  <a:pt x="835" y="570"/>
                  <a:pt x="839" y="568"/>
                  <a:pt x="867" y="568"/>
                </a:cubicBezTo>
                <a:close/>
                <a:moveTo>
                  <a:pt x="926" y="561"/>
                </a:moveTo>
                <a:cubicBezTo>
                  <a:pt x="933" y="565"/>
                  <a:pt x="942" y="567"/>
                  <a:pt x="950" y="570"/>
                </a:cubicBezTo>
                <a:cubicBezTo>
                  <a:pt x="949" y="556"/>
                  <a:pt x="929" y="563"/>
                  <a:pt x="922" y="555"/>
                </a:cubicBezTo>
                <a:cubicBezTo>
                  <a:pt x="920" y="562"/>
                  <a:pt x="912" y="563"/>
                  <a:pt x="910" y="570"/>
                </a:cubicBezTo>
                <a:cubicBezTo>
                  <a:pt x="918" y="566"/>
                  <a:pt x="923" y="579"/>
                  <a:pt x="926" y="570"/>
                </a:cubicBezTo>
                <a:cubicBezTo>
                  <a:pt x="922" y="570"/>
                  <a:pt x="922" y="562"/>
                  <a:pt x="926" y="561"/>
                </a:cubicBezTo>
                <a:close/>
                <a:moveTo>
                  <a:pt x="907" y="573"/>
                </a:moveTo>
                <a:cubicBezTo>
                  <a:pt x="904" y="558"/>
                  <a:pt x="891" y="572"/>
                  <a:pt x="883" y="561"/>
                </a:cubicBezTo>
                <a:cubicBezTo>
                  <a:pt x="882" y="580"/>
                  <a:pt x="895" y="567"/>
                  <a:pt x="907" y="573"/>
                </a:cubicBezTo>
                <a:close/>
                <a:moveTo>
                  <a:pt x="978" y="569"/>
                </a:moveTo>
                <a:cubicBezTo>
                  <a:pt x="979" y="559"/>
                  <a:pt x="957" y="557"/>
                  <a:pt x="956" y="567"/>
                </a:cubicBezTo>
                <a:cubicBezTo>
                  <a:pt x="966" y="565"/>
                  <a:pt x="971" y="568"/>
                  <a:pt x="978" y="569"/>
                </a:cubicBezTo>
                <a:close/>
                <a:moveTo>
                  <a:pt x="1067" y="574"/>
                </a:moveTo>
                <a:cubicBezTo>
                  <a:pt x="1077" y="569"/>
                  <a:pt x="1077" y="577"/>
                  <a:pt x="1085" y="580"/>
                </a:cubicBezTo>
                <a:cubicBezTo>
                  <a:pt x="1086" y="573"/>
                  <a:pt x="1079" y="574"/>
                  <a:pt x="1082" y="565"/>
                </a:cubicBezTo>
                <a:cubicBezTo>
                  <a:pt x="1074" y="566"/>
                  <a:pt x="1066" y="566"/>
                  <a:pt x="1067" y="574"/>
                </a:cubicBezTo>
                <a:close/>
                <a:moveTo>
                  <a:pt x="1097" y="568"/>
                </a:moveTo>
                <a:cubicBezTo>
                  <a:pt x="1096" y="575"/>
                  <a:pt x="1103" y="575"/>
                  <a:pt x="1101" y="583"/>
                </a:cubicBezTo>
                <a:cubicBezTo>
                  <a:pt x="1117" y="583"/>
                  <a:pt x="1104" y="571"/>
                  <a:pt x="1097" y="568"/>
                </a:cubicBezTo>
                <a:close/>
                <a:moveTo>
                  <a:pt x="507" y="624"/>
                </a:moveTo>
                <a:cubicBezTo>
                  <a:pt x="500" y="622"/>
                  <a:pt x="498" y="616"/>
                  <a:pt x="488" y="618"/>
                </a:cubicBezTo>
                <a:cubicBezTo>
                  <a:pt x="484" y="628"/>
                  <a:pt x="504" y="630"/>
                  <a:pt x="507" y="624"/>
                </a:cubicBezTo>
                <a:close/>
                <a:moveTo>
                  <a:pt x="832" y="645"/>
                </a:moveTo>
                <a:cubicBezTo>
                  <a:pt x="820" y="646"/>
                  <a:pt x="823" y="632"/>
                  <a:pt x="810" y="636"/>
                </a:cubicBezTo>
                <a:cubicBezTo>
                  <a:pt x="813" y="645"/>
                  <a:pt x="813" y="645"/>
                  <a:pt x="810" y="654"/>
                </a:cubicBezTo>
                <a:cubicBezTo>
                  <a:pt x="818" y="651"/>
                  <a:pt x="825" y="648"/>
                  <a:pt x="832" y="645"/>
                </a:cubicBezTo>
                <a:close/>
                <a:moveTo>
                  <a:pt x="639" y="659"/>
                </a:moveTo>
                <a:cubicBezTo>
                  <a:pt x="637" y="650"/>
                  <a:pt x="619" y="641"/>
                  <a:pt x="611" y="647"/>
                </a:cubicBezTo>
                <a:cubicBezTo>
                  <a:pt x="620" y="655"/>
                  <a:pt x="625" y="664"/>
                  <a:pt x="639" y="659"/>
                </a:cubicBezTo>
                <a:close/>
                <a:moveTo>
                  <a:pt x="642" y="662"/>
                </a:moveTo>
                <a:cubicBezTo>
                  <a:pt x="650" y="661"/>
                  <a:pt x="656" y="658"/>
                  <a:pt x="660" y="653"/>
                </a:cubicBezTo>
                <a:cubicBezTo>
                  <a:pt x="656" y="652"/>
                  <a:pt x="655" y="648"/>
                  <a:pt x="651" y="647"/>
                </a:cubicBezTo>
                <a:cubicBezTo>
                  <a:pt x="652" y="656"/>
                  <a:pt x="643" y="655"/>
                  <a:pt x="642" y="662"/>
                </a:cubicBezTo>
                <a:close/>
                <a:moveTo>
                  <a:pt x="863" y="681"/>
                </a:moveTo>
                <a:cubicBezTo>
                  <a:pt x="853" y="680"/>
                  <a:pt x="851" y="688"/>
                  <a:pt x="844" y="681"/>
                </a:cubicBezTo>
                <a:cubicBezTo>
                  <a:pt x="844" y="687"/>
                  <a:pt x="845" y="691"/>
                  <a:pt x="847" y="693"/>
                </a:cubicBezTo>
                <a:cubicBezTo>
                  <a:pt x="853" y="690"/>
                  <a:pt x="862" y="689"/>
                  <a:pt x="863" y="681"/>
                </a:cubicBezTo>
                <a:close/>
                <a:moveTo>
                  <a:pt x="422" y="987"/>
                </a:moveTo>
                <a:cubicBezTo>
                  <a:pt x="418" y="987"/>
                  <a:pt x="417" y="990"/>
                  <a:pt x="416" y="993"/>
                </a:cubicBezTo>
                <a:cubicBezTo>
                  <a:pt x="420" y="993"/>
                  <a:pt x="423" y="994"/>
                  <a:pt x="422" y="999"/>
                </a:cubicBezTo>
                <a:cubicBezTo>
                  <a:pt x="431" y="999"/>
                  <a:pt x="431" y="992"/>
                  <a:pt x="440" y="992"/>
                </a:cubicBezTo>
                <a:cubicBezTo>
                  <a:pt x="461" y="1022"/>
                  <a:pt x="484" y="972"/>
                  <a:pt x="511" y="982"/>
                </a:cubicBezTo>
                <a:cubicBezTo>
                  <a:pt x="508" y="966"/>
                  <a:pt x="515" y="972"/>
                  <a:pt x="526" y="973"/>
                </a:cubicBezTo>
                <a:cubicBezTo>
                  <a:pt x="532" y="962"/>
                  <a:pt x="526" y="950"/>
                  <a:pt x="516" y="946"/>
                </a:cubicBezTo>
                <a:cubicBezTo>
                  <a:pt x="515" y="949"/>
                  <a:pt x="513" y="953"/>
                  <a:pt x="510" y="955"/>
                </a:cubicBezTo>
                <a:cubicBezTo>
                  <a:pt x="508" y="948"/>
                  <a:pt x="493" y="954"/>
                  <a:pt x="495" y="943"/>
                </a:cubicBezTo>
                <a:cubicBezTo>
                  <a:pt x="510" y="938"/>
                  <a:pt x="519" y="945"/>
                  <a:pt x="529" y="933"/>
                </a:cubicBezTo>
                <a:cubicBezTo>
                  <a:pt x="539" y="942"/>
                  <a:pt x="553" y="939"/>
                  <a:pt x="562" y="942"/>
                </a:cubicBezTo>
                <a:cubicBezTo>
                  <a:pt x="562" y="930"/>
                  <a:pt x="581" y="938"/>
                  <a:pt x="587" y="932"/>
                </a:cubicBezTo>
                <a:cubicBezTo>
                  <a:pt x="594" y="935"/>
                  <a:pt x="597" y="943"/>
                  <a:pt x="602" y="948"/>
                </a:cubicBezTo>
                <a:cubicBezTo>
                  <a:pt x="603" y="933"/>
                  <a:pt x="613" y="909"/>
                  <a:pt x="623" y="929"/>
                </a:cubicBezTo>
                <a:cubicBezTo>
                  <a:pt x="626" y="920"/>
                  <a:pt x="619" y="921"/>
                  <a:pt x="620" y="914"/>
                </a:cubicBezTo>
                <a:cubicBezTo>
                  <a:pt x="630" y="910"/>
                  <a:pt x="634" y="916"/>
                  <a:pt x="642" y="907"/>
                </a:cubicBezTo>
                <a:cubicBezTo>
                  <a:pt x="645" y="911"/>
                  <a:pt x="645" y="919"/>
                  <a:pt x="648" y="923"/>
                </a:cubicBezTo>
                <a:cubicBezTo>
                  <a:pt x="666" y="918"/>
                  <a:pt x="670" y="923"/>
                  <a:pt x="685" y="925"/>
                </a:cubicBezTo>
                <a:cubicBezTo>
                  <a:pt x="684" y="914"/>
                  <a:pt x="694" y="912"/>
                  <a:pt x="703" y="910"/>
                </a:cubicBezTo>
                <a:cubicBezTo>
                  <a:pt x="705" y="901"/>
                  <a:pt x="698" y="902"/>
                  <a:pt x="700" y="894"/>
                </a:cubicBezTo>
                <a:cubicBezTo>
                  <a:pt x="710" y="899"/>
                  <a:pt x="716" y="892"/>
                  <a:pt x="712" y="882"/>
                </a:cubicBezTo>
                <a:cubicBezTo>
                  <a:pt x="731" y="885"/>
                  <a:pt x="733" y="870"/>
                  <a:pt x="752" y="872"/>
                </a:cubicBezTo>
                <a:cubicBezTo>
                  <a:pt x="754" y="876"/>
                  <a:pt x="756" y="881"/>
                  <a:pt x="755" y="888"/>
                </a:cubicBezTo>
                <a:cubicBezTo>
                  <a:pt x="768" y="884"/>
                  <a:pt x="768" y="892"/>
                  <a:pt x="776" y="893"/>
                </a:cubicBezTo>
                <a:cubicBezTo>
                  <a:pt x="785" y="874"/>
                  <a:pt x="827" y="898"/>
                  <a:pt x="837" y="874"/>
                </a:cubicBezTo>
                <a:cubicBezTo>
                  <a:pt x="833" y="869"/>
                  <a:pt x="829" y="862"/>
                  <a:pt x="822" y="859"/>
                </a:cubicBezTo>
                <a:cubicBezTo>
                  <a:pt x="844" y="847"/>
                  <a:pt x="824" y="841"/>
                  <a:pt x="815" y="829"/>
                </a:cubicBezTo>
                <a:cubicBezTo>
                  <a:pt x="808" y="828"/>
                  <a:pt x="809" y="834"/>
                  <a:pt x="800" y="832"/>
                </a:cubicBezTo>
                <a:cubicBezTo>
                  <a:pt x="786" y="788"/>
                  <a:pt x="726" y="883"/>
                  <a:pt x="720" y="827"/>
                </a:cubicBezTo>
                <a:cubicBezTo>
                  <a:pt x="702" y="827"/>
                  <a:pt x="686" y="851"/>
                  <a:pt x="671" y="837"/>
                </a:cubicBezTo>
                <a:cubicBezTo>
                  <a:pt x="666" y="844"/>
                  <a:pt x="655" y="849"/>
                  <a:pt x="656" y="855"/>
                </a:cubicBezTo>
                <a:cubicBezTo>
                  <a:pt x="649" y="852"/>
                  <a:pt x="641" y="850"/>
                  <a:pt x="632" y="849"/>
                </a:cubicBezTo>
                <a:cubicBezTo>
                  <a:pt x="631" y="863"/>
                  <a:pt x="623" y="869"/>
                  <a:pt x="617" y="877"/>
                </a:cubicBezTo>
                <a:cubicBezTo>
                  <a:pt x="605" y="877"/>
                  <a:pt x="594" y="875"/>
                  <a:pt x="589" y="868"/>
                </a:cubicBezTo>
                <a:cubicBezTo>
                  <a:pt x="591" y="890"/>
                  <a:pt x="579" y="868"/>
                  <a:pt x="571" y="884"/>
                </a:cubicBezTo>
                <a:cubicBezTo>
                  <a:pt x="573" y="888"/>
                  <a:pt x="581" y="888"/>
                  <a:pt x="580" y="896"/>
                </a:cubicBezTo>
                <a:cubicBezTo>
                  <a:pt x="566" y="896"/>
                  <a:pt x="578" y="908"/>
                  <a:pt x="571" y="911"/>
                </a:cubicBezTo>
                <a:cubicBezTo>
                  <a:pt x="557" y="914"/>
                  <a:pt x="554" y="906"/>
                  <a:pt x="544" y="905"/>
                </a:cubicBezTo>
                <a:cubicBezTo>
                  <a:pt x="541" y="917"/>
                  <a:pt x="522" y="923"/>
                  <a:pt x="507" y="921"/>
                </a:cubicBezTo>
                <a:cubicBezTo>
                  <a:pt x="503" y="927"/>
                  <a:pt x="499" y="932"/>
                  <a:pt x="495" y="937"/>
                </a:cubicBezTo>
                <a:cubicBezTo>
                  <a:pt x="477" y="939"/>
                  <a:pt x="484" y="916"/>
                  <a:pt x="473" y="912"/>
                </a:cubicBezTo>
                <a:cubicBezTo>
                  <a:pt x="471" y="925"/>
                  <a:pt x="461" y="929"/>
                  <a:pt x="458" y="940"/>
                </a:cubicBezTo>
                <a:cubicBezTo>
                  <a:pt x="455" y="935"/>
                  <a:pt x="442" y="945"/>
                  <a:pt x="437" y="946"/>
                </a:cubicBezTo>
                <a:cubicBezTo>
                  <a:pt x="434" y="938"/>
                  <a:pt x="424" y="937"/>
                  <a:pt x="418" y="931"/>
                </a:cubicBezTo>
                <a:cubicBezTo>
                  <a:pt x="415" y="942"/>
                  <a:pt x="408" y="950"/>
                  <a:pt x="397" y="953"/>
                </a:cubicBezTo>
                <a:cubicBezTo>
                  <a:pt x="406" y="964"/>
                  <a:pt x="404" y="970"/>
                  <a:pt x="407" y="984"/>
                </a:cubicBezTo>
                <a:cubicBezTo>
                  <a:pt x="411" y="985"/>
                  <a:pt x="422" y="980"/>
                  <a:pt x="422" y="987"/>
                </a:cubicBezTo>
                <a:close/>
                <a:moveTo>
                  <a:pt x="1036" y="838"/>
                </a:moveTo>
                <a:cubicBezTo>
                  <a:pt x="1036" y="847"/>
                  <a:pt x="1044" y="847"/>
                  <a:pt x="1052" y="847"/>
                </a:cubicBezTo>
                <a:cubicBezTo>
                  <a:pt x="1053" y="838"/>
                  <a:pt x="1045" y="838"/>
                  <a:pt x="1036" y="838"/>
                </a:cubicBezTo>
                <a:close/>
                <a:moveTo>
                  <a:pt x="1049" y="863"/>
                </a:moveTo>
                <a:cubicBezTo>
                  <a:pt x="1048" y="859"/>
                  <a:pt x="1050" y="856"/>
                  <a:pt x="1052" y="854"/>
                </a:cubicBezTo>
                <a:cubicBezTo>
                  <a:pt x="1045" y="847"/>
                  <a:pt x="1038" y="856"/>
                  <a:pt x="1033" y="860"/>
                </a:cubicBezTo>
                <a:cubicBezTo>
                  <a:pt x="1042" y="857"/>
                  <a:pt x="1041" y="864"/>
                  <a:pt x="1049" y="863"/>
                </a:cubicBezTo>
                <a:close/>
                <a:moveTo>
                  <a:pt x="3796" y="1002"/>
                </a:moveTo>
                <a:cubicBezTo>
                  <a:pt x="3794" y="995"/>
                  <a:pt x="3796" y="984"/>
                  <a:pt x="3787" y="984"/>
                </a:cubicBezTo>
                <a:cubicBezTo>
                  <a:pt x="3785" y="995"/>
                  <a:pt x="3789" y="1000"/>
                  <a:pt x="3796" y="1002"/>
                </a:cubicBezTo>
                <a:close/>
                <a:moveTo>
                  <a:pt x="3747" y="1055"/>
                </a:moveTo>
                <a:cubicBezTo>
                  <a:pt x="3751" y="1058"/>
                  <a:pt x="3758" y="1058"/>
                  <a:pt x="3766" y="1058"/>
                </a:cubicBezTo>
                <a:cubicBezTo>
                  <a:pt x="3766" y="1052"/>
                  <a:pt x="3766" y="1052"/>
                  <a:pt x="3766" y="1052"/>
                </a:cubicBezTo>
                <a:cubicBezTo>
                  <a:pt x="3763" y="1052"/>
                  <a:pt x="3762" y="1049"/>
                  <a:pt x="3760" y="1049"/>
                </a:cubicBezTo>
                <a:cubicBezTo>
                  <a:pt x="3762" y="1057"/>
                  <a:pt x="3745" y="1047"/>
                  <a:pt x="3747" y="1055"/>
                </a:cubicBezTo>
                <a:close/>
                <a:moveTo>
                  <a:pt x="120" y="1131"/>
                </a:moveTo>
                <a:cubicBezTo>
                  <a:pt x="122" y="1138"/>
                  <a:pt x="106" y="1129"/>
                  <a:pt x="111" y="1140"/>
                </a:cubicBezTo>
                <a:cubicBezTo>
                  <a:pt x="123" y="1141"/>
                  <a:pt x="129" y="1135"/>
                  <a:pt x="129" y="1125"/>
                </a:cubicBezTo>
                <a:cubicBezTo>
                  <a:pt x="119" y="1125"/>
                  <a:pt x="118" y="1116"/>
                  <a:pt x="105" y="1119"/>
                </a:cubicBezTo>
                <a:cubicBezTo>
                  <a:pt x="105" y="1131"/>
                  <a:pt x="105" y="1131"/>
                  <a:pt x="105" y="1131"/>
                </a:cubicBezTo>
                <a:cubicBezTo>
                  <a:pt x="113" y="1135"/>
                  <a:pt x="117" y="1122"/>
                  <a:pt x="120" y="1131"/>
                </a:cubicBezTo>
                <a:close/>
                <a:moveTo>
                  <a:pt x="93" y="1144"/>
                </a:moveTo>
                <a:cubicBezTo>
                  <a:pt x="93" y="1140"/>
                  <a:pt x="98" y="1141"/>
                  <a:pt x="99" y="1137"/>
                </a:cubicBezTo>
                <a:cubicBezTo>
                  <a:pt x="88" y="1137"/>
                  <a:pt x="106" y="1126"/>
                  <a:pt x="96" y="1125"/>
                </a:cubicBezTo>
                <a:cubicBezTo>
                  <a:pt x="93" y="1131"/>
                  <a:pt x="79" y="1140"/>
                  <a:pt x="93" y="1144"/>
                </a:cubicBezTo>
                <a:close/>
                <a:moveTo>
                  <a:pt x="2223" y="1149"/>
                </a:moveTo>
                <a:cubicBezTo>
                  <a:pt x="2230" y="1147"/>
                  <a:pt x="2234" y="1140"/>
                  <a:pt x="2247" y="1143"/>
                </a:cubicBezTo>
                <a:cubicBezTo>
                  <a:pt x="2246" y="1133"/>
                  <a:pt x="2232" y="1136"/>
                  <a:pt x="2222" y="1134"/>
                </a:cubicBezTo>
                <a:cubicBezTo>
                  <a:pt x="2223" y="1124"/>
                  <a:pt x="2215" y="1120"/>
                  <a:pt x="2204" y="1116"/>
                </a:cubicBezTo>
                <a:cubicBezTo>
                  <a:pt x="2204" y="1121"/>
                  <a:pt x="2203" y="1125"/>
                  <a:pt x="2201" y="1128"/>
                </a:cubicBezTo>
                <a:cubicBezTo>
                  <a:pt x="2206" y="1138"/>
                  <a:pt x="2229" y="1136"/>
                  <a:pt x="2223" y="1149"/>
                </a:cubicBezTo>
                <a:close/>
                <a:moveTo>
                  <a:pt x="2256" y="1149"/>
                </a:moveTo>
                <a:cubicBezTo>
                  <a:pt x="2258" y="1157"/>
                  <a:pt x="2255" y="1160"/>
                  <a:pt x="2247" y="1158"/>
                </a:cubicBezTo>
                <a:cubicBezTo>
                  <a:pt x="2248" y="1180"/>
                  <a:pt x="2274" y="1176"/>
                  <a:pt x="2275" y="1198"/>
                </a:cubicBezTo>
                <a:cubicBezTo>
                  <a:pt x="2288" y="1199"/>
                  <a:pt x="2283" y="1174"/>
                  <a:pt x="2293" y="1182"/>
                </a:cubicBezTo>
                <a:cubicBezTo>
                  <a:pt x="2295" y="1175"/>
                  <a:pt x="2288" y="1176"/>
                  <a:pt x="2290" y="1167"/>
                </a:cubicBezTo>
                <a:cubicBezTo>
                  <a:pt x="2305" y="1162"/>
                  <a:pt x="2335" y="1165"/>
                  <a:pt x="2330" y="1185"/>
                </a:cubicBezTo>
                <a:cubicBezTo>
                  <a:pt x="2341" y="1182"/>
                  <a:pt x="2342" y="1189"/>
                  <a:pt x="2352" y="1188"/>
                </a:cubicBezTo>
                <a:cubicBezTo>
                  <a:pt x="2337" y="1157"/>
                  <a:pt x="2297" y="1154"/>
                  <a:pt x="2256" y="1149"/>
                </a:cubicBezTo>
                <a:close/>
                <a:moveTo>
                  <a:pt x="2358" y="1166"/>
                </a:moveTo>
                <a:cubicBezTo>
                  <a:pt x="2365" y="1169"/>
                  <a:pt x="2372" y="1172"/>
                  <a:pt x="2376" y="1178"/>
                </a:cubicBezTo>
                <a:cubicBezTo>
                  <a:pt x="2382" y="1167"/>
                  <a:pt x="2393" y="1179"/>
                  <a:pt x="2397" y="1169"/>
                </a:cubicBezTo>
                <a:cubicBezTo>
                  <a:pt x="2387" y="1167"/>
                  <a:pt x="2369" y="1157"/>
                  <a:pt x="2358" y="1166"/>
                </a:cubicBezTo>
                <a:close/>
                <a:moveTo>
                  <a:pt x="2226" y="1168"/>
                </a:moveTo>
                <a:cubicBezTo>
                  <a:pt x="2226" y="1181"/>
                  <a:pt x="2238" y="1182"/>
                  <a:pt x="2241" y="1171"/>
                </a:cubicBezTo>
                <a:cubicBezTo>
                  <a:pt x="2238" y="1168"/>
                  <a:pt x="2233" y="1167"/>
                  <a:pt x="2226" y="1168"/>
                </a:cubicBezTo>
                <a:close/>
                <a:moveTo>
                  <a:pt x="1500" y="1198"/>
                </a:moveTo>
                <a:cubicBezTo>
                  <a:pt x="1494" y="1208"/>
                  <a:pt x="1511" y="1210"/>
                  <a:pt x="1512" y="1204"/>
                </a:cubicBezTo>
                <a:cubicBezTo>
                  <a:pt x="1507" y="1202"/>
                  <a:pt x="1510" y="1194"/>
                  <a:pt x="1500" y="1198"/>
                </a:cubicBezTo>
                <a:close/>
                <a:moveTo>
                  <a:pt x="642" y="1232"/>
                </a:moveTo>
                <a:cubicBezTo>
                  <a:pt x="637" y="1232"/>
                  <a:pt x="641" y="1224"/>
                  <a:pt x="636" y="1223"/>
                </a:cubicBezTo>
                <a:cubicBezTo>
                  <a:pt x="632" y="1229"/>
                  <a:pt x="630" y="1216"/>
                  <a:pt x="621" y="1223"/>
                </a:cubicBezTo>
                <a:cubicBezTo>
                  <a:pt x="621" y="1239"/>
                  <a:pt x="612" y="1245"/>
                  <a:pt x="606" y="1254"/>
                </a:cubicBezTo>
                <a:cubicBezTo>
                  <a:pt x="605" y="1262"/>
                  <a:pt x="611" y="1264"/>
                  <a:pt x="615" y="1266"/>
                </a:cubicBezTo>
                <a:cubicBezTo>
                  <a:pt x="612" y="1251"/>
                  <a:pt x="635" y="1251"/>
                  <a:pt x="642" y="1232"/>
                </a:cubicBezTo>
                <a:close/>
                <a:moveTo>
                  <a:pt x="2291" y="1219"/>
                </a:moveTo>
                <a:cubicBezTo>
                  <a:pt x="2293" y="1231"/>
                  <a:pt x="2266" y="1220"/>
                  <a:pt x="2254" y="1223"/>
                </a:cubicBezTo>
                <a:cubicBezTo>
                  <a:pt x="2260" y="1216"/>
                  <a:pt x="2254" y="1209"/>
                  <a:pt x="2248" y="1207"/>
                </a:cubicBezTo>
                <a:cubicBezTo>
                  <a:pt x="2250" y="1217"/>
                  <a:pt x="2245" y="1219"/>
                  <a:pt x="2242" y="1223"/>
                </a:cubicBezTo>
                <a:cubicBezTo>
                  <a:pt x="2248" y="1223"/>
                  <a:pt x="2244" y="1233"/>
                  <a:pt x="2251" y="1232"/>
                </a:cubicBezTo>
                <a:cubicBezTo>
                  <a:pt x="2255" y="1231"/>
                  <a:pt x="2266" y="1229"/>
                  <a:pt x="2279" y="1228"/>
                </a:cubicBezTo>
                <a:cubicBezTo>
                  <a:pt x="2279" y="1234"/>
                  <a:pt x="2281" y="1239"/>
                  <a:pt x="2285" y="1241"/>
                </a:cubicBezTo>
                <a:cubicBezTo>
                  <a:pt x="2288" y="1237"/>
                  <a:pt x="2291" y="1234"/>
                  <a:pt x="2294" y="1231"/>
                </a:cubicBezTo>
                <a:cubicBezTo>
                  <a:pt x="2295" y="1234"/>
                  <a:pt x="2297" y="1235"/>
                  <a:pt x="2300" y="1234"/>
                </a:cubicBezTo>
                <a:cubicBezTo>
                  <a:pt x="2302" y="1226"/>
                  <a:pt x="2296" y="1210"/>
                  <a:pt x="2291" y="1219"/>
                </a:cubicBezTo>
                <a:close/>
                <a:moveTo>
                  <a:pt x="2202" y="1223"/>
                </a:moveTo>
                <a:cubicBezTo>
                  <a:pt x="2191" y="1226"/>
                  <a:pt x="2195" y="1208"/>
                  <a:pt x="2187" y="1217"/>
                </a:cubicBezTo>
                <a:cubicBezTo>
                  <a:pt x="2188" y="1231"/>
                  <a:pt x="2233" y="1229"/>
                  <a:pt x="2242" y="1229"/>
                </a:cubicBezTo>
                <a:cubicBezTo>
                  <a:pt x="2238" y="1207"/>
                  <a:pt x="2215" y="1215"/>
                  <a:pt x="2202" y="1223"/>
                </a:cubicBezTo>
                <a:close/>
                <a:moveTo>
                  <a:pt x="1715" y="1238"/>
                </a:moveTo>
                <a:cubicBezTo>
                  <a:pt x="1712" y="1243"/>
                  <a:pt x="1703" y="1242"/>
                  <a:pt x="1706" y="1253"/>
                </a:cubicBezTo>
                <a:cubicBezTo>
                  <a:pt x="1714" y="1253"/>
                  <a:pt x="1717" y="1248"/>
                  <a:pt x="1721" y="1244"/>
                </a:cubicBezTo>
                <a:cubicBezTo>
                  <a:pt x="1717" y="1244"/>
                  <a:pt x="1718" y="1239"/>
                  <a:pt x="1715" y="1238"/>
                </a:cubicBezTo>
                <a:close/>
                <a:moveTo>
                  <a:pt x="5" y="1279"/>
                </a:moveTo>
                <a:cubicBezTo>
                  <a:pt x="2" y="1290"/>
                  <a:pt x="1" y="1290"/>
                  <a:pt x="0" y="1298"/>
                </a:cubicBezTo>
                <a:cubicBezTo>
                  <a:pt x="8" y="1300"/>
                  <a:pt x="12" y="1282"/>
                  <a:pt x="5" y="1279"/>
                </a:cubicBezTo>
                <a:close/>
                <a:moveTo>
                  <a:pt x="2478" y="1251"/>
                </a:moveTo>
                <a:cubicBezTo>
                  <a:pt x="2480" y="1259"/>
                  <a:pt x="2461" y="1248"/>
                  <a:pt x="2463" y="1257"/>
                </a:cubicBezTo>
                <a:cubicBezTo>
                  <a:pt x="2467" y="1260"/>
                  <a:pt x="2474" y="1260"/>
                  <a:pt x="2478" y="1263"/>
                </a:cubicBezTo>
                <a:cubicBezTo>
                  <a:pt x="2475" y="1257"/>
                  <a:pt x="2487" y="1252"/>
                  <a:pt x="2478" y="1251"/>
                </a:cubicBezTo>
                <a:close/>
                <a:moveTo>
                  <a:pt x="1908" y="1263"/>
                </a:moveTo>
                <a:cubicBezTo>
                  <a:pt x="1909" y="1273"/>
                  <a:pt x="1899" y="1256"/>
                  <a:pt x="1899" y="1266"/>
                </a:cubicBezTo>
                <a:cubicBezTo>
                  <a:pt x="1905" y="1267"/>
                  <a:pt x="1901" y="1277"/>
                  <a:pt x="1908" y="1276"/>
                </a:cubicBezTo>
                <a:cubicBezTo>
                  <a:pt x="1909" y="1274"/>
                  <a:pt x="1916" y="1264"/>
                  <a:pt x="1908" y="1263"/>
                </a:cubicBezTo>
                <a:close/>
                <a:moveTo>
                  <a:pt x="2052" y="1280"/>
                </a:moveTo>
                <a:cubicBezTo>
                  <a:pt x="2054" y="1287"/>
                  <a:pt x="2058" y="1291"/>
                  <a:pt x="2065" y="1292"/>
                </a:cubicBezTo>
                <a:cubicBezTo>
                  <a:pt x="2063" y="1280"/>
                  <a:pt x="2076" y="1282"/>
                  <a:pt x="2080" y="1277"/>
                </a:cubicBezTo>
                <a:cubicBezTo>
                  <a:pt x="2066" y="1280"/>
                  <a:pt x="2063" y="1275"/>
                  <a:pt x="2052" y="1280"/>
                </a:cubicBezTo>
                <a:close/>
                <a:moveTo>
                  <a:pt x="2687" y="1282"/>
                </a:moveTo>
                <a:cubicBezTo>
                  <a:pt x="2687" y="1286"/>
                  <a:pt x="2688" y="1289"/>
                  <a:pt x="2690" y="1291"/>
                </a:cubicBezTo>
                <a:cubicBezTo>
                  <a:pt x="2686" y="1296"/>
                  <a:pt x="2680" y="1303"/>
                  <a:pt x="2693" y="1303"/>
                </a:cubicBezTo>
                <a:cubicBezTo>
                  <a:pt x="2693" y="1290"/>
                  <a:pt x="2698" y="1286"/>
                  <a:pt x="2687" y="1282"/>
                </a:cubicBezTo>
                <a:close/>
                <a:moveTo>
                  <a:pt x="2724" y="1291"/>
                </a:moveTo>
                <a:cubicBezTo>
                  <a:pt x="2718" y="1299"/>
                  <a:pt x="2713" y="1291"/>
                  <a:pt x="2708" y="1297"/>
                </a:cubicBezTo>
                <a:cubicBezTo>
                  <a:pt x="2713" y="1297"/>
                  <a:pt x="2711" y="1304"/>
                  <a:pt x="2712" y="1309"/>
                </a:cubicBezTo>
                <a:cubicBezTo>
                  <a:pt x="2723" y="1300"/>
                  <a:pt x="2731" y="1301"/>
                  <a:pt x="2739" y="1293"/>
                </a:cubicBezTo>
                <a:cubicBezTo>
                  <a:pt x="2735" y="1286"/>
                  <a:pt x="2701" y="1280"/>
                  <a:pt x="2724" y="1291"/>
                </a:cubicBezTo>
                <a:close/>
                <a:moveTo>
                  <a:pt x="2745" y="1315"/>
                </a:moveTo>
                <a:cubicBezTo>
                  <a:pt x="2744" y="1326"/>
                  <a:pt x="2748" y="1331"/>
                  <a:pt x="2755" y="1333"/>
                </a:cubicBezTo>
                <a:cubicBezTo>
                  <a:pt x="2755" y="1328"/>
                  <a:pt x="2755" y="1324"/>
                  <a:pt x="2758" y="1321"/>
                </a:cubicBezTo>
                <a:cubicBezTo>
                  <a:pt x="2749" y="1323"/>
                  <a:pt x="2752" y="1315"/>
                  <a:pt x="2745" y="1315"/>
                </a:cubicBezTo>
                <a:close/>
                <a:moveTo>
                  <a:pt x="2663" y="1334"/>
                </a:moveTo>
                <a:cubicBezTo>
                  <a:pt x="2663" y="1337"/>
                  <a:pt x="2685" y="1335"/>
                  <a:pt x="2684" y="1328"/>
                </a:cubicBezTo>
                <a:cubicBezTo>
                  <a:pt x="2677" y="1330"/>
                  <a:pt x="2660" y="1323"/>
                  <a:pt x="2663" y="1334"/>
                </a:cubicBezTo>
                <a:close/>
                <a:moveTo>
                  <a:pt x="2697" y="1328"/>
                </a:moveTo>
                <a:cubicBezTo>
                  <a:pt x="2695" y="1343"/>
                  <a:pt x="2713" y="1337"/>
                  <a:pt x="2721" y="1343"/>
                </a:cubicBezTo>
                <a:cubicBezTo>
                  <a:pt x="2719" y="1332"/>
                  <a:pt x="2701" y="1337"/>
                  <a:pt x="2697" y="1328"/>
                </a:cubicBezTo>
                <a:close/>
                <a:moveTo>
                  <a:pt x="2780" y="1400"/>
                </a:moveTo>
                <a:cubicBezTo>
                  <a:pt x="2787" y="1403"/>
                  <a:pt x="2794" y="1405"/>
                  <a:pt x="2799" y="1409"/>
                </a:cubicBezTo>
                <a:cubicBezTo>
                  <a:pt x="2800" y="1400"/>
                  <a:pt x="2784" y="1393"/>
                  <a:pt x="2780" y="1400"/>
                </a:cubicBezTo>
                <a:close/>
                <a:moveTo>
                  <a:pt x="2900" y="1436"/>
                </a:moveTo>
                <a:cubicBezTo>
                  <a:pt x="2900" y="1441"/>
                  <a:pt x="2901" y="1445"/>
                  <a:pt x="2903" y="1448"/>
                </a:cubicBezTo>
                <a:cubicBezTo>
                  <a:pt x="2911" y="1441"/>
                  <a:pt x="2917" y="1442"/>
                  <a:pt x="2922" y="1454"/>
                </a:cubicBezTo>
                <a:cubicBezTo>
                  <a:pt x="2930" y="1454"/>
                  <a:pt x="2929" y="1445"/>
                  <a:pt x="2934" y="1441"/>
                </a:cubicBezTo>
                <a:cubicBezTo>
                  <a:pt x="2921" y="1441"/>
                  <a:pt x="2914" y="1434"/>
                  <a:pt x="2900" y="1436"/>
                </a:cubicBezTo>
                <a:close/>
                <a:moveTo>
                  <a:pt x="3005" y="1468"/>
                </a:moveTo>
                <a:cubicBezTo>
                  <a:pt x="3014" y="1478"/>
                  <a:pt x="3038" y="1485"/>
                  <a:pt x="3041" y="1477"/>
                </a:cubicBezTo>
                <a:cubicBezTo>
                  <a:pt x="3034" y="1471"/>
                  <a:pt x="3013" y="1463"/>
                  <a:pt x="3005" y="1468"/>
                </a:cubicBezTo>
                <a:close/>
                <a:moveTo>
                  <a:pt x="3611" y="1473"/>
                </a:moveTo>
                <a:cubicBezTo>
                  <a:pt x="3611" y="1481"/>
                  <a:pt x="3618" y="1481"/>
                  <a:pt x="3624" y="1482"/>
                </a:cubicBezTo>
                <a:cubicBezTo>
                  <a:pt x="3626" y="1471"/>
                  <a:pt x="3617" y="1467"/>
                  <a:pt x="3611" y="1473"/>
                </a:cubicBezTo>
                <a:close/>
                <a:moveTo>
                  <a:pt x="3467" y="1671"/>
                </a:moveTo>
                <a:cubicBezTo>
                  <a:pt x="3477" y="1666"/>
                  <a:pt x="3484" y="1666"/>
                  <a:pt x="3491" y="1665"/>
                </a:cubicBezTo>
                <a:cubicBezTo>
                  <a:pt x="3481" y="1661"/>
                  <a:pt x="3472" y="1657"/>
                  <a:pt x="3463" y="1653"/>
                </a:cubicBezTo>
                <a:cubicBezTo>
                  <a:pt x="3465" y="1665"/>
                  <a:pt x="3478" y="1661"/>
                  <a:pt x="3467" y="1671"/>
                </a:cubicBezTo>
                <a:close/>
                <a:moveTo>
                  <a:pt x="3592" y="1673"/>
                </a:moveTo>
                <a:cubicBezTo>
                  <a:pt x="3595" y="1686"/>
                  <a:pt x="3606" y="1679"/>
                  <a:pt x="3617" y="1688"/>
                </a:cubicBezTo>
                <a:cubicBezTo>
                  <a:pt x="3618" y="1674"/>
                  <a:pt x="3600" y="1678"/>
                  <a:pt x="3592" y="1673"/>
                </a:cubicBezTo>
                <a:close/>
                <a:moveTo>
                  <a:pt x="2740" y="1122"/>
                </a:moveTo>
                <a:cubicBezTo>
                  <a:pt x="2740" y="1123"/>
                  <a:pt x="2740" y="1124"/>
                  <a:pt x="2740" y="1125"/>
                </a:cubicBezTo>
                <a:cubicBezTo>
                  <a:pt x="2740" y="1124"/>
                  <a:pt x="2740" y="1123"/>
                  <a:pt x="2740" y="1122"/>
                </a:cubicBezTo>
                <a:close/>
                <a:moveTo>
                  <a:pt x="637" y="1330"/>
                </a:moveTo>
                <a:cubicBezTo>
                  <a:pt x="641" y="1327"/>
                  <a:pt x="643" y="1324"/>
                  <a:pt x="644" y="1320"/>
                </a:cubicBezTo>
                <a:cubicBezTo>
                  <a:pt x="641" y="1322"/>
                  <a:pt x="639" y="1325"/>
                  <a:pt x="637" y="1330"/>
                </a:cubicBezTo>
                <a:close/>
                <a:moveTo>
                  <a:pt x="2697" y="302"/>
                </a:moveTo>
                <a:cubicBezTo>
                  <a:pt x="2696" y="302"/>
                  <a:pt x="2695" y="301"/>
                  <a:pt x="2694" y="301"/>
                </a:cubicBezTo>
                <a:cubicBezTo>
                  <a:pt x="2695" y="302"/>
                  <a:pt x="2696" y="302"/>
                  <a:pt x="2697" y="302"/>
                </a:cubicBezTo>
                <a:close/>
                <a:moveTo>
                  <a:pt x="3687" y="1399"/>
                </a:moveTo>
                <a:cubicBezTo>
                  <a:pt x="3677" y="1381"/>
                  <a:pt x="3651" y="1378"/>
                  <a:pt x="3638" y="1363"/>
                </a:cubicBezTo>
                <a:cubicBezTo>
                  <a:pt x="3628" y="1361"/>
                  <a:pt x="3627" y="1366"/>
                  <a:pt x="3619" y="1366"/>
                </a:cubicBezTo>
                <a:cubicBezTo>
                  <a:pt x="3607" y="1353"/>
                  <a:pt x="3571" y="1325"/>
                  <a:pt x="3564" y="1345"/>
                </a:cubicBezTo>
                <a:cubicBezTo>
                  <a:pt x="3547" y="1325"/>
                  <a:pt x="3520" y="1304"/>
                  <a:pt x="3499" y="1306"/>
                </a:cubicBezTo>
                <a:cubicBezTo>
                  <a:pt x="3515" y="1317"/>
                  <a:pt x="3490" y="1305"/>
                  <a:pt x="3487" y="1312"/>
                </a:cubicBezTo>
                <a:cubicBezTo>
                  <a:pt x="3494" y="1312"/>
                  <a:pt x="3497" y="1315"/>
                  <a:pt x="3496" y="1321"/>
                </a:cubicBezTo>
                <a:cubicBezTo>
                  <a:pt x="3487" y="1320"/>
                  <a:pt x="3484" y="1326"/>
                  <a:pt x="3478" y="1328"/>
                </a:cubicBezTo>
                <a:cubicBezTo>
                  <a:pt x="3475" y="1310"/>
                  <a:pt x="3454" y="1311"/>
                  <a:pt x="3453" y="1291"/>
                </a:cubicBezTo>
                <a:cubicBezTo>
                  <a:pt x="3441" y="1291"/>
                  <a:pt x="3435" y="1293"/>
                  <a:pt x="3441" y="1282"/>
                </a:cubicBezTo>
                <a:cubicBezTo>
                  <a:pt x="3429" y="1298"/>
                  <a:pt x="3404" y="1265"/>
                  <a:pt x="3395" y="1289"/>
                </a:cubicBezTo>
                <a:cubicBezTo>
                  <a:pt x="3381" y="1270"/>
                  <a:pt x="3360" y="1242"/>
                  <a:pt x="3333" y="1247"/>
                </a:cubicBezTo>
                <a:cubicBezTo>
                  <a:pt x="3318" y="1221"/>
                  <a:pt x="3285" y="1213"/>
                  <a:pt x="3268" y="1189"/>
                </a:cubicBezTo>
                <a:cubicBezTo>
                  <a:pt x="3261" y="1192"/>
                  <a:pt x="3250" y="1191"/>
                  <a:pt x="3244" y="1196"/>
                </a:cubicBezTo>
                <a:cubicBezTo>
                  <a:pt x="3245" y="1178"/>
                  <a:pt x="3209" y="1201"/>
                  <a:pt x="3213" y="1175"/>
                </a:cubicBezTo>
                <a:cubicBezTo>
                  <a:pt x="3197" y="1177"/>
                  <a:pt x="3190" y="1169"/>
                  <a:pt x="3191" y="1163"/>
                </a:cubicBezTo>
                <a:cubicBezTo>
                  <a:pt x="3187" y="1176"/>
                  <a:pt x="3174" y="1162"/>
                  <a:pt x="3160" y="1166"/>
                </a:cubicBezTo>
                <a:cubicBezTo>
                  <a:pt x="3161" y="1170"/>
                  <a:pt x="3159" y="1173"/>
                  <a:pt x="3157" y="1175"/>
                </a:cubicBezTo>
                <a:cubicBezTo>
                  <a:pt x="3167" y="1178"/>
                  <a:pt x="3184" y="1174"/>
                  <a:pt x="3182" y="1196"/>
                </a:cubicBezTo>
                <a:cubicBezTo>
                  <a:pt x="3167" y="1197"/>
                  <a:pt x="3167" y="1197"/>
                  <a:pt x="3167" y="1197"/>
                </a:cubicBezTo>
                <a:cubicBezTo>
                  <a:pt x="3168" y="1187"/>
                  <a:pt x="3123" y="1180"/>
                  <a:pt x="3142" y="1160"/>
                </a:cubicBezTo>
                <a:cubicBezTo>
                  <a:pt x="3132" y="1162"/>
                  <a:pt x="3130" y="1153"/>
                  <a:pt x="3124" y="1160"/>
                </a:cubicBezTo>
                <a:cubicBezTo>
                  <a:pt x="3117" y="1155"/>
                  <a:pt x="3117" y="1143"/>
                  <a:pt x="3108" y="1139"/>
                </a:cubicBezTo>
                <a:cubicBezTo>
                  <a:pt x="3102" y="1145"/>
                  <a:pt x="3085" y="1135"/>
                  <a:pt x="3071" y="1139"/>
                </a:cubicBezTo>
                <a:cubicBezTo>
                  <a:pt x="3062" y="1145"/>
                  <a:pt x="3080" y="1149"/>
                  <a:pt x="3071" y="1152"/>
                </a:cubicBezTo>
                <a:cubicBezTo>
                  <a:pt x="3058" y="1152"/>
                  <a:pt x="3050" y="1144"/>
                  <a:pt x="3041" y="1134"/>
                </a:cubicBezTo>
                <a:cubicBezTo>
                  <a:pt x="3047" y="1138"/>
                  <a:pt x="3050" y="1132"/>
                  <a:pt x="3059" y="1136"/>
                </a:cubicBezTo>
                <a:cubicBezTo>
                  <a:pt x="3059" y="1128"/>
                  <a:pt x="3047" y="1129"/>
                  <a:pt x="3056" y="1121"/>
                </a:cubicBezTo>
                <a:cubicBezTo>
                  <a:pt x="3046" y="1118"/>
                  <a:pt x="3054" y="1131"/>
                  <a:pt x="3044" y="1127"/>
                </a:cubicBezTo>
                <a:cubicBezTo>
                  <a:pt x="3045" y="1120"/>
                  <a:pt x="3046" y="1112"/>
                  <a:pt x="3056" y="1112"/>
                </a:cubicBezTo>
                <a:cubicBezTo>
                  <a:pt x="3058" y="1102"/>
                  <a:pt x="3043" y="1108"/>
                  <a:pt x="3046" y="1097"/>
                </a:cubicBezTo>
                <a:cubicBezTo>
                  <a:pt x="3064" y="1101"/>
                  <a:pt x="3064" y="1122"/>
                  <a:pt x="3083" y="1124"/>
                </a:cubicBezTo>
                <a:cubicBezTo>
                  <a:pt x="3085" y="1114"/>
                  <a:pt x="3085" y="1118"/>
                  <a:pt x="3083" y="1109"/>
                </a:cubicBezTo>
                <a:cubicBezTo>
                  <a:pt x="3092" y="1106"/>
                  <a:pt x="3096" y="1099"/>
                  <a:pt x="3111" y="1102"/>
                </a:cubicBezTo>
                <a:cubicBezTo>
                  <a:pt x="3111" y="1106"/>
                  <a:pt x="3109" y="1109"/>
                  <a:pt x="3108" y="1111"/>
                </a:cubicBezTo>
                <a:cubicBezTo>
                  <a:pt x="3130" y="1100"/>
                  <a:pt x="3139" y="1109"/>
                  <a:pt x="3154" y="1111"/>
                </a:cubicBezTo>
                <a:cubicBezTo>
                  <a:pt x="3156" y="1116"/>
                  <a:pt x="3160" y="1135"/>
                  <a:pt x="3166" y="1126"/>
                </a:cubicBezTo>
                <a:cubicBezTo>
                  <a:pt x="3161" y="1127"/>
                  <a:pt x="3161" y="1109"/>
                  <a:pt x="3166" y="1111"/>
                </a:cubicBezTo>
                <a:cubicBezTo>
                  <a:pt x="3169" y="1119"/>
                  <a:pt x="3188" y="1120"/>
                  <a:pt x="3200" y="1113"/>
                </a:cubicBezTo>
                <a:cubicBezTo>
                  <a:pt x="3206" y="1120"/>
                  <a:pt x="3198" y="1119"/>
                  <a:pt x="3197" y="1126"/>
                </a:cubicBezTo>
                <a:cubicBezTo>
                  <a:pt x="3202" y="1128"/>
                  <a:pt x="3206" y="1133"/>
                  <a:pt x="3212" y="1135"/>
                </a:cubicBezTo>
                <a:cubicBezTo>
                  <a:pt x="3213" y="1129"/>
                  <a:pt x="3208" y="1127"/>
                  <a:pt x="3212" y="1126"/>
                </a:cubicBezTo>
                <a:cubicBezTo>
                  <a:pt x="3227" y="1136"/>
                  <a:pt x="3251" y="1145"/>
                  <a:pt x="3268" y="1162"/>
                </a:cubicBezTo>
                <a:cubicBezTo>
                  <a:pt x="3268" y="1153"/>
                  <a:pt x="3261" y="1152"/>
                  <a:pt x="3261" y="1143"/>
                </a:cubicBezTo>
                <a:cubicBezTo>
                  <a:pt x="3273" y="1145"/>
                  <a:pt x="3276" y="1137"/>
                  <a:pt x="3283" y="1134"/>
                </a:cubicBezTo>
                <a:cubicBezTo>
                  <a:pt x="3280" y="1154"/>
                  <a:pt x="3289" y="1138"/>
                  <a:pt x="3292" y="1143"/>
                </a:cubicBezTo>
                <a:cubicBezTo>
                  <a:pt x="3295" y="1149"/>
                  <a:pt x="3283" y="1153"/>
                  <a:pt x="3292" y="1155"/>
                </a:cubicBezTo>
                <a:cubicBezTo>
                  <a:pt x="3295" y="1152"/>
                  <a:pt x="3293" y="1144"/>
                  <a:pt x="3301" y="1146"/>
                </a:cubicBezTo>
                <a:cubicBezTo>
                  <a:pt x="3305" y="1150"/>
                  <a:pt x="3305" y="1154"/>
                  <a:pt x="3301" y="1158"/>
                </a:cubicBezTo>
                <a:cubicBezTo>
                  <a:pt x="3330" y="1158"/>
                  <a:pt x="3333" y="1136"/>
                  <a:pt x="3347" y="1142"/>
                </a:cubicBezTo>
                <a:cubicBezTo>
                  <a:pt x="3350" y="1133"/>
                  <a:pt x="3334" y="1127"/>
                  <a:pt x="3341" y="1124"/>
                </a:cubicBezTo>
                <a:cubicBezTo>
                  <a:pt x="3348" y="1130"/>
                  <a:pt x="3354" y="1136"/>
                  <a:pt x="3353" y="1142"/>
                </a:cubicBezTo>
                <a:cubicBezTo>
                  <a:pt x="3362" y="1139"/>
                  <a:pt x="3383" y="1149"/>
                  <a:pt x="3381" y="1166"/>
                </a:cubicBezTo>
                <a:cubicBezTo>
                  <a:pt x="3392" y="1161"/>
                  <a:pt x="3392" y="1165"/>
                  <a:pt x="3396" y="1172"/>
                </a:cubicBezTo>
                <a:cubicBezTo>
                  <a:pt x="3401" y="1168"/>
                  <a:pt x="3399" y="1156"/>
                  <a:pt x="3409" y="1157"/>
                </a:cubicBezTo>
                <a:cubicBezTo>
                  <a:pt x="3409" y="1160"/>
                  <a:pt x="3411" y="1161"/>
                  <a:pt x="3412" y="1163"/>
                </a:cubicBezTo>
                <a:cubicBezTo>
                  <a:pt x="3408" y="1162"/>
                  <a:pt x="3405" y="1158"/>
                  <a:pt x="3406" y="1166"/>
                </a:cubicBezTo>
                <a:cubicBezTo>
                  <a:pt x="3412" y="1169"/>
                  <a:pt x="3421" y="1168"/>
                  <a:pt x="3430" y="1163"/>
                </a:cubicBezTo>
                <a:cubicBezTo>
                  <a:pt x="3424" y="1170"/>
                  <a:pt x="3433" y="1181"/>
                  <a:pt x="3436" y="1175"/>
                </a:cubicBezTo>
                <a:cubicBezTo>
                  <a:pt x="3426" y="1166"/>
                  <a:pt x="3445" y="1172"/>
                  <a:pt x="3449" y="1175"/>
                </a:cubicBezTo>
                <a:cubicBezTo>
                  <a:pt x="3449" y="1169"/>
                  <a:pt x="3444" y="1169"/>
                  <a:pt x="3442" y="1166"/>
                </a:cubicBezTo>
                <a:cubicBezTo>
                  <a:pt x="3453" y="1161"/>
                  <a:pt x="3451" y="1157"/>
                  <a:pt x="3464" y="1150"/>
                </a:cubicBezTo>
                <a:cubicBezTo>
                  <a:pt x="3465" y="1156"/>
                  <a:pt x="3465" y="1163"/>
                  <a:pt x="3470" y="1165"/>
                </a:cubicBezTo>
                <a:cubicBezTo>
                  <a:pt x="3473" y="1161"/>
                  <a:pt x="3504" y="1163"/>
                  <a:pt x="3495" y="1180"/>
                </a:cubicBezTo>
                <a:cubicBezTo>
                  <a:pt x="3506" y="1181"/>
                  <a:pt x="3509" y="1173"/>
                  <a:pt x="3516" y="1168"/>
                </a:cubicBezTo>
                <a:cubicBezTo>
                  <a:pt x="3524" y="1179"/>
                  <a:pt x="3515" y="1176"/>
                  <a:pt x="3522" y="1192"/>
                </a:cubicBezTo>
                <a:cubicBezTo>
                  <a:pt x="3531" y="1178"/>
                  <a:pt x="3555" y="1198"/>
                  <a:pt x="3556" y="1186"/>
                </a:cubicBezTo>
                <a:cubicBezTo>
                  <a:pt x="3557" y="1193"/>
                  <a:pt x="3566" y="1187"/>
                  <a:pt x="3568" y="1186"/>
                </a:cubicBezTo>
                <a:cubicBezTo>
                  <a:pt x="3569" y="1189"/>
                  <a:pt x="3568" y="1194"/>
                  <a:pt x="3571" y="1195"/>
                </a:cubicBezTo>
                <a:cubicBezTo>
                  <a:pt x="3571" y="1188"/>
                  <a:pt x="3574" y="1185"/>
                  <a:pt x="3580" y="1186"/>
                </a:cubicBezTo>
                <a:cubicBezTo>
                  <a:pt x="3580" y="1195"/>
                  <a:pt x="3593" y="1191"/>
                  <a:pt x="3596" y="1198"/>
                </a:cubicBezTo>
                <a:cubicBezTo>
                  <a:pt x="3601" y="1188"/>
                  <a:pt x="3584" y="1185"/>
                  <a:pt x="3593" y="1182"/>
                </a:cubicBezTo>
                <a:cubicBezTo>
                  <a:pt x="3615" y="1178"/>
                  <a:pt x="3606" y="1216"/>
                  <a:pt x="3615" y="1216"/>
                </a:cubicBezTo>
                <a:cubicBezTo>
                  <a:pt x="3618" y="1208"/>
                  <a:pt x="3618" y="1203"/>
                  <a:pt x="3620" y="1194"/>
                </a:cubicBezTo>
                <a:cubicBezTo>
                  <a:pt x="3627" y="1194"/>
                  <a:pt x="3627" y="1194"/>
                  <a:pt x="3627" y="1194"/>
                </a:cubicBezTo>
                <a:cubicBezTo>
                  <a:pt x="3626" y="1202"/>
                  <a:pt x="3621" y="1204"/>
                  <a:pt x="3630" y="1206"/>
                </a:cubicBezTo>
                <a:cubicBezTo>
                  <a:pt x="3642" y="1205"/>
                  <a:pt x="3652" y="1201"/>
                  <a:pt x="3667" y="1206"/>
                </a:cubicBezTo>
                <a:cubicBezTo>
                  <a:pt x="3665" y="1206"/>
                  <a:pt x="3663" y="1209"/>
                  <a:pt x="3667" y="1209"/>
                </a:cubicBezTo>
                <a:cubicBezTo>
                  <a:pt x="3674" y="1205"/>
                  <a:pt x="3661" y="1200"/>
                  <a:pt x="3669" y="1197"/>
                </a:cubicBezTo>
                <a:cubicBezTo>
                  <a:pt x="3673" y="1199"/>
                  <a:pt x="3678" y="1201"/>
                  <a:pt x="3685" y="1200"/>
                </a:cubicBezTo>
                <a:cubicBezTo>
                  <a:pt x="3690" y="1182"/>
                  <a:pt x="3705" y="1184"/>
                  <a:pt x="3715" y="1184"/>
                </a:cubicBezTo>
                <a:cubicBezTo>
                  <a:pt x="3715" y="1179"/>
                  <a:pt x="3716" y="1174"/>
                  <a:pt x="3718" y="1172"/>
                </a:cubicBezTo>
                <a:cubicBezTo>
                  <a:pt x="3711" y="1163"/>
                  <a:pt x="3700" y="1173"/>
                  <a:pt x="3697" y="1163"/>
                </a:cubicBezTo>
                <a:cubicBezTo>
                  <a:pt x="3697" y="1159"/>
                  <a:pt x="3702" y="1160"/>
                  <a:pt x="3703" y="1157"/>
                </a:cubicBezTo>
                <a:cubicBezTo>
                  <a:pt x="3695" y="1149"/>
                  <a:pt x="3697" y="1161"/>
                  <a:pt x="3687" y="1160"/>
                </a:cubicBezTo>
                <a:cubicBezTo>
                  <a:pt x="3684" y="1152"/>
                  <a:pt x="3693" y="1142"/>
                  <a:pt x="3687" y="1141"/>
                </a:cubicBezTo>
                <a:cubicBezTo>
                  <a:pt x="3678" y="1153"/>
                  <a:pt x="3666" y="1145"/>
                  <a:pt x="3654" y="1151"/>
                </a:cubicBezTo>
                <a:cubicBezTo>
                  <a:pt x="3655" y="1134"/>
                  <a:pt x="3630" y="1128"/>
                  <a:pt x="3635" y="1118"/>
                </a:cubicBezTo>
                <a:cubicBezTo>
                  <a:pt x="3641" y="1117"/>
                  <a:pt x="3647" y="1134"/>
                  <a:pt x="3650" y="1127"/>
                </a:cubicBezTo>
                <a:cubicBezTo>
                  <a:pt x="3639" y="1114"/>
                  <a:pt x="3623" y="1101"/>
                  <a:pt x="3631" y="1084"/>
                </a:cubicBezTo>
                <a:cubicBezTo>
                  <a:pt x="3634" y="1093"/>
                  <a:pt x="3650" y="1088"/>
                  <a:pt x="3653" y="1096"/>
                </a:cubicBezTo>
                <a:cubicBezTo>
                  <a:pt x="3653" y="1099"/>
                  <a:pt x="3648" y="1103"/>
                  <a:pt x="3653" y="1105"/>
                </a:cubicBezTo>
                <a:cubicBezTo>
                  <a:pt x="3662" y="1094"/>
                  <a:pt x="3670" y="1133"/>
                  <a:pt x="3678" y="1114"/>
                </a:cubicBezTo>
                <a:cubicBezTo>
                  <a:pt x="3671" y="1107"/>
                  <a:pt x="3662" y="1103"/>
                  <a:pt x="3659" y="1093"/>
                </a:cubicBezTo>
                <a:cubicBezTo>
                  <a:pt x="3663" y="1093"/>
                  <a:pt x="3662" y="1087"/>
                  <a:pt x="3665" y="1087"/>
                </a:cubicBezTo>
                <a:cubicBezTo>
                  <a:pt x="3670" y="1091"/>
                  <a:pt x="3680" y="1099"/>
                  <a:pt x="3687" y="1092"/>
                </a:cubicBezTo>
                <a:cubicBezTo>
                  <a:pt x="3688" y="1105"/>
                  <a:pt x="3700" y="1106"/>
                  <a:pt x="3699" y="1098"/>
                </a:cubicBezTo>
                <a:cubicBezTo>
                  <a:pt x="3713" y="1108"/>
                  <a:pt x="3723" y="1107"/>
                  <a:pt x="3727" y="1123"/>
                </a:cubicBezTo>
                <a:cubicBezTo>
                  <a:pt x="3738" y="1112"/>
                  <a:pt x="3739" y="1137"/>
                  <a:pt x="3748" y="1125"/>
                </a:cubicBezTo>
                <a:cubicBezTo>
                  <a:pt x="3739" y="1119"/>
                  <a:pt x="3752" y="1109"/>
                  <a:pt x="3748" y="1098"/>
                </a:cubicBezTo>
                <a:cubicBezTo>
                  <a:pt x="3738" y="1093"/>
                  <a:pt x="3731" y="1085"/>
                  <a:pt x="3726" y="1074"/>
                </a:cubicBezTo>
                <a:cubicBezTo>
                  <a:pt x="3733" y="1080"/>
                  <a:pt x="3732" y="1072"/>
                  <a:pt x="3738" y="1070"/>
                </a:cubicBezTo>
                <a:cubicBezTo>
                  <a:pt x="3738" y="1051"/>
                  <a:pt x="3722" y="1054"/>
                  <a:pt x="3729" y="1034"/>
                </a:cubicBezTo>
                <a:cubicBezTo>
                  <a:pt x="3715" y="1029"/>
                  <a:pt x="3705" y="1021"/>
                  <a:pt x="3698" y="1010"/>
                </a:cubicBezTo>
                <a:cubicBezTo>
                  <a:pt x="3708" y="1007"/>
                  <a:pt x="3707" y="1014"/>
                  <a:pt x="3713" y="1015"/>
                </a:cubicBezTo>
                <a:cubicBezTo>
                  <a:pt x="3716" y="998"/>
                  <a:pt x="3720" y="1007"/>
                  <a:pt x="3729" y="1012"/>
                </a:cubicBezTo>
                <a:cubicBezTo>
                  <a:pt x="3730" y="991"/>
                  <a:pt x="3717" y="984"/>
                  <a:pt x="3713" y="970"/>
                </a:cubicBezTo>
                <a:cubicBezTo>
                  <a:pt x="3719" y="978"/>
                  <a:pt x="3723" y="970"/>
                  <a:pt x="3728" y="975"/>
                </a:cubicBezTo>
                <a:cubicBezTo>
                  <a:pt x="3723" y="990"/>
                  <a:pt x="3740" y="998"/>
                  <a:pt x="3753" y="1003"/>
                </a:cubicBezTo>
                <a:cubicBezTo>
                  <a:pt x="3741" y="988"/>
                  <a:pt x="3723" y="977"/>
                  <a:pt x="3740" y="957"/>
                </a:cubicBezTo>
                <a:cubicBezTo>
                  <a:pt x="3731" y="957"/>
                  <a:pt x="3722" y="955"/>
                  <a:pt x="3722" y="945"/>
                </a:cubicBezTo>
                <a:cubicBezTo>
                  <a:pt x="3728" y="938"/>
                  <a:pt x="3732" y="947"/>
                  <a:pt x="3743" y="945"/>
                </a:cubicBezTo>
                <a:cubicBezTo>
                  <a:pt x="3731" y="922"/>
                  <a:pt x="3698" y="913"/>
                  <a:pt x="3703" y="884"/>
                </a:cubicBezTo>
                <a:cubicBezTo>
                  <a:pt x="3689" y="888"/>
                  <a:pt x="3674" y="865"/>
                  <a:pt x="3653" y="875"/>
                </a:cubicBezTo>
                <a:cubicBezTo>
                  <a:pt x="3603" y="864"/>
                  <a:pt x="3555" y="841"/>
                  <a:pt x="3512" y="840"/>
                </a:cubicBezTo>
                <a:cubicBezTo>
                  <a:pt x="3511" y="829"/>
                  <a:pt x="3508" y="828"/>
                  <a:pt x="3503" y="816"/>
                </a:cubicBezTo>
                <a:cubicBezTo>
                  <a:pt x="3520" y="817"/>
                  <a:pt x="3513" y="804"/>
                  <a:pt x="3509" y="797"/>
                </a:cubicBezTo>
                <a:cubicBezTo>
                  <a:pt x="3519" y="805"/>
                  <a:pt x="3506" y="788"/>
                  <a:pt x="3521" y="788"/>
                </a:cubicBezTo>
                <a:cubicBezTo>
                  <a:pt x="3515" y="802"/>
                  <a:pt x="3535" y="793"/>
                  <a:pt x="3545" y="800"/>
                </a:cubicBezTo>
                <a:cubicBezTo>
                  <a:pt x="3546" y="797"/>
                  <a:pt x="3545" y="794"/>
                  <a:pt x="3548" y="794"/>
                </a:cubicBezTo>
                <a:cubicBezTo>
                  <a:pt x="3545" y="784"/>
                  <a:pt x="3540" y="776"/>
                  <a:pt x="3536" y="775"/>
                </a:cubicBezTo>
                <a:cubicBezTo>
                  <a:pt x="3533" y="766"/>
                  <a:pt x="3548" y="743"/>
                  <a:pt x="3532" y="733"/>
                </a:cubicBezTo>
                <a:cubicBezTo>
                  <a:pt x="3535" y="729"/>
                  <a:pt x="3544" y="732"/>
                  <a:pt x="3541" y="723"/>
                </a:cubicBezTo>
                <a:cubicBezTo>
                  <a:pt x="3533" y="714"/>
                  <a:pt x="3523" y="730"/>
                  <a:pt x="3511" y="718"/>
                </a:cubicBezTo>
                <a:cubicBezTo>
                  <a:pt x="3510" y="721"/>
                  <a:pt x="3511" y="726"/>
                  <a:pt x="3508" y="727"/>
                </a:cubicBezTo>
                <a:cubicBezTo>
                  <a:pt x="3509" y="722"/>
                  <a:pt x="3504" y="711"/>
                  <a:pt x="3511" y="711"/>
                </a:cubicBezTo>
                <a:cubicBezTo>
                  <a:pt x="3532" y="711"/>
                  <a:pt x="3532" y="711"/>
                  <a:pt x="3532" y="711"/>
                </a:cubicBezTo>
                <a:cubicBezTo>
                  <a:pt x="3539" y="698"/>
                  <a:pt x="3526" y="683"/>
                  <a:pt x="3519" y="684"/>
                </a:cubicBezTo>
                <a:cubicBezTo>
                  <a:pt x="3520" y="681"/>
                  <a:pt x="3522" y="680"/>
                  <a:pt x="3526" y="681"/>
                </a:cubicBezTo>
                <a:cubicBezTo>
                  <a:pt x="3512" y="659"/>
                  <a:pt x="3498" y="637"/>
                  <a:pt x="3485" y="614"/>
                </a:cubicBezTo>
                <a:cubicBezTo>
                  <a:pt x="3457" y="616"/>
                  <a:pt x="3443" y="602"/>
                  <a:pt x="3436" y="584"/>
                </a:cubicBezTo>
                <a:cubicBezTo>
                  <a:pt x="3426" y="590"/>
                  <a:pt x="3414" y="580"/>
                  <a:pt x="3405" y="590"/>
                </a:cubicBezTo>
                <a:cubicBezTo>
                  <a:pt x="3405" y="587"/>
                  <a:pt x="3402" y="586"/>
                  <a:pt x="3402" y="584"/>
                </a:cubicBezTo>
                <a:cubicBezTo>
                  <a:pt x="3402" y="579"/>
                  <a:pt x="3410" y="581"/>
                  <a:pt x="3408" y="575"/>
                </a:cubicBezTo>
                <a:cubicBezTo>
                  <a:pt x="3385" y="540"/>
                  <a:pt x="3333" y="554"/>
                  <a:pt x="3294" y="539"/>
                </a:cubicBezTo>
                <a:cubicBezTo>
                  <a:pt x="3295" y="533"/>
                  <a:pt x="3291" y="533"/>
                  <a:pt x="3291" y="527"/>
                </a:cubicBezTo>
                <a:cubicBezTo>
                  <a:pt x="3295" y="527"/>
                  <a:pt x="3295" y="531"/>
                  <a:pt x="3300" y="530"/>
                </a:cubicBezTo>
                <a:cubicBezTo>
                  <a:pt x="3300" y="518"/>
                  <a:pt x="3300" y="518"/>
                  <a:pt x="3300" y="518"/>
                </a:cubicBezTo>
                <a:cubicBezTo>
                  <a:pt x="3253" y="511"/>
                  <a:pt x="3206" y="476"/>
                  <a:pt x="3162" y="483"/>
                </a:cubicBezTo>
                <a:cubicBezTo>
                  <a:pt x="3164" y="483"/>
                  <a:pt x="3165" y="485"/>
                  <a:pt x="3165" y="489"/>
                </a:cubicBezTo>
                <a:cubicBezTo>
                  <a:pt x="3153" y="486"/>
                  <a:pt x="3150" y="493"/>
                  <a:pt x="3140" y="492"/>
                </a:cubicBezTo>
                <a:cubicBezTo>
                  <a:pt x="3140" y="472"/>
                  <a:pt x="3122" y="470"/>
                  <a:pt x="3112" y="459"/>
                </a:cubicBezTo>
                <a:cubicBezTo>
                  <a:pt x="3120" y="455"/>
                  <a:pt x="3125" y="467"/>
                  <a:pt x="3128" y="458"/>
                </a:cubicBezTo>
                <a:cubicBezTo>
                  <a:pt x="3110" y="441"/>
                  <a:pt x="3088" y="463"/>
                  <a:pt x="3069" y="462"/>
                </a:cubicBezTo>
                <a:cubicBezTo>
                  <a:pt x="3059" y="462"/>
                  <a:pt x="3044" y="453"/>
                  <a:pt x="3033" y="450"/>
                </a:cubicBezTo>
                <a:cubicBezTo>
                  <a:pt x="3020" y="448"/>
                  <a:pt x="2995" y="439"/>
                  <a:pt x="2971" y="433"/>
                </a:cubicBezTo>
                <a:cubicBezTo>
                  <a:pt x="2961" y="450"/>
                  <a:pt x="2942" y="427"/>
                  <a:pt x="2937" y="418"/>
                </a:cubicBezTo>
                <a:cubicBezTo>
                  <a:pt x="2918" y="423"/>
                  <a:pt x="2906" y="401"/>
                  <a:pt x="2897" y="415"/>
                </a:cubicBezTo>
                <a:cubicBezTo>
                  <a:pt x="2891" y="414"/>
                  <a:pt x="2892" y="407"/>
                  <a:pt x="2882" y="409"/>
                </a:cubicBezTo>
                <a:cubicBezTo>
                  <a:pt x="2889" y="403"/>
                  <a:pt x="2880" y="398"/>
                  <a:pt x="2870" y="400"/>
                </a:cubicBezTo>
                <a:cubicBezTo>
                  <a:pt x="2874" y="387"/>
                  <a:pt x="2854" y="391"/>
                  <a:pt x="2863" y="382"/>
                </a:cubicBezTo>
                <a:cubicBezTo>
                  <a:pt x="2836" y="398"/>
                  <a:pt x="2822" y="373"/>
                  <a:pt x="2811" y="355"/>
                </a:cubicBezTo>
                <a:cubicBezTo>
                  <a:pt x="2826" y="357"/>
                  <a:pt x="2836" y="369"/>
                  <a:pt x="2845" y="355"/>
                </a:cubicBezTo>
                <a:cubicBezTo>
                  <a:pt x="2829" y="345"/>
                  <a:pt x="2795" y="350"/>
                  <a:pt x="2789" y="337"/>
                </a:cubicBezTo>
                <a:cubicBezTo>
                  <a:pt x="2786" y="330"/>
                  <a:pt x="2782" y="318"/>
                  <a:pt x="2786" y="322"/>
                </a:cubicBezTo>
                <a:cubicBezTo>
                  <a:pt x="2775" y="312"/>
                  <a:pt x="2748" y="303"/>
                  <a:pt x="2734" y="301"/>
                </a:cubicBezTo>
                <a:cubicBezTo>
                  <a:pt x="2723" y="299"/>
                  <a:pt x="2708" y="306"/>
                  <a:pt x="2697" y="302"/>
                </a:cubicBezTo>
                <a:cubicBezTo>
                  <a:pt x="2703" y="305"/>
                  <a:pt x="2707" y="310"/>
                  <a:pt x="2706" y="319"/>
                </a:cubicBezTo>
                <a:cubicBezTo>
                  <a:pt x="2698" y="316"/>
                  <a:pt x="2675" y="302"/>
                  <a:pt x="2666" y="320"/>
                </a:cubicBezTo>
                <a:cubicBezTo>
                  <a:pt x="2645" y="308"/>
                  <a:pt x="2623" y="269"/>
                  <a:pt x="2602" y="293"/>
                </a:cubicBezTo>
                <a:cubicBezTo>
                  <a:pt x="2610" y="285"/>
                  <a:pt x="2595" y="284"/>
                  <a:pt x="2595" y="275"/>
                </a:cubicBezTo>
                <a:cubicBezTo>
                  <a:pt x="2590" y="274"/>
                  <a:pt x="2589" y="278"/>
                  <a:pt x="2583" y="278"/>
                </a:cubicBezTo>
                <a:cubicBezTo>
                  <a:pt x="2577" y="272"/>
                  <a:pt x="2584" y="272"/>
                  <a:pt x="2586" y="266"/>
                </a:cubicBezTo>
                <a:cubicBezTo>
                  <a:pt x="2560" y="263"/>
                  <a:pt x="2555" y="278"/>
                  <a:pt x="2531" y="285"/>
                </a:cubicBezTo>
                <a:cubicBezTo>
                  <a:pt x="2551" y="269"/>
                  <a:pt x="2507" y="267"/>
                  <a:pt x="2518" y="251"/>
                </a:cubicBezTo>
                <a:cubicBezTo>
                  <a:pt x="2506" y="253"/>
                  <a:pt x="2496" y="258"/>
                  <a:pt x="2491" y="267"/>
                </a:cubicBezTo>
                <a:cubicBezTo>
                  <a:pt x="2492" y="244"/>
                  <a:pt x="2460" y="255"/>
                  <a:pt x="2454" y="240"/>
                </a:cubicBezTo>
                <a:cubicBezTo>
                  <a:pt x="2451" y="250"/>
                  <a:pt x="2420" y="237"/>
                  <a:pt x="2408" y="246"/>
                </a:cubicBezTo>
                <a:cubicBezTo>
                  <a:pt x="2402" y="234"/>
                  <a:pt x="2365" y="239"/>
                  <a:pt x="2356" y="228"/>
                </a:cubicBezTo>
                <a:cubicBezTo>
                  <a:pt x="2360" y="228"/>
                  <a:pt x="2363" y="227"/>
                  <a:pt x="2362" y="222"/>
                </a:cubicBezTo>
                <a:cubicBezTo>
                  <a:pt x="2345" y="216"/>
                  <a:pt x="2337" y="223"/>
                  <a:pt x="2319" y="223"/>
                </a:cubicBezTo>
                <a:cubicBezTo>
                  <a:pt x="2327" y="213"/>
                  <a:pt x="2312" y="216"/>
                  <a:pt x="2319" y="204"/>
                </a:cubicBezTo>
                <a:cubicBezTo>
                  <a:pt x="2303" y="204"/>
                  <a:pt x="2303" y="187"/>
                  <a:pt x="2291" y="183"/>
                </a:cubicBezTo>
                <a:cubicBezTo>
                  <a:pt x="2281" y="182"/>
                  <a:pt x="2299" y="192"/>
                  <a:pt x="2288" y="192"/>
                </a:cubicBezTo>
                <a:cubicBezTo>
                  <a:pt x="2274" y="180"/>
                  <a:pt x="2267" y="175"/>
                  <a:pt x="2239" y="175"/>
                </a:cubicBezTo>
                <a:cubicBezTo>
                  <a:pt x="2236" y="161"/>
                  <a:pt x="2225" y="156"/>
                  <a:pt x="2214" y="150"/>
                </a:cubicBezTo>
                <a:cubicBezTo>
                  <a:pt x="2179" y="168"/>
                  <a:pt x="2142" y="167"/>
                  <a:pt x="2107" y="155"/>
                </a:cubicBezTo>
                <a:cubicBezTo>
                  <a:pt x="2106" y="158"/>
                  <a:pt x="2107" y="163"/>
                  <a:pt x="2104" y="164"/>
                </a:cubicBezTo>
                <a:cubicBezTo>
                  <a:pt x="2059" y="155"/>
                  <a:pt x="1999" y="167"/>
                  <a:pt x="1950" y="135"/>
                </a:cubicBezTo>
                <a:cubicBezTo>
                  <a:pt x="1934" y="142"/>
                  <a:pt x="1912" y="138"/>
                  <a:pt x="1892" y="130"/>
                </a:cubicBezTo>
                <a:cubicBezTo>
                  <a:pt x="1891" y="133"/>
                  <a:pt x="1889" y="137"/>
                  <a:pt x="1886" y="139"/>
                </a:cubicBezTo>
                <a:cubicBezTo>
                  <a:pt x="1884" y="125"/>
                  <a:pt x="1874" y="132"/>
                  <a:pt x="1864" y="133"/>
                </a:cubicBezTo>
                <a:cubicBezTo>
                  <a:pt x="1843" y="135"/>
                  <a:pt x="1807" y="122"/>
                  <a:pt x="1785" y="125"/>
                </a:cubicBezTo>
                <a:cubicBezTo>
                  <a:pt x="1763" y="128"/>
                  <a:pt x="1723" y="109"/>
                  <a:pt x="1723" y="129"/>
                </a:cubicBezTo>
                <a:cubicBezTo>
                  <a:pt x="1706" y="118"/>
                  <a:pt x="1684" y="130"/>
                  <a:pt x="1668" y="126"/>
                </a:cubicBezTo>
                <a:cubicBezTo>
                  <a:pt x="1638" y="119"/>
                  <a:pt x="1603" y="110"/>
                  <a:pt x="1573" y="106"/>
                </a:cubicBezTo>
                <a:cubicBezTo>
                  <a:pt x="1568" y="105"/>
                  <a:pt x="1566" y="112"/>
                  <a:pt x="1561" y="112"/>
                </a:cubicBezTo>
                <a:cubicBezTo>
                  <a:pt x="1558" y="112"/>
                  <a:pt x="1555" y="103"/>
                  <a:pt x="1551" y="103"/>
                </a:cubicBezTo>
                <a:cubicBezTo>
                  <a:pt x="1541" y="102"/>
                  <a:pt x="1523" y="116"/>
                  <a:pt x="1518" y="100"/>
                </a:cubicBezTo>
                <a:cubicBezTo>
                  <a:pt x="1517" y="107"/>
                  <a:pt x="1510" y="107"/>
                  <a:pt x="1506" y="110"/>
                </a:cubicBezTo>
                <a:cubicBezTo>
                  <a:pt x="1486" y="97"/>
                  <a:pt x="1457" y="111"/>
                  <a:pt x="1435" y="92"/>
                </a:cubicBezTo>
                <a:cubicBezTo>
                  <a:pt x="1423" y="106"/>
                  <a:pt x="1391" y="98"/>
                  <a:pt x="1383" y="108"/>
                </a:cubicBezTo>
                <a:cubicBezTo>
                  <a:pt x="1377" y="103"/>
                  <a:pt x="1370" y="98"/>
                  <a:pt x="1361" y="96"/>
                </a:cubicBezTo>
                <a:cubicBezTo>
                  <a:pt x="1350" y="105"/>
                  <a:pt x="1335" y="100"/>
                  <a:pt x="1328" y="109"/>
                </a:cubicBezTo>
                <a:cubicBezTo>
                  <a:pt x="1326" y="102"/>
                  <a:pt x="1322" y="98"/>
                  <a:pt x="1315" y="97"/>
                </a:cubicBezTo>
                <a:cubicBezTo>
                  <a:pt x="1303" y="106"/>
                  <a:pt x="1268" y="92"/>
                  <a:pt x="1257" y="110"/>
                </a:cubicBezTo>
                <a:cubicBezTo>
                  <a:pt x="1252" y="95"/>
                  <a:pt x="1231" y="99"/>
                  <a:pt x="1217" y="101"/>
                </a:cubicBezTo>
                <a:cubicBezTo>
                  <a:pt x="1184" y="104"/>
                  <a:pt x="1140" y="103"/>
                  <a:pt x="1114" y="123"/>
                </a:cubicBezTo>
                <a:cubicBezTo>
                  <a:pt x="1113" y="120"/>
                  <a:pt x="1113" y="116"/>
                  <a:pt x="1107" y="117"/>
                </a:cubicBezTo>
                <a:cubicBezTo>
                  <a:pt x="1083" y="137"/>
                  <a:pt x="1068" y="166"/>
                  <a:pt x="1022" y="164"/>
                </a:cubicBezTo>
                <a:cubicBezTo>
                  <a:pt x="1018" y="172"/>
                  <a:pt x="1014" y="179"/>
                  <a:pt x="1010" y="186"/>
                </a:cubicBezTo>
                <a:cubicBezTo>
                  <a:pt x="1001" y="179"/>
                  <a:pt x="989" y="193"/>
                  <a:pt x="992" y="198"/>
                </a:cubicBezTo>
                <a:cubicBezTo>
                  <a:pt x="981" y="189"/>
                  <a:pt x="970" y="194"/>
                  <a:pt x="970" y="205"/>
                </a:cubicBezTo>
                <a:cubicBezTo>
                  <a:pt x="952" y="193"/>
                  <a:pt x="939" y="212"/>
                  <a:pt x="918" y="202"/>
                </a:cubicBezTo>
                <a:cubicBezTo>
                  <a:pt x="911" y="213"/>
                  <a:pt x="892" y="224"/>
                  <a:pt x="879" y="218"/>
                </a:cubicBezTo>
                <a:cubicBezTo>
                  <a:pt x="878" y="232"/>
                  <a:pt x="853" y="221"/>
                  <a:pt x="851" y="234"/>
                </a:cubicBezTo>
                <a:cubicBezTo>
                  <a:pt x="871" y="240"/>
                  <a:pt x="920" y="223"/>
                  <a:pt x="919" y="251"/>
                </a:cubicBezTo>
                <a:cubicBezTo>
                  <a:pt x="926" y="250"/>
                  <a:pt x="931" y="252"/>
                  <a:pt x="934" y="254"/>
                </a:cubicBezTo>
                <a:cubicBezTo>
                  <a:pt x="935" y="223"/>
                  <a:pt x="976" y="232"/>
                  <a:pt x="980" y="254"/>
                </a:cubicBezTo>
                <a:cubicBezTo>
                  <a:pt x="990" y="255"/>
                  <a:pt x="987" y="244"/>
                  <a:pt x="999" y="247"/>
                </a:cubicBezTo>
                <a:cubicBezTo>
                  <a:pt x="1001" y="253"/>
                  <a:pt x="1004" y="259"/>
                  <a:pt x="1005" y="266"/>
                </a:cubicBezTo>
                <a:cubicBezTo>
                  <a:pt x="985" y="259"/>
                  <a:pt x="980" y="270"/>
                  <a:pt x="959" y="269"/>
                </a:cubicBezTo>
                <a:cubicBezTo>
                  <a:pt x="974" y="293"/>
                  <a:pt x="1019" y="293"/>
                  <a:pt x="1012" y="324"/>
                </a:cubicBezTo>
                <a:cubicBezTo>
                  <a:pt x="982" y="317"/>
                  <a:pt x="971" y="331"/>
                  <a:pt x="944" y="319"/>
                </a:cubicBezTo>
                <a:cubicBezTo>
                  <a:pt x="944" y="323"/>
                  <a:pt x="945" y="330"/>
                  <a:pt x="941" y="331"/>
                </a:cubicBezTo>
                <a:cubicBezTo>
                  <a:pt x="938" y="331"/>
                  <a:pt x="938" y="333"/>
                  <a:pt x="935" y="334"/>
                </a:cubicBezTo>
                <a:cubicBezTo>
                  <a:pt x="927" y="325"/>
                  <a:pt x="915" y="320"/>
                  <a:pt x="904" y="307"/>
                </a:cubicBezTo>
                <a:cubicBezTo>
                  <a:pt x="904" y="316"/>
                  <a:pt x="914" y="315"/>
                  <a:pt x="911" y="328"/>
                </a:cubicBezTo>
                <a:cubicBezTo>
                  <a:pt x="908" y="328"/>
                  <a:pt x="907" y="331"/>
                  <a:pt x="905" y="331"/>
                </a:cubicBezTo>
                <a:cubicBezTo>
                  <a:pt x="899" y="326"/>
                  <a:pt x="886" y="328"/>
                  <a:pt x="883" y="319"/>
                </a:cubicBezTo>
                <a:cubicBezTo>
                  <a:pt x="887" y="319"/>
                  <a:pt x="886" y="314"/>
                  <a:pt x="889" y="313"/>
                </a:cubicBezTo>
                <a:cubicBezTo>
                  <a:pt x="889" y="318"/>
                  <a:pt x="891" y="321"/>
                  <a:pt x="895" y="322"/>
                </a:cubicBezTo>
                <a:cubicBezTo>
                  <a:pt x="894" y="312"/>
                  <a:pt x="900" y="309"/>
                  <a:pt x="898" y="298"/>
                </a:cubicBezTo>
                <a:cubicBezTo>
                  <a:pt x="888" y="297"/>
                  <a:pt x="893" y="311"/>
                  <a:pt x="880" y="307"/>
                </a:cubicBezTo>
                <a:cubicBezTo>
                  <a:pt x="882" y="325"/>
                  <a:pt x="868" y="325"/>
                  <a:pt x="855" y="329"/>
                </a:cubicBezTo>
                <a:cubicBezTo>
                  <a:pt x="816" y="308"/>
                  <a:pt x="760" y="326"/>
                  <a:pt x="717" y="309"/>
                </a:cubicBezTo>
                <a:cubicBezTo>
                  <a:pt x="692" y="310"/>
                  <a:pt x="669" y="316"/>
                  <a:pt x="647" y="307"/>
                </a:cubicBezTo>
                <a:cubicBezTo>
                  <a:pt x="673" y="292"/>
                  <a:pt x="702" y="288"/>
                  <a:pt x="726" y="266"/>
                </a:cubicBezTo>
                <a:cubicBezTo>
                  <a:pt x="718" y="260"/>
                  <a:pt x="701" y="285"/>
                  <a:pt x="689" y="276"/>
                </a:cubicBezTo>
                <a:cubicBezTo>
                  <a:pt x="688" y="269"/>
                  <a:pt x="710" y="270"/>
                  <a:pt x="702" y="266"/>
                </a:cubicBezTo>
                <a:cubicBezTo>
                  <a:pt x="663" y="273"/>
                  <a:pt x="637" y="286"/>
                  <a:pt x="607" y="298"/>
                </a:cubicBezTo>
                <a:cubicBezTo>
                  <a:pt x="593" y="303"/>
                  <a:pt x="580" y="301"/>
                  <a:pt x="567" y="311"/>
                </a:cubicBezTo>
                <a:cubicBezTo>
                  <a:pt x="560" y="317"/>
                  <a:pt x="565" y="332"/>
                  <a:pt x="549" y="326"/>
                </a:cubicBezTo>
                <a:cubicBezTo>
                  <a:pt x="549" y="330"/>
                  <a:pt x="551" y="333"/>
                  <a:pt x="552" y="335"/>
                </a:cubicBezTo>
                <a:cubicBezTo>
                  <a:pt x="541" y="340"/>
                  <a:pt x="532" y="333"/>
                  <a:pt x="522" y="342"/>
                </a:cubicBezTo>
                <a:cubicBezTo>
                  <a:pt x="526" y="343"/>
                  <a:pt x="529" y="347"/>
                  <a:pt x="531" y="351"/>
                </a:cubicBezTo>
                <a:cubicBezTo>
                  <a:pt x="523" y="350"/>
                  <a:pt x="512" y="362"/>
                  <a:pt x="522" y="369"/>
                </a:cubicBezTo>
                <a:cubicBezTo>
                  <a:pt x="540" y="340"/>
                  <a:pt x="571" y="382"/>
                  <a:pt x="595" y="365"/>
                </a:cubicBezTo>
                <a:cubicBezTo>
                  <a:pt x="600" y="376"/>
                  <a:pt x="597" y="390"/>
                  <a:pt x="587" y="393"/>
                </a:cubicBezTo>
                <a:cubicBezTo>
                  <a:pt x="595" y="396"/>
                  <a:pt x="593" y="409"/>
                  <a:pt x="599" y="414"/>
                </a:cubicBezTo>
                <a:cubicBezTo>
                  <a:pt x="576" y="413"/>
                  <a:pt x="612" y="421"/>
                  <a:pt x="596" y="430"/>
                </a:cubicBezTo>
                <a:cubicBezTo>
                  <a:pt x="598" y="422"/>
                  <a:pt x="590" y="424"/>
                  <a:pt x="587" y="421"/>
                </a:cubicBezTo>
                <a:cubicBezTo>
                  <a:pt x="567" y="437"/>
                  <a:pt x="566" y="469"/>
                  <a:pt x="551" y="482"/>
                </a:cubicBezTo>
                <a:cubicBezTo>
                  <a:pt x="556" y="491"/>
                  <a:pt x="574" y="488"/>
                  <a:pt x="579" y="497"/>
                </a:cubicBezTo>
                <a:cubicBezTo>
                  <a:pt x="578" y="513"/>
                  <a:pt x="568" y="511"/>
                  <a:pt x="560" y="513"/>
                </a:cubicBezTo>
                <a:cubicBezTo>
                  <a:pt x="563" y="535"/>
                  <a:pt x="542" y="543"/>
                  <a:pt x="549" y="559"/>
                </a:cubicBezTo>
                <a:cubicBezTo>
                  <a:pt x="543" y="562"/>
                  <a:pt x="527" y="583"/>
                  <a:pt x="525" y="590"/>
                </a:cubicBezTo>
                <a:cubicBezTo>
                  <a:pt x="516" y="585"/>
                  <a:pt x="505" y="582"/>
                  <a:pt x="494" y="593"/>
                </a:cubicBezTo>
                <a:cubicBezTo>
                  <a:pt x="530" y="593"/>
                  <a:pt x="533" y="620"/>
                  <a:pt x="553" y="630"/>
                </a:cubicBezTo>
                <a:cubicBezTo>
                  <a:pt x="558" y="626"/>
                  <a:pt x="572" y="615"/>
                  <a:pt x="580" y="623"/>
                </a:cubicBezTo>
                <a:cubicBezTo>
                  <a:pt x="571" y="631"/>
                  <a:pt x="568" y="632"/>
                  <a:pt x="562" y="639"/>
                </a:cubicBezTo>
                <a:cubicBezTo>
                  <a:pt x="573" y="640"/>
                  <a:pt x="581" y="641"/>
                  <a:pt x="593" y="647"/>
                </a:cubicBezTo>
                <a:cubicBezTo>
                  <a:pt x="594" y="637"/>
                  <a:pt x="595" y="637"/>
                  <a:pt x="605" y="644"/>
                </a:cubicBezTo>
                <a:cubicBezTo>
                  <a:pt x="605" y="631"/>
                  <a:pt x="589" y="633"/>
                  <a:pt x="589" y="620"/>
                </a:cubicBezTo>
                <a:cubicBezTo>
                  <a:pt x="607" y="613"/>
                  <a:pt x="608" y="620"/>
                  <a:pt x="626" y="610"/>
                </a:cubicBezTo>
                <a:cubicBezTo>
                  <a:pt x="631" y="621"/>
                  <a:pt x="633" y="628"/>
                  <a:pt x="654" y="628"/>
                </a:cubicBezTo>
                <a:cubicBezTo>
                  <a:pt x="661" y="626"/>
                  <a:pt x="662" y="618"/>
                  <a:pt x="669" y="616"/>
                </a:cubicBezTo>
                <a:cubicBezTo>
                  <a:pt x="671" y="628"/>
                  <a:pt x="684" y="629"/>
                  <a:pt x="691" y="637"/>
                </a:cubicBezTo>
                <a:cubicBezTo>
                  <a:pt x="679" y="642"/>
                  <a:pt x="684" y="647"/>
                  <a:pt x="688" y="656"/>
                </a:cubicBezTo>
                <a:cubicBezTo>
                  <a:pt x="680" y="665"/>
                  <a:pt x="669" y="656"/>
                  <a:pt x="666" y="659"/>
                </a:cubicBezTo>
                <a:cubicBezTo>
                  <a:pt x="673" y="663"/>
                  <a:pt x="670" y="676"/>
                  <a:pt x="679" y="677"/>
                </a:cubicBezTo>
                <a:cubicBezTo>
                  <a:pt x="688" y="672"/>
                  <a:pt x="670" y="668"/>
                  <a:pt x="679" y="665"/>
                </a:cubicBezTo>
                <a:cubicBezTo>
                  <a:pt x="689" y="666"/>
                  <a:pt x="686" y="673"/>
                  <a:pt x="697" y="668"/>
                </a:cubicBezTo>
                <a:cubicBezTo>
                  <a:pt x="696" y="661"/>
                  <a:pt x="690" y="655"/>
                  <a:pt x="700" y="652"/>
                </a:cubicBezTo>
                <a:cubicBezTo>
                  <a:pt x="722" y="654"/>
                  <a:pt x="750" y="663"/>
                  <a:pt x="764" y="667"/>
                </a:cubicBezTo>
                <a:cubicBezTo>
                  <a:pt x="754" y="661"/>
                  <a:pt x="782" y="673"/>
                  <a:pt x="777" y="658"/>
                </a:cubicBezTo>
                <a:cubicBezTo>
                  <a:pt x="772" y="656"/>
                  <a:pt x="761" y="661"/>
                  <a:pt x="761" y="655"/>
                </a:cubicBezTo>
                <a:cubicBezTo>
                  <a:pt x="769" y="651"/>
                  <a:pt x="781" y="650"/>
                  <a:pt x="780" y="664"/>
                </a:cubicBezTo>
                <a:cubicBezTo>
                  <a:pt x="783" y="657"/>
                  <a:pt x="806" y="654"/>
                  <a:pt x="801" y="648"/>
                </a:cubicBezTo>
                <a:cubicBezTo>
                  <a:pt x="783" y="648"/>
                  <a:pt x="770" y="631"/>
                  <a:pt x="752" y="652"/>
                </a:cubicBezTo>
                <a:cubicBezTo>
                  <a:pt x="741" y="655"/>
                  <a:pt x="724" y="634"/>
                  <a:pt x="718" y="652"/>
                </a:cubicBezTo>
                <a:cubicBezTo>
                  <a:pt x="707" y="638"/>
                  <a:pt x="696" y="616"/>
                  <a:pt x="696" y="600"/>
                </a:cubicBezTo>
                <a:cubicBezTo>
                  <a:pt x="706" y="597"/>
                  <a:pt x="717" y="585"/>
                  <a:pt x="711" y="576"/>
                </a:cubicBezTo>
                <a:cubicBezTo>
                  <a:pt x="718" y="582"/>
                  <a:pt x="724" y="568"/>
                  <a:pt x="736" y="569"/>
                </a:cubicBezTo>
                <a:cubicBezTo>
                  <a:pt x="736" y="575"/>
                  <a:pt x="738" y="579"/>
                  <a:pt x="742" y="581"/>
                </a:cubicBezTo>
                <a:cubicBezTo>
                  <a:pt x="744" y="572"/>
                  <a:pt x="760" y="576"/>
                  <a:pt x="763" y="569"/>
                </a:cubicBezTo>
                <a:cubicBezTo>
                  <a:pt x="774" y="583"/>
                  <a:pt x="797" y="566"/>
                  <a:pt x="803" y="556"/>
                </a:cubicBezTo>
                <a:cubicBezTo>
                  <a:pt x="786" y="553"/>
                  <a:pt x="776" y="559"/>
                  <a:pt x="766" y="547"/>
                </a:cubicBezTo>
                <a:cubicBezTo>
                  <a:pt x="761" y="550"/>
                  <a:pt x="758" y="555"/>
                  <a:pt x="751" y="557"/>
                </a:cubicBezTo>
                <a:cubicBezTo>
                  <a:pt x="747" y="547"/>
                  <a:pt x="761" y="554"/>
                  <a:pt x="757" y="544"/>
                </a:cubicBezTo>
                <a:cubicBezTo>
                  <a:pt x="746" y="542"/>
                  <a:pt x="753" y="557"/>
                  <a:pt x="742" y="554"/>
                </a:cubicBezTo>
                <a:cubicBezTo>
                  <a:pt x="740" y="548"/>
                  <a:pt x="730" y="551"/>
                  <a:pt x="732" y="542"/>
                </a:cubicBezTo>
                <a:cubicBezTo>
                  <a:pt x="738" y="532"/>
                  <a:pt x="748" y="541"/>
                  <a:pt x="751" y="526"/>
                </a:cubicBezTo>
                <a:cubicBezTo>
                  <a:pt x="789" y="550"/>
                  <a:pt x="809" y="481"/>
                  <a:pt x="845" y="519"/>
                </a:cubicBezTo>
                <a:cubicBezTo>
                  <a:pt x="846" y="514"/>
                  <a:pt x="844" y="508"/>
                  <a:pt x="848" y="507"/>
                </a:cubicBezTo>
                <a:cubicBezTo>
                  <a:pt x="855" y="517"/>
                  <a:pt x="878" y="498"/>
                  <a:pt x="882" y="521"/>
                </a:cubicBezTo>
                <a:cubicBezTo>
                  <a:pt x="866" y="515"/>
                  <a:pt x="868" y="528"/>
                  <a:pt x="852" y="528"/>
                </a:cubicBezTo>
                <a:cubicBezTo>
                  <a:pt x="856" y="535"/>
                  <a:pt x="862" y="540"/>
                  <a:pt x="870" y="543"/>
                </a:cubicBezTo>
                <a:cubicBezTo>
                  <a:pt x="875" y="534"/>
                  <a:pt x="878" y="543"/>
                  <a:pt x="885" y="537"/>
                </a:cubicBezTo>
                <a:cubicBezTo>
                  <a:pt x="886" y="531"/>
                  <a:pt x="881" y="531"/>
                  <a:pt x="879" y="528"/>
                </a:cubicBezTo>
                <a:cubicBezTo>
                  <a:pt x="884" y="527"/>
                  <a:pt x="884" y="523"/>
                  <a:pt x="888" y="521"/>
                </a:cubicBezTo>
                <a:cubicBezTo>
                  <a:pt x="920" y="533"/>
                  <a:pt x="973" y="503"/>
                  <a:pt x="999" y="529"/>
                </a:cubicBezTo>
                <a:cubicBezTo>
                  <a:pt x="1045" y="522"/>
                  <a:pt x="1078" y="508"/>
                  <a:pt x="1112" y="528"/>
                </a:cubicBezTo>
                <a:cubicBezTo>
                  <a:pt x="1108" y="538"/>
                  <a:pt x="1092" y="537"/>
                  <a:pt x="1091" y="550"/>
                </a:cubicBezTo>
                <a:cubicBezTo>
                  <a:pt x="1088" y="550"/>
                  <a:pt x="1086" y="545"/>
                  <a:pt x="1085" y="550"/>
                </a:cubicBezTo>
                <a:cubicBezTo>
                  <a:pt x="1094" y="563"/>
                  <a:pt x="1127" y="550"/>
                  <a:pt x="1119" y="571"/>
                </a:cubicBezTo>
                <a:cubicBezTo>
                  <a:pt x="1112" y="572"/>
                  <a:pt x="1115" y="562"/>
                  <a:pt x="1109" y="562"/>
                </a:cubicBezTo>
                <a:cubicBezTo>
                  <a:pt x="1109" y="574"/>
                  <a:pt x="1127" y="585"/>
                  <a:pt x="1116" y="598"/>
                </a:cubicBezTo>
                <a:cubicBezTo>
                  <a:pt x="1102" y="598"/>
                  <a:pt x="1094" y="599"/>
                  <a:pt x="1079" y="599"/>
                </a:cubicBezTo>
                <a:cubicBezTo>
                  <a:pt x="1078" y="603"/>
                  <a:pt x="1083" y="615"/>
                  <a:pt x="1076" y="614"/>
                </a:cubicBezTo>
                <a:cubicBezTo>
                  <a:pt x="1062" y="610"/>
                  <a:pt x="1046" y="623"/>
                  <a:pt x="1034" y="630"/>
                </a:cubicBezTo>
                <a:cubicBezTo>
                  <a:pt x="1034" y="624"/>
                  <a:pt x="1031" y="624"/>
                  <a:pt x="1027" y="627"/>
                </a:cubicBezTo>
                <a:cubicBezTo>
                  <a:pt x="1028" y="623"/>
                  <a:pt x="1031" y="623"/>
                  <a:pt x="1030" y="618"/>
                </a:cubicBezTo>
                <a:cubicBezTo>
                  <a:pt x="1025" y="617"/>
                  <a:pt x="1024" y="621"/>
                  <a:pt x="1018" y="621"/>
                </a:cubicBezTo>
                <a:cubicBezTo>
                  <a:pt x="1021" y="630"/>
                  <a:pt x="1021" y="639"/>
                  <a:pt x="1018" y="642"/>
                </a:cubicBezTo>
                <a:cubicBezTo>
                  <a:pt x="1013" y="632"/>
                  <a:pt x="1009" y="638"/>
                  <a:pt x="1000" y="633"/>
                </a:cubicBezTo>
                <a:cubicBezTo>
                  <a:pt x="1002" y="648"/>
                  <a:pt x="1000" y="646"/>
                  <a:pt x="997" y="655"/>
                </a:cubicBezTo>
                <a:cubicBezTo>
                  <a:pt x="993" y="651"/>
                  <a:pt x="986" y="651"/>
                  <a:pt x="982" y="655"/>
                </a:cubicBezTo>
                <a:cubicBezTo>
                  <a:pt x="981" y="652"/>
                  <a:pt x="982" y="646"/>
                  <a:pt x="979" y="646"/>
                </a:cubicBezTo>
                <a:cubicBezTo>
                  <a:pt x="976" y="657"/>
                  <a:pt x="966" y="649"/>
                  <a:pt x="960" y="646"/>
                </a:cubicBezTo>
                <a:cubicBezTo>
                  <a:pt x="953" y="654"/>
                  <a:pt x="965" y="652"/>
                  <a:pt x="964" y="661"/>
                </a:cubicBezTo>
                <a:cubicBezTo>
                  <a:pt x="950" y="660"/>
                  <a:pt x="935" y="660"/>
                  <a:pt x="930" y="650"/>
                </a:cubicBezTo>
                <a:cubicBezTo>
                  <a:pt x="923" y="654"/>
                  <a:pt x="897" y="665"/>
                  <a:pt x="896" y="647"/>
                </a:cubicBezTo>
                <a:cubicBezTo>
                  <a:pt x="878" y="647"/>
                  <a:pt x="878" y="647"/>
                  <a:pt x="878" y="647"/>
                </a:cubicBezTo>
                <a:cubicBezTo>
                  <a:pt x="874" y="654"/>
                  <a:pt x="871" y="661"/>
                  <a:pt x="866" y="666"/>
                </a:cubicBezTo>
                <a:cubicBezTo>
                  <a:pt x="868" y="661"/>
                  <a:pt x="859" y="652"/>
                  <a:pt x="859" y="660"/>
                </a:cubicBezTo>
                <a:cubicBezTo>
                  <a:pt x="863" y="660"/>
                  <a:pt x="863" y="664"/>
                  <a:pt x="863" y="669"/>
                </a:cubicBezTo>
                <a:cubicBezTo>
                  <a:pt x="867" y="669"/>
                  <a:pt x="874" y="668"/>
                  <a:pt x="875" y="672"/>
                </a:cubicBezTo>
                <a:cubicBezTo>
                  <a:pt x="862" y="674"/>
                  <a:pt x="871" y="679"/>
                  <a:pt x="866" y="687"/>
                </a:cubicBezTo>
                <a:cubicBezTo>
                  <a:pt x="875" y="681"/>
                  <a:pt x="896" y="680"/>
                  <a:pt x="890" y="668"/>
                </a:cubicBezTo>
                <a:cubicBezTo>
                  <a:pt x="900" y="671"/>
                  <a:pt x="896" y="660"/>
                  <a:pt x="905" y="662"/>
                </a:cubicBezTo>
                <a:cubicBezTo>
                  <a:pt x="907" y="667"/>
                  <a:pt x="910" y="670"/>
                  <a:pt x="912" y="674"/>
                </a:cubicBezTo>
                <a:cubicBezTo>
                  <a:pt x="908" y="675"/>
                  <a:pt x="904" y="675"/>
                  <a:pt x="906" y="681"/>
                </a:cubicBezTo>
                <a:cubicBezTo>
                  <a:pt x="920" y="677"/>
                  <a:pt x="901" y="691"/>
                  <a:pt x="912" y="693"/>
                </a:cubicBezTo>
                <a:cubicBezTo>
                  <a:pt x="915" y="684"/>
                  <a:pt x="919" y="667"/>
                  <a:pt x="908" y="662"/>
                </a:cubicBezTo>
                <a:cubicBezTo>
                  <a:pt x="922" y="661"/>
                  <a:pt x="949" y="654"/>
                  <a:pt x="954" y="674"/>
                </a:cubicBezTo>
                <a:cubicBezTo>
                  <a:pt x="951" y="674"/>
                  <a:pt x="950" y="678"/>
                  <a:pt x="945" y="677"/>
                </a:cubicBezTo>
                <a:cubicBezTo>
                  <a:pt x="945" y="669"/>
                  <a:pt x="950" y="671"/>
                  <a:pt x="945" y="665"/>
                </a:cubicBezTo>
                <a:cubicBezTo>
                  <a:pt x="937" y="664"/>
                  <a:pt x="935" y="669"/>
                  <a:pt x="936" y="677"/>
                </a:cubicBezTo>
                <a:cubicBezTo>
                  <a:pt x="957" y="684"/>
                  <a:pt x="978" y="682"/>
                  <a:pt x="995" y="698"/>
                </a:cubicBezTo>
                <a:cubicBezTo>
                  <a:pt x="990" y="699"/>
                  <a:pt x="992" y="705"/>
                  <a:pt x="992" y="710"/>
                </a:cubicBezTo>
                <a:cubicBezTo>
                  <a:pt x="987" y="711"/>
                  <a:pt x="987" y="714"/>
                  <a:pt x="982" y="710"/>
                </a:cubicBezTo>
                <a:cubicBezTo>
                  <a:pt x="984" y="717"/>
                  <a:pt x="986" y="723"/>
                  <a:pt x="992" y="726"/>
                </a:cubicBezTo>
                <a:cubicBezTo>
                  <a:pt x="992" y="718"/>
                  <a:pt x="996" y="714"/>
                  <a:pt x="1004" y="713"/>
                </a:cubicBezTo>
                <a:cubicBezTo>
                  <a:pt x="1005" y="718"/>
                  <a:pt x="1000" y="721"/>
                  <a:pt x="1004" y="722"/>
                </a:cubicBezTo>
                <a:cubicBezTo>
                  <a:pt x="1009" y="719"/>
                  <a:pt x="1008" y="710"/>
                  <a:pt x="1016" y="710"/>
                </a:cubicBezTo>
                <a:cubicBezTo>
                  <a:pt x="1019" y="723"/>
                  <a:pt x="1038" y="723"/>
                  <a:pt x="1044" y="722"/>
                </a:cubicBezTo>
                <a:cubicBezTo>
                  <a:pt x="1039" y="729"/>
                  <a:pt x="1051" y="743"/>
                  <a:pt x="1035" y="743"/>
                </a:cubicBezTo>
                <a:cubicBezTo>
                  <a:pt x="1035" y="736"/>
                  <a:pt x="1030" y="732"/>
                  <a:pt x="1023" y="731"/>
                </a:cubicBezTo>
                <a:cubicBezTo>
                  <a:pt x="1022" y="734"/>
                  <a:pt x="1023" y="737"/>
                  <a:pt x="1020" y="737"/>
                </a:cubicBezTo>
                <a:cubicBezTo>
                  <a:pt x="1019" y="743"/>
                  <a:pt x="1024" y="743"/>
                  <a:pt x="1026" y="747"/>
                </a:cubicBezTo>
                <a:cubicBezTo>
                  <a:pt x="1014" y="749"/>
                  <a:pt x="1016" y="749"/>
                  <a:pt x="1004" y="747"/>
                </a:cubicBezTo>
                <a:cubicBezTo>
                  <a:pt x="1005" y="764"/>
                  <a:pt x="990" y="747"/>
                  <a:pt x="983" y="756"/>
                </a:cubicBezTo>
                <a:cubicBezTo>
                  <a:pt x="982" y="768"/>
                  <a:pt x="994" y="766"/>
                  <a:pt x="999" y="771"/>
                </a:cubicBezTo>
                <a:cubicBezTo>
                  <a:pt x="998" y="779"/>
                  <a:pt x="996" y="785"/>
                  <a:pt x="990" y="787"/>
                </a:cubicBezTo>
                <a:cubicBezTo>
                  <a:pt x="972" y="784"/>
                  <a:pt x="948" y="786"/>
                  <a:pt x="938" y="797"/>
                </a:cubicBezTo>
                <a:cubicBezTo>
                  <a:pt x="941" y="797"/>
                  <a:pt x="946" y="796"/>
                  <a:pt x="947" y="800"/>
                </a:cubicBezTo>
                <a:cubicBezTo>
                  <a:pt x="935" y="805"/>
                  <a:pt x="926" y="793"/>
                  <a:pt x="907" y="797"/>
                </a:cubicBezTo>
                <a:cubicBezTo>
                  <a:pt x="906" y="808"/>
                  <a:pt x="896" y="806"/>
                  <a:pt x="889" y="803"/>
                </a:cubicBezTo>
                <a:cubicBezTo>
                  <a:pt x="887" y="809"/>
                  <a:pt x="893" y="811"/>
                  <a:pt x="889" y="813"/>
                </a:cubicBezTo>
                <a:cubicBezTo>
                  <a:pt x="879" y="797"/>
                  <a:pt x="868" y="820"/>
                  <a:pt x="858" y="807"/>
                </a:cubicBezTo>
                <a:cubicBezTo>
                  <a:pt x="858" y="816"/>
                  <a:pt x="848" y="817"/>
                  <a:pt x="837" y="816"/>
                </a:cubicBezTo>
                <a:cubicBezTo>
                  <a:pt x="834" y="833"/>
                  <a:pt x="834" y="835"/>
                  <a:pt x="843" y="847"/>
                </a:cubicBezTo>
                <a:cubicBezTo>
                  <a:pt x="858" y="838"/>
                  <a:pt x="881" y="839"/>
                  <a:pt x="889" y="849"/>
                </a:cubicBezTo>
                <a:cubicBezTo>
                  <a:pt x="899" y="843"/>
                  <a:pt x="891" y="837"/>
                  <a:pt x="892" y="825"/>
                </a:cubicBezTo>
                <a:cubicBezTo>
                  <a:pt x="898" y="824"/>
                  <a:pt x="900" y="819"/>
                  <a:pt x="904" y="815"/>
                </a:cubicBezTo>
                <a:cubicBezTo>
                  <a:pt x="907" y="846"/>
                  <a:pt x="933" y="819"/>
                  <a:pt x="944" y="836"/>
                </a:cubicBezTo>
                <a:cubicBezTo>
                  <a:pt x="956" y="836"/>
                  <a:pt x="956" y="824"/>
                  <a:pt x="965" y="821"/>
                </a:cubicBezTo>
                <a:cubicBezTo>
                  <a:pt x="997" y="842"/>
                  <a:pt x="1038" y="814"/>
                  <a:pt x="1070" y="813"/>
                </a:cubicBezTo>
                <a:cubicBezTo>
                  <a:pt x="1062" y="813"/>
                  <a:pt x="1056" y="810"/>
                  <a:pt x="1054" y="804"/>
                </a:cubicBezTo>
                <a:cubicBezTo>
                  <a:pt x="1066" y="812"/>
                  <a:pt x="1073" y="804"/>
                  <a:pt x="1085" y="804"/>
                </a:cubicBezTo>
                <a:cubicBezTo>
                  <a:pt x="1100" y="830"/>
                  <a:pt x="1136" y="808"/>
                  <a:pt x="1161" y="800"/>
                </a:cubicBezTo>
                <a:cubicBezTo>
                  <a:pt x="1166" y="805"/>
                  <a:pt x="1176" y="806"/>
                  <a:pt x="1180" y="812"/>
                </a:cubicBezTo>
                <a:cubicBezTo>
                  <a:pt x="1175" y="818"/>
                  <a:pt x="1180" y="816"/>
                  <a:pt x="1180" y="824"/>
                </a:cubicBezTo>
                <a:cubicBezTo>
                  <a:pt x="1173" y="828"/>
                  <a:pt x="1171" y="823"/>
                  <a:pt x="1168" y="834"/>
                </a:cubicBezTo>
                <a:cubicBezTo>
                  <a:pt x="1171" y="834"/>
                  <a:pt x="1176" y="833"/>
                  <a:pt x="1177" y="837"/>
                </a:cubicBezTo>
                <a:cubicBezTo>
                  <a:pt x="1172" y="846"/>
                  <a:pt x="1175" y="849"/>
                  <a:pt x="1171" y="855"/>
                </a:cubicBezTo>
                <a:cubicBezTo>
                  <a:pt x="1145" y="855"/>
                  <a:pt x="1147" y="844"/>
                  <a:pt x="1119" y="847"/>
                </a:cubicBezTo>
                <a:cubicBezTo>
                  <a:pt x="1117" y="858"/>
                  <a:pt x="1105" y="859"/>
                  <a:pt x="1095" y="862"/>
                </a:cubicBezTo>
                <a:cubicBezTo>
                  <a:pt x="1093" y="858"/>
                  <a:pt x="1091" y="857"/>
                  <a:pt x="1094" y="853"/>
                </a:cubicBezTo>
                <a:cubicBezTo>
                  <a:pt x="1079" y="853"/>
                  <a:pt x="1079" y="853"/>
                  <a:pt x="1079" y="853"/>
                </a:cubicBezTo>
                <a:cubicBezTo>
                  <a:pt x="1079" y="858"/>
                  <a:pt x="1080" y="864"/>
                  <a:pt x="1076" y="865"/>
                </a:cubicBezTo>
                <a:cubicBezTo>
                  <a:pt x="1070" y="854"/>
                  <a:pt x="1059" y="865"/>
                  <a:pt x="1049" y="872"/>
                </a:cubicBezTo>
                <a:cubicBezTo>
                  <a:pt x="1042" y="863"/>
                  <a:pt x="1027" y="868"/>
                  <a:pt x="1040" y="875"/>
                </a:cubicBezTo>
                <a:cubicBezTo>
                  <a:pt x="1030" y="877"/>
                  <a:pt x="1030" y="869"/>
                  <a:pt x="1024" y="875"/>
                </a:cubicBezTo>
                <a:cubicBezTo>
                  <a:pt x="1024" y="870"/>
                  <a:pt x="1023" y="866"/>
                  <a:pt x="1021" y="863"/>
                </a:cubicBezTo>
                <a:cubicBezTo>
                  <a:pt x="1011" y="862"/>
                  <a:pt x="1010" y="869"/>
                  <a:pt x="1000" y="866"/>
                </a:cubicBezTo>
                <a:cubicBezTo>
                  <a:pt x="993" y="879"/>
                  <a:pt x="984" y="889"/>
                  <a:pt x="976" y="900"/>
                </a:cubicBezTo>
                <a:cubicBezTo>
                  <a:pt x="947" y="886"/>
                  <a:pt x="933" y="909"/>
                  <a:pt x="908" y="904"/>
                </a:cubicBezTo>
                <a:cubicBezTo>
                  <a:pt x="909" y="912"/>
                  <a:pt x="914" y="914"/>
                  <a:pt x="905" y="917"/>
                </a:cubicBezTo>
                <a:cubicBezTo>
                  <a:pt x="893" y="904"/>
                  <a:pt x="879" y="916"/>
                  <a:pt x="865" y="920"/>
                </a:cubicBezTo>
                <a:cubicBezTo>
                  <a:pt x="858" y="913"/>
                  <a:pt x="858" y="899"/>
                  <a:pt x="844" y="899"/>
                </a:cubicBezTo>
                <a:cubicBezTo>
                  <a:pt x="836" y="915"/>
                  <a:pt x="827" y="934"/>
                  <a:pt x="810" y="918"/>
                </a:cubicBezTo>
                <a:cubicBezTo>
                  <a:pt x="806" y="921"/>
                  <a:pt x="798" y="922"/>
                  <a:pt x="795" y="927"/>
                </a:cubicBezTo>
                <a:cubicBezTo>
                  <a:pt x="797" y="927"/>
                  <a:pt x="797" y="939"/>
                  <a:pt x="795" y="939"/>
                </a:cubicBezTo>
                <a:cubicBezTo>
                  <a:pt x="777" y="929"/>
                  <a:pt x="762" y="956"/>
                  <a:pt x="746" y="940"/>
                </a:cubicBezTo>
                <a:cubicBezTo>
                  <a:pt x="732" y="957"/>
                  <a:pt x="708" y="964"/>
                  <a:pt x="691" y="971"/>
                </a:cubicBezTo>
                <a:cubicBezTo>
                  <a:pt x="683" y="966"/>
                  <a:pt x="674" y="960"/>
                  <a:pt x="667" y="953"/>
                </a:cubicBezTo>
                <a:cubicBezTo>
                  <a:pt x="665" y="965"/>
                  <a:pt x="663" y="967"/>
                  <a:pt x="670" y="974"/>
                </a:cubicBezTo>
                <a:cubicBezTo>
                  <a:pt x="657" y="985"/>
                  <a:pt x="647" y="969"/>
                  <a:pt x="624" y="969"/>
                </a:cubicBezTo>
                <a:cubicBezTo>
                  <a:pt x="615" y="985"/>
                  <a:pt x="606" y="989"/>
                  <a:pt x="587" y="991"/>
                </a:cubicBezTo>
                <a:cubicBezTo>
                  <a:pt x="586" y="984"/>
                  <a:pt x="606" y="983"/>
                  <a:pt x="596" y="978"/>
                </a:cubicBezTo>
                <a:cubicBezTo>
                  <a:pt x="594" y="983"/>
                  <a:pt x="587" y="983"/>
                  <a:pt x="581" y="985"/>
                </a:cubicBezTo>
                <a:cubicBezTo>
                  <a:pt x="580" y="990"/>
                  <a:pt x="586" y="992"/>
                  <a:pt x="581" y="994"/>
                </a:cubicBezTo>
                <a:cubicBezTo>
                  <a:pt x="570" y="996"/>
                  <a:pt x="566" y="990"/>
                  <a:pt x="560" y="988"/>
                </a:cubicBezTo>
                <a:cubicBezTo>
                  <a:pt x="544" y="1004"/>
                  <a:pt x="500" y="1004"/>
                  <a:pt x="489" y="995"/>
                </a:cubicBezTo>
                <a:cubicBezTo>
                  <a:pt x="489" y="1002"/>
                  <a:pt x="482" y="1002"/>
                  <a:pt x="474" y="1001"/>
                </a:cubicBezTo>
                <a:cubicBezTo>
                  <a:pt x="474" y="1005"/>
                  <a:pt x="476" y="1008"/>
                  <a:pt x="477" y="1010"/>
                </a:cubicBezTo>
                <a:cubicBezTo>
                  <a:pt x="461" y="1017"/>
                  <a:pt x="446" y="1028"/>
                  <a:pt x="431" y="1020"/>
                </a:cubicBezTo>
                <a:cubicBezTo>
                  <a:pt x="399" y="1040"/>
                  <a:pt x="349" y="1069"/>
                  <a:pt x="319" y="1064"/>
                </a:cubicBezTo>
                <a:cubicBezTo>
                  <a:pt x="303" y="1082"/>
                  <a:pt x="281" y="1083"/>
                  <a:pt x="254" y="1083"/>
                </a:cubicBezTo>
                <a:cubicBezTo>
                  <a:pt x="253" y="1093"/>
                  <a:pt x="250" y="1101"/>
                  <a:pt x="239" y="1102"/>
                </a:cubicBezTo>
                <a:cubicBezTo>
                  <a:pt x="227" y="1091"/>
                  <a:pt x="223" y="1107"/>
                  <a:pt x="212" y="1096"/>
                </a:cubicBezTo>
                <a:cubicBezTo>
                  <a:pt x="213" y="1111"/>
                  <a:pt x="186" y="1105"/>
                  <a:pt x="197" y="1121"/>
                </a:cubicBezTo>
                <a:cubicBezTo>
                  <a:pt x="160" y="1127"/>
                  <a:pt x="120" y="1156"/>
                  <a:pt x="87" y="1147"/>
                </a:cubicBezTo>
                <a:cubicBezTo>
                  <a:pt x="83" y="1163"/>
                  <a:pt x="76" y="1156"/>
                  <a:pt x="62" y="1153"/>
                </a:cubicBezTo>
                <a:cubicBezTo>
                  <a:pt x="58" y="1169"/>
                  <a:pt x="43" y="1177"/>
                  <a:pt x="44" y="1190"/>
                </a:cubicBezTo>
                <a:cubicBezTo>
                  <a:pt x="37" y="1190"/>
                  <a:pt x="35" y="1185"/>
                  <a:pt x="26" y="1187"/>
                </a:cubicBezTo>
                <a:cubicBezTo>
                  <a:pt x="23" y="1204"/>
                  <a:pt x="29" y="1199"/>
                  <a:pt x="35" y="1202"/>
                </a:cubicBezTo>
                <a:cubicBezTo>
                  <a:pt x="33" y="1204"/>
                  <a:pt x="18" y="1209"/>
                  <a:pt x="26" y="1212"/>
                </a:cubicBezTo>
                <a:cubicBezTo>
                  <a:pt x="34" y="1211"/>
                  <a:pt x="35" y="1205"/>
                  <a:pt x="45" y="1212"/>
                </a:cubicBezTo>
                <a:cubicBezTo>
                  <a:pt x="46" y="1206"/>
                  <a:pt x="45" y="1198"/>
                  <a:pt x="54" y="1199"/>
                </a:cubicBezTo>
                <a:cubicBezTo>
                  <a:pt x="58" y="1211"/>
                  <a:pt x="45" y="1207"/>
                  <a:pt x="45" y="1215"/>
                </a:cubicBezTo>
                <a:cubicBezTo>
                  <a:pt x="52" y="1213"/>
                  <a:pt x="67" y="1218"/>
                  <a:pt x="69" y="1211"/>
                </a:cubicBezTo>
                <a:cubicBezTo>
                  <a:pt x="66" y="1211"/>
                  <a:pt x="65" y="1206"/>
                  <a:pt x="69" y="1205"/>
                </a:cubicBezTo>
                <a:cubicBezTo>
                  <a:pt x="71" y="1206"/>
                  <a:pt x="75" y="1205"/>
                  <a:pt x="75" y="1208"/>
                </a:cubicBezTo>
                <a:cubicBezTo>
                  <a:pt x="71" y="1218"/>
                  <a:pt x="66" y="1227"/>
                  <a:pt x="57" y="1233"/>
                </a:cubicBezTo>
                <a:cubicBezTo>
                  <a:pt x="63" y="1240"/>
                  <a:pt x="73" y="1226"/>
                  <a:pt x="76" y="1239"/>
                </a:cubicBezTo>
                <a:cubicBezTo>
                  <a:pt x="63" y="1238"/>
                  <a:pt x="62" y="1244"/>
                  <a:pt x="69" y="1248"/>
                </a:cubicBezTo>
                <a:cubicBezTo>
                  <a:pt x="60" y="1248"/>
                  <a:pt x="60" y="1248"/>
                  <a:pt x="60" y="1248"/>
                </a:cubicBezTo>
                <a:cubicBezTo>
                  <a:pt x="62" y="1258"/>
                  <a:pt x="58" y="1262"/>
                  <a:pt x="57" y="1270"/>
                </a:cubicBezTo>
                <a:cubicBezTo>
                  <a:pt x="70" y="1282"/>
                  <a:pt x="68" y="1294"/>
                  <a:pt x="86" y="1309"/>
                </a:cubicBezTo>
                <a:cubicBezTo>
                  <a:pt x="92" y="1310"/>
                  <a:pt x="92" y="1305"/>
                  <a:pt x="95" y="1303"/>
                </a:cubicBezTo>
                <a:cubicBezTo>
                  <a:pt x="98" y="1310"/>
                  <a:pt x="103" y="1314"/>
                  <a:pt x="95" y="1318"/>
                </a:cubicBezTo>
                <a:cubicBezTo>
                  <a:pt x="99" y="1324"/>
                  <a:pt x="111" y="1323"/>
                  <a:pt x="110" y="1333"/>
                </a:cubicBezTo>
                <a:cubicBezTo>
                  <a:pt x="118" y="1333"/>
                  <a:pt x="120" y="1327"/>
                  <a:pt x="126" y="1333"/>
                </a:cubicBezTo>
                <a:cubicBezTo>
                  <a:pt x="128" y="1321"/>
                  <a:pt x="128" y="1307"/>
                  <a:pt x="141" y="1305"/>
                </a:cubicBezTo>
                <a:cubicBezTo>
                  <a:pt x="152" y="1308"/>
                  <a:pt x="141" y="1316"/>
                  <a:pt x="147" y="1321"/>
                </a:cubicBezTo>
                <a:cubicBezTo>
                  <a:pt x="151" y="1320"/>
                  <a:pt x="154" y="1322"/>
                  <a:pt x="156" y="1324"/>
                </a:cubicBezTo>
                <a:cubicBezTo>
                  <a:pt x="178" y="1297"/>
                  <a:pt x="214" y="1285"/>
                  <a:pt x="229" y="1255"/>
                </a:cubicBezTo>
                <a:cubicBezTo>
                  <a:pt x="233" y="1247"/>
                  <a:pt x="223" y="1236"/>
                  <a:pt x="241" y="1237"/>
                </a:cubicBezTo>
                <a:cubicBezTo>
                  <a:pt x="245" y="1239"/>
                  <a:pt x="251" y="1241"/>
                  <a:pt x="250" y="1249"/>
                </a:cubicBezTo>
                <a:cubicBezTo>
                  <a:pt x="245" y="1267"/>
                  <a:pt x="234" y="1279"/>
                  <a:pt x="217" y="1286"/>
                </a:cubicBezTo>
                <a:cubicBezTo>
                  <a:pt x="213" y="1303"/>
                  <a:pt x="227" y="1299"/>
                  <a:pt x="220" y="1311"/>
                </a:cubicBezTo>
                <a:cubicBezTo>
                  <a:pt x="234" y="1308"/>
                  <a:pt x="243" y="1301"/>
                  <a:pt x="257" y="1313"/>
                </a:cubicBezTo>
                <a:cubicBezTo>
                  <a:pt x="264" y="1312"/>
                  <a:pt x="253" y="1305"/>
                  <a:pt x="260" y="1301"/>
                </a:cubicBezTo>
                <a:cubicBezTo>
                  <a:pt x="289" y="1305"/>
                  <a:pt x="275" y="1274"/>
                  <a:pt x="284" y="1252"/>
                </a:cubicBezTo>
                <a:cubicBezTo>
                  <a:pt x="278" y="1250"/>
                  <a:pt x="276" y="1245"/>
                  <a:pt x="269" y="1246"/>
                </a:cubicBezTo>
                <a:cubicBezTo>
                  <a:pt x="272" y="1255"/>
                  <a:pt x="262" y="1251"/>
                  <a:pt x="256" y="1252"/>
                </a:cubicBezTo>
                <a:cubicBezTo>
                  <a:pt x="257" y="1246"/>
                  <a:pt x="253" y="1245"/>
                  <a:pt x="253" y="1240"/>
                </a:cubicBezTo>
                <a:cubicBezTo>
                  <a:pt x="259" y="1240"/>
                  <a:pt x="260" y="1236"/>
                  <a:pt x="265" y="1237"/>
                </a:cubicBezTo>
                <a:cubicBezTo>
                  <a:pt x="274" y="1234"/>
                  <a:pt x="272" y="1243"/>
                  <a:pt x="278" y="1243"/>
                </a:cubicBezTo>
                <a:cubicBezTo>
                  <a:pt x="291" y="1221"/>
                  <a:pt x="260" y="1228"/>
                  <a:pt x="262" y="1209"/>
                </a:cubicBezTo>
                <a:cubicBezTo>
                  <a:pt x="221" y="1205"/>
                  <a:pt x="245" y="1137"/>
                  <a:pt x="286" y="1157"/>
                </a:cubicBezTo>
                <a:cubicBezTo>
                  <a:pt x="285" y="1136"/>
                  <a:pt x="313" y="1155"/>
                  <a:pt x="304" y="1135"/>
                </a:cubicBezTo>
                <a:cubicBezTo>
                  <a:pt x="315" y="1137"/>
                  <a:pt x="329" y="1126"/>
                  <a:pt x="338" y="1135"/>
                </a:cubicBezTo>
                <a:cubicBezTo>
                  <a:pt x="330" y="1140"/>
                  <a:pt x="329" y="1133"/>
                  <a:pt x="319" y="1138"/>
                </a:cubicBezTo>
                <a:cubicBezTo>
                  <a:pt x="308" y="1158"/>
                  <a:pt x="332" y="1160"/>
                  <a:pt x="332" y="1178"/>
                </a:cubicBezTo>
                <a:cubicBezTo>
                  <a:pt x="329" y="1187"/>
                  <a:pt x="313" y="1185"/>
                  <a:pt x="311" y="1196"/>
                </a:cubicBezTo>
                <a:cubicBezTo>
                  <a:pt x="335" y="1216"/>
                  <a:pt x="378" y="1216"/>
                  <a:pt x="385" y="1254"/>
                </a:cubicBezTo>
                <a:cubicBezTo>
                  <a:pt x="400" y="1257"/>
                  <a:pt x="405" y="1248"/>
                  <a:pt x="425" y="1244"/>
                </a:cubicBezTo>
                <a:cubicBezTo>
                  <a:pt x="421" y="1232"/>
                  <a:pt x="430" y="1233"/>
                  <a:pt x="434" y="1228"/>
                </a:cubicBezTo>
                <a:cubicBezTo>
                  <a:pt x="429" y="1223"/>
                  <a:pt x="410" y="1216"/>
                  <a:pt x="418" y="1207"/>
                </a:cubicBezTo>
                <a:cubicBezTo>
                  <a:pt x="428" y="1206"/>
                  <a:pt x="420" y="1222"/>
                  <a:pt x="431" y="1219"/>
                </a:cubicBezTo>
                <a:cubicBezTo>
                  <a:pt x="436" y="1219"/>
                  <a:pt x="432" y="1211"/>
                  <a:pt x="437" y="1210"/>
                </a:cubicBezTo>
                <a:cubicBezTo>
                  <a:pt x="446" y="1213"/>
                  <a:pt x="447" y="1219"/>
                  <a:pt x="443" y="1228"/>
                </a:cubicBezTo>
                <a:cubicBezTo>
                  <a:pt x="469" y="1228"/>
                  <a:pt x="489" y="1226"/>
                  <a:pt x="514" y="1228"/>
                </a:cubicBezTo>
                <a:cubicBezTo>
                  <a:pt x="524" y="1225"/>
                  <a:pt x="530" y="1215"/>
                  <a:pt x="526" y="1206"/>
                </a:cubicBezTo>
                <a:cubicBezTo>
                  <a:pt x="537" y="1202"/>
                  <a:pt x="536" y="1201"/>
                  <a:pt x="544" y="1190"/>
                </a:cubicBezTo>
                <a:cubicBezTo>
                  <a:pt x="550" y="1196"/>
                  <a:pt x="542" y="1196"/>
                  <a:pt x="544" y="1206"/>
                </a:cubicBezTo>
                <a:cubicBezTo>
                  <a:pt x="561" y="1208"/>
                  <a:pt x="579" y="1221"/>
                  <a:pt x="587" y="1208"/>
                </a:cubicBezTo>
                <a:cubicBezTo>
                  <a:pt x="581" y="1209"/>
                  <a:pt x="580" y="1205"/>
                  <a:pt x="581" y="1199"/>
                </a:cubicBezTo>
                <a:cubicBezTo>
                  <a:pt x="585" y="1199"/>
                  <a:pt x="585" y="1195"/>
                  <a:pt x="590" y="1196"/>
                </a:cubicBezTo>
                <a:cubicBezTo>
                  <a:pt x="586" y="1208"/>
                  <a:pt x="598" y="1204"/>
                  <a:pt x="602" y="1208"/>
                </a:cubicBezTo>
                <a:cubicBezTo>
                  <a:pt x="605" y="1198"/>
                  <a:pt x="592" y="1204"/>
                  <a:pt x="593" y="1196"/>
                </a:cubicBezTo>
                <a:cubicBezTo>
                  <a:pt x="605" y="1195"/>
                  <a:pt x="613" y="1192"/>
                  <a:pt x="614" y="1174"/>
                </a:cubicBezTo>
                <a:cubicBezTo>
                  <a:pt x="600" y="1175"/>
                  <a:pt x="596" y="1166"/>
                  <a:pt x="605" y="1159"/>
                </a:cubicBezTo>
                <a:cubicBezTo>
                  <a:pt x="596" y="1157"/>
                  <a:pt x="597" y="1163"/>
                  <a:pt x="589" y="1162"/>
                </a:cubicBezTo>
                <a:cubicBezTo>
                  <a:pt x="592" y="1154"/>
                  <a:pt x="580" y="1146"/>
                  <a:pt x="589" y="1141"/>
                </a:cubicBezTo>
                <a:cubicBezTo>
                  <a:pt x="596" y="1148"/>
                  <a:pt x="605" y="1152"/>
                  <a:pt x="614" y="1156"/>
                </a:cubicBezTo>
                <a:cubicBezTo>
                  <a:pt x="617" y="1148"/>
                  <a:pt x="601" y="1145"/>
                  <a:pt x="611" y="1141"/>
                </a:cubicBezTo>
                <a:cubicBezTo>
                  <a:pt x="622" y="1144"/>
                  <a:pt x="625" y="1157"/>
                  <a:pt x="632" y="1165"/>
                </a:cubicBezTo>
                <a:cubicBezTo>
                  <a:pt x="640" y="1166"/>
                  <a:pt x="639" y="1159"/>
                  <a:pt x="648" y="1162"/>
                </a:cubicBezTo>
                <a:cubicBezTo>
                  <a:pt x="652" y="1170"/>
                  <a:pt x="657" y="1182"/>
                  <a:pt x="648" y="1189"/>
                </a:cubicBezTo>
                <a:cubicBezTo>
                  <a:pt x="665" y="1189"/>
                  <a:pt x="661" y="1197"/>
                  <a:pt x="663" y="1207"/>
                </a:cubicBezTo>
                <a:cubicBezTo>
                  <a:pt x="673" y="1209"/>
                  <a:pt x="669" y="1209"/>
                  <a:pt x="679" y="1207"/>
                </a:cubicBezTo>
                <a:cubicBezTo>
                  <a:pt x="684" y="1212"/>
                  <a:pt x="683" y="1224"/>
                  <a:pt x="688" y="1229"/>
                </a:cubicBezTo>
                <a:cubicBezTo>
                  <a:pt x="692" y="1220"/>
                  <a:pt x="713" y="1213"/>
                  <a:pt x="722" y="1219"/>
                </a:cubicBezTo>
                <a:cubicBezTo>
                  <a:pt x="711" y="1226"/>
                  <a:pt x="722" y="1255"/>
                  <a:pt x="698" y="1250"/>
                </a:cubicBezTo>
                <a:cubicBezTo>
                  <a:pt x="701" y="1244"/>
                  <a:pt x="688" y="1241"/>
                  <a:pt x="673" y="1238"/>
                </a:cubicBezTo>
                <a:cubicBezTo>
                  <a:pt x="660" y="1252"/>
                  <a:pt x="653" y="1258"/>
                  <a:pt x="649" y="1278"/>
                </a:cubicBezTo>
                <a:cubicBezTo>
                  <a:pt x="640" y="1270"/>
                  <a:pt x="630" y="1266"/>
                  <a:pt x="618" y="1272"/>
                </a:cubicBezTo>
                <a:cubicBezTo>
                  <a:pt x="622" y="1288"/>
                  <a:pt x="607" y="1291"/>
                  <a:pt x="603" y="1309"/>
                </a:cubicBezTo>
                <a:cubicBezTo>
                  <a:pt x="616" y="1302"/>
                  <a:pt x="612" y="1316"/>
                  <a:pt x="622" y="1318"/>
                </a:cubicBezTo>
                <a:cubicBezTo>
                  <a:pt x="626" y="1307"/>
                  <a:pt x="613" y="1312"/>
                  <a:pt x="616" y="1303"/>
                </a:cubicBezTo>
                <a:cubicBezTo>
                  <a:pt x="638" y="1297"/>
                  <a:pt x="647" y="1309"/>
                  <a:pt x="644" y="1320"/>
                </a:cubicBezTo>
                <a:cubicBezTo>
                  <a:pt x="658" y="1310"/>
                  <a:pt x="681" y="1338"/>
                  <a:pt x="689" y="1327"/>
                </a:cubicBezTo>
                <a:cubicBezTo>
                  <a:pt x="687" y="1326"/>
                  <a:pt x="687" y="1315"/>
                  <a:pt x="689" y="1314"/>
                </a:cubicBezTo>
                <a:cubicBezTo>
                  <a:pt x="694" y="1314"/>
                  <a:pt x="691" y="1323"/>
                  <a:pt x="695" y="1323"/>
                </a:cubicBezTo>
                <a:cubicBezTo>
                  <a:pt x="694" y="1310"/>
                  <a:pt x="706" y="1315"/>
                  <a:pt x="704" y="1308"/>
                </a:cubicBezTo>
                <a:cubicBezTo>
                  <a:pt x="712" y="1309"/>
                  <a:pt x="706" y="1321"/>
                  <a:pt x="705" y="1323"/>
                </a:cubicBezTo>
                <a:cubicBezTo>
                  <a:pt x="718" y="1325"/>
                  <a:pt x="709" y="1306"/>
                  <a:pt x="717" y="1302"/>
                </a:cubicBezTo>
                <a:cubicBezTo>
                  <a:pt x="722" y="1309"/>
                  <a:pt x="725" y="1307"/>
                  <a:pt x="720" y="1299"/>
                </a:cubicBezTo>
                <a:cubicBezTo>
                  <a:pt x="737" y="1299"/>
                  <a:pt x="747" y="1293"/>
                  <a:pt x="766" y="1295"/>
                </a:cubicBezTo>
                <a:cubicBezTo>
                  <a:pt x="768" y="1281"/>
                  <a:pt x="756" y="1297"/>
                  <a:pt x="756" y="1289"/>
                </a:cubicBezTo>
                <a:cubicBezTo>
                  <a:pt x="759" y="1285"/>
                  <a:pt x="759" y="1278"/>
                  <a:pt x="765" y="1277"/>
                </a:cubicBezTo>
                <a:cubicBezTo>
                  <a:pt x="763" y="1288"/>
                  <a:pt x="769" y="1292"/>
                  <a:pt x="778" y="1292"/>
                </a:cubicBezTo>
                <a:cubicBezTo>
                  <a:pt x="780" y="1278"/>
                  <a:pt x="772" y="1294"/>
                  <a:pt x="772" y="1286"/>
                </a:cubicBezTo>
                <a:cubicBezTo>
                  <a:pt x="773" y="1282"/>
                  <a:pt x="775" y="1279"/>
                  <a:pt x="778" y="1277"/>
                </a:cubicBezTo>
                <a:cubicBezTo>
                  <a:pt x="780" y="1289"/>
                  <a:pt x="792" y="1273"/>
                  <a:pt x="793" y="1286"/>
                </a:cubicBezTo>
                <a:cubicBezTo>
                  <a:pt x="783" y="1289"/>
                  <a:pt x="782" y="1303"/>
                  <a:pt x="766" y="1301"/>
                </a:cubicBezTo>
                <a:cubicBezTo>
                  <a:pt x="761" y="1312"/>
                  <a:pt x="776" y="1303"/>
                  <a:pt x="775" y="1310"/>
                </a:cubicBezTo>
                <a:cubicBezTo>
                  <a:pt x="766" y="1309"/>
                  <a:pt x="780" y="1322"/>
                  <a:pt x="778" y="1313"/>
                </a:cubicBezTo>
                <a:cubicBezTo>
                  <a:pt x="767" y="1309"/>
                  <a:pt x="787" y="1313"/>
                  <a:pt x="784" y="1307"/>
                </a:cubicBezTo>
                <a:cubicBezTo>
                  <a:pt x="779" y="1300"/>
                  <a:pt x="798" y="1291"/>
                  <a:pt x="805" y="1279"/>
                </a:cubicBezTo>
                <a:cubicBezTo>
                  <a:pt x="804" y="1285"/>
                  <a:pt x="809" y="1285"/>
                  <a:pt x="812" y="1288"/>
                </a:cubicBezTo>
                <a:cubicBezTo>
                  <a:pt x="808" y="1289"/>
                  <a:pt x="804" y="1289"/>
                  <a:pt x="805" y="1295"/>
                </a:cubicBezTo>
                <a:cubicBezTo>
                  <a:pt x="812" y="1295"/>
                  <a:pt x="812" y="1295"/>
                  <a:pt x="812" y="1295"/>
                </a:cubicBezTo>
                <a:cubicBezTo>
                  <a:pt x="812" y="1296"/>
                  <a:pt x="814" y="1298"/>
                  <a:pt x="815" y="1294"/>
                </a:cubicBezTo>
                <a:cubicBezTo>
                  <a:pt x="808" y="1291"/>
                  <a:pt x="820" y="1280"/>
                  <a:pt x="830" y="1282"/>
                </a:cubicBezTo>
                <a:cubicBezTo>
                  <a:pt x="831" y="1302"/>
                  <a:pt x="835" y="1281"/>
                  <a:pt x="842" y="1282"/>
                </a:cubicBezTo>
                <a:cubicBezTo>
                  <a:pt x="842" y="1286"/>
                  <a:pt x="844" y="1289"/>
                  <a:pt x="845" y="1291"/>
                </a:cubicBezTo>
                <a:cubicBezTo>
                  <a:pt x="840" y="1296"/>
                  <a:pt x="830" y="1312"/>
                  <a:pt x="836" y="1319"/>
                </a:cubicBezTo>
                <a:cubicBezTo>
                  <a:pt x="850" y="1312"/>
                  <a:pt x="843" y="1285"/>
                  <a:pt x="860" y="1276"/>
                </a:cubicBezTo>
                <a:cubicBezTo>
                  <a:pt x="875" y="1272"/>
                  <a:pt x="890" y="1281"/>
                  <a:pt x="906" y="1272"/>
                </a:cubicBezTo>
                <a:cubicBezTo>
                  <a:pt x="912" y="1280"/>
                  <a:pt x="920" y="1287"/>
                  <a:pt x="928" y="1293"/>
                </a:cubicBezTo>
                <a:cubicBezTo>
                  <a:pt x="930" y="1284"/>
                  <a:pt x="920" y="1287"/>
                  <a:pt x="922" y="1278"/>
                </a:cubicBezTo>
                <a:cubicBezTo>
                  <a:pt x="932" y="1278"/>
                  <a:pt x="929" y="1265"/>
                  <a:pt x="940" y="1265"/>
                </a:cubicBezTo>
                <a:cubicBezTo>
                  <a:pt x="929" y="1275"/>
                  <a:pt x="944" y="1273"/>
                  <a:pt x="940" y="1290"/>
                </a:cubicBezTo>
                <a:cubicBezTo>
                  <a:pt x="964" y="1308"/>
                  <a:pt x="959" y="1273"/>
                  <a:pt x="977" y="1268"/>
                </a:cubicBezTo>
                <a:cubicBezTo>
                  <a:pt x="976" y="1272"/>
                  <a:pt x="972" y="1273"/>
                  <a:pt x="971" y="1277"/>
                </a:cubicBezTo>
                <a:cubicBezTo>
                  <a:pt x="980" y="1280"/>
                  <a:pt x="974" y="1267"/>
                  <a:pt x="986" y="1271"/>
                </a:cubicBezTo>
                <a:cubicBezTo>
                  <a:pt x="986" y="1274"/>
                  <a:pt x="984" y="1275"/>
                  <a:pt x="983" y="1277"/>
                </a:cubicBezTo>
                <a:cubicBezTo>
                  <a:pt x="989" y="1278"/>
                  <a:pt x="989" y="1273"/>
                  <a:pt x="992" y="1271"/>
                </a:cubicBezTo>
                <a:cubicBezTo>
                  <a:pt x="998" y="1274"/>
                  <a:pt x="997" y="1282"/>
                  <a:pt x="1005" y="1283"/>
                </a:cubicBezTo>
                <a:cubicBezTo>
                  <a:pt x="1008" y="1275"/>
                  <a:pt x="992" y="1274"/>
                  <a:pt x="1001" y="1271"/>
                </a:cubicBezTo>
                <a:cubicBezTo>
                  <a:pt x="1003" y="1275"/>
                  <a:pt x="1006" y="1278"/>
                  <a:pt x="1011" y="1280"/>
                </a:cubicBezTo>
                <a:cubicBezTo>
                  <a:pt x="1011" y="1259"/>
                  <a:pt x="1042" y="1287"/>
                  <a:pt x="1041" y="1273"/>
                </a:cubicBezTo>
                <a:cubicBezTo>
                  <a:pt x="1037" y="1273"/>
                  <a:pt x="1030" y="1275"/>
                  <a:pt x="1029" y="1271"/>
                </a:cubicBezTo>
                <a:cubicBezTo>
                  <a:pt x="1054" y="1265"/>
                  <a:pt x="1060" y="1264"/>
                  <a:pt x="1087" y="1273"/>
                </a:cubicBezTo>
                <a:cubicBezTo>
                  <a:pt x="1086" y="1263"/>
                  <a:pt x="1097" y="1264"/>
                  <a:pt x="1099" y="1257"/>
                </a:cubicBezTo>
                <a:cubicBezTo>
                  <a:pt x="1099" y="1266"/>
                  <a:pt x="1118" y="1255"/>
                  <a:pt x="1118" y="1263"/>
                </a:cubicBezTo>
                <a:cubicBezTo>
                  <a:pt x="1117" y="1269"/>
                  <a:pt x="1108" y="1266"/>
                  <a:pt x="1109" y="1273"/>
                </a:cubicBezTo>
                <a:cubicBezTo>
                  <a:pt x="1123" y="1269"/>
                  <a:pt x="1131" y="1271"/>
                  <a:pt x="1145" y="1278"/>
                </a:cubicBezTo>
                <a:cubicBezTo>
                  <a:pt x="1141" y="1271"/>
                  <a:pt x="1153" y="1267"/>
                  <a:pt x="1145" y="1266"/>
                </a:cubicBezTo>
                <a:cubicBezTo>
                  <a:pt x="1144" y="1270"/>
                  <a:pt x="1141" y="1272"/>
                  <a:pt x="1136" y="1272"/>
                </a:cubicBezTo>
                <a:cubicBezTo>
                  <a:pt x="1131" y="1266"/>
                  <a:pt x="1126" y="1260"/>
                  <a:pt x="1124" y="1251"/>
                </a:cubicBezTo>
                <a:cubicBezTo>
                  <a:pt x="1151" y="1238"/>
                  <a:pt x="1168" y="1235"/>
                  <a:pt x="1188" y="1256"/>
                </a:cubicBezTo>
                <a:cubicBezTo>
                  <a:pt x="1189" y="1241"/>
                  <a:pt x="1202" y="1258"/>
                  <a:pt x="1210" y="1256"/>
                </a:cubicBezTo>
                <a:cubicBezTo>
                  <a:pt x="1213" y="1246"/>
                  <a:pt x="1205" y="1249"/>
                  <a:pt x="1203" y="1244"/>
                </a:cubicBezTo>
                <a:cubicBezTo>
                  <a:pt x="1217" y="1241"/>
                  <a:pt x="1216" y="1246"/>
                  <a:pt x="1218" y="1232"/>
                </a:cubicBezTo>
                <a:cubicBezTo>
                  <a:pt x="1239" y="1252"/>
                  <a:pt x="1252" y="1264"/>
                  <a:pt x="1277" y="1268"/>
                </a:cubicBezTo>
                <a:cubicBezTo>
                  <a:pt x="1278" y="1260"/>
                  <a:pt x="1283" y="1255"/>
                  <a:pt x="1277" y="1249"/>
                </a:cubicBezTo>
                <a:cubicBezTo>
                  <a:pt x="1290" y="1249"/>
                  <a:pt x="1290" y="1236"/>
                  <a:pt x="1301" y="1234"/>
                </a:cubicBezTo>
                <a:cubicBezTo>
                  <a:pt x="1306" y="1240"/>
                  <a:pt x="1318" y="1239"/>
                  <a:pt x="1323" y="1246"/>
                </a:cubicBezTo>
                <a:cubicBezTo>
                  <a:pt x="1326" y="1255"/>
                  <a:pt x="1318" y="1253"/>
                  <a:pt x="1317" y="1258"/>
                </a:cubicBezTo>
                <a:cubicBezTo>
                  <a:pt x="1324" y="1260"/>
                  <a:pt x="1337" y="1272"/>
                  <a:pt x="1341" y="1267"/>
                </a:cubicBezTo>
                <a:cubicBezTo>
                  <a:pt x="1335" y="1268"/>
                  <a:pt x="1342" y="1258"/>
                  <a:pt x="1344" y="1258"/>
                </a:cubicBezTo>
                <a:cubicBezTo>
                  <a:pt x="1351" y="1264"/>
                  <a:pt x="1360" y="1269"/>
                  <a:pt x="1369" y="1273"/>
                </a:cubicBezTo>
                <a:cubicBezTo>
                  <a:pt x="1359" y="1254"/>
                  <a:pt x="1385" y="1276"/>
                  <a:pt x="1375" y="1257"/>
                </a:cubicBezTo>
                <a:cubicBezTo>
                  <a:pt x="1384" y="1254"/>
                  <a:pt x="1384" y="1254"/>
                  <a:pt x="1393" y="1257"/>
                </a:cubicBezTo>
                <a:cubicBezTo>
                  <a:pt x="1395" y="1246"/>
                  <a:pt x="1402" y="1239"/>
                  <a:pt x="1415" y="1238"/>
                </a:cubicBezTo>
                <a:cubicBezTo>
                  <a:pt x="1418" y="1246"/>
                  <a:pt x="1425" y="1250"/>
                  <a:pt x="1433" y="1254"/>
                </a:cubicBezTo>
                <a:cubicBezTo>
                  <a:pt x="1434" y="1249"/>
                  <a:pt x="1432" y="1242"/>
                  <a:pt x="1436" y="1241"/>
                </a:cubicBezTo>
                <a:cubicBezTo>
                  <a:pt x="1450" y="1245"/>
                  <a:pt x="1462" y="1250"/>
                  <a:pt x="1470" y="1238"/>
                </a:cubicBezTo>
                <a:cubicBezTo>
                  <a:pt x="1471" y="1242"/>
                  <a:pt x="1473" y="1243"/>
                  <a:pt x="1470" y="1247"/>
                </a:cubicBezTo>
                <a:cubicBezTo>
                  <a:pt x="1482" y="1249"/>
                  <a:pt x="1486" y="1250"/>
                  <a:pt x="1494" y="1244"/>
                </a:cubicBezTo>
                <a:cubicBezTo>
                  <a:pt x="1500" y="1247"/>
                  <a:pt x="1499" y="1258"/>
                  <a:pt x="1504" y="1262"/>
                </a:cubicBezTo>
                <a:cubicBezTo>
                  <a:pt x="1527" y="1225"/>
                  <a:pt x="1583" y="1271"/>
                  <a:pt x="1602" y="1242"/>
                </a:cubicBezTo>
                <a:cubicBezTo>
                  <a:pt x="1610" y="1248"/>
                  <a:pt x="1623" y="1249"/>
                  <a:pt x="1620" y="1267"/>
                </a:cubicBezTo>
                <a:cubicBezTo>
                  <a:pt x="1615" y="1261"/>
                  <a:pt x="1603" y="1258"/>
                  <a:pt x="1599" y="1267"/>
                </a:cubicBezTo>
                <a:cubicBezTo>
                  <a:pt x="1613" y="1274"/>
                  <a:pt x="1610" y="1268"/>
                  <a:pt x="1636" y="1276"/>
                </a:cubicBezTo>
                <a:cubicBezTo>
                  <a:pt x="1639" y="1266"/>
                  <a:pt x="1626" y="1273"/>
                  <a:pt x="1629" y="1264"/>
                </a:cubicBezTo>
                <a:cubicBezTo>
                  <a:pt x="1639" y="1266"/>
                  <a:pt x="1641" y="1260"/>
                  <a:pt x="1648" y="1260"/>
                </a:cubicBezTo>
                <a:cubicBezTo>
                  <a:pt x="1648" y="1264"/>
                  <a:pt x="1638" y="1272"/>
                  <a:pt x="1645" y="1273"/>
                </a:cubicBezTo>
                <a:cubicBezTo>
                  <a:pt x="1654" y="1263"/>
                  <a:pt x="1644" y="1279"/>
                  <a:pt x="1654" y="1279"/>
                </a:cubicBezTo>
                <a:cubicBezTo>
                  <a:pt x="1649" y="1268"/>
                  <a:pt x="1664" y="1277"/>
                  <a:pt x="1663" y="1269"/>
                </a:cubicBezTo>
                <a:cubicBezTo>
                  <a:pt x="1658" y="1269"/>
                  <a:pt x="1653" y="1270"/>
                  <a:pt x="1654" y="1263"/>
                </a:cubicBezTo>
                <a:cubicBezTo>
                  <a:pt x="1666" y="1259"/>
                  <a:pt x="1661" y="1272"/>
                  <a:pt x="1669" y="1272"/>
                </a:cubicBezTo>
                <a:cubicBezTo>
                  <a:pt x="1673" y="1255"/>
                  <a:pt x="1680" y="1260"/>
                  <a:pt x="1684" y="1244"/>
                </a:cubicBezTo>
                <a:cubicBezTo>
                  <a:pt x="1668" y="1245"/>
                  <a:pt x="1642" y="1242"/>
                  <a:pt x="1647" y="1230"/>
                </a:cubicBezTo>
                <a:cubicBezTo>
                  <a:pt x="1631" y="1241"/>
                  <a:pt x="1615" y="1219"/>
                  <a:pt x="1604" y="1218"/>
                </a:cubicBezTo>
                <a:cubicBezTo>
                  <a:pt x="1615" y="1209"/>
                  <a:pt x="1597" y="1216"/>
                  <a:pt x="1598" y="1212"/>
                </a:cubicBezTo>
                <a:cubicBezTo>
                  <a:pt x="1598" y="1203"/>
                  <a:pt x="1598" y="1203"/>
                  <a:pt x="1598" y="1203"/>
                </a:cubicBezTo>
                <a:cubicBezTo>
                  <a:pt x="1603" y="1203"/>
                  <a:pt x="1608" y="1202"/>
                  <a:pt x="1610" y="1199"/>
                </a:cubicBezTo>
                <a:cubicBezTo>
                  <a:pt x="1615" y="1203"/>
                  <a:pt x="1612" y="1214"/>
                  <a:pt x="1620" y="1215"/>
                </a:cubicBezTo>
                <a:cubicBezTo>
                  <a:pt x="1621" y="1209"/>
                  <a:pt x="1624" y="1215"/>
                  <a:pt x="1629" y="1214"/>
                </a:cubicBezTo>
                <a:cubicBezTo>
                  <a:pt x="1636" y="1207"/>
                  <a:pt x="1642" y="1208"/>
                  <a:pt x="1659" y="1202"/>
                </a:cubicBezTo>
                <a:cubicBezTo>
                  <a:pt x="1670" y="1224"/>
                  <a:pt x="1673" y="1204"/>
                  <a:pt x="1681" y="1220"/>
                </a:cubicBezTo>
                <a:cubicBezTo>
                  <a:pt x="1687" y="1215"/>
                  <a:pt x="1684" y="1210"/>
                  <a:pt x="1687" y="1208"/>
                </a:cubicBezTo>
                <a:cubicBezTo>
                  <a:pt x="1715" y="1210"/>
                  <a:pt x="1734" y="1217"/>
                  <a:pt x="1767" y="1222"/>
                </a:cubicBezTo>
                <a:cubicBezTo>
                  <a:pt x="1767" y="1216"/>
                  <a:pt x="1769" y="1212"/>
                  <a:pt x="1773" y="1210"/>
                </a:cubicBezTo>
                <a:cubicBezTo>
                  <a:pt x="1796" y="1233"/>
                  <a:pt x="1825" y="1212"/>
                  <a:pt x="1853" y="1239"/>
                </a:cubicBezTo>
                <a:cubicBezTo>
                  <a:pt x="1861" y="1215"/>
                  <a:pt x="1888" y="1232"/>
                  <a:pt x="1892" y="1214"/>
                </a:cubicBezTo>
                <a:cubicBezTo>
                  <a:pt x="1897" y="1223"/>
                  <a:pt x="1903" y="1230"/>
                  <a:pt x="1917" y="1230"/>
                </a:cubicBezTo>
                <a:cubicBezTo>
                  <a:pt x="1918" y="1224"/>
                  <a:pt x="1912" y="1222"/>
                  <a:pt x="1917" y="1220"/>
                </a:cubicBezTo>
                <a:cubicBezTo>
                  <a:pt x="1930" y="1235"/>
                  <a:pt x="1946" y="1227"/>
                  <a:pt x="1951" y="1247"/>
                </a:cubicBezTo>
                <a:cubicBezTo>
                  <a:pt x="1961" y="1240"/>
                  <a:pt x="1976" y="1231"/>
                  <a:pt x="1972" y="1220"/>
                </a:cubicBezTo>
                <a:cubicBezTo>
                  <a:pt x="1992" y="1229"/>
                  <a:pt x="1993" y="1244"/>
                  <a:pt x="2006" y="1253"/>
                </a:cubicBezTo>
                <a:cubicBezTo>
                  <a:pt x="2013" y="1252"/>
                  <a:pt x="2007" y="1239"/>
                  <a:pt x="2015" y="1241"/>
                </a:cubicBezTo>
                <a:cubicBezTo>
                  <a:pt x="2033" y="1266"/>
                  <a:pt x="2071" y="1259"/>
                  <a:pt x="2092" y="1267"/>
                </a:cubicBezTo>
                <a:cubicBezTo>
                  <a:pt x="2104" y="1261"/>
                  <a:pt x="2107" y="1264"/>
                  <a:pt x="2120" y="1261"/>
                </a:cubicBezTo>
                <a:cubicBezTo>
                  <a:pt x="2119" y="1268"/>
                  <a:pt x="2133" y="1282"/>
                  <a:pt x="2138" y="1279"/>
                </a:cubicBezTo>
                <a:cubicBezTo>
                  <a:pt x="2135" y="1271"/>
                  <a:pt x="2168" y="1273"/>
                  <a:pt x="2169" y="1260"/>
                </a:cubicBezTo>
                <a:cubicBezTo>
                  <a:pt x="2164" y="1260"/>
                  <a:pt x="2170" y="1249"/>
                  <a:pt x="2162" y="1245"/>
                </a:cubicBezTo>
                <a:cubicBezTo>
                  <a:pt x="2163" y="1253"/>
                  <a:pt x="2156" y="1253"/>
                  <a:pt x="2150" y="1254"/>
                </a:cubicBezTo>
                <a:cubicBezTo>
                  <a:pt x="2150" y="1251"/>
                  <a:pt x="2155" y="1250"/>
                  <a:pt x="2150" y="1248"/>
                </a:cubicBezTo>
                <a:cubicBezTo>
                  <a:pt x="2138" y="1265"/>
                  <a:pt x="2113" y="1236"/>
                  <a:pt x="2098" y="1246"/>
                </a:cubicBezTo>
                <a:cubicBezTo>
                  <a:pt x="2086" y="1228"/>
                  <a:pt x="2111" y="1219"/>
                  <a:pt x="2095" y="1215"/>
                </a:cubicBezTo>
                <a:cubicBezTo>
                  <a:pt x="2119" y="1220"/>
                  <a:pt x="2130" y="1213"/>
                  <a:pt x="2147" y="1218"/>
                </a:cubicBezTo>
                <a:cubicBezTo>
                  <a:pt x="2147" y="1207"/>
                  <a:pt x="2137" y="1207"/>
                  <a:pt x="2137" y="1196"/>
                </a:cubicBezTo>
                <a:cubicBezTo>
                  <a:pt x="2144" y="1201"/>
                  <a:pt x="2147" y="1209"/>
                  <a:pt x="2156" y="1211"/>
                </a:cubicBezTo>
                <a:cubicBezTo>
                  <a:pt x="2152" y="1213"/>
                  <a:pt x="2150" y="1215"/>
                  <a:pt x="2150" y="1221"/>
                </a:cubicBezTo>
                <a:cubicBezTo>
                  <a:pt x="2163" y="1212"/>
                  <a:pt x="2163" y="1233"/>
                  <a:pt x="2177" y="1217"/>
                </a:cubicBezTo>
                <a:cubicBezTo>
                  <a:pt x="2174" y="1217"/>
                  <a:pt x="2175" y="1214"/>
                  <a:pt x="2177" y="1211"/>
                </a:cubicBezTo>
                <a:cubicBezTo>
                  <a:pt x="2165" y="1207"/>
                  <a:pt x="2159" y="1194"/>
                  <a:pt x="2152" y="1184"/>
                </a:cubicBezTo>
                <a:cubicBezTo>
                  <a:pt x="2160" y="1185"/>
                  <a:pt x="2159" y="1178"/>
                  <a:pt x="2168" y="1181"/>
                </a:cubicBezTo>
                <a:cubicBezTo>
                  <a:pt x="2178" y="1143"/>
                  <a:pt x="2126" y="1167"/>
                  <a:pt x="2118" y="1138"/>
                </a:cubicBezTo>
                <a:cubicBezTo>
                  <a:pt x="2131" y="1133"/>
                  <a:pt x="2136" y="1125"/>
                  <a:pt x="2146" y="1126"/>
                </a:cubicBezTo>
                <a:cubicBezTo>
                  <a:pt x="2146" y="1113"/>
                  <a:pt x="2146" y="1113"/>
                  <a:pt x="2146" y="1113"/>
                </a:cubicBezTo>
                <a:cubicBezTo>
                  <a:pt x="2176" y="1103"/>
                  <a:pt x="2175" y="1095"/>
                  <a:pt x="2207" y="1104"/>
                </a:cubicBezTo>
                <a:cubicBezTo>
                  <a:pt x="2211" y="1095"/>
                  <a:pt x="2217" y="1089"/>
                  <a:pt x="2225" y="1085"/>
                </a:cubicBezTo>
                <a:cubicBezTo>
                  <a:pt x="2233" y="1089"/>
                  <a:pt x="2249" y="1101"/>
                  <a:pt x="2259" y="1094"/>
                </a:cubicBezTo>
                <a:cubicBezTo>
                  <a:pt x="2255" y="1093"/>
                  <a:pt x="2251" y="1089"/>
                  <a:pt x="2256" y="1088"/>
                </a:cubicBezTo>
                <a:cubicBezTo>
                  <a:pt x="2274" y="1097"/>
                  <a:pt x="2292" y="1107"/>
                  <a:pt x="2317" y="1096"/>
                </a:cubicBezTo>
                <a:cubicBezTo>
                  <a:pt x="2309" y="1094"/>
                  <a:pt x="2315" y="1081"/>
                  <a:pt x="2323" y="1084"/>
                </a:cubicBezTo>
                <a:cubicBezTo>
                  <a:pt x="2333" y="1090"/>
                  <a:pt x="2358" y="1113"/>
                  <a:pt x="2360" y="1099"/>
                </a:cubicBezTo>
                <a:cubicBezTo>
                  <a:pt x="2370" y="1110"/>
                  <a:pt x="2397" y="1116"/>
                  <a:pt x="2403" y="1098"/>
                </a:cubicBezTo>
                <a:cubicBezTo>
                  <a:pt x="2399" y="1098"/>
                  <a:pt x="2391" y="1086"/>
                  <a:pt x="2396" y="1086"/>
                </a:cubicBezTo>
                <a:cubicBezTo>
                  <a:pt x="2435" y="1088"/>
                  <a:pt x="2476" y="1087"/>
                  <a:pt x="2501" y="1100"/>
                </a:cubicBezTo>
                <a:cubicBezTo>
                  <a:pt x="2504" y="1097"/>
                  <a:pt x="2502" y="1089"/>
                  <a:pt x="2510" y="1091"/>
                </a:cubicBezTo>
                <a:cubicBezTo>
                  <a:pt x="2510" y="1095"/>
                  <a:pt x="2509" y="1098"/>
                  <a:pt x="2507" y="1100"/>
                </a:cubicBezTo>
                <a:cubicBezTo>
                  <a:pt x="2517" y="1103"/>
                  <a:pt x="2514" y="1100"/>
                  <a:pt x="2525" y="1100"/>
                </a:cubicBezTo>
                <a:cubicBezTo>
                  <a:pt x="2528" y="1093"/>
                  <a:pt x="2514" y="1087"/>
                  <a:pt x="2522" y="1085"/>
                </a:cubicBezTo>
                <a:cubicBezTo>
                  <a:pt x="2528" y="1091"/>
                  <a:pt x="2535" y="1094"/>
                  <a:pt x="2544" y="1090"/>
                </a:cubicBezTo>
                <a:cubicBezTo>
                  <a:pt x="2547" y="1080"/>
                  <a:pt x="2534" y="1088"/>
                  <a:pt x="2537" y="1078"/>
                </a:cubicBezTo>
                <a:cubicBezTo>
                  <a:pt x="2555" y="1083"/>
                  <a:pt x="2572" y="1089"/>
                  <a:pt x="2584" y="1099"/>
                </a:cubicBezTo>
                <a:cubicBezTo>
                  <a:pt x="2571" y="1070"/>
                  <a:pt x="2591" y="1089"/>
                  <a:pt x="2592" y="1075"/>
                </a:cubicBezTo>
                <a:cubicBezTo>
                  <a:pt x="2600" y="1087"/>
                  <a:pt x="2611" y="1080"/>
                  <a:pt x="2614" y="1093"/>
                </a:cubicBezTo>
                <a:cubicBezTo>
                  <a:pt x="2610" y="1093"/>
                  <a:pt x="2589" y="1092"/>
                  <a:pt x="2599" y="1096"/>
                </a:cubicBezTo>
                <a:cubicBezTo>
                  <a:pt x="2614" y="1105"/>
                  <a:pt x="2626" y="1093"/>
                  <a:pt x="2633" y="1102"/>
                </a:cubicBezTo>
                <a:cubicBezTo>
                  <a:pt x="2622" y="1099"/>
                  <a:pt x="2632" y="1118"/>
                  <a:pt x="2633" y="1123"/>
                </a:cubicBezTo>
                <a:cubicBezTo>
                  <a:pt x="2644" y="1125"/>
                  <a:pt x="2645" y="1116"/>
                  <a:pt x="2654" y="1117"/>
                </a:cubicBezTo>
                <a:cubicBezTo>
                  <a:pt x="2654" y="1109"/>
                  <a:pt x="2648" y="1107"/>
                  <a:pt x="2657" y="1104"/>
                </a:cubicBezTo>
                <a:cubicBezTo>
                  <a:pt x="2658" y="1119"/>
                  <a:pt x="2669" y="1108"/>
                  <a:pt x="2676" y="1120"/>
                </a:cubicBezTo>
                <a:cubicBezTo>
                  <a:pt x="2685" y="1115"/>
                  <a:pt x="2677" y="1107"/>
                  <a:pt x="2691" y="1104"/>
                </a:cubicBezTo>
                <a:cubicBezTo>
                  <a:pt x="2695" y="1105"/>
                  <a:pt x="2697" y="1108"/>
                  <a:pt x="2697" y="1113"/>
                </a:cubicBezTo>
                <a:cubicBezTo>
                  <a:pt x="2708" y="1115"/>
                  <a:pt x="2705" y="1102"/>
                  <a:pt x="2715" y="1104"/>
                </a:cubicBezTo>
                <a:cubicBezTo>
                  <a:pt x="2715" y="1118"/>
                  <a:pt x="2736" y="1112"/>
                  <a:pt x="2740" y="1122"/>
                </a:cubicBezTo>
                <a:cubicBezTo>
                  <a:pt x="2739" y="1117"/>
                  <a:pt x="2748" y="1119"/>
                  <a:pt x="2752" y="1119"/>
                </a:cubicBezTo>
                <a:cubicBezTo>
                  <a:pt x="2752" y="1114"/>
                  <a:pt x="2754" y="1112"/>
                  <a:pt x="2755" y="1109"/>
                </a:cubicBezTo>
                <a:cubicBezTo>
                  <a:pt x="2752" y="1104"/>
                  <a:pt x="2748" y="1099"/>
                  <a:pt x="2746" y="1091"/>
                </a:cubicBezTo>
                <a:cubicBezTo>
                  <a:pt x="2750" y="1091"/>
                  <a:pt x="2750" y="1087"/>
                  <a:pt x="2755" y="1088"/>
                </a:cubicBezTo>
                <a:cubicBezTo>
                  <a:pt x="2756" y="1096"/>
                  <a:pt x="2770" y="1091"/>
                  <a:pt x="2774" y="1097"/>
                </a:cubicBezTo>
                <a:cubicBezTo>
                  <a:pt x="2774" y="1106"/>
                  <a:pt x="2764" y="1106"/>
                  <a:pt x="2768" y="1118"/>
                </a:cubicBezTo>
                <a:cubicBezTo>
                  <a:pt x="2783" y="1123"/>
                  <a:pt x="2779" y="1109"/>
                  <a:pt x="2789" y="1109"/>
                </a:cubicBezTo>
                <a:cubicBezTo>
                  <a:pt x="2792" y="1124"/>
                  <a:pt x="2816" y="1137"/>
                  <a:pt x="2805" y="1152"/>
                </a:cubicBezTo>
                <a:cubicBezTo>
                  <a:pt x="2825" y="1162"/>
                  <a:pt x="2847" y="1170"/>
                  <a:pt x="2863" y="1185"/>
                </a:cubicBezTo>
                <a:cubicBezTo>
                  <a:pt x="2869" y="1217"/>
                  <a:pt x="2920" y="1212"/>
                  <a:pt x="2931" y="1239"/>
                </a:cubicBezTo>
                <a:cubicBezTo>
                  <a:pt x="2942" y="1239"/>
                  <a:pt x="2942" y="1229"/>
                  <a:pt x="2953" y="1230"/>
                </a:cubicBezTo>
                <a:cubicBezTo>
                  <a:pt x="2960" y="1244"/>
                  <a:pt x="2977" y="1244"/>
                  <a:pt x="2990" y="1238"/>
                </a:cubicBezTo>
                <a:cubicBezTo>
                  <a:pt x="2991" y="1248"/>
                  <a:pt x="3005" y="1246"/>
                  <a:pt x="3014" y="1247"/>
                </a:cubicBezTo>
                <a:cubicBezTo>
                  <a:pt x="3013" y="1252"/>
                  <a:pt x="3011" y="1253"/>
                  <a:pt x="3014" y="1257"/>
                </a:cubicBezTo>
                <a:cubicBezTo>
                  <a:pt x="3030" y="1249"/>
                  <a:pt x="3034" y="1269"/>
                  <a:pt x="3051" y="1259"/>
                </a:cubicBezTo>
                <a:cubicBezTo>
                  <a:pt x="3062" y="1276"/>
                  <a:pt x="3090" y="1270"/>
                  <a:pt x="3097" y="1283"/>
                </a:cubicBezTo>
                <a:cubicBezTo>
                  <a:pt x="3095" y="1284"/>
                  <a:pt x="3094" y="1286"/>
                  <a:pt x="3094" y="1289"/>
                </a:cubicBezTo>
                <a:cubicBezTo>
                  <a:pt x="3093" y="1288"/>
                  <a:pt x="3083" y="1282"/>
                  <a:pt x="3082" y="1289"/>
                </a:cubicBezTo>
                <a:cubicBezTo>
                  <a:pt x="3086" y="1297"/>
                  <a:pt x="3092" y="1295"/>
                  <a:pt x="3101" y="1292"/>
                </a:cubicBezTo>
                <a:cubicBezTo>
                  <a:pt x="3094" y="1309"/>
                  <a:pt x="3114" y="1308"/>
                  <a:pt x="3110" y="1323"/>
                </a:cubicBezTo>
                <a:cubicBezTo>
                  <a:pt x="3111" y="1319"/>
                  <a:pt x="3114" y="1318"/>
                  <a:pt x="3116" y="1317"/>
                </a:cubicBezTo>
                <a:cubicBezTo>
                  <a:pt x="3118" y="1318"/>
                  <a:pt x="3124" y="1331"/>
                  <a:pt x="3116" y="1332"/>
                </a:cubicBezTo>
                <a:cubicBezTo>
                  <a:pt x="3109" y="1325"/>
                  <a:pt x="3099" y="1321"/>
                  <a:pt x="3095" y="1311"/>
                </a:cubicBezTo>
                <a:cubicBezTo>
                  <a:pt x="3068" y="1322"/>
                  <a:pt x="3048" y="1301"/>
                  <a:pt x="3024" y="1305"/>
                </a:cubicBezTo>
                <a:cubicBezTo>
                  <a:pt x="3015" y="1291"/>
                  <a:pt x="2997" y="1290"/>
                  <a:pt x="2984" y="1294"/>
                </a:cubicBezTo>
                <a:cubicBezTo>
                  <a:pt x="2965" y="1286"/>
                  <a:pt x="2950" y="1280"/>
                  <a:pt x="2929" y="1276"/>
                </a:cubicBezTo>
                <a:cubicBezTo>
                  <a:pt x="2922" y="1265"/>
                  <a:pt x="2928" y="1255"/>
                  <a:pt x="2907" y="1255"/>
                </a:cubicBezTo>
                <a:cubicBezTo>
                  <a:pt x="2902" y="1281"/>
                  <a:pt x="2865" y="1261"/>
                  <a:pt x="2840" y="1259"/>
                </a:cubicBezTo>
                <a:cubicBezTo>
                  <a:pt x="2853" y="1275"/>
                  <a:pt x="2858" y="1284"/>
                  <a:pt x="2865" y="1304"/>
                </a:cubicBezTo>
                <a:cubicBezTo>
                  <a:pt x="2857" y="1323"/>
                  <a:pt x="2845" y="1341"/>
                  <a:pt x="2825" y="1326"/>
                </a:cubicBezTo>
                <a:cubicBezTo>
                  <a:pt x="2826" y="1338"/>
                  <a:pt x="2829" y="1335"/>
                  <a:pt x="2825" y="1345"/>
                </a:cubicBezTo>
                <a:cubicBezTo>
                  <a:pt x="2834" y="1341"/>
                  <a:pt x="2837" y="1343"/>
                  <a:pt x="2841" y="1350"/>
                </a:cubicBezTo>
                <a:cubicBezTo>
                  <a:pt x="2832" y="1351"/>
                  <a:pt x="2832" y="1351"/>
                  <a:pt x="2832" y="1351"/>
                </a:cubicBezTo>
                <a:cubicBezTo>
                  <a:pt x="2832" y="1383"/>
                  <a:pt x="2872" y="1362"/>
                  <a:pt x="2878" y="1384"/>
                </a:cubicBezTo>
                <a:cubicBezTo>
                  <a:pt x="2874" y="1383"/>
                  <a:pt x="2856" y="1384"/>
                  <a:pt x="2866" y="1387"/>
                </a:cubicBezTo>
                <a:cubicBezTo>
                  <a:pt x="2876" y="1384"/>
                  <a:pt x="2876" y="1391"/>
                  <a:pt x="2875" y="1399"/>
                </a:cubicBezTo>
                <a:cubicBezTo>
                  <a:pt x="2894" y="1404"/>
                  <a:pt x="2899" y="1409"/>
                  <a:pt x="2912" y="1417"/>
                </a:cubicBezTo>
                <a:cubicBezTo>
                  <a:pt x="2922" y="1405"/>
                  <a:pt x="2943" y="1419"/>
                  <a:pt x="2940" y="1426"/>
                </a:cubicBezTo>
                <a:cubicBezTo>
                  <a:pt x="2952" y="1425"/>
                  <a:pt x="2950" y="1410"/>
                  <a:pt x="2961" y="1407"/>
                </a:cubicBezTo>
                <a:cubicBezTo>
                  <a:pt x="2961" y="1426"/>
                  <a:pt x="2961" y="1426"/>
                  <a:pt x="2961" y="1426"/>
                </a:cubicBezTo>
                <a:cubicBezTo>
                  <a:pt x="2986" y="1430"/>
                  <a:pt x="2991" y="1454"/>
                  <a:pt x="3017" y="1437"/>
                </a:cubicBezTo>
                <a:cubicBezTo>
                  <a:pt x="3031" y="1456"/>
                  <a:pt x="3052" y="1445"/>
                  <a:pt x="3072" y="1443"/>
                </a:cubicBezTo>
                <a:cubicBezTo>
                  <a:pt x="3076" y="1452"/>
                  <a:pt x="3081" y="1461"/>
                  <a:pt x="3084" y="1470"/>
                </a:cubicBezTo>
                <a:cubicBezTo>
                  <a:pt x="3089" y="1470"/>
                  <a:pt x="3103" y="1469"/>
                  <a:pt x="3112" y="1464"/>
                </a:cubicBezTo>
                <a:cubicBezTo>
                  <a:pt x="3114" y="1468"/>
                  <a:pt x="3108" y="1480"/>
                  <a:pt x="3115" y="1479"/>
                </a:cubicBezTo>
                <a:cubicBezTo>
                  <a:pt x="3115" y="1474"/>
                  <a:pt x="3118" y="1472"/>
                  <a:pt x="3124" y="1473"/>
                </a:cubicBezTo>
                <a:cubicBezTo>
                  <a:pt x="3124" y="1479"/>
                  <a:pt x="3128" y="1480"/>
                  <a:pt x="3127" y="1485"/>
                </a:cubicBezTo>
                <a:cubicBezTo>
                  <a:pt x="3140" y="1480"/>
                  <a:pt x="3145" y="1486"/>
                  <a:pt x="3155" y="1482"/>
                </a:cubicBezTo>
                <a:cubicBezTo>
                  <a:pt x="3156" y="1486"/>
                  <a:pt x="3159" y="1487"/>
                  <a:pt x="3158" y="1494"/>
                </a:cubicBezTo>
                <a:cubicBezTo>
                  <a:pt x="3177" y="1491"/>
                  <a:pt x="3182" y="1497"/>
                  <a:pt x="3201" y="1490"/>
                </a:cubicBezTo>
                <a:cubicBezTo>
                  <a:pt x="3232" y="1498"/>
                  <a:pt x="3239" y="1530"/>
                  <a:pt x="3257" y="1551"/>
                </a:cubicBezTo>
                <a:cubicBezTo>
                  <a:pt x="3264" y="1550"/>
                  <a:pt x="3269" y="1547"/>
                  <a:pt x="3275" y="1545"/>
                </a:cubicBezTo>
                <a:cubicBezTo>
                  <a:pt x="3288" y="1563"/>
                  <a:pt x="3323" y="1559"/>
                  <a:pt x="3337" y="1578"/>
                </a:cubicBezTo>
                <a:cubicBezTo>
                  <a:pt x="3343" y="1578"/>
                  <a:pt x="3359" y="1573"/>
                  <a:pt x="3364" y="1577"/>
                </a:cubicBezTo>
                <a:cubicBezTo>
                  <a:pt x="3364" y="1582"/>
                  <a:pt x="3357" y="1580"/>
                  <a:pt x="3358" y="1587"/>
                </a:cubicBezTo>
                <a:cubicBezTo>
                  <a:pt x="3361" y="1593"/>
                  <a:pt x="3374" y="1589"/>
                  <a:pt x="3374" y="1599"/>
                </a:cubicBezTo>
                <a:cubicBezTo>
                  <a:pt x="3383" y="1593"/>
                  <a:pt x="3389" y="1599"/>
                  <a:pt x="3395" y="1595"/>
                </a:cubicBezTo>
                <a:cubicBezTo>
                  <a:pt x="3399" y="1606"/>
                  <a:pt x="3422" y="1623"/>
                  <a:pt x="3426" y="1613"/>
                </a:cubicBezTo>
                <a:cubicBezTo>
                  <a:pt x="3423" y="1609"/>
                  <a:pt x="3417" y="1606"/>
                  <a:pt x="3417" y="1598"/>
                </a:cubicBezTo>
                <a:cubicBezTo>
                  <a:pt x="3419" y="1594"/>
                  <a:pt x="3421" y="1588"/>
                  <a:pt x="3429" y="1589"/>
                </a:cubicBezTo>
                <a:cubicBezTo>
                  <a:pt x="3426" y="1600"/>
                  <a:pt x="3437" y="1597"/>
                  <a:pt x="3435" y="1607"/>
                </a:cubicBezTo>
                <a:cubicBezTo>
                  <a:pt x="3458" y="1610"/>
                  <a:pt x="3489" y="1583"/>
                  <a:pt x="3500" y="1612"/>
                </a:cubicBezTo>
                <a:cubicBezTo>
                  <a:pt x="3494" y="1617"/>
                  <a:pt x="3483" y="1616"/>
                  <a:pt x="3478" y="1622"/>
                </a:cubicBezTo>
                <a:cubicBezTo>
                  <a:pt x="3486" y="1635"/>
                  <a:pt x="3497" y="1628"/>
                  <a:pt x="3500" y="1643"/>
                </a:cubicBezTo>
                <a:cubicBezTo>
                  <a:pt x="3512" y="1644"/>
                  <a:pt x="3511" y="1633"/>
                  <a:pt x="3518" y="1631"/>
                </a:cubicBezTo>
                <a:cubicBezTo>
                  <a:pt x="3521" y="1644"/>
                  <a:pt x="3530" y="1650"/>
                  <a:pt x="3540" y="1655"/>
                </a:cubicBezTo>
                <a:cubicBezTo>
                  <a:pt x="3540" y="1649"/>
                  <a:pt x="3543" y="1648"/>
                  <a:pt x="3549" y="1649"/>
                </a:cubicBezTo>
                <a:cubicBezTo>
                  <a:pt x="3552" y="1639"/>
                  <a:pt x="3541" y="1642"/>
                  <a:pt x="3540" y="1636"/>
                </a:cubicBezTo>
                <a:cubicBezTo>
                  <a:pt x="3544" y="1632"/>
                  <a:pt x="3552" y="1630"/>
                  <a:pt x="3558" y="1627"/>
                </a:cubicBezTo>
                <a:cubicBezTo>
                  <a:pt x="3562" y="1634"/>
                  <a:pt x="3569" y="1639"/>
                  <a:pt x="3574" y="1645"/>
                </a:cubicBezTo>
                <a:cubicBezTo>
                  <a:pt x="3578" y="1643"/>
                  <a:pt x="3574" y="1633"/>
                  <a:pt x="3580" y="1633"/>
                </a:cubicBezTo>
                <a:cubicBezTo>
                  <a:pt x="3587" y="1640"/>
                  <a:pt x="3597" y="1655"/>
                  <a:pt x="3607" y="1642"/>
                </a:cubicBezTo>
                <a:cubicBezTo>
                  <a:pt x="3615" y="1648"/>
                  <a:pt x="3612" y="1664"/>
                  <a:pt x="3626" y="1663"/>
                </a:cubicBezTo>
                <a:cubicBezTo>
                  <a:pt x="3625" y="1652"/>
                  <a:pt x="3652" y="1661"/>
                  <a:pt x="3644" y="1672"/>
                </a:cubicBezTo>
                <a:cubicBezTo>
                  <a:pt x="3653" y="1669"/>
                  <a:pt x="3652" y="1676"/>
                  <a:pt x="3660" y="1675"/>
                </a:cubicBezTo>
                <a:cubicBezTo>
                  <a:pt x="3657" y="1662"/>
                  <a:pt x="3656" y="1661"/>
                  <a:pt x="3666" y="1656"/>
                </a:cubicBezTo>
                <a:cubicBezTo>
                  <a:pt x="3640" y="1639"/>
                  <a:pt x="3628" y="1606"/>
                  <a:pt x="3591" y="1593"/>
                </a:cubicBezTo>
                <a:cubicBezTo>
                  <a:pt x="3601" y="1594"/>
                  <a:pt x="3599" y="1585"/>
                  <a:pt x="3607" y="1584"/>
                </a:cubicBezTo>
                <a:cubicBezTo>
                  <a:pt x="3612" y="1591"/>
                  <a:pt x="3618" y="1597"/>
                  <a:pt x="3625" y="1602"/>
                </a:cubicBezTo>
                <a:cubicBezTo>
                  <a:pt x="3627" y="1592"/>
                  <a:pt x="3616" y="1595"/>
                  <a:pt x="3619" y="1583"/>
                </a:cubicBezTo>
                <a:cubicBezTo>
                  <a:pt x="3623" y="1587"/>
                  <a:pt x="3630" y="1587"/>
                  <a:pt x="3637" y="1586"/>
                </a:cubicBezTo>
                <a:cubicBezTo>
                  <a:pt x="3640" y="1571"/>
                  <a:pt x="3648" y="1562"/>
                  <a:pt x="3658" y="1562"/>
                </a:cubicBezTo>
                <a:cubicBezTo>
                  <a:pt x="3646" y="1510"/>
                  <a:pt x="3594" y="1511"/>
                  <a:pt x="3559" y="1474"/>
                </a:cubicBezTo>
                <a:cubicBezTo>
                  <a:pt x="3557" y="1485"/>
                  <a:pt x="3556" y="1488"/>
                  <a:pt x="3560" y="1495"/>
                </a:cubicBezTo>
                <a:cubicBezTo>
                  <a:pt x="3576" y="1494"/>
                  <a:pt x="3579" y="1506"/>
                  <a:pt x="3586" y="1515"/>
                </a:cubicBezTo>
                <a:cubicBezTo>
                  <a:pt x="3586" y="1515"/>
                  <a:pt x="3587" y="1516"/>
                  <a:pt x="3587" y="1516"/>
                </a:cubicBezTo>
                <a:cubicBezTo>
                  <a:pt x="3587" y="1516"/>
                  <a:pt x="3586" y="1515"/>
                  <a:pt x="3586" y="1515"/>
                </a:cubicBezTo>
                <a:cubicBezTo>
                  <a:pt x="3572" y="1502"/>
                  <a:pt x="3535" y="1522"/>
                  <a:pt x="3532" y="1493"/>
                </a:cubicBezTo>
                <a:cubicBezTo>
                  <a:pt x="3522" y="1494"/>
                  <a:pt x="3510" y="1515"/>
                  <a:pt x="3501" y="1499"/>
                </a:cubicBezTo>
                <a:cubicBezTo>
                  <a:pt x="3503" y="1495"/>
                  <a:pt x="3505" y="1492"/>
                  <a:pt x="3507" y="1490"/>
                </a:cubicBezTo>
                <a:cubicBezTo>
                  <a:pt x="3505" y="1498"/>
                  <a:pt x="3514" y="1496"/>
                  <a:pt x="3517" y="1499"/>
                </a:cubicBezTo>
                <a:cubicBezTo>
                  <a:pt x="3519" y="1492"/>
                  <a:pt x="3526" y="1490"/>
                  <a:pt x="3526" y="1480"/>
                </a:cubicBezTo>
                <a:cubicBezTo>
                  <a:pt x="3516" y="1473"/>
                  <a:pt x="3502" y="1470"/>
                  <a:pt x="3498" y="1456"/>
                </a:cubicBezTo>
                <a:cubicBezTo>
                  <a:pt x="3500" y="1441"/>
                  <a:pt x="3520" y="1444"/>
                  <a:pt x="3522" y="1428"/>
                </a:cubicBezTo>
                <a:cubicBezTo>
                  <a:pt x="3525" y="1434"/>
                  <a:pt x="3531" y="1436"/>
                  <a:pt x="3528" y="1447"/>
                </a:cubicBezTo>
                <a:cubicBezTo>
                  <a:pt x="3538" y="1446"/>
                  <a:pt x="3539" y="1455"/>
                  <a:pt x="3550" y="1453"/>
                </a:cubicBezTo>
                <a:cubicBezTo>
                  <a:pt x="3550" y="1432"/>
                  <a:pt x="3563" y="1459"/>
                  <a:pt x="3565" y="1440"/>
                </a:cubicBezTo>
                <a:cubicBezTo>
                  <a:pt x="3565" y="1449"/>
                  <a:pt x="3565" y="1449"/>
                  <a:pt x="3565" y="1449"/>
                </a:cubicBezTo>
                <a:cubicBezTo>
                  <a:pt x="3576" y="1446"/>
                  <a:pt x="3582" y="1454"/>
                  <a:pt x="3587" y="1449"/>
                </a:cubicBezTo>
                <a:cubicBezTo>
                  <a:pt x="3573" y="1435"/>
                  <a:pt x="3546" y="1435"/>
                  <a:pt x="3543" y="1410"/>
                </a:cubicBezTo>
                <a:cubicBezTo>
                  <a:pt x="3553" y="1412"/>
                  <a:pt x="3554" y="1406"/>
                  <a:pt x="3562" y="1406"/>
                </a:cubicBezTo>
                <a:cubicBezTo>
                  <a:pt x="3589" y="1434"/>
                  <a:pt x="3646" y="1453"/>
                  <a:pt x="3685" y="1479"/>
                </a:cubicBezTo>
                <a:cubicBezTo>
                  <a:pt x="3675" y="1476"/>
                  <a:pt x="3676" y="1483"/>
                  <a:pt x="3670" y="1485"/>
                </a:cubicBezTo>
                <a:cubicBezTo>
                  <a:pt x="3664" y="1479"/>
                  <a:pt x="3658" y="1472"/>
                  <a:pt x="3645" y="1473"/>
                </a:cubicBezTo>
                <a:cubicBezTo>
                  <a:pt x="3645" y="1477"/>
                  <a:pt x="3644" y="1480"/>
                  <a:pt x="3642" y="1482"/>
                </a:cubicBezTo>
                <a:cubicBezTo>
                  <a:pt x="3664" y="1477"/>
                  <a:pt x="3671" y="1502"/>
                  <a:pt x="3682" y="1497"/>
                </a:cubicBezTo>
                <a:cubicBezTo>
                  <a:pt x="3670" y="1484"/>
                  <a:pt x="3701" y="1481"/>
                  <a:pt x="3691" y="1469"/>
                </a:cubicBezTo>
                <a:cubicBezTo>
                  <a:pt x="3697" y="1469"/>
                  <a:pt x="3695" y="1478"/>
                  <a:pt x="3703" y="1475"/>
                </a:cubicBezTo>
                <a:cubicBezTo>
                  <a:pt x="3704" y="1460"/>
                  <a:pt x="3689" y="1461"/>
                  <a:pt x="3688" y="1448"/>
                </a:cubicBezTo>
                <a:cubicBezTo>
                  <a:pt x="3703" y="1448"/>
                  <a:pt x="3707" y="1460"/>
                  <a:pt x="3716" y="1466"/>
                </a:cubicBezTo>
                <a:cubicBezTo>
                  <a:pt x="3711" y="1457"/>
                  <a:pt x="3718" y="1455"/>
                  <a:pt x="3712" y="1448"/>
                </a:cubicBezTo>
                <a:cubicBezTo>
                  <a:pt x="3737" y="1444"/>
                  <a:pt x="3738" y="1429"/>
                  <a:pt x="3755" y="1429"/>
                </a:cubicBezTo>
                <a:cubicBezTo>
                  <a:pt x="3737" y="1417"/>
                  <a:pt x="3704" y="1392"/>
                  <a:pt x="3687" y="1399"/>
                </a:cubicBezTo>
                <a:close/>
                <a:moveTo>
                  <a:pt x="552" y="605"/>
                </a:moveTo>
                <a:cubicBezTo>
                  <a:pt x="548" y="604"/>
                  <a:pt x="551" y="596"/>
                  <a:pt x="546" y="596"/>
                </a:cubicBezTo>
                <a:cubicBezTo>
                  <a:pt x="548" y="592"/>
                  <a:pt x="553" y="590"/>
                  <a:pt x="558" y="590"/>
                </a:cubicBezTo>
                <a:cubicBezTo>
                  <a:pt x="558" y="597"/>
                  <a:pt x="563" y="599"/>
                  <a:pt x="568" y="602"/>
                </a:cubicBezTo>
                <a:cubicBezTo>
                  <a:pt x="565" y="613"/>
                  <a:pt x="550" y="589"/>
                  <a:pt x="552" y="605"/>
                </a:cubicBezTo>
                <a:close/>
                <a:moveTo>
                  <a:pt x="773" y="363"/>
                </a:moveTo>
                <a:cubicBezTo>
                  <a:pt x="772" y="356"/>
                  <a:pt x="773" y="352"/>
                  <a:pt x="776" y="348"/>
                </a:cubicBezTo>
                <a:cubicBezTo>
                  <a:pt x="766" y="356"/>
                  <a:pt x="755" y="347"/>
                  <a:pt x="748" y="342"/>
                </a:cubicBezTo>
                <a:cubicBezTo>
                  <a:pt x="747" y="347"/>
                  <a:pt x="745" y="342"/>
                  <a:pt x="745" y="339"/>
                </a:cubicBezTo>
                <a:cubicBezTo>
                  <a:pt x="771" y="339"/>
                  <a:pt x="790" y="345"/>
                  <a:pt x="806" y="332"/>
                </a:cubicBezTo>
                <a:cubicBezTo>
                  <a:pt x="813" y="333"/>
                  <a:pt x="815" y="338"/>
                  <a:pt x="819" y="341"/>
                </a:cubicBezTo>
                <a:cubicBezTo>
                  <a:pt x="826" y="342"/>
                  <a:pt x="829" y="339"/>
                  <a:pt x="828" y="332"/>
                </a:cubicBezTo>
                <a:cubicBezTo>
                  <a:pt x="838" y="335"/>
                  <a:pt x="836" y="331"/>
                  <a:pt x="843" y="335"/>
                </a:cubicBezTo>
                <a:cubicBezTo>
                  <a:pt x="847" y="345"/>
                  <a:pt x="845" y="343"/>
                  <a:pt x="840" y="350"/>
                </a:cubicBezTo>
                <a:cubicBezTo>
                  <a:pt x="840" y="357"/>
                  <a:pt x="851" y="352"/>
                  <a:pt x="856" y="353"/>
                </a:cubicBezTo>
                <a:cubicBezTo>
                  <a:pt x="835" y="371"/>
                  <a:pt x="799" y="368"/>
                  <a:pt x="773" y="363"/>
                </a:cubicBezTo>
                <a:close/>
                <a:moveTo>
                  <a:pt x="1001" y="692"/>
                </a:moveTo>
                <a:cubicBezTo>
                  <a:pt x="995" y="677"/>
                  <a:pt x="972" y="680"/>
                  <a:pt x="961" y="671"/>
                </a:cubicBezTo>
                <a:cubicBezTo>
                  <a:pt x="957" y="657"/>
                  <a:pt x="974" y="676"/>
                  <a:pt x="976" y="664"/>
                </a:cubicBezTo>
                <a:cubicBezTo>
                  <a:pt x="980" y="666"/>
                  <a:pt x="982" y="671"/>
                  <a:pt x="982" y="677"/>
                </a:cubicBezTo>
                <a:cubicBezTo>
                  <a:pt x="995" y="666"/>
                  <a:pt x="1016" y="682"/>
                  <a:pt x="1001" y="692"/>
                </a:cubicBezTo>
                <a:close/>
                <a:moveTo>
                  <a:pt x="1007" y="673"/>
                </a:moveTo>
                <a:cubicBezTo>
                  <a:pt x="1007" y="662"/>
                  <a:pt x="1017" y="661"/>
                  <a:pt x="1025" y="664"/>
                </a:cubicBezTo>
                <a:cubicBezTo>
                  <a:pt x="1022" y="670"/>
                  <a:pt x="1016" y="673"/>
                  <a:pt x="1007" y="673"/>
                </a:cubicBezTo>
                <a:close/>
                <a:moveTo>
                  <a:pt x="1068" y="654"/>
                </a:moveTo>
                <a:cubicBezTo>
                  <a:pt x="1058" y="654"/>
                  <a:pt x="1058" y="654"/>
                  <a:pt x="1058" y="654"/>
                </a:cubicBezTo>
                <a:cubicBezTo>
                  <a:pt x="1056" y="646"/>
                  <a:pt x="1064" y="648"/>
                  <a:pt x="1064" y="642"/>
                </a:cubicBezTo>
                <a:cubicBezTo>
                  <a:pt x="1073" y="644"/>
                  <a:pt x="1068" y="646"/>
                  <a:pt x="1068" y="654"/>
                </a:cubicBezTo>
                <a:close/>
                <a:moveTo>
                  <a:pt x="790" y="1270"/>
                </a:moveTo>
                <a:cubicBezTo>
                  <a:pt x="802" y="1270"/>
                  <a:pt x="802" y="1270"/>
                  <a:pt x="802" y="1270"/>
                </a:cubicBezTo>
                <a:cubicBezTo>
                  <a:pt x="805" y="1282"/>
                  <a:pt x="788" y="1282"/>
                  <a:pt x="790" y="1270"/>
                </a:cubicBezTo>
                <a:close/>
                <a:moveTo>
                  <a:pt x="805" y="1227"/>
                </a:moveTo>
                <a:cubicBezTo>
                  <a:pt x="789" y="1239"/>
                  <a:pt x="768" y="1220"/>
                  <a:pt x="743" y="1222"/>
                </a:cubicBezTo>
                <a:cubicBezTo>
                  <a:pt x="743" y="1197"/>
                  <a:pt x="723" y="1193"/>
                  <a:pt x="715" y="1176"/>
                </a:cubicBezTo>
                <a:cubicBezTo>
                  <a:pt x="711" y="1184"/>
                  <a:pt x="700" y="1173"/>
                  <a:pt x="700" y="1179"/>
                </a:cubicBezTo>
                <a:cubicBezTo>
                  <a:pt x="690" y="1176"/>
                  <a:pt x="699" y="1169"/>
                  <a:pt x="691" y="1161"/>
                </a:cubicBezTo>
                <a:cubicBezTo>
                  <a:pt x="682" y="1164"/>
                  <a:pt x="695" y="1169"/>
                  <a:pt x="691" y="1176"/>
                </a:cubicBezTo>
                <a:cubicBezTo>
                  <a:pt x="677" y="1166"/>
                  <a:pt x="677" y="1172"/>
                  <a:pt x="663" y="1171"/>
                </a:cubicBezTo>
                <a:cubicBezTo>
                  <a:pt x="672" y="1159"/>
                  <a:pt x="649" y="1151"/>
                  <a:pt x="641" y="1156"/>
                </a:cubicBezTo>
                <a:cubicBezTo>
                  <a:pt x="646" y="1142"/>
                  <a:pt x="641" y="1138"/>
                  <a:pt x="626" y="1137"/>
                </a:cubicBezTo>
                <a:cubicBezTo>
                  <a:pt x="626" y="1127"/>
                  <a:pt x="637" y="1128"/>
                  <a:pt x="647" y="1128"/>
                </a:cubicBezTo>
                <a:cubicBezTo>
                  <a:pt x="647" y="1136"/>
                  <a:pt x="652" y="1134"/>
                  <a:pt x="647" y="1140"/>
                </a:cubicBezTo>
                <a:cubicBezTo>
                  <a:pt x="650" y="1147"/>
                  <a:pt x="666" y="1148"/>
                  <a:pt x="672" y="1143"/>
                </a:cubicBezTo>
                <a:cubicBezTo>
                  <a:pt x="670" y="1135"/>
                  <a:pt x="666" y="1130"/>
                  <a:pt x="663" y="1125"/>
                </a:cubicBezTo>
                <a:cubicBezTo>
                  <a:pt x="671" y="1123"/>
                  <a:pt x="672" y="1117"/>
                  <a:pt x="681" y="1124"/>
                </a:cubicBezTo>
                <a:cubicBezTo>
                  <a:pt x="680" y="1113"/>
                  <a:pt x="660" y="1109"/>
                  <a:pt x="641" y="1103"/>
                </a:cubicBezTo>
                <a:cubicBezTo>
                  <a:pt x="636" y="1088"/>
                  <a:pt x="629" y="1074"/>
                  <a:pt x="622" y="1061"/>
                </a:cubicBezTo>
                <a:cubicBezTo>
                  <a:pt x="625" y="1052"/>
                  <a:pt x="635" y="1049"/>
                  <a:pt x="631" y="1033"/>
                </a:cubicBezTo>
                <a:cubicBezTo>
                  <a:pt x="642" y="1035"/>
                  <a:pt x="645" y="1029"/>
                  <a:pt x="655" y="1030"/>
                </a:cubicBezTo>
                <a:cubicBezTo>
                  <a:pt x="662" y="1044"/>
                  <a:pt x="673" y="1055"/>
                  <a:pt x="683" y="1066"/>
                </a:cubicBezTo>
                <a:cubicBezTo>
                  <a:pt x="690" y="1067"/>
                  <a:pt x="685" y="1055"/>
                  <a:pt x="686" y="1051"/>
                </a:cubicBezTo>
                <a:cubicBezTo>
                  <a:pt x="687" y="1054"/>
                  <a:pt x="701" y="1054"/>
                  <a:pt x="692" y="1051"/>
                </a:cubicBezTo>
                <a:cubicBezTo>
                  <a:pt x="699" y="1041"/>
                  <a:pt x="701" y="1060"/>
                  <a:pt x="711" y="1057"/>
                </a:cubicBezTo>
                <a:cubicBezTo>
                  <a:pt x="697" y="1064"/>
                  <a:pt x="713" y="1073"/>
                  <a:pt x="720" y="1078"/>
                </a:cubicBezTo>
                <a:cubicBezTo>
                  <a:pt x="726" y="1068"/>
                  <a:pt x="730" y="1078"/>
                  <a:pt x="739" y="1078"/>
                </a:cubicBezTo>
                <a:cubicBezTo>
                  <a:pt x="729" y="1082"/>
                  <a:pt x="725" y="1088"/>
                  <a:pt x="717" y="1087"/>
                </a:cubicBezTo>
                <a:cubicBezTo>
                  <a:pt x="709" y="1105"/>
                  <a:pt x="727" y="1100"/>
                  <a:pt x="727" y="1118"/>
                </a:cubicBezTo>
                <a:cubicBezTo>
                  <a:pt x="736" y="1118"/>
                  <a:pt x="742" y="1120"/>
                  <a:pt x="745" y="1127"/>
                </a:cubicBezTo>
                <a:cubicBezTo>
                  <a:pt x="749" y="1137"/>
                  <a:pt x="735" y="1129"/>
                  <a:pt x="739" y="1139"/>
                </a:cubicBezTo>
                <a:cubicBezTo>
                  <a:pt x="742" y="1147"/>
                  <a:pt x="751" y="1133"/>
                  <a:pt x="752" y="1145"/>
                </a:cubicBezTo>
                <a:cubicBezTo>
                  <a:pt x="757" y="1142"/>
                  <a:pt x="755" y="1133"/>
                  <a:pt x="767" y="1136"/>
                </a:cubicBezTo>
                <a:cubicBezTo>
                  <a:pt x="763" y="1149"/>
                  <a:pt x="773" y="1148"/>
                  <a:pt x="779" y="1151"/>
                </a:cubicBezTo>
                <a:cubicBezTo>
                  <a:pt x="770" y="1157"/>
                  <a:pt x="777" y="1166"/>
                  <a:pt x="773" y="1172"/>
                </a:cubicBezTo>
                <a:cubicBezTo>
                  <a:pt x="784" y="1168"/>
                  <a:pt x="799" y="1184"/>
                  <a:pt x="801" y="1169"/>
                </a:cubicBezTo>
                <a:cubicBezTo>
                  <a:pt x="811" y="1169"/>
                  <a:pt x="812" y="1178"/>
                  <a:pt x="816" y="1184"/>
                </a:cubicBezTo>
                <a:cubicBezTo>
                  <a:pt x="823" y="1180"/>
                  <a:pt x="820" y="1167"/>
                  <a:pt x="835" y="1172"/>
                </a:cubicBezTo>
                <a:cubicBezTo>
                  <a:pt x="837" y="1187"/>
                  <a:pt x="824" y="1187"/>
                  <a:pt x="832" y="1199"/>
                </a:cubicBezTo>
                <a:cubicBezTo>
                  <a:pt x="823" y="1199"/>
                  <a:pt x="823" y="1199"/>
                  <a:pt x="823" y="1199"/>
                </a:cubicBezTo>
                <a:cubicBezTo>
                  <a:pt x="823" y="1204"/>
                  <a:pt x="824" y="1211"/>
                  <a:pt x="820" y="1212"/>
                </a:cubicBezTo>
                <a:cubicBezTo>
                  <a:pt x="840" y="1221"/>
                  <a:pt x="855" y="1248"/>
                  <a:pt x="857" y="1266"/>
                </a:cubicBezTo>
                <a:cubicBezTo>
                  <a:pt x="842" y="1246"/>
                  <a:pt x="797" y="1260"/>
                  <a:pt x="805" y="1227"/>
                </a:cubicBezTo>
                <a:close/>
                <a:moveTo>
                  <a:pt x="979" y="1231"/>
                </a:moveTo>
                <a:cubicBezTo>
                  <a:pt x="959" y="1225"/>
                  <a:pt x="961" y="1216"/>
                  <a:pt x="951" y="1201"/>
                </a:cubicBezTo>
                <a:cubicBezTo>
                  <a:pt x="958" y="1202"/>
                  <a:pt x="958" y="1209"/>
                  <a:pt x="964" y="1210"/>
                </a:cubicBezTo>
                <a:cubicBezTo>
                  <a:pt x="972" y="1207"/>
                  <a:pt x="956" y="1204"/>
                  <a:pt x="961" y="1195"/>
                </a:cubicBezTo>
                <a:cubicBezTo>
                  <a:pt x="979" y="1203"/>
                  <a:pt x="997" y="1194"/>
                  <a:pt x="1007" y="1213"/>
                </a:cubicBezTo>
                <a:cubicBezTo>
                  <a:pt x="988" y="1210"/>
                  <a:pt x="975" y="1212"/>
                  <a:pt x="979" y="1231"/>
                </a:cubicBezTo>
                <a:close/>
                <a:moveTo>
                  <a:pt x="1053" y="1258"/>
                </a:moveTo>
                <a:cubicBezTo>
                  <a:pt x="1044" y="1256"/>
                  <a:pt x="1047" y="1256"/>
                  <a:pt x="1038" y="1258"/>
                </a:cubicBezTo>
                <a:cubicBezTo>
                  <a:pt x="1035" y="1248"/>
                  <a:pt x="1043" y="1249"/>
                  <a:pt x="1044" y="1243"/>
                </a:cubicBezTo>
                <a:cubicBezTo>
                  <a:pt x="1046" y="1244"/>
                  <a:pt x="1049" y="1246"/>
                  <a:pt x="1053" y="1246"/>
                </a:cubicBezTo>
                <a:cubicBezTo>
                  <a:pt x="1048" y="1252"/>
                  <a:pt x="1053" y="1250"/>
                  <a:pt x="1053" y="1258"/>
                </a:cubicBezTo>
                <a:close/>
                <a:moveTo>
                  <a:pt x="1117" y="902"/>
                </a:moveTo>
                <a:cubicBezTo>
                  <a:pt x="1118" y="899"/>
                  <a:pt x="1120" y="897"/>
                  <a:pt x="1119" y="893"/>
                </a:cubicBezTo>
                <a:cubicBezTo>
                  <a:pt x="1136" y="897"/>
                  <a:pt x="1133" y="893"/>
                  <a:pt x="1135" y="883"/>
                </a:cubicBezTo>
                <a:cubicBezTo>
                  <a:pt x="1146" y="885"/>
                  <a:pt x="1151" y="893"/>
                  <a:pt x="1159" y="898"/>
                </a:cubicBezTo>
                <a:cubicBezTo>
                  <a:pt x="1152" y="905"/>
                  <a:pt x="1126" y="905"/>
                  <a:pt x="1117" y="902"/>
                </a:cubicBezTo>
                <a:close/>
                <a:moveTo>
                  <a:pt x="1279" y="912"/>
                </a:moveTo>
                <a:cubicBezTo>
                  <a:pt x="1249" y="896"/>
                  <a:pt x="1212" y="923"/>
                  <a:pt x="1190" y="895"/>
                </a:cubicBezTo>
                <a:cubicBezTo>
                  <a:pt x="1190" y="879"/>
                  <a:pt x="1204" y="861"/>
                  <a:pt x="1226" y="870"/>
                </a:cubicBezTo>
                <a:cubicBezTo>
                  <a:pt x="1231" y="865"/>
                  <a:pt x="1235" y="860"/>
                  <a:pt x="1239" y="854"/>
                </a:cubicBezTo>
                <a:cubicBezTo>
                  <a:pt x="1241" y="856"/>
                  <a:pt x="1244" y="858"/>
                  <a:pt x="1248" y="857"/>
                </a:cubicBezTo>
                <a:cubicBezTo>
                  <a:pt x="1248" y="876"/>
                  <a:pt x="1248" y="876"/>
                  <a:pt x="1248" y="876"/>
                </a:cubicBezTo>
                <a:cubicBezTo>
                  <a:pt x="1259" y="857"/>
                  <a:pt x="1254" y="886"/>
                  <a:pt x="1279" y="878"/>
                </a:cubicBezTo>
                <a:cubicBezTo>
                  <a:pt x="1270" y="896"/>
                  <a:pt x="1280" y="902"/>
                  <a:pt x="1279" y="912"/>
                </a:cubicBezTo>
                <a:close/>
                <a:moveTo>
                  <a:pt x="1469" y="1180"/>
                </a:moveTo>
                <a:cubicBezTo>
                  <a:pt x="1465" y="1188"/>
                  <a:pt x="1456" y="1185"/>
                  <a:pt x="1451" y="1180"/>
                </a:cubicBezTo>
                <a:cubicBezTo>
                  <a:pt x="1452" y="1173"/>
                  <a:pt x="1467" y="1177"/>
                  <a:pt x="1469" y="1180"/>
                </a:cubicBezTo>
                <a:close/>
                <a:moveTo>
                  <a:pt x="1343" y="872"/>
                </a:moveTo>
                <a:cubicBezTo>
                  <a:pt x="1342" y="883"/>
                  <a:pt x="1333" y="886"/>
                  <a:pt x="1322" y="887"/>
                </a:cubicBezTo>
                <a:cubicBezTo>
                  <a:pt x="1321" y="870"/>
                  <a:pt x="1312" y="862"/>
                  <a:pt x="1300" y="857"/>
                </a:cubicBezTo>
                <a:cubicBezTo>
                  <a:pt x="1310" y="845"/>
                  <a:pt x="1315" y="864"/>
                  <a:pt x="1327" y="859"/>
                </a:cubicBezTo>
                <a:cubicBezTo>
                  <a:pt x="1327" y="852"/>
                  <a:pt x="1322" y="850"/>
                  <a:pt x="1327" y="844"/>
                </a:cubicBezTo>
                <a:cubicBezTo>
                  <a:pt x="1333" y="844"/>
                  <a:pt x="1334" y="848"/>
                  <a:pt x="1340" y="847"/>
                </a:cubicBezTo>
                <a:cubicBezTo>
                  <a:pt x="1336" y="852"/>
                  <a:pt x="1336" y="855"/>
                  <a:pt x="1343" y="856"/>
                </a:cubicBezTo>
                <a:cubicBezTo>
                  <a:pt x="1342" y="863"/>
                  <a:pt x="1335" y="863"/>
                  <a:pt x="1327" y="863"/>
                </a:cubicBezTo>
                <a:cubicBezTo>
                  <a:pt x="1328" y="870"/>
                  <a:pt x="1339" y="867"/>
                  <a:pt x="1343" y="872"/>
                </a:cubicBezTo>
                <a:close/>
                <a:moveTo>
                  <a:pt x="1349" y="853"/>
                </a:moveTo>
                <a:cubicBezTo>
                  <a:pt x="1360" y="853"/>
                  <a:pt x="1368" y="853"/>
                  <a:pt x="1370" y="856"/>
                </a:cubicBezTo>
                <a:cubicBezTo>
                  <a:pt x="1373" y="866"/>
                  <a:pt x="1348" y="861"/>
                  <a:pt x="1349" y="853"/>
                </a:cubicBezTo>
                <a:close/>
                <a:moveTo>
                  <a:pt x="1408" y="1211"/>
                </a:moveTo>
                <a:cubicBezTo>
                  <a:pt x="1404" y="1215"/>
                  <a:pt x="1404" y="1223"/>
                  <a:pt x="1396" y="1223"/>
                </a:cubicBezTo>
                <a:cubicBezTo>
                  <a:pt x="1388" y="1222"/>
                  <a:pt x="1392" y="1214"/>
                  <a:pt x="1384" y="1208"/>
                </a:cubicBezTo>
                <a:cubicBezTo>
                  <a:pt x="1377" y="1212"/>
                  <a:pt x="1382" y="1227"/>
                  <a:pt x="1375" y="1230"/>
                </a:cubicBezTo>
                <a:cubicBezTo>
                  <a:pt x="1365" y="1229"/>
                  <a:pt x="1367" y="1215"/>
                  <a:pt x="1365" y="1205"/>
                </a:cubicBezTo>
                <a:cubicBezTo>
                  <a:pt x="1382" y="1191"/>
                  <a:pt x="1392" y="1208"/>
                  <a:pt x="1408" y="1196"/>
                </a:cubicBezTo>
                <a:cubicBezTo>
                  <a:pt x="1413" y="1212"/>
                  <a:pt x="1439" y="1208"/>
                  <a:pt x="1442" y="1226"/>
                </a:cubicBezTo>
                <a:cubicBezTo>
                  <a:pt x="1424" y="1222"/>
                  <a:pt x="1420" y="1215"/>
                  <a:pt x="1408" y="1211"/>
                </a:cubicBezTo>
                <a:close/>
                <a:moveTo>
                  <a:pt x="1426" y="1195"/>
                </a:moveTo>
                <a:cubicBezTo>
                  <a:pt x="1428" y="1186"/>
                  <a:pt x="1420" y="1184"/>
                  <a:pt x="1426" y="1177"/>
                </a:cubicBezTo>
                <a:cubicBezTo>
                  <a:pt x="1436" y="1178"/>
                  <a:pt x="1443" y="1183"/>
                  <a:pt x="1454" y="1183"/>
                </a:cubicBezTo>
                <a:cubicBezTo>
                  <a:pt x="1454" y="1192"/>
                  <a:pt x="1454" y="1192"/>
                  <a:pt x="1454" y="1192"/>
                </a:cubicBezTo>
                <a:cubicBezTo>
                  <a:pt x="1442" y="1185"/>
                  <a:pt x="1440" y="1196"/>
                  <a:pt x="1426" y="1195"/>
                </a:cubicBezTo>
                <a:close/>
                <a:moveTo>
                  <a:pt x="1534" y="1243"/>
                </a:moveTo>
                <a:cubicBezTo>
                  <a:pt x="1525" y="1244"/>
                  <a:pt x="1517" y="1244"/>
                  <a:pt x="1519" y="1234"/>
                </a:cubicBezTo>
                <a:cubicBezTo>
                  <a:pt x="1526" y="1241"/>
                  <a:pt x="1538" y="1220"/>
                  <a:pt x="1549" y="1231"/>
                </a:cubicBezTo>
                <a:cubicBezTo>
                  <a:pt x="1547" y="1238"/>
                  <a:pt x="1530" y="1230"/>
                  <a:pt x="1534" y="1243"/>
                </a:cubicBezTo>
                <a:close/>
                <a:moveTo>
                  <a:pt x="1546" y="1225"/>
                </a:moveTo>
                <a:cubicBezTo>
                  <a:pt x="1543" y="1213"/>
                  <a:pt x="1531" y="1225"/>
                  <a:pt x="1528" y="1219"/>
                </a:cubicBezTo>
                <a:cubicBezTo>
                  <a:pt x="1520" y="1225"/>
                  <a:pt x="1519" y="1236"/>
                  <a:pt x="1503" y="1234"/>
                </a:cubicBezTo>
                <a:cubicBezTo>
                  <a:pt x="1505" y="1228"/>
                  <a:pt x="1501" y="1226"/>
                  <a:pt x="1500" y="1222"/>
                </a:cubicBezTo>
                <a:cubicBezTo>
                  <a:pt x="1498" y="1225"/>
                  <a:pt x="1492" y="1224"/>
                  <a:pt x="1491" y="1228"/>
                </a:cubicBezTo>
                <a:cubicBezTo>
                  <a:pt x="1482" y="1220"/>
                  <a:pt x="1472" y="1213"/>
                  <a:pt x="1454" y="1213"/>
                </a:cubicBezTo>
                <a:cubicBezTo>
                  <a:pt x="1460" y="1206"/>
                  <a:pt x="1490" y="1208"/>
                  <a:pt x="1494" y="1213"/>
                </a:cubicBezTo>
                <a:cubicBezTo>
                  <a:pt x="1502" y="1209"/>
                  <a:pt x="1489" y="1199"/>
                  <a:pt x="1491" y="1192"/>
                </a:cubicBezTo>
                <a:cubicBezTo>
                  <a:pt x="1488" y="1193"/>
                  <a:pt x="1485" y="1194"/>
                  <a:pt x="1485" y="1198"/>
                </a:cubicBezTo>
                <a:cubicBezTo>
                  <a:pt x="1475" y="1189"/>
                  <a:pt x="1487" y="1176"/>
                  <a:pt x="1497" y="1176"/>
                </a:cubicBezTo>
                <a:cubicBezTo>
                  <a:pt x="1502" y="1189"/>
                  <a:pt x="1531" y="1204"/>
                  <a:pt x="1521" y="1203"/>
                </a:cubicBezTo>
                <a:cubicBezTo>
                  <a:pt x="1523" y="1209"/>
                  <a:pt x="1523" y="1217"/>
                  <a:pt x="1531" y="1216"/>
                </a:cubicBezTo>
                <a:cubicBezTo>
                  <a:pt x="1537" y="1215"/>
                  <a:pt x="1531" y="1202"/>
                  <a:pt x="1540" y="1203"/>
                </a:cubicBezTo>
                <a:cubicBezTo>
                  <a:pt x="1552" y="1201"/>
                  <a:pt x="1546" y="1218"/>
                  <a:pt x="1558" y="1215"/>
                </a:cubicBezTo>
                <a:cubicBezTo>
                  <a:pt x="1558" y="1222"/>
                  <a:pt x="1547" y="1218"/>
                  <a:pt x="1546" y="1225"/>
                </a:cubicBezTo>
                <a:close/>
                <a:moveTo>
                  <a:pt x="1595" y="1230"/>
                </a:moveTo>
                <a:cubicBezTo>
                  <a:pt x="1576" y="1233"/>
                  <a:pt x="1574" y="1219"/>
                  <a:pt x="1561" y="1215"/>
                </a:cubicBezTo>
                <a:cubicBezTo>
                  <a:pt x="1573" y="1204"/>
                  <a:pt x="1583" y="1225"/>
                  <a:pt x="1595" y="1215"/>
                </a:cubicBezTo>
                <a:lnTo>
                  <a:pt x="1595" y="1230"/>
                </a:lnTo>
                <a:close/>
                <a:moveTo>
                  <a:pt x="1853" y="1215"/>
                </a:moveTo>
                <a:cubicBezTo>
                  <a:pt x="1832" y="1204"/>
                  <a:pt x="1798" y="1217"/>
                  <a:pt x="1785" y="1197"/>
                </a:cubicBezTo>
                <a:cubicBezTo>
                  <a:pt x="1795" y="1192"/>
                  <a:pt x="1797" y="1198"/>
                  <a:pt x="1809" y="1197"/>
                </a:cubicBezTo>
                <a:cubicBezTo>
                  <a:pt x="1812" y="1188"/>
                  <a:pt x="1805" y="1189"/>
                  <a:pt x="1806" y="1182"/>
                </a:cubicBezTo>
                <a:cubicBezTo>
                  <a:pt x="1822" y="1188"/>
                  <a:pt x="1836" y="1178"/>
                  <a:pt x="1840" y="1194"/>
                </a:cubicBezTo>
                <a:cubicBezTo>
                  <a:pt x="1849" y="1190"/>
                  <a:pt x="1857" y="1184"/>
                  <a:pt x="1865" y="1193"/>
                </a:cubicBezTo>
                <a:cubicBezTo>
                  <a:pt x="1863" y="1203"/>
                  <a:pt x="1851" y="1203"/>
                  <a:pt x="1853" y="1215"/>
                </a:cubicBezTo>
                <a:close/>
                <a:moveTo>
                  <a:pt x="2583" y="1010"/>
                </a:moveTo>
                <a:cubicBezTo>
                  <a:pt x="2574" y="1009"/>
                  <a:pt x="2565" y="1007"/>
                  <a:pt x="2567" y="995"/>
                </a:cubicBezTo>
                <a:cubicBezTo>
                  <a:pt x="2577" y="1001"/>
                  <a:pt x="2581" y="992"/>
                  <a:pt x="2589" y="998"/>
                </a:cubicBezTo>
                <a:cubicBezTo>
                  <a:pt x="2591" y="1006"/>
                  <a:pt x="2582" y="1004"/>
                  <a:pt x="2583" y="1010"/>
                </a:cubicBezTo>
                <a:close/>
                <a:moveTo>
                  <a:pt x="2745" y="1030"/>
                </a:moveTo>
                <a:cubicBezTo>
                  <a:pt x="2743" y="1033"/>
                  <a:pt x="2742" y="1035"/>
                  <a:pt x="2745" y="1036"/>
                </a:cubicBezTo>
                <a:cubicBezTo>
                  <a:pt x="2745" y="1042"/>
                  <a:pt x="2735" y="1038"/>
                  <a:pt x="2736" y="1045"/>
                </a:cubicBezTo>
                <a:cubicBezTo>
                  <a:pt x="2730" y="1043"/>
                  <a:pt x="2737" y="1028"/>
                  <a:pt x="2745" y="1030"/>
                </a:cubicBezTo>
                <a:close/>
                <a:moveTo>
                  <a:pt x="2789" y="1094"/>
                </a:moveTo>
                <a:cubicBezTo>
                  <a:pt x="2780" y="1080"/>
                  <a:pt x="2748" y="1055"/>
                  <a:pt x="2737" y="1076"/>
                </a:cubicBezTo>
                <a:cubicBezTo>
                  <a:pt x="2717" y="1076"/>
                  <a:pt x="2708" y="1069"/>
                  <a:pt x="2696" y="1055"/>
                </a:cubicBezTo>
                <a:cubicBezTo>
                  <a:pt x="2692" y="1056"/>
                  <a:pt x="2694" y="1063"/>
                  <a:pt x="2694" y="1067"/>
                </a:cubicBezTo>
                <a:cubicBezTo>
                  <a:pt x="2686" y="1059"/>
                  <a:pt x="2685" y="1061"/>
                  <a:pt x="2675" y="1058"/>
                </a:cubicBezTo>
                <a:cubicBezTo>
                  <a:pt x="2677" y="1055"/>
                  <a:pt x="2683" y="1054"/>
                  <a:pt x="2678" y="1052"/>
                </a:cubicBezTo>
                <a:cubicBezTo>
                  <a:pt x="2680" y="1043"/>
                  <a:pt x="2685" y="1055"/>
                  <a:pt x="2690" y="1052"/>
                </a:cubicBezTo>
                <a:cubicBezTo>
                  <a:pt x="2686" y="1045"/>
                  <a:pt x="2683" y="1037"/>
                  <a:pt x="2681" y="1028"/>
                </a:cubicBezTo>
                <a:cubicBezTo>
                  <a:pt x="2697" y="1032"/>
                  <a:pt x="2706" y="1038"/>
                  <a:pt x="2718" y="1039"/>
                </a:cubicBezTo>
                <a:cubicBezTo>
                  <a:pt x="2717" y="1043"/>
                  <a:pt x="2712" y="1042"/>
                  <a:pt x="2709" y="1043"/>
                </a:cubicBezTo>
                <a:cubicBezTo>
                  <a:pt x="2709" y="1049"/>
                  <a:pt x="2717" y="1046"/>
                  <a:pt x="2715" y="1055"/>
                </a:cubicBezTo>
                <a:cubicBezTo>
                  <a:pt x="2734" y="1054"/>
                  <a:pt x="2744" y="1065"/>
                  <a:pt x="2767" y="1054"/>
                </a:cubicBezTo>
                <a:cubicBezTo>
                  <a:pt x="2763" y="1068"/>
                  <a:pt x="2774" y="1067"/>
                  <a:pt x="2782" y="1069"/>
                </a:cubicBezTo>
                <a:cubicBezTo>
                  <a:pt x="2773" y="1080"/>
                  <a:pt x="2792" y="1080"/>
                  <a:pt x="2789" y="1094"/>
                </a:cubicBezTo>
                <a:close/>
                <a:moveTo>
                  <a:pt x="2859" y="1071"/>
                </a:moveTo>
                <a:cubicBezTo>
                  <a:pt x="2855" y="1065"/>
                  <a:pt x="2860" y="1060"/>
                  <a:pt x="2850" y="1056"/>
                </a:cubicBezTo>
                <a:cubicBezTo>
                  <a:pt x="2857" y="1044"/>
                  <a:pt x="2875" y="1068"/>
                  <a:pt x="2877" y="1053"/>
                </a:cubicBezTo>
                <a:cubicBezTo>
                  <a:pt x="2885" y="1054"/>
                  <a:pt x="2884" y="1064"/>
                  <a:pt x="2887" y="1071"/>
                </a:cubicBezTo>
                <a:cubicBezTo>
                  <a:pt x="2873" y="1062"/>
                  <a:pt x="2878" y="1072"/>
                  <a:pt x="2859" y="1071"/>
                </a:cubicBezTo>
                <a:close/>
                <a:moveTo>
                  <a:pt x="3007" y="1110"/>
                </a:moveTo>
                <a:cubicBezTo>
                  <a:pt x="3000" y="1102"/>
                  <a:pt x="2994" y="1120"/>
                  <a:pt x="2985" y="1110"/>
                </a:cubicBezTo>
                <a:cubicBezTo>
                  <a:pt x="2987" y="1112"/>
                  <a:pt x="2988" y="1115"/>
                  <a:pt x="2988" y="1119"/>
                </a:cubicBezTo>
                <a:cubicBezTo>
                  <a:pt x="2990" y="1122"/>
                  <a:pt x="3001" y="1118"/>
                  <a:pt x="3001" y="1131"/>
                </a:cubicBezTo>
                <a:cubicBezTo>
                  <a:pt x="2981" y="1125"/>
                  <a:pt x="2965" y="1103"/>
                  <a:pt x="2945" y="1092"/>
                </a:cubicBezTo>
                <a:cubicBezTo>
                  <a:pt x="2944" y="1102"/>
                  <a:pt x="2929" y="1099"/>
                  <a:pt x="2930" y="1110"/>
                </a:cubicBezTo>
                <a:cubicBezTo>
                  <a:pt x="2918" y="1108"/>
                  <a:pt x="2917" y="1095"/>
                  <a:pt x="2911" y="1086"/>
                </a:cubicBezTo>
                <a:cubicBezTo>
                  <a:pt x="2904" y="1089"/>
                  <a:pt x="2890" y="1092"/>
                  <a:pt x="2884" y="1086"/>
                </a:cubicBezTo>
                <a:cubicBezTo>
                  <a:pt x="2887" y="1074"/>
                  <a:pt x="2898" y="1073"/>
                  <a:pt x="2896" y="1062"/>
                </a:cubicBezTo>
                <a:cubicBezTo>
                  <a:pt x="2905" y="1064"/>
                  <a:pt x="2899" y="1066"/>
                  <a:pt x="2899" y="1074"/>
                </a:cubicBezTo>
                <a:cubicBezTo>
                  <a:pt x="2909" y="1070"/>
                  <a:pt x="2915" y="1072"/>
                  <a:pt x="2930" y="1074"/>
                </a:cubicBezTo>
                <a:cubicBezTo>
                  <a:pt x="2933" y="1078"/>
                  <a:pt x="2931" y="1078"/>
                  <a:pt x="2930" y="1083"/>
                </a:cubicBezTo>
                <a:cubicBezTo>
                  <a:pt x="2941" y="1078"/>
                  <a:pt x="2936" y="1091"/>
                  <a:pt x="2945" y="1089"/>
                </a:cubicBezTo>
                <a:cubicBezTo>
                  <a:pt x="2954" y="1080"/>
                  <a:pt x="2949" y="1074"/>
                  <a:pt x="2945" y="1064"/>
                </a:cubicBezTo>
                <a:cubicBezTo>
                  <a:pt x="2963" y="1071"/>
                  <a:pt x="2961" y="1067"/>
                  <a:pt x="2975" y="1064"/>
                </a:cubicBezTo>
                <a:cubicBezTo>
                  <a:pt x="2969" y="1067"/>
                  <a:pt x="2969" y="1076"/>
                  <a:pt x="2960" y="1076"/>
                </a:cubicBezTo>
                <a:cubicBezTo>
                  <a:pt x="2965" y="1088"/>
                  <a:pt x="2983" y="1086"/>
                  <a:pt x="2988" y="1097"/>
                </a:cubicBezTo>
                <a:cubicBezTo>
                  <a:pt x="2987" y="1092"/>
                  <a:pt x="2999" y="1088"/>
                  <a:pt x="3012" y="1088"/>
                </a:cubicBezTo>
                <a:cubicBezTo>
                  <a:pt x="3011" y="1100"/>
                  <a:pt x="3010" y="1097"/>
                  <a:pt x="3007" y="1110"/>
                </a:cubicBezTo>
                <a:close/>
                <a:moveTo>
                  <a:pt x="2964" y="1404"/>
                </a:moveTo>
                <a:cubicBezTo>
                  <a:pt x="2964" y="1392"/>
                  <a:pt x="2964" y="1392"/>
                  <a:pt x="2964" y="1392"/>
                </a:cubicBezTo>
                <a:cubicBezTo>
                  <a:pt x="2973" y="1394"/>
                  <a:pt x="2980" y="1399"/>
                  <a:pt x="2982" y="1407"/>
                </a:cubicBezTo>
                <a:cubicBezTo>
                  <a:pt x="2978" y="1412"/>
                  <a:pt x="2971" y="1406"/>
                  <a:pt x="2964" y="1404"/>
                </a:cubicBezTo>
                <a:close/>
                <a:moveTo>
                  <a:pt x="3108" y="1157"/>
                </a:moveTo>
                <a:cubicBezTo>
                  <a:pt x="3115" y="1150"/>
                  <a:pt x="3122" y="1168"/>
                  <a:pt x="3124" y="1176"/>
                </a:cubicBezTo>
                <a:cubicBezTo>
                  <a:pt x="3106" y="1178"/>
                  <a:pt x="3113" y="1162"/>
                  <a:pt x="3108" y="1157"/>
                </a:cubicBezTo>
                <a:close/>
                <a:moveTo>
                  <a:pt x="3495" y="1441"/>
                </a:moveTo>
                <a:cubicBezTo>
                  <a:pt x="3487" y="1441"/>
                  <a:pt x="3485" y="1436"/>
                  <a:pt x="3479" y="1435"/>
                </a:cubicBezTo>
                <a:cubicBezTo>
                  <a:pt x="3482" y="1432"/>
                  <a:pt x="3482" y="1428"/>
                  <a:pt x="3482" y="1423"/>
                </a:cubicBezTo>
                <a:cubicBezTo>
                  <a:pt x="3492" y="1420"/>
                  <a:pt x="3488" y="1431"/>
                  <a:pt x="3498" y="1429"/>
                </a:cubicBezTo>
                <a:cubicBezTo>
                  <a:pt x="3498" y="1434"/>
                  <a:pt x="3494" y="1435"/>
                  <a:pt x="3495" y="1441"/>
                </a:cubicBezTo>
                <a:close/>
                <a:moveTo>
                  <a:pt x="3013" y="389"/>
                </a:moveTo>
                <a:cubicBezTo>
                  <a:pt x="3020" y="403"/>
                  <a:pt x="3025" y="412"/>
                  <a:pt x="3017" y="426"/>
                </a:cubicBezTo>
                <a:cubicBezTo>
                  <a:pt x="3026" y="424"/>
                  <a:pt x="3023" y="434"/>
                  <a:pt x="3032" y="432"/>
                </a:cubicBezTo>
                <a:cubicBezTo>
                  <a:pt x="3050" y="421"/>
                  <a:pt x="3074" y="426"/>
                  <a:pt x="3097" y="425"/>
                </a:cubicBezTo>
                <a:cubicBezTo>
                  <a:pt x="3095" y="408"/>
                  <a:pt x="3131" y="405"/>
                  <a:pt x="3121" y="388"/>
                </a:cubicBezTo>
                <a:cubicBezTo>
                  <a:pt x="3123" y="395"/>
                  <a:pt x="3097" y="382"/>
                  <a:pt x="3099" y="370"/>
                </a:cubicBezTo>
                <a:cubicBezTo>
                  <a:pt x="3072" y="372"/>
                  <a:pt x="3035" y="371"/>
                  <a:pt x="3013" y="383"/>
                </a:cubicBezTo>
                <a:cubicBezTo>
                  <a:pt x="3023" y="382"/>
                  <a:pt x="3026" y="392"/>
                  <a:pt x="3013" y="389"/>
                </a:cubicBezTo>
                <a:close/>
                <a:moveTo>
                  <a:pt x="852" y="798"/>
                </a:moveTo>
                <a:cubicBezTo>
                  <a:pt x="852" y="799"/>
                  <a:pt x="854" y="801"/>
                  <a:pt x="855" y="798"/>
                </a:cubicBezTo>
                <a:cubicBezTo>
                  <a:pt x="849" y="795"/>
                  <a:pt x="847" y="789"/>
                  <a:pt x="836" y="792"/>
                </a:cubicBezTo>
                <a:cubicBezTo>
                  <a:pt x="837" y="797"/>
                  <a:pt x="833" y="799"/>
                  <a:pt x="827" y="798"/>
                </a:cubicBezTo>
                <a:cubicBezTo>
                  <a:pt x="827" y="813"/>
                  <a:pt x="827" y="813"/>
                  <a:pt x="827" y="813"/>
                </a:cubicBezTo>
                <a:cubicBezTo>
                  <a:pt x="845" y="818"/>
                  <a:pt x="838" y="798"/>
                  <a:pt x="852" y="798"/>
                </a:cubicBezTo>
                <a:close/>
                <a:moveTo>
                  <a:pt x="3787" y="1048"/>
                </a:moveTo>
                <a:cubicBezTo>
                  <a:pt x="3772" y="1048"/>
                  <a:pt x="3782" y="1031"/>
                  <a:pt x="3766" y="1027"/>
                </a:cubicBezTo>
                <a:cubicBezTo>
                  <a:pt x="3765" y="1029"/>
                  <a:pt x="3758" y="1039"/>
                  <a:pt x="3766" y="1039"/>
                </a:cubicBezTo>
                <a:cubicBezTo>
                  <a:pt x="3766" y="1037"/>
                  <a:pt x="3766" y="1033"/>
                  <a:pt x="3769" y="1033"/>
                </a:cubicBezTo>
                <a:cubicBezTo>
                  <a:pt x="3772" y="1041"/>
                  <a:pt x="3776" y="1049"/>
                  <a:pt x="3778" y="1058"/>
                </a:cubicBezTo>
                <a:cubicBezTo>
                  <a:pt x="3774" y="1053"/>
                  <a:pt x="3768" y="1055"/>
                  <a:pt x="3769" y="1064"/>
                </a:cubicBezTo>
                <a:cubicBezTo>
                  <a:pt x="3777" y="1062"/>
                  <a:pt x="3780" y="1065"/>
                  <a:pt x="3778" y="1073"/>
                </a:cubicBezTo>
                <a:cubicBezTo>
                  <a:pt x="3798" y="1065"/>
                  <a:pt x="3792" y="1080"/>
                  <a:pt x="3806" y="1085"/>
                </a:cubicBezTo>
                <a:cubicBezTo>
                  <a:pt x="3804" y="1070"/>
                  <a:pt x="3778" y="1066"/>
                  <a:pt x="3787" y="1048"/>
                </a:cubicBezTo>
                <a:close/>
                <a:moveTo>
                  <a:pt x="2337" y="1234"/>
                </a:moveTo>
                <a:cubicBezTo>
                  <a:pt x="2333" y="1218"/>
                  <a:pt x="2320" y="1232"/>
                  <a:pt x="2312" y="1222"/>
                </a:cubicBezTo>
                <a:cubicBezTo>
                  <a:pt x="2313" y="1227"/>
                  <a:pt x="2312" y="1231"/>
                  <a:pt x="2309" y="1234"/>
                </a:cubicBezTo>
                <a:cubicBezTo>
                  <a:pt x="2328" y="1234"/>
                  <a:pt x="2341" y="1237"/>
                  <a:pt x="2352" y="1234"/>
                </a:cubicBezTo>
                <a:cubicBezTo>
                  <a:pt x="2348" y="1232"/>
                  <a:pt x="2344" y="1229"/>
                  <a:pt x="2340" y="1228"/>
                </a:cubicBezTo>
                <a:cubicBezTo>
                  <a:pt x="2339" y="1230"/>
                  <a:pt x="2340" y="1234"/>
                  <a:pt x="2337" y="1234"/>
                </a:cubicBezTo>
                <a:close/>
                <a:moveTo>
                  <a:pt x="1890" y="1251"/>
                </a:moveTo>
                <a:cubicBezTo>
                  <a:pt x="1874" y="1246"/>
                  <a:pt x="1880" y="1262"/>
                  <a:pt x="1868" y="1261"/>
                </a:cubicBezTo>
                <a:cubicBezTo>
                  <a:pt x="1865" y="1260"/>
                  <a:pt x="1864" y="1257"/>
                  <a:pt x="1862" y="1255"/>
                </a:cubicBezTo>
                <a:cubicBezTo>
                  <a:pt x="1863" y="1250"/>
                  <a:pt x="1867" y="1249"/>
                  <a:pt x="1868" y="1245"/>
                </a:cubicBezTo>
                <a:cubicBezTo>
                  <a:pt x="1854" y="1258"/>
                  <a:pt x="1841" y="1248"/>
                  <a:pt x="1822" y="1249"/>
                </a:cubicBezTo>
                <a:cubicBezTo>
                  <a:pt x="1823" y="1270"/>
                  <a:pt x="1803" y="1252"/>
                  <a:pt x="1795" y="1265"/>
                </a:cubicBezTo>
                <a:cubicBezTo>
                  <a:pt x="1794" y="1259"/>
                  <a:pt x="1808" y="1252"/>
                  <a:pt x="1798" y="1246"/>
                </a:cubicBezTo>
                <a:cubicBezTo>
                  <a:pt x="1795" y="1248"/>
                  <a:pt x="1787" y="1259"/>
                  <a:pt x="1786" y="1252"/>
                </a:cubicBezTo>
                <a:cubicBezTo>
                  <a:pt x="1786" y="1248"/>
                  <a:pt x="1791" y="1250"/>
                  <a:pt x="1792" y="1246"/>
                </a:cubicBezTo>
                <a:cubicBezTo>
                  <a:pt x="1780" y="1251"/>
                  <a:pt x="1791" y="1233"/>
                  <a:pt x="1779" y="1237"/>
                </a:cubicBezTo>
                <a:cubicBezTo>
                  <a:pt x="1779" y="1242"/>
                  <a:pt x="1779" y="1247"/>
                  <a:pt x="1779" y="1253"/>
                </a:cubicBezTo>
                <a:cubicBezTo>
                  <a:pt x="1769" y="1249"/>
                  <a:pt x="1758" y="1257"/>
                  <a:pt x="1752" y="1244"/>
                </a:cubicBezTo>
                <a:cubicBezTo>
                  <a:pt x="1751" y="1246"/>
                  <a:pt x="1749" y="1247"/>
                  <a:pt x="1746" y="1247"/>
                </a:cubicBezTo>
                <a:cubicBezTo>
                  <a:pt x="1746" y="1268"/>
                  <a:pt x="1756" y="1244"/>
                  <a:pt x="1755" y="1262"/>
                </a:cubicBezTo>
                <a:cubicBezTo>
                  <a:pt x="1761" y="1263"/>
                  <a:pt x="1761" y="1258"/>
                  <a:pt x="1764" y="1256"/>
                </a:cubicBezTo>
                <a:cubicBezTo>
                  <a:pt x="1765" y="1270"/>
                  <a:pt x="1768" y="1260"/>
                  <a:pt x="1779" y="1256"/>
                </a:cubicBezTo>
                <a:cubicBezTo>
                  <a:pt x="1788" y="1260"/>
                  <a:pt x="1791" y="1269"/>
                  <a:pt x="1798" y="1274"/>
                </a:cubicBezTo>
                <a:cubicBezTo>
                  <a:pt x="1798" y="1270"/>
                  <a:pt x="1799" y="1267"/>
                  <a:pt x="1804" y="1268"/>
                </a:cubicBezTo>
                <a:cubicBezTo>
                  <a:pt x="1805" y="1272"/>
                  <a:pt x="1803" y="1279"/>
                  <a:pt x="1807" y="1280"/>
                </a:cubicBezTo>
                <a:cubicBezTo>
                  <a:pt x="1811" y="1274"/>
                  <a:pt x="1818" y="1270"/>
                  <a:pt x="1826" y="1267"/>
                </a:cubicBezTo>
                <a:cubicBezTo>
                  <a:pt x="1827" y="1272"/>
                  <a:pt x="1830" y="1275"/>
                  <a:pt x="1832" y="1280"/>
                </a:cubicBezTo>
                <a:cubicBezTo>
                  <a:pt x="1841" y="1282"/>
                  <a:pt x="1838" y="1271"/>
                  <a:pt x="1847" y="1273"/>
                </a:cubicBezTo>
                <a:cubicBezTo>
                  <a:pt x="1848" y="1280"/>
                  <a:pt x="1838" y="1277"/>
                  <a:pt x="1838" y="1283"/>
                </a:cubicBezTo>
                <a:cubicBezTo>
                  <a:pt x="1861" y="1279"/>
                  <a:pt x="1867" y="1270"/>
                  <a:pt x="1887" y="1282"/>
                </a:cubicBezTo>
                <a:cubicBezTo>
                  <a:pt x="1898" y="1271"/>
                  <a:pt x="1885" y="1263"/>
                  <a:pt x="1890" y="1251"/>
                </a:cubicBezTo>
                <a:close/>
                <a:moveTo>
                  <a:pt x="1997" y="1281"/>
                </a:moveTo>
                <a:cubicBezTo>
                  <a:pt x="1989" y="1277"/>
                  <a:pt x="1992" y="1264"/>
                  <a:pt x="2000" y="1271"/>
                </a:cubicBezTo>
                <a:cubicBezTo>
                  <a:pt x="2002" y="1264"/>
                  <a:pt x="1990" y="1253"/>
                  <a:pt x="1988" y="1259"/>
                </a:cubicBezTo>
                <a:cubicBezTo>
                  <a:pt x="1993" y="1266"/>
                  <a:pt x="1978" y="1278"/>
                  <a:pt x="1979" y="1290"/>
                </a:cubicBezTo>
                <a:cubicBezTo>
                  <a:pt x="1989" y="1293"/>
                  <a:pt x="1988" y="1285"/>
                  <a:pt x="1994" y="1284"/>
                </a:cubicBezTo>
                <a:cubicBezTo>
                  <a:pt x="1995" y="1288"/>
                  <a:pt x="1998" y="1288"/>
                  <a:pt x="1997" y="1293"/>
                </a:cubicBezTo>
                <a:cubicBezTo>
                  <a:pt x="1994" y="1293"/>
                  <a:pt x="1990" y="1288"/>
                  <a:pt x="1988" y="1293"/>
                </a:cubicBezTo>
                <a:cubicBezTo>
                  <a:pt x="1995" y="1300"/>
                  <a:pt x="2000" y="1289"/>
                  <a:pt x="2007" y="1296"/>
                </a:cubicBezTo>
                <a:cubicBezTo>
                  <a:pt x="2003" y="1286"/>
                  <a:pt x="2011" y="1288"/>
                  <a:pt x="2013" y="1284"/>
                </a:cubicBezTo>
                <a:cubicBezTo>
                  <a:pt x="2008" y="1283"/>
                  <a:pt x="2010" y="1277"/>
                  <a:pt x="2013" y="1274"/>
                </a:cubicBezTo>
                <a:cubicBezTo>
                  <a:pt x="1999" y="1273"/>
                  <a:pt x="1999" y="1277"/>
                  <a:pt x="1997" y="1281"/>
                </a:cubicBezTo>
                <a:close/>
                <a:moveTo>
                  <a:pt x="2798" y="1339"/>
                </a:moveTo>
                <a:cubicBezTo>
                  <a:pt x="2810" y="1334"/>
                  <a:pt x="2815" y="1324"/>
                  <a:pt x="2825" y="1317"/>
                </a:cubicBezTo>
                <a:cubicBezTo>
                  <a:pt x="2815" y="1305"/>
                  <a:pt x="2802" y="1332"/>
                  <a:pt x="2794" y="1317"/>
                </a:cubicBezTo>
                <a:cubicBezTo>
                  <a:pt x="2799" y="1322"/>
                  <a:pt x="2804" y="1320"/>
                  <a:pt x="2804" y="1311"/>
                </a:cubicBezTo>
                <a:cubicBezTo>
                  <a:pt x="2794" y="1312"/>
                  <a:pt x="2789" y="1308"/>
                  <a:pt x="2782" y="1305"/>
                </a:cubicBezTo>
                <a:cubicBezTo>
                  <a:pt x="2781" y="1308"/>
                  <a:pt x="2782" y="1311"/>
                  <a:pt x="2779" y="1311"/>
                </a:cubicBezTo>
                <a:cubicBezTo>
                  <a:pt x="2778" y="1309"/>
                  <a:pt x="2779" y="1305"/>
                  <a:pt x="2776" y="1305"/>
                </a:cubicBezTo>
                <a:cubicBezTo>
                  <a:pt x="2780" y="1313"/>
                  <a:pt x="2769" y="1320"/>
                  <a:pt x="2776" y="1321"/>
                </a:cubicBezTo>
                <a:cubicBezTo>
                  <a:pt x="2782" y="1315"/>
                  <a:pt x="2783" y="1343"/>
                  <a:pt x="2798" y="1339"/>
                </a:cubicBezTo>
                <a:close/>
                <a:moveTo>
                  <a:pt x="2792" y="1351"/>
                </a:moveTo>
                <a:cubicBezTo>
                  <a:pt x="2790" y="1365"/>
                  <a:pt x="2792" y="1373"/>
                  <a:pt x="2804" y="1363"/>
                </a:cubicBezTo>
                <a:cubicBezTo>
                  <a:pt x="2800" y="1387"/>
                  <a:pt x="2842" y="1395"/>
                  <a:pt x="2860" y="1384"/>
                </a:cubicBezTo>
                <a:cubicBezTo>
                  <a:pt x="2835" y="1369"/>
                  <a:pt x="2811" y="1372"/>
                  <a:pt x="2792" y="1351"/>
                </a:cubicBezTo>
                <a:close/>
                <a:moveTo>
                  <a:pt x="3125" y="1513"/>
                </a:moveTo>
                <a:cubicBezTo>
                  <a:pt x="3124" y="1507"/>
                  <a:pt x="3103" y="1497"/>
                  <a:pt x="3109" y="1504"/>
                </a:cubicBezTo>
                <a:cubicBezTo>
                  <a:pt x="3119" y="1512"/>
                  <a:pt x="3134" y="1523"/>
                  <a:pt x="3143" y="1515"/>
                </a:cubicBezTo>
                <a:cubicBezTo>
                  <a:pt x="3132" y="1513"/>
                  <a:pt x="3126" y="1500"/>
                  <a:pt x="3125" y="1513"/>
                </a:cubicBezTo>
                <a:close/>
                <a:moveTo>
                  <a:pt x="3109" y="1522"/>
                </a:moveTo>
                <a:cubicBezTo>
                  <a:pt x="3112" y="1540"/>
                  <a:pt x="3125" y="1527"/>
                  <a:pt x="3131" y="1540"/>
                </a:cubicBezTo>
                <a:cubicBezTo>
                  <a:pt x="3132" y="1535"/>
                  <a:pt x="3138" y="1538"/>
                  <a:pt x="3140" y="1540"/>
                </a:cubicBezTo>
                <a:cubicBezTo>
                  <a:pt x="3135" y="1529"/>
                  <a:pt x="3116" y="1532"/>
                  <a:pt x="3109" y="1522"/>
                </a:cubicBezTo>
                <a:close/>
                <a:moveTo>
                  <a:pt x="3235" y="1551"/>
                </a:moveTo>
                <a:cubicBezTo>
                  <a:pt x="3235" y="1565"/>
                  <a:pt x="3225" y="1546"/>
                  <a:pt x="3223" y="1542"/>
                </a:cubicBezTo>
                <a:cubicBezTo>
                  <a:pt x="3192" y="1561"/>
                  <a:pt x="3178" y="1518"/>
                  <a:pt x="3162" y="1528"/>
                </a:cubicBezTo>
                <a:cubicBezTo>
                  <a:pt x="3186" y="1533"/>
                  <a:pt x="3187" y="1563"/>
                  <a:pt x="3211" y="1570"/>
                </a:cubicBezTo>
                <a:cubicBezTo>
                  <a:pt x="3212" y="1565"/>
                  <a:pt x="3206" y="1562"/>
                  <a:pt x="3211" y="1561"/>
                </a:cubicBezTo>
                <a:cubicBezTo>
                  <a:pt x="3221" y="1563"/>
                  <a:pt x="3228" y="1567"/>
                  <a:pt x="3226" y="1573"/>
                </a:cubicBezTo>
                <a:cubicBezTo>
                  <a:pt x="3229" y="1558"/>
                  <a:pt x="3242" y="1570"/>
                  <a:pt x="3248" y="1563"/>
                </a:cubicBezTo>
                <a:cubicBezTo>
                  <a:pt x="3240" y="1563"/>
                  <a:pt x="3243" y="1551"/>
                  <a:pt x="3235" y="1551"/>
                </a:cubicBezTo>
                <a:close/>
                <a:moveTo>
                  <a:pt x="3390" y="1626"/>
                </a:moveTo>
                <a:cubicBezTo>
                  <a:pt x="3379" y="1608"/>
                  <a:pt x="3353" y="1612"/>
                  <a:pt x="3337" y="1605"/>
                </a:cubicBezTo>
                <a:cubicBezTo>
                  <a:pt x="3336" y="1604"/>
                  <a:pt x="3335" y="1596"/>
                  <a:pt x="3334" y="1596"/>
                </a:cubicBezTo>
                <a:cubicBezTo>
                  <a:pt x="3318" y="1589"/>
                  <a:pt x="3301" y="1586"/>
                  <a:pt x="3285" y="1584"/>
                </a:cubicBezTo>
                <a:cubicBezTo>
                  <a:pt x="3280" y="1571"/>
                  <a:pt x="3258" y="1564"/>
                  <a:pt x="3251" y="1572"/>
                </a:cubicBezTo>
                <a:cubicBezTo>
                  <a:pt x="3266" y="1577"/>
                  <a:pt x="3277" y="1587"/>
                  <a:pt x="3282" y="1603"/>
                </a:cubicBezTo>
                <a:cubicBezTo>
                  <a:pt x="3261" y="1595"/>
                  <a:pt x="3265" y="1591"/>
                  <a:pt x="3251" y="1582"/>
                </a:cubicBezTo>
                <a:cubicBezTo>
                  <a:pt x="3250" y="1601"/>
                  <a:pt x="3270" y="1598"/>
                  <a:pt x="3276" y="1609"/>
                </a:cubicBezTo>
                <a:cubicBezTo>
                  <a:pt x="3285" y="1608"/>
                  <a:pt x="3287" y="1599"/>
                  <a:pt x="3300" y="1603"/>
                </a:cubicBezTo>
                <a:cubicBezTo>
                  <a:pt x="3301" y="1607"/>
                  <a:pt x="3299" y="1614"/>
                  <a:pt x="3304" y="1615"/>
                </a:cubicBezTo>
                <a:cubicBezTo>
                  <a:pt x="3310" y="1599"/>
                  <a:pt x="3327" y="1625"/>
                  <a:pt x="3334" y="1608"/>
                </a:cubicBezTo>
                <a:cubicBezTo>
                  <a:pt x="3340" y="1630"/>
                  <a:pt x="3380" y="1620"/>
                  <a:pt x="3380" y="1638"/>
                </a:cubicBezTo>
                <a:cubicBezTo>
                  <a:pt x="3386" y="1639"/>
                  <a:pt x="3386" y="1634"/>
                  <a:pt x="3390" y="1632"/>
                </a:cubicBezTo>
                <a:cubicBezTo>
                  <a:pt x="3393" y="1640"/>
                  <a:pt x="3398" y="1643"/>
                  <a:pt x="3402" y="1635"/>
                </a:cubicBezTo>
                <a:cubicBezTo>
                  <a:pt x="3410" y="1647"/>
                  <a:pt x="3406" y="1640"/>
                  <a:pt x="3414" y="1650"/>
                </a:cubicBezTo>
                <a:cubicBezTo>
                  <a:pt x="3414" y="1640"/>
                  <a:pt x="3433" y="1648"/>
                  <a:pt x="3433" y="1638"/>
                </a:cubicBezTo>
                <a:cubicBezTo>
                  <a:pt x="3415" y="1639"/>
                  <a:pt x="3406" y="1617"/>
                  <a:pt x="3390" y="1626"/>
                </a:cubicBezTo>
                <a:close/>
                <a:moveTo>
                  <a:pt x="2016" y="1274"/>
                </a:moveTo>
                <a:cubicBezTo>
                  <a:pt x="2016" y="1283"/>
                  <a:pt x="2021" y="1287"/>
                  <a:pt x="2028" y="1289"/>
                </a:cubicBezTo>
                <a:cubicBezTo>
                  <a:pt x="2031" y="1284"/>
                  <a:pt x="2032" y="1275"/>
                  <a:pt x="2034" y="1268"/>
                </a:cubicBezTo>
                <a:cubicBezTo>
                  <a:pt x="2024" y="1267"/>
                  <a:pt x="2027" y="1277"/>
                  <a:pt x="2016" y="1274"/>
                </a:cubicBezTo>
                <a:close/>
              </a:path>
            </a:pathLst>
          </a:custGeom>
          <a:solidFill>
            <a:schemeClr val="tx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50800" y="0"/>
            <a:ext cx="12192000" cy="6858000"/>
          </a:xfrm>
          <a:prstGeom prst="roundRect">
            <a:avLst>
              <a:gd name="adj" fmla="val 0"/>
            </a:avLst>
          </a:prstGeom>
          <a:gradFill flip="none" rotWithShape="1">
            <a:gsLst>
              <a:gs pos="0">
                <a:srgbClr val="FFFFFF">
                  <a:alpha val="0"/>
                </a:srgbClr>
              </a:gs>
              <a:gs pos="95000">
                <a:srgbClr val="DE352E">
                  <a:alpha val="15000"/>
                </a:srgbClr>
              </a:gs>
            </a:gsLst>
            <a:lin ang="2700000" scaled="1"/>
            <a:tileRect/>
          </a:gradFill>
          <a:ln w="12700" cap="flat" cmpd="sng" algn="ctr">
            <a:noFill/>
            <a:prstDash val="solid"/>
            <a:miter lim="800000"/>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algn="ctr"/>
            <a:endParaRPr lang="zh-CN" altLang="en-US" dirty="0">
              <a:solidFill>
                <a:srgbClr val="FFFFFF"/>
              </a:solidFill>
              <a:latin typeface="思源黑体 CN Regular" panose="020B0500000000000000" charset="-122"/>
              <a:ea typeface="思源黑体 CN Regular" panose="020B0500000000000000" charset="-122"/>
            </a:endParaRPr>
          </a:p>
        </p:txBody>
      </p:sp>
      <p:sp>
        <p:nvSpPr>
          <p:cNvPr id="17" name="文本框 16"/>
          <p:cNvSpPr txBox="1"/>
          <p:nvPr/>
        </p:nvSpPr>
        <p:spPr>
          <a:xfrm>
            <a:off x="695325" y="949325"/>
            <a:ext cx="7084695" cy="521970"/>
          </a:xfrm>
          <a:prstGeom prst="rect">
            <a:avLst/>
          </a:prstGeom>
          <a:noFill/>
        </p:spPr>
        <p:txBody>
          <a:bodyPr wrap="square">
            <a:spAutoFit/>
          </a:bodyPr>
          <a:lstStyle>
            <a:defPPr>
              <a:defRPr lang="zh-CN"/>
            </a:defPPr>
            <a:lvl1pPr>
              <a:defRPr sz="2800">
                <a:solidFill>
                  <a:srgbClr val="333333"/>
                </a:solidFill>
                <a:latin typeface="思源宋体 CN Heavy" panose="02020900000000000000" pitchFamily="18" charset="-122"/>
                <a:ea typeface="思源宋体 CN Heavy" panose="02020900000000000000" pitchFamily="18" charset="-122"/>
              </a:defRPr>
            </a:lvl1pPr>
          </a:lstStyle>
          <a:p>
            <a:r>
              <a:rPr lang="zh-CN" altLang="en-US" dirty="0"/>
              <a:t>加强督导评估</a:t>
            </a:r>
            <a:endParaRPr lang="zh-CN" dirty="0"/>
          </a:p>
        </p:txBody>
      </p:sp>
      <p:grpSp>
        <p:nvGrpSpPr>
          <p:cNvPr id="2" name="组合 1"/>
          <p:cNvGrpSpPr/>
          <p:nvPr/>
        </p:nvGrpSpPr>
        <p:grpSpPr>
          <a:xfrm>
            <a:off x="695325" y="4012760"/>
            <a:ext cx="2835609" cy="707886"/>
            <a:chOff x="225407" y="4085331"/>
            <a:chExt cx="2835609" cy="707886"/>
          </a:xfrm>
        </p:grpSpPr>
        <p:sp>
          <p:nvSpPr>
            <p:cNvPr id="3" name="矩形: 单圆角 2"/>
            <p:cNvSpPr/>
            <p:nvPr/>
          </p:nvSpPr>
          <p:spPr>
            <a:xfrm>
              <a:off x="573615" y="4689323"/>
              <a:ext cx="2487401" cy="45719"/>
            </a:xfrm>
            <a:prstGeom prst="round1Rect">
              <a:avLst/>
            </a:prstGeom>
            <a:gradFill flip="none" rotWithShape="1">
              <a:gsLst>
                <a:gs pos="0">
                  <a:srgbClr val="1D44A6">
                    <a:lumMod val="80000"/>
                    <a:lumOff val="20000"/>
                    <a:alpha val="83000"/>
                  </a:srgbClr>
                </a:gs>
                <a:gs pos="100000">
                  <a:srgbClr val="1D44A6">
                    <a:alpha val="0"/>
                  </a:srgbClr>
                </a:gs>
              </a:gsLst>
              <a:lin ang="0" scaled="1"/>
              <a:tileRect/>
            </a:gradFill>
            <a:ln w="12700" cap="flat" cmpd="sng" algn="ctr">
              <a:noFill/>
              <a:prstDash val="solid"/>
              <a:miter lim="800000"/>
            </a:ln>
            <a:effectLst>
              <a:outerShdw blurRad="254000" dist="152400" algn="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HarmonyOS Sans SC"/>
                <a:cs typeface="+mn-cs"/>
              </a:endParaRPr>
            </a:p>
          </p:txBody>
        </p:sp>
        <p:grpSp>
          <p:nvGrpSpPr>
            <p:cNvPr id="4" name="组合 3"/>
            <p:cNvGrpSpPr/>
            <p:nvPr/>
          </p:nvGrpSpPr>
          <p:grpSpPr>
            <a:xfrm>
              <a:off x="225407" y="4600375"/>
              <a:ext cx="2745824" cy="173681"/>
              <a:chOff x="544025" y="943186"/>
              <a:chExt cx="3195638" cy="202133"/>
            </a:xfrm>
          </p:grpSpPr>
          <p:sp>
            <p:nvSpPr>
              <p:cNvPr id="113" name="任意多边形: 形状 112"/>
              <p:cNvSpPr/>
              <p:nvPr/>
            </p:nvSpPr>
            <p:spPr>
              <a:xfrm>
                <a:off x="589430" y="960718"/>
                <a:ext cx="3150233" cy="184601"/>
              </a:xfrm>
              <a:custGeom>
                <a:avLst/>
                <a:gdLst>
                  <a:gd name="connsiteX0" fmla="*/ 0 w 2006600"/>
                  <a:gd name="connsiteY0" fmla="*/ 76200 h 419100"/>
                  <a:gd name="connsiteX1" fmla="*/ 0 w 2006600"/>
                  <a:gd name="connsiteY1" fmla="*/ 0 h 419100"/>
                  <a:gd name="connsiteX2" fmla="*/ 342900 w 2006600"/>
                  <a:gd name="connsiteY2" fmla="*/ 0 h 419100"/>
                  <a:gd name="connsiteX3" fmla="*/ 736600 w 2006600"/>
                  <a:gd name="connsiteY3" fmla="*/ 419100 h 419100"/>
                  <a:gd name="connsiteX4" fmla="*/ 2006600 w 2006600"/>
                  <a:gd name="connsiteY4" fmla="*/ 393700 h 419100"/>
                  <a:gd name="connsiteX0-1" fmla="*/ 0 w 2016125"/>
                  <a:gd name="connsiteY0-2" fmla="*/ 76200 h 428821"/>
                  <a:gd name="connsiteX1-3" fmla="*/ 0 w 2016125"/>
                  <a:gd name="connsiteY1-4" fmla="*/ 0 h 428821"/>
                  <a:gd name="connsiteX2-5" fmla="*/ 342900 w 2016125"/>
                  <a:gd name="connsiteY2-6" fmla="*/ 0 h 428821"/>
                  <a:gd name="connsiteX3-7" fmla="*/ 736600 w 2016125"/>
                  <a:gd name="connsiteY3-8" fmla="*/ 419100 h 428821"/>
                  <a:gd name="connsiteX4-9" fmla="*/ 2016125 w 2016125"/>
                  <a:gd name="connsiteY4-10" fmla="*/ 427037 h 428821"/>
                  <a:gd name="connsiteX0-11" fmla="*/ 0 w 2016125"/>
                  <a:gd name="connsiteY0-12" fmla="*/ 76200 h 427497"/>
                  <a:gd name="connsiteX1-13" fmla="*/ 0 w 2016125"/>
                  <a:gd name="connsiteY1-14" fmla="*/ 0 h 427497"/>
                  <a:gd name="connsiteX2-15" fmla="*/ 342900 w 2016125"/>
                  <a:gd name="connsiteY2-16" fmla="*/ 0 h 427497"/>
                  <a:gd name="connsiteX3-17" fmla="*/ 736600 w 2016125"/>
                  <a:gd name="connsiteY3-18" fmla="*/ 419100 h 427497"/>
                  <a:gd name="connsiteX4-19" fmla="*/ 2016125 w 2016125"/>
                  <a:gd name="connsiteY4-20" fmla="*/ 427037 h 427497"/>
                  <a:gd name="connsiteX0-21" fmla="*/ 0 w 2016125"/>
                  <a:gd name="connsiteY0-22" fmla="*/ 76200 h 419100"/>
                  <a:gd name="connsiteX1-23" fmla="*/ 0 w 2016125"/>
                  <a:gd name="connsiteY1-24" fmla="*/ 0 h 419100"/>
                  <a:gd name="connsiteX2-25" fmla="*/ 342900 w 2016125"/>
                  <a:gd name="connsiteY2-26" fmla="*/ 0 h 419100"/>
                  <a:gd name="connsiteX3-27" fmla="*/ 736600 w 2016125"/>
                  <a:gd name="connsiteY3-28" fmla="*/ 419100 h 419100"/>
                  <a:gd name="connsiteX4-29" fmla="*/ 2016125 w 2016125"/>
                  <a:gd name="connsiteY4-30" fmla="*/ 412750 h 419100"/>
                  <a:gd name="connsiteX0-31" fmla="*/ 0 w 2016125"/>
                  <a:gd name="connsiteY0-32" fmla="*/ 0 h 419100"/>
                  <a:gd name="connsiteX1-33" fmla="*/ 342900 w 2016125"/>
                  <a:gd name="connsiteY1-34" fmla="*/ 0 h 419100"/>
                  <a:gd name="connsiteX2-35" fmla="*/ 736600 w 2016125"/>
                  <a:gd name="connsiteY2-36" fmla="*/ 419100 h 419100"/>
                  <a:gd name="connsiteX3-37" fmla="*/ 2016125 w 2016125"/>
                  <a:gd name="connsiteY3-38" fmla="*/ 412750 h 419100"/>
                  <a:gd name="connsiteX0-39" fmla="*/ 0 w 2625725"/>
                  <a:gd name="connsiteY0-40" fmla="*/ 0 h 419100"/>
                  <a:gd name="connsiteX1-41" fmla="*/ 342900 w 2625725"/>
                  <a:gd name="connsiteY1-42" fmla="*/ 0 h 419100"/>
                  <a:gd name="connsiteX2-43" fmla="*/ 736600 w 2625725"/>
                  <a:gd name="connsiteY2-44" fmla="*/ 419100 h 419100"/>
                  <a:gd name="connsiteX3-45" fmla="*/ 2625725 w 2625725"/>
                  <a:gd name="connsiteY3-46" fmla="*/ 407988 h 419100"/>
                  <a:gd name="connsiteX0-47" fmla="*/ 0 w 2620962"/>
                  <a:gd name="connsiteY0-48" fmla="*/ 0 h 419100"/>
                  <a:gd name="connsiteX1-49" fmla="*/ 342900 w 2620962"/>
                  <a:gd name="connsiteY1-50" fmla="*/ 0 h 419100"/>
                  <a:gd name="connsiteX2-51" fmla="*/ 736600 w 2620962"/>
                  <a:gd name="connsiteY2-52" fmla="*/ 419100 h 419100"/>
                  <a:gd name="connsiteX3-53" fmla="*/ 2620962 w 2620962"/>
                  <a:gd name="connsiteY3-54" fmla="*/ 412751 h 419100"/>
                  <a:gd name="connsiteX0-55" fmla="*/ 0 w 2620962"/>
                  <a:gd name="connsiteY0-56" fmla="*/ 0 h 419100"/>
                  <a:gd name="connsiteX1-57" fmla="*/ 342900 w 2620962"/>
                  <a:gd name="connsiteY1-58" fmla="*/ 0 h 419100"/>
                  <a:gd name="connsiteX2-59" fmla="*/ 736600 w 2620962"/>
                  <a:gd name="connsiteY2-60" fmla="*/ 419100 h 419100"/>
                  <a:gd name="connsiteX3-61" fmla="*/ 2620962 w 2620962"/>
                  <a:gd name="connsiteY3-62" fmla="*/ 412751 h 419100"/>
                  <a:gd name="connsiteX0-63" fmla="*/ 0 w 2274571"/>
                  <a:gd name="connsiteY0-64" fmla="*/ 0 h 422355"/>
                  <a:gd name="connsiteX1-65" fmla="*/ 342900 w 2274571"/>
                  <a:gd name="connsiteY1-66" fmla="*/ 0 h 422355"/>
                  <a:gd name="connsiteX2-67" fmla="*/ 736600 w 2274571"/>
                  <a:gd name="connsiteY2-68" fmla="*/ 419100 h 422355"/>
                  <a:gd name="connsiteX3-69" fmla="*/ 2274571 w 2274571"/>
                  <a:gd name="connsiteY3-70" fmla="*/ 421749 h 422355"/>
                  <a:gd name="connsiteX0-71" fmla="*/ 0 w 2256577"/>
                  <a:gd name="connsiteY0-72" fmla="*/ 0 h 422355"/>
                  <a:gd name="connsiteX1-73" fmla="*/ 342900 w 2256577"/>
                  <a:gd name="connsiteY1-74" fmla="*/ 0 h 422355"/>
                  <a:gd name="connsiteX2-75" fmla="*/ 736600 w 2256577"/>
                  <a:gd name="connsiteY2-76" fmla="*/ 419100 h 422355"/>
                  <a:gd name="connsiteX3-77" fmla="*/ 2256577 w 2256577"/>
                  <a:gd name="connsiteY3-78" fmla="*/ 421749 h 422355"/>
                  <a:gd name="connsiteX0-79" fmla="*/ 0 w 2252079"/>
                  <a:gd name="connsiteY0-80" fmla="*/ 0 h 426725"/>
                  <a:gd name="connsiteX1-81" fmla="*/ 342900 w 2252079"/>
                  <a:gd name="connsiteY1-82" fmla="*/ 0 h 426725"/>
                  <a:gd name="connsiteX2-83" fmla="*/ 736600 w 2252079"/>
                  <a:gd name="connsiteY2-84" fmla="*/ 419100 h 426725"/>
                  <a:gd name="connsiteX3-85" fmla="*/ 2252079 w 2252079"/>
                  <a:gd name="connsiteY3-86" fmla="*/ 426247 h 426725"/>
                  <a:gd name="connsiteX0-87" fmla="*/ 0 w 2252079"/>
                  <a:gd name="connsiteY0-88" fmla="*/ 0 h 422355"/>
                  <a:gd name="connsiteX1-89" fmla="*/ 342900 w 2252079"/>
                  <a:gd name="connsiteY1-90" fmla="*/ 0 h 422355"/>
                  <a:gd name="connsiteX2-91" fmla="*/ 736600 w 2252079"/>
                  <a:gd name="connsiteY2-92" fmla="*/ 419100 h 422355"/>
                  <a:gd name="connsiteX3-93" fmla="*/ 2252079 w 2252079"/>
                  <a:gd name="connsiteY3-94" fmla="*/ 421749 h 422355"/>
                  <a:gd name="connsiteX0-95" fmla="*/ 0 w 2144113"/>
                  <a:gd name="connsiteY0-96" fmla="*/ 0 h 431142"/>
                  <a:gd name="connsiteX1-97" fmla="*/ 342900 w 2144113"/>
                  <a:gd name="connsiteY1-98" fmla="*/ 0 h 431142"/>
                  <a:gd name="connsiteX2-99" fmla="*/ 736600 w 2144113"/>
                  <a:gd name="connsiteY2-100" fmla="*/ 419100 h 431142"/>
                  <a:gd name="connsiteX3-101" fmla="*/ 2144113 w 2144113"/>
                  <a:gd name="connsiteY3-102" fmla="*/ 430747 h 431142"/>
                  <a:gd name="connsiteX0-103" fmla="*/ 0 w 2193598"/>
                  <a:gd name="connsiteY0-104" fmla="*/ 0 h 426725"/>
                  <a:gd name="connsiteX1-105" fmla="*/ 342900 w 2193598"/>
                  <a:gd name="connsiteY1-106" fmla="*/ 0 h 426725"/>
                  <a:gd name="connsiteX2-107" fmla="*/ 736600 w 2193598"/>
                  <a:gd name="connsiteY2-108" fmla="*/ 419100 h 426725"/>
                  <a:gd name="connsiteX3-109" fmla="*/ 2193598 w 2193598"/>
                  <a:gd name="connsiteY3-110" fmla="*/ 426249 h 426725"/>
                  <a:gd name="connsiteX0-111" fmla="*/ 0 w 2180102"/>
                  <a:gd name="connsiteY0-112" fmla="*/ 0 h 439745"/>
                  <a:gd name="connsiteX1-113" fmla="*/ 342900 w 2180102"/>
                  <a:gd name="connsiteY1-114" fmla="*/ 0 h 439745"/>
                  <a:gd name="connsiteX2-115" fmla="*/ 736600 w 2180102"/>
                  <a:gd name="connsiteY2-116" fmla="*/ 419100 h 439745"/>
                  <a:gd name="connsiteX3-117" fmla="*/ 2180102 w 2180102"/>
                  <a:gd name="connsiteY3-118" fmla="*/ 439745 h 439745"/>
                  <a:gd name="connsiteX0-119" fmla="*/ 0 w 2175604"/>
                  <a:gd name="connsiteY0-120" fmla="*/ 0 h 426249"/>
                  <a:gd name="connsiteX1-121" fmla="*/ 342900 w 2175604"/>
                  <a:gd name="connsiteY1-122" fmla="*/ 0 h 426249"/>
                  <a:gd name="connsiteX2-123" fmla="*/ 736600 w 2175604"/>
                  <a:gd name="connsiteY2-124" fmla="*/ 419100 h 426249"/>
                  <a:gd name="connsiteX3-125" fmla="*/ 2175604 w 2175604"/>
                  <a:gd name="connsiteY3-126" fmla="*/ 426249 h 426249"/>
                  <a:gd name="connsiteX0-127" fmla="*/ 0 w 2166606"/>
                  <a:gd name="connsiteY0-128" fmla="*/ 0 h 426249"/>
                  <a:gd name="connsiteX1-129" fmla="*/ 342900 w 2166606"/>
                  <a:gd name="connsiteY1-130" fmla="*/ 0 h 426249"/>
                  <a:gd name="connsiteX2-131" fmla="*/ 736600 w 2166606"/>
                  <a:gd name="connsiteY2-132" fmla="*/ 419100 h 426249"/>
                  <a:gd name="connsiteX3-133" fmla="*/ 2166606 w 2166606"/>
                  <a:gd name="connsiteY3-134" fmla="*/ 426249 h 426249"/>
                  <a:gd name="connsiteX0-135" fmla="*/ 0 w 2162108"/>
                  <a:gd name="connsiteY0-136" fmla="*/ 0 h 421751"/>
                  <a:gd name="connsiteX1-137" fmla="*/ 342900 w 2162108"/>
                  <a:gd name="connsiteY1-138" fmla="*/ 0 h 421751"/>
                  <a:gd name="connsiteX2-139" fmla="*/ 736600 w 2162108"/>
                  <a:gd name="connsiteY2-140" fmla="*/ 419100 h 421751"/>
                  <a:gd name="connsiteX3-141" fmla="*/ 2162108 w 2162108"/>
                  <a:gd name="connsiteY3-142" fmla="*/ 421751 h 421751"/>
                  <a:gd name="connsiteX0-143" fmla="*/ 0 w 5586491"/>
                  <a:gd name="connsiteY0-144" fmla="*/ 0 h 427876"/>
                  <a:gd name="connsiteX1-145" fmla="*/ 342900 w 5586491"/>
                  <a:gd name="connsiteY1-146" fmla="*/ 0 h 427876"/>
                  <a:gd name="connsiteX2-147" fmla="*/ 736600 w 5586491"/>
                  <a:gd name="connsiteY2-148" fmla="*/ 419100 h 427876"/>
                  <a:gd name="connsiteX3-149" fmla="*/ 5586491 w 5586491"/>
                  <a:gd name="connsiteY3-150" fmla="*/ 427876 h 427876"/>
                  <a:gd name="connsiteX0-151" fmla="*/ 0 w 7301745"/>
                  <a:gd name="connsiteY0-152" fmla="*/ 0 h 427876"/>
                  <a:gd name="connsiteX1-153" fmla="*/ 342900 w 7301745"/>
                  <a:gd name="connsiteY1-154" fmla="*/ 0 h 427876"/>
                  <a:gd name="connsiteX2-155" fmla="*/ 736600 w 7301745"/>
                  <a:gd name="connsiteY2-156" fmla="*/ 419100 h 427876"/>
                  <a:gd name="connsiteX3-157" fmla="*/ 7301745 w 7301745"/>
                  <a:gd name="connsiteY3-158" fmla="*/ 427876 h 427876"/>
                </a:gdLst>
                <a:ahLst/>
                <a:cxnLst>
                  <a:cxn ang="0">
                    <a:pos x="connsiteX0-1" y="connsiteY0-2"/>
                  </a:cxn>
                  <a:cxn ang="0">
                    <a:pos x="connsiteX1-3" y="connsiteY1-4"/>
                  </a:cxn>
                  <a:cxn ang="0">
                    <a:pos x="connsiteX2-5" y="connsiteY2-6"/>
                  </a:cxn>
                  <a:cxn ang="0">
                    <a:pos x="connsiteX3-7" y="connsiteY3-8"/>
                  </a:cxn>
                </a:cxnLst>
                <a:rect l="l" t="t" r="r" b="b"/>
                <a:pathLst>
                  <a:path w="7301745" h="427876">
                    <a:moveTo>
                      <a:pt x="0" y="0"/>
                    </a:moveTo>
                    <a:lnTo>
                      <a:pt x="342900" y="0"/>
                    </a:lnTo>
                    <a:lnTo>
                      <a:pt x="736600" y="419100"/>
                    </a:lnTo>
                    <a:lnTo>
                      <a:pt x="7301745" y="427876"/>
                    </a:lnTo>
                  </a:path>
                </a:pathLst>
              </a:custGeom>
              <a:no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Gotham"/>
                  <a:ea typeface="HarmonyOS Sans SC"/>
                  <a:cs typeface="+mn-cs"/>
                </a:endParaRPr>
              </a:p>
            </p:txBody>
          </p:sp>
          <p:sp>
            <p:nvSpPr>
              <p:cNvPr id="114" name="椭圆 113"/>
              <p:cNvSpPr/>
              <p:nvPr/>
            </p:nvSpPr>
            <p:spPr>
              <a:xfrm>
                <a:off x="544025" y="943186"/>
                <a:ext cx="45405" cy="45405"/>
              </a:xfrm>
              <a:prstGeom prst="ellipse">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Gotham"/>
                  <a:ea typeface="HarmonyOS Sans SC"/>
                  <a:cs typeface="+mn-cs"/>
                </a:endParaRPr>
              </a:p>
            </p:txBody>
          </p:sp>
        </p:grpSp>
        <p:grpSp>
          <p:nvGrpSpPr>
            <p:cNvPr id="6" name="图形 1817"/>
            <p:cNvGrpSpPr/>
            <p:nvPr/>
          </p:nvGrpSpPr>
          <p:grpSpPr>
            <a:xfrm>
              <a:off x="434001" y="4143239"/>
              <a:ext cx="603174" cy="623346"/>
              <a:chOff x="1562832" y="372223"/>
              <a:chExt cx="4428242" cy="4576344"/>
            </a:xfrm>
            <a:solidFill>
              <a:srgbClr val="C00000"/>
            </a:solidFill>
          </p:grpSpPr>
          <p:sp>
            <p:nvSpPr>
              <p:cNvPr id="62" name="任意多边形: 形状 61"/>
              <p:cNvSpPr/>
              <p:nvPr/>
            </p:nvSpPr>
            <p:spPr>
              <a:xfrm>
                <a:off x="1562832" y="372223"/>
                <a:ext cx="4428242" cy="4346733"/>
              </a:xfrm>
              <a:custGeom>
                <a:avLst/>
                <a:gdLst>
                  <a:gd name="connsiteX0" fmla="*/ 2403355 w 4428242"/>
                  <a:gd name="connsiteY0" fmla="*/ 4346080 h 4346733"/>
                  <a:gd name="connsiteX1" fmla="*/ 2440012 w 4428242"/>
                  <a:gd name="connsiteY1" fmla="*/ 4334466 h 4346733"/>
                  <a:gd name="connsiteX2" fmla="*/ 2461748 w 4428242"/>
                  <a:gd name="connsiteY2" fmla="*/ 4333818 h 4346733"/>
                  <a:gd name="connsiteX3" fmla="*/ 2478682 w 4428242"/>
                  <a:gd name="connsiteY3" fmla="*/ 4327394 h 4346733"/>
                  <a:gd name="connsiteX4" fmla="*/ 2527538 w 4428242"/>
                  <a:gd name="connsiteY4" fmla="*/ 4305659 h 4346733"/>
                  <a:gd name="connsiteX5" fmla="*/ 2538957 w 4428242"/>
                  <a:gd name="connsiteY5" fmla="*/ 4315456 h 4346733"/>
                  <a:gd name="connsiteX6" fmla="*/ 2573539 w 4428242"/>
                  <a:gd name="connsiteY6" fmla="*/ 4319998 h 4346733"/>
                  <a:gd name="connsiteX7" fmla="*/ 2608900 w 4428242"/>
                  <a:gd name="connsiteY7" fmla="*/ 4308644 h 4346733"/>
                  <a:gd name="connsiteX8" fmla="*/ 2633036 w 4428242"/>
                  <a:gd name="connsiteY8" fmla="*/ 4286389 h 4346733"/>
                  <a:gd name="connsiteX9" fmla="*/ 2603839 w 4428242"/>
                  <a:gd name="connsiteY9" fmla="*/ 4265108 h 4346733"/>
                  <a:gd name="connsiteX10" fmla="*/ 2587100 w 4428242"/>
                  <a:gd name="connsiteY10" fmla="*/ 4262513 h 4346733"/>
                  <a:gd name="connsiteX11" fmla="*/ 2562639 w 4428242"/>
                  <a:gd name="connsiteY11" fmla="*/ 4287816 h 4346733"/>
                  <a:gd name="connsiteX12" fmla="*/ 2554918 w 4428242"/>
                  <a:gd name="connsiteY12" fmla="*/ 4290282 h 4346733"/>
                  <a:gd name="connsiteX13" fmla="*/ 2551869 w 4428242"/>
                  <a:gd name="connsiteY13" fmla="*/ 4283015 h 4346733"/>
                  <a:gd name="connsiteX14" fmla="*/ 2555048 w 4428242"/>
                  <a:gd name="connsiteY14" fmla="*/ 4271272 h 4346733"/>
                  <a:gd name="connsiteX15" fmla="*/ 2613442 w 4428242"/>
                  <a:gd name="connsiteY15" fmla="*/ 4243373 h 4346733"/>
                  <a:gd name="connsiteX16" fmla="*/ 2628429 w 4428242"/>
                  <a:gd name="connsiteY16" fmla="*/ 4247071 h 4346733"/>
                  <a:gd name="connsiteX17" fmla="*/ 2659118 w 4428242"/>
                  <a:gd name="connsiteY17" fmla="*/ 4235781 h 4346733"/>
                  <a:gd name="connsiteX18" fmla="*/ 2677869 w 4428242"/>
                  <a:gd name="connsiteY18" fmla="*/ 4211126 h 4346733"/>
                  <a:gd name="connsiteX19" fmla="*/ 2677545 w 4428242"/>
                  <a:gd name="connsiteY19" fmla="*/ 4202692 h 4346733"/>
                  <a:gd name="connsiteX20" fmla="*/ 2667228 w 4428242"/>
                  <a:gd name="connsiteY20" fmla="*/ 4198474 h 4346733"/>
                  <a:gd name="connsiteX21" fmla="*/ 2654901 w 4428242"/>
                  <a:gd name="connsiteY21" fmla="*/ 4203665 h 4346733"/>
                  <a:gd name="connsiteX22" fmla="*/ 2626612 w 4428242"/>
                  <a:gd name="connsiteY22" fmla="*/ 4185822 h 4346733"/>
                  <a:gd name="connsiteX23" fmla="*/ 2626612 w 4428242"/>
                  <a:gd name="connsiteY23" fmla="*/ 4202497 h 4346733"/>
                  <a:gd name="connsiteX24" fmla="*/ 2621746 w 4428242"/>
                  <a:gd name="connsiteY24" fmla="*/ 4208142 h 4346733"/>
                  <a:gd name="connsiteX25" fmla="*/ 2583596 w 4428242"/>
                  <a:gd name="connsiteY25" fmla="*/ 4221702 h 4346733"/>
                  <a:gd name="connsiteX26" fmla="*/ 2526176 w 4428242"/>
                  <a:gd name="connsiteY26" fmla="*/ 4223259 h 4346733"/>
                  <a:gd name="connsiteX27" fmla="*/ 2501845 w 4428242"/>
                  <a:gd name="connsiteY27" fmla="*/ 4239609 h 4346733"/>
                  <a:gd name="connsiteX28" fmla="*/ 2493865 w 4428242"/>
                  <a:gd name="connsiteY28" fmla="*/ 4236365 h 4346733"/>
                  <a:gd name="connsiteX29" fmla="*/ 2478423 w 4428242"/>
                  <a:gd name="connsiteY29" fmla="*/ 4223389 h 4346733"/>
                  <a:gd name="connsiteX30" fmla="*/ 2469534 w 4428242"/>
                  <a:gd name="connsiteY30" fmla="*/ 4241686 h 4346733"/>
                  <a:gd name="connsiteX31" fmla="*/ 2483808 w 4428242"/>
                  <a:gd name="connsiteY31" fmla="*/ 4256349 h 4346733"/>
                  <a:gd name="connsiteX32" fmla="*/ 2517871 w 4428242"/>
                  <a:gd name="connsiteY32" fmla="*/ 4257776 h 4346733"/>
                  <a:gd name="connsiteX33" fmla="*/ 2526760 w 4428242"/>
                  <a:gd name="connsiteY33" fmla="*/ 4264459 h 4346733"/>
                  <a:gd name="connsiteX34" fmla="*/ 2521245 w 4428242"/>
                  <a:gd name="connsiteY34" fmla="*/ 4277695 h 4346733"/>
                  <a:gd name="connsiteX35" fmla="*/ 2506906 w 4428242"/>
                  <a:gd name="connsiteY35" fmla="*/ 4282042 h 4346733"/>
                  <a:gd name="connsiteX36" fmla="*/ 2470313 w 4428242"/>
                  <a:gd name="connsiteY36" fmla="*/ 4288141 h 4346733"/>
                  <a:gd name="connsiteX37" fmla="*/ 2458244 w 4428242"/>
                  <a:gd name="connsiteY37" fmla="*/ 4290412 h 4346733"/>
                  <a:gd name="connsiteX38" fmla="*/ 2397191 w 4428242"/>
                  <a:gd name="connsiteY38" fmla="*/ 4293656 h 4346733"/>
                  <a:gd name="connsiteX39" fmla="*/ 2373119 w 4428242"/>
                  <a:gd name="connsiteY39" fmla="*/ 4287751 h 4346733"/>
                  <a:gd name="connsiteX40" fmla="*/ 2333672 w 4428242"/>
                  <a:gd name="connsiteY40" fmla="*/ 4297679 h 4346733"/>
                  <a:gd name="connsiteX41" fmla="*/ 2325496 w 4428242"/>
                  <a:gd name="connsiteY41" fmla="*/ 4304167 h 4346733"/>
                  <a:gd name="connsiteX42" fmla="*/ 2307330 w 4428242"/>
                  <a:gd name="connsiteY42" fmla="*/ 4297873 h 4346733"/>
                  <a:gd name="connsiteX43" fmla="*/ 2252959 w 4428242"/>
                  <a:gd name="connsiteY43" fmla="*/ 4302934 h 4346733"/>
                  <a:gd name="connsiteX44" fmla="*/ 2229666 w 4428242"/>
                  <a:gd name="connsiteY44" fmla="*/ 4294175 h 4346733"/>
                  <a:gd name="connsiteX45" fmla="*/ 2193592 w 4428242"/>
                  <a:gd name="connsiteY45" fmla="*/ 4295862 h 4346733"/>
                  <a:gd name="connsiteX46" fmla="*/ 2166796 w 4428242"/>
                  <a:gd name="connsiteY46" fmla="*/ 4300079 h 4346733"/>
                  <a:gd name="connsiteX47" fmla="*/ 2011534 w 4428242"/>
                  <a:gd name="connsiteY47" fmla="*/ 4290801 h 4346733"/>
                  <a:gd name="connsiteX48" fmla="*/ 1943473 w 4428242"/>
                  <a:gd name="connsiteY48" fmla="*/ 4284767 h 4346733"/>
                  <a:gd name="connsiteX49" fmla="*/ 1938152 w 4428242"/>
                  <a:gd name="connsiteY49" fmla="*/ 4280485 h 4346733"/>
                  <a:gd name="connsiteX50" fmla="*/ 1964494 w 4428242"/>
                  <a:gd name="connsiteY50" fmla="*/ 4271855 h 4346733"/>
                  <a:gd name="connsiteX51" fmla="*/ 1967025 w 4428242"/>
                  <a:gd name="connsiteY51" fmla="*/ 4266860 h 4346733"/>
                  <a:gd name="connsiteX52" fmla="*/ 1961834 w 4428242"/>
                  <a:gd name="connsiteY52" fmla="*/ 4260436 h 4346733"/>
                  <a:gd name="connsiteX53" fmla="*/ 1949701 w 4428242"/>
                  <a:gd name="connsiteY53" fmla="*/ 4260372 h 4346733"/>
                  <a:gd name="connsiteX54" fmla="*/ 1925371 w 4428242"/>
                  <a:gd name="connsiteY54" fmla="*/ 4262772 h 4346733"/>
                  <a:gd name="connsiteX55" fmla="*/ 1911551 w 4428242"/>
                  <a:gd name="connsiteY55" fmla="*/ 4266925 h 4346733"/>
                  <a:gd name="connsiteX56" fmla="*/ 1861527 w 4428242"/>
                  <a:gd name="connsiteY56" fmla="*/ 4275489 h 4346733"/>
                  <a:gd name="connsiteX57" fmla="*/ 1797618 w 4428242"/>
                  <a:gd name="connsiteY57" fmla="*/ 4262188 h 4346733"/>
                  <a:gd name="connsiteX58" fmla="*/ 1747724 w 4428242"/>
                  <a:gd name="connsiteY58" fmla="*/ 4247914 h 4346733"/>
                  <a:gd name="connsiteX59" fmla="*/ 1726897 w 4428242"/>
                  <a:gd name="connsiteY59" fmla="*/ 4245903 h 4346733"/>
                  <a:gd name="connsiteX60" fmla="*/ 1691277 w 4428242"/>
                  <a:gd name="connsiteY60" fmla="*/ 4242269 h 4346733"/>
                  <a:gd name="connsiteX61" fmla="*/ 1650596 w 4428242"/>
                  <a:gd name="connsiteY61" fmla="*/ 4216187 h 4346733"/>
                  <a:gd name="connsiteX62" fmla="*/ 1633792 w 4428242"/>
                  <a:gd name="connsiteY62" fmla="*/ 4219820 h 4346733"/>
                  <a:gd name="connsiteX63" fmla="*/ 1583963 w 4428242"/>
                  <a:gd name="connsiteY63" fmla="*/ 4192051 h 4346733"/>
                  <a:gd name="connsiteX64" fmla="*/ 1569235 w 4428242"/>
                  <a:gd name="connsiteY64" fmla="*/ 4189650 h 4346733"/>
                  <a:gd name="connsiteX65" fmla="*/ 1560346 w 4428242"/>
                  <a:gd name="connsiteY65" fmla="*/ 4192311 h 4346733"/>
                  <a:gd name="connsiteX66" fmla="*/ 1528424 w 4428242"/>
                  <a:gd name="connsiteY66" fmla="*/ 4186017 h 4346733"/>
                  <a:gd name="connsiteX67" fmla="*/ 1496438 w 4428242"/>
                  <a:gd name="connsiteY67" fmla="*/ 4185757 h 4346733"/>
                  <a:gd name="connsiteX68" fmla="*/ 1481904 w 4428242"/>
                  <a:gd name="connsiteY68" fmla="*/ 4183357 h 4346733"/>
                  <a:gd name="connsiteX69" fmla="*/ 1457184 w 4428242"/>
                  <a:gd name="connsiteY69" fmla="*/ 4181994 h 4346733"/>
                  <a:gd name="connsiteX70" fmla="*/ 1443234 w 4428242"/>
                  <a:gd name="connsiteY70" fmla="*/ 4171289 h 4346733"/>
                  <a:gd name="connsiteX71" fmla="*/ 1420980 w 4428242"/>
                  <a:gd name="connsiteY71" fmla="*/ 4152732 h 4346733"/>
                  <a:gd name="connsiteX72" fmla="*/ 1364209 w 4428242"/>
                  <a:gd name="connsiteY72" fmla="*/ 4128532 h 4346733"/>
                  <a:gd name="connsiteX73" fmla="*/ 1311784 w 4428242"/>
                  <a:gd name="connsiteY73" fmla="*/ 4109262 h 4346733"/>
                  <a:gd name="connsiteX74" fmla="*/ 1305620 w 4428242"/>
                  <a:gd name="connsiteY74" fmla="*/ 4111598 h 4346733"/>
                  <a:gd name="connsiteX75" fmla="*/ 1291152 w 4428242"/>
                  <a:gd name="connsiteY75" fmla="*/ 4120811 h 4346733"/>
                  <a:gd name="connsiteX76" fmla="*/ 1281679 w 4428242"/>
                  <a:gd name="connsiteY76" fmla="*/ 4103812 h 4346733"/>
                  <a:gd name="connsiteX77" fmla="*/ 1274282 w 4428242"/>
                  <a:gd name="connsiteY77" fmla="*/ 4087656 h 4346733"/>
                  <a:gd name="connsiteX78" fmla="*/ 1250925 w 4428242"/>
                  <a:gd name="connsiteY78" fmla="*/ 4089213 h 4346733"/>
                  <a:gd name="connsiteX79" fmla="*/ 1242880 w 4428242"/>
                  <a:gd name="connsiteY79" fmla="*/ 4097453 h 4346733"/>
                  <a:gd name="connsiteX80" fmla="*/ 1207843 w 4428242"/>
                  <a:gd name="connsiteY80" fmla="*/ 4059303 h 4346733"/>
                  <a:gd name="connsiteX81" fmla="*/ 1133943 w 4428242"/>
                  <a:gd name="connsiteY81" fmla="*/ 4019336 h 4346733"/>
                  <a:gd name="connsiteX82" fmla="*/ 1075160 w 4428242"/>
                  <a:gd name="connsiteY82" fmla="*/ 3986700 h 4346733"/>
                  <a:gd name="connsiteX83" fmla="*/ 1047391 w 4428242"/>
                  <a:gd name="connsiteY83" fmla="*/ 3972945 h 4346733"/>
                  <a:gd name="connsiteX84" fmla="*/ 1011641 w 4428242"/>
                  <a:gd name="connsiteY84" fmla="*/ 3954194 h 4346733"/>
                  <a:gd name="connsiteX85" fmla="*/ 989451 w 4428242"/>
                  <a:gd name="connsiteY85" fmla="*/ 3932913 h 4346733"/>
                  <a:gd name="connsiteX86" fmla="*/ 995745 w 4428242"/>
                  <a:gd name="connsiteY86" fmla="*/ 3915979 h 4346733"/>
                  <a:gd name="connsiteX87" fmla="*/ 1007878 w 4428242"/>
                  <a:gd name="connsiteY87" fmla="*/ 3913968 h 4346733"/>
                  <a:gd name="connsiteX88" fmla="*/ 1037075 w 4428242"/>
                  <a:gd name="connsiteY88" fmla="*/ 3915849 h 4346733"/>
                  <a:gd name="connsiteX89" fmla="*/ 1045509 w 4428242"/>
                  <a:gd name="connsiteY89" fmla="*/ 3943100 h 4346733"/>
                  <a:gd name="connsiteX90" fmla="*/ 1070748 w 4428242"/>
                  <a:gd name="connsiteY90" fmla="*/ 3931616 h 4346733"/>
                  <a:gd name="connsiteX91" fmla="*/ 1098583 w 4428242"/>
                  <a:gd name="connsiteY91" fmla="*/ 3948290 h 4346733"/>
                  <a:gd name="connsiteX92" fmla="*/ 1126547 w 4428242"/>
                  <a:gd name="connsiteY92" fmla="*/ 3960099 h 4346733"/>
                  <a:gd name="connsiteX93" fmla="*/ 1166189 w 4428242"/>
                  <a:gd name="connsiteY93" fmla="*/ 3975281 h 4346733"/>
                  <a:gd name="connsiteX94" fmla="*/ 1308994 w 4428242"/>
                  <a:gd name="connsiteY94" fmla="*/ 4057292 h 4346733"/>
                  <a:gd name="connsiteX95" fmla="*/ 1332222 w 4428242"/>
                  <a:gd name="connsiteY95" fmla="*/ 4066245 h 4346733"/>
                  <a:gd name="connsiteX96" fmla="*/ 1356293 w 4428242"/>
                  <a:gd name="connsiteY96" fmla="*/ 4067738 h 4346733"/>
                  <a:gd name="connsiteX97" fmla="*/ 1384711 w 4428242"/>
                  <a:gd name="connsiteY97" fmla="*/ 4074809 h 4346733"/>
                  <a:gd name="connsiteX98" fmla="*/ 1414362 w 4428242"/>
                  <a:gd name="connsiteY98" fmla="*/ 4090511 h 4346733"/>
                  <a:gd name="connsiteX99" fmla="*/ 1437784 w 4428242"/>
                  <a:gd name="connsiteY99" fmla="*/ 4098816 h 4346733"/>
                  <a:gd name="connsiteX100" fmla="*/ 1490663 w 4428242"/>
                  <a:gd name="connsiteY100" fmla="*/ 4123536 h 4346733"/>
                  <a:gd name="connsiteX101" fmla="*/ 1544515 w 4428242"/>
                  <a:gd name="connsiteY101" fmla="*/ 4137226 h 4346733"/>
                  <a:gd name="connsiteX102" fmla="*/ 1571570 w 4428242"/>
                  <a:gd name="connsiteY102" fmla="*/ 4139107 h 4346733"/>
                  <a:gd name="connsiteX103" fmla="*/ 1566056 w 4428242"/>
                  <a:gd name="connsiteY103" fmla="*/ 4126910 h 4346733"/>
                  <a:gd name="connsiteX104" fmla="*/ 1483267 w 4428242"/>
                  <a:gd name="connsiteY104" fmla="*/ 4091355 h 4346733"/>
                  <a:gd name="connsiteX105" fmla="*/ 1394768 w 4428242"/>
                  <a:gd name="connsiteY105" fmla="*/ 4061574 h 4346733"/>
                  <a:gd name="connsiteX106" fmla="*/ 1383024 w 4428242"/>
                  <a:gd name="connsiteY106" fmla="*/ 4055085 h 4346733"/>
                  <a:gd name="connsiteX107" fmla="*/ 1391978 w 4428242"/>
                  <a:gd name="connsiteY107" fmla="*/ 4047170 h 4346733"/>
                  <a:gd name="connsiteX108" fmla="*/ 1415919 w 4428242"/>
                  <a:gd name="connsiteY108" fmla="*/ 4052879 h 4346733"/>
                  <a:gd name="connsiteX109" fmla="*/ 1442196 w 4428242"/>
                  <a:gd name="connsiteY109" fmla="*/ 4062417 h 4346733"/>
                  <a:gd name="connsiteX110" fmla="*/ 1464451 w 4428242"/>
                  <a:gd name="connsiteY110" fmla="*/ 4047494 h 4346733"/>
                  <a:gd name="connsiteX111" fmla="*/ 1507338 w 4428242"/>
                  <a:gd name="connsiteY111" fmla="*/ 4063196 h 4346733"/>
                  <a:gd name="connsiteX112" fmla="*/ 1520184 w 4428242"/>
                  <a:gd name="connsiteY112" fmla="*/ 4075523 h 4346733"/>
                  <a:gd name="connsiteX113" fmla="*/ 1533031 w 4428242"/>
                  <a:gd name="connsiteY113" fmla="*/ 4081622 h 4346733"/>
                  <a:gd name="connsiteX114" fmla="*/ 1551003 w 4428242"/>
                  <a:gd name="connsiteY114" fmla="*/ 4083634 h 4346733"/>
                  <a:gd name="connsiteX115" fmla="*/ 1590905 w 4428242"/>
                  <a:gd name="connsiteY115" fmla="*/ 4099529 h 4346733"/>
                  <a:gd name="connsiteX116" fmla="*/ 1602779 w 4428242"/>
                  <a:gd name="connsiteY116" fmla="*/ 4100243 h 4346733"/>
                  <a:gd name="connsiteX117" fmla="*/ 1636258 w 4428242"/>
                  <a:gd name="connsiteY117" fmla="*/ 4103033 h 4346733"/>
                  <a:gd name="connsiteX118" fmla="*/ 1697117 w 4428242"/>
                  <a:gd name="connsiteY118" fmla="*/ 4126390 h 4346733"/>
                  <a:gd name="connsiteX119" fmla="*/ 1726508 w 4428242"/>
                  <a:gd name="connsiteY119" fmla="*/ 4134890 h 4346733"/>
                  <a:gd name="connsiteX120" fmla="*/ 1735592 w 4428242"/>
                  <a:gd name="connsiteY120" fmla="*/ 4135409 h 4346733"/>
                  <a:gd name="connsiteX121" fmla="*/ 1788859 w 4428242"/>
                  <a:gd name="connsiteY121" fmla="*/ 4140859 h 4346733"/>
                  <a:gd name="connsiteX122" fmla="*/ 1806702 w 4428242"/>
                  <a:gd name="connsiteY122" fmla="*/ 4144493 h 4346733"/>
                  <a:gd name="connsiteX123" fmla="*/ 1912589 w 4428242"/>
                  <a:gd name="connsiteY123" fmla="*/ 4166552 h 4346733"/>
                  <a:gd name="connsiteX124" fmla="*/ 1971242 w 4428242"/>
                  <a:gd name="connsiteY124" fmla="*/ 4172846 h 4346733"/>
                  <a:gd name="connsiteX125" fmla="*/ 2033009 w 4428242"/>
                  <a:gd name="connsiteY125" fmla="*/ 4179204 h 4346733"/>
                  <a:gd name="connsiteX126" fmla="*/ 2181135 w 4428242"/>
                  <a:gd name="connsiteY126" fmla="*/ 4194906 h 4346733"/>
                  <a:gd name="connsiteX127" fmla="*/ 2224476 w 4428242"/>
                  <a:gd name="connsiteY127" fmla="*/ 4195944 h 4346733"/>
                  <a:gd name="connsiteX128" fmla="*/ 2354628 w 4428242"/>
                  <a:gd name="connsiteY128" fmla="*/ 4184719 h 4346733"/>
                  <a:gd name="connsiteX129" fmla="*/ 2639719 w 4428242"/>
                  <a:gd name="connsiteY129" fmla="*/ 4136253 h 4346733"/>
                  <a:gd name="connsiteX130" fmla="*/ 2679167 w 4428242"/>
                  <a:gd name="connsiteY130" fmla="*/ 4127104 h 4346733"/>
                  <a:gd name="connsiteX131" fmla="*/ 2717058 w 4428242"/>
                  <a:gd name="connsiteY131" fmla="*/ 4107575 h 4346733"/>
                  <a:gd name="connsiteX132" fmla="*/ 2743789 w 4428242"/>
                  <a:gd name="connsiteY132" fmla="*/ 4092782 h 4346733"/>
                  <a:gd name="connsiteX133" fmla="*/ 2777008 w 4428242"/>
                  <a:gd name="connsiteY133" fmla="*/ 4084736 h 4346733"/>
                  <a:gd name="connsiteX134" fmla="*/ 2826448 w 4428242"/>
                  <a:gd name="connsiteY134" fmla="*/ 4066829 h 4346733"/>
                  <a:gd name="connsiteX135" fmla="*/ 2945247 w 4428242"/>
                  <a:gd name="connsiteY135" fmla="*/ 4012328 h 4346733"/>
                  <a:gd name="connsiteX136" fmla="*/ 3031020 w 4428242"/>
                  <a:gd name="connsiteY136" fmla="*/ 3968209 h 4346733"/>
                  <a:gd name="connsiteX137" fmla="*/ 3043478 w 4428242"/>
                  <a:gd name="connsiteY137" fmla="*/ 3953481 h 4346733"/>
                  <a:gd name="connsiteX138" fmla="*/ 3030631 w 4428242"/>
                  <a:gd name="connsiteY138" fmla="*/ 3954843 h 4346733"/>
                  <a:gd name="connsiteX139" fmla="*/ 3002602 w 4428242"/>
                  <a:gd name="connsiteY139" fmla="*/ 3968209 h 4346733"/>
                  <a:gd name="connsiteX140" fmla="*/ 2926301 w 4428242"/>
                  <a:gd name="connsiteY140" fmla="*/ 3991112 h 4346733"/>
                  <a:gd name="connsiteX141" fmla="*/ 2899894 w 4428242"/>
                  <a:gd name="connsiteY141" fmla="*/ 3994810 h 4346733"/>
                  <a:gd name="connsiteX142" fmla="*/ 2929221 w 4428242"/>
                  <a:gd name="connsiteY142" fmla="*/ 3974113 h 4346733"/>
                  <a:gd name="connsiteX143" fmla="*/ 2965295 w 4428242"/>
                  <a:gd name="connsiteY143" fmla="*/ 3964640 h 4346733"/>
                  <a:gd name="connsiteX144" fmla="*/ 3001629 w 4428242"/>
                  <a:gd name="connsiteY144" fmla="*/ 3928696 h 4346733"/>
                  <a:gd name="connsiteX145" fmla="*/ 3003446 w 4428242"/>
                  <a:gd name="connsiteY145" fmla="*/ 3913578 h 4346733"/>
                  <a:gd name="connsiteX146" fmla="*/ 2990210 w 4428242"/>
                  <a:gd name="connsiteY146" fmla="*/ 3904560 h 4346733"/>
                  <a:gd name="connsiteX147" fmla="*/ 2960299 w 4428242"/>
                  <a:gd name="connsiteY147" fmla="*/ 3920845 h 4346733"/>
                  <a:gd name="connsiteX148" fmla="*/ 2954460 w 4428242"/>
                  <a:gd name="connsiteY148" fmla="*/ 3910204 h 4346733"/>
                  <a:gd name="connsiteX149" fmla="*/ 3022262 w 4428242"/>
                  <a:gd name="connsiteY149" fmla="*/ 3870173 h 4346733"/>
                  <a:gd name="connsiteX150" fmla="*/ 3021029 w 4428242"/>
                  <a:gd name="connsiteY150" fmla="*/ 3899759 h 4346733"/>
                  <a:gd name="connsiteX151" fmla="*/ 3030891 w 4428242"/>
                  <a:gd name="connsiteY151" fmla="*/ 3914616 h 4346733"/>
                  <a:gd name="connsiteX152" fmla="*/ 3047760 w 4428242"/>
                  <a:gd name="connsiteY152" fmla="*/ 3910464 h 4346733"/>
                  <a:gd name="connsiteX153" fmla="*/ 3049901 w 4428242"/>
                  <a:gd name="connsiteY153" fmla="*/ 3877374 h 4346733"/>
                  <a:gd name="connsiteX154" fmla="*/ 3054248 w 4428242"/>
                  <a:gd name="connsiteY154" fmla="*/ 3869718 h 4346733"/>
                  <a:gd name="connsiteX155" fmla="*/ 3118806 w 4428242"/>
                  <a:gd name="connsiteY155" fmla="*/ 3815607 h 4346733"/>
                  <a:gd name="connsiteX156" fmla="*/ 3171619 w 4428242"/>
                  <a:gd name="connsiteY156" fmla="*/ 3784399 h 4346733"/>
                  <a:gd name="connsiteX157" fmla="*/ 3198805 w 4428242"/>
                  <a:gd name="connsiteY157" fmla="*/ 3771033 h 4346733"/>
                  <a:gd name="connsiteX158" fmla="*/ 3222227 w 4428242"/>
                  <a:gd name="connsiteY158" fmla="*/ 3750790 h 4346733"/>
                  <a:gd name="connsiteX159" fmla="*/ 3224563 w 4428242"/>
                  <a:gd name="connsiteY159" fmla="*/ 3758446 h 4346733"/>
                  <a:gd name="connsiteX160" fmla="*/ 3242665 w 4428242"/>
                  <a:gd name="connsiteY160" fmla="*/ 3768892 h 4346733"/>
                  <a:gd name="connsiteX161" fmla="*/ 3256809 w 4428242"/>
                  <a:gd name="connsiteY161" fmla="*/ 3745600 h 4346733"/>
                  <a:gd name="connsiteX162" fmla="*/ 3265698 w 4428242"/>
                  <a:gd name="connsiteY162" fmla="*/ 3715949 h 4346733"/>
                  <a:gd name="connsiteX163" fmla="*/ 3276468 w 4428242"/>
                  <a:gd name="connsiteY163" fmla="*/ 3706606 h 4346733"/>
                  <a:gd name="connsiteX164" fmla="*/ 3304108 w 4428242"/>
                  <a:gd name="connsiteY164" fmla="*/ 3697068 h 4346733"/>
                  <a:gd name="connsiteX165" fmla="*/ 3331293 w 4428242"/>
                  <a:gd name="connsiteY165" fmla="*/ 3691294 h 4346733"/>
                  <a:gd name="connsiteX166" fmla="*/ 3350174 w 4428242"/>
                  <a:gd name="connsiteY166" fmla="*/ 3666314 h 4346733"/>
                  <a:gd name="connsiteX167" fmla="*/ 3351017 w 4428242"/>
                  <a:gd name="connsiteY167" fmla="*/ 3657815 h 4346733"/>
                  <a:gd name="connsiteX168" fmla="*/ 3408502 w 4428242"/>
                  <a:gd name="connsiteY168" fmla="*/ 3637247 h 4346733"/>
                  <a:gd name="connsiteX169" fmla="*/ 3404480 w 4428242"/>
                  <a:gd name="connsiteY169" fmla="*/ 3617004 h 4346733"/>
                  <a:gd name="connsiteX170" fmla="*/ 3434974 w 4428242"/>
                  <a:gd name="connsiteY170" fmla="*/ 3585406 h 4346733"/>
                  <a:gd name="connsiteX171" fmla="*/ 3450351 w 4428242"/>
                  <a:gd name="connsiteY171" fmla="*/ 3576972 h 4346733"/>
                  <a:gd name="connsiteX172" fmla="*/ 3462873 w 4428242"/>
                  <a:gd name="connsiteY172" fmla="*/ 3575739 h 4346733"/>
                  <a:gd name="connsiteX173" fmla="*/ 3468583 w 4428242"/>
                  <a:gd name="connsiteY173" fmla="*/ 3552382 h 4346733"/>
                  <a:gd name="connsiteX174" fmla="*/ 3493887 w 4428242"/>
                  <a:gd name="connsiteY174" fmla="*/ 3559649 h 4346733"/>
                  <a:gd name="connsiteX175" fmla="*/ 3492459 w 4428242"/>
                  <a:gd name="connsiteY175" fmla="*/ 3534734 h 4346733"/>
                  <a:gd name="connsiteX176" fmla="*/ 3495574 w 4428242"/>
                  <a:gd name="connsiteY176" fmla="*/ 3529673 h 4346733"/>
                  <a:gd name="connsiteX177" fmla="*/ 3580115 w 4428242"/>
                  <a:gd name="connsiteY177" fmla="*/ 3447533 h 4346733"/>
                  <a:gd name="connsiteX178" fmla="*/ 3627673 w 4428242"/>
                  <a:gd name="connsiteY178" fmla="*/ 3402959 h 4346733"/>
                  <a:gd name="connsiteX179" fmla="*/ 3639287 w 4428242"/>
                  <a:gd name="connsiteY179" fmla="*/ 3392838 h 4346733"/>
                  <a:gd name="connsiteX180" fmla="*/ 3670041 w 4428242"/>
                  <a:gd name="connsiteY180" fmla="*/ 3347355 h 4346733"/>
                  <a:gd name="connsiteX181" fmla="*/ 3697032 w 4428242"/>
                  <a:gd name="connsiteY181" fmla="*/ 3330356 h 4346733"/>
                  <a:gd name="connsiteX182" fmla="*/ 3710916 w 4428242"/>
                  <a:gd name="connsiteY182" fmla="*/ 3328021 h 4346733"/>
                  <a:gd name="connsiteX183" fmla="*/ 3709165 w 4428242"/>
                  <a:gd name="connsiteY183" fmla="*/ 3313098 h 4346733"/>
                  <a:gd name="connsiteX184" fmla="*/ 3710332 w 4428242"/>
                  <a:gd name="connsiteY184" fmla="*/ 3295256 h 4346733"/>
                  <a:gd name="connsiteX185" fmla="*/ 3725255 w 4428242"/>
                  <a:gd name="connsiteY185" fmla="*/ 3291168 h 4346733"/>
                  <a:gd name="connsiteX186" fmla="*/ 3735831 w 4428242"/>
                  <a:gd name="connsiteY186" fmla="*/ 3302392 h 4346733"/>
                  <a:gd name="connsiteX187" fmla="*/ 3741476 w 4428242"/>
                  <a:gd name="connsiteY187" fmla="*/ 3302652 h 4346733"/>
                  <a:gd name="connsiteX188" fmla="*/ 3745304 w 4428242"/>
                  <a:gd name="connsiteY188" fmla="*/ 3298305 h 4346733"/>
                  <a:gd name="connsiteX189" fmla="*/ 3744525 w 4428242"/>
                  <a:gd name="connsiteY189" fmla="*/ 3289157 h 4346733"/>
                  <a:gd name="connsiteX190" fmla="*/ 3749326 w 4428242"/>
                  <a:gd name="connsiteY190" fmla="*/ 3253082 h 4346733"/>
                  <a:gd name="connsiteX191" fmla="*/ 3750559 w 4428242"/>
                  <a:gd name="connsiteY191" fmla="*/ 3250228 h 4346733"/>
                  <a:gd name="connsiteX192" fmla="*/ 3805773 w 4428242"/>
                  <a:gd name="connsiteY192" fmla="*/ 3173537 h 4346733"/>
                  <a:gd name="connsiteX193" fmla="*/ 3816544 w 4428242"/>
                  <a:gd name="connsiteY193" fmla="*/ 3167763 h 4346733"/>
                  <a:gd name="connsiteX194" fmla="*/ 3824265 w 4428242"/>
                  <a:gd name="connsiteY194" fmla="*/ 3155889 h 4346733"/>
                  <a:gd name="connsiteX195" fmla="*/ 3830364 w 4428242"/>
                  <a:gd name="connsiteY195" fmla="*/ 3142654 h 4346733"/>
                  <a:gd name="connsiteX196" fmla="*/ 3840485 w 4428242"/>
                  <a:gd name="connsiteY196" fmla="*/ 3112159 h 4346733"/>
                  <a:gd name="connsiteX197" fmla="*/ 3862285 w 4428242"/>
                  <a:gd name="connsiteY197" fmla="*/ 3104568 h 4346733"/>
                  <a:gd name="connsiteX198" fmla="*/ 3875002 w 4428242"/>
                  <a:gd name="connsiteY198" fmla="*/ 3085558 h 4346733"/>
                  <a:gd name="connsiteX199" fmla="*/ 3898165 w 4428242"/>
                  <a:gd name="connsiteY199" fmla="*/ 3030797 h 4346733"/>
                  <a:gd name="connsiteX200" fmla="*/ 3919576 w 4428242"/>
                  <a:gd name="connsiteY200" fmla="*/ 3008219 h 4346733"/>
                  <a:gd name="connsiteX201" fmla="*/ 3933720 w 4428242"/>
                  <a:gd name="connsiteY201" fmla="*/ 2959363 h 4346733"/>
                  <a:gd name="connsiteX202" fmla="*/ 3950070 w 4428242"/>
                  <a:gd name="connsiteY202" fmla="*/ 2931658 h 4346733"/>
                  <a:gd name="connsiteX203" fmla="*/ 3959932 w 4428242"/>
                  <a:gd name="connsiteY203" fmla="*/ 2921472 h 4346733"/>
                  <a:gd name="connsiteX204" fmla="*/ 3969081 w 4428242"/>
                  <a:gd name="connsiteY204" fmla="*/ 2892664 h 4346733"/>
                  <a:gd name="connsiteX205" fmla="*/ 3967394 w 4428242"/>
                  <a:gd name="connsiteY205" fmla="*/ 2884424 h 4346733"/>
                  <a:gd name="connsiteX206" fmla="*/ 3989713 w 4428242"/>
                  <a:gd name="connsiteY206" fmla="*/ 2862559 h 4346733"/>
                  <a:gd name="connsiteX207" fmla="*/ 4000418 w 4428242"/>
                  <a:gd name="connsiteY207" fmla="*/ 2851918 h 4346733"/>
                  <a:gd name="connsiteX208" fmla="*/ 4013654 w 4428242"/>
                  <a:gd name="connsiteY208" fmla="*/ 2814806 h 4346733"/>
                  <a:gd name="connsiteX209" fmla="*/ 4027215 w 4428242"/>
                  <a:gd name="connsiteY209" fmla="*/ 2783338 h 4346733"/>
                  <a:gd name="connsiteX210" fmla="*/ 4037790 w 4428242"/>
                  <a:gd name="connsiteY210" fmla="*/ 2747524 h 4346733"/>
                  <a:gd name="connsiteX211" fmla="*/ 4054595 w 4428242"/>
                  <a:gd name="connsiteY211" fmla="*/ 2693737 h 4346733"/>
                  <a:gd name="connsiteX212" fmla="*/ 4072437 w 4428242"/>
                  <a:gd name="connsiteY212" fmla="*/ 2664864 h 4346733"/>
                  <a:gd name="connsiteX213" fmla="*/ 4074254 w 4428242"/>
                  <a:gd name="connsiteY213" fmla="*/ 2655976 h 4346733"/>
                  <a:gd name="connsiteX214" fmla="*/ 4096249 w 4428242"/>
                  <a:gd name="connsiteY214" fmla="*/ 2570721 h 4346733"/>
                  <a:gd name="connsiteX215" fmla="*/ 4090345 w 4428242"/>
                  <a:gd name="connsiteY215" fmla="*/ 2549635 h 4346733"/>
                  <a:gd name="connsiteX216" fmla="*/ 4089631 w 4428242"/>
                  <a:gd name="connsiteY216" fmla="*/ 2534582 h 4346733"/>
                  <a:gd name="connsiteX217" fmla="*/ 4105787 w 4428242"/>
                  <a:gd name="connsiteY217" fmla="*/ 2491630 h 4346733"/>
                  <a:gd name="connsiteX218" fmla="*/ 4106240 w 4428242"/>
                  <a:gd name="connsiteY218" fmla="*/ 2450884 h 4346733"/>
                  <a:gd name="connsiteX219" fmla="*/ 4111172 w 4428242"/>
                  <a:gd name="connsiteY219" fmla="*/ 2448160 h 4346733"/>
                  <a:gd name="connsiteX220" fmla="*/ 4126224 w 4428242"/>
                  <a:gd name="connsiteY220" fmla="*/ 2439790 h 4346733"/>
                  <a:gd name="connsiteX221" fmla="*/ 4124213 w 4428242"/>
                  <a:gd name="connsiteY221" fmla="*/ 2416043 h 4346733"/>
                  <a:gd name="connsiteX222" fmla="*/ 4114805 w 4428242"/>
                  <a:gd name="connsiteY222" fmla="*/ 2408063 h 4346733"/>
                  <a:gd name="connsiteX223" fmla="*/ 4108187 w 4428242"/>
                  <a:gd name="connsiteY223" fmla="*/ 2385873 h 4346733"/>
                  <a:gd name="connsiteX224" fmla="*/ 4112145 w 4428242"/>
                  <a:gd name="connsiteY224" fmla="*/ 2374064 h 4346733"/>
                  <a:gd name="connsiteX225" fmla="*/ 4118957 w 4428242"/>
                  <a:gd name="connsiteY225" fmla="*/ 2322224 h 4346733"/>
                  <a:gd name="connsiteX226" fmla="*/ 4127133 w 4428242"/>
                  <a:gd name="connsiteY226" fmla="*/ 2293611 h 4346733"/>
                  <a:gd name="connsiteX227" fmla="*/ 4134529 w 4428242"/>
                  <a:gd name="connsiteY227" fmla="*/ 2259353 h 4346733"/>
                  <a:gd name="connsiteX228" fmla="*/ 4125575 w 4428242"/>
                  <a:gd name="connsiteY228" fmla="*/ 2234374 h 4346733"/>
                  <a:gd name="connsiteX229" fmla="*/ 4154059 w 4428242"/>
                  <a:gd name="connsiteY229" fmla="*/ 2213223 h 4346733"/>
                  <a:gd name="connsiteX230" fmla="*/ 4141472 w 4428242"/>
                  <a:gd name="connsiteY230" fmla="*/ 2188762 h 4346733"/>
                  <a:gd name="connsiteX231" fmla="*/ 4124732 w 4428242"/>
                  <a:gd name="connsiteY231" fmla="*/ 2148341 h 4346733"/>
                  <a:gd name="connsiteX232" fmla="*/ 4123499 w 4428242"/>
                  <a:gd name="connsiteY232" fmla="*/ 2139452 h 4346733"/>
                  <a:gd name="connsiteX233" fmla="*/ 4116557 w 4428242"/>
                  <a:gd name="connsiteY233" fmla="*/ 2094554 h 4346733"/>
                  <a:gd name="connsiteX234" fmla="*/ 4116687 w 4428242"/>
                  <a:gd name="connsiteY234" fmla="*/ 2061205 h 4346733"/>
                  <a:gd name="connsiteX235" fmla="*/ 4122656 w 4428242"/>
                  <a:gd name="connsiteY235" fmla="*/ 2018642 h 4346733"/>
                  <a:gd name="connsiteX236" fmla="*/ 4121034 w 4428242"/>
                  <a:gd name="connsiteY236" fmla="*/ 1994506 h 4346733"/>
                  <a:gd name="connsiteX237" fmla="*/ 4115000 w 4428242"/>
                  <a:gd name="connsiteY237" fmla="*/ 1921320 h 4346733"/>
                  <a:gd name="connsiteX238" fmla="*/ 4104748 w 4428242"/>
                  <a:gd name="connsiteY238" fmla="*/ 1906202 h 4346733"/>
                  <a:gd name="connsiteX239" fmla="*/ 4098390 w 4428242"/>
                  <a:gd name="connsiteY239" fmla="*/ 1858644 h 4346733"/>
                  <a:gd name="connsiteX240" fmla="*/ 4098130 w 4428242"/>
                  <a:gd name="connsiteY240" fmla="*/ 1835481 h 4346733"/>
                  <a:gd name="connsiteX241" fmla="*/ 4085803 w 4428242"/>
                  <a:gd name="connsiteY241" fmla="*/ 1792270 h 4346733"/>
                  <a:gd name="connsiteX242" fmla="*/ 4078796 w 4428242"/>
                  <a:gd name="connsiteY242" fmla="*/ 1779099 h 4346733"/>
                  <a:gd name="connsiteX243" fmla="*/ 4090280 w 4428242"/>
                  <a:gd name="connsiteY243" fmla="*/ 1763787 h 4346733"/>
                  <a:gd name="connsiteX244" fmla="*/ 4052454 w 4428242"/>
                  <a:gd name="connsiteY244" fmla="*/ 1738288 h 4346733"/>
                  <a:gd name="connsiteX245" fmla="*/ 4070491 w 4428242"/>
                  <a:gd name="connsiteY245" fmla="*/ 1714217 h 4346733"/>
                  <a:gd name="connsiteX246" fmla="*/ 4057904 w 4428242"/>
                  <a:gd name="connsiteY246" fmla="*/ 1703836 h 4346733"/>
                  <a:gd name="connsiteX247" fmla="*/ 4043695 w 4428242"/>
                  <a:gd name="connsiteY247" fmla="*/ 1681776 h 4346733"/>
                  <a:gd name="connsiteX248" fmla="*/ 4026371 w 4428242"/>
                  <a:gd name="connsiteY248" fmla="*/ 1646805 h 4346733"/>
                  <a:gd name="connsiteX249" fmla="*/ 4031237 w 4428242"/>
                  <a:gd name="connsiteY249" fmla="*/ 1630390 h 4346733"/>
                  <a:gd name="connsiteX250" fmla="*/ 4015277 w 4428242"/>
                  <a:gd name="connsiteY250" fmla="*/ 1613650 h 4346733"/>
                  <a:gd name="connsiteX251" fmla="*/ 4016120 w 4428242"/>
                  <a:gd name="connsiteY251" fmla="*/ 1608006 h 4346733"/>
                  <a:gd name="connsiteX252" fmla="*/ 4025138 w 4428242"/>
                  <a:gd name="connsiteY252" fmla="*/ 1566546 h 4346733"/>
                  <a:gd name="connsiteX253" fmla="*/ 3994709 w 4428242"/>
                  <a:gd name="connsiteY253" fmla="*/ 1517042 h 4346733"/>
                  <a:gd name="connsiteX254" fmla="*/ 3992568 w 4428242"/>
                  <a:gd name="connsiteY254" fmla="*/ 1495501 h 4346733"/>
                  <a:gd name="connsiteX255" fmla="*/ 3963371 w 4428242"/>
                  <a:gd name="connsiteY255" fmla="*/ 1484536 h 4346733"/>
                  <a:gd name="connsiteX256" fmla="*/ 3970314 w 4428242"/>
                  <a:gd name="connsiteY256" fmla="*/ 1456701 h 4346733"/>
                  <a:gd name="connsiteX257" fmla="*/ 3966745 w 4428242"/>
                  <a:gd name="connsiteY257" fmla="*/ 1441584 h 4346733"/>
                  <a:gd name="connsiteX258" fmla="*/ 3933461 w 4428242"/>
                  <a:gd name="connsiteY258" fmla="*/ 1387992 h 4346733"/>
                  <a:gd name="connsiteX259" fmla="*/ 3934953 w 4428242"/>
                  <a:gd name="connsiteY259" fmla="*/ 1373458 h 4346733"/>
                  <a:gd name="connsiteX260" fmla="*/ 3924896 w 4428242"/>
                  <a:gd name="connsiteY260" fmla="*/ 1344521 h 4346733"/>
                  <a:gd name="connsiteX261" fmla="*/ 3901733 w 4428242"/>
                  <a:gd name="connsiteY261" fmla="*/ 1331609 h 4346733"/>
                  <a:gd name="connsiteX262" fmla="*/ 3859560 w 4428242"/>
                  <a:gd name="connsiteY262" fmla="*/ 1302867 h 4346733"/>
                  <a:gd name="connsiteX263" fmla="*/ 3852488 w 4428242"/>
                  <a:gd name="connsiteY263" fmla="*/ 1271529 h 4346733"/>
                  <a:gd name="connsiteX264" fmla="*/ 3842172 w 4428242"/>
                  <a:gd name="connsiteY264" fmla="*/ 1259980 h 4346733"/>
                  <a:gd name="connsiteX265" fmla="*/ 3810380 w 4428242"/>
                  <a:gd name="connsiteY265" fmla="*/ 1219429 h 4346733"/>
                  <a:gd name="connsiteX266" fmla="*/ 3798117 w 4428242"/>
                  <a:gd name="connsiteY266" fmla="*/ 1205869 h 4346733"/>
                  <a:gd name="connsiteX267" fmla="*/ 3762238 w 4428242"/>
                  <a:gd name="connsiteY267" fmla="*/ 1155391 h 4346733"/>
                  <a:gd name="connsiteX268" fmla="*/ 3768531 w 4428242"/>
                  <a:gd name="connsiteY268" fmla="*/ 1130087 h 4346733"/>
                  <a:gd name="connsiteX269" fmla="*/ 3788774 w 4428242"/>
                  <a:gd name="connsiteY269" fmla="*/ 1133850 h 4346733"/>
                  <a:gd name="connsiteX270" fmla="*/ 3799610 w 4428242"/>
                  <a:gd name="connsiteY270" fmla="*/ 1115813 h 4346733"/>
                  <a:gd name="connsiteX271" fmla="*/ 3794679 w 4428242"/>
                  <a:gd name="connsiteY271" fmla="*/ 1107962 h 4346733"/>
                  <a:gd name="connsiteX272" fmla="*/ 3671793 w 4428242"/>
                  <a:gd name="connsiteY272" fmla="*/ 943292 h 4346733"/>
                  <a:gd name="connsiteX273" fmla="*/ 3579985 w 4428242"/>
                  <a:gd name="connsiteY273" fmla="*/ 833577 h 4346733"/>
                  <a:gd name="connsiteX274" fmla="*/ 3556563 w 4428242"/>
                  <a:gd name="connsiteY274" fmla="*/ 804835 h 4346733"/>
                  <a:gd name="connsiteX275" fmla="*/ 3547933 w 4428242"/>
                  <a:gd name="connsiteY275" fmla="*/ 796076 h 4346733"/>
                  <a:gd name="connsiteX276" fmla="*/ 3497715 w 4428242"/>
                  <a:gd name="connsiteY276" fmla="*/ 754357 h 4346733"/>
                  <a:gd name="connsiteX277" fmla="*/ 3482922 w 4428242"/>
                  <a:gd name="connsiteY277" fmla="*/ 743002 h 4346733"/>
                  <a:gd name="connsiteX278" fmla="*/ 3446393 w 4428242"/>
                  <a:gd name="connsiteY278" fmla="*/ 711405 h 4346733"/>
                  <a:gd name="connsiteX279" fmla="*/ 3403312 w 4428242"/>
                  <a:gd name="connsiteY279" fmla="*/ 676823 h 4346733"/>
                  <a:gd name="connsiteX280" fmla="*/ 3388908 w 4428242"/>
                  <a:gd name="connsiteY280" fmla="*/ 666118 h 4346733"/>
                  <a:gd name="connsiteX281" fmla="*/ 3337846 w 4428242"/>
                  <a:gd name="connsiteY281" fmla="*/ 612395 h 4346733"/>
                  <a:gd name="connsiteX282" fmla="*/ 3172657 w 4428242"/>
                  <a:gd name="connsiteY282" fmla="*/ 527984 h 4346733"/>
                  <a:gd name="connsiteX283" fmla="*/ 3147548 w 4428242"/>
                  <a:gd name="connsiteY283" fmla="*/ 523897 h 4346733"/>
                  <a:gd name="connsiteX284" fmla="*/ 3151247 w 4428242"/>
                  <a:gd name="connsiteY284" fmla="*/ 512283 h 4346733"/>
                  <a:gd name="connsiteX285" fmla="*/ 3147873 w 4428242"/>
                  <a:gd name="connsiteY285" fmla="*/ 498787 h 4346733"/>
                  <a:gd name="connsiteX286" fmla="*/ 3133144 w 4428242"/>
                  <a:gd name="connsiteY286" fmla="*/ 497490 h 4346733"/>
                  <a:gd name="connsiteX287" fmla="*/ 3120622 w 4428242"/>
                  <a:gd name="connsiteY287" fmla="*/ 506249 h 4346733"/>
                  <a:gd name="connsiteX288" fmla="*/ 3106997 w 4428242"/>
                  <a:gd name="connsiteY288" fmla="*/ 518771 h 4346733"/>
                  <a:gd name="connsiteX289" fmla="*/ 3086754 w 4428242"/>
                  <a:gd name="connsiteY289" fmla="*/ 512348 h 4346733"/>
                  <a:gd name="connsiteX290" fmla="*/ 3066835 w 4428242"/>
                  <a:gd name="connsiteY290" fmla="*/ 486200 h 4346733"/>
                  <a:gd name="connsiteX291" fmla="*/ 3064175 w 4428242"/>
                  <a:gd name="connsiteY291" fmla="*/ 484643 h 4346733"/>
                  <a:gd name="connsiteX292" fmla="*/ 3040298 w 4428242"/>
                  <a:gd name="connsiteY292" fmla="*/ 461675 h 4346733"/>
                  <a:gd name="connsiteX293" fmla="*/ 3007274 w 4428242"/>
                  <a:gd name="connsiteY293" fmla="*/ 456485 h 4346733"/>
                  <a:gd name="connsiteX294" fmla="*/ 2937591 w 4428242"/>
                  <a:gd name="connsiteY294" fmla="*/ 424044 h 4346733"/>
                  <a:gd name="connsiteX295" fmla="*/ 2920462 w 4428242"/>
                  <a:gd name="connsiteY295" fmla="*/ 419437 h 4346733"/>
                  <a:gd name="connsiteX296" fmla="*/ 2885426 w 4428242"/>
                  <a:gd name="connsiteY296" fmla="*/ 417620 h 4346733"/>
                  <a:gd name="connsiteX297" fmla="*/ 2829303 w 4428242"/>
                  <a:gd name="connsiteY297" fmla="*/ 365715 h 4346733"/>
                  <a:gd name="connsiteX298" fmla="*/ 2820609 w 4428242"/>
                  <a:gd name="connsiteY298" fmla="*/ 367207 h 4346733"/>
                  <a:gd name="connsiteX299" fmla="*/ 2809190 w 4428242"/>
                  <a:gd name="connsiteY299" fmla="*/ 372008 h 4346733"/>
                  <a:gd name="connsiteX300" fmla="*/ 2770845 w 4428242"/>
                  <a:gd name="connsiteY300" fmla="*/ 367402 h 4346733"/>
                  <a:gd name="connsiteX301" fmla="*/ 2733213 w 4428242"/>
                  <a:gd name="connsiteY301" fmla="*/ 362471 h 4346733"/>
                  <a:gd name="connsiteX302" fmla="*/ 2713814 w 4428242"/>
                  <a:gd name="connsiteY302" fmla="*/ 353258 h 4346733"/>
                  <a:gd name="connsiteX303" fmla="*/ 2640627 w 4428242"/>
                  <a:gd name="connsiteY303" fmla="*/ 338659 h 4346733"/>
                  <a:gd name="connsiteX304" fmla="*/ 2631349 w 4428242"/>
                  <a:gd name="connsiteY304" fmla="*/ 338919 h 4346733"/>
                  <a:gd name="connsiteX305" fmla="*/ 2529679 w 4428242"/>
                  <a:gd name="connsiteY305" fmla="*/ 331912 h 4346733"/>
                  <a:gd name="connsiteX306" fmla="*/ 2431773 w 4428242"/>
                  <a:gd name="connsiteY306" fmla="*/ 314004 h 4346733"/>
                  <a:gd name="connsiteX307" fmla="*/ 2416396 w 4428242"/>
                  <a:gd name="connsiteY307" fmla="*/ 311928 h 4346733"/>
                  <a:gd name="connsiteX308" fmla="*/ 2303501 w 4428242"/>
                  <a:gd name="connsiteY308" fmla="*/ 306413 h 4346733"/>
                  <a:gd name="connsiteX309" fmla="*/ 2250753 w 4428242"/>
                  <a:gd name="connsiteY309" fmla="*/ 306932 h 4346733"/>
                  <a:gd name="connsiteX310" fmla="*/ 2201118 w 4428242"/>
                  <a:gd name="connsiteY310" fmla="*/ 304207 h 4346733"/>
                  <a:gd name="connsiteX311" fmla="*/ 2169975 w 4428242"/>
                  <a:gd name="connsiteY311" fmla="*/ 291944 h 4346733"/>
                  <a:gd name="connsiteX312" fmla="*/ 2104120 w 4428242"/>
                  <a:gd name="connsiteY312" fmla="*/ 309852 h 4346733"/>
                  <a:gd name="connsiteX313" fmla="*/ 1933740 w 4428242"/>
                  <a:gd name="connsiteY313" fmla="*/ 324904 h 4346733"/>
                  <a:gd name="connsiteX314" fmla="*/ 1861203 w 4428242"/>
                  <a:gd name="connsiteY314" fmla="*/ 331976 h 4346733"/>
                  <a:gd name="connsiteX315" fmla="*/ 1879953 w 4428242"/>
                  <a:gd name="connsiteY315" fmla="*/ 314718 h 4346733"/>
                  <a:gd name="connsiteX316" fmla="*/ 1866523 w 4428242"/>
                  <a:gd name="connsiteY316" fmla="*/ 312187 h 4346733"/>
                  <a:gd name="connsiteX317" fmla="*/ 1761933 w 4428242"/>
                  <a:gd name="connsiteY317" fmla="*/ 327045 h 4346733"/>
                  <a:gd name="connsiteX318" fmla="*/ 1617053 w 4428242"/>
                  <a:gd name="connsiteY318" fmla="*/ 363444 h 4346733"/>
                  <a:gd name="connsiteX319" fmla="*/ 1539843 w 4428242"/>
                  <a:gd name="connsiteY319" fmla="*/ 387191 h 4346733"/>
                  <a:gd name="connsiteX320" fmla="*/ 1502601 w 4428242"/>
                  <a:gd name="connsiteY320" fmla="*/ 384596 h 4346733"/>
                  <a:gd name="connsiteX321" fmla="*/ 1456211 w 4428242"/>
                  <a:gd name="connsiteY321" fmla="*/ 411457 h 4346733"/>
                  <a:gd name="connsiteX322" fmla="*/ 1357590 w 4428242"/>
                  <a:gd name="connsiteY322" fmla="*/ 440005 h 4346733"/>
                  <a:gd name="connsiteX323" fmla="*/ 1337802 w 4428242"/>
                  <a:gd name="connsiteY323" fmla="*/ 448893 h 4346733"/>
                  <a:gd name="connsiteX324" fmla="*/ 1022866 w 4428242"/>
                  <a:gd name="connsiteY324" fmla="*/ 643733 h 4346733"/>
                  <a:gd name="connsiteX325" fmla="*/ 691060 w 4428242"/>
                  <a:gd name="connsiteY325" fmla="*/ 947510 h 4346733"/>
                  <a:gd name="connsiteX326" fmla="*/ 460600 w 4428242"/>
                  <a:gd name="connsiteY326" fmla="*/ 1301634 h 4346733"/>
                  <a:gd name="connsiteX327" fmla="*/ 338752 w 4428242"/>
                  <a:gd name="connsiteY327" fmla="*/ 1601193 h 4346733"/>
                  <a:gd name="connsiteX328" fmla="*/ 274195 w 4428242"/>
                  <a:gd name="connsiteY328" fmla="*/ 1873632 h 4346733"/>
                  <a:gd name="connsiteX329" fmla="*/ 249410 w 4428242"/>
                  <a:gd name="connsiteY329" fmla="*/ 2099225 h 4346733"/>
                  <a:gd name="connsiteX330" fmla="*/ 245517 w 4428242"/>
                  <a:gd name="connsiteY330" fmla="*/ 2279596 h 4346733"/>
                  <a:gd name="connsiteX331" fmla="*/ 265501 w 4428242"/>
                  <a:gd name="connsiteY331" fmla="*/ 2543146 h 4346733"/>
                  <a:gd name="connsiteX332" fmla="*/ 278996 w 4428242"/>
                  <a:gd name="connsiteY332" fmla="*/ 2615295 h 4346733"/>
                  <a:gd name="connsiteX333" fmla="*/ 287172 w 4428242"/>
                  <a:gd name="connsiteY333" fmla="*/ 2635149 h 4346733"/>
                  <a:gd name="connsiteX334" fmla="*/ 301445 w 4428242"/>
                  <a:gd name="connsiteY334" fmla="*/ 2669666 h 4346733"/>
                  <a:gd name="connsiteX335" fmla="*/ 305728 w 4428242"/>
                  <a:gd name="connsiteY335" fmla="*/ 2715342 h 4346733"/>
                  <a:gd name="connsiteX336" fmla="*/ 316693 w 4428242"/>
                  <a:gd name="connsiteY336" fmla="*/ 2751547 h 4346733"/>
                  <a:gd name="connsiteX337" fmla="*/ 322921 w 4428242"/>
                  <a:gd name="connsiteY337" fmla="*/ 2785220 h 4346733"/>
                  <a:gd name="connsiteX338" fmla="*/ 353091 w 4428242"/>
                  <a:gd name="connsiteY338" fmla="*/ 2852762 h 4346733"/>
                  <a:gd name="connsiteX339" fmla="*/ 352767 w 4428242"/>
                  <a:gd name="connsiteY339" fmla="*/ 2867815 h 4346733"/>
                  <a:gd name="connsiteX340" fmla="*/ 366262 w 4428242"/>
                  <a:gd name="connsiteY340" fmla="*/ 2912583 h 4346733"/>
                  <a:gd name="connsiteX341" fmla="*/ 369507 w 4428242"/>
                  <a:gd name="connsiteY341" fmla="*/ 2920109 h 4346733"/>
                  <a:gd name="connsiteX342" fmla="*/ 376124 w 4428242"/>
                  <a:gd name="connsiteY342" fmla="*/ 2965591 h 4346733"/>
                  <a:gd name="connsiteX343" fmla="*/ 445483 w 4428242"/>
                  <a:gd name="connsiteY343" fmla="*/ 3125135 h 4346733"/>
                  <a:gd name="connsiteX344" fmla="*/ 481492 w 4428242"/>
                  <a:gd name="connsiteY344" fmla="*/ 3187033 h 4346733"/>
                  <a:gd name="connsiteX345" fmla="*/ 501022 w 4428242"/>
                  <a:gd name="connsiteY345" fmla="*/ 3199360 h 4346733"/>
                  <a:gd name="connsiteX346" fmla="*/ 509521 w 4428242"/>
                  <a:gd name="connsiteY346" fmla="*/ 3214023 h 4346733"/>
                  <a:gd name="connsiteX347" fmla="*/ 510494 w 4428242"/>
                  <a:gd name="connsiteY347" fmla="*/ 3234267 h 4346733"/>
                  <a:gd name="connsiteX348" fmla="*/ 556885 w 4428242"/>
                  <a:gd name="connsiteY348" fmla="*/ 3304339 h 4346733"/>
                  <a:gd name="connsiteX349" fmla="*/ 590429 w 4428242"/>
                  <a:gd name="connsiteY349" fmla="*/ 3353065 h 4346733"/>
                  <a:gd name="connsiteX350" fmla="*/ 596982 w 4428242"/>
                  <a:gd name="connsiteY350" fmla="*/ 3363576 h 4346733"/>
                  <a:gd name="connsiteX351" fmla="*/ 649082 w 4428242"/>
                  <a:gd name="connsiteY351" fmla="*/ 3447533 h 4346733"/>
                  <a:gd name="connsiteX352" fmla="*/ 656349 w 4428242"/>
                  <a:gd name="connsiteY352" fmla="*/ 3460509 h 4346733"/>
                  <a:gd name="connsiteX353" fmla="*/ 693331 w 4428242"/>
                  <a:gd name="connsiteY353" fmla="*/ 3501969 h 4346733"/>
                  <a:gd name="connsiteX354" fmla="*/ 706048 w 4428242"/>
                  <a:gd name="connsiteY354" fmla="*/ 3509235 h 4346733"/>
                  <a:gd name="connsiteX355" fmla="*/ 738554 w 4428242"/>
                  <a:gd name="connsiteY355" fmla="*/ 3535383 h 4346733"/>
                  <a:gd name="connsiteX356" fmla="*/ 790135 w 4428242"/>
                  <a:gd name="connsiteY356" fmla="*/ 3582811 h 4346733"/>
                  <a:gd name="connsiteX357" fmla="*/ 775861 w 4428242"/>
                  <a:gd name="connsiteY357" fmla="*/ 3583849 h 4346733"/>
                  <a:gd name="connsiteX358" fmla="*/ 760419 w 4428242"/>
                  <a:gd name="connsiteY358" fmla="*/ 3564515 h 4346733"/>
                  <a:gd name="connsiteX359" fmla="*/ 747313 w 4428242"/>
                  <a:gd name="connsiteY359" fmla="*/ 3554069 h 4346733"/>
                  <a:gd name="connsiteX360" fmla="*/ 746988 w 4428242"/>
                  <a:gd name="connsiteY360" fmla="*/ 3566137 h 4346733"/>
                  <a:gd name="connsiteX361" fmla="*/ 787669 w 4428242"/>
                  <a:gd name="connsiteY361" fmla="*/ 3608894 h 4346733"/>
                  <a:gd name="connsiteX362" fmla="*/ 838147 w 4428242"/>
                  <a:gd name="connsiteY362" fmla="*/ 3659566 h 4346733"/>
                  <a:gd name="connsiteX363" fmla="*/ 871756 w 4428242"/>
                  <a:gd name="connsiteY363" fmla="*/ 3675008 h 4346733"/>
                  <a:gd name="connsiteX364" fmla="*/ 896865 w 4428242"/>
                  <a:gd name="connsiteY364" fmla="*/ 3709655 h 4346733"/>
                  <a:gd name="connsiteX365" fmla="*/ 886160 w 4428242"/>
                  <a:gd name="connsiteY365" fmla="*/ 3711407 h 4346733"/>
                  <a:gd name="connsiteX366" fmla="*/ 855925 w 4428242"/>
                  <a:gd name="connsiteY366" fmla="*/ 3690321 h 4346733"/>
                  <a:gd name="connsiteX367" fmla="*/ 833800 w 4428242"/>
                  <a:gd name="connsiteY367" fmla="*/ 3668520 h 4346733"/>
                  <a:gd name="connsiteX368" fmla="*/ 818553 w 4428242"/>
                  <a:gd name="connsiteY368" fmla="*/ 3658528 h 4346733"/>
                  <a:gd name="connsiteX369" fmla="*/ 777742 w 4428242"/>
                  <a:gd name="connsiteY369" fmla="*/ 3632641 h 4346733"/>
                  <a:gd name="connsiteX370" fmla="*/ 697419 w 4428242"/>
                  <a:gd name="connsiteY370" fmla="*/ 3563801 h 4346733"/>
                  <a:gd name="connsiteX371" fmla="*/ 600421 w 4428242"/>
                  <a:gd name="connsiteY371" fmla="*/ 3480947 h 4346733"/>
                  <a:gd name="connsiteX372" fmla="*/ 587055 w 4428242"/>
                  <a:gd name="connsiteY372" fmla="*/ 3471345 h 4346733"/>
                  <a:gd name="connsiteX373" fmla="*/ 608206 w 4428242"/>
                  <a:gd name="connsiteY373" fmla="*/ 3509690 h 4346733"/>
                  <a:gd name="connsiteX374" fmla="*/ 637079 w 4428242"/>
                  <a:gd name="connsiteY374" fmla="*/ 3541157 h 4346733"/>
                  <a:gd name="connsiteX375" fmla="*/ 622675 w 4428242"/>
                  <a:gd name="connsiteY375" fmla="*/ 3541936 h 4346733"/>
                  <a:gd name="connsiteX376" fmla="*/ 584330 w 4428242"/>
                  <a:gd name="connsiteY376" fmla="*/ 3521757 h 4346733"/>
                  <a:gd name="connsiteX377" fmla="*/ 590169 w 4428242"/>
                  <a:gd name="connsiteY377" fmla="*/ 3534669 h 4346733"/>
                  <a:gd name="connsiteX378" fmla="*/ 620664 w 4428242"/>
                  <a:gd name="connsiteY378" fmla="*/ 3561206 h 4346733"/>
                  <a:gd name="connsiteX379" fmla="*/ 651483 w 4428242"/>
                  <a:gd name="connsiteY379" fmla="*/ 3587418 h 4346733"/>
                  <a:gd name="connsiteX380" fmla="*/ 672180 w 4428242"/>
                  <a:gd name="connsiteY380" fmla="*/ 3628683 h 4346733"/>
                  <a:gd name="connsiteX381" fmla="*/ 661344 w 4428242"/>
                  <a:gd name="connsiteY381" fmla="*/ 3635171 h 4346733"/>
                  <a:gd name="connsiteX382" fmla="*/ 639609 w 4428242"/>
                  <a:gd name="connsiteY382" fmla="*/ 3643086 h 4346733"/>
                  <a:gd name="connsiteX383" fmla="*/ 608142 w 4428242"/>
                  <a:gd name="connsiteY383" fmla="*/ 3607596 h 4346733"/>
                  <a:gd name="connsiteX384" fmla="*/ 622740 w 4428242"/>
                  <a:gd name="connsiteY384" fmla="*/ 3601238 h 4346733"/>
                  <a:gd name="connsiteX385" fmla="*/ 643437 w 4428242"/>
                  <a:gd name="connsiteY385" fmla="*/ 3619989 h 4346733"/>
                  <a:gd name="connsiteX386" fmla="*/ 659268 w 4428242"/>
                  <a:gd name="connsiteY386" fmla="*/ 3618951 h 4346733"/>
                  <a:gd name="connsiteX387" fmla="*/ 574079 w 4428242"/>
                  <a:gd name="connsiteY387" fmla="*/ 3554198 h 4346733"/>
                  <a:gd name="connsiteX388" fmla="*/ 570445 w 4428242"/>
                  <a:gd name="connsiteY388" fmla="*/ 3537783 h 4346733"/>
                  <a:gd name="connsiteX389" fmla="*/ 540340 w 4428242"/>
                  <a:gd name="connsiteY389" fmla="*/ 3514556 h 4346733"/>
                  <a:gd name="connsiteX390" fmla="*/ 530608 w 4428242"/>
                  <a:gd name="connsiteY390" fmla="*/ 3511117 h 4346733"/>
                  <a:gd name="connsiteX391" fmla="*/ 537550 w 4428242"/>
                  <a:gd name="connsiteY391" fmla="*/ 3504499 h 4346733"/>
                  <a:gd name="connsiteX392" fmla="*/ 537226 w 4428242"/>
                  <a:gd name="connsiteY392" fmla="*/ 3491004 h 4346733"/>
                  <a:gd name="connsiteX393" fmla="*/ 517631 w 4428242"/>
                  <a:gd name="connsiteY393" fmla="*/ 3483607 h 4346733"/>
                  <a:gd name="connsiteX394" fmla="*/ 497907 w 4428242"/>
                  <a:gd name="connsiteY394" fmla="*/ 3486397 h 4346733"/>
                  <a:gd name="connsiteX395" fmla="*/ 487851 w 4428242"/>
                  <a:gd name="connsiteY395" fmla="*/ 3462910 h 4346733"/>
                  <a:gd name="connsiteX396" fmla="*/ 486423 w 4428242"/>
                  <a:gd name="connsiteY396" fmla="*/ 3441174 h 4346733"/>
                  <a:gd name="connsiteX397" fmla="*/ 470138 w 4428242"/>
                  <a:gd name="connsiteY397" fmla="*/ 3421191 h 4346733"/>
                  <a:gd name="connsiteX398" fmla="*/ 444380 w 4428242"/>
                  <a:gd name="connsiteY398" fmla="*/ 3401402 h 4346733"/>
                  <a:gd name="connsiteX399" fmla="*/ 429717 w 4428242"/>
                  <a:gd name="connsiteY399" fmla="*/ 3373957 h 4346733"/>
                  <a:gd name="connsiteX400" fmla="*/ 374697 w 4428242"/>
                  <a:gd name="connsiteY400" fmla="*/ 3299473 h 4346733"/>
                  <a:gd name="connsiteX401" fmla="*/ 307220 w 4428242"/>
                  <a:gd name="connsiteY401" fmla="*/ 3222134 h 4346733"/>
                  <a:gd name="connsiteX402" fmla="*/ 75787 w 4428242"/>
                  <a:gd name="connsiteY402" fmla="*/ 2767118 h 4346733"/>
                  <a:gd name="connsiteX403" fmla="*/ 18626 w 4428242"/>
                  <a:gd name="connsiteY403" fmla="*/ 2471063 h 4346733"/>
                  <a:gd name="connsiteX404" fmla="*/ 3119 w 4428242"/>
                  <a:gd name="connsiteY404" fmla="*/ 2338315 h 4346733"/>
                  <a:gd name="connsiteX405" fmla="*/ 14668 w 4428242"/>
                  <a:gd name="connsiteY405" fmla="*/ 2174813 h 4346733"/>
                  <a:gd name="connsiteX406" fmla="*/ 14993 w 4428242"/>
                  <a:gd name="connsiteY406" fmla="*/ 2153661 h 4346733"/>
                  <a:gd name="connsiteX407" fmla="*/ 20962 w 4428242"/>
                  <a:gd name="connsiteY407" fmla="*/ 2108828 h 4346733"/>
                  <a:gd name="connsiteX408" fmla="*/ 21611 w 4428242"/>
                  <a:gd name="connsiteY408" fmla="*/ 2084951 h 4346733"/>
                  <a:gd name="connsiteX409" fmla="*/ 21740 w 4428242"/>
                  <a:gd name="connsiteY409" fmla="*/ 2051732 h 4346733"/>
                  <a:gd name="connsiteX410" fmla="*/ 30889 w 4428242"/>
                  <a:gd name="connsiteY410" fmla="*/ 1984450 h 4346733"/>
                  <a:gd name="connsiteX411" fmla="*/ 35171 w 4428242"/>
                  <a:gd name="connsiteY411" fmla="*/ 1832042 h 4346733"/>
                  <a:gd name="connsiteX412" fmla="*/ 70337 w 4428242"/>
                  <a:gd name="connsiteY412" fmla="*/ 1598403 h 4346733"/>
                  <a:gd name="connsiteX413" fmla="*/ 300667 w 4428242"/>
                  <a:gd name="connsiteY413" fmla="*/ 1039771 h 4346733"/>
                  <a:gd name="connsiteX414" fmla="*/ 529505 w 4428242"/>
                  <a:gd name="connsiteY414" fmla="*/ 737358 h 4346733"/>
                  <a:gd name="connsiteX415" fmla="*/ 1049402 w 4428242"/>
                  <a:gd name="connsiteY415" fmla="*/ 315042 h 4346733"/>
                  <a:gd name="connsiteX416" fmla="*/ 1198241 w 4428242"/>
                  <a:gd name="connsiteY416" fmla="*/ 237314 h 4346733"/>
                  <a:gd name="connsiteX417" fmla="*/ 1349805 w 4428242"/>
                  <a:gd name="connsiteY417" fmla="*/ 172238 h 4346733"/>
                  <a:gd name="connsiteX418" fmla="*/ 1499682 w 4428242"/>
                  <a:gd name="connsiteY418" fmla="*/ 132206 h 4346733"/>
                  <a:gd name="connsiteX419" fmla="*/ 1522585 w 4428242"/>
                  <a:gd name="connsiteY419" fmla="*/ 124225 h 4346733"/>
                  <a:gd name="connsiteX420" fmla="*/ 1576566 w 4428242"/>
                  <a:gd name="connsiteY420" fmla="*/ 100933 h 4346733"/>
                  <a:gd name="connsiteX421" fmla="*/ 1629250 w 4428242"/>
                  <a:gd name="connsiteY421" fmla="*/ 82312 h 4346733"/>
                  <a:gd name="connsiteX422" fmla="*/ 1677198 w 4428242"/>
                  <a:gd name="connsiteY422" fmla="*/ 69789 h 4346733"/>
                  <a:gd name="connsiteX423" fmla="*/ 1745389 w 4428242"/>
                  <a:gd name="connsiteY423" fmla="*/ 64145 h 4346733"/>
                  <a:gd name="connsiteX424" fmla="*/ 1782047 w 4428242"/>
                  <a:gd name="connsiteY424" fmla="*/ 58046 h 4346733"/>
                  <a:gd name="connsiteX425" fmla="*/ 1832849 w 4428242"/>
                  <a:gd name="connsiteY425" fmla="*/ 52271 h 4346733"/>
                  <a:gd name="connsiteX426" fmla="*/ 1858997 w 4428242"/>
                  <a:gd name="connsiteY426" fmla="*/ 45459 h 4346733"/>
                  <a:gd name="connsiteX427" fmla="*/ 1924462 w 4428242"/>
                  <a:gd name="connsiteY427" fmla="*/ 30276 h 4346733"/>
                  <a:gd name="connsiteX428" fmla="*/ 2125596 w 4428242"/>
                  <a:gd name="connsiteY428" fmla="*/ 11720 h 4346733"/>
                  <a:gd name="connsiteX429" fmla="*/ 2159334 w 4428242"/>
                  <a:gd name="connsiteY429" fmla="*/ 11590 h 4346733"/>
                  <a:gd name="connsiteX430" fmla="*/ 2207542 w 4428242"/>
                  <a:gd name="connsiteY430" fmla="*/ 5232 h 4346733"/>
                  <a:gd name="connsiteX431" fmla="*/ 2237582 w 4428242"/>
                  <a:gd name="connsiteY431" fmla="*/ 431 h 4346733"/>
                  <a:gd name="connsiteX432" fmla="*/ 2475957 w 4428242"/>
                  <a:gd name="connsiteY432" fmla="*/ 19960 h 4346733"/>
                  <a:gd name="connsiteX433" fmla="*/ 2534610 w 4428242"/>
                  <a:gd name="connsiteY433" fmla="*/ 24891 h 4346733"/>
                  <a:gd name="connsiteX434" fmla="*/ 2571009 w 4428242"/>
                  <a:gd name="connsiteY434" fmla="*/ 41112 h 4346733"/>
                  <a:gd name="connsiteX435" fmla="*/ 2610716 w 4428242"/>
                  <a:gd name="connsiteY435" fmla="*/ 33326 h 4346733"/>
                  <a:gd name="connsiteX436" fmla="*/ 2618308 w 4428242"/>
                  <a:gd name="connsiteY436" fmla="*/ 38516 h 4346733"/>
                  <a:gd name="connsiteX437" fmla="*/ 2672938 w 4428242"/>
                  <a:gd name="connsiteY437" fmla="*/ 73358 h 4346733"/>
                  <a:gd name="connsiteX438" fmla="*/ 2855905 w 4428242"/>
                  <a:gd name="connsiteY438" fmla="*/ 109756 h 4346733"/>
                  <a:gd name="connsiteX439" fmla="*/ 3059309 w 4428242"/>
                  <a:gd name="connsiteY439" fmla="*/ 186252 h 4346733"/>
                  <a:gd name="connsiteX440" fmla="*/ 3072999 w 4428242"/>
                  <a:gd name="connsiteY440" fmla="*/ 193454 h 4346733"/>
                  <a:gd name="connsiteX441" fmla="*/ 3153906 w 4428242"/>
                  <a:gd name="connsiteY441" fmla="*/ 225051 h 4346733"/>
                  <a:gd name="connsiteX442" fmla="*/ 3196274 w 4428242"/>
                  <a:gd name="connsiteY442" fmla="*/ 243672 h 4346733"/>
                  <a:gd name="connsiteX443" fmla="*/ 3210548 w 4428242"/>
                  <a:gd name="connsiteY443" fmla="*/ 255221 h 4346733"/>
                  <a:gd name="connsiteX444" fmla="*/ 3232803 w 4428242"/>
                  <a:gd name="connsiteY444" fmla="*/ 276957 h 4346733"/>
                  <a:gd name="connsiteX445" fmla="*/ 3288990 w 4428242"/>
                  <a:gd name="connsiteY445" fmla="*/ 293956 h 4346733"/>
                  <a:gd name="connsiteX446" fmla="*/ 3293662 w 4428242"/>
                  <a:gd name="connsiteY446" fmla="*/ 297849 h 4346733"/>
                  <a:gd name="connsiteX447" fmla="*/ 3338884 w 4428242"/>
                  <a:gd name="connsiteY447" fmla="*/ 332431 h 4346733"/>
                  <a:gd name="connsiteX448" fmla="*/ 3385145 w 4428242"/>
                  <a:gd name="connsiteY448" fmla="*/ 344109 h 4346733"/>
                  <a:gd name="connsiteX449" fmla="*/ 3419532 w 4428242"/>
                  <a:gd name="connsiteY449" fmla="*/ 385893 h 4346733"/>
                  <a:gd name="connsiteX450" fmla="*/ 3442695 w 4428242"/>
                  <a:gd name="connsiteY450" fmla="*/ 392836 h 4346733"/>
                  <a:gd name="connsiteX451" fmla="*/ 3495184 w 4428242"/>
                  <a:gd name="connsiteY451" fmla="*/ 409640 h 4346733"/>
                  <a:gd name="connsiteX452" fmla="*/ 3531259 w 4428242"/>
                  <a:gd name="connsiteY452" fmla="*/ 441756 h 4346733"/>
                  <a:gd name="connsiteX453" fmla="*/ 3543651 w 4428242"/>
                  <a:gd name="connsiteY453" fmla="*/ 449737 h 4346733"/>
                  <a:gd name="connsiteX454" fmla="*/ 3558963 w 4428242"/>
                  <a:gd name="connsiteY454" fmla="*/ 463232 h 4346733"/>
                  <a:gd name="connsiteX455" fmla="*/ 3578817 w 4428242"/>
                  <a:gd name="connsiteY455" fmla="*/ 475106 h 4346733"/>
                  <a:gd name="connsiteX456" fmla="*/ 3613010 w 4428242"/>
                  <a:gd name="connsiteY456" fmla="*/ 487822 h 4346733"/>
                  <a:gd name="connsiteX457" fmla="*/ 3804087 w 4428242"/>
                  <a:gd name="connsiteY457" fmla="*/ 651843 h 4346733"/>
                  <a:gd name="connsiteX458" fmla="*/ 4024490 w 4428242"/>
                  <a:gd name="connsiteY458" fmla="*/ 909554 h 4346733"/>
                  <a:gd name="connsiteX459" fmla="*/ 4141147 w 4428242"/>
                  <a:gd name="connsiteY459" fmla="*/ 1063324 h 4346733"/>
                  <a:gd name="connsiteX460" fmla="*/ 4171447 w 4428242"/>
                  <a:gd name="connsiteY460" fmla="*/ 1081166 h 4346733"/>
                  <a:gd name="connsiteX461" fmla="*/ 4191301 w 4428242"/>
                  <a:gd name="connsiteY461" fmla="*/ 1094142 h 4346733"/>
                  <a:gd name="connsiteX462" fmla="*/ 4216540 w 4428242"/>
                  <a:gd name="connsiteY462" fmla="*/ 1147345 h 4346733"/>
                  <a:gd name="connsiteX463" fmla="*/ 4229906 w 4428242"/>
                  <a:gd name="connsiteY463" fmla="*/ 1208010 h 4346733"/>
                  <a:gd name="connsiteX464" fmla="*/ 4268899 w 4428242"/>
                  <a:gd name="connsiteY464" fmla="*/ 1338487 h 4346733"/>
                  <a:gd name="connsiteX465" fmla="*/ 4351429 w 4428242"/>
                  <a:gd name="connsiteY465" fmla="*/ 1576279 h 4346733"/>
                  <a:gd name="connsiteX466" fmla="*/ 4393667 w 4428242"/>
                  <a:gd name="connsiteY466" fmla="*/ 1777282 h 4346733"/>
                  <a:gd name="connsiteX467" fmla="*/ 4410342 w 4428242"/>
                  <a:gd name="connsiteY467" fmla="*/ 1913015 h 4346733"/>
                  <a:gd name="connsiteX468" fmla="*/ 4423772 w 4428242"/>
                  <a:gd name="connsiteY468" fmla="*/ 2080410 h 4346733"/>
                  <a:gd name="connsiteX469" fmla="*/ 4428184 w 4428242"/>
                  <a:gd name="connsiteY469" fmla="*/ 2245274 h 4346733"/>
                  <a:gd name="connsiteX470" fmla="*/ 4425329 w 4428242"/>
                  <a:gd name="connsiteY470" fmla="*/ 2263312 h 4346733"/>
                  <a:gd name="connsiteX471" fmla="*/ 4422864 w 4428242"/>
                  <a:gd name="connsiteY471" fmla="*/ 2301591 h 4346733"/>
                  <a:gd name="connsiteX472" fmla="*/ 4421307 w 4428242"/>
                  <a:gd name="connsiteY472" fmla="*/ 2331307 h 4346733"/>
                  <a:gd name="connsiteX473" fmla="*/ 4415078 w 4428242"/>
                  <a:gd name="connsiteY473" fmla="*/ 2354795 h 4346733"/>
                  <a:gd name="connsiteX474" fmla="*/ 4405865 w 4428242"/>
                  <a:gd name="connsiteY474" fmla="*/ 2453869 h 4346733"/>
                  <a:gd name="connsiteX475" fmla="*/ 4381599 w 4428242"/>
                  <a:gd name="connsiteY475" fmla="*/ 2569424 h 4346733"/>
                  <a:gd name="connsiteX476" fmla="*/ 4367000 w 4428242"/>
                  <a:gd name="connsiteY476" fmla="*/ 2655003 h 4346733"/>
                  <a:gd name="connsiteX477" fmla="*/ 4363756 w 4428242"/>
                  <a:gd name="connsiteY477" fmla="*/ 2729617 h 4346733"/>
                  <a:gd name="connsiteX478" fmla="*/ 4344551 w 4428242"/>
                  <a:gd name="connsiteY478" fmla="*/ 2821100 h 4346733"/>
                  <a:gd name="connsiteX479" fmla="*/ 4351688 w 4428242"/>
                  <a:gd name="connsiteY479" fmla="*/ 2850167 h 4346733"/>
                  <a:gd name="connsiteX480" fmla="*/ 4335014 w 4428242"/>
                  <a:gd name="connsiteY480" fmla="*/ 2844133 h 4346733"/>
                  <a:gd name="connsiteX481" fmla="*/ 4329045 w 4428242"/>
                  <a:gd name="connsiteY481" fmla="*/ 2854514 h 4346733"/>
                  <a:gd name="connsiteX482" fmla="*/ 4223158 w 4428242"/>
                  <a:gd name="connsiteY482" fmla="*/ 3062395 h 4346733"/>
                  <a:gd name="connsiteX483" fmla="*/ 4180854 w 4428242"/>
                  <a:gd name="connsiteY483" fmla="*/ 3134998 h 4346733"/>
                  <a:gd name="connsiteX484" fmla="*/ 4172096 w 4428242"/>
                  <a:gd name="connsiteY484" fmla="*/ 3154721 h 4346733"/>
                  <a:gd name="connsiteX485" fmla="*/ 4162558 w 4428242"/>
                  <a:gd name="connsiteY485" fmla="*/ 3169774 h 4346733"/>
                  <a:gd name="connsiteX486" fmla="*/ 4131480 w 4428242"/>
                  <a:gd name="connsiteY486" fmla="*/ 3215840 h 4346733"/>
                  <a:gd name="connsiteX487" fmla="*/ 4129014 w 4428242"/>
                  <a:gd name="connsiteY487" fmla="*/ 3253926 h 4346733"/>
                  <a:gd name="connsiteX488" fmla="*/ 4126548 w 4428242"/>
                  <a:gd name="connsiteY488" fmla="*/ 3277478 h 4346733"/>
                  <a:gd name="connsiteX489" fmla="*/ 4111886 w 4428242"/>
                  <a:gd name="connsiteY489" fmla="*/ 3297526 h 4346733"/>
                  <a:gd name="connsiteX490" fmla="*/ 4093005 w 4428242"/>
                  <a:gd name="connsiteY490" fmla="*/ 3305507 h 4346733"/>
                  <a:gd name="connsiteX491" fmla="*/ 4063224 w 4428242"/>
                  <a:gd name="connsiteY491" fmla="*/ 3325166 h 4346733"/>
                  <a:gd name="connsiteX492" fmla="*/ 4059591 w 4428242"/>
                  <a:gd name="connsiteY492" fmla="*/ 3346577 h 4346733"/>
                  <a:gd name="connsiteX493" fmla="*/ 4058293 w 4428242"/>
                  <a:gd name="connsiteY493" fmla="*/ 3368312 h 4346733"/>
                  <a:gd name="connsiteX494" fmla="*/ 4041229 w 4428242"/>
                  <a:gd name="connsiteY494" fmla="*/ 3387452 h 4346733"/>
                  <a:gd name="connsiteX495" fmla="*/ 4015471 w 4428242"/>
                  <a:gd name="connsiteY495" fmla="*/ 3409707 h 4346733"/>
                  <a:gd name="connsiteX496" fmla="*/ 3987248 w 4428242"/>
                  <a:gd name="connsiteY496" fmla="*/ 3444548 h 4346733"/>
                  <a:gd name="connsiteX497" fmla="*/ 3957856 w 4428242"/>
                  <a:gd name="connsiteY497" fmla="*/ 3475367 h 4346733"/>
                  <a:gd name="connsiteX498" fmla="*/ 3945074 w 4428242"/>
                  <a:gd name="connsiteY498" fmla="*/ 3491782 h 4346733"/>
                  <a:gd name="connsiteX499" fmla="*/ 3934629 w 4428242"/>
                  <a:gd name="connsiteY499" fmla="*/ 3518384 h 4346733"/>
                  <a:gd name="connsiteX500" fmla="*/ 3913801 w 4428242"/>
                  <a:gd name="connsiteY500" fmla="*/ 3522861 h 4346733"/>
                  <a:gd name="connsiteX501" fmla="*/ 3905107 w 4428242"/>
                  <a:gd name="connsiteY501" fmla="*/ 3531425 h 4346733"/>
                  <a:gd name="connsiteX502" fmla="*/ 3900955 w 4428242"/>
                  <a:gd name="connsiteY502" fmla="*/ 3542455 h 4346733"/>
                  <a:gd name="connsiteX503" fmla="*/ 3883891 w 4428242"/>
                  <a:gd name="connsiteY503" fmla="*/ 3581838 h 4346733"/>
                  <a:gd name="connsiteX504" fmla="*/ 3837825 w 4428242"/>
                  <a:gd name="connsiteY504" fmla="*/ 3638869 h 4346733"/>
                  <a:gd name="connsiteX505" fmla="*/ 3799026 w 4428242"/>
                  <a:gd name="connsiteY505" fmla="*/ 3676955 h 4346733"/>
                  <a:gd name="connsiteX506" fmla="*/ 3777615 w 4428242"/>
                  <a:gd name="connsiteY506" fmla="*/ 3694148 h 4346733"/>
                  <a:gd name="connsiteX507" fmla="*/ 3753998 w 4428242"/>
                  <a:gd name="connsiteY507" fmla="*/ 3723086 h 4346733"/>
                  <a:gd name="connsiteX508" fmla="*/ 3736025 w 4428242"/>
                  <a:gd name="connsiteY508" fmla="*/ 3740215 h 4346733"/>
                  <a:gd name="connsiteX509" fmla="*/ 3639806 w 4428242"/>
                  <a:gd name="connsiteY509" fmla="*/ 3818786 h 4346733"/>
                  <a:gd name="connsiteX510" fmla="*/ 3490772 w 4428242"/>
                  <a:gd name="connsiteY510" fmla="*/ 3935963 h 4346733"/>
                  <a:gd name="connsiteX511" fmla="*/ 3344334 w 4428242"/>
                  <a:gd name="connsiteY511" fmla="*/ 4036140 h 4346733"/>
                  <a:gd name="connsiteX512" fmla="*/ 3297814 w 4428242"/>
                  <a:gd name="connsiteY512" fmla="*/ 4059303 h 4346733"/>
                  <a:gd name="connsiteX513" fmla="*/ 3292040 w 4428242"/>
                  <a:gd name="connsiteY513" fmla="*/ 4061379 h 4346733"/>
                  <a:gd name="connsiteX514" fmla="*/ 3229948 w 4428242"/>
                  <a:gd name="connsiteY514" fmla="*/ 4095572 h 4346733"/>
                  <a:gd name="connsiteX515" fmla="*/ 3121076 w 4428242"/>
                  <a:gd name="connsiteY515" fmla="*/ 4148775 h 4346733"/>
                  <a:gd name="connsiteX516" fmla="*/ 2970551 w 4428242"/>
                  <a:gd name="connsiteY516" fmla="*/ 4215863 h 4346733"/>
                  <a:gd name="connsiteX517" fmla="*/ 2928637 w 4428242"/>
                  <a:gd name="connsiteY517" fmla="*/ 4226438 h 4346733"/>
                  <a:gd name="connsiteX518" fmla="*/ 2886529 w 4428242"/>
                  <a:gd name="connsiteY518" fmla="*/ 4243891 h 4346733"/>
                  <a:gd name="connsiteX519" fmla="*/ 2862004 w 4428242"/>
                  <a:gd name="connsiteY519" fmla="*/ 4256414 h 4346733"/>
                  <a:gd name="connsiteX520" fmla="*/ 2608446 w 4428242"/>
                  <a:gd name="connsiteY520" fmla="*/ 4320127 h 4346733"/>
                  <a:gd name="connsiteX521" fmla="*/ 2436704 w 4428242"/>
                  <a:gd name="connsiteY521" fmla="*/ 4346729 h 4346733"/>
                  <a:gd name="connsiteX522" fmla="*/ 2403355 w 4428242"/>
                  <a:gd name="connsiteY522" fmla="*/ 4346080 h 4346733"/>
                  <a:gd name="connsiteX523" fmla="*/ 2434238 w 4428242"/>
                  <a:gd name="connsiteY523" fmla="*/ 4264524 h 4346733"/>
                  <a:gd name="connsiteX524" fmla="*/ 2444230 w 4428242"/>
                  <a:gd name="connsiteY524" fmla="*/ 4261215 h 4346733"/>
                  <a:gd name="connsiteX525" fmla="*/ 2471870 w 4428242"/>
                  <a:gd name="connsiteY525" fmla="*/ 4266925 h 4346733"/>
                  <a:gd name="connsiteX526" fmla="*/ 2455000 w 4428242"/>
                  <a:gd name="connsiteY526" fmla="*/ 4253040 h 4346733"/>
                  <a:gd name="connsiteX527" fmla="*/ 2434368 w 4428242"/>
                  <a:gd name="connsiteY527" fmla="*/ 4241426 h 4346733"/>
                  <a:gd name="connsiteX528" fmla="*/ 2434303 w 4428242"/>
                  <a:gd name="connsiteY528" fmla="*/ 4264394 h 4346733"/>
                  <a:gd name="connsiteX529" fmla="*/ 2429112 w 4428242"/>
                  <a:gd name="connsiteY529" fmla="*/ 4261669 h 4346733"/>
                  <a:gd name="connsiteX530" fmla="*/ 2425739 w 4428242"/>
                  <a:gd name="connsiteY530" fmla="*/ 4263551 h 4346733"/>
                  <a:gd name="connsiteX531" fmla="*/ 2428723 w 4428242"/>
                  <a:gd name="connsiteY531" fmla="*/ 4263421 h 4346733"/>
                  <a:gd name="connsiteX532" fmla="*/ 2434238 w 4428242"/>
                  <a:gd name="connsiteY532" fmla="*/ 4264524 h 4346733"/>
                  <a:gd name="connsiteX533" fmla="*/ 2809774 w 4428242"/>
                  <a:gd name="connsiteY533" fmla="*/ 4252326 h 4346733"/>
                  <a:gd name="connsiteX534" fmla="*/ 2793488 w 4428242"/>
                  <a:gd name="connsiteY534" fmla="*/ 4235003 h 4346733"/>
                  <a:gd name="connsiteX535" fmla="*/ 2771753 w 4428242"/>
                  <a:gd name="connsiteY535" fmla="*/ 4243308 h 4346733"/>
                  <a:gd name="connsiteX536" fmla="*/ 2776814 w 4428242"/>
                  <a:gd name="connsiteY536" fmla="*/ 4255116 h 4346733"/>
                  <a:gd name="connsiteX537" fmla="*/ 2809774 w 4428242"/>
                  <a:gd name="connsiteY537" fmla="*/ 4252326 h 4346733"/>
                  <a:gd name="connsiteX538" fmla="*/ 2851558 w 4428242"/>
                  <a:gd name="connsiteY538" fmla="*/ 4231953 h 4346733"/>
                  <a:gd name="connsiteX539" fmla="*/ 2840398 w 4428242"/>
                  <a:gd name="connsiteY539" fmla="*/ 4225335 h 4346733"/>
                  <a:gd name="connsiteX540" fmla="*/ 2824502 w 4428242"/>
                  <a:gd name="connsiteY540" fmla="*/ 4244346 h 4346733"/>
                  <a:gd name="connsiteX541" fmla="*/ 2851558 w 4428242"/>
                  <a:gd name="connsiteY541" fmla="*/ 4231953 h 4346733"/>
                  <a:gd name="connsiteX542" fmla="*/ 2658080 w 4428242"/>
                  <a:gd name="connsiteY542" fmla="*/ 4262577 h 4346733"/>
                  <a:gd name="connsiteX543" fmla="*/ 2651397 w 4428242"/>
                  <a:gd name="connsiteY543" fmla="*/ 4277630 h 4346733"/>
                  <a:gd name="connsiteX544" fmla="*/ 2658145 w 4428242"/>
                  <a:gd name="connsiteY544" fmla="*/ 4288984 h 4346733"/>
                  <a:gd name="connsiteX545" fmla="*/ 2671770 w 4428242"/>
                  <a:gd name="connsiteY545" fmla="*/ 4286194 h 4346733"/>
                  <a:gd name="connsiteX546" fmla="*/ 2670408 w 4428242"/>
                  <a:gd name="connsiteY546" fmla="*/ 4273218 h 4346733"/>
                  <a:gd name="connsiteX547" fmla="*/ 2658080 w 4428242"/>
                  <a:gd name="connsiteY547" fmla="*/ 4262577 h 4346733"/>
                  <a:gd name="connsiteX548" fmla="*/ 2723741 w 4428242"/>
                  <a:gd name="connsiteY548" fmla="*/ 4197760 h 4346733"/>
                  <a:gd name="connsiteX549" fmla="*/ 2756571 w 4428242"/>
                  <a:gd name="connsiteY549" fmla="*/ 4182059 h 4346733"/>
                  <a:gd name="connsiteX550" fmla="*/ 2723741 w 4428242"/>
                  <a:gd name="connsiteY550" fmla="*/ 4197760 h 4346733"/>
                  <a:gd name="connsiteX551" fmla="*/ 2698566 w 4428242"/>
                  <a:gd name="connsiteY551" fmla="*/ 4270428 h 4346733"/>
                  <a:gd name="connsiteX552" fmla="*/ 2722313 w 4428242"/>
                  <a:gd name="connsiteY552" fmla="*/ 4266860 h 4346733"/>
                  <a:gd name="connsiteX553" fmla="*/ 2721664 w 4428242"/>
                  <a:gd name="connsiteY553" fmla="*/ 4264199 h 4346733"/>
                  <a:gd name="connsiteX554" fmla="*/ 2698566 w 4428242"/>
                  <a:gd name="connsiteY554" fmla="*/ 4270428 h 4346733"/>
                  <a:gd name="connsiteX555" fmla="*/ 2188531 w 4428242"/>
                  <a:gd name="connsiteY555" fmla="*/ 4274321 h 4346733"/>
                  <a:gd name="connsiteX556" fmla="*/ 2194370 w 4428242"/>
                  <a:gd name="connsiteY556" fmla="*/ 4270817 h 4346733"/>
                  <a:gd name="connsiteX557" fmla="*/ 2190737 w 4428242"/>
                  <a:gd name="connsiteY557" fmla="*/ 4260826 h 4346733"/>
                  <a:gd name="connsiteX558" fmla="*/ 2184638 w 4428242"/>
                  <a:gd name="connsiteY558" fmla="*/ 4264199 h 4346733"/>
                  <a:gd name="connsiteX559" fmla="*/ 2188531 w 4428242"/>
                  <a:gd name="connsiteY559" fmla="*/ 4274321 h 4346733"/>
                  <a:gd name="connsiteX560" fmla="*/ 2217209 w 4428242"/>
                  <a:gd name="connsiteY560" fmla="*/ 4255700 h 4346733"/>
                  <a:gd name="connsiteX561" fmla="*/ 2212926 w 4428242"/>
                  <a:gd name="connsiteY561" fmla="*/ 4264718 h 4346733"/>
                  <a:gd name="connsiteX562" fmla="*/ 2219999 w 4428242"/>
                  <a:gd name="connsiteY562" fmla="*/ 4271272 h 4346733"/>
                  <a:gd name="connsiteX563" fmla="*/ 2224605 w 4428242"/>
                  <a:gd name="connsiteY563" fmla="*/ 4264913 h 4346733"/>
                  <a:gd name="connsiteX564" fmla="*/ 2217209 w 4428242"/>
                  <a:gd name="connsiteY564" fmla="*/ 4255700 h 4346733"/>
                  <a:gd name="connsiteX565" fmla="*/ 2908848 w 4428242"/>
                  <a:gd name="connsiteY565" fmla="*/ 4211321 h 4346733"/>
                  <a:gd name="connsiteX566" fmla="*/ 2912676 w 4428242"/>
                  <a:gd name="connsiteY566" fmla="*/ 4214241 h 4346733"/>
                  <a:gd name="connsiteX567" fmla="*/ 2914168 w 4428242"/>
                  <a:gd name="connsiteY567" fmla="*/ 4211905 h 4346733"/>
                  <a:gd name="connsiteX568" fmla="*/ 2913260 w 4428242"/>
                  <a:gd name="connsiteY568" fmla="*/ 4209245 h 4346733"/>
                  <a:gd name="connsiteX569" fmla="*/ 2908848 w 4428242"/>
                  <a:gd name="connsiteY569" fmla="*/ 4211321 h 4346733"/>
                  <a:gd name="connsiteX570" fmla="*/ 2828070 w 4428242"/>
                  <a:gd name="connsiteY570" fmla="*/ 4164087 h 4346733"/>
                  <a:gd name="connsiteX571" fmla="*/ 2826578 w 4428242"/>
                  <a:gd name="connsiteY571" fmla="*/ 4159221 h 4346733"/>
                  <a:gd name="connsiteX572" fmla="*/ 2822101 w 4428242"/>
                  <a:gd name="connsiteY572" fmla="*/ 4161362 h 4346733"/>
                  <a:gd name="connsiteX573" fmla="*/ 2823269 w 4428242"/>
                  <a:gd name="connsiteY573" fmla="*/ 4165904 h 4346733"/>
                  <a:gd name="connsiteX574" fmla="*/ 2828070 w 4428242"/>
                  <a:gd name="connsiteY574" fmla="*/ 4164087 h 434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Lst>
                <a:rect l="l" t="t" r="r" b="b"/>
                <a:pathLst>
                  <a:path w="4428242" h="4346733">
                    <a:moveTo>
                      <a:pt x="2403355" y="4346080"/>
                    </a:moveTo>
                    <a:cubicBezTo>
                      <a:pt x="2417434" y="4335115"/>
                      <a:pt x="2429242" y="4336153"/>
                      <a:pt x="2440012" y="4334466"/>
                    </a:cubicBezTo>
                    <a:cubicBezTo>
                      <a:pt x="2447150" y="4333363"/>
                      <a:pt x="2454611" y="4334921"/>
                      <a:pt x="2461748" y="4333818"/>
                    </a:cubicBezTo>
                    <a:cubicBezTo>
                      <a:pt x="2467717" y="4332909"/>
                      <a:pt x="2475957" y="4331547"/>
                      <a:pt x="2478682" y="4327394"/>
                    </a:cubicBezTo>
                    <a:cubicBezTo>
                      <a:pt x="2490491" y="4309552"/>
                      <a:pt x="2509566" y="4310201"/>
                      <a:pt x="2527538" y="4305659"/>
                    </a:cubicBezTo>
                    <a:cubicBezTo>
                      <a:pt x="2531107" y="4308773"/>
                      <a:pt x="2534999" y="4312212"/>
                      <a:pt x="2538957" y="4315456"/>
                    </a:cubicBezTo>
                    <a:cubicBezTo>
                      <a:pt x="2549533" y="4324215"/>
                      <a:pt x="2560433" y="4325902"/>
                      <a:pt x="2573539" y="4319998"/>
                    </a:cubicBezTo>
                    <a:cubicBezTo>
                      <a:pt x="2584764" y="4314937"/>
                      <a:pt x="2597221" y="4312731"/>
                      <a:pt x="2608900" y="4308644"/>
                    </a:cubicBezTo>
                    <a:cubicBezTo>
                      <a:pt x="2619541" y="4304945"/>
                      <a:pt x="2630181" y="4300728"/>
                      <a:pt x="2633036" y="4286389"/>
                    </a:cubicBezTo>
                    <a:cubicBezTo>
                      <a:pt x="2623303" y="4279122"/>
                      <a:pt x="2608511" y="4279317"/>
                      <a:pt x="2603839" y="4265108"/>
                    </a:cubicBezTo>
                    <a:cubicBezTo>
                      <a:pt x="2602996" y="4262577"/>
                      <a:pt x="2592420" y="4261280"/>
                      <a:pt x="2587100" y="4262513"/>
                    </a:cubicBezTo>
                    <a:cubicBezTo>
                      <a:pt x="2574058" y="4265562"/>
                      <a:pt x="2565883" y="4274386"/>
                      <a:pt x="2562639" y="4287816"/>
                    </a:cubicBezTo>
                    <a:cubicBezTo>
                      <a:pt x="2562250" y="4289309"/>
                      <a:pt x="2557059" y="4291060"/>
                      <a:pt x="2554918" y="4290282"/>
                    </a:cubicBezTo>
                    <a:cubicBezTo>
                      <a:pt x="2553231" y="4289698"/>
                      <a:pt x="2551739" y="4285481"/>
                      <a:pt x="2551869" y="4283015"/>
                    </a:cubicBezTo>
                    <a:cubicBezTo>
                      <a:pt x="2552128" y="4278993"/>
                      <a:pt x="2552712" y="4274191"/>
                      <a:pt x="2555048" y="4271272"/>
                    </a:cubicBezTo>
                    <a:cubicBezTo>
                      <a:pt x="2569906" y="4252716"/>
                      <a:pt x="2587813" y="4239609"/>
                      <a:pt x="2613442" y="4243373"/>
                    </a:cubicBezTo>
                    <a:cubicBezTo>
                      <a:pt x="2618502" y="4244151"/>
                      <a:pt x="2623368" y="4246357"/>
                      <a:pt x="2628429" y="4247071"/>
                    </a:cubicBezTo>
                    <a:cubicBezTo>
                      <a:pt x="2640497" y="4248757"/>
                      <a:pt x="2651138" y="4245254"/>
                      <a:pt x="2659118" y="4235781"/>
                    </a:cubicBezTo>
                    <a:cubicBezTo>
                      <a:pt x="2665736" y="4227866"/>
                      <a:pt x="2672030" y="4219691"/>
                      <a:pt x="2677869" y="4211126"/>
                    </a:cubicBezTo>
                    <a:cubicBezTo>
                      <a:pt x="2679232" y="4209180"/>
                      <a:pt x="2679037" y="4204119"/>
                      <a:pt x="2677545" y="4202692"/>
                    </a:cubicBezTo>
                    <a:cubicBezTo>
                      <a:pt x="2674949" y="4200226"/>
                      <a:pt x="2670473" y="4198020"/>
                      <a:pt x="2667228" y="4198474"/>
                    </a:cubicBezTo>
                    <a:cubicBezTo>
                      <a:pt x="2662427" y="4199188"/>
                      <a:pt x="2657950" y="4202302"/>
                      <a:pt x="2654901" y="4203665"/>
                    </a:cubicBezTo>
                    <a:cubicBezTo>
                      <a:pt x="2641406" y="4202497"/>
                      <a:pt x="2643676" y="4181410"/>
                      <a:pt x="2626612" y="4185822"/>
                    </a:cubicBezTo>
                    <a:cubicBezTo>
                      <a:pt x="2626612" y="4192116"/>
                      <a:pt x="2626612" y="4197890"/>
                      <a:pt x="2626612" y="4202497"/>
                    </a:cubicBezTo>
                    <a:cubicBezTo>
                      <a:pt x="2624342" y="4205222"/>
                      <a:pt x="2623368" y="4207558"/>
                      <a:pt x="2621746" y="4208142"/>
                    </a:cubicBezTo>
                    <a:cubicBezTo>
                      <a:pt x="2609094" y="4212878"/>
                      <a:pt x="2596443" y="4217549"/>
                      <a:pt x="2583596" y="4221702"/>
                    </a:cubicBezTo>
                    <a:cubicBezTo>
                      <a:pt x="2564715" y="4227736"/>
                      <a:pt x="2545705" y="4233770"/>
                      <a:pt x="2526176" y="4223259"/>
                    </a:cubicBezTo>
                    <a:cubicBezTo>
                      <a:pt x="2517611" y="4229034"/>
                      <a:pt x="2510020" y="4234095"/>
                      <a:pt x="2501845" y="4239609"/>
                    </a:cubicBezTo>
                    <a:cubicBezTo>
                      <a:pt x="2499315" y="4238636"/>
                      <a:pt x="2496135" y="4238052"/>
                      <a:pt x="2493865" y="4236365"/>
                    </a:cubicBezTo>
                    <a:cubicBezTo>
                      <a:pt x="2488285" y="4232148"/>
                      <a:pt x="2483029" y="4227347"/>
                      <a:pt x="2478423" y="4223389"/>
                    </a:cubicBezTo>
                    <a:cubicBezTo>
                      <a:pt x="2467133" y="4227022"/>
                      <a:pt x="2467847" y="4234548"/>
                      <a:pt x="2469534" y="4241686"/>
                    </a:cubicBezTo>
                    <a:cubicBezTo>
                      <a:pt x="2471286" y="4249147"/>
                      <a:pt x="2475697" y="4255570"/>
                      <a:pt x="2483808" y="4256349"/>
                    </a:cubicBezTo>
                    <a:cubicBezTo>
                      <a:pt x="2495097" y="4257452"/>
                      <a:pt x="2506581" y="4256608"/>
                      <a:pt x="2517871" y="4257776"/>
                    </a:cubicBezTo>
                    <a:cubicBezTo>
                      <a:pt x="2521245" y="4258100"/>
                      <a:pt x="2526824" y="4262188"/>
                      <a:pt x="2526760" y="4264459"/>
                    </a:cubicBezTo>
                    <a:cubicBezTo>
                      <a:pt x="2526695" y="4269001"/>
                      <a:pt x="2524554" y="4274840"/>
                      <a:pt x="2521245" y="4277695"/>
                    </a:cubicBezTo>
                    <a:cubicBezTo>
                      <a:pt x="2517741" y="4280680"/>
                      <a:pt x="2511837" y="4281134"/>
                      <a:pt x="2506906" y="4282042"/>
                    </a:cubicBezTo>
                    <a:cubicBezTo>
                      <a:pt x="2494773" y="4284248"/>
                      <a:pt x="2482510" y="4286064"/>
                      <a:pt x="2470313" y="4288141"/>
                    </a:cubicBezTo>
                    <a:cubicBezTo>
                      <a:pt x="2466225" y="4288855"/>
                      <a:pt x="2461878" y="4291255"/>
                      <a:pt x="2458244" y="4290412"/>
                    </a:cubicBezTo>
                    <a:cubicBezTo>
                      <a:pt x="2437417" y="4285416"/>
                      <a:pt x="2417564" y="4294629"/>
                      <a:pt x="2397191" y="4293656"/>
                    </a:cubicBezTo>
                    <a:cubicBezTo>
                      <a:pt x="2389080" y="4293267"/>
                      <a:pt x="2380970" y="4290282"/>
                      <a:pt x="2373119" y="4287751"/>
                    </a:cubicBezTo>
                    <a:cubicBezTo>
                      <a:pt x="2357742" y="4282756"/>
                      <a:pt x="2344572" y="4285027"/>
                      <a:pt x="2333672" y="4297679"/>
                    </a:cubicBezTo>
                    <a:cubicBezTo>
                      <a:pt x="2331725" y="4299949"/>
                      <a:pt x="2328870" y="4301571"/>
                      <a:pt x="2325496" y="4304167"/>
                    </a:cubicBezTo>
                    <a:cubicBezTo>
                      <a:pt x="2320176" y="4302350"/>
                      <a:pt x="2314402" y="4300339"/>
                      <a:pt x="2307330" y="4297873"/>
                    </a:cubicBezTo>
                    <a:cubicBezTo>
                      <a:pt x="2291174" y="4312991"/>
                      <a:pt x="2272293" y="4310525"/>
                      <a:pt x="2252959" y="4302934"/>
                    </a:cubicBezTo>
                    <a:cubicBezTo>
                      <a:pt x="2245238" y="4299884"/>
                      <a:pt x="2237452" y="4296965"/>
                      <a:pt x="2229666" y="4294175"/>
                    </a:cubicBezTo>
                    <a:cubicBezTo>
                      <a:pt x="2217468" y="4289828"/>
                      <a:pt x="2205205" y="4289114"/>
                      <a:pt x="2193592" y="4295862"/>
                    </a:cubicBezTo>
                    <a:cubicBezTo>
                      <a:pt x="2185092" y="4300793"/>
                      <a:pt x="2176528" y="4300728"/>
                      <a:pt x="2166796" y="4300079"/>
                    </a:cubicBezTo>
                    <a:cubicBezTo>
                      <a:pt x="2115085" y="4296381"/>
                      <a:pt x="2063309" y="4294045"/>
                      <a:pt x="2011534" y="4290801"/>
                    </a:cubicBezTo>
                    <a:cubicBezTo>
                      <a:pt x="1988825" y="4289373"/>
                      <a:pt x="1966116" y="4286973"/>
                      <a:pt x="1943473" y="4284767"/>
                    </a:cubicBezTo>
                    <a:cubicBezTo>
                      <a:pt x="1941981" y="4284637"/>
                      <a:pt x="1940748" y="4282626"/>
                      <a:pt x="1938152" y="4280485"/>
                    </a:cubicBezTo>
                    <a:cubicBezTo>
                      <a:pt x="1947560" y="4277500"/>
                      <a:pt x="1956125" y="4274970"/>
                      <a:pt x="1964494" y="4271855"/>
                    </a:cubicBezTo>
                    <a:cubicBezTo>
                      <a:pt x="1965857" y="4271337"/>
                      <a:pt x="1967479" y="4268092"/>
                      <a:pt x="1967025" y="4266860"/>
                    </a:cubicBezTo>
                    <a:cubicBezTo>
                      <a:pt x="1966051" y="4264329"/>
                      <a:pt x="1964040" y="4261020"/>
                      <a:pt x="1961834" y="4260436"/>
                    </a:cubicBezTo>
                    <a:cubicBezTo>
                      <a:pt x="1958071" y="4259398"/>
                      <a:pt x="1953529" y="4259333"/>
                      <a:pt x="1949701" y="4260372"/>
                    </a:cubicBezTo>
                    <a:cubicBezTo>
                      <a:pt x="1941656" y="4262448"/>
                      <a:pt x="1934065" y="4264654"/>
                      <a:pt x="1925371" y="4262772"/>
                    </a:cubicBezTo>
                    <a:cubicBezTo>
                      <a:pt x="1921218" y="4261864"/>
                      <a:pt x="1914990" y="4264005"/>
                      <a:pt x="1911551" y="4266925"/>
                    </a:cubicBezTo>
                    <a:cubicBezTo>
                      <a:pt x="1896368" y="4280030"/>
                      <a:pt x="1879240" y="4279187"/>
                      <a:pt x="1861527" y="4275489"/>
                    </a:cubicBezTo>
                    <a:cubicBezTo>
                      <a:pt x="1840181" y="4271012"/>
                      <a:pt x="1819094" y="4264783"/>
                      <a:pt x="1797618" y="4262188"/>
                    </a:cubicBezTo>
                    <a:cubicBezTo>
                      <a:pt x="1779906" y="4260047"/>
                      <a:pt x="1762842" y="4258814"/>
                      <a:pt x="1747724" y="4247914"/>
                    </a:cubicBezTo>
                    <a:cubicBezTo>
                      <a:pt x="1741820" y="4243632"/>
                      <a:pt x="1734034" y="4242399"/>
                      <a:pt x="1726897" y="4245903"/>
                    </a:cubicBezTo>
                    <a:cubicBezTo>
                      <a:pt x="1714181" y="4252196"/>
                      <a:pt x="1702307" y="4248498"/>
                      <a:pt x="1691277" y="4242269"/>
                    </a:cubicBezTo>
                    <a:cubicBezTo>
                      <a:pt x="1677847" y="4234613"/>
                      <a:pt x="1665195" y="4225660"/>
                      <a:pt x="1650596" y="4216187"/>
                    </a:cubicBezTo>
                    <a:cubicBezTo>
                      <a:pt x="1645536" y="4217290"/>
                      <a:pt x="1638593" y="4218782"/>
                      <a:pt x="1633792" y="4219820"/>
                    </a:cubicBezTo>
                    <a:cubicBezTo>
                      <a:pt x="1616015" y="4209828"/>
                      <a:pt x="1600183" y="4200485"/>
                      <a:pt x="1583963" y="4192051"/>
                    </a:cubicBezTo>
                    <a:cubicBezTo>
                      <a:pt x="1579746" y="4189845"/>
                      <a:pt x="1574166" y="4189780"/>
                      <a:pt x="1569235" y="4189650"/>
                    </a:cubicBezTo>
                    <a:cubicBezTo>
                      <a:pt x="1566315" y="4189585"/>
                      <a:pt x="1563006" y="4190818"/>
                      <a:pt x="1560346" y="4192311"/>
                    </a:cubicBezTo>
                    <a:cubicBezTo>
                      <a:pt x="1547694" y="4199577"/>
                      <a:pt x="1539714" y="4184070"/>
                      <a:pt x="1528424" y="4186017"/>
                    </a:cubicBezTo>
                    <a:cubicBezTo>
                      <a:pt x="1517719" y="4187834"/>
                      <a:pt x="1507532" y="4196203"/>
                      <a:pt x="1496438" y="4185757"/>
                    </a:cubicBezTo>
                    <a:cubicBezTo>
                      <a:pt x="1493453" y="4182968"/>
                      <a:pt x="1486835" y="4183746"/>
                      <a:pt x="1481904" y="4183357"/>
                    </a:cubicBezTo>
                    <a:cubicBezTo>
                      <a:pt x="1473664" y="4182773"/>
                      <a:pt x="1465294" y="4183162"/>
                      <a:pt x="1457184" y="4181994"/>
                    </a:cubicBezTo>
                    <a:cubicBezTo>
                      <a:pt x="1451020" y="4181086"/>
                      <a:pt x="1444532" y="4178296"/>
                      <a:pt x="1443234" y="4171289"/>
                    </a:cubicBezTo>
                    <a:cubicBezTo>
                      <a:pt x="1440964" y="4158507"/>
                      <a:pt x="1431231" y="4155458"/>
                      <a:pt x="1420980" y="4152732"/>
                    </a:cubicBezTo>
                    <a:cubicBezTo>
                      <a:pt x="1400867" y="4147412"/>
                      <a:pt x="1382311" y="4139691"/>
                      <a:pt x="1364209" y="4128532"/>
                    </a:cubicBezTo>
                    <a:cubicBezTo>
                      <a:pt x="1347923" y="4118475"/>
                      <a:pt x="1327680" y="4114842"/>
                      <a:pt x="1311784" y="4109262"/>
                    </a:cubicBezTo>
                    <a:cubicBezTo>
                      <a:pt x="1307567" y="4110819"/>
                      <a:pt x="1306464" y="4111078"/>
                      <a:pt x="1305620" y="4111598"/>
                    </a:cubicBezTo>
                    <a:cubicBezTo>
                      <a:pt x="1300754" y="4114647"/>
                      <a:pt x="1299197" y="4122952"/>
                      <a:pt x="1291152" y="4120811"/>
                    </a:cubicBezTo>
                    <a:cubicBezTo>
                      <a:pt x="1282198" y="4118410"/>
                      <a:pt x="1282068" y="4111727"/>
                      <a:pt x="1281679" y="4103812"/>
                    </a:cubicBezTo>
                    <a:cubicBezTo>
                      <a:pt x="1281419" y="4098232"/>
                      <a:pt x="1278046" y="4092003"/>
                      <a:pt x="1274282" y="4087656"/>
                    </a:cubicBezTo>
                    <a:cubicBezTo>
                      <a:pt x="1267275" y="4079546"/>
                      <a:pt x="1259230" y="4080584"/>
                      <a:pt x="1250925" y="4089213"/>
                    </a:cubicBezTo>
                    <a:cubicBezTo>
                      <a:pt x="1248460" y="4091808"/>
                      <a:pt x="1245929" y="4094339"/>
                      <a:pt x="1242880" y="4097453"/>
                    </a:cubicBezTo>
                    <a:cubicBezTo>
                      <a:pt x="1231720" y="4072604"/>
                      <a:pt x="1231785" y="4072539"/>
                      <a:pt x="1207843" y="4059303"/>
                    </a:cubicBezTo>
                    <a:cubicBezTo>
                      <a:pt x="1183318" y="4045742"/>
                      <a:pt x="1159312" y="4031079"/>
                      <a:pt x="1133943" y="4019336"/>
                    </a:cubicBezTo>
                    <a:cubicBezTo>
                      <a:pt x="1113441" y="4009863"/>
                      <a:pt x="1092873" y="4001493"/>
                      <a:pt x="1075160" y="3986700"/>
                    </a:cubicBezTo>
                    <a:cubicBezTo>
                      <a:pt x="1067439" y="3980277"/>
                      <a:pt x="1056669" y="3977617"/>
                      <a:pt x="1047391" y="3972945"/>
                    </a:cubicBezTo>
                    <a:cubicBezTo>
                      <a:pt x="1035323" y="3966911"/>
                      <a:pt x="1022801" y="3961591"/>
                      <a:pt x="1011641" y="3954194"/>
                    </a:cubicBezTo>
                    <a:cubicBezTo>
                      <a:pt x="1003206" y="3948615"/>
                      <a:pt x="996069" y="3940699"/>
                      <a:pt x="989451" y="3932913"/>
                    </a:cubicBezTo>
                    <a:cubicBezTo>
                      <a:pt x="984001" y="3926555"/>
                      <a:pt x="987505" y="3918315"/>
                      <a:pt x="995745" y="3915979"/>
                    </a:cubicBezTo>
                    <a:cubicBezTo>
                      <a:pt x="999703" y="3914876"/>
                      <a:pt x="1003855" y="3913903"/>
                      <a:pt x="1007878" y="3913968"/>
                    </a:cubicBezTo>
                    <a:cubicBezTo>
                      <a:pt x="1017091" y="3914163"/>
                      <a:pt x="1026304" y="3915136"/>
                      <a:pt x="1037075" y="3915849"/>
                    </a:cubicBezTo>
                    <a:cubicBezTo>
                      <a:pt x="1039670" y="3924219"/>
                      <a:pt x="1042265" y="3932654"/>
                      <a:pt x="1045509" y="3943100"/>
                    </a:cubicBezTo>
                    <a:cubicBezTo>
                      <a:pt x="1054268" y="3939142"/>
                      <a:pt x="1061405" y="3935898"/>
                      <a:pt x="1070748" y="3931616"/>
                    </a:cubicBezTo>
                    <a:cubicBezTo>
                      <a:pt x="1079313" y="3936806"/>
                      <a:pt x="1088656" y="3943035"/>
                      <a:pt x="1098583" y="3948290"/>
                    </a:cubicBezTo>
                    <a:cubicBezTo>
                      <a:pt x="1107601" y="3953027"/>
                      <a:pt x="1117269" y="3960228"/>
                      <a:pt x="1126547" y="3960099"/>
                    </a:cubicBezTo>
                    <a:cubicBezTo>
                      <a:pt x="1142637" y="3959904"/>
                      <a:pt x="1154251" y="3967041"/>
                      <a:pt x="1166189" y="3975281"/>
                    </a:cubicBezTo>
                    <a:cubicBezTo>
                      <a:pt x="1211542" y="4006554"/>
                      <a:pt x="1257738" y="4036270"/>
                      <a:pt x="1308994" y="4057292"/>
                    </a:cubicBezTo>
                    <a:cubicBezTo>
                      <a:pt x="1316650" y="4060471"/>
                      <a:pt x="1324436" y="4063391"/>
                      <a:pt x="1332222" y="4066245"/>
                    </a:cubicBezTo>
                    <a:cubicBezTo>
                      <a:pt x="1340072" y="4069100"/>
                      <a:pt x="1347728" y="4071306"/>
                      <a:pt x="1356293" y="4067738"/>
                    </a:cubicBezTo>
                    <a:cubicBezTo>
                      <a:pt x="1367128" y="4063261"/>
                      <a:pt x="1377834" y="4066764"/>
                      <a:pt x="1384711" y="4074809"/>
                    </a:cubicBezTo>
                    <a:cubicBezTo>
                      <a:pt x="1392951" y="4084347"/>
                      <a:pt x="1403657" y="4086878"/>
                      <a:pt x="1414362" y="4090511"/>
                    </a:cubicBezTo>
                    <a:cubicBezTo>
                      <a:pt x="1422213" y="4093171"/>
                      <a:pt x="1430323" y="4095312"/>
                      <a:pt x="1437784" y="4098816"/>
                    </a:cubicBezTo>
                    <a:cubicBezTo>
                      <a:pt x="1455497" y="4107121"/>
                      <a:pt x="1472172" y="4120357"/>
                      <a:pt x="1490663" y="4123536"/>
                    </a:cubicBezTo>
                    <a:cubicBezTo>
                      <a:pt x="1509219" y="4126715"/>
                      <a:pt x="1526737" y="4132100"/>
                      <a:pt x="1544515" y="4137226"/>
                    </a:cubicBezTo>
                    <a:cubicBezTo>
                      <a:pt x="1553468" y="4139821"/>
                      <a:pt x="1562228" y="4143519"/>
                      <a:pt x="1571570" y="4139107"/>
                    </a:cubicBezTo>
                    <a:cubicBezTo>
                      <a:pt x="1574880" y="4132619"/>
                      <a:pt x="1570597" y="4128921"/>
                      <a:pt x="1566056" y="4126910"/>
                    </a:cubicBezTo>
                    <a:cubicBezTo>
                      <a:pt x="1538611" y="4114712"/>
                      <a:pt x="1511295" y="4101995"/>
                      <a:pt x="1483267" y="4091355"/>
                    </a:cubicBezTo>
                    <a:cubicBezTo>
                      <a:pt x="1454199" y="4080325"/>
                      <a:pt x="1424224" y="4071565"/>
                      <a:pt x="1394768" y="4061574"/>
                    </a:cubicBezTo>
                    <a:cubicBezTo>
                      <a:pt x="1390291" y="4060082"/>
                      <a:pt x="1386398" y="4056967"/>
                      <a:pt x="1383024" y="4055085"/>
                    </a:cubicBezTo>
                    <a:cubicBezTo>
                      <a:pt x="1383349" y="4046845"/>
                      <a:pt x="1388474" y="4046651"/>
                      <a:pt x="1391978" y="4047170"/>
                    </a:cubicBezTo>
                    <a:cubicBezTo>
                      <a:pt x="1400088" y="4048338"/>
                      <a:pt x="1408133" y="4050414"/>
                      <a:pt x="1415919" y="4052879"/>
                    </a:cubicBezTo>
                    <a:cubicBezTo>
                      <a:pt x="1424808" y="4055670"/>
                      <a:pt x="1433243" y="4060082"/>
                      <a:pt x="1442196" y="4062417"/>
                    </a:cubicBezTo>
                    <a:cubicBezTo>
                      <a:pt x="1453096" y="4065337"/>
                      <a:pt x="1463542" y="4065207"/>
                      <a:pt x="1464451" y="4047494"/>
                    </a:cubicBezTo>
                    <a:cubicBezTo>
                      <a:pt x="1480476" y="4053269"/>
                      <a:pt x="1494296" y="4057421"/>
                      <a:pt x="1507338" y="4063196"/>
                    </a:cubicBezTo>
                    <a:cubicBezTo>
                      <a:pt x="1512463" y="4065466"/>
                      <a:pt x="1516810" y="4070722"/>
                      <a:pt x="1520184" y="4075523"/>
                    </a:cubicBezTo>
                    <a:cubicBezTo>
                      <a:pt x="1523623" y="4080390"/>
                      <a:pt x="1527191" y="4081947"/>
                      <a:pt x="1533031" y="4081622"/>
                    </a:cubicBezTo>
                    <a:cubicBezTo>
                      <a:pt x="1539000" y="4081298"/>
                      <a:pt x="1545423" y="4081687"/>
                      <a:pt x="1551003" y="4083634"/>
                    </a:cubicBezTo>
                    <a:cubicBezTo>
                      <a:pt x="1564498" y="4088435"/>
                      <a:pt x="1577475" y="4094534"/>
                      <a:pt x="1590905" y="4099529"/>
                    </a:cubicBezTo>
                    <a:cubicBezTo>
                      <a:pt x="1594474" y="4100892"/>
                      <a:pt x="1599210" y="4101346"/>
                      <a:pt x="1602779" y="4100243"/>
                    </a:cubicBezTo>
                    <a:cubicBezTo>
                      <a:pt x="1614457" y="4096675"/>
                      <a:pt x="1625293" y="4099400"/>
                      <a:pt x="1636258" y="4103033"/>
                    </a:cubicBezTo>
                    <a:cubicBezTo>
                      <a:pt x="1656890" y="4109781"/>
                      <a:pt x="1677977" y="4115101"/>
                      <a:pt x="1697117" y="4126390"/>
                    </a:cubicBezTo>
                    <a:cubicBezTo>
                      <a:pt x="1705616" y="4131386"/>
                      <a:pt x="1716581" y="4132424"/>
                      <a:pt x="1726508" y="4134890"/>
                    </a:cubicBezTo>
                    <a:cubicBezTo>
                      <a:pt x="1729428" y="4135604"/>
                      <a:pt x="1733645" y="4133917"/>
                      <a:pt x="1735592" y="4135409"/>
                    </a:cubicBezTo>
                    <a:cubicBezTo>
                      <a:pt x="1752331" y="4148710"/>
                      <a:pt x="1770303" y="4144557"/>
                      <a:pt x="1788859" y="4140859"/>
                    </a:cubicBezTo>
                    <a:cubicBezTo>
                      <a:pt x="1794374" y="4139756"/>
                      <a:pt x="1801382" y="4141767"/>
                      <a:pt x="1806702" y="4144493"/>
                    </a:cubicBezTo>
                    <a:cubicBezTo>
                      <a:pt x="1840051" y="4161492"/>
                      <a:pt x="1876385" y="4163438"/>
                      <a:pt x="1912589" y="4166552"/>
                    </a:cubicBezTo>
                    <a:cubicBezTo>
                      <a:pt x="1932183" y="4168239"/>
                      <a:pt x="1951713" y="4170770"/>
                      <a:pt x="1971242" y="4172846"/>
                    </a:cubicBezTo>
                    <a:cubicBezTo>
                      <a:pt x="1991810" y="4175052"/>
                      <a:pt x="2012377" y="4178945"/>
                      <a:pt x="2033009" y="4179204"/>
                    </a:cubicBezTo>
                    <a:cubicBezTo>
                      <a:pt x="2082968" y="4179659"/>
                      <a:pt x="2132343" y="4182318"/>
                      <a:pt x="2181135" y="4194906"/>
                    </a:cubicBezTo>
                    <a:cubicBezTo>
                      <a:pt x="2194760" y="4198410"/>
                      <a:pt x="2210072" y="4196982"/>
                      <a:pt x="2224476" y="4195944"/>
                    </a:cubicBezTo>
                    <a:cubicBezTo>
                      <a:pt x="2267881" y="4192765"/>
                      <a:pt x="2311287" y="4189066"/>
                      <a:pt x="2354628" y="4184719"/>
                    </a:cubicBezTo>
                    <a:cubicBezTo>
                      <a:pt x="2450718" y="4175052"/>
                      <a:pt x="2545445" y="4156885"/>
                      <a:pt x="2639719" y="4136253"/>
                    </a:cubicBezTo>
                    <a:cubicBezTo>
                      <a:pt x="2652889" y="4133398"/>
                      <a:pt x="2665996" y="4130219"/>
                      <a:pt x="2679167" y="4127104"/>
                    </a:cubicBezTo>
                    <a:cubicBezTo>
                      <a:pt x="2693376" y="4123730"/>
                      <a:pt x="2706352" y="4119189"/>
                      <a:pt x="2717058" y="4107575"/>
                    </a:cubicBezTo>
                    <a:cubicBezTo>
                      <a:pt x="2723611" y="4100438"/>
                      <a:pt x="2734251" y="4096221"/>
                      <a:pt x="2743789" y="4092782"/>
                    </a:cubicBezTo>
                    <a:cubicBezTo>
                      <a:pt x="2754430" y="4088889"/>
                      <a:pt x="2765914" y="4087267"/>
                      <a:pt x="2777008" y="4084736"/>
                    </a:cubicBezTo>
                    <a:cubicBezTo>
                      <a:pt x="2794267" y="4080844"/>
                      <a:pt x="2810423" y="4074680"/>
                      <a:pt x="2826448" y="4066829"/>
                    </a:cubicBezTo>
                    <a:cubicBezTo>
                      <a:pt x="2865507" y="4047624"/>
                      <a:pt x="2905928" y="4031079"/>
                      <a:pt x="2945247" y="4012328"/>
                    </a:cubicBezTo>
                    <a:cubicBezTo>
                      <a:pt x="2974249" y="3998509"/>
                      <a:pt x="3002472" y="3983067"/>
                      <a:pt x="3031020" y="3968209"/>
                    </a:cubicBezTo>
                    <a:cubicBezTo>
                      <a:pt x="3036341" y="3965484"/>
                      <a:pt x="3041921" y="3962694"/>
                      <a:pt x="3043478" y="3953481"/>
                    </a:cubicBezTo>
                    <a:cubicBezTo>
                      <a:pt x="3038222" y="3954000"/>
                      <a:pt x="3034005" y="3953416"/>
                      <a:pt x="3030631" y="3954843"/>
                    </a:cubicBezTo>
                    <a:cubicBezTo>
                      <a:pt x="3021093" y="3958801"/>
                      <a:pt x="3011556" y="3963083"/>
                      <a:pt x="3002602" y="3968209"/>
                    </a:cubicBezTo>
                    <a:cubicBezTo>
                      <a:pt x="2978856" y="3981704"/>
                      <a:pt x="2954784" y="3993059"/>
                      <a:pt x="2926301" y="3991112"/>
                    </a:cubicBezTo>
                    <a:cubicBezTo>
                      <a:pt x="2918710" y="3990593"/>
                      <a:pt x="2910924" y="3993188"/>
                      <a:pt x="2899894" y="3994810"/>
                    </a:cubicBezTo>
                    <a:cubicBezTo>
                      <a:pt x="2907680" y="3980471"/>
                      <a:pt x="2918580" y="3977227"/>
                      <a:pt x="2929221" y="3974113"/>
                    </a:cubicBezTo>
                    <a:cubicBezTo>
                      <a:pt x="2941159" y="3970609"/>
                      <a:pt x="2953487" y="3968404"/>
                      <a:pt x="2965295" y="3964640"/>
                    </a:cubicBezTo>
                    <a:cubicBezTo>
                      <a:pt x="2983268" y="3958866"/>
                      <a:pt x="2994946" y="3945954"/>
                      <a:pt x="3001629" y="3928696"/>
                    </a:cubicBezTo>
                    <a:cubicBezTo>
                      <a:pt x="3003381" y="3924089"/>
                      <a:pt x="3003576" y="3918639"/>
                      <a:pt x="3003446" y="3913578"/>
                    </a:cubicBezTo>
                    <a:cubicBezTo>
                      <a:pt x="3003316" y="3907155"/>
                      <a:pt x="2995790" y="3901900"/>
                      <a:pt x="2990210" y="3904560"/>
                    </a:cubicBezTo>
                    <a:cubicBezTo>
                      <a:pt x="2980153" y="3909361"/>
                      <a:pt x="2970551" y="3915200"/>
                      <a:pt x="2960299" y="3920845"/>
                    </a:cubicBezTo>
                    <a:cubicBezTo>
                      <a:pt x="2955044" y="3919418"/>
                      <a:pt x="2950048" y="3914616"/>
                      <a:pt x="2954460" y="3910204"/>
                    </a:cubicBezTo>
                    <a:cubicBezTo>
                      <a:pt x="2972822" y="3891843"/>
                      <a:pt x="2994622" y="3878802"/>
                      <a:pt x="3022262" y="3870173"/>
                    </a:cubicBezTo>
                    <a:cubicBezTo>
                      <a:pt x="3021742" y="3881786"/>
                      <a:pt x="3020899" y="3890740"/>
                      <a:pt x="3021029" y="3899759"/>
                    </a:cubicBezTo>
                    <a:cubicBezTo>
                      <a:pt x="3021093" y="3906442"/>
                      <a:pt x="3024922" y="3911697"/>
                      <a:pt x="3030891" y="3914616"/>
                    </a:cubicBezTo>
                    <a:cubicBezTo>
                      <a:pt x="3037314" y="3917731"/>
                      <a:pt x="3042829" y="3914941"/>
                      <a:pt x="3047760" y="3910464"/>
                    </a:cubicBezTo>
                    <a:cubicBezTo>
                      <a:pt x="3058465" y="3900797"/>
                      <a:pt x="3058660" y="3897812"/>
                      <a:pt x="3049901" y="3877374"/>
                    </a:cubicBezTo>
                    <a:cubicBezTo>
                      <a:pt x="3051264" y="3874974"/>
                      <a:pt x="3052951" y="3872443"/>
                      <a:pt x="3054248" y="3869718"/>
                    </a:cubicBezTo>
                    <a:cubicBezTo>
                      <a:pt x="3067549" y="3841819"/>
                      <a:pt x="3094021" y="3829946"/>
                      <a:pt x="3118806" y="3815607"/>
                    </a:cubicBezTo>
                    <a:cubicBezTo>
                      <a:pt x="3136453" y="3805356"/>
                      <a:pt x="3156113" y="3798868"/>
                      <a:pt x="3171619" y="3784399"/>
                    </a:cubicBezTo>
                    <a:cubicBezTo>
                      <a:pt x="3178691" y="3777846"/>
                      <a:pt x="3190629" y="3776808"/>
                      <a:pt x="3198805" y="3771033"/>
                    </a:cubicBezTo>
                    <a:cubicBezTo>
                      <a:pt x="3206850" y="3765388"/>
                      <a:pt x="3208926" y="3752607"/>
                      <a:pt x="3222227" y="3750790"/>
                    </a:cubicBezTo>
                    <a:cubicBezTo>
                      <a:pt x="3223006" y="3753256"/>
                      <a:pt x="3224174" y="3755786"/>
                      <a:pt x="3224563" y="3758446"/>
                    </a:cubicBezTo>
                    <a:cubicBezTo>
                      <a:pt x="3226509" y="3771033"/>
                      <a:pt x="3233257" y="3774731"/>
                      <a:pt x="3242665" y="3768892"/>
                    </a:cubicBezTo>
                    <a:cubicBezTo>
                      <a:pt x="3251488" y="3763377"/>
                      <a:pt x="3254084" y="3754553"/>
                      <a:pt x="3256809" y="3745600"/>
                    </a:cubicBezTo>
                    <a:cubicBezTo>
                      <a:pt x="3259794" y="3735738"/>
                      <a:pt x="3261740" y="3725421"/>
                      <a:pt x="3265698" y="3715949"/>
                    </a:cubicBezTo>
                    <a:cubicBezTo>
                      <a:pt x="3267385" y="3711796"/>
                      <a:pt x="3274197" y="3705762"/>
                      <a:pt x="3276468" y="3706606"/>
                    </a:cubicBezTo>
                    <a:cubicBezTo>
                      <a:pt x="3289055" y="3711147"/>
                      <a:pt x="3295089" y="3700701"/>
                      <a:pt x="3304108" y="3697068"/>
                    </a:cubicBezTo>
                    <a:cubicBezTo>
                      <a:pt x="3312542" y="3693629"/>
                      <a:pt x="3322145" y="3692916"/>
                      <a:pt x="3331293" y="3691294"/>
                    </a:cubicBezTo>
                    <a:cubicBezTo>
                      <a:pt x="3348292" y="3688309"/>
                      <a:pt x="3350174" y="3685844"/>
                      <a:pt x="3350174" y="3666314"/>
                    </a:cubicBezTo>
                    <a:cubicBezTo>
                      <a:pt x="3350174" y="3663394"/>
                      <a:pt x="3350758" y="3660410"/>
                      <a:pt x="3351017" y="3657815"/>
                    </a:cubicBezTo>
                    <a:cubicBezTo>
                      <a:pt x="3370092" y="3651002"/>
                      <a:pt x="3388389" y="3644449"/>
                      <a:pt x="3408502" y="3637247"/>
                    </a:cubicBezTo>
                    <a:cubicBezTo>
                      <a:pt x="3407075" y="3630045"/>
                      <a:pt x="3405907" y="3624336"/>
                      <a:pt x="3404480" y="3617004"/>
                    </a:cubicBezTo>
                    <a:cubicBezTo>
                      <a:pt x="3415575" y="3608375"/>
                      <a:pt x="3430173" y="3601822"/>
                      <a:pt x="3434974" y="3585406"/>
                    </a:cubicBezTo>
                    <a:cubicBezTo>
                      <a:pt x="3436726" y="3579437"/>
                      <a:pt x="3443474" y="3576907"/>
                      <a:pt x="3450351" y="3576972"/>
                    </a:cubicBezTo>
                    <a:cubicBezTo>
                      <a:pt x="3454309" y="3577037"/>
                      <a:pt x="3458267" y="3576193"/>
                      <a:pt x="3462873" y="3575739"/>
                    </a:cubicBezTo>
                    <a:cubicBezTo>
                      <a:pt x="3464755" y="3567953"/>
                      <a:pt x="3466442" y="3561141"/>
                      <a:pt x="3468583" y="3552382"/>
                    </a:cubicBezTo>
                    <a:cubicBezTo>
                      <a:pt x="3476888" y="3554782"/>
                      <a:pt x="3484349" y="3556924"/>
                      <a:pt x="3493887" y="3559649"/>
                    </a:cubicBezTo>
                    <a:cubicBezTo>
                      <a:pt x="3493368" y="3550760"/>
                      <a:pt x="3492914" y="3542844"/>
                      <a:pt x="3492459" y="3534734"/>
                    </a:cubicBezTo>
                    <a:cubicBezTo>
                      <a:pt x="3493433" y="3533112"/>
                      <a:pt x="3494016" y="3530711"/>
                      <a:pt x="3495574" y="3529673"/>
                    </a:cubicBezTo>
                    <a:cubicBezTo>
                      <a:pt x="3528599" y="3507289"/>
                      <a:pt x="3554486" y="3477508"/>
                      <a:pt x="3580115" y="3447533"/>
                    </a:cubicBezTo>
                    <a:cubicBezTo>
                      <a:pt x="3594324" y="3430923"/>
                      <a:pt x="3609441" y="3415352"/>
                      <a:pt x="3627673" y="3402959"/>
                    </a:cubicBezTo>
                    <a:cubicBezTo>
                      <a:pt x="3631955" y="3400039"/>
                      <a:pt x="3637081" y="3397120"/>
                      <a:pt x="3639287" y="3392838"/>
                    </a:cubicBezTo>
                    <a:cubicBezTo>
                      <a:pt x="3647851" y="3376423"/>
                      <a:pt x="3659984" y="3362603"/>
                      <a:pt x="3670041" y="3347355"/>
                    </a:cubicBezTo>
                    <a:cubicBezTo>
                      <a:pt x="3677178" y="3336520"/>
                      <a:pt x="3684315" y="3330486"/>
                      <a:pt x="3697032" y="3330356"/>
                    </a:cubicBezTo>
                    <a:cubicBezTo>
                      <a:pt x="3700989" y="3330291"/>
                      <a:pt x="3705012" y="3329059"/>
                      <a:pt x="3710916" y="3328021"/>
                    </a:cubicBezTo>
                    <a:cubicBezTo>
                      <a:pt x="3710202" y="3322441"/>
                      <a:pt x="3709229" y="3317769"/>
                      <a:pt x="3709165" y="3313098"/>
                    </a:cubicBezTo>
                    <a:cubicBezTo>
                      <a:pt x="3709100" y="3307129"/>
                      <a:pt x="3708775" y="3300900"/>
                      <a:pt x="3710332" y="3295256"/>
                    </a:cubicBezTo>
                    <a:cubicBezTo>
                      <a:pt x="3712214" y="3288313"/>
                      <a:pt x="3719870" y="3286496"/>
                      <a:pt x="3725255" y="3291168"/>
                    </a:cubicBezTo>
                    <a:cubicBezTo>
                      <a:pt x="3729083" y="3294542"/>
                      <a:pt x="3732068" y="3298954"/>
                      <a:pt x="3735831" y="3302392"/>
                    </a:cubicBezTo>
                    <a:cubicBezTo>
                      <a:pt x="3736934" y="3303431"/>
                      <a:pt x="3739853" y="3303366"/>
                      <a:pt x="3741476" y="3302652"/>
                    </a:cubicBezTo>
                    <a:cubicBezTo>
                      <a:pt x="3743163" y="3301938"/>
                      <a:pt x="3745109" y="3299927"/>
                      <a:pt x="3745304" y="3298305"/>
                    </a:cubicBezTo>
                    <a:cubicBezTo>
                      <a:pt x="3745693" y="3295320"/>
                      <a:pt x="3745433" y="3292011"/>
                      <a:pt x="3744525" y="3289157"/>
                    </a:cubicBezTo>
                    <a:cubicBezTo>
                      <a:pt x="3740438" y="3276310"/>
                      <a:pt x="3743876" y="3264566"/>
                      <a:pt x="3749326" y="3253082"/>
                    </a:cubicBezTo>
                    <a:cubicBezTo>
                      <a:pt x="3749781" y="3252174"/>
                      <a:pt x="3750299" y="3251201"/>
                      <a:pt x="3750559" y="3250228"/>
                    </a:cubicBezTo>
                    <a:cubicBezTo>
                      <a:pt x="3758669" y="3217268"/>
                      <a:pt x="3782286" y="3195402"/>
                      <a:pt x="3805773" y="3173537"/>
                    </a:cubicBezTo>
                    <a:cubicBezTo>
                      <a:pt x="3808693" y="3170877"/>
                      <a:pt x="3812780" y="3169255"/>
                      <a:pt x="3816544" y="3167763"/>
                    </a:cubicBezTo>
                    <a:cubicBezTo>
                      <a:pt x="3822059" y="3165557"/>
                      <a:pt x="3824784" y="3161729"/>
                      <a:pt x="3824265" y="3155889"/>
                    </a:cubicBezTo>
                    <a:cubicBezTo>
                      <a:pt x="3823746" y="3150245"/>
                      <a:pt x="3826146" y="3146482"/>
                      <a:pt x="3830364" y="3142654"/>
                    </a:cubicBezTo>
                    <a:cubicBezTo>
                      <a:pt x="3842237" y="3131883"/>
                      <a:pt x="3842042" y="3131624"/>
                      <a:pt x="3840485" y="3112159"/>
                    </a:cubicBezTo>
                    <a:cubicBezTo>
                      <a:pt x="3847428" y="3109758"/>
                      <a:pt x="3854954" y="3107423"/>
                      <a:pt x="3862285" y="3104568"/>
                    </a:cubicBezTo>
                    <a:cubicBezTo>
                      <a:pt x="3870785" y="3101259"/>
                      <a:pt x="3876624" y="3095095"/>
                      <a:pt x="3875002" y="3085558"/>
                    </a:cubicBezTo>
                    <a:cubicBezTo>
                      <a:pt x="3871044" y="3062135"/>
                      <a:pt x="3882723" y="3045850"/>
                      <a:pt x="3898165" y="3030797"/>
                    </a:cubicBezTo>
                    <a:cubicBezTo>
                      <a:pt x="3905626" y="3023596"/>
                      <a:pt x="3912439" y="3015810"/>
                      <a:pt x="3919576" y="3008219"/>
                    </a:cubicBezTo>
                    <a:cubicBezTo>
                      <a:pt x="3933071" y="2993880"/>
                      <a:pt x="3942090" y="2978178"/>
                      <a:pt x="3933720" y="2959363"/>
                    </a:cubicBezTo>
                    <a:cubicBezTo>
                      <a:pt x="3938132" y="2948073"/>
                      <a:pt x="3950849" y="2944440"/>
                      <a:pt x="3950070" y="2931658"/>
                    </a:cubicBezTo>
                    <a:cubicBezTo>
                      <a:pt x="3949876" y="2928414"/>
                      <a:pt x="3955910" y="2924002"/>
                      <a:pt x="3959932" y="2921472"/>
                    </a:cubicBezTo>
                    <a:cubicBezTo>
                      <a:pt x="3975893" y="2911415"/>
                      <a:pt x="3975958" y="2911610"/>
                      <a:pt x="3969081" y="2892664"/>
                    </a:cubicBezTo>
                    <a:cubicBezTo>
                      <a:pt x="3968042" y="2889874"/>
                      <a:pt x="3967848" y="2886760"/>
                      <a:pt x="3967394" y="2884424"/>
                    </a:cubicBezTo>
                    <a:cubicBezTo>
                      <a:pt x="3971416" y="2872746"/>
                      <a:pt x="3981862" y="2869112"/>
                      <a:pt x="3989713" y="2862559"/>
                    </a:cubicBezTo>
                    <a:cubicBezTo>
                      <a:pt x="3993671" y="2859250"/>
                      <a:pt x="3999900" y="2855876"/>
                      <a:pt x="4000418" y="2851918"/>
                    </a:cubicBezTo>
                    <a:cubicBezTo>
                      <a:pt x="4002170" y="2838423"/>
                      <a:pt x="4007815" y="2826679"/>
                      <a:pt x="4013654" y="2814806"/>
                    </a:cubicBezTo>
                    <a:cubicBezTo>
                      <a:pt x="4008269" y="2800013"/>
                      <a:pt x="4018196" y="2792033"/>
                      <a:pt x="4027215" y="2783338"/>
                    </a:cubicBezTo>
                    <a:cubicBezTo>
                      <a:pt x="4037401" y="2773541"/>
                      <a:pt x="4044863" y="2762576"/>
                      <a:pt x="4037790" y="2747524"/>
                    </a:cubicBezTo>
                    <a:cubicBezTo>
                      <a:pt x="4042786" y="2729487"/>
                      <a:pt x="4036428" y="2708659"/>
                      <a:pt x="4054595" y="2693737"/>
                    </a:cubicBezTo>
                    <a:cubicBezTo>
                      <a:pt x="4062835" y="2686924"/>
                      <a:pt x="4066858" y="2674791"/>
                      <a:pt x="4072437" y="2664864"/>
                    </a:cubicBezTo>
                    <a:cubicBezTo>
                      <a:pt x="4073865" y="2662334"/>
                      <a:pt x="4074773" y="2658765"/>
                      <a:pt x="4074254" y="2655976"/>
                    </a:cubicBezTo>
                    <a:cubicBezTo>
                      <a:pt x="4068090" y="2624184"/>
                      <a:pt x="4079509" y="2596803"/>
                      <a:pt x="4096249" y="2570721"/>
                    </a:cubicBezTo>
                    <a:cubicBezTo>
                      <a:pt x="4094173" y="2563390"/>
                      <a:pt x="4091772" y="2556642"/>
                      <a:pt x="4090345" y="2549635"/>
                    </a:cubicBezTo>
                    <a:cubicBezTo>
                      <a:pt x="4089306" y="2544639"/>
                      <a:pt x="4087295" y="2537566"/>
                      <a:pt x="4089631" y="2534582"/>
                    </a:cubicBezTo>
                    <a:cubicBezTo>
                      <a:pt x="4099623" y="2521735"/>
                      <a:pt x="4097676" y="2504996"/>
                      <a:pt x="4105787" y="2491630"/>
                    </a:cubicBezTo>
                    <a:cubicBezTo>
                      <a:pt x="4118244" y="2471063"/>
                      <a:pt x="4117790" y="2470803"/>
                      <a:pt x="4106240" y="2450884"/>
                    </a:cubicBezTo>
                    <a:cubicBezTo>
                      <a:pt x="4107863" y="2449911"/>
                      <a:pt x="4109485" y="2448224"/>
                      <a:pt x="4111172" y="2448160"/>
                    </a:cubicBezTo>
                    <a:cubicBezTo>
                      <a:pt x="4117725" y="2447835"/>
                      <a:pt x="4123953" y="2446927"/>
                      <a:pt x="4126224" y="2439790"/>
                    </a:cubicBezTo>
                    <a:cubicBezTo>
                      <a:pt x="4128755" y="2431744"/>
                      <a:pt x="4129922" y="2423310"/>
                      <a:pt x="4124213" y="2416043"/>
                    </a:cubicBezTo>
                    <a:cubicBezTo>
                      <a:pt x="4121747" y="2412864"/>
                      <a:pt x="4118049" y="2410593"/>
                      <a:pt x="4114805" y="2408063"/>
                    </a:cubicBezTo>
                    <a:cubicBezTo>
                      <a:pt x="4107344" y="2402223"/>
                      <a:pt x="4105462" y="2394762"/>
                      <a:pt x="4108187" y="2385873"/>
                    </a:cubicBezTo>
                    <a:cubicBezTo>
                      <a:pt x="4109420" y="2381915"/>
                      <a:pt x="4110653" y="2377957"/>
                      <a:pt x="4112145" y="2374064"/>
                    </a:cubicBezTo>
                    <a:cubicBezTo>
                      <a:pt x="4118698" y="2357325"/>
                      <a:pt x="4121682" y="2340196"/>
                      <a:pt x="4118957" y="2322224"/>
                    </a:cubicBezTo>
                    <a:cubicBezTo>
                      <a:pt x="4117335" y="2311519"/>
                      <a:pt x="4118244" y="2301008"/>
                      <a:pt x="4127133" y="2293611"/>
                    </a:cubicBezTo>
                    <a:cubicBezTo>
                      <a:pt x="4138811" y="2283879"/>
                      <a:pt x="4137384" y="2271681"/>
                      <a:pt x="4134529" y="2259353"/>
                    </a:cubicBezTo>
                    <a:cubicBezTo>
                      <a:pt x="4132712" y="2251438"/>
                      <a:pt x="4129014" y="2243912"/>
                      <a:pt x="4125575" y="2234374"/>
                    </a:cubicBezTo>
                    <a:cubicBezTo>
                      <a:pt x="4135437" y="2227042"/>
                      <a:pt x="4145105" y="2219906"/>
                      <a:pt x="4154059" y="2213223"/>
                    </a:cubicBezTo>
                    <a:cubicBezTo>
                      <a:pt x="4156264" y="2200765"/>
                      <a:pt x="4148154" y="2194861"/>
                      <a:pt x="4141472" y="2188762"/>
                    </a:cubicBezTo>
                    <a:cubicBezTo>
                      <a:pt x="4129403" y="2177797"/>
                      <a:pt x="4119671" y="2166378"/>
                      <a:pt x="4124732" y="2148341"/>
                    </a:cubicBezTo>
                    <a:cubicBezTo>
                      <a:pt x="4125511" y="2145681"/>
                      <a:pt x="4125121" y="2141528"/>
                      <a:pt x="4123499" y="2139452"/>
                    </a:cubicBezTo>
                    <a:cubicBezTo>
                      <a:pt x="4112794" y="2125632"/>
                      <a:pt x="4115648" y="2110061"/>
                      <a:pt x="4116557" y="2094554"/>
                    </a:cubicBezTo>
                    <a:cubicBezTo>
                      <a:pt x="4117141" y="2084303"/>
                      <a:pt x="4116687" y="2073986"/>
                      <a:pt x="4116687" y="2061205"/>
                    </a:cubicBezTo>
                    <a:cubicBezTo>
                      <a:pt x="4130052" y="2050564"/>
                      <a:pt x="4131480" y="2035252"/>
                      <a:pt x="4122656" y="2018642"/>
                    </a:cubicBezTo>
                    <a:cubicBezTo>
                      <a:pt x="4118438" y="2010662"/>
                      <a:pt x="4118438" y="2002487"/>
                      <a:pt x="4121034" y="1994506"/>
                    </a:cubicBezTo>
                    <a:cubicBezTo>
                      <a:pt x="4129144" y="1969202"/>
                      <a:pt x="4118503" y="1945521"/>
                      <a:pt x="4115000" y="1921320"/>
                    </a:cubicBezTo>
                    <a:cubicBezTo>
                      <a:pt x="4114221" y="1915870"/>
                      <a:pt x="4109095" y="1910355"/>
                      <a:pt x="4104748" y="1906202"/>
                    </a:cubicBezTo>
                    <a:cubicBezTo>
                      <a:pt x="4089761" y="1891863"/>
                      <a:pt x="4088788" y="1875578"/>
                      <a:pt x="4098390" y="1858644"/>
                    </a:cubicBezTo>
                    <a:cubicBezTo>
                      <a:pt x="4103191" y="1850144"/>
                      <a:pt x="4103451" y="1842358"/>
                      <a:pt x="4098130" y="1835481"/>
                    </a:cubicBezTo>
                    <a:cubicBezTo>
                      <a:pt x="4088009" y="1822505"/>
                      <a:pt x="4083013" y="1809009"/>
                      <a:pt x="4085803" y="1792270"/>
                    </a:cubicBezTo>
                    <a:cubicBezTo>
                      <a:pt x="4086452" y="1788442"/>
                      <a:pt x="4081326" y="1783641"/>
                      <a:pt x="4078796" y="1779099"/>
                    </a:cubicBezTo>
                    <a:cubicBezTo>
                      <a:pt x="4082559" y="1774038"/>
                      <a:pt x="4086192" y="1769237"/>
                      <a:pt x="4090280" y="1763787"/>
                    </a:cubicBezTo>
                    <a:cubicBezTo>
                      <a:pt x="4083402" y="1747307"/>
                      <a:pt x="4075876" y="1733228"/>
                      <a:pt x="4052454" y="1738288"/>
                    </a:cubicBezTo>
                    <a:cubicBezTo>
                      <a:pt x="4058163" y="1730632"/>
                      <a:pt x="4063938" y="1722911"/>
                      <a:pt x="4070491" y="1714217"/>
                    </a:cubicBezTo>
                    <a:cubicBezTo>
                      <a:pt x="4065625" y="1710130"/>
                      <a:pt x="4062186" y="1706237"/>
                      <a:pt x="4057904" y="1703836"/>
                    </a:cubicBezTo>
                    <a:cubicBezTo>
                      <a:pt x="4049015" y="1698840"/>
                      <a:pt x="4045901" y="1691963"/>
                      <a:pt x="4043695" y="1681776"/>
                    </a:cubicBezTo>
                    <a:cubicBezTo>
                      <a:pt x="4041229" y="1670227"/>
                      <a:pt x="4033184" y="1659911"/>
                      <a:pt x="4026371" y="1646805"/>
                    </a:cubicBezTo>
                    <a:cubicBezTo>
                      <a:pt x="4027344" y="1643431"/>
                      <a:pt x="4029096" y="1637657"/>
                      <a:pt x="4031237" y="1630390"/>
                    </a:cubicBezTo>
                    <a:cubicBezTo>
                      <a:pt x="4026177" y="1625135"/>
                      <a:pt x="4020662" y="1619295"/>
                      <a:pt x="4015277" y="1613650"/>
                    </a:cubicBezTo>
                    <a:cubicBezTo>
                      <a:pt x="4015536" y="1611509"/>
                      <a:pt x="4015082" y="1608784"/>
                      <a:pt x="4016120" y="1608006"/>
                    </a:cubicBezTo>
                    <a:cubicBezTo>
                      <a:pt x="4031173" y="1596716"/>
                      <a:pt x="4032730" y="1582183"/>
                      <a:pt x="4025138" y="1566546"/>
                    </a:cubicBezTo>
                    <a:cubicBezTo>
                      <a:pt x="4016769" y="1549158"/>
                      <a:pt x="4012811" y="1529109"/>
                      <a:pt x="3994709" y="1517042"/>
                    </a:cubicBezTo>
                    <a:cubicBezTo>
                      <a:pt x="3991205" y="1514706"/>
                      <a:pt x="3993217" y="1504000"/>
                      <a:pt x="3992568" y="1495501"/>
                    </a:cubicBezTo>
                    <a:cubicBezTo>
                      <a:pt x="3984003" y="1492322"/>
                      <a:pt x="3974661" y="1488753"/>
                      <a:pt x="3963371" y="1484536"/>
                    </a:cubicBezTo>
                    <a:cubicBezTo>
                      <a:pt x="3970443" y="1475582"/>
                      <a:pt x="3975504" y="1467342"/>
                      <a:pt x="3970314" y="1456701"/>
                    </a:cubicBezTo>
                    <a:cubicBezTo>
                      <a:pt x="3968107" y="1452160"/>
                      <a:pt x="3967783" y="1446710"/>
                      <a:pt x="3966745" y="1441584"/>
                    </a:cubicBezTo>
                    <a:cubicBezTo>
                      <a:pt x="3960062" y="1408430"/>
                      <a:pt x="3960127" y="1408430"/>
                      <a:pt x="3933461" y="1387992"/>
                    </a:cubicBezTo>
                    <a:cubicBezTo>
                      <a:pt x="3934044" y="1383450"/>
                      <a:pt x="3936121" y="1378065"/>
                      <a:pt x="3934953" y="1373458"/>
                    </a:cubicBezTo>
                    <a:cubicBezTo>
                      <a:pt x="3932552" y="1363596"/>
                      <a:pt x="3928919" y="1353929"/>
                      <a:pt x="3924896" y="1344521"/>
                    </a:cubicBezTo>
                    <a:cubicBezTo>
                      <a:pt x="3920679" y="1334659"/>
                      <a:pt x="3911206" y="1333426"/>
                      <a:pt x="3901733" y="1331609"/>
                    </a:cubicBezTo>
                    <a:cubicBezTo>
                      <a:pt x="3883502" y="1328041"/>
                      <a:pt x="3870525" y="1316362"/>
                      <a:pt x="3859560" y="1302867"/>
                    </a:cubicBezTo>
                    <a:cubicBezTo>
                      <a:pt x="3862350" y="1283727"/>
                      <a:pt x="3862350" y="1283727"/>
                      <a:pt x="3852488" y="1271529"/>
                    </a:cubicBezTo>
                    <a:cubicBezTo>
                      <a:pt x="3849244" y="1267506"/>
                      <a:pt x="3846000" y="1263419"/>
                      <a:pt x="3842172" y="1259980"/>
                    </a:cubicBezTo>
                    <a:cubicBezTo>
                      <a:pt x="3829325" y="1248237"/>
                      <a:pt x="3816349" y="1236947"/>
                      <a:pt x="3810380" y="1219429"/>
                    </a:cubicBezTo>
                    <a:cubicBezTo>
                      <a:pt x="3808563" y="1214109"/>
                      <a:pt x="3802789" y="1209826"/>
                      <a:pt x="3798117" y="1205869"/>
                    </a:cubicBezTo>
                    <a:cubicBezTo>
                      <a:pt x="3781832" y="1192049"/>
                      <a:pt x="3772619" y="1173298"/>
                      <a:pt x="3762238" y="1155391"/>
                    </a:cubicBezTo>
                    <a:cubicBezTo>
                      <a:pt x="3756723" y="1145918"/>
                      <a:pt x="3759513" y="1137548"/>
                      <a:pt x="3768531" y="1130087"/>
                    </a:cubicBezTo>
                    <a:cubicBezTo>
                      <a:pt x="3775019" y="1131384"/>
                      <a:pt x="3781897" y="1133655"/>
                      <a:pt x="3788774" y="1133850"/>
                    </a:cubicBezTo>
                    <a:cubicBezTo>
                      <a:pt x="3797404" y="1134109"/>
                      <a:pt x="3803373" y="1123534"/>
                      <a:pt x="3799610" y="1115813"/>
                    </a:cubicBezTo>
                    <a:cubicBezTo>
                      <a:pt x="3798247" y="1113023"/>
                      <a:pt x="3796560" y="1110428"/>
                      <a:pt x="3794679" y="1107962"/>
                    </a:cubicBezTo>
                    <a:cubicBezTo>
                      <a:pt x="3753738" y="1053072"/>
                      <a:pt x="3712798" y="998182"/>
                      <a:pt x="3671793" y="943292"/>
                    </a:cubicBezTo>
                    <a:cubicBezTo>
                      <a:pt x="3643180" y="905012"/>
                      <a:pt x="3612620" y="868484"/>
                      <a:pt x="3579985" y="833577"/>
                    </a:cubicBezTo>
                    <a:cubicBezTo>
                      <a:pt x="3571550" y="824559"/>
                      <a:pt x="3564478" y="814372"/>
                      <a:pt x="3556563" y="804835"/>
                    </a:cubicBezTo>
                    <a:cubicBezTo>
                      <a:pt x="3553967" y="801655"/>
                      <a:pt x="3551048" y="798736"/>
                      <a:pt x="3547933" y="796076"/>
                    </a:cubicBezTo>
                    <a:cubicBezTo>
                      <a:pt x="3531259" y="782061"/>
                      <a:pt x="3514519" y="768176"/>
                      <a:pt x="3497715" y="754357"/>
                    </a:cubicBezTo>
                    <a:cubicBezTo>
                      <a:pt x="3492914" y="750399"/>
                      <a:pt x="3488437" y="745662"/>
                      <a:pt x="3482922" y="743002"/>
                    </a:cubicBezTo>
                    <a:cubicBezTo>
                      <a:pt x="3467739" y="735735"/>
                      <a:pt x="3456255" y="726068"/>
                      <a:pt x="3446393" y="711405"/>
                    </a:cubicBezTo>
                    <a:cubicBezTo>
                      <a:pt x="3436336" y="696417"/>
                      <a:pt x="3421089" y="684284"/>
                      <a:pt x="3403312" y="676823"/>
                    </a:cubicBezTo>
                    <a:cubicBezTo>
                      <a:pt x="3397862" y="674552"/>
                      <a:pt x="3391309" y="670919"/>
                      <a:pt x="3388908" y="666118"/>
                    </a:cubicBezTo>
                    <a:cubicBezTo>
                      <a:pt x="3377229" y="642955"/>
                      <a:pt x="3356921" y="627902"/>
                      <a:pt x="3337846" y="612395"/>
                    </a:cubicBezTo>
                    <a:cubicBezTo>
                      <a:pt x="3288925" y="572558"/>
                      <a:pt x="3233322" y="545048"/>
                      <a:pt x="3172657" y="527984"/>
                    </a:cubicBezTo>
                    <a:cubicBezTo>
                      <a:pt x="3165001" y="525843"/>
                      <a:pt x="3156891" y="525389"/>
                      <a:pt x="3147548" y="523897"/>
                    </a:cubicBezTo>
                    <a:cubicBezTo>
                      <a:pt x="3148910" y="519679"/>
                      <a:pt x="3150078" y="515981"/>
                      <a:pt x="3151247" y="512283"/>
                    </a:cubicBezTo>
                    <a:cubicBezTo>
                      <a:pt x="3152998" y="507027"/>
                      <a:pt x="3153517" y="501253"/>
                      <a:pt x="3147873" y="498787"/>
                    </a:cubicBezTo>
                    <a:cubicBezTo>
                      <a:pt x="3143526" y="496906"/>
                      <a:pt x="3137686" y="496257"/>
                      <a:pt x="3133144" y="497490"/>
                    </a:cubicBezTo>
                    <a:cubicBezTo>
                      <a:pt x="3128538" y="498787"/>
                      <a:pt x="3124580" y="502940"/>
                      <a:pt x="3120622" y="506249"/>
                    </a:cubicBezTo>
                    <a:cubicBezTo>
                      <a:pt x="3115951" y="510272"/>
                      <a:pt x="3111993" y="515267"/>
                      <a:pt x="3106997" y="518771"/>
                    </a:cubicBezTo>
                    <a:cubicBezTo>
                      <a:pt x="3099795" y="523832"/>
                      <a:pt x="3088376" y="520912"/>
                      <a:pt x="3086754" y="512348"/>
                    </a:cubicBezTo>
                    <a:cubicBezTo>
                      <a:pt x="3084353" y="499631"/>
                      <a:pt x="3076762" y="492429"/>
                      <a:pt x="3066835" y="486200"/>
                    </a:cubicBezTo>
                    <a:cubicBezTo>
                      <a:pt x="3065927" y="485681"/>
                      <a:pt x="3064889" y="485357"/>
                      <a:pt x="3064175" y="484643"/>
                    </a:cubicBezTo>
                    <a:cubicBezTo>
                      <a:pt x="3056324" y="476793"/>
                      <a:pt x="3049771" y="466152"/>
                      <a:pt x="3040298" y="461675"/>
                    </a:cubicBezTo>
                    <a:cubicBezTo>
                      <a:pt x="3030631" y="457068"/>
                      <a:pt x="3015903" y="461935"/>
                      <a:pt x="3007274" y="456485"/>
                    </a:cubicBezTo>
                    <a:cubicBezTo>
                      <a:pt x="2985279" y="442730"/>
                      <a:pt x="2956601" y="444222"/>
                      <a:pt x="2937591" y="424044"/>
                    </a:cubicBezTo>
                    <a:cubicBezTo>
                      <a:pt x="2934087" y="420345"/>
                      <a:pt x="2926366" y="419956"/>
                      <a:pt x="2920462" y="419437"/>
                    </a:cubicBezTo>
                    <a:cubicBezTo>
                      <a:pt x="2908134" y="418334"/>
                      <a:pt x="2895742" y="418139"/>
                      <a:pt x="2885426" y="417620"/>
                    </a:cubicBezTo>
                    <a:cubicBezTo>
                      <a:pt x="2865572" y="399259"/>
                      <a:pt x="2847665" y="382649"/>
                      <a:pt x="2829303" y="365715"/>
                    </a:cubicBezTo>
                    <a:cubicBezTo>
                      <a:pt x="2826643" y="366169"/>
                      <a:pt x="2823529" y="366299"/>
                      <a:pt x="2820609" y="367207"/>
                    </a:cubicBezTo>
                    <a:cubicBezTo>
                      <a:pt x="2816651" y="368505"/>
                      <a:pt x="2812629" y="369867"/>
                      <a:pt x="2809190" y="372008"/>
                    </a:cubicBezTo>
                    <a:cubicBezTo>
                      <a:pt x="2794916" y="381092"/>
                      <a:pt x="2783886" y="363249"/>
                      <a:pt x="2770845" y="367402"/>
                    </a:cubicBezTo>
                    <a:cubicBezTo>
                      <a:pt x="2757154" y="371749"/>
                      <a:pt x="2745087" y="373047"/>
                      <a:pt x="2733213" y="362471"/>
                    </a:cubicBezTo>
                    <a:cubicBezTo>
                      <a:pt x="2728088" y="357864"/>
                      <a:pt x="2720691" y="354750"/>
                      <a:pt x="2713814" y="353258"/>
                    </a:cubicBezTo>
                    <a:cubicBezTo>
                      <a:pt x="2689548" y="347808"/>
                      <a:pt x="2665087" y="343266"/>
                      <a:pt x="2640627" y="338659"/>
                    </a:cubicBezTo>
                    <a:cubicBezTo>
                      <a:pt x="2637642" y="338075"/>
                      <a:pt x="2634333" y="338270"/>
                      <a:pt x="2631349" y="338919"/>
                    </a:cubicBezTo>
                    <a:cubicBezTo>
                      <a:pt x="2596767" y="346315"/>
                      <a:pt x="2563288" y="337427"/>
                      <a:pt x="2529679" y="331912"/>
                    </a:cubicBezTo>
                    <a:cubicBezTo>
                      <a:pt x="2496979" y="326526"/>
                      <a:pt x="2464408" y="319973"/>
                      <a:pt x="2431773" y="314004"/>
                    </a:cubicBezTo>
                    <a:cubicBezTo>
                      <a:pt x="2426647" y="313096"/>
                      <a:pt x="2420873" y="314004"/>
                      <a:pt x="2416396" y="311928"/>
                    </a:cubicBezTo>
                    <a:cubicBezTo>
                      <a:pt x="2379413" y="294605"/>
                      <a:pt x="2341263" y="305505"/>
                      <a:pt x="2303501" y="306413"/>
                    </a:cubicBezTo>
                    <a:cubicBezTo>
                      <a:pt x="2285918" y="306802"/>
                      <a:pt x="2268336" y="307321"/>
                      <a:pt x="2250753" y="306932"/>
                    </a:cubicBezTo>
                    <a:cubicBezTo>
                      <a:pt x="2234208" y="306543"/>
                      <a:pt x="2217663" y="304337"/>
                      <a:pt x="2201118" y="304207"/>
                    </a:cubicBezTo>
                    <a:cubicBezTo>
                      <a:pt x="2189310" y="304142"/>
                      <a:pt x="2178410" y="303039"/>
                      <a:pt x="2169975" y="291944"/>
                    </a:cubicBezTo>
                    <a:cubicBezTo>
                      <a:pt x="2149277" y="305959"/>
                      <a:pt x="2126894" y="308100"/>
                      <a:pt x="2104120" y="309852"/>
                    </a:cubicBezTo>
                    <a:cubicBezTo>
                      <a:pt x="2047283" y="314264"/>
                      <a:pt x="1990512" y="319714"/>
                      <a:pt x="1933740" y="324904"/>
                    </a:cubicBezTo>
                    <a:cubicBezTo>
                      <a:pt x="1911097" y="326981"/>
                      <a:pt x="1888453" y="329316"/>
                      <a:pt x="1861203" y="331976"/>
                    </a:cubicBezTo>
                    <a:cubicBezTo>
                      <a:pt x="1868469" y="325294"/>
                      <a:pt x="1872946" y="321141"/>
                      <a:pt x="1879953" y="314718"/>
                    </a:cubicBezTo>
                    <a:cubicBezTo>
                      <a:pt x="1873660" y="313420"/>
                      <a:pt x="1869962" y="311733"/>
                      <a:pt x="1866523" y="312187"/>
                    </a:cubicBezTo>
                    <a:cubicBezTo>
                      <a:pt x="1831617" y="316794"/>
                      <a:pt x="1796321" y="319714"/>
                      <a:pt x="1761933" y="327045"/>
                    </a:cubicBezTo>
                    <a:cubicBezTo>
                      <a:pt x="1713272" y="337427"/>
                      <a:pt x="1665195" y="350598"/>
                      <a:pt x="1617053" y="363444"/>
                    </a:cubicBezTo>
                    <a:cubicBezTo>
                      <a:pt x="1591035" y="370386"/>
                      <a:pt x="1565147" y="377978"/>
                      <a:pt x="1539843" y="387191"/>
                    </a:cubicBezTo>
                    <a:cubicBezTo>
                      <a:pt x="1526867" y="391927"/>
                      <a:pt x="1515707" y="386412"/>
                      <a:pt x="1502601" y="384596"/>
                    </a:cubicBezTo>
                    <a:cubicBezTo>
                      <a:pt x="1492090" y="402243"/>
                      <a:pt x="1474507" y="406720"/>
                      <a:pt x="1456211" y="411457"/>
                    </a:cubicBezTo>
                    <a:cubicBezTo>
                      <a:pt x="1423121" y="420021"/>
                      <a:pt x="1390356" y="430143"/>
                      <a:pt x="1357590" y="440005"/>
                    </a:cubicBezTo>
                    <a:cubicBezTo>
                      <a:pt x="1350713" y="442081"/>
                      <a:pt x="1344095" y="445325"/>
                      <a:pt x="1337802" y="448893"/>
                    </a:cubicBezTo>
                    <a:cubicBezTo>
                      <a:pt x="1230357" y="509817"/>
                      <a:pt x="1124081" y="572753"/>
                      <a:pt x="1022866" y="643733"/>
                    </a:cubicBezTo>
                    <a:cubicBezTo>
                      <a:pt x="899071" y="730545"/>
                      <a:pt x="786501" y="829619"/>
                      <a:pt x="691060" y="947510"/>
                    </a:cubicBezTo>
                    <a:cubicBezTo>
                      <a:pt x="601978" y="1057614"/>
                      <a:pt x="524704" y="1175245"/>
                      <a:pt x="460600" y="1301634"/>
                    </a:cubicBezTo>
                    <a:cubicBezTo>
                      <a:pt x="411680" y="1398178"/>
                      <a:pt x="371129" y="1498031"/>
                      <a:pt x="338752" y="1601193"/>
                    </a:cubicBezTo>
                    <a:cubicBezTo>
                      <a:pt x="310724" y="1690406"/>
                      <a:pt x="289896" y="1781370"/>
                      <a:pt x="274195" y="1873632"/>
                    </a:cubicBezTo>
                    <a:cubicBezTo>
                      <a:pt x="261478" y="1948375"/>
                      <a:pt x="252719" y="2023638"/>
                      <a:pt x="249410" y="2099225"/>
                    </a:cubicBezTo>
                    <a:cubicBezTo>
                      <a:pt x="246750" y="2159241"/>
                      <a:pt x="242728" y="2219321"/>
                      <a:pt x="245517" y="2279596"/>
                    </a:cubicBezTo>
                    <a:cubicBezTo>
                      <a:pt x="249670" y="2367641"/>
                      <a:pt x="253433" y="2455686"/>
                      <a:pt x="265501" y="2543146"/>
                    </a:cubicBezTo>
                    <a:cubicBezTo>
                      <a:pt x="268810" y="2567282"/>
                      <a:pt x="282435" y="2589407"/>
                      <a:pt x="278996" y="2615295"/>
                    </a:cubicBezTo>
                    <a:cubicBezTo>
                      <a:pt x="278153" y="2621458"/>
                      <a:pt x="284317" y="2628466"/>
                      <a:pt x="287172" y="2635149"/>
                    </a:cubicBezTo>
                    <a:cubicBezTo>
                      <a:pt x="292038" y="2646633"/>
                      <a:pt x="297163" y="2657987"/>
                      <a:pt x="301445" y="2669666"/>
                    </a:cubicBezTo>
                    <a:cubicBezTo>
                      <a:pt x="306831" y="2684394"/>
                      <a:pt x="310140" y="2699446"/>
                      <a:pt x="305728" y="2715342"/>
                    </a:cubicBezTo>
                    <a:cubicBezTo>
                      <a:pt x="301835" y="2729422"/>
                      <a:pt x="304106" y="2742398"/>
                      <a:pt x="316693" y="2751547"/>
                    </a:cubicBezTo>
                    <a:cubicBezTo>
                      <a:pt x="328890" y="2760435"/>
                      <a:pt x="330058" y="2771595"/>
                      <a:pt x="322921" y="2785220"/>
                    </a:cubicBezTo>
                    <a:cubicBezTo>
                      <a:pt x="344267" y="2803127"/>
                      <a:pt x="343943" y="2829923"/>
                      <a:pt x="353091" y="2852762"/>
                    </a:cubicBezTo>
                    <a:cubicBezTo>
                      <a:pt x="354843" y="2857044"/>
                      <a:pt x="353675" y="2862948"/>
                      <a:pt x="352767" y="2867815"/>
                    </a:cubicBezTo>
                    <a:cubicBezTo>
                      <a:pt x="349458" y="2885203"/>
                      <a:pt x="351469" y="2900645"/>
                      <a:pt x="366262" y="2912583"/>
                    </a:cubicBezTo>
                    <a:cubicBezTo>
                      <a:pt x="368209" y="2914140"/>
                      <a:pt x="370090" y="2918033"/>
                      <a:pt x="369507" y="2920109"/>
                    </a:cubicBezTo>
                    <a:cubicBezTo>
                      <a:pt x="364705" y="2936395"/>
                      <a:pt x="371907" y="2950863"/>
                      <a:pt x="376124" y="2965591"/>
                    </a:cubicBezTo>
                    <a:cubicBezTo>
                      <a:pt x="392215" y="3021779"/>
                      <a:pt x="417130" y="3074268"/>
                      <a:pt x="445483" y="3125135"/>
                    </a:cubicBezTo>
                    <a:cubicBezTo>
                      <a:pt x="457097" y="3145963"/>
                      <a:pt x="469554" y="3166336"/>
                      <a:pt x="481492" y="3187033"/>
                    </a:cubicBezTo>
                    <a:cubicBezTo>
                      <a:pt x="485904" y="3194754"/>
                      <a:pt x="491225" y="3198841"/>
                      <a:pt x="501022" y="3199360"/>
                    </a:cubicBezTo>
                    <a:cubicBezTo>
                      <a:pt x="510754" y="3199814"/>
                      <a:pt x="513609" y="3204940"/>
                      <a:pt x="509521" y="3214023"/>
                    </a:cubicBezTo>
                    <a:cubicBezTo>
                      <a:pt x="506082" y="3221744"/>
                      <a:pt x="506147" y="3227713"/>
                      <a:pt x="510494" y="3234267"/>
                    </a:cubicBezTo>
                    <a:cubicBezTo>
                      <a:pt x="525936" y="3257624"/>
                      <a:pt x="541313" y="3281046"/>
                      <a:pt x="556885" y="3304339"/>
                    </a:cubicBezTo>
                    <a:cubicBezTo>
                      <a:pt x="567850" y="3320689"/>
                      <a:pt x="579269" y="3336780"/>
                      <a:pt x="590429" y="3353065"/>
                    </a:cubicBezTo>
                    <a:cubicBezTo>
                      <a:pt x="592765" y="3356504"/>
                      <a:pt x="595879" y="3359748"/>
                      <a:pt x="596982" y="3363576"/>
                    </a:cubicBezTo>
                    <a:cubicBezTo>
                      <a:pt x="606390" y="3396536"/>
                      <a:pt x="630915" y="3420023"/>
                      <a:pt x="649082" y="3447533"/>
                    </a:cubicBezTo>
                    <a:cubicBezTo>
                      <a:pt x="651807" y="3451685"/>
                      <a:pt x="655894" y="3455967"/>
                      <a:pt x="656349" y="3460509"/>
                    </a:cubicBezTo>
                    <a:cubicBezTo>
                      <a:pt x="658814" y="3483478"/>
                      <a:pt x="674515" y="3493858"/>
                      <a:pt x="693331" y="3501969"/>
                    </a:cubicBezTo>
                    <a:cubicBezTo>
                      <a:pt x="697938" y="3503980"/>
                      <a:pt x="705075" y="3505861"/>
                      <a:pt x="706048" y="3509235"/>
                    </a:cubicBezTo>
                    <a:cubicBezTo>
                      <a:pt x="710914" y="3526105"/>
                      <a:pt x="725383" y="3529219"/>
                      <a:pt x="738554" y="3535383"/>
                    </a:cubicBezTo>
                    <a:cubicBezTo>
                      <a:pt x="760678" y="3545764"/>
                      <a:pt x="776380" y="3563347"/>
                      <a:pt x="790135" y="3582811"/>
                    </a:cubicBezTo>
                    <a:cubicBezTo>
                      <a:pt x="784750" y="3588780"/>
                      <a:pt x="779559" y="3587807"/>
                      <a:pt x="775861" y="3583849"/>
                    </a:cubicBezTo>
                    <a:cubicBezTo>
                      <a:pt x="770216" y="3577880"/>
                      <a:pt x="765999" y="3570614"/>
                      <a:pt x="760419" y="3564515"/>
                    </a:cubicBezTo>
                    <a:cubicBezTo>
                      <a:pt x="756591" y="3560362"/>
                      <a:pt x="751530" y="3557378"/>
                      <a:pt x="747313" y="3554069"/>
                    </a:cubicBezTo>
                    <a:cubicBezTo>
                      <a:pt x="741214" y="3559519"/>
                      <a:pt x="744458" y="3563476"/>
                      <a:pt x="746988" y="3566137"/>
                    </a:cubicBezTo>
                    <a:cubicBezTo>
                      <a:pt x="760289" y="3580605"/>
                      <a:pt x="773914" y="3594814"/>
                      <a:pt x="787669" y="3608894"/>
                    </a:cubicBezTo>
                    <a:cubicBezTo>
                      <a:pt x="804344" y="3625893"/>
                      <a:pt x="821473" y="3642502"/>
                      <a:pt x="838147" y="3659566"/>
                    </a:cubicBezTo>
                    <a:cubicBezTo>
                      <a:pt x="847944" y="3669558"/>
                      <a:pt x="847750" y="3669753"/>
                      <a:pt x="871756" y="3675008"/>
                    </a:cubicBezTo>
                    <a:cubicBezTo>
                      <a:pt x="879542" y="3685779"/>
                      <a:pt x="887717" y="3697068"/>
                      <a:pt x="896865" y="3709655"/>
                    </a:cubicBezTo>
                    <a:cubicBezTo>
                      <a:pt x="891740" y="3710564"/>
                      <a:pt x="887977" y="3712575"/>
                      <a:pt x="886160" y="3711407"/>
                    </a:cubicBezTo>
                    <a:cubicBezTo>
                      <a:pt x="875779" y="3704919"/>
                      <a:pt x="864035" y="3700507"/>
                      <a:pt x="855925" y="3690321"/>
                    </a:cubicBezTo>
                    <a:cubicBezTo>
                      <a:pt x="849502" y="3682275"/>
                      <a:pt x="841521" y="3675397"/>
                      <a:pt x="833800" y="3668520"/>
                    </a:cubicBezTo>
                    <a:cubicBezTo>
                      <a:pt x="829194" y="3664497"/>
                      <a:pt x="823873" y="3658918"/>
                      <a:pt x="818553" y="3658528"/>
                    </a:cubicBezTo>
                    <a:cubicBezTo>
                      <a:pt x="799932" y="3657036"/>
                      <a:pt x="790070" y="3643735"/>
                      <a:pt x="777742" y="3632641"/>
                    </a:cubicBezTo>
                    <a:cubicBezTo>
                      <a:pt x="751530" y="3609024"/>
                      <a:pt x="724215" y="3586704"/>
                      <a:pt x="697419" y="3563801"/>
                    </a:cubicBezTo>
                    <a:cubicBezTo>
                      <a:pt x="665108" y="3536226"/>
                      <a:pt x="632797" y="3508522"/>
                      <a:pt x="600421" y="3480947"/>
                    </a:cubicBezTo>
                    <a:cubicBezTo>
                      <a:pt x="596722" y="3477833"/>
                      <a:pt x="592570" y="3475302"/>
                      <a:pt x="587055" y="3471345"/>
                    </a:cubicBezTo>
                    <a:cubicBezTo>
                      <a:pt x="590948" y="3489511"/>
                      <a:pt x="591856" y="3491263"/>
                      <a:pt x="608206" y="3509690"/>
                    </a:cubicBezTo>
                    <a:cubicBezTo>
                      <a:pt x="617679" y="3520395"/>
                      <a:pt x="627541" y="3530776"/>
                      <a:pt x="637079" y="3541157"/>
                    </a:cubicBezTo>
                    <a:cubicBezTo>
                      <a:pt x="630785" y="3549073"/>
                      <a:pt x="626503" y="3543882"/>
                      <a:pt x="622675" y="3541936"/>
                    </a:cubicBezTo>
                    <a:cubicBezTo>
                      <a:pt x="611061" y="3535967"/>
                      <a:pt x="601653" y="3525715"/>
                      <a:pt x="584330" y="3521757"/>
                    </a:cubicBezTo>
                    <a:cubicBezTo>
                      <a:pt x="587185" y="3528246"/>
                      <a:pt x="587769" y="3532398"/>
                      <a:pt x="590169" y="3534669"/>
                    </a:cubicBezTo>
                    <a:cubicBezTo>
                      <a:pt x="600031" y="3543817"/>
                      <a:pt x="610412" y="3552447"/>
                      <a:pt x="620664" y="3561206"/>
                    </a:cubicBezTo>
                    <a:cubicBezTo>
                      <a:pt x="630915" y="3569965"/>
                      <a:pt x="641426" y="3578400"/>
                      <a:pt x="651483" y="3587418"/>
                    </a:cubicBezTo>
                    <a:cubicBezTo>
                      <a:pt x="663486" y="3598123"/>
                      <a:pt x="669649" y="3611943"/>
                      <a:pt x="672180" y="3628683"/>
                    </a:cubicBezTo>
                    <a:cubicBezTo>
                      <a:pt x="668222" y="3631083"/>
                      <a:pt x="665043" y="3633614"/>
                      <a:pt x="661344" y="3635171"/>
                    </a:cubicBezTo>
                    <a:cubicBezTo>
                      <a:pt x="654727" y="3637961"/>
                      <a:pt x="647914" y="3640102"/>
                      <a:pt x="639609" y="3643086"/>
                    </a:cubicBezTo>
                    <a:cubicBezTo>
                      <a:pt x="633770" y="3626347"/>
                      <a:pt x="624621" y="3613241"/>
                      <a:pt x="608142" y="3607596"/>
                    </a:cubicBezTo>
                    <a:cubicBezTo>
                      <a:pt x="611256" y="3597085"/>
                      <a:pt x="617290" y="3597215"/>
                      <a:pt x="622740" y="3601238"/>
                    </a:cubicBezTo>
                    <a:cubicBezTo>
                      <a:pt x="630136" y="3606817"/>
                      <a:pt x="636235" y="3614084"/>
                      <a:pt x="643437" y="3619989"/>
                    </a:cubicBezTo>
                    <a:cubicBezTo>
                      <a:pt x="648498" y="3624141"/>
                      <a:pt x="654467" y="3626152"/>
                      <a:pt x="659268" y="3618951"/>
                    </a:cubicBezTo>
                    <a:cubicBezTo>
                      <a:pt x="639739" y="3591376"/>
                      <a:pt x="604638" y="3564385"/>
                      <a:pt x="574079" y="3554198"/>
                    </a:cubicBezTo>
                    <a:cubicBezTo>
                      <a:pt x="573041" y="3549203"/>
                      <a:pt x="572846" y="3542974"/>
                      <a:pt x="570445" y="3537783"/>
                    </a:cubicBezTo>
                    <a:cubicBezTo>
                      <a:pt x="564606" y="3525067"/>
                      <a:pt x="556366" y="3514686"/>
                      <a:pt x="540340" y="3514556"/>
                    </a:cubicBezTo>
                    <a:cubicBezTo>
                      <a:pt x="537485" y="3514556"/>
                      <a:pt x="534630" y="3512609"/>
                      <a:pt x="530608" y="3511117"/>
                    </a:cubicBezTo>
                    <a:cubicBezTo>
                      <a:pt x="533398" y="3508457"/>
                      <a:pt x="535474" y="3506510"/>
                      <a:pt x="537550" y="3504499"/>
                    </a:cubicBezTo>
                    <a:cubicBezTo>
                      <a:pt x="542287" y="3499892"/>
                      <a:pt x="541119" y="3495351"/>
                      <a:pt x="537226" y="3491004"/>
                    </a:cubicBezTo>
                    <a:cubicBezTo>
                      <a:pt x="532035" y="3485100"/>
                      <a:pt x="525158" y="3482958"/>
                      <a:pt x="517631" y="3483607"/>
                    </a:cubicBezTo>
                    <a:cubicBezTo>
                      <a:pt x="510559" y="3484191"/>
                      <a:pt x="503617" y="3485554"/>
                      <a:pt x="497907" y="3486397"/>
                    </a:cubicBezTo>
                    <a:cubicBezTo>
                      <a:pt x="488629" y="3479714"/>
                      <a:pt x="488759" y="3471020"/>
                      <a:pt x="487851" y="3462910"/>
                    </a:cubicBezTo>
                    <a:cubicBezTo>
                      <a:pt x="487072" y="3455708"/>
                      <a:pt x="487137" y="3448376"/>
                      <a:pt x="486423" y="3441174"/>
                    </a:cubicBezTo>
                    <a:cubicBezTo>
                      <a:pt x="485385" y="3430988"/>
                      <a:pt x="480844" y="3422294"/>
                      <a:pt x="470138" y="3421191"/>
                    </a:cubicBezTo>
                    <a:cubicBezTo>
                      <a:pt x="456837" y="3419764"/>
                      <a:pt x="449960" y="3411848"/>
                      <a:pt x="444380" y="3401402"/>
                    </a:cubicBezTo>
                    <a:cubicBezTo>
                      <a:pt x="439449" y="3392254"/>
                      <a:pt x="434258" y="3383235"/>
                      <a:pt x="429717" y="3373957"/>
                    </a:cubicBezTo>
                    <a:cubicBezTo>
                      <a:pt x="415962" y="3345733"/>
                      <a:pt x="397989" y="3321338"/>
                      <a:pt x="374697" y="3299473"/>
                    </a:cubicBezTo>
                    <a:cubicBezTo>
                      <a:pt x="349912" y="3276115"/>
                      <a:pt x="328372" y="3249060"/>
                      <a:pt x="307220" y="3222134"/>
                    </a:cubicBezTo>
                    <a:cubicBezTo>
                      <a:pt x="200165" y="3085752"/>
                      <a:pt x="124124" y="2933540"/>
                      <a:pt x="75787" y="2767118"/>
                    </a:cubicBezTo>
                    <a:cubicBezTo>
                      <a:pt x="47628" y="2670120"/>
                      <a:pt x="30305" y="2571175"/>
                      <a:pt x="18626" y="2471063"/>
                    </a:cubicBezTo>
                    <a:cubicBezTo>
                      <a:pt x="13500" y="2426813"/>
                      <a:pt x="7466" y="2382629"/>
                      <a:pt x="3119" y="2338315"/>
                    </a:cubicBezTo>
                    <a:cubicBezTo>
                      <a:pt x="-2266" y="2283295"/>
                      <a:pt x="-2006" y="2228470"/>
                      <a:pt x="14668" y="2174813"/>
                    </a:cubicBezTo>
                    <a:cubicBezTo>
                      <a:pt x="16680" y="2168325"/>
                      <a:pt x="16160" y="2160539"/>
                      <a:pt x="14993" y="2153661"/>
                    </a:cubicBezTo>
                    <a:cubicBezTo>
                      <a:pt x="12332" y="2137960"/>
                      <a:pt x="11165" y="2122907"/>
                      <a:pt x="20962" y="2108828"/>
                    </a:cubicBezTo>
                    <a:cubicBezTo>
                      <a:pt x="26152" y="2101302"/>
                      <a:pt x="24595" y="2092997"/>
                      <a:pt x="21611" y="2084951"/>
                    </a:cubicBezTo>
                    <a:cubicBezTo>
                      <a:pt x="17523" y="2073857"/>
                      <a:pt x="18950" y="2063411"/>
                      <a:pt x="21740" y="2051732"/>
                    </a:cubicBezTo>
                    <a:cubicBezTo>
                      <a:pt x="26931" y="2029802"/>
                      <a:pt x="31537" y="2007418"/>
                      <a:pt x="30889" y="1984450"/>
                    </a:cubicBezTo>
                    <a:cubicBezTo>
                      <a:pt x="29461" y="1933582"/>
                      <a:pt x="30824" y="1882715"/>
                      <a:pt x="35171" y="1832042"/>
                    </a:cubicBezTo>
                    <a:cubicBezTo>
                      <a:pt x="41854" y="1753406"/>
                      <a:pt x="53013" y="1675483"/>
                      <a:pt x="70337" y="1598403"/>
                    </a:cubicBezTo>
                    <a:cubicBezTo>
                      <a:pt x="115105" y="1398957"/>
                      <a:pt x="193482" y="1213330"/>
                      <a:pt x="300667" y="1039771"/>
                    </a:cubicBezTo>
                    <a:cubicBezTo>
                      <a:pt x="367365" y="931808"/>
                      <a:pt x="444056" y="831306"/>
                      <a:pt x="529505" y="737358"/>
                    </a:cubicBezTo>
                    <a:cubicBezTo>
                      <a:pt x="681523" y="570287"/>
                      <a:pt x="855146" y="430078"/>
                      <a:pt x="1049402" y="315042"/>
                    </a:cubicBezTo>
                    <a:cubicBezTo>
                      <a:pt x="1097674" y="286494"/>
                      <a:pt x="1146271" y="258855"/>
                      <a:pt x="1198241" y="237314"/>
                    </a:cubicBezTo>
                    <a:cubicBezTo>
                      <a:pt x="1249043" y="216227"/>
                      <a:pt x="1299067" y="193389"/>
                      <a:pt x="1349805" y="172238"/>
                    </a:cubicBezTo>
                    <a:cubicBezTo>
                      <a:pt x="1397882" y="152254"/>
                      <a:pt x="1447776" y="138499"/>
                      <a:pt x="1499682" y="132206"/>
                    </a:cubicBezTo>
                    <a:cubicBezTo>
                      <a:pt x="1507597" y="131232"/>
                      <a:pt x="1516356" y="128832"/>
                      <a:pt x="1522585" y="124225"/>
                    </a:cubicBezTo>
                    <a:cubicBezTo>
                      <a:pt x="1538935" y="112157"/>
                      <a:pt x="1557881" y="107161"/>
                      <a:pt x="1576566" y="100933"/>
                    </a:cubicBezTo>
                    <a:cubicBezTo>
                      <a:pt x="1594214" y="95093"/>
                      <a:pt x="1611473" y="87891"/>
                      <a:pt x="1629250" y="82312"/>
                    </a:cubicBezTo>
                    <a:cubicBezTo>
                      <a:pt x="1645017" y="77316"/>
                      <a:pt x="1660913" y="72125"/>
                      <a:pt x="1677198" y="69789"/>
                    </a:cubicBezTo>
                    <a:cubicBezTo>
                      <a:pt x="1699712" y="66610"/>
                      <a:pt x="1722680" y="66351"/>
                      <a:pt x="1745389" y="64145"/>
                    </a:cubicBezTo>
                    <a:cubicBezTo>
                      <a:pt x="1757716" y="62977"/>
                      <a:pt x="1770303" y="61549"/>
                      <a:pt x="1782047" y="58046"/>
                    </a:cubicBezTo>
                    <a:cubicBezTo>
                      <a:pt x="1798786" y="53050"/>
                      <a:pt x="1814098" y="45653"/>
                      <a:pt x="1832849" y="52271"/>
                    </a:cubicBezTo>
                    <a:cubicBezTo>
                      <a:pt x="1839986" y="54802"/>
                      <a:pt x="1851470" y="50130"/>
                      <a:pt x="1858997" y="45459"/>
                    </a:cubicBezTo>
                    <a:cubicBezTo>
                      <a:pt x="1879369" y="32872"/>
                      <a:pt x="1901105" y="30536"/>
                      <a:pt x="1924462" y="30276"/>
                    </a:cubicBezTo>
                    <a:cubicBezTo>
                      <a:pt x="1991939" y="29628"/>
                      <a:pt x="2058897" y="21193"/>
                      <a:pt x="2125596" y="11720"/>
                    </a:cubicBezTo>
                    <a:cubicBezTo>
                      <a:pt x="2137080" y="10098"/>
                      <a:pt x="2147850" y="9449"/>
                      <a:pt x="2159334" y="11590"/>
                    </a:cubicBezTo>
                    <a:cubicBezTo>
                      <a:pt x="2175814" y="14705"/>
                      <a:pt x="2191710" y="13861"/>
                      <a:pt x="2207542" y="5232"/>
                    </a:cubicBezTo>
                    <a:cubicBezTo>
                      <a:pt x="2215911" y="625"/>
                      <a:pt x="2227460" y="755"/>
                      <a:pt x="2237582" y="431"/>
                    </a:cubicBezTo>
                    <a:cubicBezTo>
                      <a:pt x="2317776" y="-2100"/>
                      <a:pt x="2397061" y="6789"/>
                      <a:pt x="2475957" y="19960"/>
                    </a:cubicBezTo>
                    <a:cubicBezTo>
                      <a:pt x="2495357" y="23204"/>
                      <a:pt x="2514627" y="27357"/>
                      <a:pt x="2534610" y="24891"/>
                    </a:cubicBezTo>
                    <a:cubicBezTo>
                      <a:pt x="2550182" y="22945"/>
                      <a:pt x="2562120" y="31963"/>
                      <a:pt x="2571009" y="41112"/>
                    </a:cubicBezTo>
                    <a:cubicBezTo>
                      <a:pt x="2586905" y="37997"/>
                      <a:pt x="2599881" y="35467"/>
                      <a:pt x="2610716" y="33326"/>
                    </a:cubicBezTo>
                    <a:cubicBezTo>
                      <a:pt x="2615064" y="36181"/>
                      <a:pt x="2617659" y="36959"/>
                      <a:pt x="2618308" y="38516"/>
                    </a:cubicBezTo>
                    <a:cubicBezTo>
                      <a:pt x="2628234" y="63236"/>
                      <a:pt x="2649581" y="70308"/>
                      <a:pt x="2672938" y="73358"/>
                    </a:cubicBezTo>
                    <a:cubicBezTo>
                      <a:pt x="2734771" y="81403"/>
                      <a:pt x="2795435" y="95028"/>
                      <a:pt x="2855905" y="109756"/>
                    </a:cubicBezTo>
                    <a:cubicBezTo>
                      <a:pt x="2926820" y="127015"/>
                      <a:pt x="2994751" y="152124"/>
                      <a:pt x="3059309" y="186252"/>
                    </a:cubicBezTo>
                    <a:cubicBezTo>
                      <a:pt x="3063916" y="188653"/>
                      <a:pt x="3068198" y="192805"/>
                      <a:pt x="3072999" y="193454"/>
                    </a:cubicBezTo>
                    <a:cubicBezTo>
                      <a:pt x="3102520" y="197541"/>
                      <a:pt x="3125618" y="217655"/>
                      <a:pt x="3153906" y="225051"/>
                    </a:cubicBezTo>
                    <a:cubicBezTo>
                      <a:pt x="3168764" y="228879"/>
                      <a:pt x="3180443" y="240753"/>
                      <a:pt x="3196274" y="243672"/>
                    </a:cubicBezTo>
                    <a:cubicBezTo>
                      <a:pt x="3201594" y="244646"/>
                      <a:pt x="3206006" y="250939"/>
                      <a:pt x="3210548" y="255221"/>
                    </a:cubicBezTo>
                    <a:cubicBezTo>
                      <a:pt x="3218075" y="262358"/>
                      <a:pt x="3225017" y="270144"/>
                      <a:pt x="3232803" y="276957"/>
                    </a:cubicBezTo>
                    <a:cubicBezTo>
                      <a:pt x="3253175" y="294669"/>
                      <a:pt x="3262454" y="297200"/>
                      <a:pt x="3288990" y="293956"/>
                    </a:cubicBezTo>
                    <a:cubicBezTo>
                      <a:pt x="3290612" y="295253"/>
                      <a:pt x="3292948" y="296162"/>
                      <a:pt x="3293662" y="297849"/>
                    </a:cubicBezTo>
                    <a:cubicBezTo>
                      <a:pt x="3302032" y="318222"/>
                      <a:pt x="3319096" y="327110"/>
                      <a:pt x="3338884" y="332431"/>
                    </a:cubicBezTo>
                    <a:cubicBezTo>
                      <a:pt x="3353872" y="336453"/>
                      <a:pt x="3368925" y="340022"/>
                      <a:pt x="3385145" y="344109"/>
                    </a:cubicBezTo>
                    <a:cubicBezTo>
                      <a:pt x="3391633" y="362211"/>
                      <a:pt x="3401430" y="377913"/>
                      <a:pt x="3419532" y="385893"/>
                    </a:cubicBezTo>
                    <a:cubicBezTo>
                      <a:pt x="3426929" y="389137"/>
                      <a:pt x="3435039" y="393095"/>
                      <a:pt x="3442695" y="392836"/>
                    </a:cubicBezTo>
                    <a:cubicBezTo>
                      <a:pt x="3462484" y="392252"/>
                      <a:pt x="3479289" y="399324"/>
                      <a:pt x="3495184" y="409640"/>
                    </a:cubicBezTo>
                    <a:cubicBezTo>
                      <a:pt x="3508745" y="418399"/>
                      <a:pt x="3525679" y="423265"/>
                      <a:pt x="3531259" y="441756"/>
                    </a:cubicBezTo>
                    <a:cubicBezTo>
                      <a:pt x="3532362" y="445390"/>
                      <a:pt x="3538979" y="448569"/>
                      <a:pt x="3543651" y="449737"/>
                    </a:cubicBezTo>
                    <a:cubicBezTo>
                      <a:pt x="3551502" y="451748"/>
                      <a:pt x="3556238" y="455446"/>
                      <a:pt x="3558963" y="463232"/>
                    </a:cubicBezTo>
                    <a:cubicBezTo>
                      <a:pt x="3562077" y="472186"/>
                      <a:pt x="3569798" y="475754"/>
                      <a:pt x="3578817" y="475106"/>
                    </a:cubicBezTo>
                    <a:cubicBezTo>
                      <a:pt x="3592312" y="474197"/>
                      <a:pt x="3602628" y="480556"/>
                      <a:pt x="3613010" y="487822"/>
                    </a:cubicBezTo>
                    <a:cubicBezTo>
                      <a:pt x="3682109" y="536224"/>
                      <a:pt x="3744914" y="591893"/>
                      <a:pt x="3804087" y="651843"/>
                    </a:cubicBezTo>
                    <a:cubicBezTo>
                      <a:pt x="3883696" y="732491"/>
                      <a:pt x="3955845" y="819563"/>
                      <a:pt x="4024490" y="909554"/>
                    </a:cubicBezTo>
                    <a:cubicBezTo>
                      <a:pt x="4063484" y="960681"/>
                      <a:pt x="4102478" y="1011872"/>
                      <a:pt x="4141147" y="1063324"/>
                    </a:cubicBezTo>
                    <a:cubicBezTo>
                      <a:pt x="4148998" y="1073769"/>
                      <a:pt x="4156719" y="1082269"/>
                      <a:pt x="4171447" y="1081166"/>
                    </a:cubicBezTo>
                    <a:cubicBezTo>
                      <a:pt x="4180530" y="1080452"/>
                      <a:pt x="4187343" y="1086551"/>
                      <a:pt x="4191301" y="1094142"/>
                    </a:cubicBezTo>
                    <a:cubicBezTo>
                      <a:pt x="4200319" y="1111596"/>
                      <a:pt x="4210311" y="1128854"/>
                      <a:pt x="4216540" y="1147345"/>
                    </a:cubicBezTo>
                    <a:cubicBezTo>
                      <a:pt x="4223093" y="1166875"/>
                      <a:pt x="4227051" y="1187507"/>
                      <a:pt x="4229906" y="1208010"/>
                    </a:cubicBezTo>
                    <a:cubicBezTo>
                      <a:pt x="4236329" y="1253557"/>
                      <a:pt x="4249045" y="1296638"/>
                      <a:pt x="4268899" y="1338487"/>
                    </a:cubicBezTo>
                    <a:cubicBezTo>
                      <a:pt x="4304973" y="1414593"/>
                      <a:pt x="4333132" y="1493879"/>
                      <a:pt x="4351429" y="1576279"/>
                    </a:cubicBezTo>
                    <a:cubicBezTo>
                      <a:pt x="4366222" y="1643107"/>
                      <a:pt x="4381404" y="1709935"/>
                      <a:pt x="4393667" y="1777282"/>
                    </a:cubicBezTo>
                    <a:cubicBezTo>
                      <a:pt x="4401842" y="1822051"/>
                      <a:pt x="4405929" y="1867663"/>
                      <a:pt x="4410342" y="1913015"/>
                    </a:cubicBezTo>
                    <a:cubicBezTo>
                      <a:pt x="4415727" y="1968748"/>
                      <a:pt x="4420723" y="2024482"/>
                      <a:pt x="4423772" y="2080410"/>
                    </a:cubicBezTo>
                    <a:cubicBezTo>
                      <a:pt x="4426692" y="2135300"/>
                      <a:pt x="4427016" y="2190320"/>
                      <a:pt x="4428184" y="2245274"/>
                    </a:cubicBezTo>
                    <a:cubicBezTo>
                      <a:pt x="4428314" y="2251373"/>
                      <a:pt x="4428508" y="2258835"/>
                      <a:pt x="4425329" y="2263312"/>
                    </a:cubicBezTo>
                    <a:cubicBezTo>
                      <a:pt x="4416376" y="2276028"/>
                      <a:pt x="4417284" y="2288356"/>
                      <a:pt x="4422864" y="2301591"/>
                    </a:cubicBezTo>
                    <a:cubicBezTo>
                      <a:pt x="4427081" y="2311648"/>
                      <a:pt x="4427016" y="2321121"/>
                      <a:pt x="4421307" y="2331307"/>
                    </a:cubicBezTo>
                    <a:cubicBezTo>
                      <a:pt x="4417414" y="2338185"/>
                      <a:pt x="4415921" y="2346749"/>
                      <a:pt x="4415078" y="2354795"/>
                    </a:cubicBezTo>
                    <a:cubicBezTo>
                      <a:pt x="4411639" y="2387755"/>
                      <a:pt x="4408914" y="2420844"/>
                      <a:pt x="4405865" y="2453869"/>
                    </a:cubicBezTo>
                    <a:cubicBezTo>
                      <a:pt x="4402167" y="2493317"/>
                      <a:pt x="4393213" y="2531662"/>
                      <a:pt x="4381599" y="2569424"/>
                    </a:cubicBezTo>
                    <a:cubicBezTo>
                      <a:pt x="4373035" y="2597323"/>
                      <a:pt x="4367390" y="2625611"/>
                      <a:pt x="4367000" y="2655003"/>
                    </a:cubicBezTo>
                    <a:cubicBezTo>
                      <a:pt x="4366676" y="2679917"/>
                      <a:pt x="4364795" y="2704767"/>
                      <a:pt x="4363756" y="2729617"/>
                    </a:cubicBezTo>
                    <a:cubicBezTo>
                      <a:pt x="4362394" y="2761992"/>
                      <a:pt x="4354867" y="2793136"/>
                      <a:pt x="4344551" y="2821100"/>
                    </a:cubicBezTo>
                    <a:cubicBezTo>
                      <a:pt x="4344616" y="2832843"/>
                      <a:pt x="4358371" y="2837709"/>
                      <a:pt x="4351688" y="2850167"/>
                    </a:cubicBezTo>
                    <a:cubicBezTo>
                      <a:pt x="4346628" y="2848350"/>
                      <a:pt x="4341437" y="2846469"/>
                      <a:pt x="4335014" y="2844133"/>
                    </a:cubicBezTo>
                    <a:cubicBezTo>
                      <a:pt x="4333002" y="2847572"/>
                      <a:pt x="4330472" y="2850816"/>
                      <a:pt x="4329045" y="2854514"/>
                    </a:cubicBezTo>
                    <a:cubicBezTo>
                      <a:pt x="4300626" y="2927311"/>
                      <a:pt x="4262152" y="2994983"/>
                      <a:pt x="4223158" y="3062395"/>
                    </a:cubicBezTo>
                    <a:cubicBezTo>
                      <a:pt x="4209143" y="3086661"/>
                      <a:pt x="4194739" y="3110667"/>
                      <a:pt x="4180854" y="3134998"/>
                    </a:cubicBezTo>
                    <a:cubicBezTo>
                      <a:pt x="4177286" y="3141226"/>
                      <a:pt x="4175340" y="3148298"/>
                      <a:pt x="4172096" y="3154721"/>
                    </a:cubicBezTo>
                    <a:cubicBezTo>
                      <a:pt x="4169436" y="3160042"/>
                      <a:pt x="4166905" y="3166141"/>
                      <a:pt x="4162558" y="3169774"/>
                    </a:cubicBezTo>
                    <a:cubicBezTo>
                      <a:pt x="4147571" y="3182167"/>
                      <a:pt x="4139525" y="3198971"/>
                      <a:pt x="4131480" y="3215840"/>
                    </a:cubicBezTo>
                    <a:cubicBezTo>
                      <a:pt x="4125640" y="3228038"/>
                      <a:pt x="4119477" y="3239976"/>
                      <a:pt x="4129014" y="3253926"/>
                    </a:cubicBezTo>
                    <a:cubicBezTo>
                      <a:pt x="4134010" y="3261258"/>
                      <a:pt x="4131155" y="3270211"/>
                      <a:pt x="4126548" y="3277478"/>
                    </a:cubicBezTo>
                    <a:cubicBezTo>
                      <a:pt x="4122137" y="3284420"/>
                      <a:pt x="4117011" y="3291038"/>
                      <a:pt x="4111886" y="3297526"/>
                    </a:cubicBezTo>
                    <a:cubicBezTo>
                      <a:pt x="4107149" y="3303560"/>
                      <a:pt x="4101245" y="3305831"/>
                      <a:pt x="4093005" y="3305507"/>
                    </a:cubicBezTo>
                    <a:cubicBezTo>
                      <a:pt x="4074514" y="3304858"/>
                      <a:pt x="4067896" y="3309594"/>
                      <a:pt x="4063224" y="3325166"/>
                    </a:cubicBezTo>
                    <a:cubicBezTo>
                      <a:pt x="4061148" y="3332043"/>
                      <a:pt x="4060369" y="3339375"/>
                      <a:pt x="4059591" y="3346577"/>
                    </a:cubicBezTo>
                    <a:cubicBezTo>
                      <a:pt x="4058812" y="3353779"/>
                      <a:pt x="4059072" y="3361110"/>
                      <a:pt x="4058293" y="3368312"/>
                    </a:cubicBezTo>
                    <a:cubicBezTo>
                      <a:pt x="4057190" y="3378563"/>
                      <a:pt x="4052129" y="3386219"/>
                      <a:pt x="4041229" y="3387452"/>
                    </a:cubicBezTo>
                    <a:cubicBezTo>
                      <a:pt x="4027215" y="3389074"/>
                      <a:pt x="4020337" y="3395627"/>
                      <a:pt x="4015471" y="3409707"/>
                    </a:cubicBezTo>
                    <a:cubicBezTo>
                      <a:pt x="4010670" y="3423526"/>
                      <a:pt x="4003403" y="3438190"/>
                      <a:pt x="3987248" y="3444548"/>
                    </a:cubicBezTo>
                    <a:cubicBezTo>
                      <a:pt x="3972909" y="3450193"/>
                      <a:pt x="3964280" y="3462066"/>
                      <a:pt x="3957856" y="3475367"/>
                    </a:cubicBezTo>
                    <a:cubicBezTo>
                      <a:pt x="3954677" y="3481855"/>
                      <a:pt x="3952925" y="3488668"/>
                      <a:pt x="3945074" y="3491782"/>
                    </a:cubicBezTo>
                    <a:cubicBezTo>
                      <a:pt x="3932877" y="3496518"/>
                      <a:pt x="3933007" y="3507224"/>
                      <a:pt x="3934629" y="3518384"/>
                    </a:cubicBezTo>
                    <a:cubicBezTo>
                      <a:pt x="3927232" y="3519876"/>
                      <a:pt x="3920225" y="3520460"/>
                      <a:pt x="3913801" y="3522861"/>
                    </a:cubicBezTo>
                    <a:cubicBezTo>
                      <a:pt x="3910298" y="3524158"/>
                      <a:pt x="3907313" y="3528051"/>
                      <a:pt x="3905107" y="3531425"/>
                    </a:cubicBezTo>
                    <a:cubicBezTo>
                      <a:pt x="3902966" y="3534734"/>
                      <a:pt x="3899852" y="3539665"/>
                      <a:pt x="3900955" y="3542455"/>
                    </a:cubicBezTo>
                    <a:cubicBezTo>
                      <a:pt x="3908157" y="3561400"/>
                      <a:pt x="3896154" y="3574182"/>
                      <a:pt x="3883891" y="3581838"/>
                    </a:cubicBezTo>
                    <a:cubicBezTo>
                      <a:pt x="3861247" y="3595917"/>
                      <a:pt x="3848141" y="3615771"/>
                      <a:pt x="3837825" y="3638869"/>
                    </a:cubicBezTo>
                    <a:cubicBezTo>
                      <a:pt x="3829909" y="3656647"/>
                      <a:pt x="3817971" y="3670596"/>
                      <a:pt x="3799026" y="3676955"/>
                    </a:cubicBezTo>
                    <a:cubicBezTo>
                      <a:pt x="3789618" y="3680134"/>
                      <a:pt x="3783389" y="3686622"/>
                      <a:pt x="3777615" y="3694148"/>
                    </a:cubicBezTo>
                    <a:cubicBezTo>
                      <a:pt x="3769959" y="3704010"/>
                      <a:pt x="3762173" y="3713743"/>
                      <a:pt x="3753998" y="3723086"/>
                    </a:cubicBezTo>
                    <a:cubicBezTo>
                      <a:pt x="3748548" y="3729314"/>
                      <a:pt x="3742968" y="3736127"/>
                      <a:pt x="3736025" y="3740215"/>
                    </a:cubicBezTo>
                    <a:cubicBezTo>
                      <a:pt x="3700016" y="3761625"/>
                      <a:pt x="3670300" y="3790887"/>
                      <a:pt x="3639806" y="3818786"/>
                    </a:cubicBezTo>
                    <a:cubicBezTo>
                      <a:pt x="3593026" y="3861673"/>
                      <a:pt x="3543911" y="3901186"/>
                      <a:pt x="3490772" y="3935963"/>
                    </a:cubicBezTo>
                    <a:cubicBezTo>
                      <a:pt x="3441333" y="3968339"/>
                      <a:pt x="3393320" y="4002986"/>
                      <a:pt x="3344334" y="4036140"/>
                    </a:cubicBezTo>
                    <a:cubicBezTo>
                      <a:pt x="3329996" y="4045807"/>
                      <a:pt x="3317214" y="4059303"/>
                      <a:pt x="3297814" y="4059303"/>
                    </a:cubicBezTo>
                    <a:cubicBezTo>
                      <a:pt x="3295868" y="4059303"/>
                      <a:pt x="3293402" y="4060082"/>
                      <a:pt x="3292040" y="4061379"/>
                    </a:cubicBezTo>
                    <a:cubicBezTo>
                      <a:pt x="3274392" y="4078248"/>
                      <a:pt x="3249607" y="4081882"/>
                      <a:pt x="3229948" y="4095572"/>
                    </a:cubicBezTo>
                    <a:cubicBezTo>
                      <a:pt x="3196534" y="4118734"/>
                      <a:pt x="3158513" y="4133398"/>
                      <a:pt x="3121076" y="4148775"/>
                    </a:cubicBezTo>
                    <a:cubicBezTo>
                      <a:pt x="3070209" y="4169666"/>
                      <a:pt x="3018498" y="4188547"/>
                      <a:pt x="2970551" y="4215863"/>
                    </a:cubicBezTo>
                    <a:cubicBezTo>
                      <a:pt x="2957380" y="4223389"/>
                      <a:pt x="2942976" y="4224687"/>
                      <a:pt x="2928637" y="4226438"/>
                    </a:cubicBezTo>
                    <a:cubicBezTo>
                      <a:pt x="2912806" y="4228320"/>
                      <a:pt x="2897883" y="4231694"/>
                      <a:pt x="2886529" y="4243891"/>
                    </a:cubicBezTo>
                    <a:cubicBezTo>
                      <a:pt x="2879846" y="4251093"/>
                      <a:pt x="2871217" y="4254078"/>
                      <a:pt x="2862004" y="4256414"/>
                    </a:cubicBezTo>
                    <a:cubicBezTo>
                      <a:pt x="2777527" y="4277760"/>
                      <a:pt x="2693311" y="4300403"/>
                      <a:pt x="2608446" y="4320127"/>
                    </a:cubicBezTo>
                    <a:cubicBezTo>
                      <a:pt x="2551998" y="4333234"/>
                      <a:pt x="2494513" y="4341474"/>
                      <a:pt x="2436704" y="4346729"/>
                    </a:cubicBezTo>
                    <a:cubicBezTo>
                      <a:pt x="2427231" y="4346794"/>
                      <a:pt x="2417953" y="4346080"/>
                      <a:pt x="2403355" y="4346080"/>
                    </a:cubicBezTo>
                    <a:close/>
                    <a:moveTo>
                      <a:pt x="2434238" y="4264524"/>
                    </a:moveTo>
                    <a:cubicBezTo>
                      <a:pt x="2437547" y="4263356"/>
                      <a:pt x="2441116" y="4260761"/>
                      <a:pt x="2444230" y="4261215"/>
                    </a:cubicBezTo>
                    <a:cubicBezTo>
                      <a:pt x="2452600" y="4262448"/>
                      <a:pt x="2459218" y="4271531"/>
                      <a:pt x="2471870" y="4266925"/>
                    </a:cubicBezTo>
                    <a:cubicBezTo>
                      <a:pt x="2465252" y="4261474"/>
                      <a:pt x="2460256" y="4257063"/>
                      <a:pt x="2455000" y="4253040"/>
                    </a:cubicBezTo>
                    <a:cubicBezTo>
                      <a:pt x="2449096" y="4248563"/>
                      <a:pt x="2446371" y="4238766"/>
                      <a:pt x="2434368" y="4241426"/>
                    </a:cubicBezTo>
                    <a:cubicBezTo>
                      <a:pt x="2434368" y="4249017"/>
                      <a:pt x="2434368" y="4256738"/>
                      <a:pt x="2434303" y="4264394"/>
                    </a:cubicBezTo>
                    <a:cubicBezTo>
                      <a:pt x="2432551" y="4263421"/>
                      <a:pt x="2430929" y="4262123"/>
                      <a:pt x="2429112" y="4261669"/>
                    </a:cubicBezTo>
                    <a:cubicBezTo>
                      <a:pt x="2428204" y="4261474"/>
                      <a:pt x="2426907" y="4262837"/>
                      <a:pt x="2425739" y="4263551"/>
                    </a:cubicBezTo>
                    <a:cubicBezTo>
                      <a:pt x="2426712" y="4263486"/>
                      <a:pt x="2427750" y="4263291"/>
                      <a:pt x="2428723" y="4263421"/>
                    </a:cubicBezTo>
                    <a:cubicBezTo>
                      <a:pt x="2430540" y="4263745"/>
                      <a:pt x="2432421" y="4264135"/>
                      <a:pt x="2434238" y="4264524"/>
                    </a:cubicBezTo>
                    <a:close/>
                    <a:moveTo>
                      <a:pt x="2809774" y="4252326"/>
                    </a:moveTo>
                    <a:cubicBezTo>
                      <a:pt x="2806205" y="4239479"/>
                      <a:pt x="2801274" y="4235003"/>
                      <a:pt x="2793488" y="4235003"/>
                    </a:cubicBezTo>
                    <a:cubicBezTo>
                      <a:pt x="2785443" y="4235003"/>
                      <a:pt x="2777138" y="4235522"/>
                      <a:pt x="2771753" y="4243308"/>
                    </a:cubicBezTo>
                    <a:cubicBezTo>
                      <a:pt x="2769028" y="4247200"/>
                      <a:pt x="2772013" y="4255246"/>
                      <a:pt x="2776814" y="4255116"/>
                    </a:cubicBezTo>
                    <a:cubicBezTo>
                      <a:pt x="2786741" y="4254727"/>
                      <a:pt x="2796668" y="4253494"/>
                      <a:pt x="2809774" y="4252326"/>
                    </a:cubicBezTo>
                    <a:close/>
                    <a:moveTo>
                      <a:pt x="2851558" y="4231953"/>
                    </a:moveTo>
                    <a:cubicBezTo>
                      <a:pt x="2850065" y="4225984"/>
                      <a:pt x="2846043" y="4223454"/>
                      <a:pt x="2840398" y="4225335"/>
                    </a:cubicBezTo>
                    <a:cubicBezTo>
                      <a:pt x="2831639" y="4228190"/>
                      <a:pt x="2825216" y="4233381"/>
                      <a:pt x="2824502" y="4244346"/>
                    </a:cubicBezTo>
                    <a:cubicBezTo>
                      <a:pt x="2840528" y="4241815"/>
                      <a:pt x="2840528" y="4241815"/>
                      <a:pt x="2851558" y="4231953"/>
                    </a:cubicBezTo>
                    <a:close/>
                    <a:moveTo>
                      <a:pt x="2658080" y="4262577"/>
                    </a:moveTo>
                    <a:cubicBezTo>
                      <a:pt x="2655096" y="4269195"/>
                      <a:pt x="2652500" y="4273218"/>
                      <a:pt x="2651397" y="4277630"/>
                    </a:cubicBezTo>
                    <a:cubicBezTo>
                      <a:pt x="2650035" y="4283080"/>
                      <a:pt x="2652695" y="4288141"/>
                      <a:pt x="2658145" y="4288984"/>
                    </a:cubicBezTo>
                    <a:cubicBezTo>
                      <a:pt x="2662557" y="4289633"/>
                      <a:pt x="2668331" y="4288725"/>
                      <a:pt x="2671770" y="4286194"/>
                    </a:cubicBezTo>
                    <a:cubicBezTo>
                      <a:pt x="2676961" y="4282367"/>
                      <a:pt x="2673522" y="4276981"/>
                      <a:pt x="2670408" y="4273218"/>
                    </a:cubicBezTo>
                    <a:cubicBezTo>
                      <a:pt x="2667488" y="4269715"/>
                      <a:pt x="2663465" y="4267119"/>
                      <a:pt x="2658080" y="4262577"/>
                    </a:cubicBezTo>
                    <a:close/>
                    <a:moveTo>
                      <a:pt x="2723741" y="4197760"/>
                    </a:moveTo>
                    <a:cubicBezTo>
                      <a:pt x="2746125" y="4194906"/>
                      <a:pt x="2747682" y="4194127"/>
                      <a:pt x="2756571" y="4182059"/>
                    </a:cubicBezTo>
                    <a:cubicBezTo>
                      <a:pt x="2737885" y="4186147"/>
                      <a:pt x="2737885" y="4186147"/>
                      <a:pt x="2723741" y="4197760"/>
                    </a:cubicBezTo>
                    <a:close/>
                    <a:moveTo>
                      <a:pt x="2698566" y="4270428"/>
                    </a:moveTo>
                    <a:cubicBezTo>
                      <a:pt x="2707715" y="4274061"/>
                      <a:pt x="2715760" y="4276008"/>
                      <a:pt x="2722313" y="4266860"/>
                    </a:cubicBezTo>
                    <a:cubicBezTo>
                      <a:pt x="2722702" y="4266341"/>
                      <a:pt x="2722248" y="4264783"/>
                      <a:pt x="2721664" y="4264199"/>
                    </a:cubicBezTo>
                    <a:cubicBezTo>
                      <a:pt x="2716474" y="4258879"/>
                      <a:pt x="2712062" y="4260047"/>
                      <a:pt x="2698566" y="4270428"/>
                    </a:cubicBezTo>
                    <a:close/>
                    <a:moveTo>
                      <a:pt x="2188531" y="4274321"/>
                    </a:moveTo>
                    <a:cubicBezTo>
                      <a:pt x="2191451" y="4272634"/>
                      <a:pt x="2194500" y="4271337"/>
                      <a:pt x="2194370" y="4270817"/>
                    </a:cubicBezTo>
                    <a:cubicBezTo>
                      <a:pt x="2193527" y="4267379"/>
                      <a:pt x="2192035" y="4264135"/>
                      <a:pt x="2190737" y="4260826"/>
                    </a:cubicBezTo>
                    <a:cubicBezTo>
                      <a:pt x="2188596" y="4261994"/>
                      <a:pt x="2184509" y="4263486"/>
                      <a:pt x="2184638" y="4264199"/>
                    </a:cubicBezTo>
                    <a:cubicBezTo>
                      <a:pt x="2185352" y="4267638"/>
                      <a:pt x="2187104" y="4270882"/>
                      <a:pt x="2188531" y="4274321"/>
                    </a:cubicBezTo>
                    <a:close/>
                    <a:moveTo>
                      <a:pt x="2217209" y="4255700"/>
                    </a:moveTo>
                    <a:cubicBezTo>
                      <a:pt x="2215327" y="4259528"/>
                      <a:pt x="2213770" y="4261994"/>
                      <a:pt x="2212926" y="4264718"/>
                    </a:cubicBezTo>
                    <a:cubicBezTo>
                      <a:pt x="2211759" y="4268611"/>
                      <a:pt x="2216170" y="4273024"/>
                      <a:pt x="2219999" y="4271272"/>
                    </a:cubicBezTo>
                    <a:cubicBezTo>
                      <a:pt x="2222140" y="4270298"/>
                      <a:pt x="2224540" y="4267184"/>
                      <a:pt x="2224605" y="4264913"/>
                    </a:cubicBezTo>
                    <a:cubicBezTo>
                      <a:pt x="2224735" y="4263032"/>
                      <a:pt x="2221686" y="4260955"/>
                      <a:pt x="2217209" y="4255700"/>
                    </a:cubicBezTo>
                    <a:close/>
                    <a:moveTo>
                      <a:pt x="2908848" y="4211321"/>
                    </a:moveTo>
                    <a:cubicBezTo>
                      <a:pt x="2910146" y="4212294"/>
                      <a:pt x="2911379" y="4213267"/>
                      <a:pt x="2912676" y="4214241"/>
                    </a:cubicBezTo>
                    <a:cubicBezTo>
                      <a:pt x="2913195" y="4213462"/>
                      <a:pt x="2914038" y="4212748"/>
                      <a:pt x="2914168" y="4211905"/>
                    </a:cubicBezTo>
                    <a:cubicBezTo>
                      <a:pt x="2914233" y="4211061"/>
                      <a:pt x="2913585" y="4210153"/>
                      <a:pt x="2913260" y="4209245"/>
                    </a:cubicBezTo>
                    <a:cubicBezTo>
                      <a:pt x="2911768" y="4209958"/>
                      <a:pt x="2910276" y="4210672"/>
                      <a:pt x="2908848" y="4211321"/>
                    </a:cubicBezTo>
                    <a:close/>
                    <a:moveTo>
                      <a:pt x="2828070" y="4164087"/>
                    </a:moveTo>
                    <a:cubicBezTo>
                      <a:pt x="2827551" y="4162465"/>
                      <a:pt x="2827097" y="4160843"/>
                      <a:pt x="2826578" y="4159221"/>
                    </a:cubicBezTo>
                    <a:cubicBezTo>
                      <a:pt x="2825021" y="4159870"/>
                      <a:pt x="2822815" y="4160194"/>
                      <a:pt x="2822101" y="4161362"/>
                    </a:cubicBezTo>
                    <a:cubicBezTo>
                      <a:pt x="2821517" y="4162270"/>
                      <a:pt x="2822815" y="4164347"/>
                      <a:pt x="2823269" y="4165904"/>
                    </a:cubicBezTo>
                    <a:cubicBezTo>
                      <a:pt x="2824891" y="4165320"/>
                      <a:pt x="2826513" y="4164671"/>
                      <a:pt x="2828070" y="416408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3" name="任意多边形: 形状 62"/>
              <p:cNvSpPr/>
              <p:nvPr/>
            </p:nvSpPr>
            <p:spPr>
              <a:xfrm>
                <a:off x="2404807" y="4190681"/>
                <a:ext cx="90575" cy="51892"/>
              </a:xfrm>
              <a:custGeom>
                <a:avLst/>
                <a:gdLst>
                  <a:gd name="connsiteX0" fmla="*/ 0 w 90575"/>
                  <a:gd name="connsiteY0" fmla="*/ 10189 h 51892"/>
                  <a:gd name="connsiteX1" fmla="*/ 10381 w 90575"/>
                  <a:gd name="connsiteY1" fmla="*/ 1431 h 51892"/>
                  <a:gd name="connsiteX2" fmla="*/ 25499 w 90575"/>
                  <a:gd name="connsiteY2" fmla="*/ 782 h 51892"/>
                  <a:gd name="connsiteX3" fmla="*/ 90575 w 90575"/>
                  <a:gd name="connsiteY3" fmla="*/ 33806 h 51892"/>
                  <a:gd name="connsiteX4" fmla="*/ 41135 w 90575"/>
                  <a:gd name="connsiteY4" fmla="*/ 44772 h 51892"/>
                  <a:gd name="connsiteX5" fmla="*/ 0 w 90575"/>
                  <a:gd name="connsiteY5" fmla="*/ 10189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75" h="51892">
                    <a:moveTo>
                      <a:pt x="0" y="10189"/>
                    </a:moveTo>
                    <a:cubicBezTo>
                      <a:pt x="4671" y="6102"/>
                      <a:pt x="7137" y="2339"/>
                      <a:pt x="10381" y="1431"/>
                    </a:cubicBezTo>
                    <a:cubicBezTo>
                      <a:pt x="15118" y="68"/>
                      <a:pt x="20957" y="-646"/>
                      <a:pt x="25499" y="782"/>
                    </a:cubicBezTo>
                    <a:cubicBezTo>
                      <a:pt x="48921" y="8243"/>
                      <a:pt x="72992" y="14731"/>
                      <a:pt x="90575" y="33806"/>
                    </a:cubicBezTo>
                    <a:cubicBezTo>
                      <a:pt x="76496" y="52882"/>
                      <a:pt x="57550" y="57424"/>
                      <a:pt x="41135" y="44772"/>
                    </a:cubicBezTo>
                    <a:cubicBezTo>
                      <a:pt x="27445" y="34326"/>
                      <a:pt x="14663" y="22647"/>
                      <a:pt x="0" y="10189"/>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4" name="任意多边形: 形状 63"/>
              <p:cNvSpPr/>
              <p:nvPr/>
            </p:nvSpPr>
            <p:spPr>
              <a:xfrm>
                <a:off x="2503362" y="4246782"/>
                <a:ext cx="59756" cy="34931"/>
              </a:xfrm>
              <a:custGeom>
                <a:avLst/>
                <a:gdLst>
                  <a:gd name="connsiteX0" fmla="*/ 22384 w 59756"/>
                  <a:gd name="connsiteY0" fmla="*/ 34931 h 34931"/>
                  <a:gd name="connsiteX1" fmla="*/ 0 w 59756"/>
                  <a:gd name="connsiteY1" fmla="*/ 16375 h 34931"/>
                  <a:gd name="connsiteX2" fmla="*/ 59756 w 59756"/>
                  <a:gd name="connsiteY2" fmla="*/ 16764 h 34931"/>
                  <a:gd name="connsiteX3" fmla="*/ 49116 w 59756"/>
                  <a:gd name="connsiteY3" fmla="*/ 21955 h 34931"/>
                  <a:gd name="connsiteX4" fmla="*/ 34712 w 59756"/>
                  <a:gd name="connsiteY4" fmla="*/ 26172 h 34931"/>
                  <a:gd name="connsiteX5" fmla="*/ 22384 w 59756"/>
                  <a:gd name="connsiteY5" fmla="*/ 34931 h 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56" h="34931">
                    <a:moveTo>
                      <a:pt x="22384" y="34931"/>
                    </a:moveTo>
                    <a:cubicBezTo>
                      <a:pt x="13560" y="27599"/>
                      <a:pt x="6748" y="22020"/>
                      <a:pt x="0" y="16375"/>
                    </a:cubicBezTo>
                    <a:cubicBezTo>
                      <a:pt x="18751" y="-5555"/>
                      <a:pt x="28094" y="-5490"/>
                      <a:pt x="59756" y="16764"/>
                    </a:cubicBezTo>
                    <a:cubicBezTo>
                      <a:pt x="55539" y="18841"/>
                      <a:pt x="52425" y="20787"/>
                      <a:pt x="49116" y="21955"/>
                    </a:cubicBezTo>
                    <a:cubicBezTo>
                      <a:pt x="44379" y="23577"/>
                      <a:pt x="39254" y="24161"/>
                      <a:pt x="34712" y="26172"/>
                    </a:cubicBezTo>
                    <a:cubicBezTo>
                      <a:pt x="31143" y="27664"/>
                      <a:pt x="28159" y="30649"/>
                      <a:pt x="22384" y="3493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5" name="任意多边形: 形状 64"/>
              <p:cNvSpPr/>
              <p:nvPr/>
            </p:nvSpPr>
            <p:spPr>
              <a:xfrm>
                <a:off x="2549104" y="1022639"/>
                <a:ext cx="67445" cy="57874"/>
              </a:xfrm>
              <a:custGeom>
                <a:avLst/>
                <a:gdLst>
                  <a:gd name="connsiteX0" fmla="*/ 64298 w 67445"/>
                  <a:gd name="connsiteY0" fmla="*/ 0 h 57874"/>
                  <a:gd name="connsiteX1" fmla="*/ 63844 w 67445"/>
                  <a:gd name="connsiteY1" fmla="*/ 13171 h 57874"/>
                  <a:gd name="connsiteX2" fmla="*/ 29262 w 67445"/>
                  <a:gd name="connsiteY2" fmla="*/ 38734 h 57874"/>
                  <a:gd name="connsiteX3" fmla="*/ 0 w 67445"/>
                  <a:gd name="connsiteY3" fmla="*/ 57875 h 57874"/>
                  <a:gd name="connsiteX4" fmla="*/ 64298 w 67445"/>
                  <a:gd name="connsiteY4" fmla="*/ 0 h 5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5" h="57874">
                    <a:moveTo>
                      <a:pt x="64298" y="0"/>
                    </a:moveTo>
                    <a:cubicBezTo>
                      <a:pt x="68969" y="4542"/>
                      <a:pt x="68126" y="9732"/>
                      <a:pt x="63844" y="13171"/>
                    </a:cubicBezTo>
                    <a:cubicBezTo>
                      <a:pt x="52684" y="22125"/>
                      <a:pt x="41005" y="30494"/>
                      <a:pt x="29262" y="38734"/>
                    </a:cubicBezTo>
                    <a:cubicBezTo>
                      <a:pt x="20308" y="45028"/>
                      <a:pt x="10965" y="50738"/>
                      <a:pt x="0" y="57875"/>
                    </a:cubicBezTo>
                    <a:cubicBezTo>
                      <a:pt x="6099" y="35231"/>
                      <a:pt x="27056" y="17064"/>
                      <a:pt x="6429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6" name="任意多边形: 形状 65"/>
              <p:cNvSpPr/>
              <p:nvPr/>
            </p:nvSpPr>
            <p:spPr>
              <a:xfrm>
                <a:off x="2356899" y="4148261"/>
                <a:ext cx="46934" cy="26820"/>
              </a:xfrm>
              <a:custGeom>
                <a:avLst/>
                <a:gdLst>
                  <a:gd name="connsiteX0" fmla="*/ 25 w 46934"/>
                  <a:gd name="connsiteY0" fmla="*/ 6673 h 26820"/>
                  <a:gd name="connsiteX1" fmla="*/ 46934 w 46934"/>
                  <a:gd name="connsiteY1" fmla="*/ 17898 h 26820"/>
                  <a:gd name="connsiteX2" fmla="*/ 13261 w 46934"/>
                  <a:gd name="connsiteY2" fmla="*/ 24840 h 26820"/>
                  <a:gd name="connsiteX3" fmla="*/ 25 w 46934"/>
                  <a:gd name="connsiteY3" fmla="*/ 6673 h 26820"/>
                </a:gdLst>
                <a:ahLst/>
                <a:cxnLst>
                  <a:cxn ang="0">
                    <a:pos x="connsiteX0" y="connsiteY0"/>
                  </a:cxn>
                  <a:cxn ang="0">
                    <a:pos x="connsiteX1" y="connsiteY1"/>
                  </a:cxn>
                  <a:cxn ang="0">
                    <a:pos x="connsiteX2" y="connsiteY2"/>
                  </a:cxn>
                  <a:cxn ang="0">
                    <a:pos x="connsiteX3" y="connsiteY3"/>
                  </a:cxn>
                </a:cxnLst>
                <a:rect l="l" t="t" r="r" b="b"/>
                <a:pathLst>
                  <a:path w="46934" h="26820">
                    <a:moveTo>
                      <a:pt x="25" y="6673"/>
                    </a:moveTo>
                    <a:cubicBezTo>
                      <a:pt x="22085" y="-4292"/>
                      <a:pt x="30065" y="-2540"/>
                      <a:pt x="46934" y="17898"/>
                    </a:cubicBezTo>
                    <a:cubicBezTo>
                      <a:pt x="36878" y="26722"/>
                      <a:pt x="25394" y="28928"/>
                      <a:pt x="13261" y="24840"/>
                    </a:cubicBezTo>
                    <a:cubicBezTo>
                      <a:pt x="5345" y="22180"/>
                      <a:pt x="-429" y="16276"/>
                      <a:pt x="25" y="667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7" name="任意多边形: 形状 66"/>
              <p:cNvSpPr/>
              <p:nvPr/>
            </p:nvSpPr>
            <p:spPr>
              <a:xfrm>
                <a:off x="2294016" y="4085381"/>
                <a:ext cx="39226" cy="27569"/>
              </a:xfrm>
              <a:custGeom>
                <a:avLst/>
                <a:gdLst>
                  <a:gd name="connsiteX0" fmla="*/ 39227 w 39226"/>
                  <a:gd name="connsiteY0" fmla="*/ 18102 h 27569"/>
                  <a:gd name="connsiteX1" fmla="*/ 11392 w 39226"/>
                  <a:gd name="connsiteY1" fmla="*/ 26407 h 27569"/>
                  <a:gd name="connsiteX2" fmla="*/ 3477 w 39226"/>
                  <a:gd name="connsiteY2" fmla="*/ 0 h 27569"/>
                  <a:gd name="connsiteX3" fmla="*/ 39227 w 39226"/>
                  <a:gd name="connsiteY3" fmla="*/ 18102 h 27569"/>
                </a:gdLst>
                <a:ahLst/>
                <a:cxnLst>
                  <a:cxn ang="0">
                    <a:pos x="connsiteX0" y="connsiteY0"/>
                  </a:cxn>
                  <a:cxn ang="0">
                    <a:pos x="connsiteX1" y="connsiteY1"/>
                  </a:cxn>
                  <a:cxn ang="0">
                    <a:pos x="connsiteX2" y="connsiteY2"/>
                  </a:cxn>
                  <a:cxn ang="0">
                    <a:pos x="connsiteX3" y="connsiteY3"/>
                  </a:cxn>
                </a:cxnLst>
                <a:rect l="l" t="t" r="r" b="b"/>
                <a:pathLst>
                  <a:path w="39226" h="27569">
                    <a:moveTo>
                      <a:pt x="39227" y="18102"/>
                    </a:moveTo>
                    <a:cubicBezTo>
                      <a:pt x="29170" y="26991"/>
                      <a:pt x="20995" y="29262"/>
                      <a:pt x="11392" y="26407"/>
                    </a:cubicBezTo>
                    <a:cubicBezTo>
                      <a:pt x="-676" y="22774"/>
                      <a:pt x="-2882" y="16545"/>
                      <a:pt x="3477" y="0"/>
                    </a:cubicBezTo>
                    <a:cubicBezTo>
                      <a:pt x="16972" y="714"/>
                      <a:pt x="27224" y="7851"/>
                      <a:pt x="39227" y="18102"/>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8" name="任意多边形: 形状 67"/>
              <p:cNvSpPr/>
              <p:nvPr/>
            </p:nvSpPr>
            <p:spPr>
              <a:xfrm>
                <a:off x="3817153" y="4720444"/>
                <a:ext cx="65206" cy="15783"/>
              </a:xfrm>
              <a:custGeom>
                <a:avLst/>
                <a:gdLst>
                  <a:gd name="connsiteX0" fmla="*/ 0 w 65206"/>
                  <a:gd name="connsiteY0" fmla="*/ 714 h 15783"/>
                  <a:gd name="connsiteX1" fmla="*/ 65206 w 65206"/>
                  <a:gd name="connsiteY1" fmla="*/ 4866 h 15783"/>
                  <a:gd name="connsiteX2" fmla="*/ 0 w 65206"/>
                  <a:gd name="connsiteY2" fmla="*/ 14015 h 15783"/>
                  <a:gd name="connsiteX3" fmla="*/ 649 w 65206"/>
                  <a:gd name="connsiteY3" fmla="*/ 0 h 15783"/>
                  <a:gd name="connsiteX4" fmla="*/ 0 w 65206"/>
                  <a:gd name="connsiteY4" fmla="*/ 714 h 1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06" h="15783">
                    <a:moveTo>
                      <a:pt x="0" y="714"/>
                    </a:moveTo>
                    <a:cubicBezTo>
                      <a:pt x="21087" y="2076"/>
                      <a:pt x="42238" y="3374"/>
                      <a:pt x="65206" y="4866"/>
                    </a:cubicBezTo>
                    <a:cubicBezTo>
                      <a:pt x="42757" y="16610"/>
                      <a:pt x="36334" y="17453"/>
                      <a:pt x="0" y="14015"/>
                    </a:cubicBezTo>
                    <a:cubicBezTo>
                      <a:pt x="195" y="9408"/>
                      <a:pt x="389" y="4736"/>
                      <a:pt x="649" y="0"/>
                    </a:cubicBezTo>
                    <a:lnTo>
                      <a:pt x="0" y="714"/>
                    </a:ln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9" name="任意多边形: 形状 68"/>
              <p:cNvSpPr/>
              <p:nvPr/>
            </p:nvSpPr>
            <p:spPr>
              <a:xfrm>
                <a:off x="2892069" y="4370287"/>
                <a:ext cx="64103" cy="25813"/>
              </a:xfrm>
              <a:custGeom>
                <a:avLst/>
                <a:gdLst>
                  <a:gd name="connsiteX0" fmla="*/ 64103 w 64103"/>
                  <a:gd name="connsiteY0" fmla="*/ 25813 h 25813"/>
                  <a:gd name="connsiteX1" fmla="*/ 38864 w 64103"/>
                  <a:gd name="connsiteY1" fmla="*/ 19844 h 25813"/>
                  <a:gd name="connsiteX2" fmla="*/ 0 w 64103"/>
                  <a:gd name="connsiteY2" fmla="*/ 185 h 25813"/>
                  <a:gd name="connsiteX3" fmla="*/ 64103 w 64103"/>
                  <a:gd name="connsiteY3" fmla="*/ 25813 h 25813"/>
                </a:gdLst>
                <a:ahLst/>
                <a:cxnLst>
                  <a:cxn ang="0">
                    <a:pos x="connsiteX0" y="connsiteY0"/>
                  </a:cxn>
                  <a:cxn ang="0">
                    <a:pos x="connsiteX1" y="connsiteY1"/>
                  </a:cxn>
                  <a:cxn ang="0">
                    <a:pos x="connsiteX2" y="connsiteY2"/>
                  </a:cxn>
                  <a:cxn ang="0">
                    <a:pos x="connsiteX3" y="connsiteY3"/>
                  </a:cxn>
                </a:cxnLst>
                <a:rect l="l" t="t" r="r" b="b"/>
                <a:pathLst>
                  <a:path w="64103" h="25813">
                    <a:moveTo>
                      <a:pt x="64103" y="25813"/>
                    </a:moveTo>
                    <a:cubicBezTo>
                      <a:pt x="52100" y="23023"/>
                      <a:pt x="45352" y="21985"/>
                      <a:pt x="38864" y="19844"/>
                    </a:cubicBezTo>
                    <a:cubicBezTo>
                      <a:pt x="25239" y="15432"/>
                      <a:pt x="11614" y="10695"/>
                      <a:pt x="0" y="185"/>
                    </a:cubicBezTo>
                    <a:cubicBezTo>
                      <a:pt x="16869" y="-1307"/>
                      <a:pt x="36334" y="6154"/>
                      <a:pt x="64103" y="2581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0" name="任意多边形: 形状 69"/>
              <p:cNvSpPr/>
              <p:nvPr/>
            </p:nvSpPr>
            <p:spPr>
              <a:xfrm>
                <a:off x="2485455" y="4103937"/>
                <a:ext cx="32765" cy="31067"/>
              </a:xfrm>
              <a:custGeom>
                <a:avLst/>
                <a:gdLst>
                  <a:gd name="connsiteX0" fmla="*/ 0 w 32765"/>
                  <a:gd name="connsiteY0" fmla="*/ 0 h 31067"/>
                  <a:gd name="connsiteX1" fmla="*/ 32765 w 32765"/>
                  <a:gd name="connsiteY1" fmla="*/ 27380 h 31067"/>
                  <a:gd name="connsiteX2" fmla="*/ 20697 w 32765"/>
                  <a:gd name="connsiteY2" fmla="*/ 30884 h 31067"/>
                  <a:gd name="connsiteX3" fmla="*/ 5190 w 32765"/>
                  <a:gd name="connsiteY3" fmla="*/ 22190 h 31067"/>
                  <a:gd name="connsiteX4" fmla="*/ 2725 w 32765"/>
                  <a:gd name="connsiteY4" fmla="*/ 16675 h 31067"/>
                  <a:gd name="connsiteX5" fmla="*/ 0 w 32765"/>
                  <a:gd name="connsiteY5" fmla="*/ 0 h 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5" h="31067">
                    <a:moveTo>
                      <a:pt x="0" y="0"/>
                    </a:moveTo>
                    <a:cubicBezTo>
                      <a:pt x="15572" y="7007"/>
                      <a:pt x="24525" y="14404"/>
                      <a:pt x="32765" y="27380"/>
                    </a:cubicBezTo>
                    <a:cubicBezTo>
                      <a:pt x="27250" y="29132"/>
                      <a:pt x="23422" y="31792"/>
                      <a:pt x="20697" y="30884"/>
                    </a:cubicBezTo>
                    <a:cubicBezTo>
                      <a:pt x="15182" y="29067"/>
                      <a:pt x="10122" y="25499"/>
                      <a:pt x="5190" y="22190"/>
                    </a:cubicBezTo>
                    <a:cubicBezTo>
                      <a:pt x="3763" y="21216"/>
                      <a:pt x="3179" y="18621"/>
                      <a:pt x="2725" y="16675"/>
                    </a:cubicBezTo>
                    <a:cubicBezTo>
                      <a:pt x="1881" y="12847"/>
                      <a:pt x="1362" y="8954"/>
                      <a:pt x="0"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1" name="任意多边形: 形状 70"/>
              <p:cNvSpPr/>
              <p:nvPr/>
            </p:nvSpPr>
            <p:spPr>
              <a:xfrm>
                <a:off x="4766632" y="937183"/>
                <a:ext cx="32569" cy="14765"/>
              </a:xfrm>
              <a:custGeom>
                <a:avLst/>
                <a:gdLst>
                  <a:gd name="connsiteX0" fmla="*/ 0 w 32569"/>
                  <a:gd name="connsiteY0" fmla="*/ 9544 h 14765"/>
                  <a:gd name="connsiteX1" fmla="*/ 23098 w 32569"/>
                  <a:gd name="connsiteY1" fmla="*/ 525 h 14765"/>
                  <a:gd name="connsiteX2" fmla="*/ 32052 w 32569"/>
                  <a:gd name="connsiteY2" fmla="*/ 7273 h 14765"/>
                  <a:gd name="connsiteX3" fmla="*/ 21541 w 32569"/>
                  <a:gd name="connsiteY3" fmla="*/ 14605 h 14765"/>
                  <a:gd name="connsiteX4" fmla="*/ 0 w 32569"/>
                  <a:gd name="connsiteY4" fmla="*/ 9544 h 1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9" h="14765">
                    <a:moveTo>
                      <a:pt x="0" y="9544"/>
                    </a:moveTo>
                    <a:cubicBezTo>
                      <a:pt x="6942" y="-513"/>
                      <a:pt x="15118" y="-708"/>
                      <a:pt x="23098" y="525"/>
                    </a:cubicBezTo>
                    <a:cubicBezTo>
                      <a:pt x="26407" y="1044"/>
                      <a:pt x="30040" y="4288"/>
                      <a:pt x="32052" y="7273"/>
                    </a:cubicBezTo>
                    <a:cubicBezTo>
                      <a:pt x="34452" y="10906"/>
                      <a:pt x="28094" y="15707"/>
                      <a:pt x="21541" y="14605"/>
                    </a:cubicBezTo>
                    <a:cubicBezTo>
                      <a:pt x="14728" y="13502"/>
                      <a:pt x="8110" y="11490"/>
                      <a:pt x="0" y="954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2" name="任意多边形: 形状 71"/>
              <p:cNvSpPr/>
              <p:nvPr/>
            </p:nvSpPr>
            <p:spPr>
              <a:xfrm>
                <a:off x="2248312" y="4038213"/>
                <a:ext cx="29953" cy="18234"/>
              </a:xfrm>
              <a:custGeom>
                <a:avLst/>
                <a:gdLst>
                  <a:gd name="connsiteX0" fmla="*/ 27705 w 29953"/>
                  <a:gd name="connsiteY0" fmla="*/ 0 h 18234"/>
                  <a:gd name="connsiteX1" fmla="*/ 21800 w 29953"/>
                  <a:gd name="connsiteY1" fmla="*/ 15961 h 18234"/>
                  <a:gd name="connsiteX2" fmla="*/ 0 w 29953"/>
                  <a:gd name="connsiteY2" fmla="*/ 8889 h 18234"/>
                  <a:gd name="connsiteX3" fmla="*/ 3179 w 29953"/>
                  <a:gd name="connsiteY3" fmla="*/ 4541 h 18234"/>
                  <a:gd name="connsiteX4" fmla="*/ 27705 w 29953"/>
                  <a:gd name="connsiteY4" fmla="*/ 0 h 1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3" h="18234">
                    <a:moveTo>
                      <a:pt x="27705" y="0"/>
                    </a:moveTo>
                    <a:cubicBezTo>
                      <a:pt x="32830" y="10900"/>
                      <a:pt x="28483" y="14014"/>
                      <a:pt x="21800" y="15961"/>
                    </a:cubicBezTo>
                    <a:cubicBezTo>
                      <a:pt x="8889" y="19724"/>
                      <a:pt x="8759" y="19724"/>
                      <a:pt x="0" y="8889"/>
                    </a:cubicBezTo>
                    <a:cubicBezTo>
                      <a:pt x="1038" y="7396"/>
                      <a:pt x="1817" y="4801"/>
                      <a:pt x="3179" y="4541"/>
                    </a:cubicBezTo>
                    <a:cubicBezTo>
                      <a:pt x="10900" y="2790"/>
                      <a:pt x="18816" y="1557"/>
                      <a:pt x="27705"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3" name="任意多边形: 形状 72"/>
              <p:cNvSpPr/>
              <p:nvPr/>
            </p:nvSpPr>
            <p:spPr>
              <a:xfrm>
                <a:off x="5674522" y="4933452"/>
                <a:ext cx="30156" cy="15115"/>
              </a:xfrm>
              <a:custGeom>
                <a:avLst/>
                <a:gdLst>
                  <a:gd name="connsiteX0" fmla="*/ 0 w 30156"/>
                  <a:gd name="connsiteY0" fmla="*/ 9796 h 15115"/>
                  <a:gd name="connsiteX1" fmla="*/ 19205 w 30156"/>
                  <a:gd name="connsiteY1" fmla="*/ 1037 h 15115"/>
                  <a:gd name="connsiteX2" fmla="*/ 30105 w 30156"/>
                  <a:gd name="connsiteY2" fmla="*/ 13689 h 15115"/>
                  <a:gd name="connsiteX3" fmla="*/ 0 w 30156"/>
                  <a:gd name="connsiteY3" fmla="*/ 9796 h 15115"/>
                </a:gdLst>
                <a:ahLst/>
                <a:cxnLst>
                  <a:cxn ang="0">
                    <a:pos x="connsiteX0" y="connsiteY0"/>
                  </a:cxn>
                  <a:cxn ang="0">
                    <a:pos x="connsiteX1" y="connsiteY1"/>
                  </a:cxn>
                  <a:cxn ang="0">
                    <a:pos x="connsiteX2" y="connsiteY2"/>
                  </a:cxn>
                  <a:cxn ang="0">
                    <a:pos x="connsiteX3" y="connsiteY3"/>
                  </a:cxn>
                </a:cxnLst>
                <a:rect l="l" t="t" r="r" b="b"/>
                <a:pathLst>
                  <a:path w="30156" h="15115">
                    <a:moveTo>
                      <a:pt x="0" y="9796"/>
                    </a:moveTo>
                    <a:cubicBezTo>
                      <a:pt x="5190" y="129"/>
                      <a:pt x="11679" y="-1429"/>
                      <a:pt x="19205" y="1037"/>
                    </a:cubicBezTo>
                    <a:cubicBezTo>
                      <a:pt x="25109" y="2984"/>
                      <a:pt x="30754" y="5773"/>
                      <a:pt x="30105" y="13689"/>
                    </a:cubicBezTo>
                    <a:cubicBezTo>
                      <a:pt x="16155" y="15960"/>
                      <a:pt x="16091" y="16089"/>
                      <a:pt x="0" y="9796"/>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4" name="任意多边形: 形状 73"/>
              <p:cNvSpPr/>
              <p:nvPr/>
            </p:nvSpPr>
            <p:spPr>
              <a:xfrm>
                <a:off x="4377655" y="4329222"/>
                <a:ext cx="38420" cy="15426"/>
              </a:xfrm>
              <a:custGeom>
                <a:avLst/>
                <a:gdLst>
                  <a:gd name="connsiteX0" fmla="*/ 38421 w 38420"/>
                  <a:gd name="connsiteY0" fmla="*/ 3488 h 15426"/>
                  <a:gd name="connsiteX1" fmla="*/ 2347 w 38420"/>
                  <a:gd name="connsiteY1" fmla="*/ 15426 h 15426"/>
                  <a:gd name="connsiteX2" fmla="*/ 5007 w 38420"/>
                  <a:gd name="connsiteY2" fmla="*/ 5629 h 15426"/>
                  <a:gd name="connsiteX3" fmla="*/ 38421 w 38420"/>
                  <a:gd name="connsiteY3" fmla="*/ 3488 h 15426"/>
                </a:gdLst>
                <a:ahLst/>
                <a:cxnLst>
                  <a:cxn ang="0">
                    <a:pos x="connsiteX0" y="connsiteY0"/>
                  </a:cxn>
                  <a:cxn ang="0">
                    <a:pos x="connsiteX1" y="connsiteY1"/>
                  </a:cxn>
                  <a:cxn ang="0">
                    <a:pos x="connsiteX2" y="connsiteY2"/>
                  </a:cxn>
                  <a:cxn ang="0">
                    <a:pos x="connsiteX3" y="connsiteY3"/>
                  </a:cxn>
                </a:cxnLst>
                <a:rect l="l" t="t" r="r" b="b"/>
                <a:pathLst>
                  <a:path w="38420" h="15426">
                    <a:moveTo>
                      <a:pt x="38421" y="3488"/>
                    </a:moveTo>
                    <a:cubicBezTo>
                      <a:pt x="26353" y="7511"/>
                      <a:pt x="14220" y="11469"/>
                      <a:pt x="2347" y="15426"/>
                    </a:cubicBezTo>
                    <a:cubicBezTo>
                      <a:pt x="-3103" y="9263"/>
                      <a:pt x="2282" y="7186"/>
                      <a:pt x="5007" y="5629"/>
                    </a:cubicBezTo>
                    <a:cubicBezTo>
                      <a:pt x="14804" y="50"/>
                      <a:pt x="25445" y="-2611"/>
                      <a:pt x="38421" y="348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5" name="任意多边形: 形状 74"/>
              <p:cNvSpPr/>
              <p:nvPr/>
            </p:nvSpPr>
            <p:spPr>
              <a:xfrm>
                <a:off x="2719873" y="4270679"/>
                <a:ext cx="20388" cy="16548"/>
              </a:xfrm>
              <a:custGeom>
                <a:avLst/>
                <a:gdLst>
                  <a:gd name="connsiteX0" fmla="*/ 20373 w 20388"/>
                  <a:gd name="connsiteY0" fmla="*/ 16549 h 16548"/>
                  <a:gd name="connsiteX1" fmla="*/ 0 w 20388"/>
                  <a:gd name="connsiteY1" fmla="*/ 2470 h 16548"/>
                  <a:gd name="connsiteX2" fmla="*/ 20373 w 20388"/>
                  <a:gd name="connsiteY2" fmla="*/ 16549 h 16548"/>
                </a:gdLst>
                <a:ahLst/>
                <a:cxnLst>
                  <a:cxn ang="0">
                    <a:pos x="connsiteX0" y="connsiteY0"/>
                  </a:cxn>
                  <a:cxn ang="0">
                    <a:pos x="connsiteX1" y="connsiteY1"/>
                  </a:cxn>
                  <a:cxn ang="0">
                    <a:pos x="connsiteX2" y="connsiteY2"/>
                  </a:cxn>
                </a:cxnLst>
                <a:rect l="l" t="t" r="r" b="b"/>
                <a:pathLst>
                  <a:path w="20388" h="16548">
                    <a:moveTo>
                      <a:pt x="20373" y="16549"/>
                    </a:moveTo>
                    <a:cubicBezTo>
                      <a:pt x="11030" y="15511"/>
                      <a:pt x="3633" y="12072"/>
                      <a:pt x="0" y="2470"/>
                    </a:cubicBezTo>
                    <a:cubicBezTo>
                      <a:pt x="19205" y="-2332"/>
                      <a:pt x="20567" y="-1358"/>
                      <a:pt x="20373" y="16549"/>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6" name="任意多边形: 形状 75"/>
              <p:cNvSpPr/>
              <p:nvPr/>
            </p:nvSpPr>
            <p:spPr>
              <a:xfrm>
                <a:off x="2501740" y="1106661"/>
                <a:ext cx="15613" cy="12152"/>
              </a:xfrm>
              <a:custGeom>
                <a:avLst/>
                <a:gdLst>
                  <a:gd name="connsiteX0" fmla="*/ 0 w 15613"/>
                  <a:gd name="connsiteY0" fmla="*/ 10057 h 12152"/>
                  <a:gd name="connsiteX1" fmla="*/ 4153 w 15613"/>
                  <a:gd name="connsiteY1" fmla="*/ 3049 h 12152"/>
                  <a:gd name="connsiteX2" fmla="*/ 14728 w 15613"/>
                  <a:gd name="connsiteY2" fmla="*/ 0 h 12152"/>
                  <a:gd name="connsiteX3" fmla="*/ 15377 w 15613"/>
                  <a:gd name="connsiteY3" fmla="*/ 5255 h 12152"/>
                  <a:gd name="connsiteX4" fmla="*/ 2985 w 15613"/>
                  <a:gd name="connsiteY4" fmla="*/ 12133 h 12152"/>
                  <a:gd name="connsiteX5" fmla="*/ 0 w 15613"/>
                  <a:gd name="connsiteY5" fmla="*/ 10057 h 1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3" h="12152">
                    <a:moveTo>
                      <a:pt x="0" y="10057"/>
                    </a:moveTo>
                    <a:cubicBezTo>
                      <a:pt x="1298" y="7656"/>
                      <a:pt x="2076" y="4282"/>
                      <a:pt x="4153" y="3049"/>
                    </a:cubicBezTo>
                    <a:cubicBezTo>
                      <a:pt x="7202" y="1233"/>
                      <a:pt x="11160" y="908"/>
                      <a:pt x="14728" y="0"/>
                    </a:cubicBezTo>
                    <a:cubicBezTo>
                      <a:pt x="14988" y="1817"/>
                      <a:pt x="16091" y="4801"/>
                      <a:pt x="15377" y="5255"/>
                    </a:cubicBezTo>
                    <a:cubicBezTo>
                      <a:pt x="11484" y="7916"/>
                      <a:pt x="7267" y="10057"/>
                      <a:pt x="2985" y="12133"/>
                    </a:cubicBezTo>
                    <a:cubicBezTo>
                      <a:pt x="2660" y="12327"/>
                      <a:pt x="1492" y="11030"/>
                      <a:pt x="0" y="1005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7" name="任意多边形: 形状 76"/>
              <p:cNvSpPr/>
              <p:nvPr/>
            </p:nvSpPr>
            <p:spPr>
              <a:xfrm>
                <a:off x="1980336" y="3401594"/>
                <a:ext cx="17533" cy="24912"/>
              </a:xfrm>
              <a:custGeom>
                <a:avLst/>
                <a:gdLst>
                  <a:gd name="connsiteX0" fmla="*/ 12213 w 17533"/>
                  <a:gd name="connsiteY0" fmla="*/ 24913 h 24912"/>
                  <a:gd name="connsiteX1" fmla="*/ 469 w 17533"/>
                  <a:gd name="connsiteY1" fmla="*/ 9536 h 24912"/>
                  <a:gd name="connsiteX2" fmla="*/ 2026 w 17533"/>
                  <a:gd name="connsiteY2" fmla="*/ 1556 h 24912"/>
                  <a:gd name="connsiteX3" fmla="*/ 11240 w 17533"/>
                  <a:gd name="connsiteY3" fmla="*/ 4800 h 24912"/>
                  <a:gd name="connsiteX4" fmla="*/ 17533 w 17533"/>
                  <a:gd name="connsiteY4" fmla="*/ 20955 h 24912"/>
                  <a:gd name="connsiteX5" fmla="*/ 12213 w 17533"/>
                  <a:gd name="connsiteY5" fmla="*/ 24913 h 2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3" h="24912">
                    <a:moveTo>
                      <a:pt x="12213" y="24913"/>
                    </a:moveTo>
                    <a:cubicBezTo>
                      <a:pt x="8190" y="19852"/>
                      <a:pt x="3778" y="15051"/>
                      <a:pt x="469" y="9536"/>
                    </a:cubicBezTo>
                    <a:cubicBezTo>
                      <a:pt x="-634" y="7719"/>
                      <a:pt x="339" y="3113"/>
                      <a:pt x="2026" y="1556"/>
                    </a:cubicBezTo>
                    <a:cubicBezTo>
                      <a:pt x="6114" y="-2143"/>
                      <a:pt x="9553" y="1491"/>
                      <a:pt x="11240" y="4800"/>
                    </a:cubicBezTo>
                    <a:cubicBezTo>
                      <a:pt x="13900" y="9925"/>
                      <a:pt x="15522" y="15570"/>
                      <a:pt x="17533" y="20955"/>
                    </a:cubicBezTo>
                    <a:cubicBezTo>
                      <a:pt x="15716" y="22317"/>
                      <a:pt x="13964" y="23615"/>
                      <a:pt x="12213" y="2491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8" name="任意多边形: 形状 77"/>
              <p:cNvSpPr/>
              <p:nvPr/>
            </p:nvSpPr>
            <p:spPr>
              <a:xfrm>
                <a:off x="2017593" y="3485679"/>
                <a:ext cx="20502" cy="30753"/>
              </a:xfrm>
              <a:custGeom>
                <a:avLst/>
                <a:gdLst>
                  <a:gd name="connsiteX0" fmla="*/ 20503 w 20502"/>
                  <a:gd name="connsiteY0" fmla="*/ 29975 h 30753"/>
                  <a:gd name="connsiteX1" fmla="*/ 0 w 20502"/>
                  <a:gd name="connsiteY1" fmla="*/ 0 h 30753"/>
                  <a:gd name="connsiteX2" fmla="*/ 11354 w 20502"/>
                  <a:gd name="connsiteY2" fmla="*/ 4736 h 30753"/>
                  <a:gd name="connsiteX3" fmla="*/ 19854 w 20502"/>
                  <a:gd name="connsiteY3" fmla="*/ 30754 h 30753"/>
                  <a:gd name="connsiteX4" fmla="*/ 20503 w 20502"/>
                  <a:gd name="connsiteY4" fmla="*/ 29975 h 30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2" h="30753">
                    <a:moveTo>
                      <a:pt x="20503" y="29975"/>
                    </a:moveTo>
                    <a:cubicBezTo>
                      <a:pt x="8824" y="24850"/>
                      <a:pt x="7786" y="13106"/>
                      <a:pt x="0" y="0"/>
                    </a:cubicBezTo>
                    <a:cubicBezTo>
                      <a:pt x="6877" y="2725"/>
                      <a:pt x="10705" y="3114"/>
                      <a:pt x="11354" y="4736"/>
                    </a:cubicBezTo>
                    <a:cubicBezTo>
                      <a:pt x="14598" y="13236"/>
                      <a:pt x="17064" y="22060"/>
                      <a:pt x="19854" y="30754"/>
                    </a:cubicBezTo>
                    <a:lnTo>
                      <a:pt x="20503" y="29975"/>
                    </a:ln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79" name="任意多边形: 形状 78"/>
              <p:cNvSpPr/>
              <p:nvPr/>
            </p:nvSpPr>
            <p:spPr>
              <a:xfrm>
                <a:off x="2037382" y="3515655"/>
                <a:ext cx="21216" cy="24590"/>
              </a:xfrm>
              <a:custGeom>
                <a:avLst/>
                <a:gdLst>
                  <a:gd name="connsiteX0" fmla="*/ 0 w 21216"/>
                  <a:gd name="connsiteY0" fmla="*/ 714 h 24590"/>
                  <a:gd name="connsiteX1" fmla="*/ 21216 w 21216"/>
                  <a:gd name="connsiteY1" fmla="*/ 24590 h 24590"/>
                  <a:gd name="connsiteX2" fmla="*/ 6423 w 21216"/>
                  <a:gd name="connsiteY2" fmla="*/ 22060 h 24590"/>
                  <a:gd name="connsiteX3" fmla="*/ 714 w 21216"/>
                  <a:gd name="connsiteY3" fmla="*/ 0 h 24590"/>
                  <a:gd name="connsiteX4" fmla="*/ 0 w 21216"/>
                  <a:gd name="connsiteY4" fmla="*/ 714 h 2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6" h="24590">
                    <a:moveTo>
                      <a:pt x="0" y="714"/>
                    </a:moveTo>
                    <a:cubicBezTo>
                      <a:pt x="5709" y="7137"/>
                      <a:pt x="11419" y="13560"/>
                      <a:pt x="21216" y="24590"/>
                    </a:cubicBezTo>
                    <a:cubicBezTo>
                      <a:pt x="12198" y="23228"/>
                      <a:pt x="8110" y="23811"/>
                      <a:pt x="6423" y="22060"/>
                    </a:cubicBezTo>
                    <a:cubicBezTo>
                      <a:pt x="584" y="16026"/>
                      <a:pt x="-973" y="8305"/>
                      <a:pt x="714" y="0"/>
                    </a:cubicBezTo>
                    <a:cubicBezTo>
                      <a:pt x="714" y="0"/>
                      <a:pt x="0" y="714"/>
                      <a:pt x="0" y="71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0" name="任意多边形: 形状 79"/>
              <p:cNvSpPr/>
              <p:nvPr/>
            </p:nvSpPr>
            <p:spPr>
              <a:xfrm>
                <a:off x="2338671" y="4120782"/>
                <a:ext cx="21042" cy="11823"/>
              </a:xfrm>
              <a:custGeom>
                <a:avLst/>
                <a:gdLst>
                  <a:gd name="connsiteX0" fmla="*/ 21043 w 21042"/>
                  <a:gd name="connsiteY0" fmla="*/ 1777 h 11823"/>
                  <a:gd name="connsiteX1" fmla="*/ 18772 w 21042"/>
                  <a:gd name="connsiteY1" fmla="*/ 6448 h 11823"/>
                  <a:gd name="connsiteX2" fmla="*/ 540 w 21042"/>
                  <a:gd name="connsiteY2" fmla="*/ 8719 h 11823"/>
                  <a:gd name="connsiteX3" fmla="*/ 86 w 21042"/>
                  <a:gd name="connsiteY3" fmla="*/ 6059 h 11823"/>
                  <a:gd name="connsiteX4" fmla="*/ 21043 w 21042"/>
                  <a:gd name="connsiteY4" fmla="*/ 1777 h 11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2" h="11823">
                    <a:moveTo>
                      <a:pt x="21043" y="1777"/>
                    </a:moveTo>
                    <a:cubicBezTo>
                      <a:pt x="19615" y="4761"/>
                      <a:pt x="19421" y="6059"/>
                      <a:pt x="18772" y="6448"/>
                    </a:cubicBezTo>
                    <a:cubicBezTo>
                      <a:pt x="13062" y="9951"/>
                      <a:pt x="7418" y="15272"/>
                      <a:pt x="540" y="8719"/>
                    </a:cubicBezTo>
                    <a:cubicBezTo>
                      <a:pt x="21" y="8200"/>
                      <a:pt x="-109" y="6902"/>
                      <a:pt x="86" y="6059"/>
                    </a:cubicBezTo>
                    <a:cubicBezTo>
                      <a:pt x="1384" y="-624"/>
                      <a:pt x="4173" y="-1338"/>
                      <a:pt x="21043" y="177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1" name="任意多边形: 形状 80"/>
              <p:cNvSpPr/>
              <p:nvPr/>
            </p:nvSpPr>
            <p:spPr>
              <a:xfrm>
                <a:off x="2537812" y="4150192"/>
                <a:ext cx="18688" cy="13787"/>
              </a:xfrm>
              <a:custGeom>
                <a:avLst/>
                <a:gdLst>
                  <a:gd name="connsiteX0" fmla="*/ 18689 w 18688"/>
                  <a:gd name="connsiteY0" fmla="*/ 6883 h 13787"/>
                  <a:gd name="connsiteX1" fmla="*/ 5388 w 18688"/>
                  <a:gd name="connsiteY1" fmla="*/ 13761 h 13787"/>
                  <a:gd name="connsiteX2" fmla="*/ 3 w 18688"/>
                  <a:gd name="connsiteY2" fmla="*/ 8441 h 13787"/>
                  <a:gd name="connsiteX3" fmla="*/ 10319 w 18688"/>
                  <a:gd name="connsiteY3" fmla="*/ 71 h 13787"/>
                  <a:gd name="connsiteX4" fmla="*/ 18689 w 18688"/>
                  <a:gd name="connsiteY4" fmla="*/ 6883 h 13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8" h="13787">
                    <a:moveTo>
                      <a:pt x="18689" y="6883"/>
                    </a:moveTo>
                    <a:cubicBezTo>
                      <a:pt x="13109" y="9933"/>
                      <a:pt x="9476" y="12658"/>
                      <a:pt x="5388" y="13761"/>
                    </a:cubicBezTo>
                    <a:cubicBezTo>
                      <a:pt x="4091" y="14150"/>
                      <a:pt x="-127" y="10192"/>
                      <a:pt x="3" y="8441"/>
                    </a:cubicBezTo>
                    <a:cubicBezTo>
                      <a:pt x="327" y="2536"/>
                      <a:pt x="4674" y="-513"/>
                      <a:pt x="10319" y="71"/>
                    </a:cubicBezTo>
                    <a:cubicBezTo>
                      <a:pt x="12525" y="266"/>
                      <a:pt x="14472" y="3250"/>
                      <a:pt x="18689" y="688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2" name="任意多边形: 形状 81"/>
              <p:cNvSpPr/>
              <p:nvPr/>
            </p:nvSpPr>
            <p:spPr>
              <a:xfrm>
                <a:off x="4602871" y="871287"/>
                <a:ext cx="23876" cy="9911"/>
              </a:xfrm>
              <a:custGeom>
                <a:avLst/>
                <a:gdLst>
                  <a:gd name="connsiteX0" fmla="*/ 23876 w 23876"/>
                  <a:gd name="connsiteY0" fmla="*/ 9261 h 9911"/>
                  <a:gd name="connsiteX1" fmla="*/ 0 w 23876"/>
                  <a:gd name="connsiteY1" fmla="*/ 1864 h 9911"/>
                  <a:gd name="connsiteX2" fmla="*/ 23876 w 23876"/>
                  <a:gd name="connsiteY2" fmla="*/ 9261 h 9911"/>
                </a:gdLst>
                <a:ahLst/>
                <a:cxnLst>
                  <a:cxn ang="0">
                    <a:pos x="connsiteX0" y="connsiteY0"/>
                  </a:cxn>
                  <a:cxn ang="0">
                    <a:pos x="connsiteX1" y="connsiteY1"/>
                  </a:cxn>
                  <a:cxn ang="0">
                    <a:pos x="connsiteX2" y="connsiteY2"/>
                  </a:cxn>
                </a:cxnLst>
                <a:rect l="l" t="t" r="r" b="b"/>
                <a:pathLst>
                  <a:path w="23876" h="9911">
                    <a:moveTo>
                      <a:pt x="23876" y="9261"/>
                    </a:moveTo>
                    <a:cubicBezTo>
                      <a:pt x="9278" y="10948"/>
                      <a:pt x="3179" y="9650"/>
                      <a:pt x="0" y="1864"/>
                    </a:cubicBezTo>
                    <a:cubicBezTo>
                      <a:pt x="9148" y="-3391"/>
                      <a:pt x="13236" y="3551"/>
                      <a:pt x="23876" y="926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3" name="任意多边形: 形状 82"/>
              <p:cNvSpPr/>
              <p:nvPr/>
            </p:nvSpPr>
            <p:spPr>
              <a:xfrm>
                <a:off x="5561731" y="1950513"/>
                <a:ext cx="8731" cy="22773"/>
              </a:xfrm>
              <a:custGeom>
                <a:avLst/>
                <a:gdLst>
                  <a:gd name="connsiteX0" fmla="*/ 2557 w 8731"/>
                  <a:gd name="connsiteY0" fmla="*/ 22773 h 22773"/>
                  <a:gd name="connsiteX1" fmla="*/ 92 w 8731"/>
                  <a:gd name="connsiteY1" fmla="*/ 5580 h 22773"/>
                  <a:gd name="connsiteX2" fmla="*/ 5217 w 8731"/>
                  <a:gd name="connsiteY2" fmla="*/ 0 h 22773"/>
                  <a:gd name="connsiteX3" fmla="*/ 8721 w 8731"/>
                  <a:gd name="connsiteY3" fmla="*/ 7202 h 22773"/>
                  <a:gd name="connsiteX4" fmla="*/ 2557 w 8731"/>
                  <a:gd name="connsiteY4" fmla="*/ 22773 h 2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 h="22773">
                    <a:moveTo>
                      <a:pt x="2557" y="22773"/>
                    </a:moveTo>
                    <a:cubicBezTo>
                      <a:pt x="935" y="12782"/>
                      <a:pt x="-363" y="9083"/>
                      <a:pt x="92" y="5580"/>
                    </a:cubicBezTo>
                    <a:cubicBezTo>
                      <a:pt x="351" y="3568"/>
                      <a:pt x="3401" y="1881"/>
                      <a:pt x="5217" y="0"/>
                    </a:cubicBezTo>
                    <a:cubicBezTo>
                      <a:pt x="6450" y="2401"/>
                      <a:pt x="8916" y="4931"/>
                      <a:pt x="8721" y="7202"/>
                    </a:cubicBezTo>
                    <a:cubicBezTo>
                      <a:pt x="8396" y="10511"/>
                      <a:pt x="6256" y="13755"/>
                      <a:pt x="2557" y="2277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4" name="任意多边形: 形状 83"/>
              <p:cNvSpPr/>
              <p:nvPr/>
            </p:nvSpPr>
            <p:spPr>
              <a:xfrm>
                <a:off x="3943737" y="4680142"/>
                <a:ext cx="20632" cy="8038"/>
              </a:xfrm>
              <a:custGeom>
                <a:avLst/>
                <a:gdLst>
                  <a:gd name="connsiteX0" fmla="*/ 0 w 20632"/>
                  <a:gd name="connsiteY0" fmla="*/ 7017 h 8038"/>
                  <a:gd name="connsiteX1" fmla="*/ 20632 w 20632"/>
                  <a:gd name="connsiteY1" fmla="*/ 1891 h 8038"/>
                  <a:gd name="connsiteX2" fmla="*/ 0 w 20632"/>
                  <a:gd name="connsiteY2" fmla="*/ 7017 h 8038"/>
                </a:gdLst>
                <a:ahLst/>
                <a:cxnLst>
                  <a:cxn ang="0">
                    <a:pos x="connsiteX0" y="connsiteY0"/>
                  </a:cxn>
                  <a:cxn ang="0">
                    <a:pos x="connsiteX1" y="connsiteY1"/>
                  </a:cxn>
                  <a:cxn ang="0">
                    <a:pos x="connsiteX2" y="connsiteY2"/>
                  </a:cxn>
                </a:cxnLst>
                <a:rect l="l" t="t" r="r" b="b"/>
                <a:pathLst>
                  <a:path w="20632" h="8038">
                    <a:moveTo>
                      <a:pt x="0" y="7017"/>
                    </a:moveTo>
                    <a:cubicBezTo>
                      <a:pt x="5775" y="-898"/>
                      <a:pt x="12652" y="-1353"/>
                      <a:pt x="20632" y="1891"/>
                    </a:cubicBezTo>
                    <a:cubicBezTo>
                      <a:pt x="13431" y="8834"/>
                      <a:pt x="13431" y="8834"/>
                      <a:pt x="0" y="701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5" name="任意多边形: 形状 84"/>
              <p:cNvSpPr/>
              <p:nvPr/>
            </p:nvSpPr>
            <p:spPr>
              <a:xfrm>
                <a:off x="2609690" y="4202668"/>
                <a:ext cx="15779" cy="12578"/>
              </a:xfrm>
              <a:custGeom>
                <a:avLst/>
                <a:gdLst>
                  <a:gd name="connsiteX0" fmla="*/ 15780 w 15779"/>
                  <a:gd name="connsiteY0" fmla="*/ 6184 h 12578"/>
                  <a:gd name="connsiteX1" fmla="*/ 12341 w 15779"/>
                  <a:gd name="connsiteY1" fmla="*/ 12088 h 12578"/>
                  <a:gd name="connsiteX2" fmla="*/ 14 w 15779"/>
                  <a:gd name="connsiteY2" fmla="*/ 3329 h 12578"/>
                  <a:gd name="connsiteX3" fmla="*/ 3907 w 15779"/>
                  <a:gd name="connsiteY3" fmla="*/ 20 h 12578"/>
                  <a:gd name="connsiteX4" fmla="*/ 15780 w 15779"/>
                  <a:gd name="connsiteY4" fmla="*/ 6184 h 12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9" h="12578">
                    <a:moveTo>
                      <a:pt x="15780" y="6184"/>
                    </a:moveTo>
                    <a:cubicBezTo>
                      <a:pt x="14093" y="9233"/>
                      <a:pt x="13639" y="11504"/>
                      <a:pt x="12341" y="12088"/>
                    </a:cubicBezTo>
                    <a:cubicBezTo>
                      <a:pt x="7670" y="14294"/>
                      <a:pt x="-376" y="8649"/>
                      <a:pt x="14" y="3329"/>
                    </a:cubicBezTo>
                    <a:cubicBezTo>
                      <a:pt x="143" y="2096"/>
                      <a:pt x="3063" y="-239"/>
                      <a:pt x="3907" y="20"/>
                    </a:cubicBezTo>
                    <a:cubicBezTo>
                      <a:pt x="7994" y="1707"/>
                      <a:pt x="11822" y="4043"/>
                      <a:pt x="15780" y="618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6" name="任意多边形: 形状 85"/>
              <p:cNvSpPr/>
              <p:nvPr/>
            </p:nvSpPr>
            <p:spPr>
              <a:xfrm>
                <a:off x="2842371" y="4347242"/>
                <a:ext cx="14466" cy="10124"/>
              </a:xfrm>
              <a:custGeom>
                <a:avLst/>
                <a:gdLst>
                  <a:gd name="connsiteX0" fmla="*/ 14467 w 14466"/>
                  <a:gd name="connsiteY0" fmla="*/ 6555 h 10124"/>
                  <a:gd name="connsiteX1" fmla="*/ 2723 w 14466"/>
                  <a:gd name="connsiteY1" fmla="*/ 10124 h 10124"/>
                  <a:gd name="connsiteX2" fmla="*/ 128 w 14466"/>
                  <a:gd name="connsiteY2" fmla="*/ 3700 h 10124"/>
                  <a:gd name="connsiteX3" fmla="*/ 6746 w 14466"/>
                  <a:gd name="connsiteY3" fmla="*/ 2 h 10124"/>
                  <a:gd name="connsiteX4" fmla="*/ 14467 w 14466"/>
                  <a:gd name="connsiteY4" fmla="*/ 6555 h 1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6" h="10124">
                    <a:moveTo>
                      <a:pt x="14467" y="6555"/>
                    </a:moveTo>
                    <a:cubicBezTo>
                      <a:pt x="9082" y="8372"/>
                      <a:pt x="5902" y="9994"/>
                      <a:pt x="2723" y="10124"/>
                    </a:cubicBezTo>
                    <a:cubicBezTo>
                      <a:pt x="1880" y="10188"/>
                      <a:pt x="-586" y="5193"/>
                      <a:pt x="128" y="3700"/>
                    </a:cubicBezTo>
                    <a:cubicBezTo>
                      <a:pt x="1101" y="1754"/>
                      <a:pt x="4475" y="-63"/>
                      <a:pt x="6746" y="2"/>
                    </a:cubicBezTo>
                    <a:cubicBezTo>
                      <a:pt x="8692" y="132"/>
                      <a:pt x="10509" y="3051"/>
                      <a:pt x="14467" y="6555"/>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7" name="任意多边形: 形状 86"/>
              <p:cNvSpPr/>
              <p:nvPr/>
            </p:nvSpPr>
            <p:spPr>
              <a:xfrm>
                <a:off x="4521441" y="4303708"/>
                <a:ext cx="10422" cy="12716"/>
              </a:xfrm>
              <a:custGeom>
                <a:avLst/>
                <a:gdLst>
                  <a:gd name="connsiteX0" fmla="*/ 8178 w 10422"/>
                  <a:gd name="connsiteY0" fmla="*/ 0 h 12716"/>
                  <a:gd name="connsiteX1" fmla="*/ 10319 w 10422"/>
                  <a:gd name="connsiteY1" fmla="*/ 6358 h 12716"/>
                  <a:gd name="connsiteX2" fmla="*/ 1626 w 10422"/>
                  <a:gd name="connsiteY2" fmla="*/ 12717 h 12716"/>
                  <a:gd name="connsiteX3" fmla="*/ 133 w 10422"/>
                  <a:gd name="connsiteY3" fmla="*/ 7915 h 12716"/>
                  <a:gd name="connsiteX4" fmla="*/ 8178 w 10422"/>
                  <a:gd name="connsiteY4" fmla="*/ 0 h 1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2" h="12716">
                    <a:moveTo>
                      <a:pt x="8178" y="0"/>
                    </a:moveTo>
                    <a:cubicBezTo>
                      <a:pt x="9282" y="3179"/>
                      <a:pt x="10839" y="5904"/>
                      <a:pt x="10319" y="6358"/>
                    </a:cubicBezTo>
                    <a:cubicBezTo>
                      <a:pt x="7724" y="8824"/>
                      <a:pt x="4545" y="10641"/>
                      <a:pt x="1626" y="12717"/>
                    </a:cubicBezTo>
                    <a:cubicBezTo>
                      <a:pt x="1041" y="11095"/>
                      <a:pt x="-451" y="8694"/>
                      <a:pt x="133" y="7915"/>
                    </a:cubicBezTo>
                    <a:cubicBezTo>
                      <a:pt x="2274" y="5126"/>
                      <a:pt x="5129" y="2920"/>
                      <a:pt x="817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8" name="任意多边形: 形状 87"/>
              <p:cNvSpPr/>
              <p:nvPr/>
            </p:nvSpPr>
            <p:spPr>
              <a:xfrm>
                <a:off x="5303124" y="1472918"/>
                <a:ext cx="13295" cy="16782"/>
              </a:xfrm>
              <a:custGeom>
                <a:avLst/>
                <a:gdLst>
                  <a:gd name="connsiteX0" fmla="*/ 8580 w 13295"/>
                  <a:gd name="connsiteY0" fmla="*/ 0 h 16782"/>
                  <a:gd name="connsiteX1" fmla="*/ 13186 w 13295"/>
                  <a:gd name="connsiteY1" fmla="*/ 9797 h 16782"/>
                  <a:gd name="connsiteX2" fmla="*/ 5725 w 13295"/>
                  <a:gd name="connsiteY2" fmla="*/ 16740 h 16782"/>
                  <a:gd name="connsiteX3" fmla="*/ 15 w 13295"/>
                  <a:gd name="connsiteY3" fmla="*/ 12068 h 16782"/>
                  <a:gd name="connsiteX4" fmla="*/ 8580 w 13295"/>
                  <a:gd name="connsiteY4" fmla="*/ 0 h 1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 h="16782">
                    <a:moveTo>
                      <a:pt x="8580" y="0"/>
                    </a:moveTo>
                    <a:cubicBezTo>
                      <a:pt x="10980" y="4801"/>
                      <a:pt x="13900" y="8045"/>
                      <a:pt x="13186" y="9797"/>
                    </a:cubicBezTo>
                    <a:cubicBezTo>
                      <a:pt x="11953" y="12717"/>
                      <a:pt x="8774" y="15377"/>
                      <a:pt x="5725" y="16740"/>
                    </a:cubicBezTo>
                    <a:cubicBezTo>
                      <a:pt x="4622" y="17259"/>
                      <a:pt x="-309" y="12912"/>
                      <a:pt x="15" y="12068"/>
                    </a:cubicBezTo>
                    <a:cubicBezTo>
                      <a:pt x="1118" y="9019"/>
                      <a:pt x="3714" y="6488"/>
                      <a:pt x="8580"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89" name="任意多边形: 形状 88"/>
              <p:cNvSpPr/>
              <p:nvPr/>
            </p:nvSpPr>
            <p:spPr>
              <a:xfrm>
                <a:off x="4393886" y="4356454"/>
                <a:ext cx="13560" cy="9804"/>
              </a:xfrm>
              <a:custGeom>
                <a:avLst/>
                <a:gdLst>
                  <a:gd name="connsiteX0" fmla="*/ 13560 w 13560"/>
                  <a:gd name="connsiteY0" fmla="*/ 6427 h 9804"/>
                  <a:gd name="connsiteX1" fmla="*/ 3114 w 13560"/>
                  <a:gd name="connsiteY1" fmla="*/ 9801 h 9804"/>
                  <a:gd name="connsiteX2" fmla="*/ 0 w 13560"/>
                  <a:gd name="connsiteY2" fmla="*/ 5129 h 9804"/>
                  <a:gd name="connsiteX3" fmla="*/ 9473 w 13560"/>
                  <a:gd name="connsiteY3" fmla="*/ 4 h 9804"/>
                  <a:gd name="connsiteX4" fmla="*/ 13560 w 13560"/>
                  <a:gd name="connsiteY4" fmla="*/ 6427 h 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0" h="9804">
                    <a:moveTo>
                      <a:pt x="13560" y="6427"/>
                    </a:moveTo>
                    <a:cubicBezTo>
                      <a:pt x="9862" y="7725"/>
                      <a:pt x="6553" y="9217"/>
                      <a:pt x="3114" y="9801"/>
                    </a:cubicBezTo>
                    <a:cubicBezTo>
                      <a:pt x="2336" y="9931"/>
                      <a:pt x="1038" y="6751"/>
                      <a:pt x="0" y="5129"/>
                    </a:cubicBezTo>
                    <a:cubicBezTo>
                      <a:pt x="3114" y="3377"/>
                      <a:pt x="6229" y="1431"/>
                      <a:pt x="9473" y="4"/>
                    </a:cubicBezTo>
                    <a:cubicBezTo>
                      <a:pt x="9797" y="-126"/>
                      <a:pt x="11484" y="3053"/>
                      <a:pt x="13560" y="642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0" name="任意多边形: 形状 89"/>
              <p:cNvSpPr/>
              <p:nvPr/>
            </p:nvSpPr>
            <p:spPr>
              <a:xfrm>
                <a:off x="3806801" y="4701174"/>
                <a:ext cx="11000" cy="19983"/>
              </a:xfrm>
              <a:custGeom>
                <a:avLst/>
                <a:gdLst>
                  <a:gd name="connsiteX0" fmla="*/ 11000 w 11000"/>
                  <a:gd name="connsiteY0" fmla="*/ 19270 h 19983"/>
                  <a:gd name="connsiteX1" fmla="*/ 1982 w 11000"/>
                  <a:gd name="connsiteY1" fmla="*/ 11159 h 19983"/>
                  <a:gd name="connsiteX2" fmla="*/ 5356 w 11000"/>
                  <a:gd name="connsiteY2" fmla="*/ 0 h 19983"/>
                  <a:gd name="connsiteX3" fmla="*/ 10481 w 11000"/>
                  <a:gd name="connsiteY3" fmla="*/ 19983 h 19983"/>
                  <a:gd name="connsiteX4" fmla="*/ 11000 w 11000"/>
                  <a:gd name="connsiteY4" fmla="*/ 19270 h 1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19983">
                    <a:moveTo>
                      <a:pt x="11000" y="19270"/>
                    </a:moveTo>
                    <a:cubicBezTo>
                      <a:pt x="7951" y="16610"/>
                      <a:pt x="4512" y="14209"/>
                      <a:pt x="1982" y="11159"/>
                    </a:cubicBezTo>
                    <a:cubicBezTo>
                      <a:pt x="-743" y="7850"/>
                      <a:pt x="-1522" y="4023"/>
                      <a:pt x="5356" y="0"/>
                    </a:cubicBezTo>
                    <a:cubicBezTo>
                      <a:pt x="7172" y="7137"/>
                      <a:pt x="8859" y="13560"/>
                      <a:pt x="10481" y="19983"/>
                    </a:cubicBezTo>
                    <a:cubicBezTo>
                      <a:pt x="10351" y="19983"/>
                      <a:pt x="11000" y="19270"/>
                      <a:pt x="11000" y="1927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1" name="任意多边形: 形状 90"/>
              <p:cNvSpPr/>
              <p:nvPr/>
            </p:nvSpPr>
            <p:spPr>
              <a:xfrm>
                <a:off x="2910933" y="4511848"/>
                <a:ext cx="12993" cy="7397"/>
              </a:xfrm>
              <a:custGeom>
                <a:avLst/>
                <a:gdLst>
                  <a:gd name="connsiteX0" fmla="*/ 12993 w 12993"/>
                  <a:gd name="connsiteY0" fmla="*/ 7398 h 7397"/>
                  <a:gd name="connsiteX1" fmla="*/ 1185 w 12993"/>
                  <a:gd name="connsiteY1" fmla="*/ 4413 h 7397"/>
                  <a:gd name="connsiteX2" fmla="*/ 17 w 12993"/>
                  <a:gd name="connsiteY2" fmla="*/ 1948 h 7397"/>
                  <a:gd name="connsiteX3" fmla="*/ 3715 w 12993"/>
                  <a:gd name="connsiteY3" fmla="*/ 66 h 7397"/>
                  <a:gd name="connsiteX4" fmla="*/ 12993 w 12993"/>
                  <a:gd name="connsiteY4" fmla="*/ 7398 h 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 h="7397">
                    <a:moveTo>
                      <a:pt x="12993" y="7398"/>
                    </a:moveTo>
                    <a:cubicBezTo>
                      <a:pt x="6375" y="5775"/>
                      <a:pt x="3715" y="5257"/>
                      <a:pt x="1185" y="4413"/>
                    </a:cubicBezTo>
                    <a:cubicBezTo>
                      <a:pt x="536" y="4218"/>
                      <a:pt x="-113" y="2077"/>
                      <a:pt x="17" y="1948"/>
                    </a:cubicBezTo>
                    <a:cubicBezTo>
                      <a:pt x="1185" y="1104"/>
                      <a:pt x="3001" y="-323"/>
                      <a:pt x="3715" y="66"/>
                    </a:cubicBezTo>
                    <a:cubicBezTo>
                      <a:pt x="5986" y="1169"/>
                      <a:pt x="7803" y="3116"/>
                      <a:pt x="12993" y="739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2" name="任意多边形: 形状 91"/>
              <p:cNvSpPr/>
              <p:nvPr/>
            </p:nvSpPr>
            <p:spPr>
              <a:xfrm>
                <a:off x="5421807" y="4919970"/>
                <a:ext cx="10706" cy="11404"/>
              </a:xfrm>
              <a:custGeom>
                <a:avLst/>
                <a:gdLst>
                  <a:gd name="connsiteX0" fmla="*/ 10707 w 10706"/>
                  <a:gd name="connsiteY0" fmla="*/ 4073 h 11404"/>
                  <a:gd name="connsiteX1" fmla="*/ 5192 w 10706"/>
                  <a:gd name="connsiteY1" fmla="*/ 11405 h 11404"/>
                  <a:gd name="connsiteX2" fmla="*/ 1 w 10706"/>
                  <a:gd name="connsiteY2" fmla="*/ 6084 h 11404"/>
                  <a:gd name="connsiteX3" fmla="*/ 4608 w 10706"/>
                  <a:gd name="connsiteY3" fmla="*/ 50 h 11404"/>
                  <a:gd name="connsiteX4" fmla="*/ 10707 w 10706"/>
                  <a:gd name="connsiteY4" fmla="*/ 4073 h 1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 h="11404">
                    <a:moveTo>
                      <a:pt x="10707" y="4073"/>
                    </a:moveTo>
                    <a:cubicBezTo>
                      <a:pt x="8306" y="7252"/>
                      <a:pt x="6749" y="9328"/>
                      <a:pt x="5192" y="11405"/>
                    </a:cubicBezTo>
                    <a:cubicBezTo>
                      <a:pt x="3310" y="9653"/>
                      <a:pt x="1" y="7901"/>
                      <a:pt x="1" y="6084"/>
                    </a:cubicBezTo>
                    <a:cubicBezTo>
                      <a:pt x="-64" y="4008"/>
                      <a:pt x="2467" y="1283"/>
                      <a:pt x="4608" y="50"/>
                    </a:cubicBezTo>
                    <a:cubicBezTo>
                      <a:pt x="5516" y="-404"/>
                      <a:pt x="8176" y="2321"/>
                      <a:pt x="10707" y="407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3" name="任意多边形: 形状 92"/>
              <p:cNvSpPr/>
              <p:nvPr/>
            </p:nvSpPr>
            <p:spPr>
              <a:xfrm>
                <a:off x="2576315" y="4174334"/>
                <a:ext cx="8927" cy="9735"/>
              </a:xfrm>
              <a:custGeom>
                <a:avLst/>
                <a:gdLst>
                  <a:gd name="connsiteX0" fmla="*/ 8928 w 8927"/>
                  <a:gd name="connsiteY0" fmla="*/ 6293 h 9735"/>
                  <a:gd name="connsiteX1" fmla="*/ 2764 w 8927"/>
                  <a:gd name="connsiteY1" fmla="*/ 9732 h 9735"/>
                  <a:gd name="connsiteX2" fmla="*/ 39 w 8927"/>
                  <a:gd name="connsiteY2" fmla="*/ 5515 h 9735"/>
                  <a:gd name="connsiteX3" fmla="*/ 6008 w 8927"/>
                  <a:gd name="connsiteY3" fmla="*/ 0 h 9735"/>
                  <a:gd name="connsiteX4" fmla="*/ 8928 w 8927"/>
                  <a:gd name="connsiteY4" fmla="*/ 6293 h 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 h="9735">
                    <a:moveTo>
                      <a:pt x="8928" y="6293"/>
                    </a:moveTo>
                    <a:cubicBezTo>
                      <a:pt x="6981" y="7461"/>
                      <a:pt x="5035" y="9083"/>
                      <a:pt x="2764" y="9732"/>
                    </a:cubicBezTo>
                    <a:cubicBezTo>
                      <a:pt x="2310" y="9862"/>
                      <a:pt x="-351" y="6034"/>
                      <a:pt x="39" y="5515"/>
                    </a:cubicBezTo>
                    <a:cubicBezTo>
                      <a:pt x="1596" y="3374"/>
                      <a:pt x="3932" y="1816"/>
                      <a:pt x="6008" y="0"/>
                    </a:cubicBezTo>
                    <a:cubicBezTo>
                      <a:pt x="6787" y="1687"/>
                      <a:pt x="7565" y="3439"/>
                      <a:pt x="8928" y="629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4" name="任意多边形: 形状 93"/>
              <p:cNvSpPr/>
              <p:nvPr/>
            </p:nvSpPr>
            <p:spPr>
              <a:xfrm>
                <a:off x="4286222" y="4384811"/>
                <a:ext cx="5215" cy="9667"/>
              </a:xfrm>
              <a:custGeom>
                <a:avLst/>
                <a:gdLst>
                  <a:gd name="connsiteX0" fmla="*/ 5216 w 5215"/>
                  <a:gd name="connsiteY0" fmla="*/ 4996 h 9667"/>
                  <a:gd name="connsiteX1" fmla="*/ 1258 w 5215"/>
                  <a:gd name="connsiteY1" fmla="*/ 9667 h 9667"/>
                  <a:gd name="connsiteX2" fmla="*/ 25 w 5215"/>
                  <a:gd name="connsiteY2" fmla="*/ 4477 h 9667"/>
                  <a:gd name="connsiteX3" fmla="*/ 2426 w 5215"/>
                  <a:gd name="connsiteY3" fmla="*/ 0 h 9667"/>
                  <a:gd name="connsiteX4" fmla="*/ 5216 w 5215"/>
                  <a:gd name="connsiteY4" fmla="*/ 4996 h 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 h="9667">
                    <a:moveTo>
                      <a:pt x="5216" y="4996"/>
                    </a:moveTo>
                    <a:cubicBezTo>
                      <a:pt x="3983" y="6423"/>
                      <a:pt x="2620" y="8045"/>
                      <a:pt x="1258" y="9667"/>
                    </a:cubicBezTo>
                    <a:cubicBezTo>
                      <a:pt x="804" y="7915"/>
                      <a:pt x="-169" y="6164"/>
                      <a:pt x="25" y="4477"/>
                    </a:cubicBezTo>
                    <a:cubicBezTo>
                      <a:pt x="220" y="2920"/>
                      <a:pt x="1583" y="1492"/>
                      <a:pt x="2426" y="0"/>
                    </a:cubicBezTo>
                    <a:cubicBezTo>
                      <a:pt x="3205" y="1492"/>
                      <a:pt x="4048" y="2920"/>
                      <a:pt x="5216" y="4996"/>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5" name="任意多边形: 形状 94"/>
              <p:cNvSpPr/>
              <p:nvPr/>
            </p:nvSpPr>
            <p:spPr>
              <a:xfrm>
                <a:off x="2773577" y="4304746"/>
                <a:ext cx="5921" cy="6489"/>
              </a:xfrm>
              <a:custGeom>
                <a:avLst/>
                <a:gdLst>
                  <a:gd name="connsiteX0" fmla="*/ 2483 w 5921"/>
                  <a:gd name="connsiteY0" fmla="*/ 0 h 6489"/>
                  <a:gd name="connsiteX1" fmla="*/ 5922 w 5921"/>
                  <a:gd name="connsiteY1" fmla="*/ 4217 h 6489"/>
                  <a:gd name="connsiteX2" fmla="*/ 1510 w 5921"/>
                  <a:gd name="connsiteY2" fmla="*/ 6488 h 6489"/>
                  <a:gd name="connsiteX3" fmla="*/ 17 w 5921"/>
                  <a:gd name="connsiteY3" fmla="*/ 4153 h 6489"/>
                  <a:gd name="connsiteX4" fmla="*/ 2483 w 5921"/>
                  <a:gd name="connsiteY4" fmla="*/ 0 h 6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1" h="6489">
                    <a:moveTo>
                      <a:pt x="2483" y="0"/>
                    </a:moveTo>
                    <a:cubicBezTo>
                      <a:pt x="3651" y="1428"/>
                      <a:pt x="4754" y="2790"/>
                      <a:pt x="5922" y="4217"/>
                    </a:cubicBezTo>
                    <a:cubicBezTo>
                      <a:pt x="4494" y="4996"/>
                      <a:pt x="3067" y="5904"/>
                      <a:pt x="1510" y="6488"/>
                    </a:cubicBezTo>
                    <a:cubicBezTo>
                      <a:pt x="1315" y="6553"/>
                      <a:pt x="-177" y="4737"/>
                      <a:pt x="17" y="4153"/>
                    </a:cubicBezTo>
                    <a:cubicBezTo>
                      <a:pt x="536" y="2660"/>
                      <a:pt x="1575" y="1363"/>
                      <a:pt x="2483"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6" name="任意多边形: 形状 95"/>
              <p:cNvSpPr/>
              <p:nvPr/>
            </p:nvSpPr>
            <p:spPr>
              <a:xfrm>
                <a:off x="3882092" y="4696890"/>
                <a:ext cx="5781" cy="6620"/>
              </a:xfrm>
              <a:custGeom>
                <a:avLst/>
                <a:gdLst>
                  <a:gd name="connsiteX0" fmla="*/ 5782 w 5781"/>
                  <a:gd name="connsiteY0" fmla="*/ 3181 h 6620"/>
                  <a:gd name="connsiteX1" fmla="*/ 1889 w 5781"/>
                  <a:gd name="connsiteY1" fmla="*/ 6620 h 6620"/>
                  <a:gd name="connsiteX2" fmla="*/ 7 w 5781"/>
                  <a:gd name="connsiteY2" fmla="*/ 1948 h 6620"/>
                  <a:gd name="connsiteX3" fmla="*/ 1629 w 5781"/>
                  <a:gd name="connsiteY3" fmla="*/ 2 h 6620"/>
                  <a:gd name="connsiteX4" fmla="*/ 5782 w 5781"/>
                  <a:gd name="connsiteY4" fmla="*/ 3181 h 6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 h="6620">
                    <a:moveTo>
                      <a:pt x="5782" y="3181"/>
                    </a:moveTo>
                    <a:cubicBezTo>
                      <a:pt x="4484" y="4349"/>
                      <a:pt x="3186" y="5452"/>
                      <a:pt x="1889" y="6620"/>
                    </a:cubicBezTo>
                    <a:cubicBezTo>
                      <a:pt x="1240" y="5063"/>
                      <a:pt x="332" y="3570"/>
                      <a:pt x="7" y="1948"/>
                    </a:cubicBezTo>
                    <a:cubicBezTo>
                      <a:pt x="-122" y="1430"/>
                      <a:pt x="1500" y="-63"/>
                      <a:pt x="1629" y="2"/>
                    </a:cubicBezTo>
                    <a:cubicBezTo>
                      <a:pt x="2927" y="781"/>
                      <a:pt x="4160" y="1884"/>
                      <a:pt x="5782" y="318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7" name="任意多边形: 形状 96"/>
              <p:cNvSpPr/>
              <p:nvPr/>
            </p:nvSpPr>
            <p:spPr>
              <a:xfrm>
                <a:off x="4688385" y="915843"/>
                <a:ext cx="5385" cy="4031"/>
              </a:xfrm>
              <a:custGeom>
                <a:avLst/>
                <a:gdLst>
                  <a:gd name="connsiteX0" fmla="*/ 3698 w 5385"/>
                  <a:gd name="connsiteY0" fmla="*/ 0 h 4031"/>
                  <a:gd name="connsiteX1" fmla="*/ 5385 w 5385"/>
                  <a:gd name="connsiteY1" fmla="*/ 1817 h 4031"/>
                  <a:gd name="connsiteX2" fmla="*/ 1687 w 5385"/>
                  <a:gd name="connsiteY2" fmla="*/ 4023 h 4031"/>
                  <a:gd name="connsiteX3" fmla="*/ 0 w 5385"/>
                  <a:gd name="connsiteY3" fmla="*/ 2141 h 4031"/>
                  <a:gd name="connsiteX4" fmla="*/ 3698 w 5385"/>
                  <a:gd name="connsiteY4" fmla="*/ 0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 h="4031">
                    <a:moveTo>
                      <a:pt x="3698" y="0"/>
                    </a:moveTo>
                    <a:cubicBezTo>
                      <a:pt x="4282" y="584"/>
                      <a:pt x="4801" y="1233"/>
                      <a:pt x="5385" y="1817"/>
                    </a:cubicBezTo>
                    <a:cubicBezTo>
                      <a:pt x="4153" y="2595"/>
                      <a:pt x="2985" y="3504"/>
                      <a:pt x="1687" y="4023"/>
                    </a:cubicBezTo>
                    <a:cubicBezTo>
                      <a:pt x="1427" y="4152"/>
                      <a:pt x="584" y="2790"/>
                      <a:pt x="0" y="2141"/>
                    </a:cubicBezTo>
                    <a:cubicBezTo>
                      <a:pt x="1298" y="1427"/>
                      <a:pt x="2530" y="714"/>
                      <a:pt x="369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8" name="任意多边形: 形状 97"/>
              <p:cNvSpPr/>
              <p:nvPr/>
            </p:nvSpPr>
            <p:spPr>
              <a:xfrm>
                <a:off x="5446398" y="4750218"/>
                <a:ext cx="4217" cy="3120"/>
              </a:xfrm>
              <a:custGeom>
                <a:avLst/>
                <a:gdLst>
                  <a:gd name="connsiteX0" fmla="*/ 0 w 4217"/>
                  <a:gd name="connsiteY0" fmla="*/ 525 h 3120"/>
                  <a:gd name="connsiteX1" fmla="*/ 2401 w 4217"/>
                  <a:gd name="connsiteY1" fmla="*/ 71 h 3120"/>
                  <a:gd name="connsiteX2" fmla="*/ 4217 w 4217"/>
                  <a:gd name="connsiteY2" fmla="*/ 2083 h 3120"/>
                  <a:gd name="connsiteX3" fmla="*/ 389 w 4217"/>
                  <a:gd name="connsiteY3" fmla="*/ 3121 h 3120"/>
                  <a:gd name="connsiteX4" fmla="*/ 0 w 4217"/>
                  <a:gd name="connsiteY4" fmla="*/ 525 h 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120">
                    <a:moveTo>
                      <a:pt x="0" y="525"/>
                    </a:moveTo>
                    <a:cubicBezTo>
                      <a:pt x="843" y="331"/>
                      <a:pt x="1752" y="-188"/>
                      <a:pt x="2401" y="71"/>
                    </a:cubicBezTo>
                    <a:cubicBezTo>
                      <a:pt x="3179" y="396"/>
                      <a:pt x="3633" y="1369"/>
                      <a:pt x="4217" y="2083"/>
                    </a:cubicBezTo>
                    <a:cubicBezTo>
                      <a:pt x="2919" y="2407"/>
                      <a:pt x="1687" y="2796"/>
                      <a:pt x="389" y="3121"/>
                    </a:cubicBezTo>
                    <a:cubicBezTo>
                      <a:pt x="324" y="2212"/>
                      <a:pt x="194" y="1369"/>
                      <a:pt x="0" y="525"/>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99" name="任意多边形: 形状 98"/>
              <p:cNvSpPr/>
              <p:nvPr/>
            </p:nvSpPr>
            <p:spPr>
              <a:xfrm>
                <a:off x="5463835" y="1724270"/>
                <a:ext cx="4363" cy="4217"/>
              </a:xfrm>
              <a:custGeom>
                <a:avLst/>
                <a:gdLst>
                  <a:gd name="connsiteX0" fmla="*/ 2028 w 4363"/>
                  <a:gd name="connsiteY0" fmla="*/ 0 h 4217"/>
                  <a:gd name="connsiteX1" fmla="*/ 4364 w 4363"/>
                  <a:gd name="connsiteY1" fmla="*/ 1427 h 4217"/>
                  <a:gd name="connsiteX2" fmla="*/ 860 w 4363"/>
                  <a:gd name="connsiteY2" fmla="*/ 4217 h 4217"/>
                  <a:gd name="connsiteX3" fmla="*/ 17 w 4363"/>
                  <a:gd name="connsiteY3" fmla="*/ 1622 h 4217"/>
                  <a:gd name="connsiteX4" fmla="*/ 2028 w 4363"/>
                  <a:gd name="connsiteY4" fmla="*/ 0 h 4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 h="4217">
                    <a:moveTo>
                      <a:pt x="2028" y="0"/>
                    </a:moveTo>
                    <a:cubicBezTo>
                      <a:pt x="2807" y="454"/>
                      <a:pt x="3585" y="908"/>
                      <a:pt x="4364" y="1427"/>
                    </a:cubicBezTo>
                    <a:cubicBezTo>
                      <a:pt x="3196" y="2336"/>
                      <a:pt x="2028" y="3309"/>
                      <a:pt x="860" y="4217"/>
                    </a:cubicBezTo>
                    <a:cubicBezTo>
                      <a:pt x="536" y="3374"/>
                      <a:pt x="-113" y="2401"/>
                      <a:pt x="17" y="1622"/>
                    </a:cubicBezTo>
                    <a:cubicBezTo>
                      <a:pt x="211" y="973"/>
                      <a:pt x="1314" y="519"/>
                      <a:pt x="202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0" name="任意多边形: 形状 99"/>
              <p:cNvSpPr/>
              <p:nvPr/>
            </p:nvSpPr>
            <p:spPr>
              <a:xfrm>
                <a:off x="2812264" y="4328347"/>
                <a:ext cx="3957" cy="2417"/>
              </a:xfrm>
              <a:custGeom>
                <a:avLst/>
                <a:gdLst>
                  <a:gd name="connsiteX0" fmla="*/ 1752 w 3957"/>
                  <a:gd name="connsiteY0" fmla="*/ 2418 h 2417"/>
                  <a:gd name="connsiteX1" fmla="*/ 0 w 3957"/>
                  <a:gd name="connsiteY1" fmla="*/ 860 h 2417"/>
                  <a:gd name="connsiteX2" fmla="*/ 2141 w 3957"/>
                  <a:gd name="connsiteY2" fmla="*/ 17 h 2417"/>
                  <a:gd name="connsiteX3" fmla="*/ 3958 w 3957"/>
                  <a:gd name="connsiteY3" fmla="*/ 1509 h 2417"/>
                  <a:gd name="connsiteX4" fmla="*/ 1752 w 3957"/>
                  <a:gd name="connsiteY4" fmla="*/ 2418 h 2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 h="2417">
                    <a:moveTo>
                      <a:pt x="1752" y="2418"/>
                    </a:moveTo>
                    <a:cubicBezTo>
                      <a:pt x="1168" y="1898"/>
                      <a:pt x="584" y="1380"/>
                      <a:pt x="0" y="860"/>
                    </a:cubicBezTo>
                    <a:cubicBezTo>
                      <a:pt x="714" y="536"/>
                      <a:pt x="1492" y="-113"/>
                      <a:pt x="2141" y="17"/>
                    </a:cubicBezTo>
                    <a:cubicBezTo>
                      <a:pt x="2790" y="147"/>
                      <a:pt x="3374" y="990"/>
                      <a:pt x="3958" y="1509"/>
                    </a:cubicBezTo>
                    <a:cubicBezTo>
                      <a:pt x="3244" y="1769"/>
                      <a:pt x="2466" y="2093"/>
                      <a:pt x="1752" y="241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1" name="任意多边形: 形状 100"/>
              <p:cNvSpPr/>
              <p:nvPr/>
            </p:nvSpPr>
            <p:spPr>
              <a:xfrm>
                <a:off x="5459375" y="4939809"/>
                <a:ext cx="2140" cy="1751"/>
              </a:xfrm>
              <a:custGeom>
                <a:avLst/>
                <a:gdLst>
                  <a:gd name="connsiteX0" fmla="*/ 0 w 2140"/>
                  <a:gd name="connsiteY0" fmla="*/ 714 h 1751"/>
                  <a:gd name="connsiteX1" fmla="*/ 2141 w 2140"/>
                  <a:gd name="connsiteY1" fmla="*/ 0 h 1751"/>
                  <a:gd name="connsiteX2" fmla="*/ 1946 w 2140"/>
                  <a:gd name="connsiteY2" fmla="*/ 1752 h 1751"/>
                </a:gdLst>
                <a:ahLst/>
                <a:cxnLst>
                  <a:cxn ang="0">
                    <a:pos x="connsiteX0" y="connsiteY0"/>
                  </a:cxn>
                  <a:cxn ang="0">
                    <a:pos x="connsiteX1" y="connsiteY1"/>
                  </a:cxn>
                  <a:cxn ang="0">
                    <a:pos x="connsiteX2" y="connsiteY2"/>
                  </a:cxn>
                </a:cxnLst>
                <a:rect l="l" t="t" r="r" b="b"/>
                <a:pathLst>
                  <a:path w="2140" h="1751">
                    <a:moveTo>
                      <a:pt x="0" y="714"/>
                    </a:moveTo>
                    <a:lnTo>
                      <a:pt x="2141" y="0"/>
                    </a:lnTo>
                    <a:lnTo>
                      <a:pt x="1946" y="1752"/>
                    </a:ln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2" name="任意多边形: 形状 101"/>
              <p:cNvSpPr/>
              <p:nvPr/>
            </p:nvSpPr>
            <p:spPr>
              <a:xfrm>
                <a:off x="3997070" y="4613263"/>
                <a:ext cx="37631" cy="27242"/>
              </a:xfrm>
              <a:custGeom>
                <a:avLst/>
                <a:gdLst>
                  <a:gd name="connsiteX0" fmla="*/ 129 w 37631"/>
                  <a:gd name="connsiteY0" fmla="*/ 23419 h 27242"/>
                  <a:gd name="connsiteX1" fmla="*/ 129 w 37631"/>
                  <a:gd name="connsiteY1" fmla="*/ 451 h 27242"/>
                  <a:gd name="connsiteX2" fmla="*/ 20762 w 37631"/>
                  <a:gd name="connsiteY2" fmla="*/ 12065 h 27242"/>
                  <a:gd name="connsiteX3" fmla="*/ 37631 w 37631"/>
                  <a:gd name="connsiteY3" fmla="*/ 25949 h 27242"/>
                  <a:gd name="connsiteX4" fmla="*/ 9992 w 37631"/>
                  <a:gd name="connsiteY4" fmla="*/ 20240 h 27242"/>
                  <a:gd name="connsiteX5" fmla="*/ 0 w 37631"/>
                  <a:gd name="connsiteY5" fmla="*/ 23548 h 27242"/>
                  <a:gd name="connsiteX6" fmla="*/ 129 w 37631"/>
                  <a:gd name="connsiteY6" fmla="*/ 23419 h 2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31" h="27242">
                    <a:moveTo>
                      <a:pt x="129" y="23419"/>
                    </a:moveTo>
                    <a:cubicBezTo>
                      <a:pt x="129" y="15763"/>
                      <a:pt x="129" y="8042"/>
                      <a:pt x="129" y="451"/>
                    </a:cubicBezTo>
                    <a:cubicBezTo>
                      <a:pt x="12133" y="-2209"/>
                      <a:pt x="14858" y="7588"/>
                      <a:pt x="20762" y="12065"/>
                    </a:cubicBezTo>
                    <a:cubicBezTo>
                      <a:pt x="26018" y="16087"/>
                      <a:pt x="31013" y="20434"/>
                      <a:pt x="37631" y="25949"/>
                    </a:cubicBezTo>
                    <a:cubicBezTo>
                      <a:pt x="24979" y="30556"/>
                      <a:pt x="18361" y="21473"/>
                      <a:pt x="9992" y="20240"/>
                    </a:cubicBezTo>
                    <a:cubicBezTo>
                      <a:pt x="6877" y="19786"/>
                      <a:pt x="3374" y="22316"/>
                      <a:pt x="0" y="23548"/>
                    </a:cubicBezTo>
                    <a:cubicBezTo>
                      <a:pt x="0" y="23484"/>
                      <a:pt x="129" y="23419"/>
                      <a:pt x="129" y="23419"/>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3" name="任意多边形: 形状 102"/>
              <p:cNvSpPr/>
              <p:nvPr/>
            </p:nvSpPr>
            <p:spPr>
              <a:xfrm>
                <a:off x="4333613" y="4607161"/>
                <a:ext cx="38992" cy="20116"/>
              </a:xfrm>
              <a:custGeom>
                <a:avLst/>
                <a:gdLst>
                  <a:gd name="connsiteX0" fmla="*/ 38992 w 38992"/>
                  <a:gd name="connsiteY0" fmla="*/ 17388 h 20116"/>
                  <a:gd name="connsiteX1" fmla="*/ 6097 w 38992"/>
                  <a:gd name="connsiteY1" fmla="*/ 20113 h 20116"/>
                  <a:gd name="connsiteX2" fmla="*/ 1036 w 38992"/>
                  <a:gd name="connsiteY2" fmla="*/ 8305 h 20116"/>
                  <a:gd name="connsiteX3" fmla="*/ 22772 w 38992"/>
                  <a:gd name="connsiteY3" fmla="*/ 0 h 20116"/>
                  <a:gd name="connsiteX4" fmla="*/ 38992 w 38992"/>
                  <a:gd name="connsiteY4" fmla="*/ 17388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92" h="20116">
                    <a:moveTo>
                      <a:pt x="38992" y="17388"/>
                    </a:moveTo>
                    <a:cubicBezTo>
                      <a:pt x="25821" y="18556"/>
                      <a:pt x="15959" y="19789"/>
                      <a:pt x="6097" y="20113"/>
                    </a:cubicBezTo>
                    <a:cubicBezTo>
                      <a:pt x="1296" y="20308"/>
                      <a:pt x="-1689" y="12262"/>
                      <a:pt x="1036" y="8305"/>
                    </a:cubicBezTo>
                    <a:cubicBezTo>
                      <a:pt x="6421" y="519"/>
                      <a:pt x="14726" y="0"/>
                      <a:pt x="22772" y="0"/>
                    </a:cubicBezTo>
                    <a:cubicBezTo>
                      <a:pt x="30493" y="65"/>
                      <a:pt x="35488" y="4606"/>
                      <a:pt x="38992" y="1738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4" name="任意多边形: 形状 103"/>
              <p:cNvSpPr/>
              <p:nvPr/>
            </p:nvSpPr>
            <p:spPr>
              <a:xfrm>
                <a:off x="4387333" y="4596946"/>
                <a:ext cx="27055" cy="19621"/>
              </a:xfrm>
              <a:custGeom>
                <a:avLst/>
                <a:gdLst>
                  <a:gd name="connsiteX0" fmla="*/ 27056 w 27055"/>
                  <a:gd name="connsiteY0" fmla="*/ 7230 h 19621"/>
                  <a:gd name="connsiteX1" fmla="*/ 0 w 27055"/>
                  <a:gd name="connsiteY1" fmla="*/ 19622 h 19621"/>
                  <a:gd name="connsiteX2" fmla="*/ 15896 w 27055"/>
                  <a:gd name="connsiteY2" fmla="*/ 612 h 19621"/>
                  <a:gd name="connsiteX3" fmla="*/ 27056 w 27055"/>
                  <a:gd name="connsiteY3" fmla="*/ 7230 h 19621"/>
                </a:gdLst>
                <a:ahLst/>
                <a:cxnLst>
                  <a:cxn ang="0">
                    <a:pos x="connsiteX0" y="connsiteY0"/>
                  </a:cxn>
                  <a:cxn ang="0">
                    <a:pos x="connsiteX1" y="connsiteY1"/>
                  </a:cxn>
                  <a:cxn ang="0">
                    <a:pos x="connsiteX2" y="connsiteY2"/>
                  </a:cxn>
                  <a:cxn ang="0">
                    <a:pos x="connsiteX3" y="connsiteY3"/>
                  </a:cxn>
                </a:cxnLst>
                <a:rect l="l" t="t" r="r" b="b"/>
                <a:pathLst>
                  <a:path w="27055" h="19621">
                    <a:moveTo>
                      <a:pt x="27056" y="7230"/>
                    </a:moveTo>
                    <a:cubicBezTo>
                      <a:pt x="16026" y="17092"/>
                      <a:pt x="16026" y="17092"/>
                      <a:pt x="0" y="19622"/>
                    </a:cubicBezTo>
                    <a:cubicBezTo>
                      <a:pt x="714" y="8722"/>
                      <a:pt x="7137" y="3531"/>
                      <a:pt x="15896" y="612"/>
                    </a:cubicBezTo>
                    <a:cubicBezTo>
                      <a:pt x="21541" y="-1270"/>
                      <a:pt x="25563" y="1261"/>
                      <a:pt x="27056" y="723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5" name="任意多边形: 形状 104"/>
              <p:cNvSpPr/>
              <p:nvPr/>
            </p:nvSpPr>
            <p:spPr>
              <a:xfrm>
                <a:off x="4213941" y="4634800"/>
                <a:ext cx="23413" cy="26609"/>
              </a:xfrm>
              <a:custGeom>
                <a:avLst/>
                <a:gdLst>
                  <a:gd name="connsiteX0" fmla="*/ 6970 w 23413"/>
                  <a:gd name="connsiteY0" fmla="*/ 0 h 26609"/>
                  <a:gd name="connsiteX1" fmla="*/ 19363 w 23413"/>
                  <a:gd name="connsiteY1" fmla="*/ 10641 h 26609"/>
                  <a:gd name="connsiteX2" fmla="*/ 20725 w 23413"/>
                  <a:gd name="connsiteY2" fmla="*/ 23617 h 26609"/>
                  <a:gd name="connsiteX3" fmla="*/ 7100 w 23413"/>
                  <a:gd name="connsiteY3" fmla="*/ 26407 h 26609"/>
                  <a:gd name="connsiteX4" fmla="*/ 352 w 23413"/>
                  <a:gd name="connsiteY4" fmla="*/ 15053 h 26609"/>
                  <a:gd name="connsiteX5" fmla="*/ 6970 w 23413"/>
                  <a:gd name="connsiteY5" fmla="*/ 0 h 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3" h="26609">
                    <a:moveTo>
                      <a:pt x="6970" y="0"/>
                    </a:moveTo>
                    <a:cubicBezTo>
                      <a:pt x="12355" y="4542"/>
                      <a:pt x="16378" y="7137"/>
                      <a:pt x="19363" y="10641"/>
                    </a:cubicBezTo>
                    <a:cubicBezTo>
                      <a:pt x="22542" y="14404"/>
                      <a:pt x="25916" y="19789"/>
                      <a:pt x="20725" y="23617"/>
                    </a:cubicBezTo>
                    <a:cubicBezTo>
                      <a:pt x="17286" y="26148"/>
                      <a:pt x="11512" y="27056"/>
                      <a:pt x="7100" y="26407"/>
                    </a:cubicBezTo>
                    <a:cubicBezTo>
                      <a:pt x="1650" y="25563"/>
                      <a:pt x="-1010" y="20503"/>
                      <a:pt x="352" y="15053"/>
                    </a:cubicBezTo>
                    <a:cubicBezTo>
                      <a:pt x="1390" y="10641"/>
                      <a:pt x="3986" y="6553"/>
                      <a:pt x="6970"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6" name="任意多边形: 形状 105"/>
              <p:cNvSpPr/>
              <p:nvPr/>
            </p:nvSpPr>
            <p:spPr>
              <a:xfrm>
                <a:off x="4286572" y="4554282"/>
                <a:ext cx="32830" cy="15701"/>
              </a:xfrm>
              <a:custGeom>
                <a:avLst/>
                <a:gdLst>
                  <a:gd name="connsiteX0" fmla="*/ 0 w 32830"/>
                  <a:gd name="connsiteY0" fmla="*/ 15701 h 15701"/>
                  <a:gd name="connsiteX1" fmla="*/ 32830 w 32830"/>
                  <a:gd name="connsiteY1" fmla="*/ 0 h 15701"/>
                  <a:gd name="connsiteX2" fmla="*/ 0 w 32830"/>
                  <a:gd name="connsiteY2" fmla="*/ 15701 h 15701"/>
                </a:gdLst>
                <a:ahLst/>
                <a:cxnLst>
                  <a:cxn ang="0">
                    <a:pos x="connsiteX0" y="connsiteY0"/>
                  </a:cxn>
                  <a:cxn ang="0">
                    <a:pos x="connsiteX1" y="connsiteY1"/>
                  </a:cxn>
                  <a:cxn ang="0">
                    <a:pos x="connsiteX2" y="connsiteY2"/>
                  </a:cxn>
                </a:cxnLst>
                <a:rect l="l" t="t" r="r" b="b"/>
                <a:pathLst>
                  <a:path w="32830" h="15701">
                    <a:moveTo>
                      <a:pt x="0" y="15701"/>
                    </a:moveTo>
                    <a:cubicBezTo>
                      <a:pt x="14144" y="4088"/>
                      <a:pt x="14144" y="4088"/>
                      <a:pt x="32830" y="0"/>
                    </a:cubicBezTo>
                    <a:cubicBezTo>
                      <a:pt x="24006" y="12068"/>
                      <a:pt x="22384" y="12846"/>
                      <a:pt x="0" y="1570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7" name="任意多边形: 形状 106"/>
              <p:cNvSpPr/>
              <p:nvPr/>
            </p:nvSpPr>
            <p:spPr>
              <a:xfrm>
                <a:off x="4261398" y="4633317"/>
                <a:ext cx="23864" cy="12336"/>
              </a:xfrm>
              <a:custGeom>
                <a:avLst/>
                <a:gdLst>
                  <a:gd name="connsiteX0" fmla="*/ 0 w 23864"/>
                  <a:gd name="connsiteY0" fmla="*/ 9334 h 12336"/>
                  <a:gd name="connsiteX1" fmla="*/ 23098 w 23864"/>
                  <a:gd name="connsiteY1" fmla="*/ 3105 h 12336"/>
                  <a:gd name="connsiteX2" fmla="*/ 23747 w 23864"/>
                  <a:gd name="connsiteY2" fmla="*/ 5765 h 12336"/>
                  <a:gd name="connsiteX3" fmla="*/ 0 w 23864"/>
                  <a:gd name="connsiteY3" fmla="*/ 9334 h 12336"/>
                </a:gdLst>
                <a:ahLst/>
                <a:cxnLst>
                  <a:cxn ang="0">
                    <a:pos x="connsiteX0" y="connsiteY0"/>
                  </a:cxn>
                  <a:cxn ang="0">
                    <a:pos x="connsiteX1" y="connsiteY1"/>
                  </a:cxn>
                  <a:cxn ang="0">
                    <a:pos x="connsiteX2" y="connsiteY2"/>
                  </a:cxn>
                  <a:cxn ang="0">
                    <a:pos x="connsiteX3" y="connsiteY3"/>
                  </a:cxn>
                </a:cxnLst>
                <a:rect l="l" t="t" r="r" b="b"/>
                <a:pathLst>
                  <a:path w="23864" h="12336">
                    <a:moveTo>
                      <a:pt x="0" y="9334"/>
                    </a:moveTo>
                    <a:cubicBezTo>
                      <a:pt x="13496" y="-1047"/>
                      <a:pt x="17907" y="-2215"/>
                      <a:pt x="23098" y="3105"/>
                    </a:cubicBezTo>
                    <a:cubicBezTo>
                      <a:pt x="23682" y="3689"/>
                      <a:pt x="24071" y="5246"/>
                      <a:pt x="23747" y="5765"/>
                    </a:cubicBezTo>
                    <a:cubicBezTo>
                      <a:pt x="17193" y="14913"/>
                      <a:pt x="9148" y="12902"/>
                      <a:pt x="0" y="933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8" name="任意多边形: 形状 107"/>
              <p:cNvSpPr/>
              <p:nvPr/>
            </p:nvSpPr>
            <p:spPr>
              <a:xfrm>
                <a:off x="3747532" y="4633048"/>
                <a:ext cx="9736" cy="13495"/>
              </a:xfrm>
              <a:custGeom>
                <a:avLst/>
                <a:gdLst>
                  <a:gd name="connsiteX0" fmla="*/ 3831 w 9736"/>
                  <a:gd name="connsiteY0" fmla="*/ 13495 h 13495"/>
                  <a:gd name="connsiteX1" fmla="*/ 3 w 9736"/>
                  <a:gd name="connsiteY1" fmla="*/ 3374 h 13495"/>
                  <a:gd name="connsiteX2" fmla="*/ 6102 w 9736"/>
                  <a:gd name="connsiteY2" fmla="*/ 0 h 13495"/>
                  <a:gd name="connsiteX3" fmla="*/ 9735 w 9736"/>
                  <a:gd name="connsiteY3" fmla="*/ 9992 h 13495"/>
                  <a:gd name="connsiteX4" fmla="*/ 3831 w 9736"/>
                  <a:gd name="connsiteY4" fmla="*/ 13495 h 1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6" h="13495">
                    <a:moveTo>
                      <a:pt x="3831" y="13495"/>
                    </a:moveTo>
                    <a:cubicBezTo>
                      <a:pt x="2404" y="9992"/>
                      <a:pt x="587" y="6813"/>
                      <a:pt x="3" y="3374"/>
                    </a:cubicBezTo>
                    <a:cubicBezTo>
                      <a:pt x="-127" y="2660"/>
                      <a:pt x="3961" y="1168"/>
                      <a:pt x="6102" y="0"/>
                    </a:cubicBezTo>
                    <a:cubicBezTo>
                      <a:pt x="7400" y="3309"/>
                      <a:pt x="8892" y="6553"/>
                      <a:pt x="9735" y="9992"/>
                    </a:cubicBezTo>
                    <a:cubicBezTo>
                      <a:pt x="9800" y="10576"/>
                      <a:pt x="6751" y="11809"/>
                      <a:pt x="3831" y="13495"/>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9" name="任意多边形: 形状 108"/>
              <p:cNvSpPr/>
              <p:nvPr/>
            </p:nvSpPr>
            <p:spPr>
              <a:xfrm>
                <a:off x="3775632" y="4627922"/>
                <a:ext cx="11870" cy="16010"/>
              </a:xfrm>
              <a:custGeom>
                <a:avLst/>
                <a:gdLst>
                  <a:gd name="connsiteX0" fmla="*/ 4409 w 11870"/>
                  <a:gd name="connsiteY0" fmla="*/ 0 h 16010"/>
                  <a:gd name="connsiteX1" fmla="*/ 11870 w 11870"/>
                  <a:gd name="connsiteY1" fmla="*/ 9278 h 16010"/>
                  <a:gd name="connsiteX2" fmla="*/ 7263 w 11870"/>
                  <a:gd name="connsiteY2" fmla="*/ 15637 h 16010"/>
                  <a:gd name="connsiteX3" fmla="*/ 191 w 11870"/>
                  <a:gd name="connsiteY3" fmla="*/ 9084 h 16010"/>
                  <a:gd name="connsiteX4" fmla="*/ 4409 w 11870"/>
                  <a:gd name="connsiteY4" fmla="*/ 0 h 16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0" h="16010">
                    <a:moveTo>
                      <a:pt x="4409" y="0"/>
                    </a:moveTo>
                    <a:cubicBezTo>
                      <a:pt x="8885" y="5255"/>
                      <a:pt x="11935" y="7332"/>
                      <a:pt x="11870" y="9278"/>
                    </a:cubicBezTo>
                    <a:cubicBezTo>
                      <a:pt x="11805" y="11484"/>
                      <a:pt x="9405" y="14663"/>
                      <a:pt x="7263" y="15637"/>
                    </a:cubicBezTo>
                    <a:cubicBezTo>
                      <a:pt x="3435" y="17324"/>
                      <a:pt x="-977" y="12976"/>
                      <a:pt x="191" y="9084"/>
                    </a:cubicBezTo>
                    <a:cubicBezTo>
                      <a:pt x="970" y="6294"/>
                      <a:pt x="2527" y="3828"/>
                      <a:pt x="4409"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10" name="任意多边形: 形状 109"/>
              <p:cNvSpPr/>
              <p:nvPr/>
            </p:nvSpPr>
            <p:spPr>
              <a:xfrm>
                <a:off x="4471680" y="4581532"/>
                <a:ext cx="5259" cy="4995"/>
              </a:xfrm>
              <a:custGeom>
                <a:avLst/>
                <a:gdLst>
                  <a:gd name="connsiteX0" fmla="*/ 0 w 5259"/>
                  <a:gd name="connsiteY0" fmla="*/ 2011 h 4995"/>
                  <a:gd name="connsiteX1" fmla="*/ 4347 w 5259"/>
                  <a:gd name="connsiteY1" fmla="*/ 0 h 4995"/>
                  <a:gd name="connsiteX2" fmla="*/ 5255 w 5259"/>
                  <a:gd name="connsiteY2" fmla="*/ 2660 h 4995"/>
                  <a:gd name="connsiteX3" fmla="*/ 3763 w 5259"/>
                  <a:gd name="connsiteY3" fmla="*/ 4996 h 4995"/>
                  <a:gd name="connsiteX4" fmla="*/ 0 w 5259"/>
                  <a:gd name="connsiteY4" fmla="*/ 2011 h 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 h="4995">
                    <a:moveTo>
                      <a:pt x="0" y="2011"/>
                    </a:moveTo>
                    <a:cubicBezTo>
                      <a:pt x="1493" y="1298"/>
                      <a:pt x="2920" y="649"/>
                      <a:pt x="4347" y="0"/>
                    </a:cubicBezTo>
                    <a:cubicBezTo>
                      <a:pt x="4672" y="908"/>
                      <a:pt x="5320" y="1816"/>
                      <a:pt x="5255" y="2660"/>
                    </a:cubicBezTo>
                    <a:cubicBezTo>
                      <a:pt x="5190" y="3503"/>
                      <a:pt x="4282" y="4217"/>
                      <a:pt x="3763" y="4996"/>
                    </a:cubicBezTo>
                    <a:cubicBezTo>
                      <a:pt x="2530" y="3958"/>
                      <a:pt x="1233" y="2984"/>
                      <a:pt x="0" y="201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11" name="任意多边形: 形状 110"/>
              <p:cNvSpPr/>
              <p:nvPr/>
            </p:nvSpPr>
            <p:spPr>
              <a:xfrm>
                <a:off x="4384784" y="4531443"/>
                <a:ext cx="6117" cy="6683"/>
              </a:xfrm>
              <a:custGeom>
                <a:avLst/>
                <a:gdLst>
                  <a:gd name="connsiteX0" fmla="*/ 6117 w 6117"/>
                  <a:gd name="connsiteY0" fmla="*/ 4866 h 6683"/>
                  <a:gd name="connsiteX1" fmla="*/ 1316 w 6117"/>
                  <a:gd name="connsiteY1" fmla="*/ 6683 h 6683"/>
                  <a:gd name="connsiteX2" fmla="*/ 148 w 6117"/>
                  <a:gd name="connsiteY2" fmla="*/ 2141 h 6683"/>
                  <a:gd name="connsiteX3" fmla="*/ 4625 w 6117"/>
                  <a:gd name="connsiteY3" fmla="*/ 0 h 6683"/>
                  <a:gd name="connsiteX4" fmla="*/ 6117 w 6117"/>
                  <a:gd name="connsiteY4" fmla="*/ 4866 h 6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 h="6683">
                    <a:moveTo>
                      <a:pt x="6117" y="4866"/>
                    </a:moveTo>
                    <a:cubicBezTo>
                      <a:pt x="4495" y="5450"/>
                      <a:pt x="2938" y="6034"/>
                      <a:pt x="1316" y="6683"/>
                    </a:cubicBezTo>
                    <a:cubicBezTo>
                      <a:pt x="862" y="5126"/>
                      <a:pt x="-435" y="3115"/>
                      <a:pt x="148" y="2141"/>
                    </a:cubicBezTo>
                    <a:cubicBezTo>
                      <a:pt x="862" y="973"/>
                      <a:pt x="3068" y="649"/>
                      <a:pt x="4625" y="0"/>
                    </a:cubicBezTo>
                    <a:cubicBezTo>
                      <a:pt x="5144" y="1622"/>
                      <a:pt x="5663" y="3244"/>
                      <a:pt x="6117" y="4866"/>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12" name="任意多边形: 形状 111"/>
              <p:cNvSpPr/>
              <p:nvPr/>
            </p:nvSpPr>
            <p:spPr>
              <a:xfrm>
                <a:off x="3988570" y="4633938"/>
                <a:ext cx="8628" cy="2808"/>
              </a:xfrm>
              <a:custGeom>
                <a:avLst/>
                <a:gdLst>
                  <a:gd name="connsiteX0" fmla="*/ 8499 w 8628"/>
                  <a:gd name="connsiteY0" fmla="*/ 2808 h 2808"/>
                  <a:gd name="connsiteX1" fmla="*/ 2984 w 8628"/>
                  <a:gd name="connsiteY1" fmla="*/ 1770 h 2808"/>
                  <a:gd name="connsiteX2" fmla="*/ 0 w 8628"/>
                  <a:gd name="connsiteY2" fmla="*/ 1900 h 2808"/>
                  <a:gd name="connsiteX3" fmla="*/ 3374 w 8628"/>
                  <a:gd name="connsiteY3" fmla="*/ 18 h 2808"/>
                  <a:gd name="connsiteX4" fmla="*/ 8629 w 8628"/>
                  <a:gd name="connsiteY4" fmla="*/ 2743 h 2808"/>
                  <a:gd name="connsiteX5" fmla="*/ 8499 w 8628"/>
                  <a:gd name="connsiteY5" fmla="*/ 2808 h 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8" h="2808">
                    <a:moveTo>
                      <a:pt x="8499" y="2808"/>
                    </a:moveTo>
                    <a:cubicBezTo>
                      <a:pt x="6683" y="2484"/>
                      <a:pt x="4866" y="2029"/>
                      <a:pt x="2984" y="1770"/>
                    </a:cubicBezTo>
                    <a:cubicBezTo>
                      <a:pt x="2011" y="1640"/>
                      <a:pt x="973" y="1835"/>
                      <a:pt x="0" y="1900"/>
                    </a:cubicBezTo>
                    <a:cubicBezTo>
                      <a:pt x="1103" y="1251"/>
                      <a:pt x="2466" y="-176"/>
                      <a:pt x="3374" y="18"/>
                    </a:cubicBezTo>
                    <a:cubicBezTo>
                      <a:pt x="5255" y="472"/>
                      <a:pt x="6877" y="1770"/>
                      <a:pt x="8629" y="2743"/>
                    </a:cubicBezTo>
                    <a:cubicBezTo>
                      <a:pt x="8629" y="2743"/>
                      <a:pt x="8499" y="2808"/>
                      <a:pt x="8499" y="280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grpSp>
        <p:grpSp>
          <p:nvGrpSpPr>
            <p:cNvPr id="7" name="图形 1817"/>
            <p:cNvGrpSpPr/>
            <p:nvPr/>
          </p:nvGrpSpPr>
          <p:grpSpPr>
            <a:xfrm>
              <a:off x="954630" y="4127680"/>
              <a:ext cx="603174" cy="623346"/>
              <a:chOff x="1562832" y="372223"/>
              <a:chExt cx="4428242" cy="4576344"/>
            </a:xfrm>
            <a:solidFill>
              <a:srgbClr val="C00000"/>
            </a:solidFill>
          </p:grpSpPr>
          <p:sp>
            <p:nvSpPr>
              <p:cNvPr id="9" name="任意多边形: 形状 8"/>
              <p:cNvSpPr/>
              <p:nvPr/>
            </p:nvSpPr>
            <p:spPr>
              <a:xfrm>
                <a:off x="1562832" y="372223"/>
                <a:ext cx="4428242" cy="4346733"/>
              </a:xfrm>
              <a:custGeom>
                <a:avLst/>
                <a:gdLst>
                  <a:gd name="connsiteX0" fmla="*/ 2403355 w 4428242"/>
                  <a:gd name="connsiteY0" fmla="*/ 4346080 h 4346733"/>
                  <a:gd name="connsiteX1" fmla="*/ 2440012 w 4428242"/>
                  <a:gd name="connsiteY1" fmla="*/ 4334466 h 4346733"/>
                  <a:gd name="connsiteX2" fmla="*/ 2461748 w 4428242"/>
                  <a:gd name="connsiteY2" fmla="*/ 4333818 h 4346733"/>
                  <a:gd name="connsiteX3" fmla="*/ 2478682 w 4428242"/>
                  <a:gd name="connsiteY3" fmla="*/ 4327394 h 4346733"/>
                  <a:gd name="connsiteX4" fmla="*/ 2527538 w 4428242"/>
                  <a:gd name="connsiteY4" fmla="*/ 4305659 h 4346733"/>
                  <a:gd name="connsiteX5" fmla="*/ 2538957 w 4428242"/>
                  <a:gd name="connsiteY5" fmla="*/ 4315456 h 4346733"/>
                  <a:gd name="connsiteX6" fmla="*/ 2573539 w 4428242"/>
                  <a:gd name="connsiteY6" fmla="*/ 4319998 h 4346733"/>
                  <a:gd name="connsiteX7" fmla="*/ 2608900 w 4428242"/>
                  <a:gd name="connsiteY7" fmla="*/ 4308644 h 4346733"/>
                  <a:gd name="connsiteX8" fmla="*/ 2633036 w 4428242"/>
                  <a:gd name="connsiteY8" fmla="*/ 4286389 h 4346733"/>
                  <a:gd name="connsiteX9" fmla="*/ 2603839 w 4428242"/>
                  <a:gd name="connsiteY9" fmla="*/ 4265108 h 4346733"/>
                  <a:gd name="connsiteX10" fmla="*/ 2587100 w 4428242"/>
                  <a:gd name="connsiteY10" fmla="*/ 4262513 h 4346733"/>
                  <a:gd name="connsiteX11" fmla="*/ 2562639 w 4428242"/>
                  <a:gd name="connsiteY11" fmla="*/ 4287816 h 4346733"/>
                  <a:gd name="connsiteX12" fmla="*/ 2554918 w 4428242"/>
                  <a:gd name="connsiteY12" fmla="*/ 4290282 h 4346733"/>
                  <a:gd name="connsiteX13" fmla="*/ 2551869 w 4428242"/>
                  <a:gd name="connsiteY13" fmla="*/ 4283015 h 4346733"/>
                  <a:gd name="connsiteX14" fmla="*/ 2555048 w 4428242"/>
                  <a:gd name="connsiteY14" fmla="*/ 4271272 h 4346733"/>
                  <a:gd name="connsiteX15" fmla="*/ 2613442 w 4428242"/>
                  <a:gd name="connsiteY15" fmla="*/ 4243373 h 4346733"/>
                  <a:gd name="connsiteX16" fmla="*/ 2628429 w 4428242"/>
                  <a:gd name="connsiteY16" fmla="*/ 4247071 h 4346733"/>
                  <a:gd name="connsiteX17" fmla="*/ 2659118 w 4428242"/>
                  <a:gd name="connsiteY17" fmla="*/ 4235781 h 4346733"/>
                  <a:gd name="connsiteX18" fmla="*/ 2677869 w 4428242"/>
                  <a:gd name="connsiteY18" fmla="*/ 4211126 h 4346733"/>
                  <a:gd name="connsiteX19" fmla="*/ 2677545 w 4428242"/>
                  <a:gd name="connsiteY19" fmla="*/ 4202692 h 4346733"/>
                  <a:gd name="connsiteX20" fmla="*/ 2667228 w 4428242"/>
                  <a:gd name="connsiteY20" fmla="*/ 4198474 h 4346733"/>
                  <a:gd name="connsiteX21" fmla="*/ 2654901 w 4428242"/>
                  <a:gd name="connsiteY21" fmla="*/ 4203665 h 4346733"/>
                  <a:gd name="connsiteX22" fmla="*/ 2626612 w 4428242"/>
                  <a:gd name="connsiteY22" fmla="*/ 4185822 h 4346733"/>
                  <a:gd name="connsiteX23" fmla="*/ 2626612 w 4428242"/>
                  <a:gd name="connsiteY23" fmla="*/ 4202497 h 4346733"/>
                  <a:gd name="connsiteX24" fmla="*/ 2621746 w 4428242"/>
                  <a:gd name="connsiteY24" fmla="*/ 4208142 h 4346733"/>
                  <a:gd name="connsiteX25" fmla="*/ 2583596 w 4428242"/>
                  <a:gd name="connsiteY25" fmla="*/ 4221702 h 4346733"/>
                  <a:gd name="connsiteX26" fmla="*/ 2526176 w 4428242"/>
                  <a:gd name="connsiteY26" fmla="*/ 4223259 h 4346733"/>
                  <a:gd name="connsiteX27" fmla="*/ 2501845 w 4428242"/>
                  <a:gd name="connsiteY27" fmla="*/ 4239609 h 4346733"/>
                  <a:gd name="connsiteX28" fmla="*/ 2493865 w 4428242"/>
                  <a:gd name="connsiteY28" fmla="*/ 4236365 h 4346733"/>
                  <a:gd name="connsiteX29" fmla="*/ 2478423 w 4428242"/>
                  <a:gd name="connsiteY29" fmla="*/ 4223389 h 4346733"/>
                  <a:gd name="connsiteX30" fmla="*/ 2469534 w 4428242"/>
                  <a:gd name="connsiteY30" fmla="*/ 4241686 h 4346733"/>
                  <a:gd name="connsiteX31" fmla="*/ 2483808 w 4428242"/>
                  <a:gd name="connsiteY31" fmla="*/ 4256349 h 4346733"/>
                  <a:gd name="connsiteX32" fmla="*/ 2517871 w 4428242"/>
                  <a:gd name="connsiteY32" fmla="*/ 4257776 h 4346733"/>
                  <a:gd name="connsiteX33" fmla="*/ 2526760 w 4428242"/>
                  <a:gd name="connsiteY33" fmla="*/ 4264459 h 4346733"/>
                  <a:gd name="connsiteX34" fmla="*/ 2521245 w 4428242"/>
                  <a:gd name="connsiteY34" fmla="*/ 4277695 h 4346733"/>
                  <a:gd name="connsiteX35" fmla="*/ 2506906 w 4428242"/>
                  <a:gd name="connsiteY35" fmla="*/ 4282042 h 4346733"/>
                  <a:gd name="connsiteX36" fmla="*/ 2470313 w 4428242"/>
                  <a:gd name="connsiteY36" fmla="*/ 4288141 h 4346733"/>
                  <a:gd name="connsiteX37" fmla="*/ 2458244 w 4428242"/>
                  <a:gd name="connsiteY37" fmla="*/ 4290412 h 4346733"/>
                  <a:gd name="connsiteX38" fmla="*/ 2397191 w 4428242"/>
                  <a:gd name="connsiteY38" fmla="*/ 4293656 h 4346733"/>
                  <a:gd name="connsiteX39" fmla="*/ 2373119 w 4428242"/>
                  <a:gd name="connsiteY39" fmla="*/ 4287751 h 4346733"/>
                  <a:gd name="connsiteX40" fmla="*/ 2333672 w 4428242"/>
                  <a:gd name="connsiteY40" fmla="*/ 4297679 h 4346733"/>
                  <a:gd name="connsiteX41" fmla="*/ 2325496 w 4428242"/>
                  <a:gd name="connsiteY41" fmla="*/ 4304167 h 4346733"/>
                  <a:gd name="connsiteX42" fmla="*/ 2307330 w 4428242"/>
                  <a:gd name="connsiteY42" fmla="*/ 4297873 h 4346733"/>
                  <a:gd name="connsiteX43" fmla="*/ 2252959 w 4428242"/>
                  <a:gd name="connsiteY43" fmla="*/ 4302934 h 4346733"/>
                  <a:gd name="connsiteX44" fmla="*/ 2229666 w 4428242"/>
                  <a:gd name="connsiteY44" fmla="*/ 4294175 h 4346733"/>
                  <a:gd name="connsiteX45" fmla="*/ 2193592 w 4428242"/>
                  <a:gd name="connsiteY45" fmla="*/ 4295862 h 4346733"/>
                  <a:gd name="connsiteX46" fmla="*/ 2166796 w 4428242"/>
                  <a:gd name="connsiteY46" fmla="*/ 4300079 h 4346733"/>
                  <a:gd name="connsiteX47" fmla="*/ 2011534 w 4428242"/>
                  <a:gd name="connsiteY47" fmla="*/ 4290801 h 4346733"/>
                  <a:gd name="connsiteX48" fmla="*/ 1943473 w 4428242"/>
                  <a:gd name="connsiteY48" fmla="*/ 4284767 h 4346733"/>
                  <a:gd name="connsiteX49" fmla="*/ 1938152 w 4428242"/>
                  <a:gd name="connsiteY49" fmla="*/ 4280485 h 4346733"/>
                  <a:gd name="connsiteX50" fmla="*/ 1964494 w 4428242"/>
                  <a:gd name="connsiteY50" fmla="*/ 4271855 h 4346733"/>
                  <a:gd name="connsiteX51" fmla="*/ 1967025 w 4428242"/>
                  <a:gd name="connsiteY51" fmla="*/ 4266860 h 4346733"/>
                  <a:gd name="connsiteX52" fmla="*/ 1961834 w 4428242"/>
                  <a:gd name="connsiteY52" fmla="*/ 4260436 h 4346733"/>
                  <a:gd name="connsiteX53" fmla="*/ 1949701 w 4428242"/>
                  <a:gd name="connsiteY53" fmla="*/ 4260372 h 4346733"/>
                  <a:gd name="connsiteX54" fmla="*/ 1925371 w 4428242"/>
                  <a:gd name="connsiteY54" fmla="*/ 4262772 h 4346733"/>
                  <a:gd name="connsiteX55" fmla="*/ 1911551 w 4428242"/>
                  <a:gd name="connsiteY55" fmla="*/ 4266925 h 4346733"/>
                  <a:gd name="connsiteX56" fmla="*/ 1861527 w 4428242"/>
                  <a:gd name="connsiteY56" fmla="*/ 4275489 h 4346733"/>
                  <a:gd name="connsiteX57" fmla="*/ 1797618 w 4428242"/>
                  <a:gd name="connsiteY57" fmla="*/ 4262188 h 4346733"/>
                  <a:gd name="connsiteX58" fmla="*/ 1747724 w 4428242"/>
                  <a:gd name="connsiteY58" fmla="*/ 4247914 h 4346733"/>
                  <a:gd name="connsiteX59" fmla="*/ 1726897 w 4428242"/>
                  <a:gd name="connsiteY59" fmla="*/ 4245903 h 4346733"/>
                  <a:gd name="connsiteX60" fmla="*/ 1691277 w 4428242"/>
                  <a:gd name="connsiteY60" fmla="*/ 4242269 h 4346733"/>
                  <a:gd name="connsiteX61" fmla="*/ 1650596 w 4428242"/>
                  <a:gd name="connsiteY61" fmla="*/ 4216187 h 4346733"/>
                  <a:gd name="connsiteX62" fmla="*/ 1633792 w 4428242"/>
                  <a:gd name="connsiteY62" fmla="*/ 4219820 h 4346733"/>
                  <a:gd name="connsiteX63" fmla="*/ 1583963 w 4428242"/>
                  <a:gd name="connsiteY63" fmla="*/ 4192051 h 4346733"/>
                  <a:gd name="connsiteX64" fmla="*/ 1569235 w 4428242"/>
                  <a:gd name="connsiteY64" fmla="*/ 4189650 h 4346733"/>
                  <a:gd name="connsiteX65" fmla="*/ 1560346 w 4428242"/>
                  <a:gd name="connsiteY65" fmla="*/ 4192311 h 4346733"/>
                  <a:gd name="connsiteX66" fmla="*/ 1528424 w 4428242"/>
                  <a:gd name="connsiteY66" fmla="*/ 4186017 h 4346733"/>
                  <a:gd name="connsiteX67" fmla="*/ 1496438 w 4428242"/>
                  <a:gd name="connsiteY67" fmla="*/ 4185757 h 4346733"/>
                  <a:gd name="connsiteX68" fmla="*/ 1481904 w 4428242"/>
                  <a:gd name="connsiteY68" fmla="*/ 4183357 h 4346733"/>
                  <a:gd name="connsiteX69" fmla="*/ 1457184 w 4428242"/>
                  <a:gd name="connsiteY69" fmla="*/ 4181994 h 4346733"/>
                  <a:gd name="connsiteX70" fmla="*/ 1443234 w 4428242"/>
                  <a:gd name="connsiteY70" fmla="*/ 4171289 h 4346733"/>
                  <a:gd name="connsiteX71" fmla="*/ 1420980 w 4428242"/>
                  <a:gd name="connsiteY71" fmla="*/ 4152732 h 4346733"/>
                  <a:gd name="connsiteX72" fmla="*/ 1364209 w 4428242"/>
                  <a:gd name="connsiteY72" fmla="*/ 4128532 h 4346733"/>
                  <a:gd name="connsiteX73" fmla="*/ 1311784 w 4428242"/>
                  <a:gd name="connsiteY73" fmla="*/ 4109262 h 4346733"/>
                  <a:gd name="connsiteX74" fmla="*/ 1305620 w 4428242"/>
                  <a:gd name="connsiteY74" fmla="*/ 4111598 h 4346733"/>
                  <a:gd name="connsiteX75" fmla="*/ 1291152 w 4428242"/>
                  <a:gd name="connsiteY75" fmla="*/ 4120811 h 4346733"/>
                  <a:gd name="connsiteX76" fmla="*/ 1281679 w 4428242"/>
                  <a:gd name="connsiteY76" fmla="*/ 4103812 h 4346733"/>
                  <a:gd name="connsiteX77" fmla="*/ 1274282 w 4428242"/>
                  <a:gd name="connsiteY77" fmla="*/ 4087656 h 4346733"/>
                  <a:gd name="connsiteX78" fmla="*/ 1250925 w 4428242"/>
                  <a:gd name="connsiteY78" fmla="*/ 4089213 h 4346733"/>
                  <a:gd name="connsiteX79" fmla="*/ 1242880 w 4428242"/>
                  <a:gd name="connsiteY79" fmla="*/ 4097453 h 4346733"/>
                  <a:gd name="connsiteX80" fmla="*/ 1207843 w 4428242"/>
                  <a:gd name="connsiteY80" fmla="*/ 4059303 h 4346733"/>
                  <a:gd name="connsiteX81" fmla="*/ 1133943 w 4428242"/>
                  <a:gd name="connsiteY81" fmla="*/ 4019336 h 4346733"/>
                  <a:gd name="connsiteX82" fmla="*/ 1075160 w 4428242"/>
                  <a:gd name="connsiteY82" fmla="*/ 3986700 h 4346733"/>
                  <a:gd name="connsiteX83" fmla="*/ 1047391 w 4428242"/>
                  <a:gd name="connsiteY83" fmla="*/ 3972945 h 4346733"/>
                  <a:gd name="connsiteX84" fmla="*/ 1011641 w 4428242"/>
                  <a:gd name="connsiteY84" fmla="*/ 3954194 h 4346733"/>
                  <a:gd name="connsiteX85" fmla="*/ 989451 w 4428242"/>
                  <a:gd name="connsiteY85" fmla="*/ 3932913 h 4346733"/>
                  <a:gd name="connsiteX86" fmla="*/ 995745 w 4428242"/>
                  <a:gd name="connsiteY86" fmla="*/ 3915979 h 4346733"/>
                  <a:gd name="connsiteX87" fmla="*/ 1007878 w 4428242"/>
                  <a:gd name="connsiteY87" fmla="*/ 3913968 h 4346733"/>
                  <a:gd name="connsiteX88" fmla="*/ 1037075 w 4428242"/>
                  <a:gd name="connsiteY88" fmla="*/ 3915849 h 4346733"/>
                  <a:gd name="connsiteX89" fmla="*/ 1045509 w 4428242"/>
                  <a:gd name="connsiteY89" fmla="*/ 3943100 h 4346733"/>
                  <a:gd name="connsiteX90" fmla="*/ 1070748 w 4428242"/>
                  <a:gd name="connsiteY90" fmla="*/ 3931616 h 4346733"/>
                  <a:gd name="connsiteX91" fmla="*/ 1098583 w 4428242"/>
                  <a:gd name="connsiteY91" fmla="*/ 3948290 h 4346733"/>
                  <a:gd name="connsiteX92" fmla="*/ 1126547 w 4428242"/>
                  <a:gd name="connsiteY92" fmla="*/ 3960099 h 4346733"/>
                  <a:gd name="connsiteX93" fmla="*/ 1166189 w 4428242"/>
                  <a:gd name="connsiteY93" fmla="*/ 3975281 h 4346733"/>
                  <a:gd name="connsiteX94" fmla="*/ 1308994 w 4428242"/>
                  <a:gd name="connsiteY94" fmla="*/ 4057292 h 4346733"/>
                  <a:gd name="connsiteX95" fmla="*/ 1332222 w 4428242"/>
                  <a:gd name="connsiteY95" fmla="*/ 4066245 h 4346733"/>
                  <a:gd name="connsiteX96" fmla="*/ 1356293 w 4428242"/>
                  <a:gd name="connsiteY96" fmla="*/ 4067738 h 4346733"/>
                  <a:gd name="connsiteX97" fmla="*/ 1384711 w 4428242"/>
                  <a:gd name="connsiteY97" fmla="*/ 4074809 h 4346733"/>
                  <a:gd name="connsiteX98" fmla="*/ 1414362 w 4428242"/>
                  <a:gd name="connsiteY98" fmla="*/ 4090511 h 4346733"/>
                  <a:gd name="connsiteX99" fmla="*/ 1437784 w 4428242"/>
                  <a:gd name="connsiteY99" fmla="*/ 4098816 h 4346733"/>
                  <a:gd name="connsiteX100" fmla="*/ 1490663 w 4428242"/>
                  <a:gd name="connsiteY100" fmla="*/ 4123536 h 4346733"/>
                  <a:gd name="connsiteX101" fmla="*/ 1544515 w 4428242"/>
                  <a:gd name="connsiteY101" fmla="*/ 4137226 h 4346733"/>
                  <a:gd name="connsiteX102" fmla="*/ 1571570 w 4428242"/>
                  <a:gd name="connsiteY102" fmla="*/ 4139107 h 4346733"/>
                  <a:gd name="connsiteX103" fmla="*/ 1566056 w 4428242"/>
                  <a:gd name="connsiteY103" fmla="*/ 4126910 h 4346733"/>
                  <a:gd name="connsiteX104" fmla="*/ 1483267 w 4428242"/>
                  <a:gd name="connsiteY104" fmla="*/ 4091355 h 4346733"/>
                  <a:gd name="connsiteX105" fmla="*/ 1394768 w 4428242"/>
                  <a:gd name="connsiteY105" fmla="*/ 4061574 h 4346733"/>
                  <a:gd name="connsiteX106" fmla="*/ 1383024 w 4428242"/>
                  <a:gd name="connsiteY106" fmla="*/ 4055085 h 4346733"/>
                  <a:gd name="connsiteX107" fmla="*/ 1391978 w 4428242"/>
                  <a:gd name="connsiteY107" fmla="*/ 4047170 h 4346733"/>
                  <a:gd name="connsiteX108" fmla="*/ 1415919 w 4428242"/>
                  <a:gd name="connsiteY108" fmla="*/ 4052879 h 4346733"/>
                  <a:gd name="connsiteX109" fmla="*/ 1442196 w 4428242"/>
                  <a:gd name="connsiteY109" fmla="*/ 4062417 h 4346733"/>
                  <a:gd name="connsiteX110" fmla="*/ 1464451 w 4428242"/>
                  <a:gd name="connsiteY110" fmla="*/ 4047494 h 4346733"/>
                  <a:gd name="connsiteX111" fmla="*/ 1507338 w 4428242"/>
                  <a:gd name="connsiteY111" fmla="*/ 4063196 h 4346733"/>
                  <a:gd name="connsiteX112" fmla="*/ 1520184 w 4428242"/>
                  <a:gd name="connsiteY112" fmla="*/ 4075523 h 4346733"/>
                  <a:gd name="connsiteX113" fmla="*/ 1533031 w 4428242"/>
                  <a:gd name="connsiteY113" fmla="*/ 4081622 h 4346733"/>
                  <a:gd name="connsiteX114" fmla="*/ 1551003 w 4428242"/>
                  <a:gd name="connsiteY114" fmla="*/ 4083634 h 4346733"/>
                  <a:gd name="connsiteX115" fmla="*/ 1590905 w 4428242"/>
                  <a:gd name="connsiteY115" fmla="*/ 4099529 h 4346733"/>
                  <a:gd name="connsiteX116" fmla="*/ 1602779 w 4428242"/>
                  <a:gd name="connsiteY116" fmla="*/ 4100243 h 4346733"/>
                  <a:gd name="connsiteX117" fmla="*/ 1636258 w 4428242"/>
                  <a:gd name="connsiteY117" fmla="*/ 4103033 h 4346733"/>
                  <a:gd name="connsiteX118" fmla="*/ 1697117 w 4428242"/>
                  <a:gd name="connsiteY118" fmla="*/ 4126390 h 4346733"/>
                  <a:gd name="connsiteX119" fmla="*/ 1726508 w 4428242"/>
                  <a:gd name="connsiteY119" fmla="*/ 4134890 h 4346733"/>
                  <a:gd name="connsiteX120" fmla="*/ 1735592 w 4428242"/>
                  <a:gd name="connsiteY120" fmla="*/ 4135409 h 4346733"/>
                  <a:gd name="connsiteX121" fmla="*/ 1788859 w 4428242"/>
                  <a:gd name="connsiteY121" fmla="*/ 4140859 h 4346733"/>
                  <a:gd name="connsiteX122" fmla="*/ 1806702 w 4428242"/>
                  <a:gd name="connsiteY122" fmla="*/ 4144493 h 4346733"/>
                  <a:gd name="connsiteX123" fmla="*/ 1912589 w 4428242"/>
                  <a:gd name="connsiteY123" fmla="*/ 4166552 h 4346733"/>
                  <a:gd name="connsiteX124" fmla="*/ 1971242 w 4428242"/>
                  <a:gd name="connsiteY124" fmla="*/ 4172846 h 4346733"/>
                  <a:gd name="connsiteX125" fmla="*/ 2033009 w 4428242"/>
                  <a:gd name="connsiteY125" fmla="*/ 4179204 h 4346733"/>
                  <a:gd name="connsiteX126" fmla="*/ 2181135 w 4428242"/>
                  <a:gd name="connsiteY126" fmla="*/ 4194906 h 4346733"/>
                  <a:gd name="connsiteX127" fmla="*/ 2224476 w 4428242"/>
                  <a:gd name="connsiteY127" fmla="*/ 4195944 h 4346733"/>
                  <a:gd name="connsiteX128" fmla="*/ 2354628 w 4428242"/>
                  <a:gd name="connsiteY128" fmla="*/ 4184719 h 4346733"/>
                  <a:gd name="connsiteX129" fmla="*/ 2639719 w 4428242"/>
                  <a:gd name="connsiteY129" fmla="*/ 4136253 h 4346733"/>
                  <a:gd name="connsiteX130" fmla="*/ 2679167 w 4428242"/>
                  <a:gd name="connsiteY130" fmla="*/ 4127104 h 4346733"/>
                  <a:gd name="connsiteX131" fmla="*/ 2717058 w 4428242"/>
                  <a:gd name="connsiteY131" fmla="*/ 4107575 h 4346733"/>
                  <a:gd name="connsiteX132" fmla="*/ 2743789 w 4428242"/>
                  <a:gd name="connsiteY132" fmla="*/ 4092782 h 4346733"/>
                  <a:gd name="connsiteX133" fmla="*/ 2777008 w 4428242"/>
                  <a:gd name="connsiteY133" fmla="*/ 4084736 h 4346733"/>
                  <a:gd name="connsiteX134" fmla="*/ 2826448 w 4428242"/>
                  <a:gd name="connsiteY134" fmla="*/ 4066829 h 4346733"/>
                  <a:gd name="connsiteX135" fmla="*/ 2945247 w 4428242"/>
                  <a:gd name="connsiteY135" fmla="*/ 4012328 h 4346733"/>
                  <a:gd name="connsiteX136" fmla="*/ 3031020 w 4428242"/>
                  <a:gd name="connsiteY136" fmla="*/ 3968209 h 4346733"/>
                  <a:gd name="connsiteX137" fmla="*/ 3043478 w 4428242"/>
                  <a:gd name="connsiteY137" fmla="*/ 3953481 h 4346733"/>
                  <a:gd name="connsiteX138" fmla="*/ 3030631 w 4428242"/>
                  <a:gd name="connsiteY138" fmla="*/ 3954843 h 4346733"/>
                  <a:gd name="connsiteX139" fmla="*/ 3002602 w 4428242"/>
                  <a:gd name="connsiteY139" fmla="*/ 3968209 h 4346733"/>
                  <a:gd name="connsiteX140" fmla="*/ 2926301 w 4428242"/>
                  <a:gd name="connsiteY140" fmla="*/ 3991112 h 4346733"/>
                  <a:gd name="connsiteX141" fmla="*/ 2899894 w 4428242"/>
                  <a:gd name="connsiteY141" fmla="*/ 3994810 h 4346733"/>
                  <a:gd name="connsiteX142" fmla="*/ 2929221 w 4428242"/>
                  <a:gd name="connsiteY142" fmla="*/ 3974113 h 4346733"/>
                  <a:gd name="connsiteX143" fmla="*/ 2965295 w 4428242"/>
                  <a:gd name="connsiteY143" fmla="*/ 3964640 h 4346733"/>
                  <a:gd name="connsiteX144" fmla="*/ 3001629 w 4428242"/>
                  <a:gd name="connsiteY144" fmla="*/ 3928696 h 4346733"/>
                  <a:gd name="connsiteX145" fmla="*/ 3003446 w 4428242"/>
                  <a:gd name="connsiteY145" fmla="*/ 3913578 h 4346733"/>
                  <a:gd name="connsiteX146" fmla="*/ 2990210 w 4428242"/>
                  <a:gd name="connsiteY146" fmla="*/ 3904560 h 4346733"/>
                  <a:gd name="connsiteX147" fmla="*/ 2960299 w 4428242"/>
                  <a:gd name="connsiteY147" fmla="*/ 3920845 h 4346733"/>
                  <a:gd name="connsiteX148" fmla="*/ 2954460 w 4428242"/>
                  <a:gd name="connsiteY148" fmla="*/ 3910204 h 4346733"/>
                  <a:gd name="connsiteX149" fmla="*/ 3022262 w 4428242"/>
                  <a:gd name="connsiteY149" fmla="*/ 3870173 h 4346733"/>
                  <a:gd name="connsiteX150" fmla="*/ 3021029 w 4428242"/>
                  <a:gd name="connsiteY150" fmla="*/ 3899759 h 4346733"/>
                  <a:gd name="connsiteX151" fmla="*/ 3030891 w 4428242"/>
                  <a:gd name="connsiteY151" fmla="*/ 3914616 h 4346733"/>
                  <a:gd name="connsiteX152" fmla="*/ 3047760 w 4428242"/>
                  <a:gd name="connsiteY152" fmla="*/ 3910464 h 4346733"/>
                  <a:gd name="connsiteX153" fmla="*/ 3049901 w 4428242"/>
                  <a:gd name="connsiteY153" fmla="*/ 3877374 h 4346733"/>
                  <a:gd name="connsiteX154" fmla="*/ 3054248 w 4428242"/>
                  <a:gd name="connsiteY154" fmla="*/ 3869718 h 4346733"/>
                  <a:gd name="connsiteX155" fmla="*/ 3118806 w 4428242"/>
                  <a:gd name="connsiteY155" fmla="*/ 3815607 h 4346733"/>
                  <a:gd name="connsiteX156" fmla="*/ 3171619 w 4428242"/>
                  <a:gd name="connsiteY156" fmla="*/ 3784399 h 4346733"/>
                  <a:gd name="connsiteX157" fmla="*/ 3198805 w 4428242"/>
                  <a:gd name="connsiteY157" fmla="*/ 3771033 h 4346733"/>
                  <a:gd name="connsiteX158" fmla="*/ 3222227 w 4428242"/>
                  <a:gd name="connsiteY158" fmla="*/ 3750790 h 4346733"/>
                  <a:gd name="connsiteX159" fmla="*/ 3224563 w 4428242"/>
                  <a:gd name="connsiteY159" fmla="*/ 3758446 h 4346733"/>
                  <a:gd name="connsiteX160" fmla="*/ 3242665 w 4428242"/>
                  <a:gd name="connsiteY160" fmla="*/ 3768892 h 4346733"/>
                  <a:gd name="connsiteX161" fmla="*/ 3256809 w 4428242"/>
                  <a:gd name="connsiteY161" fmla="*/ 3745600 h 4346733"/>
                  <a:gd name="connsiteX162" fmla="*/ 3265698 w 4428242"/>
                  <a:gd name="connsiteY162" fmla="*/ 3715949 h 4346733"/>
                  <a:gd name="connsiteX163" fmla="*/ 3276468 w 4428242"/>
                  <a:gd name="connsiteY163" fmla="*/ 3706606 h 4346733"/>
                  <a:gd name="connsiteX164" fmla="*/ 3304108 w 4428242"/>
                  <a:gd name="connsiteY164" fmla="*/ 3697068 h 4346733"/>
                  <a:gd name="connsiteX165" fmla="*/ 3331293 w 4428242"/>
                  <a:gd name="connsiteY165" fmla="*/ 3691294 h 4346733"/>
                  <a:gd name="connsiteX166" fmla="*/ 3350174 w 4428242"/>
                  <a:gd name="connsiteY166" fmla="*/ 3666314 h 4346733"/>
                  <a:gd name="connsiteX167" fmla="*/ 3351017 w 4428242"/>
                  <a:gd name="connsiteY167" fmla="*/ 3657815 h 4346733"/>
                  <a:gd name="connsiteX168" fmla="*/ 3408502 w 4428242"/>
                  <a:gd name="connsiteY168" fmla="*/ 3637247 h 4346733"/>
                  <a:gd name="connsiteX169" fmla="*/ 3404480 w 4428242"/>
                  <a:gd name="connsiteY169" fmla="*/ 3617004 h 4346733"/>
                  <a:gd name="connsiteX170" fmla="*/ 3434974 w 4428242"/>
                  <a:gd name="connsiteY170" fmla="*/ 3585406 h 4346733"/>
                  <a:gd name="connsiteX171" fmla="*/ 3450351 w 4428242"/>
                  <a:gd name="connsiteY171" fmla="*/ 3576972 h 4346733"/>
                  <a:gd name="connsiteX172" fmla="*/ 3462873 w 4428242"/>
                  <a:gd name="connsiteY172" fmla="*/ 3575739 h 4346733"/>
                  <a:gd name="connsiteX173" fmla="*/ 3468583 w 4428242"/>
                  <a:gd name="connsiteY173" fmla="*/ 3552382 h 4346733"/>
                  <a:gd name="connsiteX174" fmla="*/ 3493887 w 4428242"/>
                  <a:gd name="connsiteY174" fmla="*/ 3559649 h 4346733"/>
                  <a:gd name="connsiteX175" fmla="*/ 3492459 w 4428242"/>
                  <a:gd name="connsiteY175" fmla="*/ 3534734 h 4346733"/>
                  <a:gd name="connsiteX176" fmla="*/ 3495574 w 4428242"/>
                  <a:gd name="connsiteY176" fmla="*/ 3529673 h 4346733"/>
                  <a:gd name="connsiteX177" fmla="*/ 3580115 w 4428242"/>
                  <a:gd name="connsiteY177" fmla="*/ 3447533 h 4346733"/>
                  <a:gd name="connsiteX178" fmla="*/ 3627673 w 4428242"/>
                  <a:gd name="connsiteY178" fmla="*/ 3402959 h 4346733"/>
                  <a:gd name="connsiteX179" fmla="*/ 3639287 w 4428242"/>
                  <a:gd name="connsiteY179" fmla="*/ 3392838 h 4346733"/>
                  <a:gd name="connsiteX180" fmla="*/ 3670041 w 4428242"/>
                  <a:gd name="connsiteY180" fmla="*/ 3347355 h 4346733"/>
                  <a:gd name="connsiteX181" fmla="*/ 3697032 w 4428242"/>
                  <a:gd name="connsiteY181" fmla="*/ 3330356 h 4346733"/>
                  <a:gd name="connsiteX182" fmla="*/ 3710916 w 4428242"/>
                  <a:gd name="connsiteY182" fmla="*/ 3328021 h 4346733"/>
                  <a:gd name="connsiteX183" fmla="*/ 3709165 w 4428242"/>
                  <a:gd name="connsiteY183" fmla="*/ 3313098 h 4346733"/>
                  <a:gd name="connsiteX184" fmla="*/ 3710332 w 4428242"/>
                  <a:gd name="connsiteY184" fmla="*/ 3295256 h 4346733"/>
                  <a:gd name="connsiteX185" fmla="*/ 3725255 w 4428242"/>
                  <a:gd name="connsiteY185" fmla="*/ 3291168 h 4346733"/>
                  <a:gd name="connsiteX186" fmla="*/ 3735831 w 4428242"/>
                  <a:gd name="connsiteY186" fmla="*/ 3302392 h 4346733"/>
                  <a:gd name="connsiteX187" fmla="*/ 3741476 w 4428242"/>
                  <a:gd name="connsiteY187" fmla="*/ 3302652 h 4346733"/>
                  <a:gd name="connsiteX188" fmla="*/ 3745304 w 4428242"/>
                  <a:gd name="connsiteY188" fmla="*/ 3298305 h 4346733"/>
                  <a:gd name="connsiteX189" fmla="*/ 3744525 w 4428242"/>
                  <a:gd name="connsiteY189" fmla="*/ 3289157 h 4346733"/>
                  <a:gd name="connsiteX190" fmla="*/ 3749326 w 4428242"/>
                  <a:gd name="connsiteY190" fmla="*/ 3253082 h 4346733"/>
                  <a:gd name="connsiteX191" fmla="*/ 3750559 w 4428242"/>
                  <a:gd name="connsiteY191" fmla="*/ 3250228 h 4346733"/>
                  <a:gd name="connsiteX192" fmla="*/ 3805773 w 4428242"/>
                  <a:gd name="connsiteY192" fmla="*/ 3173537 h 4346733"/>
                  <a:gd name="connsiteX193" fmla="*/ 3816544 w 4428242"/>
                  <a:gd name="connsiteY193" fmla="*/ 3167763 h 4346733"/>
                  <a:gd name="connsiteX194" fmla="*/ 3824265 w 4428242"/>
                  <a:gd name="connsiteY194" fmla="*/ 3155889 h 4346733"/>
                  <a:gd name="connsiteX195" fmla="*/ 3830364 w 4428242"/>
                  <a:gd name="connsiteY195" fmla="*/ 3142654 h 4346733"/>
                  <a:gd name="connsiteX196" fmla="*/ 3840485 w 4428242"/>
                  <a:gd name="connsiteY196" fmla="*/ 3112159 h 4346733"/>
                  <a:gd name="connsiteX197" fmla="*/ 3862285 w 4428242"/>
                  <a:gd name="connsiteY197" fmla="*/ 3104568 h 4346733"/>
                  <a:gd name="connsiteX198" fmla="*/ 3875002 w 4428242"/>
                  <a:gd name="connsiteY198" fmla="*/ 3085558 h 4346733"/>
                  <a:gd name="connsiteX199" fmla="*/ 3898165 w 4428242"/>
                  <a:gd name="connsiteY199" fmla="*/ 3030797 h 4346733"/>
                  <a:gd name="connsiteX200" fmla="*/ 3919576 w 4428242"/>
                  <a:gd name="connsiteY200" fmla="*/ 3008219 h 4346733"/>
                  <a:gd name="connsiteX201" fmla="*/ 3933720 w 4428242"/>
                  <a:gd name="connsiteY201" fmla="*/ 2959363 h 4346733"/>
                  <a:gd name="connsiteX202" fmla="*/ 3950070 w 4428242"/>
                  <a:gd name="connsiteY202" fmla="*/ 2931658 h 4346733"/>
                  <a:gd name="connsiteX203" fmla="*/ 3959932 w 4428242"/>
                  <a:gd name="connsiteY203" fmla="*/ 2921472 h 4346733"/>
                  <a:gd name="connsiteX204" fmla="*/ 3969081 w 4428242"/>
                  <a:gd name="connsiteY204" fmla="*/ 2892664 h 4346733"/>
                  <a:gd name="connsiteX205" fmla="*/ 3967394 w 4428242"/>
                  <a:gd name="connsiteY205" fmla="*/ 2884424 h 4346733"/>
                  <a:gd name="connsiteX206" fmla="*/ 3989713 w 4428242"/>
                  <a:gd name="connsiteY206" fmla="*/ 2862559 h 4346733"/>
                  <a:gd name="connsiteX207" fmla="*/ 4000418 w 4428242"/>
                  <a:gd name="connsiteY207" fmla="*/ 2851918 h 4346733"/>
                  <a:gd name="connsiteX208" fmla="*/ 4013654 w 4428242"/>
                  <a:gd name="connsiteY208" fmla="*/ 2814806 h 4346733"/>
                  <a:gd name="connsiteX209" fmla="*/ 4027215 w 4428242"/>
                  <a:gd name="connsiteY209" fmla="*/ 2783338 h 4346733"/>
                  <a:gd name="connsiteX210" fmla="*/ 4037790 w 4428242"/>
                  <a:gd name="connsiteY210" fmla="*/ 2747524 h 4346733"/>
                  <a:gd name="connsiteX211" fmla="*/ 4054595 w 4428242"/>
                  <a:gd name="connsiteY211" fmla="*/ 2693737 h 4346733"/>
                  <a:gd name="connsiteX212" fmla="*/ 4072437 w 4428242"/>
                  <a:gd name="connsiteY212" fmla="*/ 2664864 h 4346733"/>
                  <a:gd name="connsiteX213" fmla="*/ 4074254 w 4428242"/>
                  <a:gd name="connsiteY213" fmla="*/ 2655976 h 4346733"/>
                  <a:gd name="connsiteX214" fmla="*/ 4096249 w 4428242"/>
                  <a:gd name="connsiteY214" fmla="*/ 2570721 h 4346733"/>
                  <a:gd name="connsiteX215" fmla="*/ 4090345 w 4428242"/>
                  <a:gd name="connsiteY215" fmla="*/ 2549635 h 4346733"/>
                  <a:gd name="connsiteX216" fmla="*/ 4089631 w 4428242"/>
                  <a:gd name="connsiteY216" fmla="*/ 2534582 h 4346733"/>
                  <a:gd name="connsiteX217" fmla="*/ 4105787 w 4428242"/>
                  <a:gd name="connsiteY217" fmla="*/ 2491630 h 4346733"/>
                  <a:gd name="connsiteX218" fmla="*/ 4106240 w 4428242"/>
                  <a:gd name="connsiteY218" fmla="*/ 2450884 h 4346733"/>
                  <a:gd name="connsiteX219" fmla="*/ 4111172 w 4428242"/>
                  <a:gd name="connsiteY219" fmla="*/ 2448160 h 4346733"/>
                  <a:gd name="connsiteX220" fmla="*/ 4126224 w 4428242"/>
                  <a:gd name="connsiteY220" fmla="*/ 2439790 h 4346733"/>
                  <a:gd name="connsiteX221" fmla="*/ 4124213 w 4428242"/>
                  <a:gd name="connsiteY221" fmla="*/ 2416043 h 4346733"/>
                  <a:gd name="connsiteX222" fmla="*/ 4114805 w 4428242"/>
                  <a:gd name="connsiteY222" fmla="*/ 2408063 h 4346733"/>
                  <a:gd name="connsiteX223" fmla="*/ 4108187 w 4428242"/>
                  <a:gd name="connsiteY223" fmla="*/ 2385873 h 4346733"/>
                  <a:gd name="connsiteX224" fmla="*/ 4112145 w 4428242"/>
                  <a:gd name="connsiteY224" fmla="*/ 2374064 h 4346733"/>
                  <a:gd name="connsiteX225" fmla="*/ 4118957 w 4428242"/>
                  <a:gd name="connsiteY225" fmla="*/ 2322224 h 4346733"/>
                  <a:gd name="connsiteX226" fmla="*/ 4127133 w 4428242"/>
                  <a:gd name="connsiteY226" fmla="*/ 2293611 h 4346733"/>
                  <a:gd name="connsiteX227" fmla="*/ 4134529 w 4428242"/>
                  <a:gd name="connsiteY227" fmla="*/ 2259353 h 4346733"/>
                  <a:gd name="connsiteX228" fmla="*/ 4125575 w 4428242"/>
                  <a:gd name="connsiteY228" fmla="*/ 2234374 h 4346733"/>
                  <a:gd name="connsiteX229" fmla="*/ 4154059 w 4428242"/>
                  <a:gd name="connsiteY229" fmla="*/ 2213223 h 4346733"/>
                  <a:gd name="connsiteX230" fmla="*/ 4141472 w 4428242"/>
                  <a:gd name="connsiteY230" fmla="*/ 2188762 h 4346733"/>
                  <a:gd name="connsiteX231" fmla="*/ 4124732 w 4428242"/>
                  <a:gd name="connsiteY231" fmla="*/ 2148341 h 4346733"/>
                  <a:gd name="connsiteX232" fmla="*/ 4123499 w 4428242"/>
                  <a:gd name="connsiteY232" fmla="*/ 2139452 h 4346733"/>
                  <a:gd name="connsiteX233" fmla="*/ 4116557 w 4428242"/>
                  <a:gd name="connsiteY233" fmla="*/ 2094554 h 4346733"/>
                  <a:gd name="connsiteX234" fmla="*/ 4116687 w 4428242"/>
                  <a:gd name="connsiteY234" fmla="*/ 2061205 h 4346733"/>
                  <a:gd name="connsiteX235" fmla="*/ 4122656 w 4428242"/>
                  <a:gd name="connsiteY235" fmla="*/ 2018642 h 4346733"/>
                  <a:gd name="connsiteX236" fmla="*/ 4121034 w 4428242"/>
                  <a:gd name="connsiteY236" fmla="*/ 1994506 h 4346733"/>
                  <a:gd name="connsiteX237" fmla="*/ 4115000 w 4428242"/>
                  <a:gd name="connsiteY237" fmla="*/ 1921320 h 4346733"/>
                  <a:gd name="connsiteX238" fmla="*/ 4104748 w 4428242"/>
                  <a:gd name="connsiteY238" fmla="*/ 1906202 h 4346733"/>
                  <a:gd name="connsiteX239" fmla="*/ 4098390 w 4428242"/>
                  <a:gd name="connsiteY239" fmla="*/ 1858644 h 4346733"/>
                  <a:gd name="connsiteX240" fmla="*/ 4098130 w 4428242"/>
                  <a:gd name="connsiteY240" fmla="*/ 1835481 h 4346733"/>
                  <a:gd name="connsiteX241" fmla="*/ 4085803 w 4428242"/>
                  <a:gd name="connsiteY241" fmla="*/ 1792270 h 4346733"/>
                  <a:gd name="connsiteX242" fmla="*/ 4078796 w 4428242"/>
                  <a:gd name="connsiteY242" fmla="*/ 1779099 h 4346733"/>
                  <a:gd name="connsiteX243" fmla="*/ 4090280 w 4428242"/>
                  <a:gd name="connsiteY243" fmla="*/ 1763787 h 4346733"/>
                  <a:gd name="connsiteX244" fmla="*/ 4052454 w 4428242"/>
                  <a:gd name="connsiteY244" fmla="*/ 1738288 h 4346733"/>
                  <a:gd name="connsiteX245" fmla="*/ 4070491 w 4428242"/>
                  <a:gd name="connsiteY245" fmla="*/ 1714217 h 4346733"/>
                  <a:gd name="connsiteX246" fmla="*/ 4057904 w 4428242"/>
                  <a:gd name="connsiteY246" fmla="*/ 1703836 h 4346733"/>
                  <a:gd name="connsiteX247" fmla="*/ 4043695 w 4428242"/>
                  <a:gd name="connsiteY247" fmla="*/ 1681776 h 4346733"/>
                  <a:gd name="connsiteX248" fmla="*/ 4026371 w 4428242"/>
                  <a:gd name="connsiteY248" fmla="*/ 1646805 h 4346733"/>
                  <a:gd name="connsiteX249" fmla="*/ 4031237 w 4428242"/>
                  <a:gd name="connsiteY249" fmla="*/ 1630390 h 4346733"/>
                  <a:gd name="connsiteX250" fmla="*/ 4015277 w 4428242"/>
                  <a:gd name="connsiteY250" fmla="*/ 1613650 h 4346733"/>
                  <a:gd name="connsiteX251" fmla="*/ 4016120 w 4428242"/>
                  <a:gd name="connsiteY251" fmla="*/ 1608006 h 4346733"/>
                  <a:gd name="connsiteX252" fmla="*/ 4025138 w 4428242"/>
                  <a:gd name="connsiteY252" fmla="*/ 1566546 h 4346733"/>
                  <a:gd name="connsiteX253" fmla="*/ 3994709 w 4428242"/>
                  <a:gd name="connsiteY253" fmla="*/ 1517042 h 4346733"/>
                  <a:gd name="connsiteX254" fmla="*/ 3992568 w 4428242"/>
                  <a:gd name="connsiteY254" fmla="*/ 1495501 h 4346733"/>
                  <a:gd name="connsiteX255" fmla="*/ 3963371 w 4428242"/>
                  <a:gd name="connsiteY255" fmla="*/ 1484536 h 4346733"/>
                  <a:gd name="connsiteX256" fmla="*/ 3970314 w 4428242"/>
                  <a:gd name="connsiteY256" fmla="*/ 1456701 h 4346733"/>
                  <a:gd name="connsiteX257" fmla="*/ 3966745 w 4428242"/>
                  <a:gd name="connsiteY257" fmla="*/ 1441584 h 4346733"/>
                  <a:gd name="connsiteX258" fmla="*/ 3933461 w 4428242"/>
                  <a:gd name="connsiteY258" fmla="*/ 1387992 h 4346733"/>
                  <a:gd name="connsiteX259" fmla="*/ 3934953 w 4428242"/>
                  <a:gd name="connsiteY259" fmla="*/ 1373458 h 4346733"/>
                  <a:gd name="connsiteX260" fmla="*/ 3924896 w 4428242"/>
                  <a:gd name="connsiteY260" fmla="*/ 1344521 h 4346733"/>
                  <a:gd name="connsiteX261" fmla="*/ 3901733 w 4428242"/>
                  <a:gd name="connsiteY261" fmla="*/ 1331609 h 4346733"/>
                  <a:gd name="connsiteX262" fmla="*/ 3859560 w 4428242"/>
                  <a:gd name="connsiteY262" fmla="*/ 1302867 h 4346733"/>
                  <a:gd name="connsiteX263" fmla="*/ 3852488 w 4428242"/>
                  <a:gd name="connsiteY263" fmla="*/ 1271529 h 4346733"/>
                  <a:gd name="connsiteX264" fmla="*/ 3842172 w 4428242"/>
                  <a:gd name="connsiteY264" fmla="*/ 1259980 h 4346733"/>
                  <a:gd name="connsiteX265" fmla="*/ 3810380 w 4428242"/>
                  <a:gd name="connsiteY265" fmla="*/ 1219429 h 4346733"/>
                  <a:gd name="connsiteX266" fmla="*/ 3798117 w 4428242"/>
                  <a:gd name="connsiteY266" fmla="*/ 1205869 h 4346733"/>
                  <a:gd name="connsiteX267" fmla="*/ 3762238 w 4428242"/>
                  <a:gd name="connsiteY267" fmla="*/ 1155391 h 4346733"/>
                  <a:gd name="connsiteX268" fmla="*/ 3768531 w 4428242"/>
                  <a:gd name="connsiteY268" fmla="*/ 1130087 h 4346733"/>
                  <a:gd name="connsiteX269" fmla="*/ 3788774 w 4428242"/>
                  <a:gd name="connsiteY269" fmla="*/ 1133850 h 4346733"/>
                  <a:gd name="connsiteX270" fmla="*/ 3799610 w 4428242"/>
                  <a:gd name="connsiteY270" fmla="*/ 1115813 h 4346733"/>
                  <a:gd name="connsiteX271" fmla="*/ 3794679 w 4428242"/>
                  <a:gd name="connsiteY271" fmla="*/ 1107962 h 4346733"/>
                  <a:gd name="connsiteX272" fmla="*/ 3671793 w 4428242"/>
                  <a:gd name="connsiteY272" fmla="*/ 943292 h 4346733"/>
                  <a:gd name="connsiteX273" fmla="*/ 3579985 w 4428242"/>
                  <a:gd name="connsiteY273" fmla="*/ 833577 h 4346733"/>
                  <a:gd name="connsiteX274" fmla="*/ 3556563 w 4428242"/>
                  <a:gd name="connsiteY274" fmla="*/ 804835 h 4346733"/>
                  <a:gd name="connsiteX275" fmla="*/ 3547933 w 4428242"/>
                  <a:gd name="connsiteY275" fmla="*/ 796076 h 4346733"/>
                  <a:gd name="connsiteX276" fmla="*/ 3497715 w 4428242"/>
                  <a:gd name="connsiteY276" fmla="*/ 754357 h 4346733"/>
                  <a:gd name="connsiteX277" fmla="*/ 3482922 w 4428242"/>
                  <a:gd name="connsiteY277" fmla="*/ 743002 h 4346733"/>
                  <a:gd name="connsiteX278" fmla="*/ 3446393 w 4428242"/>
                  <a:gd name="connsiteY278" fmla="*/ 711405 h 4346733"/>
                  <a:gd name="connsiteX279" fmla="*/ 3403312 w 4428242"/>
                  <a:gd name="connsiteY279" fmla="*/ 676823 h 4346733"/>
                  <a:gd name="connsiteX280" fmla="*/ 3388908 w 4428242"/>
                  <a:gd name="connsiteY280" fmla="*/ 666118 h 4346733"/>
                  <a:gd name="connsiteX281" fmla="*/ 3337846 w 4428242"/>
                  <a:gd name="connsiteY281" fmla="*/ 612395 h 4346733"/>
                  <a:gd name="connsiteX282" fmla="*/ 3172657 w 4428242"/>
                  <a:gd name="connsiteY282" fmla="*/ 527984 h 4346733"/>
                  <a:gd name="connsiteX283" fmla="*/ 3147548 w 4428242"/>
                  <a:gd name="connsiteY283" fmla="*/ 523897 h 4346733"/>
                  <a:gd name="connsiteX284" fmla="*/ 3151247 w 4428242"/>
                  <a:gd name="connsiteY284" fmla="*/ 512283 h 4346733"/>
                  <a:gd name="connsiteX285" fmla="*/ 3147873 w 4428242"/>
                  <a:gd name="connsiteY285" fmla="*/ 498787 h 4346733"/>
                  <a:gd name="connsiteX286" fmla="*/ 3133144 w 4428242"/>
                  <a:gd name="connsiteY286" fmla="*/ 497490 h 4346733"/>
                  <a:gd name="connsiteX287" fmla="*/ 3120622 w 4428242"/>
                  <a:gd name="connsiteY287" fmla="*/ 506249 h 4346733"/>
                  <a:gd name="connsiteX288" fmla="*/ 3106997 w 4428242"/>
                  <a:gd name="connsiteY288" fmla="*/ 518771 h 4346733"/>
                  <a:gd name="connsiteX289" fmla="*/ 3086754 w 4428242"/>
                  <a:gd name="connsiteY289" fmla="*/ 512348 h 4346733"/>
                  <a:gd name="connsiteX290" fmla="*/ 3066835 w 4428242"/>
                  <a:gd name="connsiteY290" fmla="*/ 486200 h 4346733"/>
                  <a:gd name="connsiteX291" fmla="*/ 3064175 w 4428242"/>
                  <a:gd name="connsiteY291" fmla="*/ 484643 h 4346733"/>
                  <a:gd name="connsiteX292" fmla="*/ 3040298 w 4428242"/>
                  <a:gd name="connsiteY292" fmla="*/ 461675 h 4346733"/>
                  <a:gd name="connsiteX293" fmla="*/ 3007274 w 4428242"/>
                  <a:gd name="connsiteY293" fmla="*/ 456485 h 4346733"/>
                  <a:gd name="connsiteX294" fmla="*/ 2937591 w 4428242"/>
                  <a:gd name="connsiteY294" fmla="*/ 424044 h 4346733"/>
                  <a:gd name="connsiteX295" fmla="*/ 2920462 w 4428242"/>
                  <a:gd name="connsiteY295" fmla="*/ 419437 h 4346733"/>
                  <a:gd name="connsiteX296" fmla="*/ 2885426 w 4428242"/>
                  <a:gd name="connsiteY296" fmla="*/ 417620 h 4346733"/>
                  <a:gd name="connsiteX297" fmla="*/ 2829303 w 4428242"/>
                  <a:gd name="connsiteY297" fmla="*/ 365715 h 4346733"/>
                  <a:gd name="connsiteX298" fmla="*/ 2820609 w 4428242"/>
                  <a:gd name="connsiteY298" fmla="*/ 367207 h 4346733"/>
                  <a:gd name="connsiteX299" fmla="*/ 2809190 w 4428242"/>
                  <a:gd name="connsiteY299" fmla="*/ 372008 h 4346733"/>
                  <a:gd name="connsiteX300" fmla="*/ 2770845 w 4428242"/>
                  <a:gd name="connsiteY300" fmla="*/ 367402 h 4346733"/>
                  <a:gd name="connsiteX301" fmla="*/ 2733213 w 4428242"/>
                  <a:gd name="connsiteY301" fmla="*/ 362471 h 4346733"/>
                  <a:gd name="connsiteX302" fmla="*/ 2713814 w 4428242"/>
                  <a:gd name="connsiteY302" fmla="*/ 353258 h 4346733"/>
                  <a:gd name="connsiteX303" fmla="*/ 2640627 w 4428242"/>
                  <a:gd name="connsiteY303" fmla="*/ 338659 h 4346733"/>
                  <a:gd name="connsiteX304" fmla="*/ 2631349 w 4428242"/>
                  <a:gd name="connsiteY304" fmla="*/ 338919 h 4346733"/>
                  <a:gd name="connsiteX305" fmla="*/ 2529679 w 4428242"/>
                  <a:gd name="connsiteY305" fmla="*/ 331912 h 4346733"/>
                  <a:gd name="connsiteX306" fmla="*/ 2431773 w 4428242"/>
                  <a:gd name="connsiteY306" fmla="*/ 314004 h 4346733"/>
                  <a:gd name="connsiteX307" fmla="*/ 2416396 w 4428242"/>
                  <a:gd name="connsiteY307" fmla="*/ 311928 h 4346733"/>
                  <a:gd name="connsiteX308" fmla="*/ 2303501 w 4428242"/>
                  <a:gd name="connsiteY308" fmla="*/ 306413 h 4346733"/>
                  <a:gd name="connsiteX309" fmla="*/ 2250753 w 4428242"/>
                  <a:gd name="connsiteY309" fmla="*/ 306932 h 4346733"/>
                  <a:gd name="connsiteX310" fmla="*/ 2201118 w 4428242"/>
                  <a:gd name="connsiteY310" fmla="*/ 304207 h 4346733"/>
                  <a:gd name="connsiteX311" fmla="*/ 2169975 w 4428242"/>
                  <a:gd name="connsiteY311" fmla="*/ 291944 h 4346733"/>
                  <a:gd name="connsiteX312" fmla="*/ 2104120 w 4428242"/>
                  <a:gd name="connsiteY312" fmla="*/ 309852 h 4346733"/>
                  <a:gd name="connsiteX313" fmla="*/ 1933740 w 4428242"/>
                  <a:gd name="connsiteY313" fmla="*/ 324904 h 4346733"/>
                  <a:gd name="connsiteX314" fmla="*/ 1861203 w 4428242"/>
                  <a:gd name="connsiteY314" fmla="*/ 331976 h 4346733"/>
                  <a:gd name="connsiteX315" fmla="*/ 1879953 w 4428242"/>
                  <a:gd name="connsiteY315" fmla="*/ 314718 h 4346733"/>
                  <a:gd name="connsiteX316" fmla="*/ 1866523 w 4428242"/>
                  <a:gd name="connsiteY316" fmla="*/ 312187 h 4346733"/>
                  <a:gd name="connsiteX317" fmla="*/ 1761933 w 4428242"/>
                  <a:gd name="connsiteY317" fmla="*/ 327045 h 4346733"/>
                  <a:gd name="connsiteX318" fmla="*/ 1617053 w 4428242"/>
                  <a:gd name="connsiteY318" fmla="*/ 363444 h 4346733"/>
                  <a:gd name="connsiteX319" fmla="*/ 1539843 w 4428242"/>
                  <a:gd name="connsiteY319" fmla="*/ 387191 h 4346733"/>
                  <a:gd name="connsiteX320" fmla="*/ 1502601 w 4428242"/>
                  <a:gd name="connsiteY320" fmla="*/ 384596 h 4346733"/>
                  <a:gd name="connsiteX321" fmla="*/ 1456211 w 4428242"/>
                  <a:gd name="connsiteY321" fmla="*/ 411457 h 4346733"/>
                  <a:gd name="connsiteX322" fmla="*/ 1357590 w 4428242"/>
                  <a:gd name="connsiteY322" fmla="*/ 440005 h 4346733"/>
                  <a:gd name="connsiteX323" fmla="*/ 1337802 w 4428242"/>
                  <a:gd name="connsiteY323" fmla="*/ 448893 h 4346733"/>
                  <a:gd name="connsiteX324" fmla="*/ 1022866 w 4428242"/>
                  <a:gd name="connsiteY324" fmla="*/ 643733 h 4346733"/>
                  <a:gd name="connsiteX325" fmla="*/ 691060 w 4428242"/>
                  <a:gd name="connsiteY325" fmla="*/ 947510 h 4346733"/>
                  <a:gd name="connsiteX326" fmla="*/ 460600 w 4428242"/>
                  <a:gd name="connsiteY326" fmla="*/ 1301634 h 4346733"/>
                  <a:gd name="connsiteX327" fmla="*/ 338752 w 4428242"/>
                  <a:gd name="connsiteY327" fmla="*/ 1601193 h 4346733"/>
                  <a:gd name="connsiteX328" fmla="*/ 274195 w 4428242"/>
                  <a:gd name="connsiteY328" fmla="*/ 1873632 h 4346733"/>
                  <a:gd name="connsiteX329" fmla="*/ 249410 w 4428242"/>
                  <a:gd name="connsiteY329" fmla="*/ 2099225 h 4346733"/>
                  <a:gd name="connsiteX330" fmla="*/ 245517 w 4428242"/>
                  <a:gd name="connsiteY330" fmla="*/ 2279596 h 4346733"/>
                  <a:gd name="connsiteX331" fmla="*/ 265501 w 4428242"/>
                  <a:gd name="connsiteY331" fmla="*/ 2543146 h 4346733"/>
                  <a:gd name="connsiteX332" fmla="*/ 278996 w 4428242"/>
                  <a:gd name="connsiteY332" fmla="*/ 2615295 h 4346733"/>
                  <a:gd name="connsiteX333" fmla="*/ 287172 w 4428242"/>
                  <a:gd name="connsiteY333" fmla="*/ 2635149 h 4346733"/>
                  <a:gd name="connsiteX334" fmla="*/ 301445 w 4428242"/>
                  <a:gd name="connsiteY334" fmla="*/ 2669666 h 4346733"/>
                  <a:gd name="connsiteX335" fmla="*/ 305728 w 4428242"/>
                  <a:gd name="connsiteY335" fmla="*/ 2715342 h 4346733"/>
                  <a:gd name="connsiteX336" fmla="*/ 316693 w 4428242"/>
                  <a:gd name="connsiteY336" fmla="*/ 2751547 h 4346733"/>
                  <a:gd name="connsiteX337" fmla="*/ 322921 w 4428242"/>
                  <a:gd name="connsiteY337" fmla="*/ 2785220 h 4346733"/>
                  <a:gd name="connsiteX338" fmla="*/ 353091 w 4428242"/>
                  <a:gd name="connsiteY338" fmla="*/ 2852762 h 4346733"/>
                  <a:gd name="connsiteX339" fmla="*/ 352767 w 4428242"/>
                  <a:gd name="connsiteY339" fmla="*/ 2867815 h 4346733"/>
                  <a:gd name="connsiteX340" fmla="*/ 366262 w 4428242"/>
                  <a:gd name="connsiteY340" fmla="*/ 2912583 h 4346733"/>
                  <a:gd name="connsiteX341" fmla="*/ 369507 w 4428242"/>
                  <a:gd name="connsiteY341" fmla="*/ 2920109 h 4346733"/>
                  <a:gd name="connsiteX342" fmla="*/ 376124 w 4428242"/>
                  <a:gd name="connsiteY342" fmla="*/ 2965591 h 4346733"/>
                  <a:gd name="connsiteX343" fmla="*/ 445483 w 4428242"/>
                  <a:gd name="connsiteY343" fmla="*/ 3125135 h 4346733"/>
                  <a:gd name="connsiteX344" fmla="*/ 481492 w 4428242"/>
                  <a:gd name="connsiteY344" fmla="*/ 3187033 h 4346733"/>
                  <a:gd name="connsiteX345" fmla="*/ 501022 w 4428242"/>
                  <a:gd name="connsiteY345" fmla="*/ 3199360 h 4346733"/>
                  <a:gd name="connsiteX346" fmla="*/ 509521 w 4428242"/>
                  <a:gd name="connsiteY346" fmla="*/ 3214023 h 4346733"/>
                  <a:gd name="connsiteX347" fmla="*/ 510494 w 4428242"/>
                  <a:gd name="connsiteY347" fmla="*/ 3234267 h 4346733"/>
                  <a:gd name="connsiteX348" fmla="*/ 556885 w 4428242"/>
                  <a:gd name="connsiteY348" fmla="*/ 3304339 h 4346733"/>
                  <a:gd name="connsiteX349" fmla="*/ 590429 w 4428242"/>
                  <a:gd name="connsiteY349" fmla="*/ 3353065 h 4346733"/>
                  <a:gd name="connsiteX350" fmla="*/ 596982 w 4428242"/>
                  <a:gd name="connsiteY350" fmla="*/ 3363576 h 4346733"/>
                  <a:gd name="connsiteX351" fmla="*/ 649082 w 4428242"/>
                  <a:gd name="connsiteY351" fmla="*/ 3447533 h 4346733"/>
                  <a:gd name="connsiteX352" fmla="*/ 656349 w 4428242"/>
                  <a:gd name="connsiteY352" fmla="*/ 3460509 h 4346733"/>
                  <a:gd name="connsiteX353" fmla="*/ 693331 w 4428242"/>
                  <a:gd name="connsiteY353" fmla="*/ 3501969 h 4346733"/>
                  <a:gd name="connsiteX354" fmla="*/ 706048 w 4428242"/>
                  <a:gd name="connsiteY354" fmla="*/ 3509235 h 4346733"/>
                  <a:gd name="connsiteX355" fmla="*/ 738554 w 4428242"/>
                  <a:gd name="connsiteY355" fmla="*/ 3535383 h 4346733"/>
                  <a:gd name="connsiteX356" fmla="*/ 790135 w 4428242"/>
                  <a:gd name="connsiteY356" fmla="*/ 3582811 h 4346733"/>
                  <a:gd name="connsiteX357" fmla="*/ 775861 w 4428242"/>
                  <a:gd name="connsiteY357" fmla="*/ 3583849 h 4346733"/>
                  <a:gd name="connsiteX358" fmla="*/ 760419 w 4428242"/>
                  <a:gd name="connsiteY358" fmla="*/ 3564515 h 4346733"/>
                  <a:gd name="connsiteX359" fmla="*/ 747313 w 4428242"/>
                  <a:gd name="connsiteY359" fmla="*/ 3554069 h 4346733"/>
                  <a:gd name="connsiteX360" fmla="*/ 746988 w 4428242"/>
                  <a:gd name="connsiteY360" fmla="*/ 3566137 h 4346733"/>
                  <a:gd name="connsiteX361" fmla="*/ 787669 w 4428242"/>
                  <a:gd name="connsiteY361" fmla="*/ 3608894 h 4346733"/>
                  <a:gd name="connsiteX362" fmla="*/ 838147 w 4428242"/>
                  <a:gd name="connsiteY362" fmla="*/ 3659566 h 4346733"/>
                  <a:gd name="connsiteX363" fmla="*/ 871756 w 4428242"/>
                  <a:gd name="connsiteY363" fmla="*/ 3675008 h 4346733"/>
                  <a:gd name="connsiteX364" fmla="*/ 896865 w 4428242"/>
                  <a:gd name="connsiteY364" fmla="*/ 3709655 h 4346733"/>
                  <a:gd name="connsiteX365" fmla="*/ 886160 w 4428242"/>
                  <a:gd name="connsiteY365" fmla="*/ 3711407 h 4346733"/>
                  <a:gd name="connsiteX366" fmla="*/ 855925 w 4428242"/>
                  <a:gd name="connsiteY366" fmla="*/ 3690321 h 4346733"/>
                  <a:gd name="connsiteX367" fmla="*/ 833800 w 4428242"/>
                  <a:gd name="connsiteY367" fmla="*/ 3668520 h 4346733"/>
                  <a:gd name="connsiteX368" fmla="*/ 818553 w 4428242"/>
                  <a:gd name="connsiteY368" fmla="*/ 3658528 h 4346733"/>
                  <a:gd name="connsiteX369" fmla="*/ 777742 w 4428242"/>
                  <a:gd name="connsiteY369" fmla="*/ 3632641 h 4346733"/>
                  <a:gd name="connsiteX370" fmla="*/ 697419 w 4428242"/>
                  <a:gd name="connsiteY370" fmla="*/ 3563801 h 4346733"/>
                  <a:gd name="connsiteX371" fmla="*/ 600421 w 4428242"/>
                  <a:gd name="connsiteY371" fmla="*/ 3480947 h 4346733"/>
                  <a:gd name="connsiteX372" fmla="*/ 587055 w 4428242"/>
                  <a:gd name="connsiteY372" fmla="*/ 3471345 h 4346733"/>
                  <a:gd name="connsiteX373" fmla="*/ 608206 w 4428242"/>
                  <a:gd name="connsiteY373" fmla="*/ 3509690 h 4346733"/>
                  <a:gd name="connsiteX374" fmla="*/ 637079 w 4428242"/>
                  <a:gd name="connsiteY374" fmla="*/ 3541157 h 4346733"/>
                  <a:gd name="connsiteX375" fmla="*/ 622675 w 4428242"/>
                  <a:gd name="connsiteY375" fmla="*/ 3541936 h 4346733"/>
                  <a:gd name="connsiteX376" fmla="*/ 584330 w 4428242"/>
                  <a:gd name="connsiteY376" fmla="*/ 3521757 h 4346733"/>
                  <a:gd name="connsiteX377" fmla="*/ 590169 w 4428242"/>
                  <a:gd name="connsiteY377" fmla="*/ 3534669 h 4346733"/>
                  <a:gd name="connsiteX378" fmla="*/ 620664 w 4428242"/>
                  <a:gd name="connsiteY378" fmla="*/ 3561206 h 4346733"/>
                  <a:gd name="connsiteX379" fmla="*/ 651483 w 4428242"/>
                  <a:gd name="connsiteY379" fmla="*/ 3587418 h 4346733"/>
                  <a:gd name="connsiteX380" fmla="*/ 672180 w 4428242"/>
                  <a:gd name="connsiteY380" fmla="*/ 3628683 h 4346733"/>
                  <a:gd name="connsiteX381" fmla="*/ 661344 w 4428242"/>
                  <a:gd name="connsiteY381" fmla="*/ 3635171 h 4346733"/>
                  <a:gd name="connsiteX382" fmla="*/ 639609 w 4428242"/>
                  <a:gd name="connsiteY382" fmla="*/ 3643086 h 4346733"/>
                  <a:gd name="connsiteX383" fmla="*/ 608142 w 4428242"/>
                  <a:gd name="connsiteY383" fmla="*/ 3607596 h 4346733"/>
                  <a:gd name="connsiteX384" fmla="*/ 622740 w 4428242"/>
                  <a:gd name="connsiteY384" fmla="*/ 3601238 h 4346733"/>
                  <a:gd name="connsiteX385" fmla="*/ 643437 w 4428242"/>
                  <a:gd name="connsiteY385" fmla="*/ 3619989 h 4346733"/>
                  <a:gd name="connsiteX386" fmla="*/ 659268 w 4428242"/>
                  <a:gd name="connsiteY386" fmla="*/ 3618951 h 4346733"/>
                  <a:gd name="connsiteX387" fmla="*/ 574079 w 4428242"/>
                  <a:gd name="connsiteY387" fmla="*/ 3554198 h 4346733"/>
                  <a:gd name="connsiteX388" fmla="*/ 570445 w 4428242"/>
                  <a:gd name="connsiteY388" fmla="*/ 3537783 h 4346733"/>
                  <a:gd name="connsiteX389" fmla="*/ 540340 w 4428242"/>
                  <a:gd name="connsiteY389" fmla="*/ 3514556 h 4346733"/>
                  <a:gd name="connsiteX390" fmla="*/ 530608 w 4428242"/>
                  <a:gd name="connsiteY390" fmla="*/ 3511117 h 4346733"/>
                  <a:gd name="connsiteX391" fmla="*/ 537550 w 4428242"/>
                  <a:gd name="connsiteY391" fmla="*/ 3504499 h 4346733"/>
                  <a:gd name="connsiteX392" fmla="*/ 537226 w 4428242"/>
                  <a:gd name="connsiteY392" fmla="*/ 3491004 h 4346733"/>
                  <a:gd name="connsiteX393" fmla="*/ 517631 w 4428242"/>
                  <a:gd name="connsiteY393" fmla="*/ 3483607 h 4346733"/>
                  <a:gd name="connsiteX394" fmla="*/ 497907 w 4428242"/>
                  <a:gd name="connsiteY394" fmla="*/ 3486397 h 4346733"/>
                  <a:gd name="connsiteX395" fmla="*/ 487851 w 4428242"/>
                  <a:gd name="connsiteY395" fmla="*/ 3462910 h 4346733"/>
                  <a:gd name="connsiteX396" fmla="*/ 486423 w 4428242"/>
                  <a:gd name="connsiteY396" fmla="*/ 3441174 h 4346733"/>
                  <a:gd name="connsiteX397" fmla="*/ 470138 w 4428242"/>
                  <a:gd name="connsiteY397" fmla="*/ 3421191 h 4346733"/>
                  <a:gd name="connsiteX398" fmla="*/ 444380 w 4428242"/>
                  <a:gd name="connsiteY398" fmla="*/ 3401402 h 4346733"/>
                  <a:gd name="connsiteX399" fmla="*/ 429717 w 4428242"/>
                  <a:gd name="connsiteY399" fmla="*/ 3373957 h 4346733"/>
                  <a:gd name="connsiteX400" fmla="*/ 374697 w 4428242"/>
                  <a:gd name="connsiteY400" fmla="*/ 3299473 h 4346733"/>
                  <a:gd name="connsiteX401" fmla="*/ 307220 w 4428242"/>
                  <a:gd name="connsiteY401" fmla="*/ 3222134 h 4346733"/>
                  <a:gd name="connsiteX402" fmla="*/ 75787 w 4428242"/>
                  <a:gd name="connsiteY402" fmla="*/ 2767118 h 4346733"/>
                  <a:gd name="connsiteX403" fmla="*/ 18626 w 4428242"/>
                  <a:gd name="connsiteY403" fmla="*/ 2471063 h 4346733"/>
                  <a:gd name="connsiteX404" fmla="*/ 3119 w 4428242"/>
                  <a:gd name="connsiteY404" fmla="*/ 2338315 h 4346733"/>
                  <a:gd name="connsiteX405" fmla="*/ 14668 w 4428242"/>
                  <a:gd name="connsiteY405" fmla="*/ 2174813 h 4346733"/>
                  <a:gd name="connsiteX406" fmla="*/ 14993 w 4428242"/>
                  <a:gd name="connsiteY406" fmla="*/ 2153661 h 4346733"/>
                  <a:gd name="connsiteX407" fmla="*/ 20962 w 4428242"/>
                  <a:gd name="connsiteY407" fmla="*/ 2108828 h 4346733"/>
                  <a:gd name="connsiteX408" fmla="*/ 21611 w 4428242"/>
                  <a:gd name="connsiteY408" fmla="*/ 2084951 h 4346733"/>
                  <a:gd name="connsiteX409" fmla="*/ 21740 w 4428242"/>
                  <a:gd name="connsiteY409" fmla="*/ 2051732 h 4346733"/>
                  <a:gd name="connsiteX410" fmla="*/ 30889 w 4428242"/>
                  <a:gd name="connsiteY410" fmla="*/ 1984450 h 4346733"/>
                  <a:gd name="connsiteX411" fmla="*/ 35171 w 4428242"/>
                  <a:gd name="connsiteY411" fmla="*/ 1832042 h 4346733"/>
                  <a:gd name="connsiteX412" fmla="*/ 70337 w 4428242"/>
                  <a:gd name="connsiteY412" fmla="*/ 1598403 h 4346733"/>
                  <a:gd name="connsiteX413" fmla="*/ 300667 w 4428242"/>
                  <a:gd name="connsiteY413" fmla="*/ 1039771 h 4346733"/>
                  <a:gd name="connsiteX414" fmla="*/ 529505 w 4428242"/>
                  <a:gd name="connsiteY414" fmla="*/ 737358 h 4346733"/>
                  <a:gd name="connsiteX415" fmla="*/ 1049402 w 4428242"/>
                  <a:gd name="connsiteY415" fmla="*/ 315042 h 4346733"/>
                  <a:gd name="connsiteX416" fmla="*/ 1198241 w 4428242"/>
                  <a:gd name="connsiteY416" fmla="*/ 237314 h 4346733"/>
                  <a:gd name="connsiteX417" fmla="*/ 1349805 w 4428242"/>
                  <a:gd name="connsiteY417" fmla="*/ 172238 h 4346733"/>
                  <a:gd name="connsiteX418" fmla="*/ 1499682 w 4428242"/>
                  <a:gd name="connsiteY418" fmla="*/ 132206 h 4346733"/>
                  <a:gd name="connsiteX419" fmla="*/ 1522585 w 4428242"/>
                  <a:gd name="connsiteY419" fmla="*/ 124225 h 4346733"/>
                  <a:gd name="connsiteX420" fmla="*/ 1576566 w 4428242"/>
                  <a:gd name="connsiteY420" fmla="*/ 100933 h 4346733"/>
                  <a:gd name="connsiteX421" fmla="*/ 1629250 w 4428242"/>
                  <a:gd name="connsiteY421" fmla="*/ 82312 h 4346733"/>
                  <a:gd name="connsiteX422" fmla="*/ 1677198 w 4428242"/>
                  <a:gd name="connsiteY422" fmla="*/ 69789 h 4346733"/>
                  <a:gd name="connsiteX423" fmla="*/ 1745389 w 4428242"/>
                  <a:gd name="connsiteY423" fmla="*/ 64145 h 4346733"/>
                  <a:gd name="connsiteX424" fmla="*/ 1782047 w 4428242"/>
                  <a:gd name="connsiteY424" fmla="*/ 58046 h 4346733"/>
                  <a:gd name="connsiteX425" fmla="*/ 1832849 w 4428242"/>
                  <a:gd name="connsiteY425" fmla="*/ 52271 h 4346733"/>
                  <a:gd name="connsiteX426" fmla="*/ 1858997 w 4428242"/>
                  <a:gd name="connsiteY426" fmla="*/ 45459 h 4346733"/>
                  <a:gd name="connsiteX427" fmla="*/ 1924462 w 4428242"/>
                  <a:gd name="connsiteY427" fmla="*/ 30276 h 4346733"/>
                  <a:gd name="connsiteX428" fmla="*/ 2125596 w 4428242"/>
                  <a:gd name="connsiteY428" fmla="*/ 11720 h 4346733"/>
                  <a:gd name="connsiteX429" fmla="*/ 2159334 w 4428242"/>
                  <a:gd name="connsiteY429" fmla="*/ 11590 h 4346733"/>
                  <a:gd name="connsiteX430" fmla="*/ 2207542 w 4428242"/>
                  <a:gd name="connsiteY430" fmla="*/ 5232 h 4346733"/>
                  <a:gd name="connsiteX431" fmla="*/ 2237582 w 4428242"/>
                  <a:gd name="connsiteY431" fmla="*/ 431 h 4346733"/>
                  <a:gd name="connsiteX432" fmla="*/ 2475957 w 4428242"/>
                  <a:gd name="connsiteY432" fmla="*/ 19960 h 4346733"/>
                  <a:gd name="connsiteX433" fmla="*/ 2534610 w 4428242"/>
                  <a:gd name="connsiteY433" fmla="*/ 24891 h 4346733"/>
                  <a:gd name="connsiteX434" fmla="*/ 2571009 w 4428242"/>
                  <a:gd name="connsiteY434" fmla="*/ 41112 h 4346733"/>
                  <a:gd name="connsiteX435" fmla="*/ 2610716 w 4428242"/>
                  <a:gd name="connsiteY435" fmla="*/ 33326 h 4346733"/>
                  <a:gd name="connsiteX436" fmla="*/ 2618308 w 4428242"/>
                  <a:gd name="connsiteY436" fmla="*/ 38516 h 4346733"/>
                  <a:gd name="connsiteX437" fmla="*/ 2672938 w 4428242"/>
                  <a:gd name="connsiteY437" fmla="*/ 73358 h 4346733"/>
                  <a:gd name="connsiteX438" fmla="*/ 2855905 w 4428242"/>
                  <a:gd name="connsiteY438" fmla="*/ 109756 h 4346733"/>
                  <a:gd name="connsiteX439" fmla="*/ 3059309 w 4428242"/>
                  <a:gd name="connsiteY439" fmla="*/ 186252 h 4346733"/>
                  <a:gd name="connsiteX440" fmla="*/ 3072999 w 4428242"/>
                  <a:gd name="connsiteY440" fmla="*/ 193454 h 4346733"/>
                  <a:gd name="connsiteX441" fmla="*/ 3153906 w 4428242"/>
                  <a:gd name="connsiteY441" fmla="*/ 225051 h 4346733"/>
                  <a:gd name="connsiteX442" fmla="*/ 3196274 w 4428242"/>
                  <a:gd name="connsiteY442" fmla="*/ 243672 h 4346733"/>
                  <a:gd name="connsiteX443" fmla="*/ 3210548 w 4428242"/>
                  <a:gd name="connsiteY443" fmla="*/ 255221 h 4346733"/>
                  <a:gd name="connsiteX444" fmla="*/ 3232803 w 4428242"/>
                  <a:gd name="connsiteY444" fmla="*/ 276957 h 4346733"/>
                  <a:gd name="connsiteX445" fmla="*/ 3288990 w 4428242"/>
                  <a:gd name="connsiteY445" fmla="*/ 293956 h 4346733"/>
                  <a:gd name="connsiteX446" fmla="*/ 3293662 w 4428242"/>
                  <a:gd name="connsiteY446" fmla="*/ 297849 h 4346733"/>
                  <a:gd name="connsiteX447" fmla="*/ 3338884 w 4428242"/>
                  <a:gd name="connsiteY447" fmla="*/ 332431 h 4346733"/>
                  <a:gd name="connsiteX448" fmla="*/ 3385145 w 4428242"/>
                  <a:gd name="connsiteY448" fmla="*/ 344109 h 4346733"/>
                  <a:gd name="connsiteX449" fmla="*/ 3419532 w 4428242"/>
                  <a:gd name="connsiteY449" fmla="*/ 385893 h 4346733"/>
                  <a:gd name="connsiteX450" fmla="*/ 3442695 w 4428242"/>
                  <a:gd name="connsiteY450" fmla="*/ 392836 h 4346733"/>
                  <a:gd name="connsiteX451" fmla="*/ 3495184 w 4428242"/>
                  <a:gd name="connsiteY451" fmla="*/ 409640 h 4346733"/>
                  <a:gd name="connsiteX452" fmla="*/ 3531259 w 4428242"/>
                  <a:gd name="connsiteY452" fmla="*/ 441756 h 4346733"/>
                  <a:gd name="connsiteX453" fmla="*/ 3543651 w 4428242"/>
                  <a:gd name="connsiteY453" fmla="*/ 449737 h 4346733"/>
                  <a:gd name="connsiteX454" fmla="*/ 3558963 w 4428242"/>
                  <a:gd name="connsiteY454" fmla="*/ 463232 h 4346733"/>
                  <a:gd name="connsiteX455" fmla="*/ 3578817 w 4428242"/>
                  <a:gd name="connsiteY455" fmla="*/ 475106 h 4346733"/>
                  <a:gd name="connsiteX456" fmla="*/ 3613010 w 4428242"/>
                  <a:gd name="connsiteY456" fmla="*/ 487822 h 4346733"/>
                  <a:gd name="connsiteX457" fmla="*/ 3804087 w 4428242"/>
                  <a:gd name="connsiteY457" fmla="*/ 651843 h 4346733"/>
                  <a:gd name="connsiteX458" fmla="*/ 4024490 w 4428242"/>
                  <a:gd name="connsiteY458" fmla="*/ 909554 h 4346733"/>
                  <a:gd name="connsiteX459" fmla="*/ 4141147 w 4428242"/>
                  <a:gd name="connsiteY459" fmla="*/ 1063324 h 4346733"/>
                  <a:gd name="connsiteX460" fmla="*/ 4171447 w 4428242"/>
                  <a:gd name="connsiteY460" fmla="*/ 1081166 h 4346733"/>
                  <a:gd name="connsiteX461" fmla="*/ 4191301 w 4428242"/>
                  <a:gd name="connsiteY461" fmla="*/ 1094142 h 4346733"/>
                  <a:gd name="connsiteX462" fmla="*/ 4216540 w 4428242"/>
                  <a:gd name="connsiteY462" fmla="*/ 1147345 h 4346733"/>
                  <a:gd name="connsiteX463" fmla="*/ 4229906 w 4428242"/>
                  <a:gd name="connsiteY463" fmla="*/ 1208010 h 4346733"/>
                  <a:gd name="connsiteX464" fmla="*/ 4268899 w 4428242"/>
                  <a:gd name="connsiteY464" fmla="*/ 1338487 h 4346733"/>
                  <a:gd name="connsiteX465" fmla="*/ 4351429 w 4428242"/>
                  <a:gd name="connsiteY465" fmla="*/ 1576279 h 4346733"/>
                  <a:gd name="connsiteX466" fmla="*/ 4393667 w 4428242"/>
                  <a:gd name="connsiteY466" fmla="*/ 1777282 h 4346733"/>
                  <a:gd name="connsiteX467" fmla="*/ 4410342 w 4428242"/>
                  <a:gd name="connsiteY467" fmla="*/ 1913015 h 4346733"/>
                  <a:gd name="connsiteX468" fmla="*/ 4423772 w 4428242"/>
                  <a:gd name="connsiteY468" fmla="*/ 2080410 h 4346733"/>
                  <a:gd name="connsiteX469" fmla="*/ 4428184 w 4428242"/>
                  <a:gd name="connsiteY469" fmla="*/ 2245274 h 4346733"/>
                  <a:gd name="connsiteX470" fmla="*/ 4425329 w 4428242"/>
                  <a:gd name="connsiteY470" fmla="*/ 2263312 h 4346733"/>
                  <a:gd name="connsiteX471" fmla="*/ 4422864 w 4428242"/>
                  <a:gd name="connsiteY471" fmla="*/ 2301591 h 4346733"/>
                  <a:gd name="connsiteX472" fmla="*/ 4421307 w 4428242"/>
                  <a:gd name="connsiteY472" fmla="*/ 2331307 h 4346733"/>
                  <a:gd name="connsiteX473" fmla="*/ 4415078 w 4428242"/>
                  <a:gd name="connsiteY473" fmla="*/ 2354795 h 4346733"/>
                  <a:gd name="connsiteX474" fmla="*/ 4405865 w 4428242"/>
                  <a:gd name="connsiteY474" fmla="*/ 2453869 h 4346733"/>
                  <a:gd name="connsiteX475" fmla="*/ 4381599 w 4428242"/>
                  <a:gd name="connsiteY475" fmla="*/ 2569424 h 4346733"/>
                  <a:gd name="connsiteX476" fmla="*/ 4367000 w 4428242"/>
                  <a:gd name="connsiteY476" fmla="*/ 2655003 h 4346733"/>
                  <a:gd name="connsiteX477" fmla="*/ 4363756 w 4428242"/>
                  <a:gd name="connsiteY477" fmla="*/ 2729617 h 4346733"/>
                  <a:gd name="connsiteX478" fmla="*/ 4344551 w 4428242"/>
                  <a:gd name="connsiteY478" fmla="*/ 2821100 h 4346733"/>
                  <a:gd name="connsiteX479" fmla="*/ 4351688 w 4428242"/>
                  <a:gd name="connsiteY479" fmla="*/ 2850167 h 4346733"/>
                  <a:gd name="connsiteX480" fmla="*/ 4335014 w 4428242"/>
                  <a:gd name="connsiteY480" fmla="*/ 2844133 h 4346733"/>
                  <a:gd name="connsiteX481" fmla="*/ 4329045 w 4428242"/>
                  <a:gd name="connsiteY481" fmla="*/ 2854514 h 4346733"/>
                  <a:gd name="connsiteX482" fmla="*/ 4223158 w 4428242"/>
                  <a:gd name="connsiteY482" fmla="*/ 3062395 h 4346733"/>
                  <a:gd name="connsiteX483" fmla="*/ 4180854 w 4428242"/>
                  <a:gd name="connsiteY483" fmla="*/ 3134998 h 4346733"/>
                  <a:gd name="connsiteX484" fmla="*/ 4172096 w 4428242"/>
                  <a:gd name="connsiteY484" fmla="*/ 3154721 h 4346733"/>
                  <a:gd name="connsiteX485" fmla="*/ 4162558 w 4428242"/>
                  <a:gd name="connsiteY485" fmla="*/ 3169774 h 4346733"/>
                  <a:gd name="connsiteX486" fmla="*/ 4131480 w 4428242"/>
                  <a:gd name="connsiteY486" fmla="*/ 3215840 h 4346733"/>
                  <a:gd name="connsiteX487" fmla="*/ 4129014 w 4428242"/>
                  <a:gd name="connsiteY487" fmla="*/ 3253926 h 4346733"/>
                  <a:gd name="connsiteX488" fmla="*/ 4126548 w 4428242"/>
                  <a:gd name="connsiteY488" fmla="*/ 3277478 h 4346733"/>
                  <a:gd name="connsiteX489" fmla="*/ 4111886 w 4428242"/>
                  <a:gd name="connsiteY489" fmla="*/ 3297526 h 4346733"/>
                  <a:gd name="connsiteX490" fmla="*/ 4093005 w 4428242"/>
                  <a:gd name="connsiteY490" fmla="*/ 3305507 h 4346733"/>
                  <a:gd name="connsiteX491" fmla="*/ 4063224 w 4428242"/>
                  <a:gd name="connsiteY491" fmla="*/ 3325166 h 4346733"/>
                  <a:gd name="connsiteX492" fmla="*/ 4059591 w 4428242"/>
                  <a:gd name="connsiteY492" fmla="*/ 3346577 h 4346733"/>
                  <a:gd name="connsiteX493" fmla="*/ 4058293 w 4428242"/>
                  <a:gd name="connsiteY493" fmla="*/ 3368312 h 4346733"/>
                  <a:gd name="connsiteX494" fmla="*/ 4041229 w 4428242"/>
                  <a:gd name="connsiteY494" fmla="*/ 3387452 h 4346733"/>
                  <a:gd name="connsiteX495" fmla="*/ 4015471 w 4428242"/>
                  <a:gd name="connsiteY495" fmla="*/ 3409707 h 4346733"/>
                  <a:gd name="connsiteX496" fmla="*/ 3987248 w 4428242"/>
                  <a:gd name="connsiteY496" fmla="*/ 3444548 h 4346733"/>
                  <a:gd name="connsiteX497" fmla="*/ 3957856 w 4428242"/>
                  <a:gd name="connsiteY497" fmla="*/ 3475367 h 4346733"/>
                  <a:gd name="connsiteX498" fmla="*/ 3945074 w 4428242"/>
                  <a:gd name="connsiteY498" fmla="*/ 3491782 h 4346733"/>
                  <a:gd name="connsiteX499" fmla="*/ 3934629 w 4428242"/>
                  <a:gd name="connsiteY499" fmla="*/ 3518384 h 4346733"/>
                  <a:gd name="connsiteX500" fmla="*/ 3913801 w 4428242"/>
                  <a:gd name="connsiteY500" fmla="*/ 3522861 h 4346733"/>
                  <a:gd name="connsiteX501" fmla="*/ 3905107 w 4428242"/>
                  <a:gd name="connsiteY501" fmla="*/ 3531425 h 4346733"/>
                  <a:gd name="connsiteX502" fmla="*/ 3900955 w 4428242"/>
                  <a:gd name="connsiteY502" fmla="*/ 3542455 h 4346733"/>
                  <a:gd name="connsiteX503" fmla="*/ 3883891 w 4428242"/>
                  <a:gd name="connsiteY503" fmla="*/ 3581838 h 4346733"/>
                  <a:gd name="connsiteX504" fmla="*/ 3837825 w 4428242"/>
                  <a:gd name="connsiteY504" fmla="*/ 3638869 h 4346733"/>
                  <a:gd name="connsiteX505" fmla="*/ 3799026 w 4428242"/>
                  <a:gd name="connsiteY505" fmla="*/ 3676955 h 4346733"/>
                  <a:gd name="connsiteX506" fmla="*/ 3777615 w 4428242"/>
                  <a:gd name="connsiteY506" fmla="*/ 3694148 h 4346733"/>
                  <a:gd name="connsiteX507" fmla="*/ 3753998 w 4428242"/>
                  <a:gd name="connsiteY507" fmla="*/ 3723086 h 4346733"/>
                  <a:gd name="connsiteX508" fmla="*/ 3736025 w 4428242"/>
                  <a:gd name="connsiteY508" fmla="*/ 3740215 h 4346733"/>
                  <a:gd name="connsiteX509" fmla="*/ 3639806 w 4428242"/>
                  <a:gd name="connsiteY509" fmla="*/ 3818786 h 4346733"/>
                  <a:gd name="connsiteX510" fmla="*/ 3490772 w 4428242"/>
                  <a:gd name="connsiteY510" fmla="*/ 3935963 h 4346733"/>
                  <a:gd name="connsiteX511" fmla="*/ 3344334 w 4428242"/>
                  <a:gd name="connsiteY511" fmla="*/ 4036140 h 4346733"/>
                  <a:gd name="connsiteX512" fmla="*/ 3297814 w 4428242"/>
                  <a:gd name="connsiteY512" fmla="*/ 4059303 h 4346733"/>
                  <a:gd name="connsiteX513" fmla="*/ 3292040 w 4428242"/>
                  <a:gd name="connsiteY513" fmla="*/ 4061379 h 4346733"/>
                  <a:gd name="connsiteX514" fmla="*/ 3229948 w 4428242"/>
                  <a:gd name="connsiteY514" fmla="*/ 4095572 h 4346733"/>
                  <a:gd name="connsiteX515" fmla="*/ 3121076 w 4428242"/>
                  <a:gd name="connsiteY515" fmla="*/ 4148775 h 4346733"/>
                  <a:gd name="connsiteX516" fmla="*/ 2970551 w 4428242"/>
                  <a:gd name="connsiteY516" fmla="*/ 4215863 h 4346733"/>
                  <a:gd name="connsiteX517" fmla="*/ 2928637 w 4428242"/>
                  <a:gd name="connsiteY517" fmla="*/ 4226438 h 4346733"/>
                  <a:gd name="connsiteX518" fmla="*/ 2886529 w 4428242"/>
                  <a:gd name="connsiteY518" fmla="*/ 4243891 h 4346733"/>
                  <a:gd name="connsiteX519" fmla="*/ 2862004 w 4428242"/>
                  <a:gd name="connsiteY519" fmla="*/ 4256414 h 4346733"/>
                  <a:gd name="connsiteX520" fmla="*/ 2608446 w 4428242"/>
                  <a:gd name="connsiteY520" fmla="*/ 4320127 h 4346733"/>
                  <a:gd name="connsiteX521" fmla="*/ 2436704 w 4428242"/>
                  <a:gd name="connsiteY521" fmla="*/ 4346729 h 4346733"/>
                  <a:gd name="connsiteX522" fmla="*/ 2403355 w 4428242"/>
                  <a:gd name="connsiteY522" fmla="*/ 4346080 h 4346733"/>
                  <a:gd name="connsiteX523" fmla="*/ 2434238 w 4428242"/>
                  <a:gd name="connsiteY523" fmla="*/ 4264524 h 4346733"/>
                  <a:gd name="connsiteX524" fmla="*/ 2444230 w 4428242"/>
                  <a:gd name="connsiteY524" fmla="*/ 4261215 h 4346733"/>
                  <a:gd name="connsiteX525" fmla="*/ 2471870 w 4428242"/>
                  <a:gd name="connsiteY525" fmla="*/ 4266925 h 4346733"/>
                  <a:gd name="connsiteX526" fmla="*/ 2455000 w 4428242"/>
                  <a:gd name="connsiteY526" fmla="*/ 4253040 h 4346733"/>
                  <a:gd name="connsiteX527" fmla="*/ 2434368 w 4428242"/>
                  <a:gd name="connsiteY527" fmla="*/ 4241426 h 4346733"/>
                  <a:gd name="connsiteX528" fmla="*/ 2434303 w 4428242"/>
                  <a:gd name="connsiteY528" fmla="*/ 4264394 h 4346733"/>
                  <a:gd name="connsiteX529" fmla="*/ 2429112 w 4428242"/>
                  <a:gd name="connsiteY529" fmla="*/ 4261669 h 4346733"/>
                  <a:gd name="connsiteX530" fmla="*/ 2425739 w 4428242"/>
                  <a:gd name="connsiteY530" fmla="*/ 4263551 h 4346733"/>
                  <a:gd name="connsiteX531" fmla="*/ 2428723 w 4428242"/>
                  <a:gd name="connsiteY531" fmla="*/ 4263421 h 4346733"/>
                  <a:gd name="connsiteX532" fmla="*/ 2434238 w 4428242"/>
                  <a:gd name="connsiteY532" fmla="*/ 4264524 h 4346733"/>
                  <a:gd name="connsiteX533" fmla="*/ 2809774 w 4428242"/>
                  <a:gd name="connsiteY533" fmla="*/ 4252326 h 4346733"/>
                  <a:gd name="connsiteX534" fmla="*/ 2793488 w 4428242"/>
                  <a:gd name="connsiteY534" fmla="*/ 4235003 h 4346733"/>
                  <a:gd name="connsiteX535" fmla="*/ 2771753 w 4428242"/>
                  <a:gd name="connsiteY535" fmla="*/ 4243308 h 4346733"/>
                  <a:gd name="connsiteX536" fmla="*/ 2776814 w 4428242"/>
                  <a:gd name="connsiteY536" fmla="*/ 4255116 h 4346733"/>
                  <a:gd name="connsiteX537" fmla="*/ 2809774 w 4428242"/>
                  <a:gd name="connsiteY537" fmla="*/ 4252326 h 4346733"/>
                  <a:gd name="connsiteX538" fmla="*/ 2851558 w 4428242"/>
                  <a:gd name="connsiteY538" fmla="*/ 4231953 h 4346733"/>
                  <a:gd name="connsiteX539" fmla="*/ 2840398 w 4428242"/>
                  <a:gd name="connsiteY539" fmla="*/ 4225335 h 4346733"/>
                  <a:gd name="connsiteX540" fmla="*/ 2824502 w 4428242"/>
                  <a:gd name="connsiteY540" fmla="*/ 4244346 h 4346733"/>
                  <a:gd name="connsiteX541" fmla="*/ 2851558 w 4428242"/>
                  <a:gd name="connsiteY541" fmla="*/ 4231953 h 4346733"/>
                  <a:gd name="connsiteX542" fmla="*/ 2658080 w 4428242"/>
                  <a:gd name="connsiteY542" fmla="*/ 4262577 h 4346733"/>
                  <a:gd name="connsiteX543" fmla="*/ 2651397 w 4428242"/>
                  <a:gd name="connsiteY543" fmla="*/ 4277630 h 4346733"/>
                  <a:gd name="connsiteX544" fmla="*/ 2658145 w 4428242"/>
                  <a:gd name="connsiteY544" fmla="*/ 4288984 h 4346733"/>
                  <a:gd name="connsiteX545" fmla="*/ 2671770 w 4428242"/>
                  <a:gd name="connsiteY545" fmla="*/ 4286194 h 4346733"/>
                  <a:gd name="connsiteX546" fmla="*/ 2670408 w 4428242"/>
                  <a:gd name="connsiteY546" fmla="*/ 4273218 h 4346733"/>
                  <a:gd name="connsiteX547" fmla="*/ 2658080 w 4428242"/>
                  <a:gd name="connsiteY547" fmla="*/ 4262577 h 4346733"/>
                  <a:gd name="connsiteX548" fmla="*/ 2723741 w 4428242"/>
                  <a:gd name="connsiteY548" fmla="*/ 4197760 h 4346733"/>
                  <a:gd name="connsiteX549" fmla="*/ 2756571 w 4428242"/>
                  <a:gd name="connsiteY549" fmla="*/ 4182059 h 4346733"/>
                  <a:gd name="connsiteX550" fmla="*/ 2723741 w 4428242"/>
                  <a:gd name="connsiteY550" fmla="*/ 4197760 h 4346733"/>
                  <a:gd name="connsiteX551" fmla="*/ 2698566 w 4428242"/>
                  <a:gd name="connsiteY551" fmla="*/ 4270428 h 4346733"/>
                  <a:gd name="connsiteX552" fmla="*/ 2722313 w 4428242"/>
                  <a:gd name="connsiteY552" fmla="*/ 4266860 h 4346733"/>
                  <a:gd name="connsiteX553" fmla="*/ 2721664 w 4428242"/>
                  <a:gd name="connsiteY553" fmla="*/ 4264199 h 4346733"/>
                  <a:gd name="connsiteX554" fmla="*/ 2698566 w 4428242"/>
                  <a:gd name="connsiteY554" fmla="*/ 4270428 h 4346733"/>
                  <a:gd name="connsiteX555" fmla="*/ 2188531 w 4428242"/>
                  <a:gd name="connsiteY555" fmla="*/ 4274321 h 4346733"/>
                  <a:gd name="connsiteX556" fmla="*/ 2194370 w 4428242"/>
                  <a:gd name="connsiteY556" fmla="*/ 4270817 h 4346733"/>
                  <a:gd name="connsiteX557" fmla="*/ 2190737 w 4428242"/>
                  <a:gd name="connsiteY557" fmla="*/ 4260826 h 4346733"/>
                  <a:gd name="connsiteX558" fmla="*/ 2184638 w 4428242"/>
                  <a:gd name="connsiteY558" fmla="*/ 4264199 h 4346733"/>
                  <a:gd name="connsiteX559" fmla="*/ 2188531 w 4428242"/>
                  <a:gd name="connsiteY559" fmla="*/ 4274321 h 4346733"/>
                  <a:gd name="connsiteX560" fmla="*/ 2217209 w 4428242"/>
                  <a:gd name="connsiteY560" fmla="*/ 4255700 h 4346733"/>
                  <a:gd name="connsiteX561" fmla="*/ 2212926 w 4428242"/>
                  <a:gd name="connsiteY561" fmla="*/ 4264718 h 4346733"/>
                  <a:gd name="connsiteX562" fmla="*/ 2219999 w 4428242"/>
                  <a:gd name="connsiteY562" fmla="*/ 4271272 h 4346733"/>
                  <a:gd name="connsiteX563" fmla="*/ 2224605 w 4428242"/>
                  <a:gd name="connsiteY563" fmla="*/ 4264913 h 4346733"/>
                  <a:gd name="connsiteX564" fmla="*/ 2217209 w 4428242"/>
                  <a:gd name="connsiteY564" fmla="*/ 4255700 h 4346733"/>
                  <a:gd name="connsiteX565" fmla="*/ 2908848 w 4428242"/>
                  <a:gd name="connsiteY565" fmla="*/ 4211321 h 4346733"/>
                  <a:gd name="connsiteX566" fmla="*/ 2912676 w 4428242"/>
                  <a:gd name="connsiteY566" fmla="*/ 4214241 h 4346733"/>
                  <a:gd name="connsiteX567" fmla="*/ 2914168 w 4428242"/>
                  <a:gd name="connsiteY567" fmla="*/ 4211905 h 4346733"/>
                  <a:gd name="connsiteX568" fmla="*/ 2913260 w 4428242"/>
                  <a:gd name="connsiteY568" fmla="*/ 4209245 h 4346733"/>
                  <a:gd name="connsiteX569" fmla="*/ 2908848 w 4428242"/>
                  <a:gd name="connsiteY569" fmla="*/ 4211321 h 4346733"/>
                  <a:gd name="connsiteX570" fmla="*/ 2828070 w 4428242"/>
                  <a:gd name="connsiteY570" fmla="*/ 4164087 h 4346733"/>
                  <a:gd name="connsiteX571" fmla="*/ 2826578 w 4428242"/>
                  <a:gd name="connsiteY571" fmla="*/ 4159221 h 4346733"/>
                  <a:gd name="connsiteX572" fmla="*/ 2822101 w 4428242"/>
                  <a:gd name="connsiteY572" fmla="*/ 4161362 h 4346733"/>
                  <a:gd name="connsiteX573" fmla="*/ 2823269 w 4428242"/>
                  <a:gd name="connsiteY573" fmla="*/ 4165904 h 4346733"/>
                  <a:gd name="connsiteX574" fmla="*/ 2828070 w 4428242"/>
                  <a:gd name="connsiteY574" fmla="*/ 4164087 h 434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Lst>
                <a:rect l="l" t="t" r="r" b="b"/>
                <a:pathLst>
                  <a:path w="4428242" h="4346733">
                    <a:moveTo>
                      <a:pt x="2403355" y="4346080"/>
                    </a:moveTo>
                    <a:cubicBezTo>
                      <a:pt x="2417434" y="4335115"/>
                      <a:pt x="2429242" y="4336153"/>
                      <a:pt x="2440012" y="4334466"/>
                    </a:cubicBezTo>
                    <a:cubicBezTo>
                      <a:pt x="2447150" y="4333363"/>
                      <a:pt x="2454611" y="4334921"/>
                      <a:pt x="2461748" y="4333818"/>
                    </a:cubicBezTo>
                    <a:cubicBezTo>
                      <a:pt x="2467717" y="4332909"/>
                      <a:pt x="2475957" y="4331547"/>
                      <a:pt x="2478682" y="4327394"/>
                    </a:cubicBezTo>
                    <a:cubicBezTo>
                      <a:pt x="2490491" y="4309552"/>
                      <a:pt x="2509566" y="4310201"/>
                      <a:pt x="2527538" y="4305659"/>
                    </a:cubicBezTo>
                    <a:cubicBezTo>
                      <a:pt x="2531107" y="4308773"/>
                      <a:pt x="2534999" y="4312212"/>
                      <a:pt x="2538957" y="4315456"/>
                    </a:cubicBezTo>
                    <a:cubicBezTo>
                      <a:pt x="2549533" y="4324215"/>
                      <a:pt x="2560433" y="4325902"/>
                      <a:pt x="2573539" y="4319998"/>
                    </a:cubicBezTo>
                    <a:cubicBezTo>
                      <a:pt x="2584764" y="4314937"/>
                      <a:pt x="2597221" y="4312731"/>
                      <a:pt x="2608900" y="4308644"/>
                    </a:cubicBezTo>
                    <a:cubicBezTo>
                      <a:pt x="2619541" y="4304945"/>
                      <a:pt x="2630181" y="4300728"/>
                      <a:pt x="2633036" y="4286389"/>
                    </a:cubicBezTo>
                    <a:cubicBezTo>
                      <a:pt x="2623303" y="4279122"/>
                      <a:pt x="2608511" y="4279317"/>
                      <a:pt x="2603839" y="4265108"/>
                    </a:cubicBezTo>
                    <a:cubicBezTo>
                      <a:pt x="2602996" y="4262577"/>
                      <a:pt x="2592420" y="4261280"/>
                      <a:pt x="2587100" y="4262513"/>
                    </a:cubicBezTo>
                    <a:cubicBezTo>
                      <a:pt x="2574058" y="4265562"/>
                      <a:pt x="2565883" y="4274386"/>
                      <a:pt x="2562639" y="4287816"/>
                    </a:cubicBezTo>
                    <a:cubicBezTo>
                      <a:pt x="2562250" y="4289309"/>
                      <a:pt x="2557059" y="4291060"/>
                      <a:pt x="2554918" y="4290282"/>
                    </a:cubicBezTo>
                    <a:cubicBezTo>
                      <a:pt x="2553231" y="4289698"/>
                      <a:pt x="2551739" y="4285481"/>
                      <a:pt x="2551869" y="4283015"/>
                    </a:cubicBezTo>
                    <a:cubicBezTo>
                      <a:pt x="2552128" y="4278993"/>
                      <a:pt x="2552712" y="4274191"/>
                      <a:pt x="2555048" y="4271272"/>
                    </a:cubicBezTo>
                    <a:cubicBezTo>
                      <a:pt x="2569906" y="4252716"/>
                      <a:pt x="2587813" y="4239609"/>
                      <a:pt x="2613442" y="4243373"/>
                    </a:cubicBezTo>
                    <a:cubicBezTo>
                      <a:pt x="2618502" y="4244151"/>
                      <a:pt x="2623368" y="4246357"/>
                      <a:pt x="2628429" y="4247071"/>
                    </a:cubicBezTo>
                    <a:cubicBezTo>
                      <a:pt x="2640497" y="4248757"/>
                      <a:pt x="2651138" y="4245254"/>
                      <a:pt x="2659118" y="4235781"/>
                    </a:cubicBezTo>
                    <a:cubicBezTo>
                      <a:pt x="2665736" y="4227866"/>
                      <a:pt x="2672030" y="4219691"/>
                      <a:pt x="2677869" y="4211126"/>
                    </a:cubicBezTo>
                    <a:cubicBezTo>
                      <a:pt x="2679232" y="4209180"/>
                      <a:pt x="2679037" y="4204119"/>
                      <a:pt x="2677545" y="4202692"/>
                    </a:cubicBezTo>
                    <a:cubicBezTo>
                      <a:pt x="2674949" y="4200226"/>
                      <a:pt x="2670473" y="4198020"/>
                      <a:pt x="2667228" y="4198474"/>
                    </a:cubicBezTo>
                    <a:cubicBezTo>
                      <a:pt x="2662427" y="4199188"/>
                      <a:pt x="2657950" y="4202302"/>
                      <a:pt x="2654901" y="4203665"/>
                    </a:cubicBezTo>
                    <a:cubicBezTo>
                      <a:pt x="2641406" y="4202497"/>
                      <a:pt x="2643676" y="4181410"/>
                      <a:pt x="2626612" y="4185822"/>
                    </a:cubicBezTo>
                    <a:cubicBezTo>
                      <a:pt x="2626612" y="4192116"/>
                      <a:pt x="2626612" y="4197890"/>
                      <a:pt x="2626612" y="4202497"/>
                    </a:cubicBezTo>
                    <a:cubicBezTo>
                      <a:pt x="2624342" y="4205222"/>
                      <a:pt x="2623368" y="4207558"/>
                      <a:pt x="2621746" y="4208142"/>
                    </a:cubicBezTo>
                    <a:cubicBezTo>
                      <a:pt x="2609094" y="4212878"/>
                      <a:pt x="2596443" y="4217549"/>
                      <a:pt x="2583596" y="4221702"/>
                    </a:cubicBezTo>
                    <a:cubicBezTo>
                      <a:pt x="2564715" y="4227736"/>
                      <a:pt x="2545705" y="4233770"/>
                      <a:pt x="2526176" y="4223259"/>
                    </a:cubicBezTo>
                    <a:cubicBezTo>
                      <a:pt x="2517611" y="4229034"/>
                      <a:pt x="2510020" y="4234095"/>
                      <a:pt x="2501845" y="4239609"/>
                    </a:cubicBezTo>
                    <a:cubicBezTo>
                      <a:pt x="2499315" y="4238636"/>
                      <a:pt x="2496135" y="4238052"/>
                      <a:pt x="2493865" y="4236365"/>
                    </a:cubicBezTo>
                    <a:cubicBezTo>
                      <a:pt x="2488285" y="4232148"/>
                      <a:pt x="2483029" y="4227347"/>
                      <a:pt x="2478423" y="4223389"/>
                    </a:cubicBezTo>
                    <a:cubicBezTo>
                      <a:pt x="2467133" y="4227022"/>
                      <a:pt x="2467847" y="4234548"/>
                      <a:pt x="2469534" y="4241686"/>
                    </a:cubicBezTo>
                    <a:cubicBezTo>
                      <a:pt x="2471286" y="4249147"/>
                      <a:pt x="2475697" y="4255570"/>
                      <a:pt x="2483808" y="4256349"/>
                    </a:cubicBezTo>
                    <a:cubicBezTo>
                      <a:pt x="2495097" y="4257452"/>
                      <a:pt x="2506581" y="4256608"/>
                      <a:pt x="2517871" y="4257776"/>
                    </a:cubicBezTo>
                    <a:cubicBezTo>
                      <a:pt x="2521245" y="4258100"/>
                      <a:pt x="2526824" y="4262188"/>
                      <a:pt x="2526760" y="4264459"/>
                    </a:cubicBezTo>
                    <a:cubicBezTo>
                      <a:pt x="2526695" y="4269001"/>
                      <a:pt x="2524554" y="4274840"/>
                      <a:pt x="2521245" y="4277695"/>
                    </a:cubicBezTo>
                    <a:cubicBezTo>
                      <a:pt x="2517741" y="4280680"/>
                      <a:pt x="2511837" y="4281134"/>
                      <a:pt x="2506906" y="4282042"/>
                    </a:cubicBezTo>
                    <a:cubicBezTo>
                      <a:pt x="2494773" y="4284248"/>
                      <a:pt x="2482510" y="4286064"/>
                      <a:pt x="2470313" y="4288141"/>
                    </a:cubicBezTo>
                    <a:cubicBezTo>
                      <a:pt x="2466225" y="4288855"/>
                      <a:pt x="2461878" y="4291255"/>
                      <a:pt x="2458244" y="4290412"/>
                    </a:cubicBezTo>
                    <a:cubicBezTo>
                      <a:pt x="2437417" y="4285416"/>
                      <a:pt x="2417564" y="4294629"/>
                      <a:pt x="2397191" y="4293656"/>
                    </a:cubicBezTo>
                    <a:cubicBezTo>
                      <a:pt x="2389080" y="4293267"/>
                      <a:pt x="2380970" y="4290282"/>
                      <a:pt x="2373119" y="4287751"/>
                    </a:cubicBezTo>
                    <a:cubicBezTo>
                      <a:pt x="2357742" y="4282756"/>
                      <a:pt x="2344572" y="4285027"/>
                      <a:pt x="2333672" y="4297679"/>
                    </a:cubicBezTo>
                    <a:cubicBezTo>
                      <a:pt x="2331725" y="4299949"/>
                      <a:pt x="2328870" y="4301571"/>
                      <a:pt x="2325496" y="4304167"/>
                    </a:cubicBezTo>
                    <a:cubicBezTo>
                      <a:pt x="2320176" y="4302350"/>
                      <a:pt x="2314402" y="4300339"/>
                      <a:pt x="2307330" y="4297873"/>
                    </a:cubicBezTo>
                    <a:cubicBezTo>
                      <a:pt x="2291174" y="4312991"/>
                      <a:pt x="2272293" y="4310525"/>
                      <a:pt x="2252959" y="4302934"/>
                    </a:cubicBezTo>
                    <a:cubicBezTo>
                      <a:pt x="2245238" y="4299884"/>
                      <a:pt x="2237452" y="4296965"/>
                      <a:pt x="2229666" y="4294175"/>
                    </a:cubicBezTo>
                    <a:cubicBezTo>
                      <a:pt x="2217468" y="4289828"/>
                      <a:pt x="2205205" y="4289114"/>
                      <a:pt x="2193592" y="4295862"/>
                    </a:cubicBezTo>
                    <a:cubicBezTo>
                      <a:pt x="2185092" y="4300793"/>
                      <a:pt x="2176528" y="4300728"/>
                      <a:pt x="2166796" y="4300079"/>
                    </a:cubicBezTo>
                    <a:cubicBezTo>
                      <a:pt x="2115085" y="4296381"/>
                      <a:pt x="2063309" y="4294045"/>
                      <a:pt x="2011534" y="4290801"/>
                    </a:cubicBezTo>
                    <a:cubicBezTo>
                      <a:pt x="1988825" y="4289373"/>
                      <a:pt x="1966116" y="4286973"/>
                      <a:pt x="1943473" y="4284767"/>
                    </a:cubicBezTo>
                    <a:cubicBezTo>
                      <a:pt x="1941981" y="4284637"/>
                      <a:pt x="1940748" y="4282626"/>
                      <a:pt x="1938152" y="4280485"/>
                    </a:cubicBezTo>
                    <a:cubicBezTo>
                      <a:pt x="1947560" y="4277500"/>
                      <a:pt x="1956125" y="4274970"/>
                      <a:pt x="1964494" y="4271855"/>
                    </a:cubicBezTo>
                    <a:cubicBezTo>
                      <a:pt x="1965857" y="4271337"/>
                      <a:pt x="1967479" y="4268092"/>
                      <a:pt x="1967025" y="4266860"/>
                    </a:cubicBezTo>
                    <a:cubicBezTo>
                      <a:pt x="1966051" y="4264329"/>
                      <a:pt x="1964040" y="4261020"/>
                      <a:pt x="1961834" y="4260436"/>
                    </a:cubicBezTo>
                    <a:cubicBezTo>
                      <a:pt x="1958071" y="4259398"/>
                      <a:pt x="1953529" y="4259333"/>
                      <a:pt x="1949701" y="4260372"/>
                    </a:cubicBezTo>
                    <a:cubicBezTo>
                      <a:pt x="1941656" y="4262448"/>
                      <a:pt x="1934065" y="4264654"/>
                      <a:pt x="1925371" y="4262772"/>
                    </a:cubicBezTo>
                    <a:cubicBezTo>
                      <a:pt x="1921218" y="4261864"/>
                      <a:pt x="1914990" y="4264005"/>
                      <a:pt x="1911551" y="4266925"/>
                    </a:cubicBezTo>
                    <a:cubicBezTo>
                      <a:pt x="1896368" y="4280030"/>
                      <a:pt x="1879240" y="4279187"/>
                      <a:pt x="1861527" y="4275489"/>
                    </a:cubicBezTo>
                    <a:cubicBezTo>
                      <a:pt x="1840181" y="4271012"/>
                      <a:pt x="1819094" y="4264783"/>
                      <a:pt x="1797618" y="4262188"/>
                    </a:cubicBezTo>
                    <a:cubicBezTo>
                      <a:pt x="1779906" y="4260047"/>
                      <a:pt x="1762842" y="4258814"/>
                      <a:pt x="1747724" y="4247914"/>
                    </a:cubicBezTo>
                    <a:cubicBezTo>
                      <a:pt x="1741820" y="4243632"/>
                      <a:pt x="1734034" y="4242399"/>
                      <a:pt x="1726897" y="4245903"/>
                    </a:cubicBezTo>
                    <a:cubicBezTo>
                      <a:pt x="1714181" y="4252196"/>
                      <a:pt x="1702307" y="4248498"/>
                      <a:pt x="1691277" y="4242269"/>
                    </a:cubicBezTo>
                    <a:cubicBezTo>
                      <a:pt x="1677847" y="4234613"/>
                      <a:pt x="1665195" y="4225660"/>
                      <a:pt x="1650596" y="4216187"/>
                    </a:cubicBezTo>
                    <a:cubicBezTo>
                      <a:pt x="1645536" y="4217290"/>
                      <a:pt x="1638593" y="4218782"/>
                      <a:pt x="1633792" y="4219820"/>
                    </a:cubicBezTo>
                    <a:cubicBezTo>
                      <a:pt x="1616015" y="4209828"/>
                      <a:pt x="1600183" y="4200485"/>
                      <a:pt x="1583963" y="4192051"/>
                    </a:cubicBezTo>
                    <a:cubicBezTo>
                      <a:pt x="1579746" y="4189845"/>
                      <a:pt x="1574166" y="4189780"/>
                      <a:pt x="1569235" y="4189650"/>
                    </a:cubicBezTo>
                    <a:cubicBezTo>
                      <a:pt x="1566315" y="4189585"/>
                      <a:pt x="1563006" y="4190818"/>
                      <a:pt x="1560346" y="4192311"/>
                    </a:cubicBezTo>
                    <a:cubicBezTo>
                      <a:pt x="1547694" y="4199577"/>
                      <a:pt x="1539714" y="4184070"/>
                      <a:pt x="1528424" y="4186017"/>
                    </a:cubicBezTo>
                    <a:cubicBezTo>
                      <a:pt x="1517719" y="4187834"/>
                      <a:pt x="1507532" y="4196203"/>
                      <a:pt x="1496438" y="4185757"/>
                    </a:cubicBezTo>
                    <a:cubicBezTo>
                      <a:pt x="1493453" y="4182968"/>
                      <a:pt x="1486835" y="4183746"/>
                      <a:pt x="1481904" y="4183357"/>
                    </a:cubicBezTo>
                    <a:cubicBezTo>
                      <a:pt x="1473664" y="4182773"/>
                      <a:pt x="1465294" y="4183162"/>
                      <a:pt x="1457184" y="4181994"/>
                    </a:cubicBezTo>
                    <a:cubicBezTo>
                      <a:pt x="1451020" y="4181086"/>
                      <a:pt x="1444532" y="4178296"/>
                      <a:pt x="1443234" y="4171289"/>
                    </a:cubicBezTo>
                    <a:cubicBezTo>
                      <a:pt x="1440964" y="4158507"/>
                      <a:pt x="1431231" y="4155458"/>
                      <a:pt x="1420980" y="4152732"/>
                    </a:cubicBezTo>
                    <a:cubicBezTo>
                      <a:pt x="1400867" y="4147412"/>
                      <a:pt x="1382311" y="4139691"/>
                      <a:pt x="1364209" y="4128532"/>
                    </a:cubicBezTo>
                    <a:cubicBezTo>
                      <a:pt x="1347923" y="4118475"/>
                      <a:pt x="1327680" y="4114842"/>
                      <a:pt x="1311784" y="4109262"/>
                    </a:cubicBezTo>
                    <a:cubicBezTo>
                      <a:pt x="1307567" y="4110819"/>
                      <a:pt x="1306464" y="4111078"/>
                      <a:pt x="1305620" y="4111598"/>
                    </a:cubicBezTo>
                    <a:cubicBezTo>
                      <a:pt x="1300754" y="4114647"/>
                      <a:pt x="1299197" y="4122952"/>
                      <a:pt x="1291152" y="4120811"/>
                    </a:cubicBezTo>
                    <a:cubicBezTo>
                      <a:pt x="1282198" y="4118410"/>
                      <a:pt x="1282068" y="4111727"/>
                      <a:pt x="1281679" y="4103812"/>
                    </a:cubicBezTo>
                    <a:cubicBezTo>
                      <a:pt x="1281419" y="4098232"/>
                      <a:pt x="1278046" y="4092003"/>
                      <a:pt x="1274282" y="4087656"/>
                    </a:cubicBezTo>
                    <a:cubicBezTo>
                      <a:pt x="1267275" y="4079546"/>
                      <a:pt x="1259230" y="4080584"/>
                      <a:pt x="1250925" y="4089213"/>
                    </a:cubicBezTo>
                    <a:cubicBezTo>
                      <a:pt x="1248460" y="4091808"/>
                      <a:pt x="1245929" y="4094339"/>
                      <a:pt x="1242880" y="4097453"/>
                    </a:cubicBezTo>
                    <a:cubicBezTo>
                      <a:pt x="1231720" y="4072604"/>
                      <a:pt x="1231785" y="4072539"/>
                      <a:pt x="1207843" y="4059303"/>
                    </a:cubicBezTo>
                    <a:cubicBezTo>
                      <a:pt x="1183318" y="4045742"/>
                      <a:pt x="1159312" y="4031079"/>
                      <a:pt x="1133943" y="4019336"/>
                    </a:cubicBezTo>
                    <a:cubicBezTo>
                      <a:pt x="1113441" y="4009863"/>
                      <a:pt x="1092873" y="4001493"/>
                      <a:pt x="1075160" y="3986700"/>
                    </a:cubicBezTo>
                    <a:cubicBezTo>
                      <a:pt x="1067439" y="3980277"/>
                      <a:pt x="1056669" y="3977617"/>
                      <a:pt x="1047391" y="3972945"/>
                    </a:cubicBezTo>
                    <a:cubicBezTo>
                      <a:pt x="1035323" y="3966911"/>
                      <a:pt x="1022801" y="3961591"/>
                      <a:pt x="1011641" y="3954194"/>
                    </a:cubicBezTo>
                    <a:cubicBezTo>
                      <a:pt x="1003206" y="3948615"/>
                      <a:pt x="996069" y="3940699"/>
                      <a:pt x="989451" y="3932913"/>
                    </a:cubicBezTo>
                    <a:cubicBezTo>
                      <a:pt x="984001" y="3926555"/>
                      <a:pt x="987505" y="3918315"/>
                      <a:pt x="995745" y="3915979"/>
                    </a:cubicBezTo>
                    <a:cubicBezTo>
                      <a:pt x="999703" y="3914876"/>
                      <a:pt x="1003855" y="3913903"/>
                      <a:pt x="1007878" y="3913968"/>
                    </a:cubicBezTo>
                    <a:cubicBezTo>
                      <a:pt x="1017091" y="3914163"/>
                      <a:pt x="1026304" y="3915136"/>
                      <a:pt x="1037075" y="3915849"/>
                    </a:cubicBezTo>
                    <a:cubicBezTo>
                      <a:pt x="1039670" y="3924219"/>
                      <a:pt x="1042265" y="3932654"/>
                      <a:pt x="1045509" y="3943100"/>
                    </a:cubicBezTo>
                    <a:cubicBezTo>
                      <a:pt x="1054268" y="3939142"/>
                      <a:pt x="1061405" y="3935898"/>
                      <a:pt x="1070748" y="3931616"/>
                    </a:cubicBezTo>
                    <a:cubicBezTo>
                      <a:pt x="1079313" y="3936806"/>
                      <a:pt x="1088656" y="3943035"/>
                      <a:pt x="1098583" y="3948290"/>
                    </a:cubicBezTo>
                    <a:cubicBezTo>
                      <a:pt x="1107601" y="3953027"/>
                      <a:pt x="1117269" y="3960228"/>
                      <a:pt x="1126547" y="3960099"/>
                    </a:cubicBezTo>
                    <a:cubicBezTo>
                      <a:pt x="1142637" y="3959904"/>
                      <a:pt x="1154251" y="3967041"/>
                      <a:pt x="1166189" y="3975281"/>
                    </a:cubicBezTo>
                    <a:cubicBezTo>
                      <a:pt x="1211542" y="4006554"/>
                      <a:pt x="1257738" y="4036270"/>
                      <a:pt x="1308994" y="4057292"/>
                    </a:cubicBezTo>
                    <a:cubicBezTo>
                      <a:pt x="1316650" y="4060471"/>
                      <a:pt x="1324436" y="4063391"/>
                      <a:pt x="1332222" y="4066245"/>
                    </a:cubicBezTo>
                    <a:cubicBezTo>
                      <a:pt x="1340072" y="4069100"/>
                      <a:pt x="1347728" y="4071306"/>
                      <a:pt x="1356293" y="4067738"/>
                    </a:cubicBezTo>
                    <a:cubicBezTo>
                      <a:pt x="1367128" y="4063261"/>
                      <a:pt x="1377834" y="4066764"/>
                      <a:pt x="1384711" y="4074809"/>
                    </a:cubicBezTo>
                    <a:cubicBezTo>
                      <a:pt x="1392951" y="4084347"/>
                      <a:pt x="1403657" y="4086878"/>
                      <a:pt x="1414362" y="4090511"/>
                    </a:cubicBezTo>
                    <a:cubicBezTo>
                      <a:pt x="1422213" y="4093171"/>
                      <a:pt x="1430323" y="4095312"/>
                      <a:pt x="1437784" y="4098816"/>
                    </a:cubicBezTo>
                    <a:cubicBezTo>
                      <a:pt x="1455497" y="4107121"/>
                      <a:pt x="1472172" y="4120357"/>
                      <a:pt x="1490663" y="4123536"/>
                    </a:cubicBezTo>
                    <a:cubicBezTo>
                      <a:pt x="1509219" y="4126715"/>
                      <a:pt x="1526737" y="4132100"/>
                      <a:pt x="1544515" y="4137226"/>
                    </a:cubicBezTo>
                    <a:cubicBezTo>
                      <a:pt x="1553468" y="4139821"/>
                      <a:pt x="1562228" y="4143519"/>
                      <a:pt x="1571570" y="4139107"/>
                    </a:cubicBezTo>
                    <a:cubicBezTo>
                      <a:pt x="1574880" y="4132619"/>
                      <a:pt x="1570597" y="4128921"/>
                      <a:pt x="1566056" y="4126910"/>
                    </a:cubicBezTo>
                    <a:cubicBezTo>
                      <a:pt x="1538611" y="4114712"/>
                      <a:pt x="1511295" y="4101995"/>
                      <a:pt x="1483267" y="4091355"/>
                    </a:cubicBezTo>
                    <a:cubicBezTo>
                      <a:pt x="1454199" y="4080325"/>
                      <a:pt x="1424224" y="4071565"/>
                      <a:pt x="1394768" y="4061574"/>
                    </a:cubicBezTo>
                    <a:cubicBezTo>
                      <a:pt x="1390291" y="4060082"/>
                      <a:pt x="1386398" y="4056967"/>
                      <a:pt x="1383024" y="4055085"/>
                    </a:cubicBezTo>
                    <a:cubicBezTo>
                      <a:pt x="1383349" y="4046845"/>
                      <a:pt x="1388474" y="4046651"/>
                      <a:pt x="1391978" y="4047170"/>
                    </a:cubicBezTo>
                    <a:cubicBezTo>
                      <a:pt x="1400088" y="4048338"/>
                      <a:pt x="1408133" y="4050414"/>
                      <a:pt x="1415919" y="4052879"/>
                    </a:cubicBezTo>
                    <a:cubicBezTo>
                      <a:pt x="1424808" y="4055670"/>
                      <a:pt x="1433243" y="4060082"/>
                      <a:pt x="1442196" y="4062417"/>
                    </a:cubicBezTo>
                    <a:cubicBezTo>
                      <a:pt x="1453096" y="4065337"/>
                      <a:pt x="1463542" y="4065207"/>
                      <a:pt x="1464451" y="4047494"/>
                    </a:cubicBezTo>
                    <a:cubicBezTo>
                      <a:pt x="1480476" y="4053269"/>
                      <a:pt x="1494296" y="4057421"/>
                      <a:pt x="1507338" y="4063196"/>
                    </a:cubicBezTo>
                    <a:cubicBezTo>
                      <a:pt x="1512463" y="4065466"/>
                      <a:pt x="1516810" y="4070722"/>
                      <a:pt x="1520184" y="4075523"/>
                    </a:cubicBezTo>
                    <a:cubicBezTo>
                      <a:pt x="1523623" y="4080390"/>
                      <a:pt x="1527191" y="4081947"/>
                      <a:pt x="1533031" y="4081622"/>
                    </a:cubicBezTo>
                    <a:cubicBezTo>
                      <a:pt x="1539000" y="4081298"/>
                      <a:pt x="1545423" y="4081687"/>
                      <a:pt x="1551003" y="4083634"/>
                    </a:cubicBezTo>
                    <a:cubicBezTo>
                      <a:pt x="1564498" y="4088435"/>
                      <a:pt x="1577475" y="4094534"/>
                      <a:pt x="1590905" y="4099529"/>
                    </a:cubicBezTo>
                    <a:cubicBezTo>
                      <a:pt x="1594474" y="4100892"/>
                      <a:pt x="1599210" y="4101346"/>
                      <a:pt x="1602779" y="4100243"/>
                    </a:cubicBezTo>
                    <a:cubicBezTo>
                      <a:pt x="1614457" y="4096675"/>
                      <a:pt x="1625293" y="4099400"/>
                      <a:pt x="1636258" y="4103033"/>
                    </a:cubicBezTo>
                    <a:cubicBezTo>
                      <a:pt x="1656890" y="4109781"/>
                      <a:pt x="1677977" y="4115101"/>
                      <a:pt x="1697117" y="4126390"/>
                    </a:cubicBezTo>
                    <a:cubicBezTo>
                      <a:pt x="1705616" y="4131386"/>
                      <a:pt x="1716581" y="4132424"/>
                      <a:pt x="1726508" y="4134890"/>
                    </a:cubicBezTo>
                    <a:cubicBezTo>
                      <a:pt x="1729428" y="4135604"/>
                      <a:pt x="1733645" y="4133917"/>
                      <a:pt x="1735592" y="4135409"/>
                    </a:cubicBezTo>
                    <a:cubicBezTo>
                      <a:pt x="1752331" y="4148710"/>
                      <a:pt x="1770303" y="4144557"/>
                      <a:pt x="1788859" y="4140859"/>
                    </a:cubicBezTo>
                    <a:cubicBezTo>
                      <a:pt x="1794374" y="4139756"/>
                      <a:pt x="1801382" y="4141767"/>
                      <a:pt x="1806702" y="4144493"/>
                    </a:cubicBezTo>
                    <a:cubicBezTo>
                      <a:pt x="1840051" y="4161492"/>
                      <a:pt x="1876385" y="4163438"/>
                      <a:pt x="1912589" y="4166552"/>
                    </a:cubicBezTo>
                    <a:cubicBezTo>
                      <a:pt x="1932183" y="4168239"/>
                      <a:pt x="1951713" y="4170770"/>
                      <a:pt x="1971242" y="4172846"/>
                    </a:cubicBezTo>
                    <a:cubicBezTo>
                      <a:pt x="1991810" y="4175052"/>
                      <a:pt x="2012377" y="4178945"/>
                      <a:pt x="2033009" y="4179204"/>
                    </a:cubicBezTo>
                    <a:cubicBezTo>
                      <a:pt x="2082968" y="4179659"/>
                      <a:pt x="2132343" y="4182318"/>
                      <a:pt x="2181135" y="4194906"/>
                    </a:cubicBezTo>
                    <a:cubicBezTo>
                      <a:pt x="2194760" y="4198410"/>
                      <a:pt x="2210072" y="4196982"/>
                      <a:pt x="2224476" y="4195944"/>
                    </a:cubicBezTo>
                    <a:cubicBezTo>
                      <a:pt x="2267881" y="4192765"/>
                      <a:pt x="2311287" y="4189066"/>
                      <a:pt x="2354628" y="4184719"/>
                    </a:cubicBezTo>
                    <a:cubicBezTo>
                      <a:pt x="2450718" y="4175052"/>
                      <a:pt x="2545445" y="4156885"/>
                      <a:pt x="2639719" y="4136253"/>
                    </a:cubicBezTo>
                    <a:cubicBezTo>
                      <a:pt x="2652889" y="4133398"/>
                      <a:pt x="2665996" y="4130219"/>
                      <a:pt x="2679167" y="4127104"/>
                    </a:cubicBezTo>
                    <a:cubicBezTo>
                      <a:pt x="2693376" y="4123730"/>
                      <a:pt x="2706352" y="4119189"/>
                      <a:pt x="2717058" y="4107575"/>
                    </a:cubicBezTo>
                    <a:cubicBezTo>
                      <a:pt x="2723611" y="4100438"/>
                      <a:pt x="2734251" y="4096221"/>
                      <a:pt x="2743789" y="4092782"/>
                    </a:cubicBezTo>
                    <a:cubicBezTo>
                      <a:pt x="2754430" y="4088889"/>
                      <a:pt x="2765914" y="4087267"/>
                      <a:pt x="2777008" y="4084736"/>
                    </a:cubicBezTo>
                    <a:cubicBezTo>
                      <a:pt x="2794267" y="4080844"/>
                      <a:pt x="2810423" y="4074680"/>
                      <a:pt x="2826448" y="4066829"/>
                    </a:cubicBezTo>
                    <a:cubicBezTo>
                      <a:pt x="2865507" y="4047624"/>
                      <a:pt x="2905928" y="4031079"/>
                      <a:pt x="2945247" y="4012328"/>
                    </a:cubicBezTo>
                    <a:cubicBezTo>
                      <a:pt x="2974249" y="3998509"/>
                      <a:pt x="3002472" y="3983067"/>
                      <a:pt x="3031020" y="3968209"/>
                    </a:cubicBezTo>
                    <a:cubicBezTo>
                      <a:pt x="3036341" y="3965484"/>
                      <a:pt x="3041921" y="3962694"/>
                      <a:pt x="3043478" y="3953481"/>
                    </a:cubicBezTo>
                    <a:cubicBezTo>
                      <a:pt x="3038222" y="3954000"/>
                      <a:pt x="3034005" y="3953416"/>
                      <a:pt x="3030631" y="3954843"/>
                    </a:cubicBezTo>
                    <a:cubicBezTo>
                      <a:pt x="3021093" y="3958801"/>
                      <a:pt x="3011556" y="3963083"/>
                      <a:pt x="3002602" y="3968209"/>
                    </a:cubicBezTo>
                    <a:cubicBezTo>
                      <a:pt x="2978856" y="3981704"/>
                      <a:pt x="2954784" y="3993059"/>
                      <a:pt x="2926301" y="3991112"/>
                    </a:cubicBezTo>
                    <a:cubicBezTo>
                      <a:pt x="2918710" y="3990593"/>
                      <a:pt x="2910924" y="3993188"/>
                      <a:pt x="2899894" y="3994810"/>
                    </a:cubicBezTo>
                    <a:cubicBezTo>
                      <a:pt x="2907680" y="3980471"/>
                      <a:pt x="2918580" y="3977227"/>
                      <a:pt x="2929221" y="3974113"/>
                    </a:cubicBezTo>
                    <a:cubicBezTo>
                      <a:pt x="2941159" y="3970609"/>
                      <a:pt x="2953487" y="3968404"/>
                      <a:pt x="2965295" y="3964640"/>
                    </a:cubicBezTo>
                    <a:cubicBezTo>
                      <a:pt x="2983268" y="3958866"/>
                      <a:pt x="2994946" y="3945954"/>
                      <a:pt x="3001629" y="3928696"/>
                    </a:cubicBezTo>
                    <a:cubicBezTo>
                      <a:pt x="3003381" y="3924089"/>
                      <a:pt x="3003576" y="3918639"/>
                      <a:pt x="3003446" y="3913578"/>
                    </a:cubicBezTo>
                    <a:cubicBezTo>
                      <a:pt x="3003316" y="3907155"/>
                      <a:pt x="2995790" y="3901900"/>
                      <a:pt x="2990210" y="3904560"/>
                    </a:cubicBezTo>
                    <a:cubicBezTo>
                      <a:pt x="2980153" y="3909361"/>
                      <a:pt x="2970551" y="3915200"/>
                      <a:pt x="2960299" y="3920845"/>
                    </a:cubicBezTo>
                    <a:cubicBezTo>
                      <a:pt x="2955044" y="3919418"/>
                      <a:pt x="2950048" y="3914616"/>
                      <a:pt x="2954460" y="3910204"/>
                    </a:cubicBezTo>
                    <a:cubicBezTo>
                      <a:pt x="2972822" y="3891843"/>
                      <a:pt x="2994622" y="3878802"/>
                      <a:pt x="3022262" y="3870173"/>
                    </a:cubicBezTo>
                    <a:cubicBezTo>
                      <a:pt x="3021742" y="3881786"/>
                      <a:pt x="3020899" y="3890740"/>
                      <a:pt x="3021029" y="3899759"/>
                    </a:cubicBezTo>
                    <a:cubicBezTo>
                      <a:pt x="3021093" y="3906442"/>
                      <a:pt x="3024922" y="3911697"/>
                      <a:pt x="3030891" y="3914616"/>
                    </a:cubicBezTo>
                    <a:cubicBezTo>
                      <a:pt x="3037314" y="3917731"/>
                      <a:pt x="3042829" y="3914941"/>
                      <a:pt x="3047760" y="3910464"/>
                    </a:cubicBezTo>
                    <a:cubicBezTo>
                      <a:pt x="3058465" y="3900797"/>
                      <a:pt x="3058660" y="3897812"/>
                      <a:pt x="3049901" y="3877374"/>
                    </a:cubicBezTo>
                    <a:cubicBezTo>
                      <a:pt x="3051264" y="3874974"/>
                      <a:pt x="3052951" y="3872443"/>
                      <a:pt x="3054248" y="3869718"/>
                    </a:cubicBezTo>
                    <a:cubicBezTo>
                      <a:pt x="3067549" y="3841819"/>
                      <a:pt x="3094021" y="3829946"/>
                      <a:pt x="3118806" y="3815607"/>
                    </a:cubicBezTo>
                    <a:cubicBezTo>
                      <a:pt x="3136453" y="3805356"/>
                      <a:pt x="3156113" y="3798868"/>
                      <a:pt x="3171619" y="3784399"/>
                    </a:cubicBezTo>
                    <a:cubicBezTo>
                      <a:pt x="3178691" y="3777846"/>
                      <a:pt x="3190629" y="3776808"/>
                      <a:pt x="3198805" y="3771033"/>
                    </a:cubicBezTo>
                    <a:cubicBezTo>
                      <a:pt x="3206850" y="3765388"/>
                      <a:pt x="3208926" y="3752607"/>
                      <a:pt x="3222227" y="3750790"/>
                    </a:cubicBezTo>
                    <a:cubicBezTo>
                      <a:pt x="3223006" y="3753256"/>
                      <a:pt x="3224174" y="3755786"/>
                      <a:pt x="3224563" y="3758446"/>
                    </a:cubicBezTo>
                    <a:cubicBezTo>
                      <a:pt x="3226509" y="3771033"/>
                      <a:pt x="3233257" y="3774731"/>
                      <a:pt x="3242665" y="3768892"/>
                    </a:cubicBezTo>
                    <a:cubicBezTo>
                      <a:pt x="3251488" y="3763377"/>
                      <a:pt x="3254084" y="3754553"/>
                      <a:pt x="3256809" y="3745600"/>
                    </a:cubicBezTo>
                    <a:cubicBezTo>
                      <a:pt x="3259794" y="3735738"/>
                      <a:pt x="3261740" y="3725421"/>
                      <a:pt x="3265698" y="3715949"/>
                    </a:cubicBezTo>
                    <a:cubicBezTo>
                      <a:pt x="3267385" y="3711796"/>
                      <a:pt x="3274197" y="3705762"/>
                      <a:pt x="3276468" y="3706606"/>
                    </a:cubicBezTo>
                    <a:cubicBezTo>
                      <a:pt x="3289055" y="3711147"/>
                      <a:pt x="3295089" y="3700701"/>
                      <a:pt x="3304108" y="3697068"/>
                    </a:cubicBezTo>
                    <a:cubicBezTo>
                      <a:pt x="3312542" y="3693629"/>
                      <a:pt x="3322145" y="3692916"/>
                      <a:pt x="3331293" y="3691294"/>
                    </a:cubicBezTo>
                    <a:cubicBezTo>
                      <a:pt x="3348292" y="3688309"/>
                      <a:pt x="3350174" y="3685844"/>
                      <a:pt x="3350174" y="3666314"/>
                    </a:cubicBezTo>
                    <a:cubicBezTo>
                      <a:pt x="3350174" y="3663394"/>
                      <a:pt x="3350758" y="3660410"/>
                      <a:pt x="3351017" y="3657815"/>
                    </a:cubicBezTo>
                    <a:cubicBezTo>
                      <a:pt x="3370092" y="3651002"/>
                      <a:pt x="3388389" y="3644449"/>
                      <a:pt x="3408502" y="3637247"/>
                    </a:cubicBezTo>
                    <a:cubicBezTo>
                      <a:pt x="3407075" y="3630045"/>
                      <a:pt x="3405907" y="3624336"/>
                      <a:pt x="3404480" y="3617004"/>
                    </a:cubicBezTo>
                    <a:cubicBezTo>
                      <a:pt x="3415575" y="3608375"/>
                      <a:pt x="3430173" y="3601822"/>
                      <a:pt x="3434974" y="3585406"/>
                    </a:cubicBezTo>
                    <a:cubicBezTo>
                      <a:pt x="3436726" y="3579437"/>
                      <a:pt x="3443474" y="3576907"/>
                      <a:pt x="3450351" y="3576972"/>
                    </a:cubicBezTo>
                    <a:cubicBezTo>
                      <a:pt x="3454309" y="3577037"/>
                      <a:pt x="3458267" y="3576193"/>
                      <a:pt x="3462873" y="3575739"/>
                    </a:cubicBezTo>
                    <a:cubicBezTo>
                      <a:pt x="3464755" y="3567953"/>
                      <a:pt x="3466442" y="3561141"/>
                      <a:pt x="3468583" y="3552382"/>
                    </a:cubicBezTo>
                    <a:cubicBezTo>
                      <a:pt x="3476888" y="3554782"/>
                      <a:pt x="3484349" y="3556924"/>
                      <a:pt x="3493887" y="3559649"/>
                    </a:cubicBezTo>
                    <a:cubicBezTo>
                      <a:pt x="3493368" y="3550760"/>
                      <a:pt x="3492914" y="3542844"/>
                      <a:pt x="3492459" y="3534734"/>
                    </a:cubicBezTo>
                    <a:cubicBezTo>
                      <a:pt x="3493433" y="3533112"/>
                      <a:pt x="3494016" y="3530711"/>
                      <a:pt x="3495574" y="3529673"/>
                    </a:cubicBezTo>
                    <a:cubicBezTo>
                      <a:pt x="3528599" y="3507289"/>
                      <a:pt x="3554486" y="3477508"/>
                      <a:pt x="3580115" y="3447533"/>
                    </a:cubicBezTo>
                    <a:cubicBezTo>
                      <a:pt x="3594324" y="3430923"/>
                      <a:pt x="3609441" y="3415352"/>
                      <a:pt x="3627673" y="3402959"/>
                    </a:cubicBezTo>
                    <a:cubicBezTo>
                      <a:pt x="3631955" y="3400039"/>
                      <a:pt x="3637081" y="3397120"/>
                      <a:pt x="3639287" y="3392838"/>
                    </a:cubicBezTo>
                    <a:cubicBezTo>
                      <a:pt x="3647851" y="3376423"/>
                      <a:pt x="3659984" y="3362603"/>
                      <a:pt x="3670041" y="3347355"/>
                    </a:cubicBezTo>
                    <a:cubicBezTo>
                      <a:pt x="3677178" y="3336520"/>
                      <a:pt x="3684315" y="3330486"/>
                      <a:pt x="3697032" y="3330356"/>
                    </a:cubicBezTo>
                    <a:cubicBezTo>
                      <a:pt x="3700989" y="3330291"/>
                      <a:pt x="3705012" y="3329059"/>
                      <a:pt x="3710916" y="3328021"/>
                    </a:cubicBezTo>
                    <a:cubicBezTo>
                      <a:pt x="3710202" y="3322441"/>
                      <a:pt x="3709229" y="3317769"/>
                      <a:pt x="3709165" y="3313098"/>
                    </a:cubicBezTo>
                    <a:cubicBezTo>
                      <a:pt x="3709100" y="3307129"/>
                      <a:pt x="3708775" y="3300900"/>
                      <a:pt x="3710332" y="3295256"/>
                    </a:cubicBezTo>
                    <a:cubicBezTo>
                      <a:pt x="3712214" y="3288313"/>
                      <a:pt x="3719870" y="3286496"/>
                      <a:pt x="3725255" y="3291168"/>
                    </a:cubicBezTo>
                    <a:cubicBezTo>
                      <a:pt x="3729083" y="3294542"/>
                      <a:pt x="3732068" y="3298954"/>
                      <a:pt x="3735831" y="3302392"/>
                    </a:cubicBezTo>
                    <a:cubicBezTo>
                      <a:pt x="3736934" y="3303431"/>
                      <a:pt x="3739853" y="3303366"/>
                      <a:pt x="3741476" y="3302652"/>
                    </a:cubicBezTo>
                    <a:cubicBezTo>
                      <a:pt x="3743163" y="3301938"/>
                      <a:pt x="3745109" y="3299927"/>
                      <a:pt x="3745304" y="3298305"/>
                    </a:cubicBezTo>
                    <a:cubicBezTo>
                      <a:pt x="3745693" y="3295320"/>
                      <a:pt x="3745433" y="3292011"/>
                      <a:pt x="3744525" y="3289157"/>
                    </a:cubicBezTo>
                    <a:cubicBezTo>
                      <a:pt x="3740438" y="3276310"/>
                      <a:pt x="3743876" y="3264566"/>
                      <a:pt x="3749326" y="3253082"/>
                    </a:cubicBezTo>
                    <a:cubicBezTo>
                      <a:pt x="3749781" y="3252174"/>
                      <a:pt x="3750299" y="3251201"/>
                      <a:pt x="3750559" y="3250228"/>
                    </a:cubicBezTo>
                    <a:cubicBezTo>
                      <a:pt x="3758669" y="3217268"/>
                      <a:pt x="3782286" y="3195402"/>
                      <a:pt x="3805773" y="3173537"/>
                    </a:cubicBezTo>
                    <a:cubicBezTo>
                      <a:pt x="3808693" y="3170877"/>
                      <a:pt x="3812780" y="3169255"/>
                      <a:pt x="3816544" y="3167763"/>
                    </a:cubicBezTo>
                    <a:cubicBezTo>
                      <a:pt x="3822059" y="3165557"/>
                      <a:pt x="3824784" y="3161729"/>
                      <a:pt x="3824265" y="3155889"/>
                    </a:cubicBezTo>
                    <a:cubicBezTo>
                      <a:pt x="3823746" y="3150245"/>
                      <a:pt x="3826146" y="3146482"/>
                      <a:pt x="3830364" y="3142654"/>
                    </a:cubicBezTo>
                    <a:cubicBezTo>
                      <a:pt x="3842237" y="3131883"/>
                      <a:pt x="3842042" y="3131624"/>
                      <a:pt x="3840485" y="3112159"/>
                    </a:cubicBezTo>
                    <a:cubicBezTo>
                      <a:pt x="3847428" y="3109758"/>
                      <a:pt x="3854954" y="3107423"/>
                      <a:pt x="3862285" y="3104568"/>
                    </a:cubicBezTo>
                    <a:cubicBezTo>
                      <a:pt x="3870785" y="3101259"/>
                      <a:pt x="3876624" y="3095095"/>
                      <a:pt x="3875002" y="3085558"/>
                    </a:cubicBezTo>
                    <a:cubicBezTo>
                      <a:pt x="3871044" y="3062135"/>
                      <a:pt x="3882723" y="3045850"/>
                      <a:pt x="3898165" y="3030797"/>
                    </a:cubicBezTo>
                    <a:cubicBezTo>
                      <a:pt x="3905626" y="3023596"/>
                      <a:pt x="3912439" y="3015810"/>
                      <a:pt x="3919576" y="3008219"/>
                    </a:cubicBezTo>
                    <a:cubicBezTo>
                      <a:pt x="3933071" y="2993880"/>
                      <a:pt x="3942090" y="2978178"/>
                      <a:pt x="3933720" y="2959363"/>
                    </a:cubicBezTo>
                    <a:cubicBezTo>
                      <a:pt x="3938132" y="2948073"/>
                      <a:pt x="3950849" y="2944440"/>
                      <a:pt x="3950070" y="2931658"/>
                    </a:cubicBezTo>
                    <a:cubicBezTo>
                      <a:pt x="3949876" y="2928414"/>
                      <a:pt x="3955910" y="2924002"/>
                      <a:pt x="3959932" y="2921472"/>
                    </a:cubicBezTo>
                    <a:cubicBezTo>
                      <a:pt x="3975893" y="2911415"/>
                      <a:pt x="3975958" y="2911610"/>
                      <a:pt x="3969081" y="2892664"/>
                    </a:cubicBezTo>
                    <a:cubicBezTo>
                      <a:pt x="3968042" y="2889874"/>
                      <a:pt x="3967848" y="2886760"/>
                      <a:pt x="3967394" y="2884424"/>
                    </a:cubicBezTo>
                    <a:cubicBezTo>
                      <a:pt x="3971416" y="2872746"/>
                      <a:pt x="3981862" y="2869112"/>
                      <a:pt x="3989713" y="2862559"/>
                    </a:cubicBezTo>
                    <a:cubicBezTo>
                      <a:pt x="3993671" y="2859250"/>
                      <a:pt x="3999900" y="2855876"/>
                      <a:pt x="4000418" y="2851918"/>
                    </a:cubicBezTo>
                    <a:cubicBezTo>
                      <a:pt x="4002170" y="2838423"/>
                      <a:pt x="4007815" y="2826679"/>
                      <a:pt x="4013654" y="2814806"/>
                    </a:cubicBezTo>
                    <a:cubicBezTo>
                      <a:pt x="4008269" y="2800013"/>
                      <a:pt x="4018196" y="2792033"/>
                      <a:pt x="4027215" y="2783338"/>
                    </a:cubicBezTo>
                    <a:cubicBezTo>
                      <a:pt x="4037401" y="2773541"/>
                      <a:pt x="4044863" y="2762576"/>
                      <a:pt x="4037790" y="2747524"/>
                    </a:cubicBezTo>
                    <a:cubicBezTo>
                      <a:pt x="4042786" y="2729487"/>
                      <a:pt x="4036428" y="2708659"/>
                      <a:pt x="4054595" y="2693737"/>
                    </a:cubicBezTo>
                    <a:cubicBezTo>
                      <a:pt x="4062835" y="2686924"/>
                      <a:pt x="4066858" y="2674791"/>
                      <a:pt x="4072437" y="2664864"/>
                    </a:cubicBezTo>
                    <a:cubicBezTo>
                      <a:pt x="4073865" y="2662334"/>
                      <a:pt x="4074773" y="2658765"/>
                      <a:pt x="4074254" y="2655976"/>
                    </a:cubicBezTo>
                    <a:cubicBezTo>
                      <a:pt x="4068090" y="2624184"/>
                      <a:pt x="4079509" y="2596803"/>
                      <a:pt x="4096249" y="2570721"/>
                    </a:cubicBezTo>
                    <a:cubicBezTo>
                      <a:pt x="4094173" y="2563390"/>
                      <a:pt x="4091772" y="2556642"/>
                      <a:pt x="4090345" y="2549635"/>
                    </a:cubicBezTo>
                    <a:cubicBezTo>
                      <a:pt x="4089306" y="2544639"/>
                      <a:pt x="4087295" y="2537566"/>
                      <a:pt x="4089631" y="2534582"/>
                    </a:cubicBezTo>
                    <a:cubicBezTo>
                      <a:pt x="4099623" y="2521735"/>
                      <a:pt x="4097676" y="2504996"/>
                      <a:pt x="4105787" y="2491630"/>
                    </a:cubicBezTo>
                    <a:cubicBezTo>
                      <a:pt x="4118244" y="2471063"/>
                      <a:pt x="4117790" y="2470803"/>
                      <a:pt x="4106240" y="2450884"/>
                    </a:cubicBezTo>
                    <a:cubicBezTo>
                      <a:pt x="4107863" y="2449911"/>
                      <a:pt x="4109485" y="2448224"/>
                      <a:pt x="4111172" y="2448160"/>
                    </a:cubicBezTo>
                    <a:cubicBezTo>
                      <a:pt x="4117725" y="2447835"/>
                      <a:pt x="4123953" y="2446927"/>
                      <a:pt x="4126224" y="2439790"/>
                    </a:cubicBezTo>
                    <a:cubicBezTo>
                      <a:pt x="4128755" y="2431744"/>
                      <a:pt x="4129922" y="2423310"/>
                      <a:pt x="4124213" y="2416043"/>
                    </a:cubicBezTo>
                    <a:cubicBezTo>
                      <a:pt x="4121747" y="2412864"/>
                      <a:pt x="4118049" y="2410593"/>
                      <a:pt x="4114805" y="2408063"/>
                    </a:cubicBezTo>
                    <a:cubicBezTo>
                      <a:pt x="4107344" y="2402223"/>
                      <a:pt x="4105462" y="2394762"/>
                      <a:pt x="4108187" y="2385873"/>
                    </a:cubicBezTo>
                    <a:cubicBezTo>
                      <a:pt x="4109420" y="2381915"/>
                      <a:pt x="4110653" y="2377957"/>
                      <a:pt x="4112145" y="2374064"/>
                    </a:cubicBezTo>
                    <a:cubicBezTo>
                      <a:pt x="4118698" y="2357325"/>
                      <a:pt x="4121682" y="2340196"/>
                      <a:pt x="4118957" y="2322224"/>
                    </a:cubicBezTo>
                    <a:cubicBezTo>
                      <a:pt x="4117335" y="2311519"/>
                      <a:pt x="4118244" y="2301008"/>
                      <a:pt x="4127133" y="2293611"/>
                    </a:cubicBezTo>
                    <a:cubicBezTo>
                      <a:pt x="4138811" y="2283879"/>
                      <a:pt x="4137384" y="2271681"/>
                      <a:pt x="4134529" y="2259353"/>
                    </a:cubicBezTo>
                    <a:cubicBezTo>
                      <a:pt x="4132712" y="2251438"/>
                      <a:pt x="4129014" y="2243912"/>
                      <a:pt x="4125575" y="2234374"/>
                    </a:cubicBezTo>
                    <a:cubicBezTo>
                      <a:pt x="4135437" y="2227042"/>
                      <a:pt x="4145105" y="2219906"/>
                      <a:pt x="4154059" y="2213223"/>
                    </a:cubicBezTo>
                    <a:cubicBezTo>
                      <a:pt x="4156264" y="2200765"/>
                      <a:pt x="4148154" y="2194861"/>
                      <a:pt x="4141472" y="2188762"/>
                    </a:cubicBezTo>
                    <a:cubicBezTo>
                      <a:pt x="4129403" y="2177797"/>
                      <a:pt x="4119671" y="2166378"/>
                      <a:pt x="4124732" y="2148341"/>
                    </a:cubicBezTo>
                    <a:cubicBezTo>
                      <a:pt x="4125511" y="2145681"/>
                      <a:pt x="4125121" y="2141528"/>
                      <a:pt x="4123499" y="2139452"/>
                    </a:cubicBezTo>
                    <a:cubicBezTo>
                      <a:pt x="4112794" y="2125632"/>
                      <a:pt x="4115648" y="2110061"/>
                      <a:pt x="4116557" y="2094554"/>
                    </a:cubicBezTo>
                    <a:cubicBezTo>
                      <a:pt x="4117141" y="2084303"/>
                      <a:pt x="4116687" y="2073986"/>
                      <a:pt x="4116687" y="2061205"/>
                    </a:cubicBezTo>
                    <a:cubicBezTo>
                      <a:pt x="4130052" y="2050564"/>
                      <a:pt x="4131480" y="2035252"/>
                      <a:pt x="4122656" y="2018642"/>
                    </a:cubicBezTo>
                    <a:cubicBezTo>
                      <a:pt x="4118438" y="2010662"/>
                      <a:pt x="4118438" y="2002487"/>
                      <a:pt x="4121034" y="1994506"/>
                    </a:cubicBezTo>
                    <a:cubicBezTo>
                      <a:pt x="4129144" y="1969202"/>
                      <a:pt x="4118503" y="1945521"/>
                      <a:pt x="4115000" y="1921320"/>
                    </a:cubicBezTo>
                    <a:cubicBezTo>
                      <a:pt x="4114221" y="1915870"/>
                      <a:pt x="4109095" y="1910355"/>
                      <a:pt x="4104748" y="1906202"/>
                    </a:cubicBezTo>
                    <a:cubicBezTo>
                      <a:pt x="4089761" y="1891863"/>
                      <a:pt x="4088788" y="1875578"/>
                      <a:pt x="4098390" y="1858644"/>
                    </a:cubicBezTo>
                    <a:cubicBezTo>
                      <a:pt x="4103191" y="1850144"/>
                      <a:pt x="4103451" y="1842358"/>
                      <a:pt x="4098130" y="1835481"/>
                    </a:cubicBezTo>
                    <a:cubicBezTo>
                      <a:pt x="4088009" y="1822505"/>
                      <a:pt x="4083013" y="1809009"/>
                      <a:pt x="4085803" y="1792270"/>
                    </a:cubicBezTo>
                    <a:cubicBezTo>
                      <a:pt x="4086452" y="1788442"/>
                      <a:pt x="4081326" y="1783641"/>
                      <a:pt x="4078796" y="1779099"/>
                    </a:cubicBezTo>
                    <a:cubicBezTo>
                      <a:pt x="4082559" y="1774038"/>
                      <a:pt x="4086192" y="1769237"/>
                      <a:pt x="4090280" y="1763787"/>
                    </a:cubicBezTo>
                    <a:cubicBezTo>
                      <a:pt x="4083402" y="1747307"/>
                      <a:pt x="4075876" y="1733228"/>
                      <a:pt x="4052454" y="1738288"/>
                    </a:cubicBezTo>
                    <a:cubicBezTo>
                      <a:pt x="4058163" y="1730632"/>
                      <a:pt x="4063938" y="1722911"/>
                      <a:pt x="4070491" y="1714217"/>
                    </a:cubicBezTo>
                    <a:cubicBezTo>
                      <a:pt x="4065625" y="1710130"/>
                      <a:pt x="4062186" y="1706237"/>
                      <a:pt x="4057904" y="1703836"/>
                    </a:cubicBezTo>
                    <a:cubicBezTo>
                      <a:pt x="4049015" y="1698840"/>
                      <a:pt x="4045901" y="1691963"/>
                      <a:pt x="4043695" y="1681776"/>
                    </a:cubicBezTo>
                    <a:cubicBezTo>
                      <a:pt x="4041229" y="1670227"/>
                      <a:pt x="4033184" y="1659911"/>
                      <a:pt x="4026371" y="1646805"/>
                    </a:cubicBezTo>
                    <a:cubicBezTo>
                      <a:pt x="4027344" y="1643431"/>
                      <a:pt x="4029096" y="1637657"/>
                      <a:pt x="4031237" y="1630390"/>
                    </a:cubicBezTo>
                    <a:cubicBezTo>
                      <a:pt x="4026177" y="1625135"/>
                      <a:pt x="4020662" y="1619295"/>
                      <a:pt x="4015277" y="1613650"/>
                    </a:cubicBezTo>
                    <a:cubicBezTo>
                      <a:pt x="4015536" y="1611509"/>
                      <a:pt x="4015082" y="1608784"/>
                      <a:pt x="4016120" y="1608006"/>
                    </a:cubicBezTo>
                    <a:cubicBezTo>
                      <a:pt x="4031173" y="1596716"/>
                      <a:pt x="4032730" y="1582183"/>
                      <a:pt x="4025138" y="1566546"/>
                    </a:cubicBezTo>
                    <a:cubicBezTo>
                      <a:pt x="4016769" y="1549158"/>
                      <a:pt x="4012811" y="1529109"/>
                      <a:pt x="3994709" y="1517042"/>
                    </a:cubicBezTo>
                    <a:cubicBezTo>
                      <a:pt x="3991205" y="1514706"/>
                      <a:pt x="3993217" y="1504000"/>
                      <a:pt x="3992568" y="1495501"/>
                    </a:cubicBezTo>
                    <a:cubicBezTo>
                      <a:pt x="3984003" y="1492322"/>
                      <a:pt x="3974661" y="1488753"/>
                      <a:pt x="3963371" y="1484536"/>
                    </a:cubicBezTo>
                    <a:cubicBezTo>
                      <a:pt x="3970443" y="1475582"/>
                      <a:pt x="3975504" y="1467342"/>
                      <a:pt x="3970314" y="1456701"/>
                    </a:cubicBezTo>
                    <a:cubicBezTo>
                      <a:pt x="3968107" y="1452160"/>
                      <a:pt x="3967783" y="1446710"/>
                      <a:pt x="3966745" y="1441584"/>
                    </a:cubicBezTo>
                    <a:cubicBezTo>
                      <a:pt x="3960062" y="1408430"/>
                      <a:pt x="3960127" y="1408430"/>
                      <a:pt x="3933461" y="1387992"/>
                    </a:cubicBezTo>
                    <a:cubicBezTo>
                      <a:pt x="3934044" y="1383450"/>
                      <a:pt x="3936121" y="1378065"/>
                      <a:pt x="3934953" y="1373458"/>
                    </a:cubicBezTo>
                    <a:cubicBezTo>
                      <a:pt x="3932552" y="1363596"/>
                      <a:pt x="3928919" y="1353929"/>
                      <a:pt x="3924896" y="1344521"/>
                    </a:cubicBezTo>
                    <a:cubicBezTo>
                      <a:pt x="3920679" y="1334659"/>
                      <a:pt x="3911206" y="1333426"/>
                      <a:pt x="3901733" y="1331609"/>
                    </a:cubicBezTo>
                    <a:cubicBezTo>
                      <a:pt x="3883502" y="1328041"/>
                      <a:pt x="3870525" y="1316362"/>
                      <a:pt x="3859560" y="1302867"/>
                    </a:cubicBezTo>
                    <a:cubicBezTo>
                      <a:pt x="3862350" y="1283727"/>
                      <a:pt x="3862350" y="1283727"/>
                      <a:pt x="3852488" y="1271529"/>
                    </a:cubicBezTo>
                    <a:cubicBezTo>
                      <a:pt x="3849244" y="1267506"/>
                      <a:pt x="3846000" y="1263419"/>
                      <a:pt x="3842172" y="1259980"/>
                    </a:cubicBezTo>
                    <a:cubicBezTo>
                      <a:pt x="3829325" y="1248237"/>
                      <a:pt x="3816349" y="1236947"/>
                      <a:pt x="3810380" y="1219429"/>
                    </a:cubicBezTo>
                    <a:cubicBezTo>
                      <a:pt x="3808563" y="1214109"/>
                      <a:pt x="3802789" y="1209826"/>
                      <a:pt x="3798117" y="1205869"/>
                    </a:cubicBezTo>
                    <a:cubicBezTo>
                      <a:pt x="3781832" y="1192049"/>
                      <a:pt x="3772619" y="1173298"/>
                      <a:pt x="3762238" y="1155391"/>
                    </a:cubicBezTo>
                    <a:cubicBezTo>
                      <a:pt x="3756723" y="1145918"/>
                      <a:pt x="3759513" y="1137548"/>
                      <a:pt x="3768531" y="1130087"/>
                    </a:cubicBezTo>
                    <a:cubicBezTo>
                      <a:pt x="3775019" y="1131384"/>
                      <a:pt x="3781897" y="1133655"/>
                      <a:pt x="3788774" y="1133850"/>
                    </a:cubicBezTo>
                    <a:cubicBezTo>
                      <a:pt x="3797404" y="1134109"/>
                      <a:pt x="3803373" y="1123534"/>
                      <a:pt x="3799610" y="1115813"/>
                    </a:cubicBezTo>
                    <a:cubicBezTo>
                      <a:pt x="3798247" y="1113023"/>
                      <a:pt x="3796560" y="1110428"/>
                      <a:pt x="3794679" y="1107962"/>
                    </a:cubicBezTo>
                    <a:cubicBezTo>
                      <a:pt x="3753738" y="1053072"/>
                      <a:pt x="3712798" y="998182"/>
                      <a:pt x="3671793" y="943292"/>
                    </a:cubicBezTo>
                    <a:cubicBezTo>
                      <a:pt x="3643180" y="905012"/>
                      <a:pt x="3612620" y="868484"/>
                      <a:pt x="3579985" y="833577"/>
                    </a:cubicBezTo>
                    <a:cubicBezTo>
                      <a:pt x="3571550" y="824559"/>
                      <a:pt x="3564478" y="814372"/>
                      <a:pt x="3556563" y="804835"/>
                    </a:cubicBezTo>
                    <a:cubicBezTo>
                      <a:pt x="3553967" y="801655"/>
                      <a:pt x="3551048" y="798736"/>
                      <a:pt x="3547933" y="796076"/>
                    </a:cubicBezTo>
                    <a:cubicBezTo>
                      <a:pt x="3531259" y="782061"/>
                      <a:pt x="3514519" y="768176"/>
                      <a:pt x="3497715" y="754357"/>
                    </a:cubicBezTo>
                    <a:cubicBezTo>
                      <a:pt x="3492914" y="750399"/>
                      <a:pt x="3488437" y="745662"/>
                      <a:pt x="3482922" y="743002"/>
                    </a:cubicBezTo>
                    <a:cubicBezTo>
                      <a:pt x="3467739" y="735735"/>
                      <a:pt x="3456255" y="726068"/>
                      <a:pt x="3446393" y="711405"/>
                    </a:cubicBezTo>
                    <a:cubicBezTo>
                      <a:pt x="3436336" y="696417"/>
                      <a:pt x="3421089" y="684284"/>
                      <a:pt x="3403312" y="676823"/>
                    </a:cubicBezTo>
                    <a:cubicBezTo>
                      <a:pt x="3397862" y="674552"/>
                      <a:pt x="3391309" y="670919"/>
                      <a:pt x="3388908" y="666118"/>
                    </a:cubicBezTo>
                    <a:cubicBezTo>
                      <a:pt x="3377229" y="642955"/>
                      <a:pt x="3356921" y="627902"/>
                      <a:pt x="3337846" y="612395"/>
                    </a:cubicBezTo>
                    <a:cubicBezTo>
                      <a:pt x="3288925" y="572558"/>
                      <a:pt x="3233322" y="545048"/>
                      <a:pt x="3172657" y="527984"/>
                    </a:cubicBezTo>
                    <a:cubicBezTo>
                      <a:pt x="3165001" y="525843"/>
                      <a:pt x="3156891" y="525389"/>
                      <a:pt x="3147548" y="523897"/>
                    </a:cubicBezTo>
                    <a:cubicBezTo>
                      <a:pt x="3148910" y="519679"/>
                      <a:pt x="3150078" y="515981"/>
                      <a:pt x="3151247" y="512283"/>
                    </a:cubicBezTo>
                    <a:cubicBezTo>
                      <a:pt x="3152998" y="507027"/>
                      <a:pt x="3153517" y="501253"/>
                      <a:pt x="3147873" y="498787"/>
                    </a:cubicBezTo>
                    <a:cubicBezTo>
                      <a:pt x="3143526" y="496906"/>
                      <a:pt x="3137686" y="496257"/>
                      <a:pt x="3133144" y="497490"/>
                    </a:cubicBezTo>
                    <a:cubicBezTo>
                      <a:pt x="3128538" y="498787"/>
                      <a:pt x="3124580" y="502940"/>
                      <a:pt x="3120622" y="506249"/>
                    </a:cubicBezTo>
                    <a:cubicBezTo>
                      <a:pt x="3115951" y="510272"/>
                      <a:pt x="3111993" y="515267"/>
                      <a:pt x="3106997" y="518771"/>
                    </a:cubicBezTo>
                    <a:cubicBezTo>
                      <a:pt x="3099795" y="523832"/>
                      <a:pt x="3088376" y="520912"/>
                      <a:pt x="3086754" y="512348"/>
                    </a:cubicBezTo>
                    <a:cubicBezTo>
                      <a:pt x="3084353" y="499631"/>
                      <a:pt x="3076762" y="492429"/>
                      <a:pt x="3066835" y="486200"/>
                    </a:cubicBezTo>
                    <a:cubicBezTo>
                      <a:pt x="3065927" y="485681"/>
                      <a:pt x="3064889" y="485357"/>
                      <a:pt x="3064175" y="484643"/>
                    </a:cubicBezTo>
                    <a:cubicBezTo>
                      <a:pt x="3056324" y="476793"/>
                      <a:pt x="3049771" y="466152"/>
                      <a:pt x="3040298" y="461675"/>
                    </a:cubicBezTo>
                    <a:cubicBezTo>
                      <a:pt x="3030631" y="457068"/>
                      <a:pt x="3015903" y="461935"/>
                      <a:pt x="3007274" y="456485"/>
                    </a:cubicBezTo>
                    <a:cubicBezTo>
                      <a:pt x="2985279" y="442730"/>
                      <a:pt x="2956601" y="444222"/>
                      <a:pt x="2937591" y="424044"/>
                    </a:cubicBezTo>
                    <a:cubicBezTo>
                      <a:pt x="2934087" y="420345"/>
                      <a:pt x="2926366" y="419956"/>
                      <a:pt x="2920462" y="419437"/>
                    </a:cubicBezTo>
                    <a:cubicBezTo>
                      <a:pt x="2908134" y="418334"/>
                      <a:pt x="2895742" y="418139"/>
                      <a:pt x="2885426" y="417620"/>
                    </a:cubicBezTo>
                    <a:cubicBezTo>
                      <a:pt x="2865572" y="399259"/>
                      <a:pt x="2847665" y="382649"/>
                      <a:pt x="2829303" y="365715"/>
                    </a:cubicBezTo>
                    <a:cubicBezTo>
                      <a:pt x="2826643" y="366169"/>
                      <a:pt x="2823529" y="366299"/>
                      <a:pt x="2820609" y="367207"/>
                    </a:cubicBezTo>
                    <a:cubicBezTo>
                      <a:pt x="2816651" y="368505"/>
                      <a:pt x="2812629" y="369867"/>
                      <a:pt x="2809190" y="372008"/>
                    </a:cubicBezTo>
                    <a:cubicBezTo>
                      <a:pt x="2794916" y="381092"/>
                      <a:pt x="2783886" y="363249"/>
                      <a:pt x="2770845" y="367402"/>
                    </a:cubicBezTo>
                    <a:cubicBezTo>
                      <a:pt x="2757154" y="371749"/>
                      <a:pt x="2745087" y="373047"/>
                      <a:pt x="2733213" y="362471"/>
                    </a:cubicBezTo>
                    <a:cubicBezTo>
                      <a:pt x="2728088" y="357864"/>
                      <a:pt x="2720691" y="354750"/>
                      <a:pt x="2713814" y="353258"/>
                    </a:cubicBezTo>
                    <a:cubicBezTo>
                      <a:pt x="2689548" y="347808"/>
                      <a:pt x="2665087" y="343266"/>
                      <a:pt x="2640627" y="338659"/>
                    </a:cubicBezTo>
                    <a:cubicBezTo>
                      <a:pt x="2637642" y="338075"/>
                      <a:pt x="2634333" y="338270"/>
                      <a:pt x="2631349" y="338919"/>
                    </a:cubicBezTo>
                    <a:cubicBezTo>
                      <a:pt x="2596767" y="346315"/>
                      <a:pt x="2563288" y="337427"/>
                      <a:pt x="2529679" y="331912"/>
                    </a:cubicBezTo>
                    <a:cubicBezTo>
                      <a:pt x="2496979" y="326526"/>
                      <a:pt x="2464408" y="319973"/>
                      <a:pt x="2431773" y="314004"/>
                    </a:cubicBezTo>
                    <a:cubicBezTo>
                      <a:pt x="2426647" y="313096"/>
                      <a:pt x="2420873" y="314004"/>
                      <a:pt x="2416396" y="311928"/>
                    </a:cubicBezTo>
                    <a:cubicBezTo>
                      <a:pt x="2379413" y="294605"/>
                      <a:pt x="2341263" y="305505"/>
                      <a:pt x="2303501" y="306413"/>
                    </a:cubicBezTo>
                    <a:cubicBezTo>
                      <a:pt x="2285918" y="306802"/>
                      <a:pt x="2268336" y="307321"/>
                      <a:pt x="2250753" y="306932"/>
                    </a:cubicBezTo>
                    <a:cubicBezTo>
                      <a:pt x="2234208" y="306543"/>
                      <a:pt x="2217663" y="304337"/>
                      <a:pt x="2201118" y="304207"/>
                    </a:cubicBezTo>
                    <a:cubicBezTo>
                      <a:pt x="2189310" y="304142"/>
                      <a:pt x="2178410" y="303039"/>
                      <a:pt x="2169975" y="291944"/>
                    </a:cubicBezTo>
                    <a:cubicBezTo>
                      <a:pt x="2149277" y="305959"/>
                      <a:pt x="2126894" y="308100"/>
                      <a:pt x="2104120" y="309852"/>
                    </a:cubicBezTo>
                    <a:cubicBezTo>
                      <a:pt x="2047283" y="314264"/>
                      <a:pt x="1990512" y="319714"/>
                      <a:pt x="1933740" y="324904"/>
                    </a:cubicBezTo>
                    <a:cubicBezTo>
                      <a:pt x="1911097" y="326981"/>
                      <a:pt x="1888453" y="329316"/>
                      <a:pt x="1861203" y="331976"/>
                    </a:cubicBezTo>
                    <a:cubicBezTo>
                      <a:pt x="1868469" y="325294"/>
                      <a:pt x="1872946" y="321141"/>
                      <a:pt x="1879953" y="314718"/>
                    </a:cubicBezTo>
                    <a:cubicBezTo>
                      <a:pt x="1873660" y="313420"/>
                      <a:pt x="1869962" y="311733"/>
                      <a:pt x="1866523" y="312187"/>
                    </a:cubicBezTo>
                    <a:cubicBezTo>
                      <a:pt x="1831617" y="316794"/>
                      <a:pt x="1796321" y="319714"/>
                      <a:pt x="1761933" y="327045"/>
                    </a:cubicBezTo>
                    <a:cubicBezTo>
                      <a:pt x="1713272" y="337427"/>
                      <a:pt x="1665195" y="350598"/>
                      <a:pt x="1617053" y="363444"/>
                    </a:cubicBezTo>
                    <a:cubicBezTo>
                      <a:pt x="1591035" y="370386"/>
                      <a:pt x="1565147" y="377978"/>
                      <a:pt x="1539843" y="387191"/>
                    </a:cubicBezTo>
                    <a:cubicBezTo>
                      <a:pt x="1526867" y="391927"/>
                      <a:pt x="1515707" y="386412"/>
                      <a:pt x="1502601" y="384596"/>
                    </a:cubicBezTo>
                    <a:cubicBezTo>
                      <a:pt x="1492090" y="402243"/>
                      <a:pt x="1474507" y="406720"/>
                      <a:pt x="1456211" y="411457"/>
                    </a:cubicBezTo>
                    <a:cubicBezTo>
                      <a:pt x="1423121" y="420021"/>
                      <a:pt x="1390356" y="430143"/>
                      <a:pt x="1357590" y="440005"/>
                    </a:cubicBezTo>
                    <a:cubicBezTo>
                      <a:pt x="1350713" y="442081"/>
                      <a:pt x="1344095" y="445325"/>
                      <a:pt x="1337802" y="448893"/>
                    </a:cubicBezTo>
                    <a:cubicBezTo>
                      <a:pt x="1230357" y="509817"/>
                      <a:pt x="1124081" y="572753"/>
                      <a:pt x="1022866" y="643733"/>
                    </a:cubicBezTo>
                    <a:cubicBezTo>
                      <a:pt x="899071" y="730545"/>
                      <a:pt x="786501" y="829619"/>
                      <a:pt x="691060" y="947510"/>
                    </a:cubicBezTo>
                    <a:cubicBezTo>
                      <a:pt x="601978" y="1057614"/>
                      <a:pt x="524704" y="1175245"/>
                      <a:pt x="460600" y="1301634"/>
                    </a:cubicBezTo>
                    <a:cubicBezTo>
                      <a:pt x="411680" y="1398178"/>
                      <a:pt x="371129" y="1498031"/>
                      <a:pt x="338752" y="1601193"/>
                    </a:cubicBezTo>
                    <a:cubicBezTo>
                      <a:pt x="310724" y="1690406"/>
                      <a:pt x="289896" y="1781370"/>
                      <a:pt x="274195" y="1873632"/>
                    </a:cubicBezTo>
                    <a:cubicBezTo>
                      <a:pt x="261478" y="1948375"/>
                      <a:pt x="252719" y="2023638"/>
                      <a:pt x="249410" y="2099225"/>
                    </a:cubicBezTo>
                    <a:cubicBezTo>
                      <a:pt x="246750" y="2159241"/>
                      <a:pt x="242728" y="2219321"/>
                      <a:pt x="245517" y="2279596"/>
                    </a:cubicBezTo>
                    <a:cubicBezTo>
                      <a:pt x="249670" y="2367641"/>
                      <a:pt x="253433" y="2455686"/>
                      <a:pt x="265501" y="2543146"/>
                    </a:cubicBezTo>
                    <a:cubicBezTo>
                      <a:pt x="268810" y="2567282"/>
                      <a:pt x="282435" y="2589407"/>
                      <a:pt x="278996" y="2615295"/>
                    </a:cubicBezTo>
                    <a:cubicBezTo>
                      <a:pt x="278153" y="2621458"/>
                      <a:pt x="284317" y="2628466"/>
                      <a:pt x="287172" y="2635149"/>
                    </a:cubicBezTo>
                    <a:cubicBezTo>
                      <a:pt x="292038" y="2646633"/>
                      <a:pt x="297163" y="2657987"/>
                      <a:pt x="301445" y="2669666"/>
                    </a:cubicBezTo>
                    <a:cubicBezTo>
                      <a:pt x="306831" y="2684394"/>
                      <a:pt x="310140" y="2699446"/>
                      <a:pt x="305728" y="2715342"/>
                    </a:cubicBezTo>
                    <a:cubicBezTo>
                      <a:pt x="301835" y="2729422"/>
                      <a:pt x="304106" y="2742398"/>
                      <a:pt x="316693" y="2751547"/>
                    </a:cubicBezTo>
                    <a:cubicBezTo>
                      <a:pt x="328890" y="2760435"/>
                      <a:pt x="330058" y="2771595"/>
                      <a:pt x="322921" y="2785220"/>
                    </a:cubicBezTo>
                    <a:cubicBezTo>
                      <a:pt x="344267" y="2803127"/>
                      <a:pt x="343943" y="2829923"/>
                      <a:pt x="353091" y="2852762"/>
                    </a:cubicBezTo>
                    <a:cubicBezTo>
                      <a:pt x="354843" y="2857044"/>
                      <a:pt x="353675" y="2862948"/>
                      <a:pt x="352767" y="2867815"/>
                    </a:cubicBezTo>
                    <a:cubicBezTo>
                      <a:pt x="349458" y="2885203"/>
                      <a:pt x="351469" y="2900645"/>
                      <a:pt x="366262" y="2912583"/>
                    </a:cubicBezTo>
                    <a:cubicBezTo>
                      <a:pt x="368209" y="2914140"/>
                      <a:pt x="370090" y="2918033"/>
                      <a:pt x="369507" y="2920109"/>
                    </a:cubicBezTo>
                    <a:cubicBezTo>
                      <a:pt x="364705" y="2936395"/>
                      <a:pt x="371907" y="2950863"/>
                      <a:pt x="376124" y="2965591"/>
                    </a:cubicBezTo>
                    <a:cubicBezTo>
                      <a:pt x="392215" y="3021779"/>
                      <a:pt x="417130" y="3074268"/>
                      <a:pt x="445483" y="3125135"/>
                    </a:cubicBezTo>
                    <a:cubicBezTo>
                      <a:pt x="457097" y="3145963"/>
                      <a:pt x="469554" y="3166336"/>
                      <a:pt x="481492" y="3187033"/>
                    </a:cubicBezTo>
                    <a:cubicBezTo>
                      <a:pt x="485904" y="3194754"/>
                      <a:pt x="491225" y="3198841"/>
                      <a:pt x="501022" y="3199360"/>
                    </a:cubicBezTo>
                    <a:cubicBezTo>
                      <a:pt x="510754" y="3199814"/>
                      <a:pt x="513609" y="3204940"/>
                      <a:pt x="509521" y="3214023"/>
                    </a:cubicBezTo>
                    <a:cubicBezTo>
                      <a:pt x="506082" y="3221744"/>
                      <a:pt x="506147" y="3227713"/>
                      <a:pt x="510494" y="3234267"/>
                    </a:cubicBezTo>
                    <a:cubicBezTo>
                      <a:pt x="525936" y="3257624"/>
                      <a:pt x="541313" y="3281046"/>
                      <a:pt x="556885" y="3304339"/>
                    </a:cubicBezTo>
                    <a:cubicBezTo>
                      <a:pt x="567850" y="3320689"/>
                      <a:pt x="579269" y="3336780"/>
                      <a:pt x="590429" y="3353065"/>
                    </a:cubicBezTo>
                    <a:cubicBezTo>
                      <a:pt x="592765" y="3356504"/>
                      <a:pt x="595879" y="3359748"/>
                      <a:pt x="596982" y="3363576"/>
                    </a:cubicBezTo>
                    <a:cubicBezTo>
                      <a:pt x="606390" y="3396536"/>
                      <a:pt x="630915" y="3420023"/>
                      <a:pt x="649082" y="3447533"/>
                    </a:cubicBezTo>
                    <a:cubicBezTo>
                      <a:pt x="651807" y="3451685"/>
                      <a:pt x="655894" y="3455967"/>
                      <a:pt x="656349" y="3460509"/>
                    </a:cubicBezTo>
                    <a:cubicBezTo>
                      <a:pt x="658814" y="3483478"/>
                      <a:pt x="674515" y="3493858"/>
                      <a:pt x="693331" y="3501969"/>
                    </a:cubicBezTo>
                    <a:cubicBezTo>
                      <a:pt x="697938" y="3503980"/>
                      <a:pt x="705075" y="3505861"/>
                      <a:pt x="706048" y="3509235"/>
                    </a:cubicBezTo>
                    <a:cubicBezTo>
                      <a:pt x="710914" y="3526105"/>
                      <a:pt x="725383" y="3529219"/>
                      <a:pt x="738554" y="3535383"/>
                    </a:cubicBezTo>
                    <a:cubicBezTo>
                      <a:pt x="760678" y="3545764"/>
                      <a:pt x="776380" y="3563347"/>
                      <a:pt x="790135" y="3582811"/>
                    </a:cubicBezTo>
                    <a:cubicBezTo>
                      <a:pt x="784750" y="3588780"/>
                      <a:pt x="779559" y="3587807"/>
                      <a:pt x="775861" y="3583849"/>
                    </a:cubicBezTo>
                    <a:cubicBezTo>
                      <a:pt x="770216" y="3577880"/>
                      <a:pt x="765999" y="3570614"/>
                      <a:pt x="760419" y="3564515"/>
                    </a:cubicBezTo>
                    <a:cubicBezTo>
                      <a:pt x="756591" y="3560362"/>
                      <a:pt x="751530" y="3557378"/>
                      <a:pt x="747313" y="3554069"/>
                    </a:cubicBezTo>
                    <a:cubicBezTo>
                      <a:pt x="741214" y="3559519"/>
                      <a:pt x="744458" y="3563476"/>
                      <a:pt x="746988" y="3566137"/>
                    </a:cubicBezTo>
                    <a:cubicBezTo>
                      <a:pt x="760289" y="3580605"/>
                      <a:pt x="773914" y="3594814"/>
                      <a:pt x="787669" y="3608894"/>
                    </a:cubicBezTo>
                    <a:cubicBezTo>
                      <a:pt x="804344" y="3625893"/>
                      <a:pt x="821473" y="3642502"/>
                      <a:pt x="838147" y="3659566"/>
                    </a:cubicBezTo>
                    <a:cubicBezTo>
                      <a:pt x="847944" y="3669558"/>
                      <a:pt x="847750" y="3669753"/>
                      <a:pt x="871756" y="3675008"/>
                    </a:cubicBezTo>
                    <a:cubicBezTo>
                      <a:pt x="879542" y="3685779"/>
                      <a:pt x="887717" y="3697068"/>
                      <a:pt x="896865" y="3709655"/>
                    </a:cubicBezTo>
                    <a:cubicBezTo>
                      <a:pt x="891740" y="3710564"/>
                      <a:pt x="887977" y="3712575"/>
                      <a:pt x="886160" y="3711407"/>
                    </a:cubicBezTo>
                    <a:cubicBezTo>
                      <a:pt x="875779" y="3704919"/>
                      <a:pt x="864035" y="3700507"/>
                      <a:pt x="855925" y="3690321"/>
                    </a:cubicBezTo>
                    <a:cubicBezTo>
                      <a:pt x="849502" y="3682275"/>
                      <a:pt x="841521" y="3675397"/>
                      <a:pt x="833800" y="3668520"/>
                    </a:cubicBezTo>
                    <a:cubicBezTo>
                      <a:pt x="829194" y="3664497"/>
                      <a:pt x="823873" y="3658918"/>
                      <a:pt x="818553" y="3658528"/>
                    </a:cubicBezTo>
                    <a:cubicBezTo>
                      <a:pt x="799932" y="3657036"/>
                      <a:pt x="790070" y="3643735"/>
                      <a:pt x="777742" y="3632641"/>
                    </a:cubicBezTo>
                    <a:cubicBezTo>
                      <a:pt x="751530" y="3609024"/>
                      <a:pt x="724215" y="3586704"/>
                      <a:pt x="697419" y="3563801"/>
                    </a:cubicBezTo>
                    <a:cubicBezTo>
                      <a:pt x="665108" y="3536226"/>
                      <a:pt x="632797" y="3508522"/>
                      <a:pt x="600421" y="3480947"/>
                    </a:cubicBezTo>
                    <a:cubicBezTo>
                      <a:pt x="596722" y="3477833"/>
                      <a:pt x="592570" y="3475302"/>
                      <a:pt x="587055" y="3471345"/>
                    </a:cubicBezTo>
                    <a:cubicBezTo>
                      <a:pt x="590948" y="3489511"/>
                      <a:pt x="591856" y="3491263"/>
                      <a:pt x="608206" y="3509690"/>
                    </a:cubicBezTo>
                    <a:cubicBezTo>
                      <a:pt x="617679" y="3520395"/>
                      <a:pt x="627541" y="3530776"/>
                      <a:pt x="637079" y="3541157"/>
                    </a:cubicBezTo>
                    <a:cubicBezTo>
                      <a:pt x="630785" y="3549073"/>
                      <a:pt x="626503" y="3543882"/>
                      <a:pt x="622675" y="3541936"/>
                    </a:cubicBezTo>
                    <a:cubicBezTo>
                      <a:pt x="611061" y="3535967"/>
                      <a:pt x="601653" y="3525715"/>
                      <a:pt x="584330" y="3521757"/>
                    </a:cubicBezTo>
                    <a:cubicBezTo>
                      <a:pt x="587185" y="3528246"/>
                      <a:pt x="587769" y="3532398"/>
                      <a:pt x="590169" y="3534669"/>
                    </a:cubicBezTo>
                    <a:cubicBezTo>
                      <a:pt x="600031" y="3543817"/>
                      <a:pt x="610412" y="3552447"/>
                      <a:pt x="620664" y="3561206"/>
                    </a:cubicBezTo>
                    <a:cubicBezTo>
                      <a:pt x="630915" y="3569965"/>
                      <a:pt x="641426" y="3578400"/>
                      <a:pt x="651483" y="3587418"/>
                    </a:cubicBezTo>
                    <a:cubicBezTo>
                      <a:pt x="663486" y="3598123"/>
                      <a:pt x="669649" y="3611943"/>
                      <a:pt x="672180" y="3628683"/>
                    </a:cubicBezTo>
                    <a:cubicBezTo>
                      <a:pt x="668222" y="3631083"/>
                      <a:pt x="665043" y="3633614"/>
                      <a:pt x="661344" y="3635171"/>
                    </a:cubicBezTo>
                    <a:cubicBezTo>
                      <a:pt x="654727" y="3637961"/>
                      <a:pt x="647914" y="3640102"/>
                      <a:pt x="639609" y="3643086"/>
                    </a:cubicBezTo>
                    <a:cubicBezTo>
                      <a:pt x="633770" y="3626347"/>
                      <a:pt x="624621" y="3613241"/>
                      <a:pt x="608142" y="3607596"/>
                    </a:cubicBezTo>
                    <a:cubicBezTo>
                      <a:pt x="611256" y="3597085"/>
                      <a:pt x="617290" y="3597215"/>
                      <a:pt x="622740" y="3601238"/>
                    </a:cubicBezTo>
                    <a:cubicBezTo>
                      <a:pt x="630136" y="3606817"/>
                      <a:pt x="636235" y="3614084"/>
                      <a:pt x="643437" y="3619989"/>
                    </a:cubicBezTo>
                    <a:cubicBezTo>
                      <a:pt x="648498" y="3624141"/>
                      <a:pt x="654467" y="3626152"/>
                      <a:pt x="659268" y="3618951"/>
                    </a:cubicBezTo>
                    <a:cubicBezTo>
                      <a:pt x="639739" y="3591376"/>
                      <a:pt x="604638" y="3564385"/>
                      <a:pt x="574079" y="3554198"/>
                    </a:cubicBezTo>
                    <a:cubicBezTo>
                      <a:pt x="573041" y="3549203"/>
                      <a:pt x="572846" y="3542974"/>
                      <a:pt x="570445" y="3537783"/>
                    </a:cubicBezTo>
                    <a:cubicBezTo>
                      <a:pt x="564606" y="3525067"/>
                      <a:pt x="556366" y="3514686"/>
                      <a:pt x="540340" y="3514556"/>
                    </a:cubicBezTo>
                    <a:cubicBezTo>
                      <a:pt x="537485" y="3514556"/>
                      <a:pt x="534630" y="3512609"/>
                      <a:pt x="530608" y="3511117"/>
                    </a:cubicBezTo>
                    <a:cubicBezTo>
                      <a:pt x="533398" y="3508457"/>
                      <a:pt x="535474" y="3506510"/>
                      <a:pt x="537550" y="3504499"/>
                    </a:cubicBezTo>
                    <a:cubicBezTo>
                      <a:pt x="542287" y="3499892"/>
                      <a:pt x="541119" y="3495351"/>
                      <a:pt x="537226" y="3491004"/>
                    </a:cubicBezTo>
                    <a:cubicBezTo>
                      <a:pt x="532035" y="3485100"/>
                      <a:pt x="525158" y="3482958"/>
                      <a:pt x="517631" y="3483607"/>
                    </a:cubicBezTo>
                    <a:cubicBezTo>
                      <a:pt x="510559" y="3484191"/>
                      <a:pt x="503617" y="3485554"/>
                      <a:pt x="497907" y="3486397"/>
                    </a:cubicBezTo>
                    <a:cubicBezTo>
                      <a:pt x="488629" y="3479714"/>
                      <a:pt x="488759" y="3471020"/>
                      <a:pt x="487851" y="3462910"/>
                    </a:cubicBezTo>
                    <a:cubicBezTo>
                      <a:pt x="487072" y="3455708"/>
                      <a:pt x="487137" y="3448376"/>
                      <a:pt x="486423" y="3441174"/>
                    </a:cubicBezTo>
                    <a:cubicBezTo>
                      <a:pt x="485385" y="3430988"/>
                      <a:pt x="480844" y="3422294"/>
                      <a:pt x="470138" y="3421191"/>
                    </a:cubicBezTo>
                    <a:cubicBezTo>
                      <a:pt x="456837" y="3419764"/>
                      <a:pt x="449960" y="3411848"/>
                      <a:pt x="444380" y="3401402"/>
                    </a:cubicBezTo>
                    <a:cubicBezTo>
                      <a:pt x="439449" y="3392254"/>
                      <a:pt x="434258" y="3383235"/>
                      <a:pt x="429717" y="3373957"/>
                    </a:cubicBezTo>
                    <a:cubicBezTo>
                      <a:pt x="415962" y="3345733"/>
                      <a:pt x="397989" y="3321338"/>
                      <a:pt x="374697" y="3299473"/>
                    </a:cubicBezTo>
                    <a:cubicBezTo>
                      <a:pt x="349912" y="3276115"/>
                      <a:pt x="328372" y="3249060"/>
                      <a:pt x="307220" y="3222134"/>
                    </a:cubicBezTo>
                    <a:cubicBezTo>
                      <a:pt x="200165" y="3085752"/>
                      <a:pt x="124124" y="2933540"/>
                      <a:pt x="75787" y="2767118"/>
                    </a:cubicBezTo>
                    <a:cubicBezTo>
                      <a:pt x="47628" y="2670120"/>
                      <a:pt x="30305" y="2571175"/>
                      <a:pt x="18626" y="2471063"/>
                    </a:cubicBezTo>
                    <a:cubicBezTo>
                      <a:pt x="13500" y="2426813"/>
                      <a:pt x="7466" y="2382629"/>
                      <a:pt x="3119" y="2338315"/>
                    </a:cubicBezTo>
                    <a:cubicBezTo>
                      <a:pt x="-2266" y="2283295"/>
                      <a:pt x="-2006" y="2228470"/>
                      <a:pt x="14668" y="2174813"/>
                    </a:cubicBezTo>
                    <a:cubicBezTo>
                      <a:pt x="16680" y="2168325"/>
                      <a:pt x="16160" y="2160539"/>
                      <a:pt x="14993" y="2153661"/>
                    </a:cubicBezTo>
                    <a:cubicBezTo>
                      <a:pt x="12332" y="2137960"/>
                      <a:pt x="11165" y="2122907"/>
                      <a:pt x="20962" y="2108828"/>
                    </a:cubicBezTo>
                    <a:cubicBezTo>
                      <a:pt x="26152" y="2101302"/>
                      <a:pt x="24595" y="2092997"/>
                      <a:pt x="21611" y="2084951"/>
                    </a:cubicBezTo>
                    <a:cubicBezTo>
                      <a:pt x="17523" y="2073857"/>
                      <a:pt x="18950" y="2063411"/>
                      <a:pt x="21740" y="2051732"/>
                    </a:cubicBezTo>
                    <a:cubicBezTo>
                      <a:pt x="26931" y="2029802"/>
                      <a:pt x="31537" y="2007418"/>
                      <a:pt x="30889" y="1984450"/>
                    </a:cubicBezTo>
                    <a:cubicBezTo>
                      <a:pt x="29461" y="1933582"/>
                      <a:pt x="30824" y="1882715"/>
                      <a:pt x="35171" y="1832042"/>
                    </a:cubicBezTo>
                    <a:cubicBezTo>
                      <a:pt x="41854" y="1753406"/>
                      <a:pt x="53013" y="1675483"/>
                      <a:pt x="70337" y="1598403"/>
                    </a:cubicBezTo>
                    <a:cubicBezTo>
                      <a:pt x="115105" y="1398957"/>
                      <a:pt x="193482" y="1213330"/>
                      <a:pt x="300667" y="1039771"/>
                    </a:cubicBezTo>
                    <a:cubicBezTo>
                      <a:pt x="367365" y="931808"/>
                      <a:pt x="444056" y="831306"/>
                      <a:pt x="529505" y="737358"/>
                    </a:cubicBezTo>
                    <a:cubicBezTo>
                      <a:pt x="681523" y="570287"/>
                      <a:pt x="855146" y="430078"/>
                      <a:pt x="1049402" y="315042"/>
                    </a:cubicBezTo>
                    <a:cubicBezTo>
                      <a:pt x="1097674" y="286494"/>
                      <a:pt x="1146271" y="258855"/>
                      <a:pt x="1198241" y="237314"/>
                    </a:cubicBezTo>
                    <a:cubicBezTo>
                      <a:pt x="1249043" y="216227"/>
                      <a:pt x="1299067" y="193389"/>
                      <a:pt x="1349805" y="172238"/>
                    </a:cubicBezTo>
                    <a:cubicBezTo>
                      <a:pt x="1397882" y="152254"/>
                      <a:pt x="1447776" y="138499"/>
                      <a:pt x="1499682" y="132206"/>
                    </a:cubicBezTo>
                    <a:cubicBezTo>
                      <a:pt x="1507597" y="131232"/>
                      <a:pt x="1516356" y="128832"/>
                      <a:pt x="1522585" y="124225"/>
                    </a:cubicBezTo>
                    <a:cubicBezTo>
                      <a:pt x="1538935" y="112157"/>
                      <a:pt x="1557881" y="107161"/>
                      <a:pt x="1576566" y="100933"/>
                    </a:cubicBezTo>
                    <a:cubicBezTo>
                      <a:pt x="1594214" y="95093"/>
                      <a:pt x="1611473" y="87891"/>
                      <a:pt x="1629250" y="82312"/>
                    </a:cubicBezTo>
                    <a:cubicBezTo>
                      <a:pt x="1645017" y="77316"/>
                      <a:pt x="1660913" y="72125"/>
                      <a:pt x="1677198" y="69789"/>
                    </a:cubicBezTo>
                    <a:cubicBezTo>
                      <a:pt x="1699712" y="66610"/>
                      <a:pt x="1722680" y="66351"/>
                      <a:pt x="1745389" y="64145"/>
                    </a:cubicBezTo>
                    <a:cubicBezTo>
                      <a:pt x="1757716" y="62977"/>
                      <a:pt x="1770303" y="61549"/>
                      <a:pt x="1782047" y="58046"/>
                    </a:cubicBezTo>
                    <a:cubicBezTo>
                      <a:pt x="1798786" y="53050"/>
                      <a:pt x="1814098" y="45653"/>
                      <a:pt x="1832849" y="52271"/>
                    </a:cubicBezTo>
                    <a:cubicBezTo>
                      <a:pt x="1839986" y="54802"/>
                      <a:pt x="1851470" y="50130"/>
                      <a:pt x="1858997" y="45459"/>
                    </a:cubicBezTo>
                    <a:cubicBezTo>
                      <a:pt x="1879369" y="32872"/>
                      <a:pt x="1901105" y="30536"/>
                      <a:pt x="1924462" y="30276"/>
                    </a:cubicBezTo>
                    <a:cubicBezTo>
                      <a:pt x="1991939" y="29628"/>
                      <a:pt x="2058897" y="21193"/>
                      <a:pt x="2125596" y="11720"/>
                    </a:cubicBezTo>
                    <a:cubicBezTo>
                      <a:pt x="2137080" y="10098"/>
                      <a:pt x="2147850" y="9449"/>
                      <a:pt x="2159334" y="11590"/>
                    </a:cubicBezTo>
                    <a:cubicBezTo>
                      <a:pt x="2175814" y="14705"/>
                      <a:pt x="2191710" y="13861"/>
                      <a:pt x="2207542" y="5232"/>
                    </a:cubicBezTo>
                    <a:cubicBezTo>
                      <a:pt x="2215911" y="625"/>
                      <a:pt x="2227460" y="755"/>
                      <a:pt x="2237582" y="431"/>
                    </a:cubicBezTo>
                    <a:cubicBezTo>
                      <a:pt x="2317776" y="-2100"/>
                      <a:pt x="2397061" y="6789"/>
                      <a:pt x="2475957" y="19960"/>
                    </a:cubicBezTo>
                    <a:cubicBezTo>
                      <a:pt x="2495357" y="23204"/>
                      <a:pt x="2514627" y="27357"/>
                      <a:pt x="2534610" y="24891"/>
                    </a:cubicBezTo>
                    <a:cubicBezTo>
                      <a:pt x="2550182" y="22945"/>
                      <a:pt x="2562120" y="31963"/>
                      <a:pt x="2571009" y="41112"/>
                    </a:cubicBezTo>
                    <a:cubicBezTo>
                      <a:pt x="2586905" y="37997"/>
                      <a:pt x="2599881" y="35467"/>
                      <a:pt x="2610716" y="33326"/>
                    </a:cubicBezTo>
                    <a:cubicBezTo>
                      <a:pt x="2615064" y="36181"/>
                      <a:pt x="2617659" y="36959"/>
                      <a:pt x="2618308" y="38516"/>
                    </a:cubicBezTo>
                    <a:cubicBezTo>
                      <a:pt x="2628234" y="63236"/>
                      <a:pt x="2649581" y="70308"/>
                      <a:pt x="2672938" y="73358"/>
                    </a:cubicBezTo>
                    <a:cubicBezTo>
                      <a:pt x="2734771" y="81403"/>
                      <a:pt x="2795435" y="95028"/>
                      <a:pt x="2855905" y="109756"/>
                    </a:cubicBezTo>
                    <a:cubicBezTo>
                      <a:pt x="2926820" y="127015"/>
                      <a:pt x="2994751" y="152124"/>
                      <a:pt x="3059309" y="186252"/>
                    </a:cubicBezTo>
                    <a:cubicBezTo>
                      <a:pt x="3063916" y="188653"/>
                      <a:pt x="3068198" y="192805"/>
                      <a:pt x="3072999" y="193454"/>
                    </a:cubicBezTo>
                    <a:cubicBezTo>
                      <a:pt x="3102520" y="197541"/>
                      <a:pt x="3125618" y="217655"/>
                      <a:pt x="3153906" y="225051"/>
                    </a:cubicBezTo>
                    <a:cubicBezTo>
                      <a:pt x="3168764" y="228879"/>
                      <a:pt x="3180443" y="240753"/>
                      <a:pt x="3196274" y="243672"/>
                    </a:cubicBezTo>
                    <a:cubicBezTo>
                      <a:pt x="3201594" y="244646"/>
                      <a:pt x="3206006" y="250939"/>
                      <a:pt x="3210548" y="255221"/>
                    </a:cubicBezTo>
                    <a:cubicBezTo>
                      <a:pt x="3218075" y="262358"/>
                      <a:pt x="3225017" y="270144"/>
                      <a:pt x="3232803" y="276957"/>
                    </a:cubicBezTo>
                    <a:cubicBezTo>
                      <a:pt x="3253175" y="294669"/>
                      <a:pt x="3262454" y="297200"/>
                      <a:pt x="3288990" y="293956"/>
                    </a:cubicBezTo>
                    <a:cubicBezTo>
                      <a:pt x="3290612" y="295253"/>
                      <a:pt x="3292948" y="296162"/>
                      <a:pt x="3293662" y="297849"/>
                    </a:cubicBezTo>
                    <a:cubicBezTo>
                      <a:pt x="3302032" y="318222"/>
                      <a:pt x="3319096" y="327110"/>
                      <a:pt x="3338884" y="332431"/>
                    </a:cubicBezTo>
                    <a:cubicBezTo>
                      <a:pt x="3353872" y="336453"/>
                      <a:pt x="3368925" y="340022"/>
                      <a:pt x="3385145" y="344109"/>
                    </a:cubicBezTo>
                    <a:cubicBezTo>
                      <a:pt x="3391633" y="362211"/>
                      <a:pt x="3401430" y="377913"/>
                      <a:pt x="3419532" y="385893"/>
                    </a:cubicBezTo>
                    <a:cubicBezTo>
                      <a:pt x="3426929" y="389137"/>
                      <a:pt x="3435039" y="393095"/>
                      <a:pt x="3442695" y="392836"/>
                    </a:cubicBezTo>
                    <a:cubicBezTo>
                      <a:pt x="3462484" y="392252"/>
                      <a:pt x="3479289" y="399324"/>
                      <a:pt x="3495184" y="409640"/>
                    </a:cubicBezTo>
                    <a:cubicBezTo>
                      <a:pt x="3508745" y="418399"/>
                      <a:pt x="3525679" y="423265"/>
                      <a:pt x="3531259" y="441756"/>
                    </a:cubicBezTo>
                    <a:cubicBezTo>
                      <a:pt x="3532362" y="445390"/>
                      <a:pt x="3538979" y="448569"/>
                      <a:pt x="3543651" y="449737"/>
                    </a:cubicBezTo>
                    <a:cubicBezTo>
                      <a:pt x="3551502" y="451748"/>
                      <a:pt x="3556238" y="455446"/>
                      <a:pt x="3558963" y="463232"/>
                    </a:cubicBezTo>
                    <a:cubicBezTo>
                      <a:pt x="3562077" y="472186"/>
                      <a:pt x="3569798" y="475754"/>
                      <a:pt x="3578817" y="475106"/>
                    </a:cubicBezTo>
                    <a:cubicBezTo>
                      <a:pt x="3592312" y="474197"/>
                      <a:pt x="3602628" y="480556"/>
                      <a:pt x="3613010" y="487822"/>
                    </a:cubicBezTo>
                    <a:cubicBezTo>
                      <a:pt x="3682109" y="536224"/>
                      <a:pt x="3744914" y="591893"/>
                      <a:pt x="3804087" y="651843"/>
                    </a:cubicBezTo>
                    <a:cubicBezTo>
                      <a:pt x="3883696" y="732491"/>
                      <a:pt x="3955845" y="819563"/>
                      <a:pt x="4024490" y="909554"/>
                    </a:cubicBezTo>
                    <a:cubicBezTo>
                      <a:pt x="4063484" y="960681"/>
                      <a:pt x="4102478" y="1011872"/>
                      <a:pt x="4141147" y="1063324"/>
                    </a:cubicBezTo>
                    <a:cubicBezTo>
                      <a:pt x="4148998" y="1073769"/>
                      <a:pt x="4156719" y="1082269"/>
                      <a:pt x="4171447" y="1081166"/>
                    </a:cubicBezTo>
                    <a:cubicBezTo>
                      <a:pt x="4180530" y="1080452"/>
                      <a:pt x="4187343" y="1086551"/>
                      <a:pt x="4191301" y="1094142"/>
                    </a:cubicBezTo>
                    <a:cubicBezTo>
                      <a:pt x="4200319" y="1111596"/>
                      <a:pt x="4210311" y="1128854"/>
                      <a:pt x="4216540" y="1147345"/>
                    </a:cubicBezTo>
                    <a:cubicBezTo>
                      <a:pt x="4223093" y="1166875"/>
                      <a:pt x="4227051" y="1187507"/>
                      <a:pt x="4229906" y="1208010"/>
                    </a:cubicBezTo>
                    <a:cubicBezTo>
                      <a:pt x="4236329" y="1253557"/>
                      <a:pt x="4249045" y="1296638"/>
                      <a:pt x="4268899" y="1338487"/>
                    </a:cubicBezTo>
                    <a:cubicBezTo>
                      <a:pt x="4304973" y="1414593"/>
                      <a:pt x="4333132" y="1493879"/>
                      <a:pt x="4351429" y="1576279"/>
                    </a:cubicBezTo>
                    <a:cubicBezTo>
                      <a:pt x="4366222" y="1643107"/>
                      <a:pt x="4381404" y="1709935"/>
                      <a:pt x="4393667" y="1777282"/>
                    </a:cubicBezTo>
                    <a:cubicBezTo>
                      <a:pt x="4401842" y="1822051"/>
                      <a:pt x="4405929" y="1867663"/>
                      <a:pt x="4410342" y="1913015"/>
                    </a:cubicBezTo>
                    <a:cubicBezTo>
                      <a:pt x="4415727" y="1968748"/>
                      <a:pt x="4420723" y="2024482"/>
                      <a:pt x="4423772" y="2080410"/>
                    </a:cubicBezTo>
                    <a:cubicBezTo>
                      <a:pt x="4426692" y="2135300"/>
                      <a:pt x="4427016" y="2190320"/>
                      <a:pt x="4428184" y="2245274"/>
                    </a:cubicBezTo>
                    <a:cubicBezTo>
                      <a:pt x="4428314" y="2251373"/>
                      <a:pt x="4428508" y="2258835"/>
                      <a:pt x="4425329" y="2263312"/>
                    </a:cubicBezTo>
                    <a:cubicBezTo>
                      <a:pt x="4416376" y="2276028"/>
                      <a:pt x="4417284" y="2288356"/>
                      <a:pt x="4422864" y="2301591"/>
                    </a:cubicBezTo>
                    <a:cubicBezTo>
                      <a:pt x="4427081" y="2311648"/>
                      <a:pt x="4427016" y="2321121"/>
                      <a:pt x="4421307" y="2331307"/>
                    </a:cubicBezTo>
                    <a:cubicBezTo>
                      <a:pt x="4417414" y="2338185"/>
                      <a:pt x="4415921" y="2346749"/>
                      <a:pt x="4415078" y="2354795"/>
                    </a:cubicBezTo>
                    <a:cubicBezTo>
                      <a:pt x="4411639" y="2387755"/>
                      <a:pt x="4408914" y="2420844"/>
                      <a:pt x="4405865" y="2453869"/>
                    </a:cubicBezTo>
                    <a:cubicBezTo>
                      <a:pt x="4402167" y="2493317"/>
                      <a:pt x="4393213" y="2531662"/>
                      <a:pt x="4381599" y="2569424"/>
                    </a:cubicBezTo>
                    <a:cubicBezTo>
                      <a:pt x="4373035" y="2597323"/>
                      <a:pt x="4367390" y="2625611"/>
                      <a:pt x="4367000" y="2655003"/>
                    </a:cubicBezTo>
                    <a:cubicBezTo>
                      <a:pt x="4366676" y="2679917"/>
                      <a:pt x="4364795" y="2704767"/>
                      <a:pt x="4363756" y="2729617"/>
                    </a:cubicBezTo>
                    <a:cubicBezTo>
                      <a:pt x="4362394" y="2761992"/>
                      <a:pt x="4354867" y="2793136"/>
                      <a:pt x="4344551" y="2821100"/>
                    </a:cubicBezTo>
                    <a:cubicBezTo>
                      <a:pt x="4344616" y="2832843"/>
                      <a:pt x="4358371" y="2837709"/>
                      <a:pt x="4351688" y="2850167"/>
                    </a:cubicBezTo>
                    <a:cubicBezTo>
                      <a:pt x="4346628" y="2848350"/>
                      <a:pt x="4341437" y="2846469"/>
                      <a:pt x="4335014" y="2844133"/>
                    </a:cubicBezTo>
                    <a:cubicBezTo>
                      <a:pt x="4333002" y="2847572"/>
                      <a:pt x="4330472" y="2850816"/>
                      <a:pt x="4329045" y="2854514"/>
                    </a:cubicBezTo>
                    <a:cubicBezTo>
                      <a:pt x="4300626" y="2927311"/>
                      <a:pt x="4262152" y="2994983"/>
                      <a:pt x="4223158" y="3062395"/>
                    </a:cubicBezTo>
                    <a:cubicBezTo>
                      <a:pt x="4209143" y="3086661"/>
                      <a:pt x="4194739" y="3110667"/>
                      <a:pt x="4180854" y="3134998"/>
                    </a:cubicBezTo>
                    <a:cubicBezTo>
                      <a:pt x="4177286" y="3141226"/>
                      <a:pt x="4175340" y="3148298"/>
                      <a:pt x="4172096" y="3154721"/>
                    </a:cubicBezTo>
                    <a:cubicBezTo>
                      <a:pt x="4169436" y="3160042"/>
                      <a:pt x="4166905" y="3166141"/>
                      <a:pt x="4162558" y="3169774"/>
                    </a:cubicBezTo>
                    <a:cubicBezTo>
                      <a:pt x="4147571" y="3182167"/>
                      <a:pt x="4139525" y="3198971"/>
                      <a:pt x="4131480" y="3215840"/>
                    </a:cubicBezTo>
                    <a:cubicBezTo>
                      <a:pt x="4125640" y="3228038"/>
                      <a:pt x="4119477" y="3239976"/>
                      <a:pt x="4129014" y="3253926"/>
                    </a:cubicBezTo>
                    <a:cubicBezTo>
                      <a:pt x="4134010" y="3261258"/>
                      <a:pt x="4131155" y="3270211"/>
                      <a:pt x="4126548" y="3277478"/>
                    </a:cubicBezTo>
                    <a:cubicBezTo>
                      <a:pt x="4122137" y="3284420"/>
                      <a:pt x="4117011" y="3291038"/>
                      <a:pt x="4111886" y="3297526"/>
                    </a:cubicBezTo>
                    <a:cubicBezTo>
                      <a:pt x="4107149" y="3303560"/>
                      <a:pt x="4101245" y="3305831"/>
                      <a:pt x="4093005" y="3305507"/>
                    </a:cubicBezTo>
                    <a:cubicBezTo>
                      <a:pt x="4074514" y="3304858"/>
                      <a:pt x="4067896" y="3309594"/>
                      <a:pt x="4063224" y="3325166"/>
                    </a:cubicBezTo>
                    <a:cubicBezTo>
                      <a:pt x="4061148" y="3332043"/>
                      <a:pt x="4060369" y="3339375"/>
                      <a:pt x="4059591" y="3346577"/>
                    </a:cubicBezTo>
                    <a:cubicBezTo>
                      <a:pt x="4058812" y="3353779"/>
                      <a:pt x="4059072" y="3361110"/>
                      <a:pt x="4058293" y="3368312"/>
                    </a:cubicBezTo>
                    <a:cubicBezTo>
                      <a:pt x="4057190" y="3378563"/>
                      <a:pt x="4052129" y="3386219"/>
                      <a:pt x="4041229" y="3387452"/>
                    </a:cubicBezTo>
                    <a:cubicBezTo>
                      <a:pt x="4027215" y="3389074"/>
                      <a:pt x="4020337" y="3395627"/>
                      <a:pt x="4015471" y="3409707"/>
                    </a:cubicBezTo>
                    <a:cubicBezTo>
                      <a:pt x="4010670" y="3423526"/>
                      <a:pt x="4003403" y="3438190"/>
                      <a:pt x="3987248" y="3444548"/>
                    </a:cubicBezTo>
                    <a:cubicBezTo>
                      <a:pt x="3972909" y="3450193"/>
                      <a:pt x="3964280" y="3462066"/>
                      <a:pt x="3957856" y="3475367"/>
                    </a:cubicBezTo>
                    <a:cubicBezTo>
                      <a:pt x="3954677" y="3481855"/>
                      <a:pt x="3952925" y="3488668"/>
                      <a:pt x="3945074" y="3491782"/>
                    </a:cubicBezTo>
                    <a:cubicBezTo>
                      <a:pt x="3932877" y="3496518"/>
                      <a:pt x="3933007" y="3507224"/>
                      <a:pt x="3934629" y="3518384"/>
                    </a:cubicBezTo>
                    <a:cubicBezTo>
                      <a:pt x="3927232" y="3519876"/>
                      <a:pt x="3920225" y="3520460"/>
                      <a:pt x="3913801" y="3522861"/>
                    </a:cubicBezTo>
                    <a:cubicBezTo>
                      <a:pt x="3910298" y="3524158"/>
                      <a:pt x="3907313" y="3528051"/>
                      <a:pt x="3905107" y="3531425"/>
                    </a:cubicBezTo>
                    <a:cubicBezTo>
                      <a:pt x="3902966" y="3534734"/>
                      <a:pt x="3899852" y="3539665"/>
                      <a:pt x="3900955" y="3542455"/>
                    </a:cubicBezTo>
                    <a:cubicBezTo>
                      <a:pt x="3908157" y="3561400"/>
                      <a:pt x="3896154" y="3574182"/>
                      <a:pt x="3883891" y="3581838"/>
                    </a:cubicBezTo>
                    <a:cubicBezTo>
                      <a:pt x="3861247" y="3595917"/>
                      <a:pt x="3848141" y="3615771"/>
                      <a:pt x="3837825" y="3638869"/>
                    </a:cubicBezTo>
                    <a:cubicBezTo>
                      <a:pt x="3829909" y="3656647"/>
                      <a:pt x="3817971" y="3670596"/>
                      <a:pt x="3799026" y="3676955"/>
                    </a:cubicBezTo>
                    <a:cubicBezTo>
                      <a:pt x="3789618" y="3680134"/>
                      <a:pt x="3783389" y="3686622"/>
                      <a:pt x="3777615" y="3694148"/>
                    </a:cubicBezTo>
                    <a:cubicBezTo>
                      <a:pt x="3769959" y="3704010"/>
                      <a:pt x="3762173" y="3713743"/>
                      <a:pt x="3753998" y="3723086"/>
                    </a:cubicBezTo>
                    <a:cubicBezTo>
                      <a:pt x="3748548" y="3729314"/>
                      <a:pt x="3742968" y="3736127"/>
                      <a:pt x="3736025" y="3740215"/>
                    </a:cubicBezTo>
                    <a:cubicBezTo>
                      <a:pt x="3700016" y="3761625"/>
                      <a:pt x="3670300" y="3790887"/>
                      <a:pt x="3639806" y="3818786"/>
                    </a:cubicBezTo>
                    <a:cubicBezTo>
                      <a:pt x="3593026" y="3861673"/>
                      <a:pt x="3543911" y="3901186"/>
                      <a:pt x="3490772" y="3935963"/>
                    </a:cubicBezTo>
                    <a:cubicBezTo>
                      <a:pt x="3441333" y="3968339"/>
                      <a:pt x="3393320" y="4002986"/>
                      <a:pt x="3344334" y="4036140"/>
                    </a:cubicBezTo>
                    <a:cubicBezTo>
                      <a:pt x="3329996" y="4045807"/>
                      <a:pt x="3317214" y="4059303"/>
                      <a:pt x="3297814" y="4059303"/>
                    </a:cubicBezTo>
                    <a:cubicBezTo>
                      <a:pt x="3295868" y="4059303"/>
                      <a:pt x="3293402" y="4060082"/>
                      <a:pt x="3292040" y="4061379"/>
                    </a:cubicBezTo>
                    <a:cubicBezTo>
                      <a:pt x="3274392" y="4078248"/>
                      <a:pt x="3249607" y="4081882"/>
                      <a:pt x="3229948" y="4095572"/>
                    </a:cubicBezTo>
                    <a:cubicBezTo>
                      <a:pt x="3196534" y="4118734"/>
                      <a:pt x="3158513" y="4133398"/>
                      <a:pt x="3121076" y="4148775"/>
                    </a:cubicBezTo>
                    <a:cubicBezTo>
                      <a:pt x="3070209" y="4169666"/>
                      <a:pt x="3018498" y="4188547"/>
                      <a:pt x="2970551" y="4215863"/>
                    </a:cubicBezTo>
                    <a:cubicBezTo>
                      <a:pt x="2957380" y="4223389"/>
                      <a:pt x="2942976" y="4224687"/>
                      <a:pt x="2928637" y="4226438"/>
                    </a:cubicBezTo>
                    <a:cubicBezTo>
                      <a:pt x="2912806" y="4228320"/>
                      <a:pt x="2897883" y="4231694"/>
                      <a:pt x="2886529" y="4243891"/>
                    </a:cubicBezTo>
                    <a:cubicBezTo>
                      <a:pt x="2879846" y="4251093"/>
                      <a:pt x="2871217" y="4254078"/>
                      <a:pt x="2862004" y="4256414"/>
                    </a:cubicBezTo>
                    <a:cubicBezTo>
                      <a:pt x="2777527" y="4277760"/>
                      <a:pt x="2693311" y="4300403"/>
                      <a:pt x="2608446" y="4320127"/>
                    </a:cubicBezTo>
                    <a:cubicBezTo>
                      <a:pt x="2551998" y="4333234"/>
                      <a:pt x="2494513" y="4341474"/>
                      <a:pt x="2436704" y="4346729"/>
                    </a:cubicBezTo>
                    <a:cubicBezTo>
                      <a:pt x="2427231" y="4346794"/>
                      <a:pt x="2417953" y="4346080"/>
                      <a:pt x="2403355" y="4346080"/>
                    </a:cubicBezTo>
                    <a:close/>
                    <a:moveTo>
                      <a:pt x="2434238" y="4264524"/>
                    </a:moveTo>
                    <a:cubicBezTo>
                      <a:pt x="2437547" y="4263356"/>
                      <a:pt x="2441116" y="4260761"/>
                      <a:pt x="2444230" y="4261215"/>
                    </a:cubicBezTo>
                    <a:cubicBezTo>
                      <a:pt x="2452600" y="4262448"/>
                      <a:pt x="2459218" y="4271531"/>
                      <a:pt x="2471870" y="4266925"/>
                    </a:cubicBezTo>
                    <a:cubicBezTo>
                      <a:pt x="2465252" y="4261474"/>
                      <a:pt x="2460256" y="4257063"/>
                      <a:pt x="2455000" y="4253040"/>
                    </a:cubicBezTo>
                    <a:cubicBezTo>
                      <a:pt x="2449096" y="4248563"/>
                      <a:pt x="2446371" y="4238766"/>
                      <a:pt x="2434368" y="4241426"/>
                    </a:cubicBezTo>
                    <a:cubicBezTo>
                      <a:pt x="2434368" y="4249017"/>
                      <a:pt x="2434368" y="4256738"/>
                      <a:pt x="2434303" y="4264394"/>
                    </a:cubicBezTo>
                    <a:cubicBezTo>
                      <a:pt x="2432551" y="4263421"/>
                      <a:pt x="2430929" y="4262123"/>
                      <a:pt x="2429112" y="4261669"/>
                    </a:cubicBezTo>
                    <a:cubicBezTo>
                      <a:pt x="2428204" y="4261474"/>
                      <a:pt x="2426907" y="4262837"/>
                      <a:pt x="2425739" y="4263551"/>
                    </a:cubicBezTo>
                    <a:cubicBezTo>
                      <a:pt x="2426712" y="4263486"/>
                      <a:pt x="2427750" y="4263291"/>
                      <a:pt x="2428723" y="4263421"/>
                    </a:cubicBezTo>
                    <a:cubicBezTo>
                      <a:pt x="2430540" y="4263745"/>
                      <a:pt x="2432421" y="4264135"/>
                      <a:pt x="2434238" y="4264524"/>
                    </a:cubicBezTo>
                    <a:close/>
                    <a:moveTo>
                      <a:pt x="2809774" y="4252326"/>
                    </a:moveTo>
                    <a:cubicBezTo>
                      <a:pt x="2806205" y="4239479"/>
                      <a:pt x="2801274" y="4235003"/>
                      <a:pt x="2793488" y="4235003"/>
                    </a:cubicBezTo>
                    <a:cubicBezTo>
                      <a:pt x="2785443" y="4235003"/>
                      <a:pt x="2777138" y="4235522"/>
                      <a:pt x="2771753" y="4243308"/>
                    </a:cubicBezTo>
                    <a:cubicBezTo>
                      <a:pt x="2769028" y="4247200"/>
                      <a:pt x="2772013" y="4255246"/>
                      <a:pt x="2776814" y="4255116"/>
                    </a:cubicBezTo>
                    <a:cubicBezTo>
                      <a:pt x="2786741" y="4254727"/>
                      <a:pt x="2796668" y="4253494"/>
                      <a:pt x="2809774" y="4252326"/>
                    </a:cubicBezTo>
                    <a:close/>
                    <a:moveTo>
                      <a:pt x="2851558" y="4231953"/>
                    </a:moveTo>
                    <a:cubicBezTo>
                      <a:pt x="2850065" y="4225984"/>
                      <a:pt x="2846043" y="4223454"/>
                      <a:pt x="2840398" y="4225335"/>
                    </a:cubicBezTo>
                    <a:cubicBezTo>
                      <a:pt x="2831639" y="4228190"/>
                      <a:pt x="2825216" y="4233381"/>
                      <a:pt x="2824502" y="4244346"/>
                    </a:cubicBezTo>
                    <a:cubicBezTo>
                      <a:pt x="2840528" y="4241815"/>
                      <a:pt x="2840528" y="4241815"/>
                      <a:pt x="2851558" y="4231953"/>
                    </a:cubicBezTo>
                    <a:close/>
                    <a:moveTo>
                      <a:pt x="2658080" y="4262577"/>
                    </a:moveTo>
                    <a:cubicBezTo>
                      <a:pt x="2655096" y="4269195"/>
                      <a:pt x="2652500" y="4273218"/>
                      <a:pt x="2651397" y="4277630"/>
                    </a:cubicBezTo>
                    <a:cubicBezTo>
                      <a:pt x="2650035" y="4283080"/>
                      <a:pt x="2652695" y="4288141"/>
                      <a:pt x="2658145" y="4288984"/>
                    </a:cubicBezTo>
                    <a:cubicBezTo>
                      <a:pt x="2662557" y="4289633"/>
                      <a:pt x="2668331" y="4288725"/>
                      <a:pt x="2671770" y="4286194"/>
                    </a:cubicBezTo>
                    <a:cubicBezTo>
                      <a:pt x="2676961" y="4282367"/>
                      <a:pt x="2673522" y="4276981"/>
                      <a:pt x="2670408" y="4273218"/>
                    </a:cubicBezTo>
                    <a:cubicBezTo>
                      <a:pt x="2667488" y="4269715"/>
                      <a:pt x="2663465" y="4267119"/>
                      <a:pt x="2658080" y="4262577"/>
                    </a:cubicBezTo>
                    <a:close/>
                    <a:moveTo>
                      <a:pt x="2723741" y="4197760"/>
                    </a:moveTo>
                    <a:cubicBezTo>
                      <a:pt x="2746125" y="4194906"/>
                      <a:pt x="2747682" y="4194127"/>
                      <a:pt x="2756571" y="4182059"/>
                    </a:cubicBezTo>
                    <a:cubicBezTo>
                      <a:pt x="2737885" y="4186147"/>
                      <a:pt x="2737885" y="4186147"/>
                      <a:pt x="2723741" y="4197760"/>
                    </a:cubicBezTo>
                    <a:close/>
                    <a:moveTo>
                      <a:pt x="2698566" y="4270428"/>
                    </a:moveTo>
                    <a:cubicBezTo>
                      <a:pt x="2707715" y="4274061"/>
                      <a:pt x="2715760" y="4276008"/>
                      <a:pt x="2722313" y="4266860"/>
                    </a:cubicBezTo>
                    <a:cubicBezTo>
                      <a:pt x="2722702" y="4266341"/>
                      <a:pt x="2722248" y="4264783"/>
                      <a:pt x="2721664" y="4264199"/>
                    </a:cubicBezTo>
                    <a:cubicBezTo>
                      <a:pt x="2716474" y="4258879"/>
                      <a:pt x="2712062" y="4260047"/>
                      <a:pt x="2698566" y="4270428"/>
                    </a:cubicBezTo>
                    <a:close/>
                    <a:moveTo>
                      <a:pt x="2188531" y="4274321"/>
                    </a:moveTo>
                    <a:cubicBezTo>
                      <a:pt x="2191451" y="4272634"/>
                      <a:pt x="2194500" y="4271337"/>
                      <a:pt x="2194370" y="4270817"/>
                    </a:cubicBezTo>
                    <a:cubicBezTo>
                      <a:pt x="2193527" y="4267379"/>
                      <a:pt x="2192035" y="4264135"/>
                      <a:pt x="2190737" y="4260826"/>
                    </a:cubicBezTo>
                    <a:cubicBezTo>
                      <a:pt x="2188596" y="4261994"/>
                      <a:pt x="2184509" y="4263486"/>
                      <a:pt x="2184638" y="4264199"/>
                    </a:cubicBezTo>
                    <a:cubicBezTo>
                      <a:pt x="2185352" y="4267638"/>
                      <a:pt x="2187104" y="4270882"/>
                      <a:pt x="2188531" y="4274321"/>
                    </a:cubicBezTo>
                    <a:close/>
                    <a:moveTo>
                      <a:pt x="2217209" y="4255700"/>
                    </a:moveTo>
                    <a:cubicBezTo>
                      <a:pt x="2215327" y="4259528"/>
                      <a:pt x="2213770" y="4261994"/>
                      <a:pt x="2212926" y="4264718"/>
                    </a:cubicBezTo>
                    <a:cubicBezTo>
                      <a:pt x="2211759" y="4268611"/>
                      <a:pt x="2216170" y="4273024"/>
                      <a:pt x="2219999" y="4271272"/>
                    </a:cubicBezTo>
                    <a:cubicBezTo>
                      <a:pt x="2222140" y="4270298"/>
                      <a:pt x="2224540" y="4267184"/>
                      <a:pt x="2224605" y="4264913"/>
                    </a:cubicBezTo>
                    <a:cubicBezTo>
                      <a:pt x="2224735" y="4263032"/>
                      <a:pt x="2221686" y="4260955"/>
                      <a:pt x="2217209" y="4255700"/>
                    </a:cubicBezTo>
                    <a:close/>
                    <a:moveTo>
                      <a:pt x="2908848" y="4211321"/>
                    </a:moveTo>
                    <a:cubicBezTo>
                      <a:pt x="2910146" y="4212294"/>
                      <a:pt x="2911379" y="4213267"/>
                      <a:pt x="2912676" y="4214241"/>
                    </a:cubicBezTo>
                    <a:cubicBezTo>
                      <a:pt x="2913195" y="4213462"/>
                      <a:pt x="2914038" y="4212748"/>
                      <a:pt x="2914168" y="4211905"/>
                    </a:cubicBezTo>
                    <a:cubicBezTo>
                      <a:pt x="2914233" y="4211061"/>
                      <a:pt x="2913585" y="4210153"/>
                      <a:pt x="2913260" y="4209245"/>
                    </a:cubicBezTo>
                    <a:cubicBezTo>
                      <a:pt x="2911768" y="4209958"/>
                      <a:pt x="2910276" y="4210672"/>
                      <a:pt x="2908848" y="4211321"/>
                    </a:cubicBezTo>
                    <a:close/>
                    <a:moveTo>
                      <a:pt x="2828070" y="4164087"/>
                    </a:moveTo>
                    <a:cubicBezTo>
                      <a:pt x="2827551" y="4162465"/>
                      <a:pt x="2827097" y="4160843"/>
                      <a:pt x="2826578" y="4159221"/>
                    </a:cubicBezTo>
                    <a:cubicBezTo>
                      <a:pt x="2825021" y="4159870"/>
                      <a:pt x="2822815" y="4160194"/>
                      <a:pt x="2822101" y="4161362"/>
                    </a:cubicBezTo>
                    <a:cubicBezTo>
                      <a:pt x="2821517" y="4162270"/>
                      <a:pt x="2822815" y="4164347"/>
                      <a:pt x="2823269" y="4165904"/>
                    </a:cubicBezTo>
                    <a:cubicBezTo>
                      <a:pt x="2824891" y="4165320"/>
                      <a:pt x="2826513" y="4164671"/>
                      <a:pt x="2828070" y="416408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0" name="任意多边形: 形状 9"/>
              <p:cNvSpPr/>
              <p:nvPr/>
            </p:nvSpPr>
            <p:spPr>
              <a:xfrm>
                <a:off x="2404807" y="4190681"/>
                <a:ext cx="90575" cy="51892"/>
              </a:xfrm>
              <a:custGeom>
                <a:avLst/>
                <a:gdLst>
                  <a:gd name="connsiteX0" fmla="*/ 0 w 90575"/>
                  <a:gd name="connsiteY0" fmla="*/ 10189 h 51892"/>
                  <a:gd name="connsiteX1" fmla="*/ 10381 w 90575"/>
                  <a:gd name="connsiteY1" fmla="*/ 1431 h 51892"/>
                  <a:gd name="connsiteX2" fmla="*/ 25499 w 90575"/>
                  <a:gd name="connsiteY2" fmla="*/ 782 h 51892"/>
                  <a:gd name="connsiteX3" fmla="*/ 90575 w 90575"/>
                  <a:gd name="connsiteY3" fmla="*/ 33806 h 51892"/>
                  <a:gd name="connsiteX4" fmla="*/ 41135 w 90575"/>
                  <a:gd name="connsiteY4" fmla="*/ 44772 h 51892"/>
                  <a:gd name="connsiteX5" fmla="*/ 0 w 90575"/>
                  <a:gd name="connsiteY5" fmla="*/ 10189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75" h="51892">
                    <a:moveTo>
                      <a:pt x="0" y="10189"/>
                    </a:moveTo>
                    <a:cubicBezTo>
                      <a:pt x="4671" y="6102"/>
                      <a:pt x="7137" y="2339"/>
                      <a:pt x="10381" y="1431"/>
                    </a:cubicBezTo>
                    <a:cubicBezTo>
                      <a:pt x="15118" y="68"/>
                      <a:pt x="20957" y="-646"/>
                      <a:pt x="25499" y="782"/>
                    </a:cubicBezTo>
                    <a:cubicBezTo>
                      <a:pt x="48921" y="8243"/>
                      <a:pt x="72992" y="14731"/>
                      <a:pt x="90575" y="33806"/>
                    </a:cubicBezTo>
                    <a:cubicBezTo>
                      <a:pt x="76496" y="52882"/>
                      <a:pt x="57550" y="57424"/>
                      <a:pt x="41135" y="44772"/>
                    </a:cubicBezTo>
                    <a:cubicBezTo>
                      <a:pt x="27445" y="34326"/>
                      <a:pt x="14663" y="22647"/>
                      <a:pt x="0" y="10189"/>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1" name="任意多边形: 形状 10"/>
              <p:cNvSpPr/>
              <p:nvPr/>
            </p:nvSpPr>
            <p:spPr>
              <a:xfrm>
                <a:off x="2503362" y="4246782"/>
                <a:ext cx="59756" cy="34931"/>
              </a:xfrm>
              <a:custGeom>
                <a:avLst/>
                <a:gdLst>
                  <a:gd name="connsiteX0" fmla="*/ 22384 w 59756"/>
                  <a:gd name="connsiteY0" fmla="*/ 34931 h 34931"/>
                  <a:gd name="connsiteX1" fmla="*/ 0 w 59756"/>
                  <a:gd name="connsiteY1" fmla="*/ 16375 h 34931"/>
                  <a:gd name="connsiteX2" fmla="*/ 59756 w 59756"/>
                  <a:gd name="connsiteY2" fmla="*/ 16764 h 34931"/>
                  <a:gd name="connsiteX3" fmla="*/ 49116 w 59756"/>
                  <a:gd name="connsiteY3" fmla="*/ 21955 h 34931"/>
                  <a:gd name="connsiteX4" fmla="*/ 34712 w 59756"/>
                  <a:gd name="connsiteY4" fmla="*/ 26172 h 34931"/>
                  <a:gd name="connsiteX5" fmla="*/ 22384 w 59756"/>
                  <a:gd name="connsiteY5" fmla="*/ 34931 h 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56" h="34931">
                    <a:moveTo>
                      <a:pt x="22384" y="34931"/>
                    </a:moveTo>
                    <a:cubicBezTo>
                      <a:pt x="13560" y="27599"/>
                      <a:pt x="6748" y="22020"/>
                      <a:pt x="0" y="16375"/>
                    </a:cubicBezTo>
                    <a:cubicBezTo>
                      <a:pt x="18751" y="-5555"/>
                      <a:pt x="28094" y="-5490"/>
                      <a:pt x="59756" y="16764"/>
                    </a:cubicBezTo>
                    <a:cubicBezTo>
                      <a:pt x="55539" y="18841"/>
                      <a:pt x="52425" y="20787"/>
                      <a:pt x="49116" y="21955"/>
                    </a:cubicBezTo>
                    <a:cubicBezTo>
                      <a:pt x="44379" y="23577"/>
                      <a:pt x="39254" y="24161"/>
                      <a:pt x="34712" y="26172"/>
                    </a:cubicBezTo>
                    <a:cubicBezTo>
                      <a:pt x="31143" y="27664"/>
                      <a:pt x="28159" y="30649"/>
                      <a:pt x="22384" y="3493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2" name="任意多边形: 形状 11"/>
              <p:cNvSpPr/>
              <p:nvPr/>
            </p:nvSpPr>
            <p:spPr>
              <a:xfrm>
                <a:off x="2549104" y="1022639"/>
                <a:ext cx="67445" cy="57874"/>
              </a:xfrm>
              <a:custGeom>
                <a:avLst/>
                <a:gdLst>
                  <a:gd name="connsiteX0" fmla="*/ 64298 w 67445"/>
                  <a:gd name="connsiteY0" fmla="*/ 0 h 57874"/>
                  <a:gd name="connsiteX1" fmla="*/ 63844 w 67445"/>
                  <a:gd name="connsiteY1" fmla="*/ 13171 h 57874"/>
                  <a:gd name="connsiteX2" fmla="*/ 29262 w 67445"/>
                  <a:gd name="connsiteY2" fmla="*/ 38734 h 57874"/>
                  <a:gd name="connsiteX3" fmla="*/ 0 w 67445"/>
                  <a:gd name="connsiteY3" fmla="*/ 57875 h 57874"/>
                  <a:gd name="connsiteX4" fmla="*/ 64298 w 67445"/>
                  <a:gd name="connsiteY4" fmla="*/ 0 h 5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5" h="57874">
                    <a:moveTo>
                      <a:pt x="64298" y="0"/>
                    </a:moveTo>
                    <a:cubicBezTo>
                      <a:pt x="68969" y="4542"/>
                      <a:pt x="68126" y="9732"/>
                      <a:pt x="63844" y="13171"/>
                    </a:cubicBezTo>
                    <a:cubicBezTo>
                      <a:pt x="52684" y="22125"/>
                      <a:pt x="41005" y="30494"/>
                      <a:pt x="29262" y="38734"/>
                    </a:cubicBezTo>
                    <a:cubicBezTo>
                      <a:pt x="20308" y="45028"/>
                      <a:pt x="10965" y="50738"/>
                      <a:pt x="0" y="57875"/>
                    </a:cubicBezTo>
                    <a:cubicBezTo>
                      <a:pt x="6099" y="35231"/>
                      <a:pt x="27056" y="17064"/>
                      <a:pt x="6429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3" name="任意多边形: 形状 12"/>
              <p:cNvSpPr/>
              <p:nvPr/>
            </p:nvSpPr>
            <p:spPr>
              <a:xfrm>
                <a:off x="2356899" y="4148261"/>
                <a:ext cx="46934" cy="26820"/>
              </a:xfrm>
              <a:custGeom>
                <a:avLst/>
                <a:gdLst>
                  <a:gd name="connsiteX0" fmla="*/ 25 w 46934"/>
                  <a:gd name="connsiteY0" fmla="*/ 6673 h 26820"/>
                  <a:gd name="connsiteX1" fmla="*/ 46934 w 46934"/>
                  <a:gd name="connsiteY1" fmla="*/ 17898 h 26820"/>
                  <a:gd name="connsiteX2" fmla="*/ 13261 w 46934"/>
                  <a:gd name="connsiteY2" fmla="*/ 24840 h 26820"/>
                  <a:gd name="connsiteX3" fmla="*/ 25 w 46934"/>
                  <a:gd name="connsiteY3" fmla="*/ 6673 h 26820"/>
                </a:gdLst>
                <a:ahLst/>
                <a:cxnLst>
                  <a:cxn ang="0">
                    <a:pos x="connsiteX0" y="connsiteY0"/>
                  </a:cxn>
                  <a:cxn ang="0">
                    <a:pos x="connsiteX1" y="connsiteY1"/>
                  </a:cxn>
                  <a:cxn ang="0">
                    <a:pos x="connsiteX2" y="connsiteY2"/>
                  </a:cxn>
                  <a:cxn ang="0">
                    <a:pos x="connsiteX3" y="connsiteY3"/>
                  </a:cxn>
                </a:cxnLst>
                <a:rect l="l" t="t" r="r" b="b"/>
                <a:pathLst>
                  <a:path w="46934" h="26820">
                    <a:moveTo>
                      <a:pt x="25" y="6673"/>
                    </a:moveTo>
                    <a:cubicBezTo>
                      <a:pt x="22085" y="-4292"/>
                      <a:pt x="30065" y="-2540"/>
                      <a:pt x="46934" y="17898"/>
                    </a:cubicBezTo>
                    <a:cubicBezTo>
                      <a:pt x="36878" y="26722"/>
                      <a:pt x="25394" y="28928"/>
                      <a:pt x="13261" y="24840"/>
                    </a:cubicBezTo>
                    <a:cubicBezTo>
                      <a:pt x="5345" y="22180"/>
                      <a:pt x="-429" y="16276"/>
                      <a:pt x="25" y="667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4" name="任意多边形: 形状 13"/>
              <p:cNvSpPr/>
              <p:nvPr/>
            </p:nvSpPr>
            <p:spPr>
              <a:xfrm>
                <a:off x="2294016" y="4085381"/>
                <a:ext cx="39226" cy="27569"/>
              </a:xfrm>
              <a:custGeom>
                <a:avLst/>
                <a:gdLst>
                  <a:gd name="connsiteX0" fmla="*/ 39227 w 39226"/>
                  <a:gd name="connsiteY0" fmla="*/ 18102 h 27569"/>
                  <a:gd name="connsiteX1" fmla="*/ 11392 w 39226"/>
                  <a:gd name="connsiteY1" fmla="*/ 26407 h 27569"/>
                  <a:gd name="connsiteX2" fmla="*/ 3477 w 39226"/>
                  <a:gd name="connsiteY2" fmla="*/ 0 h 27569"/>
                  <a:gd name="connsiteX3" fmla="*/ 39227 w 39226"/>
                  <a:gd name="connsiteY3" fmla="*/ 18102 h 27569"/>
                </a:gdLst>
                <a:ahLst/>
                <a:cxnLst>
                  <a:cxn ang="0">
                    <a:pos x="connsiteX0" y="connsiteY0"/>
                  </a:cxn>
                  <a:cxn ang="0">
                    <a:pos x="connsiteX1" y="connsiteY1"/>
                  </a:cxn>
                  <a:cxn ang="0">
                    <a:pos x="connsiteX2" y="connsiteY2"/>
                  </a:cxn>
                  <a:cxn ang="0">
                    <a:pos x="connsiteX3" y="connsiteY3"/>
                  </a:cxn>
                </a:cxnLst>
                <a:rect l="l" t="t" r="r" b="b"/>
                <a:pathLst>
                  <a:path w="39226" h="27569">
                    <a:moveTo>
                      <a:pt x="39227" y="18102"/>
                    </a:moveTo>
                    <a:cubicBezTo>
                      <a:pt x="29170" y="26991"/>
                      <a:pt x="20995" y="29262"/>
                      <a:pt x="11392" y="26407"/>
                    </a:cubicBezTo>
                    <a:cubicBezTo>
                      <a:pt x="-676" y="22774"/>
                      <a:pt x="-2882" y="16545"/>
                      <a:pt x="3477" y="0"/>
                    </a:cubicBezTo>
                    <a:cubicBezTo>
                      <a:pt x="16972" y="714"/>
                      <a:pt x="27224" y="7851"/>
                      <a:pt x="39227" y="18102"/>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5" name="任意多边形: 形状 14"/>
              <p:cNvSpPr/>
              <p:nvPr/>
            </p:nvSpPr>
            <p:spPr>
              <a:xfrm>
                <a:off x="3817153" y="4720444"/>
                <a:ext cx="65206" cy="15783"/>
              </a:xfrm>
              <a:custGeom>
                <a:avLst/>
                <a:gdLst>
                  <a:gd name="connsiteX0" fmla="*/ 0 w 65206"/>
                  <a:gd name="connsiteY0" fmla="*/ 714 h 15783"/>
                  <a:gd name="connsiteX1" fmla="*/ 65206 w 65206"/>
                  <a:gd name="connsiteY1" fmla="*/ 4866 h 15783"/>
                  <a:gd name="connsiteX2" fmla="*/ 0 w 65206"/>
                  <a:gd name="connsiteY2" fmla="*/ 14015 h 15783"/>
                  <a:gd name="connsiteX3" fmla="*/ 649 w 65206"/>
                  <a:gd name="connsiteY3" fmla="*/ 0 h 15783"/>
                  <a:gd name="connsiteX4" fmla="*/ 0 w 65206"/>
                  <a:gd name="connsiteY4" fmla="*/ 714 h 1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06" h="15783">
                    <a:moveTo>
                      <a:pt x="0" y="714"/>
                    </a:moveTo>
                    <a:cubicBezTo>
                      <a:pt x="21087" y="2076"/>
                      <a:pt x="42238" y="3374"/>
                      <a:pt x="65206" y="4866"/>
                    </a:cubicBezTo>
                    <a:cubicBezTo>
                      <a:pt x="42757" y="16610"/>
                      <a:pt x="36334" y="17453"/>
                      <a:pt x="0" y="14015"/>
                    </a:cubicBezTo>
                    <a:cubicBezTo>
                      <a:pt x="195" y="9408"/>
                      <a:pt x="389" y="4736"/>
                      <a:pt x="649" y="0"/>
                    </a:cubicBezTo>
                    <a:lnTo>
                      <a:pt x="0" y="714"/>
                    </a:ln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6" name="任意多边形: 形状 15"/>
              <p:cNvSpPr/>
              <p:nvPr/>
            </p:nvSpPr>
            <p:spPr>
              <a:xfrm>
                <a:off x="2892069" y="4370287"/>
                <a:ext cx="64103" cy="25813"/>
              </a:xfrm>
              <a:custGeom>
                <a:avLst/>
                <a:gdLst>
                  <a:gd name="connsiteX0" fmla="*/ 64103 w 64103"/>
                  <a:gd name="connsiteY0" fmla="*/ 25813 h 25813"/>
                  <a:gd name="connsiteX1" fmla="*/ 38864 w 64103"/>
                  <a:gd name="connsiteY1" fmla="*/ 19844 h 25813"/>
                  <a:gd name="connsiteX2" fmla="*/ 0 w 64103"/>
                  <a:gd name="connsiteY2" fmla="*/ 185 h 25813"/>
                  <a:gd name="connsiteX3" fmla="*/ 64103 w 64103"/>
                  <a:gd name="connsiteY3" fmla="*/ 25813 h 25813"/>
                </a:gdLst>
                <a:ahLst/>
                <a:cxnLst>
                  <a:cxn ang="0">
                    <a:pos x="connsiteX0" y="connsiteY0"/>
                  </a:cxn>
                  <a:cxn ang="0">
                    <a:pos x="connsiteX1" y="connsiteY1"/>
                  </a:cxn>
                  <a:cxn ang="0">
                    <a:pos x="connsiteX2" y="connsiteY2"/>
                  </a:cxn>
                  <a:cxn ang="0">
                    <a:pos x="connsiteX3" y="connsiteY3"/>
                  </a:cxn>
                </a:cxnLst>
                <a:rect l="l" t="t" r="r" b="b"/>
                <a:pathLst>
                  <a:path w="64103" h="25813">
                    <a:moveTo>
                      <a:pt x="64103" y="25813"/>
                    </a:moveTo>
                    <a:cubicBezTo>
                      <a:pt x="52100" y="23023"/>
                      <a:pt x="45352" y="21985"/>
                      <a:pt x="38864" y="19844"/>
                    </a:cubicBezTo>
                    <a:cubicBezTo>
                      <a:pt x="25239" y="15432"/>
                      <a:pt x="11614" y="10695"/>
                      <a:pt x="0" y="185"/>
                    </a:cubicBezTo>
                    <a:cubicBezTo>
                      <a:pt x="16869" y="-1307"/>
                      <a:pt x="36334" y="6154"/>
                      <a:pt x="64103" y="2581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8" name="任意多边形: 形状 17"/>
              <p:cNvSpPr/>
              <p:nvPr/>
            </p:nvSpPr>
            <p:spPr>
              <a:xfrm>
                <a:off x="2485455" y="4103937"/>
                <a:ext cx="32765" cy="31067"/>
              </a:xfrm>
              <a:custGeom>
                <a:avLst/>
                <a:gdLst>
                  <a:gd name="connsiteX0" fmla="*/ 0 w 32765"/>
                  <a:gd name="connsiteY0" fmla="*/ 0 h 31067"/>
                  <a:gd name="connsiteX1" fmla="*/ 32765 w 32765"/>
                  <a:gd name="connsiteY1" fmla="*/ 27380 h 31067"/>
                  <a:gd name="connsiteX2" fmla="*/ 20697 w 32765"/>
                  <a:gd name="connsiteY2" fmla="*/ 30884 h 31067"/>
                  <a:gd name="connsiteX3" fmla="*/ 5190 w 32765"/>
                  <a:gd name="connsiteY3" fmla="*/ 22190 h 31067"/>
                  <a:gd name="connsiteX4" fmla="*/ 2725 w 32765"/>
                  <a:gd name="connsiteY4" fmla="*/ 16675 h 31067"/>
                  <a:gd name="connsiteX5" fmla="*/ 0 w 32765"/>
                  <a:gd name="connsiteY5" fmla="*/ 0 h 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5" h="31067">
                    <a:moveTo>
                      <a:pt x="0" y="0"/>
                    </a:moveTo>
                    <a:cubicBezTo>
                      <a:pt x="15572" y="7007"/>
                      <a:pt x="24525" y="14404"/>
                      <a:pt x="32765" y="27380"/>
                    </a:cubicBezTo>
                    <a:cubicBezTo>
                      <a:pt x="27250" y="29132"/>
                      <a:pt x="23422" y="31792"/>
                      <a:pt x="20697" y="30884"/>
                    </a:cubicBezTo>
                    <a:cubicBezTo>
                      <a:pt x="15182" y="29067"/>
                      <a:pt x="10122" y="25499"/>
                      <a:pt x="5190" y="22190"/>
                    </a:cubicBezTo>
                    <a:cubicBezTo>
                      <a:pt x="3763" y="21216"/>
                      <a:pt x="3179" y="18621"/>
                      <a:pt x="2725" y="16675"/>
                    </a:cubicBezTo>
                    <a:cubicBezTo>
                      <a:pt x="1881" y="12847"/>
                      <a:pt x="1362" y="8954"/>
                      <a:pt x="0"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19" name="任意多边形: 形状 18"/>
              <p:cNvSpPr/>
              <p:nvPr/>
            </p:nvSpPr>
            <p:spPr>
              <a:xfrm>
                <a:off x="4766632" y="937183"/>
                <a:ext cx="32569" cy="14765"/>
              </a:xfrm>
              <a:custGeom>
                <a:avLst/>
                <a:gdLst>
                  <a:gd name="connsiteX0" fmla="*/ 0 w 32569"/>
                  <a:gd name="connsiteY0" fmla="*/ 9544 h 14765"/>
                  <a:gd name="connsiteX1" fmla="*/ 23098 w 32569"/>
                  <a:gd name="connsiteY1" fmla="*/ 525 h 14765"/>
                  <a:gd name="connsiteX2" fmla="*/ 32052 w 32569"/>
                  <a:gd name="connsiteY2" fmla="*/ 7273 h 14765"/>
                  <a:gd name="connsiteX3" fmla="*/ 21541 w 32569"/>
                  <a:gd name="connsiteY3" fmla="*/ 14605 h 14765"/>
                  <a:gd name="connsiteX4" fmla="*/ 0 w 32569"/>
                  <a:gd name="connsiteY4" fmla="*/ 9544 h 1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9" h="14765">
                    <a:moveTo>
                      <a:pt x="0" y="9544"/>
                    </a:moveTo>
                    <a:cubicBezTo>
                      <a:pt x="6942" y="-513"/>
                      <a:pt x="15118" y="-708"/>
                      <a:pt x="23098" y="525"/>
                    </a:cubicBezTo>
                    <a:cubicBezTo>
                      <a:pt x="26407" y="1044"/>
                      <a:pt x="30040" y="4288"/>
                      <a:pt x="32052" y="7273"/>
                    </a:cubicBezTo>
                    <a:cubicBezTo>
                      <a:pt x="34452" y="10906"/>
                      <a:pt x="28094" y="15707"/>
                      <a:pt x="21541" y="14605"/>
                    </a:cubicBezTo>
                    <a:cubicBezTo>
                      <a:pt x="14728" y="13502"/>
                      <a:pt x="8110" y="11490"/>
                      <a:pt x="0" y="954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0" name="任意多边形: 形状 19"/>
              <p:cNvSpPr/>
              <p:nvPr/>
            </p:nvSpPr>
            <p:spPr>
              <a:xfrm>
                <a:off x="2248312" y="4038213"/>
                <a:ext cx="29953" cy="18234"/>
              </a:xfrm>
              <a:custGeom>
                <a:avLst/>
                <a:gdLst>
                  <a:gd name="connsiteX0" fmla="*/ 27705 w 29953"/>
                  <a:gd name="connsiteY0" fmla="*/ 0 h 18234"/>
                  <a:gd name="connsiteX1" fmla="*/ 21800 w 29953"/>
                  <a:gd name="connsiteY1" fmla="*/ 15961 h 18234"/>
                  <a:gd name="connsiteX2" fmla="*/ 0 w 29953"/>
                  <a:gd name="connsiteY2" fmla="*/ 8889 h 18234"/>
                  <a:gd name="connsiteX3" fmla="*/ 3179 w 29953"/>
                  <a:gd name="connsiteY3" fmla="*/ 4541 h 18234"/>
                  <a:gd name="connsiteX4" fmla="*/ 27705 w 29953"/>
                  <a:gd name="connsiteY4" fmla="*/ 0 h 1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3" h="18234">
                    <a:moveTo>
                      <a:pt x="27705" y="0"/>
                    </a:moveTo>
                    <a:cubicBezTo>
                      <a:pt x="32830" y="10900"/>
                      <a:pt x="28483" y="14014"/>
                      <a:pt x="21800" y="15961"/>
                    </a:cubicBezTo>
                    <a:cubicBezTo>
                      <a:pt x="8889" y="19724"/>
                      <a:pt x="8759" y="19724"/>
                      <a:pt x="0" y="8889"/>
                    </a:cubicBezTo>
                    <a:cubicBezTo>
                      <a:pt x="1038" y="7396"/>
                      <a:pt x="1817" y="4801"/>
                      <a:pt x="3179" y="4541"/>
                    </a:cubicBezTo>
                    <a:cubicBezTo>
                      <a:pt x="10900" y="2790"/>
                      <a:pt x="18816" y="1557"/>
                      <a:pt x="27705"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1" name="任意多边形: 形状 20"/>
              <p:cNvSpPr/>
              <p:nvPr/>
            </p:nvSpPr>
            <p:spPr>
              <a:xfrm>
                <a:off x="5674522" y="4933452"/>
                <a:ext cx="30156" cy="15115"/>
              </a:xfrm>
              <a:custGeom>
                <a:avLst/>
                <a:gdLst>
                  <a:gd name="connsiteX0" fmla="*/ 0 w 30156"/>
                  <a:gd name="connsiteY0" fmla="*/ 9796 h 15115"/>
                  <a:gd name="connsiteX1" fmla="*/ 19205 w 30156"/>
                  <a:gd name="connsiteY1" fmla="*/ 1037 h 15115"/>
                  <a:gd name="connsiteX2" fmla="*/ 30105 w 30156"/>
                  <a:gd name="connsiteY2" fmla="*/ 13689 h 15115"/>
                  <a:gd name="connsiteX3" fmla="*/ 0 w 30156"/>
                  <a:gd name="connsiteY3" fmla="*/ 9796 h 15115"/>
                </a:gdLst>
                <a:ahLst/>
                <a:cxnLst>
                  <a:cxn ang="0">
                    <a:pos x="connsiteX0" y="connsiteY0"/>
                  </a:cxn>
                  <a:cxn ang="0">
                    <a:pos x="connsiteX1" y="connsiteY1"/>
                  </a:cxn>
                  <a:cxn ang="0">
                    <a:pos x="connsiteX2" y="connsiteY2"/>
                  </a:cxn>
                  <a:cxn ang="0">
                    <a:pos x="connsiteX3" y="connsiteY3"/>
                  </a:cxn>
                </a:cxnLst>
                <a:rect l="l" t="t" r="r" b="b"/>
                <a:pathLst>
                  <a:path w="30156" h="15115">
                    <a:moveTo>
                      <a:pt x="0" y="9796"/>
                    </a:moveTo>
                    <a:cubicBezTo>
                      <a:pt x="5190" y="129"/>
                      <a:pt x="11679" y="-1429"/>
                      <a:pt x="19205" y="1037"/>
                    </a:cubicBezTo>
                    <a:cubicBezTo>
                      <a:pt x="25109" y="2984"/>
                      <a:pt x="30754" y="5773"/>
                      <a:pt x="30105" y="13689"/>
                    </a:cubicBezTo>
                    <a:cubicBezTo>
                      <a:pt x="16155" y="15960"/>
                      <a:pt x="16091" y="16089"/>
                      <a:pt x="0" y="9796"/>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2" name="任意多边形: 形状 21"/>
              <p:cNvSpPr/>
              <p:nvPr/>
            </p:nvSpPr>
            <p:spPr>
              <a:xfrm>
                <a:off x="4377655" y="4329222"/>
                <a:ext cx="38420" cy="15426"/>
              </a:xfrm>
              <a:custGeom>
                <a:avLst/>
                <a:gdLst>
                  <a:gd name="connsiteX0" fmla="*/ 38421 w 38420"/>
                  <a:gd name="connsiteY0" fmla="*/ 3488 h 15426"/>
                  <a:gd name="connsiteX1" fmla="*/ 2347 w 38420"/>
                  <a:gd name="connsiteY1" fmla="*/ 15426 h 15426"/>
                  <a:gd name="connsiteX2" fmla="*/ 5007 w 38420"/>
                  <a:gd name="connsiteY2" fmla="*/ 5629 h 15426"/>
                  <a:gd name="connsiteX3" fmla="*/ 38421 w 38420"/>
                  <a:gd name="connsiteY3" fmla="*/ 3488 h 15426"/>
                </a:gdLst>
                <a:ahLst/>
                <a:cxnLst>
                  <a:cxn ang="0">
                    <a:pos x="connsiteX0" y="connsiteY0"/>
                  </a:cxn>
                  <a:cxn ang="0">
                    <a:pos x="connsiteX1" y="connsiteY1"/>
                  </a:cxn>
                  <a:cxn ang="0">
                    <a:pos x="connsiteX2" y="connsiteY2"/>
                  </a:cxn>
                  <a:cxn ang="0">
                    <a:pos x="connsiteX3" y="connsiteY3"/>
                  </a:cxn>
                </a:cxnLst>
                <a:rect l="l" t="t" r="r" b="b"/>
                <a:pathLst>
                  <a:path w="38420" h="15426">
                    <a:moveTo>
                      <a:pt x="38421" y="3488"/>
                    </a:moveTo>
                    <a:cubicBezTo>
                      <a:pt x="26353" y="7511"/>
                      <a:pt x="14220" y="11469"/>
                      <a:pt x="2347" y="15426"/>
                    </a:cubicBezTo>
                    <a:cubicBezTo>
                      <a:pt x="-3103" y="9263"/>
                      <a:pt x="2282" y="7186"/>
                      <a:pt x="5007" y="5629"/>
                    </a:cubicBezTo>
                    <a:cubicBezTo>
                      <a:pt x="14804" y="50"/>
                      <a:pt x="25445" y="-2611"/>
                      <a:pt x="38421" y="348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3" name="任意多边形: 形状 22"/>
              <p:cNvSpPr/>
              <p:nvPr/>
            </p:nvSpPr>
            <p:spPr>
              <a:xfrm>
                <a:off x="2719873" y="4270679"/>
                <a:ext cx="20388" cy="16548"/>
              </a:xfrm>
              <a:custGeom>
                <a:avLst/>
                <a:gdLst>
                  <a:gd name="connsiteX0" fmla="*/ 20373 w 20388"/>
                  <a:gd name="connsiteY0" fmla="*/ 16549 h 16548"/>
                  <a:gd name="connsiteX1" fmla="*/ 0 w 20388"/>
                  <a:gd name="connsiteY1" fmla="*/ 2470 h 16548"/>
                  <a:gd name="connsiteX2" fmla="*/ 20373 w 20388"/>
                  <a:gd name="connsiteY2" fmla="*/ 16549 h 16548"/>
                </a:gdLst>
                <a:ahLst/>
                <a:cxnLst>
                  <a:cxn ang="0">
                    <a:pos x="connsiteX0" y="connsiteY0"/>
                  </a:cxn>
                  <a:cxn ang="0">
                    <a:pos x="connsiteX1" y="connsiteY1"/>
                  </a:cxn>
                  <a:cxn ang="0">
                    <a:pos x="connsiteX2" y="connsiteY2"/>
                  </a:cxn>
                </a:cxnLst>
                <a:rect l="l" t="t" r="r" b="b"/>
                <a:pathLst>
                  <a:path w="20388" h="16548">
                    <a:moveTo>
                      <a:pt x="20373" y="16549"/>
                    </a:moveTo>
                    <a:cubicBezTo>
                      <a:pt x="11030" y="15511"/>
                      <a:pt x="3633" y="12072"/>
                      <a:pt x="0" y="2470"/>
                    </a:cubicBezTo>
                    <a:cubicBezTo>
                      <a:pt x="19205" y="-2332"/>
                      <a:pt x="20567" y="-1358"/>
                      <a:pt x="20373" y="16549"/>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4" name="任意多边形: 形状 23"/>
              <p:cNvSpPr/>
              <p:nvPr/>
            </p:nvSpPr>
            <p:spPr>
              <a:xfrm>
                <a:off x="2501740" y="1106661"/>
                <a:ext cx="15613" cy="12152"/>
              </a:xfrm>
              <a:custGeom>
                <a:avLst/>
                <a:gdLst>
                  <a:gd name="connsiteX0" fmla="*/ 0 w 15613"/>
                  <a:gd name="connsiteY0" fmla="*/ 10057 h 12152"/>
                  <a:gd name="connsiteX1" fmla="*/ 4153 w 15613"/>
                  <a:gd name="connsiteY1" fmla="*/ 3049 h 12152"/>
                  <a:gd name="connsiteX2" fmla="*/ 14728 w 15613"/>
                  <a:gd name="connsiteY2" fmla="*/ 0 h 12152"/>
                  <a:gd name="connsiteX3" fmla="*/ 15377 w 15613"/>
                  <a:gd name="connsiteY3" fmla="*/ 5255 h 12152"/>
                  <a:gd name="connsiteX4" fmla="*/ 2985 w 15613"/>
                  <a:gd name="connsiteY4" fmla="*/ 12133 h 12152"/>
                  <a:gd name="connsiteX5" fmla="*/ 0 w 15613"/>
                  <a:gd name="connsiteY5" fmla="*/ 10057 h 1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3" h="12152">
                    <a:moveTo>
                      <a:pt x="0" y="10057"/>
                    </a:moveTo>
                    <a:cubicBezTo>
                      <a:pt x="1298" y="7656"/>
                      <a:pt x="2076" y="4282"/>
                      <a:pt x="4153" y="3049"/>
                    </a:cubicBezTo>
                    <a:cubicBezTo>
                      <a:pt x="7202" y="1233"/>
                      <a:pt x="11160" y="908"/>
                      <a:pt x="14728" y="0"/>
                    </a:cubicBezTo>
                    <a:cubicBezTo>
                      <a:pt x="14988" y="1817"/>
                      <a:pt x="16091" y="4801"/>
                      <a:pt x="15377" y="5255"/>
                    </a:cubicBezTo>
                    <a:cubicBezTo>
                      <a:pt x="11484" y="7916"/>
                      <a:pt x="7267" y="10057"/>
                      <a:pt x="2985" y="12133"/>
                    </a:cubicBezTo>
                    <a:cubicBezTo>
                      <a:pt x="2660" y="12327"/>
                      <a:pt x="1492" y="11030"/>
                      <a:pt x="0" y="1005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5" name="任意多边形: 形状 24"/>
              <p:cNvSpPr/>
              <p:nvPr/>
            </p:nvSpPr>
            <p:spPr>
              <a:xfrm>
                <a:off x="1980336" y="3401594"/>
                <a:ext cx="17533" cy="24912"/>
              </a:xfrm>
              <a:custGeom>
                <a:avLst/>
                <a:gdLst>
                  <a:gd name="connsiteX0" fmla="*/ 12213 w 17533"/>
                  <a:gd name="connsiteY0" fmla="*/ 24913 h 24912"/>
                  <a:gd name="connsiteX1" fmla="*/ 469 w 17533"/>
                  <a:gd name="connsiteY1" fmla="*/ 9536 h 24912"/>
                  <a:gd name="connsiteX2" fmla="*/ 2026 w 17533"/>
                  <a:gd name="connsiteY2" fmla="*/ 1556 h 24912"/>
                  <a:gd name="connsiteX3" fmla="*/ 11240 w 17533"/>
                  <a:gd name="connsiteY3" fmla="*/ 4800 h 24912"/>
                  <a:gd name="connsiteX4" fmla="*/ 17533 w 17533"/>
                  <a:gd name="connsiteY4" fmla="*/ 20955 h 24912"/>
                  <a:gd name="connsiteX5" fmla="*/ 12213 w 17533"/>
                  <a:gd name="connsiteY5" fmla="*/ 24913 h 2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3" h="24912">
                    <a:moveTo>
                      <a:pt x="12213" y="24913"/>
                    </a:moveTo>
                    <a:cubicBezTo>
                      <a:pt x="8190" y="19852"/>
                      <a:pt x="3778" y="15051"/>
                      <a:pt x="469" y="9536"/>
                    </a:cubicBezTo>
                    <a:cubicBezTo>
                      <a:pt x="-634" y="7719"/>
                      <a:pt x="339" y="3113"/>
                      <a:pt x="2026" y="1556"/>
                    </a:cubicBezTo>
                    <a:cubicBezTo>
                      <a:pt x="6114" y="-2143"/>
                      <a:pt x="9553" y="1491"/>
                      <a:pt x="11240" y="4800"/>
                    </a:cubicBezTo>
                    <a:cubicBezTo>
                      <a:pt x="13900" y="9925"/>
                      <a:pt x="15522" y="15570"/>
                      <a:pt x="17533" y="20955"/>
                    </a:cubicBezTo>
                    <a:cubicBezTo>
                      <a:pt x="15716" y="22317"/>
                      <a:pt x="13964" y="23615"/>
                      <a:pt x="12213" y="2491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6" name="任意多边形: 形状 25"/>
              <p:cNvSpPr/>
              <p:nvPr/>
            </p:nvSpPr>
            <p:spPr>
              <a:xfrm>
                <a:off x="2017593" y="3485679"/>
                <a:ext cx="20502" cy="30753"/>
              </a:xfrm>
              <a:custGeom>
                <a:avLst/>
                <a:gdLst>
                  <a:gd name="connsiteX0" fmla="*/ 20503 w 20502"/>
                  <a:gd name="connsiteY0" fmla="*/ 29975 h 30753"/>
                  <a:gd name="connsiteX1" fmla="*/ 0 w 20502"/>
                  <a:gd name="connsiteY1" fmla="*/ 0 h 30753"/>
                  <a:gd name="connsiteX2" fmla="*/ 11354 w 20502"/>
                  <a:gd name="connsiteY2" fmla="*/ 4736 h 30753"/>
                  <a:gd name="connsiteX3" fmla="*/ 19854 w 20502"/>
                  <a:gd name="connsiteY3" fmla="*/ 30754 h 30753"/>
                  <a:gd name="connsiteX4" fmla="*/ 20503 w 20502"/>
                  <a:gd name="connsiteY4" fmla="*/ 29975 h 30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2" h="30753">
                    <a:moveTo>
                      <a:pt x="20503" y="29975"/>
                    </a:moveTo>
                    <a:cubicBezTo>
                      <a:pt x="8824" y="24850"/>
                      <a:pt x="7786" y="13106"/>
                      <a:pt x="0" y="0"/>
                    </a:cubicBezTo>
                    <a:cubicBezTo>
                      <a:pt x="6877" y="2725"/>
                      <a:pt x="10705" y="3114"/>
                      <a:pt x="11354" y="4736"/>
                    </a:cubicBezTo>
                    <a:cubicBezTo>
                      <a:pt x="14598" y="13236"/>
                      <a:pt x="17064" y="22060"/>
                      <a:pt x="19854" y="30754"/>
                    </a:cubicBezTo>
                    <a:lnTo>
                      <a:pt x="20503" y="29975"/>
                    </a:ln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7" name="任意多边形: 形状 26"/>
              <p:cNvSpPr/>
              <p:nvPr/>
            </p:nvSpPr>
            <p:spPr>
              <a:xfrm>
                <a:off x="2037382" y="3515655"/>
                <a:ext cx="21216" cy="24590"/>
              </a:xfrm>
              <a:custGeom>
                <a:avLst/>
                <a:gdLst>
                  <a:gd name="connsiteX0" fmla="*/ 0 w 21216"/>
                  <a:gd name="connsiteY0" fmla="*/ 714 h 24590"/>
                  <a:gd name="connsiteX1" fmla="*/ 21216 w 21216"/>
                  <a:gd name="connsiteY1" fmla="*/ 24590 h 24590"/>
                  <a:gd name="connsiteX2" fmla="*/ 6423 w 21216"/>
                  <a:gd name="connsiteY2" fmla="*/ 22060 h 24590"/>
                  <a:gd name="connsiteX3" fmla="*/ 714 w 21216"/>
                  <a:gd name="connsiteY3" fmla="*/ 0 h 24590"/>
                  <a:gd name="connsiteX4" fmla="*/ 0 w 21216"/>
                  <a:gd name="connsiteY4" fmla="*/ 714 h 2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6" h="24590">
                    <a:moveTo>
                      <a:pt x="0" y="714"/>
                    </a:moveTo>
                    <a:cubicBezTo>
                      <a:pt x="5709" y="7137"/>
                      <a:pt x="11419" y="13560"/>
                      <a:pt x="21216" y="24590"/>
                    </a:cubicBezTo>
                    <a:cubicBezTo>
                      <a:pt x="12198" y="23228"/>
                      <a:pt x="8110" y="23811"/>
                      <a:pt x="6423" y="22060"/>
                    </a:cubicBezTo>
                    <a:cubicBezTo>
                      <a:pt x="584" y="16026"/>
                      <a:pt x="-973" y="8305"/>
                      <a:pt x="714" y="0"/>
                    </a:cubicBezTo>
                    <a:cubicBezTo>
                      <a:pt x="714" y="0"/>
                      <a:pt x="0" y="714"/>
                      <a:pt x="0" y="71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28" name="任意多边形: 形状 27"/>
              <p:cNvSpPr/>
              <p:nvPr/>
            </p:nvSpPr>
            <p:spPr>
              <a:xfrm>
                <a:off x="2338671" y="4120782"/>
                <a:ext cx="21042" cy="11823"/>
              </a:xfrm>
              <a:custGeom>
                <a:avLst/>
                <a:gdLst>
                  <a:gd name="connsiteX0" fmla="*/ 21043 w 21042"/>
                  <a:gd name="connsiteY0" fmla="*/ 1777 h 11823"/>
                  <a:gd name="connsiteX1" fmla="*/ 18772 w 21042"/>
                  <a:gd name="connsiteY1" fmla="*/ 6448 h 11823"/>
                  <a:gd name="connsiteX2" fmla="*/ 540 w 21042"/>
                  <a:gd name="connsiteY2" fmla="*/ 8719 h 11823"/>
                  <a:gd name="connsiteX3" fmla="*/ 86 w 21042"/>
                  <a:gd name="connsiteY3" fmla="*/ 6059 h 11823"/>
                  <a:gd name="connsiteX4" fmla="*/ 21043 w 21042"/>
                  <a:gd name="connsiteY4" fmla="*/ 1777 h 11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2" h="11823">
                    <a:moveTo>
                      <a:pt x="21043" y="1777"/>
                    </a:moveTo>
                    <a:cubicBezTo>
                      <a:pt x="19615" y="4761"/>
                      <a:pt x="19421" y="6059"/>
                      <a:pt x="18772" y="6448"/>
                    </a:cubicBezTo>
                    <a:cubicBezTo>
                      <a:pt x="13062" y="9951"/>
                      <a:pt x="7418" y="15272"/>
                      <a:pt x="540" y="8719"/>
                    </a:cubicBezTo>
                    <a:cubicBezTo>
                      <a:pt x="21" y="8200"/>
                      <a:pt x="-109" y="6902"/>
                      <a:pt x="86" y="6059"/>
                    </a:cubicBezTo>
                    <a:cubicBezTo>
                      <a:pt x="1384" y="-624"/>
                      <a:pt x="4173" y="-1338"/>
                      <a:pt x="21043" y="177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0" name="任意多边形: 形状 29"/>
              <p:cNvSpPr/>
              <p:nvPr/>
            </p:nvSpPr>
            <p:spPr>
              <a:xfrm>
                <a:off x="2537812" y="4150192"/>
                <a:ext cx="18688" cy="13787"/>
              </a:xfrm>
              <a:custGeom>
                <a:avLst/>
                <a:gdLst>
                  <a:gd name="connsiteX0" fmla="*/ 18689 w 18688"/>
                  <a:gd name="connsiteY0" fmla="*/ 6883 h 13787"/>
                  <a:gd name="connsiteX1" fmla="*/ 5388 w 18688"/>
                  <a:gd name="connsiteY1" fmla="*/ 13761 h 13787"/>
                  <a:gd name="connsiteX2" fmla="*/ 3 w 18688"/>
                  <a:gd name="connsiteY2" fmla="*/ 8441 h 13787"/>
                  <a:gd name="connsiteX3" fmla="*/ 10319 w 18688"/>
                  <a:gd name="connsiteY3" fmla="*/ 71 h 13787"/>
                  <a:gd name="connsiteX4" fmla="*/ 18689 w 18688"/>
                  <a:gd name="connsiteY4" fmla="*/ 6883 h 13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8" h="13787">
                    <a:moveTo>
                      <a:pt x="18689" y="6883"/>
                    </a:moveTo>
                    <a:cubicBezTo>
                      <a:pt x="13109" y="9933"/>
                      <a:pt x="9476" y="12658"/>
                      <a:pt x="5388" y="13761"/>
                    </a:cubicBezTo>
                    <a:cubicBezTo>
                      <a:pt x="4091" y="14150"/>
                      <a:pt x="-127" y="10192"/>
                      <a:pt x="3" y="8441"/>
                    </a:cubicBezTo>
                    <a:cubicBezTo>
                      <a:pt x="327" y="2536"/>
                      <a:pt x="4674" y="-513"/>
                      <a:pt x="10319" y="71"/>
                    </a:cubicBezTo>
                    <a:cubicBezTo>
                      <a:pt x="12525" y="266"/>
                      <a:pt x="14472" y="3250"/>
                      <a:pt x="18689" y="688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1" name="任意多边形: 形状 30"/>
              <p:cNvSpPr/>
              <p:nvPr/>
            </p:nvSpPr>
            <p:spPr>
              <a:xfrm>
                <a:off x="4602871" y="871287"/>
                <a:ext cx="23876" cy="9911"/>
              </a:xfrm>
              <a:custGeom>
                <a:avLst/>
                <a:gdLst>
                  <a:gd name="connsiteX0" fmla="*/ 23876 w 23876"/>
                  <a:gd name="connsiteY0" fmla="*/ 9261 h 9911"/>
                  <a:gd name="connsiteX1" fmla="*/ 0 w 23876"/>
                  <a:gd name="connsiteY1" fmla="*/ 1864 h 9911"/>
                  <a:gd name="connsiteX2" fmla="*/ 23876 w 23876"/>
                  <a:gd name="connsiteY2" fmla="*/ 9261 h 9911"/>
                </a:gdLst>
                <a:ahLst/>
                <a:cxnLst>
                  <a:cxn ang="0">
                    <a:pos x="connsiteX0" y="connsiteY0"/>
                  </a:cxn>
                  <a:cxn ang="0">
                    <a:pos x="connsiteX1" y="connsiteY1"/>
                  </a:cxn>
                  <a:cxn ang="0">
                    <a:pos x="connsiteX2" y="connsiteY2"/>
                  </a:cxn>
                </a:cxnLst>
                <a:rect l="l" t="t" r="r" b="b"/>
                <a:pathLst>
                  <a:path w="23876" h="9911">
                    <a:moveTo>
                      <a:pt x="23876" y="9261"/>
                    </a:moveTo>
                    <a:cubicBezTo>
                      <a:pt x="9278" y="10948"/>
                      <a:pt x="3179" y="9650"/>
                      <a:pt x="0" y="1864"/>
                    </a:cubicBezTo>
                    <a:cubicBezTo>
                      <a:pt x="9148" y="-3391"/>
                      <a:pt x="13236" y="3551"/>
                      <a:pt x="23876" y="926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2" name="任意多边形: 形状 31"/>
              <p:cNvSpPr/>
              <p:nvPr/>
            </p:nvSpPr>
            <p:spPr>
              <a:xfrm>
                <a:off x="5561731" y="1950513"/>
                <a:ext cx="8731" cy="22773"/>
              </a:xfrm>
              <a:custGeom>
                <a:avLst/>
                <a:gdLst>
                  <a:gd name="connsiteX0" fmla="*/ 2557 w 8731"/>
                  <a:gd name="connsiteY0" fmla="*/ 22773 h 22773"/>
                  <a:gd name="connsiteX1" fmla="*/ 92 w 8731"/>
                  <a:gd name="connsiteY1" fmla="*/ 5580 h 22773"/>
                  <a:gd name="connsiteX2" fmla="*/ 5217 w 8731"/>
                  <a:gd name="connsiteY2" fmla="*/ 0 h 22773"/>
                  <a:gd name="connsiteX3" fmla="*/ 8721 w 8731"/>
                  <a:gd name="connsiteY3" fmla="*/ 7202 h 22773"/>
                  <a:gd name="connsiteX4" fmla="*/ 2557 w 8731"/>
                  <a:gd name="connsiteY4" fmla="*/ 22773 h 2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 h="22773">
                    <a:moveTo>
                      <a:pt x="2557" y="22773"/>
                    </a:moveTo>
                    <a:cubicBezTo>
                      <a:pt x="935" y="12782"/>
                      <a:pt x="-363" y="9083"/>
                      <a:pt x="92" y="5580"/>
                    </a:cubicBezTo>
                    <a:cubicBezTo>
                      <a:pt x="351" y="3568"/>
                      <a:pt x="3401" y="1881"/>
                      <a:pt x="5217" y="0"/>
                    </a:cubicBezTo>
                    <a:cubicBezTo>
                      <a:pt x="6450" y="2401"/>
                      <a:pt x="8916" y="4931"/>
                      <a:pt x="8721" y="7202"/>
                    </a:cubicBezTo>
                    <a:cubicBezTo>
                      <a:pt x="8396" y="10511"/>
                      <a:pt x="6256" y="13755"/>
                      <a:pt x="2557" y="2277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3" name="任意多边形: 形状 32"/>
              <p:cNvSpPr/>
              <p:nvPr/>
            </p:nvSpPr>
            <p:spPr>
              <a:xfrm>
                <a:off x="3943737" y="4680142"/>
                <a:ext cx="20632" cy="8038"/>
              </a:xfrm>
              <a:custGeom>
                <a:avLst/>
                <a:gdLst>
                  <a:gd name="connsiteX0" fmla="*/ 0 w 20632"/>
                  <a:gd name="connsiteY0" fmla="*/ 7017 h 8038"/>
                  <a:gd name="connsiteX1" fmla="*/ 20632 w 20632"/>
                  <a:gd name="connsiteY1" fmla="*/ 1891 h 8038"/>
                  <a:gd name="connsiteX2" fmla="*/ 0 w 20632"/>
                  <a:gd name="connsiteY2" fmla="*/ 7017 h 8038"/>
                </a:gdLst>
                <a:ahLst/>
                <a:cxnLst>
                  <a:cxn ang="0">
                    <a:pos x="connsiteX0" y="connsiteY0"/>
                  </a:cxn>
                  <a:cxn ang="0">
                    <a:pos x="connsiteX1" y="connsiteY1"/>
                  </a:cxn>
                  <a:cxn ang="0">
                    <a:pos x="connsiteX2" y="connsiteY2"/>
                  </a:cxn>
                </a:cxnLst>
                <a:rect l="l" t="t" r="r" b="b"/>
                <a:pathLst>
                  <a:path w="20632" h="8038">
                    <a:moveTo>
                      <a:pt x="0" y="7017"/>
                    </a:moveTo>
                    <a:cubicBezTo>
                      <a:pt x="5775" y="-898"/>
                      <a:pt x="12652" y="-1353"/>
                      <a:pt x="20632" y="1891"/>
                    </a:cubicBezTo>
                    <a:cubicBezTo>
                      <a:pt x="13431" y="8834"/>
                      <a:pt x="13431" y="8834"/>
                      <a:pt x="0" y="701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4" name="任意多边形: 形状 33"/>
              <p:cNvSpPr/>
              <p:nvPr/>
            </p:nvSpPr>
            <p:spPr>
              <a:xfrm>
                <a:off x="2609690" y="4202668"/>
                <a:ext cx="15779" cy="12578"/>
              </a:xfrm>
              <a:custGeom>
                <a:avLst/>
                <a:gdLst>
                  <a:gd name="connsiteX0" fmla="*/ 15780 w 15779"/>
                  <a:gd name="connsiteY0" fmla="*/ 6184 h 12578"/>
                  <a:gd name="connsiteX1" fmla="*/ 12341 w 15779"/>
                  <a:gd name="connsiteY1" fmla="*/ 12088 h 12578"/>
                  <a:gd name="connsiteX2" fmla="*/ 14 w 15779"/>
                  <a:gd name="connsiteY2" fmla="*/ 3329 h 12578"/>
                  <a:gd name="connsiteX3" fmla="*/ 3907 w 15779"/>
                  <a:gd name="connsiteY3" fmla="*/ 20 h 12578"/>
                  <a:gd name="connsiteX4" fmla="*/ 15780 w 15779"/>
                  <a:gd name="connsiteY4" fmla="*/ 6184 h 12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9" h="12578">
                    <a:moveTo>
                      <a:pt x="15780" y="6184"/>
                    </a:moveTo>
                    <a:cubicBezTo>
                      <a:pt x="14093" y="9233"/>
                      <a:pt x="13639" y="11504"/>
                      <a:pt x="12341" y="12088"/>
                    </a:cubicBezTo>
                    <a:cubicBezTo>
                      <a:pt x="7670" y="14294"/>
                      <a:pt x="-376" y="8649"/>
                      <a:pt x="14" y="3329"/>
                    </a:cubicBezTo>
                    <a:cubicBezTo>
                      <a:pt x="143" y="2096"/>
                      <a:pt x="3063" y="-239"/>
                      <a:pt x="3907" y="20"/>
                    </a:cubicBezTo>
                    <a:cubicBezTo>
                      <a:pt x="7994" y="1707"/>
                      <a:pt x="11822" y="4043"/>
                      <a:pt x="15780" y="618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5" name="任意多边形: 形状 34"/>
              <p:cNvSpPr/>
              <p:nvPr/>
            </p:nvSpPr>
            <p:spPr>
              <a:xfrm>
                <a:off x="2842371" y="4347242"/>
                <a:ext cx="14466" cy="10124"/>
              </a:xfrm>
              <a:custGeom>
                <a:avLst/>
                <a:gdLst>
                  <a:gd name="connsiteX0" fmla="*/ 14467 w 14466"/>
                  <a:gd name="connsiteY0" fmla="*/ 6555 h 10124"/>
                  <a:gd name="connsiteX1" fmla="*/ 2723 w 14466"/>
                  <a:gd name="connsiteY1" fmla="*/ 10124 h 10124"/>
                  <a:gd name="connsiteX2" fmla="*/ 128 w 14466"/>
                  <a:gd name="connsiteY2" fmla="*/ 3700 h 10124"/>
                  <a:gd name="connsiteX3" fmla="*/ 6746 w 14466"/>
                  <a:gd name="connsiteY3" fmla="*/ 2 h 10124"/>
                  <a:gd name="connsiteX4" fmla="*/ 14467 w 14466"/>
                  <a:gd name="connsiteY4" fmla="*/ 6555 h 1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6" h="10124">
                    <a:moveTo>
                      <a:pt x="14467" y="6555"/>
                    </a:moveTo>
                    <a:cubicBezTo>
                      <a:pt x="9082" y="8372"/>
                      <a:pt x="5902" y="9994"/>
                      <a:pt x="2723" y="10124"/>
                    </a:cubicBezTo>
                    <a:cubicBezTo>
                      <a:pt x="1880" y="10188"/>
                      <a:pt x="-586" y="5193"/>
                      <a:pt x="128" y="3700"/>
                    </a:cubicBezTo>
                    <a:cubicBezTo>
                      <a:pt x="1101" y="1754"/>
                      <a:pt x="4475" y="-63"/>
                      <a:pt x="6746" y="2"/>
                    </a:cubicBezTo>
                    <a:cubicBezTo>
                      <a:pt x="8692" y="132"/>
                      <a:pt x="10509" y="3051"/>
                      <a:pt x="14467" y="6555"/>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6" name="任意多边形: 形状 35"/>
              <p:cNvSpPr/>
              <p:nvPr/>
            </p:nvSpPr>
            <p:spPr>
              <a:xfrm>
                <a:off x="4521441" y="4303708"/>
                <a:ext cx="10422" cy="12716"/>
              </a:xfrm>
              <a:custGeom>
                <a:avLst/>
                <a:gdLst>
                  <a:gd name="connsiteX0" fmla="*/ 8178 w 10422"/>
                  <a:gd name="connsiteY0" fmla="*/ 0 h 12716"/>
                  <a:gd name="connsiteX1" fmla="*/ 10319 w 10422"/>
                  <a:gd name="connsiteY1" fmla="*/ 6358 h 12716"/>
                  <a:gd name="connsiteX2" fmla="*/ 1626 w 10422"/>
                  <a:gd name="connsiteY2" fmla="*/ 12717 h 12716"/>
                  <a:gd name="connsiteX3" fmla="*/ 133 w 10422"/>
                  <a:gd name="connsiteY3" fmla="*/ 7915 h 12716"/>
                  <a:gd name="connsiteX4" fmla="*/ 8178 w 10422"/>
                  <a:gd name="connsiteY4" fmla="*/ 0 h 1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2" h="12716">
                    <a:moveTo>
                      <a:pt x="8178" y="0"/>
                    </a:moveTo>
                    <a:cubicBezTo>
                      <a:pt x="9282" y="3179"/>
                      <a:pt x="10839" y="5904"/>
                      <a:pt x="10319" y="6358"/>
                    </a:cubicBezTo>
                    <a:cubicBezTo>
                      <a:pt x="7724" y="8824"/>
                      <a:pt x="4545" y="10641"/>
                      <a:pt x="1626" y="12717"/>
                    </a:cubicBezTo>
                    <a:cubicBezTo>
                      <a:pt x="1041" y="11095"/>
                      <a:pt x="-451" y="8694"/>
                      <a:pt x="133" y="7915"/>
                    </a:cubicBezTo>
                    <a:cubicBezTo>
                      <a:pt x="2274" y="5126"/>
                      <a:pt x="5129" y="2920"/>
                      <a:pt x="817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7" name="任意多边形: 形状 36"/>
              <p:cNvSpPr/>
              <p:nvPr/>
            </p:nvSpPr>
            <p:spPr>
              <a:xfrm>
                <a:off x="5303124" y="1472918"/>
                <a:ext cx="13295" cy="16782"/>
              </a:xfrm>
              <a:custGeom>
                <a:avLst/>
                <a:gdLst>
                  <a:gd name="connsiteX0" fmla="*/ 8580 w 13295"/>
                  <a:gd name="connsiteY0" fmla="*/ 0 h 16782"/>
                  <a:gd name="connsiteX1" fmla="*/ 13186 w 13295"/>
                  <a:gd name="connsiteY1" fmla="*/ 9797 h 16782"/>
                  <a:gd name="connsiteX2" fmla="*/ 5725 w 13295"/>
                  <a:gd name="connsiteY2" fmla="*/ 16740 h 16782"/>
                  <a:gd name="connsiteX3" fmla="*/ 15 w 13295"/>
                  <a:gd name="connsiteY3" fmla="*/ 12068 h 16782"/>
                  <a:gd name="connsiteX4" fmla="*/ 8580 w 13295"/>
                  <a:gd name="connsiteY4" fmla="*/ 0 h 1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5" h="16782">
                    <a:moveTo>
                      <a:pt x="8580" y="0"/>
                    </a:moveTo>
                    <a:cubicBezTo>
                      <a:pt x="10980" y="4801"/>
                      <a:pt x="13900" y="8045"/>
                      <a:pt x="13186" y="9797"/>
                    </a:cubicBezTo>
                    <a:cubicBezTo>
                      <a:pt x="11953" y="12717"/>
                      <a:pt x="8774" y="15377"/>
                      <a:pt x="5725" y="16740"/>
                    </a:cubicBezTo>
                    <a:cubicBezTo>
                      <a:pt x="4622" y="17259"/>
                      <a:pt x="-309" y="12912"/>
                      <a:pt x="15" y="12068"/>
                    </a:cubicBezTo>
                    <a:cubicBezTo>
                      <a:pt x="1118" y="9019"/>
                      <a:pt x="3714" y="6488"/>
                      <a:pt x="8580"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8" name="任意多边形: 形状 37"/>
              <p:cNvSpPr/>
              <p:nvPr/>
            </p:nvSpPr>
            <p:spPr>
              <a:xfrm>
                <a:off x="4393886" y="4356454"/>
                <a:ext cx="13560" cy="9804"/>
              </a:xfrm>
              <a:custGeom>
                <a:avLst/>
                <a:gdLst>
                  <a:gd name="connsiteX0" fmla="*/ 13560 w 13560"/>
                  <a:gd name="connsiteY0" fmla="*/ 6427 h 9804"/>
                  <a:gd name="connsiteX1" fmla="*/ 3114 w 13560"/>
                  <a:gd name="connsiteY1" fmla="*/ 9801 h 9804"/>
                  <a:gd name="connsiteX2" fmla="*/ 0 w 13560"/>
                  <a:gd name="connsiteY2" fmla="*/ 5129 h 9804"/>
                  <a:gd name="connsiteX3" fmla="*/ 9473 w 13560"/>
                  <a:gd name="connsiteY3" fmla="*/ 4 h 9804"/>
                  <a:gd name="connsiteX4" fmla="*/ 13560 w 13560"/>
                  <a:gd name="connsiteY4" fmla="*/ 6427 h 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0" h="9804">
                    <a:moveTo>
                      <a:pt x="13560" y="6427"/>
                    </a:moveTo>
                    <a:cubicBezTo>
                      <a:pt x="9862" y="7725"/>
                      <a:pt x="6553" y="9217"/>
                      <a:pt x="3114" y="9801"/>
                    </a:cubicBezTo>
                    <a:cubicBezTo>
                      <a:pt x="2336" y="9931"/>
                      <a:pt x="1038" y="6751"/>
                      <a:pt x="0" y="5129"/>
                    </a:cubicBezTo>
                    <a:cubicBezTo>
                      <a:pt x="3114" y="3377"/>
                      <a:pt x="6229" y="1431"/>
                      <a:pt x="9473" y="4"/>
                    </a:cubicBezTo>
                    <a:cubicBezTo>
                      <a:pt x="9797" y="-126"/>
                      <a:pt x="11484" y="3053"/>
                      <a:pt x="13560" y="6427"/>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39" name="任意多边形: 形状 38"/>
              <p:cNvSpPr/>
              <p:nvPr/>
            </p:nvSpPr>
            <p:spPr>
              <a:xfrm>
                <a:off x="3806801" y="4701174"/>
                <a:ext cx="11000" cy="19983"/>
              </a:xfrm>
              <a:custGeom>
                <a:avLst/>
                <a:gdLst>
                  <a:gd name="connsiteX0" fmla="*/ 11000 w 11000"/>
                  <a:gd name="connsiteY0" fmla="*/ 19270 h 19983"/>
                  <a:gd name="connsiteX1" fmla="*/ 1982 w 11000"/>
                  <a:gd name="connsiteY1" fmla="*/ 11159 h 19983"/>
                  <a:gd name="connsiteX2" fmla="*/ 5356 w 11000"/>
                  <a:gd name="connsiteY2" fmla="*/ 0 h 19983"/>
                  <a:gd name="connsiteX3" fmla="*/ 10481 w 11000"/>
                  <a:gd name="connsiteY3" fmla="*/ 19983 h 19983"/>
                  <a:gd name="connsiteX4" fmla="*/ 11000 w 11000"/>
                  <a:gd name="connsiteY4" fmla="*/ 19270 h 1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19983">
                    <a:moveTo>
                      <a:pt x="11000" y="19270"/>
                    </a:moveTo>
                    <a:cubicBezTo>
                      <a:pt x="7951" y="16610"/>
                      <a:pt x="4512" y="14209"/>
                      <a:pt x="1982" y="11159"/>
                    </a:cubicBezTo>
                    <a:cubicBezTo>
                      <a:pt x="-743" y="7850"/>
                      <a:pt x="-1522" y="4023"/>
                      <a:pt x="5356" y="0"/>
                    </a:cubicBezTo>
                    <a:cubicBezTo>
                      <a:pt x="7172" y="7137"/>
                      <a:pt x="8859" y="13560"/>
                      <a:pt x="10481" y="19983"/>
                    </a:cubicBezTo>
                    <a:cubicBezTo>
                      <a:pt x="10351" y="19983"/>
                      <a:pt x="11000" y="19270"/>
                      <a:pt x="11000" y="1927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0" name="任意多边形: 形状 39"/>
              <p:cNvSpPr/>
              <p:nvPr/>
            </p:nvSpPr>
            <p:spPr>
              <a:xfrm>
                <a:off x="2910933" y="4511848"/>
                <a:ext cx="12993" cy="7397"/>
              </a:xfrm>
              <a:custGeom>
                <a:avLst/>
                <a:gdLst>
                  <a:gd name="connsiteX0" fmla="*/ 12993 w 12993"/>
                  <a:gd name="connsiteY0" fmla="*/ 7398 h 7397"/>
                  <a:gd name="connsiteX1" fmla="*/ 1185 w 12993"/>
                  <a:gd name="connsiteY1" fmla="*/ 4413 h 7397"/>
                  <a:gd name="connsiteX2" fmla="*/ 17 w 12993"/>
                  <a:gd name="connsiteY2" fmla="*/ 1948 h 7397"/>
                  <a:gd name="connsiteX3" fmla="*/ 3715 w 12993"/>
                  <a:gd name="connsiteY3" fmla="*/ 66 h 7397"/>
                  <a:gd name="connsiteX4" fmla="*/ 12993 w 12993"/>
                  <a:gd name="connsiteY4" fmla="*/ 7398 h 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 h="7397">
                    <a:moveTo>
                      <a:pt x="12993" y="7398"/>
                    </a:moveTo>
                    <a:cubicBezTo>
                      <a:pt x="6375" y="5775"/>
                      <a:pt x="3715" y="5257"/>
                      <a:pt x="1185" y="4413"/>
                    </a:cubicBezTo>
                    <a:cubicBezTo>
                      <a:pt x="536" y="4218"/>
                      <a:pt x="-113" y="2077"/>
                      <a:pt x="17" y="1948"/>
                    </a:cubicBezTo>
                    <a:cubicBezTo>
                      <a:pt x="1185" y="1104"/>
                      <a:pt x="3001" y="-323"/>
                      <a:pt x="3715" y="66"/>
                    </a:cubicBezTo>
                    <a:cubicBezTo>
                      <a:pt x="5986" y="1169"/>
                      <a:pt x="7803" y="3116"/>
                      <a:pt x="12993" y="739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1" name="任意多边形: 形状 40"/>
              <p:cNvSpPr/>
              <p:nvPr/>
            </p:nvSpPr>
            <p:spPr>
              <a:xfrm>
                <a:off x="5421807" y="4919970"/>
                <a:ext cx="10706" cy="11404"/>
              </a:xfrm>
              <a:custGeom>
                <a:avLst/>
                <a:gdLst>
                  <a:gd name="connsiteX0" fmla="*/ 10707 w 10706"/>
                  <a:gd name="connsiteY0" fmla="*/ 4073 h 11404"/>
                  <a:gd name="connsiteX1" fmla="*/ 5192 w 10706"/>
                  <a:gd name="connsiteY1" fmla="*/ 11405 h 11404"/>
                  <a:gd name="connsiteX2" fmla="*/ 1 w 10706"/>
                  <a:gd name="connsiteY2" fmla="*/ 6084 h 11404"/>
                  <a:gd name="connsiteX3" fmla="*/ 4608 w 10706"/>
                  <a:gd name="connsiteY3" fmla="*/ 50 h 11404"/>
                  <a:gd name="connsiteX4" fmla="*/ 10707 w 10706"/>
                  <a:gd name="connsiteY4" fmla="*/ 4073 h 1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6" h="11404">
                    <a:moveTo>
                      <a:pt x="10707" y="4073"/>
                    </a:moveTo>
                    <a:cubicBezTo>
                      <a:pt x="8306" y="7252"/>
                      <a:pt x="6749" y="9328"/>
                      <a:pt x="5192" y="11405"/>
                    </a:cubicBezTo>
                    <a:cubicBezTo>
                      <a:pt x="3310" y="9653"/>
                      <a:pt x="1" y="7901"/>
                      <a:pt x="1" y="6084"/>
                    </a:cubicBezTo>
                    <a:cubicBezTo>
                      <a:pt x="-64" y="4008"/>
                      <a:pt x="2467" y="1283"/>
                      <a:pt x="4608" y="50"/>
                    </a:cubicBezTo>
                    <a:cubicBezTo>
                      <a:pt x="5516" y="-404"/>
                      <a:pt x="8176" y="2321"/>
                      <a:pt x="10707" y="407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2" name="任意多边形: 形状 41"/>
              <p:cNvSpPr/>
              <p:nvPr/>
            </p:nvSpPr>
            <p:spPr>
              <a:xfrm>
                <a:off x="2576315" y="4174334"/>
                <a:ext cx="8927" cy="9735"/>
              </a:xfrm>
              <a:custGeom>
                <a:avLst/>
                <a:gdLst>
                  <a:gd name="connsiteX0" fmla="*/ 8928 w 8927"/>
                  <a:gd name="connsiteY0" fmla="*/ 6293 h 9735"/>
                  <a:gd name="connsiteX1" fmla="*/ 2764 w 8927"/>
                  <a:gd name="connsiteY1" fmla="*/ 9732 h 9735"/>
                  <a:gd name="connsiteX2" fmla="*/ 39 w 8927"/>
                  <a:gd name="connsiteY2" fmla="*/ 5515 h 9735"/>
                  <a:gd name="connsiteX3" fmla="*/ 6008 w 8927"/>
                  <a:gd name="connsiteY3" fmla="*/ 0 h 9735"/>
                  <a:gd name="connsiteX4" fmla="*/ 8928 w 8927"/>
                  <a:gd name="connsiteY4" fmla="*/ 6293 h 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 h="9735">
                    <a:moveTo>
                      <a:pt x="8928" y="6293"/>
                    </a:moveTo>
                    <a:cubicBezTo>
                      <a:pt x="6981" y="7461"/>
                      <a:pt x="5035" y="9083"/>
                      <a:pt x="2764" y="9732"/>
                    </a:cubicBezTo>
                    <a:cubicBezTo>
                      <a:pt x="2310" y="9862"/>
                      <a:pt x="-351" y="6034"/>
                      <a:pt x="39" y="5515"/>
                    </a:cubicBezTo>
                    <a:cubicBezTo>
                      <a:pt x="1596" y="3374"/>
                      <a:pt x="3932" y="1816"/>
                      <a:pt x="6008" y="0"/>
                    </a:cubicBezTo>
                    <a:cubicBezTo>
                      <a:pt x="6787" y="1687"/>
                      <a:pt x="7565" y="3439"/>
                      <a:pt x="8928" y="6293"/>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3" name="任意多边形: 形状 42"/>
              <p:cNvSpPr/>
              <p:nvPr/>
            </p:nvSpPr>
            <p:spPr>
              <a:xfrm>
                <a:off x="4286222" y="4384811"/>
                <a:ext cx="5215" cy="9667"/>
              </a:xfrm>
              <a:custGeom>
                <a:avLst/>
                <a:gdLst>
                  <a:gd name="connsiteX0" fmla="*/ 5216 w 5215"/>
                  <a:gd name="connsiteY0" fmla="*/ 4996 h 9667"/>
                  <a:gd name="connsiteX1" fmla="*/ 1258 w 5215"/>
                  <a:gd name="connsiteY1" fmla="*/ 9667 h 9667"/>
                  <a:gd name="connsiteX2" fmla="*/ 25 w 5215"/>
                  <a:gd name="connsiteY2" fmla="*/ 4477 h 9667"/>
                  <a:gd name="connsiteX3" fmla="*/ 2426 w 5215"/>
                  <a:gd name="connsiteY3" fmla="*/ 0 h 9667"/>
                  <a:gd name="connsiteX4" fmla="*/ 5216 w 5215"/>
                  <a:gd name="connsiteY4" fmla="*/ 4996 h 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 h="9667">
                    <a:moveTo>
                      <a:pt x="5216" y="4996"/>
                    </a:moveTo>
                    <a:cubicBezTo>
                      <a:pt x="3983" y="6423"/>
                      <a:pt x="2620" y="8045"/>
                      <a:pt x="1258" y="9667"/>
                    </a:cubicBezTo>
                    <a:cubicBezTo>
                      <a:pt x="804" y="7915"/>
                      <a:pt x="-169" y="6164"/>
                      <a:pt x="25" y="4477"/>
                    </a:cubicBezTo>
                    <a:cubicBezTo>
                      <a:pt x="220" y="2920"/>
                      <a:pt x="1583" y="1492"/>
                      <a:pt x="2426" y="0"/>
                    </a:cubicBezTo>
                    <a:cubicBezTo>
                      <a:pt x="3205" y="1492"/>
                      <a:pt x="4048" y="2920"/>
                      <a:pt x="5216" y="4996"/>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4" name="任意多边形: 形状 43"/>
              <p:cNvSpPr/>
              <p:nvPr/>
            </p:nvSpPr>
            <p:spPr>
              <a:xfrm>
                <a:off x="2773577" y="4304746"/>
                <a:ext cx="5921" cy="6489"/>
              </a:xfrm>
              <a:custGeom>
                <a:avLst/>
                <a:gdLst>
                  <a:gd name="connsiteX0" fmla="*/ 2483 w 5921"/>
                  <a:gd name="connsiteY0" fmla="*/ 0 h 6489"/>
                  <a:gd name="connsiteX1" fmla="*/ 5922 w 5921"/>
                  <a:gd name="connsiteY1" fmla="*/ 4217 h 6489"/>
                  <a:gd name="connsiteX2" fmla="*/ 1510 w 5921"/>
                  <a:gd name="connsiteY2" fmla="*/ 6488 h 6489"/>
                  <a:gd name="connsiteX3" fmla="*/ 17 w 5921"/>
                  <a:gd name="connsiteY3" fmla="*/ 4153 h 6489"/>
                  <a:gd name="connsiteX4" fmla="*/ 2483 w 5921"/>
                  <a:gd name="connsiteY4" fmla="*/ 0 h 6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1" h="6489">
                    <a:moveTo>
                      <a:pt x="2483" y="0"/>
                    </a:moveTo>
                    <a:cubicBezTo>
                      <a:pt x="3651" y="1428"/>
                      <a:pt x="4754" y="2790"/>
                      <a:pt x="5922" y="4217"/>
                    </a:cubicBezTo>
                    <a:cubicBezTo>
                      <a:pt x="4494" y="4996"/>
                      <a:pt x="3067" y="5904"/>
                      <a:pt x="1510" y="6488"/>
                    </a:cubicBezTo>
                    <a:cubicBezTo>
                      <a:pt x="1315" y="6553"/>
                      <a:pt x="-177" y="4737"/>
                      <a:pt x="17" y="4153"/>
                    </a:cubicBezTo>
                    <a:cubicBezTo>
                      <a:pt x="536" y="2660"/>
                      <a:pt x="1575" y="1363"/>
                      <a:pt x="2483"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5" name="任意多边形: 形状 44"/>
              <p:cNvSpPr/>
              <p:nvPr/>
            </p:nvSpPr>
            <p:spPr>
              <a:xfrm>
                <a:off x="3882092" y="4696890"/>
                <a:ext cx="5781" cy="6620"/>
              </a:xfrm>
              <a:custGeom>
                <a:avLst/>
                <a:gdLst>
                  <a:gd name="connsiteX0" fmla="*/ 5782 w 5781"/>
                  <a:gd name="connsiteY0" fmla="*/ 3181 h 6620"/>
                  <a:gd name="connsiteX1" fmla="*/ 1889 w 5781"/>
                  <a:gd name="connsiteY1" fmla="*/ 6620 h 6620"/>
                  <a:gd name="connsiteX2" fmla="*/ 7 w 5781"/>
                  <a:gd name="connsiteY2" fmla="*/ 1948 h 6620"/>
                  <a:gd name="connsiteX3" fmla="*/ 1629 w 5781"/>
                  <a:gd name="connsiteY3" fmla="*/ 2 h 6620"/>
                  <a:gd name="connsiteX4" fmla="*/ 5782 w 5781"/>
                  <a:gd name="connsiteY4" fmla="*/ 3181 h 6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 h="6620">
                    <a:moveTo>
                      <a:pt x="5782" y="3181"/>
                    </a:moveTo>
                    <a:cubicBezTo>
                      <a:pt x="4484" y="4349"/>
                      <a:pt x="3186" y="5452"/>
                      <a:pt x="1889" y="6620"/>
                    </a:cubicBezTo>
                    <a:cubicBezTo>
                      <a:pt x="1240" y="5063"/>
                      <a:pt x="332" y="3570"/>
                      <a:pt x="7" y="1948"/>
                    </a:cubicBezTo>
                    <a:cubicBezTo>
                      <a:pt x="-122" y="1430"/>
                      <a:pt x="1500" y="-63"/>
                      <a:pt x="1629" y="2"/>
                    </a:cubicBezTo>
                    <a:cubicBezTo>
                      <a:pt x="2927" y="781"/>
                      <a:pt x="4160" y="1884"/>
                      <a:pt x="5782" y="318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6" name="任意多边形: 形状 45"/>
              <p:cNvSpPr/>
              <p:nvPr/>
            </p:nvSpPr>
            <p:spPr>
              <a:xfrm>
                <a:off x="4688385" y="915843"/>
                <a:ext cx="5385" cy="4031"/>
              </a:xfrm>
              <a:custGeom>
                <a:avLst/>
                <a:gdLst>
                  <a:gd name="connsiteX0" fmla="*/ 3698 w 5385"/>
                  <a:gd name="connsiteY0" fmla="*/ 0 h 4031"/>
                  <a:gd name="connsiteX1" fmla="*/ 5385 w 5385"/>
                  <a:gd name="connsiteY1" fmla="*/ 1817 h 4031"/>
                  <a:gd name="connsiteX2" fmla="*/ 1687 w 5385"/>
                  <a:gd name="connsiteY2" fmla="*/ 4023 h 4031"/>
                  <a:gd name="connsiteX3" fmla="*/ 0 w 5385"/>
                  <a:gd name="connsiteY3" fmla="*/ 2141 h 4031"/>
                  <a:gd name="connsiteX4" fmla="*/ 3698 w 5385"/>
                  <a:gd name="connsiteY4" fmla="*/ 0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 h="4031">
                    <a:moveTo>
                      <a:pt x="3698" y="0"/>
                    </a:moveTo>
                    <a:cubicBezTo>
                      <a:pt x="4282" y="584"/>
                      <a:pt x="4801" y="1233"/>
                      <a:pt x="5385" y="1817"/>
                    </a:cubicBezTo>
                    <a:cubicBezTo>
                      <a:pt x="4153" y="2595"/>
                      <a:pt x="2985" y="3504"/>
                      <a:pt x="1687" y="4023"/>
                    </a:cubicBezTo>
                    <a:cubicBezTo>
                      <a:pt x="1427" y="4152"/>
                      <a:pt x="584" y="2790"/>
                      <a:pt x="0" y="2141"/>
                    </a:cubicBezTo>
                    <a:cubicBezTo>
                      <a:pt x="1298" y="1427"/>
                      <a:pt x="2530" y="714"/>
                      <a:pt x="369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7" name="任意多边形: 形状 46"/>
              <p:cNvSpPr/>
              <p:nvPr/>
            </p:nvSpPr>
            <p:spPr>
              <a:xfrm>
                <a:off x="5446398" y="4750218"/>
                <a:ext cx="4217" cy="3120"/>
              </a:xfrm>
              <a:custGeom>
                <a:avLst/>
                <a:gdLst>
                  <a:gd name="connsiteX0" fmla="*/ 0 w 4217"/>
                  <a:gd name="connsiteY0" fmla="*/ 525 h 3120"/>
                  <a:gd name="connsiteX1" fmla="*/ 2401 w 4217"/>
                  <a:gd name="connsiteY1" fmla="*/ 71 h 3120"/>
                  <a:gd name="connsiteX2" fmla="*/ 4217 w 4217"/>
                  <a:gd name="connsiteY2" fmla="*/ 2083 h 3120"/>
                  <a:gd name="connsiteX3" fmla="*/ 389 w 4217"/>
                  <a:gd name="connsiteY3" fmla="*/ 3121 h 3120"/>
                  <a:gd name="connsiteX4" fmla="*/ 0 w 4217"/>
                  <a:gd name="connsiteY4" fmla="*/ 525 h 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120">
                    <a:moveTo>
                      <a:pt x="0" y="525"/>
                    </a:moveTo>
                    <a:cubicBezTo>
                      <a:pt x="843" y="331"/>
                      <a:pt x="1752" y="-188"/>
                      <a:pt x="2401" y="71"/>
                    </a:cubicBezTo>
                    <a:cubicBezTo>
                      <a:pt x="3179" y="396"/>
                      <a:pt x="3633" y="1369"/>
                      <a:pt x="4217" y="2083"/>
                    </a:cubicBezTo>
                    <a:cubicBezTo>
                      <a:pt x="2919" y="2407"/>
                      <a:pt x="1687" y="2796"/>
                      <a:pt x="389" y="3121"/>
                    </a:cubicBezTo>
                    <a:cubicBezTo>
                      <a:pt x="324" y="2212"/>
                      <a:pt x="194" y="1369"/>
                      <a:pt x="0" y="525"/>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8" name="任意多边形: 形状 47"/>
              <p:cNvSpPr/>
              <p:nvPr/>
            </p:nvSpPr>
            <p:spPr>
              <a:xfrm>
                <a:off x="5463835" y="1724270"/>
                <a:ext cx="4363" cy="4217"/>
              </a:xfrm>
              <a:custGeom>
                <a:avLst/>
                <a:gdLst>
                  <a:gd name="connsiteX0" fmla="*/ 2028 w 4363"/>
                  <a:gd name="connsiteY0" fmla="*/ 0 h 4217"/>
                  <a:gd name="connsiteX1" fmla="*/ 4364 w 4363"/>
                  <a:gd name="connsiteY1" fmla="*/ 1427 h 4217"/>
                  <a:gd name="connsiteX2" fmla="*/ 860 w 4363"/>
                  <a:gd name="connsiteY2" fmla="*/ 4217 h 4217"/>
                  <a:gd name="connsiteX3" fmla="*/ 17 w 4363"/>
                  <a:gd name="connsiteY3" fmla="*/ 1622 h 4217"/>
                  <a:gd name="connsiteX4" fmla="*/ 2028 w 4363"/>
                  <a:gd name="connsiteY4" fmla="*/ 0 h 4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3" h="4217">
                    <a:moveTo>
                      <a:pt x="2028" y="0"/>
                    </a:moveTo>
                    <a:cubicBezTo>
                      <a:pt x="2807" y="454"/>
                      <a:pt x="3585" y="908"/>
                      <a:pt x="4364" y="1427"/>
                    </a:cubicBezTo>
                    <a:cubicBezTo>
                      <a:pt x="3196" y="2336"/>
                      <a:pt x="2028" y="3309"/>
                      <a:pt x="860" y="4217"/>
                    </a:cubicBezTo>
                    <a:cubicBezTo>
                      <a:pt x="536" y="3374"/>
                      <a:pt x="-113" y="2401"/>
                      <a:pt x="17" y="1622"/>
                    </a:cubicBezTo>
                    <a:cubicBezTo>
                      <a:pt x="211" y="973"/>
                      <a:pt x="1314" y="519"/>
                      <a:pt x="2028"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49" name="任意多边形: 形状 48"/>
              <p:cNvSpPr/>
              <p:nvPr/>
            </p:nvSpPr>
            <p:spPr>
              <a:xfrm>
                <a:off x="2812264" y="4328347"/>
                <a:ext cx="3957" cy="2417"/>
              </a:xfrm>
              <a:custGeom>
                <a:avLst/>
                <a:gdLst>
                  <a:gd name="connsiteX0" fmla="*/ 1752 w 3957"/>
                  <a:gd name="connsiteY0" fmla="*/ 2418 h 2417"/>
                  <a:gd name="connsiteX1" fmla="*/ 0 w 3957"/>
                  <a:gd name="connsiteY1" fmla="*/ 860 h 2417"/>
                  <a:gd name="connsiteX2" fmla="*/ 2141 w 3957"/>
                  <a:gd name="connsiteY2" fmla="*/ 17 h 2417"/>
                  <a:gd name="connsiteX3" fmla="*/ 3958 w 3957"/>
                  <a:gd name="connsiteY3" fmla="*/ 1509 h 2417"/>
                  <a:gd name="connsiteX4" fmla="*/ 1752 w 3957"/>
                  <a:gd name="connsiteY4" fmla="*/ 2418 h 2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 h="2417">
                    <a:moveTo>
                      <a:pt x="1752" y="2418"/>
                    </a:moveTo>
                    <a:cubicBezTo>
                      <a:pt x="1168" y="1898"/>
                      <a:pt x="584" y="1380"/>
                      <a:pt x="0" y="860"/>
                    </a:cubicBezTo>
                    <a:cubicBezTo>
                      <a:pt x="714" y="536"/>
                      <a:pt x="1492" y="-113"/>
                      <a:pt x="2141" y="17"/>
                    </a:cubicBezTo>
                    <a:cubicBezTo>
                      <a:pt x="2790" y="147"/>
                      <a:pt x="3374" y="990"/>
                      <a:pt x="3958" y="1509"/>
                    </a:cubicBezTo>
                    <a:cubicBezTo>
                      <a:pt x="3244" y="1769"/>
                      <a:pt x="2466" y="2093"/>
                      <a:pt x="1752" y="241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0" name="任意多边形: 形状 49"/>
              <p:cNvSpPr/>
              <p:nvPr/>
            </p:nvSpPr>
            <p:spPr>
              <a:xfrm>
                <a:off x="5459375" y="4939809"/>
                <a:ext cx="2140" cy="1751"/>
              </a:xfrm>
              <a:custGeom>
                <a:avLst/>
                <a:gdLst>
                  <a:gd name="connsiteX0" fmla="*/ 0 w 2140"/>
                  <a:gd name="connsiteY0" fmla="*/ 714 h 1751"/>
                  <a:gd name="connsiteX1" fmla="*/ 2141 w 2140"/>
                  <a:gd name="connsiteY1" fmla="*/ 0 h 1751"/>
                  <a:gd name="connsiteX2" fmla="*/ 1946 w 2140"/>
                  <a:gd name="connsiteY2" fmla="*/ 1752 h 1751"/>
                </a:gdLst>
                <a:ahLst/>
                <a:cxnLst>
                  <a:cxn ang="0">
                    <a:pos x="connsiteX0" y="connsiteY0"/>
                  </a:cxn>
                  <a:cxn ang="0">
                    <a:pos x="connsiteX1" y="connsiteY1"/>
                  </a:cxn>
                  <a:cxn ang="0">
                    <a:pos x="connsiteX2" y="connsiteY2"/>
                  </a:cxn>
                </a:cxnLst>
                <a:rect l="l" t="t" r="r" b="b"/>
                <a:pathLst>
                  <a:path w="2140" h="1751">
                    <a:moveTo>
                      <a:pt x="0" y="714"/>
                    </a:moveTo>
                    <a:lnTo>
                      <a:pt x="2141" y="0"/>
                    </a:lnTo>
                    <a:lnTo>
                      <a:pt x="1946" y="1752"/>
                    </a:ln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1" name="任意多边形: 形状 50"/>
              <p:cNvSpPr/>
              <p:nvPr/>
            </p:nvSpPr>
            <p:spPr>
              <a:xfrm>
                <a:off x="3997070" y="4613263"/>
                <a:ext cx="37631" cy="27242"/>
              </a:xfrm>
              <a:custGeom>
                <a:avLst/>
                <a:gdLst>
                  <a:gd name="connsiteX0" fmla="*/ 129 w 37631"/>
                  <a:gd name="connsiteY0" fmla="*/ 23419 h 27242"/>
                  <a:gd name="connsiteX1" fmla="*/ 129 w 37631"/>
                  <a:gd name="connsiteY1" fmla="*/ 451 h 27242"/>
                  <a:gd name="connsiteX2" fmla="*/ 20762 w 37631"/>
                  <a:gd name="connsiteY2" fmla="*/ 12065 h 27242"/>
                  <a:gd name="connsiteX3" fmla="*/ 37631 w 37631"/>
                  <a:gd name="connsiteY3" fmla="*/ 25949 h 27242"/>
                  <a:gd name="connsiteX4" fmla="*/ 9992 w 37631"/>
                  <a:gd name="connsiteY4" fmla="*/ 20240 h 27242"/>
                  <a:gd name="connsiteX5" fmla="*/ 0 w 37631"/>
                  <a:gd name="connsiteY5" fmla="*/ 23548 h 27242"/>
                  <a:gd name="connsiteX6" fmla="*/ 129 w 37631"/>
                  <a:gd name="connsiteY6" fmla="*/ 23419 h 2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31" h="27242">
                    <a:moveTo>
                      <a:pt x="129" y="23419"/>
                    </a:moveTo>
                    <a:cubicBezTo>
                      <a:pt x="129" y="15763"/>
                      <a:pt x="129" y="8042"/>
                      <a:pt x="129" y="451"/>
                    </a:cubicBezTo>
                    <a:cubicBezTo>
                      <a:pt x="12133" y="-2209"/>
                      <a:pt x="14858" y="7588"/>
                      <a:pt x="20762" y="12065"/>
                    </a:cubicBezTo>
                    <a:cubicBezTo>
                      <a:pt x="26018" y="16087"/>
                      <a:pt x="31013" y="20434"/>
                      <a:pt x="37631" y="25949"/>
                    </a:cubicBezTo>
                    <a:cubicBezTo>
                      <a:pt x="24979" y="30556"/>
                      <a:pt x="18361" y="21473"/>
                      <a:pt x="9992" y="20240"/>
                    </a:cubicBezTo>
                    <a:cubicBezTo>
                      <a:pt x="6877" y="19786"/>
                      <a:pt x="3374" y="22316"/>
                      <a:pt x="0" y="23548"/>
                    </a:cubicBezTo>
                    <a:cubicBezTo>
                      <a:pt x="0" y="23484"/>
                      <a:pt x="129" y="23419"/>
                      <a:pt x="129" y="23419"/>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2" name="任意多边形: 形状 51"/>
              <p:cNvSpPr/>
              <p:nvPr/>
            </p:nvSpPr>
            <p:spPr>
              <a:xfrm>
                <a:off x="4333613" y="4607161"/>
                <a:ext cx="38992" cy="20116"/>
              </a:xfrm>
              <a:custGeom>
                <a:avLst/>
                <a:gdLst>
                  <a:gd name="connsiteX0" fmla="*/ 38992 w 38992"/>
                  <a:gd name="connsiteY0" fmla="*/ 17388 h 20116"/>
                  <a:gd name="connsiteX1" fmla="*/ 6097 w 38992"/>
                  <a:gd name="connsiteY1" fmla="*/ 20113 h 20116"/>
                  <a:gd name="connsiteX2" fmla="*/ 1036 w 38992"/>
                  <a:gd name="connsiteY2" fmla="*/ 8305 h 20116"/>
                  <a:gd name="connsiteX3" fmla="*/ 22772 w 38992"/>
                  <a:gd name="connsiteY3" fmla="*/ 0 h 20116"/>
                  <a:gd name="connsiteX4" fmla="*/ 38992 w 38992"/>
                  <a:gd name="connsiteY4" fmla="*/ 17388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92" h="20116">
                    <a:moveTo>
                      <a:pt x="38992" y="17388"/>
                    </a:moveTo>
                    <a:cubicBezTo>
                      <a:pt x="25821" y="18556"/>
                      <a:pt x="15959" y="19789"/>
                      <a:pt x="6097" y="20113"/>
                    </a:cubicBezTo>
                    <a:cubicBezTo>
                      <a:pt x="1296" y="20308"/>
                      <a:pt x="-1689" y="12262"/>
                      <a:pt x="1036" y="8305"/>
                    </a:cubicBezTo>
                    <a:cubicBezTo>
                      <a:pt x="6421" y="519"/>
                      <a:pt x="14726" y="0"/>
                      <a:pt x="22772" y="0"/>
                    </a:cubicBezTo>
                    <a:cubicBezTo>
                      <a:pt x="30493" y="65"/>
                      <a:pt x="35488" y="4606"/>
                      <a:pt x="38992" y="1738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3" name="任意多边形: 形状 52"/>
              <p:cNvSpPr/>
              <p:nvPr/>
            </p:nvSpPr>
            <p:spPr>
              <a:xfrm>
                <a:off x="4387333" y="4596946"/>
                <a:ext cx="27055" cy="19621"/>
              </a:xfrm>
              <a:custGeom>
                <a:avLst/>
                <a:gdLst>
                  <a:gd name="connsiteX0" fmla="*/ 27056 w 27055"/>
                  <a:gd name="connsiteY0" fmla="*/ 7230 h 19621"/>
                  <a:gd name="connsiteX1" fmla="*/ 0 w 27055"/>
                  <a:gd name="connsiteY1" fmla="*/ 19622 h 19621"/>
                  <a:gd name="connsiteX2" fmla="*/ 15896 w 27055"/>
                  <a:gd name="connsiteY2" fmla="*/ 612 h 19621"/>
                  <a:gd name="connsiteX3" fmla="*/ 27056 w 27055"/>
                  <a:gd name="connsiteY3" fmla="*/ 7230 h 19621"/>
                </a:gdLst>
                <a:ahLst/>
                <a:cxnLst>
                  <a:cxn ang="0">
                    <a:pos x="connsiteX0" y="connsiteY0"/>
                  </a:cxn>
                  <a:cxn ang="0">
                    <a:pos x="connsiteX1" y="connsiteY1"/>
                  </a:cxn>
                  <a:cxn ang="0">
                    <a:pos x="connsiteX2" y="connsiteY2"/>
                  </a:cxn>
                  <a:cxn ang="0">
                    <a:pos x="connsiteX3" y="connsiteY3"/>
                  </a:cxn>
                </a:cxnLst>
                <a:rect l="l" t="t" r="r" b="b"/>
                <a:pathLst>
                  <a:path w="27055" h="19621">
                    <a:moveTo>
                      <a:pt x="27056" y="7230"/>
                    </a:moveTo>
                    <a:cubicBezTo>
                      <a:pt x="16026" y="17092"/>
                      <a:pt x="16026" y="17092"/>
                      <a:pt x="0" y="19622"/>
                    </a:cubicBezTo>
                    <a:cubicBezTo>
                      <a:pt x="714" y="8722"/>
                      <a:pt x="7137" y="3531"/>
                      <a:pt x="15896" y="612"/>
                    </a:cubicBezTo>
                    <a:cubicBezTo>
                      <a:pt x="21541" y="-1270"/>
                      <a:pt x="25563" y="1261"/>
                      <a:pt x="27056" y="723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4" name="任意多边形: 形状 53"/>
              <p:cNvSpPr/>
              <p:nvPr/>
            </p:nvSpPr>
            <p:spPr>
              <a:xfrm>
                <a:off x="4213941" y="4634800"/>
                <a:ext cx="23413" cy="26609"/>
              </a:xfrm>
              <a:custGeom>
                <a:avLst/>
                <a:gdLst>
                  <a:gd name="connsiteX0" fmla="*/ 6970 w 23413"/>
                  <a:gd name="connsiteY0" fmla="*/ 0 h 26609"/>
                  <a:gd name="connsiteX1" fmla="*/ 19363 w 23413"/>
                  <a:gd name="connsiteY1" fmla="*/ 10641 h 26609"/>
                  <a:gd name="connsiteX2" fmla="*/ 20725 w 23413"/>
                  <a:gd name="connsiteY2" fmla="*/ 23617 h 26609"/>
                  <a:gd name="connsiteX3" fmla="*/ 7100 w 23413"/>
                  <a:gd name="connsiteY3" fmla="*/ 26407 h 26609"/>
                  <a:gd name="connsiteX4" fmla="*/ 352 w 23413"/>
                  <a:gd name="connsiteY4" fmla="*/ 15053 h 26609"/>
                  <a:gd name="connsiteX5" fmla="*/ 6970 w 23413"/>
                  <a:gd name="connsiteY5" fmla="*/ 0 h 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3" h="26609">
                    <a:moveTo>
                      <a:pt x="6970" y="0"/>
                    </a:moveTo>
                    <a:cubicBezTo>
                      <a:pt x="12355" y="4542"/>
                      <a:pt x="16378" y="7137"/>
                      <a:pt x="19363" y="10641"/>
                    </a:cubicBezTo>
                    <a:cubicBezTo>
                      <a:pt x="22542" y="14404"/>
                      <a:pt x="25916" y="19789"/>
                      <a:pt x="20725" y="23617"/>
                    </a:cubicBezTo>
                    <a:cubicBezTo>
                      <a:pt x="17286" y="26148"/>
                      <a:pt x="11512" y="27056"/>
                      <a:pt x="7100" y="26407"/>
                    </a:cubicBezTo>
                    <a:cubicBezTo>
                      <a:pt x="1650" y="25563"/>
                      <a:pt x="-1010" y="20503"/>
                      <a:pt x="352" y="15053"/>
                    </a:cubicBezTo>
                    <a:cubicBezTo>
                      <a:pt x="1390" y="10641"/>
                      <a:pt x="3986" y="6553"/>
                      <a:pt x="6970"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5" name="任意多边形: 形状 54"/>
              <p:cNvSpPr/>
              <p:nvPr/>
            </p:nvSpPr>
            <p:spPr>
              <a:xfrm>
                <a:off x="4286572" y="4554282"/>
                <a:ext cx="32830" cy="15701"/>
              </a:xfrm>
              <a:custGeom>
                <a:avLst/>
                <a:gdLst>
                  <a:gd name="connsiteX0" fmla="*/ 0 w 32830"/>
                  <a:gd name="connsiteY0" fmla="*/ 15701 h 15701"/>
                  <a:gd name="connsiteX1" fmla="*/ 32830 w 32830"/>
                  <a:gd name="connsiteY1" fmla="*/ 0 h 15701"/>
                  <a:gd name="connsiteX2" fmla="*/ 0 w 32830"/>
                  <a:gd name="connsiteY2" fmla="*/ 15701 h 15701"/>
                </a:gdLst>
                <a:ahLst/>
                <a:cxnLst>
                  <a:cxn ang="0">
                    <a:pos x="connsiteX0" y="connsiteY0"/>
                  </a:cxn>
                  <a:cxn ang="0">
                    <a:pos x="connsiteX1" y="connsiteY1"/>
                  </a:cxn>
                  <a:cxn ang="0">
                    <a:pos x="connsiteX2" y="connsiteY2"/>
                  </a:cxn>
                </a:cxnLst>
                <a:rect l="l" t="t" r="r" b="b"/>
                <a:pathLst>
                  <a:path w="32830" h="15701">
                    <a:moveTo>
                      <a:pt x="0" y="15701"/>
                    </a:moveTo>
                    <a:cubicBezTo>
                      <a:pt x="14144" y="4088"/>
                      <a:pt x="14144" y="4088"/>
                      <a:pt x="32830" y="0"/>
                    </a:cubicBezTo>
                    <a:cubicBezTo>
                      <a:pt x="24006" y="12068"/>
                      <a:pt x="22384" y="12846"/>
                      <a:pt x="0" y="1570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6" name="任意多边形: 形状 55"/>
              <p:cNvSpPr/>
              <p:nvPr/>
            </p:nvSpPr>
            <p:spPr>
              <a:xfrm>
                <a:off x="4261398" y="4633317"/>
                <a:ext cx="23864" cy="12336"/>
              </a:xfrm>
              <a:custGeom>
                <a:avLst/>
                <a:gdLst>
                  <a:gd name="connsiteX0" fmla="*/ 0 w 23864"/>
                  <a:gd name="connsiteY0" fmla="*/ 9334 h 12336"/>
                  <a:gd name="connsiteX1" fmla="*/ 23098 w 23864"/>
                  <a:gd name="connsiteY1" fmla="*/ 3105 h 12336"/>
                  <a:gd name="connsiteX2" fmla="*/ 23747 w 23864"/>
                  <a:gd name="connsiteY2" fmla="*/ 5765 h 12336"/>
                  <a:gd name="connsiteX3" fmla="*/ 0 w 23864"/>
                  <a:gd name="connsiteY3" fmla="*/ 9334 h 12336"/>
                </a:gdLst>
                <a:ahLst/>
                <a:cxnLst>
                  <a:cxn ang="0">
                    <a:pos x="connsiteX0" y="connsiteY0"/>
                  </a:cxn>
                  <a:cxn ang="0">
                    <a:pos x="connsiteX1" y="connsiteY1"/>
                  </a:cxn>
                  <a:cxn ang="0">
                    <a:pos x="connsiteX2" y="connsiteY2"/>
                  </a:cxn>
                  <a:cxn ang="0">
                    <a:pos x="connsiteX3" y="connsiteY3"/>
                  </a:cxn>
                </a:cxnLst>
                <a:rect l="l" t="t" r="r" b="b"/>
                <a:pathLst>
                  <a:path w="23864" h="12336">
                    <a:moveTo>
                      <a:pt x="0" y="9334"/>
                    </a:moveTo>
                    <a:cubicBezTo>
                      <a:pt x="13496" y="-1047"/>
                      <a:pt x="17907" y="-2215"/>
                      <a:pt x="23098" y="3105"/>
                    </a:cubicBezTo>
                    <a:cubicBezTo>
                      <a:pt x="23682" y="3689"/>
                      <a:pt x="24071" y="5246"/>
                      <a:pt x="23747" y="5765"/>
                    </a:cubicBezTo>
                    <a:cubicBezTo>
                      <a:pt x="17193" y="14913"/>
                      <a:pt x="9148" y="12902"/>
                      <a:pt x="0" y="9334"/>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7" name="任意多边形: 形状 56"/>
              <p:cNvSpPr/>
              <p:nvPr/>
            </p:nvSpPr>
            <p:spPr>
              <a:xfrm>
                <a:off x="3747532" y="4633048"/>
                <a:ext cx="9736" cy="13495"/>
              </a:xfrm>
              <a:custGeom>
                <a:avLst/>
                <a:gdLst>
                  <a:gd name="connsiteX0" fmla="*/ 3831 w 9736"/>
                  <a:gd name="connsiteY0" fmla="*/ 13495 h 13495"/>
                  <a:gd name="connsiteX1" fmla="*/ 3 w 9736"/>
                  <a:gd name="connsiteY1" fmla="*/ 3374 h 13495"/>
                  <a:gd name="connsiteX2" fmla="*/ 6102 w 9736"/>
                  <a:gd name="connsiteY2" fmla="*/ 0 h 13495"/>
                  <a:gd name="connsiteX3" fmla="*/ 9735 w 9736"/>
                  <a:gd name="connsiteY3" fmla="*/ 9992 h 13495"/>
                  <a:gd name="connsiteX4" fmla="*/ 3831 w 9736"/>
                  <a:gd name="connsiteY4" fmla="*/ 13495 h 1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6" h="13495">
                    <a:moveTo>
                      <a:pt x="3831" y="13495"/>
                    </a:moveTo>
                    <a:cubicBezTo>
                      <a:pt x="2404" y="9992"/>
                      <a:pt x="587" y="6813"/>
                      <a:pt x="3" y="3374"/>
                    </a:cubicBezTo>
                    <a:cubicBezTo>
                      <a:pt x="-127" y="2660"/>
                      <a:pt x="3961" y="1168"/>
                      <a:pt x="6102" y="0"/>
                    </a:cubicBezTo>
                    <a:cubicBezTo>
                      <a:pt x="7400" y="3309"/>
                      <a:pt x="8892" y="6553"/>
                      <a:pt x="9735" y="9992"/>
                    </a:cubicBezTo>
                    <a:cubicBezTo>
                      <a:pt x="9800" y="10576"/>
                      <a:pt x="6751" y="11809"/>
                      <a:pt x="3831" y="13495"/>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8" name="任意多边形: 形状 57"/>
              <p:cNvSpPr/>
              <p:nvPr/>
            </p:nvSpPr>
            <p:spPr>
              <a:xfrm>
                <a:off x="3775632" y="4627922"/>
                <a:ext cx="11870" cy="16010"/>
              </a:xfrm>
              <a:custGeom>
                <a:avLst/>
                <a:gdLst>
                  <a:gd name="connsiteX0" fmla="*/ 4409 w 11870"/>
                  <a:gd name="connsiteY0" fmla="*/ 0 h 16010"/>
                  <a:gd name="connsiteX1" fmla="*/ 11870 w 11870"/>
                  <a:gd name="connsiteY1" fmla="*/ 9278 h 16010"/>
                  <a:gd name="connsiteX2" fmla="*/ 7263 w 11870"/>
                  <a:gd name="connsiteY2" fmla="*/ 15637 h 16010"/>
                  <a:gd name="connsiteX3" fmla="*/ 191 w 11870"/>
                  <a:gd name="connsiteY3" fmla="*/ 9084 h 16010"/>
                  <a:gd name="connsiteX4" fmla="*/ 4409 w 11870"/>
                  <a:gd name="connsiteY4" fmla="*/ 0 h 16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0" h="16010">
                    <a:moveTo>
                      <a:pt x="4409" y="0"/>
                    </a:moveTo>
                    <a:cubicBezTo>
                      <a:pt x="8885" y="5255"/>
                      <a:pt x="11935" y="7332"/>
                      <a:pt x="11870" y="9278"/>
                    </a:cubicBezTo>
                    <a:cubicBezTo>
                      <a:pt x="11805" y="11484"/>
                      <a:pt x="9405" y="14663"/>
                      <a:pt x="7263" y="15637"/>
                    </a:cubicBezTo>
                    <a:cubicBezTo>
                      <a:pt x="3435" y="17324"/>
                      <a:pt x="-977" y="12976"/>
                      <a:pt x="191" y="9084"/>
                    </a:cubicBezTo>
                    <a:cubicBezTo>
                      <a:pt x="970" y="6294"/>
                      <a:pt x="2527" y="3828"/>
                      <a:pt x="4409" y="0"/>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59" name="任意多边形: 形状 58"/>
              <p:cNvSpPr/>
              <p:nvPr/>
            </p:nvSpPr>
            <p:spPr>
              <a:xfrm>
                <a:off x="4471680" y="4581532"/>
                <a:ext cx="5259" cy="4995"/>
              </a:xfrm>
              <a:custGeom>
                <a:avLst/>
                <a:gdLst>
                  <a:gd name="connsiteX0" fmla="*/ 0 w 5259"/>
                  <a:gd name="connsiteY0" fmla="*/ 2011 h 4995"/>
                  <a:gd name="connsiteX1" fmla="*/ 4347 w 5259"/>
                  <a:gd name="connsiteY1" fmla="*/ 0 h 4995"/>
                  <a:gd name="connsiteX2" fmla="*/ 5255 w 5259"/>
                  <a:gd name="connsiteY2" fmla="*/ 2660 h 4995"/>
                  <a:gd name="connsiteX3" fmla="*/ 3763 w 5259"/>
                  <a:gd name="connsiteY3" fmla="*/ 4996 h 4995"/>
                  <a:gd name="connsiteX4" fmla="*/ 0 w 5259"/>
                  <a:gd name="connsiteY4" fmla="*/ 2011 h 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 h="4995">
                    <a:moveTo>
                      <a:pt x="0" y="2011"/>
                    </a:moveTo>
                    <a:cubicBezTo>
                      <a:pt x="1493" y="1298"/>
                      <a:pt x="2920" y="649"/>
                      <a:pt x="4347" y="0"/>
                    </a:cubicBezTo>
                    <a:cubicBezTo>
                      <a:pt x="4672" y="908"/>
                      <a:pt x="5320" y="1816"/>
                      <a:pt x="5255" y="2660"/>
                    </a:cubicBezTo>
                    <a:cubicBezTo>
                      <a:pt x="5190" y="3503"/>
                      <a:pt x="4282" y="4217"/>
                      <a:pt x="3763" y="4996"/>
                    </a:cubicBezTo>
                    <a:cubicBezTo>
                      <a:pt x="2530" y="3958"/>
                      <a:pt x="1233" y="2984"/>
                      <a:pt x="0" y="2011"/>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0" name="任意多边形: 形状 59"/>
              <p:cNvSpPr/>
              <p:nvPr/>
            </p:nvSpPr>
            <p:spPr>
              <a:xfrm>
                <a:off x="4384784" y="4531443"/>
                <a:ext cx="6117" cy="6683"/>
              </a:xfrm>
              <a:custGeom>
                <a:avLst/>
                <a:gdLst>
                  <a:gd name="connsiteX0" fmla="*/ 6117 w 6117"/>
                  <a:gd name="connsiteY0" fmla="*/ 4866 h 6683"/>
                  <a:gd name="connsiteX1" fmla="*/ 1316 w 6117"/>
                  <a:gd name="connsiteY1" fmla="*/ 6683 h 6683"/>
                  <a:gd name="connsiteX2" fmla="*/ 148 w 6117"/>
                  <a:gd name="connsiteY2" fmla="*/ 2141 h 6683"/>
                  <a:gd name="connsiteX3" fmla="*/ 4625 w 6117"/>
                  <a:gd name="connsiteY3" fmla="*/ 0 h 6683"/>
                  <a:gd name="connsiteX4" fmla="*/ 6117 w 6117"/>
                  <a:gd name="connsiteY4" fmla="*/ 4866 h 6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 h="6683">
                    <a:moveTo>
                      <a:pt x="6117" y="4866"/>
                    </a:moveTo>
                    <a:cubicBezTo>
                      <a:pt x="4495" y="5450"/>
                      <a:pt x="2938" y="6034"/>
                      <a:pt x="1316" y="6683"/>
                    </a:cubicBezTo>
                    <a:cubicBezTo>
                      <a:pt x="862" y="5126"/>
                      <a:pt x="-435" y="3115"/>
                      <a:pt x="148" y="2141"/>
                    </a:cubicBezTo>
                    <a:cubicBezTo>
                      <a:pt x="862" y="973"/>
                      <a:pt x="3068" y="649"/>
                      <a:pt x="4625" y="0"/>
                    </a:cubicBezTo>
                    <a:cubicBezTo>
                      <a:pt x="5144" y="1622"/>
                      <a:pt x="5663" y="3244"/>
                      <a:pt x="6117" y="4866"/>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sp>
            <p:nvSpPr>
              <p:cNvPr id="61" name="任意多边形: 形状 60"/>
              <p:cNvSpPr/>
              <p:nvPr/>
            </p:nvSpPr>
            <p:spPr>
              <a:xfrm>
                <a:off x="3988570" y="4633938"/>
                <a:ext cx="8628" cy="2808"/>
              </a:xfrm>
              <a:custGeom>
                <a:avLst/>
                <a:gdLst>
                  <a:gd name="connsiteX0" fmla="*/ 8499 w 8628"/>
                  <a:gd name="connsiteY0" fmla="*/ 2808 h 2808"/>
                  <a:gd name="connsiteX1" fmla="*/ 2984 w 8628"/>
                  <a:gd name="connsiteY1" fmla="*/ 1770 h 2808"/>
                  <a:gd name="connsiteX2" fmla="*/ 0 w 8628"/>
                  <a:gd name="connsiteY2" fmla="*/ 1900 h 2808"/>
                  <a:gd name="connsiteX3" fmla="*/ 3374 w 8628"/>
                  <a:gd name="connsiteY3" fmla="*/ 18 h 2808"/>
                  <a:gd name="connsiteX4" fmla="*/ 8629 w 8628"/>
                  <a:gd name="connsiteY4" fmla="*/ 2743 h 2808"/>
                  <a:gd name="connsiteX5" fmla="*/ 8499 w 8628"/>
                  <a:gd name="connsiteY5" fmla="*/ 2808 h 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8" h="2808">
                    <a:moveTo>
                      <a:pt x="8499" y="2808"/>
                    </a:moveTo>
                    <a:cubicBezTo>
                      <a:pt x="6683" y="2484"/>
                      <a:pt x="4866" y="2029"/>
                      <a:pt x="2984" y="1770"/>
                    </a:cubicBezTo>
                    <a:cubicBezTo>
                      <a:pt x="2011" y="1640"/>
                      <a:pt x="973" y="1835"/>
                      <a:pt x="0" y="1900"/>
                    </a:cubicBezTo>
                    <a:cubicBezTo>
                      <a:pt x="1103" y="1251"/>
                      <a:pt x="2466" y="-176"/>
                      <a:pt x="3374" y="18"/>
                    </a:cubicBezTo>
                    <a:cubicBezTo>
                      <a:pt x="5255" y="472"/>
                      <a:pt x="6877" y="1770"/>
                      <a:pt x="8629" y="2743"/>
                    </a:cubicBezTo>
                    <a:cubicBezTo>
                      <a:pt x="8629" y="2743"/>
                      <a:pt x="8499" y="2808"/>
                      <a:pt x="8499" y="2808"/>
                    </a:cubicBezTo>
                    <a:close/>
                  </a:path>
                </a:pathLst>
              </a:custGeom>
              <a:grpFill/>
              <a:ln w="6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宋体 CN Medium" panose="02020500000000000000" charset="-122"/>
                  <a:ea typeface="思源宋体 CN Medium" panose="02020500000000000000" charset="-122"/>
                  <a:cs typeface="+mn-cs"/>
                </a:endParaRPr>
              </a:p>
            </p:txBody>
          </p:sp>
        </p:grpSp>
        <p:sp>
          <p:nvSpPr>
            <p:cNvPr id="8" name="文本框 7"/>
            <p:cNvSpPr txBox="1"/>
            <p:nvPr/>
          </p:nvSpPr>
          <p:spPr>
            <a:xfrm>
              <a:off x="396431" y="4085331"/>
              <a:ext cx="22365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000" dirty="0">
                  <a:solidFill>
                    <a:prstClr val="black"/>
                  </a:solidFill>
                  <a:latin typeface="华文行楷" panose="02010800040101010101" pitchFamily="2" charset="-122"/>
                  <a:ea typeface="华文行楷" panose="02010800040101010101" pitchFamily="2" charset="-122"/>
                </a:rPr>
                <a:t>辨别分类</a:t>
              </a:r>
              <a:endParaRPr kumimoji="0" lang="zh-CN" altLang="en-US" sz="4000" b="0" i="0" u="none" strike="noStrike" kern="1200" cap="none" spc="0" normalizeH="0" baseline="0" noProof="0" dirty="0">
                <a:ln>
                  <a:noFill/>
                </a:ln>
                <a:solidFill>
                  <a:prstClr val="black"/>
                </a:solidFill>
                <a:effectLst/>
                <a:uLnTx/>
                <a:uFillTx/>
                <a:latin typeface="华文行楷" panose="02010800040101010101" pitchFamily="2" charset="-122"/>
                <a:ea typeface="华文行楷" panose="02010800040101010101" pitchFamily="2" charset="-122"/>
                <a:cs typeface="+mn-cs"/>
              </a:endParaRPr>
            </a:p>
          </p:txBody>
        </p:sp>
      </p:grpSp>
      <p:grpSp>
        <p:nvGrpSpPr>
          <p:cNvPr id="124" name="组合 123"/>
          <p:cNvGrpSpPr/>
          <p:nvPr/>
        </p:nvGrpSpPr>
        <p:grpSpPr>
          <a:xfrm>
            <a:off x="3102859" y="4971162"/>
            <a:ext cx="5716839" cy="1508486"/>
            <a:chOff x="3325561" y="5004507"/>
            <a:chExt cx="4907993" cy="1508486"/>
          </a:xfrm>
        </p:grpSpPr>
        <p:grpSp>
          <p:nvGrpSpPr>
            <p:cNvPr id="115" name="组合 114"/>
            <p:cNvGrpSpPr/>
            <p:nvPr/>
          </p:nvGrpSpPr>
          <p:grpSpPr>
            <a:xfrm>
              <a:off x="6719979" y="5004507"/>
              <a:ext cx="1513575" cy="1508486"/>
              <a:chOff x="1742890" y="5029200"/>
              <a:chExt cx="1513575" cy="1508486"/>
            </a:xfrm>
          </p:grpSpPr>
          <p:sp>
            <p:nvSpPr>
              <p:cNvPr id="116" name="平行四边形 115"/>
              <p:cNvSpPr/>
              <p:nvPr/>
            </p:nvSpPr>
            <p:spPr>
              <a:xfrm>
                <a:off x="1742890" y="5029200"/>
                <a:ext cx="1513575" cy="1508486"/>
              </a:xfrm>
              <a:prstGeom prst="parallelogram">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117" name="文本框 116"/>
              <p:cNvSpPr txBox="1"/>
              <p:nvPr/>
            </p:nvSpPr>
            <p:spPr>
              <a:xfrm>
                <a:off x="1971113" y="5551723"/>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红牌警示</a:t>
                </a:r>
              </a:p>
            </p:txBody>
          </p:sp>
        </p:grpSp>
        <p:grpSp>
          <p:nvGrpSpPr>
            <p:cNvPr id="118" name="组合 117"/>
            <p:cNvGrpSpPr/>
            <p:nvPr/>
          </p:nvGrpSpPr>
          <p:grpSpPr>
            <a:xfrm>
              <a:off x="5022770" y="5004507"/>
              <a:ext cx="1513575" cy="1508486"/>
              <a:chOff x="3411088" y="5029200"/>
              <a:chExt cx="1513575" cy="1508486"/>
            </a:xfrm>
          </p:grpSpPr>
          <p:sp>
            <p:nvSpPr>
              <p:cNvPr id="119" name="平行四边形 118"/>
              <p:cNvSpPr/>
              <p:nvPr/>
            </p:nvSpPr>
            <p:spPr>
              <a:xfrm>
                <a:off x="3411088" y="5029200"/>
                <a:ext cx="1513575" cy="1508486"/>
              </a:xfrm>
              <a:prstGeom prst="parallelogram">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120" name="文本框 119"/>
              <p:cNvSpPr txBox="1"/>
              <p:nvPr/>
            </p:nvSpPr>
            <p:spPr>
              <a:xfrm>
                <a:off x="3662264" y="5551723"/>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黄牌提醒</a:t>
                </a:r>
              </a:p>
            </p:txBody>
          </p:sp>
        </p:grpSp>
        <p:grpSp>
          <p:nvGrpSpPr>
            <p:cNvPr id="121" name="组合 120"/>
            <p:cNvGrpSpPr/>
            <p:nvPr/>
          </p:nvGrpSpPr>
          <p:grpSpPr>
            <a:xfrm>
              <a:off x="3325561" y="5004507"/>
              <a:ext cx="1513575" cy="1508486"/>
              <a:chOff x="5079287" y="5029200"/>
              <a:chExt cx="1513575" cy="1508486"/>
            </a:xfrm>
          </p:grpSpPr>
          <p:sp>
            <p:nvSpPr>
              <p:cNvPr id="122" name="平行四边形 121"/>
              <p:cNvSpPr/>
              <p:nvPr/>
            </p:nvSpPr>
            <p:spPr>
              <a:xfrm>
                <a:off x="5079287" y="5029200"/>
                <a:ext cx="1513575" cy="1508486"/>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微软雅黑" panose="020B0503020204020204" charset="-122"/>
                  <a:cs typeface="+mn-cs"/>
                </a:endParaRPr>
              </a:p>
            </p:txBody>
          </p:sp>
          <p:sp>
            <p:nvSpPr>
              <p:cNvPr id="123" name="文本框 122"/>
              <p:cNvSpPr txBox="1"/>
              <p:nvPr/>
            </p:nvSpPr>
            <p:spPr>
              <a:xfrm>
                <a:off x="5299310" y="5551723"/>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2060"/>
                    </a:solidFill>
                    <a:effectLst/>
                    <a:uLnTx/>
                    <a:uFillTx/>
                    <a:latin typeface="Arial" panose="020B0604020202020204"/>
                    <a:ea typeface="微软雅黑" panose="020B0503020204020204" charset="-122"/>
                    <a:cs typeface="+mn-cs"/>
                  </a:rPr>
                  <a:t>蓝牌标识</a:t>
                </a:r>
              </a:p>
            </p:txBody>
          </p:sp>
        </p:grpSp>
      </p:grpSp>
      <p:grpSp>
        <p:nvGrpSpPr>
          <p:cNvPr id="125" name="组合 124"/>
          <p:cNvGrpSpPr/>
          <p:nvPr/>
        </p:nvGrpSpPr>
        <p:grpSpPr>
          <a:xfrm>
            <a:off x="1101630" y="1890712"/>
            <a:ext cx="6747765" cy="712147"/>
            <a:chOff x="5401298" y="5124612"/>
            <a:chExt cx="6747765" cy="712147"/>
          </a:xfrm>
        </p:grpSpPr>
        <p:sp>
          <p:nvSpPr>
            <p:cNvPr id="126" name="平行四边形 125"/>
            <p:cNvSpPr/>
            <p:nvPr/>
          </p:nvSpPr>
          <p:spPr>
            <a:xfrm>
              <a:off x="5764006" y="5124612"/>
              <a:ext cx="6385057" cy="712147"/>
            </a:xfrm>
            <a:prstGeom prst="parallelogram">
              <a:avLst/>
            </a:prstGeom>
            <a:gradFill flip="none" rotWithShape="1">
              <a:gsLst>
                <a:gs pos="0">
                  <a:srgbClr val="0966AD"/>
                </a:gs>
                <a:gs pos="48000">
                  <a:srgbClr val="31A8FD">
                    <a:alpha val="48000"/>
                  </a:srgbClr>
                </a:gs>
                <a:gs pos="100000">
                  <a:srgbClr val="035C9F">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127" name="文本框 126"/>
            <p:cNvSpPr txBox="1"/>
            <p:nvPr/>
          </p:nvSpPr>
          <p:spPr>
            <a:xfrm>
              <a:off x="5401298" y="5280314"/>
              <a:ext cx="62720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b="1" i="0" u="none" strike="noStrike" kern="1200" cap="none" spc="30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charset="-122"/>
                  <a:cs typeface="Arial" panose="020B0604020202020204" pitchFamily="34" charset="0"/>
                  <a:sym typeface="思源宋体 CN Heavy" panose="02020900000000000000" pitchFamily="18" charset="-122"/>
                </a:rPr>
                <a:t>把这项工作当成一项重要任务</a:t>
              </a:r>
              <a:endParaRPr kumimoji="1" lang="zh-CN" altLang="en-US" sz="3200" b="1" i="0" u="none" strike="noStrike" kern="1200" cap="none" spc="300" normalizeH="0" baseline="0" noProof="0" dirty="0">
                <a:ln>
                  <a:noFill/>
                </a:ln>
                <a:solidFill>
                  <a:srgbClr val="C00000"/>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charset="-122"/>
                <a:cs typeface="Arial" panose="020B0604020202020204" pitchFamily="34" charset="0"/>
                <a:sym typeface="思源宋体 CN Heavy" panose="02020900000000000000" pitchFamily="18" charset="-122"/>
              </a:endParaRPr>
            </a:p>
          </p:txBody>
        </p:sp>
      </p:grpSp>
      <p:grpSp>
        <p:nvGrpSpPr>
          <p:cNvPr id="128" name="组合 127"/>
          <p:cNvGrpSpPr/>
          <p:nvPr/>
        </p:nvGrpSpPr>
        <p:grpSpPr>
          <a:xfrm>
            <a:off x="785018" y="3005731"/>
            <a:ext cx="2014208" cy="773460"/>
            <a:chOff x="187437" y="3056958"/>
            <a:chExt cx="2014208" cy="773460"/>
          </a:xfrm>
        </p:grpSpPr>
        <p:sp>
          <p:nvSpPr>
            <p:cNvPr id="129" name="文本框 128"/>
            <p:cNvSpPr txBox="1"/>
            <p:nvPr/>
          </p:nvSpPr>
          <p:spPr>
            <a:xfrm>
              <a:off x="991057" y="3271456"/>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顶层推动</a:t>
              </a:r>
            </a:p>
          </p:txBody>
        </p:sp>
        <p:grpSp>
          <p:nvGrpSpPr>
            <p:cNvPr id="130" name="组合 129"/>
            <p:cNvGrpSpPr/>
            <p:nvPr/>
          </p:nvGrpSpPr>
          <p:grpSpPr>
            <a:xfrm>
              <a:off x="187437" y="3056958"/>
              <a:ext cx="773460" cy="773460"/>
              <a:chOff x="569339" y="4900830"/>
              <a:chExt cx="494223" cy="494223"/>
            </a:xfrm>
          </p:grpSpPr>
          <p:sp>
            <p:nvSpPr>
              <p:cNvPr id="131" name="矩形: 圆角 130"/>
              <p:cNvSpPr/>
              <p:nvPr/>
            </p:nvSpPr>
            <p:spPr>
              <a:xfrm>
                <a:off x="569339" y="4900830"/>
                <a:ext cx="494223" cy="494223"/>
              </a:xfrm>
              <a:prstGeom prst="roundRect">
                <a:avLst>
                  <a:gd name="adj" fmla="val 18962"/>
                </a:avLst>
              </a:prstGeom>
              <a:noFill/>
              <a:ln w="9525" cap="flat" cmpd="sng" algn="ctr">
                <a:solidFill>
                  <a:srgbClr val="1D44A6"/>
                </a:solidFill>
                <a:prstDash val="solid"/>
                <a:miter lim="800000"/>
              </a:ln>
              <a:effectLst>
                <a:outerShdw blurRad="165100" dist="127000" dir="2700000" sx="95000" sy="95000" algn="tl" rotWithShape="0">
                  <a:srgbClr val="1D44A6">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等线" panose="02010600030101010101" pitchFamily="2" charset="-122"/>
                  <a:cs typeface="+mn-cs"/>
                </a:endParaRPr>
              </a:p>
            </p:txBody>
          </p:sp>
          <p:grpSp>
            <p:nvGrpSpPr>
              <p:cNvPr id="132" name="组合 131"/>
              <p:cNvGrpSpPr/>
              <p:nvPr/>
            </p:nvGrpSpPr>
            <p:grpSpPr>
              <a:xfrm>
                <a:off x="694231" y="5009625"/>
                <a:ext cx="244438" cy="276632"/>
                <a:chOff x="4020111" y="4818850"/>
                <a:chExt cx="3639292" cy="4118605"/>
              </a:xfrm>
            </p:grpSpPr>
            <p:sp>
              <p:nvSpPr>
                <p:cNvPr id="133" name="任意多边形: 形状 132"/>
                <p:cNvSpPr/>
                <p:nvPr/>
              </p:nvSpPr>
              <p:spPr>
                <a:xfrm>
                  <a:off x="4020111" y="4818850"/>
                  <a:ext cx="3260111" cy="1938127"/>
                </a:xfrm>
                <a:custGeom>
                  <a:avLst/>
                  <a:gdLst>
                    <a:gd name="connsiteX0" fmla="*/ 2192710 w 3260111"/>
                    <a:gd name="connsiteY0" fmla="*/ 928 h 1938127"/>
                    <a:gd name="connsiteX1" fmla="*/ 2273696 w 3260111"/>
                    <a:gd name="connsiteY1" fmla="*/ 36353 h 1938127"/>
                    <a:gd name="connsiteX2" fmla="*/ 3206161 w 3260111"/>
                    <a:gd name="connsiteY2" fmla="*/ 825363 h 1938127"/>
                    <a:gd name="connsiteX3" fmla="*/ 3206161 w 3260111"/>
                    <a:gd name="connsiteY3" fmla="*/ 1058043 h 1938127"/>
                    <a:gd name="connsiteX4" fmla="*/ 2273696 w 3260111"/>
                    <a:gd name="connsiteY4" fmla="*/ 1847060 h 1938127"/>
                    <a:gd name="connsiteX5" fmla="*/ 2022846 w 3260111"/>
                    <a:gd name="connsiteY5" fmla="*/ 1730708 h 1938127"/>
                    <a:gd name="connsiteX6" fmla="*/ 2022846 w 3260111"/>
                    <a:gd name="connsiteY6" fmla="*/ 1348103 h 1938127"/>
                    <a:gd name="connsiteX7" fmla="*/ 162454 w 3260111"/>
                    <a:gd name="connsiteY7" fmla="*/ 1914807 h 1938127"/>
                    <a:gd name="connsiteX8" fmla="*/ 415 w 3260111"/>
                    <a:gd name="connsiteY8" fmla="*/ 1834767 h 1938127"/>
                    <a:gd name="connsiteX9" fmla="*/ 2022846 w 3260111"/>
                    <a:gd name="connsiteY9" fmla="*/ 535303 h 1938127"/>
                    <a:gd name="connsiteX10" fmla="*/ 2022846 w 3260111"/>
                    <a:gd name="connsiteY10" fmla="*/ 152693 h 1938127"/>
                    <a:gd name="connsiteX11" fmla="*/ 2192710 w 3260111"/>
                    <a:gd name="connsiteY11" fmla="*/ 928 h 193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0111" h="1938127">
                      <a:moveTo>
                        <a:pt x="2192710" y="928"/>
                      </a:moveTo>
                      <a:cubicBezTo>
                        <a:pt x="2220870" y="4086"/>
                        <a:pt x="2248931" y="15400"/>
                        <a:pt x="2273696" y="36353"/>
                      </a:cubicBezTo>
                      <a:lnTo>
                        <a:pt x="3206161" y="825363"/>
                      </a:lnTo>
                      <a:cubicBezTo>
                        <a:pt x="3278094" y="886239"/>
                        <a:pt x="3278094" y="997166"/>
                        <a:pt x="3206161" y="1058043"/>
                      </a:cubicBezTo>
                      <a:lnTo>
                        <a:pt x="2273696" y="1847060"/>
                      </a:lnTo>
                      <a:cubicBezTo>
                        <a:pt x="2174636" y="1930860"/>
                        <a:pt x="2022846" y="1860451"/>
                        <a:pt x="2022846" y="1730708"/>
                      </a:cubicBezTo>
                      <a:lnTo>
                        <a:pt x="2022846" y="1348103"/>
                      </a:lnTo>
                      <a:cubicBezTo>
                        <a:pt x="1269303" y="1348103"/>
                        <a:pt x="865063" y="1348103"/>
                        <a:pt x="162454" y="1914807"/>
                      </a:cubicBezTo>
                      <a:cubicBezTo>
                        <a:pt x="94510" y="1969610"/>
                        <a:pt x="-7315" y="1921696"/>
                        <a:pt x="415" y="1834767"/>
                      </a:cubicBezTo>
                      <a:cubicBezTo>
                        <a:pt x="115932" y="535303"/>
                        <a:pt x="1252104" y="535303"/>
                        <a:pt x="2022846" y="535303"/>
                      </a:cubicBezTo>
                      <a:lnTo>
                        <a:pt x="2022846" y="152693"/>
                      </a:lnTo>
                      <a:cubicBezTo>
                        <a:pt x="2022846" y="55383"/>
                        <a:pt x="2108228" y="-8547"/>
                        <a:pt x="2192710" y="928"/>
                      </a:cubicBezTo>
                      <a:close/>
                    </a:path>
                  </a:pathLst>
                </a:custGeom>
                <a:gradFill>
                  <a:gsLst>
                    <a:gs pos="22000">
                      <a:srgbClr val="1D44A6">
                        <a:lumMod val="90000"/>
                        <a:lumOff val="10000"/>
                      </a:srgbClr>
                    </a:gs>
                    <a:gs pos="91000">
                      <a:srgbClr val="1D44A6">
                        <a:lumMod val="80000"/>
                      </a:srgbClr>
                    </a:gs>
                  </a:gsLst>
                  <a:lin ang="2700000" scaled="0"/>
                </a:gradFill>
                <a:ln w="12700" cap="flat" cmpd="sng" algn="ctr">
                  <a:noFill/>
                  <a:prstDash val="solid"/>
                  <a:miter lim="800000"/>
                </a:ln>
                <a:effectLst>
                  <a:outerShdw blurRad="165100" dist="127000" dir="2700000" sx="95000" sy="95000" algn="tl" rotWithShape="0">
                    <a:srgbClr val="1D44A6">
                      <a:alpha val="3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等线" panose="02010600030101010101" pitchFamily="2" charset="-122"/>
                    <a:cs typeface="+mn-cs"/>
                  </a:endParaRPr>
                </a:p>
              </p:txBody>
            </p:sp>
            <p:sp>
              <p:nvSpPr>
                <p:cNvPr id="134" name="任意多边形: 形状 133"/>
                <p:cNvSpPr/>
                <p:nvPr/>
              </p:nvSpPr>
              <p:spPr>
                <a:xfrm>
                  <a:off x="4399292" y="6999329"/>
                  <a:ext cx="3260111" cy="1938126"/>
                </a:xfrm>
                <a:custGeom>
                  <a:avLst/>
                  <a:gdLst>
                    <a:gd name="connsiteX0" fmla="*/ 3152727 w 3260111"/>
                    <a:gd name="connsiteY0" fmla="*/ 481 h 1938126"/>
                    <a:gd name="connsiteX1" fmla="*/ 3259694 w 3260111"/>
                    <a:gd name="connsiteY1" fmla="*/ 103360 h 1938126"/>
                    <a:gd name="connsiteX2" fmla="*/ 1237265 w 3260111"/>
                    <a:gd name="connsiteY2" fmla="*/ 1402824 h 1938126"/>
                    <a:gd name="connsiteX3" fmla="*/ 1237265 w 3260111"/>
                    <a:gd name="connsiteY3" fmla="*/ 1785429 h 1938126"/>
                    <a:gd name="connsiteX4" fmla="*/ 986423 w 3260111"/>
                    <a:gd name="connsiteY4" fmla="*/ 1901781 h 1938126"/>
                    <a:gd name="connsiteX5" fmla="*/ 53958 w 3260111"/>
                    <a:gd name="connsiteY5" fmla="*/ 1112756 h 1938126"/>
                    <a:gd name="connsiteX6" fmla="*/ 53958 w 3260111"/>
                    <a:gd name="connsiteY6" fmla="*/ 880092 h 1938126"/>
                    <a:gd name="connsiteX7" fmla="*/ 986423 w 3260111"/>
                    <a:gd name="connsiteY7" fmla="*/ 91066 h 1938126"/>
                    <a:gd name="connsiteX8" fmla="*/ 1237265 w 3260111"/>
                    <a:gd name="connsiteY8" fmla="*/ 207418 h 1938126"/>
                    <a:gd name="connsiteX9" fmla="*/ 1237265 w 3260111"/>
                    <a:gd name="connsiteY9" fmla="*/ 590024 h 1938126"/>
                    <a:gd name="connsiteX10" fmla="*/ 3097663 w 3260111"/>
                    <a:gd name="connsiteY10" fmla="*/ 23319 h 1938126"/>
                    <a:gd name="connsiteX11" fmla="*/ 3152727 w 3260111"/>
                    <a:gd name="connsiteY11" fmla="*/ 481 h 19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0111" h="1938126">
                      <a:moveTo>
                        <a:pt x="3152727" y="481"/>
                      </a:moveTo>
                      <a:cubicBezTo>
                        <a:pt x="3209665" y="-5088"/>
                        <a:pt x="3265500" y="38163"/>
                        <a:pt x="3259694" y="103360"/>
                      </a:cubicBezTo>
                      <a:cubicBezTo>
                        <a:pt x="3144175" y="1402824"/>
                        <a:pt x="2008003" y="1402824"/>
                        <a:pt x="1237265" y="1402824"/>
                      </a:cubicBezTo>
                      <a:lnTo>
                        <a:pt x="1237265" y="1785429"/>
                      </a:lnTo>
                      <a:cubicBezTo>
                        <a:pt x="1237265" y="1915172"/>
                        <a:pt x="1085475" y="1985581"/>
                        <a:pt x="986423" y="1901781"/>
                      </a:cubicBezTo>
                      <a:lnTo>
                        <a:pt x="53958" y="1112756"/>
                      </a:lnTo>
                      <a:cubicBezTo>
                        <a:pt x="-17987" y="1051897"/>
                        <a:pt x="-17987" y="940950"/>
                        <a:pt x="53958" y="880092"/>
                      </a:cubicBezTo>
                      <a:lnTo>
                        <a:pt x="986423" y="91066"/>
                      </a:lnTo>
                      <a:cubicBezTo>
                        <a:pt x="1085475" y="7266"/>
                        <a:pt x="1237265" y="77675"/>
                        <a:pt x="1237265" y="207418"/>
                      </a:cubicBezTo>
                      <a:lnTo>
                        <a:pt x="1237265" y="590024"/>
                      </a:lnTo>
                      <a:cubicBezTo>
                        <a:pt x="1990812" y="590024"/>
                        <a:pt x="2395058" y="590024"/>
                        <a:pt x="3097663" y="23319"/>
                      </a:cubicBezTo>
                      <a:cubicBezTo>
                        <a:pt x="3114645" y="9618"/>
                        <a:pt x="3133747" y="2337"/>
                        <a:pt x="3152727" y="481"/>
                      </a:cubicBezTo>
                      <a:close/>
                    </a:path>
                  </a:pathLst>
                </a:custGeom>
                <a:solidFill>
                  <a:srgbClr val="EAB848"/>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等线" panose="02010600030101010101" pitchFamily="2" charset="-122"/>
                    <a:cs typeface="+mn-cs"/>
                  </a:endParaRPr>
                </a:p>
              </p:txBody>
            </p:sp>
          </p:grpSp>
        </p:grpSp>
      </p:grpSp>
      <p:grpSp>
        <p:nvGrpSpPr>
          <p:cNvPr id="135" name="组合 134"/>
          <p:cNvGrpSpPr/>
          <p:nvPr/>
        </p:nvGrpSpPr>
        <p:grpSpPr>
          <a:xfrm>
            <a:off x="4149811" y="3005731"/>
            <a:ext cx="2527169" cy="773460"/>
            <a:chOff x="4687086" y="3056958"/>
            <a:chExt cx="2527169" cy="773460"/>
          </a:xfrm>
        </p:grpSpPr>
        <p:sp>
          <p:nvSpPr>
            <p:cNvPr id="136" name="文本框 135"/>
            <p:cNvSpPr txBox="1"/>
            <p:nvPr/>
          </p:nvSpPr>
          <p:spPr>
            <a:xfrm>
              <a:off x="5490706" y="3256370"/>
              <a:ext cx="1723549"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定期督导考核</a:t>
              </a:r>
            </a:p>
          </p:txBody>
        </p:sp>
        <p:sp>
          <p:nvSpPr>
            <p:cNvPr id="137" name="矩形: 圆角 136"/>
            <p:cNvSpPr/>
            <p:nvPr/>
          </p:nvSpPr>
          <p:spPr>
            <a:xfrm>
              <a:off x="4687086" y="3056958"/>
              <a:ext cx="773460" cy="773460"/>
            </a:xfrm>
            <a:prstGeom prst="roundRect">
              <a:avLst>
                <a:gd name="adj" fmla="val 18962"/>
              </a:avLst>
            </a:prstGeom>
            <a:noFill/>
            <a:ln w="9525" cap="flat" cmpd="sng" algn="ctr">
              <a:solidFill>
                <a:srgbClr val="1D44A6"/>
              </a:solidFill>
              <a:prstDash val="solid"/>
              <a:miter lim="800000"/>
            </a:ln>
            <a:effectLst>
              <a:outerShdw blurRad="165100" dist="127000" dir="2700000" sx="95000" sy="95000" algn="tl" rotWithShape="0">
                <a:srgbClr val="1D44A6">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等线" panose="02010600030101010101" pitchFamily="2" charset="-122"/>
                <a:cs typeface="+mn-cs"/>
              </a:endParaRPr>
            </a:p>
          </p:txBody>
        </p:sp>
        <p:grpSp>
          <p:nvGrpSpPr>
            <p:cNvPr id="138" name="组合 137"/>
            <p:cNvGrpSpPr/>
            <p:nvPr/>
          </p:nvGrpSpPr>
          <p:grpSpPr>
            <a:xfrm>
              <a:off x="4842679" y="3211371"/>
              <a:ext cx="464629" cy="464634"/>
              <a:chOff x="420083" y="1545992"/>
              <a:chExt cx="877592" cy="877601"/>
            </a:xfrm>
          </p:grpSpPr>
          <p:sp>
            <p:nvSpPr>
              <p:cNvPr id="139" name="任意多边形: 形状 138"/>
              <p:cNvSpPr/>
              <p:nvPr/>
            </p:nvSpPr>
            <p:spPr>
              <a:xfrm>
                <a:off x="642192" y="1595268"/>
                <a:ext cx="444100" cy="788263"/>
              </a:xfrm>
              <a:custGeom>
                <a:avLst/>
                <a:gdLst>
                  <a:gd name="connsiteX0" fmla="*/ 1351899 w 2465812"/>
                  <a:gd name="connsiteY0" fmla="*/ 0 h 4376728"/>
                  <a:gd name="connsiteX1" fmla="*/ 2331617 w 2465812"/>
                  <a:gd name="connsiteY1" fmla="*/ 0 h 4376728"/>
                  <a:gd name="connsiteX2" fmla="*/ 2376208 w 2465812"/>
                  <a:gd name="connsiteY2" fmla="*/ 75003 h 4376728"/>
                  <a:gd name="connsiteX3" fmla="*/ 1436581 w 2465812"/>
                  <a:gd name="connsiteY3" fmla="*/ 1803939 h 4376728"/>
                  <a:gd name="connsiteX4" fmla="*/ 2414910 w 2465812"/>
                  <a:gd name="connsiteY4" fmla="*/ 1803939 h 4376728"/>
                  <a:gd name="connsiteX5" fmla="*/ 2461441 w 2465812"/>
                  <a:gd name="connsiteY5" fmla="*/ 1834434 h 4376728"/>
                  <a:gd name="connsiteX6" fmla="*/ 2452049 w 2465812"/>
                  <a:gd name="connsiteY6" fmla="*/ 1889271 h 4376728"/>
                  <a:gd name="connsiteX7" fmla="*/ 151071 w 2465812"/>
                  <a:gd name="connsiteY7" fmla="*/ 4360493 h 4376728"/>
                  <a:gd name="connsiteX8" fmla="*/ 84186 w 2465812"/>
                  <a:gd name="connsiteY8" fmla="*/ 4367031 h 4376728"/>
                  <a:gd name="connsiteX9" fmla="*/ 69432 w 2465812"/>
                  <a:gd name="connsiteY9" fmla="*/ 4301470 h 4376728"/>
                  <a:gd name="connsiteX10" fmla="*/ 1102869 w 2465812"/>
                  <a:gd name="connsiteY10" fmla="*/ 2419362 h 4376728"/>
                  <a:gd name="connsiteX11" fmla="*/ 50944 w 2465812"/>
                  <a:gd name="connsiteY11" fmla="*/ 2419362 h 4376728"/>
                  <a:gd name="connsiteX12" fmla="*/ 7144 w 2465812"/>
                  <a:gd name="connsiteY12" fmla="*/ 2394246 h 4376728"/>
                  <a:gd name="connsiteX13" fmla="*/ 6683 w 2465812"/>
                  <a:gd name="connsiteY13" fmla="*/ 2343759 h 4376728"/>
                  <a:gd name="connsiteX14" fmla="*/ 1307638 w 2465812"/>
                  <a:gd name="connsiteY14" fmla="*/ 25914 h 4376728"/>
                  <a:gd name="connsiteX15" fmla="*/ 1351899 w 2465812"/>
                  <a:gd name="connsiteY15" fmla="*/ 0 h 43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5812" h="4376728">
                    <a:moveTo>
                      <a:pt x="1351899" y="0"/>
                    </a:moveTo>
                    <a:lnTo>
                      <a:pt x="2331617" y="0"/>
                    </a:lnTo>
                    <a:cubicBezTo>
                      <a:pt x="2370245" y="8"/>
                      <a:pt x="2394654" y="41054"/>
                      <a:pt x="2376208" y="75003"/>
                    </a:cubicBezTo>
                    <a:lnTo>
                      <a:pt x="1436581" y="1803939"/>
                    </a:lnTo>
                    <a:lnTo>
                      <a:pt x="2414910" y="1803939"/>
                    </a:lnTo>
                    <a:cubicBezTo>
                      <a:pt x="2435560" y="1803939"/>
                      <a:pt x="2453200" y="1815502"/>
                      <a:pt x="2461441" y="1834434"/>
                    </a:cubicBezTo>
                    <a:cubicBezTo>
                      <a:pt x="2469681" y="1853365"/>
                      <a:pt x="2466120" y="1874155"/>
                      <a:pt x="2452049" y="1889271"/>
                    </a:cubicBezTo>
                    <a:lnTo>
                      <a:pt x="151071" y="4360493"/>
                    </a:lnTo>
                    <a:cubicBezTo>
                      <a:pt x="133521" y="4379342"/>
                      <a:pt x="105050" y="4382122"/>
                      <a:pt x="84186" y="4367031"/>
                    </a:cubicBezTo>
                    <a:cubicBezTo>
                      <a:pt x="63322" y="4351948"/>
                      <a:pt x="57038" y="4324053"/>
                      <a:pt x="69432" y="4301470"/>
                    </a:cubicBezTo>
                    <a:lnTo>
                      <a:pt x="1102869" y="2419362"/>
                    </a:lnTo>
                    <a:lnTo>
                      <a:pt x="50944" y="2419362"/>
                    </a:lnTo>
                    <a:cubicBezTo>
                      <a:pt x="32416" y="2419362"/>
                      <a:pt x="16503" y="2410233"/>
                      <a:pt x="7144" y="2394246"/>
                    </a:cubicBezTo>
                    <a:cubicBezTo>
                      <a:pt x="-2215" y="2378259"/>
                      <a:pt x="-2388" y="2359928"/>
                      <a:pt x="6683" y="2343759"/>
                    </a:cubicBezTo>
                    <a:lnTo>
                      <a:pt x="1307638" y="25914"/>
                    </a:lnTo>
                    <a:cubicBezTo>
                      <a:pt x="1316865" y="9482"/>
                      <a:pt x="1333050" y="0"/>
                      <a:pt x="1351899" y="0"/>
                    </a:cubicBezTo>
                    <a:close/>
                  </a:path>
                </a:pathLst>
              </a:custGeom>
              <a:solidFill>
                <a:srgbClr val="EAB848"/>
              </a:solidFill>
              <a:ln w="822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charset="-122"/>
                  <a:sym typeface="微软雅黑" panose="020B0503020204020204" charset="-122"/>
                </a:endParaRPr>
              </a:p>
            </p:txBody>
          </p:sp>
          <p:sp>
            <p:nvSpPr>
              <p:cNvPr id="140" name="任意多边形: 形状 139"/>
              <p:cNvSpPr/>
              <p:nvPr/>
            </p:nvSpPr>
            <p:spPr>
              <a:xfrm>
                <a:off x="420083" y="1545992"/>
                <a:ext cx="511036" cy="788543"/>
              </a:xfrm>
              <a:custGeom>
                <a:avLst/>
                <a:gdLst>
                  <a:gd name="connsiteX0" fmla="*/ 2192734 w 2837467"/>
                  <a:gd name="connsiteY0" fmla="*/ 0 h 4378282"/>
                  <a:gd name="connsiteX1" fmla="*/ 2679987 w 2837467"/>
                  <a:gd name="connsiteY1" fmla="*/ 0 h 4378282"/>
                  <a:gd name="connsiteX2" fmla="*/ 2837467 w 2837467"/>
                  <a:gd name="connsiteY2" fmla="*/ 131484 h 4378282"/>
                  <a:gd name="connsiteX3" fmla="*/ 2585132 w 2837467"/>
                  <a:gd name="connsiteY3" fmla="*/ 131484 h 4378282"/>
                  <a:gd name="connsiteX4" fmla="*/ 2416944 w 2837467"/>
                  <a:gd name="connsiteY4" fmla="*/ 229958 h 4378282"/>
                  <a:gd name="connsiteX5" fmla="*/ 1679938 w 2837467"/>
                  <a:gd name="connsiteY5" fmla="*/ 1543051 h 4378282"/>
                  <a:gd name="connsiteX6" fmla="*/ 1279498 w 2837467"/>
                  <a:gd name="connsiteY6" fmla="*/ 2256503 h 4378282"/>
                  <a:gd name="connsiteX7" fmla="*/ 1115990 w 2837467"/>
                  <a:gd name="connsiteY7" fmla="*/ 2547820 h 4378282"/>
                  <a:gd name="connsiteX8" fmla="*/ 1117733 w 2837467"/>
                  <a:gd name="connsiteY8" fmla="*/ 2739660 h 4378282"/>
                  <a:gd name="connsiteX9" fmla="*/ 1284177 w 2837467"/>
                  <a:gd name="connsiteY9" fmla="*/ 2835099 h 4378282"/>
                  <a:gd name="connsiteX10" fmla="*/ 1335445 w 2837467"/>
                  <a:gd name="connsiteY10" fmla="*/ 2835099 h 4378282"/>
                  <a:gd name="connsiteX11" fmla="*/ 1781874 w 2837467"/>
                  <a:gd name="connsiteY11" fmla="*/ 3407074 h 4378282"/>
                  <a:gd name="connsiteX12" fmla="*/ 1351499 w 2837467"/>
                  <a:gd name="connsiteY12" fmla="*/ 4190874 h 4378282"/>
                  <a:gd name="connsiteX13" fmla="*/ 1112207 w 2837467"/>
                  <a:gd name="connsiteY13" fmla="*/ 4331413 h 4378282"/>
                  <a:gd name="connsiteX14" fmla="*/ 885859 w 2837467"/>
                  <a:gd name="connsiteY14" fmla="*/ 4331413 h 4378282"/>
                  <a:gd name="connsiteX15" fmla="*/ 541308 w 2837467"/>
                  <a:gd name="connsiteY15" fmla="*/ 3986862 h 4378282"/>
                  <a:gd name="connsiteX16" fmla="*/ 541308 w 2837467"/>
                  <a:gd name="connsiteY16" fmla="*/ 3760515 h 4378282"/>
                  <a:gd name="connsiteX17" fmla="*/ 160038 w 2837467"/>
                  <a:gd name="connsiteY17" fmla="*/ 2840016 h 4378282"/>
                  <a:gd name="connsiteX18" fmla="*/ 0 w 2837467"/>
                  <a:gd name="connsiteY18" fmla="*/ 2679979 h 4378282"/>
                  <a:gd name="connsiteX19" fmla="*/ 0 w 2837467"/>
                  <a:gd name="connsiteY19" fmla="*/ 2192734 h 4378282"/>
                  <a:gd name="connsiteX20" fmla="*/ 160038 w 2837467"/>
                  <a:gd name="connsiteY20" fmla="*/ 2032696 h 4378282"/>
                  <a:gd name="connsiteX21" fmla="*/ 541308 w 2837467"/>
                  <a:gd name="connsiteY21" fmla="*/ 1112198 h 4378282"/>
                  <a:gd name="connsiteX22" fmla="*/ 541308 w 2837467"/>
                  <a:gd name="connsiteY22" fmla="*/ 885859 h 4378282"/>
                  <a:gd name="connsiteX23" fmla="*/ 885859 w 2837467"/>
                  <a:gd name="connsiteY23" fmla="*/ 541308 h 4378282"/>
                  <a:gd name="connsiteX24" fmla="*/ 1112207 w 2837467"/>
                  <a:gd name="connsiteY24" fmla="*/ 541308 h 4378282"/>
                  <a:gd name="connsiteX25" fmla="*/ 2032696 w 2837467"/>
                  <a:gd name="connsiteY25" fmla="*/ 160038 h 4378282"/>
                  <a:gd name="connsiteX26" fmla="*/ 2192734 w 2837467"/>
                  <a:gd name="connsiteY26" fmla="*/ 0 h 437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7467" h="4378282">
                    <a:moveTo>
                      <a:pt x="2192734" y="0"/>
                    </a:moveTo>
                    <a:lnTo>
                      <a:pt x="2679987" y="0"/>
                    </a:lnTo>
                    <a:cubicBezTo>
                      <a:pt x="2758616" y="0"/>
                      <a:pt x="2824005" y="56704"/>
                      <a:pt x="2837467" y="131484"/>
                    </a:cubicBezTo>
                    <a:lnTo>
                      <a:pt x="2585132" y="131484"/>
                    </a:lnTo>
                    <a:cubicBezTo>
                      <a:pt x="2514899" y="131484"/>
                      <a:pt x="2451328" y="168706"/>
                      <a:pt x="2416944" y="229958"/>
                    </a:cubicBezTo>
                    <a:lnTo>
                      <a:pt x="1679938" y="1543051"/>
                    </a:lnTo>
                    <a:cubicBezTo>
                      <a:pt x="1469882" y="1721107"/>
                      <a:pt x="1323397" y="1971856"/>
                      <a:pt x="1279498" y="2256503"/>
                    </a:cubicBezTo>
                    <a:lnTo>
                      <a:pt x="1115990" y="2547820"/>
                    </a:lnTo>
                    <a:cubicBezTo>
                      <a:pt x="1082222" y="2607962"/>
                      <a:pt x="1082880" y="2680135"/>
                      <a:pt x="1117733" y="2739660"/>
                    </a:cubicBezTo>
                    <a:cubicBezTo>
                      <a:pt x="1152586" y="2799209"/>
                      <a:pt x="1215187" y="2835099"/>
                      <a:pt x="1284177" y="2835099"/>
                    </a:cubicBezTo>
                    <a:lnTo>
                      <a:pt x="1335445" y="2835099"/>
                    </a:lnTo>
                    <a:cubicBezTo>
                      <a:pt x="1420481" y="3069802"/>
                      <a:pt x="1578373" y="3269603"/>
                      <a:pt x="1781874" y="3407074"/>
                    </a:cubicBezTo>
                    <a:lnTo>
                      <a:pt x="1351499" y="4190874"/>
                    </a:lnTo>
                    <a:cubicBezTo>
                      <a:pt x="1266159" y="4214082"/>
                      <a:pt x="1183812" y="4259824"/>
                      <a:pt x="1112207" y="4331413"/>
                    </a:cubicBezTo>
                    <a:cubicBezTo>
                      <a:pt x="1049713" y="4393906"/>
                      <a:pt x="948353" y="4393906"/>
                      <a:pt x="885859" y="4331413"/>
                    </a:cubicBezTo>
                    <a:lnTo>
                      <a:pt x="541308" y="3986862"/>
                    </a:lnTo>
                    <a:cubicBezTo>
                      <a:pt x="478823" y="3924368"/>
                      <a:pt x="478823" y="3823000"/>
                      <a:pt x="541308" y="3760515"/>
                    </a:cubicBezTo>
                    <a:cubicBezTo>
                      <a:pt x="880554" y="3421285"/>
                      <a:pt x="639831" y="2840016"/>
                      <a:pt x="160038" y="2840016"/>
                    </a:cubicBezTo>
                    <a:cubicBezTo>
                      <a:pt x="71622" y="2840016"/>
                      <a:pt x="0" y="2768345"/>
                      <a:pt x="0" y="2679979"/>
                    </a:cubicBezTo>
                    <a:lnTo>
                      <a:pt x="0" y="2192734"/>
                    </a:lnTo>
                    <a:cubicBezTo>
                      <a:pt x="0" y="2104368"/>
                      <a:pt x="71631" y="2032696"/>
                      <a:pt x="160038" y="2032696"/>
                    </a:cubicBezTo>
                    <a:cubicBezTo>
                      <a:pt x="639831" y="2032696"/>
                      <a:pt x="880554" y="1451436"/>
                      <a:pt x="541308" y="1112198"/>
                    </a:cubicBezTo>
                    <a:cubicBezTo>
                      <a:pt x="478823" y="1049713"/>
                      <a:pt x="478823" y="948353"/>
                      <a:pt x="541308" y="885859"/>
                    </a:cubicBezTo>
                    <a:lnTo>
                      <a:pt x="885859" y="541308"/>
                    </a:lnTo>
                    <a:cubicBezTo>
                      <a:pt x="948353" y="478823"/>
                      <a:pt x="1049713" y="478823"/>
                      <a:pt x="1112207" y="541308"/>
                    </a:cubicBezTo>
                    <a:cubicBezTo>
                      <a:pt x="1451436" y="880554"/>
                      <a:pt x="2032696" y="639831"/>
                      <a:pt x="2032696" y="160038"/>
                    </a:cubicBezTo>
                    <a:cubicBezTo>
                      <a:pt x="2032696" y="71622"/>
                      <a:pt x="2104376" y="0"/>
                      <a:pt x="2192734" y="0"/>
                    </a:cubicBezTo>
                    <a:close/>
                  </a:path>
                </a:pathLst>
              </a:custGeom>
              <a:solidFill>
                <a:srgbClr val="224FC1"/>
              </a:solidFill>
              <a:ln w="822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sym typeface="微软雅黑" panose="020B0503020204020204" charset="-122"/>
                </a:endParaRPr>
              </a:p>
            </p:txBody>
          </p:sp>
          <p:sp>
            <p:nvSpPr>
              <p:cNvPr id="141" name="任意多边形: 形状 140"/>
              <p:cNvSpPr/>
              <p:nvPr/>
            </p:nvSpPr>
            <p:spPr>
              <a:xfrm>
                <a:off x="756479" y="1635048"/>
                <a:ext cx="541196" cy="788545"/>
              </a:xfrm>
              <a:custGeom>
                <a:avLst/>
                <a:gdLst>
                  <a:gd name="connsiteX0" fmla="*/ 2005878 w 3004916"/>
                  <a:gd name="connsiteY0" fmla="*/ 0 h 4378293"/>
                  <a:gd name="connsiteX1" fmla="*/ 2119048 w 3004916"/>
                  <a:gd name="connsiteY1" fmla="*/ 46864 h 4378293"/>
                  <a:gd name="connsiteX2" fmla="*/ 2463599 w 3004916"/>
                  <a:gd name="connsiteY2" fmla="*/ 391415 h 4378293"/>
                  <a:gd name="connsiteX3" fmla="*/ 2463599 w 3004916"/>
                  <a:gd name="connsiteY3" fmla="*/ 617754 h 4378293"/>
                  <a:gd name="connsiteX4" fmla="*/ 2844877 w 3004916"/>
                  <a:gd name="connsiteY4" fmla="*/ 1538252 h 4378293"/>
                  <a:gd name="connsiteX5" fmla="*/ 3004916 w 3004916"/>
                  <a:gd name="connsiteY5" fmla="*/ 1698290 h 4378293"/>
                  <a:gd name="connsiteX6" fmla="*/ 3004916 w 3004916"/>
                  <a:gd name="connsiteY6" fmla="*/ 2185534 h 4378293"/>
                  <a:gd name="connsiteX7" fmla="*/ 2844877 w 3004916"/>
                  <a:gd name="connsiteY7" fmla="*/ 2345572 h 4378293"/>
                  <a:gd name="connsiteX8" fmla="*/ 2463607 w 3004916"/>
                  <a:gd name="connsiteY8" fmla="*/ 3266087 h 4378293"/>
                  <a:gd name="connsiteX9" fmla="*/ 2463607 w 3004916"/>
                  <a:gd name="connsiteY9" fmla="*/ 3492434 h 4378293"/>
                  <a:gd name="connsiteX10" fmla="*/ 2119057 w 3004916"/>
                  <a:gd name="connsiteY10" fmla="*/ 3836985 h 4378293"/>
                  <a:gd name="connsiteX11" fmla="*/ 1892709 w 3004916"/>
                  <a:gd name="connsiteY11" fmla="*/ 3836985 h 4378293"/>
                  <a:gd name="connsiteX12" fmla="*/ 972211 w 3004916"/>
                  <a:gd name="connsiteY12" fmla="*/ 4218263 h 4378293"/>
                  <a:gd name="connsiteX13" fmla="*/ 812173 w 3004916"/>
                  <a:gd name="connsiteY13" fmla="*/ 4378293 h 4378293"/>
                  <a:gd name="connsiteX14" fmla="*/ 324920 w 3004916"/>
                  <a:gd name="connsiteY14" fmla="*/ 4378293 h 4378293"/>
                  <a:gd name="connsiteX15" fmla="*/ 164882 w 3004916"/>
                  <a:gd name="connsiteY15" fmla="*/ 4218263 h 4378293"/>
                  <a:gd name="connsiteX16" fmla="*/ 0 w 3004916"/>
                  <a:gd name="connsiteY16" fmla="*/ 3828909 h 4378293"/>
                  <a:gd name="connsiteX17" fmla="*/ 671256 w 3004916"/>
                  <a:gd name="connsiteY17" fmla="*/ 3107998 h 4378293"/>
                  <a:gd name="connsiteX18" fmla="*/ 1738913 w 3004916"/>
                  <a:gd name="connsiteY18" fmla="*/ 1961350 h 4378293"/>
                  <a:gd name="connsiteX19" fmla="*/ 1921493 w 3004916"/>
                  <a:gd name="connsiteY19" fmla="*/ 1765274 h 4378293"/>
                  <a:gd name="connsiteX20" fmla="*/ 1957176 w 3004916"/>
                  <a:gd name="connsiteY20" fmla="*/ 1556863 h 4378293"/>
                  <a:gd name="connsiteX21" fmla="*/ 1780329 w 3004916"/>
                  <a:gd name="connsiteY21" fmla="*/ 1440963 h 4378293"/>
                  <a:gd name="connsiteX22" fmla="*/ 1626788 w 3004916"/>
                  <a:gd name="connsiteY22" fmla="*/ 1440963 h 4378293"/>
                  <a:gd name="connsiteX23" fmla="*/ 1275716 w 3004916"/>
                  <a:gd name="connsiteY23" fmla="*/ 1009058 h 4378293"/>
                  <a:gd name="connsiteX24" fmla="*/ 1739604 w 3004916"/>
                  <a:gd name="connsiteY24" fmla="*/ 155494 h 4378293"/>
                  <a:gd name="connsiteX25" fmla="*/ 1892701 w 3004916"/>
                  <a:gd name="connsiteY25" fmla="*/ 46864 h 4378293"/>
                  <a:gd name="connsiteX26" fmla="*/ 2005878 w 3004916"/>
                  <a:gd name="connsiteY26" fmla="*/ 0 h 437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4916" h="4378293">
                    <a:moveTo>
                      <a:pt x="2005878" y="0"/>
                    </a:moveTo>
                    <a:cubicBezTo>
                      <a:pt x="2046842" y="0"/>
                      <a:pt x="2087806" y="15622"/>
                      <a:pt x="2119048" y="46864"/>
                    </a:cubicBezTo>
                    <a:lnTo>
                      <a:pt x="2463599" y="391415"/>
                    </a:lnTo>
                    <a:cubicBezTo>
                      <a:pt x="2526085" y="453908"/>
                      <a:pt x="2526085" y="555268"/>
                      <a:pt x="2463599" y="617754"/>
                    </a:cubicBezTo>
                    <a:cubicBezTo>
                      <a:pt x="2124361" y="956992"/>
                      <a:pt x="2365092" y="1538252"/>
                      <a:pt x="2844877" y="1538252"/>
                    </a:cubicBezTo>
                    <a:cubicBezTo>
                      <a:pt x="2933293" y="1538252"/>
                      <a:pt x="3004916" y="1609924"/>
                      <a:pt x="3004916" y="1698290"/>
                    </a:cubicBezTo>
                    <a:lnTo>
                      <a:pt x="3004916" y="2185534"/>
                    </a:lnTo>
                    <a:cubicBezTo>
                      <a:pt x="3004916" y="2273900"/>
                      <a:pt x="2933301" y="2345572"/>
                      <a:pt x="2844877" y="2345572"/>
                    </a:cubicBezTo>
                    <a:cubicBezTo>
                      <a:pt x="2365101" y="2345572"/>
                      <a:pt x="2124361" y="2926824"/>
                      <a:pt x="2463607" y="3266087"/>
                    </a:cubicBezTo>
                    <a:cubicBezTo>
                      <a:pt x="2526093" y="3328581"/>
                      <a:pt x="2526093" y="3429941"/>
                      <a:pt x="2463607" y="3492434"/>
                    </a:cubicBezTo>
                    <a:lnTo>
                      <a:pt x="2119057" y="3836985"/>
                    </a:lnTo>
                    <a:cubicBezTo>
                      <a:pt x="2056563" y="3899479"/>
                      <a:pt x="1955203" y="3899479"/>
                      <a:pt x="1892709" y="3836985"/>
                    </a:cubicBezTo>
                    <a:cubicBezTo>
                      <a:pt x="1553471" y="3497747"/>
                      <a:pt x="972211" y="3738470"/>
                      <a:pt x="972211" y="4218263"/>
                    </a:cubicBezTo>
                    <a:cubicBezTo>
                      <a:pt x="972211" y="4306687"/>
                      <a:pt x="900539" y="4378293"/>
                      <a:pt x="812173" y="4378293"/>
                    </a:cubicBezTo>
                    <a:lnTo>
                      <a:pt x="324920" y="4378293"/>
                    </a:lnTo>
                    <a:cubicBezTo>
                      <a:pt x="236554" y="4378293"/>
                      <a:pt x="164882" y="4306687"/>
                      <a:pt x="164882" y="4218263"/>
                    </a:cubicBezTo>
                    <a:cubicBezTo>
                      <a:pt x="164882" y="4057238"/>
                      <a:pt x="99568" y="3923213"/>
                      <a:pt x="0" y="3828909"/>
                    </a:cubicBezTo>
                    <a:lnTo>
                      <a:pt x="671256" y="3107998"/>
                    </a:lnTo>
                    <a:cubicBezTo>
                      <a:pt x="1263289" y="3056532"/>
                      <a:pt x="1729085" y="2564411"/>
                      <a:pt x="1738913" y="1961350"/>
                    </a:cubicBezTo>
                    <a:lnTo>
                      <a:pt x="1921493" y="1765274"/>
                    </a:lnTo>
                    <a:cubicBezTo>
                      <a:pt x="1973813" y="1709072"/>
                      <a:pt x="1987827" y="1627260"/>
                      <a:pt x="1957176" y="1556863"/>
                    </a:cubicBezTo>
                    <a:cubicBezTo>
                      <a:pt x="1926361" y="1486079"/>
                      <a:pt x="1857535" y="1440963"/>
                      <a:pt x="1780329" y="1440963"/>
                    </a:cubicBezTo>
                    <a:lnTo>
                      <a:pt x="1626788" y="1440963"/>
                    </a:lnTo>
                    <a:cubicBezTo>
                      <a:pt x="1545806" y="1270209"/>
                      <a:pt x="1424733" y="1122203"/>
                      <a:pt x="1275716" y="1009058"/>
                    </a:cubicBezTo>
                    <a:lnTo>
                      <a:pt x="1739604" y="155494"/>
                    </a:lnTo>
                    <a:cubicBezTo>
                      <a:pt x="1793824" y="129844"/>
                      <a:pt x="1845610" y="93971"/>
                      <a:pt x="1892701" y="46864"/>
                    </a:cubicBezTo>
                    <a:cubicBezTo>
                      <a:pt x="1923948" y="15622"/>
                      <a:pt x="1964913" y="0"/>
                      <a:pt x="2005878" y="0"/>
                    </a:cubicBezTo>
                    <a:close/>
                  </a:path>
                </a:pathLst>
              </a:custGeom>
              <a:solidFill>
                <a:srgbClr val="224FC1"/>
              </a:solidFill>
              <a:ln w="822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微软雅黑" panose="020B0503020204020204" charset="-122"/>
                  <a:sym typeface="微软雅黑" panose="020B0503020204020204" charset="-122"/>
                </a:endParaRPr>
              </a:p>
            </p:txBody>
          </p:sp>
        </p:grpSp>
      </p:grpSp>
      <p:grpSp>
        <p:nvGrpSpPr>
          <p:cNvPr id="142" name="组合 141"/>
          <p:cNvGrpSpPr/>
          <p:nvPr/>
        </p:nvGrpSpPr>
        <p:grpSpPr>
          <a:xfrm>
            <a:off x="8027565" y="3005731"/>
            <a:ext cx="2502881" cy="773460"/>
            <a:chOff x="2499498" y="3056958"/>
            <a:chExt cx="2502881" cy="773460"/>
          </a:xfrm>
        </p:grpSpPr>
        <p:sp>
          <p:nvSpPr>
            <p:cNvPr id="143" name="文本框 142"/>
            <p:cNvSpPr txBox="1"/>
            <p:nvPr/>
          </p:nvSpPr>
          <p:spPr>
            <a:xfrm>
              <a:off x="3278830" y="3256370"/>
              <a:ext cx="1723549"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压紧压实责任</a:t>
              </a:r>
            </a:p>
          </p:txBody>
        </p:sp>
        <p:grpSp>
          <p:nvGrpSpPr>
            <p:cNvPr id="144" name="组合 143"/>
            <p:cNvGrpSpPr/>
            <p:nvPr/>
          </p:nvGrpSpPr>
          <p:grpSpPr>
            <a:xfrm>
              <a:off x="2499498" y="3056958"/>
              <a:ext cx="773460" cy="773460"/>
              <a:chOff x="2712417" y="4900830"/>
              <a:chExt cx="494223" cy="494223"/>
            </a:xfrm>
          </p:grpSpPr>
          <p:sp>
            <p:nvSpPr>
              <p:cNvPr id="145" name="矩形: 圆角 144"/>
              <p:cNvSpPr/>
              <p:nvPr/>
            </p:nvSpPr>
            <p:spPr>
              <a:xfrm>
                <a:off x="2712417" y="4900830"/>
                <a:ext cx="494223" cy="494223"/>
              </a:xfrm>
              <a:prstGeom prst="roundRect">
                <a:avLst>
                  <a:gd name="adj" fmla="val 18962"/>
                </a:avLst>
              </a:prstGeom>
              <a:noFill/>
              <a:ln w="9525" cap="flat" cmpd="sng" algn="ctr">
                <a:solidFill>
                  <a:srgbClr val="1D44A6"/>
                </a:solidFill>
                <a:prstDash val="solid"/>
                <a:miter lim="800000"/>
              </a:ln>
              <a:effectLst>
                <a:outerShdw blurRad="165100" dist="127000" dir="2700000" sx="95000" sy="95000" algn="tl" rotWithShape="0">
                  <a:srgbClr val="1D44A6">
                    <a:alpha val="3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等线" panose="02010600030101010101" pitchFamily="2" charset="-122"/>
                  <a:cs typeface="+mn-cs"/>
                </a:endParaRPr>
              </a:p>
            </p:txBody>
          </p:sp>
          <p:grpSp>
            <p:nvGrpSpPr>
              <p:cNvPr id="146" name="组合 145"/>
              <p:cNvGrpSpPr/>
              <p:nvPr/>
            </p:nvGrpSpPr>
            <p:grpSpPr>
              <a:xfrm>
                <a:off x="2817488" y="5005901"/>
                <a:ext cx="284080" cy="284080"/>
                <a:chOff x="112844" y="5156584"/>
                <a:chExt cx="4267200" cy="4267200"/>
              </a:xfrm>
            </p:grpSpPr>
            <p:sp>
              <p:nvSpPr>
                <p:cNvPr id="147" name="任意多边形: 形状 146"/>
                <p:cNvSpPr/>
                <p:nvPr/>
              </p:nvSpPr>
              <p:spPr>
                <a:xfrm>
                  <a:off x="1332044" y="6375784"/>
                  <a:ext cx="3048000" cy="3048000"/>
                </a:xfrm>
                <a:custGeom>
                  <a:avLst/>
                  <a:gdLst>
                    <a:gd name="connsiteX0" fmla="*/ 2514600 w 3048000"/>
                    <a:gd name="connsiteY0" fmla="*/ 2438400 h 3048000"/>
                    <a:gd name="connsiteX1" fmla="*/ 2438400 w 3048000"/>
                    <a:gd name="connsiteY1" fmla="*/ 2514600 h 3048000"/>
                    <a:gd name="connsiteX2" fmla="*/ 2438400 w 3048000"/>
                    <a:gd name="connsiteY2" fmla="*/ 2667000 h 3048000"/>
                    <a:gd name="connsiteX3" fmla="*/ 2514600 w 3048000"/>
                    <a:gd name="connsiteY3" fmla="*/ 2743200 h 3048000"/>
                    <a:gd name="connsiteX4" fmla="*/ 2590800 w 3048000"/>
                    <a:gd name="connsiteY4" fmla="*/ 2667000 h 3048000"/>
                    <a:gd name="connsiteX5" fmla="*/ 2590800 w 3048000"/>
                    <a:gd name="connsiteY5" fmla="*/ 2514600 h 3048000"/>
                    <a:gd name="connsiteX6" fmla="*/ 2514600 w 3048000"/>
                    <a:gd name="connsiteY6" fmla="*/ 2438400 h 3048000"/>
                    <a:gd name="connsiteX7" fmla="*/ 2209800 w 3048000"/>
                    <a:gd name="connsiteY7" fmla="*/ 2438400 h 3048000"/>
                    <a:gd name="connsiteX8" fmla="*/ 2133600 w 3048000"/>
                    <a:gd name="connsiteY8" fmla="*/ 2514600 h 3048000"/>
                    <a:gd name="connsiteX9" fmla="*/ 2133600 w 3048000"/>
                    <a:gd name="connsiteY9" fmla="*/ 2667000 h 3048000"/>
                    <a:gd name="connsiteX10" fmla="*/ 2209800 w 3048000"/>
                    <a:gd name="connsiteY10" fmla="*/ 2743200 h 3048000"/>
                    <a:gd name="connsiteX11" fmla="*/ 2286000 w 3048000"/>
                    <a:gd name="connsiteY11" fmla="*/ 2667000 h 3048000"/>
                    <a:gd name="connsiteX12" fmla="*/ 2286000 w 3048000"/>
                    <a:gd name="connsiteY12" fmla="*/ 2514600 h 3048000"/>
                    <a:gd name="connsiteX13" fmla="*/ 2209800 w 3048000"/>
                    <a:gd name="connsiteY13" fmla="*/ 2438400 h 3048000"/>
                    <a:gd name="connsiteX14" fmla="*/ 1905000 w 3048000"/>
                    <a:gd name="connsiteY14" fmla="*/ 2438400 h 3048000"/>
                    <a:gd name="connsiteX15" fmla="*/ 1828800 w 3048000"/>
                    <a:gd name="connsiteY15" fmla="*/ 2514600 h 3048000"/>
                    <a:gd name="connsiteX16" fmla="*/ 1828800 w 3048000"/>
                    <a:gd name="connsiteY16" fmla="*/ 2667000 h 3048000"/>
                    <a:gd name="connsiteX17" fmla="*/ 1905000 w 3048000"/>
                    <a:gd name="connsiteY17" fmla="*/ 2743200 h 3048000"/>
                    <a:gd name="connsiteX18" fmla="*/ 1981200 w 3048000"/>
                    <a:gd name="connsiteY18" fmla="*/ 2667000 h 3048000"/>
                    <a:gd name="connsiteX19" fmla="*/ 1981200 w 3048000"/>
                    <a:gd name="connsiteY19" fmla="*/ 2514600 h 3048000"/>
                    <a:gd name="connsiteX20" fmla="*/ 1905000 w 3048000"/>
                    <a:gd name="connsiteY20" fmla="*/ 2438400 h 3048000"/>
                    <a:gd name="connsiteX21" fmla="*/ 1600200 w 3048000"/>
                    <a:gd name="connsiteY21" fmla="*/ 2438400 h 3048000"/>
                    <a:gd name="connsiteX22" fmla="*/ 1524000 w 3048000"/>
                    <a:gd name="connsiteY22" fmla="*/ 2514600 h 3048000"/>
                    <a:gd name="connsiteX23" fmla="*/ 1524000 w 3048000"/>
                    <a:gd name="connsiteY23" fmla="*/ 2667000 h 3048000"/>
                    <a:gd name="connsiteX24" fmla="*/ 1600200 w 3048000"/>
                    <a:gd name="connsiteY24" fmla="*/ 2743200 h 3048000"/>
                    <a:gd name="connsiteX25" fmla="*/ 1676400 w 3048000"/>
                    <a:gd name="connsiteY25" fmla="*/ 2667000 h 3048000"/>
                    <a:gd name="connsiteX26" fmla="*/ 1676400 w 3048000"/>
                    <a:gd name="connsiteY26" fmla="*/ 2514600 h 3048000"/>
                    <a:gd name="connsiteX27" fmla="*/ 1600200 w 3048000"/>
                    <a:gd name="connsiteY27" fmla="*/ 2438400 h 3048000"/>
                    <a:gd name="connsiteX28" fmla="*/ 0 w 3048000"/>
                    <a:gd name="connsiteY28" fmla="*/ 2133600 h 3048000"/>
                    <a:gd name="connsiteX29" fmla="*/ 3048000 w 3048000"/>
                    <a:gd name="connsiteY29" fmla="*/ 2133600 h 3048000"/>
                    <a:gd name="connsiteX30" fmla="*/ 3048000 w 3048000"/>
                    <a:gd name="connsiteY30" fmla="*/ 2590800 h 3048000"/>
                    <a:gd name="connsiteX31" fmla="*/ 2590800 w 3048000"/>
                    <a:gd name="connsiteY31" fmla="*/ 3048000 h 3048000"/>
                    <a:gd name="connsiteX32" fmla="*/ 457200 w 3048000"/>
                    <a:gd name="connsiteY32" fmla="*/ 3048000 h 3048000"/>
                    <a:gd name="connsiteX33" fmla="*/ 0 w 3048000"/>
                    <a:gd name="connsiteY33" fmla="*/ 2590800 h 3048000"/>
                    <a:gd name="connsiteX34" fmla="*/ 2514600 w 3048000"/>
                    <a:gd name="connsiteY34" fmla="*/ 1371600 h 3048000"/>
                    <a:gd name="connsiteX35" fmla="*/ 2438400 w 3048000"/>
                    <a:gd name="connsiteY35" fmla="*/ 1447800 h 3048000"/>
                    <a:gd name="connsiteX36" fmla="*/ 2438400 w 3048000"/>
                    <a:gd name="connsiteY36" fmla="*/ 1600200 h 3048000"/>
                    <a:gd name="connsiteX37" fmla="*/ 2514600 w 3048000"/>
                    <a:gd name="connsiteY37" fmla="*/ 1676400 h 3048000"/>
                    <a:gd name="connsiteX38" fmla="*/ 2590800 w 3048000"/>
                    <a:gd name="connsiteY38" fmla="*/ 1600200 h 3048000"/>
                    <a:gd name="connsiteX39" fmla="*/ 2590800 w 3048000"/>
                    <a:gd name="connsiteY39" fmla="*/ 1447800 h 3048000"/>
                    <a:gd name="connsiteX40" fmla="*/ 2514600 w 3048000"/>
                    <a:gd name="connsiteY40" fmla="*/ 1371600 h 3048000"/>
                    <a:gd name="connsiteX41" fmla="*/ 2209800 w 3048000"/>
                    <a:gd name="connsiteY41" fmla="*/ 1371600 h 3048000"/>
                    <a:gd name="connsiteX42" fmla="*/ 2133600 w 3048000"/>
                    <a:gd name="connsiteY42" fmla="*/ 1447800 h 3048000"/>
                    <a:gd name="connsiteX43" fmla="*/ 2133600 w 3048000"/>
                    <a:gd name="connsiteY43" fmla="*/ 1600200 h 3048000"/>
                    <a:gd name="connsiteX44" fmla="*/ 2209800 w 3048000"/>
                    <a:gd name="connsiteY44" fmla="*/ 1676400 h 3048000"/>
                    <a:gd name="connsiteX45" fmla="*/ 2286000 w 3048000"/>
                    <a:gd name="connsiteY45" fmla="*/ 1600200 h 3048000"/>
                    <a:gd name="connsiteX46" fmla="*/ 2286000 w 3048000"/>
                    <a:gd name="connsiteY46" fmla="*/ 1447800 h 3048000"/>
                    <a:gd name="connsiteX47" fmla="*/ 2209800 w 3048000"/>
                    <a:gd name="connsiteY47" fmla="*/ 1371600 h 3048000"/>
                    <a:gd name="connsiteX48" fmla="*/ 1905000 w 3048000"/>
                    <a:gd name="connsiteY48" fmla="*/ 1371600 h 3048000"/>
                    <a:gd name="connsiteX49" fmla="*/ 1828800 w 3048000"/>
                    <a:gd name="connsiteY49" fmla="*/ 1447800 h 3048000"/>
                    <a:gd name="connsiteX50" fmla="*/ 1828800 w 3048000"/>
                    <a:gd name="connsiteY50" fmla="*/ 1600200 h 3048000"/>
                    <a:gd name="connsiteX51" fmla="*/ 1905000 w 3048000"/>
                    <a:gd name="connsiteY51" fmla="*/ 1676400 h 3048000"/>
                    <a:gd name="connsiteX52" fmla="*/ 1981200 w 3048000"/>
                    <a:gd name="connsiteY52" fmla="*/ 1600200 h 3048000"/>
                    <a:gd name="connsiteX53" fmla="*/ 1981200 w 3048000"/>
                    <a:gd name="connsiteY53" fmla="*/ 1447800 h 3048000"/>
                    <a:gd name="connsiteX54" fmla="*/ 1905000 w 3048000"/>
                    <a:gd name="connsiteY54" fmla="*/ 1371600 h 3048000"/>
                    <a:gd name="connsiteX55" fmla="*/ 1600200 w 3048000"/>
                    <a:gd name="connsiteY55" fmla="*/ 1371600 h 3048000"/>
                    <a:gd name="connsiteX56" fmla="*/ 1524000 w 3048000"/>
                    <a:gd name="connsiteY56" fmla="*/ 1447800 h 3048000"/>
                    <a:gd name="connsiteX57" fmla="*/ 1524000 w 3048000"/>
                    <a:gd name="connsiteY57" fmla="*/ 1600200 h 3048000"/>
                    <a:gd name="connsiteX58" fmla="*/ 1600200 w 3048000"/>
                    <a:gd name="connsiteY58" fmla="*/ 1676400 h 3048000"/>
                    <a:gd name="connsiteX59" fmla="*/ 1676400 w 3048000"/>
                    <a:gd name="connsiteY59" fmla="*/ 1600200 h 3048000"/>
                    <a:gd name="connsiteX60" fmla="*/ 1676400 w 3048000"/>
                    <a:gd name="connsiteY60" fmla="*/ 1447800 h 3048000"/>
                    <a:gd name="connsiteX61" fmla="*/ 1600200 w 3048000"/>
                    <a:gd name="connsiteY61" fmla="*/ 1371600 h 3048000"/>
                    <a:gd name="connsiteX62" fmla="*/ 0 w 3048000"/>
                    <a:gd name="connsiteY62" fmla="*/ 1066800 h 3048000"/>
                    <a:gd name="connsiteX63" fmla="*/ 3048000 w 3048000"/>
                    <a:gd name="connsiteY63" fmla="*/ 1066800 h 3048000"/>
                    <a:gd name="connsiteX64" fmla="*/ 3048000 w 3048000"/>
                    <a:gd name="connsiteY64" fmla="*/ 1981200 h 3048000"/>
                    <a:gd name="connsiteX65" fmla="*/ 0 w 3048000"/>
                    <a:gd name="connsiteY65" fmla="*/ 1981200 h 3048000"/>
                    <a:gd name="connsiteX66" fmla="*/ 2514600 w 3048000"/>
                    <a:gd name="connsiteY66" fmla="*/ 304800 h 3048000"/>
                    <a:gd name="connsiteX67" fmla="*/ 2438400 w 3048000"/>
                    <a:gd name="connsiteY67" fmla="*/ 381000 h 3048000"/>
                    <a:gd name="connsiteX68" fmla="*/ 2438400 w 3048000"/>
                    <a:gd name="connsiteY68" fmla="*/ 533400 h 3048000"/>
                    <a:gd name="connsiteX69" fmla="*/ 2514600 w 3048000"/>
                    <a:gd name="connsiteY69" fmla="*/ 609600 h 3048000"/>
                    <a:gd name="connsiteX70" fmla="*/ 2590800 w 3048000"/>
                    <a:gd name="connsiteY70" fmla="*/ 533400 h 3048000"/>
                    <a:gd name="connsiteX71" fmla="*/ 2590800 w 3048000"/>
                    <a:gd name="connsiteY71" fmla="*/ 381000 h 3048000"/>
                    <a:gd name="connsiteX72" fmla="*/ 2514600 w 3048000"/>
                    <a:gd name="connsiteY72" fmla="*/ 304800 h 3048000"/>
                    <a:gd name="connsiteX73" fmla="*/ 2209800 w 3048000"/>
                    <a:gd name="connsiteY73" fmla="*/ 304800 h 3048000"/>
                    <a:gd name="connsiteX74" fmla="*/ 2133600 w 3048000"/>
                    <a:gd name="connsiteY74" fmla="*/ 381000 h 3048000"/>
                    <a:gd name="connsiteX75" fmla="*/ 2133600 w 3048000"/>
                    <a:gd name="connsiteY75" fmla="*/ 533400 h 3048000"/>
                    <a:gd name="connsiteX76" fmla="*/ 2209800 w 3048000"/>
                    <a:gd name="connsiteY76" fmla="*/ 609600 h 3048000"/>
                    <a:gd name="connsiteX77" fmla="*/ 2286000 w 3048000"/>
                    <a:gd name="connsiteY77" fmla="*/ 533400 h 3048000"/>
                    <a:gd name="connsiteX78" fmla="*/ 2286000 w 3048000"/>
                    <a:gd name="connsiteY78" fmla="*/ 381000 h 3048000"/>
                    <a:gd name="connsiteX79" fmla="*/ 2209800 w 3048000"/>
                    <a:gd name="connsiteY79" fmla="*/ 304800 h 3048000"/>
                    <a:gd name="connsiteX80" fmla="*/ 1905000 w 3048000"/>
                    <a:gd name="connsiteY80" fmla="*/ 304800 h 3048000"/>
                    <a:gd name="connsiteX81" fmla="*/ 1828800 w 3048000"/>
                    <a:gd name="connsiteY81" fmla="*/ 381000 h 3048000"/>
                    <a:gd name="connsiteX82" fmla="*/ 1828800 w 3048000"/>
                    <a:gd name="connsiteY82" fmla="*/ 533400 h 3048000"/>
                    <a:gd name="connsiteX83" fmla="*/ 1905000 w 3048000"/>
                    <a:gd name="connsiteY83" fmla="*/ 609600 h 3048000"/>
                    <a:gd name="connsiteX84" fmla="*/ 1981200 w 3048000"/>
                    <a:gd name="connsiteY84" fmla="*/ 533400 h 3048000"/>
                    <a:gd name="connsiteX85" fmla="*/ 1981200 w 3048000"/>
                    <a:gd name="connsiteY85" fmla="*/ 381000 h 3048000"/>
                    <a:gd name="connsiteX86" fmla="*/ 1905000 w 3048000"/>
                    <a:gd name="connsiteY86" fmla="*/ 304800 h 3048000"/>
                    <a:gd name="connsiteX87" fmla="*/ 1600200 w 3048000"/>
                    <a:gd name="connsiteY87" fmla="*/ 304800 h 3048000"/>
                    <a:gd name="connsiteX88" fmla="*/ 1524000 w 3048000"/>
                    <a:gd name="connsiteY88" fmla="*/ 381000 h 3048000"/>
                    <a:gd name="connsiteX89" fmla="*/ 1524000 w 3048000"/>
                    <a:gd name="connsiteY89" fmla="*/ 533400 h 3048000"/>
                    <a:gd name="connsiteX90" fmla="*/ 1600200 w 3048000"/>
                    <a:gd name="connsiteY90" fmla="*/ 609600 h 3048000"/>
                    <a:gd name="connsiteX91" fmla="*/ 1676400 w 3048000"/>
                    <a:gd name="connsiteY91" fmla="*/ 533400 h 3048000"/>
                    <a:gd name="connsiteX92" fmla="*/ 1676400 w 3048000"/>
                    <a:gd name="connsiteY92" fmla="*/ 381000 h 3048000"/>
                    <a:gd name="connsiteX93" fmla="*/ 1600200 w 3048000"/>
                    <a:gd name="connsiteY93" fmla="*/ 304800 h 3048000"/>
                    <a:gd name="connsiteX94" fmla="*/ 457200 w 3048000"/>
                    <a:gd name="connsiteY94" fmla="*/ 0 h 3048000"/>
                    <a:gd name="connsiteX95" fmla="*/ 2590800 w 3048000"/>
                    <a:gd name="connsiteY95" fmla="*/ 0 h 3048000"/>
                    <a:gd name="connsiteX96" fmla="*/ 3048000 w 3048000"/>
                    <a:gd name="connsiteY96" fmla="*/ 457200 h 3048000"/>
                    <a:gd name="connsiteX97" fmla="*/ 3048000 w 3048000"/>
                    <a:gd name="connsiteY97" fmla="*/ 914400 h 3048000"/>
                    <a:gd name="connsiteX98" fmla="*/ 0 w 3048000"/>
                    <a:gd name="connsiteY98" fmla="*/ 914400 h 3048000"/>
                    <a:gd name="connsiteX99" fmla="*/ 0 w 3048000"/>
                    <a:gd name="connsiteY99" fmla="*/ 457200 h 3048000"/>
                    <a:gd name="connsiteX100" fmla="*/ 457200 w 3048000"/>
                    <a:gd name="connsiteY100"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48000" h="3048000">
                      <a:moveTo>
                        <a:pt x="2514600" y="2438400"/>
                      </a:moveTo>
                      <a:cubicBezTo>
                        <a:pt x="2472482" y="2438400"/>
                        <a:pt x="2438400" y="2472482"/>
                        <a:pt x="2438400" y="2514600"/>
                      </a:cubicBezTo>
                      <a:lnTo>
                        <a:pt x="2438400" y="2667000"/>
                      </a:lnTo>
                      <a:cubicBezTo>
                        <a:pt x="2438400" y="2709118"/>
                        <a:pt x="2472482" y="2743200"/>
                        <a:pt x="2514600" y="2743200"/>
                      </a:cubicBezTo>
                      <a:cubicBezTo>
                        <a:pt x="2556718" y="2743200"/>
                        <a:pt x="2590800" y="2709118"/>
                        <a:pt x="2590800" y="2667000"/>
                      </a:cubicBezTo>
                      <a:lnTo>
                        <a:pt x="2590800" y="2514600"/>
                      </a:lnTo>
                      <a:cubicBezTo>
                        <a:pt x="2590800" y="2472482"/>
                        <a:pt x="2556718" y="2438400"/>
                        <a:pt x="2514600" y="2438400"/>
                      </a:cubicBezTo>
                      <a:close/>
                      <a:moveTo>
                        <a:pt x="2209800" y="2438400"/>
                      </a:moveTo>
                      <a:cubicBezTo>
                        <a:pt x="2167682" y="2438400"/>
                        <a:pt x="2133600" y="2472482"/>
                        <a:pt x="2133600" y="2514600"/>
                      </a:cubicBezTo>
                      <a:lnTo>
                        <a:pt x="2133600" y="2667000"/>
                      </a:lnTo>
                      <a:cubicBezTo>
                        <a:pt x="2133600" y="2709118"/>
                        <a:pt x="2167682" y="2743200"/>
                        <a:pt x="2209800" y="2743200"/>
                      </a:cubicBezTo>
                      <a:cubicBezTo>
                        <a:pt x="2251918" y="2743200"/>
                        <a:pt x="2286000" y="2709118"/>
                        <a:pt x="2286000" y="2667000"/>
                      </a:cubicBezTo>
                      <a:lnTo>
                        <a:pt x="2286000" y="2514600"/>
                      </a:lnTo>
                      <a:cubicBezTo>
                        <a:pt x="2286000" y="2472482"/>
                        <a:pt x="2251918" y="2438400"/>
                        <a:pt x="2209800" y="2438400"/>
                      </a:cubicBezTo>
                      <a:close/>
                      <a:moveTo>
                        <a:pt x="1905000" y="2438400"/>
                      </a:moveTo>
                      <a:cubicBezTo>
                        <a:pt x="1862882" y="2438400"/>
                        <a:pt x="1828800" y="2472482"/>
                        <a:pt x="1828800" y="2514600"/>
                      </a:cubicBezTo>
                      <a:lnTo>
                        <a:pt x="1828800" y="2667000"/>
                      </a:lnTo>
                      <a:cubicBezTo>
                        <a:pt x="1828800" y="2709118"/>
                        <a:pt x="1862882" y="2743200"/>
                        <a:pt x="1905000" y="2743200"/>
                      </a:cubicBezTo>
                      <a:cubicBezTo>
                        <a:pt x="1947118" y="2743200"/>
                        <a:pt x="1981200" y="2709118"/>
                        <a:pt x="1981200" y="2667000"/>
                      </a:cubicBezTo>
                      <a:lnTo>
                        <a:pt x="1981200" y="2514600"/>
                      </a:lnTo>
                      <a:cubicBezTo>
                        <a:pt x="1981200" y="2472482"/>
                        <a:pt x="1947118" y="2438400"/>
                        <a:pt x="1905000" y="2438400"/>
                      </a:cubicBezTo>
                      <a:close/>
                      <a:moveTo>
                        <a:pt x="1600200" y="2438400"/>
                      </a:moveTo>
                      <a:cubicBezTo>
                        <a:pt x="1558082" y="2438400"/>
                        <a:pt x="1524000" y="2472482"/>
                        <a:pt x="1524000" y="2514600"/>
                      </a:cubicBezTo>
                      <a:lnTo>
                        <a:pt x="1524000" y="2667000"/>
                      </a:lnTo>
                      <a:cubicBezTo>
                        <a:pt x="1524000" y="2709118"/>
                        <a:pt x="1558082" y="2743200"/>
                        <a:pt x="1600200" y="2743200"/>
                      </a:cubicBezTo>
                      <a:cubicBezTo>
                        <a:pt x="1642318" y="2743200"/>
                        <a:pt x="1676400" y="2709118"/>
                        <a:pt x="1676400" y="2667000"/>
                      </a:cubicBezTo>
                      <a:lnTo>
                        <a:pt x="1676400" y="2514600"/>
                      </a:lnTo>
                      <a:cubicBezTo>
                        <a:pt x="1676400" y="2472482"/>
                        <a:pt x="1642318" y="2438400"/>
                        <a:pt x="1600200" y="2438400"/>
                      </a:cubicBezTo>
                      <a:close/>
                      <a:moveTo>
                        <a:pt x="0" y="2133600"/>
                      </a:moveTo>
                      <a:lnTo>
                        <a:pt x="3048000" y="2133600"/>
                      </a:lnTo>
                      <a:lnTo>
                        <a:pt x="3048000" y="2590800"/>
                      </a:lnTo>
                      <a:cubicBezTo>
                        <a:pt x="3048000" y="2842915"/>
                        <a:pt x="2842915" y="3048000"/>
                        <a:pt x="2590800" y="3048000"/>
                      </a:cubicBezTo>
                      <a:lnTo>
                        <a:pt x="457200" y="3048000"/>
                      </a:lnTo>
                      <a:cubicBezTo>
                        <a:pt x="205085" y="3048000"/>
                        <a:pt x="0" y="2842915"/>
                        <a:pt x="0" y="2590800"/>
                      </a:cubicBezTo>
                      <a:close/>
                      <a:moveTo>
                        <a:pt x="2514600" y="1371600"/>
                      </a:moveTo>
                      <a:cubicBezTo>
                        <a:pt x="2472482" y="1371600"/>
                        <a:pt x="2438400" y="1405682"/>
                        <a:pt x="2438400" y="1447800"/>
                      </a:cubicBezTo>
                      <a:lnTo>
                        <a:pt x="2438400" y="1600200"/>
                      </a:lnTo>
                      <a:cubicBezTo>
                        <a:pt x="2438400" y="1642318"/>
                        <a:pt x="2472482" y="1676400"/>
                        <a:pt x="2514600" y="1676400"/>
                      </a:cubicBezTo>
                      <a:cubicBezTo>
                        <a:pt x="2556718" y="1676400"/>
                        <a:pt x="2590800" y="1642318"/>
                        <a:pt x="2590800" y="1600200"/>
                      </a:cubicBezTo>
                      <a:lnTo>
                        <a:pt x="2590800" y="1447800"/>
                      </a:lnTo>
                      <a:cubicBezTo>
                        <a:pt x="2590800" y="1405682"/>
                        <a:pt x="2556718" y="1371600"/>
                        <a:pt x="2514600" y="1371600"/>
                      </a:cubicBezTo>
                      <a:close/>
                      <a:moveTo>
                        <a:pt x="2209800" y="1371600"/>
                      </a:moveTo>
                      <a:cubicBezTo>
                        <a:pt x="2167682" y="1371600"/>
                        <a:pt x="2133600" y="1405682"/>
                        <a:pt x="2133600" y="1447800"/>
                      </a:cubicBezTo>
                      <a:lnTo>
                        <a:pt x="2133600" y="1600200"/>
                      </a:lnTo>
                      <a:cubicBezTo>
                        <a:pt x="2133600" y="1642318"/>
                        <a:pt x="2167682" y="1676400"/>
                        <a:pt x="2209800" y="1676400"/>
                      </a:cubicBezTo>
                      <a:cubicBezTo>
                        <a:pt x="2251918" y="1676400"/>
                        <a:pt x="2286000" y="1642318"/>
                        <a:pt x="2286000" y="1600200"/>
                      </a:cubicBezTo>
                      <a:lnTo>
                        <a:pt x="2286000" y="1447800"/>
                      </a:lnTo>
                      <a:cubicBezTo>
                        <a:pt x="2286000" y="1405682"/>
                        <a:pt x="2251918" y="1371600"/>
                        <a:pt x="2209800" y="1371600"/>
                      </a:cubicBezTo>
                      <a:close/>
                      <a:moveTo>
                        <a:pt x="1905000" y="1371600"/>
                      </a:moveTo>
                      <a:cubicBezTo>
                        <a:pt x="1862882" y="1371600"/>
                        <a:pt x="1828800" y="1405682"/>
                        <a:pt x="1828800" y="1447800"/>
                      </a:cubicBezTo>
                      <a:lnTo>
                        <a:pt x="1828800" y="1600200"/>
                      </a:lnTo>
                      <a:cubicBezTo>
                        <a:pt x="1828800" y="1642318"/>
                        <a:pt x="1862882" y="1676400"/>
                        <a:pt x="1905000" y="1676400"/>
                      </a:cubicBezTo>
                      <a:cubicBezTo>
                        <a:pt x="1947118" y="1676400"/>
                        <a:pt x="1981200" y="1642318"/>
                        <a:pt x="1981200" y="1600200"/>
                      </a:cubicBezTo>
                      <a:lnTo>
                        <a:pt x="1981200" y="1447800"/>
                      </a:lnTo>
                      <a:cubicBezTo>
                        <a:pt x="1981200" y="1405682"/>
                        <a:pt x="1947118" y="1371600"/>
                        <a:pt x="1905000" y="1371600"/>
                      </a:cubicBezTo>
                      <a:close/>
                      <a:moveTo>
                        <a:pt x="1600200" y="1371600"/>
                      </a:moveTo>
                      <a:cubicBezTo>
                        <a:pt x="1558082" y="1371600"/>
                        <a:pt x="1524000" y="1405682"/>
                        <a:pt x="1524000" y="1447800"/>
                      </a:cubicBezTo>
                      <a:lnTo>
                        <a:pt x="1524000" y="1600200"/>
                      </a:lnTo>
                      <a:cubicBezTo>
                        <a:pt x="1524000" y="1642318"/>
                        <a:pt x="1558082" y="1676400"/>
                        <a:pt x="1600200" y="1676400"/>
                      </a:cubicBezTo>
                      <a:cubicBezTo>
                        <a:pt x="1642318" y="1676400"/>
                        <a:pt x="1676400" y="1642318"/>
                        <a:pt x="1676400" y="1600200"/>
                      </a:cubicBezTo>
                      <a:lnTo>
                        <a:pt x="1676400" y="1447800"/>
                      </a:lnTo>
                      <a:cubicBezTo>
                        <a:pt x="1676400" y="1405682"/>
                        <a:pt x="1642318" y="1371600"/>
                        <a:pt x="1600200" y="1371600"/>
                      </a:cubicBezTo>
                      <a:close/>
                      <a:moveTo>
                        <a:pt x="0" y="1066800"/>
                      </a:moveTo>
                      <a:lnTo>
                        <a:pt x="3048000" y="1066800"/>
                      </a:lnTo>
                      <a:lnTo>
                        <a:pt x="3048000" y="1981200"/>
                      </a:lnTo>
                      <a:lnTo>
                        <a:pt x="0" y="1981200"/>
                      </a:lnTo>
                      <a:close/>
                      <a:moveTo>
                        <a:pt x="2514600" y="304800"/>
                      </a:moveTo>
                      <a:cubicBezTo>
                        <a:pt x="2472482" y="304800"/>
                        <a:pt x="2438400" y="338882"/>
                        <a:pt x="2438400" y="381000"/>
                      </a:cubicBezTo>
                      <a:lnTo>
                        <a:pt x="2438400" y="533400"/>
                      </a:lnTo>
                      <a:cubicBezTo>
                        <a:pt x="2438400" y="575518"/>
                        <a:pt x="2472482" y="609600"/>
                        <a:pt x="2514600" y="609600"/>
                      </a:cubicBezTo>
                      <a:cubicBezTo>
                        <a:pt x="2556718" y="609600"/>
                        <a:pt x="2590800" y="575518"/>
                        <a:pt x="2590800" y="533400"/>
                      </a:cubicBezTo>
                      <a:lnTo>
                        <a:pt x="2590800" y="381000"/>
                      </a:lnTo>
                      <a:cubicBezTo>
                        <a:pt x="2590800" y="338882"/>
                        <a:pt x="2556718" y="304800"/>
                        <a:pt x="2514600" y="304800"/>
                      </a:cubicBezTo>
                      <a:close/>
                      <a:moveTo>
                        <a:pt x="2209800" y="304800"/>
                      </a:moveTo>
                      <a:cubicBezTo>
                        <a:pt x="2167682" y="304800"/>
                        <a:pt x="2133600" y="338882"/>
                        <a:pt x="2133600" y="381000"/>
                      </a:cubicBezTo>
                      <a:lnTo>
                        <a:pt x="2133600" y="533400"/>
                      </a:lnTo>
                      <a:cubicBezTo>
                        <a:pt x="2133600" y="575518"/>
                        <a:pt x="2167682" y="609600"/>
                        <a:pt x="2209800" y="609600"/>
                      </a:cubicBezTo>
                      <a:cubicBezTo>
                        <a:pt x="2251918" y="609600"/>
                        <a:pt x="2286000" y="575518"/>
                        <a:pt x="2286000" y="533400"/>
                      </a:cubicBezTo>
                      <a:lnTo>
                        <a:pt x="2286000" y="381000"/>
                      </a:lnTo>
                      <a:cubicBezTo>
                        <a:pt x="2286000" y="338882"/>
                        <a:pt x="2251918" y="304800"/>
                        <a:pt x="2209800" y="304800"/>
                      </a:cubicBezTo>
                      <a:close/>
                      <a:moveTo>
                        <a:pt x="1905000" y="304800"/>
                      </a:moveTo>
                      <a:cubicBezTo>
                        <a:pt x="1862882" y="304800"/>
                        <a:pt x="1828800" y="338882"/>
                        <a:pt x="1828800" y="381000"/>
                      </a:cubicBezTo>
                      <a:lnTo>
                        <a:pt x="1828800" y="533400"/>
                      </a:lnTo>
                      <a:cubicBezTo>
                        <a:pt x="1828800" y="575518"/>
                        <a:pt x="1862882" y="609600"/>
                        <a:pt x="1905000" y="609600"/>
                      </a:cubicBezTo>
                      <a:cubicBezTo>
                        <a:pt x="1947118" y="609600"/>
                        <a:pt x="1981200" y="575518"/>
                        <a:pt x="1981200" y="533400"/>
                      </a:cubicBezTo>
                      <a:lnTo>
                        <a:pt x="1981200" y="381000"/>
                      </a:lnTo>
                      <a:cubicBezTo>
                        <a:pt x="1981200" y="338882"/>
                        <a:pt x="1947118" y="304800"/>
                        <a:pt x="1905000" y="304800"/>
                      </a:cubicBezTo>
                      <a:close/>
                      <a:moveTo>
                        <a:pt x="1600200" y="304800"/>
                      </a:moveTo>
                      <a:cubicBezTo>
                        <a:pt x="1558082" y="304800"/>
                        <a:pt x="1524000" y="338882"/>
                        <a:pt x="1524000" y="381000"/>
                      </a:cubicBezTo>
                      <a:lnTo>
                        <a:pt x="1524000" y="533400"/>
                      </a:lnTo>
                      <a:cubicBezTo>
                        <a:pt x="1524000" y="575518"/>
                        <a:pt x="1558082" y="609600"/>
                        <a:pt x="1600200" y="609600"/>
                      </a:cubicBezTo>
                      <a:cubicBezTo>
                        <a:pt x="1642318" y="609600"/>
                        <a:pt x="1676400" y="575518"/>
                        <a:pt x="1676400" y="533400"/>
                      </a:cubicBezTo>
                      <a:lnTo>
                        <a:pt x="1676400" y="381000"/>
                      </a:lnTo>
                      <a:cubicBezTo>
                        <a:pt x="1676400" y="338882"/>
                        <a:pt x="1642318" y="304800"/>
                        <a:pt x="1600200" y="304800"/>
                      </a:cubicBezTo>
                      <a:close/>
                      <a:moveTo>
                        <a:pt x="457200" y="0"/>
                      </a:moveTo>
                      <a:lnTo>
                        <a:pt x="2590800" y="0"/>
                      </a:lnTo>
                      <a:cubicBezTo>
                        <a:pt x="2842915" y="0"/>
                        <a:pt x="3048000" y="205085"/>
                        <a:pt x="3048000" y="457200"/>
                      </a:cubicBezTo>
                      <a:lnTo>
                        <a:pt x="3048000" y="914400"/>
                      </a:lnTo>
                      <a:lnTo>
                        <a:pt x="0" y="914400"/>
                      </a:lnTo>
                      <a:lnTo>
                        <a:pt x="0" y="457200"/>
                      </a:lnTo>
                      <a:cubicBezTo>
                        <a:pt x="0" y="205085"/>
                        <a:pt x="205085" y="0"/>
                        <a:pt x="457200" y="0"/>
                      </a:cubicBezTo>
                      <a:close/>
                    </a:path>
                  </a:pathLst>
                </a:custGeom>
                <a:gradFill>
                  <a:gsLst>
                    <a:gs pos="22000">
                      <a:srgbClr val="1D44A6">
                        <a:lumMod val="90000"/>
                        <a:lumOff val="10000"/>
                      </a:srgbClr>
                    </a:gs>
                    <a:gs pos="91000">
                      <a:srgbClr val="1D44A6">
                        <a:lumMod val="80000"/>
                      </a:srgbClr>
                    </a:gs>
                  </a:gsLst>
                  <a:lin ang="2700000" scaled="0"/>
                </a:gradFill>
                <a:ln w="12700" cap="flat" cmpd="sng" algn="ctr">
                  <a:noFill/>
                  <a:prstDash val="solid"/>
                  <a:miter lim="800000"/>
                </a:ln>
                <a:effectLst>
                  <a:outerShdw blurRad="165100" dist="127000" dir="2700000" sx="95000" sy="95000" algn="tl" rotWithShape="0">
                    <a:srgbClr val="1D44A6">
                      <a:alpha val="3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等线" panose="02010600030101010101" pitchFamily="2" charset="-122"/>
                    <a:cs typeface="+mn-cs"/>
                  </a:endParaRPr>
                </a:p>
              </p:txBody>
            </p:sp>
            <p:sp>
              <p:nvSpPr>
                <p:cNvPr id="148" name="任意多边形: 形状 147"/>
                <p:cNvSpPr/>
                <p:nvPr/>
              </p:nvSpPr>
              <p:spPr>
                <a:xfrm>
                  <a:off x="112844" y="5156584"/>
                  <a:ext cx="3121967" cy="3121967"/>
                </a:xfrm>
                <a:custGeom>
                  <a:avLst/>
                  <a:gdLst>
                    <a:gd name="connsiteX0" fmla="*/ 1676400 w 3121967"/>
                    <a:gd name="connsiteY0" fmla="*/ 914400 h 3121967"/>
                    <a:gd name="connsiteX1" fmla="*/ 2129414 w 3121967"/>
                    <a:gd name="connsiteY1" fmla="*/ 1066800 h 3121967"/>
                    <a:gd name="connsiteX2" fmla="*/ 2932649 w 3121967"/>
                    <a:gd name="connsiteY2" fmla="*/ 1066800 h 3121967"/>
                    <a:gd name="connsiteX3" fmla="*/ 3077319 w 3121967"/>
                    <a:gd name="connsiteY3" fmla="*/ 922065 h 3121967"/>
                    <a:gd name="connsiteX4" fmla="*/ 3077319 w 3121967"/>
                    <a:gd name="connsiteY4" fmla="*/ 706562 h 3121967"/>
                    <a:gd name="connsiteX5" fmla="*/ 2646239 w 3121967"/>
                    <a:gd name="connsiteY5" fmla="*/ 275481 h 3121967"/>
                    <a:gd name="connsiteX6" fmla="*/ 2430735 w 3121967"/>
                    <a:gd name="connsiteY6" fmla="*/ 275481 h 3121967"/>
                    <a:gd name="connsiteX7" fmla="*/ 2266652 w 3121967"/>
                    <a:gd name="connsiteY7" fmla="*/ 439489 h 3121967"/>
                    <a:gd name="connsiteX8" fmla="*/ 2133600 w 3121967"/>
                    <a:gd name="connsiteY8" fmla="*/ 384423 h 3121967"/>
                    <a:gd name="connsiteX9" fmla="*/ 2133600 w 3121967"/>
                    <a:gd name="connsiteY9" fmla="*/ 152400 h 3121967"/>
                    <a:gd name="connsiteX10" fmla="*/ 1981200 w 3121967"/>
                    <a:gd name="connsiteY10" fmla="*/ 0 h 3121967"/>
                    <a:gd name="connsiteX11" fmla="*/ 1371600 w 3121967"/>
                    <a:gd name="connsiteY11" fmla="*/ 0 h 3121967"/>
                    <a:gd name="connsiteX12" fmla="*/ 1219200 w 3121967"/>
                    <a:gd name="connsiteY12" fmla="*/ 152400 h 3121967"/>
                    <a:gd name="connsiteX13" fmla="*/ 1219200 w 3121967"/>
                    <a:gd name="connsiteY13" fmla="*/ 384423 h 3121967"/>
                    <a:gd name="connsiteX14" fmla="*/ 1086148 w 3121967"/>
                    <a:gd name="connsiteY14" fmla="*/ 439489 h 3121967"/>
                    <a:gd name="connsiteX15" fmla="*/ 922065 w 3121967"/>
                    <a:gd name="connsiteY15" fmla="*/ 275481 h 3121967"/>
                    <a:gd name="connsiteX16" fmla="*/ 706562 w 3121967"/>
                    <a:gd name="connsiteY16" fmla="*/ 275481 h 3121967"/>
                    <a:gd name="connsiteX17" fmla="*/ 275481 w 3121967"/>
                    <a:gd name="connsiteY17" fmla="*/ 706562 h 3121967"/>
                    <a:gd name="connsiteX18" fmla="*/ 275481 w 3121967"/>
                    <a:gd name="connsiteY18" fmla="*/ 922065 h 3121967"/>
                    <a:gd name="connsiteX19" fmla="*/ 439489 w 3121967"/>
                    <a:gd name="connsiteY19" fmla="*/ 1086148 h 3121967"/>
                    <a:gd name="connsiteX20" fmla="*/ 384423 w 3121967"/>
                    <a:gd name="connsiteY20" fmla="*/ 1219200 h 3121967"/>
                    <a:gd name="connsiteX21" fmla="*/ 152400 w 3121967"/>
                    <a:gd name="connsiteY21" fmla="*/ 1219200 h 3121967"/>
                    <a:gd name="connsiteX22" fmla="*/ 0 w 3121967"/>
                    <a:gd name="connsiteY22" fmla="*/ 1371600 h 3121967"/>
                    <a:gd name="connsiteX23" fmla="*/ 0 w 3121967"/>
                    <a:gd name="connsiteY23" fmla="*/ 1981200 h 3121967"/>
                    <a:gd name="connsiteX24" fmla="*/ 152400 w 3121967"/>
                    <a:gd name="connsiteY24" fmla="*/ 2133600 h 3121967"/>
                    <a:gd name="connsiteX25" fmla="*/ 384423 w 3121967"/>
                    <a:gd name="connsiteY25" fmla="*/ 2133600 h 3121967"/>
                    <a:gd name="connsiteX26" fmla="*/ 439489 w 3121967"/>
                    <a:gd name="connsiteY26" fmla="*/ 2266652 h 3121967"/>
                    <a:gd name="connsiteX27" fmla="*/ 275481 w 3121967"/>
                    <a:gd name="connsiteY27" fmla="*/ 2430735 h 3121967"/>
                    <a:gd name="connsiteX28" fmla="*/ 275481 w 3121967"/>
                    <a:gd name="connsiteY28" fmla="*/ 2646239 h 3121967"/>
                    <a:gd name="connsiteX29" fmla="*/ 706562 w 3121967"/>
                    <a:gd name="connsiteY29" fmla="*/ 3077319 h 3121967"/>
                    <a:gd name="connsiteX30" fmla="*/ 922065 w 3121967"/>
                    <a:gd name="connsiteY30" fmla="*/ 3077319 h 3121967"/>
                    <a:gd name="connsiteX31" fmla="*/ 1066800 w 3121967"/>
                    <a:gd name="connsiteY31" fmla="*/ 2932649 h 3121967"/>
                    <a:gd name="connsiteX32" fmla="*/ 1066800 w 3121967"/>
                    <a:gd name="connsiteY32" fmla="*/ 2286000 h 3121967"/>
                    <a:gd name="connsiteX33" fmla="*/ 1066800 w 3121967"/>
                    <a:gd name="connsiteY33" fmla="*/ 2133600 h 3121967"/>
                    <a:gd name="connsiteX34" fmla="*/ 1066800 w 3121967"/>
                    <a:gd name="connsiteY34" fmla="*/ 2129414 h 3121967"/>
                    <a:gd name="connsiteX35" fmla="*/ 914400 w 3121967"/>
                    <a:gd name="connsiteY35" fmla="*/ 1676400 h 3121967"/>
                    <a:gd name="connsiteX36" fmla="*/ 1676400 w 3121967"/>
                    <a:gd name="connsiteY36" fmla="*/ 914400 h 312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21967" h="3121967">
                      <a:moveTo>
                        <a:pt x="1676400" y="914400"/>
                      </a:moveTo>
                      <a:cubicBezTo>
                        <a:pt x="1846799" y="914400"/>
                        <a:pt x="2002501" y="972294"/>
                        <a:pt x="2129414" y="1066800"/>
                      </a:cubicBezTo>
                      <a:lnTo>
                        <a:pt x="2932649" y="1066800"/>
                      </a:lnTo>
                      <a:lnTo>
                        <a:pt x="3077319" y="922065"/>
                      </a:lnTo>
                      <a:cubicBezTo>
                        <a:pt x="3136851" y="862533"/>
                        <a:pt x="3136851" y="766093"/>
                        <a:pt x="3077319" y="706562"/>
                      </a:cubicBezTo>
                      <a:lnTo>
                        <a:pt x="2646239" y="275481"/>
                      </a:lnTo>
                      <a:cubicBezTo>
                        <a:pt x="2586707" y="215950"/>
                        <a:pt x="2490267" y="215950"/>
                        <a:pt x="2430735" y="275481"/>
                      </a:cubicBezTo>
                      <a:lnTo>
                        <a:pt x="2266652" y="439489"/>
                      </a:lnTo>
                      <a:cubicBezTo>
                        <a:pt x="2223343" y="418877"/>
                        <a:pt x="2178993" y="400497"/>
                        <a:pt x="2133600" y="384423"/>
                      </a:cubicBezTo>
                      <a:lnTo>
                        <a:pt x="2133600" y="152400"/>
                      </a:lnTo>
                      <a:cubicBezTo>
                        <a:pt x="2133600" y="68238"/>
                        <a:pt x="2065362" y="0"/>
                        <a:pt x="1981200" y="0"/>
                      </a:cubicBezTo>
                      <a:lnTo>
                        <a:pt x="1371600" y="0"/>
                      </a:lnTo>
                      <a:cubicBezTo>
                        <a:pt x="1287438" y="0"/>
                        <a:pt x="1219200" y="68238"/>
                        <a:pt x="1219200" y="152400"/>
                      </a:cubicBezTo>
                      <a:lnTo>
                        <a:pt x="1219200" y="384423"/>
                      </a:lnTo>
                      <a:cubicBezTo>
                        <a:pt x="1173807" y="400497"/>
                        <a:pt x="1129457" y="418877"/>
                        <a:pt x="1086148" y="439489"/>
                      </a:cubicBezTo>
                      <a:lnTo>
                        <a:pt x="922065" y="275481"/>
                      </a:lnTo>
                      <a:cubicBezTo>
                        <a:pt x="862533" y="215950"/>
                        <a:pt x="766093" y="215950"/>
                        <a:pt x="706562" y="275481"/>
                      </a:cubicBezTo>
                      <a:lnTo>
                        <a:pt x="275481" y="706562"/>
                      </a:lnTo>
                      <a:cubicBezTo>
                        <a:pt x="215950" y="766093"/>
                        <a:pt x="215950" y="862533"/>
                        <a:pt x="275481" y="922065"/>
                      </a:cubicBezTo>
                      <a:lnTo>
                        <a:pt x="439489" y="1086148"/>
                      </a:lnTo>
                      <a:cubicBezTo>
                        <a:pt x="418877" y="1129457"/>
                        <a:pt x="400497" y="1173807"/>
                        <a:pt x="384423" y="1219200"/>
                      </a:cubicBezTo>
                      <a:lnTo>
                        <a:pt x="152400" y="1219200"/>
                      </a:lnTo>
                      <a:cubicBezTo>
                        <a:pt x="68238" y="1219200"/>
                        <a:pt x="0" y="1287438"/>
                        <a:pt x="0" y="1371600"/>
                      </a:cubicBezTo>
                      <a:lnTo>
                        <a:pt x="0" y="1981200"/>
                      </a:lnTo>
                      <a:cubicBezTo>
                        <a:pt x="0" y="2065362"/>
                        <a:pt x="68238" y="2133600"/>
                        <a:pt x="152400" y="2133600"/>
                      </a:cubicBezTo>
                      <a:lnTo>
                        <a:pt x="384423" y="2133600"/>
                      </a:lnTo>
                      <a:cubicBezTo>
                        <a:pt x="400497" y="2178993"/>
                        <a:pt x="418877" y="2223343"/>
                        <a:pt x="439489" y="2266652"/>
                      </a:cubicBezTo>
                      <a:lnTo>
                        <a:pt x="275481" y="2430735"/>
                      </a:lnTo>
                      <a:cubicBezTo>
                        <a:pt x="215950" y="2490267"/>
                        <a:pt x="215950" y="2586707"/>
                        <a:pt x="275481" y="2646239"/>
                      </a:cubicBezTo>
                      <a:lnTo>
                        <a:pt x="706562" y="3077319"/>
                      </a:lnTo>
                      <a:cubicBezTo>
                        <a:pt x="766093" y="3136851"/>
                        <a:pt x="862533" y="3136851"/>
                        <a:pt x="922065" y="3077319"/>
                      </a:cubicBezTo>
                      <a:lnTo>
                        <a:pt x="1066800" y="2932649"/>
                      </a:lnTo>
                      <a:lnTo>
                        <a:pt x="1066800" y="2286000"/>
                      </a:lnTo>
                      <a:lnTo>
                        <a:pt x="1066800" y="2133600"/>
                      </a:lnTo>
                      <a:lnTo>
                        <a:pt x="1066800" y="2129414"/>
                      </a:lnTo>
                      <a:cubicBezTo>
                        <a:pt x="972294" y="2002501"/>
                        <a:pt x="914400" y="1846799"/>
                        <a:pt x="914400" y="1676400"/>
                      </a:cubicBezTo>
                      <a:cubicBezTo>
                        <a:pt x="914400" y="1255561"/>
                        <a:pt x="1255561" y="914400"/>
                        <a:pt x="1676400" y="914400"/>
                      </a:cubicBezTo>
                      <a:close/>
                    </a:path>
                  </a:pathLst>
                </a:custGeom>
                <a:solidFill>
                  <a:srgbClr val="EAB848"/>
                </a:solidFill>
                <a:ln w="1524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grpSp>
        </p:grpSp>
      </p:gr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889250" y="-349250"/>
            <a:ext cx="19113500" cy="828040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9"/>
          <p:cNvSpPr/>
          <p:nvPr/>
        </p:nvSpPr>
        <p:spPr>
          <a:xfrm>
            <a:off x="6203315" y="4178300"/>
            <a:ext cx="3290570" cy="2226310"/>
          </a:xfrm>
          <a:prstGeom prst="roundRect">
            <a:avLst>
              <a:gd name="adj" fmla="val 2571"/>
            </a:avLst>
          </a:prstGeom>
          <a:gradFill flip="none" rotWithShape="1">
            <a:gsLst>
              <a:gs pos="79000">
                <a:srgbClr val="FFFFFF">
                  <a:alpha val="80000"/>
                </a:srgbClr>
              </a:gs>
              <a:gs pos="56000">
                <a:srgbClr val="FFFFFF"/>
              </a:gs>
              <a:gs pos="100000">
                <a:srgbClr val="FFFFFF">
                  <a:alpha val="0"/>
                </a:srgbClr>
              </a:gs>
            </a:gsLst>
            <a:lin ang="0" scaled="1"/>
            <a:tileRect/>
          </a:gradFill>
          <a:ln>
            <a:noFill/>
          </a:ln>
          <a:effectLst>
            <a:outerShdw blurRad="292100" dist="241300" dir="102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sp>
        <p:nvSpPr>
          <p:cNvPr id="21" name="文本框 20"/>
          <p:cNvSpPr txBox="1"/>
          <p:nvPr/>
        </p:nvSpPr>
        <p:spPr>
          <a:xfrm>
            <a:off x="6798945" y="4292600"/>
            <a:ext cx="3095625" cy="446405"/>
          </a:xfrm>
          <a:prstGeom prst="rect">
            <a:avLst/>
          </a:prstGeom>
          <a:noFill/>
        </p:spPr>
        <p:txBody>
          <a:bodyPr wrap="square">
            <a:spAutoFit/>
          </a:bodyPr>
          <a:lstStyle>
            <a:defPPr>
              <a:defRPr lang="zh-CN"/>
            </a:defPPr>
            <a:lvl1pPr marR="0" lvl="0" indent="0" fontAlgn="auto">
              <a:lnSpc>
                <a:spcPct val="110000"/>
              </a:lnSpc>
              <a:spcBef>
                <a:spcPts val="0"/>
              </a:spcBef>
              <a:spcAft>
                <a:spcPts val="0"/>
              </a:spcAft>
              <a:buClrTx/>
              <a:buSzTx/>
              <a:buFontTx/>
              <a:buNone/>
              <a:defRPr kumimoji="0" sz="2100" b="0" i="0" u="none" strike="noStrike" cap="none" spc="0" normalizeH="0" baseline="0">
                <a:ln>
                  <a:noFill/>
                </a:ln>
                <a:gradFill flip="none" rotWithShape="1">
                  <a:gsLst>
                    <a:gs pos="0">
                      <a:srgbClr val="DE352E"/>
                    </a:gs>
                    <a:gs pos="100000">
                      <a:srgbClr val="DE352E">
                        <a:lumMod val="75000"/>
                      </a:srgbClr>
                    </a:gs>
                  </a:gsLst>
                  <a:lin ang="2700000" scaled="1"/>
                  <a:tileRect/>
                </a:gradFill>
                <a:effectLst/>
                <a:uLnTx/>
                <a:uFillTx/>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sz="2100" b="0" i="0" u="none" strike="noStrike" kern="1200" cap="none" spc="0" normalizeH="0" baseline="0" noProof="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家电汽车保有量</a:t>
            </a:r>
            <a:endParaRPr kumimoji="0" lang="zh-CN" sz="21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endParaRPr>
          </a:p>
        </p:txBody>
      </p:sp>
      <p:grpSp>
        <p:nvGrpSpPr>
          <p:cNvPr id="118" name="组合 117"/>
          <p:cNvGrpSpPr/>
          <p:nvPr/>
        </p:nvGrpSpPr>
        <p:grpSpPr>
          <a:xfrm flipH="1">
            <a:off x="7974330" y="4904105"/>
            <a:ext cx="1195705" cy="1195705"/>
            <a:chOff x="5640093" y="2514917"/>
            <a:chExt cx="1195605" cy="1195605"/>
          </a:xfrm>
        </p:grpSpPr>
        <p:sp>
          <p:nvSpPr>
            <p:cNvPr id="100" name="椭圆 99"/>
            <p:cNvSpPr/>
            <p:nvPr/>
          </p:nvSpPr>
          <p:spPr>
            <a:xfrm>
              <a:off x="5640093" y="2514917"/>
              <a:ext cx="1195605" cy="1195605"/>
            </a:xfrm>
            <a:prstGeom prst="ellipse">
              <a:avLst/>
            </a:prstGeom>
            <a:gradFill>
              <a:gsLst>
                <a:gs pos="100000">
                  <a:srgbClr val="EEC988"/>
                </a:gs>
                <a:gs pos="0">
                  <a:srgbClr val="CB954D"/>
                </a:gs>
              </a:gsLst>
              <a:lin ang="16200000" scaled="1"/>
            </a:gradFill>
            <a:ln w="12700">
              <a:noFill/>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lumMod val="100000"/>
                  </a:srgbClr>
                </a:solidFill>
                <a:effectLst/>
                <a:uLnTx/>
                <a:uFillTx/>
                <a:latin typeface="思源黑体 CN Regular" panose="020B0500000000000000" charset="-122"/>
                <a:ea typeface="思源黑体 CN Regular" panose="020B0500000000000000" charset="-122"/>
                <a:cs typeface="+mn-ea"/>
              </a:endParaRPr>
            </a:p>
          </p:txBody>
        </p:sp>
        <p:grpSp>
          <p:nvGrpSpPr>
            <p:cNvPr id="111" name="组合 110"/>
            <p:cNvGrpSpPr/>
            <p:nvPr/>
          </p:nvGrpSpPr>
          <p:grpSpPr>
            <a:xfrm>
              <a:off x="5705898" y="2702728"/>
              <a:ext cx="1063994" cy="817940"/>
              <a:chOff x="5728539" y="2782040"/>
              <a:chExt cx="1063994" cy="817940"/>
            </a:xfrm>
          </p:grpSpPr>
          <p:sp>
            <p:nvSpPr>
              <p:cNvPr id="66" name="文本框 65"/>
              <p:cNvSpPr txBox="1"/>
              <p:nvPr/>
            </p:nvSpPr>
            <p:spPr>
              <a:xfrm>
                <a:off x="5830525" y="2782040"/>
                <a:ext cx="814750" cy="337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rPr>
                  <a:t>汽车</a:t>
                </a:r>
                <a:endParaRPr kumimoji="0" lang="en-US" altLang="zh-CN" sz="16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67" name="文本框 66"/>
              <p:cNvSpPr txBox="1"/>
              <p:nvPr/>
            </p:nvSpPr>
            <p:spPr>
              <a:xfrm>
                <a:off x="5728539" y="3048024"/>
                <a:ext cx="1063994" cy="551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3</a:t>
                </a:r>
                <a:r>
                  <a:rPr kumimoji="0" lang="zh-CN" altLang="en-US" sz="30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亿</a:t>
                </a:r>
              </a:p>
            </p:txBody>
          </p:sp>
        </p:grpSp>
      </p:grpSp>
      <p:grpSp>
        <p:nvGrpSpPr>
          <p:cNvPr id="113" name="组合 112"/>
          <p:cNvGrpSpPr/>
          <p:nvPr/>
        </p:nvGrpSpPr>
        <p:grpSpPr>
          <a:xfrm flipH="1">
            <a:off x="6823710" y="4984750"/>
            <a:ext cx="1109345" cy="1028065"/>
            <a:chOff x="7493475" y="2598992"/>
            <a:chExt cx="1109078" cy="1027457"/>
          </a:xfrm>
        </p:grpSpPr>
        <p:sp>
          <p:nvSpPr>
            <p:cNvPr id="105" name="椭圆 104"/>
            <p:cNvSpPr/>
            <p:nvPr/>
          </p:nvSpPr>
          <p:spPr>
            <a:xfrm>
              <a:off x="7575096" y="2598992"/>
              <a:ext cx="1027457" cy="1027457"/>
            </a:xfrm>
            <a:prstGeom prst="ellipse">
              <a:avLst/>
            </a:prstGeom>
            <a:gradFill>
              <a:gsLst>
                <a:gs pos="100000">
                  <a:srgbClr val="EEC988"/>
                </a:gs>
                <a:gs pos="0">
                  <a:srgbClr val="CB954D"/>
                </a:gs>
              </a:gsLst>
              <a:lin ang="16200000" scaled="1"/>
            </a:gradFill>
            <a:ln w="12700">
              <a:noFill/>
            </a:ln>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lumMod val="100000"/>
                  </a:srgbClr>
                </a:solidFill>
                <a:effectLst/>
                <a:uLnTx/>
                <a:uFillTx/>
                <a:latin typeface="思源黑体 CN Regular" panose="020B0500000000000000" charset="-122"/>
                <a:ea typeface="思源黑体 CN Regular" panose="020B0500000000000000" charset="-122"/>
                <a:cs typeface="+mn-ea"/>
              </a:endParaRPr>
            </a:p>
          </p:txBody>
        </p:sp>
        <p:grpSp>
          <p:nvGrpSpPr>
            <p:cNvPr id="112" name="组合 111"/>
            <p:cNvGrpSpPr/>
            <p:nvPr/>
          </p:nvGrpSpPr>
          <p:grpSpPr>
            <a:xfrm>
              <a:off x="7493475" y="2733802"/>
              <a:ext cx="1076353" cy="735717"/>
              <a:chOff x="7493474" y="2815370"/>
              <a:chExt cx="1076353" cy="735717"/>
            </a:xfrm>
          </p:grpSpPr>
          <p:sp>
            <p:nvSpPr>
              <p:cNvPr id="106" name="文本框 105"/>
              <p:cNvSpPr txBox="1"/>
              <p:nvPr/>
            </p:nvSpPr>
            <p:spPr>
              <a:xfrm>
                <a:off x="7702857" y="2815370"/>
                <a:ext cx="771937" cy="337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rPr>
                  <a:t>家电</a:t>
                </a:r>
                <a:endParaRPr kumimoji="0" lang="en-US" altLang="zh-CN" sz="16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107" name="文本框 106"/>
              <p:cNvSpPr txBox="1"/>
              <p:nvPr/>
            </p:nvSpPr>
            <p:spPr>
              <a:xfrm>
                <a:off x="7493474" y="3090867"/>
                <a:ext cx="1076353" cy="460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30</a:t>
                </a:r>
                <a:r>
                  <a:rPr kumimoji="0" lang="zh-CN" altLang="en-US" sz="2400" b="0" i="0" u="none" strike="noStrike" kern="120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mn-ea"/>
                  </a:rPr>
                  <a:t>亿</a:t>
                </a:r>
              </a:p>
            </p:txBody>
          </p:sp>
        </p:grpSp>
      </p:grpSp>
      <p:grpSp>
        <p:nvGrpSpPr>
          <p:cNvPr id="19" name="组合 18"/>
          <p:cNvGrpSpPr/>
          <p:nvPr/>
        </p:nvGrpSpPr>
        <p:grpSpPr>
          <a:xfrm>
            <a:off x="410212" y="3873501"/>
            <a:ext cx="5372098" cy="2556245"/>
            <a:chOff x="6299914" y="3755388"/>
            <a:chExt cx="5372389" cy="2736762"/>
          </a:xfrm>
        </p:grpSpPr>
        <p:sp>
          <p:nvSpPr>
            <p:cNvPr id="124" name="矩形: 圆角 123"/>
            <p:cNvSpPr/>
            <p:nvPr/>
          </p:nvSpPr>
          <p:spPr>
            <a:xfrm>
              <a:off x="6299914" y="3755388"/>
              <a:ext cx="5326034" cy="2694896"/>
            </a:xfrm>
            <a:prstGeom prst="roundRect">
              <a:avLst>
                <a:gd name="adj" fmla="val 2861"/>
              </a:avLst>
            </a:prstGeom>
            <a:gradFill flip="none" rotWithShape="1">
              <a:gsLst>
                <a:gs pos="79000">
                  <a:srgbClr val="FFFFFF">
                    <a:alpha val="80000"/>
                  </a:srgbClr>
                </a:gs>
                <a:gs pos="56000">
                  <a:srgbClr val="FFFFFF"/>
                </a:gs>
                <a:gs pos="100000">
                  <a:srgbClr val="FFFFFF">
                    <a:alpha val="0"/>
                  </a:srgbClr>
                </a:gs>
              </a:gsLst>
              <a:lin ang="0" scaled="1"/>
              <a:tileRect/>
            </a:gradFill>
            <a:ln>
              <a:noFill/>
            </a:ln>
            <a:effectLst>
              <a:outerShdw blurRad="292100" dist="241300" dir="1020000" algn="tr" rotWithShape="0">
                <a:srgbClr val="DE352E">
                  <a:lumMod val="75000"/>
                  <a:alpha val="20000"/>
                </a:srgbClr>
              </a:outerShdw>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aphicFrame>
          <p:nvGraphicFramePr>
            <p:cNvPr id="129" name="图表 128"/>
            <p:cNvGraphicFramePr/>
            <p:nvPr/>
          </p:nvGraphicFramePr>
          <p:xfrm>
            <a:off x="7884228" y="3776075"/>
            <a:ext cx="3788075" cy="2716075"/>
          </p:xfrm>
          <a:graphic>
            <a:graphicData uri="http://schemas.openxmlformats.org/drawingml/2006/chart">
              <c:chart xmlns:c="http://schemas.openxmlformats.org/drawingml/2006/chart" xmlns:r="http://schemas.openxmlformats.org/officeDocument/2006/relationships" r:id="rId3"/>
            </a:graphicData>
          </a:graphic>
        </p:graphicFrame>
        <p:sp>
          <p:nvSpPr>
            <p:cNvPr id="137" name="文本框 136"/>
            <p:cNvSpPr txBox="1"/>
            <p:nvPr/>
          </p:nvSpPr>
          <p:spPr>
            <a:xfrm>
              <a:off x="6606636" y="3850566"/>
              <a:ext cx="2194044" cy="857961"/>
            </a:xfrm>
            <a:prstGeom prst="rect">
              <a:avLst/>
            </a:prstGeom>
            <a:noFill/>
          </p:spPr>
          <p:txBody>
            <a:bodyPr wrap="square">
              <a:spAutoFit/>
            </a:bodyPr>
            <a:lstStyle>
              <a:defPPr>
                <a:defRPr lang="zh-CN"/>
              </a:defPPr>
              <a:lvl1pPr marR="0" lvl="0" indent="0" fontAlgn="auto">
                <a:lnSpc>
                  <a:spcPct val="110000"/>
                </a:lnSpc>
                <a:spcBef>
                  <a:spcPts val="0"/>
                </a:spcBef>
                <a:spcAft>
                  <a:spcPts val="0"/>
                </a:spcAft>
                <a:buClrTx/>
                <a:buSzTx/>
                <a:buFontTx/>
                <a:buNone/>
                <a:defRPr kumimoji="0" sz="2100" b="0" i="0" u="none" strike="noStrike" cap="none" spc="0" normalizeH="0" baseline="0">
                  <a:ln>
                    <a:noFill/>
                  </a:ln>
                  <a:gradFill flip="none" rotWithShape="1">
                    <a:gsLst>
                      <a:gs pos="0">
                        <a:srgbClr val="DE352E"/>
                      </a:gs>
                      <a:gs pos="100000">
                        <a:srgbClr val="DE352E">
                          <a:lumMod val="75000"/>
                        </a:srgbClr>
                      </a:gs>
                    </a:gsLst>
                    <a:lin ang="2700000" scaled="1"/>
                    <a:tileRect/>
                  </a:gradFill>
                  <a:effectLst/>
                  <a:uLnTx/>
                  <a:uFillTx/>
                  <a:latin typeface="思源宋体 CN Heavy" panose="02020900000000000000" pitchFamily="18" charset="-122"/>
                  <a:ea typeface="思源宋体 CN Heavy" panose="02020900000000000000" pitchFamily="18" charset="-122"/>
                </a:defRPr>
              </a:lvl1pPr>
            </a:lstStyle>
            <a:p>
              <a:pPr marL="0" marR="0" lvl="0" indent="0" algn="l" defTabSz="914400" rtl="0" eaLnBrk="1" fontAlgn="auto" latinLnBrk="0" hangingPunct="1">
                <a:lnSpc>
                  <a:spcPct val="110000"/>
                </a:lnSpc>
                <a:spcBef>
                  <a:spcPts val="0"/>
                </a:spcBef>
                <a:spcAft>
                  <a:spcPts val="0"/>
                </a:spcAft>
                <a:buClrTx/>
                <a:buSzTx/>
                <a:buFontTx/>
                <a:buNone/>
                <a:defRPr/>
              </a:pPr>
              <a:r>
                <a:rPr kumimoji="0" sz="21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全社会设备存量资产净值</a:t>
              </a:r>
              <a:r>
                <a:rPr kumimoji="0" lang="zh-CN" sz="21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构成</a:t>
              </a:r>
            </a:p>
          </p:txBody>
        </p:sp>
        <p:sp>
          <p:nvSpPr>
            <p:cNvPr id="53" name="文本框 52"/>
            <p:cNvSpPr txBox="1"/>
            <p:nvPr/>
          </p:nvSpPr>
          <p:spPr>
            <a:xfrm>
              <a:off x="6611955" y="4858524"/>
              <a:ext cx="1651000" cy="360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6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单位：</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思源黑体 CN Regular" panose="020B0500000000000000" charset="-122"/>
                  <a:ea typeface="思源黑体 CN Regular" panose="020B0500000000000000" charset="-122"/>
                  <a:cs typeface="+mn-ea"/>
                </a:rPr>
                <a:t>万亿元</a:t>
              </a:r>
            </a:p>
          </p:txBody>
        </p:sp>
      </p:grpSp>
      <p:sp>
        <p:nvSpPr>
          <p:cNvPr id="23" name="文本框 22"/>
          <p:cNvSpPr txBox="1"/>
          <p:nvPr/>
        </p:nvSpPr>
        <p:spPr>
          <a:xfrm flipH="1">
            <a:off x="3265805" y="4765040"/>
            <a:ext cx="127889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39.3</a:t>
            </a:r>
            <a:r>
              <a:rPr kumimoji="0" lang="zh-CN" altLang="en-US" sz="24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万亿元</a:t>
            </a:r>
          </a:p>
        </p:txBody>
      </p:sp>
      <p:grpSp>
        <p:nvGrpSpPr>
          <p:cNvPr id="25" name="组合 24"/>
          <p:cNvGrpSpPr/>
          <p:nvPr/>
        </p:nvGrpSpPr>
        <p:grpSpPr>
          <a:xfrm>
            <a:off x="4744085" y="4519930"/>
            <a:ext cx="2101215" cy="703580"/>
            <a:chOff x="6560" y="7351"/>
            <a:chExt cx="3309" cy="1108"/>
          </a:xfrm>
        </p:grpSpPr>
        <p:sp>
          <p:nvSpPr>
            <p:cNvPr id="26" name="文本框 25"/>
            <p:cNvSpPr txBox="1"/>
            <p:nvPr/>
          </p:nvSpPr>
          <p:spPr>
            <a:xfrm>
              <a:off x="7685" y="7696"/>
              <a:ext cx="1974" cy="628"/>
            </a:xfrm>
            <a:prstGeom prst="rect">
              <a:avLst/>
            </a:prstGeom>
            <a:noFill/>
          </p:spPr>
          <p:txBody>
            <a:bodyPr wrap="none" rtlCol="0">
              <a:spAutoFit/>
            </a:bodyPr>
            <a:lstStyle>
              <a:defPPr>
                <a:defRPr lang="zh-CN"/>
              </a:defPPr>
              <a:lvl1pPr>
                <a:defRPr sz="2100" b="1">
                  <a:solidFill>
                    <a:srgbClr val="2B6CAD"/>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28</a:t>
              </a:r>
              <a:r>
                <a:rPr kumimoji="0" lang="zh-CN" altLang="en-US" sz="20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万亿元</a:t>
              </a:r>
            </a:p>
          </p:txBody>
        </p:sp>
        <p:sp>
          <p:nvSpPr>
            <p:cNvPr id="27" name="文本框 26"/>
            <p:cNvSpPr txBox="1"/>
            <p:nvPr/>
          </p:nvSpPr>
          <p:spPr>
            <a:xfrm>
              <a:off x="6939" y="7351"/>
              <a:ext cx="2930" cy="4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1400" b="0" i="0" u="none" strike="noStrike" kern="1200" cap="none" spc="0" normalizeH="0" baseline="0" noProof="0" dirty="0">
                  <a:ln>
                    <a:noFill/>
                  </a:ln>
                  <a:solidFill>
                    <a:srgbClr val="002060"/>
                  </a:solidFill>
                  <a:effectLst/>
                  <a:uLnTx/>
                  <a:uFillTx/>
                  <a:latin typeface="思源黑体 CN Regular" panose="020B0500000000000000" charset="-122"/>
                  <a:ea typeface="思源黑体 CN Regular" panose="020B0500000000000000" charset="-122"/>
                  <a:cs typeface="+mn-ea"/>
                </a:rPr>
                <a:t>工业设备存量资产</a:t>
              </a:r>
            </a:p>
          </p:txBody>
        </p:sp>
        <p:cxnSp>
          <p:nvCxnSpPr>
            <p:cNvPr id="28" name="直接连接符 27"/>
            <p:cNvCxnSpPr/>
            <p:nvPr/>
          </p:nvCxnSpPr>
          <p:spPr>
            <a:xfrm flipV="1">
              <a:off x="6560" y="8030"/>
              <a:ext cx="379" cy="429"/>
            </a:xfrm>
            <a:prstGeom prst="line">
              <a:avLst/>
            </a:prstGeom>
            <a:ln w="12700">
              <a:solidFill>
                <a:srgbClr val="DE352E">
                  <a:lumMod val="75000"/>
                </a:srgbClr>
              </a:solidFill>
            </a:ln>
          </p:spPr>
          <p:style>
            <a:lnRef idx="1">
              <a:srgbClr val="DE352E"/>
            </a:lnRef>
            <a:fillRef idx="0">
              <a:srgbClr val="DE352E"/>
            </a:fillRef>
            <a:effectRef idx="0">
              <a:srgbClr val="DE352E"/>
            </a:effectRef>
            <a:fontRef idx="minor">
              <a:srgbClr val="000000"/>
            </a:fontRef>
          </p:style>
        </p:cxnSp>
        <p:cxnSp>
          <p:nvCxnSpPr>
            <p:cNvPr id="35" name="直接连接符 34"/>
            <p:cNvCxnSpPr/>
            <p:nvPr/>
          </p:nvCxnSpPr>
          <p:spPr>
            <a:xfrm>
              <a:off x="6939" y="8030"/>
              <a:ext cx="707" cy="0"/>
            </a:xfrm>
            <a:prstGeom prst="line">
              <a:avLst/>
            </a:prstGeom>
            <a:ln w="12700">
              <a:solidFill>
                <a:srgbClr val="DE352E">
                  <a:lumMod val="75000"/>
                </a:srgbClr>
              </a:solidFill>
              <a:tailEnd type="oval"/>
            </a:ln>
          </p:spPr>
          <p:style>
            <a:lnRef idx="1">
              <a:srgbClr val="DE352E"/>
            </a:lnRef>
            <a:fillRef idx="0">
              <a:srgbClr val="DE352E"/>
            </a:fillRef>
            <a:effectRef idx="0">
              <a:srgbClr val="DE352E"/>
            </a:effectRef>
            <a:fontRef idx="minor">
              <a:srgbClr val="000000"/>
            </a:fontRef>
          </p:style>
        </p:cxnSp>
      </p:grpSp>
      <p:grpSp>
        <p:nvGrpSpPr>
          <p:cNvPr id="3" name="组合 2"/>
          <p:cNvGrpSpPr/>
          <p:nvPr/>
        </p:nvGrpSpPr>
        <p:grpSpPr>
          <a:xfrm>
            <a:off x="639445" y="1351915"/>
            <a:ext cx="5456555" cy="1672590"/>
            <a:chOff x="9014" y="2129"/>
            <a:chExt cx="9133" cy="2792"/>
          </a:xfrm>
        </p:grpSpPr>
        <p:sp>
          <p:nvSpPr>
            <p:cNvPr id="192" name="椭圆 191"/>
            <p:cNvSpPr/>
            <p:nvPr/>
          </p:nvSpPr>
          <p:spPr>
            <a:xfrm>
              <a:off x="9014" y="2129"/>
              <a:ext cx="2792" cy="2792"/>
            </a:xfrm>
            <a:prstGeom prst="ellipse">
              <a:avLst/>
            </a:prstGeom>
            <a:solidFill>
              <a:sysClr val="window" lastClr="FFFFFF"/>
            </a:solidFill>
            <a:ln w="37516" cap="flat">
              <a:gradFill flip="none" rotWithShape="1">
                <a:gsLst>
                  <a:gs pos="42000">
                    <a:srgbClr val="F9B5D5"/>
                  </a:gs>
                  <a:gs pos="0">
                    <a:srgbClr val="F8CCE2"/>
                  </a:gs>
                  <a:gs pos="100000">
                    <a:srgbClr val="F99EC7"/>
                  </a:gs>
                </a:gsLst>
                <a:lin ang="5400000" scaled="0"/>
                <a:tileRect/>
              </a:gradFill>
              <a:prstDash val="solid"/>
              <a:miter/>
            </a:ln>
            <a:effectLst>
              <a:outerShdw blurRad="127000" dist="76200" dir="1500000" algn="t" rotWithShape="0">
                <a:srgbClr val="0574D9">
                  <a:alpha val="17000"/>
                </a:srgbClr>
              </a:outerShdw>
            </a:effectLst>
          </p:spPr>
          <p:txBody>
            <a:bodyPr rtlCol="0" anchor="ctr"/>
            <a:lstStyle/>
            <a:p>
              <a:endParaRPr lang="zh-CN" altLang="en-US" sz="2000" b="1">
                <a:solidFill>
                  <a:srgbClr val="44546A">
                    <a:lumMod val="50000"/>
                  </a:srgbClr>
                </a:solidFill>
              </a:endParaRPr>
            </a:p>
          </p:txBody>
        </p:sp>
        <p:sp>
          <p:nvSpPr>
            <p:cNvPr id="82" name="文本框 81"/>
            <p:cNvSpPr txBox="1"/>
            <p:nvPr/>
          </p:nvSpPr>
          <p:spPr>
            <a:xfrm>
              <a:off x="9207" y="3563"/>
              <a:ext cx="2406" cy="666"/>
            </a:xfrm>
            <a:prstGeom prst="rect">
              <a:avLst/>
            </a:prstGeom>
            <a:noFill/>
            <a:ln>
              <a:noFill/>
            </a:ln>
          </p:spPr>
          <p:txBody>
            <a:bodyPr wrap="square">
              <a:spAutoFit/>
            </a:bodyPr>
            <a:lstStyle/>
            <a:p>
              <a:pPr algn="ctr"/>
              <a:r>
                <a:rPr lang="zh-CN" altLang="en-US" sz="2000">
                  <a:solidFill>
                    <a:srgbClr val="002060"/>
                  </a:solidFill>
                  <a:latin typeface="思源宋体 CN Medium" panose="02020500000000000000" charset="-122"/>
                  <a:ea typeface="思源宋体 CN Medium" panose="02020500000000000000" charset="-122"/>
                </a:rPr>
                <a:t>规模更大</a:t>
              </a:r>
            </a:p>
          </p:txBody>
        </p:sp>
        <p:sp>
          <p:nvSpPr>
            <p:cNvPr id="196" name="椭圆 195"/>
            <p:cNvSpPr/>
            <p:nvPr/>
          </p:nvSpPr>
          <p:spPr>
            <a:xfrm>
              <a:off x="12185" y="2129"/>
              <a:ext cx="2792" cy="2792"/>
            </a:xfrm>
            <a:prstGeom prst="ellipse">
              <a:avLst/>
            </a:prstGeom>
            <a:solidFill>
              <a:sysClr val="window" lastClr="FFFFFF"/>
            </a:solidFill>
            <a:ln w="37516" cap="flat">
              <a:gradFill flip="none" rotWithShape="1">
                <a:gsLst>
                  <a:gs pos="42000">
                    <a:srgbClr val="F9B5D5"/>
                  </a:gs>
                  <a:gs pos="0">
                    <a:srgbClr val="F8CCE2"/>
                  </a:gs>
                  <a:gs pos="100000">
                    <a:srgbClr val="F99EC7"/>
                  </a:gs>
                </a:gsLst>
                <a:lin ang="5400000" scaled="0"/>
                <a:tileRect/>
              </a:gradFill>
              <a:prstDash val="solid"/>
              <a:miter/>
            </a:ln>
            <a:effectLst>
              <a:outerShdw blurRad="127000" dist="76200" dir="1500000" algn="t" rotWithShape="0">
                <a:srgbClr val="0574D9">
                  <a:alpha val="17000"/>
                </a:srgbClr>
              </a:outerShdw>
            </a:effectLst>
          </p:spPr>
          <p:txBody>
            <a:bodyPr rtlCol="0" anchor="ctr"/>
            <a:lstStyle/>
            <a:p>
              <a:endParaRPr lang="zh-CN" altLang="en-US" sz="2000" b="1">
                <a:solidFill>
                  <a:srgbClr val="44546A">
                    <a:lumMod val="50000"/>
                  </a:srgbClr>
                </a:solidFill>
              </a:endParaRPr>
            </a:p>
          </p:txBody>
        </p:sp>
        <p:sp>
          <p:nvSpPr>
            <p:cNvPr id="197" name="文本框 196"/>
            <p:cNvSpPr txBox="1"/>
            <p:nvPr/>
          </p:nvSpPr>
          <p:spPr>
            <a:xfrm>
              <a:off x="12197" y="3607"/>
              <a:ext cx="2586" cy="666"/>
            </a:xfrm>
            <a:prstGeom prst="rect">
              <a:avLst/>
            </a:prstGeom>
            <a:noFill/>
            <a:ln>
              <a:noFill/>
            </a:ln>
          </p:spPr>
          <p:txBody>
            <a:bodyPr wrap="square">
              <a:spAutoFit/>
            </a:bodyPr>
            <a:lstStyle/>
            <a:p>
              <a:pPr algn="ctr"/>
              <a:r>
                <a:rPr lang="zh-CN" altLang="en-US" sz="2000">
                  <a:solidFill>
                    <a:srgbClr val="002060"/>
                  </a:solidFill>
                  <a:latin typeface="思源宋体 CN Medium" panose="02020500000000000000" charset="-122"/>
                  <a:ea typeface="思源宋体 CN Medium" panose="02020500000000000000" charset="-122"/>
                </a:rPr>
                <a:t>目标更清晰</a:t>
              </a:r>
            </a:p>
          </p:txBody>
        </p:sp>
        <p:sp>
          <p:nvSpPr>
            <p:cNvPr id="202" name="椭圆 201"/>
            <p:cNvSpPr/>
            <p:nvPr/>
          </p:nvSpPr>
          <p:spPr>
            <a:xfrm>
              <a:off x="15355" y="2129"/>
              <a:ext cx="2792" cy="2792"/>
            </a:xfrm>
            <a:prstGeom prst="ellipse">
              <a:avLst/>
            </a:prstGeom>
            <a:solidFill>
              <a:sysClr val="window" lastClr="FFFFFF"/>
            </a:solidFill>
            <a:ln w="37516" cap="flat">
              <a:gradFill flip="none" rotWithShape="1">
                <a:gsLst>
                  <a:gs pos="42000">
                    <a:srgbClr val="F9B5D5"/>
                  </a:gs>
                  <a:gs pos="0">
                    <a:srgbClr val="F8CCE2"/>
                  </a:gs>
                  <a:gs pos="100000">
                    <a:srgbClr val="F99EC7"/>
                  </a:gs>
                </a:gsLst>
                <a:lin ang="5400000" scaled="0"/>
                <a:tileRect/>
              </a:gradFill>
              <a:prstDash val="solid"/>
              <a:miter/>
            </a:ln>
            <a:effectLst>
              <a:outerShdw blurRad="127000" dist="76200" dir="1500000" algn="t" rotWithShape="0">
                <a:srgbClr val="0574D9">
                  <a:alpha val="17000"/>
                </a:srgbClr>
              </a:outerShdw>
            </a:effectLst>
          </p:spPr>
          <p:txBody>
            <a:bodyPr rtlCol="0" anchor="ctr"/>
            <a:lstStyle/>
            <a:p>
              <a:endParaRPr lang="zh-CN" altLang="en-US" sz="2000" b="1">
                <a:solidFill>
                  <a:srgbClr val="44546A">
                    <a:lumMod val="50000"/>
                  </a:srgbClr>
                </a:solidFill>
              </a:endParaRPr>
            </a:p>
          </p:txBody>
        </p:sp>
        <p:sp>
          <p:nvSpPr>
            <p:cNvPr id="207" name="文本框 206"/>
            <p:cNvSpPr txBox="1"/>
            <p:nvPr/>
          </p:nvSpPr>
          <p:spPr>
            <a:xfrm>
              <a:off x="15369" y="3629"/>
              <a:ext cx="2586" cy="666"/>
            </a:xfrm>
            <a:prstGeom prst="rect">
              <a:avLst/>
            </a:prstGeom>
            <a:noFill/>
            <a:ln>
              <a:noFill/>
            </a:ln>
          </p:spPr>
          <p:txBody>
            <a:bodyPr wrap="square">
              <a:spAutoFit/>
            </a:bodyPr>
            <a:lstStyle/>
            <a:p>
              <a:pPr algn="ctr"/>
              <a:r>
                <a:rPr lang="zh-CN" altLang="en-US" sz="2000">
                  <a:solidFill>
                    <a:srgbClr val="002060"/>
                  </a:solidFill>
                  <a:latin typeface="思源宋体 CN Medium" panose="02020500000000000000" charset="-122"/>
                  <a:ea typeface="思源宋体 CN Medium" panose="02020500000000000000" charset="-122"/>
                </a:rPr>
                <a:t>拉动力更强</a:t>
              </a:r>
            </a:p>
          </p:txBody>
        </p:sp>
        <p:sp>
          <p:nvSpPr>
            <p:cNvPr id="222" name="iconfont-11253-5325649"/>
            <p:cNvSpPr/>
            <p:nvPr/>
          </p:nvSpPr>
          <p:spPr>
            <a:xfrm>
              <a:off x="10140" y="2490"/>
              <a:ext cx="540" cy="720"/>
            </a:xfrm>
            <a:custGeom>
              <a:avLst/>
              <a:gdLst>
                <a:gd name="connsiteX0" fmla="*/ 350851 w 454441"/>
                <a:gd name="connsiteY0" fmla="*/ 483303 h 606722"/>
                <a:gd name="connsiteX1" fmla="*/ 454441 w 454441"/>
                <a:gd name="connsiteY1" fmla="*/ 586730 h 606722"/>
                <a:gd name="connsiteX2" fmla="*/ 434417 w 454441"/>
                <a:gd name="connsiteY2" fmla="*/ 606722 h 606722"/>
                <a:gd name="connsiteX3" fmla="*/ 267285 w 454441"/>
                <a:gd name="connsiteY3" fmla="*/ 606722 h 606722"/>
                <a:gd name="connsiteX4" fmla="*/ 247261 w 454441"/>
                <a:gd name="connsiteY4" fmla="*/ 586730 h 606722"/>
                <a:gd name="connsiteX5" fmla="*/ 350851 w 454441"/>
                <a:gd name="connsiteY5" fmla="*/ 483303 h 606722"/>
                <a:gd name="connsiteX6" fmla="*/ 103590 w 454441"/>
                <a:gd name="connsiteY6" fmla="*/ 483303 h 606722"/>
                <a:gd name="connsiteX7" fmla="*/ 207180 w 454441"/>
                <a:gd name="connsiteY7" fmla="*/ 586730 h 606722"/>
                <a:gd name="connsiteX8" fmla="*/ 187156 w 454441"/>
                <a:gd name="connsiteY8" fmla="*/ 606722 h 606722"/>
                <a:gd name="connsiteX9" fmla="*/ 20024 w 454441"/>
                <a:gd name="connsiteY9" fmla="*/ 606722 h 606722"/>
                <a:gd name="connsiteX10" fmla="*/ 0 w 454441"/>
                <a:gd name="connsiteY10" fmla="*/ 586730 h 606722"/>
                <a:gd name="connsiteX11" fmla="*/ 103590 w 454441"/>
                <a:gd name="connsiteY11" fmla="*/ 483303 h 606722"/>
                <a:gd name="connsiteX12" fmla="*/ 227211 w 454441"/>
                <a:gd name="connsiteY12" fmla="*/ 159901 h 606722"/>
                <a:gd name="connsiteX13" fmla="*/ 330804 w 454441"/>
                <a:gd name="connsiteY13" fmla="*/ 263340 h 606722"/>
                <a:gd name="connsiteX14" fmla="*/ 310780 w 454441"/>
                <a:gd name="connsiteY14" fmla="*/ 283335 h 606722"/>
                <a:gd name="connsiteX15" fmla="*/ 247235 w 454441"/>
                <a:gd name="connsiteY15" fmla="*/ 283335 h 606722"/>
                <a:gd name="connsiteX16" fmla="*/ 247235 w 454441"/>
                <a:gd name="connsiteY16" fmla="*/ 330789 h 606722"/>
                <a:gd name="connsiteX17" fmla="*/ 297964 w 454441"/>
                <a:gd name="connsiteY17" fmla="*/ 354960 h 606722"/>
                <a:gd name="connsiteX18" fmla="*/ 350829 w 454441"/>
                <a:gd name="connsiteY18" fmla="*/ 323324 h 606722"/>
                <a:gd name="connsiteX19" fmla="*/ 410902 w 454441"/>
                <a:gd name="connsiteY19" fmla="*/ 383308 h 606722"/>
                <a:gd name="connsiteX20" fmla="*/ 350829 w 454441"/>
                <a:gd name="connsiteY20" fmla="*/ 443292 h 606722"/>
                <a:gd name="connsiteX21" fmla="*/ 292268 w 454441"/>
                <a:gd name="connsiteY21" fmla="*/ 396638 h 606722"/>
                <a:gd name="connsiteX22" fmla="*/ 227211 w 454441"/>
                <a:gd name="connsiteY22" fmla="*/ 365535 h 606722"/>
                <a:gd name="connsiteX23" fmla="*/ 162154 w 454441"/>
                <a:gd name="connsiteY23" fmla="*/ 396638 h 606722"/>
                <a:gd name="connsiteX24" fmla="*/ 103593 w 454441"/>
                <a:gd name="connsiteY24" fmla="*/ 443292 h 606722"/>
                <a:gd name="connsiteX25" fmla="*/ 43609 w 454441"/>
                <a:gd name="connsiteY25" fmla="*/ 383308 h 606722"/>
                <a:gd name="connsiteX26" fmla="*/ 103593 w 454441"/>
                <a:gd name="connsiteY26" fmla="*/ 323324 h 606722"/>
                <a:gd name="connsiteX27" fmla="*/ 156547 w 454441"/>
                <a:gd name="connsiteY27" fmla="*/ 354960 h 606722"/>
                <a:gd name="connsiteX28" fmla="*/ 207187 w 454441"/>
                <a:gd name="connsiteY28" fmla="*/ 330789 h 606722"/>
                <a:gd name="connsiteX29" fmla="*/ 207187 w 454441"/>
                <a:gd name="connsiteY29" fmla="*/ 283335 h 606722"/>
                <a:gd name="connsiteX30" fmla="*/ 143642 w 454441"/>
                <a:gd name="connsiteY30" fmla="*/ 283335 h 606722"/>
                <a:gd name="connsiteX31" fmla="*/ 123618 w 454441"/>
                <a:gd name="connsiteY31" fmla="*/ 263340 h 606722"/>
                <a:gd name="connsiteX32" fmla="*/ 227211 w 454441"/>
                <a:gd name="connsiteY32" fmla="*/ 159901 h 606722"/>
                <a:gd name="connsiteX33" fmla="*/ 227256 w 454441"/>
                <a:gd name="connsiteY33" fmla="*/ 0 h 606722"/>
                <a:gd name="connsiteX34" fmla="*/ 287272 w 454441"/>
                <a:gd name="connsiteY34" fmla="*/ 59981 h 606722"/>
                <a:gd name="connsiteX35" fmla="*/ 227256 w 454441"/>
                <a:gd name="connsiteY35" fmla="*/ 119962 h 606722"/>
                <a:gd name="connsiteX36" fmla="*/ 167240 w 454441"/>
                <a:gd name="connsiteY36" fmla="*/ 59981 h 606722"/>
                <a:gd name="connsiteX37" fmla="*/ 227256 w 454441"/>
                <a:gd name="connsiteY3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4441" h="606722">
                  <a:moveTo>
                    <a:pt x="350851" y="483303"/>
                  </a:moveTo>
                  <a:cubicBezTo>
                    <a:pt x="407986" y="483303"/>
                    <a:pt x="454441" y="529685"/>
                    <a:pt x="454441" y="586730"/>
                  </a:cubicBezTo>
                  <a:cubicBezTo>
                    <a:pt x="454441" y="597748"/>
                    <a:pt x="445542" y="606722"/>
                    <a:pt x="434417" y="606722"/>
                  </a:cubicBezTo>
                  <a:lnTo>
                    <a:pt x="267285" y="606722"/>
                  </a:lnTo>
                  <a:cubicBezTo>
                    <a:pt x="256249" y="606722"/>
                    <a:pt x="247261" y="597748"/>
                    <a:pt x="247261" y="586730"/>
                  </a:cubicBezTo>
                  <a:cubicBezTo>
                    <a:pt x="247261" y="529685"/>
                    <a:pt x="293716" y="483303"/>
                    <a:pt x="350851" y="483303"/>
                  </a:cubicBezTo>
                  <a:close/>
                  <a:moveTo>
                    <a:pt x="103590" y="483303"/>
                  </a:moveTo>
                  <a:cubicBezTo>
                    <a:pt x="160725" y="483303"/>
                    <a:pt x="207180" y="529685"/>
                    <a:pt x="207180" y="586730"/>
                  </a:cubicBezTo>
                  <a:cubicBezTo>
                    <a:pt x="207180" y="597748"/>
                    <a:pt x="198281" y="606722"/>
                    <a:pt x="187156" y="606722"/>
                  </a:cubicBezTo>
                  <a:lnTo>
                    <a:pt x="20024" y="606722"/>
                  </a:lnTo>
                  <a:cubicBezTo>
                    <a:pt x="8988" y="606722"/>
                    <a:pt x="0" y="597748"/>
                    <a:pt x="0" y="586730"/>
                  </a:cubicBezTo>
                  <a:cubicBezTo>
                    <a:pt x="0" y="529685"/>
                    <a:pt x="46544" y="483303"/>
                    <a:pt x="103590" y="483303"/>
                  </a:cubicBezTo>
                  <a:close/>
                  <a:moveTo>
                    <a:pt x="227211" y="159901"/>
                  </a:moveTo>
                  <a:cubicBezTo>
                    <a:pt x="284347" y="159901"/>
                    <a:pt x="330804" y="206378"/>
                    <a:pt x="330804" y="263340"/>
                  </a:cubicBezTo>
                  <a:cubicBezTo>
                    <a:pt x="330804" y="274448"/>
                    <a:pt x="321904" y="283335"/>
                    <a:pt x="310780" y="283335"/>
                  </a:cubicBezTo>
                  <a:lnTo>
                    <a:pt x="247235" y="283335"/>
                  </a:lnTo>
                  <a:lnTo>
                    <a:pt x="247235" y="330789"/>
                  </a:lnTo>
                  <a:lnTo>
                    <a:pt x="297964" y="354960"/>
                  </a:lnTo>
                  <a:cubicBezTo>
                    <a:pt x="308110" y="336210"/>
                    <a:pt x="327956" y="323324"/>
                    <a:pt x="350829" y="323324"/>
                  </a:cubicBezTo>
                  <a:cubicBezTo>
                    <a:pt x="383936" y="323324"/>
                    <a:pt x="410902" y="350250"/>
                    <a:pt x="410902" y="383308"/>
                  </a:cubicBezTo>
                  <a:cubicBezTo>
                    <a:pt x="410902" y="416366"/>
                    <a:pt x="383936" y="443292"/>
                    <a:pt x="350829" y="443292"/>
                  </a:cubicBezTo>
                  <a:cubicBezTo>
                    <a:pt x="322349" y="443292"/>
                    <a:pt x="298409" y="423297"/>
                    <a:pt x="292268" y="396638"/>
                  </a:cubicBezTo>
                  <a:lnTo>
                    <a:pt x="227211" y="365535"/>
                  </a:lnTo>
                  <a:lnTo>
                    <a:pt x="162154" y="396638"/>
                  </a:lnTo>
                  <a:cubicBezTo>
                    <a:pt x="156102" y="423297"/>
                    <a:pt x="132162" y="443292"/>
                    <a:pt x="103593" y="443292"/>
                  </a:cubicBezTo>
                  <a:cubicBezTo>
                    <a:pt x="70486" y="443292"/>
                    <a:pt x="43609" y="416366"/>
                    <a:pt x="43609" y="383308"/>
                  </a:cubicBezTo>
                  <a:cubicBezTo>
                    <a:pt x="43609" y="350250"/>
                    <a:pt x="70486" y="323324"/>
                    <a:pt x="103593" y="323324"/>
                  </a:cubicBezTo>
                  <a:cubicBezTo>
                    <a:pt x="126466" y="323324"/>
                    <a:pt x="146401" y="336210"/>
                    <a:pt x="156547" y="354960"/>
                  </a:cubicBezTo>
                  <a:lnTo>
                    <a:pt x="207187" y="330789"/>
                  </a:lnTo>
                  <a:lnTo>
                    <a:pt x="207187" y="283335"/>
                  </a:lnTo>
                  <a:lnTo>
                    <a:pt x="143642" y="283335"/>
                  </a:lnTo>
                  <a:cubicBezTo>
                    <a:pt x="132607" y="283335"/>
                    <a:pt x="123618" y="274448"/>
                    <a:pt x="123618" y="263340"/>
                  </a:cubicBezTo>
                  <a:cubicBezTo>
                    <a:pt x="123618" y="206378"/>
                    <a:pt x="170075" y="159901"/>
                    <a:pt x="227211" y="159901"/>
                  </a:cubicBezTo>
                  <a:close/>
                  <a:moveTo>
                    <a:pt x="227256" y="0"/>
                  </a:moveTo>
                  <a:cubicBezTo>
                    <a:pt x="260402" y="0"/>
                    <a:pt x="287272" y="26854"/>
                    <a:pt x="287272" y="59981"/>
                  </a:cubicBezTo>
                  <a:cubicBezTo>
                    <a:pt x="287272" y="93108"/>
                    <a:pt x="260402" y="119962"/>
                    <a:pt x="227256" y="119962"/>
                  </a:cubicBezTo>
                  <a:cubicBezTo>
                    <a:pt x="194110" y="119962"/>
                    <a:pt x="167240" y="93108"/>
                    <a:pt x="167240" y="59981"/>
                  </a:cubicBezTo>
                  <a:cubicBezTo>
                    <a:pt x="167240" y="26854"/>
                    <a:pt x="194110" y="0"/>
                    <a:pt x="227256" y="0"/>
                  </a:cubicBezTo>
                  <a:close/>
                </a:path>
              </a:pathLst>
            </a:custGeom>
            <a:gradFill>
              <a:gsLst>
                <a:gs pos="0">
                  <a:srgbClr val="0597FF">
                    <a:alpha val="0"/>
                  </a:srgbClr>
                </a:gs>
                <a:gs pos="100000">
                  <a:srgbClr val="0574D9"/>
                </a:gs>
              </a:gsLst>
              <a:lin ang="5400000" scaled="0"/>
            </a:gradFill>
            <a:ln>
              <a:gradFill>
                <a:gsLst>
                  <a:gs pos="42000">
                    <a:srgbClr val="F9B5D5"/>
                  </a:gs>
                  <a:gs pos="0">
                    <a:srgbClr val="F8CCE2"/>
                  </a:gs>
                  <a:gs pos="100000">
                    <a:srgbClr val="F99EC7"/>
                  </a:gs>
                </a:gsLst>
                <a:lin ang="5400000" scaled="0"/>
              </a:gradFill>
            </a:ln>
          </p:spPr>
          <p:style>
            <a:lnRef idx="2">
              <a:srgbClr val="0574D9">
                <a:shade val="50000"/>
              </a:srgbClr>
            </a:lnRef>
            <a:fillRef idx="1">
              <a:srgbClr val="0574D9"/>
            </a:fillRef>
            <a:effectRef idx="0">
              <a:srgbClr val="0574D9"/>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algn="ctr"/>
              <a:endParaRPr lang="en-US">
                <a:solidFill>
                  <a:sysClr val="window" lastClr="FFFFFF"/>
                </a:solidFill>
                <a:latin typeface="Arial" panose="020B0604020202020204" pitchFamily="34" charset="0"/>
              </a:endParaRPr>
            </a:p>
          </p:txBody>
        </p:sp>
        <p:sp>
          <p:nvSpPr>
            <p:cNvPr id="215" name="iconfont-11253-5325649"/>
            <p:cNvSpPr/>
            <p:nvPr/>
          </p:nvSpPr>
          <p:spPr>
            <a:xfrm>
              <a:off x="13220" y="2569"/>
              <a:ext cx="720" cy="564"/>
            </a:xfrm>
            <a:custGeom>
              <a:avLst/>
              <a:gdLst>
                <a:gd name="T0" fmla="*/ 4314 w 10001"/>
                <a:gd name="T1" fmla="*/ 444 h 7830"/>
                <a:gd name="T2" fmla="*/ 8740 w 10001"/>
                <a:gd name="T3" fmla="*/ 1260 h 7830"/>
                <a:gd name="T4" fmla="*/ 9757 w 10001"/>
                <a:gd name="T5" fmla="*/ 1361 h 7830"/>
                <a:gd name="T6" fmla="*/ 10001 w 10001"/>
                <a:gd name="T7" fmla="*/ 4964 h 7830"/>
                <a:gd name="T8" fmla="*/ 9157 w 10001"/>
                <a:gd name="T9" fmla="*/ 5206 h 7830"/>
                <a:gd name="T10" fmla="*/ 8791 w 10001"/>
                <a:gd name="T11" fmla="*/ 5399 h 7830"/>
                <a:gd name="T12" fmla="*/ 5454 w 10001"/>
                <a:gd name="T13" fmla="*/ 1494 h 7830"/>
                <a:gd name="T14" fmla="*/ 3642 w 10001"/>
                <a:gd name="T15" fmla="*/ 2251 h 7830"/>
                <a:gd name="T16" fmla="*/ 2504 w 10001"/>
                <a:gd name="T17" fmla="*/ 1868 h 7830"/>
                <a:gd name="T18" fmla="*/ 295 w 10001"/>
                <a:gd name="T19" fmla="*/ 5196 h 7830"/>
                <a:gd name="T20" fmla="*/ 1180 w 10001"/>
                <a:gd name="T21" fmla="*/ 4752 h 7830"/>
                <a:gd name="T22" fmla="*/ 2797 w 10001"/>
                <a:gd name="T23" fmla="*/ 5095 h 7830"/>
                <a:gd name="T24" fmla="*/ 3988 w 10001"/>
                <a:gd name="T25" fmla="*/ 6155 h 7830"/>
                <a:gd name="T26" fmla="*/ 4639 w 10001"/>
                <a:gd name="T27" fmla="*/ 7567 h 7830"/>
                <a:gd name="T28" fmla="*/ 4588 w 10001"/>
                <a:gd name="T29" fmla="*/ 7669 h 7830"/>
                <a:gd name="T30" fmla="*/ 5411 w 10001"/>
                <a:gd name="T31" fmla="*/ 7134 h 7830"/>
                <a:gd name="T32" fmla="*/ 5421 w 10001"/>
                <a:gd name="T33" fmla="*/ 7124 h 7830"/>
                <a:gd name="T34" fmla="*/ 6154 w 10001"/>
                <a:gd name="T35" fmla="*/ 7234 h 7830"/>
                <a:gd name="T36" fmla="*/ 6367 w 10001"/>
                <a:gd name="T37" fmla="*/ 6689 h 7830"/>
                <a:gd name="T38" fmla="*/ 6419 w 10001"/>
                <a:gd name="T39" fmla="*/ 6729 h 7830"/>
                <a:gd name="T40" fmla="*/ 7334 w 10001"/>
                <a:gd name="T41" fmla="*/ 6264 h 7830"/>
                <a:gd name="T42" fmla="*/ 7344 w 10001"/>
                <a:gd name="T43" fmla="*/ 6255 h 7830"/>
                <a:gd name="T44" fmla="*/ 8036 w 10001"/>
                <a:gd name="T45" fmla="*/ 6376 h 7830"/>
                <a:gd name="T46" fmla="*/ 8159 w 10001"/>
                <a:gd name="T47" fmla="*/ 5569 h 7830"/>
                <a:gd name="T48" fmla="*/ 5199 w 10001"/>
                <a:gd name="T49" fmla="*/ 1998 h 7830"/>
                <a:gd name="T50" fmla="*/ 3825 w 10001"/>
                <a:gd name="T51" fmla="*/ 2674 h 7830"/>
                <a:gd name="T52" fmla="*/ 1984 w 10001"/>
                <a:gd name="T53" fmla="*/ 2270 h 7830"/>
                <a:gd name="T54" fmla="*/ 2024 w 10001"/>
                <a:gd name="T55" fmla="*/ 1393 h 7830"/>
                <a:gd name="T56" fmla="*/ 244 w 10001"/>
                <a:gd name="T57" fmla="*/ 1383 h 7830"/>
                <a:gd name="T58" fmla="*/ 0 w 10001"/>
                <a:gd name="T59" fmla="*/ 4975 h 7830"/>
                <a:gd name="T60" fmla="*/ 2126 w 10001"/>
                <a:gd name="T61" fmla="*/ 4954 h 7830"/>
                <a:gd name="T62" fmla="*/ 1180 w 10001"/>
                <a:gd name="T63" fmla="*/ 5509 h 7830"/>
                <a:gd name="T64" fmla="*/ 1251 w 10001"/>
                <a:gd name="T65" fmla="*/ 6134 h 7830"/>
                <a:gd name="T66" fmla="*/ 1801 w 10001"/>
                <a:gd name="T67" fmla="*/ 6214 h 7830"/>
                <a:gd name="T68" fmla="*/ 1831 w 10001"/>
                <a:gd name="T69" fmla="*/ 6244 h 7830"/>
                <a:gd name="T70" fmla="*/ 2035 w 10001"/>
                <a:gd name="T71" fmla="*/ 6708 h 7830"/>
                <a:gd name="T72" fmla="*/ 2554 w 10001"/>
                <a:gd name="T73" fmla="*/ 6768 h 7830"/>
                <a:gd name="T74" fmla="*/ 2726 w 10001"/>
                <a:gd name="T75" fmla="*/ 7181 h 7830"/>
                <a:gd name="T76" fmla="*/ 3245 w 10001"/>
                <a:gd name="T77" fmla="*/ 7241 h 7830"/>
                <a:gd name="T78" fmla="*/ 3275 w 10001"/>
                <a:gd name="T79" fmla="*/ 7261 h 7830"/>
                <a:gd name="T80" fmla="*/ 3468 w 10001"/>
                <a:gd name="T81" fmla="*/ 7554 h 7830"/>
                <a:gd name="T82" fmla="*/ 4150 w 10001"/>
                <a:gd name="T83" fmla="*/ 7423 h 7830"/>
                <a:gd name="T84" fmla="*/ 4130 w 10001"/>
                <a:gd name="T85" fmla="*/ 6736 h 7830"/>
                <a:gd name="T86" fmla="*/ 3611 w 10001"/>
                <a:gd name="T87" fmla="*/ 6645 h 7830"/>
                <a:gd name="T88" fmla="*/ 3184 w 10001"/>
                <a:gd name="T89" fmla="*/ 6161 h 7830"/>
                <a:gd name="T90" fmla="*/ 2949 w 10001"/>
                <a:gd name="T91" fmla="*/ 6141 h 7830"/>
                <a:gd name="T92" fmla="*/ 2319 w 10001"/>
                <a:gd name="T93" fmla="*/ 5576 h 7830"/>
                <a:gd name="T94" fmla="*/ 2126 w 10001"/>
                <a:gd name="T95" fmla="*/ 4954 h 7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01" h="7830">
                  <a:moveTo>
                    <a:pt x="2574" y="1755"/>
                  </a:moveTo>
                  <a:lnTo>
                    <a:pt x="4314" y="444"/>
                  </a:lnTo>
                  <a:cubicBezTo>
                    <a:pt x="4791" y="91"/>
                    <a:pt x="5422" y="0"/>
                    <a:pt x="5972" y="211"/>
                  </a:cubicBezTo>
                  <a:lnTo>
                    <a:pt x="8740" y="1260"/>
                  </a:lnTo>
                  <a:cubicBezTo>
                    <a:pt x="8924" y="1331"/>
                    <a:pt x="9116" y="1361"/>
                    <a:pt x="9300" y="1361"/>
                  </a:cubicBezTo>
                  <a:lnTo>
                    <a:pt x="9757" y="1361"/>
                  </a:lnTo>
                  <a:cubicBezTo>
                    <a:pt x="9890" y="1361"/>
                    <a:pt x="10001" y="1463"/>
                    <a:pt x="10001" y="1594"/>
                  </a:cubicBezTo>
                  <a:lnTo>
                    <a:pt x="10001" y="4964"/>
                  </a:lnTo>
                  <a:cubicBezTo>
                    <a:pt x="10001" y="5095"/>
                    <a:pt x="9889" y="5206"/>
                    <a:pt x="9757" y="5206"/>
                  </a:cubicBezTo>
                  <a:lnTo>
                    <a:pt x="9157" y="5206"/>
                  </a:lnTo>
                  <a:cubicBezTo>
                    <a:pt x="9076" y="5206"/>
                    <a:pt x="8985" y="5236"/>
                    <a:pt x="8924" y="5288"/>
                  </a:cubicBezTo>
                  <a:lnTo>
                    <a:pt x="8791" y="5399"/>
                  </a:lnTo>
                  <a:cubicBezTo>
                    <a:pt x="8761" y="5429"/>
                    <a:pt x="8710" y="5419"/>
                    <a:pt x="8679" y="5389"/>
                  </a:cubicBezTo>
                  <a:lnTo>
                    <a:pt x="5454" y="1494"/>
                  </a:lnTo>
                  <a:cubicBezTo>
                    <a:pt x="5372" y="1393"/>
                    <a:pt x="5230" y="1373"/>
                    <a:pt x="5117" y="1434"/>
                  </a:cubicBezTo>
                  <a:lnTo>
                    <a:pt x="3642" y="2251"/>
                  </a:lnTo>
                  <a:cubicBezTo>
                    <a:pt x="3347" y="2413"/>
                    <a:pt x="2991" y="2433"/>
                    <a:pt x="2676" y="2301"/>
                  </a:cubicBezTo>
                  <a:cubicBezTo>
                    <a:pt x="2514" y="2230"/>
                    <a:pt x="2432" y="2039"/>
                    <a:pt x="2504" y="1868"/>
                  </a:cubicBezTo>
                  <a:cubicBezTo>
                    <a:pt x="2502" y="1826"/>
                    <a:pt x="2532" y="1786"/>
                    <a:pt x="2574" y="1755"/>
                  </a:cubicBezTo>
                  <a:close/>
                  <a:moveTo>
                    <a:pt x="295" y="5196"/>
                  </a:moveTo>
                  <a:lnTo>
                    <a:pt x="814" y="5196"/>
                  </a:lnTo>
                  <a:lnTo>
                    <a:pt x="1180" y="4752"/>
                  </a:lnTo>
                  <a:cubicBezTo>
                    <a:pt x="1505" y="4359"/>
                    <a:pt x="2095" y="4309"/>
                    <a:pt x="2492" y="4631"/>
                  </a:cubicBezTo>
                  <a:cubicBezTo>
                    <a:pt x="2635" y="4752"/>
                    <a:pt x="2746" y="4914"/>
                    <a:pt x="2797" y="5095"/>
                  </a:cubicBezTo>
                  <a:cubicBezTo>
                    <a:pt x="3112" y="5176"/>
                    <a:pt x="3358" y="5417"/>
                    <a:pt x="3449" y="5731"/>
                  </a:cubicBezTo>
                  <a:cubicBezTo>
                    <a:pt x="3672" y="5801"/>
                    <a:pt x="3876" y="5944"/>
                    <a:pt x="3988" y="6155"/>
                  </a:cubicBezTo>
                  <a:cubicBezTo>
                    <a:pt x="4181" y="6185"/>
                    <a:pt x="4364" y="6276"/>
                    <a:pt x="4506" y="6417"/>
                  </a:cubicBezTo>
                  <a:cubicBezTo>
                    <a:pt x="4801" y="6730"/>
                    <a:pt x="4863" y="7195"/>
                    <a:pt x="4639" y="7567"/>
                  </a:cubicBezTo>
                  <a:lnTo>
                    <a:pt x="4588" y="7659"/>
                  </a:lnTo>
                  <a:lnTo>
                    <a:pt x="4588" y="7669"/>
                  </a:lnTo>
                  <a:cubicBezTo>
                    <a:pt x="4831" y="7830"/>
                    <a:pt x="5158" y="7780"/>
                    <a:pt x="5330" y="7537"/>
                  </a:cubicBezTo>
                  <a:cubicBezTo>
                    <a:pt x="5411" y="7416"/>
                    <a:pt x="5443" y="7275"/>
                    <a:pt x="5411" y="7134"/>
                  </a:cubicBezTo>
                  <a:lnTo>
                    <a:pt x="5411" y="7124"/>
                  </a:lnTo>
                  <a:lnTo>
                    <a:pt x="5421" y="7124"/>
                  </a:lnTo>
                  <a:lnTo>
                    <a:pt x="5462" y="7164"/>
                  </a:lnTo>
                  <a:cubicBezTo>
                    <a:pt x="5646" y="7345"/>
                    <a:pt x="5941" y="7376"/>
                    <a:pt x="6154" y="7234"/>
                  </a:cubicBezTo>
                  <a:cubicBezTo>
                    <a:pt x="6326" y="7112"/>
                    <a:pt x="6407" y="6901"/>
                    <a:pt x="6367" y="6699"/>
                  </a:cubicBezTo>
                  <a:lnTo>
                    <a:pt x="6367" y="6689"/>
                  </a:lnTo>
                  <a:lnTo>
                    <a:pt x="6377" y="6689"/>
                  </a:lnTo>
                  <a:lnTo>
                    <a:pt x="6419" y="6729"/>
                  </a:lnTo>
                  <a:cubicBezTo>
                    <a:pt x="6601" y="6910"/>
                    <a:pt x="6886" y="6940"/>
                    <a:pt x="7110" y="6799"/>
                  </a:cubicBezTo>
                  <a:cubicBezTo>
                    <a:pt x="7282" y="6678"/>
                    <a:pt x="7375" y="6466"/>
                    <a:pt x="7334" y="6264"/>
                  </a:cubicBezTo>
                  <a:lnTo>
                    <a:pt x="7334" y="6255"/>
                  </a:lnTo>
                  <a:lnTo>
                    <a:pt x="7344" y="6255"/>
                  </a:lnTo>
                  <a:lnTo>
                    <a:pt x="7385" y="6295"/>
                  </a:lnTo>
                  <a:cubicBezTo>
                    <a:pt x="7557" y="6466"/>
                    <a:pt x="7832" y="6496"/>
                    <a:pt x="8036" y="6376"/>
                  </a:cubicBezTo>
                  <a:cubicBezTo>
                    <a:pt x="8290" y="6225"/>
                    <a:pt x="8372" y="5903"/>
                    <a:pt x="8220" y="5650"/>
                  </a:cubicBezTo>
                  <a:cubicBezTo>
                    <a:pt x="8200" y="5620"/>
                    <a:pt x="8179" y="5590"/>
                    <a:pt x="8159" y="5569"/>
                  </a:cubicBezTo>
                  <a:lnTo>
                    <a:pt x="7834" y="5175"/>
                  </a:lnTo>
                  <a:lnTo>
                    <a:pt x="5199" y="1998"/>
                  </a:lnTo>
                  <a:cubicBezTo>
                    <a:pt x="5169" y="1968"/>
                    <a:pt x="5127" y="1958"/>
                    <a:pt x="5086" y="1978"/>
                  </a:cubicBezTo>
                  <a:lnTo>
                    <a:pt x="3825" y="2674"/>
                  </a:lnTo>
                  <a:cubicBezTo>
                    <a:pt x="3418" y="2896"/>
                    <a:pt x="2940" y="2936"/>
                    <a:pt x="2503" y="2775"/>
                  </a:cubicBezTo>
                  <a:cubicBezTo>
                    <a:pt x="2259" y="2694"/>
                    <a:pt x="2075" y="2503"/>
                    <a:pt x="1984" y="2270"/>
                  </a:cubicBezTo>
                  <a:cubicBezTo>
                    <a:pt x="1913" y="2028"/>
                    <a:pt x="1942" y="1765"/>
                    <a:pt x="2075" y="1554"/>
                  </a:cubicBezTo>
                  <a:cubicBezTo>
                    <a:pt x="2105" y="1494"/>
                    <a:pt x="2085" y="1423"/>
                    <a:pt x="2024" y="1393"/>
                  </a:cubicBezTo>
                  <a:cubicBezTo>
                    <a:pt x="2004" y="1383"/>
                    <a:pt x="1982" y="1383"/>
                    <a:pt x="1963" y="1383"/>
                  </a:cubicBezTo>
                  <a:lnTo>
                    <a:pt x="244" y="1383"/>
                  </a:lnTo>
                  <a:cubicBezTo>
                    <a:pt x="111" y="1383"/>
                    <a:pt x="0" y="1484"/>
                    <a:pt x="0" y="1615"/>
                  </a:cubicBezTo>
                  <a:lnTo>
                    <a:pt x="0" y="4975"/>
                  </a:lnTo>
                  <a:cubicBezTo>
                    <a:pt x="51" y="5095"/>
                    <a:pt x="163" y="5196"/>
                    <a:pt x="295" y="5196"/>
                  </a:cubicBezTo>
                  <a:close/>
                  <a:moveTo>
                    <a:pt x="2126" y="4954"/>
                  </a:moveTo>
                  <a:cubicBezTo>
                    <a:pt x="1923" y="4843"/>
                    <a:pt x="1679" y="4894"/>
                    <a:pt x="1536" y="5075"/>
                  </a:cubicBezTo>
                  <a:lnTo>
                    <a:pt x="1180" y="5509"/>
                  </a:lnTo>
                  <a:cubicBezTo>
                    <a:pt x="1028" y="5700"/>
                    <a:pt x="1048" y="5983"/>
                    <a:pt x="1241" y="6134"/>
                  </a:cubicBezTo>
                  <a:lnTo>
                    <a:pt x="1251" y="6134"/>
                  </a:lnTo>
                  <a:lnTo>
                    <a:pt x="1303" y="6174"/>
                  </a:lnTo>
                  <a:cubicBezTo>
                    <a:pt x="1445" y="6285"/>
                    <a:pt x="1649" y="6295"/>
                    <a:pt x="1801" y="6214"/>
                  </a:cubicBezTo>
                  <a:cubicBezTo>
                    <a:pt x="1811" y="6204"/>
                    <a:pt x="1821" y="6214"/>
                    <a:pt x="1831" y="6224"/>
                  </a:cubicBezTo>
                  <a:lnTo>
                    <a:pt x="1831" y="6244"/>
                  </a:lnTo>
                  <a:cubicBezTo>
                    <a:pt x="1801" y="6405"/>
                    <a:pt x="1861" y="6576"/>
                    <a:pt x="1994" y="6678"/>
                  </a:cubicBezTo>
                  <a:lnTo>
                    <a:pt x="2035" y="6708"/>
                  </a:lnTo>
                  <a:cubicBezTo>
                    <a:pt x="2178" y="6819"/>
                    <a:pt x="2360" y="6829"/>
                    <a:pt x="2524" y="6758"/>
                  </a:cubicBezTo>
                  <a:cubicBezTo>
                    <a:pt x="2534" y="6748"/>
                    <a:pt x="2554" y="6758"/>
                    <a:pt x="2554" y="6768"/>
                  </a:cubicBezTo>
                  <a:lnTo>
                    <a:pt x="2554" y="6778"/>
                  </a:lnTo>
                  <a:cubicBezTo>
                    <a:pt x="2534" y="6929"/>
                    <a:pt x="2605" y="7080"/>
                    <a:pt x="2726" y="7181"/>
                  </a:cubicBezTo>
                  <a:lnTo>
                    <a:pt x="2756" y="7201"/>
                  </a:lnTo>
                  <a:cubicBezTo>
                    <a:pt x="2899" y="7313"/>
                    <a:pt x="3081" y="7333"/>
                    <a:pt x="3245" y="7241"/>
                  </a:cubicBezTo>
                  <a:cubicBezTo>
                    <a:pt x="3255" y="7231"/>
                    <a:pt x="3275" y="7241"/>
                    <a:pt x="3275" y="7251"/>
                  </a:cubicBezTo>
                  <a:lnTo>
                    <a:pt x="3275" y="7261"/>
                  </a:lnTo>
                  <a:cubicBezTo>
                    <a:pt x="3295" y="7373"/>
                    <a:pt x="3356" y="7474"/>
                    <a:pt x="3448" y="7544"/>
                  </a:cubicBezTo>
                  <a:lnTo>
                    <a:pt x="3468" y="7554"/>
                  </a:lnTo>
                  <a:cubicBezTo>
                    <a:pt x="3671" y="7705"/>
                    <a:pt x="3956" y="7675"/>
                    <a:pt x="4109" y="7473"/>
                  </a:cubicBezTo>
                  <a:cubicBezTo>
                    <a:pt x="4119" y="7453"/>
                    <a:pt x="4139" y="7433"/>
                    <a:pt x="4150" y="7423"/>
                  </a:cubicBezTo>
                  <a:lnTo>
                    <a:pt x="4211" y="7311"/>
                  </a:lnTo>
                  <a:cubicBezTo>
                    <a:pt x="4324" y="7120"/>
                    <a:pt x="4293" y="6888"/>
                    <a:pt x="4130" y="6736"/>
                  </a:cubicBezTo>
                  <a:cubicBezTo>
                    <a:pt x="3998" y="6615"/>
                    <a:pt x="3805" y="6585"/>
                    <a:pt x="3631" y="6655"/>
                  </a:cubicBezTo>
                  <a:cubicBezTo>
                    <a:pt x="3621" y="6655"/>
                    <a:pt x="3621" y="6655"/>
                    <a:pt x="3611" y="6645"/>
                  </a:cubicBezTo>
                  <a:lnTo>
                    <a:pt x="3611" y="6635"/>
                  </a:lnTo>
                  <a:cubicBezTo>
                    <a:pt x="3621" y="6393"/>
                    <a:pt x="3428" y="6181"/>
                    <a:pt x="3184" y="6161"/>
                  </a:cubicBezTo>
                  <a:cubicBezTo>
                    <a:pt x="3123" y="6161"/>
                    <a:pt x="3061" y="6171"/>
                    <a:pt x="3000" y="6191"/>
                  </a:cubicBezTo>
                  <a:cubicBezTo>
                    <a:pt x="2929" y="6201"/>
                    <a:pt x="2949" y="6141"/>
                    <a:pt x="2949" y="6141"/>
                  </a:cubicBezTo>
                  <a:cubicBezTo>
                    <a:pt x="3040" y="5909"/>
                    <a:pt x="2939" y="5658"/>
                    <a:pt x="2705" y="5556"/>
                  </a:cubicBezTo>
                  <a:cubicBezTo>
                    <a:pt x="2583" y="5506"/>
                    <a:pt x="2430" y="5516"/>
                    <a:pt x="2319" y="5576"/>
                  </a:cubicBezTo>
                  <a:cubicBezTo>
                    <a:pt x="2268" y="5586"/>
                    <a:pt x="2278" y="5536"/>
                    <a:pt x="2278" y="5536"/>
                  </a:cubicBezTo>
                  <a:cubicBezTo>
                    <a:pt x="2411" y="5348"/>
                    <a:pt x="2340" y="5075"/>
                    <a:pt x="2126" y="4954"/>
                  </a:cubicBezTo>
                  <a:close/>
                  <a:moveTo>
                    <a:pt x="2126" y="4954"/>
                  </a:moveTo>
                  <a:close/>
                </a:path>
              </a:pathLst>
            </a:custGeom>
            <a:gradFill>
              <a:gsLst>
                <a:gs pos="0">
                  <a:srgbClr val="0597FF">
                    <a:alpha val="0"/>
                  </a:srgbClr>
                </a:gs>
                <a:gs pos="100000">
                  <a:srgbClr val="0574D9"/>
                </a:gs>
              </a:gsLst>
              <a:lin ang="5400000" scaled="0"/>
            </a:gradFill>
            <a:ln>
              <a:gradFill>
                <a:gsLst>
                  <a:gs pos="42000">
                    <a:srgbClr val="F9B5D5"/>
                  </a:gs>
                  <a:gs pos="0">
                    <a:srgbClr val="F8CCE2"/>
                  </a:gs>
                  <a:gs pos="100000">
                    <a:srgbClr val="F99EC7"/>
                  </a:gs>
                </a:gsLst>
                <a:lin ang="5400000" scaled="0"/>
              </a:gradFill>
            </a:ln>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algn="ctr"/>
              <a:endParaRPr lang="en-US">
                <a:solidFill>
                  <a:sysClr val="window" lastClr="FFFFFF"/>
                </a:solidFill>
                <a:latin typeface="Arial" panose="020B0604020202020204" pitchFamily="34" charset="0"/>
              </a:endParaRPr>
            </a:p>
          </p:txBody>
        </p:sp>
        <p:sp>
          <p:nvSpPr>
            <p:cNvPr id="223" name="iconfont-11253-5325649"/>
            <p:cNvSpPr/>
            <p:nvPr/>
          </p:nvSpPr>
          <p:spPr>
            <a:xfrm>
              <a:off x="16391" y="2581"/>
              <a:ext cx="720" cy="539"/>
            </a:xfrm>
            <a:custGeom>
              <a:avLst/>
              <a:gdLst>
                <a:gd name="connsiteX0" fmla="*/ 210133 w 606933"/>
                <a:gd name="connsiteY0" fmla="*/ 218965 h 454512"/>
                <a:gd name="connsiteX1" fmla="*/ 303467 w 606933"/>
                <a:gd name="connsiteY1" fmla="*/ 312357 h 454512"/>
                <a:gd name="connsiteX2" fmla="*/ 396800 w 606933"/>
                <a:gd name="connsiteY2" fmla="*/ 218965 h 454512"/>
                <a:gd name="connsiteX3" fmla="*/ 417991 w 606933"/>
                <a:gd name="connsiteY3" fmla="*/ 225313 h 454512"/>
                <a:gd name="connsiteX4" fmla="*/ 509976 w 606933"/>
                <a:gd name="connsiteY4" fmla="*/ 348713 h 454512"/>
                <a:gd name="connsiteX5" fmla="*/ 509976 w 606933"/>
                <a:gd name="connsiteY5" fmla="*/ 454512 h 454512"/>
                <a:gd name="connsiteX6" fmla="*/ 96957 w 606933"/>
                <a:gd name="connsiteY6" fmla="*/ 454512 h 454512"/>
                <a:gd name="connsiteX7" fmla="*/ 96957 w 606933"/>
                <a:gd name="connsiteY7" fmla="*/ 348713 h 454512"/>
                <a:gd name="connsiteX8" fmla="*/ 188846 w 606933"/>
                <a:gd name="connsiteY8" fmla="*/ 225313 h 454512"/>
                <a:gd name="connsiteX9" fmla="*/ 498508 w 606933"/>
                <a:gd name="connsiteY9" fmla="*/ 191444 h 454512"/>
                <a:gd name="connsiteX10" fmla="*/ 519114 w 606933"/>
                <a:gd name="connsiteY10" fmla="*/ 197504 h 454512"/>
                <a:gd name="connsiteX11" fmla="*/ 606933 w 606933"/>
                <a:gd name="connsiteY11" fmla="*/ 315333 h 454512"/>
                <a:gd name="connsiteX12" fmla="*/ 606933 w 606933"/>
                <a:gd name="connsiteY12" fmla="*/ 416618 h 454512"/>
                <a:gd name="connsiteX13" fmla="*/ 535195 w 606933"/>
                <a:gd name="connsiteY13" fmla="*/ 416618 h 454512"/>
                <a:gd name="connsiteX14" fmla="*/ 535195 w 606933"/>
                <a:gd name="connsiteY14" fmla="*/ 348710 h 454512"/>
                <a:gd name="connsiteX15" fmla="*/ 468272 w 606933"/>
                <a:gd name="connsiteY15" fmla="*/ 221647 h 454512"/>
                <a:gd name="connsiteX16" fmla="*/ 108349 w 606933"/>
                <a:gd name="connsiteY16" fmla="*/ 191444 h 454512"/>
                <a:gd name="connsiteX17" fmla="*/ 138590 w 606933"/>
                <a:gd name="connsiteY17" fmla="*/ 221647 h 454512"/>
                <a:gd name="connsiteX18" fmla="*/ 71655 w 606933"/>
                <a:gd name="connsiteY18" fmla="*/ 348710 h 454512"/>
                <a:gd name="connsiteX19" fmla="*/ 71655 w 606933"/>
                <a:gd name="connsiteY19" fmla="*/ 416618 h 454512"/>
                <a:gd name="connsiteX20" fmla="*/ 0 w 606933"/>
                <a:gd name="connsiteY20" fmla="*/ 416618 h 454512"/>
                <a:gd name="connsiteX21" fmla="*/ 0 w 606933"/>
                <a:gd name="connsiteY21" fmla="*/ 315333 h 454512"/>
                <a:gd name="connsiteX22" fmla="*/ 87738 w 606933"/>
                <a:gd name="connsiteY22" fmla="*/ 197504 h 454512"/>
                <a:gd name="connsiteX23" fmla="*/ 87835 w 606933"/>
                <a:gd name="connsiteY23" fmla="*/ 197504 h 454512"/>
                <a:gd name="connsiteX24" fmla="*/ 303467 w 606933"/>
                <a:gd name="connsiteY24" fmla="*/ 17430 h 454512"/>
                <a:gd name="connsiteX25" fmla="*/ 393615 w 606933"/>
                <a:gd name="connsiteY25" fmla="*/ 107436 h 454512"/>
                <a:gd name="connsiteX26" fmla="*/ 303467 w 606933"/>
                <a:gd name="connsiteY26" fmla="*/ 197442 h 454512"/>
                <a:gd name="connsiteX27" fmla="*/ 213319 w 606933"/>
                <a:gd name="connsiteY27" fmla="*/ 107436 h 454512"/>
                <a:gd name="connsiteX28" fmla="*/ 303467 w 606933"/>
                <a:gd name="connsiteY28" fmla="*/ 17430 h 454512"/>
                <a:gd name="connsiteX29" fmla="*/ 409978 w 606933"/>
                <a:gd name="connsiteY29" fmla="*/ 0 h 454512"/>
                <a:gd name="connsiteX30" fmla="*/ 496357 w 606933"/>
                <a:gd name="connsiteY30" fmla="*/ 86064 h 454512"/>
                <a:gd name="connsiteX31" fmla="*/ 409978 w 606933"/>
                <a:gd name="connsiteY31" fmla="*/ 172321 h 454512"/>
                <a:gd name="connsiteX32" fmla="*/ 399289 w 606933"/>
                <a:gd name="connsiteY32" fmla="*/ 171551 h 454512"/>
                <a:gd name="connsiteX33" fmla="*/ 418837 w 606933"/>
                <a:gd name="connsiteY33" fmla="*/ 107412 h 454512"/>
                <a:gd name="connsiteX34" fmla="*/ 367222 w 606933"/>
                <a:gd name="connsiteY34" fmla="*/ 11443 h 454512"/>
                <a:gd name="connsiteX35" fmla="*/ 409978 w 606933"/>
                <a:gd name="connsiteY35" fmla="*/ 0 h 454512"/>
                <a:gd name="connsiteX36" fmla="*/ 196861 w 606933"/>
                <a:gd name="connsiteY36" fmla="*/ 0 h 454512"/>
                <a:gd name="connsiteX37" fmla="*/ 239640 w 606933"/>
                <a:gd name="connsiteY37" fmla="*/ 11443 h 454512"/>
                <a:gd name="connsiteX38" fmla="*/ 187997 w 606933"/>
                <a:gd name="connsiteY38" fmla="*/ 107412 h 454512"/>
                <a:gd name="connsiteX39" fmla="*/ 207556 w 606933"/>
                <a:gd name="connsiteY39" fmla="*/ 171551 h 454512"/>
                <a:gd name="connsiteX40" fmla="*/ 196861 w 606933"/>
                <a:gd name="connsiteY40" fmla="*/ 172321 h 454512"/>
                <a:gd name="connsiteX41" fmla="*/ 110435 w 606933"/>
                <a:gd name="connsiteY41" fmla="*/ 86064 h 454512"/>
                <a:gd name="connsiteX42" fmla="*/ 196861 w 606933"/>
                <a:gd name="connsiteY42" fmla="*/ 0 h 45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6933" h="454512">
                  <a:moveTo>
                    <a:pt x="210133" y="218965"/>
                  </a:moveTo>
                  <a:lnTo>
                    <a:pt x="303467" y="312357"/>
                  </a:lnTo>
                  <a:lnTo>
                    <a:pt x="396800" y="218965"/>
                  </a:lnTo>
                  <a:lnTo>
                    <a:pt x="417991" y="225313"/>
                  </a:lnTo>
                  <a:cubicBezTo>
                    <a:pt x="472989" y="241856"/>
                    <a:pt x="509976" y="291389"/>
                    <a:pt x="509976" y="348713"/>
                  </a:cubicBezTo>
                  <a:lnTo>
                    <a:pt x="509976" y="454512"/>
                  </a:lnTo>
                  <a:lnTo>
                    <a:pt x="96957" y="454512"/>
                  </a:lnTo>
                  <a:lnTo>
                    <a:pt x="96957" y="348713"/>
                  </a:lnTo>
                  <a:cubicBezTo>
                    <a:pt x="96957" y="291389"/>
                    <a:pt x="133847" y="241856"/>
                    <a:pt x="188846" y="225313"/>
                  </a:cubicBezTo>
                  <a:close/>
                  <a:moveTo>
                    <a:pt x="498508" y="191444"/>
                  </a:moveTo>
                  <a:lnTo>
                    <a:pt x="519114" y="197504"/>
                  </a:lnTo>
                  <a:cubicBezTo>
                    <a:pt x="571594" y="213279"/>
                    <a:pt x="606933" y="260699"/>
                    <a:pt x="606933" y="315333"/>
                  </a:cubicBezTo>
                  <a:lnTo>
                    <a:pt x="606933" y="416618"/>
                  </a:lnTo>
                  <a:lnTo>
                    <a:pt x="535195" y="416618"/>
                  </a:lnTo>
                  <a:lnTo>
                    <a:pt x="535195" y="348710"/>
                  </a:lnTo>
                  <a:cubicBezTo>
                    <a:pt x="535195" y="296577"/>
                    <a:pt x="509581" y="249830"/>
                    <a:pt x="468272" y="221647"/>
                  </a:cubicBezTo>
                  <a:close/>
                  <a:moveTo>
                    <a:pt x="108349" y="191444"/>
                  </a:moveTo>
                  <a:lnTo>
                    <a:pt x="138590" y="221647"/>
                  </a:lnTo>
                  <a:cubicBezTo>
                    <a:pt x="97369" y="249734"/>
                    <a:pt x="71655" y="296481"/>
                    <a:pt x="71655" y="348710"/>
                  </a:cubicBezTo>
                  <a:lnTo>
                    <a:pt x="71655" y="416618"/>
                  </a:lnTo>
                  <a:lnTo>
                    <a:pt x="0" y="416618"/>
                  </a:lnTo>
                  <a:lnTo>
                    <a:pt x="0" y="315333"/>
                  </a:lnTo>
                  <a:cubicBezTo>
                    <a:pt x="0" y="260699"/>
                    <a:pt x="35249" y="213279"/>
                    <a:pt x="87738" y="197504"/>
                  </a:cubicBezTo>
                  <a:lnTo>
                    <a:pt x="87835" y="197504"/>
                  </a:lnTo>
                  <a:close/>
                  <a:moveTo>
                    <a:pt x="303467" y="17430"/>
                  </a:moveTo>
                  <a:cubicBezTo>
                    <a:pt x="353254" y="17430"/>
                    <a:pt x="393615" y="57727"/>
                    <a:pt x="393615" y="107436"/>
                  </a:cubicBezTo>
                  <a:cubicBezTo>
                    <a:pt x="393615" y="157145"/>
                    <a:pt x="353254" y="197442"/>
                    <a:pt x="303467" y="197442"/>
                  </a:cubicBezTo>
                  <a:cubicBezTo>
                    <a:pt x="253680" y="197442"/>
                    <a:pt x="213319" y="157145"/>
                    <a:pt x="213319" y="107436"/>
                  </a:cubicBezTo>
                  <a:cubicBezTo>
                    <a:pt x="213319" y="57727"/>
                    <a:pt x="253680" y="17430"/>
                    <a:pt x="303467" y="17430"/>
                  </a:cubicBezTo>
                  <a:close/>
                  <a:moveTo>
                    <a:pt x="409978" y="0"/>
                  </a:moveTo>
                  <a:cubicBezTo>
                    <a:pt x="457645" y="0"/>
                    <a:pt x="496357" y="38560"/>
                    <a:pt x="496357" y="86064"/>
                  </a:cubicBezTo>
                  <a:cubicBezTo>
                    <a:pt x="496357" y="133664"/>
                    <a:pt x="457645" y="172321"/>
                    <a:pt x="409978" y="172321"/>
                  </a:cubicBezTo>
                  <a:cubicBezTo>
                    <a:pt x="406415" y="172321"/>
                    <a:pt x="402852" y="171936"/>
                    <a:pt x="399289" y="171551"/>
                  </a:cubicBezTo>
                  <a:cubicBezTo>
                    <a:pt x="411615" y="153185"/>
                    <a:pt x="418837" y="131068"/>
                    <a:pt x="418837" y="107412"/>
                  </a:cubicBezTo>
                  <a:cubicBezTo>
                    <a:pt x="418837" y="67409"/>
                    <a:pt x="398326" y="32118"/>
                    <a:pt x="367222" y="11443"/>
                  </a:cubicBezTo>
                  <a:cubicBezTo>
                    <a:pt x="380126" y="4039"/>
                    <a:pt x="394763" y="0"/>
                    <a:pt x="409978" y="0"/>
                  </a:cubicBezTo>
                  <a:close/>
                  <a:moveTo>
                    <a:pt x="196861" y="0"/>
                  </a:moveTo>
                  <a:cubicBezTo>
                    <a:pt x="212180" y="0"/>
                    <a:pt x="226826" y="4039"/>
                    <a:pt x="239640" y="11443"/>
                  </a:cubicBezTo>
                  <a:cubicBezTo>
                    <a:pt x="208519" y="32118"/>
                    <a:pt x="187997" y="67409"/>
                    <a:pt x="187997" y="107412"/>
                  </a:cubicBezTo>
                  <a:cubicBezTo>
                    <a:pt x="187997" y="131068"/>
                    <a:pt x="195223" y="153185"/>
                    <a:pt x="207556" y="171551"/>
                  </a:cubicBezTo>
                  <a:cubicBezTo>
                    <a:pt x="204087" y="171936"/>
                    <a:pt x="200426" y="172321"/>
                    <a:pt x="196861" y="172321"/>
                  </a:cubicBezTo>
                  <a:cubicBezTo>
                    <a:pt x="149168" y="172321"/>
                    <a:pt x="110435" y="133664"/>
                    <a:pt x="110435" y="86064"/>
                  </a:cubicBezTo>
                  <a:cubicBezTo>
                    <a:pt x="110435" y="38560"/>
                    <a:pt x="149168" y="0"/>
                    <a:pt x="196861" y="0"/>
                  </a:cubicBezTo>
                  <a:close/>
                </a:path>
              </a:pathLst>
            </a:custGeom>
            <a:gradFill>
              <a:gsLst>
                <a:gs pos="0">
                  <a:srgbClr val="0597FF">
                    <a:alpha val="0"/>
                  </a:srgbClr>
                </a:gs>
                <a:gs pos="100000">
                  <a:srgbClr val="0574D9"/>
                </a:gs>
              </a:gsLst>
              <a:lin ang="5400000" scaled="0"/>
            </a:gradFill>
            <a:ln>
              <a:gradFill>
                <a:gsLst>
                  <a:gs pos="42000">
                    <a:srgbClr val="F9B5D5"/>
                  </a:gs>
                  <a:gs pos="0">
                    <a:srgbClr val="F8CCE2"/>
                  </a:gs>
                  <a:gs pos="100000">
                    <a:srgbClr val="F99EC7"/>
                  </a:gs>
                </a:gsLst>
                <a:lin ang="5400000" scaled="0"/>
              </a:gradFill>
            </a:ln>
          </p:spPr>
          <p:style>
            <a:lnRef idx="2">
              <a:srgbClr val="0574D9">
                <a:shade val="50000"/>
              </a:srgbClr>
            </a:lnRef>
            <a:fillRef idx="1">
              <a:srgbClr val="0574D9"/>
            </a:fillRef>
            <a:effectRef idx="0">
              <a:srgbClr val="0574D9"/>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charset="-122"/>
                  <a:cs typeface="+mn-ea"/>
                </a:defRPr>
              </a:lvl9pPr>
            </a:lstStyle>
            <a:p>
              <a:pPr algn="ctr"/>
              <a:endParaRPr lang="en-US">
                <a:solidFill>
                  <a:sysClr val="window" lastClr="FFFFFF"/>
                </a:solidFill>
                <a:latin typeface="Arial" panose="020B0604020202020204" pitchFamily="34" charset="0"/>
              </a:endParaRPr>
            </a:p>
          </p:txBody>
        </p:sp>
      </p:grpSp>
      <p:grpSp>
        <p:nvGrpSpPr>
          <p:cNvPr id="270" name="组合 269"/>
          <p:cNvGrpSpPr/>
          <p:nvPr/>
        </p:nvGrpSpPr>
        <p:grpSpPr>
          <a:xfrm>
            <a:off x="6360795" y="2268855"/>
            <a:ext cx="5643880" cy="655955"/>
            <a:chOff x="2738120" y="4152301"/>
            <a:chExt cx="6715760" cy="1134648"/>
          </a:xfrm>
        </p:grpSpPr>
        <p:sp>
          <p:nvSpPr>
            <p:cNvPr id="271" name="椭圆 270"/>
            <p:cNvSpPr/>
            <p:nvPr/>
          </p:nvSpPr>
          <p:spPr>
            <a:xfrm>
              <a:off x="3686850" y="4252675"/>
              <a:ext cx="4818296" cy="726428"/>
            </a:xfrm>
            <a:prstGeom prst="ellipse">
              <a:avLst/>
            </a:prstGeom>
            <a:gradFill flip="none" rotWithShape="1">
              <a:gsLst>
                <a:gs pos="24000">
                  <a:srgbClr val="0597FF"/>
                </a:gs>
                <a:gs pos="100000">
                  <a:srgbClr val="0574D9"/>
                </a:gs>
              </a:gsLst>
              <a:lin ang="10800000" scaled="1"/>
              <a:tileRect/>
            </a:gradFill>
            <a:ln>
              <a:noFill/>
            </a:ln>
            <a:effectLst>
              <a:innerShdw blurRad="241300">
                <a:sysClr val="window" lastClr="FFFFFF"/>
              </a:innerShdw>
            </a:effectLst>
          </p:spPr>
          <p:style>
            <a:lnRef idx="2">
              <a:srgbClr val="0574D9">
                <a:shade val="15000"/>
              </a:srgbClr>
            </a:lnRef>
            <a:fillRef idx="1">
              <a:srgbClr val="0574D9"/>
            </a:fillRef>
            <a:effectRef idx="0">
              <a:srgbClr val="0574D9"/>
            </a:effectRef>
            <a:fontRef idx="minor">
              <a:sysClr val="window" lastClr="FFFFFF"/>
            </a:fontRef>
          </p:style>
          <p:txBody>
            <a:bodyPr rtlCol="0" anchor="ctr"/>
            <a:lstStyle/>
            <a:p>
              <a:pPr algn="ctr"/>
              <a:endParaRPr lang="en-US" altLang="en-US">
                <a:solidFill>
                  <a:sysClr val="window" lastClr="FFFFFF"/>
                </a:solidFill>
                <a:latin typeface="Arial" panose="020B0604020202020204" pitchFamily="34" charset="0"/>
              </a:endParaRPr>
            </a:p>
          </p:txBody>
        </p:sp>
        <p:sp>
          <p:nvSpPr>
            <p:cNvPr id="265" name="椭圆 264"/>
            <p:cNvSpPr/>
            <p:nvPr/>
          </p:nvSpPr>
          <p:spPr>
            <a:xfrm>
              <a:off x="3686850" y="4208735"/>
              <a:ext cx="4818296" cy="726428"/>
            </a:xfrm>
            <a:prstGeom prst="ellipse">
              <a:avLst/>
            </a:prstGeom>
            <a:gradFill flip="none" rotWithShape="1">
              <a:gsLst>
                <a:gs pos="0">
                  <a:srgbClr val="0597FF">
                    <a:lumMod val="20000"/>
                    <a:lumOff val="80000"/>
                  </a:srgbClr>
                </a:gs>
                <a:gs pos="100000">
                  <a:sysClr val="window" lastClr="FFFFFF"/>
                </a:gs>
              </a:gsLst>
              <a:lin ang="10800000" scaled="1"/>
              <a:tileRect/>
            </a:gradFill>
            <a:ln>
              <a:noFill/>
            </a:ln>
            <a:effectLst>
              <a:innerShdw blurRad="241300">
                <a:sysClr val="window" lastClr="FFFFFF"/>
              </a:innerShdw>
            </a:effectLst>
          </p:spPr>
          <p:style>
            <a:lnRef idx="2">
              <a:srgbClr val="0574D9">
                <a:shade val="15000"/>
              </a:srgbClr>
            </a:lnRef>
            <a:fillRef idx="1">
              <a:srgbClr val="0574D9"/>
            </a:fillRef>
            <a:effectRef idx="0">
              <a:srgbClr val="0574D9"/>
            </a:effectRef>
            <a:fontRef idx="minor">
              <a:sysClr val="window" lastClr="FFFFFF"/>
            </a:fontRef>
          </p:style>
          <p:txBody>
            <a:bodyPr rtlCol="0" anchor="ctr"/>
            <a:lstStyle/>
            <a:p>
              <a:pPr algn="ctr"/>
              <a:endParaRPr lang="en-US" altLang="en-US">
                <a:solidFill>
                  <a:sysClr val="window" lastClr="FFFFFF"/>
                </a:solidFill>
                <a:latin typeface="Arial" panose="020B0604020202020204" pitchFamily="34" charset="0"/>
              </a:endParaRPr>
            </a:p>
          </p:txBody>
        </p:sp>
        <p:sp>
          <p:nvSpPr>
            <p:cNvPr id="266" name="任意多边形: 形状 265"/>
            <p:cNvSpPr/>
            <p:nvPr/>
          </p:nvSpPr>
          <p:spPr bwMode="auto">
            <a:xfrm flipV="1">
              <a:off x="8683361" y="4271791"/>
              <a:ext cx="770519" cy="424539"/>
            </a:xfrm>
            <a:custGeom>
              <a:avLst/>
              <a:gdLst>
                <a:gd name="connsiteX0" fmla="*/ 0 w 1103071"/>
                <a:gd name="connsiteY0" fmla="*/ 716012 h 716012"/>
                <a:gd name="connsiteX1" fmla="*/ 5436 w 1103071"/>
                <a:gd name="connsiteY1" fmla="*/ 714993 h 716012"/>
                <a:gd name="connsiteX2" fmla="*/ 1103071 w 1103071"/>
                <a:gd name="connsiteY2" fmla="*/ 193523 h 716012"/>
                <a:gd name="connsiteX3" fmla="*/ 1103071 w 1103071"/>
                <a:gd name="connsiteY3" fmla="*/ 0 h 716012"/>
                <a:gd name="connsiteX4" fmla="*/ 5436 w 1103071"/>
                <a:gd name="connsiteY4" fmla="*/ 521705 h 716012"/>
                <a:gd name="connsiteX5" fmla="*/ 0 w 1103071"/>
                <a:gd name="connsiteY5" fmla="*/ 522725 h 7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071" h="716012">
                  <a:moveTo>
                    <a:pt x="0" y="716012"/>
                  </a:moveTo>
                  <a:lnTo>
                    <a:pt x="5436" y="714993"/>
                  </a:lnTo>
                  <a:cubicBezTo>
                    <a:pt x="691168" y="573339"/>
                    <a:pt x="1103071" y="391691"/>
                    <a:pt x="1103071" y="193523"/>
                  </a:cubicBezTo>
                  <a:lnTo>
                    <a:pt x="1103071" y="0"/>
                  </a:lnTo>
                  <a:cubicBezTo>
                    <a:pt x="1103071" y="198168"/>
                    <a:pt x="691168" y="379927"/>
                    <a:pt x="5436" y="521705"/>
                  </a:cubicBezTo>
                  <a:lnTo>
                    <a:pt x="0" y="522725"/>
                  </a:lnTo>
                  <a:close/>
                </a:path>
              </a:pathLst>
            </a:custGeom>
            <a:gradFill flip="none" rotWithShape="1">
              <a:gsLst>
                <a:gs pos="0">
                  <a:srgbClr val="0574D9">
                    <a:lumMod val="20000"/>
                    <a:lumOff val="80000"/>
                    <a:alpha val="0"/>
                  </a:srgbClr>
                </a:gs>
                <a:gs pos="100000">
                  <a:srgbClr val="0574D9">
                    <a:alpha val="72000"/>
                  </a:srgbClr>
                </a:gs>
              </a:gsLst>
              <a:lin ang="0" scaled="1"/>
              <a:tileRect/>
            </a:gradFill>
            <a:ln w="37516" cap="flat">
              <a:noFill/>
              <a:prstDash val="solid"/>
              <a:miter/>
            </a:ln>
            <a:effectLst>
              <a:innerShdw blurRad="152400">
                <a:sysClr val="window" lastClr="FFFFFF"/>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ltLang="en-US" sz="700"/>
            </a:p>
          </p:txBody>
        </p:sp>
        <p:sp>
          <p:nvSpPr>
            <p:cNvPr id="267" name="任意多边形: 形状 266"/>
            <p:cNvSpPr/>
            <p:nvPr/>
          </p:nvSpPr>
          <p:spPr bwMode="auto">
            <a:xfrm flipV="1">
              <a:off x="2738120" y="4152301"/>
              <a:ext cx="1815182" cy="544029"/>
            </a:xfrm>
            <a:custGeom>
              <a:avLst/>
              <a:gdLst>
                <a:gd name="connsiteX0" fmla="*/ 2598601 w 2598601"/>
                <a:gd name="connsiteY0" fmla="*/ 917542 h 917542"/>
                <a:gd name="connsiteX1" fmla="*/ 2598601 w 2598601"/>
                <a:gd name="connsiteY1" fmla="*/ 724469 h 917542"/>
                <a:gd name="connsiteX2" fmla="*/ 2119561 w 2598601"/>
                <a:gd name="connsiteY2" fmla="*/ 680104 h 917542"/>
                <a:gd name="connsiteX3" fmla="*/ 0 w 2598601"/>
                <a:gd name="connsiteY3" fmla="*/ 0 h 917542"/>
                <a:gd name="connsiteX4" fmla="*/ 0 w 2598601"/>
                <a:gd name="connsiteY4" fmla="*/ 193523 h 917542"/>
                <a:gd name="connsiteX5" fmla="*/ 2119561 w 2598601"/>
                <a:gd name="connsiteY5" fmla="*/ 873232 h 9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8601" h="917542">
                  <a:moveTo>
                    <a:pt x="2598601" y="917542"/>
                  </a:moveTo>
                  <a:lnTo>
                    <a:pt x="2598601" y="724469"/>
                  </a:lnTo>
                  <a:lnTo>
                    <a:pt x="2119561" y="680104"/>
                  </a:lnTo>
                  <a:cubicBezTo>
                    <a:pt x="840844" y="532707"/>
                    <a:pt x="0" y="283097"/>
                    <a:pt x="0" y="0"/>
                  </a:cubicBezTo>
                  <a:lnTo>
                    <a:pt x="0" y="193523"/>
                  </a:lnTo>
                  <a:cubicBezTo>
                    <a:pt x="0" y="476620"/>
                    <a:pt x="840844" y="726004"/>
                    <a:pt x="2119561" y="873232"/>
                  </a:cubicBezTo>
                  <a:close/>
                </a:path>
              </a:pathLst>
            </a:custGeom>
            <a:gradFill flip="none" rotWithShape="1">
              <a:gsLst>
                <a:gs pos="64000">
                  <a:srgbClr val="0597FF">
                    <a:lumMod val="93000"/>
                    <a:lumOff val="7000"/>
                    <a:alpha val="0"/>
                  </a:srgbClr>
                </a:gs>
                <a:gs pos="86000">
                  <a:srgbClr val="0597FF">
                    <a:alpha val="25000"/>
                  </a:srgbClr>
                </a:gs>
              </a:gsLst>
              <a:lin ang="10800000" scaled="1"/>
              <a:tileRect/>
            </a:gradFill>
            <a:ln w="37516" cap="flat">
              <a:noFill/>
              <a:prstDash val="solid"/>
              <a:miter/>
            </a:ln>
            <a:effectLst>
              <a:innerShdw blurRad="317500">
                <a:sysClr val="window" lastClr="FFFFFF"/>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ltLang="en-US" sz="700"/>
            </a:p>
          </p:txBody>
        </p:sp>
        <p:sp>
          <p:nvSpPr>
            <p:cNvPr id="268" name="任意多边形: 形状 267"/>
            <p:cNvSpPr/>
            <p:nvPr/>
          </p:nvSpPr>
          <p:spPr bwMode="auto">
            <a:xfrm>
              <a:off x="2738120" y="4642306"/>
              <a:ext cx="1311566" cy="499474"/>
            </a:xfrm>
            <a:custGeom>
              <a:avLst/>
              <a:gdLst>
                <a:gd name="connsiteX0" fmla="*/ 0 w 1877625"/>
                <a:gd name="connsiteY0" fmla="*/ 0 h 842398"/>
                <a:gd name="connsiteX1" fmla="*/ 1749486 w 1877625"/>
                <a:gd name="connsiteY1" fmla="*/ 632887 h 842398"/>
                <a:gd name="connsiteX2" fmla="*/ 1877625 w 1877625"/>
                <a:gd name="connsiteY2" fmla="*/ 649236 h 842398"/>
                <a:gd name="connsiteX3" fmla="*/ 1877625 w 1877625"/>
                <a:gd name="connsiteY3" fmla="*/ 842398 h 842398"/>
                <a:gd name="connsiteX4" fmla="*/ 1749486 w 1877625"/>
                <a:gd name="connsiteY4" fmla="*/ 826067 h 842398"/>
                <a:gd name="connsiteX5" fmla="*/ 0 w 1877625"/>
                <a:gd name="connsiteY5" fmla="*/ 193523 h 84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625" h="842398">
                  <a:moveTo>
                    <a:pt x="0" y="0"/>
                  </a:moveTo>
                  <a:cubicBezTo>
                    <a:pt x="0" y="254787"/>
                    <a:pt x="681084" y="482450"/>
                    <a:pt x="1749486" y="632887"/>
                  </a:cubicBezTo>
                  <a:lnTo>
                    <a:pt x="1877625" y="649236"/>
                  </a:lnTo>
                  <a:lnTo>
                    <a:pt x="1877625" y="842398"/>
                  </a:lnTo>
                  <a:lnTo>
                    <a:pt x="1749486" y="826067"/>
                  </a:lnTo>
                  <a:cubicBezTo>
                    <a:pt x="681084" y="675790"/>
                    <a:pt x="0" y="448310"/>
                    <a:pt x="0" y="193523"/>
                  </a:cubicBezTo>
                  <a:close/>
                </a:path>
              </a:pathLst>
            </a:custGeom>
            <a:gradFill flip="none" rotWithShape="1">
              <a:gsLst>
                <a:gs pos="0">
                  <a:srgbClr val="0597FF"/>
                </a:gs>
                <a:gs pos="86000">
                  <a:srgbClr val="0597FF">
                    <a:lumMod val="48000"/>
                    <a:lumOff val="52000"/>
                  </a:srgbClr>
                </a:gs>
              </a:gsLst>
              <a:lin ang="0" scaled="1"/>
              <a:tileRect/>
            </a:gradFill>
            <a:ln w="37516" cap="flat">
              <a:noFill/>
              <a:prstDash val="solid"/>
              <a:miter/>
            </a:ln>
            <a:effectLst>
              <a:innerShdw blurRad="152400">
                <a:sysClr val="window" lastClr="FFFFFF"/>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ltLang="en-US" sz="700"/>
            </a:p>
          </p:txBody>
        </p:sp>
        <p:sp>
          <p:nvSpPr>
            <p:cNvPr id="269" name="任意多边形: 形状 268"/>
            <p:cNvSpPr/>
            <p:nvPr/>
          </p:nvSpPr>
          <p:spPr bwMode="auto">
            <a:xfrm>
              <a:off x="6001290" y="4642306"/>
              <a:ext cx="3452590" cy="600703"/>
            </a:xfrm>
            <a:custGeom>
              <a:avLst/>
              <a:gdLst>
                <a:gd name="connsiteX0" fmla="*/ 4942699 w 4942699"/>
                <a:gd name="connsiteY0" fmla="*/ 0 h 1013128"/>
                <a:gd name="connsiteX1" fmla="*/ 4942699 w 4942699"/>
                <a:gd name="connsiteY1" fmla="*/ 193523 h 1013128"/>
                <a:gd name="connsiteX2" fmla="*/ 135585 w 4942699"/>
                <a:gd name="connsiteY2" fmla="*/ 1013128 h 1013128"/>
                <a:gd name="connsiteX3" fmla="*/ 0 w 4942699"/>
                <a:gd name="connsiteY3" fmla="*/ 1011962 h 1013128"/>
                <a:gd name="connsiteX4" fmla="*/ 0 w 4942699"/>
                <a:gd name="connsiteY4" fmla="*/ 819015 h 1013128"/>
                <a:gd name="connsiteX5" fmla="*/ 135585 w 4942699"/>
                <a:gd name="connsiteY5" fmla="*/ 820184 h 1013128"/>
                <a:gd name="connsiteX6" fmla="*/ 4942699 w 4942699"/>
                <a:gd name="connsiteY6" fmla="*/ 0 h 10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699" h="1013128">
                  <a:moveTo>
                    <a:pt x="4942699" y="0"/>
                  </a:moveTo>
                  <a:lnTo>
                    <a:pt x="4942699" y="193523"/>
                  </a:lnTo>
                  <a:cubicBezTo>
                    <a:pt x="4942699" y="646478"/>
                    <a:pt x="2790717" y="1013128"/>
                    <a:pt x="135585" y="1013128"/>
                  </a:cubicBezTo>
                  <a:lnTo>
                    <a:pt x="0" y="1011962"/>
                  </a:lnTo>
                  <a:lnTo>
                    <a:pt x="0" y="819015"/>
                  </a:lnTo>
                  <a:lnTo>
                    <a:pt x="135585" y="820184"/>
                  </a:lnTo>
                  <a:cubicBezTo>
                    <a:pt x="2790717" y="820184"/>
                    <a:pt x="4942699" y="452955"/>
                    <a:pt x="4942699" y="0"/>
                  </a:cubicBezTo>
                  <a:close/>
                </a:path>
              </a:pathLst>
            </a:custGeom>
            <a:gradFill flip="none" rotWithShape="1">
              <a:gsLst>
                <a:gs pos="0">
                  <a:srgbClr val="0574D9">
                    <a:lumMod val="20000"/>
                    <a:lumOff val="80000"/>
                    <a:alpha val="0"/>
                  </a:srgbClr>
                </a:gs>
                <a:gs pos="100000">
                  <a:srgbClr val="0574D9"/>
                </a:gs>
              </a:gsLst>
              <a:lin ang="0" scaled="1"/>
              <a:tileRect/>
            </a:gradFill>
            <a:ln w="37516" cap="flat">
              <a:noFill/>
              <a:prstDash val="solid"/>
              <a:miter/>
            </a:ln>
            <a:effectLst>
              <a:innerShdw blurRad="152400">
                <a:sysClr val="window" lastClr="FFFFFF"/>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ltLang="en-US" sz="700"/>
            </a:p>
          </p:txBody>
        </p:sp>
        <p:sp>
          <p:nvSpPr>
            <p:cNvPr id="272" name="任意多边形: 形状 271"/>
            <p:cNvSpPr/>
            <p:nvPr/>
          </p:nvSpPr>
          <p:spPr bwMode="auto">
            <a:xfrm>
              <a:off x="6001290" y="4686246"/>
              <a:ext cx="3452590" cy="600703"/>
            </a:xfrm>
            <a:custGeom>
              <a:avLst/>
              <a:gdLst>
                <a:gd name="connsiteX0" fmla="*/ 4942699 w 4942699"/>
                <a:gd name="connsiteY0" fmla="*/ 0 h 1013128"/>
                <a:gd name="connsiteX1" fmla="*/ 4942699 w 4942699"/>
                <a:gd name="connsiteY1" fmla="*/ 193523 h 1013128"/>
                <a:gd name="connsiteX2" fmla="*/ 135585 w 4942699"/>
                <a:gd name="connsiteY2" fmla="*/ 1013128 h 1013128"/>
                <a:gd name="connsiteX3" fmla="*/ 0 w 4942699"/>
                <a:gd name="connsiteY3" fmla="*/ 1011962 h 1013128"/>
                <a:gd name="connsiteX4" fmla="*/ 0 w 4942699"/>
                <a:gd name="connsiteY4" fmla="*/ 819015 h 1013128"/>
                <a:gd name="connsiteX5" fmla="*/ 135585 w 4942699"/>
                <a:gd name="connsiteY5" fmla="*/ 820184 h 1013128"/>
                <a:gd name="connsiteX6" fmla="*/ 4942699 w 4942699"/>
                <a:gd name="connsiteY6" fmla="*/ 0 h 10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699" h="1013128">
                  <a:moveTo>
                    <a:pt x="4942699" y="0"/>
                  </a:moveTo>
                  <a:lnTo>
                    <a:pt x="4942699" y="193523"/>
                  </a:lnTo>
                  <a:cubicBezTo>
                    <a:pt x="4942699" y="646478"/>
                    <a:pt x="2790717" y="1013128"/>
                    <a:pt x="135585" y="1013128"/>
                  </a:cubicBezTo>
                  <a:lnTo>
                    <a:pt x="0" y="1011962"/>
                  </a:lnTo>
                  <a:lnTo>
                    <a:pt x="0" y="819015"/>
                  </a:lnTo>
                  <a:lnTo>
                    <a:pt x="135585" y="820184"/>
                  </a:lnTo>
                  <a:cubicBezTo>
                    <a:pt x="2790717" y="820184"/>
                    <a:pt x="4942699" y="452955"/>
                    <a:pt x="4942699" y="0"/>
                  </a:cubicBezTo>
                  <a:close/>
                </a:path>
              </a:pathLst>
            </a:custGeom>
            <a:gradFill flip="none" rotWithShape="1">
              <a:gsLst>
                <a:gs pos="0">
                  <a:srgbClr val="0574D9">
                    <a:lumMod val="20000"/>
                    <a:lumOff val="80000"/>
                    <a:alpha val="0"/>
                  </a:srgbClr>
                </a:gs>
                <a:gs pos="100000">
                  <a:srgbClr val="0574D9"/>
                </a:gs>
              </a:gsLst>
              <a:lin ang="0" scaled="1"/>
              <a:tileRect/>
            </a:gradFill>
            <a:ln w="37516" cap="flat">
              <a:noFill/>
              <a:prstDash val="solid"/>
              <a:miter/>
            </a:ln>
            <a:effectLst>
              <a:innerShdw blurRad="152400">
                <a:sysClr val="window" lastClr="FFFFFF"/>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ltLang="en-US" sz="700"/>
            </a:p>
          </p:txBody>
        </p:sp>
      </p:grpSp>
      <p:sp>
        <p:nvSpPr>
          <p:cNvPr id="6" name="文本框 5"/>
          <p:cNvSpPr txBox="1"/>
          <p:nvPr/>
        </p:nvSpPr>
        <p:spPr>
          <a:xfrm>
            <a:off x="6941185" y="1664335"/>
            <a:ext cx="4347845" cy="706755"/>
          </a:xfrm>
          <a:prstGeom prst="rect">
            <a:avLst/>
          </a:prstGeom>
          <a:noFill/>
        </p:spPr>
        <p:txBody>
          <a:bodyPr wrap="square" rtlCol="0">
            <a:spAutoFit/>
          </a:bodyPr>
          <a:lstStyle/>
          <a:p>
            <a:pPr algn="ctr"/>
            <a:r>
              <a:rPr lang="zh-CN" altLang="en-US" sz="2000">
                <a:gradFill>
                  <a:gsLst>
                    <a:gs pos="50000">
                      <a:schemeClr val="accent5"/>
                    </a:gs>
                    <a:gs pos="0">
                      <a:schemeClr val="accent5">
                        <a:lumMod val="25000"/>
                        <a:lumOff val="75000"/>
                      </a:schemeClr>
                    </a:gs>
                    <a:gs pos="100000">
                      <a:schemeClr val="accent5">
                        <a:lumMod val="85000"/>
                      </a:schemeClr>
                    </a:gs>
                  </a:gsLst>
                  <a:lin ang="5400000" scaled="1"/>
                </a:gradFill>
                <a:latin typeface="字魂50号-白鸽天行体" panose="00000500000000000000" charset="-122"/>
                <a:ea typeface="字魂50号-白鸽天行体" panose="00000500000000000000" charset="-122"/>
              </a:rPr>
              <a:t>我国是机器设备</a:t>
            </a:r>
          </a:p>
          <a:p>
            <a:pPr algn="ctr"/>
            <a:r>
              <a:rPr lang="zh-CN" altLang="en-US" sz="2000">
                <a:gradFill>
                  <a:gsLst>
                    <a:gs pos="50000">
                      <a:schemeClr val="accent5"/>
                    </a:gs>
                    <a:gs pos="0">
                      <a:schemeClr val="accent5">
                        <a:lumMod val="25000"/>
                        <a:lumOff val="75000"/>
                      </a:schemeClr>
                    </a:gs>
                    <a:gs pos="100000">
                      <a:schemeClr val="accent5">
                        <a:lumMod val="85000"/>
                      </a:schemeClr>
                    </a:gs>
                  </a:gsLst>
                  <a:lin ang="5400000" scaled="1"/>
                </a:gradFill>
                <a:latin typeface="字魂50号-白鸽天行体" panose="00000500000000000000" charset="-122"/>
                <a:ea typeface="字魂50号-白鸽天行体" panose="00000500000000000000" charset="-122"/>
              </a:rPr>
              <a:t>耐用消费品保有的大国</a:t>
            </a:r>
          </a:p>
        </p:txBody>
      </p:sp>
      <p:cxnSp>
        <p:nvCxnSpPr>
          <p:cNvPr id="7" name="直接连接符 6"/>
          <p:cNvCxnSpPr/>
          <p:nvPr/>
        </p:nvCxnSpPr>
        <p:spPr>
          <a:xfrm flipV="1">
            <a:off x="579755" y="3355975"/>
            <a:ext cx="11300460" cy="43180"/>
          </a:xfrm>
          <a:prstGeom prst="line">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grpSp>
        <p:nvGrpSpPr>
          <p:cNvPr id="11" name="组合 10"/>
          <p:cNvGrpSpPr/>
          <p:nvPr/>
        </p:nvGrpSpPr>
        <p:grpSpPr>
          <a:xfrm>
            <a:off x="9493885" y="3674745"/>
            <a:ext cx="2284095" cy="1276350"/>
            <a:chOff x="15656" y="6216"/>
            <a:chExt cx="3597" cy="2010"/>
          </a:xfrm>
        </p:grpSpPr>
        <p:sp>
          <p:nvSpPr>
            <p:cNvPr id="99" name="矩形: 圆角 98"/>
            <p:cNvSpPr/>
            <p:nvPr/>
          </p:nvSpPr>
          <p:spPr>
            <a:xfrm>
              <a:off x="15656" y="6216"/>
              <a:ext cx="3597" cy="2010"/>
            </a:xfrm>
            <a:prstGeom prst="roundRect">
              <a:avLst>
                <a:gd name="adj" fmla="val 7417"/>
              </a:avLst>
            </a:prstGeom>
            <a:solidFill>
              <a:sysClr val="window" lastClr="FFFFFF"/>
            </a:solidFill>
            <a:ln w="12700" cap="flat" cmpd="sng" algn="ctr">
              <a:noFill/>
              <a:prstDash val="solid"/>
              <a:miter lim="800000"/>
            </a:ln>
            <a:effectLst>
              <a:outerShdw blurRad="254000" sx="101000" sy="101000" algn="ctr" rotWithShape="0">
                <a:srgbClr val="0070C0">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ea"/>
              </a:endParaRPr>
            </a:p>
          </p:txBody>
        </p:sp>
        <p:sp>
          <p:nvSpPr>
            <p:cNvPr id="103" name="文本框 102"/>
            <p:cNvSpPr txBox="1"/>
            <p:nvPr/>
          </p:nvSpPr>
          <p:spPr>
            <a:xfrm>
              <a:off x="16032" y="6294"/>
              <a:ext cx="2360" cy="822"/>
            </a:xfrm>
            <a:prstGeom prst="rect">
              <a:avLst/>
            </a:prstGeom>
            <a:noFill/>
          </p:spPr>
          <p:txBody>
            <a:bodyPr wrap="square" rtlCol="0">
              <a:spAutoFit/>
            </a:bodyPr>
            <a:lstStyle/>
            <a:p>
              <a:pPr>
                <a:defRPr/>
              </a:pPr>
              <a:r>
                <a:rPr lang="en-US" sz="2800" b="1" dirty="0">
                  <a:solidFill>
                    <a:srgbClr val="0070C0"/>
                  </a:solidFill>
                  <a:latin typeface="思源黑体 CN Regular" panose="020B0500000000000000" charset="-122"/>
                  <a:ea typeface="思源黑体 CN Regular" panose="020B0500000000000000" charset="-122"/>
                </a:rPr>
                <a:t>5</a:t>
              </a:r>
              <a:r>
                <a:rPr lang="zh-CN" altLang="en-US" sz="2800" b="1" dirty="0">
                  <a:solidFill>
                    <a:srgbClr val="0070C0"/>
                  </a:solidFill>
                  <a:latin typeface="思源黑体 CN Regular" panose="020B0500000000000000" charset="-122"/>
                  <a:ea typeface="思源黑体 CN Regular" panose="020B0500000000000000" charset="-122"/>
                </a:rPr>
                <a:t>万亿</a:t>
              </a:r>
            </a:p>
          </p:txBody>
        </p:sp>
        <p:sp>
          <p:nvSpPr>
            <p:cNvPr id="104" name="文本框 103"/>
            <p:cNvSpPr txBox="1"/>
            <p:nvPr/>
          </p:nvSpPr>
          <p:spPr>
            <a:xfrm>
              <a:off x="15956" y="6984"/>
              <a:ext cx="3092" cy="919"/>
            </a:xfrm>
            <a:prstGeom prst="rect">
              <a:avLst/>
            </a:prstGeom>
            <a:noFill/>
          </p:spPr>
          <p:txBody>
            <a:bodyPr wrap="square" rtlCol="0">
              <a:spAutoFit/>
            </a:bodyPr>
            <a:lstStyle/>
            <a:p>
              <a:pPr>
                <a:defRPr/>
              </a:pPr>
              <a:r>
                <a:rPr lang="zh-CN" altLang="en-US" sz="1600" dirty="0">
                  <a:solidFill>
                    <a:prstClr val="white">
                      <a:lumMod val="50000"/>
                    </a:prstClr>
                  </a:solidFill>
                  <a:latin typeface="思源黑体 CN Regular" panose="020B0500000000000000" charset="-122"/>
                  <a:ea typeface="思源黑体 CN Regular" panose="020B0500000000000000" charset="-122"/>
                </a:rPr>
                <a:t>每年重点领域设备投资更新需求</a:t>
              </a:r>
            </a:p>
          </p:txBody>
        </p:sp>
      </p:grpSp>
      <p:grpSp>
        <p:nvGrpSpPr>
          <p:cNvPr id="12" name="组合 11"/>
          <p:cNvGrpSpPr/>
          <p:nvPr/>
        </p:nvGrpSpPr>
        <p:grpSpPr>
          <a:xfrm>
            <a:off x="9542145" y="5092065"/>
            <a:ext cx="2234565" cy="1501140"/>
            <a:chOff x="15656" y="5862"/>
            <a:chExt cx="3519" cy="2364"/>
          </a:xfrm>
        </p:grpSpPr>
        <p:sp>
          <p:nvSpPr>
            <p:cNvPr id="13" name="矩形: 圆角 98"/>
            <p:cNvSpPr/>
            <p:nvPr/>
          </p:nvSpPr>
          <p:spPr>
            <a:xfrm>
              <a:off x="15656" y="5862"/>
              <a:ext cx="3347" cy="2364"/>
            </a:xfrm>
            <a:prstGeom prst="roundRect">
              <a:avLst>
                <a:gd name="adj" fmla="val 7417"/>
              </a:avLst>
            </a:prstGeom>
            <a:solidFill>
              <a:sysClr val="window" lastClr="FFFFFF"/>
            </a:solidFill>
            <a:ln w="12700" cap="flat" cmpd="sng" algn="ctr">
              <a:noFill/>
              <a:prstDash val="solid"/>
              <a:miter lim="800000"/>
            </a:ln>
            <a:effectLst>
              <a:outerShdw blurRad="254000" sx="101000" sy="101000" algn="ctr" rotWithShape="0">
                <a:srgbClr val="0070C0">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Regular" panose="020B0500000000000000" charset="-122"/>
                <a:ea typeface="思源黑体 CN Regular" panose="020B0500000000000000" charset="-122"/>
                <a:cs typeface="+mn-ea"/>
              </a:endParaRPr>
            </a:p>
          </p:txBody>
        </p:sp>
        <p:sp>
          <p:nvSpPr>
            <p:cNvPr id="14" name="文本框 13"/>
            <p:cNvSpPr txBox="1"/>
            <p:nvPr/>
          </p:nvSpPr>
          <p:spPr>
            <a:xfrm>
              <a:off x="15956" y="6241"/>
              <a:ext cx="3017" cy="725"/>
            </a:xfrm>
            <a:prstGeom prst="rect">
              <a:avLst/>
            </a:prstGeom>
            <a:noFill/>
          </p:spPr>
          <p:txBody>
            <a:bodyPr wrap="square" rtlCol="0">
              <a:spAutoFit/>
            </a:bodyPr>
            <a:lstStyle/>
            <a:p>
              <a:pPr>
                <a:defRPr/>
              </a:pPr>
              <a:r>
                <a:rPr lang="zh-CN" altLang="en-US" sz="2400" b="1" dirty="0">
                  <a:solidFill>
                    <a:srgbClr val="0070C0"/>
                  </a:solidFill>
                  <a:latin typeface="思源黑体 CN Regular" panose="020B0500000000000000" charset="-122"/>
                  <a:ea typeface="思源黑体 CN Regular" panose="020B0500000000000000" charset="-122"/>
                </a:rPr>
                <a:t>万亿以上</a:t>
              </a:r>
            </a:p>
          </p:txBody>
        </p:sp>
        <p:sp>
          <p:nvSpPr>
            <p:cNvPr id="15" name="文本框 14"/>
            <p:cNvSpPr txBox="1"/>
            <p:nvPr/>
          </p:nvSpPr>
          <p:spPr>
            <a:xfrm>
              <a:off x="15956" y="7006"/>
              <a:ext cx="3219" cy="531"/>
            </a:xfrm>
            <a:prstGeom prst="rect">
              <a:avLst/>
            </a:prstGeom>
            <a:noFill/>
          </p:spPr>
          <p:txBody>
            <a:bodyPr wrap="square" rtlCol="0">
              <a:spAutoFit/>
            </a:bodyPr>
            <a:lstStyle/>
            <a:p>
              <a:pPr>
                <a:defRPr/>
              </a:pPr>
              <a:r>
                <a:rPr lang="zh-CN" altLang="en-US" sz="1600" dirty="0">
                  <a:solidFill>
                    <a:prstClr val="white">
                      <a:lumMod val="50000"/>
                    </a:prstClr>
                  </a:solidFill>
                  <a:latin typeface="思源黑体 CN Regular" panose="020B0500000000000000" charset="-122"/>
                  <a:ea typeface="思源黑体 CN Regular" panose="020B0500000000000000" charset="-122"/>
                </a:rPr>
                <a:t>汽车、家电换代需求</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64784" y="1202852"/>
            <a:ext cx="10948096" cy="3281518"/>
            <a:chOff x="1171" y="5108"/>
            <a:chExt cx="17241" cy="5168"/>
          </a:xfrm>
        </p:grpSpPr>
        <p:graphicFrame>
          <p:nvGraphicFramePr>
            <p:cNvPr id="61" name="图表 60"/>
            <p:cNvGraphicFramePr/>
            <p:nvPr/>
          </p:nvGraphicFramePr>
          <p:xfrm>
            <a:off x="1171" y="5108"/>
            <a:ext cx="4027" cy="4493"/>
          </p:xfrm>
          <a:graphic>
            <a:graphicData uri="http://schemas.openxmlformats.org/drawingml/2006/chart">
              <c:chart xmlns:c="http://schemas.openxmlformats.org/drawingml/2006/chart" xmlns:r="http://schemas.openxmlformats.org/officeDocument/2006/relationships" r:id="rId15"/>
            </a:graphicData>
          </a:graphic>
        </p:graphicFrame>
        <p:sp>
          <p:nvSpPr>
            <p:cNvPr id="37" name="文本框 36"/>
            <p:cNvSpPr txBox="1"/>
            <p:nvPr/>
          </p:nvSpPr>
          <p:spPr>
            <a:xfrm>
              <a:off x="1171" y="8644"/>
              <a:ext cx="4596" cy="1393"/>
            </a:xfrm>
            <a:prstGeom prst="rect">
              <a:avLst/>
            </a:prstGeom>
            <a:noFill/>
          </p:spPr>
          <p:txBody>
            <a:bodyPr wrap="square" lIns="0" tIns="0" rIns="0" bIns="0">
              <a:spAutoFit/>
            </a:bodyPr>
            <a:lstStyle>
              <a:defPPr>
                <a:defRPr lang="zh-CN"/>
              </a:defPPr>
              <a:lvl1pPr indent="0">
                <a:lnSpc>
                  <a:spcPct val="120000"/>
                </a:lnSpc>
                <a:spcBef>
                  <a:spcPts val="600"/>
                </a:spcBef>
                <a:buFont typeface="Arial" panose="020B0604020202020204" pitchFamily="34" charset="0"/>
                <a:buNone/>
                <a:defRPr sz="1200" kern="100">
                  <a:effectLst/>
                  <a:latin typeface="微软雅黑" panose="020B0503020204020204" charset="-122"/>
                  <a:cs typeface="仿宋_GB2312" panose="02010609030101010101" charset="-122"/>
                </a:defRPr>
              </a:lvl1pPr>
            </a:lstStyle>
            <a:p>
              <a:pPr algn="just"/>
              <a:r>
                <a:rPr sz="1600" dirty="0"/>
                <a:t>全省2.5万多家规上工业企业有设备更新需求，占全部规上工业企业的70%以上</a:t>
              </a:r>
            </a:p>
          </p:txBody>
        </p:sp>
        <p:cxnSp>
          <p:nvCxnSpPr>
            <p:cNvPr id="39" name="直接连接符 38"/>
            <p:cNvCxnSpPr/>
            <p:nvPr/>
          </p:nvCxnSpPr>
          <p:spPr>
            <a:xfrm flipH="1">
              <a:off x="3063" y="7613"/>
              <a:ext cx="80" cy="1080"/>
            </a:xfrm>
            <a:prstGeom prst="line">
              <a:avLst/>
            </a:prstGeom>
            <a:ln w="12700">
              <a:solidFill>
                <a:srgbClr val="FFC000"/>
              </a:solidFill>
              <a:tailEnd type="oval"/>
            </a:ln>
          </p:spPr>
          <p:style>
            <a:lnRef idx="1">
              <a:srgbClr val="DE352E"/>
            </a:lnRef>
            <a:fillRef idx="0">
              <a:srgbClr val="DE352E"/>
            </a:fillRef>
            <a:effectRef idx="0">
              <a:srgbClr val="DE352E"/>
            </a:effectRef>
            <a:fontRef idx="minor">
              <a:srgbClr val="000000"/>
            </a:fontRef>
          </p:style>
        </p:cxnSp>
        <p:sp>
          <p:nvSpPr>
            <p:cNvPr id="40" name="文本框 39"/>
            <p:cNvSpPr txBox="1"/>
            <p:nvPr/>
          </p:nvSpPr>
          <p:spPr>
            <a:xfrm flipH="1">
              <a:off x="3141" y="6871"/>
              <a:ext cx="1695" cy="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70%</a:t>
              </a:r>
            </a:p>
          </p:txBody>
        </p:sp>
        <p:grpSp>
          <p:nvGrpSpPr>
            <p:cNvPr id="41" name="组合 40"/>
            <p:cNvGrpSpPr/>
            <p:nvPr>
              <p:custDataLst>
                <p:tags r:id="rId2"/>
              </p:custDataLst>
            </p:nvPr>
          </p:nvGrpSpPr>
          <p:grpSpPr>
            <a:xfrm>
              <a:off x="6778" y="6445"/>
              <a:ext cx="5703" cy="3831"/>
              <a:chOff x="12128" y="6131"/>
              <a:chExt cx="5703" cy="3831"/>
            </a:xfrm>
          </p:grpSpPr>
          <p:sp>
            <p:nvSpPr>
              <p:cNvPr id="59" name="矩形: 圆角 58"/>
              <p:cNvSpPr/>
              <p:nvPr/>
            </p:nvSpPr>
            <p:spPr>
              <a:xfrm>
                <a:off x="12129" y="6131"/>
                <a:ext cx="5576" cy="3831"/>
              </a:xfrm>
              <a:prstGeom prst="roundRect">
                <a:avLst>
                  <a:gd name="adj" fmla="val 0"/>
                </a:avLst>
              </a:prstGeom>
              <a:solidFill>
                <a:srgbClr val="FFFFFF"/>
              </a:solidFill>
              <a:ln>
                <a:noFill/>
              </a:ln>
              <a:effectLst>
                <a:outerShdw blurRad="393700" dist="88900" dir="2700000" algn="tl" rotWithShape="0">
                  <a:srgbClr val="DE352E">
                    <a:alpha val="40000"/>
                  </a:srgbClr>
                </a:outerShdw>
                <a:reflection blurRad="279400" stA="52000" endA="300" endPos="35000" dist="254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42" name="文本框 41"/>
              <p:cNvSpPr txBox="1"/>
              <p:nvPr/>
            </p:nvSpPr>
            <p:spPr>
              <a:xfrm>
                <a:off x="12128" y="6445"/>
                <a:ext cx="5703" cy="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全省乘用车保有量及报废量</a:t>
                </a:r>
              </a:p>
            </p:txBody>
          </p:sp>
          <p:graphicFrame>
            <p:nvGraphicFramePr>
              <p:cNvPr id="43" name="图表 42"/>
              <p:cNvGraphicFramePr/>
              <p:nvPr/>
            </p:nvGraphicFramePr>
            <p:xfrm>
              <a:off x="12509" y="7691"/>
              <a:ext cx="4562" cy="1787"/>
            </p:xfrm>
            <a:graphic>
              <a:graphicData uri="http://schemas.openxmlformats.org/drawingml/2006/chart">
                <c:chart xmlns:c="http://schemas.openxmlformats.org/drawingml/2006/chart" xmlns:r="http://schemas.openxmlformats.org/officeDocument/2006/relationships" r:id="rId16"/>
              </a:graphicData>
            </a:graphic>
          </p:graphicFrame>
          <p:sp>
            <p:nvSpPr>
              <p:cNvPr id="72" name="文本框 71"/>
              <p:cNvSpPr txBox="1"/>
              <p:nvPr>
                <p:custDataLst>
                  <p:tags r:id="rId9"/>
                </p:custDataLst>
              </p:nvPr>
            </p:nvSpPr>
            <p:spPr>
              <a:xfrm>
                <a:off x="14944" y="7441"/>
                <a:ext cx="1164" cy="5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2060"/>
                    </a:soli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rPr>
                  <a:t>2600</a:t>
                </a:r>
              </a:p>
            </p:txBody>
          </p:sp>
          <p:sp>
            <p:nvSpPr>
              <p:cNvPr id="44" name="文本框 43"/>
              <p:cNvSpPr txBox="1"/>
              <p:nvPr>
                <p:custDataLst>
                  <p:tags r:id="rId10"/>
                </p:custDataLst>
              </p:nvPr>
            </p:nvSpPr>
            <p:spPr>
              <a:xfrm>
                <a:off x="16044" y="7545"/>
                <a:ext cx="768" cy="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reflection blurRad="114300" stA="55000" endA="300" endPos="45500" dist="38100" dir="5400000" sy="-100000" algn="bl" rotWithShape="0"/>
                    </a:effectLst>
                    <a:uLnTx/>
                    <a:uFillTx/>
                    <a:latin typeface="思源黑体 CN Regular" panose="020B0500000000000000" charset="-122"/>
                    <a:ea typeface="思源黑体 CN Regular" panose="020B0500000000000000" charset="-122"/>
                    <a:cs typeface="+mn-ea"/>
                  </a:rPr>
                  <a:t>万辆</a:t>
                </a:r>
              </a:p>
            </p:txBody>
          </p:sp>
          <p:sp>
            <p:nvSpPr>
              <p:cNvPr id="74" name="文本框 73"/>
              <p:cNvSpPr txBox="1"/>
              <p:nvPr>
                <p:custDataLst>
                  <p:tags r:id="rId11"/>
                </p:custDataLst>
              </p:nvPr>
            </p:nvSpPr>
            <p:spPr>
              <a:xfrm>
                <a:off x="14841" y="8696"/>
                <a:ext cx="726" cy="5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lumMod val="75000"/>
                        <a:lumOff val="25000"/>
                      </a:srgbClr>
                    </a:soli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rPr>
                  <a:t>55</a:t>
                </a:r>
                <a:endParaRPr kumimoji="0" lang="zh-CN" altLang="en-US" sz="1800" b="0" i="0" u="none" strike="noStrike" kern="1200" cap="none" spc="0" normalizeH="0" baseline="0" noProof="0" dirty="0">
                  <a:ln>
                    <a:noFill/>
                  </a:ln>
                  <a:solidFill>
                    <a:srgbClr val="000000">
                      <a:lumMod val="75000"/>
                      <a:lumOff val="25000"/>
                    </a:srgbClr>
                  </a:soli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endParaRPr>
              </a:p>
            </p:txBody>
          </p:sp>
          <p:sp>
            <p:nvSpPr>
              <p:cNvPr id="75" name="文本框 74"/>
              <p:cNvSpPr txBox="1"/>
              <p:nvPr>
                <p:custDataLst>
                  <p:tags r:id="rId12"/>
                </p:custDataLst>
              </p:nvPr>
            </p:nvSpPr>
            <p:spPr>
              <a:xfrm>
                <a:off x="15433" y="8828"/>
                <a:ext cx="768" cy="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reflection blurRad="114300" stA="55000" endA="300" endPos="45500" dist="38100" dir="5400000" sy="-100000" algn="bl" rotWithShape="0"/>
                    </a:effectLst>
                    <a:uLnTx/>
                    <a:uFillTx/>
                    <a:latin typeface="思源黑体 CN Regular" panose="020B0500000000000000" charset="-122"/>
                    <a:ea typeface="思源黑体 CN Regular" panose="020B0500000000000000" charset="-122"/>
                    <a:cs typeface="+mn-ea"/>
                  </a:rPr>
                  <a:t>万辆</a:t>
                </a:r>
              </a:p>
            </p:txBody>
          </p:sp>
          <p:cxnSp>
            <p:nvCxnSpPr>
              <p:cNvPr id="47" name="直接连接符 46"/>
              <p:cNvCxnSpPr/>
              <p:nvPr/>
            </p:nvCxnSpPr>
            <p:spPr>
              <a:xfrm>
                <a:off x="12129" y="6131"/>
                <a:ext cx="5576"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grpSp>
          <p:nvGrpSpPr>
            <p:cNvPr id="85" name="组合 84"/>
            <p:cNvGrpSpPr/>
            <p:nvPr>
              <p:custDataLst>
                <p:tags r:id="rId3"/>
              </p:custDataLst>
            </p:nvPr>
          </p:nvGrpSpPr>
          <p:grpSpPr>
            <a:xfrm>
              <a:off x="12709" y="6445"/>
              <a:ext cx="5703" cy="3831"/>
              <a:chOff x="12128" y="6131"/>
              <a:chExt cx="5703" cy="3831"/>
            </a:xfrm>
          </p:grpSpPr>
          <p:sp>
            <p:nvSpPr>
              <p:cNvPr id="86" name="矩形: 圆角 58"/>
              <p:cNvSpPr/>
              <p:nvPr/>
            </p:nvSpPr>
            <p:spPr>
              <a:xfrm>
                <a:off x="12129" y="6131"/>
                <a:ext cx="5576" cy="3831"/>
              </a:xfrm>
              <a:prstGeom prst="roundRect">
                <a:avLst>
                  <a:gd name="adj" fmla="val 0"/>
                </a:avLst>
              </a:prstGeom>
              <a:solidFill>
                <a:srgbClr val="FFFFFF"/>
              </a:solidFill>
              <a:ln>
                <a:noFill/>
              </a:ln>
              <a:effectLst>
                <a:outerShdw blurRad="393700" dist="88900" dir="2700000" algn="tl" rotWithShape="0">
                  <a:srgbClr val="DE352E">
                    <a:alpha val="40000"/>
                  </a:srgbClr>
                </a:outerShdw>
                <a:reflection blurRad="279400" stA="52000" endA="300" endPos="35000" dist="25400" dir="5400000" sy="-100000" algn="bl" rotWithShape="0"/>
              </a:effectLst>
            </p:spPr>
            <p:style>
              <a:lnRef idx="2">
                <a:srgbClr val="DE352E">
                  <a:shade val="50000"/>
                </a:srgbClr>
              </a:lnRef>
              <a:fillRef idx="1">
                <a:srgbClr val="DE352E"/>
              </a:fillRef>
              <a:effectRef idx="0">
                <a:srgbClr val="DE352E"/>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ea"/>
                </a:endParaRPr>
              </a:p>
            </p:txBody>
          </p:sp>
          <p:sp>
            <p:nvSpPr>
              <p:cNvPr id="87" name="文本框 86"/>
              <p:cNvSpPr txBox="1"/>
              <p:nvPr/>
            </p:nvSpPr>
            <p:spPr>
              <a:xfrm>
                <a:off x="12128" y="6445"/>
                <a:ext cx="5703" cy="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002060"/>
                    </a:solidFill>
                    <a:effectLst/>
                    <a:uLnTx/>
                    <a:uFillTx/>
                    <a:latin typeface="思源宋体 CN Heavy" panose="02020900000000000000" pitchFamily="18" charset="-122"/>
                    <a:ea typeface="思源宋体 CN Heavy" panose="02020900000000000000" pitchFamily="18" charset="-122"/>
                    <a:cs typeface="+mn-ea"/>
                  </a:rPr>
                  <a:t>全省家电保有量及报废量</a:t>
                </a:r>
              </a:p>
            </p:txBody>
          </p:sp>
          <p:graphicFrame>
            <p:nvGraphicFramePr>
              <p:cNvPr id="88" name="图表 87"/>
              <p:cNvGraphicFramePr/>
              <p:nvPr>
                <p:custDataLst>
                  <p:tags r:id="rId4"/>
                </p:custDataLst>
              </p:nvPr>
            </p:nvGraphicFramePr>
            <p:xfrm>
              <a:off x="12509" y="7691"/>
              <a:ext cx="4562" cy="1787"/>
            </p:xfrm>
            <a:graphic>
              <a:graphicData uri="http://schemas.openxmlformats.org/drawingml/2006/chart">
                <c:chart xmlns:c="http://schemas.openxmlformats.org/drawingml/2006/chart" xmlns:r="http://schemas.openxmlformats.org/officeDocument/2006/relationships" r:id="rId17"/>
              </a:graphicData>
            </a:graphic>
          </p:graphicFrame>
          <p:sp>
            <p:nvSpPr>
              <p:cNvPr id="89" name="文本框 88"/>
              <p:cNvSpPr txBox="1"/>
              <p:nvPr>
                <p:custDataLst>
                  <p:tags r:id="rId5"/>
                </p:custDataLst>
              </p:nvPr>
            </p:nvSpPr>
            <p:spPr>
              <a:xfrm>
                <a:off x="15273" y="7441"/>
                <a:ext cx="507" cy="5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2060"/>
                    </a:soli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rPr>
                  <a:t>2</a:t>
                </a:r>
              </a:p>
            </p:txBody>
          </p:sp>
          <p:sp>
            <p:nvSpPr>
              <p:cNvPr id="90" name="文本框 89"/>
              <p:cNvSpPr txBox="1"/>
              <p:nvPr>
                <p:custDataLst>
                  <p:tags r:id="rId6"/>
                </p:custDataLst>
              </p:nvPr>
            </p:nvSpPr>
            <p:spPr>
              <a:xfrm>
                <a:off x="15780" y="7545"/>
                <a:ext cx="768" cy="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reflection blurRad="114300" stA="55000" endA="300" endPos="45500" dist="38100" dir="5400000" sy="-100000" algn="bl" rotWithShape="0"/>
                    </a:effectLst>
                    <a:uLnTx/>
                    <a:uFillTx/>
                    <a:latin typeface="思源黑体 CN Regular" panose="020B0500000000000000" charset="-122"/>
                    <a:ea typeface="思源黑体 CN Regular" panose="020B0500000000000000" charset="-122"/>
                    <a:cs typeface="+mn-ea"/>
                  </a:rPr>
                  <a:t>亿件</a:t>
                </a:r>
              </a:p>
            </p:txBody>
          </p:sp>
          <p:sp>
            <p:nvSpPr>
              <p:cNvPr id="91" name="文本框 90"/>
              <p:cNvSpPr txBox="1"/>
              <p:nvPr>
                <p:custDataLst>
                  <p:tags r:id="rId7"/>
                </p:custDataLst>
              </p:nvPr>
            </p:nvSpPr>
            <p:spPr>
              <a:xfrm>
                <a:off x="14625" y="8696"/>
                <a:ext cx="1164" cy="5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lumMod val="75000"/>
                        <a:lumOff val="25000"/>
                      </a:srgbClr>
                    </a:solidFill>
                    <a:effectLst>
                      <a:reflection blurRad="101600" stA="55000" endA="300" endPos="45500" dist="12700" dir="5400000" sy="-100000" algn="bl" rotWithShape="0"/>
                    </a:effectLst>
                    <a:uLnTx/>
                    <a:uFillTx/>
                    <a:latin typeface="思源宋体 CN Heavy" panose="02020900000000000000" pitchFamily="18" charset="-122"/>
                    <a:ea typeface="思源宋体 CN Heavy" panose="02020900000000000000" pitchFamily="18" charset="-122"/>
                    <a:cs typeface="+mn-ea"/>
                  </a:rPr>
                  <a:t>2000</a:t>
                </a:r>
              </a:p>
            </p:txBody>
          </p:sp>
          <p:sp>
            <p:nvSpPr>
              <p:cNvPr id="92" name="文本框 91"/>
              <p:cNvSpPr txBox="1"/>
              <p:nvPr>
                <p:custDataLst>
                  <p:tags r:id="rId8"/>
                </p:custDataLst>
              </p:nvPr>
            </p:nvSpPr>
            <p:spPr>
              <a:xfrm>
                <a:off x="15533" y="8828"/>
                <a:ext cx="768" cy="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lumMod val="65000"/>
                        <a:lumOff val="35000"/>
                      </a:srgbClr>
                    </a:solidFill>
                    <a:effectLst>
                      <a:reflection blurRad="114300" stA="55000" endA="300" endPos="45500" dist="38100" dir="5400000" sy="-100000" algn="bl" rotWithShape="0"/>
                    </a:effectLst>
                    <a:uLnTx/>
                    <a:uFillTx/>
                    <a:latin typeface="思源黑体 CN Regular" panose="020B0500000000000000" charset="-122"/>
                    <a:ea typeface="思源黑体 CN Regular" panose="020B0500000000000000" charset="-122"/>
                    <a:cs typeface="+mn-ea"/>
                  </a:rPr>
                  <a:t>万件</a:t>
                </a:r>
              </a:p>
            </p:txBody>
          </p:sp>
          <p:cxnSp>
            <p:nvCxnSpPr>
              <p:cNvPr id="93" name="直接连接符 92"/>
              <p:cNvCxnSpPr/>
              <p:nvPr/>
            </p:nvCxnSpPr>
            <p:spPr>
              <a:xfrm>
                <a:off x="12129" y="6131"/>
                <a:ext cx="5576" cy="0"/>
              </a:xfrm>
              <a:prstGeom prst="line">
                <a:avLst/>
              </a:prstGeom>
              <a:ln w="76200" cap="rnd">
                <a:gradFill>
                  <a:gsLst>
                    <a:gs pos="0">
                      <a:srgbClr val="DE352E"/>
                    </a:gs>
                    <a:gs pos="100000">
                      <a:srgbClr val="DE352E">
                        <a:lumMod val="75000"/>
                      </a:srgbClr>
                    </a:gs>
                  </a:gsLst>
                  <a:lin ang="0" scaled="0"/>
                </a:gradFill>
              </a:ln>
            </p:spPr>
            <p:style>
              <a:lnRef idx="1">
                <a:srgbClr val="DE352E"/>
              </a:lnRef>
              <a:fillRef idx="0">
                <a:srgbClr val="DE352E"/>
              </a:fillRef>
              <a:effectRef idx="0">
                <a:srgbClr val="DE352E"/>
              </a:effectRef>
              <a:fontRef idx="minor">
                <a:srgbClr val="000000"/>
              </a:fontRef>
            </p:style>
          </p:cxnSp>
        </p:grpSp>
      </p:grpSp>
      <p:sp>
        <p:nvSpPr>
          <p:cNvPr id="14" name="矩形 13"/>
          <p:cNvSpPr/>
          <p:nvPr/>
        </p:nvSpPr>
        <p:spPr>
          <a:xfrm>
            <a:off x="374015" y="4765040"/>
            <a:ext cx="11573510" cy="1840230"/>
          </a:xfrm>
          <a:prstGeom prst="rect">
            <a:avLst/>
          </a:prstGeom>
          <a:gradFill>
            <a:gsLst>
              <a:gs pos="100000">
                <a:srgbClr val="EEC988"/>
              </a:gs>
              <a:gs pos="0">
                <a:srgbClr val="CB954D"/>
              </a:gs>
            </a:gsLst>
            <a:lin ang="16200000" scaled="1"/>
          </a:gradFill>
          <a:ln>
            <a:noFill/>
          </a:ln>
        </p:spPr>
        <p:style>
          <a:lnRef idx="2">
            <a:srgbClr val="5EC179">
              <a:shade val="50000"/>
            </a:srgbClr>
          </a:lnRef>
          <a:fillRef idx="1">
            <a:srgbClr val="5EC179"/>
          </a:fillRef>
          <a:effectRef idx="0">
            <a:srgbClr val="5EC179"/>
          </a:effectRef>
          <a:fontRef idx="minor">
            <a:srgbClr val="FFFFFF"/>
          </a:fontRef>
        </p:style>
        <p:txBody>
          <a:bodyPr rtlCol="0" anchor="ctr"/>
          <a:lstStyle/>
          <a:p>
            <a:pPr algn="ctr"/>
            <a:endParaRPr kumimoji="1" lang="zh-CN" altLang="en-US">
              <a:solidFill>
                <a:srgbClr val="FFFFFF"/>
              </a:solidFill>
              <a:latin typeface="Calibri" panose="020F0502020204030204" charset="0"/>
              <a:ea typeface="Malgun Gothic" panose="020B0503020000020004" charset="-127"/>
            </a:endParaRPr>
          </a:p>
        </p:txBody>
      </p:sp>
      <p:cxnSp>
        <p:nvCxnSpPr>
          <p:cNvPr id="19" name="直接连接符 18"/>
          <p:cNvCxnSpPr/>
          <p:nvPr>
            <p:custDataLst>
              <p:tags r:id="rId1"/>
            </p:custDataLst>
          </p:nvPr>
        </p:nvCxnSpPr>
        <p:spPr>
          <a:xfrm>
            <a:off x="7900035" y="4766945"/>
            <a:ext cx="0" cy="1847215"/>
          </a:xfrm>
          <a:prstGeom prst="line">
            <a:avLst/>
          </a:prstGeom>
          <a:ln w="47625">
            <a:noFill/>
          </a:ln>
        </p:spPr>
        <p:style>
          <a:lnRef idx="1">
            <a:srgbClr val="5EC179"/>
          </a:lnRef>
          <a:fillRef idx="0">
            <a:srgbClr val="5EC179"/>
          </a:fillRef>
          <a:effectRef idx="0">
            <a:srgbClr val="5EC179"/>
          </a:effectRef>
          <a:fontRef idx="minor">
            <a:srgbClr val="000000"/>
          </a:fontRef>
        </p:style>
      </p:cxnSp>
      <p:cxnSp>
        <p:nvCxnSpPr>
          <p:cNvPr id="5" name="直接连接符 4"/>
          <p:cNvCxnSpPr/>
          <p:nvPr/>
        </p:nvCxnSpPr>
        <p:spPr>
          <a:xfrm>
            <a:off x="4079240" y="4742815"/>
            <a:ext cx="0" cy="1847215"/>
          </a:xfrm>
          <a:prstGeom prst="line">
            <a:avLst/>
          </a:prstGeom>
          <a:ln w="47625">
            <a:noFill/>
          </a:ln>
        </p:spPr>
        <p:style>
          <a:lnRef idx="1">
            <a:srgbClr val="5EC179"/>
          </a:lnRef>
          <a:fillRef idx="0">
            <a:srgbClr val="5EC179"/>
          </a:fillRef>
          <a:effectRef idx="0">
            <a:srgbClr val="5EC179"/>
          </a:effectRef>
          <a:fontRef idx="minor">
            <a:srgbClr val="000000"/>
          </a:fontRef>
        </p:style>
      </p:cxnSp>
      <p:grpSp>
        <p:nvGrpSpPr>
          <p:cNvPr id="184" name="组合 183"/>
          <p:cNvGrpSpPr/>
          <p:nvPr/>
        </p:nvGrpSpPr>
        <p:grpSpPr>
          <a:xfrm>
            <a:off x="878855" y="5080399"/>
            <a:ext cx="2085960" cy="398780"/>
            <a:chOff x="942990" y="5377023"/>
            <a:chExt cx="1625717" cy="398780"/>
          </a:xfrm>
        </p:grpSpPr>
        <p:sp>
          <p:nvSpPr>
            <p:cNvPr id="178" name="矩形: 圆角 177"/>
            <p:cNvSpPr/>
            <p:nvPr/>
          </p:nvSpPr>
          <p:spPr>
            <a:xfrm>
              <a:off x="944764" y="5383933"/>
              <a:ext cx="1623943" cy="386280"/>
            </a:xfrm>
            <a:prstGeom prst="roundRect">
              <a:avLst>
                <a:gd name="adj" fmla="val 50000"/>
              </a:avLst>
            </a:prstGeom>
            <a:gradFill>
              <a:gsLst>
                <a:gs pos="100000">
                  <a:srgbClr val="0597FF">
                    <a:lumMod val="20000"/>
                    <a:lumOff val="80000"/>
                  </a:srgbClr>
                </a:gs>
                <a:gs pos="0">
                  <a:sysClr val="window" lastClr="FFFFFF"/>
                </a:gs>
              </a:gsLst>
              <a:lin ang="0" scaled="1"/>
            </a:gradFill>
            <a:ln>
              <a:noFill/>
            </a:ln>
            <a:effectLst>
              <a:innerShdw blurRad="114300">
                <a:sysClr val="window" lastClr="FFFFFF"/>
              </a:innerShdw>
            </a:effectLst>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algn="ctr"/>
              <a:endParaRPr lang="en-US" altLang="en-US" sz="1200" dirty="0">
                <a:solidFill>
                  <a:sysClr val="window" lastClr="FFFFFF"/>
                </a:solidFill>
                <a:latin typeface="Arial" panose="020B0604020202020204" pitchFamily="34" charset="0"/>
              </a:endParaRPr>
            </a:p>
          </p:txBody>
        </p:sp>
        <p:sp>
          <p:nvSpPr>
            <p:cNvPr id="183" name="文本框 182"/>
            <p:cNvSpPr txBox="1"/>
            <p:nvPr/>
          </p:nvSpPr>
          <p:spPr>
            <a:xfrm>
              <a:off x="942990" y="5377023"/>
              <a:ext cx="1624942" cy="398780"/>
            </a:xfrm>
            <a:prstGeom prst="rect">
              <a:avLst/>
            </a:prstGeom>
            <a:noFill/>
          </p:spPr>
          <p:txBody>
            <a:bodyPr wrap="square">
              <a:spAutoFit/>
            </a:bodyPr>
            <a:lstStyle/>
            <a:p>
              <a:pPr algn="ctr"/>
              <a:r>
                <a:rPr lang="zh-CN" altLang="en-US" sz="2000" b="1">
                  <a:gradFill>
                    <a:gsLst>
                      <a:gs pos="0">
                        <a:srgbClr val="0597FF"/>
                      </a:gs>
                      <a:gs pos="68000">
                        <a:srgbClr val="0574D9"/>
                      </a:gs>
                    </a:gsLst>
                    <a:lin ang="5400000" scaled="0"/>
                  </a:gradFill>
                  <a:effectLst>
                    <a:outerShdw blurRad="38100" dist="50800" dir="2700000" algn="tl">
                      <a:srgbClr val="0597FF">
                        <a:alpha val="12000"/>
                      </a:srgbClr>
                    </a:outerShdw>
                  </a:effectLst>
                  <a:cs typeface="微软雅黑" panose="020B0503020204020204" charset="-122"/>
                </a:rPr>
                <a:t>从全省看</a:t>
              </a:r>
            </a:p>
          </p:txBody>
        </p:sp>
      </p:grpSp>
      <p:sp>
        <p:nvSpPr>
          <p:cNvPr id="3" name="文本框 2"/>
          <p:cNvSpPr txBox="1"/>
          <p:nvPr/>
        </p:nvSpPr>
        <p:spPr>
          <a:xfrm>
            <a:off x="916940" y="5591175"/>
            <a:ext cx="11253470" cy="748030"/>
          </a:xfrm>
          <a:prstGeom prst="rect">
            <a:avLst/>
          </a:prstGeom>
          <a:noFill/>
        </p:spPr>
        <p:txBody>
          <a:bodyPr wrap="square" rtlCol="0">
            <a:spAutoFit/>
          </a:bodyPr>
          <a:lstStyle/>
          <a:p>
            <a:pPr indent="0" fontAlgn="auto">
              <a:lnSpc>
                <a:spcPts val="2560"/>
              </a:lnSpc>
            </a:pPr>
            <a:r>
              <a:rPr lang="zh-CN" altLang="en-US" sz="2000">
                <a:solidFill>
                  <a:srgbClr val="C00000"/>
                </a:solidFill>
                <a:latin typeface="思源黑体 CN Regular" panose="020B0500000000000000" charset="-122"/>
                <a:ea typeface="思源黑体 CN Regular" panose="020B0500000000000000" charset="-122"/>
                <a:cs typeface="思源黑体 CN Regular" panose="020B0500000000000000" charset="-122"/>
              </a:rPr>
              <a:t>2.5万</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家规上工业企业有设备更新需求，占全部规上工业企业的</a:t>
            </a:r>
            <a:r>
              <a:rPr lang="zh-CN" altLang="en-US" sz="2000">
                <a:solidFill>
                  <a:srgbClr val="C00000"/>
                </a:solidFill>
                <a:latin typeface="思源黑体 CN Regular" panose="020B0500000000000000" charset="-122"/>
                <a:ea typeface="思源黑体 CN Regular" panose="020B0500000000000000" charset="-122"/>
                <a:cs typeface="思源黑体 CN Regular" panose="020B0500000000000000" charset="-122"/>
              </a:rPr>
              <a:t>70%</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以上</a:t>
            </a:r>
          </a:p>
          <a:p>
            <a:pPr indent="0" fontAlgn="auto">
              <a:lnSpc>
                <a:spcPts val="2560"/>
              </a:lnSpc>
            </a:pP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乘用车保有量超过</a:t>
            </a:r>
            <a:r>
              <a:rPr lang="zh-CN" altLang="en-US" sz="2000">
                <a:solidFill>
                  <a:srgbClr val="C00000"/>
                </a:solidFill>
                <a:latin typeface="思源黑体 CN Regular" panose="020B0500000000000000" charset="-122"/>
                <a:ea typeface="思源黑体 CN Regular" panose="020B0500000000000000" charset="-122"/>
                <a:cs typeface="思源黑体 CN Regular" panose="020B0500000000000000" charset="-122"/>
              </a:rPr>
              <a:t>2600万</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辆、电器存量超过</a:t>
            </a:r>
            <a:r>
              <a:rPr lang="zh-CN" altLang="en-US" sz="2000">
                <a:solidFill>
                  <a:srgbClr val="C00000"/>
                </a:solidFill>
                <a:latin typeface="思源黑体 CN Regular" panose="020B0500000000000000" charset="-122"/>
                <a:ea typeface="思源黑体 CN Regular" panose="020B0500000000000000" charset="-122"/>
                <a:cs typeface="思源黑体 CN Regular" panose="020B0500000000000000" charset="-122"/>
              </a:rPr>
              <a:t>2亿</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件，每年有</a:t>
            </a:r>
            <a:r>
              <a:rPr lang="zh-CN" altLang="en-US" sz="2000">
                <a:solidFill>
                  <a:srgbClr val="C00000"/>
                </a:solidFill>
                <a:latin typeface="思源黑体 CN Regular" panose="020B0500000000000000" charset="-122"/>
                <a:ea typeface="思源黑体 CN Regular" panose="020B0500000000000000" charset="-122"/>
                <a:cs typeface="思源黑体 CN Regular" panose="020B0500000000000000" charset="-122"/>
              </a:rPr>
              <a:t>55万</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辆乘用车、</a:t>
            </a:r>
            <a:r>
              <a:rPr lang="zh-CN" altLang="en-US" sz="2000">
                <a:solidFill>
                  <a:srgbClr val="C00000"/>
                </a:solidFill>
                <a:latin typeface="思源黑体 CN Regular" panose="020B0500000000000000" charset="-122"/>
                <a:ea typeface="思源黑体 CN Regular" panose="020B0500000000000000" charset="-122"/>
                <a:cs typeface="思源黑体 CN Regular" panose="020B0500000000000000" charset="-122"/>
              </a:rPr>
              <a:t>2000万</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件电器的报废量</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H="1">
            <a:off x="493395" y="2938780"/>
            <a:ext cx="10625455" cy="776605"/>
            <a:chOff x="3403591" y="3821685"/>
            <a:chExt cx="3289309" cy="776312"/>
          </a:xfrm>
        </p:grpSpPr>
        <p:sp>
          <p:nvSpPr>
            <p:cNvPr id="5" name="矩形: 圆角 53"/>
            <p:cNvSpPr/>
            <p:nvPr/>
          </p:nvSpPr>
          <p:spPr>
            <a:xfrm flipH="1">
              <a:off x="3403591" y="3821685"/>
              <a:ext cx="3289309" cy="776312"/>
            </a:xfrm>
            <a:prstGeom prst="roundRect">
              <a:avLst>
                <a:gd name="adj" fmla="val 15121"/>
              </a:avLst>
            </a:prstGeom>
            <a:solidFill>
              <a:sysClr val="window" lastClr="FFFFFF"/>
            </a:solidFill>
            <a:ln>
              <a:noFill/>
            </a:ln>
            <a:effectLst>
              <a:outerShdw blurRad="254000" dist="254000" dir="8100000" sx="92000" sy="92000" algn="tr" rotWithShape="0">
                <a:srgbClr val="0574D9">
                  <a:alpha val="16000"/>
                </a:srgbClr>
              </a:outerShdw>
            </a:effectLst>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endParaRPr>
            </a:p>
          </p:txBody>
        </p:sp>
        <p:cxnSp>
          <p:nvCxnSpPr>
            <p:cNvPr id="16" name="直接连接符 15"/>
            <p:cNvCxnSpPr/>
            <p:nvPr/>
          </p:nvCxnSpPr>
          <p:spPr>
            <a:xfrm flipH="1">
              <a:off x="3406901" y="3944710"/>
              <a:ext cx="0" cy="530263"/>
            </a:xfrm>
            <a:prstGeom prst="line">
              <a:avLst/>
            </a:prstGeom>
            <a:ln w="25400" cap="rnd">
              <a:solidFill>
                <a:srgbClr val="0597FF">
                  <a:lumMod val="60000"/>
                  <a:lumOff val="40000"/>
                </a:srgbClr>
              </a:solidFill>
            </a:ln>
          </p:spPr>
          <p:style>
            <a:lnRef idx="1">
              <a:srgbClr val="0574D9"/>
            </a:lnRef>
            <a:fillRef idx="0">
              <a:srgbClr val="0574D9"/>
            </a:fillRef>
            <a:effectRef idx="0">
              <a:srgbClr val="0574D9"/>
            </a:effectRef>
            <a:fontRef idx="minor">
              <a:sysClr val="windowText" lastClr="000000"/>
            </a:fontRef>
          </p:style>
        </p:cxnSp>
      </p:grpSp>
      <p:sp>
        <p:nvSpPr>
          <p:cNvPr id="24" name="文本框 23"/>
          <p:cNvSpPr txBox="1"/>
          <p:nvPr/>
        </p:nvSpPr>
        <p:spPr>
          <a:xfrm>
            <a:off x="1522730" y="3138170"/>
            <a:ext cx="9333230" cy="3683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Arial" panose="020B0604020202020204"/>
                <a:ea typeface="微软雅黑" panose="020B0503020204020204" charset="-122"/>
                <a:cs typeface="+mn-ea"/>
              </a:rPr>
              <a:t>预期到2027年，全市设备投资规模比2023年增长30%以上</a:t>
            </a:r>
          </a:p>
        </p:txBody>
      </p:sp>
      <p:grpSp>
        <p:nvGrpSpPr>
          <p:cNvPr id="2" name="组合 1"/>
          <p:cNvGrpSpPr/>
          <p:nvPr/>
        </p:nvGrpSpPr>
        <p:grpSpPr>
          <a:xfrm>
            <a:off x="924560" y="3132455"/>
            <a:ext cx="10773410" cy="3590290"/>
            <a:chOff x="1104" y="5057"/>
            <a:chExt cx="16966" cy="5654"/>
          </a:xfrm>
        </p:grpSpPr>
        <p:cxnSp>
          <p:nvCxnSpPr>
            <p:cNvPr id="13" name="直接连接符 12"/>
            <p:cNvCxnSpPr/>
            <p:nvPr/>
          </p:nvCxnSpPr>
          <p:spPr>
            <a:xfrm>
              <a:off x="1378" y="9765"/>
              <a:ext cx="16622" cy="0"/>
            </a:xfrm>
            <a:prstGeom prst="line">
              <a:avLst/>
            </a:prstGeom>
            <a:ln>
              <a:solidFill>
                <a:schemeClr val="accent3">
                  <a:lumMod val="60000"/>
                  <a:lumOff val="40000"/>
                </a:schemeClr>
              </a:solidFill>
              <a:tailEnd type="triangle"/>
            </a:ln>
          </p:spPr>
          <p:style>
            <a:lnRef idx="1">
              <a:srgbClr val="037EF3"/>
            </a:lnRef>
            <a:fillRef idx="0">
              <a:srgbClr val="037EF3"/>
            </a:fillRef>
            <a:effectRef idx="0">
              <a:srgbClr val="037EF3"/>
            </a:effectRef>
            <a:fontRef idx="minor">
              <a:sysClr val="windowText" lastClr="000000"/>
            </a:fontRef>
          </p:style>
        </p:cxnSp>
        <p:grpSp>
          <p:nvGrpSpPr>
            <p:cNvPr id="3" name="组合 2"/>
            <p:cNvGrpSpPr/>
            <p:nvPr/>
          </p:nvGrpSpPr>
          <p:grpSpPr>
            <a:xfrm>
              <a:off x="1104" y="7241"/>
              <a:ext cx="5086" cy="2890"/>
              <a:chOff x="1085" y="7266"/>
              <a:chExt cx="5086" cy="2890"/>
            </a:xfrm>
          </p:grpSpPr>
          <p:sp>
            <p:nvSpPr>
              <p:cNvPr id="18" name="矩形: 圆顶角 17"/>
              <p:cNvSpPr/>
              <p:nvPr/>
            </p:nvSpPr>
            <p:spPr>
              <a:xfrm>
                <a:off x="2471" y="8313"/>
                <a:ext cx="569" cy="1452"/>
              </a:xfrm>
              <a:prstGeom prst="round2SameRect">
                <a:avLst/>
              </a:prstGeom>
              <a:gradFill>
                <a:gsLst>
                  <a:gs pos="50000">
                    <a:schemeClr val="accent3"/>
                  </a:gs>
                  <a:gs pos="0">
                    <a:schemeClr val="accent3">
                      <a:lumMod val="25000"/>
                      <a:lumOff val="75000"/>
                    </a:schemeClr>
                  </a:gs>
                  <a:gs pos="100000">
                    <a:schemeClr val="accent3">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20" name="矩形: 圆顶角 19"/>
              <p:cNvSpPr/>
              <p:nvPr/>
            </p:nvSpPr>
            <p:spPr>
              <a:xfrm>
                <a:off x="3339" y="8232"/>
                <a:ext cx="569" cy="1533"/>
              </a:xfrm>
              <a:prstGeom prst="round2SameRect">
                <a:avLst/>
              </a:prstGeom>
              <a:gradFill>
                <a:gsLst>
                  <a:gs pos="0">
                    <a:srgbClr val="D9717D"/>
                  </a:gs>
                  <a:gs pos="100000">
                    <a:srgbClr val="E32E37"/>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21" name="矩形: 圆顶角 20"/>
              <p:cNvSpPr/>
              <p:nvPr/>
            </p:nvSpPr>
            <p:spPr>
              <a:xfrm>
                <a:off x="4207" y="7944"/>
                <a:ext cx="569" cy="1821"/>
              </a:xfrm>
              <a:prstGeom prst="round2SameRect">
                <a:avLst/>
              </a:prstGeom>
              <a:gradFill>
                <a:gsLst>
                  <a:gs pos="50000">
                    <a:schemeClr val="accent4"/>
                  </a:gs>
                  <a:gs pos="0">
                    <a:schemeClr val="accent4">
                      <a:lumMod val="25000"/>
                      <a:lumOff val="75000"/>
                    </a:schemeClr>
                  </a:gs>
                  <a:gs pos="100000">
                    <a:schemeClr val="accent4">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52" name="文本框 51"/>
              <p:cNvSpPr txBox="1"/>
              <p:nvPr/>
            </p:nvSpPr>
            <p:spPr>
              <a:xfrm>
                <a:off x="1085"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2023</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53" name="文本框 52"/>
              <p:cNvSpPr txBox="1"/>
              <p:nvPr/>
            </p:nvSpPr>
            <p:spPr>
              <a:xfrm>
                <a:off x="4207" y="7266"/>
                <a:ext cx="1663"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Roboto Regular"/>
                    <a:ea typeface="思源黑体 CN Regular" panose="020B0500000000000000" charset="-122"/>
                    <a:cs typeface="+mn-ea"/>
                  </a:rPr>
                  <a:t>增加一倍</a:t>
                </a:r>
              </a:p>
            </p:txBody>
          </p:sp>
          <p:sp>
            <p:nvSpPr>
              <p:cNvPr id="27" name="矩形: 圆顶角 20"/>
              <p:cNvSpPr/>
              <p:nvPr/>
            </p:nvSpPr>
            <p:spPr>
              <a:xfrm>
                <a:off x="5075" y="7749"/>
                <a:ext cx="569" cy="2016"/>
              </a:xfrm>
              <a:prstGeom prst="round2Same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31" name="矩形: 圆顶角 20"/>
              <p:cNvSpPr/>
              <p:nvPr/>
            </p:nvSpPr>
            <p:spPr>
              <a:xfrm>
                <a:off x="1603" y="8529"/>
                <a:ext cx="569" cy="1236"/>
              </a:xfrm>
              <a:prstGeom prst="round2SameRect">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35" name="文本框 34"/>
              <p:cNvSpPr txBox="1"/>
              <p:nvPr/>
            </p:nvSpPr>
            <p:spPr>
              <a:xfrm>
                <a:off x="2012"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2024</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36" name="文本框 35"/>
              <p:cNvSpPr txBox="1"/>
              <p:nvPr/>
            </p:nvSpPr>
            <p:spPr>
              <a:xfrm>
                <a:off x="2939"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2025</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6" name="文本框 5"/>
              <p:cNvSpPr txBox="1"/>
              <p:nvPr/>
            </p:nvSpPr>
            <p:spPr>
              <a:xfrm>
                <a:off x="3866"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2026</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38" name="文本框 37"/>
              <p:cNvSpPr txBox="1"/>
              <p:nvPr/>
            </p:nvSpPr>
            <p:spPr>
              <a:xfrm>
                <a:off x="4793"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2027</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grpSp>
        <p:grpSp>
          <p:nvGrpSpPr>
            <p:cNvPr id="7" name="组合 6"/>
            <p:cNvGrpSpPr/>
            <p:nvPr/>
          </p:nvGrpSpPr>
          <p:grpSpPr>
            <a:xfrm>
              <a:off x="7044" y="5057"/>
              <a:ext cx="5086" cy="5099"/>
              <a:chOff x="1085" y="5057"/>
              <a:chExt cx="5086" cy="5099"/>
            </a:xfrm>
          </p:grpSpPr>
          <p:sp>
            <p:nvSpPr>
              <p:cNvPr id="51" name="矩形: 圆顶角 1"/>
              <p:cNvSpPr/>
              <p:nvPr/>
            </p:nvSpPr>
            <p:spPr>
              <a:xfrm>
                <a:off x="1378" y="5057"/>
                <a:ext cx="4491" cy="4708"/>
              </a:xfrm>
              <a:prstGeom prst="round2SameRect">
                <a:avLst/>
              </a:prstGeom>
              <a:solidFill>
                <a:schemeClr val="accent3">
                  <a:lumMod val="20000"/>
                  <a:lumOff val="80000"/>
                  <a:alpha val="0"/>
                </a:schemeClr>
              </a:soli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4">
                      <a:lumMod val="20000"/>
                      <a:lumOff val="80000"/>
                    </a:schemeClr>
                  </a:solidFill>
                  <a:effectLst/>
                  <a:uLnTx/>
                  <a:uFillTx/>
                  <a:latin typeface="Roboto Regular"/>
                  <a:ea typeface="思源黑体 CN Regular" panose="020B0500000000000000" charset="-122"/>
                  <a:cs typeface="+mn-ea"/>
                </a:endParaRPr>
              </a:p>
            </p:txBody>
          </p:sp>
          <p:sp>
            <p:nvSpPr>
              <p:cNvPr id="60" name="矩形: 圆顶角 17"/>
              <p:cNvSpPr/>
              <p:nvPr/>
            </p:nvSpPr>
            <p:spPr>
              <a:xfrm>
                <a:off x="2471" y="6376"/>
                <a:ext cx="569" cy="3389"/>
              </a:xfrm>
              <a:prstGeom prst="round2SameRect">
                <a:avLst/>
              </a:prstGeom>
              <a:gradFill>
                <a:gsLst>
                  <a:gs pos="50000">
                    <a:schemeClr val="accent3"/>
                  </a:gs>
                  <a:gs pos="0">
                    <a:schemeClr val="accent3">
                      <a:lumMod val="25000"/>
                      <a:lumOff val="75000"/>
                    </a:schemeClr>
                  </a:gs>
                  <a:gs pos="100000">
                    <a:schemeClr val="accent3">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62" name="矩形: 圆顶角 19"/>
              <p:cNvSpPr/>
              <p:nvPr/>
            </p:nvSpPr>
            <p:spPr>
              <a:xfrm>
                <a:off x="3339" y="6199"/>
                <a:ext cx="569" cy="3566"/>
              </a:xfrm>
              <a:prstGeom prst="round2SameRect">
                <a:avLst/>
              </a:prstGeom>
              <a:gradFill>
                <a:gsLst>
                  <a:gs pos="0">
                    <a:srgbClr val="D9717D"/>
                  </a:gs>
                  <a:gs pos="100000">
                    <a:srgbClr val="E32E37"/>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65" name="矩形: 圆顶角 20"/>
              <p:cNvSpPr/>
              <p:nvPr/>
            </p:nvSpPr>
            <p:spPr>
              <a:xfrm>
                <a:off x="4207" y="5973"/>
                <a:ext cx="569" cy="3792"/>
              </a:xfrm>
              <a:prstGeom prst="round2SameRect">
                <a:avLst/>
              </a:prstGeom>
              <a:gradFill>
                <a:gsLst>
                  <a:gs pos="50000">
                    <a:schemeClr val="accent4"/>
                  </a:gs>
                  <a:gs pos="0">
                    <a:schemeClr val="accent4">
                      <a:lumMod val="25000"/>
                      <a:lumOff val="75000"/>
                    </a:schemeClr>
                  </a:gs>
                  <a:gs pos="100000">
                    <a:schemeClr val="accent4">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67" name="文本框 66"/>
              <p:cNvSpPr txBox="1"/>
              <p:nvPr/>
            </p:nvSpPr>
            <p:spPr>
              <a:xfrm>
                <a:off x="1085"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2023</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69" name="矩形: 圆顶角 20"/>
              <p:cNvSpPr/>
              <p:nvPr/>
            </p:nvSpPr>
            <p:spPr>
              <a:xfrm>
                <a:off x="5075" y="5772"/>
                <a:ext cx="569" cy="3993"/>
              </a:xfrm>
              <a:prstGeom prst="round2Same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70" name="矩形: 圆顶角 20"/>
              <p:cNvSpPr/>
              <p:nvPr/>
            </p:nvSpPr>
            <p:spPr>
              <a:xfrm>
                <a:off x="1603" y="6455"/>
                <a:ext cx="569" cy="3310"/>
              </a:xfrm>
              <a:prstGeom prst="round2SameRect">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71" name="文本框 70"/>
              <p:cNvSpPr txBox="1"/>
              <p:nvPr/>
            </p:nvSpPr>
            <p:spPr>
              <a:xfrm>
                <a:off x="2012"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2024</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8" name="文本框 7"/>
              <p:cNvSpPr txBox="1"/>
              <p:nvPr/>
            </p:nvSpPr>
            <p:spPr>
              <a:xfrm>
                <a:off x="2939"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2025</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73" name="文本框 72"/>
              <p:cNvSpPr txBox="1"/>
              <p:nvPr/>
            </p:nvSpPr>
            <p:spPr>
              <a:xfrm>
                <a:off x="3866"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2026</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9" name="文本框 8"/>
              <p:cNvSpPr txBox="1"/>
              <p:nvPr/>
            </p:nvSpPr>
            <p:spPr>
              <a:xfrm>
                <a:off x="4793"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2027</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grpSp>
        <p:grpSp>
          <p:nvGrpSpPr>
            <p:cNvPr id="10" name="组合 9"/>
            <p:cNvGrpSpPr/>
            <p:nvPr/>
          </p:nvGrpSpPr>
          <p:grpSpPr>
            <a:xfrm>
              <a:off x="12984" y="7436"/>
              <a:ext cx="5086" cy="2720"/>
              <a:chOff x="1085" y="7436"/>
              <a:chExt cx="5086" cy="2720"/>
            </a:xfrm>
          </p:grpSpPr>
          <p:sp>
            <p:nvSpPr>
              <p:cNvPr id="77" name="矩形: 圆顶角 17"/>
              <p:cNvSpPr/>
              <p:nvPr/>
            </p:nvSpPr>
            <p:spPr>
              <a:xfrm>
                <a:off x="2471" y="8690"/>
                <a:ext cx="569" cy="1075"/>
              </a:xfrm>
              <a:prstGeom prst="round2SameRect">
                <a:avLst/>
              </a:prstGeom>
              <a:gradFill>
                <a:gsLst>
                  <a:gs pos="50000">
                    <a:schemeClr val="accent3"/>
                  </a:gs>
                  <a:gs pos="0">
                    <a:schemeClr val="accent3">
                      <a:lumMod val="25000"/>
                      <a:lumOff val="75000"/>
                    </a:schemeClr>
                  </a:gs>
                  <a:gs pos="100000">
                    <a:schemeClr val="accent3">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78" name="矩形: 圆顶角 19"/>
              <p:cNvSpPr/>
              <p:nvPr/>
            </p:nvSpPr>
            <p:spPr>
              <a:xfrm>
                <a:off x="3339" y="8504"/>
                <a:ext cx="569" cy="1261"/>
              </a:xfrm>
              <a:prstGeom prst="round2SameRect">
                <a:avLst/>
              </a:prstGeom>
              <a:gradFill>
                <a:gsLst>
                  <a:gs pos="0">
                    <a:srgbClr val="D9717D"/>
                  </a:gs>
                  <a:gs pos="100000">
                    <a:srgbClr val="E32E37"/>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79" name="矩形: 圆顶角 20"/>
              <p:cNvSpPr/>
              <p:nvPr/>
            </p:nvSpPr>
            <p:spPr>
              <a:xfrm>
                <a:off x="4207" y="8288"/>
                <a:ext cx="569" cy="1477"/>
              </a:xfrm>
              <a:prstGeom prst="round2SameRect">
                <a:avLst/>
              </a:prstGeom>
              <a:gradFill>
                <a:gsLst>
                  <a:gs pos="50000">
                    <a:schemeClr val="accent4"/>
                  </a:gs>
                  <a:gs pos="0">
                    <a:schemeClr val="accent4">
                      <a:lumMod val="25000"/>
                      <a:lumOff val="75000"/>
                    </a:schemeClr>
                  </a:gs>
                  <a:gs pos="100000">
                    <a:schemeClr val="accent4">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80" name="文本框 79"/>
              <p:cNvSpPr txBox="1"/>
              <p:nvPr/>
            </p:nvSpPr>
            <p:spPr>
              <a:xfrm>
                <a:off x="4793" y="7436"/>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rPr>
                  <a:t>增长35%</a:t>
                </a:r>
              </a:p>
            </p:txBody>
          </p:sp>
          <p:sp>
            <p:nvSpPr>
              <p:cNvPr id="81" name="文本框 80"/>
              <p:cNvSpPr txBox="1"/>
              <p:nvPr/>
            </p:nvSpPr>
            <p:spPr>
              <a:xfrm>
                <a:off x="1085"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2023</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83" name="矩形: 圆顶角 20"/>
              <p:cNvSpPr/>
              <p:nvPr/>
            </p:nvSpPr>
            <p:spPr>
              <a:xfrm>
                <a:off x="5075" y="8030"/>
                <a:ext cx="569" cy="1735"/>
              </a:xfrm>
              <a:prstGeom prst="round2Same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84" name="矩形: 圆顶角 20"/>
              <p:cNvSpPr/>
              <p:nvPr/>
            </p:nvSpPr>
            <p:spPr>
              <a:xfrm>
                <a:off x="1603" y="8924"/>
                <a:ext cx="569" cy="841"/>
              </a:xfrm>
              <a:prstGeom prst="round2SameRect">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rgbClr val="037EF3">
                  <a:shade val="50000"/>
                </a:srgbClr>
              </a:lnRef>
              <a:fillRef idx="1">
                <a:srgbClr val="037EF3"/>
              </a:fillRef>
              <a:effectRef idx="0">
                <a:srgbClr val="037EF3"/>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ea"/>
                </a:endParaRPr>
              </a:p>
            </p:txBody>
          </p:sp>
          <p:sp>
            <p:nvSpPr>
              <p:cNvPr id="11" name="文本框 10"/>
              <p:cNvSpPr txBox="1"/>
              <p:nvPr/>
            </p:nvSpPr>
            <p:spPr>
              <a:xfrm>
                <a:off x="2012"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2024</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12" name="文本框 11"/>
              <p:cNvSpPr txBox="1"/>
              <p:nvPr/>
            </p:nvSpPr>
            <p:spPr>
              <a:xfrm>
                <a:off x="2939"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2025</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14" name="文本框 13"/>
              <p:cNvSpPr txBox="1"/>
              <p:nvPr/>
            </p:nvSpPr>
            <p:spPr>
              <a:xfrm>
                <a:off x="3866"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2026</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sp>
            <p:nvSpPr>
              <p:cNvPr id="15" name="文本框 14"/>
              <p:cNvSpPr txBox="1"/>
              <p:nvPr/>
            </p:nvSpPr>
            <p:spPr>
              <a:xfrm>
                <a:off x="4793" y="9673"/>
                <a:ext cx="1378"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ea"/>
                  </a:rPr>
                  <a:t>2027</a:t>
                </a:r>
                <a:endParaRPr kumimoji="0" lang="zh-CN" altLang="en-US" sz="14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ea"/>
                </a:endParaRPr>
              </a:p>
            </p:txBody>
          </p:sp>
        </p:grpSp>
        <p:sp>
          <p:nvSpPr>
            <p:cNvPr id="95" name="文本框 94"/>
            <p:cNvSpPr txBox="1"/>
            <p:nvPr/>
          </p:nvSpPr>
          <p:spPr>
            <a:xfrm>
              <a:off x="1408" y="10131"/>
              <a:ext cx="4782" cy="580"/>
            </a:xfrm>
            <a:prstGeom prst="rect">
              <a:avLst/>
            </a:prstGeom>
            <a:noFill/>
          </p:spPr>
          <p:txBody>
            <a:bodyPr wrap="square" rtlCol="0">
              <a:spAutoFit/>
            </a:bodyPr>
            <a:lstStyle/>
            <a:p>
              <a:r>
                <a:rPr lang="zh-CN" altLang="en-US"/>
                <a:t>报废汽车回收数量（万辆）</a:t>
              </a:r>
            </a:p>
          </p:txBody>
        </p:sp>
        <p:sp>
          <p:nvSpPr>
            <p:cNvPr id="98" name="文本框 97"/>
            <p:cNvSpPr txBox="1"/>
            <p:nvPr/>
          </p:nvSpPr>
          <p:spPr>
            <a:xfrm>
              <a:off x="8134" y="10131"/>
              <a:ext cx="3533" cy="580"/>
            </a:xfrm>
            <a:prstGeom prst="rect">
              <a:avLst/>
            </a:prstGeom>
            <a:noFill/>
          </p:spPr>
          <p:txBody>
            <a:bodyPr wrap="square" rtlCol="0">
              <a:spAutoFit/>
            </a:bodyPr>
            <a:lstStyle/>
            <a:p>
              <a:r>
                <a:rPr lang="zh-CN" altLang="en-US"/>
                <a:t>二手车交易量（万辆）</a:t>
              </a:r>
            </a:p>
          </p:txBody>
        </p:sp>
        <p:sp>
          <p:nvSpPr>
            <p:cNvPr id="99" name="文本框 98"/>
            <p:cNvSpPr txBox="1"/>
            <p:nvPr/>
          </p:nvSpPr>
          <p:spPr>
            <a:xfrm>
              <a:off x="13611" y="10131"/>
              <a:ext cx="4061" cy="580"/>
            </a:xfrm>
            <a:prstGeom prst="rect">
              <a:avLst/>
            </a:prstGeom>
            <a:noFill/>
          </p:spPr>
          <p:txBody>
            <a:bodyPr wrap="square" rtlCol="0">
              <a:spAutoFit/>
            </a:bodyPr>
            <a:lstStyle/>
            <a:p>
              <a:r>
                <a:rPr lang="zh-CN" altLang="en-US"/>
                <a:t>废旧家电回收量（万吨）</a:t>
              </a:r>
            </a:p>
          </p:txBody>
        </p:sp>
      </p:grpSp>
      <p:pic>
        <p:nvPicPr>
          <p:cNvPr id="17" name="图片 16"/>
          <p:cNvPicPr>
            <a:picLocks noChangeAspect="1"/>
          </p:cNvPicPr>
          <p:nvPr>
            <p:custDataLst>
              <p:tags r:id="rId1"/>
            </p:custDataLst>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rot="420000">
            <a:off x="1586865" y="3616960"/>
            <a:ext cx="1420495" cy="1208405"/>
          </a:xfrm>
          <a:prstGeom prst="rect">
            <a:avLst/>
          </a:prstGeom>
          <a:solidFill>
            <a:srgbClr val="F7CECC">
              <a:alpha val="0"/>
            </a:srgbClr>
          </a:solidFill>
        </p:spPr>
      </p:pic>
      <p:pic>
        <p:nvPicPr>
          <p:cNvPr id="19" name="图片 18"/>
          <p:cNvPicPr>
            <a:picLocks noChangeAspect="1"/>
          </p:cNvPicPr>
          <p:nvPr>
            <p:custDataLst>
              <p:tags r:id="rId2"/>
            </p:custDataLst>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rot="1320000">
            <a:off x="5435600" y="3441065"/>
            <a:ext cx="1118870" cy="951865"/>
          </a:xfrm>
          <a:prstGeom prst="rect">
            <a:avLst/>
          </a:prstGeom>
          <a:solidFill>
            <a:srgbClr val="F7CECC">
              <a:alpha val="0"/>
            </a:srgbClr>
          </a:solidFill>
        </p:spPr>
      </p:pic>
      <p:pic>
        <p:nvPicPr>
          <p:cNvPr id="23" name="图片 22"/>
          <p:cNvPicPr>
            <a:picLocks noChangeAspect="1"/>
          </p:cNvPicPr>
          <p:nvPr>
            <p:custDataLst>
              <p:tags r:id="rId3"/>
            </p:custDataLst>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rot="1320000">
            <a:off x="9046210" y="3965575"/>
            <a:ext cx="1420495" cy="1208405"/>
          </a:xfrm>
          <a:prstGeom prst="rect">
            <a:avLst/>
          </a:prstGeom>
          <a:solidFill>
            <a:srgbClr val="F7CECC">
              <a:alpha val="0"/>
            </a:srgbClr>
          </a:solidFill>
        </p:spPr>
      </p:pic>
      <p:sp>
        <p:nvSpPr>
          <p:cNvPr id="22" name="文本框 21"/>
          <p:cNvSpPr txBox="1"/>
          <p:nvPr/>
        </p:nvSpPr>
        <p:spPr>
          <a:xfrm>
            <a:off x="6240780" y="3857625"/>
            <a:ext cx="1350645" cy="306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Roboto Regular"/>
                <a:ea typeface="思源黑体 CN Regular" panose="020B0500000000000000" charset="-122"/>
                <a:cs typeface="+mn-ea"/>
              </a:rPr>
              <a:t>增长</a:t>
            </a:r>
            <a:r>
              <a:rPr kumimoji="0" lang="en-US" altLang="zh-CN" sz="1400" b="0" i="0" u="none" strike="noStrike" kern="1200" cap="none" spc="0" normalizeH="0" baseline="0" noProof="0" dirty="0">
                <a:ln>
                  <a:noFill/>
                </a:ln>
                <a:solidFill>
                  <a:srgbClr val="002060"/>
                </a:solidFill>
                <a:effectLst/>
                <a:uLnTx/>
                <a:uFillTx/>
                <a:latin typeface="Roboto Regular"/>
                <a:ea typeface="思源黑体 CN Regular" panose="020B0500000000000000" charset="-122"/>
                <a:cs typeface="+mn-ea"/>
              </a:rPr>
              <a:t>50%</a:t>
            </a:r>
          </a:p>
        </p:txBody>
      </p:sp>
      <p:grpSp>
        <p:nvGrpSpPr>
          <p:cNvPr id="25" name="组合 24"/>
          <p:cNvGrpSpPr/>
          <p:nvPr/>
        </p:nvGrpSpPr>
        <p:grpSpPr>
          <a:xfrm flipH="1">
            <a:off x="488950" y="868045"/>
            <a:ext cx="10607040" cy="776605"/>
            <a:chOff x="3406901" y="2652688"/>
            <a:chExt cx="3291760" cy="776533"/>
          </a:xfrm>
        </p:grpSpPr>
        <p:sp>
          <p:nvSpPr>
            <p:cNvPr id="26" name="矩形: 圆角 46"/>
            <p:cNvSpPr/>
            <p:nvPr/>
          </p:nvSpPr>
          <p:spPr>
            <a:xfrm flipH="1">
              <a:off x="3487106" y="2652688"/>
              <a:ext cx="3211555" cy="776533"/>
            </a:xfrm>
            <a:prstGeom prst="roundRect">
              <a:avLst>
                <a:gd name="adj" fmla="val 15121"/>
              </a:avLst>
            </a:prstGeom>
            <a:solidFill>
              <a:sysClr val="window" lastClr="FFFFFF"/>
            </a:solidFill>
            <a:ln>
              <a:noFill/>
            </a:ln>
            <a:effectLst>
              <a:outerShdw blurRad="254000" dist="254000" dir="8100000" sx="92000" sy="92000" algn="tr" rotWithShape="0">
                <a:srgbClr val="0574D9">
                  <a:alpha val="16000"/>
                </a:srgbClr>
              </a:outerShdw>
            </a:effectLst>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endParaRPr>
            </a:p>
          </p:txBody>
        </p:sp>
        <p:cxnSp>
          <p:nvCxnSpPr>
            <p:cNvPr id="48" name="直接连接符 47"/>
            <p:cNvCxnSpPr/>
            <p:nvPr/>
          </p:nvCxnSpPr>
          <p:spPr>
            <a:xfrm flipH="1">
              <a:off x="3406901" y="2775713"/>
              <a:ext cx="0" cy="530263"/>
            </a:xfrm>
            <a:prstGeom prst="line">
              <a:avLst/>
            </a:prstGeom>
            <a:ln w="25400" cap="rnd">
              <a:solidFill>
                <a:srgbClr val="0597FF">
                  <a:lumMod val="60000"/>
                  <a:lumOff val="40000"/>
                </a:srgbClr>
              </a:solidFill>
            </a:ln>
          </p:spPr>
          <p:style>
            <a:lnRef idx="1">
              <a:srgbClr val="0574D9"/>
            </a:lnRef>
            <a:fillRef idx="0">
              <a:srgbClr val="0574D9"/>
            </a:fillRef>
            <a:effectRef idx="0">
              <a:srgbClr val="0574D9"/>
            </a:effectRef>
            <a:fontRef idx="minor">
              <a:sysClr val="windowText" lastClr="000000"/>
            </a:fontRef>
          </p:style>
        </p:cxnSp>
      </p:grpSp>
      <p:sp>
        <p:nvSpPr>
          <p:cNvPr id="50" name="文本框 49"/>
          <p:cNvSpPr txBox="1"/>
          <p:nvPr/>
        </p:nvSpPr>
        <p:spPr>
          <a:xfrm>
            <a:off x="1446530" y="1124585"/>
            <a:ext cx="9333230" cy="3683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Arial" panose="020B0604020202020204"/>
                <a:ea typeface="微软雅黑" panose="020B0503020204020204" charset="-122"/>
                <a:cs typeface="+mn-ea"/>
              </a:rPr>
              <a:t>我市工业门类齐全，41个工业大类我们有32个，能为全国、全省提供产业配套和产品供给</a:t>
            </a:r>
          </a:p>
        </p:txBody>
      </p:sp>
      <p:grpSp>
        <p:nvGrpSpPr>
          <p:cNvPr id="29" name="组合 28"/>
          <p:cNvGrpSpPr/>
          <p:nvPr/>
        </p:nvGrpSpPr>
        <p:grpSpPr>
          <a:xfrm flipH="1">
            <a:off x="488950" y="1893570"/>
            <a:ext cx="10625455" cy="776605"/>
            <a:chOff x="3403591" y="3821685"/>
            <a:chExt cx="3289309" cy="776312"/>
          </a:xfrm>
        </p:grpSpPr>
        <p:sp>
          <p:nvSpPr>
            <p:cNvPr id="54" name="矩形: 圆角 53"/>
            <p:cNvSpPr/>
            <p:nvPr/>
          </p:nvSpPr>
          <p:spPr>
            <a:xfrm flipH="1">
              <a:off x="3403591" y="3821685"/>
              <a:ext cx="3289309" cy="776312"/>
            </a:xfrm>
            <a:prstGeom prst="roundRect">
              <a:avLst>
                <a:gd name="adj" fmla="val 15121"/>
              </a:avLst>
            </a:prstGeom>
            <a:solidFill>
              <a:sysClr val="window" lastClr="FFFFFF"/>
            </a:solidFill>
            <a:ln>
              <a:noFill/>
            </a:ln>
            <a:effectLst>
              <a:outerShdw blurRad="254000" dist="254000" dir="8100000" sx="92000" sy="92000" algn="tr" rotWithShape="0">
                <a:srgbClr val="0574D9">
                  <a:alpha val="16000"/>
                </a:srgbClr>
              </a:outerShdw>
            </a:effectLst>
          </p:spPr>
          <p:style>
            <a:lnRef idx="2">
              <a:srgbClr val="0574D9">
                <a:shade val="50000"/>
              </a:srgbClr>
            </a:lnRef>
            <a:fillRef idx="1">
              <a:srgbClr val="0574D9"/>
            </a:fillRef>
            <a:effectRef idx="0">
              <a:srgbClr val="0574D9"/>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endParaRPr>
            </a:p>
          </p:txBody>
        </p:sp>
        <p:cxnSp>
          <p:nvCxnSpPr>
            <p:cNvPr id="55" name="直接连接符 54"/>
            <p:cNvCxnSpPr/>
            <p:nvPr/>
          </p:nvCxnSpPr>
          <p:spPr>
            <a:xfrm flipH="1">
              <a:off x="3406901" y="3944710"/>
              <a:ext cx="0" cy="530263"/>
            </a:xfrm>
            <a:prstGeom prst="line">
              <a:avLst/>
            </a:prstGeom>
            <a:ln w="25400" cap="rnd">
              <a:solidFill>
                <a:srgbClr val="0597FF">
                  <a:lumMod val="60000"/>
                  <a:lumOff val="40000"/>
                </a:srgbClr>
              </a:solidFill>
            </a:ln>
          </p:spPr>
          <p:style>
            <a:lnRef idx="1">
              <a:srgbClr val="0574D9"/>
            </a:lnRef>
            <a:fillRef idx="0">
              <a:srgbClr val="0574D9"/>
            </a:fillRef>
            <a:effectRef idx="0">
              <a:srgbClr val="0574D9"/>
            </a:effectRef>
            <a:fontRef idx="minor">
              <a:sysClr val="windowText" lastClr="000000"/>
            </a:fontRef>
          </p:style>
        </p:cxnSp>
      </p:grpSp>
      <p:sp>
        <p:nvSpPr>
          <p:cNvPr id="30" name="文本框 29"/>
          <p:cNvSpPr txBox="1"/>
          <p:nvPr/>
        </p:nvSpPr>
        <p:spPr>
          <a:xfrm>
            <a:off x="1518285" y="2092960"/>
            <a:ext cx="9333230" cy="3683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effectLst/>
                <a:uLnTx/>
                <a:uFillTx/>
                <a:latin typeface="Arial" panose="020B0604020202020204"/>
                <a:ea typeface="微软雅黑" panose="020B0503020204020204" charset="-122"/>
                <a:cs typeface="+mn-ea"/>
              </a:rPr>
              <a:t>纺织、农副产品加工、化工、钢管等劳动密集型产业，设备更新需求大</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086225"/>
            <a:ext cx="11520170" cy="55880"/>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HarmonyOS Sans SC"/>
              <a:ea typeface="HarmonyOS Sans SC"/>
              <a:cs typeface="微软雅黑" panose="020B0503020204020204" charset="-122"/>
            </a:endParaRPr>
          </a:p>
        </p:txBody>
      </p:sp>
      <p:sp>
        <p:nvSpPr>
          <p:cNvPr id="5" name="椭圆 4"/>
          <p:cNvSpPr/>
          <p:nvPr/>
        </p:nvSpPr>
        <p:spPr>
          <a:xfrm>
            <a:off x="2606040" y="4056380"/>
            <a:ext cx="151765" cy="151765"/>
          </a:xfrm>
          <a:prstGeom prst="ellipse">
            <a:avLst/>
          </a:prstGeom>
          <a:gradFill flip="none" rotWithShape="1">
            <a:gsLst>
              <a:gs pos="50000">
                <a:schemeClr val="accent4"/>
              </a:gs>
              <a:gs pos="0">
                <a:schemeClr val="accent4">
                  <a:lumMod val="25000"/>
                  <a:lumOff val="75000"/>
                </a:schemeClr>
              </a:gs>
              <a:gs pos="100000">
                <a:schemeClr val="accent4">
                  <a:lumMod val="85000"/>
                </a:schemeClr>
              </a:gs>
            </a:gsLst>
            <a:lin ang="5400000" scaled="1"/>
          </a:gradFill>
          <a:ln w="25400" cap="flat" cmpd="sng" algn="ctr">
            <a:solidFill>
              <a:srgbClr val="FFFFFF"/>
            </a:solidFill>
            <a:prstDash val="solid"/>
            <a:miter lim="800000"/>
          </a:ln>
          <a:effectLst>
            <a:outerShdw blurRad="152400" dist="38100" dir="5400000" algn="tl" rotWithShape="0">
              <a:srgbClr val="23ADFF">
                <a:lumMod val="50000"/>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HarmonyOS Sans SC"/>
              <a:ea typeface="HarmonyOS Sans SC"/>
              <a:cs typeface="微软雅黑" panose="020B0503020204020204" charset="-122"/>
            </a:endParaRPr>
          </a:p>
        </p:txBody>
      </p:sp>
      <p:sp>
        <p:nvSpPr>
          <p:cNvPr id="6" name="直角三角形 5"/>
          <p:cNvSpPr/>
          <p:nvPr/>
        </p:nvSpPr>
        <p:spPr>
          <a:xfrm>
            <a:off x="11520170" y="3956685"/>
            <a:ext cx="379730" cy="185420"/>
          </a:xfrm>
          <a:prstGeom prst="rtTriangle">
            <a:avLst/>
          </a:prstGeom>
          <a:gradFill>
            <a:gsLst>
              <a:gs pos="50000">
                <a:schemeClr val="accent4"/>
              </a:gs>
              <a:gs pos="0">
                <a:schemeClr val="accent4">
                  <a:lumMod val="25000"/>
                  <a:lumOff val="75000"/>
                </a:schemeClr>
              </a:gs>
              <a:gs pos="100000">
                <a:schemeClr val="accent4">
                  <a:lumMod val="85000"/>
                </a:schemeClr>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HarmonyOS Sans SC"/>
              <a:ea typeface="HarmonyOS Sans SC"/>
              <a:cs typeface="微软雅黑" panose="020B0503020204020204" charset="-122"/>
            </a:endParaRPr>
          </a:p>
        </p:txBody>
      </p:sp>
      <p:sp>
        <p:nvSpPr>
          <p:cNvPr id="7" name="椭圆 6"/>
          <p:cNvSpPr/>
          <p:nvPr/>
        </p:nvSpPr>
        <p:spPr>
          <a:xfrm>
            <a:off x="6033770" y="4056380"/>
            <a:ext cx="151765" cy="151765"/>
          </a:xfrm>
          <a:prstGeom prst="ellipse">
            <a:avLst/>
          </a:prstGeom>
          <a:gradFill flip="none" rotWithShape="1">
            <a:gsLst>
              <a:gs pos="50000">
                <a:schemeClr val="accent4"/>
              </a:gs>
              <a:gs pos="0">
                <a:schemeClr val="accent4">
                  <a:lumMod val="25000"/>
                  <a:lumOff val="75000"/>
                </a:schemeClr>
              </a:gs>
              <a:gs pos="100000">
                <a:schemeClr val="accent4">
                  <a:lumMod val="85000"/>
                </a:schemeClr>
              </a:gs>
            </a:gsLst>
            <a:lin ang="5400000" scaled="1"/>
          </a:gradFill>
          <a:ln w="25400" cap="flat" cmpd="sng" algn="ctr">
            <a:solidFill>
              <a:srgbClr val="FFFFFF"/>
            </a:solidFill>
            <a:prstDash val="solid"/>
            <a:miter lim="800000"/>
          </a:ln>
          <a:effectLst>
            <a:outerShdw blurRad="152400" dist="38100" dir="5400000" algn="tl" rotWithShape="0">
              <a:srgbClr val="23ADFF">
                <a:lumMod val="50000"/>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HarmonyOS Sans SC"/>
              <a:ea typeface="HarmonyOS Sans SC"/>
              <a:cs typeface="微软雅黑" panose="020B0503020204020204" charset="-122"/>
            </a:endParaRPr>
          </a:p>
        </p:txBody>
      </p:sp>
      <p:sp>
        <p:nvSpPr>
          <p:cNvPr id="9" name="椭圆 8"/>
          <p:cNvSpPr/>
          <p:nvPr/>
        </p:nvSpPr>
        <p:spPr>
          <a:xfrm>
            <a:off x="9591040" y="4056380"/>
            <a:ext cx="151765" cy="151765"/>
          </a:xfrm>
          <a:prstGeom prst="ellipse">
            <a:avLst/>
          </a:prstGeom>
          <a:gradFill flip="none" rotWithShape="1">
            <a:gsLst>
              <a:gs pos="50000">
                <a:schemeClr val="accent4"/>
              </a:gs>
              <a:gs pos="0">
                <a:schemeClr val="accent4">
                  <a:lumMod val="25000"/>
                  <a:lumOff val="75000"/>
                </a:schemeClr>
              </a:gs>
              <a:gs pos="100000">
                <a:schemeClr val="accent4">
                  <a:lumMod val="85000"/>
                </a:schemeClr>
              </a:gs>
            </a:gsLst>
            <a:lin ang="5400000" scaled="1"/>
          </a:gradFill>
          <a:ln w="25400" cap="flat" cmpd="sng" algn="ctr">
            <a:solidFill>
              <a:srgbClr val="FFFFFF"/>
            </a:solidFill>
            <a:prstDash val="solid"/>
            <a:miter lim="800000"/>
          </a:ln>
          <a:effectLst>
            <a:outerShdw blurRad="152400" dist="38100" dir="5400000" algn="tl" rotWithShape="0">
              <a:srgbClr val="23ADFF">
                <a:lumMod val="50000"/>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HarmonyOS Sans SC"/>
              <a:ea typeface="HarmonyOS Sans SC"/>
              <a:cs typeface="微软雅黑" panose="020B0503020204020204" charset="-122"/>
            </a:endParaRPr>
          </a:p>
        </p:txBody>
      </p:sp>
      <p:sp>
        <p:nvSpPr>
          <p:cNvPr id="8" name="文本框 7"/>
          <p:cNvSpPr txBox="1"/>
          <p:nvPr/>
        </p:nvSpPr>
        <p:spPr>
          <a:xfrm>
            <a:off x="835660" y="4509770"/>
            <a:ext cx="4064000" cy="922020"/>
          </a:xfrm>
          <a:prstGeom prst="rect">
            <a:avLst/>
          </a:prstGeom>
          <a:noFill/>
        </p:spPr>
        <p:txBody>
          <a:bodyPr wrap="square" rtlCol="0">
            <a:spAutoFit/>
          </a:bodyPr>
          <a:lstStyle/>
          <a:p>
            <a:r>
              <a:rPr lang="zh-CN" altLang="en-US">
                <a:solidFill>
                  <a:srgbClr val="002060"/>
                </a:solidFill>
                <a:sym typeface="微软雅黑" panose="020B0503020204020204" charset="-122"/>
              </a:rPr>
              <a:t>改革开放初期</a:t>
            </a:r>
          </a:p>
          <a:p>
            <a:r>
              <a:rPr lang="zh-CN" altLang="en-US">
                <a:solidFill>
                  <a:srgbClr val="002060"/>
                </a:solidFill>
                <a:sym typeface="微软雅黑" panose="020B0503020204020204" charset="-122"/>
              </a:rPr>
              <a:t>大规模引进西方设备</a:t>
            </a:r>
          </a:p>
          <a:p>
            <a:r>
              <a:rPr lang="zh-CN" altLang="en-US">
                <a:solidFill>
                  <a:srgbClr val="002060"/>
                </a:solidFill>
                <a:sym typeface="微软雅黑" panose="020B0503020204020204" charset="-122"/>
              </a:rPr>
              <a:t>使得工业水平一路突飞猛进</a:t>
            </a:r>
          </a:p>
        </p:txBody>
      </p:sp>
      <p:sp>
        <p:nvSpPr>
          <p:cNvPr id="10" name="文本框 9"/>
          <p:cNvSpPr txBox="1"/>
          <p:nvPr/>
        </p:nvSpPr>
        <p:spPr>
          <a:xfrm>
            <a:off x="4467860" y="4519930"/>
            <a:ext cx="3523615" cy="922020"/>
          </a:xfrm>
          <a:prstGeom prst="rect">
            <a:avLst/>
          </a:prstGeom>
          <a:noFill/>
        </p:spPr>
        <p:txBody>
          <a:bodyPr wrap="square" rtlCol="0">
            <a:spAutoFit/>
          </a:bodyPr>
          <a:lstStyle/>
          <a:p>
            <a:r>
              <a:rPr lang="zh-CN" altLang="en-US">
                <a:solidFill>
                  <a:srgbClr val="002060"/>
                </a:solidFill>
                <a:sym typeface="微软雅黑" panose="020B0503020204020204" charset="-122"/>
              </a:rPr>
              <a:t>2001年</a:t>
            </a:r>
          </a:p>
          <a:p>
            <a:r>
              <a:rPr lang="zh-CN" altLang="en-US">
                <a:solidFill>
                  <a:srgbClr val="002060"/>
                </a:solidFill>
                <a:sym typeface="微软雅黑" panose="020B0503020204020204" charset="-122"/>
              </a:rPr>
              <a:t>中国加入世界贸易组织后</a:t>
            </a:r>
          </a:p>
          <a:p>
            <a:r>
              <a:rPr lang="zh-CN" altLang="en-US">
                <a:solidFill>
                  <a:srgbClr val="002060"/>
                </a:solidFill>
                <a:sym typeface="微软雅黑" panose="020B0503020204020204" charset="-122"/>
              </a:rPr>
              <a:t>轻重工业设备实现升级换新</a:t>
            </a:r>
          </a:p>
        </p:txBody>
      </p:sp>
      <p:sp>
        <p:nvSpPr>
          <p:cNvPr id="14" name="文本框 13"/>
          <p:cNvSpPr txBox="1"/>
          <p:nvPr/>
        </p:nvSpPr>
        <p:spPr>
          <a:xfrm>
            <a:off x="8357235" y="4493260"/>
            <a:ext cx="3542665" cy="922020"/>
          </a:xfrm>
          <a:prstGeom prst="rect">
            <a:avLst/>
          </a:prstGeom>
          <a:noFill/>
        </p:spPr>
        <p:txBody>
          <a:bodyPr wrap="square" rtlCol="0">
            <a:spAutoFit/>
          </a:bodyPr>
          <a:lstStyle/>
          <a:p>
            <a:r>
              <a:rPr lang="zh-CN" altLang="en-US">
                <a:solidFill>
                  <a:srgbClr val="002060"/>
                </a:solidFill>
                <a:sym typeface="微软雅黑" panose="020B0503020204020204" charset="-122"/>
              </a:rPr>
              <a:t>2016年开始</a:t>
            </a:r>
          </a:p>
          <a:p>
            <a:r>
              <a:rPr lang="zh-CN" altLang="en-US">
                <a:solidFill>
                  <a:srgbClr val="002060"/>
                </a:solidFill>
                <a:sym typeface="微软雅黑" panose="020B0503020204020204" charset="-122"/>
              </a:rPr>
              <a:t>国内企业的设备更新逐渐转向了国产高精尖设备</a:t>
            </a:r>
          </a:p>
        </p:txBody>
      </p:sp>
      <p:pic>
        <p:nvPicPr>
          <p:cNvPr id="15" name="图片 14"/>
          <p:cNvPicPr>
            <a:picLocks noChangeAspect="1"/>
          </p:cNvPicPr>
          <p:nvPr/>
        </p:nvPicPr>
        <p:blipFill>
          <a:blip r:embed="rId2"/>
          <a:stretch>
            <a:fillRect/>
          </a:stretch>
        </p:blipFill>
        <p:spPr>
          <a:xfrm>
            <a:off x="826770" y="1781175"/>
            <a:ext cx="3034665" cy="2026285"/>
          </a:xfrm>
          <a:prstGeom prst="rect">
            <a:avLst/>
          </a:prstGeom>
        </p:spPr>
      </p:pic>
      <p:pic>
        <p:nvPicPr>
          <p:cNvPr id="100" name="图片 99"/>
          <p:cNvPicPr/>
          <p:nvPr/>
        </p:nvPicPr>
        <p:blipFill>
          <a:blip r:embed="rId3"/>
          <a:stretch>
            <a:fillRect/>
          </a:stretch>
        </p:blipFill>
        <p:spPr>
          <a:xfrm>
            <a:off x="4226560" y="1836420"/>
            <a:ext cx="3673475" cy="1971040"/>
          </a:xfrm>
          <a:prstGeom prst="rect">
            <a:avLst/>
          </a:prstGeom>
          <a:noFill/>
          <a:ln w="9525">
            <a:noFill/>
          </a:ln>
        </p:spPr>
      </p:pic>
      <p:pic>
        <p:nvPicPr>
          <p:cNvPr id="16" name="图片 15"/>
          <p:cNvPicPr>
            <a:picLocks noChangeAspect="1"/>
          </p:cNvPicPr>
          <p:nvPr/>
        </p:nvPicPr>
        <p:blipFill>
          <a:blip r:embed="rId4"/>
          <a:stretch>
            <a:fillRect/>
          </a:stretch>
        </p:blipFill>
        <p:spPr>
          <a:xfrm>
            <a:off x="8357235" y="1837055"/>
            <a:ext cx="3397250" cy="1969770"/>
          </a:xfrm>
          <a:prstGeom prst="rect">
            <a:avLst/>
          </a:prstGeom>
        </p:spPr>
      </p:pic>
      <p:sp>
        <p:nvSpPr>
          <p:cNvPr id="2" name="文本框 1"/>
          <p:cNvSpPr txBox="1"/>
          <p:nvPr/>
        </p:nvSpPr>
        <p:spPr>
          <a:xfrm>
            <a:off x="748030" y="1104900"/>
            <a:ext cx="2799715" cy="460375"/>
          </a:xfrm>
          <a:prstGeom prst="rect">
            <a:avLst/>
          </a:prstGeom>
          <a:noFill/>
        </p:spPr>
        <p:txBody>
          <a:bodyPr wrap="square" rtlCol="0">
            <a:spAutoFit/>
          </a:bodyPr>
          <a:lstStyle/>
          <a:p>
            <a:r>
              <a:rPr lang="zh-CN" altLang="en-US" sz="2400">
                <a:latin typeface="思源宋体 CN Heavy" panose="02020900000000000000" pitchFamily="18" charset="-122"/>
                <a:ea typeface="思源宋体 CN Heavy" panose="02020900000000000000" pitchFamily="18" charset="-122"/>
              </a:rPr>
              <a:t>（二）预期效果</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FkYjVkMTc5YzdkNWFhZmVkZjAzMzNlNjA0MTZkMTQifQ=="/>
  <p:tag name="RESOURCE_RECORD_KEY" val="{&quot;13&quot;:[4695716,20481688,4563121,20362234],&quot;29&quot;:[20405967,2040596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389.76283464566933,&quot;left&quot;:54.75,&quot;top&quot;:57.53141732283465,&quot;width&quot;:850.5001574803149}"/>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111.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288.28070866141735,&quot;left&quot;:123.19905511811024,&quot;top&quot;:140.89244094488188,&quot;width&quot;:300.9481102362205}"/>
</p:tagLst>
</file>

<file path=ppt/tags/tag115.xml><?xml version="1.0" encoding="utf-8"?>
<p:tagLst xmlns:a="http://schemas.openxmlformats.org/drawingml/2006/main" xmlns:r="http://schemas.openxmlformats.org/officeDocument/2006/relationships" xmlns:p="http://schemas.openxmlformats.org/presentationml/2006/main">
  <p:tag name="KSO_WM_DIAGRAM_VIRTUALLY_FRAME" val="{&quot;height&quot;:288.28070866141735,&quot;left&quot;:123.19905511811024,&quot;top&quot;:140.89244094488188,&quot;width&quot;:300.9481102362205}"/>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288.28070866141735,&quot;left&quot;:123.19905511811024,&quot;top&quot;:140.89244094488188,&quot;width&quot;:300.9481102362205}"/>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18.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19.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4.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5.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6.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7.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8.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1.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2.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3.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4.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5.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6.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7.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8.xml><?xml version="1.0" encoding="utf-8"?>
<p:tagLst xmlns:a="http://schemas.openxmlformats.org/drawingml/2006/main" xmlns:r="http://schemas.openxmlformats.org/officeDocument/2006/relationships" xmlns:p="http://schemas.openxmlformats.org/presentationml/2006/main">
  <p:tag name="KSO_WM_DIAGRAM_VIRTUALLY_FRAME" val="{&quot;height&quot;:359.05,&quot;left&quot;:116.6,&quot;top&quot;:145.3,&quot;width&quot;:785.05}"/>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4.xml><?xml version="1.0" encoding="utf-8"?>
<p:tagLst xmlns:a="http://schemas.openxmlformats.org/drawingml/2006/main" xmlns:r="http://schemas.openxmlformats.org/officeDocument/2006/relationships" xmlns:p="http://schemas.openxmlformats.org/presentationml/2006/main">
  <p:tag name="TABLE_ENDDRAG_ORIGIN_RECT" val="900*190"/>
  <p:tag name="TABLE_ENDDRAG_RECT" val="33*343*900*190"/>
  <p:tag name="KSO_WM_BEAUTIFY_FLAG" val=""/>
  <p:tag name="TABLE_EMPHASIZE_ROW" val="1"/>
  <p:tag name="TABLE_EMPHASIZE_ID" val="1"/>
  <p:tag name="KSO_WM_UNIT_TABLE_BEAUTIFY" val="smartTable{3a3c097e-ed51-4416-acdf-be3cd1877b1d}"/>
</p:tagLst>
</file>

<file path=ppt/tags/tag155.xml><?xml version="1.0" encoding="utf-8"?>
<p:tagLst xmlns:a="http://schemas.openxmlformats.org/drawingml/2006/main" xmlns:r="http://schemas.openxmlformats.org/officeDocument/2006/relationships" xmlns:p="http://schemas.openxmlformats.org/presentationml/2006/main">
  <p:tag name="TABLE_EMPHASIZE_UUID" val="smartTable{3a3c097e-ed51-4416-acdf-be3cd1877b1d}"/>
  <p:tag name="TABLE_EMPHASIZE_TYPE" val="horizontal"/>
  <p:tag name="TABLE_ENDDRAG_ORIGIN_RECT" val="928*59"/>
  <p:tag name="TABLE_ENDDRAG_RECT" val="13*274*928*59"/>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378.35,&quot;left&quot;:71.75,&quot;top&quot;:112.4,&quot;width&quot;:815.4}"/>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1_1"/>
  <p:tag name="KSO_WM_UNIT_ID" val="diagram20169850_4*l_h_i*1_1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5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2_1"/>
  <p:tag name="KSO_WM_UNIT_ID" val="diagram20169850_4*l_h_i*1_2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4_1"/>
  <p:tag name="KSO_WM_UNIT_ID" val="diagram20169850_4*l_h_i*1_4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4_2"/>
  <p:tag name="KSO_WM_UNIT_ID" val="diagram20169850_4*l_h_i*1_4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4_3"/>
  <p:tag name="KSO_WM_UNIT_ID" val="diagram20169850_4*l_h_i*1_4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4_4"/>
  <p:tag name="KSO_WM_UNIT_ID" val="diagram20169850_4*l_h_i*1_4_4"/>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1_2"/>
  <p:tag name="KSO_WM_UNIT_ID" val="diagram20169850_4*l_h_i*1_1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1_3"/>
  <p:tag name="KSO_WM_UNIT_ID" val="diagram20169850_4*l_h_i*1_1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1_4"/>
  <p:tag name="KSO_WM_UNIT_ID" val="diagram20169850_4*l_h_i*1_1_4"/>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2_4"/>
  <p:tag name="KSO_WM_UNIT_ID" val="diagram20169850_4*l_h_i*1_2_4"/>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2_2"/>
  <p:tag name="KSO_WM_UNIT_ID" val="diagram20169850_4*l_h_i*1_2_2"/>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2_3"/>
  <p:tag name="KSO_WM_UNIT_ID" val="diagram20169850_4*l_h_i*1_2_3"/>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3_1"/>
  <p:tag name="KSO_WM_UNIT_ID" val="diagram20169850_4*l_h_i*1_3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3_2"/>
  <p:tag name="KSO_WM_UNIT_ID" val="diagram20169850_4*l_h_i*1_3_2"/>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7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3_3"/>
  <p:tag name="KSO_WM_UNIT_ID" val="diagram20169850_4*l_h_i*1_3_3"/>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7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3_4"/>
  <p:tag name="KSO_WM_UNIT_ID" val="diagram20169850_4*l_h_i*1_3_4"/>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7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50"/>
  <p:tag name="KSO_WM_UNIT_TYPE" val="l_h_i"/>
  <p:tag name="KSO_WM_UNIT_INDEX" val="1_3_5"/>
  <p:tag name="KSO_WM_UNIT_ID" val="diagram20169850_4*l_h_i*1_3_5"/>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DIAGRAM_VIRTUALLY_FRAME" val="{&quot;height&quot;:378.35,&quot;left&quot;:71.75,&quot;top&quot;:112.4,&quot;width&quot;:815.4}"/>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i*1_1_3"/>
  <p:tag name="KSO_WM_TEMPLATE_CATEGORY" val="diagram"/>
  <p:tag name="KSO_WM_TEMPLATE_INDEX" val="20231084"/>
  <p:tag name="KSO_WM_UNIT_LAYERLEVEL" val="1_1_1"/>
  <p:tag name="KSO_WM_TAG_VERSION" val="3.0"/>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228.12512858192503,&quot;left&quot;:32.92343868281605,&quot;top&quot;:166.25000000000006,&quot;width&quot;:868.153122634368}"/>
  <p:tag name="KSO_WM_DIAGRAM_COLOR_MATCH_VALUE" val="{&quot;shape&quot;:{&quot;fill&quot;:{&quot;type&quot;:0},&quot;glow&quot;:{&quot;colorType&quot;:0},&quot;line&quot;:{&quot;gradient&quot;:[{&quot;brightness&quot;:0.8999999761581421,&quot;colorType&quot;:1,&quot;foreColorIndex&quot;:5,&quot;pos&quot;:1,&quot;transparency&quot;:0},{&quot;brightness&quot;:0.8999999761581421,&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174.55,&quot;left&quot;:428.9500106332862,&quot;top&quot;:221.45,&quot;width&quot;:461.5499067231982}"/>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53.95,&quot;left&quot;:340.25,&quot;top&quot;:174.35,&quot;width&quot;:548.8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191.55,&quot;left&quot;:338.9,&quot;top&quot;:322.25,&quot;width&quot;:581.7}"/>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04.5,&quot;left&quot;:54.75,&quot;top&quot;:222.85,&quot;width&quot;:862.9}"/>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04.5,&quot;left&quot;:54.75,&quot;top&quot;:222.85,&quot;width&quot;:862.9}"/>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04.5,&quot;left&quot;:54.75,&quot;top&quot;:222.85,&quot;width&quot;:862.9}"/>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37.7382677165354,&quot;left&quot;:64,&quot;top&quot;:152.02346456692914,&quot;width&quot;:815.0176377952755}"/>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622.3,&quot;left&quot;:54.75,&quot;top&quot;:141.35,&quot;width&quot;:905.25}"/>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53.95,&quot;left&quot;:340.25,&quot;top&quot;:174.35,&quot;width&quot;:548.85}"/>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271.89637795275587,&quot;left&quot;:47.773228346456655,&quot;top&quot;:169.69149606299203,&quot;width&quot;:880.2266929133857}"/>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271.89637795275587,&quot;left&quot;:47.773228346456655,&quot;top&quot;:169.69149606299203,&quot;width&quot;:880.2266929133857}"/>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271.89637795275587,&quot;left&quot;:47.773228346456655,&quot;top&quot;:169.69149606299203,&quot;width&quot;:880.2266929133857}"/>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271.89637795275587,&quot;left&quot;:47.773228346456655,&quot;top&quot;:169.69149606299203,&quot;width&quot;:880.2266929133857}"/>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622.3,&quot;left&quot;:54.75,&quot;top&quot;:141.35,&quot;width&quot;:905.25}"/>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622.3,&quot;left&quot;:54.75,&quot;top&quot;:141.35,&quot;width&quot;:905.25}"/>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622.3,&quot;left&quot;:54.75,&quot;top&quot;:141.35,&quot;width&quot;:905.25}"/>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382.05,&quot;left&quot;:340.25,&quot;top&quot;:146.25,&quot;width&quot;:55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UNIT_TABLE_BEAUTIFY" val="smartTable{33bd3c3b-6f66-4c89-b4c6-3c6272693877}"/>
  <p:tag name="TABLE_ENDDRAG_ORIGIN_RECT" val="745*395"/>
  <p:tag name="TABLE_ENDDRAG_RECT" val="32*62*745*395"/>
  <p:tag name="TABLE_EMPHASIZE_COLOR" val="4874862"/>
  <p:tag name="TABLE_SKINIDX" val="0"/>
  <p:tag name="TABLE_COLORIDX" val="9"/>
  <p:tag name="TABLE_COLOR_RGB" val="0x000000*0xFFFFFF*0x212121*0xFFFFFF*0x4A626E*0xA4B9B0*0xD6E6E6*0xF8E8CF*0xEEB991*0xB26C53"/>
  <p:tag name="KSO_WM_BEAUTIFY_FLAG" val=""/>
  <p:tag name="TABLE_EMPHASIZE_COL" val="3"/>
  <p:tag name="TABLE_EMPHASIZE_COL_ID" val="6"/>
</p:tagLst>
</file>

<file path=ppt/tags/tag82.xml><?xml version="1.0" encoding="utf-8"?>
<p:tagLst xmlns:a="http://schemas.openxmlformats.org/drawingml/2006/main" xmlns:r="http://schemas.openxmlformats.org/officeDocument/2006/relationships" xmlns:p="http://schemas.openxmlformats.org/presentationml/2006/main">
  <p:tag name="TABLE_EMPHASIZE_UUID" val="smartTable{33bd3c3b-6f66-4c89-b4c6-3c6272693877}"/>
  <p:tag name="TABLE_EMPHASIZE_TYPE" val="vertical"/>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378.5974015748031,&quot;left&quot;:53.85,&quot;top&quot;:118.70826771653545,&quot;width&quot;:853.3238582677164}"/>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410.7255905511811,&quot;left&quot;:61.749949282769286,&quot;top&quot;:216.8,&quot;width&quot;:898.1786312066652}"/>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485.62559055118106,&quot;left&quot;:-124.5,&quot;top&quot;:141.9,&quot;width&quot;:1084.4285804894346}"/>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410.7255905511811,&quot;left&quot;:61.749949282769286,&quot;top&quot;:216.8,&quot;width&quot;:898.1786312066652}"/>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410.7255905511811,&quot;left&quot;:61.749949282769286,&quot;top&quot;:216.8,&quot;width&quot;:898.1786312066652}"/>
</p:tagLst>
</file>

<file path=ppt/theme/theme1.xml><?xml version="1.0" encoding="utf-8"?>
<a:theme xmlns:a="http://schemas.openxmlformats.org/drawingml/2006/main" name="1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Heavy"/>
        <a:ea typeface="思源黑体 CN Heavy"/>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1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Heavy"/>
        <a:ea typeface="思源黑体 CN Heavy"/>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1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Heavy"/>
        <a:ea typeface="思源黑体 CN Heavy"/>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党政">
      <a:dk1>
        <a:sysClr val="windowText" lastClr="000000"/>
      </a:dk1>
      <a:lt1>
        <a:sysClr val="window" lastClr="FFFFFF"/>
      </a:lt1>
      <a:dk2>
        <a:srgbClr val="44546A"/>
      </a:dk2>
      <a:lt2>
        <a:srgbClr val="E7E6E6"/>
      </a:lt2>
      <a:accent1>
        <a:srgbClr val="FE391F"/>
      </a:accent1>
      <a:accent2>
        <a:srgbClr val="FAD77E"/>
      </a:accent2>
      <a:accent3>
        <a:srgbClr val="D8D8D8"/>
      </a:accent3>
      <a:accent4>
        <a:srgbClr val="BFBFBF"/>
      </a:accent4>
      <a:accent5>
        <a:srgbClr val="A5A5A5"/>
      </a:accent5>
      <a:accent6>
        <a:srgbClr val="7F7F7F"/>
      </a:accent6>
      <a:hlink>
        <a:srgbClr val="0563C1"/>
      </a:hlink>
      <a:folHlink>
        <a:srgbClr val="954F72"/>
      </a:folHlink>
    </a:clrScheme>
    <a:fontScheme name="党政灵感手册">
      <a:majorFont>
        <a:latin typeface="思源宋体 CN Heavy"/>
        <a:ea typeface="思源宋体 CN Heavy"/>
        <a:cs typeface=""/>
      </a:majorFont>
      <a:minorFont>
        <a:latin typeface="Roboto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1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Heavy"/>
        <a:ea typeface="思源黑体 CN Heavy"/>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党政-1">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党政-1">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党政-1">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党政-1">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多彩-03">
    <a:dk1>
      <a:srgbClr val="000000"/>
    </a:dk1>
    <a:lt1>
      <a:srgbClr val="FFFFFF"/>
    </a:lt1>
    <a:dk2>
      <a:srgbClr val="000000"/>
    </a:dk2>
    <a:lt2>
      <a:srgbClr val="FEFFFF"/>
    </a:lt2>
    <a:accent1>
      <a:srgbClr val="6EC62E"/>
    </a:accent1>
    <a:accent2>
      <a:srgbClr val="FC9D3D"/>
    </a:accent2>
    <a:accent3>
      <a:srgbClr val="FC7299"/>
    </a:accent3>
    <a:accent4>
      <a:srgbClr val="4E81FF"/>
    </a:accent4>
    <a:accent5>
      <a:srgbClr val="FA5F5F"/>
    </a:accent5>
    <a:accent6>
      <a:srgbClr val="AC6DFF"/>
    </a:accent6>
    <a:hlink>
      <a:srgbClr val="304FFE"/>
    </a:hlink>
    <a:folHlink>
      <a:srgbClr val="00A3F4"/>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多彩-12">
    <a:dk1>
      <a:srgbClr val="000000"/>
    </a:dk1>
    <a:lt1>
      <a:srgbClr val="FFFFFF"/>
    </a:lt1>
    <a:dk2>
      <a:srgbClr val="000000"/>
    </a:dk2>
    <a:lt2>
      <a:srgbClr val="FEFFFF"/>
    </a:lt2>
    <a:accent1>
      <a:srgbClr val="FFAD09"/>
    </a:accent1>
    <a:accent2>
      <a:srgbClr val="FD423D"/>
    </a:accent2>
    <a:accent3>
      <a:srgbClr val="71C840"/>
    </a:accent3>
    <a:accent4>
      <a:srgbClr val="3C7EEA"/>
    </a:accent4>
    <a:accent5>
      <a:srgbClr val="7455D9"/>
    </a:accent5>
    <a:accent6>
      <a:srgbClr val="FF6B43"/>
    </a:accent6>
    <a:hlink>
      <a:srgbClr val="304FFE"/>
    </a:hlink>
    <a:folHlink>
      <a:srgbClr val="00A3F4"/>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多彩-01">
    <a:dk1>
      <a:srgbClr val="000000"/>
    </a:dk1>
    <a:lt1>
      <a:srgbClr val="FFFFFF"/>
    </a:lt1>
    <a:dk2>
      <a:srgbClr val="000000"/>
    </a:dk2>
    <a:lt2>
      <a:srgbClr val="FEFFFF"/>
    </a:lt2>
    <a:accent1>
      <a:srgbClr val="FFBF1F"/>
    </a:accent1>
    <a:accent2>
      <a:srgbClr val="FF6F2F"/>
    </a:accent2>
    <a:accent3>
      <a:srgbClr val="F75F83"/>
    </a:accent3>
    <a:accent4>
      <a:srgbClr val="5BC7F7"/>
    </a:accent4>
    <a:accent5>
      <a:srgbClr val="5089FA"/>
    </a:accent5>
    <a:accent6>
      <a:srgbClr val="6C5CFE"/>
    </a:accent6>
    <a:hlink>
      <a:srgbClr val="304FFE"/>
    </a:hlink>
    <a:folHlink>
      <a:srgbClr val="492067"/>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251">
    <a:dk1>
      <a:sysClr val="windowText" lastClr="000000"/>
    </a:dk1>
    <a:lt1>
      <a:sysClr val="window" lastClr="FFFFFF"/>
    </a:lt1>
    <a:dk2>
      <a:srgbClr val="44546A"/>
    </a:dk2>
    <a:lt2>
      <a:srgbClr val="E7E6E6"/>
    </a:lt2>
    <a:accent1>
      <a:srgbClr val="326AFA"/>
    </a:accent1>
    <a:accent2>
      <a:srgbClr val="0AE6DA"/>
    </a:accent2>
    <a:accent3>
      <a:srgbClr val="CFA66F"/>
    </a:accent3>
    <a:accent4>
      <a:srgbClr val="C49136"/>
    </a:accent4>
    <a:accent5>
      <a:srgbClr val="5B9BD5"/>
    </a:accent5>
    <a:accent6>
      <a:srgbClr val="70AD47"/>
    </a:accent6>
    <a:hlink>
      <a:srgbClr val="0563C1"/>
    </a:hlink>
    <a:folHlink>
      <a:srgbClr val="954F72"/>
    </a:folHlink>
  </a:clrScheme>
  <a:fontScheme name="自定义 71">
    <a:majorFont>
      <a:latin typeface="MiSans Heavy"/>
      <a:ea typeface="MiSans Heavy"/>
      <a:cs typeface=""/>
    </a:majorFont>
    <a:minorFont>
      <a:latin typeface="MiSans Normal"/>
      <a:ea typeface="MiSans Normal"/>
      <a:cs typeface=""/>
    </a:minorFont>
  </a:fontScheme>
  <a:fmtScheme name="Office">
    <a:fillStyleLst>
      <a:solidFill>
        <a:srgbClr val="FFFFFF"/>
      </a:solidFill>
      <a:gradFill rotWithShape="1">
        <a:gsLst>
          <a:gs pos="0">
            <a:srgbClr val="FFFFFF">
              <a:lumMod val="110000"/>
              <a:satMod val="105000"/>
              <a:tint val="67000"/>
            </a:srgbClr>
          </a:gs>
          <a:gs pos="50000">
            <a:srgbClr val="FFFFFF">
              <a:lumMod val="105000"/>
              <a:satMod val="103000"/>
              <a:tint val="73000"/>
            </a:srgbClr>
          </a:gs>
          <a:gs pos="100000">
            <a:srgbClr val="FFFFFF">
              <a:lumMod val="105000"/>
              <a:satMod val="109000"/>
              <a:tint val="81000"/>
            </a:srgbClr>
          </a:gs>
        </a:gsLst>
        <a:lin ang="5400000" scaled="0"/>
      </a:gradFill>
      <a:gradFill rotWithShape="1">
        <a:gsLst>
          <a:gs pos="0">
            <a:srgbClr val="FFFFFF">
              <a:satMod val="103000"/>
              <a:lumMod val="102000"/>
              <a:tint val="94000"/>
            </a:srgbClr>
          </a:gs>
          <a:gs pos="50000">
            <a:srgbClr val="FFFFFF">
              <a:satMod val="110000"/>
              <a:lumMod val="100000"/>
              <a:shade val="100000"/>
            </a:srgbClr>
          </a:gs>
          <a:gs pos="100000">
            <a:srgbClr val="FFFFFF">
              <a:lumMod val="99000"/>
              <a:satMod val="120000"/>
              <a:shade val="78000"/>
            </a:srgbClr>
          </a:gs>
        </a:gsLst>
        <a:lin ang="5400000" scaled="0"/>
      </a:gradFill>
    </a:fillStyleLst>
    <a:lnStyleLst>
      <a:ln w="6350" cap="flat" cmpd="sng" algn="ctr">
        <a:solidFill>
          <a:srgbClr val="FFFFFF"/>
        </a:solidFill>
        <a:prstDash val="solid"/>
        <a:miter lim="800000"/>
      </a:ln>
      <a:ln w="12700" cap="flat" cmpd="sng" algn="ctr">
        <a:solidFill>
          <a:srgbClr val="FFFFFF"/>
        </a:solidFill>
        <a:prstDash val="solid"/>
        <a:miter lim="800000"/>
      </a:ln>
      <a:ln w="19050" cap="flat" cmpd="sng" algn="ctr">
        <a:solidFill>
          <a:srgbClr val="FFFFFF"/>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rgbClr val="FFFFFF"/>
      </a:solidFill>
      <a:solidFill>
        <a:srgbClr val="FFFFFF">
          <a:tint val="95000"/>
          <a:satMod val="170000"/>
        </a:srgbClr>
      </a:solidFill>
      <a:gradFill rotWithShape="1">
        <a:gsLst>
          <a:gs pos="0">
            <a:srgbClr val="FFFFFF">
              <a:tint val="93000"/>
              <a:satMod val="150000"/>
              <a:shade val="98000"/>
              <a:lumMod val="102000"/>
            </a:srgbClr>
          </a:gs>
          <a:gs pos="50000">
            <a:srgbClr val="FFFFFF">
              <a:tint val="98000"/>
              <a:satMod val="130000"/>
              <a:shade val="90000"/>
              <a:lumMod val="103000"/>
            </a:srgbClr>
          </a:gs>
          <a:gs pos="100000">
            <a:srgbClr val="FFFFFF">
              <a:shade val="63000"/>
              <a:satMod val="120000"/>
            </a:srgbClr>
          </a:gs>
        </a:gsLst>
        <a:lin ang="5400000" scaled="0"/>
      </a:gradFill>
    </a:bgFillStyleLst>
  </a:fmtScheme>
</a:themeOverride>
</file>

<file path=ppt/theme/themeOverride20.xml><?xml version="1.0" encoding="utf-8"?>
<a:themeOverride xmlns:a="http://schemas.openxmlformats.org/drawingml/2006/main">
  <a:clrScheme name="多彩-03">
    <a:dk1>
      <a:srgbClr val="000000"/>
    </a:dk1>
    <a:lt1>
      <a:srgbClr val="FFFFFF"/>
    </a:lt1>
    <a:dk2>
      <a:srgbClr val="000000"/>
    </a:dk2>
    <a:lt2>
      <a:srgbClr val="FEFFFF"/>
    </a:lt2>
    <a:accent1>
      <a:srgbClr val="6EC62E"/>
    </a:accent1>
    <a:accent2>
      <a:srgbClr val="FC9D3D"/>
    </a:accent2>
    <a:accent3>
      <a:srgbClr val="FC7299"/>
    </a:accent3>
    <a:accent4>
      <a:srgbClr val="4E81FF"/>
    </a:accent4>
    <a:accent5>
      <a:srgbClr val="FA5F5F"/>
    </a:accent5>
    <a:accent6>
      <a:srgbClr val="AC6DFF"/>
    </a:accent6>
    <a:hlink>
      <a:srgbClr val="304FFE"/>
    </a:hlink>
    <a:folHlink>
      <a:srgbClr val="00A3F4"/>
    </a:folHlink>
  </a:clrScheme>
  <a:fontScheme name="微软雅黑">
    <a:majorFont>
      <a:latin typeface="Arial"/>
      <a:ea typeface="微软雅黑"/>
      <a:cs typeface=""/>
    </a:majorFont>
    <a:minorFont>
      <a:latin typeface="Arial"/>
      <a:ea typeface="微软雅黑"/>
      <a:cs typeface=""/>
    </a:minorFont>
  </a:fontScheme>
  <a:fmtScheme name="Office">
    <a:fillStyleLst>
      <a:solidFill>
        <a:srgbClr val="FFFFFF"/>
      </a:solidFill>
      <a:gradFill rotWithShape="1">
        <a:gsLst>
          <a:gs pos="0">
            <a:srgbClr val="FFFFFF">
              <a:lumMod val="110000"/>
              <a:satMod val="105000"/>
              <a:tint val="67000"/>
            </a:srgbClr>
          </a:gs>
          <a:gs pos="50000">
            <a:srgbClr val="FFFFFF">
              <a:lumMod val="105000"/>
              <a:satMod val="103000"/>
              <a:tint val="73000"/>
            </a:srgbClr>
          </a:gs>
          <a:gs pos="100000">
            <a:srgbClr val="FFFFFF">
              <a:lumMod val="105000"/>
              <a:satMod val="109000"/>
              <a:tint val="81000"/>
            </a:srgbClr>
          </a:gs>
        </a:gsLst>
        <a:lin ang="5400000" scaled="0"/>
      </a:gradFill>
      <a:gradFill rotWithShape="1">
        <a:gsLst>
          <a:gs pos="0">
            <a:srgbClr val="FFFFFF">
              <a:satMod val="103000"/>
              <a:lumMod val="102000"/>
              <a:tint val="94000"/>
            </a:srgbClr>
          </a:gs>
          <a:gs pos="50000">
            <a:srgbClr val="FFFFFF">
              <a:satMod val="110000"/>
              <a:lumMod val="100000"/>
              <a:shade val="100000"/>
            </a:srgbClr>
          </a:gs>
          <a:gs pos="100000">
            <a:srgbClr val="FFFFFF">
              <a:lumMod val="99000"/>
              <a:satMod val="120000"/>
              <a:shade val="78000"/>
            </a:srgbClr>
          </a:gs>
        </a:gsLst>
        <a:lin ang="5400000" scaled="0"/>
      </a:gradFill>
    </a:fillStyleLst>
    <a:lnStyleLst>
      <a:ln w="12700" cap="flat" cmpd="sng" algn="ctr">
        <a:solidFill>
          <a:srgbClr val="FFFFFF"/>
        </a:solidFill>
        <a:prstDash val="solid"/>
        <a:miter lim="800000"/>
      </a:ln>
      <a:ln w="19050" cap="flat" cmpd="sng" algn="ctr">
        <a:solidFill>
          <a:srgbClr val="FFFFFF"/>
        </a:solidFill>
        <a:prstDash val="solid"/>
        <a:miter lim="800000"/>
      </a:ln>
      <a:ln w="25400" cap="flat" cmpd="sng" algn="ctr">
        <a:solidFill>
          <a:srgbClr val="FFFFFF"/>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rgbClr val="FFFFFF"/>
      </a:solidFill>
      <a:solidFill>
        <a:srgbClr val="FFFFFF">
          <a:tint val="95000"/>
          <a:satMod val="170000"/>
        </a:srgbClr>
      </a:solidFill>
      <a:gradFill rotWithShape="1">
        <a:gsLst>
          <a:gs pos="0">
            <a:srgbClr val="FFFFFF">
              <a:tint val="93000"/>
              <a:satMod val="150000"/>
              <a:shade val="98000"/>
              <a:lumMod val="102000"/>
            </a:srgbClr>
          </a:gs>
          <a:gs pos="50000">
            <a:srgbClr val="FFFFFF">
              <a:tint val="98000"/>
              <a:satMod val="130000"/>
              <a:shade val="90000"/>
              <a:lumMod val="103000"/>
            </a:srgbClr>
          </a:gs>
          <a:gs pos="100000">
            <a:srgbClr val="FFFFFF">
              <a:shade val="63000"/>
              <a:satMod val="120000"/>
            </a:srgb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多彩-12">
    <a:dk1>
      <a:srgbClr val="000000"/>
    </a:dk1>
    <a:lt1>
      <a:srgbClr val="FFFFFF"/>
    </a:lt1>
    <a:dk2>
      <a:srgbClr val="000000"/>
    </a:dk2>
    <a:lt2>
      <a:srgbClr val="FEFFFF"/>
    </a:lt2>
    <a:accent1>
      <a:srgbClr val="FFAD09"/>
    </a:accent1>
    <a:accent2>
      <a:srgbClr val="FD423D"/>
    </a:accent2>
    <a:accent3>
      <a:srgbClr val="71C840"/>
    </a:accent3>
    <a:accent4>
      <a:srgbClr val="3C7EEA"/>
    </a:accent4>
    <a:accent5>
      <a:srgbClr val="7455D9"/>
    </a:accent5>
    <a:accent6>
      <a:srgbClr val="FF6B43"/>
    </a:accent6>
    <a:hlink>
      <a:srgbClr val="304FFE"/>
    </a:hlink>
    <a:folHlink>
      <a:srgbClr val="00A3F4"/>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自定义 2">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自定义 2">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自定义 519">
    <a:dk1>
      <a:srgbClr val="000000"/>
    </a:dk1>
    <a:lt1>
      <a:srgbClr val="FFFFFF"/>
    </a:lt1>
    <a:dk2>
      <a:srgbClr val="0C0E1F"/>
    </a:dk2>
    <a:lt2>
      <a:srgbClr val="FEFFFF"/>
    </a:lt2>
    <a:accent1>
      <a:srgbClr val="8EA5CD"/>
    </a:accent1>
    <a:accent2>
      <a:srgbClr val="CADBA5"/>
    </a:accent2>
    <a:accent3>
      <a:srgbClr val="FFE699"/>
    </a:accent3>
    <a:accent4>
      <a:srgbClr val="E09DA8"/>
    </a:accent4>
    <a:accent5>
      <a:srgbClr val="E9B2FC"/>
    </a:accent5>
    <a:accent6>
      <a:srgbClr val="37DCB1"/>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多彩-07">
    <a:dk1>
      <a:srgbClr val="000000"/>
    </a:dk1>
    <a:lt1>
      <a:srgbClr val="FFFFFF"/>
    </a:lt1>
    <a:dk2>
      <a:srgbClr val="000000"/>
    </a:dk2>
    <a:lt2>
      <a:srgbClr val="FEFFFF"/>
    </a:lt2>
    <a:accent1>
      <a:srgbClr val="C583F7"/>
    </a:accent1>
    <a:accent2>
      <a:srgbClr val="8FB7F9"/>
    </a:accent2>
    <a:accent3>
      <a:srgbClr val="F48CC0"/>
    </a:accent3>
    <a:accent4>
      <a:srgbClr val="FF8047"/>
    </a:accent4>
    <a:accent5>
      <a:srgbClr val="00C2A6"/>
    </a:accent5>
    <a:accent6>
      <a:srgbClr val="FDC013"/>
    </a:accent6>
    <a:hlink>
      <a:srgbClr val="304FFE"/>
    </a:hlink>
    <a:folHlink>
      <a:srgbClr val="00A3F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自定义 2">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自定义 2">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自定义 2">
    <a:dk1>
      <a:srgbClr val="000000"/>
    </a:dk1>
    <a:lt1>
      <a:srgbClr val="FFFFFF"/>
    </a:lt1>
    <a:dk2>
      <a:srgbClr val="44546A"/>
    </a:dk2>
    <a:lt2>
      <a:srgbClr val="E7E6E6"/>
    </a:lt2>
    <a:accent1>
      <a:srgbClr val="DE352E"/>
    </a:accent1>
    <a:accent2>
      <a:srgbClr val="CE1729"/>
    </a:accent2>
    <a:accent3>
      <a:srgbClr val="A5A5A5"/>
    </a:accent3>
    <a:accent4>
      <a:srgbClr val="FFC000"/>
    </a:accent4>
    <a:accent5>
      <a:srgbClr val="5B9BD5"/>
    </a:accent5>
    <a:accent6>
      <a:srgbClr val="70AD47"/>
    </a:accent6>
    <a:hlink>
      <a:srgbClr val="0563C1"/>
    </a:hlink>
    <a:folHlink>
      <a:srgbClr val="954F72"/>
    </a:folHlink>
  </a:clrScheme>
  <a:fontScheme name="思源宋+黑">
    <a:majorFont>
      <a:latin typeface="思源宋体 CN Heavy"/>
      <a:ea typeface="思源宋体 CN Heavy"/>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jk1ODEwODIzODQxIiwKCSJHcm91cElkIiA6ICI0MzgxMzc3NjQiLAoJIkltYWdlIiA6ICJpVkJPUncwS0dnb0FBQUFOU1VoRVVnQUFCaWdBQUFHZkNBWUFBQURGODFwWEFBQUFBWE5TUjBJQXJzNGM2UUFBSUFCSlJFRlVlSnpzM1hkMFZIWCsvL0hYSkpOa1VrbENBZ0ZDRFJEU0NSS2FFRmVheWdxNm9MS3JybUpqd2JMeVhWanMyQ2k2cUNzc1N4UEZYZXcvZTBmRkxvb2d5SUtMZ3ZTT0FTRUpaSkxNWkg1L3NKbVRJUjJTZTZjOEgrZDRuTG4zYysrOHcvM2NLZmQxNytkYVhDNlhTd0FBQUFBQUFBQUFBQVlLTXJzQUFBQUFBQUFBQUFBUWVBZ29BQUFBQUFBQUFBQ0E0UWdvQUFBQUFBQUFBQUNBNFFnb0FBQUFBQUFBQUFDQTRRZ29BQUFBQUFBQUFBQ0E0UWdvQUFBQUFBQUFBQUNBNFFnb0FBQUFBQUFBQUFDQTRRZ29BQUFBQUFBQUFBQ0E0UWdvQUFBQUFBQUFBQUNBNFFnb0FBQUFBQUFBQUFDQTRRZ29BQUFBQUFBQUFBQ0E0UWdvQUFBQUFBQUFBQUNBNFFnb0FBQUFBQUFBQUFDQTRRZ29BQUFBQUFBQUFBQ0E0UWdvQUFBQUFBQUFBQUNBNFFnb0FBQUFBQUFBQUFDQTRRZ29BQUFBQUFBQUFBQ0E0UWdvQUFBQUFBQUFBQUNBNFFnb0FBQUFBQUFBQUFDQTRRZ29BQUFBQUFBQUFBQ0E0UWdvQUFBQUFBQUFBQUNBNFFnb0FBQUFBQUFBQUFDQTRRZ29BQUFBQUFBQUFBQ0E0UWdvQUFBQUFBQUFBQUNBNFFnb0FBQUFBQUFBQUFDQTRRZ29BQUFBQUFBQUFBQ0E0UWdvQUFBQUFBQUFBQUNBNFFnb0FBQUFBQUFBQUFDQTRRZ29BQUFBQUFBQUFBQ0E0UWdvQUFBQUFBQUFBQUNBNFFnb0FBQUFBQUFBQUFDQTRRZ29BQUFBQUFBQUFBQ0E0UWdvQUFBQUFBQUFBQUNBNFFnb0FBQUFBQUFBQUFDQTRRZ29BQUFBQUFBQUFBQ0E0YXhtRndBQUFJREFVbHhjckYyN2R1bkFnUVBhdjMrL2poOC9iblpKQ0hDUmtaRktTa3BTNjlhdDFiRmpSMFZIUjV0ZEVnQUFBQkFRQ0NnQUFBQmdDSmZMcFcrLy9WWkxsaXpSbmoxN1pMZmJkZUxFQ1RrY0RyTkxRNEN6V3EwS0R3OVhlSGk0a3BLU2RQMzExNnQvLy80S0N1S0Njd0FBQUtBNVdWd3VsOHZzSWdBQUFPRGZuRTZubGl4Wm9pZWZmRkpPcDlQc2NvQTZCUWNINitxcnI5YkVpUk1KS1FBQUFJQm14QlVVQUFBQWFIYWZmZmFabGl4Wm9vcUtDa2xTUkVTRWNuTnpsWnljckJZdFdwaGNIUUpkWVdHaDl1elpvL1hyMTZ1b3FFaE9wMVAvK3RlL2xKcWFxcUZEaDVwZEhnQUFBT0MzQ0NnQUFBRFFyQTRkT3FSbm5ubkdIVTdrNU9Sbzh1VEphdHUyclNJakl4VWFHbXB5aFFoMFpXVmxPbkhpaFBidDI2ZkhIMzljMzMzM25aeE9wNTU2NmlsbFptWXFLU25KN0JJQkFBQUF2OFQxeWdBQUFHaFdXN1pzMGE1ZHV5UkpNVEV4dXZubW01V1JrYUc0dURqQ0NYaUYwTkJReGNiR0tqMDlYWk1uVDFac2JLd2thZCsrZmRxNGNhUEoxUUVBQUFEK2k0QUNBQUFBemFxb3FFaWxwYVdTcE96c2JIWHUzTm5raW9EYXRXM2JWbmw1ZVpLazh2SnlGUllXbWx3UkFBQUE0TDhJS0FBQUFOQ3Npb3VMM1FGRnExYXRGQlVWWlhKRlFPMXNOcHRhdFdvbDZXUkFVVlJVWkhKRkFBQUFnUDhpb0FBQUFFQ3pLaXNyazlQcGxDU0ZoWVVwSkNURTVJcUEyb1dFaENneU1sS1M1SFE2M2VFYUFBQUFnS1pIUUFFQUFBQUFBQUFBQUF4SFFBRUFBQUFBQUFBQUFBeEhRQUVBQUFBQUFBQUFBQXhIUUFFQUFBQUFBQUFBQUF4SFFBRUFBQUFBQUFBQUFBeEhRQUVBQUFBQUFBQUFBQXhIUUFFQUFBQUFBQUFBQUF4SFFBRUFBQUFBQUFBQUFBeEhRQUVBQUFBQUFBQUFBQXhIUUFFQUFBQUFBQUFBQUF4SFFBRUFBQUFBQUFBQUFBeEhRQUVBQUFBQUFBQUFBQXhIUUFFQUFBQUFBQUFBQUF4SFFBRUFBQUQ4ejlhdFcrVndPQnE5M004Ly8zeGF5OVZtMTY1ZFdyOStmWk90RHdBQUFBQzhFUUVGQUFBQUFwN2RidGZqanordTMvLys5NW81YzJhamxqMXk1SWl1dSs0NmpSa3pSdSs5OTU0cUtpck91SjRGQ3hibzJtdXYxU1dYWEtKVnExYWQ4Zm9BQUFBQXdCdFp6UzRBQUFBQU1OdlJvMGYxNXB0dnFxS2lRbSs4OFlhU2twSTBmdno0QmkzNytPT1BxN2k0V01YRnhab3paNDc2OSsrdjJOalkwNjVsMzc1OSt1aWpqeVJKdTNmdlZydDI3VHptcjFtelJzdVhMei90OVZlNit1cXJsWnljZk1icnFiUng0MFlkUDM2OHlkYVhsNWVub0NET3B3SUFBQUQ4R1FFRkFBQUFBbDVTVXBLbVQ1K3VQLy81ejNLNVhGcTBhSkc2ZHUycXdZTUgxN25jdW5YcjlNNDc3MGlTZ29LQ05IUG16RE1LSnlScDJiSmw3cXN3THI3NDRtb2h3dGF0Vy9YcXE2K2UwV3RJMG9nUkk1bzBvSGpvb1llMGFkT21KbHZmeXBVckZSWVcxbVRyQXdBQUFPQjlDQ2dBQUFBQVNRTUdETkQxMTErdko1NTRRcEowMzMzM3FXdlhydXJRb1VPTjdVdExTL1hnZ3crNm45OXd3dzNxMWF2WEdkVlFVRkNnTjk5OFU1SmtzOWwwd3cwM25OSDZUc2NmLy9oSGJkdTJyY0h0YzNKeU5ILysvR2FzQ0FBQUFJQy9JcUFBQUFBQS91ZUdHMjdRNnRXcjlmMzMzOHR1dDJ2MTZ0VzFCaFFMRnk3VXpwMDdKVW05ZS9mVzlkZGZmOGF2LytTVFQ4cHV0MHVTcnJ6eVNpVWtKRlJyTTJiTUdJMGNPYkxSNjE2d1lJR2VlKzQ1U1ZMNzl1M1Z2WHYzR3R2WjdYWjNEUTF4YXR1WW1Cak5uVHUzV3J2UFB2dE1TNWN1bFNUZGROTk55c3ZMcTlabTNyeDVXck5tVFlOZkd3QUFBSUJ2STZBQUFBQUEvaWM0T0ZnelpzelF0R25UOUplLy9FVTlldlNvc2QxLy8vdGZQZlBNTTVLa3VMZzR6Wmd4NDR6dmw3Qi8vMzczMEUwdFc3YlUxVmRmWFdNN3E5VXFxN1Z4WCtPWEwxL3VEaWZDd3NJMGUvWnNSVVpHMXRoMnlKQWh5c3JLcXJhODNXNVhkSFIwdFdHdlRnMXdyRlpydGVVbDZlZWZmL1pZcHFZMk1URXhEZnVEQUFBQUFQZ0ZBZ29BQUFBRW5FY2VlVVN2dmZaYW5XMnV1KzY2V3VjNUhBNzNmU0lLQ3d0MTBVVVgxZHAyK3ZUcE92ZmNjK3V0YWVIQ2hYSTRISktraVJNbktpSWlvdDVsR21MMTZ0VzY3Nzc3M00vdnZQTk9kZXZXcmRiMkV5Wk1xRFp0NWNxVnN0dnRTa3hNMUxScDA1cWtMZ0FBQUFBZ29BQUFBRURBS1MwdGJkUXdSblZ4T3AxeU9wMTF6cS9QeG8wYjlmYmJiMHVTZXZUbzRSRjRIRGh3UU11WEw5ZllzV05sczlrYVZkdjMzMyt2U1pNbXFheXNUSkwwKzkvL1hoZGVlR0dqMWdFQUFBQUF6WVdBQWdBQUFBRXRQVDFkaVltSlRick9uMzc2U1FjT0hHaFEyNHFLQ2ozMDBFUHU1N2ZmZnJ2SGNGRUxGaXpRMjIrL3JXWExsbW5xMUtrYVBueDRnOWE3Y3VWS1RaMDYxUjNFakJvMVNsT21UR25FWHdFQUFBQUF6WXVBQWdBQUFBSHQ2cXV2MXRDaFE1dDBuUTg4OElEZWVPT05CclY5OWRWWHRXblRKa2tuUTRTcTkyYllzbVdMM25ubkhVblMwYU5IMWFaTm13YXQ4NDAzM3RDTUdUUGNWMjljY01FRnV1ZWVlMlN4V0Jyelo1eVdrcElTTFZteXBOcjB5cjlSa2xhc1dLRWRPM1pVYTFQVE5BQUFBQUQraTRBQ0FBQUFNTW1CQXdjMGQrNWNTVkpzYkt4dXZmVldqL2wvLy92ZjVYSzVKRW1YWEhKSmpUZVdycXEwdEZTUFBQS0krMmJia3RTcVZTdmRkdHR0WjN3VDc0WXFLU25SZ2dVTDZtenp3UWNmR0ZJTEFBQUFBTzlHUUFFQUFBQ1l3T1Z5YWRxMGFUcCsvTGdrYWZMa3lZcU5qWFhQLytTVFQ3UnExU3BKVWtKQ2dtNisrZVk2MS9mVFR6L3AzbnZ2MVpZdFd6eW1IenAwU0JkZmZMRnV1T0VHWFhMSkpiSmFtLzhuUUZSVVZMVnA1ZVhsS2kwdGxTVFpiTFlhNjdEYjdlNGJoUU1BQUFEd2Z3UVVBQUFBZ0FsZWZmVlZmZmZkZDVLazZPaG83ZHUzVC9QbnoxZDVlYmtjRG9jKy92aGpkOXZiYjcrOXhvUCswc21EK2t1V0xORy8vLzF2OTVCT0lTRWhHanQyckQ3ODhFTWRQSGhRUjQ4ZTFlelpzL1hjYzg5cDRzU0pPdi84ODV0dHVLZjQrSGg5K09HSDFhYS85dHBybWo1OXVpVHAvdnZ2cjNGWXJiLys5YThlZnpjQUFBQUEvMFpBQVFBQUFKZ2dKQ1RFL2Jpb3FLaldZWkdHRHgrdWM4ODl0OXAwcDlPcE45NTRRNHNXTFZKQlFZRjdlbkp5c2g1NjZDR2xwYVZwNHNTSmV1cXBwN1JzMlRLVmxaVnA3OTY5dXZ2dXU3VnMyVEpObmp4Wlo1MTFWdFAvWVFBQUFBRFFRQVFVQUFBQWdBa0dEQmpnOGR4cXRTb3FLa29WRlJVcUxDeVVKTVhGeGVtMjIyN3phRmRTVXFJMzNuaER6ejc3clBidDIrZWVIaFFVcE1zdXUwdzMzbmlqSWlNakpaMGNTdW5HRzIvVVJSZGRwTWNlZTB5ZmZ2cXBwSlBEUVkwZlAxN0RoZzNUcEVtVGxKU1U1RjdQOGVQSFZWeGM3UEdhRlJVVmtrNkdJZ2NQSHZTWUZ4VVY1WDQ5QUFBQUFHZ01BZ29BQUFEQUJBa0pDWHIrK2VjVkhSMnRGaTFhS0NJaVFtVmxaYnJ5eWl2ZEFjWHR0OS91dmkvRmhnMGI5UGJiYit2OTk5K3ZGaUJrWldYcDl0dHZWNDhlUFdwOHJYYnQydW5SUngvVnFsV3JOSFBtVE8zWnMwZVM5T0dISCtyenp6L1h1SEhqZE5WVlY4bG1zK21sbDE3U3ZIbnphbHpQenAwN05XTEVDSTlwTjk5OHM2NjU1cG96K3JjQUFBQUFFSmdJS0FBQUFCRFF5c3JLZE9MRWlTWmRaK1c5SU9yVHZYdDNqK2Z6NTgvWDFxMWJKVWtqUm94dzM2Zmg2TkdqbWpKbGlzZFFUcEtVbXBxcUNSTW1LRDgvdjBHdjE3ZHZYNzM0NG90YXVIQ2hubjMyV1ZWVVZLaTB0RlNMRmkxU1FrS0NSbzhlM2FEMTFNWHBkT3FubjM2cU5yM3FsUmY3OXUycnNjMnB3UXNBQUFBQS8wWkFBUUFBZ0lCMnp6MzNtRjJDSk9tYmI3N1JNODg4STBsS1NrcnlHTm9wTmpaV0R6NzRvQ1pPbkNoSjZ0Mjd0eTYvL0hMbDUrYzMrbWJYTnB0Tmt5Wk4wckJodzNULy9mZHI2OWF0R2pSb2tEdWN5TS9QVit2V3JUMlcrZHZmL3FhaW9pSzFhdFZLdDl4eWk4ZTgxTlJVaitmSGpoM1Q1WmRmWG1jTmMrYk1hVlROQUFBQUFQd1RBUVVBQUFCZ3NvS0NBdDE5OTkxeXVWeXlXQ3lhUG4yNm9xS2lQTnIwNmROSGQ5NTVwM0p5Y3RTMWE5Y3pmczJNakF3OSsreXpldmJaWjNYeHhSZTdwNmVrcENnbEpjV2o3ZHk1YzFWVVZLU29xS2hxUXp3QkFBQUF3T2tpb0FBQUFFQkE2OXUzcjlxMWE5ZWs2MXk3ZHExMjdOalJvTGJsNWVXYU9uV3FmdjMxVjBuUytQSGpsWnViVzJQYk1XUEd5T2wwTnRtUVZLR2hvUm8zYmx5VHJLdFNWRlNVcGsrZlhtMzYxMTkvclJkZmZGR1NORzdjT1BYczJiTmFtNlZMbDJyOSt2Vk5XZzhBQUFBQTcwVkFBUUFBZ0lBVEhCeXNvS0FnU2RJbGwxeWl3WU1IMTluK3pUZmZWSnMyYlpTWGw5ZWc5YytZTVVPN2R1MlNKUGZyMUdibXpKbnVnL0o1ZVhtNi92cnJQZVlmUEhqUUhYYjA3ZHRYcTFhdHFqYk0wdW1hT1hPbXpqdnZ2Q1paVi8vKy9kVytmWHRGUlVWcDBLQkIxZVpYdlg5R1dscGFqVzEyNzk3dEhsNHFPRGk0U2VvQ0FBQUE0TDBJS0FBQUFCQndici85ZHQxKysrMzF0clBiN1pvMGFaSldyMTZ0eU1oSVBmSEVFOVh1dVZDVHUrNjZTM2ZkZFZlOTdSWXNXS0EzMzN4VDBza0Q4djM2OWRPQ0JRdTBlL2R1N2Q2OVd6dDM3bFJKU1lrazZiTExMbFBmdm4zclhhZFpicnJwcGpOZVIzMzNyZ0FBQUFEZ1h3Z29BQUFBRUZDKy92cHJwYVNrcUZXclZoN1R0MnpaSXJ2ZExrbkt6TXlVeFdLUnpXWlR0MjdkdEhyMWFoMC9mbHkzM0hLTGxpNWRXdStRVUE2SFEwOCsrYVF1dXVnaUpTVWwxZGptOE9IRFdySmtpZnU1MCtuVVAvN3hqMXJYMmFaTkcwa25iNkJkZVVQcm11emR1MWVyVnEyU0pIWHQybFhaMmRtMXRtM2Z2bjJkZndjQUFBQUFOQ2NDQ2dBQUFBU01FeWRPYU1xVUtiTGI3Y3JOemRXaVJZdmNRd25kZWVlZDJyWnRteVJwNWNxVkNnc0xreVJObWpSSjI3WnQwemZmZktQRGh3L3IxbHR2MWJKbHl4UWVIbDdqYXh3OWVsU1RKMC9XOTk5L3I0OCsra2hMbHk2dGRzTnJTV3Jac3FWYXQyNnRnd2NQVnB0bnM5blVvVU1IZGVyVVNSMDdkbFNIRGgzVXAwOGZTVktYTGwzcXZEcmpvNDgrY2djVWVYbDVtakpsU2lQK2hRQUFBQURBT0FRVUFBQUFDQmdmZnZpaCt5cUo2T2pvQnQzbklEZzRXTE5temRLVlYxNnB2WHYzYXZ2MjdYcmdnUWMwYTlhc0d0dEhSVVhKNlhSS2tyWnQyNmJKa3lkcjNyeDVDZ2tKcWRiMjdMUFAxdWJObTlXbFN4ZWxwS1NvYytmTzZ0S2xpNUtTa21TeFdNN2dMelhXWTQ4OXBsZGVlYVhPTnBYL0pwSjB6ejMzNk41Nzc2MnpmVnBhbXNjVkpnQUFBQUQ4RHdFRkFBQUFBc1piYjczbGZuemhoUmMyZUxtWW1Cak5tREZEMTExM25aeE9wejc0NEFObFpXVjUzRFBoNk5HamlvMk5sZFZxMWV6WnMzWEZGVmZvOE9IRFdyTm1qZTYvLzM0OStPQ0QxVUtIaHR5bndoZVVsNWU3ZzUrR0tDc3JxN2ROWTlZSEFBQUF3RGNSVUFBQUFDQWc3Tm16Uit2V3JaTjA4dXFKL1B6OFJpMmZsWldsQ1JNbTZKLy8vS2U2ZGV0VzdZYlZWMXh4aFZKU1VqUnExQ2dOSFRwVUR6LzhzQ1pNbUNDSHc2SDMzbnRQSFRwMDBQang0NXZzN3pIYjNyMTc5ZVdYWHlvbUprYloyZGtxTFMydHMvM09uVHYxL2ZmZlN6bzU5RlRidG0zcmJGL2ZmQUFBQUFDK2o0QUNBQUFBQWVIVlYxOTFQeDQrZkhpTlF5N1ZaOXk0Y1lxTWpOVHZmdmM3aFlhR3VxZVhsNWZyNE1HRE9uRGdnSGJ1M0ttaFE0Y3FOemRYZi9uTFgvUzN2LzFOa3JSbzBTSjE3ZHBWZ3djUGJ0UnJGaGNYYS8zNjlWcTdkcTFHang1ZDd3MjZtMU5SVVpIbXpKbWpMNzc0UXR1M2I1ZDA4dDl5MXF4WnV1Q0NDK3BjOXJYWFhuTUhGSmRjY29tR0RoM2E3UFVDQUFBQThHNEVGQUFBQVBCN0owNmM4TGhId3BneFkwNXJQVUZCUVJvN2RteTE2YnQyN1pMTDVaSWtwYWVudTZlUEhUdFc2OWF0MDRjZmZpanA1TDBYMnJkdnIyN2R1dFg2R3J0MjdkS0dEUnUwZnYxNi9lYy8vOUhQUC8vc1h2ZW9VYU5PcSs3VDRYUTY5ZE5QUDJuTm1qVXFLaXFTSlAzeXl5LzY5Ny8vN2RGdTkrN2RodFVFQUFBQXdMOFFVQUFBQU1EdnZmNzY2eW91THBZazllN2RXNm1wcWRYYVZMMC9oTjF1VjFoWVdJUFh2Mm5USnZmanFnR0ZKTjE5OTkzYXRHbVQ5dXpaSTd2ZHJxbFRwK3IvL2IvL0o2dlZxbDkrK1VYLy9lOS85ZC8vL2xjLy9QQ0RmdmpoQnhVV0Z0YjZPbzJwNlhRY1BueFk3Nzc3cnI3NzdqdXRXN2ZPL1c5V2srVGtaSjE5OXRtTkhpb0xBQUFBQUNvUlVBQUFBTUN2T1oxT1BmZmNjKzduVjF4eFJZM3RJaUlpM0k4M2I5NnN2THk4QnIvRzh1WEwzWTlQdlRkRlZGU1VaczJhcFd1dXVVWnhjWEY2NElFSFpMVmE5ZlRUVCtzZi8vaEhyZXNNQ1FsUmVucTZjbkp5bEpXVnBheXNMQ1VtSmphNHB0TlJWbGFteHg5L3ZNWjVOcHROdlh2MzF0bG5uNjBCQXdZb09UbTVXV3NCQUFBQTRQOElLQUFBQU9EWGZ2cnBKeDA1Y2tTUzFMNTlldzBjT0xER2Rpa3BLZHF3WVlNazZkRkhIOVgwNmRPVmtwTGljV1hGcVk0ZlA2NW5uMzFXSzFldWxIVHl4czQxRGQrVW5wNnVXYk5tS1NjblJ5MWJ0cFIwTXNpb0dsQ0VoNGNySnlkSFo1MTFsbnIxNnFYMDlIU1ArMXc4Kyt5ejJyTm5UNzEvYjlVaGw5YXNXYU9ISDM2NDNtVVNFeE4xN2JYWHFrMmJOc3JJeU5BUFAvd2dTVXBJU05DZ1FZTjB6am5ucUUrZlB0V3U0SEE0SEhJNm5mV3VYNUpITzRmRFVlOU50U3RaclZZRkJ3YzNxQzBBQUFBQTMwSkFBUUFBQUwrV25wNnVkOTk5VjYrKytxcVNrcElVRkJSVVk3dVJJMGZxOWRkZmx5UnQyYkpGWThlT1ZVaElTSjBIeCsxMnU4ZnppUk1uMWhwb25IcHo3TFMwTkEwZlBsd3BLU25LeTh0VFJrYUdyTmJhdjU2dldMRkM2OWV2cjNWK1RiWnMyYUl0VzdiVTI2NUxseTY2OXRwckpaMjhiOGFPSFR1VW41K3Z6TXpNT2dPYXlaTW42OHN2djJ4VVRaSjAxMTEzTmJqdDFLbFRhN3p2QndBQUFBRGZSMEFCQUFBQXZ4Y2JHK3MrQUYrYm5qMTc2dFpiYjlYY3VYUGRONlV1THk5WGVYbDV2ZXNQRGc3V2hBa1ROR0xFaUViVk5XdldyRWExTjhKdmYvdGJzMHNBQUFBQUVDQUlLQUFBQUlEL3VlcXFxM1R1dWVmcWswOCswZjc5KytzZGhpZ3FLa3B0MjdiVmtDRkRtdjMrRVBQbnoxZEZSVVd6ckx1MnEwcnFNM1RvVUtXa3BEUnhOWjdTMHRLYWRmMEFBQUFBekVOQUFRQUFBRlRSdm4xN1hYWFZWV2FYVVkzTlpqTzdoR3BHamh4cGRna0FBQUFBZk5qcG5Tb0ZBQUFBQUFBQUFBQndCZ2dvQUFBQUFBQUFBQUNBNFFnb0FBQUFBQUFBQUFDQTRRZ29BQUFBQUFBQUFBQ0E0UWdvQUFBQUFBQUFBQUNBNFFnb0FBQUFBQUFBQUFDQTRRZ29BQUFBQUFBQUFBQ0E0UWdvQUFBQUFBQUFBQUNBNFFnb0FBQUFBQUFBQUFDQTRRZ29BQUFBQUFBQUFBQ0E0UWdvQUFBQUFBQUFBQUNBNFFnb0FBQUFBQUFBQUFDQTRRZ29BQUFBMEt4c05wdXNWcXNreVc2M3E3eTgzT1NLZ05vNUhBNlZsSlJJa3F4V3EydzJtOGtWQVFBQUFQNkxnQUlBQUFETktqNCtYcEdSa1pLa0kwZU82TVNKRXlaWEJOVE9icmVyb0tCQWtoUVdGcWFFaEFTVEt3SUFBQUQ4RndFRkFBQUFtbFZjWEp3aUlpSWtTVnUyYk5IQmd3ZE5yZ2lvM2ErLy9xb2ZmdmhCRWdFRkFBQUEwTndJS0FBQUFOQ3NVbEpTMUs1ZE8wblN2bjM3TkdmT0hQM3l5eThxS3l0VFJVV0Z5ZFVCVWtWRmhjckt5bFJRVUtEWnMyZHIxNjVka3FUV3JWdXJSNDhlSmxjSEFBQUErQytMeStWeW1WMEVBQUFBL052cTFhdDEwMDAzeWVsMFNwSmF0V3FsL3YzN0t6WTJWbUZoWVNaWGgwQlhXbHFxbzBlUGF0V3FWVHB3NElDa2svZWZtRE5uanZyMTYyZHlkUUFBQUlEL0lxQUFBQUJBczZ1b3FOQ0REejZvTjk5ODAreFNnQWE1OE1JTE5XM2FOQVVIQjV0ZENnQUFBT0MzQ0NnQUFBQmdpTEt5TWkxZXZGanZ2dnV1aW9xSzVIQTQ1SEE0R09ZSnBnc0tDcExWYXBYVmFsVmtaS1RPTys4OC9lbFBmM0xmT3dVQUFBQkE4eUNnQUFBQWdLRzJiOSt1WGJ0MjZlalJvenA2OUtoS1Mwdk5Mc2tuTFZ1MlRNZVBINWZGWXBFa1hYYlpaWXFMaXpPNUt0OFVHaHFxdUxnNHhjYkdxbjM3OXVyU3BZdlpKUUVBQUFBQmdZQUNBQUFBOEVHOWV2VnloeE11bDBzTEZpeFEzNzU5VGE0S0FBQUFBQm91eU93Q0FBQUFBQUFBQUFCQTRDR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pT2dBQUFBQUFBQUFBQUFoaU9nQUFBQUFBQUFBQUFBaGlPZ0FBQUFBQUFBQUFBQWhyT2FYUUFBQUFCOHh3c3Z2Q0JKQ2dvS2tzVmlVVkJRa1B2NXFZOHI1MXNzRm8vSHAwNnJxVTE5N2V0N25kcldjK3B5TmJXdjZYVmVmdmxsV1N3V0JRY0hLeWdveVAzL3lzZFZwNS9hcGlIVGFscmZxZE9DZ29Ka3RmTDFIUUFBQUlELzRCY09BQUFBR216MjdOa2VCL0l0Rm9za21US3RwdWxuc214ZDYxdTNicDBrZVlRRmxjK3JCaUIxaFNlMWhTSzFoU2sxcmN0bXMybkFnQUc2L1BMTG0zN2pBZ0FBQUlEQkNDZ0FBQURRSUU2blU1TGtjcm5rY3JsTXJzWWNUcWRURlJVVnB0Ync5ZGRmcTErL2ZuSzVYTzRRcGFLaVFqLzg4SU43R3dFQUFOOWx0VnJWcWxVcjJXdzJzMHRCTTdQWmJGd2g2OGVDZ29Ka3M5bmNKeDZoWmhaWG9QNjZiS0JqeDQ3cDg4OC8xLzc5KzgwdUJZQ1hLeXdzMUxwMTYvVExMNytZWFFxQUFPQjBPbFZTVWlLSHcySG82MVpVVkxqRENZdkZVdVBqdWxROXFONVFWWmM1OVhIbGF6ZTBYVzMxTnVSdmFXemR6YTJtdnhFQUVGaTg3Yk1KVGVQVTd5andUMnhuLzllK2ZYdE5tVEpGQXdjT05Mc1VyMFpFVjQ4MWE5Ym83My8vdTQ0ZE8yWjJLUUFBQUY2aDhzZFUxUVA2cDE1VlVOTkIvak05bUg3cTY1NDZ2YTdIcDlaVGVYQy9wblg2MHNIK3lyK0RIN1VBRUZoODZiTUtqZGZRRXovZzI5ak8vbS9QbmozNjdydnZDQ2pxUVVCUmo0TUhEeEpPQUFBQVZGSFR3ZkF6bVhZbXIzdW15emRrbmJVRkkwYXI2NG9SQUVEZ01mdHpDYzJEejNiL1YvVTdYWEJ3TUVNQSthSHk4bktWbHBiSzVYSVpmc1c3THlLZ2FJU3NyQ3dOR0REQTdETGc1ZGF0VzZkdnYvM1c3RElBQUVBVDhaWURCYlhWVVZGUm9hQ2dJTGxjTG5YcjFrMjllL2YybXBweFpuYnYzcTJ2dnZwS1RxZFRIVHQyMU1pUkl4bW5Pc0R0MmJOSDc3MzNuazZjT0tFdVhicm9EMy80ZzZLam84MHVDd2JadG0yYmxpMWJKcnZkcnZUMGROMXl5eTJLalkwMXV5dzBvUjA3ZHVpeHh4NVRRVUdCVWxOVDlkaGpqNmxObXpabWw0VW10bWJOR3QxNTU1MDZmUGl3Y25Oek5YUG1UQ1VrSkpoZEZwclFjODg5cDBjZmZkVHNNbndHMzI0YklTc3JTK1BIanplN0RIaTV4WXNYdXdPS3FLZ29makFFa0tLaUloVVZGVW1Tb3FPajJmWm9zS3A5eDJLeGNQWU1HdVRVZTBIUWJ3SlAxVDRnbmV3SFdWbForci8vK3o4T1l2dUpUejc1Uk45Kys2MWNMcGVTazVOMTVaVlhLaXdzek95eVlLSTFhOWJvczg4K1UwbEppZUxqNDNYT09lZHdVQ3VBckZtelJzOC8vN3drS1NJaVFpa3BLV3gvUDhSbk9JQkF3N3NlMEl5dXVPSUtRcTBBc25qeFlpMWF0RWdTMng2TlU3WHYvT2xQZjZMdm9FSG9ONmphQjRLQ2dsUlJVU0duMDhtUUh3QUFBQUI4QnFmYUFRQUFBRDZzNmsyeUNTZ0FBQUFBK0JJQ0NnQUFBTUNIVlEwa25FNm5LaW9xVEt3R0FBQUFBQnFPZ0FJQUFBRHdjVnhCQVFBQUFNQVhFVkFBQUFBQVBvNkFBZ0FBQUlBdklxQUFBQUFBZkpqTDVmSUlLQmppQ1FBQUFJQ3ZJS0FBQUFBQWZGaGxPQ0dkRENnQUFBQUF3RmNRVUFBQUFBQStyaktrY0RnY1hFRUJBQUFBd0djUVVBQUFBQUEramlHZUFBQUFBUGdpQWdvQUFBREFUMVJVVkhDVGJBQUFBQUErdzJwMkFkN0M2WFRxOE9IRDFjYnRMU3dzZFAvSUt5NHUxdjc5K3ozbUJ3VUZxV1hMbHJKYSthY0VBQUNBT2FwZVFVRkFBUUFBQU1CWGNGVDlmNXhPcDJiTW1LRWRPM1o0VEM4dUxuWS8vdmpqajdWMjdWcVArWW1KaVpvM2J4NEJCUUFBQUV6REVFOEFBQUFBZkJGSDFmOG5ORFJVM2JwMTA1ZGZmbGx0WHVVUHZ1TGlZby9BUXBJR0Rod29tODFtU0kwQUFBQkFYUndPQjFkUUFBQUFBUEFaM0lPaWl2UE9POC9qdWN2bHF2Ry9xa2FPSEdsa2lRQUFBRUExRFBFRUFBQUF3QmNSVUZTUmtwS2lyS3lzQnJkUFQwOVg5KzdkbTdFaUFBQUFvSDZWQVFVM3lRWUFBQURnU3hqaXFZcWdvQ0JkY01FRjJyQmhnOGYweWg5OHAvN1lHenAwcUlLQ3lIZ0FBQUJnSG92Rm9pdXV1RUxqeDQ4M3V4UUFBQUFBYUJTT3JwL2k3TFBQVmt4TVRMM3RZbUppTkdEQUFBTXFBZ0FBQUFBQUFBREEvM0FGeFNsaVkyT1ZrWkdocjcvK3VzNTJuVHAxVW54OHZFRlZBZkI5Tlpja0FBQWdBRWxFUVZRbUZSVVZLaWtwcVhaVlZXbHBxWHRhYVdtcGlvdUxxeTBiRVJIQmxWY0I3SFQ3anNWaVVYaDRPSDBuUVBHZUEvcEFZRGh4NG9RcUtpbzhwdG50ZGtrbnIrUjJPcDBxTGk1V2VYbTVlNzdMNVpMTlpsTklTSWlodGNJWUpTVWxjanFkMWFaVjNodlI2WFRxK1BIanN0bHM3dm4wQ2YvQjlnZjhRMEZCUWJYdmFBY09ISERmTjZ5a3BFUjc5dXp4YUdPeFdCUWZINi9vNkdpankwVWpPUndPSFR4NDBPUDdtU1FkT1hMRS9UMjlzTEJRTzNiczhKZ2ZIQnlzTm0zYXlHcmwwTHhFUUZGTmVIaTRldmJzcVcrKytVYVNxdDBZdTNLNHA2NWR1emJvU2dzQS9xZTh2Rnh6NXN6UnZuMzdQS2J2M3IzYi9maWpqejdTVHovOTVERS9MaTVPZDk5OXQ4TEN3Z3lwRTk3bmRQdE8yN1p0TlhueVpQcE9nT0k5Qi9TQndQRG1tMi9xeXkrLzlKaDI1TWdST1J3T1NkTG16WnMxYmRvMDkrOFJTWXFLaXRLMTExN0xmZkg4MUlvVksvVCsrKzk3VENzc0xGUlJVWkVrYWR1MmJabzFhNWJId1EyYnphWng0OFlwTXpQVDBGclI5R3JiL3BYQlpVM2JQeW9xU2xkZWVTWGIzMGQ4K2VXWGV1S0pKenltMmUxMkZSUVV5T1Z5YWVmT25abzhlYkpINEJRV0ZxWnJycmxHL2Z2M043cGNuS2JseTVkcndZSUZIdE1xS2lwVVZsWW1TZnJ4eHg5MTAwMDNWZnQ4disrKys5U3ZYejlEYTBYalZWUlU2TTQ3NzlUV3JWczlwbGQrZjVPazk5OS9YeXRXclBDWW41U1VwR2VlZVlhQTRuLzRWemhGY0hDd01qSXlGQjBkcmNMQ3docmJoSWVIcTFldlhweVZBQVNvc0xBd0JRY0gxM2lsVmVXWGlqMTc5bWpQbmowZTgwYU9ITWxCb2dCM3VuM25zc3N1bys4RU1ONXpRQjhJREptWm1abzllM2FOOHl3V2k0NGVQZW8raWFwU2h3NGQxTEpsU3lQS2d3bTZkZXVtZSsrOXQ4WjVGb3RGaFlXRldyMTZ0Y2YweE1SRXRXclZ5b2p5ME14T1ovdDM2TkNCN2U5RE1qSXl0SFhyVnBXVWxGU2JaN0ZZVkZwYVd1M2tnL2o0ZUxWdDI5YW9FdEVFaGc4ZnJubno1cmtEaWFvc0Zvc3FLaXJjd1dPbGhJUUVaV1JrR0ZVaXprQm9hS2p5OC9PMWNlUEdhdk1xdjZjN0hBNlB3RUtTemozM1hJOHI0QUlkMTN2WG9FZVBIb3FMaTZ0MWZtUmtwSHIzN20xZ1JRQzh6YkJod3p5ZVYxNXRkZXAvVlkwWU1jTElFdUdsVHFmdm5Mb01BZy92T2FBUCtML016RXdsSnllN256ZGtHNmVscFJGUStMSFUxRlIxN3R6Wi9id2hmYUpIang0Y29QWVRwN1A5MDlMUzJQNCtKQzR1VGprNU9ZMWFwbVBIam1yWHJsMHpWWVRta0ppWXFPenNiUGZ6aHV6TGVYbDVETy9rUS9pZWZ1WUlLR29RRnhlbnJLd3NTZks0eEtyeWNVNU9qaElURTAycERZQjN5TTdPVmtwS1NvUGJkK3JVU2JtNXVjMVlFWHhGZG5hMk9uWHExT0QyS1NrcEhsOW9FWmg0endGOUlEQU1Iank0VWUwdnV1aWlacW9FM21MVXFGR05hbi9wcFpjMlV5VXdRMk8zUCs4SnZxZnFRY3JhRG1wV1BiQjV6am5uTUNTTUQycnN2bm5KSlpjMFV5Vm9EaDA2ZE5CWlo1M1Y0UFk5ZS9iMENLQkJRRkdyMGFOSDF6cHY3Tml4QmxZQ3dCdFpyVmFkZi83NUh0TXNGb3ZIZjFVTkhUcVVZZUVnNldUZkdUcDBxTWUwdXZyTytlZWZ6NDhROEo0RCtrQ0E2TjI3ZDdYTC9XdmJ4Z2tKQ2NyTHl6T3lQSmhnd0lBQmlveU05SmhXVzUrSWo0OW5YSG8vTTJEQUFFVkVSSGhNcTJ2Nzg1N2dlL3IyN2F1RWhBU1BhYWR1NDhyL2g0ZUhjOWExajhySXlLaDNPMWZxM0xtelVsTlRqU3dQVGFDbWZiT203U3VwMnZFQUVGRFVLaU1qd3oydVg5VU8xYVpORzg1a2hhU1RONnhjdlhxMVB2MzBVNC8vdG0vZjdtNnpmZnYyYXZOWHIxNnQ4dkp5RXl0SFV4azhlTERIMk41VnoyeXAramdpSWtMbm5IT09vYlhCdStYbjV6ZTQ3d3daTXNUUTJ1QzllTThCZmNEL3RXL2Z2c0ZYMlYxMDBVVUtDdUxubkwrTGo0OXY4RGprSTBhTW9FLzRtZmo0ZUhYdjNyMUJiZG4rdmlraUlrTHA2ZWtOYXR1clZ5K0c5Zk5SVlVkcXFVOWpyNXlDZCtqVHA0L2k0K1ByYlJjWEY2YytmZm9ZVUpGdjRaVE1XbGl0VmcwZlBseFBQLzIweC9Senp6MlhzOUhndG5UcFVxMWF0YXJXK1I5ODhJRSsrT0FEajJsOSsvYlZuRGx6bXJzMEdLRHlCOE9HRFJ2cWJOZTllM2VHaFlPSFZxMWFOYmp2MUhWUEpBUVczbk5BSC9CL1NVbEo2dEtsaTM3ODhVZjNOSmZMSll2RjRoRkMxWFExSHZ4VFRFeU1Nakl5dEhyMWFuY2ZxSzFQL09ZM3Z6R3JURFNUbUpnWWRlL2VYZXZYcjJmNys2bUlpQWpsNXVicXE2KytrdFBwZEEvcGRPbzJsamh3N2N0aVltS1VscGFteno3N1RFNm5VMUxOKzNKb2FLajY5ZXRuVnBrNEF6RXhNY3JNek5Ubm4zOWVaN3RPblRvMUtNZ0lOTVRyZFJnNmRLakhXV29oSVNHY2pRYTNrSkFRWFhqaGhZMWU3c0lMTHlUazhoTVJFUkhWN2xkVGRZelF5bW5wNmVtS2pZMDFwMGg0cGRqWTJBYjNuVk12NjBmZzRqMEg5QUgvRnhvYXFsNjllc2xxdGRZNEpFQ2wxTlJVUXFnQVliVmFsWkdSSVp2TlZtZWY2TktsaTVLU2tneXNERWF3V3EzS3pzNW0rL3U1dExTMGVqKzNrNUtTR1BiSHg2V25wNnRGaXhaMTdzczlldlRnQkRVZkZSNGVycHljSEFVRkJkWDZQZDFpc2FoYnQyN2NBTDBHQkJSMWFOT21qYnAyN2VwK25weWNyT1RrWkJNcmdyY1pPSENneDhIRFU4OXdPRlY0ZUxnR0RoelkzR1hCSUpVL0dLT2lvbXB0WTdQWmxKR1JRU2dGRHlFaElmWDJuYWlvS0dWa1pIRC9DYmp4bmdQNlFHREl5OHRUZUhpNHg3UlRmOXptNXViVzJRL2dYekl5TXRTaVJRdVBhYWNHazVtWm1RU1RmcXBuejU1c2Z6K1htWmxaYjhDVW01dkxXZGMrTGlNalE2MWF0ZktZZHVybmUzWjJOdnV5andvT0RsWjZlbnFkNFVONGVMaHljM1A1alY4REFvbzZSRVpHZW93TGxwbVp5UWNDUE1URXhPamNjOCt0czAzVjBHTGd3SUdLaVlscDdySmdvSnljbkRyUGNJaUtpbEpPVG82QkZjRlgxTmQzNHVMaTZEdW9odmNjMEFmOFgzSnlzbnIyN0NsSk5aNWxHUlVWcGV6c2JFS29BTktxVlN2M2ZsMVRuNGlJaUZCMmRuYTFZQXYrb1UyYk5teC9QMWYxUk1hcVoxNVhQcmRhcmNyTXpGUmtaS1JwTmVMTXhjVEVhTUNBQVpKcTNwZHROcHR5Y25MNGZQZGhhV2xwOVg1UHo4dkxNN0FpMzBGQVVZZktNMXdqSXlNVkZoYW16TXhNaFlhR21sMFd2TXpvMGFNOW50ZDJ3MHBKR2pseXBDRTF3VGh0MnJSeFgycGI5VXRHNWVQdTNidXJUWnMycHRRRzcxWmYzMGxOVGFYdm9CcmVjMEFmQ0F4anhveXBkVjdsZll3UVdPcjZIUkViRzZ2TXpFd0RxNEhSMlA3KzcreXp6NjUxWG5oNE9NTTcrWWxodzRZcE9EaTR4bm5SMGRGS1Mwc3p1Q0kwcGVqb2FQWHUzVnRTemQvVDgvTHlHTUtyRmdRVTlVaFBUMWRjWEp5aW9xSzR5enBxMUtGREIzWHMyTEhlZGgwN2RsU25UcDBNcUFoR3UvamlpMnVkZCttbGx4cFlDWHhOWFgybnJua0liTHpuZ0Q3Zy93WU5HdVFlQnFMeVIyM2wvM3YwNktIMjdkdWJWaHZNMGI5L2Y3VnQyMVpTOVQ2Um1wcXF6cDA3bTFZYm1oL2IzLytscHFhNncrZFR0M0ZjWEJ3QmhaOUlUVTExRHlWLzZuYk96czdtSkJNL1VGZWdYTmNKS0lHT2dLSWVyVnUzVnJkdTNkU2xTeGQxNk5EQjdITGdoU0lqSTZ1ZHNWTDFSamlWZXZic3FaWXRXeHBaR2d6U3ExY3ZqNE1JbFY4d0VoTVQxYmR2WHpOTGc1ZnIxYXVYK3lhbnAvYWRYcjE2bVZrYXZCanZPYUFQQklaQmd3YTVIMWM5QzIvSWtDRm1sQU12Y041NTU3a2ZWKzBUVmFmRGY3SDkvWnZWYXRXSUVTUGN6NnR1NC96OGZJOTdYOEszblgvKytlN0hWYmN6STI3NGg0eU1EUGZ4NDZyZjA1T1RrNVdkblcxbWFWN042KzdLY2Zqd1lYM3h4UmM2ZE9pUTJhVzRCUWNIS3lvcVNvc1hMemE3RkE4dFc3WlVmbjYrKytBV3pCRVdGcWJVMUZRdFg3NWNEb2VqV2pCUk9XWmtTa3FLYkRhYlNWV2lPWVdGaFdubzBLRjY3cm5uUEtibjUrY3JMQ3pNcEtyZ0M4TEN3cFNmbjY5WFhubkZZenA5QjNYaFBRZjBnY0F3WU1DQWFwOFBrblRPT2VlWVVBMjh3ZkRodzdWMDZkSnEwNGNORzJaQ05UQWEyOS8vL2VZM3Y5R1NKVXRVWEZ6c25tYTFXalZxMUNnVHEwSlRHekJnZ0JZdFdpUzczZTZlRmgwZDdiNFBDWHlieFdMUkJSZGNvRVdMRm5sTUh6cDBhSTMzSHNGSlhoZFFyRml4UXZQbXpkUHg0OGZOTHNXdDhvRHpKNTk4WW5JbG5tdzJtNHFLaWpSdTNEaXpTd2w0V1ZsWmlvdUwweSsvL0ZMai9MaTRPR1ZsWlJsY0ZZdzBaTWdRdmZqaWkzSTZuWkpPQnBzY1FFQkRuSFBPT1hyOTlkZnBPMmdVM25OQUgvQi9iZHUyVmNlT0hiVno1MDczTkE1U0JiWVdMVm9vTFMxTm16WnRjay9qaXByQXdmYjNmN0d4c1VwTFM5UHExYXZkMDlMUzBwU1NrbUppVldocWxkdDUzYnAxN21uc3kvN2xuSFBPMGROUFA2M1MwbEpKVW1ob2FKMzNtWUVYRHZHMGUvZHVyd29uSk05TGNyeUozVzdYamgwN3pDNEQ4aHdMdUtZYjRiUnYzMTQ5ZXZRd3BUWVlvMlBIamg3M0l1bllzYU82ZE9saVlrWHdGVjI2ZEtIdm9ORjR6d0Y5d1A4bEp5ZFgyNmFNWFJ6WTR1TGlxZzB0VzNXb0VQZzN0ci8vaTR5TVZFWkdoc2MwcnBEeFA3R3hzZFcyOC9EaHcwMnFCczJoZGV2VzdudktTQ2Z2WGR1dVhUc1RLL0orWG5jRlJWWDkrL2ZuclBNYWJONjhXWjkrK3FuWlphQ0swTkJRRFJ3NFVHdlhycTF4L3NDQkF4VWFHbXB3VlRCU1ZGU1Vjbk56dFczYk5rbFNibTZ1NHVMaVRLNEt2aUF1TG82K2cwYmpQUWYwQWY4WEVSR2hzODQ2UzE5ODhZVWNEb2U2ZHUzS1diUUJMalEwVkxtNXVYcnZ2ZmRVWEZ5c1RwMDZjZVBjQUZLNS9kOTY2eTNaN1hhMnZ4OEtDZ3BTWm1hbVltSmlWRmhZcUJZdFdtakFnQUZtbDRVbVpyVmExYXRYTDczMTFsczZkdXlZZXZUbzRYSFNDWHhmVkZTVSt2WHJwNDBiTjhybGNpa3JLMHZ4OGZGbWwrWFZ2RHFnR0RCZ2dDNi8vSEt6eS9BNmI3MzFGZ0dGRi9ydGIzK3J4WXNYZTR3aktKMGNKL3Ezdi8ydFNWWEJLQ0VoSWNySXlOQzc3NzRycDlPcGpJd003am1DQnJIWmJPNitJNG0rZ3diaFBRZjBnY0RRdDI5ZmhZU0V5T0Z3S0RjM1Z5RWhJV2FYQkpObFptWXFOalpXeGNYRnlzek1KSmdNTUptWm1ZcU1qSlRkYm1mNys2bjA5SFRGeHNhcXNMQlFxYW1wYXRHaWhka2xvUmxVYnVkang0NHBMUzFOc2JHeFpwZUVKbVMxV3BXV2xxYkl5RWc1SEE1bFpHVHdIYTRlWGpmRUUrQ3JFaElTMUx0M2IwbWV3NEwxN05sVENRa0pacFlHZytUazVDZytQbDVSVVZIS3lja3h1eHo0a01xK0V4OGZUOTlCZy9HZUEvcUEvK3ZZc2FQN2dHUk9UbzZzVnE4K3Z3d0dhTk9tamJLeXNtU3oyWlNkbmEySWlBaXpTNEtCMnJScG84ek1UTGEvSDZzNk5FeDZlam9CaForcVBINFVGaGFtM054Y1RqTHhRMmxwYVlxTGkxTlVWSlQ2OU9samRqbGVqNEFDYUVKang0NnRObTMwNk5FbVZBSXpkT3JVU1NrcEtlclVxWk02ZGVwa2RqbndJWlY5cDdML0FBM0JldzdvQS80dk9EaFlvMGVQVm1KaW90TFMwc3d1QjE0Z0tDaEk1NTkvdm1Kalk1V2RuVzEyT1RCWVVGQ1FSbzRjeWZiM2N4ZGZmTEVpSWlMVXMyZFBCUWNIbTEwT21vSEZZdEd3WWNNVUVSR2g5UFIwczh0Qk0yalZxcFZTVTFQVnZYdDM3ai9SQUp5Q0E2OVVYRnlzcjc3NlNqdDM3alM3bEVZNWZ2eTR3c1BEVlZKU0l1bmtUYTdXcmwzckhoKzZ1U1FuSit2c3M4LzJ5N01yaW91TDlmbm5uMnZQbmoxbWw5SWd3Y0hCaW9xSzB1TEZpODB1cFVIb085Nmo4c2NIZmNkOGh3OGYxaGRmZktGRGh3NlpYVXE5Zk8wOXAyWExsc3JQejFkaVlxTFpwZFNKUHRCOHZLRVArTnIzelBMeWNvV0dodXE5OTk3emlRTlZ2dnI1NEV2N3ZjUGhVRVJFaEQ3NjZDTjk4c2tuWnBkVEwyL1k3MCtIdDc1WGVPdjJaOTl2T3VYbDVZcUlpTkIzMzMyblRaczJtVjJPRy90eTA2cW9xRkJDUW9LV0wxK3VvQ0R2T1grY2ZibnBCQVVGS1R3ODNPdStwM3Zqdmt4QUFhKzBZY01HUGZiWVl5b29LREM3bEVaeHVWeVM1QjdlcWJpNFdDKzg4SUw3ZVhPSmo0OVhXRmlZaGd3WjBxeXZZNFlOR3pibzczLy91NDRjT1dKMktRMVMyUWMrLy94emt5dHBHUHFPOTZqc085NzBRN011L3R4M1ZxeFlvWG56NXVuNDhlTm1sMUl2WDN2UHNkbHNLaW9xMHJoeDQ4d3VwVTcwZ2ViakRYM0FGNzludWx3dWJkNjgyZXd5R3NSWFB4OThhYit2MU53blFUVVZiOWp2VDRjM3YxZTRYQzZ2Mi83cyswM0w1WEpwMmJKbFpwZmhnWDI1NmJsY0xtM1pzc1hzTWp5d0x6ZWR5dS9wSzFhc01Ma1NUOTY0THhOUXdDc1ZGQlI0NVlkSGZTcURpRk9EaXVaMjVNZ1JIVHg0MEpEWE1scEJRWUhQSEdDV2pOdm1UWVcrNHozb085NWo5KzdkWHZYRnRpNisxbS9zZHJ0MjdOaGhkaG4xb2c4MEgyL29BNzc0UGRPWHRyT3Zmajc0MG43dmE3eGh2ejhkM3Z4ZTRZM3ZDZXo3VGNzYnR6SDdjdFB6eHUzTXZ0eDB2SEg3U3Q2NUx4TlF3T3QxNzk1ZHYvbk5iOHd1bzhIMjd0MnJqei8rV0U2blU4T0dEV3ZXc2VaV3JseXBqUnMzTnR2NnZZMnY5UVZ2UnQvQjZRcTB2dE8vZjM5bFpXV1pYWWJQMjd4NXN6Nzk5Rk96eXpndDlJR200YTE5Z00rSHB1TlBudy9zOTAzRFcvZjcwOEY3UmUzWTkvMGYrM0pnWUYvMmY5NjhMeE5Rd090MTc5NWRmL3JUbjh3dW84RktTa3EwWThjT0hUOStYSGZjY1lmQ3c4T2I3YldLaW9yODVnT2tJWHl0TDNneitnNU9WNkQxblFFREJ1anl5eTgzdXd5Zjk5WmJiM250bCtINjBBZWFocmYyQVQ0Zm1vNC9mVDZ3M3pjTmI5M3ZUd2Z2RmJWajMvZC83TXVCZ1gzWi8zbnp2a3hBQVRTeDhQQndEUm8wU0hhN3ZWbkRDUUFBQUFBQUFBRHdaUVFVUURNNDc3enpWRkZSWVhZWkFBQUFBQUFBQU9DMUNDaUFadENoUXdlelN3QUFBQUFBQUFBQXJ4WmtkZ0VBQUFBQUFBQUFBQ0R3RUZBQUFBQUFBQUFBQUFEREVWQUFBQUFBQUFBQUFBRERFVkFBQUFBQUFBQUFBQURERVZBQUFBQUFBQUFBQUFEREVWQUFBQUFBQUFBQUFBRERFVkFBQUFBQUFBQUFBQURERVZBQUFBQUFBQUFBQUFEREVWQUFBQUFBQUFBQUFBRERFVkFBQUFBQUFBQUFBQURERVZBQUFBQUFBQUFBQUFEREVWQUFBQUFBQUFBQUFBRERFVkFBQUFBQUFBQUFBQUREV2MwdXdBd2ZmdmloMXE1ZDI2eXYwYXRYTHcwYk5xeFpYd01BQUFBQUFBQUFBRjhWa0FIRjJyVnI5ZEpMTHpYNzZ4QlFBQUFBQUFBQUFBQlFzNEFNS0txeVdDeXlXQ3hOc2k2WHl5V1h5OVVrNndJQUFBQUFBQUFBd0o4RmZFRHh3QU1QYU1TSUVVMnlybmZmZlZmMzNITlBrNndMQUFBQUFBQUFBQUIveGsyeUFRQUFBQUFBQUFDQTRRTCtDZ3Fnc1lxS2loUWRIVzEyR2ZCQzI3ZHYxOHFWSzNYRkZWZVlYUXE4ak1QaDBEZmZmS09CQXdlYVhRb0MzT0hEaCtWd09CUVVGS1RFeEVTenkwRVRPSGp3b0hidjNpMUphdEdpaGJwMTYyWnlSVERDc1dQSGRQejRjVWxTYkd5c0lpSWlUSzRJZ0JFY0RvZEtTa3JjejRPRGc5bi8vZERQUC8rc28wZVBTcEtTazVPVmxKUmtja1ZvcUkwYk4yckxsaTJTcEU2ZE9pazNON2RSeTY5ZHUxWTdkKzZVSk9YbDVTazVPYm5KYTRReHlzcks5TUFERDBpU3NyT3pkZGxsbDVsY2tYY2pvRURBMjdGamh5Wk1tQ0JKR2pWcWxHNjg4Y1phMjFaVVZHanMyTEVLRHcvWDRNR0RkZE5OTnhsVkpyeFlVVkdSN3IzM1huMzIyV2VTcEZhdFdtbllzR0VtVndWdnNuVHBVaTFjdUZCOSt2VFJiYmZkcGs2ZE9wbGRFZ0xVaEFrVHRHM2JOdGxzTm4zMTFWZG1sNE1tc0dMRkNqMzY2S09TcElFREIyck9uRGttVjRTNmJONjgyZjM5OFlJTEx0QmYvdktYMDFyUEUwODhvZWVmZjE2U2RPKzk5MnJVcUZGTlZpUDhXM2w1dVVKQ1Fzd3VBNmZwOXR0djF5ZWZmT0orUG1QR0RKMS8vdmttVm9UbU1ILytmUGR2eTF0dnZWVlhYWFdWeVJXaEljckt5alIxNmxRZFBIaFFrclJreVpKR0xXKzMyL1hYdi81VlI0OGVWVVJFaE41OTk5M21LQk1HY1RnY2V1Kzk5eVJKVHFlVGdLSWVCQlFJZUE2SFE3Lzg4b3Vra3dlYTYvTGRkOSs1UDJ4MjdOalI3TFhCTjBSSFI4dHV0N3VmUC96d3crclRwNDlhdEdoaFlsWHdGbHUyYkhGL09mMzIyMi8xL1BQUDY0NDc3akM1S25pVEV5ZE95T2wwTm5xNThQQndXYTE4bGZObjMzNzdyY0xEdzVXZW5xN2c0R0N6eTBFVGNEZ2NPbkxraUNTcHVMalk1R3JnYjBwTFMvWHJyNytxb0tCQWh3OGYxc0dEQjdWLy8zNlAvdzRmUHF3bFM1WTArcXhlbU8rRkYxN3dDQ2Vrays4cDhDMGZmUENCdW5mdnpnbExmdWlGRjE1d0h5L0t6ODl2OVB2c3E2Kys2cjV5NXRKTEwyWGtEZ1FVZnRVQ2pmRDIyMis3SDE5MDBVVW1WZ0p2YzhjZGQraXl5eTVUV1ZtWmZ2MzFWeTFjdUZDMzNYYWIyV1hCWkhhN1hkT21UWFAvZU96VXFaUCs3Ly8rejZQTnZmZmU2LzRpZXFidXZmZGV4Y2ZITjhtNllKeng0OGRyMDZaTmpWN3VrVWNlMGJubm50c01GY0ViT0J3TzNYUFBQU29vS0ZCa1pLUWVlZVFSOWVuVHgreXlBRFFqbDhzbHU5MnVrcElTOS85UG5EaWhvcUlpRlJVVnFiQ3dzTnIvZi8zMVZ4MCtmRmhIamh4cGNPZzFaODRjUGYzMDA4MzgxNkFwZmYzMTEzcnNzY2VxVFo4K2ZibzZkT2lnN094c0U2cENZMjNkdXRWOW9sTHIxcTMxL1BQUGMxS2JueWdvS05CVFR6MGxTUW9LQ3RJdHQ5elNxT1dMaTR2MTVKTlBTcEpDUTBNWk50b0w3Tml4UTl1M2J6L3Q1Y3ZLeXR5UER4MDZWQzFnYnF6Ky9mdkxack9kMFRxOEdRRUZBc3FKRXllMGRPbFNkZTdjV2RuWjJZMGF6ODl1dCt2amp6K1dkSElJbi83OSt6ZFhtZkJCN2R1MzF4Lys4QWY5NjEvL2tpUzkvUExMR2pObWpMcDI3V3B5WlREVEF3ODhvTTJiTjB1U3JGYXJac3lZVWUxTHhhcFZxOXhYY1oycHFsZnlBUEJ0bjMvK3VRb0tDaVNkSEdPY2cwK0FmNW8vZjc1ZWVlVVYyZTEyd3o3SE4yellvRTgrK1lTUTIwZjgrT09QbWpwMXF2dHF5L3o4ZkVWRVJPajk5OTlYZVhtNUprMmFwRVdMRm5FUEloL3d5aXV2dUIrbnBLUVFUdmlSKysrLzN6MGlSMFZGaGY3NHh6ODJhTG54NDhmcjZxdXYxc0tGQzkwbnJaV1hsemRxNk1hSkV5ZnF5aXV2Ykh6UnFOUHk1Y3UxZVBIaUpsblg5OTkvcisrLy8vNk0xdkhXVzIrcGJkdTJUVktQTnlLZ1FFRFp2MysvTzlXZU1HR0NicmpoaGdZdnUzejVjcDA0Y1VLU05HYk1HSVphUURYWFhIT05YbnZ0TlpXVmxXbk1tREdjeVI3Z2xpNWRxdVhMbDd1ZlQ1NDhXVDE2OURDeEluaTc2T2hvRFI0OHVNNDIrL2J0MCtyVnF3MnFDR1o2K2VXWDNZOUhqeDd0MTJkTUFZR3NxS2lveWE2a3RObHNpbzJOVlZ4Y25HSmpZeFVmSDYrV0xWc3FNVEZSTFZ1MlZNdVdMWldRa0tDRWhBUkZSVVUxeVd1aWVXM2F0RWszM25paiszZG90MjdkTkdQR0RJV0dodXJYWDMvVnFsV3JkT3pZTWQxNDQ0MWF2SGl4T25mdWJITEZxSTNkYnRjNzc3empmbjc1NVplYldBMmEwa3N2dmFTVksxZDZUR3RvNEZ4ZVhxNE5HemJvcFpkZWNrK3J2SnF1b2NyTHl4dmNGZzBYRWhKeXh0Ky9LN2RqY0hEd0dkLy9LU2dvNkl5VzkzWUJIMUE4OE1BRG1qRmpScE9zNjNUR2o0YXhEaDA2NUg3Y29VT0hSaTM3d2dzdnVCOW5aV1hwNTU5L1BxMGF3c1BEMWE1ZHU5TmFGczFyOGVMRldydDI3Um10dzJxMXFsV3JWdHE4ZWJQdXZQUE8wMTVQbHk1ZE5IWHExRE9xQmVaNSsrMjM5YzkvL3RQOS9MTExMcXYxcGxpdnYvNjZLaW9xbXVSMXc4UERtMlE5TUVkaVlxS21UWnRXWjV1UFB2cUlnQ0lBN055NVU2dFdyWkowOHNmSXBaZGVhbkpGTUlyTDVWSkpTVW05N2FxT08xOWVYdTQrZUZtWHNMQXdUckR4Y2phYlRURXhNUW9QRDFkRVJJVDcveEVSRVlxS2lsSk1USXhpWW1JVUhSMnQ2T2hvOS9QS1FJSWcwNytzVzdkT2t5Wk5jZy9kbFp5Y3JIbno1aWtpSWtLU05IdjJiSTBmUDE0Ly92aWpqaHc1b3V1dXUwNXo1c3hSVmxhV21XV2pGdSs5OTU1N1czYnMyRkg5K3ZVenVTSTBoVysrK1VhUFB2cW9wSlB2NGJmZGRwdDdIM1U0SFBYZUw2NXQyN2E2NDQ0NzNNY1R4NDBicDdTME5Fa25BK3lvcUNoWkxKWTYxOEdvRGMzajJtdXYxYlhYWG52YXk1ODRjVUtEQmcyU0pBMFpNa1N6WnMxcXF0TDhVc0FIRk9YbDVhU05BYVR5aGtWUzR3S0tkZXZXdVlkcGthUWJiN3p4dEd2bzA2ZVBGaXhZY05yTG8vbHMyYktsU1E3OFZkNzg4a3cwNU9BRXZOTzc3NzZyKys2N1R5NlhTOUxKc1NLblRKbFNhM3NPSmdBNDFSTlBQT0YrUEhqd1lDVWxKWmxZRFl4MDZOQWhqUmd4b2xITHpKdzVVek5uenF5MzNjTVBQNnloUTRlZWJta3d3SlFwVS9TNzMvM083RExnQmQ1NjZ5MU5uejdkSFVZbUpTVnA0Y0tGU2toSWNMZUpqSXpVM0xsemRjMDExMmp2M3IwNmR1eVlKa3lZb0FjZmZMRGVLekpoTElmRDRSN0pRWkorLy92ZjEzdlFHZDV2eTVZdG1qcDFxbnMvdmYvKys5MmZzeSsvL0xLV0xGbWlmLzd6bjBwSlNhbHhlWmZMcFR2dXVFTjc5dXlSSlBYczJWTTMzM3l6TEJhTDFxeFpvOW16WnlzL1AxOTMzWFdYTVg4UVlLS0FEeWh5YzNPYjdHejJ2WHYzYXQyNmRVMnlMalNQcWplNDZkaXhZNE9YZS9IRkY1dXNoc2pJeUNaYkZ3RHY4czQ3NzNpRUUybHBhWHJvb1ljNFl4V05WbHhjcksrKytrcVMxTDE3OXpxSGJHakltZE9WcWw2dGMrcHl3Y0hCQ2dzTGEyU2xhR3JidG0zVCsrKy83MzYrZWZQbU9vZWtySHAxNkgvKzg1OUdEVjlacVdmUG5ycnBwcHNhdlJ6cVZsSlNvcmx6NTNwTSsvWFhYOTJQLy9PZi8ramhoeDkyUDQrT2p0YVlNV01NcXcrQTl5a3ZMOWZjdVhQMTNIUFB1YWQxNnRSSjgrZlBWK3ZXcmF1MWI5bXlwWjU4OGtuZGNzc3QyckpsaSt4MnUvNzYxNy9xNnF1djFrMDMzY1IzVUMveCt1dXZhOSsrZmU3bmI3Lzl0ajc4OE1OYTIyL2R1dFg5K09XWFg5WVhYM3pSNk5jY08zWXNvWFF6MnJoeG8vNzg1ei9yK1BIamtxVHJyNy9lL2UrOWZmdDJ6WjQ5V3c2SFF6ZmVlS09lZXVxcEdvODdMbHk0ME4wUGJEYWI3cm5uSG5kdzljd3p6Nmlnb0VDdnZ2cXFiRGFiSmsrZWJOQmZocnBjZnZubDdtMWVuOHBqQXBMMC85bTc3N0Ftci9kLzRHOGdiQmtxdUJYY3U0N1d1aGNvSWxZVTZ3SVY2OWFpb3FBSUtGVVFGOFV0N29tbzFUcnFLSTZLT09yK0NGYXFpS0NnQW1JQkowS0FqTjhmK2ViOEVnbVFRRUlDdVYvWDVkVW56enlVa0R6UHVjKzU3eHMzYm1EWXNHRnlYMmY0OE9HWU5HbVN3dTJyekxReVFHRmtaTVJ5Ym80ZVBSb09EZzVLT2UrbFM1ZVFtSmpJcmtFMGovajNBd0FEQnc0RUlQMmhjZkxrU1p3NWM0YTkzcjkvUC9UMTlSRVZGUVZBbE5ySjFkV1Y3ZnUvLy8wUEFMQjA2VkxXcVhQbzBDRThmdndZQUJBY0hBeGRYVjI4ZmZzV0d6ZHVCQUEyM1k5b251RGc0SEtsYWp0dzRBQjI3OTROQVBEdzhNRFlzV1BMZks2cW5sK3dxaEVLaGRpeFk0ZlVxT2VXTFZ0aTY5YXQ3UHNtT3pzYmFXbHBWT2lXeUNVakk0T2xpWnM5ZTNhSkFRcngxR0ZGY0xuY0lzZloyZG5oMTE5L1ZmaGNSTG0yYmRzbWRXL3k2dFVydkhyMVNxNWpQMzM2VktaVWhXWm1aZ29mUTBxWG41OHZsVlA2YThuSnlWS0RaNnl0clRGdTNEaTVSajQvZS9hTWpiaHMzYm8xNnRhdFcrb3hzam8zQ1NHYTQvWHIxL0R6ODBOOGZEeGI5ODAzMzJEOStxS2xhQmdBQUNBQVNVUkJWUFd3dExRczlqaHJhMnZzMmJNSFBqNCt1SFBuRGdEUmMwbE1UQXlDZ29JVVRtMU1sS3Vnb0FCNzl1eVJXaWZ1TDVCSFdsb2EwdExTRkw1dS8vNzlGVDZHeU9maHc0ZVlQWHMyeTNyZzdPeU1tVE5uc3UyTkd6ZUdqNDhQVnE1Y2lheXNMTXlhTlF0NzkrNlZtZ0VGaU5MK0pDUWs0TWFORzFpOGVERnNiVzNadHVEZ1lFeWNPQkVwS1NrNGZQZ3dHalpzV0d6S1lGSngwdExTV0tvMlJlVGw1Ykg3Tm5rb3F6WlZaYUtWQVFwUFQwOTRlbm9xL2J3T0RnNUtDM1lRMVpDc0d5R3I2QkNQeDVQSzZTc1FDTEJyMXk0MjRuVEdqQm5vM3IwN0FMQkFocVdsSlp5ZG5ka3h2Ly8rT3dEUmFKYkJnd2NEa0w0Qm9Sa1VtcXU4STRjbGl4NXhPQndLUm1tSi9QeDhMRjI2VkdvVVZQUG16YkZ0MnphWW01dXpkUnMyYkVCa1pDU2NuWjB4ZCs1Y1ZLOWVYUjNOSllSb3NFZVBIdUhLbFN2cWJnWlJvcThITFFtRlF1VG41d01vV2pEUjJOZ1lGaFlXY2dVS1EwTkRjZVRJRVFDaUFWZVM5NktFa01wRklCRGd5SkVqMkxwMXE5UXpxcE9URXdJQ0FtQmdZRkRxT1V4TlRiRng0MFlFQndmajdObXpBSUM0dURpNHVycGl4b3daY0hOekt6VVhQbEdOUTRjT1NjMTJKSldmcmEwdDZ0U3BnK1RrWkF3ZlBoeExsaXdwa3JMcnh4OS9SSHg4UEU2ZE9vVzB0RFNjT0hFQ00yYk1ZTnZQbnorUE8zZnV3TUxDQXBzM2IwYVBIajJranE5V3JScldybDJMOGVQSEl5OHZEMGVQSHNYdzRjUGwrandncXRlelo4OVNaeC9uNStleldSRGR1M2ZIbkRselN0eGZJQkJnL1BqeFNtdGpaVVBmVUVScnBLYW1JanM3R3dEUXRXdFhkT2pRQVlDb1hzRHg0OGNCQUczYXRFR3ZYcjNZTVo4L2Y4YkZpeGNCaUZKc2lJTVQ0dk1CS0RLcU5UTXpFNENvMkpHWVpEMEI2clFtcEdyUjFkVkZYRndjZTkyaFF3ZXNYNzhlRmhZV2JGMU1UQXdpSXlNQmlJS2JmZnIwb1ZGTlJHbCsrT0VIdWZhN2ZmczIreDdVMDlOalFYU3h0bTNiS3IxdFJINkZoWVVJQ2dwaXJ4MGRIYkZ3NGNKU2p6dHg0Z1MyYnQwS0FPaldyUnRXckZpaDhMVWxPOG1KOGxoYVdySlViV0pQbmp6QmhBa1RBSWorZG4vNTVSZDFOSTFvS0hrTG5pdVRnWUVCZFZ5cjBaTW5UN0I2OVdxcEFXMGNEZ2Z6NTg5WGVEWTJoOFBCc21YTDBLeFpNMnpac2dXRmhZWGdjcm5ZdUhFalRwOCtqZm56NTBzOTZ4TFZlL1hxRlhidTNNbGVMMXEwU0s1QnJRRUJBYmgxNnhZQTBTREpzb3ljTnpZMlZ2Z1lJaDlMUzB0czJiSUZ4NDhmaDRlSFI3SDFSQll0V29UVTFGUTRPRGhneElnUlV0c2VQMzZNYytmT0FSQ2xoNUxGMXRZV2ZuNStpSTZPeHJKbHl5ZzRvVUhNemMzUnNtWExFdmVSL0Q0M016TXJkWC9Kd2RMYVNDdnVSQVFDZ2N6UjhxWFIxOWN2OHNCVzFxTGFob2FHbFA5UnplN2R1OGVXSjB5WXdJSU5TVWxKTEVEUnJsMDdxYWkydDdjM1M3TXdmZnAwdGo0L1B4OXYzcndCZ0NJRmo3S3lzZ0JBYXFxOVpJQ0NabEFRVXJYbzYrdGordlRwQ0FvS3dzQ0JBeEVVRkNSMTg4amo4YkI2OVdyMm1vSVRSTmtDQXdOTDNlZlZxMWRTZFEzMDlmWGxPbzVVbkQxNzlyQjBQNmFtcHBnL2YzNkpLVDNFSkRzZ09CeU9YTWNRUWpUVG1qVnJwT3FTVklRbFM1WlFZVzQxeU16TXhKWXRXMWdIcFZpREJnMndjdVhLY2cwYUdEOStQTHAyN1lvbFM1YXdEQUlwS1NudzlQVEVOOTk4ZzFtelp1SDc3Nzh2Vi90SjZZUkNJWUtEZzFGUVVBQkExTmN3YXRRb3VZcGpTL1pER1JrWjBYZTdCdnJ5NVF1YU5HbUM4K2ZQbDdpZmVJYWplTENhV0VwS0NsdStldlVxYXRhc0tmTjRIUjBkMk5uWjRmcjE2OFZlWThDQUFSUzhJSldlVmdRb0VoTVQ0ZWJtcHZCeG8wZVB4cUpGaTZUV3JWdTNyc1Jjc3NYWnNHRkRtWEpFRStXNWYvOCtBTkZvWjNseXdOKzZkUXRYcjE0RklNcnQyNjlmUDdZdElTR0IxU3BvMDZZTlcvL2h3d2NXREt0VHB3NWJMeGs1cFJrVWhGUTlQL3p3QXo1Ly9veHg0OFlWZWVnNGRPZ1FLM1JuWW1JQ1gxOWZkVFNSYUxtTkd6ZHEvYWdjVFphWW1JaDkrL2F4MXpObXpDaVNwNWdRUWtqbDkrN2RPNFNIaCtQMzMzOHZNb2h5eElnUjhQTHlVc3JJOStiTm0rUGd3WU1JQ3d2RG9VT0gyS0M3UjQ4ZVlkYXNXV2pac2lYYzNOemc2T2hJTTJoVTVNU0pFM2p3NEFFQVVTZnpva1dMNUFwT2tNcmgrdlhyMkxKbGkxTE90V0hEaG5JZDM2TkhEd3BRVkxCTGx5NGhPanBhN3Yyam9xTFFzMmRQRmJhbzhxTnZJcUlWdUZ3dS92Nzdid0Npd3JXbHpXSW9LQ2lRR3IzazZla3BkVE1oT1FWWE10Z2hXZWhRTXZVVEJTZ3FuNk5IaitMeTVjc0tIU09lVlFNQXg0OGZ4NDBiTnhRNnZuWHIxdkR5OGxMb0dLSVo5UFQwWk9hTGZQcjBLVXU5QWdEejVzMUQ3ZHExSVJBSWlnVEFsY25iMjFzcVNFcTBXMnhzTEF1NEU4M3o2ZE1uTEZpd2dBV1FtalJwZ2pGanhxaTVWWVFRZFdqZXZIbUZGek9uKzRXSzgvejVjN2k3dXhjSlROU3JWdyt6WnMzQ2pSczNwRkw5S2NQaXhZdlJyMTgvckZ1M0RrK2VQR0hyRXhJU2NQVG9VVGc2T2lyMWVrVGs4ZVBIV0x0MkxYdnQ0dUlpTmJDUlZINzYrdnBGNmt3cFFyTCthWG5PUTlTRHorZXpRY3VxMkY4YmFWMkFvbFdyVmtXS3owakt5c3BpeFk5TDQrenNYT0xvdG9jUEh5SW1Ka2JoTmhMbHUzNzlPZ3NTbFBUN0Z4TUlCTEN6czhPUkkwZlFzMmRQZE9uU1JXcTdPRjFVdFdyVllHdHJ5OWEvZVBHQ0xUZHYzcHd0VTRxbnl1ZjE2OWZsK3Z0TlMwdERXbHFhUXNkUUdyaXFoY3Zsd3QvZm45MTQ5dXZYRHovKytDTUEwV2VNS2d2aFNxYXFJOXBOS0JSaTNicDE3TFdCZ1FGTE5VRFVUeUFRd04vZm45VzEwdEhSZ2IrL1A0MW0xWEoyZG5hc2tIWnhKR2RFclZ5NXNzUzBRQkVSRVVWcXBoSE41T3JxaW1IRGhxbTdHVVJGbWpadGlqNTkrdURTcFVzQVJHbjUzTnpjTUdQR0RMeDc5dzRCQVFGS3YrYVNKVXZRcVZNbmhJZUg0OUtsU3dnTEMwTmFXaHIwOWZXeGZQbHkrcjVSZ1hmdjNtSEJnZ1hzZnF0bXpacWxGdE1sbGMvNDhlUExWZEE0TkRRVVI0NGNBUUQ4OXR0dmFOaXdvYkthUmlxQW5aMWRxUU1PdVZ3dSswN3YyN2N2L1AzOVM5eGZJQkFVcVJHb1RiVHUyNmhObXpZbGZqazhlZkpFN2dERnFGR2pTb3lDNzk2OW13SVVHa1RjS1NOUDduY2pJeU40ZW5waStQRGhSYUxaK2ZuNUxFRFJyVnMzcVprVjRoa1VPam82VWcrQ09UazViSmxtVUZRK0JnWUcwTlhWTFhVL3lWRVFIQTVIN2h2K3N0VElJWm92TkRRVUwxKytCQUJZV1ZtcDVLR1RhSWZ5cEFNNGMrWU1HekU1Y09CQVBILytYQ3FZVHRRclBEd2N0Mi9mWnE5bnpKaUJUcDA2cWJGRlJGM2k0K1B4K3ZWck9EZzRJRGMzVjZHYWQ2WFZ5S01SZTVVSHBYK3AraFl1WEloYnQyN2htMisrZ2JlM3Q5UmdOMVVRcDR2UzBkSEJvRUdEWUdkbngxSldxL3JhMnVxWFgzN0JmLy85QjBDVVhucmx5cFZVUTRLUUt1TEtsU3NRQ29YUTFkVXR0WTlJTXBPS29hR2hYT2xiNzk2OUN3Qnk5VDlWTlZvWG9DRGF5Y0hCQWMyYU5VTllXQmhhdDI0dDkzR05HalVxOHFCdysvWnQxcUg4ZFYyUnVMZzRBS0xpWnBLQkRja1BKcHBCVWZtRWhJVElWVU5tOSs3ZDJMWnRHd0RBdzhNRDd1N3VwUjd6OXUxYk9EazVsYnVOUkxNY1AzNGNwMDZkWXErZG5aMmxIa3c0SEE2aW9xSVVPbWRlWGg1KytPRUg5dnIwNmRPb1ZxMmF6SDNOek13VWJESFJaR1dkWGZYbXpSdVdYc0RZMkJoZVhsNDBnay9EMk5uWllkKytmY2pKeVVHM2J0MHdaY29VZFRlSlZLRDA5SFNzVzdjT1VWRlJ5TWpJUVBmdTNlSGc0SUNmZi80WmZENGZEeDgrWkNsS0J3d1lnRmF0V3NsMTNrK2ZQaUU4UEJ5QTZQdUc2cGxvTnNuWk1EU2F2ZXFyVWFNR2poNDlXbUpxcmZidDIwdWxDRlhVMEtGRDhlSERCeGdaR1JYcDVOTFgxOGU0Y2VQS2ZHNVNPbWRuWnpiNFlPYk1tZmp1dSsvVTNDS2lhcm01dVhqOStyVkN4N3gvLzU0dEp5Y25TL1VaeWFOV3JWcW9YcjI2UXNlUXN2bjgrVE9Ta3BJVVBrNXlOdXo3OSs4Ukd4dXIwUEdOR3pmV3F1QW0zUUVScmRHa1NST3BQSkRGK2ZqeEl5NWV2SWd6Wjg1ZzFxeFpSUXJabkR4NUVvRG9BYUpYcjE1c1BaZkx4ZE9uVHdHZ1NCSHVMMSsrc0dXYVFVRkkxWGJqeG8wU1UyMklLWHF6OFhYaE13c0xDd3BFVkdHU0k1N0wwbUVsRkFxeGRPbFM5djB6WThZTTFLcFZTMm50SThyUnFGRWpMRjY4R092V3JVTndjTEJXanBiU0pqazVPWGo0OENGN2ZmLytmZHkvZjUrOUZxY0RFUTl3U0V4TVpBRUtmWDE5VEpvMFNhN3JIRDU4bUMwUEdEQkFxeDV1S3lNS1VHaWYwdXArNk9ycWx1dVpVZHpSV2R4QUZxSmFEZzRPZVBEZ0FkTFMwakI1OG1SMU40ZFVnQ2RQbnBRcnhlNzgrZk1WUHNiYjJ4dHVibTVsdmlhUlgxeGNIT2JNbVZPdWMzeDl6eWVQbFN0WFl0Q2dRZVc2Ym1WQ2QwQ0VTTGg4K1RKT25qekpIaFMrcmlHUW1wcUtXN2R1QVJETm5wQjg0UHZubjMvWWNaMDdkNVk2VGpMRkU5MG9FbEoxeGNmSHc5ZlhGd0tCUU4xTklaVmNlVHVzRGgwNmhBY1BIZ0FRQmVoZFhWMlYxamFpWEE0T0RtalhyaDJxVjY4T0hvK25jSTBReWRRK2ZENWY0UkY0ZW5wNk1EUTBWT2dZSWgraFVJaG56NTdoNXMyYnVIWHJGaDQ5ZWlRejNaS0ZoUVg2OU9sVEpPOXc4K2JOWVd0cmk1U1VGRnk5ZWhWY0xsZXVRcHJIang5bnk2TkhqeTcvRDBKVVN2THpYbDlmWDQwdElWV0I1UGNJUFhlcWo2ZW5Kd29LQ3FDam80T0NnZ0twdjNONVNENUw4SGc4aGIvYkRRd01LT0JKaUpMbzZ1cVcrZnRaZkordW82TWoxOStrVUNoVStQT2lxcUJQTEtLMWhFSWhZbU5qcGRLd3ZIdjNUbXFmN094c3FkZWJObTJDVUNnRUFMaTR1RWh0dTNuekpsditPa0FoZVVOQk15Z0lxWnIrL2ZkZnpKMDdsMnFLRUtXUWZCOHArcjJSbUppSXNMQXdBS0xnUmxCUUVEMmthcmg2OWVvQkFQNzQ0dytzV3JXcXpPZTVmZnUyWENrSkpkbloyZUhYWDM4dDh6Vko4WGJ0Mm9VZE8zWVV1NzExNjlidzlQUkU1ODZkaTAzbE5talFJT3pZc1FONWVYazRmLzU4a2Z2UHIwVkhSN1A2UjYxYXRVS0hEaDNLL2dPUUNwR1hsOGVXSlFOUWNYRnhVc0VtWlpvMGFSTFZINmlpUG43OHlKYk56YzNWMkJMdFptSml3dTdmbGk1ZHlncWpsMFZZV0JpN3I1T1hqNDhQeG93WlUrWnJrcktiTTJjT2hnOGZYdXArWVdGaExEdEhlSGc0NnRldlgrb3hjWEZ4bURkdlhybmJTQlRUclZzMzNMbHpSK0hqY25OejJYMzV3SUVENWJySHYzSGpodGIranVscGxXaWRKMCtlNE9MRmk3aDA2UklyWGlYSndzSUNnd2NQeGc4Ly9DQlZyK0wrL2Zzc1ozejc5dTJsVWo4SmhVTDg5ZGRmQUVSVGRoczFhaVIxenMrZlA3Tmxxa0ZCU05WejkrNWRlSHQ3czA2R2hnMGI0dHR2djhVZmYveWg1cGFSeXFxczN4dloyZG1ZTjI4ZUd6M3A0ZUdoVU8wbFFvanlXRnRiUzcydVU2Y08yclp0eSs0blc3Um9nUzVkdXBSNERoY1hGK3pac3djOEhnOTc5KzdGMEtGRGl3MDQ4bmc4Yk55NGtiMmVQWHQyT1g4Q1VoRWtaMXFMQ3hvRG9ob2w1ODZkVThrMWh3NGRTZ0dLS2tveXI3MkZoWVVhVzBLSWRqSTJOcFlydGFMazdGVnpjM081anFGWlVhUXFvd0FGMFFwNWVYbll0MjhmTGw2OGlOVFUxR0wzczdlM3g0b1ZLNHBNMy9yMDZST1dMVnZHWG50NWVVbHRqNDJOWmNHT0FRTUdGRG12dUtQSnlNaW96TVZPQ1NHYUtTRWhBWFBuem1WVE1XdlZxb1h0MjdmanhJa1RhbTRacWN3a094amtyVFhDNVhJeGYvNThaR1JrQUFDNmRPbUNDUk1tcUtSOVJEV3NyS3dVSHZHZW1abUo5UFIwQUtMM1NwTW1UUlE2dm5IanhncnRUK1JYcjE0OTFLOWZIL2IyOXJDM3QwZTdkdTN3NU1rVEZxQ1FoN1cxTllZTUdZTFRwMCt6RHV2aVJtYis5dHR2ckVobjE2NWQwYjE3ZDZYOEhFUzFLQlVzVWFiTXpFeTJiR1ZscGNhV0VERmJXMXVGdjl1VGs1UHg2ZE1uQUVEZHVuVVZyaVAyZFlDY2FCYWhVQ2lWVGp3dExRME5HelpVWTR1SUxBa0pDZXdldXl3azA3Yis5OTkvaUk2T0x2V1lKMCtlU0MxTDFxRnMwYUtGWEROdEtpc0tVQkN0c1dmUG5pTHI2dGV2aisrLy81NmxlYXBaczJhUjRJUlFLRVJRVUJEcjhIRjJkaTVTQlB2WXNXTnN1YVFBQmFWM0lxVHFzYkd4Z2JHeE1UNS8vZ3hyYTJ0czI3YXQxT0tIaEpSR2NvYWZQQStaNHFMWWp4OC9CaUFxd3I1OCtYTG82T2lvckkxRStmcjE2NGQrL2ZvcGRNemh3NGV4ZHUxYUFFQ0hEaDJrUnRBVDlmcnV1Kzl3NXN5WmNwL0gzZDBkWjg2Y2dWQW94S1pObTlDblR4L1VxRkZEYXA5bno1NnhGQ0M2dXJwYW14NmdNbnI3OWkxYkxtNEU3WWdSSThwVVJGV1N2NzgvYnR5NFVhNXpFTTMzOE9GRHRseVZPN0lxa3hrelppaGNRTm5MeXd2WHJsMERJS29sNU83dXJvcW1FVFhnOFhoWXVuUXBybCsvenRZdFdyUUlZV0ZoYU5ldVhZbkhTZ2EwaWVvZFBYb1VwMCtmVnNxNUhqNThLUFg1TEkrSWlBaEVSRVN3MTFVOWRadldCU2p5OC9PUmxaVlY3SGJKbkkybDRmUDVKUll2b1NLcG1zUFkyQmoxNjlkSFdsb2FEQXdNWUc5dmoySERodUc3Nzc3RDgrZlBwZXBRZkczRGhnMHMwbG1uVGgxNGUzdExiWC81OGlVYkNXZGpZeVB6UzBVY29LRDBUb1JVUFVaR1JuQnhjVUZVVkJTMmJkdEdENE5FS1Y2OWVzV1c1UmsxdDNIalJseStmQm1BcU1ocWFHZ29qWjRqUk0yVU5XdlcxdFlXbzBhTndyRmp4L0R4NDBlc1hyMGFJU0VoYkh0ZVhoNThmWDNaU0wxcDA2YWhSWXNXU3JrMlVhMkNnZ0pXQTA5SFI2ZllBQVdId3luM1FDZGRYZDF5SFU4MHc1Y3ZYeUFRQ0dUT3JveUppY0hSbzBmWjYvYnQyMWRrMHdnaHBjak56Y1dDQlF0dzkrNWRxZlU1T1RudzhQREEyclZyOGQxMzM3SDE1ODZkUSszYXRXRnBhWW1jbkJ6czNyMmJiVk4wVmcxUm5LR2hvVlJ0cUxJUTF4WFUwOU9UcTlDMlFDQmc5M1A2K3ZwUzk1SmxMZFJkV1doZGdPTFBQLy9FbjMvK3FaUnovZlRUVDBvNUQ2a1k5dmIycUZXckZvWU1HU0ozd2JDREJ3K3lpQ1dIdzBGd2NIQ1JxZGNiTjI1a3dhang0OGNYR2ExYVdGaklQcFJvMmpZaFZaT3JxeXZjM055b1E1Z296ZE9uVHdFQXRXdlhsc3BSYTJob3lFWk9pOWV2WGJzV2h3OGZadnNzWGJvVW5UcDFxc0RXRWtKVXpjUERBMUZSVWNqT3prWlVWQlFPSHo0TU56YzNGQllXWXNHQ0Jhd3dkc2VPSFRGbHloUTF0NWJJUzV5U0N4RE5saXV1dmdnaFlnOGZQc1RjdVhPaHI2OFBDd3NMbUpxYVFrZEhCKy9ldldNcGdRQlI1MlhIamgybGp0MjRjU01jSFIzUnNtWExpbTQySVZydjNidDNtRHQzTHVMajR3R0lPcXo1ZkQ0QXdNREFnQVVwbGk1ZENpY25Kd0NpTENDU2c1YkU5UFgxUzUxdFFjcHYwYUpGV0xSb1VabVBseXlTYlc5dnIzQ1I3TURBUUF3YU5Lak0xNjlzNkE2SWFBMVBUMCtGOXQrN2R5K2JLZytJUHB5Kzd2Q0pqbzVtVXkvcjE2K1BvVU9IRmptUDVLd2NDbEFRVWpYUkNCWlNIaHMyYkVCQlFRRWJGWk9kblkyVWxCUUFvdmZXakJrejRPam9pQkVqUnFCMzc5NzQ2NisvQUlqU09xMVlzUUluVDU1azU1bzVjeVlHRHg1YzhUOEVJVVNscWxXcmhrV0xGc0hIeHdjQXNHN2RPdFNxVlFzWExsekFuVHQzQUFBMWF0VEFpaFVycU41WkpTTHVxQUpFTTdFSktVMmJObTBBaUFiQlpXVmx5Y3dPd2VGdzRPZm5KeFh3K3ZEaEE4TER3eEVlSG80dVhicGcrL2J0RmRabVFyUmRiR3dzL1AzOVdRcFhCd2NIbUp1YjQvang0d0NBb0tBZ0JBY0hJeWNuQndFQkFZaVBqNGVucHlkc2JXMkxCQ2dNRFEzaDdlMU5LWVZKbGFOMUFZcE9uVHJCMGRHeDJPMFpHUm5ZdDIrZlhPZWFPWE5taWFrOHJsNjlxbEFSUEtJNU1qTXpwZDRIRXlaTXdJZ1JJNlQyeWNyS3dzcVZLOW5yMmJObnk1eHlKUm1nb0JSUDVHc2xwWWtqaEdpSHI0dFlTdDQ3eE1YRkFRQWVQSGdBZlgxOUZnam44L2xZdG13WklpTWoyYjVqeDQ3RnRHblRLcURGaEJCMXNMZTN4OFNKRTNIZ3dBRUloVUtwVVgxbVptYll1blVyZFZoVU1wTDVxR2xVTzVGSDllclZZV05qZzZ5c0xQRDVmUEQ1ZkFpRlF1anI2OFBhMmhvZE9uU0FxNnRya2ZkVGVRcTlFa0pLMXE1ZE8venh4eDhBUkgrallnS0JBSHYyN01IT25UdFoxbzF4NDhaaC92ejVySDRZQUxScTFRcmJ0Mi9IbkRsejhQNzlleHcrZkJoeGNYRVlQMzQ4QmcwYWhQejhmUEQ1ZkZoYlc2TjE2OVpGbmgySWFtVm5aOHVjeVZLYS9QeDh0dnorL1h2RXhzYVdlc3lMRnk4VXZrNVZvWFVCaXNhTkcyUGt5SkhGYm4veTVJbmNBWXFlUFh1eUVReXlwS2VuVTRDaWtySzJ0c2FhTldzd2I5NDhqQm8xcWtpaFFSNlBCMTlmWDVZenRsZXZYbkJ3Y0pCNXJnOGZQckJsbWtGQnZ2YnMyVE8yTEpuR2hSQ2luUW9LQ2hBZUhzNWUvL2pqanpoeDRnUUEwZWdxQXdNRERCbzBDSVdGaFZLcEhOemQzUldlS1VnSXFYeG16NTZOSjArZTRQNzkrMndkaDhQQnBrMmIwTHg1Y3pXMmpDaEtLQlJLRmEzKy92dnYxZGdhVXBsSXpweVVsMlE2c2FaTm15cXpPWVJvUFNNakl6UnMyRkJxWFdabUpwWXNXWUwvL2U5L0FFUjFnT2JQbnc4M056ZVo1MmpkdWpYMjc5OFBUMDlQcEtTa0lDNHVEci84OGd0bXpwd0pOemMzU2dHb1J0ZXZYMGR3Y0hDNXpuSC8vbjJwZXpkU0ZMM0RDU2xHang0OXNHZlBuaUxGeFlSQ0lRSURBMW4wMDlMU0Vvc1hMeTcyUE5uWjJXeFpWakV6VXZWbFpXWGg1Y3VYTURVMWhaR1JFUXdORFNFVUNwR1VsSVIxNjlheC9XalVJeUVrSWlJQ2I5NjhBU0FhamVYdjd3OExDd3ZzM2JzWEFvRUFBUUVCTURBd1FQLysvYkYyN1Zvc1dMQUFMVnUyeEt4WnM5VGNja0tJcXZGNFBFUkVST0NmZi80cHN2N3c0Y093c2JHQmhZV0ZtbHBIRkhYdjNqMlduc2ZVMUpRQ0ZFU2xKQWRGMFd3ZFFsU0h4K1BoMkxGajJMRmpCM0p5Y2dDSUJzQ3VYTGtTblR0M0x2SFlCZzBhSUR3OEhNdVdMY09WSzFlUW41K1BqUnMzNHZUcDAvRHk4a0xQbmowcjRrY2dYK0Z3T0dVdWxsMmVJdG5hUmlzQ0ZDMWJ0c1NEQncvazJyZE5tellsN3F0SWtaU3BVNmRpNnRTcGN1MUxOSk9zNEVSSVNBaExxYUdqbzRQZzRPQVM4OCtMQzUwQ29tS25SUHRrWkdSZyt2VHBwZTdYcDArZkNtZ05xYXdvSFZqVmQrL2VQV3pidG8yOW5qMTdOZ0JSY2R6Mzc5L2oxS2xUNFBQNThQWDF4YnAxNjlDelowK3NYYnRXb1h6ejRtSjhoSkRLSlNZbUJxR2hvVWhJU0dEcnJLMnRrWm1aQ1FENDY2Ky9FQnNiQzA5UFR3d2VQQmc2T2pycWFpcVIwKysvLzg2VzdlM3Q1ZXE0SUZXWHJxNHVXNWFjZ2E4c2tzK2tYei9qRWtLVTQ5Njlld2dKQ1VGeWNqSmIxN05uVHdRRkJjSFMwbEt1YzVpYW11TFhYMy9GSDMvOGdkRFFVT1RsNVNFbEpRVno1ODVGeDQ0ZE1XWEtGUFRvMFVOVlB3S1JZZWpRb1RMcnpaYW12RVd5dFkxV0JDZ0lVUVkrbjQ4VksxYmc5T25UYk4zQ2hRdlJ2WHYzWW8vaGNybTRlUEVpZTkyaVJRdVZ0cEZvcG1iTm1rRkhSd2RDb2JEWWZaeWNuR2hFQkNuUjgrZlBwVjVMUHNpU3lpODJOaFlMRnk1aytXbUhEUnVHTGwyNnNPMStmbjc0OE9FRG9xT2p3ZVB4c0dEQkFtemF0RWxxbjlJVUZCUWdJeU1EQUtXVTB4UThIcS9jbzZRS0N3dlpNcC9QUjI1dWJwblBwYWVuUis4TkZWTTBTSmlRa0lDd3NERGN2SG1UcmVOd09KZ3hZd1ltVHB5SVU2ZE9JVFEwbEJYTURRZ0l3TUdEQi9Ienp6K2pWNjllRktqUVVFbEpTYmg2OVNwN1BYYnMyQkwzNS9GNDVmcmJCc0MrWDRobU1qRXhZY3RwYVduSXpNeUV0YlcxVXM2ZG5wNk9lL2Z1QVJDbEhMYTF0VlhLZVlsczRub0I1U0g1OTFyZXYzOERBd05LRDZSaWlZbUoyTEZqQjZLam85azZJeU1qZUhoNHdOWFZ0VXpmeGNPSEQwZTNidDJ3WnMwYVhMOStIWUNvYnRHY09YUFF0R2xUL1Bqamp4Z3laQWlsRWRkZ1pibkh0N2EyWnVuajY5YXRxK3dtYVRUNmxDSkVEams1T2ZEMTljWHQyN2ZadWlsVHBtRE1tREdJaTR2RCsvZnZZV1ZsQlV0TFM1aWFta0lvRkNJNU9SbGhZV0dzTThqQ3dnSWRPM1pVMTQ5QTFNakl5QWdqUjQ3RXUzZnZVRmhZQ0lGQUFENmZEejA5UGRTc1dSTzllL2RHdjM3OTFOMU1vbVpaV1ZsNDhlSUZMQzB0WVdGaEFVTkRRK2pyNjdOMFlLdFhyMmI3R2hnWVNEM0lrc3J0OHVYTENBZ0lZRGV4TFZ1MmhJK1BqOVErZW5wNkNBNE94dFNwVXhFZkg0K0NnZ0xNbXpjUFc3ZHVSWWNPSGRoK1hDNFhoWVdGTURVMWxRcGk4WGc4Yk55NGtSVnJLMm5tSDZrNHg0NGRreXFTV0Y2M2I5OW1JN1hLd3M3T0RyLysrcXZTMnFQdGhFSWh2bno1SXRWNUlOa3BiV3BxV3V4eGYvLzlOdzRmUHN3NkZjWGF0bTJMSlV1V3NFRXZJMGVPUkx0MjdiQnMyVElrSmlZQ0VLVnltVGR2SGhvMGFJQlJvMFpoeUpBaFVrVTdpZnB0MmJLRkRWenAwcVZMcVNsM1RwNDhXYWE2QTZUeU1EYzNoNVdWRmJLeXNzRGo4YkI0OFdJRUJRV1ZLd1VzbjgvSG5UdDNzR3JWS3RiaDNhZFBId3BjcXBpZm54K3VYYnVtdFBPRmhZVWhMQ3lzek1mNytQaGd6Smd4U21zUCtmL3UzNytQQXdjT1NQVVRBVUMvZnYyd2NPSENjcWR3cmxPbkR0YXZYNDhiTjI1Z3c0WU5TRWxKQVNBYXVCWVNFb0lOR3phZ1I0OGVjSFIweE1DQkE4dDFMYUo4Zi8zMUYxdVdOMFZVcTFhdDVKcHBVUlZSZ0lLUVVpUWtKTURIeHdlcHFhbHMzYlJwMHpCejVrd0FRRnhjbkZ5ZEN6Lzk5Qk9OU3F4RWZ2cnBKd3dmUGh5QWNpTFh2cjYrNVQ0SHFkcXlzN1BscmlQUXFWTW5lcmlzQXJoY0x0YXRXOGVLWUFPaTNMT2JObTJTZVJOclpHU0U5ZXZYWThLRUNjak16SVJBSU1EYnQyK2w5dm5ubjMvdzg4OC9BeENOeGpRMk5nYUh3MEYyZHJaVW1yQ1NadjhSUXBSRFIwY0hqbzZPNFBGNHFGYXRHZ29MQzFrK2FnQkZDbXErZXZVSzU4K2ZSMlJrcE5SOUp3QlVyMTRkYytiTWdiT3pjNUhQLzFhdFdpRWlJZ0tIRGgzQ3pwMDdXYjdqMU5SVXJGKy9IaHMzYmtUSGpoMHhhTkFnakJ3NVVrVS9MWkhYMWF0WHBZcGp6NWt6UjQydElacGs4T0RCT0hqd0lBRGd3WU1IR0RwMEtPclVxWU1hTldvb2ZLN1BuejhqTXpOVGF1Uzl2cjQrZnZycEo2VzFseEJ0OWZ6NWN3UUVCRWlsWFFTQWV2WHF3Y2ZIcDF5RFJXVHAzYnMzdW5mdmpqTm56bURQbmoxc0VHeEJRUUd1WHIyS2I3LzlWcW5YSS9MNzU1OS9NSGZ1WERiSTBNREFBQVlHQnNqT3prWlNVaExicjNuejVtcHNaZVZBQVFwQ1NuSDM3bDMya0tpbnB3ZGZYMStNR0RHQ2JXL2F0R21wNTNCeGNjR0VDUk5VMWthaWZGWldWckN5c2xKM000Z1dhZHk0TVhSMWRVdE53Y0RoY0ZpQWxGUnVNVEV4VWlOaWJXMXRzWFhyMWhJL2U2eXRyYkYrL1hyNCtmbGg1Y3FWYU5PbWpkVDJaczJhc2VYYzNGeVpLUUdzckt6b08wbEQxSzlmSDcxNjlWSjNNNWl2MzAray9HeHRiUkVmSDQvMzc5OUxyYmV3c0lDam95TjdmZjM2ZGN5ZlA3L0k4ZWJtNWhnM2JoeGNYVjJMblhFQmlMNGJKazZjaUNGRGhtRG56cDA0ZmZvMEMwb0tCQUxFeE1TVUtYOHlVYjd0MjdlelpRY0hCN1J0MjdiVVkxcTBhRkh1SXRwWHIxNHRFdmdpbW1YNjlPbTRlL2N1SzJndEVBaVFucDZPOVBUMGNwL2J5TWdJd2NIQmNqMjdrdkpwMjdhdFJ0WDhxbGV2bnJxYlVPWFkyTmhJMVpTb1hiczJKaytlUHp5SUF3QUFJQUJKUkVGVWpPSERoNnNzblJhSHc4R0lFU1BnN095TU0yZk9JQ0lpQWk5ZnZrVGZ2bjNoNXVhbWttdVMwdG5hMmlJbkp3YzVPVG5GZnNkYVdWbmhoeDkrcU9DV1ZUNFVvQ0NrRk83dTdraE1UTVNkTzNld2N1WEtJdm0rbXpScGdtN2R1aUUvUHgrRmhZWGc4L2tRQ0FRd01URkJreVpOTUhqd1lIVHExRWxOclNlRVZCWUdCZ1pvMkxBaFhyNThLWE83bVprWk9uYnNpR25UcHNuVm1VRTBYNDhlUGVEbDVZVzFhOWVpYytmT0NBME5oWVdGUmFuSHRXN2RHaWRPbkpCWkhMdG16WnFvV2JNbXNyT3ppMnl6c3JKQ2p4NDlNSFBtekRLTnhpVEsxN2R2WC9UdDIxZmR6U0FxSkE1UWlGbGFXcUp0MjdidzlQU0V1Yms1VzkrblR4OE1HVElFZi83NUp3RFIzK3VZTVdNd2V2Um9oZkpMVzFsWndkL2ZIKzd1N2poNDhDRE9uVHNITHBlTGlSTW53dG5aV1hrL0dDa3pIeDhmekpvMUMwWkdSdkR5OHBMcm1JNGRPOG9NWUNuaTlldlhGS0RRY0NZbUp0aTNieCtPSERtQ3FLZ29wS1NrSUM4dnIwem4wdEhSZ2FtcEtSbzFhb1J1M2JwaDFLaFJsTjZ4Z2t5Wk1rWGRUU0FxeHVGd3NHclZLbmg2ZXNMSnlRa3VMaTdRMTlldnNHdVBHREVDTGk0dStQdnZ2OUd1WGJzS3VTNlJ6Y0xDQXRiVzFzak96aTR5ME5EYzNCemR1blhEN05tenBlNzVpR3dVb0NCRURnRUJBZmowNlpQTVVhM1cxdGJseWdsSkNDRmlYK2VYRmdnRUVBcUYwTkhSb2FMWVZaU2JteHNzTFMzaDRPQ2cwSWdyV2NFSnNVdVhMZ0VRNWJFWC85UFYxYVcwWUlTb1FYQndNQUlEQXdHZzFMOURYMTlmY0xsYzJOdmJ3OTdldmx5ak1CczBhQUEvUHo5NGVIZ2dPanFhWms5b2tNNmRPOFBUMHhPR2hvWktLNEpNcWc0akl5Tk1talFKa3laTlVuZFRDQ0Vsc0xDd3dQNzkrOVYyZlIwZEhhV25raUpsYytIQ0JiYk00L0VnRUFpZ3E2dEx4ZWtWUlArM2lOWnIxcXdaSGp4NFVPSStCZ1lHbE82SGxHcnExS21ZT25XcXVwdEJOSVNIaHdjOFBEektkUTRLU21nSEp5Y25sWnhYUjBlSGdoS0VhSUNTQW9xU1RFeE1FQklTb3RScm01dWJZOWl3WVVvOUp5ay9OemMzVmlTN09JTUdEY0tnUVlPVWRzMTE2OVlwN1Z5RUVFTEtaOEdDQlZpd1lJRzZtMEdVaklJU1pVYzlINFFRUWdnaGhCQkNTQVdpQURJaGhCQkNpQWdGS0FnaGhCQkNDQ0dFRUVJSUlZUVFVdUZvN29tS2NMbGNaR2RuSXpNekUvLzk5eCtNalkwcFB4d2hoQkJDQ0NHRUVFSUlJWVFROG44b1FDR0J6K2Vqc0xBUStmbjVLQ2dvWVAvTnk4dVQrcGVUazhQK2ZmNzhHWjgrZmNMSGp4L3g2ZE1udkgvL0h1L2V2UU9YeTVVNmQ3VnExZkRYWDMvQndNQkFUVDhkSVlRUVFnZ2hoQkJDQ0NHRUVLSTV0Q3BBRVJVVmhWV3JWa0VnRUVBZ0VFQW9GSUxINDdGL3FwU1RrNE9iTjIraWYvLytLcjBPSVlRUVFnZ2hoQkJDQ0NHRUVGSVphRldBSWo4L0grL2Z2MWZKdVEwTkRXRnNiQXhUVTFPWW1abEovVE0zTjRlWm1Sa3NMQ3hVY20xQ0NDR0VFRUlJSVlRUVFnZ2hwTExScWdDRnBJWU5HNko5Ky9iZ2NEalExOWN2OHMvQXdBQ0dob1l3TkRTRWtaRVJqSXlNWUdob2lEdDM3b0RENGNETXpBeERoZ3lCaVlrSlRFeE1vS2VucCs0ZmlSQkNDQ0dFRUVJSUlZUVFRZ2lwTkxRMlFORzllM2NzV3JSSTRlTjhmSHpBNVhLaHI2K1B5Wk1ucTZCbGhCQkNDQ0dFRUVJSUlZUVFRa2pWcDZ2dUJoQkNDQ0dFRUVJSUlZUVFRZ2doUlB0UWdJS1FNc3JLeXNMeTVjdngzMy8vcWJzcGhCQkNxckM0dURoczI3WU5XVmxaNm00SzBWQkpTVWtRQ29YcWJnWlJnWXlNREx4Ky9ScXZYNytHUUNCUWQzTUlJWVJVQUtGUWlNVEVSSFUzZ3lnb0x5OFBLU2twU0VsSlFXWm1wc3F1azVDUWdJU0VCTHg0OFVKbDF5Q2tvbWx0aWlleHZMeThNai9RNWVibUtyUy9nWUVCT0J5dC8xK3VFU0lqSStIZzRGRG0zOGVOR3pld1pNa1M1T1RrNE1XTEY5aTFheGY5YnF1b2VmUG1JU01qQTNYcTFNR0dEUnZVM1J5aVJmYnMyWU83ZCs5aXdJQUJzTGUzUjgyYU5kWGRKS0lHQW9FQXExZXZ4dE9uVDdGLy8zNHNXYklFUTRjT1ZYZXppSWFJajQvSHJsMjdjTzNhTlN4ZHVoVE96czdxYmhKUnNoa3paaUExTlJVQUVCVVZCVXRMUzZudFo4NmNnWjJkSGFwVnE2YU81aEVsMkxkdkg1NDhlWUoyN2RwaDRzU0pKZTU3L1BoeDNMMTdGelkyTnBnOWUzYXgrL243KytQTGx5OW8xNjRkcGsyYnB1d21FMEpVS0RvNkdqdDM3c1NMRnk5dzdOZ3gyTmpZcUx0SlJFNXhjWEdZTldzV0FNRGUzaDRoSVNGc1cyRmhJZlQxOWN0OURSNlBCemMzTndDQXRiVTFMbHk0VU81ekV1V0lqbzVteTcxNjlaTDUrMDVPVGtaS1Nnb0FvRUdEQm1qZXZIbUZ0VS9UYVgyUGF2LysvVkZZV0tqd2NZV0ZoZWpkdTdkQ3gvajQrR0RNbURFS1g0c28xOXExYTNINDhHR2NPWE1HYTlhc2dZV0ZoY0xuYU5teUpRdElQSHIwQ0JzM2JvUzN0N2V5bTBvMFFISnlNbEpUVTVHWGw2ZnVwaEF0YytiTUdhU21wdUxCZ3dlb1hyMDZCZzRjcU80bUVUVTRmdnc0bmo1OUNnQ3d0TFJFdjM3OTFOd2lva21pb3FKdzdkbzFBTUNXTFZzd1lNQUFtSmlZcUxsVnBLSnMzYm9WZS9ic3dZNGRPN0I4K1hKMDd0eFozVTBpWmZEdzRVUDgvZmZmNFBQNXBlNzc1TWtUWExseUJlM2F0U3R4djVzM2J5SW5Kd2U2dXBRd2daREtKanc4SE0rZVBRTUFyRisvbmdiSlZTSUdCZ1pzbWNmanNlV01qQXhNbXpZTjQ4YU53OWl4WTlYUk5GSUJGaXhZd0pabERTb0JSSU9sOSs3ZEN3QndkWFdWT2tiYmFYMkFnbWlYMU5SVS9QSEhId0NBKy9mdlk4S0VDZGl3WVFPYU5HbWkwSGxxMWFxRnBVdVhZdjc4K1FDQXc0Y1BvM1BuenVqZnY3L1MyMHcwbTZPakl6NS8vcXlVYy8zMDAwODB5bzBBQUdKalk5bUkyZHExYTlObmk1Ykt5TWpBMXExYjJXcy9QeitZbVptcHNVVkUwMHllUEJsbno1NUZWbFlXc3JPemNlVElFVXlaTWtYZHpTSVZJQ3NyQzZkT25RSWcrcXlZUG4wNkpreVlBQThQRDVyVlMxZzZNRDA5UFRXM2hCQ2lxQVVMRnNEZDNSMkFLSFBEdzRjUDBiRmpSelczaXNqRDBOQ1FMWXNIUWdzRUFzeWZQeC9wNmVuNDlkZGZrWkNRQUQ4L1A2bGdCaUdFQWhTWVBIbXlRak1vd3NQRHdlUHhvS3VyaTU5KytrbWhhN1ZwMDBiUjVoRWxhOUNnQVhidjNvMjVjK2NpS3lzTGFXbHBtRFJwRWtKRFE5R2xTeGVGenRXblR4Lzg4TU1QT0hmdUhJeU5qZkhwMHljVnRacG9zcnk4UEhDNVhLV2NxNkNnUUNubklSVXZJeU1EVzdac0tmZDU1c3laZzlxMWE3TkFLZ0NNR2pXS09wdTBVR0ZoSVh4OGZLUUNvSXNYTDFiYStUdDA2Q0FWL0NDVms0bUpDVHc4UEJBWUdBaEFkSjg2ZXZSb0NtUnBBU3NyS3h3NWNnUitmbjZJaVltQlVDaEVlSGc0NHVMaXNIcjFhbGhaV2FtN2lhUVlhOWV1eGUrLy84NWVpMGZaWHI5K0hkMjZkU3Z4V1BFc2kzLy8vYmZJdnRldlgyY2RYdUlBQmMyZ0lLVHlhZHUyTGV0bkFFU3o1WGJ1M0tubVZoRjVHQmtac1dYeFo3dXVyaTY4dkx5d1lNRUM1T1RrNE15Wk0zajkralhXclZzSGMzTnptZWU1ZGVzV3F6M242T2hJd1F5aUZiUyt4MlA2OU9rSzdYLzQ4R0h3ZUR6bzZlbkJ3OE5EUmEwaXF0U3laVXNjT0hBQUhoNGVTRWxKUVU1T0RtYlBubzFmZnZrRlE0WU13Zm56NS9INDhXT0Z6dG0xYTFja0ppWWlORFJVcnYwSERScUU5dTNibDZYNVJNUDA2dFZMNGZSUEFvRUFkKy9lTFJLUW9BNmx5dXZqeDQ4NGYvNTh1YzhqRG55TGM0a2FHeHRqeElnUjVUNHZxWHhDUTBPTGZCY3BLeGlxN0hPUjhna0lDTUNWSzFlVWNxNmNuQnc0T0RpVXVWUFN5Y2xKcVlFd29scFdWbGJZdm4wN3RtM2JobjM3OWdFUXpjQnpjM1BEbWpWcjBLbFRKelcza01qQzQvRmtEcEFUQ29VS0RaejdlbC9KdW9vMGc0SVE5Um95WkFnK2ZQaFE1dVBGZjhNQThPREJBL1RzMmJQTTUxcThlREdjbkp6S2ZEeVJuMlNBUXZJenVrdVhMdGl6WncvbXpwMkx0Mi9mSWpZMkZwTW1UY0tXTFZ0UXQyN2RJdWZadDI4ZlltSmlBSWdHeGxLQWdtZ0RyUTlRRU8xVXAwNGQ3TjY5RzdObXpVSmlZaUo0UEI1KytlVVhORzNhRkhmdTNHR2pGZVIxOWVwVmhmWnYyclFwQlNpcWlCVXJWaWkwZjBwS0NnSURBNldDRXhZV0ZwZy9mejRWdnEzRWRIVjFwVzVJWlpIc0VDNXVYejA5UFRaVER3QmNYRnpLVkNlSFZHNG5UcHpBOGVQSHBkYlZyMThmTGk0dVpUNm5PTWU1V0owNmRjcDhMcUpjWEM1WHFRR2o4c3pHbzVsOGxZK2VuaDVtejU2TkZpMWFZTm15WmNqUHowZDJkalpTVWxJb1FLR2hwazZkS2xXWGNPWEtsWGp3NEFHNmRPa0NYMS9mRW8vZHVuVXJvcUtpMEx4NWM2eGV2VnBxbTJRSEZnVW9DRkV2WmM2eUI4bzNzRVN5RmdKUkxXTmpZN2I4OWYvM1pzMmFZYytlUFpnMmJScmV2SG1Ebkp3Y3VXb1BFYUl0S0VCQnRGYjE2dFd4WThjTy9Qenp6M2o2OUNrV0xGaUFWcTFhcWJ0WnBJcmk4L2s0ZVBBZ2R1ellJZFVCNU9EZ0FCOGZIMVN2WGwyTnJTUGwxYng1Yzl5OGViUEVmVWFNR0lHWEwxL0N4c1lHSjArZWxMblArL2Z2V1hvblBUMDkvUGpqajhqTnpWVzRQVlFrdC9LS2pJekVxbFdyQUFBNk9qcW9YYnMyTWpJeWtKYVdCaDBkSFlYVFN3S2lHVG5idDI5bnI5dTJiWXNsUzVZb3JjMmtmRHAxNnFReGFkeEtLN3hMTkplRGd3TWFObXdJTHk4dnVMcTZsaXVnU1ZTclpzMmFxRm16Sm5zdDd0QXlNVEdCcmExdGljZFdxMVlOZ0NqUGVVbjdpZ01VbXZMWlFvaTJzYk96dzVjdlg5VGREQUNpUVM2a1lrZ09Rc3ZQenkreXZXN2R1dGkxYXhjV0xseUlaY3VXb1VHREJoWFpQRUkwR3QyeC9KK3paODhpT1RtNTFQM0VVVkErbjQ5Tm16YVZ1citWbFJYYzNOekszVDZpR2hZV0Z0aStmVHR1M3J3SlIwZEhBS0lwa0lzV0xaSzVQNWZMeGJScDAxQllXSWpSbzBmRHljbXAxRkhUc3RBVVBlMlNtSmlJd01CQXhNZkhzM1YxNnRTQm41OGZldlhxcGNhV0VVMnplZk5tTmtLS3orZmp4eDkvTE5ONTd0NjlTNTBTbGRDVksxZXdiTmt5bHFiRDM5OGYzMy8vUFNaTW1JQlBuejVoOCtiTktDd3N4TFJwMCtRNlgyRmhJYlpzMllLSWlBaTJybFdyVnRpOGVUTUZzVFNJUFBlSjBkSFJpSW1KZ2JlM3Q4TG5mL0xrQ1Y2K2ZJbkJnd2VYcFhta0VtbmR1aldPSHo4T1UxTlRkVGVGbEFHWHkwVjZlbnFKKzhpYlZwUUNGSVNvVjJrRFFYZzhIZzRjT0lCYXRXcVZhUmI5aFFzWDBLaFJJNnB6cW1Fa2kyUVhOeXUxYnQyNlV2Zm1Zb1dGaGREWDExZFoyMGo1MGU5SXRiVHFqa1V5ajkvWDAxMHZYNzRzbGZwQW5uTWRPSENnMVAyYU5HbENBUW9OWjJabXhvSVRnQ2g0SUN1QUlCUUtzV3paTXFTa3BBQUF3c0xDMExwMWEzejc3YmNWMWxaU3VmQjRQT3pkdXhkNzl1eGh3VTBkSFIyTUdqVUtjK2JNb1E1Q0l1WHg0OGM0ZmZxMHVwdEIxQ1F5TWhLQmdZRnNxdmVjT1hOWS9aRzFhOWRpenB3NTRISzUyTDU5TzE2OWVvWEZpeGVYR0NCUFNrckMwcVZMOGZUcFU3YXVkKy9lV0xWcWxkVDBjNkxaaEVJaGZ2bmxGMFJHUmdJQWJHeHNNSExrU0lXT0R3a0pRVnhjSFA3ODgwLzQrZm5SU01vS2R2RGd3Vkk3blVzaW1jTjgwNlpOVXAwZmlwbzdkeTc5L1d1d3UzZnZscW1qTWowOUhSTW5UcFM1TFRJeUV0ZXVYWk81emRUVWxNM2FKSVJVbk96c2JNeWRPeGRQbno2RmdZRUJXclJvZ1pZdFd5cDAvTXFWSzVHYm00dXhZOGZpNTU5L3B1ZEtEYUdqb3dNakl5Tnd1VnlaTXlnQVVSL0I2OWV2a1ppWWlLU2tKUFpmUTBQRElpbGVpV2E0ZCs4ZURoOCtqQzlmdm1EWHJsMFZjczJzckN4czNyd1pMaTR1Nk5peFk0VmNVOTIwS2tBaFdhU0dvbDdhU1NBUWdNZmpsV2tHdzRZTkd4QVZGUVZBRk9CYXMyWk5zY0dKZ29JQ2JOdTJEZFdxVmNPVUtWUEsxV1pTY1hiczJNRUNVR0xaMmRuc3YzNStmbExiM056Y2lxMGxFaDhmajhEQVFDUW1KckoxVFpzMlJVQkFBTlVmSVVYdytYeXBYTkljRGdmdTd1NGxIcE9WbFlVelo4NEFFSTJLNzlHakI5dFcxZ0s1UkQxMjdkb2xsWUxKM2QxZEtwVlQ1ODZkc1huelpzeWRPeGQ1ZVhtSWpJekV2Ly8raTZDZ29DS2ZKMSsrZk1HT0hUdncyMisvc1dDSGpvNE9KazJhaEZtelp0RjdvNUxSMGRGQnc0WU4yZXZRMEZDMGFkTkc3aEdUa1pHUmlJdUxBd0Rjdm4wYkR4NDhvQUJGQmJ0OCtUTCsvZmRmcFp5cnZFSHNHVE5tVUlCQ2czRTRIRGI3aGMvbkl5Y25CNEFvclpONGNGMXVibTZSNHRoOFBoL3YzcjJUZWM3OC9QeGlPOGtrQis4UlFpcE85ZXJWWVdabUJrRFViN0J3NFVJY09uU0lyU3ZObGkxYldQcW9reWRQd3NYRkJVMmJObFZaZTRsaVRFeE13T1Z5VVZCUWdLeXNMQ1FtSnJJZ1JGSlNFbDY4ZUZIa2N4d1F6YjRRQ29YUTBkRlJRNnRKY2JoY0xyeTl2Vm5hNVJjdlhxQkpreVlxdis3Rml4ZHg3dHc1bkR0M0RwMDdkNjZ3d0lnNmFWV0FRckpJVFVuVFhTTWlJbUJqWTFQbTZ4UVVGTURlM3I3TXh4UFZXYnQyTFdKaVlyQnExYXBTYzd4S09uRGdBSnVHcDZlbmgxV3JWcUZQbno0eTl5MG9LSUM3dXp2cm1HN1VxQkVHRGh4WS9zWVRsYnQ3OXk3KytlY2ZtZHZ5OHZKdzZkSWxxWFgyOXZaRk9nY0xDZ3F3YytkT2hJZUhzODVCZlgxOVRKNDhHWk1uVDZhcDlrU21YYnQyNGNtVEordzFqOGVEbTV0YmliVkpvcU9qV1lDaVg3OStjcWY5SVpvbE1EQ1EvUjRCWU5xMGFaZzVjMmFSL1RwMzdveDkrL2JCeThzTDZlbnBlUFhxRlNaUG5vemh3NGRqeG93WnFGYXRHbzRkTzRZREJ3NUlqYml1VzdjdWxpOWZUc1Z5SzdFcFU2YmczcjE3aUkyTlJXRmhJWHg5ZlhIa3lKRlMwL2prNXVaS3BTTjFjbktDczdPenFwdExDQ21qbmoxN1l0MjZkUUNBbEpRVWx1Wnh3NFlON0RNOEtDaW9TS0RLek13TW8wZVBacS81ZkQ1T25EZ0JRRlFqNit2UC8ydlhydUh0MjdkMFQwcUltdWpxNmlJNE9CaGp4b3pCaHc4ZmtKYVdodURnWUt4WnM2YlVZK1BqNDNIMjdGbjIyc2ZIaDRJVEd1RFRwMDk0L3Z3NUVoTVRXV3FuN094c0RCbzBxTlJqemN6TTBLeFpNelJ2M2h5RmhZV1VEbHpER0JrWlllREFnZXk3OThTSkUxaTRjS0hLcnl1ZVBRMkk2Z2RxQTYyNks1RWNQVkpTV2dSalkrTmlwOGh4dVZ3SUJBTG82T2dVT3dMcDYvUlJSRFA4OXR0ditPMjMzd0FBNDhhTnc2SkZpK1I2VUkrSWlHQVArQndPQjZ0V3JZS2RuVjJ4K3hzWUdNREJ3WUVGS0pZdFd3WmJXMXMwYjk1Y0NUOEZVU1VEQTRNaXM2dEttbm4xOWQvNm8wZVBFQmdZS0RVTG8yUEhqZ2dJQ0ZBb0lFWXFyNXljSEdSbFpRRUFhdGV1TGRkSTFRY1BIbUQzN3QxRjFqOTc5Z3hkdTNZdDlyalhyMSt6WlNxd1ZubDE2TkNCUFdqNitQaElkVEo5clhuejVqaDQ4Q0JXckZpQksxZXVRQ0FRNE9USms0aU1qSVN4c1RIZXYzL1A5dFhYMTRlYm14dW1USmxDK2Vnck9UMDlQUVFIQjJQczJMSDQvUGt6MHRMU3NHYk5HZ1FGQlpWNFhGaFlHUHM4c3JHeEtUSUxrRlNNa0pDUVl2TlFsMlQvL3YweTArLzA3dDI3VExWSUFNRGMzTHhNeHhIVldyOStQUVFDZ1Z3ejNKWXNXUUovZjMrcEViYVdscFpTOWZOeWMzTlpnS0pyMTY2WVAzKysxRG1TazVQeDl1MWI2Z1FqUkkyc3JLeXdiTmt5ekpzM0Q0Qm90dDJaTTJkSzdKL2c4L2xZc1dJRnExVTJlUEJnREI4K3ZFTGFTNG82ZGVvVXJseTVncVNrSlB6MzMzK2w3cy9oY0ZpL2tEZ2cwYXhaTTlTdVhic0NXa3ZLWTlpd1lTeEFjZTdjT2N5Wk02ZE10V2psbFp5Y0xKV20xOFhGUldYWDBpUmFGYUQ0K1BFald5N3JEZnJ3NGNPUm1aa0pmWDE5M0xselIxbE5JeFdnZmZ2MnFGMjdOdDYrZlFzdWw0dkF3RURFeHNiQ3o4K3YyQnYwclZ1M1lzK2VQUUJFVSs1Q1EwT2wwcWdVWjlLa1NZaU5qY1d0VzdmQTVYTGg1ZVdGaUlnSVdGaFlLUFZuSXNvbG1XSkZiTml3WVVoTlRVV0RCZzJLVGEzQTVYSVJGaGFHSTBlT3NCdEdVMU5Ueko0OUc2TkdqYUpwbWxyayt2WHJDQWdJQUNBYThkaTdkKzlTajRtSWlHRHZtNFlORzdMQVEya0JpbGV2WHJGbENsQlVYc09IRDRldXJpNk1qSXpnNE9CUTZ2NldscFlJQ1FsQlNFZ0lqaDA3QmtEMEdTUXVyZzRBOWVyVncrYk5teWt3V29YVXFWTUg4K2JOdy9MbHl3R0lDcXJQbWpVTGRldldsYmwvWEZ3Y2poNDlDa0FVZkYrOWVqWGxwMWFUc25ROHZINzlHbi8rK2FmTWJUZHYzc1RjdVhNckpMMEFVUzF4dWdoWkpJdGg1K2ZubDdpdnNiR3gxTDJtZUFZdklEdmxvM2p3RGFVOEprUzlldmZ1RFNjbkp6WlMrdkRody9qaGh4K0tEVlpHUkVRZ1BqNGVnQ2hMZzcrL2Y0VzFsUlNWbEpTRVc3ZHVsYmpQdUhIajBMcDFhelJyMWd5Tkd6ZW1tV3VWVkljT0hXQnJhNHVVbEJUazVPVGcwcVZMS3AyVkxObnY5TzIzMzVZcncwOWxvbFYvSFo4L2YyYkxaZTBvRm5jaWtjcW5iZHUyaUlpSXdJSUZDMWdhbnpObnp1RDU4K2Y0OWRkZnBSNGdjM0p5RUJRVXhHcE9XRnBhWXNPR0RTWFdEdUR4ZUN6WFlINStQaVpQbm95WW1CaHd1VnlrcDZkanlaSWwyTFJwRTNWV1Z6RnhjWEZZc21RSlVsTlQyYm91WGJyQTE5Y1h0V3JWa25yQWxKZWVubDY1aW1DU3lpVW9LQWl6WnMxQ2JtNHVObS9lekc1Mm5qMTdWdUp4TDErK1pNdVNPZXBKNVNQdkRXNXFhaW9pSXlOeDd0dzVwS1dsRmJ0ZmVubzYzTjNkMGJOblQvVHQyeGVkTzNkR3JWcTFsTlZjb2liRGh3L0grZlBud2VmekVSZ1lXR3h3b3JDd0VJR0JnZXllMWR2Ykd5MWF0S2pJcHBKeVdyTm1EUW9MQzFHblRoMEFRRVpHQmdDZ1RaczJlUExrQ1RadjNvejE2OWVyczRta25ENS8vb3grL2ZySnRhK0hoMGVKMi8vNDR3K3Ard0RKQUlXc3pqQngybU1LVUJDaWZ0N2UzcmgxNnhiczdPemc1ZVZWYkhEaTlldlgyTEZqQndEUjN5NE5QRkMvcGsyYndzVEVCRTJiTmtXelpzM1l2d01IRHJEQWhadWJHL3N1SjVXYnM3TXp5Nnh5L1BoeGxRVW9lRHdlenAwN3gxNlBHREZDSmRmUlJGb1ZvQkJQY3dkUVlsN3Zrb2h2NkNpTlUrVlVvMFlON05peEEwRkJRV3lrd3VQSGorSHU3bzRUSjA2Z1dyVnF1SEhqQmxhc1dJSE16RXgybktXbEpUWnUzSWo4L0h3V2dCQXZjN2xjNU9mbmx4cTh1blhyRm5idDJvWHAwNmVyOUdja0Zldml4WXRTd1FrQXVILy9Qc3NiWEJiOSsvZEhhR2hvZVp0R0tna3pNek5zMnJRSkh6OStSUDM2OVZHdlhqMmtwNmZqM3IxN3hSN0Q0L0ZZelFwTFMwdFlXbHBXVkhOSkJSSUlCUGozMzM5eDQ4WU5YTDkrSFVsSlNVWDJxVldyRmx4Y1hHQmtaSVNqUjQreWpzd3ZYNzdnMHFWTHJIWk9uVHAxOE0wMzM2Qk5temF3dGJXRmpZME42dFdyUnlPNU5NeWZmLzZKNTgrZkY3dTlRWU1HTURjM1orbGJaRWxKU1VGeWNqSUFVWEhkOVBSMHFWb1V4ZW5kdXpmVkt0RUFmLzMxRjI3ZnZnMUFWSC9rd0lFRGJOdlVxVlBoNWVXRjY5ZXY0ODZkTytqV3JadTZta21VeU56Y3ZNakFGTW5DMTVhV2xqSlRrRXJXRy9yNldERlpRUWlhUVVGSXhkcTVjNmZVVE5ldjllblRCMlptWmlVV3diMXo1dzVMV1c1cmE0dUxGeS9pNHNXTHBWNTc3Tml4TkVoRlJaeWRuZUhpNGxKa0FLcGszY29QSHo2VUdLQUlDQWhBcDA2ZFpKNkhhSlloUTRZZ0xDd01mRDRmang4L3h0T25UOUdxVlN1bFgrZnExYXNzYlcrTkdqVzBxcjZ4VmoyVnBxZW5zK1hpUnAyVlJqeTlWcDY4NGtRejZldnJZL255NWFoZnZ6NjdDWmc0Y1NLcVZhc0dRRlRnU0RJNEFZZ2U5aVhyQ3BUVnpwMDcwYWxUSjNUcDBxWGM1eUpWRjMyK1ZHMHZYNzVFejU0OWk2d2ZQWG8wUEQwOTBhNWRPNlNucHlNckt3dUppWWt5NjljOGZ2eVlQZWgwN3R4WjVXMG1GWVBINHlFaElRRXhNVEdJalkzRnc0Y1BwZEpUaXVucTZxSmJ0Mjc0OGNjZjBidDNielpvWXR5NGNZaU9qc2F4WThjUUV4TWpGVGpQeU1oQVJrYUcxRU1UaDhPQnRiVTFyS3lzVUtOR0RkU3ZYeC96NTgrWEt3ODZVWTJvcUNoY3UzWk5hZWZMeWNtUjZ1QXVpYVdsSlFVbzFDdzNOeGRyMTY0RklBb3FEaDA2Vk9yMzE2RkRCM1RwMGdYMzc5L0hxbFdyY096WU1acHhXUVVzWHJ3WUF3WU1rRm9uV1NRN05EUzB5Ti9tLy83M1A4eVlNVVBtK1dnR0JTR2E1ZENoUThqSnlWSGErUklURTFtOXk5SU1HRENBQWhRcVV0d2dIOG5CME1VRmtnRlJJQ015TWhLUmtaR0lqbzdHNXMyYmxkNUdvanhXVmxibzBhTUhidHk0QVVBMGU5SFgxMWZwMXpsMTZoUmJkbkZ4MGFydmFxME1VT2pxNnBacG1sVmVYaDRyY2tkRjVpcS9tVE5ub2s2ZE9raExTNE9ibXh0YlAyalFJR3pkdXBXTlFoVXpNaktDaVlrSlRFeE1ZR3BxS3ZWZmNXSDFyLzhyUG1iNzl1MklqNCtIVUNqRWtpVkxjT1RJRWRTb1VhT2lmMlNpQWgwNmRHQ2pXUUFnTXpPVGZXbTFiOSsrU09meXBVdVhrSk9UQXlNakl6ZzVPYkgxNGx5R0FHaTZyaGFRTllwS1BLS3hmZnYyN0wxdysvWnRtUUdLbUpnWXR2enR0OStxcUpWRTFlTGk0cENRa0lDRWhBUThlL1lNU1VsSnhZNnc0M0E0K082NzcyQnZidzg3T3p1WnMyYjA5UFF3WU1BQURCZ3dBRmxaV1lpS2lzTGx5NWNSR3hzcmM1WWZqOGZEbXpkdjhPYk5Hd0RBdkhuektEaEJpQnB0MnJTSkRaS1pNMmVPeklmU09YUG13TjNkSGFtcHFkaTllM2VwNlgrSTlwSDhIcEUxNkVYOFBFdEZzZ2toUlBrayszbUtLNTc5NGNNSHFZd0ovZnYzVjNtN1NQa05HemFNOWZWY3ZIZ1IzdDdlU2cwZ3ZIejVrdFU2MXRYVkxWZFdqc3BJYXdJVUdSa1pyQVpGV1ZNYVNPWjdwaWgwMVRCOCtQQWk2emdjRG9LRGc1R1RrNE9HRFJ1aVJvMGFNRFUxTFZkYUx4c2JHN2k2dWlJdkx3L2ZmdnN0VGQrclFnWU9ISWlCQXdleTE3dDI3V0pmV2g0ZUhsS3paZmg4UGl0NjJieDVjeXhldkpodFMwaElvQUNGbGpBMU5VV2ZQbjJLckcvVHBnMEFvRmV2WG13RTdiVnIxK0R1N2w1a1g4bUNiQlNncUx4KysrMDNYTGh3b2RqdGRldld4ZmZmZjQrdVhidWllL2Z1YkhERTNMbHpjZlBtVFFEQTd0MjdaWTU2dDdLeXdwZ3hZekJtekJoOCt2UUpzYkd4ZVBEZ0FXSmlZcENRa0FDQlFDQzFmN05temFTQzlVVDlObXpZVUtGLzM5UlpxVjRYTDE3RTc3Ly9EZ0Q0NXB0djRPam9LSE8vdG0zYll2RGd3VGgvL2p3T0hEaUEzcjE3NDV0dnZxbklwaElsS3lnb0tGSUV1N1FpMlpLRFk3NzI1Y3NYdGl3clFFRXBuZ2hSbjJ2WHJsWG9ZQkFqSTZNS3V4WVJrZXdyL0hyUXE5ank1Y3VSblowTkFPaldyWnRXMVJtb3pIcjI3SWxxMWFvaEp5Y0huejU5d28wYk4yQm5aNmUwOHg4OWVwUXQ5K3ZYVDZwT3JqYlFtZ0JGUWtJQ1d5NXJuakJ4dm0rQUNwSldkZUxPbm52MzdySDNqb09EZzFSZ0lTRWhnYVY5NnRHakI4ek16TmkyNDhlUDQ4T0hEekExTllXcnF5c2FObXlJNWN1WHc5VFVGTjkvLzMwRi9pU2tvbDI1Y2dXQTZHYXdZOGVPVXR0ZXZIakJIaWkvSGhVditlQkpLWjZxTmlzckt3UUhCeGU3dlZHalJyQzF0VVZLU2dvZVBueUlsSlFVMk5yYXN1MXYzcnhoTXlnc0xTM1JyRmt6bGJlWnFNYThlZk53OWVwVmNMbGM2T3Jxb25IanhtamJ0aTNhdDIrUDc3Ly9IZzBhTkpCNW5QaUJCb0JjTTBMTnpjM1J0MjlmOU8zYkY0Q280eXNwS1FuUG56L0g4K2ZQa1pTVWhDbFRwbEI5TFExallHQkFBV3N0OGVMRkN3UUZCUUVRalpqejhmSGVVVWdKQUFBZ0FFbEVRVlFwY2YvWnMyY2pPam9hWEM0WGl4Y3Z4cEVqUjFpcVVsTDVCQVFFbExoZDBWa3lrcWxrWkgyR2lBTVVGSlFrcE9JWkdSbFIvYThxVHZMK1hWYUE0dmZmZjhmVnExY0JpR29SbHZZZFFEU0hnWUVCK3ZidHl3YWRuajE3Vm1rQmlpOWZ2a2dWeDliR2dXTmE4OG40NE1FRHR0eTZkZXN5bmVQOCtmTnMrZVRKazNqejVnM2MzZDJwdzdrSzI3cDFLK0xpNGdDSVVqOUppb3lNUkVSRUJBRGc4T0hEYU5teUpkdDIrUEJodkh6NUV0YlcxbkIxZFFWQTAvYTBRVnhjSEo0OWV3WUFzTGUzTHpJeVRmeGVBb29HU2lVREZLYW1waXBzSmFrTSt2WHJoLzM3OXdNUWZkOTRlWG14YlpJM0xrNU9UalFqcXhLenRyYkcrdlhyd2VGdzBMcDFhN21EaytLSEhUMDlQVmhiV3l0OFhXTmpZN1J2M3g3dDI3ZFgrRmhTY2Vodld6dms1dVppNGNLRkxDM1ArUEhqUzMxV3FWT25EbWJObW9YMTY5Y2pQVDBkZ1lHQkNBa0pvZmRNSlZXdFdyVWl3UUtCUU1CeWw1dWJteGZwMEN3c0xHVFpBYjRtbVZKRVZrcFpjWW9ubWtGQlNNV2p6K21xcjM3OSttejU2enFtY1hGeGJLWThJSnBKVVpiMDgwUjlCZzRjeUFJVXQyN2R3dnYzNzZYcWpwVFYyYk5uMlF6SU5tM2FhR1ZkT0swSlVOeTllNWN0eTVvdVAySENCTllCYldWbFZXVDcyYk5uY2UvZVBhbDF0Mi9meHUzYnQ5R3laVXVNSHo4ZURnNE80SEE0ckFnekFLbFI5VVR6Yk55NEVVNU9Uakp6dkFQL3Y0Z2MzVWdRZVlnRFZvQW9QK0hYcmwrL3pwYTdkdTBxdGEyMDZmaEV1emc2T3JJQXhaOS8vb21mZi80WlJrWkc0UFA1T0h2MkxOdFAxdnVNVkM3aVFRNWNMcmRJQ2c5Wjh2THlXS2VWdGJVMUNnb0tXR2VUSXZUMTlhbHpTZ09KN3p1QTRvc3ZrcW9sTURDUWRXQTBhdFFJTTJmT2xPczRWMWRYWExwMENZOGZQOGFWSzFld1k4Y091WThsbWlVZ0lLREVJdG5yMXExVHFFaTJaSUJDVmxwaW1rRkJTTVdTL0c2bjJhcFZuNG1KQ1dyVnFvWC8vdnNQTDE2OFlPdmZ2bjBMYjI5djloazhjZUpFOU83ZFcxM05KR1hVdlh0M21KbVo0ZlBueitEeGVMaHc0UUlibEZ4V2ZENGZodzRkWXEvSGpSdFgzbVpXU2xyeDVKT2NuSXlrcENRQW9vQ0JPTSszcE8rKys2N1k0NDhmUDQ2UWtCRDJldHk0Y1hqeDRnVnUzNzROUUpUcUp5QWdBRnUyYklHcnF5dGNYRnlraXQ4U3paU2Ftb3J3OEhDRWg0ZWpWYXRXMkw5L2Y1SE9HbkgrVjBORFEzVTBrV2l3eDQ4Zm8wMmJOaXg0RlI4Zmo4dVhMd01RemRMNk9oREs1WEpaa0xOQmd3WkZVcmRJVHNlbkdSU2tlZlBtNk5TcEUySmpZL0hod3dkRVJFUmc2dFNwT0h2MkxLdUgxTFp0VzBydlZJWDgvUFBQK09lZmZ4UTZKaU1qbzh3UE5oTW1UTUM4ZWZQS2RDeFJIZkZESzBBQkNtMFFGaGJHN2gwNEhBNVdyRmdoOXoybm5wNGVsaTFiaHZIanh5TS9QeCs3ZHUyQ2pZME5CZzhlck1vbUV5VXhNek9UbXVHdnFPKysrNjdZNDErOWVzV1daUVVveE9sR0tVQkJTTVVRZjdmVDk3cjJhTm15SmY3Nzd6OTgvdndaNmVucE1ETXpnNmVuSjB2VDJyVnJWNFhUOXhITndPRncwTDkvZjV3NWN3YUFLTHRCZVFNVVVWRlJTRTlQQnlDYUpmdjFvQVZ0b1JXZmtPSTNEZ0QwN3QxYjdxajFvMGVQc0hYclZ0eS9mNSt0R3pSb0VFdTE4ZlRwVSt6ZHV4ZFJVVkVBUkJIUkRSczJZUGZ1M1JnN2RpeGNYVjFoYVdtcHhKK0VLTk9qUjQvWWNtRmhvY3lScE9KT1k4b0JUUUJBS0JUaTc3Ly9Sbmg0T0dKaVluRGx5aFZZV0ZpQXorZGo5ZXJWYkwvcDA2Y1hPVFl5TXBJOUVNb3FrQ3c1ZzRMZWJ3UVFqWTZOalkwRkFPemZ2eDlPVGs3WXVYTW4yejV5NUVoMU5ZMVVBVFREVXpOSkZyNmxHUzVWMjg2ZE83RjM3MTcyMnRQVFUrWWdxcEkwYWRJRUN4Y3VaSFdObGk1ZENpTWpJMG9yV2dsTW56NGRuejU5S25hN1pMQnkyYkpsSmM2dTdkaXhJM3g5ZmRucjU4K2ZBeEROc3Z1NlFDNlB4NE5RS0FSQUFRcENLZ0tQeHdPZnp3ZEEzK3ZhcEUyYk5yaHg0d1lBVWVhVmMrZk9JVEV4RVFEUXRHbFRoSVNFMEd5YVNzekJ3WUgxTXo5OStyUkl6VWhGaFllSHMrV0pFeWRxYlRDenl2L1VIejkreElrVEo5anJvVU9IbHJqL3UzZnZjT1hLRlp3N2QwNHFYendBdUxpNHdNL1BqNzF1MWFvVlFrSkM4UHo1Yyt6YXRRdVhMMStHVUNoRVRrNE9kdS9lallpSUNJd2NPUklUSmt5UW1UYUtxSmZrNzFkV0hSR2hVQ2lWKzVWb3R3OGZQbURVcUZGSVRrNW02OTY4ZVFNTEN3c2NPSEFBLy83N0x3Q2dTNWN1TWdNUXg0NGRZOHV5MHZKSXBuYWhRcGNFRU5XaHNMR3h3Y3VYTDVHWGw0Y3BVNmF3dEExTm16YkZrQ0ZEMU54Q29reU9qbzV5MVlTNGV2VXFVbE5UQVlqZUk4VVYwcGJsNmRPbitOLy8vZ2VBUG1jMDFjZVBIOWt5L1k2cXJnTUhEbURIamgzc3RaMmRYWm1MSWJxNHVPQi8vL3NmTGx5NEFENmZEMTlmWDRTR2hsTGFDQTJYbEpRazlmZGVFdkZuZm5Fa256TjVQQjRMVU1pYVpTbXVkUUpRZ0lLUWlpQVppS1R2ZGUzUnVYTm50aHdTRXNMU2ZGbFpXV0hUcGszMFhxamt1blRwQWt0TFM3UnYzeDRUSmt3b1YzQ0N4K09oVjY5ZVNFOVBoNjZ1THB5ZG5aWFkwc3FseWdjb3RtL2Z6a1ltTjJqUUFGMjZkSkhhbnAyZGpiaTRPRHg2OUFqMzd0MURmSHg4a1hQVXFsVUwzdDdleFU2emFkcTBLVmF2WG8wWEwxNWcrL2J0YkVZRmw4dEZSRVFFamg0OWltSERobUhpeEltb1Y2K2VrbjlDVWxiaWtja0Fpcnd2QU5GN1EveEZVck5telFwckY5RWNXVmxaTE0xWFRrNE9tMUdqcTZzTE96czdWSzllSFhmdTNNRzJiZHNBaUI3MC9QMzlpNXpuNXMyYmJNUkUrL2J0WlQ0d1NoWTZwQlJQQkJDbDcxaTRjQ0ZtejU0TlFEcW50SmVYRjQyNnFXSkdqeDVkNmo1Y0xoZC8vUEVIQUZGdEpIOS9mNFcrbjNidjNzMENGRFNEUWpPSkIwWUFnSVdGaFJwYlFsVGx5SkVqMkxScEUzdmRxbFVyVnJ1dXJBSUNBdkQ2OVdzOGZ2d1lQQjRQM3Q3ZThQZjN4L0Rodzh2YlhLSWk2OWF0azhwTC83V01qQXdzWGJvVUFMQnc0Y0lTVXpwS2ZsWThmZnFVQlNGazFkaVRuS1ZGQVFwQ1ZFL3llNTJ5YTJpUGpoMDd3dFRVRkYrK2ZHR2Y5WmFXbHRpMmJSc1Z4YTRDT0J3T1RwMDZwWlNCekJ3T0J6Tm56c1JQUC8yRTVPVGtJak1mdFVtVkRsQzhmUGxTYXRUeTFLbFRvYU9qZzl6Y1hQajQrT0RwMDZkNC8vNTlzY2ZYcTFjUFk4YU13Y2lSSStWNmt6UnAwZ1FoSVNHSWo0OUhXRmdZcTFGUldGaUk0OGVQNDhLRkM0aU1qS1RPUnczdzRjTUgxbUdzcTZzcnMzQzZ1R0FoQVBvUzBUSVBIanpBNzcvL2p1am9hS21IUjBORFF6ZzdPMlA4K1BGbzBLQUJuajE3aGtXTEZrRWdFUHkvOXU0OExLcXkveC80ZTlpR2ZSTUpCQVVYRkZkTUxQVnhUVTJMM0hJSkh5MXozNWVBRXNuME1iZlUxTnpURE53MU1DMnJMejVacWJpUmp4a3FHaTZrbUtpb2lLZ0REREF3dnovNGNTNUdabUJtbUkyWjkrdTZ2RG96Wi92UTNEUDNPZWR6THdDQUR6LzhFQTBhTkZBNFZtbHBLZGF1WFN1OGZ2ZmRkNVdlazYxclNKbE9uVHFoUjQ4ZU9INzh1UERldi83MUwzVHMyTkdJVVpHeEhEcDBTRWlVdG0zYlZ1UGtlY1ZFS0I5K201NzgvSHpoUVlhdHJTMlRTR1pvMTY1ZFdMTm1qZkM2YnQyNldMMTZkWTF2UnUzdDdiRjY5V3E4Ly83N3lNcktRa2xKQ1JZdFdvUzdkKzlpOHVUSlRHaWJvTFp0MjFhNXZ1SjlTTE5telNwTmtxMUtlUklhQUVKQ1FpcXRyNWlnNEJ4N1JQcFhQbmNjQUhoNmVob3hFaktrVzdkdXdjN09UbWdzN2VycWlzMmJONk5SbzBaS3R6OTgrREJDUTBPVnpodEVwa25YbzZ6WTI5dWplZlBtT2oxbWJXUFdDWXFBZ0FDTUdUTUcyN1p0UTFCUWtEQnh0YU9qSTRLQ2dvUUVRa1h1N3U3bzBhTUhldmZ1alE0ZE9zREt5a3JqOHpadjNod2JObXpBbjMvK2liVnIxd3BEdjd6NzdydE1UcGlJUC8vOFUxaHUxcXlaMGdmQ1Y2NWNFWlpyMG1YclJaR1JrV2pRb0FFR0RoeUloZzBiNnV5NFZETkZSVVg0L3Z2dnNYLy9mdHk4ZVZOaG5idTdPOTU1NXgyRWg0Y0xMVjl1M0xpQktWT21DQThMdzhMQ01HVElrRXJIM2I5L3Y5RFZ2bG16WnVqVnE1ZlM4MWVjSkpzSkNzdVJsWldGYTlldUNmK21USm1pMEVxeTRyaTE1VzdjdUlITXpFeU5odmFoMnUvSmt5Zll2SG16OFBxOTk5N1QrQmdWRTZFY3V0RDAzTDU5VzFqMjgvT0RTQ1F5WWpTa1M4WEZ4Vmk2ZEtuQ3ZIaHVibTdZdEdrVFhucnBKWjJjdzh2TEM1czJiY0tFQ1JPRVNUamo0dUp3OGVKRkxGMjZsTVBObWhpNVhDNThUc3BVYkVUMzdOa3paR2RuSzkxT0xCWXJKRE9QSGowS29Ld0JWdnYyN1N0dFg5NHp1SHhmSXRLdmlzbkcrdlhyR3pFU01wUURCdzVnNWNxVktDb3FFdDRMRFExVjJxdXQzS3BWcTVDYm00dDI3ZHBoM2JwMTJMcDFxeUZDSlRJcFpwMmdBSURwMDZjakx5OFBnd1lOVW1nOU5HSENCQncrZkJnT0RnNElEZzVHNjlhdDBiNTlld1FGQmVuc2hyQmR1M2JZc1dNSGZ2MzFWeHc0Y0VDcmh3bWtIeFZiRnlrYjNna0FUcDA2SlN6ck1wT1ptWm1KcEtRazdOKy9INmRQbjliWmNhbm10bXpab3RBTnQwNmRPbmozM1hjeGJOZ3doY2tKejU0OWk5bXpad3RKaFE0ZE9tRCsvUG1WanBlUmthSFFlMkxHakJrcWYxODQ3cmg1S3k0dUZoSU5qeDgveHBRcFUzRHQyclZLNDA5UG5qeFpXQzR0TGNXOGVmT0VDZGJLUFhyMENCTW5Uc1JYWDMzRkpJV0ZrTWxrbUQxN3RwQmdhTkdpaGRLNWJxcno2TkVqWWRuRHcwTm44WkZ1Vkp3Yml3MFl6TWZqeDQveDRZY2Y0dEtsUzhKN1RrNU8yTEJoZzhxV2xOb0tDQWpBNXMyYk1XSENCT0Y2NXZ6NTh3Z1BEMGRFUkFUNjlldW4wL09SOWlRU0NmcjI3YXZXdHBHUmtTclhkZW5TUmJqV3ZIdjNydERBcW1YTGxrcXZKeXZPUWNFRUJaSCtsVGRXQlhUYjZKRk1qMFFpd1pJbFMzRGt5SkZLNjVLU2tsUTJNSk5LcFVKU09qMDkzYUtIK0NITFp2WUpDZ0NJam82dTlKNmpveU1TRXhPMTZpR2hxZDY5ZTZ1Y3Y0S000OHlaTThLeXNnVEYzMy8vTGZTeXNMVzFyYllidGliS0gycHpYZ3ZUWW1kbmgvNzkrMlBYcmwzdzl2YkcrKysvajdmZmZsdmg1azB1bDJQWHJsM1lzR0dEOExENTVaZGZ4c3FWSzJGcmE2dHd2SUtDQXNURXhBaGQ2Y1BDd3RDcFV5ZVY1eTkvVU8zczdHeVEzeVhTdnlOSGp1RElrU080ZnYwNk1qSXloT0hDSkJJSi92ZS8veW5kcDN5NHNNTENRc3liTjArWTB3Z0FldlhxaGFOSGowSXVsK1BCZ3dkNC8vMzNzWExsU3JXSGZhRGFxYmk0R0hQbnpoWHFKTEZZaklVTEYyclZtS0ppZ29KMWtPbXAyTE5YMmRBc1ZQdGN2WG9Wa1pHUmVQRGdnZkNlaTRzTE5tellnQll0V3VqbG5JMGFOVUpzYkN5bVQ1K08rL2Z2QXlnYjJ2US8vL2tQamgwN2hsV3JWdW5sdktRWmtVaFU3VU9vOG1TQ1dDeFcrWnRmOFRwMS8vNzl3bktmUG4yVWJsK3hCd1VmZ2hIcGwwd213N2x6NTRUWHVueW1RS1lsT1RrWnk1WXRRMlptcHZCZVdGZ1lHamR1alBYcjE2TzB0QlJidG14Uk91ZlVuVHQzaE9YZzRHQ0R4RXRraWl3aVFhRUtId0phcHN6TVRLRVNzTGEyVm5xaHNINzllbUc1VzdkdUNxM25hNnE4TzNmZHVuVjFka3pTamFGRGg2SkJnd2JvMzc5L3BZUURVRFoyZE1VZUVWMjdkc1h5NWNzcnRVQXJLU2xCZEhRMHJsKy9EcUJzMklXUFB2cEk1WGxMUzB1UmxaVUZnT1BDMTBaNWVYbFlzMllOL3Y3N2I2U25wd3Z2SnlZbVZybWZ0N2MzbWpadGlxQ2dJT0cvQVFFQmVQTGtDU0lpSWhSYVU0OGJOdzVUcDA1RlltSWk1cytmRDdsY2p0emNYRXllUEJsUlVWRnFUYkJNdGMvang0OHhkKzVjaFp2Yk9YUG1hTlc2WGlhVENlTWdPenM3NjdSZW81ckx6YzFWYUR6QmVXYk13MWRmZmFXUW5QRDA5TVNtVFp1cUhPWkJGd0lEQTdGOSszYk1tREZEdUJheHNySlNPaFFsR1llenMzT1ZQYWt6TWpLRXoydmp4bzNWTmthUVNDVDQ3cnZ2QUpSOTFxcDZaM0F1SWlMRE9YUG1qTkFJemQzZEhVMmJOalZ5UktSci8venpEMWF2WHEzUTQxMHNGbVAyN05rWU5HZ1Fpb3VMY2VEQUFkeTdkdytKaVlubzM3OC9YbjMxVllWalZCeGV1bVhMbGdhTG5jalVXSFNDZ2l4VHhadUJGaTFhd05IUlVXSDl6cDA3aFFwR0pCSmgvUGp4R3A5RFZTdW5uSndjb1JWMXZYcjFORDR1NlplL3YzK1ZRK2FFaDRmanhJa1RTRWxKd2FoUm96QjkrdlJLRTArV2xKUmd3WUlGUWptenNiSEJpaFVycWh6di9kS2xTMEtMTmc3WlUvdUl4V0ljT25TbzBsd1I1V3hzYk5Db1VTTTBiZHBVNForeUJ3TXBLU21ZTzNldXdnT3QwYU5IWStyVXFRREtXdUpZVzF0ai92ejVrTWxra01sa1dMNThPVTZjT0lGNTgrYnBiQ3h6TXI2alI0OWk2ZEtsQ3VPUVIwVkZZY0NBQVZvZDc5eTVjOEx2REljWU1EMTc5KzRWcmc4YU5XcWs5d2ZZWkJqejU4L0hpQkVqOE9EQkF3UUdCbUx0MnJVR3ErZTl2THl3YmRzMkxGbXlCSW1KaVpneVpRcis5YTkvR2VUY3BIOHltUXdTaVFSNWVYbnc4dkpDWEZ5YzBFdTdaOCtlS252SlZXeXB5NTUwUlBxMVk4Y09ZYmxQbno2VjdodXA5c3JMeThQV3JWdXhiOTgrNGZvTktMdUcrK3l6ejRRNUJXMXRiZkhKSjU4STkzSXhNVEhZc1dPSHdyVkF4UVp1YmRxMHFmYmM1UTBiQWJCTTZWbCtmcjdLZS96cVNDUVNwWjlQY1hHeHNGeFVWS1RRY0tBNjl2YjJTaHZTbWdzbUtNamlWTXh1aDRhR0txemJ2bjI3UXUrSnQ5OStXNnVXRHVVdFUzTnpjNUdmbnk4a1FYNy8vWGRobTRDQUFJMlBTOFlsRm92eHhSZGZJRFUxVmVsTmZtRmhJV0ppWXBDVWxDUzg5OGtubnlBa0pBUzNiOStHdTd0N3BZZlM5KzdkdzdKbHk0VFhISzZuOXJHeHNZR3ZyeTh5TXpQaDVPU0VwazJiSWpnNEdFMmJOa1d6WnMzUXVIRmoyTmhVWGQyV2xKVGc2NisveHRkZmZ5ME04eVFTaVRCNzl1eEt2U1A2OXUyTHVuWHJJaW9xU3BpVElEazVHZSs4OHc3R2pSdUg0Y09Idzg3T1RqOS9MT25kNWN1WHNXN2RPcHcvZjE1NHo4N09EcDk4OGduZWV1dXRTdHNYRmhhaXVMaTR5cmxyTGwrK2pNV0xGd3V2bFUyY1NzWno3OTQ5N05telIzZ2RIaDV1eEdoSWw5emQzYkZreVJMRXhzYmlzODgrVTVqTTJCRHM3ZTJ4YU5FaXZQNzY2K2phdGF0QnowMnFwYWVuNDhtVEo4alB6MGQrZmo0S0NncUVmK1d2S3c3SnQyTEZDbGhaV1FrSmlieThQSVhKVjVjdlg0NTkrL1lKcjhlT0hhdjB2RVZGUmZqdmYvOExvT3dhZzNQZEVPblBrU05IY09IQ0JRQmwzN2RodzRZWk9TTFNKWkZJaElzWEx3ckpDYkZZalBIangrTzk5OTZyOUFDNVE0Y09lUGZkZDdGNzkyN2s1dVppMHFSSitQenp6NFdoSHMrZVBRdWdyUGRiK2VnZWVYbDVBTXJtcktxb3VMZ1lXN1pzRVY1elRqbjltalZybGpETXJxWUdEaHhZN1RZSERoekFnUU1IMUQ3bTdObXp6Zm8rZ1FrS3NpalBuejlYR0Nxai9DRk5kblkybGkxYmhtUEhqZ25yV3JkdVhlV3dQRlZwM0xneDB0TFNVRnhjaklrVEp5SWtKQVRGeGNYNCtlZWZoVzM0SUxwMmNuRnhVWnFjdUgvL1B1Yk1tYU13RWRyTW1UUFJ2MzkvQU1DYU5XdHc0c1FKMk52Ync5blpHZmIyOWlncEtSSEdod2JLSG5TWGIwKzF5NmVmZmdvdkx5LzQrZmxwUERkQWFtb3FsaXhaZ2hzM2JnanZPVHM3WTlHaVJTb25RbTdYcmgxMjdkcUY2T2hvWEwxNkZVQlpLNDIxYTljaUlTRUI2OWF0MC9ua3E2US94Y1hGT0hIaUJQYnQyNGVVbEJTRmRZMGFOY0xDaFF2UnZIbHpwZnYrODg4L0dENThPR3hzYk9EczdBd1hGeGM0T1RuQjN0NGUxdGJXeU1yS0VvWjJBc29lV1BJbTJYVElaRExNbno5ZkdHdmV4OGRIclJzYXFqMWVmdmxsYk5pd3dhZ3hxS3BMeURqV3JWdFg1ZkJPTHlvZnBrdVZOV3ZXQ0FtTFhyMTZvVm16WmxpeVpBbFNVMVBoNnVvS1IwZEh5T1Z5WEwxNkZkbloyUURLeHNKLzhjRVhFZWxHVmxZV1ZxeFlJYngrL2ZYWGVWMXVaaHdkSGJGKy9YcU1IejhlUGo0K21EMTdkcFVqWk15YU5RdjM3OS9IYjcvOWhxeXNMSXdaTXdhdnYvNDZDZ3NMY2VYS0ZRQmw5M2ZsRFJsKysrMDNmUHJwcDdDeHNSR3U2MjF0YlpHZG5TMWNNd0o4cGtUbWhRa0tzaWhKU1VsQ2x0dmEyaG9oSVNHNGVmTW0zbi8vZmVUbjV3dmJoWVNFWVBYcTFWcTNRaDQ4ZURCKyt1a25BRUJhV2hyUzB0SVUxamR0MnBRVFlKcVJ0TFEwVEowNlZXak5EZ0NSa1pFWU9YS2s4THBWcTFZNGNlSUVwRktwd2tWRlJUTm56b1NQajQvZTR5WGQwM2JTdTdpNE9HemN1RkhodlJZdFdtRFpzbVh3OC9PcmNsOS9mMzlzMjdZTmE5YXNRWHg4dlBCKzQ4YU5PWVJQTGJKeTVVcjg5Tk5QbGJyM09qZzRZT3pZc1JnMWFsU1ZQWEFhTm13SUd4c2J5R1F5NU9ibUlqYzNWK1cyZG5aMldMeDRNWDluVE1pUkkwY1VrbEl4TVRGbTNYV2JpRlFQOHlvV2krSHE2Z28zTnpmaHYrV0o1eGYvdWJxNnd0blpHUWtKQ1RoNDhDQ0FzZ2RtSDM3NG9YQ084dmRmWkdWbGhRa1RKdWpuanlNaWJOMjZWUmlpMDluWkdaR1JrVWFPaVBUQjJka1oyN2R2aDcyOWZiWGJXbGxaNGJQUFBzUEtsU3VSa0pBQW1VeUd3NGNQSzJ3emF0UW9ZYmxaczJZQXlocXlQSDM2VkpqTHBDSVhGeGVGNXcya2U2Kzg4Z3E4dkx5TUhZYWdRWU1HeGc1QnI1aWdJSXRpWjJlSG9LQWczTGh4UTVoL29sR2pSbmp6elRlRnJsV0RCZzNDbkRsemF2U0FJQ1FrQkN0V3JNQlhYMzJGakl3TUlTbmk1dWFHME5CUVJFVkZWVHZrQzlVZVFVRkJDQWtKd2NtVEoxVU94UklVRkNROFJLekl5c29LelpzM3gralJvOUd6WjA5RGhrMG1vR2ZQbnRpeFk0Y3dSdVdvVWFNd2FkSWt0WDkvN096c01IdjJiUFRzMlJPTEZ5K0dYQzdIa2lWTFlHVmxwZWZJU1ZjYU5XcWtrSnh3ZG5aR2VIZzRSb3dZQVhkMzkycjN0N0d4UWF0V3JYRDE2bFVVRlJVSlE0U1ZFNGxFcUZldm50QzluTU1MbXBZMzNuZ0RpWW1KU0U1T3h1REJnOUdsU3hkamgwUkVlalpreUJCMDdOaFJJUkhoNnVxcVZjT29JVU9HSURFeEVWS3BGRkZSVWZEMjlnWUFOR25TQkxhMnRncGpYZHZiMjZORml4WVlPM1lzT25Ub29MTy9oNGdVVFpzMkRXZk9uTUhEaHc4UkV4T0R1blhyR2pzazBoTjFraFBscksydEVSMGRqYkN3TU1USHgrUGN1WFBJemMyRnY3OC94bzBiaDg2ZE93dmJObTdjR1BiMjlrb2JOcnE3dXlNME5CUlRwMDVsb3lNOW16aHhvckZEc0NoOFFrb1dwVStmUHVqVHB3L3UzNzh2ZEhFR3lpWWVmZno0TVlZUEg0NVhYbmxGcldORlJFUWdJaUpDNWZwZXZYcWhWNjllTlk2WlRKK05qUTJXTFZ1R1R6NzVCT1BHalZNNkZFdTNidDF3OXV4WmxKYVdvcmk0R0RLWkRISzVISTZPam55WWJNRUNBd094WU1FQ3hNYkdZdjc4K1ZyTmVRT1VEVmNYSHgrUDdPenNLdWNpSU5NemVQQmcvUEhISDhqT3prYi8vdjNSdTNkdllSNGpkY1hHeGdyTEpTVWxrTWxrS0NrcGdVZ2tncjI5dmNiRGpwSGhXRmxaWWVuU3BWaTllaldpbzZPTkhRNFJHVUJRVUJDQ2dvSjBjcXpnNEdERXhNVGc4dVhMR0RSb2tQQisxNjVkaGJudjVISTU1SEk1cnplSkRNVFQweE1yVjY3RXFWT244TVliYnhnN0hESXhyVnUzUnV2V3JhdmN4c2JHUmhnS3NMUzBGS1dscFJDSlJKd1VtOHdhRXhSa2tYeDlmZUhyNnl1OEZvdkZXTFZxbFJFam90ck8zdDRlSzFldXJIWTdLeXNyaU1WaWlNVmlBMFJGdGNGcnI3MkdIajE2MVBnaHNsZ3NyblpZS0RKTlM1Y3UxZG14cksydGVmTlN5N2k2dW1MQmdnWEdEb05NMUtGRGg0d2RBcG00ZnYzNjRjMDMzMVM1WGlRU01WRk5aR0F0VzdaRXk1WXRqUjBHbVFFckt5c21tTWtpc0pRVEVSRVpHUjhjRUJFUmtiYVltQ1lpSXFMYWpBbUsveTgxTmRYWUlSQVJFUkVSRVJFUkVSRVJXUXlMVDFBa0pTVWhQRHdjbzBlUFJuSnlzckhESVNJaUlpSWlJaUlpSWlLeUNCWS9CMFZlWGg3UzA5TUJBS3RYcjhZMzMzeWpWaGRacVZRS2lVU2kwYmxzYlczaDV1YW1WWnhFUkVSRVJFUkVSRVJFUk9iRTRoTVViNzc1SnVMajQzSDU4bVhjdkhrVFAvMzBFd1lPSEZqdGZvY09IY0tLRlNzME9sZElTQWppNHVLMERaV0lpSWlJaUlpSWlJaUl5R3hZL0JCUElwRUkwNmRQRjE3SHhzYWl0TFRVaUJFUkVSRVJFUkVSRVJFUkVaay9pK2hCa1pHUmdmejhmSlhyblp5YzRPL3ZqK0xpWWd3ZlBoeFhyMTVWdWEyam95TUNBd01WM2dzTkRZVy92Ny9TN1hOeWNuRHk1RWtBWmNrUUlpSWlJaUlpSWlJaUlpS3lrQVRGd29VTGNmSGlSYlcyWGJWcVZaWHIyN1ZyaDYxYnR5cThOMmpRSUlTRmhTbmRmdjM2OVVLQzR1V1hYMVlyQmlJaUlpSWlJaUlpSWlJaWMyZnhRenpwazFRcXhYZmZmUWVnclBmRTRNR0RqUndSRVJFUkVSRVJFUkVSRVpGcHNJZ2VGTE5uejRaRUloRmVGeFFVd01IQm9kcjkvdm5uSDNoNGVNREZ4VVY0citKeWRSSVRFL0gwNlZNQVFQZnUzVkd2WGowTm9pWmpTVTFOUmV2V3JZMGRCcG1vd3NKQzNMcDFDOEhCd2NZT2hXb1psaDNTMW8wYk4rRG41d2RIUjBkamgwSkd3akpnM2g0L2ZveUNnZ0tWUThhU1plSTlDYWxTVWxLQzdkdTNvMWV2WHBXR255YlRWVnBhaXVmUG44UE56YzNZb1pDQnNINjNES3l2ZGNNaWVsQUVCd2VqZmZ2MmFOKytQWEp5Y3JCNDhXTGN1M2RQZUUvVnZ5TkhqbURCZ2dXNGNPRUNXclJvZ2ZidDI2TlpzMlpxblZNdWwyUFBuajNDNjVFalIrcnJ6eU1kU1VwS1FuaDRPRWFQSG8zazVHUmpoME1tYU51MmJYanJyYmN3YWRJazVPVGtHRHNjcWtWWWRrZ2I2ZW5wbURsekpvWVBINDdZMkZoamgwTkd3REpnM3A0OWU0WWxTNWFnWDc5K21EZHZIdVJ5dWJGREloUEFleEtxU25aMk5pWk5tb1JObXpaaDh1VEp1SHYzcnJGRElqVWxKU1doYjkrKytQampqM0hod2dXMTl0bThlVE02ZCs2TXpwMDdZK2ZPblFyclVsTlQ4Zm5ubjZPZ29FQWY0VklOc0g2M0RLeXZkY3NpZWxDVXk4ckt3cng1OHlDVHliQnExU3AwN05nUjN0N2VTcmROVFUzRnVYUG5BQUJ4Y1hFSUN3dlRxTlhhcVZPbmtKR1JBUUJvMGFJRjJyVnJWL00vZ1BRcUx5OFA2ZW5wQUlEVnExZmptMisrZ2JXMWRiWDdTYVZTaFI0NjZyQzF0V1hMaVZyb3pwMDdlUExrQ1FEZ3l5Ky94Tnk1YzlYYTcvbno1eWdzTE5Ub1hJNk9qbXdwYTBaWWRrZ2I5dmIyT0h2MkxBQmd6NTQ5R0RwMEtIeDlmYXZkVHlhVElUYzNWK1B6ZVhsNWFid1A2UmZMZ0hsemRIVEVuMy8raWFLaUlseTZkQWxIamh4QjM3NTkxZG8zSnljSHBhV2xHcDNQemMwTnRyYTIyb1JLQnNSN0VxcUtXQ3hHZG5ZMkFPRFJvMGVZUG4wNmR1N2NxZEZJRDJRY08zZnVSSEZ4TVg3KytXYzBhOVlNYmR1MnJYWWZLeXNyU0tWU0FCRCtDd0QzN3QxRFJFUUVuang1Z2xPblRtSEJnZ1djODlTRXNINjNES3l2ZGN1aUVoUStQajRZTTJZTXRtN2RDb2xFZ3NXTEYyUGR1blZLdDYzWVNtMzgrUEVhRDgrMFk4Y09ZWG5zMkxIYUJVd0c5ZWFiYnlJK1BoNlhMMS9HelpzMzhkTlBQMkhnd0lIVjduZm8wQ0dzV0xGQ28zT0ZoSVFnTGk1TzIxREpTS1pObTRaZmYvMFZlWGw1K1A3NzcvSGVlKytoUVlNRzFlNjNjT0ZDSEQxNlZLTnpqUjA3RnRPbVRkTTJWREl4TER1a0RYOS9mNHdZTVVLNG9kMjBhUk1XTFZwVTdYNFpHUmtJRHcvWCtIeG56NTZGalkxRlhScWFQSllCODJaalk0UEl5RWpNbkRrVEFMQng0MGIwNmdTUzJMQUFBQ0FBU1VSQlZOVkxyYzlnNk5DaHdsQ3k2dHEwYVJNNmRPaWdWYXhrT0x3bm9hcTR1TGpnaXkrK3dLaFJvNUNmbjQ5Ly92a0hjK2JNd1lZTkd5QVNpWXdkSHFtUW1wcUtTNWN1QVFBOFBUM1ZycVB0N2UyRlpabE1KaXc3T0RnZ09EZ1l5Y25KeU16TXhJUUpFekIrL0hoTW1EQkJyUWVrcEYrczN5MEQ2MnZkc29naG5pb2FPM1lzNnRldkR3QTRmZm8wamgwN1ZtbWJTNWN1NGVUSmt3Q0F3TUJBakJvMVNxTnpYTHAwQ1NrcEtRQ0FoZzBib2tlUEhqV01tZ3hCSkJKaCt2VHB3dXZZMkZpTk05ZGszdXJVcVlOLy8vdmZBTXJHRU9Wd0c2UXVsaDNTMXRpeFkrSGs1QVFBT0h6NE1ESXpNNDBjRVJrYXk0QjU2OXk1czlEcTllN2R1MGhNVERSeVJHUnN2Q2VoNmpSczJGQklWanM3TzJQUW9FRk1UcGk0aXNNempSczNUaUh4VUpXSzJ4VVhGd3ZMSGg0ZVdMOStQYVpQbnc1cmEydkk1WEpzM2JvVmt5ZFB4cU5IajNRWE9HbU45YnY1WTMydFd4YlhSTXJPemc0ZmZQQUJvcUtpQUFBclY2NUV4NDRkRlNiTlhyTm1qYkQ4OGNjZmE5eVNyR0pXYS96NDhieFlNQ0VaR1JuSXo4OVh1ZDdKeVFuKy92NG9MaTdHOE9IRGNmWHFWWlhiT2pvNlZwcVVMRFEwVk9VRVNEazVPVUxpaTJYQ2RQMzExMTlWcm0vYnRpMnNyYTBSSEJ5TUxsMjZWTGw5M2JwMVViZHVYWVgzK3ZidHEvS0M5UHIxNjBoTFN3UEFNbElic2V5UU5oNDllbFR0aldUbnpwMXg4dVJKdlAzMjIzank1QW1lUFh1bWN0c1dMVm9vdkE0SUNGQTVoSUJjTHNkUFAvMGtYRWl6N0JnSHk0QjV5OHZMdyszYnQ2dmNwbHUzYnJodzRRSmVlKzAxK1ByNlZsay9CQVFFQ0Frcm9PemF0WGZ2M2lxM1AzUG1qRkMrK1BtYUR0NlRFRkRXVXZyKy9mczFPb1pVS3NXQ0JRdXdZTUVDamZmdDJiT25XcjN5cUdiUzA5T0ZIdEUrUGo0WVBIaXcydnVxU2xBQVpkL2ZNV1BHb0dYTGxvaU9qc2F6WjgvdzU1OS9JaVVsQlgzNjlORk44S1FTNjNmTHdQcmFjQ3d1UVFFQVBYcjBRSnMyYlpDZW5vNWh3NFlwSkNDT0hUdUdpeGN2QWdEZWV1c3RoSWFHYW5Uc2E5ZXVDUVVvSUNDQUZZT0pXYmh3b2ZENVZtZlZxbFZWcm0vWHJoMjJidDJxOE42Z1FZTVFGaGFtZFB2MTY5Y0xaWVBqUTVvbW1VeUc5OTU3VDYxdHIxeTVnamx6NWxTNXpjU0pFekZwMGlTRjkyYk5tb1dYWG5wSjZmYWpSNDhXbGxsR2FoZVdIZEpXUWtLQzJ0MTE5KzdkaTcxNzkxYTV6Zm56NXhWZXQyM2JGdlBuejFlNmJYSnlNbjc0NFFjQVFPdldyVGtrZ0pHd0RKaTN5NWN2WStyVXFXcHRlL1RvMFdxSDlkdXlaUXZhdDI4dnZQYnc4RkQ1K1Q1Nzlndy8vL3d6Z0xLSFhNMmJOMWN6YXRJMzNwTVFBQlFVRkNqTUs2QU5tVXltTVBTUEptcDZibExQbGkxYmhPVXBVNmJBenM1TzdYMHJOcVJWTlMvZHE2KytpcDA3ZHlJaUlnSTlldlRnTXlnRFlmMXVHVmhmRzQ3Wkp5aE9uVHFGSzFldVZIcmZ4OGNIUVVGQktDd3NWTGdwck5qdHl0SFJVYUV5S2RlMWExZVY1NnRZMkxwMzd3NHJLNHNiUll1VWtFcWwrTzY3N3dDVVpUNDFhVFZCbHVIS2xTdElUVTBGVURibWVNZU9IWTBjRWRVV0xEdWtyWW9QdW9jTkcyYkVTTWhZV0FiTTIzZmZmU2M4Z096VHB3OG4wU1hlazVpd3JsMjdHdnpaUWF0V3JReDZQa3QwL2ZwMTRjRjBreVpOVkQ2SVZNWFIwVkZZTGlvcVVybGQvZnIxc1hQblRyV0hqcUxhamZXNytiUEUrdHJzRXhTblQ1OUdRa0tDVnZ2dTM3OWY2ZnQxNnRSUnVZK2ZuNSt3dkhQblRyaTR1SENTYkJNeWUvWnNTQ1FTNFhWQlFZRkNxd1JWL3ZubkgzaDRlQ2o4OEd0U0NTUW1KZ29USFhYdjNsM2pTZGZKTUt5dHJTc2xKZFV0STFldlhrVlFVSkJDNjFOTlB1ZUtENG5DdzhNdG9ndWZPV0haSVcwTkdqUklZVkk3dVZ5T29xSWlpTVhpS3ZlVFNDVEl5Y2xSYTdKMVpXN2Z2bzB6Wjg0QUtKdXM4ZlhYWDlmcU9GUnpMQVBtclhuejVsclhEMWV1WEVITGxpMFYzbXZXckpsYTU1WEpaQXIzUU1PSEQxZHJQeklNM3BQUWk1WXVYYXJ3TUZxWmtwSVN6Smd4QTBGQlFlalVxUk5DUTBOaGEydHJvQWhKR3hzM2JoU1daODZjcVpDRSt2MzMzOUcrZmZzcWh4U3ZXQ2FVOVhoNSt2UXBIang0Z0t5c0xHUmxaZUhCZ3dmQzYwZVBIdUhBZ1FNYUQxbE82bUg5YmhsWVh4dU8yZjlTMmRyYTZqeUxiR05qZzVLU0VxWHJJaUlpMExoeFl5eGV2QmdsSlNYWXVIRWo1SEk1eG8wYnA5TVlTRHZCd2NIQzhwRWpSN0JxMVNwTW16WU5Bd1lNcUhLL3I3LytHbWxwYVhqdnZmY3dZc1NJYWk4ZUs1TEw1ZGl6WjQvd2V1VElrWm9IVGdZaEVvbUVicFZGUlVYWXNXTUhkdS9lalIwN2RsUWFLN0Npdkx3OFJFVkZ3ZDNkSFpNblQwYmZ2bjAxYWdIMTRNRUQvUExMTHdES3hqQWNPSEJnemY0UU1qaVdIZEtXbjUrZjBMZ2hMUzBOUzVjdVJhTkdqZkRwcDU5V3VkL1dyVnZ4MVZkZm9WKy9mcGc0Y1NKOGZYMDFPdS91M2J1RjVXSERobWswM0FEcEZzdUFlWE4xZFJYcWg4ZVBIK09MTDc1QVdsb2E5dTdkVzJVU0tpVWxCZXZXclVQNzl1MHhiZG8wdEduVFJxUHovdmJiYjhqS3lnSUF0Ry9mWHUwSEgyUVl2Q2NoYlp3NmRRcG56NTdGMmJObmNlREFBUncrZkpnSkNoT1duSnlNVTZkT0FRQTZkZXFFenAwN0MrdHUzTGlCYWRPbXdjZkhCK1BHalZQYU9sb2lrU0EzTjFkNGZmWHFWWHo2NmFjS2lZanFodWw2OE9DQlFpTmEwaDNXNzVhQjliWGhtSDJDSWpJeUVwR1JrVG8vYm54OHZNcDFBd1lNZ0xPek02S2pvMUZhV29wTm16WWhNREFRdlhyMTBua2NwSjJzckN6TW16Y1BNcGtNcTFhdFFzZU9IZUh0N2ExMDI5VFVWSnc3ZHc1QTJRVG9ZV0ZoR3YyNG5EcDFDaGtaR1FES0pxNXMxNjVkemY4QTBydmp4NDlqOCtiTkFJRC8vT2MvaUl1TFV6azJkMEpDQWlRU0NTUVNDYlp2MzQ3WFgzOWRvNGZNZS9mdUZaS2VRNFlNVVpnY2kyb2ZsaDNTaGx3dXh5ZWZmSUtNakF6ODlkZGY2TjI3dDhvaEpRc0tDckJ2M3o2VWxwYmloeDkrUUtkT25UUjZPSjJibTR2Lys3Ly9BMUEyYmkySDlqRU5MQVBtYjh1V0xUaDgrREFBWU5PbVRZaUlpRkM1Yld4c0xBRGdqei8rd1AvOTMvOXAvQUJqMTY1ZHdySzZjeVNSNGZHZWhEUlJjWVNIUVlNR2NWZ1hFeWFUeWJCeTVVb0FnSldWVmFWblV1VTlLN0t5c25EaXhBazhldlJJU0RvOGVQQUFEeDgrUkY1ZW5zSSttWm1aeU16TXJQYmNJcEVJZGVyVWdhK3ZyOHA1SzBpM1dMK2JQOWJYK3NjSkV2U2taOCtlaUk2T0ZsNHZXYklFVDU0OE1XSkVWSkdQancvR2pCa0RvS3hsd3VMRmkxVnVXMTZCQU1ENDhlTTE3bHExWThjT1labkRmZFVlZmZyMEVTcUN5NWN2SzJTd0s1SktwUXJyUHY3NFk0MjYwVW9rRW1Gc1FWdGJXNHZKanBzemxoM1Noa2drVXBnOGZmSGl4UXJkaVN2Njl0dHZoUzYvSFR0MjFIZ3l4RysrK1VhNFlSMDBhQkE4UER5MGpKcDBpV1hBL0UyZE9oVnVibTRBZ0QxNzlnanpCNzBvTFMwTnljbkpBTXFHMzVvK2ZicEc1emwzN2h6UzB0SUFBRUZCUWVqU3BVc05vaVo5NGowSnFTc3pNMVA0WGJDeXNzSy8vLzF2STBkRVZkbTdkNi93Z0hIWXNHRm8xS2lSc0M0bEpVV1krTmJlM2g1ejVzekIzcjE3Y2VqUUlmeisrKys0ZGV0V3BlUkVSUzR1TGdnS0NrTFhybDB4ZE9oUVRKOCtIWXNXTGNMWFgzK05IMy84RWIvLy9qdCsvdmxuYk4rK1hlRzhwRCtzMzgwZjYydjlNL3NlRk1ZMGRPaFFuRHQzRHIvKytpdWVQbjJLYmR1MjZhVTNCMmxuN05peCtPOS8vNHM3ZCs3ZzlPblRPSGJzR0Y1NzdUV0ZiUzVkdWlSY1BBUUdCbUxVcUZFYW5lUFNwVXRJU1VrQkFEUnMyQkE5ZXZUUVRmQmtFSFBuemtWNGVEaGtNaG0yYk5tQ1BuMzZ3TWZIUjJHYnZYdjNDc25IUVlNR0lTUWtSS056SkNRa0NCZWdBd1lNZ0plWGwyNkNKNk5pMlNGdHZQTEtLd2dMQzBOaVlpS3lzN1B4NVpkZjRxT1BQbExZSmk4dkQ5dTNid2NBMk5uWktUelFWa2QrZnI3UUM5VEd4b1l0cjB3TXk0QjVjM2QzeDZ4WnM3Qnc0VUxJNVhKODl0bG4yTFZyVjZWZWRoczJiQkNXSXlJaU5HNGx2VzNiTm1IWmttNXNheXZlazFDNXZMdzhMRml3UU9tNmUvZnVDY3NPRGc1WXMyYU4xdWRwMkxBaHBrNmRxdlgrVkxXTWpBeDgrZVdYQU1vZVFyLzQvN3JpWnpkKy9IajQrUGlnWWNPR1NFMU5oYjI5UGJ5OXZmSFNTeS9CeDhjSDN0N2V3c05PZjM5LzdOdTNUNk9XMkdRWXJOOHRBK3RyL2JLb0JNWDU4K2NoazhtMDJsY3NGcU50MjdZYTd4Y1JFWUhqeDQ5REpwUGgwS0ZEbUQ1OU9zZjROUkYyZG5iNDRJTVBFQlVWQlFCWXVYSWxPbmJzcUREaFRjV0xCMDFiTndObDNibktqUjgvbnBQWDFqS0JnWUY0NTUxM3NIZnZYa2lsVXF4Y3VWTG9xZ3VVRFpGUm50MTJkM2ZIekprek5UcStWQ29WSmppMnNiRVJNdkpVKzdIc2tMWm16WnFGbzBlUFFpcVZJaUVoQVFNR0RGQVlXM2I3OXUzQ2VNUmp4b3hCL2ZyMU5Ucit3WU1IOGV6Wk13QmxpYTBYRTJka2ZDd0Q1bTNBZ0FGSVNFakExYXRYY2UzYU5lemZ2MTloZ3N1elo4L2k5OTkvQjFBMnRuUllXSmhHeDA5TFM4UFpzMmNCbE5WRnZYdjMxbDN3cEJlOEo2Rnl4Y1hGT0hyMGFMWGI1ZVhscWJXZEtwbzJpaUhOTEZpd0FFVkZSUURLeHEvLzl0dHZJWlZLSVpWSzhmRGhRMXkrZkJrQUVCQVFnSGZmZlJjQXNIejVjb2pGWXJpN3UxYzYzdTdkdTFGWVdBaXBWTXJraEFsai9XNytXRi9ybDBVbEtDSWpJMVYybGErT2o0K1BNRmF2cHZ0MTZkSUZ4NDhmaDBRaXdZVUxGL0RxcTY5cUZRUHBYbzhlUGRDbVRSdWtwNmRqMkxCaENqOGV4NDRkdzhXTEZ3RUFiNzMxRmtKRFF6VTY5clZyMTRUTWFVQkFnTWJETDVCcEdEZHVIQTRkT2dSM2QvZEtGeEZidDI0VmZsTm16Wm9sZE90VTE4R0RCNFVXOVAzNzk5ZDRnbE15YlN3N3BBMHZMeStNR0RFQzI3WnR3NEFCQTFDM2JsMWgzYU5IajRURVZJTUdEVEI2OUdpTmpsMVlXQ2lNVzh2RWx1bGlHVEJ2SXBFSU0yYk13TFJwMHhBYUdxb3dyckJjTHNmYXRXc0JsSDArTVRFeEdoLy82NisvRnBiSGp4K3YwYnhHWkR5OEo2Rnk5dmIybGQ0ckxDeUVYQzRIVVBiYm9Pa0RMM1hPUWJwVFdsb3FMSjg1Y3dabnpweFJ1dDNjdVhPRlNjNWZldWtsbGNkemRYWEZvMGVQdEg2V1JZYkIrdDB5c0w3V0g0dEtVQmpMeXkrL2pPUEhqd01BMHRQVG1hQXdrbE9uVHVIS2xTdVYzdmZ4OFVGUVVCQUtDd3NWc3BXSmlZbkNzcU9qSTdaczJWSnBYMVdUVndKbER5RExkZS9lblJWSUxaQ1FrS0IwcnBnMmJkcWdXYk5tdUhIakJtN2N1QUdnN01MejIyKy9CVkIya1gvdjNqMmxaU1E4UEZ6cHVZcUtpaFRHRnJTa3Judm1pR1dIdEhIejVrMzg4c3N2bGQ2WFNxWG8xcTBidkwyOUZTYkVURWxKZ1ZRcUJRRFVyMTlmb1p0M3VjYU5HeU13TUZEcCtRNGVQSWpzN0d3QVpTMzYySExlK0ZnR3pKdFVLbFg0dmE0b05EUVVvYUdoT0hic0dJNGRPd1lBZVBEZ0FhNWR1d2FnN1BQOStlZWZLKzNuNE9DZ2NyaUFHemR1Q1BjY2RuWjI2TlNwa3k3K0ROSXgzcE9RS3U3dTdqaDkrclRDZTluWjJSZzRjQ0NrVWltc3JhMFJIeCt2OGplZVRFT25UcDBVdnVNMk5qWndjWEZCWGw2ZTBMTml3SUFCYWorODlQRHd3S05IajRSZUdPb21tUEx6OC9IdzRVT1dGejFnL1c0WldGOGJsa1VtS0pvMmJhcHliTWNYelo0OUc1bVptVFU2bjZlbnA3QmMzaVdmRE8vMDZkTklTRWpRYXQrS0R3Y3FxbE9uanNwOS9QejhoT1dkTzNmQ3hjV0Y0d1NhdVAzNzkrUG16WnRLMTVWUFpxV01WQ3BWcUV3cTZ0dTNyOUwzaTRxSzBMQmhRK0ZCVVV4TURENy8vSE4wN05oUnc2akpGTERza0RadTNyeUpyNzc2U3VYNnBLUWtsZXRPbno1ZDZTRUdVRFpKKzdoeDQ1VHU0K1hsQmJGWWpNTENRbHkrZkJrZmZ2Z2hsaTFieHFFbmpZaGx3THhKcGRJcVA5L3o1OCtyWEhmcjFpMmwrM3A2ZXFwOGdDRVNpZURqNDRPc3JDd1VGUlZoN05peDJMaHhJM3ZabVJqZWs1QW1ObTdjS0NTbUJ3NGNXT2xoOCtQSGo3RjU4MllBWlE4K05SM3ZuSFJ2K1BEaDZONjlPenc4UE9EdTdnNEhCd2Zjdm4xYkdPNm5mTDRDZFhsN2UrUDY5ZXNBeWhKVy92Nyt3cm9uVDU0Z016TVRkKzdjVWZodlptWW1jbkp5NE9EZ2dGT25UdW4yRHlUVzd4YUM5YlZoV1dTQ3dzSEJRV0VzMzZybzRvYXQ0cndYNVYzNHlQQnNiVzExM3AzVnhzWUdKU1VsU3RkRlJFU2djZVBHV0x4NE1VcEtTckJ4NDBiSTVYS1ZEdzNJK096dDdYVmVSbFNOR2VqczdJeU5HemRpMmJKbE9IandJUEx6OHhFUkVZRzFhOWV5bDFVdHhMSkQyckMydHRaNXVhbnF1dVgxMTErSHY3OC9ac3lZZ1NkUG5pQXBLUWxSVVZINDRvc3ZhanhjQkdtSFpjRDg2ZnJ6clRqTzhZdWFOR21DUFh2MllOYXNXYmg4K1RKdTM3Nk5DUk1tSUM0dUR0N2UzanFOZzdUSGV4SlMxNDBiTi9Eamp6OENLUHN0bVRScFVxVnRuajkvam9NSER3SW9tMXVDQ1FyajgvRHdnSWVIaC9CYUxwZGowYUpGUXUrSjZPaG9wWE5OS0ZOY1hBd25KeWZoOWViTm0xRllXQ2drSWZMejg2dmN2NkNnQUUrZVBGR0loM1NEOWJ2NVkzMXRXTHdUTVlEMDlIUmgyY3ZMeTRpUldMYkl5RWhFUmticS9Mang4ZkVxMXcwWU1BRE96czZJam81R2FXa3BObTNhaE1EQVFQVHExVXZuY1ZETmxZL0xiU2pXMXRhWU8zY3U3TzN0c1hmdlhoUVZGZUdqano3Q25qMTdGRnJHa09sajJTRnR2UGJhYTBwYndOZFV4ZXVPRnpWdjNoeXhzYkVZUDM0OGNuSnljT2JNR2F4ZXZScXpaOC9XZVJ4VVBaWUI4NlpzdUJaRG5IUHo1czJZUG4wNkxseTRnUHYzN3lNeU1oSnhjWEhzS1dNaWVFOUN5cnc0bElkY0xzZnk1Y3VGdVNmR2poM0xad20xMUw1OSs1Q1NrZ0tnck41L2NWejV2THc4WkdSazRPN2R1MExpb1h6NXdZTUhRaGtBZ01PSEQxZDVMaWNuSi9qNyt3di82dGV2ejk5K1BXRDliaGxZWHh1V1pRMW9aUVRaMmRrS2syc0hCd2NiTVJveWhwNDlleUk2T2xwNHZXVEpFcVZqMVpQbGlvcUtFaTVVSlJLSjJrUFFFYkhza0RZQ0FnS3dmdjE2aU1WaUFHVVh5Zi83My8rTUhCVVpFc3VBZVhOd2NNRGF0V3ZSb0VFREFFQmFXaHBpWTJPTkhCVVpHKzlKVEUvRmtSWmU3TVgyN2JmZkNnKzFHelJvd0o0UnRWUjZlanJXcjE4UG9HeXk2emx6NWxUYTV1alJveGcxYWhSaVltS3djZU5HSERwMENILzg4UWV5c3JJVWtoUGxQRDA5RVJJU2dyZmVlZ3VUSmszQ29rV0xzSDM3ZHZ6MjIyODRjZUlFOXU3ZGl4VXJWbURtekpsNCsrMjNGWHBnVU8zRyt0MHlXR3A5elFTRmpzVEV4Q0FtSmdicjFxM0Q5dTNiRVI4Zmo0MGJOMkxreUpIQ3ZCUDE2OWRIOCtiTmpSd3BHY1BRb1VQUnUzZHZBTURUcDArVlRtcEpsbTMrL1BuQ0dKSXBLU2s0Y2VLRWtTT2kyb0psaDdRUkhCeU1Eejc0UUhpOWR1MWFJMFpEeHNBeVlONmNuWjJ4ZlBseVdGdGJBeWpyNmZmNDhXTWpSMFhHeG5zUzA2SXFRZkh3NFVQaG9UWUF6Smd4QThYRnhjalB6Ni8wcjZDZ1FOaXV0TFJVNlRZdi9pdWYwNEwwcTZDZ0FCOS8vTEV3dE5PY09YT1U5b0pwMHFTSndtc3JLeXY0K3ZyaWxWZGV3ZURCZ3pGeTVFaGgzV3V2dllaZmZ2a0ZjWEZ4V0xod0lTWk9uSWl3c0RDMGJ0MGE3dTd1MkxWclY1WHpIMUR0eC9yZE1saGlmYzBobm5Ta29LQUFKMCtlckhLYnFLZ29BMFZEMVRsLy9yekNCYUVteEdJeDJyWnRxL0YrRVJFUk9INzhPR1F5R1E0ZE9vVHAwNmV6SzU2SnlzL1BSMnBxcXRiNzE2MWJGNDBhTmRKb0h3Y0hCOHlZTVFNZmYvd3hBQ0FoSVFIZHVuWFRPZ1l5RHBZZDB0YU5HemVRazVPajlmNXQyN1lWV3NPcmEralFvWWlQajBkR1JnYXVYcjJLMU5SVXRHN2RXdXNZcUdaWUJzeGJWbFlXYnQrK3JmWCtqUnMzMW5oNGw2Wk5tMkxnd0lFNGVQQWdDZ3NMOGVPUFAyTDA2TkZheDBDNngzc1N5MVpZV0FnQWxYNjdMMTI2aEx5OFBPSDFSeDk5cE5ieFVsTlQwYlZyMTJxM0N3b0t3amZmZktOQnBLU05oUXNYNHUrLy93WUF2UG5tbStqYnQ2L0NlcWxVaWx1M2JnbkR1ZFN2WHgvKy92N3c5ZlZWU0ZqSlpETEV4OGRESnBQaDh1WExLczkzK1BCaHJGbXpCaUtSQ09QSGo4ZkVpUk1yRFIxR3VzZjYzVEt3dnRZL0ppaDBwTHlMbFRMbEZZNDZGd3RrR0pHUmtaQklKRnJ0NitQam96QnNseWI3ZGVuU0JjZVBINGRFSXNHRkN4YzRvYTJKdW5QbkRxWk9uYXIxL3YzNjljT25uMzZxOFg2OWUvZkc4dVhMOGZUcFU1dzdkdzZGaFlVYVAyd2k0MkxaSVcxOStlV1hTRXBLMG5yL0gzLzhFZlhxMWROb0h5c3JLd3daTWdTclZxMENBSnc4ZVpJUHA0MklaY0M4SFQxNlZQai9ySTMvL09jL0dEQmdnTWI3RFJzMlRKaEE5K1RKazN5QVlXSjRUMks1WkRLWjBQdkJ6YzNOeU5HUXJtM2V2QmxIamh3QkFMaTR1T0NOTjk3QUR6LzhnRnUzYmduLzd0NjlDN2xjanMyYk4rT2RkOTVSZVN3Ykd4c0VCUVVoTFMwTmp4NDl3c09IRHl0TmpIenk1RWxocUZlNVhJN0hqeDh6T1dFZ3JOOHRBK3RyL2JQSUJNWGR1M2V4ZlBseXRiYk56czVXYTd2Ky9mdkQwOU1UdWJtNUtDZ29nRWdrZ3B1Ykd4bzNib3d1WGJyQTBkR3hKaUdUbVhqNTVaZHgvUGh4QUdYalVacnpqd3RwenRyYUdtM2F0TUhKa3ljaGs4bVFrWkdCWnMyYUdUc3NxZ1ZZZGtoYkw3LzhzckJjMWNUS1pMNVlCc3hiMDZaTjRlVGtoTHk4UEg2K0pPQTlpZkdWRHdNTmxFMStXNUcvdno4R0R4NnMxbkVrRW9ud0lMeE9uVHJvM3IxN3RmdjQrUGhvRUNscDZ0cTFhOWk2ZGF2dyt2bno1NWcxYTViSzdjdUhhcTFLU0VnSTB0TFNBQUFYTGx4UW1Hajc1TW1UK09pamo0VFczVDE3OWtSTVRJeTI0Vk10d2ZyZE1saFNmVzJSQ1lyczdHd2tKQ1RvOUpoQlFVRUlDZ3JTNlRGSi81bzJiYXIycExLelo4OUdabVptamM3bjZla3BMRmU4S0NYVE5XalFvQ3BidEpSNy92dzVKazJhVk9QejFhbFRSMWgrK3ZScGpZOUh4c095UTlyYXZYdTNXcTNldG0vZkxqeVUwQmJMaldsaUdUQnZIMy84TVZxMWFsWHRkbWZQbnRYSjNDQWVIaDdJeTh1RFJDSkJTVW1KTUc0MW1RN2VrMWllKy9mdkM4c3ZEdThTSEJ5TXVYUG5xbldjakl3TW9SN3c5L2RYZXovU0h6OC9QNGhFSXFVVFhBTmxQV1lDQXdNUkVCQ0FoZzBicXBVd2F0Kyt2VEFzMS9Iang0VUV4ZmZmZjQ4bFM1YWd0TFFVQU5DclZ5OHNYYnFVdlNlTWhQVzcrV045clQ4V21hQVFpVVJxRDMxUldGaW9zbUtoMnMvQndVSHRWc2E2R091dDRwaDF0cmEyTlQ0ZTZaK25wNmRhWlVSWGxVVnhjYkd3ekRKU3U3SHNrTGFDZ29JVXhoNVc1Y1VXbDlwZ3VURk5MQVBtemQvZlg2MzY0YzZkT3pvNVgvbjFwNVdWRlI5ZW1DamVrMWlldTNmdkNzdisvdjVHaklSMHpkblpHVTJhTkVGQlFRRWFObXlJd01CQUJBWUdvbUhEaGdnSUNOQ3E3bjcxMVZkaFkyTURtVXlHVTZkT29hQ2dBSnMyYmNMZXZYdUZiY0xDd3JCZ3dRTCt6aHNSNjNmengvcGFmeXd5UWRHbVRSdkV4Y1dwdGUyd1ljTnc4K1pOUFVkRWxxSmkxenROSjBJaXkxQStrUnJBTWtLYVlka2hiYkRjRU11QWVYdisvRGtlUG53SVFMRzNERmsyM3BNWVg4WGYzdnIxNnhzeEV0S0hmZnYyUVNRUzZleDRUazVPNk5DaEEwNmZQbzI4dkR5ODg4NDd1SGZ2bnJCK3dvUUptRHg1c3ZENjdObXp1SGp4SXZyMTY2ZngvRlJVTzdCK3R3eVdWRjliWklLQ3lCaXlzN01WSnNZSkRnNDJZalJraXY3M3YvL2g2dFdyQU1wYTN2ajUrUms1SXFvdFdIWklHeVVsSmRpOWU3ZndtdldTNVdFWk1IKzdkdTBTaHY3ZzUwc0E3MGxNeFY5Ly9TVXNOMjNhRk0rZlA4ZTZkZXMwUGs3RlNWc3pNek94Wk1rU3RmZHQxNjRkM256elRZM1BTZFhUWlhLaVhGaFlHRTZmUGcwQVFuTEMzdDRlOCtiTnd4dHZ2S0d3YlZwYUdyWnMyWUl0VzdZZ0ppWUdRNGNPMVhrOFpGeXMzODJmcGRYWEZwV2dhTktrQ2ZMeTh0Q2dRUU8xOXdrT0RvYUxpNHZaWjZwSWQ4b25wUEwxOVlXcnF5c2NIQnlRbloyTkgzNzRRUmpLcFg3OSttamV2TGt4d3lRamVmcjBLZWJPblFzL1B6LzQrUGpBeWNrSllyRVl0Mjdkd3FGRGg0VHRldmZ1emJGRFNRSExEbWxyMjdadFNFMU5oWitmSHp3OFBPRG82QWlwVklwZmYvMVZtSERSMnRvYXZYcjFNbktrcEM4c0ErWXRPVGtadTNmdmhwK2ZIN3k4dk9EczdBd0ErUFBQUDNIczJERmh1NHFUcXBMNTR6Mko2WkxKWkVoTlRRVlE5aUM3ZWZQbWtFZ2tPSGp3WUkyTysvanhZNDJQd1FTRmNUeCsvQmlYTGwzQ3BVdVhjUEhpUld6WnNxWEs0VnV1WExraXpFRlJMakF3RUt0V3JVSmdZR0NsN1NzT0lWYTNibDNkQlU0R3hmcmRNckMrTG1OUkNZclkyRmlOOTFtMGFKSFM5OFBEd3hFZUhsN1RrTWdNRlJRVTRPVEprMVZ1RXhVVlphQm95TlM0dWJuaDJyVnJTRWxKVWJtTnE2c3JKa3lZWU1Db3FEWmcyU0Z0MmRqWUlDa3BxY3B0Um80Y0NWOWZYd05GUkliR01tRGUzTjNkOGZ2dnYxZTVUYXRXclNxMXNDWHp4bnNTMDVXU2tvSzh2RHdBWlkwb25aeWNGSHBDa0hrcEtTbEJlbm82TGw2OGlOVFVWRnk4ZUZFaGdTQVNpVlFtSjdLeXNyQjU4MmI4K09PUGxkYUp4V0tWdzRObFpHUUl5K3FPbDArbWgvVzdaV0I5WGNhaUVoUkVobEJWRHgxbloyZEVSMGVqYTlldUJveUlURTJEQmcyRTRYaVVyVnU2ZENsOGZId01IQlhWQml3N3BJMkFnQUNWNjZ5c3JEQml4QWpNbURIRGdCR1JvYkVNbUxmcWVvZDM2dFFKaXhjdlp1ODZDOE43RXRQMXl5Ky9DTXZsbjRHM3QzZTFENmlVdVgzN050NTk5MTBBUU92V3JiRnAweWExOTdXeDRlTWdmWGoyN0ptUWlMaDA2Ukl1WDc2TWdvSUNsZHNybXlNaUt5c0xzYkd4K09HSEh4UW15UTBLQ3NLelo4L3c0TUVEWEx0MkRWOS8vVFVtVFpwVWFmL3lPVTdjM2QxNWIxQ0xzWDYzREt5dnk3QkdJb3QyOSs1ZExGKytYSzF0czdPejFkcXVmLy8rOFBUMFJHNXVMZ29LQ2lBU2llRG01b2JHalJ1alM1Y3VjSFIwckVuSVpHREp5Y2xxdFdncUxDeFUrNWhUcDA3RlgzLzloV2ZQbnFHb3FBalcxdGJ3OHZKQ3k1WXQ4Y29yci9BQ3cweXc3SkMyVnE1Y3FkYll4WC8rK2FkYXgydlRwZzBpSXlPUms1T0QvUHg4bEphV3d0SFJFUUVCQWZqWHYvNEZiMi92bW9aTU9zWXlZTjdpNCtOeC9QanhhcmU3YytlT1dzZHpjbkxDM0xsejhlREJBMGdrRWhRWEYwTXNGc1BYMXhmdDI3ZEgwNlpOYXhveTZSbnZTU3hIUVVFQi92dmYvd3F2dTNYckJxQ3NGYjAybjRtRGc0T3diR1ZseGMvVkJJd2VQUnEzYjk5V3VkN0h4d2Z0MnJVVC9sVnNSSkNhbW9wOSsvYmh0OTkrVTBoTXVMcTZZc3FVS1JneVpBaisrT01QVEowNkZRRHcxVmRmd2MvUEQvMzY5Uk8ydlh2M0xwNCtmUW9BQ0FrSjBmV2ZSMVZnL1c3K1dGL3JEeE1VWk5HeXM3T1JrSkNnMDJNR0JRVWhLQ2hJcDhjazQwbExTeFBHNTlhVnpwMDdvM1BuempvOUpwa2VsaDNTMXY3OSszVjZQSGQzZDR3Y09WS254eVQ5WWhrd2I5VU50NldOd1lNSDYveVlaRGk4SjdFYzhmSHh3dkJPZ1lHQmFOMjZ0WkVqSWwzcjNMbXpRb0lpSUNCQUlTSHhZbzhHaVVTQ0kwZU80THZ2dmxPWVBCMG9td1Q3My8vK04wYU5HZ1ZYVjFjQVFJY09IVEJxMUNqczNMa1RBTEJnd1FMY3YzOGZZOGFNZ1kyTkRYYnYzaTNzMzZGREIzMzlFdFlDOFFBQUNCeEpSRUZVbWFRRTYzZnp4L3BhZjVpZ0lJc21Fb2tnRm92VjJyYXdzQkJ5dVZ6UEVaR3BzYkd4VWJ2N3MxUXExWE0wVkp1dzdKQzI3TzN0MWRwT0pwTXB0SzRqODhFeVlON3M3T3pVNnZGV1dscUtvcUlpQTBSRXhzWjdFc3Z3NU1rVDdOaXhRM2c5Wk1nUUkwWkQrdEszYjErVWxKUUlDUWxQVDArbDI4bmxjaXhldkJpSmlZbVZmdXVkbloweGVQQmdqQm8xQ2g0ZUhwWDJuVGx6SnJLenM1R1ltQWk1WEk3Tm16Y2pJU0VCN3U3dXVIbnpKb0N5YXdsT25teFlyTi9OSCt0ci9XR0NnaXhhbXpadEVCY1hwOWEydzRZTkV5cDdzaHlqUm8zQ3RHblRxdDB1TnpjWHZYcjFNa0JFVkZ1dzdKQzJrcEtTMUVwdUxWKytYT2N0ZU1nMHNBeVl0elZyMXFqVnF2WFhYMzlGZEhTMEFTSWlZK005aVdWWXQyNGRuajE3QmdEdzlQUmt5Mmd6MWFwVks3UnExYXJhN1VRaUVUcDA2SUR2di85ZWVNL1gxeGZoNGVFWVBIZ3duSnljcXR6MzAwOC9SYjE2OVJBWEY0ZlMwbExrNU9RZ0p5ZEgyR2JjdUhGS2t4dWtQNnpmelIvcmEvMWhnb0tJaUlpSWlJaUlTSS9lZnZ0dEhENThHTVhGeFpnd1lZTGF2ZVhJZlBYcDB3Y1hMMTdFdzRjUE1YandZSFRvMEVIdE9lV3NyS3d3WmNvVTlPM2JGL3YyN1VOeWNqS3lzN1BoN2UyTjRjT0hZOFNJRVhxT25vaElkNWlnSUl2VXBFa1Q1T1hsb1VHREJtcnZFeHdjREJjWEYzaDVlZWt4TWpJRllyRllHQU93YnQyNmF1MWpZMk1qVEVKV2NhSXpzaXdzTzZRdFB6OC9vZXlvTXpreUFQajcrd3RseDg3T1RtK3hrV0d3REpnM2QzZDM0Zk5WZDdKRGQzZDM0Zk90VTZlTzNtSWo0K0U5aVdWcDA2WU5Qdm5rRTN6MzNYY1lPblNvc2NNaEUvSFJSeC9WYVA5R2pScGg3dHk1T29xR05NWDYzVEt3dnRZL0ppaklJc1hHeG1xOHo2SkZpNVMrSHg0ZWp2RHc4SnFHUkNZa01EQVEzM3p6alViN09EczdxK3pxOS9ubm4rc2lMS29GV0haSVcxRlJVUnJ2TTNMa1NLVVRIemRwMGdUbno1L1hSVmhrUUN3RDVpMHNMQXhoWVdFYTdkTytmWHVWOWNQUm8wZDFFUllaR2U5SkxFKy9mdjNRbzBjUHRWdkpWeWN3TUpDLzkwUkd4UHJkTXJDKzFqL2QxSXBFUkVSRVJFUkVSRlFsWjJkblk0ZEFSRVJrVXBpZ0lDSWlJaUlpSWlJaUlpSWlnMk9DZ29pSWlJaUlpSWlJaUlpSURJNEpDaUlpSWlJaUlpSWlJaUlpTWpnbUtJaUlpSWlJaUlpSWlJaUl5T0NZb0NBaUlpSWlJaUlpSWlJaUlvTmpnb0tJaUlpSWlJaUlpSWlJaUF5T0NRb2lJaUlpSWlJaUlpSWlJakk0SmlpSWlJaUlpSWlJaUlpSWlNamdtS0FnSWlJaUlpSWlJaUlpSWlLRFk0S0NpSWlJaUlpSWlJaUlpSWdNamdrS0lpSWlJaUlpSWlJaUlpSXlPQnRqQjFDVk0yZk80UG56NThZT3crUmN2MzdkMkNFUUVSRVJFUkVSRVJFUkVkV0lTU2Nva3BPVGtaeWNiT3d3aUlpSWlJaUlpSWlJaUloSXgweHVpS2Q2OWVyQndjSEIyR0hVQ21LeEdQNysvc1lPZzRpSWlJaUlpSWlJaUloSVl5YlhnNkpQbno0UWk4WEl6czQyZGlnbXIwNmRPdWpXclp1eHd5QWlJaUlpSWlJaUlpSWkwcGpKSlNqcTFLbUR3WU1IR3pzTUlpSWlJaUlpSWlJaUlpTFNJNU1iNG9tSWlJaUlpSWlJaUlpSWlNd2ZFeFJFUkVSRVJFUkVSRVJFUkdSd0pqZkVFOUdMcmwrL2ppMWJ0aGc3REpPVW1wcHE3QkFNaW1WQmQxaDJTRnVXVm5iT25EbUQ1OCtmR3p1TVd1LzY5ZXZHRGtGckxBTzZZYXBsZ1BXRDdwaFQvY0R2dlc2WTZ2ZGVHL3l0VUkzZmZmUEg3N0psNEhmWi9KbnlkNWtKQ2pKNTE2OWZOK2t2RVJrT3l3SnBpMldIdEpXY25Jems1R1JqaDBGR3hESmczbGcva0RMODN0T0wrRnRoR2ZqZE4zLzhMbHNHZnBkckh3N3hSQ2JKMDlNVEhoNGV4ZzZqMW5CemM0T1hsNWV4dzlBTFQwOVB1THE2R2pzTXM4V3lROW95NTdKVHIxNDlPRGc0R0RzTXN5UVdpK0h2NzIvc01LckZNcUEvcGxBR2VKMnBYN1cxZnVEM1huOU00WHV2RGY1V2FJYmZmZlBINzdKbDRIZlovSm5pZDFra2w4dmx4ZzZDNkVVU2lRU25UcDNDUC8vOFkreFFhZ1YvZjM5MDd0d1pibTV1eGc1RjV5UVNDWktTa25EMzdsMWpoMktXV0haSVcrWmNkaDQvZm95a3BDUmtaMmNiT3hTelU2ZE9IWFRyMWcxMTY5WTFkaWhWWWhuUUgxTW9BN3pPMUsvYVdqL3dlNjgvcHZDOTF3Wi9LelRENzc3NTQzZlpNdkM3YlA1TThidk1CQVVSRVJFUkVSRVJFUkVSRVJrY2gzZ2lJaUlpSWlJaUlpSWlJaUtEWTRLQ2lJaUlpSWlJaUlpSWlJZ01qZ2tLSWlJaUlpSWlJaUlpSWlJeU9DWW9pSWlJaUlpSWlJaUlpSWpJNEppZ0lDSWlJaUlpSWlJaUlpSWlnMk9DZ29pSWlJaUlpSWlJaUlpSURJNEpDaUlpSWlJaUlpSWlJaUlpTWpnbUtJaUlpSWlJaUlpSWlJaUl5T0NZb0NBaUlpSWlJaUlpSWlJaUlvTmpnb0tJaUlpSWlJaUlpSWlJaUF5T0NRb2lJaUlpSWlJaUlpSWlJakk0SmlpSWlJaUlpSWlJaUlpSWlNamdtS0FnSWlJaUlpSWlJaUlpSWlLRFk0S0NpSWlJaUlpSWlJaUlpSWdNamdrS0lpSWlJaUlpSWlJaUlpSXlPQ1lvaUlpSWlJaUlpSWlJaUlqSTRKaWdJQ0lpSWlJaUlpSWlJaUlpZzJPQ2dvaUlpSWlJaUlpSWlJaUlESTRKQ2lJaUlpSWlJaUlpSWlJaU1qZ21LSWlJaUlpSWlJaUlpSWlJeU9DWW9DQWlJaUlpSWlJaUlpSWlJb05qZ29LSWlJaUlpSWlJaUlpSWlBeU9DUW9pSWlJaUlpSWlJaUlpSWpJNEppaUlpSWlJaUlpSWlJaUlpTWpnbUtBZ0lpSWlJaUlpSWlJaUlpS0RZNEtDaUlpSWlJaUlpSWlJaUlnTWpna0tJaUlpSWlJaUlpSWlJaUl5T0NZb2lJaUlpSWlJaUlpSWlJakk0SmlnSUNJaUlpSWlJaUlpSWlJaWcyT0Nnb2lJaUlpSWlJaUlpSWlJREk0SkNpSWlJaUlpSWlJaUlpSWlNamdtS0lpSWlJaUlpSWlJaUlpSXlPQ1lvQ0FpSWlJaUlpSWlJaUlpSW9OamdvS0lpSWlJaUlpSWlJaUlpQXp1L3dIWmptZlhjb09aMmdBQUFBQkpSVTVFcmtKZ2dnPT0iLAoJIlRoZW1lIiA6ICIiLAoJIlR5cGUiIDogImZsb3ciLAoJIlZlcnNpb24iIDogIiIKfQo="/>
    </extobj>
  </extobjs>
</s:customData>
</file>

<file path=customXml/itemProps1.xml><?xml version="1.0" encoding="utf-8"?>
<ds:datastoreItem xmlns:ds="http://schemas.openxmlformats.org/officeDocument/2006/customXml" ds:itemID="{48FB3D76-D70D-4188-86B2-9793F240EA91}">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3</TotalTime>
  <Words>7205</Words>
  <Application>Microsoft Office PowerPoint</Application>
  <PresentationFormat>宽屏</PresentationFormat>
  <Paragraphs>751</Paragraphs>
  <Slides>51</Slides>
  <Notes>44</Notes>
  <HiddenSlides>0</HiddenSlides>
  <MMClips>0</MMClips>
  <ScaleCrop>false</ScaleCrop>
  <HeadingPairs>
    <vt:vector size="6" baseType="variant">
      <vt:variant>
        <vt:lpstr>已用的字体</vt:lpstr>
      </vt:variant>
      <vt:variant>
        <vt:i4>32</vt:i4>
      </vt:variant>
      <vt:variant>
        <vt:lpstr>主题</vt:lpstr>
      </vt:variant>
      <vt:variant>
        <vt:i4>6</vt:i4>
      </vt:variant>
      <vt:variant>
        <vt:lpstr>幻灯片标题</vt:lpstr>
      </vt:variant>
      <vt:variant>
        <vt:i4>51</vt:i4>
      </vt:variant>
    </vt:vector>
  </HeadingPairs>
  <TitlesOfParts>
    <vt:vector size="89" baseType="lpstr">
      <vt:lpstr>Gotham</vt:lpstr>
      <vt:lpstr>HarmonyOS Sans SC</vt:lpstr>
      <vt:lpstr>HelveticaExt-Normal</vt:lpstr>
      <vt:lpstr>Noto Sans S Chinese Light</vt:lpstr>
      <vt:lpstr>OPPOSans B</vt:lpstr>
      <vt:lpstr>OPPOSans M</vt:lpstr>
      <vt:lpstr>Roboto Regular</vt:lpstr>
      <vt:lpstr>阿里巴巴普惠体 B</vt:lpstr>
      <vt:lpstr>等线</vt:lpstr>
      <vt:lpstr>仿宋_GB2312</vt:lpstr>
      <vt:lpstr>华文行楷</vt:lpstr>
      <vt:lpstr>庞门正道粗书体6.0</vt:lpstr>
      <vt:lpstr>思源黑体 CN Heavy</vt:lpstr>
      <vt:lpstr>思源黑体 CN Light</vt:lpstr>
      <vt:lpstr>思源黑体 CN Medium</vt:lpstr>
      <vt:lpstr>思源黑体 CN Normal</vt:lpstr>
      <vt:lpstr>思源黑体 CN Regular</vt:lpstr>
      <vt:lpstr>思源宋体 CN Heavy</vt:lpstr>
      <vt:lpstr>思源宋体 CN Medium</vt:lpstr>
      <vt:lpstr>思源宋体 CN SemiBold</vt:lpstr>
      <vt:lpstr>微软雅黑</vt:lpstr>
      <vt:lpstr>演示镇魂行楷</vt:lpstr>
      <vt:lpstr>优设标题黑</vt:lpstr>
      <vt:lpstr>字魂241号-秋枫体</vt:lpstr>
      <vt:lpstr>字魂50号-白鸽天行体</vt:lpstr>
      <vt:lpstr>字魂71号-御守锦书</vt:lpstr>
      <vt:lpstr>Arial</vt:lpstr>
      <vt:lpstr>Calibri</vt:lpstr>
      <vt:lpstr>Impact</vt:lpstr>
      <vt:lpstr>Roboto</vt:lpstr>
      <vt:lpstr>Verdana</vt:lpstr>
      <vt:lpstr>Wingdings</vt:lpstr>
      <vt:lpstr>11</vt:lpstr>
      <vt:lpstr>1_11</vt:lpstr>
      <vt:lpstr>2_11</vt:lpstr>
      <vt:lpstr>1_Office 主题​​</vt:lpstr>
      <vt:lpstr>2_Office 主题​​</vt:lpstr>
      <vt:lpstr>3_11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city0635@126.com</cp:lastModifiedBy>
  <cp:revision>165</cp:revision>
  <dcterms:created xsi:type="dcterms:W3CDTF">2019-06-19T02:08:00Z</dcterms:created>
  <dcterms:modified xsi:type="dcterms:W3CDTF">2024-05-11T00:02:28Z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B3BE8DF0CC3741408A84CAD0D6CD9F75_13</vt:lpwstr>
  </property>
</Properties>
</file>