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tags/tag132.xml" ContentType="application/vnd.openxmlformats-officedocument.presentationml.tags+xml"/>
  <Override PartName="/ppt/notesSlides/notesSlide2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4.xml" ContentType="application/vnd.openxmlformats-officedocument.presentationml.notesSlide+xml"/>
  <Override PartName="/ppt/tags/tag147.xml" ContentType="application/vnd.openxmlformats-officedocument.presentationml.tags+xml"/>
  <Override PartName="/ppt/notesSlides/notesSlide5.xml" ContentType="application/vnd.openxmlformats-officedocument.presentationml.notesSlide+xml"/>
  <Override PartName="/ppt/tags/tag148.xml" ContentType="application/vnd.openxmlformats-officedocument.presentationml.tags+xml"/>
  <Override PartName="/ppt/notesSlides/notesSlide6.xml" ContentType="application/vnd.openxmlformats-officedocument.presentationml.notesSlide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8.xml" ContentType="application/vnd.openxmlformats-officedocument.presentationml.notesSlide+xml"/>
  <Override PartName="/ppt/tags/tag159.xml" ContentType="application/vnd.openxmlformats-officedocument.presentationml.tags+xml"/>
  <Override PartName="/ppt/notesSlides/notesSlide9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0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1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2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3.xml" ContentType="application/vnd.openxmlformats-officedocument.presentationml.notesSlide+xml"/>
  <Override PartName="/ppt/tags/tag182.xml" ContentType="application/vnd.openxmlformats-officedocument.presentationml.tags+xml"/>
  <Override PartName="/ppt/notesSlides/notesSlide14.xml" ContentType="application/vnd.openxmlformats-officedocument.presentationml.notesSlide+xml"/>
  <Override PartName="/ppt/tags/tag183.xml" ContentType="application/vnd.openxmlformats-officedocument.presentationml.tags+xml"/>
  <Override PartName="/ppt/notesSlides/notesSlide15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1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7.xml" ContentType="application/vnd.openxmlformats-officedocument.presentationml.notesSlide+xml"/>
  <Override PartName="/ppt/tags/tag188.xml" ContentType="application/vnd.openxmlformats-officedocument.presentationml.tags+xml"/>
  <Override PartName="/ppt/notesSlides/notesSlide18.xml" ContentType="application/vnd.openxmlformats-officedocument.presentationml.notesSlide+xml"/>
  <Override PartName="/ppt/tags/tag189.xml" ContentType="application/vnd.openxmlformats-officedocument.presentationml.tags+xml"/>
  <Override PartName="/ppt/notesSlides/notesSlide19.xml" ContentType="application/vnd.openxmlformats-officedocument.presentationml.notesSlide+xml"/>
  <Override PartName="/ppt/tags/tag19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91.xml" ContentType="application/vnd.openxmlformats-officedocument.presentationml.tags+xml"/>
  <Override PartName="/ppt/notesSlides/notesSlide22.xml" ContentType="application/vnd.openxmlformats-officedocument.presentationml.notesSlide+xml"/>
  <Override PartName="/ppt/tags/tag192.xml" ContentType="application/vnd.openxmlformats-officedocument.presentationml.tags+xml"/>
  <Override PartName="/ppt/notesSlides/notesSlide23.xml" ContentType="application/vnd.openxmlformats-officedocument.presentationml.notesSlide+xml"/>
  <Override PartName="/ppt/tags/tag19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2" r:id="rId2"/>
    <p:sldMasterId id="2147483674" r:id="rId3"/>
    <p:sldMasterId id="2147483678" r:id="rId4"/>
  </p:sldMasterIdLst>
  <p:notesMasterIdLst>
    <p:notesMasterId r:id="rId34"/>
  </p:notesMasterIdLst>
  <p:handoutMasterIdLst>
    <p:handoutMasterId r:id="rId35"/>
  </p:handoutMasterIdLst>
  <p:sldIdLst>
    <p:sldId id="409" r:id="rId5"/>
    <p:sldId id="451" r:id="rId6"/>
    <p:sldId id="674" r:id="rId7"/>
    <p:sldId id="475" r:id="rId8"/>
    <p:sldId id="491" r:id="rId9"/>
    <p:sldId id="1204" r:id="rId10"/>
    <p:sldId id="481" r:id="rId11"/>
    <p:sldId id="1205" r:id="rId12"/>
    <p:sldId id="1206" r:id="rId13"/>
    <p:sldId id="759" r:id="rId14"/>
    <p:sldId id="1240" r:id="rId15"/>
    <p:sldId id="1241" r:id="rId16"/>
    <p:sldId id="1242" r:id="rId17"/>
    <p:sldId id="1208" r:id="rId18"/>
    <p:sldId id="1244" r:id="rId19"/>
    <p:sldId id="1243" r:id="rId20"/>
    <p:sldId id="1227" r:id="rId21"/>
    <p:sldId id="1210" r:id="rId22"/>
    <p:sldId id="1211" r:id="rId23"/>
    <p:sldId id="1212" r:id="rId24"/>
    <p:sldId id="502" r:id="rId25"/>
    <p:sldId id="1214" r:id="rId26"/>
    <p:sldId id="499" r:id="rId27"/>
    <p:sldId id="496" r:id="rId28"/>
    <p:sldId id="643" r:id="rId29"/>
    <p:sldId id="1223" r:id="rId30"/>
    <p:sldId id="1222" r:id="rId31"/>
    <p:sldId id="575" r:id="rId32"/>
    <p:sldId id="883" r:id="rId33"/>
  </p:sldIdLst>
  <p:sldSz cx="12192000" cy="6858000"/>
  <p:notesSz cx="6858000" cy="9144000"/>
  <p:embeddedFontLst>
    <p:embeddedFont>
      <p:font typeface="Mongolian Baiti" panose="03000500000000000000" pitchFamily="66" charset="0"/>
      <p:regular r:id="rId36"/>
    </p:embeddedFont>
    <p:embeddedFont>
      <p:font typeface="方正小标宋简体" panose="03000509000000000000" pitchFamily="65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>
          <p15:clr>
            <a:srgbClr val="A4A3A4"/>
          </p15:clr>
        </p15:guide>
        <p15:guide id="2" pos="43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ts" initials="p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17BDA"/>
    <a:srgbClr val="1E487A"/>
    <a:srgbClr val="156389"/>
    <a:srgbClr val="4382A0"/>
    <a:srgbClr val="FBD6A4"/>
    <a:srgbClr val="99BAD4"/>
    <a:srgbClr val="577394"/>
    <a:srgbClr val="DFDFDF"/>
    <a:srgbClr val="757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6314" autoAdjust="0"/>
  </p:normalViewPr>
  <p:slideViewPr>
    <p:cSldViewPr snapToGrid="0" showGuides="1">
      <p:cViewPr varScale="1">
        <p:scale>
          <a:sx n="87" d="100"/>
          <a:sy n="87" d="100"/>
        </p:scale>
        <p:origin x="327" y="36"/>
      </p:cViewPr>
      <p:guideLst>
        <p:guide orient="horz" pos="2173"/>
        <p:guide pos="438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charset="-122"/>
              <a:ea typeface="思源宋体" panose="020207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宋体" panose="02020700000000000000" charset="-122"/>
              </a:rPr>
              <a:t>2024/5/11</a:t>
            </a:fld>
            <a:endParaRPr lang="zh-CN" altLang="en-US">
              <a:latin typeface="思源宋体" panose="020207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charset="-122"/>
              <a:ea typeface="思源宋体" panose="020207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宋体" panose="02020700000000000000" charset="-122"/>
              </a:rPr>
              <a:t>‹#›</a:t>
            </a:fld>
            <a:endParaRPr lang="zh-CN" altLang="en-US">
              <a:latin typeface="思源宋体" panose="020207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" panose="02020700000000000000" charset="-122"/>
                <a:ea typeface="思源宋体" panose="020207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" panose="02020700000000000000" charset="-122"/>
        <a:ea typeface="思源宋体" panose="020207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57EE3-231E-4254-BF51-84471B9F37F5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09D6B-C502-40C3-AA9A-AB716B98D03F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09D6B-C502-40C3-AA9A-AB716B98D03F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hyperlink" Target="http://www.1ppt.com/moban/" TargetMode="External"/><Relationship Id="rId4" Type="http://schemas.openxmlformats.org/officeDocument/2006/relationships/tags" Target="../tags/tag38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第1页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第1页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2024/5/11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第1页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2024/5/11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>
                <a:solidFill>
                  <a:prstClr val="black"/>
                </a:solidFill>
              </a:rPr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2024/5/11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>
                <a:solidFill>
                  <a:prstClr val="black"/>
                </a:solidFill>
              </a:rPr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 flipH="1">
            <a:off x="2344057" y="1995488"/>
            <a:ext cx="6573838" cy="3511551"/>
          </a:xfrm>
          <a:custGeom>
            <a:avLst/>
            <a:gdLst>
              <a:gd name="connsiteX0" fmla="*/ 0 w 6573838"/>
              <a:gd name="connsiteY0" fmla="*/ 1 h 3511551"/>
              <a:gd name="connsiteX1" fmla="*/ 0 w 6573838"/>
              <a:gd name="connsiteY1" fmla="*/ 3511551 h 3511551"/>
              <a:gd name="connsiteX2" fmla="*/ 2317750 w 6573838"/>
              <a:gd name="connsiteY2" fmla="*/ 3511551 h 3511551"/>
              <a:gd name="connsiteX3" fmla="*/ 6573838 w 6573838"/>
              <a:gd name="connsiteY3" fmla="*/ 0 h 3511551"/>
              <a:gd name="connsiteX4" fmla="*/ 2317750 w 6573838"/>
              <a:gd name="connsiteY4" fmla="*/ 0 h 3511551"/>
              <a:gd name="connsiteX5" fmla="*/ 2317750 w 6573838"/>
              <a:gd name="connsiteY5" fmla="*/ 3511550 h 3511551"/>
              <a:gd name="connsiteX6" fmla="*/ 6573838 w 6573838"/>
              <a:gd name="connsiteY6" fmla="*/ 3511550 h 351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3838" h="3511551">
                <a:moveTo>
                  <a:pt x="0" y="1"/>
                </a:moveTo>
                <a:lnTo>
                  <a:pt x="0" y="3511551"/>
                </a:lnTo>
                <a:lnTo>
                  <a:pt x="2317750" y="3511551"/>
                </a:lnTo>
                <a:close/>
                <a:moveTo>
                  <a:pt x="6573838" y="0"/>
                </a:moveTo>
                <a:lnTo>
                  <a:pt x="2317750" y="0"/>
                </a:lnTo>
                <a:lnTo>
                  <a:pt x="2317750" y="3511550"/>
                </a:lnTo>
                <a:lnTo>
                  <a:pt x="6573838" y="3511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80604020202020204" pitchFamily="34" charset="0"/>
                <a:ea typeface="思源宋体" panose="020207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80604020202020204" pitchFamily="34" charset="0"/>
                <a:ea typeface="思源宋体" panose="020207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80604020202020204" pitchFamily="34" charset="0"/>
                <a:ea typeface="思源宋体" panose="020207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80604020202020204" pitchFamily="34" charset="0"/>
                <a:ea typeface="思源宋体" panose="020207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8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80604020202020204" pitchFamily="34" charset="0"/>
                <a:ea typeface="思源宋体" panose="020207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80604020202020204" pitchFamily="34" charset="0"/>
                <a:ea typeface="思源宋体" panose="020207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447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第1页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8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8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8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8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8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8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8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80604020202020204" pitchFamily="34" charset="0"/>
                <a:ea typeface="思源宋体" panose="02020700000000000000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8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8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80604020202020204" pitchFamily="34" charset="0"/>
              <a:buChar char="●"/>
              <a:defRPr u="none" strike="noStrike" kern="1200" cap="none" spc="150" normalizeH="0">
                <a:uFillTx/>
                <a:latin typeface="Arial" panose="0208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8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8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2024/5/11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/>
              <a:t>第1页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70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tags" Target="../tags/tag74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7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7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7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思源宋体" panose="020207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思源宋体" panose="02020700000000000000" charset="-122"/>
              </a:defRPr>
            </a:lvl1pPr>
          </a:lstStyle>
          <a:p>
            <a:r>
              <a:rPr lang="zh-CN" altLang="en-US" dirty="0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思源宋体" panose="020207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思源宋体" panose="020207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第1页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9C89-1EF7-456A-BB8A-F38A54B31343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第1页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287A2-4003-442B-8D9A-1579E33951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tags" Target="../tags/tag172.xml"/><Relationship Id="rId18" Type="http://schemas.openxmlformats.org/officeDocument/2006/relationships/notesSlide" Target="../notesSlides/notesSlide10.xml"/><Relationship Id="rId3" Type="http://schemas.openxmlformats.org/officeDocument/2006/relationships/tags" Target="../tags/tag162.xml"/><Relationship Id="rId21" Type="http://schemas.openxmlformats.org/officeDocument/2006/relationships/image" Target="../media/image16.jpeg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61.xml"/><Relationship Id="rId16" Type="http://schemas.openxmlformats.org/officeDocument/2006/relationships/tags" Target="../tags/tag175.xml"/><Relationship Id="rId20" Type="http://schemas.openxmlformats.org/officeDocument/2006/relationships/image" Target="../media/image11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5" Type="http://schemas.openxmlformats.org/officeDocument/2006/relationships/tags" Target="../tags/tag174.xml"/><Relationship Id="rId10" Type="http://schemas.openxmlformats.org/officeDocument/2006/relationships/tags" Target="../tags/tag169.xml"/><Relationship Id="rId19" Type="http://schemas.openxmlformats.org/officeDocument/2006/relationships/image" Target="../media/image9.jpe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tags" Target="../tags/tag173.xml"/><Relationship Id="rId2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3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9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1.xml"/><Relationship Id="rId6" Type="http://schemas.openxmlformats.org/officeDocument/2006/relationships/image" Target="../media/image27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2.xml"/><Relationship Id="rId6" Type="http://schemas.openxmlformats.org/officeDocument/2006/relationships/image" Target="../media/image28.jpe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3.xml"/><Relationship Id="rId6" Type="http://schemas.openxmlformats.org/officeDocument/2006/relationships/image" Target="../media/image29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4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5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image" Target="../media/image8.jpeg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12.pn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1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15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270" y="-8255"/>
            <a:ext cx="12193270" cy="686625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1270" y="-17780"/>
            <a:ext cx="12193270" cy="68999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C:\Users\Administrator\Desktop\图片4.png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635" y="-9525"/>
            <a:ext cx="12188825" cy="1505585"/>
          </a:xfrm>
          <a:prstGeom prst="rect">
            <a:avLst/>
          </a:prstGeom>
        </p:spPr>
      </p:pic>
      <p:pic>
        <p:nvPicPr>
          <p:cNvPr id="35" name="图片 34" descr="C:/Users/Administrator/Desktop/未3223题-1.jpg未3223题-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rcRect t="39021" b="39021"/>
          <a:stretch>
            <a:fillRect/>
          </a:stretch>
        </p:blipFill>
        <p:spPr>
          <a:xfrm>
            <a:off x="635" y="0"/>
            <a:ext cx="12188825" cy="150558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359410" y="326390"/>
            <a:ext cx="11473180" cy="6204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5" r="1362"/>
          <a:stretch>
            <a:fillRect/>
          </a:stretch>
        </p:blipFill>
        <p:spPr>
          <a:xfrm>
            <a:off x="6014720" y="325755"/>
            <a:ext cx="5817870" cy="6557645"/>
          </a:xfrm>
          <a:custGeom>
            <a:avLst/>
            <a:gdLst>
              <a:gd name="connsiteX0" fmla="*/ 1032959 w 6176981"/>
              <a:gd name="connsiteY0" fmla="*/ 0 h 6858000"/>
              <a:gd name="connsiteX1" fmla="*/ 6176981 w 6176981"/>
              <a:gd name="connsiteY1" fmla="*/ 0 h 6858000"/>
              <a:gd name="connsiteX2" fmla="*/ 6176981 w 6176981"/>
              <a:gd name="connsiteY2" fmla="*/ 549836 h 6858000"/>
              <a:gd name="connsiteX3" fmla="*/ 6061795 w 6176981"/>
              <a:gd name="connsiteY3" fmla="*/ 552749 h 6858000"/>
              <a:gd name="connsiteX4" fmla="*/ 3329999 w 6176981"/>
              <a:gd name="connsiteY4" fmla="*/ 3429001 h 6858000"/>
              <a:gd name="connsiteX5" fmla="*/ 6061795 w 6176981"/>
              <a:gd name="connsiteY5" fmla="*/ 6305254 h 6858000"/>
              <a:gd name="connsiteX6" fmla="*/ 6176981 w 6176981"/>
              <a:gd name="connsiteY6" fmla="*/ 6308166 h 6858000"/>
              <a:gd name="connsiteX7" fmla="*/ 6176981 w 6176981"/>
              <a:gd name="connsiteY7" fmla="*/ 6858000 h 6858000"/>
              <a:gd name="connsiteX8" fmla="*/ 1032958 w 6176981"/>
              <a:gd name="connsiteY8" fmla="*/ 6858000 h 6858000"/>
              <a:gd name="connsiteX9" fmla="*/ 899042 w 6176981"/>
              <a:gd name="connsiteY9" fmla="*/ 6649112 h 6858000"/>
              <a:gd name="connsiteX10" fmla="*/ 0 w 6176981"/>
              <a:gd name="connsiteY10" fmla="*/ 3429001 h 6858000"/>
              <a:gd name="connsiteX11" fmla="*/ 899042 w 6176981"/>
              <a:gd name="connsiteY11" fmla="*/ 2088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76981" h="6858000">
                <a:moveTo>
                  <a:pt x="1032959" y="0"/>
                </a:moveTo>
                <a:lnTo>
                  <a:pt x="6176981" y="0"/>
                </a:lnTo>
                <a:lnTo>
                  <a:pt x="6176981" y="549836"/>
                </a:lnTo>
                <a:lnTo>
                  <a:pt x="6061795" y="552749"/>
                </a:lnTo>
                <a:cubicBezTo>
                  <a:pt x="4540089" y="629884"/>
                  <a:pt x="3329999" y="1888127"/>
                  <a:pt x="3329999" y="3429001"/>
                </a:cubicBezTo>
                <a:cubicBezTo>
                  <a:pt x="3329999" y="4969876"/>
                  <a:pt x="4540089" y="6228118"/>
                  <a:pt x="6061795" y="6305254"/>
                </a:cubicBezTo>
                <a:lnTo>
                  <a:pt x="6176981" y="6308166"/>
                </a:lnTo>
                <a:lnTo>
                  <a:pt x="6176981" y="6858000"/>
                </a:lnTo>
                <a:lnTo>
                  <a:pt x="1032958" y="6858000"/>
                </a:lnTo>
                <a:lnTo>
                  <a:pt x="899042" y="6649112"/>
                </a:lnTo>
                <a:cubicBezTo>
                  <a:pt x="328533" y="5710179"/>
                  <a:pt x="0" y="4607956"/>
                  <a:pt x="0" y="3429001"/>
                </a:cubicBezTo>
                <a:cubicBezTo>
                  <a:pt x="0" y="2250046"/>
                  <a:pt x="328533" y="1147824"/>
                  <a:pt x="899042" y="208890"/>
                </a:cubicBez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0" y="25402"/>
            <a:ext cx="1975339" cy="6857999"/>
          </a:xfrm>
          <a:custGeom>
            <a:avLst/>
            <a:gdLst>
              <a:gd name="connsiteX0" fmla="*/ 0 w 1975339"/>
              <a:gd name="connsiteY0" fmla="*/ 0 h 6857999"/>
              <a:gd name="connsiteX1" fmla="*/ 7944 w 1975339"/>
              <a:gd name="connsiteY1" fmla="*/ 0 h 6857999"/>
              <a:gd name="connsiteX2" fmla="*/ 62630 w 1975339"/>
              <a:gd name="connsiteY2" fmla="*/ 31444 h 6857999"/>
              <a:gd name="connsiteX3" fmla="*/ 1975339 w 1975339"/>
              <a:gd name="connsiteY3" fmla="*/ 3429000 h 6857999"/>
              <a:gd name="connsiteX4" fmla="*/ 62630 w 1975339"/>
              <a:gd name="connsiteY4" fmla="*/ 6826557 h 6857999"/>
              <a:gd name="connsiteX5" fmla="*/ 7946 w 1975339"/>
              <a:gd name="connsiteY5" fmla="*/ 6857999 h 6857999"/>
              <a:gd name="connsiteX6" fmla="*/ 0 w 1975339"/>
              <a:gd name="connsiteY6" fmla="*/ 6857999 h 6857999"/>
              <a:gd name="connsiteX7" fmla="*/ 0 w 1975339"/>
              <a:gd name="connsiteY7" fmla="*/ 4897482 h 6857999"/>
              <a:gd name="connsiteX8" fmla="*/ 60519 w 1975339"/>
              <a:gd name="connsiteY8" fmla="*/ 4816551 h 6857999"/>
              <a:gd name="connsiteX9" fmla="*/ 484357 w 1975339"/>
              <a:gd name="connsiteY9" fmla="*/ 3429000 h 6857999"/>
              <a:gd name="connsiteX10" fmla="*/ 60519 w 1975339"/>
              <a:gd name="connsiteY10" fmla="*/ 2041450 h 6857999"/>
              <a:gd name="connsiteX11" fmla="*/ 0 w 1975339"/>
              <a:gd name="connsiteY11" fmla="*/ 19605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75339" h="6857999">
                <a:moveTo>
                  <a:pt x="0" y="0"/>
                </a:moveTo>
                <a:lnTo>
                  <a:pt x="7944" y="0"/>
                </a:lnTo>
                <a:lnTo>
                  <a:pt x="62630" y="31444"/>
                </a:lnTo>
                <a:cubicBezTo>
                  <a:pt x="1209344" y="728204"/>
                  <a:pt x="1975339" y="1989148"/>
                  <a:pt x="1975339" y="3429000"/>
                </a:cubicBezTo>
                <a:cubicBezTo>
                  <a:pt x="1975339" y="4868852"/>
                  <a:pt x="1209344" y="6129796"/>
                  <a:pt x="62630" y="6826557"/>
                </a:cubicBezTo>
                <a:lnTo>
                  <a:pt x="7946" y="6857999"/>
                </a:lnTo>
                <a:lnTo>
                  <a:pt x="0" y="6857999"/>
                </a:lnTo>
                <a:lnTo>
                  <a:pt x="0" y="4897482"/>
                </a:lnTo>
                <a:lnTo>
                  <a:pt x="60519" y="4816551"/>
                </a:lnTo>
                <a:cubicBezTo>
                  <a:pt x="328108" y="4420466"/>
                  <a:pt x="484357" y="3942980"/>
                  <a:pt x="484357" y="3429000"/>
                </a:cubicBezTo>
                <a:cubicBezTo>
                  <a:pt x="484357" y="2915020"/>
                  <a:pt x="328108" y="2437534"/>
                  <a:pt x="60519" y="2041450"/>
                </a:cubicBezTo>
                <a:lnTo>
                  <a:pt x="0" y="1960519"/>
                </a:lnTo>
                <a:close/>
              </a:path>
            </a:pathLst>
          </a:custGeom>
        </p:spPr>
      </p:pic>
      <p:sp>
        <p:nvSpPr>
          <p:cNvPr id="21" name="任意多边形: 形状 8"/>
          <p:cNvSpPr/>
          <p:nvPr>
            <p:custDataLst>
              <p:tags r:id="rId8"/>
            </p:custDataLst>
          </p:nvPr>
        </p:nvSpPr>
        <p:spPr>
          <a:xfrm flipH="1">
            <a:off x="-1270" y="25401"/>
            <a:ext cx="1975339" cy="6857999"/>
          </a:xfrm>
          <a:custGeom>
            <a:avLst/>
            <a:gdLst>
              <a:gd name="connsiteX0" fmla="*/ 1967395 w 1975339"/>
              <a:gd name="connsiteY0" fmla="*/ 0 h 6857999"/>
              <a:gd name="connsiteX1" fmla="*/ 1975339 w 1975339"/>
              <a:gd name="connsiteY1" fmla="*/ 0 h 6857999"/>
              <a:gd name="connsiteX2" fmla="*/ 1975339 w 1975339"/>
              <a:gd name="connsiteY2" fmla="*/ 1960519 h 6857999"/>
              <a:gd name="connsiteX3" fmla="*/ 1914820 w 1975339"/>
              <a:gd name="connsiteY3" fmla="*/ 2041450 h 6857999"/>
              <a:gd name="connsiteX4" fmla="*/ 1490982 w 1975339"/>
              <a:gd name="connsiteY4" fmla="*/ 3429000 h 6857999"/>
              <a:gd name="connsiteX5" fmla="*/ 1914820 w 1975339"/>
              <a:gd name="connsiteY5" fmla="*/ 4816551 h 6857999"/>
              <a:gd name="connsiteX6" fmla="*/ 1975339 w 1975339"/>
              <a:gd name="connsiteY6" fmla="*/ 4897482 h 6857999"/>
              <a:gd name="connsiteX7" fmla="*/ 1975339 w 1975339"/>
              <a:gd name="connsiteY7" fmla="*/ 6857999 h 6857999"/>
              <a:gd name="connsiteX8" fmla="*/ 1967393 w 1975339"/>
              <a:gd name="connsiteY8" fmla="*/ 6857999 h 6857999"/>
              <a:gd name="connsiteX9" fmla="*/ 1912709 w 1975339"/>
              <a:gd name="connsiteY9" fmla="*/ 6826557 h 6857999"/>
              <a:gd name="connsiteX10" fmla="*/ 0 w 1975339"/>
              <a:gd name="connsiteY10" fmla="*/ 3429000 h 6857999"/>
              <a:gd name="connsiteX11" fmla="*/ 1912709 w 1975339"/>
              <a:gd name="connsiteY11" fmla="*/ 3144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75339" h="6857999">
                <a:moveTo>
                  <a:pt x="1967395" y="0"/>
                </a:moveTo>
                <a:lnTo>
                  <a:pt x="1975339" y="0"/>
                </a:lnTo>
                <a:lnTo>
                  <a:pt x="1975339" y="1960519"/>
                </a:lnTo>
                <a:lnTo>
                  <a:pt x="1914820" y="2041450"/>
                </a:lnTo>
                <a:cubicBezTo>
                  <a:pt x="1647231" y="2437534"/>
                  <a:pt x="1490982" y="2915020"/>
                  <a:pt x="1490982" y="3429000"/>
                </a:cubicBezTo>
                <a:cubicBezTo>
                  <a:pt x="1490982" y="3942980"/>
                  <a:pt x="1647231" y="4420466"/>
                  <a:pt x="1914820" y="4816551"/>
                </a:cubicBezTo>
                <a:lnTo>
                  <a:pt x="1975339" y="4897482"/>
                </a:lnTo>
                <a:lnTo>
                  <a:pt x="1975339" y="6857999"/>
                </a:lnTo>
                <a:lnTo>
                  <a:pt x="1967393" y="6857999"/>
                </a:lnTo>
                <a:lnTo>
                  <a:pt x="1912709" y="6826557"/>
                </a:lnTo>
                <a:cubicBezTo>
                  <a:pt x="765995" y="6129796"/>
                  <a:pt x="0" y="4868852"/>
                  <a:pt x="0" y="3429000"/>
                </a:cubicBezTo>
                <a:cubicBezTo>
                  <a:pt x="0" y="1989148"/>
                  <a:pt x="765995" y="728204"/>
                  <a:pt x="1912709" y="314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2">
                  <a:lumMod val="50000"/>
                  <a:alpha val="53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18"/>
          <p:cNvSpPr/>
          <p:nvPr>
            <p:custDataLst>
              <p:tags r:id="rId9"/>
            </p:custDataLst>
          </p:nvPr>
        </p:nvSpPr>
        <p:spPr>
          <a:xfrm>
            <a:off x="6011545" y="326390"/>
            <a:ext cx="6177915" cy="6573520"/>
          </a:xfrm>
          <a:custGeom>
            <a:avLst/>
            <a:gdLst>
              <a:gd name="connsiteX0" fmla="*/ 1032959 w 6176981"/>
              <a:gd name="connsiteY0" fmla="*/ 0 h 6858000"/>
              <a:gd name="connsiteX1" fmla="*/ 6176981 w 6176981"/>
              <a:gd name="connsiteY1" fmla="*/ 0 h 6858000"/>
              <a:gd name="connsiteX2" fmla="*/ 6176981 w 6176981"/>
              <a:gd name="connsiteY2" fmla="*/ 549836 h 6858000"/>
              <a:gd name="connsiteX3" fmla="*/ 6061795 w 6176981"/>
              <a:gd name="connsiteY3" fmla="*/ 552749 h 6858000"/>
              <a:gd name="connsiteX4" fmla="*/ 3329999 w 6176981"/>
              <a:gd name="connsiteY4" fmla="*/ 3429001 h 6858000"/>
              <a:gd name="connsiteX5" fmla="*/ 6061795 w 6176981"/>
              <a:gd name="connsiteY5" fmla="*/ 6305254 h 6858000"/>
              <a:gd name="connsiteX6" fmla="*/ 6176981 w 6176981"/>
              <a:gd name="connsiteY6" fmla="*/ 6308166 h 6858000"/>
              <a:gd name="connsiteX7" fmla="*/ 6176981 w 6176981"/>
              <a:gd name="connsiteY7" fmla="*/ 6858000 h 6858000"/>
              <a:gd name="connsiteX8" fmla="*/ 1032958 w 6176981"/>
              <a:gd name="connsiteY8" fmla="*/ 6858000 h 6858000"/>
              <a:gd name="connsiteX9" fmla="*/ 899042 w 6176981"/>
              <a:gd name="connsiteY9" fmla="*/ 6649112 h 6858000"/>
              <a:gd name="connsiteX10" fmla="*/ 0 w 6176981"/>
              <a:gd name="connsiteY10" fmla="*/ 3429001 h 6858000"/>
              <a:gd name="connsiteX11" fmla="*/ 899042 w 6176981"/>
              <a:gd name="connsiteY11" fmla="*/ 2088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76981" h="6858000">
                <a:moveTo>
                  <a:pt x="1032959" y="0"/>
                </a:moveTo>
                <a:lnTo>
                  <a:pt x="6176981" y="0"/>
                </a:lnTo>
                <a:lnTo>
                  <a:pt x="6176981" y="549836"/>
                </a:lnTo>
                <a:lnTo>
                  <a:pt x="6061795" y="552749"/>
                </a:lnTo>
                <a:cubicBezTo>
                  <a:pt x="4540089" y="629884"/>
                  <a:pt x="3329999" y="1888127"/>
                  <a:pt x="3329999" y="3429001"/>
                </a:cubicBezTo>
                <a:cubicBezTo>
                  <a:pt x="3329999" y="4969876"/>
                  <a:pt x="4540089" y="6228118"/>
                  <a:pt x="6061795" y="6305254"/>
                </a:cubicBezTo>
                <a:lnTo>
                  <a:pt x="6176981" y="6308166"/>
                </a:lnTo>
                <a:lnTo>
                  <a:pt x="6176981" y="6858000"/>
                </a:lnTo>
                <a:lnTo>
                  <a:pt x="1032958" y="6858000"/>
                </a:lnTo>
                <a:lnTo>
                  <a:pt x="899042" y="6649112"/>
                </a:lnTo>
                <a:cubicBezTo>
                  <a:pt x="328533" y="5710179"/>
                  <a:pt x="0" y="4607956"/>
                  <a:pt x="0" y="3429001"/>
                </a:cubicBezTo>
                <a:cubicBezTo>
                  <a:pt x="0" y="2250046"/>
                  <a:pt x="328533" y="1147824"/>
                  <a:pt x="899042" y="208890"/>
                </a:cubicBezTo>
                <a:close/>
              </a:path>
            </a:pathLst>
          </a:custGeom>
          <a:gradFill flip="none" rotWithShape="1">
            <a:gsLst>
              <a:gs pos="0">
                <a:srgbClr val="E6E6E6">
                  <a:alpha val="80000"/>
                </a:srgbClr>
              </a:gs>
              <a:gs pos="50000">
                <a:srgbClr val="E6E6E6">
                  <a:alpha val="0"/>
                </a:srgbClr>
              </a:gs>
              <a:gs pos="100000">
                <a:srgbClr val="E6E6E6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4998085" y="1496060"/>
            <a:ext cx="33426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摸清底数，储备项目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8" name="矩形 47"/>
            <p:cNvSpPr/>
            <p:nvPr>
              <p:custDataLst>
                <p:tags r:id="rId12"/>
              </p:custDataLst>
            </p:nvPr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50" name="文本框 4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2" name="组合 51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3" name="椭圆 52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4" name="椭圆 53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5" name="椭圆 5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56" name="文本框 55"/>
          <p:cNvSpPr txBox="1"/>
          <p:nvPr>
            <p:custDataLst>
              <p:tags r:id="rId11"/>
            </p:custDataLst>
          </p:nvPr>
        </p:nvSpPr>
        <p:spPr>
          <a:xfrm>
            <a:off x="2912110" y="2195195"/>
            <a:ext cx="83908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持续优化高等教育和职业教育资源布局，建好建强优势特色学科体系，力争打造更多“省字号”“国字号”名校强校，市教育体育局指导全市高校和职业院校结合国家、省重大战略和聊城发展需求以及学校发展定位，进行了设备更新摸底。经初步汇总筛选，</a:t>
            </a:r>
            <a:r>
              <a:rPr sz="2000" b="1" spc="4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目前已建立教育领域设备更新项目储备库（现有项目</a:t>
            </a:r>
            <a:r>
              <a:rPr sz="2000" b="1" spc="4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17个</a:t>
            </a:r>
            <a:r>
              <a:rPr sz="2000" b="1" spc="4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），设备更新购置总数约3.2万台（套），所需资金约12亿元</a:t>
            </a: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8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951605" y="1173480"/>
            <a:ext cx="428625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高等教育方面（3个项目）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" name="矩形 12"/>
          <p:cNvSpPr/>
          <p:nvPr/>
        </p:nvSpPr>
        <p:spPr>
          <a:xfrm>
            <a:off x="3685540" y="2091690"/>
            <a:ext cx="8147050" cy="4439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 bwMode="auto">
          <a:xfrm>
            <a:off x="5811520" y="2306320"/>
            <a:ext cx="4573270" cy="553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000" b="1" spc="12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聊城大学东昌学院设备更新项目</a:t>
            </a:r>
          </a:p>
        </p:txBody>
      </p:sp>
      <p:sp>
        <p:nvSpPr>
          <p:cNvPr id="56" name="文本框 55"/>
          <p:cNvSpPr txBox="1"/>
          <p:nvPr>
            <p:custDataLst>
              <p:tags r:id="rId2"/>
            </p:custDataLst>
          </p:nvPr>
        </p:nvSpPr>
        <p:spPr>
          <a:xfrm>
            <a:off x="5816600" y="2938780"/>
            <a:ext cx="5866130" cy="3589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立足聊城“制造业强市”战略，通过</a:t>
            </a:r>
            <a:r>
              <a:rPr lang="zh-CN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减、转、增</a:t>
            </a:r>
            <a:r>
              <a:rPr lang="zh-CN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，对现有学科专业结构</a:t>
            </a:r>
            <a:r>
              <a:rPr lang="zh-CN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</a:t>
            </a: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优化调整，实现学科专业与区域产业的有效对接，形成以工科为主、多学科协同发展的应用型学科专业体系，建设特色鲜明的应用型本科高校。</a:t>
            </a:r>
            <a:r>
              <a:rPr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结合转设聊城理工学院和专业建设要求，东昌学院需更新的教科研设备共629台（套），总计约3280万元。</a:t>
            </a:r>
          </a:p>
        </p:txBody>
      </p:sp>
      <p:pic>
        <p:nvPicPr>
          <p:cNvPr id="23" name="图片 22" descr="校园风光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10" y="2454910"/>
            <a:ext cx="5092700" cy="3713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8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951605" y="1173480"/>
            <a:ext cx="428625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高等教育方面（3个项目）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" name="矩形 12"/>
          <p:cNvSpPr/>
          <p:nvPr/>
        </p:nvSpPr>
        <p:spPr>
          <a:xfrm>
            <a:off x="359410" y="2091690"/>
            <a:ext cx="8147050" cy="4439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 bwMode="auto">
          <a:xfrm>
            <a:off x="701040" y="2319020"/>
            <a:ext cx="4573270" cy="553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000" b="1" spc="12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聊城职业技术学院设备更新项目</a:t>
            </a:r>
          </a:p>
        </p:txBody>
      </p:sp>
      <p:sp>
        <p:nvSpPr>
          <p:cNvPr id="56" name="文本框 55"/>
          <p:cNvSpPr txBox="1"/>
          <p:nvPr>
            <p:custDataLst>
              <p:tags r:id="rId2"/>
            </p:custDataLst>
          </p:nvPr>
        </p:nvSpPr>
        <p:spPr>
          <a:xfrm>
            <a:off x="680720" y="2938780"/>
            <a:ext cx="5866130" cy="3589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聚焦发展新质生产力、打造“双高校”，立足聊城发展需要，开展专业升级和数字化改造，动态调整专业群布局。其中，支持老年健康服务专业群冲击全国高水平专业群，确保智能制造专业群以优秀档次通过省级高水平专业群中期验收</a:t>
            </a:r>
            <a:r>
              <a:rPr lang="en-US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r>
              <a:rPr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经摸底</a:t>
            </a:r>
            <a:r>
              <a:rPr lang="zh-CN"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测算</a:t>
            </a:r>
            <a:r>
              <a:rPr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，需进行更新的教科研设备近3000台（套），预算为3.5亿元。</a:t>
            </a:r>
          </a:p>
        </p:txBody>
      </p:sp>
      <p:pic>
        <p:nvPicPr>
          <p:cNvPr id="23" name="图片 22" descr="C:/Users/Administrator/Desktop/聊职新校区鸟瞰图.jpg聊职新校区鸟瞰图"/>
          <p:cNvPicPr>
            <a:picLocks noChangeAspect="1"/>
          </p:cNvPicPr>
          <p:nvPr/>
        </p:nvPicPr>
        <p:blipFill>
          <a:blip r:embed="rId9"/>
          <a:srcRect l="197" r="197"/>
          <a:stretch>
            <a:fillRect/>
          </a:stretch>
        </p:blipFill>
        <p:spPr>
          <a:xfrm>
            <a:off x="6739890" y="2474595"/>
            <a:ext cx="5092700" cy="3713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8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951605" y="1173480"/>
            <a:ext cx="428625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高等教育方面（3个项目）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" name="矩形 12"/>
          <p:cNvSpPr/>
          <p:nvPr/>
        </p:nvSpPr>
        <p:spPr>
          <a:xfrm>
            <a:off x="3685540" y="2091690"/>
            <a:ext cx="8147050" cy="44399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 bwMode="auto">
          <a:xfrm>
            <a:off x="5811520" y="2306320"/>
            <a:ext cx="5753735" cy="553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000" b="1" spc="12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聊城科技职业学院（筹建）设备更新项目</a:t>
            </a:r>
          </a:p>
        </p:txBody>
      </p:sp>
      <p:sp>
        <p:nvSpPr>
          <p:cNvPr id="56" name="文本框 55"/>
          <p:cNvSpPr txBox="1"/>
          <p:nvPr>
            <p:custDataLst>
              <p:tags r:id="rId2"/>
            </p:custDataLst>
          </p:nvPr>
        </p:nvSpPr>
        <p:spPr>
          <a:xfrm>
            <a:off x="5816600" y="2938780"/>
            <a:ext cx="5866130" cy="3589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接聊城科技创新领域发展需求，力争构建以新工科为主、以数字科技赋能乡村振兴、以服务小微企业“专精特新”转型升级为特色、多专业群协同的发展格局。2030年前，建成分别以大数据技术、机械制造及自动化、物联网应用技术为核心专业的3个省级高水平专业群。</a:t>
            </a:r>
            <a:r>
              <a:rPr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经摸底</a:t>
            </a:r>
            <a:r>
              <a:rPr lang="zh-CN"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测算</a:t>
            </a:r>
            <a:r>
              <a:rPr sz="2000" b="1" spc="4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，需购置设备1200台（套），预计需8000万元。</a:t>
            </a:r>
          </a:p>
        </p:txBody>
      </p:sp>
      <p:pic>
        <p:nvPicPr>
          <p:cNvPr id="23" name="图片 22" descr="C:/Users/Administrator/Desktop/212.jpg212"/>
          <p:cNvPicPr>
            <a:picLocks noChangeAspect="1"/>
          </p:cNvPicPr>
          <p:nvPr/>
        </p:nvPicPr>
        <p:blipFill>
          <a:blip r:embed="rId9"/>
          <a:srcRect t="5493" b="5493"/>
          <a:stretch>
            <a:fillRect/>
          </a:stretch>
        </p:blipFill>
        <p:spPr>
          <a:xfrm>
            <a:off x="359410" y="2454910"/>
            <a:ext cx="5092700" cy="3713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7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544570" y="1271270"/>
            <a:ext cx="500951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公共实训基地方面（1个项目）</a:t>
            </a:r>
          </a:p>
        </p:txBody>
      </p:sp>
      <p:pic>
        <p:nvPicPr>
          <p:cNvPr id="29" name="图片 28" descr="6e7836ca796a41db98629ed4fd50f469"/>
          <p:cNvPicPr>
            <a:picLocks noChangeAspect="1"/>
          </p:cNvPicPr>
          <p:nvPr/>
        </p:nvPicPr>
        <p:blipFill>
          <a:blip r:embed="rId8">
            <a:alphaModFix amt="36000"/>
          </a:blip>
          <a:stretch>
            <a:fillRect/>
          </a:stretch>
        </p:blipFill>
        <p:spPr>
          <a:xfrm>
            <a:off x="359410" y="2112010"/>
            <a:ext cx="11473815" cy="439547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21335" y="2043430"/>
            <a:ext cx="10897235" cy="3397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聊城高新产教融合实训基地设备购置项目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聊城市技师学院和高新区管委会已达成意向，由高新区划出约450亩地，对接聊城“十强”产业发展，建设涵盖汽车技术实训中心、人工智能（智能制造）实训中心、智慧养老实训中心、现代服务业实训中心、现代农业（农业装备）实训中心等在内的聊城高新产教融合实训基地，为开放性公共实训基地，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拟新采购配套设备2543台（套），总价值约1.7亿元。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建设实训基地，旨在为我市在“十五五”期间创设一所新高职奠定基础。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东文宋体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270" y="-8890"/>
            <a:ext cx="12193905" cy="6899910"/>
            <a:chOff x="-2" y="-13"/>
            <a:chExt cx="19203" cy="10866"/>
          </a:xfrm>
        </p:grpSpPr>
        <p:sp>
          <p:nvSpPr>
            <p:cNvPr id="43" name="矩形 42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44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2" y="515"/>
              <a:ext cx="19199" cy="10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9" name="图片 48" descr="C:\Users\Administrator\Desktop\eff1bc35a86f1f307657c34dd283ca01_看图王.jpgeff1bc35a86f1f307657c34dd283ca01_看图王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769100" y="-8890"/>
            <a:ext cx="5423535" cy="2712085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1905" y="0"/>
            <a:ext cx="12190730" cy="408813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90830" y="2340610"/>
            <a:ext cx="11612880" cy="418020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661670" y="3201035"/>
            <a:ext cx="5683885" cy="2770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目前我市有13所中职学校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sz="2000" b="1" spc="4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经摸底，需更新设备总计约2.5万台（套），预算约5.7亿元。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其中，按紧迫程度看，急需更新的教科研设备有1.5万台（套），约3.4亿元，紧迫程度一般的设备有1万台（套），约2.3亿元。</a:t>
            </a:r>
          </a:p>
        </p:txBody>
      </p:sp>
      <p:sp>
        <p:nvSpPr>
          <p:cNvPr id="57" name="矩形 56"/>
          <p:cNvSpPr/>
          <p:nvPr/>
        </p:nvSpPr>
        <p:spPr>
          <a:xfrm>
            <a:off x="4313555" y="1304290"/>
            <a:ext cx="3933190" cy="5200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4467860" y="1191895"/>
            <a:ext cx="4086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中职教育方面（13个项目）</a:t>
            </a:r>
            <a:endParaRPr lang="en-US" altLang="zh-CN" sz="2400" b="1" spc="4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21335" y="464185"/>
            <a:ext cx="2881630" cy="640715"/>
            <a:chOff x="821" y="731"/>
            <a:chExt cx="4538" cy="1009"/>
          </a:xfrm>
        </p:grpSpPr>
        <p:sp>
          <p:nvSpPr>
            <p:cNvPr id="70" name="矩形 69"/>
            <p:cNvSpPr/>
            <p:nvPr/>
          </p:nvSpPr>
          <p:spPr>
            <a:xfrm>
              <a:off x="2375" y="1312"/>
              <a:ext cx="2597" cy="313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4">
                    <a:alpha val="78000"/>
                    <a:lumMod val="88000"/>
                    <a:lumOff val="12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21" y="731"/>
              <a:ext cx="4538" cy="1009"/>
              <a:chOff x="821" y="731"/>
              <a:chExt cx="4698" cy="1009"/>
            </a:xfrm>
          </p:grpSpPr>
          <p:sp>
            <p:nvSpPr>
              <p:cNvPr id="72" name="文本框 71"/>
              <p:cNvSpPr txBox="1"/>
              <p:nvPr/>
            </p:nvSpPr>
            <p:spPr>
              <a:xfrm>
                <a:off x="2235" y="920"/>
                <a:ext cx="3284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bg2"/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怎么办</a:t>
                </a:r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74" name="组合 73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75" name="椭圆 74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76" name="椭圆 75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77" name="椭圆 76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7BDA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78" name="图片 77" descr="956e6224a4fc4f66ee751de137243a96_看图王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9100" y="2703195"/>
            <a:ext cx="4980305" cy="3619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8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3848735" y="1261110"/>
            <a:ext cx="408559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中职教育方面（13个项目）</a:t>
            </a:r>
          </a:p>
        </p:txBody>
      </p:sp>
      <p:graphicFrame>
        <p:nvGraphicFramePr>
          <p:cNvPr id="28" name="表格 27"/>
          <p:cNvGraphicFramePr/>
          <p:nvPr>
            <p:custDataLst>
              <p:tags r:id="rId2"/>
            </p:custDataLst>
          </p:nvPr>
        </p:nvGraphicFramePr>
        <p:xfrm>
          <a:off x="359410" y="2289810"/>
          <a:ext cx="5763895" cy="393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学校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拟更新设备（台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套）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预算</a:t>
                      </a:r>
                      <a:r>
                        <a:rPr lang="en-US" altLang="zh-CN"/>
                        <a:t>(</a:t>
                      </a:r>
                      <a:r>
                        <a:rPr lang="zh-CN" altLang="en-US"/>
                        <a:t>万元）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0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聊城高级工程职业学校（聊城市技师学院）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聊城高级财经职业学校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7405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聊城幼儿师范学校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聊城医药科技学校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（筹建）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" name="矩形 12"/>
          <p:cNvSpPr/>
          <p:nvPr/>
        </p:nvSpPr>
        <p:spPr bwMode="auto">
          <a:xfrm>
            <a:off x="6537960" y="2270760"/>
            <a:ext cx="5095240" cy="10147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聊城高级工程职业学校（聊城市技师学院）设备更新项目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6537960" y="3317240"/>
            <a:ext cx="5095240" cy="2861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聊城高级工程职业学校是国家职业教育改革示范校、省首批高水平中等职业学校建设单位，将重点打造与产业转型升级和区域经济社会发展相契合、相匹配的智能制造、智慧建造、信息技术、现代服务等4大专业群，拟更新设备1700台（套），预算8000万元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8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9" name="表格 28"/>
          <p:cNvGraphicFramePr/>
          <p:nvPr>
            <p:custDataLst>
              <p:tags r:id="rId2"/>
            </p:custDataLst>
          </p:nvPr>
        </p:nvGraphicFramePr>
        <p:xfrm>
          <a:off x="980440" y="1969770"/>
          <a:ext cx="10280650" cy="4575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学校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拟更新设备（台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套）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预算</a:t>
                      </a:r>
                      <a:r>
                        <a:rPr lang="en-US" altLang="zh-CN"/>
                        <a:t>(</a:t>
                      </a:r>
                      <a:r>
                        <a:rPr lang="zh-CN" altLang="en-US"/>
                        <a:t>万元）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6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东昌府区中等职业教育学校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东昌府区智能职业技术学校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冠县职业教育中心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6789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莘县职业中等专业学校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4134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7545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阳谷县职业中等专业学校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东阿县职业教育中心学校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茌平区职业教育中心学校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5946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高唐县职业教育中心学校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54（主要是大型实训设备）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临清工业学校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3671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3" name="矩形 12"/>
          <p:cNvSpPr/>
          <p:nvPr/>
        </p:nvSpPr>
        <p:spPr bwMode="auto">
          <a:xfrm>
            <a:off x="4051935" y="1173480"/>
            <a:ext cx="4085590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中职教育方面（13个项目）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7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34390" y="1729740"/>
            <a:ext cx="54705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加强对接，统筹协调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93115" y="2409825"/>
            <a:ext cx="5778500" cy="4121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加强对上争取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，加大与教育部、省教育厅对接争取力度，及时摸清后续政策动向，积极争取中央预算内投资、超长期特别国债等资金支持，做到早谋划、早争取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加强纵横联系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，持续梳理完善教育领域设备更新项目清单，加强对项目的谋划包装，加密与发改、财政等部门的联系沟通，凝聚部门合力，提升项目的成熟度及入库的成功率</a:t>
            </a:r>
          </a:p>
        </p:txBody>
      </p:sp>
      <p:pic>
        <p:nvPicPr>
          <p:cNvPr id="28" name="图片 27" descr="沟通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7750" y="1916430"/>
            <a:ext cx="3732530" cy="3732530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图片1.png图片1"/>
          <p:cNvPicPr>
            <a:picLocks noChangeAspect="1"/>
          </p:cNvPicPr>
          <p:nvPr/>
        </p:nvPicPr>
        <p:blipFill>
          <a:blip r:embed="rId5"/>
          <a:srcRect l="12" r="12"/>
          <a:stretch>
            <a:fillRect/>
          </a:stretch>
        </p:blipFill>
        <p:spPr>
          <a:xfrm>
            <a:off x="-317" y="4094798"/>
            <a:ext cx="12187555" cy="274955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5037455" y="2234565"/>
            <a:ext cx="1878965" cy="2540"/>
          </a:xfrm>
          <a:prstGeom prst="line">
            <a:avLst/>
          </a:prstGeom>
          <a:ln w="1270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100320" y="1683385"/>
            <a:ext cx="1783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怎么用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45590" y="2878455"/>
            <a:ext cx="9784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把好事“办好”，实现“有效益的投资”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图片1.png图片1"/>
          <p:cNvPicPr>
            <a:picLocks noChangeAspect="1"/>
          </p:cNvPicPr>
          <p:nvPr/>
        </p:nvPicPr>
        <p:blipFill>
          <a:blip r:embed="rId5"/>
          <a:srcRect l="12" r="12"/>
          <a:stretch>
            <a:fillRect/>
          </a:stretch>
        </p:blipFill>
        <p:spPr>
          <a:xfrm>
            <a:off x="-317" y="4094798"/>
            <a:ext cx="12187555" cy="274955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flipV="1">
            <a:off x="5139055" y="2396490"/>
            <a:ext cx="1814830" cy="3175"/>
          </a:xfrm>
          <a:prstGeom prst="line">
            <a:avLst/>
          </a:prstGeom>
          <a:ln w="1270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175250" y="1848485"/>
            <a:ext cx="1783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怎么看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16025" y="2932430"/>
            <a:ext cx="92506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把思想“统一”，摸透政策深层次要义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7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21335" y="2091055"/>
            <a:ext cx="5466715" cy="4121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加强生产线集成建设更新改造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。指导学校加强与有关企业合作，对学校已建设完成的传统生产线进行更新改造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传统生产线智能化、数字化更新改造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。集成学校现有的实训设备，进行自动化改造，增加智能装备，打造智能生产线</a:t>
            </a:r>
          </a:p>
          <a:p>
            <a:pPr marL="34290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数字孪生系统改造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。在原有设备基础上支持仿真操作与虚拟调试，支持虚实设备联动，实现数字模型与物理实体同步运行</a:t>
            </a:r>
          </a:p>
        </p:txBody>
      </p:sp>
      <p:sp>
        <p:nvSpPr>
          <p:cNvPr id="27" name="矩形 26"/>
          <p:cNvSpPr/>
          <p:nvPr/>
        </p:nvSpPr>
        <p:spPr bwMode="auto">
          <a:xfrm>
            <a:off x="521335" y="1445895"/>
            <a:ext cx="500951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灵活改造方式</a:t>
            </a:r>
          </a:p>
        </p:txBody>
      </p:sp>
      <p:pic>
        <p:nvPicPr>
          <p:cNvPr id="31" name="图片 30" descr="232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285" y="2067560"/>
            <a:ext cx="5602605" cy="4163060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834390" y="833120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4">
                  <a:alpha val="100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0" name="文本框 39"/>
            <p:cNvSpPr txBox="1"/>
            <p:nvPr/>
          </p:nvSpPr>
          <p:spPr>
            <a:xfrm>
              <a:off x="2235" y="920"/>
              <a:ext cx="3347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怎么用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43" name="椭圆 42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45" name="椭圆 44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9"/>
          <p:cNvSpPr/>
          <p:nvPr/>
        </p:nvSpPr>
        <p:spPr>
          <a:xfrm rot="10800000">
            <a:off x="-76200" y="0"/>
            <a:ext cx="12267565" cy="3579495"/>
          </a:xfrm>
          <a:custGeom>
            <a:avLst/>
            <a:gdLst>
              <a:gd name="connsiteX0" fmla="*/ 0 w 12244182"/>
              <a:gd name="connsiteY0" fmla="*/ 4733887 h 4733887"/>
              <a:gd name="connsiteX1" fmla="*/ 12244182 w 12244182"/>
              <a:gd name="connsiteY1" fmla="*/ 4733887 h 4733887"/>
              <a:gd name="connsiteX2" fmla="*/ 12244182 w 12244182"/>
              <a:gd name="connsiteY2" fmla="*/ 1685310 h 4733887"/>
              <a:gd name="connsiteX3" fmla="*/ 8985247 w 12244182"/>
              <a:gd name="connsiteY3" fmla="*/ 0 h 4733887"/>
              <a:gd name="connsiteX4" fmla="*/ 0 w 12244182"/>
              <a:gd name="connsiteY4" fmla="*/ 4380822 h 473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182" h="4733887">
                <a:moveTo>
                  <a:pt x="0" y="4733887"/>
                </a:moveTo>
                <a:lnTo>
                  <a:pt x="12244182" y="4733887"/>
                </a:lnTo>
                <a:lnTo>
                  <a:pt x="12244182" y="1685310"/>
                </a:lnTo>
                <a:lnTo>
                  <a:pt x="8985247" y="0"/>
                </a:lnTo>
                <a:lnTo>
                  <a:pt x="0" y="4380822"/>
                </a:lnTo>
                <a:close/>
              </a:path>
            </a:pathLst>
          </a:custGeom>
          <a:blipFill rotWithShape="1">
            <a:blip r:embed="rId3">
              <a:alphaModFix amt="7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任意多边形: 形状 14"/>
          <p:cNvSpPr/>
          <p:nvPr/>
        </p:nvSpPr>
        <p:spPr>
          <a:xfrm rot="17524881" flipH="1">
            <a:off x="-1858645" y="3524885"/>
            <a:ext cx="5007610" cy="3472180"/>
          </a:xfrm>
          <a:custGeom>
            <a:avLst/>
            <a:gdLst>
              <a:gd name="connsiteX0" fmla="*/ 0 w 3314626"/>
              <a:gd name="connsiteY0" fmla="*/ 0 h 3618275"/>
              <a:gd name="connsiteX1" fmla="*/ 0 w 3314626"/>
              <a:gd name="connsiteY1" fmla="*/ 3618275 h 3618275"/>
              <a:gd name="connsiteX2" fmla="*/ 2327690 w 3314626"/>
              <a:gd name="connsiteY2" fmla="*/ 3618275 h 3618275"/>
              <a:gd name="connsiteX3" fmla="*/ 3314626 w 3314626"/>
              <a:gd name="connsiteY3" fmla="*/ 1768460 h 36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626" h="3618275">
                <a:moveTo>
                  <a:pt x="0" y="0"/>
                </a:moveTo>
                <a:lnTo>
                  <a:pt x="0" y="3618275"/>
                </a:lnTo>
                <a:lnTo>
                  <a:pt x="2327690" y="3618275"/>
                </a:lnTo>
                <a:lnTo>
                  <a:pt x="3314626" y="17684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rgbClr val="086EA5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88745" y="1884680"/>
            <a:ext cx="5227320" cy="1466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在3年内建立起一批专业技术水平过硬、有应用研发能力的职业院校师资队伍。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indent="0" algn="l" fontAlgn="auto">
              <a:lnSpc>
                <a:spcPct val="150000"/>
              </a:lnSpc>
              <a:buNone/>
            </a:pPr>
            <a:endParaRPr lang="zh-CN" altLang="en-US" sz="2000" b="1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小标宋简体" panose="020000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04715" y="2974975"/>
            <a:ext cx="7219950" cy="3883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保障资金利用。</a:t>
            </a:r>
            <a:r>
              <a:rPr lang="en-US" alt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严肃财经纪律，强化财政资金全过程、全链条、全方位监管，更好发挥财政资金的引领带动作用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科学处置老旧资产。</a:t>
            </a:r>
            <a:r>
              <a:rPr lang="en-US" alt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对淘汰的老旧资产进行评估，</a:t>
            </a:r>
            <a:r>
              <a:rPr lang="zh-CN" altLang="en-US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对仍可使用，或具有展示价值的老旧设备纳入教育系统公物仓管理，</a:t>
            </a:r>
            <a:r>
              <a:rPr lang="en-US" alt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由市教育体育局统一调度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加强过程评价。</a:t>
            </a:r>
            <a:r>
              <a:rPr lang="en-US" alt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通过其提供的科研成果佐证材料，定期评价其科研水平</a:t>
            </a:r>
            <a:r>
              <a:rPr lang="zh-CN" altLang="en-US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，同时，以开展办学质量考核为抓手，加强对职业院校动态考核。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72600" y="2287905"/>
            <a:ext cx="2348865" cy="5099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sz="2400" b="1" spc="12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强化过程管理</a:t>
            </a:r>
            <a:r>
              <a:rPr lang="en-US" altLang="zh-CN" sz="2400" b="1" spc="12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  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21335" y="464185"/>
            <a:ext cx="2881630" cy="640715"/>
            <a:chOff x="821" y="731"/>
            <a:chExt cx="4538" cy="1009"/>
          </a:xfrm>
        </p:grpSpPr>
        <p:sp>
          <p:nvSpPr>
            <p:cNvPr id="38" name="矩形 37"/>
            <p:cNvSpPr/>
            <p:nvPr/>
          </p:nvSpPr>
          <p:spPr>
            <a:xfrm>
              <a:off x="2375" y="1312"/>
              <a:ext cx="2597" cy="313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4">
                    <a:alpha val="78000"/>
                    <a:lumMod val="88000"/>
                    <a:lumOff val="12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21" y="731"/>
              <a:ext cx="4538" cy="1009"/>
              <a:chOff x="821" y="731"/>
              <a:chExt cx="4698" cy="1009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2235" y="920"/>
                <a:ext cx="3284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bg2"/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怎么用</a:t>
                </a: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0" name="椭圆 29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7BDA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16" name="文本框 15"/>
          <p:cNvSpPr txBox="1"/>
          <p:nvPr/>
        </p:nvSpPr>
        <p:spPr>
          <a:xfrm>
            <a:off x="1473200" y="1400810"/>
            <a:ext cx="2292350" cy="4838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00000"/>
              </a:lnSpc>
              <a:buNone/>
            </a:pPr>
            <a:r>
              <a:rPr lang="en-US" altLang="zh-CN" sz="2400" b="1" spc="12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 </a:t>
            </a:r>
            <a:r>
              <a:rPr lang="zh-CN" sz="2400" b="1" spc="12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建强师资队伍</a:t>
            </a:r>
            <a:endParaRPr lang="zh-CN" altLang="en-US" sz="2400" b="1" spc="12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小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/Users/Administrator/Desktop/未3223题-1.jpg未3223题-1"/>
            <p:cNvPicPr preferRelativeResize="0">
              <a:picLocks noChangeAspect="1"/>
            </p:cNvPicPr>
            <p:nvPr/>
          </p:nvPicPr>
          <p:blipFill>
            <a:blip r:embed="rId5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00210" y="5310505"/>
            <a:ext cx="2531110" cy="816610"/>
            <a:chOff x="12456" y="8132"/>
            <a:chExt cx="6178" cy="1648"/>
          </a:xfrm>
          <a:solidFill>
            <a:schemeClr val="accent1">
              <a:lumMod val="50000"/>
            </a:schemeClr>
          </a:solidFill>
        </p:grpSpPr>
        <p:sp>
          <p:nvSpPr>
            <p:cNvPr id="35" name="等腰三角形 34"/>
            <p:cNvSpPr/>
            <p:nvPr/>
          </p:nvSpPr>
          <p:spPr>
            <a:xfrm flipH="1" flipV="1">
              <a:off x="12456" y="8702"/>
              <a:ext cx="2138" cy="1077"/>
            </a:xfrm>
            <a:prstGeom prst="triangle">
              <a:avLst>
                <a:gd name="adj" fmla="val 410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2" name="组合 31"/>
            <p:cNvGrpSpPr/>
            <p:nvPr/>
          </p:nvGrpSpPr>
          <p:grpSpPr>
            <a:xfrm flipH="1">
              <a:off x="13718" y="8132"/>
              <a:ext cx="4917" cy="1648"/>
              <a:chOff x="0" y="829402"/>
              <a:chExt cx="4952973" cy="4878223"/>
            </a:xfrm>
            <a:grpFill/>
            <a:effectLst>
              <a:outerShdw blurRad="190500" dist="38100" dir="2700000" sx="101000" sy="101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 flipV="1">
                <a:off x="0" y="829402"/>
                <a:ext cx="3951880" cy="4878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直角三角形 33"/>
              <p:cNvSpPr/>
              <p:nvPr/>
            </p:nvSpPr>
            <p:spPr>
              <a:xfrm>
                <a:off x="3951880" y="829402"/>
                <a:ext cx="1001093" cy="487822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9" name="图片 8" descr="C:/Users/Administrator/Desktop/32.jpeg32"/>
          <p:cNvPicPr>
            <a:picLocks noChangeAspect="1"/>
          </p:cNvPicPr>
          <p:nvPr/>
        </p:nvPicPr>
        <p:blipFill>
          <a:blip r:embed="rId6"/>
          <a:srcRect l="3701" r="3701"/>
          <a:stretch>
            <a:fillRect/>
          </a:stretch>
        </p:blipFill>
        <p:spPr>
          <a:xfrm>
            <a:off x="5885815" y="2101850"/>
            <a:ext cx="5946775" cy="34912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60045" y="1410335"/>
            <a:ext cx="8726170" cy="4730750"/>
            <a:chOff x="567" y="2221"/>
            <a:chExt cx="12130" cy="7450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30" name="等腰三角形 29"/>
            <p:cNvSpPr/>
            <p:nvPr/>
          </p:nvSpPr>
          <p:spPr>
            <a:xfrm>
              <a:off x="11291" y="2226"/>
              <a:ext cx="1406" cy="1077"/>
            </a:xfrm>
            <a:prstGeom prst="triangle">
              <a:avLst>
                <a:gd name="adj" fmla="val 19278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 flipV="1">
              <a:off x="567" y="2221"/>
              <a:ext cx="11060" cy="7450"/>
              <a:chOff x="0" y="829402"/>
              <a:chExt cx="4952973" cy="4878223"/>
            </a:xfrm>
            <a:grpFill/>
            <a:effectLst>
              <a:outerShdw blurRad="190500" dist="38100" dir="2700000" sx="101000" sy="101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 flipV="1">
                <a:off x="0" y="829402"/>
                <a:ext cx="3951880" cy="48782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直角三角形 25"/>
              <p:cNvSpPr/>
              <p:nvPr/>
            </p:nvSpPr>
            <p:spPr>
              <a:xfrm>
                <a:off x="3951880" y="829402"/>
                <a:ext cx="1001093" cy="487822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966470" y="2345055"/>
            <a:ext cx="56064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0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市教体系统将深刻认识教育使命任务发生的重大变化，坚持教育服务高质量发展的硬道理，聚焦国家重大战略和经济社会发展需求，按照发展新质生产力要求，推动教育、科技、人才良性循环，促进“四链”深度融合，不断提升教育对高质量发展的支撑力和贡献度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03385" y="5313680"/>
            <a:ext cx="2531520" cy="816776"/>
            <a:chOff x="12456" y="8017"/>
            <a:chExt cx="6179" cy="1648"/>
          </a:xfrm>
        </p:grpSpPr>
        <p:sp>
          <p:nvSpPr>
            <p:cNvPr id="10" name="等腰三角形 9"/>
            <p:cNvSpPr/>
            <p:nvPr/>
          </p:nvSpPr>
          <p:spPr>
            <a:xfrm flipH="1" flipV="1">
              <a:off x="12456" y="8588"/>
              <a:ext cx="2138" cy="1077"/>
            </a:xfrm>
            <a:prstGeom prst="triangle">
              <a:avLst>
                <a:gd name="adj" fmla="val 41025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 flipH="1">
              <a:off x="13718" y="8017"/>
              <a:ext cx="4917" cy="1648"/>
              <a:chOff x="0" y="488002"/>
              <a:chExt cx="4952973" cy="4878223"/>
            </a:xfrm>
            <a:solidFill>
              <a:srgbClr val="2284A2"/>
            </a:solidFill>
            <a:effectLst>
              <a:outerShdw blurRad="190500" dist="38100" dir="2700000" sx="101000" sy="101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3" name="矩形 12"/>
              <p:cNvSpPr/>
              <p:nvPr/>
            </p:nvSpPr>
            <p:spPr>
              <a:xfrm flipV="1">
                <a:off x="0" y="488002"/>
                <a:ext cx="3951880" cy="487822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>
                <a:off x="3951880" y="488002"/>
                <a:ext cx="1001093" cy="4878223"/>
              </a:xfrm>
              <a:prstGeom prst="rt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24" name="矩形 23"/>
            <p:cNvSpPr/>
            <p:nvPr/>
          </p:nvSpPr>
          <p:spPr>
            <a:xfrm>
              <a:off x="137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>
                    <a:alpha val="78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怎么用</a:t>
                </a: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36" name="椭圆 35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37" name="椭圆 36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8" name="椭圆 37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905" cy="6899910"/>
            <a:chOff x="-2" y="-13"/>
            <a:chExt cx="19203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" y="1"/>
              <a:ext cx="19199" cy="1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905" y="0"/>
            <a:ext cx="12190730" cy="408813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90830" y="1626870"/>
            <a:ext cx="11612880" cy="4951730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目前目前目前，全市有体育场地1健身设施。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55320" y="2440940"/>
            <a:ext cx="601789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省里实施方案中提到，“要加快文化、体育、旅游公共服务场所设施智慧化升级”。省体育局表示将不专门出台体育领域实施方案。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目前，</a:t>
            </a:r>
            <a:r>
              <a:rPr lang="en-US" alt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全市有体育场地14195块，已初步建设完成聊城公共体育场馆设施电子地图，在东昌府区、莘县等县（市、区）建设了智慧化健身步道、智能健身驿站和室外智能健身路径等智慧化全民健身设施。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21335" y="464185"/>
            <a:ext cx="2881630" cy="640715"/>
            <a:chOff x="821" y="731"/>
            <a:chExt cx="4538" cy="1009"/>
          </a:xfrm>
        </p:grpSpPr>
        <p:sp>
          <p:nvSpPr>
            <p:cNvPr id="38" name="矩形 37"/>
            <p:cNvSpPr/>
            <p:nvPr/>
          </p:nvSpPr>
          <p:spPr>
            <a:xfrm>
              <a:off x="2395" y="1312"/>
              <a:ext cx="2597" cy="313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4">
                    <a:alpha val="78000"/>
                    <a:lumMod val="88000"/>
                    <a:lumOff val="12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21" y="731"/>
              <a:ext cx="4538" cy="1009"/>
              <a:chOff x="821" y="731"/>
              <a:chExt cx="4698" cy="1009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2235" y="920"/>
                <a:ext cx="3284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bg2"/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体育领域</a:t>
                </a: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27" name="椭圆 26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0" name="椭圆 29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7BDA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7" name="图片 6" descr="微信图片05101527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630" y="2287270"/>
            <a:ext cx="4958080" cy="36309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905" y="-8255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/Users/Administrator/Desktop/未3223题-1.jpg未3223题-1"/>
            <p:cNvPicPr>
              <a:picLocks noChangeAspect="1"/>
            </p:cNvPicPr>
            <p:nvPr/>
          </p:nvPicPr>
          <p:blipFill>
            <a:blip r:embed="rId5"/>
            <a:srcRect t="41725" b="41725"/>
            <a:stretch>
              <a:fillRect/>
            </a:stretch>
          </p:blipFill>
          <p:spPr>
            <a:xfrm>
              <a:off x="1" y="0"/>
              <a:ext cx="19199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Freeform: Shape 6"/>
          <p:cNvSpPr/>
          <p:nvPr/>
        </p:nvSpPr>
        <p:spPr bwMode="auto">
          <a:xfrm>
            <a:off x="520700" y="1943735"/>
            <a:ext cx="4457065" cy="4353560"/>
          </a:xfrm>
          <a:custGeom>
            <a:avLst/>
            <a:gdLst>
              <a:gd name="connsiteX0" fmla="*/ 5188289 w 10376580"/>
              <a:gd name="connsiteY0" fmla="*/ 1861795 h 10376580"/>
              <a:gd name="connsiteX1" fmla="*/ 3208962 w 10376580"/>
              <a:gd name="connsiteY1" fmla="*/ 2681615 h 10376580"/>
              <a:gd name="connsiteX2" fmla="*/ 2682666 w 10376580"/>
              <a:gd name="connsiteY2" fmla="*/ 3208131 h 10376580"/>
              <a:gd name="connsiteX3" fmla="*/ 2682666 w 10376580"/>
              <a:gd name="connsiteY3" fmla="*/ 7168447 h 10376580"/>
              <a:gd name="connsiteX4" fmla="*/ 3208962 w 10376580"/>
              <a:gd name="connsiteY4" fmla="*/ 7694963 h 10376580"/>
              <a:gd name="connsiteX5" fmla="*/ 7167616 w 10376580"/>
              <a:gd name="connsiteY5" fmla="*/ 7694963 h 10376580"/>
              <a:gd name="connsiteX6" fmla="*/ 7693912 w 10376580"/>
              <a:gd name="connsiteY6" fmla="*/ 7168447 h 10376580"/>
              <a:gd name="connsiteX7" fmla="*/ 7693912 w 10376580"/>
              <a:gd name="connsiteY7" fmla="*/ 3208131 h 10376580"/>
              <a:gd name="connsiteX8" fmla="*/ 7167616 w 10376580"/>
              <a:gd name="connsiteY8" fmla="*/ 2681615 h 10376580"/>
              <a:gd name="connsiteX9" fmla="*/ 5188289 w 10376580"/>
              <a:gd name="connsiteY9" fmla="*/ 1861795 h 10376580"/>
              <a:gd name="connsiteX10" fmla="*/ 5188290 w 10376580"/>
              <a:gd name="connsiteY10" fmla="*/ 0 h 10376580"/>
              <a:gd name="connsiteX11" fmla="*/ 10376580 w 10376580"/>
              <a:gd name="connsiteY11" fmla="*/ 5188290 h 10376580"/>
              <a:gd name="connsiteX12" fmla="*/ 5188290 w 10376580"/>
              <a:gd name="connsiteY12" fmla="*/ 10376580 h 10376580"/>
              <a:gd name="connsiteX13" fmla="*/ 0 w 10376580"/>
              <a:gd name="connsiteY13" fmla="*/ 5188290 h 10376580"/>
              <a:gd name="connsiteX14" fmla="*/ 5188290 w 10376580"/>
              <a:gd name="connsiteY14" fmla="*/ 0 h 1037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376580" h="10376580">
                <a:moveTo>
                  <a:pt x="5188289" y="1861795"/>
                </a:moveTo>
                <a:cubicBezTo>
                  <a:pt x="4471784" y="1861795"/>
                  <a:pt x="3755279" y="2135069"/>
                  <a:pt x="3208962" y="2681615"/>
                </a:cubicBezTo>
                <a:cubicBezTo>
                  <a:pt x="3208962" y="2681615"/>
                  <a:pt x="3208962" y="2681615"/>
                  <a:pt x="2682666" y="3208131"/>
                </a:cubicBezTo>
                <a:cubicBezTo>
                  <a:pt x="1590032" y="4301224"/>
                  <a:pt x="1590032" y="6075354"/>
                  <a:pt x="2682666" y="7168447"/>
                </a:cubicBezTo>
                <a:cubicBezTo>
                  <a:pt x="2682666" y="7168447"/>
                  <a:pt x="2682666" y="7168447"/>
                  <a:pt x="3208962" y="7694963"/>
                </a:cubicBezTo>
                <a:cubicBezTo>
                  <a:pt x="4301596" y="8788056"/>
                  <a:pt x="6074982" y="8788056"/>
                  <a:pt x="7167616" y="7694963"/>
                </a:cubicBezTo>
                <a:cubicBezTo>
                  <a:pt x="7167616" y="7694963"/>
                  <a:pt x="7167616" y="7694963"/>
                  <a:pt x="7693912" y="7168447"/>
                </a:cubicBezTo>
                <a:cubicBezTo>
                  <a:pt x="8786546" y="6075354"/>
                  <a:pt x="8786546" y="4301224"/>
                  <a:pt x="7693912" y="3208131"/>
                </a:cubicBezTo>
                <a:cubicBezTo>
                  <a:pt x="7693912" y="3208131"/>
                  <a:pt x="7693912" y="3208131"/>
                  <a:pt x="7167616" y="2681615"/>
                </a:cubicBezTo>
                <a:cubicBezTo>
                  <a:pt x="6621299" y="2135069"/>
                  <a:pt x="5904794" y="1861795"/>
                  <a:pt x="5188289" y="1861795"/>
                </a:cubicBezTo>
                <a:close/>
                <a:moveTo>
                  <a:pt x="5188290" y="0"/>
                </a:moveTo>
                <a:cubicBezTo>
                  <a:pt x="8053703" y="0"/>
                  <a:pt x="10376580" y="2322877"/>
                  <a:pt x="10376580" y="5188290"/>
                </a:cubicBezTo>
                <a:cubicBezTo>
                  <a:pt x="10376580" y="8053703"/>
                  <a:pt x="8053703" y="10376580"/>
                  <a:pt x="5188290" y="10376580"/>
                </a:cubicBezTo>
                <a:cubicBezTo>
                  <a:pt x="2322877" y="10376580"/>
                  <a:pt x="0" y="8053703"/>
                  <a:pt x="0" y="5188290"/>
                </a:cubicBezTo>
                <a:cubicBezTo>
                  <a:pt x="0" y="2322877"/>
                  <a:pt x="2322877" y="0"/>
                  <a:pt x="51882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45708" tIns="22854" rIns="45708" bIns="22854" numCol="1" anchor="t" anchorCtr="0" compatLnSpc="1">
            <a:noAutofit/>
          </a:bodyPr>
          <a:lstStyle/>
          <a:p>
            <a:pPr defTabSz="228600"/>
            <a:endParaRPr lang="en-US" sz="900" dirty="0">
              <a:solidFill>
                <a:srgbClr val="172144"/>
              </a:solidFill>
              <a:latin typeface="思源宋体 CN" panose="02020400000000000000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8530" y="1740535"/>
            <a:ext cx="4373880" cy="4253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为深入贯彻落实“设备更新”国家战略，切实提高我市体育设施智慧化水平，市教育体育局结合体育发展规划和体育强市建设目标，谋划储备了</a:t>
            </a:r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体育设施智慧升级、城市“金角银边”全民健身圈、体育时尚活力之城、标准马拉松（自行车）赛道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等4个体育领域设备更新项目，总投资达12.43亿元。</a:t>
            </a:r>
          </a:p>
        </p:txBody>
      </p:sp>
      <p:sp>
        <p:nvSpPr>
          <p:cNvPr id="39" name="任意多边形: 形状 38"/>
          <p:cNvSpPr/>
          <p:nvPr/>
        </p:nvSpPr>
        <p:spPr>
          <a:xfrm rot="5900766">
            <a:off x="4608347" y="1250963"/>
            <a:ext cx="4915043" cy="2643047"/>
          </a:xfrm>
          <a:custGeom>
            <a:avLst/>
            <a:gdLst>
              <a:gd name="connsiteX0" fmla="*/ 99515 w 4915043"/>
              <a:gd name="connsiteY0" fmla="*/ 771907 h 2643047"/>
              <a:gd name="connsiteX1" fmla="*/ 0 w 4915043"/>
              <a:gd name="connsiteY1" fmla="*/ 0 h 2643047"/>
              <a:gd name="connsiteX2" fmla="*/ 4649251 w 4915043"/>
              <a:gd name="connsiteY2" fmla="*/ 1804847 h 2643047"/>
              <a:gd name="connsiteX3" fmla="*/ 4915043 w 4915043"/>
              <a:gd name="connsiteY3" fmla="*/ 2643047 h 264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5043" h="2643047">
                <a:moveTo>
                  <a:pt x="99515" y="771907"/>
                </a:moveTo>
                <a:lnTo>
                  <a:pt x="0" y="0"/>
                </a:lnTo>
                <a:lnTo>
                  <a:pt x="4649251" y="1804847"/>
                </a:lnTo>
                <a:lnTo>
                  <a:pt x="4915043" y="2643047"/>
                </a:lnTo>
                <a:close/>
              </a:path>
            </a:pathLst>
          </a:custGeom>
          <a:gradFill>
            <a:gsLst>
              <a:gs pos="4500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rgbClr val="D8D8D8">
              <a:shade val="50000"/>
            </a:srgbClr>
          </a:lnRef>
          <a:fillRef idx="1">
            <a:srgbClr val="D8D8D8"/>
          </a:fillRef>
          <a:effectRef idx="0">
            <a:srgbClr val="D8D8D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: Shape 38"/>
          <p:cNvSpPr/>
          <p:nvPr/>
        </p:nvSpPr>
        <p:spPr>
          <a:xfrm flipH="1">
            <a:off x="4768215" y="314960"/>
            <a:ext cx="7086600" cy="6216650"/>
          </a:xfrm>
          <a:custGeom>
            <a:avLst/>
            <a:gdLst>
              <a:gd name="connsiteX0" fmla="*/ 0 w 14845960"/>
              <a:gd name="connsiteY0" fmla="*/ 0 h 13716001"/>
              <a:gd name="connsiteX1" fmla="*/ 7459443 w 14845960"/>
              <a:gd name="connsiteY1" fmla="*/ 0 h 13716001"/>
              <a:gd name="connsiteX2" fmla="*/ 7460431 w 14845960"/>
              <a:gd name="connsiteY2" fmla="*/ 1829 h 13716001"/>
              <a:gd name="connsiteX3" fmla="*/ 12088563 w 14845960"/>
              <a:gd name="connsiteY3" fmla="*/ 8566744 h 13716001"/>
              <a:gd name="connsiteX4" fmla="*/ 12195289 w 14845960"/>
              <a:gd name="connsiteY4" fmla="*/ 8764252 h 13716001"/>
              <a:gd name="connsiteX5" fmla="*/ 12203557 w 14845960"/>
              <a:gd name="connsiteY5" fmla="*/ 8759844 h 13716001"/>
              <a:gd name="connsiteX6" fmla="*/ 12991817 w 14845960"/>
              <a:gd name="connsiteY6" fmla="*/ 10238324 h 13716001"/>
              <a:gd name="connsiteX7" fmla="*/ 13014847 w 14845960"/>
              <a:gd name="connsiteY7" fmla="*/ 10280944 h 13716001"/>
              <a:gd name="connsiteX8" fmla="*/ 14040180 w 14845960"/>
              <a:gd name="connsiteY8" fmla="*/ 12178445 h 13716001"/>
              <a:gd name="connsiteX9" fmla="*/ 14201348 w 14845960"/>
              <a:gd name="connsiteY9" fmla="*/ 12506948 h 13716001"/>
              <a:gd name="connsiteX10" fmla="*/ 14845960 w 14845960"/>
              <a:gd name="connsiteY10" fmla="*/ 13716000 h 13716001"/>
              <a:gd name="connsiteX11" fmla="*/ 11804072 w 14845960"/>
              <a:gd name="connsiteY11" fmla="*/ 13716000 h 13716001"/>
              <a:gd name="connsiteX12" fmla="*/ 11804072 w 14845960"/>
              <a:gd name="connsiteY12" fmla="*/ 13716001 h 13716001"/>
              <a:gd name="connsiteX13" fmla="*/ 2607178 w 14845960"/>
              <a:gd name="connsiteY13" fmla="*/ 13716001 h 13716001"/>
              <a:gd name="connsiteX14" fmla="*/ 2596120 w 14845960"/>
              <a:gd name="connsiteY14" fmla="*/ 13695537 h 13716001"/>
              <a:gd name="connsiteX15" fmla="*/ 88768 w 14845960"/>
              <a:gd name="connsiteY15" fmla="*/ 9055381 h 13716001"/>
              <a:gd name="connsiteX16" fmla="*/ 0 w 14845960"/>
              <a:gd name="connsiteY16" fmla="*/ 8891105 h 13716001"/>
              <a:gd name="connsiteX17" fmla="*/ 0 w 14845960"/>
              <a:gd name="connsiteY17" fmla="*/ 0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845960" h="13716001">
                <a:moveTo>
                  <a:pt x="0" y="0"/>
                </a:moveTo>
                <a:lnTo>
                  <a:pt x="7459443" y="0"/>
                </a:lnTo>
                <a:lnTo>
                  <a:pt x="7460431" y="1829"/>
                </a:lnTo>
                <a:cubicBezTo>
                  <a:pt x="8190093" y="1352157"/>
                  <a:pt x="9550854" y="3870408"/>
                  <a:pt x="12088563" y="8566744"/>
                </a:cubicBezTo>
                <a:lnTo>
                  <a:pt x="12195289" y="8764252"/>
                </a:lnTo>
                <a:lnTo>
                  <a:pt x="12203557" y="8759844"/>
                </a:lnTo>
                <a:lnTo>
                  <a:pt x="12991817" y="10238324"/>
                </a:lnTo>
                <a:lnTo>
                  <a:pt x="13014847" y="10280944"/>
                </a:lnTo>
                <a:cubicBezTo>
                  <a:pt x="13339838" y="10882377"/>
                  <a:pt x="13681336" y="11514360"/>
                  <a:pt x="14040180" y="12178445"/>
                </a:cubicBezTo>
                <a:lnTo>
                  <a:pt x="14201348" y="12506948"/>
                </a:lnTo>
                <a:lnTo>
                  <a:pt x="14845960" y="13716000"/>
                </a:lnTo>
                <a:lnTo>
                  <a:pt x="11804072" y="13716000"/>
                </a:lnTo>
                <a:lnTo>
                  <a:pt x="11804072" y="13716001"/>
                </a:lnTo>
                <a:lnTo>
                  <a:pt x="2607178" y="13716001"/>
                </a:lnTo>
                <a:lnTo>
                  <a:pt x="2596120" y="13695537"/>
                </a:lnTo>
                <a:cubicBezTo>
                  <a:pt x="1977289" y="12550316"/>
                  <a:pt x="1162243" y="11041976"/>
                  <a:pt x="88768" y="9055381"/>
                </a:cubicBezTo>
                <a:lnTo>
                  <a:pt x="0" y="8891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D8D8D8">
              <a:shade val="50000"/>
            </a:srgbClr>
          </a:lnRef>
          <a:fillRef idx="1">
            <a:srgbClr val="D8D8D8"/>
          </a:fillRef>
          <a:effectRef idx="0">
            <a:srgbClr val="D8D8D8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" dirty="0"/>
          </a:p>
        </p:txBody>
      </p:sp>
      <p:pic>
        <p:nvPicPr>
          <p:cNvPr id="3" name="图片占位符 11" descr="C:/Users/Administrator/Desktop/1714532158188173350_1920x1080.jpg1714532158188173350_1920x1080"/>
          <p:cNvPicPr/>
          <p:nvPr/>
        </p:nvPicPr>
        <p:blipFill>
          <a:blip r:embed="rId6"/>
          <a:srcRect t="2969" b="2969"/>
          <a:stretch>
            <a:fillRect/>
          </a:stretch>
        </p:blipFill>
        <p:spPr>
          <a:xfrm flipH="1">
            <a:off x="5544820" y="327025"/>
            <a:ext cx="6309995" cy="6229985"/>
          </a:xfrm>
          <a:custGeom>
            <a:avLst/>
            <a:gdLst>
              <a:gd name="connsiteX0" fmla="*/ 0 w 13517883"/>
              <a:gd name="connsiteY0" fmla="*/ 0 h 13716001"/>
              <a:gd name="connsiteX1" fmla="*/ 6162171 w 13517883"/>
              <a:gd name="connsiteY1" fmla="*/ 0 h 13716001"/>
              <a:gd name="connsiteX2" fmla="*/ 13517883 w 13517883"/>
              <a:gd name="connsiteY2" fmla="*/ 13716001 h 13716001"/>
              <a:gd name="connsiteX3" fmla="*/ 3905088 w 13517883"/>
              <a:gd name="connsiteY3" fmla="*/ 13716001 h 13716001"/>
              <a:gd name="connsiteX4" fmla="*/ 0 w 13517883"/>
              <a:gd name="connsiteY4" fmla="*/ 6434290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7883" h="13716001">
                <a:moveTo>
                  <a:pt x="0" y="0"/>
                </a:moveTo>
                <a:lnTo>
                  <a:pt x="6162171" y="0"/>
                </a:lnTo>
                <a:lnTo>
                  <a:pt x="13517883" y="13716001"/>
                </a:lnTo>
                <a:lnTo>
                  <a:pt x="3905088" y="13716001"/>
                </a:lnTo>
                <a:lnTo>
                  <a:pt x="0" y="6434290"/>
                </a:lnTo>
                <a:close/>
              </a:path>
            </a:pathLst>
          </a:custGeom>
          <a:noFill/>
        </p:spPr>
      </p:pic>
      <p:grpSp>
        <p:nvGrpSpPr>
          <p:cNvPr id="10" name="组合 9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11" name="矩形 10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>
                    <a:alpha val="78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体育领域</a:t>
                </a: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30" name="椭圆 29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2" name="椭圆 31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>
          <a:xfrm>
            <a:off x="404495" y="1993265"/>
            <a:ext cx="11787505" cy="3417570"/>
          </a:xfrm>
          <a:custGeom>
            <a:avLst/>
            <a:gdLst>
              <a:gd name="connsiteX0" fmla="*/ 1402300 w 11787648"/>
              <a:gd name="connsiteY0" fmla="*/ 0 h 2443656"/>
              <a:gd name="connsiteX1" fmla="*/ 11787648 w 11787648"/>
              <a:gd name="connsiteY1" fmla="*/ 0 h 2443656"/>
              <a:gd name="connsiteX2" fmla="*/ 11787648 w 11787648"/>
              <a:gd name="connsiteY2" fmla="*/ 2443656 h 2443656"/>
              <a:gd name="connsiteX3" fmla="*/ 0 w 11787648"/>
              <a:gd name="connsiteY3" fmla="*/ 2443656 h 244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7648" h="2443656">
                <a:moveTo>
                  <a:pt x="1402300" y="0"/>
                </a:moveTo>
                <a:lnTo>
                  <a:pt x="11787648" y="0"/>
                </a:lnTo>
                <a:lnTo>
                  <a:pt x="11787648" y="2443656"/>
                </a:lnTo>
                <a:lnTo>
                  <a:pt x="0" y="2443656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0" y="635"/>
            <a:ext cx="7138670" cy="7024370"/>
            <a:chOff x="-2576" y="-139"/>
            <a:chExt cx="13614" cy="11121"/>
          </a:xfrm>
        </p:grpSpPr>
        <p:sp>
          <p:nvSpPr>
            <p:cNvPr id="2" name="任意多边形: 形状 1"/>
            <p:cNvSpPr/>
            <p:nvPr/>
          </p:nvSpPr>
          <p:spPr>
            <a:xfrm rot="10800000" flipH="1" flipV="1">
              <a:off x="-2576" y="-139"/>
              <a:ext cx="13345" cy="10941"/>
            </a:xfrm>
            <a:custGeom>
              <a:avLst/>
              <a:gdLst>
                <a:gd name="connsiteX0" fmla="*/ 3966 w 10142"/>
                <a:gd name="connsiteY0" fmla="*/ 10819 h 10821"/>
                <a:gd name="connsiteX1" fmla="*/ 0 w 10142"/>
                <a:gd name="connsiteY1" fmla="*/ 10821 h 10821"/>
                <a:gd name="connsiteX2" fmla="*/ 7 w 10142"/>
                <a:gd name="connsiteY2" fmla="*/ 0 h 10821"/>
                <a:gd name="connsiteX3" fmla="*/ 3966 w 10142"/>
                <a:gd name="connsiteY3" fmla="*/ 19 h 10821"/>
                <a:gd name="connsiteX4" fmla="*/ 3966 w 10142"/>
                <a:gd name="connsiteY4" fmla="*/ 19 h 10821"/>
                <a:gd name="connsiteX5" fmla="*/ 10142 w 10142"/>
                <a:gd name="connsiteY5" fmla="*/ 19 h 10821"/>
                <a:gd name="connsiteX6" fmla="*/ 3966 w 10142"/>
                <a:gd name="connsiteY6" fmla="*/ 10781 h 10821"/>
                <a:gd name="connsiteX7" fmla="*/ 3966 w 10142"/>
                <a:gd name="connsiteY7" fmla="*/ 10819 h 1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42" h="10821">
                  <a:moveTo>
                    <a:pt x="3966" y="10819"/>
                  </a:moveTo>
                  <a:lnTo>
                    <a:pt x="0" y="10821"/>
                  </a:lnTo>
                  <a:lnTo>
                    <a:pt x="7" y="0"/>
                  </a:lnTo>
                  <a:lnTo>
                    <a:pt x="3966" y="19"/>
                  </a:lnTo>
                  <a:lnTo>
                    <a:pt x="3966" y="19"/>
                  </a:lnTo>
                  <a:lnTo>
                    <a:pt x="10142" y="19"/>
                  </a:lnTo>
                  <a:lnTo>
                    <a:pt x="3966" y="10781"/>
                  </a:lnTo>
                  <a:lnTo>
                    <a:pt x="3966" y="10819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>
              <a:off x="3103" y="9229"/>
              <a:ext cx="905" cy="15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3274" y="8930"/>
              <a:ext cx="734" cy="12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9346" y="0"/>
              <a:ext cx="637" cy="8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2950" y="0"/>
              <a:ext cx="8088" cy="10982"/>
            </a:xfrm>
            <a:prstGeom prst="line">
              <a:avLst/>
            </a:prstGeom>
            <a:ln w="127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平行四边形 12"/>
            <p:cNvSpPr/>
            <p:nvPr/>
          </p:nvSpPr>
          <p:spPr>
            <a:xfrm rot="240000">
              <a:off x="6283" y="4304"/>
              <a:ext cx="1614" cy="2134"/>
            </a:xfrm>
            <a:prstGeom prst="parallelogram">
              <a:avLst>
                <a:gd name="adj" fmla="val 81010"/>
              </a:avLst>
            </a:prstGeom>
            <a:solidFill>
              <a:srgbClr val="FF99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639435" y="3234055"/>
            <a:ext cx="57035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将推动实现智能健身步道、智能健身驿站各县（市、区）全覆盖，持续优化智能健身器材布局，推动全民健身器材智能化升级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对全市聊城体育场、聊城体育馆等9个公共体育场馆进行智慧化升级改造，为下一步争取承办第27届省运会奠定基础</a:t>
            </a:r>
          </a:p>
        </p:txBody>
      </p:sp>
      <p:sp>
        <p:nvSpPr>
          <p:cNvPr id="51" name="任意多边形 50"/>
          <p:cNvSpPr/>
          <p:nvPr/>
        </p:nvSpPr>
        <p:spPr>
          <a:xfrm>
            <a:off x="6822440" y="1473200"/>
            <a:ext cx="3756660" cy="1306195"/>
          </a:xfrm>
          <a:custGeom>
            <a:avLst/>
            <a:gdLst>
              <a:gd name="connsiteX0" fmla="*/ 0 w 7143"/>
              <a:gd name="connsiteY0" fmla="*/ 0 h 1128"/>
              <a:gd name="connsiteX1" fmla="*/ 6973 w 7143"/>
              <a:gd name="connsiteY1" fmla="*/ 37 h 1128"/>
              <a:gd name="connsiteX2" fmla="*/ 6976 w 7143"/>
              <a:gd name="connsiteY2" fmla="*/ 869 h 1128"/>
              <a:gd name="connsiteX3" fmla="*/ 7143 w 7143"/>
              <a:gd name="connsiteY3" fmla="*/ 1128 h 1128"/>
              <a:gd name="connsiteX4" fmla="*/ 0 w 7143"/>
              <a:gd name="connsiteY4" fmla="*/ 1128 h 1128"/>
              <a:gd name="connsiteX5" fmla="*/ 0 w 7143"/>
              <a:gd name="connsiteY5" fmla="*/ 0 h 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3" h="1128">
                <a:moveTo>
                  <a:pt x="0" y="0"/>
                </a:moveTo>
                <a:lnTo>
                  <a:pt x="6973" y="37"/>
                </a:lnTo>
                <a:cubicBezTo>
                  <a:pt x="6986" y="437"/>
                  <a:pt x="6976" y="367"/>
                  <a:pt x="6976" y="869"/>
                </a:cubicBezTo>
                <a:lnTo>
                  <a:pt x="7143" y="1128"/>
                </a:lnTo>
                <a:lnTo>
                  <a:pt x="0" y="11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golian Baiti" panose="03000500000000000000" charset="0"/>
              <a:ea typeface="Mongolian Baiti" panose="03000500000000000000" charset="0"/>
              <a:sym typeface="Mongolian Baiti" panose="03000500000000000000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252210" y="1473200"/>
            <a:ext cx="4836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体育设施智慧升级项目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（约需资金6亿元）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53" name="矩形 52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78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55" name="文本框 54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体育领域</a:t>
                </a:r>
                <a:endPara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endParaRPr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7" name="组合 56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60" name="椭圆 59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 descr="C:/Users/Administrator/Desktop/微信图片_20240509173411.jpg微信图片_2024050917341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alphaModFix amt="92000"/>
          </a:blip>
          <a:srcRect l="3078" r="3078"/>
          <a:stretch>
            <a:fillRect/>
          </a:stretch>
        </p:blipFill>
        <p:spPr>
          <a:xfrm>
            <a:off x="0" y="-1035685"/>
            <a:ext cx="12199620" cy="7893685"/>
          </a:xfrm>
        </p:spPr>
      </p:pic>
      <p:sp>
        <p:nvSpPr>
          <p:cNvPr id="12" name="矩形 11"/>
          <p:cNvSpPr/>
          <p:nvPr/>
        </p:nvSpPr>
        <p:spPr>
          <a:xfrm>
            <a:off x="242116" y="144"/>
            <a:ext cx="7000875" cy="2720288"/>
          </a:xfrm>
          <a:custGeom>
            <a:avLst/>
            <a:gdLst>
              <a:gd name="connsiteX0" fmla="*/ 0 w 1886858"/>
              <a:gd name="connsiteY0" fmla="*/ 0 h 405713"/>
              <a:gd name="connsiteX1" fmla="*/ 1886858 w 1886858"/>
              <a:gd name="connsiteY1" fmla="*/ 0 h 405713"/>
              <a:gd name="connsiteX2" fmla="*/ 1886858 w 1886858"/>
              <a:gd name="connsiteY2" fmla="*/ 405713 h 405713"/>
              <a:gd name="connsiteX3" fmla="*/ 0 w 1886858"/>
              <a:gd name="connsiteY3" fmla="*/ 405713 h 405713"/>
              <a:gd name="connsiteX4" fmla="*/ 0 w 1886858"/>
              <a:gd name="connsiteY4" fmla="*/ 0 h 405713"/>
              <a:gd name="connsiteX0-1" fmla="*/ 0 w 6735083"/>
              <a:gd name="connsiteY0-2" fmla="*/ 0 h 1882088"/>
              <a:gd name="connsiteX1-3" fmla="*/ 1886858 w 6735083"/>
              <a:gd name="connsiteY1-4" fmla="*/ 0 h 1882088"/>
              <a:gd name="connsiteX2-5" fmla="*/ 6735083 w 6735083"/>
              <a:gd name="connsiteY2-6" fmla="*/ 1882088 h 1882088"/>
              <a:gd name="connsiteX3-7" fmla="*/ 0 w 6735083"/>
              <a:gd name="connsiteY3-8" fmla="*/ 405713 h 1882088"/>
              <a:gd name="connsiteX4-9" fmla="*/ 0 w 6735083"/>
              <a:gd name="connsiteY4-10" fmla="*/ 0 h 1882088"/>
              <a:gd name="connsiteX0-11" fmla="*/ 0 w 7000875"/>
              <a:gd name="connsiteY0-12" fmla="*/ 0 h 2720288"/>
              <a:gd name="connsiteX1-13" fmla="*/ 1886858 w 7000875"/>
              <a:gd name="connsiteY1-14" fmla="*/ 0 h 2720288"/>
              <a:gd name="connsiteX2-15" fmla="*/ 6735083 w 7000875"/>
              <a:gd name="connsiteY2-16" fmla="*/ 1882088 h 2720288"/>
              <a:gd name="connsiteX3-17" fmla="*/ 7000875 w 7000875"/>
              <a:gd name="connsiteY3-18" fmla="*/ 2720288 h 2720288"/>
              <a:gd name="connsiteX4-19" fmla="*/ 0 w 7000875"/>
              <a:gd name="connsiteY4-20" fmla="*/ 0 h 27202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00875" h="2720288">
                <a:moveTo>
                  <a:pt x="0" y="0"/>
                </a:moveTo>
                <a:lnTo>
                  <a:pt x="1886858" y="0"/>
                </a:lnTo>
                <a:lnTo>
                  <a:pt x="6735083" y="1882088"/>
                </a:lnTo>
                <a:lnTo>
                  <a:pt x="7000875" y="27202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5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0" y="833419"/>
            <a:ext cx="12192000" cy="5406894"/>
          </a:xfrm>
          <a:custGeom>
            <a:avLst/>
            <a:gdLst>
              <a:gd name="connsiteX0" fmla="*/ 0 w 12192000"/>
              <a:gd name="connsiteY0" fmla="*/ 0 h 5406894"/>
              <a:gd name="connsiteX1" fmla="*/ 12192000 w 12192000"/>
              <a:gd name="connsiteY1" fmla="*/ 4860636 h 5406894"/>
              <a:gd name="connsiteX2" fmla="*/ 12192000 w 12192000"/>
              <a:gd name="connsiteY2" fmla="*/ 5406894 h 5406894"/>
              <a:gd name="connsiteX3" fmla="*/ 0 w 12192000"/>
              <a:gd name="connsiteY3" fmla="*/ 546258 h 540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06894">
                <a:moveTo>
                  <a:pt x="0" y="0"/>
                </a:moveTo>
                <a:lnTo>
                  <a:pt x="12192000" y="4860636"/>
                </a:lnTo>
                <a:lnTo>
                  <a:pt x="12192000" y="5406894"/>
                </a:lnTo>
                <a:lnTo>
                  <a:pt x="0" y="546258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</a:schemeClr>
              </a:gs>
              <a:gs pos="80000">
                <a:schemeClr val="accent1">
                  <a:lumMod val="75000"/>
                  <a:alpha val="1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0" y="970915"/>
            <a:ext cx="12192000" cy="5887085"/>
          </a:xfrm>
          <a:custGeom>
            <a:avLst/>
            <a:gdLst>
              <a:gd name="connsiteX0" fmla="*/ 19 w 19200"/>
              <a:gd name="connsiteY0" fmla="*/ 0 h 9271"/>
              <a:gd name="connsiteX1" fmla="*/ 19159 w 19200"/>
              <a:gd name="connsiteY1" fmla="*/ 7880 h 9271"/>
              <a:gd name="connsiteX2" fmla="*/ 19200 w 19200"/>
              <a:gd name="connsiteY2" fmla="*/ 9271 h 9271"/>
              <a:gd name="connsiteX3" fmla="*/ 19200 w 19200"/>
              <a:gd name="connsiteY3" fmla="*/ 9271 h 9271"/>
              <a:gd name="connsiteX4" fmla="*/ 0 w 19200"/>
              <a:gd name="connsiteY4" fmla="*/ 9271 h 9271"/>
              <a:gd name="connsiteX5" fmla="*/ 19 w 19200"/>
              <a:gd name="connsiteY5" fmla="*/ 0 h 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00" h="9271">
                <a:moveTo>
                  <a:pt x="19" y="0"/>
                </a:moveTo>
                <a:lnTo>
                  <a:pt x="19159" y="7880"/>
                </a:lnTo>
                <a:lnTo>
                  <a:pt x="19200" y="9271"/>
                </a:lnTo>
                <a:lnTo>
                  <a:pt x="19200" y="9271"/>
                </a:lnTo>
                <a:lnTo>
                  <a:pt x="0" y="9271"/>
                </a:lnTo>
                <a:lnTo>
                  <a:pt x="1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555865" y="4608195"/>
            <a:ext cx="3359150" cy="1631950"/>
          </a:xfrm>
          <a:custGeom>
            <a:avLst/>
            <a:gdLst>
              <a:gd name="connsiteX0" fmla="*/ 0 w 3378200"/>
              <a:gd name="connsiteY0" fmla="*/ 0 h 1574800"/>
              <a:gd name="connsiteX1" fmla="*/ 3378200 w 3378200"/>
              <a:gd name="connsiteY1" fmla="*/ 0 h 1574800"/>
              <a:gd name="connsiteX2" fmla="*/ 3378200 w 3378200"/>
              <a:gd name="connsiteY2" fmla="*/ 1574800 h 1574800"/>
              <a:gd name="connsiteX3" fmla="*/ 0 w 3378200"/>
              <a:gd name="connsiteY3" fmla="*/ 1574800 h 1574800"/>
              <a:gd name="connsiteX4" fmla="*/ 0 w 3378200"/>
              <a:gd name="connsiteY4" fmla="*/ 0 h 1574800"/>
              <a:gd name="connsiteX0-1" fmla="*/ 0 w 3378200"/>
              <a:gd name="connsiteY0-2" fmla="*/ 0 h 1574800"/>
              <a:gd name="connsiteX1-3" fmla="*/ 2209800 w 3378200"/>
              <a:gd name="connsiteY1-4" fmla="*/ 1301750 h 1574800"/>
              <a:gd name="connsiteX2-5" fmla="*/ 3378200 w 3378200"/>
              <a:gd name="connsiteY2-6" fmla="*/ 1574800 h 1574800"/>
              <a:gd name="connsiteX3-7" fmla="*/ 0 w 3378200"/>
              <a:gd name="connsiteY3-8" fmla="*/ 1574800 h 1574800"/>
              <a:gd name="connsiteX4-9" fmla="*/ 0 w 3378200"/>
              <a:gd name="connsiteY4-10" fmla="*/ 0 h 1574800"/>
              <a:gd name="connsiteX0-11" fmla="*/ 0 w 3378200"/>
              <a:gd name="connsiteY0-12" fmla="*/ 0 h 1574800"/>
              <a:gd name="connsiteX1-13" fmla="*/ 3130550 w 3378200"/>
              <a:gd name="connsiteY1-14" fmla="*/ 1225550 h 1574800"/>
              <a:gd name="connsiteX2-15" fmla="*/ 3378200 w 3378200"/>
              <a:gd name="connsiteY2-16" fmla="*/ 1574800 h 1574800"/>
              <a:gd name="connsiteX3-17" fmla="*/ 0 w 3378200"/>
              <a:gd name="connsiteY3-18" fmla="*/ 1574800 h 1574800"/>
              <a:gd name="connsiteX4-19" fmla="*/ 0 w 3378200"/>
              <a:gd name="connsiteY4-20" fmla="*/ 0 h 1574800"/>
              <a:gd name="connsiteX0-21" fmla="*/ 0 w 3359150"/>
              <a:gd name="connsiteY0-22" fmla="*/ 0 h 1612900"/>
              <a:gd name="connsiteX1-23" fmla="*/ 3130550 w 3359150"/>
              <a:gd name="connsiteY1-24" fmla="*/ 1225550 h 1612900"/>
              <a:gd name="connsiteX2-25" fmla="*/ 3359150 w 3359150"/>
              <a:gd name="connsiteY2-26" fmla="*/ 1612900 h 1612900"/>
              <a:gd name="connsiteX3-27" fmla="*/ 0 w 3359150"/>
              <a:gd name="connsiteY3-28" fmla="*/ 1574800 h 1612900"/>
              <a:gd name="connsiteX4-29" fmla="*/ 0 w 3359150"/>
              <a:gd name="connsiteY4-30" fmla="*/ 0 h 1612900"/>
              <a:gd name="connsiteX0-31" fmla="*/ 0 w 3359150"/>
              <a:gd name="connsiteY0-32" fmla="*/ 0 h 1612900"/>
              <a:gd name="connsiteX1-33" fmla="*/ 3130550 w 3359150"/>
              <a:gd name="connsiteY1-34" fmla="*/ 1225550 h 1612900"/>
              <a:gd name="connsiteX2-35" fmla="*/ 3359150 w 3359150"/>
              <a:gd name="connsiteY2-36" fmla="*/ 1612900 h 1612900"/>
              <a:gd name="connsiteX3-37" fmla="*/ 749300 w 3359150"/>
              <a:gd name="connsiteY3-38" fmla="*/ 781050 h 1612900"/>
              <a:gd name="connsiteX4-39" fmla="*/ 0 w 3359150"/>
              <a:gd name="connsiteY4-40" fmla="*/ 0 h 1612900"/>
              <a:gd name="connsiteX0-41" fmla="*/ 0 w 3359150"/>
              <a:gd name="connsiteY0-42" fmla="*/ 0 h 1612900"/>
              <a:gd name="connsiteX1-43" fmla="*/ 3130550 w 3359150"/>
              <a:gd name="connsiteY1-44" fmla="*/ 1225550 h 1612900"/>
              <a:gd name="connsiteX2-45" fmla="*/ 3359150 w 3359150"/>
              <a:gd name="connsiteY2-46" fmla="*/ 1612900 h 1612900"/>
              <a:gd name="connsiteX3-47" fmla="*/ 184150 w 3359150"/>
              <a:gd name="connsiteY3-48" fmla="*/ 349250 h 1612900"/>
              <a:gd name="connsiteX4-49" fmla="*/ 0 w 3359150"/>
              <a:gd name="connsiteY4-50" fmla="*/ 0 h 1612900"/>
              <a:gd name="connsiteX0-51" fmla="*/ 0 w 3359150"/>
              <a:gd name="connsiteY0-52" fmla="*/ 0 h 1631950"/>
              <a:gd name="connsiteX1-53" fmla="*/ 3130550 w 3359150"/>
              <a:gd name="connsiteY1-54" fmla="*/ 1244600 h 1631950"/>
              <a:gd name="connsiteX2-55" fmla="*/ 3359150 w 3359150"/>
              <a:gd name="connsiteY2-56" fmla="*/ 1631950 h 1631950"/>
              <a:gd name="connsiteX3-57" fmla="*/ 184150 w 3359150"/>
              <a:gd name="connsiteY3-58" fmla="*/ 368300 h 1631950"/>
              <a:gd name="connsiteX4-59" fmla="*/ 0 w 3359150"/>
              <a:gd name="connsiteY4-60" fmla="*/ 0 h 1631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150" h="1631950">
                <a:moveTo>
                  <a:pt x="0" y="0"/>
                </a:moveTo>
                <a:lnTo>
                  <a:pt x="3130550" y="1244600"/>
                </a:lnTo>
                <a:lnTo>
                  <a:pt x="3359150" y="1631950"/>
                </a:lnTo>
                <a:lnTo>
                  <a:pt x="184150" y="368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4"/>
          <p:cNvSpPr/>
          <p:nvPr/>
        </p:nvSpPr>
        <p:spPr>
          <a:xfrm>
            <a:off x="6168764" y="3840163"/>
            <a:ext cx="1387326" cy="673994"/>
          </a:xfrm>
          <a:custGeom>
            <a:avLst/>
            <a:gdLst>
              <a:gd name="connsiteX0" fmla="*/ 0 w 3378200"/>
              <a:gd name="connsiteY0" fmla="*/ 0 h 1574800"/>
              <a:gd name="connsiteX1" fmla="*/ 3378200 w 3378200"/>
              <a:gd name="connsiteY1" fmla="*/ 0 h 1574800"/>
              <a:gd name="connsiteX2" fmla="*/ 3378200 w 3378200"/>
              <a:gd name="connsiteY2" fmla="*/ 1574800 h 1574800"/>
              <a:gd name="connsiteX3" fmla="*/ 0 w 3378200"/>
              <a:gd name="connsiteY3" fmla="*/ 1574800 h 1574800"/>
              <a:gd name="connsiteX4" fmla="*/ 0 w 3378200"/>
              <a:gd name="connsiteY4" fmla="*/ 0 h 1574800"/>
              <a:gd name="connsiteX0-1" fmla="*/ 0 w 3378200"/>
              <a:gd name="connsiteY0-2" fmla="*/ 0 h 1574800"/>
              <a:gd name="connsiteX1-3" fmla="*/ 2209800 w 3378200"/>
              <a:gd name="connsiteY1-4" fmla="*/ 1301750 h 1574800"/>
              <a:gd name="connsiteX2-5" fmla="*/ 3378200 w 3378200"/>
              <a:gd name="connsiteY2-6" fmla="*/ 1574800 h 1574800"/>
              <a:gd name="connsiteX3-7" fmla="*/ 0 w 3378200"/>
              <a:gd name="connsiteY3-8" fmla="*/ 1574800 h 1574800"/>
              <a:gd name="connsiteX4-9" fmla="*/ 0 w 3378200"/>
              <a:gd name="connsiteY4-10" fmla="*/ 0 h 1574800"/>
              <a:gd name="connsiteX0-11" fmla="*/ 0 w 3378200"/>
              <a:gd name="connsiteY0-12" fmla="*/ 0 h 1574800"/>
              <a:gd name="connsiteX1-13" fmla="*/ 3130550 w 3378200"/>
              <a:gd name="connsiteY1-14" fmla="*/ 1225550 h 1574800"/>
              <a:gd name="connsiteX2-15" fmla="*/ 3378200 w 3378200"/>
              <a:gd name="connsiteY2-16" fmla="*/ 1574800 h 1574800"/>
              <a:gd name="connsiteX3-17" fmla="*/ 0 w 3378200"/>
              <a:gd name="connsiteY3-18" fmla="*/ 1574800 h 1574800"/>
              <a:gd name="connsiteX4-19" fmla="*/ 0 w 3378200"/>
              <a:gd name="connsiteY4-20" fmla="*/ 0 h 1574800"/>
              <a:gd name="connsiteX0-21" fmla="*/ 0 w 3359150"/>
              <a:gd name="connsiteY0-22" fmla="*/ 0 h 1612900"/>
              <a:gd name="connsiteX1-23" fmla="*/ 3130550 w 3359150"/>
              <a:gd name="connsiteY1-24" fmla="*/ 1225550 h 1612900"/>
              <a:gd name="connsiteX2-25" fmla="*/ 3359150 w 3359150"/>
              <a:gd name="connsiteY2-26" fmla="*/ 1612900 h 1612900"/>
              <a:gd name="connsiteX3-27" fmla="*/ 0 w 3359150"/>
              <a:gd name="connsiteY3-28" fmla="*/ 1574800 h 1612900"/>
              <a:gd name="connsiteX4-29" fmla="*/ 0 w 3359150"/>
              <a:gd name="connsiteY4-30" fmla="*/ 0 h 1612900"/>
              <a:gd name="connsiteX0-31" fmla="*/ 0 w 3359150"/>
              <a:gd name="connsiteY0-32" fmla="*/ 0 h 1612900"/>
              <a:gd name="connsiteX1-33" fmla="*/ 3130550 w 3359150"/>
              <a:gd name="connsiteY1-34" fmla="*/ 1225550 h 1612900"/>
              <a:gd name="connsiteX2-35" fmla="*/ 3359150 w 3359150"/>
              <a:gd name="connsiteY2-36" fmla="*/ 1612900 h 1612900"/>
              <a:gd name="connsiteX3-37" fmla="*/ 749300 w 3359150"/>
              <a:gd name="connsiteY3-38" fmla="*/ 781050 h 1612900"/>
              <a:gd name="connsiteX4-39" fmla="*/ 0 w 3359150"/>
              <a:gd name="connsiteY4-40" fmla="*/ 0 h 1612900"/>
              <a:gd name="connsiteX0-41" fmla="*/ 0 w 3359150"/>
              <a:gd name="connsiteY0-42" fmla="*/ 0 h 1612900"/>
              <a:gd name="connsiteX1-43" fmla="*/ 3130550 w 3359150"/>
              <a:gd name="connsiteY1-44" fmla="*/ 1225550 h 1612900"/>
              <a:gd name="connsiteX2-45" fmla="*/ 3359150 w 3359150"/>
              <a:gd name="connsiteY2-46" fmla="*/ 1612900 h 1612900"/>
              <a:gd name="connsiteX3-47" fmla="*/ 184150 w 3359150"/>
              <a:gd name="connsiteY3-48" fmla="*/ 349250 h 1612900"/>
              <a:gd name="connsiteX4-49" fmla="*/ 0 w 3359150"/>
              <a:gd name="connsiteY4-50" fmla="*/ 0 h 1612900"/>
              <a:gd name="connsiteX0-51" fmla="*/ 0 w 3359150"/>
              <a:gd name="connsiteY0-52" fmla="*/ 0 h 1631950"/>
              <a:gd name="connsiteX1-53" fmla="*/ 3130550 w 3359150"/>
              <a:gd name="connsiteY1-54" fmla="*/ 1244600 h 1631950"/>
              <a:gd name="connsiteX2-55" fmla="*/ 3359150 w 3359150"/>
              <a:gd name="connsiteY2-56" fmla="*/ 1631950 h 1631950"/>
              <a:gd name="connsiteX3-57" fmla="*/ 184150 w 3359150"/>
              <a:gd name="connsiteY3-58" fmla="*/ 368300 h 1631950"/>
              <a:gd name="connsiteX4-59" fmla="*/ 0 w 3359150"/>
              <a:gd name="connsiteY4-60" fmla="*/ 0 h 1631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150" h="1631950">
                <a:moveTo>
                  <a:pt x="0" y="0"/>
                </a:moveTo>
                <a:lnTo>
                  <a:pt x="3130550" y="1244600"/>
                </a:lnTo>
                <a:lnTo>
                  <a:pt x="3359150" y="1631950"/>
                </a:lnTo>
                <a:lnTo>
                  <a:pt x="184150" y="368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4"/>
          <p:cNvSpPr/>
          <p:nvPr/>
        </p:nvSpPr>
        <p:spPr>
          <a:xfrm>
            <a:off x="10744891" y="6377896"/>
            <a:ext cx="988322" cy="480148"/>
          </a:xfrm>
          <a:custGeom>
            <a:avLst/>
            <a:gdLst>
              <a:gd name="connsiteX0" fmla="*/ 0 w 3378200"/>
              <a:gd name="connsiteY0" fmla="*/ 0 h 1574800"/>
              <a:gd name="connsiteX1" fmla="*/ 3378200 w 3378200"/>
              <a:gd name="connsiteY1" fmla="*/ 0 h 1574800"/>
              <a:gd name="connsiteX2" fmla="*/ 3378200 w 3378200"/>
              <a:gd name="connsiteY2" fmla="*/ 1574800 h 1574800"/>
              <a:gd name="connsiteX3" fmla="*/ 0 w 3378200"/>
              <a:gd name="connsiteY3" fmla="*/ 1574800 h 1574800"/>
              <a:gd name="connsiteX4" fmla="*/ 0 w 3378200"/>
              <a:gd name="connsiteY4" fmla="*/ 0 h 1574800"/>
              <a:gd name="connsiteX0-1" fmla="*/ 0 w 3378200"/>
              <a:gd name="connsiteY0-2" fmla="*/ 0 h 1574800"/>
              <a:gd name="connsiteX1-3" fmla="*/ 2209800 w 3378200"/>
              <a:gd name="connsiteY1-4" fmla="*/ 1301750 h 1574800"/>
              <a:gd name="connsiteX2-5" fmla="*/ 3378200 w 3378200"/>
              <a:gd name="connsiteY2-6" fmla="*/ 1574800 h 1574800"/>
              <a:gd name="connsiteX3-7" fmla="*/ 0 w 3378200"/>
              <a:gd name="connsiteY3-8" fmla="*/ 1574800 h 1574800"/>
              <a:gd name="connsiteX4-9" fmla="*/ 0 w 3378200"/>
              <a:gd name="connsiteY4-10" fmla="*/ 0 h 1574800"/>
              <a:gd name="connsiteX0-11" fmla="*/ 0 w 3378200"/>
              <a:gd name="connsiteY0-12" fmla="*/ 0 h 1574800"/>
              <a:gd name="connsiteX1-13" fmla="*/ 3130550 w 3378200"/>
              <a:gd name="connsiteY1-14" fmla="*/ 1225550 h 1574800"/>
              <a:gd name="connsiteX2-15" fmla="*/ 3378200 w 3378200"/>
              <a:gd name="connsiteY2-16" fmla="*/ 1574800 h 1574800"/>
              <a:gd name="connsiteX3-17" fmla="*/ 0 w 3378200"/>
              <a:gd name="connsiteY3-18" fmla="*/ 1574800 h 1574800"/>
              <a:gd name="connsiteX4-19" fmla="*/ 0 w 3378200"/>
              <a:gd name="connsiteY4-20" fmla="*/ 0 h 1574800"/>
              <a:gd name="connsiteX0-21" fmla="*/ 0 w 3359150"/>
              <a:gd name="connsiteY0-22" fmla="*/ 0 h 1612900"/>
              <a:gd name="connsiteX1-23" fmla="*/ 3130550 w 3359150"/>
              <a:gd name="connsiteY1-24" fmla="*/ 1225550 h 1612900"/>
              <a:gd name="connsiteX2-25" fmla="*/ 3359150 w 3359150"/>
              <a:gd name="connsiteY2-26" fmla="*/ 1612900 h 1612900"/>
              <a:gd name="connsiteX3-27" fmla="*/ 0 w 3359150"/>
              <a:gd name="connsiteY3-28" fmla="*/ 1574800 h 1612900"/>
              <a:gd name="connsiteX4-29" fmla="*/ 0 w 3359150"/>
              <a:gd name="connsiteY4-30" fmla="*/ 0 h 1612900"/>
              <a:gd name="connsiteX0-31" fmla="*/ 0 w 3359150"/>
              <a:gd name="connsiteY0-32" fmla="*/ 0 h 1612900"/>
              <a:gd name="connsiteX1-33" fmla="*/ 3130550 w 3359150"/>
              <a:gd name="connsiteY1-34" fmla="*/ 1225550 h 1612900"/>
              <a:gd name="connsiteX2-35" fmla="*/ 3359150 w 3359150"/>
              <a:gd name="connsiteY2-36" fmla="*/ 1612900 h 1612900"/>
              <a:gd name="connsiteX3-37" fmla="*/ 749300 w 3359150"/>
              <a:gd name="connsiteY3-38" fmla="*/ 781050 h 1612900"/>
              <a:gd name="connsiteX4-39" fmla="*/ 0 w 3359150"/>
              <a:gd name="connsiteY4-40" fmla="*/ 0 h 1612900"/>
              <a:gd name="connsiteX0-41" fmla="*/ 0 w 3359150"/>
              <a:gd name="connsiteY0-42" fmla="*/ 0 h 1612900"/>
              <a:gd name="connsiteX1-43" fmla="*/ 3130550 w 3359150"/>
              <a:gd name="connsiteY1-44" fmla="*/ 1225550 h 1612900"/>
              <a:gd name="connsiteX2-45" fmla="*/ 3359150 w 3359150"/>
              <a:gd name="connsiteY2-46" fmla="*/ 1612900 h 1612900"/>
              <a:gd name="connsiteX3-47" fmla="*/ 184150 w 3359150"/>
              <a:gd name="connsiteY3-48" fmla="*/ 349250 h 1612900"/>
              <a:gd name="connsiteX4-49" fmla="*/ 0 w 3359150"/>
              <a:gd name="connsiteY4-50" fmla="*/ 0 h 1612900"/>
              <a:gd name="connsiteX0-51" fmla="*/ 0 w 3359150"/>
              <a:gd name="connsiteY0-52" fmla="*/ 0 h 1631950"/>
              <a:gd name="connsiteX1-53" fmla="*/ 3130550 w 3359150"/>
              <a:gd name="connsiteY1-54" fmla="*/ 1244600 h 1631950"/>
              <a:gd name="connsiteX2-55" fmla="*/ 3359150 w 3359150"/>
              <a:gd name="connsiteY2-56" fmla="*/ 1631950 h 1631950"/>
              <a:gd name="connsiteX3-57" fmla="*/ 184150 w 3359150"/>
              <a:gd name="connsiteY3-58" fmla="*/ 368300 h 1631950"/>
              <a:gd name="connsiteX4-59" fmla="*/ 0 w 3359150"/>
              <a:gd name="connsiteY4-60" fmla="*/ 0 h 1631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150" h="1631950">
                <a:moveTo>
                  <a:pt x="0" y="0"/>
                </a:moveTo>
                <a:lnTo>
                  <a:pt x="3130550" y="1244600"/>
                </a:lnTo>
                <a:lnTo>
                  <a:pt x="3359150" y="1631950"/>
                </a:lnTo>
                <a:lnTo>
                  <a:pt x="184150" y="368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0" y="1046460"/>
            <a:ext cx="11347450" cy="4490740"/>
          </a:xfrm>
          <a:prstGeom prst="line">
            <a:avLst/>
          </a:prstGeom>
          <a:ln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4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4"/>
          <p:cNvSpPr/>
          <p:nvPr/>
        </p:nvSpPr>
        <p:spPr>
          <a:xfrm>
            <a:off x="777931" y="1589996"/>
            <a:ext cx="988322" cy="480148"/>
          </a:xfrm>
          <a:custGeom>
            <a:avLst/>
            <a:gdLst>
              <a:gd name="connsiteX0" fmla="*/ 0 w 3378200"/>
              <a:gd name="connsiteY0" fmla="*/ 0 h 1574800"/>
              <a:gd name="connsiteX1" fmla="*/ 3378200 w 3378200"/>
              <a:gd name="connsiteY1" fmla="*/ 0 h 1574800"/>
              <a:gd name="connsiteX2" fmla="*/ 3378200 w 3378200"/>
              <a:gd name="connsiteY2" fmla="*/ 1574800 h 1574800"/>
              <a:gd name="connsiteX3" fmla="*/ 0 w 3378200"/>
              <a:gd name="connsiteY3" fmla="*/ 1574800 h 1574800"/>
              <a:gd name="connsiteX4" fmla="*/ 0 w 3378200"/>
              <a:gd name="connsiteY4" fmla="*/ 0 h 1574800"/>
              <a:gd name="connsiteX0-1" fmla="*/ 0 w 3378200"/>
              <a:gd name="connsiteY0-2" fmla="*/ 0 h 1574800"/>
              <a:gd name="connsiteX1-3" fmla="*/ 2209800 w 3378200"/>
              <a:gd name="connsiteY1-4" fmla="*/ 1301750 h 1574800"/>
              <a:gd name="connsiteX2-5" fmla="*/ 3378200 w 3378200"/>
              <a:gd name="connsiteY2-6" fmla="*/ 1574800 h 1574800"/>
              <a:gd name="connsiteX3-7" fmla="*/ 0 w 3378200"/>
              <a:gd name="connsiteY3-8" fmla="*/ 1574800 h 1574800"/>
              <a:gd name="connsiteX4-9" fmla="*/ 0 w 3378200"/>
              <a:gd name="connsiteY4-10" fmla="*/ 0 h 1574800"/>
              <a:gd name="connsiteX0-11" fmla="*/ 0 w 3378200"/>
              <a:gd name="connsiteY0-12" fmla="*/ 0 h 1574800"/>
              <a:gd name="connsiteX1-13" fmla="*/ 3130550 w 3378200"/>
              <a:gd name="connsiteY1-14" fmla="*/ 1225550 h 1574800"/>
              <a:gd name="connsiteX2-15" fmla="*/ 3378200 w 3378200"/>
              <a:gd name="connsiteY2-16" fmla="*/ 1574800 h 1574800"/>
              <a:gd name="connsiteX3-17" fmla="*/ 0 w 3378200"/>
              <a:gd name="connsiteY3-18" fmla="*/ 1574800 h 1574800"/>
              <a:gd name="connsiteX4-19" fmla="*/ 0 w 3378200"/>
              <a:gd name="connsiteY4-20" fmla="*/ 0 h 1574800"/>
              <a:gd name="connsiteX0-21" fmla="*/ 0 w 3359150"/>
              <a:gd name="connsiteY0-22" fmla="*/ 0 h 1612900"/>
              <a:gd name="connsiteX1-23" fmla="*/ 3130550 w 3359150"/>
              <a:gd name="connsiteY1-24" fmla="*/ 1225550 h 1612900"/>
              <a:gd name="connsiteX2-25" fmla="*/ 3359150 w 3359150"/>
              <a:gd name="connsiteY2-26" fmla="*/ 1612900 h 1612900"/>
              <a:gd name="connsiteX3-27" fmla="*/ 0 w 3359150"/>
              <a:gd name="connsiteY3-28" fmla="*/ 1574800 h 1612900"/>
              <a:gd name="connsiteX4-29" fmla="*/ 0 w 3359150"/>
              <a:gd name="connsiteY4-30" fmla="*/ 0 h 1612900"/>
              <a:gd name="connsiteX0-31" fmla="*/ 0 w 3359150"/>
              <a:gd name="connsiteY0-32" fmla="*/ 0 h 1612900"/>
              <a:gd name="connsiteX1-33" fmla="*/ 3130550 w 3359150"/>
              <a:gd name="connsiteY1-34" fmla="*/ 1225550 h 1612900"/>
              <a:gd name="connsiteX2-35" fmla="*/ 3359150 w 3359150"/>
              <a:gd name="connsiteY2-36" fmla="*/ 1612900 h 1612900"/>
              <a:gd name="connsiteX3-37" fmla="*/ 749300 w 3359150"/>
              <a:gd name="connsiteY3-38" fmla="*/ 781050 h 1612900"/>
              <a:gd name="connsiteX4-39" fmla="*/ 0 w 3359150"/>
              <a:gd name="connsiteY4-40" fmla="*/ 0 h 1612900"/>
              <a:gd name="connsiteX0-41" fmla="*/ 0 w 3359150"/>
              <a:gd name="connsiteY0-42" fmla="*/ 0 h 1612900"/>
              <a:gd name="connsiteX1-43" fmla="*/ 3130550 w 3359150"/>
              <a:gd name="connsiteY1-44" fmla="*/ 1225550 h 1612900"/>
              <a:gd name="connsiteX2-45" fmla="*/ 3359150 w 3359150"/>
              <a:gd name="connsiteY2-46" fmla="*/ 1612900 h 1612900"/>
              <a:gd name="connsiteX3-47" fmla="*/ 184150 w 3359150"/>
              <a:gd name="connsiteY3-48" fmla="*/ 349250 h 1612900"/>
              <a:gd name="connsiteX4-49" fmla="*/ 0 w 3359150"/>
              <a:gd name="connsiteY4-50" fmla="*/ 0 h 1612900"/>
              <a:gd name="connsiteX0-51" fmla="*/ 0 w 3359150"/>
              <a:gd name="connsiteY0-52" fmla="*/ 0 h 1631950"/>
              <a:gd name="connsiteX1-53" fmla="*/ 3130550 w 3359150"/>
              <a:gd name="connsiteY1-54" fmla="*/ 1244600 h 1631950"/>
              <a:gd name="connsiteX2-55" fmla="*/ 3359150 w 3359150"/>
              <a:gd name="connsiteY2-56" fmla="*/ 1631950 h 1631950"/>
              <a:gd name="connsiteX3-57" fmla="*/ 184150 w 3359150"/>
              <a:gd name="connsiteY3-58" fmla="*/ 368300 h 1631950"/>
              <a:gd name="connsiteX4-59" fmla="*/ 0 w 3359150"/>
              <a:gd name="connsiteY4-60" fmla="*/ 0 h 1631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9150" h="1631950">
                <a:moveTo>
                  <a:pt x="0" y="0"/>
                </a:moveTo>
                <a:lnTo>
                  <a:pt x="3130550" y="1244600"/>
                </a:lnTo>
                <a:lnTo>
                  <a:pt x="3359150" y="1631950"/>
                </a:lnTo>
                <a:lnTo>
                  <a:pt x="184150" y="368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7065" y="4227830"/>
            <a:ext cx="49936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在“一城四区”口袋公园、绿化带等地方建设五人制足球、三人制篮球、网球、羽毛球、乒乓球等全民健身设施50处，推动实现“转角就能健身”</a:t>
            </a:r>
            <a:r>
              <a:rPr lang="zh-CN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41935" y="2919095"/>
            <a:ext cx="4836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城市“金角银边”全民健身圈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建设项目（需资金0.7亿元）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21335" y="464185"/>
            <a:ext cx="2881630" cy="640715"/>
            <a:chOff x="821" y="731"/>
            <a:chExt cx="4538" cy="1009"/>
          </a:xfrm>
        </p:grpSpPr>
        <p:sp>
          <p:nvSpPr>
            <p:cNvPr id="38" name="矩形 37"/>
            <p:cNvSpPr/>
            <p:nvPr/>
          </p:nvSpPr>
          <p:spPr>
            <a:xfrm>
              <a:off x="2395" y="1312"/>
              <a:ext cx="2597" cy="313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4">
                    <a:alpha val="78000"/>
                    <a:lumMod val="88000"/>
                    <a:lumOff val="12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821" y="731"/>
              <a:ext cx="4538" cy="1009"/>
              <a:chOff x="821" y="731"/>
              <a:chExt cx="4698" cy="1009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2235" y="920"/>
                <a:ext cx="3284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bg2"/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体育领域</a:t>
                </a: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17BDA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0" name="椭圆 29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7BDA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/Users/Administrator/Desktop/未222标题-1.jpg未222标题-1"/>
            <p:cNvPicPr>
              <a:picLocks noChangeAspect="1"/>
            </p:cNvPicPr>
            <p:nvPr/>
          </p:nvPicPr>
          <p:blipFill>
            <a:blip r:embed="rId5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任意多边形 44"/>
          <p:cNvSpPr/>
          <p:nvPr/>
        </p:nvSpPr>
        <p:spPr>
          <a:xfrm>
            <a:off x="2623185" y="1463040"/>
            <a:ext cx="7498715" cy="637540"/>
          </a:xfrm>
          <a:custGeom>
            <a:avLst/>
            <a:gdLst>
              <a:gd name="connsiteX0" fmla="*/ 0 w 7143"/>
              <a:gd name="connsiteY0" fmla="*/ 0 h 1128"/>
              <a:gd name="connsiteX1" fmla="*/ 6973 w 7143"/>
              <a:gd name="connsiteY1" fmla="*/ 37 h 1128"/>
              <a:gd name="connsiteX2" fmla="*/ 6976 w 7143"/>
              <a:gd name="connsiteY2" fmla="*/ 869 h 1128"/>
              <a:gd name="connsiteX3" fmla="*/ 7143 w 7143"/>
              <a:gd name="connsiteY3" fmla="*/ 1128 h 1128"/>
              <a:gd name="connsiteX4" fmla="*/ 0 w 7143"/>
              <a:gd name="connsiteY4" fmla="*/ 1128 h 1128"/>
              <a:gd name="connsiteX5" fmla="*/ 0 w 7143"/>
              <a:gd name="connsiteY5" fmla="*/ 0 h 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3" h="1128">
                <a:moveTo>
                  <a:pt x="0" y="0"/>
                </a:moveTo>
                <a:lnTo>
                  <a:pt x="6973" y="37"/>
                </a:lnTo>
                <a:cubicBezTo>
                  <a:pt x="6986" y="437"/>
                  <a:pt x="6976" y="367"/>
                  <a:pt x="6976" y="869"/>
                </a:cubicBezTo>
                <a:lnTo>
                  <a:pt x="7143" y="1128"/>
                </a:lnTo>
                <a:lnTo>
                  <a:pt x="0" y="11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golian Baiti" panose="03000500000000000000" charset="0"/>
              <a:ea typeface="Mongolian Baiti" panose="03000500000000000000" charset="0"/>
              <a:sym typeface="Mongolian Baiti" panose="03000500000000000000" charset="0"/>
            </a:endParaRPr>
          </a:p>
        </p:txBody>
      </p:sp>
      <p:pic>
        <p:nvPicPr>
          <p:cNvPr id="8" name="图片 7" descr="C:\Users\Administrator\Desktop\VCG211376391561.jpgVCG211376391561"/>
          <p:cNvPicPr>
            <a:picLocks noChangeAspect="1"/>
          </p:cNvPicPr>
          <p:nvPr/>
        </p:nvPicPr>
        <p:blipFill>
          <a:blip r:embed="rId6">
            <a:alphaModFix amt="15000"/>
          </a:blip>
          <a:srcRect/>
          <a:stretch>
            <a:fillRect/>
          </a:stretch>
        </p:blipFill>
        <p:spPr>
          <a:xfrm>
            <a:off x="360045" y="304800"/>
            <a:ext cx="11472545" cy="622617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35025" y="2399030"/>
            <a:ext cx="566674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项目内容主要包括：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依托东昌湖景区打造体育旅游文化园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依托徒骇河和大运河样板段两岸建设文化体育廊道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依托聊城植物园打造全民健身娱乐公园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依托高新区月季公园打造青年体育时尚公园</a:t>
            </a:r>
          </a:p>
          <a:p>
            <a:pPr marL="342900" indent="-342900" algn="l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依托度假区望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岳</a:t>
            </a: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湖文化体育公园打造休闲垂钓、皮（赛）艇、龙舟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水上项目赛事基地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23185" y="1463040"/>
            <a:ext cx="7305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体育时尚活力之城建设项目（总投资约1.73亿元）</a:t>
            </a:r>
          </a:p>
        </p:txBody>
      </p:sp>
      <p:sp>
        <p:nvSpPr>
          <p:cNvPr id="10" name="矩形 9"/>
          <p:cNvSpPr/>
          <p:nvPr/>
        </p:nvSpPr>
        <p:spPr>
          <a:xfrm>
            <a:off x="847090" y="833120"/>
            <a:ext cx="2310130" cy="198755"/>
          </a:xfrm>
          <a:prstGeom prst="rect">
            <a:avLst/>
          </a:prstGeom>
          <a:gradFill>
            <a:gsLst>
              <a:gs pos="1000">
                <a:schemeClr val="accent1">
                  <a:lumMod val="5000"/>
                  <a:lumOff val="95000"/>
                  <a:alpha val="9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21335" y="464185"/>
            <a:ext cx="2983230" cy="640715"/>
            <a:chOff x="821" y="731"/>
            <a:chExt cx="4698" cy="1009"/>
          </a:xfrm>
        </p:grpSpPr>
        <p:sp>
          <p:nvSpPr>
            <p:cNvPr id="14" name="文本框 13"/>
            <p:cNvSpPr txBox="1"/>
            <p:nvPr/>
          </p:nvSpPr>
          <p:spPr>
            <a:xfrm>
              <a:off x="2235" y="920"/>
              <a:ext cx="3284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体育领域</a:t>
              </a:r>
              <a:endParaRPr lang="zh-CN" altLang="en-US" sz="2600">
                <a:solidFill>
                  <a:schemeClr val="tx1">
                    <a:lumMod val="75000"/>
                    <a:lumOff val="2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23" name="椭圆 22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" name="椭圆 1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3" name="椭圆 2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pic>
        <p:nvPicPr>
          <p:cNvPr id="9" name="图片 8" descr="跑步健身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0100" y="2797810"/>
            <a:ext cx="3733165" cy="3733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5080"/>
            <a:ext cx="12192000" cy="6939915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9" name="图片 38" descr="C:/Users/Administrator/Desktop/232.jpeg232"/>
          <p:cNvPicPr>
            <a:picLocks noChangeAspect="1"/>
          </p:cNvPicPr>
          <p:nvPr/>
        </p:nvPicPr>
        <p:blipFill>
          <a:blip r:embed="rId5"/>
          <a:srcRect l="6" r="6"/>
          <a:stretch>
            <a:fillRect/>
          </a:stretch>
        </p:blipFill>
        <p:spPr>
          <a:xfrm>
            <a:off x="0" y="1359535"/>
            <a:ext cx="7566660" cy="5045075"/>
          </a:xfrm>
          <a:custGeom>
            <a:avLst/>
            <a:gdLst>
              <a:gd name="connsiteX0" fmla="*/ 4340916 w 7372971"/>
              <a:gd name="connsiteY0" fmla="*/ 0 h 5302388"/>
              <a:gd name="connsiteX1" fmla="*/ 7372971 w 7372971"/>
              <a:gd name="connsiteY1" fmla="*/ 0 h 5302388"/>
              <a:gd name="connsiteX2" fmla="*/ 4340916 w 7372971"/>
              <a:gd name="connsiteY2" fmla="*/ 5283677 h 5302388"/>
              <a:gd name="connsiteX3" fmla="*/ 4340916 w 7372971"/>
              <a:gd name="connsiteY3" fmla="*/ 5302388 h 5302388"/>
              <a:gd name="connsiteX4" fmla="*/ 0 w 7372971"/>
              <a:gd name="connsiteY4" fmla="*/ 5302388 h 5302388"/>
              <a:gd name="connsiteX5" fmla="*/ 0 w 7372971"/>
              <a:gd name="connsiteY5" fmla="*/ 7 h 5302388"/>
              <a:gd name="connsiteX6" fmla="*/ 4340916 w 7372971"/>
              <a:gd name="connsiteY6" fmla="*/ 7 h 530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2971" h="5302388">
                <a:moveTo>
                  <a:pt x="4340916" y="0"/>
                </a:moveTo>
                <a:lnTo>
                  <a:pt x="7372971" y="0"/>
                </a:lnTo>
                <a:lnTo>
                  <a:pt x="4340916" y="5283677"/>
                </a:lnTo>
                <a:lnTo>
                  <a:pt x="4340916" y="5302388"/>
                </a:lnTo>
                <a:lnTo>
                  <a:pt x="0" y="5302388"/>
                </a:lnTo>
                <a:lnTo>
                  <a:pt x="0" y="7"/>
                </a:lnTo>
                <a:lnTo>
                  <a:pt x="4340916" y="7"/>
                </a:lnTo>
                <a:close/>
              </a:path>
            </a:pathLst>
          </a:custGeom>
        </p:spPr>
      </p:pic>
      <p:sp>
        <p:nvSpPr>
          <p:cNvPr id="49" name="任意多边形: 形状 48"/>
          <p:cNvSpPr/>
          <p:nvPr/>
        </p:nvSpPr>
        <p:spPr>
          <a:xfrm flipH="1" flipV="1">
            <a:off x="3064510" y="0"/>
            <a:ext cx="9127490" cy="6858000"/>
          </a:xfrm>
          <a:custGeom>
            <a:avLst/>
            <a:gdLst>
              <a:gd name="connsiteX0" fmla="*/ 4951872 w 8873469"/>
              <a:gd name="connsiteY0" fmla="*/ 6858000 h 6858000"/>
              <a:gd name="connsiteX1" fmla="*/ 0 w 8873469"/>
              <a:gd name="connsiteY1" fmla="*/ 6858000 h 6858000"/>
              <a:gd name="connsiteX2" fmla="*/ 0 w 8873469"/>
              <a:gd name="connsiteY2" fmla="*/ 9 h 6858000"/>
              <a:gd name="connsiteX3" fmla="*/ 4951872 w 8873469"/>
              <a:gd name="connsiteY3" fmla="*/ 9 h 6858000"/>
              <a:gd name="connsiteX4" fmla="*/ 4951872 w 8873469"/>
              <a:gd name="connsiteY4" fmla="*/ 0 h 6858000"/>
              <a:gd name="connsiteX5" fmla="*/ 8873469 w 8873469"/>
              <a:gd name="connsiteY5" fmla="*/ 0 h 6858000"/>
              <a:gd name="connsiteX6" fmla="*/ 4951872 w 8873469"/>
              <a:gd name="connsiteY6" fmla="*/ 68337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73469" h="6858000">
                <a:moveTo>
                  <a:pt x="4951872" y="6858000"/>
                </a:moveTo>
                <a:lnTo>
                  <a:pt x="0" y="6858000"/>
                </a:lnTo>
                <a:lnTo>
                  <a:pt x="0" y="9"/>
                </a:lnTo>
                <a:lnTo>
                  <a:pt x="4951872" y="9"/>
                </a:lnTo>
                <a:lnTo>
                  <a:pt x="4951872" y="0"/>
                </a:lnTo>
                <a:lnTo>
                  <a:pt x="8873469" y="0"/>
                </a:lnTo>
                <a:lnTo>
                  <a:pt x="4951872" y="6833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4871545" y="-29935"/>
            <a:ext cx="318036" cy="55186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5123169" y="5936708"/>
            <a:ext cx="574850" cy="9974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5123269" y="5320208"/>
            <a:ext cx="466166" cy="8089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239343" y="5860494"/>
            <a:ext cx="357481" cy="6203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flipH="1">
            <a:off x="7734499" y="-5122"/>
            <a:ext cx="318036" cy="551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平行四边形 39"/>
          <p:cNvSpPr/>
          <p:nvPr/>
        </p:nvSpPr>
        <p:spPr>
          <a:xfrm>
            <a:off x="3688715" y="2896235"/>
            <a:ext cx="2303145" cy="2378075"/>
          </a:xfrm>
          <a:prstGeom prst="parallelogram">
            <a:avLst>
              <a:gd name="adj" fmla="val 5865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92570" y="3340735"/>
            <a:ext cx="45624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spcAft>
                <a:spcPts val="1500"/>
              </a:spcAft>
            </a:pPr>
            <a:r>
              <a:rPr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依托徒骇河两岸建设全程马拉松、自行车赛道，并在两岸配建体育公园、健身广场和体育廊道等体育设施</a:t>
            </a:r>
            <a:r>
              <a:rPr lang="zh-CN" sz="2000" spc="4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90970" y="1805940"/>
            <a:ext cx="5400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  </a:t>
            </a: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标准马拉松（自行车）赛道建设项目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方正小标宋简体" panose="02000000000000000000" charset="-122"/>
              </a:rPr>
              <a:t>（预计投资4亿元）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" name="矩形 3"/>
            <p:cNvSpPr/>
            <p:nvPr/>
          </p:nvSpPr>
          <p:spPr>
            <a:xfrm>
              <a:off x="133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18000"/>
                  </a:schemeClr>
                </a:gs>
                <a:gs pos="100000">
                  <a:schemeClr val="accent4">
                    <a:alpha val="78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体育领域</a:t>
                </a:r>
                <a:endPara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23" name="椭圆 22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" name="椭圆 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" name="椭圆 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/Users/Administrator/Desktop/未标2222题-1.jpg未标2222题-1"/>
            <p:cNvPicPr>
              <a:picLocks noChangeAspect="1"/>
            </p:cNvPicPr>
            <p:nvPr/>
          </p:nvPicPr>
          <p:blipFill>
            <a:blip r:embed="rId6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11" name="矩形 10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怎么看</a:t>
                </a: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0" name="椭圆 19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21" name="椭圆 20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25" name="矩形 24"/>
          <p:cNvSpPr/>
          <p:nvPr/>
        </p:nvSpPr>
        <p:spPr>
          <a:xfrm>
            <a:off x="359410" y="4166235"/>
            <a:ext cx="7074535" cy="23660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41350" y="4131310"/>
            <a:ext cx="685863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sz="20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教育领域设备更新实施范围：</a:t>
            </a:r>
            <a:r>
              <a:rPr lang="zh-CN" sz="20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只涉及高校和职业院校，不涉及中小学</a:t>
            </a:r>
          </a:p>
          <a:p>
            <a:pPr indent="0" algn="l" fontAlgn="auto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sz="20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设备更新实施目标：</a:t>
            </a:r>
            <a:r>
              <a:rPr lang="zh-CN" sz="20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提升教科研水平</a:t>
            </a:r>
          </a:p>
          <a:p>
            <a:pPr indent="0" algn="l" fontAlgn="auto">
              <a:lnSpc>
                <a:spcPct val="150000"/>
              </a:lnSpc>
              <a:buFont typeface="Arial" panose="02080604020202020204" pitchFamily="34" charset="0"/>
              <a:buNone/>
            </a:pPr>
            <a:r>
              <a:rPr lang="zh-CN" sz="20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教育领域设备更新实施方向：</a:t>
            </a:r>
            <a:r>
              <a:rPr lang="zh-CN" sz="20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Normal" panose="00000500000000000000" charset="-122"/>
                <a:sym typeface="+mn-ea"/>
              </a:rPr>
              <a:t>围绕学科和专业建设目标更新设备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1330" y="1510030"/>
            <a:ext cx="345503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6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（一）明确政策要求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1350" y="2027555"/>
            <a:ext cx="6962140" cy="204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中央层面：</a:t>
            </a: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《推动大规模设备更新和消费品以旧换新行动方案》（国发〔2024〕7号）将实施“四大行动”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  <a:p>
            <a:pPr algn="l">
              <a:lnSpc>
                <a:spcPct val="150000"/>
              </a:lnSpc>
            </a:pPr>
            <a:r>
              <a:rPr lang="zh-CN" sz="2000" b="1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省级层面：</a:t>
            </a:r>
            <a:r>
              <a:rPr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《山东省推动大规模设备更新和消费品以旧换新实施方案》（鲁政发〔2024〕3号）将实施“六大工程”</a:t>
            </a:r>
            <a:r>
              <a:rPr lang="zh-CN" sz="2000" spc="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sz="2000" spc="4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spc="4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465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0675" y="1705610"/>
            <a:ext cx="3891915" cy="4826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>
            <a:alphaModFix amt="9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3541395" y="1767205"/>
            <a:ext cx="6702425" cy="612775"/>
          </a:xfrm>
          <a:prstGeom prst="rect">
            <a:avLst/>
          </a:prstGeom>
          <a:solidFill>
            <a:schemeClr val="bg2">
              <a:lumMod val="95000"/>
              <a:alpha val="67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476750" y="1085850"/>
            <a:ext cx="38608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  </a:t>
            </a:r>
            <a:r>
              <a:rPr lang="zh-CN" altLang="en-US" sz="2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（二）认识政策意义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521335" y="464185"/>
            <a:ext cx="3181985" cy="640715"/>
            <a:chOff x="821" y="731"/>
            <a:chExt cx="5011" cy="1009"/>
          </a:xfrm>
        </p:grpSpPr>
        <p:grpSp>
          <p:nvGrpSpPr>
            <p:cNvPr id="22" name="组合 21"/>
            <p:cNvGrpSpPr/>
            <p:nvPr/>
          </p:nvGrpSpPr>
          <p:grpSpPr>
            <a:xfrm>
              <a:off x="821" y="731"/>
              <a:ext cx="5011" cy="1009"/>
              <a:chOff x="821" y="731"/>
              <a:chExt cx="5011" cy="1009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2235" y="920"/>
                <a:ext cx="359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600">
                    <a:solidFill>
                      <a:schemeClr val="bg1"/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怎么看</a:t>
                </a: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26" name="椭圆 25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27" name="椭圆 26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28" name="椭圆 27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sp>
          <p:nvSpPr>
            <p:cNvPr id="38" name="矩形 37"/>
            <p:cNvSpPr/>
            <p:nvPr/>
          </p:nvSpPr>
          <p:spPr>
            <a:xfrm>
              <a:off x="2335" y="1312"/>
              <a:ext cx="2597" cy="313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  <a:lumMod val="0"/>
                    <a:lumOff val="100000"/>
                  </a:schemeClr>
                </a:gs>
                <a:gs pos="100000">
                  <a:schemeClr val="accent4">
                    <a:alpha val="78000"/>
                    <a:lumMod val="88000"/>
                    <a:lumOff val="12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燕尾形 16"/>
          <p:cNvSpPr/>
          <p:nvPr>
            <p:custDataLst>
              <p:tags r:id="rId2"/>
            </p:custDataLst>
          </p:nvPr>
        </p:nvSpPr>
        <p:spPr>
          <a:xfrm rot="5400000">
            <a:off x="1727200" y="1724025"/>
            <a:ext cx="975360" cy="89344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2835128" y="2122814"/>
            <a:ext cx="606686" cy="0"/>
          </a:xfrm>
          <a:prstGeom prst="line">
            <a:avLst/>
          </a:prstGeom>
          <a:ln w="15875">
            <a:solidFill>
              <a:srgbClr val="7578B7"/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sp>
        <p:nvSpPr>
          <p:cNvPr id="30" name="燕尾形 29"/>
          <p:cNvSpPr/>
          <p:nvPr>
            <p:custDataLst>
              <p:tags r:id="rId4"/>
            </p:custDataLst>
          </p:nvPr>
        </p:nvSpPr>
        <p:spPr>
          <a:xfrm rot="5400000">
            <a:off x="1727835" y="2818765"/>
            <a:ext cx="975360" cy="893445"/>
          </a:xfrm>
          <a:prstGeom prst="chevron">
            <a:avLst/>
          </a:prstGeom>
          <a:solidFill>
            <a:srgbClr val="3B3E4D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3541395" y="2646045"/>
            <a:ext cx="6702425" cy="1120775"/>
          </a:xfrm>
          <a:prstGeom prst="rect">
            <a:avLst/>
          </a:prstGeom>
          <a:solidFill>
            <a:schemeClr val="tx2">
              <a:lumMod val="10000"/>
              <a:lumOff val="90000"/>
              <a:alpha val="70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/>
          <p:cNvCxnSpPr/>
          <p:nvPr>
            <p:custDataLst>
              <p:tags r:id="rId6"/>
            </p:custDataLst>
          </p:nvPr>
        </p:nvCxnSpPr>
        <p:spPr>
          <a:xfrm>
            <a:off x="2835128" y="3235122"/>
            <a:ext cx="606686" cy="0"/>
          </a:xfrm>
          <a:prstGeom prst="line">
            <a:avLst/>
          </a:prstGeom>
          <a:ln w="15875">
            <a:solidFill>
              <a:srgbClr val="3B3E4D">
                <a:lumMod val="40000"/>
                <a:lumOff val="60000"/>
              </a:srgbClr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sp>
        <p:nvSpPr>
          <p:cNvPr id="37" name="燕尾形 36"/>
          <p:cNvSpPr/>
          <p:nvPr>
            <p:custDataLst>
              <p:tags r:id="rId7"/>
            </p:custDataLst>
          </p:nvPr>
        </p:nvSpPr>
        <p:spPr>
          <a:xfrm rot="5400000">
            <a:off x="1717675" y="4083050"/>
            <a:ext cx="975360" cy="89344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8"/>
            </p:custDataLst>
          </p:nvPr>
        </p:nvSpPr>
        <p:spPr>
          <a:xfrm>
            <a:off x="3540760" y="4060825"/>
            <a:ext cx="6703060" cy="1051560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/>
          <p:cNvCxnSpPr/>
          <p:nvPr>
            <p:custDataLst>
              <p:tags r:id="rId9"/>
            </p:custDataLst>
          </p:nvPr>
        </p:nvCxnSpPr>
        <p:spPr>
          <a:xfrm>
            <a:off x="2834618" y="4560791"/>
            <a:ext cx="606686" cy="0"/>
          </a:xfrm>
          <a:prstGeom prst="line">
            <a:avLst/>
          </a:prstGeom>
          <a:ln w="15875">
            <a:solidFill>
              <a:srgbClr val="7578B7"/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sp>
        <p:nvSpPr>
          <p:cNvPr id="44" name="燕尾形 43"/>
          <p:cNvSpPr/>
          <p:nvPr>
            <p:custDataLst>
              <p:tags r:id="rId10"/>
            </p:custDataLst>
          </p:nvPr>
        </p:nvSpPr>
        <p:spPr>
          <a:xfrm rot="5400000">
            <a:off x="1737995" y="5521325"/>
            <a:ext cx="975360" cy="893445"/>
          </a:xfrm>
          <a:prstGeom prst="chevron">
            <a:avLst/>
          </a:prstGeom>
          <a:solidFill>
            <a:srgbClr val="3B3E4D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>
            <p:custDataLst>
              <p:tags r:id="rId11"/>
            </p:custDataLst>
          </p:nvPr>
        </p:nvSpPr>
        <p:spPr>
          <a:xfrm>
            <a:off x="3540760" y="5410200"/>
            <a:ext cx="6703695" cy="1175385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>
            <p:custDataLst>
              <p:tags r:id="rId12"/>
            </p:custDataLst>
          </p:nvPr>
        </p:nvCxnSpPr>
        <p:spPr>
          <a:xfrm>
            <a:off x="2834618" y="6069339"/>
            <a:ext cx="606686" cy="0"/>
          </a:xfrm>
          <a:prstGeom prst="line">
            <a:avLst/>
          </a:prstGeom>
          <a:ln w="15875">
            <a:solidFill>
              <a:srgbClr val="3B3E4D">
                <a:lumMod val="40000"/>
                <a:lumOff val="60000"/>
              </a:srgbClr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sp>
        <p:nvSpPr>
          <p:cNvPr id="8" name="矩形 7"/>
          <p:cNvSpPr/>
          <p:nvPr/>
        </p:nvSpPr>
        <p:spPr>
          <a:xfrm>
            <a:off x="3752850" y="1781175"/>
            <a:ext cx="588962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党的二十大报告提出，要实施科教兴国战略。</a:t>
            </a:r>
          </a:p>
        </p:txBody>
      </p:sp>
      <p:sp>
        <p:nvSpPr>
          <p:cNvPr id="52" name="矩形 51"/>
          <p:cNvSpPr/>
          <p:nvPr/>
        </p:nvSpPr>
        <p:spPr>
          <a:xfrm>
            <a:off x="3752850" y="2686685"/>
            <a:ext cx="635571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去年，习近平总书记发出了加快教育强国建设的动员令，要求“跳出教育看教育”。</a:t>
            </a:r>
          </a:p>
        </p:txBody>
      </p:sp>
      <p:sp>
        <p:nvSpPr>
          <p:cNvPr id="73" name="矩形 72"/>
          <p:cNvSpPr/>
          <p:nvPr/>
        </p:nvSpPr>
        <p:spPr>
          <a:xfrm>
            <a:off x="3752850" y="4042410"/>
            <a:ext cx="635508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去年9月，丁薛祥总理提出教育具有“战略属性”，是科技创新、产业变革的基础性、战略性支撑。</a:t>
            </a:r>
          </a:p>
        </p:txBody>
      </p:sp>
      <p:sp>
        <p:nvSpPr>
          <p:cNvPr id="74" name="矩形 73"/>
          <p:cNvSpPr/>
          <p:nvPr/>
        </p:nvSpPr>
        <p:spPr>
          <a:xfrm>
            <a:off x="3752215" y="5480685"/>
            <a:ext cx="64916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今年，新质生产力首次写入政府工作报告。培育和发展新质生产力，创新是核心要素，基础和先导靠教育。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/Users/Administrator/Desktop/未3223题-1.jpg未3223题-1"/>
            <p:cNvPicPr>
              <a:picLocks noChangeAspect="1"/>
            </p:cNvPicPr>
            <p:nvPr/>
          </p:nvPicPr>
          <p:blipFill>
            <a:blip r:embed="rId5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635" y="2070735"/>
            <a:ext cx="11831955" cy="3978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1180158" y="6496603"/>
            <a:ext cx="513245" cy="243332"/>
            <a:chOff x="10836923" y="399605"/>
            <a:chExt cx="513245" cy="243332"/>
          </a:xfrm>
        </p:grpSpPr>
        <p:sp>
          <p:nvSpPr>
            <p:cNvPr id="25" name="箭头: V 形 24"/>
            <p:cNvSpPr/>
            <p:nvPr/>
          </p:nvSpPr>
          <p:spPr>
            <a:xfrm>
              <a:off x="11199197" y="399605"/>
              <a:ext cx="150971" cy="243332"/>
            </a:xfrm>
            <a:prstGeom prst="chevron">
              <a:avLst>
                <a:gd name="adj" fmla="val 7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极简圆体" panose="02000503000000000000" charset="-122"/>
                <a:ea typeface="极简圆体" panose="02000503000000000000" charset="-122"/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>
              <a:off x="11020516" y="399605"/>
              <a:ext cx="150971" cy="243332"/>
            </a:xfrm>
            <a:prstGeom prst="chevron">
              <a:avLst>
                <a:gd name="adj" fmla="val 7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极简圆体" panose="02000503000000000000" charset="-122"/>
                <a:ea typeface="极简圆体" panose="02000503000000000000" charset="-122"/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>
              <a:off x="10836923" y="399605"/>
              <a:ext cx="150971" cy="243332"/>
            </a:xfrm>
            <a:prstGeom prst="chevron">
              <a:avLst>
                <a:gd name="adj" fmla="val 7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极简圆体" panose="02000503000000000000" charset="-122"/>
                <a:ea typeface="极简圆体" panose="0200050300000000000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5240" y="1433195"/>
            <a:ext cx="5022850" cy="4616450"/>
            <a:chOff x="1" y="940"/>
            <a:chExt cx="8283" cy="7803"/>
          </a:xfrm>
        </p:grpSpPr>
        <p:sp>
          <p:nvSpPr>
            <p:cNvPr id="10" name="等腰三角形 9"/>
            <p:cNvSpPr/>
            <p:nvPr/>
          </p:nvSpPr>
          <p:spPr>
            <a:xfrm>
              <a:off x="6878" y="940"/>
              <a:ext cx="1406" cy="1077"/>
            </a:xfrm>
            <a:prstGeom prst="triangle">
              <a:avLst>
                <a:gd name="adj" fmla="val 23935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 flipV="1">
              <a:off x="1" y="941"/>
              <a:ext cx="7244" cy="7802"/>
              <a:chOff x="0" y="829402"/>
              <a:chExt cx="5373814" cy="4878223"/>
            </a:xfrm>
            <a:solidFill>
              <a:srgbClr val="2284A2"/>
            </a:solidFill>
            <a:effectLst>
              <a:outerShdw blurRad="190500" dist="38100" dir="2700000" sx="101000" sy="101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9" name="矩形 8"/>
              <p:cNvSpPr/>
              <p:nvPr/>
            </p:nvSpPr>
            <p:spPr>
              <a:xfrm flipV="1">
                <a:off x="0" y="829402"/>
                <a:ext cx="3951880" cy="487822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直角三角形 18"/>
              <p:cNvSpPr/>
              <p:nvPr/>
            </p:nvSpPr>
            <p:spPr>
              <a:xfrm>
                <a:off x="3951880" y="829402"/>
                <a:ext cx="1421934" cy="4878223"/>
              </a:xfrm>
              <a:prstGeom prst="rt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5404485" y="2354580"/>
            <a:ext cx="60966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是地区发展的引领力量和动力之源，职业教育是最直接最现实的生产力，将真金白银投入到高校和职业院校（含技工院校），切实提升教学科研水平，可以说是满足发展新质生产力、实现中国式现代化对人才需求的关键一招、破题之举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13" name="矩形 12"/>
            <p:cNvSpPr/>
            <p:nvPr/>
          </p:nvSpPr>
          <p:spPr>
            <a:xfrm>
              <a:off x="139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怎么看</a:t>
                </a: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31" name="椭圆 3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33" name="椭圆 3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8" name="图片 7" descr="01144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10" y="2359660"/>
            <a:ext cx="4574540" cy="3409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 amt="1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图片1.png图片1"/>
          <p:cNvPicPr>
            <a:picLocks noChangeAspect="1"/>
          </p:cNvPicPr>
          <p:nvPr/>
        </p:nvPicPr>
        <p:blipFill>
          <a:blip r:embed="rId5"/>
          <a:srcRect l="12" r="12"/>
          <a:stretch>
            <a:fillRect/>
          </a:stretch>
        </p:blipFill>
        <p:spPr>
          <a:xfrm>
            <a:off x="-317" y="4094798"/>
            <a:ext cx="12187555" cy="274955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5227955" y="2360930"/>
            <a:ext cx="1701165" cy="2540"/>
          </a:xfrm>
          <a:prstGeom prst="line">
            <a:avLst/>
          </a:prstGeom>
          <a:ln w="1270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204460" y="1810385"/>
            <a:ext cx="17830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怎么办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45590" y="2878455"/>
            <a:ext cx="8717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4200">
                <a:solidFill>
                  <a:schemeClr val="accent1">
                    <a:lumMod val="75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方正小标宋简体" panose="02000000000000000000" charset="-122"/>
              </a:rPr>
              <a:t>把政策“落实”，切实抓住政策机遇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927975" y="24593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6216850" y="22847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7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21335" y="464185"/>
            <a:ext cx="834390" cy="640715"/>
            <a:chOff x="1475874" y="1026696"/>
            <a:chExt cx="834189" cy="640912"/>
          </a:xfrm>
        </p:grpSpPr>
        <p:grpSp>
          <p:nvGrpSpPr>
            <p:cNvPr id="22" name="组合 21"/>
            <p:cNvGrpSpPr/>
            <p:nvPr/>
          </p:nvGrpSpPr>
          <p:grpSpPr>
            <a:xfrm>
              <a:off x="1732548" y="1026696"/>
              <a:ext cx="577515" cy="577515"/>
              <a:chOff x="2743200" y="1752600"/>
              <a:chExt cx="3352800" cy="33528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743200" y="1752600"/>
                <a:ext cx="3352800" cy="33528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2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073651" y="2083051"/>
                <a:ext cx="2691899" cy="26918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25" name="椭圆 24"/>
            <p:cNvSpPr/>
            <p:nvPr/>
          </p:nvSpPr>
          <p:spPr>
            <a:xfrm>
              <a:off x="1475874" y="1395664"/>
              <a:ext cx="271944" cy="27194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 bwMode="auto">
          <a:xfrm>
            <a:off x="5848350" y="1959610"/>
            <a:ext cx="5760085" cy="11988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以专业优化调整促进设备更新，带动产业结构转型升级</a:t>
            </a:r>
          </a:p>
        </p:txBody>
      </p:sp>
      <p:sp>
        <p:nvSpPr>
          <p:cNvPr id="30" name="矩形 29"/>
          <p:cNvSpPr/>
          <p:nvPr/>
        </p:nvSpPr>
        <p:spPr bwMode="auto">
          <a:xfrm>
            <a:off x="5847715" y="3243580"/>
            <a:ext cx="5761355" cy="28613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0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面向聊城传统装备制造业技改升级，系统化推进机电一体化、机械制造及自动化、会计等传统专业升级，增设工业互联网应用、工业机器人技术等11个新专业。</a:t>
            </a:r>
          </a:p>
          <a:p>
            <a:pPr lvl="0" indent="0" algn="l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sz="2000" spc="12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小标宋简体" panose="02000000000000000000" charset="-122"/>
              <a:sym typeface="+mn-ea"/>
            </a:endParaRPr>
          </a:p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0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面向国家养老战略，优化重组专业群。</a:t>
            </a:r>
          </a:p>
        </p:txBody>
      </p:sp>
      <p:pic>
        <p:nvPicPr>
          <p:cNvPr id="32" name="图片 31" descr="cc3u-hezpzwt42097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10" y="1624965"/>
            <a:ext cx="5292725" cy="477075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39" name="矩形 38"/>
            <p:cNvSpPr/>
            <p:nvPr/>
          </p:nvSpPr>
          <p:spPr>
            <a:xfrm>
              <a:off x="135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44" name="椭圆 43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45" name="椭圆 44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46" name="椭圆 45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47" name="文本框 46"/>
          <p:cNvSpPr txBox="1"/>
          <p:nvPr/>
        </p:nvSpPr>
        <p:spPr>
          <a:xfrm>
            <a:off x="5676265" y="1393825"/>
            <a:ext cx="5758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（一）标准引领，分类施策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521575" y="22688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20561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5323" y="21437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14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675640" y="1319530"/>
            <a:ext cx="997521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以高水平专业群和高水平学校建设释放设备更新潜力</a:t>
            </a:r>
          </a:p>
        </p:txBody>
      </p:sp>
      <p:sp>
        <p:nvSpPr>
          <p:cNvPr id="45" name="矩形: 圆角 44"/>
          <p:cNvSpPr/>
          <p:nvPr>
            <p:custDataLst>
              <p:tags r:id="rId2"/>
            </p:custDataLst>
          </p:nvPr>
        </p:nvSpPr>
        <p:spPr>
          <a:xfrm>
            <a:off x="683895" y="2319020"/>
            <a:ext cx="10800080" cy="1425575"/>
          </a:xfrm>
          <a:prstGeom prst="roundRect">
            <a:avLst>
              <a:gd name="adj" fmla="val 5124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20000"/>
                </a:schemeClr>
              </a:gs>
            </a:gsLst>
            <a:lin ang="0" scaled="0"/>
          </a:gradFill>
          <a:ln w="9525">
            <a:gradFill flip="none" rotWithShape="1">
              <a:gsLst>
                <a:gs pos="0">
                  <a:schemeClr val="accent1">
                    <a:lumMod val="23000"/>
                    <a:lumOff val="77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911860" y="2132330"/>
            <a:ext cx="2535555" cy="1757680"/>
          </a:xfrm>
          <a:prstGeom prst="rect">
            <a:avLst/>
          </a:prstGeom>
          <a:noFill/>
        </p:spPr>
        <p:txBody>
          <a:bodyPr wrap="square" lIns="0" tIns="36195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2个省级高职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高水平专业群</a:t>
            </a: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>
          <a:xfrm>
            <a:off x="4025900" y="2208530"/>
            <a:ext cx="7312660" cy="1491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聊城职业技术学院的老年健康服务专业群和智能制造专业群</a:t>
            </a:r>
          </a:p>
        </p:txBody>
      </p:sp>
      <p:sp>
        <p:nvSpPr>
          <p:cNvPr id="49" name="矩形: 圆角 48"/>
          <p:cNvSpPr/>
          <p:nvPr>
            <p:custDataLst>
              <p:tags r:id="rId5"/>
            </p:custDataLst>
          </p:nvPr>
        </p:nvSpPr>
        <p:spPr>
          <a:xfrm>
            <a:off x="684530" y="4170680"/>
            <a:ext cx="10799445" cy="2261870"/>
          </a:xfrm>
          <a:prstGeom prst="roundRect">
            <a:avLst>
              <a:gd name="adj" fmla="val 5124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20000"/>
                </a:schemeClr>
              </a:gs>
            </a:gsLst>
            <a:lin ang="0" scaled="0"/>
          </a:gradFill>
          <a:ln w="9525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0800000" scaled="1"/>
              <a:tileRect/>
            </a:gra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46" name="直接连接符 45"/>
          <p:cNvCxnSpPr/>
          <p:nvPr>
            <p:custDataLst>
              <p:tags r:id="rId6"/>
            </p:custDataLst>
          </p:nvPr>
        </p:nvCxnSpPr>
        <p:spPr>
          <a:xfrm>
            <a:off x="3600450" y="2486660"/>
            <a:ext cx="0" cy="110934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3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>
            <p:custDataLst>
              <p:tags r:id="rId7"/>
            </p:custDataLst>
          </p:nvPr>
        </p:nvSpPr>
        <p:spPr>
          <a:xfrm>
            <a:off x="4025900" y="4188460"/>
            <a:ext cx="7134860" cy="20535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聊城高级工程职业学校（聊城市技师学院）、聊城幼儿师范学校、聊城高级财经职业学校、东昌府区中等职业教育学校、高唐县职业教育中心学校、茌平区职业教育中心学校、冠县职业教育中心学校</a:t>
            </a:r>
          </a:p>
        </p:txBody>
      </p:sp>
      <p:cxnSp>
        <p:nvCxnSpPr>
          <p:cNvPr id="32" name="直接连接符 31"/>
          <p:cNvCxnSpPr/>
          <p:nvPr>
            <p:custDataLst>
              <p:tags r:id="rId8"/>
            </p:custDataLst>
          </p:nvPr>
        </p:nvCxnSpPr>
        <p:spPr>
          <a:xfrm>
            <a:off x="3600450" y="4724400"/>
            <a:ext cx="0" cy="1109345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3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>
            <p:custDataLst>
              <p:tags r:id="rId9"/>
            </p:custDataLst>
          </p:nvPr>
        </p:nvSpPr>
        <p:spPr>
          <a:xfrm>
            <a:off x="1035685" y="4201795"/>
            <a:ext cx="2288540" cy="2052956"/>
          </a:xfrm>
          <a:prstGeom prst="rect">
            <a:avLst/>
          </a:prstGeom>
          <a:noFill/>
        </p:spPr>
        <p:txBody>
          <a:bodyPr wrap="square" lIns="0" tIns="36195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7所省级高水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平中职学校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7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270" y="-8890"/>
            <a:ext cx="12193270" cy="6899910"/>
            <a:chOff x="-2" y="-13"/>
            <a:chExt cx="19202" cy="10866"/>
          </a:xfrm>
        </p:grpSpPr>
        <p:sp>
          <p:nvSpPr>
            <p:cNvPr id="12" name="矩形 11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 descr="C:\Users\Administrator\Desktop\图片4.png图片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7699375" y="2091055"/>
            <a:ext cx="2310130" cy="198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4">
                  <a:alpha val="78000"/>
                </a:schemeClr>
              </a:gs>
            </a:gsLst>
            <a:lin ang="10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21335" y="464185"/>
            <a:ext cx="8959215" cy="640715"/>
            <a:chOff x="821" y="731"/>
            <a:chExt cx="14109" cy="1009"/>
          </a:xfrm>
        </p:grpSpPr>
        <p:sp>
          <p:nvSpPr>
            <p:cNvPr id="15" name="文本框 14"/>
            <p:cNvSpPr txBox="1"/>
            <p:nvPr/>
          </p:nvSpPr>
          <p:spPr>
            <a:xfrm>
              <a:off x="2235" y="920"/>
              <a:ext cx="12695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一、</a:t>
              </a:r>
              <a:r>
                <a:rPr lang="en-US" altLang="zh-CN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 </a:t>
              </a:r>
              <a:r>
                <a:rPr lang="zh-CN" altLang="en-US" sz="2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  <a:sym typeface="+mn-ea"/>
                </a:rPr>
                <a:t>群众所需——“群众需要什么样的教育”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1" y="731"/>
              <a:ext cx="1314" cy="1009"/>
              <a:chOff x="1475874" y="1026696"/>
              <a:chExt cx="834189" cy="64091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32548" y="1026696"/>
                <a:ext cx="577515" cy="577515"/>
                <a:chOff x="2743200" y="1752600"/>
                <a:chExt cx="3352800" cy="3352800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743200" y="1752600"/>
                  <a:ext cx="3352800" cy="33528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" panose="02020400000000000000" pitchFamily="18" charset="-122"/>
                    <a:ea typeface="思源宋体 CN" panose="02020400000000000000" pitchFamily="18" charset="-122"/>
                    <a:cs typeface="+mn-cs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073651" y="2083051"/>
                  <a:ext cx="2691899" cy="2691899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475874" y="1395664"/>
                <a:ext cx="271944" cy="271944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988250" y="1916430"/>
            <a:ext cx="5022626" cy="3820160"/>
            <a:chOff x="6844" y="3064"/>
            <a:chExt cx="9381" cy="6016"/>
          </a:xfrm>
        </p:grpSpPr>
        <p:sp>
          <p:nvSpPr>
            <p:cNvPr id="33" name="文本框 32"/>
            <p:cNvSpPr txBox="1"/>
            <p:nvPr/>
          </p:nvSpPr>
          <p:spPr>
            <a:xfrm>
              <a:off x="6844" y="3064"/>
              <a:ext cx="841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2">
                      <a:lumMod val="50000"/>
                    </a:schemeClr>
                  </a:solidFill>
                  <a:latin typeface="方正小标宋简体" panose="02000000000000000000" charset="-122"/>
                  <a:ea typeface="方正小标宋简体" panose="02000000000000000000" charset="-122"/>
                  <a:sym typeface="+mn-ea"/>
                </a:rPr>
                <a:t>（三）在高中阶段教育方面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181" y="4110"/>
              <a:ext cx="8586" cy="106"/>
              <a:chOff x="6417265" y="1659242"/>
              <a:chExt cx="5451835" cy="6727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6794714" y="1659332"/>
                <a:ext cx="5074386" cy="67180"/>
              </a:xfrm>
              <a:prstGeom prst="line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6417265" y="1659242"/>
                <a:ext cx="1457960" cy="0"/>
              </a:xfrm>
              <a:prstGeom prst="line">
                <a:avLst/>
              </a:prstGeom>
              <a:ln w="508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36"/>
            <p:cNvSpPr/>
            <p:nvPr/>
          </p:nvSpPr>
          <p:spPr>
            <a:xfrm>
              <a:off x="7097" y="4574"/>
              <a:ext cx="9128" cy="4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  <a:buFont typeface="Arial" panose="02080604020202020204" pitchFamily="34" charset="0"/>
                <a:buNone/>
              </a:pPr>
              <a:r>
                <a:rPr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高中教育是基础教育的顶端，是国民教育体系的重要环节，是学生从未成年走向成年、个性形成、自主发展的关键时期，肩负着为各类人才成长奠基、培养高素质技术技能型人才的使命，关系着家庭的希望、国家的未来</a:t>
              </a:r>
              <a:r>
                <a:rPr lang="zh-CN" sz="20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MiSans Normal" panose="00000500000000000000" charset="-122"/>
                  <a:sym typeface="+mn-ea"/>
                </a:rPr>
                <a:t>！</a:t>
              </a:r>
            </a:p>
          </p:txBody>
        </p:sp>
      </p:grpSp>
      <p:pic>
        <p:nvPicPr>
          <p:cNvPr id="2" name="图片 1" descr="C:\Users\Administrator\Desktop\ee206b03bb41a0d34993290a9482530a_看图王.pngee206b03bb41a0d34993290a9482530a_看图王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5323" y="2004060"/>
            <a:ext cx="4976495" cy="37325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270" y="-8255"/>
            <a:ext cx="12193270" cy="6899910"/>
            <a:chOff x="-2" y="-13"/>
            <a:chExt cx="19202" cy="10866"/>
          </a:xfrm>
        </p:grpSpPr>
        <p:sp>
          <p:nvSpPr>
            <p:cNvPr id="9" name="矩形 8"/>
            <p:cNvSpPr/>
            <p:nvPr/>
          </p:nvSpPr>
          <p:spPr>
            <a:xfrm>
              <a:off x="-2" y="-13"/>
              <a:ext cx="19202" cy="10866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/Users/Administrator/Desktop/未3223题-1.jpg未3223题-1"/>
            <p:cNvPicPr>
              <a:picLocks noChangeAspect="1"/>
            </p:cNvPicPr>
            <p:nvPr/>
          </p:nvPicPr>
          <p:blipFill>
            <a:blip r:embed="rId7"/>
            <a:srcRect t="39021" b="39021"/>
            <a:stretch>
              <a:fillRect/>
            </a:stretch>
          </p:blipFill>
          <p:spPr>
            <a:xfrm>
              <a:off x="1" y="0"/>
              <a:ext cx="19195" cy="23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66" y="515"/>
              <a:ext cx="18068" cy="9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675640" y="1443990"/>
            <a:ext cx="9975215" cy="6451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indent="0" algn="l" fontAlgn="auto">
              <a:lnSpc>
                <a:spcPct val="150000"/>
              </a:lnSpc>
              <a:buNone/>
            </a:pPr>
            <a:r>
              <a:rPr lang="zh-CN" sz="2400" b="1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围绕教育数字化战略行动，加强数字化领域设备更新</a:t>
            </a:r>
          </a:p>
        </p:txBody>
      </p:sp>
      <p:pic>
        <p:nvPicPr>
          <p:cNvPr id="31" name="图片 30" descr="年终工作汇报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090" y="2089150"/>
            <a:ext cx="4933950" cy="4631055"/>
          </a:xfrm>
          <a:prstGeom prst="rect">
            <a:avLst/>
          </a:prstGeom>
        </p:spPr>
      </p:pic>
      <p:pic>
        <p:nvPicPr>
          <p:cNvPr id="39" name="图片 38" descr="年终工作汇报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10" y="2199640"/>
            <a:ext cx="5111115" cy="4212590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521335" y="464185"/>
            <a:ext cx="3023235" cy="640715"/>
            <a:chOff x="821" y="731"/>
            <a:chExt cx="4761" cy="1009"/>
          </a:xfrm>
        </p:grpSpPr>
        <p:sp>
          <p:nvSpPr>
            <p:cNvPr id="42" name="矩形 41"/>
            <p:cNvSpPr/>
            <p:nvPr/>
          </p:nvSpPr>
          <p:spPr>
            <a:xfrm>
              <a:off x="1314" y="1312"/>
              <a:ext cx="3638" cy="3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4">
                    <a:alpha val="100000"/>
                  </a:schemeClr>
                </a:gs>
              </a:gsLst>
              <a:lin ang="102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21" y="731"/>
              <a:ext cx="4761" cy="1009"/>
              <a:chOff x="821" y="731"/>
              <a:chExt cx="4761" cy="100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2235" y="920"/>
                <a:ext cx="3347" cy="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怎么</a:t>
                </a:r>
                <a:r>
                  <a:rPr lang="zh-CN" sz="2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小标宋简体" panose="02000000000000000000" charset="-122"/>
                    <a:ea typeface="方正小标宋简体" panose="02000000000000000000" charset="-122"/>
                    <a:cs typeface="方正小标宋简体" panose="02000000000000000000" charset="-122"/>
                    <a:sym typeface="+mn-ea"/>
                  </a:rPr>
                  <a:t>办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821" y="731"/>
                <a:ext cx="1314" cy="1009"/>
                <a:chOff x="1475874" y="1026696"/>
                <a:chExt cx="834189" cy="640912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1732548" y="1026696"/>
                  <a:ext cx="577515" cy="577515"/>
                  <a:chOff x="2743200" y="1752600"/>
                  <a:chExt cx="3352800" cy="3352800"/>
                </a:xfrm>
              </p:grpSpPr>
              <p:sp>
                <p:nvSpPr>
                  <p:cNvPr id="51" name="椭圆 50"/>
                  <p:cNvSpPr/>
                  <p:nvPr/>
                </p:nvSpPr>
                <p:spPr>
                  <a:xfrm>
                    <a:off x="2743200" y="1752600"/>
                    <a:ext cx="3352800" cy="3352800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  <a:alpha val="2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" panose="02020400000000000000" pitchFamily="18" charset="-122"/>
                      <a:ea typeface="思源宋体 CN" panose="02020400000000000000" pitchFamily="18" charset="-122"/>
                      <a:cs typeface="+mn-cs"/>
                    </a:endParaRPr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3073651" y="2083051"/>
                    <a:ext cx="2691899" cy="269189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思源宋体 CN Heavy" panose="02020900000000000000" charset="-122"/>
                      <a:ea typeface="思源宋体 CN Heavy" panose="02020900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53" name="椭圆 52"/>
                <p:cNvSpPr/>
                <p:nvPr/>
              </p:nvSpPr>
              <p:spPr>
                <a:xfrm>
                  <a:off x="1475874" y="1395664"/>
                  <a:ext cx="271944" cy="27194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55_4*l_h_i*1_1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55_4*l_h_i*1_1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955_4*l_h_i*1_1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86.025,&quot;left&quot;:138.475,&quot;top&quot;:132.525,&quot;width&quot;:668.17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55_4*l_h_i*1_2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55_4*l_h_i*1_2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7955_4*l_h_i*1_2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DIAGRAM_VIRTUALLY_FRAME" val="{&quot;height&quot;:386.025,&quot;left&quot;:138.475,&quot;top&quot;:132.525,&quot;width&quot;:668.17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55_4*l_h_i*1_3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55_4*l_h_i*1_3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7955_4*l_h_i*1_3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86.025,&quot;left&quot;:138.475,&quot;top&quot;:132.525,&quot;width&quot;:668.17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55_4*l_h_i*1_4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55_4*l_h_i*1_4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86.025,&quot;left&quot;:138.475,&quot;top&quot;:132.525,&quot;width&quot;:668.17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7955_4*l_h_i*1_4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DIAGRAM_VIRTUALLY_FRAME" val="{&quot;height&quot;:386.025,&quot;left&quot;:138.475,&quot;top&quot;:132.525,&quot;width&quot;:668.17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638_1*l_h_i*1_1_2"/>
  <p:tag name="KSO_WM_TEMPLATE_CATEGORY" val="diagram"/>
  <p:tag name="KSO_WM_TEMPLATE_INDEX" val="20231638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800000011920929,&quot;colorType&quot;:1,&quot;foreColorIndex&quot;:5,&quot;pos&quot;:1,&quot;transparency&quot;:0.800000011920929}],&quot;type&quot;:3},&quot;glow&quot;:{&quot;colorType&quot;:0},&quot;line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38_1*l_h_a*1_1_1"/>
  <p:tag name="KSO_WM_TEMPLATE_CATEGORY" val="diagram"/>
  <p:tag name="KSO_WM_TEMPLATE_INDEX" val="20231638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&#10;添加标题"/>
  <p:tag name="KSO_WM_UNIT_TEXT_FILL_FORE_SCHEMECOLOR_INDEX" val="1"/>
  <p:tag name="KSO_WM_UNIT_TEXT_FILL_TYPE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38_1*l_h_f*1_1_1"/>
  <p:tag name="KSO_WM_TEMPLATE_CATEGORY" val="diagram"/>
  <p:tag name="KSO_WM_TEMPLATE_INDEX" val="20231638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638_1*l_h_i*1_2_2"/>
  <p:tag name="KSO_WM_TEMPLATE_CATEGORY" val="diagram"/>
  <p:tag name="KSO_WM_TEMPLATE_INDEX" val="20231638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800000011920929,&quot;colorType&quot;:1,&quot;foreColorIndex&quot;:5,&quot;pos&quot;:1,&quot;transparency&quot;:0.800000011920929}],&quot;type&quot;:3},&quot;glow&quot;:{&quot;colorType&quot;:0},&quot;line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638_1*l_h_i*1_1_1"/>
  <p:tag name="KSO_WM_TEMPLATE_CATEGORY" val="diagram"/>
  <p:tag name="KSO_WM_TEMPLATE_INDEX" val="20231638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5299999713897705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38_1*l_h_f*1_2_1"/>
  <p:tag name="KSO_WM_TEMPLATE_CATEGORY" val="diagram"/>
  <p:tag name="KSO_WM_TEMPLATE_INDEX" val="20231638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638_1*l_h_i*1_2_1"/>
  <p:tag name="KSO_WM_TEMPLATE_CATEGORY" val="diagram"/>
  <p:tag name="KSO_WM_TEMPLATE_INDEX" val="20231638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5299999713897705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VERSION" val="3"/>
  <p:tag name="KSO_WM_DIAGRAM_COLOR_TRICK" val="1"/>
  <p:tag name="KSO_WM_DIAGRAM_COLOR_TEXT_CAN_REMOVE" val="n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38_1*l_h_a*1_2_1"/>
  <p:tag name="KSO_WM_TEMPLATE_CATEGORY" val="diagram"/>
  <p:tag name="KSO_WM_TEMPLATE_INDEX" val="20231638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91.05007599117255,&quot;left&quot;:53.85,&quot;top&quot;:144.6,&quot;width&quot;:864.400012207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单击此处&#10;添加标题"/>
  <p:tag name="KSO_WM_UNIT_TEXT_FILL_FORE_SCHEMECOLOR_INDEX" val="1"/>
  <p:tag name="KSO_WM_UNIT_TEXT_FILL_TYPE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3*310"/>
  <p:tag name="TABLE_ENDDRAG_RECT" val="28*180*453*310"/>
  <p:tag name="KSO_WM_UNIT_TABLE_BEAUTIFY" val="smartTable{d4752736-a3cc-4167-8f12-3a29de9494d9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09*354"/>
  <p:tag name="TABLE_ENDDRAG_RECT" val="77*160*809*354"/>
  <p:tag name="KSO_WM_UNIT_TABLE_BEAUTIFY" val="smartTable{67f16b23-f0ea-438f-a36c-baab1a9ec7be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njw40yv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方正小标宋简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方正小标宋简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2195</Words>
  <Application>Microsoft Office PowerPoint</Application>
  <PresentationFormat>宽屏</PresentationFormat>
  <Paragraphs>217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Calibri</vt:lpstr>
      <vt:lpstr>微软雅黑</vt:lpstr>
      <vt:lpstr>思源宋体 CN</vt:lpstr>
      <vt:lpstr>Mongolian Baiti</vt:lpstr>
      <vt:lpstr>思源宋体 CN Heavy</vt:lpstr>
      <vt:lpstr>方正小标宋简体</vt:lpstr>
      <vt:lpstr>思源宋体</vt:lpstr>
      <vt:lpstr>Wingdings</vt:lpstr>
      <vt:lpstr>Calibri Light</vt:lpstr>
      <vt:lpstr>极简圆体</vt:lpstr>
      <vt:lpstr>第一PPT，www.1ppt.com​</vt:lpstr>
      <vt:lpstr>1_自定义设计方案</vt:lpstr>
      <vt:lpstr>自定义设计方案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线上工作会议报告PPT模板</dc:title>
  <dc:creator>Administrator</dc:creator>
  <cp:lastModifiedBy>city0635@126.com</cp:lastModifiedBy>
  <cp:revision>270</cp:revision>
  <dcterms:created xsi:type="dcterms:W3CDTF">2024-05-10T09:50:15Z</dcterms:created>
  <dcterms:modified xsi:type="dcterms:W3CDTF">2024-05-11T03:49:48Z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2052-11.8.2.9831</vt:lpwstr>
  </property>
  <property fmtid="{D5CDD505-2E9C-101B-9397-08002B2CF9AE}" pid="3" name="ICV">
    <vt:lpwstr>870C10F292FD4AF5B71FC10CBC6FB347_13</vt:lpwstr>
  </property>
</Properties>
</file>